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7" r:id="rId1"/>
  </p:sldMasterIdLst>
  <p:notesMasterIdLst>
    <p:notesMasterId r:id="rId91"/>
  </p:notesMasterIdLst>
  <p:handoutMasterIdLst>
    <p:handoutMasterId r:id="rId92"/>
  </p:handoutMasterIdLst>
  <p:sldIdLst>
    <p:sldId id="755" r:id="rId2"/>
    <p:sldId id="811" r:id="rId3"/>
    <p:sldId id="812" r:id="rId4"/>
    <p:sldId id="799" r:id="rId5"/>
    <p:sldId id="800" r:id="rId6"/>
    <p:sldId id="801" r:id="rId7"/>
    <p:sldId id="844" r:id="rId8"/>
    <p:sldId id="838" r:id="rId9"/>
    <p:sldId id="841" r:id="rId10"/>
    <p:sldId id="881" r:id="rId11"/>
    <p:sldId id="814" r:id="rId12"/>
    <p:sldId id="815" r:id="rId13"/>
    <p:sldId id="816" r:id="rId14"/>
    <p:sldId id="817" r:id="rId15"/>
    <p:sldId id="818" r:id="rId16"/>
    <p:sldId id="819" r:id="rId17"/>
    <p:sldId id="821" r:id="rId18"/>
    <p:sldId id="822" r:id="rId19"/>
    <p:sldId id="823" r:id="rId20"/>
    <p:sldId id="824" r:id="rId21"/>
    <p:sldId id="842" r:id="rId22"/>
    <p:sldId id="848" r:id="rId23"/>
    <p:sldId id="829" r:id="rId24"/>
    <p:sldId id="845" r:id="rId25"/>
    <p:sldId id="846" r:id="rId26"/>
    <p:sldId id="847" r:id="rId27"/>
    <p:sldId id="832" r:id="rId28"/>
    <p:sldId id="833" r:id="rId29"/>
    <p:sldId id="834" r:id="rId30"/>
    <p:sldId id="835" r:id="rId31"/>
    <p:sldId id="836" r:id="rId32"/>
    <p:sldId id="804" r:id="rId33"/>
    <p:sldId id="843" r:id="rId34"/>
    <p:sldId id="742" r:id="rId35"/>
    <p:sldId id="861" r:id="rId36"/>
    <p:sldId id="862" r:id="rId37"/>
    <p:sldId id="851" r:id="rId38"/>
    <p:sldId id="732" r:id="rId39"/>
    <p:sldId id="877" r:id="rId40"/>
    <p:sldId id="863" r:id="rId41"/>
    <p:sldId id="864" r:id="rId42"/>
    <p:sldId id="865" r:id="rId43"/>
    <p:sldId id="866" r:id="rId44"/>
    <p:sldId id="867" r:id="rId45"/>
    <p:sldId id="868" r:id="rId46"/>
    <p:sldId id="869" r:id="rId47"/>
    <p:sldId id="870" r:id="rId48"/>
    <p:sldId id="871" r:id="rId49"/>
    <p:sldId id="872" r:id="rId50"/>
    <p:sldId id="873" r:id="rId51"/>
    <p:sldId id="874" r:id="rId52"/>
    <p:sldId id="875" r:id="rId53"/>
    <p:sldId id="883" r:id="rId54"/>
    <p:sldId id="733" r:id="rId55"/>
    <p:sldId id="734" r:id="rId56"/>
    <p:sldId id="735" r:id="rId57"/>
    <p:sldId id="884" r:id="rId58"/>
    <p:sldId id="739" r:id="rId59"/>
    <p:sldId id="876" r:id="rId60"/>
    <p:sldId id="887" r:id="rId61"/>
    <p:sldId id="888" r:id="rId62"/>
    <p:sldId id="889" r:id="rId63"/>
    <p:sldId id="891" r:id="rId64"/>
    <p:sldId id="892" r:id="rId65"/>
    <p:sldId id="893" r:id="rId66"/>
    <p:sldId id="894" r:id="rId67"/>
    <p:sldId id="895" r:id="rId68"/>
    <p:sldId id="899" r:id="rId69"/>
    <p:sldId id="900" r:id="rId70"/>
    <p:sldId id="901" r:id="rId71"/>
    <p:sldId id="850" r:id="rId72"/>
    <p:sldId id="878" r:id="rId73"/>
    <p:sldId id="754" r:id="rId74"/>
    <p:sldId id="746" r:id="rId75"/>
    <p:sldId id="747" r:id="rId76"/>
    <p:sldId id="748" r:id="rId77"/>
    <p:sldId id="749" r:id="rId78"/>
    <p:sldId id="852" r:id="rId79"/>
    <p:sldId id="854" r:id="rId80"/>
    <p:sldId id="855" r:id="rId81"/>
    <p:sldId id="859" r:id="rId82"/>
    <p:sldId id="860" r:id="rId83"/>
    <p:sldId id="857" r:id="rId84"/>
    <p:sldId id="856" r:id="rId85"/>
    <p:sldId id="722" r:id="rId86"/>
    <p:sldId id="723" r:id="rId87"/>
    <p:sldId id="724" r:id="rId88"/>
    <p:sldId id="725" r:id="rId89"/>
    <p:sldId id="726" r:id="rId90"/>
  </p:sldIdLst>
  <p:sldSz cx="9144000" cy="6858000" type="screen4x3"/>
  <p:notesSz cx="6858000" cy="9144000"/>
  <p:defaultTextStyle>
    <a:defPPr>
      <a:defRPr lang="en-US"/>
    </a:defPPr>
    <a:lvl1pPr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5pPr>
    <a:lvl6pPr marL="2286000" algn="l" defTabSz="914400" rtl="0" eaLnBrk="1" latinLnBrk="0" hangingPunct="1">
      <a:defRPr sz="2000" b="1" kern="1200">
        <a:solidFill>
          <a:schemeClr val="tx1"/>
        </a:solidFill>
        <a:latin typeface="Arial" panose="020B0604020202020204" pitchFamily="34" charset="0"/>
        <a:ea typeface="+mn-ea"/>
        <a:cs typeface="+mn-cs"/>
      </a:defRPr>
    </a:lvl6pPr>
    <a:lvl7pPr marL="2743200" algn="l" defTabSz="914400" rtl="0" eaLnBrk="1" latinLnBrk="0" hangingPunct="1">
      <a:defRPr sz="2000" b="1" kern="1200">
        <a:solidFill>
          <a:schemeClr val="tx1"/>
        </a:solidFill>
        <a:latin typeface="Arial" panose="020B0604020202020204" pitchFamily="34" charset="0"/>
        <a:ea typeface="+mn-ea"/>
        <a:cs typeface="+mn-cs"/>
      </a:defRPr>
    </a:lvl7pPr>
    <a:lvl8pPr marL="3200400" algn="l" defTabSz="914400" rtl="0" eaLnBrk="1" latinLnBrk="0" hangingPunct="1">
      <a:defRPr sz="2000" b="1" kern="1200">
        <a:solidFill>
          <a:schemeClr val="tx1"/>
        </a:solidFill>
        <a:latin typeface="Arial" panose="020B0604020202020204" pitchFamily="34" charset="0"/>
        <a:ea typeface="+mn-ea"/>
        <a:cs typeface="+mn-cs"/>
      </a:defRPr>
    </a:lvl8pPr>
    <a:lvl9pPr marL="3657600" algn="l" defTabSz="914400" rtl="0" eaLnBrk="1" latinLnBrk="0" hangingPunct="1">
      <a:defRPr sz="20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48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FE1CA"/>
    <a:srgbClr val="008000"/>
    <a:srgbClr val="F7D5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35" autoAdjust="0"/>
  </p:normalViewPr>
  <p:slideViewPr>
    <p:cSldViewPr>
      <p:cViewPr varScale="1">
        <p:scale>
          <a:sx n="74" d="100"/>
          <a:sy n="74" d="100"/>
        </p:scale>
        <p:origin x="1290" y="72"/>
      </p:cViewPr>
      <p:guideLst>
        <p:guide orient="horz" pos="48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75" d="100"/>
          <a:sy n="75" d="100"/>
        </p:scale>
        <p:origin x="-648" y="22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image" Target="../media/image74.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74.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9.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90.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9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xmlns="" id="{2852D658-8F30-4DA1-A7EB-5C06BD47D141}"/>
              </a:ext>
            </a:extLst>
          </p:cNvPr>
          <p:cNvSpPr>
            <a:spLocks noChangeArrowheads="1"/>
          </p:cNvSpPr>
          <p:nvPr/>
        </p:nvSpPr>
        <p:spPr bwMode="auto">
          <a:xfrm>
            <a:off x="3332163" y="4356100"/>
            <a:ext cx="419100"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9pPr>
          </a:lstStyle>
          <a:p>
            <a:pPr>
              <a:lnSpc>
                <a:spcPct val="90000"/>
              </a:lnSpc>
              <a:defRPr/>
            </a:pPr>
            <a:fld id="{868F1433-9985-4BD1-A9F8-25E600D6F19F}" type="slidenum">
              <a:rPr lang="en-US" altLang="en-US" sz="1600" smtClean="0"/>
              <a:pPr>
                <a:lnSpc>
                  <a:spcPct val="90000"/>
                </a:lnSpc>
                <a:defRPr/>
              </a:pPr>
              <a:t>‹#›</a:t>
            </a:fld>
            <a:endParaRPr lang="en-US" altLang="en-US" sz="1600"/>
          </a:p>
        </p:txBody>
      </p:sp>
      <p:sp>
        <p:nvSpPr>
          <p:cNvPr id="3075" name="Rectangle 3">
            <a:extLst>
              <a:ext uri="{FF2B5EF4-FFF2-40B4-BE49-F238E27FC236}">
                <a16:creationId xmlns:a16="http://schemas.microsoft.com/office/drawing/2014/main" xmlns="" id="{D7CBAE83-CCF2-4053-86B5-8C6A45F055FA}"/>
              </a:ext>
            </a:extLst>
          </p:cNvPr>
          <p:cNvSpPr>
            <a:spLocks noChangeArrowheads="1"/>
          </p:cNvSpPr>
          <p:nvPr/>
        </p:nvSpPr>
        <p:spPr bwMode="auto">
          <a:xfrm>
            <a:off x="3219450" y="4356100"/>
            <a:ext cx="419100" cy="322263"/>
          </a:xfrm>
          <a:prstGeom prst="rect">
            <a:avLst/>
          </a:prstGeom>
          <a:noFill/>
          <a:ln w="12700">
            <a:noFill/>
            <a:miter lim="800000"/>
            <a:headEnd/>
            <a:tailEnd/>
          </a:ln>
          <a:effec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9pPr>
          </a:lstStyle>
          <a:p>
            <a:pPr algn="ctr">
              <a:lnSpc>
                <a:spcPct val="90000"/>
              </a:lnSpc>
              <a:defRPr/>
            </a:pPr>
            <a:fld id="{ED83166D-7A32-469B-A40A-F460F413BFCC}" type="slidenum">
              <a:rPr lang="en-US" altLang="en-US" sz="1600" smtClean="0">
                <a:effectLst>
                  <a:outerShdw blurRad="38100" dist="38100" dir="2700000" algn="tl">
                    <a:srgbClr val="C0C0C0"/>
                  </a:outerShdw>
                </a:effectLst>
              </a:rPr>
              <a:pPr algn="ctr">
                <a:lnSpc>
                  <a:spcPct val="90000"/>
                </a:lnSpc>
                <a:defRPr/>
              </a:pPr>
              <a:t>‹#›</a:t>
            </a:fld>
            <a:endParaRPr lang="en-US" altLang="en-US" sz="1600">
              <a:effectLst>
                <a:outerShdw blurRad="38100" dist="38100" dir="2700000" algn="tl">
                  <a:srgbClr val="C0C0C0"/>
                </a:outerShdw>
              </a:effectLst>
            </a:endParaRPr>
          </a:p>
        </p:txBody>
      </p:sp>
    </p:spTree>
    <p:extLst>
      <p:ext uri="{BB962C8B-B14F-4D97-AF65-F5344CB8AC3E}">
        <p14:creationId xmlns:p14="http://schemas.microsoft.com/office/powerpoint/2010/main" val="3620741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xmlns="" id="{374D19CD-5463-43D1-9ECE-67DE0FB2F416}"/>
              </a:ext>
            </a:extLst>
          </p:cNvPr>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6682692"/>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xfrm>
            <a:off x="1150938" y="692150"/>
            <a:ext cx="4556125" cy="3416300"/>
          </a:xfrm>
          <a:ln/>
        </p:spPr>
      </p:sp>
      <p:sp>
        <p:nvSpPr>
          <p:cNvPr id="81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1804745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1150938" y="692150"/>
            <a:ext cx="4556125" cy="3416300"/>
          </a:xfrm>
          <a:ln/>
        </p:spPr>
      </p:sp>
      <p:sp>
        <p:nvSpPr>
          <p:cNvPr id="389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2764491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1150938" y="692150"/>
            <a:ext cx="4556125" cy="3416300"/>
          </a:xfrm>
          <a:ln/>
        </p:spPr>
      </p:sp>
      <p:sp>
        <p:nvSpPr>
          <p:cNvPr id="409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796547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1150938" y="692150"/>
            <a:ext cx="4556125" cy="3416300"/>
          </a:xfrm>
          <a:ln/>
        </p:spPr>
      </p:sp>
      <p:sp>
        <p:nvSpPr>
          <p:cNvPr id="430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20468214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1150938" y="692150"/>
            <a:ext cx="4556125" cy="3416300"/>
          </a:xfrm>
          <a:ln/>
        </p:spPr>
      </p:sp>
      <p:sp>
        <p:nvSpPr>
          <p:cNvPr id="450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39880745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1150938" y="692150"/>
            <a:ext cx="4556125" cy="3416300"/>
          </a:xfrm>
          <a:ln/>
        </p:spPr>
      </p:sp>
      <p:sp>
        <p:nvSpPr>
          <p:cNvPr id="471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23047885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1150938" y="692150"/>
            <a:ext cx="4556125" cy="3416300"/>
          </a:xfrm>
          <a:ln/>
        </p:spPr>
      </p:sp>
      <p:sp>
        <p:nvSpPr>
          <p:cNvPr id="491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14521851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1150938" y="692150"/>
            <a:ext cx="4556125" cy="3416300"/>
          </a:xfrm>
          <a:ln/>
        </p:spPr>
      </p:sp>
      <p:sp>
        <p:nvSpPr>
          <p:cNvPr id="552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23760004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150938" y="692150"/>
            <a:ext cx="4556125" cy="3416300"/>
          </a:xfrm>
          <a:ln/>
        </p:spPr>
      </p:sp>
      <p:sp>
        <p:nvSpPr>
          <p:cNvPr id="573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9115511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1150938" y="692150"/>
            <a:ext cx="4556125" cy="3416300"/>
          </a:xfrm>
          <a:ln/>
        </p:spPr>
      </p:sp>
      <p:sp>
        <p:nvSpPr>
          <p:cNvPr id="593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7292122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1150938" y="692150"/>
            <a:ext cx="4556125" cy="3416300"/>
          </a:xfrm>
          <a:ln/>
        </p:spPr>
      </p:sp>
      <p:sp>
        <p:nvSpPr>
          <p:cNvPr id="614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1806028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vi-VN" altLang="en-US" smtClean="0"/>
              <a:t>Bố cục </a:t>
            </a:r>
            <a:r>
              <a:rPr lang="en-US" altLang="en-US" smtClean="0"/>
              <a:t>3-</a:t>
            </a:r>
            <a:r>
              <a:rPr lang="vi-VN" altLang="en-US" smtClean="0"/>
              <a:t>3</a:t>
            </a:r>
            <a:r>
              <a:rPr lang="en-US" altLang="en-US" smtClean="0"/>
              <a:t>-3</a:t>
            </a:r>
          </a:p>
          <a:p>
            <a:pPr>
              <a:spcBef>
                <a:spcPct val="0"/>
              </a:spcBef>
            </a:pPr>
            <a:r>
              <a:rPr lang="en-US" altLang="en-US" smtClean="0"/>
              <a:t>Chính: Phân phối chuẩn và phân phối Z</a:t>
            </a:r>
            <a:endParaRPr lang="vi-VN" altLang="en-US" smtClean="0"/>
          </a:p>
          <a:p>
            <a:pPr>
              <a:spcBef>
                <a:spcPct val="0"/>
              </a:spcBef>
            </a:pPr>
            <a:r>
              <a:rPr lang="en-US" altLang="en-US" smtClean="0"/>
              <a:t>Phụ trợ: bài toán xuôi (tính xác suát) và bài toán ngược (tìm giá trị của biến ngẫu nhiên)</a:t>
            </a:r>
          </a:p>
          <a:p>
            <a:pPr>
              <a:spcBef>
                <a:spcPct val="0"/>
              </a:spcBef>
            </a:pPr>
            <a:r>
              <a:rPr lang="en-US" altLang="en-US" smtClean="0"/>
              <a:t>Phụ: mối liên hệ giữa phân phối chuẩn và phân phối nhị thức</a:t>
            </a:r>
            <a:endParaRPr lang="vi-VN" altLang="en-US" smtClean="0"/>
          </a:p>
          <a:p>
            <a:pPr>
              <a:spcBef>
                <a:spcPct val="0"/>
              </a:spcBef>
            </a:pPr>
            <a:endParaRPr lang="en-US" altLang="en-US" smtClean="0"/>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96ADE1E2-0514-463A-B4DB-C208A27F5DFD}" type="slidenum">
              <a:rPr lang="en-GB" altLang="en-US">
                <a:latin typeface="Calibri" panose="020F0502020204030204" pitchFamily="34" charset="0"/>
              </a:rPr>
              <a:pPr/>
              <a:t>2</a:t>
            </a:fld>
            <a:endParaRPr lang="en-GB" altLang="en-US">
              <a:latin typeface="Calibri" panose="020F0502020204030204" pitchFamily="34" charset="0"/>
            </a:endParaRPr>
          </a:p>
        </p:txBody>
      </p:sp>
    </p:spTree>
    <p:extLst>
      <p:ext uri="{BB962C8B-B14F-4D97-AF65-F5344CB8AC3E}">
        <p14:creationId xmlns:p14="http://schemas.microsoft.com/office/powerpoint/2010/main" val="40617544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xfrm>
            <a:off x="1150938" y="692150"/>
            <a:ext cx="4556125" cy="3416300"/>
          </a:xfrm>
          <a:ln/>
        </p:spPr>
      </p:sp>
      <p:sp>
        <p:nvSpPr>
          <p:cNvPr id="81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31740151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C8E1D86E-556E-4640-8F15-903558E111BA}" type="slidenum">
              <a:rPr lang="en-GB" altLang="en-US">
                <a:latin typeface="Calibri" panose="020F0502020204030204" pitchFamily="34" charset="0"/>
              </a:rPr>
              <a:pPr/>
              <a:t>22</a:t>
            </a:fld>
            <a:endParaRPr lang="en-GB" altLang="en-US">
              <a:latin typeface="Calibri" panose="020F0502020204030204" pitchFamily="34" charset="0"/>
            </a:endParaRPr>
          </a:p>
        </p:txBody>
      </p:sp>
    </p:spTree>
    <p:extLst>
      <p:ext uri="{BB962C8B-B14F-4D97-AF65-F5344CB8AC3E}">
        <p14:creationId xmlns:p14="http://schemas.microsoft.com/office/powerpoint/2010/main" val="855890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1150938" y="692150"/>
            <a:ext cx="4556125" cy="3416300"/>
          </a:xfrm>
          <a:ln/>
        </p:spPr>
      </p:sp>
      <p:sp>
        <p:nvSpPr>
          <p:cNvPr id="716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30387342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1150938" y="692150"/>
            <a:ext cx="4556125" cy="3416300"/>
          </a:xfrm>
          <a:ln/>
        </p:spPr>
      </p:sp>
      <p:sp>
        <p:nvSpPr>
          <p:cNvPr id="757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26846637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1150938" y="692150"/>
            <a:ext cx="4556125" cy="3416300"/>
          </a:xfrm>
          <a:ln/>
        </p:spPr>
      </p:sp>
      <p:sp>
        <p:nvSpPr>
          <p:cNvPr id="778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34613069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1150938" y="692150"/>
            <a:ext cx="4556125" cy="3416300"/>
          </a:xfrm>
          <a:ln/>
        </p:spPr>
      </p:sp>
      <p:sp>
        <p:nvSpPr>
          <p:cNvPr id="798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23076853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150938" y="692150"/>
            <a:ext cx="4556125" cy="3416300"/>
          </a:xfrm>
          <a:ln/>
        </p:spPr>
      </p:sp>
      <p:sp>
        <p:nvSpPr>
          <p:cNvPr id="860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19176112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1150938" y="692150"/>
            <a:ext cx="4556125" cy="3416300"/>
          </a:xfrm>
          <a:ln/>
        </p:spPr>
      </p:sp>
      <p:sp>
        <p:nvSpPr>
          <p:cNvPr id="880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333753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xfrm>
            <a:off x="1150938" y="692150"/>
            <a:ext cx="4556125" cy="3416300"/>
          </a:xfrm>
          <a:ln/>
        </p:spPr>
      </p:sp>
      <p:sp>
        <p:nvSpPr>
          <p:cNvPr id="81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17545982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150938" y="692150"/>
            <a:ext cx="4556125" cy="3416300"/>
          </a:xfrm>
          <a:ln/>
        </p:spPr>
      </p:sp>
      <p:sp>
        <p:nvSpPr>
          <p:cNvPr id="133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61776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E8AD8C7E-2045-403D-853F-7F96F70B7433}" type="slidenum">
              <a:rPr lang="en-GB" altLang="en-US">
                <a:latin typeface="Calibri" panose="020F0502020204030204" pitchFamily="34" charset="0"/>
              </a:rPr>
              <a:pPr/>
              <a:t>4</a:t>
            </a:fld>
            <a:endParaRPr lang="en-GB" altLang="en-US">
              <a:latin typeface="Calibri" panose="020F0502020204030204" pitchFamily="34" charset="0"/>
            </a:endParaRPr>
          </a:p>
        </p:txBody>
      </p:sp>
    </p:spTree>
    <p:extLst>
      <p:ext uri="{BB962C8B-B14F-4D97-AF65-F5344CB8AC3E}">
        <p14:creationId xmlns:p14="http://schemas.microsoft.com/office/powerpoint/2010/main" val="38383380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150938" y="692150"/>
            <a:ext cx="4556125" cy="3416300"/>
          </a:xfrm>
          <a:ln/>
        </p:spPr>
      </p:sp>
      <p:sp>
        <p:nvSpPr>
          <p:cNvPr id="133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41215856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xfrm>
            <a:off x="1150938" y="692150"/>
            <a:ext cx="4556125" cy="3416300"/>
          </a:xfrm>
          <a:ln/>
        </p:spPr>
      </p:sp>
      <p:sp>
        <p:nvSpPr>
          <p:cNvPr id="81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17650948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xfrm>
            <a:off x="1150938" y="692150"/>
            <a:ext cx="4556125" cy="3416300"/>
          </a:xfrm>
          <a:ln/>
        </p:spPr>
      </p:sp>
      <p:sp>
        <p:nvSpPr>
          <p:cNvPr id="153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15495809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xfrm>
            <a:off x="1150938" y="692150"/>
            <a:ext cx="4556125" cy="3416300"/>
          </a:xfrm>
          <a:ln/>
        </p:spPr>
      </p:sp>
      <p:sp>
        <p:nvSpPr>
          <p:cNvPr id="153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40336028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D8EBA31-236E-45E4-A1D8-2920E2F17A54}" type="slidenum">
              <a:rPr lang="en-US" altLang="en-US"/>
              <a:pPr/>
              <a:t>41</a:t>
            </a:fld>
            <a:endParaRPr lang="en-US" altLang="en-US"/>
          </a:p>
        </p:txBody>
      </p:sp>
      <p:sp>
        <p:nvSpPr>
          <p:cNvPr id="41987" name="Rectangle 2"/>
          <p:cNvSpPr>
            <a:spLocks noGrp="1" noRot="1" noChangeAspect="1" noChangeArrowheads="1" noTextEdit="1"/>
          </p:cNvSpPr>
          <p:nvPr>
            <p:ph type="sldImg"/>
          </p:nvPr>
        </p:nvSpPr>
        <p:spPr>
          <a:xfrm>
            <a:off x="1150938" y="692150"/>
            <a:ext cx="4556125" cy="3416300"/>
          </a:xfrm>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6385217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D8EBA31-236E-45E4-A1D8-2920E2F17A54}" type="slidenum">
              <a:rPr lang="en-US" altLang="en-US"/>
              <a:pPr/>
              <a:t>42</a:t>
            </a:fld>
            <a:endParaRPr lang="en-US" altLang="en-US"/>
          </a:p>
        </p:txBody>
      </p:sp>
      <p:sp>
        <p:nvSpPr>
          <p:cNvPr id="41987" name="Rectangle 2"/>
          <p:cNvSpPr>
            <a:spLocks noGrp="1" noRot="1" noChangeAspect="1" noChangeArrowheads="1" noTextEdit="1"/>
          </p:cNvSpPr>
          <p:nvPr>
            <p:ph type="sldImg"/>
          </p:nvPr>
        </p:nvSpPr>
        <p:spPr>
          <a:xfrm>
            <a:off x="1150938" y="692150"/>
            <a:ext cx="4556125" cy="3416300"/>
          </a:xfrm>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7302820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C9A77BF-00A6-4987-83AE-E9A26628A9E5}" type="slidenum">
              <a:rPr lang="en-US" altLang="en-US"/>
              <a:pPr/>
              <a:t>43</a:t>
            </a:fld>
            <a:endParaRPr lang="en-US" altLang="en-US"/>
          </a:p>
        </p:txBody>
      </p:sp>
      <p:sp>
        <p:nvSpPr>
          <p:cNvPr id="44035" name="Rectangle 2"/>
          <p:cNvSpPr>
            <a:spLocks noGrp="1" noRot="1" noChangeAspect="1" noChangeArrowheads="1" noTextEdit="1"/>
          </p:cNvSpPr>
          <p:nvPr>
            <p:ph type="sldImg"/>
          </p:nvPr>
        </p:nvSpPr>
        <p:spPr>
          <a:xfrm>
            <a:off x="1150938" y="692150"/>
            <a:ext cx="4556125" cy="3416300"/>
          </a:xfrm>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0444901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2E80E02-F179-4D66-853B-26E46E1413C4}" type="slidenum">
              <a:rPr lang="en-US" altLang="en-US"/>
              <a:pPr/>
              <a:t>44</a:t>
            </a:fld>
            <a:endParaRPr lang="en-US" altLang="en-US"/>
          </a:p>
        </p:txBody>
      </p:sp>
      <p:sp>
        <p:nvSpPr>
          <p:cNvPr id="45059" name="Rectangle 2"/>
          <p:cNvSpPr>
            <a:spLocks noGrp="1" noRot="1" noChangeAspect="1" noChangeArrowheads="1" noTextEdit="1"/>
          </p:cNvSpPr>
          <p:nvPr>
            <p:ph type="sldImg"/>
          </p:nvPr>
        </p:nvSpPr>
        <p:spPr>
          <a:xfrm>
            <a:off x="1150938" y="692150"/>
            <a:ext cx="4556125" cy="3416300"/>
          </a:xfrm>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2907957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667866F-D6EE-488D-8D45-7F03E1E55FDC}" type="slidenum">
              <a:rPr lang="en-US" altLang="en-US"/>
              <a:pPr/>
              <a:t>45</a:t>
            </a:fld>
            <a:endParaRPr lang="en-US" altLang="en-US"/>
          </a:p>
        </p:txBody>
      </p:sp>
      <p:sp>
        <p:nvSpPr>
          <p:cNvPr id="46083" name="Rectangle 2"/>
          <p:cNvSpPr>
            <a:spLocks noGrp="1" noRot="1" noChangeAspect="1" noChangeArrowheads="1" noTextEdit="1"/>
          </p:cNvSpPr>
          <p:nvPr>
            <p:ph type="sldImg"/>
          </p:nvPr>
        </p:nvSpPr>
        <p:spPr>
          <a:xfrm>
            <a:off x="1150938" y="692150"/>
            <a:ext cx="4556125" cy="3416300"/>
          </a:xfrm>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9665490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6CB292E-B05A-4A64-9BE0-44CDDC622F8F}" type="slidenum">
              <a:rPr lang="en-US" altLang="en-US"/>
              <a:pPr/>
              <a:t>46</a:t>
            </a:fld>
            <a:endParaRPr lang="en-US" altLang="en-US"/>
          </a:p>
        </p:txBody>
      </p:sp>
      <p:sp>
        <p:nvSpPr>
          <p:cNvPr id="47107" name="Rectangle 2"/>
          <p:cNvSpPr>
            <a:spLocks noGrp="1" noRot="1" noChangeAspect="1" noChangeArrowheads="1" noTextEdit="1"/>
          </p:cNvSpPr>
          <p:nvPr>
            <p:ph type="sldImg"/>
          </p:nvPr>
        </p:nvSpPr>
        <p:spPr>
          <a:xfrm>
            <a:off x="1150938" y="692150"/>
            <a:ext cx="4556125" cy="3416300"/>
          </a:xfrm>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735051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C144E9A4-375A-44C6-9F2E-0287B3E09E29}" type="slidenum">
              <a:rPr lang="en-GB" altLang="en-US">
                <a:latin typeface="Calibri" panose="020F0502020204030204" pitchFamily="34" charset="0"/>
              </a:rPr>
              <a:pPr/>
              <a:t>5</a:t>
            </a:fld>
            <a:endParaRPr lang="en-GB" altLang="en-US">
              <a:latin typeface="Calibri" panose="020F0502020204030204" pitchFamily="34" charset="0"/>
            </a:endParaRPr>
          </a:p>
        </p:txBody>
      </p:sp>
    </p:spTree>
    <p:extLst>
      <p:ext uri="{BB962C8B-B14F-4D97-AF65-F5344CB8AC3E}">
        <p14:creationId xmlns:p14="http://schemas.microsoft.com/office/powerpoint/2010/main" val="8788608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03E6A00-1EEA-44AA-BF82-CBB0B61517A9}" type="slidenum">
              <a:rPr lang="en-US" altLang="en-US"/>
              <a:pPr/>
              <a:t>47</a:t>
            </a:fld>
            <a:endParaRPr lang="en-US" altLang="en-US"/>
          </a:p>
        </p:txBody>
      </p:sp>
      <p:sp>
        <p:nvSpPr>
          <p:cNvPr id="48131" name="Rectangle 2"/>
          <p:cNvSpPr>
            <a:spLocks noGrp="1" noRot="1" noChangeAspect="1" noChangeArrowheads="1" noTextEdit="1"/>
          </p:cNvSpPr>
          <p:nvPr>
            <p:ph type="sldImg"/>
          </p:nvPr>
        </p:nvSpPr>
        <p:spPr>
          <a:xfrm>
            <a:off x="1150938" y="692150"/>
            <a:ext cx="4556125" cy="3416300"/>
          </a:xfrm>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548093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3A2D2C5-92BF-455D-B408-8AEB963D7423}" type="slidenum">
              <a:rPr lang="en-US" altLang="en-US"/>
              <a:pPr/>
              <a:t>48</a:t>
            </a:fld>
            <a:endParaRPr lang="en-US" altLang="en-US"/>
          </a:p>
        </p:txBody>
      </p:sp>
      <p:sp>
        <p:nvSpPr>
          <p:cNvPr id="49155" name="Rectangle 2"/>
          <p:cNvSpPr>
            <a:spLocks noGrp="1" noRot="1" noChangeAspect="1" noChangeArrowheads="1" noTextEdit="1"/>
          </p:cNvSpPr>
          <p:nvPr>
            <p:ph type="sldImg"/>
          </p:nvPr>
        </p:nvSpPr>
        <p:spPr>
          <a:xfrm>
            <a:off x="1150938" y="692150"/>
            <a:ext cx="4556125" cy="3416300"/>
          </a:xfrm>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8651987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8F06BF-3178-45D8-828D-74A295942F4F}" type="slidenum">
              <a:rPr lang="en-US" altLang="en-US"/>
              <a:pPr/>
              <a:t>49</a:t>
            </a:fld>
            <a:endParaRPr lang="en-US" altLang="en-US"/>
          </a:p>
        </p:txBody>
      </p:sp>
      <p:sp>
        <p:nvSpPr>
          <p:cNvPr id="50179" name="Rectangle 2"/>
          <p:cNvSpPr>
            <a:spLocks noGrp="1" noRot="1" noChangeAspect="1" noChangeArrowheads="1" noTextEdit="1"/>
          </p:cNvSpPr>
          <p:nvPr>
            <p:ph type="sldImg"/>
          </p:nvPr>
        </p:nvSpPr>
        <p:spPr>
          <a:xfrm>
            <a:off x="1150938" y="692150"/>
            <a:ext cx="4556125" cy="3416300"/>
          </a:xfrm>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5119803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478B7F0-11F6-4CB2-A6B3-72EBDCCB0055}" type="slidenum">
              <a:rPr lang="en-US" altLang="en-US"/>
              <a:pPr/>
              <a:t>50</a:t>
            </a:fld>
            <a:endParaRPr lang="en-US" altLang="en-US"/>
          </a:p>
        </p:txBody>
      </p:sp>
      <p:sp>
        <p:nvSpPr>
          <p:cNvPr id="51203" name="Rectangle 2"/>
          <p:cNvSpPr>
            <a:spLocks noGrp="1" noRot="1" noChangeAspect="1" noChangeArrowheads="1" noTextEdit="1"/>
          </p:cNvSpPr>
          <p:nvPr>
            <p:ph type="sldImg"/>
          </p:nvPr>
        </p:nvSpPr>
        <p:spPr>
          <a:xfrm>
            <a:off x="1150938" y="692150"/>
            <a:ext cx="4556125" cy="3416300"/>
          </a:xfrm>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9932082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xfrm>
            <a:off x="1150938" y="692150"/>
            <a:ext cx="4556125" cy="3416300"/>
          </a:xfrm>
          <a:ln/>
        </p:spPr>
      </p:sp>
      <p:sp>
        <p:nvSpPr>
          <p:cNvPr id="153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4148528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xfrm>
            <a:off x="1150938" y="692150"/>
            <a:ext cx="4556125" cy="3416300"/>
          </a:xfrm>
          <a:ln/>
        </p:spPr>
      </p:sp>
      <p:sp>
        <p:nvSpPr>
          <p:cNvPr id="153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2155988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150938" y="692150"/>
            <a:ext cx="4556125" cy="3416300"/>
          </a:xfrm>
          <a:ln/>
        </p:spPr>
      </p:sp>
      <p:sp>
        <p:nvSpPr>
          <p:cNvPr id="133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20808953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1150938" y="692150"/>
            <a:ext cx="4556125" cy="3416300"/>
          </a:xfrm>
          <a:ln/>
        </p:spPr>
      </p:sp>
      <p:sp>
        <p:nvSpPr>
          <p:cNvPr id="194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38804105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xfrm>
            <a:off x="1150938" y="692150"/>
            <a:ext cx="4556125" cy="3416300"/>
          </a:xfrm>
          <a:ln/>
        </p:spPr>
      </p:sp>
      <p:sp>
        <p:nvSpPr>
          <p:cNvPr id="215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178934645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xfrm>
            <a:off x="1150938" y="692150"/>
            <a:ext cx="4556125" cy="3416300"/>
          </a:xfrm>
          <a:ln/>
        </p:spPr>
      </p:sp>
      <p:sp>
        <p:nvSpPr>
          <p:cNvPr id="235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3740840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F76B05FB-756A-4A99-B4BE-354AE93F537F}" type="slidenum">
              <a:rPr lang="en-GB" altLang="en-US">
                <a:latin typeface="Calibri" panose="020F0502020204030204" pitchFamily="34" charset="0"/>
              </a:rPr>
              <a:pPr/>
              <a:t>6</a:t>
            </a:fld>
            <a:endParaRPr lang="en-GB" altLang="en-US">
              <a:latin typeface="Calibri" panose="020F0502020204030204" pitchFamily="34" charset="0"/>
            </a:endParaRPr>
          </a:p>
        </p:txBody>
      </p:sp>
    </p:spTree>
    <p:extLst>
      <p:ext uri="{BB962C8B-B14F-4D97-AF65-F5344CB8AC3E}">
        <p14:creationId xmlns:p14="http://schemas.microsoft.com/office/powerpoint/2010/main" val="256314180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xfrm>
            <a:off x="1150938" y="692150"/>
            <a:ext cx="4556125" cy="3416300"/>
          </a:xfrm>
          <a:ln/>
        </p:spPr>
      </p:sp>
      <p:sp>
        <p:nvSpPr>
          <p:cNvPr id="235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171318947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1150938" y="692150"/>
            <a:ext cx="4556125" cy="3416300"/>
          </a:xfrm>
          <a:ln/>
        </p:spPr>
      </p:sp>
      <p:sp>
        <p:nvSpPr>
          <p:cNvPr id="256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345853424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1150938" y="692150"/>
            <a:ext cx="4556125" cy="3416300"/>
          </a:xfrm>
          <a:ln/>
        </p:spPr>
      </p:sp>
      <p:sp>
        <p:nvSpPr>
          <p:cNvPr id="256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3647597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1150938" y="692150"/>
            <a:ext cx="4556125" cy="3416300"/>
          </a:xfrm>
          <a:ln/>
        </p:spPr>
      </p:sp>
      <p:sp>
        <p:nvSpPr>
          <p:cNvPr id="256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38884018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1150938" y="692150"/>
            <a:ext cx="4556125" cy="3416300"/>
          </a:xfrm>
          <a:ln/>
        </p:spPr>
      </p:sp>
      <p:sp>
        <p:nvSpPr>
          <p:cNvPr id="256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363660370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1150938" y="692150"/>
            <a:ext cx="4556125" cy="3416300"/>
          </a:xfrm>
          <a:ln/>
        </p:spPr>
      </p:sp>
      <p:sp>
        <p:nvSpPr>
          <p:cNvPr id="256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40569811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1150938" y="692150"/>
            <a:ext cx="4556125" cy="3416300"/>
          </a:xfrm>
          <a:ln/>
        </p:spPr>
      </p:sp>
      <p:sp>
        <p:nvSpPr>
          <p:cNvPr id="256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66217932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1150938" y="692150"/>
            <a:ext cx="4556125" cy="3416300"/>
          </a:xfrm>
          <a:ln/>
        </p:spPr>
      </p:sp>
      <p:sp>
        <p:nvSpPr>
          <p:cNvPr id="256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7637468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xfrm>
            <a:off x="1150938" y="692150"/>
            <a:ext cx="4556125" cy="3416300"/>
          </a:xfrm>
          <a:ln/>
        </p:spPr>
      </p:sp>
      <p:sp>
        <p:nvSpPr>
          <p:cNvPr id="81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86947266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ChangeArrowheads="1" noTextEdit="1"/>
          </p:cNvSpPr>
          <p:nvPr>
            <p:ph type="sldImg"/>
          </p:nvPr>
        </p:nvSpPr>
        <p:spPr>
          <a:xfrm>
            <a:off x="1150938" y="692150"/>
            <a:ext cx="4556125" cy="3416300"/>
          </a:xfrm>
          <a:ln/>
        </p:spPr>
      </p:sp>
      <p:sp>
        <p:nvSpPr>
          <p:cNvPr id="1628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4044497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1150938" y="692150"/>
            <a:ext cx="4556125" cy="3416300"/>
          </a:xfrm>
          <a:ln/>
        </p:spPr>
      </p:sp>
      <p:sp>
        <p:nvSpPr>
          <p:cNvPr id="512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413332226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page 302 of Elementary Statistics, 10</a:t>
            </a:r>
            <a:r>
              <a:rPr lang="en-US" altLang="en-US" baseline="30000" smtClean="0">
                <a:latin typeface="Arial" panose="020B0604020202020204" pitchFamily="34" charset="0"/>
              </a:rPr>
              <a:t>th</a:t>
            </a:r>
            <a:r>
              <a:rPr lang="en-US" altLang="en-US" smtClean="0">
                <a:latin typeface="Arial" panose="020B0604020202020204" pitchFamily="34" charset="0"/>
              </a:rPr>
              <a:t> Edition</a:t>
            </a:r>
          </a:p>
        </p:txBody>
      </p:sp>
      <p:sp>
        <p:nvSpPr>
          <p:cNvPr id="164867"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242793155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ChangeArrowheads="1" noTextEdit="1"/>
          </p:cNvSpPr>
          <p:nvPr>
            <p:ph type="sldImg"/>
          </p:nvPr>
        </p:nvSpPr>
        <p:spPr>
          <a:xfrm>
            <a:off x="1150938" y="692150"/>
            <a:ext cx="4556125" cy="3416300"/>
          </a:xfrm>
          <a:ln/>
        </p:spPr>
      </p:sp>
      <p:sp>
        <p:nvSpPr>
          <p:cNvPr id="1730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265057523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ChangeArrowheads="1" noTextEdit="1"/>
          </p:cNvSpPr>
          <p:nvPr>
            <p:ph type="sldImg"/>
          </p:nvPr>
        </p:nvSpPr>
        <p:spPr>
          <a:xfrm>
            <a:off x="1150938" y="692150"/>
            <a:ext cx="4556125" cy="3416300"/>
          </a:xfrm>
          <a:ln/>
        </p:spPr>
      </p:sp>
      <p:sp>
        <p:nvSpPr>
          <p:cNvPr id="1751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4868868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ChangeArrowheads="1" noTextEdit="1"/>
          </p:cNvSpPr>
          <p:nvPr>
            <p:ph type="sldImg"/>
          </p:nvPr>
        </p:nvSpPr>
        <p:spPr>
          <a:xfrm>
            <a:off x="1150938" y="692150"/>
            <a:ext cx="4556125" cy="3416300"/>
          </a:xfrm>
          <a:ln/>
        </p:spPr>
      </p:sp>
      <p:sp>
        <p:nvSpPr>
          <p:cNvPr id="1771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288490864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xfrm>
            <a:off x="1150938" y="692150"/>
            <a:ext cx="4556125" cy="3416300"/>
          </a:xfrm>
          <a:ln/>
        </p:spPr>
      </p:sp>
      <p:sp>
        <p:nvSpPr>
          <p:cNvPr id="81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308348337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1150938" y="692150"/>
            <a:ext cx="4556125" cy="3416300"/>
          </a:xfrm>
          <a:ln/>
        </p:spPr>
      </p:sp>
      <p:sp>
        <p:nvSpPr>
          <p:cNvPr id="481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136033456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1150938" y="692150"/>
            <a:ext cx="4556125" cy="3416300"/>
          </a:xfrm>
          <a:ln/>
        </p:spPr>
      </p:sp>
      <p:sp>
        <p:nvSpPr>
          <p:cNvPr id="501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99730806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1150938" y="692150"/>
            <a:ext cx="4556125" cy="3416300"/>
          </a:xfrm>
          <a:ln/>
        </p:spPr>
      </p:sp>
      <p:sp>
        <p:nvSpPr>
          <p:cNvPr id="522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239731821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1150938" y="692150"/>
            <a:ext cx="4556125" cy="3416300"/>
          </a:xfrm>
          <a:ln/>
        </p:spPr>
      </p:sp>
      <p:sp>
        <p:nvSpPr>
          <p:cNvPr id="542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88999421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1150938" y="692150"/>
            <a:ext cx="4556125" cy="3416300"/>
          </a:xfrm>
          <a:ln/>
        </p:spPr>
      </p:sp>
      <p:sp>
        <p:nvSpPr>
          <p:cNvPr id="563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1781066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1150938" y="692150"/>
            <a:ext cx="4556125" cy="3416300"/>
          </a:xfrm>
          <a:ln/>
        </p:spPr>
      </p:sp>
      <p:sp>
        <p:nvSpPr>
          <p:cNvPr id="266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2692794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1150938" y="692150"/>
            <a:ext cx="4556125" cy="3416300"/>
          </a:xfrm>
          <a:ln/>
        </p:spPr>
      </p:sp>
      <p:sp>
        <p:nvSpPr>
          <p:cNvPr id="327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27365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1150938" y="692150"/>
            <a:ext cx="4556125" cy="3416300"/>
          </a:xfrm>
          <a:ln/>
        </p:spPr>
      </p:sp>
      <p:sp>
        <p:nvSpPr>
          <p:cNvPr id="327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2183611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856283" y="1600200"/>
            <a:ext cx="8287717"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nvGrpSpPr>
          <p:cNvPr id="7" name="top graphic"/>
          <p:cNvGrpSpPr/>
          <p:nvPr/>
        </p:nvGrpSpPr>
        <p:grpSpPr>
          <a:xfrm>
            <a:off x="960" y="0"/>
            <a:ext cx="9144095"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grpSp>
        <p:nvGrpSpPr>
          <p:cNvPr id="23" name="bottom graphic"/>
          <p:cNvGrpSpPr/>
          <p:nvPr userDrawn="1"/>
        </p:nvGrpSpPr>
        <p:grpSpPr>
          <a:xfrm>
            <a:off x="-1055" y="6427000"/>
            <a:ext cx="9145055" cy="430982"/>
            <a:chOff x="0" y="6080760"/>
            <a:chExt cx="12190231" cy="777239"/>
          </a:xfrm>
        </p:grpSpPr>
        <p:sp>
          <p:nvSpPr>
            <p:cNvPr id="13" name="Rectangle 12"/>
            <p:cNvSpPr/>
            <p:nvPr userDrawn="1"/>
          </p:nvSpPr>
          <p:spPr>
            <a:xfrm>
              <a:off x="0" y="6217919"/>
              <a:ext cx="12188825" cy="640080"/>
            </a:xfrm>
            <a:prstGeom prst="rect">
              <a:avLst/>
            </a:prstGeom>
            <a:solidFill>
              <a:srgbClr val="052A4B"/>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sz="135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sp>
        <p:nvSpPr>
          <p:cNvPr id="2" name="Title 1"/>
          <p:cNvSpPr>
            <a:spLocks noGrp="1"/>
          </p:cNvSpPr>
          <p:nvPr>
            <p:ph type="ctrTitle"/>
          </p:nvPr>
        </p:nvSpPr>
        <p:spPr bwMode="invGray">
          <a:xfrm>
            <a:off x="2590800" y="1905000"/>
            <a:ext cx="6248400" cy="2667000"/>
          </a:xfrm>
        </p:spPr>
        <p:txBody>
          <a:bodyPr anchor="ctr" anchorCtr="0">
            <a:normAutofit/>
          </a:bodyPr>
          <a:lstStyle>
            <a:lvl1pPr>
              <a:lnSpc>
                <a:spcPct val="80000"/>
              </a:lnSpc>
              <a:defRPr sz="4951">
                <a:solidFill>
                  <a:schemeClr val="bg1"/>
                </a:solidFill>
                <a:effectLst>
                  <a:outerShdw blurRad="88900" algn="ctr" rotWithShape="0">
                    <a:prstClr val="black">
                      <a:alpha val="35000"/>
                    </a:prstClr>
                  </a:outerShdw>
                </a:effectLst>
              </a:defRPr>
            </a:lvl1pPr>
          </a:lstStyle>
          <a:p>
            <a:r>
              <a:rPr lang="en-US" dirty="0"/>
              <a:t>Click to edit Master title style</a:t>
            </a:r>
            <a:endParaRPr dirty="0"/>
          </a:p>
        </p:txBody>
      </p:sp>
      <p:sp>
        <p:nvSpPr>
          <p:cNvPr id="3" name="Subtitle 2"/>
          <p:cNvSpPr>
            <a:spLocks noGrp="1"/>
          </p:cNvSpPr>
          <p:nvPr>
            <p:ph type="subTitle" idx="1"/>
          </p:nvPr>
        </p:nvSpPr>
        <p:spPr>
          <a:xfrm>
            <a:off x="1142107" y="5029200"/>
            <a:ext cx="6173806" cy="838200"/>
          </a:xfrm>
        </p:spPr>
        <p:txBody>
          <a:bodyPr/>
          <a:lstStyle>
            <a:lvl1pPr marL="0" indent="0" algn="l">
              <a:lnSpc>
                <a:spcPct val="90000"/>
              </a:lnSpc>
              <a:spcBef>
                <a:spcPts val="0"/>
              </a:spcBef>
              <a:buNone/>
              <a:defRPr>
                <a:solidFill>
                  <a:schemeClr val="tx1"/>
                </a:solidFill>
              </a:defRPr>
            </a:lvl1pPr>
            <a:lvl2pPr marL="342991" indent="0" algn="ctr">
              <a:buNone/>
              <a:defRPr>
                <a:solidFill>
                  <a:schemeClr val="tx1">
                    <a:tint val="75000"/>
                  </a:schemeClr>
                </a:solidFill>
              </a:defRPr>
            </a:lvl2pPr>
            <a:lvl3pPr marL="685983" indent="0" algn="ctr">
              <a:buNone/>
              <a:defRPr>
                <a:solidFill>
                  <a:schemeClr val="tx1">
                    <a:tint val="75000"/>
                  </a:schemeClr>
                </a:solidFill>
              </a:defRPr>
            </a:lvl3pPr>
            <a:lvl4pPr marL="1028974" indent="0" algn="ctr">
              <a:buNone/>
              <a:defRPr>
                <a:solidFill>
                  <a:schemeClr val="tx1">
                    <a:tint val="75000"/>
                  </a:schemeClr>
                </a:solidFill>
              </a:defRPr>
            </a:lvl4pPr>
            <a:lvl5pPr marL="1371966" indent="0" algn="ctr">
              <a:buNone/>
              <a:defRPr>
                <a:solidFill>
                  <a:schemeClr val="tx1">
                    <a:tint val="75000"/>
                  </a:schemeClr>
                </a:solidFill>
              </a:defRPr>
            </a:lvl5pPr>
            <a:lvl6pPr marL="1714957" indent="0" algn="ctr">
              <a:buNone/>
              <a:defRPr>
                <a:solidFill>
                  <a:schemeClr val="tx1">
                    <a:tint val="75000"/>
                  </a:schemeClr>
                </a:solidFill>
              </a:defRPr>
            </a:lvl6pPr>
            <a:lvl7pPr marL="2057949" indent="0" algn="ctr">
              <a:buNone/>
              <a:defRPr>
                <a:solidFill>
                  <a:schemeClr val="tx1">
                    <a:tint val="75000"/>
                  </a:schemeClr>
                </a:solidFill>
              </a:defRPr>
            </a:lvl7pPr>
            <a:lvl8pPr marL="2400940" indent="0" algn="ctr">
              <a:buNone/>
              <a:defRPr>
                <a:solidFill>
                  <a:schemeClr val="tx1">
                    <a:tint val="75000"/>
                  </a:schemeClr>
                </a:solidFill>
              </a:defRPr>
            </a:lvl8pPr>
            <a:lvl9pPr marL="2743932" indent="0" algn="ctr">
              <a:buNone/>
              <a:defRPr>
                <a:solidFill>
                  <a:schemeClr val="tx1">
                    <a:tint val="75000"/>
                  </a:schemeClr>
                </a:solidFill>
              </a:defRPr>
            </a:lvl9pPr>
          </a:lstStyle>
          <a:p>
            <a:r>
              <a:rPr lang="en-US" dirty="0"/>
              <a:t>Click to edit Master subtitle style</a:t>
            </a:r>
            <a:endParaRPr dirty="0"/>
          </a:p>
        </p:txBody>
      </p:sp>
      <p:sp>
        <p:nvSpPr>
          <p:cNvPr id="17" name="Title 1">
            <a:extLst>
              <a:ext uri="{FF2B5EF4-FFF2-40B4-BE49-F238E27FC236}">
                <a16:creationId xmlns:a16="http://schemas.microsoft.com/office/drawing/2014/main" xmlns="" id="{55353F5F-1174-4E41-84A9-6B2FF1533ED4}"/>
              </a:ext>
            </a:extLst>
          </p:cNvPr>
          <p:cNvSpPr txBox="1">
            <a:spLocks/>
          </p:cNvSpPr>
          <p:nvPr userDrawn="1"/>
        </p:nvSpPr>
        <p:spPr bwMode="invGray">
          <a:xfrm>
            <a:off x="1143000" y="2286000"/>
            <a:ext cx="1259505" cy="439052"/>
          </a:xfrm>
          <a:prstGeom prst="rect">
            <a:avLst/>
          </a:prstGeom>
        </p:spPr>
        <p:txBody>
          <a:bodyPr vert="horz" lIns="91440" tIns="45720" rIns="91440" bIns="45720" rtlCol="0" anchor="t" anchorCtr="0">
            <a:normAutofit fontScale="85000" lnSpcReduction="10000"/>
          </a:bodyPr>
          <a:lstStyle>
            <a:lvl1pPr algn="l" defTabSz="685983" rtl="0" eaLnBrk="1" latinLnBrk="0" hangingPunct="1">
              <a:lnSpc>
                <a:spcPct val="80000"/>
              </a:lnSpc>
              <a:spcBef>
                <a:spcPct val="0"/>
              </a:spcBef>
              <a:buNone/>
              <a:defRPr sz="4951" kern="1200">
                <a:solidFill>
                  <a:schemeClr val="bg1"/>
                </a:solidFill>
                <a:effectLst>
                  <a:outerShdw blurRad="88900" algn="ctr" rotWithShape="0">
                    <a:prstClr val="black">
                      <a:alpha val="35000"/>
                    </a:prstClr>
                  </a:outerShdw>
                </a:effectLst>
                <a:latin typeface="+mj-lt"/>
                <a:ea typeface="+mj-ea"/>
                <a:cs typeface="+mj-cs"/>
              </a:defRPr>
            </a:lvl1pPr>
          </a:lstStyle>
          <a:p>
            <a:r>
              <a:rPr lang="en-US" sz="2400" i="1">
                <a:latin typeface="Georgia" panose="02040502050405020303" pitchFamily="18" charset="0"/>
                <a:cs typeface="Arabic Typesetting" panose="03020402040406030203" pitchFamily="66" charset="-78"/>
              </a:rPr>
              <a:t>Ch</a:t>
            </a:r>
            <a:r>
              <a:rPr lang="vi-VN" sz="2400" i="1">
                <a:cs typeface="Arabic Typesetting" panose="03020402040406030203" pitchFamily="66" charset="-78"/>
              </a:rPr>
              <a:t>ư</a:t>
            </a:r>
            <a:r>
              <a:rPr lang="en-US" sz="2400" i="1" err="1">
                <a:latin typeface="Georgia" panose="02040502050405020303" pitchFamily="18" charset="0"/>
                <a:cs typeface="Arabic Typesetting" panose="03020402040406030203" pitchFamily="66" charset="-78"/>
              </a:rPr>
              <a:t>ơng</a:t>
            </a:r>
            <a:endParaRPr lang="en-US" sz="2400" i="1">
              <a:latin typeface="Georgia" panose="02040502050405020303" pitchFamily="18" charset="0"/>
              <a:cs typeface="Arabic Typesetting" panose="03020402040406030203" pitchFamily="66" charset="-78"/>
            </a:endParaRPr>
          </a:p>
        </p:txBody>
      </p:sp>
    </p:spTree>
    <p:extLst>
      <p:ext uri="{BB962C8B-B14F-4D97-AF65-F5344CB8AC3E}">
        <p14:creationId xmlns:p14="http://schemas.microsoft.com/office/powerpoint/2010/main" val="978133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1120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027157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5718365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1788971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10154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905288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157233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153042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770919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143152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74774" cy="933080"/>
          </a:xfrm>
        </p:spPr>
        <p:txBody>
          <a:bodyPr>
            <a:normAutofit/>
          </a:bodyPr>
          <a:lstStyle>
            <a:lvl1pPr algn="ctr">
              <a:defRPr sz="3200"/>
            </a:lvl1pPr>
          </a:lstStyle>
          <a:p>
            <a:r>
              <a:rPr lang="en-US" dirty="0"/>
              <a:t>Click to edit Master title style</a:t>
            </a:r>
            <a:endParaRPr dirty="0"/>
          </a:p>
        </p:txBody>
      </p:sp>
      <p:sp>
        <p:nvSpPr>
          <p:cNvPr id="3" name="Content Placeholder 2"/>
          <p:cNvSpPr>
            <a:spLocks noGrp="1"/>
          </p:cNvSpPr>
          <p:nvPr>
            <p:ph idx="1"/>
          </p:nvPr>
        </p:nvSpPr>
        <p:spPr>
          <a:xfrm>
            <a:off x="457200" y="1682498"/>
            <a:ext cx="8274774" cy="465881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Slide Number Placeholder 5"/>
          <p:cNvSpPr>
            <a:spLocks noGrp="1"/>
          </p:cNvSpPr>
          <p:nvPr>
            <p:ph type="sldNum" sz="quarter" idx="12"/>
          </p:nvPr>
        </p:nvSpPr>
        <p:spPr/>
        <p:txBody>
          <a:bodyPr/>
          <a:lstStyle>
            <a:lvl1pPr>
              <a:defRPr/>
            </a:lvl1pPr>
          </a:lstStyle>
          <a:p>
            <a:fld id="{5D28FFE6-A2F1-4243-9DB1-DFB06715F2C6}" type="slidenum">
              <a:rPr lang="en-US" smtClean="0"/>
              <a:pPr/>
              <a:t>‹#›</a:t>
            </a:fld>
            <a:endParaRPr lang="en-US"/>
          </a:p>
        </p:txBody>
      </p:sp>
      <p:sp>
        <p:nvSpPr>
          <p:cNvPr id="7" name="Footer Placeholder 5">
            <a:extLst>
              <a:ext uri="{FF2B5EF4-FFF2-40B4-BE49-F238E27FC236}">
                <a16:creationId xmlns:a16="http://schemas.microsoft.com/office/drawing/2014/main" xmlns="" id="{850FA44F-F595-4732-8079-733B4BD46621}"/>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r>
              <a:rPr lang="en-US"/>
              <a:t>Tổng hợp &amp; Trực quan hóa dữ liệu</a:t>
            </a:r>
          </a:p>
        </p:txBody>
      </p:sp>
    </p:spTree>
    <p:extLst>
      <p:ext uri="{BB962C8B-B14F-4D97-AF65-F5344CB8AC3E}">
        <p14:creationId xmlns:p14="http://schemas.microsoft.com/office/powerpoint/2010/main" val="1467243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718790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950173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872813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970129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520352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294836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86253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47713" y="66675"/>
            <a:ext cx="7848600" cy="11430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4860697"/>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59ACFE58-2BD9-4796-8438-416CE7B7D7F8}" type="slidenum">
              <a:rPr lang="en-GB" altLang="en-US"/>
              <a:pPr/>
              <a:t>‹#›</a:t>
            </a:fld>
            <a:endParaRPr lang="en-GB" altLang="en-US"/>
          </a:p>
        </p:txBody>
      </p:sp>
    </p:spTree>
    <p:extLst>
      <p:ext uri="{BB962C8B-B14F-4D97-AF65-F5344CB8AC3E}">
        <p14:creationId xmlns:p14="http://schemas.microsoft.com/office/powerpoint/2010/main" val="3254865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59ACFE58-2BD9-4796-8438-416CE7B7D7F8}" type="slidenum">
              <a:rPr lang="en-GB" altLang="en-US"/>
              <a:pPr/>
              <a:t>‹#›</a:t>
            </a:fld>
            <a:endParaRPr lang="en-GB" altLang="en-US"/>
          </a:p>
        </p:txBody>
      </p:sp>
    </p:spTree>
    <p:extLst>
      <p:ext uri="{BB962C8B-B14F-4D97-AF65-F5344CB8AC3E}">
        <p14:creationId xmlns:p14="http://schemas.microsoft.com/office/powerpoint/2010/main" val="2481891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3" name="Content Placeholder 2"/>
          <p:cNvSpPr>
            <a:spLocks noGrp="1"/>
          </p:cNvSpPr>
          <p:nvPr>
            <p:ph sz="half" idx="1"/>
          </p:nvPr>
        </p:nvSpPr>
        <p:spPr>
          <a:xfrm>
            <a:off x="1142107" y="1904999"/>
            <a:ext cx="3327540" cy="4088921"/>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674354" y="1904999"/>
            <a:ext cx="3327540" cy="4088921"/>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baseline="0"/>
            </a:lvl8pPr>
            <a:lvl9pPr>
              <a:defRPr sz="12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
        <p:nvSpPr>
          <p:cNvPr id="8" name="Footer Placeholder 5">
            <a:extLst>
              <a:ext uri="{FF2B5EF4-FFF2-40B4-BE49-F238E27FC236}">
                <a16:creationId xmlns:a16="http://schemas.microsoft.com/office/drawing/2014/main" xmlns="" id="{CE9CE070-CE8F-434E-9998-3B620C053B44}"/>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r>
              <a:rPr lang="en-US"/>
              <a:t>Tổng hợp &amp; Trực quan hóa dữ liệu</a:t>
            </a:r>
          </a:p>
        </p:txBody>
      </p:sp>
    </p:spTree>
    <p:extLst>
      <p:ext uri="{BB962C8B-B14F-4D97-AF65-F5344CB8AC3E}">
        <p14:creationId xmlns:p14="http://schemas.microsoft.com/office/powerpoint/2010/main" val="1219772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59ACFE58-2BD9-4796-8438-416CE7B7D7F8}" type="slidenum">
              <a:rPr lang="en-GB" altLang="en-US"/>
              <a:pPr/>
              <a:t>‹#›</a:t>
            </a:fld>
            <a:endParaRPr lang="en-GB" altLang="en-US"/>
          </a:p>
        </p:txBody>
      </p:sp>
    </p:spTree>
    <p:extLst>
      <p:ext uri="{BB962C8B-B14F-4D97-AF65-F5344CB8AC3E}">
        <p14:creationId xmlns:p14="http://schemas.microsoft.com/office/powerpoint/2010/main" val="1964908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59ACFE58-2BD9-4796-8438-416CE7B7D7F8}" type="slidenum">
              <a:rPr lang="en-GB" altLang="en-US"/>
              <a:pPr/>
              <a:t>‹#›</a:t>
            </a:fld>
            <a:endParaRPr lang="en-GB" altLang="en-US"/>
          </a:p>
        </p:txBody>
      </p:sp>
    </p:spTree>
    <p:extLst>
      <p:ext uri="{BB962C8B-B14F-4D97-AF65-F5344CB8AC3E}">
        <p14:creationId xmlns:p14="http://schemas.microsoft.com/office/powerpoint/2010/main" val="414151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59ACFE58-2BD9-4796-8438-416CE7B7D7F8}" type="slidenum">
              <a:rPr lang="en-GB" altLang="en-US"/>
              <a:pPr/>
              <a:t>‹#›</a:t>
            </a:fld>
            <a:endParaRPr lang="en-GB" altLang="en-US"/>
          </a:p>
        </p:txBody>
      </p:sp>
    </p:spTree>
    <p:extLst>
      <p:ext uri="{BB962C8B-B14F-4D97-AF65-F5344CB8AC3E}">
        <p14:creationId xmlns:p14="http://schemas.microsoft.com/office/powerpoint/2010/main" val="3281200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4284885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1378199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425453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3341664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1130345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341762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748808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endParaRPr dirty="0"/>
          </a:p>
        </p:txBody>
      </p:sp>
      <p:sp>
        <p:nvSpPr>
          <p:cNvPr id="3" name="Text Placeholder 2"/>
          <p:cNvSpPr>
            <a:spLocks noGrp="1"/>
          </p:cNvSpPr>
          <p:nvPr>
            <p:ph type="body" idx="1"/>
          </p:nvPr>
        </p:nvSpPr>
        <p:spPr>
          <a:xfrm>
            <a:off x="1142107" y="1828801"/>
            <a:ext cx="3315563" cy="685801"/>
          </a:xfrm>
        </p:spPr>
        <p:txBody>
          <a:bodyPr anchor="ctr">
            <a:normAutofit/>
          </a:bodyPr>
          <a:lstStyle>
            <a:lvl1pPr marL="0" indent="0">
              <a:spcBef>
                <a:spcPts val="0"/>
              </a:spcBef>
              <a:buNone/>
              <a:defRPr sz="15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dirty="0"/>
              <a:t>Edit Master text styles</a:t>
            </a:r>
          </a:p>
        </p:txBody>
      </p:sp>
      <p:sp>
        <p:nvSpPr>
          <p:cNvPr id="4" name="Content Placeholder 3"/>
          <p:cNvSpPr>
            <a:spLocks noGrp="1"/>
          </p:cNvSpPr>
          <p:nvPr>
            <p:ph sz="half" idx="2"/>
          </p:nvPr>
        </p:nvSpPr>
        <p:spPr>
          <a:xfrm>
            <a:off x="1142107" y="2590801"/>
            <a:ext cx="3315563" cy="3429000"/>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Text Placeholder 4"/>
          <p:cNvSpPr>
            <a:spLocks noGrp="1"/>
          </p:cNvSpPr>
          <p:nvPr>
            <p:ph type="body" sz="quarter" idx="3"/>
          </p:nvPr>
        </p:nvSpPr>
        <p:spPr>
          <a:xfrm>
            <a:off x="4686331" y="1828801"/>
            <a:ext cx="3315563" cy="685801"/>
          </a:xfrm>
        </p:spPr>
        <p:txBody>
          <a:bodyPr anchor="ctr">
            <a:normAutofit/>
          </a:bodyPr>
          <a:lstStyle>
            <a:lvl1pPr marL="0" indent="0">
              <a:spcBef>
                <a:spcPts val="0"/>
              </a:spcBef>
              <a:buNone/>
              <a:defRPr sz="15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t>Edit Master text styles</a:t>
            </a:r>
          </a:p>
        </p:txBody>
      </p:sp>
      <p:sp>
        <p:nvSpPr>
          <p:cNvPr id="6" name="Content Placeholder 5"/>
          <p:cNvSpPr>
            <a:spLocks noGrp="1"/>
          </p:cNvSpPr>
          <p:nvPr>
            <p:ph sz="quarter" idx="4"/>
          </p:nvPr>
        </p:nvSpPr>
        <p:spPr>
          <a:xfrm>
            <a:off x="4686331" y="2590801"/>
            <a:ext cx="3315563" cy="3429000"/>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a:p>
        </p:txBody>
      </p:sp>
      <p:sp>
        <p:nvSpPr>
          <p:cNvPr id="11" name="Footer Placeholder 5">
            <a:extLst>
              <a:ext uri="{FF2B5EF4-FFF2-40B4-BE49-F238E27FC236}">
                <a16:creationId xmlns:a16="http://schemas.microsoft.com/office/drawing/2014/main" xmlns="" id="{D389AAF3-73EF-4589-924D-56ADC8CF70E5}"/>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r>
              <a:rPr lang="en-US"/>
              <a:t>Tổng hợp &amp; Trực quan hóa dữ liệu</a:t>
            </a:r>
          </a:p>
        </p:txBody>
      </p:sp>
    </p:spTree>
    <p:extLst>
      <p:ext uri="{BB962C8B-B14F-4D97-AF65-F5344CB8AC3E}">
        <p14:creationId xmlns:p14="http://schemas.microsoft.com/office/powerpoint/2010/main" val="107163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a:p>
        </p:txBody>
      </p:sp>
      <p:sp>
        <p:nvSpPr>
          <p:cNvPr id="7" name="Footer Placeholder 5">
            <a:extLst>
              <a:ext uri="{FF2B5EF4-FFF2-40B4-BE49-F238E27FC236}">
                <a16:creationId xmlns:a16="http://schemas.microsoft.com/office/drawing/2014/main" xmlns="" id="{1390A3F0-6539-4EB2-84D7-6539A5F87CAA}"/>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r>
              <a:rPr lang="en-US"/>
              <a:t>Tổng hợp &amp; Trực quan hóa dữ liệu</a:t>
            </a:r>
          </a:p>
        </p:txBody>
      </p:sp>
    </p:spTree>
    <p:extLst>
      <p:ext uri="{BB962C8B-B14F-4D97-AF65-F5344CB8AC3E}">
        <p14:creationId xmlns:p14="http://schemas.microsoft.com/office/powerpoint/2010/main" val="1730379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913445" y="1019175"/>
            <a:ext cx="4596057"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Title 1"/>
          <p:cNvSpPr>
            <a:spLocks noGrp="1"/>
          </p:cNvSpPr>
          <p:nvPr>
            <p:ph type="title"/>
          </p:nvPr>
        </p:nvSpPr>
        <p:spPr>
          <a:xfrm>
            <a:off x="5943959" y="1371600"/>
            <a:ext cx="2343760" cy="2057400"/>
          </a:xfrm>
        </p:spPr>
        <p:txBody>
          <a:bodyPr anchor="b">
            <a:normAutofit/>
          </a:bodyPr>
          <a:lstStyle>
            <a:lvl1pPr algn="l">
              <a:defRPr sz="2401" b="1"/>
            </a:lvl1pPr>
          </a:lstStyle>
          <a:p>
            <a:r>
              <a:rPr lang="en-US"/>
              <a:t>Click to edit Master title style</a:t>
            </a:r>
            <a:endParaRPr/>
          </a:p>
        </p:txBody>
      </p:sp>
      <p:sp>
        <p:nvSpPr>
          <p:cNvPr id="3" name="Content Placeholder 2"/>
          <p:cNvSpPr>
            <a:spLocks noGrp="1"/>
          </p:cNvSpPr>
          <p:nvPr>
            <p:ph idx="1"/>
          </p:nvPr>
        </p:nvSpPr>
        <p:spPr>
          <a:xfrm>
            <a:off x="1119239" y="1293495"/>
            <a:ext cx="4184470" cy="4023360"/>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5943959" y="3536830"/>
            <a:ext cx="2343760" cy="1797169"/>
          </a:xfrm>
        </p:spPr>
        <p:txBody>
          <a:bodyPr>
            <a:normAutofit/>
          </a:bodyPr>
          <a:lstStyle>
            <a:lvl1pPr marL="0" indent="0">
              <a:spcBef>
                <a:spcPts val="600"/>
              </a:spcBef>
              <a:buNone/>
              <a:defRPr sz="120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a:t>Edit Master text styles</a:t>
            </a:r>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
        <p:nvSpPr>
          <p:cNvPr id="10" name="Footer Placeholder 5">
            <a:extLst>
              <a:ext uri="{FF2B5EF4-FFF2-40B4-BE49-F238E27FC236}">
                <a16:creationId xmlns:a16="http://schemas.microsoft.com/office/drawing/2014/main" xmlns="" id="{CC4C5DB9-35BB-474C-B048-3EF469856B90}"/>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r>
              <a:rPr lang="en-US"/>
              <a:t>Tổng hợp &amp; Trực quan hóa dữ liệu</a:t>
            </a:r>
          </a:p>
        </p:txBody>
      </p:sp>
    </p:spTree>
    <p:extLst>
      <p:ext uri="{BB962C8B-B14F-4D97-AF65-F5344CB8AC3E}">
        <p14:creationId xmlns:p14="http://schemas.microsoft.com/office/powerpoint/2010/main" val="435600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913445" y="1019175"/>
            <a:ext cx="4596057"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Title 1"/>
          <p:cNvSpPr>
            <a:spLocks noGrp="1"/>
          </p:cNvSpPr>
          <p:nvPr>
            <p:ph type="title"/>
          </p:nvPr>
        </p:nvSpPr>
        <p:spPr>
          <a:xfrm>
            <a:off x="5943959" y="1371600"/>
            <a:ext cx="2343760" cy="2057400"/>
          </a:xfrm>
        </p:spPr>
        <p:txBody>
          <a:bodyPr anchor="b">
            <a:normAutofit/>
          </a:bodyPr>
          <a:lstStyle>
            <a:lvl1pPr algn="l">
              <a:defRPr sz="2401"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050641" y="1202055"/>
            <a:ext cx="4321665" cy="4206240"/>
          </a:xfrm>
          <a:solidFill>
            <a:schemeClr val="bg1">
              <a:lumMod val="95000"/>
            </a:schemeClr>
          </a:solidFill>
        </p:spPr>
        <p:txBody>
          <a:bodyPr tIns="914400">
            <a:normAutofit/>
          </a:bodyPr>
          <a:lstStyle>
            <a:lvl1pPr marL="0" indent="0" algn="ctr">
              <a:spcBef>
                <a:spcPts val="0"/>
              </a:spcBef>
              <a:buNone/>
              <a:defRPr sz="1800"/>
            </a:lvl1pPr>
            <a:lvl2pPr marL="342991" indent="0">
              <a:buNone/>
              <a:defRPr sz="2101"/>
            </a:lvl2pPr>
            <a:lvl3pPr marL="685983" indent="0">
              <a:buNone/>
              <a:defRPr sz="1800"/>
            </a:lvl3pPr>
            <a:lvl4pPr marL="1028974" indent="0">
              <a:buNone/>
              <a:defRPr sz="1500"/>
            </a:lvl4pPr>
            <a:lvl5pPr marL="1371966" indent="0">
              <a:buNone/>
              <a:defRPr sz="1500"/>
            </a:lvl5pPr>
            <a:lvl6pPr marL="1714957" indent="0">
              <a:buNone/>
              <a:defRPr sz="1500"/>
            </a:lvl6pPr>
            <a:lvl7pPr marL="2057949" indent="0">
              <a:buNone/>
              <a:defRPr sz="1500"/>
            </a:lvl7pPr>
            <a:lvl8pPr marL="2400940" indent="0">
              <a:buNone/>
              <a:defRPr sz="1500"/>
            </a:lvl8pPr>
            <a:lvl9pPr marL="2743932" indent="0">
              <a:buNone/>
              <a:defRPr sz="1500"/>
            </a:lvl9pPr>
          </a:lstStyle>
          <a:p>
            <a:r>
              <a:rPr lang="en-US"/>
              <a:t>Click icon to add picture</a:t>
            </a:r>
            <a:endParaRPr/>
          </a:p>
        </p:txBody>
      </p:sp>
      <p:sp>
        <p:nvSpPr>
          <p:cNvPr id="4" name="Text Placeholder 3"/>
          <p:cNvSpPr>
            <a:spLocks noGrp="1"/>
          </p:cNvSpPr>
          <p:nvPr>
            <p:ph type="body" sz="half" idx="2"/>
          </p:nvPr>
        </p:nvSpPr>
        <p:spPr>
          <a:xfrm>
            <a:off x="5943959" y="3536830"/>
            <a:ext cx="2343760" cy="1797171"/>
          </a:xfrm>
        </p:spPr>
        <p:txBody>
          <a:bodyPr>
            <a:normAutofit/>
          </a:bodyPr>
          <a:lstStyle>
            <a:lvl1pPr marL="0" indent="0">
              <a:spcBef>
                <a:spcPts val="600"/>
              </a:spcBef>
              <a:buNone/>
              <a:defRPr sz="120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a:t>Edit Master text styles</a:t>
            </a:r>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
        <p:nvSpPr>
          <p:cNvPr id="10" name="Footer Placeholder 5">
            <a:extLst>
              <a:ext uri="{FF2B5EF4-FFF2-40B4-BE49-F238E27FC236}">
                <a16:creationId xmlns:a16="http://schemas.microsoft.com/office/drawing/2014/main" xmlns="" id="{56899097-932D-4BC4-B576-0B6598C0CCF3}"/>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r>
              <a:rPr lang="en-US"/>
              <a:t>Tổng hợp &amp; Trực quan hóa dữ liệu</a:t>
            </a:r>
          </a:p>
        </p:txBody>
      </p:sp>
    </p:spTree>
    <p:extLst>
      <p:ext uri="{BB962C8B-B14F-4D97-AF65-F5344CB8AC3E}">
        <p14:creationId xmlns:p14="http://schemas.microsoft.com/office/powerpoint/2010/main" val="2615468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
        <p:nvSpPr>
          <p:cNvPr id="8" name="Footer Placeholder 5">
            <a:extLst>
              <a:ext uri="{FF2B5EF4-FFF2-40B4-BE49-F238E27FC236}">
                <a16:creationId xmlns:a16="http://schemas.microsoft.com/office/drawing/2014/main" xmlns="" id="{4EBA5797-CE60-4B19-B7A3-F6DEC8F03360}"/>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r>
              <a:rPr lang="en-US"/>
              <a:t>Tổng hợp &amp; Trực quan hóa dữ liệu</a:t>
            </a:r>
          </a:p>
        </p:txBody>
      </p:sp>
    </p:spTree>
    <p:extLst>
      <p:ext uri="{BB962C8B-B14F-4D97-AF65-F5344CB8AC3E}">
        <p14:creationId xmlns:p14="http://schemas.microsoft.com/office/powerpoint/2010/main" val="36014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22736" y="609600"/>
            <a:ext cx="857474" cy="5410200"/>
          </a:xfrm>
        </p:spPr>
        <p:txBody>
          <a:bodyPr vert="eaVert"/>
          <a:lstStyle/>
          <a:p>
            <a:r>
              <a:rPr lang="en-US" dirty="0"/>
              <a:t>Click to edit Master title style</a:t>
            </a:r>
            <a:endParaRPr dirty="0"/>
          </a:p>
        </p:txBody>
      </p:sp>
      <p:sp>
        <p:nvSpPr>
          <p:cNvPr id="3" name="Vertical Text Placeholder 2"/>
          <p:cNvSpPr>
            <a:spLocks noGrp="1"/>
          </p:cNvSpPr>
          <p:nvPr>
            <p:ph type="body" orient="vert" idx="1"/>
          </p:nvPr>
        </p:nvSpPr>
        <p:spPr>
          <a:xfrm>
            <a:off x="1142107" y="609600"/>
            <a:ext cx="5773652" cy="54102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
        <p:nvSpPr>
          <p:cNvPr id="8" name="Footer Placeholder 5">
            <a:extLst>
              <a:ext uri="{FF2B5EF4-FFF2-40B4-BE49-F238E27FC236}">
                <a16:creationId xmlns:a16="http://schemas.microsoft.com/office/drawing/2014/main" xmlns="" id="{D523DA7C-8A5D-4F5F-9D8A-55530C0383FC}"/>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r>
              <a:rPr lang="en-US"/>
              <a:t>Tổng hợp &amp; Trực quan hóa dữ liệu</a:t>
            </a:r>
          </a:p>
        </p:txBody>
      </p:sp>
    </p:spTree>
    <p:extLst>
      <p:ext uri="{BB962C8B-B14F-4D97-AF65-F5344CB8AC3E}">
        <p14:creationId xmlns:p14="http://schemas.microsoft.com/office/powerpoint/2010/main" val="2223966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D227E689-3065-40EF-822D-B10E40B13E5D}"/>
              </a:ext>
            </a:extLst>
          </p:cNvPr>
          <p:cNvGrpSpPr/>
          <p:nvPr userDrawn="1"/>
        </p:nvGrpSpPr>
        <p:grpSpPr>
          <a:xfrm>
            <a:off x="0" y="6439716"/>
            <a:ext cx="9144095" cy="430984"/>
            <a:chOff x="-95" y="6427014"/>
            <a:chExt cx="9144095" cy="430984"/>
          </a:xfrm>
        </p:grpSpPr>
        <p:sp>
          <p:nvSpPr>
            <p:cNvPr id="8" name="Rectangle 7"/>
            <p:cNvSpPr/>
            <p:nvPr userDrawn="1"/>
          </p:nvSpPr>
          <p:spPr>
            <a:xfrm>
              <a:off x="-95" y="6427014"/>
              <a:ext cx="9144095" cy="430984"/>
            </a:xfrm>
            <a:prstGeom prst="rect">
              <a:avLst/>
            </a:prstGeom>
            <a:solidFill>
              <a:srgbClr val="052A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9" name="Rectangle 8"/>
            <p:cNvSpPr/>
            <p:nvPr/>
          </p:nvSpPr>
          <p:spPr>
            <a:xfrm rot="2175211">
              <a:off x="6873094" y="6606959"/>
              <a:ext cx="761955" cy="430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sp>
        <p:nvSpPr>
          <p:cNvPr id="2" name="Title Placeholder 1"/>
          <p:cNvSpPr>
            <a:spLocks noGrp="1"/>
          </p:cNvSpPr>
          <p:nvPr>
            <p:ph type="title"/>
          </p:nvPr>
        </p:nvSpPr>
        <p:spPr>
          <a:xfrm>
            <a:off x="381000" y="609600"/>
            <a:ext cx="8350974" cy="933080"/>
          </a:xfrm>
          <a:prstGeom prst="rect">
            <a:avLst/>
          </a:prstGeom>
        </p:spPr>
        <p:txBody>
          <a:bodyPr vert="horz" lIns="91440" tIns="45720" rIns="91440" bIns="45720" rtlCol="0" anchor="t"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381000" y="1682498"/>
            <a:ext cx="8350974" cy="46588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Slide Number Placeholder 5"/>
          <p:cNvSpPr>
            <a:spLocks noGrp="1"/>
          </p:cNvSpPr>
          <p:nvPr>
            <p:ph type="sldNum" sz="quarter" idx="4"/>
          </p:nvPr>
        </p:nvSpPr>
        <p:spPr bwMode="auto">
          <a:xfrm>
            <a:off x="8212978" y="6553200"/>
            <a:ext cx="702422" cy="228600"/>
          </a:xfrm>
          <a:prstGeom prst="rect">
            <a:avLst/>
          </a:prstGeom>
        </p:spPr>
        <p:txBody>
          <a:bodyPr vert="horz" lIns="91440" tIns="45720" rIns="91440" bIns="45720" rtlCol="0" anchor="ctr"/>
          <a:lstStyle>
            <a:lvl1pPr algn="r">
              <a:defRPr sz="1200" b="1">
                <a:solidFill>
                  <a:schemeClr val="bg1"/>
                </a:solidFill>
              </a:defRPr>
            </a:lvl1pPr>
          </a:lstStyle>
          <a:p>
            <a:fld id="{DF28FB93-0A08-4E7D-8E63-9EFA29F1E093}" type="slidenum">
              <a:rPr lang="en-US" smtClean="0"/>
              <a:pPr/>
              <a:t>‹#›</a:t>
            </a:fld>
            <a:endParaRPr lang="en-US"/>
          </a:p>
        </p:txBody>
      </p:sp>
      <p:sp>
        <p:nvSpPr>
          <p:cNvPr id="15" name="Footer Placeholder 4">
            <a:extLst>
              <a:ext uri="{FF2B5EF4-FFF2-40B4-BE49-F238E27FC236}">
                <a16:creationId xmlns:a16="http://schemas.microsoft.com/office/drawing/2014/main" xmlns="" id="{FA0FCEF1-B3E1-4178-BE9F-E7C40B949EC2}"/>
              </a:ext>
            </a:extLst>
          </p:cNvPr>
          <p:cNvSpPr txBox="1">
            <a:spLocks/>
          </p:cNvSpPr>
          <p:nvPr/>
        </p:nvSpPr>
        <p:spPr bwMode="auto">
          <a:xfrm>
            <a:off x="152400" y="6553200"/>
            <a:ext cx="2362200" cy="185124"/>
          </a:xfrm>
          <a:prstGeom prst="rect">
            <a:avLst/>
          </a:prstGeom>
        </p:spPr>
        <p:txBody>
          <a:bodyPr vert="horz" lIns="91440" tIns="45720" rIns="91440" bIns="45720" rtlCol="0" anchor="ctr"/>
          <a:lstStyle>
            <a:defPPr>
              <a:defRPr lang="en-US"/>
            </a:defPPr>
            <a:lvl1pPr marL="0" algn="l" defTabSz="914400" rtl="0" eaLnBrk="1" latinLnBrk="0" hangingPunct="1">
              <a:defRPr sz="825" b="1" kern="1200" cap="all" baseline="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err="1">
                <a:solidFill>
                  <a:schemeClr val="bg1"/>
                </a:solidFill>
              </a:rPr>
              <a:t>Thống</a:t>
            </a:r>
            <a:r>
              <a:rPr lang="en-US" sz="900">
                <a:solidFill>
                  <a:schemeClr val="bg1"/>
                </a:solidFill>
              </a:rPr>
              <a:t> </a:t>
            </a:r>
            <a:r>
              <a:rPr lang="en-US" sz="900" err="1">
                <a:solidFill>
                  <a:schemeClr val="bg1"/>
                </a:solidFill>
              </a:rPr>
              <a:t>kê</a:t>
            </a:r>
            <a:r>
              <a:rPr lang="en-US" sz="900">
                <a:solidFill>
                  <a:schemeClr val="bg1"/>
                </a:solidFill>
              </a:rPr>
              <a:t> </a:t>
            </a:r>
            <a:r>
              <a:rPr lang="en-US" sz="900" err="1">
                <a:solidFill>
                  <a:schemeClr val="bg1"/>
                </a:solidFill>
              </a:rPr>
              <a:t>máy</a:t>
            </a:r>
            <a:r>
              <a:rPr lang="en-US" sz="900">
                <a:solidFill>
                  <a:schemeClr val="bg1"/>
                </a:solidFill>
              </a:rPr>
              <a:t> </a:t>
            </a:r>
            <a:r>
              <a:rPr lang="en-US" sz="900" err="1">
                <a:solidFill>
                  <a:schemeClr val="bg1"/>
                </a:solidFill>
              </a:rPr>
              <a:t>tính</a:t>
            </a:r>
            <a:r>
              <a:rPr lang="en-US" sz="900">
                <a:solidFill>
                  <a:schemeClr val="bg1"/>
                </a:solidFill>
              </a:rPr>
              <a:t> &amp; </a:t>
            </a:r>
            <a:r>
              <a:rPr lang="en-US" sz="900" err="1">
                <a:solidFill>
                  <a:schemeClr val="bg1"/>
                </a:solidFill>
              </a:rPr>
              <a:t>ứng</a:t>
            </a:r>
            <a:r>
              <a:rPr lang="en-US" sz="900">
                <a:solidFill>
                  <a:schemeClr val="bg1"/>
                </a:solidFill>
              </a:rPr>
              <a:t> </a:t>
            </a:r>
            <a:r>
              <a:rPr lang="en-US" sz="900" err="1">
                <a:solidFill>
                  <a:schemeClr val="bg1"/>
                </a:solidFill>
              </a:rPr>
              <a:t>dụng</a:t>
            </a:r>
            <a:r>
              <a:rPr lang="en-US" sz="900">
                <a:solidFill>
                  <a:schemeClr val="bg1"/>
                </a:solidFill>
              </a:rPr>
              <a:t>   </a:t>
            </a:r>
            <a:r>
              <a:rPr lang="en-US" sz="900" b="0">
                <a:solidFill>
                  <a:schemeClr val="bg1"/>
                </a:solidFill>
              </a:rPr>
              <a:t>-</a:t>
            </a:r>
            <a:r>
              <a:rPr lang="en-US" sz="900">
                <a:solidFill>
                  <a:schemeClr val="bg1"/>
                </a:solidFill>
              </a:rPr>
              <a:t> </a:t>
            </a:r>
          </a:p>
        </p:txBody>
      </p:sp>
      <p:grpSp>
        <p:nvGrpSpPr>
          <p:cNvPr id="14" name="top graphic">
            <a:extLst>
              <a:ext uri="{FF2B5EF4-FFF2-40B4-BE49-F238E27FC236}">
                <a16:creationId xmlns:a16="http://schemas.microsoft.com/office/drawing/2014/main" xmlns="" id="{E020C274-4D59-49F7-903C-547458DCA2DF}"/>
              </a:ext>
            </a:extLst>
          </p:cNvPr>
          <p:cNvGrpSpPr/>
          <p:nvPr userDrawn="1"/>
        </p:nvGrpSpPr>
        <p:grpSpPr>
          <a:xfrm>
            <a:off x="960" y="0"/>
            <a:ext cx="9144095" cy="429768"/>
            <a:chOff x="1279" y="0"/>
            <a:chExt cx="12188952" cy="429768"/>
          </a:xfrm>
        </p:grpSpPr>
        <p:sp>
          <p:nvSpPr>
            <p:cNvPr id="16" name="Rectangle 15">
              <a:extLst>
                <a:ext uri="{FF2B5EF4-FFF2-40B4-BE49-F238E27FC236}">
                  <a16:creationId xmlns:a16="http://schemas.microsoft.com/office/drawing/2014/main" xmlns="" id="{B231B5D9-5A75-4E0C-BF89-DE7172127B84}"/>
                </a:ext>
              </a:extLst>
            </p:cNvPr>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7" name="Rectangle 16">
              <a:extLst>
                <a:ext uri="{FF2B5EF4-FFF2-40B4-BE49-F238E27FC236}">
                  <a16:creationId xmlns:a16="http://schemas.microsoft.com/office/drawing/2014/main" xmlns="" id="{A74F05EF-65F3-47E3-80C5-C5B574476B34}"/>
                </a:ext>
              </a:extLst>
            </p:cNvPr>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8" name="Rectangle 17">
              <a:extLst>
                <a:ext uri="{FF2B5EF4-FFF2-40B4-BE49-F238E27FC236}">
                  <a16:creationId xmlns:a16="http://schemas.microsoft.com/office/drawing/2014/main" xmlns="" id="{DD04F5AD-0F7C-4098-9D2E-BCC7FCB5AE1A}"/>
                </a:ext>
              </a:extLst>
            </p:cNvPr>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spTree>
    <p:extLst>
      <p:ext uri="{BB962C8B-B14F-4D97-AF65-F5344CB8AC3E}">
        <p14:creationId xmlns:p14="http://schemas.microsoft.com/office/powerpoint/2010/main" val="3913788259"/>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680" r:id="rId14"/>
    <p:sldLayoutId id="2147483681" r:id="rId15"/>
    <p:sldLayoutId id="2147483682" r:id="rId16"/>
    <p:sldLayoutId id="2147483683" r:id="rId17"/>
    <p:sldLayoutId id="2147483687" r:id="rId18"/>
    <p:sldLayoutId id="2147483688" r:id="rId19"/>
    <p:sldLayoutId id="2147483690" r:id="rId20"/>
    <p:sldLayoutId id="2147483691" r:id="rId21"/>
    <p:sldLayoutId id="2147483692" r:id="rId22"/>
    <p:sldLayoutId id="2147483693" r:id="rId23"/>
    <p:sldLayoutId id="2147483694" r:id="rId24"/>
    <p:sldLayoutId id="2147483695" r:id="rId25"/>
    <p:sldLayoutId id="2147483696" r:id="rId26"/>
    <p:sldLayoutId id="2147483711" r:id="rId27"/>
    <p:sldLayoutId id="2147483651" r:id="rId28"/>
    <p:sldLayoutId id="2147483652" r:id="rId29"/>
    <p:sldLayoutId id="2147483653" r:id="rId30"/>
    <p:sldLayoutId id="2147483654" r:id="rId31"/>
    <p:sldLayoutId id="2147483659" r:id="rId32"/>
    <p:sldLayoutId id="2147483663" r:id="rId33"/>
    <p:sldLayoutId id="2147483664" r:id="rId34"/>
    <p:sldLayoutId id="2147483665" r:id="rId35"/>
    <p:sldLayoutId id="2147483666" r:id="rId36"/>
    <p:sldLayoutId id="2147483668" r:id="rId37"/>
    <p:sldLayoutId id="2147483675" r:id="rId38"/>
    <p:sldLayoutId id="2147483676" r:id="rId3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ctr" defTabSz="685983"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87338" indent="-287338" algn="l" defTabSz="685983" rtl="0" eaLnBrk="1" latinLnBrk="0" hangingPunct="1">
        <a:lnSpc>
          <a:spcPct val="90000"/>
        </a:lnSpc>
        <a:spcBef>
          <a:spcPts val="1350"/>
        </a:spcBef>
        <a:buClr>
          <a:schemeClr val="tx1"/>
        </a:buClr>
        <a:buSzPct val="80000"/>
        <a:buFont typeface="Wingdings" panose="05000000000000000000" pitchFamily="2" charset="2"/>
        <a:buChar char="Ø"/>
        <a:defRPr sz="2800" kern="1200">
          <a:solidFill>
            <a:schemeClr val="tx1"/>
          </a:solidFill>
          <a:latin typeface="Arial" panose="020B0604020202020204" pitchFamily="34" charset="0"/>
          <a:ea typeface="+mn-ea"/>
          <a:cs typeface="Arial" panose="020B0604020202020204" pitchFamily="34" charset="0"/>
        </a:defRPr>
      </a:lvl1pPr>
      <a:lvl2pPr marL="520700" indent="-223838" algn="l" defTabSz="685983" rtl="0" eaLnBrk="1" latinLnBrk="0" hangingPunct="1">
        <a:lnSpc>
          <a:spcPct val="90000"/>
        </a:lnSpc>
        <a:spcBef>
          <a:spcPts val="750"/>
        </a:spcBef>
        <a:buClr>
          <a:schemeClr val="tx1"/>
        </a:buClr>
        <a:buSzPct val="100000"/>
        <a:buFont typeface="Arial"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800100" indent="-171450" algn="l" defTabSz="685983" rtl="0" eaLnBrk="1" latinLnBrk="0" hangingPunct="1">
        <a:lnSpc>
          <a:spcPct val="90000"/>
        </a:lnSpc>
        <a:spcBef>
          <a:spcPts val="600"/>
        </a:spcBef>
        <a:buClr>
          <a:schemeClr val="tx1"/>
        </a:buClr>
        <a:buSzPct val="80000"/>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092200" indent="-234950" algn="l" defTabSz="685983" rtl="0" eaLnBrk="1" latinLnBrk="0" hangingPunct="1">
        <a:lnSpc>
          <a:spcPct val="90000"/>
        </a:lnSpc>
        <a:spcBef>
          <a:spcPts val="600"/>
        </a:spcBef>
        <a:buClr>
          <a:schemeClr val="tx1"/>
        </a:buClr>
        <a:buSzPct val="100000"/>
        <a:buFont typeface="Courier New" panose="02070309020205020404" pitchFamily="49" charset="0"/>
        <a:buChar char="o"/>
        <a:defRPr sz="1600" kern="1200">
          <a:solidFill>
            <a:schemeClr val="tx1"/>
          </a:solidFill>
          <a:latin typeface="Arial" panose="020B0604020202020204" pitchFamily="34" charset="0"/>
          <a:ea typeface="+mn-ea"/>
          <a:cs typeface="Arial" panose="020B0604020202020204" pitchFamily="34" charset="0"/>
        </a:defRPr>
      </a:lvl4pPr>
      <a:lvl5pPr marL="1257300" indent="-171450" algn="l" defTabSz="685983" rtl="0" eaLnBrk="1" latinLnBrk="0" hangingPunct="1">
        <a:lnSpc>
          <a:spcPct val="90000"/>
        </a:lnSpc>
        <a:spcBef>
          <a:spcPts val="600"/>
        </a:spcBef>
        <a:buClr>
          <a:schemeClr val="tx1"/>
        </a:buClr>
        <a:buSzPct val="80000"/>
        <a:buFont typeface="Wingdings" pitchFamily="2" charset="2"/>
        <a:buChar char="§"/>
        <a:defRPr sz="1400" kern="1200">
          <a:solidFill>
            <a:schemeClr val="tx1"/>
          </a:solidFill>
          <a:latin typeface="Arial" panose="020B0604020202020204" pitchFamily="34" charset="0"/>
          <a:ea typeface="+mn-ea"/>
          <a:cs typeface="Arial" panose="020B0604020202020204" pitchFamily="34" charset="0"/>
        </a:defRPr>
      </a:lvl5pPr>
      <a:lvl6pPr marL="1166171" indent="-171496" algn="l" defTabSz="685983" rtl="0" eaLnBrk="1" latinLnBrk="0" hangingPunct="1">
        <a:lnSpc>
          <a:spcPct val="90000"/>
        </a:lnSpc>
        <a:spcBef>
          <a:spcPts val="600"/>
        </a:spcBef>
        <a:buClr>
          <a:schemeClr val="tx1"/>
        </a:buClr>
        <a:buSzPct val="100000"/>
        <a:buFont typeface="Arial" pitchFamily="34" charset="0"/>
        <a:buChar char="–"/>
        <a:defRPr sz="1200" kern="1200">
          <a:solidFill>
            <a:schemeClr val="tx1"/>
          </a:solidFill>
          <a:latin typeface="+mn-lt"/>
          <a:ea typeface="+mn-ea"/>
          <a:cs typeface="+mn-cs"/>
        </a:defRPr>
      </a:lvl6pPr>
      <a:lvl7pPr marL="1337667" indent="-171496" algn="l" defTabSz="685983" rtl="0" eaLnBrk="1" latinLnBrk="0" hangingPunct="1">
        <a:lnSpc>
          <a:spcPct val="90000"/>
        </a:lnSpc>
        <a:spcBef>
          <a:spcPts val="600"/>
        </a:spcBef>
        <a:buClr>
          <a:schemeClr val="tx1"/>
        </a:buClr>
        <a:buSzPct val="80000"/>
        <a:buFont typeface="Wingdings" pitchFamily="2" charset="2"/>
        <a:buChar char="§"/>
        <a:defRPr sz="1200" kern="1200">
          <a:solidFill>
            <a:schemeClr val="tx1"/>
          </a:solidFill>
          <a:latin typeface="+mn-lt"/>
          <a:ea typeface="+mn-ea"/>
          <a:cs typeface="+mn-cs"/>
        </a:defRPr>
      </a:lvl7pPr>
      <a:lvl8pPr marL="1509162" indent="-171496" algn="l" defTabSz="685983" rtl="0" eaLnBrk="1" latinLnBrk="0" hangingPunct="1">
        <a:lnSpc>
          <a:spcPct val="90000"/>
        </a:lnSpc>
        <a:spcBef>
          <a:spcPts val="600"/>
        </a:spcBef>
        <a:buClr>
          <a:schemeClr val="tx1"/>
        </a:buClr>
        <a:buSzPct val="100000"/>
        <a:buFont typeface="Arial" pitchFamily="34" charset="0"/>
        <a:buChar char="–"/>
        <a:defRPr sz="1200" kern="1200">
          <a:solidFill>
            <a:schemeClr val="tx1"/>
          </a:solidFill>
          <a:latin typeface="+mn-lt"/>
          <a:ea typeface="+mn-ea"/>
          <a:cs typeface="+mn-cs"/>
        </a:defRPr>
      </a:lvl8pPr>
      <a:lvl9pPr marL="1680658" indent="-171496" algn="l" defTabSz="685983" rtl="0" eaLnBrk="1" latinLnBrk="0" hangingPunct="1">
        <a:lnSpc>
          <a:spcPct val="90000"/>
        </a:lnSpc>
        <a:spcBef>
          <a:spcPts val="600"/>
        </a:spcBef>
        <a:buClr>
          <a:schemeClr val="tx1"/>
        </a:buClr>
        <a:buSzPct val="80000"/>
        <a:buFont typeface="Wingdings" pitchFamily="2" charset="2"/>
        <a:buChar char="§"/>
        <a:defRPr sz="1200" kern="1200">
          <a:solidFill>
            <a:schemeClr val="tx1"/>
          </a:solidFill>
          <a:latin typeface="+mn-lt"/>
          <a:ea typeface="+mn-ea"/>
          <a:cs typeface="+mn-cs"/>
        </a:defRPr>
      </a:lvl9pPr>
    </p:bodyStyle>
    <p:otherStyle>
      <a:defPPr>
        <a:defRPr/>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0.xml"/><Relationship Id="rId1" Type="http://schemas.openxmlformats.org/officeDocument/2006/relationships/vmlDrawing" Target="../drawings/vmlDrawing5.vml"/><Relationship Id="rId6" Type="http://schemas.openxmlformats.org/officeDocument/2006/relationships/image" Target="../media/image14.wmf"/><Relationship Id="rId5" Type="http://schemas.openxmlformats.org/officeDocument/2006/relationships/oleObject" Target="../embeddings/oleObject7.bin"/><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0.xml"/><Relationship Id="rId1" Type="http://schemas.openxmlformats.org/officeDocument/2006/relationships/vmlDrawing" Target="../drawings/vmlDrawing6.vml"/><Relationship Id="rId6" Type="http://schemas.openxmlformats.org/officeDocument/2006/relationships/image" Target="../media/image17.wmf"/><Relationship Id="rId5" Type="http://schemas.openxmlformats.org/officeDocument/2006/relationships/oleObject" Target="../embeddings/oleObject8.bin"/><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3.xml"/><Relationship Id="rId1" Type="http://schemas.openxmlformats.org/officeDocument/2006/relationships/vmlDrawing" Target="../drawings/vmlDrawing7.vml"/><Relationship Id="rId5" Type="http://schemas.openxmlformats.org/officeDocument/2006/relationships/image" Target="../media/image22.wmf"/><Relationship Id="rId4" Type="http://schemas.openxmlformats.org/officeDocument/2006/relationships/oleObject" Target="../embeddings/oleObject9.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25.png"/><Relationship Id="rId2" Type="http://schemas.openxmlformats.org/officeDocument/2006/relationships/slideLayout" Target="../slideLayouts/slideLayout27.xml"/><Relationship Id="rId1" Type="http://schemas.openxmlformats.org/officeDocument/2006/relationships/vmlDrawing" Target="../drawings/vmlDrawing8.vml"/><Relationship Id="rId6" Type="http://schemas.openxmlformats.org/officeDocument/2006/relationships/image" Target="../media/image23.wmf"/><Relationship Id="rId5" Type="http://schemas.openxmlformats.org/officeDocument/2006/relationships/oleObject" Target="../embeddings/oleObject10.bin"/><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7.wmf"/><Relationship Id="rId4" Type="http://schemas.openxmlformats.org/officeDocument/2006/relationships/oleObject" Target="../embeddings/oleObject11.bin"/></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6.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35.wmf"/><Relationship Id="rId2" Type="http://schemas.openxmlformats.org/officeDocument/2006/relationships/slideLayout" Target="../slideLayouts/slideLayout10.xml"/><Relationship Id="rId1" Type="http://schemas.openxmlformats.org/officeDocument/2006/relationships/vmlDrawing" Target="../drawings/vmlDrawing10.vml"/><Relationship Id="rId6" Type="http://schemas.openxmlformats.org/officeDocument/2006/relationships/oleObject" Target="../embeddings/oleObject13.bin"/><Relationship Id="rId5" Type="http://schemas.openxmlformats.org/officeDocument/2006/relationships/image" Target="../media/image34.wmf"/><Relationship Id="rId4" Type="http://schemas.openxmlformats.org/officeDocument/2006/relationships/oleObject" Target="../embeddings/oleObject12.bin"/></Relationships>
</file>

<file path=ppt/slides/_rels/slide36.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jpe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0.xml"/><Relationship Id="rId1" Type="http://schemas.openxmlformats.org/officeDocument/2006/relationships/vmlDrawing" Target="../drawings/vmlDrawing11.vml"/><Relationship Id="rId5" Type="http://schemas.openxmlformats.org/officeDocument/2006/relationships/image" Target="../media/image46.wmf"/><Relationship Id="rId4" Type="http://schemas.openxmlformats.org/officeDocument/2006/relationships/oleObject" Target="../embeddings/oleObject14.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oleObject" Target="../embeddings/oleObject16.bin"/><Relationship Id="rId2" Type="http://schemas.openxmlformats.org/officeDocument/2006/relationships/slideLayout" Target="../slideLayouts/slideLayout10.xml"/><Relationship Id="rId1" Type="http://schemas.openxmlformats.org/officeDocument/2006/relationships/vmlDrawing" Target="../drawings/vmlDrawing12.vml"/><Relationship Id="rId6" Type="http://schemas.openxmlformats.org/officeDocument/2006/relationships/image" Target="../media/image46.wmf"/><Relationship Id="rId5" Type="http://schemas.openxmlformats.org/officeDocument/2006/relationships/oleObject" Target="../embeddings/oleObject15.bin"/><Relationship Id="rId4" Type="http://schemas.openxmlformats.org/officeDocument/2006/relationships/image" Target="../media/image460.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0.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oleObject" Target="../embeddings/oleObject17.bin"/><Relationship Id="rId3" Type="http://schemas.openxmlformats.org/officeDocument/2006/relationships/image" Target="../media/image49.png"/><Relationship Id="rId7" Type="http://schemas.openxmlformats.org/officeDocument/2006/relationships/image" Target="../media/image40.png"/><Relationship Id="rId12" Type="http://schemas.openxmlformats.org/officeDocument/2006/relationships/image" Target="../media/image45.png"/><Relationship Id="rId2" Type="http://schemas.openxmlformats.org/officeDocument/2006/relationships/slideLayout" Target="../slideLayouts/slideLayout2.xml"/><Relationship Id="rId16" Type="http://schemas.openxmlformats.org/officeDocument/2006/relationships/image" Target="../media/image48.wmf"/><Relationship Id="rId1" Type="http://schemas.openxmlformats.org/officeDocument/2006/relationships/vmlDrawing" Target="../drawings/vmlDrawing13.v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5" Type="http://schemas.openxmlformats.org/officeDocument/2006/relationships/oleObject" Target="../embeddings/oleObject18.bin"/><Relationship Id="rId10" Type="http://schemas.openxmlformats.org/officeDocument/2006/relationships/image" Target="../media/image43.png"/><Relationship Id="rId4" Type="http://schemas.openxmlformats.org/officeDocument/2006/relationships/image" Target="../media/image50.png"/><Relationship Id="rId9" Type="http://schemas.openxmlformats.org/officeDocument/2006/relationships/image" Target="../media/image42.png"/><Relationship Id="rId14" Type="http://schemas.openxmlformats.org/officeDocument/2006/relationships/image" Target="../media/image47.w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6.xml"/><Relationship Id="rId7" Type="http://schemas.openxmlformats.org/officeDocument/2006/relationships/image" Target="../media/image51.png"/><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52.wmf"/><Relationship Id="rId5" Type="http://schemas.openxmlformats.org/officeDocument/2006/relationships/oleObject" Target="../embeddings/oleObject19.bin"/><Relationship Id="rId4" Type="http://schemas.openxmlformats.org/officeDocument/2006/relationships/image" Target="../media/image53.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image" Target="../media/image51.png"/><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52.wmf"/><Relationship Id="rId5" Type="http://schemas.openxmlformats.org/officeDocument/2006/relationships/oleObject" Target="../embeddings/oleObject20.bin"/><Relationship Id="rId4" Type="http://schemas.openxmlformats.org/officeDocument/2006/relationships/image" Target="../media/image53.png"/></Relationships>
</file>

<file path=ppt/slides/_rels/slide4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9.xml"/><Relationship Id="rId7" Type="http://schemas.openxmlformats.org/officeDocument/2006/relationships/image" Target="../media/image54.png"/><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56.png"/><Relationship Id="rId5" Type="http://schemas.openxmlformats.org/officeDocument/2006/relationships/image" Target="../media/image55.wmf"/><Relationship Id="rId4" Type="http://schemas.openxmlformats.org/officeDocument/2006/relationships/oleObject" Target="../embeddings/oleObject21.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0.xml"/><Relationship Id="rId7" Type="http://schemas.openxmlformats.org/officeDocument/2006/relationships/image" Target="../media/image54.png"/><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56.png"/><Relationship Id="rId5" Type="http://schemas.openxmlformats.org/officeDocument/2006/relationships/image" Target="../media/image55.wmf"/><Relationship Id="rId4" Type="http://schemas.openxmlformats.org/officeDocument/2006/relationships/oleObject" Target="../embeddings/oleObject22.bin"/></Relationships>
</file>

<file path=ppt/slides/_rels/slide4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2.xml"/><Relationship Id="rId7" Type="http://schemas.openxmlformats.org/officeDocument/2006/relationships/image" Target="../media/image57.png"/><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59.png"/><Relationship Id="rId5" Type="http://schemas.openxmlformats.org/officeDocument/2006/relationships/image" Target="../media/image58.wmf"/><Relationship Id="rId4" Type="http://schemas.openxmlformats.org/officeDocument/2006/relationships/oleObject" Target="../embeddings/oleObject23.bin"/></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image" Target="../media/image57.png"/><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58.wmf"/><Relationship Id="rId5" Type="http://schemas.openxmlformats.org/officeDocument/2006/relationships/oleObject" Target="../embeddings/oleObject24.bin"/><Relationship Id="rId4" Type="http://schemas.openxmlformats.org/officeDocument/2006/relationships/image" Target="../media/image59.png"/></Relationships>
</file>

<file path=ppt/slides/_rels/slide51.xml.rels><?xml version="1.0" encoding="UTF-8" standalone="yes"?>
<Relationships xmlns="http://schemas.openxmlformats.org/package/2006/relationships"><Relationship Id="rId3" Type="http://schemas.openxmlformats.org/officeDocument/2006/relationships/image" Target="../media/image590.png"/><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5.xml"/><Relationship Id="rId1" Type="http://schemas.openxmlformats.org/officeDocument/2006/relationships/slideLayout" Target="../slideLayouts/slideLayout10.xml"/><Relationship Id="rId4" Type="http://schemas.openxmlformats.org/officeDocument/2006/relationships/image" Target="NULL"/></Relationships>
</file>

<file path=ppt/slides/_rels/slide5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6.xml"/><Relationship Id="rId1" Type="http://schemas.openxmlformats.org/officeDocument/2006/relationships/slideLayout" Target="../slideLayouts/slideLayout10.xml"/><Relationship Id="rId4" Type="http://schemas.openxmlformats.org/officeDocument/2006/relationships/image" Target="../media/image62.png"/></Relationships>
</file>

<file path=ppt/slides/_rels/slide54.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image" Target="../media/image61.wmf"/><Relationship Id="rId7" Type="http://schemas.openxmlformats.org/officeDocument/2006/relationships/image" Target="../media/image65.wmf"/><Relationship Id="rId2" Type="http://schemas.openxmlformats.org/officeDocument/2006/relationships/notesSlide" Target="../notesSlides/notesSlide47.xml"/><Relationship Id="rId1" Type="http://schemas.openxmlformats.org/officeDocument/2006/relationships/slideLayout" Target="../slideLayouts/slideLayout10.xml"/><Relationship Id="rId6" Type="http://schemas.openxmlformats.org/officeDocument/2006/relationships/image" Target="../media/image64.wmf"/><Relationship Id="rId5" Type="http://schemas.openxmlformats.org/officeDocument/2006/relationships/image" Target="../media/image63.wmf"/><Relationship Id="rId4" Type="http://schemas.openxmlformats.org/officeDocument/2006/relationships/image" Target="../media/image62.wmf"/></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0.xml"/><Relationship Id="rId1" Type="http://schemas.openxmlformats.org/officeDocument/2006/relationships/slideLayout" Target="../slideLayouts/slideLayout10.xml"/><Relationship Id="rId4" Type="http://schemas.openxmlformats.org/officeDocument/2006/relationships/image" Target="../media/image70.png"/></Relationships>
</file>

<file path=ppt/slides/_rels/slide5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52.xml"/><Relationship Id="rId1" Type="http://schemas.openxmlformats.org/officeDocument/2006/relationships/slideLayout" Target="../slideLayouts/slideLayout10.xml"/><Relationship Id="rId4" Type="http://schemas.openxmlformats.org/officeDocument/2006/relationships/image" Target="../media/image7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2.xml"/><Relationship Id="rId1" Type="http://schemas.openxmlformats.org/officeDocument/2006/relationships/vmlDrawing" Target="../drawings/vmlDrawing3.vml"/><Relationship Id="rId5" Type="http://schemas.openxmlformats.org/officeDocument/2006/relationships/image" Target="../media/image6.wmf"/><Relationship Id="rId4" Type="http://schemas.openxmlformats.org/officeDocument/2006/relationships/oleObject" Target="../embeddings/oleObject3.bin"/></Relationships>
</file>

<file path=ppt/slides/_rels/slide6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notesSlide" Target="../notesSlides/notesSlide55.xml"/><Relationship Id="rId7" Type="http://schemas.openxmlformats.org/officeDocument/2006/relationships/image" Target="../media/image75.wmf"/><Relationship Id="rId2" Type="http://schemas.openxmlformats.org/officeDocument/2006/relationships/slideLayout" Target="../slideLayouts/slideLayout10.xml"/><Relationship Id="rId1" Type="http://schemas.openxmlformats.org/officeDocument/2006/relationships/vmlDrawing" Target="../drawings/vmlDrawing20.vml"/><Relationship Id="rId6" Type="http://schemas.openxmlformats.org/officeDocument/2006/relationships/oleObject" Target="../embeddings/oleObject26.bin"/><Relationship Id="rId5" Type="http://schemas.openxmlformats.org/officeDocument/2006/relationships/image" Target="../media/image74.wmf"/><Relationship Id="rId4" Type="http://schemas.openxmlformats.org/officeDocument/2006/relationships/oleObject" Target="../embeddings/oleObject25.bin"/><Relationship Id="rId9" Type="http://schemas.openxmlformats.org/officeDocument/2006/relationships/image" Target="../media/image73.png"/></Relationships>
</file>

<file path=ppt/slides/_rels/slide6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notesSlide" Target="../notesSlides/notesSlide57.xml"/><Relationship Id="rId7" Type="http://schemas.openxmlformats.org/officeDocument/2006/relationships/image" Target="../media/image78.wmf"/><Relationship Id="rId2" Type="http://schemas.openxmlformats.org/officeDocument/2006/relationships/slideLayout" Target="../slideLayouts/slideLayout10.xml"/><Relationship Id="rId1" Type="http://schemas.openxmlformats.org/officeDocument/2006/relationships/vmlDrawing" Target="../drawings/vmlDrawing21.vml"/><Relationship Id="rId6" Type="http://schemas.openxmlformats.org/officeDocument/2006/relationships/oleObject" Target="../embeddings/oleObject28.bin"/><Relationship Id="rId5" Type="http://schemas.openxmlformats.org/officeDocument/2006/relationships/image" Target="../media/image74.wmf"/><Relationship Id="rId4" Type="http://schemas.openxmlformats.org/officeDocument/2006/relationships/oleObject" Target="../embeddings/oleObject27.bin"/><Relationship Id="rId9" Type="http://schemas.openxmlformats.org/officeDocument/2006/relationships/image" Target="../media/image77.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61.xml"/><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62.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6.xml"/><Relationship Id="rId7" Type="http://schemas.openxmlformats.org/officeDocument/2006/relationships/image" Target="../media/image8.wmf"/><Relationship Id="rId2" Type="http://schemas.openxmlformats.org/officeDocument/2006/relationships/slideLayout" Target="../slideLayouts/slideLayout10.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7.wmf"/><Relationship Id="rId4" Type="http://schemas.openxmlformats.org/officeDocument/2006/relationships/oleObject" Target="../embeddings/oleObject4.bin"/><Relationship Id="rId9" Type="http://schemas.openxmlformats.org/officeDocument/2006/relationships/image" Target="../media/image9.wmf"/></Relationships>
</file>

<file path=ppt/slides/_rels/slide7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63.xml"/><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3.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1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9.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80.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0.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0.xml"/><Relationship Id="rId1" Type="http://schemas.openxmlformats.org/officeDocument/2006/relationships/vmlDrawing" Target="../drawings/vmlDrawing22.vml"/><Relationship Id="rId5" Type="http://schemas.openxmlformats.org/officeDocument/2006/relationships/image" Target="../media/image89.wmf"/><Relationship Id="rId4" Type="http://schemas.openxmlformats.org/officeDocument/2006/relationships/oleObject" Target="../embeddings/oleObject29.bin"/></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0.xml"/><Relationship Id="rId1" Type="http://schemas.openxmlformats.org/officeDocument/2006/relationships/vmlDrawing" Target="../drawings/vmlDrawing23.vml"/><Relationship Id="rId5" Type="http://schemas.openxmlformats.org/officeDocument/2006/relationships/image" Target="../media/image90.wmf"/><Relationship Id="rId4" Type="http://schemas.openxmlformats.org/officeDocument/2006/relationships/oleObject" Target="../embeddings/oleObject30.bin"/></Relationships>
</file>

<file path=ppt/slides/_rels/slide88.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68.xml"/><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0.xml"/><Relationship Id="rId1" Type="http://schemas.openxmlformats.org/officeDocument/2006/relationships/vmlDrawing" Target="../drawings/vmlDrawing24.vml"/><Relationship Id="rId5" Type="http://schemas.openxmlformats.org/officeDocument/2006/relationships/image" Target="../media/image92.wmf"/><Relationship Id="rId4" Type="http://schemas.openxmlformats.org/officeDocument/2006/relationships/oleObject" Target="../embeddings/oleObject31.bin"/></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xmlns="" id="{074ACFDE-BD24-4F3C-90A2-D864BF6F47DD}"/>
              </a:ext>
            </a:extLst>
          </p:cNvPr>
          <p:cNvSpPr>
            <a:spLocks noGrp="1" noChangeArrowheads="1"/>
          </p:cNvSpPr>
          <p:nvPr>
            <p:ph type="title"/>
          </p:nvPr>
        </p:nvSpPr>
        <p:spPr bwMode="auto">
          <a:xfrm>
            <a:off x="533400" y="495300"/>
            <a:ext cx="8001000" cy="1257300"/>
          </a:xfrm>
          <a:ln>
            <a:miter lim="800000"/>
            <a:headEnd/>
            <a:tailEnd/>
          </a:ln>
        </p:spPr>
        <p:txBody>
          <a:bodyPr vert="horz" wrap="square" lIns="90488" tIns="44450" rIns="90488" bIns="44450" numCol="1" anchor="t" anchorCtr="0" compatLnSpc="1">
            <a:prstTxWarp prst="textNoShape">
              <a:avLst/>
            </a:prstTxWarp>
          </a:bodyPr>
          <a:lstStyle/>
          <a:p>
            <a:pPr>
              <a:defRPr/>
            </a:pPr>
            <a:r>
              <a:rPr lang="en-US" b="1" dirty="0">
                <a:solidFill>
                  <a:schemeClr val="accent6">
                    <a:lumMod val="75000"/>
                  </a:schemeClr>
                </a:solidFill>
              </a:rPr>
              <a:t>Ch</a:t>
            </a:r>
            <a:r>
              <a:rPr lang="vi-VN" b="1" dirty="0">
                <a:solidFill>
                  <a:schemeClr val="accent6">
                    <a:lumMod val="75000"/>
                  </a:schemeClr>
                </a:solidFill>
              </a:rPr>
              <a:t>ư</a:t>
            </a:r>
            <a:r>
              <a:rPr lang="en-US" b="1" dirty="0" err="1">
                <a:solidFill>
                  <a:schemeClr val="accent6">
                    <a:lumMod val="75000"/>
                  </a:schemeClr>
                </a:solidFill>
              </a:rPr>
              <a:t>ơng</a:t>
            </a:r>
            <a:r>
              <a:rPr lang="en-US" b="1" dirty="0">
                <a:solidFill>
                  <a:schemeClr val="accent6">
                    <a:lumMod val="75000"/>
                  </a:schemeClr>
                </a:solidFill>
              </a:rPr>
              <a:t> 6</a:t>
            </a:r>
            <a:br>
              <a:rPr lang="en-US" b="1" dirty="0">
                <a:solidFill>
                  <a:schemeClr val="accent6">
                    <a:lumMod val="75000"/>
                  </a:schemeClr>
                </a:solidFill>
              </a:rPr>
            </a:br>
            <a:r>
              <a:rPr lang="en-US" b="1" dirty="0" err="1">
                <a:solidFill>
                  <a:schemeClr val="accent6">
                    <a:lumMod val="75000"/>
                  </a:schemeClr>
                </a:solidFill>
              </a:rPr>
              <a:t>Phân</a:t>
            </a:r>
            <a:r>
              <a:rPr lang="en-US" b="1" dirty="0">
                <a:solidFill>
                  <a:schemeClr val="accent6">
                    <a:lumMod val="75000"/>
                  </a:schemeClr>
                </a:solidFill>
              </a:rPr>
              <a:t> </a:t>
            </a:r>
            <a:r>
              <a:rPr lang="en-US" b="1" dirty="0" err="1">
                <a:solidFill>
                  <a:schemeClr val="accent6">
                    <a:lumMod val="75000"/>
                  </a:schemeClr>
                </a:solidFill>
              </a:rPr>
              <a:t>phối</a:t>
            </a:r>
            <a:r>
              <a:rPr lang="en-US" b="1" dirty="0">
                <a:solidFill>
                  <a:schemeClr val="accent6">
                    <a:lumMod val="75000"/>
                  </a:schemeClr>
                </a:solidFill>
              </a:rPr>
              <a:t> </a:t>
            </a:r>
            <a:r>
              <a:rPr lang="en-US" b="1" dirty="0" err="1">
                <a:solidFill>
                  <a:schemeClr val="accent6">
                    <a:lumMod val="75000"/>
                  </a:schemeClr>
                </a:solidFill>
              </a:rPr>
              <a:t>Chuẩn</a:t>
            </a:r>
            <a:endParaRPr lang="en-US" b="1" dirty="0">
              <a:solidFill>
                <a:schemeClr val="accent6">
                  <a:lumMod val="75000"/>
                </a:schemeClr>
              </a:solidFill>
            </a:endParaRPr>
          </a:p>
        </p:txBody>
      </p:sp>
      <p:sp>
        <p:nvSpPr>
          <p:cNvPr id="4099" name="Text Box 5">
            <a:extLst>
              <a:ext uri="{FF2B5EF4-FFF2-40B4-BE49-F238E27FC236}">
                <a16:creationId xmlns:a16="http://schemas.microsoft.com/office/drawing/2014/main" xmlns="" id="{E4CC296D-2F5C-4058-A6B5-1549BA623C33}"/>
              </a:ext>
            </a:extLst>
          </p:cNvPr>
          <p:cNvSpPr txBox="1">
            <a:spLocks noChangeArrowheads="1"/>
          </p:cNvSpPr>
          <p:nvPr/>
        </p:nvSpPr>
        <p:spPr bwMode="auto">
          <a:xfrm>
            <a:off x="609600" y="1828800"/>
            <a:ext cx="8382000" cy="3440942"/>
          </a:xfrm>
          <a:prstGeom prst="rect">
            <a:avLst/>
          </a:prstGeom>
          <a:noFill/>
          <a:ln w="12700">
            <a:noFill/>
            <a:miter lim="800000"/>
            <a:headEnd/>
            <a:tailEnd/>
          </a:ln>
        </p:spPr>
        <p:txBody>
          <a:bodyPr>
            <a:spAutoFit/>
          </a:bodyPr>
          <a:lstStyle/>
          <a:p>
            <a:pPr>
              <a:lnSpc>
                <a:spcPct val="90000"/>
              </a:lnSpc>
              <a:spcBef>
                <a:spcPct val="50000"/>
              </a:spcBef>
              <a:defRPr/>
            </a:pPr>
            <a:r>
              <a:rPr lang="en-US" sz="2400" b="0" dirty="0" smtClean="0">
                <a:solidFill>
                  <a:srgbClr val="00B050"/>
                </a:solidFill>
                <a:latin typeface="Arial" charset="0"/>
              </a:rPr>
              <a:t>6-1  </a:t>
            </a:r>
            <a:r>
              <a:rPr lang="en-US" sz="2400" b="0" dirty="0" err="1">
                <a:solidFill>
                  <a:srgbClr val="00B050"/>
                </a:solidFill>
                <a:latin typeface="Arial" charset="0"/>
              </a:rPr>
              <a:t>Phân</a:t>
            </a:r>
            <a:r>
              <a:rPr lang="en-US" sz="2400" b="0" dirty="0">
                <a:solidFill>
                  <a:srgbClr val="00B050"/>
                </a:solidFill>
                <a:latin typeface="Arial" charset="0"/>
              </a:rPr>
              <a:t> </a:t>
            </a:r>
            <a:r>
              <a:rPr lang="en-US" sz="2400" b="0" dirty="0" err="1">
                <a:solidFill>
                  <a:srgbClr val="00B050"/>
                </a:solidFill>
                <a:latin typeface="Arial" charset="0"/>
              </a:rPr>
              <a:t>phối</a:t>
            </a:r>
            <a:r>
              <a:rPr lang="en-US" sz="2400" b="0" dirty="0">
                <a:solidFill>
                  <a:srgbClr val="00B050"/>
                </a:solidFill>
                <a:latin typeface="Arial" charset="0"/>
              </a:rPr>
              <a:t> </a:t>
            </a:r>
            <a:r>
              <a:rPr lang="en-US" sz="2400" b="0" dirty="0" err="1" smtClean="0">
                <a:solidFill>
                  <a:srgbClr val="00B050"/>
                </a:solidFill>
                <a:latin typeface="Arial" charset="0"/>
              </a:rPr>
              <a:t>chuẩn</a:t>
            </a:r>
            <a:endParaRPr lang="en-US" sz="2400" b="0" dirty="0">
              <a:solidFill>
                <a:srgbClr val="00B050"/>
              </a:solidFill>
              <a:latin typeface="Arial" charset="0"/>
            </a:endParaRPr>
          </a:p>
          <a:p>
            <a:pPr>
              <a:lnSpc>
                <a:spcPct val="90000"/>
              </a:lnSpc>
              <a:spcBef>
                <a:spcPct val="50000"/>
              </a:spcBef>
              <a:defRPr/>
            </a:pPr>
            <a:r>
              <a:rPr lang="en-US" sz="2400" b="0" dirty="0" smtClean="0">
                <a:latin typeface="Arial" charset="0"/>
              </a:rPr>
              <a:t>6-2  </a:t>
            </a:r>
            <a:r>
              <a:rPr lang="en-US" sz="2400" b="0" dirty="0" err="1" smtClean="0">
                <a:latin typeface="Arial" charset="0"/>
              </a:rPr>
              <a:t>Chuẩn</a:t>
            </a:r>
            <a:r>
              <a:rPr lang="en-US" sz="2400" b="0" dirty="0" smtClean="0">
                <a:latin typeface="Arial" charset="0"/>
              </a:rPr>
              <a:t> </a:t>
            </a:r>
            <a:r>
              <a:rPr lang="en-US" sz="2400" b="0" dirty="0" err="1" smtClean="0">
                <a:latin typeface="Arial" charset="0"/>
              </a:rPr>
              <a:t>hóa</a:t>
            </a:r>
            <a:r>
              <a:rPr lang="en-US" sz="2400" b="0" dirty="0" smtClean="0">
                <a:latin typeface="Arial" charset="0"/>
              </a:rPr>
              <a:t>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a:latin typeface="Arial" charset="0"/>
              </a:rPr>
              <a:t>chuẩn</a:t>
            </a:r>
            <a:endParaRPr lang="en-US" sz="2400" b="0" dirty="0">
              <a:latin typeface="Arial" charset="0"/>
            </a:endParaRPr>
          </a:p>
          <a:p>
            <a:pPr>
              <a:lnSpc>
                <a:spcPct val="90000"/>
              </a:lnSpc>
              <a:spcBef>
                <a:spcPct val="50000"/>
              </a:spcBef>
              <a:defRPr/>
            </a:pPr>
            <a:r>
              <a:rPr lang="en-US" sz="2400" b="0" dirty="0" smtClean="0">
                <a:latin typeface="Arial" charset="0"/>
              </a:rPr>
              <a:t>6-3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a:latin typeface="Arial" charset="0"/>
              </a:rPr>
              <a:t>mẫu</a:t>
            </a:r>
            <a:r>
              <a:rPr lang="en-US" sz="2400" b="0" dirty="0">
                <a:latin typeface="Arial" charset="0"/>
              </a:rPr>
              <a:t> </a:t>
            </a:r>
            <a:r>
              <a:rPr lang="en-US" sz="2400" b="0" dirty="0" err="1">
                <a:latin typeface="Arial" charset="0"/>
              </a:rPr>
              <a:t>và</a:t>
            </a:r>
            <a:r>
              <a:rPr lang="en-US" sz="2400" b="0" dirty="0">
                <a:latin typeface="Arial" charset="0"/>
              </a:rPr>
              <a:t> </a:t>
            </a:r>
            <a:r>
              <a:rPr lang="en-US" sz="2400" b="0" dirty="0" err="1">
                <a:latin typeface="Arial" charset="0"/>
              </a:rPr>
              <a:t>công</a:t>
            </a:r>
            <a:r>
              <a:rPr lang="en-US" sz="2400" b="0" dirty="0">
                <a:latin typeface="Arial" charset="0"/>
              </a:rPr>
              <a:t> </a:t>
            </a:r>
            <a:r>
              <a:rPr lang="en-US" sz="2400" b="0" dirty="0" err="1">
                <a:latin typeface="Arial" charset="0"/>
              </a:rPr>
              <a:t>cụ</a:t>
            </a:r>
            <a:r>
              <a:rPr lang="en-US" sz="2400" b="0" dirty="0">
                <a:latin typeface="Arial" charset="0"/>
              </a:rPr>
              <a:t> </a:t>
            </a:r>
            <a:r>
              <a:rPr lang="vi-VN" sz="2400" b="0" dirty="0">
                <a:latin typeface="Arial" charset="0"/>
              </a:rPr>
              <a:t>ư</a:t>
            </a:r>
            <a:r>
              <a:rPr lang="en-US" sz="2400" b="0" dirty="0" err="1">
                <a:latin typeface="Arial" charset="0"/>
              </a:rPr>
              <a:t>ớc</a:t>
            </a:r>
            <a:r>
              <a:rPr lang="en-US" sz="2400" b="0" dirty="0">
                <a:latin typeface="Arial" charset="0"/>
              </a:rPr>
              <a:t> l</a:t>
            </a:r>
            <a:r>
              <a:rPr lang="vi-VN" sz="2400" b="0" dirty="0">
                <a:latin typeface="Arial" charset="0"/>
              </a:rPr>
              <a:t>ư</a:t>
            </a:r>
            <a:r>
              <a:rPr lang="en-US" sz="2400" b="0" dirty="0" err="1">
                <a:latin typeface="Arial" charset="0"/>
              </a:rPr>
              <a:t>ợng</a:t>
            </a:r>
            <a:endParaRPr lang="en-US" sz="2400" b="0" dirty="0">
              <a:latin typeface="Arial" charset="0"/>
            </a:endParaRPr>
          </a:p>
          <a:p>
            <a:pPr>
              <a:lnSpc>
                <a:spcPct val="90000"/>
              </a:lnSpc>
              <a:spcBef>
                <a:spcPct val="50000"/>
              </a:spcBef>
              <a:defRPr/>
            </a:pPr>
            <a:r>
              <a:rPr lang="en-US" sz="2400" b="0" dirty="0" smtClean="0">
                <a:latin typeface="Arial" charset="0"/>
              </a:rPr>
              <a:t>6-4  </a:t>
            </a:r>
            <a:r>
              <a:rPr lang="en-US" sz="2400" b="0" dirty="0" err="1">
                <a:latin typeface="Arial" charset="0"/>
              </a:rPr>
              <a:t>Định</a:t>
            </a:r>
            <a:r>
              <a:rPr lang="en-US" sz="2400" b="0" dirty="0">
                <a:latin typeface="Arial" charset="0"/>
              </a:rPr>
              <a:t> </a:t>
            </a:r>
            <a:r>
              <a:rPr lang="en-US" sz="2400" b="0" dirty="0" err="1">
                <a:latin typeface="Arial" charset="0"/>
              </a:rPr>
              <a:t>lý</a:t>
            </a:r>
            <a:r>
              <a:rPr lang="en-US" sz="2400" b="0" dirty="0">
                <a:latin typeface="Arial" charset="0"/>
              </a:rPr>
              <a:t> </a:t>
            </a:r>
            <a:r>
              <a:rPr lang="en-US" sz="2400" b="0" dirty="0" err="1">
                <a:latin typeface="Arial" charset="0"/>
              </a:rPr>
              <a:t>Giới</a:t>
            </a:r>
            <a:r>
              <a:rPr lang="en-US" sz="2400" b="0" dirty="0">
                <a:latin typeface="Arial" charset="0"/>
              </a:rPr>
              <a:t> </a:t>
            </a:r>
            <a:r>
              <a:rPr lang="en-US" sz="2400" b="0" dirty="0" err="1">
                <a:latin typeface="Arial" charset="0"/>
              </a:rPr>
              <a:t>h</a:t>
            </a:r>
            <a:r>
              <a:rPr lang="en-US" sz="2400" b="0" dirty="0" err="1" smtClean="0">
                <a:latin typeface="Arial" charset="0"/>
              </a:rPr>
              <a:t>ạn</a:t>
            </a:r>
            <a:r>
              <a:rPr lang="en-US" sz="2400" b="0" dirty="0" smtClean="0">
                <a:latin typeface="Arial" charset="0"/>
              </a:rPr>
              <a:t> </a:t>
            </a:r>
            <a:r>
              <a:rPr lang="en-US" sz="2400" b="0" dirty="0" err="1">
                <a:latin typeface="Arial" charset="0"/>
              </a:rPr>
              <a:t>Trung</a:t>
            </a:r>
            <a:r>
              <a:rPr lang="en-US" sz="2400" b="0" dirty="0">
                <a:latin typeface="Arial" charset="0"/>
              </a:rPr>
              <a:t> </a:t>
            </a:r>
            <a:r>
              <a:rPr lang="en-US" sz="2400" b="0" dirty="0" err="1" smtClean="0">
                <a:latin typeface="Arial" charset="0"/>
              </a:rPr>
              <a:t>tâm</a:t>
            </a:r>
            <a:endParaRPr lang="en-US" sz="2400" b="0" dirty="0" smtClean="0">
              <a:latin typeface="Arial" charset="0"/>
            </a:endParaRPr>
          </a:p>
          <a:p>
            <a:pPr>
              <a:lnSpc>
                <a:spcPct val="90000"/>
              </a:lnSpc>
              <a:spcBef>
                <a:spcPct val="50000"/>
              </a:spcBef>
              <a:defRPr/>
            </a:pPr>
            <a:r>
              <a:rPr lang="en-US" sz="2400" b="0" dirty="0" smtClean="0">
                <a:latin typeface="Arial" charset="0"/>
              </a:rPr>
              <a:t>6-5  </a:t>
            </a:r>
            <a:r>
              <a:rPr lang="en-US" sz="2400" b="0" dirty="0" err="1" smtClean="0">
                <a:latin typeface="Arial" charset="0"/>
              </a:rPr>
              <a:t>Kiểm</a:t>
            </a:r>
            <a:r>
              <a:rPr lang="en-US" sz="2400" b="0" dirty="0" smtClean="0">
                <a:latin typeface="Arial" charset="0"/>
              </a:rPr>
              <a:t> </a:t>
            </a:r>
            <a:r>
              <a:rPr lang="en-US" sz="2400" b="0" dirty="0" err="1" smtClean="0">
                <a:latin typeface="Arial" charset="0"/>
              </a:rPr>
              <a:t>tra</a:t>
            </a:r>
            <a:r>
              <a:rPr lang="en-US" sz="2400" b="0" dirty="0" smtClean="0">
                <a:latin typeface="Arial" charset="0"/>
              </a:rPr>
              <a:t> </a:t>
            </a:r>
            <a:r>
              <a:rPr lang="en-US" sz="2400" b="0" dirty="0" err="1" smtClean="0">
                <a:latin typeface="Arial" charset="0"/>
              </a:rPr>
              <a:t>dạng</a:t>
            </a:r>
            <a:r>
              <a:rPr lang="en-US" sz="2400" b="0" dirty="0" smtClean="0">
                <a:latin typeface="Arial" charset="0"/>
              </a:rPr>
              <a:t> </a:t>
            </a:r>
            <a:r>
              <a:rPr lang="en-US" sz="2400" b="0" dirty="0" err="1" smtClean="0">
                <a:latin typeface="Arial" charset="0"/>
              </a:rPr>
              <a:t>chuẩn</a:t>
            </a:r>
            <a:endParaRPr lang="en-US" sz="2400" b="0" dirty="0">
              <a:latin typeface="Arial" charset="0"/>
            </a:endParaRPr>
          </a:p>
          <a:p>
            <a:pPr>
              <a:lnSpc>
                <a:spcPct val="90000"/>
              </a:lnSpc>
              <a:spcBef>
                <a:spcPct val="50000"/>
              </a:spcBef>
              <a:defRPr/>
            </a:pPr>
            <a:r>
              <a:rPr lang="en-US" sz="2400" b="0" dirty="0" smtClean="0">
                <a:latin typeface="Arial" charset="0"/>
              </a:rPr>
              <a:t>6-6  </a:t>
            </a:r>
            <a:r>
              <a:rPr lang="en-US" sz="2400" b="0" dirty="0" err="1">
                <a:latin typeface="Arial" charset="0"/>
              </a:rPr>
              <a:t>Xấp</a:t>
            </a:r>
            <a:r>
              <a:rPr lang="en-US" sz="2400" b="0" dirty="0">
                <a:latin typeface="Arial" charset="0"/>
              </a:rPr>
              <a:t> </a:t>
            </a:r>
            <a:r>
              <a:rPr lang="en-US" sz="2400" b="0" dirty="0" err="1">
                <a:latin typeface="Arial" charset="0"/>
              </a:rPr>
              <a:t>xỉ</a:t>
            </a:r>
            <a:r>
              <a:rPr lang="en-US" sz="2400" b="0" dirty="0">
                <a:latin typeface="Arial" charset="0"/>
              </a:rPr>
              <a:t>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a:latin typeface="Arial" charset="0"/>
              </a:rPr>
              <a:t>nhị</a:t>
            </a:r>
            <a:r>
              <a:rPr lang="en-US" sz="2400" b="0" dirty="0">
                <a:latin typeface="Arial" charset="0"/>
              </a:rPr>
              <a:t> </a:t>
            </a:r>
            <a:r>
              <a:rPr lang="en-US" sz="2400" b="0" dirty="0" err="1">
                <a:latin typeface="Arial" charset="0"/>
              </a:rPr>
              <a:t>thức</a:t>
            </a:r>
            <a:r>
              <a:rPr lang="en-US" sz="2400" b="0" dirty="0">
                <a:latin typeface="Arial" charset="0"/>
              </a:rPr>
              <a:t> </a:t>
            </a:r>
            <a:r>
              <a:rPr lang="en-US" sz="2400" b="0" dirty="0" err="1">
                <a:latin typeface="Arial" charset="0"/>
              </a:rPr>
              <a:t>bằng</a:t>
            </a:r>
            <a:r>
              <a:rPr lang="en-US" sz="2400" b="0" dirty="0">
                <a:latin typeface="Arial" charset="0"/>
              </a:rPr>
              <a:t>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a:latin typeface="Arial" charset="0"/>
              </a:rPr>
              <a:t>chuẩn</a:t>
            </a:r>
            <a:endParaRPr lang="en-US" sz="2400" b="0" dirty="0">
              <a:latin typeface="Arial" charset="0"/>
            </a:endParaRPr>
          </a:p>
          <a:p>
            <a:pPr>
              <a:lnSpc>
                <a:spcPct val="90000"/>
              </a:lnSpc>
              <a:spcBef>
                <a:spcPct val="50000"/>
              </a:spcBef>
              <a:defRPr/>
            </a:pPr>
            <a:endParaRPr lang="en-US" dirty="0">
              <a:solidFill>
                <a:schemeClr val="hlink"/>
              </a:solidFill>
              <a:latin typeface="Arial" charset="0"/>
            </a:endParaRPr>
          </a:p>
        </p:txBody>
      </p:sp>
    </p:spTree>
    <p:extLst>
      <p:ext uri="{BB962C8B-B14F-4D97-AF65-F5344CB8AC3E}">
        <p14:creationId xmlns:p14="http://schemas.microsoft.com/office/powerpoint/2010/main" val="3616722868"/>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81000" y="914400"/>
            <a:ext cx="8382000" cy="5791200"/>
          </a:xfrm>
          <a:prstGeom prst="rect">
            <a:avLst/>
          </a:prstGeom>
        </p:spPr>
      </p:pic>
      <p:pic>
        <p:nvPicPr>
          <p:cNvPr id="3" name="Picture 2"/>
          <p:cNvPicPr>
            <a:picLocks noChangeAspect="1"/>
          </p:cNvPicPr>
          <p:nvPr/>
        </p:nvPicPr>
        <p:blipFill>
          <a:blip r:embed="rId4"/>
          <a:stretch>
            <a:fillRect/>
          </a:stretch>
        </p:blipFill>
        <p:spPr>
          <a:xfrm>
            <a:off x="394063" y="650967"/>
            <a:ext cx="8371115" cy="280476"/>
          </a:xfrm>
          <a:prstGeom prst="rect">
            <a:avLst/>
          </a:prstGeom>
        </p:spPr>
      </p:pic>
    </p:spTree>
    <p:extLst>
      <p:ext uri="{BB962C8B-B14F-4D97-AF65-F5344CB8AC3E}">
        <p14:creationId xmlns:p14="http://schemas.microsoft.com/office/powerpoint/2010/main" val="124878509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ChangeArrowheads="1"/>
          </p:cNvSpPr>
          <p:nvPr/>
        </p:nvSpPr>
        <p:spPr bwMode="auto">
          <a:xfrm>
            <a:off x="2574925" y="4664075"/>
            <a:ext cx="10731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37891" name="Rectangle 5"/>
          <p:cNvSpPr>
            <a:spLocks noChangeArrowheads="1"/>
          </p:cNvSpPr>
          <p:nvPr/>
        </p:nvSpPr>
        <p:spPr bwMode="auto">
          <a:xfrm>
            <a:off x="419100" y="1066800"/>
            <a:ext cx="8483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sz="2400" b="0" dirty="0" err="1" smtClean="0"/>
              <a:t>Đo</a:t>
            </a:r>
            <a:r>
              <a:rPr lang="vi-VN" altLang="en-US" sz="2400" b="0" dirty="0" smtClean="0"/>
              <a:t> </a:t>
            </a:r>
            <a:r>
              <a:rPr lang="vi-VN" altLang="en-US" sz="2400" b="0" dirty="0"/>
              <a:t>mật độ </a:t>
            </a:r>
            <a:r>
              <a:rPr lang="en-US" altLang="en-US" sz="2400" b="0" dirty="0" err="1" smtClean="0"/>
              <a:t>Canxi</a:t>
            </a:r>
            <a:r>
              <a:rPr lang="vi-VN" altLang="en-US" sz="2400" b="0" dirty="0" smtClean="0"/>
              <a:t> </a:t>
            </a:r>
            <a:r>
              <a:rPr lang="en-US" altLang="en-US" sz="2400" b="0" dirty="0" err="1" smtClean="0"/>
              <a:t>trong</a:t>
            </a:r>
            <a:r>
              <a:rPr lang="en-US" altLang="en-US" sz="2400" b="0" dirty="0" smtClean="0"/>
              <a:t> </a:t>
            </a:r>
            <a:r>
              <a:rPr lang="vi-VN" altLang="en-US" sz="2400" b="0" dirty="0" smtClean="0"/>
              <a:t>xương </a:t>
            </a:r>
            <a:r>
              <a:rPr lang="en-US" altLang="en-US" sz="2400" b="0" dirty="0" err="1" smtClean="0"/>
              <a:t>để</a:t>
            </a:r>
            <a:r>
              <a:rPr lang="en-US" altLang="en-US" sz="2400" b="0" dirty="0" smtClean="0"/>
              <a:t> </a:t>
            </a:r>
            <a:r>
              <a:rPr lang="en-US" altLang="en-US" sz="2400" b="0" dirty="0" err="1" smtClean="0"/>
              <a:t>xác</a:t>
            </a:r>
            <a:r>
              <a:rPr lang="en-US" altLang="en-US" sz="2400" b="0" dirty="0" smtClean="0"/>
              <a:t> </a:t>
            </a:r>
            <a:r>
              <a:rPr lang="en-US" altLang="en-US" sz="2400" b="0" dirty="0" err="1" smtClean="0"/>
              <a:t>định</a:t>
            </a:r>
            <a:r>
              <a:rPr lang="en-US" altLang="en-US" sz="2400" b="0" dirty="0" smtClean="0"/>
              <a:t> </a:t>
            </a:r>
            <a:r>
              <a:rPr lang="en-US" altLang="en-US" sz="2400" b="0" dirty="0" err="1" smtClean="0"/>
              <a:t>một</a:t>
            </a:r>
            <a:r>
              <a:rPr lang="en-US" altLang="en-US" sz="2400" b="0" dirty="0" smtClean="0"/>
              <a:t> </a:t>
            </a:r>
            <a:r>
              <a:rPr lang="en-US" altLang="en-US" sz="2400" b="0" dirty="0" err="1" smtClean="0"/>
              <a:t>người</a:t>
            </a:r>
            <a:r>
              <a:rPr lang="en-US" altLang="en-US" sz="2400" b="0" dirty="0" smtClean="0"/>
              <a:t> </a:t>
            </a:r>
            <a:r>
              <a:rPr lang="en-US" altLang="en-US" sz="2400" b="0" dirty="0" err="1" smtClean="0"/>
              <a:t>lớn</a:t>
            </a:r>
            <a:r>
              <a:rPr lang="en-US" altLang="en-US" sz="2400" b="0" dirty="0"/>
              <a:t> </a:t>
            </a:r>
            <a:r>
              <a:rPr lang="en-US" altLang="en-US" sz="2400" b="0" dirty="0" err="1" smtClean="0"/>
              <a:t>có</a:t>
            </a:r>
            <a:r>
              <a:rPr lang="en-US" altLang="en-US" sz="2400" b="0" dirty="0" smtClean="0"/>
              <a:t> </a:t>
            </a:r>
            <a:r>
              <a:rPr lang="en-US" altLang="en-US" sz="2400" b="0" dirty="0" err="1" smtClean="0"/>
              <a:t>bị</a:t>
            </a:r>
            <a:r>
              <a:rPr lang="en-US" altLang="en-US" sz="2400" b="0" dirty="0" smtClean="0"/>
              <a:t> </a:t>
            </a:r>
            <a:r>
              <a:rPr lang="en-US" altLang="en-US" sz="2400" b="0" dirty="0" err="1" smtClean="0"/>
              <a:t>loãng</a:t>
            </a:r>
            <a:r>
              <a:rPr lang="en-US" altLang="en-US" sz="2400" b="0" dirty="0" smtClean="0"/>
              <a:t> </a:t>
            </a:r>
            <a:r>
              <a:rPr lang="en-US" altLang="en-US" sz="2400" b="0" dirty="0" err="1" smtClean="0"/>
              <a:t>xương</a:t>
            </a:r>
            <a:r>
              <a:rPr lang="en-US" altLang="en-US" sz="2400" b="0" dirty="0" smtClean="0"/>
              <a:t> hay </a:t>
            </a:r>
            <a:r>
              <a:rPr lang="en-US" altLang="en-US" sz="2400" b="0" dirty="0" err="1" smtClean="0"/>
              <a:t>không</a:t>
            </a:r>
            <a:r>
              <a:rPr lang="vi-VN" altLang="en-US" sz="2400" b="0" dirty="0" smtClean="0"/>
              <a:t>.</a:t>
            </a:r>
            <a:endParaRPr lang="vi-VN" altLang="en-US" sz="2400" b="0" dirty="0"/>
          </a:p>
          <a:p>
            <a:pPr>
              <a:lnSpc>
                <a:spcPct val="90000"/>
              </a:lnSpc>
            </a:pPr>
            <a:endParaRPr lang="vi-VN" altLang="en-US" sz="2400" b="0" dirty="0"/>
          </a:p>
          <a:p>
            <a:pPr>
              <a:lnSpc>
                <a:spcPct val="90000"/>
              </a:lnSpc>
            </a:pPr>
            <a:r>
              <a:rPr lang="en-US" altLang="en-US" sz="2400" b="0" dirty="0" err="1" smtClean="0"/>
              <a:t>Giả</a:t>
            </a:r>
            <a:r>
              <a:rPr lang="en-US" altLang="en-US" sz="2400" b="0" dirty="0" smtClean="0"/>
              <a:t> </a:t>
            </a:r>
            <a:r>
              <a:rPr lang="en-US" altLang="en-US" sz="2400" b="0" dirty="0" err="1" smtClean="0"/>
              <a:t>sử</a:t>
            </a:r>
            <a:r>
              <a:rPr lang="en-US" altLang="en-US" sz="2400" b="0" dirty="0" smtClean="0"/>
              <a:t> z </a:t>
            </a:r>
            <a:r>
              <a:rPr lang="en-US" altLang="en-US" sz="2400" b="0" dirty="0" err="1" smtClean="0"/>
              <a:t>là</a:t>
            </a:r>
            <a:r>
              <a:rPr lang="en-US" altLang="en-US" sz="2400" b="0" dirty="0" smtClean="0"/>
              <a:t> k</a:t>
            </a:r>
            <a:r>
              <a:rPr lang="vi-VN" altLang="en-US" sz="2400" b="0" dirty="0" smtClean="0"/>
              <a:t>ết quả</a:t>
            </a:r>
            <a:r>
              <a:rPr lang="en-US" altLang="en-US" sz="2400" b="0" dirty="0" smtClean="0"/>
              <a:t> </a:t>
            </a:r>
            <a:r>
              <a:rPr lang="en-US" altLang="en-US" sz="2400" b="0" dirty="0" err="1" smtClean="0"/>
              <a:t>mật</a:t>
            </a:r>
            <a:r>
              <a:rPr lang="en-US" altLang="en-US" sz="2400" b="0" dirty="0"/>
              <a:t> </a:t>
            </a:r>
            <a:r>
              <a:rPr lang="en-US" altLang="en-US" sz="2400" b="0" dirty="0" err="1" smtClean="0"/>
              <a:t>độ</a:t>
            </a:r>
            <a:r>
              <a:rPr lang="en-US" altLang="en-US" sz="2400" b="0" dirty="0" smtClean="0"/>
              <a:t> </a:t>
            </a:r>
            <a:r>
              <a:rPr lang="en-US" altLang="en-US" sz="2400" b="0" dirty="0" err="1" smtClean="0"/>
              <a:t>Canxi</a:t>
            </a:r>
            <a:r>
              <a:rPr lang="en-US" altLang="en-US" sz="2400" b="0" dirty="0" smtClean="0"/>
              <a:t> </a:t>
            </a:r>
            <a:r>
              <a:rPr lang="en-US" altLang="en-US" sz="2400" b="0" dirty="0" err="1" smtClean="0"/>
              <a:t>trong</a:t>
            </a:r>
            <a:r>
              <a:rPr lang="en-US" altLang="en-US" sz="2400" b="0" dirty="0" smtClean="0"/>
              <a:t> </a:t>
            </a:r>
            <a:r>
              <a:rPr lang="en-US" altLang="en-US" sz="2400" b="0" dirty="0" err="1" smtClean="0"/>
              <a:t>xương</a:t>
            </a:r>
            <a:r>
              <a:rPr lang="en-US" altLang="en-US" sz="2400" b="0" dirty="0" smtClean="0"/>
              <a:t> </a:t>
            </a:r>
            <a:r>
              <a:rPr lang="en-US" altLang="en-US" sz="2400" b="0" dirty="0" err="1" smtClean="0"/>
              <a:t>của</a:t>
            </a:r>
            <a:r>
              <a:rPr lang="en-US" altLang="en-US" sz="2400" b="0" dirty="0" smtClean="0"/>
              <a:t> </a:t>
            </a:r>
            <a:r>
              <a:rPr lang="en-US" altLang="en-US" sz="2400" b="0" dirty="0" err="1" smtClean="0"/>
              <a:t>một</a:t>
            </a:r>
            <a:r>
              <a:rPr lang="en-US" altLang="en-US" sz="2400" b="0" dirty="0" smtClean="0"/>
              <a:t> </a:t>
            </a:r>
            <a:r>
              <a:rPr lang="en-US" altLang="en-US" sz="2400" b="0" dirty="0" err="1" smtClean="0"/>
              <a:t>người</a:t>
            </a:r>
            <a:r>
              <a:rPr lang="en-US" altLang="en-US" sz="2400" b="0" dirty="0" smtClean="0"/>
              <a:t> </a:t>
            </a:r>
            <a:r>
              <a:rPr lang="en-US" altLang="en-US" sz="2400" b="0" dirty="0" err="1" smtClean="0"/>
              <a:t>lớn</a:t>
            </a:r>
            <a:r>
              <a:rPr lang="en-US" altLang="en-US" sz="2400" b="0" dirty="0" smtClean="0"/>
              <a:t> </a:t>
            </a:r>
            <a:r>
              <a:rPr lang="en-US" altLang="en-US" sz="2400" b="0" dirty="0" err="1" smtClean="0"/>
              <a:t>được</a:t>
            </a:r>
            <a:r>
              <a:rPr lang="en-US" altLang="en-US" sz="2400" b="0" dirty="0" smtClean="0"/>
              <a:t> </a:t>
            </a:r>
            <a:r>
              <a:rPr lang="en-US" altLang="en-US" sz="2400" b="0" dirty="0" err="1" smtClean="0"/>
              <a:t>chọn</a:t>
            </a:r>
            <a:r>
              <a:rPr lang="en-US" altLang="en-US" sz="2400" b="0" dirty="0" smtClean="0"/>
              <a:t> </a:t>
            </a:r>
            <a:r>
              <a:rPr lang="en-US" altLang="en-US" sz="2400" b="0" dirty="0" err="1" smtClean="0"/>
              <a:t>ngẫu</a:t>
            </a:r>
            <a:r>
              <a:rPr lang="en-US" altLang="en-US" sz="2400" b="0" dirty="0" smtClean="0"/>
              <a:t> </a:t>
            </a:r>
            <a:r>
              <a:rPr lang="en-US" altLang="en-US" sz="2400" b="0" dirty="0" err="1" smtClean="0"/>
              <a:t>nhiên</a:t>
            </a:r>
            <a:r>
              <a:rPr lang="vi-VN" altLang="en-US" sz="2400" b="0" dirty="0" smtClean="0"/>
              <a:t>, </a:t>
            </a:r>
            <a:r>
              <a:rPr lang="en-US" altLang="en-US" sz="2400" dirty="0" smtClean="0"/>
              <a:t>z </a:t>
            </a:r>
            <a:r>
              <a:rPr lang="en-US" altLang="en-US" sz="2400" dirty="0" err="1" smtClean="0"/>
              <a:t>có</a:t>
            </a:r>
            <a:r>
              <a:rPr lang="vi-VN" altLang="en-US" sz="2400" dirty="0" smtClean="0"/>
              <a:t> phân </a:t>
            </a:r>
            <a:r>
              <a:rPr lang="vi-VN" altLang="en-US" sz="2400" dirty="0"/>
              <a:t>phối chuẩn </a:t>
            </a:r>
            <a:r>
              <a:rPr lang="vi-VN" altLang="en-US" sz="2400" b="0" dirty="0"/>
              <a:t>với </a:t>
            </a:r>
            <a:r>
              <a:rPr lang="vi-VN" altLang="en-US" sz="2400" dirty="0"/>
              <a:t>giá trị trung bình là 0 </a:t>
            </a:r>
            <a:r>
              <a:rPr lang="vi-VN" altLang="en-US" sz="2400" b="0" dirty="0"/>
              <a:t>và </a:t>
            </a:r>
            <a:r>
              <a:rPr lang="vi-VN" altLang="en-US" sz="2400" dirty="0"/>
              <a:t>độ lệch chuẩn là 1.</a:t>
            </a:r>
          </a:p>
          <a:p>
            <a:pPr>
              <a:lnSpc>
                <a:spcPct val="90000"/>
              </a:lnSpc>
            </a:pPr>
            <a:endParaRPr lang="vi-VN" altLang="en-US" sz="2400" b="0" dirty="0"/>
          </a:p>
          <a:p>
            <a:pPr>
              <a:lnSpc>
                <a:spcPct val="90000"/>
              </a:lnSpc>
            </a:pPr>
            <a:endParaRPr lang="en-US" altLang="en-US" sz="2400" b="0" dirty="0" smtClean="0"/>
          </a:p>
          <a:p>
            <a:pPr>
              <a:lnSpc>
                <a:spcPct val="90000"/>
              </a:lnSpc>
            </a:pPr>
            <a:endParaRPr lang="en-US" altLang="en-US" sz="2400" b="0" dirty="0"/>
          </a:p>
          <a:p>
            <a:pPr>
              <a:lnSpc>
                <a:spcPct val="90000"/>
              </a:lnSpc>
            </a:pPr>
            <a:endParaRPr lang="vi-VN" altLang="en-US" sz="2400" b="0" dirty="0"/>
          </a:p>
          <a:p>
            <a:pPr>
              <a:lnSpc>
                <a:spcPct val="90000"/>
              </a:lnSpc>
            </a:pPr>
            <a:r>
              <a:rPr lang="vi-VN" altLang="en-US" sz="2400" b="0" dirty="0">
                <a:solidFill>
                  <a:srgbClr val="00279F"/>
                </a:solidFill>
              </a:rPr>
              <a:t>Xác suất của </a:t>
            </a:r>
            <a:r>
              <a:rPr lang="en-US" altLang="en-US" sz="2400" b="0" dirty="0" err="1">
                <a:solidFill>
                  <a:srgbClr val="00279F"/>
                </a:solidFill>
              </a:rPr>
              <a:t>một</a:t>
            </a:r>
            <a:r>
              <a:rPr lang="en-US" altLang="en-US" sz="2400" b="0" dirty="0">
                <a:solidFill>
                  <a:srgbClr val="00279F"/>
                </a:solidFill>
              </a:rPr>
              <a:t> </a:t>
            </a:r>
            <a:r>
              <a:rPr lang="vi-VN" altLang="en-US" sz="2400" b="0" dirty="0">
                <a:solidFill>
                  <a:srgbClr val="00279F"/>
                </a:solidFill>
              </a:rPr>
              <a:t>người </a:t>
            </a:r>
            <a:r>
              <a:rPr lang="en-US" altLang="en-US" sz="2400" b="0" dirty="0" err="1" smtClean="0">
                <a:solidFill>
                  <a:srgbClr val="00279F"/>
                </a:solidFill>
              </a:rPr>
              <a:t>lớn</a:t>
            </a:r>
            <a:r>
              <a:rPr lang="en-US" altLang="en-US" sz="2400" b="0" dirty="0" smtClean="0">
                <a:solidFill>
                  <a:srgbClr val="00279F"/>
                </a:solidFill>
              </a:rPr>
              <a:t> </a:t>
            </a:r>
            <a:r>
              <a:rPr lang="en-US" altLang="en-US" sz="2400" b="0" dirty="0" err="1" smtClean="0">
                <a:solidFill>
                  <a:srgbClr val="00279F"/>
                </a:solidFill>
              </a:rPr>
              <a:t>được</a:t>
            </a:r>
            <a:r>
              <a:rPr lang="en-US" altLang="en-US" sz="2400" b="0" dirty="0" smtClean="0">
                <a:solidFill>
                  <a:srgbClr val="00279F"/>
                </a:solidFill>
              </a:rPr>
              <a:t> </a:t>
            </a:r>
            <a:r>
              <a:rPr lang="en-US" altLang="en-US" sz="2400" b="0" dirty="0" err="1">
                <a:solidFill>
                  <a:srgbClr val="00279F"/>
                </a:solidFill>
              </a:rPr>
              <a:t>chọn</a:t>
            </a:r>
            <a:r>
              <a:rPr lang="en-US" altLang="en-US" sz="2400" b="0" dirty="0">
                <a:solidFill>
                  <a:srgbClr val="00279F"/>
                </a:solidFill>
              </a:rPr>
              <a:t> </a:t>
            </a:r>
            <a:r>
              <a:rPr lang="en-US" altLang="en-US" sz="2400" b="0" dirty="0" err="1">
                <a:solidFill>
                  <a:srgbClr val="00279F"/>
                </a:solidFill>
              </a:rPr>
              <a:t>ngẫu</a:t>
            </a:r>
            <a:r>
              <a:rPr lang="en-US" altLang="en-US" sz="2400" b="0" dirty="0">
                <a:solidFill>
                  <a:srgbClr val="00279F"/>
                </a:solidFill>
              </a:rPr>
              <a:t> </a:t>
            </a:r>
            <a:r>
              <a:rPr lang="en-US" altLang="en-US" sz="2400" b="0" dirty="0" err="1">
                <a:solidFill>
                  <a:srgbClr val="00279F"/>
                </a:solidFill>
              </a:rPr>
              <a:t>nhiên</a:t>
            </a:r>
            <a:r>
              <a:rPr lang="en-US" altLang="en-US" sz="2400" b="0" dirty="0">
                <a:solidFill>
                  <a:srgbClr val="00279F"/>
                </a:solidFill>
              </a:rPr>
              <a:t> </a:t>
            </a:r>
            <a:r>
              <a:rPr lang="vi-VN" altLang="en-US" sz="2400" b="0" dirty="0">
                <a:solidFill>
                  <a:srgbClr val="00279F"/>
                </a:solidFill>
              </a:rPr>
              <a:t>có mật độ </a:t>
            </a:r>
            <a:r>
              <a:rPr lang="en-US" altLang="en-US" sz="2400" b="0" dirty="0" err="1">
                <a:solidFill>
                  <a:srgbClr val="00279F"/>
                </a:solidFill>
              </a:rPr>
              <a:t>Canxi</a:t>
            </a:r>
            <a:r>
              <a:rPr lang="en-US" altLang="en-US" sz="2400" b="0" dirty="0">
                <a:solidFill>
                  <a:srgbClr val="00279F"/>
                </a:solidFill>
              </a:rPr>
              <a:t> </a:t>
            </a:r>
            <a:r>
              <a:rPr lang="en-US" altLang="en-US" sz="2400" b="0" dirty="0" err="1">
                <a:solidFill>
                  <a:srgbClr val="00279F"/>
                </a:solidFill>
              </a:rPr>
              <a:t>trong</a:t>
            </a:r>
            <a:r>
              <a:rPr lang="en-US" altLang="en-US" sz="2400" b="0" dirty="0">
                <a:solidFill>
                  <a:srgbClr val="00279F"/>
                </a:solidFill>
              </a:rPr>
              <a:t> </a:t>
            </a:r>
            <a:r>
              <a:rPr lang="vi-VN" altLang="en-US" sz="2400" b="0" dirty="0">
                <a:solidFill>
                  <a:srgbClr val="00279F"/>
                </a:solidFill>
              </a:rPr>
              <a:t>xương dưới 1,27 là </a:t>
            </a:r>
            <a:r>
              <a:rPr lang="en-US" altLang="en-US" sz="2400" b="0" dirty="0" err="1" smtClean="0">
                <a:solidFill>
                  <a:srgbClr val="00279F"/>
                </a:solidFill>
              </a:rPr>
              <a:t>bao</a:t>
            </a:r>
            <a:r>
              <a:rPr lang="en-US" altLang="en-US" sz="2400" b="0" dirty="0" smtClean="0">
                <a:solidFill>
                  <a:srgbClr val="00279F"/>
                </a:solidFill>
              </a:rPr>
              <a:t> </a:t>
            </a:r>
            <a:r>
              <a:rPr lang="en-US" altLang="en-US" sz="2400" b="0" dirty="0" err="1" smtClean="0">
                <a:solidFill>
                  <a:srgbClr val="00279F"/>
                </a:solidFill>
              </a:rPr>
              <a:t>nhiêu</a:t>
            </a:r>
            <a:r>
              <a:rPr lang="en-US" altLang="en-US" sz="2400" b="0" dirty="0" smtClean="0">
                <a:solidFill>
                  <a:srgbClr val="00279F"/>
                </a:solidFill>
              </a:rPr>
              <a:t>?</a:t>
            </a:r>
            <a:endParaRPr lang="en-US" altLang="en-US" sz="2400" b="0" dirty="0">
              <a:solidFill>
                <a:srgbClr val="00279F"/>
              </a:solidFill>
            </a:endParaRPr>
          </a:p>
          <a:p>
            <a:pPr>
              <a:lnSpc>
                <a:spcPct val="90000"/>
              </a:lnSpc>
            </a:pPr>
            <a:endParaRPr lang="en-US" altLang="en-US" sz="2400" b="0" dirty="0" smtClean="0"/>
          </a:p>
        </p:txBody>
      </p:sp>
      <p:sp>
        <p:nvSpPr>
          <p:cNvPr id="37892" name="Rectangle 7"/>
          <p:cNvSpPr>
            <a:spLocks noGrp="1" noChangeArrowheads="1"/>
          </p:cNvSpPr>
          <p:nvPr>
            <p:ph type="title" idx="4294967295"/>
          </p:nvPr>
        </p:nvSpPr>
        <p:spPr bwMode="auto">
          <a:xfrm>
            <a:off x="0" y="520700"/>
            <a:ext cx="9144000" cy="9271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vi-VN" altLang="en-US" dirty="0"/>
              <a:t>Ví dụ - Kiểm tra mật độ xương</a:t>
            </a:r>
            <a:endParaRPr lang="en-US" altLang="en-US" dirty="0" smtClean="0"/>
          </a:p>
        </p:txBody>
      </p:sp>
    </p:spTree>
    <p:extLst>
      <p:ext uri="{BB962C8B-B14F-4D97-AF65-F5344CB8AC3E}">
        <p14:creationId xmlns:p14="http://schemas.microsoft.com/office/powerpoint/2010/main" val="139744360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8"/>
          <p:cNvSpPr>
            <a:spLocks noGrp="1" noChangeArrowheads="1"/>
          </p:cNvSpPr>
          <p:nvPr>
            <p:ph type="title" idx="4294967295"/>
          </p:nvPr>
        </p:nvSpPr>
        <p:spPr bwMode="auto">
          <a:xfrm>
            <a:off x="533400" y="457200"/>
            <a:ext cx="7848600" cy="1016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en-US" dirty="0" err="1" smtClean="0"/>
              <a:t>Ví</a:t>
            </a:r>
            <a:r>
              <a:rPr lang="en-US" altLang="en-US" dirty="0" smtClean="0"/>
              <a:t> </a:t>
            </a:r>
            <a:r>
              <a:rPr lang="en-US" altLang="en-US" dirty="0" err="1" smtClean="0"/>
              <a:t>dụ</a:t>
            </a:r>
            <a:r>
              <a:rPr lang="en-US" altLang="en-US" dirty="0" smtClean="0"/>
              <a:t> (</a:t>
            </a:r>
            <a:r>
              <a:rPr lang="en-US" altLang="en-US" dirty="0" err="1" smtClean="0"/>
              <a:t>tt</a:t>
            </a:r>
            <a:r>
              <a:rPr lang="en-US" altLang="en-US" dirty="0" smtClean="0"/>
              <a:t>)</a:t>
            </a:r>
          </a:p>
        </p:txBody>
      </p:sp>
      <p:pic>
        <p:nvPicPr>
          <p:cNvPr id="39939" name="Picture 19" descr="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175" y="2571750"/>
            <a:ext cx="7734300"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9940" name="Object 2"/>
          <p:cNvGraphicFramePr>
            <a:graphicFrameLocks noChangeAspect="1"/>
          </p:cNvGraphicFramePr>
          <p:nvPr/>
        </p:nvGraphicFramePr>
        <p:xfrm>
          <a:off x="3495675" y="1546225"/>
          <a:ext cx="2051050" cy="415925"/>
        </p:xfrm>
        <a:graphic>
          <a:graphicData uri="http://schemas.openxmlformats.org/presentationml/2006/ole">
            <mc:AlternateContent xmlns:mc="http://schemas.openxmlformats.org/markup-compatibility/2006">
              <mc:Choice xmlns:v="urn:schemas-microsoft-com:vml" Requires="v">
                <p:oleObj spid="_x0000_s75036" name="Equation" r:id="rId5" imgW="1930400" imgH="393700" progId="Equation.DSMT4">
                  <p:embed/>
                </p:oleObj>
              </mc:Choice>
              <mc:Fallback>
                <p:oleObj name="Equation" r:id="rId5" imgW="1930400" imgH="393700" progId="Equation.DSMT4">
                  <p:embed/>
                  <p:pic>
                    <p:nvPicPr>
                      <p:cNvPr id="3994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5675" y="1546225"/>
                        <a:ext cx="2051050" cy="4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5767702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8"/>
          <p:cNvSpPr>
            <a:spLocks noGrp="1" noChangeArrowheads="1"/>
          </p:cNvSpPr>
          <p:nvPr>
            <p:ph type="title" idx="4294967295"/>
          </p:nvPr>
        </p:nvSpPr>
        <p:spPr bwMode="auto">
          <a:xfrm>
            <a:off x="0" y="546100"/>
            <a:ext cx="9144000" cy="977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en-US" dirty="0" err="1" smtClean="0"/>
              <a:t>Tra</a:t>
            </a:r>
            <a:r>
              <a:rPr lang="en-US" altLang="en-US" dirty="0" smtClean="0"/>
              <a:t> </a:t>
            </a:r>
            <a:r>
              <a:rPr lang="en-US" altLang="en-US" dirty="0" err="1" smtClean="0"/>
              <a:t>bảng</a:t>
            </a:r>
            <a:r>
              <a:rPr lang="en-US" altLang="en-US" dirty="0" smtClean="0"/>
              <a:t> A-2</a:t>
            </a:r>
          </a:p>
        </p:txBody>
      </p:sp>
      <p:pic>
        <p:nvPicPr>
          <p:cNvPr id="41987" name="Picture 32" descr="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157288"/>
            <a:ext cx="8686800"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007474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body" idx="4294967295"/>
          </p:nvPr>
        </p:nvSpPr>
        <p:spPr bwMode="auto">
          <a:xfrm>
            <a:off x="647700" y="4964113"/>
            <a:ext cx="8496300" cy="14303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marL="4763" indent="-4763">
              <a:buFont typeface="Wingdings" panose="05000000000000000000" pitchFamily="2" charset="2"/>
              <a:buNone/>
            </a:pPr>
            <a:r>
              <a:rPr lang="vi-VN" altLang="en-US" sz="3200" b="0" dirty="0" smtClean="0">
                <a:solidFill>
                  <a:srgbClr val="00279F"/>
                </a:solidFill>
                <a:latin typeface="Arial" panose="020B0604020202020204" pitchFamily="34" charset="0"/>
                <a:cs typeface="Arial" panose="020B0604020202020204" pitchFamily="34" charset="0"/>
              </a:rPr>
              <a:t>Xác </a:t>
            </a:r>
            <a:r>
              <a:rPr lang="vi-VN" altLang="en-US" sz="3200" b="0" dirty="0">
                <a:solidFill>
                  <a:srgbClr val="00279F"/>
                </a:solidFill>
                <a:latin typeface="Arial" panose="020B0604020202020204" pitchFamily="34" charset="0"/>
                <a:cs typeface="Arial" panose="020B0604020202020204" pitchFamily="34" charset="0"/>
              </a:rPr>
              <a:t>suất của </a:t>
            </a:r>
            <a:r>
              <a:rPr lang="en-US" altLang="en-US" sz="3200" b="0" dirty="0" err="1" smtClean="0">
                <a:solidFill>
                  <a:srgbClr val="00279F"/>
                </a:solidFill>
                <a:latin typeface="Arial" panose="020B0604020202020204" pitchFamily="34" charset="0"/>
                <a:cs typeface="Arial" panose="020B0604020202020204" pitchFamily="34" charset="0"/>
              </a:rPr>
              <a:t>một</a:t>
            </a:r>
            <a:r>
              <a:rPr lang="en-US" altLang="en-US" sz="3200" b="0" dirty="0" smtClean="0">
                <a:solidFill>
                  <a:srgbClr val="00279F"/>
                </a:solidFill>
                <a:latin typeface="Arial" panose="020B0604020202020204" pitchFamily="34" charset="0"/>
                <a:cs typeface="Arial" panose="020B0604020202020204" pitchFamily="34" charset="0"/>
              </a:rPr>
              <a:t> </a:t>
            </a:r>
            <a:r>
              <a:rPr lang="vi-VN" altLang="en-US" sz="3200" b="0" dirty="0" smtClean="0">
                <a:solidFill>
                  <a:srgbClr val="00279F"/>
                </a:solidFill>
                <a:latin typeface="Arial" panose="020B0604020202020204" pitchFamily="34" charset="0"/>
                <a:cs typeface="Arial" panose="020B0604020202020204" pitchFamily="34" charset="0"/>
              </a:rPr>
              <a:t>người </a:t>
            </a:r>
            <a:r>
              <a:rPr lang="en-US" altLang="en-US" sz="3200" b="0" dirty="0" err="1" smtClean="0">
                <a:solidFill>
                  <a:srgbClr val="00279F"/>
                </a:solidFill>
                <a:latin typeface="Arial" panose="020B0604020202020204" pitchFamily="34" charset="0"/>
                <a:cs typeface="Arial" panose="020B0604020202020204" pitchFamily="34" charset="0"/>
              </a:rPr>
              <a:t>lớn</a:t>
            </a:r>
            <a:r>
              <a:rPr lang="en-US" altLang="en-US" sz="3200" b="0" dirty="0" smtClean="0">
                <a:solidFill>
                  <a:srgbClr val="00279F"/>
                </a:solidFill>
                <a:latin typeface="Arial" panose="020B0604020202020204" pitchFamily="34" charset="0"/>
                <a:cs typeface="Arial" panose="020B0604020202020204" pitchFamily="34" charset="0"/>
              </a:rPr>
              <a:t> </a:t>
            </a:r>
            <a:r>
              <a:rPr lang="en-US" altLang="en-US" sz="3200" b="0" dirty="0" err="1" smtClean="0">
                <a:solidFill>
                  <a:srgbClr val="00279F"/>
                </a:solidFill>
                <a:latin typeface="Arial" panose="020B0604020202020204" pitchFamily="34" charset="0"/>
                <a:cs typeface="Arial" panose="020B0604020202020204" pitchFamily="34" charset="0"/>
              </a:rPr>
              <a:t>được</a:t>
            </a:r>
            <a:r>
              <a:rPr lang="en-US" altLang="en-US" sz="3200" b="0" dirty="0" smtClean="0">
                <a:solidFill>
                  <a:srgbClr val="00279F"/>
                </a:solidFill>
                <a:latin typeface="Arial" panose="020B0604020202020204" pitchFamily="34" charset="0"/>
                <a:cs typeface="Arial" panose="020B0604020202020204" pitchFamily="34" charset="0"/>
              </a:rPr>
              <a:t> </a:t>
            </a:r>
            <a:r>
              <a:rPr lang="en-US" altLang="en-US" sz="3200" b="0" dirty="0" err="1" smtClean="0">
                <a:solidFill>
                  <a:srgbClr val="00279F"/>
                </a:solidFill>
                <a:latin typeface="Arial" panose="020B0604020202020204" pitchFamily="34" charset="0"/>
                <a:cs typeface="Arial" panose="020B0604020202020204" pitchFamily="34" charset="0"/>
              </a:rPr>
              <a:t>chọn</a:t>
            </a:r>
            <a:r>
              <a:rPr lang="en-US" altLang="en-US" sz="3200" b="0" dirty="0" smtClean="0">
                <a:solidFill>
                  <a:srgbClr val="00279F"/>
                </a:solidFill>
                <a:latin typeface="Arial" panose="020B0604020202020204" pitchFamily="34" charset="0"/>
                <a:cs typeface="Arial" panose="020B0604020202020204" pitchFamily="34" charset="0"/>
              </a:rPr>
              <a:t> </a:t>
            </a:r>
            <a:r>
              <a:rPr lang="en-US" altLang="en-US" sz="3200" b="0" dirty="0" err="1" smtClean="0">
                <a:solidFill>
                  <a:srgbClr val="00279F"/>
                </a:solidFill>
                <a:latin typeface="Arial" panose="020B0604020202020204" pitchFamily="34" charset="0"/>
                <a:cs typeface="Arial" panose="020B0604020202020204" pitchFamily="34" charset="0"/>
              </a:rPr>
              <a:t>ngẫu</a:t>
            </a:r>
            <a:r>
              <a:rPr lang="en-US" altLang="en-US" sz="3200" b="0" dirty="0" smtClean="0">
                <a:solidFill>
                  <a:srgbClr val="00279F"/>
                </a:solidFill>
                <a:latin typeface="Arial" panose="020B0604020202020204" pitchFamily="34" charset="0"/>
                <a:cs typeface="Arial" panose="020B0604020202020204" pitchFamily="34" charset="0"/>
              </a:rPr>
              <a:t> </a:t>
            </a:r>
            <a:r>
              <a:rPr lang="en-US" altLang="en-US" sz="3200" b="0" dirty="0" err="1" smtClean="0">
                <a:solidFill>
                  <a:srgbClr val="00279F"/>
                </a:solidFill>
                <a:latin typeface="Arial" panose="020B0604020202020204" pitchFamily="34" charset="0"/>
                <a:cs typeface="Arial" panose="020B0604020202020204" pitchFamily="34" charset="0"/>
              </a:rPr>
              <a:t>nhiên</a:t>
            </a:r>
            <a:r>
              <a:rPr lang="en-US" altLang="en-US" sz="3200" b="0" dirty="0" smtClean="0">
                <a:solidFill>
                  <a:srgbClr val="00279F"/>
                </a:solidFill>
                <a:latin typeface="Arial" panose="020B0604020202020204" pitchFamily="34" charset="0"/>
                <a:cs typeface="Arial" panose="020B0604020202020204" pitchFamily="34" charset="0"/>
              </a:rPr>
              <a:t> </a:t>
            </a:r>
            <a:r>
              <a:rPr lang="vi-VN" altLang="en-US" sz="3200" b="0" dirty="0" smtClean="0">
                <a:solidFill>
                  <a:srgbClr val="00279F"/>
                </a:solidFill>
                <a:latin typeface="Arial" panose="020B0604020202020204" pitchFamily="34" charset="0"/>
                <a:cs typeface="Arial" panose="020B0604020202020204" pitchFamily="34" charset="0"/>
              </a:rPr>
              <a:t>có </a:t>
            </a:r>
            <a:r>
              <a:rPr lang="vi-VN" altLang="en-US" sz="3200" b="0" dirty="0">
                <a:solidFill>
                  <a:srgbClr val="00279F"/>
                </a:solidFill>
                <a:latin typeface="Arial" panose="020B0604020202020204" pitchFamily="34" charset="0"/>
                <a:cs typeface="Arial" panose="020B0604020202020204" pitchFamily="34" charset="0"/>
              </a:rPr>
              <a:t>mật độ </a:t>
            </a:r>
            <a:r>
              <a:rPr lang="en-US" altLang="en-US" sz="3200" b="0" dirty="0" err="1" smtClean="0">
                <a:solidFill>
                  <a:srgbClr val="00279F"/>
                </a:solidFill>
                <a:latin typeface="Arial" panose="020B0604020202020204" pitchFamily="34" charset="0"/>
                <a:cs typeface="Arial" panose="020B0604020202020204" pitchFamily="34" charset="0"/>
              </a:rPr>
              <a:t>Canxi</a:t>
            </a:r>
            <a:r>
              <a:rPr lang="en-US" altLang="en-US" sz="3200" b="0" dirty="0" smtClean="0">
                <a:solidFill>
                  <a:srgbClr val="00279F"/>
                </a:solidFill>
                <a:latin typeface="Arial" panose="020B0604020202020204" pitchFamily="34" charset="0"/>
                <a:cs typeface="Arial" panose="020B0604020202020204" pitchFamily="34" charset="0"/>
              </a:rPr>
              <a:t> </a:t>
            </a:r>
            <a:r>
              <a:rPr lang="en-US" altLang="en-US" sz="3200" b="0" dirty="0" err="1" smtClean="0">
                <a:solidFill>
                  <a:srgbClr val="00279F"/>
                </a:solidFill>
                <a:latin typeface="Arial" panose="020B0604020202020204" pitchFamily="34" charset="0"/>
                <a:cs typeface="Arial" panose="020B0604020202020204" pitchFamily="34" charset="0"/>
              </a:rPr>
              <a:t>trong</a:t>
            </a:r>
            <a:r>
              <a:rPr lang="en-US" altLang="en-US" sz="3200" b="0" dirty="0" smtClean="0">
                <a:solidFill>
                  <a:srgbClr val="00279F"/>
                </a:solidFill>
                <a:latin typeface="Arial" panose="020B0604020202020204" pitchFamily="34" charset="0"/>
                <a:cs typeface="Arial" panose="020B0604020202020204" pitchFamily="34" charset="0"/>
              </a:rPr>
              <a:t> </a:t>
            </a:r>
            <a:r>
              <a:rPr lang="vi-VN" altLang="en-US" sz="3200" b="0" dirty="0" smtClean="0">
                <a:solidFill>
                  <a:srgbClr val="00279F"/>
                </a:solidFill>
                <a:latin typeface="Arial" panose="020B0604020202020204" pitchFamily="34" charset="0"/>
                <a:cs typeface="Arial" panose="020B0604020202020204" pitchFamily="34" charset="0"/>
              </a:rPr>
              <a:t>xương </a:t>
            </a:r>
            <a:r>
              <a:rPr lang="vi-VN" altLang="en-US" sz="3200" b="0" dirty="0">
                <a:solidFill>
                  <a:srgbClr val="00279F"/>
                </a:solidFill>
                <a:latin typeface="Arial" panose="020B0604020202020204" pitchFamily="34" charset="0"/>
                <a:cs typeface="Arial" panose="020B0604020202020204" pitchFamily="34" charset="0"/>
              </a:rPr>
              <a:t>dưới 1,27 là 0,8980.</a:t>
            </a:r>
            <a:endParaRPr lang="en-US" altLang="en-US" sz="3200" b="0" dirty="0" smtClean="0">
              <a:solidFill>
                <a:srgbClr val="00279F"/>
              </a:solidFill>
              <a:latin typeface="Arial" panose="020B0604020202020204" pitchFamily="34" charset="0"/>
              <a:cs typeface="Arial" panose="020B0604020202020204" pitchFamily="34" charset="0"/>
            </a:endParaRPr>
          </a:p>
        </p:txBody>
      </p:sp>
      <p:sp>
        <p:nvSpPr>
          <p:cNvPr id="44035" name="Rectangle 8"/>
          <p:cNvSpPr>
            <a:spLocks noGrp="1" noChangeArrowheads="1"/>
          </p:cNvSpPr>
          <p:nvPr>
            <p:ph type="title" idx="4294967295"/>
          </p:nvPr>
        </p:nvSpPr>
        <p:spPr bwMode="auto">
          <a:xfrm>
            <a:off x="762000" y="558800"/>
            <a:ext cx="7848600" cy="965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en-US" dirty="0" err="1" smtClean="0"/>
              <a:t>Ví</a:t>
            </a:r>
            <a:r>
              <a:rPr lang="en-US" altLang="en-US" dirty="0" smtClean="0"/>
              <a:t> </a:t>
            </a:r>
            <a:r>
              <a:rPr lang="en-US" altLang="en-US" dirty="0" err="1" smtClean="0"/>
              <a:t>dụ</a:t>
            </a:r>
            <a:r>
              <a:rPr lang="en-US" altLang="en-US" dirty="0" smtClean="0"/>
              <a:t> (</a:t>
            </a:r>
            <a:r>
              <a:rPr lang="en-US" altLang="en-US" dirty="0" err="1" smtClean="0"/>
              <a:t>tt</a:t>
            </a:r>
            <a:r>
              <a:rPr lang="en-US" altLang="en-US" dirty="0" smtClean="0"/>
              <a:t>)</a:t>
            </a:r>
          </a:p>
        </p:txBody>
      </p:sp>
      <p:pic>
        <p:nvPicPr>
          <p:cNvPr id="44036" name="Picture 9" descr="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850" y="1638300"/>
            <a:ext cx="7734300"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4037" name="Object 2"/>
          <p:cNvGraphicFramePr>
            <a:graphicFrameLocks noChangeAspect="1"/>
          </p:cNvGraphicFramePr>
          <p:nvPr/>
        </p:nvGraphicFramePr>
        <p:xfrm>
          <a:off x="2914650" y="1314450"/>
          <a:ext cx="3171825" cy="415925"/>
        </p:xfrm>
        <a:graphic>
          <a:graphicData uri="http://schemas.openxmlformats.org/presentationml/2006/ole">
            <mc:AlternateContent xmlns:mc="http://schemas.openxmlformats.org/markup-compatibility/2006">
              <mc:Choice xmlns:v="urn:schemas-microsoft-com:vml" Requires="v">
                <p:oleObj spid="_x0000_s76060" name="Equation" r:id="rId5" imgW="2984500" imgH="393700" progId="Equation.DSMT4">
                  <p:embed/>
                </p:oleObj>
              </mc:Choice>
              <mc:Fallback>
                <p:oleObj name="Equation" r:id="rId5" imgW="2984500" imgH="393700" progId="Equation.DSMT4">
                  <p:embed/>
                  <p:pic>
                    <p:nvPicPr>
                      <p:cNvPr id="44037"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4650" y="1314450"/>
                        <a:ext cx="3171825" cy="4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3470662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title" idx="4294967295"/>
          </p:nvPr>
        </p:nvSpPr>
        <p:spPr bwMode="auto">
          <a:xfrm>
            <a:off x="450850" y="960438"/>
            <a:ext cx="8693150" cy="14779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Autofit/>
          </a:bodyPr>
          <a:lstStyle/>
          <a:p>
            <a:pPr algn="l"/>
            <a:r>
              <a:rPr lang="vi-VN" altLang="en-US" sz="2400" b="0" dirty="0">
                <a:solidFill>
                  <a:schemeClr val="tx1"/>
                </a:solidFill>
                <a:latin typeface="Arial" panose="020B0604020202020204" pitchFamily="34" charset="0"/>
                <a:cs typeface="Arial" panose="020B0604020202020204" pitchFamily="34" charset="0"/>
              </a:rPr>
              <a:t>Sử dụng cùng một thử nghiệm </a:t>
            </a:r>
            <a:r>
              <a:rPr lang="en-US" altLang="en-US" sz="2400" b="0" dirty="0" err="1" smtClean="0">
                <a:solidFill>
                  <a:schemeClr val="tx1"/>
                </a:solidFill>
                <a:latin typeface="Arial" panose="020B0604020202020204" pitchFamily="34" charset="0"/>
                <a:cs typeface="Arial" panose="020B0604020202020204" pitchFamily="34" charset="0"/>
              </a:rPr>
              <a:t>đo</a:t>
            </a:r>
            <a:r>
              <a:rPr lang="en-US" altLang="en-US" sz="2400" b="0" dirty="0" smtClean="0">
                <a:solidFill>
                  <a:schemeClr val="tx1"/>
                </a:solidFill>
                <a:latin typeface="Arial" panose="020B0604020202020204" pitchFamily="34" charset="0"/>
                <a:cs typeface="Arial" panose="020B0604020202020204" pitchFamily="34" charset="0"/>
              </a:rPr>
              <a:t> </a:t>
            </a:r>
            <a:r>
              <a:rPr lang="vi-VN" altLang="en-US" sz="2400" b="0" dirty="0" smtClean="0">
                <a:solidFill>
                  <a:schemeClr val="tx1"/>
                </a:solidFill>
                <a:latin typeface="Arial" panose="020B0604020202020204" pitchFamily="34" charset="0"/>
                <a:cs typeface="Arial" panose="020B0604020202020204" pitchFamily="34" charset="0"/>
              </a:rPr>
              <a:t>mật </a:t>
            </a:r>
            <a:r>
              <a:rPr lang="vi-VN" altLang="en-US" sz="2400" b="0" dirty="0">
                <a:solidFill>
                  <a:schemeClr val="tx1"/>
                </a:solidFill>
                <a:latin typeface="Arial" panose="020B0604020202020204" pitchFamily="34" charset="0"/>
                <a:cs typeface="Arial" panose="020B0604020202020204" pitchFamily="34" charset="0"/>
              </a:rPr>
              <a:t>độ </a:t>
            </a:r>
            <a:r>
              <a:rPr lang="en-US" altLang="en-US" sz="2400" b="0" dirty="0" err="1" smtClean="0">
                <a:solidFill>
                  <a:schemeClr val="tx1"/>
                </a:solidFill>
                <a:latin typeface="Arial" panose="020B0604020202020204" pitchFamily="34" charset="0"/>
                <a:cs typeface="Arial" panose="020B0604020202020204" pitchFamily="34" charset="0"/>
              </a:rPr>
              <a:t>Canxi</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trong</a:t>
            </a:r>
            <a:r>
              <a:rPr lang="en-US" altLang="en-US" sz="2400" b="0" dirty="0" smtClean="0">
                <a:solidFill>
                  <a:schemeClr val="tx1"/>
                </a:solidFill>
                <a:latin typeface="Arial" panose="020B0604020202020204" pitchFamily="34" charset="0"/>
                <a:cs typeface="Arial" panose="020B0604020202020204" pitchFamily="34" charset="0"/>
              </a:rPr>
              <a:t> </a:t>
            </a:r>
            <a:r>
              <a:rPr lang="vi-VN" altLang="en-US" sz="2400" b="0" dirty="0" smtClean="0">
                <a:solidFill>
                  <a:schemeClr val="tx1"/>
                </a:solidFill>
                <a:latin typeface="Arial" panose="020B0604020202020204" pitchFamily="34" charset="0"/>
                <a:cs typeface="Arial" panose="020B0604020202020204" pitchFamily="34" charset="0"/>
              </a:rPr>
              <a:t>xương</a:t>
            </a:r>
            <a:r>
              <a:rPr lang="vi-VN" altLang="en-US" sz="2400" b="0" dirty="0">
                <a:solidFill>
                  <a:schemeClr val="tx1"/>
                </a:solidFill>
                <a:latin typeface="Arial" panose="020B0604020202020204" pitchFamily="34" charset="0"/>
                <a:cs typeface="Arial" panose="020B0604020202020204" pitchFamily="34" charset="0"/>
              </a:rPr>
              <a:t>, tìm xác suất mà một người </a:t>
            </a:r>
            <a:r>
              <a:rPr lang="en-US" altLang="en-US" sz="2400" b="0" dirty="0" err="1" smtClean="0">
                <a:solidFill>
                  <a:schemeClr val="tx1"/>
                </a:solidFill>
                <a:latin typeface="Arial" panose="020B0604020202020204" pitchFamily="34" charset="0"/>
                <a:cs typeface="Arial" panose="020B0604020202020204" pitchFamily="34" charset="0"/>
              </a:rPr>
              <a:t>lớn</a:t>
            </a:r>
            <a:r>
              <a:rPr lang="en-US" altLang="en-US" sz="2400" b="0" dirty="0" smtClean="0">
                <a:solidFill>
                  <a:schemeClr val="tx1"/>
                </a:solidFill>
                <a:latin typeface="Arial" panose="020B0604020202020204" pitchFamily="34" charset="0"/>
                <a:cs typeface="Arial" panose="020B0604020202020204" pitchFamily="34" charset="0"/>
              </a:rPr>
              <a:t> </a:t>
            </a:r>
            <a:r>
              <a:rPr lang="vi-VN" altLang="en-US" sz="2400" b="0" dirty="0" smtClean="0">
                <a:solidFill>
                  <a:schemeClr val="tx1"/>
                </a:solidFill>
                <a:latin typeface="Arial" panose="020B0604020202020204" pitchFamily="34" charset="0"/>
                <a:cs typeface="Arial" panose="020B0604020202020204" pitchFamily="34" charset="0"/>
              </a:rPr>
              <a:t>được </a:t>
            </a:r>
            <a:r>
              <a:rPr lang="vi-VN" altLang="en-US" sz="2400" b="0" dirty="0">
                <a:solidFill>
                  <a:schemeClr val="tx1"/>
                </a:solidFill>
                <a:latin typeface="Arial" panose="020B0604020202020204" pitchFamily="34" charset="0"/>
                <a:cs typeface="Arial" panose="020B0604020202020204" pitchFamily="34" charset="0"/>
              </a:rPr>
              <a:t>chọn ngẫu nhiên có </a:t>
            </a:r>
            <a:r>
              <a:rPr lang="en-US" altLang="en-US" sz="2400" b="0" dirty="0" err="1" smtClean="0">
                <a:solidFill>
                  <a:schemeClr val="tx1"/>
                </a:solidFill>
                <a:latin typeface="Arial" panose="020B0604020202020204" pitchFamily="34" charset="0"/>
                <a:cs typeface="Arial" panose="020B0604020202020204" pitchFamily="34" charset="0"/>
              </a:rPr>
              <a:t>mật</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độ</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Canxi</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trong</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xương</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rgbClr val="FF0000"/>
                </a:solidFill>
                <a:latin typeface="Arial" panose="020B0604020202020204" pitchFamily="34" charset="0"/>
                <a:cs typeface="Arial" panose="020B0604020202020204" pitchFamily="34" charset="0"/>
              </a:rPr>
              <a:t>trên</a:t>
            </a:r>
            <a:r>
              <a:rPr lang="vi-VN" altLang="en-US" sz="2400" b="0" dirty="0" smtClean="0">
                <a:solidFill>
                  <a:srgbClr val="FF0000"/>
                </a:solidFill>
                <a:latin typeface="Arial" panose="020B0604020202020204" pitchFamily="34" charset="0"/>
                <a:cs typeface="Arial" panose="020B0604020202020204" pitchFamily="34" charset="0"/>
              </a:rPr>
              <a:t> </a:t>
            </a:r>
            <a:r>
              <a:rPr lang="vi-VN" altLang="en-US" sz="2400" b="0" dirty="0">
                <a:solidFill>
                  <a:srgbClr val="FF0000"/>
                </a:solidFill>
                <a:latin typeface="Arial" panose="020B0604020202020204" pitchFamily="34" charset="0"/>
                <a:cs typeface="Arial" panose="020B0604020202020204" pitchFamily="34" charset="0"/>
              </a:rPr>
              <a:t>-1,00 </a:t>
            </a:r>
            <a:r>
              <a:rPr lang="vi-VN" altLang="en-US" sz="2400" b="0" dirty="0">
                <a:solidFill>
                  <a:schemeClr val="tx1"/>
                </a:solidFill>
                <a:latin typeface="Arial" panose="020B0604020202020204" pitchFamily="34" charset="0"/>
                <a:cs typeface="Arial" panose="020B0604020202020204" pitchFamily="34" charset="0"/>
              </a:rPr>
              <a:t>(được coi là trong phạm vi “bình thường” của các chỉ số mật độ </a:t>
            </a:r>
            <a:r>
              <a:rPr lang="en-US" altLang="en-US" sz="2400" b="0" dirty="0" err="1" smtClean="0">
                <a:solidFill>
                  <a:schemeClr val="tx1"/>
                </a:solidFill>
                <a:latin typeface="Arial" panose="020B0604020202020204" pitchFamily="34" charset="0"/>
                <a:cs typeface="Arial" panose="020B0604020202020204" pitchFamily="34" charset="0"/>
              </a:rPr>
              <a:t>Canxi</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trong</a:t>
            </a:r>
            <a:r>
              <a:rPr lang="en-US" altLang="en-US" sz="2400" b="0" dirty="0" smtClean="0">
                <a:solidFill>
                  <a:schemeClr val="tx1"/>
                </a:solidFill>
                <a:latin typeface="Arial" panose="020B0604020202020204" pitchFamily="34" charset="0"/>
                <a:cs typeface="Arial" panose="020B0604020202020204" pitchFamily="34" charset="0"/>
              </a:rPr>
              <a:t> </a:t>
            </a:r>
            <a:r>
              <a:rPr lang="vi-VN" altLang="en-US" sz="2400" b="0" dirty="0" smtClean="0">
                <a:solidFill>
                  <a:schemeClr val="tx1"/>
                </a:solidFill>
                <a:latin typeface="Arial" panose="020B0604020202020204" pitchFamily="34" charset="0"/>
                <a:cs typeface="Arial" panose="020B0604020202020204" pitchFamily="34" charset="0"/>
              </a:rPr>
              <a:t>xương</a:t>
            </a:r>
            <a:r>
              <a:rPr lang="en-US" altLang="en-US" sz="2400" b="0" dirty="0" smtClean="0">
                <a:solidFill>
                  <a:schemeClr val="tx1"/>
                </a:solidFill>
                <a:latin typeface="Arial" panose="020B0604020202020204" pitchFamily="34" charset="0"/>
                <a:cs typeface="Arial" panose="020B0604020202020204" pitchFamily="34" charset="0"/>
              </a:rPr>
              <a:t>)?</a:t>
            </a:r>
            <a:endParaRPr lang="en-US" altLang="en-US" sz="2400" b="0" dirty="0" smtClean="0">
              <a:latin typeface="Arial" panose="020B0604020202020204" pitchFamily="34" charset="0"/>
              <a:cs typeface="Arial" panose="020B0604020202020204" pitchFamily="34" charset="0"/>
            </a:endParaRPr>
          </a:p>
        </p:txBody>
      </p:sp>
      <p:sp>
        <p:nvSpPr>
          <p:cNvPr id="46083" name="Rectangle 4"/>
          <p:cNvSpPr>
            <a:spLocks noGrp="1" noChangeArrowheads="1"/>
          </p:cNvSpPr>
          <p:nvPr>
            <p:ph type="body" idx="4294967295"/>
          </p:nvPr>
        </p:nvSpPr>
        <p:spPr bwMode="auto">
          <a:xfrm>
            <a:off x="304800" y="5638800"/>
            <a:ext cx="8839200" cy="762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rmAutofit fontScale="92500" lnSpcReduction="10000"/>
          </a:bodyPr>
          <a:lstStyle/>
          <a:p>
            <a:pPr marL="4763" indent="-4763">
              <a:buFont typeface="Wingdings" panose="05000000000000000000" pitchFamily="2" charset="2"/>
              <a:buNone/>
            </a:pPr>
            <a:r>
              <a:rPr lang="vi-VN" altLang="en-US" b="0" dirty="0">
                <a:solidFill>
                  <a:srgbClr val="00279F"/>
                </a:solidFill>
                <a:latin typeface="Arial" panose="020B0604020202020204" pitchFamily="34" charset="0"/>
                <a:cs typeface="Arial" panose="020B0604020202020204" pitchFamily="34" charset="0"/>
              </a:rPr>
              <a:t>Xác suất của một người lớn được chọn ngẫu nhiên có mật độ </a:t>
            </a:r>
            <a:r>
              <a:rPr lang="en-US" altLang="en-US" b="0" dirty="0" err="1" smtClean="0">
                <a:solidFill>
                  <a:srgbClr val="00279F"/>
                </a:solidFill>
                <a:latin typeface="Arial" panose="020B0604020202020204" pitchFamily="34" charset="0"/>
                <a:cs typeface="Arial" panose="020B0604020202020204" pitchFamily="34" charset="0"/>
              </a:rPr>
              <a:t>Canxi</a:t>
            </a:r>
            <a:r>
              <a:rPr lang="en-US" altLang="en-US" b="0" dirty="0" smtClean="0">
                <a:solidFill>
                  <a:srgbClr val="00279F"/>
                </a:solidFill>
                <a:latin typeface="Arial" panose="020B0604020202020204" pitchFamily="34" charset="0"/>
                <a:cs typeface="Arial" panose="020B0604020202020204" pitchFamily="34" charset="0"/>
              </a:rPr>
              <a:t> </a:t>
            </a:r>
            <a:r>
              <a:rPr lang="en-US" altLang="en-US" b="0" dirty="0" err="1" smtClean="0">
                <a:solidFill>
                  <a:srgbClr val="00279F"/>
                </a:solidFill>
                <a:latin typeface="Arial" panose="020B0604020202020204" pitchFamily="34" charset="0"/>
                <a:cs typeface="Arial" panose="020B0604020202020204" pitchFamily="34" charset="0"/>
              </a:rPr>
              <a:t>trong</a:t>
            </a:r>
            <a:r>
              <a:rPr lang="en-US" altLang="en-US" b="0" dirty="0" smtClean="0">
                <a:solidFill>
                  <a:srgbClr val="00279F"/>
                </a:solidFill>
                <a:latin typeface="Arial" panose="020B0604020202020204" pitchFamily="34" charset="0"/>
                <a:cs typeface="Arial" panose="020B0604020202020204" pitchFamily="34" charset="0"/>
              </a:rPr>
              <a:t> </a:t>
            </a:r>
            <a:r>
              <a:rPr lang="vi-VN" altLang="en-US" b="0" dirty="0" smtClean="0">
                <a:solidFill>
                  <a:srgbClr val="00279F"/>
                </a:solidFill>
                <a:latin typeface="Arial" panose="020B0604020202020204" pitchFamily="34" charset="0"/>
                <a:cs typeface="Arial" panose="020B0604020202020204" pitchFamily="34" charset="0"/>
              </a:rPr>
              <a:t>xương </a:t>
            </a:r>
            <a:r>
              <a:rPr lang="vi-VN" altLang="en-US" b="0" dirty="0">
                <a:solidFill>
                  <a:srgbClr val="00279F"/>
                </a:solidFill>
                <a:latin typeface="Arial" panose="020B0604020202020204" pitchFamily="34" charset="0"/>
                <a:cs typeface="Arial" panose="020B0604020202020204" pitchFamily="34" charset="0"/>
              </a:rPr>
              <a:t>trên –1 là 0,8413.</a:t>
            </a:r>
            <a:endParaRPr lang="en-US" altLang="en-US" b="0" dirty="0" smtClean="0">
              <a:solidFill>
                <a:srgbClr val="00279F"/>
              </a:solidFill>
              <a:latin typeface="Arial" panose="020B0604020202020204" pitchFamily="34" charset="0"/>
              <a:cs typeface="Arial" panose="020B0604020202020204" pitchFamily="34" charset="0"/>
            </a:endParaRPr>
          </a:p>
        </p:txBody>
      </p:sp>
      <p:sp>
        <p:nvSpPr>
          <p:cNvPr id="46084" name="Rectangle 5"/>
          <p:cNvSpPr>
            <a:spLocks noChangeArrowheads="1"/>
          </p:cNvSpPr>
          <p:nvPr/>
        </p:nvSpPr>
        <p:spPr bwMode="auto">
          <a:xfrm>
            <a:off x="2574925" y="4664075"/>
            <a:ext cx="10731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46085" name="Rectangle 19"/>
          <p:cNvSpPr>
            <a:spLocks noChangeArrowheads="1"/>
          </p:cNvSpPr>
          <p:nvPr/>
        </p:nvSpPr>
        <p:spPr bwMode="auto">
          <a:xfrm>
            <a:off x="566738" y="304800"/>
            <a:ext cx="7848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smtClean="0">
                <a:solidFill>
                  <a:srgbClr val="008000"/>
                </a:solidFill>
              </a:rPr>
              <a:t>Ví</a:t>
            </a:r>
            <a:r>
              <a:rPr lang="en-US" altLang="en-US" sz="4000" dirty="0" smtClean="0">
                <a:solidFill>
                  <a:srgbClr val="008000"/>
                </a:solidFill>
              </a:rPr>
              <a:t> </a:t>
            </a:r>
            <a:r>
              <a:rPr lang="en-US" altLang="en-US" sz="4000" dirty="0" err="1" smtClean="0">
                <a:solidFill>
                  <a:srgbClr val="008000"/>
                </a:solidFill>
              </a:rPr>
              <a:t>dụ</a:t>
            </a:r>
            <a:r>
              <a:rPr lang="en-US" altLang="en-US" sz="4000" dirty="0" smtClean="0">
                <a:solidFill>
                  <a:srgbClr val="008000"/>
                </a:solidFill>
              </a:rPr>
              <a:t>:</a:t>
            </a:r>
            <a:endParaRPr lang="en-US" altLang="en-US" sz="4000" dirty="0">
              <a:solidFill>
                <a:srgbClr val="008000"/>
              </a:solidFill>
            </a:endParaRPr>
          </a:p>
        </p:txBody>
      </p:sp>
      <p:pic>
        <p:nvPicPr>
          <p:cNvPr id="46086" name="Picture 7" descr="C:\Users\Joe\Desktop\Triola Job\Graphics\Round_1_png_files\Ch0602-Slide-1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590800"/>
            <a:ext cx="6259513"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587995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title" idx="4294967295"/>
          </p:nvPr>
        </p:nvSpPr>
        <p:spPr bwMode="auto">
          <a:xfrm>
            <a:off x="527050" y="990600"/>
            <a:ext cx="8616950" cy="419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algn="l"/>
            <a:r>
              <a:rPr lang="en-US" altLang="en-US" sz="2400" b="0" dirty="0" err="1" smtClean="0">
                <a:solidFill>
                  <a:schemeClr val="tx1"/>
                </a:solidFill>
                <a:latin typeface="Arial" panose="020B0604020202020204" pitchFamily="34" charset="0"/>
                <a:cs typeface="Arial" panose="020B0604020202020204" pitchFamily="34" charset="0"/>
              </a:rPr>
              <a:t>Tính</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a:solidFill>
                  <a:schemeClr val="tx1"/>
                </a:solidFill>
                <a:latin typeface="Arial" panose="020B0604020202020204" pitchFamily="34" charset="0"/>
                <a:cs typeface="Arial" panose="020B0604020202020204" pitchFamily="34" charset="0"/>
              </a:rPr>
              <a:t>x</a:t>
            </a:r>
            <a:r>
              <a:rPr lang="vi-VN" altLang="en-US" sz="2400" b="0" dirty="0" smtClean="0">
                <a:solidFill>
                  <a:schemeClr val="tx1"/>
                </a:solidFill>
                <a:latin typeface="Arial" panose="020B0604020202020204" pitchFamily="34" charset="0"/>
                <a:cs typeface="Arial" panose="020B0604020202020204" pitchFamily="34" charset="0"/>
              </a:rPr>
              <a:t>ác </a:t>
            </a:r>
            <a:r>
              <a:rPr lang="vi-VN" altLang="en-US" sz="2400" b="0" dirty="0">
                <a:solidFill>
                  <a:schemeClr val="tx1"/>
                </a:solidFill>
                <a:latin typeface="Arial" panose="020B0604020202020204" pitchFamily="34" charset="0"/>
                <a:cs typeface="Arial" panose="020B0604020202020204" pitchFamily="34" charset="0"/>
              </a:rPr>
              <a:t>suất của một người lớn được chọn ngẫu nhiên có mật độ Canxi trong xương </a:t>
            </a:r>
            <a:r>
              <a:rPr lang="vi-VN" altLang="en-US" sz="2400" b="0" dirty="0" smtClean="0">
                <a:solidFill>
                  <a:schemeClr val="tx1"/>
                </a:solidFill>
                <a:latin typeface="Arial" panose="020B0604020202020204" pitchFamily="34" charset="0"/>
                <a:cs typeface="Arial" panose="020B0604020202020204" pitchFamily="34" charset="0"/>
              </a:rPr>
              <a:t>từ</a:t>
            </a:r>
            <a:r>
              <a:rPr lang="en-US" altLang="en-US" sz="2400" b="0" dirty="0" smtClean="0">
                <a:solidFill>
                  <a:schemeClr val="tx1"/>
                </a:solidFill>
                <a:latin typeface="Arial" panose="020B0604020202020204" pitchFamily="34" charset="0"/>
                <a:cs typeface="Arial" panose="020B0604020202020204" pitchFamily="34" charset="0"/>
              </a:rPr>
              <a:t> </a:t>
            </a:r>
            <a:r>
              <a:rPr lang="vi-VN" altLang="en-US" sz="2400" b="0" dirty="0" smtClean="0">
                <a:solidFill>
                  <a:srgbClr val="FF0000"/>
                </a:solidFill>
                <a:latin typeface="Arial" panose="020B0604020202020204" pitchFamily="34" charset="0"/>
                <a:cs typeface="Arial" panose="020B0604020202020204" pitchFamily="34" charset="0"/>
              </a:rPr>
              <a:t>–2,50</a:t>
            </a:r>
            <a:r>
              <a:rPr lang="en-US" altLang="en-US" sz="2400" b="0" dirty="0" smtClean="0">
                <a:solidFill>
                  <a:srgbClr val="FF0000"/>
                </a:solidFill>
                <a:latin typeface="Arial" panose="020B0604020202020204" pitchFamily="34" charset="0"/>
                <a:cs typeface="Arial" panose="020B0604020202020204" pitchFamily="34" charset="0"/>
              </a:rPr>
              <a:t> </a:t>
            </a:r>
            <a:r>
              <a:rPr lang="vi-VN" altLang="en-US" sz="2400" b="0" dirty="0">
                <a:solidFill>
                  <a:srgbClr val="FF0000"/>
                </a:solidFill>
                <a:latin typeface="Arial" panose="020B0604020202020204" pitchFamily="34" charset="0"/>
                <a:cs typeface="Arial" panose="020B0604020202020204" pitchFamily="34" charset="0"/>
              </a:rPr>
              <a:t>đến </a:t>
            </a:r>
            <a:r>
              <a:rPr lang="vi-VN" altLang="en-US" sz="2400" b="0" dirty="0" smtClean="0">
                <a:solidFill>
                  <a:srgbClr val="FF0000"/>
                </a:solidFill>
                <a:latin typeface="Arial" panose="020B0604020202020204" pitchFamily="34" charset="0"/>
                <a:cs typeface="Arial" panose="020B0604020202020204" pitchFamily="34" charset="0"/>
              </a:rPr>
              <a:t>-</a:t>
            </a:r>
            <a:r>
              <a:rPr lang="vi-VN" altLang="en-US" sz="2400" b="0" dirty="0">
                <a:solidFill>
                  <a:srgbClr val="FF0000"/>
                </a:solidFill>
                <a:latin typeface="Arial" panose="020B0604020202020204" pitchFamily="34" charset="0"/>
                <a:cs typeface="Arial" panose="020B0604020202020204" pitchFamily="34" charset="0"/>
              </a:rPr>
              <a:t>1,00 </a:t>
            </a:r>
            <a:r>
              <a:rPr lang="en-US" altLang="en-US" sz="2400" b="0" dirty="0" smtClean="0">
                <a:solidFill>
                  <a:schemeClr val="tx1"/>
                </a:solidFill>
                <a:latin typeface="Arial" panose="020B0604020202020204" pitchFamily="34" charset="0"/>
                <a:cs typeface="Arial" panose="020B0604020202020204" pitchFamily="34" charset="0"/>
              </a:rPr>
              <a:t>? </a:t>
            </a:r>
            <a:br>
              <a:rPr lang="en-US" altLang="en-US" sz="2400" b="0" dirty="0" smtClean="0">
                <a:solidFill>
                  <a:schemeClr val="tx1"/>
                </a:solidFill>
                <a:latin typeface="Arial" panose="020B0604020202020204" pitchFamily="34" charset="0"/>
                <a:cs typeface="Arial" panose="020B0604020202020204" pitchFamily="34" charset="0"/>
              </a:rPr>
            </a:br>
            <a:r>
              <a:rPr lang="en-US" altLang="en-US" sz="2400" b="0" dirty="0">
                <a:solidFill>
                  <a:schemeClr val="tx1"/>
                </a:solidFill>
                <a:latin typeface="Arial" panose="020B0604020202020204" pitchFamily="34" charset="0"/>
                <a:cs typeface="Arial" panose="020B0604020202020204" pitchFamily="34" charset="0"/>
              </a:rPr>
              <a:t/>
            </a:r>
            <a:br>
              <a:rPr lang="en-US" altLang="en-US" sz="2400" b="0" dirty="0">
                <a:solidFill>
                  <a:schemeClr val="tx1"/>
                </a:solidFill>
                <a:latin typeface="Arial" panose="020B0604020202020204" pitchFamily="34" charset="0"/>
                <a:cs typeface="Arial" panose="020B0604020202020204" pitchFamily="34" charset="0"/>
              </a:rPr>
            </a:br>
            <a:r>
              <a:rPr lang="en-US" altLang="en-US" sz="2400" b="0" dirty="0" smtClean="0">
                <a:solidFill>
                  <a:schemeClr val="tx1"/>
                </a:solidFill>
                <a:latin typeface="Arial" panose="020B0604020202020204" pitchFamily="34" charset="0"/>
                <a:cs typeface="Arial" panose="020B0604020202020204" pitchFamily="34" charset="0"/>
              </a:rPr>
              <a:t>1</a:t>
            </a:r>
            <a:r>
              <a:rPr lang="en-US" altLang="en-US" sz="2400" b="0" dirty="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Diện</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tích</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bên</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a:solidFill>
                  <a:schemeClr val="tx1"/>
                </a:solidFill>
                <a:latin typeface="Arial" panose="020B0604020202020204" pitchFamily="34" charset="0"/>
                <a:cs typeface="Arial" panose="020B0604020202020204" pitchFamily="34" charset="0"/>
              </a:rPr>
              <a:t>trái</a:t>
            </a:r>
            <a:r>
              <a:rPr lang="en-US" altLang="en-US" sz="2400" b="0" dirty="0">
                <a:solidFill>
                  <a:schemeClr val="tx1"/>
                </a:solidFill>
                <a:latin typeface="Arial" panose="020B0604020202020204" pitchFamily="34" charset="0"/>
                <a:cs typeface="Arial" panose="020B0604020202020204" pitchFamily="34" charset="0"/>
              </a:rPr>
              <a:t> </a:t>
            </a:r>
            <a:r>
              <a:rPr lang="en-US" altLang="en-US" sz="2400" b="0" dirty="0" err="1">
                <a:solidFill>
                  <a:schemeClr val="tx1"/>
                </a:solidFill>
                <a:latin typeface="Arial" panose="020B0604020202020204" pitchFamily="34" charset="0"/>
                <a:cs typeface="Arial" panose="020B0604020202020204" pitchFamily="34" charset="0"/>
              </a:rPr>
              <a:t>của</a:t>
            </a:r>
            <a:r>
              <a:rPr lang="en-US" altLang="en-US" sz="2400" b="0" dirty="0">
                <a:solidFill>
                  <a:schemeClr val="tx1"/>
                </a:solidFill>
                <a:latin typeface="Arial" panose="020B0604020202020204" pitchFamily="34" charset="0"/>
                <a:cs typeface="Arial" panose="020B0604020202020204" pitchFamily="34" charset="0"/>
              </a:rPr>
              <a:t> z = –2.50 </a:t>
            </a:r>
            <a:r>
              <a:rPr lang="en-US" altLang="en-US" sz="2400" b="0" dirty="0" err="1">
                <a:solidFill>
                  <a:schemeClr val="tx1"/>
                </a:solidFill>
                <a:latin typeface="Arial" panose="020B0604020202020204" pitchFamily="34" charset="0"/>
                <a:cs typeface="Arial" panose="020B0604020202020204" pitchFamily="34" charset="0"/>
              </a:rPr>
              <a:t>là</a:t>
            </a:r>
            <a:r>
              <a:rPr lang="en-US" altLang="en-US" sz="2400" b="0" dirty="0">
                <a:solidFill>
                  <a:schemeClr val="tx1"/>
                </a:solidFill>
                <a:latin typeface="Arial" panose="020B0604020202020204" pitchFamily="34" charset="0"/>
                <a:cs typeface="Arial" panose="020B0604020202020204" pitchFamily="34" charset="0"/>
              </a:rPr>
              <a:t> </a:t>
            </a:r>
            <a:r>
              <a:rPr lang="en-US" altLang="en-US" sz="2400" b="0" dirty="0" smtClean="0">
                <a:solidFill>
                  <a:schemeClr val="tx1"/>
                </a:solidFill>
                <a:latin typeface="Arial" panose="020B0604020202020204" pitchFamily="34" charset="0"/>
                <a:cs typeface="Arial" panose="020B0604020202020204" pitchFamily="34" charset="0"/>
              </a:rPr>
              <a:t>0,0062</a:t>
            </a:r>
            <a:r>
              <a:rPr lang="en-US" altLang="en-US" sz="2400" b="0" dirty="0" smtClean="0">
                <a:solidFill>
                  <a:schemeClr val="tx1"/>
                </a:solidFill>
                <a:latin typeface="Arial" panose="020B0604020202020204" pitchFamily="34" charset="0"/>
                <a:cs typeface="Arial" panose="020B0604020202020204" pitchFamily="34" charset="0"/>
              </a:rPr>
              <a:t>.</a:t>
            </a:r>
            <a:br>
              <a:rPr lang="en-US" altLang="en-US" sz="2400" b="0" dirty="0" smtClean="0">
                <a:solidFill>
                  <a:schemeClr val="tx1"/>
                </a:solidFill>
                <a:latin typeface="Arial" panose="020B0604020202020204" pitchFamily="34" charset="0"/>
                <a:cs typeface="Arial" panose="020B0604020202020204" pitchFamily="34" charset="0"/>
              </a:rPr>
            </a:br>
            <a:r>
              <a:rPr lang="en-US" altLang="en-US" sz="2400" b="0" dirty="0" smtClean="0">
                <a:solidFill>
                  <a:schemeClr val="tx1"/>
                </a:solidFill>
                <a:latin typeface="Arial" panose="020B0604020202020204" pitchFamily="34" charset="0"/>
                <a:cs typeface="Arial" panose="020B0604020202020204" pitchFamily="34" charset="0"/>
              </a:rPr>
              <a:t>2. </a:t>
            </a:r>
            <a:r>
              <a:rPr lang="en-US" altLang="en-US" sz="2400" b="0" dirty="0" err="1" smtClean="0">
                <a:solidFill>
                  <a:schemeClr val="tx1"/>
                </a:solidFill>
                <a:latin typeface="Arial" panose="020B0604020202020204" pitchFamily="34" charset="0"/>
                <a:cs typeface="Arial" panose="020B0604020202020204" pitchFamily="34" charset="0"/>
              </a:rPr>
              <a:t>Diện</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tích</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bên</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dirty="0" err="1" smtClean="0">
                <a:solidFill>
                  <a:schemeClr val="tx1"/>
                </a:solidFill>
                <a:latin typeface="Arial" panose="020B0604020202020204" pitchFamily="34" charset="0"/>
                <a:cs typeface="Arial" panose="020B0604020202020204" pitchFamily="34" charset="0"/>
              </a:rPr>
              <a:t>trái</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của</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i="1" dirty="0" smtClean="0">
                <a:solidFill>
                  <a:schemeClr val="tx1"/>
                </a:solidFill>
                <a:latin typeface="Arial" panose="020B0604020202020204" pitchFamily="34" charset="0"/>
                <a:cs typeface="Arial" panose="020B0604020202020204" pitchFamily="34" charset="0"/>
              </a:rPr>
              <a:t>z</a:t>
            </a:r>
            <a:r>
              <a:rPr lang="en-US" altLang="en-US" sz="2400" b="0" dirty="0" smtClean="0">
                <a:solidFill>
                  <a:schemeClr val="tx1"/>
                </a:solidFill>
                <a:latin typeface="Arial" panose="020B0604020202020204" pitchFamily="34" charset="0"/>
                <a:cs typeface="Arial" panose="020B0604020202020204" pitchFamily="34" charset="0"/>
              </a:rPr>
              <a:t> = –1.00 </a:t>
            </a:r>
            <a:r>
              <a:rPr lang="en-US" altLang="en-US" sz="2400" b="0" dirty="0" err="1" smtClean="0">
                <a:solidFill>
                  <a:schemeClr val="tx1"/>
                </a:solidFill>
                <a:latin typeface="Arial" panose="020B0604020202020204" pitchFamily="34" charset="0"/>
                <a:cs typeface="Arial" panose="020B0604020202020204" pitchFamily="34" charset="0"/>
              </a:rPr>
              <a:t>là</a:t>
            </a:r>
            <a:r>
              <a:rPr lang="en-US" altLang="en-US" sz="2400" b="0" dirty="0" smtClean="0">
                <a:solidFill>
                  <a:schemeClr val="tx1"/>
                </a:solidFill>
                <a:latin typeface="Arial" panose="020B0604020202020204" pitchFamily="34" charset="0"/>
                <a:cs typeface="Arial" panose="020B0604020202020204" pitchFamily="34" charset="0"/>
              </a:rPr>
              <a:t> 0.1587.</a:t>
            </a:r>
            <a:br>
              <a:rPr lang="en-US" altLang="en-US" sz="2400" b="0" dirty="0" smtClean="0">
                <a:solidFill>
                  <a:schemeClr val="tx1"/>
                </a:solidFill>
                <a:latin typeface="Arial" panose="020B0604020202020204" pitchFamily="34" charset="0"/>
                <a:cs typeface="Arial" panose="020B0604020202020204" pitchFamily="34" charset="0"/>
              </a:rPr>
            </a:br>
            <a:r>
              <a:rPr lang="en-US" altLang="en-US" sz="2400" b="0" dirty="0" smtClean="0">
                <a:solidFill>
                  <a:schemeClr val="tx1"/>
                </a:solidFill>
                <a:latin typeface="Arial" panose="020B0604020202020204" pitchFamily="34" charset="0"/>
                <a:cs typeface="Arial" panose="020B0604020202020204" pitchFamily="34" charset="0"/>
              </a:rPr>
              <a:t>3. </a:t>
            </a:r>
            <a:r>
              <a:rPr lang="en-US" altLang="en-US" sz="2400" b="0" dirty="0" err="1" smtClean="0">
                <a:solidFill>
                  <a:schemeClr val="tx1"/>
                </a:solidFill>
                <a:latin typeface="Arial" panose="020B0604020202020204" pitchFamily="34" charset="0"/>
                <a:cs typeface="Arial" panose="020B0604020202020204" pitchFamily="34" charset="0"/>
              </a:rPr>
              <a:t>Diện</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tích</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vùng</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giữa</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i="1" dirty="0" smtClean="0">
                <a:solidFill>
                  <a:schemeClr val="tx1"/>
                </a:solidFill>
                <a:latin typeface="Arial" panose="020B0604020202020204" pitchFamily="34" charset="0"/>
                <a:cs typeface="Arial" panose="020B0604020202020204" pitchFamily="34" charset="0"/>
              </a:rPr>
              <a:t>z</a:t>
            </a:r>
            <a:r>
              <a:rPr lang="en-US" altLang="en-US" sz="2400" b="0" dirty="0" smtClean="0">
                <a:solidFill>
                  <a:schemeClr val="tx1"/>
                </a:solidFill>
                <a:latin typeface="Arial" panose="020B0604020202020204" pitchFamily="34" charset="0"/>
                <a:cs typeface="Arial" panose="020B0604020202020204" pitchFamily="34" charset="0"/>
              </a:rPr>
              <a:t> = –2.50 </a:t>
            </a:r>
            <a:r>
              <a:rPr lang="en-US" altLang="en-US" sz="2400" b="0" dirty="0" err="1" smtClean="0">
                <a:solidFill>
                  <a:schemeClr val="tx1"/>
                </a:solidFill>
                <a:latin typeface="Arial" panose="020B0604020202020204" pitchFamily="34" charset="0"/>
                <a:cs typeface="Arial" panose="020B0604020202020204" pitchFamily="34" charset="0"/>
              </a:rPr>
              <a:t>và</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i="1" dirty="0" smtClean="0">
                <a:solidFill>
                  <a:schemeClr val="tx1"/>
                </a:solidFill>
                <a:latin typeface="Arial" panose="020B0604020202020204" pitchFamily="34" charset="0"/>
                <a:cs typeface="Arial" panose="020B0604020202020204" pitchFamily="34" charset="0"/>
              </a:rPr>
              <a:t>z</a:t>
            </a:r>
            <a:r>
              <a:rPr lang="en-US" altLang="en-US" sz="2400" b="0" dirty="0" smtClean="0">
                <a:solidFill>
                  <a:schemeClr val="tx1"/>
                </a:solidFill>
                <a:latin typeface="Arial" panose="020B0604020202020204" pitchFamily="34" charset="0"/>
                <a:cs typeface="Arial" panose="020B0604020202020204" pitchFamily="34" charset="0"/>
              </a:rPr>
              <a:t> = –1.00 </a:t>
            </a:r>
            <a:r>
              <a:rPr lang="en-US" altLang="en-US" sz="2400" b="0" dirty="0" err="1" smtClean="0">
                <a:solidFill>
                  <a:schemeClr val="tx1"/>
                </a:solidFill>
                <a:latin typeface="Arial" panose="020B0604020202020204" pitchFamily="34" charset="0"/>
                <a:cs typeface="Arial" panose="020B0604020202020204" pitchFamily="34" charset="0"/>
              </a:rPr>
              <a:t>khác</a:t>
            </a:r>
            <a:r>
              <a:rPr lang="en-US" altLang="en-US" sz="2400" b="0" dirty="0" smtClean="0">
                <a:solidFill>
                  <a:schemeClr val="tx1"/>
                </a:solidFill>
                <a:latin typeface="Arial" panose="020B0604020202020204" pitchFamily="34" charset="0"/>
                <a:cs typeface="Arial" panose="020B0604020202020204" pitchFamily="34" charset="0"/>
              </a:rPr>
              <a:t> so </a:t>
            </a:r>
            <a:r>
              <a:rPr lang="en-US" altLang="en-US" sz="2400" b="0" dirty="0" err="1" smtClean="0">
                <a:solidFill>
                  <a:schemeClr val="tx1"/>
                </a:solidFill>
                <a:latin typeface="Arial" panose="020B0604020202020204" pitchFamily="34" charset="0"/>
                <a:cs typeface="Arial" panose="020B0604020202020204" pitchFamily="34" charset="0"/>
              </a:rPr>
              <a:t>với</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hai</a:t>
            </a:r>
            <a:r>
              <a:rPr lang="en-US" altLang="en-US" sz="2400" b="0" dirty="0" smtClean="0">
                <a:solidFill>
                  <a:schemeClr val="tx1"/>
                </a:solidFill>
                <a:latin typeface="Arial" panose="020B0604020202020204" pitchFamily="34" charset="0"/>
                <a:cs typeface="Arial" panose="020B0604020202020204" pitchFamily="34" charset="0"/>
              </a:rPr>
              <a:t> </a:t>
            </a:r>
            <a:br>
              <a:rPr lang="en-US" altLang="en-US" sz="2400" b="0" dirty="0" smtClean="0">
                <a:solidFill>
                  <a:schemeClr val="tx1"/>
                </a:solidFill>
                <a:latin typeface="Arial" panose="020B0604020202020204" pitchFamily="34" charset="0"/>
                <a:cs typeface="Arial" panose="020B0604020202020204" pitchFamily="34" charset="0"/>
              </a:rPr>
            </a:b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vùng</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trên</a:t>
            </a:r>
            <a:r>
              <a:rPr lang="en-US" altLang="en-US" sz="2400" b="0" dirty="0" smtClean="0">
                <a:solidFill>
                  <a:schemeClr val="tx1"/>
                </a:solidFill>
                <a:latin typeface="Arial" panose="020B0604020202020204" pitchFamily="34" charset="0"/>
                <a:cs typeface="Arial" panose="020B0604020202020204" pitchFamily="34" charset="0"/>
              </a:rPr>
              <a:t>.</a:t>
            </a:r>
            <a:endParaRPr lang="en-US" altLang="en-US" sz="2400" b="0" dirty="0" smtClean="0">
              <a:latin typeface="Arial" panose="020B0604020202020204" pitchFamily="34" charset="0"/>
              <a:cs typeface="Arial" panose="020B0604020202020204" pitchFamily="34" charset="0"/>
            </a:endParaRPr>
          </a:p>
        </p:txBody>
      </p:sp>
      <p:sp>
        <p:nvSpPr>
          <p:cNvPr id="48131" name="Rectangle 5"/>
          <p:cNvSpPr>
            <a:spLocks noChangeArrowheads="1"/>
          </p:cNvSpPr>
          <p:nvPr/>
        </p:nvSpPr>
        <p:spPr bwMode="auto">
          <a:xfrm>
            <a:off x="2574925" y="4664075"/>
            <a:ext cx="10731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48132" name="Rectangle 9"/>
          <p:cNvSpPr>
            <a:spLocks noChangeArrowheads="1"/>
          </p:cNvSpPr>
          <p:nvPr/>
        </p:nvSpPr>
        <p:spPr bwMode="auto">
          <a:xfrm>
            <a:off x="595313" y="473075"/>
            <a:ext cx="78486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smtClean="0">
                <a:solidFill>
                  <a:srgbClr val="008000"/>
                </a:solidFill>
              </a:rPr>
              <a:t>Ví</a:t>
            </a:r>
            <a:r>
              <a:rPr lang="en-US" altLang="en-US" sz="4000" dirty="0" smtClean="0">
                <a:solidFill>
                  <a:srgbClr val="008000"/>
                </a:solidFill>
              </a:rPr>
              <a:t> </a:t>
            </a:r>
            <a:r>
              <a:rPr lang="en-US" altLang="en-US" sz="4000" dirty="0" err="1" smtClean="0">
                <a:solidFill>
                  <a:srgbClr val="008000"/>
                </a:solidFill>
              </a:rPr>
              <a:t>dụ</a:t>
            </a:r>
            <a:r>
              <a:rPr lang="en-US" altLang="en-US" sz="4000" dirty="0" smtClean="0">
                <a:solidFill>
                  <a:srgbClr val="008000"/>
                </a:solidFill>
              </a:rPr>
              <a:t> (</a:t>
            </a:r>
            <a:r>
              <a:rPr lang="en-US" altLang="en-US" sz="4000" dirty="0" err="1" smtClean="0">
                <a:solidFill>
                  <a:srgbClr val="008000"/>
                </a:solidFill>
              </a:rPr>
              <a:t>tt</a:t>
            </a:r>
            <a:r>
              <a:rPr lang="en-US" altLang="en-US" sz="4000" dirty="0" smtClean="0">
                <a:solidFill>
                  <a:srgbClr val="008000"/>
                </a:solidFill>
              </a:rPr>
              <a:t>)</a:t>
            </a:r>
            <a:endParaRPr lang="en-US" altLang="en-US" sz="4000" dirty="0">
              <a:solidFill>
                <a:srgbClr val="008000"/>
              </a:solidFill>
            </a:endParaRPr>
          </a:p>
        </p:txBody>
      </p:sp>
      <p:pic>
        <p:nvPicPr>
          <p:cNvPr id="48133" name="Picture 6" descr="C:\Users\Joe\Desktop\Triola Job\Graphics\Round_1_png_files\Ch0602-Slide-2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365500"/>
            <a:ext cx="8532813" cy="303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872217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7" descr="5_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6025" y="1968500"/>
            <a:ext cx="6181725" cy="270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5" name="Line 2"/>
          <p:cNvSpPr>
            <a:spLocks noChangeShapeType="1"/>
          </p:cNvSpPr>
          <p:nvPr/>
        </p:nvSpPr>
        <p:spPr bwMode="auto">
          <a:xfrm flipH="1">
            <a:off x="6800850" y="2844800"/>
            <a:ext cx="622300" cy="9017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4277" name="Rectangle 9"/>
          <p:cNvSpPr>
            <a:spLocks noChangeArrowheads="1"/>
          </p:cNvSpPr>
          <p:nvPr/>
        </p:nvSpPr>
        <p:spPr bwMode="auto">
          <a:xfrm>
            <a:off x="6276975" y="2493963"/>
            <a:ext cx="1838325"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105000"/>
              </a:lnSpc>
              <a:spcBef>
                <a:spcPct val="30000"/>
              </a:spcBef>
            </a:pPr>
            <a:r>
              <a:rPr lang="en-US" altLang="en-US" sz="4000" b="0" baseline="30000"/>
              <a:t>5% or 0.05</a:t>
            </a:r>
          </a:p>
        </p:txBody>
      </p:sp>
      <p:sp>
        <p:nvSpPr>
          <p:cNvPr id="54278" name="Rectangle 10"/>
          <p:cNvSpPr>
            <a:spLocks noChangeArrowheads="1"/>
          </p:cNvSpPr>
          <p:nvPr/>
        </p:nvSpPr>
        <p:spPr bwMode="auto">
          <a:xfrm>
            <a:off x="922338" y="4800600"/>
            <a:ext cx="29051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105000"/>
              </a:lnSpc>
              <a:spcBef>
                <a:spcPct val="30000"/>
              </a:spcBef>
            </a:pPr>
            <a:r>
              <a:rPr lang="en-US" altLang="en-US" b="0"/>
              <a:t>(</a:t>
            </a:r>
            <a:r>
              <a:rPr lang="en-US" altLang="en-US" b="0" i="1"/>
              <a:t>z</a:t>
            </a:r>
            <a:r>
              <a:rPr lang="en-US" altLang="en-US" b="0"/>
              <a:t> score will be positive)</a:t>
            </a:r>
            <a:endParaRPr lang="en-US" altLang="en-US" sz="2800" b="0"/>
          </a:p>
        </p:txBody>
      </p:sp>
      <p:sp>
        <p:nvSpPr>
          <p:cNvPr id="54279" name="Rectangle 11"/>
          <p:cNvSpPr>
            <a:spLocks noChangeArrowheads="1"/>
          </p:cNvSpPr>
          <p:nvPr/>
        </p:nvSpPr>
        <p:spPr bwMode="auto">
          <a:xfrm>
            <a:off x="2398713" y="5711825"/>
            <a:ext cx="4662487"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2800"/>
              <a:t>Finding the 95</a:t>
            </a:r>
            <a:r>
              <a:rPr lang="en-US" altLang="en-US" sz="2800" baseline="30000"/>
              <a:t>th</a:t>
            </a:r>
            <a:r>
              <a:rPr lang="en-US" altLang="en-US" sz="2800"/>
              <a:t> Percentile</a:t>
            </a:r>
          </a:p>
        </p:txBody>
      </p:sp>
      <p:sp>
        <p:nvSpPr>
          <p:cNvPr id="8" name="Rectangle 21"/>
          <p:cNvSpPr>
            <a:spLocks noChangeArrowheads="1"/>
          </p:cNvSpPr>
          <p:nvPr/>
        </p:nvSpPr>
        <p:spPr bwMode="auto">
          <a:xfrm>
            <a:off x="434975" y="544656"/>
            <a:ext cx="8124825" cy="674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5000"/>
              </a:lnSpc>
            </a:pPr>
            <a:r>
              <a:rPr lang="en-US" altLang="en-US" sz="4000" dirty="0" err="1" smtClean="0">
                <a:solidFill>
                  <a:srgbClr val="008000"/>
                </a:solidFill>
              </a:rPr>
              <a:t>Tìm</a:t>
            </a:r>
            <a:r>
              <a:rPr lang="en-US" altLang="en-US" sz="4000" dirty="0" smtClean="0">
                <a:solidFill>
                  <a:srgbClr val="008000"/>
                </a:solidFill>
              </a:rPr>
              <a:t> z </a:t>
            </a:r>
            <a:r>
              <a:rPr lang="en-US" altLang="en-US" sz="4000" dirty="0" err="1" smtClean="0">
                <a:solidFill>
                  <a:srgbClr val="008000"/>
                </a:solidFill>
              </a:rPr>
              <a:t>khi</a:t>
            </a:r>
            <a:r>
              <a:rPr lang="en-US" altLang="en-US" sz="4000" dirty="0" smtClean="0">
                <a:solidFill>
                  <a:srgbClr val="008000"/>
                </a:solidFill>
              </a:rPr>
              <a:t> </a:t>
            </a:r>
            <a:r>
              <a:rPr lang="en-US" altLang="en-US" sz="4000" dirty="0" err="1" smtClean="0">
                <a:solidFill>
                  <a:srgbClr val="008000"/>
                </a:solidFill>
              </a:rPr>
              <a:t>biết</a:t>
            </a:r>
            <a:r>
              <a:rPr lang="en-US" altLang="en-US" sz="4000" dirty="0" smtClean="0">
                <a:solidFill>
                  <a:srgbClr val="008000"/>
                </a:solidFill>
              </a:rPr>
              <a:t> </a:t>
            </a:r>
            <a:r>
              <a:rPr lang="en-US" altLang="en-US" sz="4000" dirty="0" err="1" smtClean="0">
                <a:solidFill>
                  <a:srgbClr val="008000"/>
                </a:solidFill>
              </a:rPr>
              <a:t>xác</a:t>
            </a:r>
            <a:r>
              <a:rPr lang="en-US" altLang="en-US" sz="4000" dirty="0" smtClean="0">
                <a:solidFill>
                  <a:srgbClr val="008000"/>
                </a:solidFill>
              </a:rPr>
              <a:t> </a:t>
            </a:r>
            <a:r>
              <a:rPr lang="en-US" altLang="en-US" sz="4000" dirty="0" err="1" smtClean="0">
                <a:solidFill>
                  <a:srgbClr val="008000"/>
                </a:solidFill>
              </a:rPr>
              <a:t>suất</a:t>
            </a:r>
            <a:endParaRPr lang="en-US" altLang="en-US" sz="4000" dirty="0">
              <a:solidFill>
                <a:srgbClr val="008000"/>
              </a:solidFill>
            </a:endParaRPr>
          </a:p>
        </p:txBody>
      </p:sp>
    </p:spTree>
    <p:extLst>
      <p:ext uri="{BB962C8B-B14F-4D97-AF65-F5344CB8AC3E}">
        <p14:creationId xmlns:p14="http://schemas.microsoft.com/office/powerpoint/2010/main" val="365171499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31" descr="5_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6025" y="1968500"/>
            <a:ext cx="6181725" cy="270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3" name="Line 20"/>
          <p:cNvSpPr>
            <a:spLocks noChangeShapeType="1"/>
          </p:cNvSpPr>
          <p:nvPr/>
        </p:nvSpPr>
        <p:spPr bwMode="auto">
          <a:xfrm flipH="1">
            <a:off x="6800850" y="2844800"/>
            <a:ext cx="622300" cy="9017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6324" name="Rectangle 21"/>
          <p:cNvSpPr>
            <a:spLocks noChangeArrowheads="1"/>
          </p:cNvSpPr>
          <p:nvPr/>
        </p:nvSpPr>
        <p:spPr bwMode="auto">
          <a:xfrm>
            <a:off x="434975" y="620856"/>
            <a:ext cx="8124825" cy="674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5000"/>
              </a:lnSpc>
            </a:pPr>
            <a:r>
              <a:rPr lang="en-US" altLang="en-US" sz="4000" dirty="0" err="1" smtClean="0">
                <a:solidFill>
                  <a:srgbClr val="008000"/>
                </a:solidFill>
              </a:rPr>
              <a:t>Tìm</a:t>
            </a:r>
            <a:r>
              <a:rPr lang="en-US" altLang="en-US" sz="4000" dirty="0" smtClean="0">
                <a:solidFill>
                  <a:srgbClr val="008000"/>
                </a:solidFill>
              </a:rPr>
              <a:t> z </a:t>
            </a:r>
            <a:r>
              <a:rPr lang="en-US" altLang="en-US" sz="4000" dirty="0" err="1" smtClean="0">
                <a:solidFill>
                  <a:srgbClr val="008000"/>
                </a:solidFill>
              </a:rPr>
              <a:t>khi</a:t>
            </a:r>
            <a:r>
              <a:rPr lang="en-US" altLang="en-US" sz="4000" dirty="0" smtClean="0">
                <a:solidFill>
                  <a:srgbClr val="008000"/>
                </a:solidFill>
              </a:rPr>
              <a:t> </a:t>
            </a:r>
            <a:r>
              <a:rPr lang="en-US" altLang="en-US" sz="4000" dirty="0" err="1" smtClean="0">
                <a:solidFill>
                  <a:srgbClr val="008000"/>
                </a:solidFill>
              </a:rPr>
              <a:t>biết</a:t>
            </a:r>
            <a:r>
              <a:rPr lang="en-US" altLang="en-US" sz="4000" dirty="0" smtClean="0">
                <a:solidFill>
                  <a:srgbClr val="008000"/>
                </a:solidFill>
              </a:rPr>
              <a:t> </a:t>
            </a:r>
            <a:r>
              <a:rPr lang="en-US" altLang="en-US" sz="4000" dirty="0" err="1" smtClean="0">
                <a:solidFill>
                  <a:srgbClr val="008000"/>
                </a:solidFill>
              </a:rPr>
              <a:t>xác</a:t>
            </a:r>
            <a:r>
              <a:rPr lang="en-US" altLang="en-US" sz="4000" dirty="0" smtClean="0">
                <a:solidFill>
                  <a:srgbClr val="008000"/>
                </a:solidFill>
              </a:rPr>
              <a:t> </a:t>
            </a:r>
            <a:r>
              <a:rPr lang="en-US" altLang="en-US" sz="4000" dirty="0" err="1" smtClean="0">
                <a:solidFill>
                  <a:srgbClr val="008000"/>
                </a:solidFill>
              </a:rPr>
              <a:t>suất</a:t>
            </a:r>
            <a:endParaRPr lang="en-US" altLang="en-US" sz="4000" dirty="0">
              <a:solidFill>
                <a:srgbClr val="008000"/>
              </a:solidFill>
            </a:endParaRPr>
          </a:p>
        </p:txBody>
      </p:sp>
      <p:sp>
        <p:nvSpPr>
          <p:cNvPr id="56325" name="Rectangle 22"/>
          <p:cNvSpPr>
            <a:spLocks noChangeArrowheads="1"/>
          </p:cNvSpPr>
          <p:nvPr/>
        </p:nvSpPr>
        <p:spPr bwMode="auto">
          <a:xfrm>
            <a:off x="2420938" y="5711825"/>
            <a:ext cx="4618037"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2800"/>
              <a:t>Finding the 95</a:t>
            </a:r>
            <a:r>
              <a:rPr lang="en-US" altLang="en-US" sz="2800" baseline="30000"/>
              <a:t>th</a:t>
            </a:r>
            <a:r>
              <a:rPr lang="en-US" altLang="en-US" sz="2800"/>
              <a:t> Percentile</a:t>
            </a:r>
          </a:p>
        </p:txBody>
      </p:sp>
      <p:sp>
        <p:nvSpPr>
          <p:cNvPr id="56326" name="Line 11"/>
          <p:cNvSpPr>
            <a:spLocks noChangeShapeType="1"/>
          </p:cNvSpPr>
          <p:nvPr/>
        </p:nvSpPr>
        <p:spPr bwMode="auto">
          <a:xfrm flipV="1">
            <a:off x="5889625" y="4618038"/>
            <a:ext cx="0" cy="241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27" name="Rectangle 12"/>
          <p:cNvSpPr>
            <a:spLocks noChangeArrowheads="1"/>
          </p:cNvSpPr>
          <p:nvPr/>
        </p:nvSpPr>
        <p:spPr bwMode="auto">
          <a:xfrm>
            <a:off x="5330825" y="4818063"/>
            <a:ext cx="10842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105000"/>
              </a:lnSpc>
              <a:spcBef>
                <a:spcPct val="30000"/>
              </a:spcBef>
            </a:pPr>
            <a:r>
              <a:rPr lang="en-US" altLang="en-US" sz="2800" b="0">
                <a:solidFill>
                  <a:schemeClr val="hlink"/>
                </a:solidFill>
              </a:rPr>
              <a:t>1.645</a:t>
            </a:r>
          </a:p>
        </p:txBody>
      </p:sp>
      <p:sp>
        <p:nvSpPr>
          <p:cNvPr id="56328" name="Rectangle 19"/>
          <p:cNvSpPr>
            <a:spLocks noChangeArrowheads="1"/>
          </p:cNvSpPr>
          <p:nvPr/>
        </p:nvSpPr>
        <p:spPr bwMode="auto">
          <a:xfrm>
            <a:off x="6276975" y="2493963"/>
            <a:ext cx="1838325"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105000"/>
              </a:lnSpc>
              <a:spcBef>
                <a:spcPct val="30000"/>
              </a:spcBef>
            </a:pPr>
            <a:r>
              <a:rPr lang="en-US" altLang="en-US" sz="4000" b="0" baseline="30000"/>
              <a:t>5% or 0.05</a:t>
            </a:r>
          </a:p>
        </p:txBody>
      </p:sp>
      <p:sp>
        <p:nvSpPr>
          <p:cNvPr id="56329" name="Rectangle 23"/>
          <p:cNvSpPr>
            <a:spLocks noChangeArrowheads="1"/>
          </p:cNvSpPr>
          <p:nvPr/>
        </p:nvSpPr>
        <p:spPr bwMode="auto">
          <a:xfrm>
            <a:off x="922338" y="4800600"/>
            <a:ext cx="29051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105000"/>
              </a:lnSpc>
              <a:spcBef>
                <a:spcPct val="30000"/>
              </a:spcBef>
            </a:pPr>
            <a:r>
              <a:rPr lang="en-US" altLang="en-US" b="0"/>
              <a:t>(</a:t>
            </a:r>
            <a:r>
              <a:rPr lang="en-US" altLang="en-US" b="0" i="1"/>
              <a:t>z</a:t>
            </a:r>
            <a:r>
              <a:rPr lang="en-US" altLang="en-US" b="0"/>
              <a:t> score will be positive)</a:t>
            </a:r>
            <a:endParaRPr lang="en-US" altLang="en-US" sz="2800" b="0"/>
          </a:p>
        </p:txBody>
      </p:sp>
    </p:spTree>
    <p:extLst>
      <p:ext uri="{BB962C8B-B14F-4D97-AF65-F5344CB8AC3E}">
        <p14:creationId xmlns:p14="http://schemas.microsoft.com/office/powerpoint/2010/main" val="165632519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type="title" idx="4294967295"/>
          </p:nvPr>
        </p:nvSpPr>
        <p:spPr bwMode="auto">
          <a:xfrm>
            <a:off x="450850" y="1189038"/>
            <a:ext cx="8693150" cy="14779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rmAutofit fontScale="90000"/>
          </a:bodyPr>
          <a:lstStyle/>
          <a:p>
            <a:pPr algn="l"/>
            <a:r>
              <a:rPr lang="vi-VN" altLang="en-US" sz="2400" b="0" dirty="0">
                <a:solidFill>
                  <a:schemeClr val="tx1"/>
                </a:solidFill>
                <a:latin typeface="Arial" panose="020B0604020202020204" pitchFamily="34" charset="0"/>
                <a:cs typeface="Arial" panose="020B0604020202020204" pitchFamily="34" charset="0"/>
              </a:rPr>
              <a:t>Sử dụng cùng một thử nghiệm mật độ </a:t>
            </a:r>
            <a:r>
              <a:rPr lang="en-US" altLang="en-US" sz="2400" b="0" dirty="0" err="1" smtClean="0">
                <a:solidFill>
                  <a:schemeClr val="tx1"/>
                </a:solidFill>
                <a:latin typeface="Arial" panose="020B0604020202020204" pitchFamily="34" charset="0"/>
                <a:cs typeface="Arial" panose="020B0604020202020204" pitchFamily="34" charset="0"/>
              </a:rPr>
              <a:t>Canxi</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trong</a:t>
            </a:r>
            <a:r>
              <a:rPr lang="en-US" altLang="en-US" sz="2400" b="0" dirty="0" smtClean="0">
                <a:solidFill>
                  <a:schemeClr val="tx1"/>
                </a:solidFill>
                <a:latin typeface="Arial" panose="020B0604020202020204" pitchFamily="34" charset="0"/>
                <a:cs typeface="Arial" panose="020B0604020202020204" pitchFamily="34" charset="0"/>
              </a:rPr>
              <a:t> </a:t>
            </a:r>
            <a:r>
              <a:rPr lang="vi-VN" altLang="en-US" sz="2400" b="0" dirty="0" smtClean="0">
                <a:solidFill>
                  <a:schemeClr val="tx1"/>
                </a:solidFill>
                <a:latin typeface="Arial" panose="020B0604020202020204" pitchFamily="34" charset="0"/>
                <a:cs typeface="Arial" panose="020B0604020202020204" pitchFamily="34" charset="0"/>
              </a:rPr>
              <a:t>xương</a:t>
            </a:r>
            <a:r>
              <a:rPr lang="vi-VN" altLang="en-US" sz="2400" b="0" dirty="0">
                <a:solidFill>
                  <a:schemeClr val="tx1"/>
                </a:solidFill>
                <a:latin typeface="Arial" panose="020B0604020202020204" pitchFamily="34" charset="0"/>
                <a:cs typeface="Arial" panose="020B0604020202020204" pitchFamily="34" charset="0"/>
              </a:rPr>
              <a:t>, hãy tìm </a:t>
            </a:r>
            <a:r>
              <a:rPr lang="en-US" altLang="en-US" sz="2400" b="0" dirty="0" err="1" smtClean="0">
                <a:solidFill>
                  <a:schemeClr val="tx1"/>
                </a:solidFill>
                <a:latin typeface="Arial" panose="020B0604020202020204" pitchFamily="34" charset="0"/>
                <a:cs typeface="Arial" panose="020B0604020202020204" pitchFamily="34" charset="0"/>
              </a:rPr>
              <a:t>tỉ</a:t>
            </a:r>
            <a:r>
              <a:rPr lang="vi-VN" altLang="en-US" sz="2400" b="0" dirty="0" smtClean="0">
                <a:solidFill>
                  <a:schemeClr val="tx1"/>
                </a:solidFill>
                <a:latin typeface="Arial" panose="020B0604020202020204" pitchFamily="34" charset="0"/>
                <a:cs typeface="Arial" panose="020B0604020202020204" pitchFamily="34" charset="0"/>
              </a:rPr>
              <a:t> </a:t>
            </a:r>
            <a:r>
              <a:rPr lang="vi-VN" altLang="en-US" sz="2400" b="0" dirty="0">
                <a:solidFill>
                  <a:schemeClr val="tx1"/>
                </a:solidFill>
                <a:latin typeface="Arial" panose="020B0604020202020204" pitchFamily="34" charset="0"/>
                <a:cs typeface="Arial" panose="020B0604020202020204" pitchFamily="34" charset="0"/>
              </a:rPr>
              <a:t>số </a:t>
            </a:r>
            <a:r>
              <a:rPr lang="en-US" altLang="en-US" sz="2400" b="0" dirty="0" smtClean="0">
                <a:solidFill>
                  <a:schemeClr val="tx1"/>
                </a:solidFill>
                <a:latin typeface="Arial" panose="020B0604020202020204" pitchFamily="34" charset="0"/>
                <a:cs typeface="Arial" panose="020B0604020202020204" pitchFamily="34" charset="0"/>
              </a:rPr>
              <a:t>z </a:t>
            </a:r>
            <a:r>
              <a:rPr lang="en-US" altLang="en-US" sz="2400" b="0" dirty="0" err="1" smtClean="0">
                <a:solidFill>
                  <a:schemeClr val="tx1"/>
                </a:solidFill>
                <a:latin typeface="Arial" panose="020B0604020202020204" pitchFamily="34" charset="0"/>
                <a:cs typeface="Arial" panose="020B0604020202020204" pitchFamily="34" charset="0"/>
              </a:rPr>
              <a:t>để</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xác</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suất</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một</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người</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lớn</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được</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chọn</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ngẫu</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nhiên</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có</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mật</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độ</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xương</a:t>
            </a:r>
            <a:r>
              <a:rPr lang="en-US" altLang="en-US" sz="2400" b="0" dirty="0" smtClean="0">
                <a:solidFill>
                  <a:schemeClr val="tx1"/>
                </a:solidFill>
                <a:latin typeface="Arial" panose="020B0604020202020204" pitchFamily="34" charset="0"/>
                <a:cs typeface="Arial" panose="020B0604020202020204" pitchFamily="34" charset="0"/>
              </a:rPr>
              <a:t>=z </a:t>
            </a:r>
            <a:r>
              <a:rPr lang="en-US" altLang="en-US" sz="2400" b="0" dirty="0" err="1" smtClean="0">
                <a:solidFill>
                  <a:schemeClr val="tx1"/>
                </a:solidFill>
                <a:latin typeface="Arial" panose="020B0604020202020204" pitchFamily="34" charset="0"/>
                <a:cs typeface="Arial" panose="020B0604020202020204" pitchFamily="34" charset="0"/>
              </a:rPr>
              <a:t>là</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dirty="0" err="1" smtClean="0">
                <a:solidFill>
                  <a:schemeClr val="tx1"/>
                </a:solidFill>
                <a:latin typeface="Arial" panose="020B0604020202020204" pitchFamily="34" charset="0"/>
                <a:cs typeface="Arial" panose="020B0604020202020204" pitchFamily="34" charset="0"/>
              </a:rPr>
              <a:t>lớn</a:t>
            </a:r>
            <a:r>
              <a:rPr lang="en-US" altLang="en-US" sz="2400" dirty="0" smtClean="0">
                <a:solidFill>
                  <a:schemeClr val="tx1"/>
                </a:solidFill>
                <a:latin typeface="Arial" panose="020B0604020202020204" pitchFamily="34" charset="0"/>
                <a:cs typeface="Arial" panose="020B0604020202020204" pitchFamily="34" charset="0"/>
              </a:rPr>
              <a:t> </a:t>
            </a:r>
            <a:r>
              <a:rPr lang="en-US" altLang="en-US" sz="2400" dirty="0" err="1" smtClean="0">
                <a:solidFill>
                  <a:schemeClr val="tx1"/>
                </a:solidFill>
                <a:latin typeface="Arial" panose="020B0604020202020204" pitchFamily="34" charset="0"/>
                <a:cs typeface="Arial" panose="020B0604020202020204" pitchFamily="34" charset="0"/>
              </a:rPr>
              <a:t>hơn</a:t>
            </a:r>
            <a:r>
              <a:rPr lang="en-US" altLang="en-US" sz="2400" dirty="0" smtClean="0">
                <a:solidFill>
                  <a:schemeClr val="tx1"/>
                </a:solidFill>
                <a:latin typeface="Arial" panose="020B0604020202020204" pitchFamily="34" charset="0"/>
                <a:cs typeface="Arial" panose="020B0604020202020204" pitchFamily="34" charset="0"/>
              </a:rPr>
              <a:t> 25% </a:t>
            </a:r>
            <a:r>
              <a:rPr lang="en-US" altLang="en-US" sz="2400" dirty="0" err="1" smtClean="0">
                <a:solidFill>
                  <a:schemeClr val="tx1"/>
                </a:solidFill>
                <a:latin typeface="Arial" panose="020B0604020202020204" pitchFamily="34" charset="0"/>
                <a:cs typeface="Arial" panose="020B0604020202020204" pitchFamily="34" charset="0"/>
              </a:rPr>
              <a:t>và</a:t>
            </a:r>
            <a:r>
              <a:rPr lang="en-US" altLang="en-US" sz="2400" dirty="0" smtClean="0">
                <a:solidFill>
                  <a:schemeClr val="tx1"/>
                </a:solidFill>
                <a:latin typeface="Arial" panose="020B0604020202020204" pitchFamily="34" charset="0"/>
                <a:cs typeface="Arial" panose="020B0604020202020204" pitchFamily="34" charset="0"/>
              </a:rPr>
              <a:t> </a:t>
            </a:r>
            <a:r>
              <a:rPr lang="en-US" altLang="en-US" sz="2400" dirty="0" err="1" smtClean="0">
                <a:solidFill>
                  <a:schemeClr val="tx1"/>
                </a:solidFill>
                <a:latin typeface="Arial" panose="020B0604020202020204" pitchFamily="34" charset="0"/>
                <a:cs typeface="Arial" panose="020B0604020202020204" pitchFamily="34" charset="0"/>
              </a:rPr>
              <a:t>nhỏ</a:t>
            </a:r>
            <a:r>
              <a:rPr lang="en-US" altLang="en-US" sz="2400" dirty="0" smtClean="0">
                <a:solidFill>
                  <a:schemeClr val="tx1"/>
                </a:solidFill>
                <a:latin typeface="Arial" panose="020B0604020202020204" pitchFamily="34" charset="0"/>
                <a:cs typeface="Arial" panose="020B0604020202020204" pitchFamily="34" charset="0"/>
              </a:rPr>
              <a:t> </a:t>
            </a:r>
            <a:r>
              <a:rPr lang="en-US" altLang="en-US" sz="2400" dirty="0" err="1" smtClean="0">
                <a:solidFill>
                  <a:schemeClr val="tx1"/>
                </a:solidFill>
                <a:latin typeface="Arial" panose="020B0604020202020204" pitchFamily="34" charset="0"/>
                <a:cs typeface="Arial" panose="020B0604020202020204" pitchFamily="34" charset="0"/>
              </a:rPr>
              <a:t>hơn</a:t>
            </a:r>
            <a:r>
              <a:rPr lang="en-US" altLang="en-US" sz="2400" dirty="0" smtClean="0">
                <a:solidFill>
                  <a:schemeClr val="tx1"/>
                </a:solidFill>
                <a:latin typeface="Arial" panose="020B0604020202020204" pitchFamily="34" charset="0"/>
                <a:cs typeface="Arial" panose="020B0604020202020204" pitchFamily="34" charset="0"/>
              </a:rPr>
              <a:t> </a:t>
            </a:r>
            <a:r>
              <a:rPr lang="en-US" altLang="en-US" sz="2400" dirty="0" smtClean="0">
                <a:solidFill>
                  <a:schemeClr val="tx1"/>
                </a:solidFill>
                <a:latin typeface="Arial" panose="020B0604020202020204" pitchFamily="34" charset="0"/>
                <a:cs typeface="Arial" panose="020B0604020202020204" pitchFamily="34" charset="0"/>
              </a:rPr>
              <a:t>97.5% (</a:t>
            </a:r>
            <a:r>
              <a:rPr lang="en-US" altLang="en-US" sz="2400" dirty="0" err="1" smtClean="0">
                <a:solidFill>
                  <a:schemeClr val="tx1"/>
                </a:solidFill>
                <a:latin typeface="Arial" panose="020B0604020202020204" pitchFamily="34" charset="0"/>
                <a:cs typeface="Arial" panose="020B0604020202020204" pitchFamily="34" charset="0"/>
              </a:rPr>
              <a:t>vùng</a:t>
            </a:r>
            <a:r>
              <a:rPr lang="en-US" altLang="en-US" sz="2400" dirty="0">
                <a:solidFill>
                  <a:schemeClr val="tx1"/>
                </a:solidFill>
                <a:latin typeface="Arial" panose="020B0604020202020204" pitchFamily="34" charset="0"/>
                <a:cs typeface="Arial" panose="020B0604020202020204" pitchFamily="34" charset="0"/>
              </a:rPr>
              <a:t> </a:t>
            </a:r>
            <a:r>
              <a:rPr lang="en-US" altLang="en-US" sz="2400" dirty="0" err="1" smtClean="0">
                <a:solidFill>
                  <a:schemeClr val="tx1"/>
                </a:solidFill>
                <a:latin typeface="Arial" panose="020B0604020202020204" pitchFamily="34" charset="0"/>
                <a:cs typeface="Arial" panose="020B0604020202020204" pitchFamily="34" charset="0"/>
              </a:rPr>
              <a:t>giữa</a:t>
            </a:r>
            <a:r>
              <a:rPr lang="en-US" altLang="en-US" sz="2400" dirty="0" smtClean="0">
                <a:solidFill>
                  <a:schemeClr val="tx1"/>
                </a:solidFill>
                <a:latin typeface="Arial" panose="020B0604020202020204" pitchFamily="34" charset="0"/>
                <a:cs typeface="Arial" panose="020B0604020202020204" pitchFamily="34" charset="0"/>
              </a:rPr>
              <a:t> chia 2 </a:t>
            </a:r>
            <a:r>
              <a:rPr lang="en-US" altLang="en-US" sz="2400" dirty="0" err="1" smtClean="0">
                <a:solidFill>
                  <a:schemeClr val="tx1"/>
                </a:solidFill>
                <a:latin typeface="Arial" panose="020B0604020202020204" pitchFamily="34" charset="0"/>
                <a:cs typeface="Arial" panose="020B0604020202020204" pitchFamily="34" charset="0"/>
              </a:rPr>
              <a:t>đuôi</a:t>
            </a:r>
            <a:r>
              <a:rPr lang="en-US" altLang="en-US" sz="2400" dirty="0" smtClean="0">
                <a:solidFill>
                  <a:schemeClr val="tx1"/>
                </a:solidFill>
                <a:latin typeface="Arial" panose="020B0604020202020204" pitchFamily="34" charset="0"/>
                <a:cs typeface="Arial" panose="020B0604020202020204" pitchFamily="34" charset="0"/>
              </a:rPr>
              <a:t> </a:t>
            </a:r>
            <a:r>
              <a:rPr lang="en-US" altLang="en-US" sz="2400" dirty="0" err="1" smtClean="0">
                <a:solidFill>
                  <a:schemeClr val="tx1"/>
                </a:solidFill>
                <a:latin typeface="Arial" panose="020B0604020202020204" pitchFamily="34" charset="0"/>
                <a:cs typeface="Arial" panose="020B0604020202020204" pitchFamily="34" charset="0"/>
              </a:rPr>
              <a:t>thành</a:t>
            </a:r>
            <a:r>
              <a:rPr lang="en-US" altLang="en-US" sz="2400" dirty="0" smtClean="0">
                <a:solidFill>
                  <a:schemeClr val="tx1"/>
                </a:solidFill>
                <a:latin typeface="Arial" panose="020B0604020202020204" pitchFamily="34" charset="0"/>
                <a:cs typeface="Arial" panose="020B0604020202020204" pitchFamily="34" charset="0"/>
              </a:rPr>
              <a:t> 2 </a:t>
            </a:r>
            <a:r>
              <a:rPr lang="en-US" altLang="en-US" sz="2400" dirty="0" err="1" smtClean="0">
                <a:solidFill>
                  <a:schemeClr val="tx1"/>
                </a:solidFill>
                <a:latin typeface="Arial" panose="020B0604020202020204" pitchFamily="34" charset="0"/>
                <a:cs typeface="Arial" panose="020B0604020202020204" pitchFamily="34" charset="0"/>
              </a:rPr>
              <a:t>phần</a:t>
            </a:r>
            <a:r>
              <a:rPr lang="en-US" altLang="en-US" sz="2400" dirty="0" smtClean="0">
                <a:solidFill>
                  <a:schemeClr val="tx1"/>
                </a:solidFill>
                <a:latin typeface="Arial" panose="020B0604020202020204" pitchFamily="34" charset="0"/>
                <a:cs typeface="Arial" panose="020B0604020202020204" pitchFamily="34" charset="0"/>
              </a:rPr>
              <a:t>, </a:t>
            </a:r>
            <a:r>
              <a:rPr lang="en-US" altLang="en-US" sz="2400" dirty="0" err="1" smtClean="0">
                <a:solidFill>
                  <a:schemeClr val="tx1"/>
                </a:solidFill>
                <a:latin typeface="Arial" panose="020B0604020202020204" pitchFamily="34" charset="0"/>
                <a:cs typeface="Arial" panose="020B0604020202020204" pitchFamily="34" charset="0"/>
              </a:rPr>
              <a:t>mỗi</a:t>
            </a:r>
            <a:r>
              <a:rPr lang="en-US" altLang="en-US" sz="2400" dirty="0" smtClean="0">
                <a:solidFill>
                  <a:schemeClr val="tx1"/>
                </a:solidFill>
                <a:latin typeface="Arial" panose="020B0604020202020204" pitchFamily="34" charset="0"/>
                <a:cs typeface="Arial" panose="020B0604020202020204" pitchFamily="34" charset="0"/>
              </a:rPr>
              <a:t> </a:t>
            </a:r>
            <a:r>
              <a:rPr lang="en-US" altLang="en-US" sz="2400" dirty="0" err="1" smtClean="0">
                <a:solidFill>
                  <a:schemeClr val="tx1"/>
                </a:solidFill>
                <a:latin typeface="Arial" panose="020B0604020202020204" pitchFamily="34" charset="0"/>
                <a:cs typeface="Arial" panose="020B0604020202020204" pitchFamily="34" charset="0"/>
              </a:rPr>
              <a:t>phần</a:t>
            </a:r>
            <a:r>
              <a:rPr lang="en-US" altLang="en-US" sz="2400" dirty="0" smtClean="0">
                <a:solidFill>
                  <a:schemeClr val="tx1"/>
                </a:solidFill>
                <a:latin typeface="Arial" panose="020B0604020202020204" pitchFamily="34" charset="0"/>
                <a:cs typeface="Arial" panose="020B0604020202020204" pitchFamily="34" charset="0"/>
              </a:rPr>
              <a:t> </a:t>
            </a:r>
            <a:r>
              <a:rPr lang="en-US" altLang="en-US" sz="2400" dirty="0" err="1" smtClean="0">
                <a:solidFill>
                  <a:schemeClr val="tx1"/>
                </a:solidFill>
                <a:latin typeface="Arial" panose="020B0604020202020204" pitchFamily="34" charset="0"/>
                <a:cs typeface="Arial" panose="020B0604020202020204" pitchFamily="34" charset="0"/>
              </a:rPr>
              <a:t>là</a:t>
            </a:r>
            <a:r>
              <a:rPr lang="en-US" altLang="en-US" sz="2400" dirty="0" smtClean="0">
                <a:solidFill>
                  <a:schemeClr val="tx1"/>
                </a:solidFill>
                <a:latin typeface="Arial" panose="020B0604020202020204" pitchFamily="34" charset="0"/>
                <a:cs typeface="Arial" panose="020B0604020202020204" pitchFamily="34" charset="0"/>
              </a:rPr>
              <a:t> 0.025</a:t>
            </a:r>
            <a:r>
              <a:rPr lang="en-US" altLang="en-US" sz="2400" dirty="0" smtClean="0">
                <a:solidFill>
                  <a:schemeClr val="tx1"/>
                </a:solidFill>
                <a:latin typeface="Arial" panose="020B0604020202020204" pitchFamily="34" charset="0"/>
                <a:cs typeface="Arial" panose="020B0604020202020204" pitchFamily="34" charset="0"/>
              </a:rPr>
              <a:t>)</a:t>
            </a:r>
            <a:r>
              <a:rPr lang="en-US" altLang="en-US" sz="2400" dirty="0" smtClean="0">
                <a:solidFill>
                  <a:schemeClr val="tx1"/>
                </a:solidFill>
                <a:latin typeface="Arial" panose="020B0604020202020204" pitchFamily="34" charset="0"/>
                <a:cs typeface="Arial" panose="020B0604020202020204" pitchFamily="34" charset="0"/>
              </a:rPr>
              <a:t/>
            </a:r>
            <a:br>
              <a:rPr lang="en-US" altLang="en-US" sz="2400" dirty="0" smtClean="0">
                <a:solidFill>
                  <a:schemeClr val="tx1"/>
                </a:solidFill>
                <a:latin typeface="Arial" panose="020B0604020202020204" pitchFamily="34" charset="0"/>
                <a:cs typeface="Arial" panose="020B0604020202020204" pitchFamily="34" charset="0"/>
              </a:rPr>
            </a:br>
            <a:endParaRPr lang="en-US" altLang="en-US" sz="2400" b="0" dirty="0" smtClean="0">
              <a:latin typeface="Arial" panose="020B0604020202020204" pitchFamily="34" charset="0"/>
              <a:cs typeface="Arial" panose="020B0604020202020204" pitchFamily="34" charset="0"/>
            </a:endParaRPr>
          </a:p>
        </p:txBody>
      </p:sp>
      <p:sp>
        <p:nvSpPr>
          <p:cNvPr id="58371" name="Rectangle 5"/>
          <p:cNvSpPr>
            <a:spLocks noChangeArrowheads="1"/>
          </p:cNvSpPr>
          <p:nvPr/>
        </p:nvSpPr>
        <p:spPr bwMode="auto">
          <a:xfrm>
            <a:off x="2574925" y="4664075"/>
            <a:ext cx="10731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58372" name="Rectangle 19"/>
          <p:cNvSpPr>
            <a:spLocks noChangeArrowheads="1"/>
          </p:cNvSpPr>
          <p:nvPr/>
        </p:nvSpPr>
        <p:spPr bwMode="auto">
          <a:xfrm>
            <a:off x="566738" y="457200"/>
            <a:ext cx="7848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smtClean="0">
                <a:solidFill>
                  <a:srgbClr val="008000"/>
                </a:solidFill>
              </a:rPr>
              <a:t>Ví</a:t>
            </a:r>
            <a:r>
              <a:rPr lang="en-US" altLang="en-US" sz="4000" dirty="0" smtClean="0">
                <a:solidFill>
                  <a:srgbClr val="008000"/>
                </a:solidFill>
              </a:rPr>
              <a:t> </a:t>
            </a:r>
            <a:r>
              <a:rPr lang="en-US" altLang="en-US" sz="4000" dirty="0" err="1" smtClean="0">
                <a:solidFill>
                  <a:srgbClr val="008000"/>
                </a:solidFill>
              </a:rPr>
              <a:t>dụ</a:t>
            </a:r>
            <a:endParaRPr lang="en-US" altLang="en-US" sz="4000" dirty="0">
              <a:solidFill>
                <a:srgbClr val="008000"/>
              </a:solidFill>
            </a:endParaRPr>
          </a:p>
        </p:txBody>
      </p:sp>
      <p:pic>
        <p:nvPicPr>
          <p:cNvPr id="58373" name="Picture 6" descr="C:\Users\Joe\Desktop\Triola Job\Graphics\Round_1_png_files\Ch0602-Slide-2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590800"/>
            <a:ext cx="721995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289408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itle 2"/>
          <p:cNvSpPr>
            <a:spLocks noGrp="1"/>
          </p:cNvSpPr>
          <p:nvPr>
            <p:ph type="title"/>
          </p:nvPr>
        </p:nvSpPr>
        <p:spPr>
          <a:xfrm>
            <a:off x="838200" y="457200"/>
            <a:ext cx="7315200" cy="1066800"/>
          </a:xfrm>
        </p:spPr>
        <p:txBody>
          <a:bodyPr/>
          <a:lstStyle/>
          <a:p>
            <a:pPr algn="ctr"/>
            <a:r>
              <a:rPr lang="en-US" altLang="en-US" dirty="0" err="1" smtClean="0"/>
              <a:t>Phân</a:t>
            </a:r>
            <a:r>
              <a:rPr lang="en-US" altLang="en-US" dirty="0" smtClean="0"/>
              <a:t> </a:t>
            </a:r>
            <a:r>
              <a:rPr lang="en-US" altLang="en-US" dirty="0" err="1" smtClean="0"/>
              <a:t>phối</a:t>
            </a:r>
            <a:r>
              <a:rPr lang="en-US" altLang="en-US" dirty="0" smtClean="0"/>
              <a:t> </a:t>
            </a:r>
            <a:r>
              <a:rPr lang="en-US" altLang="en-US" dirty="0" err="1" smtClean="0"/>
              <a:t>liên</a:t>
            </a:r>
            <a:r>
              <a:rPr lang="en-US" altLang="en-US" dirty="0" smtClean="0"/>
              <a:t> </a:t>
            </a:r>
            <a:r>
              <a:rPr lang="en-US" altLang="en-US" dirty="0" err="1" smtClean="0"/>
              <a:t>tục</a:t>
            </a:r>
            <a:endParaRPr lang="en-GB" altLang="en-US" dirty="0" smtClean="0"/>
          </a:p>
        </p:txBody>
      </p:sp>
      <p:sp>
        <p:nvSpPr>
          <p:cNvPr id="19460" name="Content Placeholder 3"/>
          <p:cNvSpPr>
            <a:spLocks noGrp="1"/>
          </p:cNvSpPr>
          <p:nvPr>
            <p:ph idx="1"/>
          </p:nvPr>
        </p:nvSpPr>
        <p:spPr>
          <a:xfrm>
            <a:off x="0" y="1371600"/>
            <a:ext cx="9144000" cy="5181600"/>
          </a:xfrm>
        </p:spPr>
        <p:txBody>
          <a:bodyPr/>
          <a:lstStyle/>
          <a:p>
            <a:r>
              <a:rPr lang="en-US" altLang="en-US" b="0" dirty="0" err="1" smtClean="0">
                <a:latin typeface="Arial" panose="020B0604020202020204" pitchFamily="34" charset="0"/>
                <a:cs typeface="Arial" panose="020B0604020202020204" pitchFamily="34" charset="0"/>
              </a:rPr>
              <a:t>Phân</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phối</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được</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gọi</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là</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liên</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tục</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nếu</a:t>
            </a:r>
            <a:r>
              <a:rPr lang="en-US" altLang="en-US" b="0" dirty="0" smtClean="0">
                <a:latin typeface="Arial" panose="020B0604020202020204" pitchFamily="34" charset="0"/>
                <a:cs typeface="Arial" panose="020B0604020202020204" pitchFamily="34" charset="0"/>
              </a:rPr>
              <a:t> </a:t>
            </a:r>
          </a:p>
          <a:p>
            <a:pPr lvl="1"/>
            <a:r>
              <a:rPr lang="en-US" altLang="en-US" sz="2400" b="0" dirty="0" err="1" smtClean="0">
                <a:latin typeface="Arial" panose="020B0604020202020204" pitchFamily="34" charset="0"/>
                <a:cs typeface="Arial" panose="020B0604020202020204" pitchFamily="34" charset="0"/>
              </a:rPr>
              <a:t>biến</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ngẫu</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nhiên</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nhận</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giá</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trị</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trong</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một</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miền</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vô</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hạn</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không</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đếm</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được</a:t>
            </a:r>
            <a:r>
              <a:rPr lang="en-US" altLang="en-US" sz="2400" b="0" dirty="0" smtClean="0">
                <a:latin typeface="Arial" panose="020B0604020202020204" pitchFamily="34" charset="0"/>
                <a:cs typeface="Arial" panose="020B0604020202020204" pitchFamily="34" charset="0"/>
              </a:rPr>
              <a:t> </a:t>
            </a:r>
          </a:p>
          <a:p>
            <a:pPr lvl="1"/>
            <a:r>
              <a:rPr lang="en-US" altLang="en-US" sz="2400" b="0" dirty="0" err="1" smtClean="0">
                <a:latin typeface="Arial" panose="020B0604020202020204" pitchFamily="34" charset="0"/>
                <a:cs typeface="Arial" panose="020B0604020202020204" pitchFamily="34" charset="0"/>
              </a:rPr>
              <a:t>hàm</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phân</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phối</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tích</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lũy</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tạo</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thành</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một</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đường</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cong</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liên</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tục</a:t>
            </a:r>
            <a:r>
              <a:rPr lang="en-US" altLang="en-US" sz="2400" b="0" dirty="0" smtClean="0">
                <a:latin typeface="Arial" panose="020B0604020202020204" pitchFamily="34" charset="0"/>
                <a:cs typeface="Arial" panose="020B0604020202020204" pitchFamily="34" charset="0"/>
              </a:rPr>
              <a:t> </a:t>
            </a:r>
          </a:p>
          <a:p>
            <a:r>
              <a:rPr lang="en-US" altLang="en-US" b="0" dirty="0" err="1">
                <a:latin typeface="Arial" panose="020B0604020202020204" pitchFamily="34" charset="0"/>
                <a:cs typeface="Arial" panose="020B0604020202020204" pitchFamily="34" charset="0"/>
              </a:rPr>
              <a:t>N</a:t>
            </a:r>
            <a:r>
              <a:rPr lang="en-US" altLang="en-US" b="0" dirty="0" err="1" smtClean="0">
                <a:latin typeface="Arial" panose="020B0604020202020204" pitchFamily="34" charset="0"/>
                <a:cs typeface="Arial" panose="020B0604020202020204" pitchFamily="34" charset="0"/>
              </a:rPr>
              <a:t>ếu</a:t>
            </a:r>
            <a:r>
              <a:rPr lang="en-US" altLang="en-US" b="0" dirty="0" smtClean="0">
                <a:latin typeface="Arial" panose="020B0604020202020204" pitchFamily="34" charset="0"/>
                <a:cs typeface="Arial" panose="020B0604020202020204" pitchFamily="34" charset="0"/>
              </a:rPr>
              <a:t> X </a:t>
            </a:r>
            <a:r>
              <a:rPr lang="en-US" altLang="en-US" b="0" dirty="0" err="1" smtClean="0">
                <a:latin typeface="Arial" panose="020B0604020202020204" pitchFamily="34" charset="0"/>
                <a:cs typeface="Arial" panose="020B0604020202020204" pitchFamily="34" charset="0"/>
              </a:rPr>
              <a:t>là</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một</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biến</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ngẫu</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nhiên</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liên</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tục</a:t>
            </a:r>
            <a:endParaRPr lang="en-US" altLang="en-US" b="0" dirty="0" smtClean="0">
              <a:latin typeface="Arial" panose="020B0604020202020204" pitchFamily="34" charset="0"/>
              <a:cs typeface="Arial" panose="020B0604020202020204" pitchFamily="34" charset="0"/>
            </a:endParaRPr>
          </a:p>
          <a:p>
            <a:pPr lvl="1"/>
            <a:r>
              <a:rPr lang="en-US" altLang="en-US" sz="2400" b="0" dirty="0" err="1" smtClean="0">
                <a:latin typeface="Arial" panose="020B0604020202020204" pitchFamily="34" charset="0"/>
                <a:cs typeface="Arial" panose="020B0604020202020204" pitchFamily="34" charset="0"/>
              </a:rPr>
              <a:t>không</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thể</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sử</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dụng</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hàm</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độ</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lớn</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xác</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suất</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pmf</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cho</a:t>
            </a:r>
            <a:r>
              <a:rPr lang="en-US" altLang="en-US" sz="2400" b="0" dirty="0" smtClean="0">
                <a:latin typeface="Arial" panose="020B0604020202020204" pitchFamily="34" charset="0"/>
                <a:cs typeface="Arial" panose="020B0604020202020204" pitchFamily="34" charset="0"/>
              </a:rPr>
              <a:t> X</a:t>
            </a:r>
          </a:p>
          <a:p>
            <a:pPr lvl="1"/>
            <a:r>
              <a:rPr lang="en-US" altLang="en-US" sz="2400" b="0" dirty="0" smtClean="0">
                <a:latin typeface="Arial" panose="020B0604020202020204" pitchFamily="34" charset="0"/>
                <a:cs typeface="Arial" panose="020B0604020202020204" pitchFamily="34" charset="0"/>
              </a:rPr>
              <a:t>ta </a:t>
            </a:r>
            <a:r>
              <a:rPr lang="en-US" altLang="en-US" sz="2400" b="0" dirty="0" err="1" smtClean="0">
                <a:latin typeface="Arial" panose="020B0604020202020204" pitchFamily="34" charset="0"/>
                <a:cs typeface="Arial" panose="020B0604020202020204" pitchFamily="34" charset="0"/>
              </a:rPr>
              <a:t>có</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thể</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tính</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xác</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suất</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cho</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một</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khoảng</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giá</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trị</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của</a:t>
            </a:r>
            <a:r>
              <a:rPr lang="en-US" altLang="en-US" sz="2400" b="0" dirty="0" smtClean="0">
                <a:latin typeface="Arial" panose="020B0604020202020204" pitchFamily="34" charset="0"/>
                <a:cs typeface="Arial" panose="020B0604020202020204" pitchFamily="34" charset="0"/>
              </a:rPr>
              <a:t> X</a:t>
            </a:r>
          </a:p>
          <a:p>
            <a:pPr lvl="1"/>
            <a:r>
              <a:rPr lang="en-US" altLang="en-US" sz="2400" b="0" dirty="0" err="1" smtClean="0">
                <a:latin typeface="Arial" panose="020B0604020202020204" pitchFamily="34" charset="0"/>
                <a:cs typeface="Arial" panose="020B0604020202020204" pitchFamily="34" charset="0"/>
              </a:rPr>
              <a:t>xác</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suất</a:t>
            </a:r>
            <a:r>
              <a:rPr lang="en-US" altLang="en-US" sz="2400" b="0" dirty="0" smtClean="0">
                <a:latin typeface="Arial" panose="020B0604020202020204" pitchFamily="34" charset="0"/>
                <a:cs typeface="Arial" panose="020B0604020202020204" pitchFamily="34" charset="0"/>
              </a:rPr>
              <a:t> X = a </a:t>
            </a:r>
            <a:r>
              <a:rPr lang="en-US" altLang="en-US" sz="2400" b="0" dirty="0" err="1" smtClean="0">
                <a:latin typeface="Arial" panose="020B0604020202020204" pitchFamily="34" charset="0"/>
                <a:cs typeface="Arial" panose="020B0604020202020204" pitchFamily="34" charset="0"/>
              </a:rPr>
              <a:t>với</a:t>
            </a:r>
            <a:r>
              <a:rPr lang="en-US" altLang="en-US" sz="2400" b="0" dirty="0" smtClean="0">
                <a:latin typeface="Arial" panose="020B0604020202020204" pitchFamily="34" charset="0"/>
                <a:cs typeface="Arial" panose="020B0604020202020204" pitchFamily="34" charset="0"/>
              </a:rPr>
              <a:t> a </a:t>
            </a:r>
            <a:r>
              <a:rPr lang="en-US" altLang="en-US" sz="2400" b="0" dirty="0" err="1" smtClean="0">
                <a:latin typeface="Arial" panose="020B0604020202020204" pitchFamily="34" charset="0"/>
                <a:cs typeface="Arial" panose="020B0604020202020204" pitchFamily="34" charset="0"/>
              </a:rPr>
              <a:t>là</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bất</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kỳ</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giá</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trị</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cụ</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thể</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nào</a:t>
            </a:r>
            <a:r>
              <a:rPr lang="en-US" altLang="en-US" sz="2400" b="0" dirty="0" smtClean="0">
                <a:latin typeface="Arial" panose="020B0604020202020204" pitchFamily="34" charset="0"/>
                <a:cs typeface="Arial" panose="020B0604020202020204" pitchFamily="34" charset="0"/>
              </a:rPr>
              <a:t> </a:t>
            </a:r>
            <a:r>
              <a:rPr lang="en-US" altLang="en-US" sz="2400" dirty="0" err="1" smtClean="0"/>
              <a:t>đó</a:t>
            </a:r>
            <a:r>
              <a:rPr lang="en-US" altLang="en-US" sz="2400" dirty="0" smtClean="0"/>
              <a:t> </a:t>
            </a:r>
            <a:r>
              <a:rPr lang="en-US" altLang="en-US" sz="2400" b="0" dirty="0" err="1" smtClean="0">
                <a:latin typeface="Arial" panose="020B0604020202020204" pitchFamily="34" charset="0"/>
                <a:cs typeface="Arial" panose="020B0604020202020204" pitchFamily="34" charset="0"/>
              </a:rPr>
              <a:t>đều</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bằng</a:t>
            </a:r>
            <a:r>
              <a:rPr lang="en-US" altLang="en-US" sz="2400" b="0" dirty="0" smtClean="0">
                <a:latin typeface="Arial" panose="020B0604020202020204" pitchFamily="34" charset="0"/>
                <a:cs typeface="Arial" panose="020B0604020202020204" pitchFamily="34" charset="0"/>
              </a:rPr>
              <a:t> 0</a:t>
            </a:r>
          </a:p>
        </p:txBody>
      </p:sp>
      <p:sp>
        <p:nvSpPr>
          <p:cNvPr id="19461"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fontAlgn="base">
              <a:spcBef>
                <a:spcPct val="0"/>
              </a:spcBef>
              <a:spcAft>
                <a:spcPct val="0"/>
              </a:spcAft>
            </a:pPr>
            <a:endParaRPr lang="en-GB" altLang="en-US" dirty="0">
              <a:solidFill>
                <a:schemeClr val="bg2"/>
              </a:solidFill>
            </a:endParaRPr>
          </a:p>
        </p:txBody>
      </p:sp>
      <p:sp>
        <p:nvSpPr>
          <p:cNvPr id="19462" name="Slide Number Placeholder 5"/>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D454659D-AD0F-414A-994D-0A12B0F19BB2}" type="slidenum">
              <a:rPr lang="en-GB" altLang="en-US">
                <a:solidFill>
                  <a:srgbClr val="FFFFFF"/>
                </a:solidFill>
              </a:rPr>
              <a:pPr/>
              <a:t>2</a:t>
            </a:fld>
            <a:endParaRPr lang="en-GB" altLang="en-US">
              <a:solidFill>
                <a:srgbClr val="FFFFFF"/>
              </a:solidFill>
            </a:endParaRPr>
          </a:p>
        </p:txBody>
      </p:sp>
    </p:spTree>
    <p:extLst>
      <p:ext uri="{BB962C8B-B14F-4D97-AF65-F5344CB8AC3E}">
        <p14:creationId xmlns:p14="http://schemas.microsoft.com/office/powerpoint/2010/main" val="8984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bwMode="auto">
          <a:xfrm>
            <a:off x="0" y="342900"/>
            <a:ext cx="8959850" cy="5715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algn="ctr"/>
            <a:r>
              <a:rPr lang="en-US" altLang="en-US" dirty="0" err="1" smtClean="0"/>
              <a:t>Định</a:t>
            </a:r>
            <a:r>
              <a:rPr lang="en-US" altLang="en-US" dirty="0" smtClean="0"/>
              <a:t> </a:t>
            </a:r>
            <a:r>
              <a:rPr lang="en-US" altLang="en-US" dirty="0" err="1" smtClean="0"/>
              <a:t>nghĩa</a:t>
            </a:r>
            <a:endParaRPr lang="en-US" altLang="en-US" dirty="0" smtClean="0"/>
          </a:p>
        </p:txBody>
      </p:sp>
      <p:sp>
        <p:nvSpPr>
          <p:cNvPr id="79875" name="Rectangle 3"/>
          <p:cNvSpPr>
            <a:spLocks noGrp="1" noChangeArrowheads="1"/>
          </p:cNvSpPr>
          <p:nvPr>
            <p:ph type="body" idx="4294967295"/>
          </p:nvPr>
        </p:nvSpPr>
        <p:spPr bwMode="auto">
          <a:xfrm>
            <a:off x="0" y="914400"/>
            <a:ext cx="81026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rmAutofit/>
          </a:bodyPr>
          <a:lstStyle/>
          <a:p>
            <a:pPr>
              <a:spcBef>
                <a:spcPct val="40000"/>
              </a:spcBef>
              <a:spcAft>
                <a:spcPct val="40000"/>
              </a:spcAft>
              <a:buNone/>
            </a:pPr>
            <a:r>
              <a:rPr lang="en-US" altLang="en-US" sz="2500" b="0" dirty="0" err="1" smtClean="0">
                <a:latin typeface="Arial" panose="020B0604020202020204" pitchFamily="34" charset="0"/>
                <a:cs typeface="Arial" panose="020B0604020202020204" pitchFamily="34" charset="0"/>
              </a:rPr>
              <a:t>Đối</a:t>
            </a:r>
            <a:r>
              <a:rPr lang="en-US" altLang="en-US" sz="2500" b="0" dirty="0" smtClean="0">
                <a:latin typeface="Arial" panose="020B0604020202020204" pitchFamily="34" charset="0"/>
                <a:cs typeface="Arial" panose="020B0604020202020204" pitchFamily="34" charset="0"/>
              </a:rPr>
              <a:t> </a:t>
            </a:r>
            <a:r>
              <a:rPr lang="en-US" altLang="en-US" sz="2500" b="0" dirty="0" err="1" smtClean="0">
                <a:latin typeface="Arial" panose="020B0604020202020204" pitchFamily="34" charset="0"/>
                <a:cs typeface="Arial" panose="020B0604020202020204" pitchFamily="34" charset="0"/>
              </a:rPr>
              <a:t>với</a:t>
            </a:r>
            <a:r>
              <a:rPr lang="en-US" altLang="en-US" sz="2500" b="0" dirty="0" smtClean="0">
                <a:latin typeface="Arial" panose="020B0604020202020204" pitchFamily="34" charset="0"/>
                <a:cs typeface="Arial" panose="020B0604020202020204" pitchFamily="34" charset="0"/>
              </a:rPr>
              <a:t> </a:t>
            </a:r>
            <a:r>
              <a:rPr lang="en-US" altLang="en-US" sz="2500" b="0" dirty="0" err="1" smtClean="0">
                <a:latin typeface="Arial" panose="020B0604020202020204" pitchFamily="34" charset="0"/>
                <a:cs typeface="Arial" panose="020B0604020202020204" pitchFamily="34" charset="0"/>
              </a:rPr>
              <a:t>phân</a:t>
            </a:r>
            <a:r>
              <a:rPr lang="en-US" altLang="en-US" sz="2500" b="0" dirty="0" smtClean="0">
                <a:latin typeface="Arial" panose="020B0604020202020204" pitchFamily="34" charset="0"/>
                <a:cs typeface="Arial" panose="020B0604020202020204" pitchFamily="34" charset="0"/>
              </a:rPr>
              <a:t> </a:t>
            </a:r>
            <a:r>
              <a:rPr lang="en-US" altLang="en-US" sz="2500" b="0" dirty="0" err="1" smtClean="0">
                <a:latin typeface="Arial" panose="020B0604020202020204" pitchFamily="34" charset="0"/>
                <a:cs typeface="Arial" panose="020B0604020202020204" pitchFamily="34" charset="0"/>
              </a:rPr>
              <a:t>phối</a:t>
            </a:r>
            <a:r>
              <a:rPr lang="en-US" altLang="en-US" sz="2500" b="0" dirty="0" smtClean="0">
                <a:latin typeface="Arial" panose="020B0604020202020204" pitchFamily="34" charset="0"/>
                <a:cs typeface="Arial" panose="020B0604020202020204" pitchFamily="34" charset="0"/>
              </a:rPr>
              <a:t> </a:t>
            </a:r>
            <a:r>
              <a:rPr lang="en-US" altLang="en-US" sz="2500" b="0" dirty="0" err="1" smtClean="0">
                <a:latin typeface="Arial" panose="020B0604020202020204" pitchFamily="34" charset="0"/>
                <a:cs typeface="Arial" panose="020B0604020202020204" pitchFamily="34" charset="0"/>
              </a:rPr>
              <a:t>chuẩn</a:t>
            </a:r>
            <a:r>
              <a:rPr lang="en-US" altLang="en-US" sz="2500" b="0" dirty="0" smtClean="0">
                <a:latin typeface="Arial" panose="020B0604020202020204" pitchFamily="34" charset="0"/>
                <a:cs typeface="Arial" panose="020B0604020202020204" pitchFamily="34" charset="0"/>
              </a:rPr>
              <a:t>, </a:t>
            </a:r>
            <a:r>
              <a:rPr lang="en-US" altLang="en-US" sz="2500" b="0" dirty="0" smtClean="0">
                <a:solidFill>
                  <a:srgbClr val="FF0000"/>
                </a:solidFill>
                <a:latin typeface="Arial" panose="020B0604020202020204" pitchFamily="34" charset="0"/>
                <a:cs typeface="Arial" panose="020B0604020202020204" pitchFamily="34" charset="0"/>
              </a:rPr>
              <a:t>critical value </a:t>
            </a:r>
            <a:r>
              <a:rPr lang="en-US" altLang="en-US" sz="2500" dirty="0" err="1" smtClean="0"/>
              <a:t>là</a:t>
            </a:r>
            <a:r>
              <a:rPr lang="en-US" altLang="en-US" sz="2500" dirty="0" smtClean="0"/>
              <a:t> </a:t>
            </a:r>
            <a:r>
              <a:rPr lang="en-US" altLang="en-US" sz="2500" dirty="0" err="1"/>
              <a:t>giá</a:t>
            </a:r>
            <a:r>
              <a:rPr lang="en-US" altLang="en-US" sz="2500" dirty="0"/>
              <a:t> </a:t>
            </a:r>
            <a:r>
              <a:rPr lang="en-US" altLang="en-US" sz="2500" dirty="0" err="1"/>
              <a:t>trị</a:t>
            </a:r>
            <a:r>
              <a:rPr lang="en-US" altLang="en-US" sz="2500" dirty="0"/>
              <a:t> z </a:t>
            </a:r>
            <a:r>
              <a:rPr lang="en-US" altLang="en-US" sz="2500" dirty="0" err="1"/>
              <a:t>mà</a:t>
            </a:r>
            <a:r>
              <a:rPr lang="en-US" altLang="en-US" sz="2500" dirty="0"/>
              <a:t> </a:t>
            </a:r>
            <a:r>
              <a:rPr lang="en-US" altLang="en-US" sz="2500" dirty="0" err="1" smtClean="0"/>
              <a:t>tại</a:t>
            </a:r>
            <a:r>
              <a:rPr lang="en-US" altLang="en-US" sz="2500" dirty="0" smtClean="0"/>
              <a:t> </a:t>
            </a:r>
            <a:r>
              <a:rPr lang="en-US" altLang="en-US" sz="2500" dirty="0" err="1" smtClean="0"/>
              <a:t>đó</a:t>
            </a:r>
            <a:r>
              <a:rPr lang="en-US" altLang="en-US" sz="2500" dirty="0" smtClean="0"/>
              <a:t> </a:t>
            </a:r>
            <a:r>
              <a:rPr lang="en-US" altLang="en-US" sz="2500" dirty="0" err="1"/>
              <a:t>phần</a:t>
            </a:r>
            <a:r>
              <a:rPr lang="en-US" altLang="en-US" sz="2500" dirty="0"/>
              <a:t> </a:t>
            </a:r>
            <a:r>
              <a:rPr lang="en-US" altLang="en-US" sz="2500" dirty="0" err="1"/>
              <a:t>diện</a:t>
            </a:r>
            <a:r>
              <a:rPr lang="en-US" altLang="en-US" sz="2500" dirty="0"/>
              <a:t> </a:t>
            </a:r>
            <a:r>
              <a:rPr lang="en-US" altLang="en-US" sz="2500" dirty="0" err="1"/>
              <a:t>tích</a:t>
            </a:r>
            <a:r>
              <a:rPr lang="en-US" altLang="en-US" sz="2500" dirty="0"/>
              <a:t> </a:t>
            </a:r>
            <a:r>
              <a:rPr lang="en-US" altLang="en-US" sz="2500" dirty="0" err="1"/>
              <a:t>bên</a:t>
            </a:r>
            <a:r>
              <a:rPr lang="en-US" altLang="en-US" sz="2500" dirty="0"/>
              <a:t> </a:t>
            </a:r>
            <a:r>
              <a:rPr lang="en-US" altLang="en-US" sz="2500" dirty="0" err="1"/>
              <a:t>phải</a:t>
            </a:r>
            <a:r>
              <a:rPr lang="en-US" altLang="en-US" sz="2500" dirty="0"/>
              <a:t> z </a:t>
            </a:r>
            <a:r>
              <a:rPr lang="en-US" altLang="en-US" sz="2500" dirty="0" err="1"/>
              <a:t>bằng</a:t>
            </a:r>
            <a:r>
              <a:rPr lang="en-US" altLang="en-US" sz="2500" dirty="0"/>
              <a:t> </a:t>
            </a:r>
            <a:r>
              <a:rPr lang="en-US" altLang="en-US" sz="2500" dirty="0" err="1"/>
              <a:t>một</a:t>
            </a:r>
            <a:r>
              <a:rPr lang="en-US" altLang="en-US" sz="2500" dirty="0"/>
              <a:t> </a:t>
            </a:r>
            <a:r>
              <a:rPr lang="en-US" altLang="en-US" sz="2500" dirty="0" err="1"/>
              <a:t>giá</a:t>
            </a:r>
            <a:r>
              <a:rPr lang="en-US" altLang="en-US" sz="2500" dirty="0"/>
              <a:t> </a:t>
            </a:r>
            <a:r>
              <a:rPr lang="en-US" altLang="en-US" sz="2500" dirty="0" err="1"/>
              <a:t>trị</a:t>
            </a:r>
            <a:r>
              <a:rPr lang="en-US" altLang="en-US" sz="2500" dirty="0"/>
              <a:t> </a:t>
            </a:r>
            <a:r>
              <a:rPr lang="el-GR" altLang="en-US" sz="2500" i="1" dirty="0" smtClean="0"/>
              <a:t>α</a:t>
            </a:r>
            <a:endParaRPr lang="en-US" altLang="en-US" sz="2500" i="1" dirty="0" smtClean="0"/>
          </a:p>
          <a:p>
            <a:pPr>
              <a:spcBef>
                <a:spcPct val="40000"/>
              </a:spcBef>
              <a:spcAft>
                <a:spcPct val="40000"/>
              </a:spcAft>
              <a:buNone/>
            </a:pPr>
            <a:r>
              <a:rPr lang="en-US" altLang="en-US" sz="2500" b="0" i="1" dirty="0" err="1" smtClean="0">
                <a:latin typeface="Arial" panose="020B0604020202020204" pitchFamily="34" charset="0"/>
                <a:cs typeface="Arial" panose="020B0604020202020204" pitchFamily="34" charset="0"/>
              </a:rPr>
              <a:t>Ví</a:t>
            </a:r>
            <a:r>
              <a:rPr lang="en-US" altLang="en-US" sz="2500" b="0" i="1" dirty="0" smtClean="0">
                <a:latin typeface="Arial" panose="020B0604020202020204" pitchFamily="34" charset="0"/>
                <a:cs typeface="Arial" panose="020B0604020202020204" pitchFamily="34" charset="0"/>
              </a:rPr>
              <a:t> </a:t>
            </a:r>
            <a:r>
              <a:rPr lang="en-US" altLang="en-US" sz="2500" b="0" i="1" dirty="0" err="1" smtClean="0">
                <a:latin typeface="Arial" panose="020B0604020202020204" pitchFamily="34" charset="0"/>
                <a:cs typeface="Arial" panose="020B0604020202020204" pitchFamily="34" charset="0"/>
              </a:rPr>
              <a:t>dụ</a:t>
            </a:r>
            <a:r>
              <a:rPr lang="en-US" altLang="en-US" sz="2500" b="0" i="1" dirty="0" smtClean="0">
                <a:latin typeface="Arial" panose="020B0604020202020204" pitchFamily="34" charset="0"/>
                <a:cs typeface="Arial" panose="020B0604020202020204" pitchFamily="34" charset="0"/>
              </a:rPr>
              <a:t>: </a:t>
            </a:r>
            <a:r>
              <a:rPr lang="en-US" altLang="en-US" sz="2500" b="0" i="1" dirty="0" err="1" smtClean="0">
                <a:latin typeface="Arial" panose="020B0604020202020204" pitchFamily="34" charset="0"/>
                <a:cs typeface="Arial" panose="020B0604020202020204" pitchFamily="34" charset="0"/>
              </a:rPr>
              <a:t>Nếu</a:t>
            </a:r>
            <a:r>
              <a:rPr lang="en-US" altLang="en-US" sz="2500" b="0" i="1" dirty="0" smtClean="0">
                <a:latin typeface="Arial" panose="020B0604020202020204" pitchFamily="34" charset="0"/>
                <a:cs typeface="Arial" panose="020B0604020202020204" pitchFamily="34" charset="0"/>
              </a:rPr>
              <a:t> </a:t>
            </a:r>
            <a:r>
              <a:rPr lang="el-GR" altLang="en-US" sz="2500" b="0" i="1" dirty="0" smtClean="0">
                <a:latin typeface="Arial" panose="020B0604020202020204" pitchFamily="34" charset="0"/>
                <a:cs typeface="Arial" panose="020B0604020202020204" pitchFamily="34" charset="0"/>
              </a:rPr>
              <a:t>α = 0.025 </a:t>
            </a:r>
            <a:r>
              <a:rPr lang="en-US" altLang="en-US" sz="2500" b="0" i="1" dirty="0" err="1" smtClean="0">
                <a:latin typeface="Arial" panose="020B0604020202020204" pitchFamily="34" charset="0"/>
                <a:cs typeface="Arial" panose="020B0604020202020204" pitchFamily="34" charset="0"/>
              </a:rPr>
              <a:t>thì</a:t>
            </a:r>
            <a:r>
              <a:rPr lang="en-US" altLang="en-US" sz="2500" b="0" i="1" dirty="0" smtClean="0">
                <a:latin typeface="Arial" panose="020B0604020202020204" pitchFamily="34" charset="0"/>
                <a:cs typeface="Arial" panose="020B0604020202020204" pitchFamily="34" charset="0"/>
              </a:rPr>
              <a:t> </a:t>
            </a:r>
            <a:r>
              <a:rPr lang="en-US" altLang="en-US" sz="2500" b="0" i="1" dirty="0" err="1" smtClean="0">
                <a:latin typeface="Arial" panose="020B0604020202020204" pitchFamily="34" charset="0"/>
                <a:cs typeface="Arial" panose="020B0604020202020204" pitchFamily="34" charset="0"/>
              </a:rPr>
              <a:t>z</a:t>
            </a:r>
            <a:r>
              <a:rPr lang="en-US" altLang="en-US" sz="2500" b="0" i="1" baseline="-25000" dirty="0" err="1" smtClean="0">
                <a:latin typeface="Arial" panose="020B0604020202020204" pitchFamily="34" charset="0"/>
                <a:cs typeface="Arial" panose="020B0604020202020204" pitchFamily="34" charset="0"/>
              </a:rPr>
              <a:t>0.025</a:t>
            </a:r>
            <a:r>
              <a:rPr lang="en-US" altLang="en-US" sz="2500" b="0" i="1" dirty="0" smtClean="0">
                <a:latin typeface="Arial" panose="020B0604020202020204" pitchFamily="34" charset="0"/>
                <a:cs typeface="Arial" panose="020B0604020202020204" pitchFamily="34" charset="0"/>
              </a:rPr>
              <a:t> = 1.96.</a:t>
            </a:r>
          </a:p>
          <a:p>
            <a:pPr>
              <a:spcBef>
                <a:spcPct val="40000"/>
              </a:spcBef>
              <a:spcAft>
                <a:spcPct val="40000"/>
              </a:spcAft>
              <a:buFont typeface="Wingdings" panose="05000000000000000000" pitchFamily="2" charset="2"/>
              <a:buNone/>
            </a:pPr>
            <a:r>
              <a:rPr lang="en-US" altLang="en-US" sz="2500" b="0" dirty="0" err="1" smtClean="0">
                <a:latin typeface="Arial" panose="020B0604020202020204" pitchFamily="34" charset="0"/>
                <a:cs typeface="Arial" panose="020B0604020202020204" pitchFamily="34" charset="0"/>
              </a:rPr>
              <a:t>Nghĩa</a:t>
            </a:r>
            <a:r>
              <a:rPr lang="en-US" altLang="en-US" sz="2500" b="0" dirty="0" smtClean="0">
                <a:latin typeface="Arial" panose="020B0604020202020204" pitchFamily="34" charset="0"/>
                <a:cs typeface="Arial" panose="020B0604020202020204" pitchFamily="34" charset="0"/>
              </a:rPr>
              <a:t> </a:t>
            </a:r>
            <a:r>
              <a:rPr lang="en-US" altLang="en-US" sz="2500" b="0" dirty="0" err="1">
                <a:latin typeface="Arial" panose="020B0604020202020204" pitchFamily="34" charset="0"/>
                <a:cs typeface="Arial" panose="020B0604020202020204" pitchFamily="34" charset="0"/>
              </a:rPr>
              <a:t>là</a:t>
            </a:r>
            <a:r>
              <a:rPr lang="en-US" altLang="en-US" sz="2500" b="0" dirty="0">
                <a:latin typeface="Arial" panose="020B0604020202020204" pitchFamily="34" charset="0"/>
                <a:cs typeface="Arial" panose="020B0604020202020204" pitchFamily="34" charset="0"/>
              </a:rPr>
              <a:t>, critical value </a:t>
            </a:r>
            <a:r>
              <a:rPr lang="en-US" altLang="en-US" sz="2500" b="0" i="1" dirty="0" err="1">
                <a:solidFill>
                  <a:srgbClr val="000000"/>
                </a:solidFill>
                <a:latin typeface="Arial" panose="020B0604020202020204" pitchFamily="34" charset="0"/>
                <a:cs typeface="Arial" panose="020B0604020202020204" pitchFamily="34" charset="0"/>
              </a:rPr>
              <a:t>z</a:t>
            </a:r>
            <a:r>
              <a:rPr lang="en-US" altLang="en-US" sz="2500" b="0" i="1" baseline="-25000" dirty="0" err="1">
                <a:solidFill>
                  <a:srgbClr val="000000"/>
                </a:solidFill>
                <a:latin typeface="Arial" panose="020B0604020202020204" pitchFamily="34" charset="0"/>
                <a:cs typeface="Arial" panose="020B0604020202020204" pitchFamily="34" charset="0"/>
              </a:rPr>
              <a:t>0.025</a:t>
            </a:r>
            <a:r>
              <a:rPr lang="en-US" altLang="en-US" sz="2500" b="0" i="1" dirty="0">
                <a:solidFill>
                  <a:srgbClr val="000000"/>
                </a:solidFill>
                <a:latin typeface="Arial" panose="020B0604020202020204" pitchFamily="34" charset="0"/>
                <a:cs typeface="Arial" panose="020B0604020202020204" pitchFamily="34" charset="0"/>
              </a:rPr>
              <a:t> = </a:t>
            </a:r>
            <a:r>
              <a:rPr lang="en-US" altLang="en-US" sz="2500" b="0" i="1" dirty="0" smtClean="0">
                <a:solidFill>
                  <a:srgbClr val="000000"/>
                </a:solidFill>
                <a:latin typeface="Arial" panose="020B0604020202020204" pitchFamily="34" charset="0"/>
                <a:cs typeface="Arial" panose="020B0604020202020204" pitchFamily="34" charset="0"/>
              </a:rPr>
              <a:t>1.96 </a:t>
            </a:r>
            <a:r>
              <a:rPr lang="en-US" altLang="en-US" sz="2500" b="0" dirty="0" err="1" smtClean="0">
                <a:latin typeface="Arial" panose="020B0604020202020204" pitchFamily="34" charset="0"/>
                <a:cs typeface="Arial" panose="020B0604020202020204" pitchFamily="34" charset="0"/>
              </a:rPr>
              <a:t>có</a:t>
            </a:r>
            <a:r>
              <a:rPr lang="en-US" altLang="en-US" sz="2500" b="0" dirty="0" smtClean="0">
                <a:latin typeface="Arial" panose="020B0604020202020204" pitchFamily="34" charset="0"/>
                <a:cs typeface="Arial" panose="020B0604020202020204" pitchFamily="34" charset="0"/>
              </a:rPr>
              <a:t> </a:t>
            </a:r>
            <a:r>
              <a:rPr lang="en-US" altLang="en-US" sz="2500" b="0" dirty="0" err="1">
                <a:latin typeface="Arial" panose="020B0604020202020204" pitchFamily="34" charset="0"/>
                <a:cs typeface="Arial" panose="020B0604020202020204" pitchFamily="34" charset="0"/>
              </a:rPr>
              <a:t>diện</a:t>
            </a:r>
            <a:r>
              <a:rPr lang="en-US" altLang="en-US" sz="2500" b="0" dirty="0">
                <a:latin typeface="Arial" panose="020B0604020202020204" pitchFamily="34" charset="0"/>
                <a:cs typeface="Arial" panose="020B0604020202020204" pitchFamily="34" charset="0"/>
              </a:rPr>
              <a:t> </a:t>
            </a:r>
            <a:r>
              <a:rPr lang="en-US" altLang="en-US" sz="2500" b="0" dirty="0" err="1">
                <a:latin typeface="Arial" panose="020B0604020202020204" pitchFamily="34" charset="0"/>
                <a:cs typeface="Arial" panose="020B0604020202020204" pitchFamily="34" charset="0"/>
              </a:rPr>
              <a:t>tích</a:t>
            </a:r>
            <a:r>
              <a:rPr lang="en-US" altLang="en-US" sz="2500" b="0" dirty="0">
                <a:latin typeface="Arial" panose="020B0604020202020204" pitchFamily="34" charset="0"/>
                <a:cs typeface="Arial" panose="020B0604020202020204" pitchFamily="34" charset="0"/>
              </a:rPr>
              <a:t> </a:t>
            </a:r>
            <a:r>
              <a:rPr lang="en-US" altLang="en-US" sz="2500" b="0" dirty="0" err="1">
                <a:latin typeface="Arial" panose="020B0604020202020204" pitchFamily="34" charset="0"/>
                <a:cs typeface="Arial" panose="020B0604020202020204" pitchFamily="34" charset="0"/>
              </a:rPr>
              <a:t>phần</a:t>
            </a:r>
            <a:r>
              <a:rPr lang="en-US" altLang="en-US" sz="2500" b="0" dirty="0">
                <a:latin typeface="Arial" panose="020B0604020202020204" pitchFamily="34" charset="0"/>
                <a:cs typeface="Arial" panose="020B0604020202020204" pitchFamily="34" charset="0"/>
              </a:rPr>
              <a:t>   </a:t>
            </a:r>
            <a:r>
              <a:rPr lang="en-US" altLang="en-US" sz="2500" b="0" dirty="0" err="1" smtClean="0">
                <a:latin typeface="Arial" panose="020B0604020202020204" pitchFamily="34" charset="0"/>
                <a:cs typeface="Arial" panose="020B0604020202020204" pitchFamily="34" charset="0"/>
              </a:rPr>
              <a:t>bên</a:t>
            </a:r>
            <a:r>
              <a:rPr lang="en-US" altLang="en-US" sz="2500" b="0" dirty="0" smtClean="0">
                <a:latin typeface="Arial" panose="020B0604020202020204" pitchFamily="34" charset="0"/>
                <a:cs typeface="Arial" panose="020B0604020202020204" pitchFamily="34" charset="0"/>
              </a:rPr>
              <a:t> </a:t>
            </a:r>
            <a:r>
              <a:rPr lang="en-US" altLang="en-US" sz="2500" b="0" dirty="0" err="1">
                <a:latin typeface="Arial" panose="020B0604020202020204" pitchFamily="34" charset="0"/>
                <a:cs typeface="Arial" panose="020B0604020202020204" pitchFamily="34" charset="0"/>
              </a:rPr>
              <a:t>phải</a:t>
            </a:r>
            <a:r>
              <a:rPr lang="en-US" altLang="en-US" sz="2500" b="0" dirty="0">
                <a:latin typeface="Arial" panose="020B0604020202020204" pitchFamily="34" charset="0"/>
                <a:cs typeface="Arial" panose="020B0604020202020204" pitchFamily="34" charset="0"/>
              </a:rPr>
              <a:t> </a:t>
            </a:r>
            <a:r>
              <a:rPr lang="en-US" altLang="en-US" sz="2500" b="0" dirty="0" err="1">
                <a:latin typeface="Arial" panose="020B0604020202020204" pitchFamily="34" charset="0"/>
                <a:cs typeface="Arial" panose="020B0604020202020204" pitchFamily="34" charset="0"/>
              </a:rPr>
              <a:t>là</a:t>
            </a:r>
            <a:r>
              <a:rPr lang="en-US" altLang="en-US" sz="2500" b="0" dirty="0">
                <a:latin typeface="Arial" panose="020B0604020202020204" pitchFamily="34" charset="0"/>
                <a:cs typeface="Arial" panose="020B0604020202020204" pitchFamily="34" charset="0"/>
              </a:rPr>
              <a:t> </a:t>
            </a:r>
            <a:r>
              <a:rPr lang="en-US" altLang="en-US" sz="2500" b="0" dirty="0" smtClean="0">
                <a:latin typeface="Arial" panose="020B0604020202020204" pitchFamily="34" charset="0"/>
                <a:cs typeface="Arial" panose="020B0604020202020204" pitchFamily="34" charset="0"/>
              </a:rPr>
              <a:t>0.025</a:t>
            </a:r>
            <a:endParaRPr lang="en-US" altLang="en-US" sz="2500" b="0" dirty="0">
              <a:latin typeface="Arial" panose="020B0604020202020204" pitchFamily="34" charset="0"/>
              <a:cs typeface="Arial" panose="020B0604020202020204" pitchFamily="34" charset="0"/>
            </a:endParaRPr>
          </a:p>
          <a:p>
            <a:pPr>
              <a:spcBef>
                <a:spcPct val="40000"/>
              </a:spcBef>
              <a:spcAft>
                <a:spcPct val="40000"/>
              </a:spcAft>
              <a:buFont typeface="Wingdings" panose="05000000000000000000" pitchFamily="2" charset="2"/>
              <a:buNone/>
            </a:pPr>
            <a:r>
              <a:rPr lang="en-US" altLang="en-US" sz="2500" b="0" dirty="0" smtClean="0">
                <a:latin typeface="Arial" panose="020B0604020202020204" pitchFamily="34" charset="0"/>
                <a:cs typeface="Arial" panose="020B0604020202020204" pitchFamily="34" charset="0"/>
              </a:rPr>
              <a:t>Quay </a:t>
            </a:r>
            <a:r>
              <a:rPr lang="en-US" altLang="en-US" sz="2500" b="0" dirty="0" err="1" smtClean="0">
                <a:latin typeface="Arial" panose="020B0604020202020204" pitchFamily="34" charset="0"/>
                <a:cs typeface="Arial" panose="020B0604020202020204" pitchFamily="34" charset="0"/>
              </a:rPr>
              <a:t>lại</a:t>
            </a:r>
            <a:r>
              <a:rPr lang="en-US" altLang="en-US" sz="2500" b="0" dirty="0" smtClean="0">
                <a:latin typeface="Arial" panose="020B0604020202020204" pitchFamily="34" charset="0"/>
                <a:cs typeface="Arial" panose="020B0604020202020204" pitchFamily="34" charset="0"/>
              </a:rPr>
              <a:t> </a:t>
            </a:r>
            <a:r>
              <a:rPr lang="en-US" altLang="en-US" sz="2500" b="0" dirty="0" err="1" smtClean="0">
                <a:latin typeface="Arial" panose="020B0604020202020204" pitchFamily="34" charset="0"/>
                <a:cs typeface="Arial" panose="020B0604020202020204" pitchFamily="34" charset="0"/>
              </a:rPr>
              <a:t>ví</a:t>
            </a:r>
            <a:r>
              <a:rPr lang="en-US" altLang="en-US" sz="2500" b="0" dirty="0" smtClean="0">
                <a:latin typeface="Arial" panose="020B0604020202020204" pitchFamily="34" charset="0"/>
                <a:cs typeface="Arial" panose="020B0604020202020204" pitchFamily="34" charset="0"/>
              </a:rPr>
              <a:t> </a:t>
            </a:r>
            <a:r>
              <a:rPr lang="en-US" altLang="en-US" sz="2500" b="0" dirty="0" err="1" smtClean="0">
                <a:latin typeface="Arial" panose="020B0604020202020204" pitchFamily="34" charset="0"/>
                <a:cs typeface="Arial" panose="020B0604020202020204" pitchFamily="34" charset="0"/>
              </a:rPr>
              <a:t>dụ</a:t>
            </a:r>
            <a:r>
              <a:rPr lang="en-US" altLang="en-US" sz="2500" b="0" dirty="0" smtClean="0">
                <a:latin typeface="Arial" panose="020B0604020202020204" pitchFamily="34" charset="0"/>
                <a:cs typeface="Arial" panose="020B0604020202020204" pitchFamily="34" charset="0"/>
              </a:rPr>
              <a:t> </a:t>
            </a:r>
            <a:r>
              <a:rPr lang="en-US" altLang="en-US" sz="2500" b="0" dirty="0" err="1" smtClean="0">
                <a:latin typeface="Arial" panose="020B0604020202020204" pitchFamily="34" charset="0"/>
                <a:cs typeface="Arial" panose="020B0604020202020204" pitchFamily="34" charset="0"/>
              </a:rPr>
              <a:t>về</a:t>
            </a:r>
            <a:r>
              <a:rPr lang="en-US" altLang="en-US" sz="2500" b="0" dirty="0" smtClean="0">
                <a:latin typeface="Arial" panose="020B0604020202020204" pitchFamily="34" charset="0"/>
                <a:cs typeface="Arial" panose="020B0604020202020204" pitchFamily="34" charset="0"/>
              </a:rPr>
              <a:t> </a:t>
            </a:r>
            <a:r>
              <a:rPr lang="en-US" altLang="en-US" sz="2500" b="0" dirty="0" err="1" smtClean="0">
                <a:latin typeface="Arial" panose="020B0604020202020204" pitchFamily="34" charset="0"/>
                <a:cs typeface="Arial" panose="020B0604020202020204" pitchFamily="34" charset="0"/>
              </a:rPr>
              <a:t>mật</a:t>
            </a:r>
            <a:r>
              <a:rPr lang="en-US" altLang="en-US" sz="2500" b="0" dirty="0" smtClean="0">
                <a:latin typeface="Arial" panose="020B0604020202020204" pitchFamily="34" charset="0"/>
                <a:cs typeface="Arial" panose="020B0604020202020204" pitchFamily="34" charset="0"/>
              </a:rPr>
              <a:t> </a:t>
            </a:r>
            <a:r>
              <a:rPr lang="en-US" altLang="en-US" sz="2500" b="0" dirty="0" err="1" smtClean="0">
                <a:latin typeface="Arial" panose="020B0604020202020204" pitchFamily="34" charset="0"/>
                <a:cs typeface="Arial" panose="020B0604020202020204" pitchFamily="34" charset="0"/>
              </a:rPr>
              <a:t>độ</a:t>
            </a:r>
            <a:r>
              <a:rPr lang="en-US" altLang="en-US" sz="2500" b="0" dirty="0" smtClean="0">
                <a:latin typeface="Arial" panose="020B0604020202020204" pitchFamily="34" charset="0"/>
                <a:cs typeface="Arial" panose="020B0604020202020204" pitchFamily="34" charset="0"/>
              </a:rPr>
              <a:t> </a:t>
            </a:r>
            <a:r>
              <a:rPr lang="en-US" altLang="en-US" sz="2500" b="0" dirty="0" err="1" smtClean="0">
                <a:latin typeface="Arial" panose="020B0604020202020204" pitchFamily="34" charset="0"/>
                <a:cs typeface="Arial" panose="020B0604020202020204" pitchFamily="34" charset="0"/>
              </a:rPr>
              <a:t>xương</a:t>
            </a:r>
            <a:r>
              <a:rPr lang="en-US" altLang="en-US" sz="2500" b="0" dirty="0" smtClean="0">
                <a:latin typeface="Arial" panose="020B0604020202020204" pitchFamily="34" charset="0"/>
                <a:cs typeface="Arial" panose="020B0604020202020204" pitchFamily="34" charset="0"/>
              </a:rPr>
              <a:t>, </a:t>
            </a:r>
            <a:r>
              <a:rPr lang="en-US" altLang="en-US" sz="2500" b="0" i="1" dirty="0" err="1">
                <a:solidFill>
                  <a:srgbClr val="000000"/>
                </a:solidFill>
                <a:latin typeface="Arial" panose="020B0604020202020204" pitchFamily="34" charset="0"/>
                <a:cs typeface="Arial" panose="020B0604020202020204" pitchFamily="34" charset="0"/>
              </a:rPr>
              <a:t>z</a:t>
            </a:r>
            <a:r>
              <a:rPr lang="en-US" altLang="en-US" sz="2500" b="0" i="1" baseline="-25000" dirty="0" err="1">
                <a:solidFill>
                  <a:srgbClr val="000000"/>
                </a:solidFill>
                <a:latin typeface="Arial" panose="020B0604020202020204" pitchFamily="34" charset="0"/>
                <a:cs typeface="Arial" panose="020B0604020202020204" pitchFamily="34" charset="0"/>
              </a:rPr>
              <a:t>0.025</a:t>
            </a:r>
            <a:r>
              <a:rPr lang="en-US" altLang="en-US" sz="2500" b="0" i="1" dirty="0">
                <a:solidFill>
                  <a:srgbClr val="000000"/>
                </a:solidFill>
                <a:latin typeface="Arial" panose="020B0604020202020204" pitchFamily="34" charset="0"/>
                <a:cs typeface="Arial" panose="020B0604020202020204" pitchFamily="34" charset="0"/>
              </a:rPr>
              <a:t> = 1.96</a:t>
            </a:r>
            <a:r>
              <a:rPr lang="en-US" altLang="en-US" sz="2500" b="0" dirty="0" smtClean="0">
                <a:latin typeface="Arial" panose="020B0604020202020204" pitchFamily="34" charset="0"/>
                <a:cs typeface="Arial" panose="020B0604020202020204" pitchFamily="34" charset="0"/>
              </a:rPr>
              <a:t> </a:t>
            </a:r>
          </a:p>
          <a:p>
            <a:pPr>
              <a:spcBef>
                <a:spcPct val="40000"/>
              </a:spcBef>
              <a:spcAft>
                <a:spcPct val="40000"/>
              </a:spcAft>
              <a:buFont typeface="Wingdings" panose="05000000000000000000" pitchFamily="2" charset="2"/>
              <a:buNone/>
            </a:pPr>
            <a:endParaRPr lang="en-US" altLang="en-US" sz="2500" b="0" dirty="0">
              <a:latin typeface="Arial" panose="020B0604020202020204" pitchFamily="34" charset="0"/>
              <a:cs typeface="Arial" panose="020B0604020202020204" pitchFamily="34" charset="0"/>
            </a:endParaRPr>
          </a:p>
          <a:p>
            <a:pPr>
              <a:spcBef>
                <a:spcPct val="40000"/>
              </a:spcBef>
              <a:spcAft>
                <a:spcPct val="40000"/>
              </a:spcAft>
              <a:buFont typeface="Wingdings" panose="05000000000000000000" pitchFamily="2" charset="2"/>
              <a:buNone/>
            </a:pPr>
            <a:endParaRPr lang="en-US" altLang="en-US" sz="2500" b="0" dirty="0" smtClean="0">
              <a:latin typeface="Arial" panose="020B0604020202020204" pitchFamily="34" charset="0"/>
              <a:cs typeface="Arial" panose="020B0604020202020204" pitchFamily="34" charset="0"/>
            </a:endParaRPr>
          </a:p>
          <a:p>
            <a:pPr>
              <a:spcBef>
                <a:spcPct val="40000"/>
              </a:spcBef>
              <a:spcAft>
                <a:spcPct val="40000"/>
              </a:spcAft>
              <a:buFont typeface="Wingdings" panose="05000000000000000000" pitchFamily="2" charset="2"/>
              <a:buNone/>
            </a:pPr>
            <a:endParaRPr lang="en-US" altLang="en-US" sz="2500" b="0" dirty="0">
              <a:latin typeface="Arial" panose="020B0604020202020204" pitchFamily="34" charset="0"/>
              <a:cs typeface="Arial" panose="020B0604020202020204" pitchFamily="34" charset="0"/>
            </a:endParaRPr>
          </a:p>
          <a:p>
            <a:pPr>
              <a:spcBef>
                <a:spcPct val="40000"/>
              </a:spcBef>
              <a:spcAft>
                <a:spcPct val="40000"/>
              </a:spcAft>
              <a:buFont typeface="Wingdings" panose="05000000000000000000" pitchFamily="2" charset="2"/>
              <a:buNone/>
            </a:pPr>
            <a:endParaRPr lang="en-US" altLang="en-US" sz="2500" b="0" dirty="0" smtClean="0">
              <a:latin typeface="Arial" panose="020B0604020202020204" pitchFamily="34" charset="0"/>
              <a:cs typeface="Arial" panose="020B0604020202020204" pitchFamily="34" charset="0"/>
            </a:endParaRPr>
          </a:p>
          <a:p>
            <a:pPr>
              <a:spcBef>
                <a:spcPct val="40000"/>
              </a:spcBef>
              <a:spcAft>
                <a:spcPct val="40000"/>
              </a:spcAft>
              <a:buFont typeface="Wingdings" panose="05000000000000000000" pitchFamily="2" charset="2"/>
              <a:buNone/>
            </a:pPr>
            <a:endParaRPr lang="en-US" altLang="en-US" sz="2500" b="0" dirty="0">
              <a:latin typeface="Arial" panose="020B0604020202020204" pitchFamily="34" charset="0"/>
              <a:cs typeface="Arial" panose="020B0604020202020204" pitchFamily="34" charset="0"/>
            </a:endParaRPr>
          </a:p>
          <a:p>
            <a:pPr>
              <a:spcBef>
                <a:spcPct val="40000"/>
              </a:spcBef>
              <a:spcAft>
                <a:spcPct val="40000"/>
              </a:spcAft>
              <a:buFont typeface="Wingdings" panose="05000000000000000000" pitchFamily="2" charset="2"/>
              <a:buNone/>
            </a:pPr>
            <a:endParaRPr lang="en-US" altLang="en-US" sz="2500" b="0" dirty="0" smtClean="0">
              <a:latin typeface="Arial" panose="020B0604020202020204" pitchFamily="34" charset="0"/>
              <a:cs typeface="Arial" panose="020B0604020202020204" pitchFamily="34" charset="0"/>
            </a:endParaRPr>
          </a:p>
          <a:p>
            <a:pPr>
              <a:spcBef>
                <a:spcPct val="40000"/>
              </a:spcBef>
              <a:spcAft>
                <a:spcPct val="40000"/>
              </a:spcAft>
              <a:buFont typeface="Wingdings" panose="05000000000000000000" pitchFamily="2" charset="2"/>
              <a:buNone/>
            </a:pPr>
            <a:endParaRPr lang="en-US" altLang="en-US" sz="2500" b="0" dirty="0">
              <a:latin typeface="Arial" panose="020B0604020202020204" pitchFamily="34" charset="0"/>
              <a:cs typeface="Arial" panose="020B0604020202020204" pitchFamily="34" charset="0"/>
            </a:endParaRPr>
          </a:p>
          <a:p>
            <a:pPr>
              <a:spcBef>
                <a:spcPct val="40000"/>
              </a:spcBef>
              <a:spcAft>
                <a:spcPct val="40000"/>
              </a:spcAft>
              <a:buFont typeface="Wingdings" panose="05000000000000000000" pitchFamily="2" charset="2"/>
              <a:buNone/>
            </a:pPr>
            <a:endParaRPr lang="en-US" altLang="en-US" sz="2500" b="0" dirty="0" smtClean="0">
              <a:latin typeface="Arial" panose="020B0604020202020204" pitchFamily="34" charset="0"/>
              <a:cs typeface="Arial" panose="020B0604020202020204" pitchFamily="34" charset="0"/>
            </a:endParaRPr>
          </a:p>
          <a:p>
            <a:pPr>
              <a:spcBef>
                <a:spcPct val="40000"/>
              </a:spcBef>
              <a:spcAft>
                <a:spcPct val="40000"/>
              </a:spcAft>
              <a:buFont typeface="Wingdings" panose="05000000000000000000" pitchFamily="2" charset="2"/>
              <a:buNone/>
            </a:pPr>
            <a:endParaRPr lang="en-US" altLang="en-US" sz="2500" b="0" dirty="0">
              <a:latin typeface="Arial" panose="020B0604020202020204" pitchFamily="34" charset="0"/>
              <a:cs typeface="Arial" panose="020B0604020202020204" pitchFamily="34" charset="0"/>
            </a:endParaRPr>
          </a:p>
          <a:p>
            <a:pPr>
              <a:spcBef>
                <a:spcPct val="40000"/>
              </a:spcBef>
              <a:spcAft>
                <a:spcPct val="40000"/>
              </a:spcAft>
              <a:buFont typeface="Wingdings" panose="05000000000000000000" pitchFamily="2" charset="2"/>
              <a:buNone/>
            </a:pPr>
            <a:endParaRPr lang="en-US" altLang="en-US" sz="2500" b="0" dirty="0">
              <a:latin typeface="Arial" panose="020B0604020202020204" pitchFamily="34" charset="0"/>
              <a:cs typeface="Arial" panose="020B0604020202020204" pitchFamily="34" charset="0"/>
            </a:endParaRPr>
          </a:p>
          <a:p>
            <a:pPr>
              <a:spcBef>
                <a:spcPct val="40000"/>
              </a:spcBef>
              <a:spcAft>
                <a:spcPct val="40000"/>
              </a:spcAft>
              <a:buFont typeface="Wingdings" panose="05000000000000000000" pitchFamily="2" charset="2"/>
              <a:buNone/>
            </a:pPr>
            <a:endParaRPr lang="en-US" altLang="en-US" sz="2500" b="0" dirty="0" smtClean="0">
              <a:latin typeface="Arial" panose="020B0604020202020204" pitchFamily="34" charset="0"/>
              <a:cs typeface="Arial" panose="020B0604020202020204" pitchFamily="34" charset="0"/>
            </a:endParaRPr>
          </a:p>
          <a:p>
            <a:pPr>
              <a:spcBef>
                <a:spcPct val="40000"/>
              </a:spcBef>
              <a:spcAft>
                <a:spcPct val="40000"/>
              </a:spcAft>
              <a:buFont typeface="Wingdings" panose="05000000000000000000" pitchFamily="2" charset="2"/>
              <a:buNone/>
            </a:pPr>
            <a:endParaRPr lang="en-US" altLang="en-US" sz="2500" b="0" dirty="0" smtClean="0">
              <a:latin typeface="Arial" panose="020B0604020202020204" pitchFamily="34" charset="0"/>
              <a:cs typeface="Arial" panose="020B0604020202020204" pitchFamily="34" charset="0"/>
            </a:endParaRPr>
          </a:p>
          <a:p>
            <a:pPr>
              <a:spcBef>
                <a:spcPct val="40000"/>
              </a:spcBef>
              <a:spcAft>
                <a:spcPct val="40000"/>
              </a:spcAft>
              <a:buFont typeface="Wingdings" panose="05000000000000000000" pitchFamily="2" charset="2"/>
              <a:buNone/>
            </a:pPr>
            <a:endParaRPr lang="en-US" altLang="en-US" sz="2500" b="0" dirty="0" smtClean="0">
              <a:latin typeface="Arial" panose="020B0604020202020204" pitchFamily="34" charset="0"/>
              <a:cs typeface="Arial" panose="020B0604020202020204" pitchFamily="34" charset="0"/>
            </a:endParaRPr>
          </a:p>
        </p:txBody>
      </p:sp>
      <p:pic>
        <p:nvPicPr>
          <p:cNvPr id="4" name="Picture 6" descr="C:\Users\Joe\Desktop\Triola Job\Graphics\Round_1_png_files\Ch0602-Slide-2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4190999"/>
            <a:ext cx="7054850" cy="2209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62771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8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98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98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xmlns="" id="{074ACFDE-BD24-4F3C-90A2-D864BF6F47DD}"/>
              </a:ext>
            </a:extLst>
          </p:cNvPr>
          <p:cNvSpPr>
            <a:spLocks noGrp="1" noChangeArrowheads="1"/>
          </p:cNvSpPr>
          <p:nvPr>
            <p:ph type="title"/>
          </p:nvPr>
        </p:nvSpPr>
        <p:spPr bwMode="auto">
          <a:xfrm>
            <a:off x="533400" y="495300"/>
            <a:ext cx="8001000" cy="1257300"/>
          </a:xfrm>
          <a:ln>
            <a:miter lim="800000"/>
            <a:headEnd/>
            <a:tailEnd/>
          </a:ln>
        </p:spPr>
        <p:txBody>
          <a:bodyPr vert="horz" wrap="square" lIns="90488" tIns="44450" rIns="90488" bIns="44450" numCol="1" anchor="t" anchorCtr="0" compatLnSpc="1">
            <a:prstTxWarp prst="textNoShape">
              <a:avLst/>
            </a:prstTxWarp>
          </a:bodyPr>
          <a:lstStyle/>
          <a:p>
            <a:pPr>
              <a:defRPr/>
            </a:pPr>
            <a:r>
              <a:rPr lang="en-US" b="1" dirty="0">
                <a:solidFill>
                  <a:schemeClr val="accent6">
                    <a:lumMod val="75000"/>
                  </a:schemeClr>
                </a:solidFill>
              </a:rPr>
              <a:t>Ch</a:t>
            </a:r>
            <a:r>
              <a:rPr lang="vi-VN" b="1" dirty="0">
                <a:solidFill>
                  <a:schemeClr val="accent6">
                    <a:lumMod val="75000"/>
                  </a:schemeClr>
                </a:solidFill>
              </a:rPr>
              <a:t>ư</a:t>
            </a:r>
            <a:r>
              <a:rPr lang="en-US" b="1" dirty="0" err="1">
                <a:solidFill>
                  <a:schemeClr val="accent6">
                    <a:lumMod val="75000"/>
                  </a:schemeClr>
                </a:solidFill>
              </a:rPr>
              <a:t>ơng</a:t>
            </a:r>
            <a:r>
              <a:rPr lang="en-US" b="1" dirty="0">
                <a:solidFill>
                  <a:schemeClr val="accent6">
                    <a:lumMod val="75000"/>
                  </a:schemeClr>
                </a:solidFill>
              </a:rPr>
              <a:t> 6</a:t>
            </a:r>
            <a:br>
              <a:rPr lang="en-US" b="1" dirty="0">
                <a:solidFill>
                  <a:schemeClr val="accent6">
                    <a:lumMod val="75000"/>
                  </a:schemeClr>
                </a:solidFill>
              </a:rPr>
            </a:br>
            <a:r>
              <a:rPr lang="en-US" b="1" dirty="0" err="1">
                <a:solidFill>
                  <a:schemeClr val="accent6">
                    <a:lumMod val="75000"/>
                  </a:schemeClr>
                </a:solidFill>
              </a:rPr>
              <a:t>Phân</a:t>
            </a:r>
            <a:r>
              <a:rPr lang="en-US" b="1" dirty="0">
                <a:solidFill>
                  <a:schemeClr val="accent6">
                    <a:lumMod val="75000"/>
                  </a:schemeClr>
                </a:solidFill>
              </a:rPr>
              <a:t> </a:t>
            </a:r>
            <a:r>
              <a:rPr lang="en-US" b="1" dirty="0" err="1">
                <a:solidFill>
                  <a:schemeClr val="accent6">
                    <a:lumMod val="75000"/>
                  </a:schemeClr>
                </a:solidFill>
              </a:rPr>
              <a:t>phối</a:t>
            </a:r>
            <a:r>
              <a:rPr lang="en-US" b="1" dirty="0">
                <a:solidFill>
                  <a:schemeClr val="accent6">
                    <a:lumMod val="75000"/>
                  </a:schemeClr>
                </a:solidFill>
              </a:rPr>
              <a:t> </a:t>
            </a:r>
            <a:r>
              <a:rPr lang="en-US" b="1" dirty="0" err="1">
                <a:solidFill>
                  <a:schemeClr val="accent6">
                    <a:lumMod val="75000"/>
                  </a:schemeClr>
                </a:solidFill>
              </a:rPr>
              <a:t>Chuẩn</a:t>
            </a:r>
            <a:endParaRPr lang="en-US" b="1" dirty="0">
              <a:solidFill>
                <a:schemeClr val="accent6">
                  <a:lumMod val="75000"/>
                </a:schemeClr>
              </a:solidFill>
            </a:endParaRPr>
          </a:p>
        </p:txBody>
      </p:sp>
      <p:sp>
        <p:nvSpPr>
          <p:cNvPr id="4099" name="Text Box 5">
            <a:extLst>
              <a:ext uri="{FF2B5EF4-FFF2-40B4-BE49-F238E27FC236}">
                <a16:creationId xmlns:a16="http://schemas.microsoft.com/office/drawing/2014/main" xmlns="" id="{E4CC296D-2F5C-4058-A6B5-1549BA623C33}"/>
              </a:ext>
            </a:extLst>
          </p:cNvPr>
          <p:cNvSpPr txBox="1">
            <a:spLocks noChangeArrowheads="1"/>
          </p:cNvSpPr>
          <p:nvPr/>
        </p:nvSpPr>
        <p:spPr bwMode="auto">
          <a:xfrm>
            <a:off x="609600" y="1828800"/>
            <a:ext cx="8382000" cy="3440942"/>
          </a:xfrm>
          <a:prstGeom prst="rect">
            <a:avLst/>
          </a:prstGeom>
          <a:noFill/>
          <a:ln w="12700">
            <a:noFill/>
            <a:miter lim="800000"/>
            <a:headEnd/>
            <a:tailEnd/>
          </a:ln>
        </p:spPr>
        <p:txBody>
          <a:bodyPr>
            <a:spAutoFit/>
          </a:bodyPr>
          <a:lstStyle/>
          <a:p>
            <a:pPr>
              <a:lnSpc>
                <a:spcPct val="90000"/>
              </a:lnSpc>
              <a:spcBef>
                <a:spcPct val="50000"/>
              </a:spcBef>
              <a:defRPr/>
            </a:pPr>
            <a:r>
              <a:rPr lang="en-US" sz="2400" b="0" dirty="0" smtClean="0">
                <a:latin typeface="Arial" charset="0"/>
              </a:rPr>
              <a:t>6-1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smtClean="0">
                <a:latin typeface="Arial" charset="0"/>
              </a:rPr>
              <a:t>chuẩn</a:t>
            </a:r>
            <a:endParaRPr lang="en-US" sz="2400" b="0" dirty="0">
              <a:latin typeface="Arial" charset="0"/>
            </a:endParaRPr>
          </a:p>
          <a:p>
            <a:pPr>
              <a:lnSpc>
                <a:spcPct val="90000"/>
              </a:lnSpc>
              <a:spcBef>
                <a:spcPct val="50000"/>
              </a:spcBef>
              <a:defRPr/>
            </a:pPr>
            <a:r>
              <a:rPr lang="en-US" sz="2400" b="0" dirty="0" smtClean="0">
                <a:solidFill>
                  <a:srgbClr val="00B050"/>
                </a:solidFill>
                <a:latin typeface="Arial" charset="0"/>
              </a:rPr>
              <a:t>6-2  </a:t>
            </a:r>
            <a:r>
              <a:rPr lang="en-US" sz="2400" b="0" dirty="0" err="1" smtClean="0">
                <a:solidFill>
                  <a:srgbClr val="00B050"/>
                </a:solidFill>
                <a:latin typeface="Arial" charset="0"/>
              </a:rPr>
              <a:t>Chuẩn</a:t>
            </a:r>
            <a:r>
              <a:rPr lang="en-US" sz="2400" b="0" dirty="0" smtClean="0">
                <a:solidFill>
                  <a:srgbClr val="00B050"/>
                </a:solidFill>
                <a:latin typeface="Arial" charset="0"/>
              </a:rPr>
              <a:t> </a:t>
            </a:r>
            <a:r>
              <a:rPr lang="en-US" sz="2400" b="0" dirty="0" err="1" smtClean="0">
                <a:solidFill>
                  <a:srgbClr val="00B050"/>
                </a:solidFill>
                <a:latin typeface="Arial" charset="0"/>
              </a:rPr>
              <a:t>hóa</a:t>
            </a:r>
            <a:r>
              <a:rPr lang="en-US" sz="2400" b="0" dirty="0" smtClean="0">
                <a:solidFill>
                  <a:srgbClr val="00B050"/>
                </a:solidFill>
                <a:latin typeface="Arial" charset="0"/>
              </a:rPr>
              <a:t> </a:t>
            </a:r>
            <a:r>
              <a:rPr lang="en-US" sz="2400" b="0" dirty="0" err="1">
                <a:solidFill>
                  <a:srgbClr val="00B050"/>
                </a:solidFill>
                <a:latin typeface="Arial" charset="0"/>
              </a:rPr>
              <a:t>phân</a:t>
            </a:r>
            <a:r>
              <a:rPr lang="en-US" sz="2400" b="0" dirty="0">
                <a:solidFill>
                  <a:srgbClr val="00B050"/>
                </a:solidFill>
                <a:latin typeface="Arial" charset="0"/>
              </a:rPr>
              <a:t> </a:t>
            </a:r>
            <a:r>
              <a:rPr lang="en-US" sz="2400" b="0" dirty="0" err="1">
                <a:solidFill>
                  <a:srgbClr val="00B050"/>
                </a:solidFill>
                <a:latin typeface="Arial" charset="0"/>
              </a:rPr>
              <a:t>phối</a:t>
            </a:r>
            <a:r>
              <a:rPr lang="en-US" sz="2400" b="0" dirty="0">
                <a:solidFill>
                  <a:srgbClr val="00B050"/>
                </a:solidFill>
                <a:latin typeface="Arial" charset="0"/>
              </a:rPr>
              <a:t> </a:t>
            </a:r>
            <a:r>
              <a:rPr lang="en-US" sz="2400" b="0" dirty="0" err="1">
                <a:solidFill>
                  <a:srgbClr val="00B050"/>
                </a:solidFill>
                <a:latin typeface="Arial" charset="0"/>
              </a:rPr>
              <a:t>chuẩn</a:t>
            </a:r>
            <a:endParaRPr lang="en-US" sz="2400" b="0" dirty="0">
              <a:solidFill>
                <a:srgbClr val="00B050"/>
              </a:solidFill>
              <a:latin typeface="Arial" charset="0"/>
            </a:endParaRPr>
          </a:p>
          <a:p>
            <a:pPr>
              <a:lnSpc>
                <a:spcPct val="90000"/>
              </a:lnSpc>
              <a:spcBef>
                <a:spcPct val="50000"/>
              </a:spcBef>
              <a:defRPr/>
            </a:pPr>
            <a:r>
              <a:rPr lang="en-US" sz="2400" b="0" dirty="0" smtClean="0">
                <a:latin typeface="Arial" charset="0"/>
              </a:rPr>
              <a:t>6-3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a:latin typeface="Arial" charset="0"/>
              </a:rPr>
              <a:t>mẫu</a:t>
            </a:r>
            <a:r>
              <a:rPr lang="en-US" sz="2400" b="0" dirty="0">
                <a:latin typeface="Arial" charset="0"/>
              </a:rPr>
              <a:t> </a:t>
            </a:r>
            <a:r>
              <a:rPr lang="en-US" sz="2400" b="0" dirty="0" err="1">
                <a:latin typeface="Arial" charset="0"/>
              </a:rPr>
              <a:t>và</a:t>
            </a:r>
            <a:r>
              <a:rPr lang="en-US" sz="2400" b="0" dirty="0">
                <a:latin typeface="Arial" charset="0"/>
              </a:rPr>
              <a:t> </a:t>
            </a:r>
            <a:r>
              <a:rPr lang="en-US" sz="2400" b="0" dirty="0" err="1">
                <a:latin typeface="Arial" charset="0"/>
              </a:rPr>
              <a:t>công</a:t>
            </a:r>
            <a:r>
              <a:rPr lang="en-US" sz="2400" b="0" dirty="0">
                <a:latin typeface="Arial" charset="0"/>
              </a:rPr>
              <a:t> </a:t>
            </a:r>
            <a:r>
              <a:rPr lang="en-US" sz="2400" b="0" dirty="0" err="1">
                <a:latin typeface="Arial" charset="0"/>
              </a:rPr>
              <a:t>cụ</a:t>
            </a:r>
            <a:r>
              <a:rPr lang="en-US" sz="2400" b="0" dirty="0">
                <a:latin typeface="Arial" charset="0"/>
              </a:rPr>
              <a:t> </a:t>
            </a:r>
            <a:r>
              <a:rPr lang="vi-VN" sz="2400" b="0" dirty="0">
                <a:latin typeface="Arial" charset="0"/>
              </a:rPr>
              <a:t>ư</a:t>
            </a:r>
            <a:r>
              <a:rPr lang="en-US" sz="2400" b="0" dirty="0" err="1">
                <a:latin typeface="Arial" charset="0"/>
              </a:rPr>
              <a:t>ớc</a:t>
            </a:r>
            <a:r>
              <a:rPr lang="en-US" sz="2400" b="0" dirty="0">
                <a:latin typeface="Arial" charset="0"/>
              </a:rPr>
              <a:t> l</a:t>
            </a:r>
            <a:r>
              <a:rPr lang="vi-VN" sz="2400" b="0" dirty="0">
                <a:latin typeface="Arial" charset="0"/>
              </a:rPr>
              <a:t>ư</a:t>
            </a:r>
            <a:r>
              <a:rPr lang="en-US" sz="2400" b="0" dirty="0" err="1">
                <a:latin typeface="Arial" charset="0"/>
              </a:rPr>
              <a:t>ợng</a:t>
            </a:r>
            <a:endParaRPr lang="en-US" sz="2400" b="0" dirty="0">
              <a:latin typeface="Arial" charset="0"/>
            </a:endParaRPr>
          </a:p>
          <a:p>
            <a:pPr>
              <a:lnSpc>
                <a:spcPct val="90000"/>
              </a:lnSpc>
              <a:spcBef>
                <a:spcPct val="50000"/>
              </a:spcBef>
              <a:defRPr/>
            </a:pPr>
            <a:r>
              <a:rPr lang="en-US" sz="2400" b="0" dirty="0" smtClean="0">
                <a:latin typeface="Arial" charset="0"/>
              </a:rPr>
              <a:t>6-4  </a:t>
            </a:r>
            <a:r>
              <a:rPr lang="en-US" sz="2400" b="0" dirty="0" err="1">
                <a:latin typeface="Arial" charset="0"/>
              </a:rPr>
              <a:t>Định</a:t>
            </a:r>
            <a:r>
              <a:rPr lang="en-US" sz="2400" b="0" dirty="0">
                <a:latin typeface="Arial" charset="0"/>
              </a:rPr>
              <a:t> </a:t>
            </a:r>
            <a:r>
              <a:rPr lang="en-US" sz="2400" b="0" dirty="0" err="1">
                <a:latin typeface="Arial" charset="0"/>
              </a:rPr>
              <a:t>lý</a:t>
            </a:r>
            <a:r>
              <a:rPr lang="en-US" sz="2400" b="0" dirty="0">
                <a:latin typeface="Arial" charset="0"/>
              </a:rPr>
              <a:t> </a:t>
            </a:r>
            <a:r>
              <a:rPr lang="en-US" sz="2400" b="0" dirty="0" err="1">
                <a:latin typeface="Arial" charset="0"/>
              </a:rPr>
              <a:t>Giới</a:t>
            </a:r>
            <a:r>
              <a:rPr lang="en-US" sz="2400" b="0" dirty="0">
                <a:latin typeface="Arial" charset="0"/>
              </a:rPr>
              <a:t> </a:t>
            </a:r>
            <a:r>
              <a:rPr lang="en-US" sz="2400" b="0" dirty="0" err="1">
                <a:latin typeface="Arial" charset="0"/>
              </a:rPr>
              <a:t>Hạn</a:t>
            </a:r>
            <a:r>
              <a:rPr lang="en-US" sz="2400" b="0" dirty="0">
                <a:latin typeface="Arial" charset="0"/>
              </a:rPr>
              <a:t> </a:t>
            </a:r>
            <a:r>
              <a:rPr lang="en-US" sz="2400" b="0" dirty="0" err="1">
                <a:latin typeface="Arial" charset="0"/>
              </a:rPr>
              <a:t>Trung</a:t>
            </a:r>
            <a:r>
              <a:rPr lang="en-US" sz="2400" b="0" dirty="0">
                <a:latin typeface="Arial" charset="0"/>
              </a:rPr>
              <a:t> </a:t>
            </a:r>
            <a:r>
              <a:rPr lang="en-US" sz="2400" b="0" dirty="0" err="1" smtClean="0">
                <a:latin typeface="Arial" charset="0"/>
              </a:rPr>
              <a:t>Tâm</a:t>
            </a:r>
            <a:endParaRPr lang="en-US" sz="2400" b="0" dirty="0" smtClean="0">
              <a:latin typeface="Arial" charset="0"/>
            </a:endParaRPr>
          </a:p>
          <a:p>
            <a:pPr>
              <a:lnSpc>
                <a:spcPct val="90000"/>
              </a:lnSpc>
              <a:spcBef>
                <a:spcPct val="50000"/>
              </a:spcBef>
              <a:defRPr/>
            </a:pPr>
            <a:r>
              <a:rPr lang="en-US" sz="2400" b="0" dirty="0">
                <a:latin typeface="Arial" charset="0"/>
              </a:rPr>
              <a:t>6-5  </a:t>
            </a:r>
            <a:r>
              <a:rPr lang="en-US" sz="2400" b="0" dirty="0" err="1">
                <a:latin typeface="Arial" charset="0"/>
              </a:rPr>
              <a:t>Kiểm</a:t>
            </a:r>
            <a:r>
              <a:rPr lang="en-US" sz="2400" b="0" dirty="0">
                <a:latin typeface="Arial" charset="0"/>
              </a:rPr>
              <a:t> </a:t>
            </a:r>
            <a:r>
              <a:rPr lang="en-US" sz="2400" b="0" dirty="0" err="1">
                <a:latin typeface="Arial" charset="0"/>
              </a:rPr>
              <a:t>tra</a:t>
            </a:r>
            <a:r>
              <a:rPr lang="en-US" sz="2400" b="0" dirty="0">
                <a:latin typeface="Arial" charset="0"/>
              </a:rPr>
              <a:t> </a:t>
            </a:r>
            <a:r>
              <a:rPr lang="en-US" sz="2400" b="0" dirty="0" err="1">
                <a:latin typeface="Arial" charset="0"/>
              </a:rPr>
              <a:t>dạng</a:t>
            </a:r>
            <a:r>
              <a:rPr lang="en-US" sz="2400" b="0" dirty="0">
                <a:latin typeface="Arial" charset="0"/>
              </a:rPr>
              <a:t> </a:t>
            </a:r>
            <a:r>
              <a:rPr lang="en-US" sz="2400" b="0" dirty="0" err="1" smtClean="0">
                <a:latin typeface="Arial" charset="0"/>
              </a:rPr>
              <a:t>chuẩn</a:t>
            </a:r>
            <a:endParaRPr lang="en-US" sz="2400" b="0" dirty="0">
              <a:latin typeface="Arial" charset="0"/>
            </a:endParaRPr>
          </a:p>
          <a:p>
            <a:pPr>
              <a:lnSpc>
                <a:spcPct val="90000"/>
              </a:lnSpc>
              <a:spcBef>
                <a:spcPct val="50000"/>
              </a:spcBef>
              <a:defRPr/>
            </a:pPr>
            <a:r>
              <a:rPr lang="en-US" sz="2400" b="0" dirty="0" smtClean="0">
                <a:latin typeface="Arial" charset="0"/>
              </a:rPr>
              <a:t>6-6  </a:t>
            </a:r>
            <a:r>
              <a:rPr lang="en-US" sz="2400" b="0" dirty="0" err="1">
                <a:latin typeface="Arial" charset="0"/>
              </a:rPr>
              <a:t>Xấp</a:t>
            </a:r>
            <a:r>
              <a:rPr lang="en-US" sz="2400" b="0" dirty="0">
                <a:latin typeface="Arial" charset="0"/>
              </a:rPr>
              <a:t> </a:t>
            </a:r>
            <a:r>
              <a:rPr lang="en-US" sz="2400" b="0" dirty="0" err="1">
                <a:latin typeface="Arial" charset="0"/>
              </a:rPr>
              <a:t>xỉ</a:t>
            </a:r>
            <a:r>
              <a:rPr lang="en-US" sz="2400" b="0" dirty="0">
                <a:latin typeface="Arial" charset="0"/>
              </a:rPr>
              <a:t>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a:latin typeface="Arial" charset="0"/>
              </a:rPr>
              <a:t>nhị</a:t>
            </a:r>
            <a:r>
              <a:rPr lang="en-US" sz="2400" b="0" dirty="0">
                <a:latin typeface="Arial" charset="0"/>
              </a:rPr>
              <a:t> </a:t>
            </a:r>
            <a:r>
              <a:rPr lang="en-US" sz="2400" b="0" dirty="0" err="1">
                <a:latin typeface="Arial" charset="0"/>
              </a:rPr>
              <a:t>thức</a:t>
            </a:r>
            <a:r>
              <a:rPr lang="en-US" sz="2400" b="0" dirty="0">
                <a:latin typeface="Arial" charset="0"/>
              </a:rPr>
              <a:t> </a:t>
            </a:r>
            <a:r>
              <a:rPr lang="en-US" sz="2400" b="0" dirty="0" err="1">
                <a:latin typeface="Arial" charset="0"/>
              </a:rPr>
              <a:t>bằng</a:t>
            </a:r>
            <a:r>
              <a:rPr lang="en-US" sz="2400" b="0" dirty="0">
                <a:latin typeface="Arial" charset="0"/>
              </a:rPr>
              <a:t>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a:latin typeface="Arial" charset="0"/>
              </a:rPr>
              <a:t>chuẩn</a:t>
            </a:r>
            <a:endParaRPr lang="en-US" sz="2400" b="0" dirty="0">
              <a:latin typeface="Arial" charset="0"/>
            </a:endParaRPr>
          </a:p>
          <a:p>
            <a:pPr>
              <a:lnSpc>
                <a:spcPct val="90000"/>
              </a:lnSpc>
              <a:spcBef>
                <a:spcPct val="50000"/>
              </a:spcBef>
              <a:defRPr/>
            </a:pPr>
            <a:endParaRPr lang="en-US" dirty="0">
              <a:solidFill>
                <a:schemeClr val="hlink"/>
              </a:solidFill>
              <a:latin typeface="Arial" charset="0"/>
            </a:endParaRPr>
          </a:p>
        </p:txBody>
      </p:sp>
    </p:spTree>
    <p:extLst>
      <p:ext uri="{BB962C8B-B14F-4D97-AF65-F5344CB8AC3E}">
        <p14:creationId xmlns:p14="http://schemas.microsoft.com/office/powerpoint/2010/main" val="148714800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itle 2"/>
          <p:cNvSpPr>
            <a:spLocks noGrp="1"/>
          </p:cNvSpPr>
          <p:nvPr>
            <p:ph type="title"/>
          </p:nvPr>
        </p:nvSpPr>
        <p:spPr>
          <a:xfrm>
            <a:off x="762000" y="533400"/>
            <a:ext cx="7315200" cy="1066800"/>
          </a:xfrm>
        </p:spPr>
        <p:txBody>
          <a:bodyPr/>
          <a:lstStyle/>
          <a:p>
            <a:pPr algn="ctr"/>
            <a:r>
              <a:rPr lang="en-US" altLang="en-US" dirty="0" err="1" smtClean="0"/>
              <a:t>Chuẩn</a:t>
            </a:r>
            <a:r>
              <a:rPr lang="en-US" altLang="en-US" dirty="0" smtClean="0"/>
              <a:t> </a:t>
            </a:r>
            <a:r>
              <a:rPr lang="en-US" altLang="en-US" dirty="0" err="1" smtClean="0"/>
              <a:t>hóa</a:t>
            </a:r>
            <a:r>
              <a:rPr lang="en-US" altLang="en-US" dirty="0" smtClean="0"/>
              <a:t> </a:t>
            </a:r>
            <a:r>
              <a:rPr lang="en-US" altLang="en-US" dirty="0" err="1" smtClean="0"/>
              <a:t>phân</a:t>
            </a:r>
            <a:r>
              <a:rPr lang="en-US" altLang="en-US" dirty="0" smtClean="0"/>
              <a:t> </a:t>
            </a:r>
            <a:r>
              <a:rPr lang="en-US" altLang="en-US" dirty="0" err="1" smtClean="0"/>
              <a:t>phối</a:t>
            </a:r>
            <a:r>
              <a:rPr lang="en-US" altLang="en-US" dirty="0" smtClean="0"/>
              <a:t> </a:t>
            </a:r>
            <a:r>
              <a:rPr lang="en-US" altLang="en-US" dirty="0" err="1" smtClean="0"/>
              <a:t>chuẩn</a:t>
            </a:r>
            <a:endParaRPr lang="en-GB" altLang="en-US" dirty="0" smtClean="0"/>
          </a:p>
        </p:txBody>
      </p:sp>
      <p:sp>
        <p:nvSpPr>
          <p:cNvPr id="4101" name="Content Placeholder 3"/>
          <p:cNvSpPr>
            <a:spLocks noGrp="1"/>
          </p:cNvSpPr>
          <p:nvPr>
            <p:ph idx="1"/>
          </p:nvPr>
        </p:nvSpPr>
        <p:spPr>
          <a:xfrm>
            <a:off x="0" y="1371600"/>
            <a:ext cx="9144000" cy="5181600"/>
          </a:xfrm>
        </p:spPr>
        <p:txBody>
          <a:bodyPr/>
          <a:lstStyle/>
          <a:p>
            <a:r>
              <a:rPr lang="en-US" altLang="en-US" sz="2800" b="0" dirty="0" err="1" smtClean="0">
                <a:latin typeface="Arial" panose="020B0604020202020204" pitchFamily="34" charset="0"/>
                <a:cs typeface="Arial" panose="020B0604020202020204" pitchFamily="34" charset="0"/>
              </a:rPr>
              <a:t>Chuẩn</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hóa</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phân</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phối</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chuẩn</a:t>
            </a:r>
            <a:r>
              <a:rPr lang="en-US" altLang="en-US" sz="2800" b="0" dirty="0" smtClean="0">
                <a:latin typeface="Arial" panose="020B0604020202020204" pitchFamily="34" charset="0"/>
                <a:cs typeface="Arial" panose="020B0604020202020204" pitchFamily="34" charset="0"/>
              </a:rPr>
              <a:t> N(</a:t>
            </a:r>
            <a:r>
              <a:rPr lang="en-US" altLang="en-US" sz="2800" b="0" dirty="0" smtClean="0">
                <a:latin typeface="Arial" panose="020B0604020202020204" pitchFamily="34" charset="0"/>
                <a:cs typeface="Arial" panose="020B0604020202020204" pitchFamily="34" charset="0"/>
                <a:sym typeface="Symbol" panose="05050102010706020507" pitchFamily="18" charset="2"/>
              </a:rPr>
              <a:t></a:t>
            </a:r>
            <a:r>
              <a:rPr lang="en-US" altLang="en-US" sz="2800" b="0" dirty="0" smtClean="0">
                <a:latin typeface="Arial" panose="020B0604020202020204" pitchFamily="34" charset="0"/>
                <a:cs typeface="Arial" panose="020B0604020202020204" pitchFamily="34" charset="0"/>
              </a:rPr>
              <a:t>,</a:t>
            </a:r>
            <a:r>
              <a:rPr lang="en-US" altLang="en-US" sz="2800" b="0" dirty="0" smtClean="0">
                <a:latin typeface="Arial" panose="020B0604020202020204" pitchFamily="34" charset="0"/>
                <a:cs typeface="Arial" panose="020B0604020202020204" pitchFamily="34" charset="0"/>
                <a:sym typeface="Symbol" panose="05050102010706020507" pitchFamily="18" charset="2"/>
              </a:rPr>
              <a:t></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là</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biến</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đổi</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phân</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phối</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chuẩn</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đã</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cho</a:t>
            </a:r>
            <a:r>
              <a:rPr lang="en-US" altLang="en-US" sz="2800" b="0" dirty="0" smtClean="0">
                <a:latin typeface="Arial" panose="020B0604020202020204" pitchFamily="34" charset="0"/>
                <a:cs typeface="Arial" panose="020B0604020202020204" pitchFamily="34" charset="0"/>
              </a:rPr>
              <a:t> sang </a:t>
            </a:r>
            <a:r>
              <a:rPr lang="en-US" altLang="en-US" sz="2800" b="0" dirty="0" err="1" smtClean="0">
                <a:latin typeface="Arial" panose="020B0604020202020204" pitchFamily="34" charset="0"/>
                <a:cs typeface="Arial" panose="020B0604020202020204" pitchFamily="34" charset="0"/>
              </a:rPr>
              <a:t>phân</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phối</a:t>
            </a:r>
            <a:r>
              <a:rPr lang="en-US" altLang="en-US" sz="2800" b="0" dirty="0" smtClean="0">
                <a:latin typeface="Arial" panose="020B0604020202020204" pitchFamily="34" charset="0"/>
                <a:cs typeface="Arial" panose="020B0604020202020204" pitchFamily="34" charset="0"/>
              </a:rPr>
              <a:t> Z </a:t>
            </a:r>
            <a:r>
              <a:rPr lang="en-US" altLang="en-US" sz="2800" b="0" dirty="0" err="1" smtClean="0">
                <a:latin typeface="Arial" panose="020B0604020202020204" pitchFamily="34" charset="0"/>
                <a:cs typeface="Arial" panose="020B0604020202020204" pitchFamily="34" charset="0"/>
              </a:rPr>
              <a:t>với</a:t>
            </a:r>
            <a:r>
              <a:rPr lang="en-US" altLang="en-US" sz="2800" b="0" dirty="0" smtClean="0">
                <a:latin typeface="Arial" panose="020B0604020202020204" pitchFamily="34" charset="0"/>
                <a:cs typeface="Arial" panose="020B0604020202020204" pitchFamily="34" charset="0"/>
              </a:rPr>
              <a:t> N(</a:t>
            </a:r>
            <a:r>
              <a:rPr lang="en-US" altLang="en-US" sz="2800" b="0" dirty="0" smtClean="0">
                <a:latin typeface="Arial" panose="020B0604020202020204" pitchFamily="34" charset="0"/>
                <a:cs typeface="Arial" panose="020B0604020202020204" pitchFamily="34" charset="0"/>
                <a:sym typeface="Symbol" panose="05050102010706020507" pitchFamily="18" charset="2"/>
              </a:rPr>
              <a:t></a:t>
            </a:r>
            <a:r>
              <a:rPr lang="en-US" altLang="en-US" sz="2800" b="0" dirty="0" smtClean="0">
                <a:latin typeface="Arial" panose="020B0604020202020204" pitchFamily="34" charset="0"/>
                <a:cs typeface="Arial" panose="020B0604020202020204" pitchFamily="34" charset="0"/>
              </a:rPr>
              <a:t> = 0,</a:t>
            </a:r>
            <a:r>
              <a:rPr lang="en-US" altLang="en-US" sz="2800" b="0" dirty="0" smtClean="0">
                <a:latin typeface="Arial" panose="020B0604020202020204" pitchFamily="34" charset="0"/>
                <a:cs typeface="Arial" panose="020B0604020202020204" pitchFamily="34" charset="0"/>
                <a:sym typeface="Symbol" panose="05050102010706020507" pitchFamily="18" charset="2"/>
              </a:rPr>
              <a:t></a:t>
            </a:r>
            <a:r>
              <a:rPr lang="en-US" altLang="en-US" sz="2800" b="0" dirty="0" smtClean="0">
                <a:latin typeface="Arial" panose="020B0604020202020204" pitchFamily="34" charset="0"/>
                <a:cs typeface="Arial" panose="020B0604020202020204" pitchFamily="34" charset="0"/>
              </a:rPr>
              <a:t> = 1) hay N(0,1).</a:t>
            </a:r>
          </a:p>
          <a:p>
            <a:endParaRPr lang="en-US" altLang="en-US" sz="2800" b="0" dirty="0" smtClean="0">
              <a:latin typeface="Arial" panose="020B0604020202020204" pitchFamily="34" charset="0"/>
              <a:cs typeface="Arial" panose="020B0604020202020204" pitchFamily="34" charset="0"/>
            </a:endParaRPr>
          </a:p>
          <a:p>
            <a:endParaRPr lang="en-US" altLang="en-US" sz="2800" b="0" dirty="0" smtClean="0">
              <a:latin typeface="Arial" panose="020B0604020202020204" pitchFamily="34" charset="0"/>
              <a:cs typeface="Arial" panose="020B0604020202020204" pitchFamily="34" charset="0"/>
            </a:endParaRPr>
          </a:p>
          <a:p>
            <a:endParaRPr lang="en-US" altLang="en-US" sz="2800" b="0" dirty="0" smtClean="0">
              <a:latin typeface="Arial" panose="020B0604020202020204" pitchFamily="34" charset="0"/>
              <a:cs typeface="Arial" panose="020B0604020202020204" pitchFamily="34" charset="0"/>
            </a:endParaRPr>
          </a:p>
          <a:p>
            <a:r>
              <a:rPr lang="en-US" altLang="en-US" sz="2800" b="0" dirty="0" err="1" smtClean="0">
                <a:latin typeface="Arial" panose="020B0604020202020204" pitchFamily="34" charset="0"/>
                <a:cs typeface="Arial" panose="020B0604020202020204" pitchFamily="34" charset="0"/>
              </a:rPr>
              <a:t>Việc</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chuẩn</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hóa</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phân</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phối</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chuẩn</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cho</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trước</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để</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có</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thể</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sử</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dụng</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được</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bảng</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phân</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phối</a:t>
            </a:r>
            <a:r>
              <a:rPr lang="en-US" altLang="en-US" sz="2800" b="0" dirty="0" smtClean="0">
                <a:latin typeface="Arial" panose="020B0604020202020204" pitchFamily="34" charset="0"/>
                <a:cs typeface="Arial" panose="020B0604020202020204" pitchFamily="34" charset="0"/>
              </a:rPr>
              <a:t> Z </a:t>
            </a:r>
            <a:r>
              <a:rPr lang="en-US" altLang="en-US" sz="2800" b="0" dirty="0" err="1" smtClean="0">
                <a:latin typeface="Arial" panose="020B0604020202020204" pitchFamily="34" charset="0"/>
                <a:cs typeface="Arial" panose="020B0604020202020204" pitchFamily="34" charset="0"/>
              </a:rPr>
              <a:t>không</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làm</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ảnh</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hưởng</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gì</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đến</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các</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xác</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suất</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cần</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tính</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và</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như</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vậy</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không</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ảnh</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hưởng</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đến</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kết</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quả</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bài</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toán</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gốc</a:t>
            </a:r>
            <a:endParaRPr lang="en-US" altLang="en-US" sz="2800" b="0" dirty="0" smtClean="0">
              <a:latin typeface="Arial" panose="020B0604020202020204" pitchFamily="34" charset="0"/>
              <a:cs typeface="Arial" panose="020B0604020202020204" pitchFamily="34" charset="0"/>
            </a:endParaRPr>
          </a:p>
        </p:txBody>
      </p:sp>
      <p:sp>
        <p:nvSpPr>
          <p:cNvPr id="4102"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fontAlgn="base">
              <a:spcBef>
                <a:spcPct val="0"/>
              </a:spcBef>
              <a:spcAft>
                <a:spcPct val="0"/>
              </a:spcAft>
            </a:pPr>
            <a:endParaRPr lang="en-GB" altLang="en-US" dirty="0">
              <a:solidFill>
                <a:schemeClr val="bg2"/>
              </a:solidFill>
            </a:endParaRPr>
          </a:p>
        </p:txBody>
      </p:sp>
      <p:sp>
        <p:nvSpPr>
          <p:cNvPr id="4103" name="Slide Number Placeholder 5"/>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70A87C2A-407C-472F-B84D-B3F0C7E17987}" type="slidenum">
              <a:rPr lang="en-GB" altLang="en-US">
                <a:solidFill>
                  <a:srgbClr val="FFFFFF"/>
                </a:solidFill>
              </a:rPr>
              <a:pPr/>
              <a:t>22</a:t>
            </a:fld>
            <a:endParaRPr lang="en-GB" altLang="en-US">
              <a:solidFill>
                <a:srgbClr val="FFFFFF"/>
              </a:solidFill>
            </a:endParaRPr>
          </a:p>
        </p:txBody>
      </p:sp>
      <p:sp>
        <p:nvSpPr>
          <p:cNvPr id="410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endParaRPr lang="en-US" altLang="en-US"/>
          </a:p>
        </p:txBody>
      </p:sp>
      <p:sp>
        <p:nvSpPr>
          <p:cNvPr id="410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endParaRPr lang="en-US" altLang="en-US"/>
          </a:p>
        </p:txBody>
      </p:sp>
      <p:sp>
        <p:nvSpPr>
          <p:cNvPr id="410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endParaRPr lang="en-US" altLang="en-US"/>
          </a:p>
        </p:txBody>
      </p:sp>
      <p:graphicFrame>
        <p:nvGraphicFramePr>
          <p:cNvPr id="4098" name="Object 3"/>
          <p:cNvGraphicFramePr>
            <a:graphicFrameLocks noChangeAspect="1"/>
          </p:cNvGraphicFramePr>
          <p:nvPr>
            <p:extLst>
              <p:ext uri="{D42A27DB-BD31-4B8C-83A1-F6EECF244321}">
                <p14:modId xmlns:p14="http://schemas.microsoft.com/office/powerpoint/2010/main" val="1139946229"/>
              </p:ext>
            </p:extLst>
          </p:nvPr>
        </p:nvGraphicFramePr>
        <p:xfrm>
          <a:off x="3485356" y="2743199"/>
          <a:ext cx="1868488" cy="990600"/>
        </p:xfrm>
        <a:graphic>
          <a:graphicData uri="http://schemas.openxmlformats.org/presentationml/2006/ole">
            <mc:AlternateContent xmlns:mc="http://schemas.openxmlformats.org/markup-compatibility/2006">
              <mc:Choice xmlns:v="urn:schemas-microsoft-com:vml" Requires="v">
                <p:oleObj spid="_x0000_s85228" name="Equation" r:id="rId4" imgW="736560" imgH="393480" progId="Equation.DSMT4">
                  <p:embed/>
                </p:oleObj>
              </mc:Choice>
              <mc:Fallback>
                <p:oleObj name="Equation" r:id="rId4" imgW="736560" imgH="393480" progId="Equation.DSMT4">
                  <p:embed/>
                  <p:pic>
                    <p:nvPicPr>
                      <p:cNvPr id="4098"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85356" y="2743199"/>
                        <a:ext cx="1868488"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74046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658" name="Group 2"/>
          <p:cNvGrpSpPr>
            <a:grpSpLocks/>
          </p:cNvGrpSpPr>
          <p:nvPr/>
        </p:nvGrpSpPr>
        <p:grpSpPr bwMode="auto">
          <a:xfrm>
            <a:off x="511175" y="2654300"/>
            <a:ext cx="3675063" cy="2924175"/>
            <a:chOff x="192" y="2006"/>
            <a:chExt cx="2315" cy="1842"/>
          </a:xfrm>
        </p:grpSpPr>
        <p:pic>
          <p:nvPicPr>
            <p:cNvPr id="70676" name="Picture 3" descr="5_12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 y="2006"/>
              <a:ext cx="1998" cy="1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77" name="Rectangle 4"/>
            <p:cNvSpPr>
              <a:spLocks noChangeArrowheads="1"/>
            </p:cNvSpPr>
            <p:nvPr/>
          </p:nvSpPr>
          <p:spPr bwMode="auto">
            <a:xfrm>
              <a:off x="2393" y="3600"/>
              <a:ext cx="11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20000"/>
                </a:spcBef>
              </a:pPr>
              <a:endParaRPr lang="en-US" altLang="en-US">
                <a:solidFill>
                  <a:schemeClr val="hlink"/>
                </a:solidFill>
              </a:endParaRPr>
            </a:p>
          </p:txBody>
        </p:sp>
      </p:grpSp>
      <p:sp>
        <p:nvSpPr>
          <p:cNvPr id="70659" name="Rectangle 5"/>
          <p:cNvSpPr>
            <a:spLocks noGrp="1" noChangeArrowheads="1"/>
          </p:cNvSpPr>
          <p:nvPr>
            <p:ph type="title"/>
          </p:nvPr>
        </p:nvSpPr>
        <p:spPr bwMode="auto">
          <a:xfrm>
            <a:off x="533400" y="609600"/>
            <a:ext cx="8062913"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algn="ctr"/>
            <a:r>
              <a:rPr lang="en-US" altLang="en-US" dirty="0" err="1"/>
              <a:t>Chuyển</a:t>
            </a:r>
            <a:r>
              <a:rPr lang="en-US" altLang="en-US" dirty="0"/>
              <a:t> </a:t>
            </a:r>
            <a:r>
              <a:rPr lang="en-US" altLang="en-US" dirty="0" err="1"/>
              <a:t>đổi</a:t>
            </a:r>
            <a:r>
              <a:rPr lang="en-US" altLang="en-US" dirty="0"/>
              <a:t> sang </a:t>
            </a:r>
            <a:r>
              <a:rPr lang="en-US" altLang="en-US" dirty="0" err="1"/>
              <a:t>phân</a:t>
            </a:r>
            <a:r>
              <a:rPr lang="en-US" altLang="en-US" dirty="0"/>
              <a:t> </a:t>
            </a:r>
            <a:r>
              <a:rPr lang="en-US" altLang="en-US" dirty="0" err="1" smtClean="0"/>
              <a:t>phối</a:t>
            </a:r>
            <a:r>
              <a:rPr lang="en-US" altLang="en-US" dirty="0" smtClean="0"/>
              <a:t> </a:t>
            </a:r>
            <a:r>
              <a:rPr lang="en-US" altLang="en-US" dirty="0" err="1" smtClean="0"/>
              <a:t>chuẩn</a:t>
            </a:r>
            <a:endParaRPr lang="en-US" altLang="en-US" dirty="0" smtClean="0"/>
          </a:p>
        </p:txBody>
      </p:sp>
      <p:sp>
        <p:nvSpPr>
          <p:cNvPr id="70660" name="Rectangle 6"/>
          <p:cNvSpPr>
            <a:spLocks noGrp="1" noChangeArrowheads="1"/>
          </p:cNvSpPr>
          <p:nvPr>
            <p:ph type="body" sz="half"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algn="ctr">
              <a:buFont typeface="Wingdings" panose="05000000000000000000" pitchFamily="2" charset="2"/>
              <a:buNone/>
            </a:pPr>
            <a:r>
              <a:rPr lang="en-US" altLang="en-US" smtClean="0">
                <a:solidFill>
                  <a:schemeClr val="hlink"/>
                </a:solidFill>
              </a:rPr>
              <a:t>  </a:t>
            </a:r>
          </a:p>
        </p:txBody>
      </p:sp>
      <p:graphicFrame>
        <p:nvGraphicFramePr>
          <p:cNvPr id="70675" name="Object 2"/>
          <p:cNvGraphicFramePr>
            <a:graphicFrameLocks noGrp="1" noChangeAspect="1"/>
          </p:cNvGraphicFramePr>
          <p:nvPr>
            <p:ph sz="half" idx="2"/>
          </p:nvPr>
        </p:nvGraphicFramePr>
        <p:xfrm>
          <a:off x="3957638" y="2895600"/>
          <a:ext cx="1223962" cy="747713"/>
        </p:xfrm>
        <a:graphic>
          <a:graphicData uri="http://schemas.openxmlformats.org/presentationml/2006/ole">
            <mc:AlternateContent xmlns:mc="http://schemas.openxmlformats.org/markup-compatibility/2006">
              <mc:Choice xmlns:v="urn:schemas-microsoft-com:vml" Requires="v">
                <p:oleObj spid="_x0000_s79130" name="Equation" r:id="rId5" imgW="1371600" imgH="838200" progId="Equation.DSMT4">
                  <p:embed/>
                </p:oleObj>
              </mc:Choice>
              <mc:Fallback>
                <p:oleObj name="Equation" r:id="rId5" imgW="1371600" imgH="838200" progId="Equation.DSMT4">
                  <p:embed/>
                  <p:pic>
                    <p:nvPicPr>
                      <p:cNvPr id="70675" name="Object 2"/>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7638" y="2895600"/>
                        <a:ext cx="1223962"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0661" name="Rectangle 7"/>
          <p:cNvSpPr>
            <a:spLocks noChangeArrowheads="1"/>
          </p:cNvSpPr>
          <p:nvPr/>
        </p:nvSpPr>
        <p:spPr bwMode="auto">
          <a:xfrm>
            <a:off x="2160588" y="5310188"/>
            <a:ext cx="3111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70662" name="Rectangle 8"/>
          <p:cNvSpPr>
            <a:spLocks noChangeArrowheads="1"/>
          </p:cNvSpPr>
          <p:nvPr/>
        </p:nvSpPr>
        <p:spPr bwMode="auto">
          <a:xfrm>
            <a:off x="3303588" y="5310188"/>
            <a:ext cx="3111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70663" name="Rectangle 9"/>
          <p:cNvSpPr>
            <a:spLocks noChangeArrowheads="1"/>
          </p:cNvSpPr>
          <p:nvPr/>
        </p:nvSpPr>
        <p:spPr bwMode="auto">
          <a:xfrm>
            <a:off x="3813175" y="5310188"/>
            <a:ext cx="3111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70664" name="Rectangle 10"/>
          <p:cNvSpPr>
            <a:spLocks noChangeArrowheads="1"/>
          </p:cNvSpPr>
          <p:nvPr/>
        </p:nvSpPr>
        <p:spPr bwMode="auto">
          <a:xfrm>
            <a:off x="1524000" y="5310188"/>
            <a:ext cx="3873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70665" name="Rectangle 11"/>
          <p:cNvSpPr>
            <a:spLocks noChangeArrowheads="1"/>
          </p:cNvSpPr>
          <p:nvPr/>
        </p:nvSpPr>
        <p:spPr bwMode="auto">
          <a:xfrm>
            <a:off x="889000" y="5310188"/>
            <a:ext cx="3873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70666" name="Rectangle 12"/>
          <p:cNvSpPr>
            <a:spLocks noChangeArrowheads="1"/>
          </p:cNvSpPr>
          <p:nvPr/>
        </p:nvSpPr>
        <p:spPr bwMode="auto">
          <a:xfrm>
            <a:off x="254000" y="5310188"/>
            <a:ext cx="3873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70667" name="Rectangle 13"/>
          <p:cNvSpPr>
            <a:spLocks noChangeArrowheads="1"/>
          </p:cNvSpPr>
          <p:nvPr/>
        </p:nvSpPr>
        <p:spPr bwMode="auto">
          <a:xfrm>
            <a:off x="7202488" y="5253038"/>
            <a:ext cx="169386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70668" name="Rectangle 14"/>
          <p:cNvSpPr>
            <a:spLocks noChangeArrowheads="1"/>
          </p:cNvSpPr>
          <p:nvPr/>
        </p:nvSpPr>
        <p:spPr bwMode="auto">
          <a:xfrm>
            <a:off x="6194425" y="6240463"/>
            <a:ext cx="156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70669" name="Rectangle 15"/>
          <p:cNvSpPr>
            <a:spLocks noChangeArrowheads="1"/>
          </p:cNvSpPr>
          <p:nvPr/>
        </p:nvSpPr>
        <p:spPr bwMode="auto">
          <a:xfrm>
            <a:off x="2619375" y="3594100"/>
            <a:ext cx="17319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70670" name="Rectangle 16"/>
          <p:cNvSpPr>
            <a:spLocks noChangeArrowheads="1"/>
          </p:cNvSpPr>
          <p:nvPr/>
        </p:nvSpPr>
        <p:spPr bwMode="auto">
          <a:xfrm>
            <a:off x="7280275" y="3481388"/>
            <a:ext cx="1800225"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70671" name="Rectangle 17"/>
          <p:cNvSpPr>
            <a:spLocks noChangeArrowheads="1"/>
          </p:cNvSpPr>
          <p:nvPr/>
        </p:nvSpPr>
        <p:spPr bwMode="auto">
          <a:xfrm>
            <a:off x="6861175" y="4784725"/>
            <a:ext cx="9255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70672" name="Rectangle 18"/>
          <p:cNvSpPr>
            <a:spLocks noChangeArrowheads="1"/>
          </p:cNvSpPr>
          <p:nvPr/>
        </p:nvSpPr>
        <p:spPr bwMode="auto">
          <a:xfrm>
            <a:off x="1658938" y="5653088"/>
            <a:ext cx="169386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pic>
        <p:nvPicPr>
          <p:cNvPr id="70673" name="Picture 19" descr="5_12b"/>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84838" y="2590800"/>
            <a:ext cx="3189287"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74" name="AutoShape 20"/>
          <p:cNvSpPr>
            <a:spLocks noChangeArrowheads="1"/>
          </p:cNvSpPr>
          <p:nvPr/>
        </p:nvSpPr>
        <p:spPr bwMode="auto">
          <a:xfrm>
            <a:off x="3502025" y="2619375"/>
            <a:ext cx="2220913" cy="1206500"/>
          </a:xfrm>
          <a:prstGeom prst="rightArrow">
            <a:avLst>
              <a:gd name="adj1" fmla="val 50000"/>
              <a:gd name="adj2" fmla="val 94093"/>
            </a:avLst>
          </a:prstGeom>
          <a:solidFill>
            <a:schemeClr val="hlink"/>
          </a:solidFill>
          <a:ln w="12700">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Tree>
    <p:extLst>
      <p:ext uri="{BB962C8B-B14F-4D97-AF65-F5344CB8AC3E}">
        <p14:creationId xmlns:p14="http://schemas.microsoft.com/office/powerpoint/2010/main" val="2824612"/>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type="title"/>
          </p:nvPr>
        </p:nvSpPr>
        <p:spPr bwMode="auto">
          <a:xfrm>
            <a:off x="381000" y="571500"/>
            <a:ext cx="8369300" cy="1181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algn="ctr"/>
            <a:r>
              <a:rPr lang="en-US" altLang="en-US" b="1" dirty="0" err="1" smtClean="0"/>
              <a:t>Ví</a:t>
            </a:r>
            <a:r>
              <a:rPr lang="en-US" altLang="en-US" b="1" dirty="0" smtClean="0"/>
              <a:t> </a:t>
            </a:r>
            <a:r>
              <a:rPr lang="en-US" altLang="en-US" b="1" dirty="0" err="1" smtClean="0"/>
              <a:t>dụ</a:t>
            </a:r>
            <a:endParaRPr lang="en-US" altLang="en-US" b="1" dirty="0" smtClean="0"/>
          </a:p>
        </p:txBody>
      </p:sp>
      <p:sp>
        <p:nvSpPr>
          <p:cNvPr id="11266" name="Rectangle 2"/>
          <p:cNvSpPr>
            <a:spLocks noGrp="1" noChangeArrowheads="1"/>
          </p:cNvSpPr>
          <p:nvPr>
            <p:ph idx="1"/>
          </p:nvPr>
        </p:nvSpPr>
        <p:spPr bwMode="auto">
          <a:xfrm>
            <a:off x="685800" y="1676400"/>
            <a:ext cx="7772400" cy="4394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a:buFont typeface="Wingdings" pitchFamily="2" charset="2"/>
              <a:buNone/>
              <a:defRPr/>
            </a:pPr>
            <a:r>
              <a:rPr lang="en-US" sz="2800" dirty="0" err="1" smtClean="0">
                <a:latin typeface="Arial" panose="020B0604020202020204" pitchFamily="34" charset="0"/>
                <a:cs typeface="Arial" panose="020B0604020202020204" pitchFamily="34" charset="0"/>
              </a:rPr>
              <a:t>Câu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lạc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bộ</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về</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chiều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cao</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yêu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cầu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các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phụ</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nữ</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phải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cao</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tối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thiểu</a:t>
            </a:r>
            <a:r>
              <a:rPr lang="en-US" sz="2800" dirty="0" smtClean="0">
                <a:latin typeface="Arial" panose="020B0604020202020204" pitchFamily="34" charset="0"/>
                <a:cs typeface="Arial" panose="020B0604020202020204" pitchFamily="34" charset="0"/>
              </a:rPr>
              <a:t> 70 inch.  </a:t>
            </a:r>
          </a:p>
          <a:p>
            <a:pPr>
              <a:buFont typeface="Wingdings" pitchFamily="2" charset="2"/>
              <a:buNone/>
              <a:defRPr/>
            </a:pPr>
            <a:endParaRPr lang="en-US" sz="2800" dirty="0" smtClean="0">
              <a:latin typeface="Arial" panose="020B0604020202020204" pitchFamily="34" charset="0"/>
              <a:cs typeface="Arial" panose="020B0604020202020204" pitchFamily="34" charset="0"/>
            </a:endParaRPr>
          </a:p>
          <a:p>
            <a:pPr marL="0">
              <a:buFont typeface="Wingdings" pitchFamily="2" charset="2"/>
              <a:buNone/>
              <a:defRPr/>
            </a:pPr>
            <a:r>
              <a:rPr lang="en-US" sz="2800" dirty="0" err="1" smtClean="0">
                <a:latin typeface="Arial" panose="020B0604020202020204" pitchFamily="34" charset="0"/>
                <a:cs typeface="Arial" panose="020B0604020202020204" pitchFamily="34" charset="0"/>
              </a:rPr>
              <a:t>Giả</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sử</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rằng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chiều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cao</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của</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phụ</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nữ</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tuân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theo</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phân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phối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chuẩn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với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giá</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trị</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trung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bình</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là</a:t>
            </a:r>
            <a:r>
              <a:rPr lang="en-US" sz="2800" dirty="0" smtClean="0">
                <a:latin typeface="Arial" panose="020B0604020202020204" pitchFamily="34" charset="0"/>
                <a:cs typeface="Arial" panose="020B0604020202020204" pitchFamily="34" charset="0"/>
              </a:rPr>
              <a:t> 63.8 inch </a:t>
            </a:r>
            <a:r>
              <a:rPr lang="en-US" sz="2800" dirty="0" err="1" smtClean="0">
                <a:latin typeface="Arial" panose="020B0604020202020204" pitchFamily="34" charset="0"/>
                <a:cs typeface="Arial" panose="020B0604020202020204" pitchFamily="34" charset="0"/>
              </a:rPr>
              <a:t>và</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độ</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lệch</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chuẩn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là</a:t>
            </a:r>
            <a:r>
              <a:rPr lang="en-US" sz="2800" dirty="0" smtClean="0">
                <a:latin typeface="Arial" panose="020B0604020202020204" pitchFamily="34" charset="0"/>
                <a:cs typeface="Arial" panose="020B0604020202020204" pitchFamily="34" charset="0"/>
              </a:rPr>
              <a:t> 2.6 inch. </a:t>
            </a:r>
            <a:r>
              <a:rPr lang="en-US" sz="2800" dirty="0" err="1">
                <a:latin typeface="Arial" panose="020B0604020202020204" pitchFamily="34" charset="0"/>
                <a:cs typeface="Arial" panose="020B0604020202020204" pitchFamily="34" charset="0"/>
              </a:rPr>
              <a:t>H</a:t>
            </a:r>
            <a:r>
              <a:rPr lang="en-US" sz="2800" dirty="0" err="1" smtClean="0">
                <a:latin typeface="Arial" panose="020B0604020202020204" pitchFamily="34" charset="0"/>
                <a:cs typeface="Arial" panose="020B0604020202020204" pitchFamily="34" charset="0"/>
              </a:rPr>
              <a:t>ãy</a:t>
            </a:r>
            <a:r>
              <a:rPr lang="en-US" sz="2800" dirty="0" smtClean="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tìm</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phần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trăm</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phụ</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nữ</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đáp</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ứng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yêu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cầu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về</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chiều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cao</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đó</a:t>
            </a:r>
            <a:r>
              <a:rPr lang="en-US" sz="2800" dirty="0">
                <a:latin typeface="Arial" panose="020B0604020202020204" pitchFamily="34" charset="0"/>
                <a:cs typeface="Arial" panose="020B0604020202020204" pitchFamily="34" charset="0"/>
              </a:rPr>
              <a:t>.</a:t>
            </a:r>
            <a:r>
              <a:rPr lang="en-US" sz="2800" dirty="0" smtClean="0">
                <a:latin typeface="Arial" panose="020B0604020202020204" pitchFamily="34" charset="0"/>
                <a:cs typeface="Arial" panose="020B0604020202020204" pitchFamily="34" charset="0"/>
              </a:rPr>
              <a:t> </a:t>
            </a:r>
          </a:p>
          <a:p>
            <a:pPr marL="0">
              <a:buFont typeface="Wingdings" pitchFamily="2" charset="2"/>
              <a:buNone/>
              <a:defRPr/>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2178375"/>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type="title"/>
          </p:nvPr>
        </p:nvSpPr>
        <p:spPr bwMode="auto">
          <a:xfrm>
            <a:off x="381000" y="647700"/>
            <a:ext cx="8369300" cy="1181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algn="ctr"/>
            <a:r>
              <a:rPr lang="en-US" altLang="en-US" b="1" dirty="0" err="1" smtClean="0"/>
              <a:t>Ví</a:t>
            </a:r>
            <a:r>
              <a:rPr lang="en-US" altLang="en-US" b="1" dirty="0" smtClean="0"/>
              <a:t> </a:t>
            </a:r>
            <a:r>
              <a:rPr lang="en-US" altLang="en-US" b="1" dirty="0" err="1" smtClean="0"/>
              <a:t>dụ</a:t>
            </a:r>
            <a:r>
              <a:rPr lang="en-US" altLang="en-US" b="1" dirty="0" smtClean="0"/>
              <a:t> (</a:t>
            </a:r>
            <a:r>
              <a:rPr lang="en-US" altLang="en-US" b="1" dirty="0" err="1" smtClean="0"/>
              <a:t>tt</a:t>
            </a:r>
            <a:r>
              <a:rPr lang="en-US" altLang="en-US" b="1" dirty="0" smtClean="0"/>
              <a:t>)</a:t>
            </a:r>
          </a:p>
        </p:txBody>
      </p:sp>
      <p:sp>
        <p:nvSpPr>
          <p:cNvPr id="76802" name="Rectangle 2"/>
          <p:cNvSpPr>
            <a:spLocks noGrp="1" noChangeArrowheads="1"/>
          </p:cNvSpPr>
          <p:nvPr>
            <p:ph idx="1"/>
          </p:nvPr>
        </p:nvSpPr>
        <p:spPr bwMode="auto">
          <a:xfrm>
            <a:off x="685800" y="1676400"/>
            <a:ext cx="7772400" cy="4394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anose="05000000000000000000" pitchFamily="2" charset="2"/>
              <a:buNone/>
            </a:pPr>
            <a:r>
              <a:rPr lang="en-US" altLang="en-US" dirty="0" err="1" smtClean="0">
                <a:latin typeface="Arial" panose="020B0604020202020204" pitchFamily="34" charset="0"/>
                <a:cs typeface="Arial" panose="020B0604020202020204" pitchFamily="34" charset="0"/>
              </a:rPr>
              <a:t>Vẽ</a:t>
            </a:r>
            <a:r>
              <a:rPr lang="en-US" altLang="en-US" dirty="0" smtClean="0">
                <a:latin typeface="Arial" panose="020B0604020202020204" pitchFamily="34" charset="0"/>
                <a:cs typeface="Arial" panose="020B0604020202020204" pitchFamily="34" charset="0"/>
              </a:rPr>
              <a:t> </a:t>
            </a:r>
            <a:r>
              <a:rPr lang="en-US" altLang="en-US" dirty="0" err="1" smtClean="0">
                <a:latin typeface="Arial" panose="020B0604020202020204" pitchFamily="34" charset="0"/>
                <a:cs typeface="Arial" panose="020B0604020202020204" pitchFamily="34" charset="0"/>
              </a:rPr>
              <a:t>phân</a:t>
            </a:r>
            <a:r>
              <a:rPr lang="en-US" altLang="en-US" dirty="0" smtClean="0">
                <a:latin typeface="Arial" panose="020B0604020202020204" pitchFamily="34" charset="0"/>
                <a:cs typeface="Arial" panose="020B0604020202020204" pitchFamily="34" charset="0"/>
              </a:rPr>
              <a:t> </a:t>
            </a:r>
            <a:r>
              <a:rPr lang="en-US" altLang="en-US" dirty="0" err="1" smtClean="0">
                <a:latin typeface="Arial" panose="020B0604020202020204" pitchFamily="34" charset="0"/>
                <a:cs typeface="Arial" panose="020B0604020202020204" pitchFamily="34" charset="0"/>
              </a:rPr>
              <a:t>phối</a:t>
            </a:r>
            <a:r>
              <a:rPr lang="en-US" altLang="en-US" dirty="0" smtClean="0">
                <a:latin typeface="Arial" panose="020B0604020202020204" pitchFamily="34" charset="0"/>
                <a:cs typeface="Arial" panose="020B0604020202020204" pitchFamily="34" charset="0"/>
              </a:rPr>
              <a:t> </a:t>
            </a:r>
            <a:r>
              <a:rPr lang="en-US" altLang="en-US" dirty="0" err="1" smtClean="0">
                <a:latin typeface="Arial" panose="020B0604020202020204" pitchFamily="34" charset="0"/>
                <a:cs typeface="Arial" panose="020B0604020202020204" pitchFamily="34" charset="0"/>
              </a:rPr>
              <a:t>chuẩn</a:t>
            </a:r>
            <a:r>
              <a:rPr lang="en-US" altLang="en-US" dirty="0" smtClean="0">
                <a:latin typeface="Arial" panose="020B0604020202020204" pitchFamily="34" charset="0"/>
                <a:cs typeface="Arial" panose="020B0604020202020204" pitchFamily="34" charset="0"/>
              </a:rPr>
              <a:t> </a:t>
            </a:r>
            <a:r>
              <a:rPr lang="en-US" altLang="en-US" dirty="0" err="1" smtClean="0">
                <a:latin typeface="Arial" panose="020B0604020202020204" pitchFamily="34" charset="0"/>
                <a:cs typeface="Arial" panose="020B0604020202020204" pitchFamily="34" charset="0"/>
              </a:rPr>
              <a:t>và</a:t>
            </a:r>
            <a:r>
              <a:rPr lang="en-US" altLang="en-US" dirty="0" smtClean="0">
                <a:latin typeface="Arial" panose="020B0604020202020204" pitchFamily="34" charset="0"/>
                <a:cs typeface="Arial" panose="020B0604020202020204" pitchFamily="34" charset="0"/>
              </a:rPr>
              <a:t> </a:t>
            </a:r>
            <a:r>
              <a:rPr lang="en-US" altLang="en-US" dirty="0" err="1" smtClean="0">
                <a:latin typeface="Arial" panose="020B0604020202020204" pitchFamily="34" charset="0"/>
                <a:cs typeface="Arial" panose="020B0604020202020204" pitchFamily="34" charset="0"/>
              </a:rPr>
              <a:t>hình</a:t>
            </a:r>
            <a:r>
              <a:rPr lang="en-US" altLang="en-US" dirty="0" smtClean="0">
                <a:latin typeface="Arial" panose="020B0604020202020204" pitchFamily="34" charset="0"/>
                <a:cs typeface="Arial" panose="020B0604020202020204" pitchFamily="34" charset="0"/>
              </a:rPr>
              <a:t> </a:t>
            </a:r>
            <a:r>
              <a:rPr lang="en-US" altLang="en-US" dirty="0" err="1" smtClean="0">
                <a:latin typeface="Arial" panose="020B0604020202020204" pitchFamily="34" charset="0"/>
                <a:cs typeface="Arial" panose="020B0604020202020204" pitchFamily="34" charset="0"/>
              </a:rPr>
              <a:t>dạng</a:t>
            </a:r>
            <a:r>
              <a:rPr lang="en-US" altLang="en-US" dirty="0" smtClean="0">
                <a:latin typeface="Arial" panose="020B0604020202020204" pitchFamily="34" charset="0"/>
                <a:cs typeface="Arial" panose="020B0604020202020204" pitchFamily="34" charset="0"/>
              </a:rPr>
              <a:t> </a:t>
            </a:r>
            <a:r>
              <a:rPr lang="en-US" altLang="en-US" dirty="0" err="1" smtClean="0">
                <a:latin typeface="Arial" panose="020B0604020202020204" pitchFamily="34" charset="0"/>
                <a:cs typeface="Arial" panose="020B0604020202020204" pitchFamily="34" charset="0"/>
              </a:rPr>
              <a:t>của</a:t>
            </a:r>
            <a:r>
              <a:rPr lang="en-US" altLang="en-US" dirty="0" smtClean="0">
                <a:latin typeface="Arial" panose="020B0604020202020204" pitchFamily="34" charset="0"/>
                <a:cs typeface="Arial" panose="020B0604020202020204" pitchFamily="34" charset="0"/>
              </a:rPr>
              <a:t> </a:t>
            </a:r>
            <a:r>
              <a:rPr lang="en-US" altLang="en-US" dirty="0" err="1" smtClean="0">
                <a:latin typeface="Arial" panose="020B0604020202020204" pitchFamily="34" charset="0"/>
                <a:cs typeface="Arial" panose="020B0604020202020204" pitchFamily="34" charset="0"/>
              </a:rPr>
              <a:t>vùng</a:t>
            </a:r>
            <a:r>
              <a:rPr lang="en-US" altLang="en-US" dirty="0" smtClean="0">
                <a:latin typeface="Arial" panose="020B0604020202020204" pitchFamily="34" charset="0"/>
                <a:cs typeface="Arial" panose="020B0604020202020204" pitchFamily="34" charset="0"/>
              </a:rPr>
              <a:t> </a:t>
            </a:r>
            <a:r>
              <a:rPr lang="en-US" altLang="en-US" dirty="0" err="1" smtClean="0">
                <a:latin typeface="Arial" panose="020B0604020202020204" pitchFamily="34" charset="0"/>
                <a:cs typeface="Arial" panose="020B0604020202020204" pitchFamily="34" charset="0"/>
              </a:rPr>
              <a:t>cần</a:t>
            </a:r>
            <a:r>
              <a:rPr lang="en-US" altLang="en-US" dirty="0" smtClean="0">
                <a:latin typeface="Arial" panose="020B0604020202020204" pitchFamily="34" charset="0"/>
                <a:cs typeface="Arial" panose="020B0604020202020204" pitchFamily="34" charset="0"/>
              </a:rPr>
              <a:t> </a:t>
            </a:r>
            <a:r>
              <a:rPr lang="en-US" altLang="en-US" dirty="0" err="1" smtClean="0">
                <a:latin typeface="Arial" panose="020B0604020202020204" pitchFamily="34" charset="0"/>
                <a:cs typeface="Arial" panose="020B0604020202020204" pitchFamily="34" charset="0"/>
              </a:rPr>
              <a:t>tính</a:t>
            </a:r>
            <a:r>
              <a:rPr lang="en-US" altLang="en-US" dirty="0" smtClean="0">
                <a:latin typeface="Arial" panose="020B0604020202020204" pitchFamily="34" charset="0"/>
                <a:cs typeface="Arial" panose="020B0604020202020204" pitchFamily="34" charset="0"/>
              </a:rPr>
              <a:t> </a:t>
            </a:r>
            <a:r>
              <a:rPr lang="en-US" altLang="en-US" dirty="0" err="1" smtClean="0">
                <a:latin typeface="Arial" panose="020B0604020202020204" pitchFamily="34" charset="0"/>
                <a:cs typeface="Arial" panose="020B0604020202020204" pitchFamily="34" charset="0"/>
              </a:rPr>
              <a:t>xác</a:t>
            </a:r>
            <a:r>
              <a:rPr lang="en-US" altLang="en-US" dirty="0" smtClean="0">
                <a:latin typeface="Arial" panose="020B0604020202020204" pitchFamily="34" charset="0"/>
                <a:cs typeface="Arial" panose="020B0604020202020204" pitchFamily="34" charset="0"/>
              </a:rPr>
              <a:t> </a:t>
            </a:r>
            <a:r>
              <a:rPr lang="en-US" altLang="en-US" dirty="0" err="1" smtClean="0">
                <a:latin typeface="Arial" panose="020B0604020202020204" pitchFamily="34" charset="0"/>
                <a:cs typeface="Arial" panose="020B0604020202020204" pitchFamily="34" charset="0"/>
              </a:rPr>
              <a:t>suất</a:t>
            </a:r>
            <a:endParaRPr lang="en-US" altLang="en-US" dirty="0" smtClean="0">
              <a:latin typeface="Arial" panose="020B0604020202020204" pitchFamily="34" charset="0"/>
              <a:cs typeface="Arial" panose="020B0604020202020204" pitchFamily="34" charset="0"/>
            </a:endParaRPr>
          </a:p>
        </p:txBody>
      </p:sp>
      <p:pic>
        <p:nvPicPr>
          <p:cNvPr id="76804" name="Picture 5" descr="C:\Users\Joe\Desktop\Triola Job\Graphics\Round_1_png_files\Ch0603-Slide-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667000"/>
            <a:ext cx="5010150" cy="359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3268087"/>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type="title"/>
          </p:nvPr>
        </p:nvSpPr>
        <p:spPr bwMode="auto">
          <a:xfrm>
            <a:off x="381000" y="457200"/>
            <a:ext cx="8369300" cy="1181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algn="ctr"/>
            <a:r>
              <a:rPr lang="en-US" altLang="en-US" b="1" dirty="0" err="1" smtClean="0"/>
              <a:t>Ví</a:t>
            </a:r>
            <a:r>
              <a:rPr lang="en-US" altLang="en-US" b="1" dirty="0" smtClean="0"/>
              <a:t> </a:t>
            </a:r>
            <a:r>
              <a:rPr lang="en-US" altLang="en-US" b="1" dirty="0" err="1" smtClean="0"/>
              <a:t>dụ</a:t>
            </a:r>
            <a:r>
              <a:rPr lang="en-US" altLang="en-US" b="1" dirty="0" smtClean="0"/>
              <a:t> (</a:t>
            </a:r>
            <a:r>
              <a:rPr lang="en-US" altLang="en-US" b="1" dirty="0" err="1" smtClean="0"/>
              <a:t>tt</a:t>
            </a:r>
            <a:r>
              <a:rPr lang="en-US" altLang="en-US" b="1" dirty="0" smtClean="0"/>
              <a:t>)</a:t>
            </a:r>
          </a:p>
        </p:txBody>
      </p:sp>
      <p:sp>
        <p:nvSpPr>
          <p:cNvPr id="3075" name="Rectangle 2"/>
          <p:cNvSpPr>
            <a:spLocks noGrp="1" noChangeArrowheads="1"/>
          </p:cNvSpPr>
          <p:nvPr>
            <p:ph idx="1"/>
          </p:nvPr>
        </p:nvSpPr>
        <p:spPr bwMode="auto">
          <a:xfrm>
            <a:off x="0" y="1433945"/>
            <a:ext cx="9144000" cy="4394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pPr marL="0">
              <a:buFont typeface="Wingdings" pitchFamily="2" charset="2"/>
              <a:buNone/>
              <a:defRPr/>
            </a:pPr>
            <a:r>
              <a:rPr lang="en-US" sz="2800" dirty="0" err="1">
                <a:latin typeface="Arial" panose="020B0604020202020204" pitchFamily="34" charset="0"/>
                <a:cs typeface="Arial" panose="020B0604020202020204" pitchFamily="34" charset="0"/>
              </a:rPr>
              <a:t>Chuyển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đổi</a:t>
            </a:r>
            <a:r>
              <a:rPr lang="en-US" sz="2800" dirty="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biến</a:t>
            </a:r>
            <a:r>
              <a:rPr lang="en-US" sz="2800" dirty="0" smtClean="0">
                <a:latin typeface="Arial" panose="020B0604020202020204" pitchFamily="34" charset="0"/>
                <a:cs typeface="Arial" panose="020B0604020202020204" pitchFamily="34" charset="0"/>
              </a:rPr>
              <a:t> z </a:t>
            </a:r>
            <a:r>
              <a:rPr lang="en-US" sz="2800" dirty="0" err="1">
                <a:latin typeface="Arial" panose="020B0604020202020204" pitchFamily="34" charset="0"/>
                <a:cs typeface="Arial" panose="020B0604020202020204" pitchFamily="34" charset="0"/>
              </a:rPr>
              <a:t>và</a:t>
            </a:r>
            <a:r>
              <a:rPr lang="en-US" sz="2800" dirty="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tra</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bảng</a:t>
            </a:r>
            <a:r>
              <a:rPr lang="en-US" sz="2800" dirty="0" smtClean="0">
                <a:latin typeface="Arial" panose="020B0604020202020204" pitchFamily="34" charset="0"/>
                <a:cs typeface="Arial" panose="020B0604020202020204" pitchFamily="34" charset="0"/>
              </a:rPr>
              <a:t> Z </a:t>
            </a:r>
            <a:r>
              <a:rPr lang="en-US" sz="2800" dirty="0" err="1" smtClean="0">
                <a:latin typeface="Arial" panose="020B0604020202020204" pitchFamily="34" charset="0"/>
                <a:cs typeface="Arial" panose="020B0604020202020204" pitchFamily="34" charset="0"/>
              </a:rPr>
              <a:t>để</a:t>
            </a:r>
            <a:r>
              <a:rPr lang="en-US" sz="2800" dirty="0" smtClean="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tìm</a:t>
            </a:r>
            <a:r>
              <a:rPr lang="en-US" sz="2800" dirty="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diện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tích</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vùng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tô</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đậm</a:t>
            </a:r>
            <a:r>
              <a:rPr lang="en-US" sz="2800" dirty="0" smtClean="0">
                <a:latin typeface="Arial" panose="020B0604020202020204" pitchFamily="34" charset="0"/>
                <a:cs typeface="Arial" panose="020B0604020202020204" pitchFamily="34" charset="0"/>
              </a:rPr>
              <a:t>.</a:t>
            </a:r>
          </a:p>
          <a:p>
            <a:pPr>
              <a:buFont typeface="Wingdings" pitchFamily="2" charset="2"/>
              <a:buNone/>
              <a:defRPr/>
            </a:pPr>
            <a:endParaRPr lang="en-US" sz="2800" dirty="0" smtClean="0">
              <a:latin typeface="Arial" panose="020B0604020202020204" pitchFamily="34" charset="0"/>
              <a:cs typeface="Arial" panose="020B0604020202020204" pitchFamily="34" charset="0"/>
            </a:endParaRPr>
          </a:p>
          <a:p>
            <a:pPr>
              <a:buFont typeface="Wingdings" pitchFamily="2" charset="2"/>
              <a:buNone/>
              <a:defRPr/>
            </a:pPr>
            <a:endParaRPr lang="en-US" sz="2800" dirty="0" smtClean="0">
              <a:latin typeface="Arial" panose="020B0604020202020204" pitchFamily="34" charset="0"/>
              <a:cs typeface="Arial" panose="020B0604020202020204" pitchFamily="34" charset="0"/>
            </a:endParaRPr>
          </a:p>
          <a:p>
            <a:pPr>
              <a:buFont typeface="Wingdings" pitchFamily="2" charset="2"/>
              <a:buNone/>
              <a:defRPr/>
            </a:pPr>
            <a:endParaRPr lang="en-US" sz="2800" dirty="0" smtClean="0">
              <a:latin typeface="Arial" panose="020B0604020202020204" pitchFamily="34" charset="0"/>
              <a:cs typeface="Arial" panose="020B0604020202020204" pitchFamily="34" charset="0"/>
            </a:endParaRPr>
          </a:p>
          <a:p>
            <a:pPr>
              <a:buFont typeface="Wingdings" pitchFamily="2" charset="2"/>
              <a:buNone/>
              <a:defRPr/>
            </a:pPr>
            <a:endParaRPr lang="en-US" sz="2800" dirty="0" smtClean="0">
              <a:latin typeface="Arial" panose="020B0604020202020204" pitchFamily="34" charset="0"/>
              <a:cs typeface="Arial" panose="020B0604020202020204" pitchFamily="34" charset="0"/>
            </a:endParaRPr>
          </a:p>
          <a:p>
            <a:pPr marL="0">
              <a:buNone/>
              <a:defRPr/>
            </a:pPr>
            <a:r>
              <a:rPr lang="en-US" sz="2800" dirty="0" err="1" smtClean="0">
                <a:latin typeface="Arial" panose="020B0604020202020204" pitchFamily="34" charset="0"/>
                <a:cs typeface="Arial" panose="020B0604020202020204" pitchFamily="34" charset="0"/>
              </a:rPr>
              <a:t>Diện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tích</a:t>
            </a:r>
            <a:r>
              <a:rPr lang="en-US" sz="2800" dirty="0" smtClean="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a:t>
            </a:r>
            <a:r>
              <a:rPr lang="en-US" sz="2800" dirty="0" err="1" smtClean="0">
                <a:latin typeface="Arial" panose="020B0604020202020204" pitchFamily="34" charset="0"/>
                <a:cs typeface="Arial" panose="020B0604020202020204" pitchFamily="34" charset="0"/>
              </a:rPr>
              <a:t>ùng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bên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phải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của</a:t>
            </a:r>
            <a:r>
              <a:rPr lang="en-US" sz="2800" dirty="0" smtClean="0">
                <a:latin typeface="Arial" panose="020B0604020202020204" pitchFamily="34" charset="0"/>
                <a:cs typeface="Arial" panose="020B0604020202020204" pitchFamily="34" charset="0"/>
              </a:rPr>
              <a:t> z=2.38 </a:t>
            </a:r>
            <a:r>
              <a:rPr lang="en-US" sz="2800" dirty="0" err="1" smtClean="0">
                <a:latin typeface="Arial" panose="020B0604020202020204" pitchFamily="34" charset="0"/>
                <a:cs typeface="Arial" panose="020B0604020202020204" pitchFamily="34" charset="0"/>
              </a:rPr>
              <a:t>là</a:t>
            </a:r>
            <a:r>
              <a:rPr lang="en-US" sz="2800" dirty="0" smtClean="0">
                <a:latin typeface="Arial" panose="020B0604020202020204" pitchFamily="34" charset="0"/>
                <a:cs typeface="Arial" panose="020B0604020202020204" pitchFamily="34" charset="0"/>
              </a:rPr>
              <a:t> 0.008656, </a:t>
            </a:r>
            <a:r>
              <a:rPr lang="en-US" sz="2800" dirty="0" err="1" smtClean="0">
                <a:latin typeface="Arial" panose="020B0604020202020204" pitchFamily="34" charset="0"/>
                <a:cs typeface="Arial" panose="020B0604020202020204" pitchFamily="34" charset="0"/>
              </a:rPr>
              <a:t>vì</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vậy</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khoảng</a:t>
            </a:r>
            <a:r>
              <a:rPr lang="en-US" sz="2800" dirty="0" smtClean="0">
                <a:latin typeface="Arial" panose="020B0604020202020204" pitchFamily="34" charset="0"/>
                <a:cs typeface="Arial" panose="020B0604020202020204" pitchFamily="34" charset="0"/>
              </a:rPr>
              <a:t> 0.87% </a:t>
            </a:r>
            <a:r>
              <a:rPr lang="en-US" sz="2800" dirty="0" err="1" smtClean="0">
                <a:latin typeface="Arial" panose="020B0604020202020204" pitchFamily="34" charset="0"/>
                <a:cs typeface="Arial" panose="020B0604020202020204" pitchFamily="34" charset="0"/>
              </a:rPr>
              <a:t>nữ</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có</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chiều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cao</a:t>
            </a:r>
            <a:r>
              <a:rPr lang="en-US" sz="2800" dirty="0" smtClean="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tối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thiểu</a:t>
            </a:r>
            <a:r>
              <a:rPr lang="en-US" sz="2800" dirty="0">
                <a:latin typeface="Arial" panose="020B0604020202020204" pitchFamily="34" charset="0"/>
                <a:cs typeface="Arial" panose="020B0604020202020204" pitchFamily="34" charset="0"/>
              </a:rPr>
              <a:t> 70 </a:t>
            </a:r>
            <a:r>
              <a:rPr lang="en-US" sz="2800" dirty="0" smtClean="0">
                <a:latin typeface="Arial" panose="020B0604020202020204" pitchFamily="34" charset="0"/>
                <a:cs typeface="Arial" panose="020B0604020202020204" pitchFamily="34" charset="0"/>
              </a:rPr>
              <a:t>inch.  </a:t>
            </a:r>
            <a:endParaRPr lang="en-US" sz="2800" dirty="0">
              <a:latin typeface="Arial" panose="020B0604020202020204" pitchFamily="34" charset="0"/>
              <a:cs typeface="Arial" panose="020B0604020202020204" pitchFamily="34" charset="0"/>
            </a:endParaRPr>
          </a:p>
          <a:p>
            <a:pPr marL="0">
              <a:buFont typeface="Wingdings" pitchFamily="2" charset="2"/>
              <a:buNone/>
              <a:defRPr/>
            </a:pPr>
            <a:r>
              <a:rPr lang="en-US" sz="2800" dirty="0" smtClean="0">
                <a:latin typeface="Arial" panose="020B0604020202020204" pitchFamily="34" charset="0"/>
                <a:cs typeface="Arial" panose="020B0604020202020204" pitchFamily="34" charset="0"/>
              </a:rPr>
              <a:t>.</a:t>
            </a:r>
          </a:p>
        </p:txBody>
      </p:sp>
      <p:graphicFrame>
        <p:nvGraphicFramePr>
          <p:cNvPr id="78852" name="Object 2"/>
          <p:cNvGraphicFramePr>
            <a:graphicFrameLocks noChangeAspect="1"/>
          </p:cNvGraphicFramePr>
          <p:nvPr>
            <p:extLst>
              <p:ext uri="{D42A27DB-BD31-4B8C-83A1-F6EECF244321}">
                <p14:modId xmlns:p14="http://schemas.microsoft.com/office/powerpoint/2010/main" val="1710313743"/>
              </p:ext>
            </p:extLst>
          </p:nvPr>
        </p:nvGraphicFramePr>
        <p:xfrm>
          <a:off x="1981200" y="2895600"/>
          <a:ext cx="4049713" cy="909638"/>
        </p:xfrm>
        <a:graphic>
          <a:graphicData uri="http://schemas.openxmlformats.org/presentationml/2006/ole">
            <mc:AlternateContent xmlns:mc="http://schemas.openxmlformats.org/markup-compatibility/2006">
              <mc:Choice xmlns:v="urn:schemas-microsoft-com:vml" Requires="v">
                <p:oleObj spid="_x0000_s84212" name="Equation" r:id="rId4" imgW="1752600" imgH="393700" progId="Equation.DSMT4">
                  <p:embed/>
                </p:oleObj>
              </mc:Choice>
              <mc:Fallback>
                <p:oleObj name="Equation" r:id="rId4" imgW="1752600" imgH="393700" progId="Equation.DSMT4">
                  <p:embed/>
                  <p:pic>
                    <p:nvPicPr>
                      <p:cNvPr id="7885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2895600"/>
                        <a:ext cx="4049713" cy="909638"/>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939435234"/>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p:cNvSpPr>
            <a:spLocks noGrp="1" noChangeArrowheads="1"/>
          </p:cNvSpPr>
          <p:nvPr>
            <p:ph type="title"/>
          </p:nvPr>
        </p:nvSpPr>
        <p:spPr bwMode="auto">
          <a:xfrm>
            <a:off x="228600" y="412750"/>
            <a:ext cx="8623300" cy="958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algn="ctr"/>
            <a:r>
              <a:rPr lang="en-US" altLang="en-US" b="1" dirty="0" err="1"/>
              <a:t>Ví</a:t>
            </a:r>
            <a:r>
              <a:rPr lang="en-US" altLang="en-US" b="1" dirty="0"/>
              <a:t> </a:t>
            </a:r>
            <a:r>
              <a:rPr lang="en-US" altLang="en-US" b="1" dirty="0" err="1"/>
              <a:t>dụ</a:t>
            </a:r>
            <a:r>
              <a:rPr lang="en-US" altLang="en-US" b="1" dirty="0"/>
              <a:t> - </a:t>
            </a:r>
            <a:r>
              <a:rPr lang="en-US" altLang="en-US" b="1" dirty="0" err="1"/>
              <a:t>Buồng</a:t>
            </a:r>
            <a:r>
              <a:rPr lang="en-US" altLang="en-US" b="1" dirty="0"/>
              <a:t> </a:t>
            </a:r>
            <a:r>
              <a:rPr lang="en-US" altLang="en-US" b="1" dirty="0" err="1"/>
              <a:t>máy</a:t>
            </a:r>
            <a:r>
              <a:rPr lang="en-US" altLang="en-US" b="1" dirty="0"/>
              <a:t> bay</a:t>
            </a:r>
            <a:endParaRPr lang="en-US" altLang="en-US" b="1" dirty="0" smtClean="0"/>
          </a:p>
        </p:txBody>
      </p:sp>
      <p:sp>
        <p:nvSpPr>
          <p:cNvPr id="84995" name="Text Box 4"/>
          <p:cNvSpPr txBox="1">
            <a:spLocks noChangeArrowheads="1"/>
          </p:cNvSpPr>
          <p:nvPr/>
        </p:nvSpPr>
        <p:spPr bwMode="auto">
          <a:xfrm>
            <a:off x="0" y="1029831"/>
            <a:ext cx="91440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50000"/>
              </a:spcBef>
            </a:pPr>
            <a:r>
              <a:rPr lang="vi-VN" altLang="en-US" sz="2800" b="0" dirty="0"/>
              <a:t>Khi thiết kế cabin máy bay, chiều cao trần </a:t>
            </a:r>
            <a:r>
              <a:rPr lang="en-US" altLang="en-US" sz="2800" b="0" dirty="0" err="1" smtClean="0"/>
              <a:t>như</a:t>
            </a:r>
            <a:r>
              <a:rPr lang="en-US" altLang="en-US" sz="2800" b="0" dirty="0" smtClean="0"/>
              <a:t> </a:t>
            </a:r>
            <a:r>
              <a:rPr lang="en-US" altLang="en-US" sz="2800" b="0" dirty="0" err="1" smtClean="0"/>
              <a:t>thế</a:t>
            </a:r>
            <a:r>
              <a:rPr lang="en-US" altLang="en-US" sz="2800" b="0" dirty="0" smtClean="0"/>
              <a:t> </a:t>
            </a:r>
            <a:r>
              <a:rPr lang="vi-VN" altLang="en-US" sz="2800" b="0" dirty="0" smtClean="0"/>
              <a:t>nào </a:t>
            </a:r>
            <a:r>
              <a:rPr lang="vi-VN" altLang="en-US" sz="2800" b="0" dirty="0"/>
              <a:t>sẽ cho phép 95% nam đứng lên mà không đụng đầu họ? Chiều cao của nam giới thường được phân phối với giá trung bình 69,5 inch và độ lệch chuẩn là 2,4 inch.</a:t>
            </a:r>
            <a:endParaRPr lang="en-US" altLang="en-US" sz="2800" b="0" dirty="0"/>
          </a:p>
          <a:p>
            <a:pPr>
              <a:lnSpc>
                <a:spcPct val="90000"/>
              </a:lnSpc>
              <a:spcBef>
                <a:spcPct val="50000"/>
              </a:spcBef>
            </a:pPr>
            <a:r>
              <a:rPr lang="en-US" altLang="en-US" sz="2800" b="0" dirty="0" err="1" smtClean="0"/>
              <a:t>Trước</a:t>
            </a:r>
            <a:r>
              <a:rPr lang="en-US" altLang="en-US" sz="2800" b="0" dirty="0" smtClean="0"/>
              <a:t> </a:t>
            </a:r>
            <a:r>
              <a:rPr lang="en-US" altLang="en-US" sz="2800" b="0" dirty="0" err="1" smtClean="0"/>
              <a:t>tiên</a:t>
            </a:r>
            <a:r>
              <a:rPr lang="en-US" altLang="en-US" sz="2800" b="0" dirty="0" smtClean="0"/>
              <a:t>, </a:t>
            </a:r>
            <a:r>
              <a:rPr lang="en-US" altLang="en-US" sz="2800" b="0" dirty="0" err="1" smtClean="0"/>
              <a:t>vẽ</a:t>
            </a:r>
            <a:r>
              <a:rPr lang="en-US" altLang="en-US" sz="2800" b="0" dirty="0" smtClean="0"/>
              <a:t> </a:t>
            </a:r>
            <a:r>
              <a:rPr lang="en-US" altLang="en-US" sz="2800" b="0" dirty="0" err="1" smtClean="0"/>
              <a:t>phân</a:t>
            </a:r>
            <a:r>
              <a:rPr lang="en-US" altLang="en-US" sz="2800" b="0" dirty="0" smtClean="0"/>
              <a:t> </a:t>
            </a:r>
            <a:r>
              <a:rPr lang="en-US" altLang="en-US" sz="2800" b="0" dirty="0" err="1" smtClean="0"/>
              <a:t>phối</a:t>
            </a:r>
            <a:r>
              <a:rPr lang="en-US" altLang="en-US" sz="2800" b="0" dirty="0" smtClean="0"/>
              <a:t> </a:t>
            </a:r>
            <a:r>
              <a:rPr lang="en-US" altLang="en-US" sz="2800" b="0" dirty="0" err="1" smtClean="0"/>
              <a:t>chuẩn</a:t>
            </a:r>
            <a:r>
              <a:rPr lang="en-US" altLang="en-US" sz="2800" b="0" dirty="0" smtClean="0"/>
              <a:t>.</a:t>
            </a:r>
            <a:endParaRPr lang="en-US" altLang="en-US" sz="2800" b="0" dirty="0"/>
          </a:p>
        </p:txBody>
      </p:sp>
      <p:pic>
        <p:nvPicPr>
          <p:cNvPr id="84996" name="Picture 5" descr="C:\Users\Joe\Desktop\Triola Job\Graphics\Round_1_png_files\Ch0603-Slide-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1175" y="3276600"/>
            <a:ext cx="492442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9314987"/>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3"/>
          <p:cNvSpPr>
            <a:spLocks noGrp="1" noChangeArrowheads="1"/>
          </p:cNvSpPr>
          <p:nvPr>
            <p:ph type="title"/>
          </p:nvPr>
        </p:nvSpPr>
        <p:spPr bwMode="auto">
          <a:xfrm>
            <a:off x="304800" y="457200"/>
            <a:ext cx="8623300" cy="958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algn="ctr"/>
            <a:r>
              <a:rPr lang="en-US" altLang="en-US" b="1" dirty="0" err="1"/>
              <a:t>Ví</a:t>
            </a:r>
            <a:r>
              <a:rPr lang="en-US" altLang="en-US" b="1" dirty="0"/>
              <a:t> </a:t>
            </a:r>
            <a:r>
              <a:rPr lang="en-US" altLang="en-US" b="1" dirty="0" err="1"/>
              <a:t>dụ</a:t>
            </a:r>
            <a:r>
              <a:rPr lang="en-US" altLang="en-US" b="1" dirty="0"/>
              <a:t> - </a:t>
            </a:r>
            <a:r>
              <a:rPr lang="en-US" altLang="en-US" b="1" dirty="0" err="1"/>
              <a:t>Buồng</a:t>
            </a:r>
            <a:r>
              <a:rPr lang="en-US" altLang="en-US" b="1" dirty="0"/>
              <a:t> </a:t>
            </a:r>
            <a:r>
              <a:rPr lang="en-US" altLang="en-US" b="1" dirty="0" err="1"/>
              <a:t>máy</a:t>
            </a:r>
            <a:r>
              <a:rPr lang="en-US" altLang="en-US" b="1" dirty="0"/>
              <a:t> bay</a:t>
            </a:r>
            <a:endParaRPr lang="en-US" altLang="en-US" b="1" dirty="0" smtClean="0"/>
          </a:p>
        </p:txBody>
      </p:sp>
      <p:sp>
        <p:nvSpPr>
          <p:cNvPr id="87043" name="Text Box 4"/>
          <p:cNvSpPr txBox="1">
            <a:spLocks noChangeArrowheads="1"/>
          </p:cNvSpPr>
          <p:nvPr/>
        </p:nvSpPr>
        <p:spPr bwMode="auto">
          <a:xfrm>
            <a:off x="0" y="1168634"/>
            <a:ext cx="9144000" cy="3022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50000"/>
              </a:spcBef>
            </a:pPr>
            <a:r>
              <a:rPr lang="vi-VN" altLang="en-US" sz="2800" b="0" dirty="0"/>
              <a:t>Khi thiết kế cabin máy bay, </a:t>
            </a:r>
            <a:r>
              <a:rPr lang="en-US" altLang="en-US" sz="2800" b="0" dirty="0" err="1" smtClean="0"/>
              <a:t>giá</a:t>
            </a:r>
            <a:r>
              <a:rPr lang="en-US" altLang="en-US" sz="2800" b="0" dirty="0" smtClean="0"/>
              <a:t> </a:t>
            </a:r>
            <a:r>
              <a:rPr lang="en-US" altLang="en-US" sz="2800" b="0" dirty="0" err="1" smtClean="0"/>
              <a:t>trị</a:t>
            </a:r>
            <a:r>
              <a:rPr lang="en-US" altLang="en-US" sz="2800" b="0" dirty="0" smtClean="0"/>
              <a:t> </a:t>
            </a:r>
            <a:r>
              <a:rPr lang="vi-VN" altLang="en-US" sz="2800" b="0" dirty="0" smtClean="0"/>
              <a:t>chiều </a:t>
            </a:r>
            <a:r>
              <a:rPr lang="vi-VN" altLang="en-US" sz="2800" b="0" dirty="0"/>
              <a:t>cao </a:t>
            </a:r>
            <a:r>
              <a:rPr lang="en-US" altLang="en-US" sz="2800" b="0" dirty="0" err="1" smtClean="0"/>
              <a:t>của</a:t>
            </a:r>
            <a:r>
              <a:rPr lang="en-US" altLang="en-US" sz="2800" b="0" dirty="0" smtClean="0"/>
              <a:t> </a:t>
            </a:r>
            <a:r>
              <a:rPr lang="vi-VN" altLang="en-US" sz="2800" b="0" dirty="0" smtClean="0"/>
              <a:t>trần </a:t>
            </a:r>
            <a:r>
              <a:rPr lang="en-US" altLang="en-US" sz="2800" b="0" dirty="0" err="1" smtClean="0"/>
              <a:t>là</a:t>
            </a:r>
            <a:r>
              <a:rPr lang="en-US" altLang="en-US" sz="2800" b="0" dirty="0" smtClean="0"/>
              <a:t> </a:t>
            </a:r>
            <a:r>
              <a:rPr lang="en-US" altLang="en-US" sz="2800" b="0" dirty="0" err="1" smtClean="0"/>
              <a:t>bao</a:t>
            </a:r>
            <a:r>
              <a:rPr lang="en-US" altLang="en-US" sz="2800" b="0" dirty="0" smtClean="0"/>
              <a:t> </a:t>
            </a:r>
            <a:r>
              <a:rPr lang="en-US" altLang="en-US" sz="2800" b="0" dirty="0" err="1" smtClean="0"/>
              <a:t>nhiêu</a:t>
            </a:r>
            <a:r>
              <a:rPr lang="vi-VN" altLang="en-US" sz="2800" b="0" dirty="0" smtClean="0"/>
              <a:t> </a:t>
            </a:r>
            <a:r>
              <a:rPr lang="en-US" altLang="en-US" sz="2800" b="0" dirty="0" err="1" smtClean="0"/>
              <a:t>thì</a:t>
            </a:r>
            <a:r>
              <a:rPr lang="en-US" altLang="en-US" sz="2800" b="0" dirty="0"/>
              <a:t> </a:t>
            </a:r>
            <a:r>
              <a:rPr lang="vi-VN" altLang="en-US" sz="2800" b="0" dirty="0" smtClean="0"/>
              <a:t>cho </a:t>
            </a:r>
            <a:r>
              <a:rPr lang="vi-VN" altLang="en-US" sz="2800" b="0" dirty="0"/>
              <a:t>phép 95% nam đứng lên mà không đụng đầu họ? Chiều cao của nam giới thường được phân phối </a:t>
            </a:r>
            <a:r>
              <a:rPr lang="en-US" altLang="en-US" sz="2800" b="0" dirty="0" err="1" smtClean="0"/>
              <a:t>chuẩn</a:t>
            </a:r>
            <a:r>
              <a:rPr lang="en-US" altLang="en-US" sz="2800" b="0" dirty="0" smtClean="0"/>
              <a:t> </a:t>
            </a:r>
            <a:r>
              <a:rPr lang="vi-VN" altLang="en-US" sz="2800" b="0" dirty="0" smtClean="0"/>
              <a:t>với </a:t>
            </a:r>
            <a:r>
              <a:rPr lang="vi-VN" altLang="en-US" sz="2800" b="0" dirty="0"/>
              <a:t>giá trung bình 69,5 inch và độ lệch chuẩn là 2,4 inch.</a:t>
            </a:r>
            <a:endParaRPr lang="en-US" altLang="en-US" sz="2800" b="0" dirty="0"/>
          </a:p>
          <a:p>
            <a:pPr>
              <a:lnSpc>
                <a:spcPct val="90000"/>
              </a:lnSpc>
              <a:spcBef>
                <a:spcPct val="50000"/>
              </a:spcBef>
            </a:pPr>
            <a:r>
              <a:rPr lang="en-US" altLang="en-US" sz="2800" b="0" dirty="0" err="1" smtClean="0"/>
              <a:t>Với</a:t>
            </a:r>
            <a:r>
              <a:rPr lang="en-US" altLang="en-US" sz="2800" b="0" dirty="0" smtClean="0"/>
              <a:t> </a:t>
            </a:r>
            <a:r>
              <a:rPr lang="en-US" altLang="en-US" sz="2800" b="0" i="1" dirty="0"/>
              <a:t>z</a:t>
            </a:r>
            <a:r>
              <a:rPr lang="en-US" altLang="en-US" sz="2800" b="0" dirty="0"/>
              <a:t> = 1.645, </a:t>
            </a:r>
            <a:r>
              <a:rPr lang="el-GR" altLang="en-US" sz="2800" b="0" i="1" dirty="0"/>
              <a:t>μ</a:t>
            </a:r>
            <a:r>
              <a:rPr lang="en-US" altLang="en-US" sz="2800" b="0" dirty="0"/>
              <a:t> = 69.5, </a:t>
            </a:r>
            <a:r>
              <a:rPr lang="en-US" altLang="en-US" sz="2800" b="0" dirty="0" err="1" smtClean="0"/>
              <a:t>và</a:t>
            </a:r>
            <a:r>
              <a:rPr lang="en-US" altLang="en-US" sz="2800" b="0" i="1" dirty="0" smtClean="0"/>
              <a:t> </a:t>
            </a:r>
            <a:r>
              <a:rPr lang="el-GR" altLang="en-US" sz="2800" b="0" i="1" dirty="0"/>
              <a:t>σ</a:t>
            </a:r>
            <a:r>
              <a:rPr lang="en-US" altLang="en-US" sz="2800" b="0" i="1" dirty="0"/>
              <a:t> </a:t>
            </a:r>
            <a:r>
              <a:rPr lang="en-US" altLang="en-US" sz="2800" b="0" dirty="0"/>
              <a:t>= 2.4. </a:t>
            </a:r>
            <a:r>
              <a:rPr lang="en-US" altLang="en-US" sz="2800" b="0" dirty="0" err="1" smtClean="0"/>
              <a:t>chúng</a:t>
            </a:r>
            <a:r>
              <a:rPr lang="en-US" altLang="en-US" sz="2800" b="0" dirty="0" smtClean="0"/>
              <a:t> ta </a:t>
            </a:r>
            <a:r>
              <a:rPr lang="en-US" altLang="en-US" sz="2800" b="0" dirty="0" err="1" smtClean="0"/>
              <a:t>có</a:t>
            </a:r>
            <a:r>
              <a:rPr lang="en-US" altLang="en-US" sz="2800" b="0" dirty="0" smtClean="0"/>
              <a:t> </a:t>
            </a:r>
            <a:r>
              <a:rPr lang="en-US" altLang="en-US" sz="2800" b="0" dirty="0" err="1" smtClean="0"/>
              <a:t>thể</a:t>
            </a:r>
            <a:r>
              <a:rPr lang="en-US" altLang="en-US" sz="2800" b="0" dirty="0" smtClean="0"/>
              <a:t> </a:t>
            </a:r>
            <a:r>
              <a:rPr lang="en-US" altLang="en-US" sz="2800" b="0" dirty="0" err="1" smtClean="0"/>
              <a:t>tính</a:t>
            </a:r>
            <a:r>
              <a:rPr lang="en-US" altLang="en-US" sz="2800" b="0" dirty="0"/>
              <a:t> </a:t>
            </a:r>
            <a:r>
              <a:rPr lang="en-US" altLang="en-US" sz="2800" b="0" i="1" dirty="0" smtClean="0"/>
              <a:t>x</a:t>
            </a:r>
            <a:r>
              <a:rPr lang="en-US" altLang="en-US" sz="2800" b="0" dirty="0"/>
              <a:t>.</a:t>
            </a:r>
          </a:p>
        </p:txBody>
      </p:sp>
      <p:sp>
        <p:nvSpPr>
          <p:cNvPr id="7" name="Text Box 6"/>
          <p:cNvSpPr txBox="1">
            <a:spLocks noChangeArrowheads="1"/>
          </p:cNvSpPr>
          <p:nvPr/>
        </p:nvSpPr>
        <p:spPr bwMode="auto">
          <a:xfrm>
            <a:off x="443345" y="3962400"/>
            <a:ext cx="8623300" cy="630942"/>
          </a:xfrm>
          <a:prstGeom prst="rect">
            <a:avLst/>
          </a:prstGeom>
          <a:noFill/>
          <a:ln w="9525">
            <a:noFill/>
            <a:miter lim="800000"/>
            <a:headEnd/>
            <a:tailEnd/>
          </a:ln>
          <a:effectLst/>
        </p:spPr>
        <p:txBody>
          <a:bodyPr wrap="square">
            <a:spAutoFit/>
          </a:bodyPr>
          <a:lstStyle/>
          <a:p>
            <a:pPr>
              <a:spcBef>
                <a:spcPct val="50000"/>
              </a:spcBef>
              <a:defRPr/>
            </a:pPr>
            <a:r>
              <a:rPr lang="en-US" sz="3500" b="0" dirty="0">
                <a:latin typeface="Arial" charset="0"/>
              </a:rPr>
              <a:t>x</a:t>
            </a:r>
            <a:r>
              <a:rPr lang="en-US" sz="3500" b="0" dirty="0" smtClean="0">
                <a:latin typeface="Arial" charset="0"/>
              </a:rPr>
              <a:t>= µ+(z*</a:t>
            </a:r>
            <a:r>
              <a:rPr lang="el-GR" sz="3500" b="0" dirty="0" smtClean="0">
                <a:latin typeface="Arial" charset="0"/>
              </a:rPr>
              <a:t>σ</a:t>
            </a:r>
            <a:r>
              <a:rPr lang="en-US" sz="3500" b="0" dirty="0" smtClean="0">
                <a:latin typeface="Arial" charset="0"/>
              </a:rPr>
              <a:t>)=69.5+1.645*2.4=73.448 (inch)</a:t>
            </a:r>
            <a:endParaRPr lang="en-US" sz="3500" b="0" dirty="0">
              <a:latin typeface="Arial" charset="0"/>
            </a:endParaRPr>
          </a:p>
        </p:txBody>
      </p:sp>
    </p:spTree>
    <p:extLst>
      <p:ext uri="{BB962C8B-B14F-4D97-AF65-F5344CB8AC3E}">
        <p14:creationId xmlns:p14="http://schemas.microsoft.com/office/powerpoint/2010/main" val="13105944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0" name="Picture 2" descr="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8600"/>
            <a:ext cx="8658225" cy="528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005798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itle 2"/>
          <p:cNvSpPr>
            <a:spLocks noGrp="1"/>
          </p:cNvSpPr>
          <p:nvPr>
            <p:ph type="title"/>
          </p:nvPr>
        </p:nvSpPr>
        <p:spPr>
          <a:xfrm>
            <a:off x="838200" y="457200"/>
            <a:ext cx="7315200" cy="1066800"/>
          </a:xfrm>
        </p:spPr>
        <p:txBody>
          <a:bodyPr/>
          <a:lstStyle/>
          <a:p>
            <a:pPr algn="ctr"/>
            <a:r>
              <a:rPr lang="en-US" altLang="en-US" dirty="0" err="1" smtClean="0"/>
              <a:t>Phân</a:t>
            </a:r>
            <a:r>
              <a:rPr lang="en-US" altLang="en-US" dirty="0" smtClean="0"/>
              <a:t> </a:t>
            </a:r>
            <a:r>
              <a:rPr lang="en-US" altLang="en-US" dirty="0" err="1" smtClean="0"/>
              <a:t>phối</a:t>
            </a:r>
            <a:r>
              <a:rPr lang="en-US" altLang="en-US" dirty="0" smtClean="0"/>
              <a:t> </a:t>
            </a:r>
            <a:r>
              <a:rPr lang="en-US" altLang="en-US" dirty="0" err="1" smtClean="0"/>
              <a:t>liên</a:t>
            </a:r>
            <a:r>
              <a:rPr lang="en-US" altLang="en-US" dirty="0" smtClean="0"/>
              <a:t> </a:t>
            </a:r>
            <a:r>
              <a:rPr lang="en-US" altLang="en-US" dirty="0" err="1" smtClean="0"/>
              <a:t>tục</a:t>
            </a:r>
            <a:endParaRPr lang="en-US" altLang="en-US" dirty="0" smtClean="0"/>
          </a:p>
        </p:txBody>
      </p:sp>
      <p:sp>
        <p:nvSpPr>
          <p:cNvPr id="1029" name="Content Placeholder 3"/>
          <p:cNvSpPr>
            <a:spLocks noGrp="1"/>
          </p:cNvSpPr>
          <p:nvPr>
            <p:ph idx="1"/>
          </p:nvPr>
        </p:nvSpPr>
        <p:spPr>
          <a:xfrm>
            <a:off x="0" y="1371600"/>
            <a:ext cx="9144000" cy="5181600"/>
          </a:xfrm>
        </p:spPr>
        <p:txBody>
          <a:bodyPr/>
          <a:lstStyle/>
          <a:p>
            <a:r>
              <a:rPr lang="en-US" altLang="en-US" b="0" dirty="0" err="1" smtClean="0">
                <a:latin typeface="Arial" panose="020B0604020202020204" pitchFamily="34" charset="0"/>
                <a:cs typeface="Arial" panose="020B0604020202020204" pitchFamily="34" charset="0"/>
              </a:rPr>
              <a:t>Được</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đặc</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trưng</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bởi</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hàm</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mật</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độ</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xác</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suất</a:t>
            </a:r>
            <a:r>
              <a:rPr lang="en-US" altLang="en-US" b="0" dirty="0" smtClean="0">
                <a:latin typeface="Arial" panose="020B0604020202020204" pitchFamily="34" charset="0"/>
                <a:cs typeface="Arial" panose="020B0604020202020204" pitchFamily="34" charset="0"/>
              </a:rPr>
              <a:t> (pdf) </a:t>
            </a:r>
            <a:r>
              <a:rPr lang="en-US" altLang="en-US" b="0" i="1" dirty="0" smtClean="0">
                <a:latin typeface="Arial" panose="020B0604020202020204" pitchFamily="34" charset="0"/>
                <a:cs typeface="Arial" panose="020B0604020202020204" pitchFamily="34" charset="0"/>
              </a:rPr>
              <a:t>f(x)</a:t>
            </a:r>
            <a:r>
              <a:rPr lang="en-US" altLang="en-US" b="0" dirty="0" smtClean="0">
                <a:latin typeface="Arial" panose="020B0604020202020204" pitchFamily="34" charset="0"/>
                <a:cs typeface="Arial" panose="020B0604020202020204" pitchFamily="34" charset="0"/>
              </a:rPr>
              <a:t> </a:t>
            </a:r>
            <a:r>
              <a:rPr lang="en-US" altLang="en-US" dirty="0" err="1" smtClean="0"/>
              <a:t>thỏa</a:t>
            </a:r>
            <a:r>
              <a:rPr lang="en-US" altLang="en-US" dirty="0" smtClean="0"/>
              <a:t>:</a:t>
            </a:r>
            <a:endParaRPr lang="en-US" altLang="en-US" b="0" dirty="0" smtClean="0">
              <a:latin typeface="Arial" panose="020B0604020202020204" pitchFamily="34" charset="0"/>
              <a:cs typeface="Arial" panose="020B0604020202020204" pitchFamily="34" charset="0"/>
            </a:endParaRPr>
          </a:p>
          <a:p>
            <a:endParaRPr lang="en-US" altLang="en-US" b="0" dirty="0" smtClean="0">
              <a:latin typeface="Arial" panose="020B0604020202020204" pitchFamily="34" charset="0"/>
              <a:cs typeface="Arial" panose="020B0604020202020204" pitchFamily="34" charset="0"/>
            </a:endParaRPr>
          </a:p>
          <a:p>
            <a:pPr marL="0" indent="0">
              <a:buNone/>
            </a:pPr>
            <a:endParaRPr lang="en-US" altLang="en-US" b="0" dirty="0" smtClean="0">
              <a:latin typeface="Arial" panose="020B0604020202020204" pitchFamily="34" charset="0"/>
              <a:cs typeface="Arial" panose="020B0604020202020204" pitchFamily="34" charset="0"/>
            </a:endParaRPr>
          </a:p>
          <a:p>
            <a:r>
              <a:rPr lang="en-US" altLang="en-US" b="0" dirty="0" err="1" smtClean="0">
                <a:latin typeface="Arial" panose="020B0604020202020204" pitchFamily="34" charset="0"/>
                <a:cs typeface="Arial" panose="020B0604020202020204" pitchFamily="34" charset="0"/>
              </a:rPr>
              <a:t>Để</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tìm</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xác</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suất</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của</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một</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biến</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ngẫu</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nhiên</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liên</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tục</a:t>
            </a:r>
            <a:r>
              <a:rPr lang="en-US" altLang="en-US" b="0" dirty="0" smtClean="0">
                <a:latin typeface="Arial" panose="020B0604020202020204" pitchFamily="34" charset="0"/>
                <a:cs typeface="Arial" panose="020B0604020202020204" pitchFamily="34" charset="0"/>
              </a:rPr>
              <a:t>, ta </a:t>
            </a:r>
            <a:r>
              <a:rPr lang="en-US" altLang="en-US" b="0" dirty="0" err="1" smtClean="0">
                <a:latin typeface="Arial" panose="020B0604020202020204" pitchFamily="34" charset="0"/>
                <a:cs typeface="Arial" panose="020B0604020202020204" pitchFamily="34" charset="0"/>
              </a:rPr>
              <a:t>tính</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diện</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tích</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phần</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dưới</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đường</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cong</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nằm</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giữa</a:t>
            </a:r>
            <a:r>
              <a:rPr lang="en-US" altLang="en-US" b="0" dirty="0" smtClean="0">
                <a:latin typeface="Arial" panose="020B0604020202020204" pitchFamily="34" charset="0"/>
                <a:cs typeface="Arial" panose="020B0604020202020204" pitchFamily="34" charset="0"/>
              </a:rPr>
              <a:t> 2 </a:t>
            </a:r>
            <a:r>
              <a:rPr lang="en-US" altLang="en-US" b="0" dirty="0" err="1" smtClean="0">
                <a:latin typeface="Arial" panose="020B0604020202020204" pitchFamily="34" charset="0"/>
                <a:cs typeface="Arial" panose="020B0604020202020204" pitchFamily="34" charset="0"/>
              </a:rPr>
              <a:t>điểm</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cần</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tính</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xác</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suất</a:t>
            </a:r>
            <a:endParaRPr lang="en-US" altLang="en-US" b="0" dirty="0" smtClean="0">
              <a:latin typeface="Arial" panose="020B0604020202020204" pitchFamily="34" charset="0"/>
              <a:cs typeface="Arial" panose="020B0604020202020204" pitchFamily="34" charset="0"/>
            </a:endParaRPr>
          </a:p>
        </p:txBody>
      </p:sp>
      <p:sp>
        <p:nvSpPr>
          <p:cNvPr id="1030"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fontAlgn="base">
              <a:spcBef>
                <a:spcPct val="0"/>
              </a:spcBef>
              <a:spcAft>
                <a:spcPct val="0"/>
              </a:spcAft>
            </a:pPr>
            <a:endParaRPr lang="en-GB" altLang="en-US" dirty="0">
              <a:solidFill>
                <a:schemeClr val="bg2"/>
              </a:solidFill>
            </a:endParaRPr>
          </a:p>
        </p:txBody>
      </p:sp>
      <p:sp>
        <p:nvSpPr>
          <p:cNvPr id="1031" name="Slide Number Placeholder 5"/>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A074A018-1D77-41C7-AA31-9210A58AF2B0}" type="slidenum">
              <a:rPr lang="en-GB" altLang="en-US">
                <a:solidFill>
                  <a:srgbClr val="FFFFFF"/>
                </a:solidFill>
              </a:rPr>
              <a:pPr/>
              <a:t>3</a:t>
            </a:fld>
            <a:endParaRPr lang="en-GB" altLang="en-US">
              <a:solidFill>
                <a:srgbClr val="FFFFFF"/>
              </a:solidFill>
            </a:endParaRPr>
          </a:p>
        </p:txBody>
      </p:sp>
      <p:graphicFrame>
        <p:nvGraphicFramePr>
          <p:cNvPr id="1026" name="Object 2"/>
          <p:cNvGraphicFramePr>
            <a:graphicFrameLocks noChangeAspect="1"/>
          </p:cNvGraphicFramePr>
          <p:nvPr>
            <p:extLst>
              <p:ext uri="{D42A27DB-BD31-4B8C-83A1-F6EECF244321}">
                <p14:modId xmlns:p14="http://schemas.microsoft.com/office/powerpoint/2010/main" val="1631252363"/>
              </p:ext>
            </p:extLst>
          </p:nvPr>
        </p:nvGraphicFramePr>
        <p:xfrm>
          <a:off x="1676400" y="2438400"/>
          <a:ext cx="4125913" cy="838200"/>
        </p:xfrm>
        <a:graphic>
          <a:graphicData uri="http://schemas.openxmlformats.org/presentationml/2006/ole">
            <mc:AlternateContent xmlns:mc="http://schemas.openxmlformats.org/markup-compatibility/2006">
              <mc:Choice xmlns:v="urn:schemas-microsoft-com:vml" Requires="v">
                <p:oleObj spid="_x0000_s69927" name="Equation" r:id="rId3" imgW="1625400" imgH="330120" progId="Equation.DSMT4">
                  <p:embed/>
                </p:oleObj>
              </mc:Choice>
              <mc:Fallback>
                <p:oleObj name="Equation" r:id="rId3" imgW="1625400" imgH="330120" progId="Equation.DSMT4">
                  <p:embed/>
                  <p:pic>
                    <p:nvPicPr>
                      <p:cNvPr id="102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438400"/>
                        <a:ext cx="4125913"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 name="Picture 7" descr="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4724400"/>
            <a:ext cx="2667000"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5867400" y="2590800"/>
            <a:ext cx="2209800" cy="523220"/>
          </a:xfrm>
          <a:prstGeom prst="rect">
            <a:avLst/>
          </a:prstGeom>
          <a:noFill/>
          <a:ln>
            <a:noFill/>
          </a:ln>
        </p:spPr>
        <p:txBody>
          <a:bodyPr wrap="square" rtlCol="0" anchor="ctr" anchorCtr="1">
            <a:spAutoFit/>
          </a:bodyPr>
          <a:lstStyle/>
          <a:p>
            <a:r>
              <a:rPr lang="en-US" altLang="en-US" sz="2800" b="0" dirty="0" err="1" smtClean="0">
                <a:cs typeface="Arial" panose="020B0604020202020204" pitchFamily="34" charset="0"/>
              </a:rPr>
              <a:t>với</a:t>
            </a:r>
            <a:r>
              <a:rPr lang="en-US" altLang="en-US" sz="2800" b="0" dirty="0" smtClean="0">
                <a:cs typeface="Arial" panose="020B0604020202020204" pitchFamily="34" charset="0"/>
              </a:rPr>
              <a:t> </a:t>
            </a:r>
            <a:r>
              <a:rPr lang="en-US" altLang="en-US" sz="2800" b="0" dirty="0">
                <a:cs typeface="Arial" panose="020B0604020202020204" pitchFamily="34" charset="0"/>
              </a:rPr>
              <a:t>a </a:t>
            </a:r>
            <a:r>
              <a:rPr lang="en-US" altLang="en-US" sz="2800" b="0" dirty="0">
                <a:cs typeface="Arial" panose="020B0604020202020204" pitchFamily="34" charset="0"/>
                <a:sym typeface="Symbol" panose="05050102010706020507" pitchFamily="18" charset="2"/>
              </a:rPr>
              <a:t></a:t>
            </a:r>
            <a:r>
              <a:rPr lang="en-US" altLang="en-US" sz="2800" b="0" dirty="0">
                <a:cs typeface="Arial" panose="020B0604020202020204" pitchFamily="34" charset="0"/>
              </a:rPr>
              <a:t> b </a:t>
            </a:r>
            <a:endParaRPr lang="en-US" sz="2800" dirty="0" smtClean="0"/>
          </a:p>
        </p:txBody>
      </p:sp>
    </p:spTree>
    <p:extLst>
      <p:ext uri="{BB962C8B-B14F-4D97-AF65-F5344CB8AC3E}">
        <p14:creationId xmlns:p14="http://schemas.microsoft.com/office/powerpoint/2010/main" val="3741318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114" name="Group 2"/>
          <p:cNvGrpSpPr>
            <a:grpSpLocks/>
          </p:cNvGrpSpPr>
          <p:nvPr/>
        </p:nvGrpSpPr>
        <p:grpSpPr bwMode="auto">
          <a:xfrm>
            <a:off x="2743200" y="838200"/>
            <a:ext cx="5672138" cy="4654550"/>
            <a:chOff x="755" y="236"/>
            <a:chExt cx="4345" cy="3848"/>
          </a:xfrm>
        </p:grpSpPr>
        <p:pic>
          <p:nvPicPr>
            <p:cNvPr id="90116" name="Picture 3" descr="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 y="236"/>
              <a:ext cx="4128" cy="3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7" name="Rectangle 4"/>
            <p:cNvSpPr>
              <a:spLocks noChangeArrowheads="1"/>
            </p:cNvSpPr>
            <p:nvPr/>
          </p:nvSpPr>
          <p:spPr bwMode="auto">
            <a:xfrm>
              <a:off x="4708" y="2869"/>
              <a:ext cx="392" cy="1062"/>
            </a:xfrm>
            <a:prstGeom prst="rect">
              <a:avLst/>
            </a:prstGeom>
            <a:solidFill>
              <a:schemeClr val="bg1"/>
            </a:solidFill>
            <a:ln w="12700">
              <a:solidFill>
                <a:schemeClr val="bg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grpSp>
      <p:pic>
        <p:nvPicPr>
          <p:cNvPr id="90115" name="Picture 5" descr="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413" y="166688"/>
            <a:ext cx="264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6993355"/>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1138" name="Group 2"/>
          <p:cNvGrpSpPr>
            <a:grpSpLocks/>
          </p:cNvGrpSpPr>
          <p:nvPr/>
        </p:nvGrpSpPr>
        <p:grpSpPr bwMode="auto">
          <a:xfrm>
            <a:off x="2286000" y="381000"/>
            <a:ext cx="6318250" cy="5689600"/>
            <a:chOff x="900" y="144"/>
            <a:chExt cx="3980" cy="3584"/>
          </a:xfrm>
        </p:grpSpPr>
        <p:pic>
          <p:nvPicPr>
            <p:cNvPr id="91140" name="Picture 3" descr="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 y="144"/>
              <a:ext cx="3128" cy="3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1" name="Rectangle 4"/>
            <p:cNvSpPr>
              <a:spLocks noChangeArrowheads="1"/>
            </p:cNvSpPr>
            <p:nvPr/>
          </p:nvSpPr>
          <p:spPr bwMode="auto">
            <a:xfrm>
              <a:off x="900" y="154"/>
              <a:ext cx="423" cy="1154"/>
            </a:xfrm>
            <a:prstGeom prst="rect">
              <a:avLst/>
            </a:prstGeom>
            <a:solidFill>
              <a:schemeClr val="bg1"/>
            </a:solidFill>
            <a:ln w="12700">
              <a:solidFill>
                <a:schemeClr val="bg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grpSp>
      <p:pic>
        <p:nvPicPr>
          <p:cNvPr id="91139" name="Picture 5" descr="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925" y="258763"/>
            <a:ext cx="34671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7585474"/>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2"/>
          <p:cNvSpPr>
            <a:spLocks noGrp="1"/>
          </p:cNvSpPr>
          <p:nvPr>
            <p:ph type="title"/>
          </p:nvPr>
        </p:nvSpPr>
        <p:spPr>
          <a:xfrm>
            <a:off x="838200" y="457200"/>
            <a:ext cx="7315200" cy="1066800"/>
          </a:xfrm>
        </p:spPr>
        <p:txBody>
          <a:bodyPr/>
          <a:lstStyle/>
          <a:p>
            <a:pPr algn="ctr"/>
            <a:r>
              <a:rPr lang="en-US" altLang="en-US" dirty="0" err="1" smtClean="0"/>
              <a:t>Bài</a:t>
            </a:r>
            <a:r>
              <a:rPr lang="en-US" altLang="en-US" dirty="0" smtClean="0"/>
              <a:t> </a:t>
            </a:r>
            <a:r>
              <a:rPr lang="en-US" altLang="en-US" dirty="0" err="1" smtClean="0"/>
              <a:t>tập</a:t>
            </a:r>
            <a:endParaRPr lang="en-US" altLang="en-US" dirty="0" smtClean="0"/>
          </a:p>
        </p:txBody>
      </p:sp>
      <p:sp>
        <p:nvSpPr>
          <p:cNvPr id="22532" name="Content Placeholder 3"/>
          <p:cNvSpPr>
            <a:spLocks noGrp="1"/>
          </p:cNvSpPr>
          <p:nvPr>
            <p:ph idx="1"/>
          </p:nvPr>
        </p:nvSpPr>
        <p:spPr>
          <a:xfrm>
            <a:off x="0" y="1371600"/>
            <a:ext cx="9144000" cy="5181600"/>
          </a:xfrm>
        </p:spPr>
        <p:txBody>
          <a:bodyPr/>
          <a:lstStyle/>
          <a:p>
            <a:r>
              <a:rPr lang="en-US" altLang="en-US" sz="2800" b="0" dirty="0" err="1" smtClean="0">
                <a:latin typeface="Arial" panose="020B0604020202020204" pitchFamily="34" charset="0"/>
                <a:cs typeface="Arial" panose="020B0604020202020204" pitchFamily="34" charset="0"/>
              </a:rPr>
              <a:t>Chiều</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dài</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cá</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được</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mô</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hình</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hóa</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bằng</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phân</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phối</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chuẩn</a:t>
            </a:r>
            <a:r>
              <a:rPr lang="en-US" altLang="en-US" sz="2800" b="0" dirty="0" smtClean="0">
                <a:latin typeface="Arial" panose="020B0604020202020204" pitchFamily="34" charset="0"/>
                <a:cs typeface="Arial" panose="020B0604020202020204" pitchFamily="34" charset="0"/>
              </a:rPr>
              <a:t> N(</a:t>
            </a:r>
            <a:r>
              <a:rPr lang="en-US" altLang="en-US" sz="2800" b="0" dirty="0" smtClean="0">
                <a:latin typeface="Arial" panose="020B0604020202020204" pitchFamily="34" charset="0"/>
                <a:cs typeface="Arial" panose="020B0604020202020204" pitchFamily="34" charset="0"/>
                <a:sym typeface="Symbol" panose="05050102010706020507" pitchFamily="18" charset="2"/>
              </a:rPr>
              <a:t></a:t>
            </a:r>
            <a:r>
              <a:rPr lang="en-US" altLang="en-US" sz="2800" b="0" dirty="0" smtClean="0">
                <a:latin typeface="Arial" panose="020B0604020202020204" pitchFamily="34" charset="0"/>
                <a:cs typeface="Arial" panose="020B0604020202020204" pitchFamily="34" charset="0"/>
              </a:rPr>
              <a:t>=16 (cm), </a:t>
            </a:r>
            <a:r>
              <a:rPr lang="en-US" altLang="en-US" sz="2800" b="0" dirty="0" smtClean="0">
                <a:latin typeface="Arial" panose="020B0604020202020204" pitchFamily="34" charset="0"/>
                <a:cs typeface="Arial" panose="020B0604020202020204" pitchFamily="34" charset="0"/>
                <a:sym typeface="Symbol" panose="05050102010706020507" pitchFamily="18" charset="2"/>
              </a:rPr>
              <a:t></a:t>
            </a:r>
            <a:r>
              <a:rPr lang="en-US" altLang="en-US" sz="2800" b="0" dirty="0" smtClean="0">
                <a:latin typeface="Arial" panose="020B0604020202020204" pitchFamily="34" charset="0"/>
                <a:cs typeface="Arial" panose="020B0604020202020204" pitchFamily="34" charset="0"/>
              </a:rPr>
              <a:t>=4 (cm)). Ta </a:t>
            </a:r>
            <a:r>
              <a:rPr lang="en-US" altLang="en-US" sz="2800" b="0" dirty="0" err="1" smtClean="0">
                <a:latin typeface="Arial" panose="020B0604020202020204" pitchFamily="34" charset="0"/>
                <a:cs typeface="Arial" panose="020B0604020202020204" pitchFamily="34" charset="0"/>
              </a:rPr>
              <a:t>cần</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trả</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lời</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các</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câu</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hỏi</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sau</a:t>
            </a:r>
            <a:r>
              <a:rPr lang="en-US" altLang="en-US" sz="2800" b="0" dirty="0" smtClean="0">
                <a:latin typeface="Arial" panose="020B0604020202020204" pitchFamily="34" charset="0"/>
                <a:cs typeface="Arial" panose="020B0604020202020204" pitchFamily="34" charset="0"/>
              </a:rPr>
              <a:t>:</a:t>
            </a:r>
          </a:p>
          <a:p>
            <a:pPr lvl="1"/>
            <a:r>
              <a:rPr lang="en-US" altLang="en-US" sz="2800" b="0" u="sng" dirty="0" err="1" smtClean="0">
                <a:latin typeface="Arial" panose="020B0604020202020204" pitchFamily="34" charset="0"/>
                <a:cs typeface="Arial" panose="020B0604020202020204" pitchFamily="34" charset="0"/>
              </a:rPr>
              <a:t>Câu</a:t>
            </a:r>
            <a:r>
              <a:rPr lang="en-US" altLang="en-US" sz="2800" b="0" u="sng" dirty="0" smtClean="0">
                <a:latin typeface="Arial" panose="020B0604020202020204" pitchFamily="34" charset="0"/>
                <a:cs typeface="Arial" panose="020B0604020202020204" pitchFamily="34" charset="0"/>
              </a:rPr>
              <a:t> </a:t>
            </a:r>
            <a:r>
              <a:rPr lang="en-US" altLang="en-US" sz="2800" b="0" u="sng" dirty="0" err="1" smtClean="0">
                <a:latin typeface="Arial" panose="020B0604020202020204" pitchFamily="34" charset="0"/>
                <a:cs typeface="Arial" panose="020B0604020202020204" pitchFamily="34" charset="0"/>
              </a:rPr>
              <a:t>hỏi</a:t>
            </a:r>
            <a:r>
              <a:rPr lang="en-US" altLang="en-US" sz="2800" b="0" u="sng" dirty="0" smtClean="0">
                <a:latin typeface="Arial" panose="020B0604020202020204" pitchFamily="34" charset="0"/>
                <a:cs typeface="Arial" panose="020B0604020202020204" pitchFamily="34" charset="0"/>
              </a:rPr>
              <a:t> 1:</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Xác</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suất</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bắt</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được</a:t>
            </a:r>
            <a:r>
              <a:rPr lang="en-US" altLang="en-US" sz="2800" b="0" dirty="0" smtClean="0">
                <a:latin typeface="Arial" panose="020B0604020202020204" pitchFamily="34" charset="0"/>
                <a:cs typeface="Arial" panose="020B0604020202020204" pitchFamily="34" charset="0"/>
              </a:rPr>
              <a:t> con </a:t>
            </a:r>
            <a:r>
              <a:rPr lang="en-US" altLang="en-US" sz="2800" b="0" dirty="0" err="1" smtClean="0">
                <a:latin typeface="Arial" panose="020B0604020202020204" pitchFamily="34" charset="0"/>
                <a:cs typeface="Arial" panose="020B0604020202020204" pitchFamily="34" charset="0"/>
              </a:rPr>
              <a:t>cá</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nhỏ</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nhỏ</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hơn</a:t>
            </a:r>
            <a:r>
              <a:rPr lang="en-US" altLang="en-US" sz="2800" b="0" dirty="0" smtClean="0">
                <a:latin typeface="Arial" panose="020B0604020202020204" pitchFamily="34" charset="0"/>
                <a:cs typeface="Arial" panose="020B0604020202020204" pitchFamily="34" charset="0"/>
              </a:rPr>
              <a:t> 8 (cm))?</a:t>
            </a:r>
          </a:p>
          <a:p>
            <a:pPr lvl="1"/>
            <a:r>
              <a:rPr lang="en-US" altLang="en-US" sz="2800" b="0" u="sng" dirty="0" err="1" smtClean="0">
                <a:latin typeface="Arial" panose="020B0604020202020204" pitchFamily="34" charset="0"/>
                <a:cs typeface="Arial" panose="020B0604020202020204" pitchFamily="34" charset="0"/>
              </a:rPr>
              <a:t>Câu</a:t>
            </a:r>
            <a:r>
              <a:rPr lang="en-US" altLang="en-US" sz="2800" b="0" u="sng" dirty="0" smtClean="0">
                <a:latin typeface="Arial" panose="020B0604020202020204" pitchFamily="34" charset="0"/>
                <a:cs typeface="Arial" panose="020B0604020202020204" pitchFamily="34" charset="0"/>
              </a:rPr>
              <a:t> </a:t>
            </a:r>
            <a:r>
              <a:rPr lang="en-US" altLang="en-US" sz="2800" b="0" u="sng" dirty="0" err="1" smtClean="0">
                <a:latin typeface="Arial" panose="020B0604020202020204" pitchFamily="34" charset="0"/>
                <a:cs typeface="Arial" panose="020B0604020202020204" pitchFamily="34" charset="0"/>
              </a:rPr>
              <a:t>hỏi</a:t>
            </a:r>
            <a:r>
              <a:rPr lang="en-US" altLang="en-US" sz="2800" b="0" u="sng" dirty="0" smtClean="0">
                <a:latin typeface="Arial" panose="020B0604020202020204" pitchFamily="34" charset="0"/>
                <a:cs typeface="Arial" panose="020B0604020202020204" pitchFamily="34" charset="0"/>
              </a:rPr>
              <a:t> 2:</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Giả</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sử</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ai</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bắt</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được</a:t>
            </a:r>
            <a:r>
              <a:rPr lang="en-US" altLang="en-US" sz="2800" b="0" dirty="0" smtClean="0">
                <a:latin typeface="Arial" panose="020B0604020202020204" pitchFamily="34" charset="0"/>
                <a:cs typeface="Arial" panose="020B0604020202020204" pitchFamily="34" charset="0"/>
              </a:rPr>
              <a:t> con </a:t>
            </a:r>
            <a:r>
              <a:rPr lang="en-US" altLang="en-US" sz="2800" b="0" dirty="0" err="1" smtClean="0">
                <a:latin typeface="Arial" panose="020B0604020202020204" pitchFamily="34" charset="0"/>
                <a:cs typeface="Arial" panose="020B0604020202020204" pitchFamily="34" charset="0"/>
              </a:rPr>
              <a:t>cá</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lớn</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lớn</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hơn</a:t>
            </a:r>
            <a:r>
              <a:rPr lang="en-US" altLang="en-US" sz="2800" b="0" dirty="0" smtClean="0">
                <a:latin typeface="Arial" panose="020B0604020202020204" pitchFamily="34" charset="0"/>
                <a:cs typeface="Arial" panose="020B0604020202020204" pitchFamily="34" charset="0"/>
              </a:rPr>
              <a:t> 24(cm)) </a:t>
            </a:r>
            <a:r>
              <a:rPr lang="en-US" altLang="en-US" sz="2800" b="0" dirty="0" err="1" smtClean="0">
                <a:latin typeface="Arial" panose="020B0604020202020204" pitchFamily="34" charset="0"/>
                <a:cs typeface="Arial" panose="020B0604020202020204" pitchFamily="34" charset="0"/>
              </a:rPr>
              <a:t>sẽ</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được</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thưởng</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Hỏi</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xác</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suất</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được</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thưởng</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là</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bao</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nhiêu</a:t>
            </a:r>
            <a:r>
              <a:rPr lang="en-US" altLang="en-US" sz="2800" b="0" dirty="0" smtClean="0">
                <a:latin typeface="Arial" panose="020B0604020202020204" pitchFamily="34" charset="0"/>
                <a:cs typeface="Arial" panose="020B0604020202020204" pitchFamily="34" charset="0"/>
              </a:rPr>
              <a:t>?</a:t>
            </a:r>
          </a:p>
          <a:p>
            <a:pPr lvl="1"/>
            <a:r>
              <a:rPr lang="en-US" altLang="en-US" sz="2800" b="0" u="sng" dirty="0" err="1" smtClean="0">
                <a:latin typeface="Arial" panose="020B0604020202020204" pitchFamily="34" charset="0"/>
                <a:cs typeface="Arial" panose="020B0604020202020204" pitchFamily="34" charset="0"/>
              </a:rPr>
              <a:t>Câu</a:t>
            </a:r>
            <a:r>
              <a:rPr lang="en-US" altLang="en-US" sz="2800" b="0" u="sng" dirty="0" smtClean="0">
                <a:latin typeface="Arial" panose="020B0604020202020204" pitchFamily="34" charset="0"/>
                <a:cs typeface="Arial" panose="020B0604020202020204" pitchFamily="34" charset="0"/>
              </a:rPr>
              <a:t> </a:t>
            </a:r>
            <a:r>
              <a:rPr lang="en-US" altLang="en-US" sz="2800" b="0" u="sng" dirty="0" err="1" smtClean="0">
                <a:latin typeface="Arial" panose="020B0604020202020204" pitchFamily="34" charset="0"/>
                <a:cs typeface="Arial" panose="020B0604020202020204" pitchFamily="34" charset="0"/>
              </a:rPr>
              <a:t>hỏi</a:t>
            </a:r>
            <a:r>
              <a:rPr lang="en-US" altLang="en-US" sz="2800" b="0" u="sng" dirty="0" smtClean="0">
                <a:latin typeface="Arial" panose="020B0604020202020204" pitchFamily="34" charset="0"/>
                <a:cs typeface="Arial" panose="020B0604020202020204" pitchFamily="34" charset="0"/>
              </a:rPr>
              <a:t> 3:</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Xác</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suất</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bắt</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được</a:t>
            </a:r>
            <a:r>
              <a:rPr lang="en-US" altLang="en-US" sz="2800" b="0" dirty="0" smtClean="0">
                <a:latin typeface="Arial" panose="020B0604020202020204" pitchFamily="34" charset="0"/>
                <a:cs typeface="Arial" panose="020B0604020202020204" pitchFamily="34" charset="0"/>
              </a:rPr>
              <a:t> con </a:t>
            </a:r>
            <a:r>
              <a:rPr lang="en-US" altLang="en-US" sz="2800" b="0" dirty="0" err="1" smtClean="0">
                <a:latin typeface="Arial" panose="020B0604020202020204" pitchFamily="34" charset="0"/>
                <a:cs typeface="Arial" panose="020B0604020202020204" pitchFamily="34" charset="0"/>
              </a:rPr>
              <a:t>cá</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vừa</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trong</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khoảng</a:t>
            </a:r>
            <a:r>
              <a:rPr lang="en-US" altLang="en-US" sz="2800" b="0" dirty="0" smtClean="0">
                <a:latin typeface="Arial" panose="020B0604020202020204" pitchFamily="34" charset="0"/>
                <a:cs typeface="Arial" panose="020B0604020202020204" pitchFamily="34" charset="0"/>
              </a:rPr>
              <a:t> 16-24(cm))?</a:t>
            </a:r>
          </a:p>
        </p:txBody>
      </p:sp>
      <p:sp>
        <p:nvSpPr>
          <p:cNvPr id="22533"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fontAlgn="base">
              <a:spcBef>
                <a:spcPct val="0"/>
              </a:spcBef>
              <a:spcAft>
                <a:spcPct val="0"/>
              </a:spcAft>
            </a:pPr>
            <a:endParaRPr lang="en-GB" altLang="en-US" dirty="0">
              <a:solidFill>
                <a:schemeClr val="bg2"/>
              </a:solidFill>
            </a:endParaRPr>
          </a:p>
        </p:txBody>
      </p:sp>
      <p:sp>
        <p:nvSpPr>
          <p:cNvPr id="22534" name="Slide Number Placeholder 5"/>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F35AA9A1-AA5D-4092-B600-2191629C3C58}" type="slidenum">
              <a:rPr lang="en-GB" altLang="en-US">
                <a:solidFill>
                  <a:srgbClr val="FFFFFF"/>
                </a:solidFill>
              </a:rPr>
              <a:pPr/>
              <a:t>32</a:t>
            </a:fld>
            <a:endParaRPr lang="en-GB" altLang="en-US">
              <a:solidFill>
                <a:srgbClr val="FFFFFF"/>
              </a:solidFill>
            </a:endParaRPr>
          </a:p>
        </p:txBody>
      </p:sp>
    </p:spTree>
    <p:extLst>
      <p:ext uri="{BB962C8B-B14F-4D97-AF65-F5344CB8AC3E}">
        <p14:creationId xmlns:p14="http://schemas.microsoft.com/office/powerpoint/2010/main" val="190398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xmlns="" id="{074ACFDE-BD24-4F3C-90A2-D864BF6F47DD}"/>
              </a:ext>
            </a:extLst>
          </p:cNvPr>
          <p:cNvSpPr>
            <a:spLocks noGrp="1" noChangeArrowheads="1"/>
          </p:cNvSpPr>
          <p:nvPr>
            <p:ph type="title"/>
          </p:nvPr>
        </p:nvSpPr>
        <p:spPr bwMode="auto">
          <a:xfrm>
            <a:off x="533400" y="495300"/>
            <a:ext cx="8001000" cy="1257300"/>
          </a:xfrm>
          <a:ln>
            <a:miter lim="800000"/>
            <a:headEnd/>
            <a:tailEnd/>
          </a:ln>
        </p:spPr>
        <p:txBody>
          <a:bodyPr vert="horz" wrap="square" lIns="90488" tIns="44450" rIns="90488" bIns="44450" numCol="1" anchor="t" anchorCtr="0" compatLnSpc="1">
            <a:prstTxWarp prst="textNoShape">
              <a:avLst/>
            </a:prstTxWarp>
          </a:bodyPr>
          <a:lstStyle/>
          <a:p>
            <a:pPr>
              <a:defRPr/>
            </a:pPr>
            <a:r>
              <a:rPr lang="en-US" b="1" dirty="0">
                <a:solidFill>
                  <a:schemeClr val="accent6">
                    <a:lumMod val="75000"/>
                  </a:schemeClr>
                </a:solidFill>
              </a:rPr>
              <a:t>Ch</a:t>
            </a:r>
            <a:r>
              <a:rPr lang="vi-VN" b="1" dirty="0">
                <a:solidFill>
                  <a:schemeClr val="accent6">
                    <a:lumMod val="75000"/>
                  </a:schemeClr>
                </a:solidFill>
              </a:rPr>
              <a:t>ư</a:t>
            </a:r>
            <a:r>
              <a:rPr lang="en-US" b="1" dirty="0" err="1">
                <a:solidFill>
                  <a:schemeClr val="accent6">
                    <a:lumMod val="75000"/>
                  </a:schemeClr>
                </a:solidFill>
              </a:rPr>
              <a:t>ơng</a:t>
            </a:r>
            <a:r>
              <a:rPr lang="en-US" b="1" dirty="0">
                <a:solidFill>
                  <a:schemeClr val="accent6">
                    <a:lumMod val="75000"/>
                  </a:schemeClr>
                </a:solidFill>
              </a:rPr>
              <a:t> 6</a:t>
            </a:r>
            <a:br>
              <a:rPr lang="en-US" b="1" dirty="0">
                <a:solidFill>
                  <a:schemeClr val="accent6">
                    <a:lumMod val="75000"/>
                  </a:schemeClr>
                </a:solidFill>
              </a:rPr>
            </a:br>
            <a:r>
              <a:rPr lang="en-US" b="1" dirty="0" err="1">
                <a:solidFill>
                  <a:schemeClr val="accent6">
                    <a:lumMod val="75000"/>
                  </a:schemeClr>
                </a:solidFill>
              </a:rPr>
              <a:t>Phân</a:t>
            </a:r>
            <a:r>
              <a:rPr lang="en-US" b="1" dirty="0">
                <a:solidFill>
                  <a:schemeClr val="accent6">
                    <a:lumMod val="75000"/>
                  </a:schemeClr>
                </a:solidFill>
              </a:rPr>
              <a:t> </a:t>
            </a:r>
            <a:r>
              <a:rPr lang="en-US" b="1" dirty="0" err="1">
                <a:solidFill>
                  <a:schemeClr val="accent6">
                    <a:lumMod val="75000"/>
                  </a:schemeClr>
                </a:solidFill>
              </a:rPr>
              <a:t>phối</a:t>
            </a:r>
            <a:r>
              <a:rPr lang="en-US" b="1" dirty="0">
                <a:solidFill>
                  <a:schemeClr val="accent6">
                    <a:lumMod val="75000"/>
                  </a:schemeClr>
                </a:solidFill>
              </a:rPr>
              <a:t> </a:t>
            </a:r>
            <a:r>
              <a:rPr lang="en-US" b="1" dirty="0" err="1">
                <a:solidFill>
                  <a:schemeClr val="accent6">
                    <a:lumMod val="75000"/>
                  </a:schemeClr>
                </a:solidFill>
              </a:rPr>
              <a:t>Chuẩn</a:t>
            </a:r>
            <a:endParaRPr lang="en-US" b="1" dirty="0">
              <a:solidFill>
                <a:schemeClr val="accent6">
                  <a:lumMod val="75000"/>
                </a:schemeClr>
              </a:solidFill>
            </a:endParaRPr>
          </a:p>
        </p:txBody>
      </p:sp>
      <p:sp>
        <p:nvSpPr>
          <p:cNvPr id="4099" name="Text Box 5">
            <a:extLst>
              <a:ext uri="{FF2B5EF4-FFF2-40B4-BE49-F238E27FC236}">
                <a16:creationId xmlns:a16="http://schemas.microsoft.com/office/drawing/2014/main" xmlns="" id="{E4CC296D-2F5C-4058-A6B5-1549BA623C33}"/>
              </a:ext>
            </a:extLst>
          </p:cNvPr>
          <p:cNvSpPr txBox="1">
            <a:spLocks noChangeArrowheads="1"/>
          </p:cNvSpPr>
          <p:nvPr/>
        </p:nvSpPr>
        <p:spPr bwMode="auto">
          <a:xfrm>
            <a:off x="609600" y="1828800"/>
            <a:ext cx="8382000" cy="3440942"/>
          </a:xfrm>
          <a:prstGeom prst="rect">
            <a:avLst/>
          </a:prstGeom>
          <a:noFill/>
          <a:ln w="12700">
            <a:noFill/>
            <a:miter lim="800000"/>
            <a:headEnd/>
            <a:tailEnd/>
          </a:ln>
        </p:spPr>
        <p:txBody>
          <a:bodyPr>
            <a:spAutoFit/>
          </a:bodyPr>
          <a:lstStyle/>
          <a:p>
            <a:pPr>
              <a:lnSpc>
                <a:spcPct val="90000"/>
              </a:lnSpc>
              <a:spcBef>
                <a:spcPct val="50000"/>
              </a:spcBef>
              <a:defRPr/>
            </a:pPr>
            <a:r>
              <a:rPr lang="en-US" sz="2400" b="0" dirty="0" smtClean="0">
                <a:latin typeface="Arial" charset="0"/>
              </a:rPr>
              <a:t>6-1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smtClean="0">
                <a:latin typeface="Arial" charset="0"/>
              </a:rPr>
              <a:t>chuẩn</a:t>
            </a:r>
            <a:endParaRPr lang="en-US" sz="2400" b="0" dirty="0">
              <a:latin typeface="Arial" charset="0"/>
            </a:endParaRPr>
          </a:p>
          <a:p>
            <a:pPr>
              <a:lnSpc>
                <a:spcPct val="90000"/>
              </a:lnSpc>
              <a:spcBef>
                <a:spcPct val="50000"/>
              </a:spcBef>
              <a:defRPr/>
            </a:pPr>
            <a:r>
              <a:rPr lang="en-US" sz="2400" b="0" dirty="0" smtClean="0">
                <a:latin typeface="Arial" charset="0"/>
              </a:rPr>
              <a:t>6-2  </a:t>
            </a:r>
            <a:r>
              <a:rPr lang="en-US" sz="2400" b="0" dirty="0" err="1" smtClean="0">
                <a:latin typeface="Arial" charset="0"/>
              </a:rPr>
              <a:t>Chuẩn</a:t>
            </a:r>
            <a:r>
              <a:rPr lang="en-US" sz="2400" b="0" dirty="0" smtClean="0">
                <a:latin typeface="Arial" charset="0"/>
              </a:rPr>
              <a:t> </a:t>
            </a:r>
            <a:r>
              <a:rPr lang="en-US" sz="2400" b="0" dirty="0" err="1" smtClean="0">
                <a:latin typeface="Arial" charset="0"/>
              </a:rPr>
              <a:t>hóa</a:t>
            </a:r>
            <a:r>
              <a:rPr lang="en-US" sz="2400" b="0" dirty="0" smtClean="0">
                <a:latin typeface="Arial" charset="0"/>
              </a:rPr>
              <a:t>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a:latin typeface="Arial" charset="0"/>
              </a:rPr>
              <a:t>chuẩn</a:t>
            </a:r>
            <a:endParaRPr lang="en-US" sz="2400" b="0" dirty="0">
              <a:latin typeface="Arial" charset="0"/>
            </a:endParaRPr>
          </a:p>
          <a:p>
            <a:pPr>
              <a:lnSpc>
                <a:spcPct val="90000"/>
              </a:lnSpc>
              <a:spcBef>
                <a:spcPct val="50000"/>
              </a:spcBef>
              <a:defRPr/>
            </a:pPr>
            <a:r>
              <a:rPr lang="en-US" sz="2400" b="0" dirty="0" smtClean="0">
                <a:solidFill>
                  <a:srgbClr val="00B050"/>
                </a:solidFill>
                <a:latin typeface="Arial" charset="0"/>
              </a:rPr>
              <a:t>6-3  </a:t>
            </a:r>
            <a:r>
              <a:rPr lang="en-US" sz="2400" b="0" dirty="0" err="1">
                <a:solidFill>
                  <a:srgbClr val="00B050"/>
                </a:solidFill>
                <a:latin typeface="Arial" charset="0"/>
              </a:rPr>
              <a:t>Phân</a:t>
            </a:r>
            <a:r>
              <a:rPr lang="en-US" sz="2400" b="0" dirty="0">
                <a:solidFill>
                  <a:srgbClr val="00B050"/>
                </a:solidFill>
                <a:latin typeface="Arial" charset="0"/>
              </a:rPr>
              <a:t> </a:t>
            </a:r>
            <a:r>
              <a:rPr lang="en-US" sz="2400" b="0" dirty="0" err="1">
                <a:solidFill>
                  <a:srgbClr val="00B050"/>
                </a:solidFill>
                <a:latin typeface="Arial" charset="0"/>
              </a:rPr>
              <a:t>phối</a:t>
            </a:r>
            <a:r>
              <a:rPr lang="en-US" sz="2400" b="0" dirty="0">
                <a:solidFill>
                  <a:srgbClr val="00B050"/>
                </a:solidFill>
                <a:latin typeface="Arial" charset="0"/>
              </a:rPr>
              <a:t> </a:t>
            </a:r>
            <a:r>
              <a:rPr lang="en-US" sz="2400" b="0" dirty="0" err="1">
                <a:solidFill>
                  <a:srgbClr val="00B050"/>
                </a:solidFill>
                <a:latin typeface="Arial" charset="0"/>
              </a:rPr>
              <a:t>mẫu</a:t>
            </a:r>
            <a:r>
              <a:rPr lang="en-US" sz="2400" b="0" dirty="0">
                <a:solidFill>
                  <a:srgbClr val="00B050"/>
                </a:solidFill>
                <a:latin typeface="Arial" charset="0"/>
              </a:rPr>
              <a:t> </a:t>
            </a:r>
            <a:r>
              <a:rPr lang="en-US" sz="2400" b="0" dirty="0" err="1">
                <a:solidFill>
                  <a:srgbClr val="00B050"/>
                </a:solidFill>
                <a:latin typeface="Arial" charset="0"/>
              </a:rPr>
              <a:t>và</a:t>
            </a:r>
            <a:r>
              <a:rPr lang="en-US" sz="2400" b="0" dirty="0">
                <a:solidFill>
                  <a:srgbClr val="00B050"/>
                </a:solidFill>
                <a:latin typeface="Arial" charset="0"/>
              </a:rPr>
              <a:t> </a:t>
            </a:r>
            <a:r>
              <a:rPr lang="en-US" sz="2400" b="0" dirty="0" err="1">
                <a:solidFill>
                  <a:srgbClr val="00B050"/>
                </a:solidFill>
                <a:latin typeface="Arial" charset="0"/>
              </a:rPr>
              <a:t>công</a:t>
            </a:r>
            <a:r>
              <a:rPr lang="en-US" sz="2400" b="0" dirty="0">
                <a:solidFill>
                  <a:srgbClr val="00B050"/>
                </a:solidFill>
                <a:latin typeface="Arial" charset="0"/>
              </a:rPr>
              <a:t> </a:t>
            </a:r>
            <a:r>
              <a:rPr lang="en-US" sz="2400" b="0" dirty="0" err="1">
                <a:solidFill>
                  <a:srgbClr val="00B050"/>
                </a:solidFill>
                <a:latin typeface="Arial" charset="0"/>
              </a:rPr>
              <a:t>cụ</a:t>
            </a:r>
            <a:r>
              <a:rPr lang="en-US" sz="2400" b="0" dirty="0">
                <a:solidFill>
                  <a:srgbClr val="00B050"/>
                </a:solidFill>
                <a:latin typeface="Arial" charset="0"/>
              </a:rPr>
              <a:t> </a:t>
            </a:r>
            <a:r>
              <a:rPr lang="vi-VN" sz="2400" b="0" dirty="0">
                <a:solidFill>
                  <a:srgbClr val="00B050"/>
                </a:solidFill>
                <a:latin typeface="Arial" charset="0"/>
              </a:rPr>
              <a:t>ư</a:t>
            </a:r>
            <a:r>
              <a:rPr lang="en-US" sz="2400" b="0" dirty="0" err="1">
                <a:solidFill>
                  <a:srgbClr val="00B050"/>
                </a:solidFill>
                <a:latin typeface="Arial" charset="0"/>
              </a:rPr>
              <a:t>ớc</a:t>
            </a:r>
            <a:r>
              <a:rPr lang="en-US" sz="2400" b="0" dirty="0">
                <a:solidFill>
                  <a:srgbClr val="00B050"/>
                </a:solidFill>
                <a:latin typeface="Arial" charset="0"/>
              </a:rPr>
              <a:t> l</a:t>
            </a:r>
            <a:r>
              <a:rPr lang="vi-VN" sz="2400" b="0" dirty="0">
                <a:solidFill>
                  <a:srgbClr val="00B050"/>
                </a:solidFill>
                <a:latin typeface="Arial" charset="0"/>
              </a:rPr>
              <a:t>ư</a:t>
            </a:r>
            <a:r>
              <a:rPr lang="en-US" sz="2400" b="0" dirty="0" err="1">
                <a:solidFill>
                  <a:srgbClr val="00B050"/>
                </a:solidFill>
                <a:latin typeface="Arial" charset="0"/>
              </a:rPr>
              <a:t>ợng</a:t>
            </a:r>
            <a:endParaRPr lang="en-US" sz="2400" b="0" dirty="0">
              <a:solidFill>
                <a:srgbClr val="00B050"/>
              </a:solidFill>
              <a:latin typeface="Arial" charset="0"/>
            </a:endParaRPr>
          </a:p>
          <a:p>
            <a:pPr>
              <a:lnSpc>
                <a:spcPct val="90000"/>
              </a:lnSpc>
              <a:spcBef>
                <a:spcPct val="50000"/>
              </a:spcBef>
              <a:defRPr/>
            </a:pPr>
            <a:r>
              <a:rPr lang="en-US" sz="2400" b="0" dirty="0" smtClean="0">
                <a:latin typeface="Arial" charset="0"/>
              </a:rPr>
              <a:t>6-4  </a:t>
            </a:r>
            <a:r>
              <a:rPr lang="en-US" sz="2400" b="0" dirty="0" err="1">
                <a:latin typeface="Arial" charset="0"/>
              </a:rPr>
              <a:t>Định</a:t>
            </a:r>
            <a:r>
              <a:rPr lang="en-US" sz="2400" b="0" dirty="0">
                <a:latin typeface="Arial" charset="0"/>
              </a:rPr>
              <a:t> </a:t>
            </a:r>
            <a:r>
              <a:rPr lang="en-US" sz="2400" b="0" dirty="0" err="1">
                <a:latin typeface="Arial" charset="0"/>
              </a:rPr>
              <a:t>lý</a:t>
            </a:r>
            <a:r>
              <a:rPr lang="en-US" sz="2400" b="0" dirty="0">
                <a:latin typeface="Arial" charset="0"/>
              </a:rPr>
              <a:t> </a:t>
            </a:r>
            <a:r>
              <a:rPr lang="en-US" sz="2400" b="0" dirty="0" err="1">
                <a:latin typeface="Arial" charset="0"/>
              </a:rPr>
              <a:t>Giới</a:t>
            </a:r>
            <a:r>
              <a:rPr lang="en-US" sz="2400" b="0" dirty="0">
                <a:latin typeface="Arial" charset="0"/>
              </a:rPr>
              <a:t> </a:t>
            </a:r>
            <a:r>
              <a:rPr lang="en-US" sz="2400" b="0" dirty="0" err="1">
                <a:latin typeface="Arial" charset="0"/>
              </a:rPr>
              <a:t>Hạn</a:t>
            </a:r>
            <a:r>
              <a:rPr lang="en-US" sz="2400" b="0" dirty="0">
                <a:latin typeface="Arial" charset="0"/>
              </a:rPr>
              <a:t> </a:t>
            </a:r>
            <a:r>
              <a:rPr lang="en-US" sz="2400" b="0" dirty="0" err="1">
                <a:latin typeface="Arial" charset="0"/>
              </a:rPr>
              <a:t>Trung</a:t>
            </a:r>
            <a:r>
              <a:rPr lang="en-US" sz="2400" b="0" dirty="0">
                <a:latin typeface="Arial" charset="0"/>
              </a:rPr>
              <a:t> </a:t>
            </a:r>
            <a:r>
              <a:rPr lang="en-US" sz="2400" b="0" dirty="0" err="1" smtClean="0">
                <a:latin typeface="Arial" charset="0"/>
              </a:rPr>
              <a:t>Tâm</a:t>
            </a:r>
            <a:endParaRPr lang="en-US" sz="2400" b="0" dirty="0" smtClean="0">
              <a:latin typeface="Arial" charset="0"/>
            </a:endParaRPr>
          </a:p>
          <a:p>
            <a:pPr>
              <a:lnSpc>
                <a:spcPct val="90000"/>
              </a:lnSpc>
              <a:spcBef>
                <a:spcPct val="50000"/>
              </a:spcBef>
              <a:defRPr/>
            </a:pPr>
            <a:r>
              <a:rPr lang="en-US" sz="2400" b="0" dirty="0">
                <a:latin typeface="Arial" charset="0"/>
              </a:rPr>
              <a:t>6-5  </a:t>
            </a:r>
            <a:r>
              <a:rPr lang="en-US" sz="2400" b="0" dirty="0" err="1">
                <a:latin typeface="Arial" charset="0"/>
              </a:rPr>
              <a:t>Kiểm</a:t>
            </a:r>
            <a:r>
              <a:rPr lang="en-US" sz="2400" b="0" dirty="0">
                <a:latin typeface="Arial" charset="0"/>
              </a:rPr>
              <a:t> </a:t>
            </a:r>
            <a:r>
              <a:rPr lang="en-US" sz="2400" b="0" dirty="0" err="1">
                <a:latin typeface="Arial" charset="0"/>
              </a:rPr>
              <a:t>tra</a:t>
            </a:r>
            <a:r>
              <a:rPr lang="en-US" sz="2400" b="0" dirty="0">
                <a:latin typeface="Arial" charset="0"/>
              </a:rPr>
              <a:t> </a:t>
            </a:r>
            <a:r>
              <a:rPr lang="en-US" sz="2400" b="0" dirty="0" err="1">
                <a:latin typeface="Arial" charset="0"/>
              </a:rPr>
              <a:t>dạng</a:t>
            </a:r>
            <a:r>
              <a:rPr lang="en-US" sz="2400" b="0" dirty="0">
                <a:latin typeface="Arial" charset="0"/>
              </a:rPr>
              <a:t> </a:t>
            </a:r>
            <a:r>
              <a:rPr lang="en-US" sz="2400" b="0" dirty="0" err="1" smtClean="0">
                <a:latin typeface="Arial" charset="0"/>
              </a:rPr>
              <a:t>chuẩn</a:t>
            </a:r>
            <a:endParaRPr lang="en-US" sz="2400" b="0" dirty="0">
              <a:latin typeface="Arial" charset="0"/>
            </a:endParaRPr>
          </a:p>
          <a:p>
            <a:pPr>
              <a:lnSpc>
                <a:spcPct val="90000"/>
              </a:lnSpc>
              <a:spcBef>
                <a:spcPct val="50000"/>
              </a:spcBef>
              <a:defRPr/>
            </a:pPr>
            <a:r>
              <a:rPr lang="en-US" sz="2400" b="0" dirty="0" smtClean="0">
                <a:latin typeface="Arial" charset="0"/>
              </a:rPr>
              <a:t>6-6  </a:t>
            </a:r>
            <a:r>
              <a:rPr lang="en-US" sz="2400" b="0" dirty="0" err="1">
                <a:latin typeface="Arial" charset="0"/>
              </a:rPr>
              <a:t>Xấp</a:t>
            </a:r>
            <a:r>
              <a:rPr lang="en-US" sz="2400" b="0" dirty="0">
                <a:latin typeface="Arial" charset="0"/>
              </a:rPr>
              <a:t> </a:t>
            </a:r>
            <a:r>
              <a:rPr lang="en-US" sz="2400" b="0" dirty="0" err="1">
                <a:latin typeface="Arial" charset="0"/>
              </a:rPr>
              <a:t>xỉ</a:t>
            </a:r>
            <a:r>
              <a:rPr lang="en-US" sz="2400" b="0" dirty="0">
                <a:latin typeface="Arial" charset="0"/>
              </a:rPr>
              <a:t>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a:latin typeface="Arial" charset="0"/>
              </a:rPr>
              <a:t>nhị</a:t>
            </a:r>
            <a:r>
              <a:rPr lang="en-US" sz="2400" b="0" dirty="0">
                <a:latin typeface="Arial" charset="0"/>
              </a:rPr>
              <a:t> </a:t>
            </a:r>
            <a:r>
              <a:rPr lang="en-US" sz="2400" b="0" dirty="0" err="1">
                <a:latin typeface="Arial" charset="0"/>
              </a:rPr>
              <a:t>thức</a:t>
            </a:r>
            <a:r>
              <a:rPr lang="en-US" sz="2400" b="0" dirty="0">
                <a:latin typeface="Arial" charset="0"/>
              </a:rPr>
              <a:t> </a:t>
            </a:r>
            <a:r>
              <a:rPr lang="en-US" sz="2400" b="0" dirty="0" err="1">
                <a:latin typeface="Arial" charset="0"/>
              </a:rPr>
              <a:t>bằng</a:t>
            </a:r>
            <a:r>
              <a:rPr lang="en-US" sz="2400" b="0" dirty="0">
                <a:latin typeface="Arial" charset="0"/>
              </a:rPr>
              <a:t>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a:latin typeface="Arial" charset="0"/>
              </a:rPr>
              <a:t>chuẩn</a:t>
            </a:r>
            <a:endParaRPr lang="en-US" sz="2400" b="0" dirty="0">
              <a:latin typeface="Arial" charset="0"/>
            </a:endParaRPr>
          </a:p>
          <a:p>
            <a:pPr>
              <a:lnSpc>
                <a:spcPct val="90000"/>
              </a:lnSpc>
              <a:spcBef>
                <a:spcPct val="50000"/>
              </a:spcBef>
              <a:defRPr/>
            </a:pPr>
            <a:endParaRPr lang="en-US" dirty="0">
              <a:solidFill>
                <a:schemeClr val="hlink"/>
              </a:solidFill>
              <a:latin typeface="Arial" charset="0"/>
            </a:endParaRPr>
          </a:p>
        </p:txBody>
      </p:sp>
    </p:spTree>
    <p:extLst>
      <p:ext uri="{BB962C8B-B14F-4D97-AF65-F5344CB8AC3E}">
        <p14:creationId xmlns:p14="http://schemas.microsoft.com/office/powerpoint/2010/main" val="4152430026"/>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ChangeArrowheads="1"/>
          </p:cNvSpPr>
          <p:nvPr/>
        </p:nvSpPr>
        <p:spPr bwMode="auto">
          <a:xfrm>
            <a:off x="2561148" y="575434"/>
            <a:ext cx="3997890"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Phân</a:t>
            </a:r>
            <a:r>
              <a:rPr lang="en-US" altLang="en-US" sz="4000" dirty="0">
                <a:solidFill>
                  <a:srgbClr val="008000"/>
                </a:solidFill>
              </a:rPr>
              <a:t> </a:t>
            </a:r>
            <a:r>
              <a:rPr lang="en-US" altLang="en-US" sz="4000" dirty="0" err="1">
                <a:solidFill>
                  <a:srgbClr val="008000"/>
                </a:solidFill>
              </a:rPr>
              <a:t>phối</a:t>
            </a:r>
            <a:r>
              <a:rPr lang="en-US" altLang="en-US" sz="4000" dirty="0">
                <a:solidFill>
                  <a:srgbClr val="008000"/>
                </a:solidFill>
              </a:rPr>
              <a:t> </a:t>
            </a:r>
            <a:r>
              <a:rPr lang="en-US" altLang="en-US" sz="4000" dirty="0" err="1" smtClean="0">
                <a:solidFill>
                  <a:srgbClr val="008000"/>
                </a:solidFill>
              </a:rPr>
              <a:t>mẫu</a:t>
            </a:r>
            <a:endParaRPr lang="en-US" altLang="en-US" sz="4000" dirty="0">
              <a:solidFill>
                <a:srgbClr val="008000"/>
              </a:solidFill>
            </a:endParaRPr>
          </a:p>
        </p:txBody>
      </p:sp>
      <p:sp>
        <p:nvSpPr>
          <p:cNvPr id="12291" name="Text Box 4"/>
          <p:cNvSpPr txBox="1">
            <a:spLocks noChangeArrowheads="1"/>
          </p:cNvSpPr>
          <p:nvPr/>
        </p:nvSpPr>
        <p:spPr bwMode="auto">
          <a:xfrm>
            <a:off x="538163" y="1515273"/>
            <a:ext cx="7851775"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vi-VN" altLang="en-US" sz="2600" b="0" dirty="0"/>
              <a:t>Phân phối </a:t>
            </a:r>
            <a:r>
              <a:rPr lang="vi-VN" altLang="en-US" sz="2600" b="0" dirty="0" smtClean="0"/>
              <a:t>mẫu</a:t>
            </a:r>
            <a:r>
              <a:rPr lang="en-US" altLang="en-US" sz="2600" b="0" dirty="0" smtClean="0"/>
              <a:t> (sampling </a:t>
            </a:r>
            <a:r>
              <a:rPr lang="en-US" altLang="en-US" sz="2600" b="0" dirty="0"/>
              <a:t>d</a:t>
            </a:r>
            <a:r>
              <a:rPr lang="en-US" altLang="en-US" sz="2600" b="0" dirty="0" smtClean="0"/>
              <a:t>istribution)</a:t>
            </a:r>
            <a:r>
              <a:rPr lang="vi-VN" altLang="en-US" sz="2600" b="0" dirty="0" smtClean="0"/>
              <a:t>: </a:t>
            </a:r>
            <a:r>
              <a:rPr lang="en-US" altLang="en-US" sz="2600" b="0" dirty="0" smtClean="0"/>
              <a:t>v</a:t>
            </a:r>
            <a:r>
              <a:rPr lang="vi-VN" altLang="en-US" sz="2600" b="0" dirty="0" smtClean="0"/>
              <a:t>ới </a:t>
            </a:r>
            <a:r>
              <a:rPr lang="en-US" altLang="en-US" sz="2600" b="0" dirty="0" err="1" smtClean="0"/>
              <a:t>quần</a:t>
            </a:r>
            <a:r>
              <a:rPr lang="en-US" altLang="en-US" sz="2600" b="0" dirty="0" smtClean="0"/>
              <a:t> </a:t>
            </a:r>
            <a:r>
              <a:rPr lang="en-US" altLang="en-US" sz="2600" b="0" dirty="0" err="1" smtClean="0"/>
              <a:t>thể</a:t>
            </a:r>
            <a:r>
              <a:rPr lang="vi-VN" altLang="en-US" sz="2600" b="0" dirty="0" smtClean="0"/>
              <a:t> </a:t>
            </a:r>
            <a:r>
              <a:rPr lang="vi-VN" altLang="en-US" sz="2600" b="0" dirty="0"/>
              <a:t>và cỡ mẫu n, phân phối </a:t>
            </a:r>
            <a:r>
              <a:rPr lang="vi-VN" altLang="en-US" sz="2600" b="0" dirty="0" smtClean="0"/>
              <a:t>mẫu </a:t>
            </a:r>
            <a:r>
              <a:rPr lang="vi-VN" altLang="en-US" sz="2600" b="0" dirty="0"/>
              <a:t>của </a:t>
            </a:r>
            <a:r>
              <a:rPr lang="en-US" altLang="en-US" sz="2600" b="0" dirty="0" smtClean="0"/>
              <a:t>1 </a:t>
            </a:r>
            <a:r>
              <a:rPr lang="en-US" altLang="en-US" sz="2600" b="0" dirty="0" err="1" smtClean="0"/>
              <a:t>giá</a:t>
            </a:r>
            <a:r>
              <a:rPr lang="en-US" altLang="en-US" sz="2600" b="0" dirty="0" smtClean="0"/>
              <a:t> </a:t>
            </a:r>
            <a:r>
              <a:rPr lang="en-US" altLang="en-US" sz="2600" b="0" dirty="0" err="1" smtClean="0"/>
              <a:t>trị</a:t>
            </a:r>
            <a:r>
              <a:rPr lang="en-US" altLang="en-US" sz="2600" b="0" dirty="0" smtClean="0"/>
              <a:t> </a:t>
            </a:r>
            <a:r>
              <a:rPr lang="vi-VN" altLang="en-US" sz="2600" b="0" dirty="0" smtClean="0"/>
              <a:t>thống </a:t>
            </a:r>
            <a:r>
              <a:rPr lang="vi-VN" altLang="en-US" sz="2600" b="0" dirty="0"/>
              <a:t>kê là phân phối tất cả </a:t>
            </a:r>
            <a:r>
              <a:rPr lang="vi-VN" altLang="en-US" sz="2600" b="0" dirty="0" smtClean="0"/>
              <a:t>của </a:t>
            </a:r>
            <a:r>
              <a:rPr lang="en-US" altLang="en-US" sz="2600" b="0" dirty="0" err="1" smtClean="0"/>
              <a:t>các</a:t>
            </a:r>
            <a:r>
              <a:rPr lang="en-US" altLang="en-US" sz="2600" b="0" dirty="0" smtClean="0"/>
              <a:t> </a:t>
            </a:r>
            <a:r>
              <a:rPr lang="en-US" altLang="en-US" sz="2600" b="0" dirty="0" err="1" smtClean="0"/>
              <a:t>giá</a:t>
            </a:r>
            <a:r>
              <a:rPr lang="en-US" altLang="en-US" sz="2600" b="0" dirty="0" smtClean="0"/>
              <a:t> </a:t>
            </a:r>
            <a:r>
              <a:rPr lang="en-US" altLang="en-US" sz="2600" b="0" dirty="0" err="1" smtClean="0"/>
              <a:t>trị</a:t>
            </a:r>
            <a:r>
              <a:rPr lang="en-US" altLang="en-US" sz="2600" b="0" dirty="0" smtClean="0"/>
              <a:t> </a:t>
            </a:r>
            <a:r>
              <a:rPr lang="vi-VN" altLang="en-US" sz="2600" b="0" dirty="0" smtClean="0"/>
              <a:t>thống </a:t>
            </a:r>
            <a:r>
              <a:rPr lang="vi-VN" altLang="en-US" sz="2600" b="0" dirty="0"/>
              <a:t>kê cho tất cả các mẫu có thể </a:t>
            </a:r>
            <a:r>
              <a:rPr lang="vi-VN" altLang="en-US" sz="2600" b="0" dirty="0" smtClean="0"/>
              <a:t>c</a:t>
            </a:r>
            <a:r>
              <a:rPr lang="en-US" altLang="en-US" sz="2600" b="0" dirty="0" smtClean="0"/>
              <a:t>ó </a:t>
            </a:r>
            <a:r>
              <a:rPr lang="en-US" altLang="en-US" sz="2600" b="0" dirty="0" err="1" smtClean="0"/>
              <a:t>với</a:t>
            </a:r>
            <a:r>
              <a:rPr lang="vi-VN" altLang="en-US" sz="2600" b="0" dirty="0" smtClean="0"/>
              <a:t> </a:t>
            </a:r>
            <a:r>
              <a:rPr lang="vi-VN" altLang="en-US" sz="2600" b="0" dirty="0"/>
              <a:t>kích thước n.</a:t>
            </a:r>
            <a:endParaRPr lang="en-US" altLang="en-US" sz="2600" b="0" dirty="0"/>
          </a:p>
        </p:txBody>
      </p:sp>
    </p:spTree>
    <p:extLst>
      <p:ext uri="{BB962C8B-B14F-4D97-AF65-F5344CB8AC3E}">
        <p14:creationId xmlns:p14="http://schemas.microsoft.com/office/powerpoint/2010/main" val="2545220907"/>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ChangeArrowheads="1"/>
          </p:cNvSpPr>
          <p:nvPr/>
        </p:nvSpPr>
        <p:spPr bwMode="auto">
          <a:xfrm>
            <a:off x="768754" y="499234"/>
            <a:ext cx="7556558"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Phân</a:t>
            </a:r>
            <a:r>
              <a:rPr lang="en-US" altLang="en-US" sz="4000" dirty="0">
                <a:solidFill>
                  <a:srgbClr val="008000"/>
                </a:solidFill>
              </a:rPr>
              <a:t> </a:t>
            </a:r>
            <a:r>
              <a:rPr lang="en-US" altLang="en-US" sz="4000" dirty="0" err="1">
                <a:solidFill>
                  <a:srgbClr val="008000"/>
                </a:solidFill>
              </a:rPr>
              <a:t>phối</a:t>
            </a:r>
            <a:r>
              <a:rPr lang="en-US" altLang="en-US" sz="4000" dirty="0">
                <a:solidFill>
                  <a:srgbClr val="008000"/>
                </a:solidFill>
              </a:rPr>
              <a:t> </a:t>
            </a:r>
            <a:r>
              <a:rPr lang="en-US" altLang="en-US" sz="4000" dirty="0" err="1" smtClean="0">
                <a:solidFill>
                  <a:srgbClr val="008000"/>
                </a:solidFill>
              </a:rPr>
              <a:t>mẫu</a:t>
            </a:r>
            <a:r>
              <a:rPr lang="en-US" altLang="en-US" sz="4000" dirty="0" smtClean="0">
                <a:solidFill>
                  <a:srgbClr val="008000"/>
                </a:solidFill>
              </a:rPr>
              <a:t> </a:t>
            </a:r>
            <a:r>
              <a:rPr lang="en-US" altLang="en-US" sz="4000" dirty="0" err="1" smtClean="0">
                <a:solidFill>
                  <a:srgbClr val="008000"/>
                </a:solidFill>
              </a:rPr>
              <a:t>của</a:t>
            </a:r>
            <a:r>
              <a:rPr lang="en-US" altLang="en-US" sz="4000" dirty="0" smtClean="0">
                <a:solidFill>
                  <a:srgbClr val="008000"/>
                </a:solidFill>
              </a:rPr>
              <a:t> </a:t>
            </a:r>
            <a:r>
              <a:rPr lang="en-US" altLang="en-US" sz="4000" dirty="0" err="1" smtClean="0">
                <a:solidFill>
                  <a:srgbClr val="008000"/>
                </a:solidFill>
              </a:rPr>
              <a:t>trung</a:t>
            </a:r>
            <a:r>
              <a:rPr lang="en-US" altLang="en-US" sz="4000" dirty="0" smtClean="0">
                <a:solidFill>
                  <a:srgbClr val="008000"/>
                </a:solidFill>
              </a:rPr>
              <a:t> </a:t>
            </a:r>
            <a:r>
              <a:rPr lang="en-US" altLang="en-US" sz="4000" dirty="0" err="1" smtClean="0">
                <a:solidFill>
                  <a:srgbClr val="008000"/>
                </a:solidFill>
              </a:rPr>
              <a:t>bình</a:t>
            </a:r>
            <a:endParaRPr lang="en-US" altLang="en-US" sz="4000" dirty="0">
              <a:solidFill>
                <a:srgbClr val="008000"/>
              </a:solidFill>
            </a:endParaRPr>
          </a:p>
        </p:txBody>
      </p:sp>
      <p:sp>
        <p:nvSpPr>
          <p:cNvPr id="12291" name="Text Box 4"/>
          <p:cNvSpPr txBox="1">
            <a:spLocks noChangeArrowheads="1"/>
          </p:cNvSpPr>
          <p:nvPr/>
        </p:nvSpPr>
        <p:spPr bwMode="auto">
          <a:xfrm>
            <a:off x="538163" y="1467380"/>
            <a:ext cx="7851775" cy="333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sz="2600" b="0" dirty="0" err="1"/>
              <a:t>Phân</a:t>
            </a:r>
            <a:r>
              <a:rPr lang="en-US" altLang="en-US" sz="2600" b="0" dirty="0"/>
              <a:t> </a:t>
            </a:r>
            <a:r>
              <a:rPr lang="en-US" altLang="en-US" sz="2600" b="0" dirty="0" err="1"/>
              <a:t>phối</a:t>
            </a:r>
            <a:r>
              <a:rPr lang="en-US" altLang="en-US" sz="2600" b="0" dirty="0"/>
              <a:t> </a:t>
            </a:r>
            <a:r>
              <a:rPr lang="en-US" altLang="en-US" sz="2600" b="0" dirty="0" err="1"/>
              <a:t>mẫu</a:t>
            </a:r>
            <a:r>
              <a:rPr lang="en-US" altLang="en-US" sz="2600" b="0" dirty="0"/>
              <a:t> (sampling distribution) </a:t>
            </a:r>
            <a:r>
              <a:rPr lang="en-US" altLang="en-US" sz="2600" b="0" dirty="0" err="1"/>
              <a:t>của</a:t>
            </a:r>
            <a:r>
              <a:rPr lang="en-US" altLang="en-US" sz="2600" b="0" dirty="0"/>
              <a:t> </a:t>
            </a:r>
            <a:r>
              <a:rPr lang="en-US" altLang="en-US" sz="2600" b="0" dirty="0" err="1"/>
              <a:t>trung</a:t>
            </a:r>
            <a:r>
              <a:rPr lang="en-US" altLang="en-US" sz="2600" b="0" dirty="0"/>
              <a:t> </a:t>
            </a:r>
            <a:r>
              <a:rPr lang="en-US" altLang="en-US" sz="2600" b="0" dirty="0" err="1"/>
              <a:t>bình</a:t>
            </a:r>
            <a:r>
              <a:rPr lang="en-US" altLang="en-US" sz="2600" b="0" dirty="0"/>
              <a:t> </a:t>
            </a:r>
            <a:r>
              <a:rPr lang="en-US" altLang="en-US" sz="2600" b="0" dirty="0" err="1"/>
              <a:t>là</a:t>
            </a:r>
            <a:r>
              <a:rPr lang="en-US" altLang="en-US" sz="2600" b="0" dirty="0"/>
              <a:t> </a:t>
            </a:r>
            <a:r>
              <a:rPr lang="en-US" altLang="en-US" sz="2600" b="0" dirty="0" err="1"/>
              <a:t>phân</a:t>
            </a:r>
            <a:r>
              <a:rPr lang="en-US" altLang="en-US" sz="2600" b="0" dirty="0"/>
              <a:t> </a:t>
            </a:r>
            <a:r>
              <a:rPr lang="en-US" altLang="en-US" sz="2600" b="0" dirty="0" err="1"/>
              <a:t>phối</a:t>
            </a:r>
            <a:r>
              <a:rPr lang="en-US" altLang="en-US" sz="2600" b="0" dirty="0"/>
              <a:t> </a:t>
            </a:r>
            <a:r>
              <a:rPr lang="en-US" altLang="en-US" sz="2600" b="0" dirty="0" err="1"/>
              <a:t>của</a:t>
            </a:r>
            <a:r>
              <a:rPr lang="en-US" altLang="en-US" sz="2600" b="0" dirty="0"/>
              <a:t> </a:t>
            </a:r>
            <a:r>
              <a:rPr lang="en-US" altLang="en-US" sz="2600" b="0" dirty="0" err="1"/>
              <a:t>tất</a:t>
            </a:r>
            <a:r>
              <a:rPr lang="en-US" altLang="en-US" sz="2600" b="0" dirty="0"/>
              <a:t> </a:t>
            </a:r>
            <a:r>
              <a:rPr lang="en-US" altLang="en-US" sz="2600" b="0" dirty="0" err="1"/>
              <a:t>cả</a:t>
            </a:r>
            <a:r>
              <a:rPr lang="en-US" altLang="en-US" sz="2600" b="0" dirty="0"/>
              <a:t> </a:t>
            </a:r>
            <a:r>
              <a:rPr lang="en-US" altLang="en-US" sz="2600" b="0" dirty="0" err="1"/>
              <a:t>các</a:t>
            </a:r>
            <a:r>
              <a:rPr lang="en-US" altLang="en-US" sz="2600" b="0" dirty="0"/>
              <a:t> </a:t>
            </a:r>
            <a:r>
              <a:rPr lang="en-US" altLang="en-US" sz="2600" b="0" dirty="0" err="1"/>
              <a:t>giá</a:t>
            </a:r>
            <a:r>
              <a:rPr lang="en-US" altLang="en-US" sz="2600" b="0" dirty="0"/>
              <a:t> </a:t>
            </a:r>
            <a:r>
              <a:rPr lang="en-US" altLang="en-US" sz="2600" b="0" dirty="0" err="1"/>
              <a:t>trị</a:t>
            </a:r>
            <a:r>
              <a:rPr lang="en-US" altLang="en-US" sz="2600" b="0" dirty="0"/>
              <a:t> </a:t>
            </a:r>
            <a:r>
              <a:rPr lang="en-US" altLang="en-US" sz="2600" b="0" dirty="0" err="1"/>
              <a:t>trung</a:t>
            </a:r>
            <a:r>
              <a:rPr lang="en-US" altLang="en-US" sz="2600" b="0" dirty="0"/>
              <a:t> </a:t>
            </a:r>
            <a:r>
              <a:rPr lang="en-US" altLang="en-US" sz="2600" b="0" dirty="0" err="1"/>
              <a:t>bình</a:t>
            </a:r>
            <a:r>
              <a:rPr lang="en-US" altLang="en-US" sz="2600" b="0" dirty="0"/>
              <a:t> </a:t>
            </a:r>
            <a:r>
              <a:rPr lang="en-US" altLang="en-US" sz="2600" b="0" dirty="0" err="1"/>
              <a:t>mẫu</a:t>
            </a:r>
            <a:r>
              <a:rPr lang="en-US" altLang="en-US" sz="2600" b="0" dirty="0"/>
              <a:t> (sample mean) </a:t>
            </a:r>
            <a:r>
              <a:rPr lang="en-US" altLang="en-US" sz="2600" b="0" dirty="0" err="1"/>
              <a:t>nếu</a:t>
            </a:r>
            <a:r>
              <a:rPr lang="en-US" altLang="en-US" sz="2600" b="0" dirty="0"/>
              <a:t> </a:t>
            </a:r>
            <a:r>
              <a:rPr lang="en-US" altLang="en-US" sz="2600" b="0" dirty="0" err="1"/>
              <a:t>như</a:t>
            </a:r>
            <a:r>
              <a:rPr lang="en-US" altLang="en-US" sz="2600" b="0" dirty="0"/>
              <a:t> ta </a:t>
            </a:r>
            <a:r>
              <a:rPr lang="en-US" altLang="en-US" sz="2600" b="0" dirty="0" err="1"/>
              <a:t>liệt</a:t>
            </a:r>
            <a:r>
              <a:rPr lang="en-US" altLang="en-US" sz="2600" b="0" dirty="0"/>
              <a:t> </a:t>
            </a:r>
            <a:r>
              <a:rPr lang="en-US" altLang="en-US" sz="2600" b="0" dirty="0" err="1"/>
              <a:t>kê</a:t>
            </a:r>
            <a:r>
              <a:rPr lang="en-US" altLang="en-US" sz="2600" b="0" dirty="0"/>
              <a:t> </a:t>
            </a:r>
            <a:r>
              <a:rPr lang="en-US" altLang="en-US" sz="2600" b="0" dirty="0" err="1"/>
              <a:t>được</a:t>
            </a:r>
            <a:r>
              <a:rPr lang="en-US" altLang="en-US" sz="2600" b="0" dirty="0"/>
              <a:t> </a:t>
            </a:r>
            <a:r>
              <a:rPr lang="en-US" altLang="en-US" sz="2600" b="0" dirty="0" err="1"/>
              <a:t>mọi</a:t>
            </a:r>
            <a:r>
              <a:rPr lang="en-US" altLang="en-US" sz="2600" b="0" dirty="0"/>
              <a:t> </a:t>
            </a:r>
            <a:r>
              <a:rPr lang="en-US" altLang="en-US" sz="2600" b="0" dirty="0" err="1"/>
              <a:t>tập</a:t>
            </a:r>
            <a:r>
              <a:rPr lang="en-US" altLang="en-US" sz="2600" b="0" dirty="0"/>
              <a:t> </a:t>
            </a:r>
            <a:r>
              <a:rPr lang="en-US" altLang="en-US" sz="2600" b="0" dirty="0" err="1"/>
              <a:t>mẫu</a:t>
            </a:r>
            <a:r>
              <a:rPr lang="en-US" altLang="en-US" sz="2600" b="0" dirty="0"/>
              <a:t> </a:t>
            </a:r>
            <a:r>
              <a:rPr lang="en-US" altLang="en-US" sz="2600" b="0" dirty="0" err="1"/>
              <a:t>có</a:t>
            </a:r>
            <a:r>
              <a:rPr lang="en-US" altLang="en-US" sz="2600" b="0" dirty="0"/>
              <a:t> </a:t>
            </a:r>
            <a:r>
              <a:rPr lang="en-US" altLang="en-US" sz="2600" b="0" dirty="0" err="1"/>
              <a:t>thể</a:t>
            </a:r>
            <a:r>
              <a:rPr lang="en-US" altLang="en-US" sz="2600" b="0" dirty="0"/>
              <a:t> </a:t>
            </a:r>
            <a:r>
              <a:rPr lang="en-US" altLang="en-US" sz="2600" b="0" dirty="0" err="1"/>
              <a:t>lấy</a:t>
            </a:r>
            <a:r>
              <a:rPr lang="en-US" altLang="en-US" sz="2600" b="0" dirty="0"/>
              <a:t> </a:t>
            </a:r>
            <a:r>
              <a:rPr lang="en-US" altLang="en-US" sz="2600" b="0" dirty="0" err="1"/>
              <a:t>với</a:t>
            </a:r>
            <a:r>
              <a:rPr lang="en-US" altLang="en-US" sz="2600" b="0" dirty="0"/>
              <a:t> </a:t>
            </a:r>
            <a:r>
              <a:rPr lang="en-US" altLang="en-US" sz="2600" b="0" dirty="0" err="1"/>
              <a:t>kích</a:t>
            </a:r>
            <a:r>
              <a:rPr lang="en-US" altLang="en-US" sz="2600" b="0" dirty="0"/>
              <a:t> </a:t>
            </a:r>
            <a:r>
              <a:rPr lang="en-US" altLang="en-US" sz="2600" b="0" dirty="0" err="1"/>
              <a:t>thước</a:t>
            </a:r>
            <a:r>
              <a:rPr lang="en-US" altLang="en-US" sz="2600" b="0" dirty="0"/>
              <a:t> </a:t>
            </a:r>
            <a:r>
              <a:rPr lang="en-US" altLang="en-US" sz="2600" b="0" dirty="0" err="1"/>
              <a:t>cố</a:t>
            </a:r>
            <a:r>
              <a:rPr lang="en-US" altLang="en-US" sz="2600" b="0" dirty="0"/>
              <a:t> </a:t>
            </a:r>
            <a:r>
              <a:rPr lang="en-US" altLang="en-US" sz="2600" b="0" dirty="0" err="1" smtClean="0"/>
              <a:t>định</a:t>
            </a:r>
            <a:r>
              <a:rPr lang="en-US" altLang="en-US" sz="2600" b="0" dirty="0" smtClean="0"/>
              <a:t> n.</a:t>
            </a:r>
          </a:p>
          <a:p>
            <a:pPr>
              <a:lnSpc>
                <a:spcPct val="90000"/>
              </a:lnSpc>
            </a:pPr>
            <a:endParaRPr lang="en-US" altLang="en-US" sz="2600" b="0" dirty="0"/>
          </a:p>
          <a:p>
            <a:pPr>
              <a:lnSpc>
                <a:spcPct val="90000"/>
              </a:lnSpc>
            </a:pPr>
            <a:r>
              <a:rPr lang="en-US" altLang="en-US" sz="2600" b="0" dirty="0" err="1" smtClean="0"/>
              <a:t>Giá</a:t>
            </a:r>
            <a:r>
              <a:rPr lang="en-US" altLang="en-US" sz="2600" b="0" dirty="0" smtClean="0"/>
              <a:t> </a:t>
            </a:r>
            <a:r>
              <a:rPr lang="en-US" altLang="en-US" sz="2600" b="0" dirty="0" err="1" smtClean="0"/>
              <a:t>trị</a:t>
            </a:r>
            <a:r>
              <a:rPr lang="en-US" altLang="en-US" sz="2600" b="0" dirty="0" smtClean="0"/>
              <a:t> </a:t>
            </a:r>
            <a:r>
              <a:rPr lang="en-US" altLang="en-US" sz="2600" b="0" dirty="0" err="1" smtClean="0"/>
              <a:t>trung</a:t>
            </a:r>
            <a:r>
              <a:rPr lang="en-US" altLang="en-US" sz="2600" b="0" dirty="0" smtClean="0"/>
              <a:t> </a:t>
            </a:r>
            <a:r>
              <a:rPr lang="en-US" altLang="en-US" sz="2600" b="0" dirty="0" err="1" smtClean="0"/>
              <a:t>bình</a:t>
            </a:r>
            <a:r>
              <a:rPr lang="en-US" altLang="en-US" sz="2600" b="0" dirty="0" smtClean="0"/>
              <a:t> </a:t>
            </a:r>
            <a:r>
              <a:rPr lang="en-US" altLang="en-US" sz="2600" b="0" dirty="0" err="1" smtClean="0"/>
              <a:t>của</a:t>
            </a:r>
            <a:r>
              <a:rPr lang="en-US" altLang="en-US" sz="2600" b="0" dirty="0" smtClean="0"/>
              <a:t> </a:t>
            </a:r>
            <a:r>
              <a:rPr lang="en-US" altLang="en-US" sz="2600" b="0" dirty="0" err="1" smtClean="0"/>
              <a:t>trung</a:t>
            </a:r>
            <a:r>
              <a:rPr lang="en-US" altLang="en-US" sz="2600" b="0" dirty="0" smtClean="0"/>
              <a:t> </a:t>
            </a:r>
            <a:r>
              <a:rPr lang="en-US" altLang="en-US" sz="2600" b="0" dirty="0" err="1" smtClean="0"/>
              <a:t>bình</a:t>
            </a:r>
            <a:r>
              <a:rPr lang="en-US" altLang="en-US" sz="2600" b="0" dirty="0" smtClean="0"/>
              <a:t> </a:t>
            </a:r>
            <a:r>
              <a:rPr lang="en-US" altLang="en-US" sz="2600" b="0" dirty="0" err="1" smtClean="0"/>
              <a:t>mẫu</a:t>
            </a:r>
            <a:r>
              <a:rPr lang="en-US" altLang="en-US" sz="2600" b="0" dirty="0" smtClean="0"/>
              <a:t>:</a:t>
            </a:r>
          </a:p>
          <a:p>
            <a:pPr>
              <a:lnSpc>
                <a:spcPct val="90000"/>
              </a:lnSpc>
            </a:pPr>
            <a:endParaRPr lang="en-US" altLang="en-US" sz="2600" b="0" dirty="0"/>
          </a:p>
          <a:p>
            <a:pPr>
              <a:lnSpc>
                <a:spcPct val="90000"/>
              </a:lnSpc>
            </a:pPr>
            <a:endParaRPr lang="en-US" altLang="en-US" sz="2600" b="0" dirty="0" smtClean="0"/>
          </a:p>
          <a:p>
            <a:pPr>
              <a:lnSpc>
                <a:spcPct val="90000"/>
              </a:lnSpc>
            </a:pPr>
            <a:r>
              <a:rPr lang="en-US" altLang="en-US" sz="2600" b="0" dirty="0" err="1" smtClean="0"/>
              <a:t>Độ</a:t>
            </a:r>
            <a:r>
              <a:rPr lang="en-US" altLang="en-US" sz="2600" b="0" dirty="0" smtClean="0"/>
              <a:t> </a:t>
            </a:r>
            <a:r>
              <a:rPr lang="en-US" altLang="en-US" sz="2600" b="0" dirty="0" err="1" smtClean="0"/>
              <a:t>lệch</a:t>
            </a:r>
            <a:r>
              <a:rPr lang="en-US" altLang="en-US" sz="2600" b="0" dirty="0" smtClean="0"/>
              <a:t> </a:t>
            </a:r>
            <a:r>
              <a:rPr lang="en-US" altLang="en-US" sz="2600" b="0" dirty="0" err="1" smtClean="0"/>
              <a:t>chuẩn</a:t>
            </a:r>
            <a:r>
              <a:rPr lang="en-US" altLang="en-US" sz="2600" b="0" dirty="0" smtClean="0"/>
              <a:t> </a:t>
            </a:r>
            <a:r>
              <a:rPr lang="en-US" altLang="en-US" sz="2600" b="0" dirty="0" err="1" smtClean="0"/>
              <a:t>của</a:t>
            </a:r>
            <a:r>
              <a:rPr lang="en-US" altLang="en-US" sz="2600" b="0" dirty="0" smtClean="0"/>
              <a:t> </a:t>
            </a:r>
            <a:r>
              <a:rPr lang="en-US" altLang="en-US" sz="2600" b="0" dirty="0" err="1" smtClean="0"/>
              <a:t>trung</a:t>
            </a:r>
            <a:r>
              <a:rPr lang="en-US" altLang="en-US" sz="2600" b="0" dirty="0" smtClean="0"/>
              <a:t> </a:t>
            </a:r>
            <a:r>
              <a:rPr lang="en-US" altLang="en-US" sz="2600" b="0" dirty="0" err="1" smtClean="0"/>
              <a:t>bình</a:t>
            </a:r>
            <a:r>
              <a:rPr lang="en-US" altLang="en-US" sz="2600" b="0" dirty="0" smtClean="0"/>
              <a:t> </a:t>
            </a:r>
            <a:r>
              <a:rPr lang="en-US" altLang="en-US" sz="2600" b="0" dirty="0" err="1" smtClean="0"/>
              <a:t>mẫu</a:t>
            </a:r>
            <a:r>
              <a:rPr lang="en-US" altLang="en-US" sz="2600" b="0" dirty="0" smtClean="0"/>
              <a:t>: </a:t>
            </a:r>
            <a:endParaRPr lang="en-US" altLang="en-US" sz="2600" b="0" dirty="0"/>
          </a:p>
        </p:txBody>
      </p:sp>
      <p:graphicFrame>
        <p:nvGraphicFramePr>
          <p:cNvPr id="4" name="Object 2" descr="mu sub xbar"/>
          <p:cNvGraphicFramePr>
            <a:graphicFrameLocks noChangeAspect="1"/>
          </p:cNvGraphicFramePr>
          <p:nvPr>
            <p:extLst>
              <p:ext uri="{D42A27DB-BD31-4B8C-83A1-F6EECF244321}">
                <p14:modId xmlns:p14="http://schemas.microsoft.com/office/powerpoint/2010/main" val="1704843158"/>
              </p:ext>
            </p:extLst>
          </p:nvPr>
        </p:nvGraphicFramePr>
        <p:xfrm>
          <a:off x="6032863" y="2895600"/>
          <a:ext cx="842963" cy="1066800"/>
        </p:xfrm>
        <a:graphic>
          <a:graphicData uri="http://schemas.openxmlformats.org/presentationml/2006/ole">
            <mc:AlternateContent xmlns:mc="http://schemas.openxmlformats.org/markup-compatibility/2006">
              <mc:Choice xmlns:v="urn:schemas-microsoft-com:vml" Requires="v">
                <p:oleObj spid="_x0000_s89444" name="Equation" r:id="rId4" imgW="190440" imgH="241200" progId="Equation.DSMT4">
                  <p:embed/>
                </p:oleObj>
              </mc:Choice>
              <mc:Fallback>
                <p:oleObj name="Equation" r:id="rId4" imgW="190440" imgH="241200" progId="Equation.DSMT4">
                  <p:embed/>
                  <p:pic>
                    <p:nvPicPr>
                      <p:cNvPr id="1026" name="Object 2" descr="mu sub xba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2863" y="2895600"/>
                        <a:ext cx="842963"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3" descr="sigma sub xbar"/>
          <p:cNvGraphicFramePr>
            <a:graphicFrameLocks noChangeAspect="1"/>
          </p:cNvGraphicFramePr>
          <p:nvPr>
            <p:extLst>
              <p:ext uri="{D42A27DB-BD31-4B8C-83A1-F6EECF244321}">
                <p14:modId xmlns:p14="http://schemas.microsoft.com/office/powerpoint/2010/main" val="10315338"/>
              </p:ext>
            </p:extLst>
          </p:nvPr>
        </p:nvGraphicFramePr>
        <p:xfrm>
          <a:off x="5778137" y="3988526"/>
          <a:ext cx="903288" cy="1143000"/>
        </p:xfrm>
        <a:graphic>
          <a:graphicData uri="http://schemas.openxmlformats.org/presentationml/2006/ole">
            <mc:AlternateContent xmlns:mc="http://schemas.openxmlformats.org/markup-compatibility/2006">
              <mc:Choice xmlns:v="urn:schemas-microsoft-com:vml" Requires="v">
                <p:oleObj spid="_x0000_s89445" name="Equation" r:id="rId6" imgW="190440" imgH="241200" progId="Equation.DSMT4">
                  <p:embed/>
                </p:oleObj>
              </mc:Choice>
              <mc:Fallback>
                <p:oleObj name="Equation" r:id="rId6" imgW="190440" imgH="241200" progId="Equation.DSMT4">
                  <p:embed/>
                  <p:pic>
                    <p:nvPicPr>
                      <p:cNvPr id="1027" name="Object 3" descr="sigma sub xba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78137" y="3988526"/>
                        <a:ext cx="903288"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88047327"/>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3" descr="Picture of baby with 2' labeled.  Part of a family of children heights 2', 3', 4', and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447800"/>
            <a:ext cx="108902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4" descr="Picture of toddler with 4' labeled:  Part of a family of children heights 2', 3', 4', and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1295400"/>
            <a:ext cx="83820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5" descr="picture of child of height 4':  Part of a family of children heights 2', 3', 4', and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1219200"/>
            <a:ext cx="942975"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6" descr="Picture of middle school girl with 5' labeled:  Part of a family of children heights 2', 3', 4', and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1066800"/>
            <a:ext cx="923925" cy="218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5" name="Picture 9" descr="(2,3), xbar =2.5:  One of the six samples of siz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2895600"/>
            <a:ext cx="11430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7" name="Picture 11" descr="2,4 xbar = 3:  One of the six samples of siz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0225" y="2859088"/>
            <a:ext cx="1171575" cy="102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9" name="Picture 13" descr="2,5 xbar= 3.5:  One of the six samples of siz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14688" y="2895600"/>
            <a:ext cx="112871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91" name="Picture 15" descr="3,4 xbar = 3.5:  One of the six samples of siz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 y="4114800"/>
            <a:ext cx="112871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93" name="Picture 17" descr="4,5  xbar = 4.5:  One of the six samples of siz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14688" y="4114800"/>
            <a:ext cx="112871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95" name="Picture 19" descr="3,5 xbar = 4:  One of the six samples of siz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52600" y="4114800"/>
            <a:ext cx="11938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8"/>
          <p:cNvSpPr txBox="1">
            <a:spLocks noChangeArrowheads="1"/>
          </p:cNvSpPr>
          <p:nvPr/>
        </p:nvSpPr>
        <p:spPr bwMode="auto">
          <a:xfrm>
            <a:off x="4953000" y="3124200"/>
            <a:ext cx="32004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 typeface="Arial" panose="020B0604020202020204" pitchFamily="34" charset="0"/>
              <a:buChar char="•"/>
            </a:pPr>
            <a:r>
              <a:rPr lang="en-US" altLang="en-US" sz="4800">
                <a:solidFill>
                  <a:srgbClr val="FF0000"/>
                </a:solidFill>
                <a:latin typeface="Symbol" panose="05050102010706020507" pitchFamily="18" charset="2"/>
              </a:rPr>
              <a:t>  m</a:t>
            </a:r>
            <a:r>
              <a:rPr lang="en-US" altLang="en-US" sz="4800">
                <a:solidFill>
                  <a:srgbClr val="FF0000"/>
                </a:solidFill>
              </a:rPr>
              <a:t> = 3.5</a:t>
            </a:r>
          </a:p>
          <a:p>
            <a:pPr>
              <a:buFont typeface="Arial" panose="020B0604020202020204" pitchFamily="34" charset="0"/>
              <a:buChar char="•"/>
            </a:pPr>
            <a:r>
              <a:rPr lang="en-US" altLang="en-US" sz="4800">
                <a:solidFill>
                  <a:srgbClr val="FF0000"/>
                </a:solidFill>
              </a:rPr>
              <a:t>  </a:t>
            </a:r>
            <a:r>
              <a:rPr lang="en-US" altLang="en-US" sz="4800">
                <a:solidFill>
                  <a:srgbClr val="FF0000"/>
                </a:solidFill>
                <a:latin typeface="Symbol" panose="05050102010706020507" pitchFamily="18" charset="2"/>
              </a:rPr>
              <a:t>s</a:t>
            </a:r>
            <a:r>
              <a:rPr lang="en-US" altLang="en-US" sz="4800">
                <a:solidFill>
                  <a:srgbClr val="FF0000"/>
                </a:solidFill>
              </a:rPr>
              <a:t> ≈ 1.12</a:t>
            </a:r>
          </a:p>
          <a:p>
            <a:pPr>
              <a:buFont typeface="Arial" panose="020B0604020202020204" pitchFamily="34" charset="0"/>
              <a:buChar char="•"/>
            </a:pPr>
            <a:r>
              <a:rPr lang="en-US" altLang="en-US" sz="4800">
                <a:solidFill>
                  <a:srgbClr val="FF0000"/>
                </a:solidFill>
              </a:rPr>
              <a:t>  </a:t>
            </a:r>
            <a:r>
              <a:rPr lang="en-US" altLang="en-US" sz="4800">
                <a:solidFill>
                  <a:srgbClr val="FF0000"/>
                </a:solidFill>
                <a:latin typeface="Symbol" panose="05050102010706020507" pitchFamily="18" charset="2"/>
              </a:rPr>
              <a:t>m</a:t>
            </a:r>
            <a:r>
              <a:rPr lang="en-US" altLang="en-US" sz="4800" i="1" baseline="-25000">
                <a:solidFill>
                  <a:srgbClr val="FF0000"/>
                </a:solidFill>
                <a:latin typeface="Times New Roman" panose="02020603050405020304" pitchFamily="18" charset="0"/>
                <a:cs typeface="Times New Roman" panose="02020603050405020304" pitchFamily="18" charset="0"/>
              </a:rPr>
              <a:t>x</a:t>
            </a:r>
            <a:r>
              <a:rPr lang="en-US" altLang="en-US" sz="4800" i="1">
                <a:solidFill>
                  <a:srgbClr val="FF0000"/>
                </a:solidFill>
                <a:latin typeface="Times New Roman" panose="02020603050405020304" pitchFamily="18" charset="0"/>
                <a:cs typeface="Times New Roman" panose="02020603050405020304" pitchFamily="18" charset="0"/>
              </a:rPr>
              <a:t> </a:t>
            </a:r>
            <a:r>
              <a:rPr lang="en-US" altLang="en-US" sz="4800">
                <a:solidFill>
                  <a:srgbClr val="FF0000"/>
                </a:solidFill>
              </a:rPr>
              <a:t>= 3.5</a:t>
            </a:r>
            <a:endParaRPr lang="en-US" altLang="en-US" sz="4800" i="1" baseline="-25000">
              <a:solidFill>
                <a:srgbClr val="FF00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altLang="en-US" sz="4800">
                <a:solidFill>
                  <a:srgbClr val="FF0000"/>
                </a:solidFill>
                <a:latin typeface="Symbol" panose="05050102010706020507" pitchFamily="18" charset="2"/>
              </a:rPr>
              <a:t>  s</a:t>
            </a:r>
            <a:r>
              <a:rPr lang="en-US" altLang="en-US" sz="4800" i="1" baseline="-25000">
                <a:solidFill>
                  <a:srgbClr val="FF0000"/>
                </a:solidFill>
                <a:latin typeface="Times New Roman" panose="02020603050405020304" pitchFamily="18" charset="0"/>
                <a:cs typeface="Times New Roman" panose="02020603050405020304" pitchFamily="18" charset="0"/>
              </a:rPr>
              <a:t>x</a:t>
            </a:r>
            <a:r>
              <a:rPr lang="en-US" altLang="en-US" sz="4800">
                <a:solidFill>
                  <a:srgbClr val="FF0000"/>
                </a:solidFill>
              </a:rPr>
              <a:t> ≈ 0.79</a:t>
            </a:r>
            <a:endParaRPr lang="en-US" altLang="en-US" sz="4800" i="1" baseline="-25000">
              <a:solidFill>
                <a:srgbClr val="FF0000"/>
              </a:solidFill>
              <a:latin typeface="Times New Roman" panose="02020603050405020304" pitchFamily="18" charset="0"/>
              <a:cs typeface="Times New Roman" panose="02020603050405020304" pitchFamily="18" charset="0"/>
            </a:endParaRPr>
          </a:p>
        </p:txBody>
      </p:sp>
      <p:cxnSp>
        <p:nvCxnSpPr>
          <p:cNvPr id="21" name="Straight Connector 20" descr="bar (over the x to make a sigma sub xBar meaning the standard deviation of all possible sample means of size 2)"/>
          <p:cNvCxnSpPr>
            <a:cxnSpLocks noChangeShapeType="1"/>
          </p:cNvCxnSpPr>
          <p:nvPr/>
        </p:nvCxnSpPr>
        <p:spPr bwMode="auto">
          <a:xfrm>
            <a:off x="5867400" y="5867400"/>
            <a:ext cx="228600" cy="0"/>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cxnSp>
        <p:nvCxnSpPr>
          <p:cNvPr id="23" name="Straight Connector 22" descr="bar (over the x to make a mu sub xBar meaning the mean of all possible sample means of size 2)"/>
          <p:cNvCxnSpPr>
            <a:cxnSpLocks noChangeShapeType="1"/>
          </p:cNvCxnSpPr>
          <p:nvPr/>
        </p:nvCxnSpPr>
        <p:spPr bwMode="auto">
          <a:xfrm>
            <a:off x="5943600" y="5105400"/>
            <a:ext cx="228600" cy="0"/>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sp>
        <p:nvSpPr>
          <p:cNvPr id="16" name="Rectangle 3"/>
          <p:cNvSpPr>
            <a:spLocks noChangeArrowheads="1"/>
          </p:cNvSpPr>
          <p:nvPr/>
        </p:nvSpPr>
        <p:spPr bwMode="auto">
          <a:xfrm>
            <a:off x="762000" y="463734"/>
            <a:ext cx="7556558"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Phân</a:t>
            </a:r>
            <a:r>
              <a:rPr lang="en-US" altLang="en-US" sz="4000" dirty="0">
                <a:solidFill>
                  <a:srgbClr val="008000"/>
                </a:solidFill>
              </a:rPr>
              <a:t> </a:t>
            </a:r>
            <a:r>
              <a:rPr lang="en-US" altLang="en-US" sz="4000" dirty="0" err="1">
                <a:solidFill>
                  <a:srgbClr val="008000"/>
                </a:solidFill>
              </a:rPr>
              <a:t>phối</a:t>
            </a:r>
            <a:r>
              <a:rPr lang="en-US" altLang="en-US" sz="4000" dirty="0">
                <a:solidFill>
                  <a:srgbClr val="008000"/>
                </a:solidFill>
              </a:rPr>
              <a:t> </a:t>
            </a:r>
            <a:r>
              <a:rPr lang="en-US" altLang="en-US" sz="4000" dirty="0" err="1" smtClean="0">
                <a:solidFill>
                  <a:srgbClr val="008000"/>
                </a:solidFill>
              </a:rPr>
              <a:t>mẫu</a:t>
            </a:r>
            <a:r>
              <a:rPr lang="en-US" altLang="en-US" sz="4000" dirty="0" smtClean="0">
                <a:solidFill>
                  <a:srgbClr val="008000"/>
                </a:solidFill>
              </a:rPr>
              <a:t> </a:t>
            </a:r>
            <a:r>
              <a:rPr lang="en-US" altLang="en-US" sz="4000" dirty="0" err="1" smtClean="0">
                <a:solidFill>
                  <a:srgbClr val="008000"/>
                </a:solidFill>
              </a:rPr>
              <a:t>của</a:t>
            </a:r>
            <a:r>
              <a:rPr lang="en-US" altLang="en-US" sz="4000" dirty="0" smtClean="0">
                <a:solidFill>
                  <a:srgbClr val="008000"/>
                </a:solidFill>
              </a:rPr>
              <a:t> </a:t>
            </a:r>
            <a:r>
              <a:rPr lang="en-US" altLang="en-US" sz="4000" dirty="0" err="1" smtClean="0">
                <a:solidFill>
                  <a:srgbClr val="008000"/>
                </a:solidFill>
              </a:rPr>
              <a:t>trung</a:t>
            </a:r>
            <a:r>
              <a:rPr lang="en-US" altLang="en-US" sz="4000" dirty="0" smtClean="0">
                <a:solidFill>
                  <a:srgbClr val="008000"/>
                </a:solidFill>
              </a:rPr>
              <a:t> </a:t>
            </a:r>
            <a:r>
              <a:rPr lang="en-US" altLang="en-US" sz="4000" dirty="0" err="1" smtClean="0">
                <a:solidFill>
                  <a:srgbClr val="008000"/>
                </a:solidFill>
              </a:rPr>
              <a:t>bình</a:t>
            </a:r>
            <a:endParaRPr lang="en-US" altLang="en-US" sz="4000" dirty="0">
              <a:solidFill>
                <a:srgbClr val="008000"/>
              </a:solidFill>
            </a:endParaRPr>
          </a:p>
        </p:txBody>
      </p:sp>
    </p:spTree>
    <p:extLst>
      <p:ext uri="{BB962C8B-B14F-4D97-AF65-F5344CB8AC3E}">
        <p14:creationId xmlns:p14="http://schemas.microsoft.com/office/powerpoint/2010/main" val="1880439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0185"/>
                                        </p:tgtEl>
                                        <p:attrNameLst>
                                          <p:attrName>style.visibility</p:attrName>
                                        </p:attrNameLst>
                                      </p:cBhvr>
                                      <p:to>
                                        <p:strVal val="visible"/>
                                      </p:to>
                                    </p:set>
                                    <p:animEffect transition="in" filter="fade">
                                      <p:cBhvr>
                                        <p:cTn id="7" dur="2000"/>
                                        <p:tgtEl>
                                          <p:spTgt spid="501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0187"/>
                                        </p:tgtEl>
                                        <p:attrNameLst>
                                          <p:attrName>style.visibility</p:attrName>
                                        </p:attrNameLst>
                                      </p:cBhvr>
                                      <p:to>
                                        <p:strVal val="visible"/>
                                      </p:to>
                                    </p:set>
                                    <p:animEffect transition="in" filter="fade">
                                      <p:cBhvr>
                                        <p:cTn id="12" dur="2000"/>
                                        <p:tgtEl>
                                          <p:spTgt spid="501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50189"/>
                                        </p:tgtEl>
                                        <p:attrNameLst>
                                          <p:attrName>style.visibility</p:attrName>
                                        </p:attrNameLst>
                                      </p:cBhvr>
                                      <p:to>
                                        <p:strVal val="visible"/>
                                      </p:to>
                                    </p:set>
                                    <p:animEffect transition="in" filter="fade">
                                      <p:cBhvr>
                                        <p:cTn id="17" dur="2000"/>
                                        <p:tgtEl>
                                          <p:spTgt spid="501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50191"/>
                                        </p:tgtEl>
                                        <p:attrNameLst>
                                          <p:attrName>style.visibility</p:attrName>
                                        </p:attrNameLst>
                                      </p:cBhvr>
                                      <p:to>
                                        <p:strVal val="visible"/>
                                      </p:to>
                                    </p:set>
                                    <p:animEffect transition="in" filter="wipe(down)">
                                      <p:cBhvr>
                                        <p:cTn id="22" dur="500"/>
                                        <p:tgtEl>
                                          <p:spTgt spid="5019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50195"/>
                                        </p:tgtEl>
                                        <p:attrNameLst>
                                          <p:attrName>style.visibility</p:attrName>
                                        </p:attrNameLst>
                                      </p:cBhvr>
                                      <p:to>
                                        <p:strVal val="visible"/>
                                      </p:to>
                                    </p:set>
                                    <p:animEffect transition="in" filter="fade">
                                      <p:cBhvr>
                                        <p:cTn id="27" dur="2000"/>
                                        <p:tgtEl>
                                          <p:spTgt spid="5019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50193"/>
                                        </p:tgtEl>
                                        <p:attrNameLst>
                                          <p:attrName>style.visibility</p:attrName>
                                        </p:attrNameLst>
                                      </p:cBhvr>
                                      <p:to>
                                        <p:strVal val="visible"/>
                                      </p:to>
                                    </p:set>
                                    <p:animEffect transition="in" filter="fade">
                                      <p:cBhvr>
                                        <p:cTn id="32" dur="2000"/>
                                        <p:tgtEl>
                                          <p:spTgt spid="5019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9">
                                            <p:txEl>
                                              <p:pRg st="0" end="0"/>
                                            </p:txEl>
                                          </p:spTgt>
                                        </p:tgtEl>
                                        <p:attrNameLst>
                                          <p:attrName>style.visibility</p:attrName>
                                        </p:attrNameLst>
                                      </p:cBhvr>
                                      <p:to>
                                        <p:strVal val="visible"/>
                                      </p:to>
                                    </p:set>
                                    <p:animEffect transition="in" filter="fade">
                                      <p:cBhvr>
                                        <p:cTn id="37" dur="2000"/>
                                        <p:tgtEl>
                                          <p:spTgt spid="19">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9">
                                            <p:txEl>
                                              <p:pRg st="1" end="1"/>
                                            </p:txEl>
                                          </p:spTgt>
                                        </p:tgtEl>
                                        <p:attrNameLst>
                                          <p:attrName>style.visibility</p:attrName>
                                        </p:attrNameLst>
                                      </p:cBhvr>
                                      <p:to>
                                        <p:strVal val="visible"/>
                                      </p:to>
                                    </p:set>
                                    <p:animEffect transition="in" filter="fade">
                                      <p:cBhvr>
                                        <p:cTn id="42" dur="2000"/>
                                        <p:tgtEl>
                                          <p:spTgt spid="19">
                                            <p:txEl>
                                              <p:pRg st="1" end="1"/>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9">
                                            <p:txEl>
                                              <p:pRg st="2" end="2"/>
                                            </p:txEl>
                                          </p:spTgt>
                                        </p:tgtEl>
                                        <p:attrNameLst>
                                          <p:attrName>style.visibility</p:attrName>
                                        </p:attrNameLst>
                                      </p:cBhvr>
                                      <p:to>
                                        <p:strVal val="visible"/>
                                      </p:to>
                                    </p:set>
                                    <p:animEffect transition="in" filter="fade">
                                      <p:cBhvr>
                                        <p:cTn id="47" dur="2000"/>
                                        <p:tgtEl>
                                          <p:spTgt spid="19">
                                            <p:txEl>
                                              <p:pRg st="2" end="2"/>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2000"/>
                                        <p:tgtEl>
                                          <p:spTgt spid="23"/>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9">
                                            <p:txEl>
                                              <p:pRg st="3" end="3"/>
                                            </p:txEl>
                                          </p:spTgt>
                                        </p:tgtEl>
                                        <p:attrNameLst>
                                          <p:attrName>style.visibility</p:attrName>
                                        </p:attrNameLst>
                                      </p:cBhvr>
                                      <p:to>
                                        <p:strVal val="visible"/>
                                      </p:to>
                                    </p:set>
                                    <p:animEffect transition="in" filter="fade">
                                      <p:cBhvr>
                                        <p:cTn id="55" dur="2000"/>
                                        <p:tgtEl>
                                          <p:spTgt spid="19">
                                            <p:txEl>
                                              <p:pRg st="3" end="3"/>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xmlns="" id="{074ACFDE-BD24-4F3C-90A2-D864BF6F47DD}"/>
              </a:ext>
            </a:extLst>
          </p:cNvPr>
          <p:cNvSpPr>
            <a:spLocks noGrp="1" noChangeArrowheads="1"/>
          </p:cNvSpPr>
          <p:nvPr>
            <p:ph type="title"/>
          </p:nvPr>
        </p:nvSpPr>
        <p:spPr bwMode="auto">
          <a:xfrm>
            <a:off x="533400" y="419100"/>
            <a:ext cx="8001000" cy="1257300"/>
          </a:xfrm>
          <a:ln>
            <a:miter lim="800000"/>
            <a:headEnd/>
            <a:tailEnd/>
          </a:ln>
        </p:spPr>
        <p:txBody>
          <a:bodyPr vert="horz" wrap="square" lIns="90488" tIns="44450" rIns="90488" bIns="44450" numCol="1" anchor="t" anchorCtr="0" compatLnSpc="1">
            <a:prstTxWarp prst="textNoShape">
              <a:avLst/>
            </a:prstTxWarp>
          </a:bodyPr>
          <a:lstStyle/>
          <a:p>
            <a:pPr>
              <a:defRPr/>
            </a:pPr>
            <a:r>
              <a:rPr lang="en-US" b="1" dirty="0">
                <a:solidFill>
                  <a:schemeClr val="accent6">
                    <a:lumMod val="75000"/>
                  </a:schemeClr>
                </a:solidFill>
              </a:rPr>
              <a:t>Ch</a:t>
            </a:r>
            <a:r>
              <a:rPr lang="vi-VN" b="1" dirty="0">
                <a:solidFill>
                  <a:schemeClr val="accent6">
                    <a:lumMod val="75000"/>
                  </a:schemeClr>
                </a:solidFill>
              </a:rPr>
              <a:t>ư</a:t>
            </a:r>
            <a:r>
              <a:rPr lang="en-US" b="1" dirty="0" err="1">
                <a:solidFill>
                  <a:schemeClr val="accent6">
                    <a:lumMod val="75000"/>
                  </a:schemeClr>
                </a:solidFill>
              </a:rPr>
              <a:t>ơng</a:t>
            </a:r>
            <a:r>
              <a:rPr lang="en-US" b="1" dirty="0">
                <a:solidFill>
                  <a:schemeClr val="accent6">
                    <a:lumMod val="75000"/>
                  </a:schemeClr>
                </a:solidFill>
              </a:rPr>
              <a:t> 6</a:t>
            </a:r>
            <a:br>
              <a:rPr lang="en-US" b="1" dirty="0">
                <a:solidFill>
                  <a:schemeClr val="accent6">
                    <a:lumMod val="75000"/>
                  </a:schemeClr>
                </a:solidFill>
              </a:rPr>
            </a:br>
            <a:r>
              <a:rPr lang="en-US" b="1" dirty="0" err="1">
                <a:solidFill>
                  <a:schemeClr val="accent6">
                    <a:lumMod val="75000"/>
                  </a:schemeClr>
                </a:solidFill>
              </a:rPr>
              <a:t>Phân</a:t>
            </a:r>
            <a:r>
              <a:rPr lang="en-US" b="1" dirty="0">
                <a:solidFill>
                  <a:schemeClr val="accent6">
                    <a:lumMod val="75000"/>
                  </a:schemeClr>
                </a:solidFill>
              </a:rPr>
              <a:t> </a:t>
            </a:r>
            <a:r>
              <a:rPr lang="en-US" b="1" dirty="0" err="1">
                <a:solidFill>
                  <a:schemeClr val="accent6">
                    <a:lumMod val="75000"/>
                  </a:schemeClr>
                </a:solidFill>
              </a:rPr>
              <a:t>phối</a:t>
            </a:r>
            <a:r>
              <a:rPr lang="en-US" b="1" dirty="0">
                <a:solidFill>
                  <a:schemeClr val="accent6">
                    <a:lumMod val="75000"/>
                  </a:schemeClr>
                </a:solidFill>
              </a:rPr>
              <a:t> </a:t>
            </a:r>
            <a:r>
              <a:rPr lang="en-US" b="1" dirty="0" err="1">
                <a:solidFill>
                  <a:schemeClr val="accent6">
                    <a:lumMod val="75000"/>
                  </a:schemeClr>
                </a:solidFill>
              </a:rPr>
              <a:t>Chuẩn</a:t>
            </a:r>
            <a:endParaRPr lang="en-US" b="1" dirty="0">
              <a:solidFill>
                <a:schemeClr val="accent6">
                  <a:lumMod val="75000"/>
                </a:schemeClr>
              </a:solidFill>
            </a:endParaRPr>
          </a:p>
        </p:txBody>
      </p:sp>
      <p:sp>
        <p:nvSpPr>
          <p:cNvPr id="4099" name="Text Box 5">
            <a:extLst>
              <a:ext uri="{FF2B5EF4-FFF2-40B4-BE49-F238E27FC236}">
                <a16:creationId xmlns:a16="http://schemas.microsoft.com/office/drawing/2014/main" xmlns="" id="{E4CC296D-2F5C-4058-A6B5-1549BA623C33}"/>
              </a:ext>
            </a:extLst>
          </p:cNvPr>
          <p:cNvSpPr txBox="1">
            <a:spLocks noChangeArrowheads="1"/>
          </p:cNvSpPr>
          <p:nvPr/>
        </p:nvSpPr>
        <p:spPr bwMode="auto">
          <a:xfrm>
            <a:off x="609600" y="1828800"/>
            <a:ext cx="8382000" cy="3440942"/>
          </a:xfrm>
          <a:prstGeom prst="rect">
            <a:avLst/>
          </a:prstGeom>
          <a:noFill/>
          <a:ln w="12700">
            <a:noFill/>
            <a:miter lim="800000"/>
            <a:headEnd/>
            <a:tailEnd/>
          </a:ln>
        </p:spPr>
        <p:txBody>
          <a:bodyPr>
            <a:spAutoFit/>
          </a:bodyPr>
          <a:lstStyle/>
          <a:p>
            <a:pPr>
              <a:lnSpc>
                <a:spcPct val="90000"/>
              </a:lnSpc>
              <a:spcBef>
                <a:spcPct val="50000"/>
              </a:spcBef>
              <a:defRPr/>
            </a:pPr>
            <a:r>
              <a:rPr lang="en-US" sz="2400" b="0" dirty="0" smtClean="0">
                <a:latin typeface="Arial" charset="0"/>
              </a:rPr>
              <a:t>6-1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smtClean="0">
                <a:latin typeface="Arial" charset="0"/>
              </a:rPr>
              <a:t>chuẩn</a:t>
            </a:r>
            <a:endParaRPr lang="en-US" sz="2400" b="0" dirty="0">
              <a:latin typeface="Arial" charset="0"/>
            </a:endParaRPr>
          </a:p>
          <a:p>
            <a:pPr>
              <a:lnSpc>
                <a:spcPct val="90000"/>
              </a:lnSpc>
              <a:spcBef>
                <a:spcPct val="50000"/>
              </a:spcBef>
              <a:defRPr/>
            </a:pPr>
            <a:r>
              <a:rPr lang="en-US" sz="2400" b="0" dirty="0" smtClean="0">
                <a:latin typeface="Arial" charset="0"/>
              </a:rPr>
              <a:t>6-2  </a:t>
            </a:r>
            <a:r>
              <a:rPr lang="en-US" sz="2400" b="0" dirty="0" err="1" smtClean="0">
                <a:latin typeface="Arial" charset="0"/>
              </a:rPr>
              <a:t>Chuẩn</a:t>
            </a:r>
            <a:r>
              <a:rPr lang="en-US" sz="2400" b="0" dirty="0" smtClean="0">
                <a:latin typeface="Arial" charset="0"/>
              </a:rPr>
              <a:t> </a:t>
            </a:r>
            <a:r>
              <a:rPr lang="en-US" sz="2400" b="0" dirty="0" err="1" smtClean="0">
                <a:latin typeface="Arial" charset="0"/>
              </a:rPr>
              <a:t>hóa</a:t>
            </a:r>
            <a:r>
              <a:rPr lang="en-US" sz="2400" b="0" dirty="0" smtClean="0">
                <a:latin typeface="Arial" charset="0"/>
              </a:rPr>
              <a:t>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a:latin typeface="Arial" charset="0"/>
              </a:rPr>
              <a:t>chuẩn</a:t>
            </a:r>
            <a:endParaRPr lang="en-US" sz="2400" b="0" dirty="0">
              <a:latin typeface="Arial" charset="0"/>
            </a:endParaRPr>
          </a:p>
          <a:p>
            <a:pPr>
              <a:lnSpc>
                <a:spcPct val="90000"/>
              </a:lnSpc>
              <a:spcBef>
                <a:spcPct val="50000"/>
              </a:spcBef>
              <a:defRPr/>
            </a:pPr>
            <a:r>
              <a:rPr lang="en-US" sz="2400" b="0" dirty="0" smtClean="0">
                <a:latin typeface="Arial" charset="0"/>
              </a:rPr>
              <a:t>6-3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a:latin typeface="Arial" charset="0"/>
              </a:rPr>
              <a:t>mẫu</a:t>
            </a:r>
            <a:r>
              <a:rPr lang="en-US" sz="2400" b="0" dirty="0">
                <a:latin typeface="Arial" charset="0"/>
              </a:rPr>
              <a:t> </a:t>
            </a:r>
            <a:r>
              <a:rPr lang="en-US" sz="2400" b="0" dirty="0" err="1">
                <a:latin typeface="Arial" charset="0"/>
              </a:rPr>
              <a:t>và</a:t>
            </a:r>
            <a:r>
              <a:rPr lang="en-US" sz="2400" b="0" dirty="0">
                <a:latin typeface="Arial" charset="0"/>
              </a:rPr>
              <a:t> </a:t>
            </a:r>
            <a:r>
              <a:rPr lang="en-US" sz="2400" b="0" dirty="0" err="1">
                <a:latin typeface="Arial" charset="0"/>
              </a:rPr>
              <a:t>công</a:t>
            </a:r>
            <a:r>
              <a:rPr lang="en-US" sz="2400" b="0" dirty="0">
                <a:latin typeface="Arial" charset="0"/>
              </a:rPr>
              <a:t> </a:t>
            </a:r>
            <a:r>
              <a:rPr lang="en-US" sz="2400" b="0" dirty="0" err="1">
                <a:latin typeface="Arial" charset="0"/>
              </a:rPr>
              <a:t>cụ</a:t>
            </a:r>
            <a:r>
              <a:rPr lang="en-US" sz="2400" b="0" dirty="0">
                <a:latin typeface="Arial" charset="0"/>
              </a:rPr>
              <a:t> </a:t>
            </a:r>
            <a:r>
              <a:rPr lang="vi-VN" sz="2400" b="0" dirty="0">
                <a:latin typeface="Arial" charset="0"/>
              </a:rPr>
              <a:t>ư</a:t>
            </a:r>
            <a:r>
              <a:rPr lang="en-US" sz="2400" b="0" dirty="0" err="1">
                <a:latin typeface="Arial" charset="0"/>
              </a:rPr>
              <a:t>ớc</a:t>
            </a:r>
            <a:r>
              <a:rPr lang="en-US" sz="2400" b="0" dirty="0">
                <a:latin typeface="Arial" charset="0"/>
              </a:rPr>
              <a:t> l</a:t>
            </a:r>
            <a:r>
              <a:rPr lang="vi-VN" sz="2400" b="0" dirty="0">
                <a:latin typeface="Arial" charset="0"/>
              </a:rPr>
              <a:t>ư</a:t>
            </a:r>
            <a:r>
              <a:rPr lang="en-US" sz="2400" b="0" dirty="0" err="1">
                <a:latin typeface="Arial" charset="0"/>
              </a:rPr>
              <a:t>ợng</a:t>
            </a:r>
            <a:endParaRPr lang="en-US" sz="2400" b="0" dirty="0">
              <a:latin typeface="Arial" charset="0"/>
            </a:endParaRPr>
          </a:p>
          <a:p>
            <a:pPr>
              <a:lnSpc>
                <a:spcPct val="90000"/>
              </a:lnSpc>
              <a:spcBef>
                <a:spcPct val="50000"/>
              </a:spcBef>
              <a:defRPr/>
            </a:pPr>
            <a:r>
              <a:rPr lang="en-US" sz="2400" b="0" dirty="0" smtClean="0">
                <a:solidFill>
                  <a:srgbClr val="00B050"/>
                </a:solidFill>
                <a:latin typeface="Arial" charset="0"/>
              </a:rPr>
              <a:t>6-4  </a:t>
            </a:r>
            <a:r>
              <a:rPr lang="en-US" sz="2400" b="0" dirty="0" err="1">
                <a:solidFill>
                  <a:srgbClr val="00B050"/>
                </a:solidFill>
                <a:latin typeface="Arial" charset="0"/>
              </a:rPr>
              <a:t>Định</a:t>
            </a:r>
            <a:r>
              <a:rPr lang="en-US" sz="2400" b="0" dirty="0">
                <a:solidFill>
                  <a:srgbClr val="00B050"/>
                </a:solidFill>
                <a:latin typeface="Arial" charset="0"/>
              </a:rPr>
              <a:t> </a:t>
            </a:r>
            <a:r>
              <a:rPr lang="en-US" sz="2400" b="0" dirty="0" err="1">
                <a:solidFill>
                  <a:srgbClr val="00B050"/>
                </a:solidFill>
                <a:latin typeface="Arial" charset="0"/>
              </a:rPr>
              <a:t>lý</a:t>
            </a:r>
            <a:r>
              <a:rPr lang="en-US" sz="2400" b="0" dirty="0">
                <a:solidFill>
                  <a:srgbClr val="00B050"/>
                </a:solidFill>
                <a:latin typeface="Arial" charset="0"/>
              </a:rPr>
              <a:t> </a:t>
            </a:r>
            <a:r>
              <a:rPr lang="en-US" sz="2400" b="0" dirty="0" err="1">
                <a:solidFill>
                  <a:srgbClr val="00B050"/>
                </a:solidFill>
                <a:latin typeface="Arial" charset="0"/>
              </a:rPr>
              <a:t>Giới</a:t>
            </a:r>
            <a:r>
              <a:rPr lang="en-US" sz="2400" b="0" dirty="0">
                <a:solidFill>
                  <a:srgbClr val="00B050"/>
                </a:solidFill>
                <a:latin typeface="Arial" charset="0"/>
              </a:rPr>
              <a:t> </a:t>
            </a:r>
            <a:r>
              <a:rPr lang="en-US" sz="2400" b="0" dirty="0" err="1">
                <a:solidFill>
                  <a:srgbClr val="00B050"/>
                </a:solidFill>
                <a:latin typeface="Arial" charset="0"/>
              </a:rPr>
              <a:t>Hạn</a:t>
            </a:r>
            <a:r>
              <a:rPr lang="en-US" sz="2400" b="0" dirty="0">
                <a:solidFill>
                  <a:srgbClr val="00B050"/>
                </a:solidFill>
                <a:latin typeface="Arial" charset="0"/>
              </a:rPr>
              <a:t> </a:t>
            </a:r>
            <a:r>
              <a:rPr lang="en-US" sz="2400" b="0" dirty="0" err="1">
                <a:solidFill>
                  <a:srgbClr val="00B050"/>
                </a:solidFill>
                <a:latin typeface="Arial" charset="0"/>
              </a:rPr>
              <a:t>Trung</a:t>
            </a:r>
            <a:r>
              <a:rPr lang="en-US" sz="2400" b="0" dirty="0">
                <a:solidFill>
                  <a:srgbClr val="00B050"/>
                </a:solidFill>
                <a:latin typeface="Arial" charset="0"/>
              </a:rPr>
              <a:t> </a:t>
            </a:r>
            <a:r>
              <a:rPr lang="en-US" sz="2400" b="0" dirty="0" err="1" smtClean="0">
                <a:solidFill>
                  <a:srgbClr val="00B050"/>
                </a:solidFill>
                <a:latin typeface="Arial" charset="0"/>
              </a:rPr>
              <a:t>Tâm</a:t>
            </a:r>
            <a:endParaRPr lang="en-US" sz="2400" b="0" dirty="0" smtClean="0">
              <a:solidFill>
                <a:srgbClr val="00B050"/>
              </a:solidFill>
              <a:latin typeface="Arial" charset="0"/>
            </a:endParaRPr>
          </a:p>
          <a:p>
            <a:pPr>
              <a:lnSpc>
                <a:spcPct val="90000"/>
              </a:lnSpc>
              <a:spcBef>
                <a:spcPct val="50000"/>
              </a:spcBef>
              <a:defRPr/>
            </a:pPr>
            <a:r>
              <a:rPr lang="en-US" sz="2400" b="0" dirty="0">
                <a:latin typeface="Arial" charset="0"/>
              </a:rPr>
              <a:t>6-5  </a:t>
            </a:r>
            <a:r>
              <a:rPr lang="en-US" sz="2400" b="0" dirty="0" err="1">
                <a:latin typeface="Arial" charset="0"/>
              </a:rPr>
              <a:t>Kiểm</a:t>
            </a:r>
            <a:r>
              <a:rPr lang="en-US" sz="2400" b="0" dirty="0">
                <a:latin typeface="Arial" charset="0"/>
              </a:rPr>
              <a:t> </a:t>
            </a:r>
            <a:r>
              <a:rPr lang="en-US" sz="2400" b="0" dirty="0" err="1">
                <a:latin typeface="Arial" charset="0"/>
              </a:rPr>
              <a:t>tra</a:t>
            </a:r>
            <a:r>
              <a:rPr lang="en-US" sz="2400" b="0" dirty="0">
                <a:latin typeface="Arial" charset="0"/>
              </a:rPr>
              <a:t> </a:t>
            </a:r>
            <a:r>
              <a:rPr lang="en-US" sz="2400" b="0" dirty="0" err="1">
                <a:latin typeface="Arial" charset="0"/>
              </a:rPr>
              <a:t>dạng</a:t>
            </a:r>
            <a:r>
              <a:rPr lang="en-US" sz="2400" b="0" dirty="0">
                <a:latin typeface="Arial" charset="0"/>
              </a:rPr>
              <a:t> </a:t>
            </a:r>
            <a:r>
              <a:rPr lang="en-US" sz="2400" b="0" dirty="0" err="1" smtClean="0">
                <a:latin typeface="Arial" charset="0"/>
              </a:rPr>
              <a:t>chuẩn</a:t>
            </a:r>
            <a:endParaRPr lang="en-US" sz="2400" b="0" dirty="0">
              <a:solidFill>
                <a:srgbClr val="00B050"/>
              </a:solidFill>
              <a:latin typeface="Arial" charset="0"/>
            </a:endParaRPr>
          </a:p>
          <a:p>
            <a:pPr>
              <a:lnSpc>
                <a:spcPct val="90000"/>
              </a:lnSpc>
              <a:spcBef>
                <a:spcPct val="50000"/>
              </a:spcBef>
              <a:defRPr/>
            </a:pPr>
            <a:r>
              <a:rPr lang="en-US" sz="2400" b="0" dirty="0" smtClean="0">
                <a:latin typeface="Arial" charset="0"/>
              </a:rPr>
              <a:t>6-6  </a:t>
            </a:r>
            <a:r>
              <a:rPr lang="en-US" sz="2400" b="0" dirty="0" err="1">
                <a:latin typeface="Arial" charset="0"/>
              </a:rPr>
              <a:t>Xấp</a:t>
            </a:r>
            <a:r>
              <a:rPr lang="en-US" sz="2400" b="0" dirty="0">
                <a:latin typeface="Arial" charset="0"/>
              </a:rPr>
              <a:t> </a:t>
            </a:r>
            <a:r>
              <a:rPr lang="en-US" sz="2400" b="0" dirty="0" err="1">
                <a:latin typeface="Arial" charset="0"/>
              </a:rPr>
              <a:t>xỉ</a:t>
            </a:r>
            <a:r>
              <a:rPr lang="en-US" sz="2400" b="0" dirty="0">
                <a:latin typeface="Arial" charset="0"/>
              </a:rPr>
              <a:t>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a:latin typeface="Arial" charset="0"/>
              </a:rPr>
              <a:t>nhị</a:t>
            </a:r>
            <a:r>
              <a:rPr lang="en-US" sz="2400" b="0" dirty="0">
                <a:latin typeface="Arial" charset="0"/>
              </a:rPr>
              <a:t> </a:t>
            </a:r>
            <a:r>
              <a:rPr lang="en-US" sz="2400" b="0" dirty="0" err="1">
                <a:latin typeface="Arial" charset="0"/>
              </a:rPr>
              <a:t>thức</a:t>
            </a:r>
            <a:r>
              <a:rPr lang="en-US" sz="2400" b="0" dirty="0">
                <a:latin typeface="Arial" charset="0"/>
              </a:rPr>
              <a:t> </a:t>
            </a:r>
            <a:r>
              <a:rPr lang="en-US" sz="2400" b="0" dirty="0" err="1">
                <a:latin typeface="Arial" charset="0"/>
              </a:rPr>
              <a:t>bằng</a:t>
            </a:r>
            <a:r>
              <a:rPr lang="en-US" sz="2400" b="0" dirty="0">
                <a:latin typeface="Arial" charset="0"/>
              </a:rPr>
              <a:t>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a:latin typeface="Arial" charset="0"/>
              </a:rPr>
              <a:t>chuẩn</a:t>
            </a:r>
            <a:endParaRPr lang="en-US" sz="2400" b="0" dirty="0">
              <a:latin typeface="Arial" charset="0"/>
            </a:endParaRPr>
          </a:p>
          <a:p>
            <a:pPr>
              <a:lnSpc>
                <a:spcPct val="90000"/>
              </a:lnSpc>
              <a:spcBef>
                <a:spcPct val="50000"/>
              </a:spcBef>
              <a:defRPr/>
            </a:pPr>
            <a:endParaRPr lang="en-US" dirty="0">
              <a:solidFill>
                <a:schemeClr val="hlink"/>
              </a:solidFill>
              <a:latin typeface="Arial" charset="0"/>
            </a:endParaRPr>
          </a:p>
        </p:txBody>
      </p:sp>
    </p:spTree>
    <p:extLst>
      <p:ext uri="{BB962C8B-B14F-4D97-AF65-F5344CB8AC3E}">
        <p14:creationId xmlns:p14="http://schemas.microsoft.com/office/powerpoint/2010/main" val="3040368222"/>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ChangeArrowheads="1"/>
          </p:cNvSpPr>
          <p:nvPr/>
        </p:nvSpPr>
        <p:spPr bwMode="auto">
          <a:xfrm>
            <a:off x="2561148" y="575434"/>
            <a:ext cx="3997890"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Phân</a:t>
            </a:r>
            <a:r>
              <a:rPr lang="en-US" altLang="en-US" sz="4000" dirty="0">
                <a:solidFill>
                  <a:srgbClr val="008000"/>
                </a:solidFill>
              </a:rPr>
              <a:t> </a:t>
            </a:r>
            <a:r>
              <a:rPr lang="en-US" altLang="en-US" sz="4000" dirty="0" err="1">
                <a:solidFill>
                  <a:srgbClr val="008000"/>
                </a:solidFill>
              </a:rPr>
              <a:t>phối</a:t>
            </a:r>
            <a:r>
              <a:rPr lang="en-US" altLang="en-US" sz="4000" dirty="0">
                <a:solidFill>
                  <a:srgbClr val="008000"/>
                </a:solidFill>
              </a:rPr>
              <a:t> </a:t>
            </a:r>
            <a:r>
              <a:rPr lang="en-US" altLang="en-US" sz="4000" dirty="0" err="1" smtClean="0">
                <a:solidFill>
                  <a:srgbClr val="008000"/>
                </a:solidFill>
              </a:rPr>
              <a:t>mẫu</a:t>
            </a:r>
            <a:endParaRPr lang="en-US" altLang="en-US" sz="4000" dirty="0">
              <a:solidFill>
                <a:srgbClr val="008000"/>
              </a:solidFill>
            </a:endParaRPr>
          </a:p>
        </p:txBody>
      </p:sp>
      <p:sp>
        <p:nvSpPr>
          <p:cNvPr id="14339" name="Text Box 4"/>
          <p:cNvSpPr txBox="1">
            <a:spLocks noChangeArrowheads="1"/>
          </p:cNvSpPr>
          <p:nvPr/>
        </p:nvSpPr>
        <p:spPr bwMode="auto">
          <a:xfrm>
            <a:off x="538163" y="1474786"/>
            <a:ext cx="7851775" cy="2973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sz="2600" b="0" dirty="0" err="1" smtClean="0">
                <a:solidFill>
                  <a:srgbClr val="FF0000"/>
                </a:solidFill>
              </a:rPr>
              <a:t>Định</a:t>
            </a:r>
            <a:r>
              <a:rPr lang="en-US" altLang="en-US" sz="2600" b="0" dirty="0" smtClean="0">
                <a:solidFill>
                  <a:srgbClr val="FF0000"/>
                </a:solidFill>
              </a:rPr>
              <a:t> </a:t>
            </a:r>
            <a:r>
              <a:rPr lang="en-US" altLang="en-US" sz="2600" b="0" dirty="0" err="1">
                <a:solidFill>
                  <a:srgbClr val="FF0000"/>
                </a:solidFill>
              </a:rPr>
              <a:t>lý</a:t>
            </a:r>
            <a:r>
              <a:rPr lang="en-US" altLang="en-US" sz="2600" b="0" dirty="0">
                <a:solidFill>
                  <a:srgbClr val="FF0000"/>
                </a:solidFill>
              </a:rPr>
              <a:t> </a:t>
            </a:r>
            <a:r>
              <a:rPr lang="en-US" altLang="en-US" sz="2600" b="0" dirty="0" err="1">
                <a:solidFill>
                  <a:srgbClr val="FF0000"/>
                </a:solidFill>
              </a:rPr>
              <a:t>giới</a:t>
            </a:r>
            <a:r>
              <a:rPr lang="en-US" altLang="en-US" sz="2600" b="0" dirty="0">
                <a:solidFill>
                  <a:srgbClr val="FF0000"/>
                </a:solidFill>
              </a:rPr>
              <a:t> </a:t>
            </a:r>
            <a:r>
              <a:rPr lang="en-US" altLang="en-US" sz="2600" b="0" dirty="0" err="1">
                <a:solidFill>
                  <a:srgbClr val="FF0000"/>
                </a:solidFill>
              </a:rPr>
              <a:t>hạn</a:t>
            </a:r>
            <a:r>
              <a:rPr lang="en-US" altLang="en-US" sz="2600" b="0" dirty="0">
                <a:solidFill>
                  <a:srgbClr val="FF0000"/>
                </a:solidFill>
              </a:rPr>
              <a:t> </a:t>
            </a:r>
            <a:r>
              <a:rPr lang="en-US" altLang="en-US" sz="2600" b="0" dirty="0" err="1">
                <a:solidFill>
                  <a:srgbClr val="FF0000"/>
                </a:solidFill>
              </a:rPr>
              <a:t>trung</a:t>
            </a:r>
            <a:r>
              <a:rPr lang="en-US" altLang="en-US" sz="2600" b="0" dirty="0">
                <a:solidFill>
                  <a:srgbClr val="FF0000"/>
                </a:solidFill>
              </a:rPr>
              <a:t> </a:t>
            </a:r>
            <a:r>
              <a:rPr lang="en-US" altLang="en-US" sz="2600" b="0" dirty="0" err="1">
                <a:solidFill>
                  <a:srgbClr val="FF0000"/>
                </a:solidFill>
              </a:rPr>
              <a:t>tâm</a:t>
            </a:r>
            <a:r>
              <a:rPr lang="en-US" altLang="en-US" sz="2600" b="0" dirty="0">
                <a:solidFill>
                  <a:srgbClr val="FF0000"/>
                </a:solidFill>
              </a:rPr>
              <a:t>: </a:t>
            </a:r>
            <a:r>
              <a:rPr lang="en-US" altLang="en-US" sz="2600" b="0" dirty="0" err="1"/>
              <a:t>Khi</a:t>
            </a:r>
            <a:r>
              <a:rPr lang="en-US" altLang="en-US" sz="2600" b="0" dirty="0"/>
              <a:t> ta </a:t>
            </a:r>
            <a:r>
              <a:rPr lang="en-US" altLang="en-US" sz="2600" b="0" dirty="0" err="1"/>
              <a:t>lấy</a:t>
            </a:r>
            <a:r>
              <a:rPr lang="en-US" altLang="en-US" sz="2600" b="0" dirty="0"/>
              <a:t> </a:t>
            </a:r>
            <a:r>
              <a:rPr lang="en-US" altLang="en-US" sz="2600" b="0" dirty="0" err="1"/>
              <a:t>mẫu</a:t>
            </a:r>
            <a:r>
              <a:rPr lang="en-US" altLang="en-US" sz="2600" b="0" dirty="0"/>
              <a:t> </a:t>
            </a:r>
            <a:r>
              <a:rPr lang="en-US" altLang="en-US" sz="2600" b="0" dirty="0" err="1"/>
              <a:t>ngẫu</a:t>
            </a:r>
            <a:r>
              <a:rPr lang="en-US" altLang="en-US" sz="2600" b="0" dirty="0"/>
              <a:t> </a:t>
            </a:r>
            <a:r>
              <a:rPr lang="en-US" altLang="en-US" sz="2600" b="0" dirty="0" err="1"/>
              <a:t>nhiên</a:t>
            </a:r>
            <a:r>
              <a:rPr lang="en-US" altLang="en-US" sz="2600" b="0" dirty="0"/>
              <a:t>, </a:t>
            </a:r>
            <a:r>
              <a:rPr lang="en-US" altLang="en-US" sz="2600" b="0" dirty="0" err="1"/>
              <a:t>kích</a:t>
            </a:r>
            <a:r>
              <a:rPr lang="en-US" altLang="en-US" sz="2600" b="0" dirty="0"/>
              <a:t> </a:t>
            </a:r>
            <a:r>
              <a:rPr lang="en-US" altLang="en-US" sz="2600" b="0" dirty="0" err="1"/>
              <a:t>thước</a:t>
            </a:r>
            <a:r>
              <a:rPr lang="en-US" altLang="en-US" sz="2600" b="0" dirty="0"/>
              <a:t> </a:t>
            </a:r>
            <a:r>
              <a:rPr lang="en-US" altLang="en-US" sz="2600" b="0" dirty="0" err="1"/>
              <a:t>tập</a:t>
            </a:r>
            <a:r>
              <a:rPr lang="en-US" altLang="en-US" sz="2600" b="0" dirty="0"/>
              <a:t> </a:t>
            </a:r>
            <a:r>
              <a:rPr lang="en-US" altLang="en-US" sz="2600" b="0" dirty="0" err="1"/>
              <a:t>mẫu</a:t>
            </a:r>
            <a:r>
              <a:rPr lang="en-US" altLang="en-US" sz="2600" b="0" dirty="0"/>
              <a:t> </a:t>
            </a:r>
            <a:r>
              <a:rPr lang="en-US" altLang="en-US" sz="2600" b="0" dirty="0" err="1"/>
              <a:t>càng</a:t>
            </a:r>
            <a:r>
              <a:rPr lang="en-US" altLang="en-US" sz="2600" b="0" dirty="0"/>
              <a:t> </a:t>
            </a:r>
            <a:r>
              <a:rPr lang="en-US" altLang="en-US" sz="2600" b="0" dirty="0" err="1"/>
              <a:t>lớn</a:t>
            </a:r>
            <a:r>
              <a:rPr lang="en-US" altLang="en-US" sz="2600" b="0" dirty="0"/>
              <a:t> </a:t>
            </a:r>
            <a:r>
              <a:rPr lang="en-US" altLang="en-US" sz="2600" b="0" dirty="0" err="1"/>
              <a:t>thì</a:t>
            </a:r>
            <a:r>
              <a:rPr lang="en-US" altLang="en-US" sz="2600" b="0" dirty="0"/>
              <a:t> </a:t>
            </a:r>
            <a:r>
              <a:rPr lang="en-US" altLang="en-US" sz="2600" b="0" dirty="0" err="1"/>
              <a:t>phân</a:t>
            </a:r>
            <a:r>
              <a:rPr lang="en-US" altLang="en-US" sz="2600" b="0" dirty="0"/>
              <a:t> </a:t>
            </a:r>
            <a:r>
              <a:rPr lang="en-US" altLang="en-US" sz="2600" b="0" dirty="0" err="1"/>
              <a:t>phối</a:t>
            </a:r>
            <a:r>
              <a:rPr lang="en-US" altLang="en-US" sz="2600" b="0" dirty="0"/>
              <a:t> </a:t>
            </a:r>
            <a:r>
              <a:rPr lang="en-US" altLang="en-US" sz="2600" b="0" dirty="0" err="1"/>
              <a:t>xác</a:t>
            </a:r>
            <a:r>
              <a:rPr lang="en-US" altLang="en-US" sz="2600" b="0" dirty="0"/>
              <a:t> </a:t>
            </a:r>
            <a:r>
              <a:rPr lang="en-US" altLang="en-US" sz="2600" b="0" dirty="0" err="1"/>
              <a:t>suất</a:t>
            </a:r>
            <a:r>
              <a:rPr lang="en-US" altLang="en-US" sz="2600" b="0" dirty="0"/>
              <a:t> </a:t>
            </a:r>
            <a:r>
              <a:rPr lang="en-US" altLang="en-US" sz="2600" b="0" dirty="0" err="1"/>
              <a:t>của</a:t>
            </a:r>
            <a:r>
              <a:rPr lang="en-US" altLang="en-US" sz="2600" b="0" dirty="0"/>
              <a:t> </a:t>
            </a:r>
            <a:r>
              <a:rPr lang="en-US" altLang="en-US" sz="2600" b="0" dirty="0" err="1"/>
              <a:t>đặc</a:t>
            </a:r>
            <a:r>
              <a:rPr lang="en-US" altLang="en-US" sz="2600" b="0" dirty="0"/>
              <a:t> </a:t>
            </a:r>
            <a:r>
              <a:rPr lang="en-US" altLang="en-US" sz="2600" b="0" dirty="0" err="1"/>
              <a:t>trưng</a:t>
            </a:r>
            <a:r>
              <a:rPr lang="en-US" altLang="en-US" sz="2600" b="0" dirty="0"/>
              <a:t> </a:t>
            </a:r>
            <a:r>
              <a:rPr lang="en-US" altLang="en-US" sz="2600" b="0" dirty="0" err="1"/>
              <a:t>trung</a:t>
            </a:r>
            <a:r>
              <a:rPr lang="en-US" altLang="en-US" sz="2600" b="0" dirty="0"/>
              <a:t> </a:t>
            </a:r>
            <a:r>
              <a:rPr lang="en-US" altLang="en-US" sz="2600" b="0" dirty="0" err="1"/>
              <a:t>bình</a:t>
            </a:r>
            <a:r>
              <a:rPr lang="en-US" altLang="en-US" sz="2600" b="0" dirty="0"/>
              <a:t> </a:t>
            </a:r>
            <a:r>
              <a:rPr lang="en-US" altLang="en-US" sz="2600" b="0" dirty="0" err="1"/>
              <a:t>của</a:t>
            </a:r>
            <a:r>
              <a:rPr lang="en-US" altLang="en-US" sz="2600" b="0" dirty="0"/>
              <a:t> </a:t>
            </a:r>
            <a:r>
              <a:rPr lang="en-US" altLang="en-US" sz="2600" b="0" dirty="0" err="1"/>
              <a:t>tập</a:t>
            </a:r>
            <a:r>
              <a:rPr lang="en-US" altLang="en-US" sz="2600" b="0" dirty="0"/>
              <a:t> </a:t>
            </a:r>
            <a:r>
              <a:rPr lang="en-US" altLang="en-US" sz="2600" b="0" dirty="0" err="1"/>
              <a:t>mẫu</a:t>
            </a:r>
            <a:r>
              <a:rPr lang="en-US" altLang="en-US" sz="2600" b="0" dirty="0"/>
              <a:t> </a:t>
            </a:r>
            <a:r>
              <a:rPr lang="en-US" altLang="en-US" sz="2600" b="0" dirty="0" err="1"/>
              <a:t>càng</a:t>
            </a:r>
            <a:r>
              <a:rPr lang="en-US" altLang="en-US" sz="2600" b="0" dirty="0"/>
              <a:t> </a:t>
            </a:r>
            <a:r>
              <a:rPr lang="en-US" altLang="en-US" sz="2600" b="0" dirty="0" err="1"/>
              <a:t>gần</a:t>
            </a:r>
            <a:r>
              <a:rPr lang="en-US" altLang="en-US" sz="2600" b="0" dirty="0"/>
              <a:t> </a:t>
            </a:r>
            <a:r>
              <a:rPr lang="en-US" altLang="en-US" sz="2600" b="0" dirty="0" err="1"/>
              <a:t>với</a:t>
            </a:r>
            <a:r>
              <a:rPr lang="en-US" altLang="en-US" sz="2600" b="0" dirty="0"/>
              <a:t> </a:t>
            </a:r>
            <a:r>
              <a:rPr lang="en-US" altLang="en-US" sz="2600" b="0" dirty="0" err="1"/>
              <a:t>phân</a:t>
            </a:r>
            <a:r>
              <a:rPr lang="en-US" altLang="en-US" sz="2600" b="0" dirty="0"/>
              <a:t> </a:t>
            </a:r>
            <a:r>
              <a:rPr lang="en-US" altLang="en-US" sz="2600" b="0" dirty="0" err="1"/>
              <a:t>phối</a:t>
            </a:r>
            <a:r>
              <a:rPr lang="en-US" altLang="en-US" sz="2600" b="0" dirty="0"/>
              <a:t> </a:t>
            </a:r>
            <a:r>
              <a:rPr lang="en-US" altLang="en-US" sz="2600" b="0" dirty="0" err="1" smtClean="0"/>
              <a:t>chuẩn</a:t>
            </a:r>
            <a:r>
              <a:rPr lang="en-US" altLang="en-US" sz="2600" b="0" dirty="0"/>
              <a:t> </a:t>
            </a:r>
            <a:r>
              <a:rPr lang="en-US" altLang="en-US" sz="2600" b="0" dirty="0" err="1" smtClean="0"/>
              <a:t>với</a:t>
            </a:r>
            <a:r>
              <a:rPr lang="en-US" altLang="en-US" sz="2600" b="0" dirty="0"/>
              <a:t> </a:t>
            </a:r>
            <a:r>
              <a:rPr lang="en-US" altLang="en-US" sz="2600" b="0" dirty="0" err="1" smtClean="0"/>
              <a:t>giá</a:t>
            </a:r>
            <a:r>
              <a:rPr lang="en-US" altLang="en-US" sz="2600" b="0" dirty="0" smtClean="0"/>
              <a:t> </a:t>
            </a:r>
            <a:r>
              <a:rPr lang="en-US" altLang="en-US" sz="2600" b="0" dirty="0" err="1" smtClean="0"/>
              <a:t>trị</a:t>
            </a:r>
            <a:r>
              <a:rPr lang="en-US" altLang="en-US" sz="2600" b="0" dirty="0" smtClean="0"/>
              <a:t> </a:t>
            </a:r>
            <a:r>
              <a:rPr lang="en-US" altLang="en-US" sz="2600" b="0" dirty="0" err="1" smtClean="0"/>
              <a:t>trung</a:t>
            </a:r>
            <a:r>
              <a:rPr lang="en-US" altLang="en-US" sz="2600" b="0" dirty="0" smtClean="0"/>
              <a:t> </a:t>
            </a:r>
            <a:r>
              <a:rPr lang="en-US" altLang="en-US" sz="2600" b="0" dirty="0" err="1" smtClean="0"/>
              <a:t>bình</a:t>
            </a:r>
            <a:r>
              <a:rPr lang="en-US" altLang="en-US" sz="2600" b="0" dirty="0" smtClean="0"/>
              <a:t> </a:t>
            </a:r>
            <a:r>
              <a:rPr lang="en-US" altLang="en-US" sz="2600" b="0" dirty="0" err="1" smtClean="0"/>
              <a:t>của</a:t>
            </a:r>
            <a:r>
              <a:rPr lang="en-US" altLang="en-US" sz="2600" b="0" dirty="0" smtClean="0"/>
              <a:t> </a:t>
            </a:r>
            <a:r>
              <a:rPr lang="en-US" altLang="en-US" sz="2600" b="0" dirty="0" err="1" smtClean="0"/>
              <a:t>phân</a:t>
            </a:r>
            <a:r>
              <a:rPr lang="en-US" altLang="en-US" sz="2600" b="0" dirty="0" smtClean="0"/>
              <a:t> </a:t>
            </a:r>
            <a:r>
              <a:rPr lang="en-US" altLang="en-US" sz="2600" b="0" dirty="0" err="1" smtClean="0"/>
              <a:t>phối</a:t>
            </a:r>
            <a:r>
              <a:rPr lang="en-US" altLang="en-US" sz="2600" b="0" dirty="0" smtClean="0"/>
              <a:t> </a:t>
            </a:r>
            <a:r>
              <a:rPr lang="en-US" altLang="en-US" sz="2600" b="0" dirty="0" err="1" smtClean="0"/>
              <a:t>mẫu</a:t>
            </a:r>
            <a:r>
              <a:rPr lang="en-US" altLang="en-US" sz="2600" b="0" dirty="0" smtClean="0"/>
              <a:t> </a:t>
            </a:r>
            <a:r>
              <a:rPr lang="en-US" altLang="en-US" sz="2600" b="0" dirty="0" err="1" smtClean="0"/>
              <a:t>và</a:t>
            </a:r>
            <a:r>
              <a:rPr lang="en-US" altLang="en-US" sz="2600" b="0" dirty="0" smtClean="0"/>
              <a:t> </a:t>
            </a:r>
            <a:r>
              <a:rPr lang="en-US" altLang="en-US" sz="2600" b="0" dirty="0" err="1" smtClean="0"/>
              <a:t>phương</a:t>
            </a:r>
            <a:r>
              <a:rPr lang="en-US" altLang="en-US" sz="2600" b="0" dirty="0" smtClean="0"/>
              <a:t> </a:t>
            </a:r>
            <a:r>
              <a:rPr lang="en-US" altLang="en-US" sz="2600" b="0" dirty="0" err="1" smtClean="0"/>
              <a:t>sai</a:t>
            </a:r>
            <a:r>
              <a:rPr lang="en-US" altLang="en-US" sz="2600" b="0" dirty="0" smtClean="0"/>
              <a:t> </a:t>
            </a:r>
            <a:r>
              <a:rPr lang="en-US" altLang="en-US" sz="2600" b="0" dirty="0" err="1" smtClean="0"/>
              <a:t>của</a:t>
            </a:r>
            <a:r>
              <a:rPr lang="en-US" altLang="en-US" sz="2600" b="0" dirty="0" smtClean="0"/>
              <a:t> </a:t>
            </a:r>
            <a:r>
              <a:rPr lang="en-US" altLang="en-US" sz="2600" b="0" dirty="0" err="1" smtClean="0"/>
              <a:t>phân</a:t>
            </a:r>
            <a:r>
              <a:rPr lang="en-US" altLang="en-US" sz="2600" b="0" dirty="0" smtClean="0"/>
              <a:t> </a:t>
            </a:r>
            <a:r>
              <a:rPr lang="en-US" altLang="en-US" sz="2600" b="0" dirty="0" err="1" smtClean="0"/>
              <a:t>phối</a:t>
            </a:r>
            <a:r>
              <a:rPr lang="en-US" altLang="en-US" sz="2600" b="0" dirty="0" smtClean="0"/>
              <a:t> </a:t>
            </a:r>
            <a:r>
              <a:rPr lang="en-US" altLang="en-US" sz="2600" b="0" dirty="0" err="1" smtClean="0"/>
              <a:t>mẫu</a:t>
            </a:r>
            <a:r>
              <a:rPr lang="en-US" altLang="en-US" sz="2600" b="0" dirty="0" smtClean="0"/>
              <a:t> </a:t>
            </a:r>
            <a:r>
              <a:rPr lang="en-US" altLang="en-US" sz="2600" b="0" dirty="0" err="1" smtClean="0"/>
              <a:t>là</a:t>
            </a:r>
            <a:r>
              <a:rPr lang="en-US" altLang="en-US" sz="2600" b="0" dirty="0" smtClean="0"/>
              <a:t>:</a:t>
            </a:r>
            <a:r>
              <a:rPr lang="en-US" altLang="en-US" sz="2600" b="0" dirty="0" smtClean="0">
                <a:solidFill>
                  <a:srgbClr val="FF0000"/>
                </a:solidFill>
              </a:rPr>
              <a:t> </a:t>
            </a:r>
            <a:endParaRPr lang="en-US" altLang="en-US" sz="2600" b="0" dirty="0">
              <a:solidFill>
                <a:srgbClr val="FF0000"/>
              </a:solidFill>
            </a:endParaRPr>
          </a:p>
          <a:p>
            <a:pPr>
              <a:lnSpc>
                <a:spcPct val="90000"/>
              </a:lnSpc>
            </a:pPr>
            <a:endParaRPr lang="en-US" altLang="en-US" sz="2600" b="0" dirty="0"/>
          </a:p>
          <a:p>
            <a:pPr>
              <a:lnSpc>
                <a:spcPct val="90000"/>
              </a:lnSpc>
            </a:pPr>
            <a:r>
              <a:rPr lang="en-US" altLang="en-US" sz="2600" b="0" dirty="0"/>
              <a:t> </a:t>
            </a:r>
          </a:p>
        </p:txBody>
      </p:sp>
      <p:graphicFrame>
        <p:nvGraphicFramePr>
          <p:cNvPr id="4" name="Object 7" descr="mu sub xbar = mu and sigma sub xbar = sigma / root(n)"/>
          <p:cNvGraphicFramePr>
            <a:graphicFrameLocks noChangeAspect="1"/>
          </p:cNvGraphicFramePr>
          <p:nvPr>
            <p:extLst>
              <p:ext uri="{D42A27DB-BD31-4B8C-83A1-F6EECF244321}">
                <p14:modId xmlns:p14="http://schemas.microsoft.com/office/powerpoint/2010/main" val="835631594"/>
              </p:ext>
            </p:extLst>
          </p:nvPr>
        </p:nvGraphicFramePr>
        <p:xfrm>
          <a:off x="2057400" y="3657600"/>
          <a:ext cx="4419600" cy="1260475"/>
        </p:xfrm>
        <a:graphic>
          <a:graphicData uri="http://schemas.openxmlformats.org/presentationml/2006/ole">
            <mc:AlternateContent xmlns:mc="http://schemas.openxmlformats.org/markup-compatibility/2006">
              <mc:Choice xmlns:v="urn:schemas-microsoft-com:vml" Requires="v">
                <p:oleObj spid="_x0000_s90290" name="Equation" r:id="rId4" imgW="1473120" imgH="419040" progId="Equation.DSMT4">
                  <p:embed/>
                </p:oleObj>
              </mc:Choice>
              <mc:Fallback>
                <p:oleObj name="Equation" r:id="rId4" imgW="1473120" imgH="419040" progId="Equation.DSMT4">
                  <p:embed/>
                  <p:pic>
                    <p:nvPicPr>
                      <p:cNvPr id="2053" name="Object 7" descr="mu sub xbar = mu and sigma sub xbar = sigma / root(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3657600"/>
                        <a:ext cx="4419600"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ChangeArrowheads="1"/>
          </p:cNvSpPr>
          <p:nvPr/>
        </p:nvSpPr>
        <p:spPr bwMode="auto">
          <a:xfrm>
            <a:off x="2561148" y="575434"/>
            <a:ext cx="3997890"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Phân</a:t>
            </a:r>
            <a:r>
              <a:rPr lang="en-US" altLang="en-US" sz="4000" dirty="0">
                <a:solidFill>
                  <a:srgbClr val="008000"/>
                </a:solidFill>
              </a:rPr>
              <a:t> </a:t>
            </a:r>
            <a:r>
              <a:rPr lang="en-US" altLang="en-US" sz="4000" dirty="0" err="1">
                <a:solidFill>
                  <a:srgbClr val="008000"/>
                </a:solidFill>
              </a:rPr>
              <a:t>phối</a:t>
            </a:r>
            <a:r>
              <a:rPr lang="en-US" altLang="en-US" sz="4000" dirty="0">
                <a:solidFill>
                  <a:srgbClr val="008000"/>
                </a:solidFill>
              </a:rPr>
              <a:t> </a:t>
            </a:r>
            <a:r>
              <a:rPr lang="en-US" altLang="en-US" sz="4000" dirty="0" err="1" smtClean="0">
                <a:solidFill>
                  <a:srgbClr val="008000"/>
                </a:solidFill>
              </a:rPr>
              <a:t>mẫu</a:t>
            </a:r>
            <a:endParaRPr lang="en-US" altLang="en-US" sz="4000" dirty="0">
              <a:solidFill>
                <a:srgbClr val="008000"/>
              </a:solidFill>
            </a:endParaRPr>
          </a:p>
        </p:txBody>
      </p:sp>
      <mc:AlternateContent xmlns:mc="http://schemas.openxmlformats.org/markup-compatibility/2006" xmlns:a14="http://schemas.microsoft.com/office/drawing/2010/main">
        <mc:Choice Requires="a14">
          <p:sp>
            <p:nvSpPr>
              <p:cNvPr id="14339" name="Text Box 4"/>
              <p:cNvSpPr txBox="1">
                <a:spLocks noChangeArrowheads="1"/>
              </p:cNvSpPr>
              <p:nvPr/>
            </p:nvSpPr>
            <p:spPr bwMode="auto">
              <a:xfrm>
                <a:off x="538163" y="1474786"/>
                <a:ext cx="7851775" cy="4358116"/>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vi-VN" altLang="en-US" sz="2200" b="0" dirty="0"/>
                  <a:t>Khi chọn một mẫu ngẫu nhiên đơn giản gồm </a:t>
                </a:r>
                <a:r>
                  <a:rPr lang="vi-VN" altLang="en-US" sz="2200" b="0" dirty="0">
                    <a:solidFill>
                      <a:srgbClr val="FF0000"/>
                    </a:solidFill>
                  </a:rPr>
                  <a:t>n</a:t>
                </a:r>
                <a:r>
                  <a:rPr lang="vi-VN" altLang="en-US" sz="2200" b="0" dirty="0"/>
                  <a:t> đối tượng trong một quần thể có giá trị trung bình</a:t>
                </a:r>
              </a:p>
              <a:p>
                <a:pPr>
                  <a:lnSpc>
                    <a:spcPct val="90000"/>
                  </a:lnSpc>
                </a:pPr>
                <a:r>
                  <a:rPr lang="en-US" altLang="en-US" sz="2200" b="0" dirty="0">
                    <a:solidFill>
                      <a:srgbClr val="FF0000"/>
                    </a:solidFill>
                  </a:rPr>
                  <a:t> </a:t>
                </a:r>
                <a:r>
                  <a:rPr lang="en-US" altLang="en-US" sz="2200" b="0" dirty="0" smtClean="0">
                    <a:solidFill>
                      <a:srgbClr val="FF0000"/>
                    </a:solidFill>
                  </a:rPr>
                  <a:t>µ </a:t>
                </a:r>
                <a:r>
                  <a:rPr lang="vi-VN" altLang="en-US" sz="2200" b="0" dirty="0" smtClean="0"/>
                  <a:t>và </a:t>
                </a:r>
                <a:r>
                  <a:rPr lang="vi-VN" altLang="en-US" sz="2200" b="0" dirty="0"/>
                  <a:t>độ lệch </a:t>
                </a:r>
                <a:r>
                  <a:rPr lang="vi-VN" altLang="en-US" sz="2200" b="0" dirty="0" smtClean="0"/>
                  <a:t>chuẩn</a:t>
                </a:r>
                <a:r>
                  <a:rPr lang="en-US" altLang="en-US" sz="2200" b="0" dirty="0" smtClean="0"/>
                  <a:t> </a:t>
                </a:r>
                <a:r>
                  <a:rPr lang="en-US" altLang="en-US" sz="2200" b="0" dirty="0" err="1" smtClean="0"/>
                  <a:t>là</a:t>
                </a:r>
                <a:r>
                  <a:rPr lang="en-US" altLang="en-US" sz="2200" b="0" dirty="0" smtClean="0"/>
                  <a:t> </a:t>
                </a:r>
                <a:r>
                  <a:rPr lang="el-GR" altLang="en-US" sz="2200" b="0" dirty="0" smtClean="0">
                    <a:solidFill>
                      <a:srgbClr val="FF0000"/>
                    </a:solidFill>
                  </a:rPr>
                  <a:t>σ</a:t>
                </a:r>
                <a:r>
                  <a:rPr lang="vi-VN" altLang="en-US" sz="2200" b="0" dirty="0" smtClean="0"/>
                  <a:t>, cần </a:t>
                </a:r>
                <a:r>
                  <a:rPr lang="en-US" altLang="en-US" sz="2200" b="0" dirty="0" err="1" smtClean="0"/>
                  <a:t>áp</a:t>
                </a:r>
                <a:r>
                  <a:rPr lang="en-US" altLang="en-US" sz="2200" b="0" dirty="0" smtClean="0"/>
                  <a:t> </a:t>
                </a:r>
                <a:r>
                  <a:rPr lang="en-US" altLang="en-US" sz="2200" b="0" dirty="0" err="1" smtClean="0"/>
                  <a:t>dụng</a:t>
                </a:r>
                <a:r>
                  <a:rPr lang="en-US" altLang="en-US" sz="2200" b="0" dirty="0" smtClean="0"/>
                  <a:t> </a:t>
                </a:r>
                <a:r>
                  <a:rPr lang="en-US" altLang="en-US" sz="2200" b="0" dirty="0" err="1" smtClean="0"/>
                  <a:t>các</a:t>
                </a:r>
                <a:r>
                  <a:rPr lang="vi-VN" altLang="en-US" sz="2200" b="0" dirty="0" smtClean="0"/>
                  <a:t> </a:t>
                </a:r>
                <a:r>
                  <a:rPr lang="vi-VN" altLang="en-US" sz="2200" b="0" dirty="0"/>
                  <a:t>nguyên tắc sau:</a:t>
                </a:r>
                <a:r>
                  <a:rPr lang="en-US" altLang="en-US" sz="2200" b="0" dirty="0" smtClean="0"/>
                  <a:t> </a:t>
                </a:r>
              </a:p>
              <a:p>
                <a:pPr marL="457200" indent="-457200">
                  <a:lnSpc>
                    <a:spcPct val="90000"/>
                  </a:lnSpc>
                  <a:buFont typeface="Arial" panose="020B0604020202020204" pitchFamily="34" charset="0"/>
                  <a:buChar char="•"/>
                </a:pPr>
                <a:r>
                  <a:rPr lang="en-US" altLang="en-US" sz="2200" b="0" dirty="0" err="1" smtClean="0"/>
                  <a:t>Đối</a:t>
                </a:r>
                <a:r>
                  <a:rPr lang="en-US" altLang="en-US" sz="2200" b="0" dirty="0" smtClean="0"/>
                  <a:t> </a:t>
                </a:r>
                <a:r>
                  <a:rPr lang="en-US" altLang="en-US" sz="2200" b="0" dirty="0" err="1" smtClean="0"/>
                  <a:t>với</a:t>
                </a:r>
                <a:r>
                  <a:rPr lang="en-US" altLang="en-US" sz="2200" b="0" dirty="0" smtClean="0"/>
                  <a:t> 1 </a:t>
                </a:r>
                <a:r>
                  <a:rPr lang="en-US" altLang="en-US" sz="2200" b="0" dirty="0" err="1" smtClean="0"/>
                  <a:t>quần</a:t>
                </a:r>
                <a:r>
                  <a:rPr lang="en-US" altLang="en-US" sz="2200" b="0" dirty="0" smtClean="0"/>
                  <a:t> </a:t>
                </a:r>
                <a:r>
                  <a:rPr lang="en-US" altLang="en-US" sz="2200" b="0" dirty="0" err="1" smtClean="0"/>
                  <a:t>thể</a:t>
                </a:r>
                <a:r>
                  <a:rPr lang="en-US" altLang="en-US" sz="2200" b="0" dirty="0" smtClean="0"/>
                  <a:t> </a:t>
                </a:r>
                <a:r>
                  <a:rPr lang="en-US" altLang="en-US" sz="2200" b="0" dirty="0" err="1" smtClean="0"/>
                  <a:t>có</a:t>
                </a:r>
                <a:r>
                  <a:rPr lang="en-US" altLang="en-US" sz="2200" b="0" dirty="0" smtClean="0"/>
                  <a:t> </a:t>
                </a:r>
                <a:r>
                  <a:rPr lang="en-US" altLang="en-US" sz="2200" b="0" dirty="0" err="1" smtClean="0">
                    <a:solidFill>
                      <a:srgbClr val="FF0000"/>
                    </a:solidFill>
                  </a:rPr>
                  <a:t>phân</a:t>
                </a:r>
                <a:r>
                  <a:rPr lang="en-US" altLang="en-US" sz="2200" b="0" dirty="0" smtClean="0">
                    <a:solidFill>
                      <a:srgbClr val="FF0000"/>
                    </a:solidFill>
                  </a:rPr>
                  <a:t> </a:t>
                </a:r>
                <a:r>
                  <a:rPr lang="en-US" altLang="en-US" sz="2200" b="0" dirty="0" err="1" smtClean="0">
                    <a:solidFill>
                      <a:srgbClr val="FF0000"/>
                    </a:solidFill>
                  </a:rPr>
                  <a:t>phối</a:t>
                </a:r>
                <a:r>
                  <a:rPr lang="en-US" altLang="en-US" sz="2200" b="0" dirty="0" smtClean="0">
                    <a:solidFill>
                      <a:srgbClr val="FF0000"/>
                    </a:solidFill>
                  </a:rPr>
                  <a:t> </a:t>
                </a:r>
                <a:r>
                  <a:rPr lang="en-US" altLang="en-US" sz="2200" b="0" dirty="0" err="1" smtClean="0">
                    <a:solidFill>
                      <a:srgbClr val="FF0000"/>
                    </a:solidFill>
                  </a:rPr>
                  <a:t>bất</a:t>
                </a:r>
                <a:r>
                  <a:rPr lang="en-US" altLang="en-US" sz="2200" b="0" dirty="0" smtClean="0">
                    <a:solidFill>
                      <a:srgbClr val="FF0000"/>
                    </a:solidFill>
                  </a:rPr>
                  <a:t> </a:t>
                </a:r>
                <a:r>
                  <a:rPr lang="en-US" altLang="en-US" sz="2200" b="0" dirty="0" err="1" smtClean="0">
                    <a:solidFill>
                      <a:srgbClr val="FF0000"/>
                    </a:solidFill>
                  </a:rPr>
                  <a:t>kỳ</a:t>
                </a:r>
                <a:r>
                  <a:rPr lang="en-US" altLang="en-US" sz="2200" b="0" dirty="0" smtClean="0"/>
                  <a:t>, </a:t>
                </a:r>
                <a:r>
                  <a:rPr lang="en-US" altLang="en-US" sz="2200" dirty="0" err="1" smtClean="0">
                    <a:solidFill>
                      <a:srgbClr val="FF0000"/>
                    </a:solidFill>
                  </a:rPr>
                  <a:t>nếu</a:t>
                </a:r>
                <a:r>
                  <a:rPr lang="en-US" altLang="en-US" sz="2200" dirty="0" smtClean="0">
                    <a:solidFill>
                      <a:srgbClr val="FF0000"/>
                    </a:solidFill>
                  </a:rPr>
                  <a:t> n&gt;30</a:t>
                </a:r>
                <a:r>
                  <a:rPr lang="en-US" altLang="en-US" sz="2200" b="0" dirty="0" smtClean="0"/>
                  <a:t>, </a:t>
                </a:r>
                <a:r>
                  <a:rPr lang="en-US" altLang="en-US" sz="2200" b="0" dirty="0" err="1" smtClean="0"/>
                  <a:t>trung</a:t>
                </a:r>
                <a:r>
                  <a:rPr lang="en-US" altLang="en-US" sz="2200" b="0" dirty="0" smtClean="0"/>
                  <a:t> </a:t>
                </a:r>
                <a:r>
                  <a:rPr lang="en-US" altLang="en-US" sz="2200" b="0" dirty="0" err="1" smtClean="0"/>
                  <a:t>bình</a:t>
                </a:r>
                <a:r>
                  <a:rPr lang="en-US" altLang="en-US" sz="2200" b="0" dirty="0" smtClean="0"/>
                  <a:t> </a:t>
                </a:r>
                <a:r>
                  <a:rPr lang="en-US" altLang="en-US" sz="2200" b="0" dirty="0" err="1" smtClean="0"/>
                  <a:t>mẫu</a:t>
                </a:r>
                <a:r>
                  <a:rPr lang="en-US" altLang="en-US" sz="2200" b="0" dirty="0" smtClean="0"/>
                  <a:t> </a:t>
                </a:r>
                <a:r>
                  <a:rPr lang="en-US" altLang="en-US" sz="2200" b="0" dirty="0" err="1" smtClean="0"/>
                  <a:t>có</a:t>
                </a:r>
                <a:r>
                  <a:rPr lang="en-US" altLang="en-US" sz="2200" b="0" dirty="0" smtClean="0"/>
                  <a:t> </a:t>
                </a:r>
                <a:r>
                  <a:rPr lang="en-US" altLang="en-US" sz="2200" b="0" dirty="0" err="1" smtClean="0"/>
                  <a:t>thể</a:t>
                </a:r>
                <a:r>
                  <a:rPr lang="en-US" altLang="en-US" sz="2200" b="0" dirty="0" smtClean="0"/>
                  <a:t> </a:t>
                </a:r>
                <a:r>
                  <a:rPr lang="en-US" altLang="en-US" sz="2200" b="0" dirty="0" err="1" smtClean="0"/>
                  <a:t>xấp</a:t>
                </a:r>
                <a:r>
                  <a:rPr lang="en-US" altLang="en-US" sz="2200" b="0" dirty="0" smtClean="0"/>
                  <a:t> </a:t>
                </a:r>
                <a:r>
                  <a:rPr lang="en-US" altLang="en-US" sz="2200" b="0" dirty="0" err="1" smtClean="0"/>
                  <a:t>xỉ</a:t>
                </a:r>
                <a:r>
                  <a:rPr lang="en-US" altLang="en-US" sz="2200" b="0" dirty="0" smtClean="0"/>
                  <a:t> </a:t>
                </a:r>
                <a:r>
                  <a:rPr lang="en-US" altLang="en-US" sz="2200" b="0" dirty="0" err="1" smtClean="0"/>
                  <a:t>với</a:t>
                </a:r>
                <a:r>
                  <a:rPr lang="en-US" altLang="en-US" sz="2200" b="0" dirty="0" smtClean="0"/>
                  <a:t> </a:t>
                </a:r>
                <a:r>
                  <a:rPr lang="en-US" altLang="en-US" sz="2200" b="0" dirty="0" err="1" smtClean="0"/>
                  <a:t>phân</a:t>
                </a:r>
                <a:r>
                  <a:rPr lang="en-US" altLang="en-US" sz="2200" b="0" dirty="0" smtClean="0"/>
                  <a:t> </a:t>
                </a:r>
                <a:r>
                  <a:rPr lang="en-US" altLang="en-US" sz="2200" b="0" dirty="0" err="1" smtClean="0"/>
                  <a:t>phối</a:t>
                </a:r>
                <a:r>
                  <a:rPr lang="en-US" altLang="en-US" sz="2200" b="0" dirty="0" smtClean="0"/>
                  <a:t> </a:t>
                </a:r>
                <a:r>
                  <a:rPr lang="en-US" altLang="en-US" sz="2200" b="0" dirty="0" err="1" smtClean="0"/>
                  <a:t>chuẩn</a:t>
                </a:r>
                <a:r>
                  <a:rPr lang="en-US" altLang="en-US" sz="2200" b="0" dirty="0" smtClean="0"/>
                  <a:t> </a:t>
                </a:r>
                <a:r>
                  <a:rPr lang="en-US" altLang="en-US" sz="2200" b="0" dirty="0" err="1" smtClean="0"/>
                  <a:t>với</a:t>
                </a:r>
                <a:r>
                  <a:rPr lang="en-US" altLang="en-US" sz="2200" b="0" dirty="0" smtClean="0"/>
                  <a:t> </a:t>
                </a:r>
                <a:r>
                  <a:rPr lang="en-US" altLang="en-US" sz="2200" b="0" dirty="0" err="1" smtClean="0"/>
                  <a:t>giá</a:t>
                </a:r>
                <a:r>
                  <a:rPr lang="en-US" altLang="en-US" sz="2200" b="0" dirty="0" smtClean="0"/>
                  <a:t> </a:t>
                </a:r>
                <a:r>
                  <a:rPr lang="en-US" altLang="en-US" sz="2200" b="0" dirty="0" err="1" smtClean="0"/>
                  <a:t>trị</a:t>
                </a:r>
                <a:r>
                  <a:rPr lang="en-US" altLang="en-US" sz="2200" b="0" dirty="0" smtClean="0"/>
                  <a:t> </a:t>
                </a:r>
                <a:r>
                  <a:rPr lang="en-US" altLang="en-US" sz="2200" b="0" dirty="0" err="1" smtClean="0"/>
                  <a:t>trung</a:t>
                </a:r>
                <a:r>
                  <a:rPr lang="en-US" altLang="en-US" sz="2200" b="0" dirty="0" smtClean="0"/>
                  <a:t> </a:t>
                </a:r>
                <a:r>
                  <a:rPr lang="en-US" altLang="en-US" sz="2200" b="0" dirty="0" err="1" smtClean="0"/>
                  <a:t>bình</a:t>
                </a:r>
                <a:r>
                  <a:rPr lang="en-US" altLang="en-US" sz="2200" b="0" dirty="0" smtClean="0"/>
                  <a:t> </a:t>
                </a:r>
                <a:r>
                  <a:rPr lang="en-US" altLang="en-US" sz="2200" b="0" dirty="0" err="1" smtClean="0"/>
                  <a:t>là</a:t>
                </a:r>
                <a:endParaRPr lang="en-US" altLang="en-US" sz="2200" b="0" dirty="0" smtClean="0"/>
              </a:p>
              <a:p>
                <a:pPr marL="457200" indent="-457200">
                  <a:lnSpc>
                    <a:spcPct val="90000"/>
                  </a:lnSpc>
                  <a:buFont typeface="Arial" panose="020B0604020202020204" pitchFamily="34" charset="0"/>
                  <a:buChar char="•"/>
                </a:pPr>
                <a:endParaRPr lang="en-US" altLang="en-US" sz="2200" b="0" dirty="0"/>
              </a:p>
              <a:p>
                <a:pPr>
                  <a:lnSpc>
                    <a:spcPct val="90000"/>
                  </a:lnSpc>
                </a:pPr>
                <a:endParaRPr lang="en-US" altLang="en-US" sz="2200" b="0" dirty="0"/>
              </a:p>
              <a:p>
                <a:pPr marL="457200" indent="-457200">
                  <a:lnSpc>
                    <a:spcPct val="90000"/>
                  </a:lnSpc>
                  <a:buFont typeface="Arial" panose="020B0604020202020204" pitchFamily="34" charset="0"/>
                  <a:buChar char="•"/>
                </a:pPr>
                <a:r>
                  <a:rPr lang="en-US" altLang="en-US" sz="2200" b="0" dirty="0" err="1" smtClean="0"/>
                  <a:t>Nếu</a:t>
                </a:r>
                <a:r>
                  <a:rPr lang="en-US" altLang="en-US" sz="2200" b="0" dirty="0" smtClean="0"/>
                  <a:t> </a:t>
                </a:r>
                <a:r>
                  <a:rPr lang="en-US" altLang="en-US" sz="2200" b="0" dirty="0" smtClean="0">
                    <a:solidFill>
                      <a:srgbClr val="FF0000"/>
                    </a:solidFill>
                  </a:rPr>
                  <a:t>n</a:t>
                </a:r>
                <a14:m>
                  <m:oMath xmlns:m="http://schemas.openxmlformats.org/officeDocument/2006/math">
                    <m:r>
                      <a:rPr lang="en-US" altLang="en-US" sz="2200" b="0" i="1" smtClean="0">
                        <a:solidFill>
                          <a:srgbClr val="FF0000"/>
                        </a:solidFill>
                        <a:latin typeface="Cambria Math" panose="02040503050406030204" pitchFamily="18" charset="0"/>
                        <a:ea typeface="Cambria Math" panose="02040503050406030204" pitchFamily="18" charset="0"/>
                      </a:rPr>
                      <m:t>≤</m:t>
                    </m:r>
                  </m:oMath>
                </a14:m>
                <a:r>
                  <a:rPr lang="en-US" altLang="en-US" sz="2200" b="0" dirty="0" smtClean="0">
                    <a:solidFill>
                      <a:srgbClr val="FF0000"/>
                    </a:solidFill>
                  </a:rPr>
                  <a:t>30</a:t>
                </a:r>
                <a:r>
                  <a:rPr lang="en-US" altLang="en-US" sz="2200" b="0" dirty="0" smtClean="0"/>
                  <a:t>, </a:t>
                </a:r>
                <a:r>
                  <a:rPr lang="en-US" altLang="en-US" sz="2200" b="0" dirty="0" err="1" smtClean="0"/>
                  <a:t>quần</a:t>
                </a:r>
                <a:r>
                  <a:rPr lang="en-US" altLang="en-US" sz="2200" b="0" dirty="0" smtClean="0"/>
                  <a:t> </a:t>
                </a:r>
                <a:r>
                  <a:rPr lang="en-US" altLang="en-US" sz="2200" b="0" dirty="0" err="1" smtClean="0"/>
                  <a:t>thể</a:t>
                </a:r>
                <a:r>
                  <a:rPr lang="en-US" altLang="en-US" sz="2200" b="0" dirty="0" smtClean="0"/>
                  <a:t> ban </a:t>
                </a:r>
                <a:r>
                  <a:rPr lang="en-US" altLang="en-US" sz="2200" b="0" dirty="0" err="1" smtClean="0"/>
                  <a:t>đầu</a:t>
                </a:r>
                <a:r>
                  <a:rPr lang="en-US" altLang="en-US" sz="2200" b="0" dirty="0" smtClean="0"/>
                  <a:t> </a:t>
                </a:r>
                <a:r>
                  <a:rPr lang="en-US" altLang="en-US" sz="2200" b="0" dirty="0" err="1" smtClean="0"/>
                  <a:t>có</a:t>
                </a:r>
                <a:r>
                  <a:rPr lang="en-US" altLang="en-US" sz="2200" b="0" dirty="0" smtClean="0"/>
                  <a:t> </a:t>
                </a:r>
                <a:r>
                  <a:rPr lang="en-US" altLang="en-US" sz="2200" b="0" dirty="0" err="1" smtClean="0"/>
                  <a:t>phân</a:t>
                </a:r>
                <a:r>
                  <a:rPr lang="en-US" altLang="en-US" sz="2200" b="0" dirty="0" smtClean="0"/>
                  <a:t> </a:t>
                </a:r>
                <a:r>
                  <a:rPr lang="en-US" altLang="en-US" sz="2200" b="0" dirty="0" err="1" smtClean="0"/>
                  <a:t>phối</a:t>
                </a:r>
                <a:r>
                  <a:rPr lang="en-US" altLang="en-US" sz="2200" b="0" dirty="0" smtClean="0"/>
                  <a:t> </a:t>
                </a:r>
                <a:r>
                  <a:rPr lang="en-US" altLang="en-US" sz="2200" b="0" dirty="0" err="1" smtClean="0"/>
                  <a:t>chuẩn</a:t>
                </a:r>
                <a:r>
                  <a:rPr lang="en-US" altLang="en-US" sz="2200" b="0" dirty="0" smtClean="0"/>
                  <a:t> </a:t>
                </a:r>
                <a:r>
                  <a:rPr lang="en-US" altLang="en-US" sz="2200" b="0" dirty="0" err="1" smtClean="0"/>
                  <a:t>thì</a:t>
                </a:r>
                <a:r>
                  <a:rPr lang="en-US" altLang="en-US" sz="2200" b="0" dirty="0" smtClean="0"/>
                  <a:t> </a:t>
                </a:r>
                <a:r>
                  <a:rPr lang="en-US" altLang="en-US" sz="2200" b="0" dirty="0" err="1" smtClean="0"/>
                  <a:t>trung</a:t>
                </a:r>
                <a:r>
                  <a:rPr lang="en-US" altLang="en-US" sz="2200" b="0" dirty="0" smtClean="0"/>
                  <a:t> </a:t>
                </a:r>
                <a:r>
                  <a:rPr lang="en-US" altLang="en-US" sz="2200" b="0" dirty="0" err="1" smtClean="0"/>
                  <a:t>bình</a:t>
                </a:r>
                <a:r>
                  <a:rPr lang="en-US" altLang="en-US" sz="2200" b="0" dirty="0" smtClean="0"/>
                  <a:t> </a:t>
                </a:r>
                <a:r>
                  <a:rPr lang="en-US" altLang="en-US" sz="2200" b="0" dirty="0" err="1" smtClean="0"/>
                  <a:t>mẫu</a:t>
                </a:r>
                <a:r>
                  <a:rPr lang="en-US" altLang="en-US" sz="2200" b="0" dirty="0" smtClean="0"/>
                  <a:t> </a:t>
                </a:r>
                <a:r>
                  <a:rPr lang="en-US" altLang="en-US" sz="2200" b="0" dirty="0" err="1" smtClean="0"/>
                  <a:t>có</a:t>
                </a:r>
                <a:r>
                  <a:rPr lang="en-US" altLang="en-US" sz="2200" b="0" dirty="0" smtClean="0"/>
                  <a:t> </a:t>
                </a:r>
                <a:r>
                  <a:rPr lang="en-US" altLang="en-US" sz="2200" b="0" dirty="0" err="1" smtClean="0"/>
                  <a:t>phân</a:t>
                </a:r>
                <a:r>
                  <a:rPr lang="en-US" altLang="en-US" sz="2200" b="0" dirty="0" smtClean="0"/>
                  <a:t> </a:t>
                </a:r>
                <a:r>
                  <a:rPr lang="en-US" altLang="en-US" sz="2200" b="0" dirty="0" err="1" smtClean="0"/>
                  <a:t>phối</a:t>
                </a:r>
                <a:r>
                  <a:rPr lang="en-US" altLang="en-US" sz="2200" b="0" dirty="0" smtClean="0"/>
                  <a:t> </a:t>
                </a:r>
                <a:r>
                  <a:rPr lang="en-US" altLang="en-US" sz="2200" b="0" dirty="0" err="1" smtClean="0"/>
                  <a:t>chuẩn</a:t>
                </a:r>
                <a:r>
                  <a:rPr lang="en-US" altLang="en-US" sz="2200" b="0" dirty="0" smtClean="0"/>
                  <a:t> </a:t>
                </a:r>
                <a:r>
                  <a:rPr lang="en-US" altLang="en-US" sz="2200" b="0" dirty="0" err="1" smtClean="0"/>
                  <a:t>với</a:t>
                </a:r>
                <a:endParaRPr lang="en-US" altLang="en-US" sz="2200" b="0" dirty="0" smtClean="0"/>
              </a:p>
              <a:p>
                <a:pPr marL="457200" indent="-457200">
                  <a:lnSpc>
                    <a:spcPct val="90000"/>
                  </a:lnSpc>
                  <a:buFont typeface="Arial" panose="020B0604020202020204" pitchFamily="34" charset="0"/>
                  <a:buChar char="•"/>
                </a:pPr>
                <a:endParaRPr lang="en-US" altLang="en-US" sz="2200" b="0" dirty="0"/>
              </a:p>
              <a:p>
                <a:pPr marL="457200" indent="-457200">
                  <a:lnSpc>
                    <a:spcPct val="90000"/>
                  </a:lnSpc>
                  <a:buFont typeface="Arial" panose="020B0604020202020204" pitchFamily="34" charset="0"/>
                  <a:buChar char="•"/>
                </a:pPr>
                <a:endParaRPr lang="en-US" altLang="en-US" sz="2200" b="0" dirty="0" smtClean="0"/>
              </a:p>
              <a:p>
                <a:pPr marL="457200" indent="-457200">
                  <a:lnSpc>
                    <a:spcPct val="90000"/>
                  </a:lnSpc>
                  <a:buFont typeface="Arial" panose="020B0604020202020204" pitchFamily="34" charset="0"/>
                  <a:buChar char="•"/>
                </a:pPr>
                <a:r>
                  <a:rPr lang="en-US" altLang="en-US" sz="2200" b="0" dirty="0" err="1" smtClean="0"/>
                  <a:t>Nếu</a:t>
                </a:r>
                <a:r>
                  <a:rPr lang="en-US" altLang="en-US" sz="2200" b="0" dirty="0" smtClean="0"/>
                  <a:t> n</a:t>
                </a:r>
                <a14:m>
                  <m:oMath xmlns:m="http://schemas.openxmlformats.org/officeDocument/2006/math">
                    <m:r>
                      <a:rPr lang="en-US" altLang="en-US" sz="2200" b="0" i="1">
                        <a:latin typeface="Cambria Math" panose="02040503050406030204" pitchFamily="18" charset="0"/>
                        <a:ea typeface="Cambria Math" panose="02040503050406030204" pitchFamily="18" charset="0"/>
                      </a:rPr>
                      <m:t>≤</m:t>
                    </m:r>
                  </m:oMath>
                </a14:m>
                <a:r>
                  <a:rPr lang="en-US" altLang="en-US" sz="2200" b="0" dirty="0" smtClean="0"/>
                  <a:t>30, </a:t>
                </a:r>
                <a:r>
                  <a:rPr lang="en-US" altLang="en-US" sz="2200" b="0" dirty="0" err="1" smtClean="0"/>
                  <a:t>quần</a:t>
                </a:r>
                <a:r>
                  <a:rPr lang="en-US" altLang="en-US" sz="2200" b="0" dirty="0" smtClean="0"/>
                  <a:t> </a:t>
                </a:r>
                <a:r>
                  <a:rPr lang="en-US" altLang="en-US" sz="2200" b="0" dirty="0" err="1" smtClean="0"/>
                  <a:t>thể</a:t>
                </a:r>
                <a:r>
                  <a:rPr lang="en-US" altLang="en-US" sz="2200" b="0" dirty="0" smtClean="0"/>
                  <a:t> ban </a:t>
                </a:r>
                <a:r>
                  <a:rPr lang="en-US" altLang="en-US" sz="2200" b="0" dirty="0" err="1" smtClean="0"/>
                  <a:t>đầu</a:t>
                </a:r>
                <a:r>
                  <a:rPr lang="en-US" altLang="en-US" sz="2200" b="0" dirty="0" smtClean="0"/>
                  <a:t> </a:t>
                </a:r>
                <a:r>
                  <a:rPr lang="en-US" altLang="en-US" sz="2200" b="0" dirty="0" err="1" smtClean="0"/>
                  <a:t>không</a:t>
                </a:r>
                <a:r>
                  <a:rPr lang="en-US" altLang="en-US" sz="2200" b="0" dirty="0" smtClean="0"/>
                  <a:t> </a:t>
                </a:r>
                <a:r>
                  <a:rPr lang="en-US" altLang="en-US" sz="2200" b="0" dirty="0" err="1" smtClean="0"/>
                  <a:t>theo</a:t>
                </a:r>
                <a:r>
                  <a:rPr lang="en-US" altLang="en-US" sz="2200" b="0" dirty="0" smtClean="0"/>
                  <a:t> </a:t>
                </a:r>
                <a:r>
                  <a:rPr lang="en-US" altLang="en-US" sz="2200" b="0" dirty="0" err="1" smtClean="0"/>
                  <a:t>phân</a:t>
                </a:r>
                <a:r>
                  <a:rPr lang="en-US" altLang="en-US" sz="2200" b="0" dirty="0" smtClean="0"/>
                  <a:t> </a:t>
                </a:r>
                <a:r>
                  <a:rPr lang="en-US" altLang="en-US" sz="2200" b="0" dirty="0" err="1" smtClean="0"/>
                  <a:t>phối</a:t>
                </a:r>
                <a:r>
                  <a:rPr lang="en-US" altLang="en-US" sz="2200" b="0" dirty="0" smtClean="0"/>
                  <a:t> </a:t>
                </a:r>
                <a:r>
                  <a:rPr lang="en-US" altLang="en-US" sz="2200" b="0" dirty="0" err="1" smtClean="0"/>
                  <a:t>chuẩn</a:t>
                </a:r>
                <a:r>
                  <a:rPr lang="en-US" altLang="en-US" sz="2200" b="0" dirty="0" smtClean="0"/>
                  <a:t> </a:t>
                </a:r>
                <a:r>
                  <a:rPr lang="en-US" altLang="en-US" sz="2200" b="0" dirty="0" err="1" smtClean="0"/>
                  <a:t>thì</a:t>
                </a:r>
                <a:r>
                  <a:rPr lang="en-US" altLang="en-US" sz="2200" b="0" dirty="0" smtClean="0"/>
                  <a:t> </a:t>
                </a:r>
                <a:r>
                  <a:rPr lang="en-US" altLang="en-US" sz="2200" b="0" dirty="0" err="1" smtClean="0"/>
                  <a:t>không</a:t>
                </a:r>
                <a:r>
                  <a:rPr lang="en-US" altLang="en-US" sz="2200" b="0" dirty="0" smtClean="0"/>
                  <a:t> </a:t>
                </a:r>
                <a:r>
                  <a:rPr lang="en-US" altLang="en-US" sz="2200" b="0" dirty="0" err="1" smtClean="0"/>
                  <a:t>áp</a:t>
                </a:r>
                <a:r>
                  <a:rPr lang="en-US" altLang="en-US" sz="2200" b="0" dirty="0" smtClean="0"/>
                  <a:t> </a:t>
                </a:r>
                <a:r>
                  <a:rPr lang="en-US" altLang="en-US" sz="2200" b="0" dirty="0" err="1" smtClean="0"/>
                  <a:t>dụng</a:t>
                </a:r>
                <a:r>
                  <a:rPr lang="en-US" altLang="en-US" sz="2200" b="0" dirty="0" smtClean="0"/>
                  <a:t> </a:t>
                </a:r>
                <a:r>
                  <a:rPr lang="en-US" altLang="en-US" sz="2200" b="0" dirty="0" err="1" smtClean="0"/>
                  <a:t>nguyên</a:t>
                </a:r>
                <a:r>
                  <a:rPr lang="en-US" altLang="en-US" sz="2200" b="0" dirty="0" smtClean="0"/>
                  <a:t> </a:t>
                </a:r>
                <a:r>
                  <a:rPr lang="en-US" altLang="en-US" sz="2200" b="0" dirty="0" err="1" smtClean="0"/>
                  <a:t>tắc</a:t>
                </a:r>
                <a:r>
                  <a:rPr lang="en-US" altLang="en-US" sz="2200" b="0" dirty="0" smtClean="0"/>
                  <a:t> </a:t>
                </a:r>
                <a:r>
                  <a:rPr lang="en-US" altLang="en-US" sz="2200" b="0" dirty="0" err="1" smtClean="0"/>
                  <a:t>này</a:t>
                </a:r>
                <a:r>
                  <a:rPr lang="en-US" altLang="en-US" sz="2200" b="0" dirty="0" smtClean="0"/>
                  <a:t>.  </a:t>
                </a:r>
                <a:endParaRPr lang="en-US" altLang="en-US" sz="2200" b="0" dirty="0"/>
              </a:p>
            </p:txBody>
          </p:sp>
        </mc:Choice>
        <mc:Fallback xmlns="">
          <p:sp>
            <p:nvSpPr>
              <p:cNvPr id="14339" name="Text Box 4"/>
              <p:cNvSpPr txBox="1">
                <a:spLocks noRot="1" noChangeAspect="1" noMove="1" noResize="1" noEditPoints="1" noAdjustHandles="1" noChangeArrowheads="1" noChangeShapeType="1" noTextEdit="1"/>
              </p:cNvSpPr>
              <p:nvPr/>
            </p:nvSpPr>
            <p:spPr bwMode="auto">
              <a:xfrm>
                <a:off x="538163" y="1474786"/>
                <a:ext cx="7851775" cy="4358116"/>
              </a:xfrm>
              <a:prstGeom prst="rect">
                <a:avLst/>
              </a:prstGeom>
              <a:blipFill>
                <a:blip r:embed="rId4"/>
                <a:stretch>
                  <a:fillRect l="-1009" t="-1678" r="-1009" b="-195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noFill/>
                  </a:rPr>
                  <a:t> </a:t>
                </a:r>
              </a:p>
            </p:txBody>
          </p:sp>
        </mc:Fallback>
      </mc:AlternateContent>
      <p:graphicFrame>
        <p:nvGraphicFramePr>
          <p:cNvPr id="4" name="Object 7" descr="mu sub xbar = mu and sigma sub xbar = sigma / root(n)"/>
          <p:cNvGraphicFramePr>
            <a:graphicFrameLocks noChangeAspect="1"/>
          </p:cNvGraphicFramePr>
          <p:nvPr>
            <p:extLst/>
          </p:nvPr>
        </p:nvGraphicFramePr>
        <p:xfrm>
          <a:off x="2209800" y="3113315"/>
          <a:ext cx="4419600" cy="838200"/>
        </p:xfrm>
        <a:graphic>
          <a:graphicData uri="http://schemas.openxmlformats.org/presentationml/2006/ole">
            <mc:AlternateContent xmlns:mc="http://schemas.openxmlformats.org/markup-compatibility/2006">
              <mc:Choice xmlns:v="urn:schemas-microsoft-com:vml" Requires="v">
                <p:oleObj spid="_x0000_s104726" name="Equation" r:id="rId5" imgW="1473120" imgH="419040" progId="Equation.DSMT4">
                  <p:embed/>
                </p:oleObj>
              </mc:Choice>
              <mc:Fallback>
                <p:oleObj name="Equation" r:id="rId5" imgW="1473120" imgH="419040" progId="Equation.DSMT4">
                  <p:embed/>
                  <p:pic>
                    <p:nvPicPr>
                      <p:cNvPr id="4" name="Object 7" descr="mu sub xbar = mu and sigma sub xbar = sigma / root(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3113315"/>
                        <a:ext cx="4419600" cy="838200"/>
                      </a:xfrm>
                      <a:prstGeom prst="rect">
                        <a:avLst/>
                      </a:prstGeom>
                      <a:noFill/>
                      <a:ln>
                        <a:noFill/>
                      </a:ln>
                      <a:effectLst/>
                      <a:extLst/>
                    </p:spPr>
                  </p:pic>
                </p:oleObj>
              </mc:Fallback>
            </mc:AlternateContent>
          </a:graphicData>
        </a:graphic>
      </p:graphicFrame>
      <p:graphicFrame>
        <p:nvGraphicFramePr>
          <p:cNvPr id="6" name="Object 7" descr="mu sub xbar = mu and sigma sub xbar = sigma / root(n)"/>
          <p:cNvGraphicFramePr>
            <a:graphicFrameLocks noChangeAspect="1"/>
          </p:cNvGraphicFramePr>
          <p:nvPr>
            <p:extLst/>
          </p:nvPr>
        </p:nvGraphicFramePr>
        <p:xfrm>
          <a:off x="2133600" y="4419600"/>
          <a:ext cx="4419600" cy="838200"/>
        </p:xfrm>
        <a:graphic>
          <a:graphicData uri="http://schemas.openxmlformats.org/presentationml/2006/ole">
            <mc:AlternateContent xmlns:mc="http://schemas.openxmlformats.org/markup-compatibility/2006">
              <mc:Choice xmlns:v="urn:schemas-microsoft-com:vml" Requires="v">
                <p:oleObj spid="_x0000_s104727" name="Equation" r:id="rId7" imgW="1473120" imgH="419040" progId="Equation.DSMT4">
                  <p:embed/>
                </p:oleObj>
              </mc:Choice>
              <mc:Fallback>
                <p:oleObj name="Equation" r:id="rId7" imgW="1473120" imgH="419040" progId="Equation.DSMT4">
                  <p:embed/>
                  <p:pic>
                    <p:nvPicPr>
                      <p:cNvPr id="6" name="Object 7" descr="mu sub xbar = mu and sigma sub xbar = sigma / root(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4419600"/>
                        <a:ext cx="4419600" cy="83820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79993667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itle 2"/>
          <p:cNvSpPr>
            <a:spLocks noGrp="1"/>
          </p:cNvSpPr>
          <p:nvPr>
            <p:ph type="title"/>
          </p:nvPr>
        </p:nvSpPr>
        <p:spPr>
          <a:xfrm>
            <a:off x="838200" y="457200"/>
            <a:ext cx="7315200" cy="1066800"/>
          </a:xfrm>
        </p:spPr>
        <p:txBody>
          <a:bodyPr/>
          <a:lstStyle/>
          <a:p>
            <a:pPr algn="ctr"/>
            <a:r>
              <a:rPr lang="en-US" altLang="en-US" dirty="0" err="1" smtClean="0"/>
              <a:t>Phân</a:t>
            </a:r>
            <a:r>
              <a:rPr lang="en-US" altLang="en-US" dirty="0" smtClean="0"/>
              <a:t> </a:t>
            </a:r>
            <a:r>
              <a:rPr lang="en-US" altLang="en-US" dirty="0" err="1" smtClean="0"/>
              <a:t>phối</a:t>
            </a:r>
            <a:r>
              <a:rPr lang="en-US" altLang="en-US" dirty="0" smtClean="0"/>
              <a:t> </a:t>
            </a:r>
            <a:r>
              <a:rPr lang="en-US" altLang="en-US" dirty="0" err="1" smtClean="0"/>
              <a:t>chuẩn</a:t>
            </a:r>
            <a:endParaRPr lang="en-GB" altLang="en-US" dirty="0" smtClean="0"/>
          </a:p>
        </p:txBody>
      </p:sp>
      <p:sp>
        <p:nvSpPr>
          <p:cNvPr id="2053" name="Content Placeholder 3"/>
          <p:cNvSpPr>
            <a:spLocks noGrp="1"/>
          </p:cNvSpPr>
          <p:nvPr>
            <p:ph idx="1"/>
          </p:nvPr>
        </p:nvSpPr>
        <p:spPr>
          <a:xfrm>
            <a:off x="0" y="1371600"/>
            <a:ext cx="9144000" cy="5181600"/>
          </a:xfrm>
        </p:spPr>
        <p:txBody>
          <a:bodyPr>
            <a:normAutofit lnSpcReduction="10000"/>
          </a:bodyPr>
          <a:lstStyle/>
          <a:p>
            <a:r>
              <a:rPr lang="en-US" altLang="en-US" b="0" dirty="0" err="1" smtClean="0">
                <a:latin typeface="Arial" panose="020B0604020202020204" pitchFamily="34" charset="0"/>
                <a:cs typeface="Arial" panose="020B0604020202020204" pitchFamily="34" charset="0"/>
              </a:rPr>
              <a:t>Phân</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phối</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chuẩn</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là</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mô</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hình</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xác</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suất</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được</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đặc</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trưng</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bởi</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hai</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đại</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lượng</a:t>
            </a:r>
            <a:endParaRPr lang="en-US" altLang="en-US" b="0" dirty="0" smtClean="0">
              <a:latin typeface="Arial" panose="020B0604020202020204" pitchFamily="34" charset="0"/>
              <a:cs typeface="Arial" panose="020B0604020202020204" pitchFamily="34" charset="0"/>
            </a:endParaRPr>
          </a:p>
          <a:p>
            <a:pPr lvl="1"/>
            <a:r>
              <a:rPr lang="en-US" altLang="en-US" b="0" dirty="0" err="1" smtClean="0">
                <a:latin typeface="Arial" panose="020B0604020202020204" pitchFamily="34" charset="0"/>
                <a:cs typeface="Arial" panose="020B0604020202020204" pitchFamily="34" charset="0"/>
              </a:rPr>
              <a:t>trung</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bình</a:t>
            </a:r>
            <a:r>
              <a:rPr lang="en-US" altLang="en-US" b="0" dirty="0" smtClean="0">
                <a:latin typeface="Arial" panose="020B0604020202020204" pitchFamily="34" charset="0"/>
                <a:cs typeface="Arial" panose="020B0604020202020204" pitchFamily="34" charset="0"/>
              </a:rPr>
              <a:t> </a:t>
            </a:r>
            <a:r>
              <a:rPr lang="en-US" altLang="en-US" b="0" dirty="0" smtClean="0">
                <a:latin typeface="Arial" panose="020B0604020202020204" pitchFamily="34" charset="0"/>
                <a:cs typeface="Arial" panose="020B0604020202020204" pitchFamily="34" charset="0"/>
                <a:sym typeface="Symbol" panose="05050102010706020507" pitchFamily="18" charset="2"/>
              </a:rPr>
              <a:t></a:t>
            </a:r>
          </a:p>
          <a:p>
            <a:pPr lvl="1"/>
            <a:r>
              <a:rPr lang="en-US" altLang="en-US" b="0" dirty="0" err="1" smtClean="0">
                <a:latin typeface="Arial" panose="020B0604020202020204" pitchFamily="34" charset="0"/>
                <a:cs typeface="Arial" panose="020B0604020202020204" pitchFamily="34" charset="0"/>
              </a:rPr>
              <a:t>phương</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sai</a:t>
            </a:r>
            <a:r>
              <a:rPr lang="en-US" altLang="en-US" b="0" dirty="0" smtClean="0">
                <a:latin typeface="Arial" panose="020B0604020202020204" pitchFamily="34" charset="0"/>
                <a:cs typeface="Arial" panose="020B0604020202020204" pitchFamily="34" charset="0"/>
              </a:rPr>
              <a:t> </a:t>
            </a:r>
            <a:r>
              <a:rPr lang="en-US" altLang="en-US" b="0" dirty="0" smtClean="0">
                <a:latin typeface="Arial" panose="020B0604020202020204" pitchFamily="34" charset="0"/>
                <a:cs typeface="Arial" panose="020B0604020202020204" pitchFamily="34" charset="0"/>
                <a:sym typeface="Symbol" panose="05050102010706020507" pitchFamily="18" charset="2"/>
              </a:rPr>
              <a:t></a:t>
            </a:r>
            <a:r>
              <a:rPr lang="en-US" altLang="en-US" b="0" baseline="30000" dirty="0" smtClean="0">
                <a:latin typeface="Arial" panose="020B0604020202020204" pitchFamily="34" charset="0"/>
                <a:cs typeface="Arial" panose="020B0604020202020204" pitchFamily="34" charset="0"/>
              </a:rPr>
              <a:t>2</a:t>
            </a:r>
          </a:p>
          <a:p>
            <a:r>
              <a:rPr lang="en-US" altLang="en-US" b="0" dirty="0" err="1" smtClean="0">
                <a:latin typeface="Arial" panose="020B0604020202020204" pitchFamily="34" charset="0"/>
                <a:cs typeface="Arial" panose="020B0604020202020204" pitchFamily="34" charset="0"/>
              </a:rPr>
              <a:t>Ký</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hiệu</a:t>
            </a:r>
            <a:r>
              <a:rPr lang="en-US" altLang="en-US" b="0" dirty="0" smtClean="0">
                <a:latin typeface="Arial" panose="020B0604020202020204" pitchFamily="34" charset="0"/>
                <a:cs typeface="Arial" panose="020B0604020202020204" pitchFamily="34" charset="0"/>
              </a:rPr>
              <a:t> N(</a:t>
            </a:r>
            <a:r>
              <a:rPr lang="en-US" altLang="en-US" b="0" dirty="0" smtClean="0">
                <a:latin typeface="Arial" panose="020B0604020202020204" pitchFamily="34" charset="0"/>
                <a:cs typeface="Arial" panose="020B0604020202020204" pitchFamily="34" charset="0"/>
                <a:sym typeface="Symbol" panose="05050102010706020507" pitchFamily="18" charset="2"/>
              </a:rPr>
              <a:t></a:t>
            </a:r>
            <a:r>
              <a:rPr lang="en-US" altLang="en-US" b="0" dirty="0" smtClean="0">
                <a:latin typeface="Arial" panose="020B0604020202020204" pitchFamily="34" charset="0"/>
                <a:cs typeface="Arial" panose="020B0604020202020204" pitchFamily="34" charset="0"/>
              </a:rPr>
              <a:t>,</a:t>
            </a:r>
            <a:r>
              <a:rPr lang="en-US" altLang="en-US" b="0" dirty="0" smtClean="0">
                <a:latin typeface="Arial" panose="020B0604020202020204" pitchFamily="34" charset="0"/>
                <a:cs typeface="Arial" panose="020B0604020202020204" pitchFamily="34" charset="0"/>
                <a:sym typeface="Symbol" panose="05050102010706020507" pitchFamily="18" charset="2"/>
              </a:rPr>
              <a:t></a:t>
            </a:r>
            <a:r>
              <a:rPr lang="en-US" altLang="en-US" b="0" baseline="30000" dirty="0" smtClean="0">
                <a:latin typeface="Arial" panose="020B0604020202020204" pitchFamily="34" charset="0"/>
                <a:cs typeface="Arial" panose="020B0604020202020204" pitchFamily="34" charset="0"/>
              </a:rPr>
              <a:t>2</a:t>
            </a:r>
            <a:r>
              <a:rPr lang="en-US" altLang="en-US" b="0" dirty="0" smtClean="0">
                <a:latin typeface="Arial" panose="020B0604020202020204" pitchFamily="34" charset="0"/>
                <a:cs typeface="Arial" panose="020B0604020202020204" pitchFamily="34" charset="0"/>
              </a:rPr>
              <a:t>) hay N(</a:t>
            </a:r>
            <a:r>
              <a:rPr lang="en-US" altLang="en-US" b="0" dirty="0" smtClean="0">
                <a:latin typeface="Arial" panose="020B0604020202020204" pitchFamily="34" charset="0"/>
                <a:cs typeface="Arial" panose="020B0604020202020204" pitchFamily="34" charset="0"/>
                <a:sym typeface="Symbol" panose="05050102010706020507" pitchFamily="18" charset="2"/>
              </a:rPr>
              <a:t></a:t>
            </a:r>
            <a:r>
              <a:rPr lang="en-US" altLang="en-US" b="0" dirty="0" smtClean="0">
                <a:latin typeface="Arial" panose="020B0604020202020204" pitchFamily="34" charset="0"/>
                <a:cs typeface="Arial" panose="020B0604020202020204" pitchFamily="34" charset="0"/>
              </a:rPr>
              <a:t>,</a:t>
            </a:r>
            <a:r>
              <a:rPr lang="en-US" altLang="en-US" b="0" dirty="0" smtClean="0">
                <a:latin typeface="Arial" panose="020B0604020202020204" pitchFamily="34" charset="0"/>
                <a:cs typeface="Arial" panose="020B0604020202020204" pitchFamily="34" charset="0"/>
                <a:sym typeface="Symbol" panose="05050102010706020507" pitchFamily="18" charset="2"/>
              </a:rPr>
              <a:t></a:t>
            </a:r>
            <a:r>
              <a:rPr lang="en-US" altLang="en-US" b="0" dirty="0" smtClean="0">
                <a:latin typeface="Arial" panose="020B0604020202020204" pitchFamily="34" charset="0"/>
                <a:cs typeface="Arial" panose="020B0604020202020204" pitchFamily="34" charset="0"/>
              </a:rPr>
              <a:t>)</a:t>
            </a:r>
          </a:p>
          <a:p>
            <a:r>
              <a:rPr lang="en-US" altLang="en-US" b="0" dirty="0" err="1" smtClean="0">
                <a:latin typeface="Arial" panose="020B0604020202020204" pitchFamily="34" charset="0"/>
                <a:cs typeface="Arial" panose="020B0604020202020204" pitchFamily="34" charset="0"/>
              </a:rPr>
              <a:t>Hàm</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mật</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độ</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xác</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suất</a:t>
            </a:r>
            <a:endParaRPr lang="en-US" altLang="en-US" b="0" dirty="0" smtClean="0">
              <a:latin typeface="Arial" panose="020B0604020202020204" pitchFamily="34" charset="0"/>
              <a:cs typeface="Arial" panose="020B0604020202020204" pitchFamily="34" charset="0"/>
            </a:endParaRPr>
          </a:p>
          <a:p>
            <a:endParaRPr lang="en-US" altLang="en-US" b="0" dirty="0" smtClean="0">
              <a:latin typeface="Arial" panose="020B0604020202020204" pitchFamily="34" charset="0"/>
              <a:cs typeface="Arial" panose="020B0604020202020204" pitchFamily="34" charset="0"/>
            </a:endParaRPr>
          </a:p>
          <a:p>
            <a:endParaRPr lang="en-US" altLang="en-US" b="0" dirty="0" smtClean="0">
              <a:latin typeface="Arial" panose="020B0604020202020204" pitchFamily="34" charset="0"/>
              <a:cs typeface="Arial" panose="020B0604020202020204" pitchFamily="34" charset="0"/>
            </a:endParaRPr>
          </a:p>
          <a:p>
            <a:endParaRPr lang="en-US" altLang="en-US" b="0" dirty="0" smtClean="0">
              <a:latin typeface="Arial" panose="020B0604020202020204" pitchFamily="34" charset="0"/>
              <a:cs typeface="Arial" panose="020B0604020202020204" pitchFamily="34" charset="0"/>
            </a:endParaRPr>
          </a:p>
          <a:p>
            <a:pPr lvl="1"/>
            <a:r>
              <a:rPr lang="en-US" altLang="en-US" b="0" dirty="0" err="1" smtClean="0">
                <a:latin typeface="Arial" panose="020B0604020202020204" pitchFamily="34" charset="0"/>
                <a:cs typeface="Arial" panose="020B0604020202020204" pitchFamily="34" charset="0"/>
              </a:rPr>
              <a:t>Hình</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chuông</a:t>
            </a:r>
            <a:endParaRPr lang="en-US" altLang="en-US" b="0" dirty="0" smtClean="0">
              <a:latin typeface="Arial" panose="020B0604020202020204" pitchFamily="34" charset="0"/>
              <a:cs typeface="Arial" panose="020B0604020202020204" pitchFamily="34" charset="0"/>
            </a:endParaRPr>
          </a:p>
          <a:p>
            <a:pPr lvl="1"/>
            <a:r>
              <a:rPr lang="en-US" altLang="en-US" b="0" dirty="0" err="1" smtClean="0">
                <a:latin typeface="Arial" panose="020B0604020202020204" pitchFamily="34" charset="0"/>
                <a:cs typeface="Arial" panose="020B0604020202020204" pitchFamily="34" charset="0"/>
              </a:rPr>
              <a:t>Khác</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nhau</a:t>
            </a:r>
            <a:r>
              <a:rPr lang="en-US" altLang="en-US" b="0" dirty="0" smtClean="0">
                <a:latin typeface="Arial" panose="020B0604020202020204" pitchFamily="34" charset="0"/>
                <a:cs typeface="Arial" panose="020B0604020202020204" pitchFamily="34" charset="0"/>
              </a:rPr>
              <a:t> ở </a:t>
            </a:r>
            <a:r>
              <a:rPr lang="en-US" altLang="en-US" b="0" dirty="0" err="1" smtClean="0">
                <a:latin typeface="Arial" panose="020B0604020202020204" pitchFamily="34" charset="0"/>
                <a:cs typeface="Arial" panose="020B0604020202020204" pitchFamily="34" charset="0"/>
              </a:rPr>
              <a:t>tâm</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và</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độ</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rộng</a:t>
            </a:r>
            <a:endParaRPr lang="en-US" altLang="en-US" b="0" dirty="0" smtClean="0">
              <a:latin typeface="Arial" panose="020B0604020202020204" pitchFamily="34" charset="0"/>
              <a:cs typeface="Arial" panose="020B0604020202020204" pitchFamily="34" charset="0"/>
            </a:endParaRPr>
          </a:p>
          <a:p>
            <a:endParaRPr lang="en-US" altLang="en-US" b="0" dirty="0" smtClean="0">
              <a:latin typeface="Arial" panose="020B0604020202020204" pitchFamily="34" charset="0"/>
              <a:cs typeface="Arial" panose="020B0604020202020204" pitchFamily="34" charset="0"/>
            </a:endParaRPr>
          </a:p>
        </p:txBody>
      </p:sp>
      <p:sp>
        <p:nvSpPr>
          <p:cNvPr id="2054"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fontAlgn="base">
              <a:spcBef>
                <a:spcPct val="0"/>
              </a:spcBef>
              <a:spcAft>
                <a:spcPct val="0"/>
              </a:spcAft>
            </a:pPr>
            <a:endParaRPr lang="en-GB" altLang="en-US" dirty="0">
              <a:solidFill>
                <a:schemeClr val="bg2"/>
              </a:solidFill>
            </a:endParaRPr>
          </a:p>
        </p:txBody>
      </p:sp>
      <p:sp>
        <p:nvSpPr>
          <p:cNvPr id="2055" name="Slide Number Placeholder 5"/>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9C3CA1D4-5B80-4960-B785-9A27BD866C9E}" type="slidenum">
              <a:rPr lang="en-GB" altLang="en-US">
                <a:solidFill>
                  <a:srgbClr val="FFFFFF"/>
                </a:solidFill>
              </a:rPr>
              <a:pPr/>
              <a:t>4</a:t>
            </a:fld>
            <a:endParaRPr lang="en-GB" altLang="en-US">
              <a:solidFill>
                <a:srgbClr val="FFFFFF"/>
              </a:solidFill>
            </a:endParaRPr>
          </a:p>
        </p:txBody>
      </p:sp>
      <p:sp>
        <p:nvSpPr>
          <p:cNvPr id="205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endParaRPr lang="en-US" altLang="en-US"/>
          </a:p>
        </p:txBody>
      </p:sp>
      <p:graphicFrame>
        <p:nvGraphicFramePr>
          <p:cNvPr id="2050" name="Object 1"/>
          <p:cNvGraphicFramePr>
            <a:graphicFrameLocks noChangeAspect="1"/>
          </p:cNvGraphicFramePr>
          <p:nvPr>
            <p:extLst>
              <p:ext uri="{D42A27DB-BD31-4B8C-83A1-F6EECF244321}">
                <p14:modId xmlns:p14="http://schemas.microsoft.com/office/powerpoint/2010/main" val="3169944066"/>
              </p:ext>
            </p:extLst>
          </p:nvPr>
        </p:nvGraphicFramePr>
        <p:xfrm>
          <a:off x="2286000" y="4191000"/>
          <a:ext cx="4330700" cy="990600"/>
        </p:xfrm>
        <a:graphic>
          <a:graphicData uri="http://schemas.openxmlformats.org/presentationml/2006/ole">
            <mc:AlternateContent xmlns:mc="http://schemas.openxmlformats.org/markup-compatibility/2006">
              <mc:Choice xmlns:v="urn:schemas-microsoft-com:vml" Requires="v">
                <p:oleObj spid="_x0000_s70951" name="Equation" r:id="rId4" imgW="2120900" imgH="482600" progId="Equation.DSMT4">
                  <p:embed/>
                </p:oleObj>
              </mc:Choice>
              <mc:Fallback>
                <p:oleObj name="Equation" r:id="rId4" imgW="2120900" imgH="482600" progId="Equation.DSMT4">
                  <p:embed/>
                  <p:pic>
                    <p:nvPicPr>
                      <p:cNvPr id="205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4191000"/>
                        <a:ext cx="43307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67637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p:cNvSpPr txBox="1">
            <a:spLocks noChangeArrowheads="1"/>
          </p:cNvSpPr>
          <p:nvPr/>
        </p:nvSpPr>
        <p:spPr bwMode="auto">
          <a:xfrm>
            <a:off x="0" y="3429000"/>
            <a:ext cx="74676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 typeface="Arial" panose="020B0604020202020204" pitchFamily="34" charset="0"/>
              <a:buChar char="•"/>
            </a:pPr>
            <a:r>
              <a:rPr lang="en-US" altLang="en-US" sz="3600" dirty="0">
                <a:solidFill>
                  <a:srgbClr val="002060"/>
                </a:solidFill>
              </a:rPr>
              <a:t>Range:  5 – 2 = 3</a:t>
            </a:r>
          </a:p>
          <a:p>
            <a:pPr>
              <a:buFont typeface="Arial" panose="020B0604020202020204" pitchFamily="34" charset="0"/>
              <a:buChar char="•"/>
            </a:pPr>
            <a:r>
              <a:rPr lang="en-US" altLang="en-US" sz="3600" dirty="0">
                <a:solidFill>
                  <a:srgbClr val="002060"/>
                </a:solidFill>
              </a:rPr>
              <a:t>Sample Ranges:  1,2,3,1,2,1</a:t>
            </a:r>
          </a:p>
          <a:p>
            <a:pPr>
              <a:buFont typeface="Arial" panose="020B0604020202020204" pitchFamily="34" charset="0"/>
              <a:buChar char="•"/>
            </a:pPr>
            <a:r>
              <a:rPr lang="en-US" altLang="en-US" sz="3600" dirty="0" err="1">
                <a:solidFill>
                  <a:srgbClr val="002060"/>
                </a:solidFill>
                <a:latin typeface="Symbol" panose="05050102010706020507" pitchFamily="18" charset="2"/>
              </a:rPr>
              <a:t>m</a:t>
            </a:r>
            <a:r>
              <a:rPr lang="en-US" altLang="en-US" sz="3600" baseline="-25000" dirty="0" err="1">
                <a:solidFill>
                  <a:srgbClr val="002060"/>
                </a:solidFill>
              </a:rPr>
              <a:t>Range</a:t>
            </a:r>
            <a:r>
              <a:rPr lang="en-US" altLang="en-US" sz="3600" dirty="0">
                <a:solidFill>
                  <a:srgbClr val="002060"/>
                </a:solidFill>
              </a:rPr>
              <a:t> ≈ 1.67</a:t>
            </a:r>
          </a:p>
          <a:p>
            <a:pPr>
              <a:buFont typeface="Arial" panose="020B0604020202020204" pitchFamily="34" charset="0"/>
              <a:buChar char="•"/>
            </a:pPr>
            <a:r>
              <a:rPr lang="en-US" altLang="en-US" sz="3600" dirty="0">
                <a:solidFill>
                  <a:srgbClr val="002060"/>
                </a:solidFill>
              </a:rPr>
              <a:t>Sample Range</a:t>
            </a:r>
            <a:r>
              <a:rPr lang="en-US" altLang="en-US" sz="3600" dirty="0" smtClean="0">
                <a:solidFill>
                  <a:srgbClr val="002060"/>
                </a:solidFill>
              </a:rPr>
              <a:t>: </a:t>
            </a:r>
            <a:r>
              <a:rPr lang="en-US" altLang="en-US" sz="3600" dirty="0" err="1" smtClean="0">
                <a:solidFill>
                  <a:srgbClr val="002060"/>
                </a:solidFill>
              </a:rPr>
              <a:t>bộ</a:t>
            </a:r>
            <a:r>
              <a:rPr lang="en-US" altLang="en-US" sz="3600" dirty="0" smtClean="0">
                <a:solidFill>
                  <a:srgbClr val="002060"/>
                </a:solidFill>
              </a:rPr>
              <a:t> </a:t>
            </a:r>
            <a:r>
              <a:rPr lang="en-US" altLang="en-US" sz="3600" dirty="0" err="1" smtClean="0">
                <a:solidFill>
                  <a:srgbClr val="002060"/>
                </a:solidFill>
              </a:rPr>
              <a:t>ước</a:t>
            </a:r>
            <a:r>
              <a:rPr lang="en-US" altLang="en-US" sz="3600" dirty="0" smtClean="0">
                <a:solidFill>
                  <a:srgbClr val="002060"/>
                </a:solidFill>
              </a:rPr>
              <a:t> </a:t>
            </a:r>
            <a:r>
              <a:rPr lang="en-US" altLang="en-US" sz="3600" dirty="0" err="1" smtClean="0">
                <a:solidFill>
                  <a:srgbClr val="002060"/>
                </a:solidFill>
              </a:rPr>
              <a:t>lượng</a:t>
            </a:r>
            <a:r>
              <a:rPr lang="en-US" altLang="en-US" sz="3600" dirty="0" smtClean="0">
                <a:solidFill>
                  <a:srgbClr val="002060"/>
                </a:solidFill>
              </a:rPr>
              <a:t> </a:t>
            </a:r>
            <a:r>
              <a:rPr lang="en-US" altLang="en-US" sz="3600" dirty="0" err="1" smtClean="0">
                <a:solidFill>
                  <a:srgbClr val="002060"/>
                </a:solidFill>
              </a:rPr>
              <a:t>lệch</a:t>
            </a:r>
            <a:endParaRPr lang="en-US" altLang="en-US" sz="3600" dirty="0">
              <a:solidFill>
                <a:srgbClr val="002060"/>
              </a:solidFill>
            </a:endParaRPr>
          </a:p>
        </p:txBody>
      </p:sp>
      <p:pic>
        <p:nvPicPr>
          <p:cNvPr id="3078" name="Picture 3" descr="picture of a 2' ba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4475" y="1295400"/>
            <a:ext cx="8477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Picture 4" descr="picture of a 3' toddl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1143000"/>
            <a:ext cx="641350" cy="111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0" name="Picture 5" descr="picture of a 4' bo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7250" y="762000"/>
            <a:ext cx="717550" cy="150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1" name="Picture 6" descr="picture of a 5' middle school gir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8950" y="457200"/>
            <a:ext cx="730250"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Picture 9" descr="2,3 xbar =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1447800"/>
            <a:ext cx="914400"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Picture 11" descr="2,4 xbar =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00225" y="1447800"/>
            <a:ext cx="942975"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4" name="Picture 13" descr="2,5 xbar = 3.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14688" y="1447800"/>
            <a:ext cx="900112"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5" name="Picture 15" descr="3,4 xbar = 3.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 y="2362200"/>
            <a:ext cx="914400"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6" name="Picture 17" descr="4,5 xbar = 4.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14688" y="2362200"/>
            <a:ext cx="900112"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7" name="Picture 19" descr="3,5 xbar =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52600" y="2362200"/>
            <a:ext cx="914400"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8" name="TextBox 18"/>
          <p:cNvSpPr txBox="1">
            <a:spLocks noChangeArrowheads="1"/>
          </p:cNvSpPr>
          <p:nvPr/>
        </p:nvSpPr>
        <p:spPr bwMode="auto">
          <a:xfrm>
            <a:off x="4953000" y="2286000"/>
            <a:ext cx="3200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 typeface="Arial" panose="020B0604020202020204" pitchFamily="34" charset="0"/>
              <a:buChar char="•"/>
            </a:pPr>
            <a:r>
              <a:rPr lang="en-US" altLang="en-US" sz="3600">
                <a:solidFill>
                  <a:srgbClr val="FF0000"/>
                </a:solidFill>
                <a:latin typeface="Symbol" panose="05050102010706020507" pitchFamily="18" charset="2"/>
              </a:rPr>
              <a:t> </a:t>
            </a:r>
            <a:endParaRPr lang="en-US" altLang="en-US" sz="3600">
              <a:solidFill>
                <a:srgbClr val="FF0000"/>
              </a:solidFill>
            </a:endParaRPr>
          </a:p>
          <a:p>
            <a:pPr>
              <a:buFont typeface="Arial" panose="020B0604020202020204" pitchFamily="34" charset="0"/>
              <a:buChar char="•"/>
            </a:pPr>
            <a:r>
              <a:rPr lang="en-US" altLang="en-US" sz="3600">
                <a:solidFill>
                  <a:srgbClr val="FF0000"/>
                </a:solidFill>
                <a:latin typeface="Symbol" panose="05050102010706020507" pitchFamily="18" charset="2"/>
              </a:rPr>
              <a:t>  </a:t>
            </a:r>
            <a:endParaRPr lang="en-US" altLang="en-US" sz="3600" i="1" baseline="-25000">
              <a:solidFill>
                <a:srgbClr val="FF0000"/>
              </a:solidFill>
              <a:latin typeface="Times New Roman" panose="02020603050405020304" pitchFamily="18" charset="0"/>
              <a:cs typeface="Times New Roman" panose="02020603050405020304" pitchFamily="18" charset="0"/>
            </a:endParaRPr>
          </a:p>
        </p:txBody>
      </p:sp>
      <p:sp>
        <p:nvSpPr>
          <p:cNvPr id="30" name="TextBox 29"/>
          <p:cNvSpPr txBox="1">
            <a:spLocks noChangeArrowheads="1"/>
          </p:cNvSpPr>
          <p:nvPr/>
        </p:nvSpPr>
        <p:spPr bwMode="auto">
          <a:xfrm>
            <a:off x="6477000" y="3276600"/>
            <a:ext cx="28956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600" i="1" dirty="0">
                <a:solidFill>
                  <a:srgbClr val="FF0000"/>
                </a:solidFill>
                <a:latin typeface="Times New Roman" panose="02020603050405020304" pitchFamily="18" charset="0"/>
                <a:cs typeface="Times New Roman" panose="02020603050405020304" pitchFamily="18" charset="0"/>
              </a:rPr>
              <a:t>x</a:t>
            </a:r>
            <a:r>
              <a:rPr lang="en-US" altLang="en-US" sz="3600" dirty="0" smtClean="0">
                <a:solidFill>
                  <a:srgbClr val="FF0000"/>
                </a:solidFill>
              </a:rPr>
              <a:t>: </a:t>
            </a:r>
            <a:r>
              <a:rPr lang="en-US" altLang="en-US" sz="3600" dirty="0" err="1" smtClean="0">
                <a:solidFill>
                  <a:srgbClr val="FF0000"/>
                </a:solidFill>
              </a:rPr>
              <a:t>bộ</a:t>
            </a:r>
            <a:r>
              <a:rPr lang="en-US" altLang="en-US" sz="3600" dirty="0" smtClean="0">
                <a:solidFill>
                  <a:srgbClr val="FF0000"/>
                </a:solidFill>
              </a:rPr>
              <a:t> </a:t>
            </a:r>
            <a:r>
              <a:rPr lang="en-US" altLang="en-US" sz="3600" dirty="0" err="1" smtClean="0">
                <a:solidFill>
                  <a:srgbClr val="FF0000"/>
                </a:solidFill>
              </a:rPr>
              <a:t>ước</a:t>
            </a:r>
            <a:r>
              <a:rPr lang="en-US" altLang="en-US" sz="3600" dirty="0" smtClean="0">
                <a:solidFill>
                  <a:srgbClr val="FF0000"/>
                </a:solidFill>
              </a:rPr>
              <a:t> </a:t>
            </a:r>
            <a:r>
              <a:rPr lang="en-US" altLang="en-US" sz="3600" dirty="0" err="1" smtClean="0">
                <a:solidFill>
                  <a:srgbClr val="FF0000"/>
                </a:solidFill>
              </a:rPr>
              <a:t>lượng</a:t>
            </a:r>
            <a:r>
              <a:rPr lang="en-US" altLang="en-US" sz="3600" dirty="0" smtClean="0">
                <a:solidFill>
                  <a:srgbClr val="FF0000"/>
                </a:solidFill>
              </a:rPr>
              <a:t> </a:t>
            </a:r>
            <a:r>
              <a:rPr lang="en-US" altLang="en-US" sz="3600" dirty="0" err="1" smtClean="0">
                <a:solidFill>
                  <a:srgbClr val="FF0000"/>
                </a:solidFill>
              </a:rPr>
              <a:t>không</a:t>
            </a:r>
            <a:r>
              <a:rPr lang="en-US" altLang="en-US" sz="3600" dirty="0" smtClean="0">
                <a:solidFill>
                  <a:srgbClr val="FF0000"/>
                </a:solidFill>
              </a:rPr>
              <a:t> </a:t>
            </a:r>
            <a:r>
              <a:rPr lang="en-US" altLang="en-US" sz="3600" dirty="0" err="1" smtClean="0">
                <a:solidFill>
                  <a:srgbClr val="FF0000"/>
                </a:solidFill>
              </a:rPr>
              <a:t>lệch</a:t>
            </a:r>
            <a:endParaRPr lang="en-US" altLang="en-US" sz="3600" dirty="0">
              <a:solidFill>
                <a:srgbClr val="FF0000"/>
              </a:solidFill>
            </a:endParaRPr>
          </a:p>
        </p:txBody>
      </p:sp>
      <p:cxnSp>
        <p:nvCxnSpPr>
          <p:cNvPr id="21" name="Straight Connector 20"/>
          <p:cNvCxnSpPr>
            <a:cxnSpLocks noChangeShapeType="1"/>
          </p:cNvCxnSpPr>
          <p:nvPr/>
        </p:nvCxnSpPr>
        <p:spPr bwMode="auto">
          <a:xfrm>
            <a:off x="6592389" y="3429000"/>
            <a:ext cx="228600" cy="0"/>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graphicFrame>
        <p:nvGraphicFramePr>
          <p:cNvPr id="3074" name="Object 18" descr="mu sub xbar = 3.5"/>
          <p:cNvGraphicFramePr>
            <a:graphicFrameLocks noChangeAspect="1"/>
          </p:cNvGraphicFramePr>
          <p:nvPr>
            <p:extLst>
              <p:ext uri="{D42A27DB-BD31-4B8C-83A1-F6EECF244321}">
                <p14:modId xmlns:p14="http://schemas.microsoft.com/office/powerpoint/2010/main" val="1618433081"/>
              </p:ext>
            </p:extLst>
          </p:nvPr>
        </p:nvGraphicFramePr>
        <p:xfrm>
          <a:off x="5192485" y="2780211"/>
          <a:ext cx="1684338" cy="685800"/>
        </p:xfrm>
        <a:graphic>
          <a:graphicData uri="http://schemas.openxmlformats.org/presentationml/2006/ole">
            <mc:AlternateContent xmlns:mc="http://schemas.openxmlformats.org/markup-compatibility/2006">
              <mc:Choice xmlns:v="urn:schemas-microsoft-com:vml" Requires="v">
                <p:oleObj spid="_x0000_s91490" name="Equation" r:id="rId13" imgW="533160" imgH="241200" progId="Equation.DSMT4">
                  <p:embed/>
                </p:oleObj>
              </mc:Choice>
              <mc:Fallback>
                <p:oleObj name="Equation" r:id="rId13" imgW="533160" imgH="241200" progId="Equation.DSMT4">
                  <p:embed/>
                  <p:pic>
                    <p:nvPicPr>
                      <p:cNvPr id="3074" name="Object 18" descr="mu sub xbar = 3.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92485" y="2780211"/>
                        <a:ext cx="1684338" cy="685800"/>
                      </a:xfrm>
                      <a:prstGeom prst="rect">
                        <a:avLst/>
                      </a:prstGeom>
                      <a:noFill/>
                      <a:ln>
                        <a:noFill/>
                      </a:ln>
                      <a:effectLst/>
                    </p:spPr>
                  </p:pic>
                </p:oleObj>
              </mc:Fallback>
            </mc:AlternateContent>
          </a:graphicData>
        </a:graphic>
      </p:graphicFrame>
      <p:graphicFrame>
        <p:nvGraphicFramePr>
          <p:cNvPr id="3075" name="Object 19" descr="mu = 3.5"/>
          <p:cNvGraphicFramePr>
            <a:graphicFrameLocks noChangeAspect="1"/>
          </p:cNvGraphicFramePr>
          <p:nvPr>
            <p:extLst>
              <p:ext uri="{D42A27DB-BD31-4B8C-83A1-F6EECF244321}">
                <p14:modId xmlns:p14="http://schemas.microsoft.com/office/powerpoint/2010/main" val="1789406133"/>
              </p:ext>
            </p:extLst>
          </p:nvPr>
        </p:nvGraphicFramePr>
        <p:xfrm>
          <a:off x="5205548" y="2233748"/>
          <a:ext cx="1600200" cy="673100"/>
        </p:xfrm>
        <a:graphic>
          <a:graphicData uri="http://schemas.openxmlformats.org/presentationml/2006/ole">
            <mc:AlternateContent xmlns:mc="http://schemas.openxmlformats.org/markup-compatibility/2006">
              <mc:Choice xmlns:v="urn:schemas-microsoft-com:vml" Requires="v">
                <p:oleObj spid="_x0000_s91491" name="Equation" r:id="rId15" imgW="482400" imgH="203040" progId="Equation.DSMT4">
                  <p:embed/>
                </p:oleObj>
              </mc:Choice>
              <mc:Fallback>
                <p:oleObj name="Equation" r:id="rId15" imgW="482400" imgH="203040" progId="Equation.DSMT4">
                  <p:embed/>
                  <p:pic>
                    <p:nvPicPr>
                      <p:cNvPr id="3075" name="Object 19" descr="mu = 3.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05548" y="2233748"/>
                        <a:ext cx="1600200"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Rectangle 3"/>
          <p:cNvSpPr>
            <a:spLocks noChangeArrowheads="1"/>
          </p:cNvSpPr>
          <p:nvPr/>
        </p:nvSpPr>
        <p:spPr bwMode="auto">
          <a:xfrm>
            <a:off x="-152400" y="499234"/>
            <a:ext cx="7556558"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Phân</a:t>
            </a:r>
            <a:r>
              <a:rPr lang="en-US" altLang="en-US" sz="4000" dirty="0">
                <a:solidFill>
                  <a:srgbClr val="008000"/>
                </a:solidFill>
              </a:rPr>
              <a:t> </a:t>
            </a:r>
            <a:r>
              <a:rPr lang="en-US" altLang="en-US" sz="4000" dirty="0" err="1">
                <a:solidFill>
                  <a:srgbClr val="008000"/>
                </a:solidFill>
              </a:rPr>
              <a:t>phối</a:t>
            </a:r>
            <a:r>
              <a:rPr lang="en-US" altLang="en-US" sz="4000" dirty="0">
                <a:solidFill>
                  <a:srgbClr val="008000"/>
                </a:solidFill>
              </a:rPr>
              <a:t> </a:t>
            </a:r>
            <a:r>
              <a:rPr lang="en-US" altLang="en-US" sz="4000" dirty="0" err="1" smtClean="0">
                <a:solidFill>
                  <a:srgbClr val="008000"/>
                </a:solidFill>
              </a:rPr>
              <a:t>mẫu</a:t>
            </a:r>
            <a:r>
              <a:rPr lang="en-US" altLang="en-US" sz="4000" dirty="0" smtClean="0">
                <a:solidFill>
                  <a:srgbClr val="008000"/>
                </a:solidFill>
              </a:rPr>
              <a:t> </a:t>
            </a:r>
            <a:r>
              <a:rPr lang="en-US" altLang="en-US" sz="4000" dirty="0" err="1" smtClean="0">
                <a:solidFill>
                  <a:srgbClr val="008000"/>
                </a:solidFill>
              </a:rPr>
              <a:t>của</a:t>
            </a:r>
            <a:r>
              <a:rPr lang="en-US" altLang="en-US" sz="4000" dirty="0" smtClean="0">
                <a:solidFill>
                  <a:srgbClr val="008000"/>
                </a:solidFill>
              </a:rPr>
              <a:t> </a:t>
            </a:r>
            <a:r>
              <a:rPr lang="en-US" altLang="en-US" sz="4000" dirty="0" err="1" smtClean="0">
                <a:solidFill>
                  <a:srgbClr val="008000"/>
                </a:solidFill>
              </a:rPr>
              <a:t>trung</a:t>
            </a:r>
            <a:r>
              <a:rPr lang="en-US" altLang="en-US" sz="4000" dirty="0" smtClean="0">
                <a:solidFill>
                  <a:srgbClr val="008000"/>
                </a:solidFill>
              </a:rPr>
              <a:t> </a:t>
            </a:r>
            <a:r>
              <a:rPr lang="en-US" altLang="en-US" sz="4000" dirty="0" err="1" smtClean="0">
                <a:solidFill>
                  <a:srgbClr val="008000"/>
                </a:solidFill>
              </a:rPr>
              <a:t>bình</a:t>
            </a:r>
            <a:endParaRPr lang="en-US" altLang="en-US" sz="4000" dirty="0">
              <a:solidFill>
                <a:srgbClr val="008000"/>
              </a:solidFill>
            </a:endParaRPr>
          </a:p>
        </p:txBody>
      </p:sp>
    </p:spTree>
    <p:extLst>
      <p:ext uri="{BB962C8B-B14F-4D97-AF65-F5344CB8AC3E}">
        <p14:creationId xmlns:p14="http://schemas.microsoft.com/office/powerpoint/2010/main" val="228870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Effect transition="in" filter="fade">
                                      <p:cBhvr>
                                        <p:cTn id="7" dur="2000"/>
                                        <p:tgtEl>
                                          <p:spTgt spid="3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2000"/>
                                        <p:tgtEl>
                                          <p:spTgt spid="2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4">
                                            <p:txEl>
                                              <p:pRg st="0" end="0"/>
                                            </p:txEl>
                                          </p:spTgt>
                                        </p:tgtEl>
                                        <p:attrNameLst>
                                          <p:attrName>style.visibility</p:attrName>
                                        </p:attrNameLst>
                                      </p:cBhvr>
                                      <p:to>
                                        <p:strVal val="visible"/>
                                      </p:to>
                                    </p:set>
                                    <p:animEffect transition="in" filter="fade">
                                      <p:cBhvr>
                                        <p:cTn id="15" dur="2000"/>
                                        <p:tgtEl>
                                          <p:spTgt spid="34">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4">
                                            <p:txEl>
                                              <p:pRg st="1" end="1"/>
                                            </p:txEl>
                                          </p:spTgt>
                                        </p:tgtEl>
                                        <p:attrNameLst>
                                          <p:attrName>style.visibility</p:attrName>
                                        </p:attrNameLst>
                                      </p:cBhvr>
                                      <p:to>
                                        <p:strVal val="visible"/>
                                      </p:to>
                                    </p:set>
                                    <p:animEffect transition="in" filter="fade">
                                      <p:cBhvr>
                                        <p:cTn id="20" dur="2000"/>
                                        <p:tgtEl>
                                          <p:spTgt spid="34">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4">
                                            <p:txEl>
                                              <p:pRg st="2" end="2"/>
                                            </p:txEl>
                                          </p:spTgt>
                                        </p:tgtEl>
                                        <p:attrNameLst>
                                          <p:attrName>style.visibility</p:attrName>
                                        </p:attrNameLst>
                                      </p:cBhvr>
                                      <p:to>
                                        <p:strVal val="visible"/>
                                      </p:to>
                                    </p:set>
                                    <p:animEffect transition="in" filter="fade">
                                      <p:cBhvr>
                                        <p:cTn id="25" dur="2000"/>
                                        <p:tgtEl>
                                          <p:spTgt spid="34">
                                            <p:txEl>
                                              <p:pRg st="2" end="2"/>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4">
                                            <p:txEl>
                                              <p:pRg st="3" end="3"/>
                                            </p:txEl>
                                          </p:spTgt>
                                        </p:tgtEl>
                                        <p:attrNameLst>
                                          <p:attrName>style.visibility</p:attrName>
                                        </p:attrNameLst>
                                      </p:cBhvr>
                                      <p:to>
                                        <p:strVal val="visible"/>
                                      </p:to>
                                    </p:set>
                                    <p:animEffect transition="in" filter="fade">
                                      <p:cBhvr>
                                        <p:cTn id="30" dur="2000"/>
                                        <p:tgtEl>
                                          <p:spTgt spid="3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p:bldP spid="30" grpId="0" build="allAtOnce"/>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dirty="0" err="1" smtClean="0"/>
              <a:t>Bộ</a:t>
            </a:r>
            <a:r>
              <a:rPr lang="en-US" altLang="en-US" dirty="0" smtClean="0"/>
              <a:t> </a:t>
            </a:r>
            <a:r>
              <a:rPr lang="en-US" altLang="en-US" dirty="0" err="1" smtClean="0"/>
              <a:t>ước</a:t>
            </a:r>
            <a:r>
              <a:rPr lang="en-US" altLang="en-US" dirty="0" smtClean="0"/>
              <a:t> </a:t>
            </a:r>
            <a:r>
              <a:rPr lang="en-US" altLang="en-US" dirty="0" err="1" smtClean="0"/>
              <a:t>lượng</a:t>
            </a:r>
            <a:r>
              <a:rPr lang="en-US" altLang="en-US" dirty="0" smtClean="0"/>
              <a:t> </a:t>
            </a:r>
            <a:r>
              <a:rPr lang="en-US" altLang="en-US" dirty="0" err="1" smtClean="0"/>
              <a:t>không</a:t>
            </a:r>
            <a:r>
              <a:rPr lang="en-US" altLang="en-US" dirty="0" smtClean="0"/>
              <a:t> </a:t>
            </a:r>
            <a:r>
              <a:rPr lang="en-US" altLang="en-US" dirty="0" err="1" smtClean="0"/>
              <a:t>lệch</a:t>
            </a:r>
            <a:r>
              <a:rPr lang="en-US" altLang="en-US" dirty="0" smtClean="0"/>
              <a:t> </a:t>
            </a:r>
            <a:r>
              <a:rPr lang="en-US" altLang="en-US" dirty="0" err="1" smtClean="0"/>
              <a:t>và</a:t>
            </a:r>
            <a:r>
              <a:rPr lang="en-US" altLang="en-US" dirty="0" smtClean="0"/>
              <a:t> </a:t>
            </a:r>
            <a:r>
              <a:rPr lang="en-US" altLang="en-US" dirty="0" err="1" smtClean="0"/>
              <a:t>lệch</a:t>
            </a:r>
            <a:endParaRPr lang="en-US" altLang="en-US" dirty="0" smtClean="0"/>
          </a:p>
        </p:txBody>
      </p:sp>
      <p:sp>
        <p:nvSpPr>
          <p:cNvPr id="26627" name="Rectangle 3"/>
          <p:cNvSpPr>
            <a:spLocks noGrp="1" noChangeArrowheads="1"/>
          </p:cNvSpPr>
          <p:nvPr>
            <p:ph idx="1"/>
          </p:nvPr>
        </p:nvSpPr>
        <p:spPr>
          <a:xfrm>
            <a:off x="0" y="1143000"/>
            <a:ext cx="9144000" cy="5257800"/>
          </a:xfrm>
        </p:spPr>
        <p:txBody>
          <a:bodyPr/>
          <a:lstStyle/>
          <a:p>
            <a:pPr eaLnBrk="1" hangingPunct="1">
              <a:lnSpc>
                <a:spcPct val="80000"/>
              </a:lnSpc>
              <a:buFont typeface="Wingdings" panose="05000000000000000000" pitchFamily="2" charset="2"/>
              <a:buNone/>
            </a:pPr>
            <a:r>
              <a:rPr lang="en-US" altLang="en-US" sz="2800" dirty="0" err="1" smtClean="0">
                <a:solidFill>
                  <a:srgbClr val="FF0000"/>
                </a:solidFill>
                <a:latin typeface="Arial" panose="020B0604020202020204" pitchFamily="34" charset="0"/>
                <a:cs typeface="Arial" panose="020B0604020202020204" pitchFamily="34" charset="0"/>
              </a:rPr>
              <a:t>Bộ</a:t>
            </a:r>
            <a:r>
              <a:rPr lang="en-US" altLang="en-US" sz="2800" dirty="0" smtClean="0">
                <a:solidFill>
                  <a:srgbClr val="FF0000"/>
                </a:solidFill>
                <a:latin typeface="Arial" panose="020B0604020202020204" pitchFamily="34" charset="0"/>
                <a:cs typeface="Arial" panose="020B0604020202020204" pitchFamily="34" charset="0"/>
              </a:rPr>
              <a:t> </a:t>
            </a:r>
            <a:r>
              <a:rPr lang="en-US" altLang="en-US" sz="2800" dirty="0" err="1" smtClean="0">
                <a:solidFill>
                  <a:srgbClr val="FF0000"/>
                </a:solidFill>
                <a:latin typeface="Arial" panose="020B0604020202020204" pitchFamily="34" charset="0"/>
                <a:cs typeface="Arial" panose="020B0604020202020204" pitchFamily="34" charset="0"/>
              </a:rPr>
              <a:t>ước</a:t>
            </a:r>
            <a:r>
              <a:rPr lang="en-US" altLang="en-US" sz="2800" dirty="0" smtClean="0">
                <a:solidFill>
                  <a:srgbClr val="FF0000"/>
                </a:solidFill>
                <a:latin typeface="Arial" panose="020B0604020202020204" pitchFamily="34" charset="0"/>
                <a:cs typeface="Arial" panose="020B0604020202020204" pitchFamily="34" charset="0"/>
              </a:rPr>
              <a:t> </a:t>
            </a:r>
            <a:r>
              <a:rPr lang="en-US" altLang="en-US" sz="2800" dirty="0" err="1" smtClean="0">
                <a:solidFill>
                  <a:srgbClr val="FF0000"/>
                </a:solidFill>
                <a:latin typeface="Arial" panose="020B0604020202020204" pitchFamily="34" charset="0"/>
                <a:cs typeface="Arial" panose="020B0604020202020204" pitchFamily="34" charset="0"/>
              </a:rPr>
              <a:t>lượng</a:t>
            </a:r>
            <a:r>
              <a:rPr lang="en-US" altLang="en-US" sz="2800" dirty="0" smtClean="0">
                <a:solidFill>
                  <a:srgbClr val="FF0000"/>
                </a:solidFill>
                <a:latin typeface="Arial" panose="020B0604020202020204" pitchFamily="34" charset="0"/>
                <a:cs typeface="Arial" panose="020B0604020202020204" pitchFamily="34" charset="0"/>
              </a:rPr>
              <a:t> </a:t>
            </a:r>
            <a:r>
              <a:rPr lang="en-US" altLang="en-US" sz="2800" dirty="0" err="1" smtClean="0">
                <a:solidFill>
                  <a:srgbClr val="FF0000"/>
                </a:solidFill>
                <a:latin typeface="Arial" panose="020B0604020202020204" pitchFamily="34" charset="0"/>
                <a:cs typeface="Arial" panose="020B0604020202020204" pitchFamily="34" charset="0"/>
              </a:rPr>
              <a:t>không</a:t>
            </a:r>
            <a:r>
              <a:rPr lang="en-US" altLang="en-US" sz="2800" dirty="0" smtClean="0">
                <a:solidFill>
                  <a:srgbClr val="FF0000"/>
                </a:solidFill>
                <a:latin typeface="Arial" panose="020B0604020202020204" pitchFamily="34" charset="0"/>
                <a:cs typeface="Arial" panose="020B0604020202020204" pitchFamily="34" charset="0"/>
              </a:rPr>
              <a:t> </a:t>
            </a:r>
            <a:r>
              <a:rPr lang="en-US" altLang="en-US" sz="2800" dirty="0" err="1" smtClean="0">
                <a:solidFill>
                  <a:srgbClr val="FF0000"/>
                </a:solidFill>
                <a:latin typeface="Arial" panose="020B0604020202020204" pitchFamily="34" charset="0"/>
                <a:cs typeface="Arial" panose="020B0604020202020204" pitchFamily="34" charset="0"/>
              </a:rPr>
              <a:t>lệch</a:t>
            </a:r>
            <a:r>
              <a:rPr lang="en-US" altLang="en-US" sz="2800" dirty="0" smtClean="0">
                <a:solidFill>
                  <a:srgbClr val="FF0000"/>
                </a:solidFill>
                <a:latin typeface="Arial" panose="020B0604020202020204" pitchFamily="34" charset="0"/>
                <a:cs typeface="Arial" panose="020B0604020202020204" pitchFamily="34" charset="0"/>
              </a:rPr>
              <a:t>:</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một</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giá</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trị</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thống</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kê</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mà</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có</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phân</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phối</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mẫu</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có</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giá</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trị</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trung</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bình</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bằng</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với</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tham</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số</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của</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quần</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thể</a:t>
            </a:r>
            <a:r>
              <a:rPr lang="en-US" altLang="en-US" sz="2800" dirty="0" smtClean="0">
                <a:latin typeface="Arial" panose="020B0604020202020204" pitchFamily="34" charset="0"/>
                <a:cs typeface="Arial" panose="020B0604020202020204" pitchFamily="34" charset="0"/>
              </a:rPr>
              <a:t>.</a:t>
            </a:r>
          </a:p>
          <a:p>
            <a:pPr eaLnBrk="1" hangingPunct="1">
              <a:lnSpc>
                <a:spcPct val="80000"/>
              </a:lnSpc>
            </a:pPr>
            <a:r>
              <a:rPr lang="en-US" altLang="en-US" sz="2800" dirty="0" err="1">
                <a:solidFill>
                  <a:srgbClr val="FF0000"/>
                </a:solidFill>
                <a:latin typeface="Arial" panose="020B0604020202020204" pitchFamily="34" charset="0"/>
                <a:cs typeface="Arial" panose="020B0604020202020204" pitchFamily="34" charset="0"/>
              </a:rPr>
              <a:t>T</a:t>
            </a:r>
            <a:r>
              <a:rPr lang="en-US" altLang="en-US" sz="2800" dirty="0" err="1" smtClean="0">
                <a:solidFill>
                  <a:srgbClr val="FF0000"/>
                </a:solidFill>
                <a:latin typeface="Arial" panose="020B0604020202020204" pitchFamily="34" charset="0"/>
                <a:cs typeface="Arial" panose="020B0604020202020204" pitchFamily="34" charset="0"/>
              </a:rPr>
              <a:t>rung</a:t>
            </a:r>
            <a:r>
              <a:rPr lang="en-US" altLang="en-US" sz="2800" dirty="0" smtClean="0">
                <a:solidFill>
                  <a:srgbClr val="FF0000"/>
                </a:solidFill>
                <a:latin typeface="Arial" panose="020B0604020202020204" pitchFamily="34" charset="0"/>
                <a:cs typeface="Arial" panose="020B0604020202020204" pitchFamily="34" charset="0"/>
              </a:rPr>
              <a:t> </a:t>
            </a:r>
            <a:r>
              <a:rPr lang="en-US" altLang="en-US" sz="2800" dirty="0" err="1" smtClean="0">
                <a:solidFill>
                  <a:srgbClr val="FF0000"/>
                </a:solidFill>
                <a:latin typeface="Arial" panose="020B0604020202020204" pitchFamily="34" charset="0"/>
                <a:cs typeface="Arial" panose="020B0604020202020204" pitchFamily="34" charset="0"/>
              </a:rPr>
              <a:t>bình</a:t>
            </a:r>
            <a:r>
              <a:rPr lang="en-US" altLang="en-US" sz="2800" dirty="0" smtClean="0">
                <a:solidFill>
                  <a:srgbClr val="FF0000"/>
                </a:solidFill>
                <a:latin typeface="Arial" panose="020B0604020202020204" pitchFamily="34" charset="0"/>
                <a:cs typeface="Arial" panose="020B0604020202020204" pitchFamily="34" charset="0"/>
              </a:rPr>
              <a:t> </a:t>
            </a:r>
            <a:r>
              <a:rPr lang="en-US" altLang="en-US" sz="2800" dirty="0" err="1" smtClean="0">
                <a:solidFill>
                  <a:srgbClr val="FF0000"/>
                </a:solidFill>
                <a:latin typeface="Arial" panose="020B0604020202020204" pitchFamily="34" charset="0"/>
                <a:cs typeface="Arial" panose="020B0604020202020204" pitchFamily="34" charset="0"/>
              </a:rPr>
              <a:t>mẫu</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là</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bộ</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ước</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lượng</a:t>
            </a:r>
            <a:r>
              <a:rPr lang="en-US" altLang="en-US" sz="2800" dirty="0" smtClean="0">
                <a:latin typeface="Arial" panose="020B0604020202020204" pitchFamily="34" charset="0"/>
                <a:cs typeface="Arial" panose="020B0604020202020204" pitchFamily="34" charset="0"/>
              </a:rPr>
              <a:t> </a:t>
            </a:r>
            <a:r>
              <a:rPr lang="en-US" altLang="en-US" sz="2800" dirty="0" err="1" smtClean="0">
                <a:solidFill>
                  <a:srgbClr val="FF0000"/>
                </a:solidFill>
                <a:latin typeface="Arial" panose="020B0604020202020204" pitchFamily="34" charset="0"/>
                <a:cs typeface="Arial" panose="020B0604020202020204" pitchFamily="34" charset="0"/>
              </a:rPr>
              <a:t>không</a:t>
            </a:r>
            <a:r>
              <a:rPr lang="en-US" altLang="en-US" sz="2800" dirty="0" smtClean="0">
                <a:solidFill>
                  <a:srgbClr val="FF0000"/>
                </a:solidFill>
                <a:latin typeface="Arial" panose="020B0604020202020204" pitchFamily="34" charset="0"/>
                <a:cs typeface="Arial" panose="020B0604020202020204" pitchFamily="34" charset="0"/>
              </a:rPr>
              <a:t> </a:t>
            </a:r>
            <a:r>
              <a:rPr lang="en-US" altLang="en-US" sz="2800" dirty="0" err="1" smtClean="0">
                <a:solidFill>
                  <a:srgbClr val="FF0000"/>
                </a:solidFill>
                <a:latin typeface="Arial" panose="020B0604020202020204" pitchFamily="34" charset="0"/>
                <a:cs typeface="Arial" panose="020B0604020202020204" pitchFamily="34" charset="0"/>
              </a:rPr>
              <a:t>lệch</a:t>
            </a:r>
            <a:r>
              <a:rPr lang="en-US" altLang="en-US" sz="2800" dirty="0" smtClean="0">
                <a:solidFill>
                  <a:srgbClr val="FF0000"/>
                </a:solidFill>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với</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trung</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bình</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của</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quần</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thể</a:t>
            </a:r>
            <a:r>
              <a:rPr lang="en-US" altLang="en-US" sz="2800" dirty="0" smtClean="0">
                <a:latin typeface="Arial" panose="020B0604020202020204" pitchFamily="34" charset="0"/>
                <a:cs typeface="Arial" panose="020B0604020202020204" pitchFamily="34" charset="0"/>
              </a:rPr>
              <a:t>.</a:t>
            </a:r>
          </a:p>
          <a:p>
            <a:pPr eaLnBrk="1" hangingPunct="1">
              <a:lnSpc>
                <a:spcPct val="80000"/>
              </a:lnSpc>
            </a:pPr>
            <a:r>
              <a:rPr lang="en-US" altLang="en-US" sz="2800" dirty="0" err="1" smtClean="0">
                <a:solidFill>
                  <a:srgbClr val="FF0000"/>
                </a:solidFill>
                <a:latin typeface="Arial" panose="020B0604020202020204" pitchFamily="34" charset="0"/>
                <a:cs typeface="Arial" panose="020B0604020202020204" pitchFamily="34" charset="0"/>
              </a:rPr>
              <a:t>Tỉ</a:t>
            </a:r>
            <a:r>
              <a:rPr lang="en-US" altLang="en-US" sz="2800" dirty="0" smtClean="0">
                <a:solidFill>
                  <a:srgbClr val="FF0000"/>
                </a:solidFill>
                <a:latin typeface="Arial" panose="020B0604020202020204" pitchFamily="34" charset="0"/>
                <a:cs typeface="Arial" panose="020B0604020202020204" pitchFamily="34" charset="0"/>
              </a:rPr>
              <a:t> </a:t>
            </a:r>
            <a:r>
              <a:rPr lang="en-US" altLang="en-US" sz="2800" dirty="0" err="1" smtClean="0">
                <a:solidFill>
                  <a:srgbClr val="FF0000"/>
                </a:solidFill>
                <a:latin typeface="Arial" panose="020B0604020202020204" pitchFamily="34" charset="0"/>
                <a:cs typeface="Arial" panose="020B0604020202020204" pitchFamily="34" charset="0"/>
              </a:rPr>
              <a:t>lệ</a:t>
            </a:r>
            <a:r>
              <a:rPr lang="en-US" altLang="en-US" sz="2800" dirty="0" smtClean="0">
                <a:solidFill>
                  <a:srgbClr val="FF0000"/>
                </a:solidFill>
                <a:latin typeface="Arial" panose="020B0604020202020204" pitchFamily="34" charset="0"/>
                <a:cs typeface="Arial" panose="020B0604020202020204" pitchFamily="34" charset="0"/>
              </a:rPr>
              <a:t> </a:t>
            </a:r>
            <a:r>
              <a:rPr lang="en-US" altLang="en-US" sz="2800" dirty="0" err="1" smtClean="0">
                <a:solidFill>
                  <a:srgbClr val="FF0000"/>
                </a:solidFill>
                <a:latin typeface="Arial" panose="020B0604020202020204" pitchFamily="34" charset="0"/>
                <a:cs typeface="Arial" panose="020B0604020202020204" pitchFamily="34" charset="0"/>
              </a:rPr>
              <a:t>mẫu</a:t>
            </a:r>
            <a:r>
              <a:rPr lang="en-US" altLang="en-US" sz="2800" dirty="0" smtClean="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là</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bộ</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ước</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lượng</a:t>
            </a:r>
            <a:r>
              <a:rPr lang="en-US" altLang="en-US" sz="2800" dirty="0">
                <a:latin typeface="Arial" panose="020B0604020202020204" pitchFamily="34" charset="0"/>
                <a:cs typeface="Arial" panose="020B0604020202020204" pitchFamily="34" charset="0"/>
              </a:rPr>
              <a:t> </a:t>
            </a:r>
            <a:r>
              <a:rPr lang="en-US" altLang="en-US" sz="2800" dirty="0" err="1">
                <a:solidFill>
                  <a:srgbClr val="FF0000"/>
                </a:solidFill>
                <a:latin typeface="Arial" panose="020B0604020202020204" pitchFamily="34" charset="0"/>
                <a:cs typeface="Arial" panose="020B0604020202020204" pitchFamily="34" charset="0"/>
              </a:rPr>
              <a:t>không</a:t>
            </a:r>
            <a:r>
              <a:rPr lang="en-US" altLang="en-US" sz="2800" dirty="0">
                <a:solidFill>
                  <a:srgbClr val="FF0000"/>
                </a:solidFill>
                <a:latin typeface="Arial" panose="020B0604020202020204" pitchFamily="34" charset="0"/>
                <a:cs typeface="Arial" panose="020B0604020202020204" pitchFamily="34" charset="0"/>
              </a:rPr>
              <a:t> </a:t>
            </a:r>
            <a:r>
              <a:rPr lang="en-US" altLang="en-US" sz="2800" dirty="0" err="1">
                <a:solidFill>
                  <a:srgbClr val="FF0000"/>
                </a:solidFill>
                <a:latin typeface="Arial" panose="020B0604020202020204" pitchFamily="34" charset="0"/>
                <a:cs typeface="Arial" panose="020B0604020202020204" pitchFamily="34" charset="0"/>
              </a:rPr>
              <a:t>lệch</a:t>
            </a:r>
            <a:r>
              <a:rPr lang="en-US" altLang="en-US" sz="2800" dirty="0">
                <a:solidFill>
                  <a:srgbClr val="FF0000"/>
                </a:solidFill>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với</a:t>
            </a:r>
            <a:r>
              <a:rPr lang="en-US" altLang="en-US" sz="2800" dirty="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tỉ</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lệ</a:t>
            </a:r>
            <a:r>
              <a:rPr lang="en-US" altLang="en-US" sz="2800" dirty="0" smtClean="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của</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quần</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thể</a:t>
            </a:r>
            <a:r>
              <a:rPr lang="en-US" altLang="en-US" sz="2800" dirty="0" smtClean="0">
                <a:latin typeface="Arial" panose="020B0604020202020204" pitchFamily="34" charset="0"/>
                <a:cs typeface="Arial" panose="020B0604020202020204" pitchFamily="34" charset="0"/>
              </a:rPr>
              <a:t>.</a:t>
            </a:r>
          </a:p>
          <a:p>
            <a:pPr eaLnBrk="1" hangingPunct="1">
              <a:lnSpc>
                <a:spcPct val="80000"/>
              </a:lnSpc>
            </a:pPr>
            <a:r>
              <a:rPr lang="en-US" altLang="en-US" sz="2800" dirty="0" err="1">
                <a:solidFill>
                  <a:srgbClr val="FF0000"/>
                </a:solidFill>
                <a:latin typeface="Arial" panose="020B0604020202020204" pitchFamily="34" charset="0"/>
                <a:cs typeface="Arial" panose="020B0604020202020204" pitchFamily="34" charset="0"/>
              </a:rPr>
              <a:t>P</a:t>
            </a:r>
            <a:r>
              <a:rPr lang="en-US" altLang="en-US" sz="2800" dirty="0" err="1" smtClean="0">
                <a:solidFill>
                  <a:srgbClr val="FF0000"/>
                </a:solidFill>
                <a:latin typeface="Arial" panose="020B0604020202020204" pitchFamily="34" charset="0"/>
                <a:cs typeface="Arial" panose="020B0604020202020204" pitchFamily="34" charset="0"/>
              </a:rPr>
              <a:t>hương</a:t>
            </a:r>
            <a:r>
              <a:rPr lang="en-US" altLang="en-US" sz="2800" dirty="0" smtClean="0">
                <a:solidFill>
                  <a:srgbClr val="FF0000"/>
                </a:solidFill>
                <a:latin typeface="Arial" panose="020B0604020202020204" pitchFamily="34" charset="0"/>
                <a:cs typeface="Arial" panose="020B0604020202020204" pitchFamily="34" charset="0"/>
              </a:rPr>
              <a:t> </a:t>
            </a:r>
            <a:r>
              <a:rPr lang="en-US" altLang="en-US" sz="2800" dirty="0" err="1" smtClean="0">
                <a:solidFill>
                  <a:srgbClr val="FF0000"/>
                </a:solidFill>
                <a:latin typeface="Arial" panose="020B0604020202020204" pitchFamily="34" charset="0"/>
                <a:cs typeface="Arial" panose="020B0604020202020204" pitchFamily="34" charset="0"/>
              </a:rPr>
              <a:t>sai</a:t>
            </a:r>
            <a:r>
              <a:rPr lang="en-US" altLang="en-US" sz="2800" dirty="0" smtClean="0">
                <a:solidFill>
                  <a:srgbClr val="FF0000"/>
                </a:solidFill>
                <a:latin typeface="Arial" panose="020B0604020202020204" pitchFamily="34" charset="0"/>
                <a:cs typeface="Arial" panose="020B0604020202020204" pitchFamily="34" charset="0"/>
              </a:rPr>
              <a:t> </a:t>
            </a:r>
            <a:r>
              <a:rPr lang="en-US" altLang="en-US" sz="2800" dirty="0" err="1" smtClean="0">
                <a:solidFill>
                  <a:srgbClr val="FF0000"/>
                </a:solidFill>
                <a:latin typeface="Arial" panose="020B0604020202020204" pitchFamily="34" charset="0"/>
                <a:cs typeface="Arial" panose="020B0604020202020204" pitchFamily="34" charset="0"/>
              </a:rPr>
              <a:t>mẫu</a:t>
            </a:r>
            <a:r>
              <a:rPr lang="en-US" altLang="en-US" sz="2800" dirty="0" smtClean="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là</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bộ</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ước</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lượng</a:t>
            </a:r>
            <a:r>
              <a:rPr lang="en-US" altLang="en-US" sz="2800" dirty="0">
                <a:latin typeface="Arial" panose="020B0604020202020204" pitchFamily="34" charset="0"/>
                <a:cs typeface="Arial" panose="020B0604020202020204" pitchFamily="34" charset="0"/>
              </a:rPr>
              <a:t> </a:t>
            </a:r>
            <a:r>
              <a:rPr lang="en-US" altLang="en-US" sz="2800" dirty="0" err="1">
                <a:solidFill>
                  <a:srgbClr val="FF0000"/>
                </a:solidFill>
                <a:latin typeface="Arial" panose="020B0604020202020204" pitchFamily="34" charset="0"/>
                <a:cs typeface="Arial" panose="020B0604020202020204" pitchFamily="34" charset="0"/>
              </a:rPr>
              <a:t>không</a:t>
            </a:r>
            <a:r>
              <a:rPr lang="en-US" altLang="en-US" sz="2800" dirty="0">
                <a:solidFill>
                  <a:srgbClr val="FF0000"/>
                </a:solidFill>
                <a:latin typeface="Arial" panose="020B0604020202020204" pitchFamily="34" charset="0"/>
                <a:cs typeface="Arial" panose="020B0604020202020204" pitchFamily="34" charset="0"/>
              </a:rPr>
              <a:t> </a:t>
            </a:r>
            <a:r>
              <a:rPr lang="en-US" altLang="en-US" sz="2800" dirty="0" err="1">
                <a:solidFill>
                  <a:srgbClr val="FF0000"/>
                </a:solidFill>
                <a:latin typeface="Arial" panose="020B0604020202020204" pitchFamily="34" charset="0"/>
                <a:cs typeface="Arial" panose="020B0604020202020204" pitchFamily="34" charset="0"/>
              </a:rPr>
              <a:t>lệch</a:t>
            </a:r>
            <a:r>
              <a:rPr lang="en-US" altLang="en-US" sz="2800" dirty="0">
                <a:solidFill>
                  <a:srgbClr val="FF0000"/>
                </a:solidFill>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với</a:t>
            </a:r>
            <a:r>
              <a:rPr lang="en-US" altLang="en-US" sz="2800" dirty="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phương</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sai</a:t>
            </a:r>
            <a:r>
              <a:rPr lang="en-US" altLang="en-US" sz="2800" dirty="0" smtClean="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của</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quần</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thể</a:t>
            </a:r>
            <a:r>
              <a:rPr lang="en-US" altLang="en-US" sz="2800" dirty="0" smtClean="0">
                <a:latin typeface="Arial" panose="020B0604020202020204" pitchFamily="34" charset="0"/>
                <a:cs typeface="Arial" panose="020B0604020202020204" pitchFamily="34" charset="0"/>
              </a:rPr>
              <a:t>.</a:t>
            </a:r>
          </a:p>
          <a:p>
            <a:pPr eaLnBrk="1" hangingPunct="1">
              <a:lnSpc>
                <a:spcPct val="80000"/>
              </a:lnSpc>
            </a:pPr>
            <a:r>
              <a:rPr lang="en-US" altLang="en-US" sz="2800" dirty="0">
                <a:solidFill>
                  <a:srgbClr val="FF0000"/>
                </a:solidFill>
                <a:latin typeface="Arial" panose="020B0604020202020204" pitchFamily="34" charset="0"/>
                <a:cs typeface="Arial" panose="020B0604020202020204" pitchFamily="34" charset="0"/>
              </a:rPr>
              <a:t>S</a:t>
            </a:r>
            <a:r>
              <a:rPr lang="en-US" altLang="en-US" sz="2800" dirty="0" smtClean="0">
                <a:solidFill>
                  <a:srgbClr val="FF0000"/>
                </a:solidFill>
                <a:latin typeface="Arial" panose="020B0604020202020204" pitchFamily="34" charset="0"/>
                <a:cs typeface="Arial" panose="020B0604020202020204" pitchFamily="34" charset="0"/>
              </a:rPr>
              <a:t>ample range</a:t>
            </a:r>
            <a:r>
              <a:rPr lang="en-US" altLang="en-US" sz="2800" dirty="0" smtClean="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là</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bộ</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ước</a:t>
            </a:r>
            <a:r>
              <a:rPr lang="en-US" altLang="en-US" sz="2800" dirty="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lượng</a:t>
            </a:r>
            <a:r>
              <a:rPr lang="en-US" altLang="en-US" sz="2800" dirty="0" smtClean="0">
                <a:latin typeface="Arial" panose="020B0604020202020204" pitchFamily="34" charset="0"/>
                <a:cs typeface="Arial" panose="020B0604020202020204" pitchFamily="34" charset="0"/>
              </a:rPr>
              <a:t> </a:t>
            </a:r>
            <a:r>
              <a:rPr lang="en-US" altLang="en-US" sz="2800" dirty="0" err="1" smtClean="0">
                <a:solidFill>
                  <a:srgbClr val="FF0000"/>
                </a:solidFill>
                <a:latin typeface="Arial" panose="020B0604020202020204" pitchFamily="34" charset="0"/>
                <a:cs typeface="Arial" panose="020B0604020202020204" pitchFamily="34" charset="0"/>
              </a:rPr>
              <a:t>lệch</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với</a:t>
            </a:r>
            <a:r>
              <a:rPr lang="en-US" altLang="en-US" sz="2800" dirty="0" smtClean="0">
                <a:latin typeface="Arial" panose="020B0604020202020204" pitchFamily="34" charset="0"/>
                <a:cs typeface="Arial" panose="020B0604020202020204" pitchFamily="34" charset="0"/>
              </a:rPr>
              <a:t> range </a:t>
            </a:r>
            <a:r>
              <a:rPr lang="en-US" altLang="en-US" sz="2800" dirty="0" err="1">
                <a:latin typeface="Arial" panose="020B0604020202020204" pitchFamily="34" charset="0"/>
                <a:cs typeface="Arial" panose="020B0604020202020204" pitchFamily="34" charset="0"/>
              </a:rPr>
              <a:t>của</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quần</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thể</a:t>
            </a:r>
            <a:endParaRPr lang="en-US" altLang="en-US" sz="2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5123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0" y="533400"/>
            <a:ext cx="8229600" cy="1143000"/>
          </a:xfrm>
        </p:spPr>
        <p:txBody>
          <a:bodyPr/>
          <a:lstStyle/>
          <a:p>
            <a:pPr algn="ctr" eaLnBrk="1" hangingPunct="1"/>
            <a:r>
              <a:rPr lang="en-US" altLang="en-US" dirty="0" err="1" smtClean="0"/>
              <a:t>Ví</a:t>
            </a:r>
            <a:r>
              <a:rPr lang="en-US" altLang="en-US" dirty="0" smtClean="0"/>
              <a:t> </a:t>
            </a:r>
            <a:r>
              <a:rPr lang="en-US" altLang="en-US" dirty="0" err="1" smtClean="0"/>
              <a:t>dụ</a:t>
            </a:r>
            <a:endParaRPr lang="en-US" altLang="en-US" dirty="0" smtClean="0"/>
          </a:p>
        </p:txBody>
      </p:sp>
      <p:sp>
        <p:nvSpPr>
          <p:cNvPr id="26627" name="Rectangle 3"/>
          <p:cNvSpPr>
            <a:spLocks noGrp="1" noChangeArrowheads="1"/>
          </p:cNvSpPr>
          <p:nvPr>
            <p:ph idx="1"/>
          </p:nvPr>
        </p:nvSpPr>
        <p:spPr>
          <a:xfrm>
            <a:off x="0" y="1752600"/>
            <a:ext cx="9144000" cy="5257800"/>
          </a:xfrm>
        </p:spPr>
        <p:txBody>
          <a:bodyPr/>
          <a:lstStyle/>
          <a:p>
            <a:pPr eaLnBrk="1" hangingPunct="1">
              <a:lnSpc>
                <a:spcPct val="80000"/>
              </a:lnSpc>
              <a:buFont typeface="Wingdings" panose="05000000000000000000" pitchFamily="2" charset="2"/>
              <a:buNone/>
            </a:pPr>
            <a:r>
              <a:rPr lang="vi-VN" altLang="en-US" sz="2800" dirty="0">
                <a:latin typeface="Arial" panose="020B0604020202020204" pitchFamily="34" charset="0"/>
                <a:cs typeface="Arial" panose="020B0604020202020204" pitchFamily="34" charset="0"/>
              </a:rPr>
              <a:t>Giả sử thời gian trung bình mà sinh viên đại học cần để hoàn thành bằng cấp là 4,7 năm. Độ lệch chuẩn là 0,3. Xác suất mà 40 sinh viên đại học được chọn ngẫu nhiên sẽ có thời gian hoàn thành trung bình dưới 4,4 năm là </a:t>
            </a:r>
            <a:r>
              <a:rPr lang="en-US" altLang="en-US" sz="2800" dirty="0" err="1" smtClean="0">
                <a:latin typeface="Arial" panose="020B0604020202020204" pitchFamily="34" charset="0"/>
                <a:cs typeface="Arial" panose="020B0604020202020204" pitchFamily="34" charset="0"/>
              </a:rPr>
              <a:t>bao</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nhiêu</a:t>
            </a:r>
            <a:r>
              <a:rPr lang="vi-VN" altLang="en-US" sz="2800" dirty="0" smtClean="0">
                <a:latin typeface="Arial" panose="020B0604020202020204" pitchFamily="34" charset="0"/>
                <a:cs typeface="Arial" panose="020B0604020202020204" pitchFamily="34" charset="0"/>
              </a:rPr>
              <a:t>?</a:t>
            </a:r>
            <a:endParaRPr lang="en-US" altLang="en-US" sz="2800" dirty="0" smtClean="0">
              <a:latin typeface="Arial" panose="020B0604020202020204" pitchFamily="34" charset="0"/>
              <a:cs typeface="Arial" panose="020B0604020202020204" pitchFamily="34" charset="0"/>
            </a:endParaRPr>
          </a:p>
        </p:txBody>
      </p:sp>
      <p:pic>
        <p:nvPicPr>
          <p:cNvPr id="5" name="Picture 4" descr="pucture of gradulation cap and diplom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7050" y="8436"/>
            <a:ext cx="226695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732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7" name="Picture 3" descr="Normal curve center at 4.7, 4.4 labeled and the right side of 4.4 shaded with a question mark in that are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5250" y="2286000"/>
            <a:ext cx="4171950" cy="378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Rectangle 2"/>
          <p:cNvSpPr>
            <a:spLocks noGrp="1" noChangeArrowheads="1"/>
          </p:cNvSpPr>
          <p:nvPr>
            <p:ph type="title"/>
          </p:nvPr>
        </p:nvSpPr>
        <p:spPr>
          <a:xfrm>
            <a:off x="23949" y="489857"/>
            <a:ext cx="8229600" cy="1143000"/>
          </a:xfrm>
        </p:spPr>
        <p:txBody>
          <a:bodyPr/>
          <a:lstStyle/>
          <a:p>
            <a:pPr algn="ctr" eaLnBrk="1" hangingPunct="1"/>
            <a:r>
              <a:rPr lang="en-US" altLang="en-US" dirty="0" err="1" smtClean="0"/>
              <a:t>Ví</a:t>
            </a:r>
            <a:r>
              <a:rPr lang="en-US" altLang="en-US" dirty="0" smtClean="0"/>
              <a:t> </a:t>
            </a:r>
            <a:r>
              <a:rPr lang="en-US" altLang="en-US" dirty="0" err="1" smtClean="0"/>
              <a:t>dụ</a:t>
            </a:r>
            <a:endParaRPr lang="en-US" altLang="en-US" dirty="0" smtClean="0"/>
          </a:p>
        </p:txBody>
      </p:sp>
      <p:sp>
        <p:nvSpPr>
          <p:cNvPr id="4101" name="Rectangle 3"/>
          <p:cNvSpPr>
            <a:spLocks noGrp="1" noChangeArrowheads="1"/>
          </p:cNvSpPr>
          <p:nvPr>
            <p:ph idx="1"/>
          </p:nvPr>
        </p:nvSpPr>
        <p:spPr>
          <a:xfrm>
            <a:off x="609600" y="1600200"/>
            <a:ext cx="7924800" cy="685800"/>
          </a:xfrm>
        </p:spPr>
        <p:txBody>
          <a:bodyPr/>
          <a:lstStyle/>
          <a:p>
            <a:pPr eaLnBrk="1" hangingPunct="1">
              <a:buFont typeface="Wingdings" panose="05000000000000000000" pitchFamily="2" charset="2"/>
              <a:buNone/>
            </a:pPr>
            <a:r>
              <a:rPr lang="en-US" altLang="en-US" i="1" dirty="0" smtClean="0">
                <a:solidFill>
                  <a:srgbClr val="000099"/>
                </a:solidFill>
                <a:latin typeface="Symbol" panose="05050102010706020507" pitchFamily="18" charset="2"/>
                <a:cs typeface="Times New Roman" panose="02020603050405020304" pitchFamily="18" charset="0"/>
              </a:rPr>
              <a:t>m</a:t>
            </a:r>
            <a:r>
              <a:rPr lang="en-US" altLang="en-US" dirty="0" smtClean="0">
                <a:solidFill>
                  <a:srgbClr val="000099"/>
                </a:solidFill>
              </a:rPr>
              <a:t> = 4.7, </a:t>
            </a:r>
            <a:r>
              <a:rPr lang="en-US" altLang="en-US" dirty="0" smtClean="0">
                <a:solidFill>
                  <a:srgbClr val="000099"/>
                </a:solidFill>
                <a:latin typeface="Symbol" panose="05050102010706020507" pitchFamily="18" charset="2"/>
              </a:rPr>
              <a:t>s</a:t>
            </a:r>
            <a:r>
              <a:rPr lang="en-US" altLang="en-US" dirty="0" smtClean="0">
                <a:solidFill>
                  <a:srgbClr val="000099"/>
                </a:solidFill>
              </a:rPr>
              <a:t> = 0.3, n = 40, P(</a:t>
            </a:r>
            <a:r>
              <a:rPr lang="en-US" altLang="en-US" sz="1600" dirty="0" smtClean="0">
                <a:solidFill>
                  <a:srgbClr val="000099"/>
                </a:solidFill>
              </a:rPr>
              <a:t> </a:t>
            </a:r>
            <a:r>
              <a:rPr lang="en-US" altLang="en-US" i="1" dirty="0" smtClean="0">
                <a:solidFill>
                  <a:srgbClr val="000099"/>
                </a:solidFill>
                <a:latin typeface="Times New Roman" panose="02020603050405020304" pitchFamily="18" charset="0"/>
                <a:cs typeface="Times New Roman" panose="02020603050405020304" pitchFamily="18" charset="0"/>
              </a:rPr>
              <a:t>x</a:t>
            </a:r>
            <a:r>
              <a:rPr lang="en-US" altLang="en-US" dirty="0" smtClean="0">
                <a:solidFill>
                  <a:srgbClr val="000099"/>
                </a:solidFill>
              </a:rPr>
              <a:t> &lt; 4.4) = ?</a:t>
            </a:r>
          </a:p>
        </p:txBody>
      </p:sp>
      <p:graphicFrame>
        <p:nvGraphicFramePr>
          <p:cNvPr id="6" name="Object 2" descr="xbar ~ N(4.7,0.3/root(40))"/>
          <p:cNvGraphicFramePr>
            <a:graphicFrameLocks noChangeAspect="1"/>
          </p:cNvGraphicFramePr>
          <p:nvPr/>
        </p:nvGraphicFramePr>
        <p:xfrm>
          <a:off x="762000" y="2362200"/>
          <a:ext cx="3067050" cy="1219200"/>
        </p:xfrm>
        <a:graphic>
          <a:graphicData uri="http://schemas.openxmlformats.org/presentationml/2006/ole">
            <mc:AlternateContent xmlns:mc="http://schemas.openxmlformats.org/markup-compatibility/2006">
              <mc:Choice xmlns:v="urn:schemas-microsoft-com:vml" Requires="v">
                <p:oleObj spid="_x0000_s97455" name="Equation" r:id="rId5" imgW="1054080" imgH="419040" progId="Equation.DSMT4">
                  <p:embed/>
                </p:oleObj>
              </mc:Choice>
              <mc:Fallback>
                <p:oleObj name="Equation" r:id="rId5" imgW="1054080" imgH="419040" progId="Equation.DSMT4">
                  <p:embed/>
                  <p:pic>
                    <p:nvPicPr>
                      <p:cNvPr id="6" name="Object 2" descr="xbar ~ N(4.7,0.3/root(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2362200"/>
                        <a:ext cx="306705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4102" name="Straight Connector 8" descr="bar"/>
          <p:cNvCxnSpPr>
            <a:cxnSpLocks noChangeShapeType="1"/>
          </p:cNvCxnSpPr>
          <p:nvPr/>
        </p:nvCxnSpPr>
        <p:spPr bwMode="auto">
          <a:xfrm flipH="1">
            <a:off x="4876800" y="1752600"/>
            <a:ext cx="228600" cy="0"/>
          </a:xfrm>
          <a:prstGeom prst="line">
            <a:avLst/>
          </a:prstGeom>
          <a:noFill/>
          <a:ln w="25400" algn="ctr">
            <a:solidFill>
              <a:srgbClr val="000099"/>
            </a:solidFill>
            <a:round/>
            <a:headEnd/>
            <a:tailEnd/>
          </a:ln>
          <a:extLst>
            <a:ext uri="{909E8E84-426E-40DD-AFC4-6F175D3DCCD1}">
              <a14:hiddenFill xmlns:a14="http://schemas.microsoft.com/office/drawing/2010/main">
                <a:noFill/>
              </a14:hiddenFill>
            </a:ext>
          </a:extLst>
        </p:spPr>
      </p:cxnSp>
      <p:pic>
        <p:nvPicPr>
          <p:cNvPr id="4103" name="Picture 4" descr="pucture of gradulation cap and diplom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11975" y="123825"/>
            <a:ext cx="215582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4894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2227"/>
                                        </p:tgtEl>
                                        <p:attrNameLst>
                                          <p:attrName>style.visibility</p:attrName>
                                        </p:attrNameLst>
                                      </p:cBhvr>
                                      <p:to>
                                        <p:strVal val="visible"/>
                                      </p:to>
                                    </p:set>
                                    <p:animEffect transition="in" filter="fade">
                                      <p:cBhvr>
                                        <p:cTn id="12" dur="2000"/>
                                        <p:tgtEl>
                                          <p:spTgt spid="52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7" name="Picture 3" descr="Normal curve center at 4.7, 4.4 labeled and the right side of 4.4 shaded with a question mark in that are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3725" y="3352800"/>
            <a:ext cx="3165475" cy="287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Rectangle 2"/>
          <p:cNvSpPr>
            <a:spLocks noGrp="1" noChangeArrowheads="1"/>
          </p:cNvSpPr>
          <p:nvPr>
            <p:ph type="title"/>
          </p:nvPr>
        </p:nvSpPr>
        <p:spPr>
          <a:xfrm>
            <a:off x="0" y="457200"/>
            <a:ext cx="8229600" cy="1143000"/>
          </a:xfrm>
        </p:spPr>
        <p:txBody>
          <a:bodyPr/>
          <a:lstStyle/>
          <a:p>
            <a:pPr algn="ctr" eaLnBrk="1" hangingPunct="1"/>
            <a:r>
              <a:rPr lang="en-US" altLang="en-US" dirty="0" err="1" smtClean="0"/>
              <a:t>Ví</a:t>
            </a:r>
            <a:r>
              <a:rPr lang="en-US" altLang="en-US" dirty="0" smtClean="0"/>
              <a:t> </a:t>
            </a:r>
            <a:r>
              <a:rPr lang="en-US" altLang="en-US" dirty="0" err="1" smtClean="0"/>
              <a:t>dụ</a:t>
            </a:r>
            <a:endParaRPr lang="en-US" altLang="en-US" dirty="0" smtClean="0"/>
          </a:p>
        </p:txBody>
      </p:sp>
      <p:sp>
        <p:nvSpPr>
          <p:cNvPr id="5125" name="Rectangle 3"/>
          <p:cNvSpPr>
            <a:spLocks noGrp="1" noChangeArrowheads="1"/>
          </p:cNvSpPr>
          <p:nvPr>
            <p:ph idx="1"/>
          </p:nvPr>
        </p:nvSpPr>
        <p:spPr>
          <a:xfrm>
            <a:off x="609600" y="1600200"/>
            <a:ext cx="7924800" cy="685800"/>
          </a:xfrm>
        </p:spPr>
        <p:txBody>
          <a:bodyPr/>
          <a:lstStyle/>
          <a:p>
            <a:pPr eaLnBrk="1" hangingPunct="1">
              <a:buFont typeface="Wingdings" panose="05000000000000000000" pitchFamily="2" charset="2"/>
              <a:buNone/>
            </a:pPr>
            <a:r>
              <a:rPr lang="en-US" altLang="en-US" smtClean="0">
                <a:solidFill>
                  <a:srgbClr val="000099"/>
                </a:solidFill>
              </a:rPr>
              <a:t>           P(</a:t>
            </a:r>
            <a:r>
              <a:rPr lang="en-US" altLang="en-US" sz="1600" smtClean="0">
                <a:solidFill>
                  <a:srgbClr val="000099"/>
                </a:solidFill>
              </a:rPr>
              <a:t> </a:t>
            </a:r>
            <a:r>
              <a:rPr lang="en-US" altLang="en-US" i="1" smtClean="0">
                <a:solidFill>
                  <a:srgbClr val="000099"/>
                </a:solidFill>
                <a:latin typeface="Times New Roman" panose="02020603050405020304" pitchFamily="18" charset="0"/>
                <a:cs typeface="Times New Roman" panose="02020603050405020304" pitchFamily="18" charset="0"/>
              </a:rPr>
              <a:t>x</a:t>
            </a:r>
            <a:r>
              <a:rPr lang="en-US" altLang="en-US" smtClean="0">
                <a:solidFill>
                  <a:srgbClr val="000099"/>
                </a:solidFill>
              </a:rPr>
              <a:t> &lt; 4.4) = ?</a:t>
            </a:r>
          </a:p>
        </p:txBody>
      </p:sp>
      <p:graphicFrame>
        <p:nvGraphicFramePr>
          <p:cNvPr id="6" name="Object 2" descr="xbar ~ N(4.7,0.3/root(40))"/>
          <p:cNvGraphicFramePr>
            <a:graphicFrameLocks noChangeAspect="1"/>
          </p:cNvGraphicFramePr>
          <p:nvPr/>
        </p:nvGraphicFramePr>
        <p:xfrm>
          <a:off x="1809750" y="2209800"/>
          <a:ext cx="3067050" cy="1219200"/>
        </p:xfrm>
        <a:graphic>
          <a:graphicData uri="http://schemas.openxmlformats.org/presentationml/2006/ole">
            <mc:AlternateContent xmlns:mc="http://schemas.openxmlformats.org/markup-compatibility/2006">
              <mc:Choice xmlns:v="urn:schemas-microsoft-com:vml" Requires="v">
                <p:oleObj spid="_x0000_s98479" name="Equation" r:id="rId5" imgW="1054080" imgH="419040" progId="Equation.DSMT4">
                  <p:embed/>
                </p:oleObj>
              </mc:Choice>
              <mc:Fallback>
                <p:oleObj name="Equation" r:id="rId5" imgW="1054080" imgH="419040" progId="Equation.DSMT4">
                  <p:embed/>
                  <p:pic>
                    <p:nvPicPr>
                      <p:cNvPr id="6" name="Object 2" descr="xbar ~ N(4.7,0.3/root(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09750" y="2209800"/>
                        <a:ext cx="306705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5126" name="Straight Connector 8" descr="xbar ~ N(4.7,0.3/root(40))"/>
          <p:cNvCxnSpPr>
            <a:cxnSpLocks noChangeShapeType="1"/>
          </p:cNvCxnSpPr>
          <p:nvPr/>
        </p:nvCxnSpPr>
        <p:spPr bwMode="auto">
          <a:xfrm flipH="1">
            <a:off x="2148841" y="1728652"/>
            <a:ext cx="228600" cy="0"/>
          </a:xfrm>
          <a:prstGeom prst="line">
            <a:avLst/>
          </a:prstGeom>
          <a:noFill/>
          <a:ln w="25400" algn="ctr">
            <a:solidFill>
              <a:srgbClr val="000099"/>
            </a:solidFill>
            <a:round/>
            <a:headEnd/>
            <a:tailEnd/>
          </a:ln>
          <a:extLst>
            <a:ext uri="{909E8E84-426E-40DD-AFC4-6F175D3DCCD1}">
              <a14:hiddenFill xmlns:a14="http://schemas.microsoft.com/office/drawing/2010/main">
                <a:noFill/>
              </a14:hiddenFill>
            </a:ext>
          </a:extLst>
        </p:spPr>
      </p:cxnSp>
      <p:pic>
        <p:nvPicPr>
          <p:cNvPr id="5127" name="Picture 4" descr="pucture of gradulation cap and diplom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00850" y="123825"/>
            <a:ext cx="226695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5437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2227"/>
                                        </p:tgtEl>
                                        <p:attrNameLst>
                                          <p:attrName>style.visibility</p:attrName>
                                        </p:attrNameLst>
                                      </p:cBhvr>
                                      <p:to>
                                        <p:strVal val="visible"/>
                                      </p:to>
                                    </p:set>
                                    <p:animEffect transition="in" filter="fade">
                                      <p:cBhvr>
                                        <p:cTn id="12" dur="2000"/>
                                        <p:tgtEl>
                                          <p:spTgt spid="52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354" y="457200"/>
            <a:ext cx="8229600" cy="1143000"/>
          </a:xfrm>
        </p:spPr>
        <p:txBody>
          <a:bodyPr/>
          <a:lstStyle/>
          <a:p>
            <a:pPr algn="ctr" eaLnBrk="1" hangingPunct="1"/>
            <a:r>
              <a:rPr lang="en-US" altLang="en-US" dirty="0" err="1" smtClean="0"/>
              <a:t>Ví</a:t>
            </a:r>
            <a:r>
              <a:rPr lang="en-US" altLang="en-US" dirty="0" smtClean="0"/>
              <a:t> </a:t>
            </a:r>
            <a:r>
              <a:rPr lang="en-US" altLang="en-US" dirty="0" err="1" smtClean="0"/>
              <a:t>dụ</a:t>
            </a:r>
            <a:endParaRPr lang="en-US" altLang="en-US" dirty="0" smtClean="0"/>
          </a:p>
        </p:txBody>
      </p:sp>
      <p:sp>
        <p:nvSpPr>
          <p:cNvPr id="28675" name="Rectangle 3"/>
          <p:cNvSpPr>
            <a:spLocks noGrp="1" noChangeArrowheads="1"/>
          </p:cNvSpPr>
          <p:nvPr>
            <p:ph idx="1"/>
          </p:nvPr>
        </p:nvSpPr>
        <p:spPr>
          <a:xfrm>
            <a:off x="0" y="1981200"/>
            <a:ext cx="9144000" cy="4419600"/>
          </a:xfrm>
        </p:spPr>
        <p:txBody>
          <a:bodyPr/>
          <a:lstStyle/>
          <a:p>
            <a:pPr eaLnBrk="1" hangingPunct="1">
              <a:buFont typeface="Wingdings" panose="05000000000000000000" pitchFamily="2" charset="2"/>
              <a:buNone/>
            </a:pPr>
            <a:r>
              <a:rPr lang="vi-VN" altLang="en-US" dirty="0">
                <a:latin typeface="Arial" panose="020B0604020202020204" pitchFamily="34" charset="0"/>
                <a:cs typeface="Arial" panose="020B0604020202020204" pitchFamily="34" charset="0"/>
              </a:rPr>
              <a:t>Giả sử </a:t>
            </a:r>
            <a:r>
              <a:rPr lang="en-US" altLang="en-US" dirty="0" err="1" smtClean="0">
                <a:latin typeface="Arial" panose="020B0604020202020204" pitchFamily="34" charset="0"/>
                <a:cs typeface="Arial" panose="020B0604020202020204" pitchFamily="34" charset="0"/>
              </a:rPr>
              <a:t>việc</a:t>
            </a:r>
            <a:r>
              <a:rPr lang="en-US" altLang="en-US" dirty="0" smtClean="0">
                <a:latin typeface="Arial" panose="020B0604020202020204" pitchFamily="34" charset="0"/>
                <a:cs typeface="Arial" panose="020B0604020202020204" pitchFamily="34" charset="0"/>
              </a:rPr>
              <a:t> </a:t>
            </a:r>
            <a:r>
              <a:rPr lang="vi-VN" altLang="en-US" dirty="0" smtClean="0">
                <a:latin typeface="Arial" panose="020B0604020202020204" pitchFamily="34" charset="0"/>
                <a:cs typeface="Arial" panose="020B0604020202020204" pitchFamily="34" charset="0"/>
              </a:rPr>
              <a:t>tăng </a:t>
            </a:r>
            <a:r>
              <a:rPr lang="vi-VN" altLang="en-US" dirty="0">
                <a:latin typeface="Arial" panose="020B0604020202020204" pitchFamily="34" charset="0"/>
                <a:cs typeface="Arial" panose="020B0604020202020204" pitchFamily="34" charset="0"/>
              </a:rPr>
              <a:t>cổ phiếu </a:t>
            </a:r>
            <a:r>
              <a:rPr lang="en-US" altLang="en-US" dirty="0" err="1" smtClean="0">
                <a:latin typeface="Arial" panose="020B0604020202020204" pitchFamily="34" charset="0"/>
                <a:cs typeface="Arial" panose="020B0604020202020204" pitchFamily="34" charset="0"/>
              </a:rPr>
              <a:t>tuân</a:t>
            </a:r>
            <a:r>
              <a:rPr lang="en-US" altLang="en-US" dirty="0" smtClean="0">
                <a:latin typeface="Arial" panose="020B0604020202020204" pitchFamily="34" charset="0"/>
                <a:cs typeface="Arial" panose="020B0604020202020204" pitchFamily="34" charset="0"/>
              </a:rPr>
              <a:t> </a:t>
            </a:r>
            <a:r>
              <a:rPr lang="en-US" altLang="en-US" dirty="0" err="1" smtClean="0">
                <a:latin typeface="Arial" panose="020B0604020202020204" pitchFamily="34" charset="0"/>
                <a:cs typeface="Arial" panose="020B0604020202020204" pitchFamily="34" charset="0"/>
              </a:rPr>
              <a:t>theo</a:t>
            </a:r>
            <a:r>
              <a:rPr lang="en-US" altLang="en-US" dirty="0" smtClean="0">
                <a:latin typeface="Arial" panose="020B0604020202020204" pitchFamily="34" charset="0"/>
                <a:cs typeface="Arial" panose="020B0604020202020204" pitchFamily="34" charset="0"/>
              </a:rPr>
              <a:t> </a:t>
            </a:r>
            <a:r>
              <a:rPr lang="vi-VN" altLang="en-US" dirty="0" smtClean="0">
                <a:latin typeface="Arial" panose="020B0604020202020204" pitchFamily="34" charset="0"/>
                <a:cs typeface="Arial" panose="020B0604020202020204" pitchFamily="34" charset="0"/>
              </a:rPr>
              <a:t>phân </a:t>
            </a:r>
            <a:r>
              <a:rPr lang="vi-VN" altLang="en-US" dirty="0">
                <a:latin typeface="Arial" panose="020B0604020202020204" pitchFamily="34" charset="0"/>
                <a:cs typeface="Arial" panose="020B0604020202020204" pitchFamily="34" charset="0"/>
              </a:rPr>
              <a:t>phối </a:t>
            </a:r>
            <a:r>
              <a:rPr lang="en-US" altLang="en-US" dirty="0" err="1" smtClean="0">
                <a:latin typeface="Arial" panose="020B0604020202020204" pitchFamily="34" charset="0"/>
                <a:cs typeface="Arial" panose="020B0604020202020204" pitchFamily="34" charset="0"/>
              </a:rPr>
              <a:t>chuẩn</a:t>
            </a:r>
            <a:r>
              <a:rPr lang="en-US" altLang="en-US" dirty="0" smtClean="0">
                <a:latin typeface="Arial" panose="020B0604020202020204" pitchFamily="34" charset="0"/>
                <a:cs typeface="Arial" panose="020B0604020202020204" pitchFamily="34" charset="0"/>
              </a:rPr>
              <a:t> </a:t>
            </a:r>
            <a:r>
              <a:rPr lang="vi-VN" altLang="en-US" dirty="0" smtClean="0">
                <a:latin typeface="Arial" panose="020B0604020202020204" pitchFamily="34" charset="0"/>
                <a:cs typeface="Arial" panose="020B0604020202020204" pitchFamily="34" charset="0"/>
              </a:rPr>
              <a:t>với </a:t>
            </a:r>
            <a:r>
              <a:rPr lang="vi-VN" altLang="en-US" dirty="0">
                <a:latin typeface="Arial" panose="020B0604020202020204" pitchFamily="34" charset="0"/>
                <a:cs typeface="Arial" panose="020B0604020202020204" pitchFamily="34" charset="0"/>
              </a:rPr>
              <a:t>giá trị trung bình là </a:t>
            </a:r>
            <a:r>
              <a:rPr lang="vi-VN" altLang="en-US" dirty="0">
                <a:solidFill>
                  <a:srgbClr val="FF0000"/>
                </a:solidFill>
                <a:latin typeface="Arial" panose="020B0604020202020204" pitchFamily="34" charset="0"/>
                <a:cs typeface="Arial" panose="020B0604020202020204" pitchFamily="34" charset="0"/>
              </a:rPr>
              <a:t>3</a:t>
            </a:r>
            <a:r>
              <a:rPr lang="vi-VN" altLang="en-US" dirty="0">
                <a:latin typeface="Arial" panose="020B0604020202020204" pitchFamily="34" charset="0"/>
                <a:cs typeface="Arial" panose="020B0604020202020204" pitchFamily="34" charset="0"/>
              </a:rPr>
              <a:t> phần trăm và độ lệch chuẩn là </a:t>
            </a:r>
            <a:r>
              <a:rPr lang="vi-VN" altLang="en-US" dirty="0">
                <a:solidFill>
                  <a:srgbClr val="FF0000"/>
                </a:solidFill>
                <a:latin typeface="Arial" panose="020B0604020202020204" pitchFamily="34" charset="0"/>
                <a:cs typeface="Arial" panose="020B0604020202020204" pitchFamily="34" charset="0"/>
              </a:rPr>
              <a:t>5 </a:t>
            </a:r>
            <a:r>
              <a:rPr lang="vi-VN" altLang="en-US" dirty="0">
                <a:latin typeface="Arial" panose="020B0604020202020204" pitchFamily="34" charset="0"/>
                <a:cs typeface="Arial" panose="020B0604020202020204" pitchFamily="34" charset="0"/>
              </a:rPr>
              <a:t>phần trăm. Nếu </a:t>
            </a:r>
            <a:r>
              <a:rPr lang="vi-VN" altLang="en-US" dirty="0" smtClean="0">
                <a:latin typeface="Arial" panose="020B0604020202020204" pitchFamily="34" charset="0"/>
                <a:cs typeface="Arial" panose="020B0604020202020204" pitchFamily="34" charset="0"/>
              </a:rPr>
              <a:t>danh </a:t>
            </a:r>
            <a:r>
              <a:rPr lang="vi-VN" altLang="en-US" dirty="0">
                <a:latin typeface="Arial" panose="020B0604020202020204" pitchFamily="34" charset="0"/>
                <a:cs typeface="Arial" panose="020B0604020202020204" pitchFamily="34" charset="0"/>
              </a:rPr>
              <a:t>mục đầu tư </a:t>
            </a:r>
            <a:r>
              <a:rPr lang="en-US" altLang="en-US" dirty="0" smtClean="0">
                <a:latin typeface="Arial" panose="020B0604020202020204" pitchFamily="34" charset="0"/>
                <a:cs typeface="Arial" panose="020B0604020202020204" pitchFamily="34" charset="0"/>
              </a:rPr>
              <a:t>(</a:t>
            </a:r>
            <a:r>
              <a:rPr lang="vi-VN" altLang="en-US" dirty="0" smtClean="0">
                <a:latin typeface="Arial" panose="020B0604020202020204" pitchFamily="34" charset="0"/>
                <a:cs typeface="Arial" panose="020B0604020202020204" pitchFamily="34" charset="0"/>
              </a:rPr>
              <a:t>được </a:t>
            </a:r>
            <a:r>
              <a:rPr lang="vi-VN" altLang="en-US" dirty="0">
                <a:latin typeface="Arial" panose="020B0604020202020204" pitchFamily="34" charset="0"/>
                <a:cs typeface="Arial" panose="020B0604020202020204" pitchFamily="34" charset="0"/>
              </a:rPr>
              <a:t>chọn ngẫu nhiên) của bạn bao gồm </a:t>
            </a:r>
            <a:r>
              <a:rPr lang="vi-VN" altLang="en-US" dirty="0">
                <a:solidFill>
                  <a:srgbClr val="FF0000"/>
                </a:solidFill>
                <a:latin typeface="Arial" panose="020B0604020202020204" pitchFamily="34" charset="0"/>
                <a:cs typeface="Arial" panose="020B0604020202020204" pitchFamily="34" charset="0"/>
              </a:rPr>
              <a:t>20</a:t>
            </a:r>
            <a:r>
              <a:rPr lang="vi-VN" altLang="en-US" dirty="0">
                <a:latin typeface="Arial" panose="020B0604020202020204" pitchFamily="34" charset="0"/>
                <a:cs typeface="Arial" panose="020B0604020202020204" pitchFamily="34" charset="0"/>
              </a:rPr>
              <a:t> cổ phiếu, xác suất danh mục đầu tư của bạn sẽ mất tiền là bao nhiêu?</a:t>
            </a:r>
            <a:endParaRPr lang="en-US" altLang="en-US" dirty="0" smtClean="0">
              <a:latin typeface="Arial" panose="020B0604020202020204" pitchFamily="34" charset="0"/>
              <a:cs typeface="Arial" panose="020B0604020202020204" pitchFamily="34" charset="0"/>
            </a:endParaRPr>
          </a:p>
          <a:p>
            <a:pPr eaLnBrk="1" hangingPunct="1">
              <a:buFont typeface="Wingdings" panose="05000000000000000000" pitchFamily="2" charset="2"/>
              <a:buNone/>
            </a:pPr>
            <a:endParaRPr lang="en-US" altLang="en-US" dirty="0">
              <a:latin typeface="Arial" panose="020B0604020202020204" pitchFamily="34" charset="0"/>
              <a:cs typeface="Arial" panose="020B0604020202020204" pitchFamily="34" charset="0"/>
            </a:endParaRPr>
          </a:p>
        </p:txBody>
      </p:sp>
      <p:pic>
        <p:nvPicPr>
          <p:cNvPr id="28676" name="Picture 4" descr="picture of stock market chart with an arrow going up and down and back u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76200"/>
            <a:ext cx="2514600" cy="187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647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0" y="457200"/>
            <a:ext cx="8229600" cy="1143000"/>
          </a:xfrm>
        </p:spPr>
        <p:txBody>
          <a:bodyPr/>
          <a:lstStyle/>
          <a:p>
            <a:pPr algn="ctr" eaLnBrk="1" hangingPunct="1"/>
            <a:r>
              <a:rPr lang="en-US" altLang="en-US" dirty="0" err="1" smtClean="0"/>
              <a:t>Ví</a:t>
            </a:r>
            <a:r>
              <a:rPr lang="en-US" altLang="en-US" dirty="0" smtClean="0"/>
              <a:t> </a:t>
            </a:r>
            <a:r>
              <a:rPr lang="en-US" altLang="en-US" dirty="0" err="1" smtClean="0"/>
              <a:t>dụ</a:t>
            </a:r>
            <a:endParaRPr lang="en-US" altLang="en-US" dirty="0" smtClean="0"/>
          </a:p>
        </p:txBody>
      </p:sp>
      <p:sp>
        <p:nvSpPr>
          <p:cNvPr id="6148" name="Rectangle 3"/>
          <p:cNvSpPr>
            <a:spLocks noGrp="1" noChangeArrowheads="1"/>
          </p:cNvSpPr>
          <p:nvPr>
            <p:ph idx="1"/>
          </p:nvPr>
        </p:nvSpPr>
        <p:spPr>
          <a:xfrm>
            <a:off x="609600" y="1600200"/>
            <a:ext cx="7924800" cy="762000"/>
          </a:xfrm>
        </p:spPr>
        <p:txBody>
          <a:bodyPr/>
          <a:lstStyle/>
          <a:p>
            <a:pPr eaLnBrk="1" hangingPunct="1">
              <a:buFont typeface="Wingdings" panose="05000000000000000000" pitchFamily="2" charset="2"/>
              <a:buNone/>
            </a:pPr>
            <a:r>
              <a:rPr lang="en-US" altLang="en-US" i="1" smtClean="0">
                <a:solidFill>
                  <a:srgbClr val="000099"/>
                </a:solidFill>
                <a:latin typeface="Symbol" panose="05050102010706020507" pitchFamily="18" charset="2"/>
                <a:cs typeface="Times New Roman" panose="02020603050405020304" pitchFamily="18" charset="0"/>
              </a:rPr>
              <a:t>m</a:t>
            </a:r>
            <a:r>
              <a:rPr lang="en-US" altLang="en-US" smtClean="0">
                <a:solidFill>
                  <a:srgbClr val="000099"/>
                </a:solidFill>
              </a:rPr>
              <a:t> = 3, </a:t>
            </a:r>
            <a:r>
              <a:rPr lang="en-US" altLang="en-US" smtClean="0">
                <a:solidFill>
                  <a:srgbClr val="000099"/>
                </a:solidFill>
                <a:latin typeface="Symbol" panose="05050102010706020507" pitchFamily="18" charset="2"/>
              </a:rPr>
              <a:t>s</a:t>
            </a:r>
            <a:r>
              <a:rPr lang="en-US" altLang="en-US" smtClean="0">
                <a:solidFill>
                  <a:srgbClr val="000099"/>
                </a:solidFill>
              </a:rPr>
              <a:t> = 5, n = 20, P(</a:t>
            </a:r>
            <a:r>
              <a:rPr lang="en-US" altLang="en-US" sz="800" smtClean="0">
                <a:solidFill>
                  <a:srgbClr val="000099"/>
                </a:solidFill>
              </a:rPr>
              <a:t>  </a:t>
            </a:r>
            <a:r>
              <a:rPr lang="en-US" altLang="en-US" i="1" smtClean="0">
                <a:solidFill>
                  <a:srgbClr val="000099"/>
                </a:solidFill>
                <a:latin typeface="Times New Roman" panose="02020603050405020304" pitchFamily="18" charset="0"/>
                <a:cs typeface="Times New Roman" panose="02020603050405020304" pitchFamily="18" charset="0"/>
              </a:rPr>
              <a:t>x</a:t>
            </a:r>
            <a:r>
              <a:rPr lang="en-US" altLang="en-US" smtClean="0">
                <a:solidFill>
                  <a:srgbClr val="000099"/>
                </a:solidFill>
              </a:rPr>
              <a:t> &lt; 0) = ?</a:t>
            </a:r>
          </a:p>
          <a:p>
            <a:pPr eaLnBrk="1" hangingPunct="1">
              <a:buFont typeface="Wingdings" panose="05000000000000000000" pitchFamily="2" charset="2"/>
              <a:buNone/>
            </a:pPr>
            <a:endParaRPr lang="en-US" altLang="en-US" smtClean="0"/>
          </a:p>
        </p:txBody>
      </p:sp>
      <p:cxnSp>
        <p:nvCxnSpPr>
          <p:cNvPr id="6149" name="Straight Connector 3" descr="bar"/>
          <p:cNvCxnSpPr>
            <a:cxnSpLocks noChangeShapeType="1"/>
          </p:cNvCxnSpPr>
          <p:nvPr/>
        </p:nvCxnSpPr>
        <p:spPr bwMode="auto">
          <a:xfrm flipH="1">
            <a:off x="4280263" y="1702526"/>
            <a:ext cx="228600" cy="0"/>
          </a:xfrm>
          <a:prstGeom prst="line">
            <a:avLst/>
          </a:prstGeom>
          <a:noFill/>
          <a:ln w="25400" algn="ctr">
            <a:solidFill>
              <a:srgbClr val="000099"/>
            </a:solidFill>
            <a:round/>
            <a:headEnd/>
            <a:tailEnd/>
          </a:ln>
          <a:extLst>
            <a:ext uri="{909E8E84-426E-40DD-AFC4-6F175D3DCCD1}">
              <a14:hiddenFill xmlns:a14="http://schemas.microsoft.com/office/drawing/2010/main">
                <a:noFill/>
              </a14:hiddenFill>
            </a:ext>
          </a:extLst>
        </p:spPr>
      </p:cxnSp>
      <p:graphicFrame>
        <p:nvGraphicFramePr>
          <p:cNvPr id="53250" name="Object 2" descr="xbar ~ N(3,5/root(20))"/>
          <p:cNvGraphicFramePr>
            <a:graphicFrameLocks noChangeAspect="1"/>
          </p:cNvGraphicFramePr>
          <p:nvPr>
            <p:extLst>
              <p:ext uri="{D42A27DB-BD31-4B8C-83A1-F6EECF244321}">
                <p14:modId xmlns:p14="http://schemas.microsoft.com/office/powerpoint/2010/main" val="2969659224"/>
              </p:ext>
            </p:extLst>
          </p:nvPr>
        </p:nvGraphicFramePr>
        <p:xfrm>
          <a:off x="990600" y="2286000"/>
          <a:ext cx="2697163" cy="1219200"/>
        </p:xfrm>
        <a:graphic>
          <a:graphicData uri="http://schemas.openxmlformats.org/presentationml/2006/ole">
            <mc:AlternateContent xmlns:mc="http://schemas.openxmlformats.org/markup-compatibility/2006">
              <mc:Choice xmlns:v="urn:schemas-microsoft-com:vml" Requires="v">
                <p:oleObj spid="_x0000_s99504" name="Equation" r:id="rId4" imgW="927000" imgH="419040" progId="Equation.DSMT4">
                  <p:embed/>
                </p:oleObj>
              </mc:Choice>
              <mc:Fallback>
                <p:oleObj name="Equation" r:id="rId4" imgW="927000" imgH="419040" progId="Equation.DSMT4">
                  <p:embed/>
                  <p:pic>
                    <p:nvPicPr>
                      <p:cNvPr id="53250" name="Object 2" descr="xbar ~ N(3,5/root(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2286000"/>
                        <a:ext cx="2697163"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3252" name="Picture 4" descr="Normal curve centered at 3 with 0 lableled on the horizonatal axis and shaded to the left of 0.  A question mark is in the shaded are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4800" y="2308225"/>
            <a:ext cx="4276725" cy="386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1" name="Picture 4" descr="picture of stock market chart with an arrow going up and down and back up."/>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24663" y="76200"/>
            <a:ext cx="224472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2497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3250"/>
                                        </p:tgtEl>
                                        <p:attrNameLst>
                                          <p:attrName>style.visibility</p:attrName>
                                        </p:attrNameLst>
                                      </p:cBhvr>
                                      <p:to>
                                        <p:strVal val="visible"/>
                                      </p:to>
                                    </p:set>
                                    <p:animEffect transition="in" filter="fade">
                                      <p:cBhvr>
                                        <p:cTn id="7" dur="2000"/>
                                        <p:tgtEl>
                                          <p:spTgt spid="532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3252"/>
                                        </p:tgtEl>
                                        <p:attrNameLst>
                                          <p:attrName>style.visibility</p:attrName>
                                        </p:attrNameLst>
                                      </p:cBhvr>
                                      <p:to>
                                        <p:strVal val="visible"/>
                                      </p:to>
                                    </p:set>
                                    <p:animEffect transition="in" filter="fade">
                                      <p:cBhvr>
                                        <p:cTn id="12" dur="2000"/>
                                        <p:tgtEl>
                                          <p:spTgt spid="53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altLang="en-US" dirty="0" err="1" smtClean="0"/>
              <a:t>Ví</a:t>
            </a:r>
            <a:r>
              <a:rPr lang="en-US" altLang="en-US" dirty="0" smtClean="0"/>
              <a:t> </a:t>
            </a:r>
            <a:r>
              <a:rPr lang="en-US" altLang="en-US" dirty="0" err="1" smtClean="0"/>
              <a:t>dụ</a:t>
            </a:r>
            <a:endParaRPr lang="en-US" altLang="en-US" dirty="0" smtClean="0"/>
          </a:p>
        </p:txBody>
      </p:sp>
      <p:sp>
        <p:nvSpPr>
          <p:cNvPr id="7172" name="Rectangle 3"/>
          <p:cNvSpPr>
            <a:spLocks noGrp="1" noChangeArrowheads="1"/>
          </p:cNvSpPr>
          <p:nvPr>
            <p:ph idx="1"/>
          </p:nvPr>
        </p:nvSpPr>
        <p:spPr>
          <a:xfrm>
            <a:off x="1295400" y="1600200"/>
            <a:ext cx="7924800" cy="762000"/>
          </a:xfrm>
        </p:spPr>
        <p:txBody>
          <a:bodyPr/>
          <a:lstStyle/>
          <a:p>
            <a:pPr eaLnBrk="1" hangingPunct="1">
              <a:buFont typeface="Wingdings" panose="05000000000000000000" pitchFamily="2" charset="2"/>
              <a:buNone/>
            </a:pPr>
            <a:r>
              <a:rPr lang="en-US" altLang="en-US" dirty="0" smtClean="0">
                <a:solidFill>
                  <a:srgbClr val="000099"/>
                </a:solidFill>
              </a:rPr>
              <a:t>                                P(</a:t>
            </a:r>
            <a:r>
              <a:rPr lang="en-US" altLang="en-US" sz="800" dirty="0" smtClean="0">
                <a:solidFill>
                  <a:srgbClr val="000099"/>
                </a:solidFill>
              </a:rPr>
              <a:t>  </a:t>
            </a:r>
            <a:r>
              <a:rPr lang="en-US" altLang="en-US" i="1" dirty="0" smtClean="0">
                <a:solidFill>
                  <a:srgbClr val="000099"/>
                </a:solidFill>
                <a:latin typeface="Times New Roman" panose="02020603050405020304" pitchFamily="18" charset="0"/>
                <a:cs typeface="Times New Roman" panose="02020603050405020304" pitchFamily="18" charset="0"/>
              </a:rPr>
              <a:t>x</a:t>
            </a:r>
            <a:r>
              <a:rPr lang="en-US" altLang="en-US" dirty="0" smtClean="0">
                <a:solidFill>
                  <a:srgbClr val="000099"/>
                </a:solidFill>
              </a:rPr>
              <a:t> &lt; 0) = ?</a:t>
            </a:r>
          </a:p>
          <a:p>
            <a:pPr eaLnBrk="1" hangingPunct="1">
              <a:buFont typeface="Wingdings" panose="05000000000000000000" pitchFamily="2" charset="2"/>
              <a:buNone/>
            </a:pPr>
            <a:endParaRPr lang="en-US" altLang="en-US" dirty="0" smtClean="0"/>
          </a:p>
        </p:txBody>
      </p:sp>
      <p:cxnSp>
        <p:nvCxnSpPr>
          <p:cNvPr id="7173" name="Straight Connector 3" descr="bar"/>
          <p:cNvCxnSpPr>
            <a:cxnSpLocks noChangeShapeType="1"/>
          </p:cNvCxnSpPr>
          <p:nvPr/>
        </p:nvCxnSpPr>
        <p:spPr bwMode="auto">
          <a:xfrm flipH="1">
            <a:off x="4929052" y="1728652"/>
            <a:ext cx="228600" cy="0"/>
          </a:xfrm>
          <a:prstGeom prst="line">
            <a:avLst/>
          </a:prstGeom>
          <a:noFill/>
          <a:ln w="25400" algn="ctr">
            <a:solidFill>
              <a:srgbClr val="000099"/>
            </a:solidFill>
            <a:round/>
            <a:headEnd/>
            <a:tailEnd/>
          </a:ln>
          <a:extLst>
            <a:ext uri="{909E8E84-426E-40DD-AFC4-6F175D3DCCD1}">
              <a14:hiddenFill xmlns:a14="http://schemas.microsoft.com/office/drawing/2010/main">
                <a:noFill/>
              </a14:hiddenFill>
            </a:ext>
          </a:extLst>
        </p:spPr>
      </p:cxnSp>
      <p:graphicFrame>
        <p:nvGraphicFramePr>
          <p:cNvPr id="53250" name="Object 2" descr="xbar ~ N(3,5/root(20))"/>
          <p:cNvGraphicFramePr>
            <a:graphicFrameLocks noChangeAspect="1"/>
          </p:cNvGraphicFramePr>
          <p:nvPr/>
        </p:nvGraphicFramePr>
        <p:xfrm>
          <a:off x="4114800" y="2133600"/>
          <a:ext cx="2697163" cy="1219200"/>
        </p:xfrm>
        <a:graphic>
          <a:graphicData uri="http://schemas.openxmlformats.org/presentationml/2006/ole">
            <mc:AlternateContent xmlns:mc="http://schemas.openxmlformats.org/markup-compatibility/2006">
              <mc:Choice xmlns:v="urn:schemas-microsoft-com:vml" Requires="v">
                <p:oleObj spid="_x0000_s100527" name="Equation" r:id="rId4" imgW="927000" imgH="419040" progId="Equation.DSMT4">
                  <p:embed/>
                </p:oleObj>
              </mc:Choice>
              <mc:Fallback>
                <p:oleObj name="Equation" r:id="rId4" imgW="927000" imgH="419040" progId="Equation.DSMT4">
                  <p:embed/>
                  <p:pic>
                    <p:nvPicPr>
                      <p:cNvPr id="53250" name="Object 2" descr="xbar ~ N(3,5/root(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2133600"/>
                        <a:ext cx="2697163"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3252" name="Picture 4" descr="Normal curve centered at 3 with 0 lableled on the horizonatal axis and shaded to the left of 0.  A question mark is in the shaded are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3352800"/>
            <a:ext cx="3352800"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Picture 4" descr="picture of stock market chart with an arrow going up and down and back up."/>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 y="1600200"/>
            <a:ext cx="3048000"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2016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3250"/>
                                        </p:tgtEl>
                                        <p:attrNameLst>
                                          <p:attrName>style.visibility</p:attrName>
                                        </p:attrNameLst>
                                      </p:cBhvr>
                                      <p:to>
                                        <p:strVal val="visible"/>
                                      </p:to>
                                    </p:set>
                                    <p:animEffect transition="in" filter="fade">
                                      <p:cBhvr>
                                        <p:cTn id="7" dur="2000"/>
                                        <p:tgtEl>
                                          <p:spTgt spid="532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3252"/>
                                        </p:tgtEl>
                                        <p:attrNameLst>
                                          <p:attrName>style.visibility</p:attrName>
                                        </p:attrNameLst>
                                      </p:cBhvr>
                                      <p:to>
                                        <p:strVal val="visible"/>
                                      </p:to>
                                    </p:set>
                                    <p:animEffect transition="in" filter="fade">
                                      <p:cBhvr>
                                        <p:cTn id="12" dur="2000"/>
                                        <p:tgtEl>
                                          <p:spTgt spid="53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0" y="533400"/>
            <a:ext cx="8229600" cy="1143000"/>
          </a:xfrm>
        </p:spPr>
        <p:txBody>
          <a:bodyPr/>
          <a:lstStyle/>
          <a:p>
            <a:pPr algn="ctr" eaLnBrk="1" hangingPunct="1"/>
            <a:r>
              <a:rPr lang="en-US" altLang="en-US" dirty="0" err="1" smtClean="0"/>
              <a:t>Ví</a:t>
            </a:r>
            <a:r>
              <a:rPr lang="en-US" altLang="en-US" dirty="0" smtClean="0"/>
              <a:t> </a:t>
            </a:r>
            <a:r>
              <a:rPr lang="en-US" altLang="en-US" dirty="0" err="1" smtClean="0"/>
              <a:t>dụ</a:t>
            </a:r>
            <a:endParaRPr lang="en-US" altLang="en-US" dirty="0" smtClean="0"/>
          </a:p>
        </p:txBody>
      </p:sp>
      <p:sp>
        <p:nvSpPr>
          <p:cNvPr id="29699" name="Rectangle 3"/>
          <p:cNvSpPr>
            <a:spLocks noGrp="1" noChangeArrowheads="1"/>
          </p:cNvSpPr>
          <p:nvPr>
            <p:ph idx="1"/>
          </p:nvPr>
        </p:nvSpPr>
        <p:spPr>
          <a:xfrm>
            <a:off x="0" y="1905000"/>
            <a:ext cx="9144000" cy="4419600"/>
          </a:xfrm>
        </p:spPr>
        <p:txBody>
          <a:bodyPr/>
          <a:lstStyle/>
          <a:p>
            <a:pPr eaLnBrk="1" hangingPunct="1">
              <a:buFont typeface="Wingdings" panose="05000000000000000000" pitchFamily="2" charset="2"/>
              <a:buNone/>
            </a:pPr>
            <a:r>
              <a:rPr lang="vi-VN" altLang="en-US" dirty="0">
                <a:latin typeface="Arial" panose="020B0604020202020204" pitchFamily="34" charset="0"/>
                <a:cs typeface="Arial" panose="020B0604020202020204" pitchFamily="34" charset="0"/>
              </a:rPr>
              <a:t>Giả sử điểm trung bình chung của sinh viên đại học là 3,1 và độ lệch chuẩn là 0,7. Một lớp gồm 35 sinh viên được chọn ngẫu nhiên sẽ được coi là có rủi ro cao nếu điểm trung </a:t>
            </a:r>
            <a:r>
              <a:rPr lang="vi-VN" altLang="en-US" dirty="0" smtClean="0">
                <a:latin typeface="Arial" panose="020B0604020202020204" pitchFamily="34" charset="0"/>
                <a:cs typeface="Arial" panose="020B0604020202020204" pitchFamily="34" charset="0"/>
              </a:rPr>
              <a:t>bình trung bình của </a:t>
            </a:r>
            <a:r>
              <a:rPr lang="vi-VN" altLang="en-US" dirty="0">
                <a:latin typeface="Arial" panose="020B0604020202020204" pitchFamily="34" charset="0"/>
                <a:cs typeface="Arial" panose="020B0604020202020204" pitchFamily="34" charset="0"/>
              </a:rPr>
              <a:t>họ </a:t>
            </a:r>
            <a:r>
              <a:rPr lang="en-US" altLang="en-US" dirty="0" err="1" smtClean="0">
                <a:latin typeface="Arial" panose="020B0604020202020204" pitchFamily="34" charset="0"/>
                <a:cs typeface="Arial" panose="020B0604020202020204" pitchFamily="34" charset="0"/>
              </a:rPr>
              <a:t>nhỏ</a:t>
            </a:r>
            <a:r>
              <a:rPr lang="en-US" altLang="en-US" dirty="0" smtClean="0">
                <a:latin typeface="Arial" panose="020B0604020202020204" pitchFamily="34" charset="0"/>
                <a:cs typeface="Arial" panose="020B0604020202020204" pitchFamily="34" charset="0"/>
              </a:rPr>
              <a:t> </a:t>
            </a:r>
            <a:r>
              <a:rPr lang="en-US" altLang="en-US" dirty="0" err="1" smtClean="0">
                <a:latin typeface="Arial" panose="020B0604020202020204" pitchFamily="34" charset="0"/>
                <a:cs typeface="Arial" panose="020B0604020202020204" pitchFamily="34" charset="0"/>
              </a:rPr>
              <a:t>hơn</a:t>
            </a:r>
            <a:r>
              <a:rPr lang="en-US" altLang="en-US" dirty="0" smtClean="0">
                <a:latin typeface="Arial" panose="020B0604020202020204" pitchFamily="34" charset="0"/>
                <a:cs typeface="Arial" panose="020B0604020202020204" pitchFamily="34" charset="0"/>
              </a:rPr>
              <a:t> 2%</a:t>
            </a:r>
            <a:r>
              <a:rPr lang="vi-VN" altLang="en-US" dirty="0" smtClean="0">
                <a:latin typeface="Arial" panose="020B0604020202020204" pitchFamily="34" charset="0"/>
                <a:cs typeface="Arial" panose="020B0604020202020204" pitchFamily="34" charset="0"/>
              </a:rPr>
              <a:t>. </a:t>
            </a:r>
            <a:r>
              <a:rPr lang="vi-VN" altLang="en-US" dirty="0">
                <a:latin typeface="Arial" panose="020B0604020202020204" pitchFamily="34" charset="0"/>
                <a:cs typeface="Arial" panose="020B0604020202020204" pitchFamily="34" charset="0"/>
              </a:rPr>
              <a:t>Điểm trung bình lớn nhất sẽ được coi là rủi ro cao là </a:t>
            </a:r>
            <a:r>
              <a:rPr lang="en-US" altLang="en-US" dirty="0" err="1" smtClean="0">
                <a:latin typeface="Arial" panose="020B0604020202020204" pitchFamily="34" charset="0"/>
                <a:cs typeface="Arial" panose="020B0604020202020204" pitchFamily="34" charset="0"/>
              </a:rPr>
              <a:t>bao</a:t>
            </a:r>
            <a:r>
              <a:rPr lang="en-US" altLang="en-US" dirty="0" smtClean="0">
                <a:latin typeface="Arial" panose="020B0604020202020204" pitchFamily="34" charset="0"/>
                <a:cs typeface="Arial" panose="020B0604020202020204" pitchFamily="34" charset="0"/>
              </a:rPr>
              <a:t> </a:t>
            </a:r>
            <a:r>
              <a:rPr lang="en-US" altLang="en-US" dirty="0" err="1" smtClean="0">
                <a:latin typeface="Arial" panose="020B0604020202020204" pitchFamily="34" charset="0"/>
                <a:cs typeface="Arial" panose="020B0604020202020204" pitchFamily="34" charset="0"/>
              </a:rPr>
              <a:t>nhiêu</a:t>
            </a:r>
            <a:r>
              <a:rPr lang="vi-VN" altLang="en-US" dirty="0" smtClean="0">
                <a:latin typeface="Arial" panose="020B0604020202020204" pitchFamily="34" charset="0"/>
                <a:cs typeface="Arial" panose="020B0604020202020204" pitchFamily="34" charset="0"/>
              </a:rPr>
              <a:t>?</a:t>
            </a:r>
            <a:endParaRPr lang="en-US" altLang="en-US" dirty="0" smtClean="0">
              <a:latin typeface="Arial" panose="020B0604020202020204" pitchFamily="34" charset="0"/>
              <a:cs typeface="Arial" panose="020B0604020202020204" pitchFamily="34" charset="0"/>
            </a:endParaRPr>
          </a:p>
        </p:txBody>
      </p:sp>
      <p:pic>
        <p:nvPicPr>
          <p:cNvPr id="29700" name="Picture 4" descr="picture of &quot;GPA&quot; with a graduation cap on top of the &quot;G&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80975"/>
            <a:ext cx="2743200"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2768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0" y="533400"/>
            <a:ext cx="8229600" cy="1143000"/>
          </a:xfrm>
        </p:spPr>
        <p:txBody>
          <a:bodyPr/>
          <a:lstStyle/>
          <a:p>
            <a:pPr algn="ctr" eaLnBrk="1" hangingPunct="1"/>
            <a:r>
              <a:rPr lang="en-US" altLang="en-US" dirty="0" err="1" smtClean="0"/>
              <a:t>Ví</a:t>
            </a:r>
            <a:r>
              <a:rPr lang="en-US" altLang="en-US" dirty="0" smtClean="0"/>
              <a:t> </a:t>
            </a:r>
            <a:r>
              <a:rPr lang="en-US" altLang="en-US" dirty="0" err="1" smtClean="0"/>
              <a:t>dụ</a:t>
            </a:r>
            <a:endParaRPr lang="en-US" altLang="en-US" dirty="0" smtClean="0"/>
          </a:p>
        </p:txBody>
      </p:sp>
      <p:sp>
        <p:nvSpPr>
          <p:cNvPr id="8196" name="Rectangle 3"/>
          <p:cNvSpPr>
            <a:spLocks noGrp="1" noChangeArrowheads="1"/>
          </p:cNvSpPr>
          <p:nvPr>
            <p:ph idx="1"/>
          </p:nvPr>
        </p:nvSpPr>
        <p:spPr>
          <a:xfrm>
            <a:off x="609600" y="1600200"/>
            <a:ext cx="7924800" cy="685800"/>
          </a:xfrm>
        </p:spPr>
        <p:txBody>
          <a:bodyPr/>
          <a:lstStyle/>
          <a:p>
            <a:pPr eaLnBrk="1" hangingPunct="1">
              <a:buFont typeface="Wingdings" panose="05000000000000000000" pitchFamily="2" charset="2"/>
              <a:buNone/>
            </a:pPr>
            <a:r>
              <a:rPr lang="en-US" altLang="en-US" i="1" smtClean="0">
                <a:solidFill>
                  <a:srgbClr val="000099"/>
                </a:solidFill>
                <a:latin typeface="Symbol" panose="05050102010706020507" pitchFamily="18" charset="2"/>
                <a:cs typeface="Times New Roman" panose="02020603050405020304" pitchFamily="18" charset="0"/>
              </a:rPr>
              <a:t>m</a:t>
            </a:r>
            <a:r>
              <a:rPr lang="en-US" altLang="en-US" smtClean="0">
                <a:solidFill>
                  <a:srgbClr val="000099"/>
                </a:solidFill>
              </a:rPr>
              <a:t> = 3.1, </a:t>
            </a:r>
            <a:r>
              <a:rPr lang="en-US" altLang="en-US" smtClean="0">
                <a:solidFill>
                  <a:srgbClr val="000099"/>
                </a:solidFill>
                <a:latin typeface="Symbol" panose="05050102010706020507" pitchFamily="18" charset="2"/>
              </a:rPr>
              <a:t>s</a:t>
            </a:r>
            <a:r>
              <a:rPr lang="en-US" altLang="en-US" smtClean="0">
                <a:solidFill>
                  <a:srgbClr val="000099"/>
                </a:solidFill>
              </a:rPr>
              <a:t> = 0.7, n = 35, P(</a:t>
            </a:r>
            <a:r>
              <a:rPr lang="en-US" altLang="en-US" sz="800" smtClean="0">
                <a:solidFill>
                  <a:srgbClr val="000099"/>
                </a:solidFill>
              </a:rPr>
              <a:t> </a:t>
            </a:r>
            <a:r>
              <a:rPr lang="en-US" altLang="en-US" i="1" smtClean="0">
                <a:solidFill>
                  <a:srgbClr val="000099"/>
                </a:solidFill>
                <a:latin typeface="Times New Roman" panose="02020603050405020304" pitchFamily="18" charset="0"/>
                <a:cs typeface="Times New Roman" panose="02020603050405020304" pitchFamily="18" charset="0"/>
              </a:rPr>
              <a:t>x</a:t>
            </a:r>
            <a:r>
              <a:rPr lang="en-US" altLang="en-US" smtClean="0">
                <a:solidFill>
                  <a:srgbClr val="000099"/>
                </a:solidFill>
              </a:rPr>
              <a:t> &lt; ?) = 0.02</a:t>
            </a:r>
          </a:p>
          <a:p>
            <a:pPr eaLnBrk="1" hangingPunct="1">
              <a:buFont typeface="Wingdings" panose="05000000000000000000" pitchFamily="2" charset="2"/>
              <a:buNone/>
            </a:pPr>
            <a:endParaRPr lang="en-US" altLang="en-US" smtClean="0"/>
          </a:p>
        </p:txBody>
      </p:sp>
      <p:graphicFrame>
        <p:nvGraphicFramePr>
          <p:cNvPr id="54274" name="Object 2" descr="xbar ~ N(3.1,0.7/root(35))"/>
          <p:cNvGraphicFramePr>
            <a:graphicFrameLocks noChangeAspect="1"/>
          </p:cNvGraphicFramePr>
          <p:nvPr/>
        </p:nvGraphicFramePr>
        <p:xfrm>
          <a:off x="798513" y="2362200"/>
          <a:ext cx="2994025" cy="1219200"/>
        </p:xfrm>
        <a:graphic>
          <a:graphicData uri="http://schemas.openxmlformats.org/presentationml/2006/ole">
            <mc:AlternateContent xmlns:mc="http://schemas.openxmlformats.org/markup-compatibility/2006">
              <mc:Choice xmlns:v="urn:schemas-microsoft-com:vml" Requires="v">
                <p:oleObj spid="_x0000_s101552" name="Equation" r:id="rId4" imgW="1028520" imgH="419040" progId="Equation.DSMT4">
                  <p:embed/>
                </p:oleObj>
              </mc:Choice>
              <mc:Fallback>
                <p:oleObj name="Equation" r:id="rId4" imgW="1028520" imgH="419040" progId="Equation.DSMT4">
                  <p:embed/>
                  <p:pic>
                    <p:nvPicPr>
                      <p:cNvPr id="54274" name="Object 2" descr="xbar ~ N(3.1,0.7/root(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513" y="2362200"/>
                        <a:ext cx="2994025"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8197" name="Straight Connector 4" descr="bar"/>
          <p:cNvCxnSpPr>
            <a:cxnSpLocks noChangeShapeType="1"/>
          </p:cNvCxnSpPr>
          <p:nvPr/>
        </p:nvCxnSpPr>
        <p:spPr bwMode="auto">
          <a:xfrm flipH="1">
            <a:off x="4876800" y="1752600"/>
            <a:ext cx="228600" cy="0"/>
          </a:xfrm>
          <a:prstGeom prst="line">
            <a:avLst/>
          </a:prstGeom>
          <a:noFill/>
          <a:ln w="25400" algn="ctr">
            <a:solidFill>
              <a:srgbClr val="000099"/>
            </a:solidFill>
            <a:round/>
            <a:headEnd/>
            <a:tailEnd/>
          </a:ln>
          <a:extLst>
            <a:ext uri="{909E8E84-426E-40DD-AFC4-6F175D3DCCD1}">
              <a14:hiddenFill xmlns:a14="http://schemas.microsoft.com/office/drawing/2010/main">
                <a:noFill/>
              </a14:hiddenFill>
            </a:ext>
          </a:extLst>
        </p:spPr>
      </p:cxnSp>
      <p:pic>
        <p:nvPicPr>
          <p:cNvPr id="54275" name="Picture 3" descr="Normal curve centered at 3.1 with a ? labeled to the right of 3.1.  It is shaded to the left of the ? with 0.02 labled as the area of the shaded regi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3325" y="2514600"/>
            <a:ext cx="4105275" cy="372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9" name="Picture 4" descr="picture of &quot;GPA&quot; with a graduation cap on top of the &quot;G&quo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77000" y="76200"/>
            <a:ext cx="2514600"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7122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fade">
                                      <p:cBhvr>
                                        <p:cTn id="7" dur="2000"/>
                                        <p:tgtEl>
                                          <p:spTgt spid="542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4275"/>
                                        </p:tgtEl>
                                        <p:attrNameLst>
                                          <p:attrName>style.visibility</p:attrName>
                                        </p:attrNameLst>
                                      </p:cBhvr>
                                      <p:to>
                                        <p:strVal val="visible"/>
                                      </p:to>
                                    </p:set>
                                    <p:animEffect transition="in" filter="fade">
                                      <p:cBhvr>
                                        <p:cTn id="12" dur="2000"/>
                                        <p:tgtEl>
                                          <p:spTgt spid="54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2"/>
          <p:cNvSpPr>
            <a:spLocks noGrp="1"/>
          </p:cNvSpPr>
          <p:nvPr>
            <p:ph type="title"/>
          </p:nvPr>
        </p:nvSpPr>
        <p:spPr>
          <a:xfrm>
            <a:off x="762000" y="457200"/>
            <a:ext cx="7315200" cy="1066800"/>
          </a:xfrm>
        </p:spPr>
        <p:txBody>
          <a:bodyPr/>
          <a:lstStyle/>
          <a:p>
            <a:pPr algn="ctr"/>
            <a:r>
              <a:rPr lang="en-US" altLang="en-US" dirty="0" err="1" smtClean="0"/>
              <a:t>Phân</a:t>
            </a:r>
            <a:r>
              <a:rPr lang="en-US" altLang="en-US" dirty="0" smtClean="0"/>
              <a:t> </a:t>
            </a:r>
            <a:r>
              <a:rPr lang="en-US" altLang="en-US" dirty="0" err="1" smtClean="0"/>
              <a:t>phối</a:t>
            </a:r>
            <a:r>
              <a:rPr lang="en-US" altLang="en-US" dirty="0" smtClean="0"/>
              <a:t> </a:t>
            </a:r>
            <a:r>
              <a:rPr lang="en-US" altLang="en-US" dirty="0" err="1" smtClean="0"/>
              <a:t>chuẩn</a:t>
            </a:r>
            <a:endParaRPr lang="en-GB" altLang="en-US" dirty="0" smtClean="0"/>
          </a:p>
        </p:txBody>
      </p:sp>
      <p:sp>
        <p:nvSpPr>
          <p:cNvPr id="20484"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fontAlgn="base">
              <a:spcBef>
                <a:spcPct val="0"/>
              </a:spcBef>
              <a:spcAft>
                <a:spcPct val="0"/>
              </a:spcAft>
            </a:pPr>
            <a:endParaRPr lang="en-GB" altLang="en-US" dirty="0">
              <a:solidFill>
                <a:schemeClr val="bg2"/>
              </a:solidFill>
            </a:endParaRPr>
          </a:p>
        </p:txBody>
      </p:sp>
      <p:sp>
        <p:nvSpPr>
          <p:cNvPr id="20485" name="Slide Number Placeholder 5"/>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CC284B3C-AF65-4D49-9433-CD3056CFB95F}" type="slidenum">
              <a:rPr lang="en-GB" altLang="en-US">
                <a:solidFill>
                  <a:srgbClr val="FFFFFF"/>
                </a:solidFill>
              </a:rPr>
              <a:pPr/>
              <a:t>5</a:t>
            </a:fld>
            <a:endParaRPr lang="en-GB" altLang="en-US">
              <a:solidFill>
                <a:srgbClr val="FFFFFF"/>
              </a:solidFill>
            </a:endParaRPr>
          </a:p>
        </p:txBody>
      </p:sp>
      <p:sp>
        <p:nvSpPr>
          <p:cNvPr id="2048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endParaRPr lang="en-US" altLang="en-US"/>
          </a:p>
        </p:txBody>
      </p:sp>
      <p:grpSp>
        <p:nvGrpSpPr>
          <p:cNvPr id="20487" name="Group 12"/>
          <p:cNvGrpSpPr>
            <a:grpSpLocks/>
          </p:cNvGrpSpPr>
          <p:nvPr/>
        </p:nvGrpSpPr>
        <p:grpSpPr bwMode="auto">
          <a:xfrm>
            <a:off x="1447800" y="914400"/>
            <a:ext cx="6043612" cy="4343400"/>
            <a:chOff x="2667000" y="1676400"/>
            <a:chExt cx="6043161" cy="4343400"/>
          </a:xfrm>
        </p:grpSpPr>
        <p:pic>
          <p:nvPicPr>
            <p:cNvPr id="2048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828800"/>
              <a:ext cx="6043161"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9" name="TextBox 11"/>
            <p:cNvSpPr txBox="1">
              <a:spLocks noChangeArrowheads="1"/>
            </p:cNvSpPr>
            <p:nvPr/>
          </p:nvSpPr>
          <p:spPr bwMode="auto">
            <a:xfrm>
              <a:off x="5257800" y="1676400"/>
              <a:ext cx="914400"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r>
                <a:rPr lang="en-US" altLang="en-US" sz="2400" i="1"/>
                <a:t>f(x)</a:t>
              </a:r>
            </a:p>
          </p:txBody>
        </p:sp>
      </p:grpSp>
      <p:sp>
        <p:nvSpPr>
          <p:cNvPr id="2" name="Rectangle 1"/>
          <p:cNvSpPr/>
          <p:nvPr/>
        </p:nvSpPr>
        <p:spPr>
          <a:xfrm>
            <a:off x="1600200" y="5410200"/>
            <a:ext cx="5943600" cy="400110"/>
          </a:xfrm>
          <a:prstGeom prst="rect">
            <a:avLst/>
          </a:prstGeom>
        </p:spPr>
        <p:txBody>
          <a:bodyPr wrap="square">
            <a:spAutoFit/>
          </a:bodyPr>
          <a:lstStyle/>
          <a:p>
            <a:r>
              <a:rPr lang="en-US" altLang="en-US" b="0" dirty="0" err="1"/>
              <a:t>Tổng</a:t>
            </a:r>
            <a:r>
              <a:rPr lang="en-US" altLang="en-US" b="0" dirty="0"/>
              <a:t> </a:t>
            </a:r>
            <a:r>
              <a:rPr lang="en-US" altLang="en-US" b="0" dirty="0" err="1"/>
              <a:t>phần</a:t>
            </a:r>
            <a:r>
              <a:rPr lang="en-US" altLang="en-US" b="0" dirty="0"/>
              <a:t> </a:t>
            </a:r>
            <a:r>
              <a:rPr lang="en-US" altLang="en-US" b="0" dirty="0" err="1"/>
              <a:t>diện</a:t>
            </a:r>
            <a:r>
              <a:rPr lang="en-US" altLang="en-US" b="0" dirty="0"/>
              <a:t> </a:t>
            </a:r>
            <a:r>
              <a:rPr lang="en-US" altLang="en-US" b="0" dirty="0" err="1"/>
              <a:t>tích</a:t>
            </a:r>
            <a:r>
              <a:rPr lang="en-US" altLang="en-US" b="0" dirty="0"/>
              <a:t> d</a:t>
            </a:r>
            <a:r>
              <a:rPr lang="vi-VN" altLang="en-US" b="0" dirty="0"/>
              <a:t>ư</a:t>
            </a:r>
            <a:r>
              <a:rPr lang="en-US" altLang="en-US" b="0" dirty="0" err="1"/>
              <a:t>ới</a:t>
            </a:r>
            <a:r>
              <a:rPr lang="en-US" altLang="en-US" b="0" dirty="0"/>
              <a:t> đ</a:t>
            </a:r>
            <a:r>
              <a:rPr lang="vi-VN" altLang="en-US" b="0" dirty="0"/>
              <a:t>ư</a:t>
            </a:r>
            <a:r>
              <a:rPr lang="en-US" altLang="en-US" b="0" dirty="0" err="1"/>
              <a:t>ờng</a:t>
            </a:r>
            <a:r>
              <a:rPr lang="en-US" altLang="en-US" b="0" dirty="0"/>
              <a:t> </a:t>
            </a:r>
            <a:r>
              <a:rPr lang="en-US" altLang="en-US" b="0" dirty="0" err="1"/>
              <a:t>mật</a:t>
            </a:r>
            <a:r>
              <a:rPr lang="en-US" altLang="en-US" b="0" dirty="0"/>
              <a:t> </a:t>
            </a:r>
            <a:r>
              <a:rPr lang="en-US" altLang="en-US" b="0" dirty="0" err="1"/>
              <a:t>độ</a:t>
            </a:r>
            <a:r>
              <a:rPr lang="en-US" altLang="en-US" b="0" dirty="0"/>
              <a:t> </a:t>
            </a:r>
            <a:r>
              <a:rPr lang="en-US" altLang="en-US" b="0" dirty="0" err="1"/>
              <a:t>bằng</a:t>
            </a:r>
            <a:r>
              <a:rPr lang="en-US" altLang="en-US" b="0" dirty="0"/>
              <a:t> 1.</a:t>
            </a:r>
            <a:endParaRPr lang="en-US" altLang="en-US" b="0" dirty="0">
              <a:sym typeface="Symbol" panose="05050102010706020507" pitchFamily="18" charset="2"/>
            </a:endParaRPr>
          </a:p>
        </p:txBody>
      </p:sp>
    </p:spTree>
    <p:extLst>
      <p:ext uri="{BB962C8B-B14F-4D97-AF65-F5344CB8AC3E}">
        <p14:creationId xmlns:p14="http://schemas.microsoft.com/office/powerpoint/2010/main" val="491004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5" name="Picture 3" descr="Normal curve centered at 3.1 with a ? labeled to the right of 3.1.  It is shaded to the left of the ? with 0.02 labled as the area of the shaded reg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3429000"/>
            <a:ext cx="3181350" cy="288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Rectangle 2"/>
          <p:cNvSpPr>
            <a:spLocks noGrp="1" noChangeArrowheads="1"/>
          </p:cNvSpPr>
          <p:nvPr>
            <p:ph type="title"/>
          </p:nvPr>
        </p:nvSpPr>
        <p:spPr>
          <a:xfrm>
            <a:off x="0" y="533400"/>
            <a:ext cx="8229600" cy="1143000"/>
          </a:xfrm>
        </p:spPr>
        <p:txBody>
          <a:bodyPr/>
          <a:lstStyle/>
          <a:p>
            <a:pPr algn="ctr" eaLnBrk="1" hangingPunct="1"/>
            <a:r>
              <a:rPr lang="en-US" altLang="en-US" dirty="0" err="1" smtClean="0"/>
              <a:t>Ví</a:t>
            </a:r>
            <a:r>
              <a:rPr lang="en-US" altLang="en-US" dirty="0" smtClean="0"/>
              <a:t> </a:t>
            </a:r>
            <a:r>
              <a:rPr lang="en-US" altLang="en-US" dirty="0" err="1" smtClean="0"/>
              <a:t>dụ</a:t>
            </a:r>
            <a:endParaRPr lang="en-US" altLang="en-US" dirty="0" smtClean="0"/>
          </a:p>
        </p:txBody>
      </p:sp>
      <p:sp>
        <p:nvSpPr>
          <p:cNvPr id="9221" name="Rectangle 3"/>
          <p:cNvSpPr>
            <a:spLocks noGrp="1" noChangeArrowheads="1"/>
          </p:cNvSpPr>
          <p:nvPr>
            <p:ph idx="1"/>
          </p:nvPr>
        </p:nvSpPr>
        <p:spPr>
          <a:xfrm>
            <a:off x="609600" y="1600200"/>
            <a:ext cx="7924800" cy="685800"/>
          </a:xfrm>
        </p:spPr>
        <p:txBody>
          <a:bodyPr/>
          <a:lstStyle/>
          <a:p>
            <a:pPr eaLnBrk="1" hangingPunct="1">
              <a:buFont typeface="Wingdings" panose="05000000000000000000" pitchFamily="2" charset="2"/>
              <a:buNone/>
            </a:pPr>
            <a:r>
              <a:rPr lang="en-US" altLang="en-US" smtClean="0">
                <a:solidFill>
                  <a:srgbClr val="000099"/>
                </a:solidFill>
              </a:rPr>
              <a:t>              P(</a:t>
            </a:r>
            <a:r>
              <a:rPr lang="en-US" altLang="en-US" sz="800" smtClean="0">
                <a:solidFill>
                  <a:srgbClr val="000099"/>
                </a:solidFill>
              </a:rPr>
              <a:t> </a:t>
            </a:r>
            <a:r>
              <a:rPr lang="en-US" altLang="en-US" i="1" smtClean="0">
                <a:solidFill>
                  <a:srgbClr val="000099"/>
                </a:solidFill>
                <a:latin typeface="Times New Roman" panose="02020603050405020304" pitchFamily="18" charset="0"/>
                <a:cs typeface="Times New Roman" panose="02020603050405020304" pitchFamily="18" charset="0"/>
              </a:rPr>
              <a:t>x</a:t>
            </a:r>
            <a:r>
              <a:rPr lang="en-US" altLang="en-US" smtClean="0">
                <a:solidFill>
                  <a:srgbClr val="000099"/>
                </a:solidFill>
              </a:rPr>
              <a:t> &lt; ?) = 0.02</a:t>
            </a:r>
          </a:p>
          <a:p>
            <a:pPr eaLnBrk="1" hangingPunct="1">
              <a:buFont typeface="Wingdings" panose="05000000000000000000" pitchFamily="2" charset="2"/>
              <a:buNone/>
            </a:pPr>
            <a:endParaRPr lang="en-US" altLang="en-US" smtClean="0"/>
          </a:p>
        </p:txBody>
      </p:sp>
      <p:graphicFrame>
        <p:nvGraphicFramePr>
          <p:cNvPr id="54274" name="Object 2" descr="xbar ~ N(3.1,0.7/root(35))"/>
          <p:cNvGraphicFramePr>
            <a:graphicFrameLocks noChangeAspect="1"/>
          </p:cNvGraphicFramePr>
          <p:nvPr/>
        </p:nvGraphicFramePr>
        <p:xfrm>
          <a:off x="2286000" y="2362200"/>
          <a:ext cx="2994025" cy="1219200"/>
        </p:xfrm>
        <a:graphic>
          <a:graphicData uri="http://schemas.openxmlformats.org/presentationml/2006/ole">
            <mc:AlternateContent xmlns:mc="http://schemas.openxmlformats.org/markup-compatibility/2006">
              <mc:Choice xmlns:v="urn:schemas-microsoft-com:vml" Requires="v">
                <p:oleObj spid="_x0000_s102576" name="Equation" r:id="rId5" imgW="1028520" imgH="419040" progId="Equation.DSMT4">
                  <p:embed/>
                </p:oleObj>
              </mc:Choice>
              <mc:Fallback>
                <p:oleObj name="Equation" r:id="rId5" imgW="1028520" imgH="419040" progId="Equation.DSMT4">
                  <p:embed/>
                  <p:pic>
                    <p:nvPicPr>
                      <p:cNvPr id="54274" name="Object 2" descr="xbar ~ N(3.1,0.7/root(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2362200"/>
                        <a:ext cx="2994025"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9222" name="Straight Connector 4" descr="bar"/>
          <p:cNvCxnSpPr>
            <a:cxnSpLocks noChangeShapeType="1"/>
          </p:cNvCxnSpPr>
          <p:nvPr/>
        </p:nvCxnSpPr>
        <p:spPr bwMode="auto">
          <a:xfrm flipH="1">
            <a:off x="2431871" y="1715589"/>
            <a:ext cx="228600" cy="0"/>
          </a:xfrm>
          <a:prstGeom prst="line">
            <a:avLst/>
          </a:prstGeom>
          <a:noFill/>
          <a:ln w="25400" algn="ctr">
            <a:solidFill>
              <a:srgbClr val="000099"/>
            </a:solidFill>
            <a:round/>
            <a:headEnd/>
            <a:tailEnd/>
          </a:ln>
          <a:extLst>
            <a:ext uri="{909E8E84-426E-40DD-AFC4-6F175D3DCCD1}">
              <a14:hiddenFill xmlns:a14="http://schemas.microsoft.com/office/drawing/2010/main">
                <a:noFill/>
              </a14:hiddenFill>
            </a:ext>
          </a:extLst>
        </p:spPr>
      </p:cxnSp>
      <p:pic>
        <p:nvPicPr>
          <p:cNvPr id="9223" name="Picture 4" descr="picture of &quot;GPA&quot; with a graduation cap on top of the &quot;G&quo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6588" y="76200"/>
            <a:ext cx="3275012"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3028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fade">
                                      <p:cBhvr>
                                        <p:cTn id="7" dur="2000"/>
                                        <p:tgtEl>
                                          <p:spTgt spid="542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4275"/>
                                        </p:tgtEl>
                                        <p:attrNameLst>
                                          <p:attrName>style.visibility</p:attrName>
                                        </p:attrNameLst>
                                      </p:cBhvr>
                                      <p:to>
                                        <p:strVal val="visible"/>
                                      </p:to>
                                    </p:set>
                                    <p:animEffect transition="in" filter="fade">
                                      <p:cBhvr>
                                        <p:cTn id="12" dur="2000"/>
                                        <p:tgtEl>
                                          <p:spTgt spid="54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ChangeArrowheads="1"/>
          </p:cNvSpPr>
          <p:nvPr/>
        </p:nvSpPr>
        <p:spPr bwMode="auto">
          <a:xfrm>
            <a:off x="0" y="575434"/>
            <a:ext cx="9144000" cy="175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smtClean="0">
                <a:solidFill>
                  <a:srgbClr val="008000"/>
                </a:solidFill>
              </a:rPr>
              <a:t>Hệ</a:t>
            </a:r>
            <a:r>
              <a:rPr lang="en-US" altLang="en-US" sz="4000" dirty="0" smtClean="0">
                <a:solidFill>
                  <a:srgbClr val="008000"/>
                </a:solidFill>
              </a:rPr>
              <a:t> </a:t>
            </a:r>
            <a:r>
              <a:rPr lang="en-US" altLang="en-US" sz="4000" dirty="0" err="1" smtClean="0">
                <a:solidFill>
                  <a:srgbClr val="008000"/>
                </a:solidFill>
              </a:rPr>
              <a:t>số</a:t>
            </a:r>
            <a:r>
              <a:rPr lang="en-US" altLang="en-US" sz="4000" dirty="0" smtClean="0">
                <a:solidFill>
                  <a:srgbClr val="008000"/>
                </a:solidFill>
              </a:rPr>
              <a:t> </a:t>
            </a:r>
            <a:r>
              <a:rPr lang="en-US" altLang="en-US" sz="4000" dirty="0" err="1" smtClean="0">
                <a:solidFill>
                  <a:srgbClr val="008000"/>
                </a:solidFill>
              </a:rPr>
              <a:t>hiệu</a:t>
            </a:r>
            <a:r>
              <a:rPr lang="en-US" altLang="en-US" sz="4000" dirty="0" smtClean="0">
                <a:solidFill>
                  <a:srgbClr val="008000"/>
                </a:solidFill>
              </a:rPr>
              <a:t> </a:t>
            </a:r>
            <a:r>
              <a:rPr lang="en-US" altLang="en-US" sz="4000" dirty="0" err="1" smtClean="0">
                <a:solidFill>
                  <a:srgbClr val="008000"/>
                </a:solidFill>
              </a:rPr>
              <a:t>chỉnh</a:t>
            </a:r>
            <a:r>
              <a:rPr lang="en-US" altLang="en-US" sz="4000" dirty="0" smtClean="0">
                <a:solidFill>
                  <a:srgbClr val="008000"/>
                </a:solidFill>
              </a:rPr>
              <a:t> </a:t>
            </a:r>
            <a:r>
              <a:rPr lang="en-US" altLang="en-US" sz="4000" dirty="0" err="1" smtClean="0">
                <a:solidFill>
                  <a:srgbClr val="008000"/>
                </a:solidFill>
              </a:rPr>
              <a:t>đối</a:t>
            </a:r>
            <a:r>
              <a:rPr lang="en-US" altLang="en-US" sz="4000" dirty="0" smtClean="0">
                <a:solidFill>
                  <a:srgbClr val="008000"/>
                </a:solidFill>
              </a:rPr>
              <a:t> </a:t>
            </a:r>
            <a:r>
              <a:rPr lang="en-US" altLang="en-US" sz="4000" dirty="0" err="1" smtClean="0">
                <a:solidFill>
                  <a:srgbClr val="008000"/>
                </a:solidFill>
              </a:rPr>
              <a:t>với</a:t>
            </a:r>
            <a:r>
              <a:rPr lang="en-US" altLang="en-US" sz="4000" dirty="0">
                <a:solidFill>
                  <a:srgbClr val="008000"/>
                </a:solidFill>
              </a:rPr>
              <a:t> </a:t>
            </a:r>
            <a:r>
              <a:rPr lang="en-US" altLang="en-US" sz="4000" dirty="0" err="1" smtClean="0">
                <a:solidFill>
                  <a:srgbClr val="008000"/>
                </a:solidFill>
              </a:rPr>
              <a:t>quần</a:t>
            </a:r>
            <a:r>
              <a:rPr lang="en-US" altLang="en-US" sz="4000" dirty="0" smtClean="0">
                <a:solidFill>
                  <a:srgbClr val="008000"/>
                </a:solidFill>
              </a:rPr>
              <a:t> </a:t>
            </a:r>
            <a:r>
              <a:rPr lang="en-US" altLang="en-US" sz="4000" dirty="0" err="1" smtClean="0">
                <a:solidFill>
                  <a:srgbClr val="008000"/>
                </a:solidFill>
              </a:rPr>
              <a:t>thể</a:t>
            </a:r>
            <a:r>
              <a:rPr lang="en-US" altLang="en-US" sz="4000" dirty="0" smtClean="0">
                <a:solidFill>
                  <a:srgbClr val="008000"/>
                </a:solidFill>
              </a:rPr>
              <a:t> </a:t>
            </a:r>
            <a:r>
              <a:rPr lang="en-US" altLang="en-US" sz="4000" dirty="0" err="1" smtClean="0">
                <a:solidFill>
                  <a:srgbClr val="008000"/>
                </a:solidFill>
              </a:rPr>
              <a:t>hữu</a:t>
            </a:r>
            <a:r>
              <a:rPr lang="en-US" altLang="en-US" sz="4000" dirty="0" smtClean="0">
                <a:solidFill>
                  <a:srgbClr val="008000"/>
                </a:solidFill>
              </a:rPr>
              <a:t> </a:t>
            </a:r>
            <a:r>
              <a:rPr lang="en-US" altLang="en-US" sz="4000" dirty="0" err="1" smtClean="0">
                <a:solidFill>
                  <a:srgbClr val="008000"/>
                </a:solidFill>
              </a:rPr>
              <a:t>hạn</a:t>
            </a:r>
            <a:endParaRPr lang="en-US" altLang="en-US" sz="4000" dirty="0" smtClean="0">
              <a:solidFill>
                <a:srgbClr val="008000"/>
              </a:solidFill>
            </a:endParaRPr>
          </a:p>
          <a:p>
            <a:pPr algn="ctr">
              <a:lnSpc>
                <a:spcPct val="90000"/>
              </a:lnSpc>
            </a:pPr>
            <a:endParaRPr lang="en-US" altLang="en-US" sz="4000" dirty="0">
              <a:solidFill>
                <a:srgbClr val="008000"/>
              </a:solidFill>
            </a:endParaRPr>
          </a:p>
        </p:txBody>
      </p:sp>
      <p:sp>
        <p:nvSpPr>
          <p:cNvPr id="14339" name="Text Box 4"/>
          <p:cNvSpPr txBox="1">
            <a:spLocks noChangeArrowheads="1"/>
          </p:cNvSpPr>
          <p:nvPr/>
        </p:nvSpPr>
        <p:spPr bwMode="auto">
          <a:xfrm>
            <a:off x="538163" y="1474786"/>
            <a:ext cx="7851775" cy="81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sz="2600" b="0" dirty="0"/>
          </a:p>
          <a:p>
            <a:pPr>
              <a:lnSpc>
                <a:spcPct val="90000"/>
              </a:lnSpc>
            </a:pPr>
            <a:r>
              <a:rPr lang="en-US" altLang="en-US" sz="2600" b="0" dirty="0"/>
              <a:t> </a:t>
            </a:r>
          </a:p>
        </p:txBody>
      </p:sp>
      <mc:AlternateContent xmlns:mc="http://schemas.openxmlformats.org/markup-compatibility/2006" xmlns:a14="http://schemas.microsoft.com/office/drawing/2010/main">
        <mc:Choice Requires="a14">
          <p:sp>
            <p:nvSpPr>
              <p:cNvPr id="5" name="Text Box 4"/>
              <p:cNvSpPr txBox="1">
                <a:spLocks noChangeArrowheads="1"/>
              </p:cNvSpPr>
              <p:nvPr/>
            </p:nvSpPr>
            <p:spPr bwMode="auto">
              <a:xfrm>
                <a:off x="533400" y="1828800"/>
                <a:ext cx="7851775" cy="2617063"/>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sz="2600" b="0" dirty="0"/>
                  <a:t>Khi </a:t>
                </a:r>
                <a:r>
                  <a:rPr lang="en-US" altLang="en-US" sz="2600" b="0" dirty="0" err="1"/>
                  <a:t>áp</a:t>
                </a:r>
                <a:r>
                  <a:rPr lang="en-US" altLang="en-US" sz="2600" b="0" dirty="0"/>
                  <a:t> </a:t>
                </a:r>
                <a:r>
                  <a:rPr lang="en-US" altLang="en-US" sz="2600" b="0" dirty="0" err="1"/>
                  <a:t>dụng</a:t>
                </a:r>
                <a:r>
                  <a:rPr lang="en-US" altLang="en-US" sz="2600" b="0" dirty="0"/>
                  <a:t> </a:t>
                </a:r>
                <a:r>
                  <a:rPr lang="en-US" altLang="en-US" sz="2600" b="0" dirty="0" err="1"/>
                  <a:t>định</a:t>
                </a:r>
                <a:r>
                  <a:rPr lang="en-US" altLang="en-US" sz="2600" b="0" dirty="0"/>
                  <a:t> </a:t>
                </a:r>
                <a:r>
                  <a:rPr lang="en-US" altLang="en-US" sz="2600" b="0" dirty="0" err="1"/>
                  <a:t>lý</a:t>
                </a:r>
                <a:r>
                  <a:rPr lang="en-US" altLang="en-US" sz="2600" b="0" dirty="0"/>
                  <a:t> </a:t>
                </a:r>
                <a:r>
                  <a:rPr lang="en-US" altLang="en-US" sz="2600" b="0" dirty="0" err="1"/>
                  <a:t>giới</a:t>
                </a:r>
                <a:r>
                  <a:rPr lang="en-US" altLang="en-US" sz="2600" b="0" dirty="0"/>
                  <a:t> </a:t>
                </a:r>
                <a:r>
                  <a:rPr lang="en-US" altLang="en-US" sz="2600" b="0" dirty="0" err="1"/>
                  <a:t>hạn</a:t>
                </a:r>
                <a:r>
                  <a:rPr lang="en-US" altLang="en-US" sz="2600" b="0" dirty="0"/>
                  <a:t> </a:t>
                </a:r>
                <a:r>
                  <a:rPr lang="en-US" altLang="en-US" sz="2600" b="0" dirty="0" err="1"/>
                  <a:t>trung</a:t>
                </a:r>
                <a:r>
                  <a:rPr lang="en-US" altLang="en-US" sz="2600" b="0" dirty="0"/>
                  <a:t> </a:t>
                </a:r>
                <a:r>
                  <a:rPr lang="en-US" altLang="en-US" sz="2600" b="0" dirty="0" err="1"/>
                  <a:t>tâm</a:t>
                </a:r>
                <a:r>
                  <a:rPr lang="en-US" altLang="en-US" sz="2600" b="0" dirty="0"/>
                  <a:t>, </a:t>
                </a:r>
                <a:r>
                  <a:rPr lang="en-US" altLang="en-US" sz="2600" b="0" dirty="0" err="1"/>
                  <a:t>sử</a:t>
                </a:r>
                <a:r>
                  <a:rPr lang="en-US" altLang="en-US" sz="2600" b="0" dirty="0"/>
                  <a:t> </a:t>
                </a:r>
                <a:r>
                  <a:rPr lang="en-US" altLang="en-US" sz="2600" b="0" dirty="0" err="1"/>
                  <a:t>dụng</a:t>
                </a:r>
                <a:r>
                  <a:rPr lang="en-US" altLang="en-US" sz="2600" b="0" dirty="0"/>
                  <a:t>   </a:t>
                </a:r>
                <a14:m>
                  <m:oMath xmlns:m="http://schemas.openxmlformats.org/officeDocument/2006/math">
                    <m:sSub>
                      <m:sSubPr>
                        <m:ctrlPr>
                          <a:rPr lang="en-US" altLang="en-US" sz="2600" b="0" i="1" smtClean="0">
                            <a:solidFill>
                              <a:srgbClr val="FF0000"/>
                            </a:solidFill>
                            <a:latin typeface="Cambria Math" panose="02040503050406030204" pitchFamily="18" charset="0"/>
                          </a:rPr>
                        </m:ctrlPr>
                      </m:sSubPr>
                      <m:e>
                        <m:r>
                          <m:rPr>
                            <m:sty m:val="p"/>
                          </m:rPr>
                          <a:rPr lang="el-GR" altLang="en-US" sz="2600" b="0">
                            <a:solidFill>
                              <a:srgbClr val="FF0000"/>
                            </a:solidFill>
                            <a:latin typeface="Cambria Math" panose="02040503050406030204" pitchFamily="18" charset="0"/>
                          </a:rPr>
                          <m:t>σ</m:t>
                        </m:r>
                      </m:e>
                      <m:sub>
                        <m:sSup>
                          <m:sSupPr>
                            <m:ctrlPr>
                              <a:rPr lang="en-US" altLang="en-US" sz="2600" b="0" i="1">
                                <a:solidFill>
                                  <a:srgbClr val="FF0000"/>
                                </a:solidFill>
                                <a:latin typeface="Cambria Math" panose="02040503050406030204" pitchFamily="18" charset="0"/>
                              </a:rPr>
                            </m:ctrlPr>
                          </m:sSupPr>
                          <m:e>
                            <m:acc>
                              <m:accPr>
                                <m:chr m:val="̅"/>
                                <m:ctrlPr>
                                  <a:rPr lang="en-US" altLang="en-US" sz="2600" b="0" i="1">
                                    <a:solidFill>
                                      <a:srgbClr val="FF0000"/>
                                    </a:solidFill>
                                    <a:latin typeface="Cambria Math" panose="02040503050406030204" pitchFamily="18" charset="0"/>
                                  </a:rPr>
                                </m:ctrlPr>
                              </m:accPr>
                              <m:e>
                                <m:r>
                                  <a:rPr lang="en-US" altLang="en-US" sz="2600" b="0">
                                    <a:solidFill>
                                      <a:srgbClr val="FF0000"/>
                                    </a:solidFill>
                                    <a:latin typeface="Cambria Math" panose="02040503050406030204" pitchFamily="18" charset="0"/>
                                  </a:rPr>
                                  <m:t>𝑥</m:t>
                                </m:r>
                              </m:e>
                            </m:acc>
                          </m:e>
                          <m:sup>
                            <m:r>
                              <a:rPr lang="en-US" altLang="en-US" sz="2600" b="0">
                                <a:solidFill>
                                  <a:srgbClr val="FF0000"/>
                                </a:solidFill>
                                <a:latin typeface="Cambria Math" panose="02040503050406030204" pitchFamily="18" charset="0"/>
                              </a:rPr>
                              <m:t>= </m:t>
                            </m:r>
                          </m:sup>
                        </m:sSup>
                      </m:sub>
                    </m:sSub>
                  </m:oMath>
                </a14:m>
                <a:r>
                  <a:rPr lang="el-GR" altLang="en-US" sz="2600" b="0" dirty="0">
                    <a:solidFill>
                      <a:srgbClr val="FF0000"/>
                    </a:solidFill>
                  </a:rPr>
                  <a:t>σ</a:t>
                </a:r>
                <a:r>
                  <a:rPr lang="en-US" altLang="en-US" sz="2600" b="0" dirty="0">
                    <a:solidFill>
                      <a:srgbClr val="FF0000"/>
                    </a:solidFill>
                  </a:rPr>
                  <a:t>/</a:t>
                </a:r>
                <a14:m>
                  <m:oMath xmlns:m="http://schemas.openxmlformats.org/officeDocument/2006/math">
                    <m:rad>
                      <m:radPr>
                        <m:degHide m:val="on"/>
                        <m:ctrlPr>
                          <a:rPr lang="en-US" altLang="en-US" sz="2600" b="0" i="1">
                            <a:solidFill>
                              <a:srgbClr val="FF0000"/>
                            </a:solidFill>
                            <a:latin typeface="Cambria Math" panose="02040503050406030204" pitchFamily="18" charset="0"/>
                          </a:rPr>
                        </m:ctrlPr>
                      </m:radPr>
                      <m:deg/>
                      <m:e>
                        <m:r>
                          <a:rPr lang="en-US" altLang="en-US" sz="2600" b="0">
                            <a:solidFill>
                              <a:srgbClr val="FF0000"/>
                            </a:solidFill>
                            <a:latin typeface="Cambria Math" panose="02040503050406030204" pitchFamily="18" charset="0"/>
                          </a:rPr>
                          <m:t>𝑛</m:t>
                        </m:r>
                        <m:r>
                          <a:rPr lang="en-US" altLang="en-US" sz="2600" b="0">
                            <a:solidFill>
                              <a:srgbClr val="FF0000"/>
                            </a:solidFill>
                            <a:latin typeface="Cambria Math" panose="02040503050406030204" pitchFamily="18" charset="0"/>
                          </a:rPr>
                          <m:t> </m:t>
                        </m:r>
                      </m:e>
                    </m:rad>
                    <m:r>
                      <a:rPr lang="en-US" altLang="en-US" sz="2600" b="0">
                        <a:latin typeface="Cambria Math" panose="02040503050406030204" pitchFamily="18" charset="0"/>
                      </a:rPr>
                      <m:t> , </m:t>
                    </m:r>
                    <m:r>
                      <m:rPr>
                        <m:sty m:val="p"/>
                      </m:rPr>
                      <a:rPr lang="en-US" altLang="en-US" sz="2600" b="0">
                        <a:latin typeface="Cambria Math" panose="02040503050406030204" pitchFamily="18" charset="0"/>
                      </a:rPr>
                      <m:t>ch</m:t>
                    </m:r>
                    <m:r>
                      <a:rPr lang="en-US" altLang="en-US" sz="2600" b="0">
                        <a:latin typeface="Cambria Math" panose="02040503050406030204" pitchFamily="18" charset="0"/>
                      </a:rPr>
                      <m:t>ú</m:t>
                    </m:r>
                    <m:r>
                      <m:rPr>
                        <m:sty m:val="p"/>
                      </m:rPr>
                      <a:rPr lang="en-US" altLang="en-US" sz="2600" b="0">
                        <a:latin typeface="Cambria Math" panose="02040503050406030204" pitchFamily="18" charset="0"/>
                      </a:rPr>
                      <m:t>ng</m:t>
                    </m:r>
                    <m:r>
                      <a:rPr lang="en-US" altLang="en-US" sz="2600" b="0">
                        <a:latin typeface="Cambria Math" panose="02040503050406030204" pitchFamily="18" charset="0"/>
                      </a:rPr>
                      <m:t> </m:t>
                    </m:r>
                    <m:r>
                      <m:rPr>
                        <m:sty m:val="p"/>
                      </m:rPr>
                      <a:rPr lang="en-US" altLang="en-US" sz="2600" b="0">
                        <a:latin typeface="Cambria Math" panose="02040503050406030204" pitchFamily="18" charset="0"/>
                      </a:rPr>
                      <m:t>ta</m:t>
                    </m:r>
                    <m:r>
                      <a:rPr lang="en-US" altLang="en-US" sz="2600" b="0">
                        <a:latin typeface="Cambria Math" panose="02040503050406030204" pitchFamily="18" charset="0"/>
                      </a:rPr>
                      <m:t> </m:t>
                    </m:r>
                  </m:oMath>
                </a14:m>
                <a:r>
                  <a:rPr lang="en-US" altLang="en-US" sz="2600" b="0" dirty="0" err="1"/>
                  <a:t>giả</a:t>
                </a:r>
                <a:r>
                  <a:rPr lang="en-US" altLang="en-US" sz="2600" b="0" dirty="0"/>
                  <a:t> </a:t>
                </a:r>
                <a:r>
                  <a:rPr lang="en-US" altLang="en-US" sz="2600" b="0" dirty="0" err="1"/>
                  <a:t>định</a:t>
                </a:r>
                <a:r>
                  <a:rPr lang="en-US" altLang="en-US" sz="2600" b="0" dirty="0"/>
                  <a:t> </a:t>
                </a:r>
                <a:r>
                  <a:rPr lang="en-US" altLang="en-US" sz="2600" b="0" dirty="0" err="1"/>
                  <a:t>rằng</a:t>
                </a:r>
                <a:r>
                  <a:rPr lang="en-US" altLang="en-US" sz="2600" b="0" dirty="0"/>
                  <a:t> </a:t>
                </a:r>
                <a:r>
                  <a:rPr lang="en-US" altLang="en-US" sz="2600" b="0" dirty="0" err="1"/>
                  <a:t>quần</a:t>
                </a:r>
                <a:r>
                  <a:rPr lang="en-US" altLang="en-US" sz="2600" b="0" dirty="0"/>
                  <a:t> </a:t>
                </a:r>
                <a:r>
                  <a:rPr lang="en-US" altLang="en-US" sz="2600" b="0" dirty="0" err="1"/>
                  <a:t>thể</a:t>
                </a:r>
                <a:r>
                  <a:rPr lang="en-US" altLang="en-US" sz="2600" b="0" dirty="0"/>
                  <a:t> </a:t>
                </a:r>
                <a:r>
                  <a:rPr lang="en-US" altLang="en-US" sz="2600" b="0" dirty="0" err="1"/>
                  <a:t>có</a:t>
                </a:r>
                <a:r>
                  <a:rPr lang="en-US" altLang="en-US" sz="2600" b="0" dirty="0"/>
                  <a:t> </a:t>
                </a:r>
                <a:r>
                  <a:rPr lang="en-US" altLang="en-US" sz="2600" b="0" dirty="0" err="1"/>
                  <a:t>vô</a:t>
                </a:r>
                <a:r>
                  <a:rPr lang="en-US" altLang="en-US" sz="2600" b="0" dirty="0"/>
                  <a:t> </a:t>
                </a:r>
                <a:r>
                  <a:rPr lang="en-US" altLang="en-US" sz="2600" b="0" dirty="0" err="1"/>
                  <a:t>số</a:t>
                </a:r>
                <a:r>
                  <a:rPr lang="en-US" altLang="en-US" sz="2600" b="0" dirty="0"/>
                  <a:t> </a:t>
                </a:r>
                <a:r>
                  <a:rPr lang="en-US" altLang="en-US" sz="2600" b="0" dirty="0" err="1"/>
                  <a:t>thành</a:t>
                </a:r>
                <a:r>
                  <a:rPr lang="en-US" altLang="en-US" sz="2600" b="0" dirty="0"/>
                  <a:t> </a:t>
                </a:r>
                <a:r>
                  <a:rPr lang="en-US" altLang="en-US" sz="2600" b="0" dirty="0" err="1"/>
                  <a:t>viên</a:t>
                </a:r>
                <a:r>
                  <a:rPr lang="en-US" altLang="en-US" sz="2600" b="0" dirty="0"/>
                  <a:t>. </a:t>
                </a:r>
                <a:r>
                  <a:rPr lang="en-US" altLang="en-US" sz="2600" b="0" dirty="0" err="1"/>
                  <a:t>Khi</a:t>
                </a:r>
                <a:r>
                  <a:rPr lang="en-US" altLang="en-US" sz="2600" b="0" dirty="0"/>
                  <a:t> </a:t>
                </a:r>
                <a:r>
                  <a:rPr lang="en-US" altLang="en-US" sz="2600" b="0" dirty="0" err="1"/>
                  <a:t>chúng</a:t>
                </a:r>
                <a:r>
                  <a:rPr lang="en-US" altLang="en-US" sz="2600" b="0" dirty="0"/>
                  <a:t> </a:t>
                </a:r>
                <a:r>
                  <a:rPr lang="en-US" altLang="en-US" sz="2600" b="0" dirty="0" smtClean="0"/>
                  <a:t>ta </a:t>
                </a:r>
                <a:r>
                  <a:rPr lang="en-US" altLang="en-US" sz="2600" b="0" dirty="0" err="1"/>
                  <a:t>lấy</a:t>
                </a:r>
                <a:r>
                  <a:rPr lang="en-US" altLang="en-US" sz="2600" b="0" dirty="0"/>
                  <a:t> </a:t>
                </a:r>
                <a:r>
                  <a:rPr lang="en-US" altLang="en-US" sz="2600" b="0" dirty="0" err="1"/>
                  <a:t>mẫu</a:t>
                </a:r>
                <a:r>
                  <a:rPr lang="en-US" altLang="en-US" sz="2600" b="0" dirty="0"/>
                  <a:t> </a:t>
                </a:r>
                <a:r>
                  <a:rPr lang="en-US" altLang="en-US" sz="2600" b="0" dirty="0" err="1" smtClean="0"/>
                  <a:t>theo</a:t>
                </a:r>
                <a:r>
                  <a:rPr lang="en-US" altLang="en-US" sz="2600" b="0" dirty="0" smtClean="0"/>
                  <a:t> </a:t>
                </a:r>
                <a:r>
                  <a:rPr lang="en-US" altLang="en-US" sz="2600" b="0" dirty="0" err="1" smtClean="0"/>
                  <a:t>phương</a:t>
                </a:r>
                <a:r>
                  <a:rPr lang="en-US" altLang="en-US" sz="2600" b="0" dirty="0" smtClean="0"/>
                  <a:t> </a:t>
                </a:r>
                <a:r>
                  <a:rPr lang="en-US" altLang="en-US" sz="2600" b="0" dirty="0" err="1" smtClean="0"/>
                  <a:t>pháp</a:t>
                </a:r>
                <a:r>
                  <a:rPr lang="en-US" altLang="en-US" sz="2600" b="0" dirty="0" smtClean="0"/>
                  <a:t> </a:t>
                </a:r>
                <a:r>
                  <a:rPr lang="en-US" altLang="en-US" sz="2600" b="0" dirty="0" err="1"/>
                  <a:t>thay</a:t>
                </a:r>
                <a:r>
                  <a:rPr lang="en-US" altLang="en-US" sz="2600" b="0" dirty="0"/>
                  <a:t> </a:t>
                </a:r>
                <a:r>
                  <a:rPr lang="en-US" altLang="en-US" sz="2600" b="0" dirty="0" err="1" smtClean="0"/>
                  <a:t>thế</a:t>
                </a:r>
                <a:r>
                  <a:rPr lang="en-US" altLang="en-US" sz="2600" b="0" dirty="0" smtClean="0"/>
                  <a:t>, </a:t>
                </a:r>
                <a:r>
                  <a:rPr lang="en-US" altLang="en-US" sz="2600" b="0" dirty="0" err="1" smtClean="0">
                    <a:solidFill>
                      <a:srgbClr val="FF0000"/>
                    </a:solidFill>
                  </a:rPr>
                  <a:t>quần</a:t>
                </a:r>
                <a:r>
                  <a:rPr lang="en-US" altLang="en-US" sz="2600" b="0" dirty="0" smtClean="0">
                    <a:solidFill>
                      <a:srgbClr val="FF0000"/>
                    </a:solidFill>
                  </a:rPr>
                  <a:t> </a:t>
                </a:r>
                <a:r>
                  <a:rPr lang="en-US" altLang="en-US" sz="2600" b="0" dirty="0" err="1" smtClean="0">
                    <a:solidFill>
                      <a:srgbClr val="FF0000"/>
                    </a:solidFill>
                  </a:rPr>
                  <a:t>thể</a:t>
                </a:r>
                <a:r>
                  <a:rPr lang="en-US" altLang="en-US" sz="2600" b="0" dirty="0" smtClean="0">
                    <a:solidFill>
                      <a:srgbClr val="FF0000"/>
                    </a:solidFill>
                  </a:rPr>
                  <a:t> </a:t>
                </a:r>
                <a:r>
                  <a:rPr lang="en-US" altLang="en-US" sz="2600" b="0" dirty="0" err="1" smtClean="0">
                    <a:solidFill>
                      <a:srgbClr val="FF0000"/>
                    </a:solidFill>
                  </a:rPr>
                  <a:t>là</a:t>
                </a:r>
                <a:r>
                  <a:rPr lang="en-US" altLang="en-US" sz="2600" b="0" dirty="0" smtClean="0">
                    <a:solidFill>
                      <a:srgbClr val="FF0000"/>
                    </a:solidFill>
                  </a:rPr>
                  <a:t> </a:t>
                </a:r>
                <a:r>
                  <a:rPr lang="en-US" altLang="en-US" sz="2600" b="0" dirty="0" err="1" smtClean="0">
                    <a:solidFill>
                      <a:srgbClr val="FF0000"/>
                    </a:solidFill>
                  </a:rPr>
                  <a:t>vô</a:t>
                </a:r>
                <a:r>
                  <a:rPr lang="en-US" altLang="en-US" sz="2600" b="0" dirty="0" smtClean="0">
                    <a:solidFill>
                      <a:srgbClr val="FF0000"/>
                    </a:solidFill>
                  </a:rPr>
                  <a:t> </a:t>
                </a:r>
                <a:r>
                  <a:rPr lang="en-US" altLang="en-US" sz="2600" b="0" dirty="0" err="1" smtClean="0">
                    <a:solidFill>
                      <a:srgbClr val="FF0000"/>
                    </a:solidFill>
                  </a:rPr>
                  <a:t>hạn</a:t>
                </a:r>
                <a:r>
                  <a:rPr lang="en-US" altLang="en-US" sz="2600" b="0" dirty="0"/>
                  <a:t>.</a:t>
                </a:r>
                <a:r>
                  <a:rPr lang="en-US" altLang="en-US" sz="2600" b="0" dirty="0" smtClean="0"/>
                  <a:t> </a:t>
                </a:r>
              </a:p>
              <a:p>
                <a:pPr>
                  <a:lnSpc>
                    <a:spcPct val="90000"/>
                  </a:lnSpc>
                </a:pPr>
                <a:r>
                  <a:rPr lang="vi-VN" altLang="en-US" sz="2600" b="0" dirty="0" smtClean="0"/>
                  <a:t>Tuy </a:t>
                </a:r>
                <a:r>
                  <a:rPr lang="vi-VN" altLang="en-US" sz="2600" b="0" dirty="0"/>
                  <a:t>nhiên, nhiều ứng dụng thực tế liên quan đến lấy mẫu mà không cần thay </a:t>
                </a:r>
                <a:r>
                  <a:rPr lang="vi-VN" altLang="en-US" sz="2600" b="0" dirty="0" smtClean="0"/>
                  <a:t>thế,</a:t>
                </a:r>
                <a:r>
                  <a:rPr lang="en-US" altLang="en-US" sz="2600" b="0" dirty="0" smtClean="0"/>
                  <a:t> </a:t>
                </a:r>
                <a:r>
                  <a:rPr lang="vi-VN" altLang="en-US" sz="2600" b="0" dirty="0" smtClean="0"/>
                  <a:t>do </a:t>
                </a:r>
                <a:r>
                  <a:rPr lang="vi-VN" altLang="en-US" sz="2600" b="0" dirty="0"/>
                  <a:t>đó các mẫu liên tiếp phụ thuộc vào kết quả trước </a:t>
                </a:r>
                <a:r>
                  <a:rPr lang="vi-VN" altLang="en-US" sz="2600" b="0" dirty="0" smtClean="0"/>
                  <a:t>đó</a:t>
                </a:r>
                <a:r>
                  <a:rPr lang="en-US" altLang="en-US" sz="2600" b="0" dirty="0" smtClean="0"/>
                  <a:t>.</a:t>
                </a:r>
                <a:endParaRPr lang="en-US" altLang="en-US" sz="2600" b="0" dirty="0"/>
              </a:p>
            </p:txBody>
          </p:sp>
        </mc:Choice>
        <mc:Fallback xmlns="">
          <p:sp>
            <p:nvSpPr>
              <p:cNvPr id="5" name="Text Box 4"/>
              <p:cNvSpPr txBox="1">
                <a:spLocks noRot="1" noChangeAspect="1" noMove="1" noResize="1" noEditPoints="1" noAdjustHandles="1" noChangeArrowheads="1" noChangeShapeType="1" noTextEdit="1"/>
              </p:cNvSpPr>
              <p:nvPr/>
            </p:nvSpPr>
            <p:spPr bwMode="auto">
              <a:xfrm>
                <a:off x="533400" y="1828800"/>
                <a:ext cx="7851775" cy="2617063"/>
              </a:xfrm>
              <a:prstGeom prst="rect">
                <a:avLst/>
              </a:prstGeom>
              <a:blipFill>
                <a:blip r:embed="rId3"/>
                <a:stretch>
                  <a:fillRect l="-1398" t="-3730" r="-2407" b="-489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286003763"/>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ChangeArrowheads="1"/>
          </p:cNvSpPr>
          <p:nvPr/>
        </p:nvSpPr>
        <p:spPr bwMode="auto">
          <a:xfrm>
            <a:off x="0" y="575434"/>
            <a:ext cx="9144000" cy="175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smtClean="0">
                <a:solidFill>
                  <a:srgbClr val="008000"/>
                </a:solidFill>
              </a:rPr>
              <a:t>Hệ</a:t>
            </a:r>
            <a:r>
              <a:rPr lang="en-US" altLang="en-US" sz="4000" dirty="0" smtClean="0">
                <a:solidFill>
                  <a:srgbClr val="008000"/>
                </a:solidFill>
              </a:rPr>
              <a:t> </a:t>
            </a:r>
            <a:r>
              <a:rPr lang="en-US" altLang="en-US" sz="4000" dirty="0" err="1" smtClean="0">
                <a:solidFill>
                  <a:srgbClr val="008000"/>
                </a:solidFill>
              </a:rPr>
              <a:t>số</a:t>
            </a:r>
            <a:r>
              <a:rPr lang="en-US" altLang="en-US" sz="4000" dirty="0" smtClean="0">
                <a:solidFill>
                  <a:srgbClr val="008000"/>
                </a:solidFill>
              </a:rPr>
              <a:t> </a:t>
            </a:r>
            <a:r>
              <a:rPr lang="en-US" altLang="en-US" sz="4000" dirty="0" err="1" smtClean="0">
                <a:solidFill>
                  <a:srgbClr val="008000"/>
                </a:solidFill>
              </a:rPr>
              <a:t>hiệu</a:t>
            </a:r>
            <a:r>
              <a:rPr lang="en-US" altLang="en-US" sz="4000" dirty="0" smtClean="0">
                <a:solidFill>
                  <a:srgbClr val="008000"/>
                </a:solidFill>
              </a:rPr>
              <a:t> </a:t>
            </a:r>
            <a:r>
              <a:rPr lang="en-US" altLang="en-US" sz="4000" dirty="0" err="1" smtClean="0">
                <a:solidFill>
                  <a:srgbClr val="008000"/>
                </a:solidFill>
              </a:rPr>
              <a:t>chỉnh</a:t>
            </a:r>
            <a:r>
              <a:rPr lang="en-US" altLang="en-US" sz="4000" dirty="0" smtClean="0">
                <a:solidFill>
                  <a:srgbClr val="008000"/>
                </a:solidFill>
              </a:rPr>
              <a:t> </a:t>
            </a:r>
            <a:r>
              <a:rPr lang="en-US" altLang="en-US" sz="4000" dirty="0" err="1" smtClean="0">
                <a:solidFill>
                  <a:srgbClr val="008000"/>
                </a:solidFill>
              </a:rPr>
              <a:t>đối</a:t>
            </a:r>
            <a:r>
              <a:rPr lang="en-US" altLang="en-US" sz="4000" dirty="0" smtClean="0">
                <a:solidFill>
                  <a:srgbClr val="008000"/>
                </a:solidFill>
              </a:rPr>
              <a:t> </a:t>
            </a:r>
            <a:r>
              <a:rPr lang="en-US" altLang="en-US" sz="4000" dirty="0" err="1" smtClean="0">
                <a:solidFill>
                  <a:srgbClr val="008000"/>
                </a:solidFill>
              </a:rPr>
              <a:t>với</a:t>
            </a:r>
            <a:r>
              <a:rPr lang="en-US" altLang="en-US" sz="4000" dirty="0">
                <a:solidFill>
                  <a:srgbClr val="008000"/>
                </a:solidFill>
              </a:rPr>
              <a:t> </a:t>
            </a:r>
            <a:r>
              <a:rPr lang="en-US" altLang="en-US" sz="4000" dirty="0" err="1" smtClean="0">
                <a:solidFill>
                  <a:srgbClr val="008000"/>
                </a:solidFill>
              </a:rPr>
              <a:t>quần</a:t>
            </a:r>
            <a:r>
              <a:rPr lang="en-US" altLang="en-US" sz="4000" dirty="0" smtClean="0">
                <a:solidFill>
                  <a:srgbClr val="008000"/>
                </a:solidFill>
              </a:rPr>
              <a:t> </a:t>
            </a:r>
            <a:r>
              <a:rPr lang="en-US" altLang="en-US" sz="4000" dirty="0" err="1" smtClean="0">
                <a:solidFill>
                  <a:srgbClr val="008000"/>
                </a:solidFill>
              </a:rPr>
              <a:t>thể</a:t>
            </a:r>
            <a:r>
              <a:rPr lang="en-US" altLang="en-US" sz="4000" dirty="0" smtClean="0">
                <a:solidFill>
                  <a:srgbClr val="008000"/>
                </a:solidFill>
              </a:rPr>
              <a:t> </a:t>
            </a:r>
            <a:r>
              <a:rPr lang="en-US" altLang="en-US" sz="4000" dirty="0" err="1" smtClean="0">
                <a:solidFill>
                  <a:srgbClr val="008000"/>
                </a:solidFill>
              </a:rPr>
              <a:t>hữu</a:t>
            </a:r>
            <a:r>
              <a:rPr lang="en-US" altLang="en-US" sz="4000" dirty="0" smtClean="0">
                <a:solidFill>
                  <a:srgbClr val="008000"/>
                </a:solidFill>
              </a:rPr>
              <a:t> </a:t>
            </a:r>
            <a:r>
              <a:rPr lang="en-US" altLang="en-US" sz="4000" dirty="0" err="1" smtClean="0">
                <a:solidFill>
                  <a:srgbClr val="008000"/>
                </a:solidFill>
              </a:rPr>
              <a:t>hạn</a:t>
            </a:r>
            <a:endParaRPr lang="en-US" altLang="en-US" sz="4000" dirty="0" smtClean="0">
              <a:solidFill>
                <a:srgbClr val="008000"/>
              </a:solidFill>
            </a:endParaRPr>
          </a:p>
          <a:p>
            <a:pPr algn="ctr">
              <a:lnSpc>
                <a:spcPct val="90000"/>
              </a:lnSpc>
            </a:pPr>
            <a:endParaRPr lang="en-US" altLang="en-US" sz="4000" dirty="0">
              <a:solidFill>
                <a:srgbClr val="008000"/>
              </a:solidFill>
            </a:endParaRPr>
          </a:p>
        </p:txBody>
      </p:sp>
      <p:sp>
        <p:nvSpPr>
          <p:cNvPr id="14339" name="Text Box 4"/>
          <p:cNvSpPr txBox="1">
            <a:spLocks noChangeArrowheads="1"/>
          </p:cNvSpPr>
          <p:nvPr/>
        </p:nvSpPr>
        <p:spPr bwMode="auto">
          <a:xfrm>
            <a:off x="538163" y="1474786"/>
            <a:ext cx="7851775" cy="81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sz="2600" b="0" dirty="0"/>
          </a:p>
          <a:p>
            <a:pPr>
              <a:lnSpc>
                <a:spcPct val="90000"/>
              </a:lnSpc>
            </a:pPr>
            <a:r>
              <a:rPr lang="en-US" altLang="en-US" sz="2600" b="0" dirty="0"/>
              <a:t> </a:t>
            </a:r>
          </a:p>
        </p:txBody>
      </p:sp>
      <p:sp>
        <p:nvSpPr>
          <p:cNvPr id="5" name="Text Box 4"/>
          <p:cNvSpPr txBox="1">
            <a:spLocks noChangeArrowheads="1"/>
          </p:cNvSpPr>
          <p:nvPr/>
        </p:nvSpPr>
        <p:spPr bwMode="auto">
          <a:xfrm>
            <a:off x="533400" y="1828800"/>
            <a:ext cx="7851775" cy="333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vi-VN" altLang="en-US" sz="2600" b="0" dirty="0" smtClean="0"/>
              <a:t>Trong </a:t>
            </a:r>
            <a:r>
              <a:rPr lang="vi-VN" altLang="en-US" sz="2600" b="0" dirty="0"/>
              <a:t>sản xuất, kiểm soát chất </a:t>
            </a:r>
            <a:r>
              <a:rPr lang="vi-VN" altLang="en-US" sz="2600" b="0" dirty="0" smtClean="0"/>
              <a:t>lượng</a:t>
            </a:r>
            <a:r>
              <a:rPr lang="en-US" altLang="en-US" sz="2600" b="0" dirty="0" smtClean="0"/>
              <a:t> </a:t>
            </a:r>
            <a:r>
              <a:rPr lang="vi-VN" altLang="en-US" sz="2600" b="0" dirty="0" smtClean="0"/>
              <a:t>thanh tra</a:t>
            </a:r>
            <a:r>
              <a:rPr lang="en-US" altLang="en-US" sz="2600" b="0" dirty="0" smtClean="0"/>
              <a:t> </a:t>
            </a:r>
            <a:r>
              <a:rPr lang="vi-VN" altLang="en-US" sz="2600" b="0" dirty="0" smtClean="0"/>
              <a:t>thường </a:t>
            </a:r>
            <a:r>
              <a:rPr lang="vi-VN" altLang="en-US" sz="2600" b="0" dirty="0"/>
              <a:t>lấy mẫu các mặt hàng từ một hoạt động </a:t>
            </a:r>
            <a:r>
              <a:rPr lang="vi-VN" altLang="en-US" sz="2600" b="0" dirty="0" smtClean="0"/>
              <a:t>sản</a:t>
            </a:r>
            <a:r>
              <a:rPr lang="en-US" altLang="en-US" sz="2600" b="0" dirty="0" smtClean="0"/>
              <a:t> </a:t>
            </a:r>
            <a:r>
              <a:rPr lang="vi-VN" altLang="en-US" sz="2600" b="0" dirty="0" smtClean="0"/>
              <a:t>xuất </a:t>
            </a:r>
            <a:r>
              <a:rPr lang="vi-VN" altLang="en-US" sz="2600" b="0" dirty="0"/>
              <a:t>hữu hạn mà không thay </a:t>
            </a:r>
            <a:r>
              <a:rPr lang="vi-VN" altLang="en-US" sz="2600" b="0" dirty="0" smtClean="0"/>
              <a:t>thế</a:t>
            </a:r>
            <a:r>
              <a:rPr lang="en-US" altLang="en-US" sz="2600" b="0" dirty="0" smtClean="0"/>
              <a:t>. </a:t>
            </a:r>
            <a:r>
              <a:rPr lang="vi-VN" altLang="en-US" sz="2600" b="0" dirty="0" smtClean="0"/>
              <a:t>Đối </a:t>
            </a:r>
            <a:r>
              <a:rPr lang="vi-VN" altLang="en-US" sz="2600" b="0" dirty="0"/>
              <a:t>với </a:t>
            </a:r>
            <a:r>
              <a:rPr lang="en-US" altLang="en-US" sz="2600" b="0" dirty="0" err="1" smtClean="0"/>
              <a:t>quần</a:t>
            </a:r>
            <a:r>
              <a:rPr lang="en-US" altLang="en-US" sz="2600" b="0" dirty="0" smtClean="0"/>
              <a:t> </a:t>
            </a:r>
            <a:r>
              <a:rPr lang="en-US" altLang="en-US" sz="2600" b="0" dirty="0" err="1" smtClean="0"/>
              <a:t>thể</a:t>
            </a:r>
            <a:r>
              <a:rPr lang="en-US" altLang="en-US" sz="2600" b="0" dirty="0"/>
              <a:t> </a:t>
            </a:r>
            <a:r>
              <a:rPr lang="vi-VN" altLang="en-US" sz="2600" b="0" dirty="0" smtClean="0"/>
              <a:t>hữu </a:t>
            </a:r>
            <a:r>
              <a:rPr lang="vi-VN" altLang="en-US" sz="2600" b="0" dirty="0"/>
              <a:t>hạn như vậy, chúng ta có thể cần điều </a:t>
            </a:r>
            <a:r>
              <a:rPr lang="vi-VN" altLang="en-US" sz="2600" b="0" dirty="0" smtClean="0"/>
              <a:t>chỉnh</a:t>
            </a:r>
            <a:r>
              <a:rPr lang="en-US" altLang="en-US" sz="2600" b="0" dirty="0" smtClean="0"/>
              <a:t>.</a:t>
            </a:r>
            <a:r>
              <a:rPr lang="vi-VN" altLang="en-US" sz="2600" b="0" dirty="0" smtClean="0"/>
              <a:t> </a:t>
            </a:r>
            <a:r>
              <a:rPr lang="vi-VN" altLang="en-US" sz="2600" b="0" dirty="0"/>
              <a:t>Dưới đây là quy tắc </a:t>
            </a:r>
            <a:r>
              <a:rPr lang="vi-VN" altLang="en-US" sz="2600" b="0" dirty="0" smtClean="0"/>
              <a:t>chung</a:t>
            </a:r>
            <a:r>
              <a:rPr lang="en-US" altLang="en-US" sz="2600" b="0" dirty="0" smtClean="0"/>
              <a:t>:</a:t>
            </a:r>
          </a:p>
          <a:p>
            <a:pPr marL="457200" indent="-457200">
              <a:lnSpc>
                <a:spcPct val="90000"/>
              </a:lnSpc>
              <a:buFont typeface="Arial" panose="020B0604020202020204" pitchFamily="34" charset="0"/>
              <a:buChar char="•"/>
            </a:pPr>
            <a:r>
              <a:rPr lang="en-US" altLang="en-US" sz="2600" b="0" dirty="0" smtClean="0"/>
              <a:t>K</a:t>
            </a:r>
            <a:r>
              <a:rPr lang="vi-VN" altLang="en-US" sz="2600" b="0" dirty="0" smtClean="0"/>
              <a:t>hi </a:t>
            </a:r>
            <a:r>
              <a:rPr lang="vi-VN" altLang="en-US" sz="2600" b="0" dirty="0"/>
              <a:t>lấy mẫu </a:t>
            </a:r>
            <a:r>
              <a:rPr lang="vi-VN" altLang="en-US" sz="2600" b="0" dirty="0" smtClean="0"/>
              <a:t>không </a:t>
            </a:r>
            <a:r>
              <a:rPr lang="vi-VN" altLang="en-US" sz="2600" b="0" dirty="0"/>
              <a:t>thay thế và cỡ mẫu n lớn </a:t>
            </a:r>
            <a:r>
              <a:rPr lang="vi-VN" altLang="en-US" sz="2600" b="0" dirty="0" smtClean="0"/>
              <a:t>hơn</a:t>
            </a:r>
            <a:r>
              <a:rPr lang="en-US" altLang="en-US" sz="2600" b="0" dirty="0" smtClean="0"/>
              <a:t> </a:t>
            </a:r>
            <a:r>
              <a:rPr lang="vi-VN" altLang="en-US" sz="2600" b="0" dirty="0" smtClean="0"/>
              <a:t>5</a:t>
            </a:r>
            <a:r>
              <a:rPr lang="vi-VN" altLang="en-US" sz="2600" b="0" dirty="0"/>
              <a:t>% kích thước </a:t>
            </a:r>
            <a:r>
              <a:rPr lang="en-US" altLang="en-US" sz="2600" b="0" dirty="0" err="1" smtClean="0">
                <a:solidFill>
                  <a:srgbClr val="FF0000"/>
                </a:solidFill>
              </a:rPr>
              <a:t>quần</a:t>
            </a:r>
            <a:r>
              <a:rPr lang="en-US" altLang="en-US" sz="2600" b="0" dirty="0" smtClean="0">
                <a:solidFill>
                  <a:srgbClr val="FF0000"/>
                </a:solidFill>
              </a:rPr>
              <a:t> </a:t>
            </a:r>
            <a:r>
              <a:rPr lang="en-US" altLang="en-US" sz="2600" b="0" dirty="0" err="1" smtClean="0">
                <a:solidFill>
                  <a:srgbClr val="FF0000"/>
                </a:solidFill>
              </a:rPr>
              <a:t>thể</a:t>
            </a:r>
            <a:r>
              <a:rPr lang="vi-VN" altLang="en-US" sz="2600" b="0" dirty="0" smtClean="0">
                <a:solidFill>
                  <a:srgbClr val="FF0000"/>
                </a:solidFill>
              </a:rPr>
              <a:t> </a:t>
            </a:r>
            <a:r>
              <a:rPr lang="vi-VN" altLang="en-US" sz="2600" b="0" dirty="0">
                <a:solidFill>
                  <a:srgbClr val="FF0000"/>
                </a:solidFill>
              </a:rPr>
              <a:t>hữu hạn </a:t>
            </a:r>
            <a:r>
              <a:rPr lang="vi-VN" altLang="en-US" sz="2600" b="0" dirty="0" smtClean="0">
                <a:solidFill>
                  <a:srgbClr val="FF0000"/>
                </a:solidFill>
              </a:rPr>
              <a:t>N</a:t>
            </a:r>
            <a:r>
              <a:rPr lang="vi-VN" altLang="en-US" sz="2600" b="0" dirty="0" smtClean="0"/>
              <a:t>, </a:t>
            </a:r>
            <a:r>
              <a:rPr lang="en-US" altLang="en-US" sz="2600" b="0" dirty="0" err="1" smtClean="0"/>
              <a:t>cầu</a:t>
            </a:r>
            <a:r>
              <a:rPr lang="en-US" altLang="en-US" sz="2600" b="0" dirty="0" smtClean="0"/>
              <a:t> </a:t>
            </a:r>
            <a:r>
              <a:rPr lang="vi-VN" altLang="en-US" sz="2600" b="0" dirty="0" smtClean="0"/>
              <a:t>điều </a:t>
            </a:r>
            <a:r>
              <a:rPr lang="vi-VN" altLang="en-US" sz="2600" b="0" dirty="0"/>
              <a:t>chỉnh </a:t>
            </a:r>
            <a:r>
              <a:rPr lang="vi-VN" altLang="en-US" sz="2600" b="0" dirty="0" smtClean="0"/>
              <a:t>độ </a:t>
            </a:r>
            <a:r>
              <a:rPr lang="vi-VN" altLang="en-US" sz="2600" b="0" dirty="0"/>
              <a:t>lệch </a:t>
            </a:r>
            <a:r>
              <a:rPr lang="en-US" altLang="en-US" sz="2600" b="0" dirty="0" err="1" smtClean="0"/>
              <a:t>chuẩn</a:t>
            </a:r>
            <a:r>
              <a:rPr lang="en-US" altLang="en-US" sz="2600" b="0" dirty="0" smtClean="0"/>
              <a:t> </a:t>
            </a:r>
            <a:r>
              <a:rPr lang="vi-VN" altLang="en-US" sz="2600" b="0" dirty="0" smtClean="0"/>
              <a:t>của </a:t>
            </a:r>
            <a:r>
              <a:rPr lang="en-US" altLang="en-US" sz="2600" b="0" dirty="0" err="1" smtClean="0"/>
              <a:t>trung</a:t>
            </a:r>
            <a:r>
              <a:rPr lang="en-US" altLang="en-US" sz="2600" b="0" dirty="0" smtClean="0"/>
              <a:t> </a:t>
            </a:r>
            <a:r>
              <a:rPr lang="en-US" altLang="en-US" sz="2600" b="0" dirty="0" err="1" smtClean="0"/>
              <a:t>bình</a:t>
            </a:r>
            <a:r>
              <a:rPr lang="en-US" altLang="en-US" sz="2600" b="0" dirty="0" smtClean="0"/>
              <a:t> </a:t>
            </a:r>
            <a:r>
              <a:rPr lang="vi-VN" altLang="en-US" sz="2600" b="0" dirty="0" smtClean="0"/>
              <a:t>m</a:t>
            </a:r>
            <a:r>
              <a:rPr lang="en-US" altLang="en-US" sz="2600" b="0" dirty="0" err="1" smtClean="0"/>
              <a:t>ẫu</a:t>
            </a:r>
            <a:r>
              <a:rPr lang="en-US" altLang="en-US" sz="2600" b="0" dirty="0" smtClean="0"/>
              <a:t> </a:t>
            </a:r>
            <a:r>
              <a:rPr lang="en-US" altLang="en-US" sz="2600" b="0" dirty="0" err="1" smtClean="0"/>
              <a:t>như</a:t>
            </a:r>
            <a:r>
              <a:rPr lang="en-US" altLang="en-US" sz="2600" b="0" dirty="0" smtClean="0"/>
              <a:t> </a:t>
            </a:r>
            <a:r>
              <a:rPr lang="en-US" altLang="en-US" sz="2600" b="0" dirty="0" err="1" smtClean="0"/>
              <a:t>sau</a:t>
            </a:r>
            <a:r>
              <a:rPr lang="vi-VN" altLang="en-US" sz="2600" b="0" dirty="0" smtClean="0"/>
              <a:t>:</a:t>
            </a:r>
            <a:endParaRPr lang="en-US" altLang="en-US" sz="2600" b="0" dirty="0" smtClean="0"/>
          </a:p>
        </p:txBody>
      </p:sp>
      <p:grpSp>
        <p:nvGrpSpPr>
          <p:cNvPr id="6" name="Group 5"/>
          <p:cNvGrpSpPr/>
          <p:nvPr/>
        </p:nvGrpSpPr>
        <p:grpSpPr>
          <a:xfrm>
            <a:off x="3200400" y="5105400"/>
            <a:ext cx="2819400" cy="1145286"/>
            <a:chOff x="1295400" y="4953000"/>
            <a:chExt cx="2819400" cy="1145286"/>
          </a:xfrm>
        </p:grpSpPr>
        <p:pic>
          <p:nvPicPr>
            <p:cNvPr id="3" name="Picture 2"/>
            <p:cNvPicPr>
              <a:picLocks noChangeAspect="1"/>
            </p:cNvPicPr>
            <p:nvPr/>
          </p:nvPicPr>
          <p:blipFill>
            <a:blip r:embed="rId3"/>
            <a:stretch>
              <a:fillRect/>
            </a:stretch>
          </p:blipFill>
          <p:spPr>
            <a:xfrm>
              <a:off x="2133600" y="4953000"/>
              <a:ext cx="1524000" cy="1066800"/>
            </a:xfrm>
            <a:prstGeom prst="rect">
              <a:avLst/>
            </a:prstGeom>
          </p:spPr>
        </p:pic>
        <mc:AlternateContent xmlns:mc="http://schemas.openxmlformats.org/markup-compatibility/2006" xmlns:a14="http://schemas.microsoft.com/office/drawing/2010/main">
          <mc:Choice Requires="a14">
            <p:sp>
              <p:nvSpPr>
                <p:cNvPr id="4" name="Rectangle 3"/>
                <p:cNvSpPr/>
                <p:nvPr/>
              </p:nvSpPr>
              <p:spPr>
                <a:xfrm>
                  <a:off x="1295400" y="5257800"/>
                  <a:ext cx="2819400" cy="840486"/>
                </a:xfrm>
                <a:prstGeom prst="rect">
                  <a:avLst/>
                </a:prstGeom>
              </p:spPr>
              <p:txBody>
                <a:bodyPr wrap="square">
                  <a:spAutoFit/>
                </a:bodyPr>
                <a:lstStyle/>
                <a:p>
                  <a14:m>
                    <m:oMath xmlns:m="http://schemas.openxmlformats.org/officeDocument/2006/math">
                      <m:sSub>
                        <m:sSubPr>
                          <m:ctrlPr>
                            <a:rPr lang="en-US" altLang="en-US" b="0" i="1" smtClean="0">
                              <a:latin typeface="Cambria Math" panose="02040503050406030204" pitchFamily="18" charset="0"/>
                            </a:rPr>
                          </m:ctrlPr>
                        </m:sSubPr>
                        <m:e>
                          <m:r>
                            <m:rPr>
                              <m:sty m:val="p"/>
                            </m:rPr>
                            <a:rPr lang="el-GR" altLang="en-US" b="0" i="1">
                              <a:latin typeface="Cambria Math" panose="02040503050406030204" pitchFamily="18" charset="0"/>
                            </a:rPr>
                            <m:t>σ</m:t>
                          </m:r>
                        </m:e>
                        <m:sub>
                          <m:sSup>
                            <m:sSupPr>
                              <m:ctrlPr>
                                <a:rPr lang="en-US" altLang="en-US" b="0" i="1">
                                  <a:latin typeface="Cambria Math" panose="02040503050406030204" pitchFamily="18" charset="0"/>
                                </a:rPr>
                              </m:ctrlPr>
                            </m:sSupPr>
                            <m:e>
                              <m:acc>
                                <m:accPr>
                                  <m:chr m:val="̅"/>
                                  <m:ctrlPr>
                                    <a:rPr lang="en-US" altLang="en-US" b="0" i="1">
                                      <a:latin typeface="Cambria Math" panose="02040503050406030204" pitchFamily="18" charset="0"/>
                                    </a:rPr>
                                  </m:ctrlPr>
                                </m:accPr>
                                <m:e>
                                  <m:r>
                                    <a:rPr lang="en-US" altLang="en-US" b="0" i="1">
                                      <a:latin typeface="Cambria Math" panose="02040503050406030204" pitchFamily="18" charset="0"/>
                                    </a:rPr>
                                    <m:t>𝑥</m:t>
                                  </m:r>
                                </m:e>
                              </m:acc>
                            </m:e>
                            <m:sup>
                              <m:r>
                                <a:rPr lang="en-US" altLang="en-US" b="0" i="1">
                                  <a:latin typeface="Cambria Math" panose="02040503050406030204" pitchFamily="18" charset="0"/>
                                </a:rPr>
                                <m:t>= </m:t>
                              </m:r>
                            </m:sup>
                          </m:sSup>
                        </m:sub>
                      </m:sSub>
                      <m:f>
                        <m:fPr>
                          <m:ctrlPr>
                            <a:rPr lang="en-US" altLang="en-US" b="0" i="1">
                              <a:latin typeface="Cambria Math" panose="02040503050406030204" pitchFamily="18" charset="0"/>
                            </a:rPr>
                          </m:ctrlPr>
                        </m:fPr>
                        <m:num>
                          <m:r>
                            <m:rPr>
                              <m:sty m:val="p"/>
                            </m:rPr>
                            <a:rPr lang="el-GR" altLang="en-US" b="0" i="1">
                              <a:latin typeface="Cambria Math" panose="02040503050406030204" pitchFamily="18" charset="0"/>
                            </a:rPr>
                            <m:t>σ</m:t>
                          </m:r>
                        </m:num>
                        <m:den>
                          <m:rad>
                            <m:radPr>
                              <m:degHide m:val="on"/>
                              <m:ctrlPr>
                                <a:rPr lang="en-US" altLang="en-US" b="0" i="1">
                                  <a:latin typeface="Cambria Math" panose="02040503050406030204" pitchFamily="18" charset="0"/>
                                </a:rPr>
                              </m:ctrlPr>
                            </m:radPr>
                            <m:deg/>
                            <m:e>
                              <m:r>
                                <a:rPr lang="en-US" altLang="en-US" b="0" i="1">
                                  <a:latin typeface="Cambria Math" panose="02040503050406030204" pitchFamily="18" charset="0"/>
                                </a:rPr>
                                <m:t>𝑛</m:t>
                              </m:r>
                            </m:e>
                          </m:rad>
                        </m:den>
                      </m:f>
                    </m:oMath>
                  </a14:m>
                  <a:r>
                    <a:rPr lang="en-US" altLang="en-US" b="0" dirty="0" smtClean="0"/>
                    <a:t>* </a:t>
                  </a:r>
                  <a:endParaRPr lang="en-US" altLang="en-US" b="0" dirty="0"/>
                </a:p>
                <a:p>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295400" y="5257800"/>
                  <a:ext cx="2819400" cy="840486"/>
                </a:xfrm>
                <a:prstGeom prst="rect">
                  <a:avLst/>
                </a:prstGeom>
                <a:blipFill>
                  <a:blip r:embed="rId4"/>
                  <a:stretch>
                    <a:fillRect t="-730"/>
                  </a:stretch>
                </a:blipFill>
              </p:spPr>
              <p:txBody>
                <a:bodyPr/>
                <a:lstStyle/>
                <a:p>
                  <a:r>
                    <a:rPr lang="en-US">
                      <a:noFill/>
                    </a:rPr>
                    <a:t> </a:t>
                  </a:r>
                </a:p>
              </p:txBody>
            </p:sp>
          </mc:Fallback>
        </mc:AlternateContent>
      </p:grpSp>
    </p:spTree>
    <p:extLst>
      <p:ext uri="{BB962C8B-B14F-4D97-AF65-F5344CB8AC3E}">
        <p14:creationId xmlns:p14="http://schemas.microsoft.com/office/powerpoint/2010/main" val="1512937173"/>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ChangeArrowheads="1"/>
          </p:cNvSpPr>
          <p:nvPr/>
        </p:nvSpPr>
        <p:spPr bwMode="auto">
          <a:xfrm>
            <a:off x="1592698" y="499234"/>
            <a:ext cx="5908670"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Phân</a:t>
            </a:r>
            <a:r>
              <a:rPr lang="en-US" altLang="en-US" sz="4000" dirty="0">
                <a:solidFill>
                  <a:srgbClr val="008000"/>
                </a:solidFill>
              </a:rPr>
              <a:t> </a:t>
            </a:r>
            <a:r>
              <a:rPr lang="en-US" altLang="en-US" sz="4000" dirty="0" err="1">
                <a:solidFill>
                  <a:srgbClr val="008000"/>
                </a:solidFill>
              </a:rPr>
              <a:t>phối</a:t>
            </a:r>
            <a:r>
              <a:rPr lang="en-US" altLang="en-US" sz="4000" dirty="0">
                <a:solidFill>
                  <a:srgbClr val="008000"/>
                </a:solidFill>
              </a:rPr>
              <a:t> </a:t>
            </a:r>
            <a:r>
              <a:rPr lang="en-US" altLang="en-US" sz="4000" dirty="0" err="1" smtClean="0">
                <a:solidFill>
                  <a:srgbClr val="008000"/>
                </a:solidFill>
              </a:rPr>
              <a:t>mẫu</a:t>
            </a:r>
            <a:r>
              <a:rPr lang="en-US" altLang="en-US" sz="4000" dirty="0" smtClean="0">
                <a:solidFill>
                  <a:srgbClr val="008000"/>
                </a:solidFill>
              </a:rPr>
              <a:t> </a:t>
            </a:r>
            <a:r>
              <a:rPr lang="en-US" altLang="en-US" sz="4000" dirty="0" err="1" smtClean="0">
                <a:solidFill>
                  <a:srgbClr val="008000"/>
                </a:solidFill>
              </a:rPr>
              <a:t>của</a:t>
            </a:r>
            <a:r>
              <a:rPr lang="en-US" altLang="en-US" sz="4000" dirty="0" smtClean="0">
                <a:solidFill>
                  <a:srgbClr val="008000"/>
                </a:solidFill>
              </a:rPr>
              <a:t> </a:t>
            </a:r>
            <a:r>
              <a:rPr lang="en-US" altLang="en-US" sz="4000" dirty="0" err="1">
                <a:solidFill>
                  <a:srgbClr val="008000"/>
                </a:solidFill>
              </a:rPr>
              <a:t>tỉ</a:t>
            </a:r>
            <a:r>
              <a:rPr lang="en-US" altLang="en-US" sz="4000" dirty="0">
                <a:solidFill>
                  <a:srgbClr val="008000"/>
                </a:solidFill>
              </a:rPr>
              <a:t> </a:t>
            </a:r>
            <a:r>
              <a:rPr lang="en-US" altLang="en-US" sz="4000" dirty="0" err="1" smtClean="0">
                <a:solidFill>
                  <a:srgbClr val="008000"/>
                </a:solidFill>
              </a:rPr>
              <a:t>lệ</a:t>
            </a:r>
            <a:endParaRPr lang="en-US" altLang="en-US" sz="4000" dirty="0">
              <a:solidFill>
                <a:srgbClr val="008000"/>
              </a:solidFill>
            </a:endParaRPr>
          </a:p>
        </p:txBody>
      </p:sp>
      <p:sp>
        <p:nvSpPr>
          <p:cNvPr id="12291" name="Text Box 4"/>
          <p:cNvSpPr txBox="1">
            <a:spLocks noChangeArrowheads="1"/>
          </p:cNvSpPr>
          <p:nvPr/>
        </p:nvSpPr>
        <p:spPr bwMode="auto">
          <a:xfrm>
            <a:off x="538163" y="1467380"/>
            <a:ext cx="7851775" cy="333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sz="2600" b="0" dirty="0" err="1"/>
              <a:t>Phân</a:t>
            </a:r>
            <a:r>
              <a:rPr lang="en-US" altLang="en-US" sz="2600" b="0" dirty="0"/>
              <a:t> </a:t>
            </a:r>
            <a:r>
              <a:rPr lang="en-US" altLang="en-US" sz="2600" b="0" dirty="0" err="1"/>
              <a:t>phối</a:t>
            </a:r>
            <a:r>
              <a:rPr lang="en-US" altLang="en-US" sz="2600" b="0" dirty="0"/>
              <a:t> </a:t>
            </a:r>
            <a:r>
              <a:rPr lang="en-US" altLang="en-US" sz="2600" b="0" dirty="0" err="1"/>
              <a:t>mẫu</a:t>
            </a:r>
            <a:r>
              <a:rPr lang="en-US" altLang="en-US" sz="2600" b="0" dirty="0"/>
              <a:t> (sampling distribution) </a:t>
            </a:r>
            <a:r>
              <a:rPr lang="en-US" altLang="en-US" sz="2600" b="0" dirty="0" err="1"/>
              <a:t>của</a:t>
            </a:r>
            <a:r>
              <a:rPr lang="en-US" altLang="en-US" sz="2600" b="0" dirty="0"/>
              <a:t> </a:t>
            </a:r>
            <a:r>
              <a:rPr lang="en-US" altLang="en-US" sz="2600" b="0" dirty="0" err="1"/>
              <a:t>tỉ</a:t>
            </a:r>
            <a:r>
              <a:rPr lang="en-US" altLang="en-US" sz="2600" b="0" dirty="0"/>
              <a:t> </a:t>
            </a:r>
            <a:r>
              <a:rPr lang="en-US" altLang="en-US" sz="2600" b="0" dirty="0" err="1"/>
              <a:t>lệ</a:t>
            </a:r>
            <a:r>
              <a:rPr lang="en-US" altLang="en-US" sz="2600" b="0" dirty="0"/>
              <a:t> </a:t>
            </a:r>
            <a:r>
              <a:rPr lang="en-US" altLang="en-US" sz="2600" b="0" dirty="0" err="1"/>
              <a:t>là</a:t>
            </a:r>
            <a:r>
              <a:rPr lang="en-US" altLang="en-US" sz="2600" b="0" dirty="0"/>
              <a:t> </a:t>
            </a:r>
            <a:r>
              <a:rPr lang="en-US" altLang="en-US" sz="2600" b="0" dirty="0" err="1"/>
              <a:t>phân</a:t>
            </a:r>
            <a:r>
              <a:rPr lang="en-US" altLang="en-US" sz="2600" b="0" dirty="0"/>
              <a:t> </a:t>
            </a:r>
            <a:r>
              <a:rPr lang="en-US" altLang="en-US" sz="2600" b="0" dirty="0" err="1"/>
              <a:t>phối</a:t>
            </a:r>
            <a:r>
              <a:rPr lang="en-US" altLang="en-US" sz="2600" b="0" dirty="0"/>
              <a:t> </a:t>
            </a:r>
            <a:r>
              <a:rPr lang="en-US" altLang="en-US" sz="2600" b="0" dirty="0" err="1"/>
              <a:t>của</a:t>
            </a:r>
            <a:r>
              <a:rPr lang="en-US" altLang="en-US" sz="2600" b="0" dirty="0"/>
              <a:t> </a:t>
            </a:r>
            <a:r>
              <a:rPr lang="en-US" altLang="en-US" sz="2600" b="0" dirty="0" err="1"/>
              <a:t>tất</a:t>
            </a:r>
            <a:r>
              <a:rPr lang="en-US" altLang="en-US" sz="2600" b="0" dirty="0"/>
              <a:t> </a:t>
            </a:r>
            <a:r>
              <a:rPr lang="en-US" altLang="en-US" sz="2600" b="0" dirty="0" err="1"/>
              <a:t>cả</a:t>
            </a:r>
            <a:r>
              <a:rPr lang="en-US" altLang="en-US" sz="2600" b="0" dirty="0"/>
              <a:t> </a:t>
            </a:r>
            <a:r>
              <a:rPr lang="en-US" altLang="en-US" sz="2600" b="0" dirty="0" err="1"/>
              <a:t>các</a:t>
            </a:r>
            <a:r>
              <a:rPr lang="en-US" altLang="en-US" sz="2600" b="0" dirty="0"/>
              <a:t> </a:t>
            </a:r>
            <a:r>
              <a:rPr lang="en-US" altLang="en-US" sz="2600" b="0" dirty="0" err="1"/>
              <a:t>giá</a:t>
            </a:r>
            <a:r>
              <a:rPr lang="en-US" altLang="en-US" sz="2600" b="0" dirty="0"/>
              <a:t> </a:t>
            </a:r>
            <a:r>
              <a:rPr lang="en-US" altLang="en-US" sz="2600" b="0" dirty="0" err="1"/>
              <a:t>trị</a:t>
            </a:r>
            <a:r>
              <a:rPr lang="en-US" altLang="en-US" sz="2600" b="0" dirty="0"/>
              <a:t> </a:t>
            </a:r>
            <a:r>
              <a:rPr lang="en-US" altLang="en-US" sz="2600" b="0" dirty="0" err="1"/>
              <a:t>tỉ</a:t>
            </a:r>
            <a:r>
              <a:rPr lang="en-US" altLang="en-US" sz="2600" b="0" dirty="0"/>
              <a:t> </a:t>
            </a:r>
            <a:r>
              <a:rPr lang="en-US" altLang="en-US" sz="2600" b="0" dirty="0" err="1"/>
              <a:t>lệ</a:t>
            </a:r>
            <a:r>
              <a:rPr lang="en-US" altLang="en-US" sz="2600" b="0" dirty="0"/>
              <a:t> </a:t>
            </a:r>
            <a:r>
              <a:rPr lang="en-US" altLang="en-US" sz="2600" b="0" dirty="0" err="1"/>
              <a:t>mẫu</a:t>
            </a:r>
            <a:r>
              <a:rPr lang="en-US" altLang="en-US" sz="2600" b="0" dirty="0"/>
              <a:t> (sample proportion) </a:t>
            </a:r>
            <a:r>
              <a:rPr lang="en-US" altLang="en-US" sz="2600" b="0" dirty="0" err="1"/>
              <a:t>nếu</a:t>
            </a:r>
            <a:r>
              <a:rPr lang="en-US" altLang="en-US" sz="2600" b="0" dirty="0"/>
              <a:t> </a:t>
            </a:r>
            <a:r>
              <a:rPr lang="en-US" altLang="en-US" sz="2600" b="0" dirty="0" err="1"/>
              <a:t>như</a:t>
            </a:r>
            <a:r>
              <a:rPr lang="en-US" altLang="en-US" sz="2600" b="0" dirty="0"/>
              <a:t> ta </a:t>
            </a:r>
            <a:r>
              <a:rPr lang="en-US" altLang="en-US" sz="2600" b="0" dirty="0" err="1"/>
              <a:t>liệt</a:t>
            </a:r>
            <a:r>
              <a:rPr lang="en-US" altLang="en-US" sz="2600" b="0" dirty="0"/>
              <a:t> </a:t>
            </a:r>
            <a:r>
              <a:rPr lang="en-US" altLang="en-US" sz="2600" b="0" dirty="0" err="1"/>
              <a:t>kê</a:t>
            </a:r>
            <a:r>
              <a:rPr lang="en-US" altLang="en-US" sz="2600" b="0" dirty="0"/>
              <a:t> </a:t>
            </a:r>
            <a:r>
              <a:rPr lang="en-US" altLang="en-US" sz="2600" b="0" dirty="0" err="1"/>
              <a:t>được</a:t>
            </a:r>
            <a:r>
              <a:rPr lang="en-US" altLang="en-US" sz="2600" b="0" dirty="0"/>
              <a:t> </a:t>
            </a:r>
            <a:r>
              <a:rPr lang="en-US" altLang="en-US" sz="2600" b="0" dirty="0" err="1"/>
              <a:t>mọi</a:t>
            </a:r>
            <a:r>
              <a:rPr lang="en-US" altLang="en-US" sz="2600" b="0" dirty="0"/>
              <a:t> </a:t>
            </a:r>
            <a:r>
              <a:rPr lang="en-US" altLang="en-US" sz="2600" b="0" dirty="0" err="1"/>
              <a:t>tập</a:t>
            </a:r>
            <a:r>
              <a:rPr lang="en-US" altLang="en-US" sz="2600" b="0" dirty="0"/>
              <a:t> </a:t>
            </a:r>
            <a:r>
              <a:rPr lang="en-US" altLang="en-US" sz="2600" b="0" dirty="0" err="1"/>
              <a:t>mẫu</a:t>
            </a:r>
            <a:r>
              <a:rPr lang="en-US" altLang="en-US" sz="2600" b="0" dirty="0"/>
              <a:t> </a:t>
            </a:r>
            <a:r>
              <a:rPr lang="en-US" altLang="en-US" sz="2600" b="0" dirty="0" err="1"/>
              <a:t>có</a:t>
            </a:r>
            <a:r>
              <a:rPr lang="en-US" altLang="en-US" sz="2600" b="0" dirty="0"/>
              <a:t> </a:t>
            </a:r>
            <a:r>
              <a:rPr lang="en-US" altLang="en-US" sz="2600" b="0" dirty="0" err="1"/>
              <a:t>thể</a:t>
            </a:r>
            <a:r>
              <a:rPr lang="en-US" altLang="en-US" sz="2600" b="0" dirty="0"/>
              <a:t> </a:t>
            </a:r>
            <a:r>
              <a:rPr lang="en-US" altLang="en-US" sz="2600" b="0" dirty="0" err="1"/>
              <a:t>lấy</a:t>
            </a:r>
            <a:r>
              <a:rPr lang="en-US" altLang="en-US" sz="2600" b="0" dirty="0"/>
              <a:t> </a:t>
            </a:r>
            <a:r>
              <a:rPr lang="en-US" altLang="en-US" sz="2600" b="0" dirty="0" err="1"/>
              <a:t>với</a:t>
            </a:r>
            <a:r>
              <a:rPr lang="en-US" altLang="en-US" sz="2600" b="0" dirty="0"/>
              <a:t> </a:t>
            </a:r>
            <a:r>
              <a:rPr lang="en-US" altLang="en-US" sz="2600" b="0" dirty="0" err="1"/>
              <a:t>kích</a:t>
            </a:r>
            <a:r>
              <a:rPr lang="en-US" altLang="en-US" sz="2600" b="0" dirty="0"/>
              <a:t> </a:t>
            </a:r>
            <a:r>
              <a:rPr lang="en-US" altLang="en-US" sz="2600" b="0" dirty="0" err="1"/>
              <a:t>thước</a:t>
            </a:r>
            <a:r>
              <a:rPr lang="en-US" altLang="en-US" sz="2600" b="0" dirty="0"/>
              <a:t> </a:t>
            </a:r>
            <a:r>
              <a:rPr lang="en-US" altLang="en-US" sz="2600" b="0" dirty="0" err="1"/>
              <a:t>cố</a:t>
            </a:r>
            <a:r>
              <a:rPr lang="en-US" altLang="en-US" sz="2600" b="0" dirty="0"/>
              <a:t> </a:t>
            </a:r>
            <a:r>
              <a:rPr lang="en-US" altLang="en-US" sz="2600" b="0" dirty="0" err="1"/>
              <a:t>định</a:t>
            </a:r>
            <a:r>
              <a:rPr lang="en-US" altLang="en-US" sz="2600" b="0" dirty="0"/>
              <a:t> </a:t>
            </a:r>
            <a:r>
              <a:rPr lang="en-US" altLang="en-US" sz="2600" b="0" dirty="0" smtClean="0"/>
              <a:t>n.</a:t>
            </a:r>
          </a:p>
          <a:p>
            <a:pPr>
              <a:lnSpc>
                <a:spcPct val="90000"/>
              </a:lnSpc>
            </a:pPr>
            <a:endParaRPr lang="en-US" altLang="en-US" sz="2600" b="0" dirty="0"/>
          </a:p>
          <a:p>
            <a:pPr>
              <a:lnSpc>
                <a:spcPct val="90000"/>
              </a:lnSpc>
            </a:pPr>
            <a:r>
              <a:rPr lang="en-US" altLang="en-US" sz="2600" b="0" dirty="0" err="1" smtClean="0"/>
              <a:t>Giá</a:t>
            </a:r>
            <a:r>
              <a:rPr lang="en-US" altLang="en-US" sz="2600" b="0" dirty="0" smtClean="0"/>
              <a:t> </a:t>
            </a:r>
            <a:r>
              <a:rPr lang="en-US" altLang="en-US" sz="2600" b="0" dirty="0" err="1" smtClean="0"/>
              <a:t>trị</a:t>
            </a:r>
            <a:r>
              <a:rPr lang="en-US" altLang="en-US" sz="2600" b="0" dirty="0" smtClean="0"/>
              <a:t> </a:t>
            </a:r>
            <a:r>
              <a:rPr lang="en-US" altLang="en-US" sz="2600" b="0" dirty="0" err="1" smtClean="0"/>
              <a:t>trung</a:t>
            </a:r>
            <a:r>
              <a:rPr lang="en-US" altLang="en-US" sz="2600" b="0" dirty="0" smtClean="0"/>
              <a:t> </a:t>
            </a:r>
            <a:r>
              <a:rPr lang="en-US" altLang="en-US" sz="2600" b="0" dirty="0" err="1" smtClean="0"/>
              <a:t>bình</a:t>
            </a:r>
            <a:r>
              <a:rPr lang="en-US" altLang="en-US" sz="2600" b="0" dirty="0" smtClean="0"/>
              <a:t> </a:t>
            </a:r>
            <a:r>
              <a:rPr lang="en-US" altLang="en-US" sz="2600" b="0" dirty="0" err="1" smtClean="0"/>
              <a:t>của</a:t>
            </a:r>
            <a:r>
              <a:rPr lang="en-US" altLang="en-US" sz="2600" b="0" dirty="0" smtClean="0"/>
              <a:t> </a:t>
            </a:r>
            <a:r>
              <a:rPr lang="en-US" altLang="en-US" sz="2600" b="0" dirty="0" err="1" smtClean="0"/>
              <a:t>tỉ</a:t>
            </a:r>
            <a:r>
              <a:rPr lang="en-US" altLang="en-US" sz="2600" b="0" dirty="0" smtClean="0"/>
              <a:t> </a:t>
            </a:r>
            <a:r>
              <a:rPr lang="en-US" altLang="en-US" sz="2600" b="0" dirty="0" err="1" smtClean="0"/>
              <a:t>lệ</a:t>
            </a:r>
            <a:r>
              <a:rPr lang="en-US" altLang="en-US" sz="2600" b="0" dirty="0"/>
              <a:t> </a:t>
            </a:r>
            <a:r>
              <a:rPr lang="en-US" altLang="en-US" sz="2600" b="0" dirty="0" err="1" smtClean="0"/>
              <a:t>mẫu</a:t>
            </a:r>
            <a:r>
              <a:rPr lang="en-US" altLang="en-US" sz="2600" b="0" dirty="0" smtClean="0"/>
              <a:t>:</a:t>
            </a:r>
          </a:p>
          <a:p>
            <a:pPr>
              <a:lnSpc>
                <a:spcPct val="90000"/>
              </a:lnSpc>
            </a:pPr>
            <a:endParaRPr lang="en-US" altLang="en-US" sz="2600" b="0" dirty="0"/>
          </a:p>
          <a:p>
            <a:pPr>
              <a:lnSpc>
                <a:spcPct val="90000"/>
              </a:lnSpc>
            </a:pPr>
            <a:endParaRPr lang="en-US" altLang="en-US" sz="2600" b="0" dirty="0" smtClean="0"/>
          </a:p>
          <a:p>
            <a:pPr>
              <a:lnSpc>
                <a:spcPct val="90000"/>
              </a:lnSpc>
            </a:pPr>
            <a:r>
              <a:rPr lang="en-US" altLang="en-US" sz="2600" b="0" dirty="0" err="1" smtClean="0"/>
              <a:t>Độ</a:t>
            </a:r>
            <a:r>
              <a:rPr lang="en-US" altLang="en-US" sz="2600" b="0" dirty="0" smtClean="0"/>
              <a:t> </a:t>
            </a:r>
            <a:r>
              <a:rPr lang="en-US" altLang="en-US" sz="2600" b="0" dirty="0" err="1" smtClean="0"/>
              <a:t>lệch</a:t>
            </a:r>
            <a:r>
              <a:rPr lang="en-US" altLang="en-US" sz="2600" b="0" dirty="0" smtClean="0"/>
              <a:t> </a:t>
            </a:r>
            <a:r>
              <a:rPr lang="en-US" altLang="en-US" sz="2600" b="0" dirty="0" err="1" smtClean="0"/>
              <a:t>chuẩn</a:t>
            </a:r>
            <a:r>
              <a:rPr lang="en-US" altLang="en-US" sz="2600" b="0" dirty="0" smtClean="0"/>
              <a:t> </a:t>
            </a:r>
            <a:r>
              <a:rPr lang="en-US" altLang="en-US" sz="2600" b="0" dirty="0" err="1" smtClean="0"/>
              <a:t>của</a:t>
            </a:r>
            <a:r>
              <a:rPr lang="en-US" altLang="en-US" sz="2600" b="0" dirty="0" smtClean="0"/>
              <a:t> </a:t>
            </a:r>
            <a:r>
              <a:rPr lang="en-US" altLang="en-US" sz="2600" b="0" dirty="0" err="1" smtClean="0"/>
              <a:t>tỉ</a:t>
            </a:r>
            <a:r>
              <a:rPr lang="en-US" altLang="en-US" sz="2600" b="0" dirty="0" smtClean="0"/>
              <a:t> </a:t>
            </a:r>
            <a:r>
              <a:rPr lang="en-US" altLang="en-US" sz="2600" b="0" dirty="0" err="1" smtClean="0"/>
              <a:t>lệ</a:t>
            </a:r>
            <a:r>
              <a:rPr lang="en-US" altLang="en-US" sz="2600" b="0" dirty="0" smtClean="0"/>
              <a:t> </a:t>
            </a:r>
            <a:r>
              <a:rPr lang="en-US" altLang="en-US" sz="2600" b="0" dirty="0" err="1" smtClean="0"/>
              <a:t>mẫu</a:t>
            </a:r>
            <a:r>
              <a:rPr lang="en-US" altLang="en-US" sz="2600" b="0" dirty="0" smtClean="0"/>
              <a:t>: </a:t>
            </a:r>
            <a:endParaRPr lang="en-US" altLang="en-US" sz="2600" b="0" dirty="0"/>
          </a:p>
        </p:txBody>
      </p:sp>
      <mc:AlternateContent xmlns:mc="http://schemas.openxmlformats.org/markup-compatibility/2006" xmlns:a14="http://schemas.microsoft.com/office/drawing/2010/main">
        <mc:Choice Requires="a14">
          <p:sp>
            <p:nvSpPr>
              <p:cNvPr id="2" name="Rectangle 1"/>
              <p:cNvSpPr/>
              <p:nvPr/>
            </p:nvSpPr>
            <p:spPr>
              <a:xfrm>
                <a:off x="5181600" y="3200400"/>
                <a:ext cx="1066800" cy="55643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en-US" sz="2800" b="0" i="1">
                              <a:latin typeface="Cambria Math" panose="02040503050406030204" pitchFamily="18" charset="0"/>
                            </a:rPr>
                          </m:ctrlPr>
                        </m:sSubPr>
                        <m:e>
                          <m:r>
                            <a:rPr lang="en-US" altLang="en-US" sz="2800" b="0" i="1">
                              <a:latin typeface="Cambria Math" panose="02040503050406030204" pitchFamily="18" charset="0"/>
                            </a:rPr>
                            <m:t>µ</m:t>
                          </m:r>
                        </m:e>
                        <m:sub>
                          <m:acc>
                            <m:accPr>
                              <m:chr m:val="̂"/>
                              <m:ctrlPr>
                                <a:rPr lang="en-US" altLang="en-US" sz="2800" b="0" i="1">
                                  <a:latin typeface="Cambria Math" panose="02040503050406030204" pitchFamily="18" charset="0"/>
                                </a:rPr>
                              </m:ctrlPr>
                            </m:accPr>
                            <m:e>
                              <m:r>
                                <a:rPr lang="en-US" altLang="en-US" sz="2800" b="0" i="1">
                                  <a:latin typeface="Cambria Math" panose="02040503050406030204" pitchFamily="18" charset="0"/>
                                </a:rPr>
                                <m:t>𝑝</m:t>
                              </m:r>
                            </m:e>
                          </m:acc>
                          <m:r>
                            <a:rPr lang="en-US" altLang="en-US" sz="2800" b="0" i="1">
                              <a:latin typeface="Cambria Math" panose="02040503050406030204" pitchFamily="18" charset="0"/>
                            </a:rPr>
                            <m:t> </m:t>
                          </m:r>
                        </m:sub>
                      </m:sSub>
                    </m:oMath>
                  </m:oMathPara>
                </a14:m>
                <a:endParaRPr lang="en-US" sz="2800" dirty="0"/>
              </a:p>
            </p:txBody>
          </p:sp>
        </mc:Choice>
        <mc:Fallback xmlns="">
          <p:sp>
            <p:nvSpPr>
              <p:cNvPr id="2" name="Rectangle 1"/>
              <p:cNvSpPr>
                <a:spLocks noRot="1" noChangeAspect="1" noMove="1" noResize="1" noEditPoints="1" noAdjustHandles="1" noChangeArrowheads="1" noChangeShapeType="1" noTextEdit="1"/>
              </p:cNvSpPr>
              <p:nvPr/>
            </p:nvSpPr>
            <p:spPr>
              <a:xfrm>
                <a:off x="5181600" y="3200400"/>
                <a:ext cx="1066800" cy="55643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4876800" y="4267200"/>
                <a:ext cx="990600" cy="55643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en-US" sz="2800" b="0" i="1">
                              <a:latin typeface="Cambria Math" panose="02040503050406030204" pitchFamily="18" charset="0"/>
                            </a:rPr>
                          </m:ctrlPr>
                        </m:sSubPr>
                        <m:e>
                          <m:r>
                            <m:rPr>
                              <m:sty m:val="p"/>
                            </m:rPr>
                            <a:rPr lang="en-US" altLang="en-US" sz="2800" b="0" i="1" smtClean="0">
                              <a:latin typeface="Cambria Math" panose="02040503050406030204" pitchFamily="18" charset="0"/>
                            </a:rPr>
                            <m:t>σ</m:t>
                          </m:r>
                        </m:e>
                        <m:sub>
                          <m:acc>
                            <m:accPr>
                              <m:chr m:val="̂"/>
                              <m:ctrlPr>
                                <a:rPr lang="en-US" altLang="en-US" sz="2800" b="0" i="1">
                                  <a:latin typeface="Cambria Math" panose="02040503050406030204" pitchFamily="18" charset="0"/>
                                </a:rPr>
                              </m:ctrlPr>
                            </m:accPr>
                            <m:e>
                              <m:r>
                                <a:rPr lang="en-US" altLang="en-US" sz="2800" b="0" i="1">
                                  <a:latin typeface="Cambria Math" panose="02040503050406030204" pitchFamily="18" charset="0"/>
                                </a:rPr>
                                <m:t>𝑝</m:t>
                              </m:r>
                            </m:e>
                          </m:acc>
                          <m:r>
                            <a:rPr lang="en-US" altLang="en-US" sz="2800" b="0" i="1">
                              <a:latin typeface="Cambria Math" panose="02040503050406030204" pitchFamily="18" charset="0"/>
                            </a:rPr>
                            <m:t> </m:t>
                          </m:r>
                        </m:sub>
                      </m:sSub>
                    </m:oMath>
                  </m:oMathPara>
                </a14:m>
                <a:endParaRPr lang="en-US" sz="2800" dirty="0"/>
              </a:p>
            </p:txBody>
          </p:sp>
        </mc:Choice>
        <mc:Fallback xmlns="">
          <p:sp>
            <p:nvSpPr>
              <p:cNvPr id="7" name="Rectangle 6"/>
              <p:cNvSpPr>
                <a:spLocks noRot="1" noChangeAspect="1" noMove="1" noResize="1" noEditPoints="1" noAdjustHandles="1" noChangeArrowheads="1" noChangeShapeType="1" noTextEdit="1"/>
              </p:cNvSpPr>
              <p:nvPr/>
            </p:nvSpPr>
            <p:spPr>
              <a:xfrm>
                <a:off x="4876800" y="4267200"/>
                <a:ext cx="990600" cy="556434"/>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71390764"/>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ChangeArrowheads="1"/>
          </p:cNvSpPr>
          <p:nvPr/>
        </p:nvSpPr>
        <p:spPr bwMode="auto">
          <a:xfrm>
            <a:off x="1605760" y="499234"/>
            <a:ext cx="5908670"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Phân</a:t>
            </a:r>
            <a:r>
              <a:rPr lang="en-US" altLang="en-US" sz="4000" dirty="0">
                <a:solidFill>
                  <a:srgbClr val="008000"/>
                </a:solidFill>
              </a:rPr>
              <a:t> </a:t>
            </a:r>
            <a:r>
              <a:rPr lang="en-US" altLang="en-US" sz="4000" dirty="0" err="1">
                <a:solidFill>
                  <a:srgbClr val="008000"/>
                </a:solidFill>
              </a:rPr>
              <a:t>phối</a:t>
            </a:r>
            <a:r>
              <a:rPr lang="en-US" altLang="en-US" sz="4000" dirty="0">
                <a:solidFill>
                  <a:srgbClr val="008000"/>
                </a:solidFill>
              </a:rPr>
              <a:t> </a:t>
            </a:r>
            <a:r>
              <a:rPr lang="en-US" altLang="en-US" sz="4000" dirty="0" err="1" smtClean="0">
                <a:solidFill>
                  <a:srgbClr val="008000"/>
                </a:solidFill>
              </a:rPr>
              <a:t>mẫu</a:t>
            </a:r>
            <a:r>
              <a:rPr lang="en-US" altLang="en-US" sz="4000" dirty="0" smtClean="0">
                <a:solidFill>
                  <a:srgbClr val="008000"/>
                </a:solidFill>
              </a:rPr>
              <a:t> </a:t>
            </a:r>
            <a:r>
              <a:rPr lang="en-US" altLang="en-US" sz="4000" dirty="0" err="1" smtClean="0">
                <a:solidFill>
                  <a:srgbClr val="008000"/>
                </a:solidFill>
              </a:rPr>
              <a:t>của</a:t>
            </a:r>
            <a:r>
              <a:rPr lang="en-US" altLang="en-US" sz="4000" dirty="0" smtClean="0">
                <a:solidFill>
                  <a:srgbClr val="008000"/>
                </a:solidFill>
              </a:rPr>
              <a:t> </a:t>
            </a:r>
            <a:r>
              <a:rPr lang="en-US" altLang="en-US" sz="4000" dirty="0" err="1" smtClean="0">
                <a:solidFill>
                  <a:srgbClr val="008000"/>
                </a:solidFill>
              </a:rPr>
              <a:t>tỉ</a:t>
            </a:r>
            <a:r>
              <a:rPr lang="en-US" altLang="en-US" sz="4000" dirty="0" smtClean="0">
                <a:solidFill>
                  <a:srgbClr val="008000"/>
                </a:solidFill>
              </a:rPr>
              <a:t> </a:t>
            </a:r>
            <a:r>
              <a:rPr lang="en-US" altLang="en-US" sz="4000" dirty="0" err="1" smtClean="0">
                <a:solidFill>
                  <a:srgbClr val="008000"/>
                </a:solidFill>
              </a:rPr>
              <a:t>lệ</a:t>
            </a:r>
            <a:endParaRPr lang="en-US" altLang="en-US" sz="4000" dirty="0">
              <a:solidFill>
                <a:srgbClr val="008000"/>
              </a:solidFill>
            </a:endParaRPr>
          </a:p>
        </p:txBody>
      </p:sp>
      <p:sp>
        <p:nvSpPr>
          <p:cNvPr id="18435" name="Text Box 4"/>
          <p:cNvSpPr txBox="1">
            <a:spLocks noChangeArrowheads="1"/>
          </p:cNvSpPr>
          <p:nvPr/>
        </p:nvSpPr>
        <p:spPr bwMode="auto">
          <a:xfrm>
            <a:off x="538163" y="1066800"/>
            <a:ext cx="7851775" cy="6629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defRPr/>
            </a:pPr>
            <a:r>
              <a:rPr lang="en-US" altLang="en-US" sz="2600" b="0" dirty="0" err="1" smtClean="0"/>
              <a:t>Giả</a:t>
            </a:r>
            <a:r>
              <a:rPr lang="en-US" altLang="en-US" sz="2600" b="0" dirty="0" smtClean="0"/>
              <a:t> </a:t>
            </a:r>
            <a:r>
              <a:rPr lang="en-US" altLang="en-US" sz="2600" b="0" dirty="0" err="1" smtClean="0"/>
              <a:t>sử</a:t>
            </a:r>
            <a:r>
              <a:rPr lang="en-US" altLang="en-US" sz="2600" b="0" dirty="0" smtClean="0"/>
              <a:t> </a:t>
            </a:r>
            <a:r>
              <a:rPr lang="en-US" altLang="en-US" sz="2600" b="0" dirty="0" err="1" smtClean="0"/>
              <a:t>rằng</a:t>
            </a:r>
            <a:r>
              <a:rPr lang="en-US" altLang="en-US" sz="2600" b="0" dirty="0" smtClean="0"/>
              <a:t> </a:t>
            </a:r>
            <a:r>
              <a:rPr lang="en-US" altLang="en-US" sz="2600" b="0" dirty="0" err="1" smtClean="0"/>
              <a:t>chúng</a:t>
            </a:r>
            <a:r>
              <a:rPr lang="en-US" altLang="en-US" sz="2600" b="0" dirty="0" smtClean="0"/>
              <a:t> ta </a:t>
            </a:r>
            <a:r>
              <a:rPr lang="en-US" altLang="en-US" sz="2600" b="0" dirty="0" err="1" smtClean="0"/>
              <a:t>có</a:t>
            </a:r>
            <a:r>
              <a:rPr lang="en-US" altLang="en-US" sz="2600" b="0" dirty="0" smtClean="0"/>
              <a:t> </a:t>
            </a:r>
            <a:r>
              <a:rPr lang="en-US" altLang="en-US" sz="2600" b="0" dirty="0" err="1" smtClean="0"/>
              <a:t>quần</a:t>
            </a:r>
            <a:r>
              <a:rPr lang="en-US" altLang="en-US" sz="2600" b="0" dirty="0" smtClean="0"/>
              <a:t> </a:t>
            </a:r>
            <a:r>
              <a:rPr lang="en-US" altLang="en-US" sz="2600" b="0" dirty="0" err="1" smtClean="0"/>
              <a:t>thể</a:t>
            </a:r>
            <a:r>
              <a:rPr lang="en-US" altLang="en-US" sz="2600" b="0" dirty="0" smtClean="0"/>
              <a:t> </a:t>
            </a:r>
            <a:r>
              <a:rPr lang="en-US" altLang="en-US" sz="2600" b="0" dirty="0" err="1" smtClean="0"/>
              <a:t>gồm</a:t>
            </a:r>
            <a:r>
              <a:rPr lang="en-US" altLang="en-US" sz="2600" b="0" dirty="0" smtClean="0"/>
              <a:t> 6 </a:t>
            </a:r>
            <a:r>
              <a:rPr lang="en-US" altLang="en-US" sz="2600" b="0" dirty="0" err="1" smtClean="0"/>
              <a:t>người</a:t>
            </a:r>
            <a:r>
              <a:rPr lang="en-US" altLang="en-US" sz="2600" b="0" dirty="0" smtClean="0"/>
              <a:t>:</a:t>
            </a:r>
            <a:endParaRPr lang="fi-FI" altLang="en-US" sz="2600" b="0" dirty="0" smtClean="0"/>
          </a:p>
          <a:p>
            <a:pPr>
              <a:lnSpc>
                <a:spcPct val="90000"/>
              </a:lnSpc>
              <a:defRPr/>
            </a:pPr>
            <a:r>
              <a:rPr lang="fi-FI" altLang="en-US" sz="2600" b="0" dirty="0" smtClean="0">
                <a:solidFill>
                  <a:srgbClr val="FF0000"/>
                </a:solidFill>
              </a:rPr>
              <a:t>   Alice        Ben    </a:t>
            </a:r>
            <a:r>
              <a:rPr lang="en-US" altLang="en-US" sz="2800" b="0" kern="0" dirty="0" smtClean="0">
                <a:solidFill>
                  <a:srgbClr val="FF0000"/>
                </a:solidFill>
              </a:rPr>
              <a:t>Charles</a:t>
            </a:r>
            <a:r>
              <a:rPr lang="fi-FI" altLang="en-US" sz="2600" b="0" dirty="0" smtClean="0">
                <a:solidFill>
                  <a:srgbClr val="FF0000"/>
                </a:solidFill>
              </a:rPr>
              <a:t> Denise </a:t>
            </a:r>
            <a:r>
              <a:rPr lang="en-US" altLang="en-US" sz="2800" b="0" kern="0" dirty="0" smtClean="0">
                <a:solidFill>
                  <a:srgbClr val="FF0000"/>
                </a:solidFill>
              </a:rPr>
              <a:t>Edward  Frank</a:t>
            </a:r>
            <a:r>
              <a:rPr lang="en-US" altLang="en-US" sz="2800" kern="0" dirty="0" smtClean="0">
                <a:solidFill>
                  <a:schemeClr val="accent1"/>
                </a:solidFill>
              </a:rPr>
              <a:t>	</a:t>
            </a:r>
            <a:endParaRPr lang="fi-FI" altLang="en-US" sz="2600" b="0" dirty="0" smtClean="0"/>
          </a:p>
          <a:p>
            <a:pPr>
              <a:lnSpc>
                <a:spcPct val="90000"/>
              </a:lnSpc>
              <a:defRPr/>
            </a:pPr>
            <a:endParaRPr lang="fi-FI" altLang="en-US" sz="2600" b="0" dirty="0" smtClean="0"/>
          </a:p>
          <a:p>
            <a:pPr>
              <a:lnSpc>
                <a:spcPct val="90000"/>
              </a:lnSpc>
              <a:defRPr/>
            </a:pPr>
            <a:endParaRPr lang="fi-FI" altLang="en-US" sz="2600" b="0" dirty="0" smtClean="0"/>
          </a:p>
          <a:p>
            <a:pPr>
              <a:lnSpc>
                <a:spcPct val="90000"/>
              </a:lnSpc>
              <a:defRPr/>
            </a:pPr>
            <a:endParaRPr lang="fi-FI" altLang="en-US" sz="2600" b="0" dirty="0" smtClean="0"/>
          </a:p>
          <a:p>
            <a:pPr>
              <a:lnSpc>
                <a:spcPct val="90000"/>
              </a:lnSpc>
              <a:defRPr/>
            </a:pPr>
            <a:endParaRPr lang="fi-FI" altLang="en-US" sz="2600" b="0" dirty="0" smtClean="0"/>
          </a:p>
          <a:p>
            <a:pPr>
              <a:lnSpc>
                <a:spcPct val="90000"/>
              </a:lnSpc>
              <a:defRPr/>
            </a:pPr>
            <a:r>
              <a:rPr lang="fi-FI" altLang="en-US" sz="2600" b="0" dirty="0" smtClean="0"/>
              <a:t>Tỉ lệ nữ trong quần thể là bao nhiêu? </a:t>
            </a:r>
          </a:p>
          <a:p>
            <a:pPr>
              <a:lnSpc>
                <a:spcPct val="90000"/>
              </a:lnSpc>
              <a:defRPr/>
            </a:pPr>
            <a:r>
              <a:rPr lang="fi-FI" altLang="en-US" sz="2600" b="0" dirty="0"/>
              <a:t>p</a:t>
            </a:r>
            <a:r>
              <a:rPr lang="fi-FI" altLang="en-US" sz="2600" b="0" dirty="0" smtClean="0"/>
              <a:t>=1/3</a:t>
            </a:r>
          </a:p>
          <a:p>
            <a:pPr>
              <a:lnSpc>
                <a:spcPct val="90000"/>
              </a:lnSpc>
              <a:defRPr/>
            </a:pPr>
            <a:r>
              <a:rPr lang="fi-FI" altLang="en-US" sz="2600" b="0" dirty="0" smtClean="0"/>
              <a:t>Tham số nào cần quan tâm trong quần thể này? </a:t>
            </a:r>
          </a:p>
          <a:p>
            <a:pPr>
              <a:lnSpc>
                <a:spcPct val="90000"/>
              </a:lnSpc>
              <a:defRPr/>
            </a:pPr>
            <a:r>
              <a:rPr lang="fi-FI" altLang="en-US" sz="2600" b="0" dirty="0" smtClean="0"/>
              <a:t>Tỉ lệ nữ</a:t>
            </a:r>
          </a:p>
          <a:p>
            <a:pPr>
              <a:lnSpc>
                <a:spcPct val="90000"/>
              </a:lnSpc>
              <a:defRPr/>
            </a:pPr>
            <a:r>
              <a:rPr lang="fi-FI" altLang="en-US" sz="2600" b="0" dirty="0" smtClean="0"/>
              <a:t>Liệt kê các mẫu gồm 2 người trong quần thể này</a:t>
            </a:r>
          </a:p>
          <a:p>
            <a:pPr>
              <a:lnSpc>
                <a:spcPct val="90000"/>
              </a:lnSpc>
              <a:defRPr/>
            </a:pPr>
            <a:r>
              <a:rPr lang="fi-FI" altLang="en-US" sz="2600" b="0" dirty="0" smtClean="0"/>
              <a:t>Có bao nhiêu mẫu khác nhau có thể có?</a:t>
            </a:r>
          </a:p>
          <a:p>
            <a:pPr>
              <a:lnSpc>
                <a:spcPct val="90000"/>
              </a:lnSpc>
              <a:defRPr/>
            </a:pPr>
            <a:endParaRPr lang="fi-FI" altLang="en-US" sz="2600" b="0" dirty="0" smtClean="0"/>
          </a:p>
          <a:p>
            <a:pPr>
              <a:lnSpc>
                <a:spcPct val="90000"/>
              </a:lnSpc>
              <a:defRPr/>
            </a:pPr>
            <a:endParaRPr lang="fi-FI" altLang="en-US" sz="2600" b="0" dirty="0" smtClean="0"/>
          </a:p>
          <a:p>
            <a:pPr>
              <a:lnSpc>
                <a:spcPct val="90000"/>
              </a:lnSpc>
              <a:defRPr/>
            </a:pPr>
            <a:endParaRPr lang="en-US" altLang="en-US" sz="2600" b="0" dirty="0" smtClean="0"/>
          </a:p>
          <a:p>
            <a:pPr>
              <a:lnSpc>
                <a:spcPct val="90000"/>
              </a:lnSpc>
              <a:defRPr/>
            </a:pPr>
            <a:endParaRPr lang="en-US" altLang="en-US" sz="2600" b="0" dirty="0" smtClean="0"/>
          </a:p>
          <a:p>
            <a:pPr>
              <a:lnSpc>
                <a:spcPct val="90000"/>
              </a:lnSpc>
              <a:defRPr/>
            </a:pPr>
            <a:r>
              <a:rPr lang="en-US" altLang="en-US" sz="2600" b="0" dirty="0" smtClean="0"/>
              <a:t> </a:t>
            </a:r>
          </a:p>
        </p:txBody>
      </p:sp>
      <p:grpSp>
        <p:nvGrpSpPr>
          <p:cNvPr id="4" name="Group 21"/>
          <p:cNvGrpSpPr>
            <a:grpSpLocks/>
          </p:cNvGrpSpPr>
          <p:nvPr/>
        </p:nvGrpSpPr>
        <p:grpSpPr bwMode="auto">
          <a:xfrm>
            <a:off x="685800" y="2095500"/>
            <a:ext cx="1066800" cy="762000"/>
            <a:chOff x="528" y="1344"/>
            <a:chExt cx="576" cy="432"/>
          </a:xfrm>
        </p:grpSpPr>
        <p:sp>
          <p:nvSpPr>
            <p:cNvPr id="18447" name="Oval 15"/>
            <p:cNvSpPr>
              <a:spLocks noChangeArrowheads="1"/>
            </p:cNvSpPr>
            <p:nvPr/>
          </p:nvSpPr>
          <p:spPr bwMode="auto">
            <a:xfrm>
              <a:off x="528" y="1344"/>
              <a:ext cx="576" cy="432"/>
            </a:xfrm>
            <a:prstGeom prst="ellipse">
              <a:avLst/>
            </a:prstGeom>
            <a:solidFill>
              <a:srgbClr val="FFFF00"/>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ltLang="en-US" sz="1800"/>
            </a:p>
          </p:txBody>
        </p:sp>
        <p:pic>
          <p:nvPicPr>
            <p:cNvPr id="18448" name="Picture 12" descr="MCj042415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6" y="1352"/>
              <a:ext cx="378"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 name="Picture 14" descr="MCj0397516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67250" y="2057400"/>
            <a:ext cx="8286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9" descr="MCj0397474000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10400" y="2057400"/>
            <a:ext cx="1066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0" descr="MCj0397462000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17888" y="2020888"/>
            <a:ext cx="911225"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23"/>
          <p:cNvGrpSpPr>
            <a:grpSpLocks/>
          </p:cNvGrpSpPr>
          <p:nvPr/>
        </p:nvGrpSpPr>
        <p:grpSpPr bwMode="auto">
          <a:xfrm>
            <a:off x="2089150" y="2005013"/>
            <a:ext cx="990600" cy="942975"/>
            <a:chOff x="1152" y="1296"/>
            <a:chExt cx="624" cy="594"/>
          </a:xfrm>
        </p:grpSpPr>
        <p:sp>
          <p:nvSpPr>
            <p:cNvPr id="18445" name="Oval 22"/>
            <p:cNvSpPr>
              <a:spLocks noChangeArrowheads="1"/>
            </p:cNvSpPr>
            <p:nvPr/>
          </p:nvSpPr>
          <p:spPr bwMode="auto">
            <a:xfrm>
              <a:off x="1152" y="1344"/>
              <a:ext cx="624" cy="528"/>
            </a:xfrm>
            <a:prstGeom prst="ellipse">
              <a:avLst/>
            </a:prstGeom>
            <a:solidFill>
              <a:srgbClr val="00C9C4"/>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ltLang="en-US" sz="1800"/>
            </a:p>
          </p:txBody>
        </p:sp>
        <p:pic>
          <p:nvPicPr>
            <p:cNvPr id="18446" name="Picture 16" descr="MCj04241720000[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96" y="1296"/>
              <a:ext cx="378" cy="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 name="Group 25"/>
          <p:cNvGrpSpPr>
            <a:grpSpLocks/>
          </p:cNvGrpSpPr>
          <p:nvPr/>
        </p:nvGrpSpPr>
        <p:grpSpPr bwMode="auto">
          <a:xfrm>
            <a:off x="5834063" y="2019300"/>
            <a:ext cx="838200" cy="914400"/>
            <a:chOff x="3303" y="1392"/>
            <a:chExt cx="528" cy="576"/>
          </a:xfrm>
        </p:grpSpPr>
        <p:sp>
          <p:nvSpPr>
            <p:cNvPr id="18443" name="Oval 24"/>
            <p:cNvSpPr>
              <a:spLocks noChangeArrowheads="1"/>
            </p:cNvSpPr>
            <p:nvPr/>
          </p:nvSpPr>
          <p:spPr bwMode="auto">
            <a:xfrm>
              <a:off x="3303" y="1392"/>
              <a:ext cx="528" cy="576"/>
            </a:xfrm>
            <a:prstGeom prst="ellipse">
              <a:avLst/>
            </a:prstGeom>
            <a:solidFill>
              <a:srgbClr val="CCCC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ltLang="en-US" sz="1800"/>
            </a:p>
          </p:txBody>
        </p:sp>
        <p:pic>
          <p:nvPicPr>
            <p:cNvPr id="18444" name="Picture 17" descr="MCj04345990000[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60" y="1420"/>
              <a:ext cx="390" cy="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 name="Text Box 9"/>
          <p:cNvSpPr txBox="1">
            <a:spLocks noChangeArrowheads="1"/>
          </p:cNvSpPr>
          <p:nvPr/>
        </p:nvSpPr>
        <p:spPr bwMode="auto">
          <a:xfrm>
            <a:off x="6743700" y="5638800"/>
            <a:ext cx="2019300" cy="473075"/>
          </a:xfrm>
          <a:prstGeom prst="rect">
            <a:avLst/>
          </a:prstGeom>
          <a:noFill/>
          <a:ln w="9525">
            <a:noFill/>
            <a:miter lim="800000"/>
            <a:headEnd/>
            <a:tailEnd/>
          </a:ln>
          <a:effectLst/>
        </p:spPr>
        <p:txBody>
          <a:bodyPr wrap="square">
            <a:spAutoFit/>
          </a:bodyPr>
          <a:lstStyle/>
          <a:p>
            <a:pPr>
              <a:defRPr/>
            </a:pPr>
            <a:r>
              <a:rPr lang="en-US" sz="2500" baseline="-25000" dirty="0" err="1">
                <a:effectLst>
                  <a:outerShdw blurRad="38100" dist="38100" dir="2700000" algn="tl">
                    <a:srgbClr val="000000"/>
                  </a:outerShdw>
                </a:effectLst>
                <a:latin typeface="Arial" charset="0"/>
              </a:rPr>
              <a:t>6</a:t>
            </a:r>
            <a:r>
              <a:rPr lang="en-US" sz="2500" dirty="0" err="1">
                <a:effectLst>
                  <a:outerShdw blurRad="38100" dist="38100" dir="2700000" algn="tl">
                    <a:srgbClr val="000000"/>
                  </a:outerShdw>
                </a:effectLst>
                <a:latin typeface="Arial" charset="0"/>
              </a:rPr>
              <a:t>C</a:t>
            </a:r>
            <a:r>
              <a:rPr lang="en-US" sz="2500" baseline="-25000" dirty="0" err="1">
                <a:effectLst>
                  <a:outerShdw blurRad="38100" dist="38100" dir="2700000" algn="tl">
                    <a:srgbClr val="000000"/>
                  </a:outerShdw>
                </a:effectLst>
                <a:latin typeface="Arial" charset="0"/>
              </a:rPr>
              <a:t>2</a:t>
            </a:r>
            <a:r>
              <a:rPr lang="en-US" sz="2500" dirty="0">
                <a:effectLst>
                  <a:outerShdw blurRad="38100" dist="38100" dir="2700000" algn="tl">
                    <a:srgbClr val="000000"/>
                  </a:outerShdw>
                </a:effectLst>
                <a:latin typeface="Arial" charset="0"/>
              </a:rPr>
              <a:t> =15</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500"/>
                                  </p:stCondLst>
                                  <p:childTnLst>
                                    <p:set>
                                      <p:cBhvr>
                                        <p:cTn id="9" dur="1" fill="hold">
                                          <p:stCondLst>
                                            <p:cond delay="0"/>
                                          </p:stCondLst>
                                        </p:cTn>
                                        <p:tgtEl>
                                          <p:spTgt spid="10"/>
                                        </p:tgtEl>
                                        <p:attrNameLst>
                                          <p:attrName>style.visibility</p:attrName>
                                        </p:attrNameLst>
                                      </p:cBhvr>
                                      <p:to>
                                        <p:strVal val="visible"/>
                                      </p:to>
                                    </p:set>
                                  </p:childTnLst>
                                </p:cTn>
                              </p:par>
                            </p:childTnLst>
                          </p:cTn>
                        </p:par>
                        <p:par>
                          <p:cTn id="10" fill="hold" nodeType="afterGroup">
                            <p:stCondLst>
                              <p:cond delay="500"/>
                            </p:stCondLst>
                            <p:childTnLst>
                              <p:par>
                                <p:cTn id="11" presetID="1" presetClass="entr" presetSubtype="0" fill="hold" nodeType="afterEffect">
                                  <p:stCondLst>
                                    <p:cond delay="500"/>
                                  </p:stCondLst>
                                  <p:childTnLst>
                                    <p:set>
                                      <p:cBhvr>
                                        <p:cTn id="12" dur="1" fill="hold">
                                          <p:stCondLst>
                                            <p:cond delay="0"/>
                                          </p:stCondLst>
                                        </p:cTn>
                                        <p:tgtEl>
                                          <p:spTgt spid="9"/>
                                        </p:tgtEl>
                                        <p:attrNameLst>
                                          <p:attrName>style.visibility</p:attrName>
                                        </p:attrNameLst>
                                      </p:cBhvr>
                                      <p:to>
                                        <p:strVal val="visible"/>
                                      </p:to>
                                    </p:set>
                                  </p:childTnLst>
                                </p:cTn>
                              </p:par>
                            </p:childTnLst>
                          </p:cTn>
                        </p:par>
                        <p:par>
                          <p:cTn id="13" fill="hold" nodeType="afterGroup">
                            <p:stCondLst>
                              <p:cond delay="1000"/>
                            </p:stCondLst>
                            <p:childTnLst>
                              <p:par>
                                <p:cTn id="14" presetID="1" presetClass="entr" presetSubtype="0" fill="hold" nodeType="afterEffect">
                                  <p:stCondLst>
                                    <p:cond delay="500"/>
                                  </p:stCondLst>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nodeType="afterGroup">
                            <p:stCondLst>
                              <p:cond delay="1500"/>
                            </p:stCondLst>
                            <p:childTnLst>
                              <p:par>
                                <p:cTn id="17" presetID="1" presetClass="entr" presetSubtype="0" fill="hold" nodeType="afterEffect">
                                  <p:stCondLst>
                                    <p:cond delay="500"/>
                                  </p:stCondLst>
                                  <p:childTnLst>
                                    <p:set>
                                      <p:cBhvr>
                                        <p:cTn id="18" dur="1" fill="hold">
                                          <p:stCondLst>
                                            <p:cond delay="0"/>
                                          </p:stCondLst>
                                        </p:cTn>
                                        <p:tgtEl>
                                          <p:spTgt spid="13"/>
                                        </p:tgtEl>
                                        <p:attrNameLst>
                                          <p:attrName>style.visibility</p:attrName>
                                        </p:attrNameLst>
                                      </p:cBhvr>
                                      <p:to>
                                        <p:strVal val="visible"/>
                                      </p:to>
                                    </p:set>
                                  </p:childTnLst>
                                </p:cTn>
                              </p:par>
                            </p:childTnLst>
                          </p:cTn>
                        </p:par>
                        <p:par>
                          <p:cTn id="19" fill="hold" nodeType="afterGroup">
                            <p:stCondLst>
                              <p:cond delay="2000"/>
                            </p:stCondLst>
                            <p:childTnLst>
                              <p:par>
                                <p:cTn id="20" presetID="1" presetClass="entr" presetSubtype="0" fill="hold" nodeType="afterEffect">
                                  <p:stCondLst>
                                    <p:cond delay="50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8435">
                                            <p:txEl>
                                              <p:pRg st="6" end="6"/>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8435">
                                            <p:txEl>
                                              <p:pRg st="7" end="7"/>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8435">
                                            <p:txEl>
                                              <p:pRg st="8" end="8"/>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8435">
                                            <p:txEl>
                                              <p:pRg st="9" end="9"/>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8435">
                                            <p:txEl>
                                              <p:pRg st="10" end="10"/>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8435">
                                            <p:txEl>
                                              <p:pRg st="11" end="11"/>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grpId="0" nodeType="click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checkerboard(across)">
                                      <p:cBhvr>
                                        <p:cTn id="4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4"/>
          <p:cNvSpPr txBox="1">
            <a:spLocks noChangeArrowheads="1"/>
          </p:cNvSpPr>
          <p:nvPr/>
        </p:nvSpPr>
        <p:spPr bwMode="auto">
          <a:xfrm>
            <a:off x="538163" y="1066800"/>
            <a:ext cx="7851775" cy="117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sz="2600" b="0"/>
          </a:p>
          <a:p>
            <a:pPr>
              <a:lnSpc>
                <a:spcPct val="90000"/>
              </a:lnSpc>
            </a:pPr>
            <a:endParaRPr lang="en-US" altLang="en-US" sz="2600" b="0"/>
          </a:p>
          <a:p>
            <a:pPr>
              <a:lnSpc>
                <a:spcPct val="90000"/>
              </a:lnSpc>
            </a:pPr>
            <a:r>
              <a:rPr lang="en-US" altLang="en-US" sz="2600" b="0"/>
              <a:t> </a:t>
            </a:r>
          </a:p>
        </p:txBody>
      </p:sp>
      <p:sp>
        <p:nvSpPr>
          <p:cNvPr id="20484" name="Text Box 4"/>
          <p:cNvSpPr txBox="1">
            <a:spLocks noChangeArrowheads="1"/>
          </p:cNvSpPr>
          <p:nvPr/>
        </p:nvSpPr>
        <p:spPr bwMode="auto">
          <a:xfrm>
            <a:off x="538163" y="1066800"/>
            <a:ext cx="7851775" cy="6214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vi-VN" altLang="en-US" sz="2600" b="0" dirty="0"/>
              <a:t>Tìm 15 mẫu khác nhau có thể và tìm tỷ lệ mẫu của số lượng </a:t>
            </a:r>
            <a:r>
              <a:rPr lang="vi-VN" altLang="en-US" sz="2600" b="0" dirty="0" smtClean="0"/>
              <a:t>nữ </a:t>
            </a:r>
            <a:r>
              <a:rPr lang="vi-VN" altLang="en-US" sz="2600" b="0" dirty="0"/>
              <a:t>trong mỗi mẫu.</a:t>
            </a: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r>
              <a:rPr lang="en-US" altLang="en-US" sz="2600" b="0" dirty="0" smtClean="0"/>
              <a:t> </a:t>
            </a: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p:txBody>
      </p:sp>
      <p:sp>
        <p:nvSpPr>
          <p:cNvPr id="18" name="Rectangle 7"/>
          <p:cNvSpPr txBox="1">
            <a:spLocks noChangeArrowheads="1"/>
          </p:cNvSpPr>
          <p:nvPr/>
        </p:nvSpPr>
        <p:spPr>
          <a:xfrm>
            <a:off x="622300" y="2057400"/>
            <a:ext cx="4046538" cy="3200400"/>
          </a:xfrm>
          <a:prstGeom prst="rect">
            <a:avLst/>
          </a:prstGeom>
        </p:spPr>
        <p:txBody>
          <a:bodyPr/>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b="1">
                <a:solidFill>
                  <a:schemeClr val="tx1"/>
                </a:solidFill>
                <a:latin typeface="+mn-lt"/>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sz="1400" b="1">
                <a:solidFill>
                  <a:schemeClr val="tx1"/>
                </a:solidFill>
                <a:latin typeface="+mn-lt"/>
              </a:defRPr>
            </a:lvl4pPr>
            <a:lvl5pPr marL="2000250" indent="-171450" algn="ctr" rtl="0" eaLnBrk="0" fontAlgn="base" hangingPunct="0">
              <a:lnSpc>
                <a:spcPct val="90000"/>
              </a:lnSpc>
              <a:spcBef>
                <a:spcPct val="30000"/>
              </a:spcBef>
              <a:spcAft>
                <a:spcPct val="0"/>
              </a:spcAft>
              <a:defRPr sz="800">
                <a:solidFill>
                  <a:schemeClr val="tx1"/>
                </a:solidFill>
                <a:latin typeface="Times New Roman" pitchFamily="18" charset="0"/>
              </a:defRPr>
            </a:lvl5pPr>
            <a:lvl6pPr marL="2457450" indent="-171450" algn="ctr" rtl="0" eaLnBrk="0" fontAlgn="base" hangingPunct="0">
              <a:lnSpc>
                <a:spcPct val="90000"/>
              </a:lnSpc>
              <a:spcBef>
                <a:spcPct val="30000"/>
              </a:spcBef>
              <a:spcAft>
                <a:spcPct val="0"/>
              </a:spcAft>
              <a:defRPr sz="800">
                <a:solidFill>
                  <a:schemeClr val="tx1"/>
                </a:solidFill>
                <a:latin typeface="Times New Roman" pitchFamily="18" charset="0"/>
              </a:defRPr>
            </a:lvl6pPr>
            <a:lvl7pPr marL="2914650" indent="-171450" algn="ctr" rtl="0" eaLnBrk="0" fontAlgn="base" hangingPunct="0">
              <a:lnSpc>
                <a:spcPct val="90000"/>
              </a:lnSpc>
              <a:spcBef>
                <a:spcPct val="30000"/>
              </a:spcBef>
              <a:spcAft>
                <a:spcPct val="0"/>
              </a:spcAft>
              <a:defRPr sz="800">
                <a:solidFill>
                  <a:schemeClr val="tx1"/>
                </a:solidFill>
                <a:latin typeface="Times New Roman" pitchFamily="18" charset="0"/>
              </a:defRPr>
            </a:lvl7pPr>
            <a:lvl8pPr marL="3371850" indent="-171450" algn="ctr" rtl="0" eaLnBrk="0" fontAlgn="base" hangingPunct="0">
              <a:lnSpc>
                <a:spcPct val="90000"/>
              </a:lnSpc>
              <a:spcBef>
                <a:spcPct val="30000"/>
              </a:spcBef>
              <a:spcAft>
                <a:spcPct val="0"/>
              </a:spcAft>
              <a:defRPr sz="800">
                <a:solidFill>
                  <a:schemeClr val="tx1"/>
                </a:solidFill>
                <a:latin typeface="Times New Roman" pitchFamily="18" charset="0"/>
              </a:defRPr>
            </a:lvl8pPr>
            <a:lvl9pPr marL="3829050" indent="-171450" algn="ctr" rtl="0" eaLnBrk="0" fontAlgn="base" hangingPunct="0">
              <a:lnSpc>
                <a:spcPct val="90000"/>
              </a:lnSpc>
              <a:spcBef>
                <a:spcPct val="30000"/>
              </a:spcBef>
              <a:spcAft>
                <a:spcPct val="0"/>
              </a:spcAft>
              <a:defRPr sz="800">
                <a:solidFill>
                  <a:schemeClr val="tx1"/>
                </a:solidFill>
                <a:latin typeface="Times New Roman" pitchFamily="18" charset="0"/>
              </a:defRPr>
            </a:lvl9pPr>
          </a:lstStyle>
          <a:p>
            <a:pPr eaLnBrk="1" hangingPunct="1">
              <a:buFontTx/>
              <a:buNone/>
              <a:defRPr/>
            </a:pPr>
            <a:r>
              <a:rPr lang="en-US" altLang="en-US" sz="2200" kern="0" dirty="0" smtClean="0">
                <a:solidFill>
                  <a:schemeClr val="accent1"/>
                </a:solidFill>
              </a:rPr>
              <a:t>Alice &amp; Ben		0.5	</a:t>
            </a:r>
          </a:p>
          <a:p>
            <a:pPr eaLnBrk="1" hangingPunct="1">
              <a:buFontTx/>
              <a:buNone/>
              <a:defRPr/>
            </a:pPr>
            <a:r>
              <a:rPr lang="en-US" altLang="en-US" sz="2200" kern="0" dirty="0" smtClean="0">
                <a:solidFill>
                  <a:schemeClr val="accent1"/>
                </a:solidFill>
              </a:rPr>
              <a:t>Alice &amp; Charles	0.5	</a:t>
            </a:r>
          </a:p>
          <a:p>
            <a:pPr eaLnBrk="1" hangingPunct="1">
              <a:buFontTx/>
              <a:buNone/>
              <a:defRPr/>
            </a:pPr>
            <a:r>
              <a:rPr lang="en-US" altLang="en-US" sz="2200" kern="0" dirty="0" smtClean="0">
                <a:solidFill>
                  <a:schemeClr val="accent1"/>
                </a:solidFill>
              </a:rPr>
              <a:t>Alice &amp; Denise</a:t>
            </a:r>
            <a:r>
              <a:rPr lang="en-US" altLang="en-US" sz="2200" kern="0" dirty="0">
                <a:solidFill>
                  <a:schemeClr val="accent1"/>
                </a:solidFill>
              </a:rPr>
              <a:t> </a:t>
            </a:r>
            <a:r>
              <a:rPr lang="en-US" altLang="en-US" sz="2200" kern="0" dirty="0" smtClean="0">
                <a:solidFill>
                  <a:schemeClr val="accent1"/>
                </a:solidFill>
              </a:rPr>
              <a:t>             1.0	</a:t>
            </a:r>
          </a:p>
          <a:p>
            <a:pPr eaLnBrk="1" hangingPunct="1">
              <a:buFontTx/>
              <a:buNone/>
              <a:defRPr/>
            </a:pPr>
            <a:r>
              <a:rPr lang="en-US" altLang="en-US" sz="2200" kern="0" dirty="0" smtClean="0">
                <a:solidFill>
                  <a:schemeClr val="accent1"/>
                </a:solidFill>
              </a:rPr>
              <a:t>Alice &amp; Edward	0.5	</a:t>
            </a:r>
          </a:p>
          <a:p>
            <a:pPr eaLnBrk="1" hangingPunct="1">
              <a:buFontTx/>
              <a:buNone/>
              <a:defRPr/>
            </a:pPr>
            <a:r>
              <a:rPr lang="en-US" altLang="en-US" sz="2200" kern="0" dirty="0" smtClean="0">
                <a:solidFill>
                  <a:schemeClr val="accent1"/>
                </a:solidFill>
              </a:rPr>
              <a:t>Alice &amp; Frank		0.5	</a:t>
            </a:r>
          </a:p>
          <a:p>
            <a:pPr eaLnBrk="1" hangingPunct="1">
              <a:buFontTx/>
              <a:buNone/>
              <a:defRPr/>
            </a:pPr>
            <a:r>
              <a:rPr lang="en-US" altLang="en-US" sz="2200" kern="0" dirty="0" smtClean="0">
                <a:solidFill>
                  <a:schemeClr val="accent1"/>
                </a:solidFill>
              </a:rPr>
              <a:t>Ben &amp; Charles 	0.0	</a:t>
            </a:r>
          </a:p>
          <a:p>
            <a:pPr eaLnBrk="1" hangingPunct="1">
              <a:buFontTx/>
              <a:buNone/>
              <a:defRPr/>
            </a:pPr>
            <a:r>
              <a:rPr lang="en-US" altLang="en-US" sz="2200" kern="0" dirty="0" smtClean="0">
                <a:solidFill>
                  <a:schemeClr val="accent1"/>
                </a:solidFill>
              </a:rPr>
              <a:t>Ben &amp; Denise		0.5</a:t>
            </a:r>
          </a:p>
          <a:p>
            <a:pPr eaLnBrk="1" hangingPunct="1">
              <a:buFontTx/>
              <a:buNone/>
              <a:defRPr/>
            </a:pPr>
            <a:r>
              <a:rPr lang="en-US" altLang="en-US" sz="2200" kern="0" dirty="0" smtClean="0">
                <a:solidFill>
                  <a:schemeClr val="accent1"/>
                </a:solidFill>
              </a:rPr>
              <a:t>Ben &amp; Edward</a:t>
            </a:r>
            <a:r>
              <a:rPr lang="en-US" altLang="en-US" sz="2200" kern="0" dirty="0">
                <a:solidFill>
                  <a:schemeClr val="accent1"/>
                </a:solidFill>
              </a:rPr>
              <a:t>	</a:t>
            </a:r>
            <a:r>
              <a:rPr lang="en-US" altLang="en-US" sz="2200" kern="0" dirty="0" smtClean="0">
                <a:solidFill>
                  <a:schemeClr val="accent1"/>
                </a:solidFill>
              </a:rPr>
              <a:t>             0.0</a:t>
            </a:r>
          </a:p>
          <a:p>
            <a:pPr eaLnBrk="1" hangingPunct="1">
              <a:defRPr/>
            </a:pPr>
            <a:endParaRPr lang="en-US" altLang="en-US" sz="2200" kern="0" dirty="0" smtClean="0">
              <a:solidFill>
                <a:schemeClr val="accent1"/>
              </a:solidFill>
            </a:endParaRPr>
          </a:p>
        </p:txBody>
      </p:sp>
      <p:sp>
        <p:nvSpPr>
          <p:cNvPr id="19" name="Rectangle 8"/>
          <p:cNvSpPr txBox="1">
            <a:spLocks noChangeArrowheads="1"/>
          </p:cNvSpPr>
          <p:nvPr/>
        </p:nvSpPr>
        <p:spPr>
          <a:xfrm>
            <a:off x="4895850" y="2051050"/>
            <a:ext cx="3714750" cy="2895600"/>
          </a:xfrm>
          <a:prstGeom prst="rect">
            <a:avLst/>
          </a:prstGeom>
        </p:spPr>
        <p:txBody>
          <a:bodyPr/>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b="1">
                <a:solidFill>
                  <a:schemeClr val="tx1"/>
                </a:solidFill>
                <a:latin typeface="+mn-lt"/>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sz="1400" b="1">
                <a:solidFill>
                  <a:schemeClr val="tx1"/>
                </a:solidFill>
                <a:latin typeface="+mn-lt"/>
              </a:defRPr>
            </a:lvl4pPr>
            <a:lvl5pPr marL="2000250" indent="-171450" algn="ctr" rtl="0" eaLnBrk="0" fontAlgn="base" hangingPunct="0">
              <a:lnSpc>
                <a:spcPct val="90000"/>
              </a:lnSpc>
              <a:spcBef>
                <a:spcPct val="30000"/>
              </a:spcBef>
              <a:spcAft>
                <a:spcPct val="0"/>
              </a:spcAft>
              <a:defRPr sz="800">
                <a:solidFill>
                  <a:schemeClr val="tx1"/>
                </a:solidFill>
                <a:latin typeface="Times New Roman" pitchFamily="18" charset="0"/>
              </a:defRPr>
            </a:lvl5pPr>
            <a:lvl6pPr marL="2457450" indent="-171450" algn="ctr" rtl="0" eaLnBrk="0" fontAlgn="base" hangingPunct="0">
              <a:lnSpc>
                <a:spcPct val="90000"/>
              </a:lnSpc>
              <a:spcBef>
                <a:spcPct val="30000"/>
              </a:spcBef>
              <a:spcAft>
                <a:spcPct val="0"/>
              </a:spcAft>
              <a:defRPr sz="800">
                <a:solidFill>
                  <a:schemeClr val="tx1"/>
                </a:solidFill>
                <a:latin typeface="Times New Roman" pitchFamily="18" charset="0"/>
              </a:defRPr>
            </a:lvl6pPr>
            <a:lvl7pPr marL="2914650" indent="-171450" algn="ctr" rtl="0" eaLnBrk="0" fontAlgn="base" hangingPunct="0">
              <a:lnSpc>
                <a:spcPct val="90000"/>
              </a:lnSpc>
              <a:spcBef>
                <a:spcPct val="30000"/>
              </a:spcBef>
              <a:spcAft>
                <a:spcPct val="0"/>
              </a:spcAft>
              <a:defRPr sz="800">
                <a:solidFill>
                  <a:schemeClr val="tx1"/>
                </a:solidFill>
                <a:latin typeface="Times New Roman" pitchFamily="18" charset="0"/>
              </a:defRPr>
            </a:lvl7pPr>
            <a:lvl8pPr marL="3371850" indent="-171450" algn="ctr" rtl="0" eaLnBrk="0" fontAlgn="base" hangingPunct="0">
              <a:lnSpc>
                <a:spcPct val="90000"/>
              </a:lnSpc>
              <a:spcBef>
                <a:spcPct val="30000"/>
              </a:spcBef>
              <a:spcAft>
                <a:spcPct val="0"/>
              </a:spcAft>
              <a:defRPr sz="800">
                <a:solidFill>
                  <a:schemeClr val="tx1"/>
                </a:solidFill>
                <a:latin typeface="Times New Roman" pitchFamily="18" charset="0"/>
              </a:defRPr>
            </a:lvl8pPr>
            <a:lvl9pPr marL="3829050" indent="-171450" algn="ctr" rtl="0" eaLnBrk="0" fontAlgn="base" hangingPunct="0">
              <a:lnSpc>
                <a:spcPct val="90000"/>
              </a:lnSpc>
              <a:spcBef>
                <a:spcPct val="30000"/>
              </a:spcBef>
              <a:spcAft>
                <a:spcPct val="0"/>
              </a:spcAft>
              <a:defRPr sz="800">
                <a:solidFill>
                  <a:schemeClr val="tx1"/>
                </a:solidFill>
                <a:latin typeface="Times New Roman" pitchFamily="18" charset="0"/>
              </a:defRPr>
            </a:lvl9pPr>
          </a:lstStyle>
          <a:p>
            <a:pPr eaLnBrk="1" hangingPunct="1">
              <a:buFontTx/>
              <a:buNone/>
              <a:defRPr/>
            </a:pPr>
            <a:r>
              <a:rPr lang="en-US" altLang="en-US" sz="2200" kern="0" dirty="0" smtClean="0">
                <a:solidFill>
                  <a:schemeClr val="accent1"/>
                </a:solidFill>
              </a:rPr>
              <a:t>Ben &amp; Frank		 0.0</a:t>
            </a:r>
          </a:p>
          <a:p>
            <a:pPr eaLnBrk="1" hangingPunct="1">
              <a:buFontTx/>
              <a:buNone/>
              <a:defRPr/>
            </a:pPr>
            <a:r>
              <a:rPr lang="en-US" altLang="en-US" sz="2200" kern="0" dirty="0" smtClean="0">
                <a:solidFill>
                  <a:schemeClr val="accent1"/>
                </a:solidFill>
              </a:rPr>
              <a:t>Charles &amp; Denise	 0.5</a:t>
            </a:r>
          </a:p>
          <a:p>
            <a:pPr eaLnBrk="1" hangingPunct="1">
              <a:buFontTx/>
              <a:buNone/>
              <a:defRPr/>
            </a:pPr>
            <a:r>
              <a:rPr lang="en-US" altLang="en-US" sz="2200" kern="0" dirty="0" smtClean="0">
                <a:solidFill>
                  <a:schemeClr val="accent1"/>
                </a:solidFill>
              </a:rPr>
              <a:t>Charles &amp; Edward	 0.0</a:t>
            </a:r>
          </a:p>
          <a:p>
            <a:pPr eaLnBrk="1" hangingPunct="1">
              <a:buFontTx/>
              <a:buNone/>
              <a:defRPr/>
            </a:pPr>
            <a:r>
              <a:rPr lang="en-US" altLang="en-US" sz="2200" kern="0" dirty="0" smtClean="0">
                <a:solidFill>
                  <a:schemeClr val="accent1"/>
                </a:solidFill>
              </a:rPr>
              <a:t>Charles &amp; Frank	 0.0</a:t>
            </a:r>
          </a:p>
          <a:p>
            <a:pPr eaLnBrk="1" hangingPunct="1">
              <a:buFontTx/>
              <a:buNone/>
              <a:defRPr/>
            </a:pPr>
            <a:r>
              <a:rPr lang="en-US" altLang="en-US" sz="2200" kern="0" dirty="0" smtClean="0">
                <a:solidFill>
                  <a:schemeClr val="accent1"/>
                </a:solidFill>
              </a:rPr>
              <a:t>Denise &amp; Edward	 0.5</a:t>
            </a:r>
          </a:p>
          <a:p>
            <a:pPr eaLnBrk="1" hangingPunct="1">
              <a:buFontTx/>
              <a:buNone/>
              <a:defRPr/>
            </a:pPr>
            <a:r>
              <a:rPr lang="en-US" altLang="en-US" sz="2200" kern="0" dirty="0" smtClean="0">
                <a:solidFill>
                  <a:schemeClr val="accent1"/>
                </a:solidFill>
              </a:rPr>
              <a:t>Denise &amp; Frank	 0.5</a:t>
            </a:r>
          </a:p>
          <a:p>
            <a:pPr eaLnBrk="1" hangingPunct="1">
              <a:buFontTx/>
              <a:buNone/>
              <a:defRPr/>
            </a:pPr>
            <a:r>
              <a:rPr lang="en-US" altLang="en-US" sz="2200" kern="0" dirty="0" smtClean="0">
                <a:solidFill>
                  <a:schemeClr val="accent1"/>
                </a:solidFill>
              </a:rPr>
              <a:t>Edward &amp; Frank	 0.0</a:t>
            </a:r>
          </a:p>
        </p:txBody>
      </p:sp>
      <p:sp>
        <p:nvSpPr>
          <p:cNvPr id="7" name="Rectangle 3"/>
          <p:cNvSpPr>
            <a:spLocks noChangeArrowheads="1"/>
          </p:cNvSpPr>
          <p:nvPr/>
        </p:nvSpPr>
        <p:spPr bwMode="auto">
          <a:xfrm>
            <a:off x="1605760" y="499234"/>
            <a:ext cx="5908670"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Phân</a:t>
            </a:r>
            <a:r>
              <a:rPr lang="en-US" altLang="en-US" sz="4000" dirty="0">
                <a:solidFill>
                  <a:srgbClr val="008000"/>
                </a:solidFill>
              </a:rPr>
              <a:t> </a:t>
            </a:r>
            <a:r>
              <a:rPr lang="en-US" altLang="en-US" sz="4000" dirty="0" err="1">
                <a:solidFill>
                  <a:srgbClr val="008000"/>
                </a:solidFill>
              </a:rPr>
              <a:t>phối</a:t>
            </a:r>
            <a:r>
              <a:rPr lang="en-US" altLang="en-US" sz="4000" dirty="0">
                <a:solidFill>
                  <a:srgbClr val="008000"/>
                </a:solidFill>
              </a:rPr>
              <a:t> </a:t>
            </a:r>
            <a:r>
              <a:rPr lang="en-US" altLang="en-US" sz="4000" dirty="0" err="1" smtClean="0">
                <a:solidFill>
                  <a:srgbClr val="008000"/>
                </a:solidFill>
              </a:rPr>
              <a:t>mẫu</a:t>
            </a:r>
            <a:r>
              <a:rPr lang="en-US" altLang="en-US" sz="4000" dirty="0" smtClean="0">
                <a:solidFill>
                  <a:srgbClr val="008000"/>
                </a:solidFill>
              </a:rPr>
              <a:t> </a:t>
            </a:r>
            <a:r>
              <a:rPr lang="en-US" altLang="en-US" sz="4000" dirty="0" err="1" smtClean="0">
                <a:solidFill>
                  <a:srgbClr val="008000"/>
                </a:solidFill>
              </a:rPr>
              <a:t>của</a:t>
            </a:r>
            <a:r>
              <a:rPr lang="en-US" altLang="en-US" sz="4000" dirty="0" smtClean="0">
                <a:solidFill>
                  <a:srgbClr val="008000"/>
                </a:solidFill>
              </a:rPr>
              <a:t> </a:t>
            </a:r>
            <a:r>
              <a:rPr lang="en-US" altLang="en-US" sz="4000" dirty="0" err="1" smtClean="0">
                <a:solidFill>
                  <a:srgbClr val="008000"/>
                </a:solidFill>
              </a:rPr>
              <a:t>tỉ</a:t>
            </a:r>
            <a:r>
              <a:rPr lang="en-US" altLang="en-US" sz="4000" dirty="0" smtClean="0">
                <a:solidFill>
                  <a:srgbClr val="008000"/>
                </a:solidFill>
              </a:rPr>
              <a:t> </a:t>
            </a:r>
            <a:r>
              <a:rPr lang="en-US" altLang="en-US" sz="4000" dirty="0" err="1" smtClean="0">
                <a:solidFill>
                  <a:srgbClr val="008000"/>
                </a:solidFill>
              </a:rPr>
              <a:t>lệ</a:t>
            </a:r>
            <a:endParaRPr lang="en-US" altLang="en-US" sz="4000" dirty="0">
              <a:solidFill>
                <a:srgbClr val="008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P spid="19"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 Box 4"/>
          <p:cNvSpPr txBox="1">
            <a:spLocks noChangeArrowheads="1"/>
          </p:cNvSpPr>
          <p:nvPr/>
        </p:nvSpPr>
        <p:spPr bwMode="auto">
          <a:xfrm>
            <a:off x="538163" y="1066800"/>
            <a:ext cx="7851775" cy="117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sz="2600" b="0"/>
          </a:p>
          <a:p>
            <a:pPr>
              <a:lnSpc>
                <a:spcPct val="90000"/>
              </a:lnSpc>
            </a:pPr>
            <a:endParaRPr lang="en-US" altLang="en-US" sz="2600" b="0"/>
          </a:p>
          <a:p>
            <a:pPr>
              <a:lnSpc>
                <a:spcPct val="90000"/>
              </a:lnSpc>
            </a:pPr>
            <a:r>
              <a:rPr lang="en-US" altLang="en-US" sz="2600" b="0"/>
              <a:t> </a:t>
            </a:r>
          </a:p>
        </p:txBody>
      </p:sp>
      <p:sp>
        <p:nvSpPr>
          <p:cNvPr id="18" name="Rectangle 7"/>
          <p:cNvSpPr txBox="1">
            <a:spLocks noChangeArrowheads="1"/>
          </p:cNvSpPr>
          <p:nvPr/>
        </p:nvSpPr>
        <p:spPr>
          <a:xfrm>
            <a:off x="622300" y="1219200"/>
            <a:ext cx="4046538" cy="3200400"/>
          </a:xfrm>
          <a:prstGeom prst="rect">
            <a:avLst/>
          </a:prstGeom>
        </p:spPr>
        <p:txBody>
          <a:bodyPr/>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b="1">
                <a:solidFill>
                  <a:schemeClr val="tx1"/>
                </a:solidFill>
                <a:latin typeface="+mn-lt"/>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sz="1400" b="1">
                <a:solidFill>
                  <a:schemeClr val="tx1"/>
                </a:solidFill>
                <a:latin typeface="+mn-lt"/>
              </a:defRPr>
            </a:lvl4pPr>
            <a:lvl5pPr marL="2000250" indent="-171450" algn="ctr" rtl="0" eaLnBrk="0" fontAlgn="base" hangingPunct="0">
              <a:lnSpc>
                <a:spcPct val="90000"/>
              </a:lnSpc>
              <a:spcBef>
                <a:spcPct val="30000"/>
              </a:spcBef>
              <a:spcAft>
                <a:spcPct val="0"/>
              </a:spcAft>
              <a:defRPr sz="800">
                <a:solidFill>
                  <a:schemeClr val="tx1"/>
                </a:solidFill>
                <a:latin typeface="Times New Roman" pitchFamily="18" charset="0"/>
              </a:defRPr>
            </a:lvl5pPr>
            <a:lvl6pPr marL="2457450" indent="-171450" algn="ctr" rtl="0" eaLnBrk="0" fontAlgn="base" hangingPunct="0">
              <a:lnSpc>
                <a:spcPct val="90000"/>
              </a:lnSpc>
              <a:spcBef>
                <a:spcPct val="30000"/>
              </a:spcBef>
              <a:spcAft>
                <a:spcPct val="0"/>
              </a:spcAft>
              <a:defRPr sz="800">
                <a:solidFill>
                  <a:schemeClr val="tx1"/>
                </a:solidFill>
                <a:latin typeface="Times New Roman" pitchFamily="18" charset="0"/>
              </a:defRPr>
            </a:lvl6pPr>
            <a:lvl7pPr marL="2914650" indent="-171450" algn="ctr" rtl="0" eaLnBrk="0" fontAlgn="base" hangingPunct="0">
              <a:lnSpc>
                <a:spcPct val="90000"/>
              </a:lnSpc>
              <a:spcBef>
                <a:spcPct val="30000"/>
              </a:spcBef>
              <a:spcAft>
                <a:spcPct val="0"/>
              </a:spcAft>
              <a:defRPr sz="800">
                <a:solidFill>
                  <a:schemeClr val="tx1"/>
                </a:solidFill>
                <a:latin typeface="Times New Roman" pitchFamily="18" charset="0"/>
              </a:defRPr>
            </a:lvl7pPr>
            <a:lvl8pPr marL="3371850" indent="-171450" algn="ctr" rtl="0" eaLnBrk="0" fontAlgn="base" hangingPunct="0">
              <a:lnSpc>
                <a:spcPct val="90000"/>
              </a:lnSpc>
              <a:spcBef>
                <a:spcPct val="30000"/>
              </a:spcBef>
              <a:spcAft>
                <a:spcPct val="0"/>
              </a:spcAft>
              <a:defRPr sz="800">
                <a:solidFill>
                  <a:schemeClr val="tx1"/>
                </a:solidFill>
                <a:latin typeface="Times New Roman" pitchFamily="18" charset="0"/>
              </a:defRPr>
            </a:lvl8pPr>
            <a:lvl9pPr marL="3829050" indent="-171450" algn="ctr" rtl="0" eaLnBrk="0" fontAlgn="base" hangingPunct="0">
              <a:lnSpc>
                <a:spcPct val="90000"/>
              </a:lnSpc>
              <a:spcBef>
                <a:spcPct val="30000"/>
              </a:spcBef>
              <a:spcAft>
                <a:spcPct val="0"/>
              </a:spcAft>
              <a:defRPr sz="800">
                <a:solidFill>
                  <a:schemeClr val="tx1"/>
                </a:solidFill>
                <a:latin typeface="Times New Roman" pitchFamily="18" charset="0"/>
              </a:defRPr>
            </a:lvl9pPr>
          </a:lstStyle>
          <a:p>
            <a:pPr eaLnBrk="1" hangingPunct="1">
              <a:buFontTx/>
              <a:buNone/>
              <a:defRPr/>
            </a:pPr>
            <a:r>
              <a:rPr lang="en-US" altLang="en-US" sz="2200" kern="0" dirty="0" smtClean="0">
                <a:solidFill>
                  <a:schemeClr val="accent1"/>
                </a:solidFill>
              </a:rPr>
              <a:t>Alice &amp; Ben		0.5	</a:t>
            </a:r>
          </a:p>
          <a:p>
            <a:pPr eaLnBrk="1" hangingPunct="1">
              <a:buFontTx/>
              <a:buNone/>
              <a:defRPr/>
            </a:pPr>
            <a:r>
              <a:rPr lang="en-US" altLang="en-US" sz="2200" kern="0" dirty="0" smtClean="0">
                <a:solidFill>
                  <a:schemeClr val="accent1"/>
                </a:solidFill>
              </a:rPr>
              <a:t>Alice &amp; Charles	0.5	</a:t>
            </a:r>
          </a:p>
          <a:p>
            <a:pPr eaLnBrk="1" hangingPunct="1">
              <a:buFontTx/>
              <a:buNone/>
              <a:defRPr/>
            </a:pPr>
            <a:r>
              <a:rPr lang="en-US" altLang="en-US" sz="2200" kern="0" dirty="0" smtClean="0">
                <a:solidFill>
                  <a:schemeClr val="accent1"/>
                </a:solidFill>
              </a:rPr>
              <a:t>Alice &amp; Denise</a:t>
            </a:r>
            <a:r>
              <a:rPr lang="en-US" altLang="en-US" sz="2200" kern="0" dirty="0">
                <a:solidFill>
                  <a:schemeClr val="accent1"/>
                </a:solidFill>
              </a:rPr>
              <a:t> </a:t>
            </a:r>
            <a:r>
              <a:rPr lang="en-US" altLang="en-US" sz="2200" kern="0" dirty="0" smtClean="0">
                <a:solidFill>
                  <a:schemeClr val="accent1"/>
                </a:solidFill>
              </a:rPr>
              <a:t>             1.0	</a:t>
            </a:r>
          </a:p>
          <a:p>
            <a:pPr eaLnBrk="1" hangingPunct="1">
              <a:buFontTx/>
              <a:buNone/>
              <a:defRPr/>
            </a:pPr>
            <a:r>
              <a:rPr lang="en-US" altLang="en-US" sz="2200" kern="0" dirty="0" smtClean="0">
                <a:solidFill>
                  <a:schemeClr val="accent1"/>
                </a:solidFill>
              </a:rPr>
              <a:t>Alice &amp; Edward	0.5	</a:t>
            </a:r>
          </a:p>
          <a:p>
            <a:pPr eaLnBrk="1" hangingPunct="1">
              <a:buFontTx/>
              <a:buNone/>
              <a:defRPr/>
            </a:pPr>
            <a:r>
              <a:rPr lang="en-US" altLang="en-US" sz="2200" kern="0" dirty="0" smtClean="0">
                <a:solidFill>
                  <a:schemeClr val="accent1"/>
                </a:solidFill>
              </a:rPr>
              <a:t>Alice &amp; Frank		0.5	</a:t>
            </a:r>
          </a:p>
          <a:p>
            <a:pPr eaLnBrk="1" hangingPunct="1">
              <a:buFontTx/>
              <a:buNone/>
              <a:defRPr/>
            </a:pPr>
            <a:r>
              <a:rPr lang="en-US" altLang="en-US" sz="2200" kern="0" dirty="0" smtClean="0">
                <a:solidFill>
                  <a:schemeClr val="accent1"/>
                </a:solidFill>
              </a:rPr>
              <a:t>Ben &amp; Charles 	0.0	</a:t>
            </a:r>
          </a:p>
          <a:p>
            <a:pPr eaLnBrk="1" hangingPunct="1">
              <a:buFontTx/>
              <a:buNone/>
              <a:defRPr/>
            </a:pPr>
            <a:r>
              <a:rPr lang="en-US" altLang="en-US" sz="2200" kern="0" dirty="0" smtClean="0">
                <a:solidFill>
                  <a:schemeClr val="accent1"/>
                </a:solidFill>
              </a:rPr>
              <a:t>Ben &amp; Denise		0.5</a:t>
            </a:r>
          </a:p>
          <a:p>
            <a:pPr eaLnBrk="1" hangingPunct="1">
              <a:buFontTx/>
              <a:buNone/>
              <a:defRPr/>
            </a:pPr>
            <a:r>
              <a:rPr lang="en-US" altLang="en-US" sz="2200" kern="0" dirty="0" smtClean="0">
                <a:solidFill>
                  <a:schemeClr val="accent1"/>
                </a:solidFill>
              </a:rPr>
              <a:t>Ben &amp; Edward</a:t>
            </a:r>
            <a:r>
              <a:rPr lang="en-US" altLang="en-US" sz="2200" kern="0" dirty="0">
                <a:solidFill>
                  <a:schemeClr val="accent1"/>
                </a:solidFill>
              </a:rPr>
              <a:t>	</a:t>
            </a:r>
            <a:r>
              <a:rPr lang="en-US" altLang="en-US" sz="2200" kern="0" dirty="0" smtClean="0">
                <a:solidFill>
                  <a:schemeClr val="accent1"/>
                </a:solidFill>
              </a:rPr>
              <a:t>             0.0</a:t>
            </a:r>
          </a:p>
          <a:p>
            <a:pPr eaLnBrk="1" hangingPunct="1">
              <a:defRPr/>
            </a:pPr>
            <a:endParaRPr lang="en-US" altLang="en-US" sz="2200" kern="0" dirty="0" smtClean="0">
              <a:solidFill>
                <a:schemeClr val="accent1"/>
              </a:solidFill>
            </a:endParaRPr>
          </a:p>
        </p:txBody>
      </p:sp>
      <p:sp>
        <p:nvSpPr>
          <p:cNvPr id="19" name="Rectangle 8"/>
          <p:cNvSpPr txBox="1">
            <a:spLocks noChangeArrowheads="1"/>
          </p:cNvSpPr>
          <p:nvPr/>
        </p:nvSpPr>
        <p:spPr>
          <a:xfrm>
            <a:off x="4895850" y="1371600"/>
            <a:ext cx="3714750" cy="2895600"/>
          </a:xfrm>
          <a:prstGeom prst="rect">
            <a:avLst/>
          </a:prstGeom>
        </p:spPr>
        <p:txBody>
          <a:bodyPr/>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b="1">
                <a:solidFill>
                  <a:schemeClr val="tx1"/>
                </a:solidFill>
                <a:latin typeface="+mn-lt"/>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sz="1400" b="1">
                <a:solidFill>
                  <a:schemeClr val="tx1"/>
                </a:solidFill>
                <a:latin typeface="+mn-lt"/>
              </a:defRPr>
            </a:lvl4pPr>
            <a:lvl5pPr marL="2000250" indent="-171450" algn="ctr" rtl="0" eaLnBrk="0" fontAlgn="base" hangingPunct="0">
              <a:lnSpc>
                <a:spcPct val="90000"/>
              </a:lnSpc>
              <a:spcBef>
                <a:spcPct val="30000"/>
              </a:spcBef>
              <a:spcAft>
                <a:spcPct val="0"/>
              </a:spcAft>
              <a:defRPr sz="800">
                <a:solidFill>
                  <a:schemeClr val="tx1"/>
                </a:solidFill>
                <a:latin typeface="Times New Roman" pitchFamily="18" charset="0"/>
              </a:defRPr>
            </a:lvl5pPr>
            <a:lvl6pPr marL="2457450" indent="-171450" algn="ctr" rtl="0" eaLnBrk="0" fontAlgn="base" hangingPunct="0">
              <a:lnSpc>
                <a:spcPct val="90000"/>
              </a:lnSpc>
              <a:spcBef>
                <a:spcPct val="30000"/>
              </a:spcBef>
              <a:spcAft>
                <a:spcPct val="0"/>
              </a:spcAft>
              <a:defRPr sz="800">
                <a:solidFill>
                  <a:schemeClr val="tx1"/>
                </a:solidFill>
                <a:latin typeface="Times New Roman" pitchFamily="18" charset="0"/>
              </a:defRPr>
            </a:lvl6pPr>
            <a:lvl7pPr marL="2914650" indent="-171450" algn="ctr" rtl="0" eaLnBrk="0" fontAlgn="base" hangingPunct="0">
              <a:lnSpc>
                <a:spcPct val="90000"/>
              </a:lnSpc>
              <a:spcBef>
                <a:spcPct val="30000"/>
              </a:spcBef>
              <a:spcAft>
                <a:spcPct val="0"/>
              </a:spcAft>
              <a:defRPr sz="800">
                <a:solidFill>
                  <a:schemeClr val="tx1"/>
                </a:solidFill>
                <a:latin typeface="Times New Roman" pitchFamily="18" charset="0"/>
              </a:defRPr>
            </a:lvl7pPr>
            <a:lvl8pPr marL="3371850" indent="-171450" algn="ctr" rtl="0" eaLnBrk="0" fontAlgn="base" hangingPunct="0">
              <a:lnSpc>
                <a:spcPct val="90000"/>
              </a:lnSpc>
              <a:spcBef>
                <a:spcPct val="30000"/>
              </a:spcBef>
              <a:spcAft>
                <a:spcPct val="0"/>
              </a:spcAft>
              <a:defRPr sz="800">
                <a:solidFill>
                  <a:schemeClr val="tx1"/>
                </a:solidFill>
                <a:latin typeface="Times New Roman" pitchFamily="18" charset="0"/>
              </a:defRPr>
            </a:lvl8pPr>
            <a:lvl9pPr marL="3829050" indent="-171450" algn="ctr" rtl="0" eaLnBrk="0" fontAlgn="base" hangingPunct="0">
              <a:lnSpc>
                <a:spcPct val="90000"/>
              </a:lnSpc>
              <a:spcBef>
                <a:spcPct val="30000"/>
              </a:spcBef>
              <a:spcAft>
                <a:spcPct val="0"/>
              </a:spcAft>
              <a:defRPr sz="800">
                <a:solidFill>
                  <a:schemeClr val="tx1"/>
                </a:solidFill>
                <a:latin typeface="Times New Roman" pitchFamily="18" charset="0"/>
              </a:defRPr>
            </a:lvl9pPr>
          </a:lstStyle>
          <a:p>
            <a:pPr eaLnBrk="1" hangingPunct="1">
              <a:buFontTx/>
              <a:buNone/>
              <a:defRPr/>
            </a:pPr>
            <a:r>
              <a:rPr lang="en-US" altLang="en-US" sz="2200" kern="0" dirty="0" smtClean="0">
                <a:solidFill>
                  <a:schemeClr val="accent1"/>
                </a:solidFill>
              </a:rPr>
              <a:t>Ben &amp; Frank		 0.0</a:t>
            </a:r>
          </a:p>
          <a:p>
            <a:pPr eaLnBrk="1" hangingPunct="1">
              <a:buFontTx/>
              <a:buNone/>
              <a:defRPr/>
            </a:pPr>
            <a:r>
              <a:rPr lang="en-US" altLang="en-US" sz="2200" kern="0" dirty="0" smtClean="0">
                <a:solidFill>
                  <a:schemeClr val="accent1"/>
                </a:solidFill>
              </a:rPr>
              <a:t>Charles &amp; Denise	 0.5</a:t>
            </a:r>
          </a:p>
          <a:p>
            <a:pPr eaLnBrk="1" hangingPunct="1">
              <a:buFontTx/>
              <a:buNone/>
              <a:defRPr/>
            </a:pPr>
            <a:r>
              <a:rPr lang="en-US" altLang="en-US" sz="2200" kern="0" dirty="0" smtClean="0">
                <a:solidFill>
                  <a:schemeClr val="accent1"/>
                </a:solidFill>
              </a:rPr>
              <a:t>Charles &amp; Edward	 0.0</a:t>
            </a:r>
          </a:p>
          <a:p>
            <a:pPr eaLnBrk="1" hangingPunct="1">
              <a:buFontTx/>
              <a:buNone/>
              <a:defRPr/>
            </a:pPr>
            <a:r>
              <a:rPr lang="en-US" altLang="en-US" sz="2200" kern="0" dirty="0" smtClean="0">
                <a:solidFill>
                  <a:schemeClr val="accent1"/>
                </a:solidFill>
              </a:rPr>
              <a:t>Charles &amp; Frank	 0.0</a:t>
            </a:r>
          </a:p>
          <a:p>
            <a:pPr eaLnBrk="1" hangingPunct="1">
              <a:buFontTx/>
              <a:buNone/>
              <a:defRPr/>
            </a:pPr>
            <a:r>
              <a:rPr lang="en-US" altLang="en-US" sz="2200" kern="0" dirty="0" smtClean="0">
                <a:solidFill>
                  <a:schemeClr val="accent1"/>
                </a:solidFill>
              </a:rPr>
              <a:t>Denise &amp; Edward	 0.5</a:t>
            </a:r>
          </a:p>
          <a:p>
            <a:pPr eaLnBrk="1" hangingPunct="1">
              <a:buFontTx/>
              <a:buNone/>
              <a:defRPr/>
            </a:pPr>
            <a:r>
              <a:rPr lang="en-US" altLang="en-US" sz="2200" kern="0" dirty="0" smtClean="0">
                <a:solidFill>
                  <a:schemeClr val="accent1"/>
                </a:solidFill>
              </a:rPr>
              <a:t>Denise &amp; Frank	 0.5</a:t>
            </a:r>
          </a:p>
          <a:p>
            <a:pPr eaLnBrk="1" hangingPunct="1">
              <a:buFontTx/>
              <a:buNone/>
              <a:defRPr/>
            </a:pPr>
            <a:r>
              <a:rPr lang="en-US" altLang="en-US" sz="2200" kern="0" dirty="0" smtClean="0">
                <a:solidFill>
                  <a:schemeClr val="accent1"/>
                </a:solidFill>
              </a:rPr>
              <a:t>Edward &amp; Frank	 0.0</a:t>
            </a:r>
          </a:p>
        </p:txBody>
      </p:sp>
      <p:sp>
        <p:nvSpPr>
          <p:cNvPr id="8" name="Rectangle 3"/>
          <p:cNvSpPr>
            <a:spLocks noChangeArrowheads="1"/>
          </p:cNvSpPr>
          <p:nvPr/>
        </p:nvSpPr>
        <p:spPr bwMode="auto">
          <a:xfrm>
            <a:off x="1605760" y="499234"/>
            <a:ext cx="5908670"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Phân</a:t>
            </a:r>
            <a:r>
              <a:rPr lang="en-US" altLang="en-US" sz="4000" dirty="0">
                <a:solidFill>
                  <a:srgbClr val="008000"/>
                </a:solidFill>
              </a:rPr>
              <a:t> </a:t>
            </a:r>
            <a:r>
              <a:rPr lang="en-US" altLang="en-US" sz="4000" dirty="0" err="1">
                <a:solidFill>
                  <a:srgbClr val="008000"/>
                </a:solidFill>
              </a:rPr>
              <a:t>phối</a:t>
            </a:r>
            <a:r>
              <a:rPr lang="en-US" altLang="en-US" sz="4000" dirty="0">
                <a:solidFill>
                  <a:srgbClr val="008000"/>
                </a:solidFill>
              </a:rPr>
              <a:t> </a:t>
            </a:r>
            <a:r>
              <a:rPr lang="en-US" altLang="en-US" sz="4000" dirty="0" err="1" smtClean="0">
                <a:solidFill>
                  <a:srgbClr val="008000"/>
                </a:solidFill>
              </a:rPr>
              <a:t>mẫu</a:t>
            </a:r>
            <a:r>
              <a:rPr lang="en-US" altLang="en-US" sz="4000" dirty="0" smtClean="0">
                <a:solidFill>
                  <a:srgbClr val="008000"/>
                </a:solidFill>
              </a:rPr>
              <a:t> </a:t>
            </a:r>
            <a:r>
              <a:rPr lang="en-US" altLang="en-US" sz="4000" dirty="0" err="1" smtClean="0">
                <a:solidFill>
                  <a:srgbClr val="008000"/>
                </a:solidFill>
              </a:rPr>
              <a:t>của</a:t>
            </a:r>
            <a:r>
              <a:rPr lang="en-US" altLang="en-US" sz="4000" dirty="0" smtClean="0">
                <a:solidFill>
                  <a:srgbClr val="008000"/>
                </a:solidFill>
              </a:rPr>
              <a:t> </a:t>
            </a:r>
            <a:r>
              <a:rPr lang="en-US" altLang="en-US" sz="4000" dirty="0" err="1" smtClean="0">
                <a:solidFill>
                  <a:srgbClr val="008000"/>
                </a:solidFill>
              </a:rPr>
              <a:t>tỉ</a:t>
            </a:r>
            <a:r>
              <a:rPr lang="en-US" altLang="en-US" sz="4000" dirty="0" smtClean="0">
                <a:solidFill>
                  <a:srgbClr val="008000"/>
                </a:solidFill>
              </a:rPr>
              <a:t> </a:t>
            </a:r>
            <a:r>
              <a:rPr lang="en-US" altLang="en-US" sz="4000" dirty="0" err="1" smtClean="0">
                <a:solidFill>
                  <a:srgbClr val="008000"/>
                </a:solidFill>
              </a:rPr>
              <a:t>lệ</a:t>
            </a:r>
            <a:endParaRPr lang="en-US" altLang="en-US" sz="4000" dirty="0">
              <a:solidFill>
                <a:srgbClr val="008000"/>
              </a:solidFill>
            </a:endParaRPr>
          </a:p>
        </p:txBody>
      </p:sp>
      <p:sp>
        <p:nvSpPr>
          <p:cNvPr id="9" name="Text Box 4"/>
          <p:cNvSpPr txBox="1">
            <a:spLocks noChangeArrowheads="1"/>
          </p:cNvSpPr>
          <p:nvPr/>
        </p:nvSpPr>
        <p:spPr bwMode="auto">
          <a:xfrm>
            <a:off x="0" y="457200"/>
            <a:ext cx="9144000" cy="6934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smtClean="0"/>
          </a:p>
          <a:p>
            <a:pPr>
              <a:lnSpc>
                <a:spcPct val="90000"/>
              </a:lnSpc>
            </a:pPr>
            <a:endParaRPr lang="en-US" altLang="en-US" sz="2600" b="0" dirty="0"/>
          </a:p>
          <a:p>
            <a:pPr>
              <a:lnSpc>
                <a:spcPct val="90000"/>
              </a:lnSpc>
            </a:pPr>
            <a:endParaRPr lang="en-US" altLang="en-US" sz="2600" b="0" dirty="0" smtClean="0"/>
          </a:p>
          <a:p>
            <a:pPr>
              <a:lnSpc>
                <a:spcPct val="90000"/>
              </a:lnSpc>
            </a:pPr>
            <a:r>
              <a:rPr lang="en-US" altLang="en-US" sz="2600" b="0" dirty="0" smtClean="0"/>
              <a:t> </a:t>
            </a:r>
            <a:r>
              <a:rPr lang="en-US" altLang="en-US" sz="2600" b="0" dirty="0" err="1" smtClean="0"/>
              <a:t>Tính</a:t>
            </a:r>
            <a:r>
              <a:rPr lang="en-US" altLang="en-US" sz="2600" b="0" dirty="0" smtClean="0"/>
              <a:t> </a:t>
            </a:r>
            <a:r>
              <a:rPr lang="en-US" altLang="en-US" sz="2600" b="0" dirty="0" err="1" smtClean="0"/>
              <a:t>giá</a:t>
            </a:r>
            <a:r>
              <a:rPr lang="en-US" altLang="en-US" sz="2600" b="0" dirty="0" smtClean="0"/>
              <a:t> </a:t>
            </a:r>
            <a:r>
              <a:rPr lang="en-US" altLang="en-US" sz="2600" b="0" dirty="0" err="1" smtClean="0"/>
              <a:t>trị</a:t>
            </a:r>
            <a:r>
              <a:rPr lang="en-US" altLang="en-US" sz="2600" b="0" dirty="0" smtClean="0"/>
              <a:t> </a:t>
            </a:r>
            <a:r>
              <a:rPr lang="en-US" altLang="en-US" sz="2600" b="0" dirty="0" err="1" smtClean="0"/>
              <a:t>trung</a:t>
            </a:r>
            <a:r>
              <a:rPr lang="en-US" altLang="en-US" sz="2600" b="0" dirty="0" smtClean="0"/>
              <a:t> </a:t>
            </a:r>
            <a:r>
              <a:rPr lang="en-US" altLang="en-US" sz="2600" b="0" dirty="0" err="1" smtClean="0"/>
              <a:t>bình</a:t>
            </a:r>
            <a:r>
              <a:rPr lang="en-US" altLang="en-US" sz="2600" b="0" dirty="0" smtClean="0"/>
              <a:t> </a:t>
            </a:r>
            <a:r>
              <a:rPr lang="en-US" altLang="en-US" sz="2600" b="0" dirty="0" err="1" smtClean="0"/>
              <a:t>của</a:t>
            </a:r>
            <a:r>
              <a:rPr lang="en-US" altLang="en-US" sz="2600" b="0" dirty="0" smtClean="0"/>
              <a:t> </a:t>
            </a:r>
            <a:r>
              <a:rPr lang="en-US" altLang="en-US" sz="2600" b="0" dirty="0" err="1" smtClean="0"/>
              <a:t>tất</a:t>
            </a:r>
            <a:r>
              <a:rPr lang="en-US" altLang="en-US" sz="2600" b="0" dirty="0" smtClean="0"/>
              <a:t> </a:t>
            </a:r>
            <a:r>
              <a:rPr lang="en-US" altLang="en-US" sz="2600" b="0" dirty="0" err="1" smtClean="0"/>
              <a:t>cả</a:t>
            </a:r>
            <a:r>
              <a:rPr lang="en-US" altLang="en-US" sz="2600" b="0" dirty="0" smtClean="0"/>
              <a:t> </a:t>
            </a:r>
            <a:r>
              <a:rPr lang="en-US" altLang="en-US" sz="2600" b="0" dirty="0" err="1" smtClean="0"/>
              <a:t>các</a:t>
            </a:r>
            <a:r>
              <a:rPr lang="en-US" altLang="en-US" sz="2600" b="0" dirty="0" smtClean="0"/>
              <a:t> </a:t>
            </a:r>
            <a:r>
              <a:rPr lang="en-US" altLang="en-US" sz="2600" b="0" dirty="0" err="1" smtClean="0"/>
              <a:t>tỉ</a:t>
            </a:r>
            <a:r>
              <a:rPr lang="en-US" altLang="en-US" sz="2600" b="0" dirty="0" smtClean="0"/>
              <a:t> </a:t>
            </a:r>
            <a:r>
              <a:rPr lang="en-US" altLang="en-US" sz="2600" b="0" dirty="0" err="1" smtClean="0"/>
              <a:t>lệ</a:t>
            </a:r>
            <a:r>
              <a:rPr lang="en-US" altLang="en-US" sz="2600" b="0" dirty="0" smtClean="0"/>
              <a:t> </a:t>
            </a:r>
            <a:r>
              <a:rPr lang="en-US" altLang="en-US" sz="2600" b="0" dirty="0" err="1" smtClean="0"/>
              <a:t>mẫu</a:t>
            </a:r>
            <a:r>
              <a:rPr lang="en-US" altLang="en-US" sz="2600" b="0" dirty="0" smtClean="0"/>
              <a:t> </a:t>
            </a:r>
            <a:r>
              <a:rPr lang="en-US" altLang="en-US" sz="2600" b="0" dirty="0" err="1" smtClean="0"/>
              <a:t>và</a:t>
            </a:r>
            <a:r>
              <a:rPr lang="en-US" altLang="en-US" sz="2600" b="0" dirty="0" smtClean="0"/>
              <a:t> </a:t>
            </a:r>
            <a:r>
              <a:rPr lang="en-US" altLang="en-US" sz="2600" b="0" dirty="0" err="1" smtClean="0"/>
              <a:t>độ</a:t>
            </a:r>
            <a:r>
              <a:rPr lang="en-US" altLang="en-US" sz="2600" b="0" dirty="0" smtClean="0"/>
              <a:t> </a:t>
            </a:r>
            <a:r>
              <a:rPr lang="en-US" altLang="en-US" sz="2600" b="0" dirty="0" err="1" smtClean="0"/>
              <a:t>lệch</a:t>
            </a:r>
            <a:r>
              <a:rPr lang="en-US" altLang="en-US" sz="2600" b="0" dirty="0" smtClean="0"/>
              <a:t>  </a:t>
            </a:r>
          </a:p>
          <a:p>
            <a:pPr>
              <a:lnSpc>
                <a:spcPct val="90000"/>
              </a:lnSpc>
            </a:pPr>
            <a:r>
              <a:rPr lang="en-US" altLang="en-US" sz="2600" b="0" dirty="0" err="1" smtClean="0"/>
              <a:t>chuẩn</a:t>
            </a:r>
            <a:r>
              <a:rPr lang="en-US" altLang="en-US" sz="2600" b="0" dirty="0" smtClean="0"/>
              <a:t> </a:t>
            </a:r>
            <a:r>
              <a:rPr lang="en-US" altLang="en-US" sz="2600" b="0" dirty="0" err="1" smtClean="0"/>
              <a:t>của</a:t>
            </a:r>
            <a:r>
              <a:rPr lang="en-US" altLang="en-US" sz="2600" b="0" dirty="0" smtClean="0"/>
              <a:t> </a:t>
            </a:r>
            <a:r>
              <a:rPr lang="en-US" altLang="en-US" sz="2600" b="0" dirty="0" err="1" smtClean="0"/>
              <a:t>tất</a:t>
            </a:r>
            <a:r>
              <a:rPr lang="en-US" altLang="en-US" sz="2600" b="0" dirty="0" smtClean="0"/>
              <a:t> </a:t>
            </a:r>
            <a:r>
              <a:rPr lang="en-US" altLang="en-US" sz="2600" b="0" dirty="0" err="1" smtClean="0"/>
              <a:t>cả</a:t>
            </a:r>
            <a:r>
              <a:rPr lang="en-US" altLang="en-US" sz="2600" b="0" dirty="0" smtClean="0"/>
              <a:t> </a:t>
            </a:r>
            <a:r>
              <a:rPr lang="en-US" altLang="en-US" sz="2600" b="0" dirty="0" err="1" smtClean="0"/>
              <a:t>các</a:t>
            </a:r>
            <a:r>
              <a:rPr lang="en-US" altLang="en-US" sz="2600" b="0" dirty="0" smtClean="0"/>
              <a:t> </a:t>
            </a:r>
            <a:r>
              <a:rPr lang="en-US" altLang="en-US" sz="2600" b="0" dirty="0" err="1" smtClean="0"/>
              <a:t>tỉ</a:t>
            </a:r>
            <a:r>
              <a:rPr lang="en-US" altLang="en-US" sz="2600" b="0" dirty="0" smtClean="0"/>
              <a:t> </a:t>
            </a:r>
            <a:r>
              <a:rPr lang="en-US" altLang="en-US" sz="2600" b="0" dirty="0" err="1" smtClean="0"/>
              <a:t>lệ</a:t>
            </a:r>
            <a:r>
              <a:rPr lang="en-US" altLang="en-US" sz="2600" b="0" dirty="0" smtClean="0"/>
              <a:t> </a:t>
            </a:r>
            <a:r>
              <a:rPr lang="en-US" altLang="en-US" sz="2600" b="0" dirty="0" err="1" smtClean="0"/>
              <a:t>mẫu</a:t>
            </a:r>
            <a:r>
              <a:rPr lang="en-US" altLang="en-US" sz="2600" b="0" dirty="0" smtClean="0"/>
              <a:t>?</a:t>
            </a:r>
          </a:p>
          <a:p>
            <a:pPr>
              <a:lnSpc>
                <a:spcPct val="90000"/>
              </a:lnSpc>
            </a:pPr>
            <a:r>
              <a:rPr lang="en-US" altLang="en-US" sz="2600" b="0" dirty="0" smtClean="0"/>
              <a:t> </a:t>
            </a: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P spid="19"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 Box 4"/>
          <p:cNvSpPr txBox="1">
            <a:spLocks noChangeArrowheads="1"/>
          </p:cNvSpPr>
          <p:nvPr/>
        </p:nvSpPr>
        <p:spPr bwMode="auto">
          <a:xfrm>
            <a:off x="538163" y="1066800"/>
            <a:ext cx="7851775" cy="117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sz="2600" b="0"/>
          </a:p>
          <a:p>
            <a:pPr>
              <a:lnSpc>
                <a:spcPct val="90000"/>
              </a:lnSpc>
            </a:pPr>
            <a:endParaRPr lang="en-US" altLang="en-US" sz="2600" b="0"/>
          </a:p>
          <a:p>
            <a:pPr>
              <a:lnSpc>
                <a:spcPct val="90000"/>
              </a:lnSpc>
            </a:pPr>
            <a:r>
              <a:rPr lang="en-US" altLang="en-US" sz="2600" b="0"/>
              <a:t> </a:t>
            </a:r>
          </a:p>
        </p:txBody>
      </p:sp>
      <p:sp>
        <p:nvSpPr>
          <p:cNvPr id="8" name="Rectangle 3"/>
          <p:cNvSpPr>
            <a:spLocks noChangeArrowheads="1"/>
          </p:cNvSpPr>
          <p:nvPr/>
        </p:nvSpPr>
        <p:spPr bwMode="auto">
          <a:xfrm>
            <a:off x="1605760" y="499234"/>
            <a:ext cx="5908670"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Phân</a:t>
            </a:r>
            <a:r>
              <a:rPr lang="en-US" altLang="en-US" sz="4000" dirty="0">
                <a:solidFill>
                  <a:srgbClr val="008000"/>
                </a:solidFill>
              </a:rPr>
              <a:t> </a:t>
            </a:r>
            <a:r>
              <a:rPr lang="en-US" altLang="en-US" sz="4000" dirty="0" err="1">
                <a:solidFill>
                  <a:srgbClr val="008000"/>
                </a:solidFill>
              </a:rPr>
              <a:t>phối</a:t>
            </a:r>
            <a:r>
              <a:rPr lang="en-US" altLang="en-US" sz="4000" dirty="0">
                <a:solidFill>
                  <a:srgbClr val="008000"/>
                </a:solidFill>
              </a:rPr>
              <a:t> </a:t>
            </a:r>
            <a:r>
              <a:rPr lang="en-US" altLang="en-US" sz="4000" dirty="0" err="1" smtClean="0">
                <a:solidFill>
                  <a:srgbClr val="008000"/>
                </a:solidFill>
              </a:rPr>
              <a:t>mẫu</a:t>
            </a:r>
            <a:r>
              <a:rPr lang="en-US" altLang="en-US" sz="4000" dirty="0" smtClean="0">
                <a:solidFill>
                  <a:srgbClr val="008000"/>
                </a:solidFill>
              </a:rPr>
              <a:t> </a:t>
            </a:r>
            <a:r>
              <a:rPr lang="en-US" altLang="en-US" sz="4000" dirty="0" err="1" smtClean="0">
                <a:solidFill>
                  <a:srgbClr val="008000"/>
                </a:solidFill>
              </a:rPr>
              <a:t>của</a:t>
            </a:r>
            <a:r>
              <a:rPr lang="en-US" altLang="en-US" sz="4000" dirty="0" smtClean="0">
                <a:solidFill>
                  <a:srgbClr val="008000"/>
                </a:solidFill>
              </a:rPr>
              <a:t> </a:t>
            </a:r>
            <a:r>
              <a:rPr lang="en-US" altLang="en-US" sz="4000" dirty="0" err="1" smtClean="0">
                <a:solidFill>
                  <a:srgbClr val="008000"/>
                </a:solidFill>
              </a:rPr>
              <a:t>tỉ</a:t>
            </a:r>
            <a:r>
              <a:rPr lang="en-US" altLang="en-US" sz="4000" dirty="0" smtClean="0">
                <a:solidFill>
                  <a:srgbClr val="008000"/>
                </a:solidFill>
              </a:rPr>
              <a:t> </a:t>
            </a:r>
            <a:r>
              <a:rPr lang="en-US" altLang="en-US" sz="4000" dirty="0" err="1" smtClean="0">
                <a:solidFill>
                  <a:srgbClr val="008000"/>
                </a:solidFill>
              </a:rPr>
              <a:t>lệ</a:t>
            </a:r>
            <a:endParaRPr lang="en-US" altLang="en-US" sz="4000" dirty="0">
              <a:solidFill>
                <a:srgbClr val="008000"/>
              </a:solidFill>
            </a:endParaRPr>
          </a:p>
        </p:txBody>
      </p:sp>
      <mc:AlternateContent xmlns:mc="http://schemas.openxmlformats.org/markup-compatibility/2006" xmlns:a14="http://schemas.microsoft.com/office/drawing/2010/main">
        <mc:Choice Requires="a14">
          <p:sp>
            <p:nvSpPr>
              <p:cNvPr id="12" name="Rectangle 11"/>
              <p:cNvSpPr/>
              <p:nvPr/>
            </p:nvSpPr>
            <p:spPr>
              <a:xfrm>
                <a:off x="533400" y="1295400"/>
                <a:ext cx="2819400" cy="1208279"/>
              </a:xfrm>
              <a:prstGeom prst="rect">
                <a:avLst/>
              </a:prstGeom>
            </p:spPr>
            <p:txBody>
              <a:bodyPr wrap="square">
                <a:spAutoFit/>
              </a:bodyPr>
              <a:lstStyle/>
              <a:p>
                <a14:m>
                  <m:oMath xmlns:m="http://schemas.openxmlformats.org/officeDocument/2006/math">
                    <m:sSub>
                      <m:sSubPr>
                        <m:ctrlPr>
                          <a:rPr lang="en-US" altLang="en-US" sz="3000" b="0" i="1" smtClean="0">
                            <a:latin typeface="Cambria Math" panose="02040503050406030204" pitchFamily="18" charset="0"/>
                          </a:rPr>
                        </m:ctrlPr>
                      </m:sSubPr>
                      <m:e>
                        <m:r>
                          <a:rPr lang="en-US" altLang="en-US" sz="3000" b="0" i="1" smtClean="0">
                            <a:latin typeface="Cambria Math" panose="02040503050406030204" pitchFamily="18" charset="0"/>
                          </a:rPr>
                          <m:t>µ</m:t>
                        </m:r>
                      </m:e>
                      <m:sub>
                        <m:acc>
                          <m:accPr>
                            <m:chr m:val="̂"/>
                            <m:ctrlPr>
                              <a:rPr lang="en-US" altLang="en-US" sz="3000" b="0" i="1" smtClean="0">
                                <a:latin typeface="Cambria Math" panose="02040503050406030204" pitchFamily="18" charset="0"/>
                              </a:rPr>
                            </m:ctrlPr>
                          </m:accPr>
                          <m:e>
                            <m:r>
                              <a:rPr lang="en-US" altLang="en-US" sz="3000" b="0" i="1" smtClean="0">
                                <a:latin typeface="Cambria Math" panose="02040503050406030204" pitchFamily="18" charset="0"/>
                              </a:rPr>
                              <m:t>𝑝</m:t>
                            </m:r>
                          </m:e>
                        </m:acc>
                        <m:r>
                          <a:rPr lang="en-US" altLang="en-US" sz="3000" b="0" i="1" smtClean="0">
                            <a:latin typeface="Cambria Math" panose="02040503050406030204" pitchFamily="18" charset="0"/>
                          </a:rPr>
                          <m:t> </m:t>
                        </m:r>
                      </m:sub>
                    </m:sSub>
                  </m:oMath>
                </a14:m>
                <a:r>
                  <a:rPr lang="en-US" altLang="en-US" sz="3000" b="0" dirty="0" smtClean="0"/>
                  <a:t>= </a:t>
                </a:r>
                <a14:m>
                  <m:oMath xmlns:m="http://schemas.openxmlformats.org/officeDocument/2006/math">
                    <m:f>
                      <m:fPr>
                        <m:ctrlPr>
                          <a:rPr lang="en-US" altLang="en-US" sz="3000" b="0" i="1" smtClean="0">
                            <a:latin typeface="Cambria Math" panose="02040503050406030204" pitchFamily="18" charset="0"/>
                          </a:rPr>
                        </m:ctrlPr>
                      </m:fPr>
                      <m:num>
                        <m:r>
                          <a:rPr lang="en-US" altLang="en-US" sz="3000" b="0" i="1" smtClean="0">
                            <a:latin typeface="Cambria Math" panose="02040503050406030204" pitchFamily="18" charset="0"/>
                          </a:rPr>
                          <m:t>1  </m:t>
                        </m:r>
                      </m:num>
                      <m:den>
                        <m:r>
                          <a:rPr lang="en-US" altLang="en-US" sz="3000" b="0" i="1" smtClean="0">
                            <a:latin typeface="Cambria Math" panose="02040503050406030204" pitchFamily="18" charset="0"/>
                          </a:rPr>
                          <m:t>3 </m:t>
                        </m:r>
                      </m:den>
                    </m:f>
                  </m:oMath>
                </a14:m>
                <a:endParaRPr lang="en-US" altLang="en-US" sz="3000" b="0" dirty="0"/>
              </a:p>
              <a:p>
                <a:endParaRPr lang="en-US" sz="3000" dirty="0"/>
              </a:p>
            </p:txBody>
          </p:sp>
        </mc:Choice>
        <mc:Fallback xmlns="">
          <p:sp>
            <p:nvSpPr>
              <p:cNvPr id="12" name="Rectangle 11"/>
              <p:cNvSpPr>
                <a:spLocks noRot="1" noChangeAspect="1" noMove="1" noResize="1" noEditPoints="1" noAdjustHandles="1" noChangeArrowheads="1" noChangeShapeType="1" noTextEdit="1"/>
              </p:cNvSpPr>
              <p:nvPr/>
            </p:nvSpPr>
            <p:spPr>
              <a:xfrm>
                <a:off x="533400" y="1295400"/>
                <a:ext cx="2819400" cy="120827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533400" y="2133600"/>
                <a:ext cx="2743200" cy="556434"/>
              </a:xfrm>
              <a:prstGeom prst="rect">
                <a:avLst/>
              </a:prstGeom>
            </p:spPr>
            <p:txBody>
              <a:bodyPr wrap="square">
                <a:spAutoFit/>
              </a:bodyPr>
              <a:lstStyle/>
              <a:p>
                <a14:m>
                  <m:oMath xmlns:m="http://schemas.openxmlformats.org/officeDocument/2006/math">
                    <m:sSub>
                      <m:sSubPr>
                        <m:ctrlPr>
                          <a:rPr lang="en-US" altLang="en-US" sz="2800" b="0" i="1">
                            <a:latin typeface="Cambria Math" panose="02040503050406030204" pitchFamily="18" charset="0"/>
                          </a:rPr>
                        </m:ctrlPr>
                      </m:sSubPr>
                      <m:e>
                        <m:r>
                          <m:rPr>
                            <m:sty m:val="p"/>
                          </m:rPr>
                          <a:rPr lang="en-US" altLang="en-US" sz="2800" b="0" i="1" smtClean="0">
                            <a:latin typeface="Cambria Math" panose="02040503050406030204" pitchFamily="18" charset="0"/>
                          </a:rPr>
                          <m:t>σ</m:t>
                        </m:r>
                      </m:e>
                      <m:sub>
                        <m:acc>
                          <m:accPr>
                            <m:chr m:val="̂"/>
                            <m:ctrlPr>
                              <a:rPr lang="en-US" altLang="en-US" sz="2800" b="0" i="1">
                                <a:latin typeface="Cambria Math" panose="02040503050406030204" pitchFamily="18" charset="0"/>
                              </a:rPr>
                            </m:ctrlPr>
                          </m:accPr>
                          <m:e>
                            <m:r>
                              <a:rPr lang="en-US" altLang="en-US" sz="2800" b="0" i="1">
                                <a:latin typeface="Cambria Math" panose="02040503050406030204" pitchFamily="18" charset="0"/>
                              </a:rPr>
                              <m:t>𝑝</m:t>
                            </m:r>
                          </m:e>
                        </m:acc>
                        <m:r>
                          <a:rPr lang="en-US" altLang="en-US" sz="2800" b="0" i="1">
                            <a:latin typeface="Cambria Math" panose="02040503050406030204" pitchFamily="18" charset="0"/>
                          </a:rPr>
                          <m:t> </m:t>
                        </m:r>
                      </m:sub>
                    </m:sSub>
                  </m:oMath>
                </a14:m>
                <a:r>
                  <a:rPr lang="en-US" sz="2800" b="0" dirty="0" smtClean="0"/>
                  <a:t>= 0.29814 </a:t>
                </a:r>
                <a:endParaRPr lang="en-US" sz="2800" b="0" dirty="0"/>
              </a:p>
            </p:txBody>
          </p:sp>
        </mc:Choice>
        <mc:Fallback xmlns="">
          <p:sp>
            <p:nvSpPr>
              <p:cNvPr id="7" name="Rectangle 6"/>
              <p:cNvSpPr>
                <a:spLocks noRot="1" noChangeAspect="1" noMove="1" noResize="1" noEditPoints="1" noAdjustHandles="1" noChangeArrowheads="1" noChangeShapeType="1" noTextEdit="1"/>
              </p:cNvSpPr>
              <p:nvPr/>
            </p:nvSpPr>
            <p:spPr>
              <a:xfrm>
                <a:off x="533400" y="2133600"/>
                <a:ext cx="2743200" cy="556434"/>
              </a:xfrm>
              <a:prstGeom prst="rect">
                <a:avLst/>
              </a:prstGeom>
              <a:blipFill>
                <a:blip r:embed="rId4"/>
                <a:stretch>
                  <a:fillRect t="-12088" b="-23077"/>
                </a:stretch>
              </a:blipFill>
            </p:spPr>
            <p:txBody>
              <a:bodyPr/>
              <a:lstStyle/>
              <a:p>
                <a:r>
                  <a:rPr lang="en-US">
                    <a:noFill/>
                  </a:rPr>
                  <a:t> </a:t>
                </a:r>
              </a:p>
            </p:txBody>
          </p:sp>
        </mc:Fallback>
      </mc:AlternateContent>
    </p:spTree>
    <p:extLst>
      <p:ext uri="{BB962C8B-B14F-4D97-AF65-F5344CB8AC3E}">
        <p14:creationId xmlns:p14="http://schemas.microsoft.com/office/powerpoint/2010/main" val="13727405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ChangeArrowheads="1"/>
          </p:cNvSpPr>
          <p:nvPr/>
        </p:nvSpPr>
        <p:spPr bwMode="auto">
          <a:xfrm>
            <a:off x="1605760" y="423034"/>
            <a:ext cx="5908670"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Phân</a:t>
            </a:r>
            <a:r>
              <a:rPr lang="en-US" altLang="en-US" sz="4000" dirty="0">
                <a:solidFill>
                  <a:srgbClr val="008000"/>
                </a:solidFill>
              </a:rPr>
              <a:t> </a:t>
            </a:r>
            <a:r>
              <a:rPr lang="en-US" altLang="en-US" sz="4000" dirty="0" err="1">
                <a:solidFill>
                  <a:srgbClr val="008000"/>
                </a:solidFill>
              </a:rPr>
              <a:t>phối</a:t>
            </a:r>
            <a:r>
              <a:rPr lang="en-US" altLang="en-US" sz="4000" dirty="0">
                <a:solidFill>
                  <a:srgbClr val="008000"/>
                </a:solidFill>
              </a:rPr>
              <a:t> </a:t>
            </a:r>
            <a:r>
              <a:rPr lang="en-US" altLang="en-US" sz="4000" dirty="0" err="1" smtClean="0">
                <a:solidFill>
                  <a:srgbClr val="008000"/>
                </a:solidFill>
              </a:rPr>
              <a:t>mẫu</a:t>
            </a:r>
            <a:r>
              <a:rPr lang="en-US" altLang="en-US" sz="4000" dirty="0" smtClean="0">
                <a:solidFill>
                  <a:srgbClr val="008000"/>
                </a:solidFill>
              </a:rPr>
              <a:t> </a:t>
            </a:r>
            <a:r>
              <a:rPr lang="en-US" altLang="en-US" sz="4000" dirty="0" err="1" smtClean="0">
                <a:solidFill>
                  <a:srgbClr val="008000"/>
                </a:solidFill>
              </a:rPr>
              <a:t>của</a:t>
            </a:r>
            <a:r>
              <a:rPr lang="en-US" altLang="en-US" sz="4000" dirty="0" smtClean="0">
                <a:solidFill>
                  <a:srgbClr val="008000"/>
                </a:solidFill>
              </a:rPr>
              <a:t> </a:t>
            </a:r>
            <a:r>
              <a:rPr lang="en-US" altLang="en-US" sz="4000" dirty="0" err="1" smtClean="0">
                <a:solidFill>
                  <a:srgbClr val="008000"/>
                </a:solidFill>
              </a:rPr>
              <a:t>tỉ</a:t>
            </a:r>
            <a:r>
              <a:rPr lang="en-US" altLang="en-US" sz="4000" dirty="0" smtClean="0">
                <a:solidFill>
                  <a:srgbClr val="008000"/>
                </a:solidFill>
              </a:rPr>
              <a:t> </a:t>
            </a:r>
            <a:r>
              <a:rPr lang="en-US" altLang="en-US" sz="4000" dirty="0" err="1" smtClean="0">
                <a:solidFill>
                  <a:srgbClr val="008000"/>
                </a:solidFill>
              </a:rPr>
              <a:t>lệ</a:t>
            </a:r>
            <a:endParaRPr lang="en-US" altLang="en-US" sz="4000" dirty="0">
              <a:solidFill>
                <a:srgbClr val="008000"/>
              </a:solidFill>
            </a:endParaRPr>
          </a:p>
        </p:txBody>
      </p:sp>
      <mc:AlternateContent xmlns:mc="http://schemas.openxmlformats.org/markup-compatibility/2006" xmlns:a14="http://schemas.microsoft.com/office/drawing/2010/main">
        <mc:Choice Requires="a14">
          <p:sp>
            <p:nvSpPr>
              <p:cNvPr id="11" name="Text Box 4"/>
              <p:cNvSpPr txBox="1">
                <a:spLocks noChangeArrowheads="1"/>
              </p:cNvSpPr>
              <p:nvPr/>
            </p:nvSpPr>
            <p:spPr bwMode="auto">
              <a:xfrm>
                <a:off x="538163" y="1066800"/>
                <a:ext cx="7851775" cy="6457537"/>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sz="2600" b="0" dirty="0" smtClean="0"/>
              </a:p>
              <a:p>
                <a:pPr>
                  <a:lnSpc>
                    <a:spcPct val="90000"/>
                  </a:lnSpc>
                </a:pPr>
                <a:r>
                  <a:rPr lang="en-US" altLang="en-US" sz="2600" b="0" dirty="0" smtClean="0"/>
                  <a:t>Ta </a:t>
                </a:r>
                <a:r>
                  <a:rPr lang="en-US" altLang="en-US" sz="2600" b="0" dirty="0" err="1" smtClean="0"/>
                  <a:t>có</a:t>
                </a:r>
                <a:r>
                  <a:rPr lang="en-US" altLang="en-US" sz="2600" b="0" dirty="0" smtClean="0"/>
                  <a:t> </a:t>
                </a:r>
                <a:r>
                  <a:rPr lang="en-US" altLang="en-US" sz="2600" b="0" dirty="0" err="1" smtClean="0"/>
                  <a:t>tỉ</a:t>
                </a:r>
                <a:r>
                  <a:rPr lang="en-US" altLang="en-US" sz="2600" b="0" dirty="0" smtClean="0"/>
                  <a:t> </a:t>
                </a:r>
                <a:r>
                  <a:rPr lang="en-US" altLang="en-US" sz="2600" b="0" dirty="0" err="1" smtClean="0"/>
                  <a:t>lệ</a:t>
                </a:r>
                <a:r>
                  <a:rPr lang="en-US" altLang="en-US" sz="2600" b="0" dirty="0" smtClean="0"/>
                  <a:t> </a:t>
                </a:r>
                <a:r>
                  <a:rPr lang="en-US" altLang="en-US" sz="2600" b="0" dirty="0" err="1" smtClean="0"/>
                  <a:t>mẫu</a:t>
                </a:r>
                <a:r>
                  <a:rPr lang="en-US" altLang="en-US" sz="2600" b="0" dirty="0" smtClean="0"/>
                  <a:t>: </a:t>
                </a:r>
                <a14:m>
                  <m:oMath xmlns:m="http://schemas.openxmlformats.org/officeDocument/2006/math">
                    <m:acc>
                      <m:accPr>
                        <m:chr m:val="̂"/>
                        <m:ctrlPr>
                          <a:rPr lang="en-US" altLang="en-US" sz="2600" b="0" i="1" smtClean="0">
                            <a:latin typeface="Cambria Math" panose="02040503050406030204" pitchFamily="18" charset="0"/>
                          </a:rPr>
                        </m:ctrlPr>
                      </m:accPr>
                      <m:e>
                        <m:r>
                          <a:rPr lang="en-US" altLang="en-US" sz="2600" b="0" i="1" smtClean="0">
                            <a:latin typeface="Cambria Math" panose="02040503050406030204" pitchFamily="18" charset="0"/>
                          </a:rPr>
                          <m:t> </m:t>
                        </m:r>
                        <m:r>
                          <a:rPr lang="en-US" altLang="en-US" sz="2600" b="0" i="1" smtClean="0">
                            <a:latin typeface="Cambria Math" panose="02040503050406030204" pitchFamily="18" charset="0"/>
                          </a:rPr>
                          <m:t>𝑝</m:t>
                        </m:r>
                      </m:e>
                    </m:acc>
                    <m:r>
                      <a:rPr lang="en-US" altLang="en-US" sz="2600" b="0" i="0" smtClean="0">
                        <a:latin typeface="Cambria Math" panose="02040503050406030204" pitchFamily="18" charset="0"/>
                      </a:rPr>
                      <m:t>=</m:t>
                    </m:r>
                    <m:f>
                      <m:fPr>
                        <m:ctrlPr>
                          <a:rPr lang="en-US" altLang="en-US" sz="2600" b="0" i="1" smtClean="0">
                            <a:latin typeface="Cambria Math" panose="02040503050406030204" pitchFamily="18" charset="0"/>
                          </a:rPr>
                        </m:ctrlPr>
                      </m:fPr>
                      <m:num>
                        <m:r>
                          <a:rPr lang="en-US" altLang="en-US" sz="2600" b="0" i="1" smtClean="0">
                            <a:latin typeface="Cambria Math" panose="02040503050406030204" pitchFamily="18" charset="0"/>
                          </a:rPr>
                          <m:t>𝑥</m:t>
                        </m:r>
                      </m:num>
                      <m:den>
                        <m:r>
                          <a:rPr lang="en-US" altLang="en-US" sz="2600" b="0" i="1" smtClean="0">
                            <a:latin typeface="Cambria Math" panose="02040503050406030204" pitchFamily="18" charset="0"/>
                          </a:rPr>
                          <m:t>𝑛</m:t>
                        </m:r>
                      </m:den>
                    </m:f>
                  </m:oMath>
                </a14:m>
                <a:endParaRPr lang="en-US" altLang="en-US" sz="2600" b="0" dirty="0" smtClean="0"/>
              </a:p>
              <a:p>
                <a:pPr>
                  <a:lnSpc>
                    <a:spcPct val="90000"/>
                  </a:lnSpc>
                </a:pPr>
                <a:r>
                  <a:rPr lang="en-US" altLang="en-US" sz="2600" b="0" dirty="0" err="1" smtClean="0"/>
                  <a:t>Trong</a:t>
                </a:r>
                <a:r>
                  <a:rPr lang="en-US" altLang="en-US" sz="2600" b="0" dirty="0" smtClean="0"/>
                  <a:t> </a:t>
                </a:r>
                <a:r>
                  <a:rPr lang="en-US" altLang="en-US" sz="2600" b="0" dirty="0" err="1" smtClean="0"/>
                  <a:t>đó</a:t>
                </a:r>
                <a:r>
                  <a:rPr lang="en-US" altLang="en-US" sz="2600" b="0" dirty="0" smtClean="0"/>
                  <a:t>: </a:t>
                </a:r>
                <a:r>
                  <a:rPr lang="en-US" altLang="en-US" sz="2600" b="0" dirty="0"/>
                  <a:t>x </a:t>
                </a:r>
                <a:r>
                  <a:rPr lang="en-US" altLang="en-US" sz="2600" b="0" dirty="0" err="1" smtClean="0"/>
                  <a:t>là</a:t>
                </a:r>
                <a:r>
                  <a:rPr lang="en-US" altLang="en-US" sz="2600" b="0" dirty="0" smtClean="0"/>
                  <a:t> </a:t>
                </a:r>
                <a:r>
                  <a:rPr lang="en-US" altLang="en-US" sz="2600" b="0" dirty="0" err="1"/>
                  <a:t>số</a:t>
                </a:r>
                <a:r>
                  <a:rPr lang="en-US" altLang="en-US" sz="2600" b="0" dirty="0"/>
                  <a:t> </a:t>
                </a:r>
                <a:r>
                  <a:rPr lang="en-US" altLang="en-US" sz="2600" b="0" dirty="0" err="1"/>
                  <a:t>phần</a:t>
                </a:r>
                <a:r>
                  <a:rPr lang="en-US" altLang="en-US" sz="2600" b="0" dirty="0"/>
                  <a:t> </a:t>
                </a:r>
                <a:r>
                  <a:rPr lang="en-US" altLang="en-US" sz="2600" b="0" dirty="0" err="1"/>
                  <a:t>tử</a:t>
                </a:r>
                <a:r>
                  <a:rPr lang="en-US" altLang="en-US" sz="2600" b="0" dirty="0"/>
                  <a:t> </a:t>
                </a:r>
                <a:r>
                  <a:rPr lang="en-US" altLang="en-US" sz="2600" b="0" dirty="0" err="1"/>
                  <a:t>trong</a:t>
                </a:r>
                <a:r>
                  <a:rPr lang="en-US" altLang="en-US" sz="2600" b="0" dirty="0"/>
                  <a:t> </a:t>
                </a:r>
                <a:r>
                  <a:rPr lang="en-US" altLang="en-US" sz="2600" b="0" dirty="0" err="1"/>
                  <a:t>mẫu</a:t>
                </a:r>
                <a:r>
                  <a:rPr lang="en-US" altLang="en-US" sz="2600" b="0" dirty="0"/>
                  <a:t> </a:t>
                </a:r>
                <a:r>
                  <a:rPr lang="en-US" altLang="en-US" sz="2600" b="0" dirty="0" err="1"/>
                  <a:t>mà</a:t>
                </a:r>
                <a:r>
                  <a:rPr lang="en-US" altLang="en-US" sz="2600" b="0" dirty="0"/>
                  <a:t> ta </a:t>
                </a:r>
                <a:r>
                  <a:rPr lang="en-US" altLang="en-US" sz="2600" b="0" dirty="0" err="1"/>
                  <a:t>quan</a:t>
                </a:r>
                <a:r>
                  <a:rPr lang="en-US" altLang="en-US" sz="2600" b="0" dirty="0"/>
                  <a:t> </a:t>
                </a:r>
                <a:r>
                  <a:rPr lang="en-US" altLang="en-US" sz="2600" b="0" dirty="0" smtClean="0"/>
                  <a:t>			</a:t>
                </a:r>
                <a:r>
                  <a:rPr lang="en-US" altLang="en-US" sz="2600" b="0" dirty="0" err="1" smtClean="0"/>
                  <a:t>tâm</a:t>
                </a:r>
                <a:r>
                  <a:rPr lang="en-US" altLang="en-US" sz="2600" b="0" dirty="0"/>
                  <a:t>. </a:t>
                </a:r>
                <a:endParaRPr lang="en-US" altLang="en-US" sz="2600" b="0" dirty="0" smtClean="0"/>
              </a:p>
              <a:p>
                <a:pPr>
                  <a:lnSpc>
                    <a:spcPct val="90000"/>
                  </a:lnSpc>
                </a:pPr>
                <a:r>
                  <a:rPr lang="en-US" altLang="en-US" sz="2600" b="0" dirty="0"/>
                  <a:t>	</a:t>
                </a:r>
                <a:r>
                  <a:rPr lang="en-US" altLang="en-US" sz="2600" b="0" dirty="0" smtClean="0"/>
                  <a:t>      n </a:t>
                </a:r>
                <a:r>
                  <a:rPr lang="en-US" altLang="en-US" sz="2600" b="0" dirty="0" err="1" smtClean="0"/>
                  <a:t>là</a:t>
                </a:r>
                <a:r>
                  <a:rPr lang="en-US" altLang="en-US" sz="2600" b="0" dirty="0" smtClean="0"/>
                  <a:t> </a:t>
                </a:r>
                <a:r>
                  <a:rPr lang="en-US" altLang="en-US" sz="2600" b="0" dirty="0" err="1" smtClean="0"/>
                  <a:t>kích</a:t>
                </a:r>
                <a:r>
                  <a:rPr lang="en-US" altLang="en-US" sz="2600" b="0" dirty="0" smtClean="0"/>
                  <a:t> </a:t>
                </a:r>
                <a:r>
                  <a:rPr lang="en-US" altLang="en-US" sz="2600" b="0" dirty="0" err="1" smtClean="0"/>
                  <a:t>thước</a:t>
                </a:r>
                <a:r>
                  <a:rPr lang="en-US" altLang="en-US" sz="2600" b="0" dirty="0" smtClean="0"/>
                  <a:t> </a:t>
                </a:r>
                <a:r>
                  <a:rPr lang="en-US" altLang="en-US" sz="2600" b="0" dirty="0" err="1" smtClean="0"/>
                  <a:t>mẫu</a:t>
                </a:r>
                <a:r>
                  <a:rPr lang="en-US" altLang="en-US" sz="2600" b="0" dirty="0"/>
                  <a:t>.</a:t>
                </a:r>
                <a:r>
                  <a:rPr lang="en-US" altLang="en-US" sz="2600" b="0" dirty="0" smtClean="0"/>
                  <a:t>    </a:t>
                </a:r>
              </a:p>
              <a:p>
                <a:pPr>
                  <a:lnSpc>
                    <a:spcPct val="90000"/>
                  </a:lnSpc>
                </a:pPr>
                <a:endParaRPr lang="en-US" altLang="en-US" sz="2600" b="0" dirty="0" smtClean="0"/>
              </a:p>
              <a:p>
                <a:pPr>
                  <a:lnSpc>
                    <a:spcPct val="90000"/>
                  </a:lnSpc>
                </a:pPr>
                <a:r>
                  <a:rPr lang="en-US" altLang="en-US" sz="2600" b="0" dirty="0" err="1" smtClean="0"/>
                  <a:t>Đối</a:t>
                </a:r>
                <a:r>
                  <a:rPr lang="en-US" altLang="en-US" sz="2600" b="0" dirty="0" smtClean="0"/>
                  <a:t> </a:t>
                </a:r>
                <a:r>
                  <a:rPr lang="en-US" altLang="en-US" sz="2600" b="0" dirty="0" err="1" smtClean="0"/>
                  <a:t>với</a:t>
                </a:r>
                <a:r>
                  <a:rPr lang="en-US" altLang="en-US" sz="2600" b="0" dirty="0" smtClean="0"/>
                  <a:t> </a:t>
                </a:r>
                <a:r>
                  <a:rPr lang="en-US" altLang="en-US" sz="2600" b="0" dirty="0" err="1" smtClean="0"/>
                  <a:t>một</a:t>
                </a:r>
                <a:r>
                  <a:rPr lang="en-US" altLang="en-US" sz="2600" b="0" dirty="0" smtClean="0"/>
                  <a:t> </a:t>
                </a:r>
                <a:r>
                  <a:rPr lang="en-US" altLang="en-US" sz="2600" b="0" dirty="0" err="1" smtClean="0"/>
                  <a:t>mẫu</a:t>
                </a:r>
                <a:r>
                  <a:rPr lang="en-US" altLang="en-US" sz="2600" b="0" dirty="0" smtClean="0"/>
                  <a:t> </a:t>
                </a:r>
                <a:r>
                  <a:rPr lang="en-US" altLang="en-US" sz="2600" b="0" dirty="0" err="1" smtClean="0"/>
                  <a:t>ngẫu</a:t>
                </a:r>
                <a:r>
                  <a:rPr lang="en-US" altLang="en-US" sz="2600" b="0" dirty="0" smtClean="0"/>
                  <a:t> </a:t>
                </a:r>
                <a:r>
                  <a:rPr lang="en-US" altLang="en-US" sz="2600" b="0" dirty="0" err="1" smtClean="0"/>
                  <a:t>nhiên</a:t>
                </a:r>
                <a:r>
                  <a:rPr lang="en-US" altLang="en-US" sz="2600" b="0" dirty="0" smtClean="0"/>
                  <a:t> </a:t>
                </a:r>
                <a:r>
                  <a:rPr lang="en-US" altLang="en-US" sz="2600" b="0" dirty="0" err="1" smtClean="0"/>
                  <a:t>đơn</a:t>
                </a:r>
                <a:r>
                  <a:rPr lang="en-US" altLang="en-US" sz="2600" b="0" dirty="0" smtClean="0"/>
                  <a:t> </a:t>
                </a:r>
                <a:r>
                  <a:rPr lang="en-US" altLang="en-US" sz="2600" b="0" dirty="0" err="1" smtClean="0"/>
                  <a:t>giản</a:t>
                </a:r>
                <a:r>
                  <a:rPr lang="en-US" altLang="en-US" sz="2600" b="0" dirty="0" smtClean="0"/>
                  <a:t> </a:t>
                </a:r>
                <a:r>
                  <a:rPr lang="en-US" altLang="en-US" sz="2600" b="0" dirty="0" err="1" smtClean="0"/>
                  <a:t>từ</a:t>
                </a:r>
                <a:r>
                  <a:rPr lang="en-US" altLang="en-US" sz="2600" b="0" dirty="0" smtClean="0"/>
                  <a:t> </a:t>
                </a:r>
                <a:r>
                  <a:rPr lang="en-US" altLang="en-US" sz="2600" b="0" dirty="0" err="1" smtClean="0"/>
                  <a:t>một</a:t>
                </a:r>
                <a:r>
                  <a:rPr lang="en-US" altLang="en-US" sz="2600" b="0" dirty="0" smtClean="0"/>
                  <a:t> </a:t>
                </a:r>
                <a:r>
                  <a:rPr lang="en-US" altLang="en-US" sz="2600" b="0" dirty="0" err="1" smtClean="0"/>
                  <a:t>quần</a:t>
                </a:r>
                <a:r>
                  <a:rPr lang="en-US" altLang="en-US" sz="2600" b="0" dirty="0" smtClean="0"/>
                  <a:t> </a:t>
                </a:r>
                <a:r>
                  <a:rPr lang="en-US" altLang="en-US" sz="2600" b="0" dirty="0" err="1" smtClean="0"/>
                  <a:t>thể</a:t>
                </a:r>
                <a:r>
                  <a:rPr lang="en-US" altLang="en-US" sz="2600" b="0" dirty="0" smtClean="0"/>
                  <a:t> </a:t>
                </a:r>
                <a:r>
                  <a:rPr lang="en-US" altLang="en-US" sz="2600" b="0" dirty="0" err="1" smtClean="0"/>
                  <a:t>lớn</a:t>
                </a:r>
                <a:r>
                  <a:rPr lang="en-US" altLang="en-US" sz="2600" b="0" dirty="0" smtClean="0"/>
                  <a:t>, </a:t>
                </a:r>
                <a:r>
                  <a:rPr lang="en-US" altLang="en-US" sz="2600" b="0" dirty="0" err="1" smtClean="0"/>
                  <a:t>giá</a:t>
                </a:r>
                <a:r>
                  <a:rPr lang="en-US" altLang="en-US" sz="2600" b="0" dirty="0" smtClean="0"/>
                  <a:t> </a:t>
                </a:r>
                <a:r>
                  <a:rPr lang="en-US" altLang="en-US" sz="2600" b="0" dirty="0" err="1" smtClean="0"/>
                  <a:t>trị</a:t>
                </a:r>
                <a:r>
                  <a:rPr lang="en-US" altLang="en-US" sz="2600" b="0" dirty="0" smtClean="0"/>
                  <a:t> </a:t>
                </a:r>
                <a:r>
                  <a:rPr lang="en-US" altLang="en-US" sz="2600" b="0" dirty="0" err="1" smtClean="0"/>
                  <a:t>của</a:t>
                </a:r>
                <a:r>
                  <a:rPr lang="en-US" altLang="en-US" sz="2600" b="0" dirty="0" smtClean="0"/>
                  <a:t> x </a:t>
                </a:r>
                <a:r>
                  <a:rPr lang="en-US" altLang="en-US" sz="2600" b="0" dirty="0" err="1" smtClean="0"/>
                  <a:t>là</a:t>
                </a:r>
                <a:r>
                  <a:rPr lang="en-US" altLang="en-US" sz="2600" b="0" dirty="0" smtClean="0"/>
                  <a:t> </a:t>
                </a:r>
                <a:r>
                  <a:rPr lang="en-US" altLang="en-US" sz="2600" b="0" dirty="0" err="1" smtClean="0"/>
                  <a:t>một</a:t>
                </a:r>
                <a:r>
                  <a:rPr lang="en-US" altLang="en-US" sz="2600" b="0" dirty="0" smtClean="0"/>
                  <a:t> </a:t>
                </a:r>
                <a:r>
                  <a:rPr lang="en-US" altLang="en-US" sz="2600" b="0" dirty="0" err="1" smtClean="0"/>
                  <a:t>biến</a:t>
                </a:r>
                <a:r>
                  <a:rPr lang="en-US" altLang="en-US" sz="2600" b="0" dirty="0" smtClean="0"/>
                  <a:t> </a:t>
                </a:r>
                <a:r>
                  <a:rPr lang="en-US" altLang="en-US" sz="2600" b="0" dirty="0" err="1" smtClean="0"/>
                  <a:t>ngẫu</a:t>
                </a:r>
                <a:r>
                  <a:rPr lang="en-US" altLang="en-US" sz="2600" b="0" dirty="0" smtClean="0"/>
                  <a:t> </a:t>
                </a:r>
                <a:r>
                  <a:rPr lang="en-US" altLang="en-US" sz="2600" b="0" dirty="0" err="1" smtClean="0"/>
                  <a:t>nhiên</a:t>
                </a:r>
                <a:r>
                  <a:rPr lang="en-US" altLang="en-US" sz="2600" b="0" dirty="0" smtClean="0"/>
                  <a:t> </a:t>
                </a:r>
                <a:r>
                  <a:rPr lang="en-US" altLang="en-US" sz="2600" b="0" dirty="0" err="1" smtClean="0"/>
                  <a:t>tuân</a:t>
                </a:r>
                <a:r>
                  <a:rPr lang="en-US" altLang="en-US" sz="2600" b="0" dirty="0" smtClean="0"/>
                  <a:t> </a:t>
                </a:r>
                <a:r>
                  <a:rPr lang="en-US" altLang="en-US" sz="2600" b="0" dirty="0" err="1" smtClean="0"/>
                  <a:t>thep</a:t>
                </a:r>
                <a:r>
                  <a:rPr lang="en-US" altLang="en-US" sz="2600" b="0" dirty="0" smtClean="0"/>
                  <a:t> </a:t>
                </a:r>
                <a:r>
                  <a:rPr lang="en-US" altLang="en-US" sz="2600" b="0" dirty="0" err="1" smtClean="0"/>
                  <a:t>phân</a:t>
                </a:r>
                <a:r>
                  <a:rPr lang="en-US" altLang="en-US" sz="2600" b="0" dirty="0" smtClean="0"/>
                  <a:t> </a:t>
                </a:r>
                <a:r>
                  <a:rPr lang="en-US" altLang="en-US" sz="2600" b="0" dirty="0" err="1" smtClean="0"/>
                  <a:t>phối</a:t>
                </a:r>
                <a:r>
                  <a:rPr lang="en-US" altLang="en-US" sz="2600" b="0" dirty="0" smtClean="0"/>
                  <a:t> </a:t>
                </a:r>
                <a:r>
                  <a:rPr lang="en-US" altLang="en-US" sz="2600" b="0" dirty="0" err="1" smtClean="0"/>
                  <a:t>nhị</a:t>
                </a:r>
                <a:r>
                  <a:rPr lang="en-US" altLang="en-US" sz="2600" b="0" dirty="0" smtClean="0"/>
                  <a:t> </a:t>
                </a:r>
                <a:r>
                  <a:rPr lang="en-US" altLang="en-US" sz="2600" b="0" dirty="0" err="1" smtClean="0"/>
                  <a:t>thức</a:t>
                </a:r>
                <a:r>
                  <a:rPr lang="en-US" altLang="en-US" sz="2600" b="0" dirty="0" smtClean="0"/>
                  <a:t>.</a:t>
                </a:r>
              </a:p>
              <a:p>
                <a:pPr>
                  <a:lnSpc>
                    <a:spcPct val="90000"/>
                  </a:lnSpc>
                </a:pPr>
                <a:r>
                  <a:rPr lang="en-US" altLang="en-US" sz="2600" b="0" dirty="0" err="1" smtClean="0"/>
                  <a:t>Vì</a:t>
                </a:r>
                <a:r>
                  <a:rPr lang="en-US" altLang="en-US" sz="2600" b="0" dirty="0" smtClean="0"/>
                  <a:t> n </a:t>
                </a:r>
                <a:r>
                  <a:rPr lang="en-US" altLang="en-US" sz="2600" b="0" dirty="0" err="1" smtClean="0"/>
                  <a:t>là</a:t>
                </a:r>
                <a:r>
                  <a:rPr lang="en-US" altLang="en-US" sz="2600" b="0" dirty="0" smtClean="0"/>
                  <a:t> </a:t>
                </a:r>
                <a:r>
                  <a:rPr lang="en-US" altLang="en-US" sz="2600" b="0" dirty="0" err="1" smtClean="0"/>
                  <a:t>hằng</a:t>
                </a:r>
                <a:r>
                  <a:rPr lang="en-US" altLang="en-US" sz="2600" b="0" dirty="0" smtClean="0"/>
                  <a:t> </a:t>
                </a:r>
                <a:r>
                  <a:rPr lang="en-US" altLang="en-US" sz="2600" b="0" dirty="0" err="1" smtClean="0"/>
                  <a:t>số</a:t>
                </a:r>
                <a:r>
                  <a:rPr lang="en-US" altLang="en-US" sz="2600" b="0" dirty="0" smtClean="0"/>
                  <a:t> </a:t>
                </a:r>
                <a:r>
                  <a:rPr lang="en-US" altLang="en-US" sz="2600" b="0" dirty="0" err="1" smtClean="0"/>
                  <a:t>nên</a:t>
                </a:r>
                <a:r>
                  <a:rPr lang="en-US" altLang="en-US" sz="2600" b="0" dirty="0" smtClean="0"/>
                  <a:t> </a:t>
                </a:r>
                <a14:m>
                  <m:oMath xmlns:m="http://schemas.openxmlformats.org/officeDocument/2006/math">
                    <m:f>
                      <m:fPr>
                        <m:ctrlPr>
                          <a:rPr lang="en-US" altLang="en-US" sz="2600" b="0" i="1">
                            <a:latin typeface="Cambria Math" panose="02040503050406030204" pitchFamily="18" charset="0"/>
                          </a:rPr>
                        </m:ctrlPr>
                      </m:fPr>
                      <m:num>
                        <m:r>
                          <a:rPr lang="en-US" altLang="en-US" sz="2600" b="0" i="1">
                            <a:latin typeface="Cambria Math" panose="02040503050406030204" pitchFamily="18" charset="0"/>
                          </a:rPr>
                          <m:t>𝑥</m:t>
                        </m:r>
                      </m:num>
                      <m:den>
                        <m:r>
                          <a:rPr lang="en-US" altLang="en-US" sz="2600" b="0" i="1">
                            <a:latin typeface="Cambria Math" panose="02040503050406030204" pitchFamily="18" charset="0"/>
                          </a:rPr>
                          <m:t>𝑛</m:t>
                        </m:r>
                      </m:den>
                    </m:f>
                  </m:oMath>
                </a14:m>
                <a:r>
                  <a:rPr lang="en-US" altLang="en-US" sz="2600" b="0" dirty="0" smtClean="0"/>
                  <a:t> </a:t>
                </a:r>
                <a:r>
                  <a:rPr lang="en-US" altLang="en-US" sz="2600" b="0" dirty="0" err="1" smtClean="0"/>
                  <a:t>cũng</a:t>
                </a:r>
                <a:r>
                  <a:rPr lang="en-US" altLang="en-US" sz="2600" b="0" dirty="0" smtClean="0"/>
                  <a:t> </a:t>
                </a:r>
                <a:r>
                  <a:rPr lang="en-US" altLang="en-US" sz="2600" b="0" dirty="0" err="1" smtClean="0"/>
                  <a:t>tuân</a:t>
                </a:r>
                <a:r>
                  <a:rPr lang="en-US" altLang="en-US" sz="2600" b="0" dirty="0" smtClean="0"/>
                  <a:t> </a:t>
                </a:r>
                <a:r>
                  <a:rPr lang="en-US" altLang="en-US" sz="2600" b="0" dirty="0" err="1" smtClean="0"/>
                  <a:t>theo</a:t>
                </a:r>
                <a:r>
                  <a:rPr lang="en-US" altLang="en-US" sz="2600" b="0" dirty="0" smtClean="0"/>
                  <a:t> </a:t>
                </a:r>
                <a:r>
                  <a:rPr lang="en-US" altLang="en-US" sz="2600" b="0" dirty="0" err="1" smtClean="0">
                    <a:solidFill>
                      <a:srgbClr val="FF0000"/>
                    </a:solidFill>
                  </a:rPr>
                  <a:t>phân</a:t>
                </a:r>
                <a:r>
                  <a:rPr lang="en-US" altLang="en-US" sz="2600" b="0" dirty="0" smtClean="0">
                    <a:solidFill>
                      <a:srgbClr val="FF0000"/>
                    </a:solidFill>
                  </a:rPr>
                  <a:t> </a:t>
                </a:r>
                <a:r>
                  <a:rPr lang="en-US" altLang="en-US" sz="2600" b="0" dirty="0" err="1" smtClean="0">
                    <a:solidFill>
                      <a:srgbClr val="FF0000"/>
                    </a:solidFill>
                  </a:rPr>
                  <a:t>phối</a:t>
                </a:r>
                <a:r>
                  <a:rPr lang="en-US" altLang="en-US" sz="2600" b="0" dirty="0" smtClean="0">
                    <a:solidFill>
                      <a:srgbClr val="FF0000"/>
                    </a:solidFill>
                  </a:rPr>
                  <a:t> </a:t>
                </a:r>
                <a:r>
                  <a:rPr lang="en-US" altLang="en-US" sz="2600" b="0" dirty="0" err="1" smtClean="0">
                    <a:solidFill>
                      <a:srgbClr val="FF0000"/>
                    </a:solidFill>
                  </a:rPr>
                  <a:t>nhị</a:t>
                </a:r>
                <a:r>
                  <a:rPr lang="en-US" altLang="en-US" sz="2600" b="0" dirty="0" smtClean="0">
                    <a:solidFill>
                      <a:srgbClr val="FF0000"/>
                    </a:solidFill>
                  </a:rPr>
                  <a:t> </a:t>
                </a:r>
                <a:r>
                  <a:rPr lang="en-US" altLang="en-US" sz="2600" b="0" dirty="0" err="1" smtClean="0">
                    <a:solidFill>
                      <a:srgbClr val="FF0000"/>
                    </a:solidFill>
                  </a:rPr>
                  <a:t>thức</a:t>
                </a:r>
                <a:r>
                  <a:rPr lang="en-US" altLang="en-US" sz="2600" b="0" dirty="0" smtClean="0">
                    <a:solidFill>
                      <a:srgbClr val="FF0000"/>
                    </a:solidFill>
                  </a:rPr>
                  <a:t>. </a:t>
                </a:r>
              </a:p>
              <a:p>
                <a:pPr>
                  <a:lnSpc>
                    <a:spcPct val="90000"/>
                  </a:lnSpc>
                </a:pPr>
                <a:endParaRPr lang="en-US" altLang="en-US" sz="2600" b="0" dirty="0"/>
              </a:p>
              <a:p>
                <a:pPr>
                  <a:lnSpc>
                    <a:spcPct val="90000"/>
                  </a:lnSpc>
                </a:pPr>
                <a:r>
                  <a:rPr lang="en-US" altLang="en-US" sz="2600" b="0" dirty="0" smtClean="0"/>
                  <a:t> </a:t>
                </a: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p:txBody>
          </p:sp>
        </mc:Choice>
        <mc:Fallback xmlns="">
          <p:sp>
            <p:nvSpPr>
              <p:cNvPr id="11" name="Text Box 4"/>
              <p:cNvSpPr txBox="1">
                <a:spLocks noRot="1" noChangeAspect="1" noMove="1" noResize="1" noEditPoints="1" noAdjustHandles="1" noChangeArrowheads="1" noChangeShapeType="1" noTextEdit="1"/>
              </p:cNvSpPr>
              <p:nvPr/>
            </p:nvSpPr>
            <p:spPr bwMode="auto">
              <a:xfrm>
                <a:off x="538163" y="1066800"/>
                <a:ext cx="7851775" cy="6457537"/>
              </a:xfrm>
              <a:prstGeom prst="rect">
                <a:avLst/>
              </a:prstGeom>
              <a:blipFill>
                <a:blip r:embed="rId3"/>
                <a:stretch>
                  <a:fillRect l="-139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noFill/>
                  </a:rPr>
                  <a:t> </a:t>
                </a:r>
              </a:p>
            </p:txBody>
          </p:sp>
        </mc:Fallback>
      </mc:AlternateContent>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ChangeArrowheads="1"/>
          </p:cNvSpPr>
          <p:nvPr/>
        </p:nvSpPr>
        <p:spPr bwMode="auto">
          <a:xfrm>
            <a:off x="1605760" y="423034"/>
            <a:ext cx="5908670"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Phân</a:t>
            </a:r>
            <a:r>
              <a:rPr lang="en-US" altLang="en-US" sz="4000" dirty="0">
                <a:solidFill>
                  <a:srgbClr val="008000"/>
                </a:solidFill>
              </a:rPr>
              <a:t> </a:t>
            </a:r>
            <a:r>
              <a:rPr lang="en-US" altLang="en-US" sz="4000" dirty="0" err="1">
                <a:solidFill>
                  <a:srgbClr val="008000"/>
                </a:solidFill>
              </a:rPr>
              <a:t>phối</a:t>
            </a:r>
            <a:r>
              <a:rPr lang="en-US" altLang="en-US" sz="4000" dirty="0">
                <a:solidFill>
                  <a:srgbClr val="008000"/>
                </a:solidFill>
              </a:rPr>
              <a:t> </a:t>
            </a:r>
            <a:r>
              <a:rPr lang="en-US" altLang="en-US" sz="4000" dirty="0" err="1" smtClean="0">
                <a:solidFill>
                  <a:srgbClr val="008000"/>
                </a:solidFill>
              </a:rPr>
              <a:t>mẫu</a:t>
            </a:r>
            <a:r>
              <a:rPr lang="en-US" altLang="en-US" sz="4000" dirty="0" smtClean="0">
                <a:solidFill>
                  <a:srgbClr val="008000"/>
                </a:solidFill>
              </a:rPr>
              <a:t> </a:t>
            </a:r>
            <a:r>
              <a:rPr lang="en-US" altLang="en-US" sz="4000" dirty="0" err="1" smtClean="0">
                <a:solidFill>
                  <a:srgbClr val="008000"/>
                </a:solidFill>
              </a:rPr>
              <a:t>của</a:t>
            </a:r>
            <a:r>
              <a:rPr lang="en-US" altLang="en-US" sz="4000" dirty="0" smtClean="0">
                <a:solidFill>
                  <a:srgbClr val="008000"/>
                </a:solidFill>
              </a:rPr>
              <a:t> </a:t>
            </a:r>
            <a:r>
              <a:rPr lang="en-US" altLang="en-US" sz="4000" dirty="0" err="1" smtClean="0">
                <a:solidFill>
                  <a:srgbClr val="008000"/>
                </a:solidFill>
              </a:rPr>
              <a:t>tỉ</a:t>
            </a:r>
            <a:r>
              <a:rPr lang="en-US" altLang="en-US" sz="4000" dirty="0" smtClean="0">
                <a:solidFill>
                  <a:srgbClr val="008000"/>
                </a:solidFill>
              </a:rPr>
              <a:t> </a:t>
            </a:r>
            <a:r>
              <a:rPr lang="en-US" altLang="en-US" sz="4000" dirty="0" err="1" smtClean="0">
                <a:solidFill>
                  <a:srgbClr val="008000"/>
                </a:solidFill>
              </a:rPr>
              <a:t>lệ</a:t>
            </a:r>
            <a:endParaRPr lang="en-US" altLang="en-US" sz="4000" dirty="0">
              <a:solidFill>
                <a:srgbClr val="008000"/>
              </a:solidFill>
            </a:endParaRPr>
          </a:p>
        </p:txBody>
      </p:sp>
      <p:sp>
        <p:nvSpPr>
          <p:cNvPr id="11" name="Text Box 4"/>
          <p:cNvSpPr txBox="1">
            <a:spLocks noChangeArrowheads="1"/>
          </p:cNvSpPr>
          <p:nvPr/>
        </p:nvSpPr>
        <p:spPr bwMode="auto">
          <a:xfrm>
            <a:off x="533400" y="1066800"/>
            <a:ext cx="7851775" cy="6601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sz="2600" b="0" dirty="0" err="1">
                <a:solidFill>
                  <a:srgbClr val="FF0000"/>
                </a:solidFill>
              </a:rPr>
              <a:t>P</a:t>
            </a:r>
            <a:r>
              <a:rPr lang="en-US" altLang="en-US" sz="2600" b="0" dirty="0" err="1" smtClean="0">
                <a:solidFill>
                  <a:srgbClr val="FF0000"/>
                </a:solidFill>
              </a:rPr>
              <a:t>hân</a:t>
            </a:r>
            <a:r>
              <a:rPr lang="en-US" altLang="en-US" sz="2600" b="0" dirty="0" smtClean="0">
                <a:solidFill>
                  <a:srgbClr val="FF0000"/>
                </a:solidFill>
              </a:rPr>
              <a:t> </a:t>
            </a:r>
            <a:r>
              <a:rPr lang="en-US" altLang="en-US" sz="2600" b="0" dirty="0" err="1" smtClean="0">
                <a:solidFill>
                  <a:srgbClr val="FF0000"/>
                </a:solidFill>
              </a:rPr>
              <a:t>phối</a:t>
            </a:r>
            <a:r>
              <a:rPr lang="en-US" altLang="en-US" sz="2600" b="0" dirty="0" smtClean="0">
                <a:solidFill>
                  <a:srgbClr val="FF0000"/>
                </a:solidFill>
              </a:rPr>
              <a:t> </a:t>
            </a:r>
            <a:r>
              <a:rPr lang="en-US" altLang="en-US" sz="2600" b="0" dirty="0" err="1" smtClean="0">
                <a:solidFill>
                  <a:srgbClr val="FF0000"/>
                </a:solidFill>
              </a:rPr>
              <a:t>nhị</a:t>
            </a:r>
            <a:r>
              <a:rPr lang="en-US" altLang="en-US" sz="2600" b="0" dirty="0" smtClean="0">
                <a:solidFill>
                  <a:srgbClr val="FF0000"/>
                </a:solidFill>
              </a:rPr>
              <a:t> </a:t>
            </a:r>
            <a:r>
              <a:rPr lang="en-US" altLang="en-US" sz="2600" b="0" dirty="0" err="1" smtClean="0">
                <a:solidFill>
                  <a:srgbClr val="FF0000"/>
                </a:solidFill>
              </a:rPr>
              <a:t>thức</a:t>
            </a:r>
            <a:r>
              <a:rPr lang="en-US" altLang="en-US" sz="2600" b="0" dirty="0" smtClean="0">
                <a:solidFill>
                  <a:srgbClr val="FF0000"/>
                </a:solidFill>
              </a:rPr>
              <a:t> </a:t>
            </a:r>
            <a:r>
              <a:rPr lang="en-US" altLang="en-US" sz="2600" b="0" dirty="0" err="1" smtClean="0">
                <a:solidFill>
                  <a:srgbClr val="FF0000"/>
                </a:solidFill>
              </a:rPr>
              <a:t>có</a:t>
            </a:r>
            <a:r>
              <a:rPr lang="en-US" altLang="en-US" sz="2600" b="0" dirty="0" smtClean="0">
                <a:solidFill>
                  <a:srgbClr val="FF0000"/>
                </a:solidFill>
              </a:rPr>
              <a:t> </a:t>
            </a:r>
            <a:r>
              <a:rPr lang="en-US" altLang="en-US" sz="2600" b="0" dirty="0" err="1" smtClean="0">
                <a:solidFill>
                  <a:srgbClr val="FF0000"/>
                </a:solidFill>
              </a:rPr>
              <a:t>thể</a:t>
            </a:r>
            <a:r>
              <a:rPr lang="en-US" altLang="en-US" sz="2600" b="0" dirty="0" smtClean="0">
                <a:solidFill>
                  <a:srgbClr val="FF0000"/>
                </a:solidFill>
              </a:rPr>
              <a:t> </a:t>
            </a:r>
            <a:r>
              <a:rPr lang="en-US" altLang="en-US" sz="2600" b="0" dirty="0" err="1" smtClean="0">
                <a:solidFill>
                  <a:srgbClr val="FF0000"/>
                </a:solidFill>
              </a:rPr>
              <a:t>xấp</a:t>
            </a:r>
            <a:r>
              <a:rPr lang="en-US" altLang="en-US" sz="2600" b="0" dirty="0" smtClean="0">
                <a:solidFill>
                  <a:srgbClr val="FF0000"/>
                </a:solidFill>
              </a:rPr>
              <a:t> </a:t>
            </a:r>
            <a:r>
              <a:rPr lang="en-US" altLang="en-US" sz="2600" b="0" dirty="0" err="1" smtClean="0">
                <a:solidFill>
                  <a:srgbClr val="FF0000"/>
                </a:solidFill>
              </a:rPr>
              <a:t>xỉ</a:t>
            </a:r>
            <a:r>
              <a:rPr lang="en-US" altLang="en-US" sz="2600" b="0" dirty="0" smtClean="0">
                <a:solidFill>
                  <a:srgbClr val="FF0000"/>
                </a:solidFill>
              </a:rPr>
              <a:t> </a:t>
            </a:r>
            <a:r>
              <a:rPr lang="en-US" altLang="en-US" sz="2600" b="0" dirty="0" err="1" smtClean="0">
                <a:solidFill>
                  <a:srgbClr val="FF0000"/>
                </a:solidFill>
              </a:rPr>
              <a:t>phân</a:t>
            </a:r>
            <a:r>
              <a:rPr lang="en-US" altLang="en-US" sz="2600" b="0" dirty="0" smtClean="0">
                <a:solidFill>
                  <a:srgbClr val="FF0000"/>
                </a:solidFill>
              </a:rPr>
              <a:t> </a:t>
            </a:r>
            <a:r>
              <a:rPr lang="en-US" altLang="en-US" sz="2600" b="0" dirty="0" err="1" smtClean="0">
                <a:solidFill>
                  <a:srgbClr val="FF0000"/>
                </a:solidFill>
              </a:rPr>
              <a:t>phối</a:t>
            </a:r>
            <a:r>
              <a:rPr lang="en-US" altLang="en-US" sz="2600" b="0" dirty="0" smtClean="0">
                <a:solidFill>
                  <a:srgbClr val="FF0000"/>
                </a:solidFill>
              </a:rPr>
              <a:t> </a:t>
            </a:r>
            <a:r>
              <a:rPr lang="en-US" altLang="en-US" sz="2600" b="0" dirty="0" err="1" smtClean="0">
                <a:solidFill>
                  <a:srgbClr val="FF0000"/>
                </a:solidFill>
              </a:rPr>
              <a:t>chuẩn</a:t>
            </a:r>
            <a:r>
              <a:rPr lang="en-US" altLang="en-US" sz="2600" b="0" dirty="0" smtClean="0"/>
              <a:t> </a:t>
            </a:r>
            <a:r>
              <a:rPr lang="en-US" altLang="en-US" sz="2600" b="0" dirty="0" err="1" smtClean="0"/>
              <a:t>khi</a:t>
            </a:r>
            <a:r>
              <a:rPr lang="en-US" altLang="en-US" sz="2600" b="0" dirty="0" smtClean="0"/>
              <a:t> </a:t>
            </a:r>
            <a:r>
              <a:rPr lang="en-US" altLang="en-US" sz="2600" b="0" dirty="0" err="1" smtClean="0"/>
              <a:t>kích</a:t>
            </a:r>
            <a:r>
              <a:rPr lang="en-US" altLang="en-US" sz="2600" b="0" dirty="0" smtClean="0"/>
              <a:t> </a:t>
            </a:r>
            <a:r>
              <a:rPr lang="en-US" altLang="en-US" sz="2600" b="0" dirty="0" err="1" smtClean="0"/>
              <a:t>thước</a:t>
            </a:r>
            <a:r>
              <a:rPr lang="en-US" altLang="en-US" sz="2600" b="0" dirty="0" smtClean="0"/>
              <a:t> </a:t>
            </a:r>
            <a:r>
              <a:rPr lang="en-US" altLang="en-US" sz="2600" b="0" dirty="0" err="1" smtClean="0"/>
              <a:t>mẫu</a:t>
            </a:r>
            <a:r>
              <a:rPr lang="en-US" altLang="en-US" sz="2600" b="0" dirty="0" smtClean="0"/>
              <a:t> </a:t>
            </a:r>
            <a:r>
              <a:rPr lang="en-US" altLang="en-US" sz="2600" b="0" dirty="0" err="1" smtClean="0"/>
              <a:t>lớn</a:t>
            </a:r>
            <a:r>
              <a:rPr lang="en-US" altLang="en-US" sz="2600" b="0" dirty="0" smtClean="0"/>
              <a:t> </a:t>
            </a:r>
            <a:r>
              <a:rPr lang="en-US" altLang="en-US" sz="2600" b="0" dirty="0" err="1" smtClean="0"/>
              <a:t>thỏa</a:t>
            </a:r>
            <a:r>
              <a:rPr lang="en-US" altLang="en-US" sz="2600" b="0" dirty="0" smtClean="0"/>
              <a:t> </a:t>
            </a:r>
            <a:r>
              <a:rPr lang="en-US" altLang="en-US" sz="2600" b="0" dirty="0" err="1" smtClean="0"/>
              <a:t>các</a:t>
            </a:r>
            <a:r>
              <a:rPr lang="en-US" altLang="en-US" sz="2600" b="0" dirty="0" smtClean="0"/>
              <a:t> </a:t>
            </a:r>
            <a:r>
              <a:rPr lang="en-US" altLang="en-US" sz="2600" b="0" dirty="0" err="1" smtClean="0"/>
              <a:t>điều</a:t>
            </a:r>
            <a:r>
              <a:rPr lang="en-US" altLang="en-US" sz="2600" b="0" dirty="0" smtClean="0"/>
              <a:t> </a:t>
            </a:r>
            <a:r>
              <a:rPr lang="en-US" altLang="en-US" sz="2600" b="0" dirty="0" err="1" smtClean="0"/>
              <a:t>kiện</a:t>
            </a:r>
            <a:r>
              <a:rPr lang="en-US" altLang="en-US" sz="2600" b="0" dirty="0" smtClean="0"/>
              <a:t> </a:t>
            </a:r>
            <a:r>
              <a:rPr lang="en-US" altLang="en-US" sz="2600" b="0" dirty="0" err="1" smtClean="0"/>
              <a:t>sau</a:t>
            </a:r>
            <a:r>
              <a:rPr lang="en-US" altLang="en-US" sz="2600" b="0" dirty="0" smtClean="0"/>
              <a:t>:</a:t>
            </a:r>
          </a:p>
          <a:p>
            <a:pPr>
              <a:lnSpc>
                <a:spcPct val="90000"/>
              </a:lnSpc>
            </a:pPr>
            <a:endParaRPr lang="en-US" altLang="en-US" sz="2600" b="0" dirty="0"/>
          </a:p>
          <a:p>
            <a:pPr>
              <a:lnSpc>
                <a:spcPct val="90000"/>
              </a:lnSpc>
            </a:pPr>
            <a:r>
              <a:rPr lang="en-US" sz="2600" b="0" i="1" dirty="0">
                <a:solidFill>
                  <a:srgbClr val="000000"/>
                </a:solidFill>
                <a:latin typeface="Helvetica Neue" charset="0"/>
              </a:rPr>
              <a:t>	</a:t>
            </a:r>
            <a:r>
              <a:rPr lang="en-US" sz="2600" b="0" i="1" dirty="0" smtClean="0">
                <a:solidFill>
                  <a:srgbClr val="000000"/>
                </a:solidFill>
                <a:latin typeface="Helvetica Neue" charset="0"/>
              </a:rPr>
              <a:t>             </a:t>
            </a:r>
            <a:r>
              <a:rPr lang="en-US" sz="2800" i="1" dirty="0" smtClean="0">
                <a:solidFill>
                  <a:srgbClr val="000000"/>
                </a:solidFill>
                <a:latin typeface="Helvetica Neue" charset="0"/>
              </a:rPr>
              <a:t>np </a:t>
            </a:r>
            <a:r>
              <a:rPr lang="en-US" sz="2800" i="1" dirty="0">
                <a:solidFill>
                  <a:srgbClr val="000000"/>
                </a:solidFill>
                <a:latin typeface="Helvetica Neue" charset="0"/>
              </a:rPr>
              <a:t>≥</a:t>
            </a:r>
            <a:r>
              <a:rPr lang="en-US" sz="2800" dirty="0">
                <a:solidFill>
                  <a:srgbClr val="000000"/>
                </a:solidFill>
                <a:latin typeface="Helvetica Neue" charset="0"/>
              </a:rPr>
              <a:t> 5 </a:t>
            </a:r>
            <a:r>
              <a:rPr lang="en-US" sz="2800" dirty="0" err="1">
                <a:solidFill>
                  <a:srgbClr val="000000"/>
                </a:solidFill>
                <a:latin typeface="Helvetica Neue" charset="0"/>
              </a:rPr>
              <a:t>và</a:t>
            </a:r>
            <a:r>
              <a:rPr lang="en-US" sz="2800" dirty="0">
                <a:solidFill>
                  <a:srgbClr val="000000"/>
                </a:solidFill>
                <a:latin typeface="Helvetica Neue" charset="0"/>
              </a:rPr>
              <a:t> </a:t>
            </a:r>
            <a:r>
              <a:rPr lang="en-US" sz="2800" i="1" dirty="0">
                <a:solidFill>
                  <a:srgbClr val="000000"/>
                </a:solidFill>
                <a:latin typeface="Helvetica Neue" charset="0"/>
              </a:rPr>
              <a:t>n</a:t>
            </a:r>
            <a:r>
              <a:rPr lang="en-US" sz="2800" dirty="0">
                <a:solidFill>
                  <a:srgbClr val="000000"/>
                </a:solidFill>
                <a:latin typeface="Helvetica Neue" charset="0"/>
              </a:rPr>
              <a:t>(1 – </a:t>
            </a:r>
            <a:r>
              <a:rPr lang="en-US" sz="2800" i="1" dirty="0">
                <a:solidFill>
                  <a:srgbClr val="000000"/>
                </a:solidFill>
                <a:latin typeface="Helvetica Neue" charset="0"/>
              </a:rPr>
              <a:t>p</a:t>
            </a:r>
            <a:r>
              <a:rPr lang="en-US" sz="2800" dirty="0">
                <a:solidFill>
                  <a:srgbClr val="000000"/>
                </a:solidFill>
                <a:latin typeface="Helvetica Neue" charset="0"/>
              </a:rPr>
              <a:t>) ≥ </a:t>
            </a:r>
            <a:r>
              <a:rPr lang="en-US" sz="2800" dirty="0" smtClean="0">
                <a:solidFill>
                  <a:srgbClr val="000000"/>
                </a:solidFill>
                <a:latin typeface="Helvetica Neue" charset="0"/>
              </a:rPr>
              <a:t>5</a:t>
            </a:r>
            <a:r>
              <a:rPr lang="en-US" altLang="en-US" sz="2600" b="0" dirty="0" smtClean="0"/>
              <a:t> </a:t>
            </a:r>
            <a:endParaRPr lang="en-US" altLang="en-US" sz="2600" b="0" dirty="0"/>
          </a:p>
          <a:p>
            <a:pPr>
              <a:lnSpc>
                <a:spcPct val="90000"/>
              </a:lnSpc>
            </a:pPr>
            <a:endParaRPr lang="en-US" altLang="en-US" sz="2600" b="0" dirty="0"/>
          </a:p>
          <a:p>
            <a:pPr>
              <a:lnSpc>
                <a:spcPct val="90000"/>
              </a:lnSpc>
            </a:pPr>
            <a:r>
              <a:rPr lang="en-US" altLang="en-US" sz="2600" b="0" dirty="0" err="1" smtClean="0"/>
              <a:t>Khi</a:t>
            </a:r>
            <a:r>
              <a:rPr lang="en-US" altLang="en-US" sz="2600" b="0" dirty="0" smtClean="0"/>
              <a:t> </a:t>
            </a:r>
            <a:r>
              <a:rPr lang="en-US" altLang="en-US" sz="2600" b="0" dirty="0" err="1" smtClean="0"/>
              <a:t>đó</a:t>
            </a:r>
            <a:r>
              <a:rPr lang="en-US" altLang="en-US" sz="2600" b="0" dirty="0" smtClean="0"/>
              <a:t>, </a:t>
            </a:r>
            <a:r>
              <a:rPr lang="en-US" altLang="en-US" sz="2600" b="0" dirty="0" err="1" smtClean="0">
                <a:solidFill>
                  <a:srgbClr val="FF0000"/>
                </a:solidFill>
              </a:rPr>
              <a:t>trung</a:t>
            </a:r>
            <a:r>
              <a:rPr lang="en-US" altLang="en-US" sz="2600" b="0" dirty="0" smtClean="0">
                <a:solidFill>
                  <a:srgbClr val="FF0000"/>
                </a:solidFill>
              </a:rPr>
              <a:t> </a:t>
            </a:r>
            <a:r>
              <a:rPr lang="en-US" altLang="en-US" sz="2600" b="0" dirty="0" err="1">
                <a:solidFill>
                  <a:srgbClr val="FF0000"/>
                </a:solidFill>
              </a:rPr>
              <a:t>bình</a:t>
            </a:r>
            <a:r>
              <a:rPr lang="en-US" altLang="en-US" sz="2600" b="0" dirty="0">
                <a:solidFill>
                  <a:srgbClr val="FF0000"/>
                </a:solidFill>
              </a:rPr>
              <a:t> </a:t>
            </a:r>
            <a:r>
              <a:rPr lang="en-US" altLang="en-US" sz="2600" b="0" dirty="0" err="1">
                <a:solidFill>
                  <a:srgbClr val="FF0000"/>
                </a:solidFill>
              </a:rPr>
              <a:t>và</a:t>
            </a:r>
            <a:r>
              <a:rPr lang="en-US" altLang="en-US" sz="2600" b="0" dirty="0">
                <a:solidFill>
                  <a:srgbClr val="FF0000"/>
                </a:solidFill>
              </a:rPr>
              <a:t> </a:t>
            </a:r>
            <a:r>
              <a:rPr lang="en-US" altLang="en-US" sz="2600" b="0" dirty="0" err="1">
                <a:solidFill>
                  <a:srgbClr val="FF0000"/>
                </a:solidFill>
              </a:rPr>
              <a:t>phương</a:t>
            </a:r>
            <a:r>
              <a:rPr lang="en-US" altLang="en-US" sz="2600" b="0" dirty="0">
                <a:solidFill>
                  <a:srgbClr val="FF0000"/>
                </a:solidFill>
              </a:rPr>
              <a:t> </a:t>
            </a:r>
            <a:r>
              <a:rPr lang="en-US" altLang="en-US" sz="2600" b="0" dirty="0" err="1">
                <a:solidFill>
                  <a:srgbClr val="FF0000"/>
                </a:solidFill>
              </a:rPr>
              <a:t>sai</a:t>
            </a:r>
            <a:r>
              <a:rPr lang="en-US" altLang="en-US" sz="2600" b="0" dirty="0">
                <a:solidFill>
                  <a:srgbClr val="FF0000"/>
                </a:solidFill>
              </a:rPr>
              <a:t> </a:t>
            </a:r>
            <a:r>
              <a:rPr lang="en-US" altLang="en-US" sz="2600" b="0" dirty="0" err="1"/>
              <a:t>của</a:t>
            </a:r>
            <a:r>
              <a:rPr lang="en-US" altLang="en-US" sz="2600" b="0" dirty="0"/>
              <a:t> </a:t>
            </a:r>
            <a:r>
              <a:rPr lang="en-US" altLang="en-US" sz="2600" b="0" dirty="0" err="1"/>
              <a:t>tỉ</a:t>
            </a:r>
            <a:r>
              <a:rPr lang="en-US" altLang="en-US" sz="2600" b="0" dirty="0"/>
              <a:t> </a:t>
            </a:r>
            <a:r>
              <a:rPr lang="en-US" altLang="en-US" sz="2600" b="0" dirty="0" err="1"/>
              <a:t>lệ</a:t>
            </a:r>
            <a:r>
              <a:rPr lang="en-US" altLang="en-US" sz="2600" b="0" dirty="0"/>
              <a:t> </a:t>
            </a:r>
            <a:r>
              <a:rPr lang="en-US" altLang="en-US" sz="2600" b="0" dirty="0" err="1"/>
              <a:t>mẫu</a:t>
            </a:r>
            <a:r>
              <a:rPr lang="en-US" altLang="en-US" sz="2600" b="0" dirty="0"/>
              <a:t> </a:t>
            </a:r>
            <a:r>
              <a:rPr lang="en-US" altLang="en-US" sz="2600" b="0" dirty="0" err="1"/>
              <a:t>như</a:t>
            </a:r>
            <a:r>
              <a:rPr lang="en-US" altLang="en-US" sz="2600" b="0" dirty="0"/>
              <a:t> </a:t>
            </a:r>
            <a:r>
              <a:rPr lang="en-US" altLang="en-US" sz="2600" b="0" dirty="0" err="1"/>
              <a:t>sau</a:t>
            </a:r>
            <a:r>
              <a:rPr lang="en-US" altLang="en-US" sz="2600" b="0" dirty="0" smtClean="0"/>
              <a:t>:</a:t>
            </a:r>
          </a:p>
          <a:p>
            <a:pPr>
              <a:lnSpc>
                <a:spcPct val="90000"/>
              </a:lnSpc>
            </a:pPr>
            <a:endParaRPr lang="en-US" altLang="en-US" sz="2600" b="0" dirty="0"/>
          </a:p>
          <a:p>
            <a:pPr>
              <a:lnSpc>
                <a:spcPct val="90000"/>
              </a:lnSpc>
            </a:pPr>
            <a:endParaRPr lang="en-US" altLang="en-US" sz="2600" b="0" i="1" dirty="0" smtClean="0">
              <a:latin typeface="Cambria Math" panose="02040503050406030204" pitchFamily="18" charset="0"/>
            </a:endParaRPr>
          </a:p>
          <a:p>
            <a:pPr>
              <a:lnSpc>
                <a:spcPct val="90000"/>
              </a:lnSpc>
            </a:pPr>
            <a:endParaRPr lang="en-US" altLang="en-US" sz="2600" b="0" i="1" dirty="0">
              <a:latin typeface="Cambria Math" panose="02040503050406030204" pitchFamily="18" charset="0"/>
            </a:endParaRPr>
          </a:p>
          <a:p>
            <a:pPr>
              <a:lnSpc>
                <a:spcPct val="90000"/>
              </a:lnSpc>
            </a:pPr>
            <a:endParaRPr lang="en-US" altLang="en-US" sz="2600" b="0" dirty="0"/>
          </a:p>
          <a:p>
            <a:pPr>
              <a:lnSpc>
                <a:spcPct val="90000"/>
              </a:lnSpc>
            </a:pPr>
            <a:endParaRPr lang="en-US" altLang="en-US" sz="2600" b="0" dirty="0" smtClean="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p:txBody>
      </p:sp>
      <mc:AlternateContent xmlns:mc="http://schemas.openxmlformats.org/markup-compatibility/2006" xmlns:a14="http://schemas.microsoft.com/office/drawing/2010/main">
        <mc:Choice Requires="a14">
          <p:sp>
            <p:nvSpPr>
              <p:cNvPr id="9" name="Rectangle 8"/>
              <p:cNvSpPr/>
              <p:nvPr/>
            </p:nvSpPr>
            <p:spPr>
              <a:xfrm>
                <a:off x="838200" y="4114800"/>
                <a:ext cx="1600200" cy="1051250"/>
              </a:xfrm>
              <a:prstGeom prst="rect">
                <a:avLst/>
              </a:prstGeom>
            </p:spPr>
            <p:txBody>
              <a:bodyPr wrap="square">
                <a:spAutoFit/>
              </a:bodyPr>
              <a:lstStyle/>
              <a:p>
                <a14:m>
                  <m:oMath xmlns:m="http://schemas.openxmlformats.org/officeDocument/2006/math">
                    <m:sSub>
                      <m:sSubPr>
                        <m:ctrlPr>
                          <a:rPr lang="en-US" altLang="en-US" sz="3000" b="0" i="1" smtClean="0">
                            <a:latin typeface="Cambria Math" panose="02040503050406030204" pitchFamily="18" charset="0"/>
                          </a:rPr>
                        </m:ctrlPr>
                      </m:sSubPr>
                      <m:e>
                        <m:r>
                          <a:rPr lang="en-US" altLang="en-US" sz="3000" b="0" i="1" smtClean="0">
                            <a:latin typeface="Cambria Math" panose="02040503050406030204" pitchFamily="18" charset="0"/>
                          </a:rPr>
                          <m:t>µ</m:t>
                        </m:r>
                      </m:e>
                      <m:sub>
                        <m:acc>
                          <m:accPr>
                            <m:chr m:val="̂"/>
                            <m:ctrlPr>
                              <a:rPr lang="en-US" altLang="en-US" sz="3000" b="0" i="1" smtClean="0">
                                <a:latin typeface="Cambria Math" panose="02040503050406030204" pitchFamily="18" charset="0"/>
                              </a:rPr>
                            </m:ctrlPr>
                          </m:accPr>
                          <m:e>
                            <m:r>
                              <a:rPr lang="en-US" altLang="en-US" sz="3000" b="0" i="1" smtClean="0">
                                <a:latin typeface="Cambria Math" panose="02040503050406030204" pitchFamily="18" charset="0"/>
                              </a:rPr>
                              <m:t>𝑝</m:t>
                            </m:r>
                          </m:e>
                        </m:acc>
                        <m:r>
                          <a:rPr lang="en-US" altLang="en-US" sz="3000" b="0" i="1" smtClean="0">
                            <a:latin typeface="Cambria Math" panose="02040503050406030204" pitchFamily="18" charset="0"/>
                          </a:rPr>
                          <m:t> </m:t>
                        </m:r>
                      </m:sub>
                    </m:sSub>
                    <m:r>
                      <a:rPr lang="en-US" altLang="en-US" sz="3000" b="0" i="1" smtClean="0">
                        <a:latin typeface="Cambria Math" panose="02040503050406030204" pitchFamily="18" charset="0"/>
                      </a:rPr>
                      <m:t>= </m:t>
                    </m:r>
                  </m:oMath>
                </a14:m>
                <a:r>
                  <a:rPr lang="en-US" altLang="en-US" sz="3000" b="0" dirty="0" smtClean="0"/>
                  <a:t>p</a:t>
                </a:r>
                <a:endParaRPr lang="en-US" altLang="en-US" sz="3000" b="0" dirty="0"/>
              </a:p>
              <a:p>
                <a:endParaRPr lang="en-US" sz="3000" dirty="0"/>
              </a:p>
            </p:txBody>
          </p:sp>
        </mc:Choice>
        <mc:Fallback xmlns="">
          <p:sp>
            <p:nvSpPr>
              <p:cNvPr id="9" name="Rectangle 8"/>
              <p:cNvSpPr>
                <a:spLocks noRot="1" noChangeAspect="1" noMove="1" noResize="1" noEditPoints="1" noAdjustHandles="1" noChangeArrowheads="1" noChangeShapeType="1" noTextEdit="1"/>
              </p:cNvSpPr>
              <p:nvPr/>
            </p:nvSpPr>
            <p:spPr>
              <a:xfrm>
                <a:off x="838200" y="4114800"/>
                <a:ext cx="1600200" cy="1051250"/>
              </a:xfrm>
              <a:prstGeom prst="rect">
                <a:avLst/>
              </a:prstGeom>
              <a:blipFill>
                <a:blip r:embed="rId3"/>
                <a:stretch>
                  <a:fillRect t="-81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685800" y="4572000"/>
                <a:ext cx="3352800" cy="200356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en-US" sz="3000" b="0" i="1" smtClean="0">
                              <a:latin typeface="Cambria Math" panose="02040503050406030204" pitchFamily="18" charset="0"/>
                            </a:rPr>
                          </m:ctrlPr>
                        </m:sSubPr>
                        <m:e>
                          <m:r>
                            <m:rPr>
                              <m:sty m:val="p"/>
                            </m:rPr>
                            <a:rPr lang="en-US" altLang="en-US" sz="3000" b="0" i="1">
                              <a:latin typeface="Cambria Math" panose="02040503050406030204" pitchFamily="18" charset="0"/>
                            </a:rPr>
                            <m:t>σ</m:t>
                          </m:r>
                        </m:e>
                        <m:sub>
                          <m:acc>
                            <m:accPr>
                              <m:chr m:val="̂"/>
                              <m:ctrlPr>
                                <a:rPr lang="en-US" altLang="en-US" sz="3000" b="0" i="1" smtClean="0">
                                  <a:latin typeface="Cambria Math" panose="02040503050406030204" pitchFamily="18" charset="0"/>
                                </a:rPr>
                              </m:ctrlPr>
                            </m:accPr>
                            <m:e>
                              <m:r>
                                <a:rPr lang="en-US" altLang="en-US" sz="3000" b="0" i="1" smtClean="0">
                                  <a:latin typeface="Cambria Math" panose="02040503050406030204" pitchFamily="18" charset="0"/>
                                </a:rPr>
                                <m:t>𝑝</m:t>
                              </m:r>
                            </m:e>
                          </m:acc>
                          <m:r>
                            <a:rPr lang="en-US" altLang="en-US" sz="3000" b="0" i="1" smtClean="0">
                              <a:latin typeface="Cambria Math" panose="02040503050406030204" pitchFamily="18" charset="0"/>
                            </a:rPr>
                            <m:t> </m:t>
                          </m:r>
                        </m:sub>
                      </m:sSub>
                      <m:r>
                        <a:rPr lang="en-US" altLang="en-US" sz="3000" b="0" i="1" smtClean="0">
                          <a:latin typeface="Cambria Math" panose="02040503050406030204" pitchFamily="18" charset="0"/>
                        </a:rPr>
                        <m:t>= </m:t>
                      </m:r>
                      <m:rad>
                        <m:radPr>
                          <m:degHide m:val="on"/>
                          <m:ctrlPr>
                            <a:rPr lang="en-US" altLang="en-US" sz="3200" b="0" i="1">
                              <a:latin typeface="Cambria Math" panose="02040503050406030204" pitchFamily="18" charset="0"/>
                            </a:rPr>
                          </m:ctrlPr>
                        </m:radPr>
                        <m:deg/>
                        <m:e>
                          <m:f>
                            <m:fPr>
                              <m:ctrlPr>
                                <a:rPr lang="en-US" altLang="en-US" sz="3200" b="0" i="1">
                                  <a:latin typeface="Cambria Math" panose="02040503050406030204" pitchFamily="18" charset="0"/>
                                </a:rPr>
                              </m:ctrlPr>
                            </m:fPr>
                            <m:num>
                              <m:r>
                                <a:rPr lang="en-US" altLang="en-US" sz="3200" b="0" i="1">
                                  <a:latin typeface="Cambria Math" panose="02040503050406030204" pitchFamily="18" charset="0"/>
                                </a:rPr>
                                <m:t>𝑝</m:t>
                              </m:r>
                              <m:r>
                                <a:rPr lang="en-US" altLang="en-US" sz="3200" b="0" i="1">
                                  <a:latin typeface="Cambria Math" panose="02040503050406030204" pitchFamily="18" charset="0"/>
                                </a:rPr>
                                <m:t>(1−</m:t>
                              </m:r>
                              <m:r>
                                <a:rPr lang="en-US" altLang="en-US" sz="3200" b="0" i="1">
                                  <a:latin typeface="Cambria Math" panose="02040503050406030204" pitchFamily="18" charset="0"/>
                                </a:rPr>
                                <m:t>𝑝</m:t>
                              </m:r>
                              <m:r>
                                <a:rPr lang="en-US" altLang="en-US" sz="3200" b="0" i="1">
                                  <a:latin typeface="Cambria Math" panose="02040503050406030204" pitchFamily="18" charset="0"/>
                                </a:rPr>
                                <m:t>)</m:t>
                              </m:r>
                            </m:num>
                            <m:den>
                              <m:r>
                                <a:rPr lang="en-US" altLang="en-US" sz="3200" b="0" i="1">
                                  <a:latin typeface="Cambria Math" panose="02040503050406030204" pitchFamily="18" charset="0"/>
                                </a:rPr>
                                <m:t>𝑛</m:t>
                              </m:r>
                            </m:den>
                          </m:f>
                        </m:e>
                      </m:rad>
                    </m:oMath>
                  </m:oMathPara>
                </a14:m>
                <a:endParaRPr lang="en-US" altLang="en-US" sz="3000" b="0" dirty="0"/>
              </a:p>
              <a:p>
                <a:endParaRPr lang="en-US" sz="3000" dirty="0"/>
              </a:p>
            </p:txBody>
          </p:sp>
        </mc:Choice>
        <mc:Fallback xmlns="">
          <p:sp>
            <p:nvSpPr>
              <p:cNvPr id="8" name="Rectangle 7"/>
              <p:cNvSpPr>
                <a:spLocks noRot="1" noChangeAspect="1" noMove="1" noResize="1" noEditPoints="1" noAdjustHandles="1" noChangeArrowheads="1" noChangeShapeType="1" noTextEdit="1"/>
              </p:cNvSpPr>
              <p:nvPr/>
            </p:nvSpPr>
            <p:spPr>
              <a:xfrm>
                <a:off x="685800" y="4572000"/>
                <a:ext cx="3352800" cy="200356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6320454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itle 2"/>
          <p:cNvSpPr>
            <a:spLocks noGrp="1"/>
          </p:cNvSpPr>
          <p:nvPr>
            <p:ph type="title"/>
          </p:nvPr>
        </p:nvSpPr>
        <p:spPr>
          <a:xfrm>
            <a:off x="838200" y="381000"/>
            <a:ext cx="7315200" cy="1066800"/>
          </a:xfrm>
        </p:spPr>
        <p:txBody>
          <a:bodyPr/>
          <a:lstStyle/>
          <a:p>
            <a:pPr algn="ctr"/>
            <a:r>
              <a:rPr lang="en-US" altLang="en-US" dirty="0" err="1" smtClean="0"/>
              <a:t>Phân</a:t>
            </a:r>
            <a:r>
              <a:rPr lang="en-US" altLang="en-US" dirty="0" smtClean="0"/>
              <a:t> </a:t>
            </a:r>
            <a:r>
              <a:rPr lang="en-US" altLang="en-US" dirty="0" err="1" smtClean="0"/>
              <a:t>phối</a:t>
            </a:r>
            <a:r>
              <a:rPr lang="en-US" altLang="en-US" dirty="0" smtClean="0"/>
              <a:t> Z</a:t>
            </a:r>
            <a:endParaRPr lang="en-GB" altLang="en-US" dirty="0" smtClean="0"/>
          </a:p>
        </p:txBody>
      </p:sp>
      <p:sp>
        <p:nvSpPr>
          <p:cNvPr id="3077" name="Content Placeholder 3"/>
          <p:cNvSpPr>
            <a:spLocks noGrp="1"/>
          </p:cNvSpPr>
          <p:nvPr>
            <p:ph idx="1"/>
          </p:nvPr>
        </p:nvSpPr>
        <p:spPr>
          <a:xfrm>
            <a:off x="0" y="838200"/>
            <a:ext cx="9144000" cy="5562600"/>
          </a:xfrm>
        </p:spPr>
        <p:txBody>
          <a:bodyPr>
            <a:normAutofit/>
          </a:bodyPr>
          <a:lstStyle/>
          <a:p>
            <a:r>
              <a:rPr lang="en-US" altLang="en-US" b="0" dirty="0" err="1" smtClean="0">
                <a:latin typeface="Arial" panose="020B0604020202020204" pitchFamily="34" charset="0"/>
                <a:cs typeface="Arial" panose="020B0604020202020204" pitchFamily="34" charset="0"/>
              </a:rPr>
              <a:t>Là</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phân</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phối</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chuẩn</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có</a:t>
            </a:r>
            <a:r>
              <a:rPr lang="en-US" altLang="en-US" b="0" dirty="0" smtClean="0">
                <a:latin typeface="Arial" panose="020B0604020202020204" pitchFamily="34" charset="0"/>
                <a:cs typeface="Arial" panose="020B0604020202020204" pitchFamily="34" charset="0"/>
              </a:rPr>
              <a:t>:</a:t>
            </a:r>
          </a:p>
          <a:p>
            <a:pPr lvl="1"/>
            <a:r>
              <a:rPr lang="en-US" altLang="en-US" b="0" dirty="0" err="1" smtClean="0">
                <a:latin typeface="Arial" panose="020B0604020202020204" pitchFamily="34" charset="0"/>
                <a:cs typeface="Arial" panose="020B0604020202020204" pitchFamily="34" charset="0"/>
              </a:rPr>
              <a:t>Trung</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bình</a:t>
            </a:r>
            <a:r>
              <a:rPr lang="en-US" altLang="en-US" b="0" dirty="0" smtClean="0">
                <a:latin typeface="Arial" panose="020B0604020202020204" pitchFamily="34" charset="0"/>
                <a:cs typeface="Arial" panose="020B0604020202020204" pitchFamily="34" charset="0"/>
              </a:rPr>
              <a:t> </a:t>
            </a:r>
            <a:r>
              <a:rPr lang="en-US" altLang="en-US" b="0" dirty="0" smtClean="0">
                <a:latin typeface="Arial" panose="020B0604020202020204" pitchFamily="34" charset="0"/>
                <a:cs typeface="Arial" panose="020B0604020202020204" pitchFamily="34" charset="0"/>
                <a:sym typeface="Symbol" panose="05050102010706020507" pitchFamily="18" charset="2"/>
              </a:rPr>
              <a:t> = 0</a:t>
            </a:r>
          </a:p>
          <a:p>
            <a:pPr lvl="1"/>
            <a:r>
              <a:rPr lang="en-US" altLang="en-US" b="0" dirty="0" err="1" smtClean="0">
                <a:latin typeface="Arial" panose="020B0604020202020204" pitchFamily="34" charset="0"/>
                <a:cs typeface="Arial" panose="020B0604020202020204" pitchFamily="34" charset="0"/>
                <a:sym typeface="Symbol" panose="05050102010706020507" pitchFamily="18" charset="2"/>
              </a:rPr>
              <a:t>Phương</a:t>
            </a:r>
            <a:r>
              <a:rPr lang="en-US" altLang="en-US" b="0" dirty="0" smtClean="0">
                <a:latin typeface="Arial" panose="020B0604020202020204" pitchFamily="34" charset="0"/>
                <a:cs typeface="Arial" panose="020B0604020202020204" pitchFamily="34" charset="0"/>
                <a:sym typeface="Symbol" panose="05050102010706020507" pitchFamily="18" charset="2"/>
              </a:rPr>
              <a:t> </a:t>
            </a:r>
            <a:r>
              <a:rPr lang="en-US" altLang="en-US" b="0" dirty="0" err="1" smtClean="0">
                <a:latin typeface="Arial" panose="020B0604020202020204" pitchFamily="34" charset="0"/>
                <a:cs typeface="Arial" panose="020B0604020202020204" pitchFamily="34" charset="0"/>
                <a:sym typeface="Symbol" panose="05050102010706020507" pitchFamily="18" charset="2"/>
              </a:rPr>
              <a:t>sai</a:t>
            </a:r>
            <a:r>
              <a:rPr lang="en-US" altLang="en-US" b="0" dirty="0" smtClean="0">
                <a:latin typeface="Arial" panose="020B0604020202020204" pitchFamily="34" charset="0"/>
                <a:cs typeface="Arial" panose="020B0604020202020204" pitchFamily="34" charset="0"/>
                <a:sym typeface="Symbol" panose="05050102010706020507" pitchFamily="18" charset="2"/>
              </a:rPr>
              <a:t> </a:t>
            </a:r>
            <a:r>
              <a:rPr lang="en-US" altLang="en-US" b="0" baseline="30000" dirty="0" smtClean="0">
                <a:latin typeface="Arial" panose="020B0604020202020204" pitchFamily="34" charset="0"/>
                <a:cs typeface="Arial" panose="020B0604020202020204" pitchFamily="34" charset="0"/>
              </a:rPr>
              <a:t>2</a:t>
            </a:r>
            <a:r>
              <a:rPr lang="en-US" altLang="en-US" b="0" dirty="0" smtClean="0">
                <a:latin typeface="Arial" panose="020B0604020202020204" pitchFamily="34" charset="0"/>
                <a:cs typeface="Arial" panose="020B0604020202020204" pitchFamily="34" charset="0"/>
                <a:sym typeface="Symbol" panose="05050102010706020507" pitchFamily="18" charset="2"/>
              </a:rPr>
              <a:t> =1</a:t>
            </a:r>
          </a:p>
          <a:p>
            <a:r>
              <a:rPr lang="en-US" altLang="en-US" dirty="0" err="1" smtClean="0">
                <a:sym typeface="Symbol" panose="05050102010706020507" pitchFamily="18" charset="2"/>
              </a:rPr>
              <a:t>Phân</a:t>
            </a:r>
            <a:r>
              <a:rPr lang="en-US" altLang="en-US" dirty="0" smtClean="0">
                <a:sym typeface="Symbol" panose="05050102010706020507" pitchFamily="18" charset="2"/>
              </a:rPr>
              <a:t> </a:t>
            </a:r>
            <a:r>
              <a:rPr lang="en-US" altLang="en-US" dirty="0" err="1" smtClean="0">
                <a:sym typeface="Symbol" panose="05050102010706020507" pitchFamily="18" charset="2"/>
              </a:rPr>
              <a:t>phối</a:t>
            </a:r>
            <a:r>
              <a:rPr lang="en-US" altLang="en-US" dirty="0" smtClean="0">
                <a:sym typeface="Symbol" panose="05050102010706020507" pitchFamily="18" charset="2"/>
              </a:rPr>
              <a:t> Z </a:t>
            </a:r>
            <a:r>
              <a:rPr lang="en-US" altLang="en-US" dirty="0" err="1" smtClean="0">
                <a:sym typeface="Symbol" panose="05050102010706020507" pitchFamily="18" charset="2"/>
              </a:rPr>
              <a:t>còn</a:t>
            </a:r>
            <a:r>
              <a:rPr lang="en-US" altLang="en-US" dirty="0" smtClean="0">
                <a:sym typeface="Symbol" panose="05050102010706020507" pitchFamily="18" charset="2"/>
              </a:rPr>
              <a:t> </a:t>
            </a:r>
            <a:r>
              <a:rPr lang="en-US" altLang="en-US" dirty="0" err="1" smtClean="0">
                <a:sym typeface="Symbol" panose="05050102010706020507" pitchFamily="18" charset="2"/>
              </a:rPr>
              <a:t>được</a:t>
            </a:r>
            <a:r>
              <a:rPr lang="en-US" altLang="en-US" dirty="0" smtClean="0">
                <a:sym typeface="Symbol" panose="05050102010706020507" pitchFamily="18" charset="2"/>
              </a:rPr>
              <a:t> </a:t>
            </a:r>
            <a:r>
              <a:rPr lang="en-US" altLang="en-US" dirty="0" err="1" smtClean="0">
                <a:sym typeface="Symbol" panose="05050102010706020507" pitchFamily="18" charset="2"/>
              </a:rPr>
              <a:t>gọi</a:t>
            </a:r>
            <a:r>
              <a:rPr lang="en-US" altLang="en-US" dirty="0" smtClean="0">
                <a:sym typeface="Symbol" panose="05050102010706020507" pitchFamily="18" charset="2"/>
              </a:rPr>
              <a:t> </a:t>
            </a:r>
            <a:r>
              <a:rPr lang="en-US" altLang="en-US" dirty="0" err="1" smtClean="0">
                <a:sym typeface="Symbol" panose="05050102010706020507" pitchFamily="18" charset="2"/>
              </a:rPr>
              <a:t>là</a:t>
            </a:r>
            <a:r>
              <a:rPr lang="en-US" altLang="en-US" dirty="0" smtClean="0">
                <a:sym typeface="Symbol" panose="05050102010706020507" pitchFamily="18" charset="2"/>
              </a:rPr>
              <a:t> </a:t>
            </a:r>
            <a:r>
              <a:rPr lang="en-US" altLang="en-US" dirty="0" err="1" smtClean="0">
                <a:sym typeface="Symbol" panose="05050102010706020507" pitchFamily="18" charset="2"/>
              </a:rPr>
              <a:t>phân</a:t>
            </a:r>
            <a:r>
              <a:rPr lang="en-US" altLang="en-US" dirty="0" smtClean="0">
                <a:sym typeface="Symbol" panose="05050102010706020507" pitchFamily="18" charset="2"/>
              </a:rPr>
              <a:t> </a:t>
            </a:r>
            <a:r>
              <a:rPr lang="en-US" altLang="en-US" dirty="0" err="1" smtClean="0">
                <a:sym typeface="Symbol" panose="05050102010706020507" pitchFamily="18" charset="2"/>
              </a:rPr>
              <a:t>phối</a:t>
            </a:r>
            <a:r>
              <a:rPr lang="en-US" altLang="en-US" dirty="0" smtClean="0">
                <a:sym typeface="Symbol" panose="05050102010706020507" pitchFamily="18" charset="2"/>
              </a:rPr>
              <a:t> </a:t>
            </a:r>
            <a:r>
              <a:rPr lang="en-US" altLang="en-US" dirty="0" err="1" smtClean="0">
                <a:sym typeface="Symbol" panose="05050102010706020507" pitchFamily="18" charset="2"/>
              </a:rPr>
              <a:t>chuẩn</a:t>
            </a:r>
            <a:r>
              <a:rPr lang="en-US" altLang="en-US" dirty="0" smtClean="0">
                <a:sym typeface="Symbol" panose="05050102010706020507" pitchFamily="18" charset="2"/>
              </a:rPr>
              <a:t> </a:t>
            </a:r>
            <a:r>
              <a:rPr lang="en-US" altLang="en-US" dirty="0" err="1" smtClean="0">
                <a:sym typeface="Symbol" panose="05050102010706020507" pitchFamily="18" charset="2"/>
              </a:rPr>
              <a:t>chính</a:t>
            </a:r>
            <a:r>
              <a:rPr lang="en-US" altLang="en-US" dirty="0" smtClean="0">
                <a:sym typeface="Symbol" panose="05050102010706020507" pitchFamily="18" charset="2"/>
              </a:rPr>
              <a:t> </a:t>
            </a:r>
            <a:r>
              <a:rPr lang="en-US" altLang="en-US" dirty="0" err="1" smtClean="0">
                <a:sym typeface="Symbol" panose="05050102010706020507" pitchFamily="18" charset="2"/>
              </a:rPr>
              <a:t>tắc</a:t>
            </a:r>
            <a:endParaRPr lang="en-US" altLang="en-US" dirty="0" smtClean="0">
              <a:sym typeface="Symbol" panose="05050102010706020507" pitchFamily="18" charset="2"/>
            </a:endParaRPr>
          </a:p>
          <a:p>
            <a:r>
              <a:rPr lang="en-US" altLang="en-US" b="0" dirty="0" err="1" smtClean="0">
                <a:latin typeface="Arial" panose="020B0604020202020204" pitchFamily="34" charset="0"/>
                <a:cs typeface="Arial" panose="020B0604020202020204" pitchFamily="34" charset="0"/>
                <a:sym typeface="Symbol" panose="05050102010706020507" pitchFamily="18" charset="2"/>
              </a:rPr>
              <a:t>Hàm</a:t>
            </a:r>
            <a:r>
              <a:rPr lang="en-US" altLang="en-US" b="0" dirty="0" smtClean="0">
                <a:latin typeface="Arial" panose="020B0604020202020204" pitchFamily="34" charset="0"/>
                <a:cs typeface="Arial" panose="020B0604020202020204" pitchFamily="34" charset="0"/>
                <a:sym typeface="Symbol" panose="05050102010706020507" pitchFamily="18" charset="2"/>
              </a:rPr>
              <a:t> </a:t>
            </a:r>
            <a:r>
              <a:rPr lang="en-US" altLang="en-US" b="0" dirty="0" err="1" smtClean="0">
                <a:latin typeface="Arial" panose="020B0604020202020204" pitchFamily="34" charset="0"/>
                <a:cs typeface="Arial" panose="020B0604020202020204" pitchFamily="34" charset="0"/>
                <a:sym typeface="Symbol" panose="05050102010706020507" pitchFamily="18" charset="2"/>
              </a:rPr>
              <a:t>mật</a:t>
            </a:r>
            <a:r>
              <a:rPr lang="en-US" altLang="en-US" b="0" dirty="0" smtClean="0">
                <a:latin typeface="Arial" panose="020B0604020202020204" pitchFamily="34" charset="0"/>
                <a:cs typeface="Arial" panose="020B0604020202020204" pitchFamily="34" charset="0"/>
                <a:sym typeface="Symbol" panose="05050102010706020507" pitchFamily="18" charset="2"/>
              </a:rPr>
              <a:t> </a:t>
            </a:r>
            <a:r>
              <a:rPr lang="en-US" altLang="en-US" b="0" dirty="0" err="1" smtClean="0">
                <a:latin typeface="Arial" panose="020B0604020202020204" pitchFamily="34" charset="0"/>
                <a:cs typeface="Arial" panose="020B0604020202020204" pitchFamily="34" charset="0"/>
                <a:sym typeface="Symbol" panose="05050102010706020507" pitchFamily="18" charset="2"/>
              </a:rPr>
              <a:t>độ</a:t>
            </a:r>
            <a:r>
              <a:rPr lang="en-US" altLang="en-US" dirty="0">
                <a:sym typeface="Symbol" panose="05050102010706020507" pitchFamily="18" charset="2"/>
              </a:rPr>
              <a:t>:</a:t>
            </a:r>
            <a:endParaRPr lang="en-US" altLang="en-US" b="0" dirty="0" smtClean="0">
              <a:latin typeface="Arial" panose="020B0604020202020204" pitchFamily="34" charset="0"/>
              <a:cs typeface="Arial" panose="020B0604020202020204" pitchFamily="34" charset="0"/>
              <a:sym typeface="Symbol" panose="05050102010706020507" pitchFamily="18" charset="2"/>
            </a:endParaRPr>
          </a:p>
          <a:p>
            <a:pPr lvl="1"/>
            <a:endParaRPr lang="en-US" altLang="en-US" b="0" dirty="0" smtClean="0">
              <a:latin typeface="Arial" panose="020B0604020202020204" pitchFamily="34" charset="0"/>
              <a:cs typeface="Arial" panose="020B0604020202020204" pitchFamily="34" charset="0"/>
              <a:sym typeface="Symbol" panose="05050102010706020507" pitchFamily="18" charset="2"/>
            </a:endParaRPr>
          </a:p>
          <a:p>
            <a:pPr marL="457200" lvl="1" indent="0">
              <a:buNone/>
            </a:pPr>
            <a:endParaRPr lang="en-US" altLang="en-US" b="0" dirty="0" smtClean="0">
              <a:latin typeface="Arial" panose="020B0604020202020204" pitchFamily="34" charset="0"/>
              <a:cs typeface="Arial" panose="020B0604020202020204" pitchFamily="34" charset="0"/>
              <a:sym typeface="Symbol" panose="05050102010706020507" pitchFamily="18" charset="2"/>
            </a:endParaRPr>
          </a:p>
          <a:p>
            <a:pPr marL="457200" lvl="1" indent="0">
              <a:buNone/>
            </a:pPr>
            <a:endParaRPr lang="en-US" altLang="en-US" b="0" dirty="0" smtClean="0">
              <a:latin typeface="Arial" panose="020B0604020202020204" pitchFamily="34" charset="0"/>
              <a:cs typeface="Arial" panose="020B0604020202020204" pitchFamily="34" charset="0"/>
              <a:sym typeface="Symbol" panose="05050102010706020507" pitchFamily="18" charset="2"/>
            </a:endParaRPr>
          </a:p>
        </p:txBody>
      </p:sp>
      <p:sp>
        <p:nvSpPr>
          <p:cNvPr id="3078"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fontAlgn="base">
              <a:spcBef>
                <a:spcPct val="0"/>
              </a:spcBef>
              <a:spcAft>
                <a:spcPct val="0"/>
              </a:spcAft>
            </a:pPr>
            <a:endParaRPr lang="en-GB" altLang="en-US" dirty="0">
              <a:solidFill>
                <a:schemeClr val="bg2"/>
              </a:solidFill>
            </a:endParaRPr>
          </a:p>
        </p:txBody>
      </p:sp>
      <p:sp>
        <p:nvSpPr>
          <p:cNvPr id="3079" name="Slide Number Placeholder 5"/>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B28C82B1-C456-4A91-82D2-0FDF4EB4ACE5}" type="slidenum">
              <a:rPr lang="en-GB" altLang="en-US">
                <a:solidFill>
                  <a:srgbClr val="FFFFFF"/>
                </a:solidFill>
              </a:rPr>
              <a:pPr/>
              <a:t>6</a:t>
            </a:fld>
            <a:endParaRPr lang="en-GB" altLang="en-US">
              <a:solidFill>
                <a:srgbClr val="FFFFFF"/>
              </a:solidFill>
            </a:endParaRPr>
          </a:p>
        </p:txBody>
      </p:sp>
      <p:sp>
        <p:nvSpPr>
          <p:cNvPr id="308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endParaRPr lang="en-US" altLang="en-US"/>
          </a:p>
        </p:txBody>
      </p:sp>
      <p:sp>
        <p:nvSpPr>
          <p:cNvPr id="3081"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endParaRPr lang="en-US" altLang="en-US"/>
          </a:p>
        </p:txBody>
      </p:sp>
      <p:graphicFrame>
        <p:nvGraphicFramePr>
          <p:cNvPr id="3074" name="Object 3"/>
          <p:cNvGraphicFramePr>
            <a:graphicFrameLocks noChangeAspect="1"/>
          </p:cNvGraphicFramePr>
          <p:nvPr>
            <p:extLst>
              <p:ext uri="{D42A27DB-BD31-4B8C-83A1-F6EECF244321}">
                <p14:modId xmlns:p14="http://schemas.microsoft.com/office/powerpoint/2010/main" val="2267789187"/>
              </p:ext>
            </p:extLst>
          </p:nvPr>
        </p:nvGraphicFramePr>
        <p:xfrm>
          <a:off x="2057400" y="3657600"/>
          <a:ext cx="5038725" cy="1143000"/>
        </p:xfrm>
        <a:graphic>
          <a:graphicData uri="http://schemas.openxmlformats.org/presentationml/2006/ole">
            <mc:AlternateContent xmlns:mc="http://schemas.openxmlformats.org/markup-compatibility/2006">
              <mc:Choice xmlns:v="urn:schemas-microsoft-com:vml" Requires="v">
                <p:oleObj spid="_x0000_s71975" name="Equation" r:id="rId4" imgW="2057400" imgH="469900" progId="Equation.DSMT4">
                  <p:embed/>
                </p:oleObj>
              </mc:Choice>
              <mc:Fallback>
                <p:oleObj name="Equation" r:id="rId4" imgW="2057400" imgH="469900" progId="Equation.DSMT4">
                  <p:embed/>
                  <p:pic>
                    <p:nvPicPr>
                      <p:cNvPr id="3074"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3657600"/>
                        <a:ext cx="5038725"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85122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ChangeArrowheads="1"/>
          </p:cNvSpPr>
          <p:nvPr/>
        </p:nvSpPr>
        <p:spPr bwMode="auto">
          <a:xfrm>
            <a:off x="1605760" y="423034"/>
            <a:ext cx="5908670"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Phân</a:t>
            </a:r>
            <a:r>
              <a:rPr lang="en-US" altLang="en-US" sz="4000" dirty="0">
                <a:solidFill>
                  <a:srgbClr val="008000"/>
                </a:solidFill>
              </a:rPr>
              <a:t> </a:t>
            </a:r>
            <a:r>
              <a:rPr lang="en-US" altLang="en-US" sz="4000" dirty="0" err="1">
                <a:solidFill>
                  <a:srgbClr val="008000"/>
                </a:solidFill>
              </a:rPr>
              <a:t>phối</a:t>
            </a:r>
            <a:r>
              <a:rPr lang="en-US" altLang="en-US" sz="4000" dirty="0">
                <a:solidFill>
                  <a:srgbClr val="008000"/>
                </a:solidFill>
              </a:rPr>
              <a:t> </a:t>
            </a:r>
            <a:r>
              <a:rPr lang="en-US" altLang="en-US" sz="4000" dirty="0" err="1" smtClean="0">
                <a:solidFill>
                  <a:srgbClr val="008000"/>
                </a:solidFill>
              </a:rPr>
              <a:t>mẫu</a:t>
            </a:r>
            <a:r>
              <a:rPr lang="en-US" altLang="en-US" sz="4000" dirty="0" smtClean="0">
                <a:solidFill>
                  <a:srgbClr val="008000"/>
                </a:solidFill>
              </a:rPr>
              <a:t> </a:t>
            </a:r>
            <a:r>
              <a:rPr lang="en-US" altLang="en-US" sz="4000" dirty="0" err="1" smtClean="0">
                <a:solidFill>
                  <a:srgbClr val="008000"/>
                </a:solidFill>
              </a:rPr>
              <a:t>của</a:t>
            </a:r>
            <a:r>
              <a:rPr lang="en-US" altLang="en-US" sz="4000" dirty="0" smtClean="0">
                <a:solidFill>
                  <a:srgbClr val="008000"/>
                </a:solidFill>
              </a:rPr>
              <a:t> </a:t>
            </a:r>
            <a:r>
              <a:rPr lang="en-US" altLang="en-US" sz="4000" dirty="0" err="1" smtClean="0">
                <a:solidFill>
                  <a:srgbClr val="008000"/>
                </a:solidFill>
              </a:rPr>
              <a:t>tỉ</a:t>
            </a:r>
            <a:r>
              <a:rPr lang="en-US" altLang="en-US" sz="4000" dirty="0" smtClean="0">
                <a:solidFill>
                  <a:srgbClr val="008000"/>
                </a:solidFill>
              </a:rPr>
              <a:t> </a:t>
            </a:r>
            <a:r>
              <a:rPr lang="en-US" altLang="en-US" sz="4000" dirty="0" err="1" smtClean="0">
                <a:solidFill>
                  <a:srgbClr val="008000"/>
                </a:solidFill>
              </a:rPr>
              <a:t>lệ</a:t>
            </a:r>
            <a:endParaRPr lang="en-US" altLang="en-US" sz="4000" dirty="0">
              <a:solidFill>
                <a:srgbClr val="008000"/>
              </a:solidFill>
            </a:endParaRPr>
          </a:p>
        </p:txBody>
      </p:sp>
      <p:sp>
        <p:nvSpPr>
          <p:cNvPr id="11" name="Text Box 4"/>
          <p:cNvSpPr txBox="1">
            <a:spLocks noChangeArrowheads="1"/>
          </p:cNvSpPr>
          <p:nvPr/>
        </p:nvSpPr>
        <p:spPr bwMode="auto">
          <a:xfrm>
            <a:off x="533400" y="1066800"/>
            <a:ext cx="7851775" cy="4413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vi-VN" altLang="en-US" sz="2600" b="0" dirty="0"/>
              <a:t>Khi lấy mẫu không thay thế và </a:t>
            </a:r>
            <a:r>
              <a:rPr lang="vi-VN" altLang="en-US" sz="2600" b="0" dirty="0">
                <a:solidFill>
                  <a:srgbClr val="FF0000"/>
                </a:solidFill>
              </a:rPr>
              <a:t>cỡ mẫu n lớn hơn 5% kích thước quần thể hữu hạn N</a:t>
            </a:r>
            <a:r>
              <a:rPr lang="vi-VN" altLang="en-US" sz="2600" b="0" dirty="0"/>
              <a:t>, cầu điều chỉnh độ lệch chuẩn của tỉ mẫu như </a:t>
            </a:r>
            <a:r>
              <a:rPr lang="vi-VN" altLang="en-US" sz="2600" b="0" dirty="0" smtClean="0"/>
              <a:t>sau</a:t>
            </a:r>
            <a:r>
              <a:rPr lang="en-US" altLang="en-US" sz="2600" b="0" dirty="0"/>
              <a:t>:</a:t>
            </a:r>
            <a:endParaRPr lang="en-US" altLang="en-US" sz="2600" b="0" i="1" dirty="0" smtClean="0">
              <a:latin typeface="Cambria Math" panose="02040503050406030204" pitchFamily="18" charset="0"/>
            </a:endParaRPr>
          </a:p>
          <a:p>
            <a:pPr>
              <a:lnSpc>
                <a:spcPct val="90000"/>
              </a:lnSpc>
            </a:pPr>
            <a:endParaRPr lang="en-US" altLang="en-US" sz="2600" b="0" i="1" dirty="0">
              <a:latin typeface="Cambria Math" panose="02040503050406030204" pitchFamily="18" charset="0"/>
            </a:endParaRPr>
          </a:p>
          <a:p>
            <a:pPr>
              <a:lnSpc>
                <a:spcPct val="90000"/>
              </a:lnSpc>
            </a:pPr>
            <a:endParaRPr lang="en-US" altLang="en-US" sz="2600" b="0" dirty="0"/>
          </a:p>
          <a:p>
            <a:pPr>
              <a:lnSpc>
                <a:spcPct val="90000"/>
              </a:lnSpc>
            </a:pPr>
            <a:endParaRPr lang="en-US" altLang="en-US" sz="2600" b="0" dirty="0" smtClean="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p:txBody>
      </p:sp>
      <mc:AlternateContent xmlns:mc="http://schemas.openxmlformats.org/markup-compatibility/2006" xmlns:a14="http://schemas.microsoft.com/office/drawing/2010/main">
        <mc:Choice Requires="a14">
          <p:sp>
            <p:nvSpPr>
              <p:cNvPr id="8" name="Rectangle 7"/>
              <p:cNvSpPr/>
              <p:nvPr/>
            </p:nvSpPr>
            <p:spPr>
              <a:xfrm>
                <a:off x="2133600" y="2438400"/>
                <a:ext cx="3886200" cy="1550681"/>
              </a:xfrm>
              <a:prstGeom prst="rect">
                <a:avLst/>
              </a:prstGeom>
            </p:spPr>
            <p:txBody>
              <a:bodyPr wrap="square">
                <a:spAutoFit/>
              </a:bodyPr>
              <a:lstStyle/>
              <a:p>
                <a14:m>
                  <m:oMath xmlns:m="http://schemas.openxmlformats.org/officeDocument/2006/math">
                    <m:sSub>
                      <m:sSubPr>
                        <m:ctrlPr>
                          <a:rPr lang="en-US" altLang="en-US" sz="3000" b="0" i="1" smtClean="0">
                            <a:latin typeface="Cambria Math" panose="02040503050406030204" pitchFamily="18" charset="0"/>
                          </a:rPr>
                        </m:ctrlPr>
                      </m:sSubPr>
                      <m:e>
                        <m:r>
                          <m:rPr>
                            <m:sty m:val="p"/>
                          </m:rPr>
                          <a:rPr lang="en-US" altLang="en-US" sz="3000" b="0" i="1">
                            <a:latin typeface="Cambria Math" panose="02040503050406030204" pitchFamily="18" charset="0"/>
                          </a:rPr>
                          <m:t>σ</m:t>
                        </m:r>
                      </m:e>
                      <m:sub>
                        <m:acc>
                          <m:accPr>
                            <m:chr m:val="̂"/>
                            <m:ctrlPr>
                              <a:rPr lang="en-US" altLang="en-US" sz="3000" b="0" i="1" smtClean="0">
                                <a:latin typeface="Cambria Math" panose="02040503050406030204" pitchFamily="18" charset="0"/>
                              </a:rPr>
                            </m:ctrlPr>
                          </m:accPr>
                          <m:e>
                            <m:r>
                              <a:rPr lang="en-US" altLang="en-US" sz="3000" b="0" i="1" smtClean="0">
                                <a:latin typeface="Cambria Math" panose="02040503050406030204" pitchFamily="18" charset="0"/>
                              </a:rPr>
                              <m:t>𝑝</m:t>
                            </m:r>
                          </m:e>
                        </m:acc>
                        <m:r>
                          <a:rPr lang="en-US" altLang="en-US" sz="3000" b="0" i="1" smtClean="0">
                            <a:latin typeface="Cambria Math" panose="02040503050406030204" pitchFamily="18" charset="0"/>
                          </a:rPr>
                          <m:t> </m:t>
                        </m:r>
                      </m:sub>
                    </m:sSub>
                    <m:r>
                      <a:rPr lang="en-US" altLang="en-US" sz="3000" b="0" i="1" smtClean="0">
                        <a:latin typeface="Cambria Math" panose="02040503050406030204" pitchFamily="18" charset="0"/>
                      </a:rPr>
                      <m:t>= </m:t>
                    </m:r>
                    <m:rad>
                      <m:radPr>
                        <m:degHide m:val="on"/>
                        <m:ctrlPr>
                          <a:rPr lang="en-US" altLang="en-US" sz="3200" b="0" i="1">
                            <a:latin typeface="Cambria Math" panose="02040503050406030204" pitchFamily="18" charset="0"/>
                          </a:rPr>
                        </m:ctrlPr>
                      </m:radPr>
                      <m:deg/>
                      <m:e>
                        <m:f>
                          <m:fPr>
                            <m:ctrlPr>
                              <a:rPr lang="en-US" altLang="en-US" sz="3200" b="0" i="1">
                                <a:latin typeface="Cambria Math" panose="02040503050406030204" pitchFamily="18" charset="0"/>
                              </a:rPr>
                            </m:ctrlPr>
                          </m:fPr>
                          <m:num>
                            <m:r>
                              <a:rPr lang="en-US" altLang="en-US" sz="3200" b="0" i="1">
                                <a:latin typeface="Cambria Math" panose="02040503050406030204" pitchFamily="18" charset="0"/>
                              </a:rPr>
                              <m:t>𝑝</m:t>
                            </m:r>
                            <m:r>
                              <a:rPr lang="en-US" altLang="en-US" sz="3200" b="0" i="1">
                                <a:latin typeface="Cambria Math" panose="02040503050406030204" pitchFamily="18" charset="0"/>
                              </a:rPr>
                              <m:t>(1−</m:t>
                            </m:r>
                            <m:r>
                              <a:rPr lang="en-US" altLang="en-US" sz="3200" b="0" i="1">
                                <a:latin typeface="Cambria Math" panose="02040503050406030204" pitchFamily="18" charset="0"/>
                              </a:rPr>
                              <m:t>𝑝</m:t>
                            </m:r>
                            <m:r>
                              <a:rPr lang="en-US" altLang="en-US" sz="3200" b="0" i="1">
                                <a:latin typeface="Cambria Math" panose="02040503050406030204" pitchFamily="18" charset="0"/>
                              </a:rPr>
                              <m:t>)</m:t>
                            </m:r>
                          </m:num>
                          <m:den>
                            <m:r>
                              <a:rPr lang="en-US" altLang="en-US" sz="3200" b="0" i="1">
                                <a:latin typeface="Cambria Math" panose="02040503050406030204" pitchFamily="18" charset="0"/>
                              </a:rPr>
                              <m:t>𝑛</m:t>
                            </m:r>
                          </m:den>
                        </m:f>
                      </m:e>
                    </m:rad>
                  </m:oMath>
                </a14:m>
                <a:r>
                  <a:rPr lang="en-US" altLang="en-US" sz="3000" b="0" dirty="0" smtClean="0"/>
                  <a:t>* </a:t>
                </a:r>
                <a14:m>
                  <m:oMath xmlns:m="http://schemas.openxmlformats.org/officeDocument/2006/math">
                    <m:rad>
                      <m:radPr>
                        <m:degHide m:val="on"/>
                        <m:ctrlPr>
                          <a:rPr lang="en-US" altLang="en-US" sz="2800" b="0" i="1">
                            <a:latin typeface="Cambria Math" panose="02040503050406030204" pitchFamily="18" charset="0"/>
                          </a:rPr>
                        </m:ctrlPr>
                      </m:radPr>
                      <m:deg/>
                      <m:e>
                        <m:f>
                          <m:fPr>
                            <m:ctrlPr>
                              <a:rPr lang="en-US" altLang="en-US" sz="2800" b="0" i="1">
                                <a:latin typeface="Cambria Math" panose="02040503050406030204" pitchFamily="18" charset="0"/>
                              </a:rPr>
                            </m:ctrlPr>
                          </m:fPr>
                          <m:num>
                            <m:r>
                              <a:rPr lang="en-US" altLang="en-US" sz="2800" b="0" i="1" smtClean="0">
                                <a:latin typeface="Cambria Math" panose="02040503050406030204" pitchFamily="18" charset="0"/>
                              </a:rPr>
                              <m:t>𝑁</m:t>
                            </m:r>
                            <m:r>
                              <a:rPr lang="en-US" altLang="en-US" sz="2800" b="0" i="1" smtClean="0">
                                <a:latin typeface="Cambria Math" panose="02040503050406030204" pitchFamily="18" charset="0"/>
                              </a:rPr>
                              <m:t>−</m:t>
                            </m:r>
                            <m:r>
                              <a:rPr lang="en-US" altLang="en-US" sz="2800" b="0" i="1" smtClean="0">
                                <a:latin typeface="Cambria Math" panose="02040503050406030204" pitchFamily="18" charset="0"/>
                              </a:rPr>
                              <m:t>𝑛</m:t>
                            </m:r>
                          </m:num>
                          <m:den>
                            <m:r>
                              <a:rPr lang="en-US" altLang="en-US" sz="2800" b="0" i="1" smtClean="0">
                                <a:latin typeface="Cambria Math" panose="02040503050406030204" pitchFamily="18" charset="0"/>
                              </a:rPr>
                              <m:t>𝑁</m:t>
                            </m:r>
                            <m:r>
                              <a:rPr lang="en-US" altLang="en-US" sz="2800" b="0" i="1" smtClean="0">
                                <a:latin typeface="Cambria Math" panose="02040503050406030204" pitchFamily="18" charset="0"/>
                              </a:rPr>
                              <m:t>−1</m:t>
                            </m:r>
                          </m:den>
                        </m:f>
                      </m:e>
                    </m:rad>
                  </m:oMath>
                </a14:m>
                <a:r>
                  <a:rPr lang="en-US" altLang="en-US" sz="3000" b="0" dirty="0" smtClean="0"/>
                  <a:t> </a:t>
                </a:r>
                <a:endParaRPr lang="en-US" altLang="en-US" sz="3000" b="0" dirty="0"/>
              </a:p>
              <a:p>
                <a:endParaRPr lang="en-US" sz="3000" dirty="0"/>
              </a:p>
            </p:txBody>
          </p:sp>
        </mc:Choice>
        <mc:Fallback xmlns="">
          <p:sp>
            <p:nvSpPr>
              <p:cNvPr id="8" name="Rectangle 7"/>
              <p:cNvSpPr>
                <a:spLocks noRot="1" noChangeAspect="1" noMove="1" noResize="1" noEditPoints="1" noAdjustHandles="1" noChangeArrowheads="1" noChangeShapeType="1" noTextEdit="1"/>
              </p:cNvSpPr>
              <p:nvPr/>
            </p:nvSpPr>
            <p:spPr>
              <a:xfrm>
                <a:off x="2133600" y="2438400"/>
                <a:ext cx="3886200" cy="1550681"/>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75598915"/>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ChangeArrowheads="1"/>
          </p:cNvSpPr>
          <p:nvPr/>
        </p:nvSpPr>
        <p:spPr bwMode="auto">
          <a:xfrm>
            <a:off x="3842752" y="423034"/>
            <a:ext cx="1434689"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smtClean="0">
                <a:solidFill>
                  <a:srgbClr val="008000"/>
                </a:solidFill>
              </a:rPr>
              <a:t>Ví</a:t>
            </a:r>
            <a:r>
              <a:rPr lang="en-US" altLang="en-US" sz="4000" dirty="0" smtClean="0">
                <a:solidFill>
                  <a:srgbClr val="008000"/>
                </a:solidFill>
              </a:rPr>
              <a:t> </a:t>
            </a:r>
            <a:r>
              <a:rPr lang="en-US" altLang="en-US" sz="4000" dirty="0" err="1" smtClean="0">
                <a:solidFill>
                  <a:srgbClr val="008000"/>
                </a:solidFill>
              </a:rPr>
              <a:t>dụ</a:t>
            </a:r>
            <a:endParaRPr lang="en-US" altLang="en-US" sz="4000" dirty="0">
              <a:solidFill>
                <a:srgbClr val="008000"/>
              </a:solidFill>
            </a:endParaRPr>
          </a:p>
        </p:txBody>
      </p:sp>
      <p:sp>
        <p:nvSpPr>
          <p:cNvPr id="11" name="Text Box 4"/>
          <p:cNvSpPr txBox="1">
            <a:spLocks noChangeArrowheads="1"/>
          </p:cNvSpPr>
          <p:nvPr/>
        </p:nvSpPr>
        <p:spPr bwMode="auto">
          <a:xfrm>
            <a:off x="533400" y="1066800"/>
            <a:ext cx="7851775" cy="4773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sz="2600" b="0" dirty="0" smtClean="0"/>
              <a:t>12%</a:t>
            </a:r>
            <a:r>
              <a:rPr lang="vi-VN" altLang="en-US" sz="2600" b="0" dirty="0" smtClean="0"/>
              <a:t> dân </a:t>
            </a:r>
            <a:r>
              <a:rPr lang="vi-VN" altLang="en-US" sz="2600" b="0" dirty="0"/>
              <a:t>số </a:t>
            </a:r>
            <a:r>
              <a:rPr lang="en-US" altLang="en-US" sz="2600" b="0" dirty="0" err="1" smtClean="0"/>
              <a:t>Mỹ</a:t>
            </a:r>
            <a:r>
              <a:rPr lang="vi-VN" altLang="en-US" sz="2600" b="0" dirty="0" smtClean="0"/>
              <a:t> </a:t>
            </a:r>
            <a:r>
              <a:rPr lang="vi-VN" altLang="en-US" sz="2600" b="0" dirty="0"/>
              <a:t>là người thuận tay trái. Nếu 200 người Mỹ được chọn ngẫu nhiên </a:t>
            </a:r>
            <a:r>
              <a:rPr lang="vi-VN" altLang="en-US" sz="2600" b="0" dirty="0" smtClean="0"/>
              <a:t>đ</a:t>
            </a:r>
            <a:r>
              <a:rPr lang="en-US" altLang="en-US" sz="2600" b="0" dirty="0" smtClean="0"/>
              <a:t>ể</a:t>
            </a:r>
            <a:r>
              <a:rPr lang="vi-VN" altLang="en-US" sz="2600" b="0" dirty="0" smtClean="0"/>
              <a:t> </a:t>
            </a:r>
            <a:r>
              <a:rPr lang="vi-VN" altLang="en-US" sz="2600" b="0" dirty="0"/>
              <a:t>khảo sát, xác suất có ít hơn 20 người trong số họ thuận tay trái là </a:t>
            </a:r>
            <a:r>
              <a:rPr lang="en-US" altLang="en-US" sz="2600" b="0" dirty="0" err="1" smtClean="0"/>
              <a:t>bao</a:t>
            </a:r>
            <a:r>
              <a:rPr lang="en-US" altLang="en-US" sz="2600" b="0" dirty="0" smtClean="0"/>
              <a:t> </a:t>
            </a:r>
            <a:r>
              <a:rPr lang="en-US" altLang="en-US" sz="2600" b="0" dirty="0" err="1" smtClean="0"/>
              <a:t>nhiêu</a:t>
            </a:r>
            <a:r>
              <a:rPr lang="vi-VN" altLang="en-US" sz="2600" b="0" dirty="0" smtClean="0"/>
              <a:t>?</a:t>
            </a:r>
            <a:endParaRPr lang="en-US" altLang="en-US" sz="2600" b="0" i="1" dirty="0" smtClean="0">
              <a:latin typeface="Cambria Math" panose="02040503050406030204" pitchFamily="18" charset="0"/>
            </a:endParaRPr>
          </a:p>
          <a:p>
            <a:pPr>
              <a:lnSpc>
                <a:spcPct val="90000"/>
              </a:lnSpc>
            </a:pPr>
            <a:endParaRPr lang="en-US" altLang="en-US" sz="2600" b="0" i="1" dirty="0">
              <a:latin typeface="Cambria Math" panose="02040503050406030204" pitchFamily="18" charset="0"/>
            </a:endParaRPr>
          </a:p>
          <a:p>
            <a:pPr>
              <a:lnSpc>
                <a:spcPct val="90000"/>
              </a:lnSpc>
            </a:pPr>
            <a:endParaRPr lang="en-US" altLang="en-US" sz="2600" b="0" dirty="0"/>
          </a:p>
          <a:p>
            <a:pPr>
              <a:lnSpc>
                <a:spcPct val="90000"/>
              </a:lnSpc>
            </a:pPr>
            <a:endParaRPr lang="en-US" altLang="en-US" sz="2600" b="0" dirty="0" smtClean="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p:txBody>
      </p:sp>
      <p:pic>
        <p:nvPicPr>
          <p:cNvPr id="6" name="Picture 4" descr="Picutre the Simpsons episode where Ned Flanders stands in front of his new Leftorum sh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895600"/>
            <a:ext cx="3429000" cy="216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4645655"/>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ChangeArrowheads="1"/>
          </p:cNvSpPr>
          <p:nvPr/>
        </p:nvSpPr>
        <p:spPr bwMode="auto">
          <a:xfrm>
            <a:off x="3842752" y="423034"/>
            <a:ext cx="1434689"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smtClean="0">
                <a:solidFill>
                  <a:srgbClr val="008000"/>
                </a:solidFill>
              </a:rPr>
              <a:t>Ví</a:t>
            </a:r>
            <a:r>
              <a:rPr lang="en-US" altLang="en-US" sz="4000" dirty="0" smtClean="0">
                <a:solidFill>
                  <a:srgbClr val="008000"/>
                </a:solidFill>
              </a:rPr>
              <a:t> </a:t>
            </a:r>
            <a:r>
              <a:rPr lang="en-US" altLang="en-US" sz="4000" dirty="0" err="1" smtClean="0">
                <a:solidFill>
                  <a:srgbClr val="008000"/>
                </a:solidFill>
              </a:rPr>
              <a:t>dụ</a:t>
            </a:r>
            <a:endParaRPr lang="en-US" altLang="en-US" sz="4000" dirty="0">
              <a:solidFill>
                <a:srgbClr val="008000"/>
              </a:solidFill>
            </a:endParaRPr>
          </a:p>
        </p:txBody>
      </p:sp>
      <p:sp>
        <p:nvSpPr>
          <p:cNvPr id="11" name="Text Box 4"/>
          <p:cNvSpPr txBox="1">
            <a:spLocks noChangeArrowheads="1"/>
          </p:cNvSpPr>
          <p:nvPr/>
        </p:nvSpPr>
        <p:spPr bwMode="auto">
          <a:xfrm>
            <a:off x="533400" y="1066800"/>
            <a:ext cx="7851775" cy="333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sz="2600" b="0" i="1" dirty="0">
              <a:latin typeface="Cambria Math" panose="02040503050406030204" pitchFamily="18" charset="0"/>
            </a:endParaRPr>
          </a:p>
          <a:p>
            <a:pPr>
              <a:lnSpc>
                <a:spcPct val="90000"/>
              </a:lnSpc>
            </a:pPr>
            <a:endParaRPr lang="en-US" altLang="en-US" sz="2600" b="0" dirty="0"/>
          </a:p>
          <a:p>
            <a:pPr>
              <a:lnSpc>
                <a:spcPct val="90000"/>
              </a:lnSpc>
            </a:pPr>
            <a:endParaRPr lang="en-US" altLang="en-US" sz="2600" b="0" dirty="0" smtClean="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p:txBody>
      </p:sp>
      <p:sp>
        <p:nvSpPr>
          <p:cNvPr id="5" name="Rectangle 3"/>
          <p:cNvSpPr txBox="1">
            <a:spLocks noChangeArrowheads="1"/>
          </p:cNvSpPr>
          <p:nvPr/>
        </p:nvSpPr>
        <p:spPr>
          <a:xfrm>
            <a:off x="609600" y="1600200"/>
            <a:ext cx="7924800" cy="762000"/>
          </a:xfrm>
          <a:prstGeom prst="rect">
            <a:avLst/>
          </a:prstGeom>
        </p:spPr>
        <p:txBody>
          <a:bodyPr/>
          <a:lstStyle>
            <a:lvl1pPr marL="287338" indent="-287338" algn="l" defTabSz="685983" rtl="0" eaLnBrk="1" latinLnBrk="0" hangingPunct="1">
              <a:lnSpc>
                <a:spcPct val="90000"/>
              </a:lnSpc>
              <a:spcBef>
                <a:spcPts val="1350"/>
              </a:spcBef>
              <a:buClr>
                <a:schemeClr val="tx1"/>
              </a:buClr>
              <a:buSzPct val="80000"/>
              <a:buFont typeface="Wingdings" panose="05000000000000000000" pitchFamily="2" charset="2"/>
              <a:buChar char="Ø"/>
              <a:defRPr sz="2800" kern="1200">
                <a:solidFill>
                  <a:schemeClr val="tx1"/>
                </a:solidFill>
                <a:latin typeface="Arial" panose="020B0604020202020204" pitchFamily="34" charset="0"/>
                <a:ea typeface="+mn-ea"/>
                <a:cs typeface="Arial" panose="020B0604020202020204" pitchFamily="34" charset="0"/>
              </a:defRPr>
            </a:lvl1pPr>
            <a:lvl2pPr marL="520700" indent="-223838" algn="l" defTabSz="685983" rtl="0" eaLnBrk="1" latinLnBrk="0" hangingPunct="1">
              <a:lnSpc>
                <a:spcPct val="90000"/>
              </a:lnSpc>
              <a:spcBef>
                <a:spcPts val="750"/>
              </a:spcBef>
              <a:buClr>
                <a:schemeClr val="tx1"/>
              </a:buClr>
              <a:buSzPct val="100000"/>
              <a:buFont typeface="Arial"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800100" indent="-171450" algn="l" defTabSz="685983" rtl="0" eaLnBrk="1" latinLnBrk="0" hangingPunct="1">
              <a:lnSpc>
                <a:spcPct val="90000"/>
              </a:lnSpc>
              <a:spcBef>
                <a:spcPts val="600"/>
              </a:spcBef>
              <a:buClr>
                <a:schemeClr val="tx1"/>
              </a:buClr>
              <a:buSzPct val="80000"/>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092200" indent="-234950" algn="l" defTabSz="685983" rtl="0" eaLnBrk="1" latinLnBrk="0" hangingPunct="1">
              <a:lnSpc>
                <a:spcPct val="90000"/>
              </a:lnSpc>
              <a:spcBef>
                <a:spcPts val="600"/>
              </a:spcBef>
              <a:buClr>
                <a:schemeClr val="tx1"/>
              </a:buClr>
              <a:buSzPct val="100000"/>
              <a:buFont typeface="Courier New" panose="02070309020205020404" pitchFamily="49" charset="0"/>
              <a:buChar char="o"/>
              <a:defRPr sz="1600" kern="1200">
                <a:solidFill>
                  <a:schemeClr val="tx1"/>
                </a:solidFill>
                <a:latin typeface="Arial" panose="020B0604020202020204" pitchFamily="34" charset="0"/>
                <a:ea typeface="+mn-ea"/>
                <a:cs typeface="Arial" panose="020B0604020202020204" pitchFamily="34" charset="0"/>
              </a:defRPr>
            </a:lvl4pPr>
            <a:lvl5pPr marL="1257300" indent="-171450" algn="l" defTabSz="685983" rtl="0" eaLnBrk="1" latinLnBrk="0" hangingPunct="1">
              <a:lnSpc>
                <a:spcPct val="90000"/>
              </a:lnSpc>
              <a:spcBef>
                <a:spcPts val="600"/>
              </a:spcBef>
              <a:buClr>
                <a:schemeClr val="tx1"/>
              </a:buClr>
              <a:buSzPct val="80000"/>
              <a:buFont typeface="Wingdings" pitchFamily="2" charset="2"/>
              <a:buChar char="§"/>
              <a:defRPr sz="1400" kern="1200">
                <a:solidFill>
                  <a:schemeClr val="tx1"/>
                </a:solidFill>
                <a:latin typeface="Arial" panose="020B0604020202020204" pitchFamily="34" charset="0"/>
                <a:ea typeface="+mn-ea"/>
                <a:cs typeface="Arial" panose="020B0604020202020204" pitchFamily="34" charset="0"/>
              </a:defRPr>
            </a:lvl5pPr>
            <a:lvl6pPr marL="1166171" indent="-171496" algn="l" defTabSz="685983" rtl="0" eaLnBrk="1" latinLnBrk="0" hangingPunct="1">
              <a:lnSpc>
                <a:spcPct val="90000"/>
              </a:lnSpc>
              <a:spcBef>
                <a:spcPts val="600"/>
              </a:spcBef>
              <a:buClr>
                <a:schemeClr val="tx1"/>
              </a:buClr>
              <a:buSzPct val="100000"/>
              <a:buFont typeface="Arial" pitchFamily="34" charset="0"/>
              <a:buChar char="–"/>
              <a:defRPr sz="1200" kern="1200">
                <a:solidFill>
                  <a:schemeClr val="tx1"/>
                </a:solidFill>
                <a:latin typeface="+mn-lt"/>
                <a:ea typeface="+mn-ea"/>
                <a:cs typeface="+mn-cs"/>
              </a:defRPr>
            </a:lvl6pPr>
            <a:lvl7pPr marL="1337667" indent="-171496" algn="l" defTabSz="685983" rtl="0" eaLnBrk="1" latinLnBrk="0" hangingPunct="1">
              <a:lnSpc>
                <a:spcPct val="90000"/>
              </a:lnSpc>
              <a:spcBef>
                <a:spcPts val="600"/>
              </a:spcBef>
              <a:buClr>
                <a:schemeClr val="tx1"/>
              </a:buClr>
              <a:buSzPct val="80000"/>
              <a:buFont typeface="Wingdings" pitchFamily="2" charset="2"/>
              <a:buChar char="§"/>
              <a:defRPr sz="1200" kern="1200">
                <a:solidFill>
                  <a:schemeClr val="tx1"/>
                </a:solidFill>
                <a:latin typeface="+mn-lt"/>
                <a:ea typeface="+mn-ea"/>
                <a:cs typeface="+mn-cs"/>
              </a:defRPr>
            </a:lvl7pPr>
            <a:lvl8pPr marL="1509162" indent="-171496" algn="l" defTabSz="685983" rtl="0" eaLnBrk="1" latinLnBrk="0" hangingPunct="1">
              <a:lnSpc>
                <a:spcPct val="90000"/>
              </a:lnSpc>
              <a:spcBef>
                <a:spcPts val="600"/>
              </a:spcBef>
              <a:buClr>
                <a:schemeClr val="tx1"/>
              </a:buClr>
              <a:buSzPct val="100000"/>
              <a:buFont typeface="Arial" pitchFamily="34" charset="0"/>
              <a:buChar char="–"/>
              <a:defRPr sz="1200" kern="1200">
                <a:solidFill>
                  <a:schemeClr val="tx1"/>
                </a:solidFill>
                <a:latin typeface="+mn-lt"/>
                <a:ea typeface="+mn-ea"/>
                <a:cs typeface="+mn-cs"/>
              </a:defRPr>
            </a:lvl8pPr>
            <a:lvl9pPr marL="1680658" indent="-171496" algn="l" defTabSz="685983" rtl="0" eaLnBrk="1" latinLnBrk="0" hangingPunct="1">
              <a:lnSpc>
                <a:spcPct val="90000"/>
              </a:lnSpc>
              <a:spcBef>
                <a:spcPts val="600"/>
              </a:spcBef>
              <a:buClr>
                <a:schemeClr val="tx1"/>
              </a:buClr>
              <a:buSzPct val="80000"/>
              <a:buFont typeface="Wingdings" pitchFamily="2" charset="2"/>
              <a:buChar char="§"/>
              <a:defRPr sz="1200" kern="1200">
                <a:solidFill>
                  <a:schemeClr val="tx1"/>
                </a:solidFill>
                <a:latin typeface="+mn-lt"/>
                <a:ea typeface="+mn-ea"/>
                <a:cs typeface="+mn-cs"/>
              </a:defRPr>
            </a:lvl9pPr>
          </a:lstStyle>
          <a:p>
            <a:pPr fontAlgn="auto">
              <a:spcAft>
                <a:spcPts val="0"/>
              </a:spcAft>
              <a:buFont typeface="Wingdings" panose="05000000000000000000" pitchFamily="2" charset="2"/>
              <a:buNone/>
            </a:pPr>
            <a:r>
              <a:rPr lang="en-US" altLang="en-US" b="0" smtClean="0">
                <a:solidFill>
                  <a:srgbClr val="000099"/>
                </a:solidFill>
              </a:rPr>
              <a:t>p = 0.12, q = 0.88, n = 200, P(   &lt; 0.1) = ?</a:t>
            </a:r>
          </a:p>
          <a:p>
            <a:pPr fontAlgn="auto">
              <a:spcAft>
                <a:spcPts val="0"/>
              </a:spcAft>
              <a:buFont typeface="Wingdings" panose="05000000000000000000" pitchFamily="2" charset="2"/>
              <a:buNone/>
            </a:pPr>
            <a:endParaRPr lang="en-US" altLang="en-US" b="0" smtClean="0"/>
          </a:p>
        </p:txBody>
      </p:sp>
      <p:graphicFrame>
        <p:nvGraphicFramePr>
          <p:cNvPr id="7" name="Object 2" descr="phat"/>
          <p:cNvGraphicFramePr>
            <a:graphicFrameLocks noChangeAspect="1"/>
          </p:cNvGraphicFramePr>
          <p:nvPr>
            <p:extLst>
              <p:ext uri="{D42A27DB-BD31-4B8C-83A1-F6EECF244321}">
                <p14:modId xmlns:p14="http://schemas.microsoft.com/office/powerpoint/2010/main" val="786406899"/>
              </p:ext>
            </p:extLst>
          </p:nvPr>
        </p:nvGraphicFramePr>
        <p:xfrm>
          <a:off x="5334000" y="1524000"/>
          <a:ext cx="457200" cy="609600"/>
        </p:xfrm>
        <a:graphic>
          <a:graphicData uri="http://schemas.openxmlformats.org/presentationml/2006/ole">
            <mc:AlternateContent xmlns:mc="http://schemas.openxmlformats.org/markup-compatibility/2006">
              <mc:Choice xmlns:v="urn:schemas-microsoft-com:vml" Requires="v">
                <p:oleObj spid="_x0000_s110675" name="Equation" r:id="rId4" imgW="152280" imgH="203040" progId="Equation.DSMT4">
                  <p:embed/>
                </p:oleObj>
              </mc:Choice>
              <mc:Fallback>
                <p:oleObj name="Equation" r:id="rId4" imgW="152280" imgH="203040" progId="Equation.DSMT4">
                  <p:embed/>
                  <p:pic>
                    <p:nvPicPr>
                      <p:cNvPr id="14338" name="Object 2" descr="pha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1524000"/>
                        <a:ext cx="4572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3" descr="phat ~ N(0.12,root(0.12 times 0.88/200))"/>
          <p:cNvGraphicFramePr>
            <a:graphicFrameLocks noChangeAspect="1"/>
          </p:cNvGraphicFramePr>
          <p:nvPr/>
        </p:nvGraphicFramePr>
        <p:xfrm>
          <a:off x="1981200" y="2209800"/>
          <a:ext cx="4730750" cy="1293813"/>
        </p:xfrm>
        <a:graphic>
          <a:graphicData uri="http://schemas.openxmlformats.org/presentationml/2006/ole">
            <mc:AlternateContent xmlns:mc="http://schemas.openxmlformats.org/markup-compatibility/2006">
              <mc:Choice xmlns:v="urn:schemas-microsoft-com:vml" Requires="v">
                <p:oleObj spid="_x0000_s110676" name="Equation" r:id="rId6" imgW="1625400" imgH="444240" progId="Equation.DSMT4">
                  <p:embed/>
                </p:oleObj>
              </mc:Choice>
              <mc:Fallback>
                <p:oleObj name="Equation" r:id="rId6" imgW="1625400" imgH="444240" progId="Equation.DSMT4">
                  <p:embed/>
                  <p:pic>
                    <p:nvPicPr>
                      <p:cNvPr id="56323" name="Object 3" descr="phat ~ N(0.12,root(0.12 times 0.88/20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2209800"/>
                        <a:ext cx="4730750" cy="1293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 name="Picture 4" descr="Normal curve with 0.1 and 0.12 labeled on the horixonatal axis.  There is shading in between 0.1 and 0.12 below the curve and a ? is the lable of the shadi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0" y="3429000"/>
            <a:ext cx="4038600" cy="271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descr="Picutre the Simpsons episode where Ned Flanders stands in front of his new Leftorum shop."/>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15000" y="3657600"/>
            <a:ext cx="28956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80384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ChangeArrowheads="1"/>
          </p:cNvSpPr>
          <p:nvPr/>
        </p:nvSpPr>
        <p:spPr bwMode="auto">
          <a:xfrm>
            <a:off x="3842752" y="423034"/>
            <a:ext cx="1434689"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smtClean="0">
                <a:solidFill>
                  <a:srgbClr val="008000"/>
                </a:solidFill>
              </a:rPr>
              <a:t>Ví</a:t>
            </a:r>
            <a:r>
              <a:rPr lang="en-US" altLang="en-US" sz="4000" dirty="0" smtClean="0">
                <a:solidFill>
                  <a:srgbClr val="008000"/>
                </a:solidFill>
              </a:rPr>
              <a:t> </a:t>
            </a:r>
            <a:r>
              <a:rPr lang="en-US" altLang="en-US" sz="4000" dirty="0" err="1" smtClean="0">
                <a:solidFill>
                  <a:srgbClr val="008000"/>
                </a:solidFill>
              </a:rPr>
              <a:t>dụ</a:t>
            </a:r>
            <a:endParaRPr lang="en-US" altLang="en-US" sz="4000" dirty="0">
              <a:solidFill>
                <a:srgbClr val="008000"/>
              </a:solidFill>
            </a:endParaRPr>
          </a:p>
        </p:txBody>
      </p:sp>
      <p:sp>
        <p:nvSpPr>
          <p:cNvPr id="11" name="Text Box 4"/>
          <p:cNvSpPr txBox="1">
            <a:spLocks noChangeArrowheads="1"/>
          </p:cNvSpPr>
          <p:nvPr/>
        </p:nvSpPr>
        <p:spPr bwMode="auto">
          <a:xfrm>
            <a:off x="533400" y="1066800"/>
            <a:ext cx="7851775" cy="4773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vi-VN" altLang="en-US" sz="2600" b="0" dirty="0"/>
              <a:t>Theo một cuộc thăm dò gần đây của Gallup, 18% người Mỹ đang </a:t>
            </a:r>
            <a:r>
              <a:rPr lang="vi-VN" altLang="en-US" sz="2600" b="0" dirty="0" smtClean="0"/>
              <a:t>t</a:t>
            </a:r>
            <a:r>
              <a:rPr lang="en-US" altLang="en-US" sz="2600" b="0" dirty="0" err="1" smtClean="0"/>
              <a:t>hất</a:t>
            </a:r>
            <a:r>
              <a:rPr lang="en-US" altLang="en-US" sz="2600" b="0" dirty="0"/>
              <a:t> </a:t>
            </a:r>
            <a:r>
              <a:rPr lang="en-US" altLang="en-US" sz="2600" b="0" dirty="0" err="1" smtClean="0"/>
              <a:t>nghiệp</a:t>
            </a:r>
            <a:r>
              <a:rPr lang="vi-VN" altLang="en-US" sz="2600" b="0" dirty="0" smtClean="0"/>
              <a:t>. </a:t>
            </a:r>
            <a:r>
              <a:rPr lang="vi-VN" altLang="en-US" sz="2600" b="0" dirty="0"/>
              <a:t>Nếu 150 người Mỹ được chọn ngẫu nhiên, hãy tìm xác suất từ ​​24 đến 30 người trong số họ bị </a:t>
            </a:r>
            <a:r>
              <a:rPr lang="vi-VN" altLang="en-US" sz="2600" b="0" dirty="0" smtClean="0"/>
              <a:t>th</a:t>
            </a:r>
            <a:r>
              <a:rPr lang="en-US" altLang="en-US" sz="2600" b="0" dirty="0" err="1" smtClean="0"/>
              <a:t>ất</a:t>
            </a:r>
            <a:r>
              <a:rPr lang="en-US" altLang="en-US" sz="2600" b="0" dirty="0" smtClean="0"/>
              <a:t> </a:t>
            </a:r>
            <a:r>
              <a:rPr lang="en-US" altLang="en-US" sz="2600" b="0" dirty="0" err="1" smtClean="0"/>
              <a:t>nghiệp</a:t>
            </a:r>
            <a:r>
              <a:rPr lang="vi-VN" altLang="en-US" sz="2600" b="0" dirty="0" smtClean="0"/>
              <a:t>?</a:t>
            </a:r>
            <a:endParaRPr lang="en-US" altLang="en-US" sz="2600" b="0" i="1" dirty="0" smtClean="0">
              <a:latin typeface="Cambria Math" panose="02040503050406030204" pitchFamily="18" charset="0"/>
            </a:endParaRPr>
          </a:p>
          <a:p>
            <a:pPr>
              <a:lnSpc>
                <a:spcPct val="90000"/>
              </a:lnSpc>
            </a:pPr>
            <a:endParaRPr lang="en-US" altLang="en-US" sz="2600" b="0" i="1" dirty="0">
              <a:latin typeface="Cambria Math" panose="02040503050406030204" pitchFamily="18" charset="0"/>
            </a:endParaRPr>
          </a:p>
          <a:p>
            <a:pPr>
              <a:lnSpc>
                <a:spcPct val="90000"/>
              </a:lnSpc>
            </a:pPr>
            <a:endParaRPr lang="en-US" altLang="en-US" sz="2600" b="0" dirty="0"/>
          </a:p>
          <a:p>
            <a:pPr>
              <a:lnSpc>
                <a:spcPct val="90000"/>
              </a:lnSpc>
            </a:pPr>
            <a:endParaRPr lang="en-US" altLang="en-US" sz="2600" b="0" dirty="0" smtClean="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p:txBody>
      </p:sp>
      <p:pic>
        <p:nvPicPr>
          <p:cNvPr id="7" name="Picture 4" descr="picture of fivel underemployed millen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3124200"/>
            <a:ext cx="33401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7872960"/>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ChangeArrowheads="1"/>
          </p:cNvSpPr>
          <p:nvPr/>
        </p:nvSpPr>
        <p:spPr bwMode="auto">
          <a:xfrm>
            <a:off x="3842752" y="423034"/>
            <a:ext cx="1434689"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smtClean="0">
                <a:solidFill>
                  <a:srgbClr val="008000"/>
                </a:solidFill>
              </a:rPr>
              <a:t>Ví</a:t>
            </a:r>
            <a:r>
              <a:rPr lang="en-US" altLang="en-US" sz="4000" dirty="0" smtClean="0">
                <a:solidFill>
                  <a:srgbClr val="008000"/>
                </a:solidFill>
              </a:rPr>
              <a:t> </a:t>
            </a:r>
            <a:r>
              <a:rPr lang="en-US" altLang="en-US" sz="4000" dirty="0" err="1" smtClean="0">
                <a:solidFill>
                  <a:srgbClr val="008000"/>
                </a:solidFill>
              </a:rPr>
              <a:t>dụ</a:t>
            </a:r>
            <a:endParaRPr lang="en-US" altLang="en-US" sz="4000" dirty="0">
              <a:solidFill>
                <a:srgbClr val="008000"/>
              </a:solidFill>
            </a:endParaRPr>
          </a:p>
        </p:txBody>
      </p:sp>
      <p:sp>
        <p:nvSpPr>
          <p:cNvPr id="5" name="Rectangle 3"/>
          <p:cNvSpPr txBox="1">
            <a:spLocks noChangeArrowheads="1"/>
          </p:cNvSpPr>
          <p:nvPr/>
        </p:nvSpPr>
        <p:spPr>
          <a:xfrm>
            <a:off x="304800" y="1600200"/>
            <a:ext cx="7924800" cy="762000"/>
          </a:xfrm>
          <a:prstGeom prst="rect">
            <a:avLst/>
          </a:prstGeom>
        </p:spPr>
        <p:txBody>
          <a:bodyPr/>
          <a:lstStyle>
            <a:lvl1pPr marL="287338" indent="-287338" algn="l" defTabSz="685983" rtl="0" eaLnBrk="1" latinLnBrk="0" hangingPunct="1">
              <a:lnSpc>
                <a:spcPct val="90000"/>
              </a:lnSpc>
              <a:spcBef>
                <a:spcPts val="1350"/>
              </a:spcBef>
              <a:buClr>
                <a:schemeClr val="tx1"/>
              </a:buClr>
              <a:buSzPct val="80000"/>
              <a:buFont typeface="Wingdings" panose="05000000000000000000" pitchFamily="2" charset="2"/>
              <a:buChar char="Ø"/>
              <a:defRPr sz="2800" kern="1200">
                <a:solidFill>
                  <a:schemeClr val="tx1"/>
                </a:solidFill>
                <a:latin typeface="Arial" panose="020B0604020202020204" pitchFamily="34" charset="0"/>
                <a:ea typeface="+mn-ea"/>
                <a:cs typeface="Arial" panose="020B0604020202020204" pitchFamily="34" charset="0"/>
              </a:defRPr>
            </a:lvl1pPr>
            <a:lvl2pPr marL="520700" indent="-223838" algn="l" defTabSz="685983" rtl="0" eaLnBrk="1" latinLnBrk="0" hangingPunct="1">
              <a:lnSpc>
                <a:spcPct val="90000"/>
              </a:lnSpc>
              <a:spcBef>
                <a:spcPts val="750"/>
              </a:spcBef>
              <a:buClr>
                <a:schemeClr val="tx1"/>
              </a:buClr>
              <a:buSzPct val="100000"/>
              <a:buFont typeface="Arial"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800100" indent="-171450" algn="l" defTabSz="685983" rtl="0" eaLnBrk="1" latinLnBrk="0" hangingPunct="1">
              <a:lnSpc>
                <a:spcPct val="90000"/>
              </a:lnSpc>
              <a:spcBef>
                <a:spcPts val="600"/>
              </a:spcBef>
              <a:buClr>
                <a:schemeClr val="tx1"/>
              </a:buClr>
              <a:buSzPct val="80000"/>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092200" indent="-234950" algn="l" defTabSz="685983" rtl="0" eaLnBrk="1" latinLnBrk="0" hangingPunct="1">
              <a:lnSpc>
                <a:spcPct val="90000"/>
              </a:lnSpc>
              <a:spcBef>
                <a:spcPts val="600"/>
              </a:spcBef>
              <a:buClr>
                <a:schemeClr val="tx1"/>
              </a:buClr>
              <a:buSzPct val="100000"/>
              <a:buFont typeface="Courier New" panose="02070309020205020404" pitchFamily="49" charset="0"/>
              <a:buChar char="o"/>
              <a:defRPr sz="1600" kern="1200">
                <a:solidFill>
                  <a:schemeClr val="tx1"/>
                </a:solidFill>
                <a:latin typeface="Arial" panose="020B0604020202020204" pitchFamily="34" charset="0"/>
                <a:ea typeface="+mn-ea"/>
                <a:cs typeface="Arial" panose="020B0604020202020204" pitchFamily="34" charset="0"/>
              </a:defRPr>
            </a:lvl4pPr>
            <a:lvl5pPr marL="1257300" indent="-171450" algn="l" defTabSz="685983" rtl="0" eaLnBrk="1" latinLnBrk="0" hangingPunct="1">
              <a:lnSpc>
                <a:spcPct val="90000"/>
              </a:lnSpc>
              <a:spcBef>
                <a:spcPts val="600"/>
              </a:spcBef>
              <a:buClr>
                <a:schemeClr val="tx1"/>
              </a:buClr>
              <a:buSzPct val="80000"/>
              <a:buFont typeface="Wingdings" pitchFamily="2" charset="2"/>
              <a:buChar char="§"/>
              <a:defRPr sz="1400" kern="1200">
                <a:solidFill>
                  <a:schemeClr val="tx1"/>
                </a:solidFill>
                <a:latin typeface="Arial" panose="020B0604020202020204" pitchFamily="34" charset="0"/>
                <a:ea typeface="+mn-ea"/>
                <a:cs typeface="Arial" panose="020B0604020202020204" pitchFamily="34" charset="0"/>
              </a:defRPr>
            </a:lvl5pPr>
            <a:lvl6pPr marL="1166171" indent="-171496" algn="l" defTabSz="685983" rtl="0" eaLnBrk="1" latinLnBrk="0" hangingPunct="1">
              <a:lnSpc>
                <a:spcPct val="90000"/>
              </a:lnSpc>
              <a:spcBef>
                <a:spcPts val="600"/>
              </a:spcBef>
              <a:buClr>
                <a:schemeClr val="tx1"/>
              </a:buClr>
              <a:buSzPct val="100000"/>
              <a:buFont typeface="Arial" pitchFamily="34" charset="0"/>
              <a:buChar char="–"/>
              <a:defRPr sz="1200" kern="1200">
                <a:solidFill>
                  <a:schemeClr val="tx1"/>
                </a:solidFill>
                <a:latin typeface="+mn-lt"/>
                <a:ea typeface="+mn-ea"/>
                <a:cs typeface="+mn-cs"/>
              </a:defRPr>
            </a:lvl6pPr>
            <a:lvl7pPr marL="1337667" indent="-171496" algn="l" defTabSz="685983" rtl="0" eaLnBrk="1" latinLnBrk="0" hangingPunct="1">
              <a:lnSpc>
                <a:spcPct val="90000"/>
              </a:lnSpc>
              <a:spcBef>
                <a:spcPts val="600"/>
              </a:spcBef>
              <a:buClr>
                <a:schemeClr val="tx1"/>
              </a:buClr>
              <a:buSzPct val="80000"/>
              <a:buFont typeface="Wingdings" pitchFamily="2" charset="2"/>
              <a:buChar char="§"/>
              <a:defRPr sz="1200" kern="1200">
                <a:solidFill>
                  <a:schemeClr val="tx1"/>
                </a:solidFill>
                <a:latin typeface="+mn-lt"/>
                <a:ea typeface="+mn-ea"/>
                <a:cs typeface="+mn-cs"/>
              </a:defRPr>
            </a:lvl7pPr>
            <a:lvl8pPr marL="1509162" indent="-171496" algn="l" defTabSz="685983" rtl="0" eaLnBrk="1" latinLnBrk="0" hangingPunct="1">
              <a:lnSpc>
                <a:spcPct val="90000"/>
              </a:lnSpc>
              <a:spcBef>
                <a:spcPts val="600"/>
              </a:spcBef>
              <a:buClr>
                <a:schemeClr val="tx1"/>
              </a:buClr>
              <a:buSzPct val="100000"/>
              <a:buFont typeface="Arial" pitchFamily="34" charset="0"/>
              <a:buChar char="–"/>
              <a:defRPr sz="1200" kern="1200">
                <a:solidFill>
                  <a:schemeClr val="tx1"/>
                </a:solidFill>
                <a:latin typeface="+mn-lt"/>
                <a:ea typeface="+mn-ea"/>
                <a:cs typeface="+mn-cs"/>
              </a:defRPr>
            </a:lvl8pPr>
            <a:lvl9pPr marL="1680658" indent="-171496" algn="l" defTabSz="685983" rtl="0" eaLnBrk="1" latinLnBrk="0" hangingPunct="1">
              <a:lnSpc>
                <a:spcPct val="90000"/>
              </a:lnSpc>
              <a:spcBef>
                <a:spcPts val="600"/>
              </a:spcBef>
              <a:buClr>
                <a:schemeClr val="tx1"/>
              </a:buClr>
              <a:buSzPct val="80000"/>
              <a:buFont typeface="Wingdings" pitchFamily="2" charset="2"/>
              <a:buChar char="§"/>
              <a:defRPr sz="1200" kern="1200">
                <a:solidFill>
                  <a:schemeClr val="tx1"/>
                </a:solidFill>
                <a:latin typeface="+mn-lt"/>
                <a:ea typeface="+mn-ea"/>
                <a:cs typeface="+mn-cs"/>
              </a:defRPr>
            </a:lvl9pPr>
          </a:lstStyle>
          <a:p>
            <a:pPr fontAlgn="auto">
              <a:spcAft>
                <a:spcPts val="0"/>
              </a:spcAft>
              <a:buFont typeface="Wingdings" panose="05000000000000000000" pitchFamily="2" charset="2"/>
              <a:buNone/>
            </a:pPr>
            <a:r>
              <a:rPr lang="en-US" altLang="en-US" b="0" dirty="0" smtClean="0">
                <a:solidFill>
                  <a:srgbClr val="000099"/>
                </a:solidFill>
              </a:rPr>
              <a:t>p = 0.18, q = 0.82, n = 150, P(0.15 &lt;      &lt; 0.2)</a:t>
            </a:r>
          </a:p>
          <a:p>
            <a:pPr fontAlgn="auto">
              <a:spcAft>
                <a:spcPts val="0"/>
              </a:spcAft>
              <a:buFont typeface="Wingdings" panose="05000000000000000000" pitchFamily="2" charset="2"/>
              <a:buNone/>
            </a:pPr>
            <a:endParaRPr lang="en-US" altLang="en-US" b="0" dirty="0" smtClean="0"/>
          </a:p>
        </p:txBody>
      </p:sp>
      <p:graphicFrame>
        <p:nvGraphicFramePr>
          <p:cNvPr id="6" name="Object 2" descr="phat"/>
          <p:cNvGraphicFramePr>
            <a:graphicFrameLocks noChangeAspect="1"/>
          </p:cNvGraphicFramePr>
          <p:nvPr>
            <p:extLst>
              <p:ext uri="{D42A27DB-BD31-4B8C-83A1-F6EECF244321}">
                <p14:modId xmlns:p14="http://schemas.microsoft.com/office/powerpoint/2010/main" val="1575156557"/>
              </p:ext>
            </p:extLst>
          </p:nvPr>
        </p:nvGraphicFramePr>
        <p:xfrm>
          <a:off x="6172200" y="1524000"/>
          <a:ext cx="457200" cy="609600"/>
        </p:xfrm>
        <a:graphic>
          <a:graphicData uri="http://schemas.openxmlformats.org/presentationml/2006/ole">
            <mc:AlternateContent xmlns:mc="http://schemas.openxmlformats.org/markup-compatibility/2006">
              <mc:Choice xmlns:v="urn:schemas-microsoft-com:vml" Requires="v">
                <p:oleObj spid="_x0000_s111700" name="Equation" r:id="rId4" imgW="152280" imgH="203040" progId="Equation.DSMT4">
                  <p:embed/>
                </p:oleObj>
              </mc:Choice>
              <mc:Fallback>
                <p:oleObj name="Equation" r:id="rId4" imgW="152280" imgH="203040" progId="Equation.DSMT4">
                  <p:embed/>
                  <p:pic>
                    <p:nvPicPr>
                      <p:cNvPr id="16386" name="Object 2" descr="pha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2200" y="1524000"/>
                        <a:ext cx="4572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3" descr="phat ~ N(0.18,root(0.18 times 0.82 /  150))"/>
          <p:cNvGraphicFramePr>
            <a:graphicFrameLocks noChangeAspect="1"/>
          </p:cNvGraphicFramePr>
          <p:nvPr>
            <p:extLst>
              <p:ext uri="{D42A27DB-BD31-4B8C-83A1-F6EECF244321}">
                <p14:modId xmlns:p14="http://schemas.microsoft.com/office/powerpoint/2010/main" val="213740050"/>
              </p:ext>
            </p:extLst>
          </p:nvPr>
        </p:nvGraphicFramePr>
        <p:xfrm>
          <a:off x="381000" y="2438400"/>
          <a:ext cx="4730750" cy="1293813"/>
        </p:xfrm>
        <a:graphic>
          <a:graphicData uri="http://schemas.openxmlformats.org/presentationml/2006/ole">
            <mc:AlternateContent xmlns:mc="http://schemas.openxmlformats.org/markup-compatibility/2006">
              <mc:Choice xmlns:v="urn:schemas-microsoft-com:vml" Requires="v">
                <p:oleObj spid="_x0000_s111701" name="Equation" r:id="rId6" imgW="1625400" imgH="444240" progId="Equation.DSMT4">
                  <p:embed/>
                </p:oleObj>
              </mc:Choice>
              <mc:Fallback>
                <p:oleObj name="Equation" r:id="rId6" imgW="1625400" imgH="444240" progId="Equation.DSMT4">
                  <p:embed/>
                  <p:pic>
                    <p:nvPicPr>
                      <p:cNvPr id="56323" name="Object 3" descr="phat ~ N(0.18,root(0.18 times 0.82 /  15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 y="2438400"/>
                        <a:ext cx="4730750" cy="1293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 name="Picture 4" descr="Normal curve with .15 and .2 labeled on the horixonatal axis along with .18 labeled between them. There is shading in between .15 and.2 below the curve and a ? is the lable of the shadi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0" y="3810000"/>
            <a:ext cx="3657600" cy="235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descr="picture of fivel underemployed millenials."/>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53199" y="0"/>
            <a:ext cx="2582091"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09079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xmlns="" id="{074ACFDE-BD24-4F3C-90A2-D864BF6F47DD}"/>
              </a:ext>
            </a:extLst>
          </p:cNvPr>
          <p:cNvSpPr>
            <a:spLocks noGrp="1" noChangeArrowheads="1"/>
          </p:cNvSpPr>
          <p:nvPr>
            <p:ph type="title"/>
          </p:nvPr>
        </p:nvSpPr>
        <p:spPr bwMode="auto">
          <a:xfrm>
            <a:off x="533400" y="419100"/>
            <a:ext cx="8001000" cy="1257300"/>
          </a:xfrm>
          <a:ln>
            <a:miter lim="800000"/>
            <a:headEnd/>
            <a:tailEnd/>
          </a:ln>
        </p:spPr>
        <p:txBody>
          <a:bodyPr vert="horz" wrap="square" lIns="90488" tIns="44450" rIns="90488" bIns="44450" numCol="1" anchor="t" anchorCtr="0" compatLnSpc="1">
            <a:prstTxWarp prst="textNoShape">
              <a:avLst/>
            </a:prstTxWarp>
          </a:bodyPr>
          <a:lstStyle/>
          <a:p>
            <a:pPr>
              <a:defRPr/>
            </a:pPr>
            <a:r>
              <a:rPr lang="en-US" b="1" dirty="0">
                <a:solidFill>
                  <a:schemeClr val="accent6">
                    <a:lumMod val="75000"/>
                  </a:schemeClr>
                </a:solidFill>
              </a:rPr>
              <a:t>Ch</a:t>
            </a:r>
            <a:r>
              <a:rPr lang="vi-VN" b="1" dirty="0">
                <a:solidFill>
                  <a:schemeClr val="accent6">
                    <a:lumMod val="75000"/>
                  </a:schemeClr>
                </a:solidFill>
              </a:rPr>
              <a:t>ư</a:t>
            </a:r>
            <a:r>
              <a:rPr lang="en-US" b="1" dirty="0" err="1">
                <a:solidFill>
                  <a:schemeClr val="accent6">
                    <a:lumMod val="75000"/>
                  </a:schemeClr>
                </a:solidFill>
              </a:rPr>
              <a:t>ơng</a:t>
            </a:r>
            <a:r>
              <a:rPr lang="en-US" b="1" dirty="0">
                <a:solidFill>
                  <a:schemeClr val="accent6">
                    <a:lumMod val="75000"/>
                  </a:schemeClr>
                </a:solidFill>
              </a:rPr>
              <a:t> 6</a:t>
            </a:r>
            <a:br>
              <a:rPr lang="en-US" b="1" dirty="0">
                <a:solidFill>
                  <a:schemeClr val="accent6">
                    <a:lumMod val="75000"/>
                  </a:schemeClr>
                </a:solidFill>
              </a:rPr>
            </a:br>
            <a:r>
              <a:rPr lang="en-US" b="1" dirty="0" err="1">
                <a:solidFill>
                  <a:schemeClr val="accent6">
                    <a:lumMod val="75000"/>
                  </a:schemeClr>
                </a:solidFill>
              </a:rPr>
              <a:t>Phân</a:t>
            </a:r>
            <a:r>
              <a:rPr lang="en-US" b="1" dirty="0">
                <a:solidFill>
                  <a:schemeClr val="accent6">
                    <a:lumMod val="75000"/>
                  </a:schemeClr>
                </a:solidFill>
              </a:rPr>
              <a:t> </a:t>
            </a:r>
            <a:r>
              <a:rPr lang="en-US" b="1" dirty="0" err="1">
                <a:solidFill>
                  <a:schemeClr val="accent6">
                    <a:lumMod val="75000"/>
                  </a:schemeClr>
                </a:solidFill>
              </a:rPr>
              <a:t>phối</a:t>
            </a:r>
            <a:r>
              <a:rPr lang="en-US" b="1" dirty="0">
                <a:solidFill>
                  <a:schemeClr val="accent6">
                    <a:lumMod val="75000"/>
                  </a:schemeClr>
                </a:solidFill>
              </a:rPr>
              <a:t> </a:t>
            </a:r>
            <a:r>
              <a:rPr lang="en-US" b="1" dirty="0" err="1">
                <a:solidFill>
                  <a:schemeClr val="accent6">
                    <a:lumMod val="75000"/>
                  </a:schemeClr>
                </a:solidFill>
              </a:rPr>
              <a:t>Chuẩn</a:t>
            </a:r>
            <a:endParaRPr lang="en-US" b="1" dirty="0">
              <a:solidFill>
                <a:schemeClr val="accent6">
                  <a:lumMod val="75000"/>
                </a:schemeClr>
              </a:solidFill>
            </a:endParaRPr>
          </a:p>
        </p:txBody>
      </p:sp>
      <p:sp>
        <p:nvSpPr>
          <p:cNvPr id="4099" name="Text Box 5">
            <a:extLst>
              <a:ext uri="{FF2B5EF4-FFF2-40B4-BE49-F238E27FC236}">
                <a16:creationId xmlns:a16="http://schemas.microsoft.com/office/drawing/2014/main" xmlns="" id="{E4CC296D-2F5C-4058-A6B5-1549BA623C33}"/>
              </a:ext>
            </a:extLst>
          </p:cNvPr>
          <p:cNvSpPr txBox="1">
            <a:spLocks noChangeArrowheads="1"/>
          </p:cNvSpPr>
          <p:nvPr/>
        </p:nvSpPr>
        <p:spPr bwMode="auto">
          <a:xfrm>
            <a:off x="609600" y="1828800"/>
            <a:ext cx="8382000" cy="3440942"/>
          </a:xfrm>
          <a:prstGeom prst="rect">
            <a:avLst/>
          </a:prstGeom>
          <a:noFill/>
          <a:ln w="12700">
            <a:noFill/>
            <a:miter lim="800000"/>
            <a:headEnd/>
            <a:tailEnd/>
          </a:ln>
        </p:spPr>
        <p:txBody>
          <a:bodyPr>
            <a:spAutoFit/>
          </a:bodyPr>
          <a:lstStyle/>
          <a:p>
            <a:pPr>
              <a:lnSpc>
                <a:spcPct val="90000"/>
              </a:lnSpc>
              <a:spcBef>
                <a:spcPct val="50000"/>
              </a:spcBef>
              <a:defRPr/>
            </a:pPr>
            <a:r>
              <a:rPr lang="en-US" sz="2400" b="0" dirty="0" smtClean="0">
                <a:latin typeface="Arial" charset="0"/>
              </a:rPr>
              <a:t>6-1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smtClean="0">
                <a:latin typeface="Arial" charset="0"/>
              </a:rPr>
              <a:t>chuẩn</a:t>
            </a:r>
            <a:endParaRPr lang="en-US" sz="2400" b="0" dirty="0">
              <a:latin typeface="Arial" charset="0"/>
            </a:endParaRPr>
          </a:p>
          <a:p>
            <a:pPr>
              <a:lnSpc>
                <a:spcPct val="90000"/>
              </a:lnSpc>
              <a:spcBef>
                <a:spcPct val="50000"/>
              </a:spcBef>
              <a:defRPr/>
            </a:pPr>
            <a:r>
              <a:rPr lang="en-US" sz="2400" b="0" dirty="0" smtClean="0">
                <a:latin typeface="Arial" charset="0"/>
              </a:rPr>
              <a:t>6-2  </a:t>
            </a:r>
            <a:r>
              <a:rPr lang="en-US" sz="2400" b="0" dirty="0" err="1" smtClean="0">
                <a:latin typeface="Arial" charset="0"/>
              </a:rPr>
              <a:t>Chuẩn</a:t>
            </a:r>
            <a:r>
              <a:rPr lang="en-US" sz="2400" b="0" dirty="0" smtClean="0">
                <a:latin typeface="Arial" charset="0"/>
              </a:rPr>
              <a:t> </a:t>
            </a:r>
            <a:r>
              <a:rPr lang="en-US" sz="2400" b="0" dirty="0" err="1" smtClean="0">
                <a:latin typeface="Arial" charset="0"/>
              </a:rPr>
              <a:t>hóa</a:t>
            </a:r>
            <a:r>
              <a:rPr lang="en-US" sz="2400" b="0" dirty="0" smtClean="0">
                <a:latin typeface="Arial" charset="0"/>
              </a:rPr>
              <a:t>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a:latin typeface="Arial" charset="0"/>
              </a:rPr>
              <a:t>chuẩn</a:t>
            </a:r>
            <a:endParaRPr lang="en-US" sz="2400" b="0" dirty="0">
              <a:latin typeface="Arial" charset="0"/>
            </a:endParaRPr>
          </a:p>
          <a:p>
            <a:pPr>
              <a:lnSpc>
                <a:spcPct val="90000"/>
              </a:lnSpc>
              <a:spcBef>
                <a:spcPct val="50000"/>
              </a:spcBef>
              <a:defRPr/>
            </a:pPr>
            <a:r>
              <a:rPr lang="en-US" sz="2400" b="0" dirty="0" smtClean="0">
                <a:latin typeface="Arial" charset="0"/>
              </a:rPr>
              <a:t>6-3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a:latin typeface="Arial" charset="0"/>
              </a:rPr>
              <a:t>mẫu</a:t>
            </a:r>
            <a:r>
              <a:rPr lang="en-US" sz="2400" b="0" dirty="0">
                <a:latin typeface="Arial" charset="0"/>
              </a:rPr>
              <a:t> </a:t>
            </a:r>
            <a:r>
              <a:rPr lang="en-US" sz="2400" b="0" dirty="0" err="1">
                <a:latin typeface="Arial" charset="0"/>
              </a:rPr>
              <a:t>và</a:t>
            </a:r>
            <a:r>
              <a:rPr lang="en-US" sz="2400" b="0" dirty="0">
                <a:latin typeface="Arial" charset="0"/>
              </a:rPr>
              <a:t> </a:t>
            </a:r>
            <a:r>
              <a:rPr lang="en-US" sz="2400" b="0" dirty="0" err="1">
                <a:latin typeface="Arial" charset="0"/>
              </a:rPr>
              <a:t>công</a:t>
            </a:r>
            <a:r>
              <a:rPr lang="en-US" sz="2400" b="0" dirty="0">
                <a:latin typeface="Arial" charset="0"/>
              </a:rPr>
              <a:t> </a:t>
            </a:r>
            <a:r>
              <a:rPr lang="en-US" sz="2400" b="0" dirty="0" err="1">
                <a:latin typeface="Arial" charset="0"/>
              </a:rPr>
              <a:t>cụ</a:t>
            </a:r>
            <a:r>
              <a:rPr lang="en-US" sz="2400" b="0" dirty="0">
                <a:latin typeface="Arial" charset="0"/>
              </a:rPr>
              <a:t> </a:t>
            </a:r>
            <a:r>
              <a:rPr lang="vi-VN" sz="2400" b="0" dirty="0">
                <a:latin typeface="Arial" charset="0"/>
              </a:rPr>
              <a:t>ư</a:t>
            </a:r>
            <a:r>
              <a:rPr lang="en-US" sz="2400" b="0" dirty="0" err="1">
                <a:latin typeface="Arial" charset="0"/>
              </a:rPr>
              <a:t>ớc</a:t>
            </a:r>
            <a:r>
              <a:rPr lang="en-US" sz="2400" b="0" dirty="0">
                <a:latin typeface="Arial" charset="0"/>
              </a:rPr>
              <a:t> l</a:t>
            </a:r>
            <a:r>
              <a:rPr lang="vi-VN" sz="2400" b="0" dirty="0">
                <a:latin typeface="Arial" charset="0"/>
              </a:rPr>
              <a:t>ư</a:t>
            </a:r>
            <a:r>
              <a:rPr lang="en-US" sz="2400" b="0" dirty="0" err="1">
                <a:latin typeface="Arial" charset="0"/>
              </a:rPr>
              <a:t>ợng</a:t>
            </a:r>
            <a:endParaRPr lang="en-US" sz="2400" b="0" dirty="0">
              <a:latin typeface="Arial" charset="0"/>
            </a:endParaRPr>
          </a:p>
          <a:p>
            <a:pPr>
              <a:lnSpc>
                <a:spcPct val="90000"/>
              </a:lnSpc>
              <a:spcBef>
                <a:spcPct val="50000"/>
              </a:spcBef>
              <a:defRPr/>
            </a:pPr>
            <a:r>
              <a:rPr lang="en-US" sz="2400" b="0" dirty="0" smtClean="0">
                <a:latin typeface="Arial" charset="0"/>
              </a:rPr>
              <a:t>6-4  </a:t>
            </a:r>
            <a:r>
              <a:rPr lang="en-US" sz="2400" b="0" dirty="0" err="1">
                <a:latin typeface="Arial" charset="0"/>
              </a:rPr>
              <a:t>Định</a:t>
            </a:r>
            <a:r>
              <a:rPr lang="en-US" sz="2400" b="0" dirty="0">
                <a:latin typeface="Arial" charset="0"/>
              </a:rPr>
              <a:t> </a:t>
            </a:r>
            <a:r>
              <a:rPr lang="en-US" sz="2400" b="0" dirty="0" err="1">
                <a:latin typeface="Arial" charset="0"/>
              </a:rPr>
              <a:t>lý</a:t>
            </a:r>
            <a:r>
              <a:rPr lang="en-US" sz="2400" b="0" dirty="0">
                <a:latin typeface="Arial" charset="0"/>
              </a:rPr>
              <a:t> </a:t>
            </a:r>
            <a:r>
              <a:rPr lang="en-US" sz="2400" b="0" dirty="0" err="1">
                <a:latin typeface="Arial" charset="0"/>
              </a:rPr>
              <a:t>Giới</a:t>
            </a:r>
            <a:r>
              <a:rPr lang="en-US" sz="2400" b="0" dirty="0">
                <a:latin typeface="Arial" charset="0"/>
              </a:rPr>
              <a:t> </a:t>
            </a:r>
            <a:r>
              <a:rPr lang="en-US" sz="2400" b="0" dirty="0" err="1">
                <a:latin typeface="Arial" charset="0"/>
              </a:rPr>
              <a:t>Hạn</a:t>
            </a:r>
            <a:r>
              <a:rPr lang="en-US" sz="2400" b="0" dirty="0">
                <a:latin typeface="Arial" charset="0"/>
              </a:rPr>
              <a:t> </a:t>
            </a:r>
            <a:r>
              <a:rPr lang="en-US" sz="2400" b="0" dirty="0" err="1">
                <a:latin typeface="Arial" charset="0"/>
              </a:rPr>
              <a:t>Trung</a:t>
            </a:r>
            <a:r>
              <a:rPr lang="en-US" sz="2400" b="0" dirty="0">
                <a:latin typeface="Arial" charset="0"/>
              </a:rPr>
              <a:t> </a:t>
            </a:r>
            <a:r>
              <a:rPr lang="en-US" sz="2400" b="0" dirty="0" err="1" smtClean="0">
                <a:latin typeface="Arial" charset="0"/>
              </a:rPr>
              <a:t>Tâm</a:t>
            </a:r>
            <a:endParaRPr lang="en-US" sz="2400" b="0" dirty="0" smtClean="0">
              <a:latin typeface="Arial" charset="0"/>
            </a:endParaRPr>
          </a:p>
          <a:p>
            <a:pPr>
              <a:lnSpc>
                <a:spcPct val="90000"/>
              </a:lnSpc>
              <a:spcBef>
                <a:spcPct val="50000"/>
              </a:spcBef>
              <a:defRPr/>
            </a:pPr>
            <a:r>
              <a:rPr lang="en-US" sz="2400" b="0" dirty="0">
                <a:solidFill>
                  <a:srgbClr val="00B050"/>
                </a:solidFill>
                <a:latin typeface="Arial" charset="0"/>
              </a:rPr>
              <a:t>6-5  </a:t>
            </a:r>
            <a:r>
              <a:rPr lang="en-US" sz="2400" b="0" dirty="0" err="1">
                <a:solidFill>
                  <a:srgbClr val="00B050"/>
                </a:solidFill>
                <a:latin typeface="Arial" charset="0"/>
              </a:rPr>
              <a:t>Kiểm</a:t>
            </a:r>
            <a:r>
              <a:rPr lang="en-US" sz="2400" b="0" dirty="0">
                <a:solidFill>
                  <a:srgbClr val="00B050"/>
                </a:solidFill>
                <a:latin typeface="Arial" charset="0"/>
              </a:rPr>
              <a:t> </a:t>
            </a:r>
            <a:r>
              <a:rPr lang="en-US" sz="2400" b="0" dirty="0" err="1">
                <a:solidFill>
                  <a:srgbClr val="00B050"/>
                </a:solidFill>
                <a:latin typeface="Arial" charset="0"/>
              </a:rPr>
              <a:t>tra</a:t>
            </a:r>
            <a:r>
              <a:rPr lang="en-US" sz="2400" b="0" dirty="0">
                <a:solidFill>
                  <a:srgbClr val="00B050"/>
                </a:solidFill>
                <a:latin typeface="Arial" charset="0"/>
              </a:rPr>
              <a:t> </a:t>
            </a:r>
            <a:r>
              <a:rPr lang="en-US" sz="2400" b="0" dirty="0" err="1">
                <a:solidFill>
                  <a:srgbClr val="00B050"/>
                </a:solidFill>
                <a:latin typeface="Arial" charset="0"/>
              </a:rPr>
              <a:t>dạng</a:t>
            </a:r>
            <a:r>
              <a:rPr lang="en-US" sz="2400" b="0" dirty="0">
                <a:solidFill>
                  <a:srgbClr val="00B050"/>
                </a:solidFill>
                <a:latin typeface="Arial" charset="0"/>
              </a:rPr>
              <a:t> </a:t>
            </a:r>
            <a:r>
              <a:rPr lang="en-US" sz="2400" b="0" dirty="0" err="1">
                <a:solidFill>
                  <a:srgbClr val="00B050"/>
                </a:solidFill>
                <a:latin typeface="Arial" charset="0"/>
              </a:rPr>
              <a:t>chuẩn</a:t>
            </a:r>
            <a:endParaRPr lang="en-US" sz="2400" b="0" dirty="0">
              <a:solidFill>
                <a:srgbClr val="00B050"/>
              </a:solidFill>
              <a:latin typeface="Arial" charset="0"/>
            </a:endParaRPr>
          </a:p>
          <a:p>
            <a:pPr>
              <a:lnSpc>
                <a:spcPct val="90000"/>
              </a:lnSpc>
              <a:spcBef>
                <a:spcPct val="50000"/>
              </a:spcBef>
              <a:defRPr/>
            </a:pPr>
            <a:r>
              <a:rPr lang="en-US" sz="2400" b="0" dirty="0" smtClean="0">
                <a:latin typeface="Arial" charset="0"/>
              </a:rPr>
              <a:t>6-6  </a:t>
            </a:r>
            <a:r>
              <a:rPr lang="en-US" sz="2400" b="0" dirty="0" err="1">
                <a:latin typeface="Arial" charset="0"/>
              </a:rPr>
              <a:t>Xấp</a:t>
            </a:r>
            <a:r>
              <a:rPr lang="en-US" sz="2400" b="0" dirty="0">
                <a:latin typeface="Arial" charset="0"/>
              </a:rPr>
              <a:t> </a:t>
            </a:r>
            <a:r>
              <a:rPr lang="en-US" sz="2400" b="0" dirty="0" err="1">
                <a:latin typeface="Arial" charset="0"/>
              </a:rPr>
              <a:t>xỉ</a:t>
            </a:r>
            <a:r>
              <a:rPr lang="en-US" sz="2400" b="0" dirty="0">
                <a:latin typeface="Arial" charset="0"/>
              </a:rPr>
              <a:t>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a:latin typeface="Arial" charset="0"/>
              </a:rPr>
              <a:t>nhị</a:t>
            </a:r>
            <a:r>
              <a:rPr lang="en-US" sz="2400" b="0" dirty="0">
                <a:latin typeface="Arial" charset="0"/>
              </a:rPr>
              <a:t> </a:t>
            </a:r>
            <a:r>
              <a:rPr lang="en-US" sz="2400" b="0" dirty="0" err="1">
                <a:latin typeface="Arial" charset="0"/>
              </a:rPr>
              <a:t>thức</a:t>
            </a:r>
            <a:r>
              <a:rPr lang="en-US" sz="2400" b="0" dirty="0">
                <a:latin typeface="Arial" charset="0"/>
              </a:rPr>
              <a:t> </a:t>
            </a:r>
            <a:r>
              <a:rPr lang="en-US" sz="2400" b="0" dirty="0" err="1">
                <a:latin typeface="Arial" charset="0"/>
              </a:rPr>
              <a:t>bằng</a:t>
            </a:r>
            <a:r>
              <a:rPr lang="en-US" sz="2400" b="0" dirty="0">
                <a:latin typeface="Arial" charset="0"/>
              </a:rPr>
              <a:t>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a:latin typeface="Arial" charset="0"/>
              </a:rPr>
              <a:t>chuẩn</a:t>
            </a:r>
            <a:endParaRPr lang="en-US" sz="2400" b="0" dirty="0">
              <a:latin typeface="Arial" charset="0"/>
            </a:endParaRPr>
          </a:p>
          <a:p>
            <a:pPr>
              <a:lnSpc>
                <a:spcPct val="90000"/>
              </a:lnSpc>
              <a:spcBef>
                <a:spcPct val="50000"/>
              </a:spcBef>
              <a:defRPr/>
            </a:pPr>
            <a:endParaRPr lang="en-US" dirty="0">
              <a:solidFill>
                <a:schemeClr val="hlink"/>
              </a:solidFill>
              <a:latin typeface="Arial" charset="0"/>
            </a:endParaRPr>
          </a:p>
        </p:txBody>
      </p:sp>
    </p:spTree>
    <p:extLst>
      <p:ext uri="{BB962C8B-B14F-4D97-AF65-F5344CB8AC3E}">
        <p14:creationId xmlns:p14="http://schemas.microsoft.com/office/powerpoint/2010/main" val="1522358588"/>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4"/>
          <p:cNvSpPr>
            <a:spLocks noChangeArrowheads="1"/>
          </p:cNvSpPr>
          <p:nvPr/>
        </p:nvSpPr>
        <p:spPr bwMode="auto">
          <a:xfrm>
            <a:off x="1311275" y="457200"/>
            <a:ext cx="65246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smtClean="0">
                <a:solidFill>
                  <a:srgbClr val="008000"/>
                </a:solidFill>
              </a:rPr>
              <a:t>Khái</a:t>
            </a:r>
            <a:r>
              <a:rPr lang="en-US" altLang="en-US" sz="4000" dirty="0" smtClean="0">
                <a:solidFill>
                  <a:srgbClr val="008000"/>
                </a:solidFill>
              </a:rPr>
              <a:t> </a:t>
            </a:r>
            <a:r>
              <a:rPr lang="en-US" altLang="en-US" sz="4000" dirty="0" err="1" smtClean="0">
                <a:solidFill>
                  <a:srgbClr val="008000"/>
                </a:solidFill>
              </a:rPr>
              <a:t>niệm</a:t>
            </a:r>
            <a:r>
              <a:rPr lang="en-US" altLang="en-US" sz="4000" dirty="0" smtClean="0">
                <a:solidFill>
                  <a:srgbClr val="008000"/>
                </a:solidFill>
              </a:rPr>
              <a:t> </a:t>
            </a:r>
            <a:r>
              <a:rPr lang="en-US" altLang="en-US" sz="4000" dirty="0" err="1" smtClean="0">
                <a:solidFill>
                  <a:srgbClr val="008000"/>
                </a:solidFill>
              </a:rPr>
              <a:t>chính</a:t>
            </a:r>
            <a:endParaRPr lang="en-US" altLang="en-US" sz="4000" dirty="0">
              <a:solidFill>
                <a:srgbClr val="008000"/>
              </a:solidFill>
            </a:endParaRPr>
          </a:p>
        </p:txBody>
      </p:sp>
      <p:sp>
        <p:nvSpPr>
          <p:cNvPr id="161795" name="Text Box 5"/>
          <p:cNvSpPr txBox="1">
            <a:spLocks noChangeArrowheads="1"/>
          </p:cNvSpPr>
          <p:nvPr/>
        </p:nvSpPr>
        <p:spPr bwMode="auto">
          <a:xfrm>
            <a:off x="711200" y="1822450"/>
            <a:ext cx="8128000" cy="3453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50000"/>
              </a:spcBef>
            </a:pPr>
            <a:r>
              <a:rPr lang="en-US" altLang="en-US" sz="2800" b="0" dirty="0" err="1" smtClean="0"/>
              <a:t>Trong</a:t>
            </a:r>
            <a:r>
              <a:rPr lang="en-US" altLang="en-US" sz="2800" b="0" dirty="0" smtClean="0"/>
              <a:t> </a:t>
            </a:r>
            <a:r>
              <a:rPr lang="en-US" altLang="en-US" sz="2800" b="0" dirty="0" err="1" smtClean="0"/>
              <a:t>phần</a:t>
            </a:r>
            <a:r>
              <a:rPr lang="en-US" altLang="en-US" sz="2800" b="0" dirty="0" smtClean="0"/>
              <a:t> </a:t>
            </a:r>
            <a:r>
              <a:rPr lang="en-US" altLang="en-US" sz="2800" b="0" dirty="0" err="1" smtClean="0"/>
              <a:t>này</a:t>
            </a:r>
            <a:r>
              <a:rPr lang="en-US" altLang="en-US" sz="2800" b="0" dirty="0" smtClean="0"/>
              <a:t> </a:t>
            </a:r>
            <a:r>
              <a:rPr lang="en-US" altLang="en-US" sz="2800" b="0" dirty="0" err="1" smtClean="0"/>
              <a:t>trình</a:t>
            </a:r>
            <a:r>
              <a:rPr lang="en-US" altLang="en-US" sz="2800" b="0" dirty="0" smtClean="0"/>
              <a:t> </a:t>
            </a:r>
            <a:r>
              <a:rPr lang="en-US" altLang="en-US" sz="2800" b="0" dirty="0" err="1" smtClean="0"/>
              <a:t>bày</a:t>
            </a:r>
            <a:r>
              <a:rPr lang="en-US" altLang="en-US" sz="2800" b="0" dirty="0" smtClean="0"/>
              <a:t> </a:t>
            </a:r>
            <a:r>
              <a:rPr lang="en-US" altLang="en-US" sz="2800" b="0" dirty="0" err="1" smtClean="0"/>
              <a:t>các</a:t>
            </a:r>
            <a:r>
              <a:rPr lang="en-US" altLang="en-US" sz="2800" b="0" dirty="0" smtClean="0"/>
              <a:t> </a:t>
            </a:r>
            <a:r>
              <a:rPr lang="en-US" altLang="en-US" sz="2800" b="0" dirty="0" err="1" smtClean="0"/>
              <a:t>điều</a:t>
            </a:r>
            <a:r>
              <a:rPr lang="en-US" altLang="en-US" sz="2800" b="0" dirty="0" smtClean="0"/>
              <a:t> </a:t>
            </a:r>
            <a:r>
              <a:rPr lang="en-US" altLang="en-US" sz="2800" b="0" dirty="0" err="1" smtClean="0"/>
              <a:t>kiện</a:t>
            </a:r>
            <a:r>
              <a:rPr lang="en-US" altLang="en-US" sz="2800" b="0" dirty="0" smtClean="0"/>
              <a:t> </a:t>
            </a:r>
            <a:r>
              <a:rPr lang="en-US" altLang="en-US" sz="2800" b="0" dirty="0" err="1" smtClean="0"/>
              <a:t>để</a:t>
            </a:r>
            <a:r>
              <a:rPr lang="en-US" altLang="en-US" sz="2800" b="0" dirty="0" smtClean="0"/>
              <a:t> </a:t>
            </a:r>
            <a:r>
              <a:rPr lang="en-US" altLang="en-US" sz="2800" b="0" dirty="0" err="1" smtClean="0"/>
              <a:t>xác</a:t>
            </a:r>
            <a:r>
              <a:rPr lang="en-US" altLang="en-US" sz="2800" b="0" dirty="0" smtClean="0"/>
              <a:t> </a:t>
            </a:r>
            <a:r>
              <a:rPr lang="en-US" altLang="en-US" sz="2800" b="0" dirty="0" err="1" smtClean="0"/>
              <a:t>định</a:t>
            </a:r>
            <a:r>
              <a:rPr lang="en-US" altLang="en-US" sz="2800" b="0" dirty="0" smtClean="0"/>
              <a:t> </a:t>
            </a:r>
            <a:r>
              <a:rPr lang="en-US" altLang="en-US" sz="2800" b="0" dirty="0" err="1" smtClean="0"/>
              <a:t>một</a:t>
            </a:r>
            <a:r>
              <a:rPr lang="en-US" altLang="en-US" sz="2800" b="0" dirty="0" smtClean="0"/>
              <a:t> </a:t>
            </a:r>
            <a:r>
              <a:rPr lang="en-US" altLang="en-US" sz="2800" b="0" dirty="0" err="1" smtClean="0"/>
              <a:t>phân</a:t>
            </a:r>
            <a:r>
              <a:rPr lang="en-US" altLang="en-US" sz="2800" b="0" dirty="0" smtClean="0"/>
              <a:t> </a:t>
            </a:r>
            <a:r>
              <a:rPr lang="en-US" altLang="en-US" sz="2800" b="0" dirty="0" err="1" smtClean="0"/>
              <a:t>phối</a:t>
            </a:r>
            <a:r>
              <a:rPr lang="en-US" altLang="en-US" sz="2800" b="0" dirty="0" smtClean="0"/>
              <a:t> </a:t>
            </a:r>
            <a:r>
              <a:rPr lang="en-US" altLang="en-US" sz="2800" b="0" dirty="0" err="1" smtClean="0"/>
              <a:t>có</a:t>
            </a:r>
            <a:r>
              <a:rPr lang="en-US" altLang="en-US" sz="2800" b="0" dirty="0" smtClean="0"/>
              <a:t> </a:t>
            </a:r>
            <a:r>
              <a:rPr lang="en-US" altLang="en-US" sz="2800" b="0" dirty="0" err="1" smtClean="0"/>
              <a:t>tuân</a:t>
            </a:r>
            <a:r>
              <a:rPr lang="en-US" altLang="en-US" sz="2800" b="0" dirty="0" smtClean="0"/>
              <a:t> </a:t>
            </a:r>
            <a:r>
              <a:rPr lang="en-US" altLang="en-US" sz="2800" b="0" dirty="0" err="1" smtClean="0"/>
              <a:t>theo</a:t>
            </a:r>
            <a:r>
              <a:rPr lang="en-US" altLang="en-US" sz="2800" b="0" dirty="0" smtClean="0"/>
              <a:t> </a:t>
            </a:r>
            <a:r>
              <a:rPr lang="en-US" altLang="en-US" sz="2800" b="0" dirty="0" err="1" smtClean="0"/>
              <a:t>phân</a:t>
            </a:r>
            <a:r>
              <a:rPr lang="en-US" altLang="en-US" sz="2800" b="0" dirty="0" smtClean="0"/>
              <a:t> </a:t>
            </a:r>
            <a:r>
              <a:rPr lang="en-US" altLang="en-US" sz="2800" b="0" dirty="0" err="1" smtClean="0"/>
              <a:t>phối</a:t>
            </a:r>
            <a:r>
              <a:rPr lang="en-US" altLang="en-US" sz="2800" b="0" dirty="0" smtClean="0"/>
              <a:t> </a:t>
            </a:r>
            <a:r>
              <a:rPr lang="en-US" altLang="en-US" sz="2800" b="0" dirty="0" err="1" smtClean="0"/>
              <a:t>chuẩn</a:t>
            </a:r>
            <a:r>
              <a:rPr lang="en-US" altLang="en-US" sz="2800" b="0" dirty="0" smtClean="0"/>
              <a:t> hay </a:t>
            </a:r>
            <a:r>
              <a:rPr lang="en-US" altLang="en-US" sz="2800" b="0" dirty="0" err="1" smtClean="0"/>
              <a:t>không</a:t>
            </a:r>
            <a:r>
              <a:rPr lang="en-US" altLang="en-US" sz="2800" b="0" dirty="0" smtClean="0"/>
              <a:t>. </a:t>
            </a:r>
          </a:p>
          <a:p>
            <a:pPr>
              <a:lnSpc>
                <a:spcPct val="90000"/>
              </a:lnSpc>
              <a:spcBef>
                <a:spcPct val="50000"/>
              </a:spcBef>
            </a:pPr>
            <a:r>
              <a:rPr lang="en-US" altLang="en-US" sz="2800" b="0" dirty="0" err="1" smtClean="0"/>
              <a:t>Có</a:t>
            </a:r>
            <a:r>
              <a:rPr lang="en-US" altLang="en-US" sz="2800" b="0" dirty="0" smtClean="0"/>
              <a:t> 2 </a:t>
            </a:r>
            <a:r>
              <a:rPr lang="en-US" altLang="en-US" sz="2800" b="0" dirty="0" err="1" smtClean="0"/>
              <a:t>cách</a:t>
            </a:r>
            <a:r>
              <a:rPr lang="en-US" altLang="en-US" sz="2800" b="0" dirty="0" smtClean="0"/>
              <a:t>:</a:t>
            </a:r>
          </a:p>
          <a:p>
            <a:pPr marL="457200" indent="-457200">
              <a:lnSpc>
                <a:spcPct val="90000"/>
              </a:lnSpc>
              <a:spcBef>
                <a:spcPct val="50000"/>
              </a:spcBef>
              <a:buFont typeface="Wingdings" panose="05000000000000000000" pitchFamily="2" charset="2"/>
              <a:buChar char="Ø"/>
            </a:pPr>
            <a:r>
              <a:rPr lang="en-US" altLang="en-US" sz="2800" b="0" dirty="0" smtClean="0"/>
              <a:t>Histogram </a:t>
            </a:r>
            <a:r>
              <a:rPr lang="en-US" altLang="en-US" sz="2800" b="0" dirty="0" err="1" smtClean="0"/>
              <a:t>có</a:t>
            </a:r>
            <a:r>
              <a:rPr lang="en-US" altLang="en-US" sz="2800" b="0" dirty="0" smtClean="0"/>
              <a:t> </a:t>
            </a:r>
            <a:r>
              <a:rPr lang="en-US" altLang="en-US" sz="2800" b="0" dirty="0" err="1" smtClean="0"/>
              <a:t>dạng</a:t>
            </a:r>
            <a:r>
              <a:rPr lang="en-US" altLang="en-US" sz="2800" b="0" dirty="0" smtClean="0"/>
              <a:t> </a:t>
            </a:r>
            <a:r>
              <a:rPr lang="en-US" altLang="en-US" sz="2800" b="0" dirty="0" err="1" smtClean="0"/>
              <a:t>hình</a:t>
            </a:r>
            <a:r>
              <a:rPr lang="en-US" altLang="en-US" sz="2800" b="0" dirty="0" smtClean="0"/>
              <a:t> </a:t>
            </a:r>
            <a:r>
              <a:rPr lang="en-US" altLang="en-US" sz="2800" b="0" dirty="0" err="1" smtClean="0"/>
              <a:t>chuông</a:t>
            </a:r>
            <a:r>
              <a:rPr lang="en-US" altLang="en-US" sz="2800" b="0" dirty="0" smtClean="0"/>
              <a:t>. </a:t>
            </a:r>
          </a:p>
          <a:p>
            <a:pPr marL="457200" indent="-457200">
              <a:lnSpc>
                <a:spcPct val="90000"/>
              </a:lnSpc>
              <a:spcBef>
                <a:spcPct val="50000"/>
              </a:spcBef>
              <a:buFont typeface="Wingdings" panose="05000000000000000000" pitchFamily="2" charset="2"/>
              <a:buChar char="Ø"/>
            </a:pPr>
            <a:r>
              <a:rPr lang="en-US" altLang="en-US" sz="2800" b="0" dirty="0" err="1" smtClean="0"/>
              <a:t>Đồ</a:t>
            </a:r>
            <a:r>
              <a:rPr lang="en-US" altLang="en-US" sz="2800" b="0" dirty="0" smtClean="0"/>
              <a:t> </a:t>
            </a:r>
            <a:r>
              <a:rPr lang="en-US" altLang="en-US" sz="2800" b="0" dirty="0" err="1" smtClean="0"/>
              <a:t>thị</a:t>
            </a:r>
            <a:r>
              <a:rPr lang="en-US" altLang="en-US" sz="2800" b="0" dirty="0" smtClean="0"/>
              <a:t> </a:t>
            </a:r>
            <a:r>
              <a:rPr lang="en-US" altLang="en-US" sz="2800" b="0" dirty="0">
                <a:solidFill>
                  <a:srgbClr val="FF0000"/>
                </a:solidFill>
              </a:rPr>
              <a:t>normal quantile </a:t>
            </a:r>
            <a:r>
              <a:rPr lang="en-US" altLang="en-US" sz="2800" b="0" dirty="0" smtClean="0">
                <a:solidFill>
                  <a:srgbClr val="FF0000"/>
                </a:solidFill>
              </a:rPr>
              <a:t>plot</a:t>
            </a:r>
            <a:r>
              <a:rPr lang="en-US" altLang="en-US" sz="2800" b="0" dirty="0" smtClean="0">
                <a:solidFill>
                  <a:schemeClr val="hlink"/>
                </a:solidFill>
              </a:rPr>
              <a:t> </a:t>
            </a:r>
            <a:r>
              <a:rPr lang="en-US" altLang="en-US" sz="2800" b="0" dirty="0" err="1" smtClean="0"/>
              <a:t>có</a:t>
            </a:r>
            <a:r>
              <a:rPr lang="en-US" altLang="en-US" sz="2800" b="0" dirty="0" smtClean="0"/>
              <a:t> </a:t>
            </a:r>
            <a:r>
              <a:rPr lang="en-US" altLang="en-US" sz="2800" b="0" dirty="0" err="1" smtClean="0"/>
              <a:t>dạng</a:t>
            </a:r>
            <a:r>
              <a:rPr lang="en-US" altLang="en-US" sz="2800" b="0" dirty="0" smtClean="0"/>
              <a:t> </a:t>
            </a:r>
            <a:r>
              <a:rPr lang="en-US" altLang="en-US" sz="2800" b="0" dirty="0" err="1" smtClean="0"/>
              <a:t>đường</a:t>
            </a:r>
            <a:r>
              <a:rPr lang="en-US" altLang="en-US" sz="2800" b="0" dirty="0" smtClean="0"/>
              <a:t> </a:t>
            </a:r>
            <a:r>
              <a:rPr lang="en-US" altLang="en-US" sz="2800" b="0" dirty="0" err="1" smtClean="0"/>
              <a:t>thẳng</a:t>
            </a:r>
            <a:r>
              <a:rPr lang="en-US" altLang="en-US" sz="2800" b="0" dirty="0" smtClean="0"/>
              <a:t>.</a:t>
            </a:r>
            <a:endParaRPr lang="en-US" altLang="en-US" sz="2800" b="0" dirty="0"/>
          </a:p>
        </p:txBody>
      </p:sp>
    </p:spTree>
    <p:extLst>
      <p:ext uri="{BB962C8B-B14F-4D97-AF65-F5344CB8AC3E}">
        <p14:creationId xmlns:p14="http://schemas.microsoft.com/office/powerpoint/2010/main" val="971984037"/>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ctrTitle" idx="4294967295"/>
          </p:nvPr>
        </p:nvSpPr>
        <p:spPr bwMode="auto">
          <a:xfrm>
            <a:off x="533400" y="457200"/>
            <a:ext cx="7772400" cy="819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en-US" altLang="en-US" dirty="0" err="1" smtClean="0"/>
              <a:t>Định</a:t>
            </a:r>
            <a:r>
              <a:rPr lang="en-US" altLang="en-US" dirty="0" smtClean="0"/>
              <a:t> </a:t>
            </a:r>
            <a:r>
              <a:rPr lang="en-US" altLang="en-US" dirty="0" err="1" smtClean="0"/>
              <a:t>nghĩa</a:t>
            </a:r>
            <a:endParaRPr lang="en-US" altLang="en-US" dirty="0" smtClean="0"/>
          </a:p>
        </p:txBody>
      </p:sp>
      <p:sp>
        <p:nvSpPr>
          <p:cNvPr id="163843" name="Rectangle 3"/>
          <p:cNvSpPr>
            <a:spLocks noGrp="1" noChangeArrowheads="1"/>
          </p:cNvSpPr>
          <p:nvPr>
            <p:ph type="subTitle" idx="4294967295"/>
          </p:nvPr>
        </p:nvSpPr>
        <p:spPr bwMode="auto">
          <a:xfrm>
            <a:off x="265113" y="1752600"/>
            <a:ext cx="8724900" cy="38750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defTabSz="682625">
              <a:buFont typeface="Wingdings" panose="05000000000000000000" pitchFamily="2" charset="2"/>
              <a:buNone/>
            </a:pPr>
            <a:r>
              <a:rPr lang="en-US" altLang="en-US" sz="3200" b="0" dirty="0" smtClean="0">
                <a:solidFill>
                  <a:schemeClr val="hlink"/>
                </a:solidFill>
              </a:rPr>
              <a:t>   </a:t>
            </a:r>
            <a:r>
              <a:rPr lang="en-US" altLang="en-US" dirty="0" err="1" smtClean="0"/>
              <a:t>Một</a:t>
            </a:r>
            <a:r>
              <a:rPr lang="en-US" altLang="en-US" sz="2800" b="0" dirty="0" smtClean="0">
                <a:solidFill>
                  <a:schemeClr val="hlink"/>
                </a:solidFill>
              </a:rPr>
              <a:t> </a:t>
            </a:r>
            <a:r>
              <a:rPr lang="en-US" altLang="en-US" sz="2800" b="0" dirty="0" smtClean="0">
                <a:solidFill>
                  <a:srgbClr val="FF0000"/>
                </a:solidFill>
              </a:rPr>
              <a:t>normal quantile plot </a:t>
            </a:r>
            <a:r>
              <a:rPr lang="en-US" altLang="en-US" sz="2800" b="0" dirty="0" smtClean="0"/>
              <a:t>(</a:t>
            </a:r>
            <a:r>
              <a:rPr lang="en-US" altLang="en-US" dirty="0" smtClean="0"/>
              <a:t>hay </a:t>
            </a:r>
            <a:r>
              <a:rPr lang="en-US" altLang="en-US" dirty="0" err="1" smtClean="0"/>
              <a:t>còn</a:t>
            </a:r>
            <a:r>
              <a:rPr lang="en-US" altLang="en-US" dirty="0" smtClean="0"/>
              <a:t> </a:t>
            </a:r>
            <a:r>
              <a:rPr lang="en-US" altLang="en-US" dirty="0" err="1" smtClean="0"/>
              <a:t>gọi</a:t>
            </a:r>
            <a:r>
              <a:rPr lang="en-US" altLang="en-US" dirty="0" smtClean="0"/>
              <a:t> </a:t>
            </a:r>
            <a:r>
              <a:rPr lang="en-US" altLang="en-US" dirty="0" err="1" smtClean="0"/>
              <a:t>là</a:t>
            </a:r>
            <a:r>
              <a:rPr lang="en-US" altLang="en-US" sz="2800" b="0" dirty="0" smtClean="0">
                <a:solidFill>
                  <a:schemeClr val="hlink"/>
                </a:solidFill>
              </a:rPr>
              <a:t> </a:t>
            </a:r>
            <a:r>
              <a:rPr lang="en-US" altLang="en-US" sz="2800" b="0" dirty="0" smtClean="0">
                <a:solidFill>
                  <a:srgbClr val="FF0000"/>
                </a:solidFill>
              </a:rPr>
              <a:t>normal probability plot</a:t>
            </a:r>
            <a:r>
              <a:rPr lang="en-US" altLang="en-US" sz="2800" b="0" dirty="0" smtClean="0"/>
              <a:t>) </a:t>
            </a:r>
            <a:r>
              <a:rPr lang="en-US" altLang="en-US" dirty="0" err="1" smtClean="0"/>
              <a:t>là</a:t>
            </a:r>
            <a:r>
              <a:rPr lang="en-US" altLang="en-US" dirty="0" smtClean="0"/>
              <a:t> </a:t>
            </a:r>
            <a:r>
              <a:rPr lang="en-US" altLang="en-US" dirty="0" err="1" smtClean="0"/>
              <a:t>đồ</a:t>
            </a:r>
            <a:r>
              <a:rPr lang="en-US" altLang="en-US" dirty="0" smtClean="0"/>
              <a:t> </a:t>
            </a:r>
            <a:r>
              <a:rPr lang="en-US" altLang="en-US" dirty="0" err="1" smtClean="0"/>
              <a:t>thị</a:t>
            </a:r>
            <a:r>
              <a:rPr lang="en-US" altLang="en-US" dirty="0" smtClean="0"/>
              <a:t> </a:t>
            </a:r>
            <a:r>
              <a:rPr lang="en-US" altLang="en-US" dirty="0" err="1" smtClean="0"/>
              <a:t>gồm</a:t>
            </a:r>
            <a:r>
              <a:rPr lang="en-US" altLang="en-US" dirty="0" smtClean="0"/>
              <a:t> </a:t>
            </a:r>
            <a:r>
              <a:rPr lang="en-US" altLang="en-US" dirty="0" err="1" smtClean="0"/>
              <a:t>các</a:t>
            </a:r>
            <a:r>
              <a:rPr lang="en-US" altLang="en-US" dirty="0" smtClean="0"/>
              <a:t> </a:t>
            </a:r>
            <a:r>
              <a:rPr lang="en-US" altLang="en-US" dirty="0" err="1" smtClean="0"/>
              <a:t>điểm</a:t>
            </a:r>
            <a:r>
              <a:rPr lang="en-US" altLang="en-US" sz="2800" b="0" dirty="0" smtClean="0"/>
              <a:t> (</a:t>
            </a:r>
            <a:r>
              <a:rPr lang="en-US" altLang="en-US" sz="2800" b="0" i="1" dirty="0" smtClean="0"/>
              <a:t>x, y</a:t>
            </a:r>
            <a:r>
              <a:rPr lang="en-US" altLang="en-US" sz="2800" b="0" dirty="0" smtClean="0"/>
              <a:t>), </a:t>
            </a:r>
            <a:r>
              <a:rPr lang="en-US" altLang="en-US" dirty="0" err="1" smtClean="0"/>
              <a:t>trong</a:t>
            </a:r>
            <a:r>
              <a:rPr lang="en-US" altLang="en-US" dirty="0" smtClean="0"/>
              <a:t> </a:t>
            </a:r>
            <a:r>
              <a:rPr lang="en-US" altLang="en-US" dirty="0" err="1" smtClean="0"/>
              <a:t>đó</a:t>
            </a:r>
            <a:r>
              <a:rPr lang="en-US" altLang="en-US" sz="2800" b="0" dirty="0" smtClean="0"/>
              <a:t> </a:t>
            </a:r>
            <a:r>
              <a:rPr lang="en-US" altLang="en-US" sz="2800" b="0" dirty="0" err="1" smtClean="0"/>
              <a:t>giá</a:t>
            </a:r>
            <a:r>
              <a:rPr lang="en-US" altLang="en-US" sz="2800" b="0" dirty="0" smtClean="0"/>
              <a:t> </a:t>
            </a:r>
            <a:r>
              <a:rPr lang="en-US" altLang="en-US" sz="2800" b="0" dirty="0" err="1" smtClean="0"/>
              <a:t>trị</a:t>
            </a:r>
            <a:r>
              <a:rPr lang="en-US" altLang="en-US" sz="2800" b="0" dirty="0" smtClean="0"/>
              <a:t> </a:t>
            </a:r>
            <a:r>
              <a:rPr lang="en-US" altLang="en-US" sz="2800" b="0" i="1" dirty="0" smtClean="0"/>
              <a:t>x</a:t>
            </a:r>
            <a:r>
              <a:rPr lang="en-US" altLang="en-US" sz="2800" b="0" dirty="0" smtClean="0"/>
              <a:t> </a:t>
            </a:r>
            <a:r>
              <a:rPr lang="en-US" altLang="en-US" sz="2800" b="0" dirty="0" err="1" smtClean="0"/>
              <a:t>là</a:t>
            </a:r>
            <a:r>
              <a:rPr lang="en-US" altLang="en-US" sz="2800" b="0" dirty="0" smtClean="0"/>
              <a:t> </a:t>
            </a:r>
            <a:r>
              <a:rPr lang="en-US" altLang="en-US" sz="2800" b="0" dirty="0" err="1" smtClean="0"/>
              <a:t>giá</a:t>
            </a:r>
            <a:r>
              <a:rPr lang="en-US" altLang="en-US" sz="2800" b="0" dirty="0" smtClean="0"/>
              <a:t> </a:t>
            </a:r>
            <a:r>
              <a:rPr lang="en-US" altLang="en-US" sz="2800" b="0" dirty="0" err="1" smtClean="0"/>
              <a:t>trị</a:t>
            </a:r>
            <a:r>
              <a:rPr lang="en-US" altLang="en-US" sz="2800" b="0" dirty="0" smtClean="0"/>
              <a:t> </a:t>
            </a:r>
            <a:r>
              <a:rPr lang="en-US" altLang="en-US" sz="2800" b="0" dirty="0" err="1" smtClean="0"/>
              <a:t>từ</a:t>
            </a:r>
            <a:r>
              <a:rPr lang="en-US" altLang="en-US" sz="2800" b="0" dirty="0" smtClean="0"/>
              <a:t> </a:t>
            </a:r>
            <a:r>
              <a:rPr lang="en-US" altLang="en-US" sz="2800" b="0" dirty="0" err="1" smtClean="0"/>
              <a:t>dữ</a:t>
            </a:r>
            <a:r>
              <a:rPr lang="en-US" altLang="en-US" sz="2800" b="0" dirty="0" smtClean="0"/>
              <a:t> </a:t>
            </a:r>
            <a:r>
              <a:rPr lang="en-US" altLang="en-US" sz="2800" b="0" dirty="0" err="1" smtClean="0"/>
              <a:t>liệu</a:t>
            </a:r>
            <a:r>
              <a:rPr lang="en-US" altLang="en-US" sz="2800" b="0" dirty="0" smtClean="0"/>
              <a:t>, </a:t>
            </a:r>
            <a:r>
              <a:rPr lang="en-US" altLang="en-US" sz="2800" b="0" dirty="0" err="1" smtClean="0"/>
              <a:t>và</a:t>
            </a:r>
            <a:r>
              <a:rPr lang="en-US" altLang="en-US" sz="2800" b="0" dirty="0" smtClean="0"/>
              <a:t> </a:t>
            </a:r>
            <a:r>
              <a:rPr lang="en-US" altLang="en-US" sz="2800" b="0" dirty="0" err="1" smtClean="0"/>
              <a:t>mỗi</a:t>
            </a:r>
            <a:r>
              <a:rPr lang="en-US" altLang="en-US" sz="2800" b="0" dirty="0" smtClean="0"/>
              <a:t> </a:t>
            </a:r>
            <a:r>
              <a:rPr lang="en-US" altLang="en-US" sz="2800" b="0" dirty="0" err="1" smtClean="0"/>
              <a:t>giá</a:t>
            </a:r>
            <a:r>
              <a:rPr lang="en-US" altLang="en-US" sz="2800" b="0" dirty="0" smtClean="0"/>
              <a:t> </a:t>
            </a:r>
            <a:r>
              <a:rPr lang="en-US" altLang="en-US" sz="2800" b="0" dirty="0" err="1" smtClean="0"/>
              <a:t>trị</a:t>
            </a:r>
            <a:r>
              <a:rPr lang="en-US" altLang="en-US" sz="2800" b="0" dirty="0" smtClean="0"/>
              <a:t> </a:t>
            </a:r>
            <a:r>
              <a:rPr lang="en-US" altLang="en-US" sz="2800" b="0" i="1" dirty="0" smtClean="0"/>
              <a:t>y</a:t>
            </a:r>
            <a:r>
              <a:rPr lang="en-US" altLang="en-US" sz="2800" b="0" dirty="0" smtClean="0"/>
              <a:t> value </a:t>
            </a:r>
            <a:r>
              <a:rPr lang="en-US" altLang="en-US" sz="2800" b="0" dirty="0" err="1" smtClean="0"/>
              <a:t>tương</a:t>
            </a:r>
            <a:r>
              <a:rPr lang="en-US" altLang="en-US" sz="2800" b="0" dirty="0" smtClean="0"/>
              <a:t> </a:t>
            </a:r>
            <a:r>
              <a:rPr lang="en-US" altLang="en-US" sz="2800" b="0" dirty="0" err="1" smtClean="0"/>
              <a:t>ứng</a:t>
            </a:r>
            <a:r>
              <a:rPr lang="en-US" altLang="en-US" sz="2800" b="0" dirty="0" smtClean="0"/>
              <a:t> </a:t>
            </a:r>
            <a:r>
              <a:rPr lang="en-US" altLang="en-US" sz="2800" b="0" dirty="0" err="1" smtClean="0"/>
              <a:t>với</a:t>
            </a:r>
            <a:r>
              <a:rPr lang="en-US" altLang="en-US" sz="2800" b="0" dirty="0" smtClean="0"/>
              <a:t> </a:t>
            </a:r>
            <a:r>
              <a:rPr lang="en-US" altLang="en-US" sz="2800" b="0" i="1" dirty="0" smtClean="0"/>
              <a:t>z</a:t>
            </a:r>
            <a:r>
              <a:rPr lang="en-US" altLang="en-US" sz="2800" b="0" dirty="0" smtClean="0"/>
              <a:t> score. </a:t>
            </a:r>
          </a:p>
        </p:txBody>
      </p:sp>
    </p:spTree>
    <p:extLst>
      <p:ext uri="{BB962C8B-B14F-4D97-AF65-F5344CB8AC3E}">
        <p14:creationId xmlns:p14="http://schemas.microsoft.com/office/powerpoint/2010/main" val="1623878964"/>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idx="4294967295"/>
          </p:nvPr>
        </p:nvSpPr>
        <p:spPr bwMode="auto">
          <a:xfrm>
            <a:off x="533400" y="381000"/>
            <a:ext cx="7848600" cy="939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err="1" smtClean="0"/>
              <a:t>Ví</a:t>
            </a:r>
            <a:r>
              <a:rPr lang="en-US" altLang="en-US" dirty="0" smtClean="0"/>
              <a:t> </a:t>
            </a:r>
            <a:r>
              <a:rPr lang="en-US" altLang="en-US" dirty="0" err="1" smtClean="0"/>
              <a:t>dụ</a:t>
            </a:r>
            <a:endParaRPr lang="en-US" altLang="en-US" dirty="0" smtClean="0"/>
          </a:p>
        </p:txBody>
      </p:sp>
      <p:sp>
        <p:nvSpPr>
          <p:cNvPr id="172035" name="Text Box 5"/>
          <p:cNvSpPr txBox="1">
            <a:spLocks noChangeArrowheads="1"/>
          </p:cNvSpPr>
          <p:nvPr/>
        </p:nvSpPr>
        <p:spPr bwMode="auto">
          <a:xfrm>
            <a:off x="304800" y="4572000"/>
            <a:ext cx="864393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spcBef>
                <a:spcPts val="0"/>
              </a:spcBef>
            </a:pPr>
            <a:r>
              <a:rPr lang="en-US" altLang="en-US" b="0" dirty="0">
                <a:solidFill>
                  <a:srgbClr val="FF0000"/>
                </a:solidFill>
              </a:rPr>
              <a:t>Normal:</a:t>
            </a:r>
            <a:r>
              <a:rPr lang="en-US" altLang="en-US" b="0" dirty="0"/>
              <a:t> Histogram </a:t>
            </a:r>
            <a:r>
              <a:rPr lang="en-US" altLang="en-US" b="0" dirty="0" err="1" smtClean="0"/>
              <a:t>của</a:t>
            </a:r>
            <a:r>
              <a:rPr lang="en-US" altLang="en-US" b="0" dirty="0" smtClean="0"/>
              <a:t> IQ </a:t>
            </a:r>
            <a:r>
              <a:rPr lang="en-US" altLang="en-US" b="0" dirty="0"/>
              <a:t>scores </a:t>
            </a:r>
            <a:r>
              <a:rPr lang="en-US" altLang="en-US" b="0" dirty="0" err="1" smtClean="0"/>
              <a:t>có</a:t>
            </a:r>
            <a:r>
              <a:rPr lang="en-US" altLang="en-US" b="0" dirty="0" smtClean="0"/>
              <a:t> </a:t>
            </a:r>
            <a:r>
              <a:rPr lang="en-US" altLang="en-US" b="0" dirty="0" err="1" smtClean="0"/>
              <a:t>dạng</a:t>
            </a:r>
            <a:r>
              <a:rPr lang="en-US" altLang="en-US" b="0" dirty="0" smtClean="0"/>
              <a:t> </a:t>
            </a:r>
            <a:r>
              <a:rPr lang="en-US" altLang="en-US" b="0" dirty="0" err="1" smtClean="0"/>
              <a:t>hình</a:t>
            </a:r>
            <a:r>
              <a:rPr lang="en-US" altLang="en-US" b="0" dirty="0" smtClean="0"/>
              <a:t> </a:t>
            </a:r>
            <a:r>
              <a:rPr lang="en-US" altLang="en-US" b="0" dirty="0" err="1" smtClean="0"/>
              <a:t>chuông</a:t>
            </a:r>
            <a:r>
              <a:rPr lang="en-US" altLang="en-US" b="0" dirty="0" smtClean="0"/>
              <a:t>. </a:t>
            </a:r>
            <a:r>
              <a:rPr lang="en-US" altLang="en-US" b="0" dirty="0"/>
              <a:t>N</a:t>
            </a:r>
            <a:r>
              <a:rPr lang="en-US" altLang="en-US" b="0" dirty="0" smtClean="0"/>
              <a:t>ormal </a:t>
            </a:r>
            <a:r>
              <a:rPr lang="en-US" altLang="en-US" b="0" dirty="0"/>
              <a:t>quantile plot </a:t>
            </a:r>
            <a:r>
              <a:rPr lang="en-US" altLang="en-US" b="0" dirty="0" err="1" smtClean="0"/>
              <a:t>có</a:t>
            </a:r>
            <a:r>
              <a:rPr lang="en-US" altLang="en-US" b="0" dirty="0" smtClean="0"/>
              <a:t> </a:t>
            </a:r>
            <a:r>
              <a:rPr lang="en-US" altLang="en-US" b="0" dirty="0" err="1" smtClean="0"/>
              <a:t>các</a:t>
            </a:r>
            <a:r>
              <a:rPr lang="en-US" altLang="en-US" b="0" dirty="0" smtClean="0"/>
              <a:t> </a:t>
            </a:r>
            <a:r>
              <a:rPr lang="en-US" altLang="en-US" b="0" dirty="0" err="1" smtClean="0"/>
              <a:t>điểm</a:t>
            </a:r>
            <a:r>
              <a:rPr lang="en-US" altLang="en-US" b="0" dirty="0" smtClean="0"/>
              <a:t> </a:t>
            </a:r>
            <a:r>
              <a:rPr lang="en-US" altLang="en-US" b="0" dirty="0" err="1" smtClean="0"/>
              <a:t>nằm</a:t>
            </a:r>
            <a:r>
              <a:rPr lang="en-US" altLang="en-US" b="0" dirty="0" smtClean="0"/>
              <a:t> </a:t>
            </a:r>
            <a:r>
              <a:rPr lang="en-US" altLang="en-US" b="0" dirty="0" err="1" smtClean="0"/>
              <a:t>trên</a:t>
            </a:r>
            <a:r>
              <a:rPr lang="en-US" altLang="en-US" b="0" dirty="0" smtClean="0"/>
              <a:t> </a:t>
            </a:r>
            <a:r>
              <a:rPr lang="en-US" altLang="en-US" b="0" dirty="0" err="1" smtClean="0"/>
              <a:t>đường</a:t>
            </a:r>
            <a:r>
              <a:rPr lang="en-US" altLang="en-US" b="0" dirty="0" smtClean="0"/>
              <a:t> </a:t>
            </a:r>
            <a:r>
              <a:rPr lang="en-US" altLang="en-US" b="0" dirty="0" err="1" smtClean="0"/>
              <a:t>thẳng</a:t>
            </a:r>
            <a:r>
              <a:rPr lang="en-US" altLang="en-US" b="0" dirty="0" smtClean="0"/>
              <a:t>.</a:t>
            </a:r>
          </a:p>
          <a:p>
            <a:pPr>
              <a:spcBef>
                <a:spcPts val="0"/>
              </a:spcBef>
            </a:pPr>
            <a:r>
              <a:rPr lang="en-US" altLang="en-US" b="0" dirty="0" err="1"/>
              <a:t>P</a:t>
            </a:r>
            <a:r>
              <a:rPr lang="en-US" altLang="en-US" b="0" dirty="0" err="1" smtClean="0"/>
              <a:t>hân</a:t>
            </a:r>
            <a:r>
              <a:rPr lang="en-US" altLang="en-US" b="0" dirty="0" smtClean="0"/>
              <a:t> </a:t>
            </a:r>
            <a:r>
              <a:rPr lang="en-US" altLang="en-US" b="0" dirty="0" err="1"/>
              <a:t>phối</a:t>
            </a:r>
            <a:r>
              <a:rPr lang="en-US" altLang="en-US" b="0" dirty="0"/>
              <a:t> </a:t>
            </a:r>
            <a:r>
              <a:rPr lang="en-US" altLang="en-US" b="0" dirty="0" err="1"/>
              <a:t>của</a:t>
            </a:r>
            <a:r>
              <a:rPr lang="en-US" altLang="en-US" b="0" dirty="0"/>
              <a:t> IQ scores </a:t>
            </a:r>
            <a:r>
              <a:rPr lang="en-US" altLang="en-US" b="0" dirty="0" err="1"/>
              <a:t>tuân</a:t>
            </a:r>
            <a:r>
              <a:rPr lang="en-US" altLang="en-US" b="0" dirty="0"/>
              <a:t> </a:t>
            </a:r>
            <a:r>
              <a:rPr lang="en-US" altLang="en-US" b="0" dirty="0" err="1"/>
              <a:t>theo</a:t>
            </a:r>
            <a:r>
              <a:rPr lang="en-US" altLang="en-US" b="0" dirty="0"/>
              <a:t> </a:t>
            </a:r>
            <a:r>
              <a:rPr lang="en-US" altLang="en-US" b="0" dirty="0" err="1"/>
              <a:t>phân</a:t>
            </a:r>
            <a:r>
              <a:rPr lang="en-US" altLang="en-US" b="0" dirty="0"/>
              <a:t> </a:t>
            </a:r>
            <a:r>
              <a:rPr lang="en-US" altLang="en-US" b="0" dirty="0" err="1"/>
              <a:t>phối</a:t>
            </a:r>
            <a:r>
              <a:rPr lang="en-US" altLang="en-US" b="0" dirty="0"/>
              <a:t> </a:t>
            </a:r>
            <a:r>
              <a:rPr lang="en-US" altLang="en-US" b="0" dirty="0" err="1" smtClean="0"/>
              <a:t>chuẩn</a:t>
            </a:r>
            <a:r>
              <a:rPr lang="en-US" altLang="en-US" b="0" dirty="0" smtClean="0"/>
              <a:t>.</a:t>
            </a:r>
            <a:endParaRPr lang="en-US" altLang="en-US" b="0" dirty="0">
              <a:latin typeface="Helvetica" panose="020B0604020202020204" pitchFamily="34" charset="0"/>
            </a:endParaRPr>
          </a:p>
        </p:txBody>
      </p:sp>
      <p:pic>
        <p:nvPicPr>
          <p:cNvPr id="172036" name="Picture 7" descr="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238" y="990600"/>
            <a:ext cx="8685212" cy="335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2970127"/>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idx="4294967295"/>
          </p:nvPr>
        </p:nvSpPr>
        <p:spPr bwMode="auto">
          <a:xfrm>
            <a:off x="646113" y="355600"/>
            <a:ext cx="7848600" cy="939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err="1" smtClean="0"/>
              <a:t>Ví</a:t>
            </a:r>
            <a:r>
              <a:rPr lang="en-US" altLang="en-US" dirty="0" smtClean="0"/>
              <a:t> </a:t>
            </a:r>
            <a:r>
              <a:rPr lang="en-US" altLang="en-US" dirty="0" err="1" smtClean="0"/>
              <a:t>dụ</a:t>
            </a:r>
            <a:endParaRPr lang="en-US" altLang="en-US" dirty="0" smtClean="0"/>
          </a:p>
        </p:txBody>
      </p:sp>
      <p:sp>
        <p:nvSpPr>
          <p:cNvPr id="174083" name="Text Box 3"/>
          <p:cNvSpPr txBox="1">
            <a:spLocks noChangeArrowheads="1"/>
          </p:cNvSpPr>
          <p:nvPr/>
        </p:nvSpPr>
        <p:spPr bwMode="auto">
          <a:xfrm>
            <a:off x="398463" y="4365625"/>
            <a:ext cx="864393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50000"/>
              </a:spcBef>
            </a:pPr>
            <a:r>
              <a:rPr lang="en-US" altLang="en-US" b="0" dirty="0">
                <a:solidFill>
                  <a:srgbClr val="FF0000"/>
                </a:solidFill>
              </a:rPr>
              <a:t>Uniform: </a:t>
            </a:r>
            <a:r>
              <a:rPr lang="en-US" altLang="en-US" b="0" dirty="0"/>
              <a:t>Histogram </a:t>
            </a:r>
            <a:r>
              <a:rPr lang="en-US" altLang="en-US" b="0" dirty="0" err="1" smtClean="0"/>
              <a:t>của</a:t>
            </a:r>
            <a:r>
              <a:rPr lang="en-US" altLang="en-US" b="0" dirty="0" smtClean="0"/>
              <a:t> </a:t>
            </a:r>
            <a:r>
              <a:rPr lang="en-US" altLang="en-US" b="0" dirty="0" err="1" smtClean="0"/>
              <a:t>dữ</a:t>
            </a:r>
            <a:r>
              <a:rPr lang="en-US" altLang="en-US" b="0" dirty="0" smtClean="0"/>
              <a:t> </a:t>
            </a:r>
            <a:r>
              <a:rPr lang="en-US" altLang="en-US" b="0" dirty="0" err="1" smtClean="0"/>
              <a:t>liệu</a:t>
            </a:r>
            <a:r>
              <a:rPr lang="en-US" altLang="en-US" b="0" dirty="0" smtClean="0"/>
              <a:t> </a:t>
            </a:r>
            <a:r>
              <a:rPr lang="en-US" altLang="en-US" b="0" dirty="0" err="1" smtClean="0"/>
              <a:t>có</a:t>
            </a:r>
            <a:r>
              <a:rPr lang="en-US" altLang="en-US" b="0" dirty="0" smtClean="0"/>
              <a:t> </a:t>
            </a:r>
            <a:r>
              <a:rPr lang="en-US" altLang="en-US" b="0" dirty="0" err="1" smtClean="0"/>
              <a:t>phân</a:t>
            </a:r>
            <a:r>
              <a:rPr lang="en-US" altLang="en-US" b="0" dirty="0" smtClean="0"/>
              <a:t> </a:t>
            </a:r>
            <a:r>
              <a:rPr lang="en-US" altLang="en-US" b="0" dirty="0" err="1" smtClean="0"/>
              <a:t>phối</a:t>
            </a:r>
            <a:r>
              <a:rPr lang="en-US" altLang="en-US" b="0" dirty="0" smtClean="0"/>
              <a:t> </a:t>
            </a:r>
            <a:r>
              <a:rPr lang="en-US" altLang="en-US" b="0" dirty="0" err="1" smtClean="0"/>
              <a:t>đều</a:t>
            </a:r>
            <a:r>
              <a:rPr lang="en-US" altLang="en-US" b="0" dirty="0" smtClean="0"/>
              <a:t>. Normal </a:t>
            </a:r>
            <a:r>
              <a:rPr lang="en-US" altLang="en-US" b="0" dirty="0"/>
              <a:t>quantile plot </a:t>
            </a:r>
            <a:r>
              <a:rPr lang="en-US" altLang="en-US" b="0" dirty="0" err="1" smtClean="0"/>
              <a:t>tương</a:t>
            </a:r>
            <a:r>
              <a:rPr lang="en-US" altLang="en-US" b="0" dirty="0" smtClean="0"/>
              <a:t> </a:t>
            </a:r>
            <a:r>
              <a:rPr lang="en-US" altLang="en-US" b="0" dirty="0" err="1" smtClean="0"/>
              <a:t>ứng</a:t>
            </a:r>
            <a:r>
              <a:rPr lang="en-US" altLang="en-US" b="0" dirty="0" smtClean="0"/>
              <a:t> </a:t>
            </a:r>
            <a:r>
              <a:rPr lang="en-US" altLang="en-US" b="0" dirty="0" err="1" smtClean="0"/>
              <a:t>có</a:t>
            </a:r>
            <a:r>
              <a:rPr lang="en-US" altLang="en-US" b="0" dirty="0" smtClean="0"/>
              <a:t> </a:t>
            </a:r>
            <a:r>
              <a:rPr lang="en-US" altLang="en-US" b="0" dirty="0" err="1" smtClean="0"/>
              <a:t>các</a:t>
            </a:r>
            <a:r>
              <a:rPr lang="en-US" altLang="en-US" b="0" dirty="0" smtClean="0"/>
              <a:t> </a:t>
            </a:r>
            <a:r>
              <a:rPr lang="en-US" altLang="en-US" b="0" dirty="0" err="1" smtClean="0"/>
              <a:t>điểm</a:t>
            </a:r>
            <a:r>
              <a:rPr lang="en-US" altLang="en-US" b="0" dirty="0" smtClean="0"/>
              <a:t> </a:t>
            </a:r>
            <a:r>
              <a:rPr lang="en-US" altLang="en-US" b="0" dirty="0" err="1" smtClean="0"/>
              <a:t>không</a:t>
            </a:r>
            <a:r>
              <a:rPr lang="en-US" altLang="en-US" b="0" dirty="0" smtClean="0"/>
              <a:t> </a:t>
            </a:r>
            <a:r>
              <a:rPr lang="en-US" altLang="en-US" b="0" dirty="0" err="1" smtClean="0"/>
              <a:t>nằm</a:t>
            </a:r>
            <a:r>
              <a:rPr lang="en-US" altLang="en-US" b="0" dirty="0" smtClean="0"/>
              <a:t> </a:t>
            </a:r>
            <a:r>
              <a:rPr lang="en-US" altLang="en-US" b="0" dirty="0" err="1" smtClean="0"/>
              <a:t>trên</a:t>
            </a:r>
            <a:r>
              <a:rPr lang="en-US" altLang="en-US" b="0" dirty="0" smtClean="0"/>
              <a:t> </a:t>
            </a:r>
            <a:r>
              <a:rPr lang="en-US" altLang="en-US" b="0" dirty="0" err="1" smtClean="0"/>
              <a:t>đường</a:t>
            </a:r>
            <a:r>
              <a:rPr lang="en-US" altLang="en-US" b="0" dirty="0" smtClean="0"/>
              <a:t> </a:t>
            </a:r>
            <a:r>
              <a:rPr lang="en-US" altLang="en-US" b="0" dirty="0" err="1" smtClean="0"/>
              <a:t>thẳng</a:t>
            </a:r>
            <a:r>
              <a:rPr lang="en-US" altLang="en-US" b="0" dirty="0" smtClean="0"/>
              <a:t>. </a:t>
            </a:r>
            <a:r>
              <a:rPr lang="en-US" altLang="en-US" b="0" dirty="0" err="1" smtClean="0"/>
              <a:t>Dữ</a:t>
            </a:r>
            <a:r>
              <a:rPr lang="en-US" altLang="en-US" b="0" dirty="0" smtClean="0"/>
              <a:t> </a:t>
            </a:r>
            <a:r>
              <a:rPr lang="en-US" altLang="en-US" b="0" dirty="0" err="1" smtClean="0"/>
              <a:t>liệu</a:t>
            </a:r>
            <a:r>
              <a:rPr lang="en-US" altLang="en-US" b="0" dirty="0" smtClean="0"/>
              <a:t> </a:t>
            </a:r>
            <a:r>
              <a:rPr lang="en-US" altLang="en-US" b="0" dirty="0" err="1" smtClean="0"/>
              <a:t>này</a:t>
            </a:r>
            <a:r>
              <a:rPr lang="en-US" altLang="en-US" b="0" dirty="0" smtClean="0"/>
              <a:t> </a:t>
            </a:r>
            <a:r>
              <a:rPr lang="en-US" altLang="en-US" b="0" dirty="0" err="1" smtClean="0"/>
              <a:t>không</a:t>
            </a:r>
            <a:r>
              <a:rPr lang="en-US" altLang="en-US" b="0" dirty="0" smtClean="0"/>
              <a:t> </a:t>
            </a:r>
            <a:r>
              <a:rPr lang="en-US" altLang="en-US" b="0" dirty="0" err="1" smtClean="0"/>
              <a:t>tuân</a:t>
            </a:r>
            <a:r>
              <a:rPr lang="en-US" altLang="en-US" b="0" dirty="0" smtClean="0"/>
              <a:t> </a:t>
            </a:r>
            <a:r>
              <a:rPr lang="en-US" altLang="en-US" b="0" dirty="0" err="1" smtClean="0"/>
              <a:t>theo</a:t>
            </a:r>
            <a:r>
              <a:rPr lang="en-US" altLang="en-US" b="0" dirty="0" smtClean="0"/>
              <a:t> </a:t>
            </a:r>
            <a:r>
              <a:rPr lang="en-US" altLang="en-US" b="0" dirty="0" err="1" smtClean="0"/>
              <a:t>phân</a:t>
            </a:r>
            <a:r>
              <a:rPr lang="en-US" altLang="en-US" b="0" dirty="0" smtClean="0"/>
              <a:t> </a:t>
            </a:r>
            <a:r>
              <a:rPr lang="en-US" altLang="en-US" b="0" dirty="0" err="1" smtClean="0"/>
              <a:t>phối</a:t>
            </a:r>
            <a:r>
              <a:rPr lang="en-US" altLang="en-US" b="0" dirty="0" smtClean="0"/>
              <a:t> </a:t>
            </a:r>
            <a:r>
              <a:rPr lang="en-US" altLang="en-US" b="0" dirty="0" err="1" smtClean="0"/>
              <a:t>chuẩn</a:t>
            </a:r>
            <a:r>
              <a:rPr lang="en-US" altLang="en-US" b="0" dirty="0" smtClean="0"/>
              <a:t>.</a:t>
            </a:r>
            <a:endParaRPr lang="en-US" altLang="en-US" b="0" dirty="0"/>
          </a:p>
        </p:txBody>
      </p:sp>
      <p:pic>
        <p:nvPicPr>
          <p:cNvPr id="174084" name="Picture 5" descr="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75" y="1023938"/>
            <a:ext cx="8772525" cy="330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405068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4294967295"/>
          </p:nvPr>
        </p:nvSpPr>
        <p:spPr bwMode="auto">
          <a:xfrm>
            <a:off x="314325" y="1295400"/>
            <a:ext cx="8829675"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rmAutofit lnSpcReduction="10000"/>
          </a:bodyPr>
          <a:lstStyle/>
          <a:p>
            <a:pPr algn="ctr">
              <a:lnSpc>
                <a:spcPct val="95000"/>
              </a:lnSpc>
              <a:spcBef>
                <a:spcPct val="5000"/>
              </a:spcBef>
              <a:spcAft>
                <a:spcPct val="5000"/>
              </a:spcAft>
              <a:buFont typeface="Wingdings" panose="05000000000000000000" pitchFamily="2" charset="2"/>
              <a:buNone/>
            </a:pPr>
            <a:r>
              <a:rPr lang="en-US" altLang="en-US" sz="3600" dirty="0" smtClean="0">
                <a:solidFill>
                  <a:schemeClr val="hlink"/>
                </a:solidFill>
                <a:latin typeface="Arial" panose="020B0604020202020204" pitchFamily="34" charset="0"/>
                <a:cs typeface="Arial" panose="020B0604020202020204" pitchFamily="34" charset="0"/>
              </a:rPr>
              <a:t> </a:t>
            </a:r>
            <a:r>
              <a:rPr lang="en-US" altLang="en-US" sz="4000" dirty="0" smtClean="0">
                <a:solidFill>
                  <a:schemeClr val="hlink"/>
                </a:solidFill>
                <a:latin typeface="Arial" panose="020B0604020202020204" pitchFamily="34" charset="0"/>
                <a:cs typeface="Arial" panose="020B0604020202020204" pitchFamily="34" charset="0"/>
              </a:rPr>
              <a:t>  </a:t>
            </a:r>
            <a:endParaRPr lang="en-US" altLang="en-US" sz="3600" dirty="0" smtClean="0">
              <a:solidFill>
                <a:schemeClr val="hlink"/>
              </a:solidFill>
              <a:latin typeface="Arial" panose="020B0604020202020204" pitchFamily="34" charset="0"/>
              <a:cs typeface="Arial" panose="020B0604020202020204" pitchFamily="34" charset="0"/>
            </a:endParaRPr>
          </a:p>
          <a:p>
            <a:pPr algn="ctr">
              <a:lnSpc>
                <a:spcPct val="95000"/>
              </a:lnSpc>
              <a:spcBef>
                <a:spcPct val="5000"/>
              </a:spcBef>
              <a:spcAft>
                <a:spcPct val="5000"/>
              </a:spcAft>
              <a:buFont typeface="Wingdings" panose="05000000000000000000" pitchFamily="2" charset="2"/>
              <a:buNone/>
            </a:pPr>
            <a:r>
              <a:rPr lang="en-US" altLang="en-US" b="0" dirty="0" err="1">
                <a:latin typeface="Arial" panose="020B0604020202020204" pitchFamily="34" charset="0"/>
                <a:cs typeface="Arial" panose="020B0604020202020204" pitchFamily="34" charset="0"/>
              </a:rPr>
              <a:t>biểu</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thị</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xác</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suất</a:t>
            </a:r>
            <a:r>
              <a:rPr lang="en-US" altLang="en-US" b="0" dirty="0">
                <a:latin typeface="Arial" panose="020B0604020202020204" pitchFamily="34" charset="0"/>
                <a:cs typeface="Arial" panose="020B0604020202020204" pitchFamily="34" charset="0"/>
              </a:rPr>
              <a:t> </a:t>
            </a:r>
            <a:r>
              <a:rPr lang="en-US" altLang="en-US" dirty="0" err="1" smtClean="0"/>
              <a:t>của</a:t>
            </a:r>
            <a:r>
              <a:rPr lang="en-US" altLang="en-US" b="0" dirty="0" smtClean="0">
                <a:latin typeface="Arial" panose="020B0604020202020204" pitchFamily="34" charset="0"/>
                <a:cs typeface="Arial" panose="020B0604020202020204" pitchFamily="34" charset="0"/>
              </a:rPr>
              <a:t> </a:t>
            </a:r>
            <a:r>
              <a:rPr lang="en-US" altLang="en-US" b="0" dirty="0">
                <a:latin typeface="Arial" panose="020B0604020202020204" pitchFamily="34" charset="0"/>
                <a:cs typeface="Arial" panose="020B0604020202020204" pitchFamily="34" charset="0"/>
              </a:rPr>
              <a:t>z </a:t>
            </a:r>
            <a:r>
              <a:rPr lang="en-US" altLang="en-US" b="0" dirty="0" err="1">
                <a:latin typeface="Arial" panose="020B0604020202020204" pitchFamily="34" charset="0"/>
                <a:cs typeface="Arial" panose="020B0604020202020204" pitchFamily="34" charset="0"/>
              </a:rPr>
              <a:t>nằm</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giữa</a:t>
            </a:r>
            <a:r>
              <a:rPr lang="en-US" altLang="en-US" b="0" dirty="0">
                <a:latin typeface="Arial" panose="020B0604020202020204" pitchFamily="34" charset="0"/>
                <a:cs typeface="Arial" panose="020B0604020202020204" pitchFamily="34" charset="0"/>
              </a:rPr>
              <a:t> a </a:t>
            </a:r>
            <a:r>
              <a:rPr lang="en-US" altLang="en-US" b="0" dirty="0" err="1">
                <a:latin typeface="Arial" panose="020B0604020202020204" pitchFamily="34" charset="0"/>
                <a:cs typeface="Arial" panose="020B0604020202020204" pitchFamily="34" charset="0"/>
              </a:rPr>
              <a:t>và</a:t>
            </a:r>
            <a:r>
              <a:rPr lang="en-US" altLang="en-US" b="0" dirty="0">
                <a:latin typeface="Arial" panose="020B0604020202020204" pitchFamily="34" charset="0"/>
                <a:cs typeface="Arial" panose="020B0604020202020204" pitchFamily="34" charset="0"/>
              </a:rPr>
              <a:t> b.</a:t>
            </a:r>
            <a:endParaRPr lang="en-US" altLang="en-US" dirty="0" smtClean="0">
              <a:solidFill>
                <a:schemeClr val="hlink"/>
              </a:solidFill>
              <a:latin typeface="Arial" panose="020B0604020202020204" pitchFamily="34" charset="0"/>
              <a:cs typeface="Arial" panose="020B0604020202020204" pitchFamily="34" charset="0"/>
            </a:endParaRPr>
          </a:p>
          <a:p>
            <a:pPr algn="ctr">
              <a:lnSpc>
                <a:spcPct val="95000"/>
              </a:lnSpc>
              <a:spcBef>
                <a:spcPct val="5000"/>
              </a:spcBef>
              <a:spcAft>
                <a:spcPct val="5000"/>
              </a:spcAft>
              <a:buFont typeface="Wingdings" panose="05000000000000000000" pitchFamily="2" charset="2"/>
              <a:buNone/>
            </a:pPr>
            <a:r>
              <a:rPr lang="en-US" altLang="en-US" sz="4000" dirty="0" smtClean="0">
                <a:solidFill>
                  <a:schemeClr val="hlink"/>
                </a:solidFill>
                <a:latin typeface="Arial" panose="020B0604020202020204" pitchFamily="34" charset="0"/>
                <a:cs typeface="Arial" panose="020B0604020202020204" pitchFamily="34" charset="0"/>
              </a:rPr>
              <a:t> </a:t>
            </a:r>
          </a:p>
          <a:p>
            <a:pPr algn="ctr">
              <a:lnSpc>
                <a:spcPct val="95000"/>
              </a:lnSpc>
              <a:spcBef>
                <a:spcPct val="5000"/>
              </a:spcBef>
              <a:spcAft>
                <a:spcPct val="5000"/>
              </a:spcAft>
              <a:buFont typeface="Wingdings" panose="05000000000000000000" pitchFamily="2" charset="2"/>
              <a:buNone/>
            </a:pPr>
            <a:r>
              <a:rPr lang="en-US" altLang="en-US" sz="4000" dirty="0" smtClean="0">
                <a:solidFill>
                  <a:schemeClr val="hlink"/>
                </a:solidFill>
                <a:latin typeface="Arial" panose="020B0604020202020204" pitchFamily="34" charset="0"/>
                <a:cs typeface="Arial" panose="020B0604020202020204" pitchFamily="34" charset="0"/>
              </a:rPr>
              <a:t> </a:t>
            </a:r>
          </a:p>
          <a:p>
            <a:pPr algn="ctr">
              <a:lnSpc>
                <a:spcPct val="95000"/>
              </a:lnSpc>
              <a:spcBef>
                <a:spcPct val="5000"/>
              </a:spcBef>
              <a:spcAft>
                <a:spcPct val="5000"/>
              </a:spcAft>
              <a:buFont typeface="Wingdings" panose="05000000000000000000" pitchFamily="2" charset="2"/>
              <a:buNone/>
            </a:pPr>
            <a:r>
              <a:rPr lang="vi-VN" altLang="en-US" b="0" dirty="0" smtClean="0">
                <a:latin typeface="Arial" panose="020B0604020202020204" pitchFamily="34" charset="0"/>
                <a:cs typeface="Arial" panose="020B0604020202020204" pitchFamily="34" charset="0"/>
              </a:rPr>
              <a:t>biểu </a:t>
            </a:r>
            <a:r>
              <a:rPr lang="vi-VN" altLang="en-US" b="0" dirty="0">
                <a:latin typeface="Arial" panose="020B0604020202020204" pitchFamily="34" charset="0"/>
                <a:cs typeface="Arial" panose="020B0604020202020204" pitchFamily="34" charset="0"/>
              </a:rPr>
              <a:t>thị xác suất </a:t>
            </a:r>
            <a:r>
              <a:rPr lang="en-US" altLang="en-US" dirty="0" err="1" smtClean="0"/>
              <a:t>của</a:t>
            </a:r>
            <a:r>
              <a:rPr lang="vi-VN" altLang="en-US" b="0" dirty="0" smtClean="0">
                <a:latin typeface="Arial" panose="020B0604020202020204" pitchFamily="34" charset="0"/>
                <a:cs typeface="Arial" panose="020B0604020202020204" pitchFamily="34" charset="0"/>
              </a:rPr>
              <a:t> </a:t>
            </a:r>
            <a:r>
              <a:rPr lang="vi-VN" altLang="en-US" b="0" dirty="0">
                <a:latin typeface="Arial" panose="020B0604020202020204" pitchFamily="34" charset="0"/>
                <a:cs typeface="Arial" panose="020B0604020202020204" pitchFamily="34" charset="0"/>
              </a:rPr>
              <a:t>z lớn hơn a</a:t>
            </a:r>
            <a:r>
              <a:rPr lang="vi-VN" altLang="en-US" b="0" dirty="0" smtClean="0">
                <a:latin typeface="Arial" panose="020B0604020202020204" pitchFamily="34" charset="0"/>
                <a:cs typeface="Arial" panose="020B0604020202020204" pitchFamily="34" charset="0"/>
              </a:rPr>
              <a:t>.</a:t>
            </a:r>
            <a:endParaRPr lang="en-US" altLang="en-US" b="0" i="1" dirty="0" smtClean="0">
              <a:latin typeface="Arial" panose="020B0604020202020204" pitchFamily="34" charset="0"/>
              <a:cs typeface="Arial" panose="020B0604020202020204" pitchFamily="34" charset="0"/>
            </a:endParaRPr>
          </a:p>
          <a:p>
            <a:pPr algn="ctr">
              <a:lnSpc>
                <a:spcPct val="95000"/>
              </a:lnSpc>
              <a:spcBef>
                <a:spcPct val="5000"/>
              </a:spcBef>
              <a:spcAft>
                <a:spcPct val="5000"/>
              </a:spcAft>
              <a:buFont typeface="Wingdings" panose="05000000000000000000" pitchFamily="2" charset="2"/>
              <a:buNone/>
            </a:pPr>
            <a:endParaRPr lang="en-US" altLang="en-US" dirty="0" smtClean="0">
              <a:latin typeface="Arial" panose="020B0604020202020204" pitchFamily="34" charset="0"/>
              <a:cs typeface="Arial" panose="020B0604020202020204" pitchFamily="34" charset="0"/>
            </a:endParaRPr>
          </a:p>
          <a:p>
            <a:pPr algn="ctr">
              <a:lnSpc>
                <a:spcPct val="95000"/>
              </a:lnSpc>
              <a:spcBef>
                <a:spcPct val="5000"/>
              </a:spcBef>
              <a:spcAft>
                <a:spcPct val="5000"/>
              </a:spcAft>
              <a:buFont typeface="Wingdings" panose="05000000000000000000" pitchFamily="2" charset="2"/>
              <a:buNone/>
            </a:pPr>
            <a:r>
              <a:rPr lang="en-US" altLang="en-US" sz="4000" dirty="0" smtClean="0">
                <a:solidFill>
                  <a:schemeClr val="hlink"/>
                </a:solidFill>
                <a:latin typeface="Arial" panose="020B0604020202020204" pitchFamily="34" charset="0"/>
                <a:cs typeface="Arial" panose="020B0604020202020204" pitchFamily="34" charset="0"/>
              </a:rPr>
              <a:t> </a:t>
            </a:r>
          </a:p>
          <a:p>
            <a:pPr algn="ctr">
              <a:lnSpc>
                <a:spcPct val="95000"/>
              </a:lnSpc>
              <a:spcBef>
                <a:spcPct val="5000"/>
              </a:spcBef>
              <a:spcAft>
                <a:spcPct val="5000"/>
              </a:spcAft>
              <a:buFont typeface="Wingdings" panose="05000000000000000000" pitchFamily="2" charset="2"/>
              <a:buNone/>
            </a:pPr>
            <a:r>
              <a:rPr lang="en-US" altLang="en-US" sz="3600" dirty="0" smtClean="0">
                <a:latin typeface="Arial" panose="020B0604020202020204" pitchFamily="34" charset="0"/>
                <a:cs typeface="Arial" panose="020B0604020202020204" pitchFamily="34" charset="0"/>
              </a:rPr>
              <a:t> </a:t>
            </a:r>
            <a:r>
              <a:rPr lang="vi-VN" altLang="en-US" b="0" dirty="0" smtClean="0">
                <a:latin typeface="Arial" panose="020B0604020202020204" pitchFamily="34" charset="0"/>
                <a:cs typeface="Arial" panose="020B0604020202020204" pitchFamily="34" charset="0"/>
              </a:rPr>
              <a:t>biểu </a:t>
            </a:r>
            <a:r>
              <a:rPr lang="vi-VN" altLang="en-US" b="0" dirty="0">
                <a:latin typeface="Arial" panose="020B0604020202020204" pitchFamily="34" charset="0"/>
                <a:cs typeface="Arial" panose="020B0604020202020204" pitchFamily="34" charset="0"/>
              </a:rPr>
              <a:t>thị xác suất </a:t>
            </a:r>
            <a:r>
              <a:rPr lang="en-US" altLang="en-US" dirty="0" err="1" smtClean="0"/>
              <a:t>của</a:t>
            </a:r>
            <a:r>
              <a:rPr lang="vi-VN" altLang="en-US" b="0" dirty="0" smtClean="0">
                <a:latin typeface="Arial" panose="020B0604020202020204" pitchFamily="34" charset="0"/>
                <a:cs typeface="Arial" panose="020B0604020202020204" pitchFamily="34" charset="0"/>
              </a:rPr>
              <a:t> </a:t>
            </a:r>
            <a:r>
              <a:rPr lang="vi-VN" altLang="en-US" b="0" dirty="0">
                <a:latin typeface="Arial" panose="020B0604020202020204" pitchFamily="34" charset="0"/>
                <a:cs typeface="Arial" panose="020B0604020202020204" pitchFamily="34" charset="0"/>
              </a:rPr>
              <a:t>z nhỏ hơn a.</a:t>
            </a:r>
            <a:endParaRPr lang="en-US" altLang="en-US" b="0" i="1" dirty="0" smtClean="0">
              <a:latin typeface="Arial" panose="020B0604020202020204" pitchFamily="34" charset="0"/>
              <a:cs typeface="Arial" panose="020B0604020202020204" pitchFamily="34" charset="0"/>
            </a:endParaRPr>
          </a:p>
        </p:txBody>
      </p:sp>
      <p:sp>
        <p:nvSpPr>
          <p:cNvPr id="50179" name="Rectangle 3"/>
          <p:cNvSpPr>
            <a:spLocks noChangeArrowheads="1"/>
          </p:cNvSpPr>
          <p:nvPr/>
        </p:nvSpPr>
        <p:spPr bwMode="auto">
          <a:xfrm>
            <a:off x="679450" y="412750"/>
            <a:ext cx="7772400"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smtClean="0">
                <a:solidFill>
                  <a:srgbClr val="008000"/>
                </a:solidFill>
              </a:rPr>
              <a:t>Ký</a:t>
            </a:r>
            <a:r>
              <a:rPr lang="en-US" altLang="en-US" sz="4000" dirty="0" smtClean="0">
                <a:solidFill>
                  <a:srgbClr val="008000"/>
                </a:solidFill>
              </a:rPr>
              <a:t> </a:t>
            </a:r>
            <a:r>
              <a:rPr lang="en-US" altLang="en-US" sz="4000" dirty="0" err="1" smtClean="0">
                <a:solidFill>
                  <a:srgbClr val="008000"/>
                </a:solidFill>
              </a:rPr>
              <a:t>hiệu</a:t>
            </a:r>
            <a:endParaRPr lang="en-US" altLang="en-US" sz="4000" dirty="0">
              <a:solidFill>
                <a:srgbClr val="008000"/>
              </a:solidFill>
            </a:endParaRPr>
          </a:p>
        </p:txBody>
      </p:sp>
      <p:graphicFrame>
        <p:nvGraphicFramePr>
          <p:cNvPr id="50180" name="Object 2"/>
          <p:cNvGraphicFramePr>
            <a:graphicFrameLocks noChangeAspect="1"/>
          </p:cNvGraphicFramePr>
          <p:nvPr/>
        </p:nvGraphicFramePr>
        <p:xfrm>
          <a:off x="3609975" y="1250950"/>
          <a:ext cx="1889125" cy="415925"/>
        </p:xfrm>
        <a:graphic>
          <a:graphicData uri="http://schemas.openxmlformats.org/presentationml/2006/ole">
            <mc:AlternateContent xmlns:mc="http://schemas.openxmlformats.org/markup-compatibility/2006">
              <mc:Choice xmlns:v="urn:schemas-microsoft-com:vml" Requires="v">
                <p:oleObj spid="_x0000_s83735" name="Equation" r:id="rId4" imgW="1777229" imgH="393529" progId="Equation.DSMT4">
                  <p:embed/>
                </p:oleObj>
              </mc:Choice>
              <mc:Fallback>
                <p:oleObj name="Equation" r:id="rId4" imgW="1777229" imgH="393529" progId="Equation.DSMT4">
                  <p:embed/>
                  <p:pic>
                    <p:nvPicPr>
                      <p:cNvPr id="5018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9975" y="1250950"/>
                        <a:ext cx="1889125" cy="4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81" name="Object 3"/>
          <p:cNvGraphicFramePr>
            <a:graphicFrameLocks noChangeAspect="1"/>
          </p:cNvGraphicFramePr>
          <p:nvPr/>
        </p:nvGraphicFramePr>
        <p:xfrm>
          <a:off x="3954463" y="2933700"/>
          <a:ext cx="1336675" cy="415925"/>
        </p:xfrm>
        <a:graphic>
          <a:graphicData uri="http://schemas.openxmlformats.org/presentationml/2006/ole">
            <mc:AlternateContent xmlns:mc="http://schemas.openxmlformats.org/markup-compatibility/2006">
              <mc:Choice xmlns:v="urn:schemas-microsoft-com:vml" Requires="v">
                <p:oleObj spid="_x0000_s83736" name="Equation" r:id="rId6" imgW="1256755" imgH="393529" progId="Equation.DSMT4">
                  <p:embed/>
                </p:oleObj>
              </mc:Choice>
              <mc:Fallback>
                <p:oleObj name="Equation" r:id="rId6" imgW="1256755" imgH="393529" progId="Equation.DSMT4">
                  <p:embed/>
                  <p:pic>
                    <p:nvPicPr>
                      <p:cNvPr id="50181"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4463" y="2933700"/>
                        <a:ext cx="1336675" cy="4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82" name="Object 4"/>
          <p:cNvGraphicFramePr>
            <a:graphicFrameLocks noChangeAspect="1"/>
          </p:cNvGraphicFramePr>
          <p:nvPr/>
        </p:nvGraphicFramePr>
        <p:xfrm>
          <a:off x="3921125" y="4554538"/>
          <a:ext cx="1322388" cy="415925"/>
        </p:xfrm>
        <a:graphic>
          <a:graphicData uri="http://schemas.openxmlformats.org/presentationml/2006/ole">
            <mc:AlternateContent xmlns:mc="http://schemas.openxmlformats.org/markup-compatibility/2006">
              <mc:Choice xmlns:v="urn:schemas-microsoft-com:vml" Requires="v">
                <p:oleObj spid="_x0000_s83737" name="Equation" r:id="rId8" imgW="1244600" imgH="393700" progId="Equation.DSMT4">
                  <p:embed/>
                </p:oleObj>
              </mc:Choice>
              <mc:Fallback>
                <p:oleObj name="Equation" r:id="rId8" imgW="1244600" imgH="393700" progId="Equation.DSMT4">
                  <p:embed/>
                  <p:pic>
                    <p:nvPicPr>
                      <p:cNvPr id="50182"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21125" y="4554538"/>
                        <a:ext cx="1322388" cy="4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05451514"/>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idx="4294967295"/>
          </p:nvPr>
        </p:nvSpPr>
        <p:spPr bwMode="auto">
          <a:xfrm>
            <a:off x="646113" y="431800"/>
            <a:ext cx="7848600" cy="939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err="1" smtClean="0"/>
              <a:t>Ví</a:t>
            </a:r>
            <a:r>
              <a:rPr lang="en-US" altLang="en-US" dirty="0" smtClean="0"/>
              <a:t> </a:t>
            </a:r>
            <a:r>
              <a:rPr lang="en-US" altLang="en-US" dirty="0" err="1" smtClean="0"/>
              <a:t>dụ</a:t>
            </a:r>
            <a:endParaRPr lang="en-US" altLang="en-US" dirty="0" smtClean="0"/>
          </a:p>
        </p:txBody>
      </p:sp>
      <p:sp>
        <p:nvSpPr>
          <p:cNvPr id="176131" name="Text Box 3"/>
          <p:cNvSpPr txBox="1">
            <a:spLocks noChangeArrowheads="1"/>
          </p:cNvSpPr>
          <p:nvPr/>
        </p:nvSpPr>
        <p:spPr bwMode="auto">
          <a:xfrm>
            <a:off x="398463" y="4365625"/>
            <a:ext cx="874553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50000"/>
              </a:spcBef>
            </a:pPr>
            <a:r>
              <a:rPr lang="en-US" altLang="en-US" b="0" dirty="0">
                <a:solidFill>
                  <a:srgbClr val="FF0000"/>
                </a:solidFill>
              </a:rPr>
              <a:t>Skewed:</a:t>
            </a:r>
            <a:r>
              <a:rPr lang="en-US" altLang="en-US" b="0" dirty="0"/>
              <a:t> Histogram </a:t>
            </a:r>
            <a:r>
              <a:rPr lang="en-US" altLang="en-US" b="0" dirty="0" err="1" smtClean="0"/>
              <a:t>của</a:t>
            </a:r>
            <a:r>
              <a:rPr lang="en-US" altLang="en-US" b="0" dirty="0" smtClean="0"/>
              <a:t> </a:t>
            </a:r>
            <a:r>
              <a:rPr lang="en-US" altLang="en-US" b="0" dirty="0" err="1" smtClean="0"/>
              <a:t>lượng</a:t>
            </a:r>
            <a:r>
              <a:rPr lang="en-US" altLang="en-US" b="0" dirty="0" smtClean="0"/>
              <a:t> </a:t>
            </a:r>
            <a:r>
              <a:rPr lang="en-US" altLang="en-US" b="0" dirty="0" err="1" smtClean="0"/>
              <a:t>mưa</a:t>
            </a:r>
            <a:r>
              <a:rPr lang="en-US" altLang="en-US" b="0" dirty="0" smtClean="0"/>
              <a:t> ở  Boston </a:t>
            </a:r>
            <a:r>
              <a:rPr lang="en-US" altLang="en-US" b="0" dirty="0" err="1" smtClean="0"/>
              <a:t>trong</a:t>
            </a:r>
            <a:r>
              <a:rPr lang="en-US" altLang="en-US" b="0" dirty="0" smtClean="0"/>
              <a:t> </a:t>
            </a:r>
            <a:r>
              <a:rPr lang="en-US" altLang="en-US" b="0" dirty="0" err="1" smtClean="0"/>
              <a:t>mỗi</a:t>
            </a:r>
            <a:r>
              <a:rPr lang="en-US" altLang="en-US" b="0" dirty="0" smtClean="0"/>
              <a:t> </a:t>
            </a:r>
            <a:r>
              <a:rPr lang="en-US" altLang="en-US" b="0" dirty="0" err="1" smtClean="0"/>
              <a:t>ngày</a:t>
            </a:r>
            <a:r>
              <a:rPr lang="en-US" altLang="en-US" b="0" dirty="0" smtClean="0"/>
              <a:t> </a:t>
            </a:r>
            <a:r>
              <a:rPr lang="en-US" altLang="en-US" b="0" dirty="0" err="1" smtClean="0"/>
              <a:t>thứ</a:t>
            </a:r>
            <a:r>
              <a:rPr lang="en-US" altLang="en-US" b="0" dirty="0" smtClean="0"/>
              <a:t> 2 </a:t>
            </a:r>
            <a:r>
              <a:rPr lang="en-US" altLang="en-US" b="0" dirty="0" err="1" smtClean="0"/>
              <a:t>suốt</a:t>
            </a:r>
            <a:r>
              <a:rPr lang="en-US" altLang="en-US" b="0" dirty="0" smtClean="0"/>
              <a:t> 1 </a:t>
            </a:r>
            <a:r>
              <a:rPr lang="en-US" altLang="en-US" b="0" dirty="0" err="1" smtClean="0"/>
              <a:t>năm</a:t>
            </a:r>
            <a:r>
              <a:rPr lang="en-US" altLang="en-US" b="0" dirty="0" smtClean="0"/>
              <a:t> </a:t>
            </a:r>
            <a:r>
              <a:rPr lang="en-US" altLang="en-US" b="0" dirty="0" err="1" smtClean="0"/>
              <a:t>bị</a:t>
            </a:r>
            <a:r>
              <a:rPr lang="en-US" altLang="en-US" b="0" dirty="0" smtClean="0"/>
              <a:t> </a:t>
            </a:r>
            <a:r>
              <a:rPr lang="en-US" altLang="en-US" b="0" dirty="0" err="1" smtClean="0"/>
              <a:t>lệch</a:t>
            </a:r>
            <a:r>
              <a:rPr lang="en-US" altLang="en-US" b="0" dirty="0" smtClean="0"/>
              <a:t>, </a:t>
            </a:r>
            <a:r>
              <a:rPr lang="en-US" altLang="en-US" b="0" dirty="0" err="1" smtClean="0"/>
              <a:t>không</a:t>
            </a:r>
            <a:r>
              <a:rPr lang="en-US" altLang="en-US" b="0" dirty="0" smtClean="0"/>
              <a:t> </a:t>
            </a:r>
            <a:r>
              <a:rPr lang="en-US" altLang="en-US" b="0" dirty="0" err="1" smtClean="0"/>
              <a:t>có</a:t>
            </a:r>
            <a:r>
              <a:rPr lang="en-US" altLang="en-US" b="0" dirty="0" smtClean="0"/>
              <a:t> </a:t>
            </a:r>
            <a:r>
              <a:rPr lang="en-US" altLang="en-US" b="0" dirty="0" err="1" smtClean="0"/>
              <a:t>dạng</a:t>
            </a:r>
            <a:r>
              <a:rPr lang="en-US" altLang="en-US" b="0" dirty="0" smtClean="0"/>
              <a:t> </a:t>
            </a:r>
            <a:r>
              <a:rPr lang="en-US" altLang="en-US" b="0" dirty="0" err="1" smtClean="0"/>
              <a:t>hình</a:t>
            </a:r>
            <a:r>
              <a:rPr lang="en-US" altLang="en-US" b="0" dirty="0" smtClean="0"/>
              <a:t> </a:t>
            </a:r>
            <a:r>
              <a:rPr lang="en-US" altLang="en-US" b="0" dirty="0" err="1" smtClean="0"/>
              <a:t>chuông</a:t>
            </a:r>
            <a:r>
              <a:rPr lang="en-US" altLang="en-US" b="0" dirty="0" smtClean="0"/>
              <a:t>. Normal </a:t>
            </a:r>
            <a:r>
              <a:rPr lang="en-US" altLang="en-US" b="0" dirty="0"/>
              <a:t>quantile plot </a:t>
            </a:r>
            <a:r>
              <a:rPr lang="en-US" altLang="en-US" b="0" dirty="0" err="1" smtClean="0"/>
              <a:t>có</a:t>
            </a:r>
            <a:r>
              <a:rPr lang="en-US" altLang="en-US" b="0" dirty="0" smtClean="0"/>
              <a:t> </a:t>
            </a:r>
            <a:r>
              <a:rPr lang="en-US" altLang="en-US" b="0" dirty="0" err="1" smtClean="0"/>
              <a:t>các</a:t>
            </a:r>
            <a:r>
              <a:rPr lang="en-US" altLang="en-US" b="0" dirty="0" smtClean="0"/>
              <a:t> </a:t>
            </a:r>
            <a:r>
              <a:rPr lang="en-US" altLang="en-US" b="0" dirty="0" err="1" smtClean="0"/>
              <a:t>điểm</a:t>
            </a:r>
            <a:r>
              <a:rPr lang="en-US" altLang="en-US" b="0" dirty="0" smtClean="0"/>
              <a:t> </a:t>
            </a:r>
            <a:r>
              <a:rPr lang="en-US" altLang="en-US" b="0" dirty="0" err="1" smtClean="0"/>
              <a:t>không</a:t>
            </a:r>
            <a:r>
              <a:rPr lang="en-US" altLang="en-US" b="0" dirty="0" smtClean="0"/>
              <a:t> </a:t>
            </a:r>
            <a:r>
              <a:rPr lang="en-US" altLang="en-US" b="0" dirty="0" err="1" smtClean="0"/>
              <a:t>nằm</a:t>
            </a:r>
            <a:r>
              <a:rPr lang="en-US" altLang="en-US" b="0" dirty="0" smtClean="0"/>
              <a:t> </a:t>
            </a:r>
            <a:r>
              <a:rPr lang="en-US" altLang="en-US" b="0" dirty="0" err="1" smtClean="0"/>
              <a:t>trên</a:t>
            </a:r>
            <a:r>
              <a:rPr lang="en-US" altLang="en-US" b="0" dirty="0" smtClean="0"/>
              <a:t> </a:t>
            </a:r>
            <a:r>
              <a:rPr lang="en-US" altLang="en-US" b="0" dirty="0" err="1" smtClean="0"/>
              <a:t>đường</a:t>
            </a:r>
            <a:r>
              <a:rPr lang="en-US" altLang="en-US" b="0" dirty="0" smtClean="0"/>
              <a:t> </a:t>
            </a:r>
            <a:r>
              <a:rPr lang="en-US" altLang="en-US" b="0" dirty="0" err="1" smtClean="0"/>
              <a:t>thẳng</a:t>
            </a:r>
            <a:r>
              <a:rPr lang="en-US" altLang="en-US" b="0" dirty="0" smtClean="0"/>
              <a:t>. </a:t>
            </a:r>
            <a:r>
              <a:rPr lang="en-US" altLang="en-US" b="0" dirty="0" err="1" smtClean="0"/>
              <a:t>Dữ</a:t>
            </a:r>
            <a:r>
              <a:rPr lang="en-US" altLang="en-US" b="0" dirty="0" smtClean="0"/>
              <a:t> </a:t>
            </a:r>
            <a:r>
              <a:rPr lang="en-US" altLang="en-US" b="0" dirty="0" err="1" smtClean="0"/>
              <a:t>liệu</a:t>
            </a:r>
            <a:r>
              <a:rPr lang="en-US" altLang="en-US" b="0" dirty="0" smtClean="0"/>
              <a:t> </a:t>
            </a:r>
            <a:r>
              <a:rPr lang="en-US" altLang="en-US" b="0" dirty="0" err="1" smtClean="0"/>
              <a:t>này</a:t>
            </a:r>
            <a:r>
              <a:rPr lang="en-US" altLang="en-US" b="0" dirty="0" smtClean="0"/>
              <a:t> </a:t>
            </a:r>
            <a:r>
              <a:rPr lang="en-US" altLang="en-US" b="0" dirty="0" err="1" smtClean="0"/>
              <a:t>không</a:t>
            </a:r>
            <a:r>
              <a:rPr lang="en-US" altLang="en-US" b="0" dirty="0" smtClean="0"/>
              <a:t> </a:t>
            </a:r>
            <a:r>
              <a:rPr lang="en-US" altLang="en-US" b="0" dirty="0" err="1" smtClean="0"/>
              <a:t>tuân</a:t>
            </a:r>
            <a:r>
              <a:rPr lang="en-US" altLang="en-US" b="0" dirty="0" smtClean="0"/>
              <a:t> </a:t>
            </a:r>
            <a:r>
              <a:rPr lang="en-US" altLang="en-US" b="0" dirty="0" err="1" smtClean="0"/>
              <a:t>theo</a:t>
            </a:r>
            <a:r>
              <a:rPr lang="en-US" altLang="en-US" b="0" dirty="0" smtClean="0"/>
              <a:t> </a:t>
            </a:r>
            <a:r>
              <a:rPr lang="en-US" altLang="en-US" b="0" dirty="0" err="1" smtClean="0"/>
              <a:t>phân</a:t>
            </a:r>
            <a:r>
              <a:rPr lang="en-US" altLang="en-US" b="0" dirty="0" smtClean="0"/>
              <a:t> </a:t>
            </a:r>
            <a:r>
              <a:rPr lang="en-US" altLang="en-US" b="0" dirty="0" err="1" smtClean="0"/>
              <a:t>phối</a:t>
            </a:r>
            <a:r>
              <a:rPr lang="en-US" altLang="en-US" b="0" dirty="0" smtClean="0"/>
              <a:t> </a:t>
            </a:r>
            <a:r>
              <a:rPr lang="en-US" altLang="en-US" b="0" dirty="0" err="1" smtClean="0"/>
              <a:t>chuẩn</a:t>
            </a:r>
            <a:r>
              <a:rPr lang="en-US" altLang="en-US" b="0" dirty="0" smtClean="0"/>
              <a:t>.</a:t>
            </a:r>
            <a:r>
              <a:rPr lang="en-US" altLang="en-US" b="0" dirty="0" smtClean="0">
                <a:latin typeface="Helvetica" panose="020B0604020202020204" pitchFamily="34" charset="0"/>
              </a:rPr>
              <a:t> </a:t>
            </a:r>
            <a:endParaRPr lang="en-US" altLang="en-US" b="0" dirty="0">
              <a:latin typeface="Helvetica" panose="020B0604020202020204" pitchFamily="34" charset="0"/>
            </a:endParaRPr>
          </a:p>
        </p:txBody>
      </p:sp>
      <p:pic>
        <p:nvPicPr>
          <p:cNvPr id="176132" name="Picture 5" descr="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888" y="1157288"/>
            <a:ext cx="8697912" cy="320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9699099"/>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xmlns="" id="{074ACFDE-BD24-4F3C-90A2-D864BF6F47DD}"/>
              </a:ext>
            </a:extLst>
          </p:cNvPr>
          <p:cNvSpPr>
            <a:spLocks noGrp="1" noChangeArrowheads="1"/>
          </p:cNvSpPr>
          <p:nvPr>
            <p:ph type="title"/>
          </p:nvPr>
        </p:nvSpPr>
        <p:spPr bwMode="auto">
          <a:xfrm>
            <a:off x="533400" y="495300"/>
            <a:ext cx="8001000" cy="1257300"/>
          </a:xfrm>
          <a:ln>
            <a:miter lim="800000"/>
            <a:headEnd/>
            <a:tailEnd/>
          </a:ln>
        </p:spPr>
        <p:txBody>
          <a:bodyPr vert="horz" wrap="square" lIns="90488" tIns="44450" rIns="90488" bIns="44450" numCol="1" anchor="t" anchorCtr="0" compatLnSpc="1">
            <a:prstTxWarp prst="textNoShape">
              <a:avLst/>
            </a:prstTxWarp>
          </a:bodyPr>
          <a:lstStyle/>
          <a:p>
            <a:pPr>
              <a:defRPr/>
            </a:pPr>
            <a:r>
              <a:rPr lang="en-US" b="1" dirty="0">
                <a:solidFill>
                  <a:schemeClr val="accent6">
                    <a:lumMod val="75000"/>
                  </a:schemeClr>
                </a:solidFill>
              </a:rPr>
              <a:t>Ch</a:t>
            </a:r>
            <a:r>
              <a:rPr lang="vi-VN" b="1" dirty="0">
                <a:solidFill>
                  <a:schemeClr val="accent6">
                    <a:lumMod val="75000"/>
                  </a:schemeClr>
                </a:solidFill>
              </a:rPr>
              <a:t>ư</a:t>
            </a:r>
            <a:r>
              <a:rPr lang="en-US" b="1" dirty="0" err="1">
                <a:solidFill>
                  <a:schemeClr val="accent6">
                    <a:lumMod val="75000"/>
                  </a:schemeClr>
                </a:solidFill>
              </a:rPr>
              <a:t>ơng</a:t>
            </a:r>
            <a:r>
              <a:rPr lang="en-US" b="1" dirty="0">
                <a:solidFill>
                  <a:schemeClr val="accent6">
                    <a:lumMod val="75000"/>
                  </a:schemeClr>
                </a:solidFill>
              </a:rPr>
              <a:t> 6</a:t>
            </a:r>
            <a:br>
              <a:rPr lang="en-US" b="1" dirty="0">
                <a:solidFill>
                  <a:schemeClr val="accent6">
                    <a:lumMod val="75000"/>
                  </a:schemeClr>
                </a:solidFill>
              </a:rPr>
            </a:br>
            <a:r>
              <a:rPr lang="en-US" b="1" dirty="0" err="1">
                <a:solidFill>
                  <a:schemeClr val="accent6">
                    <a:lumMod val="75000"/>
                  </a:schemeClr>
                </a:solidFill>
              </a:rPr>
              <a:t>Phân</a:t>
            </a:r>
            <a:r>
              <a:rPr lang="en-US" b="1" dirty="0">
                <a:solidFill>
                  <a:schemeClr val="accent6">
                    <a:lumMod val="75000"/>
                  </a:schemeClr>
                </a:solidFill>
              </a:rPr>
              <a:t> </a:t>
            </a:r>
            <a:r>
              <a:rPr lang="en-US" b="1" dirty="0" err="1">
                <a:solidFill>
                  <a:schemeClr val="accent6">
                    <a:lumMod val="75000"/>
                  </a:schemeClr>
                </a:solidFill>
              </a:rPr>
              <a:t>phối</a:t>
            </a:r>
            <a:r>
              <a:rPr lang="en-US" b="1" dirty="0">
                <a:solidFill>
                  <a:schemeClr val="accent6">
                    <a:lumMod val="75000"/>
                  </a:schemeClr>
                </a:solidFill>
              </a:rPr>
              <a:t> </a:t>
            </a:r>
            <a:r>
              <a:rPr lang="en-US" b="1" dirty="0" err="1">
                <a:solidFill>
                  <a:schemeClr val="accent6">
                    <a:lumMod val="75000"/>
                  </a:schemeClr>
                </a:solidFill>
              </a:rPr>
              <a:t>Chuẩn</a:t>
            </a:r>
            <a:endParaRPr lang="en-US" b="1" dirty="0">
              <a:solidFill>
                <a:schemeClr val="accent6">
                  <a:lumMod val="75000"/>
                </a:schemeClr>
              </a:solidFill>
            </a:endParaRPr>
          </a:p>
        </p:txBody>
      </p:sp>
      <p:sp>
        <p:nvSpPr>
          <p:cNvPr id="4099" name="Text Box 5">
            <a:extLst>
              <a:ext uri="{FF2B5EF4-FFF2-40B4-BE49-F238E27FC236}">
                <a16:creationId xmlns:a16="http://schemas.microsoft.com/office/drawing/2014/main" xmlns="" id="{E4CC296D-2F5C-4058-A6B5-1549BA623C33}"/>
              </a:ext>
            </a:extLst>
          </p:cNvPr>
          <p:cNvSpPr txBox="1">
            <a:spLocks noChangeArrowheads="1"/>
          </p:cNvSpPr>
          <p:nvPr/>
        </p:nvSpPr>
        <p:spPr bwMode="auto">
          <a:xfrm>
            <a:off x="609600" y="1828800"/>
            <a:ext cx="8382000" cy="3440942"/>
          </a:xfrm>
          <a:prstGeom prst="rect">
            <a:avLst/>
          </a:prstGeom>
          <a:noFill/>
          <a:ln w="12700">
            <a:noFill/>
            <a:miter lim="800000"/>
            <a:headEnd/>
            <a:tailEnd/>
          </a:ln>
        </p:spPr>
        <p:txBody>
          <a:bodyPr>
            <a:spAutoFit/>
          </a:bodyPr>
          <a:lstStyle/>
          <a:p>
            <a:pPr>
              <a:lnSpc>
                <a:spcPct val="90000"/>
              </a:lnSpc>
              <a:spcBef>
                <a:spcPct val="50000"/>
              </a:spcBef>
              <a:defRPr/>
            </a:pPr>
            <a:r>
              <a:rPr lang="en-US" sz="2400" b="0" dirty="0" smtClean="0">
                <a:latin typeface="Arial" charset="0"/>
              </a:rPr>
              <a:t>6-1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smtClean="0">
                <a:latin typeface="Arial" charset="0"/>
              </a:rPr>
              <a:t>chuẩn</a:t>
            </a:r>
            <a:endParaRPr lang="en-US" sz="2400" b="0" dirty="0">
              <a:latin typeface="Arial" charset="0"/>
            </a:endParaRPr>
          </a:p>
          <a:p>
            <a:pPr>
              <a:lnSpc>
                <a:spcPct val="90000"/>
              </a:lnSpc>
              <a:spcBef>
                <a:spcPct val="50000"/>
              </a:spcBef>
              <a:defRPr/>
            </a:pPr>
            <a:r>
              <a:rPr lang="en-US" sz="2400" b="0" dirty="0" smtClean="0">
                <a:latin typeface="Arial" charset="0"/>
              </a:rPr>
              <a:t>6-2  </a:t>
            </a:r>
            <a:r>
              <a:rPr lang="en-US" sz="2400" b="0" dirty="0" err="1" smtClean="0">
                <a:latin typeface="Arial" charset="0"/>
              </a:rPr>
              <a:t>Chuẩn</a:t>
            </a:r>
            <a:r>
              <a:rPr lang="en-US" sz="2400" b="0" dirty="0" smtClean="0">
                <a:latin typeface="Arial" charset="0"/>
              </a:rPr>
              <a:t> </a:t>
            </a:r>
            <a:r>
              <a:rPr lang="en-US" sz="2400" b="0" dirty="0" err="1" smtClean="0">
                <a:latin typeface="Arial" charset="0"/>
              </a:rPr>
              <a:t>hóa</a:t>
            </a:r>
            <a:r>
              <a:rPr lang="en-US" sz="2400" b="0" dirty="0" smtClean="0">
                <a:latin typeface="Arial" charset="0"/>
              </a:rPr>
              <a:t>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a:latin typeface="Arial" charset="0"/>
              </a:rPr>
              <a:t>chuẩn</a:t>
            </a:r>
            <a:endParaRPr lang="en-US" sz="2400" b="0" dirty="0">
              <a:latin typeface="Arial" charset="0"/>
            </a:endParaRPr>
          </a:p>
          <a:p>
            <a:pPr>
              <a:lnSpc>
                <a:spcPct val="90000"/>
              </a:lnSpc>
              <a:spcBef>
                <a:spcPct val="50000"/>
              </a:spcBef>
              <a:defRPr/>
            </a:pPr>
            <a:r>
              <a:rPr lang="en-US" sz="2400" b="0" dirty="0" smtClean="0">
                <a:latin typeface="Arial" charset="0"/>
              </a:rPr>
              <a:t>6-3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a:latin typeface="Arial" charset="0"/>
              </a:rPr>
              <a:t>mẫu</a:t>
            </a:r>
            <a:r>
              <a:rPr lang="en-US" sz="2400" b="0" dirty="0">
                <a:latin typeface="Arial" charset="0"/>
              </a:rPr>
              <a:t> </a:t>
            </a:r>
            <a:r>
              <a:rPr lang="en-US" sz="2400" b="0" dirty="0" err="1">
                <a:latin typeface="Arial" charset="0"/>
              </a:rPr>
              <a:t>và</a:t>
            </a:r>
            <a:r>
              <a:rPr lang="en-US" sz="2400" b="0" dirty="0">
                <a:latin typeface="Arial" charset="0"/>
              </a:rPr>
              <a:t> </a:t>
            </a:r>
            <a:r>
              <a:rPr lang="en-US" sz="2400" b="0" dirty="0" err="1">
                <a:latin typeface="Arial" charset="0"/>
              </a:rPr>
              <a:t>công</a:t>
            </a:r>
            <a:r>
              <a:rPr lang="en-US" sz="2400" b="0" dirty="0">
                <a:latin typeface="Arial" charset="0"/>
              </a:rPr>
              <a:t> </a:t>
            </a:r>
            <a:r>
              <a:rPr lang="en-US" sz="2400" b="0" dirty="0" err="1">
                <a:latin typeface="Arial" charset="0"/>
              </a:rPr>
              <a:t>cụ</a:t>
            </a:r>
            <a:r>
              <a:rPr lang="en-US" sz="2400" b="0" dirty="0">
                <a:latin typeface="Arial" charset="0"/>
              </a:rPr>
              <a:t> </a:t>
            </a:r>
            <a:r>
              <a:rPr lang="vi-VN" sz="2400" b="0" dirty="0">
                <a:latin typeface="Arial" charset="0"/>
              </a:rPr>
              <a:t>ư</a:t>
            </a:r>
            <a:r>
              <a:rPr lang="en-US" sz="2400" b="0" dirty="0" err="1">
                <a:latin typeface="Arial" charset="0"/>
              </a:rPr>
              <a:t>ớc</a:t>
            </a:r>
            <a:r>
              <a:rPr lang="en-US" sz="2400" b="0" dirty="0">
                <a:latin typeface="Arial" charset="0"/>
              </a:rPr>
              <a:t> l</a:t>
            </a:r>
            <a:r>
              <a:rPr lang="vi-VN" sz="2400" b="0" dirty="0">
                <a:latin typeface="Arial" charset="0"/>
              </a:rPr>
              <a:t>ư</a:t>
            </a:r>
            <a:r>
              <a:rPr lang="en-US" sz="2400" b="0" dirty="0" err="1">
                <a:latin typeface="Arial" charset="0"/>
              </a:rPr>
              <a:t>ợng</a:t>
            </a:r>
            <a:endParaRPr lang="en-US" sz="2400" b="0" dirty="0">
              <a:latin typeface="Arial" charset="0"/>
            </a:endParaRPr>
          </a:p>
          <a:p>
            <a:pPr>
              <a:lnSpc>
                <a:spcPct val="90000"/>
              </a:lnSpc>
              <a:spcBef>
                <a:spcPct val="50000"/>
              </a:spcBef>
              <a:defRPr/>
            </a:pPr>
            <a:r>
              <a:rPr lang="en-US" sz="2400" b="0" dirty="0" smtClean="0">
                <a:latin typeface="Arial" charset="0"/>
              </a:rPr>
              <a:t>6-4  </a:t>
            </a:r>
            <a:r>
              <a:rPr lang="en-US" sz="2400" b="0" dirty="0" err="1">
                <a:latin typeface="Arial" charset="0"/>
              </a:rPr>
              <a:t>Định</a:t>
            </a:r>
            <a:r>
              <a:rPr lang="en-US" sz="2400" b="0" dirty="0">
                <a:latin typeface="Arial" charset="0"/>
              </a:rPr>
              <a:t> </a:t>
            </a:r>
            <a:r>
              <a:rPr lang="en-US" sz="2400" b="0" dirty="0" err="1">
                <a:latin typeface="Arial" charset="0"/>
              </a:rPr>
              <a:t>lý</a:t>
            </a:r>
            <a:r>
              <a:rPr lang="en-US" sz="2400" b="0" dirty="0">
                <a:latin typeface="Arial" charset="0"/>
              </a:rPr>
              <a:t> </a:t>
            </a:r>
            <a:r>
              <a:rPr lang="en-US" sz="2400" b="0" dirty="0" err="1">
                <a:latin typeface="Arial" charset="0"/>
              </a:rPr>
              <a:t>Giới</a:t>
            </a:r>
            <a:r>
              <a:rPr lang="en-US" sz="2400" b="0" dirty="0">
                <a:latin typeface="Arial" charset="0"/>
              </a:rPr>
              <a:t> </a:t>
            </a:r>
            <a:r>
              <a:rPr lang="en-US" sz="2400" b="0" dirty="0" err="1">
                <a:latin typeface="Arial" charset="0"/>
              </a:rPr>
              <a:t>Hạn</a:t>
            </a:r>
            <a:r>
              <a:rPr lang="en-US" sz="2400" b="0" dirty="0">
                <a:latin typeface="Arial" charset="0"/>
              </a:rPr>
              <a:t> </a:t>
            </a:r>
            <a:r>
              <a:rPr lang="en-US" sz="2400" b="0" dirty="0" err="1">
                <a:latin typeface="Arial" charset="0"/>
              </a:rPr>
              <a:t>Trung</a:t>
            </a:r>
            <a:r>
              <a:rPr lang="en-US" sz="2400" b="0" dirty="0">
                <a:latin typeface="Arial" charset="0"/>
              </a:rPr>
              <a:t> </a:t>
            </a:r>
            <a:r>
              <a:rPr lang="en-US" sz="2400" b="0" dirty="0" err="1" smtClean="0">
                <a:latin typeface="Arial" charset="0"/>
              </a:rPr>
              <a:t>Tâm</a:t>
            </a:r>
            <a:endParaRPr lang="en-US" sz="2400" b="0" dirty="0" smtClean="0">
              <a:latin typeface="Arial" charset="0"/>
            </a:endParaRPr>
          </a:p>
          <a:p>
            <a:pPr>
              <a:lnSpc>
                <a:spcPct val="90000"/>
              </a:lnSpc>
              <a:spcBef>
                <a:spcPct val="50000"/>
              </a:spcBef>
              <a:defRPr/>
            </a:pPr>
            <a:r>
              <a:rPr lang="en-US" sz="2400" b="0" dirty="0">
                <a:latin typeface="Arial" charset="0"/>
              </a:rPr>
              <a:t>6-5  </a:t>
            </a:r>
            <a:r>
              <a:rPr lang="en-US" sz="2400" b="0" dirty="0" err="1">
                <a:latin typeface="Arial" charset="0"/>
              </a:rPr>
              <a:t>Kiểm</a:t>
            </a:r>
            <a:r>
              <a:rPr lang="en-US" sz="2400" b="0" dirty="0">
                <a:latin typeface="Arial" charset="0"/>
              </a:rPr>
              <a:t> </a:t>
            </a:r>
            <a:r>
              <a:rPr lang="en-US" sz="2400" b="0" dirty="0" err="1">
                <a:latin typeface="Arial" charset="0"/>
              </a:rPr>
              <a:t>tra</a:t>
            </a:r>
            <a:r>
              <a:rPr lang="en-US" sz="2400" b="0" dirty="0">
                <a:latin typeface="Arial" charset="0"/>
              </a:rPr>
              <a:t> </a:t>
            </a:r>
            <a:r>
              <a:rPr lang="en-US" sz="2400" b="0" dirty="0" err="1">
                <a:latin typeface="Arial" charset="0"/>
              </a:rPr>
              <a:t>dạng</a:t>
            </a:r>
            <a:r>
              <a:rPr lang="en-US" sz="2400" b="0" dirty="0">
                <a:latin typeface="Arial" charset="0"/>
              </a:rPr>
              <a:t> </a:t>
            </a:r>
            <a:r>
              <a:rPr lang="en-US" sz="2400" b="0" dirty="0" err="1" smtClean="0">
                <a:latin typeface="Arial" charset="0"/>
              </a:rPr>
              <a:t>chuẩn</a:t>
            </a:r>
            <a:endParaRPr lang="en-US" sz="2400" b="0" dirty="0">
              <a:latin typeface="Arial" charset="0"/>
            </a:endParaRPr>
          </a:p>
          <a:p>
            <a:pPr>
              <a:lnSpc>
                <a:spcPct val="90000"/>
              </a:lnSpc>
              <a:spcBef>
                <a:spcPct val="50000"/>
              </a:spcBef>
              <a:defRPr/>
            </a:pPr>
            <a:r>
              <a:rPr lang="en-US" sz="2400" b="0" dirty="0" smtClean="0">
                <a:solidFill>
                  <a:srgbClr val="00B050"/>
                </a:solidFill>
                <a:latin typeface="Arial" charset="0"/>
              </a:rPr>
              <a:t>6-6  </a:t>
            </a:r>
            <a:r>
              <a:rPr lang="en-US" sz="2400" b="0" dirty="0" err="1">
                <a:solidFill>
                  <a:srgbClr val="00B050"/>
                </a:solidFill>
                <a:latin typeface="Arial" charset="0"/>
              </a:rPr>
              <a:t>Xấp</a:t>
            </a:r>
            <a:r>
              <a:rPr lang="en-US" sz="2400" b="0" dirty="0">
                <a:solidFill>
                  <a:srgbClr val="00B050"/>
                </a:solidFill>
                <a:latin typeface="Arial" charset="0"/>
              </a:rPr>
              <a:t> </a:t>
            </a:r>
            <a:r>
              <a:rPr lang="en-US" sz="2400" b="0" dirty="0" err="1">
                <a:solidFill>
                  <a:srgbClr val="00B050"/>
                </a:solidFill>
                <a:latin typeface="Arial" charset="0"/>
              </a:rPr>
              <a:t>xỉ</a:t>
            </a:r>
            <a:r>
              <a:rPr lang="en-US" sz="2400" b="0" dirty="0">
                <a:solidFill>
                  <a:srgbClr val="00B050"/>
                </a:solidFill>
                <a:latin typeface="Arial" charset="0"/>
              </a:rPr>
              <a:t> </a:t>
            </a:r>
            <a:r>
              <a:rPr lang="en-US" sz="2400" b="0" dirty="0" err="1">
                <a:solidFill>
                  <a:srgbClr val="00B050"/>
                </a:solidFill>
                <a:latin typeface="Arial" charset="0"/>
              </a:rPr>
              <a:t>phân</a:t>
            </a:r>
            <a:r>
              <a:rPr lang="en-US" sz="2400" b="0" dirty="0">
                <a:solidFill>
                  <a:srgbClr val="00B050"/>
                </a:solidFill>
                <a:latin typeface="Arial" charset="0"/>
              </a:rPr>
              <a:t> </a:t>
            </a:r>
            <a:r>
              <a:rPr lang="en-US" sz="2400" b="0" dirty="0" err="1">
                <a:solidFill>
                  <a:srgbClr val="00B050"/>
                </a:solidFill>
                <a:latin typeface="Arial" charset="0"/>
              </a:rPr>
              <a:t>phối</a:t>
            </a:r>
            <a:r>
              <a:rPr lang="en-US" sz="2400" b="0" dirty="0">
                <a:solidFill>
                  <a:srgbClr val="00B050"/>
                </a:solidFill>
                <a:latin typeface="Arial" charset="0"/>
              </a:rPr>
              <a:t> </a:t>
            </a:r>
            <a:r>
              <a:rPr lang="en-US" sz="2400" b="0" dirty="0" err="1">
                <a:solidFill>
                  <a:srgbClr val="00B050"/>
                </a:solidFill>
                <a:latin typeface="Arial" charset="0"/>
              </a:rPr>
              <a:t>nhị</a:t>
            </a:r>
            <a:r>
              <a:rPr lang="en-US" sz="2400" b="0" dirty="0">
                <a:solidFill>
                  <a:srgbClr val="00B050"/>
                </a:solidFill>
                <a:latin typeface="Arial" charset="0"/>
              </a:rPr>
              <a:t> </a:t>
            </a:r>
            <a:r>
              <a:rPr lang="en-US" sz="2400" b="0" dirty="0" err="1">
                <a:solidFill>
                  <a:srgbClr val="00B050"/>
                </a:solidFill>
                <a:latin typeface="Arial" charset="0"/>
              </a:rPr>
              <a:t>thức</a:t>
            </a:r>
            <a:r>
              <a:rPr lang="en-US" sz="2400" b="0" dirty="0">
                <a:solidFill>
                  <a:srgbClr val="00B050"/>
                </a:solidFill>
                <a:latin typeface="Arial" charset="0"/>
              </a:rPr>
              <a:t> </a:t>
            </a:r>
            <a:r>
              <a:rPr lang="en-US" sz="2400" b="0" dirty="0" err="1">
                <a:solidFill>
                  <a:srgbClr val="00B050"/>
                </a:solidFill>
                <a:latin typeface="Arial" charset="0"/>
              </a:rPr>
              <a:t>bằng</a:t>
            </a:r>
            <a:r>
              <a:rPr lang="en-US" sz="2400" b="0" dirty="0">
                <a:solidFill>
                  <a:srgbClr val="00B050"/>
                </a:solidFill>
                <a:latin typeface="Arial" charset="0"/>
              </a:rPr>
              <a:t> </a:t>
            </a:r>
            <a:r>
              <a:rPr lang="en-US" sz="2400" b="0" dirty="0" err="1">
                <a:solidFill>
                  <a:srgbClr val="00B050"/>
                </a:solidFill>
                <a:latin typeface="Arial" charset="0"/>
              </a:rPr>
              <a:t>phân</a:t>
            </a:r>
            <a:r>
              <a:rPr lang="en-US" sz="2400" b="0" dirty="0">
                <a:solidFill>
                  <a:srgbClr val="00B050"/>
                </a:solidFill>
                <a:latin typeface="Arial" charset="0"/>
              </a:rPr>
              <a:t> </a:t>
            </a:r>
            <a:r>
              <a:rPr lang="en-US" sz="2400" b="0" dirty="0" err="1">
                <a:solidFill>
                  <a:srgbClr val="00B050"/>
                </a:solidFill>
                <a:latin typeface="Arial" charset="0"/>
              </a:rPr>
              <a:t>phối</a:t>
            </a:r>
            <a:r>
              <a:rPr lang="en-US" sz="2400" b="0" dirty="0">
                <a:solidFill>
                  <a:srgbClr val="00B050"/>
                </a:solidFill>
                <a:latin typeface="Arial" charset="0"/>
              </a:rPr>
              <a:t> </a:t>
            </a:r>
            <a:r>
              <a:rPr lang="en-US" sz="2400" b="0" dirty="0" err="1">
                <a:solidFill>
                  <a:srgbClr val="00B050"/>
                </a:solidFill>
                <a:latin typeface="Arial" charset="0"/>
              </a:rPr>
              <a:t>chuẩn</a:t>
            </a:r>
            <a:endParaRPr lang="en-US" sz="2400" b="0" dirty="0">
              <a:solidFill>
                <a:srgbClr val="00B050"/>
              </a:solidFill>
              <a:latin typeface="Arial" charset="0"/>
            </a:endParaRPr>
          </a:p>
          <a:p>
            <a:pPr>
              <a:lnSpc>
                <a:spcPct val="90000"/>
              </a:lnSpc>
              <a:spcBef>
                <a:spcPct val="50000"/>
              </a:spcBef>
              <a:defRPr/>
            </a:pPr>
            <a:endParaRPr lang="en-US" dirty="0">
              <a:solidFill>
                <a:srgbClr val="00B050"/>
              </a:solidFill>
              <a:latin typeface="Arial" charset="0"/>
            </a:endParaRPr>
          </a:p>
        </p:txBody>
      </p:sp>
    </p:spTree>
    <p:extLst>
      <p:ext uri="{BB962C8B-B14F-4D97-AF65-F5344CB8AC3E}">
        <p14:creationId xmlns:p14="http://schemas.microsoft.com/office/powerpoint/2010/main" val="1187394853"/>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990600" y="533400"/>
            <a:ext cx="7315200" cy="1066800"/>
          </a:xfrm>
        </p:spPr>
        <p:txBody>
          <a:bodyPr/>
          <a:lstStyle/>
          <a:p>
            <a:r>
              <a:rPr lang="en-US" altLang="en-US" dirty="0" err="1" smtClean="0"/>
              <a:t>Xấp</a:t>
            </a:r>
            <a:r>
              <a:rPr lang="en-US" altLang="en-US" dirty="0" smtClean="0"/>
              <a:t> </a:t>
            </a:r>
            <a:r>
              <a:rPr lang="en-US" altLang="en-US" dirty="0" err="1" smtClean="0"/>
              <a:t>xỉ</a:t>
            </a:r>
            <a:r>
              <a:rPr lang="en-US" altLang="en-US" dirty="0" smtClean="0"/>
              <a:t> pp </a:t>
            </a:r>
            <a:r>
              <a:rPr lang="en-US" altLang="en-US" dirty="0" err="1" smtClean="0"/>
              <a:t>nhị</a:t>
            </a:r>
            <a:r>
              <a:rPr lang="en-US" altLang="en-US" dirty="0" smtClean="0"/>
              <a:t> </a:t>
            </a:r>
            <a:r>
              <a:rPr lang="en-US" altLang="en-US" dirty="0" err="1" smtClean="0"/>
              <a:t>thức</a:t>
            </a:r>
            <a:r>
              <a:rPr lang="en-US" altLang="en-US" dirty="0" smtClean="0"/>
              <a:t> </a:t>
            </a:r>
            <a:r>
              <a:rPr lang="en-US" altLang="en-US" dirty="0" err="1" smtClean="0"/>
              <a:t>bằng</a:t>
            </a:r>
            <a:r>
              <a:rPr lang="en-US" altLang="en-US" dirty="0" smtClean="0"/>
              <a:t> pp </a:t>
            </a:r>
            <a:r>
              <a:rPr lang="en-US" altLang="en-US" dirty="0" err="1" smtClean="0"/>
              <a:t>chuẩn</a:t>
            </a:r>
            <a:endParaRPr lang="en-US" altLang="en-US" dirty="0" smtClean="0"/>
          </a:p>
        </p:txBody>
      </p:sp>
      <p:sp>
        <p:nvSpPr>
          <p:cNvPr id="29700" name="Content Placeholder 3"/>
          <p:cNvSpPr>
            <a:spLocks noGrp="1"/>
          </p:cNvSpPr>
          <p:nvPr>
            <p:ph idx="1"/>
          </p:nvPr>
        </p:nvSpPr>
        <p:spPr>
          <a:xfrm>
            <a:off x="0" y="1371600"/>
            <a:ext cx="9144000" cy="5181600"/>
          </a:xfrm>
        </p:spPr>
        <p:txBody>
          <a:bodyPr>
            <a:normAutofit/>
          </a:bodyPr>
          <a:lstStyle/>
          <a:p>
            <a:r>
              <a:rPr lang="en-US" altLang="en-US" sz="2600" dirty="0" err="1">
                <a:latin typeface="Arial" panose="020B0604020202020204" pitchFamily="34" charset="0"/>
                <a:cs typeface="Arial" panose="020B0604020202020204" pitchFamily="34" charset="0"/>
              </a:rPr>
              <a:t>Trong</a:t>
            </a:r>
            <a:r>
              <a:rPr lang="en-US" altLang="en-US" sz="2600" dirty="0">
                <a:latin typeface="Arial" panose="020B0604020202020204" pitchFamily="34" charset="0"/>
                <a:cs typeface="Arial" panose="020B0604020202020204" pitchFamily="34" charset="0"/>
              </a:rPr>
              <a:t> pp </a:t>
            </a:r>
            <a:r>
              <a:rPr lang="en-US" altLang="en-US" sz="2600" dirty="0" err="1">
                <a:latin typeface="Arial" panose="020B0604020202020204" pitchFamily="34" charset="0"/>
                <a:cs typeface="Arial" panose="020B0604020202020204" pitchFamily="34" charset="0"/>
              </a:rPr>
              <a:t>nhị</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thức</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tính</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xác</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suất</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khi</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số</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phép</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thử</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lớn</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ví</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dụ</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như</a:t>
            </a:r>
            <a:r>
              <a:rPr lang="en-US" altLang="en-US" sz="2600" dirty="0">
                <a:latin typeface="Arial" panose="020B0604020202020204" pitchFamily="34" charset="0"/>
                <a:cs typeface="Arial" panose="020B0604020202020204" pitchFamily="34" charset="0"/>
              </a:rPr>
              <a:t> 100) </a:t>
            </a:r>
            <a:r>
              <a:rPr lang="en-US" altLang="en-US" sz="2600" dirty="0" err="1">
                <a:latin typeface="Arial" panose="020B0604020202020204" pitchFamily="34" charset="0"/>
                <a:cs typeface="Arial" panose="020B0604020202020204" pitchFamily="34" charset="0"/>
              </a:rPr>
              <a:t>là</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gần</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như</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không</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thể</a:t>
            </a:r>
            <a:endParaRPr lang="en-US" altLang="en-US" sz="2600" dirty="0">
              <a:latin typeface="Arial" panose="020B0604020202020204" pitchFamily="34" charset="0"/>
              <a:cs typeface="Arial" panose="020B0604020202020204" pitchFamily="34" charset="0"/>
            </a:endParaRPr>
          </a:p>
          <a:p>
            <a:r>
              <a:rPr lang="en-US" altLang="en-US" sz="2600" dirty="0" err="1">
                <a:latin typeface="Arial" panose="020B0604020202020204" pitchFamily="34" charset="0"/>
                <a:cs typeface="Arial" panose="020B0604020202020204" pitchFamily="34" charset="0"/>
              </a:rPr>
              <a:t>Phân</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phối</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chuẩn</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có</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thể</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được</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dùng</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để</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xấp</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xỉ</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xác</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suất</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nhị</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thức</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khi</a:t>
            </a:r>
            <a:r>
              <a:rPr lang="en-US" altLang="en-US" sz="2600" dirty="0">
                <a:latin typeface="Arial" panose="020B0604020202020204" pitchFamily="34" charset="0"/>
                <a:cs typeface="Arial" panose="020B0604020202020204" pitchFamily="34" charset="0"/>
              </a:rPr>
              <a:t> n </a:t>
            </a:r>
            <a:r>
              <a:rPr lang="en-US" altLang="en-US" sz="2600" dirty="0" err="1">
                <a:latin typeface="Arial" panose="020B0604020202020204" pitchFamily="34" charset="0"/>
                <a:cs typeface="Arial" panose="020B0604020202020204" pitchFamily="34" charset="0"/>
              </a:rPr>
              <a:t>lớn</a:t>
            </a:r>
            <a:r>
              <a:rPr lang="en-US" altLang="en-US" sz="2600" dirty="0">
                <a:latin typeface="Arial" panose="020B0604020202020204" pitchFamily="34" charset="0"/>
                <a:cs typeface="Arial" panose="020B0604020202020204" pitchFamily="34" charset="0"/>
              </a:rPr>
              <a:t>.</a:t>
            </a:r>
          </a:p>
        </p:txBody>
      </p:sp>
      <p:sp>
        <p:nvSpPr>
          <p:cNvPr id="29701"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fontAlgn="base">
              <a:spcBef>
                <a:spcPct val="0"/>
              </a:spcBef>
              <a:spcAft>
                <a:spcPct val="0"/>
              </a:spcAft>
            </a:pPr>
            <a:endParaRPr lang="en-GB" altLang="en-US" dirty="0">
              <a:solidFill>
                <a:schemeClr val="bg2"/>
              </a:solidFill>
            </a:endParaRPr>
          </a:p>
        </p:txBody>
      </p:sp>
      <p:sp>
        <p:nvSpPr>
          <p:cNvPr id="29702" name="Slide Number Placeholder 5"/>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endParaRPr lang="en-GB" altLang="en-US" dirty="0">
              <a:solidFill>
                <a:srgbClr val="FFFFFF"/>
              </a:solidFill>
            </a:endParaRPr>
          </a:p>
        </p:txBody>
      </p:sp>
    </p:spTree>
    <p:extLst>
      <p:ext uri="{BB962C8B-B14F-4D97-AF65-F5344CB8AC3E}">
        <p14:creationId xmlns:p14="http://schemas.microsoft.com/office/powerpoint/2010/main" val="1829254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990600" y="533400"/>
            <a:ext cx="7315200" cy="1066800"/>
          </a:xfrm>
        </p:spPr>
        <p:txBody>
          <a:bodyPr/>
          <a:lstStyle/>
          <a:p>
            <a:r>
              <a:rPr lang="en-US" altLang="en-US" dirty="0" err="1" smtClean="0"/>
              <a:t>Xấp</a:t>
            </a:r>
            <a:r>
              <a:rPr lang="en-US" altLang="en-US" dirty="0" smtClean="0"/>
              <a:t> </a:t>
            </a:r>
            <a:r>
              <a:rPr lang="en-US" altLang="en-US" dirty="0" err="1" smtClean="0"/>
              <a:t>xỉ</a:t>
            </a:r>
            <a:r>
              <a:rPr lang="en-US" altLang="en-US" dirty="0" smtClean="0"/>
              <a:t> pp </a:t>
            </a:r>
            <a:r>
              <a:rPr lang="en-US" altLang="en-US" dirty="0" err="1" smtClean="0"/>
              <a:t>nhị</a:t>
            </a:r>
            <a:r>
              <a:rPr lang="en-US" altLang="en-US" dirty="0" smtClean="0"/>
              <a:t> </a:t>
            </a:r>
            <a:r>
              <a:rPr lang="en-US" altLang="en-US" dirty="0" err="1" smtClean="0"/>
              <a:t>thức</a:t>
            </a:r>
            <a:r>
              <a:rPr lang="en-US" altLang="en-US" dirty="0" smtClean="0"/>
              <a:t> </a:t>
            </a:r>
            <a:r>
              <a:rPr lang="en-US" altLang="en-US" dirty="0" err="1" smtClean="0"/>
              <a:t>bằng</a:t>
            </a:r>
            <a:r>
              <a:rPr lang="en-US" altLang="en-US" dirty="0" smtClean="0"/>
              <a:t> pp </a:t>
            </a:r>
            <a:r>
              <a:rPr lang="en-US" altLang="en-US" dirty="0" err="1" smtClean="0"/>
              <a:t>chuẩn</a:t>
            </a:r>
            <a:endParaRPr lang="en-US" altLang="en-US" dirty="0" smtClean="0"/>
          </a:p>
        </p:txBody>
      </p:sp>
      <p:sp>
        <p:nvSpPr>
          <p:cNvPr id="29700" name="Content Placeholder 3"/>
          <p:cNvSpPr>
            <a:spLocks noGrp="1"/>
          </p:cNvSpPr>
          <p:nvPr>
            <p:ph idx="1"/>
          </p:nvPr>
        </p:nvSpPr>
        <p:spPr>
          <a:xfrm>
            <a:off x="0" y="1371600"/>
            <a:ext cx="9144000" cy="5181600"/>
          </a:xfrm>
        </p:spPr>
        <p:txBody>
          <a:bodyPr/>
          <a:lstStyle/>
          <a:p>
            <a:r>
              <a:rPr lang="en-US" altLang="en-US" sz="2600" b="0" dirty="0" err="1" smtClean="0">
                <a:latin typeface="Arial" panose="020B0604020202020204" pitchFamily="34" charset="0"/>
                <a:cs typeface="Arial" panose="020B0604020202020204" pitchFamily="34" charset="0"/>
              </a:rPr>
              <a:t>Khi</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số</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lần</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thí</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nghiệm</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lớn</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xs</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thành</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công</a:t>
            </a:r>
            <a:endParaRPr lang="en-US" altLang="en-US" sz="2600" b="0" dirty="0" smtClean="0">
              <a:latin typeface="Arial" panose="020B0604020202020204" pitchFamily="34" charset="0"/>
              <a:cs typeface="Arial" panose="020B0604020202020204" pitchFamily="34" charset="0"/>
            </a:endParaRPr>
          </a:p>
          <a:p>
            <a:pPr lvl="1"/>
            <a:r>
              <a:rPr lang="en-US" altLang="en-US" sz="2600" b="0" dirty="0" smtClean="0">
                <a:latin typeface="Arial" panose="020B0604020202020204" pitchFamily="34" charset="0"/>
                <a:cs typeface="Arial" panose="020B0604020202020204" pitchFamily="34" charset="0"/>
              </a:rPr>
              <a:t>p </a:t>
            </a:r>
            <a:r>
              <a:rPr lang="en-US" altLang="en-US" sz="2600" b="0" dirty="0" err="1" smtClean="0">
                <a:latin typeface="Arial" panose="020B0604020202020204" pitchFamily="34" charset="0"/>
                <a:cs typeface="Arial" panose="020B0604020202020204" pitchFamily="34" charset="0"/>
              </a:rPr>
              <a:t>gần</a:t>
            </a:r>
            <a:r>
              <a:rPr lang="en-US" altLang="en-US" sz="2600" b="0" dirty="0" smtClean="0">
                <a:latin typeface="Arial" panose="020B0604020202020204" pitchFamily="34" charset="0"/>
                <a:cs typeface="Arial" panose="020B0604020202020204" pitchFamily="34" charset="0"/>
              </a:rPr>
              <a:t> 0.5 </a:t>
            </a:r>
            <a:r>
              <a:rPr lang="en-US" altLang="en-US" sz="2600" b="0" dirty="0" smtClean="0">
                <a:latin typeface="Arial" panose="020B0604020202020204" pitchFamily="34" charset="0"/>
                <a:cs typeface="Arial" panose="020B0604020202020204" pitchFamily="34" charset="0"/>
                <a:sym typeface="Wingdings" panose="05000000000000000000" pitchFamily="2" charset="2"/>
              </a:rPr>
              <a:t> </a:t>
            </a:r>
            <a:r>
              <a:rPr lang="en-US" altLang="en-US" sz="2600" b="0" dirty="0" err="1" smtClean="0">
                <a:latin typeface="Arial" panose="020B0604020202020204" pitchFamily="34" charset="0"/>
                <a:cs typeface="Arial" panose="020B0604020202020204" pitchFamily="34" charset="0"/>
                <a:sym typeface="Wingdings" panose="05000000000000000000" pitchFamily="2" charset="2"/>
              </a:rPr>
              <a:t>dạng</a:t>
            </a:r>
            <a:r>
              <a:rPr lang="en-US" altLang="en-US" sz="2600" b="0" dirty="0" smtClean="0">
                <a:latin typeface="Arial" panose="020B0604020202020204" pitchFamily="34" charset="0"/>
                <a:cs typeface="Arial" panose="020B0604020202020204" pitchFamily="34" charset="0"/>
                <a:sym typeface="Wingdings" panose="05000000000000000000" pitchFamily="2" charset="2"/>
              </a:rPr>
              <a:t> </a:t>
            </a:r>
            <a:r>
              <a:rPr lang="en-US" altLang="en-US" sz="2600" b="0" dirty="0" err="1" smtClean="0">
                <a:latin typeface="Arial" panose="020B0604020202020204" pitchFamily="34" charset="0"/>
                <a:cs typeface="Arial" panose="020B0604020202020204" pitchFamily="34" charset="0"/>
                <a:sym typeface="Wingdings" panose="05000000000000000000" pitchFamily="2" charset="2"/>
              </a:rPr>
              <a:t>chuông</a:t>
            </a:r>
            <a:r>
              <a:rPr lang="en-US" altLang="en-US" sz="2600" b="0" dirty="0" smtClean="0">
                <a:latin typeface="Arial" panose="020B0604020202020204" pitchFamily="34" charset="0"/>
                <a:cs typeface="Arial" panose="020B0604020202020204" pitchFamily="34" charset="0"/>
                <a:sym typeface="Wingdings" panose="05000000000000000000" pitchFamily="2" charset="2"/>
              </a:rPr>
              <a:t> </a:t>
            </a:r>
            <a:r>
              <a:rPr lang="en-US" altLang="en-US" sz="2600" b="0" dirty="0" err="1" smtClean="0">
                <a:latin typeface="Arial" panose="020B0604020202020204" pitchFamily="34" charset="0"/>
                <a:cs typeface="Arial" panose="020B0604020202020204" pitchFamily="34" charset="0"/>
                <a:sym typeface="Wingdings" panose="05000000000000000000" pitchFamily="2" charset="2"/>
              </a:rPr>
              <a:t>đối</a:t>
            </a:r>
            <a:r>
              <a:rPr lang="en-US" altLang="en-US" sz="2600" b="0" dirty="0" smtClean="0">
                <a:latin typeface="Arial" panose="020B0604020202020204" pitchFamily="34" charset="0"/>
                <a:cs typeface="Arial" panose="020B0604020202020204" pitchFamily="34" charset="0"/>
                <a:sym typeface="Wingdings" panose="05000000000000000000" pitchFamily="2" charset="2"/>
              </a:rPr>
              <a:t> </a:t>
            </a:r>
            <a:r>
              <a:rPr lang="en-US" altLang="en-US" sz="2600" b="0" dirty="0" err="1" smtClean="0">
                <a:latin typeface="Arial" panose="020B0604020202020204" pitchFamily="34" charset="0"/>
                <a:cs typeface="Arial" panose="020B0604020202020204" pitchFamily="34" charset="0"/>
                <a:sym typeface="Wingdings" panose="05000000000000000000" pitchFamily="2" charset="2"/>
              </a:rPr>
              <a:t>xứng</a:t>
            </a:r>
            <a:endParaRPr lang="en-US" altLang="en-US" sz="2600" b="0" dirty="0" smtClean="0">
              <a:latin typeface="Arial" panose="020B0604020202020204" pitchFamily="34" charset="0"/>
              <a:cs typeface="Arial" panose="020B0604020202020204" pitchFamily="34" charset="0"/>
              <a:sym typeface="Wingdings" panose="05000000000000000000" pitchFamily="2" charset="2"/>
            </a:endParaRPr>
          </a:p>
          <a:p>
            <a:pPr lvl="1"/>
            <a:r>
              <a:rPr lang="en-US" altLang="en-US" sz="2600" b="0" dirty="0" smtClean="0">
                <a:latin typeface="Arial" panose="020B0604020202020204" pitchFamily="34" charset="0"/>
                <a:cs typeface="Arial" panose="020B0604020202020204" pitchFamily="34" charset="0"/>
                <a:sym typeface="Wingdings" panose="05000000000000000000" pitchFamily="2" charset="2"/>
              </a:rPr>
              <a:t>p </a:t>
            </a:r>
            <a:r>
              <a:rPr lang="en-US" altLang="en-US" sz="2600" b="0" dirty="0" err="1" smtClean="0">
                <a:latin typeface="Arial" panose="020B0604020202020204" pitchFamily="34" charset="0"/>
                <a:cs typeface="Arial" panose="020B0604020202020204" pitchFamily="34" charset="0"/>
                <a:sym typeface="Wingdings" panose="05000000000000000000" pitchFamily="2" charset="2"/>
              </a:rPr>
              <a:t>gần</a:t>
            </a:r>
            <a:r>
              <a:rPr lang="en-US" altLang="en-US" sz="2600" b="0" dirty="0" smtClean="0">
                <a:latin typeface="Arial" panose="020B0604020202020204" pitchFamily="34" charset="0"/>
                <a:cs typeface="Arial" panose="020B0604020202020204" pitchFamily="34" charset="0"/>
                <a:sym typeface="Wingdings" panose="05000000000000000000" pitchFamily="2" charset="2"/>
              </a:rPr>
              <a:t> 0 (1)  </a:t>
            </a:r>
            <a:r>
              <a:rPr lang="en-US" altLang="en-US" sz="2600" b="0" dirty="0" err="1" smtClean="0">
                <a:latin typeface="Arial" panose="020B0604020202020204" pitchFamily="34" charset="0"/>
                <a:cs typeface="Arial" panose="020B0604020202020204" pitchFamily="34" charset="0"/>
                <a:sym typeface="Wingdings" panose="05000000000000000000" pitchFamily="2" charset="2"/>
              </a:rPr>
              <a:t>lệch</a:t>
            </a:r>
            <a:r>
              <a:rPr lang="en-US" altLang="en-US" sz="2600" b="0" dirty="0" smtClean="0">
                <a:latin typeface="Arial" panose="020B0604020202020204" pitchFamily="34" charset="0"/>
                <a:cs typeface="Arial" panose="020B0604020202020204" pitchFamily="34" charset="0"/>
                <a:sym typeface="Wingdings" panose="05000000000000000000" pitchFamily="2" charset="2"/>
              </a:rPr>
              <a:t> </a:t>
            </a:r>
            <a:r>
              <a:rPr lang="en-US" altLang="en-US" sz="2600" b="0" dirty="0" err="1" smtClean="0">
                <a:latin typeface="Arial" panose="020B0604020202020204" pitchFamily="34" charset="0"/>
                <a:cs typeface="Arial" panose="020B0604020202020204" pitchFamily="34" charset="0"/>
                <a:sym typeface="Wingdings" panose="05000000000000000000" pitchFamily="2" charset="2"/>
              </a:rPr>
              <a:t>trái</a:t>
            </a:r>
            <a:r>
              <a:rPr lang="en-US" altLang="en-US" sz="2600" b="0" dirty="0" smtClean="0">
                <a:latin typeface="Arial" panose="020B0604020202020204" pitchFamily="34" charset="0"/>
                <a:cs typeface="Arial" panose="020B0604020202020204" pitchFamily="34" charset="0"/>
                <a:sym typeface="Wingdings" panose="05000000000000000000" pitchFamily="2" charset="2"/>
              </a:rPr>
              <a:t> (</a:t>
            </a:r>
            <a:r>
              <a:rPr lang="en-US" altLang="en-US" sz="2600" b="0" dirty="0" err="1" smtClean="0">
                <a:latin typeface="Arial" panose="020B0604020202020204" pitchFamily="34" charset="0"/>
                <a:cs typeface="Arial" panose="020B0604020202020204" pitchFamily="34" charset="0"/>
                <a:sym typeface="Wingdings" panose="05000000000000000000" pitchFamily="2" charset="2"/>
              </a:rPr>
              <a:t>phải</a:t>
            </a:r>
            <a:r>
              <a:rPr lang="en-US" altLang="en-US" sz="2600" b="0" dirty="0" smtClean="0">
                <a:latin typeface="Arial" panose="020B0604020202020204" pitchFamily="34" charset="0"/>
                <a:cs typeface="Arial" panose="020B0604020202020204" pitchFamily="34" charset="0"/>
                <a:sym typeface="Wingdings" panose="05000000000000000000" pitchFamily="2" charset="2"/>
              </a:rPr>
              <a:t>)</a:t>
            </a:r>
          </a:p>
        </p:txBody>
      </p:sp>
      <p:sp>
        <p:nvSpPr>
          <p:cNvPr id="29701"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fontAlgn="base">
              <a:spcBef>
                <a:spcPct val="0"/>
              </a:spcBef>
              <a:spcAft>
                <a:spcPct val="0"/>
              </a:spcAft>
            </a:pPr>
            <a:endParaRPr lang="en-GB" altLang="en-US" dirty="0">
              <a:solidFill>
                <a:schemeClr val="bg2"/>
              </a:solidFill>
            </a:endParaRPr>
          </a:p>
        </p:txBody>
      </p:sp>
      <p:sp>
        <p:nvSpPr>
          <p:cNvPr id="29702" name="Slide Number Placeholder 5"/>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endParaRPr lang="en-GB" altLang="en-US" dirty="0">
              <a:solidFill>
                <a:srgbClr val="FFFFFF"/>
              </a:solidFill>
            </a:endParaRPr>
          </a:p>
        </p:txBody>
      </p:sp>
      <p:pic>
        <p:nvPicPr>
          <p:cNvPr id="2970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7180" y="2819400"/>
            <a:ext cx="572135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7262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990600" y="457200"/>
            <a:ext cx="7315200" cy="1066800"/>
          </a:xfrm>
        </p:spPr>
        <p:txBody>
          <a:bodyPr/>
          <a:lstStyle/>
          <a:p>
            <a:r>
              <a:rPr lang="en-US" altLang="en-US" dirty="0" err="1" smtClean="0"/>
              <a:t>Xấp</a:t>
            </a:r>
            <a:r>
              <a:rPr lang="en-US" altLang="en-US" dirty="0" smtClean="0"/>
              <a:t> </a:t>
            </a:r>
            <a:r>
              <a:rPr lang="en-US" altLang="en-US" dirty="0" err="1" smtClean="0"/>
              <a:t>xỉ</a:t>
            </a:r>
            <a:r>
              <a:rPr lang="en-US" altLang="en-US" dirty="0" smtClean="0"/>
              <a:t> pp </a:t>
            </a:r>
            <a:r>
              <a:rPr lang="en-US" altLang="en-US" dirty="0" err="1" smtClean="0"/>
              <a:t>nhị</a:t>
            </a:r>
            <a:r>
              <a:rPr lang="en-US" altLang="en-US" dirty="0" smtClean="0"/>
              <a:t> </a:t>
            </a:r>
            <a:r>
              <a:rPr lang="en-US" altLang="en-US" dirty="0" err="1" smtClean="0"/>
              <a:t>thức</a:t>
            </a:r>
            <a:r>
              <a:rPr lang="en-US" altLang="en-US" dirty="0" smtClean="0"/>
              <a:t> </a:t>
            </a:r>
            <a:r>
              <a:rPr lang="en-US" altLang="en-US" dirty="0" err="1" smtClean="0"/>
              <a:t>bằng</a:t>
            </a:r>
            <a:r>
              <a:rPr lang="en-US" altLang="en-US" dirty="0" smtClean="0"/>
              <a:t> pp </a:t>
            </a:r>
            <a:r>
              <a:rPr lang="en-US" altLang="en-US" dirty="0" err="1" smtClean="0"/>
              <a:t>chuẩn</a:t>
            </a:r>
            <a:endParaRPr lang="en-US" altLang="en-US" dirty="0" smtClean="0"/>
          </a:p>
        </p:txBody>
      </p:sp>
      <p:sp>
        <p:nvSpPr>
          <p:cNvPr id="30724" name="Content Placeholder 3"/>
          <p:cNvSpPr>
            <a:spLocks noGrp="1"/>
          </p:cNvSpPr>
          <p:nvPr>
            <p:ph idx="1"/>
          </p:nvPr>
        </p:nvSpPr>
        <p:spPr>
          <a:xfrm>
            <a:off x="0" y="1371600"/>
            <a:ext cx="9144000" cy="5181600"/>
          </a:xfrm>
        </p:spPr>
        <p:txBody>
          <a:bodyPr/>
          <a:lstStyle/>
          <a:p>
            <a:r>
              <a:rPr lang="en-US" altLang="en-US" sz="2600" b="0" dirty="0" smtClean="0">
                <a:latin typeface="Arial" panose="020B0604020202020204" pitchFamily="34" charset="0"/>
                <a:cs typeface="Arial" panose="020B0604020202020204" pitchFamily="34" charset="0"/>
              </a:rPr>
              <a:t>Do </a:t>
            </a:r>
            <a:r>
              <a:rPr lang="en-US" altLang="en-US" sz="2600" b="0" dirty="0" err="1" smtClean="0">
                <a:latin typeface="Arial" panose="020B0604020202020204" pitchFamily="34" charset="0"/>
                <a:cs typeface="Arial" panose="020B0604020202020204" pitchFamily="34" charset="0"/>
              </a:rPr>
              <a:t>phân</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phối</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nhị</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thức</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có</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dạng</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gần</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giống</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phân</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phối</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chuẩn</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khi</a:t>
            </a:r>
            <a:r>
              <a:rPr lang="en-US" altLang="en-US" sz="2600" b="0" dirty="0" smtClean="0">
                <a:latin typeface="Arial" panose="020B0604020202020204" pitchFamily="34" charset="0"/>
                <a:cs typeface="Arial" panose="020B0604020202020204" pitchFamily="34" charset="0"/>
              </a:rPr>
              <a:t> n </a:t>
            </a:r>
            <a:r>
              <a:rPr lang="en-US" altLang="en-US" sz="2600" b="0" dirty="0" err="1" smtClean="0">
                <a:latin typeface="Arial" panose="020B0604020202020204" pitchFamily="34" charset="0"/>
                <a:cs typeface="Arial" panose="020B0604020202020204" pitchFamily="34" charset="0"/>
              </a:rPr>
              <a:t>lớn</a:t>
            </a:r>
            <a:r>
              <a:rPr lang="en-US" altLang="en-US" sz="2600" b="0" dirty="0" smtClean="0">
                <a:latin typeface="Arial" panose="020B0604020202020204" pitchFamily="34" charset="0"/>
                <a:cs typeface="Arial" panose="020B0604020202020204" pitchFamily="34" charset="0"/>
              </a:rPr>
              <a:t> </a:t>
            </a:r>
            <a:r>
              <a:rPr lang="en-US" altLang="en-US" sz="2600" b="0" dirty="0" smtClean="0">
                <a:latin typeface="Arial" panose="020B0604020202020204" pitchFamily="34" charset="0"/>
                <a:cs typeface="Arial" panose="020B0604020202020204" pitchFamily="34" charset="0"/>
                <a:sym typeface="Wingdings" panose="05000000000000000000" pitchFamily="2" charset="2"/>
              </a:rPr>
              <a:t></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có</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thể</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sử</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dụng</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phân</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phối</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chuẩn</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để</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xấp</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xỉ</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nhị</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thức</a:t>
            </a:r>
            <a:endParaRPr lang="en-US" altLang="en-US" sz="2600" b="0" dirty="0" smtClean="0">
              <a:latin typeface="Arial" panose="020B0604020202020204" pitchFamily="34" charset="0"/>
              <a:cs typeface="Arial" panose="020B0604020202020204" pitchFamily="34" charset="0"/>
            </a:endParaRPr>
          </a:p>
          <a:p>
            <a:r>
              <a:rPr lang="en-US" altLang="en-US" sz="2600" b="0" dirty="0" smtClean="0">
                <a:latin typeface="Arial" panose="020B0604020202020204" pitchFamily="34" charset="0"/>
                <a:cs typeface="Arial" panose="020B0604020202020204" pitchFamily="34" charset="0"/>
              </a:rPr>
              <a:t>3 </a:t>
            </a:r>
            <a:r>
              <a:rPr lang="en-US" altLang="en-US" sz="2600" b="0" dirty="0" err="1" smtClean="0">
                <a:latin typeface="Arial" panose="020B0604020202020204" pitchFamily="34" charset="0"/>
                <a:cs typeface="Arial" panose="020B0604020202020204" pitchFamily="34" charset="0"/>
              </a:rPr>
              <a:t>câu</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hỏi</a:t>
            </a:r>
            <a:endParaRPr lang="en-US" altLang="en-US" sz="2600" b="0" dirty="0" smtClean="0">
              <a:latin typeface="Arial" panose="020B0604020202020204" pitchFamily="34" charset="0"/>
              <a:cs typeface="Arial" panose="020B0604020202020204" pitchFamily="34" charset="0"/>
            </a:endParaRPr>
          </a:p>
          <a:p>
            <a:pPr lvl="1"/>
            <a:r>
              <a:rPr lang="en-US" altLang="en-US" sz="2600" b="0" dirty="0" smtClean="0">
                <a:latin typeface="Arial" panose="020B0604020202020204" pitchFamily="34" charset="0"/>
                <a:cs typeface="Arial" panose="020B0604020202020204" pitchFamily="34" charset="0"/>
              </a:rPr>
              <a:t>n </a:t>
            </a:r>
            <a:r>
              <a:rPr lang="en-US" altLang="en-US" sz="2600" b="0" dirty="0" err="1" smtClean="0">
                <a:latin typeface="Arial" panose="020B0604020202020204" pitchFamily="34" charset="0"/>
                <a:cs typeface="Arial" panose="020B0604020202020204" pitchFamily="34" charset="0"/>
              </a:rPr>
              <a:t>thế</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nào</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là</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lớn</a:t>
            </a:r>
            <a:r>
              <a:rPr lang="en-US" altLang="en-US" sz="2600" b="0" dirty="0" smtClean="0">
                <a:latin typeface="Arial" panose="020B0604020202020204" pitchFamily="34" charset="0"/>
                <a:cs typeface="Arial" panose="020B0604020202020204" pitchFamily="34" charset="0"/>
              </a:rPr>
              <a:t>?</a:t>
            </a:r>
          </a:p>
          <a:p>
            <a:pPr lvl="1"/>
            <a:r>
              <a:rPr lang="en-US" altLang="en-US" sz="2600" b="0" dirty="0" err="1" smtClean="0">
                <a:latin typeface="Arial" panose="020B0604020202020204" pitchFamily="34" charset="0"/>
                <a:cs typeface="Arial" panose="020B0604020202020204" pitchFamily="34" charset="0"/>
              </a:rPr>
              <a:t>dùng</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trung</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bình</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và</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độ</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lệch</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chuẩn</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nào</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để</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chuẩn</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hóa</a:t>
            </a:r>
            <a:r>
              <a:rPr lang="en-US" altLang="en-US" sz="2600" b="0" dirty="0" smtClean="0">
                <a:latin typeface="Arial" panose="020B0604020202020204" pitchFamily="34" charset="0"/>
                <a:cs typeface="Arial" panose="020B0604020202020204" pitchFamily="34" charset="0"/>
              </a:rPr>
              <a:t> X </a:t>
            </a:r>
            <a:r>
              <a:rPr lang="en-US" altLang="en-US" sz="2600" b="0" dirty="0" err="1" smtClean="0">
                <a:latin typeface="Arial" panose="020B0604020202020204" pitchFamily="34" charset="0"/>
                <a:cs typeface="Arial" panose="020B0604020202020204" pitchFamily="34" charset="0"/>
              </a:rPr>
              <a:t>về</a:t>
            </a:r>
            <a:r>
              <a:rPr lang="en-US" altLang="en-US" sz="2600" b="0" dirty="0" smtClean="0">
                <a:latin typeface="Arial" panose="020B0604020202020204" pitchFamily="34" charset="0"/>
                <a:cs typeface="Arial" panose="020B0604020202020204" pitchFamily="34" charset="0"/>
              </a:rPr>
              <a:t> Z?</a:t>
            </a:r>
          </a:p>
          <a:p>
            <a:pPr lvl="1"/>
            <a:r>
              <a:rPr lang="en-US" altLang="en-US" sz="2600" b="0" dirty="0" err="1" smtClean="0">
                <a:latin typeface="Arial" panose="020B0604020202020204" pitchFamily="34" charset="0"/>
                <a:cs typeface="Arial" panose="020B0604020202020204" pitchFamily="34" charset="0"/>
              </a:rPr>
              <a:t>Phân</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phối</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nhị</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thức</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là</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rời</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rạc</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còn</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phân</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phối</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chuẩn</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là</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liên</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tục</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Vậy</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làm</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thế</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nào</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để</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chỉnh</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cho</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liên</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tục</a:t>
            </a:r>
            <a:r>
              <a:rPr lang="en-US" altLang="en-US" sz="2600" b="0" dirty="0" smtClean="0">
                <a:latin typeface="Arial" panose="020B0604020202020204" pitchFamily="34" charset="0"/>
                <a:cs typeface="Arial" panose="020B0604020202020204" pitchFamily="34" charset="0"/>
              </a:rPr>
              <a:t>?</a:t>
            </a:r>
          </a:p>
        </p:txBody>
      </p:sp>
      <p:sp>
        <p:nvSpPr>
          <p:cNvPr id="30725"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fontAlgn="base">
              <a:spcBef>
                <a:spcPct val="0"/>
              </a:spcBef>
              <a:spcAft>
                <a:spcPct val="0"/>
              </a:spcAft>
            </a:pPr>
            <a:endParaRPr lang="en-GB" altLang="en-US" dirty="0">
              <a:solidFill>
                <a:schemeClr val="bg2"/>
              </a:solidFill>
            </a:endParaRPr>
          </a:p>
        </p:txBody>
      </p:sp>
      <p:sp>
        <p:nvSpPr>
          <p:cNvPr id="30726" name="Slide Number Placeholder 5"/>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8F75B31C-AB92-4B1C-B79F-4ECDAC0B6A6C}" type="slidenum">
              <a:rPr lang="en-GB" altLang="en-US">
                <a:solidFill>
                  <a:srgbClr val="FFFFFF"/>
                </a:solidFill>
              </a:rPr>
              <a:pPr/>
              <a:t>74</a:t>
            </a:fld>
            <a:endParaRPr lang="en-GB" altLang="en-US">
              <a:solidFill>
                <a:srgbClr val="FFFFFF"/>
              </a:solidFill>
            </a:endParaRPr>
          </a:p>
        </p:txBody>
      </p:sp>
    </p:spTree>
    <p:extLst>
      <p:ext uri="{BB962C8B-B14F-4D97-AF65-F5344CB8AC3E}">
        <p14:creationId xmlns:p14="http://schemas.microsoft.com/office/powerpoint/2010/main" val="458611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990600" y="457200"/>
            <a:ext cx="7315200" cy="1066800"/>
          </a:xfrm>
        </p:spPr>
        <p:txBody>
          <a:bodyPr/>
          <a:lstStyle/>
          <a:p>
            <a:r>
              <a:rPr lang="en-US" altLang="en-US" dirty="0" err="1" smtClean="0"/>
              <a:t>Xấp</a:t>
            </a:r>
            <a:r>
              <a:rPr lang="en-US" altLang="en-US" dirty="0" smtClean="0"/>
              <a:t> </a:t>
            </a:r>
            <a:r>
              <a:rPr lang="en-US" altLang="en-US" dirty="0" err="1" smtClean="0"/>
              <a:t>xỉ</a:t>
            </a:r>
            <a:r>
              <a:rPr lang="en-US" altLang="en-US" dirty="0" smtClean="0"/>
              <a:t> pp </a:t>
            </a:r>
            <a:r>
              <a:rPr lang="en-US" altLang="en-US" dirty="0" err="1" smtClean="0"/>
              <a:t>nhị</a:t>
            </a:r>
            <a:r>
              <a:rPr lang="en-US" altLang="en-US" dirty="0" smtClean="0"/>
              <a:t> </a:t>
            </a:r>
            <a:r>
              <a:rPr lang="en-US" altLang="en-US" dirty="0" err="1" smtClean="0"/>
              <a:t>thức</a:t>
            </a:r>
            <a:r>
              <a:rPr lang="en-US" altLang="en-US" dirty="0" smtClean="0"/>
              <a:t> </a:t>
            </a:r>
            <a:r>
              <a:rPr lang="en-US" altLang="en-US" dirty="0" err="1" smtClean="0"/>
              <a:t>bằng</a:t>
            </a:r>
            <a:r>
              <a:rPr lang="en-US" altLang="en-US" dirty="0" smtClean="0"/>
              <a:t> pp </a:t>
            </a:r>
            <a:r>
              <a:rPr lang="en-US" altLang="en-US" dirty="0" err="1" smtClean="0"/>
              <a:t>chuẩn</a:t>
            </a:r>
            <a:endParaRPr lang="en-US" altLang="en-US" dirty="0" smtClean="0"/>
          </a:p>
        </p:txBody>
      </p:sp>
      <p:sp>
        <p:nvSpPr>
          <p:cNvPr id="31748" name="Content Placeholder 3"/>
          <p:cNvSpPr>
            <a:spLocks noGrp="1"/>
          </p:cNvSpPr>
          <p:nvPr>
            <p:ph idx="1"/>
          </p:nvPr>
        </p:nvSpPr>
        <p:spPr>
          <a:xfrm>
            <a:off x="0" y="1371600"/>
            <a:ext cx="9144000" cy="5181600"/>
          </a:xfrm>
        </p:spPr>
        <p:txBody>
          <a:bodyPr/>
          <a:lstStyle/>
          <a:p>
            <a:r>
              <a:rPr lang="en-US" altLang="en-US" sz="2600" b="0" i="1" u="sng" dirty="0" err="1" smtClean="0">
                <a:latin typeface="Arial" panose="020B0604020202020204" pitchFamily="34" charset="0"/>
                <a:cs typeface="Arial" panose="020B0604020202020204" pitchFamily="34" charset="0"/>
              </a:rPr>
              <a:t>Câu</a:t>
            </a:r>
            <a:r>
              <a:rPr lang="en-US" altLang="en-US" sz="2600" b="0" i="1" u="sng" dirty="0" smtClean="0">
                <a:latin typeface="Arial" panose="020B0604020202020204" pitchFamily="34" charset="0"/>
                <a:cs typeface="Arial" panose="020B0604020202020204" pitchFamily="34" charset="0"/>
              </a:rPr>
              <a:t> </a:t>
            </a:r>
            <a:r>
              <a:rPr lang="en-US" altLang="en-US" sz="2600" b="0" i="1" u="sng" dirty="0" err="1" smtClean="0">
                <a:latin typeface="Arial" panose="020B0604020202020204" pitchFamily="34" charset="0"/>
                <a:cs typeface="Arial" panose="020B0604020202020204" pitchFamily="34" charset="0"/>
              </a:rPr>
              <a:t>hỏi</a:t>
            </a:r>
            <a:r>
              <a:rPr lang="en-US" altLang="en-US" sz="2600" b="0" i="1" u="sng" dirty="0" smtClean="0">
                <a:latin typeface="Arial" panose="020B0604020202020204" pitchFamily="34" charset="0"/>
                <a:cs typeface="Arial" panose="020B0604020202020204" pitchFamily="34" charset="0"/>
              </a:rPr>
              <a:t> 1</a:t>
            </a:r>
            <a:r>
              <a:rPr lang="en-US" altLang="en-US" sz="2600" b="0" dirty="0" smtClean="0">
                <a:latin typeface="Arial" panose="020B0604020202020204" pitchFamily="34" charset="0"/>
                <a:cs typeface="Arial" panose="020B0604020202020204" pitchFamily="34" charset="0"/>
              </a:rPr>
              <a:t>: n </a:t>
            </a:r>
            <a:r>
              <a:rPr lang="en-US" altLang="en-US" sz="2600" b="0" dirty="0" err="1" smtClean="0">
                <a:latin typeface="Arial" panose="020B0604020202020204" pitchFamily="34" charset="0"/>
                <a:cs typeface="Arial" panose="020B0604020202020204" pitchFamily="34" charset="0"/>
              </a:rPr>
              <a:t>lớn</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bao</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nhiêu</a:t>
            </a:r>
            <a:r>
              <a:rPr lang="en-US" altLang="en-US" sz="2600" b="0" dirty="0" smtClean="0">
                <a:latin typeface="Arial" panose="020B0604020202020204" pitchFamily="34" charset="0"/>
                <a:cs typeface="Arial" panose="020B0604020202020204" pitchFamily="34" charset="0"/>
              </a:rPr>
              <a:t>?</a:t>
            </a:r>
          </a:p>
          <a:p>
            <a:r>
              <a:rPr lang="en-US" altLang="en-US" sz="2600" b="0" dirty="0" err="1" smtClean="0">
                <a:latin typeface="Arial" panose="020B0604020202020204" pitchFamily="34" charset="0"/>
                <a:cs typeface="Arial" panose="020B0604020202020204" pitchFamily="34" charset="0"/>
              </a:rPr>
              <a:t>Quy</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tắc</a:t>
            </a:r>
            <a:r>
              <a:rPr lang="en-US" altLang="en-US" sz="2600" b="0" dirty="0" smtClean="0">
                <a:latin typeface="Arial" panose="020B0604020202020204" pitchFamily="34" charset="0"/>
                <a:cs typeface="Arial" panose="020B0604020202020204" pitchFamily="34" charset="0"/>
              </a:rPr>
              <a:t>: </a:t>
            </a:r>
            <a:r>
              <a:rPr lang="en-US" altLang="en-US" sz="2600" b="0" i="1" dirty="0" err="1" smtClean="0">
                <a:latin typeface="Arial" panose="020B0604020202020204" pitchFamily="34" charset="0"/>
                <a:cs typeface="Arial" panose="020B0604020202020204" pitchFamily="34" charset="0"/>
              </a:rPr>
              <a:t>có</a:t>
            </a:r>
            <a:r>
              <a:rPr lang="en-US" altLang="en-US" sz="2600" b="0" i="1" dirty="0" smtClean="0">
                <a:latin typeface="Arial" panose="020B0604020202020204" pitchFamily="34" charset="0"/>
                <a:cs typeface="Arial" panose="020B0604020202020204" pitchFamily="34" charset="0"/>
              </a:rPr>
              <a:t> </a:t>
            </a:r>
            <a:r>
              <a:rPr lang="en-US" altLang="en-US" sz="2600" b="0" i="1" dirty="0" err="1" smtClean="0">
                <a:latin typeface="Arial" panose="020B0604020202020204" pitchFamily="34" charset="0"/>
                <a:cs typeface="Arial" panose="020B0604020202020204" pitchFamily="34" charset="0"/>
              </a:rPr>
              <a:t>thể</a:t>
            </a:r>
            <a:r>
              <a:rPr lang="en-US" altLang="en-US" sz="2600" b="0" i="1" dirty="0" smtClean="0">
                <a:latin typeface="Arial" panose="020B0604020202020204" pitchFamily="34" charset="0"/>
                <a:cs typeface="Arial" panose="020B0604020202020204" pitchFamily="34" charset="0"/>
              </a:rPr>
              <a:t> </a:t>
            </a:r>
            <a:r>
              <a:rPr lang="en-US" altLang="en-US" sz="2600" b="0" i="1" dirty="0" err="1" smtClean="0">
                <a:latin typeface="Arial" panose="020B0604020202020204" pitchFamily="34" charset="0"/>
                <a:cs typeface="Arial" panose="020B0604020202020204" pitchFamily="34" charset="0"/>
              </a:rPr>
              <a:t>sử</a:t>
            </a:r>
            <a:r>
              <a:rPr lang="en-US" altLang="en-US" sz="2600" b="0" i="1" dirty="0" smtClean="0">
                <a:latin typeface="Arial" panose="020B0604020202020204" pitchFamily="34" charset="0"/>
                <a:cs typeface="Arial" panose="020B0604020202020204" pitchFamily="34" charset="0"/>
              </a:rPr>
              <a:t> </a:t>
            </a:r>
            <a:r>
              <a:rPr lang="en-US" altLang="en-US" sz="2600" b="0" i="1" dirty="0" err="1" smtClean="0">
                <a:latin typeface="Arial" panose="020B0604020202020204" pitchFamily="34" charset="0"/>
                <a:cs typeface="Arial" panose="020B0604020202020204" pitchFamily="34" charset="0"/>
              </a:rPr>
              <a:t>dụng</a:t>
            </a:r>
            <a:r>
              <a:rPr lang="en-US" altLang="en-US" sz="2600" b="0" i="1" dirty="0" smtClean="0">
                <a:latin typeface="Arial" panose="020B0604020202020204" pitchFamily="34" charset="0"/>
                <a:cs typeface="Arial" panose="020B0604020202020204" pitchFamily="34" charset="0"/>
              </a:rPr>
              <a:t> </a:t>
            </a:r>
            <a:r>
              <a:rPr lang="en-US" altLang="en-US" sz="2600" b="0" i="1" dirty="0" err="1" smtClean="0">
                <a:latin typeface="Arial" panose="020B0604020202020204" pitchFamily="34" charset="0"/>
                <a:cs typeface="Arial" panose="020B0604020202020204" pitchFamily="34" charset="0"/>
              </a:rPr>
              <a:t>phối</a:t>
            </a:r>
            <a:r>
              <a:rPr lang="en-US" altLang="en-US" sz="2600" b="0" i="1" dirty="0" smtClean="0">
                <a:latin typeface="Arial" panose="020B0604020202020204" pitchFamily="34" charset="0"/>
                <a:cs typeface="Arial" panose="020B0604020202020204" pitchFamily="34" charset="0"/>
              </a:rPr>
              <a:t> </a:t>
            </a:r>
            <a:r>
              <a:rPr lang="en-US" altLang="en-US" sz="2600" b="0" i="1" dirty="0" err="1" smtClean="0">
                <a:latin typeface="Arial" panose="020B0604020202020204" pitchFamily="34" charset="0"/>
                <a:cs typeface="Arial" panose="020B0604020202020204" pitchFamily="34" charset="0"/>
              </a:rPr>
              <a:t>chuẩn</a:t>
            </a:r>
            <a:r>
              <a:rPr lang="en-US" altLang="en-US" sz="2600" b="0" i="1" dirty="0" smtClean="0">
                <a:latin typeface="Arial" panose="020B0604020202020204" pitchFamily="34" charset="0"/>
                <a:cs typeface="Arial" panose="020B0604020202020204" pitchFamily="34" charset="0"/>
              </a:rPr>
              <a:t> </a:t>
            </a:r>
            <a:r>
              <a:rPr lang="en-US" altLang="en-US" sz="2600" b="0" i="1" dirty="0" err="1" smtClean="0">
                <a:latin typeface="Arial" panose="020B0604020202020204" pitchFamily="34" charset="0"/>
                <a:cs typeface="Arial" panose="020B0604020202020204" pitchFamily="34" charset="0"/>
              </a:rPr>
              <a:t>để</a:t>
            </a:r>
            <a:r>
              <a:rPr lang="en-US" altLang="en-US" sz="2600" b="0" i="1" dirty="0" smtClean="0">
                <a:latin typeface="Arial" panose="020B0604020202020204" pitchFamily="34" charset="0"/>
                <a:cs typeface="Arial" panose="020B0604020202020204" pitchFamily="34" charset="0"/>
              </a:rPr>
              <a:t> </a:t>
            </a:r>
            <a:r>
              <a:rPr lang="en-US" altLang="en-US" sz="2600" b="0" i="1" dirty="0" err="1" smtClean="0">
                <a:latin typeface="Arial" panose="020B0604020202020204" pitchFamily="34" charset="0"/>
                <a:cs typeface="Arial" panose="020B0604020202020204" pitchFamily="34" charset="0"/>
              </a:rPr>
              <a:t>xấp</a:t>
            </a:r>
            <a:r>
              <a:rPr lang="en-US" altLang="en-US" sz="2600" b="0" i="1" dirty="0" smtClean="0">
                <a:latin typeface="Arial" panose="020B0604020202020204" pitchFamily="34" charset="0"/>
                <a:cs typeface="Arial" panose="020B0604020202020204" pitchFamily="34" charset="0"/>
              </a:rPr>
              <a:t> </a:t>
            </a:r>
            <a:r>
              <a:rPr lang="en-US" altLang="en-US" sz="2600" b="0" i="1" dirty="0" err="1" smtClean="0">
                <a:latin typeface="Arial" panose="020B0604020202020204" pitchFamily="34" charset="0"/>
                <a:cs typeface="Arial" panose="020B0604020202020204" pitchFamily="34" charset="0"/>
              </a:rPr>
              <a:t>xỉ</a:t>
            </a:r>
            <a:r>
              <a:rPr lang="en-US" altLang="en-US" sz="2600" b="0" i="1" dirty="0" smtClean="0">
                <a:latin typeface="Arial" panose="020B0604020202020204" pitchFamily="34" charset="0"/>
                <a:cs typeface="Arial" panose="020B0604020202020204" pitchFamily="34" charset="0"/>
              </a:rPr>
              <a:t> </a:t>
            </a:r>
            <a:r>
              <a:rPr lang="en-US" altLang="en-US" sz="2600" b="0" i="1" dirty="0" err="1" smtClean="0">
                <a:latin typeface="Arial" panose="020B0604020202020204" pitchFamily="34" charset="0"/>
                <a:cs typeface="Arial" panose="020B0604020202020204" pitchFamily="34" charset="0"/>
              </a:rPr>
              <a:t>nhị</a:t>
            </a:r>
            <a:r>
              <a:rPr lang="en-US" altLang="en-US" sz="2600" b="0" i="1" dirty="0" smtClean="0">
                <a:latin typeface="Arial" panose="020B0604020202020204" pitchFamily="34" charset="0"/>
                <a:cs typeface="Arial" panose="020B0604020202020204" pitchFamily="34" charset="0"/>
              </a:rPr>
              <a:t> </a:t>
            </a:r>
            <a:r>
              <a:rPr lang="en-US" altLang="en-US" sz="2600" b="0" i="1" dirty="0" err="1" smtClean="0">
                <a:latin typeface="Arial" panose="020B0604020202020204" pitchFamily="34" charset="0"/>
                <a:cs typeface="Arial" panose="020B0604020202020204" pitchFamily="34" charset="0"/>
              </a:rPr>
              <a:t>thức</a:t>
            </a:r>
            <a:r>
              <a:rPr lang="en-US" altLang="en-US" sz="2600" b="0" i="1" dirty="0" smtClean="0">
                <a:latin typeface="Arial" panose="020B0604020202020204" pitchFamily="34" charset="0"/>
                <a:cs typeface="Arial" panose="020B0604020202020204" pitchFamily="34" charset="0"/>
              </a:rPr>
              <a:t> </a:t>
            </a:r>
            <a:r>
              <a:rPr lang="en-US" altLang="en-US" sz="2600" b="0" i="1" dirty="0" err="1" smtClean="0">
                <a:latin typeface="Arial" panose="020B0604020202020204" pitchFamily="34" charset="0"/>
                <a:cs typeface="Arial" panose="020B0604020202020204" pitchFamily="34" charset="0"/>
              </a:rPr>
              <a:t>khi</a:t>
            </a:r>
            <a:r>
              <a:rPr lang="en-US" altLang="en-US" sz="2600" b="0" i="1" dirty="0" smtClean="0">
                <a:latin typeface="Arial" panose="020B0604020202020204" pitchFamily="34" charset="0"/>
                <a:cs typeface="Arial" panose="020B0604020202020204" pitchFamily="34" charset="0"/>
              </a:rPr>
              <a:t> n </a:t>
            </a:r>
            <a:r>
              <a:rPr lang="en-US" altLang="en-US" sz="2600" b="0" i="1" dirty="0" err="1" smtClean="0">
                <a:latin typeface="Arial" panose="020B0604020202020204" pitchFamily="34" charset="0"/>
                <a:cs typeface="Arial" panose="020B0604020202020204" pitchFamily="34" charset="0"/>
              </a:rPr>
              <a:t>thỏa</a:t>
            </a:r>
            <a:r>
              <a:rPr lang="en-US" altLang="en-US" sz="2600" b="0" i="1" dirty="0" smtClean="0">
                <a:latin typeface="Arial" panose="020B0604020202020204" pitchFamily="34" charset="0"/>
                <a:cs typeface="Arial" panose="020B0604020202020204" pitchFamily="34" charset="0"/>
              </a:rPr>
              <a:t> </a:t>
            </a:r>
            <a:r>
              <a:rPr lang="en-US" sz="2800" b="0" dirty="0">
                <a:latin typeface="Arial" panose="020B0604020202020204" pitchFamily="34" charset="0"/>
                <a:cs typeface="Arial" panose="020B0604020202020204" pitchFamily="34" charset="0"/>
              </a:rPr>
              <a:t>np </a:t>
            </a:r>
            <a:r>
              <a:rPr lang="en-US" sz="2800" b="0" u="sng" dirty="0">
                <a:latin typeface="Arial" panose="020B0604020202020204" pitchFamily="34" charset="0"/>
                <a:cs typeface="Arial" panose="020B0604020202020204" pitchFamily="34" charset="0"/>
              </a:rPr>
              <a:t>&gt;</a:t>
            </a:r>
            <a:r>
              <a:rPr lang="en-US" sz="2800" b="0" dirty="0">
                <a:latin typeface="Arial" panose="020B0604020202020204" pitchFamily="34" charset="0"/>
                <a:cs typeface="Arial" panose="020B0604020202020204" pitchFamily="34" charset="0"/>
              </a:rPr>
              <a:t> 5 &amp; n (1 – p) </a:t>
            </a:r>
            <a:r>
              <a:rPr lang="en-US" sz="2800" b="0" u="sng" dirty="0">
                <a:latin typeface="Arial" panose="020B0604020202020204" pitchFamily="34" charset="0"/>
                <a:cs typeface="Arial" panose="020B0604020202020204" pitchFamily="34" charset="0"/>
              </a:rPr>
              <a:t>&gt;</a:t>
            </a:r>
            <a:r>
              <a:rPr lang="en-US" sz="2800" b="0" dirty="0">
                <a:latin typeface="Arial" panose="020B0604020202020204" pitchFamily="34" charset="0"/>
                <a:cs typeface="Arial" panose="020B0604020202020204" pitchFamily="34" charset="0"/>
              </a:rPr>
              <a:t> </a:t>
            </a:r>
            <a:r>
              <a:rPr lang="en-US" sz="2800" b="0" dirty="0" smtClean="0">
                <a:latin typeface="Arial" panose="020B0604020202020204" pitchFamily="34" charset="0"/>
                <a:cs typeface="Arial" panose="020B0604020202020204" pitchFamily="34" charset="0"/>
              </a:rPr>
              <a:t>5</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Và</a:t>
            </a:r>
            <a:r>
              <a:rPr lang="en-US" altLang="en-US" sz="2600" b="0" dirty="0" smtClean="0">
                <a:latin typeface="Arial" panose="020B0604020202020204" pitchFamily="34" charset="0"/>
                <a:cs typeface="Arial" panose="020B0604020202020204" pitchFamily="34" charset="0"/>
              </a:rPr>
              <a:t> </a:t>
            </a:r>
            <a:r>
              <a:rPr lang="en-US" altLang="en-US" sz="2600" b="0" i="1" dirty="0" smtClean="0">
                <a:latin typeface="Arial" panose="020B0604020202020204" pitchFamily="34" charset="0"/>
                <a:cs typeface="Arial" panose="020B0604020202020204" pitchFamily="34" charset="0"/>
              </a:rPr>
              <a:t>n </a:t>
            </a:r>
            <a:r>
              <a:rPr lang="en-US" altLang="en-US" sz="2600" b="0" i="1" dirty="0" err="1" smtClean="0">
                <a:latin typeface="Arial" panose="020B0604020202020204" pitchFamily="34" charset="0"/>
                <a:cs typeface="Arial" panose="020B0604020202020204" pitchFamily="34" charset="0"/>
              </a:rPr>
              <a:t>càng</a:t>
            </a:r>
            <a:r>
              <a:rPr lang="en-US" altLang="en-US" sz="2600" b="0" i="1" dirty="0" smtClean="0">
                <a:latin typeface="Arial" panose="020B0604020202020204" pitchFamily="34" charset="0"/>
                <a:cs typeface="Arial" panose="020B0604020202020204" pitchFamily="34" charset="0"/>
              </a:rPr>
              <a:t> </a:t>
            </a:r>
            <a:r>
              <a:rPr lang="en-US" altLang="en-US" sz="2600" b="0" i="1" dirty="0" err="1" smtClean="0">
                <a:latin typeface="Arial" panose="020B0604020202020204" pitchFamily="34" charset="0"/>
                <a:cs typeface="Arial" panose="020B0604020202020204" pitchFamily="34" charset="0"/>
              </a:rPr>
              <a:t>lớn</a:t>
            </a:r>
            <a:r>
              <a:rPr lang="en-US" altLang="en-US" sz="2600" b="0" i="1" dirty="0" smtClean="0">
                <a:latin typeface="Arial" panose="020B0604020202020204" pitchFamily="34" charset="0"/>
                <a:cs typeface="Arial" panose="020B0604020202020204" pitchFamily="34" charset="0"/>
              </a:rPr>
              <a:t> </a:t>
            </a:r>
            <a:r>
              <a:rPr lang="en-US" altLang="en-US" sz="2600" b="0" i="1" dirty="0" err="1" smtClean="0">
                <a:latin typeface="Arial" panose="020B0604020202020204" pitchFamily="34" charset="0"/>
                <a:cs typeface="Arial" panose="020B0604020202020204" pitchFamily="34" charset="0"/>
              </a:rPr>
              <a:t>thì</a:t>
            </a:r>
            <a:r>
              <a:rPr lang="en-US" altLang="en-US" sz="2600" b="0" i="1" dirty="0" smtClean="0">
                <a:latin typeface="Arial" panose="020B0604020202020204" pitchFamily="34" charset="0"/>
                <a:cs typeface="Arial" panose="020B0604020202020204" pitchFamily="34" charset="0"/>
              </a:rPr>
              <a:t> </a:t>
            </a:r>
            <a:r>
              <a:rPr lang="en-US" altLang="en-US" sz="2600" b="0" i="1" dirty="0" err="1" smtClean="0">
                <a:latin typeface="Arial" panose="020B0604020202020204" pitchFamily="34" charset="0"/>
                <a:cs typeface="Arial" panose="020B0604020202020204" pitchFamily="34" charset="0"/>
              </a:rPr>
              <a:t>xấp</a:t>
            </a:r>
            <a:r>
              <a:rPr lang="en-US" altLang="en-US" sz="2600" b="0" i="1" dirty="0" smtClean="0">
                <a:latin typeface="Arial" panose="020B0604020202020204" pitchFamily="34" charset="0"/>
                <a:cs typeface="Arial" panose="020B0604020202020204" pitchFamily="34" charset="0"/>
              </a:rPr>
              <a:t> </a:t>
            </a:r>
            <a:r>
              <a:rPr lang="en-US" altLang="en-US" sz="2600" b="0" i="1" dirty="0" err="1" smtClean="0">
                <a:latin typeface="Arial" panose="020B0604020202020204" pitchFamily="34" charset="0"/>
                <a:cs typeface="Arial" panose="020B0604020202020204" pitchFamily="34" charset="0"/>
              </a:rPr>
              <a:t>xỉ</a:t>
            </a:r>
            <a:r>
              <a:rPr lang="en-US" altLang="en-US" sz="2600" b="0" i="1" dirty="0" smtClean="0">
                <a:latin typeface="Arial" panose="020B0604020202020204" pitchFamily="34" charset="0"/>
                <a:cs typeface="Arial" panose="020B0604020202020204" pitchFamily="34" charset="0"/>
              </a:rPr>
              <a:t> </a:t>
            </a:r>
            <a:r>
              <a:rPr lang="en-US" altLang="en-US" sz="2600" b="0" i="1" dirty="0" err="1" smtClean="0">
                <a:latin typeface="Arial" panose="020B0604020202020204" pitchFamily="34" charset="0"/>
                <a:cs typeface="Arial" panose="020B0604020202020204" pitchFamily="34" charset="0"/>
              </a:rPr>
              <a:t>càng</a:t>
            </a:r>
            <a:r>
              <a:rPr lang="en-US" altLang="en-US" sz="2600" b="0" i="1" dirty="0" smtClean="0">
                <a:latin typeface="Arial" panose="020B0604020202020204" pitchFamily="34" charset="0"/>
                <a:cs typeface="Arial" panose="020B0604020202020204" pitchFamily="34" charset="0"/>
              </a:rPr>
              <a:t> </a:t>
            </a:r>
            <a:r>
              <a:rPr lang="en-US" altLang="en-US" sz="2600" b="0" i="1" dirty="0" err="1" smtClean="0">
                <a:latin typeface="Arial" panose="020B0604020202020204" pitchFamily="34" charset="0"/>
                <a:cs typeface="Arial" panose="020B0604020202020204" pitchFamily="34" charset="0"/>
              </a:rPr>
              <a:t>tốt</a:t>
            </a:r>
            <a:r>
              <a:rPr lang="en-US" altLang="en-US" sz="2600" b="0" dirty="0" smtClean="0">
                <a:latin typeface="Arial" panose="020B0604020202020204" pitchFamily="34" charset="0"/>
                <a:cs typeface="Arial" panose="020B0604020202020204" pitchFamily="34" charset="0"/>
              </a:rPr>
              <a:t>. </a:t>
            </a:r>
          </a:p>
          <a:p>
            <a:endParaRPr lang="en-US" altLang="en-US" sz="2600" b="0" dirty="0" smtClean="0">
              <a:latin typeface="Arial" panose="020B0604020202020204" pitchFamily="34" charset="0"/>
              <a:cs typeface="Arial" panose="020B0604020202020204" pitchFamily="34" charset="0"/>
            </a:endParaRPr>
          </a:p>
        </p:txBody>
      </p:sp>
      <p:sp>
        <p:nvSpPr>
          <p:cNvPr id="31749"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fontAlgn="base">
              <a:spcBef>
                <a:spcPct val="0"/>
              </a:spcBef>
              <a:spcAft>
                <a:spcPct val="0"/>
              </a:spcAft>
            </a:pPr>
            <a:endParaRPr lang="en-GB" altLang="en-US" dirty="0">
              <a:solidFill>
                <a:schemeClr val="bg2"/>
              </a:solidFill>
            </a:endParaRPr>
          </a:p>
        </p:txBody>
      </p:sp>
      <p:sp>
        <p:nvSpPr>
          <p:cNvPr id="31750" name="Slide Number Placeholder 5"/>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8FAF4755-2F83-4CEE-BFF1-3B0585D2C302}" type="slidenum">
              <a:rPr lang="en-GB" altLang="en-US">
                <a:solidFill>
                  <a:srgbClr val="FFFFFF"/>
                </a:solidFill>
              </a:rPr>
              <a:pPr/>
              <a:t>75</a:t>
            </a:fld>
            <a:endParaRPr lang="en-GB" altLang="en-US">
              <a:solidFill>
                <a:srgbClr val="FFFFFF"/>
              </a:solidFill>
            </a:endParaRPr>
          </a:p>
        </p:txBody>
      </p:sp>
    </p:spTree>
    <p:extLst>
      <p:ext uri="{BB962C8B-B14F-4D97-AF65-F5344CB8AC3E}">
        <p14:creationId xmlns:p14="http://schemas.microsoft.com/office/powerpoint/2010/main" val="994862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990600" y="457200"/>
            <a:ext cx="7315200" cy="1066800"/>
          </a:xfrm>
        </p:spPr>
        <p:txBody>
          <a:bodyPr/>
          <a:lstStyle/>
          <a:p>
            <a:r>
              <a:rPr lang="en-US" altLang="en-US" dirty="0" err="1" smtClean="0"/>
              <a:t>Xấp</a:t>
            </a:r>
            <a:r>
              <a:rPr lang="en-US" altLang="en-US" dirty="0" smtClean="0"/>
              <a:t> </a:t>
            </a:r>
            <a:r>
              <a:rPr lang="en-US" altLang="en-US" dirty="0" err="1" smtClean="0"/>
              <a:t>xỉ</a:t>
            </a:r>
            <a:r>
              <a:rPr lang="en-US" altLang="en-US" dirty="0" smtClean="0"/>
              <a:t> pp </a:t>
            </a:r>
            <a:r>
              <a:rPr lang="en-US" altLang="en-US" dirty="0" err="1" smtClean="0"/>
              <a:t>nhị</a:t>
            </a:r>
            <a:r>
              <a:rPr lang="en-US" altLang="en-US" dirty="0" smtClean="0"/>
              <a:t> </a:t>
            </a:r>
            <a:r>
              <a:rPr lang="en-US" altLang="en-US" dirty="0" err="1" smtClean="0"/>
              <a:t>thức</a:t>
            </a:r>
            <a:r>
              <a:rPr lang="en-US" altLang="en-US" dirty="0" smtClean="0"/>
              <a:t> </a:t>
            </a:r>
            <a:r>
              <a:rPr lang="en-US" altLang="en-US" dirty="0" err="1" smtClean="0"/>
              <a:t>bằng</a:t>
            </a:r>
            <a:r>
              <a:rPr lang="en-US" altLang="en-US" dirty="0" smtClean="0"/>
              <a:t> pp </a:t>
            </a:r>
            <a:r>
              <a:rPr lang="en-US" altLang="en-US" dirty="0" err="1" smtClean="0"/>
              <a:t>chuẩn</a:t>
            </a:r>
            <a:endParaRPr lang="en-US" altLang="en-US" dirty="0" smtClean="0"/>
          </a:p>
        </p:txBody>
      </p:sp>
      <p:sp>
        <p:nvSpPr>
          <p:cNvPr id="32772" name="Content Placeholder 3"/>
          <p:cNvSpPr>
            <a:spLocks noGrp="1"/>
          </p:cNvSpPr>
          <p:nvPr>
            <p:ph idx="1"/>
          </p:nvPr>
        </p:nvSpPr>
        <p:spPr>
          <a:xfrm>
            <a:off x="228600" y="1219200"/>
            <a:ext cx="8763000" cy="5181600"/>
          </a:xfrm>
        </p:spPr>
        <p:txBody>
          <a:bodyPr/>
          <a:lstStyle/>
          <a:p>
            <a:r>
              <a:rPr lang="en-US" altLang="en-US" sz="2600" b="0" i="1" u="sng" dirty="0" err="1" smtClean="0">
                <a:latin typeface="Arial" panose="020B0604020202020204" pitchFamily="34" charset="0"/>
                <a:cs typeface="Arial" panose="020B0604020202020204" pitchFamily="34" charset="0"/>
              </a:rPr>
              <a:t>Câu</a:t>
            </a:r>
            <a:r>
              <a:rPr lang="en-US" altLang="en-US" sz="2600" b="0" i="1" u="sng" dirty="0" smtClean="0">
                <a:latin typeface="Arial" panose="020B0604020202020204" pitchFamily="34" charset="0"/>
                <a:cs typeface="Arial" panose="020B0604020202020204" pitchFamily="34" charset="0"/>
              </a:rPr>
              <a:t> </a:t>
            </a:r>
            <a:r>
              <a:rPr lang="en-US" altLang="en-US" sz="2600" b="0" i="1" u="sng" dirty="0" err="1" smtClean="0">
                <a:latin typeface="Arial" panose="020B0604020202020204" pitchFamily="34" charset="0"/>
                <a:cs typeface="Arial" panose="020B0604020202020204" pitchFamily="34" charset="0"/>
              </a:rPr>
              <a:t>hỏi</a:t>
            </a:r>
            <a:r>
              <a:rPr lang="en-US" altLang="en-US" sz="2600" b="0" i="1" u="sng" dirty="0" smtClean="0">
                <a:latin typeface="Arial" panose="020B0604020202020204" pitchFamily="34" charset="0"/>
                <a:cs typeface="Arial" panose="020B0604020202020204" pitchFamily="34" charset="0"/>
              </a:rPr>
              <a:t> 2</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trung</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bình</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và</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phương</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sai</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cho</a:t>
            </a:r>
            <a:r>
              <a:rPr lang="en-US" altLang="en-US" sz="2600" b="0" dirty="0" smtClean="0">
                <a:latin typeface="Arial" panose="020B0604020202020204" pitchFamily="34" charset="0"/>
                <a:cs typeface="Arial" panose="020B0604020202020204" pitchFamily="34" charset="0"/>
              </a:rPr>
              <a:t> pp </a:t>
            </a:r>
            <a:r>
              <a:rPr lang="en-US" altLang="en-US" sz="2600" b="0" dirty="0" err="1" smtClean="0">
                <a:latin typeface="Arial" panose="020B0604020202020204" pitchFamily="34" charset="0"/>
                <a:cs typeface="Arial" panose="020B0604020202020204" pitchFamily="34" charset="0"/>
              </a:rPr>
              <a:t>chuẩn</a:t>
            </a:r>
            <a:endParaRPr lang="en-US" altLang="en-US" sz="2600" b="0" dirty="0" smtClean="0">
              <a:latin typeface="Arial" panose="020B0604020202020204" pitchFamily="34" charset="0"/>
              <a:cs typeface="Arial" panose="020B0604020202020204" pitchFamily="34" charset="0"/>
            </a:endParaRPr>
          </a:p>
          <a:p>
            <a:pPr lvl="1"/>
            <a:r>
              <a:rPr lang="en-US" altLang="en-US" sz="2600" b="0" dirty="0" smtClean="0">
                <a:latin typeface="Arial" panose="020B0604020202020204" pitchFamily="34" charset="0"/>
                <a:cs typeface="Arial" panose="020B0604020202020204" pitchFamily="34" charset="0"/>
                <a:sym typeface="Symbol" panose="05050102010706020507" pitchFamily="18" charset="2"/>
              </a:rPr>
              <a:t> = </a:t>
            </a:r>
            <a:r>
              <a:rPr lang="pt-BR" altLang="en-US" sz="2600" b="0" dirty="0" smtClean="0">
                <a:latin typeface="Arial" panose="020B0604020202020204" pitchFamily="34" charset="0"/>
                <a:cs typeface="Arial" panose="020B0604020202020204" pitchFamily="34" charset="0"/>
              </a:rPr>
              <a:t>E(X) = n</a:t>
            </a:r>
            <a:r>
              <a:rPr lang="pt-BR" altLang="en-US" sz="2600" b="0" i="1" dirty="0" smtClean="0">
                <a:latin typeface="Arial" panose="020B0604020202020204" pitchFamily="34" charset="0"/>
                <a:cs typeface="Arial" panose="020B0604020202020204" pitchFamily="34" charset="0"/>
              </a:rPr>
              <a:t>×</a:t>
            </a:r>
            <a:r>
              <a:rPr lang="pt-BR" altLang="en-US" sz="2600" b="0" dirty="0" smtClean="0">
                <a:latin typeface="Arial" panose="020B0604020202020204" pitchFamily="34" charset="0"/>
                <a:cs typeface="Arial" panose="020B0604020202020204" pitchFamily="34" charset="0"/>
              </a:rPr>
              <a:t>p </a:t>
            </a:r>
          </a:p>
          <a:p>
            <a:pPr lvl="1"/>
            <a:r>
              <a:rPr lang="pt-BR" altLang="en-US" sz="2600" b="0" dirty="0" smtClean="0">
                <a:latin typeface="Arial" panose="020B0604020202020204" pitchFamily="34" charset="0"/>
                <a:cs typeface="Arial" panose="020B0604020202020204" pitchFamily="34" charset="0"/>
                <a:sym typeface="Symbol" panose="05050102010706020507" pitchFamily="18" charset="2"/>
              </a:rPr>
              <a:t></a:t>
            </a:r>
            <a:r>
              <a:rPr lang="pt-BR" altLang="en-US" sz="2600" b="0" baseline="30000" dirty="0" smtClean="0">
                <a:latin typeface="Arial" panose="020B0604020202020204" pitchFamily="34" charset="0"/>
                <a:cs typeface="Arial" panose="020B0604020202020204" pitchFamily="34" charset="0"/>
                <a:sym typeface="Symbol" panose="05050102010706020507" pitchFamily="18" charset="2"/>
              </a:rPr>
              <a:t>2</a:t>
            </a:r>
            <a:r>
              <a:rPr lang="pt-BR" altLang="en-US" sz="2600" b="0" dirty="0" smtClean="0">
                <a:latin typeface="Arial" panose="020B0604020202020204" pitchFamily="34" charset="0"/>
                <a:cs typeface="Arial" panose="020B0604020202020204" pitchFamily="34" charset="0"/>
                <a:sym typeface="Symbol" panose="05050102010706020507" pitchFamily="18" charset="2"/>
              </a:rPr>
              <a:t> = Var(X) = </a:t>
            </a:r>
            <a:r>
              <a:rPr lang="pt-BR" altLang="en-US" sz="2600" b="0" dirty="0" smtClean="0">
                <a:latin typeface="Arial" panose="020B0604020202020204" pitchFamily="34" charset="0"/>
                <a:cs typeface="Arial" panose="020B0604020202020204" pitchFamily="34" charset="0"/>
              </a:rPr>
              <a:t>n</a:t>
            </a:r>
            <a:r>
              <a:rPr lang="pt-BR" altLang="en-US" sz="2600" b="0" i="1" dirty="0" smtClean="0">
                <a:latin typeface="Arial" panose="020B0604020202020204" pitchFamily="34" charset="0"/>
                <a:cs typeface="Arial" panose="020B0604020202020204" pitchFamily="34" charset="0"/>
              </a:rPr>
              <a:t>×</a:t>
            </a:r>
            <a:r>
              <a:rPr lang="pt-BR" altLang="en-US" sz="2600" b="0" dirty="0" smtClean="0">
                <a:latin typeface="Arial" panose="020B0604020202020204" pitchFamily="34" charset="0"/>
                <a:cs typeface="Arial" panose="020B0604020202020204" pitchFamily="34" charset="0"/>
              </a:rPr>
              <a:t>p</a:t>
            </a:r>
            <a:r>
              <a:rPr lang="pt-BR" altLang="en-US" sz="2600" b="0" i="1" dirty="0" smtClean="0">
                <a:latin typeface="Arial" panose="020B0604020202020204" pitchFamily="34" charset="0"/>
                <a:cs typeface="Arial" panose="020B0604020202020204" pitchFamily="34" charset="0"/>
              </a:rPr>
              <a:t>×(</a:t>
            </a:r>
            <a:r>
              <a:rPr lang="pt-BR" altLang="en-US" sz="2600" b="0" dirty="0" smtClean="0">
                <a:latin typeface="Arial" panose="020B0604020202020204" pitchFamily="34" charset="0"/>
                <a:cs typeface="Arial" panose="020B0604020202020204" pitchFamily="34" charset="0"/>
              </a:rPr>
              <a:t>1</a:t>
            </a:r>
            <a:r>
              <a:rPr lang="pt-BR" altLang="en-US" sz="2600" b="0" i="1" dirty="0" smtClean="0">
                <a:latin typeface="Arial" panose="020B0604020202020204" pitchFamily="34" charset="0"/>
                <a:cs typeface="Arial" panose="020B0604020202020204" pitchFamily="34" charset="0"/>
              </a:rPr>
              <a:t>-</a:t>
            </a:r>
            <a:r>
              <a:rPr lang="pt-BR" altLang="en-US" sz="2600" b="0" dirty="0" smtClean="0">
                <a:latin typeface="Arial" panose="020B0604020202020204" pitchFamily="34" charset="0"/>
                <a:cs typeface="Arial" panose="020B0604020202020204" pitchFamily="34" charset="0"/>
              </a:rPr>
              <a:t>p)</a:t>
            </a:r>
            <a:endParaRPr lang="en-US" altLang="en-US" sz="2600" b="0" dirty="0" smtClean="0">
              <a:latin typeface="Arial" panose="020B0604020202020204" pitchFamily="34" charset="0"/>
              <a:cs typeface="Arial" panose="020B0604020202020204" pitchFamily="34" charset="0"/>
            </a:endParaRPr>
          </a:p>
        </p:txBody>
      </p:sp>
      <p:sp>
        <p:nvSpPr>
          <p:cNvPr id="32773"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fontAlgn="base">
              <a:spcBef>
                <a:spcPct val="0"/>
              </a:spcBef>
              <a:spcAft>
                <a:spcPct val="0"/>
              </a:spcAft>
            </a:pPr>
            <a:endParaRPr lang="en-GB" altLang="en-US" dirty="0">
              <a:solidFill>
                <a:schemeClr val="bg2"/>
              </a:solidFill>
            </a:endParaRPr>
          </a:p>
        </p:txBody>
      </p:sp>
      <p:sp>
        <p:nvSpPr>
          <p:cNvPr id="32774" name="Slide Number Placeholder 5"/>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F6F7AF10-64C3-45F0-B239-D6AF50321DAF}" type="slidenum">
              <a:rPr lang="en-GB" altLang="en-US">
                <a:solidFill>
                  <a:srgbClr val="FFFFFF"/>
                </a:solidFill>
              </a:rPr>
              <a:pPr/>
              <a:t>76</a:t>
            </a:fld>
            <a:endParaRPr lang="en-GB" altLang="en-US">
              <a:solidFill>
                <a:srgbClr val="FFFFFF"/>
              </a:solidFill>
            </a:endParaRPr>
          </a:p>
        </p:txBody>
      </p:sp>
      <p:sp>
        <p:nvSpPr>
          <p:cNvPr id="3277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endParaRPr lang="en-US" altLang="en-US"/>
          </a:p>
        </p:txBody>
      </p:sp>
    </p:spTree>
    <p:extLst>
      <p:ext uri="{BB962C8B-B14F-4D97-AF65-F5344CB8AC3E}">
        <p14:creationId xmlns:p14="http://schemas.microsoft.com/office/powerpoint/2010/main" val="172740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990600" y="533400"/>
            <a:ext cx="7315200" cy="1066800"/>
          </a:xfrm>
        </p:spPr>
        <p:txBody>
          <a:bodyPr/>
          <a:lstStyle/>
          <a:p>
            <a:r>
              <a:rPr lang="en-US" altLang="en-US" dirty="0" err="1" smtClean="0"/>
              <a:t>Xấp</a:t>
            </a:r>
            <a:r>
              <a:rPr lang="en-US" altLang="en-US" dirty="0" smtClean="0"/>
              <a:t> </a:t>
            </a:r>
            <a:r>
              <a:rPr lang="en-US" altLang="en-US" dirty="0" err="1" smtClean="0"/>
              <a:t>xỉ</a:t>
            </a:r>
            <a:r>
              <a:rPr lang="en-US" altLang="en-US" dirty="0" smtClean="0"/>
              <a:t> pp </a:t>
            </a:r>
            <a:r>
              <a:rPr lang="en-US" altLang="en-US" dirty="0" err="1" smtClean="0"/>
              <a:t>nhị</a:t>
            </a:r>
            <a:r>
              <a:rPr lang="en-US" altLang="en-US" dirty="0" smtClean="0"/>
              <a:t> </a:t>
            </a:r>
            <a:r>
              <a:rPr lang="en-US" altLang="en-US" dirty="0" err="1" smtClean="0"/>
              <a:t>thức</a:t>
            </a:r>
            <a:r>
              <a:rPr lang="en-US" altLang="en-US" dirty="0" smtClean="0"/>
              <a:t> </a:t>
            </a:r>
            <a:r>
              <a:rPr lang="en-US" altLang="en-US" dirty="0" err="1" smtClean="0"/>
              <a:t>bằng</a:t>
            </a:r>
            <a:r>
              <a:rPr lang="en-US" altLang="en-US" dirty="0" smtClean="0"/>
              <a:t> pp </a:t>
            </a:r>
            <a:r>
              <a:rPr lang="en-US" altLang="en-US" dirty="0" err="1" smtClean="0"/>
              <a:t>chuẩn</a:t>
            </a:r>
            <a:endParaRPr lang="en-US" altLang="en-US" dirty="0" smtClean="0"/>
          </a:p>
        </p:txBody>
      </p:sp>
      <p:sp>
        <p:nvSpPr>
          <p:cNvPr id="33796" name="Content Placeholder 3"/>
          <p:cNvSpPr>
            <a:spLocks noGrp="1"/>
          </p:cNvSpPr>
          <p:nvPr>
            <p:ph idx="1"/>
          </p:nvPr>
        </p:nvSpPr>
        <p:spPr>
          <a:xfrm>
            <a:off x="0" y="1371600"/>
            <a:ext cx="9144000" cy="5181600"/>
          </a:xfrm>
        </p:spPr>
        <p:txBody>
          <a:bodyPr/>
          <a:lstStyle/>
          <a:p>
            <a:r>
              <a:rPr lang="en-US" altLang="en-US" sz="2600" b="0" i="1" u="sng" dirty="0" err="1" smtClean="0">
                <a:latin typeface="Arial "/>
              </a:rPr>
              <a:t>Câu</a:t>
            </a:r>
            <a:r>
              <a:rPr lang="en-US" altLang="en-US" sz="2600" b="0" i="1" u="sng" dirty="0" smtClean="0">
                <a:latin typeface="Arial "/>
              </a:rPr>
              <a:t> </a:t>
            </a:r>
            <a:r>
              <a:rPr lang="en-US" altLang="en-US" sz="2600" b="0" i="1" u="sng" dirty="0" err="1" smtClean="0">
                <a:latin typeface="Arial "/>
              </a:rPr>
              <a:t>hỏi</a:t>
            </a:r>
            <a:r>
              <a:rPr lang="en-US" altLang="en-US" sz="2600" b="0" i="1" u="sng" dirty="0" smtClean="0">
                <a:latin typeface="Arial "/>
              </a:rPr>
              <a:t> 3</a:t>
            </a:r>
            <a:r>
              <a:rPr lang="en-US" altLang="en-US" sz="2600" b="0" dirty="0" smtClean="0">
                <a:latin typeface="Arial "/>
              </a:rPr>
              <a:t>:</a:t>
            </a:r>
            <a:r>
              <a:rPr lang="pt-BR" altLang="en-US" sz="2600" b="0" dirty="0" smtClean="0">
                <a:latin typeface="Arial "/>
              </a:rPr>
              <a:t> hiệu chỉnh liên tục</a:t>
            </a:r>
            <a:r>
              <a:rPr lang="en-US" altLang="en-US" sz="2600" b="0" dirty="0" smtClean="0">
                <a:latin typeface="Arial "/>
              </a:rPr>
              <a:t>?</a:t>
            </a:r>
          </a:p>
          <a:p>
            <a:r>
              <a:rPr lang="en-US" altLang="en-US" sz="2600" b="0" dirty="0" err="1" smtClean="0">
                <a:latin typeface="Arial "/>
              </a:rPr>
              <a:t>Tại</a:t>
            </a:r>
            <a:r>
              <a:rPr lang="en-US" altLang="en-US" sz="2600" b="0" dirty="0" smtClean="0">
                <a:latin typeface="Arial "/>
              </a:rPr>
              <a:t> </a:t>
            </a:r>
            <a:r>
              <a:rPr lang="en-US" altLang="en-US" sz="2600" b="0" dirty="0" err="1" smtClean="0">
                <a:latin typeface="Arial "/>
              </a:rPr>
              <a:t>sao</a:t>
            </a:r>
            <a:r>
              <a:rPr lang="en-US" altLang="en-US" sz="2600" b="0" dirty="0" smtClean="0">
                <a:latin typeface="Arial "/>
              </a:rPr>
              <a:t> </a:t>
            </a:r>
            <a:r>
              <a:rPr lang="en-US" altLang="en-US" sz="2600" b="0" dirty="0" err="1" smtClean="0">
                <a:latin typeface="Arial "/>
              </a:rPr>
              <a:t>cần</a:t>
            </a:r>
            <a:r>
              <a:rPr lang="en-US" altLang="en-US" sz="2600" b="0" dirty="0" smtClean="0">
                <a:latin typeface="Arial "/>
              </a:rPr>
              <a:t>? </a:t>
            </a:r>
          </a:p>
          <a:p>
            <a:pPr lvl="1"/>
            <a:r>
              <a:rPr lang="en-US" altLang="en-US" sz="2600" b="0" dirty="0" err="1" smtClean="0">
                <a:latin typeface="Arial "/>
              </a:rPr>
              <a:t>Khi</a:t>
            </a:r>
            <a:r>
              <a:rPr lang="en-US" altLang="en-US" sz="2600" b="0" dirty="0" smtClean="0">
                <a:latin typeface="Arial "/>
              </a:rPr>
              <a:t> </a:t>
            </a:r>
            <a:r>
              <a:rPr lang="en-US" altLang="en-US" sz="2600" b="0" dirty="0" err="1" smtClean="0">
                <a:latin typeface="Arial "/>
              </a:rPr>
              <a:t>dùng</a:t>
            </a:r>
            <a:r>
              <a:rPr lang="en-US" altLang="en-US" sz="2600" b="0" dirty="0" smtClean="0">
                <a:latin typeface="Arial "/>
              </a:rPr>
              <a:t> </a:t>
            </a:r>
            <a:r>
              <a:rPr lang="en-US" altLang="en-US" sz="2600" b="0" dirty="0" err="1" smtClean="0">
                <a:latin typeface="Arial "/>
              </a:rPr>
              <a:t>phân</a:t>
            </a:r>
            <a:r>
              <a:rPr lang="en-US" altLang="en-US" sz="2600" b="0" dirty="0" smtClean="0">
                <a:latin typeface="Arial "/>
              </a:rPr>
              <a:t> </a:t>
            </a:r>
            <a:r>
              <a:rPr lang="en-US" altLang="en-US" sz="2600" b="0" dirty="0" err="1" smtClean="0">
                <a:latin typeface="Arial "/>
              </a:rPr>
              <a:t>phối</a:t>
            </a:r>
            <a:r>
              <a:rPr lang="en-US" altLang="en-US" sz="2600" b="0" dirty="0" smtClean="0">
                <a:latin typeface="Arial "/>
              </a:rPr>
              <a:t> </a:t>
            </a:r>
            <a:r>
              <a:rPr lang="en-US" altLang="en-US" sz="2600" b="0" dirty="0" err="1" smtClean="0">
                <a:latin typeface="Arial "/>
              </a:rPr>
              <a:t>chuẩn</a:t>
            </a:r>
            <a:r>
              <a:rPr lang="en-US" altLang="en-US" sz="2600" b="0" dirty="0" smtClean="0">
                <a:latin typeface="Arial "/>
              </a:rPr>
              <a:t> </a:t>
            </a:r>
            <a:r>
              <a:rPr lang="en-US" altLang="en-US" sz="2600" b="0" dirty="0" err="1" smtClean="0">
                <a:latin typeface="Arial "/>
              </a:rPr>
              <a:t>để</a:t>
            </a:r>
            <a:r>
              <a:rPr lang="en-US" altLang="en-US" sz="2600" b="0" dirty="0" smtClean="0">
                <a:latin typeface="Arial "/>
              </a:rPr>
              <a:t> </a:t>
            </a:r>
            <a:r>
              <a:rPr lang="en-US" altLang="en-US" sz="2600" b="0" dirty="0" err="1" smtClean="0">
                <a:latin typeface="Arial "/>
              </a:rPr>
              <a:t>xấp</a:t>
            </a:r>
            <a:r>
              <a:rPr lang="en-US" altLang="en-US" sz="2600" b="0" dirty="0" smtClean="0">
                <a:latin typeface="Arial "/>
              </a:rPr>
              <a:t> </a:t>
            </a:r>
            <a:r>
              <a:rPr lang="en-US" altLang="en-US" sz="2600" b="0" dirty="0" err="1" smtClean="0">
                <a:latin typeface="Arial "/>
              </a:rPr>
              <a:t>xỉ</a:t>
            </a:r>
            <a:r>
              <a:rPr lang="en-US" altLang="en-US" sz="2600" b="0" dirty="0" smtClean="0">
                <a:latin typeface="Arial "/>
              </a:rPr>
              <a:t> </a:t>
            </a:r>
            <a:r>
              <a:rPr lang="en-US" altLang="en-US" sz="2600" b="0" dirty="0" err="1" smtClean="0">
                <a:latin typeface="Arial "/>
              </a:rPr>
              <a:t>phân</a:t>
            </a:r>
            <a:r>
              <a:rPr lang="en-US" altLang="en-US" sz="2600" b="0" dirty="0" smtClean="0">
                <a:latin typeface="Arial "/>
              </a:rPr>
              <a:t> </a:t>
            </a:r>
            <a:r>
              <a:rPr lang="en-US" altLang="en-US" sz="2600" b="0" dirty="0" err="1" smtClean="0">
                <a:latin typeface="Arial "/>
              </a:rPr>
              <a:t>phối</a:t>
            </a:r>
            <a:r>
              <a:rPr lang="en-US" altLang="en-US" sz="2600" b="0" dirty="0" smtClean="0">
                <a:latin typeface="Arial "/>
              </a:rPr>
              <a:t> </a:t>
            </a:r>
            <a:r>
              <a:rPr lang="en-US" altLang="en-US" sz="2600" b="0" dirty="0" err="1" smtClean="0">
                <a:latin typeface="Arial "/>
              </a:rPr>
              <a:t>nhị</a:t>
            </a:r>
            <a:r>
              <a:rPr lang="en-US" altLang="en-US" sz="2600" b="0" dirty="0" smtClean="0">
                <a:latin typeface="Arial "/>
              </a:rPr>
              <a:t> </a:t>
            </a:r>
            <a:r>
              <a:rPr lang="en-US" altLang="en-US" sz="2600" b="0" dirty="0" err="1" smtClean="0">
                <a:latin typeface="Arial "/>
              </a:rPr>
              <a:t>thức</a:t>
            </a:r>
            <a:r>
              <a:rPr lang="en-US" altLang="en-US" sz="2600" b="0" dirty="0" smtClean="0">
                <a:latin typeface="Arial "/>
              </a:rPr>
              <a:t>, </a:t>
            </a:r>
            <a:r>
              <a:rPr lang="en-US" altLang="en-US" sz="2600" b="0" dirty="0" err="1" smtClean="0">
                <a:latin typeface="Arial "/>
              </a:rPr>
              <a:t>thực</a:t>
            </a:r>
            <a:r>
              <a:rPr lang="en-US" altLang="en-US" sz="2600" b="0" dirty="0" smtClean="0">
                <a:latin typeface="Arial "/>
              </a:rPr>
              <a:t> </a:t>
            </a:r>
            <a:r>
              <a:rPr lang="en-US" altLang="en-US" sz="2600" b="0" dirty="0" err="1" smtClean="0">
                <a:latin typeface="Arial "/>
              </a:rPr>
              <a:t>chất</a:t>
            </a:r>
            <a:r>
              <a:rPr lang="en-US" altLang="en-US" sz="2600" b="0" dirty="0" smtClean="0">
                <a:latin typeface="Arial "/>
              </a:rPr>
              <a:t> ta </a:t>
            </a:r>
            <a:r>
              <a:rPr lang="en-US" altLang="en-US" sz="2600" b="0" dirty="0" err="1" smtClean="0">
                <a:latin typeface="Arial "/>
              </a:rPr>
              <a:t>đang</a:t>
            </a:r>
            <a:r>
              <a:rPr lang="en-US" altLang="en-US" sz="2600" b="0" dirty="0" smtClean="0">
                <a:latin typeface="Arial "/>
              </a:rPr>
              <a:t> </a:t>
            </a:r>
            <a:r>
              <a:rPr lang="en-US" altLang="en-US" sz="2600" b="0" dirty="0" err="1" smtClean="0">
                <a:latin typeface="Arial "/>
              </a:rPr>
              <a:t>thực</a:t>
            </a:r>
            <a:r>
              <a:rPr lang="en-US" altLang="en-US" sz="2600" b="0" dirty="0" smtClean="0">
                <a:latin typeface="Arial "/>
              </a:rPr>
              <a:t> </a:t>
            </a:r>
            <a:r>
              <a:rPr lang="en-US" altLang="en-US" sz="2600" b="0" dirty="0" err="1" smtClean="0">
                <a:latin typeface="Arial "/>
              </a:rPr>
              <a:t>hiện</a:t>
            </a:r>
            <a:r>
              <a:rPr lang="en-US" altLang="en-US" sz="2600" b="0" dirty="0" smtClean="0">
                <a:latin typeface="Arial "/>
              </a:rPr>
              <a:t> </a:t>
            </a:r>
            <a:r>
              <a:rPr lang="en-US" altLang="en-US" sz="2600" b="0" dirty="0" err="1" smtClean="0">
                <a:latin typeface="Arial "/>
              </a:rPr>
              <a:t>quá</a:t>
            </a:r>
            <a:r>
              <a:rPr lang="en-US" altLang="en-US" sz="2600" b="0" dirty="0" smtClean="0">
                <a:latin typeface="Arial "/>
              </a:rPr>
              <a:t> </a:t>
            </a:r>
            <a:r>
              <a:rPr lang="en-US" altLang="en-US" sz="2600" b="0" dirty="0" err="1" smtClean="0">
                <a:latin typeface="Arial "/>
              </a:rPr>
              <a:t>trình</a:t>
            </a:r>
            <a:r>
              <a:rPr lang="en-US" altLang="en-US" sz="2600" b="0" dirty="0" smtClean="0">
                <a:latin typeface="Arial "/>
              </a:rPr>
              <a:t> </a:t>
            </a:r>
            <a:r>
              <a:rPr lang="en-US" altLang="en-US" sz="2600" b="0" i="1" dirty="0" err="1" smtClean="0">
                <a:latin typeface="Arial "/>
              </a:rPr>
              <a:t>làm</a:t>
            </a:r>
            <a:r>
              <a:rPr lang="en-US" altLang="en-US" sz="2600" b="0" i="1" dirty="0" smtClean="0">
                <a:latin typeface="Arial "/>
              </a:rPr>
              <a:t> </a:t>
            </a:r>
            <a:r>
              <a:rPr lang="en-US" altLang="en-US" sz="2600" b="0" i="1" dirty="0" err="1" smtClean="0">
                <a:latin typeface="Arial "/>
              </a:rPr>
              <a:t>trơn</a:t>
            </a:r>
            <a:r>
              <a:rPr lang="en-US" altLang="en-US" sz="2600" b="0" dirty="0" smtClean="0">
                <a:latin typeface="Arial "/>
              </a:rPr>
              <a:t> </a:t>
            </a:r>
            <a:r>
              <a:rPr lang="en-US" altLang="en-US" sz="2600" b="0" dirty="0" err="1" smtClean="0">
                <a:latin typeface="Arial "/>
              </a:rPr>
              <a:t>cạnh</a:t>
            </a:r>
            <a:r>
              <a:rPr lang="en-US" altLang="en-US" sz="2600" b="0" dirty="0" smtClean="0">
                <a:latin typeface="Arial "/>
              </a:rPr>
              <a:t> </a:t>
            </a:r>
            <a:r>
              <a:rPr lang="en-US" altLang="en-US" sz="2600" b="0" dirty="0" err="1" smtClean="0">
                <a:latin typeface="Arial "/>
              </a:rPr>
              <a:t>của</a:t>
            </a:r>
            <a:r>
              <a:rPr lang="en-US" altLang="en-US" sz="2600" b="0" dirty="0" smtClean="0">
                <a:latin typeface="Arial "/>
              </a:rPr>
              <a:t> </a:t>
            </a:r>
            <a:r>
              <a:rPr lang="en-US" altLang="en-US" sz="2600" b="0" dirty="0" err="1" smtClean="0">
                <a:latin typeface="Arial "/>
              </a:rPr>
              <a:t>các</a:t>
            </a:r>
            <a:r>
              <a:rPr lang="en-US" altLang="en-US" sz="2600" b="0" dirty="0" smtClean="0">
                <a:latin typeface="Arial "/>
              </a:rPr>
              <a:t> </a:t>
            </a:r>
            <a:r>
              <a:rPr lang="en-US" altLang="en-US" sz="2600" b="0" dirty="0" err="1" smtClean="0">
                <a:latin typeface="Arial "/>
              </a:rPr>
              <a:t>thanh</a:t>
            </a:r>
            <a:r>
              <a:rPr lang="en-US" altLang="en-US" sz="2600" b="0" dirty="0" smtClean="0">
                <a:latin typeface="Arial "/>
              </a:rPr>
              <a:t> </a:t>
            </a:r>
            <a:r>
              <a:rPr lang="en-US" altLang="en-US" sz="2600" b="0" dirty="0" err="1" smtClean="0">
                <a:latin typeface="Arial "/>
              </a:rPr>
              <a:t>của</a:t>
            </a:r>
            <a:r>
              <a:rPr lang="en-US" altLang="en-US" sz="2600" b="0" dirty="0" smtClean="0">
                <a:latin typeface="Arial "/>
              </a:rPr>
              <a:t> </a:t>
            </a:r>
            <a:r>
              <a:rPr lang="en-US" altLang="en-US" sz="2600" b="0" dirty="0" err="1" smtClean="0">
                <a:latin typeface="Arial "/>
              </a:rPr>
              <a:t>phân</a:t>
            </a:r>
            <a:r>
              <a:rPr lang="en-US" altLang="en-US" sz="2600" b="0" dirty="0" smtClean="0">
                <a:latin typeface="Arial "/>
              </a:rPr>
              <a:t> </a:t>
            </a:r>
            <a:r>
              <a:rPr lang="en-US" altLang="en-US" sz="2600" b="0" dirty="0" err="1" smtClean="0">
                <a:latin typeface="Arial "/>
              </a:rPr>
              <a:t>phối</a:t>
            </a:r>
            <a:r>
              <a:rPr lang="en-US" altLang="en-US" sz="2600" b="0" dirty="0" smtClean="0">
                <a:latin typeface="Arial "/>
              </a:rPr>
              <a:t> </a:t>
            </a:r>
            <a:r>
              <a:rPr lang="en-US" altLang="en-US" sz="2600" b="0" dirty="0" err="1" smtClean="0">
                <a:latin typeface="Arial "/>
              </a:rPr>
              <a:t>nhị</a:t>
            </a:r>
            <a:r>
              <a:rPr lang="en-US" altLang="en-US" sz="2600" b="0" dirty="0" smtClean="0">
                <a:latin typeface="Arial "/>
              </a:rPr>
              <a:t> </a:t>
            </a:r>
            <a:r>
              <a:rPr lang="en-US" altLang="en-US" sz="2600" b="0" dirty="0" err="1" smtClean="0">
                <a:latin typeface="Arial "/>
              </a:rPr>
              <a:t>thức</a:t>
            </a:r>
            <a:r>
              <a:rPr lang="en-US" altLang="en-US" sz="2600" b="0" dirty="0" smtClean="0">
                <a:latin typeface="Arial "/>
              </a:rPr>
              <a:t> </a:t>
            </a:r>
            <a:r>
              <a:rPr lang="en-US" altLang="en-US" sz="2600" b="0" dirty="0" err="1" smtClean="0">
                <a:latin typeface="Arial "/>
              </a:rPr>
              <a:t>bằng</a:t>
            </a:r>
            <a:r>
              <a:rPr lang="en-US" altLang="en-US" sz="2600" b="0" dirty="0" smtClean="0">
                <a:latin typeface="Arial "/>
              </a:rPr>
              <a:t> </a:t>
            </a:r>
            <a:r>
              <a:rPr lang="en-US" altLang="en-US" sz="2600" b="0" dirty="0" err="1" smtClean="0">
                <a:latin typeface="Arial "/>
              </a:rPr>
              <a:t>một</a:t>
            </a:r>
            <a:r>
              <a:rPr lang="en-US" altLang="en-US" sz="2600" b="0" dirty="0" smtClean="0">
                <a:latin typeface="Arial "/>
              </a:rPr>
              <a:t> </a:t>
            </a:r>
            <a:r>
              <a:rPr lang="en-US" altLang="en-US" sz="2600" b="0" dirty="0" err="1" smtClean="0">
                <a:latin typeface="Arial "/>
              </a:rPr>
              <a:t>đường</a:t>
            </a:r>
            <a:r>
              <a:rPr lang="en-US" altLang="en-US" sz="2600" b="0" dirty="0" smtClean="0">
                <a:latin typeface="Arial "/>
              </a:rPr>
              <a:t> </a:t>
            </a:r>
            <a:r>
              <a:rPr lang="en-US" altLang="en-US" sz="2600" b="0" dirty="0" err="1" smtClean="0">
                <a:latin typeface="Arial "/>
              </a:rPr>
              <a:t>cong</a:t>
            </a:r>
            <a:r>
              <a:rPr lang="en-US" altLang="en-US" sz="2600" b="0" dirty="0" smtClean="0">
                <a:latin typeface="Arial "/>
              </a:rPr>
              <a:t> </a:t>
            </a:r>
            <a:r>
              <a:rPr lang="en-US" altLang="en-US" sz="2600" b="0" dirty="0" err="1" smtClean="0">
                <a:latin typeface="Arial "/>
              </a:rPr>
              <a:t>liên</a:t>
            </a:r>
            <a:r>
              <a:rPr lang="en-US" altLang="en-US" sz="2600" b="0" dirty="0" smtClean="0">
                <a:latin typeface="Arial "/>
              </a:rPr>
              <a:t> </a:t>
            </a:r>
            <a:r>
              <a:rPr lang="en-US" altLang="en-US" sz="2600" b="0" dirty="0" err="1" smtClean="0">
                <a:latin typeface="Arial "/>
              </a:rPr>
              <a:t>tục</a:t>
            </a:r>
            <a:endParaRPr lang="pt-BR" altLang="en-US" sz="2600" b="0" dirty="0" smtClean="0">
              <a:latin typeface="Arial "/>
            </a:endParaRPr>
          </a:p>
        </p:txBody>
      </p:sp>
      <p:sp>
        <p:nvSpPr>
          <p:cNvPr id="33797"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fontAlgn="base">
              <a:spcBef>
                <a:spcPct val="0"/>
              </a:spcBef>
              <a:spcAft>
                <a:spcPct val="0"/>
              </a:spcAft>
            </a:pPr>
            <a:endParaRPr lang="en-GB" altLang="en-US" dirty="0">
              <a:solidFill>
                <a:schemeClr val="bg2"/>
              </a:solidFill>
            </a:endParaRPr>
          </a:p>
        </p:txBody>
      </p:sp>
      <p:sp>
        <p:nvSpPr>
          <p:cNvPr id="33798" name="Slide Number Placeholder 5"/>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87416C9F-6596-4097-AFCE-0CEB197ABDF8}" type="slidenum">
              <a:rPr lang="en-GB" altLang="en-US">
                <a:solidFill>
                  <a:srgbClr val="FFFFFF"/>
                </a:solidFill>
              </a:rPr>
              <a:pPr/>
              <a:t>77</a:t>
            </a:fld>
            <a:endParaRPr lang="en-GB" altLang="en-US">
              <a:solidFill>
                <a:srgbClr val="FFFFFF"/>
              </a:solidFill>
            </a:endParaRPr>
          </a:p>
        </p:txBody>
      </p:sp>
      <p:sp>
        <p:nvSpPr>
          <p:cNvPr id="3379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endParaRPr lang="en-US" altLang="en-US"/>
          </a:p>
        </p:txBody>
      </p:sp>
    </p:spTree>
    <p:extLst>
      <p:ext uri="{BB962C8B-B14F-4D97-AF65-F5344CB8AC3E}">
        <p14:creationId xmlns:p14="http://schemas.microsoft.com/office/powerpoint/2010/main" val="3906781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990600" y="457200"/>
            <a:ext cx="7315200" cy="1066800"/>
          </a:xfrm>
        </p:spPr>
        <p:txBody>
          <a:bodyPr/>
          <a:lstStyle/>
          <a:p>
            <a:r>
              <a:rPr lang="en-US" altLang="en-US" dirty="0" err="1" smtClean="0"/>
              <a:t>Xấp</a:t>
            </a:r>
            <a:r>
              <a:rPr lang="en-US" altLang="en-US" dirty="0" smtClean="0"/>
              <a:t> </a:t>
            </a:r>
            <a:r>
              <a:rPr lang="en-US" altLang="en-US" dirty="0" err="1" smtClean="0"/>
              <a:t>xỉ</a:t>
            </a:r>
            <a:r>
              <a:rPr lang="en-US" altLang="en-US" dirty="0" smtClean="0"/>
              <a:t> pp </a:t>
            </a:r>
            <a:r>
              <a:rPr lang="en-US" altLang="en-US" dirty="0" err="1" smtClean="0"/>
              <a:t>nhị</a:t>
            </a:r>
            <a:r>
              <a:rPr lang="en-US" altLang="en-US" dirty="0" smtClean="0"/>
              <a:t> </a:t>
            </a:r>
            <a:r>
              <a:rPr lang="en-US" altLang="en-US" dirty="0" err="1" smtClean="0"/>
              <a:t>thức</a:t>
            </a:r>
            <a:r>
              <a:rPr lang="en-US" altLang="en-US" dirty="0" smtClean="0"/>
              <a:t> </a:t>
            </a:r>
            <a:r>
              <a:rPr lang="en-US" altLang="en-US" dirty="0" err="1" smtClean="0"/>
              <a:t>bằng</a:t>
            </a:r>
            <a:r>
              <a:rPr lang="en-US" altLang="en-US" dirty="0" smtClean="0"/>
              <a:t> pp </a:t>
            </a:r>
            <a:r>
              <a:rPr lang="en-US" altLang="en-US" dirty="0" err="1" smtClean="0"/>
              <a:t>chuẩn</a:t>
            </a:r>
            <a:endParaRPr lang="en-US" altLang="en-US" dirty="0" smtClean="0"/>
          </a:p>
        </p:txBody>
      </p:sp>
      <p:sp>
        <p:nvSpPr>
          <p:cNvPr id="34820" name="Content Placeholder 3"/>
          <p:cNvSpPr>
            <a:spLocks noGrp="1"/>
          </p:cNvSpPr>
          <p:nvPr>
            <p:ph idx="1"/>
          </p:nvPr>
        </p:nvSpPr>
        <p:spPr>
          <a:xfrm>
            <a:off x="0" y="1371600"/>
            <a:ext cx="9144000" cy="5181600"/>
          </a:xfrm>
        </p:spPr>
        <p:txBody>
          <a:bodyPr/>
          <a:lstStyle/>
          <a:p>
            <a:r>
              <a:rPr lang="pt-BR" altLang="en-US" sz="2600" b="0" dirty="0" smtClean="0">
                <a:latin typeface="Arial" panose="020B0604020202020204" pitchFamily="34" charset="0"/>
                <a:cs typeface="Arial" panose="020B0604020202020204" pitchFamily="34" charset="0"/>
              </a:rPr>
              <a:t>Quy tắc hiệu chỉnh</a:t>
            </a:r>
          </a:p>
          <a:p>
            <a:pPr lvl="1"/>
            <a:r>
              <a:rPr lang="en-US" altLang="en-US" sz="2600" b="0" dirty="0" err="1" smtClean="0">
                <a:latin typeface="Arial" panose="020B0604020202020204" pitchFamily="34" charset="0"/>
                <a:cs typeface="Arial" panose="020B0604020202020204" pitchFamily="34" charset="0"/>
              </a:rPr>
              <a:t>Biểu</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diễn</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bài</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toán</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dưới</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dạng</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xác</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suất</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Chẳng</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hạn</a:t>
            </a:r>
            <a:r>
              <a:rPr lang="en-US" altLang="en-US" sz="2600" b="0" dirty="0" smtClean="0">
                <a:latin typeface="Arial" panose="020B0604020202020204" pitchFamily="34" charset="0"/>
                <a:cs typeface="Arial" panose="020B0604020202020204" pitchFamily="34" charset="0"/>
              </a:rPr>
              <a:t>: </a:t>
            </a:r>
          </a:p>
          <a:p>
            <a:pPr marL="296862" lvl="1" indent="0">
              <a:buNone/>
            </a:pPr>
            <a:r>
              <a:rPr lang="en-US" altLang="en-US" sz="2600" dirty="0"/>
              <a:t> </a:t>
            </a:r>
            <a:r>
              <a:rPr lang="en-US" altLang="en-US" sz="2600" dirty="0" smtClean="0"/>
              <a:t>  </a:t>
            </a:r>
            <a:r>
              <a:rPr lang="en-US" altLang="en-US" sz="2600" b="0" dirty="0" smtClean="0">
                <a:latin typeface="Arial" panose="020B0604020202020204" pitchFamily="34" charset="0"/>
                <a:cs typeface="Arial" panose="020B0604020202020204" pitchFamily="34" charset="0"/>
              </a:rPr>
              <a:t>P(X &lt; </a:t>
            </a:r>
            <a:r>
              <a:rPr lang="en-US" altLang="en-US" sz="2600" b="0" dirty="0">
                <a:latin typeface="Arial" panose="020B0604020202020204" pitchFamily="34" charset="0"/>
                <a:cs typeface="Arial" panose="020B0604020202020204" pitchFamily="34" charset="0"/>
              </a:rPr>
              <a:t>235), P(X</a:t>
            </a:r>
            <a:r>
              <a:rPr lang="en-US" altLang="en-US" sz="2600" b="0" dirty="0">
                <a:solidFill>
                  <a:srgbClr val="000000"/>
                </a:solidFill>
                <a:latin typeface="Arial" panose="020B0604020202020204" pitchFamily="34" charset="0"/>
                <a:cs typeface="Arial" panose="020B0604020202020204" pitchFamily="34" charset="0"/>
              </a:rPr>
              <a:t> ≤</a:t>
            </a:r>
            <a:r>
              <a:rPr lang="en-US" altLang="en-US" sz="2600" b="0" dirty="0" smtClean="0">
                <a:solidFill>
                  <a:srgbClr val="000000"/>
                </a:solidFill>
                <a:latin typeface="Arial" panose="020B0604020202020204" pitchFamily="34" charset="0"/>
                <a:cs typeface="Arial" panose="020B0604020202020204" pitchFamily="34" charset="0"/>
              </a:rPr>
              <a:t>235</a:t>
            </a:r>
            <a:r>
              <a:rPr lang="en-US" altLang="en-US" sz="2600" b="0" dirty="0" smtClean="0">
                <a:latin typeface="Arial" panose="020B0604020202020204" pitchFamily="34" charset="0"/>
                <a:cs typeface="Arial" panose="020B0604020202020204" pitchFamily="34" charset="0"/>
              </a:rPr>
              <a:t>) , </a:t>
            </a:r>
            <a:r>
              <a:rPr lang="en-US" altLang="en-US" sz="2600" b="0" dirty="0">
                <a:latin typeface="Arial" panose="020B0604020202020204" pitchFamily="34" charset="0"/>
                <a:cs typeface="Arial" panose="020B0604020202020204" pitchFamily="34" charset="0"/>
              </a:rPr>
              <a:t>P(X</a:t>
            </a:r>
            <a:r>
              <a:rPr lang="en-US" altLang="en-US" sz="2600" b="0" dirty="0">
                <a:latin typeface="Arial" panose="020B0604020202020204" pitchFamily="34" charset="0"/>
                <a:cs typeface="Arial" panose="020B0604020202020204" pitchFamily="34" charset="0"/>
                <a:sym typeface="Symbol" panose="05050102010706020507" pitchFamily="18" charset="2"/>
              </a:rPr>
              <a:t> </a:t>
            </a:r>
            <a:r>
              <a:rPr lang="en-US" altLang="en-US" sz="2600" b="0" dirty="0" smtClean="0">
                <a:latin typeface="Arial" panose="020B0604020202020204" pitchFamily="34" charset="0"/>
                <a:cs typeface="Arial" panose="020B0604020202020204" pitchFamily="34" charset="0"/>
                <a:sym typeface="Symbol" panose="05050102010706020507" pitchFamily="18" charset="2"/>
              </a:rPr>
              <a:t>235</a:t>
            </a:r>
            <a:r>
              <a:rPr lang="en-US" altLang="en-US" sz="2600" b="0" dirty="0" smtClean="0">
                <a:latin typeface="Arial" panose="020B0604020202020204" pitchFamily="34" charset="0"/>
                <a:cs typeface="Arial" panose="020B0604020202020204" pitchFamily="34" charset="0"/>
              </a:rPr>
              <a:t>), P(X&gt;235), P(X=235) .</a:t>
            </a:r>
          </a:p>
          <a:p>
            <a:pPr lvl="1"/>
            <a:r>
              <a:rPr lang="en-US" altLang="en-US" sz="2600" b="0" dirty="0" err="1" smtClean="0">
                <a:latin typeface="Arial" panose="020B0604020202020204" pitchFamily="34" charset="0"/>
                <a:cs typeface="Arial" panose="020B0604020202020204" pitchFamily="34" charset="0"/>
              </a:rPr>
              <a:t>Cộng</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thêm</a:t>
            </a:r>
            <a:r>
              <a:rPr lang="en-US" altLang="en-US" sz="2600" b="0" dirty="0" smtClean="0">
                <a:latin typeface="Arial" panose="020B0604020202020204" pitchFamily="34" charset="0"/>
                <a:cs typeface="Arial" panose="020B0604020202020204" pitchFamily="34" charset="0"/>
              </a:rPr>
              <a:t> hay </a:t>
            </a:r>
            <a:r>
              <a:rPr lang="en-US" altLang="en-US" sz="2600" b="0" dirty="0" err="1" smtClean="0">
                <a:latin typeface="Arial" panose="020B0604020202020204" pitchFamily="34" charset="0"/>
                <a:cs typeface="Arial" panose="020B0604020202020204" pitchFamily="34" charset="0"/>
              </a:rPr>
              <a:t>trừ</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đi</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một</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lượng</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bằng</a:t>
            </a:r>
            <a:r>
              <a:rPr lang="en-US" altLang="en-US" sz="2600" b="0" dirty="0" smtClean="0">
                <a:latin typeface="Arial" panose="020B0604020202020204" pitchFamily="34" charset="0"/>
                <a:cs typeface="Arial" panose="020B0604020202020204" pitchFamily="34" charset="0"/>
              </a:rPr>
              <a:t> ½ </a:t>
            </a:r>
            <a:r>
              <a:rPr lang="en-US" altLang="en-US" sz="2600" b="0" dirty="0" err="1" smtClean="0">
                <a:latin typeface="Arial" panose="020B0604020202020204" pitchFamily="34" charset="0"/>
                <a:cs typeface="Arial" panose="020B0604020202020204" pitchFamily="34" charset="0"/>
              </a:rPr>
              <a:t>tùy</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thuộc</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xác</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suất</a:t>
            </a:r>
            <a:r>
              <a:rPr lang="en-US" altLang="en-US" sz="2600" b="0" dirty="0" smtClean="0">
                <a:latin typeface="Arial" panose="020B0604020202020204" pitchFamily="34" charset="0"/>
                <a:cs typeface="Arial" panose="020B0604020202020204" pitchFamily="34" charset="0"/>
              </a:rPr>
              <a:t> ta </a:t>
            </a:r>
            <a:r>
              <a:rPr lang="en-US" altLang="en-US" sz="2600" b="0" dirty="0" err="1" smtClean="0">
                <a:latin typeface="Arial" panose="020B0604020202020204" pitchFamily="34" charset="0"/>
                <a:cs typeface="Arial" panose="020B0604020202020204" pitchFamily="34" charset="0"/>
              </a:rPr>
              <a:t>cần</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tìm</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là</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lớn</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hơn</a:t>
            </a:r>
            <a:r>
              <a:rPr lang="en-US" altLang="en-US" sz="2600" b="0" dirty="0" smtClean="0">
                <a:latin typeface="Arial" panose="020B0604020202020204" pitchFamily="34" charset="0"/>
                <a:cs typeface="Arial" panose="020B0604020202020204" pitchFamily="34" charset="0"/>
              </a:rPr>
              <a:t> hay </a:t>
            </a:r>
            <a:r>
              <a:rPr lang="en-US" altLang="en-US" sz="2600" b="0" dirty="0" err="1" smtClean="0">
                <a:latin typeface="Arial" panose="020B0604020202020204" pitchFamily="34" charset="0"/>
                <a:cs typeface="Arial" panose="020B0604020202020204" pitchFamily="34" charset="0"/>
              </a:rPr>
              <a:t>nhỏ</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hơn</a:t>
            </a:r>
            <a:r>
              <a:rPr lang="en-US" altLang="en-US" sz="2600" b="0" dirty="0" smtClean="0">
                <a:latin typeface="Arial" panose="020B0604020202020204" pitchFamily="34" charset="0"/>
                <a:cs typeface="Arial" panose="020B0604020202020204" pitchFamily="34" charset="0"/>
              </a:rPr>
              <a:t>.</a:t>
            </a:r>
          </a:p>
        </p:txBody>
      </p:sp>
      <p:sp>
        <p:nvSpPr>
          <p:cNvPr id="34821"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altLang="en-US" sz="2000" b="1" i="0" u="none" strike="noStrike" kern="1200" cap="none" spc="0" normalizeH="0" baseline="0" noProof="0" dirty="0">
              <a:ln>
                <a:noFill/>
              </a:ln>
              <a:solidFill>
                <a:srgbClr val="919191"/>
              </a:solidFill>
              <a:effectLst/>
              <a:uLnTx/>
              <a:uFillTx/>
              <a:latin typeface="Palatino Linotype" panose="02040502050505030304" pitchFamily="18" charset="0"/>
              <a:ea typeface="+mn-ea"/>
              <a:cs typeface="+mn-cs"/>
            </a:endParaRPr>
          </a:p>
        </p:txBody>
      </p:sp>
      <p:sp>
        <p:nvSpPr>
          <p:cNvPr id="34822" name="Slide Number Placeholder 5"/>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fld id="{4F3ED1DB-5FF2-4C2E-9A2E-AD405F52E33F}" type="slidenum">
              <a:rPr kumimoji="0" lang="en-GB" altLang="en-US" sz="2000" b="1" i="0" u="none" strike="noStrike" kern="1200" cap="none" spc="0" normalizeH="0" baseline="0" noProof="0">
                <a:ln>
                  <a:noFill/>
                </a:ln>
                <a:solidFill>
                  <a:srgbClr val="FFFFFF"/>
                </a:solidFill>
                <a:effectLst/>
                <a:uLnTx/>
                <a:uFillTx/>
                <a:latin typeface="Palatino Linotype" panose="02040502050505030304" pitchFamily="18"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78</a:t>
            </a:fld>
            <a:endParaRPr kumimoji="0" lang="en-GB" altLang="en-US" sz="2000" b="1" i="0" u="none" strike="noStrike" kern="1200" cap="none" spc="0" normalizeH="0" baseline="0" noProof="0">
              <a:ln>
                <a:noFill/>
              </a:ln>
              <a:solidFill>
                <a:srgbClr val="FFFFFF"/>
              </a:solidFill>
              <a:effectLst/>
              <a:uLnTx/>
              <a:uFillTx/>
              <a:latin typeface="Palatino Linotype" panose="02040502050505030304" pitchFamily="18" charset="0"/>
              <a:ea typeface="+mn-ea"/>
              <a:cs typeface="+mn-cs"/>
            </a:endParaRPr>
          </a:p>
        </p:txBody>
      </p:sp>
      <p:sp>
        <p:nvSpPr>
          <p:cNvPr id="3482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000" b="1" i="0" u="none" strike="noStrike" kern="1200" cap="none" spc="0" normalizeH="0" baseline="0" noProof="0">
              <a:ln>
                <a:noFill/>
              </a:ln>
              <a:solidFill>
                <a:srgbClr val="000000"/>
              </a:solidFill>
              <a:effectLst/>
              <a:uLnTx/>
              <a:uFillTx/>
              <a:latin typeface="Palatino Linotype" panose="02040502050505030304" pitchFamily="18" charset="0"/>
              <a:ea typeface="+mn-ea"/>
              <a:cs typeface="+mn-cs"/>
            </a:endParaRPr>
          </a:p>
        </p:txBody>
      </p:sp>
    </p:spTree>
    <p:extLst>
      <p:ext uri="{BB962C8B-B14F-4D97-AF65-F5344CB8AC3E}">
        <p14:creationId xmlns:p14="http://schemas.microsoft.com/office/powerpoint/2010/main" val="241481503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990600" y="457200"/>
            <a:ext cx="7315200" cy="1066800"/>
          </a:xfrm>
        </p:spPr>
        <p:txBody>
          <a:bodyPr/>
          <a:lstStyle/>
          <a:p>
            <a:r>
              <a:rPr lang="en-US" altLang="en-US" dirty="0" err="1" smtClean="0"/>
              <a:t>Xấp</a:t>
            </a:r>
            <a:r>
              <a:rPr lang="en-US" altLang="en-US" dirty="0" smtClean="0"/>
              <a:t> </a:t>
            </a:r>
            <a:r>
              <a:rPr lang="en-US" altLang="en-US" dirty="0" err="1" smtClean="0"/>
              <a:t>xỉ</a:t>
            </a:r>
            <a:r>
              <a:rPr lang="en-US" altLang="en-US" dirty="0" smtClean="0"/>
              <a:t> pp </a:t>
            </a:r>
            <a:r>
              <a:rPr lang="en-US" altLang="en-US" dirty="0" err="1" smtClean="0"/>
              <a:t>nhị</a:t>
            </a:r>
            <a:r>
              <a:rPr lang="en-US" altLang="en-US" dirty="0" smtClean="0"/>
              <a:t> </a:t>
            </a:r>
            <a:r>
              <a:rPr lang="en-US" altLang="en-US" dirty="0" err="1" smtClean="0"/>
              <a:t>thức</a:t>
            </a:r>
            <a:r>
              <a:rPr lang="en-US" altLang="en-US" dirty="0" smtClean="0"/>
              <a:t> </a:t>
            </a:r>
            <a:r>
              <a:rPr lang="en-US" altLang="en-US" dirty="0" err="1" smtClean="0"/>
              <a:t>bằng</a:t>
            </a:r>
            <a:r>
              <a:rPr lang="en-US" altLang="en-US" dirty="0" smtClean="0"/>
              <a:t> pp </a:t>
            </a:r>
            <a:r>
              <a:rPr lang="en-US" altLang="en-US" dirty="0" err="1" smtClean="0"/>
              <a:t>chuẩn</a:t>
            </a:r>
            <a:endParaRPr lang="en-US" altLang="en-US" dirty="0" smtClean="0"/>
          </a:p>
        </p:txBody>
      </p:sp>
      <p:sp>
        <p:nvSpPr>
          <p:cNvPr id="34820" name="Content Placeholder 3"/>
          <p:cNvSpPr>
            <a:spLocks noGrp="1"/>
          </p:cNvSpPr>
          <p:nvPr>
            <p:ph idx="1"/>
          </p:nvPr>
        </p:nvSpPr>
        <p:spPr>
          <a:xfrm>
            <a:off x="0" y="1371600"/>
            <a:ext cx="9144000" cy="5181600"/>
          </a:xfrm>
        </p:spPr>
        <p:txBody>
          <a:bodyPr/>
          <a:lstStyle/>
          <a:p>
            <a:r>
              <a:rPr lang="pt-BR" altLang="en-US" sz="2600" b="0" dirty="0" smtClean="0">
                <a:latin typeface="Arial" panose="020B0604020202020204" pitchFamily="34" charset="0"/>
                <a:cs typeface="Arial" panose="020B0604020202020204" pitchFamily="34" charset="0"/>
              </a:rPr>
              <a:t>Quy tắc hiệu chỉnh</a:t>
            </a:r>
          </a:p>
          <a:p>
            <a:pPr lvl="1"/>
            <a:r>
              <a:rPr lang="en-US" altLang="en-US" sz="2600" b="0" dirty="0" err="1" smtClean="0">
                <a:latin typeface="Arial" panose="020B0604020202020204" pitchFamily="34" charset="0"/>
                <a:cs typeface="Arial" panose="020B0604020202020204" pitchFamily="34" charset="0"/>
              </a:rPr>
              <a:t>Nếu</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xác</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suất</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nhỏ</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hơn</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hoặc</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bằng</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cộng</a:t>
            </a:r>
            <a:r>
              <a:rPr lang="en-US" altLang="en-US" sz="2600" b="0" dirty="0" smtClean="0">
                <a:latin typeface="Arial" panose="020B0604020202020204" pitchFamily="34" charset="0"/>
                <a:cs typeface="Arial" panose="020B0604020202020204" pitchFamily="34" charset="0"/>
              </a:rPr>
              <a:t> ½ </a:t>
            </a:r>
            <a:r>
              <a:rPr lang="en-US" altLang="en-US" sz="2600" b="0" dirty="0" err="1" smtClean="0">
                <a:latin typeface="Arial" panose="020B0604020202020204" pitchFamily="34" charset="0"/>
                <a:cs typeface="Arial" panose="020B0604020202020204" pitchFamily="34" charset="0"/>
              </a:rPr>
              <a:t>vào</a:t>
            </a:r>
            <a:r>
              <a:rPr lang="en-US" altLang="en-US" sz="2600" b="0" dirty="0" smtClean="0">
                <a:latin typeface="Arial" panose="020B0604020202020204" pitchFamily="34" charset="0"/>
                <a:cs typeface="Arial" panose="020B0604020202020204" pitchFamily="34" charset="0"/>
              </a:rPr>
              <a:t> X </a:t>
            </a:r>
            <a:r>
              <a:rPr lang="en-US" altLang="en-US" sz="2600" b="0" dirty="0" err="1" smtClean="0">
                <a:latin typeface="Arial" panose="020B0604020202020204" pitchFamily="34" charset="0"/>
                <a:cs typeface="Arial" panose="020B0604020202020204" pitchFamily="34" charset="0"/>
              </a:rPr>
              <a:t>trước</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khi</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lấy</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xác</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suất</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Chẳng</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hạn</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nếu</a:t>
            </a:r>
            <a:r>
              <a:rPr lang="en-US" altLang="en-US" sz="2600" b="0" dirty="0" smtClean="0">
                <a:latin typeface="Arial" panose="020B0604020202020204" pitchFamily="34" charset="0"/>
                <a:cs typeface="Arial" panose="020B0604020202020204" pitchFamily="34" charset="0"/>
              </a:rPr>
              <a:t> X ≤ 235 </a:t>
            </a:r>
            <a:r>
              <a:rPr lang="en-US" altLang="en-US" sz="2600" b="0" dirty="0" err="1" smtClean="0">
                <a:latin typeface="Arial" panose="020B0604020202020204" pitchFamily="34" charset="0"/>
                <a:cs typeface="Arial" panose="020B0604020202020204" pitchFamily="34" charset="0"/>
              </a:rPr>
              <a:t>sẽ</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được</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nắn</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thành</a:t>
            </a:r>
            <a:r>
              <a:rPr lang="en-US" altLang="en-US" sz="2600" b="0" dirty="0" smtClean="0">
                <a:latin typeface="Arial" panose="020B0604020202020204" pitchFamily="34" charset="0"/>
                <a:cs typeface="Arial" panose="020B0604020202020204" pitchFamily="34" charset="0"/>
              </a:rPr>
              <a:t> 235.5 </a:t>
            </a:r>
            <a:r>
              <a:rPr lang="en-US" altLang="en-US" sz="2600" b="0" dirty="0" err="1" smtClean="0">
                <a:latin typeface="Arial" panose="020B0604020202020204" pitchFamily="34" charset="0"/>
                <a:cs typeface="Arial" panose="020B0604020202020204" pitchFamily="34" charset="0"/>
              </a:rPr>
              <a:t>và</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tính</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tiếp</a:t>
            </a:r>
            <a:r>
              <a:rPr lang="en-US" altLang="en-US" sz="2600" b="0" dirty="0" smtClean="0">
                <a:latin typeface="Arial" panose="020B0604020202020204" pitchFamily="34" charset="0"/>
                <a:cs typeface="Arial" panose="020B0604020202020204" pitchFamily="34" charset="0"/>
              </a:rPr>
              <a:t> P(X</a:t>
            </a:r>
            <a:r>
              <a:rPr lang="en-US" altLang="en-US" sz="2600" b="0" dirty="0">
                <a:solidFill>
                  <a:srgbClr val="000000"/>
                </a:solidFill>
                <a:latin typeface="Arial" panose="020B0604020202020204" pitchFamily="34" charset="0"/>
                <a:cs typeface="Arial" panose="020B0604020202020204" pitchFamily="34" charset="0"/>
              </a:rPr>
              <a:t> </a:t>
            </a:r>
            <a:r>
              <a:rPr lang="en-US" altLang="en-US" sz="2600" b="0" dirty="0" smtClean="0">
                <a:solidFill>
                  <a:srgbClr val="000000"/>
                </a:solidFill>
                <a:latin typeface="Arial" panose="020B0604020202020204" pitchFamily="34" charset="0"/>
                <a:cs typeface="Arial" panose="020B0604020202020204" pitchFamily="34" charset="0"/>
              </a:rPr>
              <a:t>≤235.5</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theo</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công</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thức</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phân</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phối</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chuẩn</a:t>
            </a:r>
            <a:r>
              <a:rPr lang="en-US" altLang="en-US" sz="2600" b="0" dirty="0" smtClean="0">
                <a:latin typeface="Arial" panose="020B0604020202020204" pitchFamily="34" charset="0"/>
                <a:cs typeface="Arial" panose="020B0604020202020204" pitchFamily="34" charset="0"/>
              </a:rPr>
              <a:t>.</a:t>
            </a:r>
          </a:p>
        </p:txBody>
      </p:sp>
      <p:sp>
        <p:nvSpPr>
          <p:cNvPr id="34821"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altLang="en-US" sz="2000" b="1" i="0" u="none" strike="noStrike" kern="1200" cap="none" spc="0" normalizeH="0" baseline="0" noProof="0" dirty="0">
              <a:ln>
                <a:noFill/>
              </a:ln>
              <a:solidFill>
                <a:srgbClr val="919191"/>
              </a:solidFill>
              <a:effectLst/>
              <a:uLnTx/>
              <a:uFillTx/>
              <a:latin typeface="Palatino Linotype" panose="02040502050505030304" pitchFamily="18" charset="0"/>
              <a:ea typeface="+mn-ea"/>
              <a:cs typeface="+mn-cs"/>
            </a:endParaRPr>
          </a:p>
        </p:txBody>
      </p:sp>
      <p:sp>
        <p:nvSpPr>
          <p:cNvPr id="34822" name="Slide Number Placeholder 5"/>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fld id="{4F3ED1DB-5FF2-4C2E-9A2E-AD405F52E33F}" type="slidenum">
              <a:rPr kumimoji="0" lang="en-GB" altLang="en-US" sz="2000" b="1" i="0" u="none" strike="noStrike" kern="1200" cap="none" spc="0" normalizeH="0" baseline="0" noProof="0">
                <a:ln>
                  <a:noFill/>
                </a:ln>
                <a:solidFill>
                  <a:srgbClr val="FFFFFF"/>
                </a:solidFill>
                <a:effectLst/>
                <a:uLnTx/>
                <a:uFillTx/>
                <a:latin typeface="Palatino Linotype" panose="02040502050505030304" pitchFamily="18"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79</a:t>
            </a:fld>
            <a:endParaRPr kumimoji="0" lang="en-GB" altLang="en-US" sz="2000" b="1" i="0" u="none" strike="noStrike" kern="1200" cap="none" spc="0" normalizeH="0" baseline="0" noProof="0">
              <a:ln>
                <a:noFill/>
              </a:ln>
              <a:solidFill>
                <a:srgbClr val="FFFFFF"/>
              </a:solidFill>
              <a:effectLst/>
              <a:uLnTx/>
              <a:uFillTx/>
              <a:latin typeface="Palatino Linotype" panose="02040502050505030304" pitchFamily="18" charset="0"/>
              <a:ea typeface="+mn-ea"/>
              <a:cs typeface="+mn-cs"/>
            </a:endParaRPr>
          </a:p>
        </p:txBody>
      </p:sp>
      <p:sp>
        <p:nvSpPr>
          <p:cNvPr id="3482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000" b="1" i="0" u="none" strike="noStrike" kern="1200" cap="none" spc="0" normalizeH="0" baseline="0" noProof="0">
              <a:ln>
                <a:noFill/>
              </a:ln>
              <a:solidFill>
                <a:srgbClr val="000000"/>
              </a:solidFill>
              <a:effectLst/>
              <a:uLnTx/>
              <a:uFillTx/>
              <a:latin typeface="Palatino Linotype" panose="02040502050505030304" pitchFamily="18" charset="0"/>
              <a:ea typeface="+mn-ea"/>
              <a:cs typeface="+mn-cs"/>
            </a:endParaRPr>
          </a:p>
        </p:txBody>
      </p:sp>
      <p:pic>
        <p:nvPicPr>
          <p:cNvPr id="2" name="Picture 1"/>
          <p:cNvPicPr>
            <a:picLocks noChangeAspect="1"/>
          </p:cNvPicPr>
          <p:nvPr/>
        </p:nvPicPr>
        <p:blipFill>
          <a:blip r:embed="rId2"/>
          <a:stretch>
            <a:fillRect/>
          </a:stretch>
        </p:blipFill>
        <p:spPr>
          <a:xfrm>
            <a:off x="2362200" y="3581400"/>
            <a:ext cx="4572000" cy="2438400"/>
          </a:xfrm>
          <a:prstGeom prst="rect">
            <a:avLst/>
          </a:prstGeom>
        </p:spPr>
      </p:pic>
    </p:spTree>
    <p:extLst>
      <p:ext uri="{BB962C8B-B14F-4D97-AF65-F5344CB8AC3E}">
        <p14:creationId xmlns:p14="http://schemas.microsoft.com/office/powerpoint/2010/main" val="8706082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bwMode="auto">
          <a:xfrm>
            <a:off x="457200" y="454025"/>
            <a:ext cx="8120062" cy="10699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algn="ctr"/>
            <a:r>
              <a:rPr lang="en-US" altLang="en-US" dirty="0" err="1" smtClean="0"/>
              <a:t>Tìm</a:t>
            </a:r>
            <a:r>
              <a:rPr lang="en-US" altLang="en-US" dirty="0" smtClean="0"/>
              <a:t> </a:t>
            </a:r>
            <a:r>
              <a:rPr lang="en-US" altLang="en-US" dirty="0" err="1" smtClean="0"/>
              <a:t>giá</a:t>
            </a:r>
            <a:r>
              <a:rPr lang="en-US" altLang="en-US" dirty="0" smtClean="0"/>
              <a:t> </a:t>
            </a:r>
            <a:r>
              <a:rPr lang="en-US" altLang="en-US" dirty="0" err="1" smtClean="0"/>
              <a:t>trị</a:t>
            </a:r>
            <a:r>
              <a:rPr lang="en-US" altLang="en-US" dirty="0" smtClean="0"/>
              <a:t> </a:t>
            </a:r>
            <a:r>
              <a:rPr lang="en-US" altLang="en-US" dirty="0" err="1"/>
              <a:t>x</a:t>
            </a:r>
            <a:r>
              <a:rPr lang="en-US" altLang="en-US" dirty="0" err="1" smtClean="0"/>
              <a:t>ác</a:t>
            </a:r>
            <a:r>
              <a:rPr lang="en-US" altLang="en-US" dirty="0" smtClean="0"/>
              <a:t> </a:t>
            </a:r>
            <a:r>
              <a:rPr lang="en-US" altLang="en-US" dirty="0" err="1"/>
              <a:t>s</a:t>
            </a:r>
            <a:r>
              <a:rPr lang="en-US" altLang="en-US" dirty="0" err="1" smtClean="0"/>
              <a:t>uất</a:t>
            </a:r>
            <a:endParaRPr lang="en-US" altLang="en-US" dirty="0" smtClean="0"/>
          </a:p>
        </p:txBody>
      </p:sp>
      <p:sp>
        <p:nvSpPr>
          <p:cNvPr id="25603" name="Rectangle 3"/>
          <p:cNvSpPr>
            <a:spLocks noGrp="1" noChangeArrowheads="1"/>
          </p:cNvSpPr>
          <p:nvPr>
            <p:ph type="body" idx="4294967295"/>
          </p:nvPr>
        </p:nvSpPr>
        <p:spPr bwMode="auto">
          <a:xfrm>
            <a:off x="0" y="1066800"/>
            <a:ext cx="9144000" cy="33718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rmAutofit fontScale="77500" lnSpcReduction="20000"/>
          </a:bodyPr>
          <a:lstStyle/>
          <a:p>
            <a:pPr marL="568325" indent="-568325">
              <a:spcBef>
                <a:spcPct val="40000"/>
              </a:spcBef>
              <a:spcAft>
                <a:spcPct val="40000"/>
              </a:spcAft>
              <a:buClr>
                <a:schemeClr val="accent2"/>
              </a:buClr>
            </a:pPr>
            <a:r>
              <a:rPr lang="en-US" altLang="en-US" sz="2800" b="0" dirty="0" err="1" smtClean="0">
                <a:latin typeface="Arial" panose="020B0604020202020204" pitchFamily="34" charset="0"/>
                <a:cs typeface="Arial" panose="020B0604020202020204" pitchFamily="34" charset="0"/>
              </a:rPr>
              <a:t>Có</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thể</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tính</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diện</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tích</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xác</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suất</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của</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các</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vùng</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khác</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nhau</a:t>
            </a:r>
            <a:r>
              <a:rPr lang="en-US" altLang="en-US" dirty="0"/>
              <a:t> </a:t>
            </a:r>
            <a:r>
              <a:rPr lang="en-US" altLang="en-US" dirty="0" err="1" smtClean="0"/>
              <a:t>của</a:t>
            </a:r>
            <a:r>
              <a:rPr lang="en-US" altLang="en-US" dirty="0" smtClean="0"/>
              <a:t> </a:t>
            </a:r>
            <a:r>
              <a:rPr lang="en-US" altLang="en-US" sz="2800" b="0" dirty="0" err="1" smtClean="0">
                <a:latin typeface="Arial" panose="020B0604020202020204" pitchFamily="34" charset="0"/>
                <a:cs typeface="Arial" panose="020B0604020202020204" pitchFamily="34" charset="0"/>
              </a:rPr>
              <a:t>phân</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phối</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chuẩn</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chính</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tắc</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sử</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dụng</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các</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công</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cụ</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có</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sẵn</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hoặc</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bằng</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cách</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tra</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bảng</a:t>
            </a:r>
            <a:r>
              <a:rPr lang="en-US" altLang="en-US" sz="2800" b="0" dirty="0" smtClean="0">
                <a:latin typeface="Arial" panose="020B0604020202020204" pitchFamily="34" charset="0"/>
                <a:cs typeface="Arial" panose="020B0604020202020204" pitchFamily="34" charset="0"/>
              </a:rPr>
              <a:t> Z (A-2). </a:t>
            </a:r>
            <a:endParaRPr lang="en-US" altLang="en-US" dirty="0"/>
          </a:p>
          <a:p>
            <a:pPr marL="568325" indent="-568325">
              <a:spcBef>
                <a:spcPct val="40000"/>
              </a:spcBef>
              <a:spcAft>
                <a:spcPct val="40000"/>
              </a:spcAft>
              <a:buClr>
                <a:schemeClr val="accent2"/>
              </a:buClr>
            </a:pPr>
            <a:r>
              <a:rPr lang="en-US" altLang="en-US" sz="2800" b="0" dirty="0" err="1" smtClean="0">
                <a:latin typeface="Arial" panose="020B0604020202020204" pitchFamily="34" charset="0"/>
                <a:cs typeface="Arial" panose="020B0604020202020204" pitchFamily="34" charset="0"/>
              </a:rPr>
              <a:t>Tra</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bảng</a:t>
            </a:r>
            <a:r>
              <a:rPr lang="en-US" altLang="en-US" sz="2800" b="0" dirty="0" smtClean="0">
                <a:latin typeface="Arial" panose="020B0604020202020204" pitchFamily="34" charset="0"/>
                <a:cs typeface="Arial" panose="020B0604020202020204" pitchFamily="34" charset="0"/>
              </a:rPr>
              <a:t> Z </a:t>
            </a:r>
            <a:r>
              <a:rPr lang="en-US" altLang="en-US" sz="2800" b="0" dirty="0" err="1" smtClean="0">
                <a:latin typeface="Arial" panose="020B0604020202020204" pitchFamily="34" charset="0"/>
                <a:cs typeface="Arial" panose="020B0604020202020204" pitchFamily="34" charset="0"/>
              </a:rPr>
              <a:t>trong</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trường</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hợp</a:t>
            </a:r>
            <a:r>
              <a:rPr lang="en-US" altLang="en-US" sz="2800" b="0" dirty="0" smtClean="0">
                <a:latin typeface="Arial" panose="020B0604020202020204" pitchFamily="34" charset="0"/>
                <a:cs typeface="Arial" panose="020B0604020202020204" pitchFamily="34" charset="0"/>
              </a:rPr>
              <a:t> ta </a:t>
            </a:r>
            <a:r>
              <a:rPr lang="en-US" altLang="en-US" sz="2800" b="0" dirty="0" err="1" smtClean="0">
                <a:latin typeface="Arial" panose="020B0604020202020204" pitchFamily="34" charset="0"/>
                <a:cs typeface="Arial" panose="020B0604020202020204" pitchFamily="34" charset="0"/>
              </a:rPr>
              <a:t>cần</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tính</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xác</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suất</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tích</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lũy</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của</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phân</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phối</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chuẩn</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chính</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tắc</a:t>
            </a:r>
            <a:r>
              <a:rPr lang="en-US" altLang="en-US" sz="2800" b="0" dirty="0" smtClean="0">
                <a:latin typeface="Arial" panose="020B0604020202020204" pitchFamily="34" charset="0"/>
                <a:cs typeface="Arial" panose="020B0604020202020204" pitchFamily="34" charset="0"/>
              </a:rPr>
              <a:t> (P(z&lt;a)). </a:t>
            </a:r>
          </a:p>
          <a:p>
            <a:pPr marL="568325" indent="-568325">
              <a:spcBef>
                <a:spcPct val="40000"/>
              </a:spcBef>
              <a:spcAft>
                <a:spcPct val="40000"/>
              </a:spcAft>
              <a:buClr>
                <a:schemeClr val="accent2"/>
              </a:buClr>
            </a:pPr>
            <a:r>
              <a:rPr lang="en-US" altLang="en-US" sz="2800" b="0" dirty="0" err="1" smtClean="0">
                <a:latin typeface="Arial" panose="020B0604020202020204" pitchFamily="34" charset="0"/>
                <a:cs typeface="Arial" panose="020B0604020202020204" pitchFamily="34" charset="0"/>
              </a:rPr>
              <a:t>Nếu</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không</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phải</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xác</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suất</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tích</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lũy</a:t>
            </a:r>
            <a:r>
              <a:rPr lang="en-US" altLang="en-US" dirty="0"/>
              <a:t> </a:t>
            </a:r>
            <a:r>
              <a:rPr lang="en-US" altLang="en-US" dirty="0" err="1"/>
              <a:t>của</a:t>
            </a:r>
            <a:r>
              <a:rPr lang="en-US" altLang="en-US" dirty="0"/>
              <a:t> </a:t>
            </a:r>
            <a:r>
              <a:rPr lang="en-US" altLang="en-US" dirty="0" err="1"/>
              <a:t>phân</a:t>
            </a:r>
            <a:r>
              <a:rPr lang="en-US" altLang="en-US" dirty="0"/>
              <a:t> </a:t>
            </a:r>
            <a:r>
              <a:rPr lang="en-US" altLang="en-US" dirty="0" err="1"/>
              <a:t>phối</a:t>
            </a:r>
            <a:r>
              <a:rPr lang="en-US" altLang="en-US" dirty="0"/>
              <a:t> </a:t>
            </a:r>
            <a:r>
              <a:rPr lang="en-US" altLang="en-US" dirty="0" err="1"/>
              <a:t>chuẩn</a:t>
            </a:r>
            <a:r>
              <a:rPr lang="en-US" altLang="en-US" dirty="0"/>
              <a:t> </a:t>
            </a:r>
            <a:r>
              <a:rPr lang="en-US" altLang="en-US" dirty="0" err="1"/>
              <a:t>chính</a:t>
            </a:r>
            <a:r>
              <a:rPr lang="en-US" altLang="en-US" dirty="0"/>
              <a:t> </a:t>
            </a:r>
            <a:r>
              <a:rPr lang="en-US" altLang="en-US" dirty="0" err="1"/>
              <a:t>tắc</a:t>
            </a:r>
            <a:r>
              <a:rPr lang="en-US" altLang="en-US" dirty="0"/>
              <a:t>, </a:t>
            </a:r>
            <a:r>
              <a:rPr lang="en-US" altLang="en-US" sz="2800" b="0" dirty="0" smtClean="0">
                <a:latin typeface="Arial" panose="020B0604020202020204" pitchFamily="34" charset="0"/>
                <a:cs typeface="Arial" panose="020B0604020202020204" pitchFamily="34" charset="0"/>
              </a:rPr>
              <a:t>ta </a:t>
            </a:r>
            <a:r>
              <a:rPr lang="en-US" altLang="en-US" sz="2800" b="0" dirty="0" err="1" smtClean="0">
                <a:latin typeface="Arial" panose="020B0604020202020204" pitchFamily="34" charset="0"/>
                <a:cs typeface="Arial" panose="020B0604020202020204" pitchFamily="34" charset="0"/>
              </a:rPr>
              <a:t>cần</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chuyển</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về</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xác</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suất</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tích</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lũy</a:t>
            </a:r>
            <a:r>
              <a:rPr lang="en-US" altLang="en-US" sz="2800" b="0" dirty="0" smtClean="0">
                <a:latin typeface="Arial" panose="020B0604020202020204" pitchFamily="34" charset="0"/>
                <a:cs typeface="Arial" panose="020B0604020202020204" pitchFamily="34" charset="0"/>
              </a:rPr>
              <a:t> </a:t>
            </a:r>
            <a:r>
              <a:rPr lang="en-US" altLang="en-US" dirty="0" err="1"/>
              <a:t>của</a:t>
            </a:r>
            <a:r>
              <a:rPr lang="en-US" altLang="en-US" dirty="0"/>
              <a:t> </a:t>
            </a:r>
            <a:r>
              <a:rPr lang="en-US" altLang="en-US" dirty="0" err="1"/>
              <a:t>phân</a:t>
            </a:r>
            <a:r>
              <a:rPr lang="en-US" altLang="en-US" dirty="0"/>
              <a:t> </a:t>
            </a:r>
            <a:r>
              <a:rPr lang="en-US" altLang="en-US" dirty="0" err="1"/>
              <a:t>phối</a:t>
            </a:r>
            <a:r>
              <a:rPr lang="en-US" altLang="en-US" dirty="0"/>
              <a:t> </a:t>
            </a:r>
            <a:r>
              <a:rPr lang="en-US" altLang="en-US" dirty="0" err="1"/>
              <a:t>chuẩn</a:t>
            </a:r>
            <a:r>
              <a:rPr lang="en-US" altLang="en-US" dirty="0"/>
              <a:t> </a:t>
            </a:r>
            <a:r>
              <a:rPr lang="en-US" altLang="en-US" dirty="0" err="1"/>
              <a:t>chính</a:t>
            </a:r>
            <a:r>
              <a:rPr lang="en-US" altLang="en-US" dirty="0"/>
              <a:t> </a:t>
            </a:r>
            <a:r>
              <a:rPr lang="en-US" altLang="en-US" dirty="0" err="1"/>
              <a:t>tắc</a:t>
            </a:r>
            <a:r>
              <a:rPr lang="en-US" altLang="en-US" dirty="0"/>
              <a:t> </a:t>
            </a:r>
            <a:r>
              <a:rPr lang="en-US" altLang="en-US" dirty="0" err="1"/>
              <a:t>mới</a:t>
            </a:r>
            <a:r>
              <a:rPr lang="en-US" altLang="en-US" dirty="0"/>
              <a:t> </a:t>
            </a:r>
            <a:r>
              <a:rPr lang="en-US" altLang="en-US" sz="2800" b="0" dirty="0" err="1" smtClean="0">
                <a:latin typeface="Arial" panose="020B0604020202020204" pitchFamily="34" charset="0"/>
                <a:cs typeface="Arial" panose="020B0604020202020204" pitchFamily="34" charset="0"/>
              </a:rPr>
              <a:t>tra</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được</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bảng</a:t>
            </a:r>
            <a:r>
              <a:rPr lang="en-US" altLang="en-US" sz="2800" b="0" dirty="0" smtClean="0">
                <a:latin typeface="Arial" panose="020B0604020202020204" pitchFamily="34" charset="0"/>
                <a:cs typeface="Arial" panose="020B0604020202020204" pitchFamily="34" charset="0"/>
              </a:rPr>
              <a:t> Z. </a:t>
            </a:r>
          </a:p>
          <a:p>
            <a:pPr marL="801687" lvl="1" indent="-568325">
              <a:spcBef>
                <a:spcPct val="40000"/>
              </a:spcBef>
              <a:spcAft>
                <a:spcPct val="40000"/>
              </a:spcAft>
              <a:buClr>
                <a:schemeClr val="accent2"/>
              </a:buClr>
            </a:pPr>
            <a:r>
              <a:rPr lang="en-US" altLang="en-US" b="0" dirty="0" smtClean="0">
                <a:latin typeface="Arial" panose="020B0604020202020204" pitchFamily="34" charset="0"/>
                <a:cs typeface="Arial" panose="020B0604020202020204" pitchFamily="34" charset="0"/>
              </a:rPr>
              <a:t>P(z&gt;a) = 1- P(z&lt;a)  </a:t>
            </a:r>
          </a:p>
          <a:p>
            <a:pPr marL="801687" lvl="1" indent="-568325">
              <a:spcBef>
                <a:spcPct val="40000"/>
              </a:spcBef>
              <a:spcAft>
                <a:spcPct val="40000"/>
              </a:spcAft>
              <a:buClr>
                <a:schemeClr val="accent2"/>
              </a:buClr>
            </a:pPr>
            <a:r>
              <a:rPr lang="en-US" altLang="en-US" b="0" dirty="0" smtClean="0">
                <a:latin typeface="Arial" panose="020B0604020202020204" pitchFamily="34" charset="0"/>
                <a:cs typeface="Arial" panose="020B0604020202020204" pitchFamily="34" charset="0"/>
              </a:rPr>
              <a:t>P(a&lt;z&lt;b) = P(z&lt;b) - P(z&lt;a)</a:t>
            </a:r>
            <a:endParaRPr lang="en-US" altLang="en-US" dirty="0"/>
          </a:p>
        </p:txBody>
      </p:sp>
      <p:pic>
        <p:nvPicPr>
          <p:cNvPr id="4" name="Picture 6" descr="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4382589"/>
            <a:ext cx="2540000"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4419600"/>
            <a:ext cx="2667000"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2428546"/>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990600" y="533400"/>
            <a:ext cx="7315200" cy="1066800"/>
          </a:xfrm>
        </p:spPr>
        <p:txBody>
          <a:bodyPr/>
          <a:lstStyle/>
          <a:p>
            <a:r>
              <a:rPr lang="en-US" altLang="en-US" dirty="0" err="1" smtClean="0"/>
              <a:t>Xấp</a:t>
            </a:r>
            <a:r>
              <a:rPr lang="en-US" altLang="en-US" dirty="0" smtClean="0"/>
              <a:t> </a:t>
            </a:r>
            <a:r>
              <a:rPr lang="en-US" altLang="en-US" dirty="0" err="1" smtClean="0"/>
              <a:t>xỉ</a:t>
            </a:r>
            <a:r>
              <a:rPr lang="en-US" altLang="en-US" dirty="0" smtClean="0"/>
              <a:t> pp </a:t>
            </a:r>
            <a:r>
              <a:rPr lang="en-US" altLang="en-US" dirty="0" err="1" smtClean="0"/>
              <a:t>nhị</a:t>
            </a:r>
            <a:r>
              <a:rPr lang="en-US" altLang="en-US" dirty="0" smtClean="0"/>
              <a:t> </a:t>
            </a:r>
            <a:r>
              <a:rPr lang="en-US" altLang="en-US" dirty="0" err="1" smtClean="0"/>
              <a:t>thức</a:t>
            </a:r>
            <a:r>
              <a:rPr lang="en-US" altLang="en-US" dirty="0" smtClean="0"/>
              <a:t> </a:t>
            </a:r>
            <a:r>
              <a:rPr lang="en-US" altLang="en-US" dirty="0" err="1" smtClean="0"/>
              <a:t>bằng</a:t>
            </a:r>
            <a:r>
              <a:rPr lang="en-US" altLang="en-US" dirty="0" smtClean="0"/>
              <a:t> pp </a:t>
            </a:r>
            <a:r>
              <a:rPr lang="en-US" altLang="en-US" dirty="0" err="1" smtClean="0"/>
              <a:t>chuẩn</a:t>
            </a:r>
            <a:endParaRPr lang="en-US" altLang="en-US" dirty="0" smtClean="0"/>
          </a:p>
        </p:txBody>
      </p:sp>
      <p:sp>
        <p:nvSpPr>
          <p:cNvPr id="35844" name="Content Placeholder 3"/>
          <p:cNvSpPr>
            <a:spLocks noGrp="1"/>
          </p:cNvSpPr>
          <p:nvPr>
            <p:ph idx="1"/>
          </p:nvPr>
        </p:nvSpPr>
        <p:spPr>
          <a:xfrm>
            <a:off x="0" y="1371600"/>
            <a:ext cx="9144000" cy="5181600"/>
          </a:xfrm>
        </p:spPr>
        <p:txBody>
          <a:bodyPr/>
          <a:lstStyle/>
          <a:p>
            <a:r>
              <a:rPr lang="pt-BR" altLang="en-US" sz="2600" b="0" dirty="0" smtClean="0">
                <a:latin typeface="Arial" panose="020B0604020202020204" pitchFamily="34" charset="0"/>
                <a:cs typeface="Arial" panose="020B0604020202020204" pitchFamily="34" charset="0"/>
              </a:rPr>
              <a:t>Quy tắc hiệu chỉnh (tt)</a:t>
            </a:r>
          </a:p>
          <a:p>
            <a:pPr lvl="1"/>
            <a:r>
              <a:rPr lang="en-US" altLang="en-US" sz="2600" b="0" dirty="0" err="1" smtClean="0">
                <a:latin typeface="Arial" panose="020B0604020202020204" pitchFamily="34" charset="0"/>
                <a:cs typeface="Arial" panose="020B0604020202020204" pitchFamily="34" charset="0"/>
              </a:rPr>
              <a:t>Nếu</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xác</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suất</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lớn</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hơn</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hoặc</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bằng</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trừ</a:t>
            </a:r>
            <a:r>
              <a:rPr lang="en-US" altLang="en-US" sz="2600" b="0" dirty="0" smtClean="0">
                <a:latin typeface="Arial" panose="020B0604020202020204" pitchFamily="34" charset="0"/>
                <a:cs typeface="Arial" panose="020B0604020202020204" pitchFamily="34" charset="0"/>
              </a:rPr>
              <a:t> ½ </a:t>
            </a:r>
            <a:r>
              <a:rPr lang="en-US" altLang="en-US" sz="2600" b="0" dirty="0" err="1" smtClean="0">
                <a:latin typeface="Arial" panose="020B0604020202020204" pitchFamily="34" charset="0"/>
                <a:cs typeface="Arial" panose="020B0604020202020204" pitchFamily="34" charset="0"/>
              </a:rPr>
              <a:t>khỏi</a:t>
            </a:r>
            <a:r>
              <a:rPr lang="en-US" altLang="en-US" sz="2600" b="0" dirty="0" smtClean="0">
                <a:latin typeface="Arial" panose="020B0604020202020204" pitchFamily="34" charset="0"/>
                <a:cs typeface="Arial" panose="020B0604020202020204" pitchFamily="34" charset="0"/>
              </a:rPr>
              <a:t> X </a:t>
            </a:r>
            <a:r>
              <a:rPr lang="en-US" altLang="en-US" sz="2600" b="0" dirty="0" err="1" smtClean="0">
                <a:latin typeface="Arial" panose="020B0604020202020204" pitchFamily="34" charset="0"/>
                <a:cs typeface="Arial" panose="020B0604020202020204" pitchFamily="34" charset="0"/>
              </a:rPr>
              <a:t>trước</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khi</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lấy</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xác</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suất</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Chẳng</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hạn</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nếu</a:t>
            </a:r>
            <a:r>
              <a:rPr lang="en-US" altLang="en-US" sz="2600" b="0" dirty="0" smtClean="0">
                <a:latin typeface="Arial" panose="020B0604020202020204" pitchFamily="34" charset="0"/>
                <a:cs typeface="Arial" panose="020B0604020202020204" pitchFamily="34" charset="0"/>
              </a:rPr>
              <a:t> X </a:t>
            </a:r>
            <a:r>
              <a:rPr lang="en-US" altLang="en-US" sz="2600" b="0" dirty="0" smtClean="0">
                <a:latin typeface="Arial" panose="020B0604020202020204" pitchFamily="34" charset="0"/>
                <a:cs typeface="Arial" panose="020B0604020202020204" pitchFamily="34" charset="0"/>
                <a:sym typeface="Symbol" panose="05050102010706020507" pitchFamily="18" charset="2"/>
              </a:rPr>
              <a:t></a:t>
            </a:r>
            <a:r>
              <a:rPr lang="en-US" altLang="en-US" sz="2600" b="0" dirty="0" smtClean="0">
                <a:latin typeface="Arial" panose="020B0604020202020204" pitchFamily="34" charset="0"/>
                <a:cs typeface="Arial" panose="020B0604020202020204" pitchFamily="34" charset="0"/>
              </a:rPr>
              <a:t> 235 </a:t>
            </a:r>
            <a:r>
              <a:rPr lang="en-US" altLang="en-US" sz="2600" b="0" dirty="0" err="1" smtClean="0">
                <a:latin typeface="Arial" panose="020B0604020202020204" pitchFamily="34" charset="0"/>
                <a:cs typeface="Arial" panose="020B0604020202020204" pitchFamily="34" charset="0"/>
              </a:rPr>
              <a:t>sẽ</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được</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nắn</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thành</a:t>
            </a:r>
            <a:r>
              <a:rPr lang="en-US" altLang="en-US" sz="2600" b="0" dirty="0">
                <a:latin typeface="Arial" panose="020B0604020202020204" pitchFamily="34" charset="0"/>
                <a:cs typeface="Arial" panose="020B0604020202020204" pitchFamily="34" charset="0"/>
              </a:rPr>
              <a:t> </a:t>
            </a:r>
            <a:r>
              <a:rPr lang="en-US" altLang="en-US" sz="2600" b="0" dirty="0" smtClean="0">
                <a:latin typeface="Arial" panose="020B0604020202020204" pitchFamily="34" charset="0"/>
                <a:cs typeface="Arial" panose="020B0604020202020204" pitchFamily="34" charset="0"/>
              </a:rPr>
              <a:t>234.5 </a:t>
            </a:r>
            <a:r>
              <a:rPr lang="en-US" altLang="en-US" sz="2600" b="0" dirty="0" err="1" smtClean="0">
                <a:latin typeface="Arial" panose="020B0604020202020204" pitchFamily="34" charset="0"/>
                <a:cs typeface="Arial" panose="020B0604020202020204" pitchFamily="34" charset="0"/>
              </a:rPr>
              <a:t>và</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tính</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tiếp</a:t>
            </a:r>
            <a:r>
              <a:rPr lang="en-US" altLang="en-US" sz="2600" b="0" dirty="0" smtClean="0">
                <a:latin typeface="Arial" panose="020B0604020202020204" pitchFamily="34" charset="0"/>
                <a:cs typeface="Arial" panose="020B0604020202020204" pitchFamily="34" charset="0"/>
              </a:rPr>
              <a:t> P(X</a:t>
            </a:r>
            <a:r>
              <a:rPr lang="en-US" altLang="en-US" sz="2600" b="0" dirty="0" smtClean="0">
                <a:latin typeface="Arial" panose="020B0604020202020204" pitchFamily="34" charset="0"/>
                <a:cs typeface="Arial" panose="020B0604020202020204" pitchFamily="34" charset="0"/>
                <a:sym typeface="Symbol" panose="05050102010706020507" pitchFamily="18" charset="2"/>
              </a:rPr>
              <a:t> 234.5</a:t>
            </a:r>
            <a:r>
              <a:rPr lang="en-US" altLang="en-US" sz="2600" b="0" dirty="0" smtClean="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theo</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công</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thức</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phân</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phối</a:t>
            </a:r>
            <a:r>
              <a:rPr lang="en-US" altLang="en-US" sz="2600" b="0" dirty="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chuẩn</a:t>
            </a:r>
            <a:r>
              <a:rPr lang="en-US" altLang="en-US" sz="2600" b="0" dirty="0" smtClean="0">
                <a:latin typeface="Arial" panose="020B0604020202020204" pitchFamily="34" charset="0"/>
                <a:cs typeface="Arial" panose="020B0604020202020204" pitchFamily="34" charset="0"/>
              </a:rPr>
              <a:t>.</a:t>
            </a:r>
          </a:p>
        </p:txBody>
      </p:sp>
      <p:sp>
        <p:nvSpPr>
          <p:cNvPr id="35845"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fontAlgn="base">
              <a:spcBef>
                <a:spcPct val="0"/>
              </a:spcBef>
              <a:spcAft>
                <a:spcPct val="0"/>
              </a:spcAft>
            </a:pPr>
            <a:endParaRPr lang="en-GB" altLang="en-US" dirty="0">
              <a:solidFill>
                <a:schemeClr val="bg2"/>
              </a:solidFill>
            </a:endParaRPr>
          </a:p>
        </p:txBody>
      </p:sp>
      <p:sp>
        <p:nvSpPr>
          <p:cNvPr id="35846" name="Slide Number Placeholder 5"/>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38D5D3F3-E115-4D81-9C46-8EDA5C941FB1}" type="slidenum">
              <a:rPr lang="en-GB" altLang="en-US">
                <a:solidFill>
                  <a:srgbClr val="FFFFFF"/>
                </a:solidFill>
              </a:rPr>
              <a:pPr/>
              <a:t>80</a:t>
            </a:fld>
            <a:endParaRPr lang="en-GB" altLang="en-US">
              <a:solidFill>
                <a:srgbClr val="FFFFFF"/>
              </a:solidFill>
            </a:endParaRPr>
          </a:p>
        </p:txBody>
      </p:sp>
      <p:sp>
        <p:nvSpPr>
          <p:cNvPr id="3584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endParaRPr lang="en-US" altLang="en-US"/>
          </a:p>
        </p:txBody>
      </p:sp>
      <p:pic>
        <p:nvPicPr>
          <p:cNvPr id="2" name="Picture 1"/>
          <p:cNvPicPr>
            <a:picLocks noChangeAspect="1"/>
          </p:cNvPicPr>
          <p:nvPr/>
        </p:nvPicPr>
        <p:blipFill>
          <a:blip r:embed="rId2"/>
          <a:stretch>
            <a:fillRect/>
          </a:stretch>
        </p:blipFill>
        <p:spPr>
          <a:xfrm>
            <a:off x="1981200" y="3124200"/>
            <a:ext cx="4350331" cy="2819400"/>
          </a:xfrm>
          <a:prstGeom prst="rect">
            <a:avLst/>
          </a:prstGeom>
        </p:spPr>
      </p:pic>
    </p:spTree>
    <p:extLst>
      <p:ext uri="{BB962C8B-B14F-4D97-AF65-F5344CB8AC3E}">
        <p14:creationId xmlns:p14="http://schemas.microsoft.com/office/powerpoint/2010/main" val="315249649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990600" y="457200"/>
            <a:ext cx="7315200" cy="1066800"/>
          </a:xfrm>
        </p:spPr>
        <p:txBody>
          <a:bodyPr/>
          <a:lstStyle/>
          <a:p>
            <a:r>
              <a:rPr lang="en-US" altLang="en-US" dirty="0" err="1" smtClean="0"/>
              <a:t>Xấp</a:t>
            </a:r>
            <a:r>
              <a:rPr lang="en-US" altLang="en-US" dirty="0" smtClean="0"/>
              <a:t> </a:t>
            </a:r>
            <a:r>
              <a:rPr lang="en-US" altLang="en-US" dirty="0" err="1" smtClean="0"/>
              <a:t>xỉ</a:t>
            </a:r>
            <a:r>
              <a:rPr lang="en-US" altLang="en-US" dirty="0" smtClean="0"/>
              <a:t> pp </a:t>
            </a:r>
            <a:r>
              <a:rPr lang="en-US" altLang="en-US" dirty="0" err="1" smtClean="0"/>
              <a:t>nhị</a:t>
            </a:r>
            <a:r>
              <a:rPr lang="en-US" altLang="en-US" dirty="0" smtClean="0"/>
              <a:t> </a:t>
            </a:r>
            <a:r>
              <a:rPr lang="en-US" altLang="en-US" dirty="0" err="1" smtClean="0"/>
              <a:t>thức</a:t>
            </a:r>
            <a:r>
              <a:rPr lang="en-US" altLang="en-US" dirty="0" smtClean="0"/>
              <a:t> </a:t>
            </a:r>
            <a:r>
              <a:rPr lang="en-US" altLang="en-US" dirty="0" err="1" smtClean="0"/>
              <a:t>bằng</a:t>
            </a:r>
            <a:r>
              <a:rPr lang="en-US" altLang="en-US" dirty="0" smtClean="0"/>
              <a:t> pp </a:t>
            </a:r>
            <a:r>
              <a:rPr lang="en-US" altLang="en-US" dirty="0" err="1" smtClean="0"/>
              <a:t>chuẩn</a:t>
            </a:r>
            <a:endParaRPr lang="en-US" altLang="en-US" dirty="0" smtClean="0"/>
          </a:p>
        </p:txBody>
      </p:sp>
      <p:sp>
        <p:nvSpPr>
          <p:cNvPr id="36868" name="Content Placeholder 3"/>
          <p:cNvSpPr>
            <a:spLocks noGrp="1"/>
          </p:cNvSpPr>
          <p:nvPr>
            <p:ph idx="1"/>
          </p:nvPr>
        </p:nvSpPr>
        <p:spPr>
          <a:xfrm>
            <a:off x="0" y="1371600"/>
            <a:ext cx="9144000" cy="5181600"/>
          </a:xfrm>
        </p:spPr>
        <p:txBody>
          <a:bodyPr/>
          <a:lstStyle/>
          <a:p>
            <a:r>
              <a:rPr lang="pt-BR" altLang="en-US" sz="2600" b="0" dirty="0" smtClean="0">
                <a:latin typeface="Arial" panose="020B0604020202020204" pitchFamily="34" charset="0"/>
                <a:cs typeface="Arial" panose="020B0604020202020204" pitchFamily="34" charset="0"/>
              </a:rPr>
              <a:t>Quy tắc hiệu chỉnh (tt)</a:t>
            </a:r>
          </a:p>
          <a:p>
            <a:pPr lvl="1"/>
            <a:r>
              <a:rPr lang="en-US" altLang="en-US" sz="2600" b="0" dirty="0" err="1" smtClean="0">
                <a:latin typeface="Arial" panose="020B0604020202020204" pitchFamily="34" charset="0"/>
                <a:cs typeface="Arial" panose="020B0604020202020204" pitchFamily="34" charset="0"/>
              </a:rPr>
              <a:t>Nếu</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xác</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suất</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bé</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hơn</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hẳn</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thì</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chuyển</a:t>
            </a:r>
            <a:r>
              <a:rPr lang="en-US" altLang="en-US" sz="2600" b="0" dirty="0" smtClean="0">
                <a:latin typeface="Arial" panose="020B0604020202020204" pitchFamily="34" charset="0"/>
                <a:cs typeface="Arial" panose="020B0604020202020204" pitchFamily="34" charset="0"/>
              </a:rPr>
              <a:t> X </a:t>
            </a:r>
            <a:r>
              <a:rPr lang="en-US" altLang="en-US" sz="2600" b="0" dirty="0" err="1" smtClean="0">
                <a:latin typeface="Arial" panose="020B0604020202020204" pitchFamily="34" charset="0"/>
                <a:cs typeface="Arial" panose="020B0604020202020204" pitchFamily="34" charset="0"/>
              </a:rPr>
              <a:t>thành</a:t>
            </a:r>
            <a:r>
              <a:rPr lang="en-US" altLang="en-US" sz="2600" b="0" dirty="0" smtClean="0">
                <a:latin typeface="Arial" panose="020B0604020202020204" pitchFamily="34" charset="0"/>
                <a:cs typeface="Arial" panose="020B0604020202020204" pitchFamily="34" charset="0"/>
              </a:rPr>
              <a:t> X – 0.5. </a:t>
            </a:r>
            <a:r>
              <a:rPr lang="en-US" altLang="en-US" sz="2600" b="0" dirty="0" err="1" smtClean="0">
                <a:latin typeface="Arial" panose="020B0604020202020204" pitchFamily="34" charset="0"/>
                <a:cs typeface="Arial" panose="020B0604020202020204" pitchFamily="34" charset="0"/>
              </a:rPr>
              <a:t>Chẳng</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hạn</a:t>
            </a:r>
            <a:r>
              <a:rPr lang="en-US" altLang="en-US" sz="2600" b="0" dirty="0" smtClean="0">
                <a:latin typeface="Arial" panose="020B0604020202020204" pitchFamily="34" charset="0"/>
                <a:cs typeface="Arial" panose="020B0604020202020204" pitchFamily="34" charset="0"/>
              </a:rPr>
              <a:t>, P(X &lt; 235) </a:t>
            </a:r>
            <a:r>
              <a:rPr lang="en-US" altLang="en-US" sz="2600" b="0" dirty="0" err="1" smtClean="0">
                <a:latin typeface="Arial" panose="020B0604020202020204" pitchFamily="34" charset="0"/>
                <a:cs typeface="Arial" panose="020B0604020202020204" pitchFamily="34" charset="0"/>
              </a:rPr>
              <a:t>thì</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chuyển</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thành</a:t>
            </a:r>
            <a:r>
              <a:rPr lang="en-US" altLang="en-US" sz="2600" b="0" dirty="0" smtClean="0">
                <a:latin typeface="Arial" panose="020B0604020202020204" pitchFamily="34" charset="0"/>
                <a:cs typeface="Arial" panose="020B0604020202020204" pitchFamily="34" charset="0"/>
              </a:rPr>
              <a:t> P(X ≤ 234.5) </a:t>
            </a:r>
            <a:r>
              <a:rPr lang="en-US" altLang="en-US" sz="2600" b="0" dirty="0" err="1" smtClean="0">
                <a:latin typeface="Arial" panose="020B0604020202020204" pitchFamily="34" charset="0"/>
                <a:cs typeface="Arial" panose="020B0604020202020204" pitchFamily="34" charset="0"/>
              </a:rPr>
              <a:t>và</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tính</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tiếp</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theo</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công</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thức</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phân</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phối</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chuẩn</a:t>
            </a:r>
            <a:r>
              <a:rPr lang="en-US" altLang="en-US" sz="2600" b="0" dirty="0" smtClean="0">
                <a:latin typeface="Arial" panose="020B0604020202020204" pitchFamily="34" charset="0"/>
                <a:cs typeface="Arial" panose="020B0604020202020204" pitchFamily="34" charset="0"/>
              </a:rPr>
              <a:t>.</a:t>
            </a:r>
          </a:p>
        </p:txBody>
      </p:sp>
      <p:sp>
        <p:nvSpPr>
          <p:cNvPr id="36869"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fontAlgn="base">
              <a:spcBef>
                <a:spcPct val="0"/>
              </a:spcBef>
              <a:spcAft>
                <a:spcPct val="0"/>
              </a:spcAft>
            </a:pPr>
            <a:endParaRPr lang="en-GB" altLang="en-US" dirty="0">
              <a:solidFill>
                <a:schemeClr val="bg2"/>
              </a:solidFill>
            </a:endParaRPr>
          </a:p>
        </p:txBody>
      </p:sp>
      <p:sp>
        <p:nvSpPr>
          <p:cNvPr id="36870" name="Slide Number Placeholder 5"/>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3900C97A-8739-4138-9277-571B3C5711D8}" type="slidenum">
              <a:rPr lang="en-GB" altLang="en-US">
                <a:solidFill>
                  <a:srgbClr val="FFFFFF"/>
                </a:solidFill>
              </a:rPr>
              <a:pPr/>
              <a:t>81</a:t>
            </a:fld>
            <a:endParaRPr lang="en-GB" altLang="en-US">
              <a:solidFill>
                <a:srgbClr val="FFFFFF"/>
              </a:solidFill>
            </a:endParaRPr>
          </a:p>
        </p:txBody>
      </p:sp>
      <p:sp>
        <p:nvSpPr>
          <p:cNvPr id="3687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endParaRPr lang="en-US" altLang="en-US"/>
          </a:p>
        </p:txBody>
      </p:sp>
      <p:pic>
        <p:nvPicPr>
          <p:cNvPr id="2" name="Picture 1"/>
          <p:cNvPicPr>
            <a:picLocks noChangeAspect="1"/>
          </p:cNvPicPr>
          <p:nvPr/>
        </p:nvPicPr>
        <p:blipFill>
          <a:blip r:embed="rId2"/>
          <a:stretch>
            <a:fillRect/>
          </a:stretch>
        </p:blipFill>
        <p:spPr>
          <a:xfrm>
            <a:off x="2133600" y="3124200"/>
            <a:ext cx="4495800" cy="3048000"/>
          </a:xfrm>
          <a:prstGeom prst="rect">
            <a:avLst/>
          </a:prstGeom>
        </p:spPr>
      </p:pic>
    </p:spTree>
    <p:extLst>
      <p:ext uri="{BB962C8B-B14F-4D97-AF65-F5344CB8AC3E}">
        <p14:creationId xmlns:p14="http://schemas.microsoft.com/office/powerpoint/2010/main" val="113387063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990600" y="533400"/>
            <a:ext cx="7315200" cy="1066800"/>
          </a:xfrm>
        </p:spPr>
        <p:txBody>
          <a:bodyPr/>
          <a:lstStyle/>
          <a:p>
            <a:r>
              <a:rPr lang="en-US" altLang="en-US" dirty="0" err="1" smtClean="0"/>
              <a:t>Xấp</a:t>
            </a:r>
            <a:r>
              <a:rPr lang="en-US" altLang="en-US" dirty="0" smtClean="0"/>
              <a:t> </a:t>
            </a:r>
            <a:r>
              <a:rPr lang="en-US" altLang="en-US" dirty="0" err="1" smtClean="0"/>
              <a:t>xỉ</a:t>
            </a:r>
            <a:r>
              <a:rPr lang="en-US" altLang="en-US" dirty="0" smtClean="0"/>
              <a:t> pp </a:t>
            </a:r>
            <a:r>
              <a:rPr lang="en-US" altLang="en-US" dirty="0" err="1" smtClean="0"/>
              <a:t>nhị</a:t>
            </a:r>
            <a:r>
              <a:rPr lang="en-US" altLang="en-US" dirty="0" smtClean="0"/>
              <a:t> </a:t>
            </a:r>
            <a:r>
              <a:rPr lang="en-US" altLang="en-US" dirty="0" err="1" smtClean="0"/>
              <a:t>thức</a:t>
            </a:r>
            <a:r>
              <a:rPr lang="en-US" altLang="en-US" dirty="0" smtClean="0"/>
              <a:t> </a:t>
            </a:r>
            <a:r>
              <a:rPr lang="en-US" altLang="en-US" dirty="0" err="1" smtClean="0"/>
              <a:t>bằng</a:t>
            </a:r>
            <a:r>
              <a:rPr lang="en-US" altLang="en-US" dirty="0" smtClean="0"/>
              <a:t> pp </a:t>
            </a:r>
            <a:r>
              <a:rPr lang="en-US" altLang="en-US" dirty="0" err="1" smtClean="0"/>
              <a:t>chuẩn</a:t>
            </a:r>
            <a:endParaRPr lang="en-US" altLang="en-US" dirty="0" smtClean="0"/>
          </a:p>
        </p:txBody>
      </p:sp>
      <p:sp>
        <p:nvSpPr>
          <p:cNvPr id="36868" name="Content Placeholder 3"/>
          <p:cNvSpPr>
            <a:spLocks noGrp="1"/>
          </p:cNvSpPr>
          <p:nvPr>
            <p:ph idx="1"/>
          </p:nvPr>
        </p:nvSpPr>
        <p:spPr>
          <a:xfrm>
            <a:off x="0" y="1371600"/>
            <a:ext cx="9144000" cy="5181600"/>
          </a:xfrm>
        </p:spPr>
        <p:txBody>
          <a:bodyPr/>
          <a:lstStyle/>
          <a:p>
            <a:r>
              <a:rPr lang="pt-BR" altLang="en-US" sz="2600" b="0" dirty="0" smtClean="0">
                <a:latin typeface="Arial" panose="020B0604020202020204" pitchFamily="34" charset="0"/>
                <a:cs typeface="Arial" panose="020B0604020202020204" pitchFamily="34" charset="0"/>
              </a:rPr>
              <a:t>Quy tắc hiệu chỉnh (tt)</a:t>
            </a:r>
          </a:p>
          <a:p>
            <a:pPr lvl="1"/>
            <a:r>
              <a:rPr lang="en-US" altLang="en-US" sz="2600" b="0" dirty="0" err="1" smtClean="0">
                <a:latin typeface="Arial" panose="020B0604020202020204" pitchFamily="34" charset="0"/>
                <a:cs typeface="Arial" panose="020B0604020202020204" pitchFamily="34" charset="0"/>
              </a:rPr>
              <a:t>Nếu</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xác</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suất</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lớn</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hơn</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hẳn</a:t>
            </a:r>
            <a:r>
              <a:rPr lang="en-US" altLang="en-US" sz="2600" b="0" dirty="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thì</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chuyển</a:t>
            </a:r>
            <a:r>
              <a:rPr lang="en-US" altLang="en-US" sz="2600" b="0" dirty="0" smtClean="0">
                <a:latin typeface="Arial" panose="020B0604020202020204" pitchFamily="34" charset="0"/>
                <a:cs typeface="Arial" panose="020B0604020202020204" pitchFamily="34" charset="0"/>
              </a:rPr>
              <a:t> X </a:t>
            </a:r>
            <a:r>
              <a:rPr lang="en-US" altLang="en-US" sz="2600" b="0" dirty="0" err="1" smtClean="0">
                <a:latin typeface="Arial" panose="020B0604020202020204" pitchFamily="34" charset="0"/>
                <a:cs typeface="Arial" panose="020B0604020202020204" pitchFamily="34" charset="0"/>
              </a:rPr>
              <a:t>thành</a:t>
            </a:r>
            <a:r>
              <a:rPr lang="en-US" altLang="en-US" sz="2600" b="0" dirty="0" smtClean="0">
                <a:latin typeface="Arial" panose="020B0604020202020204" pitchFamily="34" charset="0"/>
                <a:cs typeface="Arial" panose="020B0604020202020204" pitchFamily="34" charset="0"/>
              </a:rPr>
              <a:t> X + 0.5. </a:t>
            </a:r>
            <a:r>
              <a:rPr lang="en-US" altLang="en-US" sz="2600" b="0" dirty="0" err="1" smtClean="0">
                <a:latin typeface="Arial" panose="020B0604020202020204" pitchFamily="34" charset="0"/>
                <a:cs typeface="Arial" panose="020B0604020202020204" pitchFamily="34" charset="0"/>
              </a:rPr>
              <a:t>Chẳng</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hạn</a:t>
            </a:r>
            <a:r>
              <a:rPr lang="en-US" altLang="en-US" sz="2600" b="0" dirty="0" smtClean="0">
                <a:latin typeface="Arial" panose="020B0604020202020204" pitchFamily="34" charset="0"/>
                <a:cs typeface="Arial" panose="020B0604020202020204" pitchFamily="34" charset="0"/>
              </a:rPr>
              <a:t>, P(X &gt; 235) </a:t>
            </a:r>
            <a:r>
              <a:rPr lang="en-US" altLang="en-US" sz="2600" b="0" dirty="0" err="1" smtClean="0">
                <a:latin typeface="Arial" panose="020B0604020202020204" pitchFamily="34" charset="0"/>
                <a:cs typeface="Arial" panose="020B0604020202020204" pitchFamily="34" charset="0"/>
              </a:rPr>
              <a:t>thì</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chuyển</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thành</a:t>
            </a:r>
            <a:r>
              <a:rPr lang="en-US" altLang="en-US" sz="2600" b="0" dirty="0" smtClean="0">
                <a:latin typeface="Arial" panose="020B0604020202020204" pitchFamily="34" charset="0"/>
                <a:cs typeface="Arial" panose="020B0604020202020204" pitchFamily="34" charset="0"/>
              </a:rPr>
              <a:t> P(X ≥ 235.5) </a:t>
            </a:r>
            <a:r>
              <a:rPr lang="en-US" altLang="en-US" sz="2600" b="0" dirty="0" err="1" smtClean="0">
                <a:latin typeface="Arial" panose="020B0604020202020204" pitchFamily="34" charset="0"/>
                <a:cs typeface="Arial" panose="020B0604020202020204" pitchFamily="34" charset="0"/>
              </a:rPr>
              <a:t>và</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tính</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tiếp</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theo</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công</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thức</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phân</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phối</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chuẩn</a:t>
            </a:r>
            <a:r>
              <a:rPr lang="en-US" altLang="en-US" sz="2600" b="0" dirty="0">
                <a:latin typeface="Arial" panose="020B0604020202020204" pitchFamily="34" charset="0"/>
                <a:cs typeface="Arial" panose="020B0604020202020204" pitchFamily="34" charset="0"/>
              </a:rPr>
              <a:t>.</a:t>
            </a:r>
            <a:endParaRPr lang="en-US" altLang="en-US" sz="2600" b="0" dirty="0" smtClean="0">
              <a:latin typeface="Arial" panose="020B0604020202020204" pitchFamily="34" charset="0"/>
              <a:cs typeface="Arial" panose="020B0604020202020204" pitchFamily="34" charset="0"/>
            </a:endParaRPr>
          </a:p>
          <a:p>
            <a:endParaRPr lang="pt-BR" altLang="en-US" sz="2600" b="0" dirty="0" smtClean="0">
              <a:latin typeface="Arial" panose="020B0604020202020204" pitchFamily="34" charset="0"/>
              <a:cs typeface="Arial" panose="020B0604020202020204" pitchFamily="34" charset="0"/>
            </a:endParaRPr>
          </a:p>
        </p:txBody>
      </p:sp>
      <p:sp>
        <p:nvSpPr>
          <p:cNvPr id="36869"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fontAlgn="base">
              <a:spcBef>
                <a:spcPct val="0"/>
              </a:spcBef>
              <a:spcAft>
                <a:spcPct val="0"/>
              </a:spcAft>
            </a:pPr>
            <a:endParaRPr lang="en-GB" altLang="en-US" dirty="0">
              <a:solidFill>
                <a:schemeClr val="bg2"/>
              </a:solidFill>
            </a:endParaRPr>
          </a:p>
        </p:txBody>
      </p:sp>
      <p:sp>
        <p:nvSpPr>
          <p:cNvPr id="36870" name="Slide Number Placeholder 5"/>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3900C97A-8739-4138-9277-571B3C5711D8}" type="slidenum">
              <a:rPr lang="en-GB" altLang="en-US">
                <a:solidFill>
                  <a:srgbClr val="FFFFFF"/>
                </a:solidFill>
              </a:rPr>
              <a:pPr/>
              <a:t>82</a:t>
            </a:fld>
            <a:endParaRPr lang="en-GB" altLang="en-US">
              <a:solidFill>
                <a:srgbClr val="FFFFFF"/>
              </a:solidFill>
            </a:endParaRPr>
          </a:p>
        </p:txBody>
      </p:sp>
      <p:sp>
        <p:nvSpPr>
          <p:cNvPr id="3687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endParaRPr lang="en-US" altLang="en-US"/>
          </a:p>
        </p:txBody>
      </p:sp>
      <p:pic>
        <p:nvPicPr>
          <p:cNvPr id="2" name="Picture 1"/>
          <p:cNvPicPr>
            <a:picLocks noChangeAspect="1"/>
          </p:cNvPicPr>
          <p:nvPr/>
        </p:nvPicPr>
        <p:blipFill>
          <a:blip r:embed="rId2"/>
          <a:stretch>
            <a:fillRect/>
          </a:stretch>
        </p:blipFill>
        <p:spPr>
          <a:xfrm>
            <a:off x="2514600" y="3124200"/>
            <a:ext cx="3352800" cy="2971800"/>
          </a:xfrm>
          <a:prstGeom prst="rect">
            <a:avLst/>
          </a:prstGeom>
        </p:spPr>
      </p:pic>
    </p:spTree>
    <p:extLst>
      <p:ext uri="{BB962C8B-B14F-4D97-AF65-F5344CB8AC3E}">
        <p14:creationId xmlns:p14="http://schemas.microsoft.com/office/powerpoint/2010/main" val="195496555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990600" y="533400"/>
            <a:ext cx="7315200" cy="1066800"/>
          </a:xfrm>
        </p:spPr>
        <p:txBody>
          <a:bodyPr/>
          <a:lstStyle/>
          <a:p>
            <a:r>
              <a:rPr lang="en-US" altLang="en-US" dirty="0" err="1" smtClean="0"/>
              <a:t>Xấp</a:t>
            </a:r>
            <a:r>
              <a:rPr lang="en-US" altLang="en-US" dirty="0" smtClean="0"/>
              <a:t> </a:t>
            </a:r>
            <a:r>
              <a:rPr lang="en-US" altLang="en-US" dirty="0" err="1" smtClean="0"/>
              <a:t>xỉ</a:t>
            </a:r>
            <a:r>
              <a:rPr lang="en-US" altLang="en-US" dirty="0" smtClean="0"/>
              <a:t> pp </a:t>
            </a:r>
            <a:r>
              <a:rPr lang="en-US" altLang="en-US" dirty="0" err="1" smtClean="0"/>
              <a:t>nhị</a:t>
            </a:r>
            <a:r>
              <a:rPr lang="en-US" altLang="en-US" dirty="0" smtClean="0"/>
              <a:t> </a:t>
            </a:r>
            <a:r>
              <a:rPr lang="en-US" altLang="en-US" dirty="0" err="1" smtClean="0"/>
              <a:t>thức</a:t>
            </a:r>
            <a:r>
              <a:rPr lang="en-US" altLang="en-US" dirty="0" smtClean="0"/>
              <a:t> </a:t>
            </a:r>
            <a:r>
              <a:rPr lang="en-US" altLang="en-US" dirty="0" err="1" smtClean="0"/>
              <a:t>bằng</a:t>
            </a:r>
            <a:r>
              <a:rPr lang="en-US" altLang="en-US" dirty="0" smtClean="0"/>
              <a:t> pp </a:t>
            </a:r>
            <a:r>
              <a:rPr lang="en-US" altLang="en-US" dirty="0" err="1" smtClean="0"/>
              <a:t>chuẩn</a:t>
            </a:r>
            <a:endParaRPr lang="en-US" altLang="en-US" dirty="0" smtClean="0"/>
          </a:p>
        </p:txBody>
      </p:sp>
      <p:sp>
        <p:nvSpPr>
          <p:cNvPr id="35844" name="Content Placeholder 3"/>
          <p:cNvSpPr>
            <a:spLocks noGrp="1"/>
          </p:cNvSpPr>
          <p:nvPr>
            <p:ph idx="1"/>
          </p:nvPr>
        </p:nvSpPr>
        <p:spPr>
          <a:xfrm>
            <a:off x="0" y="1371600"/>
            <a:ext cx="9144000" cy="5181600"/>
          </a:xfrm>
        </p:spPr>
        <p:txBody>
          <a:bodyPr/>
          <a:lstStyle/>
          <a:p>
            <a:r>
              <a:rPr lang="pt-BR" altLang="en-US" sz="2600" b="0" dirty="0" smtClean="0"/>
              <a:t>Quy tắc hiệu chỉnh (tt)</a:t>
            </a:r>
          </a:p>
          <a:p>
            <a:pPr lvl="1"/>
            <a:r>
              <a:rPr lang="en-US" altLang="en-US" sz="2600" b="0" dirty="0" err="1" smtClean="0"/>
              <a:t>Nếu</a:t>
            </a:r>
            <a:r>
              <a:rPr lang="en-US" altLang="en-US" sz="2600" b="0" dirty="0" smtClean="0"/>
              <a:t> </a:t>
            </a:r>
            <a:r>
              <a:rPr lang="en-US" altLang="en-US" sz="2600" b="0" dirty="0" err="1" smtClean="0"/>
              <a:t>xác</a:t>
            </a:r>
            <a:r>
              <a:rPr lang="en-US" altLang="en-US" sz="2600" b="0" dirty="0" smtClean="0"/>
              <a:t> </a:t>
            </a:r>
            <a:r>
              <a:rPr lang="en-US" altLang="en-US" sz="2600" b="0" dirty="0" err="1" smtClean="0"/>
              <a:t>suất</a:t>
            </a:r>
            <a:r>
              <a:rPr lang="en-US" altLang="en-US" sz="2600" b="0" dirty="0" smtClean="0"/>
              <a:t> </a:t>
            </a:r>
            <a:r>
              <a:rPr lang="en-US" altLang="en-US" sz="2600" b="0" dirty="0" err="1" smtClean="0"/>
              <a:t>bằng</a:t>
            </a:r>
            <a:r>
              <a:rPr lang="en-US" altLang="en-US" sz="2600" b="0" dirty="0" smtClean="0"/>
              <a:t> </a:t>
            </a:r>
            <a:r>
              <a:rPr lang="en-US" altLang="en-US" sz="2600" b="0" dirty="0" err="1" smtClean="0"/>
              <a:t>đúng</a:t>
            </a:r>
            <a:r>
              <a:rPr lang="en-US" altLang="en-US" sz="2600" b="0" dirty="0" smtClean="0"/>
              <a:t> 1 </a:t>
            </a:r>
            <a:r>
              <a:rPr lang="en-US" altLang="en-US" sz="2600" b="0" dirty="0" err="1" smtClean="0"/>
              <a:t>giá</a:t>
            </a:r>
            <a:r>
              <a:rPr lang="en-US" altLang="en-US" sz="2600" b="0" dirty="0" smtClean="0"/>
              <a:t> </a:t>
            </a:r>
            <a:r>
              <a:rPr lang="en-US" altLang="en-US" sz="2600" b="0" dirty="0" err="1" smtClean="0"/>
              <a:t>trị</a:t>
            </a:r>
            <a:r>
              <a:rPr lang="en-US" altLang="en-US" sz="2600" b="0" dirty="0" smtClean="0"/>
              <a:t>, </a:t>
            </a:r>
            <a:r>
              <a:rPr lang="en-US" altLang="en-US" sz="2600" b="0" dirty="0" err="1" smtClean="0"/>
              <a:t>nắn</a:t>
            </a:r>
            <a:r>
              <a:rPr lang="en-US" altLang="en-US" sz="2600" b="0" dirty="0" smtClean="0"/>
              <a:t> </a:t>
            </a:r>
            <a:r>
              <a:rPr lang="en-US" altLang="en-US" sz="2600" b="0" dirty="0" err="1" smtClean="0"/>
              <a:t>bằng</a:t>
            </a:r>
            <a:r>
              <a:rPr lang="en-US" altLang="en-US" sz="2600" b="0" dirty="0" smtClean="0"/>
              <a:t> </a:t>
            </a:r>
            <a:r>
              <a:rPr lang="en-US" altLang="en-US" sz="2600" b="0" dirty="0" err="1" smtClean="0"/>
              <a:t>cách</a:t>
            </a:r>
            <a:r>
              <a:rPr lang="en-US" altLang="en-US" sz="2600" b="0" dirty="0" smtClean="0"/>
              <a:t> </a:t>
            </a:r>
            <a:r>
              <a:rPr lang="en-US" altLang="en-US" sz="2600" b="0" dirty="0" err="1" smtClean="0"/>
              <a:t>vừa</a:t>
            </a:r>
            <a:r>
              <a:rPr lang="en-US" altLang="en-US" sz="2600" b="0" dirty="0" smtClean="0"/>
              <a:t> </a:t>
            </a:r>
            <a:r>
              <a:rPr lang="en-US" altLang="en-US" sz="2600" b="0" dirty="0" err="1" smtClean="0"/>
              <a:t>cộng</a:t>
            </a:r>
            <a:r>
              <a:rPr lang="en-US" altLang="en-US" sz="2600" b="0" dirty="0" smtClean="0"/>
              <a:t> </a:t>
            </a:r>
            <a:r>
              <a:rPr lang="en-US" altLang="en-US" sz="2600" b="0" dirty="0" err="1" smtClean="0"/>
              <a:t>vừa</a:t>
            </a:r>
            <a:r>
              <a:rPr lang="en-US" altLang="en-US" sz="2600" b="0" dirty="0" smtClean="0"/>
              <a:t> </a:t>
            </a:r>
            <a:r>
              <a:rPr lang="en-US" altLang="en-US" sz="2600" b="0" dirty="0" err="1" smtClean="0"/>
              <a:t>trừ</a:t>
            </a:r>
            <a:r>
              <a:rPr lang="en-US" altLang="en-US" sz="2600" b="0" dirty="0" smtClean="0"/>
              <a:t>. </a:t>
            </a:r>
            <a:r>
              <a:rPr lang="en-US" altLang="en-US" sz="2600" b="0" dirty="0" err="1" smtClean="0"/>
              <a:t>Chẳng</a:t>
            </a:r>
            <a:r>
              <a:rPr lang="en-US" altLang="en-US" sz="2600" b="0" dirty="0" smtClean="0"/>
              <a:t> </a:t>
            </a:r>
            <a:r>
              <a:rPr lang="en-US" altLang="en-US" sz="2600" b="0" dirty="0" err="1" smtClean="0"/>
              <a:t>hạn</a:t>
            </a:r>
            <a:r>
              <a:rPr lang="en-US" altLang="en-US" sz="2600" b="0" dirty="0" smtClean="0"/>
              <a:t>, P(X = 235) </a:t>
            </a:r>
            <a:r>
              <a:rPr lang="en-US" altLang="en-US" sz="2600" b="0" dirty="0" err="1" smtClean="0"/>
              <a:t>nắn</a:t>
            </a:r>
            <a:r>
              <a:rPr lang="en-US" altLang="en-US" sz="2600" b="0" dirty="0" smtClean="0"/>
              <a:t> </a:t>
            </a:r>
            <a:r>
              <a:rPr lang="en-US" altLang="en-US" sz="2600" b="0" dirty="0" err="1" smtClean="0"/>
              <a:t>thành</a:t>
            </a:r>
            <a:r>
              <a:rPr lang="en-US" altLang="en-US" sz="2600" b="0" dirty="0" smtClean="0"/>
              <a:t> P(234.5 ≤ X ≤ 235.5) </a:t>
            </a:r>
            <a:r>
              <a:rPr lang="en-US" altLang="en-US" sz="2600" b="0" dirty="0" err="1" smtClean="0"/>
              <a:t>và</a:t>
            </a:r>
            <a:r>
              <a:rPr lang="en-US" altLang="en-US" sz="2600" b="0" dirty="0"/>
              <a:t> </a:t>
            </a:r>
            <a:r>
              <a:rPr lang="en-US" altLang="en-US" sz="2600" b="0" dirty="0" err="1" smtClean="0"/>
              <a:t>tính</a:t>
            </a:r>
            <a:r>
              <a:rPr lang="en-US" altLang="en-US" sz="2600" b="0" dirty="0" smtClean="0"/>
              <a:t> </a:t>
            </a:r>
            <a:r>
              <a:rPr lang="en-US" altLang="en-US" sz="2600" b="0" dirty="0" err="1" smtClean="0"/>
              <a:t>tiếp</a:t>
            </a:r>
            <a:r>
              <a:rPr lang="en-US" altLang="en-US" sz="2600" b="0" dirty="0" smtClean="0"/>
              <a:t> </a:t>
            </a:r>
            <a:r>
              <a:rPr lang="en-US" altLang="en-US" sz="2600" b="0" dirty="0" err="1" smtClean="0"/>
              <a:t>theo</a:t>
            </a:r>
            <a:r>
              <a:rPr lang="en-US" altLang="en-US" sz="2600" b="0" dirty="0" smtClean="0"/>
              <a:t> </a:t>
            </a:r>
            <a:r>
              <a:rPr lang="en-US" altLang="en-US" sz="2600" b="0" dirty="0" err="1"/>
              <a:t>công</a:t>
            </a:r>
            <a:r>
              <a:rPr lang="en-US" altLang="en-US" sz="2600" b="0" dirty="0"/>
              <a:t> </a:t>
            </a:r>
            <a:r>
              <a:rPr lang="en-US" altLang="en-US" sz="2600" b="0" dirty="0" err="1"/>
              <a:t>thức</a:t>
            </a:r>
            <a:r>
              <a:rPr lang="en-US" altLang="en-US" sz="2600" b="0" dirty="0"/>
              <a:t> </a:t>
            </a:r>
            <a:r>
              <a:rPr lang="en-US" altLang="en-US" sz="2600" b="0" dirty="0" err="1"/>
              <a:t>phân</a:t>
            </a:r>
            <a:r>
              <a:rPr lang="en-US" altLang="en-US" sz="2600" b="0" dirty="0"/>
              <a:t> </a:t>
            </a:r>
            <a:r>
              <a:rPr lang="en-US" altLang="en-US" sz="2600" b="0" dirty="0" err="1"/>
              <a:t>phối</a:t>
            </a:r>
            <a:r>
              <a:rPr lang="en-US" altLang="en-US" sz="2600" b="0" dirty="0"/>
              <a:t> </a:t>
            </a:r>
            <a:r>
              <a:rPr lang="en-US" altLang="en-US" sz="2600" b="0" dirty="0" err="1"/>
              <a:t>chuẩn</a:t>
            </a:r>
            <a:r>
              <a:rPr lang="en-US" altLang="en-US" sz="2600" b="0" dirty="0"/>
              <a:t>.</a:t>
            </a:r>
            <a:endParaRPr lang="en-US" altLang="en-US" sz="2600" b="0" dirty="0" smtClean="0"/>
          </a:p>
        </p:txBody>
      </p:sp>
      <p:sp>
        <p:nvSpPr>
          <p:cNvPr id="35845"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fontAlgn="base">
              <a:spcBef>
                <a:spcPct val="0"/>
              </a:spcBef>
              <a:spcAft>
                <a:spcPct val="0"/>
              </a:spcAft>
            </a:pPr>
            <a:endParaRPr lang="en-GB" altLang="en-US" dirty="0">
              <a:solidFill>
                <a:schemeClr val="bg2"/>
              </a:solidFill>
            </a:endParaRPr>
          </a:p>
        </p:txBody>
      </p:sp>
      <p:sp>
        <p:nvSpPr>
          <p:cNvPr id="35846" name="Slide Number Placeholder 5"/>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38D5D3F3-E115-4D81-9C46-8EDA5C941FB1}" type="slidenum">
              <a:rPr lang="en-GB" altLang="en-US">
                <a:solidFill>
                  <a:srgbClr val="FFFFFF"/>
                </a:solidFill>
              </a:rPr>
              <a:pPr/>
              <a:t>83</a:t>
            </a:fld>
            <a:endParaRPr lang="en-GB" altLang="en-US">
              <a:solidFill>
                <a:srgbClr val="FFFFFF"/>
              </a:solidFill>
            </a:endParaRPr>
          </a:p>
        </p:txBody>
      </p:sp>
      <p:sp>
        <p:nvSpPr>
          <p:cNvPr id="3584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endParaRPr lang="en-US" altLang="en-US"/>
          </a:p>
        </p:txBody>
      </p:sp>
      <p:pic>
        <p:nvPicPr>
          <p:cNvPr id="2" name="Picture 1"/>
          <p:cNvPicPr>
            <a:picLocks noChangeAspect="1"/>
          </p:cNvPicPr>
          <p:nvPr/>
        </p:nvPicPr>
        <p:blipFill>
          <a:blip r:embed="rId2"/>
          <a:stretch>
            <a:fillRect/>
          </a:stretch>
        </p:blipFill>
        <p:spPr>
          <a:xfrm>
            <a:off x="2438400" y="3048000"/>
            <a:ext cx="3810000" cy="2819400"/>
          </a:xfrm>
          <a:prstGeom prst="rect">
            <a:avLst/>
          </a:prstGeom>
        </p:spPr>
      </p:pic>
    </p:spTree>
    <p:extLst>
      <p:ext uri="{BB962C8B-B14F-4D97-AF65-F5344CB8AC3E}">
        <p14:creationId xmlns:p14="http://schemas.microsoft.com/office/powerpoint/2010/main" val="284026292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990600" y="457200"/>
            <a:ext cx="7315200" cy="1066800"/>
          </a:xfrm>
        </p:spPr>
        <p:txBody>
          <a:bodyPr/>
          <a:lstStyle/>
          <a:p>
            <a:r>
              <a:rPr lang="en-US" altLang="en-US" dirty="0" err="1" smtClean="0"/>
              <a:t>Xấp</a:t>
            </a:r>
            <a:r>
              <a:rPr lang="en-US" altLang="en-US" dirty="0" smtClean="0"/>
              <a:t> </a:t>
            </a:r>
            <a:r>
              <a:rPr lang="en-US" altLang="en-US" dirty="0" err="1" smtClean="0"/>
              <a:t>xỉ</a:t>
            </a:r>
            <a:r>
              <a:rPr lang="en-US" altLang="en-US" dirty="0" smtClean="0"/>
              <a:t> pp </a:t>
            </a:r>
            <a:r>
              <a:rPr lang="en-US" altLang="en-US" dirty="0" err="1" smtClean="0"/>
              <a:t>nhị</a:t>
            </a:r>
            <a:r>
              <a:rPr lang="en-US" altLang="en-US" dirty="0" smtClean="0"/>
              <a:t> </a:t>
            </a:r>
            <a:r>
              <a:rPr lang="en-US" altLang="en-US" dirty="0" err="1" smtClean="0"/>
              <a:t>thức</a:t>
            </a:r>
            <a:r>
              <a:rPr lang="en-US" altLang="en-US" dirty="0" smtClean="0"/>
              <a:t> </a:t>
            </a:r>
            <a:r>
              <a:rPr lang="en-US" altLang="en-US" dirty="0" err="1" smtClean="0"/>
              <a:t>bằng</a:t>
            </a:r>
            <a:r>
              <a:rPr lang="en-US" altLang="en-US" dirty="0" smtClean="0"/>
              <a:t> pp </a:t>
            </a:r>
            <a:r>
              <a:rPr lang="en-US" altLang="en-US" dirty="0" err="1" smtClean="0"/>
              <a:t>chuẩn</a:t>
            </a:r>
            <a:endParaRPr lang="en-US" altLang="en-US" dirty="0" smtClean="0"/>
          </a:p>
        </p:txBody>
      </p:sp>
      <p:sp>
        <p:nvSpPr>
          <p:cNvPr id="35844" name="Content Placeholder 3"/>
          <p:cNvSpPr>
            <a:spLocks noGrp="1"/>
          </p:cNvSpPr>
          <p:nvPr>
            <p:ph idx="1"/>
          </p:nvPr>
        </p:nvSpPr>
        <p:spPr>
          <a:xfrm>
            <a:off x="0" y="1371600"/>
            <a:ext cx="9144000" cy="5181600"/>
          </a:xfrm>
        </p:spPr>
        <p:txBody>
          <a:bodyPr/>
          <a:lstStyle/>
          <a:p>
            <a:r>
              <a:rPr lang="pt-BR" altLang="en-US" sz="2600" b="0" dirty="0" smtClean="0"/>
              <a:t>Quy tắc hiệu chỉnh (tt)</a:t>
            </a:r>
          </a:p>
          <a:p>
            <a:pPr lvl="1"/>
            <a:r>
              <a:rPr lang="en-US" altLang="en-US" sz="2600" b="0" dirty="0" err="1" smtClean="0"/>
              <a:t>Nếu</a:t>
            </a:r>
            <a:r>
              <a:rPr lang="en-US" altLang="en-US" sz="2600" b="0" dirty="0" smtClean="0"/>
              <a:t> </a:t>
            </a:r>
            <a:r>
              <a:rPr lang="en-US" altLang="en-US" sz="2600" b="0" dirty="0" err="1" smtClean="0"/>
              <a:t>xác</a:t>
            </a:r>
            <a:r>
              <a:rPr lang="en-US" altLang="en-US" sz="2600" b="0" dirty="0" smtClean="0"/>
              <a:t> </a:t>
            </a:r>
            <a:r>
              <a:rPr lang="en-US" altLang="en-US" sz="2600" b="0" dirty="0" err="1" smtClean="0"/>
              <a:t>suất</a:t>
            </a:r>
            <a:r>
              <a:rPr lang="en-US" altLang="en-US" sz="2600" b="0" dirty="0" smtClean="0"/>
              <a:t> </a:t>
            </a:r>
            <a:r>
              <a:rPr lang="en-US" altLang="en-US" sz="2600" b="0" dirty="0" err="1" smtClean="0"/>
              <a:t>nằm</a:t>
            </a:r>
            <a:r>
              <a:rPr lang="en-US" altLang="en-US" sz="2600" b="0" dirty="0" smtClean="0"/>
              <a:t> </a:t>
            </a:r>
            <a:r>
              <a:rPr lang="en-US" altLang="en-US" sz="2600" b="0" dirty="0" err="1" smtClean="0"/>
              <a:t>giữa</a:t>
            </a:r>
            <a:r>
              <a:rPr lang="en-US" altLang="en-US" sz="2600" b="0" dirty="0" smtClean="0"/>
              <a:t> 2 </a:t>
            </a:r>
            <a:r>
              <a:rPr lang="en-US" altLang="en-US" sz="2600" b="0" dirty="0" err="1" smtClean="0"/>
              <a:t>giá</a:t>
            </a:r>
            <a:r>
              <a:rPr lang="en-US" altLang="en-US" sz="2600" b="0" dirty="0" smtClean="0"/>
              <a:t> </a:t>
            </a:r>
            <a:r>
              <a:rPr lang="en-US" altLang="en-US" sz="2600" b="0" dirty="0" err="1" smtClean="0"/>
              <a:t>trị</a:t>
            </a:r>
            <a:r>
              <a:rPr lang="en-US" altLang="en-US" sz="2600" b="0" dirty="0" smtClean="0"/>
              <a:t>, </a:t>
            </a:r>
            <a:r>
              <a:rPr lang="en-US" altLang="en-US" sz="2600" b="0" dirty="0" err="1" smtClean="0"/>
              <a:t>chẳng</a:t>
            </a:r>
            <a:r>
              <a:rPr lang="en-US" altLang="en-US" sz="2600" b="0" dirty="0" smtClean="0"/>
              <a:t> </a:t>
            </a:r>
            <a:r>
              <a:rPr lang="en-US" altLang="en-US" sz="2600" b="0" dirty="0" err="1" smtClean="0"/>
              <a:t>hạn</a:t>
            </a:r>
            <a:r>
              <a:rPr lang="en-US" altLang="en-US" sz="2600" b="0" dirty="0" smtClean="0"/>
              <a:t> 2 ≤ X ≤ 5, ta </a:t>
            </a:r>
            <a:r>
              <a:rPr lang="en-US" altLang="en-US" sz="2600" b="0" dirty="0" err="1" smtClean="0"/>
              <a:t>thực</a:t>
            </a:r>
            <a:r>
              <a:rPr lang="en-US" altLang="en-US" sz="2600" b="0" dirty="0" smtClean="0"/>
              <a:t> </a:t>
            </a:r>
            <a:r>
              <a:rPr lang="en-US" altLang="en-US" sz="2600" b="0" dirty="0" err="1" smtClean="0"/>
              <a:t>hiện</a:t>
            </a:r>
            <a:r>
              <a:rPr lang="en-US" altLang="en-US" sz="2600" b="0" dirty="0" smtClean="0"/>
              <a:t> </a:t>
            </a:r>
            <a:r>
              <a:rPr lang="en-US" altLang="en-US" sz="2600" b="0" dirty="0" err="1" smtClean="0"/>
              <a:t>các</a:t>
            </a:r>
            <a:r>
              <a:rPr lang="en-US" altLang="en-US" sz="2600" b="0" dirty="0" smtClean="0"/>
              <a:t> </a:t>
            </a:r>
            <a:r>
              <a:rPr lang="en-US" altLang="en-US" sz="2600" b="0" dirty="0" err="1" smtClean="0"/>
              <a:t>bước</a:t>
            </a:r>
            <a:r>
              <a:rPr lang="en-US" altLang="en-US" sz="2600" b="0" dirty="0" smtClean="0"/>
              <a:t> </a:t>
            </a:r>
            <a:r>
              <a:rPr lang="en-US" altLang="en-US" sz="2600" b="0" dirty="0" err="1" smtClean="0"/>
              <a:t>trên</a:t>
            </a:r>
            <a:r>
              <a:rPr lang="en-US" altLang="en-US" sz="2600" b="0" dirty="0" smtClean="0"/>
              <a:t> </a:t>
            </a:r>
            <a:r>
              <a:rPr lang="en-US" altLang="en-US" sz="2600" b="0" dirty="0" err="1" smtClean="0"/>
              <a:t>để</a:t>
            </a:r>
            <a:r>
              <a:rPr lang="en-US" altLang="en-US" sz="2600" b="0" dirty="0" smtClean="0"/>
              <a:t> </a:t>
            </a:r>
            <a:r>
              <a:rPr lang="en-US" altLang="en-US" sz="2600" b="0" dirty="0" err="1" smtClean="0"/>
              <a:t>nắn</a:t>
            </a:r>
            <a:r>
              <a:rPr lang="en-US" altLang="en-US" sz="2600" b="0" dirty="0" smtClean="0"/>
              <a:t> </a:t>
            </a:r>
            <a:r>
              <a:rPr lang="en-US" altLang="en-US" sz="2600" b="0" dirty="0" err="1" smtClean="0"/>
              <a:t>giá</a:t>
            </a:r>
            <a:r>
              <a:rPr lang="en-US" altLang="en-US" sz="2600" b="0" dirty="0" smtClean="0"/>
              <a:t> </a:t>
            </a:r>
            <a:r>
              <a:rPr lang="en-US" altLang="en-US" sz="2600" b="0" dirty="0" err="1" smtClean="0"/>
              <a:t>trị</a:t>
            </a:r>
            <a:r>
              <a:rPr lang="en-US" altLang="en-US" sz="2600" b="0" dirty="0" smtClean="0"/>
              <a:t> X = 5; X = 2 </a:t>
            </a:r>
            <a:r>
              <a:rPr lang="en-US" altLang="en-US" sz="2600" b="0" dirty="0" err="1" smtClean="0"/>
              <a:t>và</a:t>
            </a:r>
            <a:r>
              <a:rPr lang="en-US" altLang="en-US" sz="2600" b="0" dirty="0" smtClean="0"/>
              <a:t> </a:t>
            </a:r>
            <a:r>
              <a:rPr lang="en-US" altLang="en-US" sz="2600" b="0" dirty="0" err="1" smtClean="0"/>
              <a:t>tính</a:t>
            </a:r>
            <a:r>
              <a:rPr lang="en-US" altLang="en-US" sz="2600" b="0" dirty="0" smtClean="0"/>
              <a:t> </a:t>
            </a:r>
            <a:r>
              <a:rPr lang="en-US" altLang="en-US" sz="2600" b="0" dirty="0" err="1" smtClean="0"/>
              <a:t>tiếp</a:t>
            </a:r>
            <a:r>
              <a:rPr lang="en-US" altLang="en-US" sz="2600" b="0" dirty="0"/>
              <a:t> </a:t>
            </a:r>
            <a:r>
              <a:rPr lang="en-US" altLang="en-US" sz="2600" b="0" dirty="0" smtClean="0"/>
              <a:t>P(1.5 </a:t>
            </a:r>
            <a:r>
              <a:rPr lang="en-US" altLang="en-US" sz="2600" b="0" dirty="0"/>
              <a:t>≤ X </a:t>
            </a:r>
            <a:r>
              <a:rPr lang="en-US" altLang="en-US" sz="2600" b="0" dirty="0" smtClean="0"/>
              <a:t>≤ 5.5</a:t>
            </a:r>
            <a:r>
              <a:rPr lang="en-US" altLang="en-US" sz="2600" b="0" dirty="0"/>
              <a:t>) </a:t>
            </a:r>
            <a:r>
              <a:rPr lang="en-US" altLang="en-US" sz="2600" b="0" dirty="0" err="1" smtClean="0"/>
              <a:t>theo</a:t>
            </a:r>
            <a:r>
              <a:rPr lang="en-US" altLang="en-US" sz="2600" b="0" dirty="0" smtClean="0"/>
              <a:t> </a:t>
            </a:r>
            <a:r>
              <a:rPr lang="en-US" altLang="en-US" sz="2600" b="0" dirty="0" err="1"/>
              <a:t>công</a:t>
            </a:r>
            <a:r>
              <a:rPr lang="en-US" altLang="en-US" sz="2600" b="0" dirty="0"/>
              <a:t> </a:t>
            </a:r>
            <a:r>
              <a:rPr lang="en-US" altLang="en-US" sz="2600" b="0" dirty="0" err="1"/>
              <a:t>thức</a:t>
            </a:r>
            <a:r>
              <a:rPr lang="en-US" altLang="en-US" sz="2600" b="0" dirty="0"/>
              <a:t> </a:t>
            </a:r>
            <a:r>
              <a:rPr lang="en-US" altLang="en-US" sz="2600" b="0" dirty="0" err="1"/>
              <a:t>phân</a:t>
            </a:r>
            <a:r>
              <a:rPr lang="en-US" altLang="en-US" sz="2600" b="0" dirty="0"/>
              <a:t> </a:t>
            </a:r>
            <a:r>
              <a:rPr lang="en-US" altLang="en-US" sz="2600" b="0" dirty="0" err="1"/>
              <a:t>phối</a:t>
            </a:r>
            <a:r>
              <a:rPr lang="en-US" altLang="en-US" sz="2600" b="0" dirty="0"/>
              <a:t> </a:t>
            </a:r>
            <a:r>
              <a:rPr lang="en-US" altLang="en-US" sz="2600" b="0" dirty="0" err="1"/>
              <a:t>chuẩn</a:t>
            </a:r>
            <a:r>
              <a:rPr lang="en-US" altLang="en-US" sz="2600" b="0" dirty="0" smtClean="0"/>
              <a:t>.</a:t>
            </a:r>
          </a:p>
        </p:txBody>
      </p:sp>
      <p:sp>
        <p:nvSpPr>
          <p:cNvPr id="35845"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fontAlgn="base">
              <a:spcBef>
                <a:spcPct val="0"/>
              </a:spcBef>
              <a:spcAft>
                <a:spcPct val="0"/>
              </a:spcAft>
            </a:pPr>
            <a:endParaRPr lang="en-GB" altLang="en-US" dirty="0">
              <a:solidFill>
                <a:schemeClr val="bg2"/>
              </a:solidFill>
            </a:endParaRPr>
          </a:p>
        </p:txBody>
      </p:sp>
      <p:sp>
        <p:nvSpPr>
          <p:cNvPr id="35846" name="Slide Number Placeholder 5"/>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38D5D3F3-E115-4D81-9C46-8EDA5C941FB1}" type="slidenum">
              <a:rPr lang="en-GB" altLang="en-US">
                <a:solidFill>
                  <a:srgbClr val="FFFFFF"/>
                </a:solidFill>
              </a:rPr>
              <a:pPr/>
              <a:t>84</a:t>
            </a:fld>
            <a:endParaRPr lang="en-GB" altLang="en-US">
              <a:solidFill>
                <a:srgbClr val="FFFFFF"/>
              </a:solidFill>
            </a:endParaRPr>
          </a:p>
        </p:txBody>
      </p:sp>
      <p:sp>
        <p:nvSpPr>
          <p:cNvPr id="3584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endParaRPr lang="en-US" altLang="en-US"/>
          </a:p>
        </p:txBody>
      </p:sp>
    </p:spTree>
    <p:extLst>
      <p:ext uri="{BB962C8B-B14F-4D97-AF65-F5344CB8AC3E}">
        <p14:creationId xmlns:p14="http://schemas.microsoft.com/office/powerpoint/2010/main" val="207362190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ChangeArrowheads="1"/>
          </p:cNvSpPr>
          <p:nvPr/>
        </p:nvSpPr>
        <p:spPr bwMode="auto">
          <a:xfrm>
            <a:off x="304800" y="1447800"/>
            <a:ext cx="8693150" cy="3081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vi-VN" altLang="en-US" sz="2400" b="0" dirty="0"/>
              <a:t>Trong 431 trò chơi bóng đá </a:t>
            </a:r>
            <a:r>
              <a:rPr lang="vi-VN" altLang="en-US" sz="2400" b="0" dirty="0" smtClean="0"/>
              <a:t>NFL, </a:t>
            </a:r>
            <a:r>
              <a:rPr lang="vi-VN" altLang="en-US" sz="2400" b="0" dirty="0"/>
              <a:t>các đội giành được </a:t>
            </a:r>
            <a:r>
              <a:rPr lang="en-US" altLang="en-US" sz="2400" b="0" dirty="0" err="1" smtClean="0"/>
              <a:t>quyền</a:t>
            </a:r>
            <a:r>
              <a:rPr lang="en-US" altLang="en-US" sz="2400" b="0" dirty="0" smtClean="0"/>
              <a:t> </a:t>
            </a:r>
            <a:r>
              <a:rPr lang="en-US" altLang="en-US" sz="2400" b="0" dirty="0" err="1" smtClean="0"/>
              <a:t>tung</a:t>
            </a:r>
            <a:r>
              <a:rPr lang="en-US" altLang="en-US" sz="2400" b="0" dirty="0" smtClean="0"/>
              <a:t> </a:t>
            </a:r>
            <a:r>
              <a:rPr lang="vi-VN" altLang="en-US" sz="2400" b="0" dirty="0" smtClean="0"/>
              <a:t>đồng </a:t>
            </a:r>
            <a:r>
              <a:rPr lang="vi-VN" altLang="en-US" sz="2400" b="0" dirty="0"/>
              <a:t>xu </a:t>
            </a:r>
            <a:r>
              <a:rPr lang="en-US" altLang="en-US" sz="2400" b="0" dirty="0" err="1" smtClean="0"/>
              <a:t>tiếp</a:t>
            </a:r>
            <a:r>
              <a:rPr lang="en-US" altLang="en-US" sz="2400" b="0" dirty="0" smtClean="0"/>
              <a:t> </a:t>
            </a:r>
            <a:r>
              <a:rPr lang="en-US" altLang="en-US" sz="2400" b="0" dirty="0" err="1" smtClean="0"/>
              <a:t>tục</a:t>
            </a:r>
            <a:r>
              <a:rPr lang="vi-VN" altLang="en-US" sz="2400" b="0" dirty="0" smtClean="0"/>
              <a:t> </a:t>
            </a:r>
            <a:r>
              <a:rPr lang="vi-VN" altLang="en-US" sz="2400" b="0" dirty="0"/>
              <a:t>chiến thắng 235 </a:t>
            </a:r>
            <a:r>
              <a:rPr lang="en-US" altLang="en-US" sz="2400" b="0" dirty="0" err="1" smtClean="0"/>
              <a:t>trong</a:t>
            </a:r>
            <a:r>
              <a:rPr lang="en-US" altLang="en-US" sz="2400" b="0" dirty="0" smtClean="0"/>
              <a:t> 431</a:t>
            </a:r>
            <a:r>
              <a:rPr lang="vi-VN" altLang="en-US" sz="2400" b="0" dirty="0" smtClean="0"/>
              <a:t> </a:t>
            </a:r>
            <a:r>
              <a:rPr lang="vi-VN" altLang="en-US" sz="2400" b="0" dirty="0"/>
              <a:t>trò chơi.</a:t>
            </a:r>
          </a:p>
          <a:p>
            <a:pPr>
              <a:lnSpc>
                <a:spcPct val="90000"/>
              </a:lnSpc>
            </a:pPr>
            <a:endParaRPr lang="vi-VN" altLang="en-US" sz="2400" b="0" dirty="0"/>
          </a:p>
          <a:p>
            <a:pPr>
              <a:lnSpc>
                <a:spcPct val="90000"/>
              </a:lnSpc>
            </a:pPr>
            <a:r>
              <a:rPr lang="vi-VN" altLang="en-US" sz="2400" b="0" dirty="0"/>
              <a:t>Nếu phương pháp </a:t>
            </a:r>
            <a:r>
              <a:rPr lang="en-US" altLang="en-US" sz="2400" b="0" dirty="0" err="1" smtClean="0"/>
              <a:t>tung</a:t>
            </a:r>
            <a:r>
              <a:rPr lang="vi-VN" altLang="en-US" sz="2400" b="0" dirty="0" smtClean="0"/>
              <a:t> </a:t>
            </a:r>
            <a:r>
              <a:rPr lang="vi-VN" altLang="en-US" sz="2400" b="0" dirty="0"/>
              <a:t>tiền xu là công bằng, các đội thắng </a:t>
            </a:r>
            <a:r>
              <a:rPr lang="vi-VN" altLang="en-US" sz="2400" b="0" dirty="0" smtClean="0"/>
              <a:t>cược </a:t>
            </a:r>
            <a:r>
              <a:rPr lang="vi-VN" altLang="en-US" sz="2400" b="0" dirty="0"/>
              <a:t>sẽ thắng khoảng 50% số trận đấu (chúng tôi hy vọng 215.5 thắng trong 431 trận đấu thêm giờ).</a:t>
            </a:r>
          </a:p>
          <a:p>
            <a:pPr>
              <a:lnSpc>
                <a:spcPct val="90000"/>
              </a:lnSpc>
            </a:pPr>
            <a:endParaRPr lang="vi-VN" altLang="en-US" sz="2400" b="0" dirty="0"/>
          </a:p>
          <a:p>
            <a:pPr>
              <a:lnSpc>
                <a:spcPct val="90000"/>
              </a:lnSpc>
            </a:pPr>
            <a:r>
              <a:rPr lang="vi-VN" altLang="en-US" sz="2400" b="0" dirty="0"/>
              <a:t>Giả sử </a:t>
            </a:r>
            <a:r>
              <a:rPr lang="vi-VN" altLang="en-US" sz="2400" b="0" dirty="0" smtClean="0"/>
              <a:t>xác </a:t>
            </a:r>
            <a:r>
              <a:rPr lang="vi-VN" altLang="en-US" sz="2400" b="0" dirty="0"/>
              <a:t>suất thắng một ván sau khi thắng tung đồng </a:t>
            </a:r>
            <a:r>
              <a:rPr lang="vi-VN" altLang="en-US" sz="2400" b="0" dirty="0" smtClean="0"/>
              <a:t>xu</a:t>
            </a:r>
            <a:r>
              <a:rPr lang="en-US" altLang="en-US" sz="2400" b="0" dirty="0" smtClean="0"/>
              <a:t> </a:t>
            </a:r>
            <a:r>
              <a:rPr lang="en-US" altLang="en-US" sz="2400" b="0" dirty="0" err="1" smtClean="0"/>
              <a:t>là</a:t>
            </a:r>
            <a:r>
              <a:rPr lang="en-US" altLang="en-US" sz="2400" b="0" dirty="0" smtClean="0"/>
              <a:t> 0.5</a:t>
            </a:r>
            <a:r>
              <a:rPr lang="vi-VN" altLang="en-US" sz="2400" b="0" dirty="0" smtClean="0"/>
              <a:t>, </a:t>
            </a:r>
            <a:r>
              <a:rPr lang="vi-VN" altLang="en-US" sz="2400" b="0" dirty="0"/>
              <a:t>hãy tìm xác suất nhận được ít nhất 235 trận thắng.</a:t>
            </a:r>
            <a:endParaRPr lang="en-US" altLang="en-US" sz="2400" b="0" dirty="0"/>
          </a:p>
        </p:txBody>
      </p:sp>
      <p:sp>
        <p:nvSpPr>
          <p:cNvPr id="47107" name="Rectangle 7"/>
          <p:cNvSpPr>
            <a:spLocks noChangeArrowheads="1"/>
          </p:cNvSpPr>
          <p:nvPr/>
        </p:nvSpPr>
        <p:spPr bwMode="auto">
          <a:xfrm>
            <a:off x="152400" y="457200"/>
            <a:ext cx="88582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smtClean="0">
                <a:solidFill>
                  <a:srgbClr val="008000"/>
                </a:solidFill>
              </a:rPr>
              <a:t>Ví</a:t>
            </a:r>
            <a:r>
              <a:rPr lang="en-US" altLang="en-US" sz="4000" dirty="0" smtClean="0">
                <a:solidFill>
                  <a:srgbClr val="008000"/>
                </a:solidFill>
              </a:rPr>
              <a:t> </a:t>
            </a:r>
            <a:r>
              <a:rPr lang="en-US" altLang="en-US" sz="4000" dirty="0" err="1" smtClean="0">
                <a:solidFill>
                  <a:srgbClr val="008000"/>
                </a:solidFill>
              </a:rPr>
              <a:t>dụ</a:t>
            </a:r>
            <a:r>
              <a:rPr lang="en-US" altLang="en-US" sz="4000" dirty="0" smtClean="0">
                <a:solidFill>
                  <a:srgbClr val="008000"/>
                </a:solidFill>
              </a:rPr>
              <a:t> </a:t>
            </a:r>
            <a:r>
              <a:rPr lang="en-US" altLang="en-US" sz="4000" dirty="0" err="1" smtClean="0">
                <a:solidFill>
                  <a:srgbClr val="008000"/>
                </a:solidFill>
              </a:rPr>
              <a:t>tung</a:t>
            </a:r>
            <a:r>
              <a:rPr lang="en-US" altLang="en-US" sz="4000" dirty="0" smtClean="0">
                <a:solidFill>
                  <a:srgbClr val="008000"/>
                </a:solidFill>
              </a:rPr>
              <a:t> </a:t>
            </a:r>
            <a:r>
              <a:rPr lang="en-US" altLang="en-US" sz="4000" dirty="0" err="1" smtClean="0">
                <a:solidFill>
                  <a:srgbClr val="008000"/>
                </a:solidFill>
              </a:rPr>
              <a:t>đồng</a:t>
            </a:r>
            <a:r>
              <a:rPr lang="en-US" altLang="en-US" sz="4000" dirty="0" smtClean="0">
                <a:solidFill>
                  <a:srgbClr val="008000"/>
                </a:solidFill>
              </a:rPr>
              <a:t> </a:t>
            </a:r>
            <a:r>
              <a:rPr lang="en-US" altLang="en-US" sz="4000" dirty="0" err="1" smtClean="0">
                <a:solidFill>
                  <a:srgbClr val="008000"/>
                </a:solidFill>
              </a:rPr>
              <a:t>xu</a:t>
            </a:r>
            <a:r>
              <a:rPr lang="en-US" altLang="en-US" sz="4000" dirty="0" smtClean="0">
                <a:solidFill>
                  <a:srgbClr val="008000"/>
                </a:solidFill>
              </a:rPr>
              <a:t> NFL</a:t>
            </a:r>
            <a:endParaRPr lang="en-US" altLang="en-US" sz="4000" dirty="0">
              <a:solidFill>
                <a:srgbClr val="008000"/>
              </a:solidFill>
            </a:endParaRPr>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ChangeArrowheads="1"/>
          </p:cNvSpPr>
          <p:nvPr/>
        </p:nvSpPr>
        <p:spPr bwMode="auto">
          <a:xfrm>
            <a:off x="304800" y="1447800"/>
            <a:ext cx="8693150" cy="2416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vi-VN" altLang="en-US" sz="2400" b="0" dirty="0"/>
              <a:t>Vấn đề </a:t>
            </a:r>
            <a:r>
              <a:rPr lang="en-US" altLang="en-US" sz="2400" b="0" dirty="0" err="1" smtClean="0"/>
              <a:t>đưa</a:t>
            </a:r>
            <a:r>
              <a:rPr lang="en-US" altLang="en-US" sz="2400" b="0" dirty="0" smtClean="0"/>
              <a:t> </a:t>
            </a:r>
            <a:r>
              <a:rPr lang="en-US" altLang="en-US" sz="2400" b="0" dirty="0" err="1" smtClean="0"/>
              <a:t>ra</a:t>
            </a:r>
            <a:r>
              <a:rPr lang="en-US" altLang="en-US" sz="2400" b="0" dirty="0"/>
              <a:t> </a:t>
            </a:r>
            <a:r>
              <a:rPr lang="vi-VN" altLang="en-US" sz="2400" b="0" dirty="0" smtClean="0"/>
              <a:t>liên </a:t>
            </a:r>
            <a:r>
              <a:rPr lang="vi-VN" altLang="en-US" sz="2400" b="0" dirty="0"/>
              <a:t>quan đến sự </a:t>
            </a:r>
            <a:r>
              <a:rPr lang="vi-VN" altLang="en-US" sz="2400" b="0" dirty="0" smtClean="0"/>
              <a:t>phân phối </a:t>
            </a:r>
            <a:r>
              <a:rPr lang="vi-VN" altLang="en-US" sz="2400" b="0" dirty="0"/>
              <a:t>nhị thức với n = 431 thử nghiệm và xác suất giả định thành công của p = 0,5.</a:t>
            </a:r>
          </a:p>
          <a:p>
            <a:pPr>
              <a:lnSpc>
                <a:spcPct val="90000"/>
              </a:lnSpc>
            </a:pPr>
            <a:endParaRPr lang="vi-VN" altLang="en-US" sz="2400" b="0" dirty="0"/>
          </a:p>
          <a:p>
            <a:pPr>
              <a:lnSpc>
                <a:spcPct val="90000"/>
              </a:lnSpc>
            </a:pPr>
            <a:r>
              <a:rPr lang="vi-VN" altLang="en-US" sz="2400" b="0" dirty="0"/>
              <a:t>Sử dụng xấp xỉ </a:t>
            </a:r>
            <a:r>
              <a:rPr lang="en-US" altLang="en-US" sz="2400" b="0" dirty="0" err="1" smtClean="0"/>
              <a:t>phân</a:t>
            </a:r>
            <a:r>
              <a:rPr lang="en-US" altLang="en-US" sz="2400" b="0" dirty="0" smtClean="0"/>
              <a:t> </a:t>
            </a:r>
            <a:r>
              <a:rPr lang="en-US" altLang="en-US" sz="2400" b="0" dirty="0" err="1" smtClean="0"/>
              <a:t>phối</a:t>
            </a:r>
            <a:r>
              <a:rPr lang="en-US" altLang="en-US" sz="2400" b="0" dirty="0" smtClean="0"/>
              <a:t> </a:t>
            </a:r>
            <a:r>
              <a:rPr lang="en-US" altLang="en-US" sz="2400" b="0" dirty="0" err="1" smtClean="0"/>
              <a:t>chuẩn</a:t>
            </a:r>
            <a:r>
              <a:rPr lang="vi-VN" altLang="en-US" sz="2400" b="0" dirty="0" smtClean="0"/>
              <a:t> </a:t>
            </a:r>
            <a:r>
              <a:rPr lang="en-US" altLang="en-US" sz="2400" b="0" dirty="0" err="1" smtClean="0"/>
              <a:t>cho</a:t>
            </a:r>
            <a:r>
              <a:rPr lang="en-US" altLang="en-US" sz="2400" b="0" dirty="0" smtClean="0"/>
              <a:t> </a:t>
            </a:r>
            <a:r>
              <a:rPr lang="en-US" altLang="en-US" sz="2400" b="0" dirty="0" err="1" smtClean="0"/>
              <a:t>phân</a:t>
            </a:r>
            <a:r>
              <a:rPr lang="en-US" altLang="en-US" sz="2400" b="0" dirty="0"/>
              <a:t> </a:t>
            </a:r>
            <a:r>
              <a:rPr lang="vi-VN" altLang="en-US" sz="2400" b="0" dirty="0" smtClean="0"/>
              <a:t>phối </a:t>
            </a:r>
            <a:r>
              <a:rPr lang="vi-VN" altLang="en-US" sz="2400" b="0" dirty="0"/>
              <a:t>nhị thức.</a:t>
            </a:r>
          </a:p>
          <a:p>
            <a:pPr>
              <a:lnSpc>
                <a:spcPct val="90000"/>
              </a:lnSpc>
            </a:pPr>
            <a:endParaRPr lang="vi-VN" altLang="en-US" sz="2400" b="0" dirty="0"/>
          </a:p>
          <a:p>
            <a:pPr>
              <a:lnSpc>
                <a:spcPct val="90000"/>
              </a:lnSpc>
            </a:pPr>
            <a:r>
              <a:rPr lang="vi-VN" altLang="en-US" sz="2400" b="0" dirty="0"/>
              <a:t>Bước 1: Kiểm tra điều kiện:</a:t>
            </a:r>
            <a:endParaRPr lang="en-US" altLang="en-US" sz="2400" b="0" dirty="0"/>
          </a:p>
          <a:p>
            <a:pPr>
              <a:lnSpc>
                <a:spcPct val="90000"/>
              </a:lnSpc>
            </a:pPr>
            <a:endParaRPr lang="en-US" altLang="en-US" sz="2400" b="0" dirty="0"/>
          </a:p>
        </p:txBody>
      </p:sp>
      <p:sp>
        <p:nvSpPr>
          <p:cNvPr id="49155" name="Rectangle 7"/>
          <p:cNvSpPr>
            <a:spLocks noChangeArrowheads="1"/>
          </p:cNvSpPr>
          <p:nvPr/>
        </p:nvSpPr>
        <p:spPr bwMode="auto">
          <a:xfrm>
            <a:off x="152400" y="457200"/>
            <a:ext cx="88582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Ví</a:t>
            </a:r>
            <a:r>
              <a:rPr lang="en-US" altLang="en-US" sz="4000" dirty="0">
                <a:solidFill>
                  <a:srgbClr val="008000"/>
                </a:solidFill>
              </a:rPr>
              <a:t> </a:t>
            </a:r>
            <a:r>
              <a:rPr lang="en-US" altLang="en-US" sz="4000" dirty="0" err="1">
                <a:solidFill>
                  <a:srgbClr val="008000"/>
                </a:solidFill>
              </a:rPr>
              <a:t>dụ</a:t>
            </a:r>
            <a:r>
              <a:rPr lang="en-US" altLang="en-US" sz="4000" dirty="0">
                <a:solidFill>
                  <a:srgbClr val="008000"/>
                </a:solidFill>
              </a:rPr>
              <a:t> </a:t>
            </a:r>
            <a:r>
              <a:rPr lang="en-US" altLang="en-US" sz="4000" dirty="0" err="1">
                <a:solidFill>
                  <a:srgbClr val="008000"/>
                </a:solidFill>
              </a:rPr>
              <a:t>tung</a:t>
            </a:r>
            <a:r>
              <a:rPr lang="en-US" altLang="en-US" sz="4000" dirty="0">
                <a:solidFill>
                  <a:srgbClr val="008000"/>
                </a:solidFill>
              </a:rPr>
              <a:t> </a:t>
            </a:r>
            <a:r>
              <a:rPr lang="en-US" altLang="en-US" sz="4000" dirty="0" err="1">
                <a:solidFill>
                  <a:srgbClr val="008000"/>
                </a:solidFill>
              </a:rPr>
              <a:t>đồng</a:t>
            </a:r>
            <a:r>
              <a:rPr lang="en-US" altLang="en-US" sz="4000" dirty="0">
                <a:solidFill>
                  <a:srgbClr val="008000"/>
                </a:solidFill>
              </a:rPr>
              <a:t> </a:t>
            </a:r>
            <a:r>
              <a:rPr lang="en-US" altLang="en-US" sz="4000" dirty="0" err="1">
                <a:solidFill>
                  <a:srgbClr val="008000"/>
                </a:solidFill>
              </a:rPr>
              <a:t>xu</a:t>
            </a:r>
            <a:r>
              <a:rPr lang="en-US" altLang="en-US" sz="4000" dirty="0">
                <a:solidFill>
                  <a:srgbClr val="008000"/>
                </a:solidFill>
              </a:rPr>
              <a:t> NFL</a:t>
            </a:r>
          </a:p>
        </p:txBody>
      </p:sp>
      <p:graphicFrame>
        <p:nvGraphicFramePr>
          <p:cNvPr id="49156" name="Object 2"/>
          <p:cNvGraphicFramePr>
            <a:graphicFrameLocks noChangeAspect="1"/>
          </p:cNvGraphicFramePr>
          <p:nvPr/>
        </p:nvGraphicFramePr>
        <p:xfrm>
          <a:off x="2438400" y="3733800"/>
          <a:ext cx="3870325" cy="1219200"/>
        </p:xfrm>
        <a:graphic>
          <a:graphicData uri="http://schemas.openxmlformats.org/presentationml/2006/ole">
            <mc:AlternateContent xmlns:mc="http://schemas.openxmlformats.org/markup-compatibility/2006">
              <mc:Choice xmlns:v="urn:schemas-microsoft-com:vml" Requires="v">
                <p:oleObj spid="_x0000_s49474" name="Equation" r:id="rId4" imgW="1612900" imgH="508000" progId="Equation.DSMT4">
                  <p:embed/>
                </p:oleObj>
              </mc:Choice>
              <mc:Fallback>
                <p:oleObj name="Equation" r:id="rId4" imgW="1612900" imgH="50800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3733800"/>
                        <a:ext cx="3870325"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ChangeArrowheads="1"/>
          </p:cNvSpPr>
          <p:nvPr/>
        </p:nvSpPr>
        <p:spPr bwMode="auto">
          <a:xfrm>
            <a:off x="304800" y="1447800"/>
            <a:ext cx="8839200" cy="3746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vi-VN" altLang="en-US" sz="2400" b="0" dirty="0"/>
              <a:t>Bước 2: Tìm độ lệch chuẩn và trung bình của </a:t>
            </a:r>
            <a:r>
              <a:rPr lang="vi-VN" altLang="en-US" sz="2400" b="0" dirty="0" smtClean="0"/>
              <a:t>phân phối </a:t>
            </a:r>
            <a:r>
              <a:rPr lang="vi-VN" altLang="en-US" sz="2400" b="0" dirty="0"/>
              <a:t>chuẩn:</a:t>
            </a:r>
            <a:endParaRPr lang="en-US" altLang="en-US" sz="2400" b="0" dirty="0"/>
          </a:p>
          <a:p>
            <a:pPr>
              <a:lnSpc>
                <a:spcPct val="90000"/>
              </a:lnSpc>
            </a:pPr>
            <a:endParaRPr lang="en-US" altLang="en-US" sz="2400" b="0" dirty="0"/>
          </a:p>
          <a:p>
            <a:pPr>
              <a:lnSpc>
                <a:spcPct val="90000"/>
              </a:lnSpc>
            </a:pPr>
            <a:endParaRPr lang="en-US" altLang="en-US" sz="2400" b="0" dirty="0"/>
          </a:p>
          <a:p>
            <a:pPr>
              <a:lnSpc>
                <a:spcPct val="90000"/>
              </a:lnSpc>
            </a:pPr>
            <a:endParaRPr lang="en-US" altLang="en-US" sz="2400" b="0" dirty="0"/>
          </a:p>
          <a:p>
            <a:pPr>
              <a:lnSpc>
                <a:spcPct val="90000"/>
              </a:lnSpc>
            </a:pPr>
            <a:endParaRPr lang="en-US" altLang="en-US" sz="2400" b="0" dirty="0"/>
          </a:p>
          <a:p>
            <a:pPr>
              <a:lnSpc>
                <a:spcPct val="90000"/>
              </a:lnSpc>
            </a:pPr>
            <a:endParaRPr lang="en-US" altLang="en-US" sz="2400" b="0" dirty="0" smtClean="0"/>
          </a:p>
          <a:p>
            <a:pPr>
              <a:lnSpc>
                <a:spcPct val="90000"/>
              </a:lnSpc>
            </a:pPr>
            <a:r>
              <a:rPr lang="vi-VN" altLang="en-US" sz="2400" b="0" dirty="0" smtClean="0"/>
              <a:t>Bước </a:t>
            </a:r>
            <a:r>
              <a:rPr lang="vi-VN" altLang="en-US" sz="2400" b="0" dirty="0"/>
              <a:t>3: Chúng </a:t>
            </a:r>
            <a:r>
              <a:rPr lang="vi-VN" altLang="en-US" sz="2400" b="0" dirty="0" smtClean="0"/>
              <a:t>t</a:t>
            </a:r>
            <a:r>
              <a:rPr lang="en-US" altLang="en-US" sz="2400" b="0" dirty="0" smtClean="0"/>
              <a:t>a </a:t>
            </a:r>
            <a:r>
              <a:rPr lang="vi-VN" altLang="en-US" sz="2400" b="0" dirty="0" smtClean="0"/>
              <a:t>muốn </a:t>
            </a:r>
            <a:r>
              <a:rPr lang="vi-VN" altLang="en-US" sz="2400" b="0" dirty="0"/>
              <a:t>xác suất ít nhất </a:t>
            </a:r>
            <a:r>
              <a:rPr lang="en-US" altLang="en-US" sz="2400" b="0" dirty="0" err="1" smtClean="0"/>
              <a:t>là</a:t>
            </a:r>
            <a:r>
              <a:rPr lang="en-US" altLang="en-US" sz="2400" b="0" dirty="0" smtClean="0"/>
              <a:t> </a:t>
            </a:r>
            <a:r>
              <a:rPr lang="vi-VN" altLang="en-US" sz="2400" b="0" dirty="0" smtClean="0"/>
              <a:t>235 </a:t>
            </a:r>
            <a:r>
              <a:rPr lang="vi-VN" altLang="en-US" sz="2400" b="0" dirty="0"/>
              <a:t>chiến thắng,</a:t>
            </a:r>
          </a:p>
          <a:p>
            <a:pPr>
              <a:lnSpc>
                <a:spcPct val="90000"/>
              </a:lnSpc>
            </a:pPr>
            <a:r>
              <a:rPr lang="vi-VN" altLang="en-US" sz="2400" b="0" dirty="0"/>
              <a:t>vì vậy x = 235</a:t>
            </a:r>
            <a:r>
              <a:rPr lang="vi-VN" altLang="en-US" sz="2400" b="0" dirty="0" smtClean="0"/>
              <a:t>.</a:t>
            </a:r>
            <a:endParaRPr lang="en-US" altLang="en-US" sz="2400" b="0" dirty="0" smtClean="0"/>
          </a:p>
          <a:p>
            <a:pPr>
              <a:lnSpc>
                <a:spcPct val="90000"/>
              </a:lnSpc>
            </a:pPr>
            <a:endParaRPr lang="en-US" altLang="en-US" sz="2400" b="0" dirty="0" smtClean="0"/>
          </a:p>
          <a:p>
            <a:pPr>
              <a:lnSpc>
                <a:spcPct val="90000"/>
              </a:lnSpc>
            </a:pPr>
            <a:endParaRPr lang="en-US" altLang="en-US" sz="2400" b="0" dirty="0"/>
          </a:p>
          <a:p>
            <a:pPr>
              <a:lnSpc>
                <a:spcPct val="90000"/>
              </a:lnSpc>
            </a:pPr>
            <a:r>
              <a:rPr lang="vi-VN" altLang="en-US" sz="2400" b="0" dirty="0"/>
              <a:t>Bước 4: </a:t>
            </a:r>
            <a:r>
              <a:rPr lang="en-US" altLang="en-US" sz="2400" b="0" dirty="0" err="1" smtClean="0"/>
              <a:t>Miền</a:t>
            </a:r>
            <a:r>
              <a:rPr lang="en-US" altLang="en-US" sz="2400" b="0" dirty="0" smtClean="0"/>
              <a:t> </a:t>
            </a:r>
            <a:r>
              <a:rPr lang="en-US" altLang="en-US" sz="2400" b="0" dirty="0" err="1" smtClean="0"/>
              <a:t>giá</a:t>
            </a:r>
            <a:r>
              <a:rPr lang="en-US" altLang="en-US" sz="2400" b="0" dirty="0" smtClean="0"/>
              <a:t> </a:t>
            </a:r>
            <a:r>
              <a:rPr lang="en-US" altLang="en-US" sz="2400" b="0" dirty="0" err="1" smtClean="0"/>
              <a:t>trị</a:t>
            </a:r>
            <a:r>
              <a:rPr lang="vi-VN" altLang="en-US" sz="2400" b="0" dirty="0" smtClean="0"/>
              <a:t> </a:t>
            </a:r>
            <a:r>
              <a:rPr lang="vi-VN" altLang="en-US" sz="2400" b="0" dirty="0"/>
              <a:t>đi từ 234,5 đến 235,5.</a:t>
            </a:r>
            <a:endParaRPr lang="en-US" altLang="en-US" sz="2400" b="0" dirty="0"/>
          </a:p>
        </p:txBody>
      </p:sp>
      <p:graphicFrame>
        <p:nvGraphicFramePr>
          <p:cNvPr id="51204" name="Object 3"/>
          <p:cNvGraphicFramePr>
            <a:graphicFrameLocks noChangeAspect="1"/>
          </p:cNvGraphicFramePr>
          <p:nvPr/>
        </p:nvGraphicFramePr>
        <p:xfrm>
          <a:off x="2209800" y="2057400"/>
          <a:ext cx="5334000" cy="1143000"/>
        </p:xfrm>
        <a:graphic>
          <a:graphicData uri="http://schemas.openxmlformats.org/presentationml/2006/ole">
            <mc:AlternateContent xmlns:mc="http://schemas.openxmlformats.org/markup-compatibility/2006">
              <mc:Choice xmlns:v="urn:schemas-microsoft-com:vml" Requires="v">
                <p:oleObj spid="_x0000_s51524" name="Equation" r:id="rId4" imgW="2489200" imgH="533400" progId="Equation.DSMT4">
                  <p:embed/>
                </p:oleObj>
              </mc:Choice>
              <mc:Fallback>
                <p:oleObj name="Equation" r:id="rId4" imgW="2489200" imgH="5334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2057400"/>
                        <a:ext cx="53340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7"/>
          <p:cNvSpPr>
            <a:spLocks noChangeArrowheads="1"/>
          </p:cNvSpPr>
          <p:nvPr/>
        </p:nvSpPr>
        <p:spPr bwMode="auto">
          <a:xfrm>
            <a:off x="152400" y="457200"/>
            <a:ext cx="88582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Ví</a:t>
            </a:r>
            <a:r>
              <a:rPr lang="en-US" altLang="en-US" sz="4000" dirty="0">
                <a:solidFill>
                  <a:srgbClr val="008000"/>
                </a:solidFill>
              </a:rPr>
              <a:t> </a:t>
            </a:r>
            <a:r>
              <a:rPr lang="en-US" altLang="en-US" sz="4000" dirty="0" err="1">
                <a:solidFill>
                  <a:srgbClr val="008000"/>
                </a:solidFill>
              </a:rPr>
              <a:t>dụ</a:t>
            </a:r>
            <a:r>
              <a:rPr lang="en-US" altLang="en-US" sz="4000" dirty="0">
                <a:solidFill>
                  <a:srgbClr val="008000"/>
                </a:solidFill>
              </a:rPr>
              <a:t> </a:t>
            </a:r>
            <a:r>
              <a:rPr lang="en-US" altLang="en-US" sz="4000" dirty="0" err="1">
                <a:solidFill>
                  <a:srgbClr val="008000"/>
                </a:solidFill>
              </a:rPr>
              <a:t>tung</a:t>
            </a:r>
            <a:r>
              <a:rPr lang="en-US" altLang="en-US" sz="4000" dirty="0">
                <a:solidFill>
                  <a:srgbClr val="008000"/>
                </a:solidFill>
              </a:rPr>
              <a:t> </a:t>
            </a:r>
            <a:r>
              <a:rPr lang="en-US" altLang="en-US" sz="4000" dirty="0" err="1">
                <a:solidFill>
                  <a:srgbClr val="008000"/>
                </a:solidFill>
              </a:rPr>
              <a:t>đồng</a:t>
            </a:r>
            <a:r>
              <a:rPr lang="en-US" altLang="en-US" sz="4000" dirty="0">
                <a:solidFill>
                  <a:srgbClr val="008000"/>
                </a:solidFill>
              </a:rPr>
              <a:t> </a:t>
            </a:r>
            <a:r>
              <a:rPr lang="en-US" altLang="en-US" sz="4000" dirty="0" err="1">
                <a:solidFill>
                  <a:srgbClr val="008000"/>
                </a:solidFill>
              </a:rPr>
              <a:t>xu</a:t>
            </a:r>
            <a:r>
              <a:rPr lang="en-US" altLang="en-US" sz="4000" dirty="0">
                <a:solidFill>
                  <a:srgbClr val="008000"/>
                </a:solidFill>
              </a:rPr>
              <a:t> NFL</a:t>
            </a:r>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ChangeArrowheads="1"/>
          </p:cNvSpPr>
          <p:nvPr/>
        </p:nvSpPr>
        <p:spPr bwMode="auto">
          <a:xfrm>
            <a:off x="304800" y="1447800"/>
            <a:ext cx="8839200" cy="2084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sz="2400" b="0" dirty="0" err="1" smtClean="0"/>
              <a:t>Bước</a:t>
            </a:r>
            <a:r>
              <a:rPr lang="en-US" altLang="en-US" sz="2400" b="0" dirty="0" smtClean="0"/>
              <a:t> 5: </a:t>
            </a:r>
            <a:r>
              <a:rPr lang="en-US" altLang="en-US" sz="2400" b="0" dirty="0" err="1" smtClean="0"/>
              <a:t>Chúng</a:t>
            </a:r>
            <a:r>
              <a:rPr lang="en-US" altLang="en-US" sz="2400" b="0" dirty="0" smtClean="0"/>
              <a:t> ta </a:t>
            </a:r>
            <a:r>
              <a:rPr lang="en-US" altLang="en-US" sz="2400" b="0" dirty="0" err="1" smtClean="0"/>
              <a:t>sẽ</a:t>
            </a:r>
            <a:r>
              <a:rPr lang="en-US" altLang="en-US" sz="2400" b="0" dirty="0" smtClean="0"/>
              <a:t> </a:t>
            </a:r>
            <a:r>
              <a:rPr lang="en-US" altLang="en-US" sz="2400" b="0" dirty="0" err="1" smtClean="0"/>
              <a:t>tô</a:t>
            </a:r>
            <a:r>
              <a:rPr lang="en-US" altLang="en-US" sz="2400" b="0" dirty="0" smtClean="0"/>
              <a:t> </a:t>
            </a:r>
            <a:r>
              <a:rPr lang="en-US" altLang="en-US" sz="2400" b="0" dirty="0" err="1" smtClean="0"/>
              <a:t>đậm</a:t>
            </a:r>
            <a:r>
              <a:rPr lang="en-US" altLang="en-US" sz="2400" b="0" dirty="0" smtClean="0"/>
              <a:t> </a:t>
            </a:r>
            <a:r>
              <a:rPr lang="en-US" altLang="en-US" sz="2400" b="0" dirty="0" err="1" smtClean="0"/>
              <a:t>vùng</a:t>
            </a:r>
            <a:r>
              <a:rPr lang="en-US" altLang="en-US" sz="2400" b="0" dirty="0" smtClean="0"/>
              <a:t> </a:t>
            </a:r>
            <a:r>
              <a:rPr lang="en-US" altLang="en-US" sz="2400" b="0" dirty="0" err="1" smtClean="0"/>
              <a:t>bên</a:t>
            </a:r>
            <a:r>
              <a:rPr lang="en-US" altLang="en-US" sz="2400" b="0" dirty="0" smtClean="0"/>
              <a:t> </a:t>
            </a:r>
            <a:r>
              <a:rPr lang="en-US" altLang="en-US" sz="2400" b="0" dirty="0" err="1" smtClean="0"/>
              <a:t>phải</a:t>
            </a:r>
            <a:r>
              <a:rPr lang="en-US" altLang="en-US" sz="2400" b="0" dirty="0" smtClean="0"/>
              <a:t> </a:t>
            </a:r>
            <a:r>
              <a:rPr lang="en-US" altLang="en-US" sz="2400" b="0" dirty="0" err="1" smtClean="0"/>
              <a:t>giá</a:t>
            </a:r>
            <a:r>
              <a:rPr lang="en-US" altLang="en-US" sz="2400" b="0" dirty="0" smtClean="0"/>
              <a:t> </a:t>
            </a:r>
            <a:r>
              <a:rPr lang="en-US" altLang="en-US" sz="2400" b="0" dirty="0" err="1" smtClean="0"/>
              <a:t>trị</a:t>
            </a:r>
            <a:r>
              <a:rPr lang="en-US" altLang="en-US" sz="2400" b="0" dirty="0" smtClean="0"/>
              <a:t> 234.5</a:t>
            </a:r>
          </a:p>
          <a:p>
            <a:pPr>
              <a:lnSpc>
                <a:spcPct val="90000"/>
              </a:lnSpc>
            </a:pPr>
            <a:endParaRPr lang="en-US" altLang="en-US" sz="2400" b="0" dirty="0"/>
          </a:p>
          <a:p>
            <a:pPr>
              <a:lnSpc>
                <a:spcPct val="90000"/>
              </a:lnSpc>
            </a:pPr>
            <a:endParaRPr lang="en-US" altLang="en-US" sz="2400" b="0" dirty="0"/>
          </a:p>
          <a:p>
            <a:pPr>
              <a:lnSpc>
                <a:spcPct val="90000"/>
              </a:lnSpc>
            </a:pPr>
            <a:endParaRPr lang="en-US" altLang="en-US" sz="2400" b="0" dirty="0"/>
          </a:p>
          <a:p>
            <a:pPr>
              <a:lnSpc>
                <a:spcPct val="90000"/>
              </a:lnSpc>
            </a:pPr>
            <a:endParaRPr lang="en-US" altLang="en-US" sz="2400" b="0" dirty="0"/>
          </a:p>
          <a:p>
            <a:pPr>
              <a:lnSpc>
                <a:spcPct val="90000"/>
              </a:lnSpc>
            </a:pPr>
            <a:r>
              <a:rPr lang="en-US" altLang="en-US" sz="2400" b="0" dirty="0"/>
              <a:t>			</a:t>
            </a:r>
          </a:p>
        </p:txBody>
      </p:sp>
      <p:pic>
        <p:nvPicPr>
          <p:cNvPr id="53252" name="Picture 4" descr="C:\Users\Joe\Desktop\Triola Job\Graphics\Round_1_png_files\Ch0607-Slide-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133600"/>
            <a:ext cx="4933950" cy="367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7"/>
          <p:cNvSpPr>
            <a:spLocks noChangeArrowheads="1"/>
          </p:cNvSpPr>
          <p:nvPr/>
        </p:nvSpPr>
        <p:spPr bwMode="auto">
          <a:xfrm>
            <a:off x="152400" y="457200"/>
            <a:ext cx="88582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Ví</a:t>
            </a:r>
            <a:r>
              <a:rPr lang="en-US" altLang="en-US" sz="4000" dirty="0">
                <a:solidFill>
                  <a:srgbClr val="008000"/>
                </a:solidFill>
              </a:rPr>
              <a:t> </a:t>
            </a:r>
            <a:r>
              <a:rPr lang="en-US" altLang="en-US" sz="4000" dirty="0" err="1">
                <a:solidFill>
                  <a:srgbClr val="008000"/>
                </a:solidFill>
              </a:rPr>
              <a:t>dụ</a:t>
            </a:r>
            <a:r>
              <a:rPr lang="en-US" altLang="en-US" sz="4000" dirty="0">
                <a:solidFill>
                  <a:srgbClr val="008000"/>
                </a:solidFill>
              </a:rPr>
              <a:t> </a:t>
            </a:r>
            <a:r>
              <a:rPr lang="en-US" altLang="en-US" sz="4000" dirty="0" err="1">
                <a:solidFill>
                  <a:srgbClr val="008000"/>
                </a:solidFill>
              </a:rPr>
              <a:t>tung</a:t>
            </a:r>
            <a:r>
              <a:rPr lang="en-US" altLang="en-US" sz="4000" dirty="0">
                <a:solidFill>
                  <a:srgbClr val="008000"/>
                </a:solidFill>
              </a:rPr>
              <a:t> </a:t>
            </a:r>
            <a:r>
              <a:rPr lang="en-US" altLang="en-US" sz="4000" dirty="0" err="1">
                <a:solidFill>
                  <a:srgbClr val="008000"/>
                </a:solidFill>
              </a:rPr>
              <a:t>đồng</a:t>
            </a:r>
            <a:r>
              <a:rPr lang="en-US" altLang="en-US" sz="4000" dirty="0">
                <a:solidFill>
                  <a:srgbClr val="008000"/>
                </a:solidFill>
              </a:rPr>
              <a:t> </a:t>
            </a:r>
            <a:r>
              <a:rPr lang="en-US" altLang="en-US" sz="4000" dirty="0" err="1">
                <a:solidFill>
                  <a:srgbClr val="008000"/>
                </a:solidFill>
              </a:rPr>
              <a:t>xu</a:t>
            </a:r>
            <a:r>
              <a:rPr lang="en-US" altLang="en-US" sz="4000" dirty="0">
                <a:solidFill>
                  <a:srgbClr val="008000"/>
                </a:solidFill>
              </a:rPr>
              <a:t> NFL</a:t>
            </a:r>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ChangeArrowheads="1"/>
          </p:cNvSpPr>
          <p:nvPr/>
        </p:nvSpPr>
        <p:spPr bwMode="auto">
          <a:xfrm>
            <a:off x="304800" y="1447800"/>
            <a:ext cx="8839200" cy="3746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vi-VN" altLang="en-US" sz="2400" b="0" dirty="0"/>
              <a:t>Bước 6: Tìm điểm z và sử dụng </a:t>
            </a:r>
            <a:r>
              <a:rPr lang="en-US" altLang="en-US" sz="2400" b="0" dirty="0" err="1" smtClean="0"/>
              <a:t>bảng</a:t>
            </a:r>
            <a:r>
              <a:rPr lang="en-US" altLang="en-US" sz="2400" b="0" dirty="0" smtClean="0"/>
              <a:t> Z</a:t>
            </a:r>
            <a:r>
              <a:rPr lang="en-US" altLang="en-US" sz="2400" b="0" dirty="0"/>
              <a:t> </a:t>
            </a:r>
            <a:r>
              <a:rPr lang="vi-VN" altLang="en-US" sz="2400" b="0" dirty="0" smtClean="0"/>
              <a:t>để </a:t>
            </a:r>
            <a:r>
              <a:rPr lang="vi-VN" altLang="en-US" sz="2400" b="0" dirty="0"/>
              <a:t>xác định xác suất.</a:t>
            </a:r>
            <a:endParaRPr lang="en-US" altLang="en-US" sz="2400" b="0" dirty="0"/>
          </a:p>
          <a:p>
            <a:pPr>
              <a:lnSpc>
                <a:spcPct val="90000"/>
              </a:lnSpc>
            </a:pPr>
            <a:endParaRPr lang="en-US" altLang="en-US" sz="2400" b="0" dirty="0"/>
          </a:p>
          <a:p>
            <a:pPr>
              <a:lnSpc>
                <a:spcPct val="90000"/>
              </a:lnSpc>
            </a:pPr>
            <a:endParaRPr lang="en-US" altLang="en-US" sz="2400" b="0" dirty="0"/>
          </a:p>
          <a:p>
            <a:pPr>
              <a:lnSpc>
                <a:spcPct val="90000"/>
              </a:lnSpc>
            </a:pPr>
            <a:endParaRPr lang="en-US" altLang="en-US" sz="2400" b="0" dirty="0"/>
          </a:p>
          <a:p>
            <a:pPr>
              <a:lnSpc>
                <a:spcPct val="90000"/>
              </a:lnSpc>
            </a:pPr>
            <a:endParaRPr lang="en-US" altLang="en-US" sz="2400" b="0" dirty="0"/>
          </a:p>
          <a:p>
            <a:pPr>
              <a:lnSpc>
                <a:spcPct val="90000"/>
              </a:lnSpc>
            </a:pPr>
            <a:endParaRPr lang="en-US" altLang="en-US" sz="2400" b="0" dirty="0"/>
          </a:p>
          <a:p>
            <a:pPr>
              <a:lnSpc>
                <a:spcPct val="90000"/>
              </a:lnSpc>
            </a:pPr>
            <a:r>
              <a:rPr lang="vi-VN" altLang="en-US" sz="2400" b="0" dirty="0"/>
              <a:t>Xác suất là 0,0336 cho đội giành chiến thắng lật xu để giành chiến thắng ít nhất 235 trò chơi.</a:t>
            </a:r>
          </a:p>
          <a:p>
            <a:pPr>
              <a:lnSpc>
                <a:spcPct val="90000"/>
              </a:lnSpc>
            </a:pPr>
            <a:endParaRPr lang="vi-VN" altLang="en-US" sz="2400" b="0" dirty="0"/>
          </a:p>
          <a:p>
            <a:pPr>
              <a:lnSpc>
                <a:spcPct val="90000"/>
              </a:lnSpc>
            </a:pPr>
            <a:r>
              <a:rPr lang="vi-VN" altLang="en-US" sz="2400" b="0" dirty="0"/>
              <a:t>Xác suất này đủ thấp để </a:t>
            </a:r>
            <a:r>
              <a:rPr lang="en-US" altLang="en-US" sz="2400" b="0" dirty="0" err="1" smtClean="0"/>
              <a:t>gợi</a:t>
            </a:r>
            <a:r>
              <a:rPr lang="en-US" altLang="en-US" sz="2400" b="0" dirty="0" smtClean="0"/>
              <a:t> ý</a:t>
            </a:r>
            <a:r>
              <a:rPr lang="vi-VN" altLang="en-US" sz="2400" b="0" dirty="0" smtClean="0"/>
              <a:t> </a:t>
            </a:r>
            <a:r>
              <a:rPr lang="vi-VN" altLang="en-US" sz="2400" b="0" dirty="0"/>
              <a:t>đội giành được đồng xu lật có lợi thế không công bằng.</a:t>
            </a:r>
            <a:endParaRPr lang="en-US" altLang="en-US" sz="2400" b="0" dirty="0"/>
          </a:p>
        </p:txBody>
      </p:sp>
      <p:graphicFrame>
        <p:nvGraphicFramePr>
          <p:cNvPr id="55300" name="Object 2"/>
          <p:cNvGraphicFramePr>
            <a:graphicFrameLocks noChangeAspect="1"/>
          </p:cNvGraphicFramePr>
          <p:nvPr>
            <p:extLst>
              <p:ext uri="{D42A27DB-BD31-4B8C-83A1-F6EECF244321}">
                <p14:modId xmlns:p14="http://schemas.microsoft.com/office/powerpoint/2010/main" val="3321688054"/>
              </p:ext>
            </p:extLst>
          </p:nvPr>
        </p:nvGraphicFramePr>
        <p:xfrm>
          <a:off x="1981200" y="2133600"/>
          <a:ext cx="4630738" cy="914400"/>
        </p:xfrm>
        <a:graphic>
          <a:graphicData uri="http://schemas.openxmlformats.org/presentationml/2006/ole">
            <mc:AlternateContent xmlns:mc="http://schemas.openxmlformats.org/markup-compatibility/2006">
              <mc:Choice xmlns:v="urn:schemas-microsoft-com:vml" Requires="v">
                <p:oleObj spid="_x0000_s55619" name="Equation" r:id="rId4" imgW="1993900" imgH="393700" progId="Equation.DSMT4">
                  <p:embed/>
                </p:oleObj>
              </mc:Choice>
              <mc:Fallback>
                <p:oleObj name="Equation" r:id="rId4" imgW="1993900" imgH="39370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2133600"/>
                        <a:ext cx="4630738"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7"/>
          <p:cNvSpPr>
            <a:spLocks noChangeArrowheads="1"/>
          </p:cNvSpPr>
          <p:nvPr/>
        </p:nvSpPr>
        <p:spPr bwMode="auto">
          <a:xfrm>
            <a:off x="152400" y="533400"/>
            <a:ext cx="88582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Ví</a:t>
            </a:r>
            <a:r>
              <a:rPr lang="en-US" altLang="en-US" sz="4000" dirty="0">
                <a:solidFill>
                  <a:srgbClr val="008000"/>
                </a:solidFill>
              </a:rPr>
              <a:t> </a:t>
            </a:r>
            <a:r>
              <a:rPr lang="en-US" altLang="en-US" sz="4000" dirty="0" err="1">
                <a:solidFill>
                  <a:srgbClr val="008000"/>
                </a:solidFill>
              </a:rPr>
              <a:t>dụ</a:t>
            </a:r>
            <a:r>
              <a:rPr lang="en-US" altLang="en-US" sz="4000" dirty="0">
                <a:solidFill>
                  <a:srgbClr val="008000"/>
                </a:solidFill>
              </a:rPr>
              <a:t> </a:t>
            </a:r>
            <a:r>
              <a:rPr lang="en-US" altLang="en-US" sz="4000" dirty="0" err="1">
                <a:solidFill>
                  <a:srgbClr val="008000"/>
                </a:solidFill>
              </a:rPr>
              <a:t>tung</a:t>
            </a:r>
            <a:r>
              <a:rPr lang="en-US" altLang="en-US" sz="4000" dirty="0">
                <a:solidFill>
                  <a:srgbClr val="008000"/>
                </a:solidFill>
              </a:rPr>
              <a:t> </a:t>
            </a:r>
            <a:r>
              <a:rPr lang="en-US" altLang="en-US" sz="4000" dirty="0" err="1">
                <a:solidFill>
                  <a:srgbClr val="008000"/>
                </a:solidFill>
              </a:rPr>
              <a:t>đồng</a:t>
            </a:r>
            <a:r>
              <a:rPr lang="en-US" altLang="en-US" sz="4000" dirty="0">
                <a:solidFill>
                  <a:srgbClr val="008000"/>
                </a:solidFill>
              </a:rPr>
              <a:t> </a:t>
            </a:r>
            <a:r>
              <a:rPr lang="en-US" altLang="en-US" sz="4000" dirty="0" err="1">
                <a:solidFill>
                  <a:srgbClr val="008000"/>
                </a:solidFill>
              </a:rPr>
              <a:t>xu</a:t>
            </a:r>
            <a:r>
              <a:rPr lang="en-US" altLang="en-US" sz="4000" dirty="0">
                <a:solidFill>
                  <a:srgbClr val="008000"/>
                </a:solidFill>
              </a:rPr>
              <a:t> NFL</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5"/>
          <p:cNvSpPr>
            <a:spLocks noGrp="1" noChangeArrowheads="1"/>
          </p:cNvSpPr>
          <p:nvPr>
            <p:ph type="title" idx="4294967295"/>
          </p:nvPr>
        </p:nvSpPr>
        <p:spPr bwMode="auto">
          <a:xfrm>
            <a:off x="0" y="457200"/>
            <a:ext cx="9144000" cy="838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algn="ctr"/>
            <a:r>
              <a:rPr lang="en-US" altLang="en-US" dirty="0" err="1" smtClean="0"/>
              <a:t>Bảng</a:t>
            </a:r>
            <a:r>
              <a:rPr lang="en-US" altLang="en-US" dirty="0" smtClean="0"/>
              <a:t> Z (</a:t>
            </a:r>
            <a:r>
              <a:rPr lang="en-US" altLang="en-US" dirty="0" err="1" smtClean="0"/>
              <a:t>Bảng</a:t>
            </a:r>
            <a:r>
              <a:rPr lang="en-US" altLang="en-US" dirty="0" smtClean="0"/>
              <a:t> A-2)</a:t>
            </a:r>
          </a:p>
        </p:txBody>
      </p:sp>
      <p:pic>
        <p:nvPicPr>
          <p:cNvPr id="2" name="Picture 1"/>
          <p:cNvPicPr>
            <a:picLocks noChangeAspect="1"/>
          </p:cNvPicPr>
          <p:nvPr/>
        </p:nvPicPr>
        <p:blipFill>
          <a:blip r:embed="rId3"/>
          <a:stretch>
            <a:fillRect/>
          </a:stretch>
        </p:blipFill>
        <p:spPr>
          <a:xfrm>
            <a:off x="420189" y="914400"/>
            <a:ext cx="8229600" cy="5715000"/>
          </a:xfrm>
          <a:prstGeom prst="rect">
            <a:avLst/>
          </a:prstGeom>
        </p:spPr>
      </p:pic>
    </p:spTree>
    <p:extLst>
      <p:ext uri="{BB962C8B-B14F-4D97-AF65-F5344CB8AC3E}">
        <p14:creationId xmlns:p14="http://schemas.microsoft.com/office/powerpoint/2010/main" val="2282873887"/>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vinhlinh's font">
      <a:majorFont>
        <a:latin typeface="Cambria"/>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lgn="l">
          <a:defRPr dirty="0" smtClean="0"/>
        </a:defPPr>
      </a:lstStyle>
    </a:txDef>
  </a:objectDefaults>
  <a:extraClrSchemeLst/>
  <a:extLst>
    <a:ext uri="{05A4C25C-085E-4340-85A3-A5531E510DB2}">
      <thm15:themeFamily xmlns:thm15="http://schemas.microsoft.com/office/thememl/2012/main" name="Business project planning overview presentation.potx" id="{0D6D6775-FC9F-484B-A889-C0FCD86449E3}" vid="{CBE6795F-D548-4056-89FC-5BC618C494F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18256</TotalTime>
  <Pages>28</Pages>
  <Words>4174</Words>
  <Application>Microsoft Office PowerPoint</Application>
  <PresentationFormat>On-screen Show (4:3)</PresentationFormat>
  <Paragraphs>554</Paragraphs>
  <Slides>89</Slides>
  <Notes>69</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89</vt:i4>
      </vt:variant>
    </vt:vector>
  </HeadingPairs>
  <TitlesOfParts>
    <vt:vector size="105" baseType="lpstr">
      <vt:lpstr>Arabic Typesetting</vt:lpstr>
      <vt:lpstr>Arial</vt:lpstr>
      <vt:lpstr>Arial </vt:lpstr>
      <vt:lpstr>Calibri</vt:lpstr>
      <vt:lpstr>Cambria</vt:lpstr>
      <vt:lpstr>Cambria Math</vt:lpstr>
      <vt:lpstr>Courier New</vt:lpstr>
      <vt:lpstr>Georgia</vt:lpstr>
      <vt:lpstr>Helvetica</vt:lpstr>
      <vt:lpstr>Helvetica Neue</vt:lpstr>
      <vt:lpstr>Palatino Linotype</vt:lpstr>
      <vt:lpstr>Symbol</vt:lpstr>
      <vt:lpstr>Times New Roman</vt:lpstr>
      <vt:lpstr>Wingdings</vt:lpstr>
      <vt:lpstr>Project planning overview presentation</vt:lpstr>
      <vt:lpstr>Equation</vt:lpstr>
      <vt:lpstr>Chương 6 Phân phối Chuẩn</vt:lpstr>
      <vt:lpstr>Phân phối liên tục</vt:lpstr>
      <vt:lpstr>Phân phối liên tục</vt:lpstr>
      <vt:lpstr>Phân phối chuẩn</vt:lpstr>
      <vt:lpstr>Phân phối chuẩn</vt:lpstr>
      <vt:lpstr>Phân phối Z</vt:lpstr>
      <vt:lpstr>PowerPoint Presentation</vt:lpstr>
      <vt:lpstr>Tìm giá trị xác suất</vt:lpstr>
      <vt:lpstr>Bảng Z (Bảng A-2)</vt:lpstr>
      <vt:lpstr>PowerPoint Presentation</vt:lpstr>
      <vt:lpstr>Ví dụ - Kiểm tra mật độ xương</vt:lpstr>
      <vt:lpstr>Ví dụ (tt)</vt:lpstr>
      <vt:lpstr>Tra bảng A-2</vt:lpstr>
      <vt:lpstr>Ví dụ (tt)</vt:lpstr>
      <vt:lpstr>Sử dụng cùng một thử nghiệm đo mật độ Canxi trong xương, tìm xác suất mà một người lớn được chọn ngẫu nhiên có mật độ Canxi trong xương trên -1,00 (được coi là trong phạm vi “bình thường” của các chỉ số mật độ Canxi trong xương)?</vt:lpstr>
      <vt:lpstr>Tính xác suất của một người lớn được chọn ngẫu nhiên có mật độ Canxi trong xương từ –2,50 đến -1,00 ?   1. Diện tích bên trái của z = –2.50 là 0,0062. 2. Diện tích bên trái của  z = –1.00 là 0.1587. 3. Diện tích vùng giữa z = –2.50 và z = –1.00 khác so với hai      vùng trên.</vt:lpstr>
      <vt:lpstr>PowerPoint Presentation</vt:lpstr>
      <vt:lpstr>PowerPoint Presentation</vt:lpstr>
      <vt:lpstr>Sử dụng cùng một thử nghiệm mật độ Canxi trong xương, hãy tìm tỉ số z để xác suất một người lớn được chọn ngẫu nhiên có mật độ xương=z là lớn hơn 25% và nhỏ hơn 97.5% (vùng giữa chia 2 đuôi thành 2 phần, mỗi phần là 0.025) </vt:lpstr>
      <vt:lpstr>Định nghĩa</vt:lpstr>
      <vt:lpstr>Chương 6 Phân phối Chuẩn</vt:lpstr>
      <vt:lpstr>Chuẩn hóa phân phối chuẩn</vt:lpstr>
      <vt:lpstr>Chuyển đổi sang phân phối chuẩn</vt:lpstr>
      <vt:lpstr>Ví dụ</vt:lpstr>
      <vt:lpstr>Ví dụ (tt)</vt:lpstr>
      <vt:lpstr>Ví dụ (tt)</vt:lpstr>
      <vt:lpstr>Ví dụ - Buồng máy bay</vt:lpstr>
      <vt:lpstr>Ví dụ - Buồng máy bay</vt:lpstr>
      <vt:lpstr>PowerPoint Presentation</vt:lpstr>
      <vt:lpstr>PowerPoint Presentation</vt:lpstr>
      <vt:lpstr>PowerPoint Presentation</vt:lpstr>
      <vt:lpstr>Bài tập</vt:lpstr>
      <vt:lpstr>Chương 6 Phân phối Chuẩn</vt:lpstr>
      <vt:lpstr>PowerPoint Presentation</vt:lpstr>
      <vt:lpstr>PowerPoint Presentation</vt:lpstr>
      <vt:lpstr>PowerPoint Presentation</vt:lpstr>
      <vt:lpstr>Chương 6 Phân phối Chuẩn</vt:lpstr>
      <vt:lpstr>PowerPoint Presentation</vt:lpstr>
      <vt:lpstr>PowerPoint Presentation</vt:lpstr>
      <vt:lpstr>PowerPoint Presentation</vt:lpstr>
      <vt:lpstr>Bộ ước lượng không lệch và lệch</vt:lpstr>
      <vt:lpstr>Ví dụ</vt:lpstr>
      <vt:lpstr>Ví dụ</vt:lpstr>
      <vt:lpstr>Ví dụ</vt:lpstr>
      <vt:lpstr>Ví dụ</vt:lpstr>
      <vt:lpstr>Ví dụ</vt:lpstr>
      <vt:lpstr>Ví dụ</vt:lpstr>
      <vt:lpstr>Ví dụ</vt:lpstr>
      <vt:lpstr>Ví dụ</vt:lpstr>
      <vt:lpstr>Ví dụ</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Chương 6 Phân phối Chuẩn</vt:lpstr>
      <vt:lpstr>PowerPoint Presentation</vt:lpstr>
      <vt:lpstr>Định nghĩa</vt:lpstr>
      <vt:lpstr>Ví dụ</vt:lpstr>
      <vt:lpstr>Ví dụ</vt:lpstr>
      <vt:lpstr>Ví dụ</vt:lpstr>
      <vt:lpstr>Chương 6 Phân phối Chuẩn</vt:lpstr>
      <vt:lpstr>Xấp xỉ pp nhị thức bằng pp chuẩn</vt:lpstr>
      <vt:lpstr>Xấp xỉ pp nhị thức bằng pp chuẩn</vt:lpstr>
      <vt:lpstr>Xấp xỉ pp nhị thức bằng pp chuẩn</vt:lpstr>
      <vt:lpstr>Xấp xỉ pp nhị thức bằng pp chuẩn</vt:lpstr>
      <vt:lpstr>Xấp xỉ pp nhị thức bằng pp chuẩn</vt:lpstr>
      <vt:lpstr>Xấp xỉ pp nhị thức bằng pp chuẩn</vt:lpstr>
      <vt:lpstr>Xấp xỉ pp nhị thức bằng pp chuẩn</vt:lpstr>
      <vt:lpstr>Xấp xỉ pp nhị thức bằng pp chuẩn</vt:lpstr>
      <vt:lpstr>Xấp xỉ pp nhị thức bằng pp chuẩn</vt:lpstr>
      <vt:lpstr>Xấp xỉ pp nhị thức bằng pp chuẩn</vt:lpstr>
      <vt:lpstr>Xấp xỉ pp nhị thức bằng pp chuẩn</vt:lpstr>
      <vt:lpstr>Xấp xỉ pp nhị thức bằng pp chuẩn</vt:lpstr>
      <vt:lpstr>Xấp xỉ pp nhị thức bằng pp chuẩn</vt:lpstr>
      <vt:lpstr>PowerPoint Presentation</vt:lpstr>
      <vt:lpstr>PowerPoint Presentation</vt:lpstr>
      <vt:lpstr>PowerPoint Presentation</vt:lpstr>
      <vt:lpstr>PowerPoint Presentation</vt:lpstr>
      <vt:lpstr>PowerPoint Presentation</vt:lpstr>
    </vt:vector>
  </TitlesOfParts>
  <Company>Copyright © 2014, 2012, 2010 Pearson Education, Inc. All Rights Reserved.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Elementary Statistics 12e</dc:title>
  <dc:subject>Chapter 6 Section 1</dc:subject>
  <dc:creator>Mario Triola</dc:creator>
  <cp:lastModifiedBy>Admin</cp:lastModifiedBy>
  <cp:revision>942</cp:revision>
  <cp:lastPrinted>1997-05-28T14:02:53Z</cp:lastPrinted>
  <dcterms:created xsi:type="dcterms:W3CDTF">1997-05-25T09:08:44Z</dcterms:created>
  <dcterms:modified xsi:type="dcterms:W3CDTF">2021-03-02T08:19:07Z</dcterms:modified>
</cp:coreProperties>
</file>