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2" r:id="rId1"/>
  </p:sldMasterIdLst>
  <p:notesMasterIdLst>
    <p:notesMasterId r:id="rId61"/>
  </p:notesMasterIdLst>
  <p:handoutMasterIdLst>
    <p:handoutMasterId r:id="rId62"/>
  </p:handoutMasterIdLst>
  <p:sldIdLst>
    <p:sldId id="621" r:id="rId2"/>
    <p:sldId id="623" r:id="rId3"/>
    <p:sldId id="624" r:id="rId4"/>
    <p:sldId id="760" r:id="rId5"/>
    <p:sldId id="770" r:id="rId6"/>
    <p:sldId id="775" r:id="rId7"/>
    <p:sldId id="772" r:id="rId8"/>
    <p:sldId id="774" r:id="rId9"/>
    <p:sldId id="759" r:id="rId10"/>
    <p:sldId id="666" r:id="rId11"/>
    <p:sldId id="798" r:id="rId12"/>
    <p:sldId id="761" r:id="rId13"/>
    <p:sldId id="776" r:id="rId14"/>
    <p:sldId id="777" r:id="rId15"/>
    <p:sldId id="812" r:id="rId16"/>
    <p:sldId id="813" r:id="rId17"/>
    <p:sldId id="814" r:id="rId18"/>
    <p:sldId id="778" r:id="rId19"/>
    <p:sldId id="784" r:id="rId20"/>
    <p:sldId id="785" r:id="rId21"/>
    <p:sldId id="786" r:id="rId22"/>
    <p:sldId id="787" r:id="rId23"/>
    <p:sldId id="792" r:id="rId24"/>
    <p:sldId id="793" r:id="rId25"/>
    <p:sldId id="802" r:id="rId26"/>
    <p:sldId id="803" r:id="rId27"/>
    <p:sldId id="815" r:id="rId28"/>
    <p:sldId id="816" r:id="rId29"/>
    <p:sldId id="807" r:id="rId30"/>
    <p:sldId id="808" r:id="rId31"/>
    <p:sldId id="809" r:id="rId32"/>
    <p:sldId id="688" r:id="rId33"/>
    <p:sldId id="689" r:id="rId34"/>
    <p:sldId id="690" r:id="rId35"/>
    <p:sldId id="691" r:id="rId36"/>
    <p:sldId id="801" r:id="rId37"/>
    <p:sldId id="794" r:id="rId38"/>
    <p:sldId id="795" r:id="rId39"/>
    <p:sldId id="796" r:id="rId40"/>
    <p:sldId id="797" r:id="rId41"/>
    <p:sldId id="723" r:id="rId42"/>
    <p:sldId id="724" r:id="rId43"/>
    <p:sldId id="726" r:id="rId44"/>
    <p:sldId id="727" r:id="rId45"/>
    <p:sldId id="799" r:id="rId46"/>
    <p:sldId id="800" r:id="rId47"/>
    <p:sldId id="741" r:id="rId48"/>
    <p:sldId id="744" r:id="rId49"/>
    <p:sldId id="745" r:id="rId50"/>
    <p:sldId id="746" r:id="rId51"/>
    <p:sldId id="747" r:id="rId52"/>
    <p:sldId id="748" r:id="rId53"/>
    <p:sldId id="751" r:id="rId54"/>
    <p:sldId id="752" r:id="rId55"/>
    <p:sldId id="753" r:id="rId56"/>
    <p:sldId id="754" r:id="rId57"/>
    <p:sldId id="755" r:id="rId58"/>
    <p:sldId id="756" r:id="rId59"/>
    <p:sldId id="757" r:id="rId60"/>
  </p:sldIdLst>
  <p:sldSz cx="9144000" cy="6858000" type="screen4x3"/>
  <p:notesSz cx="6858000" cy="9144000"/>
  <p:defaultTextStyle>
    <a:defPPr>
      <a:defRPr lang="en-US"/>
    </a:defPPr>
    <a:lvl1pPr algn="l" rtl="0" eaLnBrk="0" fontAlgn="base" hangingPunct="0">
      <a:spcBef>
        <a:spcPct val="0"/>
      </a:spcBef>
      <a:spcAft>
        <a:spcPct val="0"/>
      </a:spcAft>
      <a:defRPr sz="2000"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000"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000"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000"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000" b="1" kern="1200">
        <a:solidFill>
          <a:schemeClr val="tx1"/>
        </a:solidFill>
        <a:latin typeface="Arial" panose="020B0604020202020204" pitchFamily="34" charset="0"/>
        <a:ea typeface="+mn-ea"/>
        <a:cs typeface="+mn-cs"/>
      </a:defRPr>
    </a:lvl5pPr>
    <a:lvl6pPr marL="2286000" algn="l" defTabSz="914400" rtl="0" eaLnBrk="1" latinLnBrk="0" hangingPunct="1">
      <a:defRPr sz="2000" b="1" kern="1200">
        <a:solidFill>
          <a:schemeClr val="tx1"/>
        </a:solidFill>
        <a:latin typeface="Arial" panose="020B0604020202020204" pitchFamily="34" charset="0"/>
        <a:ea typeface="+mn-ea"/>
        <a:cs typeface="+mn-cs"/>
      </a:defRPr>
    </a:lvl6pPr>
    <a:lvl7pPr marL="2743200" algn="l" defTabSz="914400" rtl="0" eaLnBrk="1" latinLnBrk="0" hangingPunct="1">
      <a:defRPr sz="2000" b="1" kern="1200">
        <a:solidFill>
          <a:schemeClr val="tx1"/>
        </a:solidFill>
        <a:latin typeface="Arial" panose="020B0604020202020204" pitchFamily="34" charset="0"/>
        <a:ea typeface="+mn-ea"/>
        <a:cs typeface="+mn-cs"/>
      </a:defRPr>
    </a:lvl7pPr>
    <a:lvl8pPr marL="3200400" algn="l" defTabSz="914400" rtl="0" eaLnBrk="1" latinLnBrk="0" hangingPunct="1">
      <a:defRPr sz="2000" b="1" kern="1200">
        <a:solidFill>
          <a:schemeClr val="tx1"/>
        </a:solidFill>
        <a:latin typeface="Arial" panose="020B0604020202020204" pitchFamily="34" charset="0"/>
        <a:ea typeface="+mn-ea"/>
        <a:cs typeface="+mn-cs"/>
      </a:defRPr>
    </a:lvl8pPr>
    <a:lvl9pPr marL="3657600" algn="l" defTabSz="914400" rtl="0" eaLnBrk="1" latinLnBrk="0" hangingPunct="1">
      <a:defRPr sz="2000" b="1"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48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EFE1CA"/>
    <a:srgbClr val="008000"/>
    <a:srgbClr val="F7D50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35" autoAdjust="0"/>
  </p:normalViewPr>
  <p:slideViewPr>
    <p:cSldViewPr>
      <p:cViewPr varScale="1">
        <p:scale>
          <a:sx n="74" d="100"/>
          <a:sy n="74" d="100"/>
        </p:scale>
        <p:origin x="1290" y="72"/>
      </p:cViewPr>
      <p:guideLst>
        <p:guide orient="horz" pos="48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p:scale>
          <a:sx n="75" d="100"/>
          <a:sy n="75" d="100"/>
        </p:scale>
        <p:origin x="-3288" y="-48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image" Target="../media/image42.wmf"/><Relationship Id="rId1" Type="http://schemas.openxmlformats.org/officeDocument/2006/relationships/image" Target="../media/image41.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49.wmf"/><Relationship Id="rId1" Type="http://schemas.openxmlformats.org/officeDocument/2006/relationships/image" Target="../media/image48.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51.wmf"/><Relationship Id="rId1" Type="http://schemas.openxmlformats.org/officeDocument/2006/relationships/image" Target="../media/image5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image" Target="../media/image26.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image" Target="../media/image29.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3332163" y="4356100"/>
            <a:ext cx="419100" cy="32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20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20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20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2000" b="1">
                <a:solidFill>
                  <a:schemeClr val="tx1"/>
                </a:solidFill>
                <a:latin typeface="Arial" panose="020B0604020202020204" pitchFamily="34" charset="0"/>
              </a:defRPr>
            </a:lvl9pPr>
          </a:lstStyle>
          <a:p>
            <a:pPr>
              <a:lnSpc>
                <a:spcPct val="90000"/>
              </a:lnSpc>
              <a:defRPr/>
            </a:pPr>
            <a:fld id="{DF06E681-7850-4294-9234-1066E5C38ED7}" type="slidenum">
              <a:rPr lang="en-US" altLang="en-US" sz="1600" smtClean="0"/>
              <a:pPr>
                <a:lnSpc>
                  <a:spcPct val="90000"/>
                </a:lnSpc>
                <a:defRPr/>
              </a:pPr>
              <a:t>‹#›</a:t>
            </a:fld>
            <a:endParaRPr lang="en-US" altLang="en-US" sz="1600" smtClean="0"/>
          </a:p>
        </p:txBody>
      </p:sp>
      <p:sp>
        <p:nvSpPr>
          <p:cNvPr id="3075" name="Rectangle 3"/>
          <p:cNvSpPr>
            <a:spLocks noChangeArrowheads="1"/>
          </p:cNvSpPr>
          <p:nvPr/>
        </p:nvSpPr>
        <p:spPr bwMode="auto">
          <a:xfrm>
            <a:off x="3219450" y="4356100"/>
            <a:ext cx="419100" cy="322263"/>
          </a:xfrm>
          <a:prstGeom prst="rect">
            <a:avLst/>
          </a:prstGeom>
          <a:noFill/>
          <a:ln w="12700">
            <a:noFill/>
            <a:miter lim="800000"/>
            <a:headEnd/>
            <a:tailEnd/>
          </a:ln>
          <a:effectLst/>
        </p:spPr>
        <p:txBody>
          <a:bodyPr wrap="none" lIns="90488" tIns="44450" rIns="90488" bIns="44450">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20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20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20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2000" b="1">
                <a:solidFill>
                  <a:schemeClr val="tx1"/>
                </a:solidFill>
                <a:latin typeface="Arial" panose="020B0604020202020204" pitchFamily="34" charset="0"/>
              </a:defRPr>
            </a:lvl9pPr>
          </a:lstStyle>
          <a:p>
            <a:pPr algn="ctr">
              <a:lnSpc>
                <a:spcPct val="90000"/>
              </a:lnSpc>
              <a:defRPr/>
            </a:pPr>
            <a:fld id="{2AA0BF8F-CF43-4B04-8F67-1DD0E9624CDD}" type="slidenum">
              <a:rPr lang="en-US" altLang="en-US" sz="1600" smtClean="0">
                <a:effectLst>
                  <a:outerShdw blurRad="38100" dist="38100" dir="2700000" algn="tl">
                    <a:srgbClr val="C0C0C0"/>
                  </a:outerShdw>
                </a:effectLst>
              </a:rPr>
              <a:pPr algn="ctr">
                <a:lnSpc>
                  <a:spcPct val="90000"/>
                </a:lnSpc>
                <a:defRPr/>
              </a:pPr>
              <a:t>‹#›</a:t>
            </a:fld>
            <a:endParaRPr lang="en-US" altLang="en-US" sz="1600" smtClean="0">
              <a:effectLst>
                <a:outerShdw blurRad="38100" dist="38100" dir="2700000" algn="tl">
                  <a:srgbClr val="C0C0C0"/>
                </a:outerShdw>
              </a:effectLst>
            </a:endParaRPr>
          </a:p>
        </p:txBody>
      </p:sp>
    </p:spTree>
    <p:extLst>
      <p:ext uri="{BB962C8B-B14F-4D97-AF65-F5344CB8AC3E}">
        <p14:creationId xmlns:p14="http://schemas.microsoft.com/office/powerpoint/2010/main" val="11783625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3434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noProof="0" smtClean="0"/>
              <a:t>Body Text</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051" name="Rectangle 3"/>
          <p:cNvSpPr>
            <a:spLocks noGrp="1" noRot="1" noChangeAspect="1" noChangeArrowheads="1" noTextEdit="1"/>
          </p:cNvSpPr>
          <p:nvPr>
            <p:ph type="sldImg" idx="2"/>
          </p:nvPr>
        </p:nvSpPr>
        <p:spPr bwMode="auto">
          <a:xfrm>
            <a:off x="1149350" y="692150"/>
            <a:ext cx="4559300" cy="3416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772996710"/>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Arial" charset="0"/>
        <a:ea typeface="+mn-ea"/>
        <a:cs typeface="+mn-cs"/>
      </a:defRPr>
    </a:lvl1pPr>
    <a:lvl2pPr marL="457200" algn="l" rtl="0" eaLnBrk="0" fontAlgn="base" hangingPunct="0">
      <a:lnSpc>
        <a:spcPct val="90000"/>
      </a:lnSpc>
      <a:spcBef>
        <a:spcPct val="40000"/>
      </a:spcBef>
      <a:spcAft>
        <a:spcPct val="0"/>
      </a:spcAft>
      <a:defRPr sz="1200" kern="1200">
        <a:solidFill>
          <a:schemeClr val="tx1"/>
        </a:solidFill>
        <a:latin typeface="Arial" charset="0"/>
        <a:ea typeface="+mn-ea"/>
        <a:cs typeface="+mn-cs"/>
      </a:defRPr>
    </a:lvl2pPr>
    <a:lvl3pPr marL="914400" algn="l" rtl="0" eaLnBrk="0" fontAlgn="base" hangingPunct="0">
      <a:lnSpc>
        <a:spcPct val="90000"/>
      </a:lnSpc>
      <a:spcBef>
        <a:spcPct val="40000"/>
      </a:spcBef>
      <a:spcAft>
        <a:spcPct val="0"/>
      </a:spcAft>
      <a:defRPr sz="1200" kern="1200">
        <a:solidFill>
          <a:schemeClr val="tx1"/>
        </a:solidFill>
        <a:latin typeface="Arial" charset="0"/>
        <a:ea typeface="+mn-ea"/>
        <a:cs typeface="+mn-cs"/>
      </a:defRPr>
    </a:lvl3pPr>
    <a:lvl4pPr marL="1371600" algn="l" rtl="0" eaLnBrk="0" fontAlgn="base" hangingPunct="0">
      <a:lnSpc>
        <a:spcPct val="90000"/>
      </a:lnSpc>
      <a:spcBef>
        <a:spcPct val="40000"/>
      </a:spcBef>
      <a:spcAft>
        <a:spcPct val="0"/>
      </a:spcAft>
      <a:defRPr sz="1200" kern="1200">
        <a:solidFill>
          <a:schemeClr val="tx1"/>
        </a:solidFill>
        <a:latin typeface="Arial" charset="0"/>
        <a:ea typeface="+mn-ea"/>
        <a:cs typeface="+mn-cs"/>
      </a:defRPr>
    </a:lvl4pPr>
    <a:lvl5pPr marL="1828800" algn="l" rtl="0" eaLnBrk="0" fontAlgn="base" hangingPunct="0">
      <a:lnSpc>
        <a:spcPct val="90000"/>
      </a:lnSpc>
      <a:spcBef>
        <a:spcPct val="4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Rot="1" noChangeAspect="1" noChangeArrowheads="1" noTextEdit="1"/>
          </p:cNvSpPr>
          <p:nvPr>
            <p:ph type="sldImg"/>
          </p:nvPr>
        </p:nvSpPr>
        <p:spPr>
          <a:xfrm>
            <a:off x="1150938" y="692150"/>
            <a:ext cx="4556125" cy="3416300"/>
          </a:xfrm>
          <a:ln/>
        </p:spPr>
      </p:sp>
      <p:sp>
        <p:nvSpPr>
          <p:cNvPr id="512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extLst>
      <p:ext uri="{BB962C8B-B14F-4D97-AF65-F5344CB8AC3E}">
        <p14:creationId xmlns:p14="http://schemas.microsoft.com/office/powerpoint/2010/main" val="16853551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a:xfrm>
            <a:off x="1150938" y="692150"/>
            <a:ext cx="4556125" cy="3416300"/>
          </a:xfrm>
          <a:ln/>
        </p:spPr>
      </p:sp>
      <p:sp>
        <p:nvSpPr>
          <p:cNvPr id="8499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extLst>
      <p:ext uri="{BB962C8B-B14F-4D97-AF65-F5344CB8AC3E}">
        <p14:creationId xmlns:p14="http://schemas.microsoft.com/office/powerpoint/2010/main" val="41822172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29699"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38402026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29699"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24539866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29699"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35544520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xfrm>
            <a:off x="1150938" y="692150"/>
            <a:ext cx="4556125" cy="3416300"/>
          </a:xfrm>
          <a:ln/>
        </p:spPr>
      </p:sp>
      <p:sp>
        <p:nvSpPr>
          <p:cNvPr id="1331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extLst>
      <p:ext uri="{BB962C8B-B14F-4D97-AF65-F5344CB8AC3E}">
        <p14:creationId xmlns:p14="http://schemas.microsoft.com/office/powerpoint/2010/main" val="15649419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Rot="1" noChangeAspect="1" noChangeArrowheads="1" noTextEdit="1"/>
          </p:cNvSpPr>
          <p:nvPr>
            <p:ph type="sldImg"/>
          </p:nvPr>
        </p:nvSpPr>
        <p:spPr>
          <a:xfrm>
            <a:off x="1150938" y="692150"/>
            <a:ext cx="4556125" cy="3416300"/>
          </a:xfrm>
          <a:ln/>
        </p:spPr>
      </p:sp>
      <p:sp>
        <p:nvSpPr>
          <p:cNvPr id="1536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extLst>
      <p:ext uri="{BB962C8B-B14F-4D97-AF65-F5344CB8AC3E}">
        <p14:creationId xmlns:p14="http://schemas.microsoft.com/office/powerpoint/2010/main" val="40882818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spect="1" noChangeArrowheads="1" noTextEdit="1"/>
          </p:cNvSpPr>
          <p:nvPr>
            <p:ph type="sldImg"/>
          </p:nvPr>
        </p:nvSpPr>
        <p:spPr>
          <a:xfrm>
            <a:off x="1150938" y="692150"/>
            <a:ext cx="4556125" cy="3416300"/>
          </a:xfrm>
          <a:ln/>
        </p:spPr>
      </p:sp>
      <p:sp>
        <p:nvSpPr>
          <p:cNvPr id="1741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extLst>
      <p:ext uri="{BB962C8B-B14F-4D97-AF65-F5344CB8AC3E}">
        <p14:creationId xmlns:p14="http://schemas.microsoft.com/office/powerpoint/2010/main" val="39197413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29699"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15977740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xfrm>
            <a:off x="1150938" y="692150"/>
            <a:ext cx="4556125" cy="3416300"/>
          </a:xfrm>
          <a:ln/>
        </p:spPr>
      </p:sp>
      <p:sp>
        <p:nvSpPr>
          <p:cNvPr id="1331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extLst>
      <p:ext uri="{BB962C8B-B14F-4D97-AF65-F5344CB8AC3E}">
        <p14:creationId xmlns:p14="http://schemas.microsoft.com/office/powerpoint/2010/main" val="33669843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xfrm>
            <a:off x="1150938" y="692150"/>
            <a:ext cx="4556125" cy="3416300"/>
          </a:xfrm>
          <a:ln/>
        </p:spPr>
      </p:sp>
      <p:sp>
        <p:nvSpPr>
          <p:cNvPr id="1331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extLst>
      <p:ext uri="{BB962C8B-B14F-4D97-AF65-F5344CB8AC3E}">
        <p14:creationId xmlns:p14="http://schemas.microsoft.com/office/powerpoint/2010/main" val="3518154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Rot="1" noChangeAspect="1" noChangeArrowheads="1" noTextEdit="1"/>
          </p:cNvSpPr>
          <p:nvPr>
            <p:ph type="sldImg"/>
          </p:nvPr>
        </p:nvSpPr>
        <p:spPr>
          <a:xfrm>
            <a:off x="1150938" y="692150"/>
            <a:ext cx="4556125" cy="3416300"/>
          </a:xfrm>
          <a:ln/>
        </p:spPr>
      </p:sp>
      <p:sp>
        <p:nvSpPr>
          <p:cNvPr id="717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extLst>
      <p:ext uri="{BB962C8B-B14F-4D97-AF65-F5344CB8AC3E}">
        <p14:creationId xmlns:p14="http://schemas.microsoft.com/office/powerpoint/2010/main" val="15642066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xfrm>
            <a:off x="1150938" y="692150"/>
            <a:ext cx="4556125" cy="3416300"/>
          </a:xfrm>
          <a:ln/>
        </p:spPr>
      </p:sp>
      <p:sp>
        <p:nvSpPr>
          <p:cNvPr id="1331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extLst>
      <p:ext uri="{BB962C8B-B14F-4D97-AF65-F5344CB8AC3E}">
        <p14:creationId xmlns:p14="http://schemas.microsoft.com/office/powerpoint/2010/main" val="4785005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xfrm>
            <a:off x="1150938" y="692150"/>
            <a:ext cx="4556125" cy="3416300"/>
          </a:xfrm>
          <a:ln/>
        </p:spPr>
      </p:sp>
      <p:sp>
        <p:nvSpPr>
          <p:cNvPr id="1331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extLst>
      <p:ext uri="{BB962C8B-B14F-4D97-AF65-F5344CB8AC3E}">
        <p14:creationId xmlns:p14="http://schemas.microsoft.com/office/powerpoint/2010/main" val="9059917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66563"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31163181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68611"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25216258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rPr>
              <a:t>Student t distribution is usually referred to as the t distribution.</a:t>
            </a:r>
          </a:p>
        </p:txBody>
      </p:sp>
      <p:sp>
        <p:nvSpPr>
          <p:cNvPr id="21507"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33209002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rPr>
              <a:t>Explain that other statistical procedures may have different formulas for degrees of freedom. </a:t>
            </a:r>
          </a:p>
        </p:txBody>
      </p:sp>
      <p:sp>
        <p:nvSpPr>
          <p:cNvPr id="23555"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22963804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37891"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5680247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rPr>
              <a:t>Student t distributions have the same general shape and symmetry as the standard normal distribution, but reflect a greater variability that is expected with small samples.</a:t>
            </a:r>
          </a:p>
        </p:txBody>
      </p:sp>
      <p:sp>
        <p:nvSpPr>
          <p:cNvPr id="39939"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154909500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31747"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97688933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33795"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4478677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noChangeAspect="1" noChangeArrowheads="1" noTextEdit="1"/>
          </p:cNvSpPr>
          <p:nvPr>
            <p:ph type="sldImg"/>
          </p:nvPr>
        </p:nvSpPr>
        <p:spPr>
          <a:xfrm>
            <a:off x="1150938" y="692150"/>
            <a:ext cx="4556125" cy="3416300"/>
          </a:xfrm>
          <a:ln/>
        </p:spPr>
      </p:sp>
      <p:sp>
        <p:nvSpPr>
          <p:cNvPr id="921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extLst>
      <p:ext uri="{BB962C8B-B14F-4D97-AF65-F5344CB8AC3E}">
        <p14:creationId xmlns:p14="http://schemas.microsoft.com/office/powerpoint/2010/main" val="174551528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35843"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214593415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66563"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108548724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68611"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31512895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70659"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420262568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72707"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222082783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Rot="1" noChangeAspect="1" noChangeArrowheads="1" noTextEdit="1"/>
          </p:cNvSpPr>
          <p:nvPr>
            <p:ph type="sldImg"/>
          </p:nvPr>
        </p:nvSpPr>
        <p:spPr>
          <a:xfrm>
            <a:off x="1150938" y="692150"/>
            <a:ext cx="4556125" cy="3416300"/>
          </a:xfrm>
          <a:ln/>
        </p:spPr>
      </p:sp>
      <p:sp>
        <p:nvSpPr>
          <p:cNvPr id="11981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extLst>
      <p:ext uri="{BB962C8B-B14F-4D97-AF65-F5344CB8AC3E}">
        <p14:creationId xmlns:p14="http://schemas.microsoft.com/office/powerpoint/2010/main" val="75844259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41987"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34487710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rPr>
              <a:t>page 343 of Elementary Statistics, 10th Edition</a:t>
            </a:r>
          </a:p>
        </p:txBody>
      </p:sp>
      <p:sp>
        <p:nvSpPr>
          <p:cNvPr id="44035"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417811541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rPr>
              <a:t>page 344 of Elementary Statistics, 10th Edition</a:t>
            </a:r>
          </a:p>
        </p:txBody>
      </p:sp>
      <p:sp>
        <p:nvSpPr>
          <p:cNvPr id="46083"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359486331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rPr>
              <a:t>Example on page 344 of Elementary Statistics, 10th Edition</a:t>
            </a:r>
          </a:p>
        </p:txBody>
      </p:sp>
      <p:sp>
        <p:nvSpPr>
          <p:cNvPr id="48131"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2108169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Rot="1" noChangeAspect="1" noChangeArrowheads="1" noTextEdit="1"/>
          </p:cNvSpPr>
          <p:nvPr>
            <p:ph type="sldImg"/>
          </p:nvPr>
        </p:nvSpPr>
        <p:spPr>
          <a:xfrm>
            <a:off x="1150938" y="692150"/>
            <a:ext cx="4556125" cy="3416300"/>
          </a:xfrm>
          <a:ln/>
        </p:spPr>
      </p:sp>
      <p:sp>
        <p:nvSpPr>
          <p:cNvPr id="1126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extLst>
      <p:ext uri="{BB962C8B-B14F-4D97-AF65-F5344CB8AC3E}">
        <p14:creationId xmlns:p14="http://schemas.microsoft.com/office/powerpoint/2010/main" val="153017944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a:xfrm>
            <a:off x="1150938" y="692150"/>
            <a:ext cx="4556125" cy="3416300"/>
          </a:xfrm>
          <a:ln/>
        </p:spPr>
      </p:sp>
      <p:sp>
        <p:nvSpPr>
          <p:cNvPr id="7885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extLst>
      <p:ext uri="{BB962C8B-B14F-4D97-AF65-F5344CB8AC3E}">
        <p14:creationId xmlns:p14="http://schemas.microsoft.com/office/powerpoint/2010/main" val="252093672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xfrm>
            <a:off x="1150938" y="692150"/>
            <a:ext cx="4556125" cy="3416300"/>
          </a:xfrm>
          <a:ln/>
        </p:spPr>
      </p:sp>
      <p:sp>
        <p:nvSpPr>
          <p:cNvPr id="8089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extLst>
      <p:ext uri="{BB962C8B-B14F-4D97-AF65-F5344CB8AC3E}">
        <p14:creationId xmlns:p14="http://schemas.microsoft.com/office/powerpoint/2010/main" val="423843764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a:xfrm>
            <a:off x="1150938" y="692150"/>
            <a:ext cx="4556125" cy="3416300"/>
          </a:xfrm>
          <a:ln/>
        </p:spPr>
      </p:sp>
      <p:sp>
        <p:nvSpPr>
          <p:cNvPr id="8499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extLst>
      <p:ext uri="{BB962C8B-B14F-4D97-AF65-F5344CB8AC3E}">
        <p14:creationId xmlns:p14="http://schemas.microsoft.com/office/powerpoint/2010/main" val="196102673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xfrm>
            <a:off x="1150938" y="692150"/>
            <a:ext cx="4556125" cy="3416300"/>
          </a:xfrm>
          <a:ln/>
        </p:spPr>
      </p:sp>
      <p:sp>
        <p:nvSpPr>
          <p:cNvPr id="8704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extLst>
      <p:ext uri="{BB962C8B-B14F-4D97-AF65-F5344CB8AC3E}">
        <p14:creationId xmlns:p14="http://schemas.microsoft.com/office/powerpoint/2010/main" val="42052428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xfrm>
            <a:off x="1150938" y="692150"/>
            <a:ext cx="4556125" cy="3416300"/>
          </a:xfrm>
          <a:ln/>
        </p:spPr>
      </p:sp>
      <p:sp>
        <p:nvSpPr>
          <p:cNvPr id="8704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extLst>
      <p:ext uri="{BB962C8B-B14F-4D97-AF65-F5344CB8AC3E}">
        <p14:creationId xmlns:p14="http://schemas.microsoft.com/office/powerpoint/2010/main" val="35439727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xfrm>
            <a:off x="1150938" y="692150"/>
            <a:ext cx="4556125" cy="3416300"/>
          </a:xfrm>
          <a:ln/>
        </p:spPr>
      </p:sp>
      <p:sp>
        <p:nvSpPr>
          <p:cNvPr id="8704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extLst>
      <p:ext uri="{BB962C8B-B14F-4D97-AF65-F5344CB8AC3E}">
        <p14:creationId xmlns:p14="http://schemas.microsoft.com/office/powerpoint/2010/main" val="240573503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Rot="1" noChangeAspect="1" noChangeArrowheads="1" noTextEdit="1"/>
          </p:cNvSpPr>
          <p:nvPr>
            <p:ph type="sldImg"/>
          </p:nvPr>
        </p:nvSpPr>
        <p:spPr>
          <a:xfrm>
            <a:off x="1150938" y="692150"/>
            <a:ext cx="4556125" cy="3416300"/>
          </a:xfrm>
          <a:ln/>
        </p:spPr>
      </p:sp>
      <p:sp>
        <p:nvSpPr>
          <p:cNvPr id="9933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extLst>
      <p:ext uri="{BB962C8B-B14F-4D97-AF65-F5344CB8AC3E}">
        <p14:creationId xmlns:p14="http://schemas.microsoft.com/office/powerpoint/2010/main" val="102938462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Rot="1" noChangeAspect="1" noChangeArrowheads="1" noTextEdit="1"/>
          </p:cNvSpPr>
          <p:nvPr>
            <p:ph type="sldImg"/>
          </p:nvPr>
        </p:nvSpPr>
        <p:spPr>
          <a:xfrm>
            <a:off x="1150938" y="692150"/>
            <a:ext cx="4556125" cy="3416300"/>
          </a:xfrm>
          <a:ln/>
        </p:spPr>
      </p:sp>
      <p:sp>
        <p:nvSpPr>
          <p:cNvPr id="10547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extLst>
      <p:ext uri="{BB962C8B-B14F-4D97-AF65-F5344CB8AC3E}">
        <p14:creationId xmlns:p14="http://schemas.microsoft.com/office/powerpoint/2010/main" val="36374863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Rot="1" noChangeAspect="1" noChangeArrowheads="1" noTextEdit="1"/>
          </p:cNvSpPr>
          <p:nvPr>
            <p:ph type="sldImg"/>
          </p:nvPr>
        </p:nvSpPr>
        <p:spPr>
          <a:xfrm>
            <a:off x="1150938" y="692150"/>
            <a:ext cx="4556125" cy="3416300"/>
          </a:xfrm>
          <a:ln/>
        </p:spPr>
      </p:sp>
      <p:sp>
        <p:nvSpPr>
          <p:cNvPr id="10752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extLst>
      <p:ext uri="{BB962C8B-B14F-4D97-AF65-F5344CB8AC3E}">
        <p14:creationId xmlns:p14="http://schemas.microsoft.com/office/powerpoint/2010/main" val="71511349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Rot="1" noChangeAspect="1" noChangeArrowheads="1" noTextEdit="1"/>
          </p:cNvSpPr>
          <p:nvPr>
            <p:ph type="sldImg"/>
          </p:nvPr>
        </p:nvSpPr>
        <p:spPr>
          <a:xfrm>
            <a:off x="1150938" y="692150"/>
            <a:ext cx="4556125" cy="3416300"/>
          </a:xfrm>
          <a:ln/>
        </p:spPr>
      </p:sp>
      <p:sp>
        <p:nvSpPr>
          <p:cNvPr id="10957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extLst>
      <p:ext uri="{BB962C8B-B14F-4D97-AF65-F5344CB8AC3E}">
        <p14:creationId xmlns:p14="http://schemas.microsoft.com/office/powerpoint/2010/main" val="17233058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Rot="1" noChangeAspect="1" noChangeArrowheads="1" noTextEdit="1"/>
          </p:cNvSpPr>
          <p:nvPr>
            <p:ph type="sldImg"/>
          </p:nvPr>
        </p:nvSpPr>
        <p:spPr>
          <a:xfrm>
            <a:off x="1150938" y="692150"/>
            <a:ext cx="4556125" cy="3416300"/>
          </a:xfrm>
          <a:ln/>
        </p:spPr>
      </p:sp>
      <p:sp>
        <p:nvSpPr>
          <p:cNvPr id="1126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extLst>
      <p:ext uri="{BB962C8B-B14F-4D97-AF65-F5344CB8AC3E}">
        <p14:creationId xmlns:p14="http://schemas.microsoft.com/office/powerpoint/2010/main" val="237653544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Rot="1" noChangeAspect="1" noChangeArrowheads="1" noTextEdit="1"/>
          </p:cNvSpPr>
          <p:nvPr>
            <p:ph type="sldImg"/>
          </p:nvPr>
        </p:nvSpPr>
        <p:spPr>
          <a:xfrm>
            <a:off x="1150938" y="692150"/>
            <a:ext cx="4556125" cy="3416300"/>
          </a:xfrm>
          <a:ln/>
        </p:spPr>
      </p:sp>
      <p:sp>
        <p:nvSpPr>
          <p:cNvPr id="11161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extLst>
      <p:ext uri="{BB962C8B-B14F-4D97-AF65-F5344CB8AC3E}">
        <p14:creationId xmlns:p14="http://schemas.microsoft.com/office/powerpoint/2010/main" val="320930933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Rot="1" noChangeAspect="1" noChangeArrowheads="1" noTextEdit="1"/>
          </p:cNvSpPr>
          <p:nvPr>
            <p:ph type="sldImg"/>
          </p:nvPr>
        </p:nvSpPr>
        <p:spPr>
          <a:xfrm>
            <a:off x="1150938" y="692150"/>
            <a:ext cx="4556125" cy="3416300"/>
          </a:xfrm>
          <a:ln/>
        </p:spPr>
      </p:sp>
      <p:sp>
        <p:nvSpPr>
          <p:cNvPr id="11366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extLst>
      <p:ext uri="{BB962C8B-B14F-4D97-AF65-F5344CB8AC3E}">
        <p14:creationId xmlns:p14="http://schemas.microsoft.com/office/powerpoint/2010/main" val="3389231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Rot="1" noChangeAspect="1" noChangeArrowheads="1" noTextEdit="1"/>
          </p:cNvSpPr>
          <p:nvPr>
            <p:ph type="sldImg"/>
          </p:nvPr>
        </p:nvSpPr>
        <p:spPr>
          <a:xfrm>
            <a:off x="1150938" y="692150"/>
            <a:ext cx="4556125" cy="3416300"/>
          </a:xfrm>
          <a:ln/>
        </p:spPr>
      </p:sp>
      <p:sp>
        <p:nvSpPr>
          <p:cNvPr id="11981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extLst>
      <p:ext uri="{BB962C8B-B14F-4D97-AF65-F5344CB8AC3E}">
        <p14:creationId xmlns:p14="http://schemas.microsoft.com/office/powerpoint/2010/main" val="404353577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Rot="1" noChangeAspect="1" noChangeArrowheads="1" noTextEdit="1"/>
          </p:cNvSpPr>
          <p:nvPr>
            <p:ph type="sldImg"/>
          </p:nvPr>
        </p:nvSpPr>
        <p:spPr>
          <a:xfrm>
            <a:off x="1150938" y="692150"/>
            <a:ext cx="4556125" cy="3416300"/>
          </a:xfrm>
          <a:ln/>
        </p:spPr>
      </p:sp>
      <p:sp>
        <p:nvSpPr>
          <p:cNvPr id="12185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extLst>
      <p:ext uri="{BB962C8B-B14F-4D97-AF65-F5344CB8AC3E}">
        <p14:creationId xmlns:p14="http://schemas.microsoft.com/office/powerpoint/2010/main" val="331032706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Rot="1" noChangeAspect="1" noChangeArrowheads="1" noTextEdit="1"/>
          </p:cNvSpPr>
          <p:nvPr>
            <p:ph type="sldImg"/>
          </p:nvPr>
        </p:nvSpPr>
        <p:spPr>
          <a:xfrm>
            <a:off x="1150938" y="692150"/>
            <a:ext cx="4556125" cy="3416300"/>
          </a:xfrm>
          <a:ln/>
        </p:spPr>
      </p:sp>
      <p:sp>
        <p:nvSpPr>
          <p:cNvPr id="12390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extLst>
      <p:ext uri="{BB962C8B-B14F-4D97-AF65-F5344CB8AC3E}">
        <p14:creationId xmlns:p14="http://schemas.microsoft.com/office/powerpoint/2010/main" val="84573772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Rot="1" noChangeAspect="1" noChangeArrowheads="1" noTextEdit="1"/>
          </p:cNvSpPr>
          <p:nvPr>
            <p:ph type="sldImg"/>
          </p:nvPr>
        </p:nvSpPr>
        <p:spPr>
          <a:xfrm>
            <a:off x="1150938" y="692150"/>
            <a:ext cx="4556125" cy="3416300"/>
          </a:xfrm>
          <a:ln/>
        </p:spPr>
      </p:sp>
      <p:sp>
        <p:nvSpPr>
          <p:cNvPr id="12595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extLst>
      <p:ext uri="{BB962C8B-B14F-4D97-AF65-F5344CB8AC3E}">
        <p14:creationId xmlns:p14="http://schemas.microsoft.com/office/powerpoint/2010/main" val="346346899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Rot="1" noChangeAspect="1" noChangeArrowheads="1" noTextEdit="1"/>
          </p:cNvSpPr>
          <p:nvPr>
            <p:ph type="sldImg"/>
          </p:nvPr>
        </p:nvSpPr>
        <p:spPr>
          <a:xfrm>
            <a:off x="1150938" y="692150"/>
            <a:ext cx="4556125" cy="3416300"/>
          </a:xfrm>
          <a:ln/>
        </p:spPr>
      </p:sp>
      <p:sp>
        <p:nvSpPr>
          <p:cNvPr id="12800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extLst>
      <p:ext uri="{BB962C8B-B14F-4D97-AF65-F5344CB8AC3E}">
        <p14:creationId xmlns:p14="http://schemas.microsoft.com/office/powerpoint/2010/main" val="165780775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Rot="1" noChangeAspect="1" noChangeArrowheads="1" noTextEdit="1"/>
          </p:cNvSpPr>
          <p:nvPr>
            <p:ph type="sldImg"/>
          </p:nvPr>
        </p:nvSpPr>
        <p:spPr>
          <a:xfrm>
            <a:off x="1150938" y="692150"/>
            <a:ext cx="4556125" cy="3416300"/>
          </a:xfrm>
          <a:ln/>
        </p:spPr>
      </p:sp>
      <p:sp>
        <p:nvSpPr>
          <p:cNvPr id="13005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extLst>
      <p:ext uri="{BB962C8B-B14F-4D97-AF65-F5344CB8AC3E}">
        <p14:creationId xmlns:p14="http://schemas.microsoft.com/office/powerpoint/2010/main" val="312166213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Rot="1" noChangeAspect="1" noChangeArrowheads="1" noTextEdit="1"/>
          </p:cNvSpPr>
          <p:nvPr>
            <p:ph type="sldImg"/>
          </p:nvPr>
        </p:nvSpPr>
        <p:spPr>
          <a:xfrm>
            <a:off x="1150938" y="692150"/>
            <a:ext cx="4556125" cy="3416300"/>
          </a:xfrm>
          <a:ln/>
        </p:spPr>
      </p:sp>
      <p:sp>
        <p:nvSpPr>
          <p:cNvPr id="13209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extLst>
      <p:ext uri="{BB962C8B-B14F-4D97-AF65-F5344CB8AC3E}">
        <p14:creationId xmlns:p14="http://schemas.microsoft.com/office/powerpoint/2010/main" val="42815631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Rot="1" noChangeAspect="1" noChangeArrowheads="1" noTextEdit="1"/>
          </p:cNvSpPr>
          <p:nvPr>
            <p:ph type="sldImg"/>
          </p:nvPr>
        </p:nvSpPr>
        <p:spPr>
          <a:xfrm>
            <a:off x="1150938" y="692150"/>
            <a:ext cx="4556125" cy="3416300"/>
          </a:xfrm>
          <a:ln/>
        </p:spPr>
      </p:sp>
      <p:sp>
        <p:nvSpPr>
          <p:cNvPr id="1126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extLst>
      <p:ext uri="{BB962C8B-B14F-4D97-AF65-F5344CB8AC3E}">
        <p14:creationId xmlns:p14="http://schemas.microsoft.com/office/powerpoint/2010/main" val="19456788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Rot="1" noChangeAspect="1" noChangeArrowheads="1" noTextEdit="1"/>
          </p:cNvSpPr>
          <p:nvPr>
            <p:ph type="sldImg"/>
          </p:nvPr>
        </p:nvSpPr>
        <p:spPr>
          <a:xfrm>
            <a:off x="1150938" y="692150"/>
            <a:ext cx="4556125" cy="3416300"/>
          </a:xfrm>
          <a:ln/>
        </p:spPr>
      </p:sp>
      <p:sp>
        <p:nvSpPr>
          <p:cNvPr id="1126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extLst>
      <p:ext uri="{BB962C8B-B14F-4D97-AF65-F5344CB8AC3E}">
        <p14:creationId xmlns:p14="http://schemas.microsoft.com/office/powerpoint/2010/main" val="12140650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Rot="1" noChangeAspect="1" noChangeArrowheads="1" noTextEdit="1"/>
          </p:cNvSpPr>
          <p:nvPr>
            <p:ph type="sldImg"/>
          </p:nvPr>
        </p:nvSpPr>
        <p:spPr>
          <a:xfrm>
            <a:off x="1150938" y="692150"/>
            <a:ext cx="4556125" cy="3416300"/>
          </a:xfrm>
          <a:ln/>
        </p:spPr>
      </p:sp>
      <p:sp>
        <p:nvSpPr>
          <p:cNvPr id="2150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extLst>
      <p:ext uri="{BB962C8B-B14F-4D97-AF65-F5344CB8AC3E}">
        <p14:creationId xmlns:p14="http://schemas.microsoft.com/office/powerpoint/2010/main" val="33571731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spect="1" noChangeArrowheads="1" noTextEdit="1"/>
          </p:cNvSpPr>
          <p:nvPr>
            <p:ph type="sldImg"/>
          </p:nvPr>
        </p:nvSpPr>
        <p:spPr>
          <a:xfrm>
            <a:off x="1150938" y="692150"/>
            <a:ext cx="4556125" cy="3416300"/>
          </a:xfrm>
          <a:ln/>
        </p:spPr>
      </p:sp>
      <p:sp>
        <p:nvSpPr>
          <p:cNvPr id="2560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extLst>
      <p:ext uri="{BB962C8B-B14F-4D97-AF65-F5344CB8AC3E}">
        <p14:creationId xmlns:p14="http://schemas.microsoft.com/office/powerpoint/2010/main" val="33193247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title block"/>
          <p:cNvSpPr/>
          <p:nvPr/>
        </p:nvSpPr>
        <p:spPr bwMode="invGray">
          <a:xfrm>
            <a:off x="856283" y="1600200"/>
            <a:ext cx="8287717" cy="32766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grpSp>
        <p:nvGrpSpPr>
          <p:cNvPr id="7" name="top graphic"/>
          <p:cNvGrpSpPr/>
          <p:nvPr/>
        </p:nvGrpSpPr>
        <p:grpSpPr>
          <a:xfrm>
            <a:off x="960" y="0"/>
            <a:ext cx="9144095" cy="429768"/>
            <a:chOff x="1279" y="0"/>
            <a:chExt cx="12188952" cy="429768"/>
          </a:xfrm>
        </p:grpSpPr>
        <p:sp>
          <p:nvSpPr>
            <p:cNvPr id="8" name="Rectangle 7"/>
            <p:cNvSpPr/>
            <p:nvPr/>
          </p:nvSpPr>
          <p:spPr>
            <a:xfrm>
              <a:off x="1279" y="0"/>
              <a:ext cx="12188952"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sp>
          <p:nvSpPr>
            <p:cNvPr id="9" name="Rectangle 8"/>
            <p:cNvSpPr/>
            <p:nvPr/>
          </p:nvSpPr>
          <p:spPr>
            <a:xfrm>
              <a:off x="1279" y="228600"/>
              <a:ext cx="12188952" cy="2011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sp>
          <p:nvSpPr>
            <p:cNvPr id="10" name="Rectangle 9"/>
            <p:cNvSpPr/>
            <p:nvPr/>
          </p:nvSpPr>
          <p:spPr>
            <a:xfrm>
              <a:off x="1279" y="306324"/>
              <a:ext cx="12188952" cy="45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grpSp>
      <p:grpSp>
        <p:nvGrpSpPr>
          <p:cNvPr id="23" name="bottom graphic"/>
          <p:cNvGrpSpPr/>
          <p:nvPr userDrawn="1"/>
        </p:nvGrpSpPr>
        <p:grpSpPr>
          <a:xfrm>
            <a:off x="-1055" y="6427000"/>
            <a:ext cx="9145055" cy="430982"/>
            <a:chOff x="0" y="6080760"/>
            <a:chExt cx="12190231" cy="777239"/>
          </a:xfrm>
        </p:grpSpPr>
        <p:sp>
          <p:nvSpPr>
            <p:cNvPr id="13" name="Rectangle 12"/>
            <p:cNvSpPr/>
            <p:nvPr userDrawn="1"/>
          </p:nvSpPr>
          <p:spPr>
            <a:xfrm>
              <a:off x="0" y="6217919"/>
              <a:ext cx="12188825" cy="640080"/>
            </a:xfrm>
            <a:prstGeom prst="rect">
              <a:avLst/>
            </a:prstGeom>
            <a:solidFill>
              <a:srgbClr val="052A4B"/>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sz="1350"/>
            </a:p>
          </p:txBody>
        </p:sp>
        <p:sp>
          <p:nvSpPr>
            <p:cNvPr id="14" name="Rectangle 13"/>
            <p:cNvSpPr/>
            <p:nvPr/>
          </p:nvSpPr>
          <p:spPr>
            <a:xfrm>
              <a:off x="1279" y="6080760"/>
              <a:ext cx="12188952" cy="97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sp>
          <p:nvSpPr>
            <p:cNvPr id="15" name="Rectangle 14"/>
            <p:cNvSpPr/>
            <p:nvPr/>
          </p:nvSpPr>
          <p:spPr>
            <a:xfrm>
              <a:off x="1279" y="6172200"/>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grpSp>
      <p:sp>
        <p:nvSpPr>
          <p:cNvPr id="2" name="Title 1"/>
          <p:cNvSpPr>
            <a:spLocks noGrp="1"/>
          </p:cNvSpPr>
          <p:nvPr>
            <p:ph type="ctrTitle"/>
          </p:nvPr>
        </p:nvSpPr>
        <p:spPr bwMode="invGray">
          <a:xfrm>
            <a:off x="2590800" y="1905000"/>
            <a:ext cx="6248400" cy="2667000"/>
          </a:xfrm>
        </p:spPr>
        <p:txBody>
          <a:bodyPr anchor="ctr" anchorCtr="0">
            <a:normAutofit/>
          </a:bodyPr>
          <a:lstStyle>
            <a:lvl1pPr>
              <a:lnSpc>
                <a:spcPct val="80000"/>
              </a:lnSpc>
              <a:defRPr sz="4951">
                <a:solidFill>
                  <a:schemeClr val="bg1"/>
                </a:solidFill>
                <a:effectLst>
                  <a:outerShdw blurRad="88900" algn="ctr" rotWithShape="0">
                    <a:prstClr val="black">
                      <a:alpha val="35000"/>
                    </a:prstClr>
                  </a:outerShdw>
                </a:effectLst>
              </a:defRPr>
            </a:lvl1pPr>
          </a:lstStyle>
          <a:p>
            <a:r>
              <a:rPr lang="en-US" dirty="0"/>
              <a:t>Click to edit Master title style</a:t>
            </a:r>
            <a:endParaRPr dirty="0"/>
          </a:p>
        </p:txBody>
      </p:sp>
      <p:sp>
        <p:nvSpPr>
          <p:cNvPr id="3" name="Subtitle 2"/>
          <p:cNvSpPr>
            <a:spLocks noGrp="1"/>
          </p:cNvSpPr>
          <p:nvPr>
            <p:ph type="subTitle" idx="1"/>
          </p:nvPr>
        </p:nvSpPr>
        <p:spPr>
          <a:xfrm>
            <a:off x="1142107" y="5029200"/>
            <a:ext cx="6173806" cy="838200"/>
          </a:xfrm>
        </p:spPr>
        <p:txBody>
          <a:bodyPr/>
          <a:lstStyle>
            <a:lvl1pPr marL="0" indent="0" algn="l">
              <a:lnSpc>
                <a:spcPct val="90000"/>
              </a:lnSpc>
              <a:spcBef>
                <a:spcPts val="0"/>
              </a:spcBef>
              <a:buNone/>
              <a:defRPr>
                <a:solidFill>
                  <a:schemeClr val="tx1"/>
                </a:solidFill>
              </a:defRPr>
            </a:lvl1pPr>
            <a:lvl2pPr marL="342991" indent="0" algn="ctr">
              <a:buNone/>
              <a:defRPr>
                <a:solidFill>
                  <a:schemeClr val="tx1">
                    <a:tint val="75000"/>
                  </a:schemeClr>
                </a:solidFill>
              </a:defRPr>
            </a:lvl2pPr>
            <a:lvl3pPr marL="685983" indent="0" algn="ctr">
              <a:buNone/>
              <a:defRPr>
                <a:solidFill>
                  <a:schemeClr val="tx1">
                    <a:tint val="75000"/>
                  </a:schemeClr>
                </a:solidFill>
              </a:defRPr>
            </a:lvl3pPr>
            <a:lvl4pPr marL="1028974" indent="0" algn="ctr">
              <a:buNone/>
              <a:defRPr>
                <a:solidFill>
                  <a:schemeClr val="tx1">
                    <a:tint val="75000"/>
                  </a:schemeClr>
                </a:solidFill>
              </a:defRPr>
            </a:lvl4pPr>
            <a:lvl5pPr marL="1371966" indent="0" algn="ctr">
              <a:buNone/>
              <a:defRPr>
                <a:solidFill>
                  <a:schemeClr val="tx1">
                    <a:tint val="75000"/>
                  </a:schemeClr>
                </a:solidFill>
              </a:defRPr>
            </a:lvl5pPr>
            <a:lvl6pPr marL="1714957" indent="0" algn="ctr">
              <a:buNone/>
              <a:defRPr>
                <a:solidFill>
                  <a:schemeClr val="tx1">
                    <a:tint val="75000"/>
                  </a:schemeClr>
                </a:solidFill>
              </a:defRPr>
            </a:lvl6pPr>
            <a:lvl7pPr marL="2057949" indent="0" algn="ctr">
              <a:buNone/>
              <a:defRPr>
                <a:solidFill>
                  <a:schemeClr val="tx1">
                    <a:tint val="75000"/>
                  </a:schemeClr>
                </a:solidFill>
              </a:defRPr>
            </a:lvl7pPr>
            <a:lvl8pPr marL="2400940" indent="0" algn="ctr">
              <a:buNone/>
              <a:defRPr>
                <a:solidFill>
                  <a:schemeClr val="tx1">
                    <a:tint val="75000"/>
                  </a:schemeClr>
                </a:solidFill>
              </a:defRPr>
            </a:lvl8pPr>
            <a:lvl9pPr marL="2743932" indent="0" algn="ctr">
              <a:buNone/>
              <a:defRPr>
                <a:solidFill>
                  <a:schemeClr val="tx1">
                    <a:tint val="75000"/>
                  </a:schemeClr>
                </a:solidFill>
              </a:defRPr>
            </a:lvl9pPr>
          </a:lstStyle>
          <a:p>
            <a:r>
              <a:rPr lang="en-US" dirty="0"/>
              <a:t>Click to edit Master subtitle style</a:t>
            </a:r>
            <a:endParaRPr dirty="0"/>
          </a:p>
        </p:txBody>
      </p:sp>
      <p:sp>
        <p:nvSpPr>
          <p:cNvPr id="17" name="Title 1">
            <a:extLst>
              <a:ext uri="{FF2B5EF4-FFF2-40B4-BE49-F238E27FC236}">
                <a16:creationId xmlns:a16="http://schemas.microsoft.com/office/drawing/2014/main" xmlns="" id="{55353F5F-1174-4E41-84A9-6B2FF1533ED4}"/>
              </a:ext>
            </a:extLst>
          </p:cNvPr>
          <p:cNvSpPr txBox="1">
            <a:spLocks/>
          </p:cNvSpPr>
          <p:nvPr userDrawn="1"/>
        </p:nvSpPr>
        <p:spPr bwMode="invGray">
          <a:xfrm>
            <a:off x="1143000" y="2286000"/>
            <a:ext cx="1259505" cy="439052"/>
          </a:xfrm>
          <a:prstGeom prst="rect">
            <a:avLst/>
          </a:prstGeom>
        </p:spPr>
        <p:txBody>
          <a:bodyPr vert="horz" lIns="91440" tIns="45720" rIns="91440" bIns="45720" rtlCol="0" anchor="t" anchorCtr="0">
            <a:normAutofit fontScale="85000" lnSpcReduction="10000"/>
          </a:bodyPr>
          <a:lstStyle>
            <a:lvl1pPr algn="l" defTabSz="685983" rtl="0" eaLnBrk="1" latinLnBrk="0" hangingPunct="1">
              <a:lnSpc>
                <a:spcPct val="80000"/>
              </a:lnSpc>
              <a:spcBef>
                <a:spcPct val="0"/>
              </a:spcBef>
              <a:buNone/>
              <a:defRPr sz="4951" kern="1200">
                <a:solidFill>
                  <a:schemeClr val="bg1"/>
                </a:solidFill>
                <a:effectLst>
                  <a:outerShdw blurRad="88900" algn="ctr" rotWithShape="0">
                    <a:prstClr val="black">
                      <a:alpha val="35000"/>
                    </a:prstClr>
                  </a:outerShdw>
                </a:effectLst>
                <a:latin typeface="+mj-lt"/>
                <a:ea typeface="+mj-ea"/>
                <a:cs typeface="+mj-cs"/>
              </a:defRPr>
            </a:lvl1pPr>
          </a:lstStyle>
          <a:p>
            <a:r>
              <a:rPr lang="en-US" sz="2400" i="1">
                <a:latin typeface="Georgia" panose="02040502050405020303" pitchFamily="18" charset="0"/>
                <a:cs typeface="Arabic Typesetting" panose="03020402040406030203" pitchFamily="66" charset="-78"/>
              </a:rPr>
              <a:t>Ch</a:t>
            </a:r>
            <a:r>
              <a:rPr lang="vi-VN" sz="2400" i="1">
                <a:cs typeface="Arabic Typesetting" panose="03020402040406030203" pitchFamily="66" charset="-78"/>
              </a:rPr>
              <a:t>ư</a:t>
            </a:r>
            <a:r>
              <a:rPr lang="en-US" sz="2400" i="1" err="1">
                <a:latin typeface="Georgia" panose="02040502050405020303" pitchFamily="18" charset="0"/>
                <a:cs typeface="Arabic Typesetting" panose="03020402040406030203" pitchFamily="66" charset="-78"/>
              </a:rPr>
              <a:t>ơng</a:t>
            </a:r>
            <a:endParaRPr lang="en-US" sz="2400" i="1">
              <a:latin typeface="Georgia" panose="02040502050405020303" pitchFamily="18" charset="0"/>
              <a:cs typeface="Arabic Typesetting" panose="03020402040406030203" pitchFamily="66" charset="-78"/>
            </a:endParaRPr>
          </a:p>
        </p:txBody>
      </p:sp>
    </p:spTree>
    <p:extLst>
      <p:ext uri="{BB962C8B-B14F-4D97-AF65-F5344CB8AC3E}">
        <p14:creationId xmlns:p14="http://schemas.microsoft.com/office/powerpoint/2010/main" val="1283090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8452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2" name="Title 1"/>
          <p:cNvSpPr>
            <a:spLocks noGrp="1"/>
          </p:cNvSpPr>
          <p:nvPr>
            <p:ph type="title"/>
          </p:nvPr>
        </p:nvSpPr>
        <p:spPr>
          <a:xfrm>
            <a:off x="1828800" y="304800"/>
            <a:ext cx="7315200" cy="1066800"/>
          </a:xfrm>
        </p:spPr>
        <p:txBody>
          <a:bodyPr/>
          <a:lstStyle/>
          <a:p>
            <a:r>
              <a:rPr lang="en-US" smtClean="0"/>
              <a:t>Click to edit Master title style</a:t>
            </a:r>
            <a:endParaRPr lang="en-US"/>
          </a:p>
        </p:txBody>
      </p:sp>
      <p:sp>
        <p:nvSpPr>
          <p:cNvPr id="3" name="Content Placeholder 2"/>
          <p:cNvSpPr>
            <a:spLocks noGrp="1"/>
          </p:cNvSpPr>
          <p:nvPr>
            <p:ph idx="1"/>
          </p:nvPr>
        </p:nvSpPr>
        <p:spPr>
          <a:xfrm>
            <a:off x="1828800" y="1371600"/>
            <a:ext cx="73152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2"/>
          <p:cNvSpPr>
            <a:spLocks noGrp="1"/>
          </p:cNvSpPr>
          <p:nvPr userDrawn="1">
            <p:ph type="ftr" sz="quarter" idx="14"/>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59ACFE58-2BD9-4796-8438-416CE7B7D7F8}" type="slidenum">
              <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a:t>
            </a:fld>
            <a:endPar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9106657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2" name="Title 1"/>
          <p:cNvSpPr>
            <a:spLocks noGrp="1"/>
          </p:cNvSpPr>
          <p:nvPr>
            <p:ph type="title"/>
          </p:nvPr>
        </p:nvSpPr>
        <p:spPr>
          <a:xfrm>
            <a:off x="1828800" y="304800"/>
            <a:ext cx="7315200" cy="1066800"/>
          </a:xfrm>
        </p:spPr>
        <p:txBody>
          <a:bodyPr/>
          <a:lstStyle/>
          <a:p>
            <a:r>
              <a:rPr lang="en-US" smtClean="0"/>
              <a:t>Click to edit Master title style</a:t>
            </a:r>
            <a:endParaRPr lang="en-US"/>
          </a:p>
        </p:txBody>
      </p:sp>
      <p:sp>
        <p:nvSpPr>
          <p:cNvPr id="3" name="Content Placeholder 2"/>
          <p:cNvSpPr>
            <a:spLocks noGrp="1"/>
          </p:cNvSpPr>
          <p:nvPr>
            <p:ph idx="1"/>
          </p:nvPr>
        </p:nvSpPr>
        <p:spPr>
          <a:xfrm>
            <a:off x="1828800" y="1371600"/>
            <a:ext cx="73152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2"/>
          <p:cNvSpPr>
            <a:spLocks noGrp="1"/>
          </p:cNvSpPr>
          <p:nvPr userDrawn="1">
            <p:ph type="ftr" sz="quarter" idx="14"/>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59ACFE58-2BD9-4796-8438-416CE7B7D7F8}" type="slidenum">
              <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a:t>
            </a:fld>
            <a:endPar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7662276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7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2" name="Title 1"/>
          <p:cNvSpPr>
            <a:spLocks noGrp="1"/>
          </p:cNvSpPr>
          <p:nvPr>
            <p:ph type="title"/>
          </p:nvPr>
        </p:nvSpPr>
        <p:spPr>
          <a:xfrm>
            <a:off x="1828800" y="304800"/>
            <a:ext cx="7315200" cy="1066800"/>
          </a:xfrm>
        </p:spPr>
        <p:txBody>
          <a:bodyPr/>
          <a:lstStyle/>
          <a:p>
            <a:r>
              <a:rPr lang="en-US" smtClean="0"/>
              <a:t>Click to edit Master title style</a:t>
            </a:r>
            <a:endParaRPr lang="en-US"/>
          </a:p>
        </p:txBody>
      </p:sp>
      <p:sp>
        <p:nvSpPr>
          <p:cNvPr id="3" name="Content Placeholder 2"/>
          <p:cNvSpPr>
            <a:spLocks noGrp="1"/>
          </p:cNvSpPr>
          <p:nvPr>
            <p:ph idx="1"/>
          </p:nvPr>
        </p:nvSpPr>
        <p:spPr>
          <a:xfrm>
            <a:off x="1828800" y="1371600"/>
            <a:ext cx="73152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2"/>
          <p:cNvSpPr>
            <a:spLocks noGrp="1"/>
          </p:cNvSpPr>
          <p:nvPr userDrawn="1">
            <p:ph type="ftr" sz="quarter" idx="14"/>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59ACFE58-2BD9-4796-8438-416CE7B7D7F8}" type="slidenum">
              <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a:t>
            </a:fld>
            <a:endPar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2231888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2" name="Title 1"/>
          <p:cNvSpPr>
            <a:spLocks noGrp="1"/>
          </p:cNvSpPr>
          <p:nvPr>
            <p:ph type="title"/>
          </p:nvPr>
        </p:nvSpPr>
        <p:spPr>
          <a:xfrm>
            <a:off x="1828800" y="304800"/>
            <a:ext cx="7315200" cy="1066800"/>
          </a:xfrm>
        </p:spPr>
        <p:txBody>
          <a:bodyPr/>
          <a:lstStyle/>
          <a:p>
            <a:r>
              <a:rPr lang="en-US" smtClean="0"/>
              <a:t>Click to edit Master title style</a:t>
            </a:r>
            <a:endParaRPr lang="en-US"/>
          </a:p>
        </p:txBody>
      </p:sp>
      <p:sp>
        <p:nvSpPr>
          <p:cNvPr id="3" name="Content Placeholder 2"/>
          <p:cNvSpPr>
            <a:spLocks noGrp="1"/>
          </p:cNvSpPr>
          <p:nvPr>
            <p:ph idx="1"/>
          </p:nvPr>
        </p:nvSpPr>
        <p:spPr>
          <a:xfrm>
            <a:off x="1828800" y="1371600"/>
            <a:ext cx="73152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2"/>
          <p:cNvSpPr>
            <a:spLocks noGrp="1"/>
          </p:cNvSpPr>
          <p:nvPr userDrawn="1">
            <p:ph type="ftr" sz="quarter" idx="14"/>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59ACFE58-2BD9-4796-8438-416CE7B7D7F8}" type="slidenum">
              <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a:t>
            </a:fld>
            <a:endPar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056741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2" name="Title 1"/>
          <p:cNvSpPr>
            <a:spLocks noGrp="1"/>
          </p:cNvSpPr>
          <p:nvPr>
            <p:ph type="title"/>
          </p:nvPr>
        </p:nvSpPr>
        <p:spPr>
          <a:xfrm>
            <a:off x="1828800" y="304800"/>
            <a:ext cx="7315200" cy="1066800"/>
          </a:xfrm>
        </p:spPr>
        <p:txBody>
          <a:bodyPr/>
          <a:lstStyle/>
          <a:p>
            <a:r>
              <a:rPr lang="en-US" smtClean="0"/>
              <a:t>Click to edit Master title style</a:t>
            </a:r>
            <a:endParaRPr lang="en-US"/>
          </a:p>
        </p:txBody>
      </p:sp>
      <p:sp>
        <p:nvSpPr>
          <p:cNvPr id="3" name="Content Placeholder 2"/>
          <p:cNvSpPr>
            <a:spLocks noGrp="1"/>
          </p:cNvSpPr>
          <p:nvPr>
            <p:ph idx="1"/>
          </p:nvPr>
        </p:nvSpPr>
        <p:spPr>
          <a:xfrm>
            <a:off x="1828800" y="1371600"/>
            <a:ext cx="73152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2"/>
          <p:cNvSpPr>
            <a:spLocks noGrp="1"/>
          </p:cNvSpPr>
          <p:nvPr userDrawn="1">
            <p:ph type="ftr" sz="quarter" idx="14"/>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59ACFE58-2BD9-4796-8438-416CE7B7D7F8}" type="slidenum">
              <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a:t>
            </a:fld>
            <a:endPar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480279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2" name="Title 1"/>
          <p:cNvSpPr>
            <a:spLocks noGrp="1"/>
          </p:cNvSpPr>
          <p:nvPr>
            <p:ph type="title"/>
          </p:nvPr>
        </p:nvSpPr>
        <p:spPr>
          <a:xfrm>
            <a:off x="1828800" y="304800"/>
            <a:ext cx="7315200" cy="1066800"/>
          </a:xfrm>
        </p:spPr>
        <p:txBody>
          <a:bodyPr/>
          <a:lstStyle/>
          <a:p>
            <a:r>
              <a:rPr lang="en-US" smtClean="0"/>
              <a:t>Click to edit Master title style</a:t>
            </a:r>
            <a:endParaRPr lang="en-US"/>
          </a:p>
        </p:txBody>
      </p:sp>
      <p:sp>
        <p:nvSpPr>
          <p:cNvPr id="3" name="Content Placeholder 2"/>
          <p:cNvSpPr>
            <a:spLocks noGrp="1"/>
          </p:cNvSpPr>
          <p:nvPr>
            <p:ph idx="1"/>
          </p:nvPr>
        </p:nvSpPr>
        <p:spPr>
          <a:xfrm>
            <a:off x="1828800" y="1371600"/>
            <a:ext cx="73152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2"/>
          <p:cNvSpPr>
            <a:spLocks noGrp="1"/>
          </p:cNvSpPr>
          <p:nvPr userDrawn="1">
            <p:ph type="ftr" sz="quarter" idx="14"/>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59ACFE58-2BD9-4796-8438-416CE7B7D7F8}" type="slidenum">
              <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a:t>
            </a:fld>
            <a:endPar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015301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2" name="Title 1"/>
          <p:cNvSpPr>
            <a:spLocks noGrp="1"/>
          </p:cNvSpPr>
          <p:nvPr>
            <p:ph type="title"/>
          </p:nvPr>
        </p:nvSpPr>
        <p:spPr>
          <a:xfrm>
            <a:off x="1828800" y="304800"/>
            <a:ext cx="7315200" cy="1066800"/>
          </a:xfrm>
        </p:spPr>
        <p:txBody>
          <a:bodyPr/>
          <a:lstStyle/>
          <a:p>
            <a:r>
              <a:rPr lang="en-US" smtClean="0"/>
              <a:t>Click to edit Master title style</a:t>
            </a:r>
            <a:endParaRPr lang="en-US"/>
          </a:p>
        </p:txBody>
      </p:sp>
      <p:sp>
        <p:nvSpPr>
          <p:cNvPr id="3" name="Content Placeholder 2"/>
          <p:cNvSpPr>
            <a:spLocks noGrp="1"/>
          </p:cNvSpPr>
          <p:nvPr>
            <p:ph idx="1"/>
          </p:nvPr>
        </p:nvSpPr>
        <p:spPr>
          <a:xfrm>
            <a:off x="1828800" y="1371600"/>
            <a:ext cx="73152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2"/>
          <p:cNvSpPr>
            <a:spLocks noGrp="1"/>
          </p:cNvSpPr>
          <p:nvPr userDrawn="1">
            <p:ph type="ftr" sz="quarter" idx="14"/>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59ACFE58-2BD9-4796-8438-416CE7B7D7F8}" type="slidenum">
              <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a:t>
            </a:fld>
            <a:endPar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540229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8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2" name="Title 1"/>
          <p:cNvSpPr>
            <a:spLocks noGrp="1"/>
          </p:cNvSpPr>
          <p:nvPr>
            <p:ph type="title"/>
          </p:nvPr>
        </p:nvSpPr>
        <p:spPr>
          <a:xfrm>
            <a:off x="1828800" y="304800"/>
            <a:ext cx="7315200" cy="1066800"/>
          </a:xfrm>
        </p:spPr>
        <p:txBody>
          <a:bodyPr/>
          <a:lstStyle/>
          <a:p>
            <a:r>
              <a:rPr lang="en-US" smtClean="0"/>
              <a:t>Click to edit Master title style</a:t>
            </a:r>
            <a:endParaRPr lang="en-US"/>
          </a:p>
        </p:txBody>
      </p:sp>
      <p:sp>
        <p:nvSpPr>
          <p:cNvPr id="3" name="Content Placeholder 2"/>
          <p:cNvSpPr>
            <a:spLocks noGrp="1"/>
          </p:cNvSpPr>
          <p:nvPr>
            <p:ph idx="1"/>
          </p:nvPr>
        </p:nvSpPr>
        <p:spPr>
          <a:xfrm>
            <a:off x="1828800" y="1371600"/>
            <a:ext cx="73152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2"/>
          <p:cNvSpPr>
            <a:spLocks noGrp="1"/>
          </p:cNvSpPr>
          <p:nvPr userDrawn="1">
            <p:ph type="ftr" sz="quarter" idx="14"/>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59ACFE58-2BD9-4796-8438-416CE7B7D7F8}" type="slidenum">
              <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a:t>
            </a:fld>
            <a:endPar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638375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9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2" name="Title 1"/>
          <p:cNvSpPr>
            <a:spLocks noGrp="1"/>
          </p:cNvSpPr>
          <p:nvPr>
            <p:ph type="title"/>
          </p:nvPr>
        </p:nvSpPr>
        <p:spPr>
          <a:xfrm>
            <a:off x="1828800" y="304800"/>
            <a:ext cx="7315200" cy="1066800"/>
          </a:xfrm>
        </p:spPr>
        <p:txBody>
          <a:bodyPr/>
          <a:lstStyle/>
          <a:p>
            <a:r>
              <a:rPr lang="en-US" smtClean="0"/>
              <a:t>Click to edit Master title style</a:t>
            </a:r>
            <a:endParaRPr lang="en-US"/>
          </a:p>
        </p:txBody>
      </p:sp>
      <p:sp>
        <p:nvSpPr>
          <p:cNvPr id="3" name="Content Placeholder 2"/>
          <p:cNvSpPr>
            <a:spLocks noGrp="1"/>
          </p:cNvSpPr>
          <p:nvPr>
            <p:ph idx="1"/>
          </p:nvPr>
        </p:nvSpPr>
        <p:spPr>
          <a:xfrm>
            <a:off x="1828800" y="1371600"/>
            <a:ext cx="73152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2"/>
          <p:cNvSpPr>
            <a:spLocks noGrp="1"/>
          </p:cNvSpPr>
          <p:nvPr userDrawn="1">
            <p:ph type="ftr" sz="quarter" idx="14"/>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59ACFE58-2BD9-4796-8438-416CE7B7D7F8}" type="slidenum">
              <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a:t>
            </a:fld>
            <a:endPar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4191327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43320"/>
            <a:ext cx="8274774" cy="933080"/>
          </a:xfrm>
        </p:spPr>
        <p:txBody>
          <a:bodyPr>
            <a:normAutofit/>
          </a:bodyPr>
          <a:lstStyle>
            <a:lvl1pPr algn="ctr">
              <a:defRPr sz="3200"/>
            </a:lvl1pPr>
          </a:lstStyle>
          <a:p>
            <a:r>
              <a:rPr lang="en-US" dirty="0"/>
              <a:t>Click to edit Master title style</a:t>
            </a:r>
            <a:endParaRPr dirty="0"/>
          </a:p>
        </p:txBody>
      </p:sp>
      <p:sp>
        <p:nvSpPr>
          <p:cNvPr id="3" name="Content Placeholder 2"/>
          <p:cNvSpPr>
            <a:spLocks noGrp="1"/>
          </p:cNvSpPr>
          <p:nvPr>
            <p:ph idx="1"/>
          </p:nvPr>
        </p:nvSpPr>
        <p:spPr>
          <a:xfrm>
            <a:off x="457200" y="1682498"/>
            <a:ext cx="8274774" cy="465881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Slide Number Placeholder 5"/>
          <p:cNvSpPr>
            <a:spLocks noGrp="1"/>
          </p:cNvSpPr>
          <p:nvPr>
            <p:ph type="sldNum" sz="quarter" idx="12"/>
          </p:nvPr>
        </p:nvSpPr>
        <p:spPr/>
        <p:txBody>
          <a:bodyPr/>
          <a:lstStyle>
            <a:lvl1pPr>
              <a:defRPr/>
            </a:lvl1pPr>
          </a:lstStyle>
          <a:p>
            <a:fld id="{5D28FFE6-A2F1-4243-9DB1-DFB06715F2C6}" type="slidenum">
              <a:rPr lang="en-US" smtClean="0"/>
              <a:pPr/>
              <a:t>‹#›</a:t>
            </a:fld>
            <a:endParaRPr lang="en-US"/>
          </a:p>
        </p:txBody>
      </p:sp>
      <p:sp>
        <p:nvSpPr>
          <p:cNvPr id="7" name="Footer Placeholder 5">
            <a:extLst>
              <a:ext uri="{FF2B5EF4-FFF2-40B4-BE49-F238E27FC236}">
                <a16:creationId xmlns:a16="http://schemas.microsoft.com/office/drawing/2014/main" xmlns="" id="{850FA44F-F595-4732-8079-733B4BD46621}"/>
              </a:ext>
            </a:extLst>
          </p:cNvPr>
          <p:cNvSpPr>
            <a:spLocks noGrp="1"/>
          </p:cNvSpPr>
          <p:nvPr>
            <p:ph type="ftr" sz="quarter" idx="11"/>
          </p:nvPr>
        </p:nvSpPr>
        <p:spPr>
          <a:xfrm>
            <a:off x="2430781" y="6508569"/>
            <a:ext cx="4191000" cy="228600"/>
          </a:xfrm>
          <a:prstGeom prst="rect">
            <a:avLst/>
          </a:prstGeom>
        </p:spPr>
        <p:txBody>
          <a:bodyPr/>
          <a:lstStyle>
            <a:lvl1pPr>
              <a:defRPr sz="1200">
                <a:solidFill>
                  <a:schemeClr val="bg1"/>
                </a:solidFill>
              </a:defRPr>
            </a:lvl1pPr>
          </a:lstStyle>
          <a:p>
            <a:r>
              <a:rPr lang="en-US"/>
              <a:t>Tổng hợp &amp; Trực quan hóa dữ liệu</a:t>
            </a:r>
          </a:p>
        </p:txBody>
      </p:sp>
    </p:spTree>
    <p:extLst>
      <p:ext uri="{BB962C8B-B14F-4D97-AF65-F5344CB8AC3E}">
        <p14:creationId xmlns:p14="http://schemas.microsoft.com/office/powerpoint/2010/main" val="1692763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1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2" name="Title 1"/>
          <p:cNvSpPr>
            <a:spLocks noGrp="1"/>
          </p:cNvSpPr>
          <p:nvPr>
            <p:ph type="title"/>
          </p:nvPr>
        </p:nvSpPr>
        <p:spPr>
          <a:xfrm>
            <a:off x="1828800" y="304800"/>
            <a:ext cx="7315200" cy="1066800"/>
          </a:xfrm>
        </p:spPr>
        <p:txBody>
          <a:bodyPr/>
          <a:lstStyle/>
          <a:p>
            <a:r>
              <a:rPr lang="en-US" smtClean="0"/>
              <a:t>Click to edit Master title style</a:t>
            </a:r>
            <a:endParaRPr lang="en-US"/>
          </a:p>
        </p:txBody>
      </p:sp>
      <p:sp>
        <p:nvSpPr>
          <p:cNvPr id="3" name="Content Placeholder 2"/>
          <p:cNvSpPr>
            <a:spLocks noGrp="1"/>
          </p:cNvSpPr>
          <p:nvPr>
            <p:ph idx="1"/>
          </p:nvPr>
        </p:nvSpPr>
        <p:spPr>
          <a:xfrm>
            <a:off x="1828800" y="1371600"/>
            <a:ext cx="73152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2"/>
          <p:cNvSpPr>
            <a:spLocks noGrp="1"/>
          </p:cNvSpPr>
          <p:nvPr userDrawn="1">
            <p:ph type="ftr" sz="quarter" idx="14"/>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48165221-77F9-44FF-A123-215A65749E49}" type="slidenum">
              <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a:t>
            </a:fld>
            <a:endPar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880165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2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2" name="Title 1"/>
          <p:cNvSpPr>
            <a:spLocks noGrp="1"/>
          </p:cNvSpPr>
          <p:nvPr>
            <p:ph type="title"/>
          </p:nvPr>
        </p:nvSpPr>
        <p:spPr>
          <a:xfrm>
            <a:off x="1828800" y="304800"/>
            <a:ext cx="7315200" cy="1066800"/>
          </a:xfrm>
        </p:spPr>
        <p:txBody>
          <a:bodyPr/>
          <a:lstStyle/>
          <a:p>
            <a:r>
              <a:rPr lang="en-US" smtClean="0"/>
              <a:t>Click to edit Master title style</a:t>
            </a:r>
            <a:endParaRPr lang="en-US"/>
          </a:p>
        </p:txBody>
      </p:sp>
      <p:sp>
        <p:nvSpPr>
          <p:cNvPr id="3" name="Content Placeholder 2"/>
          <p:cNvSpPr>
            <a:spLocks noGrp="1"/>
          </p:cNvSpPr>
          <p:nvPr>
            <p:ph idx="1"/>
          </p:nvPr>
        </p:nvSpPr>
        <p:spPr>
          <a:xfrm>
            <a:off x="1828800" y="1371600"/>
            <a:ext cx="73152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2"/>
          <p:cNvSpPr>
            <a:spLocks noGrp="1"/>
          </p:cNvSpPr>
          <p:nvPr userDrawn="1">
            <p:ph type="ftr" sz="quarter" idx="14"/>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48165221-77F9-44FF-A123-215A65749E49}" type="slidenum">
              <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a:t>
            </a:fld>
            <a:endPar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593453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3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2" name="Title 1"/>
          <p:cNvSpPr>
            <a:spLocks noGrp="1"/>
          </p:cNvSpPr>
          <p:nvPr>
            <p:ph type="title"/>
          </p:nvPr>
        </p:nvSpPr>
        <p:spPr>
          <a:xfrm>
            <a:off x="1828800" y="304800"/>
            <a:ext cx="7315200" cy="1066800"/>
          </a:xfrm>
        </p:spPr>
        <p:txBody>
          <a:bodyPr/>
          <a:lstStyle/>
          <a:p>
            <a:r>
              <a:rPr lang="en-US" smtClean="0"/>
              <a:t>Click to edit Master title style</a:t>
            </a:r>
            <a:endParaRPr lang="en-US"/>
          </a:p>
        </p:txBody>
      </p:sp>
      <p:sp>
        <p:nvSpPr>
          <p:cNvPr id="3" name="Content Placeholder 2"/>
          <p:cNvSpPr>
            <a:spLocks noGrp="1"/>
          </p:cNvSpPr>
          <p:nvPr>
            <p:ph idx="1"/>
          </p:nvPr>
        </p:nvSpPr>
        <p:spPr>
          <a:xfrm>
            <a:off x="1828800" y="1371600"/>
            <a:ext cx="73152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2"/>
          <p:cNvSpPr>
            <a:spLocks noGrp="1"/>
          </p:cNvSpPr>
          <p:nvPr userDrawn="1">
            <p:ph type="ftr" sz="quarter" idx="14"/>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48165221-77F9-44FF-A123-215A65749E49}" type="slidenum">
              <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a:t>
            </a:fld>
            <a:endPar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4120903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4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2" name="Title 1"/>
          <p:cNvSpPr>
            <a:spLocks noGrp="1"/>
          </p:cNvSpPr>
          <p:nvPr>
            <p:ph type="title"/>
          </p:nvPr>
        </p:nvSpPr>
        <p:spPr>
          <a:xfrm>
            <a:off x="1828800" y="304800"/>
            <a:ext cx="7315200" cy="1066800"/>
          </a:xfrm>
        </p:spPr>
        <p:txBody>
          <a:bodyPr/>
          <a:lstStyle/>
          <a:p>
            <a:r>
              <a:rPr lang="en-US" smtClean="0"/>
              <a:t>Click to edit Master title style</a:t>
            </a:r>
            <a:endParaRPr lang="en-US"/>
          </a:p>
        </p:txBody>
      </p:sp>
      <p:sp>
        <p:nvSpPr>
          <p:cNvPr id="3" name="Content Placeholder 2"/>
          <p:cNvSpPr>
            <a:spLocks noGrp="1"/>
          </p:cNvSpPr>
          <p:nvPr>
            <p:ph idx="1"/>
          </p:nvPr>
        </p:nvSpPr>
        <p:spPr>
          <a:xfrm>
            <a:off x="1828800" y="1371600"/>
            <a:ext cx="73152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2"/>
          <p:cNvSpPr>
            <a:spLocks noGrp="1"/>
          </p:cNvSpPr>
          <p:nvPr userDrawn="1">
            <p:ph type="ftr" sz="quarter" idx="14"/>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48165221-77F9-44FF-A123-215A65749E49}" type="slidenum">
              <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a:t>
            </a:fld>
            <a:endPar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353513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6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2" name="Title 1"/>
          <p:cNvSpPr>
            <a:spLocks noGrp="1"/>
          </p:cNvSpPr>
          <p:nvPr>
            <p:ph type="title"/>
          </p:nvPr>
        </p:nvSpPr>
        <p:spPr>
          <a:xfrm>
            <a:off x="1828800" y="304800"/>
            <a:ext cx="7315200" cy="1066800"/>
          </a:xfrm>
        </p:spPr>
        <p:txBody>
          <a:bodyPr/>
          <a:lstStyle/>
          <a:p>
            <a:r>
              <a:rPr lang="en-US" smtClean="0"/>
              <a:t>Click to edit Master title style</a:t>
            </a:r>
            <a:endParaRPr lang="en-US"/>
          </a:p>
        </p:txBody>
      </p:sp>
      <p:sp>
        <p:nvSpPr>
          <p:cNvPr id="3" name="Content Placeholder 2"/>
          <p:cNvSpPr>
            <a:spLocks noGrp="1"/>
          </p:cNvSpPr>
          <p:nvPr>
            <p:ph idx="1"/>
          </p:nvPr>
        </p:nvSpPr>
        <p:spPr>
          <a:xfrm>
            <a:off x="1828800" y="1371600"/>
            <a:ext cx="73152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2"/>
          <p:cNvSpPr>
            <a:spLocks noGrp="1"/>
          </p:cNvSpPr>
          <p:nvPr userDrawn="1">
            <p:ph type="ftr" sz="quarter" idx="14"/>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48165221-77F9-44FF-A123-215A65749E49}" type="slidenum">
              <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a:t>
            </a:fld>
            <a:endPar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459765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0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2" name="Title 1"/>
          <p:cNvSpPr>
            <a:spLocks noGrp="1"/>
          </p:cNvSpPr>
          <p:nvPr>
            <p:ph type="title"/>
          </p:nvPr>
        </p:nvSpPr>
        <p:spPr>
          <a:xfrm>
            <a:off x="1828800" y="304800"/>
            <a:ext cx="7315200" cy="1066800"/>
          </a:xfrm>
        </p:spPr>
        <p:txBody>
          <a:bodyPr/>
          <a:lstStyle/>
          <a:p>
            <a:r>
              <a:rPr lang="en-US" smtClean="0"/>
              <a:t>Click to edit Master title style</a:t>
            </a:r>
            <a:endParaRPr lang="en-US"/>
          </a:p>
        </p:txBody>
      </p:sp>
      <p:sp>
        <p:nvSpPr>
          <p:cNvPr id="3" name="Content Placeholder 2"/>
          <p:cNvSpPr>
            <a:spLocks noGrp="1"/>
          </p:cNvSpPr>
          <p:nvPr>
            <p:ph idx="1"/>
          </p:nvPr>
        </p:nvSpPr>
        <p:spPr>
          <a:xfrm>
            <a:off x="1828800" y="1371600"/>
            <a:ext cx="73152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2"/>
          <p:cNvSpPr>
            <a:spLocks noGrp="1"/>
          </p:cNvSpPr>
          <p:nvPr userDrawn="1">
            <p:ph type="ftr" sz="quarter" idx="14"/>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48165221-77F9-44FF-A123-215A65749E49}" type="slidenum">
              <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a:t>
            </a:fld>
            <a:endPar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63384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3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2" name="Title 1"/>
          <p:cNvSpPr>
            <a:spLocks noGrp="1"/>
          </p:cNvSpPr>
          <p:nvPr>
            <p:ph type="title"/>
          </p:nvPr>
        </p:nvSpPr>
        <p:spPr>
          <a:xfrm>
            <a:off x="1828800" y="304800"/>
            <a:ext cx="7315200" cy="1066800"/>
          </a:xfrm>
        </p:spPr>
        <p:txBody>
          <a:bodyPr/>
          <a:lstStyle/>
          <a:p>
            <a:r>
              <a:rPr lang="en-US" smtClean="0"/>
              <a:t>Click to edit Master title style</a:t>
            </a:r>
            <a:endParaRPr lang="en-US"/>
          </a:p>
        </p:txBody>
      </p:sp>
      <p:sp>
        <p:nvSpPr>
          <p:cNvPr id="3" name="Content Placeholder 2"/>
          <p:cNvSpPr>
            <a:spLocks noGrp="1"/>
          </p:cNvSpPr>
          <p:nvPr>
            <p:ph idx="1"/>
          </p:nvPr>
        </p:nvSpPr>
        <p:spPr>
          <a:xfrm>
            <a:off x="1828800" y="1371600"/>
            <a:ext cx="73152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2"/>
          <p:cNvSpPr>
            <a:spLocks noGrp="1"/>
          </p:cNvSpPr>
          <p:nvPr userDrawn="1">
            <p:ph type="ftr" sz="quarter" idx="14"/>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48165221-77F9-44FF-A123-215A65749E49}" type="slidenum">
              <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a:t>
            </a:fld>
            <a:endPar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968400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47713" y="66675"/>
            <a:ext cx="7848600" cy="1143000"/>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98052072"/>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5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2" name="Title 1"/>
          <p:cNvSpPr>
            <a:spLocks noGrp="1"/>
          </p:cNvSpPr>
          <p:nvPr>
            <p:ph type="title"/>
          </p:nvPr>
        </p:nvSpPr>
        <p:spPr>
          <a:xfrm>
            <a:off x="1828800" y="304800"/>
            <a:ext cx="7315200" cy="1066800"/>
          </a:xfrm>
        </p:spPr>
        <p:txBody>
          <a:bodyPr/>
          <a:lstStyle/>
          <a:p>
            <a:r>
              <a:rPr lang="en-US" smtClean="0"/>
              <a:t>Click to edit Master title style</a:t>
            </a:r>
            <a:endParaRPr lang="en-US"/>
          </a:p>
        </p:txBody>
      </p:sp>
      <p:sp>
        <p:nvSpPr>
          <p:cNvPr id="3" name="Content Placeholder 2"/>
          <p:cNvSpPr>
            <a:spLocks noGrp="1"/>
          </p:cNvSpPr>
          <p:nvPr>
            <p:ph idx="1"/>
          </p:nvPr>
        </p:nvSpPr>
        <p:spPr>
          <a:xfrm>
            <a:off x="1828800" y="1371600"/>
            <a:ext cx="73152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2"/>
          <p:cNvSpPr>
            <a:spLocks noGrp="1"/>
          </p:cNvSpPr>
          <p:nvPr userDrawn="1">
            <p:ph type="ftr" sz="quarter" idx="14"/>
          </p:nvPr>
        </p:nvSpPr>
        <p:spPr/>
        <p:txBody>
          <a:bodyPr/>
          <a:lstStyle>
            <a:lvl1pPr>
              <a:defRPr/>
            </a:lvl1pPr>
          </a:lstStyle>
          <a:p>
            <a:pPr>
              <a:defRPr/>
            </a:pPr>
            <a:r>
              <a:rPr lang="en-GB"/>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fld id="{59ACFE58-2BD9-4796-8438-416CE7B7D7F8}" type="slidenum">
              <a:rPr lang="en-GB" altLang="en-US"/>
              <a:pPr/>
              <a:t>‹#›</a:t>
            </a:fld>
            <a:endParaRPr lang="en-GB" altLang="en-US"/>
          </a:p>
        </p:txBody>
      </p:sp>
    </p:spTree>
    <p:extLst>
      <p:ext uri="{BB962C8B-B14F-4D97-AF65-F5344CB8AC3E}">
        <p14:creationId xmlns:p14="http://schemas.microsoft.com/office/powerpoint/2010/main" val="4244711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7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2" name="Title 1"/>
          <p:cNvSpPr>
            <a:spLocks noGrp="1"/>
          </p:cNvSpPr>
          <p:nvPr>
            <p:ph type="title"/>
          </p:nvPr>
        </p:nvSpPr>
        <p:spPr>
          <a:xfrm>
            <a:off x="1828800" y="304800"/>
            <a:ext cx="7315200" cy="1066800"/>
          </a:xfrm>
        </p:spPr>
        <p:txBody>
          <a:bodyPr/>
          <a:lstStyle/>
          <a:p>
            <a:r>
              <a:rPr lang="en-US" smtClean="0"/>
              <a:t>Click to edit Master title style</a:t>
            </a:r>
            <a:endParaRPr lang="en-US"/>
          </a:p>
        </p:txBody>
      </p:sp>
      <p:sp>
        <p:nvSpPr>
          <p:cNvPr id="3" name="Content Placeholder 2"/>
          <p:cNvSpPr>
            <a:spLocks noGrp="1"/>
          </p:cNvSpPr>
          <p:nvPr>
            <p:ph idx="1"/>
          </p:nvPr>
        </p:nvSpPr>
        <p:spPr>
          <a:xfrm>
            <a:off x="1828800" y="1371600"/>
            <a:ext cx="73152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2"/>
          <p:cNvSpPr>
            <a:spLocks noGrp="1"/>
          </p:cNvSpPr>
          <p:nvPr userDrawn="1">
            <p:ph type="ftr" sz="quarter" idx="14"/>
          </p:nvPr>
        </p:nvSpPr>
        <p:spPr/>
        <p:txBody>
          <a:bodyPr/>
          <a:lstStyle>
            <a:lvl1pPr>
              <a:defRPr/>
            </a:lvl1pPr>
          </a:lstStyle>
          <a:p>
            <a:pPr>
              <a:defRPr/>
            </a:pPr>
            <a:r>
              <a:rPr lang="en-GB"/>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fld id="{59ACFE58-2BD9-4796-8438-416CE7B7D7F8}" type="slidenum">
              <a:rPr lang="en-GB" altLang="en-US"/>
              <a:pPr/>
              <a:t>‹#›</a:t>
            </a:fld>
            <a:endParaRPr lang="en-GB" altLang="en-US"/>
          </a:p>
        </p:txBody>
      </p:sp>
    </p:spTree>
    <p:extLst>
      <p:ext uri="{BB962C8B-B14F-4D97-AF65-F5344CB8AC3E}">
        <p14:creationId xmlns:p14="http://schemas.microsoft.com/office/powerpoint/2010/main" val="2169785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dirty="0"/>
          </a:p>
        </p:txBody>
      </p:sp>
      <p:sp>
        <p:nvSpPr>
          <p:cNvPr id="3" name="Content Placeholder 2"/>
          <p:cNvSpPr>
            <a:spLocks noGrp="1"/>
          </p:cNvSpPr>
          <p:nvPr>
            <p:ph sz="half" idx="1"/>
          </p:nvPr>
        </p:nvSpPr>
        <p:spPr>
          <a:xfrm>
            <a:off x="1142107" y="1904999"/>
            <a:ext cx="3327540" cy="4088921"/>
          </a:xfrm>
        </p:spPr>
        <p:txBody>
          <a:bodyPr>
            <a:normAutofit/>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4674354" y="1904999"/>
            <a:ext cx="3327540" cy="4088921"/>
          </a:xfrm>
        </p:spPr>
        <p:txBody>
          <a:bodyPr>
            <a:normAutofit/>
          </a:bodyPr>
          <a:lstStyle>
            <a:lvl1pPr>
              <a:defRPr sz="1800"/>
            </a:lvl1pPr>
            <a:lvl2pPr>
              <a:defRPr sz="1500"/>
            </a:lvl2pPr>
            <a:lvl3pPr>
              <a:defRPr sz="1350"/>
            </a:lvl3pPr>
            <a:lvl4pPr>
              <a:defRPr sz="1200"/>
            </a:lvl4pPr>
            <a:lvl5pPr>
              <a:defRPr sz="1200"/>
            </a:lvl5pPr>
            <a:lvl6pPr>
              <a:defRPr sz="1200"/>
            </a:lvl6pPr>
            <a:lvl7pPr>
              <a:defRPr sz="1200"/>
            </a:lvl7pPr>
            <a:lvl8pPr>
              <a:defRPr sz="1200" baseline="0"/>
            </a:lvl8pPr>
            <a:lvl9pPr>
              <a:defRPr sz="12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a:p>
        </p:txBody>
      </p:sp>
      <p:sp>
        <p:nvSpPr>
          <p:cNvPr id="8" name="Footer Placeholder 5">
            <a:extLst>
              <a:ext uri="{FF2B5EF4-FFF2-40B4-BE49-F238E27FC236}">
                <a16:creationId xmlns:a16="http://schemas.microsoft.com/office/drawing/2014/main" xmlns="" id="{CE9CE070-CE8F-434E-9998-3B620C053B44}"/>
              </a:ext>
            </a:extLst>
          </p:cNvPr>
          <p:cNvSpPr>
            <a:spLocks noGrp="1"/>
          </p:cNvSpPr>
          <p:nvPr>
            <p:ph type="ftr" sz="quarter" idx="11"/>
          </p:nvPr>
        </p:nvSpPr>
        <p:spPr>
          <a:xfrm>
            <a:off x="2430781" y="6508569"/>
            <a:ext cx="4191000" cy="228600"/>
          </a:xfrm>
          <a:prstGeom prst="rect">
            <a:avLst/>
          </a:prstGeom>
        </p:spPr>
        <p:txBody>
          <a:bodyPr/>
          <a:lstStyle>
            <a:lvl1pPr>
              <a:defRPr sz="1200">
                <a:solidFill>
                  <a:schemeClr val="bg1"/>
                </a:solidFill>
              </a:defRPr>
            </a:lvl1pPr>
          </a:lstStyle>
          <a:p>
            <a:r>
              <a:rPr lang="en-US"/>
              <a:t>Tổng hợp &amp; Trực quan hóa dữ liệu</a:t>
            </a:r>
          </a:p>
        </p:txBody>
      </p:sp>
    </p:spTree>
    <p:extLst>
      <p:ext uri="{BB962C8B-B14F-4D97-AF65-F5344CB8AC3E}">
        <p14:creationId xmlns:p14="http://schemas.microsoft.com/office/powerpoint/2010/main" val="1419825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8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2" name="Title 1"/>
          <p:cNvSpPr>
            <a:spLocks noGrp="1"/>
          </p:cNvSpPr>
          <p:nvPr>
            <p:ph type="title"/>
          </p:nvPr>
        </p:nvSpPr>
        <p:spPr>
          <a:xfrm>
            <a:off x="1828800" y="304800"/>
            <a:ext cx="7315200" cy="1066800"/>
          </a:xfrm>
        </p:spPr>
        <p:txBody>
          <a:bodyPr/>
          <a:lstStyle/>
          <a:p>
            <a:r>
              <a:rPr lang="en-US" smtClean="0"/>
              <a:t>Click to edit Master title style</a:t>
            </a:r>
            <a:endParaRPr lang="en-US"/>
          </a:p>
        </p:txBody>
      </p:sp>
      <p:sp>
        <p:nvSpPr>
          <p:cNvPr id="3" name="Content Placeholder 2"/>
          <p:cNvSpPr>
            <a:spLocks noGrp="1"/>
          </p:cNvSpPr>
          <p:nvPr>
            <p:ph idx="1"/>
          </p:nvPr>
        </p:nvSpPr>
        <p:spPr>
          <a:xfrm>
            <a:off x="1828800" y="1371600"/>
            <a:ext cx="73152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2"/>
          <p:cNvSpPr>
            <a:spLocks noGrp="1"/>
          </p:cNvSpPr>
          <p:nvPr userDrawn="1">
            <p:ph type="ftr" sz="quarter" idx="14"/>
          </p:nvPr>
        </p:nvSpPr>
        <p:spPr/>
        <p:txBody>
          <a:bodyPr/>
          <a:lstStyle>
            <a:lvl1pPr>
              <a:defRPr/>
            </a:lvl1pPr>
          </a:lstStyle>
          <a:p>
            <a:pPr>
              <a:defRPr/>
            </a:pPr>
            <a:r>
              <a:rPr lang="en-GB"/>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fld id="{59ACFE58-2BD9-4796-8438-416CE7B7D7F8}" type="slidenum">
              <a:rPr lang="en-GB" altLang="en-US"/>
              <a:pPr/>
              <a:t>‹#›</a:t>
            </a:fld>
            <a:endParaRPr lang="en-GB" altLang="en-US"/>
          </a:p>
        </p:txBody>
      </p:sp>
    </p:spTree>
    <p:extLst>
      <p:ext uri="{BB962C8B-B14F-4D97-AF65-F5344CB8AC3E}">
        <p14:creationId xmlns:p14="http://schemas.microsoft.com/office/powerpoint/2010/main" val="4046421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9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2" name="Title 1"/>
          <p:cNvSpPr>
            <a:spLocks noGrp="1"/>
          </p:cNvSpPr>
          <p:nvPr>
            <p:ph type="title"/>
          </p:nvPr>
        </p:nvSpPr>
        <p:spPr>
          <a:xfrm>
            <a:off x="1828800" y="304800"/>
            <a:ext cx="7315200" cy="1066800"/>
          </a:xfrm>
        </p:spPr>
        <p:txBody>
          <a:bodyPr/>
          <a:lstStyle/>
          <a:p>
            <a:r>
              <a:rPr lang="en-US" smtClean="0"/>
              <a:t>Click to edit Master title style</a:t>
            </a:r>
            <a:endParaRPr lang="en-US"/>
          </a:p>
        </p:txBody>
      </p:sp>
      <p:sp>
        <p:nvSpPr>
          <p:cNvPr id="3" name="Content Placeholder 2"/>
          <p:cNvSpPr>
            <a:spLocks noGrp="1"/>
          </p:cNvSpPr>
          <p:nvPr>
            <p:ph idx="1"/>
          </p:nvPr>
        </p:nvSpPr>
        <p:spPr>
          <a:xfrm>
            <a:off x="1828800" y="1371600"/>
            <a:ext cx="73152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2"/>
          <p:cNvSpPr>
            <a:spLocks noGrp="1"/>
          </p:cNvSpPr>
          <p:nvPr userDrawn="1">
            <p:ph type="ftr" sz="quarter" idx="14"/>
          </p:nvPr>
        </p:nvSpPr>
        <p:spPr/>
        <p:txBody>
          <a:bodyPr/>
          <a:lstStyle>
            <a:lvl1pPr>
              <a:defRPr/>
            </a:lvl1pPr>
          </a:lstStyle>
          <a:p>
            <a:pPr>
              <a:defRPr/>
            </a:pPr>
            <a:r>
              <a:rPr lang="en-GB"/>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fld id="{59ACFE58-2BD9-4796-8438-416CE7B7D7F8}" type="slidenum">
              <a:rPr lang="en-GB" altLang="en-US"/>
              <a:pPr/>
              <a:t>‹#›</a:t>
            </a:fld>
            <a:endParaRPr lang="en-GB" altLang="en-US"/>
          </a:p>
        </p:txBody>
      </p:sp>
    </p:spTree>
    <p:extLst>
      <p:ext uri="{BB962C8B-B14F-4D97-AF65-F5344CB8AC3E}">
        <p14:creationId xmlns:p14="http://schemas.microsoft.com/office/powerpoint/2010/main" val="835133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0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2" name="Title 1"/>
          <p:cNvSpPr>
            <a:spLocks noGrp="1"/>
          </p:cNvSpPr>
          <p:nvPr>
            <p:ph type="title"/>
          </p:nvPr>
        </p:nvSpPr>
        <p:spPr>
          <a:xfrm>
            <a:off x="1828800" y="304800"/>
            <a:ext cx="7315200" cy="1066800"/>
          </a:xfrm>
        </p:spPr>
        <p:txBody>
          <a:bodyPr/>
          <a:lstStyle/>
          <a:p>
            <a:r>
              <a:rPr lang="en-US" smtClean="0"/>
              <a:t>Click to edit Master title style</a:t>
            </a:r>
            <a:endParaRPr lang="en-US"/>
          </a:p>
        </p:txBody>
      </p:sp>
      <p:sp>
        <p:nvSpPr>
          <p:cNvPr id="3" name="Content Placeholder 2"/>
          <p:cNvSpPr>
            <a:spLocks noGrp="1"/>
          </p:cNvSpPr>
          <p:nvPr>
            <p:ph idx="1"/>
          </p:nvPr>
        </p:nvSpPr>
        <p:spPr>
          <a:xfrm>
            <a:off x="1828800" y="1371600"/>
            <a:ext cx="73152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2"/>
          <p:cNvSpPr>
            <a:spLocks noGrp="1"/>
          </p:cNvSpPr>
          <p:nvPr userDrawn="1">
            <p:ph type="ftr" sz="quarter" idx="14"/>
          </p:nvPr>
        </p:nvSpPr>
        <p:spPr/>
        <p:txBody>
          <a:bodyPr/>
          <a:lstStyle>
            <a:lvl1pPr>
              <a:defRPr/>
            </a:lvl1pPr>
          </a:lstStyle>
          <a:p>
            <a:pPr>
              <a:defRPr/>
            </a:pPr>
            <a:r>
              <a:rPr lang="en-GB"/>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fld id="{59ACFE58-2BD9-4796-8438-416CE7B7D7F8}" type="slidenum">
              <a:rPr lang="en-GB" altLang="en-US"/>
              <a:pPr/>
              <a:t>‹#›</a:t>
            </a:fld>
            <a:endParaRPr lang="en-GB" altLang="en-US"/>
          </a:p>
        </p:txBody>
      </p:sp>
    </p:spTree>
    <p:extLst>
      <p:ext uri="{BB962C8B-B14F-4D97-AF65-F5344CB8AC3E}">
        <p14:creationId xmlns:p14="http://schemas.microsoft.com/office/powerpoint/2010/main" val="656074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1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2" name="Title 1"/>
          <p:cNvSpPr>
            <a:spLocks noGrp="1"/>
          </p:cNvSpPr>
          <p:nvPr>
            <p:ph type="title"/>
          </p:nvPr>
        </p:nvSpPr>
        <p:spPr>
          <a:xfrm>
            <a:off x="1828800" y="304800"/>
            <a:ext cx="7315200" cy="1066800"/>
          </a:xfrm>
        </p:spPr>
        <p:txBody>
          <a:bodyPr/>
          <a:lstStyle/>
          <a:p>
            <a:r>
              <a:rPr lang="en-US" smtClean="0"/>
              <a:t>Click to edit Master title style</a:t>
            </a:r>
            <a:endParaRPr lang="en-US"/>
          </a:p>
        </p:txBody>
      </p:sp>
      <p:sp>
        <p:nvSpPr>
          <p:cNvPr id="3" name="Content Placeholder 2"/>
          <p:cNvSpPr>
            <a:spLocks noGrp="1"/>
          </p:cNvSpPr>
          <p:nvPr>
            <p:ph idx="1"/>
          </p:nvPr>
        </p:nvSpPr>
        <p:spPr>
          <a:xfrm>
            <a:off x="1828800" y="1371600"/>
            <a:ext cx="73152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2"/>
          <p:cNvSpPr>
            <a:spLocks noGrp="1"/>
          </p:cNvSpPr>
          <p:nvPr userDrawn="1">
            <p:ph type="ftr" sz="quarter" idx="14"/>
          </p:nvPr>
        </p:nvSpPr>
        <p:spPr/>
        <p:txBody>
          <a:bodyPr/>
          <a:lstStyle>
            <a:lvl1pPr>
              <a:defRPr/>
            </a:lvl1pPr>
          </a:lstStyle>
          <a:p>
            <a:pPr>
              <a:defRPr/>
            </a:pPr>
            <a:r>
              <a:rPr lang="en-GB"/>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fld id="{48165221-77F9-44FF-A123-215A65749E49}" type="slidenum">
              <a:rPr lang="en-GB" altLang="en-US"/>
              <a:pPr/>
              <a:t>‹#›</a:t>
            </a:fld>
            <a:endParaRPr lang="en-GB" altLang="en-US"/>
          </a:p>
        </p:txBody>
      </p:sp>
    </p:spTree>
    <p:extLst>
      <p:ext uri="{BB962C8B-B14F-4D97-AF65-F5344CB8AC3E}">
        <p14:creationId xmlns:p14="http://schemas.microsoft.com/office/powerpoint/2010/main" val="723858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2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2" name="Title 1"/>
          <p:cNvSpPr>
            <a:spLocks noGrp="1"/>
          </p:cNvSpPr>
          <p:nvPr>
            <p:ph type="title"/>
          </p:nvPr>
        </p:nvSpPr>
        <p:spPr>
          <a:xfrm>
            <a:off x="1828800" y="304800"/>
            <a:ext cx="7315200" cy="1066800"/>
          </a:xfrm>
        </p:spPr>
        <p:txBody>
          <a:bodyPr/>
          <a:lstStyle/>
          <a:p>
            <a:r>
              <a:rPr lang="en-US" smtClean="0"/>
              <a:t>Click to edit Master title style</a:t>
            </a:r>
            <a:endParaRPr lang="en-US"/>
          </a:p>
        </p:txBody>
      </p:sp>
      <p:sp>
        <p:nvSpPr>
          <p:cNvPr id="3" name="Content Placeholder 2"/>
          <p:cNvSpPr>
            <a:spLocks noGrp="1"/>
          </p:cNvSpPr>
          <p:nvPr>
            <p:ph idx="1"/>
          </p:nvPr>
        </p:nvSpPr>
        <p:spPr>
          <a:xfrm>
            <a:off x="1828800" y="1371600"/>
            <a:ext cx="73152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2"/>
          <p:cNvSpPr>
            <a:spLocks noGrp="1"/>
          </p:cNvSpPr>
          <p:nvPr userDrawn="1">
            <p:ph type="ftr" sz="quarter" idx="14"/>
          </p:nvPr>
        </p:nvSpPr>
        <p:spPr/>
        <p:txBody>
          <a:bodyPr/>
          <a:lstStyle>
            <a:lvl1pPr>
              <a:defRPr/>
            </a:lvl1pPr>
          </a:lstStyle>
          <a:p>
            <a:pPr>
              <a:defRPr/>
            </a:pPr>
            <a:r>
              <a:rPr lang="en-GB"/>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fld id="{48165221-77F9-44FF-A123-215A65749E49}" type="slidenum">
              <a:rPr lang="en-GB" altLang="en-US"/>
              <a:pPr/>
              <a:t>‹#›</a:t>
            </a:fld>
            <a:endParaRPr lang="en-GB" altLang="en-US"/>
          </a:p>
        </p:txBody>
      </p:sp>
    </p:spTree>
    <p:extLst>
      <p:ext uri="{BB962C8B-B14F-4D97-AF65-F5344CB8AC3E}">
        <p14:creationId xmlns:p14="http://schemas.microsoft.com/office/powerpoint/2010/main" val="451800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4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2" name="Title 1"/>
          <p:cNvSpPr>
            <a:spLocks noGrp="1"/>
          </p:cNvSpPr>
          <p:nvPr>
            <p:ph type="title"/>
          </p:nvPr>
        </p:nvSpPr>
        <p:spPr>
          <a:xfrm>
            <a:off x="1828800" y="304800"/>
            <a:ext cx="7315200" cy="1066800"/>
          </a:xfrm>
        </p:spPr>
        <p:txBody>
          <a:bodyPr/>
          <a:lstStyle/>
          <a:p>
            <a:r>
              <a:rPr lang="en-US" smtClean="0"/>
              <a:t>Click to edit Master title style</a:t>
            </a:r>
            <a:endParaRPr lang="en-US"/>
          </a:p>
        </p:txBody>
      </p:sp>
      <p:sp>
        <p:nvSpPr>
          <p:cNvPr id="3" name="Content Placeholder 2"/>
          <p:cNvSpPr>
            <a:spLocks noGrp="1"/>
          </p:cNvSpPr>
          <p:nvPr>
            <p:ph idx="1"/>
          </p:nvPr>
        </p:nvSpPr>
        <p:spPr>
          <a:xfrm>
            <a:off x="1828800" y="1371600"/>
            <a:ext cx="73152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2"/>
          <p:cNvSpPr>
            <a:spLocks noGrp="1"/>
          </p:cNvSpPr>
          <p:nvPr userDrawn="1">
            <p:ph type="ftr" sz="quarter" idx="14"/>
          </p:nvPr>
        </p:nvSpPr>
        <p:spPr/>
        <p:txBody>
          <a:bodyPr/>
          <a:lstStyle>
            <a:lvl1pPr>
              <a:defRPr/>
            </a:lvl1pPr>
          </a:lstStyle>
          <a:p>
            <a:pPr>
              <a:defRPr/>
            </a:pPr>
            <a:r>
              <a:rPr lang="en-GB"/>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fld id="{48165221-77F9-44FF-A123-215A65749E49}" type="slidenum">
              <a:rPr lang="en-GB" altLang="en-US"/>
              <a:pPr/>
              <a:t>‹#›</a:t>
            </a:fld>
            <a:endParaRPr lang="en-GB" altLang="en-US"/>
          </a:p>
        </p:txBody>
      </p:sp>
    </p:spTree>
    <p:extLst>
      <p:ext uri="{BB962C8B-B14F-4D97-AF65-F5344CB8AC3E}">
        <p14:creationId xmlns:p14="http://schemas.microsoft.com/office/powerpoint/2010/main" val="282696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5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2" name="Title 1"/>
          <p:cNvSpPr>
            <a:spLocks noGrp="1"/>
          </p:cNvSpPr>
          <p:nvPr>
            <p:ph type="title"/>
          </p:nvPr>
        </p:nvSpPr>
        <p:spPr>
          <a:xfrm>
            <a:off x="1828800" y="304800"/>
            <a:ext cx="7315200" cy="1066800"/>
          </a:xfrm>
        </p:spPr>
        <p:txBody>
          <a:bodyPr/>
          <a:lstStyle/>
          <a:p>
            <a:r>
              <a:rPr lang="en-US" smtClean="0"/>
              <a:t>Click to edit Master title style</a:t>
            </a:r>
            <a:endParaRPr lang="en-US"/>
          </a:p>
        </p:txBody>
      </p:sp>
      <p:sp>
        <p:nvSpPr>
          <p:cNvPr id="3" name="Content Placeholder 2"/>
          <p:cNvSpPr>
            <a:spLocks noGrp="1"/>
          </p:cNvSpPr>
          <p:nvPr>
            <p:ph idx="1"/>
          </p:nvPr>
        </p:nvSpPr>
        <p:spPr>
          <a:xfrm>
            <a:off x="1828800" y="1371600"/>
            <a:ext cx="73152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2"/>
          <p:cNvSpPr>
            <a:spLocks noGrp="1"/>
          </p:cNvSpPr>
          <p:nvPr userDrawn="1">
            <p:ph type="ftr" sz="quarter" idx="14"/>
          </p:nvPr>
        </p:nvSpPr>
        <p:spPr/>
        <p:txBody>
          <a:bodyPr/>
          <a:lstStyle>
            <a:lvl1pPr>
              <a:defRPr/>
            </a:lvl1pPr>
          </a:lstStyle>
          <a:p>
            <a:pPr>
              <a:defRPr/>
            </a:pPr>
            <a:r>
              <a:rPr lang="en-GB"/>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fld id="{48165221-77F9-44FF-A123-215A65749E49}" type="slidenum">
              <a:rPr lang="en-GB" altLang="en-US"/>
              <a:pPr/>
              <a:t>‹#›</a:t>
            </a:fld>
            <a:endParaRPr lang="en-GB" altLang="en-US"/>
          </a:p>
        </p:txBody>
      </p:sp>
    </p:spTree>
    <p:extLst>
      <p:ext uri="{BB962C8B-B14F-4D97-AF65-F5344CB8AC3E}">
        <p14:creationId xmlns:p14="http://schemas.microsoft.com/office/powerpoint/2010/main" val="2325297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26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2" name="Title 1"/>
          <p:cNvSpPr>
            <a:spLocks noGrp="1"/>
          </p:cNvSpPr>
          <p:nvPr>
            <p:ph type="title"/>
          </p:nvPr>
        </p:nvSpPr>
        <p:spPr>
          <a:xfrm>
            <a:off x="1828800" y="304800"/>
            <a:ext cx="7315200" cy="1066800"/>
          </a:xfrm>
        </p:spPr>
        <p:txBody>
          <a:bodyPr/>
          <a:lstStyle/>
          <a:p>
            <a:r>
              <a:rPr lang="en-US" smtClean="0"/>
              <a:t>Click to edit Master title style</a:t>
            </a:r>
            <a:endParaRPr lang="en-US"/>
          </a:p>
        </p:txBody>
      </p:sp>
      <p:sp>
        <p:nvSpPr>
          <p:cNvPr id="3" name="Content Placeholder 2"/>
          <p:cNvSpPr>
            <a:spLocks noGrp="1"/>
          </p:cNvSpPr>
          <p:nvPr>
            <p:ph idx="1"/>
          </p:nvPr>
        </p:nvSpPr>
        <p:spPr>
          <a:xfrm>
            <a:off x="1828800" y="1371600"/>
            <a:ext cx="73152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2"/>
          <p:cNvSpPr>
            <a:spLocks noGrp="1"/>
          </p:cNvSpPr>
          <p:nvPr userDrawn="1">
            <p:ph type="ftr" sz="quarter" idx="14"/>
          </p:nvPr>
        </p:nvSpPr>
        <p:spPr/>
        <p:txBody>
          <a:bodyPr/>
          <a:lstStyle>
            <a:lvl1pPr>
              <a:defRPr/>
            </a:lvl1pPr>
          </a:lstStyle>
          <a:p>
            <a:pPr>
              <a:defRPr/>
            </a:pPr>
            <a:r>
              <a:rPr lang="en-GB"/>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fld id="{48165221-77F9-44FF-A123-215A65749E49}" type="slidenum">
              <a:rPr lang="en-GB" altLang="en-US"/>
              <a:pPr/>
              <a:t>‹#›</a:t>
            </a:fld>
            <a:endParaRPr lang="en-GB" altLang="en-US"/>
          </a:p>
        </p:txBody>
      </p:sp>
    </p:spTree>
    <p:extLst>
      <p:ext uri="{BB962C8B-B14F-4D97-AF65-F5344CB8AC3E}">
        <p14:creationId xmlns:p14="http://schemas.microsoft.com/office/powerpoint/2010/main" val="2661810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27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2" name="Title 1"/>
          <p:cNvSpPr>
            <a:spLocks noGrp="1"/>
          </p:cNvSpPr>
          <p:nvPr>
            <p:ph type="title"/>
          </p:nvPr>
        </p:nvSpPr>
        <p:spPr>
          <a:xfrm>
            <a:off x="1828800" y="304800"/>
            <a:ext cx="7315200" cy="1066800"/>
          </a:xfrm>
        </p:spPr>
        <p:txBody>
          <a:bodyPr/>
          <a:lstStyle/>
          <a:p>
            <a:r>
              <a:rPr lang="en-US" smtClean="0"/>
              <a:t>Click to edit Master title style</a:t>
            </a:r>
            <a:endParaRPr lang="en-US"/>
          </a:p>
        </p:txBody>
      </p:sp>
      <p:sp>
        <p:nvSpPr>
          <p:cNvPr id="3" name="Content Placeholder 2"/>
          <p:cNvSpPr>
            <a:spLocks noGrp="1"/>
          </p:cNvSpPr>
          <p:nvPr>
            <p:ph idx="1"/>
          </p:nvPr>
        </p:nvSpPr>
        <p:spPr>
          <a:xfrm>
            <a:off x="1828800" y="1371600"/>
            <a:ext cx="73152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2"/>
          <p:cNvSpPr>
            <a:spLocks noGrp="1"/>
          </p:cNvSpPr>
          <p:nvPr userDrawn="1">
            <p:ph type="ftr" sz="quarter" idx="14"/>
          </p:nvPr>
        </p:nvSpPr>
        <p:spPr/>
        <p:txBody>
          <a:bodyPr/>
          <a:lstStyle>
            <a:lvl1pPr>
              <a:defRPr/>
            </a:lvl1pPr>
          </a:lstStyle>
          <a:p>
            <a:pPr>
              <a:defRPr/>
            </a:pPr>
            <a:r>
              <a:rPr lang="en-GB"/>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fld id="{48165221-77F9-44FF-A123-215A65749E49}" type="slidenum">
              <a:rPr lang="en-GB" altLang="en-US"/>
              <a:pPr/>
              <a:t>‹#›</a:t>
            </a:fld>
            <a:endParaRPr lang="en-GB" altLang="en-US"/>
          </a:p>
        </p:txBody>
      </p:sp>
    </p:spTree>
    <p:extLst>
      <p:ext uri="{BB962C8B-B14F-4D97-AF65-F5344CB8AC3E}">
        <p14:creationId xmlns:p14="http://schemas.microsoft.com/office/powerpoint/2010/main" val="788835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28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2" name="Title 1"/>
          <p:cNvSpPr>
            <a:spLocks noGrp="1"/>
          </p:cNvSpPr>
          <p:nvPr>
            <p:ph type="title"/>
          </p:nvPr>
        </p:nvSpPr>
        <p:spPr>
          <a:xfrm>
            <a:off x="1828800" y="304800"/>
            <a:ext cx="7315200" cy="1066800"/>
          </a:xfrm>
        </p:spPr>
        <p:txBody>
          <a:bodyPr/>
          <a:lstStyle/>
          <a:p>
            <a:r>
              <a:rPr lang="en-US" smtClean="0"/>
              <a:t>Click to edit Master title style</a:t>
            </a:r>
            <a:endParaRPr lang="en-US"/>
          </a:p>
        </p:txBody>
      </p:sp>
      <p:sp>
        <p:nvSpPr>
          <p:cNvPr id="3" name="Content Placeholder 2"/>
          <p:cNvSpPr>
            <a:spLocks noGrp="1"/>
          </p:cNvSpPr>
          <p:nvPr>
            <p:ph idx="1"/>
          </p:nvPr>
        </p:nvSpPr>
        <p:spPr>
          <a:xfrm>
            <a:off x="1828800" y="1371600"/>
            <a:ext cx="73152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2"/>
          <p:cNvSpPr>
            <a:spLocks noGrp="1"/>
          </p:cNvSpPr>
          <p:nvPr userDrawn="1">
            <p:ph type="ftr" sz="quarter" idx="14"/>
          </p:nvPr>
        </p:nvSpPr>
        <p:spPr/>
        <p:txBody>
          <a:bodyPr/>
          <a:lstStyle>
            <a:lvl1pPr>
              <a:defRPr/>
            </a:lvl1pPr>
          </a:lstStyle>
          <a:p>
            <a:pPr>
              <a:defRPr/>
            </a:pPr>
            <a:r>
              <a:rPr lang="en-GB"/>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fld id="{48165221-77F9-44FF-A123-215A65749E49}" type="slidenum">
              <a:rPr lang="en-GB" altLang="en-US"/>
              <a:pPr/>
              <a:t>‹#›</a:t>
            </a:fld>
            <a:endParaRPr lang="en-GB" altLang="en-US"/>
          </a:p>
        </p:txBody>
      </p:sp>
    </p:spTree>
    <p:extLst>
      <p:ext uri="{BB962C8B-B14F-4D97-AF65-F5344CB8AC3E}">
        <p14:creationId xmlns:p14="http://schemas.microsoft.com/office/powerpoint/2010/main" val="2437052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endParaRPr dirty="0"/>
          </a:p>
        </p:txBody>
      </p:sp>
      <p:sp>
        <p:nvSpPr>
          <p:cNvPr id="3" name="Text Placeholder 2"/>
          <p:cNvSpPr>
            <a:spLocks noGrp="1"/>
          </p:cNvSpPr>
          <p:nvPr>
            <p:ph type="body" idx="1"/>
          </p:nvPr>
        </p:nvSpPr>
        <p:spPr>
          <a:xfrm>
            <a:off x="1142107" y="1828801"/>
            <a:ext cx="3315563" cy="685801"/>
          </a:xfrm>
        </p:spPr>
        <p:txBody>
          <a:bodyPr anchor="ctr">
            <a:normAutofit/>
          </a:bodyPr>
          <a:lstStyle>
            <a:lvl1pPr marL="0" indent="0">
              <a:spcBef>
                <a:spcPts val="0"/>
              </a:spcBef>
              <a:buNone/>
              <a:defRPr sz="1500" b="1"/>
            </a:lvl1pPr>
            <a:lvl2pPr marL="342991" indent="0">
              <a:buNone/>
              <a:defRPr sz="1500" b="1"/>
            </a:lvl2pPr>
            <a:lvl3pPr marL="685983" indent="0">
              <a:buNone/>
              <a:defRPr sz="1350" b="1"/>
            </a:lvl3pPr>
            <a:lvl4pPr marL="1028974" indent="0">
              <a:buNone/>
              <a:defRPr sz="1200" b="1"/>
            </a:lvl4pPr>
            <a:lvl5pPr marL="1371966" indent="0">
              <a:buNone/>
              <a:defRPr sz="1200" b="1"/>
            </a:lvl5pPr>
            <a:lvl6pPr marL="1714957" indent="0">
              <a:buNone/>
              <a:defRPr sz="1200" b="1"/>
            </a:lvl6pPr>
            <a:lvl7pPr marL="2057949" indent="0">
              <a:buNone/>
              <a:defRPr sz="1200" b="1"/>
            </a:lvl7pPr>
            <a:lvl8pPr marL="2400940" indent="0">
              <a:buNone/>
              <a:defRPr sz="1200" b="1"/>
            </a:lvl8pPr>
            <a:lvl9pPr marL="2743932" indent="0">
              <a:buNone/>
              <a:defRPr sz="1200" b="1"/>
            </a:lvl9pPr>
          </a:lstStyle>
          <a:p>
            <a:pPr lvl="0"/>
            <a:r>
              <a:rPr lang="en-US" dirty="0"/>
              <a:t>Edit Master text styles</a:t>
            </a:r>
          </a:p>
        </p:txBody>
      </p:sp>
      <p:sp>
        <p:nvSpPr>
          <p:cNvPr id="4" name="Content Placeholder 3"/>
          <p:cNvSpPr>
            <a:spLocks noGrp="1"/>
          </p:cNvSpPr>
          <p:nvPr>
            <p:ph sz="half" idx="2"/>
          </p:nvPr>
        </p:nvSpPr>
        <p:spPr>
          <a:xfrm>
            <a:off x="1142107" y="2590801"/>
            <a:ext cx="3315563" cy="3429000"/>
          </a:xfrm>
        </p:spPr>
        <p:txBody>
          <a:bodyP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5" name="Text Placeholder 4"/>
          <p:cNvSpPr>
            <a:spLocks noGrp="1"/>
          </p:cNvSpPr>
          <p:nvPr>
            <p:ph type="body" sz="quarter" idx="3"/>
          </p:nvPr>
        </p:nvSpPr>
        <p:spPr>
          <a:xfrm>
            <a:off x="4686331" y="1828801"/>
            <a:ext cx="3315563" cy="685801"/>
          </a:xfrm>
        </p:spPr>
        <p:txBody>
          <a:bodyPr anchor="ctr">
            <a:normAutofit/>
          </a:bodyPr>
          <a:lstStyle>
            <a:lvl1pPr marL="0" indent="0">
              <a:spcBef>
                <a:spcPts val="0"/>
              </a:spcBef>
              <a:buNone/>
              <a:defRPr sz="1500" b="1"/>
            </a:lvl1pPr>
            <a:lvl2pPr marL="342991" indent="0">
              <a:buNone/>
              <a:defRPr sz="1500" b="1"/>
            </a:lvl2pPr>
            <a:lvl3pPr marL="685983" indent="0">
              <a:buNone/>
              <a:defRPr sz="1350" b="1"/>
            </a:lvl3pPr>
            <a:lvl4pPr marL="1028974" indent="0">
              <a:buNone/>
              <a:defRPr sz="1200" b="1"/>
            </a:lvl4pPr>
            <a:lvl5pPr marL="1371966" indent="0">
              <a:buNone/>
              <a:defRPr sz="1200" b="1"/>
            </a:lvl5pPr>
            <a:lvl6pPr marL="1714957" indent="0">
              <a:buNone/>
              <a:defRPr sz="1200" b="1"/>
            </a:lvl6pPr>
            <a:lvl7pPr marL="2057949" indent="0">
              <a:buNone/>
              <a:defRPr sz="1200" b="1"/>
            </a:lvl7pPr>
            <a:lvl8pPr marL="2400940" indent="0">
              <a:buNone/>
              <a:defRPr sz="1200" b="1"/>
            </a:lvl8pPr>
            <a:lvl9pPr marL="2743932" indent="0">
              <a:buNone/>
              <a:defRPr sz="1200" b="1"/>
            </a:lvl9pPr>
          </a:lstStyle>
          <a:p>
            <a:pPr lvl="0"/>
            <a:r>
              <a:rPr lang="en-US"/>
              <a:t>Edit Master text styles</a:t>
            </a:r>
          </a:p>
        </p:txBody>
      </p:sp>
      <p:sp>
        <p:nvSpPr>
          <p:cNvPr id="6" name="Content Placeholder 5"/>
          <p:cNvSpPr>
            <a:spLocks noGrp="1"/>
          </p:cNvSpPr>
          <p:nvPr>
            <p:ph sz="quarter" idx="4"/>
          </p:nvPr>
        </p:nvSpPr>
        <p:spPr>
          <a:xfrm>
            <a:off x="4686331" y="2590801"/>
            <a:ext cx="3315563" cy="3429000"/>
          </a:xfrm>
        </p:spPr>
        <p:txBody>
          <a:bodyP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9" name="Slide Number Placeholder 8"/>
          <p:cNvSpPr>
            <a:spLocks noGrp="1"/>
          </p:cNvSpPr>
          <p:nvPr>
            <p:ph type="sldNum" sz="quarter" idx="12"/>
          </p:nvPr>
        </p:nvSpPr>
        <p:spPr/>
        <p:txBody>
          <a:bodyPr/>
          <a:lstStyle/>
          <a:p>
            <a:fld id="{DF28FB93-0A08-4E7D-8E63-9EFA29F1E093}" type="slidenum">
              <a:rPr lang="en-US" smtClean="0"/>
              <a:pPr/>
              <a:t>‹#›</a:t>
            </a:fld>
            <a:endParaRPr lang="en-US"/>
          </a:p>
        </p:txBody>
      </p:sp>
      <p:sp>
        <p:nvSpPr>
          <p:cNvPr id="11" name="Footer Placeholder 5">
            <a:extLst>
              <a:ext uri="{FF2B5EF4-FFF2-40B4-BE49-F238E27FC236}">
                <a16:creationId xmlns:a16="http://schemas.microsoft.com/office/drawing/2014/main" xmlns="" id="{D389AAF3-73EF-4589-924D-56ADC8CF70E5}"/>
              </a:ext>
            </a:extLst>
          </p:cNvPr>
          <p:cNvSpPr>
            <a:spLocks noGrp="1"/>
          </p:cNvSpPr>
          <p:nvPr>
            <p:ph type="ftr" sz="quarter" idx="11"/>
          </p:nvPr>
        </p:nvSpPr>
        <p:spPr>
          <a:xfrm>
            <a:off x="2430781" y="6508569"/>
            <a:ext cx="4191000" cy="228600"/>
          </a:xfrm>
          <a:prstGeom prst="rect">
            <a:avLst/>
          </a:prstGeom>
        </p:spPr>
        <p:txBody>
          <a:bodyPr/>
          <a:lstStyle>
            <a:lvl1pPr>
              <a:defRPr sz="1200">
                <a:solidFill>
                  <a:schemeClr val="bg1"/>
                </a:solidFill>
              </a:defRPr>
            </a:lvl1pPr>
          </a:lstStyle>
          <a:p>
            <a:r>
              <a:rPr lang="en-US"/>
              <a:t>Tổng hợp &amp; Trực quan hóa dữ liệu</a:t>
            </a:r>
          </a:p>
        </p:txBody>
      </p:sp>
    </p:spTree>
    <p:extLst>
      <p:ext uri="{BB962C8B-B14F-4D97-AF65-F5344CB8AC3E}">
        <p14:creationId xmlns:p14="http://schemas.microsoft.com/office/powerpoint/2010/main" val="2758140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29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2" name="Title 1"/>
          <p:cNvSpPr>
            <a:spLocks noGrp="1"/>
          </p:cNvSpPr>
          <p:nvPr>
            <p:ph type="title"/>
          </p:nvPr>
        </p:nvSpPr>
        <p:spPr>
          <a:xfrm>
            <a:off x="1828800" y="304800"/>
            <a:ext cx="7315200" cy="1066800"/>
          </a:xfrm>
        </p:spPr>
        <p:txBody>
          <a:bodyPr/>
          <a:lstStyle/>
          <a:p>
            <a:r>
              <a:rPr lang="en-US" smtClean="0"/>
              <a:t>Click to edit Master title style</a:t>
            </a:r>
            <a:endParaRPr lang="en-US"/>
          </a:p>
        </p:txBody>
      </p:sp>
      <p:sp>
        <p:nvSpPr>
          <p:cNvPr id="3" name="Content Placeholder 2"/>
          <p:cNvSpPr>
            <a:spLocks noGrp="1"/>
          </p:cNvSpPr>
          <p:nvPr>
            <p:ph idx="1"/>
          </p:nvPr>
        </p:nvSpPr>
        <p:spPr>
          <a:xfrm>
            <a:off x="1828800" y="1371600"/>
            <a:ext cx="73152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2"/>
          <p:cNvSpPr>
            <a:spLocks noGrp="1"/>
          </p:cNvSpPr>
          <p:nvPr userDrawn="1">
            <p:ph type="ftr" sz="quarter" idx="14"/>
          </p:nvPr>
        </p:nvSpPr>
        <p:spPr/>
        <p:txBody>
          <a:bodyPr/>
          <a:lstStyle>
            <a:lvl1pPr>
              <a:defRPr/>
            </a:lvl1pPr>
          </a:lstStyle>
          <a:p>
            <a:pPr>
              <a:defRPr/>
            </a:pPr>
            <a:r>
              <a:rPr lang="en-GB"/>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pPr>
              <a:defRPr/>
            </a:pPr>
            <a:fld id="{6A9F218A-9A86-42FF-B8B5-B8DDD61931D4}" type="slidenum">
              <a:rPr lang="en-GB"/>
              <a:pPr>
                <a:defRPr/>
              </a:pPr>
              <a:t>‹#›</a:t>
            </a:fld>
            <a:endParaRPr lang="en-GB"/>
          </a:p>
        </p:txBody>
      </p:sp>
    </p:spTree>
    <p:extLst>
      <p:ext uri="{BB962C8B-B14F-4D97-AF65-F5344CB8AC3E}">
        <p14:creationId xmlns:p14="http://schemas.microsoft.com/office/powerpoint/2010/main" val="1501160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dirty="0"/>
          </a:p>
        </p:txBody>
      </p:sp>
      <p:sp>
        <p:nvSpPr>
          <p:cNvPr id="5" name="Slide Number Placeholder 4"/>
          <p:cNvSpPr>
            <a:spLocks noGrp="1"/>
          </p:cNvSpPr>
          <p:nvPr>
            <p:ph type="sldNum" sz="quarter" idx="12"/>
          </p:nvPr>
        </p:nvSpPr>
        <p:spPr/>
        <p:txBody>
          <a:bodyPr/>
          <a:lstStyle/>
          <a:p>
            <a:fld id="{DF28FB93-0A08-4E7D-8E63-9EFA29F1E093}" type="slidenum">
              <a:rPr lang="en-US" smtClean="0"/>
              <a:pPr/>
              <a:t>‹#›</a:t>
            </a:fld>
            <a:endParaRPr lang="en-US"/>
          </a:p>
        </p:txBody>
      </p:sp>
      <p:sp>
        <p:nvSpPr>
          <p:cNvPr id="7" name="Footer Placeholder 5">
            <a:extLst>
              <a:ext uri="{FF2B5EF4-FFF2-40B4-BE49-F238E27FC236}">
                <a16:creationId xmlns:a16="http://schemas.microsoft.com/office/drawing/2014/main" xmlns="" id="{1390A3F0-6539-4EB2-84D7-6539A5F87CAA}"/>
              </a:ext>
            </a:extLst>
          </p:cNvPr>
          <p:cNvSpPr>
            <a:spLocks noGrp="1"/>
          </p:cNvSpPr>
          <p:nvPr>
            <p:ph type="ftr" sz="quarter" idx="11"/>
          </p:nvPr>
        </p:nvSpPr>
        <p:spPr>
          <a:xfrm>
            <a:off x="2430781" y="6508569"/>
            <a:ext cx="4191000" cy="228600"/>
          </a:xfrm>
          <a:prstGeom prst="rect">
            <a:avLst/>
          </a:prstGeom>
        </p:spPr>
        <p:txBody>
          <a:bodyPr/>
          <a:lstStyle>
            <a:lvl1pPr>
              <a:defRPr sz="1200">
                <a:solidFill>
                  <a:schemeClr val="bg1"/>
                </a:solidFill>
              </a:defRPr>
            </a:lvl1pPr>
          </a:lstStyle>
          <a:p>
            <a:r>
              <a:rPr lang="en-US"/>
              <a:t>Tổng hợp &amp; Trực quan hóa dữ liệu</a:t>
            </a:r>
          </a:p>
        </p:txBody>
      </p:sp>
    </p:spTree>
    <p:extLst>
      <p:ext uri="{BB962C8B-B14F-4D97-AF65-F5344CB8AC3E}">
        <p14:creationId xmlns:p14="http://schemas.microsoft.com/office/powerpoint/2010/main" val="3718256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ame"/>
          <p:cNvSpPr/>
          <p:nvPr/>
        </p:nvSpPr>
        <p:spPr>
          <a:xfrm>
            <a:off x="913445" y="1019175"/>
            <a:ext cx="4596057" cy="4572000"/>
          </a:xfrm>
          <a:prstGeom prst="rect">
            <a:avLst/>
          </a:prstGeom>
          <a:noFill/>
          <a:ln w="101600">
            <a:solidFill>
              <a:schemeClr val="accent1">
                <a:lumMod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sp>
        <p:nvSpPr>
          <p:cNvPr id="2" name="Title 1"/>
          <p:cNvSpPr>
            <a:spLocks noGrp="1"/>
          </p:cNvSpPr>
          <p:nvPr>
            <p:ph type="title"/>
          </p:nvPr>
        </p:nvSpPr>
        <p:spPr>
          <a:xfrm>
            <a:off x="5943959" y="1371600"/>
            <a:ext cx="2343760" cy="2057400"/>
          </a:xfrm>
        </p:spPr>
        <p:txBody>
          <a:bodyPr anchor="b">
            <a:normAutofit/>
          </a:bodyPr>
          <a:lstStyle>
            <a:lvl1pPr algn="l">
              <a:defRPr sz="2401" b="1"/>
            </a:lvl1pPr>
          </a:lstStyle>
          <a:p>
            <a:r>
              <a:rPr lang="en-US"/>
              <a:t>Click to edit Master title style</a:t>
            </a:r>
            <a:endParaRPr/>
          </a:p>
        </p:txBody>
      </p:sp>
      <p:sp>
        <p:nvSpPr>
          <p:cNvPr id="3" name="Content Placeholder 2"/>
          <p:cNvSpPr>
            <a:spLocks noGrp="1"/>
          </p:cNvSpPr>
          <p:nvPr>
            <p:ph idx="1"/>
          </p:nvPr>
        </p:nvSpPr>
        <p:spPr>
          <a:xfrm>
            <a:off x="1119239" y="1293495"/>
            <a:ext cx="4184470" cy="4023360"/>
          </a:xfrm>
        </p:spPr>
        <p:txBody>
          <a:bodyP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5943959" y="3536830"/>
            <a:ext cx="2343760" cy="1797169"/>
          </a:xfrm>
        </p:spPr>
        <p:txBody>
          <a:bodyPr>
            <a:normAutofit/>
          </a:bodyPr>
          <a:lstStyle>
            <a:lvl1pPr marL="0" indent="0">
              <a:spcBef>
                <a:spcPts val="600"/>
              </a:spcBef>
              <a:buNone/>
              <a:defRPr sz="1200"/>
            </a:lvl1pPr>
            <a:lvl2pPr marL="342991" indent="0">
              <a:buNone/>
              <a:defRPr sz="900"/>
            </a:lvl2pPr>
            <a:lvl3pPr marL="685983" indent="0">
              <a:buNone/>
              <a:defRPr sz="750"/>
            </a:lvl3pPr>
            <a:lvl4pPr marL="1028974" indent="0">
              <a:buNone/>
              <a:defRPr sz="675"/>
            </a:lvl4pPr>
            <a:lvl5pPr marL="1371966" indent="0">
              <a:buNone/>
              <a:defRPr sz="675"/>
            </a:lvl5pPr>
            <a:lvl6pPr marL="1714957" indent="0">
              <a:buNone/>
              <a:defRPr sz="675"/>
            </a:lvl6pPr>
            <a:lvl7pPr marL="2057949" indent="0">
              <a:buNone/>
              <a:defRPr sz="675"/>
            </a:lvl7pPr>
            <a:lvl8pPr marL="2400940" indent="0">
              <a:buNone/>
              <a:defRPr sz="675"/>
            </a:lvl8pPr>
            <a:lvl9pPr marL="2743932" indent="0">
              <a:buNone/>
              <a:defRPr sz="675"/>
            </a:lvl9pPr>
          </a:lstStyle>
          <a:p>
            <a:pPr lvl="0"/>
            <a:r>
              <a:rPr lang="en-US"/>
              <a:t>Edit Master text styles</a:t>
            </a:r>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a:p>
        </p:txBody>
      </p:sp>
      <p:sp>
        <p:nvSpPr>
          <p:cNvPr id="10" name="Footer Placeholder 5">
            <a:extLst>
              <a:ext uri="{FF2B5EF4-FFF2-40B4-BE49-F238E27FC236}">
                <a16:creationId xmlns:a16="http://schemas.microsoft.com/office/drawing/2014/main" xmlns="" id="{CC4C5DB9-35BB-474C-B048-3EF469856B90}"/>
              </a:ext>
            </a:extLst>
          </p:cNvPr>
          <p:cNvSpPr>
            <a:spLocks noGrp="1"/>
          </p:cNvSpPr>
          <p:nvPr>
            <p:ph type="ftr" sz="quarter" idx="11"/>
          </p:nvPr>
        </p:nvSpPr>
        <p:spPr>
          <a:xfrm>
            <a:off x="2430781" y="6508569"/>
            <a:ext cx="4191000" cy="228600"/>
          </a:xfrm>
          <a:prstGeom prst="rect">
            <a:avLst/>
          </a:prstGeom>
        </p:spPr>
        <p:txBody>
          <a:bodyPr/>
          <a:lstStyle>
            <a:lvl1pPr>
              <a:defRPr sz="1200">
                <a:solidFill>
                  <a:schemeClr val="bg1"/>
                </a:solidFill>
              </a:defRPr>
            </a:lvl1pPr>
          </a:lstStyle>
          <a:p>
            <a:r>
              <a:rPr lang="en-US"/>
              <a:t>Tổng hợp &amp; Trực quan hóa dữ liệu</a:t>
            </a:r>
          </a:p>
        </p:txBody>
      </p:sp>
    </p:spTree>
    <p:extLst>
      <p:ext uri="{BB962C8B-B14F-4D97-AF65-F5344CB8AC3E}">
        <p14:creationId xmlns:p14="http://schemas.microsoft.com/office/powerpoint/2010/main" val="576717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frame"/>
          <p:cNvSpPr/>
          <p:nvPr/>
        </p:nvSpPr>
        <p:spPr>
          <a:xfrm>
            <a:off x="913445" y="1019175"/>
            <a:ext cx="4596057" cy="4572000"/>
          </a:xfrm>
          <a:prstGeom prst="rect">
            <a:avLst/>
          </a:prstGeom>
          <a:noFill/>
          <a:ln w="101600">
            <a:solidFill>
              <a:schemeClr val="accent1">
                <a:lumMod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sp>
        <p:nvSpPr>
          <p:cNvPr id="2" name="Title 1"/>
          <p:cNvSpPr>
            <a:spLocks noGrp="1"/>
          </p:cNvSpPr>
          <p:nvPr>
            <p:ph type="title"/>
          </p:nvPr>
        </p:nvSpPr>
        <p:spPr>
          <a:xfrm>
            <a:off x="5943959" y="1371600"/>
            <a:ext cx="2343760" cy="2057400"/>
          </a:xfrm>
        </p:spPr>
        <p:txBody>
          <a:bodyPr anchor="b">
            <a:normAutofit/>
          </a:bodyPr>
          <a:lstStyle>
            <a:lvl1pPr algn="l">
              <a:defRPr sz="2401"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050641" y="1202055"/>
            <a:ext cx="4321665" cy="4206240"/>
          </a:xfrm>
          <a:solidFill>
            <a:schemeClr val="bg1">
              <a:lumMod val="95000"/>
            </a:schemeClr>
          </a:solidFill>
        </p:spPr>
        <p:txBody>
          <a:bodyPr tIns="914400">
            <a:normAutofit/>
          </a:bodyPr>
          <a:lstStyle>
            <a:lvl1pPr marL="0" indent="0" algn="ctr">
              <a:spcBef>
                <a:spcPts val="0"/>
              </a:spcBef>
              <a:buNone/>
              <a:defRPr sz="1800"/>
            </a:lvl1pPr>
            <a:lvl2pPr marL="342991" indent="0">
              <a:buNone/>
              <a:defRPr sz="2101"/>
            </a:lvl2pPr>
            <a:lvl3pPr marL="685983" indent="0">
              <a:buNone/>
              <a:defRPr sz="1800"/>
            </a:lvl3pPr>
            <a:lvl4pPr marL="1028974" indent="0">
              <a:buNone/>
              <a:defRPr sz="1500"/>
            </a:lvl4pPr>
            <a:lvl5pPr marL="1371966" indent="0">
              <a:buNone/>
              <a:defRPr sz="1500"/>
            </a:lvl5pPr>
            <a:lvl6pPr marL="1714957" indent="0">
              <a:buNone/>
              <a:defRPr sz="1500"/>
            </a:lvl6pPr>
            <a:lvl7pPr marL="2057949" indent="0">
              <a:buNone/>
              <a:defRPr sz="1500"/>
            </a:lvl7pPr>
            <a:lvl8pPr marL="2400940" indent="0">
              <a:buNone/>
              <a:defRPr sz="1500"/>
            </a:lvl8pPr>
            <a:lvl9pPr marL="2743932" indent="0">
              <a:buNone/>
              <a:defRPr sz="1500"/>
            </a:lvl9pPr>
          </a:lstStyle>
          <a:p>
            <a:r>
              <a:rPr lang="en-US"/>
              <a:t>Click icon to add picture</a:t>
            </a:r>
            <a:endParaRPr/>
          </a:p>
        </p:txBody>
      </p:sp>
      <p:sp>
        <p:nvSpPr>
          <p:cNvPr id="4" name="Text Placeholder 3"/>
          <p:cNvSpPr>
            <a:spLocks noGrp="1"/>
          </p:cNvSpPr>
          <p:nvPr>
            <p:ph type="body" sz="half" idx="2"/>
          </p:nvPr>
        </p:nvSpPr>
        <p:spPr>
          <a:xfrm>
            <a:off x="5943959" y="3536830"/>
            <a:ext cx="2343760" cy="1797171"/>
          </a:xfrm>
        </p:spPr>
        <p:txBody>
          <a:bodyPr>
            <a:normAutofit/>
          </a:bodyPr>
          <a:lstStyle>
            <a:lvl1pPr marL="0" indent="0">
              <a:spcBef>
                <a:spcPts val="600"/>
              </a:spcBef>
              <a:buNone/>
              <a:defRPr sz="1200"/>
            </a:lvl1pPr>
            <a:lvl2pPr marL="342991" indent="0">
              <a:buNone/>
              <a:defRPr sz="900"/>
            </a:lvl2pPr>
            <a:lvl3pPr marL="685983" indent="0">
              <a:buNone/>
              <a:defRPr sz="750"/>
            </a:lvl3pPr>
            <a:lvl4pPr marL="1028974" indent="0">
              <a:buNone/>
              <a:defRPr sz="675"/>
            </a:lvl4pPr>
            <a:lvl5pPr marL="1371966" indent="0">
              <a:buNone/>
              <a:defRPr sz="675"/>
            </a:lvl5pPr>
            <a:lvl6pPr marL="1714957" indent="0">
              <a:buNone/>
              <a:defRPr sz="675"/>
            </a:lvl6pPr>
            <a:lvl7pPr marL="2057949" indent="0">
              <a:buNone/>
              <a:defRPr sz="675"/>
            </a:lvl7pPr>
            <a:lvl8pPr marL="2400940" indent="0">
              <a:buNone/>
              <a:defRPr sz="675"/>
            </a:lvl8pPr>
            <a:lvl9pPr marL="2743932" indent="0">
              <a:buNone/>
              <a:defRPr sz="675"/>
            </a:lvl9pPr>
          </a:lstStyle>
          <a:p>
            <a:pPr lvl="0"/>
            <a:r>
              <a:rPr lang="en-US"/>
              <a:t>Edit Master text styles</a:t>
            </a:r>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a:p>
        </p:txBody>
      </p:sp>
      <p:sp>
        <p:nvSpPr>
          <p:cNvPr id="10" name="Footer Placeholder 5">
            <a:extLst>
              <a:ext uri="{FF2B5EF4-FFF2-40B4-BE49-F238E27FC236}">
                <a16:creationId xmlns:a16="http://schemas.microsoft.com/office/drawing/2014/main" xmlns="" id="{56899097-932D-4BC4-B576-0B6598C0CCF3}"/>
              </a:ext>
            </a:extLst>
          </p:cNvPr>
          <p:cNvSpPr>
            <a:spLocks noGrp="1"/>
          </p:cNvSpPr>
          <p:nvPr>
            <p:ph type="ftr" sz="quarter" idx="11"/>
          </p:nvPr>
        </p:nvSpPr>
        <p:spPr>
          <a:xfrm>
            <a:off x="2430781" y="6508569"/>
            <a:ext cx="4191000" cy="228600"/>
          </a:xfrm>
          <a:prstGeom prst="rect">
            <a:avLst/>
          </a:prstGeom>
        </p:spPr>
        <p:txBody>
          <a:bodyPr/>
          <a:lstStyle>
            <a:lvl1pPr>
              <a:defRPr sz="1200">
                <a:solidFill>
                  <a:schemeClr val="bg1"/>
                </a:solidFill>
              </a:defRPr>
            </a:lvl1pPr>
          </a:lstStyle>
          <a:p>
            <a:r>
              <a:rPr lang="en-US"/>
              <a:t>Tổng hợp &amp; Trực quan hóa dữ liệu</a:t>
            </a:r>
          </a:p>
        </p:txBody>
      </p:sp>
    </p:spTree>
    <p:extLst>
      <p:ext uri="{BB962C8B-B14F-4D97-AF65-F5344CB8AC3E}">
        <p14:creationId xmlns:p14="http://schemas.microsoft.com/office/powerpoint/2010/main" val="231564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
        <p:nvSpPr>
          <p:cNvPr id="8" name="Footer Placeholder 5">
            <a:extLst>
              <a:ext uri="{FF2B5EF4-FFF2-40B4-BE49-F238E27FC236}">
                <a16:creationId xmlns:a16="http://schemas.microsoft.com/office/drawing/2014/main" xmlns="" id="{4EBA5797-CE60-4B19-B7A3-F6DEC8F03360}"/>
              </a:ext>
            </a:extLst>
          </p:cNvPr>
          <p:cNvSpPr>
            <a:spLocks noGrp="1"/>
          </p:cNvSpPr>
          <p:nvPr>
            <p:ph type="ftr" sz="quarter" idx="11"/>
          </p:nvPr>
        </p:nvSpPr>
        <p:spPr>
          <a:xfrm>
            <a:off x="2430781" y="6508569"/>
            <a:ext cx="4191000" cy="228600"/>
          </a:xfrm>
          <a:prstGeom prst="rect">
            <a:avLst/>
          </a:prstGeom>
        </p:spPr>
        <p:txBody>
          <a:bodyPr/>
          <a:lstStyle>
            <a:lvl1pPr>
              <a:defRPr sz="1200">
                <a:solidFill>
                  <a:schemeClr val="bg1"/>
                </a:solidFill>
              </a:defRPr>
            </a:lvl1pPr>
          </a:lstStyle>
          <a:p>
            <a:r>
              <a:rPr lang="en-US"/>
              <a:t>Tổng hợp &amp; Trực quan hóa dữ liệu</a:t>
            </a:r>
          </a:p>
        </p:txBody>
      </p:sp>
    </p:spTree>
    <p:extLst>
      <p:ext uri="{BB962C8B-B14F-4D97-AF65-F5344CB8AC3E}">
        <p14:creationId xmlns:p14="http://schemas.microsoft.com/office/powerpoint/2010/main" val="701367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22736" y="609600"/>
            <a:ext cx="857474" cy="5410200"/>
          </a:xfrm>
        </p:spPr>
        <p:txBody>
          <a:bodyPr vert="eaVert"/>
          <a:lstStyle/>
          <a:p>
            <a:r>
              <a:rPr lang="en-US" dirty="0"/>
              <a:t>Click to edit Master title style</a:t>
            </a:r>
            <a:endParaRPr dirty="0"/>
          </a:p>
        </p:txBody>
      </p:sp>
      <p:sp>
        <p:nvSpPr>
          <p:cNvPr id="3" name="Vertical Text Placeholder 2"/>
          <p:cNvSpPr>
            <a:spLocks noGrp="1"/>
          </p:cNvSpPr>
          <p:nvPr>
            <p:ph type="body" orient="vert" idx="1"/>
          </p:nvPr>
        </p:nvSpPr>
        <p:spPr>
          <a:xfrm>
            <a:off x="1142107" y="609600"/>
            <a:ext cx="5773652" cy="5410200"/>
          </a:xfrm>
        </p:spPr>
        <p:txBody>
          <a:bodyPr vert="eaVert"/>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
        <p:nvSpPr>
          <p:cNvPr id="8" name="Footer Placeholder 5">
            <a:extLst>
              <a:ext uri="{FF2B5EF4-FFF2-40B4-BE49-F238E27FC236}">
                <a16:creationId xmlns:a16="http://schemas.microsoft.com/office/drawing/2014/main" xmlns="" id="{D523DA7C-8A5D-4F5F-9D8A-55530C0383FC}"/>
              </a:ext>
            </a:extLst>
          </p:cNvPr>
          <p:cNvSpPr>
            <a:spLocks noGrp="1"/>
          </p:cNvSpPr>
          <p:nvPr>
            <p:ph type="ftr" sz="quarter" idx="11"/>
          </p:nvPr>
        </p:nvSpPr>
        <p:spPr>
          <a:xfrm>
            <a:off x="2430781" y="6508569"/>
            <a:ext cx="4191000" cy="228600"/>
          </a:xfrm>
          <a:prstGeom prst="rect">
            <a:avLst/>
          </a:prstGeom>
        </p:spPr>
        <p:txBody>
          <a:bodyPr/>
          <a:lstStyle>
            <a:lvl1pPr>
              <a:defRPr sz="1200">
                <a:solidFill>
                  <a:schemeClr val="bg1"/>
                </a:solidFill>
              </a:defRPr>
            </a:lvl1pPr>
          </a:lstStyle>
          <a:p>
            <a:r>
              <a:rPr lang="en-US"/>
              <a:t>Tổng hợp &amp; Trực quan hóa dữ liệu</a:t>
            </a:r>
          </a:p>
        </p:txBody>
      </p:sp>
    </p:spTree>
    <p:extLst>
      <p:ext uri="{BB962C8B-B14F-4D97-AF65-F5344CB8AC3E}">
        <p14:creationId xmlns:p14="http://schemas.microsoft.com/office/powerpoint/2010/main" val="916319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xmlns="" id="{D227E689-3065-40EF-822D-B10E40B13E5D}"/>
              </a:ext>
            </a:extLst>
          </p:cNvPr>
          <p:cNvGrpSpPr/>
          <p:nvPr userDrawn="1"/>
        </p:nvGrpSpPr>
        <p:grpSpPr>
          <a:xfrm>
            <a:off x="0" y="6439716"/>
            <a:ext cx="9144095" cy="430984"/>
            <a:chOff x="-95" y="6427014"/>
            <a:chExt cx="9144095" cy="430984"/>
          </a:xfrm>
        </p:grpSpPr>
        <p:sp>
          <p:nvSpPr>
            <p:cNvPr id="8" name="Rectangle 7"/>
            <p:cNvSpPr/>
            <p:nvPr userDrawn="1"/>
          </p:nvSpPr>
          <p:spPr>
            <a:xfrm>
              <a:off x="-95" y="6427014"/>
              <a:ext cx="9144095" cy="430984"/>
            </a:xfrm>
            <a:prstGeom prst="rect">
              <a:avLst/>
            </a:prstGeom>
            <a:solidFill>
              <a:srgbClr val="052A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sp>
          <p:nvSpPr>
            <p:cNvPr id="9" name="Rectangle 8"/>
            <p:cNvSpPr/>
            <p:nvPr/>
          </p:nvSpPr>
          <p:spPr>
            <a:xfrm rot="2175211">
              <a:off x="6873094" y="6606959"/>
              <a:ext cx="761955" cy="430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grpSp>
      <p:sp>
        <p:nvSpPr>
          <p:cNvPr id="2" name="Title Placeholder 1"/>
          <p:cNvSpPr>
            <a:spLocks noGrp="1"/>
          </p:cNvSpPr>
          <p:nvPr>
            <p:ph type="title"/>
          </p:nvPr>
        </p:nvSpPr>
        <p:spPr>
          <a:xfrm>
            <a:off x="381000" y="725511"/>
            <a:ext cx="8350974" cy="933080"/>
          </a:xfrm>
          <a:prstGeom prst="rect">
            <a:avLst/>
          </a:prstGeom>
        </p:spPr>
        <p:txBody>
          <a:bodyPr vert="horz" lIns="91440" tIns="45720" rIns="91440" bIns="45720" rtlCol="0" anchor="t" anchorCtr="0">
            <a:normAutofit/>
          </a:bodyPr>
          <a:lstStyle/>
          <a:p>
            <a:r>
              <a:rPr lang="en-US" dirty="0"/>
              <a:t>Click to edit Master title style</a:t>
            </a:r>
            <a:endParaRPr dirty="0"/>
          </a:p>
        </p:txBody>
      </p:sp>
      <p:sp>
        <p:nvSpPr>
          <p:cNvPr id="3" name="Text Placeholder 2"/>
          <p:cNvSpPr>
            <a:spLocks noGrp="1"/>
          </p:cNvSpPr>
          <p:nvPr>
            <p:ph type="body" idx="1"/>
          </p:nvPr>
        </p:nvSpPr>
        <p:spPr>
          <a:xfrm>
            <a:off x="381000" y="1682498"/>
            <a:ext cx="8350974" cy="465881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Slide Number Placeholder 5"/>
          <p:cNvSpPr>
            <a:spLocks noGrp="1"/>
          </p:cNvSpPr>
          <p:nvPr>
            <p:ph type="sldNum" sz="quarter" idx="4"/>
          </p:nvPr>
        </p:nvSpPr>
        <p:spPr bwMode="auto">
          <a:xfrm>
            <a:off x="8212978" y="6553200"/>
            <a:ext cx="702422" cy="228600"/>
          </a:xfrm>
          <a:prstGeom prst="rect">
            <a:avLst/>
          </a:prstGeom>
        </p:spPr>
        <p:txBody>
          <a:bodyPr vert="horz" lIns="91440" tIns="45720" rIns="91440" bIns="45720" rtlCol="0" anchor="ctr"/>
          <a:lstStyle>
            <a:lvl1pPr algn="r">
              <a:defRPr sz="1200" b="1">
                <a:solidFill>
                  <a:schemeClr val="bg1"/>
                </a:solidFill>
              </a:defRPr>
            </a:lvl1pPr>
          </a:lstStyle>
          <a:p>
            <a:fld id="{DF28FB93-0A08-4E7D-8E63-9EFA29F1E093}" type="slidenum">
              <a:rPr lang="en-US" smtClean="0"/>
              <a:pPr/>
              <a:t>‹#›</a:t>
            </a:fld>
            <a:endParaRPr lang="en-US"/>
          </a:p>
        </p:txBody>
      </p:sp>
      <p:sp>
        <p:nvSpPr>
          <p:cNvPr id="15" name="Footer Placeholder 4">
            <a:extLst>
              <a:ext uri="{FF2B5EF4-FFF2-40B4-BE49-F238E27FC236}">
                <a16:creationId xmlns:a16="http://schemas.microsoft.com/office/drawing/2014/main" xmlns="" id="{FA0FCEF1-B3E1-4178-BE9F-E7C40B949EC2}"/>
              </a:ext>
            </a:extLst>
          </p:cNvPr>
          <p:cNvSpPr txBox="1">
            <a:spLocks/>
          </p:cNvSpPr>
          <p:nvPr/>
        </p:nvSpPr>
        <p:spPr bwMode="auto">
          <a:xfrm>
            <a:off x="152400" y="6553200"/>
            <a:ext cx="2362200" cy="185124"/>
          </a:xfrm>
          <a:prstGeom prst="rect">
            <a:avLst/>
          </a:prstGeom>
        </p:spPr>
        <p:txBody>
          <a:bodyPr vert="horz" lIns="91440" tIns="45720" rIns="91440" bIns="45720" rtlCol="0" anchor="ctr"/>
          <a:lstStyle>
            <a:defPPr>
              <a:defRPr lang="en-US"/>
            </a:defPPr>
            <a:lvl1pPr marL="0" algn="l" defTabSz="914400" rtl="0" eaLnBrk="1" latinLnBrk="0" hangingPunct="1">
              <a:defRPr sz="825" b="1" kern="1200" cap="all" baseline="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err="1">
                <a:solidFill>
                  <a:schemeClr val="bg1"/>
                </a:solidFill>
              </a:rPr>
              <a:t>Thống</a:t>
            </a:r>
            <a:r>
              <a:rPr lang="en-US" sz="900">
                <a:solidFill>
                  <a:schemeClr val="bg1"/>
                </a:solidFill>
              </a:rPr>
              <a:t> </a:t>
            </a:r>
            <a:r>
              <a:rPr lang="en-US" sz="900" err="1">
                <a:solidFill>
                  <a:schemeClr val="bg1"/>
                </a:solidFill>
              </a:rPr>
              <a:t>kê</a:t>
            </a:r>
            <a:r>
              <a:rPr lang="en-US" sz="900">
                <a:solidFill>
                  <a:schemeClr val="bg1"/>
                </a:solidFill>
              </a:rPr>
              <a:t> </a:t>
            </a:r>
            <a:r>
              <a:rPr lang="en-US" sz="900" err="1">
                <a:solidFill>
                  <a:schemeClr val="bg1"/>
                </a:solidFill>
              </a:rPr>
              <a:t>máy</a:t>
            </a:r>
            <a:r>
              <a:rPr lang="en-US" sz="900">
                <a:solidFill>
                  <a:schemeClr val="bg1"/>
                </a:solidFill>
              </a:rPr>
              <a:t> </a:t>
            </a:r>
            <a:r>
              <a:rPr lang="en-US" sz="900" err="1">
                <a:solidFill>
                  <a:schemeClr val="bg1"/>
                </a:solidFill>
              </a:rPr>
              <a:t>tính</a:t>
            </a:r>
            <a:r>
              <a:rPr lang="en-US" sz="900">
                <a:solidFill>
                  <a:schemeClr val="bg1"/>
                </a:solidFill>
              </a:rPr>
              <a:t> &amp; </a:t>
            </a:r>
            <a:r>
              <a:rPr lang="en-US" sz="900" err="1">
                <a:solidFill>
                  <a:schemeClr val="bg1"/>
                </a:solidFill>
              </a:rPr>
              <a:t>ứng</a:t>
            </a:r>
            <a:r>
              <a:rPr lang="en-US" sz="900">
                <a:solidFill>
                  <a:schemeClr val="bg1"/>
                </a:solidFill>
              </a:rPr>
              <a:t> </a:t>
            </a:r>
            <a:r>
              <a:rPr lang="en-US" sz="900" err="1">
                <a:solidFill>
                  <a:schemeClr val="bg1"/>
                </a:solidFill>
              </a:rPr>
              <a:t>dụng</a:t>
            </a:r>
            <a:r>
              <a:rPr lang="en-US" sz="900">
                <a:solidFill>
                  <a:schemeClr val="bg1"/>
                </a:solidFill>
              </a:rPr>
              <a:t>   </a:t>
            </a:r>
            <a:r>
              <a:rPr lang="en-US" sz="900" b="0">
                <a:solidFill>
                  <a:schemeClr val="bg1"/>
                </a:solidFill>
              </a:rPr>
              <a:t>-</a:t>
            </a:r>
            <a:r>
              <a:rPr lang="en-US" sz="900">
                <a:solidFill>
                  <a:schemeClr val="bg1"/>
                </a:solidFill>
              </a:rPr>
              <a:t> </a:t>
            </a:r>
          </a:p>
        </p:txBody>
      </p:sp>
      <p:grpSp>
        <p:nvGrpSpPr>
          <p:cNvPr id="14" name="top graphic">
            <a:extLst>
              <a:ext uri="{FF2B5EF4-FFF2-40B4-BE49-F238E27FC236}">
                <a16:creationId xmlns:a16="http://schemas.microsoft.com/office/drawing/2014/main" xmlns="" id="{E020C274-4D59-49F7-903C-547458DCA2DF}"/>
              </a:ext>
            </a:extLst>
          </p:cNvPr>
          <p:cNvGrpSpPr/>
          <p:nvPr userDrawn="1"/>
        </p:nvGrpSpPr>
        <p:grpSpPr>
          <a:xfrm>
            <a:off x="960" y="0"/>
            <a:ext cx="9144095" cy="429768"/>
            <a:chOff x="1279" y="0"/>
            <a:chExt cx="12188952" cy="429768"/>
          </a:xfrm>
        </p:grpSpPr>
        <p:sp>
          <p:nvSpPr>
            <p:cNvPr id="16" name="Rectangle 15">
              <a:extLst>
                <a:ext uri="{FF2B5EF4-FFF2-40B4-BE49-F238E27FC236}">
                  <a16:creationId xmlns:a16="http://schemas.microsoft.com/office/drawing/2014/main" xmlns="" id="{B231B5D9-5A75-4E0C-BF89-DE7172127B84}"/>
                </a:ext>
              </a:extLst>
            </p:cNvPr>
            <p:cNvSpPr/>
            <p:nvPr/>
          </p:nvSpPr>
          <p:spPr>
            <a:xfrm>
              <a:off x="1279" y="0"/>
              <a:ext cx="12188952"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sp>
          <p:nvSpPr>
            <p:cNvPr id="17" name="Rectangle 16">
              <a:extLst>
                <a:ext uri="{FF2B5EF4-FFF2-40B4-BE49-F238E27FC236}">
                  <a16:creationId xmlns:a16="http://schemas.microsoft.com/office/drawing/2014/main" xmlns="" id="{A74F05EF-65F3-47E3-80C5-C5B574476B34}"/>
                </a:ext>
              </a:extLst>
            </p:cNvPr>
            <p:cNvSpPr/>
            <p:nvPr/>
          </p:nvSpPr>
          <p:spPr>
            <a:xfrm>
              <a:off x="1279" y="228600"/>
              <a:ext cx="12188952" cy="2011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sp>
          <p:nvSpPr>
            <p:cNvPr id="18" name="Rectangle 17">
              <a:extLst>
                <a:ext uri="{FF2B5EF4-FFF2-40B4-BE49-F238E27FC236}">
                  <a16:creationId xmlns:a16="http://schemas.microsoft.com/office/drawing/2014/main" xmlns="" id="{DD04F5AD-0F7C-4098-9D2E-BCC7FCB5AE1A}"/>
                </a:ext>
              </a:extLst>
            </p:cNvPr>
            <p:cNvSpPr/>
            <p:nvPr/>
          </p:nvSpPr>
          <p:spPr>
            <a:xfrm>
              <a:off x="1279" y="306324"/>
              <a:ext cx="12188952" cy="45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grpSp>
    </p:spTree>
    <p:extLst>
      <p:ext uri="{BB962C8B-B14F-4D97-AF65-F5344CB8AC3E}">
        <p14:creationId xmlns:p14="http://schemas.microsoft.com/office/powerpoint/2010/main" val="1143684509"/>
      </p:ext>
    </p:extLst>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 id="2147483664" r:id="rId12"/>
    <p:sldLayoutId id="2147483665" r:id="rId13"/>
    <p:sldLayoutId id="2147483666" r:id="rId14"/>
    <p:sldLayoutId id="2147483667" r:id="rId15"/>
    <p:sldLayoutId id="2147483668" r:id="rId16"/>
    <p:sldLayoutId id="2147483669" r:id="rId17"/>
    <p:sldLayoutId id="2147483670" r:id="rId18"/>
    <p:sldLayoutId id="2147483671" r:id="rId19"/>
    <p:sldLayoutId id="2147483672" r:id="rId20"/>
    <p:sldLayoutId id="2147483673" r:id="rId21"/>
    <p:sldLayoutId id="2147483674" r:id="rId22"/>
    <p:sldLayoutId id="2147483675" r:id="rId23"/>
    <p:sldLayoutId id="2147483676" r:id="rId24"/>
    <p:sldLayoutId id="2147483677" r:id="rId25"/>
    <p:sldLayoutId id="2147483678" r:id="rId26"/>
    <p:sldLayoutId id="2147483679" r:id="rId27"/>
    <p:sldLayoutId id="2147483680" r:id="rId28"/>
    <p:sldLayoutId id="2147483681" r:id="rId29"/>
    <p:sldLayoutId id="2147483682" r:id="rId30"/>
    <p:sldLayoutId id="2147483683" r:id="rId31"/>
    <p:sldLayoutId id="2147483684" r:id="rId32"/>
    <p:sldLayoutId id="2147483685" r:id="rId33"/>
    <p:sldLayoutId id="2147483686" r:id="rId34"/>
    <p:sldLayoutId id="2147483687" r:id="rId35"/>
    <p:sldLayoutId id="2147483688" r:id="rId36"/>
    <p:sldLayoutId id="2147483689" r:id="rId37"/>
    <p:sldLayoutId id="2147483690" r:id="rId38"/>
    <p:sldLayoutId id="2147483691" r:id="rId39"/>
    <p:sldLayoutId id="2147483651" r:id="rId40"/>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ctr" defTabSz="685983" rtl="0" eaLnBrk="1" latinLnBrk="0" hangingPunct="1">
        <a:lnSpc>
          <a:spcPct val="90000"/>
        </a:lnSpc>
        <a:spcBef>
          <a:spcPct val="0"/>
        </a:spcBef>
        <a:buNone/>
        <a:defRPr sz="3200" kern="1200">
          <a:solidFill>
            <a:schemeClr val="accent1">
              <a:lumMod val="50000"/>
            </a:schemeClr>
          </a:solidFill>
          <a:latin typeface="+mj-lt"/>
          <a:ea typeface="+mj-ea"/>
          <a:cs typeface="+mj-cs"/>
        </a:defRPr>
      </a:lvl1pPr>
    </p:titleStyle>
    <p:bodyStyle>
      <a:lvl1pPr marL="287338" indent="-287338" algn="l" defTabSz="685983" rtl="0" eaLnBrk="1" latinLnBrk="0" hangingPunct="1">
        <a:lnSpc>
          <a:spcPct val="90000"/>
        </a:lnSpc>
        <a:spcBef>
          <a:spcPts val="1350"/>
        </a:spcBef>
        <a:buClr>
          <a:schemeClr val="tx1"/>
        </a:buClr>
        <a:buSzPct val="80000"/>
        <a:buFont typeface="Wingdings" panose="05000000000000000000" pitchFamily="2" charset="2"/>
        <a:buChar char="Ø"/>
        <a:defRPr sz="2800" kern="1200">
          <a:solidFill>
            <a:schemeClr val="tx1"/>
          </a:solidFill>
          <a:latin typeface="Arial" panose="020B0604020202020204" pitchFamily="34" charset="0"/>
          <a:ea typeface="+mn-ea"/>
          <a:cs typeface="Arial" panose="020B0604020202020204" pitchFamily="34" charset="0"/>
        </a:defRPr>
      </a:lvl1pPr>
      <a:lvl2pPr marL="520700" indent="-223838" algn="l" defTabSz="685983" rtl="0" eaLnBrk="1" latinLnBrk="0" hangingPunct="1">
        <a:lnSpc>
          <a:spcPct val="90000"/>
        </a:lnSpc>
        <a:spcBef>
          <a:spcPts val="750"/>
        </a:spcBef>
        <a:buClr>
          <a:schemeClr val="tx1"/>
        </a:buClr>
        <a:buSzPct val="100000"/>
        <a:buFont typeface="Arial"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800100" indent="-171450" algn="l" defTabSz="685983" rtl="0" eaLnBrk="1" latinLnBrk="0" hangingPunct="1">
        <a:lnSpc>
          <a:spcPct val="90000"/>
        </a:lnSpc>
        <a:spcBef>
          <a:spcPts val="600"/>
        </a:spcBef>
        <a:buClr>
          <a:schemeClr val="tx1"/>
        </a:buClr>
        <a:buSzPct val="80000"/>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3pPr>
      <a:lvl4pPr marL="1092200" indent="-234950" algn="l" defTabSz="685983" rtl="0" eaLnBrk="1" latinLnBrk="0" hangingPunct="1">
        <a:lnSpc>
          <a:spcPct val="90000"/>
        </a:lnSpc>
        <a:spcBef>
          <a:spcPts val="600"/>
        </a:spcBef>
        <a:buClr>
          <a:schemeClr val="tx1"/>
        </a:buClr>
        <a:buSzPct val="100000"/>
        <a:buFont typeface="Courier New" panose="02070309020205020404" pitchFamily="49" charset="0"/>
        <a:buChar char="o"/>
        <a:defRPr sz="1600" kern="1200">
          <a:solidFill>
            <a:schemeClr val="tx1"/>
          </a:solidFill>
          <a:latin typeface="Arial" panose="020B0604020202020204" pitchFamily="34" charset="0"/>
          <a:ea typeface="+mn-ea"/>
          <a:cs typeface="Arial" panose="020B0604020202020204" pitchFamily="34" charset="0"/>
        </a:defRPr>
      </a:lvl4pPr>
      <a:lvl5pPr marL="1257300" indent="-171450" algn="l" defTabSz="685983" rtl="0" eaLnBrk="1" latinLnBrk="0" hangingPunct="1">
        <a:lnSpc>
          <a:spcPct val="90000"/>
        </a:lnSpc>
        <a:spcBef>
          <a:spcPts val="600"/>
        </a:spcBef>
        <a:buClr>
          <a:schemeClr val="tx1"/>
        </a:buClr>
        <a:buSzPct val="80000"/>
        <a:buFont typeface="Wingdings" pitchFamily="2" charset="2"/>
        <a:buChar char="§"/>
        <a:defRPr sz="1400" kern="1200">
          <a:solidFill>
            <a:schemeClr val="tx1"/>
          </a:solidFill>
          <a:latin typeface="Arial" panose="020B0604020202020204" pitchFamily="34" charset="0"/>
          <a:ea typeface="+mn-ea"/>
          <a:cs typeface="Arial" panose="020B0604020202020204" pitchFamily="34" charset="0"/>
        </a:defRPr>
      </a:lvl5pPr>
      <a:lvl6pPr marL="1166171" indent="-171496" algn="l" defTabSz="685983" rtl="0" eaLnBrk="1" latinLnBrk="0" hangingPunct="1">
        <a:lnSpc>
          <a:spcPct val="90000"/>
        </a:lnSpc>
        <a:spcBef>
          <a:spcPts val="600"/>
        </a:spcBef>
        <a:buClr>
          <a:schemeClr val="tx1"/>
        </a:buClr>
        <a:buSzPct val="100000"/>
        <a:buFont typeface="Arial" pitchFamily="34" charset="0"/>
        <a:buChar char="–"/>
        <a:defRPr sz="1200" kern="1200">
          <a:solidFill>
            <a:schemeClr val="tx1"/>
          </a:solidFill>
          <a:latin typeface="+mn-lt"/>
          <a:ea typeface="+mn-ea"/>
          <a:cs typeface="+mn-cs"/>
        </a:defRPr>
      </a:lvl6pPr>
      <a:lvl7pPr marL="1337667" indent="-171496" algn="l" defTabSz="685983" rtl="0" eaLnBrk="1" latinLnBrk="0" hangingPunct="1">
        <a:lnSpc>
          <a:spcPct val="90000"/>
        </a:lnSpc>
        <a:spcBef>
          <a:spcPts val="600"/>
        </a:spcBef>
        <a:buClr>
          <a:schemeClr val="tx1"/>
        </a:buClr>
        <a:buSzPct val="80000"/>
        <a:buFont typeface="Wingdings" pitchFamily="2" charset="2"/>
        <a:buChar char="§"/>
        <a:defRPr sz="1200" kern="1200">
          <a:solidFill>
            <a:schemeClr val="tx1"/>
          </a:solidFill>
          <a:latin typeface="+mn-lt"/>
          <a:ea typeface="+mn-ea"/>
          <a:cs typeface="+mn-cs"/>
        </a:defRPr>
      </a:lvl7pPr>
      <a:lvl8pPr marL="1509162" indent="-171496" algn="l" defTabSz="685983" rtl="0" eaLnBrk="1" latinLnBrk="0" hangingPunct="1">
        <a:lnSpc>
          <a:spcPct val="90000"/>
        </a:lnSpc>
        <a:spcBef>
          <a:spcPts val="600"/>
        </a:spcBef>
        <a:buClr>
          <a:schemeClr val="tx1"/>
        </a:buClr>
        <a:buSzPct val="100000"/>
        <a:buFont typeface="Arial" pitchFamily="34" charset="0"/>
        <a:buChar char="–"/>
        <a:defRPr sz="1200" kern="1200">
          <a:solidFill>
            <a:schemeClr val="tx1"/>
          </a:solidFill>
          <a:latin typeface="+mn-lt"/>
          <a:ea typeface="+mn-ea"/>
          <a:cs typeface="+mn-cs"/>
        </a:defRPr>
      </a:lvl8pPr>
      <a:lvl9pPr marL="1680658" indent="-171496" algn="l" defTabSz="685983" rtl="0" eaLnBrk="1" latinLnBrk="0" hangingPunct="1">
        <a:lnSpc>
          <a:spcPct val="90000"/>
        </a:lnSpc>
        <a:spcBef>
          <a:spcPts val="600"/>
        </a:spcBef>
        <a:buClr>
          <a:schemeClr val="tx1"/>
        </a:buClr>
        <a:buSzPct val="80000"/>
        <a:buFont typeface="Wingdings" pitchFamily="2" charset="2"/>
        <a:buChar char="§"/>
        <a:defRPr sz="1200" kern="1200">
          <a:solidFill>
            <a:schemeClr val="tx1"/>
          </a:solidFill>
          <a:latin typeface="+mn-lt"/>
          <a:ea typeface="+mn-ea"/>
          <a:cs typeface="+mn-cs"/>
        </a:defRPr>
      </a:lvl9pPr>
    </p:bodyStyle>
    <p:otherStyle>
      <a:defPPr>
        <a:defRPr/>
      </a:defPPr>
      <a:lvl1pPr marL="0" algn="l" defTabSz="685983" rtl="0" eaLnBrk="1" latinLnBrk="0" hangingPunct="1">
        <a:defRPr sz="1350" kern="1200">
          <a:solidFill>
            <a:schemeClr val="tx1"/>
          </a:solidFill>
          <a:latin typeface="+mn-lt"/>
          <a:ea typeface="+mn-ea"/>
          <a:cs typeface="+mn-cs"/>
        </a:defRPr>
      </a:lvl1pPr>
      <a:lvl2pPr marL="342991" algn="l" defTabSz="685983" rtl="0" eaLnBrk="1" latinLnBrk="0" hangingPunct="1">
        <a:defRPr sz="1350" kern="1200">
          <a:solidFill>
            <a:schemeClr val="tx1"/>
          </a:solidFill>
          <a:latin typeface="+mn-lt"/>
          <a:ea typeface="+mn-ea"/>
          <a:cs typeface="+mn-cs"/>
        </a:defRPr>
      </a:lvl2pPr>
      <a:lvl3pPr marL="685983" algn="l" defTabSz="685983" rtl="0" eaLnBrk="1" latinLnBrk="0" hangingPunct="1">
        <a:defRPr sz="1350" kern="1200">
          <a:solidFill>
            <a:schemeClr val="tx1"/>
          </a:solidFill>
          <a:latin typeface="+mn-lt"/>
          <a:ea typeface="+mn-ea"/>
          <a:cs typeface="+mn-cs"/>
        </a:defRPr>
      </a:lvl3pPr>
      <a:lvl4pPr marL="1028974" algn="l" defTabSz="685983" rtl="0" eaLnBrk="1" latinLnBrk="0" hangingPunct="1">
        <a:defRPr sz="1350" kern="1200">
          <a:solidFill>
            <a:schemeClr val="tx1"/>
          </a:solidFill>
          <a:latin typeface="+mn-lt"/>
          <a:ea typeface="+mn-ea"/>
          <a:cs typeface="+mn-cs"/>
        </a:defRPr>
      </a:lvl4pPr>
      <a:lvl5pPr marL="1371966" algn="l" defTabSz="685983" rtl="0" eaLnBrk="1" latinLnBrk="0" hangingPunct="1">
        <a:defRPr sz="1350" kern="1200">
          <a:solidFill>
            <a:schemeClr val="tx1"/>
          </a:solidFill>
          <a:latin typeface="+mn-lt"/>
          <a:ea typeface="+mn-ea"/>
          <a:cs typeface="+mn-cs"/>
        </a:defRPr>
      </a:lvl5pPr>
      <a:lvl6pPr marL="1714957" algn="l" defTabSz="685983" rtl="0" eaLnBrk="1" latinLnBrk="0" hangingPunct="1">
        <a:defRPr sz="1350" kern="1200">
          <a:solidFill>
            <a:schemeClr val="tx1"/>
          </a:solidFill>
          <a:latin typeface="+mn-lt"/>
          <a:ea typeface="+mn-ea"/>
          <a:cs typeface="+mn-cs"/>
        </a:defRPr>
      </a:lvl6pPr>
      <a:lvl7pPr marL="2057949" algn="l" defTabSz="685983" rtl="0" eaLnBrk="1" latinLnBrk="0" hangingPunct="1">
        <a:defRPr sz="1350" kern="1200">
          <a:solidFill>
            <a:schemeClr val="tx1"/>
          </a:solidFill>
          <a:latin typeface="+mn-lt"/>
          <a:ea typeface="+mn-ea"/>
          <a:cs typeface="+mn-cs"/>
        </a:defRPr>
      </a:lvl7pPr>
      <a:lvl8pPr marL="2400940" algn="l" defTabSz="685983" rtl="0" eaLnBrk="1" latinLnBrk="0" hangingPunct="1">
        <a:defRPr sz="1350" kern="1200">
          <a:solidFill>
            <a:schemeClr val="tx1"/>
          </a:solidFill>
          <a:latin typeface="+mn-lt"/>
          <a:ea typeface="+mn-ea"/>
          <a:cs typeface="+mn-cs"/>
        </a:defRPr>
      </a:lvl8pPr>
      <a:lvl9pPr marL="2743932" algn="l" defTabSz="685983"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0.xml"/><Relationship Id="rId1" Type="http://schemas.openxmlformats.org/officeDocument/2006/relationships/vmlDrawing" Target="../drawings/vmlDrawing2.vml"/><Relationship Id="rId5" Type="http://schemas.openxmlformats.org/officeDocument/2006/relationships/image" Target="../media/image5.wmf"/><Relationship Id="rId4" Type="http://schemas.openxmlformats.org/officeDocument/2006/relationships/oleObject" Target="../embeddings/oleObject2.bin"/></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0.xml"/><Relationship Id="rId1" Type="http://schemas.openxmlformats.org/officeDocument/2006/relationships/vmlDrawing" Target="../drawings/vmlDrawing3.vml"/><Relationship Id="rId5" Type="http://schemas.openxmlformats.org/officeDocument/2006/relationships/image" Target="../media/image5.wmf"/><Relationship Id="rId4" Type="http://schemas.openxmlformats.org/officeDocument/2006/relationships/oleObject" Target="../embeddings/oleObject3.bin"/></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10.xml"/><Relationship Id="rId5" Type="http://schemas.openxmlformats.org/officeDocument/2006/relationships/image" Target="../media/image10.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10.xml"/><Relationship Id="rId5" Type="http://schemas.openxmlformats.org/officeDocument/2006/relationships/image" Target="../media/image10.wmf"/><Relationship Id="rId4" Type="http://schemas.openxmlformats.org/officeDocument/2006/relationships/image" Target="../media/image9.wmf"/></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10.xml"/><Relationship Id="rId5" Type="http://schemas.openxmlformats.org/officeDocument/2006/relationships/image" Target="../media/image120.png"/><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7" Type="http://schemas.openxmlformats.org/officeDocument/2006/relationships/image" Target="../media/image13.wmf"/><Relationship Id="rId2" Type="http://schemas.openxmlformats.org/officeDocument/2006/relationships/slideLayout" Target="../slideLayouts/slideLayout10.xml"/><Relationship Id="rId1" Type="http://schemas.openxmlformats.org/officeDocument/2006/relationships/vmlDrawing" Target="../drawings/vmlDrawing4.vml"/><Relationship Id="rId6" Type="http://schemas.openxmlformats.org/officeDocument/2006/relationships/oleObject" Target="../embeddings/oleObject4.bin"/><Relationship Id="rId5" Type="http://schemas.openxmlformats.org/officeDocument/2006/relationships/image" Target="../media/image16.png"/><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10.xml"/><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10.xml"/><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notesSlide" Target="../notesSlides/notesSlide24.xml"/><Relationship Id="rId1" Type="http://schemas.openxmlformats.org/officeDocument/2006/relationships/slideLayout" Target="../slideLayouts/slideLayout10.xml"/><Relationship Id="rId4" Type="http://schemas.openxmlformats.org/officeDocument/2006/relationships/image" Target="../media/image20.wmf"/></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0.xml"/><Relationship Id="rId1" Type="http://schemas.openxmlformats.org/officeDocument/2006/relationships/vmlDrawing" Target="../drawings/vmlDrawing5.vml"/><Relationship Id="rId5" Type="http://schemas.openxmlformats.org/officeDocument/2006/relationships/image" Target="../media/image22.wmf"/><Relationship Id="rId4" Type="http://schemas.openxmlformats.org/officeDocument/2006/relationships/oleObject" Target="../embeddings/oleObject5.bin"/></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9.xml"/><Relationship Id="rId1" Type="http://schemas.openxmlformats.org/officeDocument/2006/relationships/slideLayout" Target="../slideLayouts/slideLayout10.xml"/><Relationship Id="rId4" Type="http://schemas.openxmlformats.org/officeDocument/2006/relationships/image" Target="../media/image19.wmf"/></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0.xml"/><Relationship Id="rId7" Type="http://schemas.openxmlformats.org/officeDocument/2006/relationships/image" Target="../media/image27.wmf"/><Relationship Id="rId2" Type="http://schemas.openxmlformats.org/officeDocument/2006/relationships/slideLayout" Target="../slideLayouts/slideLayout10.xml"/><Relationship Id="rId1" Type="http://schemas.openxmlformats.org/officeDocument/2006/relationships/vmlDrawing" Target="../drawings/vmlDrawing6.vml"/><Relationship Id="rId6" Type="http://schemas.openxmlformats.org/officeDocument/2006/relationships/oleObject" Target="../embeddings/oleObject7.bin"/><Relationship Id="rId5" Type="http://schemas.openxmlformats.org/officeDocument/2006/relationships/image" Target="../media/image26.wmf"/><Relationship Id="rId4" Type="http://schemas.openxmlformats.org/officeDocument/2006/relationships/oleObject" Target="../embeddings/oleObject6.bin"/></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3.xml"/><Relationship Id="rId7" Type="http://schemas.openxmlformats.org/officeDocument/2006/relationships/image" Target="../media/image30.wmf"/><Relationship Id="rId2" Type="http://schemas.openxmlformats.org/officeDocument/2006/relationships/slideLayout" Target="../slideLayouts/slideLayout10.xml"/><Relationship Id="rId1" Type="http://schemas.openxmlformats.org/officeDocument/2006/relationships/vmlDrawing" Target="../drawings/vmlDrawing7.vml"/><Relationship Id="rId6" Type="http://schemas.openxmlformats.org/officeDocument/2006/relationships/oleObject" Target="../embeddings/oleObject9.bin"/><Relationship Id="rId5" Type="http://schemas.openxmlformats.org/officeDocument/2006/relationships/image" Target="../media/image29.wmf"/><Relationship Id="rId4" Type="http://schemas.openxmlformats.org/officeDocument/2006/relationships/oleObject" Target="../embeddings/oleObject8.bin"/></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8" Type="http://schemas.openxmlformats.org/officeDocument/2006/relationships/image" Target="../media/image33.wmf"/><Relationship Id="rId3" Type="http://schemas.openxmlformats.org/officeDocument/2006/relationships/notesSlide" Target="../notesSlides/notesSlide36.xml"/><Relationship Id="rId7" Type="http://schemas.openxmlformats.org/officeDocument/2006/relationships/image" Target="../media/image32.wmf"/><Relationship Id="rId2" Type="http://schemas.openxmlformats.org/officeDocument/2006/relationships/slideLayout" Target="../slideLayouts/slideLayout10.xml"/><Relationship Id="rId1" Type="http://schemas.openxmlformats.org/officeDocument/2006/relationships/vmlDrawing" Target="../drawings/vmlDrawing8.vml"/><Relationship Id="rId6" Type="http://schemas.openxmlformats.org/officeDocument/2006/relationships/image" Target="../media/image31.wmf"/><Relationship Id="rId5" Type="http://schemas.openxmlformats.org/officeDocument/2006/relationships/image" Target="../media/image5.wmf"/><Relationship Id="rId4" Type="http://schemas.openxmlformats.org/officeDocument/2006/relationships/oleObject" Target="../embeddings/oleObject10.bin"/><Relationship Id="rId9" Type="http://schemas.openxmlformats.org/officeDocument/2006/relationships/image" Target="../media/image34.wmf"/></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notesSlide" Target="../notesSlides/notesSlide38.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notesSlide" Target="../notesSlides/notesSlide39.xml"/><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10.xml"/><Relationship Id="rId1" Type="http://schemas.openxmlformats.org/officeDocument/2006/relationships/vmlDrawing" Target="../drawings/vmlDrawing9.vml"/><Relationship Id="rId5" Type="http://schemas.openxmlformats.org/officeDocument/2006/relationships/image" Target="../media/image37.wmf"/><Relationship Id="rId4" Type="http://schemas.openxmlformats.org/officeDocument/2006/relationships/oleObject" Target="../embeddings/oleObject11.bin"/></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10.xml"/><Relationship Id="rId1" Type="http://schemas.openxmlformats.org/officeDocument/2006/relationships/vmlDrawing" Target="../drawings/vmlDrawing10.vml"/><Relationship Id="rId5" Type="http://schemas.openxmlformats.org/officeDocument/2006/relationships/image" Target="../media/image38.wmf"/><Relationship Id="rId4" Type="http://schemas.openxmlformats.org/officeDocument/2006/relationships/oleObject" Target="../embeddings/oleObject12.bin"/></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5.xml"/><Relationship Id="rId1" Type="http://schemas.openxmlformats.org/officeDocument/2006/relationships/slideLayout" Target="../slideLayouts/slideLayout10.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0.xml"/></Relationships>
</file>

<file path=ppt/slides/_rels/slide4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7.xml"/><Relationship Id="rId1" Type="http://schemas.openxmlformats.org/officeDocument/2006/relationships/slideLayout" Target="../slideLayouts/slideLayout10.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10.xml"/><Relationship Id="rId1" Type="http://schemas.openxmlformats.org/officeDocument/2006/relationships/vmlDrawing" Target="../drawings/vmlDrawing11.vml"/><Relationship Id="rId5" Type="http://schemas.openxmlformats.org/officeDocument/2006/relationships/image" Target="../media/image40.wmf"/><Relationship Id="rId4" Type="http://schemas.openxmlformats.org/officeDocument/2006/relationships/oleObject" Target="../embeddings/oleObject13.bin"/></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oleObject" Target="../embeddings/oleObject16.bin"/><Relationship Id="rId3" Type="http://schemas.openxmlformats.org/officeDocument/2006/relationships/notesSlide" Target="../notesSlides/notesSlide49.xml"/><Relationship Id="rId7" Type="http://schemas.openxmlformats.org/officeDocument/2006/relationships/image" Target="../media/image42.wmf"/><Relationship Id="rId2" Type="http://schemas.openxmlformats.org/officeDocument/2006/relationships/slideLayout" Target="../slideLayouts/slideLayout10.xml"/><Relationship Id="rId1" Type="http://schemas.openxmlformats.org/officeDocument/2006/relationships/vmlDrawing" Target="../drawings/vmlDrawing12.vml"/><Relationship Id="rId6" Type="http://schemas.openxmlformats.org/officeDocument/2006/relationships/oleObject" Target="../embeddings/oleObject15.bin"/><Relationship Id="rId5" Type="http://schemas.openxmlformats.org/officeDocument/2006/relationships/image" Target="../media/image41.wmf"/><Relationship Id="rId4" Type="http://schemas.openxmlformats.org/officeDocument/2006/relationships/oleObject" Target="../embeddings/oleObject14.bin"/><Relationship Id="rId9" Type="http://schemas.openxmlformats.org/officeDocument/2006/relationships/image" Target="../media/image43.wmf"/></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0.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0.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0.xml"/></Relationships>
</file>

<file path=ppt/slides/_rels/slide54.x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notesSlide" Target="../notesSlides/notesSlide53.xml"/><Relationship Id="rId1" Type="http://schemas.openxmlformats.org/officeDocument/2006/relationships/slideLayout" Target="../slideLayouts/slideLayout10.xml"/><Relationship Id="rId4" Type="http://schemas.openxmlformats.org/officeDocument/2006/relationships/image" Target="../media/image45.wmf"/></Relationships>
</file>

<file path=ppt/slides/_rels/slide55.x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notesSlide" Target="../notesSlides/notesSlide54.xml"/><Relationship Id="rId1" Type="http://schemas.openxmlformats.org/officeDocument/2006/relationships/slideLayout" Target="../slideLayouts/slideLayout10.xml"/><Relationship Id="rId5" Type="http://schemas.openxmlformats.org/officeDocument/2006/relationships/image" Target="../media/image47.wmf"/><Relationship Id="rId4" Type="http://schemas.openxmlformats.org/officeDocument/2006/relationships/image" Target="../media/image44.wmf"/></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0.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0.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7.xml"/><Relationship Id="rId7" Type="http://schemas.openxmlformats.org/officeDocument/2006/relationships/image" Target="../media/image49.wmf"/><Relationship Id="rId2" Type="http://schemas.openxmlformats.org/officeDocument/2006/relationships/slideLayout" Target="../slideLayouts/slideLayout10.xml"/><Relationship Id="rId1" Type="http://schemas.openxmlformats.org/officeDocument/2006/relationships/vmlDrawing" Target="../drawings/vmlDrawing13.vml"/><Relationship Id="rId6" Type="http://schemas.openxmlformats.org/officeDocument/2006/relationships/oleObject" Target="../embeddings/oleObject18.bin"/><Relationship Id="rId5" Type="http://schemas.openxmlformats.org/officeDocument/2006/relationships/image" Target="../media/image48.wmf"/><Relationship Id="rId4" Type="http://schemas.openxmlformats.org/officeDocument/2006/relationships/oleObject" Target="../embeddings/oleObject17.bin"/></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8.xml"/><Relationship Id="rId7" Type="http://schemas.openxmlformats.org/officeDocument/2006/relationships/image" Target="../media/image51.wmf"/><Relationship Id="rId2" Type="http://schemas.openxmlformats.org/officeDocument/2006/relationships/slideLayout" Target="../slideLayouts/slideLayout10.xml"/><Relationship Id="rId1" Type="http://schemas.openxmlformats.org/officeDocument/2006/relationships/vmlDrawing" Target="../drawings/vmlDrawing14.vml"/><Relationship Id="rId6" Type="http://schemas.openxmlformats.org/officeDocument/2006/relationships/oleObject" Target="../embeddings/oleObject20.bin"/><Relationship Id="rId5" Type="http://schemas.openxmlformats.org/officeDocument/2006/relationships/image" Target="../media/image50.wmf"/><Relationship Id="rId4" Type="http://schemas.openxmlformats.org/officeDocument/2006/relationships/oleObject" Target="../embeddings/oleObject19.bin"/></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14.xml"/><Relationship Id="rId1" Type="http://schemas.openxmlformats.org/officeDocument/2006/relationships/vmlDrawing" Target="../drawings/vmlDrawing1.vml"/><Relationship Id="rId6" Type="http://schemas.openxmlformats.org/officeDocument/2006/relationships/image" Target="../media/image2.wmf"/><Relationship Id="rId5" Type="http://schemas.openxmlformats.org/officeDocument/2006/relationships/oleObject" Target="../embeddings/oleObject1.bin"/><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120650" y="457200"/>
            <a:ext cx="8901113" cy="1143000"/>
          </a:xfrm>
          <a:ln>
            <a:miter lim="800000"/>
            <a:headEnd/>
            <a:tailEnd/>
          </a:ln>
        </p:spPr>
        <p:txBody>
          <a:bodyPr vert="horz" wrap="square" lIns="90488" tIns="44450" rIns="90488" bIns="44450" numCol="1" anchor="t" anchorCtr="0" compatLnSpc="1">
            <a:prstTxWarp prst="textNoShape">
              <a:avLst/>
            </a:prstTxWarp>
          </a:bodyPr>
          <a:lstStyle/>
          <a:p>
            <a:pPr>
              <a:defRPr/>
            </a:pPr>
            <a:r>
              <a:rPr lang="en-US" b="1" dirty="0" err="1" smtClean="0">
                <a:solidFill>
                  <a:schemeClr val="accent6">
                    <a:lumMod val="75000"/>
                  </a:schemeClr>
                </a:solidFill>
              </a:rPr>
              <a:t>Chương</a:t>
            </a:r>
            <a:r>
              <a:rPr lang="en-US" b="1" dirty="0" smtClean="0">
                <a:solidFill>
                  <a:schemeClr val="accent6">
                    <a:lumMod val="75000"/>
                  </a:schemeClr>
                </a:solidFill>
              </a:rPr>
              <a:t> 7</a:t>
            </a:r>
            <a:r>
              <a:rPr lang="en-US" b="1" dirty="0">
                <a:solidFill>
                  <a:schemeClr val="accent6">
                    <a:lumMod val="75000"/>
                  </a:schemeClr>
                </a:solidFill>
              </a:rPr>
              <a:t/>
            </a:r>
            <a:br>
              <a:rPr lang="en-US" b="1" dirty="0">
                <a:solidFill>
                  <a:schemeClr val="accent6">
                    <a:lumMod val="75000"/>
                  </a:schemeClr>
                </a:solidFill>
              </a:rPr>
            </a:br>
            <a:r>
              <a:rPr lang="en-US" b="1" dirty="0" err="1" smtClean="0">
                <a:solidFill>
                  <a:schemeClr val="accent6">
                    <a:lumMod val="75000"/>
                  </a:schemeClr>
                </a:solidFill>
              </a:rPr>
              <a:t>Ước</a:t>
            </a:r>
            <a:r>
              <a:rPr lang="en-US" b="1" dirty="0" smtClean="0">
                <a:solidFill>
                  <a:schemeClr val="accent6">
                    <a:lumMod val="75000"/>
                  </a:schemeClr>
                </a:solidFill>
              </a:rPr>
              <a:t> </a:t>
            </a:r>
            <a:r>
              <a:rPr lang="en-US" b="1" dirty="0" err="1" smtClean="0">
                <a:solidFill>
                  <a:schemeClr val="accent6">
                    <a:lumMod val="75000"/>
                  </a:schemeClr>
                </a:solidFill>
              </a:rPr>
              <a:t>lượng</a:t>
            </a:r>
            <a:r>
              <a:rPr lang="en-US" b="1" dirty="0" smtClean="0">
                <a:solidFill>
                  <a:schemeClr val="accent6">
                    <a:lumMod val="75000"/>
                  </a:schemeClr>
                </a:solidFill>
              </a:rPr>
              <a:t> </a:t>
            </a:r>
            <a:r>
              <a:rPr lang="en-US" b="1" dirty="0" err="1" smtClean="0">
                <a:solidFill>
                  <a:schemeClr val="accent6">
                    <a:lumMod val="75000"/>
                  </a:schemeClr>
                </a:solidFill>
              </a:rPr>
              <a:t>và</a:t>
            </a:r>
            <a:r>
              <a:rPr lang="en-US" b="1" dirty="0" smtClean="0">
                <a:solidFill>
                  <a:schemeClr val="accent6">
                    <a:lumMod val="75000"/>
                  </a:schemeClr>
                </a:solidFill>
              </a:rPr>
              <a:t> </a:t>
            </a:r>
            <a:r>
              <a:rPr lang="en-US" b="1" dirty="0" err="1" smtClean="0">
                <a:solidFill>
                  <a:schemeClr val="accent6">
                    <a:lumMod val="75000"/>
                  </a:schemeClr>
                </a:solidFill>
              </a:rPr>
              <a:t>kích</a:t>
            </a:r>
            <a:r>
              <a:rPr lang="en-US" b="1" dirty="0" smtClean="0">
                <a:solidFill>
                  <a:schemeClr val="accent6">
                    <a:lumMod val="75000"/>
                  </a:schemeClr>
                </a:solidFill>
              </a:rPr>
              <a:t> </a:t>
            </a:r>
            <a:r>
              <a:rPr lang="en-US" b="1" dirty="0" err="1" smtClean="0">
                <a:solidFill>
                  <a:schemeClr val="accent6">
                    <a:lumMod val="75000"/>
                  </a:schemeClr>
                </a:solidFill>
              </a:rPr>
              <a:t>thước</a:t>
            </a:r>
            <a:r>
              <a:rPr lang="en-US" b="1" dirty="0" smtClean="0">
                <a:solidFill>
                  <a:schemeClr val="accent6">
                    <a:lumMod val="75000"/>
                  </a:schemeClr>
                </a:solidFill>
              </a:rPr>
              <a:t> </a:t>
            </a:r>
            <a:r>
              <a:rPr lang="en-US" b="1" dirty="0" err="1" smtClean="0">
                <a:solidFill>
                  <a:schemeClr val="accent6">
                    <a:lumMod val="75000"/>
                  </a:schemeClr>
                </a:solidFill>
              </a:rPr>
              <a:t>mẫu</a:t>
            </a:r>
            <a:endParaRPr lang="en-US" b="1" dirty="0" smtClean="0">
              <a:solidFill>
                <a:schemeClr val="accent6">
                  <a:lumMod val="75000"/>
                </a:schemeClr>
              </a:solidFill>
            </a:endParaRPr>
          </a:p>
        </p:txBody>
      </p:sp>
      <p:sp>
        <p:nvSpPr>
          <p:cNvPr id="4099" name="Text Box 6"/>
          <p:cNvSpPr txBox="1">
            <a:spLocks noChangeArrowheads="1"/>
          </p:cNvSpPr>
          <p:nvPr/>
        </p:nvSpPr>
        <p:spPr bwMode="auto">
          <a:xfrm>
            <a:off x="609600" y="2249488"/>
            <a:ext cx="8305800" cy="157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spcBef>
                <a:spcPct val="50000"/>
              </a:spcBef>
              <a:defRPr/>
            </a:pPr>
            <a:r>
              <a:rPr lang="en-US" altLang="en-US" sz="2600" dirty="0">
                <a:solidFill>
                  <a:schemeClr val="accent6">
                    <a:lumMod val="75000"/>
                  </a:schemeClr>
                </a:solidFill>
                <a:latin typeface="+mn-lt"/>
                <a:ea typeface="+mj-ea"/>
                <a:cs typeface="+mj-cs"/>
              </a:rPr>
              <a:t>7-1  </a:t>
            </a:r>
            <a:r>
              <a:rPr lang="en-US" altLang="en-US" sz="2600" dirty="0" err="1" smtClean="0">
                <a:solidFill>
                  <a:schemeClr val="accent6">
                    <a:lumMod val="75000"/>
                  </a:schemeClr>
                </a:solidFill>
                <a:latin typeface="+mn-lt"/>
                <a:ea typeface="+mj-ea"/>
                <a:cs typeface="+mj-cs"/>
              </a:rPr>
              <a:t>Giới</a:t>
            </a:r>
            <a:r>
              <a:rPr lang="en-US" altLang="en-US" sz="2600" dirty="0" smtClean="0">
                <a:solidFill>
                  <a:schemeClr val="accent6">
                    <a:lumMod val="75000"/>
                  </a:schemeClr>
                </a:solidFill>
                <a:latin typeface="+mn-lt"/>
                <a:ea typeface="+mj-ea"/>
                <a:cs typeface="+mj-cs"/>
              </a:rPr>
              <a:t> </a:t>
            </a:r>
            <a:r>
              <a:rPr lang="en-US" altLang="en-US" sz="2600" dirty="0" err="1" smtClean="0">
                <a:solidFill>
                  <a:schemeClr val="accent6">
                    <a:lumMod val="75000"/>
                  </a:schemeClr>
                </a:solidFill>
                <a:latin typeface="+mn-lt"/>
                <a:ea typeface="+mj-ea"/>
                <a:cs typeface="+mj-cs"/>
              </a:rPr>
              <a:t>thiệu</a:t>
            </a:r>
            <a:endParaRPr lang="en-US" altLang="en-US" sz="2600" dirty="0">
              <a:solidFill>
                <a:schemeClr val="accent6">
                  <a:lumMod val="75000"/>
                </a:schemeClr>
              </a:solidFill>
              <a:latin typeface="+mn-lt"/>
              <a:ea typeface="+mj-ea"/>
              <a:cs typeface="+mj-cs"/>
            </a:endParaRPr>
          </a:p>
          <a:p>
            <a:pPr>
              <a:lnSpc>
                <a:spcPct val="90000"/>
              </a:lnSpc>
              <a:spcBef>
                <a:spcPct val="50000"/>
              </a:spcBef>
              <a:defRPr/>
            </a:pPr>
            <a:r>
              <a:rPr lang="en-US" altLang="en-US" sz="2600" b="0" dirty="0" smtClean="0"/>
              <a:t>7-2  </a:t>
            </a:r>
            <a:r>
              <a:rPr lang="en-US" altLang="en-US" sz="2600" b="0" dirty="0" err="1"/>
              <a:t>Ước</a:t>
            </a:r>
            <a:r>
              <a:rPr lang="en-US" altLang="en-US" sz="2600" b="0" dirty="0"/>
              <a:t> </a:t>
            </a:r>
            <a:r>
              <a:rPr lang="en-US" altLang="en-US" sz="2600" b="0" dirty="0" err="1"/>
              <a:t>lượng</a:t>
            </a:r>
            <a:r>
              <a:rPr lang="en-US" altLang="en-US" sz="2600" b="0" dirty="0"/>
              <a:t> </a:t>
            </a:r>
            <a:r>
              <a:rPr lang="en-US" altLang="en-US" sz="2600" b="0" dirty="0" err="1"/>
              <a:t>trung</a:t>
            </a:r>
            <a:r>
              <a:rPr lang="en-US" altLang="en-US" sz="2600" b="0" dirty="0"/>
              <a:t> </a:t>
            </a:r>
            <a:r>
              <a:rPr lang="en-US" altLang="en-US" sz="2600" b="0" dirty="0" err="1"/>
              <a:t>bình</a:t>
            </a:r>
            <a:r>
              <a:rPr lang="en-US" altLang="en-US" sz="2600" b="0" dirty="0"/>
              <a:t> </a:t>
            </a:r>
            <a:r>
              <a:rPr lang="en-US" altLang="en-US" sz="2600" b="0" dirty="0" err="1"/>
              <a:t>quần</a:t>
            </a:r>
            <a:r>
              <a:rPr lang="en-US" altLang="en-US" sz="2600" b="0" dirty="0"/>
              <a:t> </a:t>
            </a:r>
            <a:r>
              <a:rPr lang="en-US" altLang="en-US" sz="2600" b="0" dirty="0" err="1"/>
              <a:t>thể</a:t>
            </a:r>
            <a:endParaRPr lang="en-US" altLang="en-US" sz="2600" b="0" dirty="0">
              <a:cs typeface="Arial" panose="020B0604020202020204" pitchFamily="34" charset="0"/>
            </a:endParaRPr>
          </a:p>
          <a:p>
            <a:pPr>
              <a:lnSpc>
                <a:spcPct val="90000"/>
              </a:lnSpc>
              <a:spcBef>
                <a:spcPct val="50000"/>
              </a:spcBef>
              <a:defRPr/>
            </a:pPr>
            <a:r>
              <a:rPr lang="en-US" altLang="en-US" sz="2600" b="0" dirty="0" smtClean="0"/>
              <a:t>7-3  </a:t>
            </a:r>
            <a:r>
              <a:rPr lang="en-US" altLang="en-US" sz="2600" b="0" dirty="0" err="1"/>
              <a:t>Ước</a:t>
            </a:r>
            <a:r>
              <a:rPr lang="en-US" altLang="en-US" sz="2600" b="0" dirty="0"/>
              <a:t> </a:t>
            </a:r>
            <a:r>
              <a:rPr lang="en-US" altLang="en-US" sz="2600" b="0" dirty="0" err="1"/>
              <a:t>lượng</a:t>
            </a:r>
            <a:r>
              <a:rPr lang="en-US" altLang="en-US" sz="2600" b="0" dirty="0"/>
              <a:t> </a:t>
            </a:r>
            <a:r>
              <a:rPr lang="en-US" altLang="en-US" sz="2600" b="0" dirty="0" err="1"/>
              <a:t>tỉ</a:t>
            </a:r>
            <a:r>
              <a:rPr lang="en-US" altLang="en-US" sz="2600" b="0" dirty="0"/>
              <a:t> </a:t>
            </a:r>
            <a:r>
              <a:rPr lang="en-US" altLang="en-US" sz="2600" b="0" dirty="0" err="1"/>
              <a:t>lệ</a:t>
            </a:r>
            <a:r>
              <a:rPr lang="en-US" altLang="en-US" sz="2600" b="0" dirty="0"/>
              <a:t> </a:t>
            </a:r>
            <a:r>
              <a:rPr lang="en-US" altLang="en-US" sz="2600" b="0" dirty="0" err="1"/>
              <a:t>quần</a:t>
            </a:r>
            <a:r>
              <a:rPr lang="en-US" altLang="en-US" sz="2600" b="0" dirty="0"/>
              <a:t> </a:t>
            </a:r>
            <a:r>
              <a:rPr lang="en-US" altLang="en-US" sz="2600" b="0" dirty="0" err="1" smtClean="0"/>
              <a:t>thể</a:t>
            </a:r>
            <a:endParaRPr lang="en-US" altLang="en-US" sz="2600" b="0"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idx="4294967295"/>
          </p:nvPr>
        </p:nvSpPr>
        <p:spPr bwMode="auto">
          <a:xfrm>
            <a:off x="685800" y="460375"/>
            <a:ext cx="7848600" cy="8350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err="1" smtClean="0"/>
              <a:t>Khái</a:t>
            </a:r>
            <a:r>
              <a:rPr lang="en-US" altLang="en-US" dirty="0" smtClean="0"/>
              <a:t> </a:t>
            </a:r>
            <a:r>
              <a:rPr lang="en-US" altLang="en-US" dirty="0" err="1" smtClean="0"/>
              <a:t>niệm</a:t>
            </a:r>
            <a:r>
              <a:rPr lang="en-US" altLang="en-US" dirty="0" smtClean="0"/>
              <a:t> </a:t>
            </a:r>
            <a:r>
              <a:rPr lang="en-US" altLang="en-US" dirty="0" err="1" smtClean="0"/>
              <a:t>chính</a:t>
            </a:r>
            <a:endParaRPr lang="en-US" altLang="en-US" dirty="0" smtClean="0"/>
          </a:p>
        </p:txBody>
      </p:sp>
      <p:sp>
        <p:nvSpPr>
          <p:cNvPr id="24579" name="Text Box 3"/>
          <p:cNvSpPr txBox="1">
            <a:spLocks noChangeArrowheads="1"/>
          </p:cNvSpPr>
          <p:nvPr/>
        </p:nvSpPr>
        <p:spPr bwMode="auto">
          <a:xfrm>
            <a:off x="0" y="1370013"/>
            <a:ext cx="9144000" cy="28500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marL="514350" indent="-514350">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spcBef>
                <a:spcPct val="50000"/>
              </a:spcBef>
              <a:buFontTx/>
              <a:buAutoNum type="arabicPeriod"/>
            </a:pPr>
            <a:r>
              <a:rPr lang="en-US" altLang="en-US" sz="2800" b="0" dirty="0"/>
              <a:t>G</a:t>
            </a:r>
            <a:r>
              <a:rPr lang="vi-VN" altLang="en-US" sz="2800" b="0" dirty="0" smtClean="0"/>
              <a:t>iá </a:t>
            </a:r>
            <a:r>
              <a:rPr lang="vi-VN" altLang="en-US" sz="2800" b="0" dirty="0"/>
              <a:t>trị trung bình </a:t>
            </a:r>
            <a:r>
              <a:rPr lang="en-US" altLang="en-US" sz="2800" b="0" dirty="0"/>
              <a:t>    </a:t>
            </a:r>
            <a:r>
              <a:rPr lang="vi-VN" altLang="en-US" sz="2800" b="0" dirty="0"/>
              <a:t>của mẫu là </a:t>
            </a:r>
            <a:r>
              <a:rPr lang="vi-VN" altLang="en-US" sz="2800" b="0" dirty="0">
                <a:solidFill>
                  <a:srgbClr val="FF0000"/>
                </a:solidFill>
              </a:rPr>
              <a:t>ước lượng điểm </a:t>
            </a:r>
            <a:r>
              <a:rPr lang="vi-VN" altLang="en-US" sz="2800" b="0" dirty="0"/>
              <a:t>tốt nhất của trung bình </a:t>
            </a:r>
            <a:r>
              <a:rPr lang="en-US" altLang="en-US" sz="2800" b="0" dirty="0" err="1"/>
              <a:t>quần</a:t>
            </a:r>
            <a:r>
              <a:rPr lang="en-US" altLang="en-US" sz="2800" b="0" dirty="0"/>
              <a:t> </a:t>
            </a:r>
            <a:r>
              <a:rPr lang="en-US" altLang="en-US" sz="2800" b="0" dirty="0" err="1"/>
              <a:t>thể</a:t>
            </a:r>
            <a:r>
              <a:rPr lang="en-US" altLang="en-US" sz="2800" b="0" dirty="0"/>
              <a:t> </a:t>
            </a:r>
            <a:r>
              <a:rPr lang="el-GR" altLang="en-US" sz="2800" b="0" dirty="0"/>
              <a:t>μ.</a:t>
            </a:r>
            <a:endParaRPr lang="en-US" altLang="en-US" sz="2800" b="0" dirty="0"/>
          </a:p>
          <a:p>
            <a:pPr>
              <a:lnSpc>
                <a:spcPct val="90000"/>
              </a:lnSpc>
              <a:spcBef>
                <a:spcPct val="50000"/>
              </a:spcBef>
              <a:buFontTx/>
              <a:buAutoNum type="arabicPeriod"/>
            </a:pPr>
            <a:r>
              <a:rPr lang="en-US" altLang="en-US" sz="2800" b="0" dirty="0"/>
              <a:t>S</a:t>
            </a:r>
            <a:r>
              <a:rPr lang="vi-VN" altLang="en-US" sz="2800" b="0" dirty="0" smtClean="0"/>
              <a:t>ử </a:t>
            </a:r>
            <a:r>
              <a:rPr lang="vi-VN" altLang="en-US" sz="2800" b="0" dirty="0"/>
              <a:t>dụng dữ liệu mẫu để xây dựng một </a:t>
            </a:r>
            <a:r>
              <a:rPr lang="vi-VN" altLang="en-US" sz="2800" b="0" dirty="0">
                <a:solidFill>
                  <a:srgbClr val="FF0000"/>
                </a:solidFill>
              </a:rPr>
              <a:t>khoảng </a:t>
            </a:r>
            <a:r>
              <a:rPr lang="en-US" altLang="en-US" sz="2800" b="0" dirty="0" err="1" smtClean="0">
                <a:solidFill>
                  <a:srgbClr val="FF0000"/>
                </a:solidFill>
              </a:rPr>
              <a:t>ước</a:t>
            </a:r>
            <a:r>
              <a:rPr lang="en-US" altLang="en-US" sz="2800" b="0" dirty="0" smtClean="0">
                <a:solidFill>
                  <a:srgbClr val="FF0000"/>
                </a:solidFill>
              </a:rPr>
              <a:t> </a:t>
            </a:r>
            <a:r>
              <a:rPr lang="vi-VN" altLang="en-US" sz="2800" b="0" dirty="0" smtClean="0">
                <a:solidFill>
                  <a:srgbClr val="FF0000"/>
                </a:solidFill>
              </a:rPr>
              <a:t> </a:t>
            </a:r>
            <a:r>
              <a:rPr lang="en-US" altLang="en-US" sz="2800" b="0" dirty="0" err="1" smtClean="0">
                <a:solidFill>
                  <a:srgbClr val="FF0000"/>
                </a:solidFill>
              </a:rPr>
              <a:t>lượng</a:t>
            </a:r>
            <a:r>
              <a:rPr lang="en-US" altLang="en-US" sz="2800" b="0" dirty="0" smtClean="0">
                <a:solidFill>
                  <a:srgbClr val="FF0000"/>
                </a:solidFill>
              </a:rPr>
              <a:t> </a:t>
            </a:r>
            <a:r>
              <a:rPr lang="en-US" altLang="en-US" sz="2800" b="0" dirty="0" err="1" smtClean="0"/>
              <a:t>cho</a:t>
            </a:r>
            <a:r>
              <a:rPr lang="en-US" altLang="en-US" sz="2800" b="0" dirty="0" smtClean="0"/>
              <a:t> </a:t>
            </a:r>
            <a:r>
              <a:rPr lang="vi-VN" altLang="en-US" sz="2800" b="0" dirty="0" smtClean="0"/>
              <a:t>giá </a:t>
            </a:r>
            <a:r>
              <a:rPr lang="vi-VN" altLang="en-US" sz="2800" b="0" dirty="0"/>
              <a:t>trị trung bình </a:t>
            </a:r>
            <a:r>
              <a:rPr lang="en-US" altLang="en-US" sz="2800" b="0" dirty="0" err="1"/>
              <a:t>quần</a:t>
            </a:r>
            <a:r>
              <a:rPr lang="en-US" altLang="en-US" sz="2800" b="0" dirty="0"/>
              <a:t> </a:t>
            </a:r>
            <a:r>
              <a:rPr lang="en-US" altLang="en-US" sz="2800" b="0" dirty="0" err="1" smtClean="0"/>
              <a:t>thể</a:t>
            </a:r>
            <a:r>
              <a:rPr lang="en-US" altLang="en-US" sz="2800" b="0" dirty="0" smtClean="0"/>
              <a:t>.</a:t>
            </a:r>
          </a:p>
          <a:p>
            <a:pPr>
              <a:lnSpc>
                <a:spcPct val="90000"/>
              </a:lnSpc>
              <a:spcBef>
                <a:spcPct val="50000"/>
              </a:spcBef>
              <a:buFontTx/>
              <a:buAutoNum type="arabicPeriod"/>
            </a:pPr>
            <a:r>
              <a:rPr lang="en-US" altLang="en-US" sz="2800" b="0" dirty="0" smtClean="0"/>
              <a:t>X</a:t>
            </a:r>
            <a:r>
              <a:rPr lang="vi-VN" altLang="en-US" sz="2800" b="0" dirty="0" smtClean="0"/>
              <a:t>ác </a:t>
            </a:r>
            <a:r>
              <a:rPr lang="vi-VN" altLang="en-US" sz="2800" b="0" dirty="0"/>
              <a:t>định kích thước mẫu cần thiết để ước </a:t>
            </a:r>
            <a:r>
              <a:rPr lang="en-US" altLang="en-US" sz="2800" b="0" dirty="0" err="1"/>
              <a:t>lượng</a:t>
            </a:r>
            <a:r>
              <a:rPr lang="en-US" altLang="en-US" sz="2800" b="0" dirty="0"/>
              <a:t> </a:t>
            </a:r>
            <a:r>
              <a:rPr lang="vi-VN" altLang="en-US" sz="2800" b="0" dirty="0"/>
              <a:t>trung bình </a:t>
            </a:r>
            <a:r>
              <a:rPr lang="en-US" altLang="en-US" sz="2800" b="0" dirty="0" err="1"/>
              <a:t>quần</a:t>
            </a:r>
            <a:r>
              <a:rPr lang="en-US" altLang="en-US" sz="2800" b="0" dirty="0"/>
              <a:t> </a:t>
            </a:r>
            <a:r>
              <a:rPr lang="en-US" altLang="en-US" sz="2800" b="0" dirty="0" err="1"/>
              <a:t>thể</a:t>
            </a:r>
            <a:r>
              <a:rPr lang="vi-VN" altLang="en-US" sz="2800" b="0" dirty="0"/>
              <a:t>.</a:t>
            </a:r>
            <a:endParaRPr lang="en-US" altLang="en-US" sz="2800" b="0" dirty="0"/>
          </a:p>
        </p:txBody>
      </p:sp>
      <p:graphicFrame>
        <p:nvGraphicFramePr>
          <p:cNvPr id="24580" name="Object 4"/>
          <p:cNvGraphicFramePr>
            <a:graphicFrameLocks noChangeAspect="1"/>
          </p:cNvGraphicFramePr>
          <p:nvPr>
            <p:extLst>
              <p:ext uri="{D42A27DB-BD31-4B8C-83A1-F6EECF244321}">
                <p14:modId xmlns:p14="http://schemas.microsoft.com/office/powerpoint/2010/main" val="3269450323"/>
              </p:ext>
            </p:extLst>
          </p:nvPr>
        </p:nvGraphicFramePr>
        <p:xfrm>
          <a:off x="3352800" y="1434737"/>
          <a:ext cx="254000" cy="317500"/>
        </p:xfrm>
        <a:graphic>
          <a:graphicData uri="http://schemas.openxmlformats.org/presentationml/2006/ole">
            <mc:AlternateContent xmlns:mc="http://schemas.openxmlformats.org/markup-compatibility/2006">
              <mc:Choice xmlns:v="urn:schemas-microsoft-com:vml" Requires="v">
                <p:oleObj spid="_x0000_s24726" name="Equation" r:id="rId4" imgW="254000" imgH="317500" progId="Equation.DSMT4">
                  <p:embed/>
                </p:oleObj>
              </mc:Choice>
              <mc:Fallback>
                <p:oleObj name="Equation" r:id="rId4" imgW="254000" imgH="31750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52800" y="1434737"/>
                        <a:ext cx="254000"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3"/>
          <p:cNvSpPr>
            <a:spLocks noGrp="1" noChangeArrowheads="1"/>
          </p:cNvSpPr>
          <p:nvPr>
            <p:ph type="body" idx="4294967295"/>
          </p:nvPr>
        </p:nvSpPr>
        <p:spPr bwMode="auto">
          <a:xfrm>
            <a:off x="0" y="2103438"/>
            <a:ext cx="9144000" cy="24765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pPr marL="457200" indent="-457200">
              <a:buFont typeface="Wingdings" panose="05000000000000000000" pitchFamily="2" charset="2"/>
              <a:buNone/>
            </a:pPr>
            <a:r>
              <a:rPr lang="en-US" altLang="en-US" sz="3200" b="0" dirty="0" smtClean="0"/>
              <a:t>	</a:t>
            </a:r>
            <a:r>
              <a:rPr lang="en-US" altLang="en-US" sz="3200" b="0" dirty="0" err="1" smtClean="0"/>
              <a:t>Trung</a:t>
            </a:r>
            <a:r>
              <a:rPr lang="en-US" altLang="en-US" sz="3200" b="0" dirty="0" smtClean="0"/>
              <a:t> </a:t>
            </a:r>
            <a:r>
              <a:rPr lang="en-US" altLang="en-US" sz="3200" b="0" dirty="0" err="1" smtClean="0"/>
              <a:t>bình</a:t>
            </a:r>
            <a:r>
              <a:rPr lang="en-US" altLang="en-US" sz="3200" b="0" dirty="0" smtClean="0"/>
              <a:t> </a:t>
            </a:r>
            <a:r>
              <a:rPr lang="en-US" altLang="en-US" sz="3200" b="0" dirty="0" err="1" smtClean="0"/>
              <a:t>mẫu</a:t>
            </a:r>
            <a:r>
              <a:rPr lang="en-US" altLang="en-US" sz="3200" b="0" dirty="0" smtClean="0"/>
              <a:t>      </a:t>
            </a:r>
            <a:r>
              <a:rPr lang="vi-VN" altLang="en-US" sz="2800" b="0" kern="1200" dirty="0" smtClean="0">
                <a:solidFill>
                  <a:srgbClr val="000000"/>
                </a:solidFill>
                <a:latin typeface="Arial" panose="020B0604020202020204" pitchFamily="34" charset="0"/>
              </a:rPr>
              <a:t>là </a:t>
            </a:r>
            <a:r>
              <a:rPr lang="vi-VN" altLang="en-US" sz="2800" b="0" kern="1200" dirty="0">
                <a:solidFill>
                  <a:srgbClr val="FF0000"/>
                </a:solidFill>
                <a:latin typeface="Arial" panose="020B0604020202020204" pitchFamily="34" charset="0"/>
              </a:rPr>
              <a:t>ước lượng điểm </a:t>
            </a:r>
            <a:r>
              <a:rPr lang="vi-VN" altLang="en-US" sz="2800" b="0" kern="1200" dirty="0">
                <a:solidFill>
                  <a:srgbClr val="000000"/>
                </a:solidFill>
                <a:latin typeface="Arial" panose="020B0604020202020204" pitchFamily="34" charset="0"/>
              </a:rPr>
              <a:t>tốt nhất của trung bình </a:t>
            </a:r>
            <a:r>
              <a:rPr lang="en-US" altLang="en-US" sz="2800" b="0" kern="1200" dirty="0" err="1">
                <a:solidFill>
                  <a:srgbClr val="000000"/>
                </a:solidFill>
                <a:latin typeface="Arial" panose="020B0604020202020204" pitchFamily="34" charset="0"/>
              </a:rPr>
              <a:t>quần</a:t>
            </a:r>
            <a:r>
              <a:rPr lang="en-US" altLang="en-US" sz="2800" b="0" kern="1200" dirty="0">
                <a:solidFill>
                  <a:srgbClr val="000000"/>
                </a:solidFill>
                <a:latin typeface="Arial" panose="020B0604020202020204" pitchFamily="34" charset="0"/>
              </a:rPr>
              <a:t> </a:t>
            </a:r>
            <a:r>
              <a:rPr lang="en-US" altLang="en-US" sz="2800" b="0" kern="1200" dirty="0" err="1">
                <a:solidFill>
                  <a:srgbClr val="000000"/>
                </a:solidFill>
                <a:latin typeface="Arial" panose="020B0604020202020204" pitchFamily="34" charset="0"/>
              </a:rPr>
              <a:t>thể</a:t>
            </a:r>
            <a:r>
              <a:rPr lang="en-US" altLang="en-US" sz="2800" b="0" kern="1200" dirty="0">
                <a:solidFill>
                  <a:srgbClr val="000000"/>
                </a:solidFill>
                <a:latin typeface="Arial" panose="020B0604020202020204" pitchFamily="34" charset="0"/>
              </a:rPr>
              <a:t> </a:t>
            </a:r>
            <a:r>
              <a:rPr lang="el-GR" altLang="en-US" sz="2800" b="0" kern="1200" dirty="0">
                <a:solidFill>
                  <a:srgbClr val="000000"/>
                </a:solidFill>
                <a:latin typeface="Arial" panose="020B0604020202020204" pitchFamily="34" charset="0"/>
              </a:rPr>
              <a:t>μ</a:t>
            </a:r>
            <a:r>
              <a:rPr lang="en-US" altLang="en-US" sz="3200" b="0" dirty="0" smtClean="0"/>
              <a:t>.  </a:t>
            </a:r>
          </a:p>
        </p:txBody>
      </p:sp>
      <p:graphicFrame>
        <p:nvGraphicFramePr>
          <p:cNvPr id="5" name="Object 4"/>
          <p:cNvGraphicFramePr>
            <a:graphicFrameLocks noChangeAspect="1"/>
          </p:cNvGraphicFramePr>
          <p:nvPr>
            <p:extLst>
              <p:ext uri="{D42A27DB-BD31-4B8C-83A1-F6EECF244321}">
                <p14:modId xmlns:p14="http://schemas.microsoft.com/office/powerpoint/2010/main" val="1954546327"/>
              </p:ext>
            </p:extLst>
          </p:nvPr>
        </p:nvGraphicFramePr>
        <p:xfrm>
          <a:off x="3581400" y="2209800"/>
          <a:ext cx="254000" cy="317500"/>
        </p:xfrm>
        <a:graphic>
          <a:graphicData uri="http://schemas.openxmlformats.org/presentationml/2006/ole">
            <mc:AlternateContent xmlns:mc="http://schemas.openxmlformats.org/markup-compatibility/2006">
              <mc:Choice xmlns:v="urn:schemas-microsoft-com:vml" Requires="v">
                <p:oleObj spid="_x0000_s139362" name="Equation" r:id="rId4" imgW="254000" imgH="317500" progId="Equation.DSMT4">
                  <p:embed/>
                </p:oleObj>
              </mc:Choice>
              <mc:Fallback>
                <p:oleObj name="Equation" r:id="rId4" imgW="254000" imgH="317500" progId="Equation.DSMT4">
                  <p:embed/>
                  <p:pic>
                    <p:nvPicPr>
                      <p:cNvPr id="2458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81400" y="2209800"/>
                        <a:ext cx="254000"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 name="Rectangle 2"/>
          <p:cNvSpPr txBox="1">
            <a:spLocks noChangeArrowheads="1"/>
          </p:cNvSpPr>
          <p:nvPr/>
        </p:nvSpPr>
        <p:spPr bwMode="auto">
          <a:xfrm>
            <a:off x="661988" y="536575"/>
            <a:ext cx="7848600" cy="8350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rtl="0" eaLnBrk="0" fontAlgn="base" hangingPunct="0">
              <a:lnSpc>
                <a:spcPct val="90000"/>
              </a:lnSpc>
              <a:spcBef>
                <a:spcPct val="0"/>
              </a:spcBef>
              <a:spcAft>
                <a:spcPct val="0"/>
              </a:spcAft>
              <a:defRPr sz="3600" b="1">
                <a:solidFill>
                  <a:srgbClr val="008000"/>
                </a:solidFill>
                <a:latin typeface="+mj-lt"/>
                <a:ea typeface="+mj-ea"/>
                <a:cs typeface="+mj-cs"/>
              </a:defRPr>
            </a:lvl1pPr>
            <a:lvl2pPr algn="ctr" rtl="0" eaLnBrk="0" fontAlgn="base" hangingPunct="0">
              <a:lnSpc>
                <a:spcPct val="90000"/>
              </a:lnSpc>
              <a:spcBef>
                <a:spcPct val="0"/>
              </a:spcBef>
              <a:spcAft>
                <a:spcPct val="0"/>
              </a:spcAft>
              <a:defRPr sz="3600" b="1">
                <a:solidFill>
                  <a:srgbClr val="008000"/>
                </a:solidFill>
                <a:latin typeface="Arial" charset="0"/>
              </a:defRPr>
            </a:lvl2pPr>
            <a:lvl3pPr algn="ctr" rtl="0" eaLnBrk="0" fontAlgn="base" hangingPunct="0">
              <a:lnSpc>
                <a:spcPct val="90000"/>
              </a:lnSpc>
              <a:spcBef>
                <a:spcPct val="0"/>
              </a:spcBef>
              <a:spcAft>
                <a:spcPct val="0"/>
              </a:spcAft>
              <a:defRPr sz="3600" b="1">
                <a:solidFill>
                  <a:srgbClr val="008000"/>
                </a:solidFill>
                <a:latin typeface="Arial" charset="0"/>
              </a:defRPr>
            </a:lvl3pPr>
            <a:lvl4pPr algn="ctr" rtl="0" eaLnBrk="0" fontAlgn="base" hangingPunct="0">
              <a:lnSpc>
                <a:spcPct val="90000"/>
              </a:lnSpc>
              <a:spcBef>
                <a:spcPct val="0"/>
              </a:spcBef>
              <a:spcAft>
                <a:spcPct val="0"/>
              </a:spcAft>
              <a:defRPr sz="3600" b="1">
                <a:solidFill>
                  <a:srgbClr val="008000"/>
                </a:solidFill>
                <a:latin typeface="Arial" charset="0"/>
              </a:defRPr>
            </a:lvl4pPr>
            <a:lvl5pPr algn="ctr" rtl="0" eaLnBrk="0" fontAlgn="base" hangingPunct="0">
              <a:lnSpc>
                <a:spcPct val="90000"/>
              </a:lnSpc>
              <a:spcBef>
                <a:spcPct val="0"/>
              </a:spcBef>
              <a:spcAft>
                <a:spcPct val="0"/>
              </a:spcAft>
              <a:defRPr sz="3600" b="1">
                <a:solidFill>
                  <a:srgbClr val="008000"/>
                </a:solidFill>
                <a:latin typeface="Arial" charset="0"/>
              </a:defRPr>
            </a:lvl5pPr>
            <a:lvl6pPr marL="457200" algn="ctr" rtl="0" eaLnBrk="0" fontAlgn="base" hangingPunct="0">
              <a:lnSpc>
                <a:spcPct val="90000"/>
              </a:lnSpc>
              <a:spcBef>
                <a:spcPct val="0"/>
              </a:spcBef>
              <a:spcAft>
                <a:spcPct val="0"/>
              </a:spcAft>
              <a:defRPr sz="3600" b="1">
                <a:solidFill>
                  <a:srgbClr val="008000"/>
                </a:solidFill>
                <a:latin typeface="Arial" charset="0"/>
              </a:defRPr>
            </a:lvl6pPr>
            <a:lvl7pPr marL="914400" algn="ctr" rtl="0" eaLnBrk="0" fontAlgn="base" hangingPunct="0">
              <a:lnSpc>
                <a:spcPct val="90000"/>
              </a:lnSpc>
              <a:spcBef>
                <a:spcPct val="0"/>
              </a:spcBef>
              <a:spcAft>
                <a:spcPct val="0"/>
              </a:spcAft>
              <a:defRPr sz="3600" b="1">
                <a:solidFill>
                  <a:srgbClr val="008000"/>
                </a:solidFill>
                <a:latin typeface="Arial" charset="0"/>
              </a:defRPr>
            </a:lvl7pPr>
            <a:lvl8pPr marL="1371600" algn="ctr" rtl="0" eaLnBrk="0" fontAlgn="base" hangingPunct="0">
              <a:lnSpc>
                <a:spcPct val="90000"/>
              </a:lnSpc>
              <a:spcBef>
                <a:spcPct val="0"/>
              </a:spcBef>
              <a:spcAft>
                <a:spcPct val="0"/>
              </a:spcAft>
              <a:defRPr sz="3600" b="1">
                <a:solidFill>
                  <a:srgbClr val="008000"/>
                </a:solidFill>
                <a:latin typeface="Arial" charset="0"/>
              </a:defRPr>
            </a:lvl8pPr>
            <a:lvl9pPr marL="1828800" algn="ctr" rtl="0" eaLnBrk="0" fontAlgn="base" hangingPunct="0">
              <a:lnSpc>
                <a:spcPct val="90000"/>
              </a:lnSpc>
              <a:spcBef>
                <a:spcPct val="0"/>
              </a:spcBef>
              <a:spcAft>
                <a:spcPct val="0"/>
              </a:spcAft>
              <a:defRPr sz="3600" b="1">
                <a:solidFill>
                  <a:srgbClr val="008000"/>
                </a:solidFill>
                <a:latin typeface="Arial" charset="0"/>
              </a:defRPr>
            </a:lvl9pPr>
          </a:lstStyle>
          <a:p>
            <a:r>
              <a:rPr lang="en-US" altLang="en-US" kern="0" smtClean="0"/>
              <a:t>Khái niệm chính</a:t>
            </a:r>
            <a:endParaRPr lang="en-US" altLang="en-US" kern="0" dirty="0" smtClean="0"/>
          </a:p>
        </p:txBody>
      </p:sp>
    </p:spTree>
    <p:extLst>
      <p:ext uri="{BB962C8B-B14F-4D97-AF65-F5344CB8AC3E}">
        <p14:creationId xmlns:p14="http://schemas.microsoft.com/office/powerpoint/2010/main" val="2112524629"/>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Rectangle 22"/>
          <p:cNvSpPr>
            <a:spLocks noGrp="1" noChangeArrowheads="1"/>
          </p:cNvSpPr>
          <p:nvPr>
            <p:ph type="title" idx="4294967295"/>
          </p:nvPr>
        </p:nvSpPr>
        <p:spPr bwMode="auto">
          <a:xfrm>
            <a:off x="387350" y="457200"/>
            <a:ext cx="8756650" cy="1143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vi-VN" altLang="en-US" dirty="0" smtClean="0"/>
              <a:t>Khoảng ước </a:t>
            </a:r>
            <a:r>
              <a:rPr lang="en-US" altLang="en-US" dirty="0" err="1" smtClean="0"/>
              <a:t>lượng</a:t>
            </a:r>
            <a:r>
              <a:rPr lang="vi-VN" altLang="en-US" dirty="0" smtClean="0"/>
              <a:t> </a:t>
            </a:r>
            <a:r>
              <a:rPr lang="en-US" altLang="en-US" dirty="0" err="1" smtClean="0"/>
              <a:t>cho</a:t>
            </a:r>
            <a:r>
              <a:rPr lang="en-US" altLang="en-US" dirty="0" smtClean="0"/>
              <a:t> </a:t>
            </a:r>
            <a:r>
              <a:rPr lang="en-US" altLang="en-US" dirty="0" err="1" smtClean="0"/>
              <a:t>trung</a:t>
            </a:r>
            <a:r>
              <a:rPr lang="en-US" altLang="en-US" dirty="0" smtClean="0"/>
              <a:t> </a:t>
            </a:r>
            <a:r>
              <a:rPr lang="en-US" altLang="en-US" dirty="0" err="1" smtClean="0"/>
              <a:t>bình</a:t>
            </a:r>
            <a:r>
              <a:rPr lang="vi-VN" altLang="en-US" dirty="0" smtClean="0"/>
              <a:t> </a:t>
            </a:r>
            <a:r>
              <a:rPr lang="el-GR" altLang="en-US" dirty="0" smtClean="0"/>
              <a:t>μ</a:t>
            </a:r>
            <a:endParaRPr lang="el-GR" altLang="en-US" i="1" dirty="0" smtClean="0">
              <a:cs typeface="Arial" panose="020B0604020202020204" pitchFamily="34" charset="0"/>
            </a:endParaRPr>
          </a:p>
        </p:txBody>
      </p:sp>
      <mc:AlternateContent xmlns:mc="http://schemas.openxmlformats.org/markup-compatibility/2006" xmlns:a14="http://schemas.microsoft.com/office/drawing/2010/main">
        <mc:Choice Requires="a14">
          <p:sp>
            <p:nvSpPr>
              <p:cNvPr id="9" name="Text Box 3"/>
              <p:cNvSpPr txBox="1">
                <a:spLocks noChangeArrowheads="1"/>
              </p:cNvSpPr>
              <p:nvPr/>
            </p:nvSpPr>
            <p:spPr bwMode="auto">
              <a:xfrm>
                <a:off x="0" y="1370013"/>
                <a:ext cx="9144000" cy="3884140"/>
              </a:xfrm>
              <a:prstGeom prst="rect">
                <a:avLst/>
              </a:prstGeom>
              <a:noFill/>
              <a:ln>
                <a:noFill/>
              </a:ln>
              <a:extLst>
                <a:ext uri="{909E8E84-426E-40DD-AFC4-6F175D3DCCD1}">
                  <a14:hiddenFill>
                    <a:solidFill>
                      <a:srgbClr val="FFFFFF"/>
                    </a:solidFill>
                  </a14:hiddenFill>
                </a:ext>
                <a:ext uri="{91240B29-F687-4F45-9708-019B960494DF}">
                  <a14:hiddenLine w="12700">
                    <a:solidFill>
                      <a:srgbClr val="000000"/>
                    </a:solidFill>
                    <a:miter lim="800000"/>
                    <a:headEnd type="none" w="sm" len="sm"/>
                    <a:tailEnd type="none" w="sm" len="sm"/>
                  </a14:hiddenLine>
                </a:ext>
              </a:extLst>
            </p:spPr>
            <p:txBody>
              <a:bodyPr wrap="square">
                <a:spAutoFit/>
              </a:bodyPr>
              <a:lstStyle>
                <a:lvl1pPr marL="514350" indent="-514350">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marL="457200" indent="-457200">
                  <a:lnSpc>
                    <a:spcPct val="90000"/>
                  </a:lnSpc>
                  <a:spcBef>
                    <a:spcPct val="50000"/>
                  </a:spcBef>
                  <a:buFont typeface="Arial" panose="020B0604020202020204" pitchFamily="34" charset="0"/>
                  <a:buChar char="•"/>
                </a:pPr>
                <a:r>
                  <a:rPr lang="en-US" altLang="en-US" sz="2800" b="0" dirty="0" smtClean="0"/>
                  <a:t>Khoảng </a:t>
                </a:r>
                <a:r>
                  <a:rPr lang="en-US" altLang="en-US" sz="2800" b="0" dirty="0" err="1" smtClean="0"/>
                  <a:t>ước</a:t>
                </a:r>
                <a:r>
                  <a:rPr lang="en-US" altLang="en-US" sz="2800" b="0" dirty="0" smtClean="0"/>
                  <a:t> </a:t>
                </a:r>
                <a:r>
                  <a:rPr lang="en-US" altLang="en-US" sz="2800" b="0" dirty="0" err="1" smtClean="0"/>
                  <a:t>lượng</a:t>
                </a:r>
                <a:r>
                  <a:rPr lang="en-US" altLang="en-US" sz="2800" b="0" dirty="0" smtClean="0"/>
                  <a:t> </a:t>
                </a:r>
                <a:r>
                  <a:rPr lang="en-US" altLang="en-US" sz="2800" b="0" dirty="0" err="1" smtClean="0"/>
                  <a:t>cho</a:t>
                </a:r>
                <a:r>
                  <a:rPr lang="en-US" altLang="en-US" sz="2800" b="0" dirty="0" smtClean="0"/>
                  <a:t> </a:t>
                </a:r>
                <a:r>
                  <a:rPr lang="en-US" altLang="en-US" sz="2800" b="0" dirty="0" err="1" smtClean="0"/>
                  <a:t>trung</a:t>
                </a:r>
                <a:r>
                  <a:rPr lang="en-US" altLang="en-US" sz="2800" b="0" dirty="0" smtClean="0"/>
                  <a:t> </a:t>
                </a:r>
                <a:r>
                  <a:rPr lang="en-US" altLang="en-US" sz="2800" b="0" dirty="0" err="1" smtClean="0"/>
                  <a:t>bình</a:t>
                </a:r>
                <a:r>
                  <a:rPr lang="en-US" altLang="en-US" sz="2800" b="0" dirty="0" smtClean="0"/>
                  <a:t> </a:t>
                </a:r>
                <a:r>
                  <a:rPr lang="el-GR" altLang="en-US" sz="2800" b="0" dirty="0" smtClean="0"/>
                  <a:t>μ</a:t>
                </a:r>
                <a:r>
                  <a:rPr lang="en-US" altLang="en-US" sz="2800" b="0" dirty="0" smtClean="0"/>
                  <a:t> </a:t>
                </a:r>
                <a:r>
                  <a:rPr lang="en-US" altLang="en-US" sz="2800" b="0" dirty="0" err="1" smtClean="0"/>
                  <a:t>của</a:t>
                </a:r>
                <a:r>
                  <a:rPr lang="en-US" altLang="en-US" sz="2800" b="0" dirty="0" smtClean="0"/>
                  <a:t> </a:t>
                </a:r>
                <a:r>
                  <a:rPr lang="en-US" altLang="en-US" sz="2800" b="0" dirty="0" err="1" smtClean="0"/>
                  <a:t>quần</a:t>
                </a:r>
                <a:r>
                  <a:rPr lang="en-US" altLang="en-US" sz="2800" b="0" dirty="0" smtClean="0"/>
                  <a:t> </a:t>
                </a:r>
                <a:r>
                  <a:rPr lang="en-US" altLang="en-US" sz="2800" b="0" dirty="0" err="1" smtClean="0"/>
                  <a:t>thể</a:t>
                </a:r>
                <a:r>
                  <a:rPr lang="en-US" altLang="en-US" sz="2800" b="0" dirty="0" smtClean="0"/>
                  <a:t> </a:t>
                </a:r>
                <a:r>
                  <a:rPr lang="en-US" altLang="en-US" sz="2800" b="0" dirty="0" err="1" smtClean="0"/>
                  <a:t>là</a:t>
                </a:r>
                <a:r>
                  <a:rPr lang="en-US" altLang="en-US" sz="2800" b="0" dirty="0" smtClean="0"/>
                  <a:t>: </a:t>
                </a:r>
                <a14:m>
                  <m:oMath xmlns:m="http://schemas.openxmlformats.org/officeDocument/2006/math">
                    <m:acc>
                      <m:accPr>
                        <m:chr m:val="̅"/>
                        <m:ctrlPr>
                          <a:rPr lang="en-US" altLang="en-US" sz="2800" b="0" i="1" smtClean="0">
                            <a:latin typeface="Cambria Math" panose="02040503050406030204" pitchFamily="18" charset="0"/>
                          </a:rPr>
                        </m:ctrlPr>
                      </m:accPr>
                      <m:e>
                        <m:r>
                          <a:rPr lang="en-US" altLang="en-US" sz="2800" b="0" i="1" smtClean="0">
                            <a:latin typeface="Cambria Math" panose="02040503050406030204" pitchFamily="18" charset="0"/>
                          </a:rPr>
                          <m:t>𝑋</m:t>
                        </m:r>
                      </m:e>
                    </m:acc>
                    <m:r>
                      <a:rPr lang="en-US" altLang="en-US" sz="2800" b="0" i="1" smtClean="0">
                        <a:latin typeface="Cambria Math" panose="02040503050406030204" pitchFamily="18" charset="0"/>
                        <a:ea typeface="Cambria Math" panose="02040503050406030204" pitchFamily="18" charset="0"/>
                      </a:rPr>
                      <m:t>±</m:t>
                    </m:r>
                    <m:r>
                      <a:rPr lang="en-US" altLang="en-US" sz="2800" b="0" i="1" smtClean="0">
                        <a:latin typeface="Cambria Math" panose="02040503050406030204" pitchFamily="18" charset="0"/>
                        <a:ea typeface="Cambria Math" panose="02040503050406030204" pitchFamily="18" charset="0"/>
                      </a:rPr>
                      <m:t>𝐸</m:t>
                    </m:r>
                    <m:r>
                      <a:rPr lang="en-US" altLang="en-US" sz="2800" b="0" i="1" smtClean="0">
                        <a:latin typeface="Cambria Math" panose="02040503050406030204" pitchFamily="18" charset="0"/>
                      </a:rPr>
                      <m:t>  </m:t>
                    </m:r>
                  </m:oMath>
                </a14:m>
                <a:r>
                  <a:rPr lang="en-US" altLang="en-US" sz="2800" b="0" dirty="0" smtClean="0"/>
                  <a:t>hay</a:t>
                </a:r>
              </a:p>
              <a:p>
                <a:pPr marL="1543050" lvl="4" indent="0">
                  <a:lnSpc>
                    <a:spcPct val="90000"/>
                  </a:lnSpc>
                  <a:spcBef>
                    <a:spcPct val="50000"/>
                  </a:spcBef>
                </a:pPr>
                <a:r>
                  <a:rPr lang="en-US" altLang="en-US" sz="2800" b="0" dirty="0" smtClean="0">
                    <a:latin typeface="+mn-lt"/>
                  </a:rPr>
                  <a:t>    </a:t>
                </a:r>
                <a:r>
                  <a:rPr lang="en-US" altLang="en-US" sz="2800" b="0" dirty="0">
                    <a:latin typeface="+mn-lt"/>
                  </a:rPr>
                  <a:t>	</a:t>
                </a:r>
                <a:r>
                  <a:rPr lang="en-US" altLang="en-US" sz="2800" b="0" dirty="0" smtClean="0">
                    <a:latin typeface="+mn-lt"/>
                  </a:rPr>
                  <a:t> </a:t>
                </a:r>
                <a14:m>
                  <m:oMath xmlns:m="http://schemas.openxmlformats.org/officeDocument/2006/math">
                    <m:acc>
                      <m:accPr>
                        <m:chr m:val="̅"/>
                        <m:ctrlPr>
                          <a:rPr lang="en-US" altLang="en-US" sz="2800" b="0" i="1" smtClean="0">
                            <a:solidFill>
                              <a:srgbClr val="FF0000"/>
                            </a:solidFill>
                            <a:latin typeface="Cambria Math" panose="02040503050406030204" pitchFamily="18" charset="0"/>
                          </a:rPr>
                        </m:ctrlPr>
                      </m:accPr>
                      <m:e>
                        <m:r>
                          <a:rPr lang="en-US" altLang="en-US" sz="2800" b="0" i="1" smtClean="0">
                            <a:solidFill>
                              <a:srgbClr val="FF0000"/>
                            </a:solidFill>
                            <a:latin typeface="Cambria Math" panose="02040503050406030204" pitchFamily="18" charset="0"/>
                          </a:rPr>
                          <m:t>𝑋</m:t>
                        </m:r>
                      </m:e>
                    </m:acc>
                    <m:r>
                      <a:rPr lang="en-US" altLang="en-US" sz="2800" b="0" i="1" smtClean="0">
                        <a:solidFill>
                          <a:srgbClr val="FF0000"/>
                        </a:solidFill>
                        <a:latin typeface="Cambria Math" panose="02040503050406030204" pitchFamily="18" charset="0"/>
                      </a:rPr>
                      <m:t> −</m:t>
                    </m:r>
                    <m:r>
                      <a:rPr lang="en-US" altLang="en-US" sz="2800" b="0" i="1" smtClean="0">
                        <a:solidFill>
                          <a:srgbClr val="FF0000"/>
                        </a:solidFill>
                        <a:latin typeface="Cambria Math" panose="02040503050406030204" pitchFamily="18" charset="0"/>
                      </a:rPr>
                      <m:t>𝐸</m:t>
                    </m:r>
                    <m:r>
                      <a:rPr lang="en-US" altLang="en-US" sz="2800" b="0" i="1" smtClean="0">
                        <a:solidFill>
                          <a:srgbClr val="FF0000"/>
                        </a:solidFill>
                        <a:latin typeface="Cambria Math" panose="02040503050406030204" pitchFamily="18" charset="0"/>
                      </a:rPr>
                      <m:t>&lt;µ&lt;</m:t>
                    </m:r>
                  </m:oMath>
                </a14:m>
                <a:r>
                  <a:rPr lang="en-US" altLang="en-US" sz="2800" b="0" dirty="0" smtClean="0">
                    <a:solidFill>
                      <a:srgbClr val="FF0000"/>
                    </a:solidFill>
                    <a:latin typeface="+mn-lt"/>
                  </a:rPr>
                  <a:t>  </a:t>
                </a:r>
                <a14:m>
                  <m:oMath xmlns:m="http://schemas.openxmlformats.org/officeDocument/2006/math">
                    <m:acc>
                      <m:accPr>
                        <m:chr m:val="̅"/>
                        <m:ctrlPr>
                          <a:rPr lang="en-US" altLang="en-US" sz="2800" b="0" i="1" smtClean="0">
                            <a:solidFill>
                              <a:srgbClr val="FF0000"/>
                            </a:solidFill>
                            <a:latin typeface="Cambria Math" panose="02040503050406030204" pitchFamily="18" charset="0"/>
                          </a:rPr>
                        </m:ctrlPr>
                      </m:accPr>
                      <m:e>
                        <m:r>
                          <a:rPr lang="en-US" altLang="en-US" sz="2800" b="0" i="1" smtClean="0">
                            <a:solidFill>
                              <a:srgbClr val="FF0000"/>
                            </a:solidFill>
                            <a:latin typeface="Cambria Math" panose="02040503050406030204" pitchFamily="18" charset="0"/>
                          </a:rPr>
                          <m:t>𝑋</m:t>
                        </m:r>
                      </m:e>
                    </m:acc>
                    <m:r>
                      <a:rPr lang="en-US" altLang="en-US" sz="2800" b="0" i="1" smtClean="0">
                        <a:solidFill>
                          <a:srgbClr val="FF0000"/>
                        </a:solidFill>
                        <a:latin typeface="Cambria Math" panose="02040503050406030204" pitchFamily="18" charset="0"/>
                      </a:rPr>
                      <m:t>+</m:t>
                    </m:r>
                    <m:r>
                      <a:rPr lang="en-US" altLang="en-US" sz="2800" b="0" i="1" smtClean="0">
                        <a:solidFill>
                          <a:srgbClr val="FF0000"/>
                        </a:solidFill>
                        <a:latin typeface="Cambria Math" panose="02040503050406030204" pitchFamily="18" charset="0"/>
                      </a:rPr>
                      <m:t>𝐸</m:t>
                    </m:r>
                  </m:oMath>
                </a14:m>
                <a:r>
                  <a:rPr lang="en-US" altLang="en-US" sz="2800" b="0" dirty="0" smtClean="0">
                    <a:solidFill>
                      <a:srgbClr val="FF0000"/>
                    </a:solidFill>
                    <a:latin typeface="+mn-lt"/>
                  </a:rPr>
                  <a:t> </a:t>
                </a:r>
              </a:p>
              <a:p>
                <a:pPr marL="1543050" lvl="4" indent="0">
                  <a:lnSpc>
                    <a:spcPct val="90000"/>
                  </a:lnSpc>
                  <a:spcBef>
                    <a:spcPct val="50000"/>
                  </a:spcBef>
                </a:pPr>
                <a:r>
                  <a:rPr lang="en-US" altLang="en-US" sz="2800" b="0" dirty="0" smtClean="0">
                    <a:latin typeface="+mn-lt"/>
                  </a:rPr>
                  <a:t>(</a:t>
                </a:r>
                <a:r>
                  <a:rPr lang="en-US" altLang="en-US" sz="2800" b="0" dirty="0" err="1" smtClean="0">
                    <a:latin typeface="+mn-lt"/>
                  </a:rPr>
                  <a:t>trong</a:t>
                </a:r>
                <a:r>
                  <a:rPr lang="en-US" altLang="en-US" sz="2800" b="0" dirty="0" smtClean="0">
                    <a:latin typeface="+mn-lt"/>
                  </a:rPr>
                  <a:t> </a:t>
                </a:r>
                <a:r>
                  <a:rPr lang="en-US" altLang="en-US" sz="2800" b="0" dirty="0" err="1" smtClean="0">
                    <a:latin typeface="+mn-lt"/>
                  </a:rPr>
                  <a:t>đó</a:t>
                </a:r>
                <a:r>
                  <a:rPr lang="en-US" altLang="en-US" sz="2800" b="0" dirty="0" smtClean="0">
                    <a:latin typeface="+mn-lt"/>
                  </a:rPr>
                  <a:t> </a:t>
                </a:r>
                <a14:m>
                  <m:oMath xmlns:m="http://schemas.openxmlformats.org/officeDocument/2006/math">
                    <m:acc>
                      <m:accPr>
                        <m:chr m:val="̅"/>
                        <m:ctrlPr>
                          <a:rPr lang="en-US" altLang="en-US" sz="2800" b="0" i="1" smtClean="0">
                            <a:latin typeface="Cambria Math" panose="02040503050406030204" pitchFamily="18" charset="0"/>
                          </a:rPr>
                        </m:ctrlPr>
                      </m:accPr>
                      <m:e>
                        <m:r>
                          <a:rPr lang="en-US" altLang="en-US" sz="2800" b="0" i="1" smtClean="0">
                            <a:latin typeface="Cambria Math" panose="02040503050406030204" pitchFamily="18" charset="0"/>
                          </a:rPr>
                          <m:t>𝑋</m:t>
                        </m:r>
                      </m:e>
                    </m:acc>
                  </m:oMath>
                </a14:m>
                <a:r>
                  <a:rPr lang="en-US" altLang="en-US" sz="2800" b="0" dirty="0" smtClean="0">
                    <a:latin typeface="+mn-lt"/>
                  </a:rPr>
                  <a:t> </a:t>
                </a:r>
                <a:r>
                  <a:rPr lang="en-US" altLang="en-US" sz="2800" b="0" dirty="0" err="1" smtClean="0">
                    <a:latin typeface="+mn-lt"/>
                  </a:rPr>
                  <a:t>là</a:t>
                </a:r>
                <a:r>
                  <a:rPr lang="en-US" altLang="en-US" sz="2800" b="0" dirty="0" smtClean="0">
                    <a:latin typeface="+mn-lt"/>
                  </a:rPr>
                  <a:t> </a:t>
                </a:r>
                <a:r>
                  <a:rPr lang="en-US" altLang="en-US" sz="2800" b="0" dirty="0" err="1" smtClean="0">
                    <a:latin typeface="+mn-lt"/>
                  </a:rPr>
                  <a:t>trung</a:t>
                </a:r>
                <a:r>
                  <a:rPr lang="en-US" altLang="en-US" sz="2800" b="0" dirty="0" smtClean="0">
                    <a:latin typeface="+mn-lt"/>
                  </a:rPr>
                  <a:t> </a:t>
                </a:r>
                <a:r>
                  <a:rPr lang="en-US" altLang="en-US" sz="2800" b="0" dirty="0" err="1" smtClean="0">
                    <a:latin typeface="+mn-lt"/>
                  </a:rPr>
                  <a:t>bình</a:t>
                </a:r>
                <a:r>
                  <a:rPr lang="en-US" altLang="en-US" sz="2800" b="0" dirty="0" smtClean="0">
                    <a:latin typeface="+mn-lt"/>
                  </a:rPr>
                  <a:t> </a:t>
                </a:r>
                <a:r>
                  <a:rPr lang="en-US" altLang="en-US" sz="2800" b="0" dirty="0" err="1" smtClean="0">
                    <a:latin typeface="+mn-lt"/>
                  </a:rPr>
                  <a:t>của</a:t>
                </a:r>
                <a:r>
                  <a:rPr lang="en-US" altLang="en-US" sz="2800" b="0" dirty="0" smtClean="0">
                    <a:latin typeface="+mn-lt"/>
                  </a:rPr>
                  <a:t> </a:t>
                </a:r>
              </a:p>
              <a:p>
                <a:pPr marL="1543050" lvl="4" indent="0">
                  <a:lnSpc>
                    <a:spcPct val="90000"/>
                  </a:lnSpc>
                  <a:spcBef>
                    <a:spcPct val="50000"/>
                  </a:spcBef>
                </a:pPr>
                <a:r>
                  <a:rPr lang="en-US" altLang="en-US" sz="2800" b="0" dirty="0" err="1" smtClean="0">
                    <a:latin typeface="+mn-lt"/>
                  </a:rPr>
                  <a:t>tập</a:t>
                </a:r>
                <a:r>
                  <a:rPr lang="en-US" altLang="en-US" sz="2800" b="0" dirty="0" smtClean="0">
                    <a:latin typeface="+mn-lt"/>
                  </a:rPr>
                  <a:t> </a:t>
                </a:r>
                <a:r>
                  <a:rPr lang="en-US" altLang="en-US" sz="2800" b="0" dirty="0" err="1" smtClean="0">
                    <a:latin typeface="+mn-lt"/>
                  </a:rPr>
                  <a:t>mẫu</a:t>
                </a:r>
                <a:r>
                  <a:rPr lang="en-US" altLang="en-US" sz="2800" b="0" dirty="0" smtClean="0">
                    <a:latin typeface="+mn-lt"/>
                  </a:rPr>
                  <a:t> </a:t>
                </a:r>
                <a:r>
                  <a:rPr lang="en-US" altLang="en-US" sz="2800" b="0" dirty="0" err="1" smtClean="0">
                    <a:latin typeface="+mn-lt"/>
                  </a:rPr>
                  <a:t>có</a:t>
                </a:r>
                <a:r>
                  <a:rPr lang="en-US" altLang="en-US" sz="2800" b="0" dirty="0" smtClean="0">
                    <a:latin typeface="+mn-lt"/>
                  </a:rPr>
                  <a:t> </a:t>
                </a:r>
                <a:r>
                  <a:rPr lang="en-US" altLang="en-US" sz="2800" b="0" dirty="0" err="1" smtClean="0">
                    <a:latin typeface="+mn-lt"/>
                  </a:rPr>
                  <a:t>kích</a:t>
                </a:r>
                <a:r>
                  <a:rPr lang="en-US" altLang="en-US" sz="2800" b="0" dirty="0" smtClean="0">
                    <a:latin typeface="+mn-lt"/>
                  </a:rPr>
                  <a:t> </a:t>
                </a:r>
                <a:r>
                  <a:rPr lang="en-US" altLang="en-US" sz="2800" b="0" dirty="0" err="1" smtClean="0">
                    <a:latin typeface="+mn-lt"/>
                  </a:rPr>
                  <a:t>thước</a:t>
                </a:r>
                <a:r>
                  <a:rPr lang="en-US" altLang="en-US" sz="2800" b="0" dirty="0" smtClean="0">
                    <a:latin typeface="+mn-lt"/>
                  </a:rPr>
                  <a:t> n, </a:t>
                </a:r>
              </a:p>
              <a:p>
                <a:pPr marL="1543050" lvl="4" indent="0">
                  <a:lnSpc>
                    <a:spcPct val="90000"/>
                  </a:lnSpc>
                  <a:spcBef>
                    <a:spcPct val="50000"/>
                  </a:spcBef>
                </a:pPr>
                <a:r>
                  <a:rPr lang="en-US" altLang="en-US" sz="2800" b="0" dirty="0" smtClean="0">
                    <a:latin typeface="+mn-lt"/>
                  </a:rPr>
                  <a:t>E </a:t>
                </a:r>
                <a:r>
                  <a:rPr lang="en-US" altLang="en-US" sz="2800" b="0" dirty="0" err="1" smtClean="0">
                    <a:latin typeface="+mn-lt"/>
                  </a:rPr>
                  <a:t>gọi</a:t>
                </a:r>
                <a:r>
                  <a:rPr lang="en-US" altLang="en-US" sz="2800" b="0" dirty="0" smtClean="0">
                    <a:latin typeface="+mn-lt"/>
                  </a:rPr>
                  <a:t> </a:t>
                </a:r>
                <a:r>
                  <a:rPr lang="en-US" altLang="en-US" sz="2800" b="0" dirty="0" err="1" smtClean="0">
                    <a:latin typeface="+mn-lt"/>
                  </a:rPr>
                  <a:t>là</a:t>
                </a:r>
                <a:r>
                  <a:rPr lang="en-US" altLang="en-US" sz="2800" b="0" dirty="0" smtClean="0">
                    <a:latin typeface="+mn-lt"/>
                  </a:rPr>
                  <a:t> </a:t>
                </a:r>
                <a:r>
                  <a:rPr lang="en-US" altLang="en-US" sz="2800" b="0" dirty="0" err="1" smtClean="0">
                    <a:latin typeface="+mn-lt"/>
                  </a:rPr>
                  <a:t>biên</a:t>
                </a:r>
                <a:r>
                  <a:rPr lang="en-US" altLang="en-US" sz="2800" b="0" dirty="0" smtClean="0">
                    <a:latin typeface="+mn-lt"/>
                  </a:rPr>
                  <a:t> </a:t>
                </a:r>
                <a:r>
                  <a:rPr lang="en-US" altLang="en-US" sz="2800" b="0" dirty="0" err="1" smtClean="0">
                    <a:latin typeface="+mn-lt"/>
                  </a:rPr>
                  <a:t>độ</a:t>
                </a:r>
                <a:r>
                  <a:rPr lang="en-US" altLang="en-US" sz="2800" b="0" dirty="0" smtClean="0">
                    <a:latin typeface="+mn-lt"/>
                  </a:rPr>
                  <a:t> </a:t>
                </a:r>
                <a:r>
                  <a:rPr lang="en-US" altLang="en-US" sz="2800" b="0" dirty="0" err="1" smtClean="0">
                    <a:latin typeface="+mn-lt"/>
                  </a:rPr>
                  <a:t>lỗi</a:t>
                </a:r>
                <a:r>
                  <a:rPr lang="en-US" altLang="en-US" sz="2800" b="0" dirty="0" smtClean="0">
                    <a:latin typeface="+mn-lt"/>
                  </a:rPr>
                  <a:t>) </a:t>
                </a:r>
                <a:r>
                  <a:rPr lang="el-GR" altLang="en-US" sz="2800" b="0" dirty="0" smtClean="0">
                    <a:latin typeface="+mn-lt"/>
                  </a:rPr>
                  <a:t>.</a:t>
                </a:r>
                <a:endParaRPr lang="en-US" altLang="en-US" sz="2800" b="0" dirty="0" smtClean="0">
                  <a:latin typeface="+mn-lt"/>
                </a:endParaRPr>
              </a:p>
              <a:p>
                <a:pPr marL="457200" indent="-457200">
                  <a:lnSpc>
                    <a:spcPct val="90000"/>
                  </a:lnSpc>
                  <a:spcBef>
                    <a:spcPct val="50000"/>
                  </a:spcBef>
                  <a:buFont typeface="Arial" panose="020B0604020202020204" pitchFamily="34" charset="0"/>
                  <a:buChar char="•"/>
                </a:pPr>
                <a:r>
                  <a:rPr lang="en-US" altLang="en-US" sz="2800" b="0" dirty="0" err="1" smtClean="0"/>
                  <a:t>Vấn</a:t>
                </a:r>
                <a:r>
                  <a:rPr lang="en-US" altLang="en-US" sz="2800" b="0" dirty="0" smtClean="0"/>
                  <a:t> </a:t>
                </a:r>
                <a:r>
                  <a:rPr lang="en-US" altLang="en-US" sz="2800" b="0" dirty="0" err="1" smtClean="0"/>
                  <a:t>đề</a:t>
                </a:r>
                <a:r>
                  <a:rPr lang="en-US" altLang="en-US" sz="2800" b="0" dirty="0" smtClean="0"/>
                  <a:t> </a:t>
                </a:r>
                <a:r>
                  <a:rPr lang="en-US" altLang="en-US" sz="2800" b="0" dirty="0" err="1" smtClean="0"/>
                  <a:t>là</a:t>
                </a:r>
                <a:r>
                  <a:rPr lang="en-US" altLang="en-US" sz="2800" b="0" dirty="0" smtClean="0"/>
                  <a:t>: E </a:t>
                </a:r>
                <a:r>
                  <a:rPr lang="en-US" altLang="en-US" sz="2800" b="0" dirty="0" err="1" smtClean="0"/>
                  <a:t>được</a:t>
                </a:r>
                <a:r>
                  <a:rPr lang="en-US" altLang="en-US" sz="2800" b="0" dirty="0" smtClean="0"/>
                  <a:t> </a:t>
                </a:r>
                <a:r>
                  <a:rPr lang="en-US" altLang="en-US" sz="2800" b="0" dirty="0" err="1" smtClean="0"/>
                  <a:t>tính</a:t>
                </a:r>
                <a:r>
                  <a:rPr lang="en-US" altLang="en-US" sz="2800" b="0" dirty="0" smtClean="0"/>
                  <a:t> </a:t>
                </a:r>
                <a:r>
                  <a:rPr lang="en-US" altLang="en-US" sz="2800" b="0" dirty="0" err="1" smtClean="0"/>
                  <a:t>như</a:t>
                </a:r>
                <a:r>
                  <a:rPr lang="en-US" altLang="en-US" sz="2800" b="0" dirty="0" smtClean="0"/>
                  <a:t> </a:t>
                </a:r>
                <a:r>
                  <a:rPr lang="en-US" altLang="en-US" sz="2800" b="0" dirty="0" err="1" smtClean="0"/>
                  <a:t>thế</a:t>
                </a:r>
                <a:r>
                  <a:rPr lang="en-US" altLang="en-US" sz="2800" b="0" dirty="0" smtClean="0"/>
                  <a:t> </a:t>
                </a:r>
                <a:r>
                  <a:rPr lang="en-US" altLang="en-US" sz="2800" b="0" dirty="0" err="1" smtClean="0"/>
                  <a:t>nào</a:t>
                </a:r>
                <a:r>
                  <a:rPr lang="en-US" altLang="en-US" sz="2800" b="0" dirty="0" smtClean="0"/>
                  <a:t>?</a:t>
                </a:r>
                <a:endParaRPr lang="en-US" altLang="en-US" sz="2800" b="0" dirty="0"/>
              </a:p>
            </p:txBody>
          </p:sp>
        </mc:Choice>
        <mc:Fallback xmlns="">
          <p:sp>
            <p:nvSpPr>
              <p:cNvPr id="9" name="Text Box 3"/>
              <p:cNvSpPr txBox="1">
                <a:spLocks noRot="1" noChangeAspect="1" noMove="1" noResize="1" noEditPoints="1" noAdjustHandles="1" noChangeArrowheads="1" noChangeShapeType="1" noTextEdit="1"/>
              </p:cNvSpPr>
              <p:nvPr/>
            </p:nvSpPr>
            <p:spPr bwMode="auto">
              <a:xfrm>
                <a:off x="0" y="1370013"/>
                <a:ext cx="9144000" cy="3884140"/>
              </a:xfrm>
              <a:prstGeom prst="rect">
                <a:avLst/>
              </a:prstGeom>
              <a:blipFill>
                <a:blip r:embed="rId3"/>
                <a:stretch>
                  <a:fillRect l="-1200" t="-2826" r="-600" b="-3454"/>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p>
                <a:r>
                  <a:rPr lang="en-US">
                    <a:noFill/>
                  </a:rPr>
                  <a:t> </a:t>
                </a:r>
              </a:p>
            </p:txBody>
          </p:sp>
        </mc:Fallback>
      </mc:AlternateContent>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Rectangle 22"/>
          <p:cNvSpPr>
            <a:spLocks noGrp="1" noChangeArrowheads="1"/>
          </p:cNvSpPr>
          <p:nvPr>
            <p:ph type="title" idx="4294967295"/>
          </p:nvPr>
        </p:nvSpPr>
        <p:spPr bwMode="auto">
          <a:xfrm>
            <a:off x="387350" y="457200"/>
            <a:ext cx="8756650" cy="1143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vi-VN" altLang="en-US" dirty="0" smtClean="0"/>
              <a:t>Khoảng ước </a:t>
            </a:r>
            <a:r>
              <a:rPr lang="en-US" altLang="en-US" dirty="0" err="1" smtClean="0"/>
              <a:t>lượng</a:t>
            </a:r>
            <a:r>
              <a:rPr lang="vi-VN" altLang="en-US" dirty="0" smtClean="0"/>
              <a:t> </a:t>
            </a:r>
            <a:r>
              <a:rPr lang="en-US" altLang="en-US" dirty="0" err="1" smtClean="0"/>
              <a:t>cho</a:t>
            </a:r>
            <a:r>
              <a:rPr lang="en-US" altLang="en-US" dirty="0" smtClean="0"/>
              <a:t> </a:t>
            </a:r>
            <a:r>
              <a:rPr lang="en-US" altLang="en-US" dirty="0" err="1" smtClean="0"/>
              <a:t>trung</a:t>
            </a:r>
            <a:r>
              <a:rPr lang="en-US" altLang="en-US" dirty="0" smtClean="0"/>
              <a:t> </a:t>
            </a:r>
            <a:r>
              <a:rPr lang="en-US" altLang="en-US" dirty="0" err="1" smtClean="0"/>
              <a:t>bình</a:t>
            </a:r>
            <a:r>
              <a:rPr lang="vi-VN" altLang="en-US" dirty="0" smtClean="0"/>
              <a:t> </a:t>
            </a:r>
            <a:r>
              <a:rPr lang="el-GR" altLang="en-US" dirty="0" smtClean="0"/>
              <a:t>μ</a:t>
            </a:r>
            <a:endParaRPr lang="el-GR" altLang="en-US" i="1" dirty="0" smtClean="0">
              <a:cs typeface="Arial" panose="020B0604020202020204" pitchFamily="34" charset="0"/>
            </a:endParaRPr>
          </a:p>
        </p:txBody>
      </p:sp>
      <p:sp>
        <p:nvSpPr>
          <p:cNvPr id="9" name="Text Box 3"/>
          <p:cNvSpPr txBox="1">
            <a:spLocks noChangeArrowheads="1"/>
          </p:cNvSpPr>
          <p:nvPr/>
        </p:nvSpPr>
        <p:spPr bwMode="auto">
          <a:xfrm>
            <a:off x="0" y="1370013"/>
            <a:ext cx="9144000" cy="3453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marL="514350" indent="-514350">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marL="457200" indent="-457200">
              <a:lnSpc>
                <a:spcPct val="90000"/>
              </a:lnSpc>
              <a:spcBef>
                <a:spcPct val="50000"/>
              </a:spcBef>
              <a:buFont typeface="Arial" panose="020B0604020202020204" pitchFamily="34" charset="0"/>
              <a:buChar char="•"/>
            </a:pPr>
            <a:r>
              <a:rPr lang="en-US" altLang="en-US" sz="2800" b="0" dirty="0"/>
              <a:t>E</a:t>
            </a:r>
            <a:r>
              <a:rPr lang="en-US" altLang="en-US" sz="2800" b="0" dirty="0" smtClean="0"/>
              <a:t> </a:t>
            </a:r>
            <a:r>
              <a:rPr lang="en-US" altLang="en-US" sz="2800" b="0" dirty="0" err="1" smtClean="0"/>
              <a:t>được</a:t>
            </a:r>
            <a:r>
              <a:rPr lang="en-US" altLang="en-US" sz="2800" b="0" dirty="0" smtClean="0"/>
              <a:t> </a:t>
            </a:r>
            <a:r>
              <a:rPr lang="en-US" altLang="en-US" sz="2800" b="0" dirty="0" err="1" smtClean="0"/>
              <a:t>tính</a:t>
            </a:r>
            <a:r>
              <a:rPr lang="en-US" altLang="en-US" sz="2800" b="0" dirty="0" smtClean="0"/>
              <a:t> </a:t>
            </a:r>
            <a:r>
              <a:rPr lang="en-US" altLang="en-US" sz="2800" b="0" dirty="0" err="1" smtClean="0"/>
              <a:t>dựa</a:t>
            </a:r>
            <a:r>
              <a:rPr lang="en-US" altLang="en-US" sz="2800" b="0" dirty="0" smtClean="0"/>
              <a:t> </a:t>
            </a:r>
            <a:r>
              <a:rPr lang="en-US" altLang="en-US" sz="2800" b="0" dirty="0" err="1" smtClean="0"/>
              <a:t>vào</a:t>
            </a:r>
            <a:r>
              <a:rPr lang="en-US" altLang="en-US" sz="2800" b="0" dirty="0" smtClean="0"/>
              <a:t> </a:t>
            </a:r>
            <a:r>
              <a:rPr lang="en-US" altLang="en-US" sz="2800" b="0" dirty="0" err="1" smtClean="0"/>
              <a:t>định</a:t>
            </a:r>
            <a:r>
              <a:rPr lang="en-US" altLang="en-US" sz="2800" b="0" dirty="0" smtClean="0"/>
              <a:t> </a:t>
            </a:r>
            <a:r>
              <a:rPr lang="en-US" altLang="en-US" sz="2800" b="0" dirty="0" err="1" smtClean="0"/>
              <a:t>lý</a:t>
            </a:r>
            <a:r>
              <a:rPr lang="en-US" altLang="en-US" sz="2800" b="0" dirty="0" smtClean="0"/>
              <a:t> </a:t>
            </a:r>
            <a:r>
              <a:rPr lang="en-US" altLang="en-US" sz="2800" b="0" dirty="0" err="1" smtClean="0"/>
              <a:t>giới</a:t>
            </a:r>
            <a:r>
              <a:rPr lang="en-US" altLang="en-US" sz="2800" b="0" dirty="0" smtClean="0"/>
              <a:t> </a:t>
            </a:r>
            <a:r>
              <a:rPr lang="en-US" altLang="en-US" sz="2800" b="0" dirty="0" err="1" smtClean="0"/>
              <a:t>hạn</a:t>
            </a:r>
            <a:r>
              <a:rPr lang="en-US" altLang="en-US" sz="2800" b="0" dirty="0" smtClean="0"/>
              <a:t> </a:t>
            </a:r>
            <a:r>
              <a:rPr lang="en-US" altLang="en-US" sz="2800" b="0" dirty="0" err="1" smtClean="0"/>
              <a:t>trung</a:t>
            </a:r>
            <a:r>
              <a:rPr lang="en-US" altLang="en-US" sz="2800" b="0" dirty="0" smtClean="0"/>
              <a:t> </a:t>
            </a:r>
            <a:r>
              <a:rPr lang="en-US" altLang="en-US" sz="2800" b="0" dirty="0" err="1" smtClean="0"/>
              <a:t>tâm</a:t>
            </a:r>
            <a:r>
              <a:rPr lang="en-US" altLang="en-US" sz="2800" b="0" dirty="0" smtClean="0"/>
              <a:t>.</a:t>
            </a:r>
          </a:p>
          <a:p>
            <a:pPr marL="457200" indent="-457200">
              <a:lnSpc>
                <a:spcPct val="90000"/>
              </a:lnSpc>
              <a:spcBef>
                <a:spcPct val="50000"/>
              </a:spcBef>
              <a:buFont typeface="Arial" panose="020B0604020202020204" pitchFamily="34" charset="0"/>
              <a:buChar char="•"/>
            </a:pPr>
            <a:r>
              <a:rPr lang="vi-VN" altLang="en-US" sz="2800" b="0" dirty="0" smtClean="0">
                <a:solidFill>
                  <a:srgbClr val="FF0000"/>
                </a:solidFill>
              </a:rPr>
              <a:t>Định lý giới hạn trung tâm: </a:t>
            </a:r>
            <a:r>
              <a:rPr lang="en-US" altLang="en-US" sz="2800" b="0" dirty="0"/>
              <a:t>k</a:t>
            </a:r>
            <a:r>
              <a:rPr lang="vi-VN" altLang="en-US" sz="2800" b="0" dirty="0" smtClean="0"/>
              <a:t>hi ta lấy mẫu ngẫu nhiên, kích thước tập mẫu càng lớn thì phân phối xác suất của đặc trưng trung bình của tập mẫu càng gần với phân phối chuẩn. </a:t>
            </a:r>
          </a:p>
          <a:p>
            <a:pPr marL="457200" indent="-457200">
              <a:lnSpc>
                <a:spcPct val="90000"/>
              </a:lnSpc>
              <a:spcBef>
                <a:spcPct val="50000"/>
              </a:spcBef>
              <a:buFont typeface="Arial" panose="020B0604020202020204" pitchFamily="34" charset="0"/>
              <a:buChar char="•"/>
            </a:pPr>
            <a:endParaRPr lang="vi-VN" altLang="en-US" sz="2800" b="0" dirty="0" smtClean="0"/>
          </a:p>
          <a:p>
            <a:pPr marL="457200" indent="-457200">
              <a:lnSpc>
                <a:spcPct val="90000"/>
              </a:lnSpc>
              <a:spcBef>
                <a:spcPct val="50000"/>
              </a:spcBef>
              <a:buFont typeface="Arial" panose="020B0604020202020204" pitchFamily="34" charset="0"/>
              <a:buChar char="•"/>
            </a:pPr>
            <a:endParaRPr lang="en-US" altLang="en-US" sz="2800" b="0" dirty="0"/>
          </a:p>
        </p:txBody>
      </p:sp>
    </p:spTree>
    <p:extLst>
      <p:ext uri="{BB962C8B-B14F-4D97-AF65-F5344CB8AC3E}">
        <p14:creationId xmlns:p14="http://schemas.microsoft.com/office/powerpoint/2010/main" val="2116212"/>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Rectangle 22"/>
          <p:cNvSpPr>
            <a:spLocks noGrp="1" noChangeArrowheads="1"/>
          </p:cNvSpPr>
          <p:nvPr>
            <p:ph type="title" idx="4294967295"/>
          </p:nvPr>
        </p:nvSpPr>
        <p:spPr bwMode="auto">
          <a:xfrm>
            <a:off x="387350" y="457200"/>
            <a:ext cx="8756650" cy="1143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vi-VN" altLang="en-US" dirty="0" smtClean="0"/>
              <a:t>Khoảng ước </a:t>
            </a:r>
            <a:r>
              <a:rPr lang="en-US" altLang="en-US" dirty="0" err="1" smtClean="0"/>
              <a:t>lượng</a:t>
            </a:r>
            <a:r>
              <a:rPr lang="vi-VN" altLang="en-US" dirty="0" smtClean="0"/>
              <a:t> </a:t>
            </a:r>
            <a:r>
              <a:rPr lang="en-US" altLang="en-US" dirty="0" err="1" smtClean="0"/>
              <a:t>cho</a:t>
            </a:r>
            <a:r>
              <a:rPr lang="en-US" altLang="en-US" dirty="0" smtClean="0"/>
              <a:t> </a:t>
            </a:r>
            <a:r>
              <a:rPr lang="en-US" altLang="en-US" dirty="0" err="1" smtClean="0"/>
              <a:t>trung</a:t>
            </a:r>
            <a:r>
              <a:rPr lang="en-US" altLang="en-US" dirty="0" smtClean="0"/>
              <a:t> </a:t>
            </a:r>
            <a:r>
              <a:rPr lang="en-US" altLang="en-US" dirty="0" err="1" smtClean="0"/>
              <a:t>bình</a:t>
            </a:r>
            <a:r>
              <a:rPr lang="vi-VN" altLang="en-US" dirty="0" smtClean="0"/>
              <a:t> </a:t>
            </a:r>
            <a:r>
              <a:rPr lang="el-GR" altLang="en-US" dirty="0" smtClean="0"/>
              <a:t>μ</a:t>
            </a:r>
            <a:endParaRPr lang="el-GR" altLang="en-US" i="1" dirty="0" smtClean="0">
              <a:cs typeface="Arial" panose="020B0604020202020204" pitchFamily="34" charset="0"/>
            </a:endParaRPr>
          </a:p>
        </p:txBody>
      </p:sp>
      <mc:AlternateContent xmlns:mc="http://schemas.openxmlformats.org/markup-compatibility/2006" xmlns:a14="http://schemas.microsoft.com/office/drawing/2010/main">
        <mc:Choice Requires="a14">
          <p:sp>
            <p:nvSpPr>
              <p:cNvPr id="9" name="Text Box 3"/>
              <p:cNvSpPr txBox="1">
                <a:spLocks noChangeArrowheads="1"/>
              </p:cNvSpPr>
              <p:nvPr/>
            </p:nvSpPr>
            <p:spPr bwMode="auto">
              <a:xfrm>
                <a:off x="0" y="1066800"/>
                <a:ext cx="9144000" cy="2717475"/>
              </a:xfrm>
              <a:prstGeom prst="rect">
                <a:avLst/>
              </a:prstGeom>
              <a:noFill/>
              <a:ln>
                <a:noFill/>
              </a:ln>
              <a:extLst>
                <a:ext uri="{909E8E84-426E-40DD-AFC4-6F175D3DCCD1}">
                  <a14:hiddenFill>
                    <a:solidFill>
                      <a:srgbClr val="FFFFFF"/>
                    </a:solidFill>
                  </a14:hiddenFill>
                </a:ext>
                <a:ext uri="{91240B29-F687-4F45-9708-019B960494DF}">
                  <a14:hiddenLine w="12700">
                    <a:solidFill>
                      <a:srgbClr val="000000"/>
                    </a:solidFill>
                    <a:miter lim="800000"/>
                    <a:headEnd type="none" w="sm" len="sm"/>
                    <a:tailEnd type="none" w="sm" len="sm"/>
                  </a14:hiddenLine>
                </a:ext>
              </a:extLst>
            </p:spPr>
            <p:txBody>
              <a:bodyPr wrap="square">
                <a:spAutoFit/>
              </a:bodyPr>
              <a:lstStyle>
                <a:lvl1pPr marL="514350" indent="-514350">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marL="457200" indent="-457200">
                  <a:lnSpc>
                    <a:spcPct val="90000"/>
                  </a:lnSpc>
                  <a:spcBef>
                    <a:spcPct val="50000"/>
                  </a:spcBef>
                  <a:buFont typeface="Arial" panose="020B0604020202020204" pitchFamily="34" charset="0"/>
                  <a:buChar char="•"/>
                </a:pPr>
                <a:r>
                  <a:rPr lang="en-US" altLang="en-US" sz="2800" b="0" dirty="0" smtClean="0">
                    <a:cs typeface="Arial" panose="020B0604020202020204" pitchFamily="34" charset="0"/>
                  </a:rPr>
                  <a:t>Theo </a:t>
                </a:r>
                <a:r>
                  <a:rPr lang="en-US" altLang="en-US" sz="2800" b="0" dirty="0" err="1" smtClean="0">
                    <a:cs typeface="Arial" panose="020B0604020202020204" pitchFamily="34" charset="0"/>
                  </a:rPr>
                  <a:t>định</a:t>
                </a:r>
                <a:r>
                  <a:rPr lang="en-US" altLang="en-US" sz="2800" b="0" dirty="0" smtClean="0">
                    <a:cs typeface="Arial" panose="020B0604020202020204" pitchFamily="34" charset="0"/>
                  </a:rPr>
                  <a:t> </a:t>
                </a:r>
                <a:r>
                  <a:rPr lang="en-US" altLang="en-US" sz="2800" b="0" dirty="0" err="1" smtClean="0">
                    <a:cs typeface="Arial" panose="020B0604020202020204" pitchFamily="34" charset="0"/>
                  </a:rPr>
                  <a:t>lý</a:t>
                </a:r>
                <a:r>
                  <a:rPr lang="en-US" altLang="en-US" sz="2800" b="0" dirty="0" smtClean="0">
                    <a:cs typeface="Arial" panose="020B0604020202020204" pitchFamily="34" charset="0"/>
                  </a:rPr>
                  <a:t> </a:t>
                </a:r>
                <a:r>
                  <a:rPr lang="en-US" altLang="en-US" sz="2800" b="0" dirty="0" err="1" smtClean="0">
                    <a:cs typeface="Arial" panose="020B0604020202020204" pitchFamily="34" charset="0"/>
                  </a:rPr>
                  <a:t>giới</a:t>
                </a:r>
                <a:r>
                  <a:rPr lang="en-US" altLang="en-US" sz="2800" b="0" dirty="0" smtClean="0">
                    <a:cs typeface="Arial" panose="020B0604020202020204" pitchFamily="34" charset="0"/>
                  </a:rPr>
                  <a:t> </a:t>
                </a:r>
                <a:r>
                  <a:rPr lang="en-US" altLang="en-US" sz="2800" b="0" dirty="0" err="1" smtClean="0">
                    <a:cs typeface="Arial" panose="020B0604020202020204" pitchFamily="34" charset="0"/>
                  </a:rPr>
                  <a:t>hạn</a:t>
                </a:r>
                <a:r>
                  <a:rPr lang="en-US" altLang="en-US" sz="2800" b="0" dirty="0" smtClean="0">
                    <a:cs typeface="Arial" panose="020B0604020202020204" pitchFamily="34" charset="0"/>
                  </a:rPr>
                  <a:t> </a:t>
                </a:r>
                <a:r>
                  <a:rPr lang="en-US" altLang="en-US" sz="2800" b="0" dirty="0" err="1" smtClean="0">
                    <a:cs typeface="Arial" panose="020B0604020202020204" pitchFamily="34" charset="0"/>
                  </a:rPr>
                  <a:t>trung</a:t>
                </a:r>
                <a:r>
                  <a:rPr lang="en-US" altLang="en-US" sz="2800" b="0" dirty="0" smtClean="0">
                    <a:cs typeface="Arial" panose="020B0604020202020204" pitchFamily="34" charset="0"/>
                  </a:rPr>
                  <a:t> </a:t>
                </a:r>
                <a:r>
                  <a:rPr lang="en-US" altLang="en-US" sz="2800" b="0" dirty="0" err="1" smtClean="0">
                    <a:cs typeface="Arial" panose="020B0604020202020204" pitchFamily="34" charset="0"/>
                  </a:rPr>
                  <a:t>tâm</a:t>
                </a:r>
                <a:r>
                  <a:rPr lang="en-US" altLang="en-US" sz="2800" b="0" dirty="0" smtClean="0">
                    <a:cs typeface="Arial" panose="020B0604020202020204" pitchFamily="34" charset="0"/>
                  </a:rPr>
                  <a:t>, </a:t>
                </a:r>
                <a:r>
                  <a:rPr lang="en-US" altLang="en-US" sz="2800" b="0" dirty="0" err="1" smtClean="0">
                    <a:cs typeface="Arial" panose="020B0604020202020204" pitchFamily="34" charset="0"/>
                  </a:rPr>
                  <a:t>nếu</a:t>
                </a:r>
                <a:r>
                  <a:rPr lang="en-US" altLang="en-US" sz="2800" b="0" dirty="0" smtClean="0">
                    <a:cs typeface="Arial" panose="020B0604020202020204" pitchFamily="34" charset="0"/>
                  </a:rPr>
                  <a:t> n </a:t>
                </a:r>
                <a:r>
                  <a:rPr lang="en-US" altLang="en-US" sz="2800" b="0" dirty="0" err="1" smtClean="0">
                    <a:cs typeface="Arial" panose="020B0604020202020204" pitchFamily="34" charset="0"/>
                  </a:rPr>
                  <a:t>đủ</a:t>
                </a:r>
                <a:r>
                  <a:rPr lang="en-US" altLang="en-US" sz="2800" b="0" dirty="0" smtClean="0">
                    <a:cs typeface="Arial" panose="020B0604020202020204" pitchFamily="34" charset="0"/>
                  </a:rPr>
                  <a:t> </a:t>
                </a:r>
                <a:r>
                  <a:rPr lang="en-US" altLang="en-US" sz="2800" b="0" dirty="0" err="1" smtClean="0">
                    <a:cs typeface="Arial" panose="020B0604020202020204" pitchFamily="34" charset="0"/>
                  </a:rPr>
                  <a:t>lớn</a:t>
                </a:r>
                <a:r>
                  <a:rPr lang="en-US" altLang="en-US" sz="2800" b="0" dirty="0" smtClean="0">
                    <a:cs typeface="Arial" panose="020B0604020202020204" pitchFamily="34" charset="0"/>
                  </a:rPr>
                  <a:t>, </a:t>
                </a:r>
                <a14:m>
                  <m:oMath xmlns:m="http://schemas.openxmlformats.org/officeDocument/2006/math">
                    <m:acc>
                      <m:accPr>
                        <m:chr m:val="̅"/>
                        <m:ctrlPr>
                          <a:rPr lang="en-US" altLang="en-US" sz="2800" b="0" i="1" smtClean="0">
                            <a:latin typeface="Cambria Math" panose="02040503050406030204" pitchFamily="18" charset="0"/>
                          </a:rPr>
                        </m:ctrlPr>
                      </m:accPr>
                      <m:e>
                        <m:r>
                          <a:rPr lang="en-US" altLang="en-US" sz="2800" b="0" i="1" smtClean="0">
                            <a:latin typeface="Cambria Math" panose="02040503050406030204" pitchFamily="18" charset="0"/>
                          </a:rPr>
                          <m:t>𝑋</m:t>
                        </m:r>
                        <m:r>
                          <a:rPr lang="en-US" altLang="en-US" sz="2800" b="0" i="1" smtClean="0">
                            <a:latin typeface="Cambria Math" panose="02040503050406030204" pitchFamily="18" charset="0"/>
                          </a:rPr>
                          <m:t> </m:t>
                        </m:r>
                      </m:e>
                    </m:acc>
                  </m:oMath>
                </a14:m>
                <a:r>
                  <a:rPr lang="en-US" altLang="en-US" sz="2800" b="0" dirty="0" smtClean="0">
                    <a:cs typeface="Arial" panose="020B0604020202020204" pitchFamily="34" charset="0"/>
                  </a:rPr>
                  <a:t> </a:t>
                </a:r>
                <a:r>
                  <a:rPr lang="en-US" altLang="en-US" sz="2800" b="0" dirty="0" err="1" smtClean="0">
                    <a:cs typeface="Arial" panose="020B0604020202020204" pitchFamily="34" charset="0"/>
                  </a:rPr>
                  <a:t>có</a:t>
                </a:r>
                <a:r>
                  <a:rPr lang="en-US" altLang="en-US" sz="2800" b="0" dirty="0" smtClean="0">
                    <a:cs typeface="Arial" panose="020B0604020202020204" pitchFamily="34" charset="0"/>
                  </a:rPr>
                  <a:t> </a:t>
                </a:r>
                <a:r>
                  <a:rPr lang="en-US" altLang="en-US" sz="2800" b="0" dirty="0" err="1" smtClean="0">
                    <a:cs typeface="Arial" panose="020B0604020202020204" pitchFamily="34" charset="0"/>
                  </a:rPr>
                  <a:t>phân</a:t>
                </a:r>
                <a:r>
                  <a:rPr lang="en-US" altLang="en-US" sz="2800" b="0" dirty="0" smtClean="0">
                    <a:cs typeface="Arial" panose="020B0604020202020204" pitchFamily="34" charset="0"/>
                  </a:rPr>
                  <a:t> </a:t>
                </a:r>
                <a:r>
                  <a:rPr lang="en-US" altLang="en-US" sz="2800" b="0" dirty="0" err="1" smtClean="0">
                    <a:cs typeface="Arial" panose="020B0604020202020204" pitchFamily="34" charset="0"/>
                  </a:rPr>
                  <a:t>phối</a:t>
                </a:r>
                <a:r>
                  <a:rPr lang="en-US" altLang="en-US" sz="2800" b="0" dirty="0" smtClean="0">
                    <a:cs typeface="Arial" panose="020B0604020202020204" pitchFamily="34" charset="0"/>
                  </a:rPr>
                  <a:t> </a:t>
                </a:r>
                <a:r>
                  <a:rPr lang="en-US" altLang="en-US" sz="2800" b="0" dirty="0" err="1" smtClean="0">
                    <a:cs typeface="Arial" panose="020B0604020202020204" pitchFamily="34" charset="0"/>
                  </a:rPr>
                  <a:t>chuẩn</a:t>
                </a:r>
                <a:r>
                  <a:rPr lang="en-US" altLang="en-US" sz="2800" b="0" dirty="0" smtClean="0">
                    <a:cs typeface="Arial" panose="020B0604020202020204" pitchFamily="34" charset="0"/>
                  </a:rPr>
                  <a:t> </a:t>
                </a:r>
                <a:r>
                  <a:rPr lang="en-US" altLang="en-US" sz="2800" b="0" dirty="0" err="1" smtClean="0">
                    <a:cs typeface="Arial" panose="020B0604020202020204" pitchFamily="34" charset="0"/>
                  </a:rPr>
                  <a:t>với</a:t>
                </a:r>
                <a:r>
                  <a:rPr lang="en-US" altLang="en-US" sz="2800" b="0" dirty="0" smtClean="0">
                    <a:cs typeface="Arial" panose="020B0604020202020204" pitchFamily="34" charset="0"/>
                  </a:rPr>
                  <a:t> </a:t>
                </a:r>
                <a:r>
                  <a:rPr lang="en-US" altLang="en-US" sz="2800" b="0" dirty="0" err="1" smtClean="0">
                    <a:cs typeface="Arial" panose="020B0604020202020204" pitchFamily="34" charset="0"/>
                  </a:rPr>
                  <a:t>kỳ</a:t>
                </a:r>
                <a:r>
                  <a:rPr lang="en-US" altLang="en-US" sz="2800" b="0" dirty="0" smtClean="0">
                    <a:cs typeface="Arial" panose="020B0604020202020204" pitchFamily="34" charset="0"/>
                  </a:rPr>
                  <a:t> </a:t>
                </a:r>
                <a:r>
                  <a:rPr lang="en-US" altLang="en-US" sz="2800" b="0" dirty="0" err="1" smtClean="0">
                    <a:cs typeface="Arial" panose="020B0604020202020204" pitchFamily="34" charset="0"/>
                  </a:rPr>
                  <a:t>vọng</a:t>
                </a:r>
                <a:r>
                  <a:rPr lang="en-US" altLang="en-US" sz="2800" b="0" dirty="0" smtClean="0">
                    <a:cs typeface="Arial" panose="020B0604020202020204" pitchFamily="34" charset="0"/>
                  </a:rPr>
                  <a:t> </a:t>
                </a:r>
                <a:r>
                  <a:rPr lang="en-US" altLang="en-US" sz="2800" b="0" dirty="0" err="1" smtClean="0">
                    <a:cs typeface="Arial" panose="020B0604020202020204" pitchFamily="34" charset="0"/>
                  </a:rPr>
                  <a:t>là</a:t>
                </a:r>
                <a:r>
                  <a:rPr lang="en-US" altLang="en-US" sz="2800" b="0" dirty="0" smtClean="0">
                    <a:cs typeface="Arial" panose="020B0604020202020204" pitchFamily="34" charset="0"/>
                  </a:rPr>
                  <a:t> µ, </a:t>
                </a:r>
                <a:r>
                  <a:rPr lang="en-US" altLang="en-US" sz="2800" b="0" dirty="0" err="1" smtClean="0">
                    <a:cs typeface="Arial" panose="020B0604020202020204" pitchFamily="34" charset="0"/>
                  </a:rPr>
                  <a:t>phương</a:t>
                </a:r>
                <a:r>
                  <a:rPr lang="en-US" altLang="en-US" sz="2800" b="0" dirty="0" smtClean="0">
                    <a:cs typeface="Arial" panose="020B0604020202020204" pitchFamily="34" charset="0"/>
                  </a:rPr>
                  <a:t> </a:t>
                </a:r>
                <a:r>
                  <a:rPr lang="en-US" altLang="en-US" sz="2800" b="0" dirty="0" err="1" smtClean="0">
                    <a:cs typeface="Arial" panose="020B0604020202020204" pitchFamily="34" charset="0"/>
                  </a:rPr>
                  <a:t>sai</a:t>
                </a:r>
                <a:r>
                  <a:rPr lang="en-US" altLang="en-US" sz="2800" b="0" dirty="0" smtClean="0">
                    <a:cs typeface="Arial" panose="020B0604020202020204" pitchFamily="34" charset="0"/>
                  </a:rPr>
                  <a:t> </a:t>
                </a:r>
                <a:r>
                  <a:rPr lang="en-US" altLang="en-US" sz="2800" b="0" dirty="0" err="1" smtClean="0">
                    <a:cs typeface="Arial" panose="020B0604020202020204" pitchFamily="34" charset="0"/>
                  </a:rPr>
                  <a:t>là</a:t>
                </a:r>
                <a:r>
                  <a:rPr lang="en-US" altLang="en-US" sz="2800" b="0" dirty="0" smtClean="0">
                    <a:cs typeface="Arial" panose="020B0604020202020204" pitchFamily="34" charset="0"/>
                  </a:rPr>
                  <a:t>  </a:t>
                </a:r>
                <a14:m>
                  <m:oMath xmlns:m="http://schemas.openxmlformats.org/officeDocument/2006/math">
                    <m:f>
                      <m:fPr>
                        <m:ctrlPr>
                          <a:rPr lang="en-US" altLang="en-US" sz="2800" b="0" i="1" smtClean="0">
                            <a:latin typeface="Cambria Math" panose="02040503050406030204" pitchFamily="18" charset="0"/>
                          </a:rPr>
                        </m:ctrlPr>
                      </m:fPr>
                      <m:num>
                        <m:sSup>
                          <m:sSupPr>
                            <m:ctrlPr>
                              <a:rPr lang="el-GR" altLang="en-US" sz="2800" b="0" i="1" smtClean="0">
                                <a:latin typeface="Cambria Math" panose="02040503050406030204" pitchFamily="18" charset="0"/>
                              </a:rPr>
                            </m:ctrlPr>
                          </m:sSupPr>
                          <m:e>
                            <m:r>
                              <m:rPr>
                                <m:sty m:val="p"/>
                              </m:rPr>
                              <a:rPr lang="el-GR" altLang="en-US" sz="2800" b="0" i="1" smtClean="0">
                                <a:latin typeface="Cambria Math" panose="02040503050406030204" pitchFamily="18" charset="0"/>
                              </a:rPr>
                              <m:t>σ</m:t>
                            </m:r>
                          </m:e>
                          <m:sup>
                            <m:r>
                              <a:rPr lang="en-US" altLang="en-US" sz="2800" b="0" i="1" smtClean="0">
                                <a:latin typeface="Cambria Math" panose="02040503050406030204" pitchFamily="18" charset="0"/>
                              </a:rPr>
                              <m:t>2</m:t>
                            </m:r>
                          </m:sup>
                        </m:sSup>
                      </m:num>
                      <m:den>
                        <m:r>
                          <m:rPr>
                            <m:sty m:val="p"/>
                          </m:rPr>
                          <a:rPr lang="en-US" altLang="en-US" sz="2800" b="0" i="0" smtClean="0">
                            <a:latin typeface="Cambria Math" panose="02040503050406030204" pitchFamily="18" charset="0"/>
                          </a:rPr>
                          <m:t>n</m:t>
                        </m:r>
                      </m:den>
                    </m:f>
                  </m:oMath>
                </a14:m>
                <a:endParaRPr lang="vi-VN" altLang="en-US" sz="2800" b="0" dirty="0" smtClean="0">
                  <a:cs typeface="Arial" panose="020B0604020202020204" pitchFamily="34" charset="0"/>
                </a:endParaRPr>
              </a:p>
              <a:p>
                <a:pPr marL="457200" indent="-457200">
                  <a:lnSpc>
                    <a:spcPct val="90000"/>
                  </a:lnSpc>
                  <a:spcBef>
                    <a:spcPct val="50000"/>
                  </a:spcBef>
                  <a:buFont typeface="Arial" panose="020B0604020202020204" pitchFamily="34" charset="0"/>
                  <a:buChar char="•"/>
                </a:pPr>
                <a:r>
                  <a:rPr lang="en-US" altLang="en-US" sz="2800" b="0" dirty="0" err="1" smtClean="0">
                    <a:cs typeface="Arial" panose="020B0604020202020204" pitchFamily="34" charset="0"/>
                  </a:rPr>
                  <a:t>Trong</a:t>
                </a:r>
                <a:r>
                  <a:rPr lang="en-US" altLang="en-US" sz="2800" b="0" dirty="0" smtClean="0">
                    <a:cs typeface="Arial" panose="020B0604020202020204" pitchFamily="34" charset="0"/>
                  </a:rPr>
                  <a:t> </a:t>
                </a:r>
                <a:r>
                  <a:rPr lang="en-US" altLang="en-US" sz="2800" b="0" dirty="0" err="1" smtClean="0">
                    <a:cs typeface="Arial" panose="020B0604020202020204" pitchFamily="34" charset="0"/>
                  </a:rPr>
                  <a:t>đó</a:t>
                </a:r>
                <a:r>
                  <a:rPr lang="en-US" altLang="en-US" sz="2800" b="0" dirty="0" smtClean="0">
                    <a:cs typeface="Arial" panose="020B0604020202020204" pitchFamily="34" charset="0"/>
                  </a:rPr>
                  <a:t> µ </a:t>
                </a:r>
                <a:r>
                  <a:rPr lang="en-US" altLang="en-US" sz="2800" b="0" dirty="0" err="1" smtClean="0">
                    <a:cs typeface="Arial" panose="020B0604020202020204" pitchFamily="34" charset="0"/>
                  </a:rPr>
                  <a:t>là</a:t>
                </a:r>
                <a:r>
                  <a:rPr lang="en-US" altLang="en-US" sz="2800" b="0" dirty="0" smtClean="0">
                    <a:cs typeface="Arial" panose="020B0604020202020204" pitchFamily="34" charset="0"/>
                  </a:rPr>
                  <a:t> </a:t>
                </a:r>
                <a:r>
                  <a:rPr lang="en-US" altLang="en-US" sz="2800" b="0" dirty="0" err="1" smtClean="0">
                    <a:cs typeface="Arial" panose="020B0604020202020204" pitchFamily="34" charset="0"/>
                  </a:rPr>
                  <a:t>trung</a:t>
                </a:r>
                <a:r>
                  <a:rPr lang="en-US" altLang="en-US" sz="2800" b="0" dirty="0" smtClean="0">
                    <a:cs typeface="Arial" panose="020B0604020202020204" pitchFamily="34" charset="0"/>
                  </a:rPr>
                  <a:t> </a:t>
                </a:r>
                <a:r>
                  <a:rPr lang="en-US" altLang="en-US" sz="2800" b="0" dirty="0" err="1" smtClean="0">
                    <a:cs typeface="Arial" panose="020B0604020202020204" pitchFamily="34" charset="0"/>
                  </a:rPr>
                  <a:t>bình</a:t>
                </a:r>
                <a:r>
                  <a:rPr lang="en-US" altLang="en-US" sz="2800" b="0" dirty="0" smtClean="0">
                    <a:cs typeface="Arial" panose="020B0604020202020204" pitchFamily="34" charset="0"/>
                  </a:rPr>
                  <a:t> </a:t>
                </a:r>
                <a:r>
                  <a:rPr lang="en-US" altLang="en-US" sz="2800" b="0" dirty="0" err="1" smtClean="0">
                    <a:cs typeface="Arial" panose="020B0604020202020204" pitchFamily="34" charset="0"/>
                  </a:rPr>
                  <a:t>của</a:t>
                </a:r>
                <a:r>
                  <a:rPr lang="en-US" altLang="en-US" sz="2800" b="0" dirty="0" smtClean="0">
                    <a:cs typeface="Arial" panose="020B0604020202020204" pitchFamily="34" charset="0"/>
                  </a:rPr>
                  <a:t> </a:t>
                </a:r>
                <a:r>
                  <a:rPr lang="en-US" altLang="en-US" sz="2800" b="0" dirty="0" err="1" smtClean="0">
                    <a:cs typeface="Arial" panose="020B0604020202020204" pitchFamily="34" charset="0"/>
                  </a:rPr>
                  <a:t>quần</a:t>
                </a:r>
                <a:r>
                  <a:rPr lang="en-US" altLang="en-US" sz="2800" b="0" dirty="0" smtClean="0">
                    <a:cs typeface="Arial" panose="020B0604020202020204" pitchFamily="34" charset="0"/>
                  </a:rPr>
                  <a:t> </a:t>
                </a:r>
                <a:r>
                  <a:rPr lang="en-US" altLang="en-US" sz="2800" b="0" dirty="0" err="1" smtClean="0">
                    <a:cs typeface="Arial" panose="020B0604020202020204" pitchFamily="34" charset="0"/>
                  </a:rPr>
                  <a:t>thể</a:t>
                </a:r>
                <a:r>
                  <a:rPr lang="en-US" altLang="en-US" sz="2800" b="0" dirty="0" smtClean="0">
                    <a:cs typeface="Arial" panose="020B0604020202020204" pitchFamily="34" charset="0"/>
                  </a:rPr>
                  <a:t> </a:t>
                </a:r>
                <a:r>
                  <a:rPr lang="en-US" altLang="en-US" sz="2800" b="0" dirty="0" err="1" smtClean="0">
                    <a:cs typeface="Arial" panose="020B0604020202020204" pitchFamily="34" charset="0"/>
                  </a:rPr>
                  <a:t>và</a:t>
                </a:r>
                <a:r>
                  <a:rPr lang="en-US" altLang="en-US" sz="2800" b="0" dirty="0" smtClean="0">
                    <a:cs typeface="Arial" panose="020B0604020202020204" pitchFamily="34" charset="0"/>
                  </a:rPr>
                  <a:t> </a:t>
                </a:r>
                <a14:m>
                  <m:oMath xmlns:m="http://schemas.openxmlformats.org/officeDocument/2006/math">
                    <m:sSup>
                      <m:sSupPr>
                        <m:ctrlPr>
                          <a:rPr lang="el-GR" altLang="en-US" sz="2800" b="0" i="1" smtClean="0">
                            <a:latin typeface="Cambria Math" panose="02040503050406030204" pitchFamily="18" charset="0"/>
                          </a:rPr>
                        </m:ctrlPr>
                      </m:sSupPr>
                      <m:e>
                        <m:r>
                          <m:rPr>
                            <m:sty m:val="p"/>
                          </m:rPr>
                          <a:rPr lang="el-GR" altLang="en-US" sz="2800" b="0" i="1" smtClean="0">
                            <a:latin typeface="Cambria Math" panose="02040503050406030204" pitchFamily="18" charset="0"/>
                          </a:rPr>
                          <m:t>σ</m:t>
                        </m:r>
                      </m:e>
                      <m:sup>
                        <m:r>
                          <a:rPr lang="en-US" altLang="en-US" sz="2800" b="0" i="1" smtClean="0">
                            <a:latin typeface="Cambria Math" panose="02040503050406030204" pitchFamily="18" charset="0"/>
                          </a:rPr>
                          <m:t>2</m:t>
                        </m:r>
                      </m:sup>
                    </m:sSup>
                  </m:oMath>
                </a14:m>
                <a:r>
                  <a:rPr lang="en-US" altLang="en-US" sz="2800" b="0" dirty="0" smtClean="0">
                    <a:cs typeface="Arial" panose="020B0604020202020204" pitchFamily="34" charset="0"/>
                  </a:rPr>
                  <a:t> </a:t>
                </a:r>
                <a:r>
                  <a:rPr lang="en-US" altLang="en-US" sz="2800" b="0" dirty="0" err="1" smtClean="0">
                    <a:cs typeface="Arial" panose="020B0604020202020204" pitchFamily="34" charset="0"/>
                  </a:rPr>
                  <a:t>là</a:t>
                </a:r>
                <a:r>
                  <a:rPr lang="en-US" altLang="en-US" sz="2800" b="0" dirty="0" smtClean="0">
                    <a:cs typeface="Arial" panose="020B0604020202020204" pitchFamily="34" charset="0"/>
                  </a:rPr>
                  <a:t> </a:t>
                </a:r>
                <a:r>
                  <a:rPr lang="en-US" altLang="en-US" sz="2800" b="0" dirty="0" err="1" smtClean="0">
                    <a:cs typeface="Arial" panose="020B0604020202020204" pitchFamily="34" charset="0"/>
                  </a:rPr>
                  <a:t>phương</a:t>
                </a:r>
                <a:r>
                  <a:rPr lang="en-US" altLang="en-US" sz="2800" b="0" dirty="0" smtClean="0">
                    <a:cs typeface="Arial" panose="020B0604020202020204" pitchFamily="34" charset="0"/>
                  </a:rPr>
                  <a:t> </a:t>
                </a:r>
                <a:r>
                  <a:rPr lang="en-US" altLang="en-US" sz="2800" b="0" dirty="0" err="1" smtClean="0">
                    <a:cs typeface="Arial" panose="020B0604020202020204" pitchFamily="34" charset="0"/>
                  </a:rPr>
                  <a:t>sai</a:t>
                </a:r>
                <a:r>
                  <a:rPr lang="en-US" altLang="en-US" sz="2800" b="0" dirty="0" smtClean="0">
                    <a:cs typeface="Arial" panose="020B0604020202020204" pitchFamily="34" charset="0"/>
                  </a:rPr>
                  <a:t> </a:t>
                </a:r>
                <a:r>
                  <a:rPr lang="en-US" altLang="en-US" sz="2800" b="0" dirty="0" err="1" smtClean="0">
                    <a:cs typeface="Arial" panose="020B0604020202020204" pitchFamily="34" charset="0"/>
                  </a:rPr>
                  <a:t>của</a:t>
                </a:r>
                <a:r>
                  <a:rPr lang="en-US" altLang="en-US" sz="2800" b="0" dirty="0" smtClean="0">
                    <a:cs typeface="Arial" panose="020B0604020202020204" pitchFamily="34" charset="0"/>
                  </a:rPr>
                  <a:t> </a:t>
                </a:r>
                <a:r>
                  <a:rPr lang="en-US" altLang="en-US" sz="2800" b="0" dirty="0" err="1" smtClean="0">
                    <a:cs typeface="Arial" panose="020B0604020202020204" pitchFamily="34" charset="0"/>
                  </a:rPr>
                  <a:t>quần</a:t>
                </a:r>
                <a:r>
                  <a:rPr lang="en-US" altLang="en-US" sz="2800" b="0" dirty="0" smtClean="0">
                    <a:cs typeface="Arial" panose="020B0604020202020204" pitchFamily="34" charset="0"/>
                  </a:rPr>
                  <a:t> </a:t>
                </a:r>
                <a:r>
                  <a:rPr lang="en-US" altLang="en-US" sz="2800" b="0" dirty="0" err="1" smtClean="0">
                    <a:cs typeface="Arial" panose="020B0604020202020204" pitchFamily="34" charset="0"/>
                  </a:rPr>
                  <a:t>thể</a:t>
                </a:r>
                <a:r>
                  <a:rPr lang="en-US" altLang="en-US" sz="2800" b="0" dirty="0" smtClean="0">
                    <a:cs typeface="Arial" panose="020B0604020202020204" pitchFamily="34" charset="0"/>
                  </a:rPr>
                  <a:t> </a:t>
                </a:r>
                <a:endParaRPr lang="vi-VN" altLang="en-US" sz="2800" b="0" dirty="0" smtClean="0">
                  <a:cs typeface="Arial" panose="020B0604020202020204" pitchFamily="34" charset="0"/>
                </a:endParaRPr>
              </a:p>
              <a:p>
                <a:pPr marL="457200" indent="-457200">
                  <a:lnSpc>
                    <a:spcPct val="90000"/>
                  </a:lnSpc>
                  <a:spcBef>
                    <a:spcPct val="50000"/>
                  </a:spcBef>
                  <a:buFont typeface="Arial" panose="020B0604020202020204" pitchFamily="34" charset="0"/>
                  <a:buChar char="•"/>
                </a:pPr>
                <a:endParaRPr lang="en-US" altLang="en-US" sz="2800" b="0" dirty="0">
                  <a:cs typeface="Arial" panose="020B0604020202020204" pitchFamily="34" charset="0"/>
                </a:endParaRPr>
              </a:p>
            </p:txBody>
          </p:sp>
        </mc:Choice>
        <mc:Fallback xmlns="">
          <p:sp>
            <p:nvSpPr>
              <p:cNvPr id="9" name="Text Box 3"/>
              <p:cNvSpPr txBox="1">
                <a:spLocks noRot="1" noChangeAspect="1" noMove="1" noResize="1" noEditPoints="1" noAdjustHandles="1" noChangeArrowheads="1" noChangeShapeType="1" noTextEdit="1"/>
              </p:cNvSpPr>
              <p:nvPr/>
            </p:nvSpPr>
            <p:spPr bwMode="auto">
              <a:xfrm>
                <a:off x="0" y="1066800"/>
                <a:ext cx="9144000" cy="2717475"/>
              </a:xfrm>
              <a:prstGeom prst="rect">
                <a:avLst/>
              </a:prstGeom>
              <a:blipFill>
                <a:blip r:embed="rId3"/>
                <a:stretch>
                  <a:fillRect l="-1200" t="-3812"/>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p>
                <a:r>
                  <a:rPr lang="en-US">
                    <a:noFill/>
                  </a:rPr>
                  <a:t> </a:t>
                </a:r>
              </a:p>
            </p:txBody>
          </p:sp>
        </mc:Fallback>
      </mc:AlternateContent>
      <p:pic>
        <p:nvPicPr>
          <p:cNvPr id="19" name="Picture 18"/>
          <p:cNvPicPr/>
          <p:nvPr/>
        </p:nvPicPr>
        <p:blipFill>
          <a:blip r:embed="rId4" cstate="print">
            <a:extLst>
              <a:ext uri="{28A0092B-C50C-407E-A947-70E740481C1C}">
                <a14:useLocalDpi xmlns:a14="http://schemas.microsoft.com/office/drawing/2010/main" val="0"/>
              </a:ext>
            </a:extLst>
          </a:blip>
          <a:stretch>
            <a:fillRect/>
          </a:stretch>
        </p:blipFill>
        <p:spPr>
          <a:xfrm>
            <a:off x="2075293" y="3113405"/>
            <a:ext cx="4554107" cy="3134995"/>
          </a:xfrm>
          <a:prstGeom prst="rect">
            <a:avLst/>
          </a:prstGeom>
        </p:spPr>
      </p:pic>
      <p:cxnSp>
        <p:nvCxnSpPr>
          <p:cNvPr id="11" name="Straight Connector 10"/>
          <p:cNvCxnSpPr/>
          <p:nvPr/>
        </p:nvCxnSpPr>
        <p:spPr bwMode="auto">
          <a:xfrm flipV="1">
            <a:off x="4280263" y="3550918"/>
            <a:ext cx="0" cy="2362200"/>
          </a:xfrm>
          <a:prstGeom prst="line">
            <a:avLst/>
          </a:prstGeom>
          <a:solidFill>
            <a:srgbClr val="144097"/>
          </a:solidFill>
          <a:ln w="12700" cap="flat" cmpd="sng" algn="ctr">
            <a:solidFill>
              <a:schemeClr val="tx1"/>
            </a:solidFill>
            <a:prstDash val="solid"/>
            <a:round/>
            <a:headEnd type="none" w="med" len="med"/>
            <a:tailEnd type="none" w="med" len="med"/>
          </a:ln>
          <a:effectLst/>
        </p:spPr>
      </p:cxnSp>
      <p:cxnSp>
        <p:nvCxnSpPr>
          <p:cNvPr id="23" name="Straight Connector 22"/>
          <p:cNvCxnSpPr/>
          <p:nvPr/>
        </p:nvCxnSpPr>
        <p:spPr bwMode="auto">
          <a:xfrm>
            <a:off x="4878978" y="4953000"/>
            <a:ext cx="0" cy="953589"/>
          </a:xfrm>
          <a:prstGeom prst="line">
            <a:avLst/>
          </a:prstGeom>
          <a:solidFill>
            <a:srgbClr val="144097"/>
          </a:solidFill>
          <a:ln w="12700" cap="flat" cmpd="sng" algn="ctr">
            <a:solidFill>
              <a:schemeClr val="tx1"/>
            </a:solidFill>
            <a:prstDash val="solid"/>
            <a:round/>
            <a:headEnd type="none" w="med" len="med"/>
            <a:tailEnd type="none" w="med" len="med"/>
          </a:ln>
          <a:effectLst/>
        </p:spPr>
      </p:cxnSp>
      <p:sp>
        <p:nvSpPr>
          <p:cNvPr id="22" name="TextBox 21"/>
          <p:cNvSpPr txBox="1"/>
          <p:nvPr/>
        </p:nvSpPr>
        <p:spPr>
          <a:xfrm>
            <a:off x="4145282" y="5939244"/>
            <a:ext cx="376644" cy="400110"/>
          </a:xfrm>
          <a:prstGeom prst="rect">
            <a:avLst/>
          </a:prstGeom>
          <a:noFill/>
        </p:spPr>
        <p:txBody>
          <a:bodyPr wrap="square" rtlCol="0">
            <a:spAutoFit/>
          </a:bodyPr>
          <a:lstStyle/>
          <a:p>
            <a:r>
              <a:rPr lang="en-US" dirty="0" smtClean="0"/>
              <a:t>µ</a:t>
            </a:r>
            <a:endParaRPr lang="en-US" dirty="0"/>
          </a:p>
        </p:txBody>
      </p:sp>
      <p:sp>
        <p:nvSpPr>
          <p:cNvPr id="25" name="TextBox 24"/>
          <p:cNvSpPr txBox="1"/>
          <p:nvPr/>
        </p:nvSpPr>
        <p:spPr>
          <a:xfrm>
            <a:off x="3429000" y="5924490"/>
            <a:ext cx="609600" cy="400110"/>
          </a:xfrm>
          <a:prstGeom prst="rect">
            <a:avLst/>
          </a:prstGeom>
          <a:noFill/>
        </p:spPr>
        <p:txBody>
          <a:bodyPr wrap="square" rtlCol="0">
            <a:spAutoFit/>
          </a:bodyPr>
          <a:lstStyle/>
          <a:p>
            <a:r>
              <a:rPr lang="en-US" dirty="0" smtClean="0"/>
              <a:t>µ-E</a:t>
            </a:r>
            <a:endParaRPr lang="en-US" dirty="0"/>
          </a:p>
        </p:txBody>
      </p:sp>
      <p:sp>
        <p:nvSpPr>
          <p:cNvPr id="26" name="TextBox 25"/>
          <p:cNvSpPr txBox="1"/>
          <p:nvPr/>
        </p:nvSpPr>
        <p:spPr>
          <a:xfrm>
            <a:off x="4724400" y="5928359"/>
            <a:ext cx="838200" cy="400110"/>
          </a:xfrm>
          <a:prstGeom prst="rect">
            <a:avLst/>
          </a:prstGeom>
          <a:noFill/>
        </p:spPr>
        <p:txBody>
          <a:bodyPr wrap="square" rtlCol="0">
            <a:spAutoFit/>
          </a:bodyPr>
          <a:lstStyle/>
          <a:p>
            <a:r>
              <a:rPr lang="en-US" dirty="0" smtClean="0"/>
              <a:t>µ+E</a:t>
            </a:r>
            <a:endParaRPr lang="en-US" dirty="0"/>
          </a:p>
        </p:txBody>
      </p:sp>
      <p:cxnSp>
        <p:nvCxnSpPr>
          <p:cNvPr id="29" name="Straight Connector 28"/>
          <p:cNvCxnSpPr/>
          <p:nvPr/>
        </p:nvCxnSpPr>
        <p:spPr bwMode="auto">
          <a:xfrm>
            <a:off x="3681548" y="4953000"/>
            <a:ext cx="0" cy="953589"/>
          </a:xfrm>
          <a:prstGeom prst="line">
            <a:avLst/>
          </a:prstGeom>
          <a:solidFill>
            <a:srgbClr val="144097"/>
          </a:solidFill>
          <a:ln w="12700" cap="flat" cmpd="sng" algn="ctr">
            <a:solidFill>
              <a:schemeClr val="tx1"/>
            </a:solidFill>
            <a:prstDash val="solid"/>
            <a:round/>
            <a:headEnd type="none" w="med" len="med"/>
            <a:tailEnd type="none" w="med" len="med"/>
          </a:ln>
          <a:effectLst/>
        </p:spPr>
      </p:cxnSp>
      <mc:AlternateContent xmlns:mc="http://schemas.openxmlformats.org/markup-compatibility/2006" xmlns:a14="http://schemas.microsoft.com/office/drawing/2010/main">
        <mc:Choice Requires="a14">
          <p:sp>
            <p:nvSpPr>
              <p:cNvPr id="28" name="TextBox 27"/>
              <p:cNvSpPr txBox="1"/>
              <p:nvPr/>
            </p:nvSpPr>
            <p:spPr>
              <a:xfrm>
                <a:off x="304800" y="4191000"/>
                <a:ext cx="1905000" cy="735138"/>
              </a:xfrm>
              <a:prstGeom prst="rect">
                <a:avLst/>
              </a:prstGeom>
              <a:noFill/>
            </p:spPr>
            <p:txBody>
              <a:bodyPr wrap="square" rtlCol="0">
                <a:spAutoFit/>
              </a:bodyPr>
              <a:lstStyle/>
              <a:p>
                <a:r>
                  <a:rPr lang="en-US" dirty="0" smtClean="0"/>
                  <a:t>Phân </a:t>
                </a:r>
                <a:r>
                  <a:rPr lang="en-US" dirty="0" err="1" smtClean="0"/>
                  <a:t>phối</a:t>
                </a:r>
                <a:r>
                  <a:rPr lang="en-US" dirty="0" smtClean="0"/>
                  <a:t> </a:t>
                </a:r>
                <a:r>
                  <a:rPr lang="en-US" dirty="0" err="1" smtClean="0"/>
                  <a:t>chuẩn</a:t>
                </a:r>
                <a:r>
                  <a:rPr lang="en-US" dirty="0" smtClean="0"/>
                  <a:t> </a:t>
                </a:r>
                <a:r>
                  <a:rPr lang="en-US" dirty="0" err="1" smtClean="0"/>
                  <a:t>của</a:t>
                </a:r>
                <a:r>
                  <a:rPr lang="en-US" dirty="0" smtClean="0"/>
                  <a:t> </a:t>
                </a:r>
                <a14:m>
                  <m:oMath xmlns:m="http://schemas.openxmlformats.org/officeDocument/2006/math">
                    <m:acc>
                      <m:accPr>
                        <m:chr m:val="̅"/>
                        <m:ctrlPr>
                          <a:rPr lang="en-US" i="1" smtClean="0">
                            <a:latin typeface="Cambria Math" panose="02040503050406030204" pitchFamily="18" charset="0"/>
                          </a:rPr>
                        </m:ctrlPr>
                      </m:accPr>
                      <m:e>
                        <m:r>
                          <a:rPr lang="en-US" b="1" i="1" smtClean="0">
                            <a:latin typeface="Cambria Math" panose="02040503050406030204" pitchFamily="18" charset="0"/>
                          </a:rPr>
                          <m:t>𝑿</m:t>
                        </m:r>
                      </m:e>
                    </m:acc>
                  </m:oMath>
                </a14:m>
                <a:endParaRPr lang="en-US" dirty="0"/>
              </a:p>
            </p:txBody>
          </p:sp>
        </mc:Choice>
        <mc:Fallback xmlns="">
          <p:sp>
            <p:nvSpPr>
              <p:cNvPr id="28" name="TextBox 27"/>
              <p:cNvSpPr txBox="1">
                <a:spLocks noRot="1" noChangeAspect="1" noMove="1" noResize="1" noEditPoints="1" noAdjustHandles="1" noChangeArrowheads="1" noChangeShapeType="1" noTextEdit="1"/>
              </p:cNvSpPr>
              <p:nvPr/>
            </p:nvSpPr>
            <p:spPr>
              <a:xfrm>
                <a:off x="304800" y="4191000"/>
                <a:ext cx="1905000" cy="735138"/>
              </a:xfrm>
              <a:prstGeom prst="rect">
                <a:avLst/>
              </a:prstGeom>
              <a:blipFill>
                <a:blip r:embed="rId5"/>
                <a:stretch>
                  <a:fillRect l="-3195" t="-4167" r="-7029" b="-10833"/>
                </a:stretch>
              </a:blipFill>
            </p:spPr>
            <p:txBody>
              <a:bodyPr/>
              <a:lstStyle/>
              <a:p>
                <a:r>
                  <a:rPr lang="en-US">
                    <a:noFill/>
                  </a:rPr>
                  <a:t> </a:t>
                </a:r>
              </a:p>
            </p:txBody>
          </p:sp>
        </mc:Fallback>
      </mc:AlternateContent>
      <p:sp>
        <p:nvSpPr>
          <p:cNvPr id="30" name="TextBox 29"/>
          <p:cNvSpPr txBox="1"/>
          <p:nvPr/>
        </p:nvSpPr>
        <p:spPr>
          <a:xfrm>
            <a:off x="5257800" y="5181600"/>
            <a:ext cx="762000" cy="400110"/>
          </a:xfrm>
          <a:prstGeom prst="rect">
            <a:avLst/>
          </a:prstGeom>
          <a:noFill/>
        </p:spPr>
        <p:txBody>
          <a:bodyPr wrap="square" rtlCol="0">
            <a:spAutoFit/>
          </a:bodyPr>
          <a:lstStyle/>
          <a:p>
            <a:r>
              <a:rPr lang="el-GR" dirty="0" smtClean="0"/>
              <a:t>α</a:t>
            </a:r>
            <a:r>
              <a:rPr lang="en-US" dirty="0" smtClean="0"/>
              <a:t>/2</a:t>
            </a:r>
            <a:endParaRPr lang="en-US" dirty="0"/>
          </a:p>
        </p:txBody>
      </p:sp>
      <p:sp>
        <p:nvSpPr>
          <p:cNvPr id="32" name="TextBox 31"/>
          <p:cNvSpPr txBox="1"/>
          <p:nvPr/>
        </p:nvSpPr>
        <p:spPr>
          <a:xfrm>
            <a:off x="2743200" y="5181600"/>
            <a:ext cx="762000" cy="400110"/>
          </a:xfrm>
          <a:prstGeom prst="rect">
            <a:avLst/>
          </a:prstGeom>
          <a:noFill/>
        </p:spPr>
        <p:txBody>
          <a:bodyPr wrap="square" rtlCol="0">
            <a:spAutoFit/>
          </a:bodyPr>
          <a:lstStyle/>
          <a:p>
            <a:r>
              <a:rPr lang="el-GR" dirty="0" smtClean="0"/>
              <a:t>α</a:t>
            </a:r>
            <a:r>
              <a:rPr lang="en-US" dirty="0" smtClean="0"/>
              <a:t>/2</a:t>
            </a:r>
            <a:endParaRPr lang="en-US" dirty="0"/>
          </a:p>
        </p:txBody>
      </p:sp>
      <p:sp>
        <p:nvSpPr>
          <p:cNvPr id="33" name="TextBox 32"/>
          <p:cNvSpPr txBox="1"/>
          <p:nvPr/>
        </p:nvSpPr>
        <p:spPr>
          <a:xfrm>
            <a:off x="3810000" y="4648200"/>
            <a:ext cx="762000" cy="400110"/>
          </a:xfrm>
          <a:prstGeom prst="rect">
            <a:avLst/>
          </a:prstGeom>
          <a:noFill/>
        </p:spPr>
        <p:txBody>
          <a:bodyPr wrap="square" rtlCol="0">
            <a:spAutoFit/>
          </a:bodyPr>
          <a:lstStyle/>
          <a:p>
            <a:r>
              <a:rPr lang="en-US" dirty="0" smtClean="0"/>
              <a:t>1-</a:t>
            </a:r>
            <a:r>
              <a:rPr lang="el-GR" dirty="0" smtClean="0"/>
              <a:t>α</a:t>
            </a:r>
            <a:endParaRPr lang="en-US" dirty="0"/>
          </a:p>
        </p:txBody>
      </p:sp>
      <p:cxnSp>
        <p:nvCxnSpPr>
          <p:cNvPr id="34" name="Straight Connector 33"/>
          <p:cNvCxnSpPr/>
          <p:nvPr/>
        </p:nvCxnSpPr>
        <p:spPr bwMode="auto">
          <a:xfrm>
            <a:off x="4051663" y="3899263"/>
            <a:ext cx="457200"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auto">
          <a:xfrm>
            <a:off x="4038600" y="4038600"/>
            <a:ext cx="533400"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auto">
          <a:xfrm>
            <a:off x="3962400" y="4191000"/>
            <a:ext cx="685800"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auto">
          <a:xfrm>
            <a:off x="3886200" y="4343400"/>
            <a:ext cx="812074"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auto">
          <a:xfrm>
            <a:off x="3823063" y="4521926"/>
            <a:ext cx="914400"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auto">
          <a:xfrm>
            <a:off x="3683726" y="5767252"/>
            <a:ext cx="1193074"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bwMode="auto">
          <a:xfrm>
            <a:off x="3683726" y="5627915"/>
            <a:ext cx="1193074"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bwMode="auto">
          <a:xfrm>
            <a:off x="3683726" y="5501641"/>
            <a:ext cx="1193074"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bwMode="auto">
          <a:xfrm>
            <a:off x="3681548" y="5373189"/>
            <a:ext cx="1193074"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bwMode="auto">
          <a:xfrm>
            <a:off x="3681548" y="5244737"/>
            <a:ext cx="1193074"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bwMode="auto">
          <a:xfrm>
            <a:off x="3694611" y="5105400"/>
            <a:ext cx="1193074"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bwMode="auto">
          <a:xfrm>
            <a:off x="3694611" y="4990011"/>
            <a:ext cx="1193074"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bwMode="auto">
          <a:xfrm>
            <a:off x="3733800" y="4876800"/>
            <a:ext cx="1143000"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bwMode="auto">
          <a:xfrm>
            <a:off x="3810000" y="4648200"/>
            <a:ext cx="990600"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bwMode="auto">
          <a:xfrm>
            <a:off x="3810000" y="4761411"/>
            <a:ext cx="990600"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5384109"/>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p:cNvSpPr>
            <a:spLocks noGrp="1" noChangeArrowheads="1"/>
          </p:cNvSpPr>
          <p:nvPr>
            <p:ph type="body" idx="4294967295"/>
          </p:nvPr>
        </p:nvSpPr>
        <p:spPr bwMode="auto">
          <a:xfrm>
            <a:off x="1" y="1193800"/>
            <a:ext cx="9144000" cy="3048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pPr marL="0" indent="0">
              <a:buFont typeface="Wingdings" panose="05000000000000000000" pitchFamily="2" charset="2"/>
              <a:buNone/>
            </a:pPr>
            <a:r>
              <a:rPr lang="en-US" altLang="en-US" sz="2600" b="0" dirty="0" err="1" smtClean="0">
                <a:solidFill>
                  <a:srgbClr val="FF0000"/>
                </a:solidFill>
              </a:rPr>
              <a:t>Độ</a:t>
            </a:r>
            <a:r>
              <a:rPr lang="vi-VN" altLang="en-US" sz="2600" b="0" dirty="0" smtClean="0">
                <a:solidFill>
                  <a:srgbClr val="FF0000"/>
                </a:solidFill>
              </a:rPr>
              <a:t> tin cậy </a:t>
            </a:r>
            <a:r>
              <a:rPr lang="en-US" altLang="en-US" sz="2600" b="0" dirty="0" smtClean="0">
                <a:solidFill>
                  <a:srgbClr val="FF0000"/>
                </a:solidFill>
              </a:rPr>
              <a:t>(confidence level) </a:t>
            </a:r>
            <a:r>
              <a:rPr lang="vi-VN" altLang="en-US" sz="2600" b="0" dirty="0" smtClean="0"/>
              <a:t>là xác suất 1 - </a:t>
            </a:r>
            <a:r>
              <a:rPr lang="el-GR" altLang="en-US" sz="2600" b="0" dirty="0" smtClean="0"/>
              <a:t>α (</a:t>
            </a:r>
            <a:r>
              <a:rPr lang="vi-VN" altLang="en-US" sz="2600" b="0" dirty="0" smtClean="0"/>
              <a:t>thường được biểu thị bằng giá trị phần trăm tương đương) mà khoảng tin cậy thực sự chứa tham số </a:t>
            </a:r>
            <a:r>
              <a:rPr lang="en-US" altLang="en-US" sz="2600" b="0" dirty="0" err="1" smtClean="0"/>
              <a:t>quần</a:t>
            </a:r>
            <a:r>
              <a:rPr lang="en-US" altLang="en-US" sz="2600" b="0" dirty="0" smtClean="0"/>
              <a:t> </a:t>
            </a:r>
            <a:r>
              <a:rPr lang="en-US" altLang="en-US" sz="2600" b="0" dirty="0" err="1" smtClean="0"/>
              <a:t>thể</a:t>
            </a:r>
            <a:r>
              <a:rPr lang="vi-VN" altLang="en-US" sz="2600" b="0" dirty="0" smtClean="0"/>
              <a:t>, giả định rằng quá trình ước lượng được lặp lại một số lượng lớn lần.</a:t>
            </a:r>
            <a:r>
              <a:rPr lang="en-US" altLang="en-US" sz="2600" b="0" dirty="0" smtClean="0"/>
              <a:t> </a:t>
            </a:r>
            <a:r>
              <a:rPr lang="en-US" altLang="en-US" sz="2600" b="0" dirty="0" smtClean="0">
                <a:solidFill>
                  <a:srgbClr val="FF0000"/>
                </a:solidFill>
              </a:rPr>
              <a:t>Đ</a:t>
            </a:r>
            <a:r>
              <a:rPr lang="vi-VN" altLang="en-US" sz="2600" b="0" dirty="0" smtClean="0">
                <a:solidFill>
                  <a:srgbClr val="FF0000"/>
                </a:solidFill>
              </a:rPr>
              <a:t>ộ tin cậy </a:t>
            </a:r>
            <a:r>
              <a:rPr lang="vi-VN" altLang="en-US" sz="2600" b="0" dirty="0" smtClean="0"/>
              <a:t>cũng được gọi là</a:t>
            </a:r>
            <a:r>
              <a:rPr lang="en-US" altLang="en-US" sz="2600" b="0" dirty="0" smtClean="0"/>
              <a:t> </a:t>
            </a:r>
            <a:r>
              <a:rPr lang="en-US" altLang="en-US" sz="2600" b="0" dirty="0" err="1" smtClean="0"/>
              <a:t>bậc</a:t>
            </a:r>
            <a:r>
              <a:rPr lang="vi-VN" altLang="en-US" sz="2600" b="0" dirty="0" smtClean="0"/>
              <a:t> tin cậy</a:t>
            </a:r>
            <a:r>
              <a:rPr lang="en-US" altLang="en-US" sz="2600" b="0" dirty="0" smtClean="0"/>
              <a:t> (</a:t>
            </a:r>
            <a:r>
              <a:rPr lang="en-US" altLang="en-US" sz="2600" b="0" dirty="0" smtClean="0">
                <a:solidFill>
                  <a:schemeClr val="hlink"/>
                </a:solidFill>
                <a:sym typeface="Symbol" panose="05050102010706020507" pitchFamily="18" charset="2"/>
              </a:rPr>
              <a:t>degree of confidence</a:t>
            </a:r>
            <a:r>
              <a:rPr lang="en-US" altLang="en-US" sz="2600" b="0" dirty="0" smtClean="0"/>
              <a:t>)</a:t>
            </a:r>
            <a:r>
              <a:rPr lang="vi-VN" altLang="en-US" sz="2600" b="0" dirty="0" smtClean="0"/>
              <a:t>, hoặc hệ số tin cậy</a:t>
            </a:r>
            <a:r>
              <a:rPr lang="en-US" altLang="en-US" sz="2600" b="0" dirty="0" smtClean="0"/>
              <a:t> (</a:t>
            </a:r>
            <a:r>
              <a:rPr lang="en-US" altLang="en-US" sz="2600" b="0" dirty="0" smtClean="0">
                <a:solidFill>
                  <a:schemeClr val="hlink"/>
                </a:solidFill>
                <a:sym typeface="Symbol" panose="05050102010706020507" pitchFamily="18" charset="2"/>
              </a:rPr>
              <a:t>confidence coefficient</a:t>
            </a:r>
            <a:r>
              <a:rPr lang="en-US" altLang="en-US" sz="2600" b="0" dirty="0" smtClean="0"/>
              <a:t>)</a:t>
            </a:r>
            <a:r>
              <a:rPr lang="vi-VN" altLang="en-US" sz="2600" b="0" dirty="0" smtClean="0"/>
              <a:t>.</a:t>
            </a:r>
            <a:endParaRPr lang="en-US" altLang="en-US" sz="2600" b="0" dirty="0" smtClean="0"/>
          </a:p>
        </p:txBody>
      </p:sp>
      <p:sp>
        <p:nvSpPr>
          <p:cNvPr id="12292" name="Rectangle 6"/>
          <p:cNvSpPr>
            <a:spLocks noGrp="1" noChangeArrowheads="1"/>
          </p:cNvSpPr>
          <p:nvPr>
            <p:ph type="title" idx="4294967295"/>
          </p:nvPr>
        </p:nvSpPr>
        <p:spPr bwMode="auto">
          <a:xfrm>
            <a:off x="0" y="376237"/>
            <a:ext cx="9144000" cy="84296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pPr>
              <a:lnSpc>
                <a:spcPct val="125000"/>
              </a:lnSpc>
              <a:spcBef>
                <a:spcPct val="4000"/>
              </a:spcBef>
            </a:pPr>
            <a:r>
              <a:rPr lang="en-US" altLang="en-US" dirty="0" err="1" smtClean="0"/>
              <a:t>Định</a:t>
            </a:r>
            <a:r>
              <a:rPr lang="en-US" altLang="en-US" dirty="0" smtClean="0"/>
              <a:t> </a:t>
            </a:r>
            <a:r>
              <a:rPr lang="en-US" altLang="en-US" dirty="0" err="1" smtClean="0"/>
              <a:t>nghĩa</a:t>
            </a:r>
            <a:endParaRPr lang="en-US" altLang="en-US" dirty="0" smtClean="0">
              <a:solidFill>
                <a:schemeClr val="tx1"/>
              </a:solidFill>
            </a:endParaRPr>
          </a:p>
        </p:txBody>
      </p:sp>
      <p:sp>
        <p:nvSpPr>
          <p:cNvPr id="12291" name="Rectangle 4"/>
          <p:cNvSpPr>
            <a:spLocks noChangeArrowheads="1"/>
          </p:cNvSpPr>
          <p:nvPr/>
        </p:nvSpPr>
        <p:spPr bwMode="auto">
          <a:xfrm>
            <a:off x="533400" y="4978400"/>
            <a:ext cx="8459788"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70000"/>
              </a:lnSpc>
              <a:spcBef>
                <a:spcPct val="73000"/>
              </a:spcBef>
              <a:buFont typeface="Wingdings" panose="05000000000000000000" pitchFamily="2" charset="2"/>
              <a:buNone/>
            </a:pPr>
            <a:r>
              <a:rPr lang="en-US" altLang="en-US" sz="2800" b="0">
                <a:solidFill>
                  <a:schemeClr val="hlink"/>
                </a:solidFill>
              </a:rPr>
              <a:t>Các lựa chọn phổ biến nhất là 90%, 95%,  or   99%.</a:t>
            </a:r>
            <a:endParaRPr lang="en-US" altLang="en-US" sz="3200" b="0">
              <a:solidFill>
                <a:schemeClr val="hlink"/>
              </a:solidFill>
            </a:endParaRPr>
          </a:p>
          <a:p>
            <a:pPr>
              <a:lnSpc>
                <a:spcPct val="70000"/>
              </a:lnSpc>
              <a:spcBef>
                <a:spcPct val="73000"/>
              </a:spcBef>
              <a:buFont typeface="Wingdings" panose="05000000000000000000" pitchFamily="2" charset="2"/>
              <a:buNone/>
            </a:pPr>
            <a:r>
              <a:rPr lang="en-US" altLang="en-US" sz="2800" b="0"/>
              <a:t>	       (</a:t>
            </a:r>
            <a:r>
              <a:rPr lang="el-GR" altLang="en-US" sz="2800" b="0" i="1"/>
              <a:t>α</a:t>
            </a:r>
            <a:r>
              <a:rPr lang="en-US" altLang="en-US" sz="2800" b="0"/>
              <a:t> = 0.10), (</a:t>
            </a:r>
            <a:r>
              <a:rPr lang="el-GR" altLang="en-US" sz="2800" b="0" i="1"/>
              <a:t>α</a:t>
            </a:r>
            <a:r>
              <a:rPr lang="en-US" altLang="en-US" sz="2800" b="0"/>
              <a:t> = 0.05), (</a:t>
            </a:r>
            <a:r>
              <a:rPr lang="el-GR" altLang="en-US" sz="2800" b="0" i="1"/>
              <a:t>α</a:t>
            </a:r>
            <a:r>
              <a:rPr lang="en-US" altLang="en-US" sz="2800" b="0"/>
              <a:t> = 0.01)</a:t>
            </a:r>
          </a:p>
        </p:txBody>
      </p:sp>
    </p:spTree>
    <p:extLst>
      <p:ext uri="{BB962C8B-B14F-4D97-AF65-F5344CB8AC3E}">
        <p14:creationId xmlns:p14="http://schemas.microsoft.com/office/powerpoint/2010/main" val="2692088694"/>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body" idx="4294967295"/>
          </p:nvPr>
        </p:nvSpPr>
        <p:spPr bwMode="auto">
          <a:xfrm>
            <a:off x="0" y="990600"/>
            <a:ext cx="9144000" cy="5638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normAutofit fontScale="92500" lnSpcReduction="20000"/>
          </a:bodyPr>
          <a:lstStyle/>
          <a:p>
            <a:pPr marL="0" indent="0">
              <a:buFont typeface="Wingdings" panose="05000000000000000000" pitchFamily="2" charset="2"/>
              <a:buNone/>
            </a:pPr>
            <a:r>
              <a:rPr lang="en-US" altLang="en-US" b="0" dirty="0" err="1" smtClean="0"/>
              <a:t>Chúng</a:t>
            </a:r>
            <a:r>
              <a:rPr lang="en-US" altLang="en-US" b="0" dirty="0" smtClean="0"/>
              <a:t> ta </a:t>
            </a:r>
            <a:r>
              <a:rPr lang="en-US" altLang="en-US" b="0" dirty="0" err="1" smtClean="0"/>
              <a:t>phải</a:t>
            </a:r>
            <a:r>
              <a:rPr lang="en-US" altLang="en-US" b="0" dirty="0" smtClean="0"/>
              <a:t> </a:t>
            </a:r>
            <a:r>
              <a:rPr lang="en-US" altLang="en-US" b="0" dirty="0" err="1" smtClean="0"/>
              <a:t>cẩn</a:t>
            </a:r>
            <a:r>
              <a:rPr lang="en-US" altLang="en-US" b="0" dirty="0" smtClean="0"/>
              <a:t> </a:t>
            </a:r>
            <a:r>
              <a:rPr lang="en-US" altLang="en-US" b="0" dirty="0" err="1" smtClean="0"/>
              <a:t>thận</a:t>
            </a:r>
            <a:r>
              <a:rPr lang="en-US" altLang="en-US" b="0" dirty="0" smtClean="0"/>
              <a:t> </a:t>
            </a:r>
            <a:r>
              <a:rPr lang="en-US" altLang="en-US" b="0" dirty="0" err="1" smtClean="0"/>
              <a:t>để</a:t>
            </a:r>
            <a:r>
              <a:rPr lang="en-US" altLang="en-US" b="0" dirty="0" smtClean="0"/>
              <a:t> </a:t>
            </a:r>
            <a:r>
              <a:rPr lang="en-US" altLang="en-US" b="0" dirty="0" err="1" smtClean="0"/>
              <a:t>diễn</a:t>
            </a:r>
            <a:r>
              <a:rPr lang="en-US" altLang="en-US" b="0" dirty="0" smtClean="0"/>
              <a:t> </a:t>
            </a:r>
            <a:r>
              <a:rPr lang="en-US" altLang="en-US" b="0" dirty="0" err="1" smtClean="0"/>
              <a:t>giải</a:t>
            </a:r>
            <a:r>
              <a:rPr lang="en-US" altLang="en-US" b="0" dirty="0" smtClean="0"/>
              <a:t> </a:t>
            </a:r>
            <a:r>
              <a:rPr lang="en-US" altLang="en-US" b="0" dirty="0" err="1" smtClean="0"/>
              <a:t>các</a:t>
            </a:r>
            <a:r>
              <a:rPr lang="en-US" altLang="en-US" b="0" dirty="0" smtClean="0"/>
              <a:t> </a:t>
            </a:r>
            <a:r>
              <a:rPr lang="en-US" altLang="en-US" b="0" dirty="0" err="1" smtClean="0"/>
              <a:t>khoảng</a:t>
            </a:r>
            <a:r>
              <a:rPr lang="en-US" altLang="en-US" b="0" dirty="0" smtClean="0"/>
              <a:t> tin </a:t>
            </a:r>
            <a:r>
              <a:rPr lang="en-US" altLang="en-US" b="0" dirty="0" err="1" smtClean="0"/>
              <a:t>cậy</a:t>
            </a:r>
            <a:r>
              <a:rPr lang="en-US" altLang="en-US" b="0" dirty="0" smtClean="0"/>
              <a:t> </a:t>
            </a:r>
            <a:r>
              <a:rPr lang="en-US" altLang="en-US" b="0" dirty="0" err="1" smtClean="0"/>
              <a:t>một</a:t>
            </a:r>
            <a:r>
              <a:rPr lang="en-US" altLang="en-US" b="0" dirty="0" smtClean="0"/>
              <a:t> </a:t>
            </a:r>
            <a:r>
              <a:rPr lang="en-US" altLang="en-US" b="0" dirty="0" err="1" smtClean="0"/>
              <a:t>cách</a:t>
            </a:r>
            <a:r>
              <a:rPr lang="en-US" altLang="en-US" b="0" dirty="0" smtClean="0"/>
              <a:t> </a:t>
            </a:r>
            <a:r>
              <a:rPr lang="en-US" altLang="en-US" b="0" dirty="0" err="1" smtClean="0"/>
              <a:t>chính</a:t>
            </a:r>
            <a:r>
              <a:rPr lang="en-US" altLang="en-US" b="0" dirty="0" smtClean="0"/>
              <a:t> </a:t>
            </a:r>
            <a:r>
              <a:rPr lang="en-US" altLang="en-US" b="0" dirty="0" err="1" smtClean="0"/>
              <a:t>xác</a:t>
            </a:r>
            <a:r>
              <a:rPr lang="en-US" altLang="en-US" b="0" dirty="0" smtClean="0"/>
              <a:t>. </a:t>
            </a:r>
          </a:p>
          <a:p>
            <a:pPr marL="0" indent="0">
              <a:buFont typeface="Wingdings" panose="05000000000000000000" pitchFamily="2" charset="2"/>
              <a:buNone/>
            </a:pPr>
            <a:endParaRPr lang="en-US" altLang="en-US" b="0" dirty="0" smtClean="0"/>
          </a:p>
          <a:p>
            <a:pPr marL="0" indent="0">
              <a:buFont typeface="Wingdings" panose="05000000000000000000" pitchFamily="2" charset="2"/>
              <a:buNone/>
            </a:pPr>
            <a:r>
              <a:rPr lang="en-US" altLang="en-US" b="0" dirty="0" err="1" smtClean="0"/>
              <a:t>Ví</a:t>
            </a:r>
            <a:r>
              <a:rPr lang="en-US" altLang="en-US" b="0" dirty="0" smtClean="0"/>
              <a:t> </a:t>
            </a:r>
            <a:r>
              <a:rPr lang="en-US" altLang="en-US" b="0" dirty="0" err="1" smtClean="0"/>
              <a:t>dụ</a:t>
            </a:r>
            <a:r>
              <a:rPr lang="en-US" altLang="en-US" b="0" dirty="0" smtClean="0"/>
              <a:t>: </a:t>
            </a:r>
            <a:r>
              <a:rPr lang="en-US" altLang="en-US" b="0" dirty="0" err="1" smtClean="0"/>
              <a:t>khoảng</a:t>
            </a:r>
            <a:r>
              <a:rPr lang="en-US" altLang="en-US" b="0" dirty="0" smtClean="0"/>
              <a:t> tin </a:t>
            </a:r>
            <a:r>
              <a:rPr lang="en-US" altLang="en-US" b="0" dirty="0" err="1" smtClean="0"/>
              <a:t>cậy</a:t>
            </a:r>
            <a:r>
              <a:rPr lang="en-US" altLang="en-US" b="0" dirty="0" smtClean="0"/>
              <a:t> 0.828 &lt; </a:t>
            </a:r>
            <a:r>
              <a:rPr lang="en-US" altLang="en-US" b="0" i="1" dirty="0" smtClean="0"/>
              <a:t>p</a:t>
            </a:r>
            <a:r>
              <a:rPr lang="en-US" altLang="en-US" b="0" dirty="0" smtClean="0"/>
              <a:t> &lt; 0.872.</a:t>
            </a:r>
            <a:endParaRPr lang="en-US" altLang="en-US" b="0" dirty="0" smtClean="0">
              <a:ea typeface="ヒラギノ角ゴ ProN W3"/>
              <a:cs typeface="ヒラギノ角ゴ ProN W3"/>
            </a:endParaRPr>
          </a:p>
          <a:p>
            <a:pPr marL="0" indent="0">
              <a:buFont typeface="Wingdings" panose="05000000000000000000" pitchFamily="2" charset="2"/>
              <a:buNone/>
            </a:pPr>
            <a:endParaRPr lang="en-US" altLang="en-US" b="0" dirty="0" smtClean="0">
              <a:ea typeface="ヒラギノ角ゴ ProN W3"/>
              <a:cs typeface="ヒラギノ角ゴ ProN W3"/>
            </a:endParaRPr>
          </a:p>
          <a:p>
            <a:pPr marL="0" indent="0">
              <a:buFont typeface="Wingdings" panose="05000000000000000000" pitchFamily="2" charset="2"/>
              <a:buNone/>
            </a:pPr>
            <a:r>
              <a:rPr lang="en-US" altLang="en-US" b="0" dirty="0" smtClean="0">
                <a:ea typeface="ヒラギノ角ゴ ProN W3"/>
                <a:cs typeface="ヒラギノ角ゴ ProN W3"/>
              </a:rPr>
              <a:t>“</a:t>
            </a:r>
            <a:r>
              <a:rPr lang="vi-VN" altLang="en-US" b="0" dirty="0" smtClean="0">
                <a:ea typeface="ヒラギノ角ゴ ProN W3"/>
                <a:cs typeface="ヒラギノ角ゴ ProN W3"/>
              </a:rPr>
              <a:t>Chúng t</a:t>
            </a:r>
            <a:r>
              <a:rPr lang="en-US" altLang="en-US" b="0" dirty="0" smtClean="0">
                <a:ea typeface="ヒラギノ角ゴ ProN W3"/>
                <a:cs typeface="ヒラギノ角ゴ ProN W3"/>
              </a:rPr>
              <a:t>a</a:t>
            </a:r>
            <a:r>
              <a:rPr lang="vi-VN" altLang="en-US" b="0" dirty="0" smtClean="0">
                <a:ea typeface="ヒラギノ角ゴ ProN W3"/>
                <a:cs typeface="ヒラギノ角ゴ ProN W3"/>
              </a:rPr>
              <a:t> tin tưởng </a:t>
            </a:r>
            <a:r>
              <a:rPr lang="en-US" altLang="en-US" b="0" dirty="0" smtClean="0">
                <a:solidFill>
                  <a:srgbClr val="FF0000"/>
                </a:solidFill>
                <a:ea typeface="ヒラギノ角ゴ ProN W3"/>
                <a:cs typeface="ヒラギノ角ゴ ProN W3"/>
              </a:rPr>
              <a:t>95%(</a:t>
            </a:r>
            <a:r>
              <a:rPr lang="el-GR" altLang="en-US" b="0" dirty="0" smtClean="0">
                <a:solidFill>
                  <a:srgbClr val="FF0000"/>
                </a:solidFill>
                <a:ea typeface="ヒラギノ角ゴ ProN W3"/>
                <a:cs typeface="ヒラギノ角ゴ ProN W3"/>
              </a:rPr>
              <a:t>1 - α</a:t>
            </a:r>
            <a:r>
              <a:rPr lang="en-US" altLang="en-US" b="0" dirty="0" smtClean="0">
                <a:solidFill>
                  <a:srgbClr val="FF0000"/>
                </a:solidFill>
                <a:ea typeface="ヒラギノ角ゴ ProN W3"/>
                <a:cs typeface="ヒラギノ角ゴ ProN W3"/>
              </a:rPr>
              <a:t>)</a:t>
            </a:r>
            <a:r>
              <a:rPr lang="en-US" altLang="en-US" b="0" dirty="0" smtClean="0">
                <a:ea typeface="ヒラギノ角ゴ ProN W3"/>
                <a:cs typeface="ヒラギノ角ゴ ProN W3"/>
              </a:rPr>
              <a:t> </a:t>
            </a:r>
            <a:r>
              <a:rPr lang="vi-VN" altLang="en-US" b="0" dirty="0" smtClean="0">
                <a:ea typeface="ヒラギノ角ゴ ProN W3"/>
                <a:cs typeface="ヒラギノ角ゴ ProN W3"/>
              </a:rPr>
              <a:t>rằng khoảng </a:t>
            </a:r>
            <a:r>
              <a:rPr lang="en-US" altLang="en-US" b="0" dirty="0" err="1" smtClean="0">
                <a:ea typeface="ヒラギノ角ゴ ProN W3"/>
                <a:cs typeface="ヒラギノ角ゴ ProN W3"/>
              </a:rPr>
              <a:t>giá</a:t>
            </a:r>
            <a:r>
              <a:rPr lang="en-US" altLang="en-US" b="0" dirty="0" smtClean="0">
                <a:ea typeface="ヒラギノ角ゴ ProN W3"/>
                <a:cs typeface="ヒラギノ角ゴ ProN W3"/>
              </a:rPr>
              <a:t> </a:t>
            </a:r>
            <a:r>
              <a:rPr lang="en-US" altLang="en-US" b="0" dirty="0" err="1" smtClean="0">
                <a:ea typeface="ヒラギノ角ゴ ProN W3"/>
                <a:cs typeface="ヒラギノ角ゴ ProN W3"/>
              </a:rPr>
              <a:t>trị</a:t>
            </a:r>
            <a:r>
              <a:rPr lang="vi-VN" altLang="en-US" b="0" dirty="0" smtClean="0">
                <a:ea typeface="ヒラギノ角ゴ ProN W3"/>
                <a:cs typeface="ヒラギノ角ゴ ProN W3"/>
              </a:rPr>
              <a:t> từ </a:t>
            </a:r>
            <a:r>
              <a:rPr lang="vi-VN" altLang="en-US" b="0" dirty="0" smtClean="0">
                <a:solidFill>
                  <a:srgbClr val="FF0000"/>
                </a:solidFill>
                <a:ea typeface="ヒラギノ角ゴ ProN W3"/>
                <a:cs typeface="ヒラギノ角ゴ ProN W3"/>
              </a:rPr>
              <a:t>0.828 đến 0.872</a:t>
            </a:r>
            <a:r>
              <a:rPr lang="vi-VN" altLang="en-US" b="0" dirty="0" smtClean="0">
                <a:ea typeface="ヒラギノ角ゴ ProN W3"/>
                <a:cs typeface="ヒラギノ角ゴ ProN W3"/>
              </a:rPr>
              <a:t> </a:t>
            </a:r>
            <a:r>
              <a:rPr lang="en-US" altLang="en-US" b="0" dirty="0" err="1" smtClean="0">
                <a:ea typeface="ヒラギノ角ゴ ProN W3"/>
                <a:cs typeface="ヒラギノ角ゴ ProN W3"/>
              </a:rPr>
              <a:t>chứa</a:t>
            </a:r>
            <a:r>
              <a:rPr lang="en-US" altLang="en-US" b="0" dirty="0">
                <a:ea typeface="ヒラギノ角ゴ ProN W3"/>
                <a:cs typeface="ヒラギノ角ゴ ProN W3"/>
              </a:rPr>
              <a:t> </a:t>
            </a:r>
            <a:r>
              <a:rPr lang="vi-VN" altLang="en-US" b="0" dirty="0" smtClean="0">
                <a:ea typeface="ヒラギノ角ゴ ProN W3"/>
                <a:cs typeface="ヒラギノ角ゴ ProN W3"/>
              </a:rPr>
              <a:t>giá trị thực của tỷ lệ </a:t>
            </a:r>
            <a:r>
              <a:rPr lang="en-US" altLang="en-US" b="0" dirty="0" err="1" smtClean="0">
                <a:ea typeface="ヒラギノ角ゴ ProN W3"/>
                <a:cs typeface="ヒラギノ角ゴ ProN W3"/>
              </a:rPr>
              <a:t>quần</a:t>
            </a:r>
            <a:r>
              <a:rPr lang="en-US" altLang="en-US" b="0" dirty="0" smtClean="0">
                <a:ea typeface="ヒラギノ角ゴ ProN W3"/>
                <a:cs typeface="ヒラギノ角ゴ ProN W3"/>
              </a:rPr>
              <a:t> </a:t>
            </a:r>
            <a:r>
              <a:rPr lang="en-US" altLang="en-US" b="0" dirty="0" err="1" smtClean="0">
                <a:ea typeface="ヒラギノ角ゴ ProN W3"/>
                <a:cs typeface="ヒラギノ角ゴ ProN W3"/>
              </a:rPr>
              <a:t>thể</a:t>
            </a:r>
            <a:r>
              <a:rPr lang="vi-VN" altLang="en-US" b="0" dirty="0" smtClean="0">
                <a:ea typeface="ヒラギノ角ゴ ProN W3"/>
                <a:cs typeface="ヒラギノ角ゴ ProN W3"/>
              </a:rPr>
              <a:t> p</a:t>
            </a:r>
            <a:r>
              <a:rPr lang="en-US" altLang="en-US" b="0" dirty="0" smtClean="0"/>
              <a:t>” </a:t>
            </a:r>
          </a:p>
          <a:p>
            <a:pPr marL="0" indent="0">
              <a:buFont typeface="Wingdings" panose="05000000000000000000" pitchFamily="2" charset="2"/>
              <a:buNone/>
            </a:pPr>
            <a:endParaRPr lang="en-US" altLang="en-US" b="0" dirty="0" smtClean="0"/>
          </a:p>
          <a:p>
            <a:pPr marL="0" indent="0">
              <a:buFont typeface="Wingdings" panose="05000000000000000000" pitchFamily="2" charset="2"/>
              <a:buNone/>
            </a:pPr>
            <a:r>
              <a:rPr lang="vi-VN" altLang="en-US" b="0" dirty="0" smtClean="0"/>
              <a:t>Điều này có nghĩa là nếu chúng ta chọn nhiều mẫu khác nhau có kích thước 1007 và xây dựng các khoảng tin cậy tương ứng, 95% trong số chúng thực sự chứa giá trị của tỷ lệ </a:t>
            </a:r>
            <a:r>
              <a:rPr lang="en-US" altLang="en-US" b="0" dirty="0" err="1" smtClean="0"/>
              <a:t>quần</a:t>
            </a:r>
            <a:r>
              <a:rPr lang="en-US" altLang="en-US" b="0" dirty="0" smtClean="0"/>
              <a:t> </a:t>
            </a:r>
            <a:r>
              <a:rPr lang="en-US" altLang="en-US" b="0" dirty="0" err="1" smtClean="0"/>
              <a:t>thể</a:t>
            </a:r>
            <a:r>
              <a:rPr lang="vi-VN" altLang="en-US" b="0" dirty="0" smtClean="0"/>
              <a:t> p.</a:t>
            </a:r>
            <a:endParaRPr lang="en-US" altLang="en-US" b="0" dirty="0" smtClean="0"/>
          </a:p>
          <a:p>
            <a:pPr marL="0" indent="0">
              <a:buFont typeface="Wingdings" panose="05000000000000000000" pitchFamily="2" charset="2"/>
              <a:buNone/>
            </a:pPr>
            <a:r>
              <a:rPr lang="en-US" altLang="en-US" b="0" dirty="0" smtClean="0"/>
              <a:t>(</a:t>
            </a:r>
            <a:r>
              <a:rPr lang="vi-VN" altLang="en-US" b="0" dirty="0" smtClean="0"/>
              <a:t>Lưu ý rằng trong cách giải thích đúng này, mức 95% là tỷ lệ thành công của quá trình được sử dụng để ước </a:t>
            </a:r>
            <a:r>
              <a:rPr lang="en-US" altLang="en-US" b="0" dirty="0" err="1" smtClean="0"/>
              <a:t>lượng</a:t>
            </a:r>
            <a:r>
              <a:rPr lang="vi-VN" altLang="en-US" b="0" dirty="0" smtClean="0"/>
              <a:t> tỷ lệ</a:t>
            </a:r>
            <a:r>
              <a:rPr lang="en-US" altLang="en-US" b="0" dirty="0" smtClean="0"/>
              <a:t>.)</a:t>
            </a:r>
          </a:p>
        </p:txBody>
      </p:sp>
      <p:sp>
        <p:nvSpPr>
          <p:cNvPr id="14339" name="Rectangle 4"/>
          <p:cNvSpPr>
            <a:spLocks noGrp="1" noChangeArrowheads="1"/>
          </p:cNvSpPr>
          <p:nvPr>
            <p:ph type="title" idx="4294967295"/>
          </p:nvPr>
        </p:nvSpPr>
        <p:spPr bwMode="auto">
          <a:xfrm>
            <a:off x="381000" y="300037"/>
            <a:ext cx="8467725" cy="84296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pPr>
              <a:lnSpc>
                <a:spcPct val="125000"/>
              </a:lnSpc>
              <a:spcBef>
                <a:spcPct val="4000"/>
              </a:spcBef>
            </a:pPr>
            <a:r>
              <a:rPr lang="en-US" altLang="en-US" dirty="0" err="1" smtClean="0"/>
              <a:t>Diễn</a:t>
            </a:r>
            <a:r>
              <a:rPr lang="en-US" altLang="en-US" dirty="0" smtClean="0"/>
              <a:t> </a:t>
            </a:r>
            <a:r>
              <a:rPr lang="en-US" altLang="en-US" dirty="0" err="1" smtClean="0"/>
              <a:t>giải</a:t>
            </a:r>
            <a:r>
              <a:rPr lang="en-US" altLang="en-US" dirty="0" smtClean="0"/>
              <a:t> </a:t>
            </a:r>
            <a:r>
              <a:rPr lang="en-US" altLang="en-US" dirty="0" err="1" smtClean="0"/>
              <a:t>khoảng</a:t>
            </a:r>
            <a:r>
              <a:rPr lang="en-US" altLang="en-US" dirty="0" smtClean="0"/>
              <a:t> tin </a:t>
            </a:r>
            <a:r>
              <a:rPr lang="en-US" altLang="en-US" dirty="0" err="1" smtClean="0"/>
              <a:t>cậy</a:t>
            </a:r>
            <a:endParaRPr lang="en-US" altLang="en-US" dirty="0" smtClean="0">
              <a:solidFill>
                <a:schemeClr val="tx1"/>
              </a:solidFill>
            </a:endParaRPr>
          </a:p>
        </p:txBody>
      </p:sp>
    </p:spTree>
    <p:extLst>
      <p:ext uri="{BB962C8B-B14F-4D97-AF65-F5344CB8AC3E}">
        <p14:creationId xmlns:p14="http://schemas.microsoft.com/office/powerpoint/2010/main" val="3900142010"/>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990600" y="381000"/>
            <a:ext cx="716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a:p>
        </p:txBody>
      </p:sp>
      <p:sp>
        <p:nvSpPr>
          <p:cNvPr id="16387" name="Rectangle 8"/>
          <p:cNvSpPr>
            <a:spLocks noChangeArrowheads="1"/>
          </p:cNvSpPr>
          <p:nvPr/>
        </p:nvSpPr>
        <p:spPr bwMode="auto">
          <a:xfrm>
            <a:off x="4981575" y="2811463"/>
            <a:ext cx="690563"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a:p>
        </p:txBody>
      </p:sp>
      <p:sp>
        <p:nvSpPr>
          <p:cNvPr id="16388" name="Rectangle 19"/>
          <p:cNvSpPr>
            <a:spLocks noGrp="1" noChangeArrowheads="1"/>
          </p:cNvSpPr>
          <p:nvPr>
            <p:ph type="title" idx="4294967295"/>
          </p:nvPr>
        </p:nvSpPr>
        <p:spPr bwMode="auto">
          <a:xfrm>
            <a:off x="906463" y="322263"/>
            <a:ext cx="8237537" cy="1066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r>
              <a:rPr lang="en-US" altLang="en-US" smtClean="0"/>
              <a:t>Finding </a:t>
            </a:r>
            <a:r>
              <a:rPr lang="en-US" altLang="en-US" b="0" i="1" smtClean="0"/>
              <a:t>z</a:t>
            </a:r>
            <a:r>
              <a:rPr lang="el-GR" altLang="en-US" b="0" i="1" baseline="-25000" smtClean="0"/>
              <a:t>α</a:t>
            </a:r>
            <a:r>
              <a:rPr lang="en-US" altLang="en-US" b="0" baseline="-25000" smtClean="0"/>
              <a:t>/2</a:t>
            </a:r>
            <a:r>
              <a:rPr lang="en-US" altLang="en-US" i="1" smtClean="0"/>
              <a:t> </a:t>
            </a:r>
            <a:r>
              <a:rPr lang="en-US" altLang="en-US" smtClean="0"/>
              <a:t>for a 95% </a:t>
            </a:r>
            <a:br>
              <a:rPr lang="en-US" altLang="en-US" smtClean="0"/>
            </a:br>
            <a:r>
              <a:rPr lang="en-US" altLang="en-US" smtClean="0"/>
              <a:t>Confidence Level</a:t>
            </a:r>
          </a:p>
        </p:txBody>
      </p:sp>
      <p:sp>
        <p:nvSpPr>
          <p:cNvPr id="16389" name="Line 24"/>
          <p:cNvSpPr>
            <a:spLocks noChangeShapeType="1"/>
          </p:cNvSpPr>
          <p:nvPr/>
        </p:nvSpPr>
        <p:spPr bwMode="auto">
          <a:xfrm>
            <a:off x="1524000" y="5791200"/>
            <a:ext cx="0"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pic>
        <p:nvPicPr>
          <p:cNvPr id="16390" name="Picture 27" descr="6_03_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447800"/>
            <a:ext cx="6151563" cy="286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6391" name="Group 21"/>
          <p:cNvGrpSpPr>
            <a:grpSpLocks/>
          </p:cNvGrpSpPr>
          <p:nvPr/>
        </p:nvGrpSpPr>
        <p:grpSpPr bwMode="auto">
          <a:xfrm>
            <a:off x="2667000" y="4343400"/>
            <a:ext cx="3800475" cy="1725613"/>
            <a:chOff x="1085" y="2905"/>
            <a:chExt cx="2394" cy="1087"/>
          </a:xfrm>
        </p:grpSpPr>
        <p:grpSp>
          <p:nvGrpSpPr>
            <p:cNvPr id="16392" name="Group 34"/>
            <p:cNvGrpSpPr>
              <a:grpSpLocks/>
            </p:cNvGrpSpPr>
            <p:nvPr/>
          </p:nvGrpSpPr>
          <p:grpSpPr bwMode="auto">
            <a:xfrm>
              <a:off x="1131" y="2905"/>
              <a:ext cx="2181" cy="1087"/>
              <a:chOff x="1131" y="2801"/>
              <a:chExt cx="2181" cy="1087"/>
            </a:xfrm>
          </p:grpSpPr>
          <p:sp>
            <p:nvSpPr>
              <p:cNvPr id="16395" name="Rectangle 9"/>
              <p:cNvSpPr>
                <a:spLocks noChangeArrowheads="1"/>
              </p:cNvSpPr>
              <p:nvPr/>
            </p:nvSpPr>
            <p:spPr bwMode="auto">
              <a:xfrm>
                <a:off x="1131" y="2849"/>
                <a:ext cx="114"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5000"/>
                  </a:lnSpc>
                </a:pPr>
                <a:endParaRPr lang="en-US" altLang="en-US" sz="2800" baseline="-25000"/>
              </a:p>
            </p:txBody>
          </p:sp>
          <p:sp>
            <p:nvSpPr>
              <p:cNvPr id="16396" name="Rectangle 10"/>
              <p:cNvSpPr>
                <a:spLocks noChangeArrowheads="1"/>
              </p:cNvSpPr>
              <p:nvPr/>
            </p:nvSpPr>
            <p:spPr bwMode="auto">
              <a:xfrm>
                <a:off x="3099" y="2801"/>
                <a:ext cx="114"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5000"/>
                  </a:lnSpc>
                </a:pPr>
                <a:endParaRPr lang="en-US" altLang="en-US" sz="2800" baseline="-25000"/>
              </a:p>
            </p:txBody>
          </p:sp>
          <p:sp>
            <p:nvSpPr>
              <p:cNvPr id="16397" name="Rectangle 18"/>
              <p:cNvSpPr>
                <a:spLocks noChangeArrowheads="1"/>
              </p:cNvSpPr>
              <p:nvPr/>
            </p:nvSpPr>
            <p:spPr bwMode="auto">
              <a:xfrm>
                <a:off x="1620" y="3613"/>
                <a:ext cx="1437" cy="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5000"/>
                  </a:lnSpc>
                </a:pPr>
                <a:r>
                  <a:rPr lang="en-US" altLang="en-US" sz="2400">
                    <a:solidFill>
                      <a:schemeClr val="hlink"/>
                    </a:solidFill>
                  </a:rPr>
                  <a:t>Critical Values</a:t>
                </a:r>
              </a:p>
            </p:txBody>
          </p:sp>
          <p:sp>
            <p:nvSpPr>
              <p:cNvPr id="16398" name="Line 22"/>
              <p:cNvSpPr>
                <a:spLocks noChangeShapeType="1"/>
              </p:cNvSpPr>
              <p:nvPr/>
            </p:nvSpPr>
            <p:spPr bwMode="auto">
              <a:xfrm>
                <a:off x="1392" y="3277"/>
                <a:ext cx="0" cy="528"/>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399" name="Line 23"/>
              <p:cNvSpPr>
                <a:spLocks noChangeShapeType="1"/>
              </p:cNvSpPr>
              <p:nvPr/>
            </p:nvSpPr>
            <p:spPr bwMode="auto">
              <a:xfrm>
                <a:off x="3312" y="3277"/>
                <a:ext cx="0" cy="528"/>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400" name="Line 25"/>
              <p:cNvSpPr>
                <a:spLocks noChangeShapeType="1"/>
              </p:cNvSpPr>
              <p:nvPr/>
            </p:nvSpPr>
            <p:spPr bwMode="auto">
              <a:xfrm>
                <a:off x="1380" y="3805"/>
                <a:ext cx="288"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401" name="Line 26"/>
              <p:cNvSpPr>
                <a:spLocks noChangeShapeType="1"/>
              </p:cNvSpPr>
              <p:nvPr/>
            </p:nvSpPr>
            <p:spPr bwMode="auto">
              <a:xfrm>
                <a:off x="3012" y="3805"/>
                <a:ext cx="288"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pic>
          <p:nvPicPr>
            <p:cNvPr id="16393" name="Picture 19" descr="notationfo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5" y="3064"/>
              <a:ext cx="496"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4" name="Picture 20" descr="criticalvalues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127" y="3071"/>
              <a:ext cx="352"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1744474248"/>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Rectangle 22"/>
          <p:cNvSpPr>
            <a:spLocks noGrp="1" noChangeArrowheads="1"/>
          </p:cNvSpPr>
          <p:nvPr>
            <p:ph type="title" idx="4294967295"/>
          </p:nvPr>
        </p:nvSpPr>
        <p:spPr bwMode="auto">
          <a:xfrm>
            <a:off x="387350" y="381000"/>
            <a:ext cx="8756650" cy="1143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vi-VN" altLang="en-US" dirty="0" smtClean="0"/>
              <a:t>Khoảng ước </a:t>
            </a:r>
            <a:r>
              <a:rPr lang="en-US" altLang="en-US" dirty="0" err="1" smtClean="0"/>
              <a:t>lượng</a:t>
            </a:r>
            <a:r>
              <a:rPr lang="vi-VN" altLang="en-US" dirty="0" smtClean="0"/>
              <a:t> </a:t>
            </a:r>
            <a:r>
              <a:rPr lang="en-US" altLang="en-US" dirty="0" err="1" smtClean="0"/>
              <a:t>cho</a:t>
            </a:r>
            <a:r>
              <a:rPr lang="en-US" altLang="en-US" dirty="0" smtClean="0"/>
              <a:t> </a:t>
            </a:r>
            <a:r>
              <a:rPr lang="en-US" altLang="en-US" dirty="0" err="1" smtClean="0"/>
              <a:t>trung</a:t>
            </a:r>
            <a:r>
              <a:rPr lang="en-US" altLang="en-US" dirty="0" smtClean="0"/>
              <a:t> </a:t>
            </a:r>
            <a:r>
              <a:rPr lang="en-US" altLang="en-US" dirty="0" err="1" smtClean="0"/>
              <a:t>bình</a:t>
            </a:r>
            <a:r>
              <a:rPr lang="vi-VN" altLang="en-US" dirty="0" smtClean="0"/>
              <a:t> </a:t>
            </a:r>
            <a:r>
              <a:rPr lang="el-GR" altLang="en-US" dirty="0" smtClean="0"/>
              <a:t>μ</a:t>
            </a:r>
            <a:endParaRPr lang="el-GR" altLang="en-US" i="1" dirty="0" smtClean="0">
              <a:cs typeface="Arial" panose="020B0604020202020204" pitchFamily="34" charset="0"/>
            </a:endParaRPr>
          </a:p>
        </p:txBody>
      </p:sp>
      <mc:AlternateContent xmlns:mc="http://schemas.openxmlformats.org/markup-compatibility/2006" xmlns:a14="http://schemas.microsoft.com/office/drawing/2010/main">
        <mc:Choice Requires="a14">
          <p:sp>
            <p:nvSpPr>
              <p:cNvPr id="9" name="Text Box 3"/>
              <p:cNvSpPr txBox="1">
                <a:spLocks noChangeArrowheads="1"/>
              </p:cNvSpPr>
              <p:nvPr/>
            </p:nvSpPr>
            <p:spPr bwMode="auto">
              <a:xfrm>
                <a:off x="0" y="1066800"/>
                <a:ext cx="9144000" cy="6629507"/>
              </a:xfrm>
              <a:prstGeom prst="rect">
                <a:avLst/>
              </a:prstGeom>
              <a:noFill/>
              <a:ln>
                <a:noFill/>
              </a:ln>
              <a:extLst>
                <a:ext uri="{909E8E84-426E-40DD-AFC4-6F175D3DCCD1}">
                  <a14:hiddenFill>
                    <a:solidFill>
                      <a:srgbClr val="FFFFFF"/>
                    </a:solidFill>
                  </a14:hiddenFill>
                </a:ext>
                <a:ext uri="{91240B29-F687-4F45-9708-019B960494DF}">
                  <a14:hiddenLine w="12700">
                    <a:solidFill>
                      <a:srgbClr val="000000"/>
                    </a:solidFill>
                    <a:miter lim="800000"/>
                    <a:headEnd type="none" w="sm" len="sm"/>
                    <a:tailEnd type="none" w="sm" len="sm"/>
                  </a14:hiddenLine>
                </a:ext>
              </a:extLst>
            </p:spPr>
            <p:txBody>
              <a:bodyPr wrap="square">
                <a:spAutoFit/>
              </a:bodyPr>
              <a:lstStyle>
                <a:lvl1pPr marL="514350" indent="-514350">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marL="457200" indent="-457200">
                  <a:lnSpc>
                    <a:spcPct val="90000"/>
                  </a:lnSpc>
                  <a:spcBef>
                    <a:spcPct val="50000"/>
                  </a:spcBef>
                  <a:buFont typeface="Arial" panose="020B0604020202020204" pitchFamily="34" charset="0"/>
                  <a:buChar char="•"/>
                </a:pPr>
                <a:endParaRPr lang="en-US" altLang="en-US" sz="2400" b="0" dirty="0" smtClean="0">
                  <a:latin typeface="+mn-lt"/>
                </a:endParaRPr>
              </a:p>
              <a:p>
                <a:pPr marL="457200" indent="-457200">
                  <a:lnSpc>
                    <a:spcPct val="90000"/>
                  </a:lnSpc>
                  <a:spcBef>
                    <a:spcPct val="50000"/>
                  </a:spcBef>
                  <a:buFont typeface="Arial" panose="020B0604020202020204" pitchFamily="34" charset="0"/>
                  <a:buChar char="•"/>
                </a:pPr>
                <a:endParaRPr lang="en-US" altLang="en-US" sz="2400" b="0" dirty="0">
                  <a:latin typeface="+mn-lt"/>
                </a:endParaRPr>
              </a:p>
              <a:p>
                <a:pPr marL="0" indent="0">
                  <a:lnSpc>
                    <a:spcPct val="90000"/>
                  </a:lnSpc>
                  <a:spcBef>
                    <a:spcPct val="50000"/>
                  </a:spcBef>
                </a:pPr>
                <a:endParaRPr lang="en-US" altLang="en-US" sz="2400" b="0" dirty="0" smtClean="0">
                  <a:latin typeface="+mn-lt"/>
                </a:endParaRPr>
              </a:p>
              <a:p>
                <a:pPr marL="457200" indent="-457200">
                  <a:lnSpc>
                    <a:spcPct val="90000"/>
                  </a:lnSpc>
                  <a:spcBef>
                    <a:spcPct val="50000"/>
                  </a:spcBef>
                  <a:buFont typeface="Arial" panose="020B0604020202020204" pitchFamily="34" charset="0"/>
                  <a:buChar char="•"/>
                </a:pPr>
                <a:r>
                  <a:rPr lang="en-US" altLang="en-US" sz="2400" b="0" dirty="0" smtClean="0">
                    <a:latin typeface="+mn-lt"/>
                  </a:rPr>
                  <a:t>P(µ-E&lt;</a:t>
                </a:r>
                <a14:m>
                  <m:oMath xmlns:m="http://schemas.openxmlformats.org/officeDocument/2006/math">
                    <m:acc>
                      <m:accPr>
                        <m:chr m:val="̅"/>
                        <m:ctrlPr>
                          <a:rPr lang="en-US" sz="2400" i="1" smtClean="0">
                            <a:latin typeface="Cambria Math" panose="02040503050406030204" pitchFamily="18" charset="0"/>
                          </a:rPr>
                        </m:ctrlPr>
                      </m:accPr>
                      <m:e>
                        <m:r>
                          <a:rPr lang="en-US" sz="2400" b="1" i="1" smtClean="0">
                            <a:latin typeface="Cambria Math" panose="02040503050406030204" pitchFamily="18" charset="0"/>
                          </a:rPr>
                          <m:t> </m:t>
                        </m:r>
                        <m:r>
                          <a:rPr lang="en-US" sz="2400" i="1">
                            <a:latin typeface="Cambria Math" panose="02040503050406030204" pitchFamily="18" charset="0"/>
                          </a:rPr>
                          <m:t>𝑿</m:t>
                        </m:r>
                      </m:e>
                    </m:acc>
                    <m:r>
                      <a:rPr lang="en-US" sz="2400" b="1" i="0" smtClean="0">
                        <a:latin typeface="Cambria Math" panose="02040503050406030204" pitchFamily="18" charset="0"/>
                      </a:rPr>
                      <m:t>&lt;</m:t>
                    </m:r>
                  </m:oMath>
                </a14:m>
                <a:r>
                  <a:rPr lang="en-US" altLang="en-US" sz="2400" b="0" dirty="0" smtClean="0"/>
                  <a:t>µ+E</a:t>
                </a:r>
                <a:r>
                  <a:rPr lang="en-US" altLang="en-US" sz="2400" b="0" dirty="0" smtClean="0">
                    <a:latin typeface="+mn-lt"/>
                  </a:rPr>
                  <a:t>)= 1-</a:t>
                </a:r>
                <a:r>
                  <a:rPr lang="el-GR" altLang="en-US" sz="2400" b="0" dirty="0" smtClean="0">
                    <a:latin typeface="+mn-lt"/>
                  </a:rPr>
                  <a:t>α</a:t>
                </a:r>
                <a:endParaRPr lang="en-US" altLang="en-US" sz="2400" b="0" dirty="0" smtClean="0">
                  <a:latin typeface="+mn-lt"/>
                </a:endParaRPr>
              </a:p>
              <a:p>
                <a:pPr marL="457200" indent="-457200">
                  <a:lnSpc>
                    <a:spcPct val="90000"/>
                  </a:lnSpc>
                  <a:spcBef>
                    <a:spcPct val="50000"/>
                  </a:spcBef>
                  <a:buFont typeface="Arial" panose="020B0604020202020204" pitchFamily="34" charset="0"/>
                  <a:buChar char="•"/>
                </a:pPr>
                <a:r>
                  <a:rPr lang="en-US" altLang="en-US" sz="2400" b="0" dirty="0" smtClean="0"/>
                  <a:t>P(µ-E&lt;</a:t>
                </a:r>
                <a14:m>
                  <m:oMath xmlns:m="http://schemas.openxmlformats.org/officeDocument/2006/math">
                    <m:acc>
                      <m:accPr>
                        <m:chr m:val="̅"/>
                        <m:ctrlPr>
                          <a:rPr lang="en-US" sz="2400" i="1" smtClean="0">
                            <a:latin typeface="Cambria Math" panose="02040503050406030204" pitchFamily="18" charset="0"/>
                          </a:rPr>
                        </m:ctrlPr>
                      </m:accPr>
                      <m:e>
                        <m:r>
                          <a:rPr lang="en-US" sz="2400" b="1" i="1" smtClean="0">
                            <a:latin typeface="Cambria Math" panose="02040503050406030204" pitchFamily="18" charset="0"/>
                          </a:rPr>
                          <m:t> </m:t>
                        </m:r>
                        <m:r>
                          <a:rPr lang="en-US" sz="2400" i="1">
                            <a:latin typeface="Cambria Math" panose="02040503050406030204" pitchFamily="18" charset="0"/>
                          </a:rPr>
                          <m:t>𝑿</m:t>
                        </m:r>
                      </m:e>
                    </m:acc>
                    <m:r>
                      <a:rPr lang="en-US" sz="2400">
                        <a:latin typeface="Cambria Math" panose="02040503050406030204" pitchFamily="18" charset="0"/>
                      </a:rPr>
                      <m:t>&lt;</m:t>
                    </m:r>
                  </m:oMath>
                </a14:m>
                <a:r>
                  <a:rPr lang="en-US" altLang="en-US" sz="2400" b="0" dirty="0" smtClean="0"/>
                  <a:t>µ+E)=P(</a:t>
                </a:r>
                <a14:m>
                  <m:oMath xmlns:m="http://schemas.openxmlformats.org/officeDocument/2006/math">
                    <m:acc>
                      <m:accPr>
                        <m:chr m:val="̅"/>
                        <m:ctrlPr>
                          <a:rPr lang="en-US" sz="2400" i="1" smtClean="0">
                            <a:latin typeface="Cambria Math" panose="02040503050406030204" pitchFamily="18" charset="0"/>
                          </a:rPr>
                        </m:ctrlPr>
                      </m:accPr>
                      <m:e>
                        <m:r>
                          <a:rPr lang="en-US" sz="2400" i="1">
                            <a:latin typeface="Cambria Math" panose="02040503050406030204" pitchFamily="18" charset="0"/>
                          </a:rPr>
                          <m:t>𝑿</m:t>
                        </m:r>
                      </m:e>
                    </m:acc>
                  </m:oMath>
                </a14:m>
                <a:r>
                  <a:rPr lang="en-US" altLang="en-US" sz="2400" b="0" dirty="0" smtClean="0">
                    <a:latin typeface="+mn-lt"/>
                  </a:rPr>
                  <a:t>&lt;</a:t>
                </a:r>
                <a:r>
                  <a:rPr lang="en-US" altLang="en-US" sz="2400" b="0" dirty="0" smtClean="0"/>
                  <a:t> µ+E)-P(</a:t>
                </a:r>
                <a14:m>
                  <m:oMath xmlns:m="http://schemas.openxmlformats.org/officeDocument/2006/math">
                    <m:acc>
                      <m:accPr>
                        <m:chr m:val="̅"/>
                        <m:ctrlPr>
                          <a:rPr lang="en-US" sz="2400" i="1" smtClean="0">
                            <a:latin typeface="Cambria Math" panose="02040503050406030204" pitchFamily="18" charset="0"/>
                          </a:rPr>
                        </m:ctrlPr>
                      </m:accPr>
                      <m:e>
                        <m:r>
                          <a:rPr lang="en-US" sz="2400" i="1">
                            <a:latin typeface="Cambria Math" panose="02040503050406030204" pitchFamily="18" charset="0"/>
                          </a:rPr>
                          <m:t>𝑿</m:t>
                        </m:r>
                      </m:e>
                    </m:acc>
                  </m:oMath>
                </a14:m>
                <a:r>
                  <a:rPr lang="en-US" altLang="en-US" sz="2400" b="0" dirty="0"/>
                  <a:t>&lt;</a:t>
                </a:r>
                <a:r>
                  <a:rPr lang="en-US" altLang="en-US" sz="2400" b="0" dirty="0" smtClean="0"/>
                  <a:t> µ-E)</a:t>
                </a:r>
              </a:p>
              <a:p>
                <a:pPr marL="457200" indent="-457200">
                  <a:lnSpc>
                    <a:spcPct val="90000"/>
                  </a:lnSpc>
                  <a:spcBef>
                    <a:spcPct val="50000"/>
                  </a:spcBef>
                  <a:buFont typeface="Arial" panose="020B0604020202020204" pitchFamily="34" charset="0"/>
                  <a:buChar char="•"/>
                </a:pPr>
                <a:r>
                  <a:rPr lang="en-US" altLang="en-US" sz="2400" b="0" dirty="0" smtClean="0"/>
                  <a:t>=P(</a:t>
                </a:r>
                <a14:m>
                  <m:oMath xmlns:m="http://schemas.openxmlformats.org/officeDocument/2006/math">
                    <m:acc>
                      <m:accPr>
                        <m:chr m:val="̅"/>
                        <m:ctrlPr>
                          <a:rPr lang="en-US" sz="2400" i="1" smtClean="0">
                            <a:latin typeface="Cambria Math" panose="02040503050406030204" pitchFamily="18" charset="0"/>
                          </a:rPr>
                        </m:ctrlPr>
                      </m:accPr>
                      <m:e>
                        <m:r>
                          <a:rPr lang="en-US" sz="2400" i="1">
                            <a:latin typeface="Cambria Math" panose="02040503050406030204" pitchFamily="18" charset="0"/>
                          </a:rPr>
                          <m:t>𝑿</m:t>
                        </m:r>
                      </m:e>
                    </m:acc>
                    <m:r>
                      <a:rPr lang="en-US" sz="2400" b="0" i="0" smtClean="0">
                        <a:latin typeface="Cambria Math" panose="02040503050406030204" pitchFamily="18" charset="0"/>
                      </a:rPr>
                      <m:t>−</m:t>
                    </m:r>
                    <m:r>
                      <m:rPr>
                        <m:sty m:val="p"/>
                      </m:rPr>
                      <a:rPr lang="en-US" sz="2400" b="0" i="0" smtClean="0">
                        <a:latin typeface="Cambria Math" panose="02040503050406030204" pitchFamily="18" charset="0"/>
                      </a:rPr>
                      <m:t>E</m:t>
                    </m:r>
                    <m:r>
                      <a:rPr lang="en-US" sz="2400" b="0" i="0" smtClean="0">
                        <a:latin typeface="Cambria Math" panose="02040503050406030204" pitchFamily="18" charset="0"/>
                      </a:rPr>
                      <m:t>&lt;</m:t>
                    </m:r>
                    <m:r>
                      <m:rPr>
                        <m:nor/>
                      </m:rPr>
                      <a:rPr lang="en-US" altLang="en-US" sz="2400" b="0" dirty="0" smtClean="0"/>
                      <m:t>µ</m:t>
                    </m:r>
                  </m:oMath>
                </a14:m>
                <a:r>
                  <a:rPr lang="en-US" altLang="en-US" sz="2400" b="0" dirty="0" smtClean="0">
                    <a:latin typeface="+mn-lt"/>
                  </a:rPr>
                  <a:t>)-</a:t>
                </a:r>
                <a:r>
                  <a:rPr lang="en-US" altLang="en-US" sz="2400" b="0" dirty="0" smtClean="0"/>
                  <a:t>P(</a:t>
                </a:r>
                <a14:m>
                  <m:oMath xmlns:m="http://schemas.openxmlformats.org/officeDocument/2006/math">
                    <m:acc>
                      <m:accPr>
                        <m:chr m:val="̅"/>
                        <m:ctrlPr>
                          <a:rPr lang="en-US" sz="2400" i="1" smtClean="0">
                            <a:latin typeface="Cambria Math" panose="02040503050406030204" pitchFamily="18" charset="0"/>
                          </a:rPr>
                        </m:ctrlPr>
                      </m:accPr>
                      <m:e>
                        <m:r>
                          <a:rPr lang="en-US" sz="2400" i="1">
                            <a:latin typeface="Cambria Math" panose="02040503050406030204" pitchFamily="18" charset="0"/>
                          </a:rPr>
                          <m:t>𝑿</m:t>
                        </m:r>
                      </m:e>
                    </m:acc>
                    <m:r>
                      <a:rPr lang="en-US" sz="2400" b="0" i="0" smtClean="0">
                        <a:latin typeface="Cambria Math" panose="02040503050406030204" pitchFamily="18" charset="0"/>
                      </a:rPr>
                      <m:t>+</m:t>
                    </m:r>
                    <m:r>
                      <m:rPr>
                        <m:sty m:val="p"/>
                      </m:rPr>
                      <a:rPr lang="en-US" sz="2400" b="0" i="0" smtClean="0">
                        <a:latin typeface="Cambria Math" panose="02040503050406030204" pitchFamily="18" charset="0"/>
                      </a:rPr>
                      <m:t>E</m:t>
                    </m:r>
                    <m:r>
                      <a:rPr lang="en-US" sz="2400" b="0" i="0" smtClean="0">
                        <a:latin typeface="Cambria Math" panose="02040503050406030204" pitchFamily="18" charset="0"/>
                      </a:rPr>
                      <m:t>&lt;</m:t>
                    </m:r>
                    <m:r>
                      <m:rPr>
                        <m:nor/>
                      </m:rPr>
                      <a:rPr lang="en-US" altLang="en-US" sz="2400" b="0" dirty="0" smtClean="0"/>
                      <m:t>µ</m:t>
                    </m:r>
                  </m:oMath>
                </a14:m>
                <a:r>
                  <a:rPr lang="en-US" altLang="en-US" sz="2400" b="0" dirty="0" smtClean="0"/>
                  <a:t>)</a:t>
                </a:r>
              </a:p>
              <a:p>
                <a:pPr marL="457200" indent="-457200">
                  <a:lnSpc>
                    <a:spcPct val="90000"/>
                  </a:lnSpc>
                  <a:spcBef>
                    <a:spcPct val="50000"/>
                  </a:spcBef>
                  <a:buFont typeface="Arial" panose="020B0604020202020204" pitchFamily="34" charset="0"/>
                  <a:buChar char="•"/>
                </a:pPr>
                <a:r>
                  <a:rPr lang="en-US" altLang="en-US" sz="2400" b="0" dirty="0" smtClean="0"/>
                  <a:t>=1-P(</a:t>
                </a:r>
                <a14:m>
                  <m:oMath xmlns:m="http://schemas.openxmlformats.org/officeDocument/2006/math">
                    <m:acc>
                      <m:accPr>
                        <m:chr m:val="̅"/>
                        <m:ctrlPr>
                          <a:rPr lang="en-US" sz="2400" i="1" smtClean="0">
                            <a:latin typeface="Cambria Math" panose="02040503050406030204" pitchFamily="18" charset="0"/>
                          </a:rPr>
                        </m:ctrlPr>
                      </m:accPr>
                      <m:e>
                        <m:r>
                          <a:rPr lang="en-US" sz="2400" i="1">
                            <a:latin typeface="Cambria Math" panose="02040503050406030204" pitchFamily="18" charset="0"/>
                          </a:rPr>
                          <m:t>𝑿</m:t>
                        </m:r>
                      </m:e>
                    </m:acc>
                    <m:r>
                      <a:rPr lang="en-US" sz="2400" b="0" i="0" smtClean="0">
                        <a:latin typeface="Cambria Math" panose="02040503050406030204" pitchFamily="18" charset="0"/>
                      </a:rPr>
                      <m:t>−</m:t>
                    </m:r>
                    <m:r>
                      <m:rPr>
                        <m:nor/>
                      </m:rPr>
                      <a:rPr lang="en-US" sz="2400" b="0" i="0" smtClean="0">
                        <a:latin typeface="Cambria Math" panose="02040503050406030204" pitchFamily="18" charset="0"/>
                      </a:rPr>
                      <m:t>E</m:t>
                    </m:r>
                    <m:r>
                      <m:rPr>
                        <m:nor/>
                      </m:rPr>
                      <a:rPr lang="en-US" sz="2400" b="0" i="0" smtClean="0">
                        <a:latin typeface="Cambria Math" panose="02040503050406030204" pitchFamily="18" charset="0"/>
                      </a:rPr>
                      <m:t>&gt;µ</m:t>
                    </m:r>
                  </m:oMath>
                </a14:m>
                <a:r>
                  <a:rPr lang="en-US" altLang="en-US" sz="2400" b="0" dirty="0" smtClean="0"/>
                  <a:t>)-(1-P(</a:t>
                </a:r>
                <a14:m>
                  <m:oMath xmlns:m="http://schemas.openxmlformats.org/officeDocument/2006/math">
                    <m:acc>
                      <m:accPr>
                        <m:chr m:val="̅"/>
                        <m:ctrlPr>
                          <a:rPr lang="en-US" sz="2400" i="1" smtClean="0">
                            <a:latin typeface="Cambria Math" panose="02040503050406030204" pitchFamily="18" charset="0"/>
                          </a:rPr>
                        </m:ctrlPr>
                      </m:accPr>
                      <m:e>
                        <m:r>
                          <a:rPr lang="en-US" sz="2400" i="1">
                            <a:latin typeface="Cambria Math" panose="02040503050406030204" pitchFamily="18" charset="0"/>
                          </a:rPr>
                          <m:t>𝑿</m:t>
                        </m:r>
                      </m:e>
                    </m:acc>
                    <m:r>
                      <a:rPr lang="en-US" sz="2400" b="0" i="0" smtClean="0">
                        <a:latin typeface="Cambria Math" panose="02040503050406030204" pitchFamily="18" charset="0"/>
                      </a:rPr>
                      <m:t>+</m:t>
                    </m:r>
                    <m:r>
                      <m:rPr>
                        <m:nor/>
                      </m:rPr>
                      <a:rPr lang="en-US" sz="2400" b="0" i="0" smtClean="0">
                        <a:latin typeface="Cambria Math" panose="02040503050406030204" pitchFamily="18" charset="0"/>
                      </a:rPr>
                      <m:t>E</m:t>
                    </m:r>
                    <m:r>
                      <m:rPr>
                        <m:nor/>
                      </m:rPr>
                      <a:rPr lang="en-US" sz="2400" b="0" i="0" smtClean="0">
                        <a:latin typeface="Cambria Math" panose="02040503050406030204" pitchFamily="18" charset="0"/>
                      </a:rPr>
                      <m:t>&gt;µ</m:t>
                    </m:r>
                  </m:oMath>
                </a14:m>
                <a:r>
                  <a:rPr lang="en-US" altLang="en-US" sz="2400" b="0" dirty="0" smtClean="0"/>
                  <a:t>))</a:t>
                </a:r>
              </a:p>
              <a:p>
                <a:pPr marL="457200" indent="-457200">
                  <a:lnSpc>
                    <a:spcPct val="90000"/>
                  </a:lnSpc>
                  <a:spcBef>
                    <a:spcPct val="50000"/>
                  </a:spcBef>
                  <a:buFont typeface="Arial" panose="020B0604020202020204" pitchFamily="34" charset="0"/>
                  <a:buChar char="•"/>
                </a:pPr>
                <a:r>
                  <a:rPr lang="en-US" altLang="en-US" sz="2400" b="0" dirty="0" smtClean="0"/>
                  <a:t>=P(</a:t>
                </a:r>
                <a14:m>
                  <m:oMath xmlns:m="http://schemas.openxmlformats.org/officeDocument/2006/math">
                    <m:acc>
                      <m:accPr>
                        <m:chr m:val="̅"/>
                        <m:ctrlPr>
                          <a:rPr lang="en-US" sz="2400" i="1" smtClean="0">
                            <a:latin typeface="Cambria Math" panose="02040503050406030204" pitchFamily="18" charset="0"/>
                          </a:rPr>
                        </m:ctrlPr>
                      </m:accPr>
                      <m:e>
                        <m:r>
                          <a:rPr lang="en-US" sz="2400" i="1">
                            <a:latin typeface="Cambria Math" panose="02040503050406030204" pitchFamily="18" charset="0"/>
                          </a:rPr>
                          <m:t>𝑿</m:t>
                        </m:r>
                      </m:e>
                    </m:acc>
                    <m:r>
                      <a:rPr lang="en-US" sz="2400" b="0" i="0" smtClean="0">
                        <a:latin typeface="Cambria Math" panose="02040503050406030204" pitchFamily="18" charset="0"/>
                      </a:rPr>
                      <m:t>+</m:t>
                    </m:r>
                    <m:r>
                      <m:rPr>
                        <m:nor/>
                      </m:rPr>
                      <a:rPr lang="en-US" sz="2400" b="0" i="0" smtClean="0">
                        <a:latin typeface="Cambria Math" panose="02040503050406030204" pitchFamily="18" charset="0"/>
                      </a:rPr>
                      <m:t>E</m:t>
                    </m:r>
                    <m:r>
                      <m:rPr>
                        <m:nor/>
                      </m:rPr>
                      <a:rPr lang="en-US" sz="2400" b="0" i="0" smtClean="0">
                        <a:latin typeface="Cambria Math" panose="02040503050406030204" pitchFamily="18" charset="0"/>
                      </a:rPr>
                      <m:t>&gt;µ</m:t>
                    </m:r>
                  </m:oMath>
                </a14:m>
                <a:r>
                  <a:rPr lang="en-US" altLang="en-US" sz="2400" b="0" dirty="0" smtClean="0"/>
                  <a:t>)- P(</a:t>
                </a:r>
                <a14:m>
                  <m:oMath xmlns:m="http://schemas.openxmlformats.org/officeDocument/2006/math">
                    <m:acc>
                      <m:accPr>
                        <m:chr m:val="̅"/>
                        <m:ctrlPr>
                          <a:rPr lang="en-US" sz="2400" i="1" smtClean="0">
                            <a:latin typeface="Cambria Math" panose="02040503050406030204" pitchFamily="18" charset="0"/>
                          </a:rPr>
                        </m:ctrlPr>
                      </m:accPr>
                      <m:e>
                        <m:r>
                          <a:rPr lang="en-US" sz="2400" i="1">
                            <a:latin typeface="Cambria Math" panose="02040503050406030204" pitchFamily="18" charset="0"/>
                          </a:rPr>
                          <m:t>𝑿</m:t>
                        </m:r>
                      </m:e>
                    </m:acc>
                    <m:r>
                      <a:rPr lang="en-US" sz="2400" b="0" i="0" smtClean="0">
                        <a:latin typeface="Cambria Math" panose="02040503050406030204" pitchFamily="18" charset="0"/>
                      </a:rPr>
                      <m:t>+</m:t>
                    </m:r>
                    <m:r>
                      <m:rPr>
                        <m:sty m:val="p"/>
                      </m:rPr>
                      <a:rPr lang="en-US" sz="2400" b="0" i="0" smtClean="0">
                        <a:latin typeface="Cambria Math" panose="02040503050406030204" pitchFamily="18" charset="0"/>
                      </a:rPr>
                      <m:t>E</m:t>
                    </m:r>
                    <m:r>
                      <a:rPr lang="en-US" sz="2400" b="0" i="0" smtClean="0">
                        <a:latin typeface="Cambria Math" panose="02040503050406030204" pitchFamily="18" charset="0"/>
                      </a:rPr>
                      <m:t>&lt;</m:t>
                    </m:r>
                    <m:r>
                      <m:rPr>
                        <m:nor/>
                      </m:rPr>
                      <a:rPr lang="en-US" altLang="en-US" sz="2400" b="0" dirty="0" smtClean="0"/>
                      <m:t>µ</m:t>
                    </m:r>
                  </m:oMath>
                </a14:m>
                <a:r>
                  <a:rPr lang="en-US" altLang="en-US" sz="2400" b="0" dirty="0" smtClean="0"/>
                  <a:t>)</a:t>
                </a:r>
              </a:p>
              <a:p>
                <a:pPr marL="457200" indent="-457200">
                  <a:lnSpc>
                    <a:spcPct val="90000"/>
                  </a:lnSpc>
                  <a:spcBef>
                    <a:spcPct val="50000"/>
                  </a:spcBef>
                  <a:buFont typeface="Arial" panose="020B0604020202020204" pitchFamily="34" charset="0"/>
                  <a:buChar char="•"/>
                </a:pPr>
                <a:r>
                  <a:rPr lang="en-US" altLang="en-US" sz="2400" b="0" dirty="0" smtClean="0"/>
                  <a:t>=P(</a:t>
                </a:r>
                <a14:m>
                  <m:oMath xmlns:m="http://schemas.openxmlformats.org/officeDocument/2006/math">
                    <m:r>
                      <m:rPr>
                        <m:nor/>
                      </m:rPr>
                      <a:rPr lang="en-US" altLang="en-US" sz="2400" b="0" dirty="0" smtClean="0"/>
                      <m:t>µ</m:t>
                    </m:r>
                    <m:r>
                      <m:rPr>
                        <m:nor/>
                      </m:rPr>
                      <a:rPr lang="en-US" altLang="en-US" sz="2400" b="0" i="0" dirty="0" smtClean="0"/>
                      <m:t>&lt;</m:t>
                    </m:r>
                    <m:acc>
                      <m:accPr>
                        <m:chr m:val="̅"/>
                        <m:ctrlPr>
                          <a:rPr lang="en-US" sz="2400" i="1" smtClean="0">
                            <a:latin typeface="Cambria Math" panose="02040503050406030204" pitchFamily="18" charset="0"/>
                          </a:rPr>
                        </m:ctrlPr>
                      </m:accPr>
                      <m:e>
                        <m:r>
                          <a:rPr lang="en-US" sz="2400" i="1">
                            <a:latin typeface="Cambria Math" panose="02040503050406030204" pitchFamily="18" charset="0"/>
                          </a:rPr>
                          <m:t>𝑿</m:t>
                        </m:r>
                      </m:e>
                    </m:acc>
                    <m:r>
                      <a:rPr lang="en-US" sz="2400" b="0" i="0" smtClean="0">
                        <a:latin typeface="Cambria Math" panose="02040503050406030204" pitchFamily="18" charset="0"/>
                      </a:rPr>
                      <m:t>+</m:t>
                    </m:r>
                    <m:r>
                      <m:rPr>
                        <m:sty m:val="p"/>
                      </m:rPr>
                      <a:rPr lang="en-US" sz="2400" b="0" i="0" smtClean="0">
                        <a:latin typeface="Cambria Math" panose="02040503050406030204" pitchFamily="18" charset="0"/>
                      </a:rPr>
                      <m:t>E</m:t>
                    </m:r>
                  </m:oMath>
                </a14:m>
                <a:r>
                  <a:rPr lang="en-US" altLang="en-US" sz="2400" b="0" dirty="0" smtClean="0"/>
                  <a:t>)- P(</a:t>
                </a:r>
                <a14:m>
                  <m:oMath xmlns:m="http://schemas.openxmlformats.org/officeDocument/2006/math">
                    <m:r>
                      <m:rPr>
                        <m:nor/>
                      </m:rPr>
                      <a:rPr lang="en-US" altLang="en-US" sz="2400" b="0" dirty="0" smtClean="0"/>
                      <m:t>µ</m:t>
                    </m:r>
                    <m:r>
                      <m:rPr>
                        <m:nor/>
                      </m:rPr>
                      <a:rPr lang="en-US" altLang="en-US" sz="2400" b="0" i="0" dirty="0" smtClean="0"/>
                      <m:t>&gt;</m:t>
                    </m:r>
                    <m:acc>
                      <m:accPr>
                        <m:chr m:val="̅"/>
                        <m:ctrlPr>
                          <a:rPr lang="en-US" sz="2400" i="1" smtClean="0">
                            <a:latin typeface="Cambria Math" panose="02040503050406030204" pitchFamily="18" charset="0"/>
                          </a:rPr>
                        </m:ctrlPr>
                      </m:accPr>
                      <m:e>
                        <m:r>
                          <a:rPr lang="en-US" sz="2400" i="1">
                            <a:latin typeface="Cambria Math" panose="02040503050406030204" pitchFamily="18" charset="0"/>
                          </a:rPr>
                          <m:t>𝑿</m:t>
                        </m:r>
                      </m:e>
                    </m:acc>
                    <m:r>
                      <a:rPr lang="en-US" sz="2400" b="0" i="0" smtClean="0">
                        <a:latin typeface="Cambria Math" panose="02040503050406030204" pitchFamily="18" charset="0"/>
                      </a:rPr>
                      <m:t>−</m:t>
                    </m:r>
                    <m:r>
                      <m:rPr>
                        <m:sty m:val="p"/>
                      </m:rPr>
                      <a:rPr lang="en-US" sz="2400" b="0" i="0" smtClean="0">
                        <a:latin typeface="Cambria Math" panose="02040503050406030204" pitchFamily="18" charset="0"/>
                      </a:rPr>
                      <m:t>E</m:t>
                    </m:r>
                  </m:oMath>
                </a14:m>
                <a:r>
                  <a:rPr lang="en-US" altLang="en-US" sz="2400" b="0" dirty="0" smtClean="0"/>
                  <a:t>)</a:t>
                </a:r>
              </a:p>
              <a:p>
                <a:pPr marL="457200" indent="-457200">
                  <a:lnSpc>
                    <a:spcPct val="90000"/>
                  </a:lnSpc>
                  <a:spcBef>
                    <a:spcPct val="50000"/>
                  </a:spcBef>
                  <a:buFont typeface="Arial" panose="020B0604020202020204" pitchFamily="34" charset="0"/>
                  <a:buChar char="•"/>
                </a:pPr>
                <a:r>
                  <a:rPr lang="en-US" altLang="en-US" sz="2400" b="0" dirty="0" err="1" smtClean="0"/>
                  <a:t>Suy</a:t>
                </a:r>
                <a:r>
                  <a:rPr lang="en-US" altLang="en-US" sz="2400" b="0" dirty="0" smtClean="0"/>
                  <a:t> </a:t>
                </a:r>
                <a:r>
                  <a:rPr lang="en-US" altLang="en-US" sz="2400" b="0" dirty="0" err="1" smtClean="0"/>
                  <a:t>ra</a:t>
                </a:r>
                <a:r>
                  <a:rPr lang="en-US" altLang="en-US" sz="2400" b="0" dirty="0" smtClean="0"/>
                  <a:t>:  </a:t>
                </a:r>
                <a:r>
                  <a:rPr lang="en-US" altLang="en-US" sz="2400" dirty="0" smtClean="0">
                    <a:solidFill>
                      <a:srgbClr val="FF0000"/>
                    </a:solidFill>
                  </a:rPr>
                  <a:t>P(</a:t>
                </a:r>
                <a14:m>
                  <m:oMath xmlns:m="http://schemas.openxmlformats.org/officeDocument/2006/math">
                    <m:acc>
                      <m:accPr>
                        <m:chr m:val="̅"/>
                        <m:ctrlPr>
                          <a:rPr lang="en-US" sz="2400" i="1" smtClean="0">
                            <a:solidFill>
                              <a:srgbClr val="FF0000"/>
                            </a:solidFill>
                            <a:latin typeface="Cambria Math" panose="02040503050406030204" pitchFamily="18" charset="0"/>
                          </a:rPr>
                        </m:ctrlPr>
                      </m:accPr>
                      <m:e>
                        <m:r>
                          <a:rPr lang="en-US" sz="2400" b="1" i="1">
                            <a:solidFill>
                              <a:srgbClr val="FF0000"/>
                            </a:solidFill>
                            <a:latin typeface="Cambria Math" panose="02040503050406030204" pitchFamily="18" charset="0"/>
                          </a:rPr>
                          <m:t>𝑿</m:t>
                        </m:r>
                      </m:e>
                    </m:acc>
                    <m:r>
                      <m:rPr>
                        <m:nor/>
                      </m:rPr>
                      <a:rPr lang="en-US" sz="2400" b="1" i="0" smtClean="0">
                        <a:solidFill>
                          <a:srgbClr val="FF0000"/>
                        </a:solidFill>
                        <a:latin typeface="Cambria Math" panose="02040503050406030204" pitchFamily="18" charset="0"/>
                      </a:rPr>
                      <m:t>−</m:t>
                    </m:r>
                    <m:r>
                      <m:rPr>
                        <m:nor/>
                      </m:rPr>
                      <a:rPr lang="en-US" sz="2400" b="1" i="0" smtClean="0">
                        <a:solidFill>
                          <a:srgbClr val="FF0000"/>
                        </a:solidFill>
                        <a:latin typeface="Cambria Math" panose="02040503050406030204" pitchFamily="18" charset="0"/>
                      </a:rPr>
                      <m:t>E</m:t>
                    </m:r>
                    <m:r>
                      <m:rPr>
                        <m:nor/>
                      </m:rPr>
                      <a:rPr lang="en-US" sz="2400" i="0" smtClean="0">
                        <a:solidFill>
                          <a:srgbClr val="FF0000"/>
                        </a:solidFill>
                        <a:latin typeface="Cambria Math" panose="02040503050406030204" pitchFamily="18" charset="0"/>
                      </a:rPr>
                      <m:t>&lt;</m:t>
                    </m:r>
                    <m:r>
                      <m:rPr>
                        <m:nor/>
                      </m:rPr>
                      <a:rPr lang="en-US" altLang="en-US" sz="2400" dirty="0" smtClean="0">
                        <a:solidFill>
                          <a:srgbClr val="FF0000"/>
                        </a:solidFill>
                      </a:rPr>
                      <m:t>µ</m:t>
                    </m:r>
                    <m:r>
                      <m:rPr>
                        <m:nor/>
                      </m:rPr>
                      <a:rPr lang="en-US" altLang="en-US" sz="2400" i="0" dirty="0" smtClean="0">
                        <a:solidFill>
                          <a:srgbClr val="FF0000"/>
                        </a:solidFill>
                      </a:rPr>
                      <m:t>&lt;</m:t>
                    </m:r>
                    <m:acc>
                      <m:accPr>
                        <m:chr m:val="̅"/>
                        <m:ctrlPr>
                          <a:rPr lang="en-US" sz="2400" i="1" smtClean="0">
                            <a:solidFill>
                              <a:srgbClr val="FF0000"/>
                            </a:solidFill>
                            <a:latin typeface="Cambria Math" panose="02040503050406030204" pitchFamily="18" charset="0"/>
                          </a:rPr>
                        </m:ctrlPr>
                      </m:accPr>
                      <m:e>
                        <m:r>
                          <a:rPr lang="en-US" sz="2400" b="1" i="1" smtClean="0">
                            <a:solidFill>
                              <a:srgbClr val="FF0000"/>
                            </a:solidFill>
                            <a:latin typeface="Cambria Math" panose="02040503050406030204" pitchFamily="18" charset="0"/>
                          </a:rPr>
                          <m:t>𝑿</m:t>
                        </m:r>
                      </m:e>
                    </m:acc>
                  </m:oMath>
                </a14:m>
                <a:r>
                  <a:rPr lang="en-US" altLang="en-US" sz="2400" dirty="0" smtClean="0">
                    <a:solidFill>
                      <a:srgbClr val="FF0000"/>
                    </a:solidFill>
                  </a:rPr>
                  <a:t>+E)=1-</a:t>
                </a:r>
                <a:r>
                  <a:rPr lang="el-GR" altLang="en-US" sz="2400" dirty="0" smtClean="0">
                    <a:solidFill>
                      <a:srgbClr val="FF0000"/>
                    </a:solidFill>
                  </a:rPr>
                  <a:t>α</a:t>
                </a:r>
                <a:endParaRPr lang="en-US" altLang="en-US" sz="2400" dirty="0" smtClean="0">
                  <a:solidFill>
                    <a:srgbClr val="FF0000"/>
                  </a:solidFill>
                </a:endParaRPr>
              </a:p>
              <a:p>
                <a:pPr marL="457200" indent="-457200">
                  <a:lnSpc>
                    <a:spcPct val="90000"/>
                  </a:lnSpc>
                  <a:spcBef>
                    <a:spcPct val="50000"/>
                  </a:spcBef>
                  <a:buFont typeface="Arial" panose="020B0604020202020204" pitchFamily="34" charset="0"/>
                  <a:buChar char="•"/>
                </a:pPr>
                <a:endParaRPr lang="en-US" altLang="en-US" sz="2400" b="0" dirty="0"/>
              </a:p>
              <a:p>
                <a:pPr marL="457200" indent="-457200">
                  <a:lnSpc>
                    <a:spcPct val="90000"/>
                  </a:lnSpc>
                  <a:spcBef>
                    <a:spcPct val="50000"/>
                  </a:spcBef>
                  <a:buFont typeface="Arial" panose="020B0604020202020204" pitchFamily="34" charset="0"/>
                  <a:buChar char="•"/>
                </a:pPr>
                <a:endParaRPr lang="en-US" altLang="en-US" sz="2400" b="0" dirty="0"/>
              </a:p>
              <a:p>
                <a:pPr marL="457200" indent="-457200">
                  <a:lnSpc>
                    <a:spcPct val="90000"/>
                  </a:lnSpc>
                  <a:spcBef>
                    <a:spcPct val="50000"/>
                  </a:spcBef>
                  <a:buFont typeface="Arial" panose="020B0604020202020204" pitchFamily="34" charset="0"/>
                  <a:buChar char="•"/>
                </a:pPr>
                <a:endParaRPr lang="en-US" altLang="en-US" sz="2400" b="0" dirty="0">
                  <a:latin typeface="+mn-lt"/>
                </a:endParaRPr>
              </a:p>
            </p:txBody>
          </p:sp>
        </mc:Choice>
        <mc:Fallback xmlns="">
          <p:sp>
            <p:nvSpPr>
              <p:cNvPr id="9" name="Text Box 3"/>
              <p:cNvSpPr txBox="1">
                <a:spLocks noRot="1" noChangeAspect="1" noMove="1" noResize="1" noEditPoints="1" noAdjustHandles="1" noChangeArrowheads="1" noChangeShapeType="1" noTextEdit="1"/>
              </p:cNvSpPr>
              <p:nvPr/>
            </p:nvSpPr>
            <p:spPr bwMode="auto">
              <a:xfrm>
                <a:off x="0" y="1066800"/>
                <a:ext cx="9144000" cy="6629507"/>
              </a:xfrm>
              <a:prstGeom prst="rect">
                <a:avLst/>
              </a:prstGeom>
              <a:blipFill>
                <a:blip r:embed="rId3"/>
                <a:stretch>
                  <a:fillRect l="-86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p>
                <a:r>
                  <a:rPr lang="en-US">
                    <a:noFill/>
                  </a:rPr>
                  <a:t> </a:t>
                </a:r>
              </a:p>
            </p:txBody>
          </p:sp>
        </mc:Fallback>
      </mc:AlternateContent>
      <p:grpSp>
        <p:nvGrpSpPr>
          <p:cNvPr id="2" name="Group 1"/>
          <p:cNvGrpSpPr/>
          <p:nvPr/>
        </p:nvGrpSpPr>
        <p:grpSpPr>
          <a:xfrm>
            <a:off x="2817223" y="838200"/>
            <a:ext cx="6324600" cy="2261884"/>
            <a:chOff x="304800" y="3113405"/>
            <a:chExt cx="6324600" cy="3419911"/>
          </a:xfrm>
        </p:grpSpPr>
        <p:pic>
          <p:nvPicPr>
            <p:cNvPr id="19" name="Picture 18"/>
            <p:cNvPicPr/>
            <p:nvPr/>
          </p:nvPicPr>
          <p:blipFill>
            <a:blip r:embed="rId4" cstate="print">
              <a:extLst>
                <a:ext uri="{28A0092B-C50C-407E-A947-70E740481C1C}">
                  <a14:useLocalDpi xmlns:a14="http://schemas.microsoft.com/office/drawing/2010/main" val="0"/>
                </a:ext>
              </a:extLst>
            </a:blip>
            <a:stretch>
              <a:fillRect/>
            </a:stretch>
          </p:blipFill>
          <p:spPr>
            <a:xfrm>
              <a:off x="2075293" y="3113405"/>
              <a:ext cx="4554107" cy="3134995"/>
            </a:xfrm>
            <a:prstGeom prst="rect">
              <a:avLst/>
            </a:prstGeom>
          </p:spPr>
        </p:pic>
        <p:cxnSp>
          <p:nvCxnSpPr>
            <p:cNvPr id="11" name="Straight Connector 10"/>
            <p:cNvCxnSpPr/>
            <p:nvPr/>
          </p:nvCxnSpPr>
          <p:spPr bwMode="auto">
            <a:xfrm flipV="1">
              <a:off x="4280263" y="3550918"/>
              <a:ext cx="0" cy="2362200"/>
            </a:xfrm>
            <a:prstGeom prst="line">
              <a:avLst/>
            </a:prstGeom>
            <a:solidFill>
              <a:srgbClr val="144097"/>
            </a:solidFill>
            <a:ln w="12700" cap="flat" cmpd="sng" algn="ctr">
              <a:solidFill>
                <a:schemeClr val="tx1"/>
              </a:solidFill>
              <a:prstDash val="solid"/>
              <a:round/>
              <a:headEnd type="none" w="med" len="med"/>
              <a:tailEnd type="none" w="med" len="med"/>
            </a:ln>
            <a:effectLst/>
          </p:spPr>
        </p:cxnSp>
        <p:cxnSp>
          <p:nvCxnSpPr>
            <p:cNvPr id="23" name="Straight Connector 22"/>
            <p:cNvCxnSpPr/>
            <p:nvPr/>
          </p:nvCxnSpPr>
          <p:spPr bwMode="auto">
            <a:xfrm>
              <a:off x="4878978" y="4953000"/>
              <a:ext cx="0" cy="953589"/>
            </a:xfrm>
            <a:prstGeom prst="line">
              <a:avLst/>
            </a:prstGeom>
            <a:solidFill>
              <a:srgbClr val="144097"/>
            </a:solidFill>
            <a:ln w="12700" cap="flat" cmpd="sng" algn="ctr">
              <a:solidFill>
                <a:schemeClr val="tx1"/>
              </a:solidFill>
              <a:prstDash val="solid"/>
              <a:round/>
              <a:headEnd type="none" w="med" len="med"/>
              <a:tailEnd type="none" w="med" len="med"/>
            </a:ln>
            <a:effectLst/>
          </p:spPr>
        </p:cxnSp>
        <p:sp>
          <p:nvSpPr>
            <p:cNvPr id="22" name="TextBox 21"/>
            <p:cNvSpPr txBox="1"/>
            <p:nvPr/>
          </p:nvSpPr>
          <p:spPr>
            <a:xfrm>
              <a:off x="4145282" y="5939244"/>
              <a:ext cx="376644" cy="400110"/>
            </a:xfrm>
            <a:prstGeom prst="rect">
              <a:avLst/>
            </a:prstGeom>
            <a:noFill/>
          </p:spPr>
          <p:txBody>
            <a:bodyPr wrap="square" rtlCol="0">
              <a:spAutoFit/>
            </a:bodyPr>
            <a:lstStyle/>
            <a:p>
              <a:r>
                <a:rPr lang="en-US" dirty="0" smtClean="0"/>
                <a:t>µ</a:t>
              </a:r>
              <a:endParaRPr lang="en-US" dirty="0"/>
            </a:p>
          </p:txBody>
        </p:sp>
        <p:sp>
          <p:nvSpPr>
            <p:cNvPr id="25" name="TextBox 24"/>
            <p:cNvSpPr txBox="1"/>
            <p:nvPr/>
          </p:nvSpPr>
          <p:spPr>
            <a:xfrm>
              <a:off x="3429000" y="5924489"/>
              <a:ext cx="609600" cy="604956"/>
            </a:xfrm>
            <a:prstGeom prst="rect">
              <a:avLst/>
            </a:prstGeom>
            <a:noFill/>
          </p:spPr>
          <p:txBody>
            <a:bodyPr wrap="square" rtlCol="0">
              <a:spAutoFit/>
            </a:bodyPr>
            <a:lstStyle/>
            <a:p>
              <a:r>
                <a:rPr lang="en-US" dirty="0" smtClean="0"/>
                <a:t>µ-E</a:t>
              </a:r>
              <a:endParaRPr lang="en-US" dirty="0"/>
            </a:p>
          </p:txBody>
        </p:sp>
        <p:sp>
          <p:nvSpPr>
            <p:cNvPr id="26" name="TextBox 25"/>
            <p:cNvSpPr txBox="1"/>
            <p:nvPr/>
          </p:nvSpPr>
          <p:spPr>
            <a:xfrm>
              <a:off x="4724400" y="5928360"/>
              <a:ext cx="838200" cy="604956"/>
            </a:xfrm>
            <a:prstGeom prst="rect">
              <a:avLst/>
            </a:prstGeom>
            <a:noFill/>
          </p:spPr>
          <p:txBody>
            <a:bodyPr wrap="square" rtlCol="0">
              <a:spAutoFit/>
            </a:bodyPr>
            <a:lstStyle/>
            <a:p>
              <a:r>
                <a:rPr lang="en-US" dirty="0" smtClean="0"/>
                <a:t>µ+E</a:t>
              </a:r>
              <a:endParaRPr lang="en-US" dirty="0"/>
            </a:p>
          </p:txBody>
        </p:sp>
        <p:cxnSp>
          <p:nvCxnSpPr>
            <p:cNvPr id="29" name="Straight Connector 28"/>
            <p:cNvCxnSpPr/>
            <p:nvPr/>
          </p:nvCxnSpPr>
          <p:spPr bwMode="auto">
            <a:xfrm>
              <a:off x="3681548" y="4953000"/>
              <a:ext cx="0" cy="953589"/>
            </a:xfrm>
            <a:prstGeom prst="line">
              <a:avLst/>
            </a:prstGeom>
            <a:solidFill>
              <a:srgbClr val="144097"/>
            </a:solidFill>
            <a:ln w="12700" cap="flat" cmpd="sng" algn="ctr">
              <a:solidFill>
                <a:schemeClr val="tx1"/>
              </a:solidFill>
              <a:prstDash val="solid"/>
              <a:round/>
              <a:headEnd type="none" w="med" len="med"/>
              <a:tailEnd type="none" w="med" len="med"/>
            </a:ln>
            <a:effectLst/>
          </p:spPr>
        </p:cxnSp>
        <mc:AlternateContent xmlns:mc="http://schemas.openxmlformats.org/markup-compatibility/2006" xmlns:a14="http://schemas.microsoft.com/office/drawing/2010/main">
          <mc:Choice Requires="a14">
            <p:sp>
              <p:nvSpPr>
                <p:cNvPr id="28" name="TextBox 27"/>
                <p:cNvSpPr txBox="1"/>
                <p:nvPr/>
              </p:nvSpPr>
              <p:spPr>
                <a:xfrm>
                  <a:off x="304800" y="4191000"/>
                  <a:ext cx="1905000" cy="735138"/>
                </a:xfrm>
                <a:prstGeom prst="rect">
                  <a:avLst/>
                </a:prstGeom>
                <a:noFill/>
              </p:spPr>
              <p:txBody>
                <a:bodyPr wrap="square" rtlCol="0">
                  <a:spAutoFit/>
                </a:bodyPr>
                <a:lstStyle/>
                <a:p>
                  <a:r>
                    <a:rPr lang="en-US" dirty="0" smtClean="0"/>
                    <a:t>Phân </a:t>
                  </a:r>
                  <a:r>
                    <a:rPr lang="en-US" dirty="0" err="1" smtClean="0"/>
                    <a:t>phối</a:t>
                  </a:r>
                  <a:r>
                    <a:rPr lang="en-US" dirty="0" smtClean="0"/>
                    <a:t> </a:t>
                  </a:r>
                  <a:r>
                    <a:rPr lang="en-US" dirty="0" err="1" smtClean="0"/>
                    <a:t>chuẩn</a:t>
                  </a:r>
                  <a:r>
                    <a:rPr lang="en-US" dirty="0" smtClean="0"/>
                    <a:t> </a:t>
                  </a:r>
                  <a:r>
                    <a:rPr lang="en-US" dirty="0" err="1" smtClean="0"/>
                    <a:t>của</a:t>
                  </a:r>
                  <a:r>
                    <a:rPr lang="en-US" dirty="0" smtClean="0"/>
                    <a:t> </a:t>
                  </a:r>
                  <a14:m>
                    <m:oMath xmlns:m="http://schemas.openxmlformats.org/officeDocument/2006/math">
                      <m:acc>
                        <m:accPr>
                          <m:chr m:val="̅"/>
                          <m:ctrlPr>
                            <a:rPr lang="en-US" i="1" smtClean="0">
                              <a:latin typeface="Cambria Math" panose="02040503050406030204" pitchFamily="18" charset="0"/>
                            </a:rPr>
                          </m:ctrlPr>
                        </m:accPr>
                        <m:e>
                          <m:r>
                            <a:rPr lang="en-US" b="1" i="1" smtClean="0">
                              <a:latin typeface="Cambria Math" panose="02040503050406030204" pitchFamily="18" charset="0"/>
                            </a:rPr>
                            <m:t>𝑿</m:t>
                          </m:r>
                        </m:e>
                      </m:acc>
                    </m:oMath>
                  </a14:m>
                  <a:endParaRPr lang="en-US" dirty="0"/>
                </a:p>
              </p:txBody>
            </p:sp>
          </mc:Choice>
          <mc:Fallback xmlns="">
            <p:sp>
              <p:nvSpPr>
                <p:cNvPr id="28" name="TextBox 27"/>
                <p:cNvSpPr txBox="1">
                  <a:spLocks noRot="1" noChangeAspect="1" noMove="1" noResize="1" noEditPoints="1" noAdjustHandles="1" noChangeArrowheads="1" noChangeShapeType="1" noTextEdit="1"/>
                </p:cNvSpPr>
                <p:nvPr/>
              </p:nvSpPr>
              <p:spPr>
                <a:xfrm>
                  <a:off x="304800" y="4191000"/>
                  <a:ext cx="1905000" cy="735138"/>
                </a:xfrm>
                <a:prstGeom prst="rect">
                  <a:avLst/>
                </a:prstGeom>
                <a:blipFill>
                  <a:blip r:embed="rId5"/>
                  <a:stretch>
                    <a:fillRect l="-3195" t="-5000" r="-7348" b="-67500"/>
                  </a:stretch>
                </a:blipFill>
              </p:spPr>
              <p:txBody>
                <a:bodyPr/>
                <a:lstStyle/>
                <a:p>
                  <a:r>
                    <a:rPr lang="en-US">
                      <a:noFill/>
                    </a:rPr>
                    <a:t> </a:t>
                  </a:r>
                </a:p>
              </p:txBody>
            </p:sp>
          </mc:Fallback>
        </mc:AlternateContent>
        <p:sp>
          <p:nvSpPr>
            <p:cNvPr id="30" name="TextBox 29"/>
            <p:cNvSpPr txBox="1"/>
            <p:nvPr/>
          </p:nvSpPr>
          <p:spPr>
            <a:xfrm>
              <a:off x="5257800" y="5181600"/>
              <a:ext cx="762000" cy="400110"/>
            </a:xfrm>
            <a:prstGeom prst="rect">
              <a:avLst/>
            </a:prstGeom>
            <a:noFill/>
          </p:spPr>
          <p:txBody>
            <a:bodyPr wrap="square" rtlCol="0">
              <a:spAutoFit/>
            </a:bodyPr>
            <a:lstStyle/>
            <a:p>
              <a:r>
                <a:rPr lang="el-GR" dirty="0" smtClean="0"/>
                <a:t>α</a:t>
              </a:r>
              <a:r>
                <a:rPr lang="en-US" dirty="0" smtClean="0"/>
                <a:t>/2</a:t>
              </a:r>
              <a:endParaRPr lang="en-US" dirty="0"/>
            </a:p>
          </p:txBody>
        </p:sp>
        <p:sp>
          <p:nvSpPr>
            <p:cNvPr id="32" name="TextBox 31"/>
            <p:cNvSpPr txBox="1"/>
            <p:nvPr/>
          </p:nvSpPr>
          <p:spPr>
            <a:xfrm>
              <a:off x="2743200" y="5181600"/>
              <a:ext cx="762000" cy="400110"/>
            </a:xfrm>
            <a:prstGeom prst="rect">
              <a:avLst/>
            </a:prstGeom>
            <a:noFill/>
          </p:spPr>
          <p:txBody>
            <a:bodyPr wrap="square" rtlCol="0">
              <a:spAutoFit/>
            </a:bodyPr>
            <a:lstStyle/>
            <a:p>
              <a:r>
                <a:rPr lang="el-GR" dirty="0" smtClean="0"/>
                <a:t>α</a:t>
              </a:r>
              <a:r>
                <a:rPr lang="en-US" dirty="0" smtClean="0"/>
                <a:t>/2</a:t>
              </a:r>
              <a:endParaRPr lang="en-US" dirty="0"/>
            </a:p>
          </p:txBody>
        </p:sp>
        <p:sp>
          <p:nvSpPr>
            <p:cNvPr id="33" name="TextBox 32"/>
            <p:cNvSpPr txBox="1"/>
            <p:nvPr/>
          </p:nvSpPr>
          <p:spPr>
            <a:xfrm>
              <a:off x="3810000" y="4648200"/>
              <a:ext cx="762000" cy="400110"/>
            </a:xfrm>
            <a:prstGeom prst="rect">
              <a:avLst/>
            </a:prstGeom>
            <a:noFill/>
          </p:spPr>
          <p:txBody>
            <a:bodyPr wrap="square" rtlCol="0">
              <a:spAutoFit/>
            </a:bodyPr>
            <a:lstStyle/>
            <a:p>
              <a:r>
                <a:rPr lang="en-US" dirty="0" smtClean="0"/>
                <a:t>1-</a:t>
              </a:r>
              <a:r>
                <a:rPr lang="el-GR" dirty="0" smtClean="0"/>
                <a:t>α</a:t>
              </a:r>
              <a:endParaRPr lang="en-US" dirty="0"/>
            </a:p>
          </p:txBody>
        </p:sp>
        <p:cxnSp>
          <p:nvCxnSpPr>
            <p:cNvPr id="34" name="Straight Connector 33"/>
            <p:cNvCxnSpPr/>
            <p:nvPr/>
          </p:nvCxnSpPr>
          <p:spPr bwMode="auto">
            <a:xfrm>
              <a:off x="4051663" y="3899263"/>
              <a:ext cx="457200"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auto">
            <a:xfrm>
              <a:off x="4038600" y="4038600"/>
              <a:ext cx="533400"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auto">
            <a:xfrm>
              <a:off x="3962400" y="4191000"/>
              <a:ext cx="685800"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auto">
            <a:xfrm>
              <a:off x="3886200" y="4343400"/>
              <a:ext cx="812074"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auto">
            <a:xfrm>
              <a:off x="3823063" y="4521926"/>
              <a:ext cx="914400"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auto">
            <a:xfrm>
              <a:off x="3683726" y="5767252"/>
              <a:ext cx="1193074"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bwMode="auto">
            <a:xfrm>
              <a:off x="3683726" y="5627915"/>
              <a:ext cx="1193074"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bwMode="auto">
            <a:xfrm>
              <a:off x="3683726" y="5501641"/>
              <a:ext cx="1193074"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bwMode="auto">
            <a:xfrm>
              <a:off x="3681548" y="5373189"/>
              <a:ext cx="1193074"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bwMode="auto">
            <a:xfrm>
              <a:off x="3681548" y="5244737"/>
              <a:ext cx="1193074"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bwMode="auto">
            <a:xfrm>
              <a:off x="3694611" y="5105400"/>
              <a:ext cx="1193074"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bwMode="auto">
            <a:xfrm>
              <a:off x="3694611" y="4990011"/>
              <a:ext cx="1193074"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bwMode="auto">
            <a:xfrm>
              <a:off x="3733800" y="4876800"/>
              <a:ext cx="1143000"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bwMode="auto">
            <a:xfrm>
              <a:off x="3810000" y="4648200"/>
              <a:ext cx="990600"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bwMode="auto">
            <a:xfrm>
              <a:off x="3810000" y="4761411"/>
              <a:ext cx="990600"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55300033"/>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p:cNvSpPr>
            <a:spLocks noGrp="1" noChangeArrowheads="1"/>
          </p:cNvSpPr>
          <p:nvPr>
            <p:ph type="body" idx="4294967295"/>
          </p:nvPr>
        </p:nvSpPr>
        <p:spPr bwMode="auto">
          <a:xfrm>
            <a:off x="0" y="762000"/>
            <a:ext cx="9220200" cy="2286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pPr>
              <a:lnSpc>
                <a:spcPct val="107000"/>
              </a:lnSpc>
              <a:spcBef>
                <a:spcPts val="0"/>
              </a:spcBef>
              <a:spcAft>
                <a:spcPts val="800"/>
              </a:spcAft>
            </a:pPr>
            <a:r>
              <a:rPr lang="en-US" sz="2100" b="0" dirty="0" err="1" smtClean="0">
                <a:effectLst/>
                <a:ea typeface="Calibri" panose="020F0502020204030204" pitchFamily="34" charset="0"/>
                <a:cs typeface="Times New Roman" panose="02020603050405020304" pitchFamily="18" charset="0"/>
              </a:rPr>
              <a:t>Xét</a:t>
            </a:r>
            <a:r>
              <a:rPr lang="en-US" sz="2100" b="0" dirty="0" smtClean="0">
                <a:effectLst/>
                <a:ea typeface="Calibri" panose="020F0502020204030204" pitchFamily="34" charset="0"/>
                <a:cs typeface="Times New Roman" panose="02020603050405020304" pitchFamily="18" charset="0"/>
              </a:rPr>
              <a:t> </a:t>
            </a:r>
            <a:r>
              <a:rPr lang="en-US" sz="2100" b="0" dirty="0" err="1" smtClean="0">
                <a:effectLst/>
                <a:ea typeface="Calibri" panose="020F0502020204030204" pitchFamily="34" charset="0"/>
                <a:cs typeface="Times New Roman" panose="02020603050405020304" pitchFamily="18" charset="0"/>
              </a:rPr>
              <a:t>quần</a:t>
            </a:r>
            <a:r>
              <a:rPr lang="en-US" sz="2100" b="0" dirty="0" smtClean="0">
                <a:effectLst/>
                <a:ea typeface="Calibri" panose="020F0502020204030204" pitchFamily="34" charset="0"/>
                <a:cs typeface="Times New Roman" panose="02020603050405020304" pitchFamily="18" charset="0"/>
              </a:rPr>
              <a:t> </a:t>
            </a:r>
            <a:r>
              <a:rPr lang="en-US" sz="2100" b="0" dirty="0" err="1" smtClean="0">
                <a:effectLst/>
                <a:ea typeface="Calibri" panose="020F0502020204030204" pitchFamily="34" charset="0"/>
                <a:cs typeface="Times New Roman" panose="02020603050405020304" pitchFamily="18" charset="0"/>
              </a:rPr>
              <a:t>thể</a:t>
            </a:r>
            <a:r>
              <a:rPr lang="en-US" sz="2100" b="0" dirty="0" smtClean="0">
                <a:effectLst/>
                <a:ea typeface="Calibri" panose="020F0502020204030204" pitchFamily="34" charset="0"/>
                <a:cs typeface="Times New Roman" panose="02020603050405020304" pitchFamily="18" charset="0"/>
              </a:rPr>
              <a:t> </a:t>
            </a:r>
            <a:r>
              <a:rPr lang="en-US" sz="2100" b="0" dirty="0" err="1" smtClean="0">
                <a:effectLst/>
                <a:ea typeface="Calibri" panose="020F0502020204030204" pitchFamily="34" charset="0"/>
                <a:cs typeface="Times New Roman" panose="02020603050405020304" pitchFamily="18" charset="0"/>
              </a:rPr>
              <a:t>gồm</a:t>
            </a:r>
            <a:r>
              <a:rPr lang="en-US" sz="2100" b="0" dirty="0" smtClean="0">
                <a:effectLst/>
                <a:ea typeface="Calibri" panose="020F0502020204030204" pitchFamily="34" charset="0"/>
                <a:cs typeface="Times New Roman" panose="02020603050405020304" pitchFamily="18" charset="0"/>
              </a:rPr>
              <a:t> </a:t>
            </a:r>
            <a:r>
              <a:rPr lang="en-US" sz="2100" b="0" dirty="0" err="1" smtClean="0">
                <a:effectLst/>
                <a:ea typeface="Calibri" panose="020F0502020204030204" pitchFamily="34" charset="0"/>
                <a:cs typeface="Times New Roman" panose="02020603050405020304" pitchFamily="18" charset="0"/>
              </a:rPr>
              <a:t>các</a:t>
            </a:r>
            <a:r>
              <a:rPr lang="en-US" sz="2100" b="0" dirty="0" smtClean="0">
                <a:effectLst/>
                <a:ea typeface="Calibri" panose="020F0502020204030204" pitchFamily="34" charset="0"/>
                <a:cs typeface="Times New Roman" panose="02020603050405020304" pitchFamily="18" charset="0"/>
              </a:rPr>
              <a:t> </a:t>
            </a:r>
            <a:r>
              <a:rPr lang="en-US" sz="2100" b="0" dirty="0" err="1" smtClean="0">
                <a:effectLst/>
                <a:ea typeface="Calibri" panose="020F0502020204030204" pitchFamily="34" charset="0"/>
                <a:cs typeface="Times New Roman" panose="02020603050405020304" pitchFamily="18" charset="0"/>
              </a:rPr>
              <a:t>bao</a:t>
            </a:r>
            <a:r>
              <a:rPr lang="en-US" sz="2100" b="0" dirty="0" smtClean="0">
                <a:effectLst/>
                <a:ea typeface="Calibri" panose="020F0502020204030204" pitchFamily="34" charset="0"/>
                <a:cs typeface="Times New Roman" panose="02020603050405020304" pitchFamily="18" charset="0"/>
              </a:rPr>
              <a:t> </a:t>
            </a:r>
            <a:r>
              <a:rPr lang="en-US" sz="2100" b="0" dirty="0" err="1" smtClean="0">
                <a:effectLst/>
                <a:ea typeface="Calibri" panose="020F0502020204030204" pitchFamily="34" charset="0"/>
                <a:cs typeface="Times New Roman" panose="02020603050405020304" pitchFamily="18" charset="0"/>
              </a:rPr>
              <a:t>đựng</a:t>
            </a:r>
            <a:r>
              <a:rPr lang="en-US" sz="2100" b="0" dirty="0" smtClean="0">
                <a:effectLst/>
                <a:ea typeface="Calibri" panose="020F0502020204030204" pitchFamily="34" charset="0"/>
                <a:cs typeface="Times New Roman" panose="02020603050405020304" pitchFamily="18" charset="0"/>
              </a:rPr>
              <a:t> </a:t>
            </a:r>
            <a:r>
              <a:rPr lang="en-US" sz="2100" b="0" dirty="0" err="1" smtClean="0">
                <a:effectLst/>
                <a:ea typeface="Calibri" panose="020F0502020204030204" pitchFamily="34" charset="0"/>
                <a:cs typeface="Times New Roman" panose="02020603050405020304" pitchFamily="18" charset="0"/>
              </a:rPr>
              <a:t>gạo</a:t>
            </a:r>
            <a:r>
              <a:rPr lang="en-US" sz="2100" b="0" dirty="0" smtClean="0">
                <a:effectLst/>
                <a:ea typeface="Calibri" panose="020F0502020204030204" pitchFamily="34" charset="0"/>
                <a:cs typeface="Times New Roman" panose="02020603050405020304" pitchFamily="18" charset="0"/>
              </a:rPr>
              <a:t> </a:t>
            </a:r>
            <a:r>
              <a:rPr lang="en-US" sz="2100" b="0" dirty="0" err="1" smtClean="0">
                <a:effectLst/>
                <a:ea typeface="Calibri" panose="020F0502020204030204" pitchFamily="34" charset="0"/>
                <a:cs typeface="Times New Roman" panose="02020603050405020304" pitchFamily="18" charset="0"/>
              </a:rPr>
              <a:t>nhỏ</a:t>
            </a:r>
            <a:r>
              <a:rPr lang="en-US" sz="2100" b="0" dirty="0" smtClean="0">
                <a:effectLst/>
                <a:ea typeface="Calibri" panose="020F0502020204030204" pitchFamily="34" charset="0"/>
                <a:cs typeface="Times New Roman" panose="02020603050405020304" pitchFamily="18" charset="0"/>
              </a:rPr>
              <a:t>. </a:t>
            </a:r>
            <a:r>
              <a:rPr lang="en-US" sz="2100" b="0" dirty="0" err="1" smtClean="0">
                <a:effectLst/>
                <a:ea typeface="Calibri" panose="020F0502020204030204" pitchFamily="34" charset="0"/>
                <a:cs typeface="Times New Roman" panose="02020603050405020304" pitchFamily="18" charset="0"/>
              </a:rPr>
              <a:t>Người</a:t>
            </a:r>
            <a:r>
              <a:rPr lang="en-US" sz="2100" b="0" dirty="0" smtClean="0">
                <a:effectLst/>
                <a:ea typeface="Calibri" panose="020F0502020204030204" pitchFamily="34" charset="0"/>
                <a:cs typeface="Times New Roman" panose="02020603050405020304" pitchFamily="18" charset="0"/>
              </a:rPr>
              <a:t> ta </a:t>
            </a:r>
            <a:r>
              <a:rPr lang="en-US" sz="2100" b="0" dirty="0" err="1" smtClean="0">
                <a:effectLst/>
                <a:ea typeface="Calibri" panose="020F0502020204030204" pitchFamily="34" charset="0"/>
                <a:cs typeface="Times New Roman" panose="02020603050405020304" pitchFamily="18" charset="0"/>
              </a:rPr>
              <a:t>cần</a:t>
            </a:r>
            <a:r>
              <a:rPr lang="en-US" sz="2100" b="0" dirty="0" smtClean="0">
                <a:effectLst/>
                <a:ea typeface="Calibri" panose="020F0502020204030204" pitchFamily="34" charset="0"/>
                <a:cs typeface="Times New Roman" panose="02020603050405020304" pitchFamily="18" charset="0"/>
              </a:rPr>
              <a:t> </a:t>
            </a:r>
            <a:r>
              <a:rPr lang="en-US" sz="2100" b="0" dirty="0" err="1" smtClean="0">
                <a:effectLst/>
                <a:ea typeface="Calibri" panose="020F0502020204030204" pitchFamily="34" charset="0"/>
                <a:cs typeface="Times New Roman" panose="02020603050405020304" pitchFamily="18" charset="0"/>
              </a:rPr>
              <a:t>ước</a:t>
            </a:r>
            <a:r>
              <a:rPr lang="en-US" sz="2100" b="0" dirty="0" smtClean="0">
                <a:effectLst/>
                <a:ea typeface="Calibri" panose="020F0502020204030204" pitchFamily="34" charset="0"/>
                <a:cs typeface="Times New Roman" panose="02020603050405020304" pitchFamily="18" charset="0"/>
              </a:rPr>
              <a:t> </a:t>
            </a:r>
            <a:r>
              <a:rPr lang="en-US" sz="2100" b="0" dirty="0" err="1" smtClean="0">
                <a:effectLst/>
                <a:ea typeface="Calibri" panose="020F0502020204030204" pitchFamily="34" charset="0"/>
                <a:cs typeface="Times New Roman" panose="02020603050405020304" pitchFamily="18" charset="0"/>
              </a:rPr>
              <a:t>lượng</a:t>
            </a:r>
            <a:r>
              <a:rPr lang="en-US" sz="2100" b="0" dirty="0" smtClean="0">
                <a:effectLst/>
                <a:ea typeface="Calibri" panose="020F0502020204030204" pitchFamily="34" charset="0"/>
                <a:cs typeface="Times New Roman" panose="02020603050405020304" pitchFamily="18" charset="0"/>
              </a:rPr>
              <a:t> </a:t>
            </a:r>
            <a:r>
              <a:rPr lang="en-US" sz="2100" b="0" dirty="0" err="1" smtClean="0">
                <a:effectLst/>
                <a:ea typeface="Calibri" panose="020F0502020204030204" pitchFamily="34" charset="0"/>
                <a:cs typeface="Times New Roman" panose="02020603050405020304" pitchFamily="18" charset="0"/>
              </a:rPr>
              <a:t>trung</a:t>
            </a:r>
            <a:r>
              <a:rPr lang="en-US" sz="2100" b="0" dirty="0" smtClean="0">
                <a:effectLst/>
                <a:ea typeface="Calibri" panose="020F0502020204030204" pitchFamily="34" charset="0"/>
                <a:cs typeface="Times New Roman" panose="02020603050405020304" pitchFamily="18" charset="0"/>
              </a:rPr>
              <a:t> </a:t>
            </a:r>
            <a:r>
              <a:rPr lang="en-US" sz="2100" b="0" dirty="0" err="1" smtClean="0">
                <a:effectLst/>
                <a:ea typeface="Calibri" panose="020F0502020204030204" pitchFamily="34" charset="0"/>
                <a:cs typeface="Times New Roman" panose="02020603050405020304" pitchFamily="18" charset="0"/>
              </a:rPr>
              <a:t>bình</a:t>
            </a:r>
            <a:r>
              <a:rPr lang="en-US" sz="2100" b="0" dirty="0" smtClean="0">
                <a:effectLst/>
                <a:ea typeface="Calibri" panose="020F0502020204030204" pitchFamily="34" charset="0"/>
                <a:cs typeface="Times New Roman" panose="02020603050405020304" pitchFamily="18" charset="0"/>
              </a:rPr>
              <a:t> </a:t>
            </a:r>
            <a:r>
              <a:rPr lang="en-US" sz="2100" b="0" dirty="0" err="1" smtClean="0">
                <a:effectLst/>
                <a:ea typeface="Calibri" panose="020F0502020204030204" pitchFamily="34" charset="0"/>
                <a:cs typeface="Times New Roman" panose="02020603050405020304" pitchFamily="18" charset="0"/>
              </a:rPr>
              <a:t>khối</a:t>
            </a:r>
            <a:r>
              <a:rPr lang="en-US" sz="2100" b="0" dirty="0" smtClean="0">
                <a:effectLst/>
                <a:ea typeface="Calibri" panose="020F0502020204030204" pitchFamily="34" charset="0"/>
                <a:cs typeface="Times New Roman" panose="02020603050405020304" pitchFamily="18" charset="0"/>
              </a:rPr>
              <a:t> </a:t>
            </a:r>
            <a:r>
              <a:rPr lang="en-US" sz="2100" b="0" dirty="0" err="1" smtClean="0">
                <a:effectLst/>
                <a:ea typeface="Calibri" panose="020F0502020204030204" pitchFamily="34" charset="0"/>
                <a:cs typeface="Times New Roman" panose="02020603050405020304" pitchFamily="18" charset="0"/>
              </a:rPr>
              <a:t>lượng</a:t>
            </a:r>
            <a:r>
              <a:rPr lang="en-US" sz="2100" b="0" dirty="0" smtClean="0">
                <a:effectLst/>
                <a:ea typeface="Calibri" panose="020F0502020204030204" pitchFamily="34" charset="0"/>
                <a:cs typeface="Times New Roman" panose="02020603050405020304" pitchFamily="18" charset="0"/>
              </a:rPr>
              <a:t> </a:t>
            </a:r>
            <a:r>
              <a:rPr lang="en-US" sz="2100" b="0" dirty="0" err="1" smtClean="0">
                <a:effectLst/>
                <a:ea typeface="Calibri" panose="020F0502020204030204" pitchFamily="34" charset="0"/>
                <a:cs typeface="Times New Roman" panose="02020603050405020304" pitchFamily="18" charset="0"/>
              </a:rPr>
              <a:t>của</a:t>
            </a:r>
            <a:r>
              <a:rPr lang="en-US" sz="2100" b="0" dirty="0" smtClean="0">
                <a:effectLst/>
                <a:ea typeface="Calibri" panose="020F0502020204030204" pitchFamily="34" charset="0"/>
                <a:cs typeface="Times New Roman" panose="02020603050405020304" pitchFamily="18" charset="0"/>
              </a:rPr>
              <a:t> </a:t>
            </a:r>
            <a:r>
              <a:rPr lang="en-US" sz="2100" b="0" dirty="0" err="1" smtClean="0">
                <a:effectLst/>
                <a:ea typeface="Calibri" panose="020F0502020204030204" pitchFamily="34" charset="0"/>
                <a:cs typeface="Times New Roman" panose="02020603050405020304" pitchFamily="18" charset="0"/>
              </a:rPr>
              <a:t>các</a:t>
            </a:r>
            <a:r>
              <a:rPr lang="en-US" sz="2100" b="0" dirty="0" smtClean="0">
                <a:effectLst/>
                <a:ea typeface="Calibri" panose="020F0502020204030204" pitchFamily="34" charset="0"/>
                <a:cs typeface="Times New Roman" panose="02020603050405020304" pitchFamily="18" charset="0"/>
              </a:rPr>
              <a:t> </a:t>
            </a:r>
            <a:r>
              <a:rPr lang="en-US" sz="2100" b="0" dirty="0" err="1" smtClean="0">
                <a:effectLst/>
                <a:ea typeface="Calibri" panose="020F0502020204030204" pitchFamily="34" charset="0"/>
                <a:cs typeface="Times New Roman" panose="02020603050405020304" pitchFamily="18" charset="0"/>
              </a:rPr>
              <a:t>bao</a:t>
            </a:r>
            <a:r>
              <a:rPr lang="en-US" sz="2100" b="0" dirty="0" smtClean="0">
                <a:effectLst/>
                <a:ea typeface="Calibri" panose="020F0502020204030204" pitchFamily="34" charset="0"/>
                <a:cs typeface="Times New Roman" panose="02020603050405020304" pitchFamily="18" charset="0"/>
              </a:rPr>
              <a:t> </a:t>
            </a:r>
            <a:r>
              <a:rPr lang="en-US" sz="2100" b="0" dirty="0" err="1" smtClean="0">
                <a:effectLst/>
                <a:ea typeface="Calibri" panose="020F0502020204030204" pitchFamily="34" charset="0"/>
                <a:cs typeface="Times New Roman" panose="02020603050405020304" pitchFamily="18" charset="0"/>
              </a:rPr>
              <a:t>là</a:t>
            </a:r>
            <a:r>
              <a:rPr lang="en-US" sz="2100" b="0" dirty="0" smtClean="0">
                <a:effectLst/>
                <a:ea typeface="Calibri" panose="020F0502020204030204" pitchFamily="34" charset="0"/>
                <a:cs typeface="Times New Roman" panose="02020603050405020304" pitchFamily="18" charset="0"/>
              </a:rPr>
              <a:t> </a:t>
            </a:r>
            <a:r>
              <a:rPr lang="en-US" sz="2100" b="0" dirty="0" err="1" smtClean="0">
                <a:effectLst/>
                <a:ea typeface="Calibri" panose="020F0502020204030204" pitchFamily="34" charset="0"/>
                <a:cs typeface="Times New Roman" panose="02020603050405020304" pitchFamily="18" charset="0"/>
              </a:rPr>
              <a:t>bao</a:t>
            </a:r>
            <a:r>
              <a:rPr lang="en-US" sz="2100" b="0" dirty="0" smtClean="0">
                <a:effectLst/>
                <a:ea typeface="Calibri" panose="020F0502020204030204" pitchFamily="34" charset="0"/>
                <a:cs typeface="Times New Roman" panose="02020603050405020304" pitchFamily="18" charset="0"/>
              </a:rPr>
              <a:t> </a:t>
            </a:r>
            <a:r>
              <a:rPr lang="en-US" sz="2100" b="0" dirty="0" err="1" smtClean="0">
                <a:effectLst/>
                <a:ea typeface="Calibri" panose="020F0502020204030204" pitchFamily="34" charset="0"/>
                <a:cs typeface="Times New Roman" panose="02020603050405020304" pitchFamily="18" charset="0"/>
              </a:rPr>
              <a:t>nhiêu</a:t>
            </a:r>
            <a:r>
              <a:rPr lang="en-US" sz="2100" b="0" dirty="0" smtClean="0">
                <a:effectLst/>
                <a:ea typeface="Calibri" panose="020F0502020204030204" pitchFamily="34" charset="0"/>
                <a:cs typeface="Times New Roman" panose="02020603050405020304" pitchFamily="18" charset="0"/>
              </a:rPr>
              <a:t> gram. </a:t>
            </a:r>
            <a:r>
              <a:rPr lang="en-US" sz="2100" b="0" dirty="0" err="1" smtClean="0">
                <a:effectLst/>
                <a:ea typeface="Calibri" panose="020F0502020204030204" pitchFamily="34" charset="0"/>
                <a:cs typeface="Times New Roman" panose="02020603050405020304" pitchFamily="18" charset="0"/>
              </a:rPr>
              <a:t>Giả</a:t>
            </a:r>
            <a:r>
              <a:rPr lang="en-US" sz="2100" b="0" dirty="0" smtClean="0">
                <a:effectLst/>
                <a:ea typeface="Calibri" panose="020F0502020204030204" pitchFamily="34" charset="0"/>
                <a:cs typeface="Times New Roman" panose="02020603050405020304" pitchFamily="18" charset="0"/>
              </a:rPr>
              <a:t> </a:t>
            </a:r>
            <a:r>
              <a:rPr lang="en-US" sz="2100" b="0" dirty="0" err="1" smtClean="0">
                <a:effectLst/>
                <a:ea typeface="Calibri" panose="020F0502020204030204" pitchFamily="34" charset="0"/>
                <a:cs typeface="Times New Roman" panose="02020603050405020304" pitchFamily="18" charset="0"/>
              </a:rPr>
              <a:t>sử</a:t>
            </a:r>
            <a:r>
              <a:rPr lang="en-US" sz="2100" b="0" dirty="0" smtClean="0">
                <a:effectLst/>
                <a:ea typeface="Calibri" panose="020F0502020204030204" pitchFamily="34" charset="0"/>
                <a:cs typeface="Times New Roman" panose="02020603050405020304" pitchFamily="18" charset="0"/>
              </a:rPr>
              <a:t> </a:t>
            </a:r>
            <a:r>
              <a:rPr lang="en-US" sz="2100" b="0" dirty="0" err="1" smtClean="0">
                <a:effectLst/>
                <a:ea typeface="Calibri" panose="020F0502020204030204" pitchFamily="34" charset="0"/>
                <a:cs typeface="Times New Roman" panose="02020603050405020304" pitchFamily="18" charset="0"/>
              </a:rPr>
              <a:t>người</a:t>
            </a:r>
            <a:r>
              <a:rPr lang="en-US" sz="2100" b="0" dirty="0" smtClean="0">
                <a:effectLst/>
                <a:ea typeface="Calibri" panose="020F0502020204030204" pitchFamily="34" charset="0"/>
                <a:cs typeface="Times New Roman" panose="02020603050405020304" pitchFamily="18" charset="0"/>
              </a:rPr>
              <a:t> ta </a:t>
            </a:r>
            <a:r>
              <a:rPr lang="en-US" sz="2100" b="0" dirty="0" err="1" smtClean="0">
                <a:effectLst/>
                <a:ea typeface="Calibri" panose="020F0502020204030204" pitchFamily="34" charset="0"/>
                <a:cs typeface="Times New Roman" panose="02020603050405020304" pitchFamily="18" charset="0"/>
              </a:rPr>
              <a:t>lấy</a:t>
            </a:r>
            <a:r>
              <a:rPr lang="en-US" sz="2100" b="0" dirty="0" smtClean="0">
                <a:effectLst/>
                <a:ea typeface="Calibri" panose="020F0502020204030204" pitchFamily="34" charset="0"/>
                <a:cs typeface="Times New Roman" panose="02020603050405020304" pitchFamily="18" charset="0"/>
              </a:rPr>
              <a:t> </a:t>
            </a:r>
            <a:r>
              <a:rPr lang="en-US" sz="2100" b="0" dirty="0" err="1" smtClean="0">
                <a:effectLst/>
                <a:ea typeface="Calibri" panose="020F0502020204030204" pitchFamily="34" charset="0"/>
                <a:cs typeface="Times New Roman" panose="02020603050405020304" pitchFamily="18" charset="0"/>
              </a:rPr>
              <a:t>mẫu</a:t>
            </a:r>
            <a:r>
              <a:rPr lang="en-US" sz="2100" b="0" dirty="0" smtClean="0">
                <a:effectLst/>
                <a:ea typeface="Calibri" panose="020F0502020204030204" pitchFamily="34" charset="0"/>
                <a:cs typeface="Times New Roman" panose="02020603050405020304" pitchFamily="18" charset="0"/>
              </a:rPr>
              <a:t> </a:t>
            </a:r>
            <a:r>
              <a:rPr lang="en-US" sz="2100" b="0" dirty="0" err="1" smtClean="0">
                <a:effectLst/>
                <a:ea typeface="Calibri" panose="020F0502020204030204" pitchFamily="34" charset="0"/>
                <a:cs typeface="Times New Roman" panose="02020603050405020304" pitchFamily="18" charset="0"/>
              </a:rPr>
              <a:t>gồm</a:t>
            </a:r>
            <a:r>
              <a:rPr lang="en-US" sz="2100" b="0" dirty="0" smtClean="0">
                <a:effectLst/>
                <a:ea typeface="Calibri" panose="020F0502020204030204" pitchFamily="34" charset="0"/>
                <a:cs typeface="Times New Roman" panose="02020603050405020304" pitchFamily="18" charset="0"/>
              </a:rPr>
              <a:t> </a:t>
            </a:r>
            <a:r>
              <a:rPr lang="en-US" sz="2100" b="0" dirty="0">
                <a:ea typeface="Calibri" panose="020F0502020204030204" pitchFamily="34" charset="0"/>
                <a:cs typeface="Times New Roman" panose="02020603050405020304" pitchFamily="18" charset="0"/>
              </a:rPr>
              <a:t>3</a:t>
            </a:r>
            <a:r>
              <a:rPr lang="en-US" sz="2100" b="0" dirty="0" smtClean="0">
                <a:effectLst/>
                <a:ea typeface="Calibri" panose="020F0502020204030204" pitchFamily="34" charset="0"/>
                <a:cs typeface="Times New Roman" panose="02020603050405020304" pitchFamily="18" charset="0"/>
              </a:rPr>
              <a:t>5 </a:t>
            </a:r>
            <a:r>
              <a:rPr lang="en-US" sz="2100" b="0" dirty="0" err="1" smtClean="0">
                <a:effectLst/>
                <a:ea typeface="Calibri" panose="020F0502020204030204" pitchFamily="34" charset="0"/>
                <a:cs typeface="Times New Roman" panose="02020603050405020304" pitchFamily="18" charset="0"/>
              </a:rPr>
              <a:t>bao</a:t>
            </a:r>
            <a:r>
              <a:rPr lang="en-US" sz="2100" b="0" dirty="0" smtClean="0">
                <a:effectLst/>
                <a:ea typeface="Calibri" panose="020F0502020204030204" pitchFamily="34" charset="0"/>
                <a:cs typeface="Times New Roman" panose="02020603050405020304" pitchFamily="18" charset="0"/>
              </a:rPr>
              <a:t> </a:t>
            </a:r>
            <a:r>
              <a:rPr lang="en-US" sz="2100" b="0" dirty="0" err="1" smtClean="0">
                <a:effectLst/>
                <a:ea typeface="Calibri" panose="020F0502020204030204" pitchFamily="34" charset="0"/>
                <a:cs typeface="Times New Roman" panose="02020603050405020304" pitchFamily="18" charset="0"/>
              </a:rPr>
              <a:t>và</a:t>
            </a:r>
            <a:r>
              <a:rPr lang="en-US" sz="2100" b="0" dirty="0" smtClean="0">
                <a:effectLst/>
                <a:ea typeface="Calibri" panose="020F0502020204030204" pitchFamily="34" charset="0"/>
                <a:cs typeface="Times New Roman" panose="02020603050405020304" pitchFamily="18" charset="0"/>
              </a:rPr>
              <a:t> </a:t>
            </a:r>
            <a:r>
              <a:rPr lang="en-US" sz="2100" b="0" dirty="0" err="1" smtClean="0">
                <a:effectLst/>
                <a:ea typeface="Calibri" panose="020F0502020204030204" pitchFamily="34" charset="0"/>
                <a:cs typeface="Times New Roman" panose="02020603050405020304" pitchFamily="18" charset="0"/>
              </a:rPr>
              <a:t>cân</a:t>
            </a:r>
            <a:r>
              <a:rPr lang="en-US" sz="2100" b="0" dirty="0" smtClean="0">
                <a:effectLst/>
                <a:ea typeface="Calibri" panose="020F0502020204030204" pitchFamily="34" charset="0"/>
                <a:cs typeface="Times New Roman" panose="02020603050405020304" pitchFamily="18" charset="0"/>
              </a:rPr>
              <a:t> </a:t>
            </a:r>
            <a:r>
              <a:rPr lang="en-US" sz="2100" b="0" dirty="0" err="1" smtClean="0">
                <a:effectLst/>
                <a:ea typeface="Calibri" panose="020F0502020204030204" pitchFamily="34" charset="0"/>
                <a:cs typeface="Times New Roman" panose="02020603050405020304" pitchFamily="18" charset="0"/>
              </a:rPr>
              <a:t>bao</a:t>
            </a:r>
            <a:r>
              <a:rPr lang="en-US" sz="2100" b="0" dirty="0" smtClean="0">
                <a:effectLst/>
                <a:ea typeface="Calibri" panose="020F0502020204030204" pitchFamily="34" charset="0"/>
                <a:cs typeface="Times New Roman" panose="02020603050405020304" pitchFamily="18" charset="0"/>
              </a:rPr>
              <a:t> </a:t>
            </a:r>
            <a:r>
              <a:rPr lang="en-US" sz="2100" b="0" dirty="0" err="1" smtClean="0">
                <a:effectLst/>
                <a:ea typeface="Calibri" panose="020F0502020204030204" pitchFamily="34" charset="0"/>
                <a:cs typeface="Times New Roman" panose="02020603050405020304" pitchFamily="18" charset="0"/>
              </a:rPr>
              <a:t>gạo</a:t>
            </a:r>
            <a:r>
              <a:rPr lang="en-US" sz="2100" b="0" dirty="0" smtClean="0">
                <a:effectLst/>
                <a:ea typeface="Calibri" panose="020F0502020204030204" pitchFamily="34" charset="0"/>
                <a:cs typeface="Times New Roman" panose="02020603050405020304" pitchFamily="18" charset="0"/>
              </a:rPr>
              <a:t> </a:t>
            </a:r>
            <a:r>
              <a:rPr lang="en-US" sz="2100" b="0" dirty="0" err="1" smtClean="0">
                <a:effectLst/>
                <a:ea typeface="Calibri" panose="020F0502020204030204" pitchFamily="34" charset="0"/>
                <a:cs typeface="Times New Roman" panose="02020603050405020304" pitchFamily="18" charset="0"/>
              </a:rPr>
              <a:t>đó</a:t>
            </a:r>
            <a:r>
              <a:rPr lang="en-US" sz="2100" b="0" dirty="0" smtClean="0">
                <a:effectLst/>
                <a:ea typeface="Calibri" panose="020F0502020204030204" pitchFamily="34" charset="0"/>
                <a:cs typeface="Times New Roman" panose="02020603050405020304" pitchFamily="18" charset="0"/>
              </a:rPr>
              <a:t>, </a:t>
            </a:r>
            <a:r>
              <a:rPr lang="en-US" sz="2100" b="0" dirty="0" err="1" smtClean="0">
                <a:effectLst/>
                <a:ea typeface="Calibri" panose="020F0502020204030204" pitchFamily="34" charset="0"/>
                <a:cs typeface="Times New Roman" panose="02020603050405020304" pitchFamily="18" charset="0"/>
              </a:rPr>
              <a:t>sau</a:t>
            </a:r>
            <a:r>
              <a:rPr lang="en-US" sz="2100" b="0" dirty="0" smtClean="0">
                <a:effectLst/>
                <a:ea typeface="Calibri" panose="020F0502020204030204" pitchFamily="34" charset="0"/>
                <a:cs typeface="Times New Roman" panose="02020603050405020304" pitchFamily="18" charset="0"/>
              </a:rPr>
              <a:t> </a:t>
            </a:r>
            <a:r>
              <a:rPr lang="en-US" sz="2100" b="0" dirty="0" err="1" smtClean="0">
                <a:effectLst/>
                <a:ea typeface="Calibri" panose="020F0502020204030204" pitchFamily="34" charset="0"/>
                <a:cs typeface="Times New Roman" panose="02020603050405020304" pitchFamily="18" charset="0"/>
              </a:rPr>
              <a:t>đó</a:t>
            </a:r>
            <a:r>
              <a:rPr lang="en-US" sz="2100" b="0" dirty="0" smtClean="0">
                <a:effectLst/>
                <a:ea typeface="Calibri" panose="020F0502020204030204" pitchFamily="34" charset="0"/>
                <a:cs typeface="Times New Roman" panose="02020603050405020304" pitchFamily="18" charset="0"/>
              </a:rPr>
              <a:t> </a:t>
            </a:r>
            <a:r>
              <a:rPr lang="en-US" sz="2100" b="0" dirty="0" err="1" smtClean="0">
                <a:effectLst/>
                <a:ea typeface="Calibri" panose="020F0502020204030204" pitchFamily="34" charset="0"/>
                <a:cs typeface="Times New Roman" panose="02020603050405020304" pitchFamily="18" charset="0"/>
              </a:rPr>
              <a:t>tính</a:t>
            </a:r>
            <a:r>
              <a:rPr lang="en-US" sz="2100" b="0" dirty="0" smtClean="0">
                <a:effectLst/>
                <a:ea typeface="Calibri" panose="020F0502020204030204" pitchFamily="34" charset="0"/>
                <a:cs typeface="Times New Roman" panose="02020603050405020304" pitchFamily="18" charset="0"/>
              </a:rPr>
              <a:t> </a:t>
            </a:r>
            <a:r>
              <a:rPr lang="en-US" sz="2100" b="0" dirty="0" err="1" smtClean="0">
                <a:effectLst/>
                <a:ea typeface="Calibri" panose="020F0502020204030204" pitchFamily="34" charset="0"/>
                <a:cs typeface="Times New Roman" panose="02020603050405020304" pitchFamily="18" charset="0"/>
              </a:rPr>
              <a:t>trung</a:t>
            </a:r>
            <a:r>
              <a:rPr lang="en-US" sz="2100" b="0" dirty="0" smtClean="0">
                <a:effectLst/>
                <a:ea typeface="Calibri" panose="020F0502020204030204" pitchFamily="34" charset="0"/>
                <a:cs typeface="Times New Roman" panose="02020603050405020304" pitchFamily="18" charset="0"/>
              </a:rPr>
              <a:t> </a:t>
            </a:r>
            <a:r>
              <a:rPr lang="en-US" sz="2100" b="0" dirty="0" err="1" smtClean="0">
                <a:effectLst/>
                <a:ea typeface="Calibri" panose="020F0502020204030204" pitchFamily="34" charset="0"/>
                <a:cs typeface="Times New Roman" panose="02020603050405020304" pitchFamily="18" charset="0"/>
              </a:rPr>
              <a:t>bình</a:t>
            </a:r>
            <a:r>
              <a:rPr lang="en-US" sz="2100" b="0" dirty="0" smtClean="0">
                <a:effectLst/>
                <a:ea typeface="Calibri" panose="020F0502020204030204" pitchFamily="34" charset="0"/>
                <a:cs typeface="Times New Roman" panose="02020603050405020304" pitchFamily="18" charset="0"/>
              </a:rPr>
              <a:t> </a:t>
            </a:r>
            <a:r>
              <a:rPr lang="en-US" sz="2100" b="0" dirty="0" err="1" smtClean="0">
                <a:effectLst/>
                <a:ea typeface="Calibri" panose="020F0502020204030204" pitchFamily="34" charset="0"/>
                <a:cs typeface="Times New Roman" panose="02020603050405020304" pitchFamily="18" charset="0"/>
              </a:rPr>
              <a:t>khối</a:t>
            </a:r>
            <a:r>
              <a:rPr lang="en-US" sz="2100" b="0" dirty="0" smtClean="0">
                <a:effectLst/>
                <a:ea typeface="Calibri" panose="020F0502020204030204" pitchFamily="34" charset="0"/>
                <a:cs typeface="Times New Roman" panose="02020603050405020304" pitchFamily="18" charset="0"/>
              </a:rPr>
              <a:t> </a:t>
            </a:r>
            <a:r>
              <a:rPr lang="en-US" sz="2100" b="0" dirty="0" err="1" smtClean="0">
                <a:effectLst/>
                <a:ea typeface="Calibri" panose="020F0502020204030204" pitchFamily="34" charset="0"/>
                <a:cs typeface="Times New Roman" panose="02020603050405020304" pitchFamily="18" charset="0"/>
              </a:rPr>
              <a:t>lượng</a:t>
            </a:r>
            <a:r>
              <a:rPr lang="en-US" sz="2100" b="0" dirty="0">
                <a:ea typeface="Calibri" panose="020F0502020204030204" pitchFamily="34" charset="0"/>
                <a:cs typeface="Times New Roman" panose="02020603050405020304" pitchFamily="18" charset="0"/>
              </a:rPr>
              <a:t> </a:t>
            </a:r>
            <a:r>
              <a:rPr lang="en-US" sz="2100" b="0" dirty="0" smtClean="0">
                <a:ea typeface="Calibri" panose="020F0502020204030204" pitchFamily="34" charset="0"/>
                <a:cs typeface="Times New Roman" panose="02020603050405020304" pitchFamily="18" charset="0"/>
              </a:rPr>
              <a:t>35</a:t>
            </a:r>
            <a:r>
              <a:rPr lang="en-US" sz="2100" b="0" dirty="0" smtClean="0">
                <a:effectLst/>
                <a:ea typeface="Calibri" panose="020F0502020204030204" pitchFamily="34" charset="0"/>
                <a:cs typeface="Times New Roman" panose="02020603050405020304" pitchFamily="18" charset="0"/>
              </a:rPr>
              <a:t> </a:t>
            </a:r>
            <a:r>
              <a:rPr lang="en-US" sz="2100" b="0" dirty="0" err="1" smtClean="0">
                <a:effectLst/>
                <a:ea typeface="Calibri" panose="020F0502020204030204" pitchFamily="34" charset="0"/>
                <a:cs typeface="Times New Roman" panose="02020603050405020304" pitchFamily="18" charset="0"/>
              </a:rPr>
              <a:t>bao</a:t>
            </a:r>
            <a:r>
              <a:rPr lang="en-US" sz="2100" b="0" dirty="0" smtClean="0">
                <a:effectLst/>
                <a:ea typeface="Calibri" panose="020F0502020204030204" pitchFamily="34" charset="0"/>
                <a:cs typeface="Times New Roman" panose="02020603050405020304" pitchFamily="18" charset="0"/>
              </a:rPr>
              <a:t>. </a:t>
            </a:r>
            <a:r>
              <a:rPr lang="en-US" sz="2100" b="0" dirty="0" err="1" smtClean="0">
                <a:effectLst/>
                <a:ea typeface="Calibri" panose="020F0502020204030204" pitchFamily="34" charset="0"/>
                <a:cs typeface="Times New Roman" panose="02020603050405020304" pitchFamily="18" charset="0"/>
              </a:rPr>
              <a:t>Chọn</a:t>
            </a:r>
            <a:r>
              <a:rPr lang="en-US" sz="2100" b="0" dirty="0" smtClean="0">
                <a:effectLst/>
                <a:ea typeface="Calibri" panose="020F0502020204030204" pitchFamily="34" charset="0"/>
                <a:cs typeface="Times New Roman" panose="02020603050405020304" pitchFamily="18" charset="0"/>
              </a:rPr>
              <a:t> </a:t>
            </a:r>
            <a:r>
              <a:rPr lang="en-US" sz="2100" b="0" dirty="0" err="1" smtClean="0">
                <a:effectLst/>
                <a:ea typeface="Calibri" panose="020F0502020204030204" pitchFamily="34" charset="0"/>
                <a:cs typeface="Times New Roman" panose="02020603050405020304" pitchFamily="18" charset="0"/>
              </a:rPr>
              <a:t>độ</a:t>
            </a:r>
            <a:r>
              <a:rPr lang="en-US" sz="2100" b="0" dirty="0" smtClean="0">
                <a:effectLst/>
                <a:ea typeface="Calibri" panose="020F0502020204030204" pitchFamily="34" charset="0"/>
                <a:cs typeface="Times New Roman" panose="02020603050405020304" pitchFamily="18" charset="0"/>
              </a:rPr>
              <a:t> tin </a:t>
            </a:r>
            <a:r>
              <a:rPr lang="en-US" sz="2100" b="0" dirty="0" err="1" smtClean="0">
                <a:effectLst/>
                <a:ea typeface="Calibri" panose="020F0502020204030204" pitchFamily="34" charset="0"/>
                <a:cs typeface="Times New Roman" panose="02020603050405020304" pitchFamily="18" charset="0"/>
              </a:rPr>
              <a:t>cậy</a:t>
            </a:r>
            <a:r>
              <a:rPr lang="en-US" sz="2100" b="0" dirty="0" smtClean="0">
                <a:effectLst/>
                <a:ea typeface="Calibri" panose="020F0502020204030204" pitchFamily="34" charset="0"/>
                <a:cs typeface="Times New Roman" panose="02020603050405020304" pitchFamily="18" charset="0"/>
              </a:rPr>
              <a:t> </a:t>
            </a:r>
            <a:r>
              <a:rPr lang="en-US" sz="2100" b="0" dirty="0" err="1" smtClean="0">
                <a:effectLst/>
                <a:ea typeface="Calibri" panose="020F0502020204030204" pitchFamily="34" charset="0"/>
                <a:cs typeface="Times New Roman" panose="02020603050405020304" pitchFamily="18" charset="0"/>
              </a:rPr>
              <a:t>là</a:t>
            </a:r>
            <a:r>
              <a:rPr lang="en-US" sz="2100" b="0" dirty="0" smtClean="0">
                <a:effectLst/>
                <a:ea typeface="Calibri" panose="020F0502020204030204" pitchFamily="34" charset="0"/>
                <a:cs typeface="Times New Roman" panose="02020603050405020304" pitchFamily="18" charset="0"/>
              </a:rPr>
              <a:t> 1-α=0.95. </a:t>
            </a:r>
            <a:r>
              <a:rPr lang="en-US" sz="2100" b="0" dirty="0" err="1" smtClean="0">
                <a:effectLst/>
                <a:ea typeface="Calibri" panose="020F0502020204030204" pitchFamily="34" charset="0"/>
                <a:cs typeface="Times New Roman" panose="02020603050405020304" pitchFamily="18" charset="0"/>
              </a:rPr>
              <a:t>Hãy</a:t>
            </a:r>
            <a:r>
              <a:rPr lang="en-US" sz="2100" b="0" dirty="0" smtClean="0">
                <a:effectLst/>
                <a:ea typeface="Calibri" panose="020F0502020204030204" pitchFamily="34" charset="0"/>
                <a:cs typeface="Times New Roman" panose="02020603050405020304" pitchFamily="18" charset="0"/>
              </a:rPr>
              <a:t> </a:t>
            </a:r>
            <a:r>
              <a:rPr lang="en-US" sz="2100" b="0" dirty="0" err="1" smtClean="0">
                <a:effectLst/>
                <a:ea typeface="Calibri" panose="020F0502020204030204" pitchFamily="34" charset="0"/>
                <a:cs typeface="Times New Roman" panose="02020603050405020304" pitchFamily="18" charset="0"/>
              </a:rPr>
              <a:t>xây</a:t>
            </a:r>
            <a:r>
              <a:rPr lang="en-US" sz="2100" b="0" dirty="0" smtClean="0">
                <a:effectLst/>
                <a:ea typeface="Calibri" panose="020F0502020204030204" pitchFamily="34" charset="0"/>
                <a:cs typeface="Times New Roman" panose="02020603050405020304" pitchFamily="18" charset="0"/>
              </a:rPr>
              <a:t> </a:t>
            </a:r>
            <a:r>
              <a:rPr lang="en-US" sz="2100" b="0" dirty="0" err="1" smtClean="0">
                <a:effectLst/>
                <a:ea typeface="Calibri" panose="020F0502020204030204" pitchFamily="34" charset="0"/>
                <a:cs typeface="Times New Roman" panose="02020603050405020304" pitchFamily="18" charset="0"/>
              </a:rPr>
              <a:t>dựng</a:t>
            </a:r>
            <a:r>
              <a:rPr lang="en-US" sz="2100" b="0" dirty="0" smtClean="0">
                <a:effectLst/>
                <a:ea typeface="Calibri" panose="020F0502020204030204" pitchFamily="34" charset="0"/>
                <a:cs typeface="Times New Roman" panose="02020603050405020304" pitchFamily="18" charset="0"/>
              </a:rPr>
              <a:t> </a:t>
            </a:r>
            <a:r>
              <a:rPr lang="en-US" sz="2100" b="0" dirty="0" err="1" smtClean="0">
                <a:effectLst/>
                <a:ea typeface="Calibri" panose="020F0502020204030204" pitchFamily="34" charset="0"/>
                <a:cs typeface="Times New Roman" panose="02020603050405020304" pitchFamily="18" charset="0"/>
              </a:rPr>
              <a:t>khoảng</a:t>
            </a:r>
            <a:r>
              <a:rPr lang="en-US" sz="2100" b="0" dirty="0" smtClean="0">
                <a:effectLst/>
                <a:ea typeface="Calibri" panose="020F0502020204030204" pitchFamily="34" charset="0"/>
                <a:cs typeface="Times New Roman" panose="02020603050405020304" pitchFamily="18" charset="0"/>
              </a:rPr>
              <a:t> </a:t>
            </a:r>
            <a:r>
              <a:rPr lang="en-US" sz="2100" b="0" dirty="0" err="1" smtClean="0">
                <a:effectLst/>
                <a:ea typeface="Calibri" panose="020F0502020204030204" pitchFamily="34" charset="0"/>
                <a:cs typeface="Times New Roman" panose="02020603050405020304" pitchFamily="18" charset="0"/>
              </a:rPr>
              <a:t>ước</a:t>
            </a:r>
            <a:r>
              <a:rPr lang="en-US" sz="2100" b="0" dirty="0" smtClean="0">
                <a:effectLst/>
                <a:ea typeface="Calibri" panose="020F0502020204030204" pitchFamily="34" charset="0"/>
                <a:cs typeface="Times New Roman" panose="02020603050405020304" pitchFamily="18" charset="0"/>
              </a:rPr>
              <a:t> </a:t>
            </a:r>
            <a:r>
              <a:rPr lang="en-US" sz="2100" b="0" dirty="0" err="1" smtClean="0">
                <a:effectLst/>
                <a:ea typeface="Calibri" panose="020F0502020204030204" pitchFamily="34" charset="0"/>
                <a:cs typeface="Times New Roman" panose="02020603050405020304" pitchFamily="18" charset="0"/>
              </a:rPr>
              <a:t>lượng</a:t>
            </a:r>
            <a:r>
              <a:rPr lang="en-US" sz="2100" b="0" dirty="0" smtClean="0">
                <a:effectLst/>
                <a:ea typeface="Calibri" panose="020F0502020204030204" pitchFamily="34" charset="0"/>
                <a:cs typeface="Times New Roman" panose="02020603050405020304" pitchFamily="18" charset="0"/>
              </a:rPr>
              <a:t> </a:t>
            </a:r>
            <a:r>
              <a:rPr lang="en-US" sz="2100" b="0" dirty="0" err="1" smtClean="0">
                <a:effectLst/>
                <a:ea typeface="Calibri" panose="020F0502020204030204" pitchFamily="34" charset="0"/>
                <a:cs typeface="Times New Roman" panose="02020603050405020304" pitchFamily="18" charset="0"/>
              </a:rPr>
              <a:t>cho</a:t>
            </a:r>
            <a:r>
              <a:rPr lang="en-US" sz="2100" b="0" dirty="0" smtClean="0">
                <a:effectLst/>
                <a:ea typeface="Calibri" panose="020F0502020204030204" pitchFamily="34" charset="0"/>
                <a:cs typeface="Times New Roman" panose="02020603050405020304" pitchFamily="18" charset="0"/>
              </a:rPr>
              <a:t> </a:t>
            </a:r>
            <a:r>
              <a:rPr lang="en-US" sz="2100" b="0" dirty="0" err="1" smtClean="0">
                <a:effectLst/>
                <a:ea typeface="Calibri" panose="020F0502020204030204" pitchFamily="34" charset="0"/>
                <a:cs typeface="Times New Roman" panose="02020603050405020304" pitchFamily="18" charset="0"/>
              </a:rPr>
              <a:t>trung</a:t>
            </a:r>
            <a:r>
              <a:rPr lang="en-US" sz="2100" b="0" dirty="0" smtClean="0">
                <a:effectLst/>
                <a:ea typeface="Calibri" panose="020F0502020204030204" pitchFamily="34" charset="0"/>
                <a:cs typeface="Times New Roman" panose="02020603050405020304" pitchFamily="18" charset="0"/>
              </a:rPr>
              <a:t> </a:t>
            </a:r>
            <a:r>
              <a:rPr lang="en-US" sz="2100" b="0" dirty="0" err="1" smtClean="0">
                <a:effectLst/>
                <a:ea typeface="Calibri" panose="020F0502020204030204" pitchFamily="34" charset="0"/>
                <a:cs typeface="Times New Roman" panose="02020603050405020304" pitchFamily="18" charset="0"/>
              </a:rPr>
              <a:t>bình</a:t>
            </a:r>
            <a:r>
              <a:rPr lang="en-US" sz="2100" b="0" dirty="0" smtClean="0">
                <a:effectLst/>
                <a:ea typeface="Calibri" panose="020F0502020204030204" pitchFamily="34" charset="0"/>
                <a:cs typeface="Times New Roman" panose="02020603050405020304" pitchFamily="18" charset="0"/>
              </a:rPr>
              <a:t> </a:t>
            </a:r>
            <a:r>
              <a:rPr lang="en-US" sz="2100" b="0" dirty="0" err="1" smtClean="0">
                <a:effectLst/>
                <a:ea typeface="Calibri" panose="020F0502020204030204" pitchFamily="34" charset="0"/>
                <a:cs typeface="Times New Roman" panose="02020603050405020304" pitchFamily="18" charset="0"/>
              </a:rPr>
              <a:t>khối</a:t>
            </a:r>
            <a:r>
              <a:rPr lang="en-US" sz="2100" b="0" dirty="0" smtClean="0">
                <a:effectLst/>
                <a:ea typeface="Calibri" panose="020F0502020204030204" pitchFamily="34" charset="0"/>
                <a:cs typeface="Times New Roman" panose="02020603050405020304" pitchFamily="18" charset="0"/>
              </a:rPr>
              <a:t> </a:t>
            </a:r>
            <a:r>
              <a:rPr lang="en-US" sz="2100" b="0" dirty="0" err="1" smtClean="0">
                <a:effectLst/>
                <a:ea typeface="Calibri" panose="020F0502020204030204" pitchFamily="34" charset="0"/>
                <a:cs typeface="Times New Roman" panose="02020603050405020304" pitchFamily="18" charset="0"/>
              </a:rPr>
              <a:t>lượng</a:t>
            </a:r>
            <a:r>
              <a:rPr lang="en-US" sz="2100" b="0" dirty="0" smtClean="0">
                <a:effectLst/>
                <a:ea typeface="Calibri" panose="020F0502020204030204" pitchFamily="34" charset="0"/>
                <a:cs typeface="Times New Roman" panose="02020603050405020304" pitchFamily="18" charset="0"/>
              </a:rPr>
              <a:t> </a:t>
            </a:r>
            <a:r>
              <a:rPr lang="en-US" sz="2100" b="0" dirty="0" err="1" smtClean="0">
                <a:effectLst/>
                <a:ea typeface="Calibri" panose="020F0502020204030204" pitchFamily="34" charset="0"/>
                <a:cs typeface="Times New Roman" panose="02020603050405020304" pitchFamily="18" charset="0"/>
              </a:rPr>
              <a:t>của</a:t>
            </a:r>
            <a:r>
              <a:rPr lang="en-US" sz="2100" b="0" dirty="0" smtClean="0">
                <a:effectLst/>
                <a:ea typeface="Calibri" panose="020F0502020204030204" pitchFamily="34" charset="0"/>
                <a:cs typeface="Times New Roman" panose="02020603050405020304" pitchFamily="18" charset="0"/>
              </a:rPr>
              <a:t> </a:t>
            </a:r>
            <a:r>
              <a:rPr lang="en-US" sz="2100" b="0" dirty="0" err="1" smtClean="0">
                <a:effectLst/>
                <a:ea typeface="Calibri" panose="020F0502020204030204" pitchFamily="34" charset="0"/>
                <a:cs typeface="Times New Roman" panose="02020603050405020304" pitchFamily="18" charset="0"/>
              </a:rPr>
              <a:t>toàn</a:t>
            </a:r>
            <a:r>
              <a:rPr lang="en-US" sz="2100" b="0" dirty="0" smtClean="0">
                <a:effectLst/>
                <a:ea typeface="Calibri" panose="020F0502020204030204" pitchFamily="34" charset="0"/>
                <a:cs typeface="Times New Roman" panose="02020603050405020304" pitchFamily="18" charset="0"/>
              </a:rPr>
              <a:t> </a:t>
            </a:r>
            <a:r>
              <a:rPr lang="en-US" sz="2100" b="0" dirty="0" err="1" smtClean="0">
                <a:effectLst/>
                <a:ea typeface="Calibri" panose="020F0502020204030204" pitchFamily="34" charset="0"/>
                <a:cs typeface="Times New Roman" panose="02020603050405020304" pitchFamily="18" charset="0"/>
              </a:rPr>
              <a:t>bộ</a:t>
            </a:r>
            <a:r>
              <a:rPr lang="en-US" sz="2100" b="0" dirty="0" smtClean="0">
                <a:effectLst/>
                <a:ea typeface="Calibri" panose="020F0502020204030204" pitchFamily="34" charset="0"/>
                <a:cs typeface="Times New Roman" panose="02020603050405020304" pitchFamily="18" charset="0"/>
              </a:rPr>
              <a:t> </a:t>
            </a:r>
            <a:r>
              <a:rPr lang="en-US" sz="2100" b="0" dirty="0" err="1" smtClean="0">
                <a:effectLst/>
                <a:ea typeface="Calibri" panose="020F0502020204030204" pitchFamily="34" charset="0"/>
                <a:cs typeface="Times New Roman" panose="02020603050405020304" pitchFamily="18" charset="0"/>
              </a:rPr>
              <a:t>các</a:t>
            </a:r>
            <a:r>
              <a:rPr lang="en-US" sz="2100" b="0" dirty="0" smtClean="0">
                <a:effectLst/>
                <a:ea typeface="Calibri" panose="020F0502020204030204" pitchFamily="34" charset="0"/>
                <a:cs typeface="Times New Roman" panose="02020603050405020304" pitchFamily="18" charset="0"/>
              </a:rPr>
              <a:t> </a:t>
            </a:r>
            <a:r>
              <a:rPr lang="en-US" sz="2100" b="0" dirty="0" err="1" smtClean="0">
                <a:effectLst/>
                <a:ea typeface="Calibri" panose="020F0502020204030204" pitchFamily="34" charset="0"/>
                <a:cs typeface="Times New Roman" panose="02020603050405020304" pitchFamily="18" charset="0"/>
              </a:rPr>
              <a:t>bao</a:t>
            </a:r>
            <a:r>
              <a:rPr lang="en-US" sz="2100" b="0" dirty="0" smtClean="0">
                <a:effectLst/>
                <a:ea typeface="Calibri" panose="020F0502020204030204" pitchFamily="34" charset="0"/>
                <a:cs typeface="Times New Roman" panose="02020603050405020304" pitchFamily="18" charset="0"/>
              </a:rPr>
              <a:t> </a:t>
            </a:r>
            <a:r>
              <a:rPr lang="en-US" sz="2100" b="0" dirty="0" err="1" smtClean="0">
                <a:effectLst/>
                <a:ea typeface="Calibri" panose="020F0502020204030204" pitchFamily="34" charset="0"/>
                <a:cs typeface="Times New Roman" panose="02020603050405020304" pitchFamily="18" charset="0"/>
              </a:rPr>
              <a:t>đựng</a:t>
            </a:r>
            <a:r>
              <a:rPr lang="en-US" sz="2100" b="0" dirty="0" smtClean="0">
                <a:effectLst/>
                <a:ea typeface="Calibri" panose="020F0502020204030204" pitchFamily="34" charset="0"/>
                <a:cs typeface="Times New Roman" panose="02020603050405020304" pitchFamily="18" charset="0"/>
              </a:rPr>
              <a:t> </a:t>
            </a:r>
            <a:r>
              <a:rPr lang="en-US" sz="2100" b="0" dirty="0" err="1" smtClean="0">
                <a:effectLst/>
                <a:ea typeface="Calibri" panose="020F0502020204030204" pitchFamily="34" charset="0"/>
                <a:cs typeface="Times New Roman" panose="02020603050405020304" pitchFamily="18" charset="0"/>
              </a:rPr>
              <a:t>gạo</a:t>
            </a:r>
            <a:r>
              <a:rPr lang="en-US" sz="2100" b="0" dirty="0" smtClean="0">
                <a:effectLst/>
                <a:ea typeface="Calibri" panose="020F0502020204030204" pitchFamily="34" charset="0"/>
                <a:cs typeface="Times New Roman" panose="02020603050405020304" pitchFamily="18" charset="0"/>
              </a:rPr>
              <a:t>. </a:t>
            </a:r>
            <a:r>
              <a:rPr lang="en-US" sz="2100" b="0" dirty="0" err="1" smtClean="0">
                <a:effectLst/>
                <a:ea typeface="Calibri" panose="020F0502020204030204" pitchFamily="34" charset="0"/>
                <a:cs typeface="Times New Roman" panose="02020603050405020304" pitchFamily="18" charset="0"/>
              </a:rPr>
              <a:t>Giả</a:t>
            </a:r>
            <a:r>
              <a:rPr lang="en-US" sz="2100" b="0" dirty="0" smtClean="0">
                <a:effectLst/>
                <a:ea typeface="Calibri" panose="020F0502020204030204" pitchFamily="34" charset="0"/>
                <a:cs typeface="Times New Roman" panose="02020603050405020304" pitchFamily="18" charset="0"/>
              </a:rPr>
              <a:t> </a:t>
            </a:r>
            <a:r>
              <a:rPr lang="en-US" sz="2100" b="0" dirty="0" err="1" smtClean="0">
                <a:effectLst/>
                <a:ea typeface="Calibri" panose="020F0502020204030204" pitchFamily="34" charset="0"/>
                <a:cs typeface="Times New Roman" panose="02020603050405020304" pitchFamily="18" charset="0"/>
              </a:rPr>
              <a:t>sử</a:t>
            </a:r>
            <a:r>
              <a:rPr lang="en-US" sz="2100" b="0" dirty="0" smtClean="0">
                <a:effectLst/>
                <a:ea typeface="Calibri" panose="020F0502020204030204" pitchFamily="34" charset="0"/>
                <a:cs typeface="Times New Roman" panose="02020603050405020304" pitchFamily="18" charset="0"/>
              </a:rPr>
              <a:t> </a:t>
            </a:r>
            <a:r>
              <a:rPr lang="en-US" sz="2100" b="0" dirty="0" err="1" smtClean="0">
                <a:effectLst/>
                <a:ea typeface="Calibri" panose="020F0502020204030204" pitchFamily="34" charset="0"/>
                <a:cs typeface="Times New Roman" panose="02020603050405020304" pitchFamily="18" charset="0"/>
              </a:rPr>
              <a:t>trung</a:t>
            </a:r>
            <a:r>
              <a:rPr lang="en-US" sz="2100" b="0" dirty="0" smtClean="0">
                <a:effectLst/>
                <a:ea typeface="Calibri" panose="020F0502020204030204" pitchFamily="34" charset="0"/>
                <a:cs typeface="Times New Roman" panose="02020603050405020304" pitchFamily="18" charset="0"/>
              </a:rPr>
              <a:t> </a:t>
            </a:r>
            <a:r>
              <a:rPr lang="en-US" sz="2100" b="0" dirty="0" err="1" smtClean="0">
                <a:effectLst/>
                <a:ea typeface="Calibri" panose="020F0502020204030204" pitchFamily="34" charset="0"/>
                <a:cs typeface="Times New Roman" panose="02020603050405020304" pitchFamily="18" charset="0"/>
              </a:rPr>
              <a:t>bình</a:t>
            </a:r>
            <a:r>
              <a:rPr lang="en-US" sz="2100" b="0" dirty="0" smtClean="0">
                <a:effectLst/>
                <a:ea typeface="Calibri" panose="020F0502020204030204" pitchFamily="34" charset="0"/>
                <a:cs typeface="Times New Roman" panose="02020603050405020304" pitchFamily="18" charset="0"/>
              </a:rPr>
              <a:t> </a:t>
            </a:r>
            <a:r>
              <a:rPr lang="en-US" sz="2100" b="0" dirty="0" err="1" smtClean="0">
                <a:effectLst/>
                <a:ea typeface="Calibri" panose="020F0502020204030204" pitchFamily="34" charset="0"/>
                <a:cs typeface="Times New Roman" panose="02020603050405020304" pitchFamily="18" charset="0"/>
              </a:rPr>
              <a:t>khối</a:t>
            </a:r>
            <a:r>
              <a:rPr lang="en-US" sz="2100" b="0" dirty="0" smtClean="0">
                <a:effectLst/>
                <a:ea typeface="Calibri" panose="020F0502020204030204" pitchFamily="34" charset="0"/>
                <a:cs typeface="Times New Roman" panose="02020603050405020304" pitchFamily="18" charset="0"/>
              </a:rPr>
              <a:t> </a:t>
            </a:r>
            <a:r>
              <a:rPr lang="en-US" sz="2100" b="0" dirty="0" err="1" smtClean="0">
                <a:effectLst/>
                <a:ea typeface="Calibri" panose="020F0502020204030204" pitchFamily="34" charset="0"/>
                <a:cs typeface="Times New Roman" panose="02020603050405020304" pitchFamily="18" charset="0"/>
              </a:rPr>
              <a:t>lượng</a:t>
            </a:r>
            <a:r>
              <a:rPr lang="en-US" sz="2100" b="0" dirty="0" smtClean="0">
                <a:effectLst/>
                <a:ea typeface="Calibri" panose="020F0502020204030204" pitchFamily="34" charset="0"/>
                <a:cs typeface="Times New Roman" panose="02020603050405020304" pitchFamily="18" charset="0"/>
              </a:rPr>
              <a:t> </a:t>
            </a:r>
            <a:r>
              <a:rPr lang="en-US" sz="2100" b="0" dirty="0" smtClean="0">
                <a:ea typeface="Calibri" panose="020F0502020204030204" pitchFamily="34" charset="0"/>
                <a:cs typeface="Times New Roman" panose="02020603050405020304" pitchFamily="18" charset="0"/>
              </a:rPr>
              <a:t>35</a:t>
            </a:r>
            <a:r>
              <a:rPr lang="en-US" sz="2100" b="0" dirty="0" smtClean="0">
                <a:effectLst/>
                <a:ea typeface="Calibri" panose="020F0502020204030204" pitchFamily="34" charset="0"/>
                <a:cs typeface="Times New Roman" panose="02020603050405020304" pitchFamily="18" charset="0"/>
              </a:rPr>
              <a:t> </a:t>
            </a:r>
            <a:r>
              <a:rPr lang="en-US" sz="2100" b="0" dirty="0" err="1" smtClean="0">
                <a:effectLst/>
                <a:ea typeface="Calibri" panose="020F0502020204030204" pitchFamily="34" charset="0"/>
                <a:cs typeface="Times New Roman" panose="02020603050405020304" pitchFamily="18" charset="0"/>
              </a:rPr>
              <a:t>bao</a:t>
            </a:r>
            <a:r>
              <a:rPr lang="en-US" sz="2100" b="0" dirty="0" smtClean="0">
                <a:effectLst/>
                <a:ea typeface="Calibri" panose="020F0502020204030204" pitchFamily="34" charset="0"/>
                <a:cs typeface="Times New Roman" panose="02020603050405020304" pitchFamily="18" charset="0"/>
              </a:rPr>
              <a:t> </a:t>
            </a:r>
            <a:r>
              <a:rPr lang="en-US" sz="2100" b="0" dirty="0" err="1" smtClean="0">
                <a:effectLst/>
                <a:ea typeface="Calibri" panose="020F0502020204030204" pitchFamily="34" charset="0"/>
                <a:cs typeface="Times New Roman" panose="02020603050405020304" pitchFamily="18" charset="0"/>
              </a:rPr>
              <a:t>là</a:t>
            </a:r>
            <a:r>
              <a:rPr lang="en-US" sz="2100" b="0" dirty="0" smtClean="0">
                <a:effectLst/>
                <a:ea typeface="Calibri" panose="020F0502020204030204" pitchFamily="34" charset="0"/>
                <a:cs typeface="Times New Roman" panose="02020603050405020304" pitchFamily="18" charset="0"/>
              </a:rPr>
              <a:t> 362.3 gam, </a:t>
            </a:r>
            <a:r>
              <a:rPr lang="en-US" sz="2100" b="0" dirty="0" err="1" smtClean="0">
                <a:effectLst/>
                <a:ea typeface="Calibri" panose="020F0502020204030204" pitchFamily="34" charset="0"/>
                <a:cs typeface="Times New Roman" panose="02020603050405020304" pitchFamily="18" charset="0"/>
              </a:rPr>
              <a:t>độ</a:t>
            </a:r>
            <a:r>
              <a:rPr lang="en-US" sz="2100" b="0" dirty="0" smtClean="0">
                <a:effectLst/>
                <a:ea typeface="Calibri" panose="020F0502020204030204" pitchFamily="34" charset="0"/>
                <a:cs typeface="Times New Roman" panose="02020603050405020304" pitchFamily="18" charset="0"/>
              </a:rPr>
              <a:t> </a:t>
            </a:r>
            <a:r>
              <a:rPr lang="en-US" sz="2100" b="0" dirty="0" err="1" smtClean="0">
                <a:effectLst/>
                <a:ea typeface="Calibri" panose="020F0502020204030204" pitchFamily="34" charset="0"/>
                <a:cs typeface="Times New Roman" panose="02020603050405020304" pitchFamily="18" charset="0"/>
              </a:rPr>
              <a:t>lệch</a:t>
            </a:r>
            <a:r>
              <a:rPr lang="en-US" sz="2100" b="0" dirty="0" smtClean="0">
                <a:effectLst/>
                <a:ea typeface="Calibri" panose="020F0502020204030204" pitchFamily="34" charset="0"/>
                <a:cs typeface="Times New Roman" panose="02020603050405020304" pitchFamily="18" charset="0"/>
              </a:rPr>
              <a:t> </a:t>
            </a:r>
            <a:r>
              <a:rPr lang="en-US" sz="2100" b="0" dirty="0" err="1" smtClean="0">
                <a:effectLst/>
                <a:ea typeface="Calibri" panose="020F0502020204030204" pitchFamily="34" charset="0"/>
                <a:cs typeface="Times New Roman" panose="02020603050405020304" pitchFamily="18" charset="0"/>
              </a:rPr>
              <a:t>chuẩn</a:t>
            </a:r>
            <a:r>
              <a:rPr lang="en-US" sz="2100" b="0" dirty="0" smtClean="0">
                <a:effectLst/>
                <a:ea typeface="Calibri" panose="020F0502020204030204" pitchFamily="34" charset="0"/>
                <a:cs typeface="Times New Roman" panose="02020603050405020304" pitchFamily="18" charset="0"/>
              </a:rPr>
              <a:t> </a:t>
            </a:r>
            <a:r>
              <a:rPr lang="en-US" sz="2100" b="0" dirty="0" err="1" smtClean="0">
                <a:effectLst/>
                <a:ea typeface="Calibri" panose="020F0502020204030204" pitchFamily="34" charset="0"/>
                <a:cs typeface="Times New Roman" panose="02020603050405020304" pitchFamily="18" charset="0"/>
              </a:rPr>
              <a:t>của</a:t>
            </a:r>
            <a:r>
              <a:rPr lang="en-US" sz="2100" b="0" dirty="0" smtClean="0">
                <a:effectLst/>
                <a:ea typeface="Calibri" panose="020F0502020204030204" pitchFamily="34" charset="0"/>
                <a:cs typeface="Times New Roman" panose="02020603050405020304" pitchFamily="18" charset="0"/>
              </a:rPr>
              <a:t> </a:t>
            </a:r>
            <a:r>
              <a:rPr lang="en-US" sz="2100" b="0" dirty="0" err="1" smtClean="0">
                <a:effectLst/>
                <a:ea typeface="Calibri" panose="020F0502020204030204" pitchFamily="34" charset="0"/>
                <a:cs typeface="Times New Roman" panose="02020603050405020304" pitchFamily="18" charset="0"/>
              </a:rPr>
              <a:t>quần</a:t>
            </a:r>
            <a:r>
              <a:rPr lang="en-US" sz="2100" b="0" dirty="0" smtClean="0">
                <a:effectLst/>
                <a:ea typeface="Calibri" panose="020F0502020204030204" pitchFamily="34" charset="0"/>
                <a:cs typeface="Times New Roman" panose="02020603050405020304" pitchFamily="18" charset="0"/>
              </a:rPr>
              <a:t> </a:t>
            </a:r>
            <a:r>
              <a:rPr lang="en-US" sz="2100" b="0" dirty="0" err="1" smtClean="0">
                <a:effectLst/>
                <a:ea typeface="Calibri" panose="020F0502020204030204" pitchFamily="34" charset="0"/>
                <a:cs typeface="Times New Roman" panose="02020603050405020304" pitchFamily="18" charset="0"/>
              </a:rPr>
              <a:t>thể</a:t>
            </a:r>
            <a:r>
              <a:rPr lang="en-US" sz="2100" b="0" dirty="0" smtClean="0">
                <a:effectLst/>
                <a:ea typeface="Calibri" panose="020F0502020204030204" pitchFamily="34" charset="0"/>
                <a:cs typeface="Times New Roman" panose="02020603050405020304" pitchFamily="18" charset="0"/>
              </a:rPr>
              <a:t> </a:t>
            </a:r>
            <a:r>
              <a:rPr lang="en-US" sz="2100" b="0" dirty="0" err="1" smtClean="0">
                <a:effectLst/>
                <a:ea typeface="Calibri" panose="020F0502020204030204" pitchFamily="34" charset="0"/>
                <a:cs typeface="Times New Roman" panose="02020603050405020304" pitchFamily="18" charset="0"/>
              </a:rPr>
              <a:t>là</a:t>
            </a:r>
            <a:r>
              <a:rPr lang="en-US" sz="2100" dirty="0">
                <a:ea typeface="Calibri" panose="020F0502020204030204" pitchFamily="34" charset="0"/>
                <a:cs typeface="Times New Roman" panose="02020603050405020304" pitchFamily="18" charset="0"/>
              </a:rPr>
              <a:t> </a:t>
            </a:r>
            <a:r>
              <a:rPr lang="en-US" sz="2100" dirty="0" smtClean="0">
                <a:ea typeface="Calibri" panose="020F0502020204030204" pitchFamily="34" charset="0"/>
                <a:cs typeface="Times New Roman" panose="02020603050405020304" pitchFamily="18" charset="0"/>
              </a:rPr>
              <a:t>5 g</a:t>
            </a:r>
            <a:r>
              <a:rPr lang="en-US" sz="2100" b="0" dirty="0" smtClean="0">
                <a:effectLst/>
                <a:ea typeface="Calibri" panose="020F0502020204030204" pitchFamily="34" charset="0"/>
                <a:cs typeface="Times New Roman" panose="02020603050405020304" pitchFamily="18" charset="0"/>
              </a:rPr>
              <a:t>am</a:t>
            </a:r>
            <a:endParaRPr lang="en-US" sz="2100" b="0" dirty="0">
              <a:effectLst/>
              <a:ea typeface="Calibri" panose="020F0502020204030204" pitchFamily="34" charset="0"/>
              <a:cs typeface="Times New Roman" panose="02020603050405020304" pitchFamily="18" charset="0"/>
            </a:endParaRPr>
          </a:p>
        </p:txBody>
      </p:sp>
      <p:sp>
        <p:nvSpPr>
          <p:cNvPr id="12292" name="Rectangle 6"/>
          <p:cNvSpPr>
            <a:spLocks noGrp="1" noChangeArrowheads="1"/>
          </p:cNvSpPr>
          <p:nvPr>
            <p:ph type="title" idx="4294967295"/>
          </p:nvPr>
        </p:nvSpPr>
        <p:spPr bwMode="auto">
          <a:xfrm>
            <a:off x="0" y="300037"/>
            <a:ext cx="9144000" cy="84296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pPr>
              <a:lnSpc>
                <a:spcPct val="125000"/>
              </a:lnSpc>
              <a:spcBef>
                <a:spcPct val="4000"/>
              </a:spcBef>
            </a:pPr>
            <a:r>
              <a:rPr lang="en-US" altLang="en-US" dirty="0" err="1" smtClean="0"/>
              <a:t>Ví</a:t>
            </a:r>
            <a:r>
              <a:rPr lang="en-US" altLang="en-US" dirty="0" smtClean="0"/>
              <a:t> </a:t>
            </a:r>
            <a:r>
              <a:rPr lang="en-US" altLang="en-US" dirty="0" err="1" smtClean="0"/>
              <a:t>dụ</a:t>
            </a:r>
            <a:endParaRPr lang="en-US" altLang="en-US" dirty="0" smtClean="0">
              <a:solidFill>
                <a:schemeClr val="tx1"/>
              </a:solidFill>
            </a:endParaRPr>
          </a:p>
        </p:txBody>
      </p:sp>
      <mc:AlternateContent xmlns:mc="http://schemas.openxmlformats.org/markup-compatibility/2006" xmlns:a14="http://schemas.microsoft.com/office/drawing/2010/main">
        <mc:Choice Requires="a14">
          <p:sp>
            <p:nvSpPr>
              <p:cNvPr id="4" name="Rectangle 3"/>
              <p:cNvSpPr txBox="1">
                <a:spLocks noChangeArrowheads="1"/>
              </p:cNvSpPr>
              <p:nvPr/>
            </p:nvSpPr>
            <p:spPr bwMode="auto">
              <a:xfrm>
                <a:off x="0" y="3048000"/>
                <a:ext cx="9144000" cy="2286000"/>
              </a:xfrm>
              <a:prstGeom prst="rect">
                <a:avLst/>
              </a:prstGeom>
              <a:noFill/>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lIns="90488" tIns="44450" rIns="90488" bIns="44450"/>
              <a:lstStyle>
                <a:lvl1pPr marL="285750" indent="-285750" algn="l" rtl="0" eaLnBrk="0" fontAlgn="base" hangingPunct="0">
                  <a:lnSpc>
                    <a:spcPct val="90000"/>
                  </a:lnSpc>
                  <a:spcBef>
                    <a:spcPct val="30000"/>
                  </a:spcBef>
                  <a:spcAft>
                    <a:spcPct val="0"/>
                  </a:spcAft>
                  <a:buSzPct val="100000"/>
                  <a:buChar char="•"/>
                  <a:defRPr sz="2400" b="1">
                    <a:solidFill>
                      <a:schemeClr val="tx1"/>
                    </a:solidFill>
                    <a:latin typeface="+mn-lt"/>
                    <a:ea typeface="+mn-ea"/>
                    <a:cs typeface="+mn-cs"/>
                  </a:defRPr>
                </a:lvl1pPr>
                <a:lvl2pPr marL="685800" indent="-228600" algn="l" rtl="0" eaLnBrk="0" fontAlgn="base" hangingPunct="0">
                  <a:lnSpc>
                    <a:spcPct val="90000"/>
                  </a:lnSpc>
                  <a:spcBef>
                    <a:spcPct val="30000"/>
                  </a:spcBef>
                  <a:spcAft>
                    <a:spcPct val="0"/>
                  </a:spcAft>
                  <a:buSzPct val="100000"/>
                  <a:buChar char="–"/>
                  <a:defRPr b="1">
                    <a:solidFill>
                      <a:schemeClr val="tx1"/>
                    </a:solidFill>
                    <a:latin typeface="+mn-lt"/>
                  </a:defRPr>
                </a:lvl2pPr>
                <a:lvl3pPr marL="1143000" indent="-228600" algn="l" rtl="0" eaLnBrk="0" fontAlgn="base" hangingPunct="0">
                  <a:lnSpc>
                    <a:spcPct val="90000"/>
                  </a:lnSpc>
                  <a:spcBef>
                    <a:spcPct val="30000"/>
                  </a:spcBef>
                  <a:spcAft>
                    <a:spcPct val="0"/>
                  </a:spcAft>
                  <a:buSzPct val="100000"/>
                  <a:buChar char="»"/>
                  <a:defRPr b="1">
                    <a:solidFill>
                      <a:schemeClr val="tx1"/>
                    </a:solidFill>
                    <a:latin typeface="+mn-lt"/>
                  </a:defRPr>
                </a:lvl3pPr>
                <a:lvl4pPr marL="1543050" indent="-171450" algn="l" rtl="0" eaLnBrk="0" fontAlgn="base" hangingPunct="0">
                  <a:lnSpc>
                    <a:spcPct val="90000"/>
                  </a:lnSpc>
                  <a:spcBef>
                    <a:spcPct val="30000"/>
                  </a:spcBef>
                  <a:spcAft>
                    <a:spcPct val="0"/>
                  </a:spcAft>
                  <a:buSzPct val="100000"/>
                  <a:buChar char="•"/>
                  <a:defRPr sz="1400" b="1">
                    <a:solidFill>
                      <a:schemeClr val="tx1"/>
                    </a:solidFill>
                    <a:latin typeface="+mn-lt"/>
                  </a:defRPr>
                </a:lvl4pPr>
                <a:lvl5pPr marL="2000250" indent="-171450" algn="ctr" rtl="0" eaLnBrk="0" fontAlgn="base" hangingPunct="0">
                  <a:lnSpc>
                    <a:spcPct val="90000"/>
                  </a:lnSpc>
                  <a:spcBef>
                    <a:spcPct val="30000"/>
                  </a:spcBef>
                  <a:spcAft>
                    <a:spcPct val="0"/>
                  </a:spcAft>
                  <a:defRPr sz="800">
                    <a:solidFill>
                      <a:schemeClr val="tx1"/>
                    </a:solidFill>
                    <a:latin typeface="Times New Roman" pitchFamily="18" charset="0"/>
                  </a:defRPr>
                </a:lvl5pPr>
                <a:lvl6pPr marL="2457450" indent="-171450" algn="ctr" rtl="0" eaLnBrk="0" fontAlgn="base" hangingPunct="0">
                  <a:lnSpc>
                    <a:spcPct val="90000"/>
                  </a:lnSpc>
                  <a:spcBef>
                    <a:spcPct val="30000"/>
                  </a:spcBef>
                  <a:spcAft>
                    <a:spcPct val="0"/>
                  </a:spcAft>
                  <a:defRPr sz="800">
                    <a:solidFill>
                      <a:schemeClr val="tx1"/>
                    </a:solidFill>
                    <a:latin typeface="Times New Roman" pitchFamily="18" charset="0"/>
                  </a:defRPr>
                </a:lvl6pPr>
                <a:lvl7pPr marL="2914650" indent="-171450" algn="ctr" rtl="0" eaLnBrk="0" fontAlgn="base" hangingPunct="0">
                  <a:lnSpc>
                    <a:spcPct val="90000"/>
                  </a:lnSpc>
                  <a:spcBef>
                    <a:spcPct val="30000"/>
                  </a:spcBef>
                  <a:spcAft>
                    <a:spcPct val="0"/>
                  </a:spcAft>
                  <a:defRPr sz="800">
                    <a:solidFill>
                      <a:schemeClr val="tx1"/>
                    </a:solidFill>
                    <a:latin typeface="Times New Roman" pitchFamily="18" charset="0"/>
                  </a:defRPr>
                </a:lvl7pPr>
                <a:lvl8pPr marL="3371850" indent="-171450" algn="ctr" rtl="0" eaLnBrk="0" fontAlgn="base" hangingPunct="0">
                  <a:lnSpc>
                    <a:spcPct val="90000"/>
                  </a:lnSpc>
                  <a:spcBef>
                    <a:spcPct val="30000"/>
                  </a:spcBef>
                  <a:spcAft>
                    <a:spcPct val="0"/>
                  </a:spcAft>
                  <a:defRPr sz="800">
                    <a:solidFill>
                      <a:schemeClr val="tx1"/>
                    </a:solidFill>
                    <a:latin typeface="Times New Roman" pitchFamily="18" charset="0"/>
                  </a:defRPr>
                </a:lvl8pPr>
                <a:lvl9pPr marL="3829050" indent="-171450" algn="ctr" rtl="0" eaLnBrk="0" fontAlgn="base" hangingPunct="0">
                  <a:lnSpc>
                    <a:spcPct val="90000"/>
                  </a:lnSpc>
                  <a:spcBef>
                    <a:spcPct val="30000"/>
                  </a:spcBef>
                  <a:spcAft>
                    <a:spcPct val="0"/>
                  </a:spcAft>
                  <a:defRPr sz="800">
                    <a:solidFill>
                      <a:schemeClr val="tx1"/>
                    </a:solidFill>
                    <a:latin typeface="Times New Roman" pitchFamily="18" charset="0"/>
                  </a:defRPr>
                </a:lvl9pPr>
              </a:lstStyle>
              <a:p>
                <a:pPr>
                  <a:lnSpc>
                    <a:spcPct val="107000"/>
                  </a:lnSpc>
                  <a:spcBef>
                    <a:spcPts val="0"/>
                  </a:spcBef>
                  <a:spcAft>
                    <a:spcPts val="800"/>
                  </a:spcAft>
                </a:pPr>
                <a:r>
                  <a:rPr lang="en-US" sz="2200" b="0" kern="0" dirty="0" smtClean="0">
                    <a:latin typeface="Arial" panose="020B0604020202020204" pitchFamily="34" charset="0"/>
                    <a:ea typeface="Calibri" panose="020F0502020204030204" pitchFamily="34" charset="0"/>
                    <a:cs typeface="Arial" panose="020B0604020202020204" pitchFamily="34" charset="0"/>
                  </a:rPr>
                  <a:t>Gọi µ </a:t>
                </a:r>
                <a:r>
                  <a:rPr lang="en-US" sz="2200" b="0" kern="0" dirty="0" err="1" smtClean="0">
                    <a:latin typeface="Arial" panose="020B0604020202020204" pitchFamily="34" charset="0"/>
                    <a:ea typeface="Calibri" panose="020F0502020204030204" pitchFamily="34" charset="0"/>
                    <a:cs typeface="Arial" panose="020B0604020202020204" pitchFamily="34" charset="0"/>
                  </a:rPr>
                  <a:t>là</a:t>
                </a:r>
                <a:r>
                  <a:rPr lang="en-US" sz="2200" b="0" kern="0" dirty="0" smtClean="0">
                    <a:latin typeface="Arial" panose="020B0604020202020204" pitchFamily="34" charset="0"/>
                    <a:ea typeface="Calibri" panose="020F0502020204030204" pitchFamily="34" charset="0"/>
                    <a:cs typeface="Arial" panose="020B0604020202020204" pitchFamily="34" charset="0"/>
                  </a:rPr>
                  <a:t> </a:t>
                </a:r>
                <a:r>
                  <a:rPr lang="en-US" sz="2200" b="0" kern="0" dirty="0" err="1" smtClean="0">
                    <a:latin typeface="Arial" panose="020B0604020202020204" pitchFamily="34" charset="0"/>
                    <a:ea typeface="Calibri" panose="020F0502020204030204" pitchFamily="34" charset="0"/>
                    <a:cs typeface="Arial" panose="020B0604020202020204" pitchFamily="34" charset="0"/>
                  </a:rPr>
                  <a:t>trung</a:t>
                </a:r>
                <a:r>
                  <a:rPr lang="en-US" sz="2200" b="0" kern="0" dirty="0" smtClean="0">
                    <a:latin typeface="Arial" panose="020B0604020202020204" pitchFamily="34" charset="0"/>
                    <a:ea typeface="Calibri" panose="020F0502020204030204" pitchFamily="34" charset="0"/>
                    <a:cs typeface="Arial" panose="020B0604020202020204" pitchFamily="34" charset="0"/>
                  </a:rPr>
                  <a:t> </a:t>
                </a:r>
                <a:r>
                  <a:rPr lang="en-US" sz="2200" b="0" kern="0" dirty="0" err="1" smtClean="0">
                    <a:latin typeface="Arial" panose="020B0604020202020204" pitchFamily="34" charset="0"/>
                    <a:ea typeface="Calibri" panose="020F0502020204030204" pitchFamily="34" charset="0"/>
                    <a:cs typeface="Arial" panose="020B0604020202020204" pitchFamily="34" charset="0"/>
                  </a:rPr>
                  <a:t>bình</a:t>
                </a:r>
                <a:r>
                  <a:rPr lang="en-US" sz="2200" b="0" kern="0" dirty="0" smtClean="0">
                    <a:latin typeface="Arial" panose="020B0604020202020204" pitchFamily="34" charset="0"/>
                    <a:ea typeface="Calibri" panose="020F0502020204030204" pitchFamily="34" charset="0"/>
                    <a:cs typeface="Arial" panose="020B0604020202020204" pitchFamily="34" charset="0"/>
                  </a:rPr>
                  <a:t> </a:t>
                </a:r>
                <a:r>
                  <a:rPr lang="en-US" sz="2200" b="0" kern="0" dirty="0" err="1" smtClean="0">
                    <a:latin typeface="Arial" panose="020B0604020202020204" pitchFamily="34" charset="0"/>
                    <a:ea typeface="Calibri" panose="020F0502020204030204" pitchFamily="34" charset="0"/>
                    <a:cs typeface="Arial" panose="020B0604020202020204" pitchFamily="34" charset="0"/>
                  </a:rPr>
                  <a:t>khối</a:t>
                </a:r>
                <a:r>
                  <a:rPr lang="en-US" sz="2200" b="0" kern="0" dirty="0" smtClean="0">
                    <a:latin typeface="Arial" panose="020B0604020202020204" pitchFamily="34" charset="0"/>
                    <a:ea typeface="Calibri" panose="020F0502020204030204" pitchFamily="34" charset="0"/>
                    <a:cs typeface="Arial" panose="020B0604020202020204" pitchFamily="34" charset="0"/>
                  </a:rPr>
                  <a:t> </a:t>
                </a:r>
                <a:r>
                  <a:rPr lang="en-US" sz="2200" b="0" kern="0" dirty="0" err="1" smtClean="0">
                    <a:latin typeface="Arial" panose="020B0604020202020204" pitchFamily="34" charset="0"/>
                    <a:ea typeface="Calibri" panose="020F0502020204030204" pitchFamily="34" charset="0"/>
                    <a:cs typeface="Arial" panose="020B0604020202020204" pitchFamily="34" charset="0"/>
                  </a:rPr>
                  <a:t>lượng</a:t>
                </a:r>
                <a:r>
                  <a:rPr lang="en-US" sz="2200" b="0" kern="0" dirty="0" smtClean="0">
                    <a:latin typeface="Arial" panose="020B0604020202020204" pitchFamily="34" charset="0"/>
                    <a:ea typeface="Calibri" panose="020F0502020204030204" pitchFamily="34" charset="0"/>
                    <a:cs typeface="Arial" panose="020B0604020202020204" pitchFamily="34" charset="0"/>
                  </a:rPr>
                  <a:t> </a:t>
                </a:r>
                <a:r>
                  <a:rPr lang="en-US" sz="2200" b="0" kern="0" dirty="0" err="1" smtClean="0">
                    <a:latin typeface="Arial" panose="020B0604020202020204" pitchFamily="34" charset="0"/>
                    <a:ea typeface="Calibri" panose="020F0502020204030204" pitchFamily="34" charset="0"/>
                    <a:cs typeface="Arial" panose="020B0604020202020204" pitchFamily="34" charset="0"/>
                  </a:rPr>
                  <a:t>của</a:t>
                </a:r>
                <a:r>
                  <a:rPr lang="en-US" sz="2200" b="0" kern="0" dirty="0" smtClean="0">
                    <a:latin typeface="Arial" panose="020B0604020202020204" pitchFamily="34" charset="0"/>
                    <a:ea typeface="Calibri" panose="020F0502020204030204" pitchFamily="34" charset="0"/>
                    <a:cs typeface="Arial" panose="020B0604020202020204" pitchFamily="34" charset="0"/>
                  </a:rPr>
                  <a:t> </a:t>
                </a:r>
                <a:r>
                  <a:rPr lang="en-US" sz="2200" b="0" kern="0" dirty="0" err="1" smtClean="0">
                    <a:latin typeface="Arial" panose="020B0604020202020204" pitchFamily="34" charset="0"/>
                    <a:ea typeface="Calibri" panose="020F0502020204030204" pitchFamily="34" charset="0"/>
                    <a:cs typeface="Arial" panose="020B0604020202020204" pitchFamily="34" charset="0"/>
                  </a:rPr>
                  <a:t>toàn</a:t>
                </a:r>
                <a:r>
                  <a:rPr lang="en-US" sz="2200" b="0" kern="0" dirty="0" smtClean="0">
                    <a:latin typeface="Arial" panose="020B0604020202020204" pitchFamily="34" charset="0"/>
                    <a:ea typeface="Calibri" panose="020F0502020204030204" pitchFamily="34" charset="0"/>
                    <a:cs typeface="Arial" panose="020B0604020202020204" pitchFamily="34" charset="0"/>
                  </a:rPr>
                  <a:t> </a:t>
                </a:r>
                <a:r>
                  <a:rPr lang="en-US" sz="2200" b="0" kern="0" dirty="0" err="1" smtClean="0">
                    <a:latin typeface="Arial" panose="020B0604020202020204" pitchFamily="34" charset="0"/>
                    <a:ea typeface="Calibri" panose="020F0502020204030204" pitchFamily="34" charset="0"/>
                    <a:cs typeface="Arial" panose="020B0604020202020204" pitchFamily="34" charset="0"/>
                  </a:rPr>
                  <a:t>bộ</a:t>
                </a:r>
                <a:r>
                  <a:rPr lang="en-US" sz="2200" b="0" kern="0" dirty="0" smtClean="0">
                    <a:latin typeface="Arial" panose="020B0604020202020204" pitchFamily="34" charset="0"/>
                    <a:ea typeface="Calibri" panose="020F0502020204030204" pitchFamily="34" charset="0"/>
                    <a:cs typeface="Arial" panose="020B0604020202020204" pitchFamily="34" charset="0"/>
                  </a:rPr>
                  <a:t> </a:t>
                </a:r>
                <a:r>
                  <a:rPr lang="en-US" sz="2200" b="0" kern="0" dirty="0" err="1" smtClean="0">
                    <a:latin typeface="Arial" panose="020B0604020202020204" pitchFamily="34" charset="0"/>
                    <a:ea typeface="Calibri" panose="020F0502020204030204" pitchFamily="34" charset="0"/>
                    <a:cs typeface="Arial" panose="020B0604020202020204" pitchFamily="34" charset="0"/>
                  </a:rPr>
                  <a:t>các</a:t>
                </a:r>
                <a:r>
                  <a:rPr lang="en-US" sz="2200" b="0" kern="0" dirty="0" smtClean="0">
                    <a:latin typeface="Arial" panose="020B0604020202020204" pitchFamily="34" charset="0"/>
                    <a:ea typeface="Calibri" panose="020F0502020204030204" pitchFamily="34" charset="0"/>
                    <a:cs typeface="Arial" panose="020B0604020202020204" pitchFamily="34" charset="0"/>
                  </a:rPr>
                  <a:t> </a:t>
                </a:r>
                <a:r>
                  <a:rPr lang="en-US" sz="2200" b="0" kern="0" dirty="0" err="1" smtClean="0">
                    <a:latin typeface="Arial" panose="020B0604020202020204" pitchFamily="34" charset="0"/>
                    <a:ea typeface="Calibri" panose="020F0502020204030204" pitchFamily="34" charset="0"/>
                    <a:cs typeface="Arial" panose="020B0604020202020204" pitchFamily="34" charset="0"/>
                  </a:rPr>
                  <a:t>bao</a:t>
                </a:r>
                <a:r>
                  <a:rPr lang="en-US" sz="2200" b="0" kern="0" dirty="0" smtClean="0">
                    <a:latin typeface="Arial" panose="020B0604020202020204" pitchFamily="34" charset="0"/>
                    <a:ea typeface="Calibri" panose="020F0502020204030204" pitchFamily="34" charset="0"/>
                    <a:cs typeface="Arial" panose="020B0604020202020204" pitchFamily="34" charset="0"/>
                  </a:rPr>
                  <a:t> </a:t>
                </a:r>
                <a:r>
                  <a:rPr lang="en-US" sz="2200" b="0" kern="0" dirty="0" err="1" smtClean="0">
                    <a:latin typeface="Arial" panose="020B0604020202020204" pitchFamily="34" charset="0"/>
                    <a:ea typeface="Calibri" panose="020F0502020204030204" pitchFamily="34" charset="0"/>
                    <a:cs typeface="Arial" panose="020B0604020202020204" pitchFamily="34" charset="0"/>
                  </a:rPr>
                  <a:t>đựng</a:t>
                </a:r>
                <a:r>
                  <a:rPr lang="en-US" sz="2200" b="0" kern="0" dirty="0" smtClean="0">
                    <a:latin typeface="Arial" panose="020B0604020202020204" pitchFamily="34" charset="0"/>
                    <a:ea typeface="Calibri" panose="020F0502020204030204" pitchFamily="34" charset="0"/>
                    <a:cs typeface="Arial" panose="020B0604020202020204" pitchFamily="34" charset="0"/>
                  </a:rPr>
                  <a:t> </a:t>
                </a:r>
                <a:r>
                  <a:rPr lang="en-US" sz="2200" b="0" kern="0" dirty="0" err="1" smtClean="0">
                    <a:latin typeface="Arial" panose="020B0604020202020204" pitchFamily="34" charset="0"/>
                    <a:ea typeface="Calibri" panose="020F0502020204030204" pitchFamily="34" charset="0"/>
                    <a:cs typeface="Arial" panose="020B0604020202020204" pitchFamily="34" charset="0"/>
                  </a:rPr>
                  <a:t>gạo</a:t>
                </a:r>
                <a:r>
                  <a:rPr lang="en-US" sz="2200" b="0" kern="0" dirty="0" smtClean="0">
                    <a:latin typeface="Arial" panose="020B0604020202020204" pitchFamily="34" charset="0"/>
                    <a:ea typeface="Calibri" panose="020F0502020204030204" pitchFamily="34" charset="0"/>
                    <a:cs typeface="Arial" panose="020B0604020202020204" pitchFamily="34" charset="0"/>
                  </a:rPr>
                  <a:t> </a:t>
                </a:r>
                <a:r>
                  <a:rPr lang="en-US" sz="2200" b="0" kern="0" dirty="0" err="1" smtClean="0">
                    <a:latin typeface="Arial" panose="020B0604020202020204" pitchFamily="34" charset="0"/>
                    <a:ea typeface="Calibri" panose="020F0502020204030204" pitchFamily="34" charset="0"/>
                    <a:cs typeface="Arial" panose="020B0604020202020204" pitchFamily="34" charset="0"/>
                  </a:rPr>
                  <a:t>trong</a:t>
                </a:r>
                <a:r>
                  <a:rPr lang="en-US" sz="2200" b="0" kern="0" dirty="0" smtClean="0">
                    <a:latin typeface="Arial" panose="020B0604020202020204" pitchFamily="34" charset="0"/>
                    <a:ea typeface="Calibri" panose="020F0502020204030204" pitchFamily="34" charset="0"/>
                    <a:cs typeface="Arial" panose="020B0604020202020204" pitchFamily="34" charset="0"/>
                  </a:rPr>
                  <a:t> </a:t>
                </a:r>
                <a:r>
                  <a:rPr lang="en-US" sz="2200" b="0" kern="0" dirty="0" err="1" smtClean="0">
                    <a:latin typeface="Arial" panose="020B0604020202020204" pitchFamily="34" charset="0"/>
                    <a:ea typeface="Calibri" panose="020F0502020204030204" pitchFamily="34" charset="0"/>
                    <a:cs typeface="Arial" panose="020B0604020202020204" pitchFamily="34" charset="0"/>
                  </a:rPr>
                  <a:t>quần</a:t>
                </a:r>
                <a:r>
                  <a:rPr lang="en-US" sz="2200" b="0" kern="0" dirty="0" smtClean="0">
                    <a:latin typeface="Arial" panose="020B0604020202020204" pitchFamily="34" charset="0"/>
                    <a:ea typeface="Calibri" panose="020F0502020204030204" pitchFamily="34" charset="0"/>
                    <a:cs typeface="Arial" panose="020B0604020202020204" pitchFamily="34" charset="0"/>
                  </a:rPr>
                  <a:t> </a:t>
                </a:r>
                <a:r>
                  <a:rPr lang="en-US" sz="2200" b="0" kern="0" dirty="0" err="1" smtClean="0">
                    <a:latin typeface="Arial" panose="020B0604020202020204" pitchFamily="34" charset="0"/>
                    <a:ea typeface="Calibri" panose="020F0502020204030204" pitchFamily="34" charset="0"/>
                    <a:cs typeface="Arial" panose="020B0604020202020204" pitchFamily="34" charset="0"/>
                  </a:rPr>
                  <a:t>thể</a:t>
                </a:r>
                <a:r>
                  <a:rPr lang="en-US" sz="2200" b="0" kern="0" dirty="0" smtClean="0">
                    <a:latin typeface="Arial" panose="020B0604020202020204" pitchFamily="34" charset="0"/>
                    <a:ea typeface="Calibri" panose="020F0502020204030204" pitchFamily="34" charset="0"/>
                    <a:cs typeface="Arial" panose="020B0604020202020204" pitchFamily="34" charset="0"/>
                  </a:rPr>
                  <a:t>. </a:t>
                </a:r>
              </a:p>
              <a:p>
                <a:pPr>
                  <a:lnSpc>
                    <a:spcPct val="107000"/>
                  </a:lnSpc>
                  <a:spcBef>
                    <a:spcPts val="0"/>
                  </a:spcBef>
                  <a:spcAft>
                    <a:spcPts val="800"/>
                  </a:spcAft>
                </a:pPr>
                <a14:m>
                  <m:oMath xmlns:m="http://schemas.openxmlformats.org/officeDocument/2006/math">
                    <m:acc>
                      <m:accPr>
                        <m:chr m:val="̅"/>
                        <m:ctrlPr>
                          <a:rPr lang="en-US" sz="2000" i="1">
                            <a:latin typeface="Cambria Math" panose="02040503050406030204" pitchFamily="18" charset="0"/>
                          </a:rPr>
                        </m:ctrlPr>
                      </m:accPr>
                      <m:e>
                        <m:r>
                          <a:rPr lang="en-US" sz="2000" i="1">
                            <a:latin typeface="Cambria Math" panose="02040503050406030204" pitchFamily="18" charset="0"/>
                          </a:rPr>
                          <m:t>𝑿</m:t>
                        </m:r>
                      </m:e>
                    </m:acc>
                  </m:oMath>
                </a14:m>
                <a:r>
                  <a:rPr lang="en-US" sz="2200" b="0" kern="0" dirty="0" smtClean="0">
                    <a:latin typeface="Arial" panose="020B0604020202020204" pitchFamily="34" charset="0"/>
                    <a:ea typeface="Calibri" panose="020F0502020204030204" pitchFamily="34" charset="0"/>
                    <a:cs typeface="Arial" panose="020B0604020202020204" pitchFamily="34" charset="0"/>
                  </a:rPr>
                  <a:t> </a:t>
                </a:r>
                <a:r>
                  <a:rPr lang="en-US" sz="2200" b="0" kern="0" dirty="0" err="1" smtClean="0">
                    <a:latin typeface="Arial" panose="020B0604020202020204" pitchFamily="34" charset="0"/>
                    <a:ea typeface="Calibri" panose="020F0502020204030204" pitchFamily="34" charset="0"/>
                    <a:cs typeface="Arial" panose="020B0604020202020204" pitchFamily="34" charset="0"/>
                  </a:rPr>
                  <a:t>là</a:t>
                </a:r>
                <a:r>
                  <a:rPr lang="en-US" sz="2200" b="0" kern="0" dirty="0" smtClean="0">
                    <a:latin typeface="Arial" panose="020B0604020202020204" pitchFamily="34" charset="0"/>
                    <a:ea typeface="Calibri" panose="020F0502020204030204" pitchFamily="34" charset="0"/>
                    <a:cs typeface="Arial" panose="020B0604020202020204" pitchFamily="34" charset="0"/>
                  </a:rPr>
                  <a:t> </a:t>
                </a:r>
                <a:r>
                  <a:rPr lang="en-US" sz="2200" b="0" kern="0" dirty="0" err="1" smtClean="0">
                    <a:latin typeface="Arial" panose="020B0604020202020204" pitchFamily="34" charset="0"/>
                    <a:ea typeface="Calibri" panose="020F0502020204030204" pitchFamily="34" charset="0"/>
                    <a:cs typeface="Arial" panose="020B0604020202020204" pitchFamily="34" charset="0"/>
                  </a:rPr>
                  <a:t>khối</a:t>
                </a:r>
                <a:r>
                  <a:rPr lang="en-US" sz="2200" b="0" kern="0" dirty="0" smtClean="0">
                    <a:latin typeface="Arial" panose="020B0604020202020204" pitchFamily="34" charset="0"/>
                    <a:ea typeface="Calibri" panose="020F0502020204030204" pitchFamily="34" charset="0"/>
                    <a:cs typeface="Arial" panose="020B0604020202020204" pitchFamily="34" charset="0"/>
                  </a:rPr>
                  <a:t> </a:t>
                </a:r>
                <a:r>
                  <a:rPr lang="en-US" sz="2200" b="0" kern="0" dirty="0" err="1" smtClean="0">
                    <a:latin typeface="Arial" panose="020B0604020202020204" pitchFamily="34" charset="0"/>
                    <a:ea typeface="Calibri" panose="020F0502020204030204" pitchFamily="34" charset="0"/>
                    <a:cs typeface="Arial" panose="020B0604020202020204" pitchFamily="34" charset="0"/>
                  </a:rPr>
                  <a:t>lượng</a:t>
                </a:r>
                <a:r>
                  <a:rPr lang="en-US" sz="2200" b="0" kern="0" dirty="0" smtClean="0">
                    <a:latin typeface="Arial" panose="020B0604020202020204" pitchFamily="34" charset="0"/>
                    <a:ea typeface="Calibri" panose="020F0502020204030204" pitchFamily="34" charset="0"/>
                    <a:cs typeface="Arial" panose="020B0604020202020204" pitchFamily="34" charset="0"/>
                  </a:rPr>
                  <a:t> </a:t>
                </a:r>
                <a:r>
                  <a:rPr lang="en-US" sz="2200" b="0" kern="0" dirty="0" err="1" smtClean="0">
                    <a:latin typeface="Arial" panose="020B0604020202020204" pitchFamily="34" charset="0"/>
                    <a:ea typeface="Calibri" panose="020F0502020204030204" pitchFamily="34" charset="0"/>
                    <a:cs typeface="Arial" panose="020B0604020202020204" pitchFamily="34" charset="0"/>
                  </a:rPr>
                  <a:t>trung</a:t>
                </a:r>
                <a:r>
                  <a:rPr lang="en-US" sz="2200" b="0" kern="0" dirty="0" smtClean="0">
                    <a:latin typeface="Arial" panose="020B0604020202020204" pitchFamily="34" charset="0"/>
                    <a:ea typeface="Calibri" panose="020F0502020204030204" pitchFamily="34" charset="0"/>
                    <a:cs typeface="Arial" panose="020B0604020202020204" pitchFamily="34" charset="0"/>
                  </a:rPr>
                  <a:t> </a:t>
                </a:r>
                <a:r>
                  <a:rPr lang="en-US" sz="2200" b="0" kern="0" dirty="0" err="1" smtClean="0">
                    <a:latin typeface="Arial" panose="020B0604020202020204" pitchFamily="34" charset="0"/>
                    <a:ea typeface="Calibri" panose="020F0502020204030204" pitchFamily="34" charset="0"/>
                    <a:cs typeface="Arial" panose="020B0604020202020204" pitchFamily="34" charset="0"/>
                  </a:rPr>
                  <a:t>bình</a:t>
                </a:r>
                <a:r>
                  <a:rPr lang="en-US" sz="2200" b="0" kern="0" dirty="0" smtClean="0">
                    <a:latin typeface="Arial" panose="020B0604020202020204" pitchFamily="34" charset="0"/>
                    <a:ea typeface="Calibri" panose="020F0502020204030204" pitchFamily="34" charset="0"/>
                    <a:cs typeface="Arial" panose="020B0604020202020204" pitchFamily="34" charset="0"/>
                  </a:rPr>
                  <a:t> </a:t>
                </a:r>
                <a:r>
                  <a:rPr lang="en-US" sz="2200" b="0" kern="0" dirty="0" err="1" smtClean="0">
                    <a:latin typeface="Arial" panose="020B0604020202020204" pitchFamily="34" charset="0"/>
                    <a:ea typeface="Calibri" panose="020F0502020204030204" pitchFamily="34" charset="0"/>
                    <a:cs typeface="Arial" panose="020B0604020202020204" pitchFamily="34" charset="0"/>
                  </a:rPr>
                  <a:t>của</a:t>
                </a:r>
                <a:r>
                  <a:rPr lang="en-US" sz="2200" b="0" kern="0" dirty="0" smtClean="0">
                    <a:latin typeface="Arial" panose="020B0604020202020204" pitchFamily="34" charset="0"/>
                    <a:ea typeface="Calibri" panose="020F0502020204030204" pitchFamily="34" charset="0"/>
                    <a:cs typeface="Arial" panose="020B0604020202020204" pitchFamily="34" charset="0"/>
                  </a:rPr>
                  <a:t> 35 </a:t>
                </a:r>
                <a:r>
                  <a:rPr lang="en-US" sz="2200" b="0" kern="0" dirty="0" err="1" smtClean="0">
                    <a:latin typeface="Arial" panose="020B0604020202020204" pitchFamily="34" charset="0"/>
                    <a:ea typeface="Calibri" panose="020F0502020204030204" pitchFamily="34" charset="0"/>
                    <a:cs typeface="Arial" panose="020B0604020202020204" pitchFamily="34" charset="0"/>
                  </a:rPr>
                  <a:t>bao</a:t>
                </a:r>
                <a:r>
                  <a:rPr lang="en-US" sz="2200" b="0" kern="0" dirty="0" smtClean="0">
                    <a:latin typeface="Arial" panose="020B0604020202020204" pitchFamily="34" charset="0"/>
                    <a:ea typeface="Calibri" panose="020F0502020204030204" pitchFamily="34" charset="0"/>
                    <a:cs typeface="Arial" panose="020B0604020202020204" pitchFamily="34" charset="0"/>
                  </a:rPr>
                  <a:t> </a:t>
                </a:r>
                <a:r>
                  <a:rPr lang="en-US" sz="2200" b="0" kern="0" dirty="0" err="1" smtClean="0">
                    <a:latin typeface="Arial" panose="020B0604020202020204" pitchFamily="34" charset="0"/>
                    <a:ea typeface="Calibri" panose="020F0502020204030204" pitchFamily="34" charset="0"/>
                    <a:cs typeface="Arial" panose="020B0604020202020204" pitchFamily="34" charset="0"/>
                  </a:rPr>
                  <a:t>đựng</a:t>
                </a:r>
                <a:r>
                  <a:rPr lang="en-US" sz="2200" b="0" kern="0" dirty="0" smtClean="0">
                    <a:latin typeface="Arial" panose="020B0604020202020204" pitchFamily="34" charset="0"/>
                    <a:ea typeface="Calibri" panose="020F0502020204030204" pitchFamily="34" charset="0"/>
                    <a:cs typeface="Arial" panose="020B0604020202020204" pitchFamily="34" charset="0"/>
                  </a:rPr>
                  <a:t> </a:t>
                </a:r>
                <a:r>
                  <a:rPr lang="en-US" sz="2200" b="0" kern="0" dirty="0" err="1" smtClean="0">
                    <a:latin typeface="Arial" panose="020B0604020202020204" pitchFamily="34" charset="0"/>
                    <a:ea typeface="Calibri" panose="020F0502020204030204" pitchFamily="34" charset="0"/>
                    <a:cs typeface="Arial" panose="020B0604020202020204" pitchFamily="34" charset="0"/>
                  </a:rPr>
                  <a:t>gạo</a:t>
                </a:r>
                <a:r>
                  <a:rPr lang="en-US" sz="2200" b="0" kern="0" dirty="0" smtClean="0">
                    <a:latin typeface="Arial" panose="020B0604020202020204" pitchFamily="34" charset="0"/>
                    <a:ea typeface="Calibri" panose="020F0502020204030204" pitchFamily="34" charset="0"/>
                    <a:cs typeface="Arial" panose="020B0604020202020204" pitchFamily="34" charset="0"/>
                  </a:rPr>
                  <a:t> </a:t>
                </a:r>
                <a:r>
                  <a:rPr lang="en-US" sz="2200" b="0" kern="0" dirty="0" err="1" smtClean="0">
                    <a:latin typeface="Arial" panose="020B0604020202020204" pitchFamily="34" charset="0"/>
                    <a:ea typeface="Calibri" panose="020F0502020204030204" pitchFamily="34" charset="0"/>
                    <a:cs typeface="Arial" panose="020B0604020202020204" pitchFamily="34" charset="0"/>
                  </a:rPr>
                  <a:t>trong</a:t>
                </a:r>
                <a:r>
                  <a:rPr lang="en-US" sz="2200" b="0" kern="0" dirty="0" smtClean="0">
                    <a:latin typeface="Arial" panose="020B0604020202020204" pitchFamily="34" charset="0"/>
                    <a:ea typeface="Calibri" panose="020F0502020204030204" pitchFamily="34" charset="0"/>
                    <a:cs typeface="Arial" panose="020B0604020202020204" pitchFamily="34" charset="0"/>
                  </a:rPr>
                  <a:t> </a:t>
                </a:r>
                <a:r>
                  <a:rPr lang="en-US" sz="2200" b="0" kern="0" dirty="0" err="1" smtClean="0">
                    <a:latin typeface="Arial" panose="020B0604020202020204" pitchFamily="34" charset="0"/>
                    <a:ea typeface="Calibri" panose="020F0502020204030204" pitchFamily="34" charset="0"/>
                    <a:cs typeface="Arial" panose="020B0604020202020204" pitchFamily="34" charset="0"/>
                  </a:rPr>
                  <a:t>tập</a:t>
                </a:r>
                <a:r>
                  <a:rPr lang="en-US" sz="2200" b="0" kern="0" dirty="0" smtClean="0">
                    <a:latin typeface="Arial" panose="020B0604020202020204" pitchFamily="34" charset="0"/>
                    <a:ea typeface="Calibri" panose="020F0502020204030204" pitchFamily="34" charset="0"/>
                    <a:cs typeface="Arial" panose="020B0604020202020204" pitchFamily="34" charset="0"/>
                  </a:rPr>
                  <a:t> </a:t>
                </a:r>
                <a:r>
                  <a:rPr lang="en-US" sz="2200" b="0" kern="0" dirty="0" err="1" smtClean="0">
                    <a:latin typeface="Arial" panose="020B0604020202020204" pitchFamily="34" charset="0"/>
                    <a:ea typeface="Calibri" panose="020F0502020204030204" pitchFamily="34" charset="0"/>
                    <a:cs typeface="Arial" panose="020B0604020202020204" pitchFamily="34" charset="0"/>
                  </a:rPr>
                  <a:t>mẫu</a:t>
                </a:r>
                <a:r>
                  <a:rPr lang="en-US" sz="2200" b="0" kern="0" dirty="0" smtClean="0">
                    <a:latin typeface="Arial" panose="020B0604020202020204" pitchFamily="34" charset="0"/>
                    <a:ea typeface="Calibri" panose="020F0502020204030204" pitchFamily="34" charset="0"/>
                    <a:cs typeface="Arial" panose="020B0604020202020204" pitchFamily="34" charset="0"/>
                  </a:rPr>
                  <a:t>. </a:t>
                </a:r>
              </a:p>
              <a:p>
                <a:pPr>
                  <a:lnSpc>
                    <a:spcPct val="107000"/>
                  </a:lnSpc>
                  <a:spcBef>
                    <a:spcPts val="0"/>
                  </a:spcBef>
                  <a:spcAft>
                    <a:spcPts val="800"/>
                  </a:spcAft>
                </a:pPr>
                <a:r>
                  <a:rPr lang="en-US" sz="2200" b="0" kern="0" dirty="0" smtClean="0">
                    <a:latin typeface="Arial" panose="020B0604020202020204" pitchFamily="34" charset="0"/>
                    <a:ea typeface="Calibri" panose="020F0502020204030204" pitchFamily="34" charset="0"/>
                    <a:cs typeface="Arial" panose="020B0604020202020204" pitchFamily="34" charset="0"/>
                  </a:rPr>
                  <a:t>Ta </a:t>
                </a:r>
                <a:r>
                  <a:rPr lang="en-US" sz="2200" b="0" kern="0" dirty="0" err="1" smtClean="0">
                    <a:latin typeface="Arial" panose="020B0604020202020204" pitchFamily="34" charset="0"/>
                    <a:ea typeface="Calibri" panose="020F0502020204030204" pitchFamily="34" charset="0"/>
                    <a:cs typeface="Arial" panose="020B0604020202020204" pitchFamily="34" charset="0"/>
                  </a:rPr>
                  <a:t>có</a:t>
                </a:r>
                <a:r>
                  <a:rPr lang="en-US" sz="2200" b="0" kern="0" dirty="0" smtClean="0">
                    <a:latin typeface="Arial" panose="020B0604020202020204" pitchFamily="34" charset="0"/>
                    <a:ea typeface="Calibri" panose="020F0502020204030204" pitchFamily="34" charset="0"/>
                    <a:cs typeface="Arial" panose="020B0604020202020204" pitchFamily="34" charset="0"/>
                  </a:rPr>
                  <a:t>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𝑿</m:t>
                        </m:r>
                      </m:e>
                    </m:acc>
                  </m:oMath>
                </a14:m>
                <a:r>
                  <a:rPr lang="en-US" sz="2200" b="0" kern="0" dirty="0" smtClean="0">
                    <a:latin typeface="Arial" panose="020B0604020202020204" pitchFamily="34" charset="0"/>
                    <a:ea typeface="Calibri" panose="020F0502020204030204" pitchFamily="34" charset="0"/>
                    <a:cs typeface="Arial" panose="020B0604020202020204" pitchFamily="34" charset="0"/>
                  </a:rPr>
                  <a:t>=362.3 gam. </a:t>
                </a:r>
                <a:r>
                  <a:rPr lang="en-US" sz="2200" b="0" kern="0" dirty="0" err="1" smtClean="0">
                    <a:latin typeface="Arial" panose="020B0604020202020204" pitchFamily="34" charset="0"/>
                    <a:ea typeface="Calibri" panose="020F0502020204030204" pitchFamily="34" charset="0"/>
                    <a:cs typeface="Arial" panose="020B0604020202020204" pitchFamily="34" charset="0"/>
                  </a:rPr>
                  <a:t>Độ</a:t>
                </a:r>
                <a:r>
                  <a:rPr lang="en-US" sz="2200" b="0" kern="0" dirty="0" smtClean="0">
                    <a:latin typeface="Arial" panose="020B0604020202020204" pitchFamily="34" charset="0"/>
                    <a:ea typeface="Calibri" panose="020F0502020204030204" pitchFamily="34" charset="0"/>
                    <a:cs typeface="Arial" panose="020B0604020202020204" pitchFamily="34" charset="0"/>
                  </a:rPr>
                  <a:t> tin </a:t>
                </a:r>
                <a:r>
                  <a:rPr lang="en-US" sz="2200" b="0" kern="0" dirty="0" err="1" smtClean="0">
                    <a:latin typeface="Arial" panose="020B0604020202020204" pitchFamily="34" charset="0"/>
                    <a:ea typeface="Calibri" panose="020F0502020204030204" pitchFamily="34" charset="0"/>
                    <a:cs typeface="Arial" panose="020B0604020202020204" pitchFamily="34" charset="0"/>
                  </a:rPr>
                  <a:t>cậy</a:t>
                </a:r>
                <a:r>
                  <a:rPr lang="en-US" sz="2200" b="0" kern="0" dirty="0" smtClean="0">
                    <a:latin typeface="Arial" panose="020B0604020202020204" pitchFamily="34" charset="0"/>
                    <a:ea typeface="Calibri" panose="020F0502020204030204" pitchFamily="34" charset="0"/>
                    <a:cs typeface="Arial" panose="020B0604020202020204" pitchFamily="34" charset="0"/>
                  </a:rPr>
                  <a:t> 1-</a:t>
                </a:r>
                <a:r>
                  <a:rPr lang="el-GR" sz="2200" b="0" kern="0" dirty="0" smtClean="0">
                    <a:latin typeface="Arial" panose="020B0604020202020204" pitchFamily="34" charset="0"/>
                    <a:ea typeface="Calibri" panose="020F0502020204030204" pitchFamily="34" charset="0"/>
                    <a:cs typeface="Arial" panose="020B0604020202020204" pitchFamily="34" charset="0"/>
                  </a:rPr>
                  <a:t>α</a:t>
                </a:r>
                <a:r>
                  <a:rPr lang="en-US" sz="2200" b="0" kern="0" dirty="0" smtClean="0">
                    <a:latin typeface="Arial" panose="020B0604020202020204" pitchFamily="34" charset="0"/>
                    <a:ea typeface="Calibri" panose="020F0502020204030204" pitchFamily="34" charset="0"/>
                    <a:cs typeface="Arial" panose="020B0604020202020204" pitchFamily="34" charset="0"/>
                  </a:rPr>
                  <a:t>=0.95</a:t>
                </a:r>
              </a:p>
              <a:p>
                <a:pPr>
                  <a:lnSpc>
                    <a:spcPct val="107000"/>
                  </a:lnSpc>
                  <a:spcBef>
                    <a:spcPts val="0"/>
                  </a:spcBef>
                  <a:spcAft>
                    <a:spcPts val="800"/>
                  </a:spcAft>
                </a:pPr>
                <a:r>
                  <a:rPr lang="en-US" sz="2200" b="0" kern="0" dirty="0" err="1" smtClean="0">
                    <a:latin typeface="Arial" panose="020B0604020202020204" pitchFamily="34" charset="0"/>
                    <a:ea typeface="Calibri" panose="020F0502020204030204" pitchFamily="34" charset="0"/>
                    <a:cs typeface="Arial" panose="020B0604020202020204" pitchFamily="34" charset="0"/>
                  </a:rPr>
                  <a:t>Khoảng</a:t>
                </a:r>
                <a:r>
                  <a:rPr lang="en-US" sz="2200" b="0" kern="0" dirty="0" smtClean="0">
                    <a:latin typeface="Arial" panose="020B0604020202020204" pitchFamily="34" charset="0"/>
                    <a:ea typeface="Calibri" panose="020F0502020204030204" pitchFamily="34" charset="0"/>
                    <a:cs typeface="Arial" panose="020B0604020202020204" pitchFamily="34" charset="0"/>
                  </a:rPr>
                  <a:t> </a:t>
                </a:r>
                <a:r>
                  <a:rPr lang="en-US" sz="2200" b="0" kern="0" dirty="0" err="1" smtClean="0">
                    <a:latin typeface="Arial" panose="020B0604020202020204" pitchFamily="34" charset="0"/>
                    <a:ea typeface="Calibri" panose="020F0502020204030204" pitchFamily="34" charset="0"/>
                    <a:cs typeface="Arial" panose="020B0604020202020204" pitchFamily="34" charset="0"/>
                  </a:rPr>
                  <a:t>ước</a:t>
                </a:r>
                <a:r>
                  <a:rPr lang="en-US" sz="2200" b="0" kern="0" dirty="0" smtClean="0">
                    <a:latin typeface="Arial" panose="020B0604020202020204" pitchFamily="34" charset="0"/>
                    <a:ea typeface="Calibri" panose="020F0502020204030204" pitchFamily="34" charset="0"/>
                    <a:cs typeface="Arial" panose="020B0604020202020204" pitchFamily="34" charset="0"/>
                  </a:rPr>
                  <a:t> </a:t>
                </a:r>
                <a:r>
                  <a:rPr lang="en-US" sz="2200" b="0" kern="0" dirty="0" err="1" smtClean="0">
                    <a:latin typeface="Arial" panose="020B0604020202020204" pitchFamily="34" charset="0"/>
                    <a:ea typeface="Calibri" panose="020F0502020204030204" pitchFamily="34" charset="0"/>
                    <a:cs typeface="Arial" panose="020B0604020202020204" pitchFamily="34" charset="0"/>
                  </a:rPr>
                  <a:t>lượng</a:t>
                </a:r>
                <a:r>
                  <a:rPr lang="en-US" sz="2200" b="0" kern="0" dirty="0" smtClean="0">
                    <a:latin typeface="Arial" panose="020B0604020202020204" pitchFamily="34" charset="0"/>
                    <a:ea typeface="Calibri" panose="020F0502020204030204" pitchFamily="34" charset="0"/>
                    <a:cs typeface="Arial" panose="020B0604020202020204" pitchFamily="34" charset="0"/>
                  </a:rPr>
                  <a:t> </a:t>
                </a:r>
                <a:r>
                  <a:rPr lang="en-US" sz="2200" b="0" kern="0" dirty="0" err="1" smtClean="0">
                    <a:latin typeface="Arial" panose="020B0604020202020204" pitchFamily="34" charset="0"/>
                    <a:ea typeface="Calibri" panose="020F0502020204030204" pitchFamily="34" charset="0"/>
                    <a:cs typeface="Arial" panose="020B0604020202020204" pitchFamily="34" charset="0"/>
                  </a:rPr>
                  <a:t>cho</a:t>
                </a:r>
                <a:r>
                  <a:rPr lang="en-US" sz="2200" b="0" kern="0" dirty="0" smtClean="0">
                    <a:latin typeface="Arial" panose="020B0604020202020204" pitchFamily="34" charset="0"/>
                    <a:ea typeface="Calibri" panose="020F0502020204030204" pitchFamily="34" charset="0"/>
                    <a:cs typeface="Arial" panose="020B0604020202020204" pitchFamily="34" charset="0"/>
                  </a:rPr>
                  <a:t> </a:t>
                </a:r>
                <a:r>
                  <a:rPr lang="en-US" sz="2200" b="0" kern="0" dirty="0" err="1" smtClean="0">
                    <a:latin typeface="Arial" panose="020B0604020202020204" pitchFamily="34" charset="0"/>
                    <a:ea typeface="Calibri" panose="020F0502020204030204" pitchFamily="34" charset="0"/>
                    <a:cs typeface="Arial" panose="020B0604020202020204" pitchFamily="34" charset="0"/>
                  </a:rPr>
                  <a:t>trung</a:t>
                </a:r>
                <a:r>
                  <a:rPr lang="en-US" sz="2200" b="0" kern="0" dirty="0" smtClean="0">
                    <a:latin typeface="Arial" panose="020B0604020202020204" pitchFamily="34" charset="0"/>
                    <a:ea typeface="Calibri" panose="020F0502020204030204" pitchFamily="34" charset="0"/>
                    <a:cs typeface="Arial" panose="020B0604020202020204" pitchFamily="34" charset="0"/>
                  </a:rPr>
                  <a:t> </a:t>
                </a:r>
                <a:r>
                  <a:rPr lang="en-US" sz="2200" b="0" kern="0" dirty="0" err="1" smtClean="0">
                    <a:latin typeface="Arial" panose="020B0604020202020204" pitchFamily="34" charset="0"/>
                    <a:ea typeface="Calibri" panose="020F0502020204030204" pitchFamily="34" charset="0"/>
                    <a:cs typeface="Arial" panose="020B0604020202020204" pitchFamily="34" charset="0"/>
                  </a:rPr>
                  <a:t>bình</a:t>
                </a:r>
                <a:r>
                  <a:rPr lang="en-US" sz="2200" b="0" kern="0" dirty="0" smtClean="0">
                    <a:latin typeface="Arial" panose="020B0604020202020204" pitchFamily="34" charset="0"/>
                    <a:ea typeface="Calibri" panose="020F0502020204030204" pitchFamily="34" charset="0"/>
                    <a:cs typeface="Arial" panose="020B0604020202020204" pitchFamily="34" charset="0"/>
                  </a:rPr>
                  <a:t> µ </a:t>
                </a:r>
                <a:r>
                  <a:rPr lang="en-US" sz="2200" b="0" kern="0" dirty="0" err="1" smtClean="0">
                    <a:latin typeface="Arial" panose="020B0604020202020204" pitchFamily="34" charset="0"/>
                    <a:ea typeface="Calibri" panose="020F0502020204030204" pitchFamily="34" charset="0"/>
                    <a:cs typeface="Arial" panose="020B0604020202020204" pitchFamily="34" charset="0"/>
                  </a:rPr>
                  <a:t>của</a:t>
                </a:r>
                <a:r>
                  <a:rPr lang="en-US" sz="2200" b="0" kern="0" dirty="0" smtClean="0">
                    <a:latin typeface="Arial" panose="020B0604020202020204" pitchFamily="34" charset="0"/>
                    <a:ea typeface="Calibri" panose="020F0502020204030204" pitchFamily="34" charset="0"/>
                    <a:cs typeface="Arial" panose="020B0604020202020204" pitchFamily="34" charset="0"/>
                  </a:rPr>
                  <a:t> </a:t>
                </a:r>
                <a:r>
                  <a:rPr lang="en-US" sz="2200" b="0" kern="0" dirty="0" err="1" smtClean="0">
                    <a:latin typeface="Arial" panose="020B0604020202020204" pitchFamily="34" charset="0"/>
                    <a:ea typeface="Calibri" panose="020F0502020204030204" pitchFamily="34" charset="0"/>
                    <a:cs typeface="Arial" panose="020B0604020202020204" pitchFamily="34" charset="0"/>
                  </a:rPr>
                  <a:t>quần</a:t>
                </a:r>
                <a:r>
                  <a:rPr lang="en-US" sz="2200" b="0" kern="0" dirty="0" smtClean="0">
                    <a:latin typeface="Arial" panose="020B0604020202020204" pitchFamily="34" charset="0"/>
                    <a:ea typeface="Calibri" panose="020F0502020204030204" pitchFamily="34" charset="0"/>
                    <a:cs typeface="Arial" panose="020B0604020202020204" pitchFamily="34" charset="0"/>
                  </a:rPr>
                  <a:t> </a:t>
                </a:r>
                <a:r>
                  <a:rPr lang="en-US" sz="2200" b="0" kern="0" dirty="0" err="1" smtClean="0">
                    <a:latin typeface="Arial" panose="020B0604020202020204" pitchFamily="34" charset="0"/>
                    <a:ea typeface="Calibri" panose="020F0502020204030204" pitchFamily="34" charset="0"/>
                    <a:cs typeface="Arial" panose="020B0604020202020204" pitchFamily="34" charset="0"/>
                  </a:rPr>
                  <a:t>thể</a:t>
                </a:r>
                <a:r>
                  <a:rPr lang="en-US" sz="2200" b="0" kern="0" dirty="0" smtClean="0">
                    <a:latin typeface="Arial" panose="020B0604020202020204" pitchFamily="34" charset="0"/>
                    <a:ea typeface="Calibri" panose="020F0502020204030204" pitchFamily="34" charset="0"/>
                    <a:cs typeface="Arial" panose="020B0604020202020204" pitchFamily="34" charset="0"/>
                  </a:rPr>
                  <a:t>: </a:t>
                </a:r>
                <a14:m>
                  <m:oMath xmlns:m="http://schemas.openxmlformats.org/officeDocument/2006/math">
                    <m:acc>
                      <m:accPr>
                        <m:chr m:val="̅"/>
                        <m:ctrlPr>
                          <a:rPr lang="en-US" altLang="en-US" b="0" i="1">
                            <a:latin typeface="Cambria Math" panose="02040503050406030204" pitchFamily="18" charset="0"/>
                          </a:rPr>
                        </m:ctrlPr>
                      </m:accPr>
                      <m:e>
                        <m:r>
                          <a:rPr lang="en-US" altLang="en-US" b="0" i="1">
                            <a:latin typeface="Cambria Math" panose="02040503050406030204" pitchFamily="18" charset="0"/>
                          </a:rPr>
                          <m:t>𝑋</m:t>
                        </m:r>
                      </m:e>
                    </m:acc>
                    <m:r>
                      <a:rPr lang="en-US" altLang="en-US" b="0" i="1">
                        <a:latin typeface="Cambria Math" panose="02040503050406030204" pitchFamily="18" charset="0"/>
                        <a:ea typeface="Cambria Math" panose="02040503050406030204" pitchFamily="18" charset="0"/>
                      </a:rPr>
                      <m:t>±</m:t>
                    </m:r>
                    <m:r>
                      <a:rPr lang="en-US" altLang="en-US" b="0" i="1" smtClean="0">
                        <a:latin typeface="Cambria Math" panose="02040503050406030204" pitchFamily="18" charset="0"/>
                        <a:ea typeface="Cambria Math" panose="02040503050406030204" pitchFamily="18" charset="0"/>
                      </a:rPr>
                      <m:t>𝐸</m:t>
                    </m:r>
                    <m:r>
                      <a:rPr lang="en-US" altLang="en-US" b="0" i="1">
                        <a:latin typeface="Cambria Math" panose="02040503050406030204" pitchFamily="18" charset="0"/>
                      </a:rPr>
                      <m:t> </m:t>
                    </m:r>
                  </m:oMath>
                </a14:m>
                <a:r>
                  <a:rPr lang="en-US" sz="2200" b="0" kern="0" dirty="0" smtClean="0">
                    <a:latin typeface="Arial" panose="020B0604020202020204" pitchFamily="34" charset="0"/>
                    <a:ea typeface="Calibri" panose="020F0502020204030204" pitchFamily="34" charset="0"/>
                    <a:cs typeface="Arial" panose="020B0604020202020204" pitchFamily="34" charset="0"/>
                  </a:rPr>
                  <a:t>hay   </a:t>
                </a:r>
              </a:p>
              <a:p>
                <a:pPr>
                  <a:lnSpc>
                    <a:spcPct val="107000"/>
                  </a:lnSpc>
                  <a:spcBef>
                    <a:spcPts val="0"/>
                  </a:spcBef>
                  <a:spcAft>
                    <a:spcPts val="800"/>
                  </a:spcAft>
                </a:pPr>
                <a14:m>
                  <m:oMath xmlns:m="http://schemas.openxmlformats.org/officeDocument/2006/math">
                    <m:acc>
                      <m:accPr>
                        <m:chr m:val="̅"/>
                        <m:ctrlPr>
                          <a:rPr lang="en-US" altLang="en-US" b="0" i="1">
                            <a:solidFill>
                              <a:srgbClr val="FF0000"/>
                            </a:solidFill>
                            <a:latin typeface="Cambria Math" panose="02040503050406030204" pitchFamily="18" charset="0"/>
                          </a:rPr>
                        </m:ctrlPr>
                      </m:accPr>
                      <m:e>
                        <m:r>
                          <a:rPr lang="en-US" altLang="en-US" b="0" i="1">
                            <a:solidFill>
                              <a:srgbClr val="FF0000"/>
                            </a:solidFill>
                            <a:latin typeface="Cambria Math" panose="02040503050406030204" pitchFamily="18" charset="0"/>
                          </a:rPr>
                          <m:t>𝑋</m:t>
                        </m:r>
                      </m:e>
                    </m:acc>
                    <m:r>
                      <a:rPr lang="en-US" altLang="en-US" b="0" i="1">
                        <a:solidFill>
                          <a:srgbClr val="FF0000"/>
                        </a:solidFill>
                        <a:latin typeface="Cambria Math" panose="02040503050406030204" pitchFamily="18" charset="0"/>
                      </a:rPr>
                      <m:t> −</m:t>
                    </m:r>
                    <m:r>
                      <a:rPr lang="en-US" altLang="en-US" b="0" i="1" smtClean="0">
                        <a:solidFill>
                          <a:srgbClr val="FF0000"/>
                        </a:solidFill>
                        <a:latin typeface="Cambria Math" panose="02040503050406030204" pitchFamily="18" charset="0"/>
                      </a:rPr>
                      <m:t>𝐸</m:t>
                    </m:r>
                    <m:r>
                      <a:rPr lang="en-US" altLang="en-US" b="0" i="1">
                        <a:solidFill>
                          <a:srgbClr val="FF0000"/>
                        </a:solidFill>
                        <a:latin typeface="Cambria Math" panose="02040503050406030204" pitchFamily="18" charset="0"/>
                      </a:rPr>
                      <m:t>&lt;µ&lt;</m:t>
                    </m:r>
                  </m:oMath>
                </a14:m>
                <a:r>
                  <a:rPr lang="en-US" altLang="en-US" b="0" dirty="0">
                    <a:solidFill>
                      <a:srgbClr val="FF0000"/>
                    </a:solidFill>
                    <a:latin typeface="Arial" panose="020B0604020202020204" pitchFamily="34" charset="0"/>
                    <a:cs typeface="Arial" panose="020B0604020202020204" pitchFamily="34" charset="0"/>
                  </a:rPr>
                  <a:t>  </a:t>
                </a:r>
                <a14:m>
                  <m:oMath xmlns:m="http://schemas.openxmlformats.org/officeDocument/2006/math">
                    <m:acc>
                      <m:accPr>
                        <m:chr m:val="̅"/>
                        <m:ctrlPr>
                          <a:rPr lang="en-US" altLang="en-US" b="0" i="1">
                            <a:solidFill>
                              <a:srgbClr val="FF0000"/>
                            </a:solidFill>
                            <a:latin typeface="Cambria Math" panose="02040503050406030204" pitchFamily="18" charset="0"/>
                          </a:rPr>
                        </m:ctrlPr>
                      </m:accPr>
                      <m:e>
                        <m:r>
                          <a:rPr lang="en-US" altLang="en-US" b="0" i="1">
                            <a:solidFill>
                              <a:srgbClr val="FF0000"/>
                            </a:solidFill>
                            <a:latin typeface="Cambria Math" panose="02040503050406030204" pitchFamily="18" charset="0"/>
                          </a:rPr>
                          <m:t>𝑋</m:t>
                        </m:r>
                      </m:e>
                    </m:acc>
                    <m:r>
                      <a:rPr lang="en-US" altLang="en-US" b="0" i="1">
                        <a:solidFill>
                          <a:srgbClr val="FF0000"/>
                        </a:solidFill>
                        <a:latin typeface="Cambria Math" panose="02040503050406030204" pitchFamily="18" charset="0"/>
                      </a:rPr>
                      <m:t>+</m:t>
                    </m:r>
                    <m:r>
                      <a:rPr lang="en-US" altLang="en-US" b="0" i="1" smtClean="0">
                        <a:solidFill>
                          <a:srgbClr val="FF0000"/>
                        </a:solidFill>
                        <a:latin typeface="Cambria Math" panose="02040503050406030204" pitchFamily="18" charset="0"/>
                      </a:rPr>
                      <m:t>𝐸</m:t>
                    </m:r>
                  </m:oMath>
                </a14:m>
                <a:r>
                  <a:rPr lang="en-US" sz="2200" b="0" kern="0" dirty="0" smtClean="0">
                    <a:latin typeface="Arial" panose="020B0604020202020204" pitchFamily="34" charset="0"/>
                    <a:ea typeface="Calibri" panose="020F0502020204030204" pitchFamily="34" charset="0"/>
                    <a:cs typeface="Arial" panose="020B0604020202020204" pitchFamily="34" charset="0"/>
                  </a:rPr>
                  <a:t> </a:t>
                </a:r>
                <a:r>
                  <a:rPr lang="en-US" sz="2200" b="0" kern="0" dirty="0" err="1" smtClean="0">
                    <a:latin typeface="Arial" panose="020B0604020202020204" pitchFamily="34" charset="0"/>
                    <a:ea typeface="Calibri" panose="020F0502020204030204" pitchFamily="34" charset="0"/>
                    <a:cs typeface="Arial" panose="020B0604020202020204" pitchFamily="34" charset="0"/>
                  </a:rPr>
                  <a:t>trong</a:t>
                </a:r>
                <a:r>
                  <a:rPr lang="en-US" sz="2200" b="0" kern="0" dirty="0" smtClean="0">
                    <a:latin typeface="Arial" panose="020B0604020202020204" pitchFamily="34" charset="0"/>
                    <a:ea typeface="Calibri" panose="020F0502020204030204" pitchFamily="34" charset="0"/>
                    <a:cs typeface="Arial" panose="020B0604020202020204" pitchFamily="34" charset="0"/>
                  </a:rPr>
                  <a:t> </a:t>
                </a:r>
                <a:r>
                  <a:rPr lang="en-US" sz="2200" b="0" kern="0" dirty="0" err="1" smtClean="0">
                    <a:latin typeface="Arial" panose="020B0604020202020204" pitchFamily="34" charset="0"/>
                    <a:ea typeface="Calibri" panose="020F0502020204030204" pitchFamily="34" charset="0"/>
                    <a:cs typeface="Arial" panose="020B0604020202020204" pitchFamily="34" charset="0"/>
                  </a:rPr>
                  <a:t>đó</a:t>
                </a:r>
                <a:r>
                  <a:rPr lang="en-US" sz="2200" b="0" kern="0" dirty="0" smtClean="0">
                    <a:latin typeface="Arial" panose="020B0604020202020204" pitchFamily="34" charset="0"/>
                    <a:ea typeface="Calibri" panose="020F0502020204030204" pitchFamily="34" charset="0"/>
                    <a:cs typeface="Arial" panose="020B0604020202020204" pitchFamily="34" charset="0"/>
                  </a:rPr>
                  <a:t> </a:t>
                </a:r>
                <a14:m>
                  <m:oMath xmlns:m="http://schemas.openxmlformats.org/officeDocument/2006/math">
                    <m:acc>
                      <m:accPr>
                        <m:chr m:val="̅"/>
                        <m:ctrlPr>
                          <a:rPr lang="en-US" sz="2000" i="1">
                            <a:latin typeface="Cambria Math" panose="02040503050406030204" pitchFamily="18" charset="0"/>
                          </a:rPr>
                        </m:ctrlPr>
                      </m:accPr>
                      <m:e>
                        <m:r>
                          <a:rPr lang="en-US" sz="2000" i="1">
                            <a:latin typeface="Cambria Math" panose="02040503050406030204" pitchFamily="18" charset="0"/>
                          </a:rPr>
                          <m:t>𝑿</m:t>
                        </m:r>
                      </m:e>
                    </m:acc>
                  </m:oMath>
                </a14:m>
                <a:r>
                  <a:rPr lang="en-US" sz="2200" b="0" kern="0" dirty="0">
                    <a:latin typeface="Arial" panose="020B0604020202020204" pitchFamily="34" charset="0"/>
                    <a:ea typeface="Calibri" panose="020F0502020204030204" pitchFamily="34" charset="0"/>
                    <a:cs typeface="Arial" panose="020B0604020202020204" pitchFamily="34" charset="0"/>
                  </a:rPr>
                  <a:t>=</a:t>
                </a:r>
                <a:r>
                  <a:rPr lang="en-US" sz="2200" b="0" kern="0" dirty="0" smtClean="0">
                    <a:latin typeface="Arial" panose="020B0604020202020204" pitchFamily="34" charset="0"/>
                    <a:ea typeface="Calibri" panose="020F0502020204030204" pitchFamily="34" charset="0"/>
                    <a:cs typeface="Arial" panose="020B0604020202020204" pitchFamily="34" charset="0"/>
                  </a:rPr>
                  <a:t>362.3, E </a:t>
                </a:r>
                <a:r>
                  <a:rPr lang="en-US" sz="2200" b="0" kern="0" dirty="0" err="1" smtClean="0">
                    <a:latin typeface="Arial" panose="020B0604020202020204" pitchFamily="34" charset="0"/>
                    <a:ea typeface="Calibri" panose="020F0502020204030204" pitchFamily="34" charset="0"/>
                    <a:cs typeface="Arial" panose="020B0604020202020204" pitchFamily="34" charset="0"/>
                  </a:rPr>
                  <a:t>là</a:t>
                </a:r>
                <a:r>
                  <a:rPr lang="en-US" sz="2200" b="0" kern="0" dirty="0" smtClean="0">
                    <a:latin typeface="Arial" panose="020B0604020202020204" pitchFamily="34" charset="0"/>
                    <a:ea typeface="Calibri" panose="020F0502020204030204" pitchFamily="34" charset="0"/>
                    <a:cs typeface="Arial" panose="020B0604020202020204" pitchFamily="34" charset="0"/>
                  </a:rPr>
                  <a:t> </a:t>
                </a:r>
                <a:r>
                  <a:rPr lang="en-US" sz="2200" b="0" kern="0" dirty="0" err="1" smtClean="0">
                    <a:latin typeface="Arial" panose="020B0604020202020204" pitchFamily="34" charset="0"/>
                    <a:ea typeface="Calibri" panose="020F0502020204030204" pitchFamily="34" charset="0"/>
                    <a:cs typeface="Arial" panose="020B0604020202020204" pitchFamily="34" charset="0"/>
                  </a:rPr>
                  <a:t>giá</a:t>
                </a:r>
                <a:r>
                  <a:rPr lang="en-US" sz="2200" b="0" kern="0" dirty="0" smtClean="0">
                    <a:latin typeface="Arial" panose="020B0604020202020204" pitchFamily="34" charset="0"/>
                    <a:ea typeface="Calibri" panose="020F0502020204030204" pitchFamily="34" charset="0"/>
                    <a:cs typeface="Arial" panose="020B0604020202020204" pitchFamily="34" charset="0"/>
                  </a:rPr>
                  <a:t> </a:t>
                </a:r>
                <a:r>
                  <a:rPr lang="en-US" sz="2200" b="0" kern="0" dirty="0" err="1" smtClean="0">
                    <a:latin typeface="Arial" panose="020B0604020202020204" pitchFamily="34" charset="0"/>
                    <a:ea typeface="Calibri" panose="020F0502020204030204" pitchFamily="34" charset="0"/>
                    <a:cs typeface="Arial" panose="020B0604020202020204" pitchFamily="34" charset="0"/>
                  </a:rPr>
                  <a:t>trị</a:t>
                </a:r>
                <a:r>
                  <a:rPr lang="en-US" sz="2200" b="0" kern="0" dirty="0">
                    <a:latin typeface="Arial" panose="020B0604020202020204" pitchFamily="34" charset="0"/>
                    <a:ea typeface="Calibri" panose="020F0502020204030204" pitchFamily="34" charset="0"/>
                    <a:cs typeface="Arial" panose="020B0604020202020204" pitchFamily="34" charset="0"/>
                  </a:rPr>
                  <a:t> </a:t>
                </a:r>
                <a:r>
                  <a:rPr lang="en-US" sz="2200" b="0" kern="0" dirty="0" err="1" smtClean="0">
                    <a:latin typeface="Arial" panose="020B0604020202020204" pitchFamily="34" charset="0"/>
                    <a:ea typeface="Calibri" panose="020F0502020204030204" pitchFamily="34" charset="0"/>
                    <a:cs typeface="Arial" panose="020B0604020202020204" pitchFamily="34" charset="0"/>
                  </a:rPr>
                  <a:t>thỏa</a:t>
                </a:r>
                <a:r>
                  <a:rPr lang="en-US" sz="2200" b="0" kern="0" dirty="0" smtClean="0">
                    <a:latin typeface="Arial" panose="020B0604020202020204" pitchFamily="34" charset="0"/>
                    <a:ea typeface="Calibri" panose="020F0502020204030204" pitchFamily="34" charset="0"/>
                    <a:cs typeface="Arial" panose="020B0604020202020204" pitchFamily="34" charset="0"/>
                  </a:rPr>
                  <a:t>:</a:t>
                </a:r>
              </a:p>
              <a:p>
                <a:pPr marL="457200" lvl="1" indent="0">
                  <a:lnSpc>
                    <a:spcPct val="107000"/>
                  </a:lnSpc>
                  <a:spcBef>
                    <a:spcPts val="0"/>
                  </a:spcBef>
                  <a:spcAft>
                    <a:spcPts val="800"/>
                  </a:spcAft>
                  <a:buNone/>
                </a:pPr>
                <a:r>
                  <a:rPr lang="en-US" altLang="en-US" sz="2400" b="0" dirty="0" smtClean="0">
                    <a:solidFill>
                      <a:srgbClr val="FF0000"/>
                    </a:solidFill>
                    <a:latin typeface="Arial" panose="020B0604020202020204" pitchFamily="34" charset="0"/>
                    <a:cs typeface="Arial" panose="020B0604020202020204" pitchFamily="34" charset="0"/>
                  </a:rPr>
                  <a:t>		</a:t>
                </a:r>
                <a:r>
                  <a:rPr lang="en-US" altLang="en-US" sz="2400" dirty="0" smtClean="0">
                    <a:solidFill>
                      <a:srgbClr val="FF0000"/>
                    </a:solidFill>
                    <a:latin typeface="Arial" panose="020B0604020202020204" pitchFamily="34" charset="0"/>
                    <a:cs typeface="Arial" panose="020B0604020202020204" pitchFamily="34" charset="0"/>
                  </a:rPr>
                  <a:t>P(µ-E&lt;</a:t>
                </a:r>
                <a14:m>
                  <m:oMath xmlns:m="http://schemas.openxmlformats.org/officeDocument/2006/math">
                    <m:acc>
                      <m:accPr>
                        <m:chr m:val="̅"/>
                        <m:ctrlPr>
                          <a:rPr lang="en-US" sz="2400" i="1">
                            <a:solidFill>
                              <a:srgbClr val="FF0000"/>
                            </a:solidFill>
                            <a:latin typeface="Cambria Math" panose="02040503050406030204" pitchFamily="18" charset="0"/>
                          </a:rPr>
                        </m:ctrlPr>
                      </m:accPr>
                      <m:e>
                        <m:r>
                          <a:rPr lang="en-US" sz="2400" b="1" i="1">
                            <a:solidFill>
                              <a:srgbClr val="FF0000"/>
                            </a:solidFill>
                            <a:latin typeface="Cambria Math" panose="02040503050406030204" pitchFamily="18" charset="0"/>
                          </a:rPr>
                          <m:t> </m:t>
                        </m:r>
                        <m:r>
                          <a:rPr lang="en-US" sz="2400" b="1" i="1">
                            <a:solidFill>
                              <a:srgbClr val="FF0000"/>
                            </a:solidFill>
                            <a:latin typeface="Cambria Math" panose="02040503050406030204" pitchFamily="18" charset="0"/>
                          </a:rPr>
                          <m:t>𝑿</m:t>
                        </m:r>
                      </m:e>
                    </m:acc>
                    <m:r>
                      <a:rPr lang="en-US" sz="2400" b="1">
                        <a:solidFill>
                          <a:srgbClr val="FF0000"/>
                        </a:solidFill>
                        <a:latin typeface="Cambria Math" panose="02040503050406030204" pitchFamily="18" charset="0"/>
                      </a:rPr>
                      <m:t>&lt;</m:t>
                    </m:r>
                  </m:oMath>
                </a14:m>
                <a:r>
                  <a:rPr lang="en-US" altLang="en-US" sz="2400" dirty="0" smtClean="0">
                    <a:solidFill>
                      <a:srgbClr val="FF0000"/>
                    </a:solidFill>
                    <a:latin typeface="Arial" panose="020B0604020202020204" pitchFamily="34" charset="0"/>
                    <a:cs typeface="Arial" panose="020B0604020202020204" pitchFamily="34" charset="0"/>
                  </a:rPr>
                  <a:t>µ+E)= </a:t>
                </a:r>
                <a:r>
                  <a:rPr lang="en-US" altLang="en-US" sz="2400" dirty="0">
                    <a:solidFill>
                      <a:srgbClr val="FF0000"/>
                    </a:solidFill>
                    <a:latin typeface="Arial" panose="020B0604020202020204" pitchFamily="34" charset="0"/>
                    <a:cs typeface="Arial" panose="020B0604020202020204" pitchFamily="34" charset="0"/>
                  </a:rPr>
                  <a:t>P(</a:t>
                </a:r>
                <a14:m>
                  <m:oMath xmlns:m="http://schemas.openxmlformats.org/officeDocument/2006/math">
                    <m:acc>
                      <m:accPr>
                        <m:chr m:val="̅"/>
                        <m:ctrlPr>
                          <a:rPr lang="en-US" sz="2400" i="1">
                            <a:solidFill>
                              <a:srgbClr val="FF0000"/>
                            </a:solidFill>
                            <a:latin typeface="Cambria Math" panose="02040503050406030204" pitchFamily="18" charset="0"/>
                          </a:rPr>
                        </m:ctrlPr>
                      </m:accPr>
                      <m:e>
                        <m:r>
                          <a:rPr lang="en-US" sz="2400" b="1" i="1">
                            <a:solidFill>
                              <a:srgbClr val="FF0000"/>
                            </a:solidFill>
                            <a:latin typeface="Cambria Math" panose="02040503050406030204" pitchFamily="18" charset="0"/>
                          </a:rPr>
                          <m:t>𝑿</m:t>
                        </m:r>
                      </m:e>
                    </m:acc>
                    <m:r>
                      <m:rPr>
                        <m:nor/>
                      </m:rPr>
                      <a:rPr lang="en-US" sz="2400">
                        <a:solidFill>
                          <a:srgbClr val="FF0000"/>
                        </a:solidFill>
                        <a:latin typeface="Arial" panose="020B0604020202020204" pitchFamily="34" charset="0"/>
                        <a:cs typeface="Arial" panose="020B0604020202020204" pitchFamily="34" charset="0"/>
                      </a:rPr>
                      <m:t>−</m:t>
                    </m:r>
                    <m:r>
                      <m:rPr>
                        <m:nor/>
                      </m:rPr>
                      <a:rPr lang="en-US" sz="2400" b="1" i="0" smtClean="0">
                        <a:solidFill>
                          <a:srgbClr val="FF0000"/>
                        </a:solidFill>
                        <a:latin typeface="Arial" panose="020B0604020202020204" pitchFamily="34" charset="0"/>
                        <a:cs typeface="Arial" panose="020B0604020202020204" pitchFamily="34" charset="0"/>
                      </a:rPr>
                      <m:t>E</m:t>
                    </m:r>
                    <m:r>
                      <m:rPr>
                        <m:nor/>
                      </m:rPr>
                      <a:rPr lang="en-US" sz="2400">
                        <a:solidFill>
                          <a:srgbClr val="FF0000"/>
                        </a:solidFill>
                        <a:latin typeface="Arial" panose="020B0604020202020204" pitchFamily="34" charset="0"/>
                        <a:cs typeface="Arial" panose="020B0604020202020204" pitchFamily="34" charset="0"/>
                      </a:rPr>
                      <m:t>&lt;</m:t>
                    </m:r>
                    <m:r>
                      <m:rPr>
                        <m:nor/>
                      </m:rPr>
                      <a:rPr lang="en-US" altLang="en-US" sz="2400" dirty="0">
                        <a:solidFill>
                          <a:srgbClr val="FF0000"/>
                        </a:solidFill>
                        <a:latin typeface="Arial" panose="020B0604020202020204" pitchFamily="34" charset="0"/>
                        <a:cs typeface="Arial" panose="020B0604020202020204" pitchFamily="34" charset="0"/>
                      </a:rPr>
                      <m:t>µ&lt;</m:t>
                    </m:r>
                    <m:acc>
                      <m:accPr>
                        <m:chr m:val="̅"/>
                        <m:ctrlPr>
                          <a:rPr lang="en-US" sz="2400" i="1">
                            <a:solidFill>
                              <a:srgbClr val="FF0000"/>
                            </a:solidFill>
                            <a:latin typeface="Cambria Math" panose="02040503050406030204" pitchFamily="18" charset="0"/>
                          </a:rPr>
                        </m:ctrlPr>
                      </m:accPr>
                      <m:e>
                        <m:r>
                          <a:rPr lang="en-US" sz="2400" b="1" i="1">
                            <a:solidFill>
                              <a:srgbClr val="FF0000"/>
                            </a:solidFill>
                            <a:latin typeface="Cambria Math" panose="02040503050406030204" pitchFamily="18" charset="0"/>
                          </a:rPr>
                          <m:t>𝑿</m:t>
                        </m:r>
                      </m:e>
                    </m:acc>
                  </m:oMath>
                </a14:m>
                <a:r>
                  <a:rPr lang="en-US" altLang="en-US" sz="2400" dirty="0" smtClean="0">
                    <a:solidFill>
                      <a:srgbClr val="FF0000"/>
                    </a:solidFill>
                    <a:latin typeface="Arial" panose="020B0604020202020204" pitchFamily="34" charset="0"/>
                    <a:cs typeface="Arial" panose="020B0604020202020204" pitchFamily="34" charset="0"/>
                  </a:rPr>
                  <a:t>+E)=1-</a:t>
                </a:r>
                <a:r>
                  <a:rPr lang="el-GR" altLang="en-US" sz="2400" dirty="0">
                    <a:solidFill>
                      <a:srgbClr val="FF0000"/>
                    </a:solidFill>
                    <a:latin typeface="Arial" panose="020B0604020202020204" pitchFamily="34" charset="0"/>
                    <a:cs typeface="Arial" panose="020B0604020202020204" pitchFamily="34" charset="0"/>
                  </a:rPr>
                  <a:t>α</a:t>
                </a:r>
                <a:endParaRPr lang="en-US" altLang="en-US" sz="2400" dirty="0">
                  <a:solidFill>
                    <a:srgbClr val="FF0000"/>
                  </a:solidFill>
                  <a:latin typeface="Arial" panose="020B0604020202020204" pitchFamily="34" charset="0"/>
                  <a:cs typeface="Arial" panose="020B0604020202020204" pitchFamily="34" charset="0"/>
                </a:endParaRPr>
              </a:p>
              <a:p>
                <a:pPr lvl="1">
                  <a:lnSpc>
                    <a:spcPct val="107000"/>
                  </a:lnSpc>
                  <a:spcBef>
                    <a:spcPts val="0"/>
                  </a:spcBef>
                  <a:spcAft>
                    <a:spcPts val="800"/>
                  </a:spcAft>
                </a:pPr>
                <a:endParaRPr lang="en-US" sz="1800" b="0" kern="0" dirty="0" smtClean="0">
                  <a:latin typeface="Arial" panose="020B0604020202020204" pitchFamily="34" charset="0"/>
                  <a:ea typeface="Calibri" panose="020F0502020204030204" pitchFamily="34" charset="0"/>
                  <a:cs typeface="Arial" panose="020B0604020202020204" pitchFamily="34" charset="0"/>
                </a:endParaRPr>
              </a:p>
              <a:p>
                <a:pPr>
                  <a:lnSpc>
                    <a:spcPct val="107000"/>
                  </a:lnSpc>
                  <a:spcBef>
                    <a:spcPts val="0"/>
                  </a:spcBef>
                  <a:spcAft>
                    <a:spcPts val="800"/>
                  </a:spcAft>
                </a:pPr>
                <a:r>
                  <a:rPr lang="en-US" sz="2200" b="0" kern="0" dirty="0" smtClean="0">
                    <a:latin typeface="Arial" panose="020B0604020202020204" pitchFamily="34" charset="0"/>
                    <a:ea typeface="Calibri" panose="020F0502020204030204" pitchFamily="34" charset="0"/>
                    <a:cs typeface="Arial" panose="020B0604020202020204" pitchFamily="34" charset="0"/>
                  </a:rPr>
                  <a:t> </a:t>
                </a:r>
              </a:p>
              <a:p>
                <a:pPr>
                  <a:lnSpc>
                    <a:spcPct val="107000"/>
                  </a:lnSpc>
                  <a:spcBef>
                    <a:spcPts val="0"/>
                  </a:spcBef>
                  <a:spcAft>
                    <a:spcPts val="800"/>
                  </a:spcAft>
                </a:pPr>
                <a:endParaRPr lang="en-US" sz="2200" b="0" kern="0" dirty="0">
                  <a:latin typeface="Arial" panose="020B0604020202020204" pitchFamily="34" charset="0"/>
                  <a:ea typeface="Calibri" panose="020F0502020204030204" pitchFamily="34" charset="0"/>
                  <a:cs typeface="Arial" panose="020B0604020202020204" pitchFamily="34" charset="0"/>
                </a:endParaRPr>
              </a:p>
            </p:txBody>
          </p:sp>
        </mc:Choice>
        <mc:Fallback xmlns="">
          <p:sp>
            <p:nvSpPr>
              <p:cNvPr id="4" name="Rectangle 3"/>
              <p:cNvSpPr txBox="1">
                <a:spLocks noRot="1" noChangeAspect="1" noMove="1" noResize="1" noEditPoints="1" noAdjustHandles="1" noChangeArrowheads="1" noChangeShapeType="1" noTextEdit="1"/>
              </p:cNvSpPr>
              <p:nvPr/>
            </p:nvSpPr>
            <p:spPr bwMode="auto">
              <a:xfrm>
                <a:off x="0" y="3048000"/>
                <a:ext cx="9144000" cy="2286000"/>
              </a:xfrm>
              <a:prstGeom prst="rect">
                <a:avLst/>
              </a:prstGeom>
              <a:blipFill>
                <a:blip r:embed="rId3"/>
                <a:stretch>
                  <a:fillRect l="-1000" t="-1867" b="-82933"/>
                </a:stretch>
              </a:blip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Tree>
    <p:extLst>
      <p:ext uri="{BB962C8B-B14F-4D97-AF65-F5344CB8AC3E}">
        <p14:creationId xmlns:p14="http://schemas.microsoft.com/office/powerpoint/2010/main" val="4068864004"/>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bwMode="auto">
          <a:xfrm>
            <a:off x="927100" y="525462"/>
            <a:ext cx="7226300" cy="8461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88" tIns="44450" rIns="90488" bIns="44450" numCol="1" anchor="t" anchorCtr="0" compatLnSpc="1">
            <a:prstTxWarp prst="textNoShape">
              <a:avLst/>
            </a:prstTxWarp>
          </a:bodyPr>
          <a:lstStyle/>
          <a:p>
            <a:r>
              <a:rPr lang="en-US" altLang="en-US" b="1" smtClean="0"/>
              <a:t>Giới thiệu </a:t>
            </a:r>
          </a:p>
        </p:txBody>
      </p:sp>
      <p:sp>
        <p:nvSpPr>
          <p:cNvPr id="6147" name="Rectangle 3"/>
          <p:cNvSpPr>
            <a:spLocks noGrp="1" noChangeArrowheads="1"/>
          </p:cNvSpPr>
          <p:nvPr>
            <p:ph idx="1"/>
          </p:nvPr>
        </p:nvSpPr>
        <p:spPr bwMode="auto">
          <a:xfrm>
            <a:off x="0" y="1371600"/>
            <a:ext cx="9144000" cy="495617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88" tIns="44450" rIns="90488" bIns="44450" numCol="1" anchor="t" anchorCtr="0" compatLnSpc="1">
            <a:prstTxWarp prst="textNoShape">
              <a:avLst/>
            </a:prstTxWarp>
            <a:normAutofit/>
          </a:bodyPr>
          <a:lstStyle/>
          <a:p>
            <a:pPr marL="457200" indent="-457200">
              <a:lnSpc>
                <a:spcPct val="95000"/>
              </a:lnSpc>
              <a:spcBef>
                <a:spcPct val="0"/>
              </a:spcBef>
              <a:spcAft>
                <a:spcPct val="35000"/>
              </a:spcAft>
              <a:defRPr/>
            </a:pPr>
            <a:r>
              <a:rPr lang="en-US" altLang="en-US" dirty="0" err="1" smtClean="0"/>
              <a:t>Trong</a:t>
            </a:r>
            <a:r>
              <a:rPr lang="en-US" altLang="en-US" dirty="0" smtClean="0"/>
              <a:t> </a:t>
            </a:r>
            <a:r>
              <a:rPr lang="en-US" altLang="en-US" dirty="0" smtClean="0">
                <a:solidFill>
                  <a:srgbClr val="FF0000"/>
                </a:solidFill>
              </a:rPr>
              <a:t>c</a:t>
            </a:r>
            <a:r>
              <a:rPr lang="vi-VN" altLang="en-US" dirty="0" smtClean="0">
                <a:solidFill>
                  <a:srgbClr val="FF0000"/>
                </a:solidFill>
              </a:rPr>
              <a:t>hương </a:t>
            </a:r>
            <a:r>
              <a:rPr lang="vi-VN" altLang="en-US" dirty="0">
                <a:solidFill>
                  <a:srgbClr val="FF0000"/>
                </a:solidFill>
              </a:rPr>
              <a:t>2 &amp; 3, </a:t>
            </a:r>
            <a:r>
              <a:rPr lang="vi-VN" altLang="en-US" dirty="0">
                <a:solidFill>
                  <a:srgbClr val="212121"/>
                </a:solidFill>
              </a:rPr>
              <a:t>chúng </a:t>
            </a:r>
            <a:r>
              <a:rPr lang="vi-VN" altLang="en-US" dirty="0" smtClean="0">
                <a:solidFill>
                  <a:srgbClr val="212121"/>
                </a:solidFill>
              </a:rPr>
              <a:t>t</a:t>
            </a:r>
            <a:r>
              <a:rPr lang="en-US" altLang="en-US" dirty="0" smtClean="0">
                <a:solidFill>
                  <a:srgbClr val="212121"/>
                </a:solidFill>
              </a:rPr>
              <a:t>a</a:t>
            </a:r>
            <a:r>
              <a:rPr lang="vi-VN" altLang="en-US" dirty="0" smtClean="0">
                <a:solidFill>
                  <a:srgbClr val="212121"/>
                </a:solidFill>
              </a:rPr>
              <a:t> </a:t>
            </a:r>
            <a:r>
              <a:rPr lang="vi-VN" altLang="en-US" dirty="0">
                <a:solidFill>
                  <a:srgbClr val="212121"/>
                </a:solidFill>
              </a:rPr>
              <a:t>đã sử dụng số liệu </a:t>
            </a:r>
            <a:r>
              <a:rPr lang="vi-VN" altLang="en-US" dirty="0">
                <a:solidFill>
                  <a:srgbClr val="FF0000"/>
                </a:solidFill>
              </a:rPr>
              <a:t>thống kê mô tả </a:t>
            </a:r>
            <a:r>
              <a:rPr lang="vi-VN" altLang="en-US" dirty="0">
                <a:solidFill>
                  <a:srgbClr val="212121"/>
                </a:solidFill>
              </a:rPr>
              <a:t>khi chúng </a:t>
            </a:r>
            <a:r>
              <a:rPr lang="vi-VN" altLang="en-US" dirty="0" smtClean="0">
                <a:solidFill>
                  <a:srgbClr val="212121"/>
                </a:solidFill>
              </a:rPr>
              <a:t>t</a:t>
            </a:r>
            <a:r>
              <a:rPr lang="en-US" altLang="en-US" dirty="0" smtClean="0">
                <a:solidFill>
                  <a:srgbClr val="212121"/>
                </a:solidFill>
              </a:rPr>
              <a:t>a</a:t>
            </a:r>
            <a:r>
              <a:rPr lang="vi-VN" altLang="en-US" dirty="0" smtClean="0">
                <a:solidFill>
                  <a:srgbClr val="212121"/>
                </a:solidFill>
              </a:rPr>
              <a:t> </a:t>
            </a:r>
            <a:r>
              <a:rPr lang="vi-VN" altLang="en-US" dirty="0">
                <a:solidFill>
                  <a:srgbClr val="FF0000"/>
                </a:solidFill>
              </a:rPr>
              <a:t>tóm tắt dữ liệu </a:t>
            </a:r>
            <a:r>
              <a:rPr lang="vi-VN" altLang="en-US" dirty="0">
                <a:solidFill>
                  <a:srgbClr val="212121"/>
                </a:solidFill>
              </a:rPr>
              <a:t>bằng cách sử dụng các </a:t>
            </a:r>
            <a:r>
              <a:rPr lang="vi-VN" altLang="en-US" dirty="0" smtClean="0">
                <a:solidFill>
                  <a:srgbClr val="212121"/>
                </a:solidFill>
              </a:rPr>
              <a:t>công</a:t>
            </a:r>
            <a:r>
              <a:rPr lang="en-US" altLang="en-US" dirty="0" smtClean="0">
                <a:solidFill>
                  <a:srgbClr val="212121"/>
                </a:solidFill>
              </a:rPr>
              <a:t> </a:t>
            </a:r>
            <a:r>
              <a:rPr lang="vi-VN" altLang="en-US" dirty="0">
                <a:solidFill>
                  <a:srgbClr val="212121"/>
                </a:solidFill>
              </a:rPr>
              <a:t>cụ như đồ thị và </a:t>
            </a:r>
            <a:r>
              <a:rPr lang="en-US" altLang="en-US" dirty="0" err="1" smtClean="0">
                <a:solidFill>
                  <a:srgbClr val="212121"/>
                </a:solidFill>
              </a:rPr>
              <a:t>số</a:t>
            </a:r>
            <a:r>
              <a:rPr lang="en-US" altLang="en-US" dirty="0" smtClean="0">
                <a:solidFill>
                  <a:srgbClr val="212121"/>
                </a:solidFill>
              </a:rPr>
              <a:t> </a:t>
            </a:r>
            <a:r>
              <a:rPr lang="en-US" altLang="en-US" dirty="0" err="1" smtClean="0">
                <a:solidFill>
                  <a:srgbClr val="212121"/>
                </a:solidFill>
              </a:rPr>
              <a:t>liệu</a:t>
            </a:r>
            <a:r>
              <a:rPr lang="en-US" altLang="en-US" dirty="0" smtClean="0">
                <a:solidFill>
                  <a:srgbClr val="212121"/>
                </a:solidFill>
              </a:rPr>
              <a:t> </a:t>
            </a:r>
            <a:r>
              <a:rPr lang="vi-VN" altLang="en-US" dirty="0" smtClean="0">
                <a:solidFill>
                  <a:srgbClr val="212121"/>
                </a:solidFill>
              </a:rPr>
              <a:t>thống </a:t>
            </a:r>
            <a:r>
              <a:rPr lang="vi-VN" altLang="en-US" dirty="0">
                <a:solidFill>
                  <a:srgbClr val="212121"/>
                </a:solidFill>
              </a:rPr>
              <a:t>kê chẳng hạn </a:t>
            </a:r>
            <a:r>
              <a:rPr lang="vi-VN" altLang="en-US" dirty="0" smtClean="0">
                <a:solidFill>
                  <a:srgbClr val="212121"/>
                </a:solidFill>
              </a:rPr>
              <a:t>như</a:t>
            </a:r>
            <a:r>
              <a:rPr lang="en-US" altLang="en-US" dirty="0">
                <a:solidFill>
                  <a:srgbClr val="212121"/>
                </a:solidFill>
              </a:rPr>
              <a:t> </a:t>
            </a:r>
            <a:r>
              <a:rPr lang="en-US" altLang="en-US" dirty="0" err="1" smtClean="0">
                <a:solidFill>
                  <a:srgbClr val="212121"/>
                </a:solidFill>
              </a:rPr>
              <a:t>giá</a:t>
            </a:r>
            <a:r>
              <a:rPr lang="en-US" altLang="en-US" dirty="0" smtClean="0">
                <a:solidFill>
                  <a:srgbClr val="212121"/>
                </a:solidFill>
              </a:rPr>
              <a:t> </a:t>
            </a:r>
            <a:r>
              <a:rPr lang="en-US" altLang="en-US" dirty="0" err="1" smtClean="0">
                <a:solidFill>
                  <a:srgbClr val="212121"/>
                </a:solidFill>
              </a:rPr>
              <a:t>trị</a:t>
            </a:r>
            <a:r>
              <a:rPr lang="vi-VN" altLang="en-US" dirty="0" smtClean="0">
                <a:solidFill>
                  <a:srgbClr val="212121"/>
                </a:solidFill>
              </a:rPr>
              <a:t> </a:t>
            </a:r>
            <a:r>
              <a:rPr lang="vi-VN" altLang="en-US" dirty="0">
                <a:solidFill>
                  <a:srgbClr val="212121"/>
                </a:solidFill>
              </a:rPr>
              <a:t>trung bình và độ lệch </a:t>
            </a:r>
            <a:r>
              <a:rPr lang="vi-VN" altLang="en-US" dirty="0" smtClean="0">
                <a:solidFill>
                  <a:srgbClr val="212121"/>
                </a:solidFill>
              </a:rPr>
              <a:t>chuẩn</a:t>
            </a:r>
            <a:r>
              <a:rPr lang="en-US" altLang="en-US" b="1" dirty="0" smtClean="0"/>
              <a:t>.</a:t>
            </a:r>
            <a:endParaRPr lang="en-US" altLang="en-US" dirty="0" smtClean="0"/>
          </a:p>
          <a:p>
            <a:pPr marL="457200" indent="-457200">
              <a:lnSpc>
                <a:spcPct val="95000"/>
              </a:lnSpc>
              <a:spcBef>
                <a:spcPct val="0"/>
              </a:spcBef>
              <a:spcAft>
                <a:spcPct val="35000"/>
              </a:spcAft>
              <a:defRPr/>
            </a:pPr>
            <a:r>
              <a:rPr lang="vi-VN" altLang="en-US" dirty="0">
                <a:solidFill>
                  <a:srgbClr val="FF0000"/>
                </a:solidFill>
              </a:rPr>
              <a:t>Chương 6</a:t>
            </a:r>
            <a:r>
              <a:rPr lang="vi-VN" altLang="en-US" dirty="0">
                <a:solidFill>
                  <a:srgbClr val="212121"/>
                </a:solidFill>
              </a:rPr>
              <a:t> chúng </a:t>
            </a:r>
            <a:r>
              <a:rPr lang="vi-VN" altLang="en-US" dirty="0" smtClean="0">
                <a:solidFill>
                  <a:srgbClr val="212121"/>
                </a:solidFill>
              </a:rPr>
              <a:t>t</a:t>
            </a:r>
            <a:r>
              <a:rPr lang="en-US" altLang="en-US" dirty="0" smtClean="0">
                <a:solidFill>
                  <a:srgbClr val="212121"/>
                </a:solidFill>
              </a:rPr>
              <a:t>a</a:t>
            </a:r>
            <a:r>
              <a:rPr lang="vi-VN" altLang="en-US" dirty="0" smtClean="0">
                <a:solidFill>
                  <a:srgbClr val="212121"/>
                </a:solidFill>
              </a:rPr>
              <a:t> </a:t>
            </a:r>
            <a:r>
              <a:rPr lang="vi-VN" altLang="en-US" dirty="0">
                <a:solidFill>
                  <a:srgbClr val="212121"/>
                </a:solidFill>
              </a:rPr>
              <a:t>giới thiệu </a:t>
            </a:r>
            <a:r>
              <a:rPr lang="en-US" altLang="en-US" dirty="0" err="1" smtClean="0">
                <a:solidFill>
                  <a:srgbClr val="212121"/>
                </a:solidFill>
              </a:rPr>
              <a:t>về</a:t>
            </a:r>
            <a:r>
              <a:rPr lang="en-US" altLang="en-US" dirty="0" smtClean="0">
                <a:solidFill>
                  <a:srgbClr val="212121"/>
                </a:solidFill>
              </a:rPr>
              <a:t> </a:t>
            </a:r>
            <a:r>
              <a:rPr lang="en-US" altLang="en-US" dirty="0" err="1" smtClean="0">
                <a:solidFill>
                  <a:srgbClr val="FF0000"/>
                </a:solidFill>
              </a:rPr>
              <a:t>phân</a:t>
            </a:r>
            <a:r>
              <a:rPr lang="en-US" altLang="en-US" dirty="0" smtClean="0">
                <a:solidFill>
                  <a:srgbClr val="FF0000"/>
                </a:solidFill>
              </a:rPr>
              <a:t> </a:t>
            </a:r>
            <a:r>
              <a:rPr lang="en-US" altLang="en-US" dirty="0" err="1" smtClean="0">
                <a:solidFill>
                  <a:srgbClr val="FF0000"/>
                </a:solidFill>
              </a:rPr>
              <a:t>phối</a:t>
            </a:r>
            <a:r>
              <a:rPr lang="en-US" altLang="en-US" dirty="0" smtClean="0">
                <a:solidFill>
                  <a:srgbClr val="FF0000"/>
                </a:solidFill>
              </a:rPr>
              <a:t> </a:t>
            </a:r>
            <a:r>
              <a:rPr lang="en-US" altLang="en-US" dirty="0" err="1" smtClean="0">
                <a:solidFill>
                  <a:srgbClr val="FF0000"/>
                </a:solidFill>
              </a:rPr>
              <a:t>chuẩn</a:t>
            </a:r>
            <a:r>
              <a:rPr lang="en-US" altLang="en-US" dirty="0" smtClean="0">
                <a:solidFill>
                  <a:srgbClr val="212121"/>
                </a:solidFill>
              </a:rPr>
              <a:t>.</a:t>
            </a:r>
            <a:endParaRPr lang="en-US" altLang="en-US" dirty="0" smtClean="0">
              <a:solidFill>
                <a:srgbClr val="FF0000"/>
              </a:solidFill>
            </a:endParaRPr>
          </a:p>
        </p:txBody>
      </p:sp>
      <p:sp>
        <p:nvSpPr>
          <p:cNvPr id="6148" name="Rectangle 4"/>
          <p:cNvSpPr>
            <a:spLocks noChangeArrowheads="1"/>
          </p:cNvSpPr>
          <p:nvPr/>
        </p:nvSpPr>
        <p:spPr bwMode="auto">
          <a:xfrm>
            <a:off x="261938" y="4335463"/>
            <a:ext cx="8686800" cy="1258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6"/>
          <p:cNvSpPr>
            <a:spLocks noGrp="1" noChangeArrowheads="1"/>
          </p:cNvSpPr>
          <p:nvPr>
            <p:ph type="title" idx="4294967295"/>
          </p:nvPr>
        </p:nvSpPr>
        <p:spPr bwMode="auto">
          <a:xfrm>
            <a:off x="0" y="304800"/>
            <a:ext cx="9144000" cy="63976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normAutofit fontScale="90000"/>
          </a:bodyPr>
          <a:lstStyle/>
          <a:p>
            <a:pPr>
              <a:lnSpc>
                <a:spcPct val="125000"/>
              </a:lnSpc>
              <a:spcBef>
                <a:spcPct val="4000"/>
              </a:spcBef>
            </a:pPr>
            <a:r>
              <a:rPr lang="en-US" altLang="en-US" dirty="0" err="1" smtClean="0"/>
              <a:t>Ví</a:t>
            </a:r>
            <a:r>
              <a:rPr lang="en-US" altLang="en-US" dirty="0" smtClean="0"/>
              <a:t> </a:t>
            </a:r>
            <a:r>
              <a:rPr lang="en-US" altLang="en-US" dirty="0" err="1" smtClean="0"/>
              <a:t>dụ</a:t>
            </a:r>
            <a:endParaRPr lang="en-US" altLang="en-US" dirty="0" smtClean="0">
              <a:solidFill>
                <a:schemeClr val="tx1"/>
              </a:solidFill>
            </a:endParaRPr>
          </a:p>
        </p:txBody>
      </p:sp>
      <mc:AlternateContent xmlns:mc="http://schemas.openxmlformats.org/markup-compatibility/2006" xmlns:a14="http://schemas.microsoft.com/office/drawing/2010/main">
        <mc:Choice Requires="a14">
          <p:sp>
            <p:nvSpPr>
              <p:cNvPr id="4" name="Rectangle 3"/>
              <p:cNvSpPr txBox="1">
                <a:spLocks noChangeArrowheads="1"/>
              </p:cNvSpPr>
              <p:nvPr/>
            </p:nvSpPr>
            <p:spPr bwMode="auto">
              <a:xfrm>
                <a:off x="1" y="4038600"/>
                <a:ext cx="9144000" cy="2286000"/>
              </a:xfrm>
              <a:prstGeom prst="rect">
                <a:avLst/>
              </a:prstGeom>
              <a:noFill/>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lIns="90488" tIns="44450" rIns="90488" bIns="44450"/>
              <a:lstStyle>
                <a:lvl1pPr marL="285750" indent="-285750" algn="l" rtl="0" eaLnBrk="0" fontAlgn="base" hangingPunct="0">
                  <a:lnSpc>
                    <a:spcPct val="90000"/>
                  </a:lnSpc>
                  <a:spcBef>
                    <a:spcPct val="30000"/>
                  </a:spcBef>
                  <a:spcAft>
                    <a:spcPct val="0"/>
                  </a:spcAft>
                  <a:buSzPct val="100000"/>
                  <a:buChar char="•"/>
                  <a:defRPr sz="2400" b="1">
                    <a:solidFill>
                      <a:schemeClr val="tx1"/>
                    </a:solidFill>
                    <a:latin typeface="+mn-lt"/>
                    <a:ea typeface="+mn-ea"/>
                    <a:cs typeface="+mn-cs"/>
                  </a:defRPr>
                </a:lvl1pPr>
                <a:lvl2pPr marL="685800" indent="-228600" algn="l" rtl="0" eaLnBrk="0" fontAlgn="base" hangingPunct="0">
                  <a:lnSpc>
                    <a:spcPct val="90000"/>
                  </a:lnSpc>
                  <a:spcBef>
                    <a:spcPct val="30000"/>
                  </a:spcBef>
                  <a:spcAft>
                    <a:spcPct val="0"/>
                  </a:spcAft>
                  <a:buSzPct val="100000"/>
                  <a:buChar char="–"/>
                  <a:defRPr b="1">
                    <a:solidFill>
                      <a:schemeClr val="tx1"/>
                    </a:solidFill>
                    <a:latin typeface="+mn-lt"/>
                  </a:defRPr>
                </a:lvl2pPr>
                <a:lvl3pPr marL="1143000" indent="-228600" algn="l" rtl="0" eaLnBrk="0" fontAlgn="base" hangingPunct="0">
                  <a:lnSpc>
                    <a:spcPct val="90000"/>
                  </a:lnSpc>
                  <a:spcBef>
                    <a:spcPct val="30000"/>
                  </a:spcBef>
                  <a:spcAft>
                    <a:spcPct val="0"/>
                  </a:spcAft>
                  <a:buSzPct val="100000"/>
                  <a:buChar char="»"/>
                  <a:defRPr b="1">
                    <a:solidFill>
                      <a:schemeClr val="tx1"/>
                    </a:solidFill>
                    <a:latin typeface="+mn-lt"/>
                  </a:defRPr>
                </a:lvl3pPr>
                <a:lvl4pPr marL="1543050" indent="-171450" algn="l" rtl="0" eaLnBrk="0" fontAlgn="base" hangingPunct="0">
                  <a:lnSpc>
                    <a:spcPct val="90000"/>
                  </a:lnSpc>
                  <a:spcBef>
                    <a:spcPct val="30000"/>
                  </a:spcBef>
                  <a:spcAft>
                    <a:spcPct val="0"/>
                  </a:spcAft>
                  <a:buSzPct val="100000"/>
                  <a:buChar char="•"/>
                  <a:defRPr sz="1400" b="1">
                    <a:solidFill>
                      <a:schemeClr val="tx1"/>
                    </a:solidFill>
                    <a:latin typeface="+mn-lt"/>
                  </a:defRPr>
                </a:lvl4pPr>
                <a:lvl5pPr marL="2000250" indent="-171450" algn="ctr" rtl="0" eaLnBrk="0" fontAlgn="base" hangingPunct="0">
                  <a:lnSpc>
                    <a:spcPct val="90000"/>
                  </a:lnSpc>
                  <a:spcBef>
                    <a:spcPct val="30000"/>
                  </a:spcBef>
                  <a:spcAft>
                    <a:spcPct val="0"/>
                  </a:spcAft>
                  <a:defRPr sz="800">
                    <a:solidFill>
                      <a:schemeClr val="tx1"/>
                    </a:solidFill>
                    <a:latin typeface="Times New Roman" pitchFamily="18" charset="0"/>
                  </a:defRPr>
                </a:lvl5pPr>
                <a:lvl6pPr marL="2457450" indent="-171450" algn="ctr" rtl="0" eaLnBrk="0" fontAlgn="base" hangingPunct="0">
                  <a:lnSpc>
                    <a:spcPct val="90000"/>
                  </a:lnSpc>
                  <a:spcBef>
                    <a:spcPct val="30000"/>
                  </a:spcBef>
                  <a:spcAft>
                    <a:spcPct val="0"/>
                  </a:spcAft>
                  <a:defRPr sz="800">
                    <a:solidFill>
                      <a:schemeClr val="tx1"/>
                    </a:solidFill>
                    <a:latin typeface="Times New Roman" pitchFamily="18" charset="0"/>
                  </a:defRPr>
                </a:lvl6pPr>
                <a:lvl7pPr marL="2914650" indent="-171450" algn="ctr" rtl="0" eaLnBrk="0" fontAlgn="base" hangingPunct="0">
                  <a:lnSpc>
                    <a:spcPct val="90000"/>
                  </a:lnSpc>
                  <a:spcBef>
                    <a:spcPct val="30000"/>
                  </a:spcBef>
                  <a:spcAft>
                    <a:spcPct val="0"/>
                  </a:spcAft>
                  <a:defRPr sz="800">
                    <a:solidFill>
                      <a:schemeClr val="tx1"/>
                    </a:solidFill>
                    <a:latin typeface="Times New Roman" pitchFamily="18" charset="0"/>
                  </a:defRPr>
                </a:lvl7pPr>
                <a:lvl8pPr marL="3371850" indent="-171450" algn="ctr" rtl="0" eaLnBrk="0" fontAlgn="base" hangingPunct="0">
                  <a:lnSpc>
                    <a:spcPct val="90000"/>
                  </a:lnSpc>
                  <a:spcBef>
                    <a:spcPct val="30000"/>
                  </a:spcBef>
                  <a:spcAft>
                    <a:spcPct val="0"/>
                  </a:spcAft>
                  <a:defRPr sz="800">
                    <a:solidFill>
                      <a:schemeClr val="tx1"/>
                    </a:solidFill>
                    <a:latin typeface="Times New Roman" pitchFamily="18" charset="0"/>
                  </a:defRPr>
                </a:lvl8pPr>
                <a:lvl9pPr marL="3829050" indent="-171450" algn="ctr" rtl="0" eaLnBrk="0" fontAlgn="base" hangingPunct="0">
                  <a:lnSpc>
                    <a:spcPct val="90000"/>
                  </a:lnSpc>
                  <a:spcBef>
                    <a:spcPct val="30000"/>
                  </a:spcBef>
                  <a:spcAft>
                    <a:spcPct val="0"/>
                  </a:spcAft>
                  <a:defRPr sz="800">
                    <a:solidFill>
                      <a:schemeClr val="tx1"/>
                    </a:solidFill>
                    <a:latin typeface="Times New Roman" pitchFamily="18" charset="0"/>
                  </a:defRPr>
                </a:lvl9pPr>
              </a:lstStyle>
              <a:p>
                <a:pPr marL="457200" lvl="1" indent="0">
                  <a:lnSpc>
                    <a:spcPct val="107000"/>
                  </a:lnSpc>
                  <a:spcBef>
                    <a:spcPts val="0"/>
                  </a:spcBef>
                  <a:spcAft>
                    <a:spcPts val="800"/>
                  </a:spcAft>
                  <a:buNone/>
                </a:pPr>
                <a:r>
                  <a:rPr lang="en-US" altLang="en-US" sz="2400" b="0" dirty="0" smtClean="0">
                    <a:solidFill>
                      <a:srgbClr val="FF0000"/>
                    </a:solidFill>
                    <a:latin typeface="Arial" panose="020B0604020202020204" pitchFamily="34" charset="0"/>
                    <a:cs typeface="Arial" panose="020B0604020202020204" pitchFamily="34" charset="0"/>
                  </a:rPr>
                  <a:t>		</a:t>
                </a:r>
                <a:r>
                  <a:rPr lang="en-US" altLang="en-US" sz="2400" dirty="0" smtClean="0">
                    <a:solidFill>
                      <a:srgbClr val="FF0000"/>
                    </a:solidFill>
                    <a:latin typeface="Arial" panose="020B0604020202020204" pitchFamily="34" charset="0"/>
                    <a:cs typeface="Arial" panose="020B0604020202020204" pitchFamily="34" charset="0"/>
                  </a:rPr>
                  <a:t>P(µ-E&lt;</a:t>
                </a:r>
                <a14:m>
                  <m:oMath xmlns:m="http://schemas.openxmlformats.org/officeDocument/2006/math">
                    <m:acc>
                      <m:accPr>
                        <m:chr m:val="̅"/>
                        <m:ctrlPr>
                          <a:rPr lang="en-US" sz="2400" i="1">
                            <a:solidFill>
                              <a:srgbClr val="FF0000"/>
                            </a:solidFill>
                            <a:latin typeface="Cambria Math" panose="02040503050406030204" pitchFamily="18" charset="0"/>
                          </a:rPr>
                        </m:ctrlPr>
                      </m:accPr>
                      <m:e>
                        <m:r>
                          <a:rPr lang="en-US" sz="2400" b="1" i="1">
                            <a:solidFill>
                              <a:srgbClr val="FF0000"/>
                            </a:solidFill>
                            <a:latin typeface="Cambria Math" panose="02040503050406030204" pitchFamily="18" charset="0"/>
                          </a:rPr>
                          <m:t> </m:t>
                        </m:r>
                        <m:r>
                          <a:rPr lang="en-US" sz="2400" b="1" i="1">
                            <a:solidFill>
                              <a:srgbClr val="FF0000"/>
                            </a:solidFill>
                            <a:latin typeface="Cambria Math" panose="02040503050406030204" pitchFamily="18" charset="0"/>
                          </a:rPr>
                          <m:t>𝑿</m:t>
                        </m:r>
                      </m:e>
                    </m:acc>
                    <m:r>
                      <a:rPr lang="en-US" sz="2400" b="1">
                        <a:solidFill>
                          <a:srgbClr val="FF0000"/>
                        </a:solidFill>
                        <a:latin typeface="Cambria Math" panose="02040503050406030204" pitchFamily="18" charset="0"/>
                      </a:rPr>
                      <m:t>&lt;</m:t>
                    </m:r>
                  </m:oMath>
                </a14:m>
                <a:r>
                  <a:rPr lang="en-US" altLang="en-US" sz="2400" dirty="0" smtClean="0">
                    <a:solidFill>
                      <a:srgbClr val="FF0000"/>
                    </a:solidFill>
                    <a:latin typeface="Arial" panose="020B0604020202020204" pitchFamily="34" charset="0"/>
                    <a:cs typeface="Arial" panose="020B0604020202020204" pitchFamily="34" charset="0"/>
                  </a:rPr>
                  <a:t>µ+E)= </a:t>
                </a:r>
                <a:r>
                  <a:rPr lang="en-US" altLang="en-US" sz="2400" dirty="0">
                    <a:solidFill>
                      <a:srgbClr val="FF0000"/>
                    </a:solidFill>
                    <a:latin typeface="Arial" panose="020B0604020202020204" pitchFamily="34" charset="0"/>
                    <a:cs typeface="Arial" panose="020B0604020202020204" pitchFamily="34" charset="0"/>
                  </a:rPr>
                  <a:t>P(</a:t>
                </a:r>
                <a14:m>
                  <m:oMath xmlns:m="http://schemas.openxmlformats.org/officeDocument/2006/math">
                    <m:acc>
                      <m:accPr>
                        <m:chr m:val="̅"/>
                        <m:ctrlPr>
                          <a:rPr lang="en-US" sz="2400" i="1">
                            <a:solidFill>
                              <a:srgbClr val="FF0000"/>
                            </a:solidFill>
                            <a:latin typeface="Cambria Math" panose="02040503050406030204" pitchFamily="18" charset="0"/>
                          </a:rPr>
                        </m:ctrlPr>
                      </m:accPr>
                      <m:e>
                        <m:r>
                          <a:rPr lang="en-US" sz="2400" b="1" i="1">
                            <a:solidFill>
                              <a:srgbClr val="FF0000"/>
                            </a:solidFill>
                            <a:latin typeface="Cambria Math" panose="02040503050406030204" pitchFamily="18" charset="0"/>
                          </a:rPr>
                          <m:t>𝑿</m:t>
                        </m:r>
                      </m:e>
                    </m:acc>
                    <m:r>
                      <m:rPr>
                        <m:nor/>
                      </m:rPr>
                      <a:rPr lang="en-US" sz="2400">
                        <a:solidFill>
                          <a:srgbClr val="FF0000"/>
                        </a:solidFill>
                        <a:latin typeface="Arial" panose="020B0604020202020204" pitchFamily="34" charset="0"/>
                        <a:cs typeface="Arial" panose="020B0604020202020204" pitchFamily="34" charset="0"/>
                      </a:rPr>
                      <m:t>−</m:t>
                    </m:r>
                    <m:r>
                      <m:rPr>
                        <m:nor/>
                      </m:rPr>
                      <a:rPr lang="en-US" sz="2400" b="1" i="0" smtClean="0">
                        <a:solidFill>
                          <a:srgbClr val="FF0000"/>
                        </a:solidFill>
                        <a:latin typeface="Arial" panose="020B0604020202020204" pitchFamily="34" charset="0"/>
                        <a:ea typeface="Cambria Math" panose="02040503050406030204" pitchFamily="18" charset="0"/>
                        <a:cs typeface="Arial" panose="020B0604020202020204" pitchFamily="34" charset="0"/>
                      </a:rPr>
                      <m:t>E</m:t>
                    </m:r>
                    <m:r>
                      <m:rPr>
                        <m:nor/>
                      </m:rPr>
                      <a:rPr lang="en-US" sz="2400">
                        <a:solidFill>
                          <a:srgbClr val="FF0000"/>
                        </a:solidFill>
                        <a:latin typeface="Arial" panose="020B0604020202020204" pitchFamily="34" charset="0"/>
                        <a:cs typeface="Arial" panose="020B0604020202020204" pitchFamily="34" charset="0"/>
                      </a:rPr>
                      <m:t>&lt;</m:t>
                    </m:r>
                    <m:r>
                      <m:rPr>
                        <m:nor/>
                      </m:rPr>
                      <a:rPr lang="en-US" altLang="en-US" sz="2400" dirty="0">
                        <a:solidFill>
                          <a:srgbClr val="FF0000"/>
                        </a:solidFill>
                        <a:latin typeface="Arial" panose="020B0604020202020204" pitchFamily="34" charset="0"/>
                        <a:cs typeface="Arial" panose="020B0604020202020204" pitchFamily="34" charset="0"/>
                      </a:rPr>
                      <m:t>µ&lt;</m:t>
                    </m:r>
                    <m:acc>
                      <m:accPr>
                        <m:chr m:val="̅"/>
                        <m:ctrlPr>
                          <a:rPr lang="en-US" sz="2400" i="1">
                            <a:solidFill>
                              <a:srgbClr val="FF0000"/>
                            </a:solidFill>
                            <a:latin typeface="Cambria Math" panose="02040503050406030204" pitchFamily="18" charset="0"/>
                          </a:rPr>
                        </m:ctrlPr>
                      </m:accPr>
                      <m:e>
                        <m:r>
                          <a:rPr lang="en-US" sz="2400" b="1" i="1">
                            <a:solidFill>
                              <a:srgbClr val="FF0000"/>
                            </a:solidFill>
                            <a:latin typeface="Cambria Math" panose="02040503050406030204" pitchFamily="18" charset="0"/>
                          </a:rPr>
                          <m:t>𝑿</m:t>
                        </m:r>
                      </m:e>
                    </m:acc>
                  </m:oMath>
                </a14:m>
                <a:r>
                  <a:rPr lang="en-US" altLang="en-US" sz="2400" dirty="0" smtClean="0">
                    <a:solidFill>
                      <a:srgbClr val="FF0000"/>
                    </a:solidFill>
                    <a:latin typeface="Arial" panose="020B0604020202020204" pitchFamily="34" charset="0"/>
                    <a:cs typeface="Arial" panose="020B0604020202020204" pitchFamily="34" charset="0"/>
                  </a:rPr>
                  <a:t>+E)=1-</a:t>
                </a:r>
                <a:r>
                  <a:rPr lang="el-GR" altLang="en-US" sz="2400" dirty="0" smtClean="0">
                    <a:solidFill>
                      <a:srgbClr val="FF0000"/>
                    </a:solidFill>
                    <a:latin typeface="Arial" panose="020B0604020202020204" pitchFamily="34" charset="0"/>
                    <a:cs typeface="Arial" panose="020B0604020202020204" pitchFamily="34" charset="0"/>
                  </a:rPr>
                  <a:t>α</a:t>
                </a:r>
                <a:endParaRPr lang="en-US" sz="2400" b="0" kern="0" dirty="0" smtClean="0">
                  <a:latin typeface="Arial" panose="020B0604020202020204" pitchFamily="34" charset="0"/>
                  <a:ea typeface="Calibri" panose="020F0502020204030204" pitchFamily="34" charset="0"/>
                  <a:cs typeface="Arial" panose="020B0604020202020204" pitchFamily="34" charset="0"/>
                </a:endParaRPr>
              </a:p>
              <a:p>
                <a:pPr>
                  <a:lnSpc>
                    <a:spcPct val="107000"/>
                  </a:lnSpc>
                  <a:spcBef>
                    <a:spcPts val="0"/>
                  </a:spcBef>
                  <a:spcAft>
                    <a:spcPts val="800"/>
                  </a:spcAft>
                </a:pPr>
                <a:r>
                  <a:rPr lang="en-US" b="0" kern="0" dirty="0" err="1" smtClean="0">
                    <a:latin typeface="Arial" panose="020B0604020202020204" pitchFamily="34" charset="0"/>
                    <a:ea typeface="Calibri" panose="020F0502020204030204" pitchFamily="34" charset="0"/>
                    <a:cs typeface="Arial" panose="020B0604020202020204" pitchFamily="34" charset="0"/>
                  </a:rPr>
                  <a:t>Cần</a:t>
                </a:r>
                <a:r>
                  <a:rPr lang="en-US" b="0" kern="0" dirty="0" smtClean="0">
                    <a:latin typeface="Arial" panose="020B0604020202020204" pitchFamily="34" charset="0"/>
                    <a:ea typeface="Calibri" panose="020F0502020204030204" pitchFamily="34" charset="0"/>
                    <a:cs typeface="Arial" panose="020B0604020202020204" pitchFamily="34" charset="0"/>
                  </a:rPr>
                  <a:t> </a:t>
                </a:r>
                <a:r>
                  <a:rPr lang="en-US" b="0" kern="0" dirty="0" err="1" smtClean="0">
                    <a:latin typeface="Arial" panose="020B0604020202020204" pitchFamily="34" charset="0"/>
                    <a:ea typeface="Calibri" panose="020F0502020204030204" pitchFamily="34" charset="0"/>
                    <a:cs typeface="Arial" panose="020B0604020202020204" pitchFamily="34" charset="0"/>
                  </a:rPr>
                  <a:t>tính</a:t>
                </a:r>
                <a:r>
                  <a:rPr lang="en-US" b="0" kern="0" dirty="0" smtClean="0">
                    <a:latin typeface="Arial" panose="020B0604020202020204" pitchFamily="34" charset="0"/>
                    <a:ea typeface="Calibri" panose="020F0502020204030204" pitchFamily="34" charset="0"/>
                    <a:cs typeface="Arial" panose="020B0604020202020204" pitchFamily="34" charset="0"/>
                  </a:rPr>
                  <a:t> E. Quay </a:t>
                </a:r>
                <a:r>
                  <a:rPr lang="en-US" b="0" kern="0" dirty="0" err="1" smtClean="0">
                    <a:latin typeface="Arial" panose="020B0604020202020204" pitchFamily="34" charset="0"/>
                    <a:ea typeface="Calibri" panose="020F0502020204030204" pitchFamily="34" charset="0"/>
                    <a:cs typeface="Arial" panose="020B0604020202020204" pitchFamily="34" charset="0"/>
                  </a:rPr>
                  <a:t>lại</a:t>
                </a:r>
                <a:r>
                  <a:rPr lang="en-US" b="0" kern="0" dirty="0" smtClean="0">
                    <a:latin typeface="Arial" panose="020B0604020202020204" pitchFamily="34" charset="0"/>
                    <a:ea typeface="Calibri" panose="020F0502020204030204" pitchFamily="34" charset="0"/>
                    <a:cs typeface="Arial" panose="020B0604020202020204" pitchFamily="34" charset="0"/>
                  </a:rPr>
                  <a:t> </a:t>
                </a:r>
                <a:r>
                  <a:rPr lang="en-US" b="0" kern="0" dirty="0" err="1" smtClean="0">
                    <a:latin typeface="Arial" panose="020B0604020202020204" pitchFamily="34" charset="0"/>
                    <a:ea typeface="Calibri" panose="020F0502020204030204" pitchFamily="34" charset="0"/>
                    <a:cs typeface="Arial" panose="020B0604020202020204" pitchFamily="34" charset="0"/>
                  </a:rPr>
                  <a:t>bài</a:t>
                </a:r>
                <a:r>
                  <a:rPr lang="en-US" b="0" kern="0" dirty="0" smtClean="0">
                    <a:latin typeface="Arial" panose="020B0604020202020204" pitchFamily="34" charset="0"/>
                    <a:ea typeface="Calibri" panose="020F0502020204030204" pitchFamily="34" charset="0"/>
                    <a:cs typeface="Arial" panose="020B0604020202020204" pitchFamily="34" charset="0"/>
                  </a:rPr>
                  <a:t> </a:t>
                </a:r>
                <a:r>
                  <a:rPr lang="en-US" b="0" kern="0" dirty="0" err="1" smtClean="0">
                    <a:latin typeface="Arial" panose="020B0604020202020204" pitchFamily="34" charset="0"/>
                    <a:ea typeface="Calibri" panose="020F0502020204030204" pitchFamily="34" charset="0"/>
                    <a:cs typeface="Arial" panose="020B0604020202020204" pitchFamily="34" charset="0"/>
                  </a:rPr>
                  <a:t>toán</a:t>
                </a:r>
                <a:r>
                  <a:rPr lang="en-US" b="0" kern="0" dirty="0" smtClean="0">
                    <a:latin typeface="Arial" panose="020B0604020202020204" pitchFamily="34" charset="0"/>
                    <a:ea typeface="Calibri" panose="020F0502020204030204" pitchFamily="34" charset="0"/>
                    <a:cs typeface="Arial" panose="020B0604020202020204" pitchFamily="34" charset="0"/>
                  </a:rPr>
                  <a:t> </a:t>
                </a:r>
                <a:r>
                  <a:rPr lang="en-US" b="0" kern="0" dirty="0" err="1" smtClean="0">
                    <a:latin typeface="Arial" panose="020B0604020202020204" pitchFamily="34" charset="0"/>
                    <a:ea typeface="Calibri" panose="020F0502020204030204" pitchFamily="34" charset="0"/>
                    <a:cs typeface="Arial" panose="020B0604020202020204" pitchFamily="34" charset="0"/>
                  </a:rPr>
                  <a:t>phân</a:t>
                </a:r>
                <a:r>
                  <a:rPr lang="en-US" b="0" kern="0" dirty="0" smtClean="0">
                    <a:latin typeface="Arial" panose="020B0604020202020204" pitchFamily="34" charset="0"/>
                    <a:ea typeface="Calibri" panose="020F0502020204030204" pitchFamily="34" charset="0"/>
                    <a:cs typeface="Arial" panose="020B0604020202020204" pitchFamily="34" charset="0"/>
                  </a:rPr>
                  <a:t> </a:t>
                </a:r>
                <a:r>
                  <a:rPr lang="en-US" b="0" kern="0" dirty="0" err="1" smtClean="0">
                    <a:latin typeface="Arial" panose="020B0604020202020204" pitchFamily="34" charset="0"/>
                    <a:ea typeface="Calibri" panose="020F0502020204030204" pitchFamily="34" charset="0"/>
                    <a:cs typeface="Arial" panose="020B0604020202020204" pitchFamily="34" charset="0"/>
                  </a:rPr>
                  <a:t>phối</a:t>
                </a:r>
                <a:r>
                  <a:rPr lang="en-US" b="0" kern="0" dirty="0" smtClean="0">
                    <a:latin typeface="Arial" panose="020B0604020202020204" pitchFamily="34" charset="0"/>
                    <a:ea typeface="Calibri" panose="020F0502020204030204" pitchFamily="34" charset="0"/>
                    <a:cs typeface="Arial" panose="020B0604020202020204" pitchFamily="34" charset="0"/>
                  </a:rPr>
                  <a:t> </a:t>
                </a:r>
                <a:r>
                  <a:rPr lang="en-US" b="0" kern="0" dirty="0" err="1" smtClean="0">
                    <a:latin typeface="Arial" panose="020B0604020202020204" pitchFamily="34" charset="0"/>
                    <a:ea typeface="Calibri" panose="020F0502020204030204" pitchFamily="34" charset="0"/>
                    <a:cs typeface="Arial" panose="020B0604020202020204" pitchFamily="34" charset="0"/>
                  </a:rPr>
                  <a:t>chuẩn</a:t>
                </a:r>
                <a:r>
                  <a:rPr lang="en-US" b="0" kern="0" dirty="0" smtClean="0">
                    <a:latin typeface="Arial" panose="020B0604020202020204" pitchFamily="34" charset="0"/>
                    <a:ea typeface="Calibri" panose="020F0502020204030204" pitchFamily="34" charset="0"/>
                    <a:cs typeface="Arial" panose="020B0604020202020204" pitchFamily="34" charset="0"/>
                  </a:rPr>
                  <a:t>. </a:t>
                </a:r>
              </a:p>
              <a:p>
                <a:pPr>
                  <a:lnSpc>
                    <a:spcPct val="107000"/>
                  </a:lnSpc>
                  <a:spcBef>
                    <a:spcPts val="0"/>
                  </a:spcBef>
                  <a:spcAft>
                    <a:spcPts val="800"/>
                  </a:spcAft>
                </a:pPr>
                <a14:m>
                  <m:oMath xmlns:m="http://schemas.openxmlformats.org/officeDocument/2006/math">
                    <m:acc>
                      <m:accPr>
                        <m:chr m:val="̅"/>
                        <m:ctrlPr>
                          <a:rPr lang="en-US" b="0" i="1" kern="0" smtClean="0">
                            <a:latin typeface="Cambria Math" panose="02040503050406030204" pitchFamily="18" charset="0"/>
                            <a:cs typeface="Times New Roman" panose="02020603050405020304" pitchFamily="18" charset="0"/>
                          </a:rPr>
                        </m:ctrlPr>
                      </m:accPr>
                      <m:e>
                        <m:r>
                          <a:rPr lang="en-US" b="0" i="1" kern="0" smtClean="0">
                            <a:latin typeface="Cambria Math" panose="02040503050406030204" pitchFamily="18" charset="0"/>
                            <a:cs typeface="Times New Roman" panose="02020603050405020304" pitchFamily="18" charset="0"/>
                          </a:rPr>
                          <m:t>𝑋</m:t>
                        </m:r>
                        <m:r>
                          <a:rPr lang="en-US" b="0" i="1" kern="0" smtClean="0">
                            <a:latin typeface="Cambria Math" panose="02040503050406030204" pitchFamily="18" charset="0"/>
                            <a:cs typeface="Times New Roman" panose="02020603050405020304" pitchFamily="18" charset="0"/>
                          </a:rPr>
                          <m:t> </m:t>
                        </m:r>
                      </m:e>
                    </m:acc>
                  </m:oMath>
                </a14:m>
                <a:r>
                  <a:rPr lang="en-US" b="0" kern="0" dirty="0" err="1" smtClean="0">
                    <a:latin typeface="Arial" panose="020B0604020202020204" pitchFamily="34" charset="0"/>
                    <a:ea typeface="Calibri" panose="020F0502020204030204" pitchFamily="34" charset="0"/>
                    <a:cs typeface="Arial" panose="020B0604020202020204" pitchFamily="34" charset="0"/>
                  </a:rPr>
                  <a:t>có</a:t>
                </a:r>
                <a:r>
                  <a:rPr lang="en-US" b="0" kern="0" dirty="0" smtClean="0">
                    <a:latin typeface="Arial" panose="020B0604020202020204" pitchFamily="34" charset="0"/>
                    <a:ea typeface="Calibri" panose="020F0502020204030204" pitchFamily="34" charset="0"/>
                    <a:cs typeface="Arial" panose="020B0604020202020204" pitchFamily="34" charset="0"/>
                  </a:rPr>
                  <a:t> </a:t>
                </a:r>
                <a:r>
                  <a:rPr lang="en-US" b="0" kern="0" dirty="0" err="1" smtClean="0">
                    <a:latin typeface="Arial" panose="020B0604020202020204" pitchFamily="34" charset="0"/>
                    <a:ea typeface="Calibri" panose="020F0502020204030204" pitchFamily="34" charset="0"/>
                    <a:cs typeface="Arial" panose="020B0604020202020204" pitchFamily="34" charset="0"/>
                  </a:rPr>
                  <a:t>phân</a:t>
                </a:r>
                <a:r>
                  <a:rPr lang="en-US" b="0" kern="0" dirty="0" smtClean="0">
                    <a:latin typeface="Arial" panose="020B0604020202020204" pitchFamily="34" charset="0"/>
                    <a:ea typeface="Calibri" panose="020F0502020204030204" pitchFamily="34" charset="0"/>
                    <a:cs typeface="Arial" panose="020B0604020202020204" pitchFamily="34" charset="0"/>
                  </a:rPr>
                  <a:t> </a:t>
                </a:r>
                <a:r>
                  <a:rPr lang="en-US" b="0" kern="0" dirty="0" err="1" smtClean="0">
                    <a:latin typeface="Arial" panose="020B0604020202020204" pitchFamily="34" charset="0"/>
                    <a:ea typeface="Calibri" panose="020F0502020204030204" pitchFamily="34" charset="0"/>
                    <a:cs typeface="Arial" panose="020B0604020202020204" pitchFamily="34" charset="0"/>
                  </a:rPr>
                  <a:t>phối</a:t>
                </a:r>
                <a:r>
                  <a:rPr lang="en-US" b="0" kern="0" dirty="0" smtClean="0">
                    <a:latin typeface="Arial" panose="020B0604020202020204" pitchFamily="34" charset="0"/>
                    <a:ea typeface="Calibri" panose="020F0502020204030204" pitchFamily="34" charset="0"/>
                    <a:cs typeface="Arial" panose="020B0604020202020204" pitchFamily="34" charset="0"/>
                  </a:rPr>
                  <a:t> </a:t>
                </a:r>
                <a:r>
                  <a:rPr lang="en-US" b="0" kern="0" dirty="0" err="1" smtClean="0">
                    <a:latin typeface="Arial" panose="020B0604020202020204" pitchFamily="34" charset="0"/>
                    <a:ea typeface="Calibri" panose="020F0502020204030204" pitchFamily="34" charset="0"/>
                    <a:cs typeface="Arial" panose="020B0604020202020204" pitchFamily="34" charset="0"/>
                  </a:rPr>
                  <a:t>chuẩn</a:t>
                </a:r>
                <a:r>
                  <a:rPr lang="en-US" b="0" kern="0" dirty="0" smtClean="0">
                    <a:latin typeface="Arial" panose="020B0604020202020204" pitchFamily="34" charset="0"/>
                    <a:ea typeface="Calibri" panose="020F0502020204030204" pitchFamily="34" charset="0"/>
                    <a:cs typeface="Arial" panose="020B0604020202020204" pitchFamily="34" charset="0"/>
                  </a:rPr>
                  <a:t> </a:t>
                </a:r>
                <a:r>
                  <a:rPr lang="en-US" b="0" kern="0" dirty="0" err="1" smtClean="0">
                    <a:latin typeface="Arial" panose="020B0604020202020204" pitchFamily="34" charset="0"/>
                    <a:ea typeface="Calibri" panose="020F0502020204030204" pitchFamily="34" charset="0"/>
                    <a:cs typeface="Arial" panose="020B0604020202020204" pitchFamily="34" charset="0"/>
                  </a:rPr>
                  <a:t>với</a:t>
                </a:r>
                <a:r>
                  <a:rPr lang="en-US" b="0" kern="0" dirty="0" smtClean="0">
                    <a:latin typeface="Arial" panose="020B0604020202020204" pitchFamily="34" charset="0"/>
                    <a:ea typeface="Calibri" panose="020F0502020204030204" pitchFamily="34" charset="0"/>
                    <a:cs typeface="Arial" panose="020B0604020202020204" pitchFamily="34" charset="0"/>
                  </a:rPr>
                  <a:t> </a:t>
                </a:r>
                <a:r>
                  <a:rPr lang="en-US" b="0" kern="0" dirty="0" err="1" smtClean="0">
                    <a:latin typeface="Arial" panose="020B0604020202020204" pitchFamily="34" charset="0"/>
                    <a:ea typeface="Calibri" panose="020F0502020204030204" pitchFamily="34" charset="0"/>
                    <a:cs typeface="Arial" panose="020B0604020202020204" pitchFamily="34" charset="0"/>
                  </a:rPr>
                  <a:t>kỳ</a:t>
                </a:r>
                <a:r>
                  <a:rPr lang="en-US" b="0" kern="0" dirty="0" smtClean="0">
                    <a:latin typeface="Arial" panose="020B0604020202020204" pitchFamily="34" charset="0"/>
                    <a:ea typeface="Calibri" panose="020F0502020204030204" pitchFamily="34" charset="0"/>
                    <a:cs typeface="Arial" panose="020B0604020202020204" pitchFamily="34" charset="0"/>
                  </a:rPr>
                  <a:t> </a:t>
                </a:r>
                <a:r>
                  <a:rPr lang="en-US" b="0" kern="0" dirty="0" err="1" smtClean="0">
                    <a:latin typeface="Arial" panose="020B0604020202020204" pitchFamily="34" charset="0"/>
                    <a:ea typeface="Calibri" panose="020F0502020204030204" pitchFamily="34" charset="0"/>
                    <a:cs typeface="Arial" panose="020B0604020202020204" pitchFamily="34" charset="0"/>
                  </a:rPr>
                  <a:t>vọng</a:t>
                </a:r>
                <a:r>
                  <a:rPr lang="en-US" b="0" kern="0" dirty="0" smtClean="0">
                    <a:latin typeface="Arial" panose="020B0604020202020204" pitchFamily="34" charset="0"/>
                    <a:ea typeface="Calibri" panose="020F0502020204030204" pitchFamily="34" charset="0"/>
                    <a:cs typeface="Arial" panose="020B0604020202020204" pitchFamily="34" charset="0"/>
                  </a:rPr>
                  <a:t> </a:t>
                </a:r>
                <a:r>
                  <a:rPr lang="en-US" b="0" kern="0" dirty="0" err="1" smtClean="0">
                    <a:latin typeface="Arial" panose="020B0604020202020204" pitchFamily="34" charset="0"/>
                    <a:ea typeface="Calibri" panose="020F0502020204030204" pitchFamily="34" charset="0"/>
                    <a:cs typeface="Arial" panose="020B0604020202020204" pitchFamily="34" charset="0"/>
                  </a:rPr>
                  <a:t>là</a:t>
                </a:r>
                <a:r>
                  <a:rPr lang="en-US" b="0" kern="0" dirty="0" smtClean="0">
                    <a:latin typeface="Arial" panose="020B0604020202020204" pitchFamily="34" charset="0"/>
                    <a:ea typeface="Calibri" panose="020F0502020204030204" pitchFamily="34" charset="0"/>
                    <a:cs typeface="Arial" panose="020B0604020202020204" pitchFamily="34" charset="0"/>
                  </a:rPr>
                  <a:t> µ, </a:t>
                </a:r>
                <a:r>
                  <a:rPr lang="en-US" b="0" kern="0" dirty="0" err="1" smtClean="0">
                    <a:latin typeface="Arial" panose="020B0604020202020204" pitchFamily="34" charset="0"/>
                    <a:ea typeface="Calibri" panose="020F0502020204030204" pitchFamily="34" charset="0"/>
                    <a:cs typeface="Arial" panose="020B0604020202020204" pitchFamily="34" charset="0"/>
                  </a:rPr>
                  <a:t>độ</a:t>
                </a:r>
                <a:r>
                  <a:rPr lang="en-US" b="0" kern="0" dirty="0" smtClean="0">
                    <a:latin typeface="Arial" panose="020B0604020202020204" pitchFamily="34" charset="0"/>
                    <a:ea typeface="Calibri" panose="020F0502020204030204" pitchFamily="34" charset="0"/>
                    <a:cs typeface="Arial" panose="020B0604020202020204" pitchFamily="34" charset="0"/>
                  </a:rPr>
                  <a:t> </a:t>
                </a:r>
                <a:r>
                  <a:rPr lang="en-US" b="0" kern="0" dirty="0" err="1" smtClean="0">
                    <a:latin typeface="Arial" panose="020B0604020202020204" pitchFamily="34" charset="0"/>
                    <a:ea typeface="Calibri" panose="020F0502020204030204" pitchFamily="34" charset="0"/>
                    <a:cs typeface="Arial" panose="020B0604020202020204" pitchFamily="34" charset="0"/>
                  </a:rPr>
                  <a:t>lệch</a:t>
                </a:r>
                <a:r>
                  <a:rPr lang="en-US" b="0" kern="0" dirty="0" smtClean="0">
                    <a:latin typeface="Arial" panose="020B0604020202020204" pitchFamily="34" charset="0"/>
                    <a:ea typeface="Calibri" panose="020F0502020204030204" pitchFamily="34" charset="0"/>
                    <a:cs typeface="Arial" panose="020B0604020202020204" pitchFamily="34" charset="0"/>
                  </a:rPr>
                  <a:t> </a:t>
                </a:r>
                <a:r>
                  <a:rPr lang="en-US" b="0" kern="0" dirty="0" err="1" smtClean="0">
                    <a:latin typeface="Arial" panose="020B0604020202020204" pitchFamily="34" charset="0"/>
                    <a:ea typeface="Calibri" panose="020F0502020204030204" pitchFamily="34" charset="0"/>
                    <a:cs typeface="Arial" panose="020B0604020202020204" pitchFamily="34" charset="0"/>
                  </a:rPr>
                  <a:t>chuẩn</a:t>
                </a:r>
                <a:r>
                  <a:rPr lang="en-US" b="0" kern="0" dirty="0" smtClean="0">
                    <a:latin typeface="Arial" panose="020B0604020202020204" pitchFamily="34" charset="0"/>
                    <a:ea typeface="Calibri" panose="020F0502020204030204" pitchFamily="34" charset="0"/>
                    <a:cs typeface="Arial" panose="020B0604020202020204" pitchFamily="34" charset="0"/>
                  </a:rPr>
                  <a:t> </a:t>
                </a:r>
                <a:r>
                  <a:rPr lang="en-US" b="0" kern="0" dirty="0" err="1" smtClean="0">
                    <a:latin typeface="Arial" panose="020B0604020202020204" pitchFamily="34" charset="0"/>
                    <a:ea typeface="Calibri" panose="020F0502020204030204" pitchFamily="34" charset="0"/>
                    <a:cs typeface="Arial" panose="020B0604020202020204" pitchFamily="34" charset="0"/>
                  </a:rPr>
                  <a:t>là</a:t>
                </a:r>
                <a:r>
                  <a:rPr lang="en-US" b="0" kern="0" dirty="0" smtClean="0">
                    <a:latin typeface="Arial" panose="020B0604020202020204" pitchFamily="34" charset="0"/>
                    <a:ea typeface="Calibri" panose="020F0502020204030204" pitchFamily="34" charset="0"/>
                    <a:cs typeface="Arial" panose="020B0604020202020204" pitchFamily="34" charset="0"/>
                  </a:rPr>
                  <a:t> </a:t>
                </a:r>
                <a14:m>
                  <m:oMath xmlns:m="http://schemas.openxmlformats.org/officeDocument/2006/math">
                    <m:f>
                      <m:fPr>
                        <m:ctrlPr>
                          <a:rPr lang="en-US" altLang="en-US" b="0" i="1">
                            <a:latin typeface="Cambria Math" panose="02040503050406030204" pitchFamily="18" charset="0"/>
                          </a:rPr>
                        </m:ctrlPr>
                      </m:fPr>
                      <m:num>
                        <m:r>
                          <m:rPr>
                            <m:sty m:val="p"/>
                          </m:rPr>
                          <a:rPr lang="el-GR" altLang="en-US" b="0" i="1" smtClean="0">
                            <a:latin typeface="Cambria Math" panose="02040503050406030204" pitchFamily="18" charset="0"/>
                          </a:rPr>
                          <m:t>σ</m:t>
                        </m:r>
                      </m:num>
                      <m:den>
                        <m:rad>
                          <m:radPr>
                            <m:degHide m:val="on"/>
                            <m:ctrlPr>
                              <a:rPr lang="en-US" altLang="en-US" b="0" i="1">
                                <a:latin typeface="Cambria Math" panose="02040503050406030204" pitchFamily="18" charset="0"/>
                              </a:rPr>
                            </m:ctrlPr>
                          </m:radPr>
                          <m:deg/>
                          <m:e>
                            <m:r>
                              <a:rPr lang="en-US" altLang="en-US" b="0" i="1">
                                <a:latin typeface="Cambria Math" panose="02040503050406030204" pitchFamily="18" charset="0"/>
                              </a:rPr>
                              <m:t>𝑛</m:t>
                            </m:r>
                          </m:e>
                        </m:rad>
                      </m:den>
                    </m:f>
                  </m:oMath>
                </a14:m>
                <a:r>
                  <a:rPr lang="en-US" b="0" kern="0" dirty="0" smtClean="0">
                    <a:latin typeface="Arial" panose="020B0604020202020204" pitchFamily="34" charset="0"/>
                    <a:ea typeface="Calibri" panose="020F0502020204030204" pitchFamily="34" charset="0"/>
                    <a:cs typeface="Arial" panose="020B0604020202020204" pitchFamily="34" charset="0"/>
                  </a:rPr>
                  <a:t>    </a:t>
                </a:r>
              </a:p>
              <a:p>
                <a:pPr>
                  <a:lnSpc>
                    <a:spcPct val="107000"/>
                  </a:lnSpc>
                  <a:spcBef>
                    <a:spcPts val="0"/>
                  </a:spcBef>
                  <a:spcAft>
                    <a:spcPts val="800"/>
                  </a:spcAft>
                </a:pPr>
                <a:endParaRPr lang="en-US" b="0" kern="0" dirty="0" smtClean="0">
                  <a:latin typeface="Arial" panose="020B0604020202020204" pitchFamily="34" charset="0"/>
                  <a:ea typeface="Calibri" panose="020F0502020204030204" pitchFamily="34" charset="0"/>
                  <a:cs typeface="Arial" panose="020B0604020202020204" pitchFamily="34" charset="0"/>
                </a:endParaRPr>
              </a:p>
              <a:p>
                <a:pPr>
                  <a:lnSpc>
                    <a:spcPct val="107000"/>
                  </a:lnSpc>
                  <a:spcBef>
                    <a:spcPts val="0"/>
                  </a:spcBef>
                  <a:spcAft>
                    <a:spcPts val="800"/>
                  </a:spcAft>
                </a:pPr>
                <a:endParaRPr lang="en-US" b="0" kern="0" dirty="0" smtClean="0">
                  <a:latin typeface="Arial" panose="020B0604020202020204" pitchFamily="34" charset="0"/>
                  <a:ea typeface="Calibri" panose="020F0502020204030204" pitchFamily="34" charset="0"/>
                  <a:cs typeface="Arial" panose="020B0604020202020204" pitchFamily="34" charset="0"/>
                </a:endParaRPr>
              </a:p>
              <a:p>
                <a:pPr>
                  <a:lnSpc>
                    <a:spcPct val="107000"/>
                  </a:lnSpc>
                  <a:spcBef>
                    <a:spcPts val="0"/>
                  </a:spcBef>
                  <a:spcAft>
                    <a:spcPts val="800"/>
                  </a:spcAft>
                </a:pPr>
                <a:endParaRPr lang="en-US" b="0" kern="0" dirty="0">
                  <a:latin typeface="Arial" panose="020B0604020202020204" pitchFamily="34" charset="0"/>
                  <a:ea typeface="Calibri" panose="020F0502020204030204" pitchFamily="34" charset="0"/>
                  <a:cs typeface="Arial" panose="020B0604020202020204" pitchFamily="34" charset="0"/>
                </a:endParaRPr>
              </a:p>
            </p:txBody>
          </p:sp>
        </mc:Choice>
        <mc:Fallback xmlns="">
          <p:sp>
            <p:nvSpPr>
              <p:cNvPr id="4" name="Rectangle 3"/>
              <p:cNvSpPr txBox="1">
                <a:spLocks noRot="1" noChangeAspect="1" noMove="1" noResize="1" noEditPoints="1" noAdjustHandles="1" noChangeArrowheads="1" noChangeShapeType="1" noTextEdit="1"/>
              </p:cNvSpPr>
              <p:nvPr/>
            </p:nvSpPr>
            <p:spPr bwMode="auto">
              <a:xfrm>
                <a:off x="1" y="4038600"/>
                <a:ext cx="9144000" cy="2286000"/>
              </a:xfrm>
              <a:prstGeom prst="rect">
                <a:avLst/>
              </a:prstGeom>
              <a:blipFill>
                <a:blip r:embed="rId3"/>
                <a:stretch>
                  <a:fillRect l="-933" t="-2400"/>
                </a:stretch>
              </a:blip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
        <p:nvSpPr>
          <p:cNvPr id="5" name="Rectangle 3"/>
          <p:cNvSpPr txBox="1">
            <a:spLocks noChangeArrowheads="1"/>
          </p:cNvSpPr>
          <p:nvPr/>
        </p:nvSpPr>
        <p:spPr bwMode="auto">
          <a:xfrm>
            <a:off x="-39188" y="762000"/>
            <a:ext cx="9220199" cy="2286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lvl1pPr marL="285750" indent="-285750" algn="l" rtl="0" eaLnBrk="0" fontAlgn="base" hangingPunct="0">
              <a:lnSpc>
                <a:spcPct val="90000"/>
              </a:lnSpc>
              <a:spcBef>
                <a:spcPct val="30000"/>
              </a:spcBef>
              <a:spcAft>
                <a:spcPct val="0"/>
              </a:spcAft>
              <a:buSzPct val="100000"/>
              <a:buChar char="•"/>
              <a:defRPr sz="2400" b="1">
                <a:solidFill>
                  <a:schemeClr val="tx1"/>
                </a:solidFill>
                <a:latin typeface="+mn-lt"/>
                <a:ea typeface="+mn-ea"/>
                <a:cs typeface="+mn-cs"/>
              </a:defRPr>
            </a:lvl1pPr>
            <a:lvl2pPr marL="685800" indent="-228600" algn="l" rtl="0" eaLnBrk="0" fontAlgn="base" hangingPunct="0">
              <a:lnSpc>
                <a:spcPct val="90000"/>
              </a:lnSpc>
              <a:spcBef>
                <a:spcPct val="30000"/>
              </a:spcBef>
              <a:spcAft>
                <a:spcPct val="0"/>
              </a:spcAft>
              <a:buSzPct val="100000"/>
              <a:buChar char="–"/>
              <a:defRPr b="1">
                <a:solidFill>
                  <a:schemeClr val="tx1"/>
                </a:solidFill>
                <a:latin typeface="+mn-lt"/>
              </a:defRPr>
            </a:lvl2pPr>
            <a:lvl3pPr marL="1143000" indent="-228600" algn="l" rtl="0" eaLnBrk="0" fontAlgn="base" hangingPunct="0">
              <a:lnSpc>
                <a:spcPct val="90000"/>
              </a:lnSpc>
              <a:spcBef>
                <a:spcPct val="30000"/>
              </a:spcBef>
              <a:spcAft>
                <a:spcPct val="0"/>
              </a:spcAft>
              <a:buSzPct val="100000"/>
              <a:buChar char="»"/>
              <a:defRPr b="1">
                <a:solidFill>
                  <a:schemeClr val="tx1"/>
                </a:solidFill>
                <a:latin typeface="+mn-lt"/>
              </a:defRPr>
            </a:lvl3pPr>
            <a:lvl4pPr marL="1543050" indent="-171450" algn="l" rtl="0" eaLnBrk="0" fontAlgn="base" hangingPunct="0">
              <a:lnSpc>
                <a:spcPct val="90000"/>
              </a:lnSpc>
              <a:spcBef>
                <a:spcPct val="30000"/>
              </a:spcBef>
              <a:spcAft>
                <a:spcPct val="0"/>
              </a:spcAft>
              <a:buSzPct val="100000"/>
              <a:buChar char="•"/>
              <a:defRPr sz="1400" b="1">
                <a:solidFill>
                  <a:schemeClr val="tx1"/>
                </a:solidFill>
                <a:latin typeface="+mn-lt"/>
              </a:defRPr>
            </a:lvl4pPr>
            <a:lvl5pPr marL="2000250" indent="-171450" algn="ctr" rtl="0" eaLnBrk="0" fontAlgn="base" hangingPunct="0">
              <a:lnSpc>
                <a:spcPct val="90000"/>
              </a:lnSpc>
              <a:spcBef>
                <a:spcPct val="30000"/>
              </a:spcBef>
              <a:spcAft>
                <a:spcPct val="0"/>
              </a:spcAft>
              <a:defRPr sz="800">
                <a:solidFill>
                  <a:schemeClr val="tx1"/>
                </a:solidFill>
                <a:latin typeface="Times New Roman" pitchFamily="18" charset="0"/>
              </a:defRPr>
            </a:lvl5pPr>
            <a:lvl6pPr marL="2457450" indent="-171450" algn="ctr" rtl="0" eaLnBrk="0" fontAlgn="base" hangingPunct="0">
              <a:lnSpc>
                <a:spcPct val="90000"/>
              </a:lnSpc>
              <a:spcBef>
                <a:spcPct val="30000"/>
              </a:spcBef>
              <a:spcAft>
                <a:spcPct val="0"/>
              </a:spcAft>
              <a:defRPr sz="800">
                <a:solidFill>
                  <a:schemeClr val="tx1"/>
                </a:solidFill>
                <a:latin typeface="Times New Roman" pitchFamily="18" charset="0"/>
              </a:defRPr>
            </a:lvl6pPr>
            <a:lvl7pPr marL="2914650" indent="-171450" algn="ctr" rtl="0" eaLnBrk="0" fontAlgn="base" hangingPunct="0">
              <a:lnSpc>
                <a:spcPct val="90000"/>
              </a:lnSpc>
              <a:spcBef>
                <a:spcPct val="30000"/>
              </a:spcBef>
              <a:spcAft>
                <a:spcPct val="0"/>
              </a:spcAft>
              <a:defRPr sz="800">
                <a:solidFill>
                  <a:schemeClr val="tx1"/>
                </a:solidFill>
                <a:latin typeface="Times New Roman" pitchFamily="18" charset="0"/>
              </a:defRPr>
            </a:lvl7pPr>
            <a:lvl8pPr marL="3371850" indent="-171450" algn="ctr" rtl="0" eaLnBrk="0" fontAlgn="base" hangingPunct="0">
              <a:lnSpc>
                <a:spcPct val="90000"/>
              </a:lnSpc>
              <a:spcBef>
                <a:spcPct val="30000"/>
              </a:spcBef>
              <a:spcAft>
                <a:spcPct val="0"/>
              </a:spcAft>
              <a:defRPr sz="800">
                <a:solidFill>
                  <a:schemeClr val="tx1"/>
                </a:solidFill>
                <a:latin typeface="Times New Roman" pitchFamily="18" charset="0"/>
              </a:defRPr>
            </a:lvl8pPr>
            <a:lvl9pPr marL="3829050" indent="-171450" algn="ctr" rtl="0" eaLnBrk="0" fontAlgn="base" hangingPunct="0">
              <a:lnSpc>
                <a:spcPct val="90000"/>
              </a:lnSpc>
              <a:spcBef>
                <a:spcPct val="30000"/>
              </a:spcBef>
              <a:spcAft>
                <a:spcPct val="0"/>
              </a:spcAft>
              <a:defRPr sz="800">
                <a:solidFill>
                  <a:schemeClr val="tx1"/>
                </a:solidFill>
                <a:latin typeface="Times New Roman" pitchFamily="18" charset="0"/>
              </a:defRPr>
            </a:lvl9pPr>
          </a:lstStyle>
          <a:p>
            <a:pPr>
              <a:lnSpc>
                <a:spcPct val="107000"/>
              </a:lnSpc>
              <a:spcBef>
                <a:spcPts val="0"/>
              </a:spcBef>
              <a:spcAft>
                <a:spcPts val="800"/>
              </a:spcAft>
            </a:pPr>
            <a:r>
              <a:rPr lang="en-US" b="0" kern="0" dirty="0" err="1" smtClean="0">
                <a:latin typeface="Arial" panose="020B0604020202020204" pitchFamily="34" charset="0"/>
                <a:ea typeface="Calibri" panose="020F0502020204030204" pitchFamily="34" charset="0"/>
                <a:cs typeface="Arial" panose="020B0604020202020204" pitchFamily="34" charset="0"/>
              </a:rPr>
              <a:t>Xét</a:t>
            </a:r>
            <a:r>
              <a:rPr lang="en-US" b="0" kern="0" dirty="0" smtClean="0">
                <a:latin typeface="Arial" panose="020B0604020202020204" pitchFamily="34" charset="0"/>
                <a:ea typeface="Calibri" panose="020F0502020204030204" pitchFamily="34" charset="0"/>
                <a:cs typeface="Arial" panose="020B0604020202020204" pitchFamily="34" charset="0"/>
              </a:rPr>
              <a:t> </a:t>
            </a:r>
            <a:r>
              <a:rPr lang="en-US" b="0" kern="0" dirty="0" err="1" smtClean="0">
                <a:latin typeface="Arial" panose="020B0604020202020204" pitchFamily="34" charset="0"/>
                <a:ea typeface="Calibri" panose="020F0502020204030204" pitchFamily="34" charset="0"/>
                <a:cs typeface="Arial" panose="020B0604020202020204" pitchFamily="34" charset="0"/>
              </a:rPr>
              <a:t>quần</a:t>
            </a:r>
            <a:r>
              <a:rPr lang="en-US" b="0" kern="0" dirty="0" smtClean="0">
                <a:latin typeface="Arial" panose="020B0604020202020204" pitchFamily="34" charset="0"/>
                <a:ea typeface="Calibri" panose="020F0502020204030204" pitchFamily="34" charset="0"/>
                <a:cs typeface="Arial" panose="020B0604020202020204" pitchFamily="34" charset="0"/>
              </a:rPr>
              <a:t> </a:t>
            </a:r>
            <a:r>
              <a:rPr lang="en-US" b="0" kern="0" dirty="0" err="1" smtClean="0">
                <a:latin typeface="Arial" panose="020B0604020202020204" pitchFamily="34" charset="0"/>
                <a:ea typeface="Calibri" panose="020F0502020204030204" pitchFamily="34" charset="0"/>
                <a:cs typeface="Arial" panose="020B0604020202020204" pitchFamily="34" charset="0"/>
              </a:rPr>
              <a:t>thể</a:t>
            </a:r>
            <a:r>
              <a:rPr lang="en-US" b="0" kern="0" dirty="0" smtClean="0">
                <a:latin typeface="Arial" panose="020B0604020202020204" pitchFamily="34" charset="0"/>
                <a:ea typeface="Calibri" panose="020F0502020204030204" pitchFamily="34" charset="0"/>
                <a:cs typeface="Arial" panose="020B0604020202020204" pitchFamily="34" charset="0"/>
              </a:rPr>
              <a:t> </a:t>
            </a:r>
            <a:r>
              <a:rPr lang="en-US" b="0" kern="0" dirty="0" err="1" smtClean="0">
                <a:latin typeface="Arial" panose="020B0604020202020204" pitchFamily="34" charset="0"/>
                <a:ea typeface="Calibri" panose="020F0502020204030204" pitchFamily="34" charset="0"/>
                <a:cs typeface="Arial" panose="020B0604020202020204" pitchFamily="34" charset="0"/>
              </a:rPr>
              <a:t>gồm</a:t>
            </a:r>
            <a:r>
              <a:rPr lang="en-US" b="0" kern="0" dirty="0" smtClean="0">
                <a:latin typeface="Arial" panose="020B0604020202020204" pitchFamily="34" charset="0"/>
                <a:ea typeface="Calibri" panose="020F0502020204030204" pitchFamily="34" charset="0"/>
                <a:cs typeface="Arial" panose="020B0604020202020204" pitchFamily="34" charset="0"/>
              </a:rPr>
              <a:t> </a:t>
            </a:r>
            <a:r>
              <a:rPr lang="en-US" b="0" kern="0" dirty="0" err="1" smtClean="0">
                <a:latin typeface="Arial" panose="020B0604020202020204" pitchFamily="34" charset="0"/>
                <a:ea typeface="Calibri" panose="020F0502020204030204" pitchFamily="34" charset="0"/>
                <a:cs typeface="Arial" panose="020B0604020202020204" pitchFamily="34" charset="0"/>
              </a:rPr>
              <a:t>các</a:t>
            </a:r>
            <a:r>
              <a:rPr lang="en-US" b="0" kern="0" dirty="0" smtClean="0">
                <a:latin typeface="Arial" panose="020B0604020202020204" pitchFamily="34" charset="0"/>
                <a:ea typeface="Calibri" panose="020F0502020204030204" pitchFamily="34" charset="0"/>
                <a:cs typeface="Arial" panose="020B0604020202020204" pitchFamily="34" charset="0"/>
              </a:rPr>
              <a:t> </a:t>
            </a:r>
            <a:r>
              <a:rPr lang="en-US" b="0" kern="0" dirty="0" err="1" smtClean="0">
                <a:latin typeface="Arial" panose="020B0604020202020204" pitchFamily="34" charset="0"/>
                <a:ea typeface="Calibri" panose="020F0502020204030204" pitchFamily="34" charset="0"/>
                <a:cs typeface="Arial" panose="020B0604020202020204" pitchFamily="34" charset="0"/>
              </a:rPr>
              <a:t>bao</a:t>
            </a:r>
            <a:r>
              <a:rPr lang="en-US" b="0" kern="0" dirty="0" smtClean="0">
                <a:latin typeface="Arial" panose="020B0604020202020204" pitchFamily="34" charset="0"/>
                <a:ea typeface="Calibri" panose="020F0502020204030204" pitchFamily="34" charset="0"/>
                <a:cs typeface="Arial" panose="020B0604020202020204" pitchFamily="34" charset="0"/>
              </a:rPr>
              <a:t> </a:t>
            </a:r>
            <a:r>
              <a:rPr lang="en-US" b="0" kern="0" dirty="0" err="1" smtClean="0">
                <a:latin typeface="Arial" panose="020B0604020202020204" pitchFamily="34" charset="0"/>
                <a:ea typeface="Calibri" panose="020F0502020204030204" pitchFamily="34" charset="0"/>
                <a:cs typeface="Arial" panose="020B0604020202020204" pitchFamily="34" charset="0"/>
              </a:rPr>
              <a:t>đựng</a:t>
            </a:r>
            <a:r>
              <a:rPr lang="en-US" b="0" kern="0" dirty="0" smtClean="0">
                <a:latin typeface="Arial" panose="020B0604020202020204" pitchFamily="34" charset="0"/>
                <a:ea typeface="Calibri" panose="020F0502020204030204" pitchFamily="34" charset="0"/>
                <a:cs typeface="Arial" panose="020B0604020202020204" pitchFamily="34" charset="0"/>
              </a:rPr>
              <a:t> </a:t>
            </a:r>
            <a:r>
              <a:rPr lang="en-US" b="0" kern="0" dirty="0" err="1" smtClean="0">
                <a:latin typeface="Arial" panose="020B0604020202020204" pitchFamily="34" charset="0"/>
                <a:ea typeface="Calibri" panose="020F0502020204030204" pitchFamily="34" charset="0"/>
                <a:cs typeface="Arial" panose="020B0604020202020204" pitchFamily="34" charset="0"/>
              </a:rPr>
              <a:t>gạo</a:t>
            </a:r>
            <a:r>
              <a:rPr lang="en-US" b="0" kern="0" dirty="0" smtClean="0">
                <a:latin typeface="Arial" panose="020B0604020202020204" pitchFamily="34" charset="0"/>
                <a:ea typeface="Calibri" panose="020F0502020204030204" pitchFamily="34" charset="0"/>
                <a:cs typeface="Arial" panose="020B0604020202020204" pitchFamily="34" charset="0"/>
              </a:rPr>
              <a:t> </a:t>
            </a:r>
            <a:r>
              <a:rPr lang="en-US" b="0" kern="0" dirty="0" err="1" smtClean="0">
                <a:latin typeface="Arial" panose="020B0604020202020204" pitchFamily="34" charset="0"/>
                <a:ea typeface="Calibri" panose="020F0502020204030204" pitchFamily="34" charset="0"/>
                <a:cs typeface="Arial" panose="020B0604020202020204" pitchFamily="34" charset="0"/>
              </a:rPr>
              <a:t>nhỏ</a:t>
            </a:r>
            <a:r>
              <a:rPr lang="en-US" b="0" kern="0" dirty="0" smtClean="0">
                <a:latin typeface="Arial" panose="020B0604020202020204" pitchFamily="34" charset="0"/>
                <a:ea typeface="Calibri" panose="020F0502020204030204" pitchFamily="34" charset="0"/>
                <a:cs typeface="Arial" panose="020B0604020202020204" pitchFamily="34" charset="0"/>
              </a:rPr>
              <a:t>. </a:t>
            </a:r>
            <a:r>
              <a:rPr lang="en-US" b="0" kern="0" dirty="0" err="1" smtClean="0">
                <a:latin typeface="Arial" panose="020B0604020202020204" pitchFamily="34" charset="0"/>
                <a:ea typeface="Calibri" panose="020F0502020204030204" pitchFamily="34" charset="0"/>
                <a:cs typeface="Arial" panose="020B0604020202020204" pitchFamily="34" charset="0"/>
              </a:rPr>
              <a:t>Người</a:t>
            </a:r>
            <a:r>
              <a:rPr lang="en-US" b="0" kern="0" dirty="0" smtClean="0">
                <a:latin typeface="Arial" panose="020B0604020202020204" pitchFamily="34" charset="0"/>
                <a:ea typeface="Calibri" panose="020F0502020204030204" pitchFamily="34" charset="0"/>
                <a:cs typeface="Arial" panose="020B0604020202020204" pitchFamily="34" charset="0"/>
              </a:rPr>
              <a:t> ta </a:t>
            </a:r>
            <a:r>
              <a:rPr lang="en-US" b="0" kern="0" dirty="0" err="1" smtClean="0">
                <a:latin typeface="Arial" panose="020B0604020202020204" pitchFamily="34" charset="0"/>
                <a:ea typeface="Calibri" panose="020F0502020204030204" pitchFamily="34" charset="0"/>
                <a:cs typeface="Arial" panose="020B0604020202020204" pitchFamily="34" charset="0"/>
              </a:rPr>
              <a:t>cần</a:t>
            </a:r>
            <a:r>
              <a:rPr lang="en-US" b="0" kern="0" dirty="0" smtClean="0">
                <a:latin typeface="Arial" panose="020B0604020202020204" pitchFamily="34" charset="0"/>
                <a:ea typeface="Calibri" panose="020F0502020204030204" pitchFamily="34" charset="0"/>
                <a:cs typeface="Arial" panose="020B0604020202020204" pitchFamily="34" charset="0"/>
              </a:rPr>
              <a:t> </a:t>
            </a:r>
            <a:r>
              <a:rPr lang="en-US" b="0" kern="0" dirty="0" err="1" smtClean="0">
                <a:latin typeface="Arial" panose="020B0604020202020204" pitchFamily="34" charset="0"/>
                <a:ea typeface="Calibri" panose="020F0502020204030204" pitchFamily="34" charset="0"/>
                <a:cs typeface="Arial" panose="020B0604020202020204" pitchFamily="34" charset="0"/>
              </a:rPr>
              <a:t>ước</a:t>
            </a:r>
            <a:r>
              <a:rPr lang="en-US" b="0" kern="0" dirty="0" smtClean="0">
                <a:latin typeface="Arial" panose="020B0604020202020204" pitchFamily="34" charset="0"/>
                <a:ea typeface="Calibri" panose="020F0502020204030204" pitchFamily="34" charset="0"/>
                <a:cs typeface="Arial" panose="020B0604020202020204" pitchFamily="34" charset="0"/>
              </a:rPr>
              <a:t> </a:t>
            </a:r>
            <a:r>
              <a:rPr lang="en-US" b="0" kern="0" dirty="0" err="1" smtClean="0">
                <a:latin typeface="Arial" panose="020B0604020202020204" pitchFamily="34" charset="0"/>
                <a:ea typeface="Calibri" panose="020F0502020204030204" pitchFamily="34" charset="0"/>
                <a:cs typeface="Arial" panose="020B0604020202020204" pitchFamily="34" charset="0"/>
              </a:rPr>
              <a:t>lượng</a:t>
            </a:r>
            <a:r>
              <a:rPr lang="en-US" b="0" kern="0" dirty="0" smtClean="0">
                <a:latin typeface="Arial" panose="020B0604020202020204" pitchFamily="34" charset="0"/>
                <a:ea typeface="Calibri" panose="020F0502020204030204" pitchFamily="34" charset="0"/>
                <a:cs typeface="Arial" panose="020B0604020202020204" pitchFamily="34" charset="0"/>
              </a:rPr>
              <a:t> </a:t>
            </a:r>
            <a:r>
              <a:rPr lang="en-US" b="0" kern="0" dirty="0" err="1" smtClean="0">
                <a:latin typeface="Arial" panose="020B0604020202020204" pitchFamily="34" charset="0"/>
                <a:ea typeface="Calibri" panose="020F0502020204030204" pitchFamily="34" charset="0"/>
                <a:cs typeface="Arial" panose="020B0604020202020204" pitchFamily="34" charset="0"/>
              </a:rPr>
              <a:t>trung</a:t>
            </a:r>
            <a:r>
              <a:rPr lang="en-US" b="0" kern="0" dirty="0" smtClean="0">
                <a:latin typeface="Arial" panose="020B0604020202020204" pitchFamily="34" charset="0"/>
                <a:ea typeface="Calibri" panose="020F0502020204030204" pitchFamily="34" charset="0"/>
                <a:cs typeface="Arial" panose="020B0604020202020204" pitchFamily="34" charset="0"/>
              </a:rPr>
              <a:t> </a:t>
            </a:r>
            <a:r>
              <a:rPr lang="en-US" b="0" kern="0" dirty="0" err="1" smtClean="0">
                <a:latin typeface="Arial" panose="020B0604020202020204" pitchFamily="34" charset="0"/>
                <a:ea typeface="Calibri" panose="020F0502020204030204" pitchFamily="34" charset="0"/>
                <a:cs typeface="Arial" panose="020B0604020202020204" pitchFamily="34" charset="0"/>
              </a:rPr>
              <a:t>bình</a:t>
            </a:r>
            <a:r>
              <a:rPr lang="en-US" b="0" kern="0" dirty="0" smtClean="0">
                <a:latin typeface="Arial" panose="020B0604020202020204" pitchFamily="34" charset="0"/>
                <a:ea typeface="Calibri" panose="020F0502020204030204" pitchFamily="34" charset="0"/>
                <a:cs typeface="Arial" panose="020B0604020202020204" pitchFamily="34" charset="0"/>
              </a:rPr>
              <a:t> </a:t>
            </a:r>
            <a:r>
              <a:rPr lang="en-US" b="0" kern="0" dirty="0" err="1" smtClean="0">
                <a:latin typeface="Arial" panose="020B0604020202020204" pitchFamily="34" charset="0"/>
                <a:ea typeface="Calibri" panose="020F0502020204030204" pitchFamily="34" charset="0"/>
                <a:cs typeface="Arial" panose="020B0604020202020204" pitchFamily="34" charset="0"/>
              </a:rPr>
              <a:t>khối</a:t>
            </a:r>
            <a:r>
              <a:rPr lang="en-US" b="0" kern="0" dirty="0" smtClean="0">
                <a:latin typeface="Arial" panose="020B0604020202020204" pitchFamily="34" charset="0"/>
                <a:ea typeface="Calibri" panose="020F0502020204030204" pitchFamily="34" charset="0"/>
                <a:cs typeface="Arial" panose="020B0604020202020204" pitchFamily="34" charset="0"/>
              </a:rPr>
              <a:t> </a:t>
            </a:r>
            <a:r>
              <a:rPr lang="en-US" b="0" kern="0" dirty="0" err="1" smtClean="0">
                <a:latin typeface="Arial" panose="020B0604020202020204" pitchFamily="34" charset="0"/>
                <a:ea typeface="Calibri" panose="020F0502020204030204" pitchFamily="34" charset="0"/>
                <a:cs typeface="Arial" panose="020B0604020202020204" pitchFamily="34" charset="0"/>
              </a:rPr>
              <a:t>lượng</a:t>
            </a:r>
            <a:r>
              <a:rPr lang="en-US" b="0" kern="0" dirty="0" smtClean="0">
                <a:latin typeface="Arial" panose="020B0604020202020204" pitchFamily="34" charset="0"/>
                <a:ea typeface="Calibri" panose="020F0502020204030204" pitchFamily="34" charset="0"/>
                <a:cs typeface="Arial" panose="020B0604020202020204" pitchFamily="34" charset="0"/>
              </a:rPr>
              <a:t> </a:t>
            </a:r>
            <a:r>
              <a:rPr lang="en-US" b="0" kern="0" dirty="0" err="1" smtClean="0">
                <a:latin typeface="Arial" panose="020B0604020202020204" pitchFamily="34" charset="0"/>
                <a:ea typeface="Calibri" panose="020F0502020204030204" pitchFamily="34" charset="0"/>
                <a:cs typeface="Arial" panose="020B0604020202020204" pitchFamily="34" charset="0"/>
              </a:rPr>
              <a:t>của</a:t>
            </a:r>
            <a:r>
              <a:rPr lang="en-US" b="0" kern="0" dirty="0" smtClean="0">
                <a:latin typeface="Arial" panose="020B0604020202020204" pitchFamily="34" charset="0"/>
                <a:ea typeface="Calibri" panose="020F0502020204030204" pitchFamily="34" charset="0"/>
                <a:cs typeface="Arial" panose="020B0604020202020204" pitchFamily="34" charset="0"/>
              </a:rPr>
              <a:t> </a:t>
            </a:r>
            <a:r>
              <a:rPr lang="en-US" b="0" kern="0" dirty="0" err="1" smtClean="0">
                <a:latin typeface="Arial" panose="020B0604020202020204" pitchFamily="34" charset="0"/>
                <a:ea typeface="Calibri" panose="020F0502020204030204" pitchFamily="34" charset="0"/>
                <a:cs typeface="Arial" panose="020B0604020202020204" pitchFamily="34" charset="0"/>
              </a:rPr>
              <a:t>các</a:t>
            </a:r>
            <a:r>
              <a:rPr lang="en-US" b="0" kern="0" dirty="0" smtClean="0">
                <a:latin typeface="Arial" panose="020B0604020202020204" pitchFamily="34" charset="0"/>
                <a:ea typeface="Calibri" panose="020F0502020204030204" pitchFamily="34" charset="0"/>
                <a:cs typeface="Arial" panose="020B0604020202020204" pitchFamily="34" charset="0"/>
              </a:rPr>
              <a:t> </a:t>
            </a:r>
            <a:r>
              <a:rPr lang="en-US" b="0" kern="0" dirty="0" err="1" smtClean="0">
                <a:latin typeface="Arial" panose="020B0604020202020204" pitchFamily="34" charset="0"/>
                <a:ea typeface="Calibri" panose="020F0502020204030204" pitchFamily="34" charset="0"/>
                <a:cs typeface="Arial" panose="020B0604020202020204" pitchFamily="34" charset="0"/>
              </a:rPr>
              <a:t>bao</a:t>
            </a:r>
            <a:r>
              <a:rPr lang="en-US" b="0" kern="0" dirty="0" smtClean="0">
                <a:latin typeface="Arial" panose="020B0604020202020204" pitchFamily="34" charset="0"/>
                <a:ea typeface="Calibri" panose="020F0502020204030204" pitchFamily="34" charset="0"/>
                <a:cs typeface="Arial" panose="020B0604020202020204" pitchFamily="34" charset="0"/>
              </a:rPr>
              <a:t> </a:t>
            </a:r>
            <a:r>
              <a:rPr lang="en-US" b="0" kern="0" dirty="0" err="1" smtClean="0">
                <a:latin typeface="Arial" panose="020B0604020202020204" pitchFamily="34" charset="0"/>
                <a:ea typeface="Calibri" panose="020F0502020204030204" pitchFamily="34" charset="0"/>
                <a:cs typeface="Arial" panose="020B0604020202020204" pitchFamily="34" charset="0"/>
              </a:rPr>
              <a:t>là</a:t>
            </a:r>
            <a:r>
              <a:rPr lang="en-US" b="0" kern="0" dirty="0" smtClean="0">
                <a:latin typeface="Arial" panose="020B0604020202020204" pitchFamily="34" charset="0"/>
                <a:ea typeface="Calibri" panose="020F0502020204030204" pitchFamily="34" charset="0"/>
                <a:cs typeface="Arial" panose="020B0604020202020204" pitchFamily="34" charset="0"/>
              </a:rPr>
              <a:t> </a:t>
            </a:r>
            <a:r>
              <a:rPr lang="en-US" b="0" kern="0" dirty="0" err="1" smtClean="0">
                <a:latin typeface="Arial" panose="020B0604020202020204" pitchFamily="34" charset="0"/>
                <a:ea typeface="Calibri" panose="020F0502020204030204" pitchFamily="34" charset="0"/>
                <a:cs typeface="Arial" panose="020B0604020202020204" pitchFamily="34" charset="0"/>
              </a:rPr>
              <a:t>bao</a:t>
            </a:r>
            <a:r>
              <a:rPr lang="en-US" b="0" kern="0" dirty="0" smtClean="0">
                <a:latin typeface="Arial" panose="020B0604020202020204" pitchFamily="34" charset="0"/>
                <a:ea typeface="Calibri" panose="020F0502020204030204" pitchFamily="34" charset="0"/>
                <a:cs typeface="Arial" panose="020B0604020202020204" pitchFamily="34" charset="0"/>
              </a:rPr>
              <a:t> </a:t>
            </a:r>
            <a:r>
              <a:rPr lang="en-US" b="0" kern="0" dirty="0" err="1" smtClean="0">
                <a:latin typeface="Arial" panose="020B0604020202020204" pitchFamily="34" charset="0"/>
                <a:ea typeface="Calibri" panose="020F0502020204030204" pitchFamily="34" charset="0"/>
                <a:cs typeface="Arial" panose="020B0604020202020204" pitchFamily="34" charset="0"/>
              </a:rPr>
              <a:t>nhiêu</a:t>
            </a:r>
            <a:r>
              <a:rPr lang="en-US" b="0" kern="0" dirty="0" smtClean="0">
                <a:latin typeface="Arial" panose="020B0604020202020204" pitchFamily="34" charset="0"/>
                <a:ea typeface="Calibri" panose="020F0502020204030204" pitchFamily="34" charset="0"/>
                <a:cs typeface="Arial" panose="020B0604020202020204" pitchFamily="34" charset="0"/>
              </a:rPr>
              <a:t> gram. </a:t>
            </a:r>
            <a:r>
              <a:rPr lang="en-US" b="0" kern="0" dirty="0" err="1" smtClean="0">
                <a:latin typeface="Arial" panose="020B0604020202020204" pitchFamily="34" charset="0"/>
                <a:ea typeface="Calibri" panose="020F0502020204030204" pitchFamily="34" charset="0"/>
                <a:cs typeface="Arial" panose="020B0604020202020204" pitchFamily="34" charset="0"/>
              </a:rPr>
              <a:t>Giả</a:t>
            </a:r>
            <a:r>
              <a:rPr lang="en-US" b="0" kern="0" dirty="0" smtClean="0">
                <a:latin typeface="Arial" panose="020B0604020202020204" pitchFamily="34" charset="0"/>
                <a:ea typeface="Calibri" panose="020F0502020204030204" pitchFamily="34" charset="0"/>
                <a:cs typeface="Arial" panose="020B0604020202020204" pitchFamily="34" charset="0"/>
              </a:rPr>
              <a:t> </a:t>
            </a:r>
            <a:r>
              <a:rPr lang="en-US" b="0" kern="0" dirty="0" err="1" smtClean="0">
                <a:latin typeface="Arial" panose="020B0604020202020204" pitchFamily="34" charset="0"/>
                <a:ea typeface="Calibri" panose="020F0502020204030204" pitchFamily="34" charset="0"/>
                <a:cs typeface="Arial" panose="020B0604020202020204" pitchFamily="34" charset="0"/>
              </a:rPr>
              <a:t>sử</a:t>
            </a:r>
            <a:r>
              <a:rPr lang="en-US" b="0" kern="0" dirty="0" smtClean="0">
                <a:latin typeface="Arial" panose="020B0604020202020204" pitchFamily="34" charset="0"/>
                <a:ea typeface="Calibri" panose="020F0502020204030204" pitchFamily="34" charset="0"/>
                <a:cs typeface="Arial" panose="020B0604020202020204" pitchFamily="34" charset="0"/>
              </a:rPr>
              <a:t> </a:t>
            </a:r>
            <a:r>
              <a:rPr lang="en-US" b="0" kern="0" dirty="0" err="1" smtClean="0">
                <a:latin typeface="Arial" panose="020B0604020202020204" pitchFamily="34" charset="0"/>
                <a:ea typeface="Calibri" panose="020F0502020204030204" pitchFamily="34" charset="0"/>
                <a:cs typeface="Arial" panose="020B0604020202020204" pitchFamily="34" charset="0"/>
              </a:rPr>
              <a:t>người</a:t>
            </a:r>
            <a:r>
              <a:rPr lang="en-US" b="0" kern="0" dirty="0" smtClean="0">
                <a:latin typeface="Arial" panose="020B0604020202020204" pitchFamily="34" charset="0"/>
                <a:ea typeface="Calibri" panose="020F0502020204030204" pitchFamily="34" charset="0"/>
                <a:cs typeface="Arial" panose="020B0604020202020204" pitchFamily="34" charset="0"/>
              </a:rPr>
              <a:t> ta </a:t>
            </a:r>
            <a:r>
              <a:rPr lang="en-US" b="0" kern="0" dirty="0" err="1" smtClean="0">
                <a:latin typeface="Arial" panose="020B0604020202020204" pitchFamily="34" charset="0"/>
                <a:ea typeface="Calibri" panose="020F0502020204030204" pitchFamily="34" charset="0"/>
                <a:cs typeface="Arial" panose="020B0604020202020204" pitchFamily="34" charset="0"/>
              </a:rPr>
              <a:t>lấy</a:t>
            </a:r>
            <a:r>
              <a:rPr lang="en-US" b="0" kern="0" dirty="0" smtClean="0">
                <a:latin typeface="Arial" panose="020B0604020202020204" pitchFamily="34" charset="0"/>
                <a:ea typeface="Calibri" panose="020F0502020204030204" pitchFamily="34" charset="0"/>
                <a:cs typeface="Arial" panose="020B0604020202020204" pitchFamily="34" charset="0"/>
              </a:rPr>
              <a:t> </a:t>
            </a:r>
            <a:r>
              <a:rPr lang="en-US" b="0" kern="0" dirty="0" err="1" smtClean="0">
                <a:latin typeface="Arial" panose="020B0604020202020204" pitchFamily="34" charset="0"/>
                <a:ea typeface="Calibri" panose="020F0502020204030204" pitchFamily="34" charset="0"/>
                <a:cs typeface="Arial" panose="020B0604020202020204" pitchFamily="34" charset="0"/>
              </a:rPr>
              <a:t>mẫu</a:t>
            </a:r>
            <a:r>
              <a:rPr lang="en-US" b="0" kern="0" dirty="0" smtClean="0">
                <a:latin typeface="Arial" panose="020B0604020202020204" pitchFamily="34" charset="0"/>
                <a:ea typeface="Calibri" panose="020F0502020204030204" pitchFamily="34" charset="0"/>
                <a:cs typeface="Arial" panose="020B0604020202020204" pitchFamily="34" charset="0"/>
              </a:rPr>
              <a:t> </a:t>
            </a:r>
            <a:r>
              <a:rPr lang="en-US" b="0" kern="0" dirty="0" err="1" smtClean="0">
                <a:latin typeface="Arial" panose="020B0604020202020204" pitchFamily="34" charset="0"/>
                <a:ea typeface="Calibri" panose="020F0502020204030204" pitchFamily="34" charset="0"/>
                <a:cs typeface="Arial" panose="020B0604020202020204" pitchFamily="34" charset="0"/>
              </a:rPr>
              <a:t>gồm</a:t>
            </a:r>
            <a:r>
              <a:rPr lang="en-US" b="0" kern="0" dirty="0" smtClean="0">
                <a:latin typeface="Arial" panose="020B0604020202020204" pitchFamily="34" charset="0"/>
                <a:ea typeface="Calibri" panose="020F0502020204030204" pitchFamily="34" charset="0"/>
                <a:cs typeface="Arial" panose="020B0604020202020204" pitchFamily="34" charset="0"/>
              </a:rPr>
              <a:t> 35 </a:t>
            </a:r>
            <a:r>
              <a:rPr lang="en-US" b="0" kern="0" dirty="0" err="1" smtClean="0">
                <a:latin typeface="Arial" panose="020B0604020202020204" pitchFamily="34" charset="0"/>
                <a:ea typeface="Calibri" panose="020F0502020204030204" pitchFamily="34" charset="0"/>
                <a:cs typeface="Arial" panose="020B0604020202020204" pitchFamily="34" charset="0"/>
              </a:rPr>
              <a:t>bao</a:t>
            </a:r>
            <a:r>
              <a:rPr lang="en-US" b="0" kern="0" dirty="0" smtClean="0">
                <a:latin typeface="Arial" panose="020B0604020202020204" pitchFamily="34" charset="0"/>
                <a:ea typeface="Calibri" panose="020F0502020204030204" pitchFamily="34" charset="0"/>
                <a:cs typeface="Arial" panose="020B0604020202020204" pitchFamily="34" charset="0"/>
              </a:rPr>
              <a:t> </a:t>
            </a:r>
            <a:r>
              <a:rPr lang="en-US" b="0" kern="0" dirty="0" err="1" smtClean="0">
                <a:latin typeface="Arial" panose="020B0604020202020204" pitchFamily="34" charset="0"/>
                <a:ea typeface="Calibri" panose="020F0502020204030204" pitchFamily="34" charset="0"/>
                <a:cs typeface="Arial" panose="020B0604020202020204" pitchFamily="34" charset="0"/>
              </a:rPr>
              <a:t>và</a:t>
            </a:r>
            <a:r>
              <a:rPr lang="en-US" b="0" kern="0" dirty="0" smtClean="0">
                <a:latin typeface="Arial" panose="020B0604020202020204" pitchFamily="34" charset="0"/>
                <a:ea typeface="Calibri" panose="020F0502020204030204" pitchFamily="34" charset="0"/>
                <a:cs typeface="Arial" panose="020B0604020202020204" pitchFamily="34" charset="0"/>
              </a:rPr>
              <a:t> </a:t>
            </a:r>
            <a:r>
              <a:rPr lang="en-US" b="0" kern="0" dirty="0" err="1" smtClean="0">
                <a:latin typeface="Arial" panose="020B0604020202020204" pitchFamily="34" charset="0"/>
                <a:ea typeface="Calibri" panose="020F0502020204030204" pitchFamily="34" charset="0"/>
                <a:cs typeface="Arial" panose="020B0604020202020204" pitchFamily="34" charset="0"/>
              </a:rPr>
              <a:t>cân</a:t>
            </a:r>
            <a:r>
              <a:rPr lang="en-US" b="0" kern="0" dirty="0" smtClean="0">
                <a:latin typeface="Arial" panose="020B0604020202020204" pitchFamily="34" charset="0"/>
                <a:ea typeface="Calibri" panose="020F0502020204030204" pitchFamily="34" charset="0"/>
                <a:cs typeface="Arial" panose="020B0604020202020204" pitchFamily="34" charset="0"/>
              </a:rPr>
              <a:t> </a:t>
            </a:r>
            <a:r>
              <a:rPr lang="en-US" b="0" kern="0" dirty="0" err="1" smtClean="0">
                <a:latin typeface="Arial" panose="020B0604020202020204" pitchFamily="34" charset="0"/>
                <a:ea typeface="Calibri" panose="020F0502020204030204" pitchFamily="34" charset="0"/>
                <a:cs typeface="Arial" panose="020B0604020202020204" pitchFamily="34" charset="0"/>
              </a:rPr>
              <a:t>bao</a:t>
            </a:r>
            <a:r>
              <a:rPr lang="en-US" b="0" kern="0" dirty="0" smtClean="0">
                <a:latin typeface="Arial" panose="020B0604020202020204" pitchFamily="34" charset="0"/>
                <a:ea typeface="Calibri" panose="020F0502020204030204" pitchFamily="34" charset="0"/>
                <a:cs typeface="Arial" panose="020B0604020202020204" pitchFamily="34" charset="0"/>
              </a:rPr>
              <a:t> </a:t>
            </a:r>
            <a:r>
              <a:rPr lang="en-US" b="0" kern="0" dirty="0" err="1" smtClean="0">
                <a:latin typeface="Arial" panose="020B0604020202020204" pitchFamily="34" charset="0"/>
                <a:ea typeface="Calibri" panose="020F0502020204030204" pitchFamily="34" charset="0"/>
                <a:cs typeface="Arial" panose="020B0604020202020204" pitchFamily="34" charset="0"/>
              </a:rPr>
              <a:t>gạo</a:t>
            </a:r>
            <a:r>
              <a:rPr lang="en-US" b="0" kern="0" dirty="0" smtClean="0">
                <a:latin typeface="Arial" panose="020B0604020202020204" pitchFamily="34" charset="0"/>
                <a:ea typeface="Calibri" panose="020F0502020204030204" pitchFamily="34" charset="0"/>
                <a:cs typeface="Arial" panose="020B0604020202020204" pitchFamily="34" charset="0"/>
              </a:rPr>
              <a:t> </a:t>
            </a:r>
            <a:r>
              <a:rPr lang="en-US" b="0" kern="0" dirty="0" err="1" smtClean="0">
                <a:latin typeface="Arial" panose="020B0604020202020204" pitchFamily="34" charset="0"/>
                <a:ea typeface="Calibri" panose="020F0502020204030204" pitchFamily="34" charset="0"/>
                <a:cs typeface="Arial" panose="020B0604020202020204" pitchFamily="34" charset="0"/>
              </a:rPr>
              <a:t>đó</a:t>
            </a:r>
            <a:r>
              <a:rPr lang="en-US" b="0" kern="0" dirty="0" smtClean="0">
                <a:latin typeface="Arial" panose="020B0604020202020204" pitchFamily="34" charset="0"/>
                <a:ea typeface="Calibri" panose="020F0502020204030204" pitchFamily="34" charset="0"/>
                <a:cs typeface="Arial" panose="020B0604020202020204" pitchFamily="34" charset="0"/>
              </a:rPr>
              <a:t>, </a:t>
            </a:r>
            <a:r>
              <a:rPr lang="en-US" b="0" kern="0" dirty="0" err="1" smtClean="0">
                <a:latin typeface="Arial" panose="020B0604020202020204" pitchFamily="34" charset="0"/>
                <a:ea typeface="Calibri" panose="020F0502020204030204" pitchFamily="34" charset="0"/>
                <a:cs typeface="Arial" panose="020B0604020202020204" pitchFamily="34" charset="0"/>
              </a:rPr>
              <a:t>sau</a:t>
            </a:r>
            <a:r>
              <a:rPr lang="en-US" b="0" kern="0" dirty="0" smtClean="0">
                <a:latin typeface="Arial" panose="020B0604020202020204" pitchFamily="34" charset="0"/>
                <a:ea typeface="Calibri" panose="020F0502020204030204" pitchFamily="34" charset="0"/>
                <a:cs typeface="Arial" panose="020B0604020202020204" pitchFamily="34" charset="0"/>
              </a:rPr>
              <a:t> </a:t>
            </a:r>
            <a:r>
              <a:rPr lang="en-US" b="0" kern="0" dirty="0" err="1" smtClean="0">
                <a:latin typeface="Arial" panose="020B0604020202020204" pitchFamily="34" charset="0"/>
                <a:ea typeface="Calibri" panose="020F0502020204030204" pitchFamily="34" charset="0"/>
                <a:cs typeface="Arial" panose="020B0604020202020204" pitchFamily="34" charset="0"/>
              </a:rPr>
              <a:t>đó</a:t>
            </a:r>
            <a:r>
              <a:rPr lang="en-US" b="0" kern="0" dirty="0" smtClean="0">
                <a:latin typeface="Arial" panose="020B0604020202020204" pitchFamily="34" charset="0"/>
                <a:ea typeface="Calibri" panose="020F0502020204030204" pitchFamily="34" charset="0"/>
                <a:cs typeface="Arial" panose="020B0604020202020204" pitchFamily="34" charset="0"/>
              </a:rPr>
              <a:t> </a:t>
            </a:r>
            <a:r>
              <a:rPr lang="en-US" b="0" kern="0" dirty="0" err="1" smtClean="0">
                <a:latin typeface="Arial" panose="020B0604020202020204" pitchFamily="34" charset="0"/>
                <a:ea typeface="Calibri" panose="020F0502020204030204" pitchFamily="34" charset="0"/>
                <a:cs typeface="Arial" panose="020B0604020202020204" pitchFamily="34" charset="0"/>
              </a:rPr>
              <a:t>tính</a:t>
            </a:r>
            <a:r>
              <a:rPr lang="en-US" b="0" kern="0" dirty="0" smtClean="0">
                <a:latin typeface="Arial" panose="020B0604020202020204" pitchFamily="34" charset="0"/>
                <a:ea typeface="Calibri" panose="020F0502020204030204" pitchFamily="34" charset="0"/>
                <a:cs typeface="Arial" panose="020B0604020202020204" pitchFamily="34" charset="0"/>
              </a:rPr>
              <a:t> </a:t>
            </a:r>
            <a:r>
              <a:rPr lang="en-US" b="0" kern="0" dirty="0" err="1" smtClean="0">
                <a:latin typeface="Arial" panose="020B0604020202020204" pitchFamily="34" charset="0"/>
                <a:ea typeface="Calibri" panose="020F0502020204030204" pitchFamily="34" charset="0"/>
                <a:cs typeface="Arial" panose="020B0604020202020204" pitchFamily="34" charset="0"/>
              </a:rPr>
              <a:t>trung</a:t>
            </a:r>
            <a:r>
              <a:rPr lang="en-US" b="0" kern="0" dirty="0" smtClean="0">
                <a:latin typeface="Arial" panose="020B0604020202020204" pitchFamily="34" charset="0"/>
                <a:ea typeface="Calibri" panose="020F0502020204030204" pitchFamily="34" charset="0"/>
                <a:cs typeface="Arial" panose="020B0604020202020204" pitchFamily="34" charset="0"/>
              </a:rPr>
              <a:t> </a:t>
            </a:r>
            <a:r>
              <a:rPr lang="en-US" b="0" kern="0" dirty="0" err="1" smtClean="0">
                <a:latin typeface="Arial" panose="020B0604020202020204" pitchFamily="34" charset="0"/>
                <a:ea typeface="Calibri" panose="020F0502020204030204" pitchFamily="34" charset="0"/>
                <a:cs typeface="Arial" panose="020B0604020202020204" pitchFamily="34" charset="0"/>
              </a:rPr>
              <a:t>bình</a:t>
            </a:r>
            <a:r>
              <a:rPr lang="en-US" b="0" kern="0" dirty="0" smtClean="0">
                <a:latin typeface="Arial" panose="020B0604020202020204" pitchFamily="34" charset="0"/>
                <a:ea typeface="Calibri" panose="020F0502020204030204" pitchFamily="34" charset="0"/>
                <a:cs typeface="Arial" panose="020B0604020202020204" pitchFamily="34" charset="0"/>
              </a:rPr>
              <a:t> </a:t>
            </a:r>
            <a:r>
              <a:rPr lang="en-US" b="0" kern="0" dirty="0" err="1" smtClean="0">
                <a:latin typeface="Arial" panose="020B0604020202020204" pitchFamily="34" charset="0"/>
                <a:ea typeface="Calibri" panose="020F0502020204030204" pitchFamily="34" charset="0"/>
                <a:cs typeface="Arial" panose="020B0604020202020204" pitchFamily="34" charset="0"/>
              </a:rPr>
              <a:t>khối</a:t>
            </a:r>
            <a:r>
              <a:rPr lang="en-US" b="0" kern="0" dirty="0" smtClean="0">
                <a:latin typeface="Arial" panose="020B0604020202020204" pitchFamily="34" charset="0"/>
                <a:ea typeface="Calibri" panose="020F0502020204030204" pitchFamily="34" charset="0"/>
                <a:cs typeface="Arial" panose="020B0604020202020204" pitchFamily="34" charset="0"/>
              </a:rPr>
              <a:t> </a:t>
            </a:r>
            <a:r>
              <a:rPr lang="en-US" b="0" kern="0" dirty="0" err="1" smtClean="0">
                <a:latin typeface="Arial" panose="020B0604020202020204" pitchFamily="34" charset="0"/>
                <a:ea typeface="Calibri" panose="020F0502020204030204" pitchFamily="34" charset="0"/>
                <a:cs typeface="Arial" panose="020B0604020202020204" pitchFamily="34" charset="0"/>
              </a:rPr>
              <a:t>lượng</a:t>
            </a:r>
            <a:r>
              <a:rPr lang="en-US" b="0" kern="0" dirty="0" smtClean="0">
                <a:latin typeface="Arial" panose="020B0604020202020204" pitchFamily="34" charset="0"/>
                <a:ea typeface="Calibri" panose="020F0502020204030204" pitchFamily="34" charset="0"/>
                <a:cs typeface="Arial" panose="020B0604020202020204" pitchFamily="34" charset="0"/>
              </a:rPr>
              <a:t> 35 </a:t>
            </a:r>
            <a:r>
              <a:rPr lang="en-US" b="0" kern="0" dirty="0" err="1" smtClean="0">
                <a:latin typeface="Arial" panose="020B0604020202020204" pitchFamily="34" charset="0"/>
                <a:ea typeface="Calibri" panose="020F0502020204030204" pitchFamily="34" charset="0"/>
                <a:cs typeface="Arial" panose="020B0604020202020204" pitchFamily="34" charset="0"/>
              </a:rPr>
              <a:t>bao</a:t>
            </a:r>
            <a:r>
              <a:rPr lang="en-US" b="0" kern="0" dirty="0" smtClean="0">
                <a:latin typeface="Arial" panose="020B0604020202020204" pitchFamily="34" charset="0"/>
                <a:ea typeface="Calibri" panose="020F0502020204030204" pitchFamily="34" charset="0"/>
                <a:cs typeface="Arial" panose="020B0604020202020204" pitchFamily="34" charset="0"/>
              </a:rPr>
              <a:t>. </a:t>
            </a:r>
            <a:r>
              <a:rPr lang="en-US" b="0" kern="0" dirty="0" err="1" smtClean="0">
                <a:latin typeface="Arial" panose="020B0604020202020204" pitchFamily="34" charset="0"/>
                <a:ea typeface="Calibri" panose="020F0502020204030204" pitchFamily="34" charset="0"/>
                <a:cs typeface="Arial" panose="020B0604020202020204" pitchFamily="34" charset="0"/>
              </a:rPr>
              <a:t>Chọn</a:t>
            </a:r>
            <a:r>
              <a:rPr lang="en-US" b="0" kern="0" dirty="0" smtClean="0">
                <a:latin typeface="Arial" panose="020B0604020202020204" pitchFamily="34" charset="0"/>
                <a:ea typeface="Calibri" panose="020F0502020204030204" pitchFamily="34" charset="0"/>
                <a:cs typeface="Arial" panose="020B0604020202020204" pitchFamily="34" charset="0"/>
              </a:rPr>
              <a:t> </a:t>
            </a:r>
            <a:r>
              <a:rPr lang="en-US" b="0" kern="0" dirty="0" err="1" smtClean="0">
                <a:latin typeface="Arial" panose="020B0604020202020204" pitchFamily="34" charset="0"/>
                <a:ea typeface="Calibri" panose="020F0502020204030204" pitchFamily="34" charset="0"/>
                <a:cs typeface="Arial" panose="020B0604020202020204" pitchFamily="34" charset="0"/>
              </a:rPr>
              <a:t>độ</a:t>
            </a:r>
            <a:r>
              <a:rPr lang="en-US" b="0" kern="0" dirty="0" smtClean="0">
                <a:latin typeface="Arial" panose="020B0604020202020204" pitchFamily="34" charset="0"/>
                <a:ea typeface="Calibri" panose="020F0502020204030204" pitchFamily="34" charset="0"/>
                <a:cs typeface="Arial" panose="020B0604020202020204" pitchFamily="34" charset="0"/>
              </a:rPr>
              <a:t> tin </a:t>
            </a:r>
            <a:r>
              <a:rPr lang="en-US" b="0" kern="0" dirty="0" err="1" smtClean="0">
                <a:latin typeface="Arial" panose="020B0604020202020204" pitchFamily="34" charset="0"/>
                <a:ea typeface="Calibri" panose="020F0502020204030204" pitchFamily="34" charset="0"/>
                <a:cs typeface="Arial" panose="020B0604020202020204" pitchFamily="34" charset="0"/>
              </a:rPr>
              <a:t>cậy</a:t>
            </a:r>
            <a:r>
              <a:rPr lang="en-US" b="0" kern="0" dirty="0" smtClean="0">
                <a:latin typeface="Arial" panose="020B0604020202020204" pitchFamily="34" charset="0"/>
                <a:ea typeface="Calibri" panose="020F0502020204030204" pitchFamily="34" charset="0"/>
                <a:cs typeface="Arial" panose="020B0604020202020204" pitchFamily="34" charset="0"/>
              </a:rPr>
              <a:t> </a:t>
            </a:r>
            <a:r>
              <a:rPr lang="en-US" b="0" kern="0" dirty="0" err="1" smtClean="0">
                <a:latin typeface="Arial" panose="020B0604020202020204" pitchFamily="34" charset="0"/>
                <a:ea typeface="Calibri" panose="020F0502020204030204" pitchFamily="34" charset="0"/>
                <a:cs typeface="Arial" panose="020B0604020202020204" pitchFamily="34" charset="0"/>
              </a:rPr>
              <a:t>là</a:t>
            </a:r>
            <a:r>
              <a:rPr lang="en-US" b="0" kern="0" dirty="0" smtClean="0">
                <a:latin typeface="Arial" panose="020B0604020202020204" pitchFamily="34" charset="0"/>
                <a:ea typeface="Calibri" panose="020F0502020204030204" pitchFamily="34" charset="0"/>
                <a:cs typeface="Arial" panose="020B0604020202020204" pitchFamily="34" charset="0"/>
              </a:rPr>
              <a:t> 1-α=0.95. </a:t>
            </a:r>
            <a:r>
              <a:rPr lang="en-US" b="0" kern="0" dirty="0" err="1" smtClean="0">
                <a:latin typeface="Arial" panose="020B0604020202020204" pitchFamily="34" charset="0"/>
                <a:ea typeface="Calibri" panose="020F0502020204030204" pitchFamily="34" charset="0"/>
                <a:cs typeface="Arial" panose="020B0604020202020204" pitchFamily="34" charset="0"/>
              </a:rPr>
              <a:t>Hãy</a:t>
            </a:r>
            <a:r>
              <a:rPr lang="en-US" b="0" kern="0" dirty="0" smtClean="0">
                <a:latin typeface="Arial" panose="020B0604020202020204" pitchFamily="34" charset="0"/>
                <a:ea typeface="Calibri" panose="020F0502020204030204" pitchFamily="34" charset="0"/>
                <a:cs typeface="Arial" panose="020B0604020202020204" pitchFamily="34" charset="0"/>
              </a:rPr>
              <a:t> </a:t>
            </a:r>
            <a:r>
              <a:rPr lang="en-US" b="0" kern="0" dirty="0" err="1" smtClean="0">
                <a:latin typeface="Arial" panose="020B0604020202020204" pitchFamily="34" charset="0"/>
                <a:ea typeface="Calibri" panose="020F0502020204030204" pitchFamily="34" charset="0"/>
                <a:cs typeface="Arial" panose="020B0604020202020204" pitchFamily="34" charset="0"/>
              </a:rPr>
              <a:t>xây</a:t>
            </a:r>
            <a:r>
              <a:rPr lang="en-US" b="0" kern="0" dirty="0" smtClean="0">
                <a:latin typeface="Arial" panose="020B0604020202020204" pitchFamily="34" charset="0"/>
                <a:ea typeface="Calibri" panose="020F0502020204030204" pitchFamily="34" charset="0"/>
                <a:cs typeface="Arial" panose="020B0604020202020204" pitchFamily="34" charset="0"/>
              </a:rPr>
              <a:t> </a:t>
            </a:r>
            <a:r>
              <a:rPr lang="en-US" b="0" kern="0" dirty="0" err="1" smtClean="0">
                <a:latin typeface="Arial" panose="020B0604020202020204" pitchFamily="34" charset="0"/>
                <a:ea typeface="Calibri" panose="020F0502020204030204" pitchFamily="34" charset="0"/>
                <a:cs typeface="Arial" panose="020B0604020202020204" pitchFamily="34" charset="0"/>
              </a:rPr>
              <a:t>dựng</a:t>
            </a:r>
            <a:r>
              <a:rPr lang="en-US" b="0" kern="0" dirty="0" smtClean="0">
                <a:latin typeface="Arial" panose="020B0604020202020204" pitchFamily="34" charset="0"/>
                <a:ea typeface="Calibri" panose="020F0502020204030204" pitchFamily="34" charset="0"/>
                <a:cs typeface="Arial" panose="020B0604020202020204" pitchFamily="34" charset="0"/>
              </a:rPr>
              <a:t> </a:t>
            </a:r>
            <a:r>
              <a:rPr lang="en-US" b="0" kern="0" dirty="0" err="1" smtClean="0">
                <a:latin typeface="Arial" panose="020B0604020202020204" pitchFamily="34" charset="0"/>
                <a:ea typeface="Calibri" panose="020F0502020204030204" pitchFamily="34" charset="0"/>
                <a:cs typeface="Arial" panose="020B0604020202020204" pitchFamily="34" charset="0"/>
              </a:rPr>
              <a:t>khoảng</a:t>
            </a:r>
            <a:r>
              <a:rPr lang="en-US" b="0" kern="0" dirty="0" smtClean="0">
                <a:latin typeface="Arial" panose="020B0604020202020204" pitchFamily="34" charset="0"/>
                <a:ea typeface="Calibri" panose="020F0502020204030204" pitchFamily="34" charset="0"/>
                <a:cs typeface="Arial" panose="020B0604020202020204" pitchFamily="34" charset="0"/>
              </a:rPr>
              <a:t> </a:t>
            </a:r>
            <a:r>
              <a:rPr lang="en-US" b="0" kern="0" dirty="0" err="1" smtClean="0">
                <a:latin typeface="Arial" panose="020B0604020202020204" pitchFamily="34" charset="0"/>
                <a:ea typeface="Calibri" panose="020F0502020204030204" pitchFamily="34" charset="0"/>
                <a:cs typeface="Arial" panose="020B0604020202020204" pitchFamily="34" charset="0"/>
              </a:rPr>
              <a:t>ước</a:t>
            </a:r>
            <a:r>
              <a:rPr lang="en-US" b="0" kern="0" dirty="0" smtClean="0">
                <a:latin typeface="Arial" panose="020B0604020202020204" pitchFamily="34" charset="0"/>
                <a:ea typeface="Calibri" panose="020F0502020204030204" pitchFamily="34" charset="0"/>
                <a:cs typeface="Arial" panose="020B0604020202020204" pitchFamily="34" charset="0"/>
              </a:rPr>
              <a:t> </a:t>
            </a:r>
            <a:r>
              <a:rPr lang="en-US" b="0" kern="0" dirty="0" err="1" smtClean="0">
                <a:latin typeface="Arial" panose="020B0604020202020204" pitchFamily="34" charset="0"/>
                <a:ea typeface="Calibri" panose="020F0502020204030204" pitchFamily="34" charset="0"/>
                <a:cs typeface="Arial" panose="020B0604020202020204" pitchFamily="34" charset="0"/>
              </a:rPr>
              <a:t>lượng</a:t>
            </a:r>
            <a:r>
              <a:rPr lang="en-US" b="0" kern="0" dirty="0" smtClean="0">
                <a:latin typeface="Arial" panose="020B0604020202020204" pitchFamily="34" charset="0"/>
                <a:ea typeface="Calibri" panose="020F0502020204030204" pitchFamily="34" charset="0"/>
                <a:cs typeface="Arial" panose="020B0604020202020204" pitchFamily="34" charset="0"/>
              </a:rPr>
              <a:t> </a:t>
            </a:r>
            <a:r>
              <a:rPr lang="en-US" b="0" kern="0" dirty="0" err="1" smtClean="0">
                <a:latin typeface="Arial" panose="020B0604020202020204" pitchFamily="34" charset="0"/>
                <a:ea typeface="Calibri" panose="020F0502020204030204" pitchFamily="34" charset="0"/>
                <a:cs typeface="Arial" panose="020B0604020202020204" pitchFamily="34" charset="0"/>
              </a:rPr>
              <a:t>cho</a:t>
            </a:r>
            <a:r>
              <a:rPr lang="en-US" b="0" kern="0" dirty="0" smtClean="0">
                <a:latin typeface="Arial" panose="020B0604020202020204" pitchFamily="34" charset="0"/>
                <a:ea typeface="Calibri" panose="020F0502020204030204" pitchFamily="34" charset="0"/>
                <a:cs typeface="Arial" panose="020B0604020202020204" pitchFamily="34" charset="0"/>
              </a:rPr>
              <a:t> </a:t>
            </a:r>
            <a:r>
              <a:rPr lang="en-US" b="0" kern="0" dirty="0" err="1" smtClean="0">
                <a:latin typeface="Arial" panose="020B0604020202020204" pitchFamily="34" charset="0"/>
                <a:ea typeface="Calibri" panose="020F0502020204030204" pitchFamily="34" charset="0"/>
                <a:cs typeface="Arial" panose="020B0604020202020204" pitchFamily="34" charset="0"/>
              </a:rPr>
              <a:t>trung</a:t>
            </a:r>
            <a:r>
              <a:rPr lang="en-US" b="0" kern="0" dirty="0" smtClean="0">
                <a:latin typeface="Arial" panose="020B0604020202020204" pitchFamily="34" charset="0"/>
                <a:ea typeface="Calibri" panose="020F0502020204030204" pitchFamily="34" charset="0"/>
                <a:cs typeface="Arial" panose="020B0604020202020204" pitchFamily="34" charset="0"/>
              </a:rPr>
              <a:t> </a:t>
            </a:r>
            <a:r>
              <a:rPr lang="en-US" b="0" kern="0" dirty="0" err="1" smtClean="0">
                <a:latin typeface="Arial" panose="020B0604020202020204" pitchFamily="34" charset="0"/>
                <a:ea typeface="Calibri" panose="020F0502020204030204" pitchFamily="34" charset="0"/>
                <a:cs typeface="Arial" panose="020B0604020202020204" pitchFamily="34" charset="0"/>
              </a:rPr>
              <a:t>bình</a:t>
            </a:r>
            <a:r>
              <a:rPr lang="en-US" b="0" kern="0" dirty="0" smtClean="0">
                <a:latin typeface="Arial" panose="020B0604020202020204" pitchFamily="34" charset="0"/>
                <a:ea typeface="Calibri" panose="020F0502020204030204" pitchFamily="34" charset="0"/>
                <a:cs typeface="Arial" panose="020B0604020202020204" pitchFamily="34" charset="0"/>
              </a:rPr>
              <a:t> </a:t>
            </a:r>
            <a:r>
              <a:rPr lang="en-US" b="0" kern="0" dirty="0" err="1" smtClean="0">
                <a:latin typeface="Arial" panose="020B0604020202020204" pitchFamily="34" charset="0"/>
                <a:ea typeface="Calibri" panose="020F0502020204030204" pitchFamily="34" charset="0"/>
                <a:cs typeface="Arial" panose="020B0604020202020204" pitchFamily="34" charset="0"/>
              </a:rPr>
              <a:t>khối</a:t>
            </a:r>
            <a:r>
              <a:rPr lang="en-US" b="0" kern="0" dirty="0" smtClean="0">
                <a:latin typeface="Arial" panose="020B0604020202020204" pitchFamily="34" charset="0"/>
                <a:ea typeface="Calibri" panose="020F0502020204030204" pitchFamily="34" charset="0"/>
                <a:cs typeface="Arial" panose="020B0604020202020204" pitchFamily="34" charset="0"/>
              </a:rPr>
              <a:t> </a:t>
            </a:r>
            <a:r>
              <a:rPr lang="en-US" b="0" kern="0" dirty="0" err="1" smtClean="0">
                <a:latin typeface="Arial" panose="020B0604020202020204" pitchFamily="34" charset="0"/>
                <a:ea typeface="Calibri" panose="020F0502020204030204" pitchFamily="34" charset="0"/>
                <a:cs typeface="Arial" panose="020B0604020202020204" pitchFamily="34" charset="0"/>
              </a:rPr>
              <a:t>lượng</a:t>
            </a:r>
            <a:r>
              <a:rPr lang="en-US" b="0" kern="0" dirty="0" smtClean="0">
                <a:latin typeface="Arial" panose="020B0604020202020204" pitchFamily="34" charset="0"/>
                <a:ea typeface="Calibri" panose="020F0502020204030204" pitchFamily="34" charset="0"/>
                <a:cs typeface="Arial" panose="020B0604020202020204" pitchFamily="34" charset="0"/>
              </a:rPr>
              <a:t> </a:t>
            </a:r>
            <a:r>
              <a:rPr lang="en-US" b="0" kern="0" dirty="0" err="1" smtClean="0">
                <a:latin typeface="Arial" panose="020B0604020202020204" pitchFamily="34" charset="0"/>
                <a:ea typeface="Calibri" panose="020F0502020204030204" pitchFamily="34" charset="0"/>
                <a:cs typeface="Arial" panose="020B0604020202020204" pitchFamily="34" charset="0"/>
              </a:rPr>
              <a:t>của</a:t>
            </a:r>
            <a:r>
              <a:rPr lang="en-US" b="0" kern="0" dirty="0" smtClean="0">
                <a:latin typeface="Arial" panose="020B0604020202020204" pitchFamily="34" charset="0"/>
                <a:ea typeface="Calibri" panose="020F0502020204030204" pitchFamily="34" charset="0"/>
                <a:cs typeface="Arial" panose="020B0604020202020204" pitchFamily="34" charset="0"/>
              </a:rPr>
              <a:t> </a:t>
            </a:r>
            <a:r>
              <a:rPr lang="en-US" b="0" kern="0" dirty="0" err="1" smtClean="0">
                <a:latin typeface="Arial" panose="020B0604020202020204" pitchFamily="34" charset="0"/>
                <a:ea typeface="Calibri" panose="020F0502020204030204" pitchFamily="34" charset="0"/>
                <a:cs typeface="Arial" panose="020B0604020202020204" pitchFamily="34" charset="0"/>
              </a:rPr>
              <a:t>toàn</a:t>
            </a:r>
            <a:r>
              <a:rPr lang="en-US" b="0" kern="0" dirty="0" smtClean="0">
                <a:latin typeface="Arial" panose="020B0604020202020204" pitchFamily="34" charset="0"/>
                <a:ea typeface="Calibri" panose="020F0502020204030204" pitchFamily="34" charset="0"/>
                <a:cs typeface="Arial" panose="020B0604020202020204" pitchFamily="34" charset="0"/>
              </a:rPr>
              <a:t> </a:t>
            </a:r>
            <a:r>
              <a:rPr lang="en-US" b="0" kern="0" dirty="0" err="1" smtClean="0">
                <a:latin typeface="Arial" panose="020B0604020202020204" pitchFamily="34" charset="0"/>
                <a:ea typeface="Calibri" panose="020F0502020204030204" pitchFamily="34" charset="0"/>
                <a:cs typeface="Arial" panose="020B0604020202020204" pitchFamily="34" charset="0"/>
              </a:rPr>
              <a:t>bộ</a:t>
            </a:r>
            <a:r>
              <a:rPr lang="en-US" b="0" kern="0" dirty="0" smtClean="0">
                <a:latin typeface="Arial" panose="020B0604020202020204" pitchFamily="34" charset="0"/>
                <a:ea typeface="Calibri" panose="020F0502020204030204" pitchFamily="34" charset="0"/>
                <a:cs typeface="Arial" panose="020B0604020202020204" pitchFamily="34" charset="0"/>
              </a:rPr>
              <a:t> </a:t>
            </a:r>
            <a:r>
              <a:rPr lang="en-US" b="0" kern="0" dirty="0" err="1" smtClean="0">
                <a:latin typeface="Arial" panose="020B0604020202020204" pitchFamily="34" charset="0"/>
                <a:ea typeface="Calibri" panose="020F0502020204030204" pitchFamily="34" charset="0"/>
                <a:cs typeface="Arial" panose="020B0604020202020204" pitchFamily="34" charset="0"/>
              </a:rPr>
              <a:t>các</a:t>
            </a:r>
            <a:r>
              <a:rPr lang="en-US" b="0" kern="0" dirty="0" smtClean="0">
                <a:latin typeface="Arial" panose="020B0604020202020204" pitchFamily="34" charset="0"/>
                <a:ea typeface="Calibri" panose="020F0502020204030204" pitchFamily="34" charset="0"/>
                <a:cs typeface="Arial" panose="020B0604020202020204" pitchFamily="34" charset="0"/>
              </a:rPr>
              <a:t> </a:t>
            </a:r>
            <a:r>
              <a:rPr lang="en-US" b="0" kern="0" dirty="0" err="1" smtClean="0">
                <a:latin typeface="Arial" panose="020B0604020202020204" pitchFamily="34" charset="0"/>
                <a:ea typeface="Calibri" panose="020F0502020204030204" pitchFamily="34" charset="0"/>
                <a:cs typeface="Arial" panose="020B0604020202020204" pitchFamily="34" charset="0"/>
              </a:rPr>
              <a:t>bao</a:t>
            </a:r>
            <a:r>
              <a:rPr lang="en-US" b="0" kern="0" dirty="0" smtClean="0">
                <a:latin typeface="Arial" panose="020B0604020202020204" pitchFamily="34" charset="0"/>
                <a:ea typeface="Calibri" panose="020F0502020204030204" pitchFamily="34" charset="0"/>
                <a:cs typeface="Arial" panose="020B0604020202020204" pitchFamily="34" charset="0"/>
              </a:rPr>
              <a:t> </a:t>
            </a:r>
            <a:r>
              <a:rPr lang="en-US" b="0" kern="0" dirty="0" err="1" smtClean="0">
                <a:latin typeface="Arial" panose="020B0604020202020204" pitchFamily="34" charset="0"/>
                <a:ea typeface="Calibri" panose="020F0502020204030204" pitchFamily="34" charset="0"/>
                <a:cs typeface="Arial" panose="020B0604020202020204" pitchFamily="34" charset="0"/>
              </a:rPr>
              <a:t>đựng</a:t>
            </a:r>
            <a:r>
              <a:rPr lang="en-US" b="0" kern="0" dirty="0" smtClean="0">
                <a:latin typeface="Arial" panose="020B0604020202020204" pitchFamily="34" charset="0"/>
                <a:ea typeface="Calibri" panose="020F0502020204030204" pitchFamily="34" charset="0"/>
                <a:cs typeface="Arial" panose="020B0604020202020204" pitchFamily="34" charset="0"/>
              </a:rPr>
              <a:t> </a:t>
            </a:r>
            <a:r>
              <a:rPr lang="en-US" b="0" kern="0" dirty="0" err="1" smtClean="0">
                <a:latin typeface="Arial" panose="020B0604020202020204" pitchFamily="34" charset="0"/>
                <a:ea typeface="Calibri" panose="020F0502020204030204" pitchFamily="34" charset="0"/>
                <a:cs typeface="Arial" panose="020B0604020202020204" pitchFamily="34" charset="0"/>
              </a:rPr>
              <a:t>gạo</a:t>
            </a:r>
            <a:r>
              <a:rPr lang="en-US" b="0" kern="0" dirty="0" smtClean="0">
                <a:latin typeface="Arial" panose="020B0604020202020204" pitchFamily="34" charset="0"/>
                <a:ea typeface="Calibri" panose="020F0502020204030204" pitchFamily="34" charset="0"/>
                <a:cs typeface="Arial" panose="020B0604020202020204" pitchFamily="34" charset="0"/>
              </a:rPr>
              <a:t>. </a:t>
            </a:r>
            <a:r>
              <a:rPr lang="en-US" b="0" kern="0" dirty="0" err="1" smtClean="0">
                <a:latin typeface="Arial" panose="020B0604020202020204" pitchFamily="34" charset="0"/>
                <a:ea typeface="Calibri" panose="020F0502020204030204" pitchFamily="34" charset="0"/>
                <a:cs typeface="Arial" panose="020B0604020202020204" pitchFamily="34" charset="0"/>
              </a:rPr>
              <a:t>Giả</a:t>
            </a:r>
            <a:r>
              <a:rPr lang="en-US" b="0" kern="0" dirty="0" smtClean="0">
                <a:latin typeface="Arial" panose="020B0604020202020204" pitchFamily="34" charset="0"/>
                <a:ea typeface="Calibri" panose="020F0502020204030204" pitchFamily="34" charset="0"/>
                <a:cs typeface="Arial" panose="020B0604020202020204" pitchFamily="34" charset="0"/>
              </a:rPr>
              <a:t> </a:t>
            </a:r>
            <a:r>
              <a:rPr lang="en-US" b="0" kern="0" dirty="0" err="1" smtClean="0">
                <a:latin typeface="Arial" panose="020B0604020202020204" pitchFamily="34" charset="0"/>
                <a:ea typeface="Calibri" panose="020F0502020204030204" pitchFamily="34" charset="0"/>
                <a:cs typeface="Arial" panose="020B0604020202020204" pitchFamily="34" charset="0"/>
              </a:rPr>
              <a:t>sử</a:t>
            </a:r>
            <a:r>
              <a:rPr lang="en-US" b="0" kern="0" dirty="0" smtClean="0">
                <a:latin typeface="Arial" panose="020B0604020202020204" pitchFamily="34" charset="0"/>
                <a:ea typeface="Calibri" panose="020F0502020204030204" pitchFamily="34" charset="0"/>
                <a:cs typeface="Arial" panose="020B0604020202020204" pitchFamily="34" charset="0"/>
              </a:rPr>
              <a:t> </a:t>
            </a:r>
            <a:r>
              <a:rPr lang="en-US" b="0" kern="0" dirty="0" err="1" smtClean="0">
                <a:latin typeface="Arial" panose="020B0604020202020204" pitchFamily="34" charset="0"/>
                <a:ea typeface="Calibri" panose="020F0502020204030204" pitchFamily="34" charset="0"/>
                <a:cs typeface="Arial" panose="020B0604020202020204" pitchFamily="34" charset="0"/>
              </a:rPr>
              <a:t>trung</a:t>
            </a:r>
            <a:r>
              <a:rPr lang="en-US" b="0" kern="0" dirty="0" smtClean="0">
                <a:latin typeface="Arial" panose="020B0604020202020204" pitchFamily="34" charset="0"/>
                <a:ea typeface="Calibri" panose="020F0502020204030204" pitchFamily="34" charset="0"/>
                <a:cs typeface="Arial" panose="020B0604020202020204" pitchFamily="34" charset="0"/>
              </a:rPr>
              <a:t> </a:t>
            </a:r>
            <a:r>
              <a:rPr lang="en-US" b="0" kern="0" dirty="0" err="1" smtClean="0">
                <a:latin typeface="Arial" panose="020B0604020202020204" pitchFamily="34" charset="0"/>
                <a:ea typeface="Calibri" panose="020F0502020204030204" pitchFamily="34" charset="0"/>
                <a:cs typeface="Arial" panose="020B0604020202020204" pitchFamily="34" charset="0"/>
              </a:rPr>
              <a:t>bình</a:t>
            </a:r>
            <a:r>
              <a:rPr lang="en-US" b="0" kern="0" dirty="0" smtClean="0">
                <a:latin typeface="Arial" panose="020B0604020202020204" pitchFamily="34" charset="0"/>
                <a:ea typeface="Calibri" panose="020F0502020204030204" pitchFamily="34" charset="0"/>
                <a:cs typeface="Arial" panose="020B0604020202020204" pitchFamily="34" charset="0"/>
              </a:rPr>
              <a:t> </a:t>
            </a:r>
            <a:r>
              <a:rPr lang="en-US" b="0" kern="0" dirty="0" err="1" smtClean="0">
                <a:latin typeface="Arial" panose="020B0604020202020204" pitchFamily="34" charset="0"/>
                <a:ea typeface="Calibri" panose="020F0502020204030204" pitchFamily="34" charset="0"/>
                <a:cs typeface="Arial" panose="020B0604020202020204" pitchFamily="34" charset="0"/>
              </a:rPr>
              <a:t>khối</a:t>
            </a:r>
            <a:r>
              <a:rPr lang="en-US" b="0" kern="0" dirty="0" smtClean="0">
                <a:latin typeface="Arial" panose="020B0604020202020204" pitchFamily="34" charset="0"/>
                <a:ea typeface="Calibri" panose="020F0502020204030204" pitchFamily="34" charset="0"/>
                <a:cs typeface="Arial" panose="020B0604020202020204" pitchFamily="34" charset="0"/>
              </a:rPr>
              <a:t> </a:t>
            </a:r>
            <a:r>
              <a:rPr lang="en-US" b="0" kern="0" dirty="0" err="1" smtClean="0">
                <a:latin typeface="Arial" panose="020B0604020202020204" pitchFamily="34" charset="0"/>
                <a:ea typeface="Calibri" panose="020F0502020204030204" pitchFamily="34" charset="0"/>
                <a:cs typeface="Arial" panose="020B0604020202020204" pitchFamily="34" charset="0"/>
              </a:rPr>
              <a:t>lượng</a:t>
            </a:r>
            <a:r>
              <a:rPr lang="en-US" b="0" kern="0" dirty="0" smtClean="0">
                <a:latin typeface="Arial" panose="020B0604020202020204" pitchFamily="34" charset="0"/>
                <a:ea typeface="Calibri" panose="020F0502020204030204" pitchFamily="34" charset="0"/>
                <a:cs typeface="Arial" panose="020B0604020202020204" pitchFamily="34" charset="0"/>
              </a:rPr>
              <a:t> 35 </a:t>
            </a:r>
            <a:r>
              <a:rPr lang="en-US" b="0" kern="0" dirty="0" err="1" smtClean="0">
                <a:latin typeface="Arial" panose="020B0604020202020204" pitchFamily="34" charset="0"/>
                <a:ea typeface="Calibri" panose="020F0502020204030204" pitchFamily="34" charset="0"/>
                <a:cs typeface="Arial" panose="020B0604020202020204" pitchFamily="34" charset="0"/>
              </a:rPr>
              <a:t>bao</a:t>
            </a:r>
            <a:r>
              <a:rPr lang="en-US" b="0" kern="0" dirty="0" smtClean="0">
                <a:latin typeface="Arial" panose="020B0604020202020204" pitchFamily="34" charset="0"/>
                <a:ea typeface="Calibri" panose="020F0502020204030204" pitchFamily="34" charset="0"/>
                <a:cs typeface="Arial" panose="020B0604020202020204" pitchFamily="34" charset="0"/>
              </a:rPr>
              <a:t> </a:t>
            </a:r>
            <a:r>
              <a:rPr lang="en-US" b="0" kern="0" dirty="0" err="1" smtClean="0">
                <a:latin typeface="Arial" panose="020B0604020202020204" pitchFamily="34" charset="0"/>
                <a:ea typeface="Calibri" panose="020F0502020204030204" pitchFamily="34" charset="0"/>
                <a:cs typeface="Arial" panose="020B0604020202020204" pitchFamily="34" charset="0"/>
              </a:rPr>
              <a:t>là</a:t>
            </a:r>
            <a:r>
              <a:rPr lang="en-US" b="0" kern="0" dirty="0" smtClean="0">
                <a:latin typeface="Arial" panose="020B0604020202020204" pitchFamily="34" charset="0"/>
                <a:ea typeface="Calibri" panose="020F0502020204030204" pitchFamily="34" charset="0"/>
                <a:cs typeface="Arial" panose="020B0604020202020204" pitchFamily="34" charset="0"/>
              </a:rPr>
              <a:t> 362.3 gam, </a:t>
            </a:r>
            <a:r>
              <a:rPr lang="en-US" b="0" kern="0" dirty="0" err="1" smtClean="0">
                <a:latin typeface="Arial" panose="020B0604020202020204" pitchFamily="34" charset="0"/>
                <a:ea typeface="Calibri" panose="020F0502020204030204" pitchFamily="34" charset="0"/>
                <a:cs typeface="Arial" panose="020B0604020202020204" pitchFamily="34" charset="0"/>
              </a:rPr>
              <a:t>độ</a:t>
            </a:r>
            <a:r>
              <a:rPr lang="en-US" b="0" kern="0" dirty="0" smtClean="0">
                <a:latin typeface="Arial" panose="020B0604020202020204" pitchFamily="34" charset="0"/>
                <a:ea typeface="Calibri" panose="020F0502020204030204" pitchFamily="34" charset="0"/>
                <a:cs typeface="Arial" panose="020B0604020202020204" pitchFamily="34" charset="0"/>
              </a:rPr>
              <a:t> </a:t>
            </a:r>
            <a:r>
              <a:rPr lang="en-US" b="0" kern="0" dirty="0" err="1" smtClean="0">
                <a:latin typeface="Arial" panose="020B0604020202020204" pitchFamily="34" charset="0"/>
                <a:ea typeface="Calibri" panose="020F0502020204030204" pitchFamily="34" charset="0"/>
                <a:cs typeface="Arial" panose="020B0604020202020204" pitchFamily="34" charset="0"/>
              </a:rPr>
              <a:t>lệch</a:t>
            </a:r>
            <a:r>
              <a:rPr lang="en-US" b="0" kern="0" dirty="0" smtClean="0">
                <a:latin typeface="Arial" panose="020B0604020202020204" pitchFamily="34" charset="0"/>
                <a:ea typeface="Calibri" panose="020F0502020204030204" pitchFamily="34" charset="0"/>
                <a:cs typeface="Arial" panose="020B0604020202020204" pitchFamily="34" charset="0"/>
              </a:rPr>
              <a:t> </a:t>
            </a:r>
            <a:r>
              <a:rPr lang="en-US" b="0" kern="0" dirty="0" err="1" smtClean="0">
                <a:latin typeface="Arial" panose="020B0604020202020204" pitchFamily="34" charset="0"/>
                <a:ea typeface="Calibri" panose="020F0502020204030204" pitchFamily="34" charset="0"/>
                <a:cs typeface="Arial" panose="020B0604020202020204" pitchFamily="34" charset="0"/>
              </a:rPr>
              <a:t>chuẩn</a:t>
            </a:r>
            <a:r>
              <a:rPr lang="en-US" b="0" kern="0" dirty="0" smtClean="0">
                <a:latin typeface="Arial" panose="020B0604020202020204" pitchFamily="34" charset="0"/>
                <a:ea typeface="Calibri" panose="020F0502020204030204" pitchFamily="34" charset="0"/>
                <a:cs typeface="Arial" panose="020B0604020202020204" pitchFamily="34" charset="0"/>
              </a:rPr>
              <a:t> </a:t>
            </a:r>
            <a:r>
              <a:rPr lang="en-US" b="0" kern="0" dirty="0" err="1" smtClean="0">
                <a:latin typeface="Arial" panose="020B0604020202020204" pitchFamily="34" charset="0"/>
                <a:ea typeface="Calibri" panose="020F0502020204030204" pitchFamily="34" charset="0"/>
                <a:cs typeface="Arial" panose="020B0604020202020204" pitchFamily="34" charset="0"/>
              </a:rPr>
              <a:t>của</a:t>
            </a:r>
            <a:r>
              <a:rPr lang="en-US" b="0" kern="0" dirty="0" smtClean="0">
                <a:latin typeface="Arial" panose="020B0604020202020204" pitchFamily="34" charset="0"/>
                <a:ea typeface="Calibri" panose="020F0502020204030204" pitchFamily="34" charset="0"/>
                <a:cs typeface="Arial" panose="020B0604020202020204" pitchFamily="34" charset="0"/>
              </a:rPr>
              <a:t> </a:t>
            </a:r>
            <a:r>
              <a:rPr lang="en-US" b="0" kern="0" dirty="0" err="1" smtClean="0">
                <a:latin typeface="Arial" panose="020B0604020202020204" pitchFamily="34" charset="0"/>
                <a:ea typeface="Calibri" panose="020F0502020204030204" pitchFamily="34" charset="0"/>
                <a:cs typeface="Arial" panose="020B0604020202020204" pitchFamily="34" charset="0"/>
              </a:rPr>
              <a:t>quần</a:t>
            </a:r>
            <a:r>
              <a:rPr lang="en-US" b="0" kern="0" dirty="0" smtClean="0">
                <a:latin typeface="Arial" panose="020B0604020202020204" pitchFamily="34" charset="0"/>
                <a:ea typeface="Calibri" panose="020F0502020204030204" pitchFamily="34" charset="0"/>
                <a:cs typeface="Arial" panose="020B0604020202020204" pitchFamily="34" charset="0"/>
              </a:rPr>
              <a:t> </a:t>
            </a:r>
            <a:r>
              <a:rPr lang="en-US" b="0" kern="0" dirty="0" err="1" smtClean="0">
                <a:latin typeface="Arial" panose="020B0604020202020204" pitchFamily="34" charset="0"/>
                <a:ea typeface="Calibri" panose="020F0502020204030204" pitchFamily="34" charset="0"/>
                <a:cs typeface="Arial" panose="020B0604020202020204" pitchFamily="34" charset="0"/>
              </a:rPr>
              <a:t>thể</a:t>
            </a:r>
            <a:r>
              <a:rPr lang="en-US" b="0" kern="0" dirty="0" smtClean="0">
                <a:latin typeface="Arial" panose="020B0604020202020204" pitchFamily="34" charset="0"/>
                <a:ea typeface="Calibri" panose="020F0502020204030204" pitchFamily="34" charset="0"/>
                <a:cs typeface="Arial" panose="020B0604020202020204" pitchFamily="34" charset="0"/>
              </a:rPr>
              <a:t> </a:t>
            </a:r>
            <a:r>
              <a:rPr lang="en-US" b="0" kern="0" dirty="0" err="1" smtClean="0">
                <a:latin typeface="Arial" panose="020B0604020202020204" pitchFamily="34" charset="0"/>
                <a:ea typeface="Calibri" panose="020F0502020204030204" pitchFamily="34" charset="0"/>
                <a:cs typeface="Arial" panose="020B0604020202020204" pitchFamily="34" charset="0"/>
              </a:rPr>
              <a:t>là</a:t>
            </a:r>
            <a:r>
              <a:rPr lang="en-US" b="0" kern="0" dirty="0" smtClean="0">
                <a:latin typeface="Arial" panose="020B0604020202020204" pitchFamily="34" charset="0"/>
                <a:ea typeface="Calibri" panose="020F0502020204030204" pitchFamily="34" charset="0"/>
                <a:cs typeface="Arial" panose="020B0604020202020204" pitchFamily="34" charset="0"/>
              </a:rPr>
              <a:t> 5 gam</a:t>
            </a:r>
            <a:endParaRPr lang="en-US" b="0" kern="0" dirty="0">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785439481"/>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6"/>
          <p:cNvSpPr>
            <a:spLocks noGrp="1" noChangeArrowheads="1"/>
          </p:cNvSpPr>
          <p:nvPr>
            <p:ph type="title" idx="4294967295"/>
          </p:nvPr>
        </p:nvSpPr>
        <p:spPr bwMode="auto">
          <a:xfrm>
            <a:off x="0" y="304800"/>
            <a:ext cx="9144000" cy="63976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normAutofit fontScale="90000"/>
          </a:bodyPr>
          <a:lstStyle/>
          <a:p>
            <a:pPr>
              <a:lnSpc>
                <a:spcPct val="125000"/>
              </a:lnSpc>
              <a:spcBef>
                <a:spcPct val="4000"/>
              </a:spcBef>
            </a:pPr>
            <a:r>
              <a:rPr lang="en-US" altLang="en-US" dirty="0" err="1" smtClean="0"/>
              <a:t>Ví</a:t>
            </a:r>
            <a:r>
              <a:rPr lang="en-US" altLang="en-US" dirty="0" smtClean="0"/>
              <a:t> </a:t>
            </a:r>
            <a:r>
              <a:rPr lang="en-US" altLang="en-US" dirty="0" err="1" smtClean="0"/>
              <a:t>dụ</a:t>
            </a:r>
            <a:endParaRPr lang="en-US" altLang="en-US" dirty="0" smtClean="0">
              <a:solidFill>
                <a:schemeClr val="tx1"/>
              </a:solidFill>
            </a:endParaRPr>
          </a:p>
        </p:txBody>
      </p:sp>
      <mc:AlternateContent xmlns:mc="http://schemas.openxmlformats.org/markup-compatibility/2006" xmlns:a14="http://schemas.microsoft.com/office/drawing/2010/main">
        <mc:Choice Requires="a14">
          <p:sp>
            <p:nvSpPr>
              <p:cNvPr id="4" name="Rectangle 3"/>
              <p:cNvSpPr txBox="1">
                <a:spLocks noChangeArrowheads="1"/>
              </p:cNvSpPr>
              <p:nvPr/>
            </p:nvSpPr>
            <p:spPr bwMode="auto">
              <a:xfrm>
                <a:off x="0" y="838200"/>
                <a:ext cx="9144000" cy="2286000"/>
              </a:xfrm>
              <a:prstGeom prst="rect">
                <a:avLst/>
              </a:prstGeom>
              <a:noFill/>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lIns="90488" tIns="44450" rIns="90488" bIns="44450"/>
              <a:lstStyle>
                <a:lvl1pPr marL="285750" indent="-285750" algn="l" rtl="0" eaLnBrk="0" fontAlgn="base" hangingPunct="0">
                  <a:lnSpc>
                    <a:spcPct val="90000"/>
                  </a:lnSpc>
                  <a:spcBef>
                    <a:spcPct val="30000"/>
                  </a:spcBef>
                  <a:spcAft>
                    <a:spcPct val="0"/>
                  </a:spcAft>
                  <a:buSzPct val="100000"/>
                  <a:buChar char="•"/>
                  <a:defRPr sz="2400" b="1">
                    <a:solidFill>
                      <a:schemeClr val="tx1"/>
                    </a:solidFill>
                    <a:latin typeface="+mn-lt"/>
                    <a:ea typeface="+mn-ea"/>
                    <a:cs typeface="+mn-cs"/>
                  </a:defRPr>
                </a:lvl1pPr>
                <a:lvl2pPr marL="685800" indent="-228600" algn="l" rtl="0" eaLnBrk="0" fontAlgn="base" hangingPunct="0">
                  <a:lnSpc>
                    <a:spcPct val="90000"/>
                  </a:lnSpc>
                  <a:spcBef>
                    <a:spcPct val="30000"/>
                  </a:spcBef>
                  <a:spcAft>
                    <a:spcPct val="0"/>
                  </a:spcAft>
                  <a:buSzPct val="100000"/>
                  <a:buChar char="–"/>
                  <a:defRPr b="1">
                    <a:solidFill>
                      <a:schemeClr val="tx1"/>
                    </a:solidFill>
                    <a:latin typeface="+mn-lt"/>
                  </a:defRPr>
                </a:lvl2pPr>
                <a:lvl3pPr marL="1143000" indent="-228600" algn="l" rtl="0" eaLnBrk="0" fontAlgn="base" hangingPunct="0">
                  <a:lnSpc>
                    <a:spcPct val="90000"/>
                  </a:lnSpc>
                  <a:spcBef>
                    <a:spcPct val="30000"/>
                  </a:spcBef>
                  <a:spcAft>
                    <a:spcPct val="0"/>
                  </a:spcAft>
                  <a:buSzPct val="100000"/>
                  <a:buChar char="»"/>
                  <a:defRPr b="1">
                    <a:solidFill>
                      <a:schemeClr val="tx1"/>
                    </a:solidFill>
                    <a:latin typeface="+mn-lt"/>
                  </a:defRPr>
                </a:lvl3pPr>
                <a:lvl4pPr marL="1543050" indent="-171450" algn="l" rtl="0" eaLnBrk="0" fontAlgn="base" hangingPunct="0">
                  <a:lnSpc>
                    <a:spcPct val="90000"/>
                  </a:lnSpc>
                  <a:spcBef>
                    <a:spcPct val="30000"/>
                  </a:spcBef>
                  <a:spcAft>
                    <a:spcPct val="0"/>
                  </a:spcAft>
                  <a:buSzPct val="100000"/>
                  <a:buChar char="•"/>
                  <a:defRPr sz="1400" b="1">
                    <a:solidFill>
                      <a:schemeClr val="tx1"/>
                    </a:solidFill>
                    <a:latin typeface="+mn-lt"/>
                  </a:defRPr>
                </a:lvl4pPr>
                <a:lvl5pPr marL="2000250" indent="-171450" algn="ctr" rtl="0" eaLnBrk="0" fontAlgn="base" hangingPunct="0">
                  <a:lnSpc>
                    <a:spcPct val="90000"/>
                  </a:lnSpc>
                  <a:spcBef>
                    <a:spcPct val="30000"/>
                  </a:spcBef>
                  <a:spcAft>
                    <a:spcPct val="0"/>
                  </a:spcAft>
                  <a:defRPr sz="800">
                    <a:solidFill>
                      <a:schemeClr val="tx1"/>
                    </a:solidFill>
                    <a:latin typeface="Times New Roman" pitchFamily="18" charset="0"/>
                  </a:defRPr>
                </a:lvl5pPr>
                <a:lvl6pPr marL="2457450" indent="-171450" algn="ctr" rtl="0" eaLnBrk="0" fontAlgn="base" hangingPunct="0">
                  <a:lnSpc>
                    <a:spcPct val="90000"/>
                  </a:lnSpc>
                  <a:spcBef>
                    <a:spcPct val="30000"/>
                  </a:spcBef>
                  <a:spcAft>
                    <a:spcPct val="0"/>
                  </a:spcAft>
                  <a:defRPr sz="800">
                    <a:solidFill>
                      <a:schemeClr val="tx1"/>
                    </a:solidFill>
                    <a:latin typeface="Times New Roman" pitchFamily="18" charset="0"/>
                  </a:defRPr>
                </a:lvl6pPr>
                <a:lvl7pPr marL="2914650" indent="-171450" algn="ctr" rtl="0" eaLnBrk="0" fontAlgn="base" hangingPunct="0">
                  <a:lnSpc>
                    <a:spcPct val="90000"/>
                  </a:lnSpc>
                  <a:spcBef>
                    <a:spcPct val="30000"/>
                  </a:spcBef>
                  <a:spcAft>
                    <a:spcPct val="0"/>
                  </a:spcAft>
                  <a:defRPr sz="800">
                    <a:solidFill>
                      <a:schemeClr val="tx1"/>
                    </a:solidFill>
                    <a:latin typeface="Times New Roman" pitchFamily="18" charset="0"/>
                  </a:defRPr>
                </a:lvl7pPr>
                <a:lvl8pPr marL="3371850" indent="-171450" algn="ctr" rtl="0" eaLnBrk="0" fontAlgn="base" hangingPunct="0">
                  <a:lnSpc>
                    <a:spcPct val="90000"/>
                  </a:lnSpc>
                  <a:spcBef>
                    <a:spcPct val="30000"/>
                  </a:spcBef>
                  <a:spcAft>
                    <a:spcPct val="0"/>
                  </a:spcAft>
                  <a:defRPr sz="800">
                    <a:solidFill>
                      <a:schemeClr val="tx1"/>
                    </a:solidFill>
                    <a:latin typeface="Times New Roman" pitchFamily="18" charset="0"/>
                  </a:defRPr>
                </a:lvl8pPr>
                <a:lvl9pPr marL="3829050" indent="-171450" algn="ctr" rtl="0" eaLnBrk="0" fontAlgn="base" hangingPunct="0">
                  <a:lnSpc>
                    <a:spcPct val="90000"/>
                  </a:lnSpc>
                  <a:spcBef>
                    <a:spcPct val="30000"/>
                  </a:spcBef>
                  <a:spcAft>
                    <a:spcPct val="0"/>
                  </a:spcAft>
                  <a:defRPr sz="800">
                    <a:solidFill>
                      <a:schemeClr val="tx1"/>
                    </a:solidFill>
                    <a:latin typeface="Times New Roman" pitchFamily="18" charset="0"/>
                  </a:defRPr>
                </a:lvl9pPr>
              </a:lstStyle>
              <a:p>
                <a:pPr marL="457200" lvl="1" indent="0">
                  <a:lnSpc>
                    <a:spcPct val="107000"/>
                  </a:lnSpc>
                  <a:spcBef>
                    <a:spcPts val="0"/>
                  </a:spcBef>
                  <a:spcAft>
                    <a:spcPts val="800"/>
                  </a:spcAft>
                  <a:buNone/>
                </a:pPr>
                <a:r>
                  <a:rPr lang="en-US" altLang="en-US" sz="2200" b="0" dirty="0" smtClean="0">
                    <a:solidFill>
                      <a:srgbClr val="FF0000"/>
                    </a:solidFill>
                    <a:latin typeface="Arial" panose="020B0604020202020204" pitchFamily="34" charset="0"/>
                    <a:cs typeface="Arial" panose="020B0604020202020204" pitchFamily="34" charset="0"/>
                  </a:rPr>
                  <a:t>		</a:t>
                </a:r>
                <a:r>
                  <a:rPr lang="en-US" altLang="en-US" sz="2200" dirty="0" smtClean="0">
                    <a:solidFill>
                      <a:srgbClr val="FF0000"/>
                    </a:solidFill>
                    <a:latin typeface="Arial" panose="020B0604020202020204" pitchFamily="34" charset="0"/>
                    <a:cs typeface="Arial" panose="020B0604020202020204" pitchFamily="34" charset="0"/>
                  </a:rPr>
                  <a:t>P(µ-E&lt;</a:t>
                </a:r>
                <a14:m>
                  <m:oMath xmlns:m="http://schemas.openxmlformats.org/officeDocument/2006/math">
                    <m:acc>
                      <m:accPr>
                        <m:chr m:val="̅"/>
                        <m:ctrlPr>
                          <a:rPr lang="en-US" sz="2200" i="1">
                            <a:solidFill>
                              <a:srgbClr val="FF0000"/>
                            </a:solidFill>
                            <a:latin typeface="Cambria Math" panose="02040503050406030204" pitchFamily="18" charset="0"/>
                          </a:rPr>
                        </m:ctrlPr>
                      </m:accPr>
                      <m:e>
                        <m:r>
                          <a:rPr lang="en-US" sz="2200" b="1" i="1">
                            <a:solidFill>
                              <a:srgbClr val="FF0000"/>
                            </a:solidFill>
                            <a:latin typeface="Cambria Math" panose="02040503050406030204" pitchFamily="18" charset="0"/>
                          </a:rPr>
                          <m:t> </m:t>
                        </m:r>
                        <m:r>
                          <a:rPr lang="en-US" sz="2200" b="1" i="1">
                            <a:solidFill>
                              <a:srgbClr val="FF0000"/>
                            </a:solidFill>
                            <a:latin typeface="Cambria Math" panose="02040503050406030204" pitchFamily="18" charset="0"/>
                          </a:rPr>
                          <m:t>𝑿</m:t>
                        </m:r>
                      </m:e>
                    </m:acc>
                    <m:r>
                      <a:rPr lang="en-US" sz="2200" b="1">
                        <a:solidFill>
                          <a:srgbClr val="FF0000"/>
                        </a:solidFill>
                        <a:latin typeface="Cambria Math" panose="02040503050406030204" pitchFamily="18" charset="0"/>
                      </a:rPr>
                      <m:t>&lt;</m:t>
                    </m:r>
                  </m:oMath>
                </a14:m>
                <a:r>
                  <a:rPr lang="en-US" altLang="en-US" sz="2200" dirty="0" smtClean="0">
                    <a:solidFill>
                      <a:srgbClr val="FF0000"/>
                    </a:solidFill>
                    <a:latin typeface="Arial" panose="020B0604020202020204" pitchFamily="34" charset="0"/>
                    <a:cs typeface="Arial" panose="020B0604020202020204" pitchFamily="34" charset="0"/>
                  </a:rPr>
                  <a:t>µ+E)= </a:t>
                </a:r>
                <a:r>
                  <a:rPr lang="en-US" altLang="en-US" sz="2200" dirty="0">
                    <a:solidFill>
                      <a:srgbClr val="FF0000"/>
                    </a:solidFill>
                    <a:latin typeface="Arial" panose="020B0604020202020204" pitchFamily="34" charset="0"/>
                    <a:cs typeface="Arial" panose="020B0604020202020204" pitchFamily="34" charset="0"/>
                  </a:rPr>
                  <a:t>P(</a:t>
                </a:r>
                <a14:m>
                  <m:oMath xmlns:m="http://schemas.openxmlformats.org/officeDocument/2006/math">
                    <m:acc>
                      <m:accPr>
                        <m:chr m:val="̅"/>
                        <m:ctrlPr>
                          <a:rPr lang="en-US" sz="2200" i="1">
                            <a:solidFill>
                              <a:srgbClr val="FF0000"/>
                            </a:solidFill>
                            <a:latin typeface="Cambria Math" panose="02040503050406030204" pitchFamily="18" charset="0"/>
                          </a:rPr>
                        </m:ctrlPr>
                      </m:accPr>
                      <m:e>
                        <m:r>
                          <a:rPr lang="en-US" sz="2200" b="1" i="1">
                            <a:solidFill>
                              <a:srgbClr val="FF0000"/>
                            </a:solidFill>
                            <a:latin typeface="Cambria Math" panose="02040503050406030204" pitchFamily="18" charset="0"/>
                          </a:rPr>
                          <m:t>𝑿</m:t>
                        </m:r>
                      </m:e>
                    </m:acc>
                    <m:r>
                      <m:rPr>
                        <m:nor/>
                      </m:rPr>
                      <a:rPr lang="en-US" sz="2200" b="1" i="0" smtClean="0">
                        <a:solidFill>
                          <a:srgbClr val="FF0000"/>
                        </a:solidFill>
                        <a:latin typeface="Arial" panose="020B0604020202020204" pitchFamily="34" charset="0"/>
                        <a:cs typeface="Arial" panose="020B0604020202020204" pitchFamily="34" charset="0"/>
                      </a:rPr>
                      <m:t>−</m:t>
                    </m:r>
                    <m:r>
                      <m:rPr>
                        <m:nor/>
                      </m:rPr>
                      <a:rPr lang="en-US" sz="2200" b="1" i="0" smtClean="0">
                        <a:solidFill>
                          <a:srgbClr val="FF0000"/>
                        </a:solidFill>
                        <a:latin typeface="Arial" panose="020B0604020202020204" pitchFamily="34" charset="0"/>
                        <a:cs typeface="Arial" panose="020B0604020202020204" pitchFamily="34" charset="0"/>
                      </a:rPr>
                      <m:t>E</m:t>
                    </m:r>
                    <m:r>
                      <m:rPr>
                        <m:nor/>
                      </m:rPr>
                      <a:rPr lang="en-US" sz="2200">
                        <a:solidFill>
                          <a:srgbClr val="FF0000"/>
                        </a:solidFill>
                        <a:latin typeface="Arial" panose="020B0604020202020204" pitchFamily="34" charset="0"/>
                        <a:cs typeface="Arial" panose="020B0604020202020204" pitchFamily="34" charset="0"/>
                      </a:rPr>
                      <m:t>&lt;</m:t>
                    </m:r>
                    <m:r>
                      <m:rPr>
                        <m:nor/>
                      </m:rPr>
                      <a:rPr lang="en-US" altLang="en-US" sz="2200" dirty="0">
                        <a:solidFill>
                          <a:srgbClr val="FF0000"/>
                        </a:solidFill>
                        <a:latin typeface="Arial" panose="020B0604020202020204" pitchFamily="34" charset="0"/>
                        <a:cs typeface="Arial" panose="020B0604020202020204" pitchFamily="34" charset="0"/>
                      </a:rPr>
                      <m:t>µ&lt;</m:t>
                    </m:r>
                    <m:acc>
                      <m:accPr>
                        <m:chr m:val="̅"/>
                        <m:ctrlPr>
                          <a:rPr lang="en-US" sz="2200" i="1">
                            <a:solidFill>
                              <a:srgbClr val="FF0000"/>
                            </a:solidFill>
                            <a:latin typeface="Cambria Math" panose="02040503050406030204" pitchFamily="18" charset="0"/>
                          </a:rPr>
                        </m:ctrlPr>
                      </m:accPr>
                      <m:e>
                        <m:r>
                          <a:rPr lang="en-US" sz="2200" b="1" i="1">
                            <a:solidFill>
                              <a:srgbClr val="FF0000"/>
                            </a:solidFill>
                            <a:latin typeface="Cambria Math" panose="02040503050406030204" pitchFamily="18" charset="0"/>
                          </a:rPr>
                          <m:t>𝑿</m:t>
                        </m:r>
                      </m:e>
                    </m:acc>
                  </m:oMath>
                </a14:m>
                <a:r>
                  <a:rPr lang="en-US" altLang="en-US" sz="2200" dirty="0" smtClean="0">
                    <a:solidFill>
                      <a:srgbClr val="FF0000"/>
                    </a:solidFill>
                    <a:latin typeface="Arial" panose="020B0604020202020204" pitchFamily="34" charset="0"/>
                    <a:cs typeface="Arial" panose="020B0604020202020204" pitchFamily="34" charset="0"/>
                  </a:rPr>
                  <a:t>+E)=1-</a:t>
                </a:r>
                <a:r>
                  <a:rPr lang="el-GR" altLang="en-US" sz="2200" dirty="0" smtClean="0">
                    <a:solidFill>
                      <a:srgbClr val="FF0000"/>
                    </a:solidFill>
                    <a:latin typeface="Arial" panose="020B0604020202020204" pitchFamily="34" charset="0"/>
                    <a:cs typeface="Arial" panose="020B0604020202020204" pitchFamily="34" charset="0"/>
                  </a:rPr>
                  <a:t>α</a:t>
                </a:r>
                <a:endParaRPr lang="en-US" sz="2200" b="0" kern="0" dirty="0" smtClean="0">
                  <a:latin typeface="Arial" panose="020B0604020202020204" pitchFamily="34" charset="0"/>
                  <a:ea typeface="Calibri" panose="020F0502020204030204" pitchFamily="34" charset="0"/>
                  <a:cs typeface="Arial" panose="020B0604020202020204" pitchFamily="34" charset="0"/>
                </a:endParaRPr>
              </a:p>
              <a:p>
                <a:pPr marL="285750" lvl="1" indent="-285750">
                  <a:lnSpc>
                    <a:spcPct val="107000"/>
                  </a:lnSpc>
                  <a:spcBef>
                    <a:spcPts val="0"/>
                  </a:spcBef>
                  <a:spcAft>
                    <a:spcPts val="800"/>
                  </a:spcAft>
                  <a:buFontTx/>
                  <a:buChar char="•"/>
                </a:pPr>
                <a:r>
                  <a:rPr lang="en-US" altLang="en-US" sz="2200" b="0" dirty="0" err="1" smtClean="0">
                    <a:latin typeface="Arial" panose="020B0604020202020204" pitchFamily="34" charset="0"/>
                    <a:cs typeface="Arial" panose="020B0604020202020204" pitchFamily="34" charset="0"/>
                  </a:rPr>
                  <a:t>Chuyển</a:t>
                </a:r>
                <a:r>
                  <a:rPr lang="en-US" altLang="en-US" sz="2200" b="0" dirty="0" smtClean="0">
                    <a:latin typeface="Arial" panose="020B0604020202020204" pitchFamily="34" charset="0"/>
                    <a:cs typeface="Arial" panose="020B0604020202020204" pitchFamily="34" charset="0"/>
                  </a:rPr>
                  <a:t> </a:t>
                </a:r>
                <a:r>
                  <a:rPr lang="en-US" altLang="en-US" sz="2200" b="0" dirty="0" err="1" smtClean="0">
                    <a:latin typeface="Arial" panose="020B0604020202020204" pitchFamily="34" charset="0"/>
                    <a:cs typeface="Arial" panose="020B0604020202020204" pitchFamily="34" charset="0"/>
                  </a:rPr>
                  <a:t>đổi</a:t>
                </a:r>
                <a:r>
                  <a:rPr lang="en-US" altLang="en-US" sz="2200" b="0" dirty="0" smtClean="0">
                    <a:latin typeface="Arial" panose="020B0604020202020204" pitchFamily="34" charset="0"/>
                    <a:cs typeface="Arial" panose="020B0604020202020204" pitchFamily="34" charset="0"/>
                  </a:rPr>
                  <a:t> </a:t>
                </a:r>
                <a:r>
                  <a:rPr lang="en-US" altLang="en-US" sz="2200" b="0" dirty="0" err="1" smtClean="0">
                    <a:latin typeface="Arial" panose="020B0604020202020204" pitchFamily="34" charset="0"/>
                    <a:cs typeface="Arial" panose="020B0604020202020204" pitchFamily="34" charset="0"/>
                  </a:rPr>
                  <a:t>về</a:t>
                </a:r>
                <a:r>
                  <a:rPr lang="en-US" altLang="en-US" sz="2200" b="0" dirty="0" smtClean="0">
                    <a:latin typeface="Arial" panose="020B0604020202020204" pitchFamily="34" charset="0"/>
                    <a:cs typeface="Arial" panose="020B0604020202020204" pitchFamily="34" charset="0"/>
                  </a:rPr>
                  <a:t> </a:t>
                </a:r>
                <a:r>
                  <a:rPr lang="en-US" altLang="en-US" sz="2200" b="0" dirty="0" err="1" smtClean="0">
                    <a:latin typeface="Arial" panose="020B0604020202020204" pitchFamily="34" charset="0"/>
                    <a:cs typeface="Arial" panose="020B0604020202020204" pitchFamily="34" charset="0"/>
                  </a:rPr>
                  <a:t>phân</a:t>
                </a:r>
                <a:r>
                  <a:rPr lang="en-US" altLang="en-US" sz="2200" b="0" dirty="0" smtClean="0">
                    <a:latin typeface="Arial" panose="020B0604020202020204" pitchFamily="34" charset="0"/>
                    <a:cs typeface="Arial" panose="020B0604020202020204" pitchFamily="34" charset="0"/>
                  </a:rPr>
                  <a:t> </a:t>
                </a:r>
                <a:r>
                  <a:rPr lang="en-US" altLang="en-US" sz="2200" b="0" dirty="0" err="1" smtClean="0">
                    <a:latin typeface="Arial" panose="020B0604020202020204" pitchFamily="34" charset="0"/>
                    <a:cs typeface="Arial" panose="020B0604020202020204" pitchFamily="34" charset="0"/>
                  </a:rPr>
                  <a:t>phối</a:t>
                </a:r>
                <a:r>
                  <a:rPr lang="en-US" altLang="en-US" sz="2200" b="0" dirty="0" smtClean="0">
                    <a:latin typeface="Arial" panose="020B0604020202020204" pitchFamily="34" charset="0"/>
                    <a:cs typeface="Arial" panose="020B0604020202020204" pitchFamily="34" charset="0"/>
                  </a:rPr>
                  <a:t> Z </a:t>
                </a:r>
                <a:r>
                  <a:rPr lang="en-US" altLang="en-US" sz="2200" b="0" dirty="0" err="1" smtClean="0">
                    <a:latin typeface="Arial" panose="020B0604020202020204" pitchFamily="34" charset="0"/>
                    <a:cs typeface="Arial" panose="020B0604020202020204" pitchFamily="34" charset="0"/>
                  </a:rPr>
                  <a:t>theo</a:t>
                </a:r>
                <a:r>
                  <a:rPr lang="en-US" altLang="en-US" sz="2200" b="0" dirty="0" smtClean="0">
                    <a:latin typeface="Arial" panose="020B0604020202020204" pitchFamily="34" charset="0"/>
                    <a:cs typeface="Arial" panose="020B0604020202020204" pitchFamily="34" charset="0"/>
                  </a:rPr>
                  <a:t> </a:t>
                </a:r>
                <a:r>
                  <a:rPr lang="en-US" altLang="en-US" sz="2200" b="0" dirty="0" err="1" smtClean="0">
                    <a:latin typeface="Arial" panose="020B0604020202020204" pitchFamily="34" charset="0"/>
                    <a:cs typeface="Arial" panose="020B0604020202020204" pitchFamily="34" charset="0"/>
                  </a:rPr>
                  <a:t>công</a:t>
                </a:r>
                <a:r>
                  <a:rPr lang="en-US" altLang="en-US" sz="2200" b="0" dirty="0" smtClean="0">
                    <a:latin typeface="Arial" panose="020B0604020202020204" pitchFamily="34" charset="0"/>
                    <a:cs typeface="Arial" panose="020B0604020202020204" pitchFamily="34" charset="0"/>
                  </a:rPr>
                  <a:t> </a:t>
                </a:r>
                <a:r>
                  <a:rPr lang="en-US" altLang="en-US" sz="2200" b="0" dirty="0" err="1" smtClean="0">
                    <a:latin typeface="Arial" panose="020B0604020202020204" pitchFamily="34" charset="0"/>
                    <a:cs typeface="Arial" panose="020B0604020202020204" pitchFamily="34" charset="0"/>
                  </a:rPr>
                  <a:t>thức</a:t>
                </a:r>
                <a:endParaRPr lang="en-US" altLang="en-US" sz="2200" b="0" dirty="0">
                  <a:latin typeface="Arial" panose="020B0604020202020204" pitchFamily="34" charset="0"/>
                  <a:cs typeface="Arial" panose="020B0604020202020204" pitchFamily="34" charset="0"/>
                </a:endParaRPr>
              </a:p>
              <a:p>
                <a:pPr marL="285750" lvl="1" indent="-285750">
                  <a:lnSpc>
                    <a:spcPct val="107000"/>
                  </a:lnSpc>
                  <a:spcBef>
                    <a:spcPts val="0"/>
                  </a:spcBef>
                  <a:spcAft>
                    <a:spcPts val="800"/>
                  </a:spcAft>
                  <a:buFontTx/>
                  <a:buChar char="•"/>
                </a:pPr>
                <a:r>
                  <a:rPr lang="en-US" altLang="en-US" sz="2200" b="0" dirty="0" err="1" smtClean="0">
                    <a:latin typeface="Arial" panose="020B0604020202020204" pitchFamily="34" charset="0"/>
                    <a:cs typeface="Arial" panose="020B0604020202020204" pitchFamily="34" charset="0"/>
                  </a:rPr>
                  <a:t>Suy</a:t>
                </a:r>
                <a:r>
                  <a:rPr lang="en-US" altLang="en-US" sz="2200" b="0" dirty="0" smtClean="0">
                    <a:latin typeface="Arial" panose="020B0604020202020204" pitchFamily="34" charset="0"/>
                    <a:cs typeface="Arial" panose="020B0604020202020204" pitchFamily="34" charset="0"/>
                  </a:rPr>
                  <a:t> </a:t>
                </a:r>
                <a:r>
                  <a:rPr lang="en-US" altLang="en-US" sz="2200" b="0" dirty="0" err="1" smtClean="0">
                    <a:latin typeface="Arial" panose="020B0604020202020204" pitchFamily="34" charset="0"/>
                    <a:cs typeface="Arial" panose="020B0604020202020204" pitchFamily="34" charset="0"/>
                  </a:rPr>
                  <a:t>ra</a:t>
                </a:r>
                <a:r>
                  <a:rPr lang="en-US" altLang="en-US" sz="2200" b="0" dirty="0" smtClean="0">
                    <a:latin typeface="Arial" panose="020B0604020202020204" pitchFamily="34" charset="0"/>
                    <a:cs typeface="Arial" panose="020B0604020202020204" pitchFamily="34" charset="0"/>
                  </a:rPr>
                  <a:t> X=Z*</a:t>
                </a:r>
                <a14:m>
                  <m:oMath xmlns:m="http://schemas.openxmlformats.org/officeDocument/2006/math">
                    <m:sSub>
                      <m:sSubPr>
                        <m:ctrlPr>
                          <a:rPr lang="en-US" altLang="en-US" sz="2200" b="0" i="1" smtClean="0">
                            <a:latin typeface="Cambria Math" panose="02040503050406030204" pitchFamily="18" charset="0"/>
                          </a:rPr>
                        </m:ctrlPr>
                      </m:sSubPr>
                      <m:e>
                        <m:r>
                          <m:rPr>
                            <m:sty m:val="p"/>
                          </m:rPr>
                          <a:rPr lang="el-GR" altLang="en-US" sz="2200" b="0" i="1" smtClean="0">
                            <a:latin typeface="Cambria Math" panose="02040503050406030204" pitchFamily="18" charset="0"/>
                          </a:rPr>
                          <m:t>σ</m:t>
                        </m:r>
                      </m:e>
                      <m:sub>
                        <m:acc>
                          <m:accPr>
                            <m:chr m:val="̅"/>
                            <m:ctrlPr>
                              <a:rPr lang="en-US" altLang="en-US" sz="2200" b="0" i="1" smtClean="0">
                                <a:latin typeface="Cambria Math" panose="02040503050406030204" pitchFamily="18" charset="0"/>
                              </a:rPr>
                            </m:ctrlPr>
                          </m:accPr>
                          <m:e>
                            <m:r>
                              <a:rPr lang="en-US" altLang="en-US" sz="2200" b="0" i="1" smtClean="0">
                                <a:latin typeface="Cambria Math" panose="02040503050406030204" pitchFamily="18" charset="0"/>
                              </a:rPr>
                              <m:t>𝑥</m:t>
                            </m:r>
                          </m:e>
                        </m:acc>
                      </m:sub>
                    </m:sSub>
                  </m:oMath>
                </a14:m>
                <a:r>
                  <a:rPr lang="en-US" altLang="en-US" sz="2200" b="0" dirty="0" smtClean="0">
                    <a:latin typeface="Arial" panose="020B0604020202020204" pitchFamily="34" charset="0"/>
                    <a:cs typeface="Arial" panose="020B0604020202020204" pitchFamily="34" charset="0"/>
                  </a:rPr>
                  <a:t>+µ </a:t>
                </a:r>
                <a:r>
                  <a:rPr lang="en-US" altLang="en-US" sz="2200" b="0" dirty="0" err="1" smtClean="0">
                    <a:latin typeface="Arial" panose="020B0604020202020204" pitchFamily="34" charset="0"/>
                    <a:cs typeface="Arial" panose="020B0604020202020204" pitchFamily="34" charset="0"/>
                  </a:rPr>
                  <a:t>thay</a:t>
                </a:r>
                <a:r>
                  <a:rPr lang="en-US" altLang="en-US" sz="2200" b="0" dirty="0" smtClean="0">
                    <a:latin typeface="Arial" panose="020B0604020202020204" pitchFamily="34" charset="0"/>
                    <a:cs typeface="Arial" panose="020B0604020202020204" pitchFamily="34" charset="0"/>
                  </a:rPr>
                  <a:t> </a:t>
                </a:r>
                <a:r>
                  <a:rPr lang="en-US" altLang="en-US" sz="2200" b="0" dirty="0" err="1" smtClean="0">
                    <a:latin typeface="Arial" panose="020B0604020202020204" pitchFamily="34" charset="0"/>
                    <a:cs typeface="Arial" panose="020B0604020202020204" pitchFamily="34" charset="0"/>
                  </a:rPr>
                  <a:t>vào</a:t>
                </a:r>
                <a:r>
                  <a:rPr lang="en-US" altLang="en-US" sz="2200" b="0" dirty="0" smtClean="0">
                    <a:latin typeface="Arial" panose="020B0604020202020204" pitchFamily="34" charset="0"/>
                    <a:cs typeface="Arial" panose="020B0604020202020204" pitchFamily="34" charset="0"/>
                  </a:rPr>
                  <a:t> </a:t>
                </a:r>
                <a:r>
                  <a:rPr lang="en-US" altLang="en-US" sz="2200" b="0" dirty="0" err="1" smtClean="0">
                    <a:latin typeface="Arial" panose="020B0604020202020204" pitchFamily="34" charset="0"/>
                    <a:cs typeface="Arial" panose="020B0604020202020204" pitchFamily="34" charset="0"/>
                  </a:rPr>
                  <a:t>công</a:t>
                </a:r>
                <a:r>
                  <a:rPr lang="en-US" altLang="en-US" sz="2200" b="0" dirty="0" smtClean="0">
                    <a:latin typeface="Arial" panose="020B0604020202020204" pitchFamily="34" charset="0"/>
                    <a:cs typeface="Arial" panose="020B0604020202020204" pitchFamily="34" charset="0"/>
                  </a:rPr>
                  <a:t> </a:t>
                </a:r>
                <a:r>
                  <a:rPr lang="en-US" altLang="en-US" sz="2200" b="0" dirty="0" err="1" smtClean="0">
                    <a:latin typeface="Arial" panose="020B0604020202020204" pitchFamily="34" charset="0"/>
                    <a:cs typeface="Arial" panose="020B0604020202020204" pitchFamily="34" charset="0"/>
                  </a:rPr>
                  <a:t>thức</a:t>
                </a:r>
                <a:r>
                  <a:rPr lang="en-US" altLang="en-US" sz="2200" b="0" dirty="0" smtClean="0">
                    <a:latin typeface="Arial" panose="020B0604020202020204" pitchFamily="34" charset="0"/>
                    <a:cs typeface="Arial" panose="020B0604020202020204" pitchFamily="34" charset="0"/>
                  </a:rPr>
                  <a:t> </a:t>
                </a:r>
                <a:r>
                  <a:rPr lang="en-US" altLang="en-US" sz="2200" b="0" dirty="0" err="1" smtClean="0">
                    <a:latin typeface="Arial" panose="020B0604020202020204" pitchFamily="34" charset="0"/>
                    <a:cs typeface="Arial" panose="020B0604020202020204" pitchFamily="34" charset="0"/>
                  </a:rPr>
                  <a:t>trên</a:t>
                </a:r>
                <a:r>
                  <a:rPr lang="en-US" altLang="en-US" sz="2200" b="0" dirty="0" smtClean="0">
                    <a:latin typeface="Arial" panose="020B0604020202020204" pitchFamily="34" charset="0"/>
                    <a:cs typeface="Arial" panose="020B0604020202020204" pitchFamily="34" charset="0"/>
                  </a:rPr>
                  <a:t> ta </a:t>
                </a:r>
                <a:r>
                  <a:rPr lang="en-US" altLang="en-US" sz="2200" b="0" dirty="0" err="1" smtClean="0">
                    <a:latin typeface="Arial" panose="020B0604020202020204" pitchFamily="34" charset="0"/>
                    <a:cs typeface="Arial" panose="020B0604020202020204" pitchFamily="34" charset="0"/>
                  </a:rPr>
                  <a:t>có</a:t>
                </a:r>
                <a:endParaRPr lang="en-US" altLang="en-US" sz="2200" b="0" dirty="0" smtClean="0">
                  <a:latin typeface="Arial" panose="020B0604020202020204" pitchFamily="34" charset="0"/>
                  <a:cs typeface="Arial" panose="020B0604020202020204" pitchFamily="34" charset="0"/>
                </a:endParaRPr>
              </a:p>
              <a:p>
                <a:pPr marL="285750" lvl="1" indent="-285750">
                  <a:lnSpc>
                    <a:spcPct val="107000"/>
                  </a:lnSpc>
                  <a:spcBef>
                    <a:spcPts val="0"/>
                  </a:spcBef>
                  <a:spcAft>
                    <a:spcPts val="800"/>
                  </a:spcAft>
                  <a:buFontTx/>
                  <a:buChar char="•"/>
                </a:pPr>
                <a:r>
                  <a:rPr lang="en-US" altLang="en-US" sz="2200" b="0" dirty="0" smtClean="0">
                    <a:latin typeface="Arial" panose="020B0604020202020204" pitchFamily="34" charset="0"/>
                    <a:cs typeface="Arial" panose="020B0604020202020204" pitchFamily="34" charset="0"/>
                  </a:rPr>
                  <a:t>P(µ-E&lt;Z</a:t>
                </a:r>
                <a:r>
                  <a:rPr lang="en-US" altLang="en-US" sz="2200" b="0" dirty="0">
                    <a:latin typeface="Arial" panose="020B0604020202020204" pitchFamily="34" charset="0"/>
                    <a:cs typeface="Arial" panose="020B0604020202020204" pitchFamily="34" charset="0"/>
                  </a:rPr>
                  <a:t>*</a:t>
                </a:r>
                <a14:m>
                  <m:oMath xmlns:m="http://schemas.openxmlformats.org/officeDocument/2006/math">
                    <m:sSub>
                      <m:sSubPr>
                        <m:ctrlPr>
                          <a:rPr lang="en-US" altLang="en-US" sz="2200" b="0" i="1">
                            <a:latin typeface="Cambria Math" panose="02040503050406030204" pitchFamily="18" charset="0"/>
                          </a:rPr>
                        </m:ctrlPr>
                      </m:sSubPr>
                      <m:e>
                        <m:r>
                          <m:rPr>
                            <m:sty m:val="p"/>
                          </m:rPr>
                          <a:rPr lang="el-GR" altLang="en-US" sz="2200" b="0" i="1">
                            <a:latin typeface="Cambria Math" panose="02040503050406030204" pitchFamily="18" charset="0"/>
                          </a:rPr>
                          <m:t>σ</m:t>
                        </m:r>
                      </m:e>
                      <m:sub>
                        <m:acc>
                          <m:accPr>
                            <m:chr m:val="̅"/>
                            <m:ctrlPr>
                              <a:rPr lang="en-US" altLang="en-US" sz="2200" b="0" i="1">
                                <a:latin typeface="Cambria Math" panose="02040503050406030204" pitchFamily="18" charset="0"/>
                              </a:rPr>
                            </m:ctrlPr>
                          </m:accPr>
                          <m:e>
                            <m:r>
                              <a:rPr lang="en-US" altLang="en-US" sz="2200" b="0" i="1">
                                <a:latin typeface="Cambria Math" panose="02040503050406030204" pitchFamily="18" charset="0"/>
                              </a:rPr>
                              <m:t>𝑥</m:t>
                            </m:r>
                          </m:e>
                        </m:acc>
                      </m:sub>
                    </m:sSub>
                  </m:oMath>
                </a14:m>
                <a:r>
                  <a:rPr lang="en-US" altLang="en-US" sz="2200" b="0" dirty="0">
                    <a:latin typeface="Arial" panose="020B0604020202020204" pitchFamily="34" charset="0"/>
                    <a:cs typeface="Arial" panose="020B0604020202020204" pitchFamily="34" charset="0"/>
                  </a:rPr>
                  <a:t>+</a:t>
                </a:r>
                <a:r>
                  <a:rPr lang="en-US" altLang="en-US" sz="2200" b="0" dirty="0" smtClean="0">
                    <a:latin typeface="Arial" panose="020B0604020202020204" pitchFamily="34" charset="0"/>
                    <a:cs typeface="Arial" panose="020B0604020202020204" pitchFamily="34" charset="0"/>
                  </a:rPr>
                  <a:t>µ&lt;µ+E)=P (</a:t>
                </a:r>
                <a14:m>
                  <m:oMath xmlns:m="http://schemas.openxmlformats.org/officeDocument/2006/math">
                    <m:f>
                      <m:fPr>
                        <m:ctrlPr>
                          <a:rPr lang="en-US" altLang="en-US" sz="2200" b="0" i="1" smtClean="0">
                            <a:latin typeface="Cambria Math" panose="02040503050406030204" pitchFamily="18" charset="0"/>
                          </a:rPr>
                        </m:ctrlPr>
                      </m:fPr>
                      <m:num>
                        <m:r>
                          <a:rPr lang="en-US" altLang="en-US" sz="2200" b="0" i="1" smtClean="0">
                            <a:latin typeface="Cambria Math" panose="02040503050406030204" pitchFamily="18" charset="0"/>
                          </a:rPr>
                          <m:t>−</m:t>
                        </m:r>
                        <m:r>
                          <a:rPr lang="en-US" altLang="en-US" sz="2200" b="0" i="1" smtClean="0">
                            <a:latin typeface="Cambria Math" panose="02040503050406030204" pitchFamily="18" charset="0"/>
                          </a:rPr>
                          <m:t>𝐸</m:t>
                        </m:r>
                      </m:num>
                      <m:den>
                        <m:sSub>
                          <m:sSubPr>
                            <m:ctrlPr>
                              <a:rPr lang="en-US" altLang="en-US" sz="2200" b="0" i="1">
                                <a:latin typeface="Cambria Math" panose="02040503050406030204" pitchFamily="18" charset="0"/>
                              </a:rPr>
                            </m:ctrlPr>
                          </m:sSubPr>
                          <m:e>
                            <m:r>
                              <m:rPr>
                                <m:sty m:val="p"/>
                              </m:rPr>
                              <a:rPr lang="el-GR" altLang="en-US" sz="2200" b="0" i="1">
                                <a:latin typeface="Cambria Math" panose="02040503050406030204" pitchFamily="18" charset="0"/>
                              </a:rPr>
                              <m:t>σ</m:t>
                            </m:r>
                          </m:e>
                          <m:sub>
                            <m:acc>
                              <m:accPr>
                                <m:chr m:val="̅"/>
                                <m:ctrlPr>
                                  <a:rPr lang="en-US" altLang="en-US" sz="2200" b="0" i="1">
                                    <a:latin typeface="Cambria Math" panose="02040503050406030204" pitchFamily="18" charset="0"/>
                                  </a:rPr>
                                </m:ctrlPr>
                              </m:accPr>
                              <m:e>
                                <m:r>
                                  <a:rPr lang="en-US" altLang="en-US" sz="2200" b="0" i="1">
                                    <a:latin typeface="Cambria Math" panose="02040503050406030204" pitchFamily="18" charset="0"/>
                                  </a:rPr>
                                  <m:t>𝑥</m:t>
                                </m:r>
                              </m:e>
                            </m:acc>
                          </m:sub>
                        </m:sSub>
                      </m:den>
                    </m:f>
                  </m:oMath>
                </a14:m>
                <a:r>
                  <a:rPr lang="en-US" altLang="en-US" sz="2200" b="0" dirty="0" smtClean="0">
                    <a:latin typeface="Arial" panose="020B0604020202020204" pitchFamily="34" charset="0"/>
                    <a:cs typeface="Arial" panose="020B0604020202020204" pitchFamily="34" charset="0"/>
                  </a:rPr>
                  <a:t>&lt;Z&lt;</a:t>
                </a:r>
                <a14:m>
                  <m:oMath xmlns:m="http://schemas.openxmlformats.org/officeDocument/2006/math">
                    <m:f>
                      <m:fPr>
                        <m:ctrlPr>
                          <a:rPr lang="en-US" altLang="en-US" sz="2200" b="0" i="1">
                            <a:latin typeface="Cambria Math" panose="02040503050406030204" pitchFamily="18" charset="0"/>
                          </a:rPr>
                        </m:ctrlPr>
                      </m:fPr>
                      <m:num>
                        <m:r>
                          <a:rPr lang="en-US" altLang="en-US" sz="2200" b="0" i="1" smtClean="0">
                            <a:latin typeface="Cambria Math" panose="02040503050406030204" pitchFamily="18" charset="0"/>
                          </a:rPr>
                          <m:t>𝐸</m:t>
                        </m:r>
                      </m:num>
                      <m:den>
                        <m:sSub>
                          <m:sSubPr>
                            <m:ctrlPr>
                              <a:rPr lang="en-US" altLang="en-US" sz="2200" b="0" i="1">
                                <a:latin typeface="Cambria Math" panose="02040503050406030204" pitchFamily="18" charset="0"/>
                              </a:rPr>
                            </m:ctrlPr>
                          </m:sSubPr>
                          <m:e>
                            <m:r>
                              <m:rPr>
                                <m:sty m:val="p"/>
                              </m:rPr>
                              <a:rPr lang="el-GR" altLang="en-US" sz="2200" b="0" i="1">
                                <a:latin typeface="Cambria Math" panose="02040503050406030204" pitchFamily="18" charset="0"/>
                              </a:rPr>
                              <m:t>σ</m:t>
                            </m:r>
                          </m:e>
                          <m:sub>
                            <m:acc>
                              <m:accPr>
                                <m:chr m:val="̅"/>
                                <m:ctrlPr>
                                  <a:rPr lang="en-US" altLang="en-US" sz="2200" b="0" i="1">
                                    <a:latin typeface="Cambria Math" panose="02040503050406030204" pitchFamily="18" charset="0"/>
                                  </a:rPr>
                                </m:ctrlPr>
                              </m:accPr>
                              <m:e>
                                <m:r>
                                  <a:rPr lang="en-US" altLang="en-US" sz="2200" b="0" i="1">
                                    <a:latin typeface="Cambria Math" panose="02040503050406030204" pitchFamily="18" charset="0"/>
                                  </a:rPr>
                                  <m:t>𝑥</m:t>
                                </m:r>
                              </m:e>
                            </m:acc>
                          </m:sub>
                        </m:sSub>
                      </m:den>
                    </m:f>
                  </m:oMath>
                </a14:m>
                <a:r>
                  <a:rPr lang="en-US" altLang="en-US" sz="2200" b="0" dirty="0" smtClean="0">
                    <a:latin typeface="Arial" panose="020B0604020202020204" pitchFamily="34" charset="0"/>
                    <a:cs typeface="Arial" panose="020B0604020202020204" pitchFamily="34" charset="0"/>
                  </a:rPr>
                  <a:t>) </a:t>
                </a:r>
              </a:p>
              <a:p>
                <a:pPr marL="285750" lvl="1" indent="-285750">
                  <a:lnSpc>
                    <a:spcPct val="107000"/>
                  </a:lnSpc>
                  <a:spcBef>
                    <a:spcPts val="0"/>
                  </a:spcBef>
                  <a:spcAft>
                    <a:spcPts val="800"/>
                  </a:spcAft>
                  <a:buFontTx/>
                  <a:buChar char="•"/>
                </a:pPr>
                <a:r>
                  <a:rPr lang="en-US" altLang="en-US" sz="2200" b="0" dirty="0" err="1" smtClean="0">
                    <a:latin typeface="Arial" panose="020B0604020202020204" pitchFamily="34" charset="0"/>
                    <a:cs typeface="Arial" panose="020B0604020202020204" pitchFamily="34" charset="0"/>
                  </a:rPr>
                  <a:t>Thay</a:t>
                </a:r>
                <a:r>
                  <a:rPr lang="en-US" altLang="en-US" sz="2200" b="0" dirty="0" smtClean="0">
                    <a:latin typeface="Arial" panose="020B0604020202020204" pitchFamily="34" charset="0"/>
                    <a:cs typeface="Arial" panose="020B0604020202020204" pitchFamily="34" charset="0"/>
                  </a:rPr>
                  <a:t> </a:t>
                </a:r>
                <a14:m>
                  <m:oMath xmlns:m="http://schemas.openxmlformats.org/officeDocument/2006/math">
                    <m:sSub>
                      <m:sSubPr>
                        <m:ctrlPr>
                          <a:rPr lang="en-US" altLang="en-US" sz="2200" b="0" i="1">
                            <a:latin typeface="Cambria Math" panose="02040503050406030204" pitchFamily="18" charset="0"/>
                          </a:rPr>
                        </m:ctrlPr>
                      </m:sSubPr>
                      <m:e>
                        <m:r>
                          <m:rPr>
                            <m:sty m:val="p"/>
                          </m:rPr>
                          <a:rPr lang="el-GR" altLang="en-US" sz="2200" b="0" i="1">
                            <a:latin typeface="Cambria Math" panose="02040503050406030204" pitchFamily="18" charset="0"/>
                          </a:rPr>
                          <m:t>σ</m:t>
                        </m:r>
                      </m:e>
                      <m:sub>
                        <m:acc>
                          <m:accPr>
                            <m:chr m:val="̅"/>
                            <m:ctrlPr>
                              <a:rPr lang="en-US" altLang="en-US" sz="2200" b="0" i="1">
                                <a:latin typeface="Cambria Math" panose="02040503050406030204" pitchFamily="18" charset="0"/>
                              </a:rPr>
                            </m:ctrlPr>
                          </m:accPr>
                          <m:e>
                            <m:r>
                              <a:rPr lang="en-US" altLang="en-US" sz="2200" b="0" i="1">
                                <a:latin typeface="Cambria Math" panose="02040503050406030204" pitchFamily="18" charset="0"/>
                              </a:rPr>
                              <m:t>𝑥</m:t>
                            </m:r>
                          </m:e>
                        </m:acc>
                      </m:sub>
                    </m:sSub>
                  </m:oMath>
                </a14:m>
                <a:r>
                  <a:rPr lang="en-US" altLang="en-US" sz="2200" b="0" dirty="0" smtClean="0">
                    <a:latin typeface="Arial" panose="020B0604020202020204" pitchFamily="34" charset="0"/>
                    <a:cs typeface="Arial" panose="020B0604020202020204" pitchFamily="34" charset="0"/>
                  </a:rPr>
                  <a:t>= </a:t>
                </a:r>
                <a14:m>
                  <m:oMath xmlns:m="http://schemas.openxmlformats.org/officeDocument/2006/math">
                    <m:f>
                      <m:fPr>
                        <m:ctrlPr>
                          <a:rPr lang="en-US" altLang="en-US" sz="2200" b="0" i="1">
                            <a:latin typeface="Cambria Math" panose="02040503050406030204" pitchFamily="18" charset="0"/>
                          </a:rPr>
                        </m:ctrlPr>
                      </m:fPr>
                      <m:num>
                        <m:r>
                          <m:rPr>
                            <m:sty m:val="p"/>
                          </m:rPr>
                          <a:rPr lang="en-US" altLang="en-US" sz="2200" b="0" i="1" smtClean="0">
                            <a:latin typeface="Cambria Math" panose="02040503050406030204" pitchFamily="18" charset="0"/>
                          </a:rPr>
                          <m:t>σ</m:t>
                        </m:r>
                      </m:num>
                      <m:den>
                        <m:rad>
                          <m:radPr>
                            <m:degHide m:val="on"/>
                            <m:ctrlPr>
                              <a:rPr lang="en-US" altLang="en-US" sz="2200" b="0" i="1" smtClean="0">
                                <a:latin typeface="Cambria Math" panose="02040503050406030204" pitchFamily="18" charset="0"/>
                              </a:rPr>
                            </m:ctrlPr>
                          </m:radPr>
                          <m:deg/>
                          <m:e>
                            <m:r>
                              <a:rPr lang="en-US" altLang="en-US" sz="2200" b="0" i="1">
                                <a:latin typeface="Cambria Math" panose="02040503050406030204" pitchFamily="18" charset="0"/>
                              </a:rPr>
                              <m:t>𝑛</m:t>
                            </m:r>
                          </m:e>
                        </m:rad>
                      </m:den>
                    </m:f>
                  </m:oMath>
                </a14:m>
                <a:r>
                  <a:rPr lang="en-US" altLang="en-US" sz="2200" b="0" dirty="0" smtClean="0">
                    <a:latin typeface="Arial" panose="020B0604020202020204" pitchFamily="34" charset="0"/>
                    <a:cs typeface="Arial" panose="020B0604020202020204" pitchFamily="34" charset="0"/>
                  </a:rPr>
                  <a:t> (</a:t>
                </a:r>
                <a:r>
                  <a:rPr lang="el-GR" altLang="en-US" sz="2200" b="0" dirty="0" smtClean="0">
                    <a:latin typeface="Arial" panose="020B0604020202020204" pitchFamily="34" charset="0"/>
                    <a:cs typeface="Arial" panose="020B0604020202020204" pitchFamily="34" charset="0"/>
                  </a:rPr>
                  <a:t>σ</a:t>
                </a:r>
                <a:r>
                  <a:rPr lang="en-US" altLang="en-US" sz="2200" b="0" dirty="0" smtClean="0">
                    <a:latin typeface="Arial" panose="020B0604020202020204" pitchFamily="34" charset="0"/>
                    <a:cs typeface="Arial" panose="020B0604020202020204" pitchFamily="34" charset="0"/>
                  </a:rPr>
                  <a:t> </a:t>
                </a:r>
                <a:r>
                  <a:rPr lang="en-US" altLang="en-US" sz="2200" b="0" dirty="0" err="1" smtClean="0">
                    <a:latin typeface="Arial" panose="020B0604020202020204" pitchFamily="34" charset="0"/>
                    <a:cs typeface="Arial" panose="020B0604020202020204" pitchFamily="34" charset="0"/>
                  </a:rPr>
                  <a:t>là</a:t>
                </a:r>
                <a:r>
                  <a:rPr lang="en-US" altLang="en-US" sz="2200" b="0" dirty="0" smtClean="0">
                    <a:latin typeface="Arial" panose="020B0604020202020204" pitchFamily="34" charset="0"/>
                    <a:cs typeface="Arial" panose="020B0604020202020204" pitchFamily="34" charset="0"/>
                  </a:rPr>
                  <a:t> </a:t>
                </a:r>
                <a:r>
                  <a:rPr lang="en-US" altLang="en-US" sz="2200" b="0" dirty="0" err="1" smtClean="0">
                    <a:latin typeface="Arial" panose="020B0604020202020204" pitchFamily="34" charset="0"/>
                    <a:cs typeface="Arial" panose="020B0604020202020204" pitchFamily="34" charset="0"/>
                  </a:rPr>
                  <a:t>độ</a:t>
                </a:r>
                <a:r>
                  <a:rPr lang="en-US" altLang="en-US" sz="2200" b="0" dirty="0" smtClean="0">
                    <a:latin typeface="Arial" panose="020B0604020202020204" pitchFamily="34" charset="0"/>
                    <a:cs typeface="Arial" panose="020B0604020202020204" pitchFamily="34" charset="0"/>
                  </a:rPr>
                  <a:t> </a:t>
                </a:r>
                <a:r>
                  <a:rPr lang="en-US" altLang="en-US" sz="2200" b="0" dirty="0" err="1" smtClean="0">
                    <a:latin typeface="Arial" panose="020B0604020202020204" pitchFamily="34" charset="0"/>
                    <a:cs typeface="Arial" panose="020B0604020202020204" pitchFamily="34" charset="0"/>
                  </a:rPr>
                  <a:t>lệch</a:t>
                </a:r>
                <a:r>
                  <a:rPr lang="en-US" altLang="en-US" sz="2200" b="0" dirty="0" smtClean="0">
                    <a:latin typeface="Arial" panose="020B0604020202020204" pitchFamily="34" charset="0"/>
                    <a:cs typeface="Arial" panose="020B0604020202020204" pitchFamily="34" charset="0"/>
                  </a:rPr>
                  <a:t> </a:t>
                </a:r>
                <a:r>
                  <a:rPr lang="en-US" altLang="en-US" sz="2200" b="0" dirty="0" err="1" smtClean="0">
                    <a:latin typeface="Arial" panose="020B0604020202020204" pitchFamily="34" charset="0"/>
                    <a:cs typeface="Arial" panose="020B0604020202020204" pitchFamily="34" charset="0"/>
                  </a:rPr>
                  <a:t>chuẩn</a:t>
                </a:r>
                <a:r>
                  <a:rPr lang="en-US" altLang="en-US" sz="2200" b="0" dirty="0" smtClean="0">
                    <a:latin typeface="Arial" panose="020B0604020202020204" pitchFamily="34" charset="0"/>
                    <a:cs typeface="Arial" panose="020B0604020202020204" pitchFamily="34" charset="0"/>
                  </a:rPr>
                  <a:t> </a:t>
                </a:r>
                <a:r>
                  <a:rPr lang="en-US" altLang="en-US" sz="2200" b="0" dirty="0" err="1" smtClean="0">
                    <a:latin typeface="Arial" panose="020B0604020202020204" pitchFamily="34" charset="0"/>
                    <a:cs typeface="Arial" panose="020B0604020202020204" pitchFamily="34" charset="0"/>
                  </a:rPr>
                  <a:t>của</a:t>
                </a:r>
                <a:r>
                  <a:rPr lang="en-US" altLang="en-US" sz="2200" b="0" dirty="0">
                    <a:latin typeface="Arial" panose="020B0604020202020204" pitchFamily="34" charset="0"/>
                    <a:cs typeface="Arial" panose="020B0604020202020204" pitchFamily="34" charset="0"/>
                  </a:rPr>
                  <a:t> </a:t>
                </a:r>
                <a:r>
                  <a:rPr lang="en-US" altLang="en-US" sz="2200" b="0" dirty="0" err="1" smtClean="0">
                    <a:latin typeface="Arial" panose="020B0604020202020204" pitchFamily="34" charset="0"/>
                    <a:cs typeface="Arial" panose="020B0604020202020204" pitchFamily="34" charset="0"/>
                  </a:rPr>
                  <a:t>trung</a:t>
                </a:r>
                <a:r>
                  <a:rPr lang="en-US" altLang="en-US" sz="2200" b="0" dirty="0" smtClean="0">
                    <a:latin typeface="Arial" panose="020B0604020202020204" pitchFamily="34" charset="0"/>
                    <a:cs typeface="Arial" panose="020B0604020202020204" pitchFamily="34" charset="0"/>
                  </a:rPr>
                  <a:t> </a:t>
                </a:r>
                <a:r>
                  <a:rPr lang="en-US" altLang="en-US" sz="2200" b="0" dirty="0" err="1" smtClean="0">
                    <a:latin typeface="Arial" panose="020B0604020202020204" pitchFamily="34" charset="0"/>
                    <a:cs typeface="Arial" panose="020B0604020202020204" pitchFamily="34" charset="0"/>
                  </a:rPr>
                  <a:t>bình</a:t>
                </a:r>
                <a:r>
                  <a:rPr lang="en-US" altLang="en-US" sz="2200" b="0" dirty="0" smtClean="0">
                    <a:latin typeface="Arial" panose="020B0604020202020204" pitchFamily="34" charset="0"/>
                    <a:cs typeface="Arial" panose="020B0604020202020204" pitchFamily="34" charset="0"/>
                  </a:rPr>
                  <a:t> </a:t>
                </a:r>
                <a:r>
                  <a:rPr lang="en-US" altLang="en-US" sz="2200" b="0" dirty="0" err="1" smtClean="0">
                    <a:latin typeface="Arial" panose="020B0604020202020204" pitchFamily="34" charset="0"/>
                    <a:cs typeface="Arial" panose="020B0604020202020204" pitchFamily="34" charset="0"/>
                  </a:rPr>
                  <a:t>quần</a:t>
                </a:r>
                <a:r>
                  <a:rPr lang="en-US" altLang="en-US" sz="2200" b="0" dirty="0" smtClean="0">
                    <a:latin typeface="Arial" panose="020B0604020202020204" pitchFamily="34" charset="0"/>
                    <a:cs typeface="Arial" panose="020B0604020202020204" pitchFamily="34" charset="0"/>
                  </a:rPr>
                  <a:t> </a:t>
                </a:r>
                <a:r>
                  <a:rPr lang="en-US" altLang="en-US" sz="2200" b="0" dirty="0" err="1" smtClean="0">
                    <a:latin typeface="Arial" panose="020B0604020202020204" pitchFamily="34" charset="0"/>
                    <a:cs typeface="Arial" panose="020B0604020202020204" pitchFamily="34" charset="0"/>
                  </a:rPr>
                  <a:t>thể</a:t>
                </a:r>
                <a:r>
                  <a:rPr lang="en-US" altLang="en-US" sz="2200" b="0" dirty="0" smtClean="0">
                    <a:latin typeface="Arial" panose="020B0604020202020204" pitchFamily="34" charset="0"/>
                    <a:cs typeface="Arial" panose="020B0604020202020204" pitchFamily="34" charset="0"/>
                  </a:rPr>
                  <a:t>)</a:t>
                </a:r>
              </a:p>
              <a:p>
                <a:pPr marL="285750" lvl="1" indent="-285750">
                  <a:lnSpc>
                    <a:spcPct val="107000"/>
                  </a:lnSpc>
                  <a:spcBef>
                    <a:spcPts val="0"/>
                  </a:spcBef>
                  <a:spcAft>
                    <a:spcPts val="800"/>
                  </a:spcAft>
                  <a:buFontTx/>
                  <a:buChar char="•"/>
                </a:pPr>
                <a:r>
                  <a:rPr lang="en-US" altLang="en-US" sz="2200" b="0" dirty="0">
                    <a:latin typeface="Arial" panose="020B0604020202020204" pitchFamily="34" charset="0"/>
                    <a:cs typeface="Arial" panose="020B0604020202020204" pitchFamily="34" charset="0"/>
                  </a:rPr>
                  <a:t>P (</a:t>
                </a:r>
                <a14:m>
                  <m:oMath xmlns:m="http://schemas.openxmlformats.org/officeDocument/2006/math">
                    <m:f>
                      <m:fPr>
                        <m:ctrlPr>
                          <a:rPr lang="en-US" altLang="en-US" sz="2200" b="0" i="1">
                            <a:latin typeface="Cambria Math" panose="02040503050406030204" pitchFamily="18" charset="0"/>
                          </a:rPr>
                        </m:ctrlPr>
                      </m:fPr>
                      <m:num>
                        <m:r>
                          <a:rPr lang="en-US" altLang="en-US" sz="2200" b="0" i="1">
                            <a:latin typeface="Cambria Math" panose="02040503050406030204" pitchFamily="18" charset="0"/>
                          </a:rPr>
                          <m:t>−</m:t>
                        </m:r>
                        <m:r>
                          <a:rPr lang="en-US" altLang="en-US" sz="2200" b="0" i="1" smtClean="0">
                            <a:latin typeface="Cambria Math" panose="02040503050406030204" pitchFamily="18" charset="0"/>
                          </a:rPr>
                          <m:t>𝐸</m:t>
                        </m:r>
                      </m:num>
                      <m:den>
                        <m:f>
                          <m:fPr>
                            <m:ctrlPr>
                              <a:rPr lang="en-US" altLang="en-US" sz="2200" b="0" i="1">
                                <a:latin typeface="Cambria Math" panose="02040503050406030204" pitchFamily="18" charset="0"/>
                              </a:rPr>
                            </m:ctrlPr>
                          </m:fPr>
                          <m:num>
                            <m:r>
                              <m:rPr>
                                <m:sty m:val="p"/>
                              </m:rPr>
                              <a:rPr lang="en-US" altLang="en-US" sz="2200" b="0" i="1">
                                <a:latin typeface="Cambria Math" panose="02040503050406030204" pitchFamily="18" charset="0"/>
                              </a:rPr>
                              <m:t>σ</m:t>
                            </m:r>
                          </m:num>
                          <m:den>
                            <m:rad>
                              <m:radPr>
                                <m:degHide m:val="on"/>
                                <m:ctrlPr>
                                  <a:rPr lang="en-US" altLang="en-US" sz="2200" b="0" i="1">
                                    <a:latin typeface="Cambria Math" panose="02040503050406030204" pitchFamily="18" charset="0"/>
                                  </a:rPr>
                                </m:ctrlPr>
                              </m:radPr>
                              <m:deg/>
                              <m:e>
                                <m:r>
                                  <a:rPr lang="en-US" altLang="en-US" sz="2200" b="0" i="1">
                                    <a:latin typeface="Cambria Math" panose="02040503050406030204" pitchFamily="18" charset="0"/>
                                  </a:rPr>
                                  <m:t>𝑛</m:t>
                                </m:r>
                              </m:e>
                            </m:rad>
                          </m:den>
                        </m:f>
                      </m:den>
                    </m:f>
                  </m:oMath>
                </a14:m>
                <a:r>
                  <a:rPr lang="en-US" altLang="en-US" sz="2200" b="0" dirty="0">
                    <a:latin typeface="Arial" panose="020B0604020202020204" pitchFamily="34" charset="0"/>
                    <a:cs typeface="Arial" panose="020B0604020202020204" pitchFamily="34" charset="0"/>
                  </a:rPr>
                  <a:t>&lt;Z&lt;</a:t>
                </a:r>
                <a14:m>
                  <m:oMath xmlns:m="http://schemas.openxmlformats.org/officeDocument/2006/math">
                    <m:f>
                      <m:fPr>
                        <m:ctrlPr>
                          <a:rPr lang="en-US" altLang="en-US" sz="2200" b="0" i="1">
                            <a:latin typeface="Cambria Math" panose="02040503050406030204" pitchFamily="18" charset="0"/>
                          </a:rPr>
                        </m:ctrlPr>
                      </m:fPr>
                      <m:num>
                        <m:r>
                          <a:rPr lang="en-US" altLang="en-US" sz="2200" b="0" i="1" smtClean="0">
                            <a:latin typeface="Cambria Math" panose="02040503050406030204" pitchFamily="18" charset="0"/>
                          </a:rPr>
                          <m:t>𝐸</m:t>
                        </m:r>
                      </m:num>
                      <m:den>
                        <m:f>
                          <m:fPr>
                            <m:ctrlPr>
                              <a:rPr lang="en-US" altLang="en-US" sz="2200" b="0" i="1">
                                <a:latin typeface="Cambria Math" panose="02040503050406030204" pitchFamily="18" charset="0"/>
                              </a:rPr>
                            </m:ctrlPr>
                          </m:fPr>
                          <m:num>
                            <m:r>
                              <m:rPr>
                                <m:sty m:val="p"/>
                              </m:rPr>
                              <a:rPr lang="en-US" altLang="en-US" sz="2200" b="0" i="1">
                                <a:latin typeface="Cambria Math" panose="02040503050406030204" pitchFamily="18" charset="0"/>
                              </a:rPr>
                              <m:t>σ</m:t>
                            </m:r>
                          </m:num>
                          <m:den>
                            <m:rad>
                              <m:radPr>
                                <m:degHide m:val="on"/>
                                <m:ctrlPr>
                                  <a:rPr lang="en-US" altLang="en-US" sz="2200" b="0" i="1">
                                    <a:latin typeface="Cambria Math" panose="02040503050406030204" pitchFamily="18" charset="0"/>
                                  </a:rPr>
                                </m:ctrlPr>
                              </m:radPr>
                              <m:deg/>
                              <m:e>
                                <m:r>
                                  <a:rPr lang="en-US" altLang="en-US" sz="2200" b="0" i="1">
                                    <a:latin typeface="Cambria Math" panose="02040503050406030204" pitchFamily="18" charset="0"/>
                                  </a:rPr>
                                  <m:t>𝑛</m:t>
                                </m:r>
                              </m:e>
                            </m:rad>
                          </m:den>
                        </m:f>
                      </m:den>
                    </m:f>
                  </m:oMath>
                </a14:m>
                <a:r>
                  <a:rPr lang="en-US" altLang="en-US" sz="2200" b="0" dirty="0">
                    <a:latin typeface="Arial" panose="020B0604020202020204" pitchFamily="34" charset="0"/>
                    <a:cs typeface="Arial" panose="020B0604020202020204" pitchFamily="34" charset="0"/>
                  </a:rPr>
                  <a:t>) </a:t>
                </a:r>
                <a:r>
                  <a:rPr lang="en-US" altLang="en-US" sz="2200" b="0" dirty="0" smtClean="0">
                    <a:solidFill>
                      <a:schemeClr val="tx1"/>
                    </a:solidFill>
                    <a:latin typeface="Arial" panose="020B0604020202020204" pitchFamily="34" charset="0"/>
                    <a:cs typeface="Arial" panose="020B0604020202020204" pitchFamily="34" charset="0"/>
                  </a:rPr>
                  <a:t>=P(-b&lt;Z&lt;b)=</a:t>
                </a:r>
                <a:r>
                  <a:rPr lang="en-US" altLang="en-US" sz="2200" b="0" dirty="0" smtClean="0">
                    <a:latin typeface="Arial" panose="020B0604020202020204" pitchFamily="34" charset="0"/>
                    <a:cs typeface="Arial" panose="020B0604020202020204" pitchFamily="34" charset="0"/>
                  </a:rPr>
                  <a:t>1-</a:t>
                </a:r>
                <a:r>
                  <a:rPr lang="el-GR" altLang="en-US" sz="2200" b="0" dirty="0" smtClean="0">
                    <a:latin typeface="Arial" panose="020B0604020202020204" pitchFamily="34" charset="0"/>
                    <a:cs typeface="Arial" panose="020B0604020202020204" pitchFamily="34" charset="0"/>
                  </a:rPr>
                  <a:t>α</a:t>
                </a:r>
                <a:r>
                  <a:rPr lang="en-US" altLang="en-US" sz="2200" b="0" dirty="0" smtClean="0">
                    <a:solidFill>
                      <a:schemeClr val="tx1"/>
                    </a:solidFill>
                    <a:latin typeface="Arial" panose="020B0604020202020204" pitchFamily="34" charset="0"/>
                    <a:cs typeface="Arial" panose="020B0604020202020204" pitchFamily="34" charset="0"/>
                  </a:rPr>
                  <a:t> (</a:t>
                </a:r>
                <a:r>
                  <a:rPr lang="en-US" altLang="en-US" sz="2200" b="0" dirty="0" err="1" smtClean="0">
                    <a:solidFill>
                      <a:schemeClr val="tx1"/>
                    </a:solidFill>
                    <a:latin typeface="Arial" panose="020B0604020202020204" pitchFamily="34" charset="0"/>
                    <a:cs typeface="Arial" panose="020B0604020202020204" pitchFamily="34" charset="0"/>
                  </a:rPr>
                  <a:t>trong</a:t>
                </a:r>
                <a:r>
                  <a:rPr lang="en-US" altLang="en-US" sz="2200" b="0" dirty="0" smtClean="0">
                    <a:solidFill>
                      <a:schemeClr val="tx1"/>
                    </a:solidFill>
                    <a:latin typeface="Arial" panose="020B0604020202020204" pitchFamily="34" charset="0"/>
                    <a:cs typeface="Arial" panose="020B0604020202020204" pitchFamily="34" charset="0"/>
                  </a:rPr>
                  <a:t> </a:t>
                </a:r>
                <a:r>
                  <a:rPr lang="en-US" altLang="en-US" sz="2200" b="0" dirty="0" err="1" smtClean="0">
                    <a:solidFill>
                      <a:schemeClr val="tx1"/>
                    </a:solidFill>
                    <a:latin typeface="Arial" panose="020B0604020202020204" pitchFamily="34" charset="0"/>
                    <a:cs typeface="Arial" panose="020B0604020202020204" pitchFamily="34" charset="0"/>
                  </a:rPr>
                  <a:t>đó</a:t>
                </a:r>
                <a:r>
                  <a:rPr lang="en-US" altLang="en-US" sz="2200" b="0" dirty="0" smtClean="0">
                    <a:solidFill>
                      <a:schemeClr val="tx1"/>
                    </a:solidFill>
                    <a:latin typeface="Arial" panose="020B0604020202020204" pitchFamily="34" charset="0"/>
                    <a:cs typeface="Arial" panose="020B0604020202020204" pitchFamily="34" charset="0"/>
                  </a:rPr>
                  <a:t> Z </a:t>
                </a:r>
                <a:r>
                  <a:rPr lang="en-US" altLang="en-US" sz="2200" b="0" dirty="0" err="1" smtClean="0">
                    <a:solidFill>
                      <a:schemeClr val="tx1"/>
                    </a:solidFill>
                    <a:latin typeface="Arial" panose="020B0604020202020204" pitchFamily="34" charset="0"/>
                    <a:cs typeface="Arial" panose="020B0604020202020204" pitchFamily="34" charset="0"/>
                  </a:rPr>
                  <a:t>có</a:t>
                </a:r>
                <a:r>
                  <a:rPr lang="en-US" altLang="en-US" sz="2200" b="0" dirty="0" smtClean="0">
                    <a:solidFill>
                      <a:schemeClr val="tx1"/>
                    </a:solidFill>
                    <a:latin typeface="Arial" panose="020B0604020202020204" pitchFamily="34" charset="0"/>
                    <a:cs typeface="Arial" panose="020B0604020202020204" pitchFamily="34" charset="0"/>
                  </a:rPr>
                  <a:t> </a:t>
                </a:r>
                <a:r>
                  <a:rPr lang="en-US" altLang="en-US" sz="2200" b="0" dirty="0" err="1" smtClean="0">
                    <a:solidFill>
                      <a:schemeClr val="tx1"/>
                    </a:solidFill>
                    <a:latin typeface="Arial" panose="020B0604020202020204" pitchFamily="34" charset="0"/>
                    <a:cs typeface="Arial" panose="020B0604020202020204" pitchFamily="34" charset="0"/>
                  </a:rPr>
                  <a:t>phân</a:t>
                </a:r>
                <a:r>
                  <a:rPr lang="en-US" altLang="en-US" sz="2200" b="0" dirty="0" smtClean="0">
                    <a:solidFill>
                      <a:schemeClr val="tx1"/>
                    </a:solidFill>
                    <a:latin typeface="Arial" panose="020B0604020202020204" pitchFamily="34" charset="0"/>
                    <a:cs typeface="Arial" panose="020B0604020202020204" pitchFamily="34" charset="0"/>
                  </a:rPr>
                  <a:t> </a:t>
                </a:r>
                <a:r>
                  <a:rPr lang="en-US" altLang="en-US" sz="2200" b="0" dirty="0" err="1" smtClean="0">
                    <a:solidFill>
                      <a:schemeClr val="tx1"/>
                    </a:solidFill>
                    <a:latin typeface="Arial" panose="020B0604020202020204" pitchFamily="34" charset="0"/>
                    <a:cs typeface="Arial" panose="020B0604020202020204" pitchFamily="34" charset="0"/>
                  </a:rPr>
                  <a:t>phối</a:t>
                </a:r>
                <a:r>
                  <a:rPr lang="en-US" altLang="en-US" sz="2200" b="0" dirty="0" smtClean="0">
                    <a:solidFill>
                      <a:schemeClr val="tx1"/>
                    </a:solidFill>
                    <a:latin typeface="Arial" panose="020B0604020202020204" pitchFamily="34" charset="0"/>
                    <a:cs typeface="Arial" panose="020B0604020202020204" pitchFamily="34" charset="0"/>
                  </a:rPr>
                  <a:t> </a:t>
                </a:r>
                <a:r>
                  <a:rPr lang="en-US" altLang="en-US" sz="2200" b="0" dirty="0" err="1" smtClean="0">
                    <a:solidFill>
                      <a:schemeClr val="tx1"/>
                    </a:solidFill>
                    <a:latin typeface="Arial" panose="020B0604020202020204" pitchFamily="34" charset="0"/>
                    <a:cs typeface="Arial" panose="020B0604020202020204" pitchFamily="34" charset="0"/>
                  </a:rPr>
                  <a:t>chuẩn</a:t>
                </a:r>
                <a:r>
                  <a:rPr lang="en-US" altLang="en-US" sz="2200" b="0" dirty="0" smtClean="0">
                    <a:solidFill>
                      <a:schemeClr val="tx1"/>
                    </a:solidFill>
                    <a:latin typeface="Arial" panose="020B0604020202020204" pitchFamily="34" charset="0"/>
                    <a:cs typeface="Arial" panose="020B0604020202020204" pitchFamily="34" charset="0"/>
                  </a:rPr>
                  <a:t> </a:t>
                </a:r>
                <a:r>
                  <a:rPr lang="en-US" altLang="en-US" sz="2200" b="0" dirty="0" err="1" smtClean="0">
                    <a:solidFill>
                      <a:schemeClr val="tx1"/>
                    </a:solidFill>
                    <a:latin typeface="Arial" panose="020B0604020202020204" pitchFamily="34" charset="0"/>
                    <a:cs typeface="Arial" panose="020B0604020202020204" pitchFamily="34" charset="0"/>
                  </a:rPr>
                  <a:t>chính</a:t>
                </a:r>
                <a:r>
                  <a:rPr lang="en-US" altLang="en-US" sz="2200" b="0" dirty="0" smtClean="0">
                    <a:solidFill>
                      <a:schemeClr val="tx1"/>
                    </a:solidFill>
                    <a:latin typeface="Arial" panose="020B0604020202020204" pitchFamily="34" charset="0"/>
                    <a:cs typeface="Arial" panose="020B0604020202020204" pitchFamily="34" charset="0"/>
                  </a:rPr>
                  <a:t> </a:t>
                </a:r>
                <a:r>
                  <a:rPr lang="en-US" altLang="en-US" sz="2200" b="0" dirty="0" err="1" smtClean="0">
                    <a:solidFill>
                      <a:schemeClr val="tx1"/>
                    </a:solidFill>
                    <a:latin typeface="Arial" panose="020B0604020202020204" pitchFamily="34" charset="0"/>
                    <a:cs typeface="Arial" panose="020B0604020202020204" pitchFamily="34" charset="0"/>
                  </a:rPr>
                  <a:t>tắc</a:t>
                </a:r>
                <a:r>
                  <a:rPr lang="en-US" altLang="en-US" sz="2200" b="0" dirty="0" smtClean="0">
                    <a:solidFill>
                      <a:schemeClr val="tx1"/>
                    </a:solidFill>
                    <a:latin typeface="Arial" panose="020B0604020202020204" pitchFamily="34" charset="0"/>
                    <a:cs typeface="Arial" panose="020B0604020202020204" pitchFamily="34" charset="0"/>
                  </a:rPr>
                  <a:t>, b=</a:t>
                </a:r>
                <a14:m>
                  <m:oMath xmlns:m="http://schemas.openxmlformats.org/officeDocument/2006/math">
                    <m:f>
                      <m:fPr>
                        <m:ctrlPr>
                          <a:rPr lang="en-US" altLang="en-US" sz="2200" b="0" i="1">
                            <a:latin typeface="Cambria Math" panose="02040503050406030204" pitchFamily="18" charset="0"/>
                          </a:rPr>
                        </m:ctrlPr>
                      </m:fPr>
                      <m:num>
                        <m:r>
                          <a:rPr lang="en-US" altLang="en-US" sz="2200" b="0" i="1">
                            <a:latin typeface="Cambria Math" panose="02040503050406030204" pitchFamily="18" charset="0"/>
                          </a:rPr>
                          <m:t>−</m:t>
                        </m:r>
                        <m:r>
                          <a:rPr lang="en-US" altLang="en-US" sz="2200" b="0" i="1">
                            <a:latin typeface="Cambria Math" panose="02040503050406030204" pitchFamily="18" charset="0"/>
                          </a:rPr>
                          <m:t>𝐸</m:t>
                        </m:r>
                      </m:num>
                      <m:den>
                        <m:f>
                          <m:fPr>
                            <m:ctrlPr>
                              <a:rPr lang="en-US" altLang="en-US" sz="2200" b="0" i="1">
                                <a:latin typeface="Cambria Math" panose="02040503050406030204" pitchFamily="18" charset="0"/>
                              </a:rPr>
                            </m:ctrlPr>
                          </m:fPr>
                          <m:num>
                            <m:r>
                              <m:rPr>
                                <m:sty m:val="p"/>
                              </m:rPr>
                              <a:rPr lang="en-US" altLang="en-US" sz="2200" b="0" i="1">
                                <a:latin typeface="Cambria Math" panose="02040503050406030204" pitchFamily="18" charset="0"/>
                              </a:rPr>
                              <m:t>σ</m:t>
                            </m:r>
                          </m:num>
                          <m:den>
                            <m:rad>
                              <m:radPr>
                                <m:degHide m:val="on"/>
                                <m:ctrlPr>
                                  <a:rPr lang="en-US" altLang="en-US" sz="2200" b="0" i="1">
                                    <a:latin typeface="Cambria Math" panose="02040503050406030204" pitchFamily="18" charset="0"/>
                                  </a:rPr>
                                </m:ctrlPr>
                              </m:radPr>
                              <m:deg/>
                              <m:e>
                                <m:r>
                                  <a:rPr lang="en-US" altLang="en-US" sz="2200" b="0" i="1">
                                    <a:latin typeface="Cambria Math" panose="02040503050406030204" pitchFamily="18" charset="0"/>
                                  </a:rPr>
                                  <m:t>𝑛</m:t>
                                </m:r>
                              </m:e>
                            </m:rad>
                          </m:den>
                        </m:f>
                      </m:den>
                    </m:f>
                  </m:oMath>
                </a14:m>
                <a:r>
                  <a:rPr lang="en-US" altLang="en-US" sz="2200" b="0" dirty="0" smtClean="0">
                    <a:solidFill>
                      <a:schemeClr val="tx1"/>
                    </a:solidFill>
                    <a:latin typeface="Arial" panose="020B0604020202020204" pitchFamily="34" charset="0"/>
                    <a:cs typeface="Arial" panose="020B0604020202020204" pitchFamily="34" charset="0"/>
                  </a:rPr>
                  <a:t>)</a:t>
                </a:r>
              </a:p>
              <a:p>
                <a:pPr marL="285750" lvl="1" indent="-285750">
                  <a:lnSpc>
                    <a:spcPct val="107000"/>
                  </a:lnSpc>
                  <a:spcBef>
                    <a:spcPts val="0"/>
                  </a:spcBef>
                  <a:spcAft>
                    <a:spcPts val="800"/>
                  </a:spcAft>
                  <a:buFontTx/>
                  <a:buChar char="•"/>
                </a:pPr>
                <a:r>
                  <a:rPr lang="en-US" altLang="en-US" sz="2200" b="0" dirty="0" smtClean="0">
                    <a:latin typeface="Arial" panose="020B0604020202020204" pitchFamily="34" charset="0"/>
                    <a:cs typeface="Arial" panose="020B0604020202020204" pitchFamily="34" charset="0"/>
                  </a:rPr>
                  <a:t>P(Z&lt;-b)=</a:t>
                </a:r>
                <a:r>
                  <a:rPr lang="el-GR" altLang="en-US" sz="2200" b="0" dirty="0" smtClean="0">
                    <a:latin typeface="Arial" panose="020B0604020202020204" pitchFamily="34" charset="0"/>
                    <a:cs typeface="Arial" panose="020B0604020202020204" pitchFamily="34" charset="0"/>
                  </a:rPr>
                  <a:t>α</a:t>
                </a:r>
                <a:r>
                  <a:rPr lang="en-US" altLang="en-US" sz="2200" b="0" dirty="0" smtClean="0">
                    <a:latin typeface="Arial" panose="020B0604020202020204" pitchFamily="34" charset="0"/>
                    <a:cs typeface="Arial" panose="020B0604020202020204" pitchFamily="34" charset="0"/>
                  </a:rPr>
                  <a:t>/2</a:t>
                </a:r>
              </a:p>
              <a:p>
                <a:pPr marL="285750" lvl="1" indent="-285750">
                  <a:lnSpc>
                    <a:spcPct val="107000"/>
                  </a:lnSpc>
                  <a:spcBef>
                    <a:spcPts val="0"/>
                  </a:spcBef>
                  <a:spcAft>
                    <a:spcPts val="800"/>
                  </a:spcAft>
                  <a:buFontTx/>
                  <a:buChar char="•"/>
                </a:pPr>
                <a:r>
                  <a:rPr lang="en-US" altLang="en-US" sz="2200" b="0" dirty="0" smtClean="0">
                    <a:latin typeface="Arial" panose="020B0604020202020204" pitchFamily="34" charset="0"/>
                    <a:cs typeface="Arial" panose="020B0604020202020204" pitchFamily="34" charset="0"/>
                    <a:sym typeface="Wingdings" panose="05000000000000000000" pitchFamily="2" charset="2"/>
                  </a:rPr>
                  <a:t></a:t>
                </a:r>
                <a:r>
                  <a:rPr lang="en-US" altLang="en-US" sz="2200" b="0" dirty="0" smtClean="0">
                    <a:latin typeface="Arial" panose="020B0604020202020204" pitchFamily="34" charset="0"/>
                    <a:cs typeface="Arial" panose="020B0604020202020204" pitchFamily="34" charset="0"/>
                  </a:rPr>
                  <a:t>b</a:t>
                </a:r>
                <a:r>
                  <a:rPr lang="en-US" altLang="en-US" sz="2200" b="0" dirty="0" smtClean="0">
                    <a:solidFill>
                      <a:schemeClr val="tx1"/>
                    </a:solidFill>
                    <a:latin typeface="Arial" panose="020B0604020202020204" pitchFamily="34" charset="0"/>
                    <a:cs typeface="Arial" panose="020B0604020202020204" pitchFamily="34" charset="0"/>
                  </a:rPr>
                  <a:t>=</a:t>
                </a:r>
                <a14:m>
                  <m:oMath xmlns:m="http://schemas.openxmlformats.org/officeDocument/2006/math">
                    <m:sSub>
                      <m:sSubPr>
                        <m:ctrlPr>
                          <a:rPr lang="vi-VN" sz="2400" b="0" i="1">
                            <a:latin typeface="Cambria Math" panose="02040503050406030204" pitchFamily="18" charset="0"/>
                          </a:rPr>
                        </m:ctrlPr>
                      </m:sSubPr>
                      <m:e>
                        <m:r>
                          <a:rPr lang="vi-VN" sz="2400" b="0" i="1">
                            <a:latin typeface="Cambria Math"/>
                          </a:rPr>
                          <m:t>𝑧</m:t>
                        </m:r>
                      </m:e>
                      <m:sub>
                        <m:r>
                          <a:rPr lang="vi-VN" sz="2400" b="0" i="1">
                            <a:latin typeface="Cambria Math"/>
                            <a:ea typeface="Cambria Math"/>
                          </a:rPr>
                          <m:t>𝛼</m:t>
                        </m:r>
                        <m:r>
                          <a:rPr lang="vi-VN" sz="2400" b="0" i="1">
                            <a:latin typeface="Cambria Math"/>
                            <a:ea typeface="Cambria Math"/>
                          </a:rPr>
                          <m:t>/2</m:t>
                        </m:r>
                      </m:sub>
                    </m:sSub>
                  </m:oMath>
                </a14:m>
                <a:endParaRPr lang="en-US" altLang="en-US" sz="2200" b="0" dirty="0" smtClean="0">
                  <a:solidFill>
                    <a:schemeClr val="tx1"/>
                  </a:solidFill>
                  <a:latin typeface="Arial" panose="020B0604020202020204" pitchFamily="34" charset="0"/>
                  <a:cs typeface="Arial" panose="020B0604020202020204" pitchFamily="34" charset="0"/>
                </a:endParaRPr>
              </a:p>
              <a:p>
                <a:pPr marL="285750" lvl="1" indent="-285750">
                  <a:lnSpc>
                    <a:spcPct val="107000"/>
                  </a:lnSpc>
                  <a:spcBef>
                    <a:spcPts val="0"/>
                  </a:spcBef>
                  <a:spcAft>
                    <a:spcPts val="800"/>
                  </a:spcAft>
                  <a:buFontTx/>
                  <a:buChar char="•"/>
                </a:pPr>
                <a:r>
                  <a:rPr lang="en-US" altLang="en-US" sz="2200" b="0" dirty="0" err="1" smtClean="0">
                    <a:latin typeface="Arial" panose="020B0604020202020204" pitchFamily="34" charset="0"/>
                    <a:cs typeface="Arial" panose="020B0604020202020204" pitchFamily="34" charset="0"/>
                  </a:rPr>
                  <a:t>Tra</a:t>
                </a:r>
                <a:r>
                  <a:rPr lang="en-US" altLang="en-US" sz="2200" b="0" dirty="0" smtClean="0">
                    <a:latin typeface="Arial" panose="020B0604020202020204" pitchFamily="34" charset="0"/>
                    <a:cs typeface="Arial" panose="020B0604020202020204" pitchFamily="34" charset="0"/>
                  </a:rPr>
                  <a:t> </a:t>
                </a:r>
                <a:r>
                  <a:rPr lang="en-US" altLang="en-US" sz="2200" b="0" dirty="0" err="1" smtClean="0">
                    <a:latin typeface="Arial" panose="020B0604020202020204" pitchFamily="34" charset="0"/>
                    <a:cs typeface="Arial" panose="020B0604020202020204" pitchFamily="34" charset="0"/>
                  </a:rPr>
                  <a:t>bảng</a:t>
                </a:r>
                <a:r>
                  <a:rPr lang="en-US" altLang="en-US" sz="2200" b="0" dirty="0" smtClean="0">
                    <a:latin typeface="Arial" panose="020B0604020202020204" pitchFamily="34" charset="0"/>
                    <a:cs typeface="Arial" panose="020B0604020202020204" pitchFamily="34" charset="0"/>
                  </a:rPr>
                  <a:t> Z </a:t>
                </a:r>
                <a:r>
                  <a:rPr lang="en-US" altLang="en-US" sz="2200" b="0" dirty="0" smtClean="0">
                    <a:latin typeface="Arial" panose="020B0604020202020204" pitchFamily="34" charset="0"/>
                    <a:cs typeface="Arial" panose="020B0604020202020204" pitchFamily="34" charset="0"/>
                    <a:sym typeface="Wingdings" panose="05000000000000000000" pitchFamily="2" charset="2"/>
                  </a:rPr>
                  <a:t></a:t>
                </a:r>
                <a:r>
                  <a:rPr lang="en-US" altLang="en-US" sz="2200" b="0" dirty="0" smtClean="0">
                    <a:latin typeface="Arial" panose="020B0604020202020204" pitchFamily="34" charset="0"/>
                    <a:cs typeface="Arial" panose="020B0604020202020204" pitchFamily="34" charset="0"/>
                  </a:rPr>
                  <a:t>b=</a:t>
                </a:r>
                <a14:m>
                  <m:oMath xmlns:m="http://schemas.openxmlformats.org/officeDocument/2006/math">
                    <m:sSub>
                      <m:sSubPr>
                        <m:ctrlPr>
                          <a:rPr lang="vi-VN" b="0" i="1">
                            <a:latin typeface="Cambria Math" panose="02040503050406030204" pitchFamily="18" charset="0"/>
                          </a:rPr>
                        </m:ctrlPr>
                      </m:sSubPr>
                      <m:e>
                        <m:r>
                          <a:rPr lang="vi-VN" b="0" i="1">
                            <a:latin typeface="Cambria Math"/>
                          </a:rPr>
                          <m:t>𝑧</m:t>
                        </m:r>
                      </m:e>
                      <m:sub>
                        <m:r>
                          <a:rPr lang="vi-VN" b="0" i="1">
                            <a:latin typeface="Cambria Math"/>
                            <a:ea typeface="Cambria Math"/>
                          </a:rPr>
                          <m:t>𝛼</m:t>
                        </m:r>
                        <m:r>
                          <a:rPr lang="vi-VN" b="0" i="1">
                            <a:latin typeface="Cambria Math"/>
                            <a:ea typeface="Cambria Math"/>
                          </a:rPr>
                          <m:t>/2</m:t>
                        </m:r>
                      </m:sub>
                    </m:sSub>
                  </m:oMath>
                </a14:m>
                <a:r>
                  <a:rPr lang="en-US" altLang="en-US" sz="2200" b="0" dirty="0" smtClean="0">
                    <a:latin typeface="Arial" panose="020B0604020202020204" pitchFamily="34" charset="0"/>
                    <a:cs typeface="Arial" panose="020B0604020202020204" pitchFamily="34" charset="0"/>
                  </a:rPr>
                  <a:t>=1.95</a:t>
                </a:r>
                <a:r>
                  <a:rPr lang="en-US" altLang="en-US" sz="2200" b="0" dirty="0" smtClean="0">
                    <a:solidFill>
                      <a:schemeClr val="tx1"/>
                    </a:solidFill>
                    <a:latin typeface="Arial" panose="020B0604020202020204" pitchFamily="34" charset="0"/>
                    <a:cs typeface="Arial" panose="020B0604020202020204" pitchFamily="34" charset="0"/>
                  </a:rPr>
                  <a:t> </a:t>
                </a:r>
                <a:endParaRPr lang="en-US" sz="2200" b="0" kern="0" dirty="0" smtClean="0">
                  <a:solidFill>
                    <a:schemeClr val="tx1"/>
                  </a:solidFill>
                  <a:latin typeface="Arial" panose="020B0604020202020204" pitchFamily="34" charset="0"/>
                  <a:ea typeface="Calibri" panose="020F0502020204030204" pitchFamily="34" charset="0"/>
                  <a:cs typeface="Arial" panose="020B0604020202020204" pitchFamily="34" charset="0"/>
                </a:endParaRPr>
              </a:p>
              <a:p>
                <a:pPr>
                  <a:lnSpc>
                    <a:spcPct val="107000"/>
                  </a:lnSpc>
                  <a:spcBef>
                    <a:spcPts val="0"/>
                  </a:spcBef>
                  <a:spcAft>
                    <a:spcPts val="800"/>
                  </a:spcAft>
                </a:pPr>
                <a:endParaRPr lang="en-US" sz="2200" b="0" kern="0" dirty="0" smtClean="0">
                  <a:latin typeface="Arial" panose="020B0604020202020204" pitchFamily="34" charset="0"/>
                  <a:ea typeface="Calibri" panose="020F0502020204030204" pitchFamily="34" charset="0"/>
                  <a:cs typeface="Arial" panose="020B0604020202020204" pitchFamily="34" charset="0"/>
                </a:endParaRPr>
              </a:p>
              <a:p>
                <a:pPr>
                  <a:lnSpc>
                    <a:spcPct val="107000"/>
                  </a:lnSpc>
                  <a:spcBef>
                    <a:spcPts val="0"/>
                  </a:spcBef>
                  <a:spcAft>
                    <a:spcPts val="800"/>
                  </a:spcAft>
                </a:pPr>
                <a:endParaRPr lang="en-US" sz="2200" b="0" kern="0" dirty="0" smtClean="0">
                  <a:latin typeface="Arial" panose="020B0604020202020204" pitchFamily="34" charset="0"/>
                  <a:ea typeface="Calibri" panose="020F0502020204030204" pitchFamily="34" charset="0"/>
                  <a:cs typeface="Arial" panose="020B0604020202020204" pitchFamily="34" charset="0"/>
                </a:endParaRPr>
              </a:p>
              <a:p>
                <a:pPr>
                  <a:lnSpc>
                    <a:spcPct val="107000"/>
                  </a:lnSpc>
                  <a:spcBef>
                    <a:spcPts val="0"/>
                  </a:spcBef>
                  <a:spcAft>
                    <a:spcPts val="800"/>
                  </a:spcAft>
                </a:pPr>
                <a:endParaRPr lang="en-US" sz="2200" b="0" kern="0" dirty="0">
                  <a:latin typeface="Arial" panose="020B0604020202020204" pitchFamily="34" charset="0"/>
                  <a:ea typeface="Calibri" panose="020F0502020204030204" pitchFamily="34" charset="0"/>
                  <a:cs typeface="Arial" panose="020B0604020202020204" pitchFamily="34" charset="0"/>
                </a:endParaRPr>
              </a:p>
            </p:txBody>
          </p:sp>
        </mc:Choice>
        <mc:Fallback xmlns="">
          <p:sp>
            <p:nvSpPr>
              <p:cNvPr id="4" name="Rectangle 3"/>
              <p:cNvSpPr txBox="1">
                <a:spLocks noRot="1" noChangeAspect="1" noMove="1" noResize="1" noEditPoints="1" noAdjustHandles="1" noChangeArrowheads="1" noChangeShapeType="1" noTextEdit="1"/>
              </p:cNvSpPr>
              <p:nvPr/>
            </p:nvSpPr>
            <p:spPr bwMode="auto">
              <a:xfrm>
                <a:off x="0" y="838200"/>
                <a:ext cx="9144000" cy="2286000"/>
              </a:xfrm>
              <a:prstGeom prst="rect">
                <a:avLst/>
              </a:prstGeom>
              <a:blipFill>
                <a:blip r:embed="rId4"/>
                <a:stretch>
                  <a:fillRect l="-800" t="-1867" b="-145600"/>
                </a:stretch>
              </a:blip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pic>
        <p:nvPicPr>
          <p:cNvPr id="6" name="Picture 5"/>
          <p:cNvPicPr/>
          <p:nvPr/>
        </p:nvPicPr>
        <p:blipFill>
          <a:blip r:embed="rId5" cstate="print">
            <a:extLst>
              <a:ext uri="{28A0092B-C50C-407E-A947-70E740481C1C}">
                <a14:useLocalDpi xmlns:a14="http://schemas.microsoft.com/office/drawing/2010/main" val="0"/>
              </a:ext>
            </a:extLst>
          </a:blip>
          <a:stretch>
            <a:fillRect/>
          </a:stretch>
        </p:blipFill>
        <p:spPr>
          <a:xfrm>
            <a:off x="4269924" y="4495800"/>
            <a:ext cx="3731076" cy="1703186"/>
          </a:xfrm>
          <a:prstGeom prst="rect">
            <a:avLst/>
          </a:prstGeom>
        </p:spPr>
      </p:pic>
      <p:cxnSp>
        <p:nvCxnSpPr>
          <p:cNvPr id="7" name="Straight Connector 6"/>
          <p:cNvCxnSpPr/>
          <p:nvPr/>
        </p:nvCxnSpPr>
        <p:spPr bwMode="auto">
          <a:xfrm flipV="1">
            <a:off x="6076406" y="4733493"/>
            <a:ext cx="0" cy="1283341"/>
          </a:xfrm>
          <a:prstGeom prst="line">
            <a:avLst/>
          </a:prstGeom>
          <a:solidFill>
            <a:srgbClr val="144097"/>
          </a:solidFill>
          <a:ln w="12700" cap="flat" cmpd="sng" algn="ctr">
            <a:solidFill>
              <a:schemeClr val="tx1"/>
            </a:solidFill>
            <a:prstDash val="solid"/>
            <a:round/>
            <a:headEnd type="none" w="med" len="med"/>
            <a:tailEnd type="none" w="med" len="med"/>
          </a:ln>
          <a:effectLst/>
        </p:spPr>
      </p:cxnSp>
      <p:cxnSp>
        <p:nvCxnSpPr>
          <p:cNvPr id="8" name="Straight Connector 7"/>
          <p:cNvCxnSpPr/>
          <p:nvPr/>
        </p:nvCxnSpPr>
        <p:spPr bwMode="auto">
          <a:xfrm>
            <a:off x="6566919" y="5495219"/>
            <a:ext cx="0" cy="518068"/>
          </a:xfrm>
          <a:prstGeom prst="line">
            <a:avLst/>
          </a:prstGeom>
          <a:solidFill>
            <a:srgbClr val="144097"/>
          </a:solidFill>
          <a:ln w="12700" cap="flat" cmpd="sng" algn="ctr">
            <a:solidFill>
              <a:schemeClr val="tx1"/>
            </a:solidFill>
            <a:prstDash val="solid"/>
            <a:round/>
            <a:headEnd type="none" w="med" len="med"/>
            <a:tailEnd type="none" w="med" len="med"/>
          </a:ln>
          <a:effectLst/>
        </p:spPr>
      </p:cxnSp>
      <p:sp>
        <p:nvSpPr>
          <p:cNvPr id="9" name="TextBox 8"/>
          <p:cNvSpPr txBox="1"/>
          <p:nvPr/>
        </p:nvSpPr>
        <p:spPr>
          <a:xfrm>
            <a:off x="5965819" y="6031027"/>
            <a:ext cx="308576" cy="400110"/>
          </a:xfrm>
          <a:prstGeom prst="rect">
            <a:avLst/>
          </a:prstGeom>
          <a:noFill/>
        </p:spPr>
        <p:txBody>
          <a:bodyPr wrap="square" rtlCol="0">
            <a:spAutoFit/>
          </a:bodyPr>
          <a:lstStyle/>
          <a:p>
            <a:r>
              <a:rPr lang="en-US" dirty="0"/>
              <a:t>0</a:t>
            </a:r>
          </a:p>
        </p:txBody>
      </p:sp>
      <p:sp>
        <p:nvSpPr>
          <p:cNvPr id="10" name="TextBox 9"/>
          <p:cNvSpPr txBox="1"/>
          <p:nvPr/>
        </p:nvSpPr>
        <p:spPr>
          <a:xfrm>
            <a:off x="5378986" y="6023012"/>
            <a:ext cx="499431" cy="400110"/>
          </a:xfrm>
          <a:prstGeom prst="rect">
            <a:avLst/>
          </a:prstGeom>
          <a:noFill/>
        </p:spPr>
        <p:txBody>
          <a:bodyPr wrap="square" rtlCol="0">
            <a:spAutoFit/>
          </a:bodyPr>
          <a:lstStyle/>
          <a:p>
            <a:r>
              <a:rPr lang="en-US" dirty="0" smtClean="0"/>
              <a:t>-b</a:t>
            </a:r>
            <a:endParaRPr lang="en-US" dirty="0"/>
          </a:p>
        </p:txBody>
      </p:sp>
      <p:sp>
        <p:nvSpPr>
          <p:cNvPr id="11" name="TextBox 10"/>
          <p:cNvSpPr txBox="1"/>
          <p:nvPr/>
        </p:nvSpPr>
        <p:spPr>
          <a:xfrm>
            <a:off x="6440277" y="6025114"/>
            <a:ext cx="686718" cy="400110"/>
          </a:xfrm>
          <a:prstGeom prst="rect">
            <a:avLst/>
          </a:prstGeom>
          <a:noFill/>
        </p:spPr>
        <p:txBody>
          <a:bodyPr wrap="square" rtlCol="0">
            <a:spAutoFit/>
          </a:bodyPr>
          <a:lstStyle/>
          <a:p>
            <a:r>
              <a:rPr lang="en-US" dirty="0"/>
              <a:t>b</a:t>
            </a:r>
          </a:p>
        </p:txBody>
      </p:sp>
      <p:cxnSp>
        <p:nvCxnSpPr>
          <p:cNvPr id="12" name="Straight Connector 11"/>
          <p:cNvCxnSpPr/>
          <p:nvPr/>
        </p:nvCxnSpPr>
        <p:spPr bwMode="auto">
          <a:xfrm>
            <a:off x="5585892" y="5495219"/>
            <a:ext cx="0" cy="518068"/>
          </a:xfrm>
          <a:prstGeom prst="line">
            <a:avLst/>
          </a:prstGeom>
          <a:solidFill>
            <a:srgbClr val="144097"/>
          </a:solidFill>
          <a:ln w="12700" cap="flat" cmpd="sng" algn="ctr">
            <a:solidFill>
              <a:schemeClr val="tx1"/>
            </a:solidFill>
            <a:prstDash val="solid"/>
            <a:round/>
            <a:headEnd type="none" w="med" len="med"/>
            <a:tailEnd type="none" w="med" len="med"/>
          </a:ln>
          <a:effectLst/>
        </p:spPr>
      </p:cxnSp>
      <p:sp>
        <p:nvSpPr>
          <p:cNvPr id="13" name="TextBox 12"/>
          <p:cNvSpPr txBox="1"/>
          <p:nvPr/>
        </p:nvSpPr>
        <p:spPr>
          <a:xfrm>
            <a:off x="4114800" y="5105400"/>
            <a:ext cx="1560723" cy="399387"/>
          </a:xfrm>
          <a:prstGeom prst="rect">
            <a:avLst/>
          </a:prstGeom>
          <a:noFill/>
        </p:spPr>
        <p:txBody>
          <a:bodyPr wrap="square" rtlCol="0">
            <a:spAutoFit/>
          </a:bodyPr>
          <a:lstStyle/>
          <a:p>
            <a:r>
              <a:rPr lang="en-US" dirty="0" smtClean="0"/>
              <a:t>P(Z&lt;-b)</a:t>
            </a:r>
            <a:endParaRPr lang="en-US" dirty="0"/>
          </a:p>
        </p:txBody>
      </p:sp>
      <p:sp>
        <p:nvSpPr>
          <p:cNvPr id="14" name="TextBox 13"/>
          <p:cNvSpPr txBox="1"/>
          <p:nvPr/>
        </p:nvSpPr>
        <p:spPr>
          <a:xfrm>
            <a:off x="6877280" y="5619413"/>
            <a:ext cx="2266720" cy="400110"/>
          </a:xfrm>
          <a:prstGeom prst="rect">
            <a:avLst/>
          </a:prstGeom>
          <a:noFill/>
        </p:spPr>
        <p:txBody>
          <a:bodyPr wrap="square" rtlCol="0">
            <a:spAutoFit/>
          </a:bodyPr>
          <a:lstStyle/>
          <a:p>
            <a:r>
              <a:rPr lang="en-US" dirty="0" smtClean="0"/>
              <a:t>(1-0.95)/2=0.025</a:t>
            </a:r>
            <a:endParaRPr lang="en-US" dirty="0"/>
          </a:p>
        </p:txBody>
      </p:sp>
      <p:sp>
        <p:nvSpPr>
          <p:cNvPr id="15" name="TextBox 14"/>
          <p:cNvSpPr txBox="1"/>
          <p:nvPr/>
        </p:nvSpPr>
        <p:spPr>
          <a:xfrm>
            <a:off x="3505200" y="5619413"/>
            <a:ext cx="2209800" cy="400110"/>
          </a:xfrm>
          <a:prstGeom prst="rect">
            <a:avLst/>
          </a:prstGeom>
          <a:noFill/>
        </p:spPr>
        <p:txBody>
          <a:bodyPr wrap="square" rtlCol="0">
            <a:spAutoFit/>
          </a:bodyPr>
          <a:lstStyle/>
          <a:p>
            <a:r>
              <a:rPr lang="en-US" dirty="0" smtClean="0"/>
              <a:t>(1-0.95)/2=0.025</a:t>
            </a:r>
            <a:endParaRPr lang="en-US" dirty="0"/>
          </a:p>
        </p:txBody>
      </p:sp>
      <p:sp>
        <p:nvSpPr>
          <p:cNvPr id="16" name="TextBox 15"/>
          <p:cNvSpPr txBox="1"/>
          <p:nvPr/>
        </p:nvSpPr>
        <p:spPr>
          <a:xfrm>
            <a:off x="5691130" y="5329626"/>
            <a:ext cx="938270" cy="400110"/>
          </a:xfrm>
          <a:prstGeom prst="rect">
            <a:avLst/>
          </a:prstGeom>
          <a:noFill/>
        </p:spPr>
        <p:txBody>
          <a:bodyPr wrap="square" rtlCol="0">
            <a:spAutoFit/>
          </a:bodyPr>
          <a:lstStyle/>
          <a:p>
            <a:r>
              <a:rPr lang="en-US" dirty="0" smtClean="0"/>
              <a:t>0.95</a:t>
            </a:r>
            <a:endParaRPr lang="en-US" dirty="0"/>
          </a:p>
        </p:txBody>
      </p:sp>
      <p:cxnSp>
        <p:nvCxnSpPr>
          <p:cNvPr id="17" name="Straight Connector 16"/>
          <p:cNvCxnSpPr/>
          <p:nvPr/>
        </p:nvCxnSpPr>
        <p:spPr bwMode="auto">
          <a:xfrm>
            <a:off x="5889119" y="4922742"/>
            <a:ext cx="374573"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auto">
          <a:xfrm>
            <a:off x="5878417" y="4998442"/>
            <a:ext cx="437002"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auto">
          <a:xfrm>
            <a:off x="5815988" y="5081238"/>
            <a:ext cx="561860"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auto">
          <a:xfrm>
            <a:off x="5753559" y="5164034"/>
            <a:ext cx="665314"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auto">
          <a:xfrm>
            <a:off x="5715000" y="5257800"/>
            <a:ext cx="749147"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auto">
          <a:xfrm>
            <a:off x="5587677" y="5937587"/>
            <a:ext cx="977458"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auto">
          <a:xfrm>
            <a:off x="5587677" y="5861888"/>
            <a:ext cx="977458"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auto">
          <a:xfrm>
            <a:off x="5587677" y="5793286"/>
            <a:ext cx="977458"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bwMode="auto">
          <a:xfrm>
            <a:off x="5585892" y="5723500"/>
            <a:ext cx="977458"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bwMode="auto">
          <a:xfrm>
            <a:off x="5585892" y="5653714"/>
            <a:ext cx="977458"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auto">
          <a:xfrm>
            <a:off x="5612674" y="5499463"/>
            <a:ext cx="977458"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auto">
          <a:xfrm>
            <a:off x="5588726" y="5575663"/>
            <a:ext cx="977458"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auto">
          <a:xfrm>
            <a:off x="5625737" y="5436326"/>
            <a:ext cx="936434"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auto">
          <a:xfrm>
            <a:off x="5701937" y="5347063"/>
            <a:ext cx="811576"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auto">
          <a:xfrm>
            <a:off x="5651863" y="5347063"/>
            <a:ext cx="811576"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graphicFrame>
        <p:nvGraphicFramePr>
          <p:cNvPr id="32" name="Object 3"/>
          <p:cNvGraphicFramePr>
            <a:graphicFrameLocks noChangeAspect="1"/>
          </p:cNvGraphicFramePr>
          <p:nvPr>
            <p:extLst>
              <p:ext uri="{D42A27DB-BD31-4B8C-83A1-F6EECF244321}">
                <p14:modId xmlns:p14="http://schemas.microsoft.com/office/powerpoint/2010/main" val="1541954802"/>
              </p:ext>
            </p:extLst>
          </p:nvPr>
        </p:nvGraphicFramePr>
        <p:xfrm>
          <a:off x="6248400" y="1219200"/>
          <a:ext cx="1905000" cy="685800"/>
        </p:xfrm>
        <a:graphic>
          <a:graphicData uri="http://schemas.openxmlformats.org/presentationml/2006/ole">
            <mc:AlternateContent xmlns:mc="http://schemas.openxmlformats.org/markup-compatibility/2006">
              <mc:Choice xmlns:v="urn:schemas-microsoft-com:vml" Requires="v">
                <p:oleObj spid="_x0000_s137342" name="Equation" r:id="rId6" imgW="736560" imgH="393480" progId="Equation.DSMT4">
                  <p:embed/>
                </p:oleObj>
              </mc:Choice>
              <mc:Fallback>
                <p:oleObj name="Equation" r:id="rId6" imgW="736560" imgH="393480" progId="Equation.DSMT4">
                  <p:embed/>
                  <p:pic>
                    <p:nvPicPr>
                      <p:cNvPr id="4098"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48400" y="1219200"/>
                        <a:ext cx="1905000" cy="685800"/>
                      </a:xfrm>
                      <a:prstGeom prst="rect">
                        <a:avLst/>
                      </a:prstGeom>
                      <a:noFill/>
                      <a:extLst/>
                    </p:spPr>
                  </p:pic>
                </p:oleObj>
              </mc:Fallback>
            </mc:AlternateContent>
          </a:graphicData>
        </a:graphic>
      </p:graphicFrame>
    </p:spTree>
    <p:extLst>
      <p:ext uri="{BB962C8B-B14F-4D97-AF65-F5344CB8AC3E}">
        <p14:creationId xmlns:p14="http://schemas.microsoft.com/office/powerpoint/2010/main" val="798819447"/>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6"/>
          <p:cNvSpPr>
            <a:spLocks noGrp="1" noChangeArrowheads="1"/>
          </p:cNvSpPr>
          <p:nvPr>
            <p:ph type="title" idx="4294967295"/>
          </p:nvPr>
        </p:nvSpPr>
        <p:spPr bwMode="auto">
          <a:xfrm>
            <a:off x="0" y="381000"/>
            <a:ext cx="9144000" cy="838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pPr>
              <a:lnSpc>
                <a:spcPct val="125000"/>
              </a:lnSpc>
              <a:spcBef>
                <a:spcPct val="4000"/>
              </a:spcBef>
            </a:pPr>
            <a:r>
              <a:rPr lang="en-US" altLang="en-US" dirty="0" err="1" smtClean="0"/>
              <a:t>Ví</a:t>
            </a:r>
            <a:r>
              <a:rPr lang="en-US" altLang="en-US" dirty="0" smtClean="0"/>
              <a:t> </a:t>
            </a:r>
            <a:r>
              <a:rPr lang="en-US" altLang="en-US" dirty="0" err="1" smtClean="0"/>
              <a:t>dụ</a:t>
            </a:r>
            <a:endParaRPr lang="en-US" altLang="en-US" dirty="0" smtClean="0">
              <a:solidFill>
                <a:schemeClr val="tx1"/>
              </a:solidFill>
            </a:endParaRPr>
          </a:p>
        </p:txBody>
      </p:sp>
      <mc:AlternateContent xmlns:mc="http://schemas.openxmlformats.org/markup-compatibility/2006" xmlns:a14="http://schemas.microsoft.com/office/drawing/2010/main">
        <mc:Choice Requires="a14">
          <p:sp>
            <p:nvSpPr>
              <p:cNvPr id="4" name="Rectangle 3"/>
              <p:cNvSpPr txBox="1">
                <a:spLocks noChangeArrowheads="1"/>
              </p:cNvSpPr>
              <p:nvPr/>
            </p:nvSpPr>
            <p:spPr bwMode="auto">
              <a:xfrm>
                <a:off x="0" y="838200"/>
                <a:ext cx="9144000" cy="2286000"/>
              </a:xfrm>
              <a:prstGeom prst="rect">
                <a:avLst/>
              </a:prstGeom>
              <a:noFill/>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lIns="90488" tIns="44450" rIns="90488" bIns="44450"/>
              <a:lstStyle>
                <a:lvl1pPr marL="285750" indent="-285750" algn="l" rtl="0" eaLnBrk="0" fontAlgn="base" hangingPunct="0">
                  <a:lnSpc>
                    <a:spcPct val="90000"/>
                  </a:lnSpc>
                  <a:spcBef>
                    <a:spcPct val="30000"/>
                  </a:spcBef>
                  <a:spcAft>
                    <a:spcPct val="0"/>
                  </a:spcAft>
                  <a:buSzPct val="100000"/>
                  <a:buChar char="•"/>
                  <a:defRPr sz="2400" b="1">
                    <a:solidFill>
                      <a:schemeClr val="tx1"/>
                    </a:solidFill>
                    <a:latin typeface="+mn-lt"/>
                    <a:ea typeface="+mn-ea"/>
                    <a:cs typeface="+mn-cs"/>
                  </a:defRPr>
                </a:lvl1pPr>
                <a:lvl2pPr marL="685800" indent="-228600" algn="l" rtl="0" eaLnBrk="0" fontAlgn="base" hangingPunct="0">
                  <a:lnSpc>
                    <a:spcPct val="90000"/>
                  </a:lnSpc>
                  <a:spcBef>
                    <a:spcPct val="30000"/>
                  </a:spcBef>
                  <a:spcAft>
                    <a:spcPct val="0"/>
                  </a:spcAft>
                  <a:buSzPct val="100000"/>
                  <a:buChar char="–"/>
                  <a:defRPr b="1">
                    <a:solidFill>
                      <a:schemeClr val="tx1"/>
                    </a:solidFill>
                    <a:latin typeface="+mn-lt"/>
                  </a:defRPr>
                </a:lvl2pPr>
                <a:lvl3pPr marL="1143000" indent="-228600" algn="l" rtl="0" eaLnBrk="0" fontAlgn="base" hangingPunct="0">
                  <a:lnSpc>
                    <a:spcPct val="90000"/>
                  </a:lnSpc>
                  <a:spcBef>
                    <a:spcPct val="30000"/>
                  </a:spcBef>
                  <a:spcAft>
                    <a:spcPct val="0"/>
                  </a:spcAft>
                  <a:buSzPct val="100000"/>
                  <a:buChar char="»"/>
                  <a:defRPr b="1">
                    <a:solidFill>
                      <a:schemeClr val="tx1"/>
                    </a:solidFill>
                    <a:latin typeface="+mn-lt"/>
                  </a:defRPr>
                </a:lvl3pPr>
                <a:lvl4pPr marL="1543050" indent="-171450" algn="l" rtl="0" eaLnBrk="0" fontAlgn="base" hangingPunct="0">
                  <a:lnSpc>
                    <a:spcPct val="90000"/>
                  </a:lnSpc>
                  <a:spcBef>
                    <a:spcPct val="30000"/>
                  </a:spcBef>
                  <a:spcAft>
                    <a:spcPct val="0"/>
                  </a:spcAft>
                  <a:buSzPct val="100000"/>
                  <a:buChar char="•"/>
                  <a:defRPr sz="1400" b="1">
                    <a:solidFill>
                      <a:schemeClr val="tx1"/>
                    </a:solidFill>
                    <a:latin typeface="+mn-lt"/>
                  </a:defRPr>
                </a:lvl4pPr>
                <a:lvl5pPr marL="2000250" indent="-171450" algn="ctr" rtl="0" eaLnBrk="0" fontAlgn="base" hangingPunct="0">
                  <a:lnSpc>
                    <a:spcPct val="90000"/>
                  </a:lnSpc>
                  <a:spcBef>
                    <a:spcPct val="30000"/>
                  </a:spcBef>
                  <a:spcAft>
                    <a:spcPct val="0"/>
                  </a:spcAft>
                  <a:defRPr sz="800">
                    <a:solidFill>
                      <a:schemeClr val="tx1"/>
                    </a:solidFill>
                    <a:latin typeface="Times New Roman" pitchFamily="18" charset="0"/>
                  </a:defRPr>
                </a:lvl5pPr>
                <a:lvl6pPr marL="2457450" indent="-171450" algn="ctr" rtl="0" eaLnBrk="0" fontAlgn="base" hangingPunct="0">
                  <a:lnSpc>
                    <a:spcPct val="90000"/>
                  </a:lnSpc>
                  <a:spcBef>
                    <a:spcPct val="30000"/>
                  </a:spcBef>
                  <a:spcAft>
                    <a:spcPct val="0"/>
                  </a:spcAft>
                  <a:defRPr sz="800">
                    <a:solidFill>
                      <a:schemeClr val="tx1"/>
                    </a:solidFill>
                    <a:latin typeface="Times New Roman" pitchFamily="18" charset="0"/>
                  </a:defRPr>
                </a:lvl6pPr>
                <a:lvl7pPr marL="2914650" indent="-171450" algn="ctr" rtl="0" eaLnBrk="0" fontAlgn="base" hangingPunct="0">
                  <a:lnSpc>
                    <a:spcPct val="90000"/>
                  </a:lnSpc>
                  <a:spcBef>
                    <a:spcPct val="30000"/>
                  </a:spcBef>
                  <a:spcAft>
                    <a:spcPct val="0"/>
                  </a:spcAft>
                  <a:defRPr sz="800">
                    <a:solidFill>
                      <a:schemeClr val="tx1"/>
                    </a:solidFill>
                    <a:latin typeface="Times New Roman" pitchFamily="18" charset="0"/>
                  </a:defRPr>
                </a:lvl7pPr>
                <a:lvl8pPr marL="3371850" indent="-171450" algn="ctr" rtl="0" eaLnBrk="0" fontAlgn="base" hangingPunct="0">
                  <a:lnSpc>
                    <a:spcPct val="90000"/>
                  </a:lnSpc>
                  <a:spcBef>
                    <a:spcPct val="30000"/>
                  </a:spcBef>
                  <a:spcAft>
                    <a:spcPct val="0"/>
                  </a:spcAft>
                  <a:defRPr sz="800">
                    <a:solidFill>
                      <a:schemeClr val="tx1"/>
                    </a:solidFill>
                    <a:latin typeface="Times New Roman" pitchFamily="18" charset="0"/>
                  </a:defRPr>
                </a:lvl8pPr>
                <a:lvl9pPr marL="3829050" indent="-171450" algn="ctr" rtl="0" eaLnBrk="0" fontAlgn="base" hangingPunct="0">
                  <a:lnSpc>
                    <a:spcPct val="90000"/>
                  </a:lnSpc>
                  <a:spcBef>
                    <a:spcPct val="30000"/>
                  </a:spcBef>
                  <a:spcAft>
                    <a:spcPct val="0"/>
                  </a:spcAft>
                  <a:defRPr sz="800">
                    <a:solidFill>
                      <a:schemeClr val="tx1"/>
                    </a:solidFill>
                    <a:latin typeface="Times New Roman" pitchFamily="18" charset="0"/>
                  </a:defRPr>
                </a:lvl9pPr>
              </a:lstStyle>
              <a:p>
                <a:pPr marL="457200" lvl="1" indent="0">
                  <a:lnSpc>
                    <a:spcPct val="107000"/>
                  </a:lnSpc>
                  <a:spcBef>
                    <a:spcPts val="0"/>
                  </a:spcBef>
                  <a:spcAft>
                    <a:spcPts val="800"/>
                  </a:spcAft>
                  <a:buNone/>
                </a:pPr>
                <a:r>
                  <a:rPr lang="en-US" altLang="en-US" sz="2400" b="0" dirty="0" smtClean="0">
                    <a:solidFill>
                      <a:srgbClr val="FF0000"/>
                    </a:solidFill>
                    <a:latin typeface="Arial" panose="020B0604020202020204" pitchFamily="34" charset="0"/>
                    <a:cs typeface="Arial" panose="020B0604020202020204" pitchFamily="34" charset="0"/>
                  </a:rPr>
                  <a:t>	</a:t>
                </a:r>
                <a:r>
                  <a:rPr lang="en-US" altLang="en-US" sz="2400" b="0" dirty="0" smtClean="0">
                    <a:latin typeface="Arial" panose="020B0604020202020204" pitchFamily="34" charset="0"/>
                    <a:cs typeface="Arial" panose="020B0604020202020204" pitchFamily="34" charset="0"/>
                  </a:rPr>
                  <a:t>P </a:t>
                </a:r>
                <a:r>
                  <a:rPr lang="en-US" altLang="en-US" sz="2400" b="0" dirty="0">
                    <a:latin typeface="Arial" panose="020B0604020202020204" pitchFamily="34" charset="0"/>
                    <a:cs typeface="Arial" panose="020B0604020202020204" pitchFamily="34" charset="0"/>
                  </a:rPr>
                  <a:t>(</a:t>
                </a:r>
                <a14:m>
                  <m:oMath xmlns:m="http://schemas.openxmlformats.org/officeDocument/2006/math">
                    <m:f>
                      <m:fPr>
                        <m:ctrlPr>
                          <a:rPr lang="en-US" altLang="en-US" sz="2400" b="0" i="1">
                            <a:latin typeface="Cambria Math" panose="02040503050406030204" pitchFamily="18" charset="0"/>
                          </a:rPr>
                        </m:ctrlPr>
                      </m:fPr>
                      <m:num>
                        <m:r>
                          <a:rPr lang="en-US" altLang="en-US" sz="2400" b="0" i="1">
                            <a:latin typeface="Cambria Math" panose="02040503050406030204" pitchFamily="18" charset="0"/>
                          </a:rPr>
                          <m:t>−</m:t>
                        </m:r>
                        <m:r>
                          <a:rPr lang="en-US" altLang="en-US" sz="2400" b="0" i="1" smtClean="0">
                            <a:latin typeface="Cambria Math" panose="02040503050406030204" pitchFamily="18" charset="0"/>
                          </a:rPr>
                          <m:t>𝐸</m:t>
                        </m:r>
                      </m:num>
                      <m:den>
                        <m:f>
                          <m:fPr>
                            <m:ctrlPr>
                              <a:rPr lang="en-US" altLang="en-US" sz="2400" b="0" i="1">
                                <a:latin typeface="Cambria Math" panose="02040503050406030204" pitchFamily="18" charset="0"/>
                              </a:rPr>
                            </m:ctrlPr>
                          </m:fPr>
                          <m:num>
                            <m:r>
                              <m:rPr>
                                <m:sty m:val="p"/>
                              </m:rPr>
                              <a:rPr lang="en-US" altLang="en-US" sz="2400" b="0" i="1">
                                <a:latin typeface="Cambria Math" panose="02040503050406030204" pitchFamily="18" charset="0"/>
                              </a:rPr>
                              <m:t>σ</m:t>
                            </m:r>
                          </m:num>
                          <m:den>
                            <m:rad>
                              <m:radPr>
                                <m:degHide m:val="on"/>
                                <m:ctrlPr>
                                  <a:rPr lang="en-US" altLang="en-US" sz="2400" b="0" i="1">
                                    <a:latin typeface="Cambria Math" panose="02040503050406030204" pitchFamily="18" charset="0"/>
                                  </a:rPr>
                                </m:ctrlPr>
                              </m:radPr>
                              <m:deg/>
                              <m:e>
                                <m:r>
                                  <a:rPr lang="en-US" altLang="en-US" sz="2400" b="0" i="1">
                                    <a:latin typeface="Cambria Math" panose="02040503050406030204" pitchFamily="18" charset="0"/>
                                  </a:rPr>
                                  <m:t>𝑛</m:t>
                                </m:r>
                              </m:e>
                            </m:rad>
                          </m:den>
                        </m:f>
                      </m:den>
                    </m:f>
                  </m:oMath>
                </a14:m>
                <a:r>
                  <a:rPr lang="en-US" altLang="en-US" sz="2400" b="0" dirty="0">
                    <a:latin typeface="Arial" panose="020B0604020202020204" pitchFamily="34" charset="0"/>
                    <a:cs typeface="Arial" panose="020B0604020202020204" pitchFamily="34" charset="0"/>
                  </a:rPr>
                  <a:t>&lt;Z&lt;</a:t>
                </a:r>
                <a14:m>
                  <m:oMath xmlns:m="http://schemas.openxmlformats.org/officeDocument/2006/math">
                    <m:f>
                      <m:fPr>
                        <m:ctrlPr>
                          <a:rPr lang="en-US" altLang="en-US" sz="2400" b="0" i="1">
                            <a:latin typeface="Cambria Math" panose="02040503050406030204" pitchFamily="18" charset="0"/>
                          </a:rPr>
                        </m:ctrlPr>
                      </m:fPr>
                      <m:num>
                        <m:r>
                          <a:rPr lang="en-US" altLang="en-US" sz="2400" b="0" i="1" smtClean="0">
                            <a:latin typeface="Cambria Math" panose="02040503050406030204" pitchFamily="18" charset="0"/>
                          </a:rPr>
                          <m:t>𝐸</m:t>
                        </m:r>
                      </m:num>
                      <m:den>
                        <m:f>
                          <m:fPr>
                            <m:ctrlPr>
                              <a:rPr lang="en-US" altLang="en-US" sz="2400" b="0" i="1">
                                <a:latin typeface="Cambria Math" panose="02040503050406030204" pitchFamily="18" charset="0"/>
                              </a:rPr>
                            </m:ctrlPr>
                          </m:fPr>
                          <m:num>
                            <m:r>
                              <m:rPr>
                                <m:sty m:val="p"/>
                              </m:rPr>
                              <a:rPr lang="en-US" altLang="en-US" sz="2400" b="0" i="1">
                                <a:latin typeface="Cambria Math" panose="02040503050406030204" pitchFamily="18" charset="0"/>
                              </a:rPr>
                              <m:t>σ</m:t>
                            </m:r>
                          </m:num>
                          <m:den>
                            <m:rad>
                              <m:radPr>
                                <m:degHide m:val="on"/>
                                <m:ctrlPr>
                                  <a:rPr lang="en-US" altLang="en-US" sz="2400" b="0" i="1">
                                    <a:latin typeface="Cambria Math" panose="02040503050406030204" pitchFamily="18" charset="0"/>
                                  </a:rPr>
                                </m:ctrlPr>
                              </m:radPr>
                              <m:deg/>
                              <m:e>
                                <m:r>
                                  <a:rPr lang="en-US" altLang="en-US" sz="2400" b="0" i="1">
                                    <a:latin typeface="Cambria Math" panose="02040503050406030204" pitchFamily="18" charset="0"/>
                                  </a:rPr>
                                  <m:t>𝑛</m:t>
                                </m:r>
                              </m:e>
                            </m:rad>
                          </m:den>
                        </m:f>
                      </m:den>
                    </m:f>
                  </m:oMath>
                </a14:m>
                <a:r>
                  <a:rPr lang="en-US" altLang="en-US" sz="2400" b="0" dirty="0">
                    <a:latin typeface="Arial" panose="020B0604020202020204" pitchFamily="34" charset="0"/>
                    <a:cs typeface="Arial" panose="020B0604020202020204" pitchFamily="34" charset="0"/>
                  </a:rPr>
                  <a:t>) </a:t>
                </a:r>
                <a:r>
                  <a:rPr lang="en-US" altLang="en-US" sz="2400" b="0" dirty="0" smtClean="0">
                    <a:solidFill>
                      <a:schemeClr val="tx1"/>
                    </a:solidFill>
                    <a:latin typeface="Arial" panose="020B0604020202020204" pitchFamily="34" charset="0"/>
                    <a:cs typeface="Arial" panose="020B0604020202020204" pitchFamily="34" charset="0"/>
                  </a:rPr>
                  <a:t>=P(-b&lt;Z&lt;b)</a:t>
                </a:r>
                <a:r>
                  <a:rPr lang="en-US" altLang="en-US" sz="2400" b="0" dirty="0" smtClean="0">
                    <a:latin typeface="Arial" panose="020B0604020202020204" pitchFamily="34" charset="0"/>
                    <a:cs typeface="Arial" panose="020B0604020202020204" pitchFamily="34" charset="0"/>
                  </a:rPr>
                  <a:t>=1-</a:t>
                </a:r>
                <a:r>
                  <a:rPr lang="el-GR" altLang="en-US" sz="2400" b="0" dirty="0">
                    <a:latin typeface="Arial" panose="020B0604020202020204" pitchFamily="34" charset="0"/>
                    <a:cs typeface="Arial" panose="020B0604020202020204" pitchFamily="34" charset="0"/>
                  </a:rPr>
                  <a:t>α</a:t>
                </a:r>
                <a:endParaRPr lang="en-US" altLang="en-US" sz="2400" b="0" dirty="0" smtClean="0">
                  <a:solidFill>
                    <a:schemeClr val="tx1"/>
                  </a:solidFill>
                  <a:latin typeface="Arial" panose="020B0604020202020204" pitchFamily="34" charset="0"/>
                  <a:cs typeface="Arial" panose="020B0604020202020204" pitchFamily="34" charset="0"/>
                </a:endParaRPr>
              </a:p>
              <a:p>
                <a:pPr marL="285750" lvl="1" indent="-285750">
                  <a:lnSpc>
                    <a:spcPct val="107000"/>
                  </a:lnSpc>
                  <a:spcBef>
                    <a:spcPts val="0"/>
                  </a:spcBef>
                  <a:spcAft>
                    <a:spcPts val="800"/>
                  </a:spcAft>
                  <a:buFontTx/>
                  <a:buChar char="•"/>
                </a:pPr>
                <a:r>
                  <a:rPr lang="en-US" altLang="en-US" sz="2400" b="0" dirty="0" smtClean="0">
                    <a:solidFill>
                      <a:schemeClr val="tx1"/>
                    </a:solidFill>
                    <a:latin typeface="Arial" panose="020B0604020202020204" pitchFamily="34" charset="0"/>
                    <a:cs typeface="Arial" panose="020B0604020202020204" pitchFamily="34" charset="0"/>
                  </a:rPr>
                  <a:t> </a:t>
                </a:r>
                <a14:m>
                  <m:oMath xmlns:m="http://schemas.openxmlformats.org/officeDocument/2006/math">
                    <m:f>
                      <m:fPr>
                        <m:ctrlPr>
                          <a:rPr lang="en-US" altLang="en-US" sz="2400" b="0" i="1">
                            <a:latin typeface="Cambria Math" panose="02040503050406030204" pitchFamily="18" charset="0"/>
                          </a:rPr>
                        </m:ctrlPr>
                      </m:fPr>
                      <m:num>
                        <m:r>
                          <a:rPr lang="en-US" altLang="en-US" sz="2400" b="0" i="1">
                            <a:latin typeface="Cambria Math" panose="02040503050406030204" pitchFamily="18" charset="0"/>
                          </a:rPr>
                          <m:t>−</m:t>
                        </m:r>
                        <m:r>
                          <a:rPr lang="en-US" altLang="en-US" sz="2400" b="0" i="1" smtClean="0">
                            <a:latin typeface="Cambria Math" panose="02040503050406030204" pitchFamily="18" charset="0"/>
                          </a:rPr>
                          <m:t>𝐸</m:t>
                        </m:r>
                      </m:num>
                      <m:den>
                        <m:f>
                          <m:fPr>
                            <m:ctrlPr>
                              <a:rPr lang="en-US" altLang="en-US" sz="2400" b="0" i="1">
                                <a:latin typeface="Cambria Math" panose="02040503050406030204" pitchFamily="18" charset="0"/>
                              </a:rPr>
                            </m:ctrlPr>
                          </m:fPr>
                          <m:num>
                            <m:r>
                              <m:rPr>
                                <m:sty m:val="p"/>
                              </m:rPr>
                              <a:rPr lang="en-US" altLang="en-US" sz="2400" b="0" i="1">
                                <a:latin typeface="Cambria Math" panose="02040503050406030204" pitchFamily="18" charset="0"/>
                              </a:rPr>
                              <m:t>σ</m:t>
                            </m:r>
                          </m:num>
                          <m:den>
                            <m:rad>
                              <m:radPr>
                                <m:degHide m:val="on"/>
                                <m:ctrlPr>
                                  <a:rPr lang="en-US" altLang="en-US" sz="2400" b="0" i="1">
                                    <a:latin typeface="Cambria Math" panose="02040503050406030204" pitchFamily="18" charset="0"/>
                                  </a:rPr>
                                </m:ctrlPr>
                              </m:radPr>
                              <m:deg/>
                              <m:e>
                                <m:r>
                                  <a:rPr lang="en-US" altLang="en-US" sz="2400" b="0" i="1">
                                    <a:latin typeface="Cambria Math" panose="02040503050406030204" pitchFamily="18" charset="0"/>
                                  </a:rPr>
                                  <m:t>𝑛</m:t>
                                </m:r>
                              </m:e>
                            </m:rad>
                          </m:den>
                        </m:f>
                      </m:den>
                    </m:f>
                  </m:oMath>
                </a14:m>
                <a:r>
                  <a:rPr lang="en-US" sz="2400" b="0" kern="0" dirty="0" smtClean="0">
                    <a:solidFill>
                      <a:schemeClr val="tx1"/>
                    </a:solidFill>
                    <a:latin typeface="Arial" panose="020B0604020202020204" pitchFamily="34" charset="0"/>
                    <a:ea typeface="Calibri" panose="020F0502020204030204" pitchFamily="34" charset="0"/>
                    <a:cs typeface="Arial" panose="020B0604020202020204" pitchFamily="34" charset="0"/>
                  </a:rPr>
                  <a:t>=</a:t>
                </a:r>
                <a:r>
                  <a:rPr lang="en-US" sz="2200" b="0" dirty="0">
                    <a:latin typeface="Arial" panose="020B0604020202020204" pitchFamily="34" charset="0"/>
                    <a:cs typeface="Arial" panose="020B0604020202020204" pitchFamily="34" charset="0"/>
                  </a:rPr>
                  <a:t> </a:t>
                </a:r>
                <a14:m>
                  <m:oMath xmlns:m="http://schemas.openxmlformats.org/officeDocument/2006/math">
                    <m:sSub>
                      <m:sSubPr>
                        <m:ctrlPr>
                          <a:rPr lang="vi-VN" sz="2400" b="0" i="1" smtClean="0">
                            <a:latin typeface="Cambria Math" panose="02040503050406030204" pitchFamily="18" charset="0"/>
                          </a:rPr>
                        </m:ctrlPr>
                      </m:sSubPr>
                      <m:e>
                        <m:r>
                          <a:rPr lang="en-US" sz="2400" b="0" i="1" smtClean="0">
                            <a:latin typeface="Cambria Math" panose="02040503050406030204" pitchFamily="18" charset="0"/>
                          </a:rPr>
                          <m:t>−</m:t>
                        </m:r>
                        <m:r>
                          <a:rPr lang="vi-VN" sz="2400" b="0" i="1">
                            <a:latin typeface="Cambria Math"/>
                          </a:rPr>
                          <m:t>𝑧</m:t>
                        </m:r>
                      </m:e>
                      <m:sub>
                        <m:r>
                          <a:rPr lang="vi-VN" sz="2400" b="0" i="1">
                            <a:latin typeface="Cambria Math"/>
                            <a:ea typeface="Cambria Math"/>
                          </a:rPr>
                          <m:t>𝛼</m:t>
                        </m:r>
                        <m:r>
                          <a:rPr lang="vi-VN" sz="2400" b="0" i="1">
                            <a:latin typeface="Cambria Math"/>
                            <a:ea typeface="Cambria Math"/>
                          </a:rPr>
                          <m:t>/2</m:t>
                        </m:r>
                      </m:sub>
                    </m:sSub>
                  </m:oMath>
                </a14:m>
                <a:r>
                  <a:rPr lang="en-US" sz="2400" b="0" kern="0" dirty="0" smtClean="0">
                    <a:solidFill>
                      <a:schemeClr val="tx1"/>
                    </a:solidFill>
                    <a:latin typeface="Arial" panose="020B0604020202020204" pitchFamily="34" charset="0"/>
                    <a:ea typeface="Calibri" panose="020F0502020204030204" pitchFamily="34" charset="0"/>
                    <a:cs typeface="Arial" panose="020B0604020202020204" pitchFamily="34" charset="0"/>
                  </a:rPr>
                  <a:t> </a:t>
                </a:r>
                <a:r>
                  <a:rPr lang="en-US" sz="2400" b="0" kern="0" dirty="0" smtClean="0">
                    <a:solidFill>
                      <a:schemeClr val="tx1"/>
                    </a:solidFill>
                    <a:latin typeface="Arial" panose="020B0604020202020204" pitchFamily="34" charset="0"/>
                    <a:ea typeface="Calibri" panose="020F0502020204030204" pitchFamily="34" charset="0"/>
                    <a:cs typeface="Arial" panose="020B0604020202020204" pitchFamily="34" charset="0"/>
                    <a:sym typeface="Wingdings" panose="05000000000000000000" pitchFamily="2" charset="2"/>
                  </a:rPr>
                  <a:t>E=</a:t>
                </a:r>
                <a14:m>
                  <m:oMath xmlns:m="http://schemas.openxmlformats.org/officeDocument/2006/math">
                    <m:sSub>
                      <m:sSubPr>
                        <m:ctrlPr>
                          <a:rPr lang="vi-VN" sz="2400" b="0" i="1">
                            <a:latin typeface="Cambria Math" panose="02040503050406030204" pitchFamily="18" charset="0"/>
                          </a:rPr>
                        </m:ctrlPr>
                      </m:sSubPr>
                      <m:e>
                        <m:r>
                          <a:rPr lang="vi-VN" sz="2400" b="0" i="1">
                            <a:latin typeface="Cambria Math"/>
                          </a:rPr>
                          <m:t>𝑧</m:t>
                        </m:r>
                      </m:e>
                      <m:sub>
                        <m:r>
                          <a:rPr lang="vi-VN" sz="2400" b="0" i="1">
                            <a:latin typeface="Cambria Math"/>
                            <a:ea typeface="Cambria Math"/>
                          </a:rPr>
                          <m:t>𝛼</m:t>
                        </m:r>
                        <m:r>
                          <a:rPr lang="vi-VN" sz="2400" b="0" i="1">
                            <a:latin typeface="Cambria Math"/>
                            <a:ea typeface="Cambria Math"/>
                          </a:rPr>
                          <m:t>/2</m:t>
                        </m:r>
                      </m:sub>
                    </m:sSub>
                  </m:oMath>
                </a14:m>
                <a:r>
                  <a:rPr lang="en-US" sz="2400" b="0" kern="0" dirty="0" smtClean="0">
                    <a:solidFill>
                      <a:schemeClr val="tx1"/>
                    </a:solidFill>
                    <a:latin typeface="Arial" panose="020B0604020202020204" pitchFamily="34" charset="0"/>
                    <a:ea typeface="Calibri" panose="020F0502020204030204" pitchFamily="34" charset="0"/>
                    <a:cs typeface="Arial" panose="020B0604020202020204" pitchFamily="34" charset="0"/>
                    <a:sym typeface="Wingdings" panose="05000000000000000000" pitchFamily="2" charset="2"/>
                  </a:rPr>
                  <a:t>*</a:t>
                </a:r>
                <a14:m>
                  <m:oMath xmlns:m="http://schemas.openxmlformats.org/officeDocument/2006/math">
                    <m:f>
                      <m:fPr>
                        <m:ctrlPr>
                          <a:rPr lang="en-US" altLang="en-US" sz="2400" b="0" i="1">
                            <a:latin typeface="Cambria Math" panose="02040503050406030204" pitchFamily="18" charset="0"/>
                          </a:rPr>
                        </m:ctrlPr>
                      </m:fPr>
                      <m:num>
                        <m:r>
                          <m:rPr>
                            <m:sty m:val="p"/>
                          </m:rPr>
                          <a:rPr lang="en-US" altLang="en-US" sz="2400" b="0" i="1">
                            <a:latin typeface="Cambria Math" panose="02040503050406030204" pitchFamily="18" charset="0"/>
                          </a:rPr>
                          <m:t>σ</m:t>
                        </m:r>
                      </m:num>
                      <m:den>
                        <m:rad>
                          <m:radPr>
                            <m:degHide m:val="on"/>
                            <m:ctrlPr>
                              <a:rPr lang="en-US" altLang="en-US" sz="2400" b="0" i="1">
                                <a:latin typeface="Cambria Math" panose="02040503050406030204" pitchFamily="18" charset="0"/>
                              </a:rPr>
                            </m:ctrlPr>
                          </m:radPr>
                          <m:deg/>
                          <m:e>
                            <m:r>
                              <a:rPr lang="en-US" altLang="en-US" sz="2400" b="0" i="1">
                                <a:latin typeface="Cambria Math" panose="02040503050406030204" pitchFamily="18" charset="0"/>
                              </a:rPr>
                              <m:t>𝑛</m:t>
                            </m:r>
                          </m:e>
                        </m:rad>
                      </m:den>
                    </m:f>
                  </m:oMath>
                </a14:m>
                <a:r>
                  <a:rPr lang="en-US" sz="2400" b="0" kern="0" dirty="0" smtClean="0">
                    <a:solidFill>
                      <a:schemeClr val="tx1"/>
                    </a:solidFill>
                    <a:latin typeface="Arial" panose="020B0604020202020204" pitchFamily="34" charset="0"/>
                    <a:ea typeface="Calibri" panose="020F0502020204030204" pitchFamily="34" charset="0"/>
                    <a:cs typeface="Arial" panose="020B0604020202020204" pitchFamily="34" charset="0"/>
                  </a:rPr>
                  <a:t>=1.96*</a:t>
                </a:r>
                <a14:m>
                  <m:oMath xmlns:m="http://schemas.openxmlformats.org/officeDocument/2006/math">
                    <m:f>
                      <m:fPr>
                        <m:ctrlPr>
                          <a:rPr lang="en-US" sz="2400" b="0" i="1" kern="0" smtClean="0">
                            <a:solidFill>
                              <a:schemeClr val="tx1"/>
                            </a:solidFill>
                            <a:latin typeface="Cambria Math" panose="02040503050406030204" pitchFamily="18" charset="0"/>
                            <a:cs typeface="Times New Roman" panose="02020603050405020304" pitchFamily="18" charset="0"/>
                          </a:rPr>
                        </m:ctrlPr>
                      </m:fPr>
                      <m:num>
                        <m:r>
                          <a:rPr lang="en-US" sz="2400" b="0" i="1" kern="0" smtClean="0">
                            <a:solidFill>
                              <a:schemeClr val="tx1"/>
                            </a:solidFill>
                            <a:latin typeface="Cambria Math" panose="02040503050406030204" pitchFamily="18" charset="0"/>
                            <a:cs typeface="Times New Roman" panose="02020603050405020304" pitchFamily="18" charset="0"/>
                          </a:rPr>
                          <m:t>5</m:t>
                        </m:r>
                      </m:num>
                      <m:den>
                        <m:rad>
                          <m:radPr>
                            <m:degHide m:val="on"/>
                            <m:ctrlPr>
                              <a:rPr lang="en-US" sz="2400" b="0" i="1" kern="0" smtClean="0">
                                <a:solidFill>
                                  <a:schemeClr val="tx1"/>
                                </a:solidFill>
                                <a:latin typeface="Cambria Math" panose="02040503050406030204" pitchFamily="18" charset="0"/>
                              </a:rPr>
                            </m:ctrlPr>
                          </m:radPr>
                          <m:deg/>
                          <m:e>
                            <m:r>
                              <a:rPr lang="en-US" sz="2400" b="0" i="1" kern="0" smtClean="0">
                                <a:solidFill>
                                  <a:schemeClr val="tx1"/>
                                </a:solidFill>
                                <a:latin typeface="Cambria Math" panose="02040503050406030204" pitchFamily="18" charset="0"/>
                              </a:rPr>
                              <m:t>35</m:t>
                            </m:r>
                          </m:e>
                        </m:rad>
                      </m:den>
                    </m:f>
                  </m:oMath>
                </a14:m>
                <a:r>
                  <a:rPr lang="en-US" sz="2400" b="0" kern="0" dirty="0" smtClean="0">
                    <a:solidFill>
                      <a:schemeClr val="tx1"/>
                    </a:solidFill>
                    <a:latin typeface="Arial" panose="020B0604020202020204" pitchFamily="34" charset="0"/>
                    <a:ea typeface="Calibri" panose="020F0502020204030204" pitchFamily="34" charset="0"/>
                    <a:cs typeface="Arial" panose="020B0604020202020204" pitchFamily="34" charset="0"/>
                  </a:rPr>
                  <a:t>= 1.66</a:t>
                </a:r>
              </a:p>
              <a:p>
                <a:pPr>
                  <a:lnSpc>
                    <a:spcPct val="107000"/>
                  </a:lnSpc>
                  <a:spcBef>
                    <a:spcPts val="0"/>
                  </a:spcBef>
                  <a:spcAft>
                    <a:spcPts val="800"/>
                  </a:spcAft>
                </a:pPr>
                <a:r>
                  <a:rPr lang="en-US" b="0" kern="0" dirty="0" err="1" smtClean="0">
                    <a:latin typeface="Arial" panose="020B0604020202020204" pitchFamily="34" charset="0"/>
                    <a:ea typeface="Calibri" panose="020F0502020204030204" pitchFamily="34" charset="0"/>
                    <a:cs typeface="Arial" panose="020B0604020202020204" pitchFamily="34" charset="0"/>
                  </a:rPr>
                  <a:t>Vậy</a:t>
                </a:r>
                <a:r>
                  <a:rPr lang="en-US" b="0" kern="0" dirty="0" smtClean="0">
                    <a:latin typeface="Arial" panose="020B0604020202020204" pitchFamily="34" charset="0"/>
                    <a:ea typeface="Calibri" panose="020F0502020204030204" pitchFamily="34" charset="0"/>
                    <a:cs typeface="Arial" panose="020B0604020202020204" pitchFamily="34" charset="0"/>
                  </a:rPr>
                  <a:t> </a:t>
                </a:r>
                <a:r>
                  <a:rPr lang="en-US" b="0" kern="0" dirty="0" err="1" smtClean="0">
                    <a:latin typeface="Arial" panose="020B0604020202020204" pitchFamily="34" charset="0"/>
                    <a:ea typeface="Calibri" panose="020F0502020204030204" pitchFamily="34" charset="0"/>
                    <a:cs typeface="Arial" panose="020B0604020202020204" pitchFamily="34" charset="0"/>
                  </a:rPr>
                  <a:t>khoảng</a:t>
                </a:r>
                <a:r>
                  <a:rPr lang="en-US" b="0" kern="0" dirty="0" smtClean="0">
                    <a:latin typeface="Arial" panose="020B0604020202020204" pitchFamily="34" charset="0"/>
                    <a:ea typeface="Calibri" panose="020F0502020204030204" pitchFamily="34" charset="0"/>
                    <a:cs typeface="Arial" panose="020B0604020202020204" pitchFamily="34" charset="0"/>
                  </a:rPr>
                  <a:t> </a:t>
                </a:r>
                <a:r>
                  <a:rPr lang="en-US" b="0" kern="0" dirty="0" err="1" smtClean="0">
                    <a:latin typeface="Arial" panose="020B0604020202020204" pitchFamily="34" charset="0"/>
                    <a:ea typeface="Calibri" panose="020F0502020204030204" pitchFamily="34" charset="0"/>
                    <a:cs typeface="Arial" panose="020B0604020202020204" pitchFamily="34" charset="0"/>
                  </a:rPr>
                  <a:t>ước</a:t>
                </a:r>
                <a:r>
                  <a:rPr lang="en-US" b="0" kern="0" dirty="0" smtClean="0">
                    <a:latin typeface="Arial" panose="020B0604020202020204" pitchFamily="34" charset="0"/>
                    <a:ea typeface="Calibri" panose="020F0502020204030204" pitchFamily="34" charset="0"/>
                    <a:cs typeface="Arial" panose="020B0604020202020204" pitchFamily="34" charset="0"/>
                  </a:rPr>
                  <a:t> </a:t>
                </a:r>
                <a:r>
                  <a:rPr lang="en-US" b="0" kern="0" dirty="0" err="1" smtClean="0">
                    <a:latin typeface="Arial" panose="020B0604020202020204" pitchFamily="34" charset="0"/>
                    <a:ea typeface="Calibri" panose="020F0502020204030204" pitchFamily="34" charset="0"/>
                    <a:cs typeface="Arial" panose="020B0604020202020204" pitchFamily="34" charset="0"/>
                  </a:rPr>
                  <a:t>lượng</a:t>
                </a:r>
                <a:r>
                  <a:rPr lang="en-US" b="0" kern="0" dirty="0" smtClean="0">
                    <a:latin typeface="Arial" panose="020B0604020202020204" pitchFamily="34" charset="0"/>
                    <a:ea typeface="Calibri" panose="020F0502020204030204" pitchFamily="34" charset="0"/>
                    <a:cs typeface="Arial" panose="020B0604020202020204" pitchFamily="34" charset="0"/>
                  </a:rPr>
                  <a:t> </a:t>
                </a:r>
                <a:r>
                  <a:rPr lang="en-US" b="0" kern="0" dirty="0" err="1" smtClean="0">
                    <a:latin typeface="Arial" panose="020B0604020202020204" pitchFamily="34" charset="0"/>
                    <a:ea typeface="Calibri" panose="020F0502020204030204" pitchFamily="34" charset="0"/>
                    <a:cs typeface="Arial" panose="020B0604020202020204" pitchFamily="34" charset="0"/>
                  </a:rPr>
                  <a:t>cho</a:t>
                </a:r>
                <a:r>
                  <a:rPr lang="en-US" b="0" kern="0" dirty="0" smtClean="0">
                    <a:latin typeface="Arial" panose="020B0604020202020204" pitchFamily="34" charset="0"/>
                    <a:ea typeface="Calibri" panose="020F0502020204030204" pitchFamily="34" charset="0"/>
                    <a:cs typeface="Arial" panose="020B0604020202020204" pitchFamily="34" charset="0"/>
                  </a:rPr>
                  <a:t> </a:t>
                </a:r>
                <a:r>
                  <a:rPr lang="en-US" b="0" kern="0" dirty="0" err="1" smtClean="0">
                    <a:latin typeface="Arial" panose="020B0604020202020204" pitchFamily="34" charset="0"/>
                    <a:ea typeface="Calibri" panose="020F0502020204030204" pitchFamily="34" charset="0"/>
                    <a:cs typeface="Arial" panose="020B0604020202020204" pitchFamily="34" charset="0"/>
                  </a:rPr>
                  <a:t>trung</a:t>
                </a:r>
                <a:r>
                  <a:rPr lang="en-US" b="0" kern="0" dirty="0" smtClean="0">
                    <a:latin typeface="Arial" panose="020B0604020202020204" pitchFamily="34" charset="0"/>
                    <a:ea typeface="Calibri" panose="020F0502020204030204" pitchFamily="34" charset="0"/>
                    <a:cs typeface="Arial" panose="020B0604020202020204" pitchFamily="34" charset="0"/>
                  </a:rPr>
                  <a:t> </a:t>
                </a:r>
                <a:r>
                  <a:rPr lang="en-US" b="0" kern="0" dirty="0" err="1" smtClean="0">
                    <a:latin typeface="Arial" panose="020B0604020202020204" pitchFamily="34" charset="0"/>
                    <a:ea typeface="Calibri" panose="020F0502020204030204" pitchFamily="34" charset="0"/>
                    <a:cs typeface="Arial" panose="020B0604020202020204" pitchFamily="34" charset="0"/>
                  </a:rPr>
                  <a:t>bình</a:t>
                </a:r>
                <a:r>
                  <a:rPr lang="en-US" b="0" kern="0" dirty="0" smtClean="0">
                    <a:latin typeface="Arial" panose="020B0604020202020204" pitchFamily="34" charset="0"/>
                    <a:ea typeface="Calibri" panose="020F0502020204030204" pitchFamily="34" charset="0"/>
                    <a:cs typeface="Arial" panose="020B0604020202020204" pitchFamily="34" charset="0"/>
                  </a:rPr>
                  <a:t> µ </a:t>
                </a:r>
                <a:r>
                  <a:rPr lang="en-US" b="0" kern="0" dirty="0" err="1" smtClean="0">
                    <a:latin typeface="Arial" panose="020B0604020202020204" pitchFamily="34" charset="0"/>
                    <a:ea typeface="Calibri" panose="020F0502020204030204" pitchFamily="34" charset="0"/>
                    <a:cs typeface="Arial" panose="020B0604020202020204" pitchFamily="34" charset="0"/>
                  </a:rPr>
                  <a:t>quần</a:t>
                </a:r>
                <a:r>
                  <a:rPr lang="en-US" b="0" kern="0" dirty="0" smtClean="0">
                    <a:latin typeface="Arial" panose="020B0604020202020204" pitchFamily="34" charset="0"/>
                    <a:ea typeface="Calibri" panose="020F0502020204030204" pitchFamily="34" charset="0"/>
                    <a:cs typeface="Arial" panose="020B0604020202020204" pitchFamily="34" charset="0"/>
                  </a:rPr>
                  <a:t> </a:t>
                </a:r>
                <a:r>
                  <a:rPr lang="en-US" b="0" kern="0" dirty="0" err="1" smtClean="0">
                    <a:latin typeface="Arial" panose="020B0604020202020204" pitchFamily="34" charset="0"/>
                    <a:ea typeface="Calibri" panose="020F0502020204030204" pitchFamily="34" charset="0"/>
                    <a:cs typeface="Arial" panose="020B0604020202020204" pitchFamily="34" charset="0"/>
                  </a:rPr>
                  <a:t>thể</a:t>
                </a:r>
                <a:r>
                  <a:rPr lang="en-US" b="0" kern="0" dirty="0" smtClean="0">
                    <a:latin typeface="Arial" panose="020B0604020202020204" pitchFamily="34" charset="0"/>
                    <a:ea typeface="Calibri" panose="020F0502020204030204" pitchFamily="34" charset="0"/>
                    <a:cs typeface="Arial" panose="020B0604020202020204" pitchFamily="34" charset="0"/>
                  </a:rPr>
                  <a:t> </a:t>
                </a:r>
                <a:r>
                  <a:rPr lang="en-US" b="0" kern="0" dirty="0" err="1" smtClean="0">
                    <a:latin typeface="Arial" panose="020B0604020202020204" pitchFamily="34" charset="0"/>
                    <a:ea typeface="Calibri" panose="020F0502020204030204" pitchFamily="34" charset="0"/>
                    <a:cs typeface="Arial" panose="020B0604020202020204" pitchFamily="34" charset="0"/>
                  </a:rPr>
                  <a:t>các</a:t>
                </a:r>
                <a:r>
                  <a:rPr lang="en-US" b="0" kern="0" dirty="0" smtClean="0">
                    <a:latin typeface="Arial" panose="020B0604020202020204" pitchFamily="34" charset="0"/>
                    <a:ea typeface="Calibri" panose="020F0502020204030204" pitchFamily="34" charset="0"/>
                    <a:cs typeface="Arial" panose="020B0604020202020204" pitchFamily="34" charset="0"/>
                  </a:rPr>
                  <a:t> </a:t>
                </a:r>
                <a:r>
                  <a:rPr lang="en-US" b="0" kern="0" dirty="0" err="1" smtClean="0">
                    <a:latin typeface="Arial" panose="020B0604020202020204" pitchFamily="34" charset="0"/>
                    <a:ea typeface="Calibri" panose="020F0502020204030204" pitchFamily="34" charset="0"/>
                    <a:cs typeface="Arial" panose="020B0604020202020204" pitchFamily="34" charset="0"/>
                  </a:rPr>
                  <a:t>bao</a:t>
                </a:r>
                <a:r>
                  <a:rPr lang="en-US" b="0" kern="0" dirty="0" smtClean="0">
                    <a:latin typeface="Arial" panose="020B0604020202020204" pitchFamily="34" charset="0"/>
                    <a:ea typeface="Calibri" panose="020F0502020204030204" pitchFamily="34" charset="0"/>
                    <a:cs typeface="Arial" panose="020B0604020202020204" pitchFamily="34" charset="0"/>
                  </a:rPr>
                  <a:t> </a:t>
                </a:r>
                <a:r>
                  <a:rPr lang="en-US" b="0" kern="0" dirty="0" err="1" smtClean="0">
                    <a:latin typeface="Arial" panose="020B0604020202020204" pitchFamily="34" charset="0"/>
                    <a:ea typeface="Calibri" panose="020F0502020204030204" pitchFamily="34" charset="0"/>
                    <a:cs typeface="Arial" panose="020B0604020202020204" pitchFamily="34" charset="0"/>
                  </a:rPr>
                  <a:t>gạo</a:t>
                </a:r>
                <a:r>
                  <a:rPr lang="en-US" b="0" kern="0" dirty="0" smtClean="0">
                    <a:latin typeface="Arial" panose="020B0604020202020204" pitchFamily="34" charset="0"/>
                    <a:ea typeface="Calibri" panose="020F0502020204030204" pitchFamily="34" charset="0"/>
                    <a:cs typeface="Arial" panose="020B0604020202020204" pitchFamily="34" charset="0"/>
                  </a:rPr>
                  <a:t> </a:t>
                </a:r>
                <a:r>
                  <a:rPr lang="en-US" b="0" kern="0" dirty="0" err="1" smtClean="0">
                    <a:latin typeface="Arial" panose="020B0604020202020204" pitchFamily="34" charset="0"/>
                    <a:ea typeface="Calibri" panose="020F0502020204030204" pitchFamily="34" charset="0"/>
                    <a:cs typeface="Arial" panose="020B0604020202020204" pitchFamily="34" charset="0"/>
                  </a:rPr>
                  <a:t>với</a:t>
                </a:r>
                <a:r>
                  <a:rPr lang="en-US" b="0" kern="0" dirty="0" smtClean="0">
                    <a:latin typeface="Arial" panose="020B0604020202020204" pitchFamily="34" charset="0"/>
                    <a:ea typeface="Calibri" panose="020F0502020204030204" pitchFamily="34" charset="0"/>
                    <a:cs typeface="Arial" panose="020B0604020202020204" pitchFamily="34" charset="0"/>
                  </a:rPr>
                  <a:t> </a:t>
                </a:r>
                <a:r>
                  <a:rPr lang="en-US" b="0" kern="0" dirty="0" err="1" smtClean="0">
                    <a:latin typeface="Arial" panose="020B0604020202020204" pitchFamily="34" charset="0"/>
                    <a:ea typeface="Calibri" panose="020F0502020204030204" pitchFamily="34" charset="0"/>
                    <a:cs typeface="Arial" panose="020B0604020202020204" pitchFamily="34" charset="0"/>
                  </a:rPr>
                  <a:t>độ</a:t>
                </a:r>
                <a:r>
                  <a:rPr lang="en-US" b="0" kern="0" dirty="0" smtClean="0">
                    <a:latin typeface="Arial" panose="020B0604020202020204" pitchFamily="34" charset="0"/>
                    <a:ea typeface="Calibri" panose="020F0502020204030204" pitchFamily="34" charset="0"/>
                    <a:cs typeface="Arial" panose="020B0604020202020204" pitchFamily="34" charset="0"/>
                  </a:rPr>
                  <a:t> tin </a:t>
                </a:r>
                <a:r>
                  <a:rPr lang="en-US" b="0" kern="0" dirty="0" err="1" smtClean="0">
                    <a:latin typeface="Arial" panose="020B0604020202020204" pitchFamily="34" charset="0"/>
                    <a:ea typeface="Calibri" panose="020F0502020204030204" pitchFamily="34" charset="0"/>
                    <a:cs typeface="Arial" panose="020B0604020202020204" pitchFamily="34" charset="0"/>
                  </a:rPr>
                  <a:t>cậy</a:t>
                </a:r>
                <a:r>
                  <a:rPr lang="en-US" b="0" kern="0" dirty="0" smtClean="0">
                    <a:latin typeface="Arial" panose="020B0604020202020204" pitchFamily="34" charset="0"/>
                    <a:ea typeface="Calibri" panose="020F0502020204030204" pitchFamily="34" charset="0"/>
                    <a:cs typeface="Arial" panose="020B0604020202020204" pitchFamily="34" charset="0"/>
                  </a:rPr>
                  <a:t> </a:t>
                </a:r>
                <a:r>
                  <a:rPr lang="en-US" b="0" kern="0" dirty="0" err="1" smtClean="0">
                    <a:latin typeface="Arial" panose="020B0604020202020204" pitchFamily="34" charset="0"/>
                    <a:ea typeface="Calibri" panose="020F0502020204030204" pitchFamily="34" charset="0"/>
                    <a:cs typeface="Arial" panose="020B0604020202020204" pitchFamily="34" charset="0"/>
                  </a:rPr>
                  <a:t>là</a:t>
                </a:r>
                <a:r>
                  <a:rPr lang="en-US" b="0" kern="0" dirty="0" smtClean="0">
                    <a:latin typeface="Arial" panose="020B0604020202020204" pitchFamily="34" charset="0"/>
                    <a:ea typeface="Calibri" panose="020F0502020204030204" pitchFamily="34" charset="0"/>
                    <a:cs typeface="Arial" panose="020B0604020202020204" pitchFamily="34" charset="0"/>
                  </a:rPr>
                  <a:t> 0.95 </a:t>
                </a:r>
                <a:r>
                  <a:rPr lang="en-US" b="0" kern="0" dirty="0" err="1" smtClean="0">
                    <a:latin typeface="Arial" panose="020B0604020202020204" pitchFamily="34" charset="0"/>
                    <a:ea typeface="Calibri" panose="020F0502020204030204" pitchFamily="34" charset="0"/>
                    <a:cs typeface="Arial" panose="020B0604020202020204" pitchFamily="34" charset="0"/>
                  </a:rPr>
                  <a:t>là</a:t>
                </a:r>
                <a:r>
                  <a:rPr lang="en-US" b="0" kern="0" dirty="0" smtClean="0">
                    <a:latin typeface="Arial" panose="020B0604020202020204" pitchFamily="34" charset="0"/>
                    <a:ea typeface="Calibri" panose="020F0502020204030204" pitchFamily="34" charset="0"/>
                    <a:cs typeface="Arial" panose="020B0604020202020204" pitchFamily="34" charset="0"/>
                  </a:rPr>
                  <a:t> </a:t>
                </a:r>
                <a14:m>
                  <m:oMath xmlns:m="http://schemas.openxmlformats.org/officeDocument/2006/math">
                    <m:acc>
                      <m:accPr>
                        <m:chr m:val="̅"/>
                        <m:ctrlPr>
                          <a:rPr lang="en-US" altLang="en-US" b="0" i="1">
                            <a:latin typeface="Cambria Math" panose="02040503050406030204" pitchFamily="18" charset="0"/>
                          </a:rPr>
                        </m:ctrlPr>
                      </m:accPr>
                      <m:e>
                        <m:r>
                          <a:rPr lang="en-US" altLang="en-US" b="0" i="1">
                            <a:latin typeface="Cambria Math" panose="02040503050406030204" pitchFamily="18" charset="0"/>
                          </a:rPr>
                          <m:t>𝑋</m:t>
                        </m:r>
                      </m:e>
                    </m:acc>
                    <m:r>
                      <a:rPr lang="en-US" altLang="en-US" b="0" i="1">
                        <a:latin typeface="Cambria Math" panose="02040503050406030204" pitchFamily="18" charset="0"/>
                        <a:ea typeface="Cambria Math" panose="02040503050406030204" pitchFamily="18" charset="0"/>
                      </a:rPr>
                      <m:t>±</m:t>
                    </m:r>
                    <m:r>
                      <a:rPr lang="en-US" altLang="en-US" b="0" i="1" smtClean="0">
                        <a:latin typeface="Cambria Math" panose="02040503050406030204" pitchFamily="18" charset="0"/>
                        <a:ea typeface="Cambria Math" panose="02040503050406030204" pitchFamily="18" charset="0"/>
                      </a:rPr>
                      <m:t>𝐸</m:t>
                    </m:r>
                  </m:oMath>
                </a14:m>
                <a:r>
                  <a:rPr lang="en-US" b="0" kern="0" dirty="0" smtClean="0">
                    <a:latin typeface="Arial" panose="020B0604020202020204" pitchFamily="34" charset="0"/>
                    <a:ea typeface="Calibri" panose="020F0502020204030204" pitchFamily="34" charset="0"/>
                    <a:cs typeface="Arial" panose="020B0604020202020204" pitchFamily="34" charset="0"/>
                  </a:rPr>
                  <a:t> hay</a:t>
                </a:r>
              </a:p>
              <a:p>
                <a:pPr marL="1371600" lvl="3" indent="0">
                  <a:lnSpc>
                    <a:spcPct val="107000"/>
                  </a:lnSpc>
                  <a:spcBef>
                    <a:spcPts val="0"/>
                  </a:spcBef>
                  <a:spcAft>
                    <a:spcPts val="800"/>
                  </a:spcAft>
                  <a:buNone/>
                </a:pPr>
                <a:r>
                  <a:rPr lang="en-US" sz="2400" b="0" kern="0" dirty="0" smtClean="0">
                    <a:solidFill>
                      <a:srgbClr val="FF0000"/>
                    </a:solidFill>
                    <a:latin typeface="Arial" panose="020B0604020202020204" pitchFamily="34" charset="0"/>
                    <a:ea typeface="Calibri" panose="020F0502020204030204" pitchFamily="34" charset="0"/>
                    <a:cs typeface="Arial" panose="020B0604020202020204" pitchFamily="34" charset="0"/>
                  </a:rPr>
                  <a:t>362.3</a:t>
                </a:r>
                <a14:m>
                  <m:oMath xmlns:m="http://schemas.openxmlformats.org/officeDocument/2006/math">
                    <m:r>
                      <a:rPr lang="en-US" altLang="en-US" sz="2400" b="0" i="1">
                        <a:solidFill>
                          <a:srgbClr val="FF0000"/>
                        </a:solidFill>
                        <a:latin typeface="Cambria Math" panose="02040503050406030204" pitchFamily="18" charset="0"/>
                      </a:rPr>
                      <m:t>−</m:t>
                    </m:r>
                    <m:r>
                      <a:rPr lang="en-US" altLang="en-US" sz="2400" b="0" i="1" smtClean="0">
                        <a:solidFill>
                          <a:srgbClr val="FF0000"/>
                        </a:solidFill>
                        <a:latin typeface="Cambria Math" panose="02040503050406030204" pitchFamily="18" charset="0"/>
                      </a:rPr>
                      <m:t>1.66</m:t>
                    </m:r>
                    <m:r>
                      <a:rPr lang="en-US" altLang="en-US" sz="2400" b="0" i="1">
                        <a:solidFill>
                          <a:srgbClr val="FF0000"/>
                        </a:solidFill>
                        <a:latin typeface="Cambria Math" panose="02040503050406030204" pitchFamily="18" charset="0"/>
                      </a:rPr>
                      <m:t>&lt;µ&lt;</m:t>
                    </m:r>
                  </m:oMath>
                </a14:m>
                <a:r>
                  <a:rPr lang="en-US" altLang="en-US" sz="2400" b="0" dirty="0">
                    <a:solidFill>
                      <a:srgbClr val="FF0000"/>
                    </a:solidFill>
                    <a:latin typeface="Arial" panose="020B0604020202020204" pitchFamily="34" charset="0"/>
                    <a:cs typeface="Arial" panose="020B0604020202020204" pitchFamily="34" charset="0"/>
                  </a:rPr>
                  <a:t>  </a:t>
                </a:r>
                <a:r>
                  <a:rPr lang="en-US" altLang="en-US" sz="2400" b="0" dirty="0" smtClean="0">
                    <a:solidFill>
                      <a:srgbClr val="FF0000"/>
                    </a:solidFill>
                    <a:latin typeface="Arial" panose="020B0604020202020204" pitchFamily="34" charset="0"/>
                    <a:cs typeface="Arial" panose="020B0604020202020204" pitchFamily="34" charset="0"/>
                  </a:rPr>
                  <a:t>362.3</a:t>
                </a:r>
                <a14:m>
                  <m:oMath xmlns:m="http://schemas.openxmlformats.org/officeDocument/2006/math">
                    <m:r>
                      <a:rPr lang="en-US" altLang="en-US" sz="2400" b="0" i="1">
                        <a:solidFill>
                          <a:srgbClr val="FF0000"/>
                        </a:solidFill>
                        <a:latin typeface="Cambria Math" panose="02040503050406030204" pitchFamily="18" charset="0"/>
                      </a:rPr>
                      <m:t>+</m:t>
                    </m:r>
                    <m:r>
                      <a:rPr lang="en-US" altLang="en-US" sz="2400" b="0" i="1" smtClean="0">
                        <a:solidFill>
                          <a:srgbClr val="FF0000"/>
                        </a:solidFill>
                        <a:latin typeface="Cambria Math" panose="02040503050406030204" pitchFamily="18" charset="0"/>
                      </a:rPr>
                      <m:t>1.66</m:t>
                    </m:r>
                  </m:oMath>
                </a14:m>
                <a:r>
                  <a:rPr lang="en-US" sz="2400" b="0" kern="0" dirty="0">
                    <a:solidFill>
                      <a:srgbClr val="FF0000"/>
                    </a:solidFill>
                    <a:latin typeface="Arial" panose="020B0604020202020204" pitchFamily="34" charset="0"/>
                    <a:ea typeface="Calibri" panose="020F0502020204030204" pitchFamily="34" charset="0"/>
                    <a:cs typeface="Arial" panose="020B0604020202020204" pitchFamily="34" charset="0"/>
                  </a:rPr>
                  <a:t> </a:t>
                </a:r>
                <a:endParaRPr lang="en-US" sz="2400" b="0" kern="0" dirty="0" smtClean="0">
                  <a:solidFill>
                    <a:srgbClr val="FF0000"/>
                  </a:solidFill>
                  <a:latin typeface="Arial" panose="020B0604020202020204" pitchFamily="34" charset="0"/>
                  <a:ea typeface="Calibri" panose="020F0502020204030204" pitchFamily="34" charset="0"/>
                  <a:cs typeface="Arial" panose="020B0604020202020204" pitchFamily="34" charset="0"/>
                </a:endParaRPr>
              </a:p>
              <a:p>
                <a:pPr marL="1371600" lvl="3" indent="0">
                  <a:lnSpc>
                    <a:spcPct val="107000"/>
                  </a:lnSpc>
                  <a:spcBef>
                    <a:spcPts val="0"/>
                  </a:spcBef>
                  <a:spcAft>
                    <a:spcPts val="800"/>
                  </a:spcAft>
                  <a:buNone/>
                </a:pPr>
                <a:r>
                  <a:rPr lang="en-US" sz="2400" b="0" kern="0" dirty="0" smtClean="0">
                    <a:solidFill>
                      <a:srgbClr val="FF0000"/>
                    </a:solidFill>
                    <a:latin typeface="Arial" panose="020B0604020202020204" pitchFamily="34" charset="0"/>
                    <a:ea typeface="Calibri" panose="020F0502020204030204" pitchFamily="34" charset="0"/>
                    <a:cs typeface="Arial" panose="020B0604020202020204" pitchFamily="34" charset="0"/>
                  </a:rPr>
                  <a:t>       360.64 </a:t>
                </a:r>
                <a14:m>
                  <m:oMath xmlns:m="http://schemas.openxmlformats.org/officeDocument/2006/math">
                    <m:r>
                      <a:rPr lang="en-US" altLang="en-US" sz="2400" b="0" i="1">
                        <a:solidFill>
                          <a:srgbClr val="FF0000"/>
                        </a:solidFill>
                        <a:latin typeface="Cambria Math" panose="02040503050406030204" pitchFamily="18" charset="0"/>
                      </a:rPr>
                      <m:t>&lt;µ&lt;</m:t>
                    </m:r>
                  </m:oMath>
                </a14:m>
                <a:r>
                  <a:rPr lang="en-US" altLang="en-US" sz="2400" b="0" dirty="0">
                    <a:solidFill>
                      <a:srgbClr val="FF0000"/>
                    </a:solidFill>
                    <a:latin typeface="Arial" panose="020B0604020202020204" pitchFamily="34" charset="0"/>
                    <a:cs typeface="Arial" panose="020B0604020202020204" pitchFamily="34" charset="0"/>
                  </a:rPr>
                  <a:t>  </a:t>
                </a:r>
                <a:r>
                  <a:rPr lang="en-US" altLang="en-US" sz="2400" b="0" dirty="0" smtClean="0">
                    <a:solidFill>
                      <a:srgbClr val="FF0000"/>
                    </a:solidFill>
                    <a:latin typeface="Arial" panose="020B0604020202020204" pitchFamily="34" charset="0"/>
                    <a:cs typeface="Arial" panose="020B0604020202020204" pitchFamily="34" charset="0"/>
                  </a:rPr>
                  <a:t>363.96</a:t>
                </a:r>
                <a:endParaRPr lang="en-US" sz="2400" b="0" kern="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a:lnSpc>
                    <a:spcPct val="107000"/>
                  </a:lnSpc>
                  <a:spcBef>
                    <a:spcPts val="0"/>
                  </a:spcBef>
                  <a:spcAft>
                    <a:spcPts val="800"/>
                  </a:spcAft>
                </a:pPr>
                <a:endParaRPr lang="en-US" b="0" kern="0" dirty="0" smtClean="0">
                  <a:latin typeface="Arial" panose="020B0604020202020204" pitchFamily="34" charset="0"/>
                  <a:ea typeface="Calibri" panose="020F0502020204030204" pitchFamily="34" charset="0"/>
                  <a:cs typeface="Arial" panose="020B0604020202020204" pitchFamily="34" charset="0"/>
                </a:endParaRPr>
              </a:p>
              <a:p>
                <a:pPr>
                  <a:lnSpc>
                    <a:spcPct val="107000"/>
                  </a:lnSpc>
                  <a:spcBef>
                    <a:spcPts val="0"/>
                  </a:spcBef>
                  <a:spcAft>
                    <a:spcPts val="800"/>
                  </a:spcAft>
                </a:pPr>
                <a:endParaRPr lang="en-US" b="0" kern="0" dirty="0" smtClean="0">
                  <a:latin typeface="Arial" panose="020B0604020202020204" pitchFamily="34" charset="0"/>
                  <a:ea typeface="Calibri" panose="020F0502020204030204" pitchFamily="34" charset="0"/>
                  <a:cs typeface="Arial" panose="020B0604020202020204" pitchFamily="34" charset="0"/>
                </a:endParaRPr>
              </a:p>
              <a:p>
                <a:pPr>
                  <a:lnSpc>
                    <a:spcPct val="107000"/>
                  </a:lnSpc>
                  <a:spcBef>
                    <a:spcPts val="0"/>
                  </a:spcBef>
                  <a:spcAft>
                    <a:spcPts val="800"/>
                  </a:spcAft>
                </a:pPr>
                <a:endParaRPr lang="en-US" b="0" kern="0" dirty="0">
                  <a:latin typeface="Arial" panose="020B0604020202020204" pitchFamily="34" charset="0"/>
                  <a:ea typeface="Calibri" panose="020F0502020204030204" pitchFamily="34" charset="0"/>
                  <a:cs typeface="Arial" panose="020B0604020202020204" pitchFamily="34" charset="0"/>
                </a:endParaRPr>
              </a:p>
            </p:txBody>
          </p:sp>
        </mc:Choice>
        <mc:Fallback xmlns="">
          <p:sp>
            <p:nvSpPr>
              <p:cNvPr id="4" name="Rectangle 3"/>
              <p:cNvSpPr txBox="1">
                <a:spLocks noRot="1" noChangeAspect="1" noMove="1" noResize="1" noEditPoints="1" noAdjustHandles="1" noChangeArrowheads="1" noChangeShapeType="1" noTextEdit="1"/>
              </p:cNvSpPr>
              <p:nvPr/>
            </p:nvSpPr>
            <p:spPr bwMode="auto">
              <a:xfrm>
                <a:off x="0" y="838200"/>
                <a:ext cx="9144000" cy="2286000"/>
              </a:xfrm>
              <a:prstGeom prst="rect">
                <a:avLst/>
              </a:prstGeom>
              <a:blipFill>
                <a:blip r:embed="rId3"/>
                <a:stretch>
                  <a:fillRect l="-933" b="-58133"/>
                </a:stretch>
              </a:blip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pic>
        <p:nvPicPr>
          <p:cNvPr id="6" name="Picture 5"/>
          <p:cNvPicPr/>
          <p:nvPr/>
        </p:nvPicPr>
        <p:blipFill>
          <a:blip r:embed="rId4" cstate="print">
            <a:extLst>
              <a:ext uri="{28A0092B-C50C-407E-A947-70E740481C1C}">
                <a14:useLocalDpi xmlns:a14="http://schemas.microsoft.com/office/drawing/2010/main" val="0"/>
              </a:ext>
            </a:extLst>
          </a:blip>
          <a:stretch>
            <a:fillRect/>
          </a:stretch>
        </p:blipFill>
        <p:spPr>
          <a:xfrm>
            <a:off x="4269924" y="4495800"/>
            <a:ext cx="3731076" cy="1703186"/>
          </a:xfrm>
          <a:prstGeom prst="rect">
            <a:avLst/>
          </a:prstGeom>
        </p:spPr>
      </p:pic>
      <p:cxnSp>
        <p:nvCxnSpPr>
          <p:cNvPr id="7" name="Straight Connector 6"/>
          <p:cNvCxnSpPr/>
          <p:nvPr/>
        </p:nvCxnSpPr>
        <p:spPr bwMode="auto">
          <a:xfrm flipV="1">
            <a:off x="6076406" y="4733493"/>
            <a:ext cx="0" cy="1283341"/>
          </a:xfrm>
          <a:prstGeom prst="line">
            <a:avLst/>
          </a:prstGeom>
          <a:solidFill>
            <a:srgbClr val="144097"/>
          </a:solidFill>
          <a:ln w="12700" cap="flat" cmpd="sng" algn="ctr">
            <a:solidFill>
              <a:schemeClr val="tx1"/>
            </a:solidFill>
            <a:prstDash val="solid"/>
            <a:round/>
            <a:headEnd type="none" w="med" len="med"/>
            <a:tailEnd type="none" w="med" len="med"/>
          </a:ln>
          <a:effectLst/>
        </p:spPr>
      </p:cxnSp>
      <p:cxnSp>
        <p:nvCxnSpPr>
          <p:cNvPr id="8" name="Straight Connector 7"/>
          <p:cNvCxnSpPr/>
          <p:nvPr/>
        </p:nvCxnSpPr>
        <p:spPr bwMode="auto">
          <a:xfrm>
            <a:off x="6566919" y="5495219"/>
            <a:ext cx="0" cy="518068"/>
          </a:xfrm>
          <a:prstGeom prst="line">
            <a:avLst/>
          </a:prstGeom>
          <a:solidFill>
            <a:srgbClr val="144097"/>
          </a:solidFill>
          <a:ln w="12700" cap="flat" cmpd="sng" algn="ctr">
            <a:solidFill>
              <a:schemeClr val="tx1"/>
            </a:solidFill>
            <a:prstDash val="solid"/>
            <a:round/>
            <a:headEnd type="none" w="med" len="med"/>
            <a:tailEnd type="none" w="med" len="med"/>
          </a:ln>
          <a:effectLst/>
        </p:spPr>
      </p:cxnSp>
      <p:sp>
        <p:nvSpPr>
          <p:cNvPr id="9" name="TextBox 8"/>
          <p:cNvSpPr txBox="1"/>
          <p:nvPr/>
        </p:nvSpPr>
        <p:spPr>
          <a:xfrm>
            <a:off x="5965819" y="6031027"/>
            <a:ext cx="308576" cy="400110"/>
          </a:xfrm>
          <a:prstGeom prst="rect">
            <a:avLst/>
          </a:prstGeom>
          <a:noFill/>
        </p:spPr>
        <p:txBody>
          <a:bodyPr wrap="square" rtlCol="0">
            <a:spAutoFit/>
          </a:bodyPr>
          <a:lstStyle/>
          <a:p>
            <a:r>
              <a:rPr lang="en-US" dirty="0"/>
              <a:t>0</a:t>
            </a:r>
          </a:p>
        </p:txBody>
      </p:sp>
      <p:sp>
        <p:nvSpPr>
          <p:cNvPr id="10" name="TextBox 9"/>
          <p:cNvSpPr txBox="1"/>
          <p:nvPr/>
        </p:nvSpPr>
        <p:spPr>
          <a:xfrm>
            <a:off x="5378986" y="6023012"/>
            <a:ext cx="499431" cy="400110"/>
          </a:xfrm>
          <a:prstGeom prst="rect">
            <a:avLst/>
          </a:prstGeom>
          <a:noFill/>
        </p:spPr>
        <p:txBody>
          <a:bodyPr wrap="square" rtlCol="0">
            <a:spAutoFit/>
          </a:bodyPr>
          <a:lstStyle/>
          <a:p>
            <a:r>
              <a:rPr lang="en-US" dirty="0" smtClean="0"/>
              <a:t>-b</a:t>
            </a:r>
            <a:endParaRPr lang="en-US" dirty="0"/>
          </a:p>
        </p:txBody>
      </p:sp>
      <p:sp>
        <p:nvSpPr>
          <p:cNvPr id="11" name="TextBox 10"/>
          <p:cNvSpPr txBox="1"/>
          <p:nvPr/>
        </p:nvSpPr>
        <p:spPr>
          <a:xfrm>
            <a:off x="6440277" y="6025114"/>
            <a:ext cx="686718" cy="400110"/>
          </a:xfrm>
          <a:prstGeom prst="rect">
            <a:avLst/>
          </a:prstGeom>
          <a:noFill/>
        </p:spPr>
        <p:txBody>
          <a:bodyPr wrap="square" rtlCol="0">
            <a:spAutoFit/>
          </a:bodyPr>
          <a:lstStyle/>
          <a:p>
            <a:r>
              <a:rPr lang="en-US" dirty="0"/>
              <a:t>b</a:t>
            </a:r>
          </a:p>
        </p:txBody>
      </p:sp>
      <p:cxnSp>
        <p:nvCxnSpPr>
          <p:cNvPr id="12" name="Straight Connector 11"/>
          <p:cNvCxnSpPr/>
          <p:nvPr/>
        </p:nvCxnSpPr>
        <p:spPr bwMode="auto">
          <a:xfrm>
            <a:off x="5585892" y="5495219"/>
            <a:ext cx="0" cy="518068"/>
          </a:xfrm>
          <a:prstGeom prst="line">
            <a:avLst/>
          </a:prstGeom>
          <a:solidFill>
            <a:srgbClr val="144097"/>
          </a:solidFill>
          <a:ln w="12700" cap="flat" cmpd="sng" algn="ctr">
            <a:solidFill>
              <a:schemeClr val="tx1"/>
            </a:solidFill>
            <a:prstDash val="solid"/>
            <a:round/>
            <a:headEnd type="none" w="med" len="med"/>
            <a:tailEnd type="none" w="med" len="med"/>
          </a:ln>
          <a:effectLst/>
        </p:spPr>
      </p:cxnSp>
      <p:sp>
        <p:nvSpPr>
          <p:cNvPr id="13" name="TextBox 12"/>
          <p:cNvSpPr txBox="1"/>
          <p:nvPr/>
        </p:nvSpPr>
        <p:spPr>
          <a:xfrm>
            <a:off x="4114800" y="5105400"/>
            <a:ext cx="1560723" cy="399387"/>
          </a:xfrm>
          <a:prstGeom prst="rect">
            <a:avLst/>
          </a:prstGeom>
          <a:noFill/>
        </p:spPr>
        <p:txBody>
          <a:bodyPr wrap="square" rtlCol="0">
            <a:spAutoFit/>
          </a:bodyPr>
          <a:lstStyle/>
          <a:p>
            <a:r>
              <a:rPr lang="en-US" dirty="0" smtClean="0"/>
              <a:t>P(Z&lt;-b)</a:t>
            </a:r>
            <a:endParaRPr lang="en-US" dirty="0"/>
          </a:p>
        </p:txBody>
      </p:sp>
      <p:sp>
        <p:nvSpPr>
          <p:cNvPr id="14" name="TextBox 13"/>
          <p:cNvSpPr txBox="1"/>
          <p:nvPr/>
        </p:nvSpPr>
        <p:spPr>
          <a:xfrm>
            <a:off x="6877280" y="5619413"/>
            <a:ext cx="2266720" cy="400110"/>
          </a:xfrm>
          <a:prstGeom prst="rect">
            <a:avLst/>
          </a:prstGeom>
          <a:noFill/>
        </p:spPr>
        <p:txBody>
          <a:bodyPr wrap="square" rtlCol="0">
            <a:spAutoFit/>
          </a:bodyPr>
          <a:lstStyle/>
          <a:p>
            <a:r>
              <a:rPr lang="en-US" dirty="0" smtClean="0"/>
              <a:t>(1-0.95)/2=0.025</a:t>
            </a:r>
            <a:endParaRPr lang="en-US" dirty="0"/>
          </a:p>
        </p:txBody>
      </p:sp>
      <p:sp>
        <p:nvSpPr>
          <p:cNvPr id="15" name="TextBox 14"/>
          <p:cNvSpPr txBox="1"/>
          <p:nvPr/>
        </p:nvSpPr>
        <p:spPr>
          <a:xfrm>
            <a:off x="3505200" y="5619413"/>
            <a:ext cx="2209800" cy="400110"/>
          </a:xfrm>
          <a:prstGeom prst="rect">
            <a:avLst/>
          </a:prstGeom>
          <a:noFill/>
        </p:spPr>
        <p:txBody>
          <a:bodyPr wrap="square" rtlCol="0">
            <a:spAutoFit/>
          </a:bodyPr>
          <a:lstStyle/>
          <a:p>
            <a:r>
              <a:rPr lang="en-US" dirty="0" smtClean="0"/>
              <a:t>(1-0.95)/2=0.025</a:t>
            </a:r>
            <a:endParaRPr lang="en-US" dirty="0"/>
          </a:p>
        </p:txBody>
      </p:sp>
      <p:sp>
        <p:nvSpPr>
          <p:cNvPr id="16" name="TextBox 15"/>
          <p:cNvSpPr txBox="1"/>
          <p:nvPr/>
        </p:nvSpPr>
        <p:spPr>
          <a:xfrm>
            <a:off x="5691130" y="5329626"/>
            <a:ext cx="938270" cy="400110"/>
          </a:xfrm>
          <a:prstGeom prst="rect">
            <a:avLst/>
          </a:prstGeom>
          <a:noFill/>
        </p:spPr>
        <p:txBody>
          <a:bodyPr wrap="square" rtlCol="0">
            <a:spAutoFit/>
          </a:bodyPr>
          <a:lstStyle/>
          <a:p>
            <a:r>
              <a:rPr lang="en-US" dirty="0" smtClean="0"/>
              <a:t>0.95</a:t>
            </a:r>
            <a:endParaRPr lang="en-US" dirty="0"/>
          </a:p>
        </p:txBody>
      </p:sp>
      <p:cxnSp>
        <p:nvCxnSpPr>
          <p:cNvPr id="17" name="Straight Connector 16"/>
          <p:cNvCxnSpPr/>
          <p:nvPr/>
        </p:nvCxnSpPr>
        <p:spPr bwMode="auto">
          <a:xfrm>
            <a:off x="5889119" y="4922742"/>
            <a:ext cx="374573"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auto">
          <a:xfrm>
            <a:off x="5878417" y="4998442"/>
            <a:ext cx="437002"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auto">
          <a:xfrm>
            <a:off x="5815988" y="5081238"/>
            <a:ext cx="561860"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auto">
          <a:xfrm>
            <a:off x="5753559" y="5164034"/>
            <a:ext cx="665314"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auto">
          <a:xfrm>
            <a:off x="5715000" y="5257800"/>
            <a:ext cx="749147"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auto">
          <a:xfrm>
            <a:off x="5587677" y="5937587"/>
            <a:ext cx="977458"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auto">
          <a:xfrm>
            <a:off x="5587677" y="5861888"/>
            <a:ext cx="977458"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auto">
          <a:xfrm>
            <a:off x="5587677" y="5793286"/>
            <a:ext cx="977458"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bwMode="auto">
          <a:xfrm>
            <a:off x="5585892" y="5723500"/>
            <a:ext cx="977458"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bwMode="auto">
          <a:xfrm>
            <a:off x="5585892" y="5653714"/>
            <a:ext cx="977458"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auto">
          <a:xfrm>
            <a:off x="5612674" y="5499463"/>
            <a:ext cx="977458"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auto">
          <a:xfrm>
            <a:off x="5588726" y="5575663"/>
            <a:ext cx="977458"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auto">
          <a:xfrm>
            <a:off x="5625737" y="5436326"/>
            <a:ext cx="936434"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auto">
          <a:xfrm>
            <a:off x="5701937" y="5347063"/>
            <a:ext cx="811576"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auto">
          <a:xfrm>
            <a:off x="5651863" y="5347063"/>
            <a:ext cx="811576"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0703140"/>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38" name="Picture 7" descr="07_0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143000"/>
            <a:ext cx="7659688" cy="4560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39" name="Rectangle 3"/>
          <p:cNvSpPr>
            <a:spLocks noChangeArrowheads="1"/>
          </p:cNvSpPr>
          <p:nvPr/>
        </p:nvSpPr>
        <p:spPr bwMode="auto">
          <a:xfrm>
            <a:off x="457200" y="457200"/>
            <a:ext cx="8539163" cy="588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a:lnSpc>
                <a:spcPct val="90000"/>
              </a:lnSpc>
            </a:pPr>
            <a:r>
              <a:rPr lang="en-US" altLang="en-US" sz="3600" dirty="0" err="1">
                <a:solidFill>
                  <a:srgbClr val="008000"/>
                </a:solidFill>
              </a:rPr>
              <a:t>Chọn</a:t>
            </a:r>
            <a:r>
              <a:rPr lang="en-US" altLang="en-US" sz="3600" dirty="0">
                <a:solidFill>
                  <a:srgbClr val="008000"/>
                </a:solidFill>
              </a:rPr>
              <a:t> </a:t>
            </a:r>
            <a:r>
              <a:rPr lang="en-US" altLang="en-US" sz="3600" dirty="0" err="1">
                <a:solidFill>
                  <a:srgbClr val="008000"/>
                </a:solidFill>
              </a:rPr>
              <a:t>phân</a:t>
            </a:r>
            <a:r>
              <a:rPr lang="en-US" altLang="en-US" sz="3600" dirty="0">
                <a:solidFill>
                  <a:srgbClr val="008000"/>
                </a:solidFill>
              </a:rPr>
              <a:t> </a:t>
            </a:r>
            <a:r>
              <a:rPr lang="en-US" altLang="en-US" sz="3600" dirty="0" err="1">
                <a:solidFill>
                  <a:srgbClr val="008000"/>
                </a:solidFill>
              </a:rPr>
              <a:t>phối</a:t>
            </a:r>
            <a:r>
              <a:rPr lang="en-US" altLang="en-US" sz="3600" dirty="0">
                <a:solidFill>
                  <a:srgbClr val="008000"/>
                </a:solidFill>
              </a:rPr>
              <a:t> </a:t>
            </a:r>
            <a:r>
              <a:rPr lang="en-US" altLang="en-US" sz="3600" dirty="0" err="1">
                <a:solidFill>
                  <a:srgbClr val="008000"/>
                </a:solidFill>
              </a:rPr>
              <a:t>phù</a:t>
            </a:r>
            <a:r>
              <a:rPr lang="en-US" altLang="en-US" sz="3600" dirty="0">
                <a:solidFill>
                  <a:srgbClr val="008000"/>
                </a:solidFill>
              </a:rPr>
              <a:t> </a:t>
            </a:r>
            <a:r>
              <a:rPr lang="en-US" altLang="en-US" sz="3600" dirty="0" err="1">
                <a:solidFill>
                  <a:srgbClr val="008000"/>
                </a:solidFill>
              </a:rPr>
              <a:t>hợp</a:t>
            </a:r>
            <a:endParaRPr lang="en-US" altLang="en-US" sz="3600" dirty="0">
              <a:solidFill>
                <a:srgbClr val="008000"/>
              </a:solidFill>
            </a:endParaRPr>
          </a:p>
        </p:txBody>
      </p:sp>
    </p:spTree>
    <p:extLst>
      <p:ext uri="{BB962C8B-B14F-4D97-AF65-F5344CB8AC3E}">
        <p14:creationId xmlns:p14="http://schemas.microsoft.com/office/powerpoint/2010/main" val="77484664"/>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bwMode="auto">
          <a:xfrm>
            <a:off x="304800" y="381000"/>
            <a:ext cx="8566150" cy="7874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r>
              <a:rPr lang="en-US" altLang="en-US" sz="3200" smtClean="0"/>
              <a:t>Chọn phân phối phù hợp</a:t>
            </a:r>
          </a:p>
        </p:txBody>
      </p:sp>
      <p:sp>
        <p:nvSpPr>
          <p:cNvPr id="67587" name="Rectangle 3"/>
          <p:cNvSpPr>
            <a:spLocks noGrp="1" noChangeArrowheads="1"/>
          </p:cNvSpPr>
          <p:nvPr>
            <p:ph type="body" idx="4294967295"/>
          </p:nvPr>
        </p:nvSpPr>
        <p:spPr bwMode="auto">
          <a:xfrm>
            <a:off x="0" y="1219200"/>
            <a:ext cx="4129088" cy="213836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pPr marL="0" indent="1588" defTabSz="342900">
              <a:spcBef>
                <a:spcPct val="35000"/>
              </a:spcBef>
              <a:spcAft>
                <a:spcPct val="35000"/>
              </a:spcAft>
              <a:buFont typeface="Wingdings" panose="05000000000000000000" pitchFamily="2" charset="2"/>
              <a:buNone/>
            </a:pPr>
            <a:r>
              <a:rPr lang="en-US" altLang="en-US" b="0" dirty="0" err="1" smtClean="0"/>
              <a:t>Sử</a:t>
            </a:r>
            <a:r>
              <a:rPr lang="en-US" altLang="en-US" b="0" dirty="0" smtClean="0"/>
              <a:t> </a:t>
            </a:r>
            <a:r>
              <a:rPr lang="en-US" altLang="en-US" b="0" dirty="0" err="1" smtClean="0"/>
              <a:t>dụng</a:t>
            </a:r>
            <a:r>
              <a:rPr lang="en-US" altLang="en-US" b="0" dirty="0" smtClean="0"/>
              <a:t> </a:t>
            </a:r>
            <a:r>
              <a:rPr lang="en-US" altLang="en-US" b="0" dirty="0" err="1" smtClean="0"/>
              <a:t>phân</a:t>
            </a:r>
            <a:r>
              <a:rPr lang="en-US" altLang="en-US" b="0" dirty="0" smtClean="0"/>
              <a:t> </a:t>
            </a:r>
            <a:r>
              <a:rPr lang="en-US" altLang="en-US" b="0" dirty="0" err="1" smtClean="0"/>
              <a:t>phối</a:t>
            </a:r>
            <a:r>
              <a:rPr lang="en-US" altLang="en-US" b="0" dirty="0" smtClean="0"/>
              <a:t> </a:t>
            </a:r>
            <a:r>
              <a:rPr lang="en-US" altLang="en-US" b="0" dirty="0" err="1" smtClean="0"/>
              <a:t>chuẩn</a:t>
            </a:r>
            <a:endParaRPr lang="en-US" altLang="en-US" b="0" dirty="0" smtClean="0"/>
          </a:p>
        </p:txBody>
      </p:sp>
      <p:sp>
        <p:nvSpPr>
          <p:cNvPr id="67588" name="Rectangle 4"/>
          <p:cNvSpPr>
            <a:spLocks noChangeArrowheads="1"/>
          </p:cNvSpPr>
          <p:nvPr/>
        </p:nvSpPr>
        <p:spPr bwMode="auto">
          <a:xfrm>
            <a:off x="4510088" y="1277938"/>
            <a:ext cx="4302125" cy="161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indent="1588" defTabSz="342900">
              <a:defRPr sz="2000" b="1">
                <a:solidFill>
                  <a:schemeClr val="tx1"/>
                </a:solidFill>
                <a:latin typeface="Arial" panose="020B0604020202020204" pitchFamily="34" charset="0"/>
              </a:defRPr>
            </a:lvl1pPr>
            <a:lvl2pPr marL="742950" indent="-285750" defTabSz="342900">
              <a:defRPr sz="2000" b="1">
                <a:solidFill>
                  <a:schemeClr val="tx1"/>
                </a:solidFill>
                <a:latin typeface="Arial" panose="020B0604020202020204" pitchFamily="34" charset="0"/>
              </a:defRPr>
            </a:lvl2pPr>
            <a:lvl3pPr marL="1143000" indent="-228600" defTabSz="342900">
              <a:defRPr sz="2000" b="1">
                <a:solidFill>
                  <a:schemeClr val="tx1"/>
                </a:solidFill>
                <a:latin typeface="Arial" panose="020B0604020202020204" pitchFamily="34" charset="0"/>
              </a:defRPr>
            </a:lvl3pPr>
            <a:lvl4pPr marL="1600200" indent="-228600" defTabSz="342900">
              <a:defRPr sz="2000" b="1">
                <a:solidFill>
                  <a:schemeClr val="tx1"/>
                </a:solidFill>
                <a:latin typeface="Arial" panose="020B0604020202020204" pitchFamily="34" charset="0"/>
              </a:defRPr>
            </a:lvl4pPr>
            <a:lvl5pPr marL="2057400" indent="-228600" defTabSz="342900">
              <a:defRPr sz="2000" b="1">
                <a:solidFill>
                  <a:schemeClr val="tx1"/>
                </a:solidFill>
                <a:latin typeface="Arial" panose="020B0604020202020204" pitchFamily="34" charset="0"/>
              </a:defRPr>
            </a:lvl5pPr>
            <a:lvl6pPr marL="2514600" indent="-228600" defTabSz="342900" eaLnBrk="0" fontAlgn="base" hangingPunct="0">
              <a:spcBef>
                <a:spcPct val="0"/>
              </a:spcBef>
              <a:spcAft>
                <a:spcPct val="0"/>
              </a:spcAft>
              <a:defRPr sz="2000" b="1">
                <a:solidFill>
                  <a:schemeClr val="tx1"/>
                </a:solidFill>
                <a:latin typeface="Arial" panose="020B0604020202020204" pitchFamily="34" charset="0"/>
              </a:defRPr>
            </a:lvl6pPr>
            <a:lvl7pPr marL="2971800" indent="-228600" defTabSz="342900" eaLnBrk="0" fontAlgn="base" hangingPunct="0">
              <a:spcBef>
                <a:spcPct val="0"/>
              </a:spcBef>
              <a:spcAft>
                <a:spcPct val="0"/>
              </a:spcAft>
              <a:defRPr sz="2000" b="1">
                <a:solidFill>
                  <a:schemeClr val="tx1"/>
                </a:solidFill>
                <a:latin typeface="Arial" panose="020B0604020202020204" pitchFamily="34" charset="0"/>
              </a:defRPr>
            </a:lvl7pPr>
            <a:lvl8pPr marL="3429000" indent="-228600" defTabSz="342900" eaLnBrk="0" fontAlgn="base" hangingPunct="0">
              <a:spcBef>
                <a:spcPct val="0"/>
              </a:spcBef>
              <a:spcAft>
                <a:spcPct val="0"/>
              </a:spcAft>
              <a:defRPr sz="2000" b="1">
                <a:solidFill>
                  <a:schemeClr val="tx1"/>
                </a:solidFill>
                <a:latin typeface="Arial" panose="020B0604020202020204" pitchFamily="34" charset="0"/>
              </a:defRPr>
            </a:lvl8pPr>
            <a:lvl9pPr marL="3886200" indent="-228600" defTabSz="3429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spcBef>
                <a:spcPct val="35000"/>
              </a:spcBef>
              <a:spcAft>
                <a:spcPct val="35000"/>
              </a:spcAft>
              <a:buClr>
                <a:schemeClr val="accent2"/>
              </a:buClr>
              <a:buFont typeface="Wingdings" panose="05000000000000000000" pitchFamily="2" charset="2"/>
              <a:buNone/>
            </a:pPr>
            <a:r>
              <a:rPr lang="el-GR" altLang="en-US" sz="2400" b="0" i="1">
                <a:cs typeface="Arial" panose="020B0604020202020204" pitchFamily="34" charset="0"/>
              </a:rPr>
              <a:t>σ</a:t>
            </a:r>
            <a:r>
              <a:rPr lang="en-US" altLang="en-US" sz="2400" b="0">
                <a:cs typeface="Arial" panose="020B0604020202020204" pitchFamily="34" charset="0"/>
              </a:rPr>
              <a:t> </a:t>
            </a:r>
            <a:r>
              <a:rPr lang="en-US" altLang="en-US" sz="2400" b="0"/>
              <a:t>đã biết và quần thể có phân phối chuẩn hoặc </a:t>
            </a:r>
            <a:r>
              <a:rPr lang="en-US" altLang="en-US" sz="2400" b="0" i="1"/>
              <a:t>n</a:t>
            </a:r>
            <a:r>
              <a:rPr lang="en-US" altLang="en-US" sz="2400" b="0"/>
              <a:t> &gt; 30</a:t>
            </a:r>
          </a:p>
        </p:txBody>
      </p:sp>
      <p:sp>
        <p:nvSpPr>
          <p:cNvPr id="67589" name="Rectangle 6"/>
          <p:cNvSpPr>
            <a:spLocks noChangeArrowheads="1"/>
          </p:cNvSpPr>
          <p:nvPr/>
        </p:nvSpPr>
        <p:spPr bwMode="auto">
          <a:xfrm>
            <a:off x="436563" y="3078163"/>
            <a:ext cx="4129087" cy="2112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indent="1588" defTabSz="342900">
              <a:defRPr sz="2000" b="1">
                <a:solidFill>
                  <a:schemeClr val="tx1"/>
                </a:solidFill>
                <a:latin typeface="Arial" panose="020B0604020202020204" pitchFamily="34" charset="0"/>
              </a:defRPr>
            </a:lvl1pPr>
            <a:lvl2pPr marL="742950" indent="-285750" defTabSz="342900">
              <a:defRPr sz="2000" b="1">
                <a:solidFill>
                  <a:schemeClr val="tx1"/>
                </a:solidFill>
                <a:latin typeface="Arial" panose="020B0604020202020204" pitchFamily="34" charset="0"/>
              </a:defRPr>
            </a:lvl2pPr>
            <a:lvl3pPr marL="1143000" indent="-228600" defTabSz="342900">
              <a:defRPr sz="2000" b="1">
                <a:solidFill>
                  <a:schemeClr val="tx1"/>
                </a:solidFill>
                <a:latin typeface="Arial" panose="020B0604020202020204" pitchFamily="34" charset="0"/>
              </a:defRPr>
            </a:lvl3pPr>
            <a:lvl4pPr marL="1600200" indent="-228600" defTabSz="342900">
              <a:defRPr sz="2000" b="1">
                <a:solidFill>
                  <a:schemeClr val="tx1"/>
                </a:solidFill>
                <a:latin typeface="Arial" panose="020B0604020202020204" pitchFamily="34" charset="0"/>
              </a:defRPr>
            </a:lvl4pPr>
            <a:lvl5pPr marL="2057400" indent="-228600" defTabSz="342900">
              <a:defRPr sz="2000" b="1">
                <a:solidFill>
                  <a:schemeClr val="tx1"/>
                </a:solidFill>
                <a:latin typeface="Arial" panose="020B0604020202020204" pitchFamily="34" charset="0"/>
              </a:defRPr>
            </a:lvl5pPr>
            <a:lvl6pPr marL="2514600" indent="-228600" defTabSz="342900" eaLnBrk="0" fontAlgn="base" hangingPunct="0">
              <a:spcBef>
                <a:spcPct val="0"/>
              </a:spcBef>
              <a:spcAft>
                <a:spcPct val="0"/>
              </a:spcAft>
              <a:defRPr sz="2000" b="1">
                <a:solidFill>
                  <a:schemeClr val="tx1"/>
                </a:solidFill>
                <a:latin typeface="Arial" panose="020B0604020202020204" pitchFamily="34" charset="0"/>
              </a:defRPr>
            </a:lvl6pPr>
            <a:lvl7pPr marL="2971800" indent="-228600" defTabSz="342900" eaLnBrk="0" fontAlgn="base" hangingPunct="0">
              <a:spcBef>
                <a:spcPct val="0"/>
              </a:spcBef>
              <a:spcAft>
                <a:spcPct val="0"/>
              </a:spcAft>
              <a:defRPr sz="2000" b="1">
                <a:solidFill>
                  <a:schemeClr val="tx1"/>
                </a:solidFill>
                <a:latin typeface="Arial" panose="020B0604020202020204" pitchFamily="34" charset="0"/>
              </a:defRPr>
            </a:lvl7pPr>
            <a:lvl8pPr marL="3429000" indent="-228600" defTabSz="342900" eaLnBrk="0" fontAlgn="base" hangingPunct="0">
              <a:spcBef>
                <a:spcPct val="0"/>
              </a:spcBef>
              <a:spcAft>
                <a:spcPct val="0"/>
              </a:spcAft>
              <a:defRPr sz="2000" b="1">
                <a:solidFill>
                  <a:schemeClr val="tx1"/>
                </a:solidFill>
                <a:latin typeface="Arial" panose="020B0604020202020204" pitchFamily="34" charset="0"/>
              </a:defRPr>
            </a:lvl8pPr>
            <a:lvl9pPr marL="3886200" indent="-228600" defTabSz="3429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spcBef>
                <a:spcPct val="35000"/>
              </a:spcBef>
              <a:spcAft>
                <a:spcPct val="35000"/>
              </a:spcAft>
              <a:buClr>
                <a:schemeClr val="accent2"/>
              </a:buClr>
              <a:buFont typeface="Wingdings" panose="05000000000000000000" pitchFamily="2" charset="2"/>
              <a:buNone/>
            </a:pPr>
            <a:r>
              <a:rPr lang="en-US" altLang="en-US" sz="2400" b="0"/>
              <a:t>Sử dụng phân phối t</a:t>
            </a:r>
          </a:p>
        </p:txBody>
      </p:sp>
      <p:sp>
        <p:nvSpPr>
          <p:cNvPr id="67590" name="Rectangle 7"/>
          <p:cNvSpPr>
            <a:spLocks noChangeArrowheads="1"/>
          </p:cNvSpPr>
          <p:nvPr/>
        </p:nvSpPr>
        <p:spPr bwMode="auto">
          <a:xfrm>
            <a:off x="4500563" y="3106738"/>
            <a:ext cx="4302125" cy="146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indent="1588" defTabSz="342900">
              <a:defRPr sz="2000" b="1">
                <a:solidFill>
                  <a:schemeClr val="tx1"/>
                </a:solidFill>
                <a:latin typeface="Arial" panose="020B0604020202020204" pitchFamily="34" charset="0"/>
              </a:defRPr>
            </a:lvl1pPr>
            <a:lvl2pPr marL="742950" indent="-285750" defTabSz="342900">
              <a:defRPr sz="2000" b="1">
                <a:solidFill>
                  <a:schemeClr val="tx1"/>
                </a:solidFill>
                <a:latin typeface="Arial" panose="020B0604020202020204" pitchFamily="34" charset="0"/>
              </a:defRPr>
            </a:lvl2pPr>
            <a:lvl3pPr marL="1143000" indent="-228600" defTabSz="342900">
              <a:defRPr sz="2000" b="1">
                <a:solidFill>
                  <a:schemeClr val="tx1"/>
                </a:solidFill>
                <a:latin typeface="Arial" panose="020B0604020202020204" pitchFamily="34" charset="0"/>
              </a:defRPr>
            </a:lvl3pPr>
            <a:lvl4pPr marL="1600200" indent="-228600" defTabSz="342900">
              <a:defRPr sz="2000" b="1">
                <a:solidFill>
                  <a:schemeClr val="tx1"/>
                </a:solidFill>
                <a:latin typeface="Arial" panose="020B0604020202020204" pitchFamily="34" charset="0"/>
              </a:defRPr>
            </a:lvl4pPr>
            <a:lvl5pPr marL="2057400" indent="-228600" defTabSz="342900">
              <a:defRPr sz="2000" b="1">
                <a:solidFill>
                  <a:schemeClr val="tx1"/>
                </a:solidFill>
                <a:latin typeface="Arial" panose="020B0604020202020204" pitchFamily="34" charset="0"/>
              </a:defRPr>
            </a:lvl5pPr>
            <a:lvl6pPr marL="2514600" indent="-228600" defTabSz="342900" eaLnBrk="0" fontAlgn="base" hangingPunct="0">
              <a:spcBef>
                <a:spcPct val="0"/>
              </a:spcBef>
              <a:spcAft>
                <a:spcPct val="0"/>
              </a:spcAft>
              <a:defRPr sz="2000" b="1">
                <a:solidFill>
                  <a:schemeClr val="tx1"/>
                </a:solidFill>
                <a:latin typeface="Arial" panose="020B0604020202020204" pitchFamily="34" charset="0"/>
              </a:defRPr>
            </a:lvl6pPr>
            <a:lvl7pPr marL="2971800" indent="-228600" defTabSz="342900" eaLnBrk="0" fontAlgn="base" hangingPunct="0">
              <a:spcBef>
                <a:spcPct val="0"/>
              </a:spcBef>
              <a:spcAft>
                <a:spcPct val="0"/>
              </a:spcAft>
              <a:defRPr sz="2000" b="1">
                <a:solidFill>
                  <a:schemeClr val="tx1"/>
                </a:solidFill>
                <a:latin typeface="Arial" panose="020B0604020202020204" pitchFamily="34" charset="0"/>
              </a:defRPr>
            </a:lvl7pPr>
            <a:lvl8pPr marL="3429000" indent="-228600" defTabSz="342900" eaLnBrk="0" fontAlgn="base" hangingPunct="0">
              <a:spcBef>
                <a:spcPct val="0"/>
              </a:spcBef>
              <a:spcAft>
                <a:spcPct val="0"/>
              </a:spcAft>
              <a:defRPr sz="2000" b="1">
                <a:solidFill>
                  <a:schemeClr val="tx1"/>
                </a:solidFill>
                <a:latin typeface="Arial" panose="020B0604020202020204" pitchFamily="34" charset="0"/>
              </a:defRPr>
            </a:lvl8pPr>
            <a:lvl9pPr marL="3886200" indent="-228600" defTabSz="3429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spcBef>
                <a:spcPct val="35000"/>
              </a:spcBef>
              <a:spcAft>
                <a:spcPct val="35000"/>
              </a:spcAft>
              <a:buClr>
                <a:schemeClr val="accent2"/>
              </a:buClr>
              <a:buFont typeface="Wingdings" panose="05000000000000000000" pitchFamily="2" charset="2"/>
              <a:buNone/>
            </a:pPr>
            <a:r>
              <a:rPr lang="el-GR" altLang="en-US" sz="2400" b="0" i="1">
                <a:cs typeface="Arial" panose="020B0604020202020204" pitchFamily="34" charset="0"/>
              </a:rPr>
              <a:t>σ</a:t>
            </a:r>
            <a:r>
              <a:rPr lang="en-US" altLang="en-US" sz="2400" b="0"/>
              <a:t>  chưa biết và quần thể có phân phối chuẩn hoặc </a:t>
            </a:r>
            <a:r>
              <a:rPr lang="en-US" altLang="en-US" sz="2400" b="0" i="1"/>
              <a:t>n</a:t>
            </a:r>
            <a:r>
              <a:rPr lang="en-US" altLang="en-US" sz="2400" b="0"/>
              <a:t> &gt; 30</a:t>
            </a:r>
          </a:p>
        </p:txBody>
      </p:sp>
      <p:sp>
        <p:nvSpPr>
          <p:cNvPr id="67591" name="Rectangle 8"/>
          <p:cNvSpPr>
            <a:spLocks noChangeArrowheads="1"/>
          </p:cNvSpPr>
          <p:nvPr/>
        </p:nvSpPr>
        <p:spPr bwMode="auto">
          <a:xfrm>
            <a:off x="452438" y="5289550"/>
            <a:ext cx="3814762" cy="1287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indent="1588" defTabSz="342900">
              <a:defRPr sz="2000" b="1">
                <a:solidFill>
                  <a:schemeClr val="tx1"/>
                </a:solidFill>
                <a:latin typeface="Arial" panose="020B0604020202020204" pitchFamily="34" charset="0"/>
              </a:defRPr>
            </a:lvl1pPr>
            <a:lvl2pPr marL="742950" indent="-285750" defTabSz="342900">
              <a:defRPr sz="2000" b="1">
                <a:solidFill>
                  <a:schemeClr val="tx1"/>
                </a:solidFill>
                <a:latin typeface="Arial" panose="020B0604020202020204" pitchFamily="34" charset="0"/>
              </a:defRPr>
            </a:lvl2pPr>
            <a:lvl3pPr marL="1143000" indent="-228600" defTabSz="342900">
              <a:defRPr sz="2000" b="1">
                <a:solidFill>
                  <a:schemeClr val="tx1"/>
                </a:solidFill>
                <a:latin typeface="Arial" panose="020B0604020202020204" pitchFamily="34" charset="0"/>
              </a:defRPr>
            </a:lvl3pPr>
            <a:lvl4pPr marL="1600200" indent="-228600" defTabSz="342900">
              <a:defRPr sz="2000" b="1">
                <a:solidFill>
                  <a:schemeClr val="tx1"/>
                </a:solidFill>
                <a:latin typeface="Arial" panose="020B0604020202020204" pitchFamily="34" charset="0"/>
              </a:defRPr>
            </a:lvl4pPr>
            <a:lvl5pPr marL="2057400" indent="-228600" defTabSz="342900">
              <a:defRPr sz="2000" b="1">
                <a:solidFill>
                  <a:schemeClr val="tx1"/>
                </a:solidFill>
                <a:latin typeface="Arial" panose="020B0604020202020204" pitchFamily="34" charset="0"/>
              </a:defRPr>
            </a:lvl5pPr>
            <a:lvl6pPr marL="2514600" indent="-228600" defTabSz="342900" eaLnBrk="0" fontAlgn="base" hangingPunct="0">
              <a:spcBef>
                <a:spcPct val="0"/>
              </a:spcBef>
              <a:spcAft>
                <a:spcPct val="0"/>
              </a:spcAft>
              <a:defRPr sz="2000" b="1">
                <a:solidFill>
                  <a:schemeClr val="tx1"/>
                </a:solidFill>
                <a:latin typeface="Arial" panose="020B0604020202020204" pitchFamily="34" charset="0"/>
              </a:defRPr>
            </a:lvl6pPr>
            <a:lvl7pPr marL="2971800" indent="-228600" defTabSz="342900" eaLnBrk="0" fontAlgn="base" hangingPunct="0">
              <a:spcBef>
                <a:spcPct val="0"/>
              </a:spcBef>
              <a:spcAft>
                <a:spcPct val="0"/>
              </a:spcAft>
              <a:defRPr sz="2000" b="1">
                <a:solidFill>
                  <a:schemeClr val="tx1"/>
                </a:solidFill>
                <a:latin typeface="Arial" panose="020B0604020202020204" pitchFamily="34" charset="0"/>
              </a:defRPr>
            </a:lvl7pPr>
            <a:lvl8pPr marL="3429000" indent="-228600" defTabSz="342900" eaLnBrk="0" fontAlgn="base" hangingPunct="0">
              <a:spcBef>
                <a:spcPct val="0"/>
              </a:spcBef>
              <a:spcAft>
                <a:spcPct val="0"/>
              </a:spcAft>
              <a:defRPr sz="2000" b="1">
                <a:solidFill>
                  <a:schemeClr val="tx1"/>
                </a:solidFill>
                <a:latin typeface="Arial" panose="020B0604020202020204" pitchFamily="34" charset="0"/>
              </a:defRPr>
            </a:lvl8pPr>
            <a:lvl9pPr marL="3886200" indent="-228600" defTabSz="3429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spcBef>
                <a:spcPct val="35000"/>
              </a:spcBef>
              <a:spcAft>
                <a:spcPct val="35000"/>
              </a:spcAft>
              <a:buClr>
                <a:schemeClr val="accent2"/>
              </a:buClr>
              <a:buFont typeface="Wingdings" panose="05000000000000000000" pitchFamily="2" charset="2"/>
              <a:buNone/>
            </a:pPr>
            <a:r>
              <a:rPr lang="en-US" altLang="en-US" sz="2400" b="0"/>
              <a:t>Sử dụng phương pháp phi tham số</a:t>
            </a:r>
          </a:p>
        </p:txBody>
      </p:sp>
      <p:sp>
        <p:nvSpPr>
          <p:cNvPr id="67592" name="Rectangle 9"/>
          <p:cNvSpPr>
            <a:spLocks noChangeArrowheads="1"/>
          </p:cNvSpPr>
          <p:nvPr/>
        </p:nvSpPr>
        <p:spPr bwMode="auto">
          <a:xfrm>
            <a:off x="4516438" y="5318125"/>
            <a:ext cx="4302125" cy="93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indent="1588" defTabSz="342900">
              <a:defRPr sz="2000" b="1">
                <a:solidFill>
                  <a:schemeClr val="tx1"/>
                </a:solidFill>
                <a:latin typeface="Arial" panose="020B0604020202020204" pitchFamily="34" charset="0"/>
              </a:defRPr>
            </a:lvl1pPr>
            <a:lvl2pPr marL="742950" indent="-285750" defTabSz="342900">
              <a:defRPr sz="2000" b="1">
                <a:solidFill>
                  <a:schemeClr val="tx1"/>
                </a:solidFill>
                <a:latin typeface="Arial" panose="020B0604020202020204" pitchFamily="34" charset="0"/>
              </a:defRPr>
            </a:lvl2pPr>
            <a:lvl3pPr marL="1143000" indent="-228600" defTabSz="342900">
              <a:defRPr sz="2000" b="1">
                <a:solidFill>
                  <a:schemeClr val="tx1"/>
                </a:solidFill>
                <a:latin typeface="Arial" panose="020B0604020202020204" pitchFamily="34" charset="0"/>
              </a:defRPr>
            </a:lvl3pPr>
            <a:lvl4pPr marL="1600200" indent="-228600" defTabSz="342900">
              <a:defRPr sz="2000" b="1">
                <a:solidFill>
                  <a:schemeClr val="tx1"/>
                </a:solidFill>
                <a:latin typeface="Arial" panose="020B0604020202020204" pitchFamily="34" charset="0"/>
              </a:defRPr>
            </a:lvl4pPr>
            <a:lvl5pPr marL="2057400" indent="-228600" defTabSz="342900">
              <a:defRPr sz="2000" b="1">
                <a:solidFill>
                  <a:schemeClr val="tx1"/>
                </a:solidFill>
                <a:latin typeface="Arial" panose="020B0604020202020204" pitchFamily="34" charset="0"/>
              </a:defRPr>
            </a:lvl5pPr>
            <a:lvl6pPr marL="2514600" indent="-228600" defTabSz="342900" eaLnBrk="0" fontAlgn="base" hangingPunct="0">
              <a:spcBef>
                <a:spcPct val="0"/>
              </a:spcBef>
              <a:spcAft>
                <a:spcPct val="0"/>
              </a:spcAft>
              <a:defRPr sz="2000" b="1">
                <a:solidFill>
                  <a:schemeClr val="tx1"/>
                </a:solidFill>
                <a:latin typeface="Arial" panose="020B0604020202020204" pitchFamily="34" charset="0"/>
              </a:defRPr>
            </a:lvl6pPr>
            <a:lvl7pPr marL="2971800" indent="-228600" defTabSz="342900" eaLnBrk="0" fontAlgn="base" hangingPunct="0">
              <a:spcBef>
                <a:spcPct val="0"/>
              </a:spcBef>
              <a:spcAft>
                <a:spcPct val="0"/>
              </a:spcAft>
              <a:defRPr sz="2000" b="1">
                <a:solidFill>
                  <a:schemeClr val="tx1"/>
                </a:solidFill>
                <a:latin typeface="Arial" panose="020B0604020202020204" pitchFamily="34" charset="0"/>
              </a:defRPr>
            </a:lvl7pPr>
            <a:lvl8pPr marL="3429000" indent="-228600" defTabSz="342900" eaLnBrk="0" fontAlgn="base" hangingPunct="0">
              <a:spcBef>
                <a:spcPct val="0"/>
              </a:spcBef>
              <a:spcAft>
                <a:spcPct val="0"/>
              </a:spcAft>
              <a:defRPr sz="2000" b="1">
                <a:solidFill>
                  <a:schemeClr val="tx1"/>
                </a:solidFill>
                <a:latin typeface="Arial" panose="020B0604020202020204" pitchFamily="34" charset="0"/>
              </a:defRPr>
            </a:lvl8pPr>
            <a:lvl9pPr marL="3886200" indent="-228600" defTabSz="3429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spcBef>
                <a:spcPct val="35000"/>
              </a:spcBef>
              <a:spcAft>
                <a:spcPct val="35000"/>
              </a:spcAft>
              <a:buClr>
                <a:schemeClr val="accent2"/>
              </a:buClr>
              <a:buFont typeface="Wingdings" panose="05000000000000000000" pitchFamily="2" charset="2"/>
              <a:buNone/>
            </a:pPr>
            <a:r>
              <a:rPr lang="en-US" altLang="en-US" sz="2400" b="0"/>
              <a:t>Quần thể không có phân phối chuẩn và</a:t>
            </a:r>
            <a:r>
              <a:rPr lang="en-US" altLang="en-US" sz="2400" b="0" i="1"/>
              <a:t> n </a:t>
            </a:r>
            <a:r>
              <a:rPr lang="en-US" altLang="en-US" sz="2400" b="0"/>
              <a:t>≤ 30 </a:t>
            </a:r>
            <a:r>
              <a:rPr lang="en-US" altLang="en-US" sz="2400" b="0" i="1"/>
              <a:t> </a:t>
            </a:r>
            <a:endParaRPr lang="en-US" altLang="en-US" sz="2400" b="0"/>
          </a:p>
        </p:txBody>
      </p:sp>
      <p:sp>
        <p:nvSpPr>
          <p:cNvPr id="67593" name="Line 10"/>
          <p:cNvSpPr>
            <a:spLocks noChangeShapeType="1"/>
          </p:cNvSpPr>
          <p:nvPr/>
        </p:nvSpPr>
        <p:spPr bwMode="auto">
          <a:xfrm>
            <a:off x="481013" y="2962275"/>
            <a:ext cx="8199437" cy="0"/>
          </a:xfrm>
          <a:prstGeom prst="line">
            <a:avLst/>
          </a:prstGeom>
          <a:noFill/>
          <a:ln w="127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67594" name="Line 11"/>
          <p:cNvSpPr>
            <a:spLocks noChangeShapeType="1"/>
          </p:cNvSpPr>
          <p:nvPr/>
        </p:nvSpPr>
        <p:spPr bwMode="auto">
          <a:xfrm>
            <a:off x="434975" y="5186363"/>
            <a:ext cx="8199438" cy="0"/>
          </a:xfrm>
          <a:prstGeom prst="line">
            <a:avLst/>
          </a:prstGeom>
          <a:noFill/>
          <a:ln w="127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mc:AlternateContent xmlns:mc="http://schemas.openxmlformats.org/markup-compatibility/2006" xmlns:a14="http://schemas.microsoft.com/office/drawing/2010/main">
        <mc:Choice Requires="a14">
          <p:sp>
            <p:nvSpPr>
              <p:cNvPr id="2" name="Rectangle 1"/>
              <p:cNvSpPr/>
              <p:nvPr/>
            </p:nvSpPr>
            <p:spPr>
              <a:xfrm>
                <a:off x="2667000" y="2209800"/>
                <a:ext cx="3582327" cy="532710"/>
              </a:xfrm>
              <a:prstGeom prst="rect">
                <a:avLst/>
              </a:prstGeom>
            </p:spPr>
            <p:txBody>
              <a:bodyPr wrap="none">
                <a:spAutoFit/>
              </a:bodyPr>
              <a:lstStyle/>
              <a:p>
                <a14:m>
                  <m:oMath xmlns:m="http://schemas.openxmlformats.org/officeDocument/2006/math">
                    <m:acc>
                      <m:accPr>
                        <m:chr m:val="̅"/>
                        <m:ctrlPr>
                          <a:rPr lang="vi-VN" i="1">
                            <a:latin typeface="Cambria Math" panose="02040503050406030204" pitchFamily="18" charset="0"/>
                          </a:rPr>
                        </m:ctrlPr>
                      </m:accPr>
                      <m:e>
                        <m:r>
                          <a:rPr lang="vi-VN" b="0" i="1">
                            <a:latin typeface="Cambria Math"/>
                          </a:rPr>
                          <m:t>𝑥</m:t>
                        </m:r>
                      </m:e>
                    </m:acc>
                    <m:r>
                      <a:rPr lang="vi-VN" b="0" i="1">
                        <a:latin typeface="Cambria Math"/>
                      </a:rPr>
                      <m:t>−</m:t>
                    </m:r>
                    <m:sSub>
                      <m:sSubPr>
                        <m:ctrlPr>
                          <a:rPr lang="vi-VN" b="0" i="1">
                            <a:latin typeface="Cambria Math" panose="02040503050406030204" pitchFamily="18" charset="0"/>
                          </a:rPr>
                        </m:ctrlPr>
                      </m:sSubPr>
                      <m:e>
                        <m:r>
                          <a:rPr lang="vi-VN" b="0" i="1">
                            <a:latin typeface="Cambria Math"/>
                          </a:rPr>
                          <m:t>𝑧</m:t>
                        </m:r>
                      </m:e>
                      <m:sub>
                        <m:r>
                          <a:rPr lang="vi-VN" b="0" i="1">
                            <a:latin typeface="Cambria Math"/>
                            <a:ea typeface="Cambria Math"/>
                          </a:rPr>
                          <m:t>𝛼</m:t>
                        </m:r>
                        <m:r>
                          <a:rPr lang="vi-VN" b="0" i="1">
                            <a:latin typeface="Cambria Math"/>
                            <a:ea typeface="Cambria Math"/>
                          </a:rPr>
                          <m:t>/2</m:t>
                        </m:r>
                      </m:sub>
                    </m:sSub>
                    <m:r>
                      <m:rPr>
                        <m:nor/>
                      </m:rPr>
                      <a:rPr lang="en-US" altLang="en-US" b="0" dirty="0"/>
                      <m:t>∗</m:t>
                    </m:r>
                    <m:f>
                      <m:fPr>
                        <m:ctrlPr>
                          <a:rPr lang="vi-VN" i="1">
                            <a:latin typeface="Cambria Math" panose="02040503050406030204" pitchFamily="18" charset="0"/>
                          </a:rPr>
                        </m:ctrlPr>
                      </m:fPr>
                      <m:num>
                        <m:r>
                          <a:rPr lang="vi-VN" i="1">
                            <a:latin typeface="Cambria Math"/>
                            <a:ea typeface="Cambria Math"/>
                          </a:rPr>
                          <m:t>𝜎</m:t>
                        </m:r>
                      </m:num>
                      <m:den>
                        <m:rad>
                          <m:radPr>
                            <m:degHide m:val="on"/>
                            <m:ctrlPr>
                              <a:rPr lang="vi-VN" i="1">
                                <a:latin typeface="Cambria Math" panose="02040503050406030204" pitchFamily="18" charset="0"/>
                              </a:rPr>
                            </m:ctrlPr>
                          </m:radPr>
                          <m:deg/>
                          <m:e>
                            <m:r>
                              <a:rPr lang="vi-VN" b="0" i="1">
                                <a:latin typeface="Cambria Math"/>
                              </a:rPr>
                              <m:t>𝑛</m:t>
                            </m:r>
                          </m:e>
                        </m:rad>
                      </m:den>
                    </m:f>
                    <m:r>
                      <a:rPr lang="vi-VN" b="0" i="1">
                        <a:latin typeface="Cambria Math"/>
                        <a:ea typeface="Cambria Math"/>
                      </a:rPr>
                      <m:t>≤</m:t>
                    </m:r>
                    <m:r>
                      <a:rPr lang="vi-VN" b="0" i="1">
                        <a:latin typeface="Cambria Math"/>
                        <a:ea typeface="Cambria Math"/>
                      </a:rPr>
                      <m:t>𝜇</m:t>
                    </m:r>
                    <m:r>
                      <a:rPr lang="vi-VN" b="0" i="1">
                        <a:latin typeface="Cambria Math"/>
                        <a:ea typeface="Cambria Math"/>
                      </a:rPr>
                      <m:t>≤</m:t>
                    </m:r>
                    <m:acc>
                      <m:accPr>
                        <m:chr m:val="̅"/>
                        <m:ctrlPr>
                          <a:rPr lang="vi-VN" i="1">
                            <a:latin typeface="Cambria Math" panose="02040503050406030204" pitchFamily="18" charset="0"/>
                          </a:rPr>
                        </m:ctrlPr>
                      </m:accPr>
                      <m:e>
                        <m:r>
                          <a:rPr lang="vi-VN" b="0" i="1">
                            <a:latin typeface="Cambria Math"/>
                          </a:rPr>
                          <m:t>𝑥</m:t>
                        </m:r>
                      </m:e>
                    </m:acc>
                    <m:r>
                      <a:rPr lang="vi-VN" b="0" i="1">
                        <a:latin typeface="Cambria Math"/>
                      </a:rPr>
                      <m:t>+</m:t>
                    </m:r>
                    <m:sSub>
                      <m:sSubPr>
                        <m:ctrlPr>
                          <a:rPr lang="vi-VN" b="0" i="1">
                            <a:latin typeface="Cambria Math" panose="02040503050406030204" pitchFamily="18" charset="0"/>
                          </a:rPr>
                        </m:ctrlPr>
                      </m:sSubPr>
                      <m:e>
                        <m:r>
                          <a:rPr lang="vi-VN" b="0" i="1">
                            <a:latin typeface="Cambria Math"/>
                          </a:rPr>
                          <m:t>𝑧</m:t>
                        </m:r>
                      </m:e>
                      <m:sub>
                        <m:r>
                          <a:rPr lang="vi-VN" b="0" i="1">
                            <a:latin typeface="Cambria Math"/>
                            <a:ea typeface="Cambria Math"/>
                          </a:rPr>
                          <m:t>𝛼</m:t>
                        </m:r>
                        <m:r>
                          <a:rPr lang="vi-VN" b="0" i="1">
                            <a:latin typeface="Cambria Math"/>
                            <a:ea typeface="Cambria Math"/>
                          </a:rPr>
                          <m:t>/2</m:t>
                        </m:r>
                      </m:sub>
                    </m:sSub>
                  </m:oMath>
                </a14:m>
                <a:r>
                  <a:rPr lang="en-US" altLang="en-US" b="0" dirty="0"/>
                  <a:t>*</a:t>
                </a:r>
                <a14:m>
                  <m:oMath xmlns:m="http://schemas.openxmlformats.org/officeDocument/2006/math">
                    <m:f>
                      <m:fPr>
                        <m:ctrlPr>
                          <a:rPr lang="vi-VN" i="1">
                            <a:latin typeface="Cambria Math" panose="02040503050406030204" pitchFamily="18" charset="0"/>
                          </a:rPr>
                        </m:ctrlPr>
                      </m:fPr>
                      <m:num>
                        <m:r>
                          <a:rPr lang="vi-VN" i="1">
                            <a:latin typeface="Cambria Math"/>
                            <a:ea typeface="Cambria Math"/>
                          </a:rPr>
                          <m:t>𝜎</m:t>
                        </m:r>
                      </m:num>
                      <m:den>
                        <m:rad>
                          <m:radPr>
                            <m:degHide m:val="on"/>
                            <m:ctrlPr>
                              <a:rPr lang="vi-VN" i="1">
                                <a:latin typeface="Cambria Math" panose="02040503050406030204" pitchFamily="18" charset="0"/>
                              </a:rPr>
                            </m:ctrlPr>
                          </m:radPr>
                          <m:deg/>
                          <m:e>
                            <m:r>
                              <a:rPr lang="vi-VN" b="0" i="1">
                                <a:latin typeface="Cambria Math"/>
                              </a:rPr>
                              <m:t>𝑛</m:t>
                            </m:r>
                          </m:e>
                        </m:rad>
                      </m:den>
                    </m:f>
                  </m:oMath>
                </a14:m>
                <a:endParaRPr lang="en-US" dirty="0"/>
              </a:p>
            </p:txBody>
          </p:sp>
        </mc:Choice>
        <mc:Fallback xmlns="">
          <p:sp>
            <p:nvSpPr>
              <p:cNvPr id="2" name="Rectangle 1"/>
              <p:cNvSpPr>
                <a:spLocks noRot="1" noChangeAspect="1" noMove="1" noResize="1" noEditPoints="1" noAdjustHandles="1" noChangeArrowheads="1" noChangeShapeType="1" noTextEdit="1"/>
              </p:cNvSpPr>
              <p:nvPr/>
            </p:nvSpPr>
            <p:spPr>
              <a:xfrm>
                <a:off x="2667000" y="2209800"/>
                <a:ext cx="3582327" cy="532710"/>
              </a:xfrm>
              <a:prstGeom prst="rect">
                <a:avLst/>
              </a:prstGeom>
              <a:blipFill>
                <a:blip r:embed="rId3"/>
                <a:stretch>
                  <a:fillRect t="-114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2"/>
              <p:cNvSpPr/>
              <p:nvPr/>
            </p:nvSpPr>
            <p:spPr>
              <a:xfrm>
                <a:off x="2667000" y="4343400"/>
                <a:ext cx="3542445" cy="533416"/>
              </a:xfrm>
              <a:prstGeom prst="rect">
                <a:avLst/>
              </a:prstGeom>
            </p:spPr>
            <p:txBody>
              <a:bodyPr wrap="none">
                <a:spAutoFit/>
              </a:bodyPr>
              <a:lstStyle/>
              <a:p>
                <a14:m>
                  <m:oMath xmlns:m="http://schemas.openxmlformats.org/officeDocument/2006/math">
                    <m:acc>
                      <m:accPr>
                        <m:chr m:val="̅"/>
                        <m:ctrlPr>
                          <a:rPr lang="vi-VN" i="1" smtClean="0">
                            <a:latin typeface="Cambria Math" panose="02040503050406030204" pitchFamily="18" charset="0"/>
                          </a:rPr>
                        </m:ctrlPr>
                      </m:accPr>
                      <m:e>
                        <m:r>
                          <a:rPr lang="vi-VN" b="0" i="1">
                            <a:latin typeface="Cambria Math"/>
                          </a:rPr>
                          <m:t>𝑥</m:t>
                        </m:r>
                      </m:e>
                    </m:acc>
                    <m:r>
                      <a:rPr lang="vi-VN" b="0" i="1">
                        <a:latin typeface="Cambria Math"/>
                      </a:rPr>
                      <m:t>−</m:t>
                    </m:r>
                    <m:sSub>
                      <m:sSubPr>
                        <m:ctrlPr>
                          <a:rPr lang="vi-VN" b="0" i="1">
                            <a:latin typeface="Cambria Math" panose="02040503050406030204" pitchFamily="18" charset="0"/>
                          </a:rPr>
                        </m:ctrlPr>
                      </m:sSubPr>
                      <m:e>
                        <m:r>
                          <a:rPr lang="en-US" b="0" i="1">
                            <a:latin typeface="Cambria Math" panose="02040503050406030204" pitchFamily="18" charset="0"/>
                          </a:rPr>
                          <m:t>𝑡</m:t>
                        </m:r>
                      </m:e>
                      <m:sub>
                        <m:r>
                          <a:rPr lang="vi-VN" b="0" i="1">
                            <a:latin typeface="Cambria Math"/>
                            <a:ea typeface="Cambria Math"/>
                          </a:rPr>
                          <m:t>𝛼</m:t>
                        </m:r>
                        <m:r>
                          <a:rPr lang="vi-VN" b="0" i="1">
                            <a:latin typeface="Cambria Math"/>
                            <a:ea typeface="Cambria Math"/>
                          </a:rPr>
                          <m:t>/2</m:t>
                        </m:r>
                      </m:sub>
                    </m:sSub>
                    <m:r>
                      <m:rPr>
                        <m:nor/>
                      </m:rPr>
                      <a:rPr lang="en-US" altLang="en-US" b="0" dirty="0"/>
                      <m:t>∗</m:t>
                    </m:r>
                    <m:f>
                      <m:fPr>
                        <m:ctrlPr>
                          <a:rPr lang="vi-VN" i="1">
                            <a:latin typeface="Cambria Math" panose="02040503050406030204" pitchFamily="18" charset="0"/>
                          </a:rPr>
                        </m:ctrlPr>
                      </m:fPr>
                      <m:num>
                        <m:r>
                          <a:rPr lang="en-US" b="1" i="1" smtClean="0">
                            <a:latin typeface="Cambria Math" panose="02040503050406030204" pitchFamily="18" charset="0"/>
                          </a:rPr>
                          <m:t>𝒔</m:t>
                        </m:r>
                      </m:num>
                      <m:den>
                        <m:rad>
                          <m:radPr>
                            <m:degHide m:val="on"/>
                            <m:ctrlPr>
                              <a:rPr lang="vi-VN" i="1">
                                <a:latin typeface="Cambria Math" panose="02040503050406030204" pitchFamily="18" charset="0"/>
                              </a:rPr>
                            </m:ctrlPr>
                          </m:radPr>
                          <m:deg/>
                          <m:e>
                            <m:r>
                              <a:rPr lang="vi-VN" b="0" i="1">
                                <a:latin typeface="Cambria Math"/>
                              </a:rPr>
                              <m:t>𝑛</m:t>
                            </m:r>
                          </m:e>
                        </m:rad>
                      </m:den>
                    </m:f>
                    <m:r>
                      <a:rPr lang="vi-VN" b="0" i="1">
                        <a:latin typeface="Cambria Math"/>
                        <a:ea typeface="Cambria Math"/>
                      </a:rPr>
                      <m:t>≤</m:t>
                    </m:r>
                    <m:r>
                      <a:rPr lang="vi-VN" b="0" i="1">
                        <a:latin typeface="Cambria Math"/>
                        <a:ea typeface="Cambria Math"/>
                      </a:rPr>
                      <m:t>𝜇</m:t>
                    </m:r>
                    <m:r>
                      <a:rPr lang="vi-VN" b="0" i="1">
                        <a:latin typeface="Cambria Math"/>
                        <a:ea typeface="Cambria Math"/>
                      </a:rPr>
                      <m:t>≤</m:t>
                    </m:r>
                    <m:acc>
                      <m:accPr>
                        <m:chr m:val="̅"/>
                        <m:ctrlPr>
                          <a:rPr lang="vi-VN" i="1">
                            <a:latin typeface="Cambria Math" panose="02040503050406030204" pitchFamily="18" charset="0"/>
                          </a:rPr>
                        </m:ctrlPr>
                      </m:accPr>
                      <m:e>
                        <m:r>
                          <a:rPr lang="vi-VN" b="0" i="1">
                            <a:latin typeface="Cambria Math"/>
                          </a:rPr>
                          <m:t>𝑥</m:t>
                        </m:r>
                      </m:e>
                    </m:acc>
                    <m:r>
                      <a:rPr lang="vi-VN" b="0" i="1">
                        <a:latin typeface="Cambria Math"/>
                      </a:rPr>
                      <m:t>+</m:t>
                    </m:r>
                    <m:sSub>
                      <m:sSubPr>
                        <m:ctrlPr>
                          <a:rPr lang="vi-VN" b="0" i="1">
                            <a:latin typeface="Cambria Math" panose="02040503050406030204" pitchFamily="18" charset="0"/>
                          </a:rPr>
                        </m:ctrlPr>
                      </m:sSubPr>
                      <m:e>
                        <m:r>
                          <a:rPr lang="en-US" b="0" i="1">
                            <a:latin typeface="Cambria Math" panose="02040503050406030204" pitchFamily="18" charset="0"/>
                          </a:rPr>
                          <m:t>𝑡</m:t>
                        </m:r>
                      </m:e>
                      <m:sub>
                        <m:r>
                          <a:rPr lang="vi-VN" b="0" i="1">
                            <a:latin typeface="Cambria Math"/>
                            <a:ea typeface="Cambria Math"/>
                          </a:rPr>
                          <m:t>𝛼</m:t>
                        </m:r>
                        <m:r>
                          <a:rPr lang="vi-VN" b="0" i="1">
                            <a:latin typeface="Cambria Math"/>
                            <a:ea typeface="Cambria Math"/>
                          </a:rPr>
                          <m:t>/2</m:t>
                        </m:r>
                      </m:sub>
                    </m:sSub>
                  </m:oMath>
                </a14:m>
                <a:r>
                  <a:rPr lang="en-US" altLang="en-US" b="0" dirty="0"/>
                  <a:t>*</a:t>
                </a:r>
                <a14:m>
                  <m:oMath xmlns:m="http://schemas.openxmlformats.org/officeDocument/2006/math">
                    <m:f>
                      <m:fPr>
                        <m:ctrlPr>
                          <a:rPr lang="vi-VN" i="1">
                            <a:latin typeface="Cambria Math" panose="02040503050406030204" pitchFamily="18" charset="0"/>
                          </a:rPr>
                        </m:ctrlPr>
                      </m:fPr>
                      <m:num>
                        <m:r>
                          <a:rPr lang="en-US" b="1" i="1" smtClean="0">
                            <a:latin typeface="Cambria Math" panose="02040503050406030204" pitchFamily="18" charset="0"/>
                          </a:rPr>
                          <m:t>𝒔</m:t>
                        </m:r>
                      </m:num>
                      <m:den>
                        <m:rad>
                          <m:radPr>
                            <m:degHide m:val="on"/>
                            <m:ctrlPr>
                              <a:rPr lang="vi-VN" i="1">
                                <a:latin typeface="Cambria Math" panose="02040503050406030204" pitchFamily="18" charset="0"/>
                              </a:rPr>
                            </m:ctrlPr>
                          </m:radPr>
                          <m:deg/>
                          <m:e>
                            <m:r>
                              <a:rPr lang="vi-VN" b="0" i="1">
                                <a:latin typeface="Cambria Math"/>
                              </a:rPr>
                              <m:t>𝑛</m:t>
                            </m:r>
                          </m:e>
                        </m:rad>
                      </m:den>
                    </m:f>
                  </m:oMath>
                </a14:m>
                <a:endParaRPr lang="en-US" dirty="0"/>
              </a:p>
            </p:txBody>
          </p:sp>
        </mc:Choice>
        <mc:Fallback xmlns="">
          <p:sp>
            <p:nvSpPr>
              <p:cNvPr id="3" name="Rectangle 2"/>
              <p:cNvSpPr>
                <a:spLocks noRot="1" noChangeAspect="1" noMove="1" noResize="1" noEditPoints="1" noAdjustHandles="1" noChangeArrowheads="1" noChangeShapeType="1" noTextEdit="1"/>
              </p:cNvSpPr>
              <p:nvPr/>
            </p:nvSpPr>
            <p:spPr>
              <a:xfrm>
                <a:off x="2667000" y="4343400"/>
                <a:ext cx="3542445" cy="533416"/>
              </a:xfrm>
              <a:prstGeom prst="rect">
                <a:avLst/>
              </a:prstGeom>
              <a:blipFill>
                <a:blip r:embed="rId4"/>
                <a:stretch>
                  <a:fillRect t="-1149"/>
                </a:stretch>
              </a:blipFill>
            </p:spPr>
            <p:txBody>
              <a:bodyPr/>
              <a:lstStyle/>
              <a:p>
                <a:r>
                  <a:rPr lang="en-US">
                    <a:noFill/>
                  </a:rPr>
                  <a:t> </a:t>
                </a:r>
              </a:p>
            </p:txBody>
          </p:sp>
        </mc:Fallback>
      </mc:AlternateContent>
    </p:spTree>
    <p:extLst>
      <p:ext uri="{BB962C8B-B14F-4D97-AF65-F5344CB8AC3E}">
        <p14:creationId xmlns:p14="http://schemas.microsoft.com/office/powerpoint/2010/main" val="3555598435"/>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4"/>
          <p:cNvSpPr>
            <a:spLocks noGrp="1" noChangeArrowheads="1"/>
          </p:cNvSpPr>
          <p:nvPr>
            <p:ph type="body" idx="4294967295"/>
          </p:nvPr>
        </p:nvSpPr>
        <p:spPr bwMode="auto">
          <a:xfrm>
            <a:off x="0" y="1244600"/>
            <a:ext cx="9144000" cy="48641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pPr>
              <a:buFont typeface="Wingdings" panose="05000000000000000000" pitchFamily="2" charset="2"/>
              <a:buNone/>
            </a:pPr>
            <a:r>
              <a:rPr lang="en-US" altLang="en-US" sz="2700" b="0" dirty="0" smtClean="0"/>
              <a:t>	</a:t>
            </a:r>
            <a:r>
              <a:rPr lang="en-US" altLang="en-US" sz="2700" b="0" dirty="0" err="1" smtClean="0"/>
              <a:t>Nếu</a:t>
            </a:r>
            <a:r>
              <a:rPr lang="en-US" altLang="en-US" sz="2700" b="0" dirty="0" smtClean="0"/>
              <a:t> </a:t>
            </a:r>
            <a:r>
              <a:rPr lang="en-US" altLang="en-US" sz="2700" b="0" dirty="0" err="1" smtClean="0"/>
              <a:t>phân</a:t>
            </a:r>
            <a:r>
              <a:rPr lang="en-US" altLang="en-US" sz="2700" b="0" dirty="0" smtClean="0"/>
              <a:t> </a:t>
            </a:r>
            <a:r>
              <a:rPr lang="en-US" altLang="en-US" sz="2700" b="0" dirty="0" err="1" smtClean="0"/>
              <a:t>phối</a:t>
            </a:r>
            <a:r>
              <a:rPr lang="en-US" altLang="en-US" sz="2700" b="0" dirty="0" smtClean="0"/>
              <a:t> </a:t>
            </a:r>
            <a:r>
              <a:rPr lang="en-US" altLang="en-US" sz="2700" b="0" dirty="0" err="1" smtClean="0"/>
              <a:t>của</a:t>
            </a:r>
            <a:r>
              <a:rPr lang="en-US" altLang="en-US" sz="2700" b="0" dirty="0" smtClean="0"/>
              <a:t> </a:t>
            </a:r>
            <a:r>
              <a:rPr lang="en-US" altLang="en-US" sz="2700" b="0" dirty="0" err="1" smtClean="0"/>
              <a:t>quần</a:t>
            </a:r>
            <a:r>
              <a:rPr lang="en-US" altLang="en-US" sz="2700" b="0" dirty="0" smtClean="0"/>
              <a:t> </a:t>
            </a:r>
            <a:r>
              <a:rPr lang="en-US" altLang="en-US" sz="2700" b="0" dirty="0" err="1" smtClean="0"/>
              <a:t>thể</a:t>
            </a:r>
            <a:r>
              <a:rPr lang="en-US" altLang="en-US" sz="2700" b="0" dirty="0" smtClean="0"/>
              <a:t> </a:t>
            </a:r>
            <a:r>
              <a:rPr lang="en-US" altLang="en-US" sz="2700" b="0" dirty="0" err="1" smtClean="0"/>
              <a:t>là</a:t>
            </a:r>
            <a:r>
              <a:rPr lang="en-US" altLang="en-US" sz="2700" b="0" dirty="0" smtClean="0"/>
              <a:t> </a:t>
            </a:r>
            <a:r>
              <a:rPr lang="en-US" altLang="en-US" sz="2700" b="0" dirty="0" err="1" smtClean="0"/>
              <a:t>phân</a:t>
            </a:r>
            <a:r>
              <a:rPr lang="en-US" altLang="en-US" sz="2700" b="0" dirty="0" smtClean="0"/>
              <a:t> </a:t>
            </a:r>
            <a:r>
              <a:rPr lang="en-US" altLang="en-US" sz="2700" b="0" dirty="0" err="1" smtClean="0"/>
              <a:t>phối</a:t>
            </a:r>
            <a:r>
              <a:rPr lang="en-US" altLang="en-US" sz="2700" b="0" dirty="0" smtClean="0"/>
              <a:t> </a:t>
            </a:r>
            <a:r>
              <a:rPr lang="en-US" altLang="en-US" sz="2700" b="0" dirty="0" err="1" smtClean="0"/>
              <a:t>chuẩn</a:t>
            </a:r>
            <a:r>
              <a:rPr lang="en-US" altLang="en-US" sz="2700" b="0" dirty="0" smtClean="0"/>
              <a:t> </a:t>
            </a:r>
            <a:r>
              <a:rPr lang="en-US" altLang="en-US" sz="2700" b="0" dirty="0" err="1" smtClean="0"/>
              <a:t>thì</a:t>
            </a:r>
            <a:r>
              <a:rPr lang="en-US" altLang="en-US" sz="2700" b="0" dirty="0" smtClean="0"/>
              <a:t> </a:t>
            </a:r>
            <a:r>
              <a:rPr lang="en-US" altLang="en-US" sz="2700" b="0" dirty="0" err="1" smtClean="0"/>
              <a:t>phân</a:t>
            </a:r>
            <a:r>
              <a:rPr lang="en-US" altLang="en-US" sz="2700" b="0" dirty="0" smtClean="0"/>
              <a:t> </a:t>
            </a:r>
            <a:r>
              <a:rPr lang="en-US" altLang="en-US" sz="2700" b="0" dirty="0" err="1" smtClean="0"/>
              <a:t>phối</a:t>
            </a:r>
            <a:r>
              <a:rPr lang="en-US" altLang="en-US" sz="2700" b="0" dirty="0" smtClean="0"/>
              <a:t> </a:t>
            </a:r>
            <a:r>
              <a:rPr lang="en-US" altLang="en-US" sz="2700" b="0" dirty="0" err="1" smtClean="0"/>
              <a:t>của</a:t>
            </a:r>
            <a:endParaRPr lang="en-US" altLang="en-US" sz="2700" b="0" dirty="0" smtClean="0"/>
          </a:p>
        </p:txBody>
      </p:sp>
      <p:sp>
        <p:nvSpPr>
          <p:cNvPr id="20483" name="Rectangle 5"/>
          <p:cNvSpPr>
            <a:spLocks noChangeArrowheads="1"/>
          </p:cNvSpPr>
          <p:nvPr/>
        </p:nvSpPr>
        <p:spPr bwMode="auto">
          <a:xfrm>
            <a:off x="0" y="4587875"/>
            <a:ext cx="9144000" cy="1188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marL="282575" indent="-282575">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85000"/>
              </a:lnSpc>
              <a:buClr>
                <a:schemeClr val="accent2"/>
              </a:buClr>
              <a:buFont typeface="Wingdings" panose="05000000000000000000" pitchFamily="2" charset="2"/>
              <a:buNone/>
            </a:pPr>
            <a:r>
              <a:rPr lang="en-US" altLang="en-US" sz="2800" b="0" dirty="0"/>
              <a:t>	</a:t>
            </a:r>
            <a:r>
              <a:rPr lang="en-US" altLang="en-US" sz="2800" b="0" dirty="0" err="1"/>
              <a:t>là</a:t>
            </a:r>
            <a:r>
              <a:rPr lang="en-US" altLang="en-US" sz="2800" b="0" dirty="0"/>
              <a:t> </a:t>
            </a:r>
            <a:r>
              <a:rPr lang="en-US" altLang="en-US" sz="2800" b="0" dirty="0" err="1"/>
              <a:t>một</a:t>
            </a:r>
            <a:r>
              <a:rPr lang="en-US" altLang="en-US" sz="2800" b="0" dirty="0"/>
              <a:t> </a:t>
            </a:r>
            <a:r>
              <a:rPr lang="en-US" altLang="en-US" sz="2800" b="0" dirty="0" err="1"/>
              <a:t>phân</a:t>
            </a:r>
            <a:r>
              <a:rPr lang="en-US" altLang="en-US" sz="2800" b="0" dirty="0"/>
              <a:t> </a:t>
            </a:r>
            <a:r>
              <a:rPr lang="en-US" altLang="en-US" sz="2800" b="0" dirty="0" err="1"/>
              <a:t>phối</a:t>
            </a:r>
            <a:r>
              <a:rPr lang="en-US" altLang="en-US" sz="2800" b="0" dirty="0"/>
              <a:t> </a:t>
            </a:r>
            <a:r>
              <a:rPr lang="en-US" altLang="en-US" sz="2800" b="0" dirty="0" err="1" smtClean="0"/>
              <a:t>cho</a:t>
            </a:r>
            <a:r>
              <a:rPr lang="en-US" altLang="en-US" sz="2800" b="0" dirty="0" smtClean="0"/>
              <a:t> </a:t>
            </a:r>
            <a:r>
              <a:rPr lang="en-US" altLang="en-US" sz="2800" b="0" dirty="0" err="1"/>
              <a:t>tất</a:t>
            </a:r>
            <a:r>
              <a:rPr lang="en-US" altLang="en-US" sz="2800" b="0" dirty="0"/>
              <a:t> </a:t>
            </a:r>
            <a:r>
              <a:rPr lang="en-US" altLang="en-US" sz="2800" b="0" dirty="0" err="1"/>
              <a:t>cả</a:t>
            </a:r>
            <a:r>
              <a:rPr lang="en-US" altLang="en-US" sz="2800" b="0" dirty="0"/>
              <a:t> </a:t>
            </a:r>
            <a:r>
              <a:rPr lang="en-US" altLang="en-US" sz="2800" b="0" dirty="0" err="1"/>
              <a:t>các</a:t>
            </a:r>
            <a:r>
              <a:rPr lang="en-US" altLang="en-US" sz="2800" b="0" dirty="0"/>
              <a:t> </a:t>
            </a:r>
            <a:r>
              <a:rPr lang="en-US" altLang="en-US" sz="2800" b="0" dirty="0" err="1"/>
              <a:t>mẫu</a:t>
            </a:r>
            <a:r>
              <a:rPr lang="en-US" altLang="en-US" sz="2800" b="0" dirty="0"/>
              <a:t> </a:t>
            </a:r>
            <a:r>
              <a:rPr lang="en-US" altLang="en-US" sz="2800" b="0" dirty="0" err="1"/>
              <a:t>có</a:t>
            </a:r>
            <a:r>
              <a:rPr lang="en-US" altLang="en-US" sz="2800" b="0" dirty="0"/>
              <a:t> </a:t>
            </a:r>
            <a:r>
              <a:rPr lang="en-US" altLang="en-US" sz="2800" b="0" dirty="0" err="1"/>
              <a:t>kích</a:t>
            </a:r>
            <a:r>
              <a:rPr lang="en-US" altLang="en-US" sz="2800" b="0" dirty="0"/>
              <a:t> </a:t>
            </a:r>
            <a:r>
              <a:rPr lang="en-US" altLang="en-US" sz="2800" b="0" dirty="0" err="1" smtClean="0"/>
              <a:t>thước</a:t>
            </a:r>
            <a:r>
              <a:rPr lang="en-US" altLang="en-US" sz="2800" b="0" dirty="0" smtClean="0"/>
              <a:t> n. </a:t>
            </a:r>
            <a:r>
              <a:rPr lang="vi-VN" altLang="en-US" sz="2800" b="0" dirty="0"/>
              <a:t>Nó thường được gọi là phân phối </a:t>
            </a:r>
            <a:r>
              <a:rPr lang="en-US" altLang="en-US" sz="2800" b="0" dirty="0" smtClean="0"/>
              <a:t>Student </a:t>
            </a:r>
            <a:r>
              <a:rPr lang="vi-VN" altLang="en-US" sz="2800" b="0" dirty="0" smtClean="0"/>
              <a:t>t </a:t>
            </a:r>
            <a:r>
              <a:rPr lang="vi-VN" altLang="en-US" sz="2800" b="0" dirty="0"/>
              <a:t>và được sử dụng để tìm các </a:t>
            </a:r>
            <a:r>
              <a:rPr lang="en-US" altLang="en-US" sz="2800" b="0" dirty="0"/>
              <a:t>critical values</a:t>
            </a:r>
            <a:r>
              <a:rPr lang="vi-VN" altLang="en-US" sz="2800" b="0" dirty="0"/>
              <a:t> được biểu thị bằng</a:t>
            </a:r>
            <a:r>
              <a:rPr lang="en-US" altLang="en-US" sz="2800" b="0" dirty="0"/>
              <a:t>       </a:t>
            </a:r>
          </a:p>
        </p:txBody>
      </p:sp>
      <p:sp>
        <p:nvSpPr>
          <p:cNvPr id="20484" name="Rectangle 17"/>
          <p:cNvSpPr>
            <a:spLocks noChangeArrowheads="1"/>
          </p:cNvSpPr>
          <p:nvPr/>
        </p:nvSpPr>
        <p:spPr bwMode="auto">
          <a:xfrm>
            <a:off x="533400" y="533400"/>
            <a:ext cx="7772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a:lnSpc>
                <a:spcPct val="90000"/>
              </a:lnSpc>
            </a:pPr>
            <a:r>
              <a:rPr lang="en-US" altLang="en-US" sz="4000" dirty="0" err="1">
                <a:solidFill>
                  <a:srgbClr val="008000"/>
                </a:solidFill>
              </a:rPr>
              <a:t>Phân</a:t>
            </a:r>
            <a:r>
              <a:rPr lang="en-US" altLang="en-US" sz="4000" dirty="0">
                <a:solidFill>
                  <a:srgbClr val="008000"/>
                </a:solidFill>
              </a:rPr>
              <a:t> </a:t>
            </a:r>
            <a:r>
              <a:rPr lang="en-US" altLang="en-US" sz="4000" dirty="0" err="1">
                <a:solidFill>
                  <a:srgbClr val="008000"/>
                </a:solidFill>
              </a:rPr>
              <a:t>phối</a:t>
            </a:r>
            <a:r>
              <a:rPr lang="en-US" altLang="en-US" sz="4000" dirty="0">
                <a:solidFill>
                  <a:srgbClr val="008000"/>
                </a:solidFill>
              </a:rPr>
              <a:t> t</a:t>
            </a:r>
          </a:p>
        </p:txBody>
      </p:sp>
      <p:pic>
        <p:nvPicPr>
          <p:cNvPr id="20485" name="Picture 17" descr="ta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29600" y="5638800"/>
            <a:ext cx="406400" cy="62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6" name="Picture 19" descr="student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97275" y="2205038"/>
            <a:ext cx="2119313" cy="213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84372855"/>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Grp="1" noChangeArrowheads="1"/>
          </p:cNvSpPr>
          <p:nvPr>
            <p:ph type="body" idx="4294967295"/>
          </p:nvPr>
        </p:nvSpPr>
        <p:spPr bwMode="auto">
          <a:xfrm>
            <a:off x="1139825" y="1062038"/>
            <a:ext cx="8004175" cy="4114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pPr>
              <a:buFont typeface="Wingdings" panose="05000000000000000000" pitchFamily="2" charset="2"/>
              <a:buNone/>
            </a:pPr>
            <a:r>
              <a:rPr lang="en-US" altLang="en-US" b="0" smtClean="0"/>
              <a:t>   </a:t>
            </a:r>
          </a:p>
        </p:txBody>
      </p:sp>
      <p:sp>
        <p:nvSpPr>
          <p:cNvPr id="22532" name="Rectangle 7"/>
          <p:cNvSpPr>
            <a:spLocks noGrp="1" noChangeArrowheads="1"/>
          </p:cNvSpPr>
          <p:nvPr>
            <p:ph type="title" idx="4294967295"/>
          </p:nvPr>
        </p:nvSpPr>
        <p:spPr bwMode="auto">
          <a:xfrm>
            <a:off x="533400" y="533400"/>
            <a:ext cx="7772400" cy="762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r>
              <a:rPr lang="en-US" altLang="en-US" dirty="0" err="1" smtClean="0"/>
              <a:t>Định</a:t>
            </a:r>
            <a:r>
              <a:rPr lang="en-US" altLang="en-US" dirty="0" smtClean="0"/>
              <a:t> </a:t>
            </a:r>
            <a:r>
              <a:rPr lang="en-US" altLang="en-US" dirty="0" err="1" smtClean="0"/>
              <a:t>nghĩa</a:t>
            </a:r>
            <a:endParaRPr lang="en-US" altLang="en-US" dirty="0" smtClean="0"/>
          </a:p>
        </p:txBody>
      </p:sp>
      <p:sp>
        <p:nvSpPr>
          <p:cNvPr id="22531" name="Rectangle 4"/>
          <p:cNvSpPr>
            <a:spLocks noChangeArrowheads="1"/>
          </p:cNvSpPr>
          <p:nvPr/>
        </p:nvSpPr>
        <p:spPr bwMode="auto">
          <a:xfrm>
            <a:off x="0" y="4114800"/>
            <a:ext cx="9144000" cy="1197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spcBef>
                <a:spcPct val="20000"/>
              </a:spcBef>
            </a:pPr>
            <a:r>
              <a:rPr lang="en-US" altLang="en-US" sz="3600" b="0" dirty="0" err="1">
                <a:solidFill>
                  <a:schemeClr val="hlink"/>
                </a:solidFill>
              </a:rPr>
              <a:t>df</a:t>
            </a:r>
            <a:r>
              <a:rPr lang="en-US" altLang="en-US" sz="3600" b="0" i="1" dirty="0">
                <a:solidFill>
                  <a:schemeClr val="hlink"/>
                </a:solidFill>
                <a:latin typeface="Times New Roman" panose="02020603050405020304" pitchFamily="18" charset="0"/>
              </a:rPr>
              <a:t>= </a:t>
            </a:r>
            <a:r>
              <a:rPr lang="en-US" altLang="en-US" sz="3600" b="0" i="1" dirty="0">
                <a:solidFill>
                  <a:schemeClr val="hlink"/>
                </a:solidFill>
              </a:rPr>
              <a:t>n</a:t>
            </a:r>
            <a:r>
              <a:rPr lang="en-US" altLang="en-US" sz="3600" b="0" dirty="0">
                <a:solidFill>
                  <a:schemeClr val="hlink"/>
                </a:solidFill>
              </a:rPr>
              <a:t> – 1</a:t>
            </a:r>
          </a:p>
          <a:p>
            <a:pPr>
              <a:lnSpc>
                <a:spcPct val="90000"/>
              </a:lnSpc>
              <a:spcBef>
                <a:spcPct val="20000"/>
              </a:spcBef>
            </a:pPr>
            <a:r>
              <a:rPr lang="en-US" altLang="en-US" sz="3600" b="0" dirty="0" err="1">
                <a:solidFill>
                  <a:schemeClr val="hlink"/>
                </a:solidFill>
              </a:rPr>
              <a:t>Đối</a:t>
            </a:r>
            <a:r>
              <a:rPr lang="en-US" altLang="en-US" sz="3600" b="0" dirty="0">
                <a:solidFill>
                  <a:schemeClr val="hlink"/>
                </a:solidFill>
              </a:rPr>
              <a:t> </a:t>
            </a:r>
            <a:r>
              <a:rPr lang="en-US" altLang="en-US" sz="3600" b="0" dirty="0" err="1">
                <a:solidFill>
                  <a:schemeClr val="hlink"/>
                </a:solidFill>
              </a:rPr>
              <a:t>với</a:t>
            </a:r>
            <a:r>
              <a:rPr lang="en-US" altLang="en-US" sz="3600" b="0" dirty="0">
                <a:solidFill>
                  <a:schemeClr val="hlink"/>
                </a:solidFill>
              </a:rPr>
              <a:t> </a:t>
            </a:r>
            <a:r>
              <a:rPr lang="en-US" altLang="en-US" sz="3600" b="0" dirty="0" err="1">
                <a:solidFill>
                  <a:schemeClr val="hlink"/>
                </a:solidFill>
              </a:rPr>
              <a:t>các</a:t>
            </a:r>
            <a:r>
              <a:rPr lang="en-US" altLang="en-US" sz="3600" b="0" dirty="0">
                <a:solidFill>
                  <a:schemeClr val="hlink"/>
                </a:solidFill>
              </a:rPr>
              <a:t> </a:t>
            </a:r>
            <a:r>
              <a:rPr lang="en-US" altLang="en-US" sz="3600" b="0" dirty="0" err="1">
                <a:solidFill>
                  <a:schemeClr val="hlink"/>
                </a:solidFill>
              </a:rPr>
              <a:t>phương</a:t>
            </a:r>
            <a:r>
              <a:rPr lang="en-US" altLang="en-US" sz="3600" b="0" dirty="0">
                <a:solidFill>
                  <a:schemeClr val="hlink"/>
                </a:solidFill>
              </a:rPr>
              <a:t> </a:t>
            </a:r>
            <a:r>
              <a:rPr lang="en-US" altLang="en-US" sz="3600" b="0" dirty="0" err="1">
                <a:solidFill>
                  <a:schemeClr val="hlink"/>
                </a:solidFill>
              </a:rPr>
              <a:t>pháp</a:t>
            </a:r>
            <a:r>
              <a:rPr lang="en-US" altLang="en-US" sz="3600" b="0" dirty="0">
                <a:solidFill>
                  <a:schemeClr val="hlink"/>
                </a:solidFill>
              </a:rPr>
              <a:t> </a:t>
            </a:r>
            <a:r>
              <a:rPr lang="en-US" altLang="en-US" sz="3600" b="0" dirty="0" err="1">
                <a:solidFill>
                  <a:schemeClr val="hlink"/>
                </a:solidFill>
              </a:rPr>
              <a:t>trong</a:t>
            </a:r>
            <a:r>
              <a:rPr lang="en-US" altLang="en-US" sz="3600" b="0" dirty="0">
                <a:solidFill>
                  <a:schemeClr val="hlink"/>
                </a:solidFill>
              </a:rPr>
              <a:t> </a:t>
            </a:r>
            <a:r>
              <a:rPr lang="en-US" altLang="en-US" sz="3600" b="0" dirty="0" err="1">
                <a:solidFill>
                  <a:schemeClr val="hlink"/>
                </a:solidFill>
              </a:rPr>
              <a:t>phần</a:t>
            </a:r>
            <a:r>
              <a:rPr lang="en-US" altLang="en-US" sz="3600" b="0" dirty="0">
                <a:solidFill>
                  <a:schemeClr val="hlink"/>
                </a:solidFill>
              </a:rPr>
              <a:t> </a:t>
            </a:r>
            <a:r>
              <a:rPr lang="en-US" altLang="en-US" sz="3600" b="0" dirty="0" err="1">
                <a:solidFill>
                  <a:schemeClr val="hlink"/>
                </a:solidFill>
              </a:rPr>
              <a:t>này</a:t>
            </a:r>
            <a:endParaRPr lang="en-US" altLang="en-US" sz="3600" b="0" dirty="0">
              <a:solidFill>
                <a:schemeClr val="hlink"/>
              </a:solidFill>
            </a:endParaRPr>
          </a:p>
        </p:txBody>
      </p:sp>
      <p:sp>
        <p:nvSpPr>
          <p:cNvPr id="22533" name="Text Box 8"/>
          <p:cNvSpPr txBox="1">
            <a:spLocks noChangeArrowheads="1"/>
          </p:cNvSpPr>
          <p:nvPr/>
        </p:nvSpPr>
        <p:spPr bwMode="auto">
          <a:xfrm>
            <a:off x="0" y="1281113"/>
            <a:ext cx="9144000" cy="185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spcBef>
                <a:spcPct val="50000"/>
              </a:spcBef>
            </a:pPr>
            <a:r>
              <a:rPr lang="en-US" altLang="en-US" sz="2800" b="0" dirty="0" err="1">
                <a:solidFill>
                  <a:srgbClr val="FF0000"/>
                </a:solidFill>
              </a:rPr>
              <a:t>Số</a:t>
            </a:r>
            <a:r>
              <a:rPr lang="en-US" altLang="en-US" sz="2800" b="0" dirty="0">
                <a:solidFill>
                  <a:srgbClr val="FF0000"/>
                </a:solidFill>
              </a:rPr>
              <a:t> </a:t>
            </a:r>
            <a:r>
              <a:rPr lang="en-US" altLang="en-US" sz="2800" b="0" dirty="0" err="1">
                <a:solidFill>
                  <a:srgbClr val="FF0000"/>
                </a:solidFill>
              </a:rPr>
              <a:t>bậc</a:t>
            </a:r>
            <a:r>
              <a:rPr lang="en-US" altLang="en-US" sz="2800" b="0" dirty="0">
                <a:solidFill>
                  <a:srgbClr val="FF0000"/>
                </a:solidFill>
              </a:rPr>
              <a:t> </a:t>
            </a:r>
            <a:r>
              <a:rPr lang="en-US" altLang="en-US" sz="2800" b="0" dirty="0" err="1">
                <a:solidFill>
                  <a:srgbClr val="FF0000"/>
                </a:solidFill>
              </a:rPr>
              <a:t>tự</a:t>
            </a:r>
            <a:r>
              <a:rPr lang="en-US" altLang="en-US" sz="2800" b="0" dirty="0">
                <a:solidFill>
                  <a:srgbClr val="FF0000"/>
                </a:solidFill>
              </a:rPr>
              <a:t> do </a:t>
            </a:r>
            <a:r>
              <a:rPr lang="en-US" altLang="en-US" sz="2800" b="0" dirty="0" err="1"/>
              <a:t>của</a:t>
            </a:r>
            <a:r>
              <a:rPr lang="en-US" altLang="en-US" sz="2800" b="0" dirty="0"/>
              <a:t> </a:t>
            </a:r>
            <a:r>
              <a:rPr lang="en-US" altLang="en-US" sz="2800" b="0" dirty="0" err="1"/>
              <a:t>tập</a:t>
            </a:r>
            <a:r>
              <a:rPr lang="en-US" altLang="en-US" sz="2800" b="0" dirty="0"/>
              <a:t> </a:t>
            </a:r>
            <a:r>
              <a:rPr lang="en-US" altLang="en-US" sz="2800" b="0" dirty="0" err="1"/>
              <a:t>hợp</a:t>
            </a:r>
            <a:r>
              <a:rPr lang="en-US" altLang="en-US" sz="2800" b="0" dirty="0"/>
              <a:t> </a:t>
            </a:r>
            <a:r>
              <a:rPr lang="en-US" altLang="en-US" sz="2800" b="0" dirty="0" err="1"/>
              <a:t>dữ</a:t>
            </a:r>
            <a:r>
              <a:rPr lang="en-US" altLang="en-US" sz="2800" b="0" dirty="0"/>
              <a:t> </a:t>
            </a:r>
            <a:r>
              <a:rPr lang="en-US" altLang="en-US" sz="2800" b="0" dirty="0" err="1"/>
              <a:t>liệu</a:t>
            </a:r>
            <a:r>
              <a:rPr lang="en-US" altLang="en-US" sz="2800" b="0" dirty="0"/>
              <a:t> </a:t>
            </a:r>
            <a:r>
              <a:rPr lang="en-US" altLang="en-US" sz="2800" b="0" dirty="0" err="1"/>
              <a:t>mẫu</a:t>
            </a:r>
            <a:r>
              <a:rPr lang="en-US" altLang="en-US" sz="2800" b="0" dirty="0"/>
              <a:t> </a:t>
            </a:r>
            <a:r>
              <a:rPr lang="en-US" altLang="en-US" sz="2800" b="0" dirty="0" err="1"/>
              <a:t>là</a:t>
            </a:r>
            <a:r>
              <a:rPr lang="en-US" altLang="en-US" sz="2800" b="0" dirty="0"/>
              <a:t> </a:t>
            </a:r>
            <a:r>
              <a:rPr lang="en-US" altLang="en-US" sz="2800" b="0" dirty="0" err="1"/>
              <a:t>số</a:t>
            </a:r>
            <a:r>
              <a:rPr lang="en-US" altLang="en-US" sz="2800" b="0" dirty="0"/>
              <a:t> </a:t>
            </a:r>
            <a:r>
              <a:rPr lang="en-US" altLang="en-US" sz="2800" b="0" dirty="0" err="1"/>
              <a:t>các</a:t>
            </a:r>
            <a:r>
              <a:rPr lang="en-US" altLang="en-US" sz="2800" b="0" dirty="0"/>
              <a:t> </a:t>
            </a:r>
            <a:r>
              <a:rPr lang="en-US" altLang="en-US" sz="2800" b="0" dirty="0" err="1"/>
              <a:t>giá</a:t>
            </a:r>
            <a:r>
              <a:rPr lang="en-US" altLang="en-US" sz="2800" b="0" dirty="0"/>
              <a:t> </a:t>
            </a:r>
            <a:r>
              <a:rPr lang="en-US" altLang="en-US" sz="2800" b="0" dirty="0" err="1"/>
              <a:t>trị</a:t>
            </a:r>
            <a:r>
              <a:rPr lang="en-US" altLang="en-US" sz="2800" b="0" dirty="0"/>
              <a:t> </a:t>
            </a:r>
            <a:r>
              <a:rPr lang="en-US" altLang="en-US" sz="2800" b="0" dirty="0" err="1"/>
              <a:t>mẫu</a:t>
            </a:r>
            <a:r>
              <a:rPr lang="en-US" altLang="en-US" sz="2800" b="0" dirty="0"/>
              <a:t> </a:t>
            </a:r>
            <a:r>
              <a:rPr lang="en-US" altLang="en-US" sz="2800" b="0" dirty="0" err="1"/>
              <a:t>có</a:t>
            </a:r>
            <a:r>
              <a:rPr lang="en-US" altLang="en-US" sz="2800" b="0" dirty="0"/>
              <a:t> </a:t>
            </a:r>
            <a:r>
              <a:rPr lang="en-US" altLang="en-US" sz="2800" b="0" dirty="0" err="1"/>
              <a:t>thể</a:t>
            </a:r>
            <a:r>
              <a:rPr lang="en-US" altLang="en-US" sz="2800" b="0" dirty="0"/>
              <a:t> </a:t>
            </a:r>
            <a:r>
              <a:rPr lang="en-US" altLang="en-US" sz="2800" b="0" dirty="0" err="1"/>
              <a:t>khác</a:t>
            </a:r>
            <a:r>
              <a:rPr lang="en-US" altLang="en-US" sz="2800" b="0" dirty="0"/>
              <a:t> </a:t>
            </a:r>
            <a:r>
              <a:rPr lang="en-US" altLang="en-US" sz="2800" b="0" dirty="0" err="1"/>
              <a:t>nhau</a:t>
            </a:r>
            <a:r>
              <a:rPr lang="en-US" altLang="en-US" sz="2800" b="0" dirty="0"/>
              <a:t> </a:t>
            </a:r>
            <a:r>
              <a:rPr lang="en-US" altLang="en-US" sz="2800" b="0" dirty="0" err="1"/>
              <a:t>sau</a:t>
            </a:r>
            <a:r>
              <a:rPr lang="en-US" altLang="en-US" sz="2800" b="0" dirty="0"/>
              <a:t> </a:t>
            </a:r>
            <a:r>
              <a:rPr lang="en-US" altLang="en-US" sz="2800" b="0" dirty="0" err="1"/>
              <a:t>khi</a:t>
            </a:r>
            <a:r>
              <a:rPr lang="en-US" altLang="en-US" sz="2800" b="0" dirty="0"/>
              <a:t> </a:t>
            </a:r>
            <a:r>
              <a:rPr lang="en-US" altLang="en-US" sz="2800" b="0" dirty="0" err="1"/>
              <a:t>có</a:t>
            </a:r>
            <a:r>
              <a:rPr lang="en-US" altLang="en-US" sz="2800" b="0" dirty="0"/>
              <a:t> </a:t>
            </a:r>
            <a:r>
              <a:rPr lang="en-US" altLang="en-US" sz="2800" b="0" dirty="0" err="1"/>
              <a:t>ràng</a:t>
            </a:r>
            <a:r>
              <a:rPr lang="en-US" altLang="en-US" sz="2800" b="0" dirty="0"/>
              <a:t> </a:t>
            </a:r>
            <a:r>
              <a:rPr lang="en-US" altLang="en-US" sz="2800" b="0" dirty="0" err="1"/>
              <a:t>buộc</a:t>
            </a:r>
            <a:r>
              <a:rPr lang="en-US" altLang="en-US" sz="2800" b="0" dirty="0"/>
              <a:t> </a:t>
            </a:r>
            <a:r>
              <a:rPr lang="en-US" altLang="en-US" sz="2800" b="0" dirty="0" err="1"/>
              <a:t>cụ</a:t>
            </a:r>
            <a:r>
              <a:rPr lang="en-US" altLang="en-US" sz="2800" b="0" dirty="0"/>
              <a:t> </a:t>
            </a:r>
            <a:r>
              <a:rPr lang="en-US" altLang="en-US" sz="2800" b="0" dirty="0" err="1"/>
              <a:t>thể</a:t>
            </a:r>
            <a:r>
              <a:rPr lang="en-US" altLang="en-US" sz="2800" b="0" dirty="0"/>
              <a:t> </a:t>
            </a:r>
            <a:r>
              <a:rPr lang="en-US" altLang="en-US" sz="2800" b="0" dirty="0" err="1"/>
              <a:t>trên</a:t>
            </a:r>
            <a:r>
              <a:rPr lang="en-US" altLang="en-US" sz="2800" b="0" dirty="0"/>
              <a:t> </a:t>
            </a:r>
            <a:r>
              <a:rPr lang="en-US" altLang="en-US" sz="2800" b="0" dirty="0" err="1"/>
              <a:t>tất</a:t>
            </a:r>
            <a:r>
              <a:rPr lang="en-US" altLang="en-US" sz="2800" b="0" dirty="0"/>
              <a:t> </a:t>
            </a:r>
            <a:r>
              <a:rPr lang="en-US" altLang="en-US" sz="2800" b="0" dirty="0" err="1"/>
              <a:t>cả</a:t>
            </a:r>
            <a:r>
              <a:rPr lang="en-US" altLang="en-US" sz="2800" b="0" dirty="0"/>
              <a:t> </a:t>
            </a:r>
            <a:r>
              <a:rPr lang="en-US" altLang="en-US" sz="2800" b="0" dirty="0" err="1"/>
              <a:t>các</a:t>
            </a:r>
            <a:r>
              <a:rPr lang="en-US" altLang="en-US" sz="2800" b="0" dirty="0"/>
              <a:t> </a:t>
            </a:r>
            <a:r>
              <a:rPr lang="en-US" altLang="en-US" sz="2800" b="0" dirty="0" err="1"/>
              <a:t>giá</a:t>
            </a:r>
            <a:r>
              <a:rPr lang="en-US" altLang="en-US" sz="2800" b="0" dirty="0"/>
              <a:t> </a:t>
            </a:r>
            <a:r>
              <a:rPr lang="en-US" altLang="en-US" sz="2800" b="0" dirty="0" err="1"/>
              <a:t>trị</a:t>
            </a:r>
            <a:r>
              <a:rPr lang="en-US" altLang="en-US" sz="2800" b="0" dirty="0"/>
              <a:t> </a:t>
            </a:r>
            <a:r>
              <a:rPr lang="en-US" altLang="en-US" sz="2800" b="0" dirty="0" err="1"/>
              <a:t>dữ</a:t>
            </a:r>
            <a:r>
              <a:rPr lang="en-US" altLang="en-US" sz="2800" b="0" dirty="0"/>
              <a:t> </a:t>
            </a:r>
            <a:r>
              <a:rPr lang="en-US" altLang="en-US" sz="2800" b="0" dirty="0" err="1"/>
              <a:t>liệu</a:t>
            </a:r>
            <a:r>
              <a:rPr lang="en-US" altLang="en-US" sz="2800" b="0" dirty="0"/>
              <a:t>.</a:t>
            </a:r>
          </a:p>
          <a:p>
            <a:pPr>
              <a:lnSpc>
                <a:spcPct val="90000"/>
              </a:lnSpc>
              <a:spcBef>
                <a:spcPct val="50000"/>
              </a:spcBef>
            </a:pPr>
            <a:r>
              <a:rPr lang="en-US" altLang="en-US" sz="2800" b="0" dirty="0" err="1"/>
              <a:t>Bậc</a:t>
            </a:r>
            <a:r>
              <a:rPr lang="en-US" altLang="en-US" sz="2800" b="0" dirty="0"/>
              <a:t> </a:t>
            </a:r>
            <a:r>
              <a:rPr lang="en-US" altLang="en-US" sz="2800" b="0" dirty="0" err="1"/>
              <a:t>tự</a:t>
            </a:r>
            <a:r>
              <a:rPr lang="en-US" altLang="en-US" sz="2800" b="0" dirty="0"/>
              <a:t> do </a:t>
            </a:r>
            <a:r>
              <a:rPr lang="en-US" altLang="en-US" sz="2800" b="0" dirty="0" err="1"/>
              <a:t>thường</a:t>
            </a:r>
            <a:r>
              <a:rPr lang="en-US" altLang="en-US" sz="2800" b="0" dirty="0"/>
              <a:t> </a:t>
            </a:r>
            <a:r>
              <a:rPr lang="en-US" altLang="en-US" sz="2800" b="0" dirty="0" err="1"/>
              <a:t>viết</a:t>
            </a:r>
            <a:r>
              <a:rPr lang="en-US" altLang="en-US" sz="2800" b="0" dirty="0"/>
              <a:t> </a:t>
            </a:r>
            <a:r>
              <a:rPr lang="en-US" altLang="en-US" sz="2800" b="0" dirty="0" err="1"/>
              <a:t>tắt</a:t>
            </a:r>
            <a:r>
              <a:rPr lang="en-US" altLang="en-US" sz="2800" b="0" dirty="0"/>
              <a:t> </a:t>
            </a:r>
            <a:r>
              <a:rPr lang="en-US" altLang="en-US" sz="2800" b="0" dirty="0" err="1"/>
              <a:t>là</a:t>
            </a:r>
            <a:r>
              <a:rPr lang="en-US" altLang="en-US" sz="2800" b="0" dirty="0"/>
              <a:t> </a:t>
            </a:r>
            <a:r>
              <a:rPr lang="en-US" altLang="en-US" sz="2800" b="0" dirty="0" err="1">
                <a:solidFill>
                  <a:schemeClr val="hlink"/>
                </a:solidFill>
              </a:rPr>
              <a:t>df</a:t>
            </a:r>
            <a:r>
              <a:rPr lang="en-US" altLang="en-US" sz="2800" b="0" dirty="0"/>
              <a:t>.</a:t>
            </a:r>
          </a:p>
        </p:txBody>
      </p:sp>
    </p:spTree>
    <p:extLst>
      <p:ext uri="{BB962C8B-B14F-4D97-AF65-F5344CB8AC3E}">
        <p14:creationId xmlns:p14="http://schemas.microsoft.com/office/powerpoint/2010/main" val="1431778591"/>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idx="4294967295"/>
          </p:nvPr>
        </p:nvSpPr>
        <p:spPr bwMode="auto">
          <a:xfrm>
            <a:off x="381000" y="457200"/>
            <a:ext cx="8307388" cy="10477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r>
              <a:rPr lang="en-US" altLang="en-US" dirty="0" err="1" smtClean="0"/>
              <a:t>Các</a:t>
            </a:r>
            <a:r>
              <a:rPr lang="en-US" altLang="en-US" dirty="0" smtClean="0"/>
              <a:t> </a:t>
            </a:r>
            <a:r>
              <a:rPr lang="en-US" altLang="en-US" dirty="0" err="1" smtClean="0"/>
              <a:t>thuộc</a:t>
            </a:r>
            <a:r>
              <a:rPr lang="en-US" altLang="en-US" dirty="0" smtClean="0"/>
              <a:t> </a:t>
            </a:r>
            <a:r>
              <a:rPr lang="en-US" altLang="en-US" dirty="0" err="1" smtClean="0"/>
              <a:t>tính</a:t>
            </a:r>
            <a:r>
              <a:rPr lang="en-US" altLang="en-US" dirty="0" smtClean="0"/>
              <a:t> </a:t>
            </a:r>
            <a:r>
              <a:rPr lang="en-US" altLang="en-US" dirty="0" err="1" smtClean="0"/>
              <a:t>quan</a:t>
            </a:r>
            <a:r>
              <a:rPr lang="en-US" altLang="en-US" dirty="0" smtClean="0"/>
              <a:t> </a:t>
            </a:r>
            <a:r>
              <a:rPr lang="en-US" altLang="en-US" dirty="0" err="1" smtClean="0"/>
              <a:t>trọng</a:t>
            </a:r>
            <a:r>
              <a:rPr lang="en-US" altLang="en-US" dirty="0" smtClean="0"/>
              <a:t> </a:t>
            </a:r>
            <a:r>
              <a:rPr lang="en-US" altLang="en-US" dirty="0" err="1" smtClean="0"/>
              <a:t>của</a:t>
            </a:r>
            <a:r>
              <a:rPr lang="en-US" altLang="en-US" dirty="0" smtClean="0"/>
              <a:t> </a:t>
            </a:r>
            <a:r>
              <a:rPr lang="en-US" altLang="en-US" dirty="0" err="1" smtClean="0"/>
              <a:t>phân</a:t>
            </a:r>
            <a:r>
              <a:rPr lang="en-US" altLang="en-US" dirty="0" smtClean="0"/>
              <a:t> </a:t>
            </a:r>
            <a:r>
              <a:rPr lang="en-US" altLang="en-US" dirty="0" err="1" smtClean="0"/>
              <a:t>phối</a:t>
            </a:r>
            <a:r>
              <a:rPr lang="en-US" altLang="en-US" dirty="0" smtClean="0"/>
              <a:t> t</a:t>
            </a:r>
          </a:p>
        </p:txBody>
      </p:sp>
      <p:sp>
        <p:nvSpPr>
          <p:cNvPr id="36867" name="Rectangle 3"/>
          <p:cNvSpPr>
            <a:spLocks noGrp="1" noChangeArrowheads="1"/>
          </p:cNvSpPr>
          <p:nvPr>
            <p:ph type="body" idx="4294967295"/>
          </p:nvPr>
        </p:nvSpPr>
        <p:spPr bwMode="auto">
          <a:xfrm>
            <a:off x="1" y="1581150"/>
            <a:ext cx="9144000" cy="48641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normAutofit/>
          </a:bodyPr>
          <a:lstStyle/>
          <a:p>
            <a:pPr marL="457200" indent="-457200" defTabSz="342900">
              <a:spcBef>
                <a:spcPct val="35000"/>
              </a:spcBef>
              <a:spcAft>
                <a:spcPct val="35000"/>
              </a:spcAft>
              <a:buFont typeface="Wingdings" panose="05000000000000000000" pitchFamily="2" charset="2"/>
              <a:buAutoNum type="arabicPeriod"/>
            </a:pPr>
            <a:r>
              <a:rPr lang="vi-VN" altLang="en-US" sz="2400" b="0" dirty="0" smtClean="0"/>
              <a:t>Phân </a:t>
            </a:r>
            <a:r>
              <a:rPr lang="en-US" altLang="en-US" sz="2400" b="0" dirty="0" err="1" smtClean="0"/>
              <a:t>phối</a:t>
            </a:r>
            <a:r>
              <a:rPr lang="en-US" altLang="en-US" sz="2400" b="0" dirty="0" smtClean="0"/>
              <a:t> </a:t>
            </a:r>
            <a:r>
              <a:rPr lang="vi-VN" altLang="en-US" sz="2400" b="0" dirty="0" smtClean="0"/>
              <a:t>t khác nhau đối với các cỡ mẫu khác nhau. (Xem slide sau cho các trường hợp n = 3 và n = 12.)</a:t>
            </a:r>
            <a:endParaRPr lang="en-US" altLang="en-US" sz="2400" b="0" dirty="0" smtClean="0"/>
          </a:p>
          <a:p>
            <a:pPr marL="457200" indent="-457200" defTabSz="342900">
              <a:spcBef>
                <a:spcPct val="35000"/>
              </a:spcBef>
              <a:spcAft>
                <a:spcPct val="35000"/>
              </a:spcAft>
              <a:buFont typeface="Wingdings" panose="05000000000000000000" pitchFamily="2" charset="2"/>
              <a:buAutoNum type="arabicPeriod"/>
            </a:pPr>
            <a:r>
              <a:rPr lang="vi-VN" altLang="en-US" sz="2400" b="0" dirty="0" smtClean="0"/>
              <a:t>Phân </a:t>
            </a:r>
            <a:r>
              <a:rPr lang="en-US" altLang="en-US" sz="2400" b="0" dirty="0" err="1" smtClean="0"/>
              <a:t>phối</a:t>
            </a:r>
            <a:r>
              <a:rPr lang="en-US" altLang="en-US" sz="2400" b="0" dirty="0" smtClean="0"/>
              <a:t> </a:t>
            </a:r>
            <a:r>
              <a:rPr lang="vi-VN" altLang="en-US" sz="2400" b="0" dirty="0" smtClean="0"/>
              <a:t>t có hình dạng chuông đối xứng chung giống như phân phối chuẩn nhưng nó phản ánh sự biến thiên lớn hơn (với phân phối rộng hơn) được mong đợi với các mẫu nhỏ.</a:t>
            </a:r>
            <a:endParaRPr lang="en-US" altLang="en-US" sz="2400" b="0" dirty="0" smtClean="0"/>
          </a:p>
          <a:p>
            <a:pPr marL="457200" indent="-457200" defTabSz="342900">
              <a:spcBef>
                <a:spcPct val="35000"/>
              </a:spcBef>
              <a:spcAft>
                <a:spcPct val="35000"/>
              </a:spcAft>
              <a:buFont typeface="Wingdings" panose="05000000000000000000" pitchFamily="2" charset="2"/>
              <a:buAutoNum type="arabicPeriod"/>
            </a:pPr>
            <a:r>
              <a:rPr lang="vi-VN" altLang="en-US" sz="2400" b="0" dirty="0" smtClean="0"/>
              <a:t>Phân</a:t>
            </a:r>
            <a:r>
              <a:rPr lang="en-US" altLang="en-US" sz="2400" b="0" dirty="0" smtClean="0"/>
              <a:t> </a:t>
            </a:r>
            <a:r>
              <a:rPr lang="en-US" altLang="en-US" sz="2400" b="0" dirty="0" err="1" smtClean="0"/>
              <a:t>phối</a:t>
            </a:r>
            <a:r>
              <a:rPr lang="en-US" altLang="en-US" sz="2400" b="0" dirty="0" smtClean="0"/>
              <a:t> </a:t>
            </a:r>
            <a:r>
              <a:rPr lang="vi-VN" altLang="en-US" sz="2400" b="0" dirty="0" smtClean="0"/>
              <a:t>t có giá trị trung bình là t = 0 (giống như phân phối chuẩn có giá trị trung bình là 0).</a:t>
            </a:r>
            <a:endParaRPr lang="en-US" altLang="en-US" sz="2400" b="0" dirty="0" smtClean="0"/>
          </a:p>
          <a:p>
            <a:pPr marL="457200" indent="-457200" defTabSz="342900">
              <a:spcBef>
                <a:spcPct val="35000"/>
              </a:spcBef>
              <a:spcAft>
                <a:spcPct val="35000"/>
              </a:spcAft>
              <a:buFont typeface="Wingdings" panose="05000000000000000000" pitchFamily="2" charset="2"/>
              <a:buAutoNum type="arabicPeriod"/>
            </a:pPr>
            <a:r>
              <a:rPr lang="vi-VN" altLang="en-US" sz="2400" b="0" dirty="0" smtClean="0"/>
              <a:t>Độ lệch chuẩn của phân </a:t>
            </a:r>
            <a:r>
              <a:rPr lang="en-US" altLang="en-US" sz="2400" b="0" dirty="0" err="1" smtClean="0"/>
              <a:t>phối</a:t>
            </a:r>
            <a:r>
              <a:rPr lang="en-US" altLang="en-US" sz="2400" b="0" dirty="0" smtClean="0"/>
              <a:t> </a:t>
            </a:r>
            <a:r>
              <a:rPr lang="vi-VN" altLang="en-US" sz="2400" b="0" dirty="0" smtClean="0"/>
              <a:t>t thay đổi theo cỡ mẫu và lớn hơn 1 (không giống như phân phối chuẩn, có </a:t>
            </a:r>
            <a:r>
              <a:rPr lang="el-GR" altLang="en-US" sz="2400" b="0" dirty="0" smtClean="0"/>
              <a:t>σ= 1).</a:t>
            </a:r>
            <a:endParaRPr lang="en-US" altLang="en-US" sz="2400" b="0" dirty="0" smtClean="0"/>
          </a:p>
          <a:p>
            <a:pPr marL="457200" indent="-457200" defTabSz="342900">
              <a:spcBef>
                <a:spcPct val="35000"/>
              </a:spcBef>
              <a:spcAft>
                <a:spcPct val="35000"/>
              </a:spcAft>
              <a:buFont typeface="Wingdings" panose="05000000000000000000" pitchFamily="2" charset="2"/>
              <a:buAutoNum type="arabicPeriod"/>
            </a:pPr>
            <a:r>
              <a:rPr lang="vi-VN" altLang="en-US" sz="2400" b="0" dirty="0" smtClean="0"/>
              <a:t>Khi cỡ mẫu n lớn hơn, phân phối t sẽ gần hơn với phân phối chuẩn</a:t>
            </a:r>
            <a:r>
              <a:rPr lang="en-US" altLang="en-US" sz="2400" b="0" dirty="0" smtClean="0"/>
              <a:t>.  </a:t>
            </a:r>
          </a:p>
        </p:txBody>
      </p:sp>
    </p:spTree>
    <p:extLst>
      <p:ext uri="{BB962C8B-B14F-4D97-AF65-F5344CB8AC3E}">
        <p14:creationId xmlns:p14="http://schemas.microsoft.com/office/powerpoint/2010/main" val="3620133314"/>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5"/>
          <p:cNvSpPr>
            <a:spLocks noChangeArrowheads="1"/>
          </p:cNvSpPr>
          <p:nvPr/>
        </p:nvSpPr>
        <p:spPr bwMode="auto">
          <a:xfrm>
            <a:off x="4875213" y="4305300"/>
            <a:ext cx="839787"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a:p>
        </p:txBody>
      </p:sp>
      <p:sp>
        <p:nvSpPr>
          <p:cNvPr id="23555" name="Rectangle 11"/>
          <p:cNvSpPr>
            <a:spLocks noGrp="1" noChangeArrowheads="1"/>
          </p:cNvSpPr>
          <p:nvPr>
            <p:ph type="title" idx="4294967295"/>
          </p:nvPr>
        </p:nvSpPr>
        <p:spPr bwMode="auto">
          <a:xfrm>
            <a:off x="762000" y="457200"/>
            <a:ext cx="7131050" cy="1092200"/>
          </a:xfrm>
          <a:prstGeom prst="rect">
            <a:avLst/>
          </a:prstGeom>
          <a:ln>
            <a:miter lim="800000"/>
            <a:headEnd/>
            <a:tailEnd/>
          </a:ln>
        </p:spPr>
        <p:txBody>
          <a:bodyPr lIns="90488" tIns="44450" rIns="90488" bIns="44450"/>
          <a:lstStyle/>
          <a:p>
            <a:pPr>
              <a:defRPr/>
            </a:pPr>
            <a:r>
              <a:rPr lang="en-US" dirty="0" err="1" smtClean="0">
                <a:solidFill>
                  <a:schemeClr val="accent6">
                    <a:lumMod val="75000"/>
                  </a:schemeClr>
                </a:solidFill>
              </a:rPr>
              <a:t>Phân</a:t>
            </a:r>
            <a:r>
              <a:rPr lang="en-US" dirty="0" smtClean="0">
                <a:solidFill>
                  <a:schemeClr val="accent6">
                    <a:lumMod val="75000"/>
                  </a:schemeClr>
                </a:solidFill>
              </a:rPr>
              <a:t> </a:t>
            </a:r>
            <a:r>
              <a:rPr lang="en-US" dirty="0" err="1" smtClean="0">
                <a:solidFill>
                  <a:schemeClr val="accent6">
                    <a:lumMod val="75000"/>
                  </a:schemeClr>
                </a:solidFill>
              </a:rPr>
              <a:t>phối</a:t>
            </a:r>
            <a:r>
              <a:rPr lang="en-US" dirty="0" smtClean="0">
                <a:solidFill>
                  <a:schemeClr val="accent6">
                    <a:lumMod val="75000"/>
                  </a:schemeClr>
                </a:solidFill>
              </a:rPr>
              <a:t> t </a:t>
            </a:r>
            <a:r>
              <a:rPr lang="en-US" dirty="0" err="1" smtClean="0">
                <a:solidFill>
                  <a:schemeClr val="accent6">
                    <a:lumMod val="75000"/>
                  </a:schemeClr>
                </a:solidFill>
              </a:rPr>
              <a:t>với</a:t>
            </a:r>
            <a:r>
              <a:rPr lang="en-US" dirty="0" smtClean="0">
                <a:solidFill>
                  <a:schemeClr val="accent6">
                    <a:lumMod val="75000"/>
                  </a:schemeClr>
                </a:solidFill>
              </a:rPr>
              <a:t/>
            </a:r>
            <a:br>
              <a:rPr lang="en-US" dirty="0" smtClean="0">
                <a:solidFill>
                  <a:schemeClr val="accent6">
                    <a:lumMod val="75000"/>
                  </a:schemeClr>
                </a:solidFill>
              </a:rPr>
            </a:br>
            <a:r>
              <a:rPr lang="en-US" i="1" dirty="0" smtClean="0">
                <a:solidFill>
                  <a:schemeClr val="accent6">
                    <a:lumMod val="75000"/>
                  </a:schemeClr>
                </a:solidFill>
              </a:rPr>
              <a:t>n</a:t>
            </a:r>
            <a:r>
              <a:rPr lang="en-US" dirty="0" smtClean="0">
                <a:solidFill>
                  <a:schemeClr val="accent6">
                    <a:lumMod val="75000"/>
                  </a:schemeClr>
                </a:solidFill>
              </a:rPr>
              <a:t> = 3 </a:t>
            </a:r>
            <a:r>
              <a:rPr lang="en-US" dirty="0" err="1" smtClean="0">
                <a:solidFill>
                  <a:schemeClr val="accent6">
                    <a:lumMod val="75000"/>
                  </a:schemeClr>
                </a:solidFill>
              </a:rPr>
              <a:t>và</a:t>
            </a:r>
            <a:r>
              <a:rPr lang="en-US" dirty="0" smtClean="0">
                <a:solidFill>
                  <a:schemeClr val="accent6">
                    <a:lumMod val="75000"/>
                  </a:schemeClr>
                </a:solidFill>
              </a:rPr>
              <a:t> </a:t>
            </a:r>
            <a:r>
              <a:rPr lang="en-US" i="1" dirty="0" smtClean="0">
                <a:solidFill>
                  <a:schemeClr val="accent6">
                    <a:lumMod val="75000"/>
                  </a:schemeClr>
                </a:solidFill>
              </a:rPr>
              <a:t>n</a:t>
            </a:r>
            <a:r>
              <a:rPr lang="en-US" dirty="0" smtClean="0">
                <a:solidFill>
                  <a:schemeClr val="accent6">
                    <a:lumMod val="75000"/>
                  </a:schemeClr>
                </a:solidFill>
              </a:rPr>
              <a:t> = 12</a:t>
            </a:r>
          </a:p>
        </p:txBody>
      </p:sp>
      <p:pic>
        <p:nvPicPr>
          <p:cNvPr id="38916" name="Picture 21" descr="6_0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1600200"/>
            <a:ext cx="6019800" cy="395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78383459"/>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14"/>
          <p:cNvSpPr>
            <a:spLocks noGrp="1" noChangeArrowheads="1"/>
          </p:cNvSpPr>
          <p:nvPr>
            <p:ph type="title" idx="4294967295"/>
          </p:nvPr>
        </p:nvSpPr>
        <p:spPr bwMode="auto">
          <a:xfrm>
            <a:off x="533400" y="457200"/>
            <a:ext cx="8137525" cy="5461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r>
              <a:rPr lang="en-US" altLang="en-US" sz="2800" dirty="0" err="1" smtClean="0"/>
              <a:t>Ví</a:t>
            </a:r>
            <a:r>
              <a:rPr lang="en-US" altLang="en-US" sz="2800" dirty="0" smtClean="0"/>
              <a:t> </a:t>
            </a:r>
            <a:r>
              <a:rPr lang="en-US" altLang="en-US" sz="2800" dirty="0" err="1" smtClean="0"/>
              <a:t>dụ</a:t>
            </a:r>
            <a:endParaRPr lang="en-US" altLang="en-US" sz="2800" dirty="0" smtClean="0">
              <a:solidFill>
                <a:schemeClr val="tx1"/>
              </a:solidFill>
            </a:endParaRPr>
          </a:p>
        </p:txBody>
      </p:sp>
      <p:sp>
        <p:nvSpPr>
          <p:cNvPr id="30723" name="Rectangle 24"/>
          <p:cNvSpPr>
            <a:spLocks noChangeArrowheads="1"/>
          </p:cNvSpPr>
          <p:nvPr/>
        </p:nvSpPr>
        <p:spPr bwMode="auto">
          <a:xfrm>
            <a:off x="771525" y="1062038"/>
            <a:ext cx="8101013"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a:p>
        </p:txBody>
      </p:sp>
      <p:sp>
        <p:nvSpPr>
          <p:cNvPr id="30724" name="Rectangle 25"/>
          <p:cNvSpPr>
            <a:spLocks noChangeArrowheads="1"/>
          </p:cNvSpPr>
          <p:nvPr/>
        </p:nvSpPr>
        <p:spPr bwMode="auto">
          <a:xfrm>
            <a:off x="0" y="1000125"/>
            <a:ext cx="9143999" cy="4745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r>
              <a:rPr lang="vi-VN" altLang="en-US" sz="2400" b="0" dirty="0"/>
              <a:t>Một </a:t>
            </a:r>
            <a:r>
              <a:rPr lang="en-US" altLang="en-US" sz="2400" b="0" dirty="0" err="1"/>
              <a:t>phát</a:t>
            </a:r>
            <a:r>
              <a:rPr lang="en-US" altLang="en-US" sz="2400" b="0" dirty="0"/>
              <a:t> </a:t>
            </a:r>
            <a:r>
              <a:rPr lang="en-US" altLang="en-US" sz="2400" b="0" dirty="0" err="1"/>
              <a:t>biểu</a:t>
            </a:r>
            <a:r>
              <a:rPr lang="vi-VN" altLang="en-US" sz="2400" b="0" dirty="0"/>
              <a:t> phổ biến là tỏi làm giảm mức cholesterol. Trong một thử nghiệm về hiệu quả của tỏi, 49 đối tượng được điều trị bằng liều tỏi sống, và mức cholesterol của chúng được đo trước và sau khi điều trị.</a:t>
            </a:r>
          </a:p>
          <a:p>
            <a:pPr>
              <a:lnSpc>
                <a:spcPct val="90000"/>
              </a:lnSpc>
            </a:pPr>
            <a:endParaRPr lang="vi-VN" altLang="en-US" sz="2400" b="0" dirty="0"/>
          </a:p>
          <a:p>
            <a:pPr>
              <a:lnSpc>
                <a:spcPct val="90000"/>
              </a:lnSpc>
            </a:pPr>
            <a:r>
              <a:rPr lang="vi-VN" altLang="en-US" sz="2400" b="0" dirty="0"/>
              <a:t>Những thay đổi về nồng độ cholesterol LDL (mg / dL) có </a:t>
            </a:r>
            <a:r>
              <a:rPr lang="en-US" altLang="en-US" sz="2400" b="0" dirty="0" err="1"/>
              <a:t>giá</a:t>
            </a:r>
            <a:r>
              <a:rPr lang="en-US" altLang="en-US" sz="2400" b="0" dirty="0"/>
              <a:t> </a:t>
            </a:r>
            <a:r>
              <a:rPr lang="en-US" altLang="en-US" sz="2400" b="0" dirty="0" err="1"/>
              <a:t>trị</a:t>
            </a:r>
            <a:r>
              <a:rPr lang="en-US" altLang="en-US" sz="2400" b="0" dirty="0"/>
              <a:t> </a:t>
            </a:r>
            <a:r>
              <a:rPr lang="en-US" altLang="en-US" sz="2400" b="0" dirty="0" err="1"/>
              <a:t>trung</a:t>
            </a:r>
            <a:r>
              <a:rPr lang="en-US" altLang="en-US" sz="2400" b="0" dirty="0"/>
              <a:t> </a:t>
            </a:r>
            <a:r>
              <a:rPr lang="en-US" altLang="en-US" sz="2400" b="0" dirty="0" err="1"/>
              <a:t>bình</a:t>
            </a:r>
            <a:r>
              <a:rPr lang="en-US" altLang="en-US" sz="2400" b="0" dirty="0"/>
              <a:t> </a:t>
            </a:r>
            <a:r>
              <a:rPr lang="en-US" altLang="en-US" sz="2400" b="0" dirty="0" err="1"/>
              <a:t>là</a:t>
            </a:r>
            <a:r>
              <a:rPr lang="vi-VN" altLang="en-US" sz="2400" b="0" dirty="0"/>
              <a:t> 0,4 và độ lệch chuẩn là 21,0.</a:t>
            </a:r>
          </a:p>
          <a:p>
            <a:pPr>
              <a:lnSpc>
                <a:spcPct val="90000"/>
              </a:lnSpc>
            </a:pPr>
            <a:endParaRPr lang="vi-VN" altLang="en-US" sz="2400" b="0" dirty="0"/>
          </a:p>
          <a:p>
            <a:pPr>
              <a:lnSpc>
                <a:spcPct val="90000"/>
              </a:lnSpc>
            </a:pPr>
            <a:r>
              <a:rPr lang="vi-VN" altLang="en-US" sz="2400" b="0" dirty="0"/>
              <a:t>Sử dụng số liệu thống kê mẫu n = 49, </a:t>
            </a:r>
            <a:r>
              <a:rPr lang="en-US" altLang="en-US" sz="2400" b="0" dirty="0"/>
              <a:t>  </a:t>
            </a:r>
            <a:r>
              <a:rPr lang="vi-VN" altLang="en-US" sz="2400" b="0" dirty="0"/>
              <a:t>= 0,4 và s = ​​21,0 để xây dựng ước </a:t>
            </a:r>
            <a:r>
              <a:rPr lang="en-US" altLang="en-US" sz="2400" b="0" dirty="0" err="1"/>
              <a:t>lượng</a:t>
            </a:r>
            <a:r>
              <a:rPr lang="vi-VN" altLang="en-US" sz="2400" b="0" dirty="0"/>
              <a:t> khoảng tin cậy 95% của thay đổi ròng trung bình trong cholesterol</a:t>
            </a:r>
            <a:r>
              <a:rPr lang="en-US" altLang="en-US" sz="2400" b="0" dirty="0"/>
              <a:t> </a:t>
            </a:r>
            <a:r>
              <a:rPr lang="en-US" altLang="en-US" sz="2400" b="0" dirty="0" err="1"/>
              <a:t>về</a:t>
            </a:r>
            <a:r>
              <a:rPr lang="en-US" altLang="en-US" sz="2400" b="0" dirty="0"/>
              <a:t> </a:t>
            </a:r>
            <a:r>
              <a:rPr lang="en-US" altLang="en-US" sz="2400" b="0" dirty="0" err="1"/>
              <a:t>nồng</a:t>
            </a:r>
            <a:r>
              <a:rPr lang="en-US" altLang="en-US" sz="2400" b="0" dirty="0"/>
              <a:t> </a:t>
            </a:r>
            <a:r>
              <a:rPr lang="en-US" altLang="en-US" sz="2400" b="0" dirty="0" err="1"/>
              <a:t>độ</a:t>
            </a:r>
            <a:r>
              <a:rPr lang="vi-VN" altLang="en-US" sz="2400" b="0" dirty="0"/>
              <a:t> sau khi điều trị bằng tỏi.</a:t>
            </a:r>
          </a:p>
          <a:p>
            <a:pPr>
              <a:lnSpc>
                <a:spcPct val="90000"/>
              </a:lnSpc>
            </a:pPr>
            <a:endParaRPr lang="vi-VN" altLang="en-US" sz="2400" b="0" dirty="0"/>
          </a:p>
          <a:p>
            <a:pPr>
              <a:lnSpc>
                <a:spcPct val="90000"/>
              </a:lnSpc>
            </a:pPr>
            <a:r>
              <a:rPr lang="vi-VN" altLang="en-US" sz="2400" b="0" dirty="0"/>
              <a:t>Khoảng tin cậy cho thấy hiệu quả của tỏi trong việc giảm cholesterol </a:t>
            </a:r>
            <a:r>
              <a:rPr lang="en-US" altLang="en-US" sz="2400" b="0" dirty="0" err="1"/>
              <a:t>về</a:t>
            </a:r>
            <a:r>
              <a:rPr lang="en-US" altLang="en-US" sz="2400" b="0" dirty="0"/>
              <a:t> </a:t>
            </a:r>
            <a:r>
              <a:rPr lang="en-US" altLang="en-US" sz="2400" b="0" dirty="0" err="1"/>
              <a:t>nồng</a:t>
            </a:r>
            <a:r>
              <a:rPr lang="en-US" altLang="en-US" sz="2400" b="0" dirty="0"/>
              <a:t> </a:t>
            </a:r>
            <a:r>
              <a:rPr lang="en-US" altLang="en-US" sz="2400" b="0" dirty="0" err="1"/>
              <a:t>độ</a:t>
            </a:r>
            <a:r>
              <a:rPr lang="vi-VN" altLang="en-US" sz="2400" b="0" dirty="0"/>
              <a:t> là gì?</a:t>
            </a:r>
            <a:endParaRPr lang="en-US" altLang="en-US" sz="2400" b="0" dirty="0"/>
          </a:p>
        </p:txBody>
      </p:sp>
      <p:graphicFrame>
        <p:nvGraphicFramePr>
          <p:cNvPr id="30725" name="Object 26"/>
          <p:cNvGraphicFramePr>
            <a:graphicFrameLocks noChangeAspect="1"/>
          </p:cNvGraphicFramePr>
          <p:nvPr>
            <p:extLst>
              <p:ext uri="{D42A27DB-BD31-4B8C-83A1-F6EECF244321}">
                <p14:modId xmlns:p14="http://schemas.microsoft.com/office/powerpoint/2010/main" val="3428973279"/>
              </p:ext>
            </p:extLst>
          </p:nvPr>
        </p:nvGraphicFramePr>
        <p:xfrm>
          <a:off x="5181600" y="3657600"/>
          <a:ext cx="254000" cy="317500"/>
        </p:xfrm>
        <a:graphic>
          <a:graphicData uri="http://schemas.openxmlformats.org/presentationml/2006/ole">
            <mc:AlternateContent xmlns:mc="http://schemas.openxmlformats.org/markup-compatibility/2006">
              <mc:Choice xmlns:v="urn:schemas-microsoft-com:vml" Requires="v">
                <p:oleObj spid="_x0000_s141393" name="Equation" r:id="rId4" imgW="254000" imgH="317500" progId="Equation.DSMT4">
                  <p:embed/>
                </p:oleObj>
              </mc:Choice>
              <mc:Fallback>
                <p:oleObj name="Equation" r:id="rId4" imgW="254000" imgH="317500" progId="Equation.DSMT4">
                  <p:embed/>
                  <p:pic>
                    <p:nvPicPr>
                      <p:cNvPr id="30725" name="Object 2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81600" y="3657600"/>
                        <a:ext cx="254000"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991834497"/>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927100" y="373062"/>
            <a:ext cx="7226300" cy="8461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88" tIns="44450" rIns="90488" bIns="44450" numCol="1" anchor="t" anchorCtr="0" compatLnSpc="1">
            <a:prstTxWarp prst="textNoShape">
              <a:avLst/>
            </a:prstTxWarp>
          </a:bodyPr>
          <a:lstStyle/>
          <a:p>
            <a:r>
              <a:rPr lang="en-US" altLang="en-US" b="1" dirty="0" err="1" smtClean="0"/>
              <a:t>Giới</a:t>
            </a:r>
            <a:r>
              <a:rPr lang="en-US" altLang="en-US" b="1" dirty="0" smtClean="0"/>
              <a:t> </a:t>
            </a:r>
            <a:r>
              <a:rPr lang="en-US" altLang="en-US" b="1" dirty="0" err="1" smtClean="0"/>
              <a:t>thiệu</a:t>
            </a:r>
            <a:r>
              <a:rPr lang="en-US" altLang="en-US" b="1" dirty="0" smtClean="0"/>
              <a:t>  </a:t>
            </a:r>
          </a:p>
        </p:txBody>
      </p:sp>
      <p:sp>
        <p:nvSpPr>
          <p:cNvPr id="8195" name="Rectangle 3"/>
          <p:cNvSpPr>
            <a:spLocks noGrp="1" noChangeArrowheads="1"/>
          </p:cNvSpPr>
          <p:nvPr>
            <p:ph idx="1"/>
          </p:nvPr>
        </p:nvSpPr>
        <p:spPr bwMode="auto">
          <a:xfrm>
            <a:off x="0" y="1828800"/>
            <a:ext cx="9144000" cy="44989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88" tIns="44450" rIns="90488" bIns="44450" numCol="1" anchor="t" anchorCtr="0" compatLnSpc="1">
            <a:prstTxWarp prst="textNoShape">
              <a:avLst/>
            </a:prstTxWarp>
          </a:bodyPr>
          <a:lstStyle/>
          <a:p>
            <a:pPr marL="457200" indent="-457200">
              <a:lnSpc>
                <a:spcPct val="85000"/>
              </a:lnSpc>
              <a:spcBef>
                <a:spcPct val="0"/>
              </a:spcBef>
              <a:spcAft>
                <a:spcPct val="35000"/>
              </a:spcAft>
            </a:pPr>
            <a:r>
              <a:rPr lang="vi-VN" altLang="en-US" dirty="0" smtClean="0"/>
              <a:t>Hai </a:t>
            </a:r>
            <a:r>
              <a:rPr lang="en-US" altLang="en-US" dirty="0" err="1" smtClean="0"/>
              <a:t>vấn</a:t>
            </a:r>
            <a:r>
              <a:rPr lang="en-US" altLang="en-US" dirty="0" smtClean="0"/>
              <a:t> </a:t>
            </a:r>
            <a:r>
              <a:rPr lang="en-US" altLang="en-US" dirty="0" err="1" smtClean="0"/>
              <a:t>đề</a:t>
            </a:r>
            <a:r>
              <a:rPr lang="en-US" altLang="en-US" dirty="0" smtClean="0"/>
              <a:t> </a:t>
            </a:r>
            <a:r>
              <a:rPr lang="vi-VN" altLang="en-US" dirty="0" smtClean="0"/>
              <a:t> chính của </a:t>
            </a:r>
            <a:r>
              <a:rPr lang="en-US" altLang="en-US" dirty="0" err="1" smtClean="0"/>
              <a:t>thống</a:t>
            </a:r>
            <a:r>
              <a:rPr lang="en-US" altLang="en-US" dirty="0" smtClean="0"/>
              <a:t> </a:t>
            </a:r>
            <a:r>
              <a:rPr lang="en-US" altLang="en-US" dirty="0" err="1" smtClean="0"/>
              <a:t>kê</a:t>
            </a:r>
            <a:r>
              <a:rPr lang="en-US" altLang="en-US" dirty="0" smtClean="0"/>
              <a:t> </a:t>
            </a:r>
            <a:r>
              <a:rPr lang="en-US" altLang="en-US" dirty="0" err="1" smtClean="0"/>
              <a:t>suy</a:t>
            </a:r>
            <a:r>
              <a:rPr lang="en-US" altLang="en-US" dirty="0" smtClean="0"/>
              <a:t> </a:t>
            </a:r>
            <a:r>
              <a:rPr lang="en-US" altLang="en-US" dirty="0" err="1" smtClean="0"/>
              <a:t>diễn</a:t>
            </a:r>
            <a:r>
              <a:rPr lang="en-US" altLang="en-US" dirty="0" smtClean="0"/>
              <a:t> </a:t>
            </a:r>
            <a:r>
              <a:rPr lang="vi-VN" altLang="en-US" dirty="0" smtClean="0"/>
              <a:t>là </a:t>
            </a:r>
            <a:endParaRPr lang="en-US" altLang="en-US" dirty="0" smtClean="0"/>
          </a:p>
          <a:p>
            <a:pPr marL="857250" lvl="1" indent="-457200">
              <a:lnSpc>
                <a:spcPct val="85000"/>
              </a:lnSpc>
              <a:spcBef>
                <a:spcPct val="0"/>
              </a:spcBef>
              <a:spcAft>
                <a:spcPct val="35000"/>
              </a:spcAft>
            </a:pPr>
            <a:r>
              <a:rPr lang="vi-VN" altLang="en-US" sz="2400" dirty="0" smtClean="0"/>
              <a:t>(1) sử dụng dữ liệu mẫu để </a:t>
            </a:r>
            <a:r>
              <a:rPr lang="vi-VN" altLang="en-US" sz="2400" dirty="0" smtClean="0">
                <a:solidFill>
                  <a:srgbClr val="FF0000"/>
                </a:solidFill>
              </a:rPr>
              <a:t>ướ</a:t>
            </a:r>
            <a:r>
              <a:rPr lang="en-US" altLang="en-US" sz="2400" dirty="0" smtClean="0">
                <a:solidFill>
                  <a:srgbClr val="FF0000"/>
                </a:solidFill>
              </a:rPr>
              <a:t>c </a:t>
            </a:r>
            <a:r>
              <a:rPr lang="en-US" altLang="en-US" sz="2400" dirty="0" err="1" smtClean="0">
                <a:solidFill>
                  <a:srgbClr val="FF0000"/>
                </a:solidFill>
              </a:rPr>
              <a:t>lượng</a:t>
            </a:r>
            <a:r>
              <a:rPr lang="vi-VN" altLang="en-US" sz="2400" dirty="0" smtClean="0">
                <a:solidFill>
                  <a:srgbClr val="FF0000"/>
                </a:solidFill>
              </a:rPr>
              <a:t> </a:t>
            </a:r>
            <a:r>
              <a:rPr lang="en-US" altLang="en-US" sz="2400" dirty="0" err="1" smtClean="0">
                <a:solidFill>
                  <a:srgbClr val="FF0000"/>
                </a:solidFill>
              </a:rPr>
              <a:t>các</a:t>
            </a:r>
            <a:r>
              <a:rPr lang="en-US" altLang="en-US" sz="2400" dirty="0" smtClean="0">
                <a:solidFill>
                  <a:srgbClr val="FF0000"/>
                </a:solidFill>
              </a:rPr>
              <a:t> </a:t>
            </a:r>
            <a:r>
              <a:rPr lang="vi-VN" altLang="en-US" sz="2400" dirty="0" smtClean="0">
                <a:solidFill>
                  <a:srgbClr val="FF0000"/>
                </a:solidFill>
              </a:rPr>
              <a:t>giá trị của tham số </a:t>
            </a:r>
            <a:r>
              <a:rPr lang="en-US" altLang="en-US" sz="2400" dirty="0" err="1" smtClean="0">
                <a:solidFill>
                  <a:srgbClr val="FF0000"/>
                </a:solidFill>
              </a:rPr>
              <a:t>quần</a:t>
            </a:r>
            <a:r>
              <a:rPr lang="en-US" altLang="en-US" sz="2400" dirty="0" smtClean="0">
                <a:solidFill>
                  <a:srgbClr val="FF0000"/>
                </a:solidFill>
              </a:rPr>
              <a:t> </a:t>
            </a:r>
            <a:r>
              <a:rPr lang="en-US" altLang="en-US" sz="2400" dirty="0" err="1" smtClean="0">
                <a:solidFill>
                  <a:srgbClr val="FF0000"/>
                </a:solidFill>
              </a:rPr>
              <a:t>thể</a:t>
            </a:r>
            <a:r>
              <a:rPr lang="en-US" altLang="en-US" sz="2400" dirty="0" smtClean="0">
                <a:solidFill>
                  <a:srgbClr val="FF0000"/>
                </a:solidFill>
              </a:rPr>
              <a:t>.</a:t>
            </a:r>
          </a:p>
          <a:p>
            <a:pPr marL="857250" lvl="1" indent="-457200">
              <a:lnSpc>
                <a:spcPct val="85000"/>
              </a:lnSpc>
              <a:spcBef>
                <a:spcPct val="0"/>
              </a:spcBef>
              <a:spcAft>
                <a:spcPct val="35000"/>
              </a:spcAft>
            </a:pPr>
            <a:r>
              <a:rPr lang="vi-VN" altLang="en-US" sz="2400" dirty="0" smtClean="0"/>
              <a:t>(2) để </a:t>
            </a:r>
            <a:r>
              <a:rPr lang="vi-VN" altLang="en-US" sz="2400" dirty="0" smtClean="0">
                <a:solidFill>
                  <a:srgbClr val="FF0000"/>
                </a:solidFill>
              </a:rPr>
              <a:t>kiểm </a:t>
            </a:r>
            <a:r>
              <a:rPr lang="en-US" altLang="en-US" sz="2400" dirty="0" err="1" smtClean="0">
                <a:solidFill>
                  <a:srgbClr val="FF0000"/>
                </a:solidFill>
              </a:rPr>
              <a:t>định</a:t>
            </a:r>
            <a:r>
              <a:rPr lang="vi-VN" altLang="en-US" sz="2400" dirty="0" smtClean="0">
                <a:solidFill>
                  <a:srgbClr val="FF0000"/>
                </a:solidFill>
              </a:rPr>
              <a:t> giả thuyết </a:t>
            </a:r>
            <a:r>
              <a:rPr lang="vi-VN" altLang="en-US" sz="2400" dirty="0" smtClean="0"/>
              <a:t>hoặc</a:t>
            </a:r>
            <a:r>
              <a:rPr lang="en-US" altLang="en-US" sz="2400" dirty="0" smtClean="0"/>
              <a:t> </a:t>
            </a:r>
            <a:r>
              <a:rPr lang="en-US" altLang="en-US" sz="2400" dirty="0" err="1" smtClean="0"/>
              <a:t>đưa</a:t>
            </a:r>
            <a:r>
              <a:rPr lang="en-US" altLang="en-US" sz="2400" dirty="0" smtClean="0"/>
              <a:t> </a:t>
            </a:r>
            <a:r>
              <a:rPr lang="en-US" altLang="en-US" sz="2400" dirty="0" err="1" smtClean="0"/>
              <a:t>ra</a:t>
            </a:r>
            <a:r>
              <a:rPr lang="en-US" altLang="en-US" sz="2400" dirty="0" smtClean="0"/>
              <a:t> </a:t>
            </a:r>
            <a:r>
              <a:rPr lang="en-US" altLang="en-US" sz="2400" dirty="0" err="1" smtClean="0"/>
              <a:t>các</a:t>
            </a:r>
            <a:r>
              <a:rPr lang="en-US" altLang="en-US" sz="2400" dirty="0" smtClean="0"/>
              <a:t> </a:t>
            </a:r>
            <a:r>
              <a:rPr lang="en-US" altLang="en-US" sz="2400" dirty="0" err="1" smtClean="0"/>
              <a:t>phát</a:t>
            </a:r>
            <a:r>
              <a:rPr lang="en-US" altLang="en-US" sz="2400" dirty="0" smtClean="0"/>
              <a:t> </a:t>
            </a:r>
            <a:r>
              <a:rPr lang="en-US" altLang="en-US" sz="2400" dirty="0" err="1" smtClean="0"/>
              <a:t>biểu</a:t>
            </a:r>
            <a:r>
              <a:rPr lang="vi-VN" altLang="en-US" sz="2400" dirty="0" smtClean="0"/>
              <a:t> về các tham số </a:t>
            </a:r>
            <a:r>
              <a:rPr lang="en-US" altLang="en-US" sz="2400" dirty="0" err="1" smtClean="0"/>
              <a:t>quần</a:t>
            </a:r>
            <a:r>
              <a:rPr lang="en-US" altLang="en-US" sz="2400" dirty="0" smtClean="0"/>
              <a:t> </a:t>
            </a:r>
            <a:r>
              <a:rPr lang="en-US" altLang="en-US" sz="2400" dirty="0" err="1" smtClean="0"/>
              <a:t>thể</a:t>
            </a:r>
            <a:r>
              <a:rPr lang="en-US" altLang="en-US" sz="2400" dirty="0" smtClean="0"/>
              <a:t>.</a:t>
            </a:r>
          </a:p>
          <a:p>
            <a:pPr marL="457200" indent="-457200">
              <a:lnSpc>
                <a:spcPct val="85000"/>
              </a:lnSpc>
              <a:spcBef>
                <a:spcPct val="0"/>
              </a:spcBef>
              <a:spcAft>
                <a:spcPct val="35000"/>
              </a:spcAft>
            </a:pPr>
            <a:r>
              <a:rPr lang="vi-VN" altLang="en-US" dirty="0" smtClean="0"/>
              <a:t>Chúng t</a:t>
            </a:r>
            <a:r>
              <a:rPr lang="en-US" altLang="en-US" dirty="0" smtClean="0"/>
              <a:t>a</a:t>
            </a:r>
            <a:r>
              <a:rPr lang="vi-VN" altLang="en-US" dirty="0" smtClean="0"/>
              <a:t> giới thiệu các phương pháp để ước </a:t>
            </a:r>
            <a:r>
              <a:rPr lang="en-US" altLang="en-US" dirty="0" err="1" smtClean="0"/>
              <a:t>lượng</a:t>
            </a:r>
            <a:r>
              <a:rPr lang="en-US" altLang="en-US" dirty="0" smtClean="0"/>
              <a:t> </a:t>
            </a:r>
            <a:r>
              <a:rPr lang="en-US" altLang="en-US" dirty="0" err="1" smtClean="0"/>
              <a:t>các</a:t>
            </a:r>
            <a:r>
              <a:rPr lang="vi-VN" altLang="en-US" dirty="0" smtClean="0"/>
              <a:t> giá trị </a:t>
            </a:r>
            <a:r>
              <a:rPr lang="en-US" altLang="en-US" dirty="0" err="1" smtClean="0"/>
              <a:t>tham</a:t>
            </a:r>
            <a:r>
              <a:rPr lang="en-US" altLang="en-US" dirty="0" smtClean="0"/>
              <a:t> </a:t>
            </a:r>
            <a:r>
              <a:rPr lang="en-US" altLang="en-US" dirty="0" err="1" smtClean="0"/>
              <a:t>số</a:t>
            </a:r>
            <a:r>
              <a:rPr lang="en-US" altLang="en-US" dirty="0" smtClean="0"/>
              <a:t> </a:t>
            </a:r>
            <a:r>
              <a:rPr lang="en-US" altLang="en-US" dirty="0" err="1" smtClean="0"/>
              <a:t>trên</a:t>
            </a:r>
            <a:r>
              <a:rPr lang="en-US" altLang="en-US" dirty="0" smtClean="0"/>
              <a:t> </a:t>
            </a:r>
            <a:r>
              <a:rPr lang="en-US" altLang="en-US" dirty="0" err="1" smtClean="0"/>
              <a:t>quần</a:t>
            </a:r>
            <a:r>
              <a:rPr lang="en-US" altLang="en-US" dirty="0" smtClean="0"/>
              <a:t> </a:t>
            </a:r>
            <a:r>
              <a:rPr lang="en-US" altLang="en-US" dirty="0" err="1" smtClean="0"/>
              <a:t>thể</a:t>
            </a:r>
            <a:r>
              <a:rPr lang="vi-VN" altLang="en-US" dirty="0" smtClean="0"/>
              <a:t> quan trọng sau: </a:t>
            </a:r>
            <a:r>
              <a:rPr lang="en-US" altLang="en-US" dirty="0" err="1" smtClean="0">
                <a:solidFill>
                  <a:srgbClr val="FF0000"/>
                </a:solidFill>
              </a:rPr>
              <a:t>trung</a:t>
            </a:r>
            <a:r>
              <a:rPr lang="en-US" altLang="en-US" dirty="0" smtClean="0">
                <a:solidFill>
                  <a:srgbClr val="FF0000"/>
                </a:solidFill>
              </a:rPr>
              <a:t> </a:t>
            </a:r>
            <a:r>
              <a:rPr lang="en-US" altLang="en-US" dirty="0" err="1" smtClean="0">
                <a:solidFill>
                  <a:srgbClr val="FF0000"/>
                </a:solidFill>
              </a:rPr>
              <a:t>bình</a:t>
            </a:r>
            <a:r>
              <a:rPr lang="vi-VN" altLang="en-US" dirty="0" smtClean="0">
                <a:solidFill>
                  <a:srgbClr val="FF0000"/>
                </a:solidFill>
              </a:rPr>
              <a:t> và</a:t>
            </a:r>
            <a:r>
              <a:rPr lang="en-US" altLang="en-US" dirty="0" smtClean="0">
                <a:solidFill>
                  <a:srgbClr val="FF0000"/>
                </a:solidFill>
              </a:rPr>
              <a:t> </a:t>
            </a:r>
            <a:r>
              <a:rPr lang="en-US" altLang="en-US" dirty="0" err="1" smtClean="0">
                <a:solidFill>
                  <a:srgbClr val="FF0000"/>
                </a:solidFill>
              </a:rPr>
              <a:t>tỉ</a:t>
            </a:r>
            <a:r>
              <a:rPr lang="en-US" altLang="en-US" dirty="0" smtClean="0">
                <a:solidFill>
                  <a:srgbClr val="FF0000"/>
                </a:solidFill>
              </a:rPr>
              <a:t> </a:t>
            </a:r>
            <a:r>
              <a:rPr lang="en-US" altLang="en-US" dirty="0" err="1" smtClean="0">
                <a:solidFill>
                  <a:srgbClr val="FF0000"/>
                </a:solidFill>
              </a:rPr>
              <a:t>lệ</a:t>
            </a:r>
            <a:r>
              <a:rPr lang="en-US" altLang="en-US" dirty="0" smtClean="0">
                <a:solidFill>
                  <a:srgbClr val="FF0000"/>
                </a:solidFill>
              </a:rPr>
              <a:t>.</a:t>
            </a:r>
          </a:p>
          <a:p>
            <a:pPr marL="457200" indent="-457200">
              <a:lnSpc>
                <a:spcPct val="85000"/>
              </a:lnSpc>
              <a:spcBef>
                <a:spcPct val="0"/>
              </a:spcBef>
              <a:spcAft>
                <a:spcPct val="35000"/>
              </a:spcAft>
            </a:pPr>
            <a:r>
              <a:rPr lang="vi-VN" altLang="en-US" dirty="0" smtClean="0"/>
              <a:t>Chúng t</a:t>
            </a:r>
            <a:r>
              <a:rPr lang="en-US" altLang="en-US" dirty="0" smtClean="0"/>
              <a:t>a</a:t>
            </a:r>
            <a:r>
              <a:rPr lang="vi-VN" altLang="en-US" dirty="0" smtClean="0"/>
              <a:t> cũng trình bày các phương pháp xác định </a:t>
            </a:r>
            <a:r>
              <a:rPr lang="vi-VN" altLang="en-US" dirty="0" smtClean="0">
                <a:solidFill>
                  <a:srgbClr val="FF0000"/>
                </a:solidFill>
              </a:rPr>
              <a:t>kích thước mẫu </a:t>
            </a:r>
            <a:r>
              <a:rPr lang="vi-VN" altLang="en-US" dirty="0" smtClean="0"/>
              <a:t>cần thiết để ước </a:t>
            </a:r>
            <a:r>
              <a:rPr lang="en-US" altLang="en-US" dirty="0" err="1" smtClean="0"/>
              <a:t>lượng</a:t>
            </a:r>
            <a:r>
              <a:rPr lang="vi-VN" altLang="en-US" dirty="0" smtClean="0"/>
              <a:t> các thông số đó</a:t>
            </a:r>
            <a:r>
              <a:rPr lang="en-US" altLang="en-US" dirty="0" smtClean="0"/>
              <a:t>.</a:t>
            </a:r>
          </a:p>
        </p:txBody>
      </p:sp>
      <p:sp>
        <p:nvSpPr>
          <p:cNvPr id="8196" name="Rectangle 4"/>
          <p:cNvSpPr>
            <a:spLocks noChangeArrowheads="1"/>
          </p:cNvSpPr>
          <p:nvPr/>
        </p:nvSpPr>
        <p:spPr bwMode="auto">
          <a:xfrm>
            <a:off x="261938" y="4335463"/>
            <a:ext cx="8686800" cy="1258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a:p>
        </p:txBody>
      </p:sp>
      <p:sp>
        <p:nvSpPr>
          <p:cNvPr id="8197" name="Rectangle 5"/>
          <p:cNvSpPr>
            <a:spLocks noChangeArrowheads="1"/>
          </p:cNvSpPr>
          <p:nvPr/>
        </p:nvSpPr>
        <p:spPr bwMode="auto">
          <a:xfrm>
            <a:off x="381001" y="935038"/>
            <a:ext cx="85344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488" tIns="44450" rIns="90488" bIns="44450">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85000"/>
              </a:lnSpc>
              <a:spcBef>
                <a:spcPct val="30000"/>
              </a:spcBef>
              <a:spcAft>
                <a:spcPct val="45000"/>
              </a:spcAft>
            </a:pPr>
            <a:r>
              <a:rPr lang="en-US" altLang="en-US" sz="2800" b="0" dirty="0" err="1"/>
              <a:t>Chương</a:t>
            </a:r>
            <a:r>
              <a:rPr lang="en-US" altLang="en-US" sz="2800" b="0" dirty="0"/>
              <a:t> </a:t>
            </a:r>
            <a:r>
              <a:rPr lang="en-US" altLang="en-US" sz="2800" b="0" dirty="0" err="1"/>
              <a:t>này</a:t>
            </a:r>
            <a:r>
              <a:rPr lang="en-US" altLang="en-US" sz="2800" b="0" dirty="0"/>
              <a:t> </a:t>
            </a:r>
            <a:r>
              <a:rPr lang="en-US" altLang="en-US" sz="2800" b="0" dirty="0" err="1"/>
              <a:t>trình</a:t>
            </a:r>
            <a:r>
              <a:rPr lang="en-US" altLang="en-US" sz="2800" b="0" dirty="0"/>
              <a:t> </a:t>
            </a:r>
            <a:r>
              <a:rPr lang="en-US" altLang="en-US" sz="2800" b="0" dirty="0" err="1"/>
              <a:t>bày</a:t>
            </a:r>
            <a:r>
              <a:rPr lang="en-US" altLang="en-US" sz="2800" b="0" dirty="0"/>
              <a:t> </a:t>
            </a:r>
            <a:r>
              <a:rPr lang="en-US" altLang="en-US" sz="2800" b="0" dirty="0" err="1"/>
              <a:t>các</a:t>
            </a:r>
            <a:r>
              <a:rPr lang="en-US" altLang="en-US" sz="2800" b="0" dirty="0"/>
              <a:t> </a:t>
            </a:r>
            <a:r>
              <a:rPr lang="en-US" altLang="en-US" sz="2800" b="0" dirty="0" err="1"/>
              <a:t>khái</a:t>
            </a:r>
            <a:r>
              <a:rPr lang="en-US" altLang="en-US" sz="2800" b="0" dirty="0"/>
              <a:t> </a:t>
            </a:r>
            <a:r>
              <a:rPr lang="en-US" altLang="en-US" sz="2800" b="0" dirty="0" err="1"/>
              <a:t>niệm</a:t>
            </a:r>
            <a:r>
              <a:rPr lang="en-US" altLang="en-US" sz="2800" b="0" dirty="0"/>
              <a:t> </a:t>
            </a:r>
            <a:r>
              <a:rPr lang="en-US" altLang="en-US" sz="2800" b="0" dirty="0" err="1"/>
              <a:t>bắt</a:t>
            </a:r>
            <a:r>
              <a:rPr lang="en-US" altLang="en-US" sz="2800" b="0" dirty="0"/>
              <a:t> </a:t>
            </a:r>
            <a:r>
              <a:rPr lang="en-US" altLang="en-US" sz="2800" b="0" dirty="0" err="1"/>
              <a:t>đầu</a:t>
            </a:r>
            <a:r>
              <a:rPr lang="en-US" altLang="en-US" sz="2800" b="0" dirty="0"/>
              <a:t> </a:t>
            </a:r>
            <a:r>
              <a:rPr lang="en-US" altLang="en-US" sz="2800" b="0" dirty="0" err="1"/>
              <a:t>về</a:t>
            </a:r>
            <a:r>
              <a:rPr lang="en-US" altLang="en-US" sz="2800" b="0" dirty="0"/>
              <a:t> </a:t>
            </a:r>
            <a:r>
              <a:rPr lang="en-US" altLang="en-US" sz="2800" b="0" dirty="0" err="1">
                <a:solidFill>
                  <a:srgbClr val="FF0000"/>
                </a:solidFill>
              </a:rPr>
              <a:t>thống</a:t>
            </a:r>
            <a:r>
              <a:rPr lang="en-US" altLang="en-US" sz="2800" b="0" dirty="0">
                <a:solidFill>
                  <a:srgbClr val="FF0000"/>
                </a:solidFill>
              </a:rPr>
              <a:t> </a:t>
            </a:r>
            <a:r>
              <a:rPr lang="en-US" altLang="en-US" sz="2800" b="0" dirty="0" err="1">
                <a:solidFill>
                  <a:srgbClr val="FF0000"/>
                </a:solidFill>
              </a:rPr>
              <a:t>kê</a:t>
            </a:r>
            <a:r>
              <a:rPr lang="en-US" altLang="en-US" sz="2800" b="0" dirty="0">
                <a:solidFill>
                  <a:srgbClr val="FF0000"/>
                </a:solidFill>
              </a:rPr>
              <a:t> </a:t>
            </a:r>
            <a:r>
              <a:rPr lang="en-US" altLang="en-US" sz="2800" b="0" dirty="0" err="1">
                <a:solidFill>
                  <a:srgbClr val="FF0000"/>
                </a:solidFill>
              </a:rPr>
              <a:t>suy</a:t>
            </a:r>
            <a:r>
              <a:rPr lang="en-US" altLang="en-US" sz="2800" b="0" dirty="0">
                <a:solidFill>
                  <a:srgbClr val="FF0000"/>
                </a:solidFill>
              </a:rPr>
              <a:t> </a:t>
            </a:r>
            <a:r>
              <a:rPr lang="en-US" altLang="en-US" sz="2800" b="0" dirty="0" err="1">
                <a:solidFill>
                  <a:srgbClr val="FF0000"/>
                </a:solidFill>
              </a:rPr>
              <a:t>diễn</a:t>
            </a:r>
            <a:endParaRPr lang="en-US" altLang="en-US" sz="2800" b="0" dirty="0">
              <a:solidFill>
                <a:srgbClr val="FF0000"/>
              </a:solidFill>
            </a:endParaRP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idx="4294967295"/>
          </p:nvPr>
        </p:nvSpPr>
        <p:spPr bwMode="auto">
          <a:xfrm>
            <a:off x="304800" y="457200"/>
            <a:ext cx="8137525" cy="6667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r>
              <a:rPr lang="en-US" altLang="en-US" sz="2800" dirty="0" err="1" smtClean="0"/>
              <a:t>Ví</a:t>
            </a:r>
            <a:r>
              <a:rPr lang="en-US" altLang="en-US" sz="2800" dirty="0" smtClean="0"/>
              <a:t> </a:t>
            </a:r>
            <a:r>
              <a:rPr lang="en-US" altLang="en-US" sz="2800" dirty="0" err="1" smtClean="0"/>
              <a:t>dụ</a:t>
            </a:r>
            <a:r>
              <a:rPr lang="en-US" altLang="en-US" sz="2800" dirty="0" smtClean="0"/>
              <a:t> (</a:t>
            </a:r>
            <a:r>
              <a:rPr lang="en-US" altLang="en-US" sz="2800" dirty="0" err="1" smtClean="0"/>
              <a:t>tt</a:t>
            </a:r>
            <a:r>
              <a:rPr lang="en-US" altLang="en-US" sz="2800" dirty="0" smtClean="0"/>
              <a:t>)</a:t>
            </a:r>
            <a:endParaRPr lang="en-US" altLang="en-US" sz="2800" dirty="0" smtClean="0">
              <a:solidFill>
                <a:schemeClr val="tx1"/>
              </a:solidFill>
            </a:endParaRPr>
          </a:p>
        </p:txBody>
      </p:sp>
      <p:sp>
        <p:nvSpPr>
          <p:cNvPr id="32771" name="Rectangle 3"/>
          <p:cNvSpPr>
            <a:spLocks noChangeArrowheads="1"/>
          </p:cNvSpPr>
          <p:nvPr/>
        </p:nvSpPr>
        <p:spPr bwMode="auto">
          <a:xfrm>
            <a:off x="771525" y="1062038"/>
            <a:ext cx="81010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b="0"/>
          </a:p>
        </p:txBody>
      </p:sp>
      <p:sp>
        <p:nvSpPr>
          <p:cNvPr id="32772" name="Rectangle 4"/>
          <p:cNvSpPr>
            <a:spLocks noChangeArrowheads="1"/>
          </p:cNvSpPr>
          <p:nvPr/>
        </p:nvSpPr>
        <p:spPr bwMode="auto">
          <a:xfrm>
            <a:off x="671513" y="1000125"/>
            <a:ext cx="8150225" cy="86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r>
              <a:rPr lang="vi-VN" altLang="en-US" sz="2800" b="0" dirty="0"/>
              <a:t>Yêu cầu được thỏa mãn: mẫu ngẫu nhiên đơn giản và n = 49 (tức là n&gt; 30).</a:t>
            </a:r>
            <a:endParaRPr lang="en-US" altLang="en-US" sz="2800" b="0" dirty="0"/>
          </a:p>
        </p:txBody>
      </p:sp>
      <mc:AlternateContent xmlns:mc="http://schemas.openxmlformats.org/markup-compatibility/2006">
        <mc:Choice xmlns:a14="http://schemas.microsoft.com/office/drawing/2010/main" Requires="a14">
          <p:sp>
            <p:nvSpPr>
              <p:cNvPr id="32774" name="Rectangle 7"/>
              <p:cNvSpPr>
                <a:spLocks noChangeArrowheads="1"/>
              </p:cNvSpPr>
              <p:nvPr/>
            </p:nvSpPr>
            <p:spPr bwMode="auto">
              <a:xfrm>
                <a:off x="698500" y="2039938"/>
                <a:ext cx="8150225" cy="3395866"/>
              </a:xfrm>
              <a:prstGeom prst="rect">
                <a:avLst/>
              </a:prstGeom>
              <a:noFill/>
              <a:ln>
                <a:noFill/>
              </a:ln>
              <a:extLst>
                <a:ext uri="{909E8E84-426E-40DD-AFC4-6F175D3DCCD1}">
                  <a14:hiddenFill>
                    <a:solidFill>
                      <a:srgbClr val="FFFFFF"/>
                    </a:solidFill>
                  </a14:hiddenFill>
                </a:ext>
                <a:ext uri="{91240B29-F687-4F45-9708-019B960494DF}">
                  <a14:hiddenLine w="12700">
                    <a:solidFill>
                      <a:srgbClr val="000000"/>
                    </a:solidFill>
                    <a:miter lim="800000"/>
                    <a:headEnd type="none" w="sm" len="sm"/>
                    <a:tailEnd type="none" w="sm" len="sm"/>
                  </a14:hiddenLine>
                </a:ext>
              </a:extLst>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r>
                  <a:rPr lang="en-US" altLang="en-US" sz="2800" b="0" dirty="0" smtClean="0"/>
                  <a:t>95% </a:t>
                </a:r>
                <a:r>
                  <a:rPr lang="en-US" altLang="en-US" sz="2800" b="0" dirty="0" err="1"/>
                  <a:t>hàm</a:t>
                </a:r>
                <a:r>
                  <a:rPr lang="en-US" altLang="en-US" sz="2800" b="0" dirty="0"/>
                  <a:t> ý </a:t>
                </a:r>
                <a:r>
                  <a:rPr lang="en-US" altLang="en-US" sz="2800" b="0" dirty="0" err="1"/>
                  <a:t>là</a:t>
                </a:r>
                <a:r>
                  <a:rPr lang="en-US" altLang="en-US" sz="2800" b="0" dirty="0"/>
                  <a:t> </a:t>
                </a:r>
                <a:r>
                  <a:rPr lang="el-GR" altLang="en-US" sz="2800" b="0" i="1" dirty="0"/>
                  <a:t>α</a:t>
                </a:r>
                <a:r>
                  <a:rPr lang="en-US" altLang="en-US" sz="2800" b="0" i="1" dirty="0"/>
                  <a:t> </a:t>
                </a:r>
                <a:r>
                  <a:rPr lang="en-US" altLang="en-US" sz="2800" b="0" dirty="0"/>
                  <a:t>= 0.05.</a:t>
                </a:r>
                <a:br>
                  <a:rPr lang="en-US" altLang="en-US" sz="2800" b="0" dirty="0"/>
                </a:br>
                <a:r>
                  <a:rPr lang="en-US" altLang="en-US" sz="2800" b="0" dirty="0" err="1"/>
                  <a:t>Với</a:t>
                </a:r>
                <a:r>
                  <a:rPr lang="en-US" altLang="en-US" sz="2800" b="0" dirty="0"/>
                  <a:t> </a:t>
                </a:r>
                <a:r>
                  <a:rPr lang="en-US" altLang="en-US" sz="2800" b="0" i="1" dirty="0"/>
                  <a:t>n</a:t>
                </a:r>
                <a:r>
                  <a:rPr lang="en-US" altLang="en-US" sz="2800" b="0" dirty="0"/>
                  <a:t> = 49, </a:t>
                </a:r>
                <a:r>
                  <a:rPr lang="en-US" altLang="en-US" sz="2800" b="0" dirty="0" err="1"/>
                  <a:t>df</a:t>
                </a:r>
                <a:r>
                  <a:rPr lang="en-US" altLang="en-US" sz="2800" b="0" dirty="0"/>
                  <a:t> = 49 – 1 = 48</a:t>
                </a:r>
              </a:p>
              <a:p>
                <a:pPr>
                  <a:lnSpc>
                    <a:spcPct val="90000"/>
                  </a:lnSpc>
                </a:pPr>
                <a:r>
                  <a:rPr lang="en-US" altLang="en-US" sz="2800" b="0" dirty="0" err="1" smtClean="0"/>
                  <a:t>df</a:t>
                </a:r>
                <a:r>
                  <a:rPr lang="en-US" altLang="en-US" sz="2800" b="0" dirty="0" smtClean="0"/>
                  <a:t> </a:t>
                </a:r>
                <a:r>
                  <a:rPr lang="en-US" altLang="en-US" sz="2800" b="0" dirty="0" err="1" smtClean="0"/>
                  <a:t>gần</a:t>
                </a:r>
                <a:r>
                  <a:rPr lang="en-US" altLang="en-US" sz="2800" b="0" dirty="0" smtClean="0"/>
                  <a:t> </a:t>
                </a:r>
                <a:r>
                  <a:rPr lang="en-US" altLang="en-US" sz="2800" b="0" dirty="0" err="1" smtClean="0"/>
                  <a:t>nhất</a:t>
                </a:r>
                <a:r>
                  <a:rPr lang="en-US" altLang="en-US" sz="2800" b="0" dirty="0" smtClean="0"/>
                  <a:t> </a:t>
                </a:r>
                <a:r>
                  <a:rPr lang="en-US" altLang="en-US" sz="2800" b="0" dirty="0" err="1" smtClean="0"/>
                  <a:t>là</a:t>
                </a:r>
                <a:r>
                  <a:rPr lang="en-US" altLang="en-US" sz="2800" b="0" dirty="0" smtClean="0"/>
                  <a:t> 50, </a:t>
                </a:r>
                <a:r>
                  <a:rPr lang="en-US" altLang="en-US" sz="2800" b="0" dirty="0" err="1" smtClean="0"/>
                  <a:t>vì</a:t>
                </a:r>
                <a:r>
                  <a:rPr lang="en-US" altLang="en-US" sz="2800" b="0" dirty="0" smtClean="0"/>
                  <a:t> </a:t>
                </a:r>
                <a:r>
                  <a:rPr lang="en-US" altLang="en-US" sz="2800" b="0" dirty="0" err="1"/>
                  <a:t>vậy</a:t>
                </a:r>
                <a:r>
                  <a:rPr lang="en-US" altLang="en-US" sz="2800" b="0" dirty="0"/>
                  <a:t>  </a:t>
                </a:r>
                <a:r>
                  <a:rPr lang="en-US" altLang="en-US" sz="2800" b="0" dirty="0" smtClean="0"/>
                  <a:t>     = 2.009</a:t>
                </a:r>
                <a:endParaRPr lang="en-US" altLang="en-US" sz="2800" b="0" dirty="0"/>
              </a:p>
              <a:p>
                <a:pPr>
                  <a:lnSpc>
                    <a:spcPct val="90000"/>
                  </a:lnSpc>
                </a:pPr>
                <a:endParaRPr lang="en-US" altLang="en-US" sz="2800" b="0" dirty="0"/>
              </a:p>
              <a:p>
                <a:pPr>
                  <a:lnSpc>
                    <a:spcPct val="90000"/>
                  </a:lnSpc>
                </a:pPr>
                <a:r>
                  <a:rPr lang="en-US" altLang="en-US" sz="2800" b="0" dirty="0" err="1"/>
                  <a:t>Sử</a:t>
                </a:r>
                <a:r>
                  <a:rPr lang="en-US" altLang="en-US" sz="2800" b="0" dirty="0"/>
                  <a:t> </a:t>
                </a:r>
                <a:r>
                  <a:rPr lang="en-US" altLang="en-US" sz="2800" b="0" dirty="0" err="1"/>
                  <a:t>dụng</a:t>
                </a:r>
                <a:r>
                  <a:rPr lang="en-US" altLang="en-US" sz="2800" b="0" dirty="0"/>
                  <a:t>      = 2.009, </a:t>
                </a:r>
                <a:r>
                  <a:rPr lang="en-US" altLang="en-US" sz="2800" b="0" i="1" dirty="0"/>
                  <a:t>s</a:t>
                </a:r>
                <a:r>
                  <a:rPr lang="en-US" altLang="en-US" sz="2800" b="0" dirty="0"/>
                  <a:t> = 21.0 </a:t>
                </a:r>
                <a:r>
                  <a:rPr lang="en-US" altLang="en-US" sz="2800" b="0" dirty="0" err="1"/>
                  <a:t>và</a:t>
                </a:r>
                <a:r>
                  <a:rPr lang="en-US" altLang="en-US" sz="2800" b="0" dirty="0"/>
                  <a:t> </a:t>
                </a:r>
                <a:r>
                  <a:rPr lang="en-US" altLang="en-US" sz="2800" b="0" i="1" dirty="0"/>
                  <a:t>n</a:t>
                </a:r>
                <a:r>
                  <a:rPr lang="en-US" altLang="en-US" sz="2800" b="0" dirty="0"/>
                  <a:t> = 49, </a:t>
                </a:r>
                <a:r>
                  <a:rPr lang="en-US" altLang="en-US" sz="2800" b="0" dirty="0" err="1"/>
                  <a:t>biên</a:t>
                </a:r>
                <a:r>
                  <a:rPr lang="en-US" altLang="en-US" sz="2800" b="0" dirty="0"/>
                  <a:t> </a:t>
                </a:r>
                <a:r>
                  <a:rPr lang="en-US" altLang="en-US" sz="2800" b="0" dirty="0" err="1"/>
                  <a:t>độ</a:t>
                </a:r>
                <a:r>
                  <a:rPr lang="en-US" altLang="en-US" sz="2800" b="0" dirty="0"/>
                  <a:t> </a:t>
                </a:r>
                <a:r>
                  <a:rPr lang="en-US" altLang="en-US" sz="2800" b="0" dirty="0" err="1"/>
                  <a:t>lỗi</a:t>
                </a:r>
                <a:r>
                  <a:rPr lang="en-US" altLang="en-US" sz="2800" b="0" dirty="0"/>
                  <a:t> </a:t>
                </a:r>
                <a:r>
                  <a:rPr lang="en-US" altLang="en-US" sz="2800" b="0" dirty="0" err="1"/>
                  <a:t>là</a:t>
                </a:r>
                <a:r>
                  <a:rPr lang="en-US" altLang="en-US" sz="2800" b="0" dirty="0" smtClean="0"/>
                  <a:t>:</a:t>
                </a:r>
              </a:p>
              <a:p>
                <a:pPr>
                  <a:lnSpc>
                    <a:spcPct val="90000"/>
                  </a:lnSpc>
                </a:pPr>
                <a:endParaRPr lang="en-US" altLang="en-US" sz="2800" b="0" dirty="0" smtClean="0"/>
              </a:p>
              <a:p>
                <a:pPr>
                  <a:lnSpc>
                    <a:spcPct val="90000"/>
                  </a:lnSpc>
                </a:pPr>
                <a:r>
                  <a:rPr lang="en-US" altLang="en-US" sz="2800" b="0" dirty="0" smtClean="0"/>
                  <a:t>               E=</a:t>
                </a:r>
                <a14:m>
                  <m:oMath xmlns:m="http://schemas.openxmlformats.org/officeDocument/2006/math">
                    <m:sSub>
                      <m:sSubPr>
                        <m:ctrlPr>
                          <a:rPr lang="en-US" altLang="en-US" sz="2800" b="0" i="1" smtClean="0">
                            <a:latin typeface="Cambria Math" panose="02040503050406030204" pitchFamily="18" charset="0"/>
                          </a:rPr>
                        </m:ctrlPr>
                      </m:sSubPr>
                      <m:e>
                        <m:r>
                          <a:rPr lang="en-US" altLang="en-US" sz="2800" b="0" i="1" smtClean="0">
                            <a:latin typeface="Cambria Math" panose="02040503050406030204" pitchFamily="18" charset="0"/>
                          </a:rPr>
                          <m:t>𝑡</m:t>
                        </m:r>
                      </m:e>
                      <m:sub>
                        <m:r>
                          <m:rPr>
                            <m:sty m:val="p"/>
                          </m:rPr>
                          <a:rPr lang="el-GR" altLang="en-US" sz="2800" b="0" i="1" smtClean="0">
                            <a:latin typeface="Cambria Math" panose="02040503050406030204" pitchFamily="18" charset="0"/>
                          </a:rPr>
                          <m:t>α</m:t>
                        </m:r>
                        <m:r>
                          <a:rPr lang="en-US" altLang="en-US" sz="2800" b="0" i="1" smtClean="0">
                            <a:latin typeface="Cambria Math" panose="02040503050406030204" pitchFamily="18" charset="0"/>
                          </a:rPr>
                          <m:t>/2</m:t>
                        </m:r>
                      </m:sub>
                    </m:sSub>
                    <m:f>
                      <m:fPr>
                        <m:ctrlPr>
                          <a:rPr lang="en-US" altLang="en-US" sz="2800" b="0" i="1" smtClean="0">
                            <a:latin typeface="Cambria Math" panose="02040503050406030204" pitchFamily="18" charset="0"/>
                          </a:rPr>
                        </m:ctrlPr>
                      </m:fPr>
                      <m:num>
                        <m:r>
                          <a:rPr lang="en-US" altLang="en-US" sz="2800" b="0" i="1" smtClean="0">
                            <a:latin typeface="Cambria Math" panose="02040503050406030204" pitchFamily="18" charset="0"/>
                          </a:rPr>
                          <m:t>𝑠</m:t>
                        </m:r>
                      </m:num>
                      <m:den>
                        <m:rad>
                          <m:radPr>
                            <m:degHide m:val="on"/>
                            <m:ctrlPr>
                              <a:rPr lang="en-US" altLang="en-US" sz="2800" b="0" i="1" smtClean="0">
                                <a:latin typeface="Cambria Math" panose="02040503050406030204" pitchFamily="18" charset="0"/>
                              </a:rPr>
                            </m:ctrlPr>
                          </m:radPr>
                          <m:deg/>
                          <m:e>
                            <m:r>
                              <a:rPr lang="en-US" altLang="en-US" sz="2800" b="0" i="1" smtClean="0">
                                <a:latin typeface="Cambria Math" panose="02040503050406030204" pitchFamily="18" charset="0"/>
                              </a:rPr>
                              <m:t>𝑛</m:t>
                            </m:r>
                          </m:e>
                        </m:rad>
                      </m:den>
                    </m:f>
                  </m:oMath>
                </a14:m>
                <a:r>
                  <a:rPr lang="en-US" altLang="en-US" sz="2800" b="0" dirty="0" smtClean="0"/>
                  <a:t>=2.009*</a:t>
                </a:r>
                <a14:m>
                  <m:oMath xmlns:m="http://schemas.openxmlformats.org/officeDocument/2006/math">
                    <m:f>
                      <m:fPr>
                        <m:ctrlPr>
                          <a:rPr lang="en-US" altLang="en-US" sz="2800" b="0" i="1" smtClean="0">
                            <a:latin typeface="Cambria Math" panose="02040503050406030204" pitchFamily="18" charset="0"/>
                          </a:rPr>
                        </m:ctrlPr>
                      </m:fPr>
                      <m:num>
                        <m:r>
                          <a:rPr lang="en-US" altLang="en-US" sz="2800" b="0" i="1" smtClean="0">
                            <a:latin typeface="Cambria Math" panose="02040503050406030204" pitchFamily="18" charset="0"/>
                          </a:rPr>
                          <m:t>21.0</m:t>
                        </m:r>
                      </m:num>
                      <m:den>
                        <m:rad>
                          <m:radPr>
                            <m:degHide m:val="on"/>
                            <m:ctrlPr>
                              <a:rPr lang="en-US" altLang="en-US" sz="2800" b="0" i="1">
                                <a:latin typeface="Cambria Math" panose="02040503050406030204" pitchFamily="18" charset="0"/>
                              </a:rPr>
                            </m:ctrlPr>
                          </m:radPr>
                          <m:deg/>
                          <m:e>
                            <m:r>
                              <a:rPr lang="en-US" altLang="en-US" sz="2800" b="0" i="1" smtClean="0">
                                <a:latin typeface="Cambria Math" panose="02040503050406030204" pitchFamily="18" charset="0"/>
                              </a:rPr>
                              <m:t>49</m:t>
                            </m:r>
                          </m:e>
                        </m:rad>
                      </m:den>
                    </m:f>
                  </m:oMath>
                </a14:m>
                <a:r>
                  <a:rPr lang="en-US" altLang="en-US" sz="2800" b="0" dirty="0" smtClean="0"/>
                  <a:t>= 6.027</a:t>
                </a:r>
                <a:endParaRPr lang="en-US" altLang="en-US" sz="2800" b="0" dirty="0"/>
              </a:p>
            </p:txBody>
          </p:sp>
        </mc:Choice>
        <mc:Fallback>
          <p:sp>
            <p:nvSpPr>
              <p:cNvPr id="32774" name="Rectangle 7"/>
              <p:cNvSpPr>
                <a:spLocks noRot="1" noChangeAspect="1" noMove="1" noResize="1" noEditPoints="1" noAdjustHandles="1" noChangeArrowheads="1" noChangeShapeType="1" noTextEdit="1"/>
              </p:cNvSpPr>
              <p:nvPr/>
            </p:nvSpPr>
            <p:spPr bwMode="auto">
              <a:xfrm>
                <a:off x="698500" y="2039938"/>
                <a:ext cx="8150225" cy="3395866"/>
              </a:xfrm>
              <a:prstGeom prst="rect">
                <a:avLst/>
              </a:prstGeom>
              <a:blipFill rotWithShape="0">
                <a:blip r:embed="rId3"/>
                <a:stretch>
                  <a:fillRect l="-1571" t="-3232"/>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p>
                <a:r>
                  <a:rPr lang="en-US">
                    <a:noFill/>
                  </a:rPr>
                  <a:t> </a:t>
                </a:r>
              </a:p>
            </p:txBody>
          </p:sp>
        </mc:Fallback>
      </mc:AlternateContent>
      <p:pic>
        <p:nvPicPr>
          <p:cNvPr id="32775" name="Picture 7" descr="ta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99000" y="2822575"/>
            <a:ext cx="406400" cy="62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6" name="Picture 8" descr="ta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86000" y="3444875"/>
            <a:ext cx="406400" cy="62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19152403"/>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idx="4294967295"/>
          </p:nvPr>
        </p:nvSpPr>
        <p:spPr bwMode="auto">
          <a:xfrm>
            <a:off x="304800" y="381000"/>
            <a:ext cx="8137525" cy="6667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r>
              <a:rPr lang="en-US" altLang="en-US" sz="2800" dirty="0" err="1" smtClean="0"/>
              <a:t>Ví</a:t>
            </a:r>
            <a:r>
              <a:rPr lang="en-US" altLang="en-US" sz="2800" dirty="0" smtClean="0"/>
              <a:t> </a:t>
            </a:r>
            <a:r>
              <a:rPr lang="en-US" altLang="en-US" sz="2800" dirty="0" err="1" smtClean="0"/>
              <a:t>dụ</a:t>
            </a:r>
            <a:r>
              <a:rPr lang="en-US" altLang="en-US" sz="2800" dirty="0" smtClean="0"/>
              <a:t> (</a:t>
            </a:r>
            <a:r>
              <a:rPr lang="en-US" altLang="en-US" sz="2800" dirty="0" err="1" smtClean="0"/>
              <a:t>tt</a:t>
            </a:r>
            <a:r>
              <a:rPr lang="en-US" altLang="en-US" sz="2800" dirty="0" smtClean="0"/>
              <a:t>)</a:t>
            </a:r>
            <a:endParaRPr lang="en-US" altLang="en-US" sz="2800" dirty="0" smtClean="0">
              <a:solidFill>
                <a:schemeClr val="tx1"/>
              </a:solidFill>
            </a:endParaRPr>
          </a:p>
        </p:txBody>
      </p:sp>
      <p:sp>
        <p:nvSpPr>
          <p:cNvPr id="34819" name="Rectangle 3"/>
          <p:cNvSpPr>
            <a:spLocks noChangeArrowheads="1"/>
          </p:cNvSpPr>
          <p:nvPr/>
        </p:nvSpPr>
        <p:spPr bwMode="auto">
          <a:xfrm>
            <a:off x="771525" y="1062038"/>
            <a:ext cx="81010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b="0"/>
          </a:p>
        </p:txBody>
      </p:sp>
      <p:sp>
        <p:nvSpPr>
          <p:cNvPr id="34820" name="Rectangle 4"/>
          <p:cNvSpPr>
            <a:spLocks noChangeArrowheads="1"/>
          </p:cNvSpPr>
          <p:nvPr/>
        </p:nvSpPr>
        <p:spPr bwMode="auto">
          <a:xfrm>
            <a:off x="295275" y="715963"/>
            <a:ext cx="595630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r>
              <a:rPr lang="en-US" altLang="en-US" sz="2800" b="0"/>
              <a:t>Xây dựng khoảng tin cậy:</a:t>
            </a:r>
          </a:p>
        </p:txBody>
      </p:sp>
      <p:graphicFrame>
        <p:nvGraphicFramePr>
          <p:cNvPr id="34821" name="Object 5"/>
          <p:cNvGraphicFramePr>
            <a:graphicFrameLocks noChangeAspect="1"/>
          </p:cNvGraphicFramePr>
          <p:nvPr>
            <p:extLst>
              <p:ext uri="{D42A27DB-BD31-4B8C-83A1-F6EECF244321}">
                <p14:modId xmlns:p14="http://schemas.microsoft.com/office/powerpoint/2010/main" val="3271211378"/>
              </p:ext>
            </p:extLst>
          </p:nvPr>
        </p:nvGraphicFramePr>
        <p:xfrm>
          <a:off x="4465318" y="801189"/>
          <a:ext cx="2768600" cy="393700"/>
        </p:xfrm>
        <a:graphic>
          <a:graphicData uri="http://schemas.openxmlformats.org/presentationml/2006/ole">
            <mc:AlternateContent xmlns:mc="http://schemas.openxmlformats.org/markup-compatibility/2006">
              <mc:Choice xmlns:v="urn:schemas-microsoft-com:vml" Requires="v">
                <p:oleObj spid="_x0000_s143520" name="Equation" r:id="rId4" imgW="2768600" imgH="393700" progId="Equation.DSMT4">
                  <p:embed/>
                </p:oleObj>
              </mc:Choice>
              <mc:Fallback>
                <p:oleObj name="Equation" r:id="rId4" imgW="2768600" imgH="393700" progId="Equation.DSMT4">
                  <p:embed/>
                  <p:pic>
                    <p:nvPicPr>
                      <p:cNvPr id="34821"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65318" y="801189"/>
                        <a:ext cx="276860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4822" name="Rectangle 6"/>
          <p:cNvSpPr>
            <a:spLocks noChangeArrowheads="1"/>
          </p:cNvSpPr>
          <p:nvPr/>
        </p:nvSpPr>
        <p:spPr bwMode="auto">
          <a:xfrm>
            <a:off x="0" y="3048000"/>
            <a:ext cx="9144000" cy="3083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r>
              <a:rPr lang="en-US" altLang="en-US" sz="2400" b="0" dirty="0">
                <a:cs typeface="Arial" panose="020B0604020202020204" pitchFamily="34" charset="0"/>
              </a:rPr>
              <a:t>C</a:t>
            </a:r>
            <a:r>
              <a:rPr lang="vi-VN" altLang="en-US" sz="2400" b="0" dirty="0" smtClean="0">
                <a:cs typeface="Arial" panose="020B0604020202020204" pitchFamily="34" charset="0"/>
              </a:rPr>
              <a:t>húng ta </a:t>
            </a:r>
            <a:r>
              <a:rPr lang="vi-VN" altLang="en-US" sz="2400" b="0" dirty="0">
                <a:cs typeface="Arial" panose="020B0604020202020204" pitchFamily="34" charset="0"/>
              </a:rPr>
              <a:t>tin tưởng 95% rằng </a:t>
            </a:r>
            <a:r>
              <a:rPr lang="en-US" altLang="en-US" sz="2400" b="0" dirty="0" err="1">
                <a:cs typeface="Arial" panose="020B0604020202020204" pitchFamily="34" charset="0"/>
              </a:rPr>
              <a:t>khoảng</a:t>
            </a:r>
            <a:r>
              <a:rPr lang="en-US" altLang="en-US" sz="2400" b="0" dirty="0">
                <a:cs typeface="Arial" panose="020B0604020202020204" pitchFamily="34" charset="0"/>
              </a:rPr>
              <a:t> </a:t>
            </a:r>
            <a:r>
              <a:rPr lang="en-US" altLang="en-US" sz="2400" b="0" dirty="0" err="1">
                <a:cs typeface="Arial" panose="020B0604020202020204" pitchFamily="34" charset="0"/>
              </a:rPr>
              <a:t>giá</a:t>
            </a:r>
            <a:r>
              <a:rPr lang="en-US" altLang="en-US" sz="2400" b="0" dirty="0">
                <a:cs typeface="Arial" panose="020B0604020202020204" pitchFamily="34" charset="0"/>
              </a:rPr>
              <a:t> </a:t>
            </a:r>
            <a:r>
              <a:rPr lang="en-US" altLang="en-US" sz="2400" b="0" dirty="0" err="1">
                <a:cs typeface="Arial" panose="020B0604020202020204" pitchFamily="34" charset="0"/>
              </a:rPr>
              <a:t>trị</a:t>
            </a:r>
            <a:r>
              <a:rPr lang="en-US" altLang="en-US" sz="2400" b="0" dirty="0">
                <a:cs typeface="Arial" panose="020B0604020202020204" pitchFamily="34" charset="0"/>
              </a:rPr>
              <a:t> </a:t>
            </a:r>
            <a:r>
              <a:rPr lang="vi-VN" altLang="en-US" sz="2400" b="0" dirty="0">
                <a:cs typeface="Arial" panose="020B0604020202020204" pitchFamily="34" charset="0"/>
              </a:rPr>
              <a:t> –5.6 và 6.4 thực sự chứa giá trị </a:t>
            </a:r>
            <a:r>
              <a:rPr lang="el-GR" altLang="en-US" sz="2400" b="0" dirty="0">
                <a:cs typeface="Arial" panose="020B0604020202020204" pitchFamily="34" charset="0"/>
              </a:rPr>
              <a:t>μ, </a:t>
            </a:r>
            <a:r>
              <a:rPr lang="vi-VN" altLang="en-US" sz="2400" b="0" dirty="0">
                <a:cs typeface="Arial" panose="020B0604020202020204" pitchFamily="34" charset="0"/>
              </a:rPr>
              <a:t>trung bình của những thay đổi về </a:t>
            </a:r>
            <a:r>
              <a:rPr lang="en-US" altLang="en-US" sz="2400" b="0" dirty="0" err="1">
                <a:cs typeface="Arial" panose="020B0604020202020204" pitchFamily="34" charset="0"/>
              </a:rPr>
              <a:t>nồng</a:t>
            </a:r>
            <a:r>
              <a:rPr lang="en-US" altLang="en-US" sz="2400" b="0" dirty="0">
                <a:cs typeface="Arial" panose="020B0604020202020204" pitchFamily="34" charset="0"/>
              </a:rPr>
              <a:t> </a:t>
            </a:r>
            <a:r>
              <a:rPr lang="en-US" altLang="en-US" sz="2400" b="0" dirty="0" err="1">
                <a:cs typeface="Arial" panose="020B0604020202020204" pitchFamily="34" charset="0"/>
              </a:rPr>
              <a:t>độ</a:t>
            </a:r>
            <a:r>
              <a:rPr lang="en-US" altLang="en-US" sz="2400" b="0" dirty="0">
                <a:cs typeface="Arial" panose="020B0604020202020204" pitchFamily="34" charset="0"/>
              </a:rPr>
              <a:t> </a:t>
            </a:r>
            <a:r>
              <a:rPr lang="vi-VN" altLang="en-US" sz="2400" b="0" dirty="0">
                <a:cs typeface="Arial" panose="020B0604020202020204" pitchFamily="34" charset="0"/>
              </a:rPr>
              <a:t>cholesterol</a:t>
            </a:r>
            <a:r>
              <a:rPr lang="en-US" altLang="en-US" sz="2400" b="0" dirty="0">
                <a:cs typeface="Arial" panose="020B0604020202020204" pitchFamily="34" charset="0"/>
              </a:rPr>
              <a:t> </a:t>
            </a:r>
            <a:r>
              <a:rPr lang="en-US" altLang="en-US" sz="2400" b="0" dirty="0" err="1">
                <a:cs typeface="Arial" panose="020B0604020202020204" pitchFamily="34" charset="0"/>
              </a:rPr>
              <a:t>của</a:t>
            </a:r>
            <a:r>
              <a:rPr lang="en-US" altLang="en-US" sz="2400" b="0" dirty="0">
                <a:cs typeface="Arial" panose="020B0604020202020204" pitchFamily="34" charset="0"/>
              </a:rPr>
              <a:t> </a:t>
            </a:r>
            <a:r>
              <a:rPr lang="en-US" altLang="en-US" sz="2400" b="0" dirty="0" err="1">
                <a:cs typeface="Arial" panose="020B0604020202020204" pitchFamily="34" charset="0"/>
              </a:rPr>
              <a:t>quần</a:t>
            </a:r>
            <a:r>
              <a:rPr lang="en-US" altLang="en-US" sz="2400" b="0" dirty="0">
                <a:cs typeface="Arial" panose="020B0604020202020204" pitchFamily="34" charset="0"/>
              </a:rPr>
              <a:t> </a:t>
            </a:r>
            <a:r>
              <a:rPr lang="en-US" altLang="en-US" sz="2400" b="0" dirty="0" err="1">
                <a:cs typeface="Arial" panose="020B0604020202020204" pitchFamily="34" charset="0"/>
              </a:rPr>
              <a:t>thể</a:t>
            </a:r>
            <a:r>
              <a:rPr lang="vi-VN" altLang="en-US" sz="2400" b="0" dirty="0">
                <a:cs typeface="Arial" panose="020B0604020202020204" pitchFamily="34" charset="0"/>
              </a:rPr>
              <a:t>.</a:t>
            </a:r>
          </a:p>
          <a:p>
            <a:pPr>
              <a:lnSpc>
                <a:spcPct val="90000"/>
              </a:lnSpc>
            </a:pPr>
            <a:endParaRPr lang="vi-VN" altLang="en-US" sz="2400" b="0" dirty="0">
              <a:cs typeface="Arial" panose="020B0604020202020204" pitchFamily="34" charset="0"/>
            </a:endParaRPr>
          </a:p>
          <a:p>
            <a:pPr>
              <a:lnSpc>
                <a:spcPct val="90000"/>
              </a:lnSpc>
            </a:pPr>
            <a:r>
              <a:rPr lang="vi-VN" altLang="en-US" sz="2400" b="0" dirty="0">
                <a:cs typeface="Arial" panose="020B0604020202020204" pitchFamily="34" charset="0"/>
              </a:rPr>
              <a:t>Bởi vì giới hạn khoảng tin cậy chứa giá trị là 0, rất có thể là giá trị trung bình của những thay đổi trong </a:t>
            </a:r>
            <a:r>
              <a:rPr lang="en-US" altLang="en-US" sz="2400" b="0" dirty="0" err="1">
                <a:cs typeface="Arial" panose="020B0604020202020204" pitchFamily="34" charset="0"/>
              </a:rPr>
              <a:t>nồng</a:t>
            </a:r>
            <a:r>
              <a:rPr lang="en-US" altLang="en-US" sz="2400" b="0" dirty="0">
                <a:cs typeface="Arial" panose="020B0604020202020204" pitchFamily="34" charset="0"/>
              </a:rPr>
              <a:t> </a:t>
            </a:r>
            <a:r>
              <a:rPr lang="en-US" altLang="en-US" sz="2400" b="0" dirty="0" err="1">
                <a:cs typeface="Arial" panose="020B0604020202020204" pitchFamily="34" charset="0"/>
              </a:rPr>
              <a:t>độ</a:t>
            </a:r>
            <a:r>
              <a:rPr lang="en-US" altLang="en-US" sz="2400" b="0" dirty="0">
                <a:cs typeface="Arial" panose="020B0604020202020204" pitchFamily="34" charset="0"/>
              </a:rPr>
              <a:t> </a:t>
            </a:r>
            <a:r>
              <a:rPr lang="vi-VN" altLang="en-US" sz="2400" b="0" dirty="0">
                <a:cs typeface="Arial" panose="020B0604020202020204" pitchFamily="34" charset="0"/>
              </a:rPr>
              <a:t>cholesterol bằng 0, cho thấy rằng việc điều trị bằng tỏi không ảnh hưởng đến </a:t>
            </a:r>
            <a:r>
              <a:rPr lang="en-US" altLang="en-US" sz="2400" b="0" dirty="0" err="1">
                <a:cs typeface="Arial" panose="020B0604020202020204" pitchFamily="34" charset="0"/>
              </a:rPr>
              <a:t>nồng</a:t>
            </a:r>
            <a:r>
              <a:rPr lang="en-US" altLang="en-US" sz="2400" b="0" dirty="0">
                <a:cs typeface="Arial" panose="020B0604020202020204" pitchFamily="34" charset="0"/>
              </a:rPr>
              <a:t> </a:t>
            </a:r>
            <a:r>
              <a:rPr lang="en-US" altLang="en-US" sz="2400" b="0" dirty="0" err="1">
                <a:cs typeface="Arial" panose="020B0604020202020204" pitchFamily="34" charset="0"/>
              </a:rPr>
              <a:t>độ</a:t>
            </a:r>
            <a:r>
              <a:rPr lang="en-US" altLang="en-US" sz="2400" b="0" dirty="0">
                <a:cs typeface="Arial" panose="020B0604020202020204" pitchFamily="34" charset="0"/>
              </a:rPr>
              <a:t> </a:t>
            </a:r>
            <a:r>
              <a:rPr lang="vi-VN" altLang="en-US" sz="2400" b="0" dirty="0">
                <a:cs typeface="Arial" panose="020B0604020202020204" pitchFamily="34" charset="0"/>
              </a:rPr>
              <a:t>cholesterol.</a:t>
            </a:r>
          </a:p>
          <a:p>
            <a:pPr>
              <a:lnSpc>
                <a:spcPct val="90000"/>
              </a:lnSpc>
            </a:pPr>
            <a:endParaRPr lang="vi-VN" altLang="en-US" sz="2400" b="0" dirty="0">
              <a:cs typeface="Arial" panose="020B0604020202020204" pitchFamily="34" charset="0"/>
            </a:endParaRPr>
          </a:p>
        </p:txBody>
      </p:sp>
      <p:graphicFrame>
        <p:nvGraphicFramePr>
          <p:cNvPr id="34823" name="Object 7"/>
          <p:cNvGraphicFramePr>
            <a:graphicFrameLocks noChangeAspect="1"/>
          </p:cNvGraphicFramePr>
          <p:nvPr/>
        </p:nvGraphicFramePr>
        <p:xfrm>
          <a:off x="2286000" y="1371600"/>
          <a:ext cx="4495800" cy="1547813"/>
        </p:xfrm>
        <a:graphic>
          <a:graphicData uri="http://schemas.openxmlformats.org/presentationml/2006/ole">
            <mc:AlternateContent xmlns:mc="http://schemas.openxmlformats.org/markup-compatibility/2006">
              <mc:Choice xmlns:v="urn:schemas-microsoft-com:vml" Requires="v">
                <p:oleObj spid="_x0000_s143521" name="Equation" r:id="rId6" imgW="5422900" imgH="1866900" progId="Equation.DSMT4">
                  <p:embed/>
                </p:oleObj>
              </mc:Choice>
              <mc:Fallback>
                <p:oleObj name="Equation" r:id="rId6" imgW="5422900" imgH="1866900" progId="Equation.DSMT4">
                  <p:embed/>
                  <p:pic>
                    <p:nvPicPr>
                      <p:cNvPr id="34823"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86000" y="1371600"/>
                        <a:ext cx="4495800" cy="1547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429187575"/>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idx="4294967295"/>
          </p:nvPr>
        </p:nvSpPr>
        <p:spPr bwMode="auto">
          <a:xfrm>
            <a:off x="0" y="457200"/>
            <a:ext cx="9144000" cy="5683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r>
              <a:rPr lang="en-US" altLang="en-US" sz="2800" dirty="0" err="1" smtClean="0"/>
              <a:t>Ví</a:t>
            </a:r>
            <a:r>
              <a:rPr lang="en-US" altLang="en-US" sz="2800" dirty="0" smtClean="0"/>
              <a:t> </a:t>
            </a:r>
            <a:r>
              <a:rPr lang="en-US" altLang="en-US" sz="2800" dirty="0" err="1" smtClean="0"/>
              <a:t>dụ</a:t>
            </a:r>
            <a:endParaRPr lang="en-US" altLang="en-US" sz="2800" dirty="0" smtClean="0">
              <a:solidFill>
                <a:schemeClr val="tx1"/>
              </a:solidFill>
            </a:endParaRPr>
          </a:p>
        </p:txBody>
      </p:sp>
      <mc:AlternateContent xmlns:mc="http://schemas.openxmlformats.org/markup-compatibility/2006">
        <mc:Choice xmlns:a14="http://schemas.microsoft.com/office/drawing/2010/main" Requires="a14">
          <p:sp>
            <p:nvSpPr>
              <p:cNvPr id="65539" name="Rectangle 3"/>
              <p:cNvSpPr>
                <a:spLocks noGrp="1" noChangeArrowheads="1"/>
              </p:cNvSpPr>
              <p:nvPr>
                <p:ph type="body" idx="4294967295"/>
              </p:nvPr>
            </p:nvSpPr>
            <p:spPr bwMode="auto">
              <a:xfrm>
                <a:off x="0" y="827088"/>
                <a:ext cx="9144000" cy="5634037"/>
              </a:xfrm>
              <a:prstGeom prst="rect">
                <a:avLst/>
              </a:prstGeom>
              <a:noFill/>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lIns="90488" tIns="44450" rIns="90488" bIns="44450">
                <a:normAutofit fontScale="92500" lnSpcReduction="10000"/>
              </a:bodyPr>
              <a:lstStyle/>
              <a:p>
                <a:pPr marL="1588" indent="-1588">
                  <a:buFont typeface="Wingdings" panose="05000000000000000000" pitchFamily="2" charset="2"/>
                  <a:buNone/>
                </a:pPr>
                <a:r>
                  <a:rPr lang="vi-VN" altLang="en-US" b="0" dirty="0" smtClean="0"/>
                  <a:t>Người ta đã chết vì tai nạn tàu thuyền và máy bay vì ước tính lỗi thời của trọng lượng trung bình của đàn ông đã được sử dụng.</a:t>
                </a:r>
              </a:p>
              <a:p>
                <a:pPr marL="1588" indent="-1588">
                  <a:buFont typeface="Wingdings" panose="05000000000000000000" pitchFamily="2" charset="2"/>
                  <a:buNone/>
                </a:pPr>
                <a:r>
                  <a:rPr lang="vi-VN" altLang="en-US" b="0" dirty="0" smtClean="0"/>
                  <a:t>Trong những thập kỷ gần đây, trọng lượng trung bình của đàn ông đã tăng lên đáng kể, vì vậy chúng ta cần cập nhật ước tính của mình về phương tiện đó để tàu thuyền, máy bay, thang máy và các thiết bị khác không bị quá tải nguy hiểm.</a:t>
                </a:r>
              </a:p>
              <a:p>
                <a:pPr marL="1588" indent="-1588">
                  <a:buFont typeface="Wingdings" panose="05000000000000000000" pitchFamily="2" charset="2"/>
                  <a:buNone/>
                </a:pPr>
                <a:r>
                  <a:rPr lang="vi-VN" altLang="en-US" b="0" dirty="0" smtClean="0"/>
                  <a:t>Sử dụng trọng </a:t>
                </a:r>
                <a:r>
                  <a:rPr lang="en-US" altLang="en-US" b="0" dirty="0" err="1" smtClean="0"/>
                  <a:t>lượng</a:t>
                </a:r>
                <a:r>
                  <a:rPr lang="vi-VN" altLang="en-US" b="0" dirty="0" smtClean="0"/>
                  <a:t> của đàn ông từ một mẫu ngẫu nhiên, chúng ta thu thập các số liệu thống kê mẫu này cho mẫu ngẫu nhiên đơn giản:</a:t>
                </a:r>
              </a:p>
              <a:p>
                <a:pPr marL="1588" indent="-1588">
                  <a:buFont typeface="Wingdings" panose="05000000000000000000" pitchFamily="2" charset="2"/>
                  <a:buNone/>
                </a:pPr>
                <a:r>
                  <a:rPr lang="vi-VN" altLang="en-US" b="0" dirty="0" smtClean="0"/>
                  <a:t>n = 40 và </a:t>
                </a:r>
                <a:r>
                  <a:rPr lang="en-US" altLang="en-US" b="0" dirty="0" smtClean="0"/>
                  <a:t> </a:t>
                </a:r>
                <a14:m>
                  <m:oMath xmlns:m="http://schemas.openxmlformats.org/officeDocument/2006/math">
                    <m:acc>
                      <m:accPr>
                        <m:chr m:val="̅"/>
                        <m:ctrlPr>
                          <a:rPr lang="en-US" altLang="en-US" b="0" i="1" smtClean="0">
                            <a:latin typeface="Cambria Math" panose="02040503050406030204" pitchFamily="18" charset="0"/>
                          </a:rPr>
                        </m:ctrlPr>
                      </m:accPr>
                      <m:e>
                        <m:r>
                          <a:rPr lang="en-US" altLang="en-US" b="0" i="1" smtClean="0">
                            <a:latin typeface="Cambria Math" panose="02040503050406030204" pitchFamily="18" charset="0"/>
                          </a:rPr>
                          <m:t>𝑥</m:t>
                        </m:r>
                      </m:e>
                    </m:acc>
                  </m:oMath>
                </a14:m>
                <a:r>
                  <a:rPr lang="en-US" altLang="en-US" b="0" dirty="0" smtClean="0"/>
                  <a:t> </a:t>
                </a:r>
                <a:r>
                  <a:rPr lang="vi-VN" altLang="en-US" b="0" dirty="0" smtClean="0"/>
                  <a:t>= </a:t>
                </a:r>
                <a:r>
                  <a:rPr lang="vi-VN" altLang="en-US" b="0" dirty="0" smtClean="0"/>
                  <a:t>172,55 lb.</a:t>
                </a:r>
              </a:p>
              <a:p>
                <a:pPr marL="1588" indent="-1588">
                  <a:buFont typeface="Wingdings" panose="05000000000000000000" pitchFamily="2" charset="2"/>
                  <a:buNone/>
                </a:pPr>
                <a:r>
                  <a:rPr lang="vi-VN" altLang="en-US" b="0" dirty="0" smtClean="0"/>
                  <a:t>Nghiên cứu từ một số nguồn khác cho thấy rằng quần thể trọng lượng của đàn ông có độ lệch chuẩn được đưa ra bởi </a:t>
                </a:r>
                <a:r>
                  <a:rPr lang="el-GR" altLang="en-US" b="0" dirty="0" smtClean="0"/>
                  <a:t>σ = 26 </a:t>
                </a:r>
                <a:r>
                  <a:rPr lang="vi-VN" altLang="en-US" b="0" dirty="0" smtClean="0"/>
                  <a:t>lb.</a:t>
                </a:r>
                <a:endParaRPr lang="en-US" altLang="en-US" b="0" dirty="0" smtClean="0"/>
              </a:p>
            </p:txBody>
          </p:sp>
        </mc:Choice>
        <mc:Fallback>
          <p:sp>
            <p:nvSpPr>
              <p:cNvPr id="65539" name="Rectangle 3"/>
              <p:cNvSpPr>
                <a:spLocks noGrp="1" noRot="1" noChangeAspect="1" noMove="1" noResize="1" noEditPoints="1" noAdjustHandles="1" noChangeArrowheads="1" noChangeShapeType="1" noTextEdit="1"/>
              </p:cNvSpPr>
              <p:nvPr>
                <p:ph type="body" idx="4294967295"/>
              </p:nvPr>
            </p:nvSpPr>
            <p:spPr bwMode="auto">
              <a:xfrm>
                <a:off x="0" y="827088"/>
                <a:ext cx="9144000" cy="5634037"/>
              </a:xfrm>
              <a:prstGeom prst="rect">
                <a:avLst/>
              </a:prstGeom>
              <a:blipFill rotWithShape="0">
                <a:blip r:embed="rId3"/>
                <a:stretch>
                  <a:fillRect l="-1200" t="-2489" r="-1667" b="-1299"/>
                </a:stretch>
              </a:blip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
        <p:nvSpPr>
          <p:cNvPr id="65540" name="Rectangle 4"/>
          <p:cNvSpPr>
            <a:spLocks noChangeArrowheads="1"/>
          </p:cNvSpPr>
          <p:nvPr/>
        </p:nvSpPr>
        <p:spPr bwMode="auto">
          <a:xfrm>
            <a:off x="2651125" y="1987550"/>
            <a:ext cx="6080125"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a:p>
        </p:txBody>
      </p:sp>
      <p:sp>
        <p:nvSpPr>
          <p:cNvPr id="65541" name="Rectangle 5"/>
          <p:cNvSpPr>
            <a:spLocks noChangeArrowheads="1"/>
          </p:cNvSpPr>
          <p:nvPr/>
        </p:nvSpPr>
        <p:spPr bwMode="auto">
          <a:xfrm>
            <a:off x="3108325" y="3313113"/>
            <a:ext cx="5072063" cy="795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a:p>
        </p:txBody>
      </p:sp>
      <p:sp>
        <p:nvSpPr>
          <p:cNvPr id="65542" name="Rectangle 6"/>
          <p:cNvSpPr>
            <a:spLocks noChangeArrowheads="1"/>
          </p:cNvSpPr>
          <p:nvPr/>
        </p:nvSpPr>
        <p:spPr bwMode="auto">
          <a:xfrm>
            <a:off x="2955925" y="4073525"/>
            <a:ext cx="5554663"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a:p>
        </p:txBody>
      </p:sp>
      <p:sp>
        <p:nvSpPr>
          <p:cNvPr id="65543" name="Rectangle 7"/>
          <p:cNvSpPr>
            <a:spLocks noChangeArrowheads="1"/>
          </p:cNvSpPr>
          <p:nvPr/>
        </p:nvSpPr>
        <p:spPr bwMode="auto">
          <a:xfrm>
            <a:off x="3717925" y="4987925"/>
            <a:ext cx="3902075"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bwMode="auto">
          <a:xfrm>
            <a:off x="228600" y="533400"/>
            <a:ext cx="8534400" cy="5683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r>
              <a:rPr lang="en-US" altLang="en-US" sz="2800" dirty="0" err="1" smtClean="0"/>
              <a:t>Ví</a:t>
            </a:r>
            <a:r>
              <a:rPr lang="en-US" altLang="en-US" sz="2800" dirty="0" smtClean="0"/>
              <a:t> </a:t>
            </a:r>
            <a:r>
              <a:rPr lang="en-US" altLang="en-US" sz="2800" dirty="0" err="1" smtClean="0"/>
              <a:t>dụ</a:t>
            </a:r>
            <a:endParaRPr lang="en-US" altLang="en-US" sz="2800" dirty="0" smtClean="0">
              <a:solidFill>
                <a:schemeClr val="tx1"/>
              </a:solidFill>
            </a:endParaRPr>
          </a:p>
        </p:txBody>
      </p:sp>
      <p:sp>
        <p:nvSpPr>
          <p:cNvPr id="67587" name="Rectangle 3"/>
          <p:cNvSpPr>
            <a:spLocks noGrp="1" noChangeArrowheads="1"/>
          </p:cNvSpPr>
          <p:nvPr>
            <p:ph type="body" idx="4294967295"/>
          </p:nvPr>
        </p:nvSpPr>
        <p:spPr bwMode="auto">
          <a:xfrm>
            <a:off x="0" y="1270000"/>
            <a:ext cx="9144000" cy="5191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pPr marL="457200" indent="-457200">
              <a:buFont typeface="Wingdings" panose="05000000000000000000" pitchFamily="2" charset="2"/>
              <a:buNone/>
            </a:pPr>
            <a:r>
              <a:rPr lang="en-US" altLang="en-US" b="0" dirty="0" smtClean="0"/>
              <a:t>a.	</a:t>
            </a:r>
            <a:r>
              <a:rPr lang="vi-VN" altLang="en-US" b="0" dirty="0" smtClean="0"/>
              <a:t>Tìm ước </a:t>
            </a:r>
            <a:r>
              <a:rPr lang="en-US" altLang="en-US" b="0" dirty="0" err="1" smtClean="0"/>
              <a:t>lượng</a:t>
            </a:r>
            <a:r>
              <a:rPr lang="vi-VN" altLang="en-US" b="0" dirty="0" smtClean="0"/>
              <a:t> điểm tốt nhất về trọng lượng trung bình của </a:t>
            </a:r>
            <a:r>
              <a:rPr lang="en-US" altLang="en-US" b="0" dirty="0" err="1" smtClean="0"/>
              <a:t>quần</a:t>
            </a:r>
            <a:r>
              <a:rPr lang="en-US" altLang="en-US" b="0" dirty="0" smtClean="0"/>
              <a:t> </a:t>
            </a:r>
            <a:r>
              <a:rPr lang="en-US" altLang="en-US" b="0" dirty="0" err="1" smtClean="0"/>
              <a:t>thể</a:t>
            </a:r>
            <a:r>
              <a:rPr lang="vi-VN" altLang="en-US" b="0" dirty="0" smtClean="0"/>
              <a:t> của tất cả nam giới</a:t>
            </a:r>
            <a:r>
              <a:rPr lang="en-US" altLang="en-US" b="0" dirty="0" smtClean="0"/>
              <a:t>.</a:t>
            </a:r>
          </a:p>
          <a:p>
            <a:pPr marL="457200" indent="-457200">
              <a:buFont typeface="Wingdings" panose="05000000000000000000" pitchFamily="2" charset="2"/>
              <a:buNone/>
            </a:pPr>
            <a:r>
              <a:rPr lang="en-US" altLang="en-US" b="0" dirty="0" smtClean="0"/>
              <a:t>b.	</a:t>
            </a:r>
            <a:r>
              <a:rPr lang="vi-VN" altLang="en-US" b="0" dirty="0" smtClean="0"/>
              <a:t>Xây dựng ước </a:t>
            </a:r>
            <a:r>
              <a:rPr lang="en-US" altLang="en-US" b="0" dirty="0" err="1" smtClean="0"/>
              <a:t>lượng</a:t>
            </a:r>
            <a:r>
              <a:rPr lang="vi-VN" altLang="en-US" b="0" dirty="0" smtClean="0"/>
              <a:t> khoảng tin cậy 95% của trọng lượng trung bình của tất cả nam giới</a:t>
            </a:r>
            <a:r>
              <a:rPr lang="en-US" altLang="en-US" b="0" dirty="0" smtClean="0"/>
              <a:t>.</a:t>
            </a:r>
          </a:p>
          <a:p>
            <a:pPr marL="457200" indent="-457200">
              <a:buFont typeface="Wingdings" panose="05000000000000000000" pitchFamily="2" charset="2"/>
              <a:buNone/>
            </a:pPr>
            <a:r>
              <a:rPr lang="en-US" altLang="en-US" b="0" dirty="0" smtClean="0"/>
              <a:t>c.	</a:t>
            </a:r>
            <a:r>
              <a:rPr lang="vi-VN" altLang="en-US" b="0" dirty="0" smtClean="0"/>
              <a:t>Kết quả đề xuất về trọng lượng trung bình 166,3 lb được sử dụng để xác định khả năng chở khách an toàn của tàu cá vào năm 1960 (như được đưa ra trong khuyến cáo an toàn của Bộ Giao thông và An toàn Quốc gia M-04-04)</a:t>
            </a:r>
            <a:r>
              <a:rPr lang="en-US" altLang="en-US" b="0" dirty="0" smtClean="0"/>
              <a:t> </a:t>
            </a:r>
            <a:r>
              <a:rPr lang="en-US" altLang="en-US" b="0" dirty="0" err="1" smtClean="0"/>
              <a:t>như</a:t>
            </a:r>
            <a:r>
              <a:rPr lang="en-US" altLang="en-US" b="0" dirty="0" smtClean="0"/>
              <a:t> </a:t>
            </a:r>
            <a:r>
              <a:rPr lang="en-US" altLang="en-US" b="0" dirty="0" err="1" smtClean="0"/>
              <a:t>thế</a:t>
            </a:r>
            <a:r>
              <a:rPr lang="en-US" altLang="en-US" b="0" dirty="0" smtClean="0"/>
              <a:t> </a:t>
            </a:r>
            <a:r>
              <a:rPr lang="en-US" altLang="en-US" b="0" dirty="0" err="1" smtClean="0"/>
              <a:t>nào</a:t>
            </a:r>
            <a:r>
              <a:rPr lang="en-US" altLang="en-US" b="0" dirty="0" smtClean="0"/>
              <a:t>?</a:t>
            </a:r>
          </a:p>
        </p:txBody>
      </p:sp>
      <p:sp>
        <p:nvSpPr>
          <p:cNvPr id="67588" name="Rectangle 4"/>
          <p:cNvSpPr>
            <a:spLocks noChangeArrowheads="1"/>
          </p:cNvSpPr>
          <p:nvPr/>
        </p:nvSpPr>
        <p:spPr bwMode="auto">
          <a:xfrm>
            <a:off x="2651125" y="1987550"/>
            <a:ext cx="6080125"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a:p>
        </p:txBody>
      </p:sp>
      <p:sp>
        <p:nvSpPr>
          <p:cNvPr id="67589" name="Rectangle 5"/>
          <p:cNvSpPr>
            <a:spLocks noChangeArrowheads="1"/>
          </p:cNvSpPr>
          <p:nvPr/>
        </p:nvSpPr>
        <p:spPr bwMode="auto">
          <a:xfrm>
            <a:off x="3108325" y="3313113"/>
            <a:ext cx="5072063" cy="795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a:p>
        </p:txBody>
      </p:sp>
      <p:sp>
        <p:nvSpPr>
          <p:cNvPr id="67590" name="Rectangle 6"/>
          <p:cNvSpPr>
            <a:spLocks noChangeArrowheads="1"/>
          </p:cNvSpPr>
          <p:nvPr/>
        </p:nvSpPr>
        <p:spPr bwMode="auto">
          <a:xfrm>
            <a:off x="2955925" y="4073525"/>
            <a:ext cx="5554663"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a:p>
        </p:txBody>
      </p:sp>
      <p:sp>
        <p:nvSpPr>
          <p:cNvPr id="67591" name="Rectangle 7"/>
          <p:cNvSpPr>
            <a:spLocks noChangeArrowheads="1"/>
          </p:cNvSpPr>
          <p:nvPr/>
        </p:nvSpPr>
        <p:spPr bwMode="auto">
          <a:xfrm>
            <a:off x="3717925" y="4987925"/>
            <a:ext cx="3902075"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idx="4294967295"/>
          </p:nvPr>
        </p:nvSpPr>
        <p:spPr bwMode="auto">
          <a:xfrm>
            <a:off x="76200" y="422275"/>
            <a:ext cx="8534400" cy="5683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r>
              <a:rPr lang="en-US" altLang="en-US" sz="2800" dirty="0" err="1" smtClean="0"/>
              <a:t>Ví</a:t>
            </a:r>
            <a:r>
              <a:rPr lang="en-US" altLang="en-US" sz="2800" dirty="0" smtClean="0"/>
              <a:t> </a:t>
            </a:r>
            <a:r>
              <a:rPr lang="en-US" altLang="en-US" sz="2800" dirty="0" err="1" smtClean="0"/>
              <a:t>dụ</a:t>
            </a:r>
            <a:endParaRPr lang="en-US" altLang="en-US" sz="2800" dirty="0" smtClean="0">
              <a:solidFill>
                <a:schemeClr val="tx1"/>
              </a:solidFill>
            </a:endParaRPr>
          </a:p>
        </p:txBody>
      </p:sp>
      <p:sp>
        <p:nvSpPr>
          <p:cNvPr id="69635" name="Rectangle 3"/>
          <p:cNvSpPr>
            <a:spLocks noGrp="1" noChangeArrowheads="1"/>
          </p:cNvSpPr>
          <p:nvPr>
            <p:ph type="body" idx="4294967295"/>
          </p:nvPr>
        </p:nvSpPr>
        <p:spPr bwMode="auto">
          <a:xfrm>
            <a:off x="0" y="955675"/>
            <a:ext cx="9144000" cy="873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pPr marL="457200" indent="-457200">
              <a:buFont typeface="Wingdings" panose="05000000000000000000" pitchFamily="2" charset="2"/>
              <a:buNone/>
            </a:pPr>
            <a:r>
              <a:rPr lang="en-US" altLang="en-US" sz="2200" b="0" dirty="0" smtClean="0"/>
              <a:t>a.	</a:t>
            </a:r>
            <a:r>
              <a:rPr lang="vi-VN" altLang="en-US" sz="2200" b="0" dirty="0" smtClean="0"/>
              <a:t>Trung bình mẫu 172,55 lb là ước </a:t>
            </a:r>
            <a:r>
              <a:rPr lang="en-US" altLang="en-US" sz="2200" b="0" dirty="0" err="1" smtClean="0"/>
              <a:t>lượng</a:t>
            </a:r>
            <a:r>
              <a:rPr lang="vi-VN" altLang="en-US" sz="2200" b="0" dirty="0" smtClean="0"/>
              <a:t> điểm tốt nhất về trọng lượng trung bình của </a:t>
            </a:r>
            <a:r>
              <a:rPr lang="en-US" altLang="en-US" sz="2200" b="0" dirty="0" err="1" smtClean="0"/>
              <a:t>quần</a:t>
            </a:r>
            <a:r>
              <a:rPr lang="en-US" altLang="en-US" sz="2200" b="0" dirty="0" smtClean="0"/>
              <a:t> </a:t>
            </a:r>
            <a:r>
              <a:rPr lang="en-US" altLang="en-US" sz="2200" b="0" dirty="0" err="1" smtClean="0"/>
              <a:t>thể</a:t>
            </a:r>
            <a:r>
              <a:rPr lang="vi-VN" altLang="en-US" sz="2200" b="0" dirty="0" smtClean="0"/>
              <a:t> của tất cả nam giới</a:t>
            </a:r>
            <a:r>
              <a:rPr lang="en-US" altLang="en-US" sz="2200" b="0" dirty="0" smtClean="0"/>
              <a:t>.</a:t>
            </a:r>
          </a:p>
        </p:txBody>
      </p:sp>
      <p:sp>
        <p:nvSpPr>
          <p:cNvPr id="69636" name="Rectangle 4"/>
          <p:cNvSpPr>
            <a:spLocks noChangeArrowheads="1"/>
          </p:cNvSpPr>
          <p:nvPr/>
        </p:nvSpPr>
        <p:spPr bwMode="auto">
          <a:xfrm>
            <a:off x="2651125" y="1987550"/>
            <a:ext cx="6080125"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a:p>
        </p:txBody>
      </p:sp>
      <p:sp>
        <p:nvSpPr>
          <p:cNvPr id="69637" name="Rectangle 5"/>
          <p:cNvSpPr>
            <a:spLocks noChangeArrowheads="1"/>
          </p:cNvSpPr>
          <p:nvPr/>
        </p:nvSpPr>
        <p:spPr bwMode="auto">
          <a:xfrm>
            <a:off x="3108325" y="3313113"/>
            <a:ext cx="5072063" cy="795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a:p>
        </p:txBody>
      </p:sp>
      <p:sp>
        <p:nvSpPr>
          <p:cNvPr id="69638" name="Rectangle 6"/>
          <p:cNvSpPr>
            <a:spLocks noChangeArrowheads="1"/>
          </p:cNvSpPr>
          <p:nvPr/>
        </p:nvSpPr>
        <p:spPr bwMode="auto">
          <a:xfrm>
            <a:off x="2955925" y="4073525"/>
            <a:ext cx="5554663"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a:p>
        </p:txBody>
      </p:sp>
      <p:sp>
        <p:nvSpPr>
          <p:cNvPr id="69639" name="Rectangle 7"/>
          <p:cNvSpPr>
            <a:spLocks noChangeArrowheads="1"/>
          </p:cNvSpPr>
          <p:nvPr/>
        </p:nvSpPr>
        <p:spPr bwMode="auto">
          <a:xfrm>
            <a:off x="3717925" y="4987925"/>
            <a:ext cx="3902075"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a:p>
        </p:txBody>
      </p:sp>
      <p:graphicFrame>
        <p:nvGraphicFramePr>
          <p:cNvPr id="69640" name="Object 8"/>
          <p:cNvGraphicFramePr>
            <a:graphicFrameLocks noChangeAspect="1"/>
          </p:cNvGraphicFramePr>
          <p:nvPr/>
        </p:nvGraphicFramePr>
        <p:xfrm>
          <a:off x="838200" y="2819400"/>
          <a:ext cx="5029200" cy="749300"/>
        </p:xfrm>
        <a:graphic>
          <a:graphicData uri="http://schemas.openxmlformats.org/presentationml/2006/ole">
            <mc:AlternateContent xmlns:mc="http://schemas.openxmlformats.org/markup-compatibility/2006">
              <mc:Choice xmlns:v="urn:schemas-microsoft-com:vml" Requires="v">
                <p:oleObj spid="_x0000_s69928" name="Equation" r:id="rId4" imgW="6045200" imgH="901700" progId="Equation.DSMT4">
                  <p:embed/>
                </p:oleObj>
              </mc:Choice>
              <mc:Fallback>
                <p:oleObj name="Equation" r:id="rId4" imgW="6045200" imgH="901700" progId="Equation.DSMT4">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2819400"/>
                        <a:ext cx="5029200" cy="749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9641" name="Rectangle 9"/>
          <p:cNvSpPr>
            <a:spLocks noChangeArrowheads="1"/>
          </p:cNvSpPr>
          <p:nvPr/>
        </p:nvSpPr>
        <p:spPr bwMode="auto">
          <a:xfrm>
            <a:off x="0" y="1676400"/>
            <a:ext cx="9144000" cy="185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marL="457200" indent="-457200">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150000"/>
              </a:lnSpc>
              <a:spcBef>
                <a:spcPct val="30000"/>
              </a:spcBef>
              <a:buClr>
                <a:schemeClr val="accent2"/>
              </a:buClr>
            </a:pPr>
            <a:r>
              <a:rPr lang="en-US" altLang="en-US" sz="2200" b="0" dirty="0">
                <a:cs typeface="Arial" panose="020B0604020202020204" pitchFamily="34" charset="0"/>
              </a:rPr>
              <a:t>b.	</a:t>
            </a:r>
            <a:r>
              <a:rPr lang="en-US" altLang="en-US" sz="2200" b="0" dirty="0" err="1">
                <a:cs typeface="Arial" panose="020B0604020202020204" pitchFamily="34" charset="0"/>
              </a:rPr>
              <a:t>Khoảng</a:t>
            </a:r>
            <a:r>
              <a:rPr lang="en-US" altLang="en-US" sz="2200" b="0" dirty="0">
                <a:cs typeface="Arial" panose="020B0604020202020204" pitchFamily="34" charset="0"/>
              </a:rPr>
              <a:t> tin </a:t>
            </a:r>
            <a:r>
              <a:rPr lang="en-US" altLang="en-US" sz="2200" b="0" dirty="0" err="1">
                <a:cs typeface="Arial" panose="020B0604020202020204" pitchFamily="34" charset="0"/>
              </a:rPr>
              <a:t>cậy</a:t>
            </a:r>
            <a:r>
              <a:rPr lang="en-US" altLang="en-US" sz="2200" b="0" dirty="0">
                <a:cs typeface="Arial" panose="020B0604020202020204" pitchFamily="34" charset="0"/>
              </a:rPr>
              <a:t> 95% </a:t>
            </a:r>
            <a:r>
              <a:rPr lang="en-US" altLang="en-US" sz="2200" b="0" dirty="0" err="1" smtClean="0">
                <a:cs typeface="Arial" panose="020B0604020202020204" pitchFamily="34" charset="0"/>
              </a:rPr>
              <a:t>hàm</a:t>
            </a:r>
            <a:r>
              <a:rPr lang="en-US" altLang="en-US" sz="2200" b="0" dirty="0" smtClean="0">
                <a:cs typeface="Arial" panose="020B0604020202020204" pitchFamily="34" charset="0"/>
              </a:rPr>
              <a:t> </a:t>
            </a:r>
            <a:r>
              <a:rPr lang="en-US" altLang="en-US" sz="2200" b="0" dirty="0">
                <a:cs typeface="Arial" panose="020B0604020202020204" pitchFamily="34" charset="0"/>
              </a:rPr>
              <a:t>ý </a:t>
            </a:r>
            <a:r>
              <a:rPr lang="en-US" altLang="en-US" sz="2200" b="0" dirty="0" err="1">
                <a:cs typeface="Arial" panose="020B0604020202020204" pitchFamily="34" charset="0"/>
              </a:rPr>
              <a:t>rằng</a:t>
            </a:r>
            <a:r>
              <a:rPr lang="en-US" altLang="en-US" sz="2200" b="0" dirty="0">
                <a:cs typeface="Arial" panose="020B0604020202020204" pitchFamily="34" charset="0"/>
              </a:rPr>
              <a:t> </a:t>
            </a:r>
            <a:r>
              <a:rPr lang="el-GR" altLang="en-US" sz="2200" b="0" dirty="0">
                <a:cs typeface="Arial" panose="020B0604020202020204" pitchFamily="34" charset="0"/>
              </a:rPr>
              <a:t>α = 0,05, </a:t>
            </a:r>
            <a:r>
              <a:rPr lang="en-US" altLang="en-US" sz="2200" b="0" dirty="0" err="1">
                <a:cs typeface="Arial" panose="020B0604020202020204" pitchFamily="34" charset="0"/>
              </a:rPr>
              <a:t>vì</a:t>
            </a:r>
            <a:r>
              <a:rPr lang="en-US" altLang="en-US" sz="2200" b="0" dirty="0">
                <a:cs typeface="Arial" panose="020B0604020202020204" pitchFamily="34" charset="0"/>
              </a:rPr>
              <a:t> </a:t>
            </a:r>
            <a:r>
              <a:rPr lang="en-US" altLang="en-US" sz="2200" b="0" dirty="0" err="1">
                <a:cs typeface="Arial" panose="020B0604020202020204" pitchFamily="34" charset="0"/>
              </a:rPr>
              <a:t>vậy</a:t>
            </a:r>
            <a:r>
              <a:rPr lang="en-US" altLang="en-US" sz="2200" b="0" dirty="0">
                <a:cs typeface="Arial" panose="020B0604020202020204" pitchFamily="34" charset="0"/>
              </a:rPr>
              <a:t> </a:t>
            </a:r>
            <a:r>
              <a:rPr lang="en-US" altLang="en-US" sz="2200" b="0" i="1" dirty="0">
                <a:cs typeface="Arial" panose="020B0604020202020204" pitchFamily="34" charset="0"/>
              </a:rPr>
              <a:t>z</a:t>
            </a:r>
            <a:r>
              <a:rPr lang="el-GR" altLang="en-US" sz="2200" b="0" i="1" baseline="-25000" dirty="0">
                <a:cs typeface="Arial" panose="020B0604020202020204" pitchFamily="34" charset="0"/>
              </a:rPr>
              <a:t>α</a:t>
            </a:r>
            <a:r>
              <a:rPr lang="en-US" altLang="en-US" sz="2200" b="0" baseline="-25000" dirty="0">
                <a:cs typeface="Arial" panose="020B0604020202020204" pitchFamily="34" charset="0"/>
              </a:rPr>
              <a:t>/2</a:t>
            </a:r>
            <a:r>
              <a:rPr lang="en-US" altLang="en-US" sz="2200" b="0" dirty="0">
                <a:cs typeface="Arial" panose="020B0604020202020204" pitchFamily="34" charset="0"/>
              </a:rPr>
              <a:t>= 1.96.</a:t>
            </a:r>
            <a:br>
              <a:rPr lang="en-US" altLang="en-US" sz="2200" b="0" dirty="0">
                <a:cs typeface="Arial" panose="020B0604020202020204" pitchFamily="34" charset="0"/>
              </a:rPr>
            </a:br>
            <a:r>
              <a:rPr lang="en-US" altLang="en-US" sz="2200" b="0" dirty="0" err="1">
                <a:cs typeface="Arial" panose="020B0604020202020204" pitchFamily="34" charset="0"/>
              </a:rPr>
              <a:t>Tính</a:t>
            </a:r>
            <a:r>
              <a:rPr lang="en-US" altLang="en-US" sz="2200" b="0" dirty="0">
                <a:cs typeface="Arial" panose="020B0604020202020204" pitchFamily="34" charset="0"/>
              </a:rPr>
              <a:t> </a:t>
            </a:r>
            <a:r>
              <a:rPr lang="en-US" altLang="en-US" sz="2200" b="0" dirty="0" err="1">
                <a:cs typeface="Arial" panose="020B0604020202020204" pitchFamily="34" charset="0"/>
              </a:rPr>
              <a:t>biên</a:t>
            </a:r>
            <a:r>
              <a:rPr lang="en-US" altLang="en-US" sz="2200" b="0" dirty="0">
                <a:cs typeface="Arial" panose="020B0604020202020204" pitchFamily="34" charset="0"/>
              </a:rPr>
              <a:t> </a:t>
            </a:r>
            <a:r>
              <a:rPr lang="en-US" altLang="en-US" sz="2200" b="0" dirty="0" err="1">
                <a:cs typeface="Arial" panose="020B0604020202020204" pitchFamily="34" charset="0"/>
              </a:rPr>
              <a:t>độ</a:t>
            </a:r>
            <a:r>
              <a:rPr lang="en-US" altLang="en-US" sz="2200" b="0" dirty="0">
                <a:cs typeface="Arial" panose="020B0604020202020204" pitchFamily="34" charset="0"/>
              </a:rPr>
              <a:t> </a:t>
            </a:r>
            <a:r>
              <a:rPr lang="en-US" altLang="en-US" sz="2200" b="0" dirty="0" err="1">
                <a:cs typeface="Arial" panose="020B0604020202020204" pitchFamily="34" charset="0"/>
              </a:rPr>
              <a:t>lỗi</a:t>
            </a:r>
            <a:r>
              <a:rPr lang="en-US" altLang="en-US" sz="2200" b="0" dirty="0">
                <a:cs typeface="Arial" panose="020B0604020202020204" pitchFamily="34" charset="0"/>
              </a:rPr>
              <a:t>.</a:t>
            </a:r>
          </a:p>
        </p:txBody>
      </p:sp>
      <p:sp>
        <p:nvSpPr>
          <p:cNvPr id="69642" name="Rectangle 10"/>
          <p:cNvSpPr>
            <a:spLocks noChangeArrowheads="1"/>
          </p:cNvSpPr>
          <p:nvPr/>
        </p:nvSpPr>
        <p:spPr bwMode="auto">
          <a:xfrm>
            <a:off x="990600" y="4114800"/>
            <a:ext cx="44592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r>
              <a:rPr lang="en-US" altLang="en-US" sz="2200" b="0" dirty="0" err="1"/>
              <a:t>Xây</a:t>
            </a:r>
            <a:r>
              <a:rPr lang="en-US" altLang="en-US" sz="2200" b="0" dirty="0"/>
              <a:t> </a:t>
            </a:r>
            <a:r>
              <a:rPr lang="en-US" altLang="en-US" sz="2200" b="0" dirty="0" err="1"/>
              <a:t>dựng</a:t>
            </a:r>
            <a:r>
              <a:rPr lang="en-US" altLang="en-US" sz="2200" b="0" dirty="0"/>
              <a:t> </a:t>
            </a:r>
            <a:r>
              <a:rPr lang="en-US" altLang="en-US" sz="2200" b="0" dirty="0" err="1"/>
              <a:t>khoảng</a:t>
            </a:r>
            <a:r>
              <a:rPr lang="en-US" altLang="en-US" sz="2200" b="0" dirty="0"/>
              <a:t> tin </a:t>
            </a:r>
            <a:r>
              <a:rPr lang="en-US" altLang="en-US" sz="2200" b="0" dirty="0" err="1"/>
              <a:t>cậy</a:t>
            </a:r>
            <a:r>
              <a:rPr lang="en-US" altLang="en-US" sz="2200" b="0" dirty="0"/>
              <a:t>.</a:t>
            </a:r>
          </a:p>
        </p:txBody>
      </p:sp>
      <p:graphicFrame>
        <p:nvGraphicFramePr>
          <p:cNvPr id="69643" name="Object 11"/>
          <p:cNvGraphicFramePr>
            <a:graphicFrameLocks noChangeAspect="1"/>
          </p:cNvGraphicFramePr>
          <p:nvPr/>
        </p:nvGraphicFramePr>
        <p:xfrm>
          <a:off x="1600200" y="4724400"/>
          <a:ext cx="5397500" cy="1120775"/>
        </p:xfrm>
        <a:graphic>
          <a:graphicData uri="http://schemas.openxmlformats.org/presentationml/2006/ole">
            <mc:AlternateContent xmlns:mc="http://schemas.openxmlformats.org/markup-compatibility/2006">
              <mc:Choice xmlns:v="urn:schemas-microsoft-com:vml" Requires="v">
                <p:oleObj spid="_x0000_s69929" name="Equation" r:id="rId6" imgW="7035800" imgH="1460500" progId="Equation.DSMT4">
                  <p:embed/>
                </p:oleObj>
              </mc:Choice>
              <mc:Fallback>
                <p:oleObj name="Equation" r:id="rId6" imgW="7035800" imgH="1460500" progId="Equation.DSMT4">
                  <p:embed/>
                  <p:pic>
                    <p:nvPicPr>
                      <p:cNvPr id="0" name="Object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00200" y="4724400"/>
                        <a:ext cx="5397500" cy="1120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idx="4294967295"/>
          </p:nvPr>
        </p:nvSpPr>
        <p:spPr bwMode="auto">
          <a:xfrm>
            <a:off x="304800" y="533400"/>
            <a:ext cx="8534400" cy="5683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r>
              <a:rPr lang="en-US" altLang="en-US" sz="2800" dirty="0" err="1" smtClean="0"/>
              <a:t>Ví</a:t>
            </a:r>
            <a:r>
              <a:rPr lang="en-US" altLang="en-US" sz="2800" dirty="0" smtClean="0"/>
              <a:t> </a:t>
            </a:r>
            <a:r>
              <a:rPr lang="en-US" altLang="en-US" sz="2800" dirty="0" err="1" smtClean="0"/>
              <a:t>dụ</a:t>
            </a:r>
            <a:endParaRPr lang="en-US" altLang="en-US" sz="2800" dirty="0" smtClean="0">
              <a:solidFill>
                <a:schemeClr val="tx1"/>
              </a:solidFill>
            </a:endParaRPr>
          </a:p>
        </p:txBody>
      </p:sp>
      <p:sp>
        <p:nvSpPr>
          <p:cNvPr id="71683" name="Rectangle 3"/>
          <p:cNvSpPr>
            <a:spLocks noGrp="1" noChangeArrowheads="1"/>
          </p:cNvSpPr>
          <p:nvPr>
            <p:ph type="body" idx="4294967295"/>
          </p:nvPr>
        </p:nvSpPr>
        <p:spPr bwMode="auto">
          <a:xfrm>
            <a:off x="0" y="1295400"/>
            <a:ext cx="9144000" cy="461168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pPr marL="457200" indent="-457200">
              <a:buFont typeface="Wingdings" panose="05000000000000000000" pitchFamily="2" charset="2"/>
              <a:buAutoNum type="alphaLcPeriod" startAt="3"/>
            </a:pPr>
            <a:r>
              <a:rPr lang="vi-VN" altLang="en-US" b="0" dirty="0" smtClean="0"/>
              <a:t>Dựa trên khoảng tin cậy, có thể trọng lượng trung bình 166,3 lb được sử dụng trong năm 1960 có thể là trọng lượng trung bình của nam giới ngày nay.</a:t>
            </a:r>
          </a:p>
          <a:p>
            <a:pPr marL="457200" indent="-457200">
              <a:buFont typeface="Wingdings" panose="05000000000000000000" pitchFamily="2" charset="2"/>
              <a:buAutoNum type="alphaLcPeriod" startAt="3"/>
            </a:pPr>
            <a:endParaRPr lang="vi-VN" altLang="en-US" b="0" dirty="0" smtClean="0"/>
          </a:p>
          <a:p>
            <a:pPr marL="400050" lvl="1" indent="0">
              <a:buFontTx/>
              <a:buNone/>
            </a:pPr>
            <a:r>
              <a:rPr lang="vi-VN" altLang="en-US" sz="2800" b="0" dirty="0" smtClean="0"/>
              <a:t>Tuy nhiên, ước </a:t>
            </a:r>
            <a:r>
              <a:rPr lang="en-US" altLang="en-US" sz="2800" b="0" dirty="0" err="1" smtClean="0"/>
              <a:t>lượng</a:t>
            </a:r>
            <a:r>
              <a:rPr lang="vi-VN" altLang="en-US" sz="2800" b="0" dirty="0" smtClean="0"/>
              <a:t> điểm tốt nhất là 172,55 lb cho thấy trọng lượng trung bình của nam giới bây giờ lớn hơn đáng kể so với 166,3 lb.</a:t>
            </a:r>
          </a:p>
          <a:p>
            <a:pPr marL="457200" indent="-457200">
              <a:buFont typeface="Wingdings" panose="05000000000000000000" pitchFamily="2" charset="2"/>
              <a:buAutoNum type="alphaLcPeriod" startAt="3"/>
            </a:pPr>
            <a:endParaRPr lang="vi-VN" altLang="en-US" b="0" dirty="0" smtClean="0"/>
          </a:p>
        </p:txBody>
      </p:sp>
      <p:sp>
        <p:nvSpPr>
          <p:cNvPr id="71684" name="Rectangle 4"/>
          <p:cNvSpPr>
            <a:spLocks noChangeArrowheads="1"/>
          </p:cNvSpPr>
          <p:nvPr/>
        </p:nvSpPr>
        <p:spPr bwMode="auto">
          <a:xfrm>
            <a:off x="2651125" y="1987550"/>
            <a:ext cx="6080125"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a:p>
        </p:txBody>
      </p:sp>
      <p:sp>
        <p:nvSpPr>
          <p:cNvPr id="71685" name="Rectangle 5"/>
          <p:cNvSpPr>
            <a:spLocks noChangeArrowheads="1"/>
          </p:cNvSpPr>
          <p:nvPr/>
        </p:nvSpPr>
        <p:spPr bwMode="auto">
          <a:xfrm>
            <a:off x="3108325" y="3313113"/>
            <a:ext cx="5072063" cy="795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a:p>
        </p:txBody>
      </p:sp>
      <p:sp>
        <p:nvSpPr>
          <p:cNvPr id="71686" name="Rectangle 6"/>
          <p:cNvSpPr>
            <a:spLocks noChangeArrowheads="1"/>
          </p:cNvSpPr>
          <p:nvPr/>
        </p:nvSpPr>
        <p:spPr bwMode="auto">
          <a:xfrm>
            <a:off x="2955925" y="4073525"/>
            <a:ext cx="5554663"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a:p>
        </p:txBody>
      </p:sp>
      <p:sp>
        <p:nvSpPr>
          <p:cNvPr id="71687" name="Rectangle 7"/>
          <p:cNvSpPr>
            <a:spLocks noChangeArrowheads="1"/>
          </p:cNvSpPr>
          <p:nvPr/>
        </p:nvSpPr>
        <p:spPr bwMode="auto">
          <a:xfrm>
            <a:off x="3717925" y="4987925"/>
            <a:ext cx="3902075"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idx="4294967295"/>
          </p:nvPr>
        </p:nvSpPr>
        <p:spPr bwMode="auto">
          <a:xfrm>
            <a:off x="609600" y="609600"/>
            <a:ext cx="7848600" cy="8858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err="1" smtClean="0"/>
              <a:t>Kích</a:t>
            </a:r>
            <a:r>
              <a:rPr lang="en-US" altLang="en-US" dirty="0" smtClean="0"/>
              <a:t> </a:t>
            </a:r>
            <a:r>
              <a:rPr lang="en-US" altLang="en-US" dirty="0" err="1" smtClean="0"/>
              <a:t>thước</a:t>
            </a:r>
            <a:r>
              <a:rPr lang="en-US" altLang="en-US" dirty="0" smtClean="0"/>
              <a:t> </a:t>
            </a:r>
            <a:r>
              <a:rPr lang="en-US" altLang="en-US" dirty="0" err="1" smtClean="0"/>
              <a:t>mẫu</a:t>
            </a:r>
            <a:endParaRPr lang="en-US" altLang="en-US" dirty="0" smtClean="0"/>
          </a:p>
        </p:txBody>
      </p:sp>
      <p:sp>
        <p:nvSpPr>
          <p:cNvPr id="118787" name="Text Box 3"/>
          <p:cNvSpPr txBox="1">
            <a:spLocks noChangeArrowheads="1"/>
          </p:cNvSpPr>
          <p:nvPr/>
        </p:nvSpPr>
        <p:spPr bwMode="auto">
          <a:xfrm>
            <a:off x="0" y="2051050"/>
            <a:ext cx="9144000" cy="1471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spcBef>
                <a:spcPct val="50000"/>
              </a:spcBef>
            </a:pPr>
            <a:r>
              <a:rPr lang="vi-VN" altLang="en-US" sz="2800" b="0" dirty="0"/>
              <a:t>Giả sử </a:t>
            </a:r>
            <a:r>
              <a:rPr lang="vi-VN" altLang="en-US" sz="2800" b="0" dirty="0" smtClean="0"/>
              <a:t>chúng ta </a:t>
            </a:r>
            <a:r>
              <a:rPr lang="vi-VN" altLang="en-US" sz="2800" b="0" dirty="0"/>
              <a:t>muốn thu thập dữ liệu mẫu để </a:t>
            </a:r>
            <a:r>
              <a:rPr lang="vi-VN" altLang="en-US" sz="2800" b="0" dirty="0" smtClean="0"/>
              <a:t>ước lượng t</a:t>
            </a:r>
            <a:r>
              <a:rPr lang="en-US" altLang="en-US" sz="2800" b="0" dirty="0" smtClean="0"/>
              <a:t>rung </a:t>
            </a:r>
            <a:r>
              <a:rPr lang="en-US" altLang="en-US" sz="2800" b="0" dirty="0" err="1" smtClean="0"/>
              <a:t>bình</a:t>
            </a:r>
            <a:r>
              <a:rPr lang="vi-VN" altLang="en-US" sz="2800" b="0" dirty="0" smtClean="0"/>
              <a:t> </a:t>
            </a:r>
            <a:r>
              <a:rPr lang="en-US" altLang="en-US" sz="2800" b="0" dirty="0" err="1"/>
              <a:t>quần</a:t>
            </a:r>
            <a:r>
              <a:rPr lang="en-US" altLang="en-US" sz="2800" b="0" dirty="0"/>
              <a:t> </a:t>
            </a:r>
            <a:r>
              <a:rPr lang="en-US" altLang="en-US" sz="2800" b="0" dirty="0" err="1"/>
              <a:t>thể</a:t>
            </a:r>
            <a:r>
              <a:rPr lang="en-US" altLang="en-US" sz="2800" b="0" dirty="0"/>
              <a:t>.  </a:t>
            </a:r>
          </a:p>
          <a:p>
            <a:pPr>
              <a:lnSpc>
                <a:spcPct val="90000"/>
              </a:lnSpc>
              <a:spcBef>
                <a:spcPct val="50000"/>
              </a:spcBef>
            </a:pPr>
            <a:r>
              <a:rPr lang="en-US" altLang="en-US" sz="2800" b="0" dirty="0" err="1"/>
              <a:t>Câu</a:t>
            </a:r>
            <a:r>
              <a:rPr lang="en-US" altLang="en-US" sz="2800" b="0" dirty="0"/>
              <a:t> </a:t>
            </a:r>
            <a:r>
              <a:rPr lang="en-US" altLang="en-US" sz="2800" b="0" dirty="0" err="1"/>
              <a:t>hỏi</a:t>
            </a:r>
            <a:r>
              <a:rPr lang="en-US" altLang="en-US" sz="2800" b="0" dirty="0"/>
              <a:t> </a:t>
            </a:r>
            <a:r>
              <a:rPr lang="en-US" altLang="en-US" sz="2800" b="0" dirty="0" err="1"/>
              <a:t>đặt</a:t>
            </a:r>
            <a:r>
              <a:rPr lang="en-US" altLang="en-US" sz="2800" b="0" dirty="0"/>
              <a:t> </a:t>
            </a:r>
            <a:r>
              <a:rPr lang="en-US" altLang="en-US" sz="2800" b="0" dirty="0" err="1"/>
              <a:t>ra</a:t>
            </a:r>
            <a:r>
              <a:rPr lang="en-US" altLang="en-US" sz="2800" b="0" dirty="0"/>
              <a:t> </a:t>
            </a:r>
            <a:r>
              <a:rPr lang="en-US" altLang="en-US" sz="2800" b="0" dirty="0" err="1"/>
              <a:t>là</a:t>
            </a:r>
            <a:r>
              <a:rPr lang="en-US" altLang="en-US" sz="2800" b="0" dirty="0"/>
              <a:t> </a:t>
            </a:r>
            <a:r>
              <a:rPr lang="en-US" altLang="en-US" sz="2800" b="0" dirty="0" err="1">
                <a:solidFill>
                  <a:srgbClr val="FF0000"/>
                </a:solidFill>
              </a:rPr>
              <a:t>phải</a:t>
            </a:r>
            <a:r>
              <a:rPr lang="en-US" altLang="en-US" sz="2800" b="0" dirty="0">
                <a:solidFill>
                  <a:srgbClr val="FF0000"/>
                </a:solidFill>
              </a:rPr>
              <a:t> </a:t>
            </a:r>
            <a:r>
              <a:rPr lang="en-US" altLang="en-US" sz="2800" b="0" dirty="0" err="1">
                <a:solidFill>
                  <a:srgbClr val="FF0000"/>
                </a:solidFill>
              </a:rPr>
              <a:t>lấy</a:t>
            </a:r>
            <a:r>
              <a:rPr lang="en-US" altLang="en-US" sz="2800" b="0" dirty="0">
                <a:solidFill>
                  <a:srgbClr val="FF0000"/>
                </a:solidFill>
              </a:rPr>
              <a:t> </a:t>
            </a:r>
            <a:r>
              <a:rPr lang="en-US" altLang="en-US" sz="2800" b="0" dirty="0" err="1">
                <a:solidFill>
                  <a:srgbClr val="FF0000"/>
                </a:solidFill>
              </a:rPr>
              <a:t>mẫu</a:t>
            </a:r>
            <a:r>
              <a:rPr lang="en-US" altLang="en-US" sz="2800" b="0" dirty="0">
                <a:solidFill>
                  <a:srgbClr val="FF0000"/>
                </a:solidFill>
              </a:rPr>
              <a:t> </a:t>
            </a:r>
            <a:r>
              <a:rPr lang="en-US" altLang="en-US" sz="2800" b="0" dirty="0" err="1">
                <a:solidFill>
                  <a:srgbClr val="FF0000"/>
                </a:solidFill>
              </a:rPr>
              <a:t>kích</a:t>
            </a:r>
            <a:r>
              <a:rPr lang="en-US" altLang="en-US" sz="2800" b="0" dirty="0">
                <a:solidFill>
                  <a:srgbClr val="FF0000"/>
                </a:solidFill>
              </a:rPr>
              <a:t> </a:t>
            </a:r>
            <a:r>
              <a:rPr lang="en-US" altLang="en-US" sz="2800" b="0" dirty="0" err="1">
                <a:solidFill>
                  <a:srgbClr val="FF0000"/>
                </a:solidFill>
              </a:rPr>
              <a:t>thước</a:t>
            </a:r>
            <a:r>
              <a:rPr lang="en-US" altLang="en-US" sz="2800" b="0" dirty="0">
                <a:solidFill>
                  <a:srgbClr val="FF0000"/>
                </a:solidFill>
              </a:rPr>
              <a:t> </a:t>
            </a:r>
            <a:r>
              <a:rPr lang="en-US" altLang="en-US" sz="2800" b="0" dirty="0" err="1">
                <a:solidFill>
                  <a:srgbClr val="FF0000"/>
                </a:solidFill>
              </a:rPr>
              <a:t>bao</a:t>
            </a:r>
            <a:r>
              <a:rPr lang="en-US" altLang="en-US" sz="2800" b="0" dirty="0">
                <a:solidFill>
                  <a:srgbClr val="FF0000"/>
                </a:solidFill>
              </a:rPr>
              <a:t> </a:t>
            </a:r>
            <a:r>
              <a:rPr lang="en-US" altLang="en-US" sz="2800" b="0" dirty="0" err="1">
                <a:solidFill>
                  <a:srgbClr val="FF0000"/>
                </a:solidFill>
              </a:rPr>
              <a:t>nhiêu</a:t>
            </a:r>
            <a:r>
              <a:rPr lang="en-US" altLang="en-US" sz="2800" b="0" dirty="0"/>
              <a:t>?</a:t>
            </a:r>
          </a:p>
        </p:txBody>
      </p:sp>
    </p:spTree>
    <p:extLst>
      <p:ext uri="{BB962C8B-B14F-4D97-AF65-F5344CB8AC3E}">
        <p14:creationId xmlns:p14="http://schemas.microsoft.com/office/powerpoint/2010/main" val="2005419061"/>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idx="4294967295"/>
          </p:nvPr>
        </p:nvSpPr>
        <p:spPr bwMode="auto">
          <a:xfrm>
            <a:off x="381000" y="533400"/>
            <a:ext cx="8607425" cy="129063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r>
              <a:rPr lang="en-US" altLang="en-US" dirty="0" err="1" smtClean="0"/>
              <a:t>Tìm</a:t>
            </a:r>
            <a:r>
              <a:rPr lang="en-US" altLang="en-US" dirty="0" smtClean="0"/>
              <a:t> </a:t>
            </a:r>
            <a:r>
              <a:rPr lang="en-US" altLang="en-US" dirty="0" err="1" smtClean="0"/>
              <a:t>kích</a:t>
            </a:r>
            <a:r>
              <a:rPr lang="en-US" altLang="en-US" dirty="0" smtClean="0"/>
              <a:t> </a:t>
            </a:r>
            <a:r>
              <a:rPr lang="en-US" altLang="en-US" dirty="0" err="1" smtClean="0"/>
              <a:t>thước</a:t>
            </a:r>
            <a:r>
              <a:rPr lang="en-US" altLang="en-US" dirty="0" smtClean="0"/>
              <a:t> </a:t>
            </a:r>
            <a:r>
              <a:rPr lang="en-US" altLang="en-US" dirty="0" err="1" smtClean="0"/>
              <a:t>mẫu</a:t>
            </a:r>
            <a:r>
              <a:rPr lang="en-US" altLang="en-US" dirty="0" smtClean="0"/>
              <a:t> </a:t>
            </a:r>
            <a:r>
              <a:rPr lang="en-US" altLang="en-US" dirty="0" err="1" smtClean="0"/>
              <a:t>để</a:t>
            </a:r>
            <a:r>
              <a:rPr lang="en-US" altLang="en-US" dirty="0" smtClean="0"/>
              <a:t> </a:t>
            </a:r>
            <a:r>
              <a:rPr lang="en-US" altLang="en-US" dirty="0" err="1" smtClean="0"/>
              <a:t>ước</a:t>
            </a:r>
            <a:r>
              <a:rPr lang="en-US" altLang="en-US" dirty="0" smtClean="0"/>
              <a:t> </a:t>
            </a:r>
            <a:r>
              <a:rPr lang="en-US" altLang="en-US" dirty="0" err="1" smtClean="0"/>
              <a:t>lượng</a:t>
            </a:r>
            <a:r>
              <a:rPr lang="en-US" altLang="en-US" dirty="0" smtClean="0"/>
              <a:t> </a:t>
            </a:r>
            <a:r>
              <a:rPr lang="en-US" altLang="en-US" dirty="0" err="1" smtClean="0"/>
              <a:t>trung</a:t>
            </a:r>
            <a:r>
              <a:rPr lang="en-US" altLang="en-US" dirty="0" smtClean="0"/>
              <a:t> </a:t>
            </a:r>
            <a:r>
              <a:rPr lang="en-US" altLang="en-US" dirty="0" err="1" smtClean="0"/>
              <a:t>bình</a:t>
            </a:r>
            <a:r>
              <a:rPr lang="en-US" altLang="en-US" dirty="0" smtClean="0"/>
              <a:t> </a:t>
            </a:r>
            <a:r>
              <a:rPr lang="en-US" altLang="en-US" dirty="0" err="1" smtClean="0"/>
              <a:t>quần</a:t>
            </a:r>
            <a:r>
              <a:rPr lang="en-US" altLang="en-US" dirty="0" smtClean="0"/>
              <a:t> </a:t>
            </a:r>
            <a:r>
              <a:rPr lang="en-US" altLang="en-US" dirty="0" err="1" smtClean="0"/>
              <a:t>thể</a:t>
            </a:r>
            <a:endParaRPr lang="en-US" altLang="en-US" i="1" dirty="0" smtClean="0"/>
          </a:p>
        </p:txBody>
      </p:sp>
      <p:sp>
        <p:nvSpPr>
          <p:cNvPr id="40963" name="Rectangle 4"/>
          <p:cNvSpPr>
            <a:spLocks noChangeArrowheads="1"/>
          </p:cNvSpPr>
          <p:nvPr/>
        </p:nvSpPr>
        <p:spPr bwMode="auto">
          <a:xfrm>
            <a:off x="6403975" y="5160963"/>
            <a:ext cx="3302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a:p>
        </p:txBody>
      </p:sp>
      <p:sp>
        <p:nvSpPr>
          <p:cNvPr id="40964" name="Rectangle 8"/>
          <p:cNvSpPr>
            <a:spLocks noChangeArrowheads="1"/>
          </p:cNvSpPr>
          <p:nvPr/>
        </p:nvSpPr>
        <p:spPr bwMode="auto">
          <a:xfrm>
            <a:off x="3125788" y="1571625"/>
            <a:ext cx="209867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r>
              <a:rPr lang="en-US" altLang="en-US" sz="4400"/>
              <a:t>        </a:t>
            </a:r>
            <a:endParaRPr lang="en-US" altLang="en-US" sz="4400" baseline="30000"/>
          </a:p>
        </p:txBody>
      </p:sp>
      <p:sp>
        <p:nvSpPr>
          <p:cNvPr id="40965" name="Rectangle 16"/>
          <p:cNvSpPr>
            <a:spLocks noChangeArrowheads="1"/>
          </p:cNvSpPr>
          <p:nvPr/>
        </p:nvSpPr>
        <p:spPr bwMode="auto">
          <a:xfrm>
            <a:off x="5786438" y="1549400"/>
            <a:ext cx="2190750"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sz="4800" i="1" baseline="-25000">
              <a:latin typeface="Symbol" panose="05050102010706020507" pitchFamily="18" charset="2"/>
            </a:endParaRPr>
          </a:p>
        </p:txBody>
      </p:sp>
      <p:sp>
        <p:nvSpPr>
          <p:cNvPr id="40966" name="Text Box 30"/>
          <p:cNvSpPr txBox="1">
            <a:spLocks noChangeArrowheads="1"/>
          </p:cNvSpPr>
          <p:nvPr/>
        </p:nvSpPr>
        <p:spPr bwMode="auto">
          <a:xfrm>
            <a:off x="520700" y="1563688"/>
            <a:ext cx="8289925" cy="197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spcBef>
                <a:spcPct val="50000"/>
              </a:spcBef>
              <a:buFont typeface="Symbol" panose="05050102010706020507" pitchFamily="18" charset="2"/>
              <a:buNone/>
            </a:pPr>
            <a:r>
              <a:rPr lang="en-US" altLang="en-US" sz="2400" b="0"/>
              <a:t>   = trung bình quần thể</a:t>
            </a:r>
          </a:p>
          <a:p>
            <a:pPr>
              <a:lnSpc>
                <a:spcPct val="90000"/>
              </a:lnSpc>
              <a:spcBef>
                <a:spcPct val="50000"/>
              </a:spcBef>
              <a:buFont typeface="Symbol" panose="05050102010706020507" pitchFamily="18" charset="2"/>
              <a:buNone/>
            </a:pPr>
            <a:r>
              <a:rPr lang="en-US" altLang="en-US" sz="2400" b="0">
                <a:cs typeface="Arial" panose="020B0604020202020204" pitchFamily="34" charset="0"/>
              </a:rPr>
              <a:t>   = độ lệch chuẩn của quần thể</a:t>
            </a:r>
            <a:endParaRPr lang="en-US" altLang="en-US" sz="2400" b="0"/>
          </a:p>
          <a:p>
            <a:pPr>
              <a:lnSpc>
                <a:spcPct val="90000"/>
              </a:lnSpc>
              <a:spcBef>
                <a:spcPct val="50000"/>
              </a:spcBef>
            </a:pPr>
            <a:r>
              <a:rPr lang="en-US" altLang="en-US" sz="2400" b="0">
                <a:cs typeface="Arial" panose="020B0604020202020204" pitchFamily="34" charset="0"/>
              </a:rPr>
              <a:t>   = trung bình mẫu</a:t>
            </a:r>
            <a:endParaRPr lang="en-US" altLang="en-US" sz="2400" b="0">
              <a:cs typeface="Times New Roman" panose="02020603050405020304" pitchFamily="18" charset="0"/>
            </a:endParaRPr>
          </a:p>
          <a:p>
            <a:pPr>
              <a:lnSpc>
                <a:spcPct val="90000"/>
              </a:lnSpc>
              <a:spcBef>
                <a:spcPct val="50000"/>
              </a:spcBef>
            </a:pPr>
            <a:r>
              <a:rPr lang="en-US" altLang="en-US" sz="2400" b="0">
                <a:cs typeface="Times New Roman" panose="02020603050405020304" pitchFamily="18" charset="0"/>
              </a:rPr>
              <a:t>   = biên độ lỗi mong đợi</a:t>
            </a:r>
          </a:p>
        </p:txBody>
      </p:sp>
      <p:graphicFrame>
        <p:nvGraphicFramePr>
          <p:cNvPr id="40968" name="Object 34"/>
          <p:cNvGraphicFramePr>
            <a:graphicFrameLocks noChangeAspect="1"/>
          </p:cNvGraphicFramePr>
          <p:nvPr/>
        </p:nvGraphicFramePr>
        <p:xfrm>
          <a:off x="427038" y="2708275"/>
          <a:ext cx="254000" cy="317500"/>
        </p:xfrm>
        <a:graphic>
          <a:graphicData uri="http://schemas.openxmlformats.org/presentationml/2006/ole">
            <mc:AlternateContent xmlns:mc="http://schemas.openxmlformats.org/markup-compatibility/2006">
              <mc:Choice xmlns:v="urn:schemas-microsoft-com:vml" Requires="v">
                <p:oleObj spid="_x0000_s138357" name="Equation" r:id="rId4" imgW="254000" imgH="317500" progId="Equation.DSMT4">
                  <p:embed/>
                </p:oleObj>
              </mc:Choice>
              <mc:Fallback>
                <p:oleObj name="Equation" r:id="rId4" imgW="254000" imgH="317500" progId="Equation.DSMT4">
                  <p:embed/>
                  <p:pic>
                    <p:nvPicPr>
                      <p:cNvPr id="40968" name="Object 3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7038" y="2708275"/>
                        <a:ext cx="254000"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40970" name="Picture 26" descr="e"/>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1000" y="3124200"/>
            <a:ext cx="3048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71" name="Picture 27" descr="mu"/>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39738" y="1651000"/>
            <a:ext cx="365125"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72" name="Picture 28" descr="sigma"/>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27038" y="2187575"/>
            <a:ext cx="334962"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74" name="Picture 30" descr="findingasample"/>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276600" y="3810000"/>
            <a:ext cx="2182813" cy="131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60217946"/>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idx="4294967295"/>
          </p:nvPr>
        </p:nvSpPr>
        <p:spPr bwMode="auto">
          <a:xfrm>
            <a:off x="13063" y="533400"/>
            <a:ext cx="8424863" cy="857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r>
              <a:rPr lang="vi-VN" altLang="en-US" dirty="0" smtClean="0"/>
              <a:t>Quy tắc </a:t>
            </a:r>
            <a:r>
              <a:rPr lang="en-US" altLang="en-US" dirty="0" err="1" smtClean="0"/>
              <a:t>làm</a:t>
            </a:r>
            <a:r>
              <a:rPr lang="vi-VN" altLang="en-US" dirty="0" smtClean="0"/>
              <a:t> tròn cho kích thước mẫu n</a:t>
            </a:r>
            <a:endParaRPr lang="en-US" altLang="en-US" dirty="0" smtClean="0"/>
          </a:p>
        </p:txBody>
      </p:sp>
      <p:sp>
        <p:nvSpPr>
          <p:cNvPr id="43011" name="Rectangle 3"/>
          <p:cNvSpPr>
            <a:spLocks noGrp="1" noChangeArrowheads="1"/>
          </p:cNvSpPr>
          <p:nvPr>
            <p:ph type="body" idx="4294967295"/>
          </p:nvPr>
        </p:nvSpPr>
        <p:spPr bwMode="auto">
          <a:xfrm>
            <a:off x="0" y="1954213"/>
            <a:ext cx="9144000" cy="269081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pPr marL="0" indent="1588">
              <a:lnSpc>
                <a:spcPct val="105000"/>
              </a:lnSpc>
              <a:spcBef>
                <a:spcPct val="0"/>
              </a:spcBef>
              <a:buFont typeface="Wingdings" panose="05000000000000000000" pitchFamily="2" charset="2"/>
              <a:buNone/>
            </a:pPr>
            <a:r>
              <a:rPr lang="vi-VN" altLang="en-US" sz="2800" b="0" dirty="0" smtClean="0"/>
              <a:t>Nếu cỡ mẫu được tính n không phải là số nguyên, hãy làm tròn giá trị của n đến </a:t>
            </a:r>
            <a:r>
              <a:rPr lang="vi-VN" altLang="en-US" sz="2800" b="0" dirty="0" smtClean="0">
                <a:solidFill>
                  <a:srgbClr val="FF0000"/>
                </a:solidFill>
              </a:rPr>
              <a:t>số nguyên lớn hơn tiếp theo.</a:t>
            </a:r>
            <a:endParaRPr lang="en-US" altLang="en-US" sz="2800" b="0" dirty="0" smtClean="0">
              <a:solidFill>
                <a:srgbClr val="FF0000"/>
              </a:solidFill>
            </a:endParaRPr>
          </a:p>
        </p:txBody>
      </p:sp>
    </p:spTree>
    <p:extLst>
      <p:ext uri="{BB962C8B-B14F-4D97-AF65-F5344CB8AC3E}">
        <p14:creationId xmlns:p14="http://schemas.microsoft.com/office/powerpoint/2010/main" val="250752110"/>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idx="4294967295"/>
          </p:nvPr>
        </p:nvSpPr>
        <p:spPr bwMode="auto">
          <a:xfrm>
            <a:off x="609600" y="609600"/>
            <a:ext cx="7772400" cy="1092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pPr>
              <a:lnSpc>
                <a:spcPct val="75000"/>
              </a:lnSpc>
            </a:pPr>
            <a:r>
              <a:rPr lang="vi-VN" altLang="en-US" dirty="0" smtClean="0"/>
              <a:t>Tìm kích thước mẫu n </a:t>
            </a:r>
            <a:r>
              <a:rPr lang="en-US" altLang="en-US" dirty="0" err="1" smtClean="0"/>
              <a:t>khi</a:t>
            </a:r>
            <a:r>
              <a:rPr lang="vi-VN" altLang="en-US" dirty="0" smtClean="0"/>
              <a:t> </a:t>
            </a:r>
            <a:r>
              <a:rPr lang="el-GR" altLang="en-US" dirty="0" smtClean="0"/>
              <a:t>σ </a:t>
            </a:r>
            <a:r>
              <a:rPr lang="vi-VN" altLang="en-US" dirty="0" smtClean="0"/>
              <a:t>không xác định</a:t>
            </a:r>
            <a:endParaRPr lang="en-US" altLang="en-US" dirty="0" smtClean="0">
              <a:solidFill>
                <a:schemeClr val="tx1"/>
              </a:solidFill>
            </a:endParaRPr>
          </a:p>
        </p:txBody>
      </p:sp>
      <p:sp>
        <p:nvSpPr>
          <p:cNvPr id="45059" name="Rectangle 3"/>
          <p:cNvSpPr>
            <a:spLocks noGrp="1" noChangeArrowheads="1"/>
          </p:cNvSpPr>
          <p:nvPr>
            <p:ph type="body" idx="4294967295"/>
          </p:nvPr>
        </p:nvSpPr>
        <p:spPr bwMode="auto">
          <a:xfrm>
            <a:off x="1" y="1427163"/>
            <a:ext cx="9144000" cy="482123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normAutofit fontScale="92500"/>
          </a:bodyPr>
          <a:lstStyle/>
          <a:p>
            <a:pPr marL="457200" indent="-457200">
              <a:lnSpc>
                <a:spcPct val="95000"/>
              </a:lnSpc>
              <a:spcBef>
                <a:spcPct val="35000"/>
              </a:spcBef>
              <a:spcAft>
                <a:spcPct val="35000"/>
              </a:spcAft>
              <a:buFont typeface="Wingdings" panose="05000000000000000000" pitchFamily="2" charset="2"/>
              <a:buAutoNum type="arabicPeriod"/>
            </a:pPr>
            <a:r>
              <a:rPr lang="vi-VN" altLang="en-US" b="0" dirty="0" smtClean="0"/>
              <a:t>Sử dụng quy tắc </a:t>
            </a:r>
            <a:r>
              <a:rPr lang="en-US" altLang="en-US" b="0" dirty="0" err="1" smtClean="0"/>
              <a:t>sau</a:t>
            </a:r>
            <a:r>
              <a:rPr lang="en-US" altLang="en-US" b="0" dirty="0" smtClean="0"/>
              <a:t> </a:t>
            </a:r>
            <a:r>
              <a:rPr lang="vi-VN" altLang="en-US" b="0" dirty="0" smtClean="0"/>
              <a:t>để ước lượng độ lệch chuẩn:</a:t>
            </a:r>
            <a:endParaRPr lang="en-US" altLang="en-US" b="0" dirty="0" smtClean="0"/>
          </a:p>
          <a:p>
            <a:pPr marL="457200" indent="-457200">
              <a:lnSpc>
                <a:spcPct val="95000"/>
              </a:lnSpc>
              <a:spcBef>
                <a:spcPct val="35000"/>
              </a:spcBef>
              <a:spcAft>
                <a:spcPct val="35000"/>
              </a:spcAft>
              <a:buFontTx/>
              <a:buNone/>
            </a:pPr>
            <a:endParaRPr lang="en-US" altLang="en-US" b="0" dirty="0" smtClean="0"/>
          </a:p>
          <a:p>
            <a:pPr marL="457200" indent="-457200">
              <a:lnSpc>
                <a:spcPct val="95000"/>
              </a:lnSpc>
              <a:spcBef>
                <a:spcPct val="35000"/>
              </a:spcBef>
              <a:spcAft>
                <a:spcPct val="35000"/>
              </a:spcAft>
              <a:buFontTx/>
              <a:buAutoNum type="arabicPeriod" startAt="2"/>
            </a:pPr>
            <a:r>
              <a:rPr lang="vi-VN" altLang="en-US" b="0" dirty="0" smtClean="0"/>
              <a:t>Bắt đầu quá trình thu thập mẫu mà không biết </a:t>
            </a:r>
            <a:r>
              <a:rPr lang="el-GR" altLang="en-US" b="0" dirty="0" smtClean="0"/>
              <a:t>σ</a:t>
            </a:r>
            <a:r>
              <a:rPr lang="vi-VN" altLang="en-US" b="0" dirty="0" smtClean="0"/>
              <a:t>, sử </a:t>
            </a:r>
            <a:r>
              <a:rPr lang="en-US" altLang="en-US" b="0" dirty="0" smtClean="0"/>
              <a:t> </a:t>
            </a:r>
            <a:r>
              <a:rPr lang="vi-VN" altLang="en-US" b="0" dirty="0" smtClean="0"/>
              <a:t>dụng một vài giá trị đầu tiên, tính toán độ lệch chuẩn mẫu và sử dụng nó thay cho </a:t>
            </a:r>
            <a:r>
              <a:rPr lang="el-GR" altLang="en-US" b="0" dirty="0" smtClean="0"/>
              <a:t>σ. </a:t>
            </a:r>
            <a:r>
              <a:rPr lang="vi-VN" altLang="en-US" b="0" dirty="0" smtClean="0"/>
              <a:t>Giá trị ước lượng của </a:t>
            </a:r>
            <a:r>
              <a:rPr lang="el-GR" altLang="en-US" b="0" dirty="0" smtClean="0"/>
              <a:t>σ </a:t>
            </a:r>
            <a:r>
              <a:rPr lang="vi-VN" altLang="en-US" b="0" dirty="0" smtClean="0"/>
              <a:t>sau đó có thể được cải thiện khi thu được nhiều dữ liệu mẫu hơn và kích thước mẫu có thể được tinh chỉnh cho phù hợp.</a:t>
            </a:r>
            <a:endParaRPr lang="en-US" altLang="en-US" b="0" dirty="0" smtClean="0"/>
          </a:p>
          <a:p>
            <a:pPr marL="457200" indent="-457200">
              <a:lnSpc>
                <a:spcPct val="95000"/>
              </a:lnSpc>
              <a:spcBef>
                <a:spcPct val="35000"/>
              </a:spcBef>
              <a:spcAft>
                <a:spcPct val="35000"/>
              </a:spcAft>
              <a:buFontTx/>
              <a:buAutoNum type="arabicPeriod" startAt="3"/>
            </a:pPr>
            <a:r>
              <a:rPr lang="vi-VN" altLang="en-US" b="0" dirty="0" smtClean="0"/>
              <a:t>Ước </a:t>
            </a:r>
            <a:r>
              <a:rPr lang="en-US" altLang="en-US" b="0" dirty="0" err="1" smtClean="0"/>
              <a:t>lượng</a:t>
            </a:r>
            <a:r>
              <a:rPr lang="vi-VN" altLang="en-US" b="0" dirty="0" smtClean="0"/>
              <a:t> giá trị của </a:t>
            </a:r>
            <a:r>
              <a:rPr lang="el-GR" altLang="en-US" b="0" dirty="0" smtClean="0"/>
              <a:t>σ </a:t>
            </a:r>
            <a:r>
              <a:rPr lang="vi-VN" altLang="en-US" b="0" dirty="0" smtClean="0"/>
              <a:t>bằng cách sử dụng kết quả của </a:t>
            </a:r>
            <a:r>
              <a:rPr lang="en-US" altLang="en-US" b="0" dirty="0" smtClean="0"/>
              <a:t>   </a:t>
            </a:r>
            <a:r>
              <a:rPr lang="vi-VN" altLang="en-US" b="0" dirty="0" smtClean="0"/>
              <a:t>một số nghiên cứu trước đó khác</a:t>
            </a:r>
            <a:r>
              <a:rPr lang="en-US" altLang="en-US" b="0" dirty="0" smtClean="0">
                <a:sym typeface="Symbol" panose="05050102010706020507" pitchFamily="18" charset="2"/>
              </a:rPr>
              <a:t>.</a:t>
            </a:r>
            <a:r>
              <a:rPr lang="en-US" altLang="en-US" b="0" dirty="0" smtClean="0"/>
              <a:t>    </a:t>
            </a:r>
            <a:br>
              <a:rPr lang="en-US" altLang="en-US" b="0" dirty="0" smtClean="0"/>
            </a:br>
            <a:r>
              <a:rPr lang="en-US" altLang="en-US" b="0" dirty="0" smtClean="0"/>
              <a:t>			</a:t>
            </a:r>
          </a:p>
        </p:txBody>
      </p:sp>
      <p:sp>
        <p:nvSpPr>
          <p:cNvPr id="45060" name="Rectangle 4"/>
          <p:cNvSpPr>
            <a:spLocks noChangeArrowheads="1"/>
          </p:cNvSpPr>
          <p:nvPr/>
        </p:nvSpPr>
        <p:spPr bwMode="auto">
          <a:xfrm>
            <a:off x="161925" y="2482850"/>
            <a:ext cx="8826500" cy="2312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b="0"/>
          </a:p>
        </p:txBody>
      </p:sp>
      <p:sp>
        <p:nvSpPr>
          <p:cNvPr id="45061" name="Rectangle 5"/>
          <p:cNvSpPr>
            <a:spLocks noChangeArrowheads="1"/>
          </p:cNvSpPr>
          <p:nvPr/>
        </p:nvSpPr>
        <p:spPr bwMode="auto">
          <a:xfrm>
            <a:off x="512763" y="2986088"/>
            <a:ext cx="7791450"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b="0"/>
          </a:p>
        </p:txBody>
      </p:sp>
      <p:sp>
        <p:nvSpPr>
          <p:cNvPr id="45062" name="Rectangle 7"/>
          <p:cNvSpPr>
            <a:spLocks noChangeArrowheads="1"/>
          </p:cNvSpPr>
          <p:nvPr/>
        </p:nvSpPr>
        <p:spPr bwMode="auto">
          <a:xfrm>
            <a:off x="514350" y="3735388"/>
            <a:ext cx="2592388" cy="1036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b="0"/>
          </a:p>
        </p:txBody>
      </p:sp>
      <p:sp>
        <p:nvSpPr>
          <p:cNvPr id="45063" name="Rectangle 8"/>
          <p:cNvSpPr>
            <a:spLocks noChangeArrowheads="1"/>
          </p:cNvSpPr>
          <p:nvPr/>
        </p:nvSpPr>
        <p:spPr bwMode="auto">
          <a:xfrm>
            <a:off x="515938" y="5335588"/>
            <a:ext cx="1468437"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b="0"/>
          </a:p>
        </p:txBody>
      </p:sp>
      <p:sp>
        <p:nvSpPr>
          <p:cNvPr id="45064" name="Rectangle 9"/>
          <p:cNvSpPr>
            <a:spLocks noChangeArrowheads="1"/>
          </p:cNvSpPr>
          <p:nvPr/>
        </p:nvSpPr>
        <p:spPr bwMode="auto">
          <a:xfrm>
            <a:off x="2430463" y="5310188"/>
            <a:ext cx="4776787" cy="795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b="0"/>
          </a:p>
        </p:txBody>
      </p:sp>
      <p:sp>
        <p:nvSpPr>
          <p:cNvPr id="45065" name="Rectangle 10"/>
          <p:cNvSpPr>
            <a:spLocks noChangeArrowheads="1"/>
          </p:cNvSpPr>
          <p:nvPr/>
        </p:nvSpPr>
        <p:spPr bwMode="auto">
          <a:xfrm>
            <a:off x="0" y="6110288"/>
            <a:ext cx="9067800"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b="0"/>
          </a:p>
        </p:txBody>
      </p:sp>
      <p:sp>
        <p:nvSpPr>
          <p:cNvPr id="45066" name="Rectangle 11"/>
          <p:cNvSpPr>
            <a:spLocks noChangeArrowheads="1"/>
          </p:cNvSpPr>
          <p:nvPr/>
        </p:nvSpPr>
        <p:spPr bwMode="auto">
          <a:xfrm>
            <a:off x="438150" y="2779713"/>
            <a:ext cx="8493125" cy="119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marL="454025" indent="-454025">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5000"/>
              </a:lnSpc>
              <a:spcBef>
                <a:spcPct val="35000"/>
              </a:spcBef>
              <a:spcAft>
                <a:spcPct val="35000"/>
              </a:spcAft>
              <a:buClr>
                <a:schemeClr val="accent2"/>
              </a:buClr>
              <a:buFont typeface="Wingdings" panose="05000000000000000000" pitchFamily="2" charset="2"/>
              <a:buNone/>
            </a:pPr>
            <a:endParaRPr lang="en-US" altLang="en-US" sz="2400" b="0"/>
          </a:p>
        </p:txBody>
      </p:sp>
      <p:sp>
        <p:nvSpPr>
          <p:cNvPr id="45067" name="Rectangle 13"/>
          <p:cNvSpPr>
            <a:spLocks noChangeArrowheads="1"/>
          </p:cNvSpPr>
          <p:nvPr/>
        </p:nvSpPr>
        <p:spPr bwMode="auto">
          <a:xfrm>
            <a:off x="419100" y="5743575"/>
            <a:ext cx="8289925" cy="88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marL="454025" indent="-454025">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5000"/>
              </a:lnSpc>
              <a:spcBef>
                <a:spcPct val="35000"/>
              </a:spcBef>
              <a:spcAft>
                <a:spcPct val="35000"/>
              </a:spcAft>
              <a:buClr>
                <a:schemeClr val="accent2"/>
              </a:buClr>
              <a:buFont typeface="Wingdings" panose="05000000000000000000" pitchFamily="2" charset="2"/>
              <a:buNone/>
            </a:pPr>
            <a:endParaRPr lang="en-US" altLang="en-US" sz="2800" b="0">
              <a:sym typeface="Symbol" panose="05050102010706020507" pitchFamily="18" charset="2"/>
            </a:endParaRPr>
          </a:p>
        </p:txBody>
      </p:sp>
      <p:pic>
        <p:nvPicPr>
          <p:cNvPr id="45068" name="Picture 18" descr="sigmaequal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19400" y="2057400"/>
            <a:ext cx="19685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30654434"/>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bwMode="auto">
          <a:xfrm>
            <a:off x="927100" y="449262"/>
            <a:ext cx="7226300" cy="8461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88" tIns="44450" rIns="90488" bIns="44450" numCol="1" anchor="t" anchorCtr="0" compatLnSpc="1">
            <a:prstTxWarp prst="textNoShape">
              <a:avLst/>
            </a:prstTxWarp>
          </a:bodyPr>
          <a:lstStyle/>
          <a:p>
            <a:r>
              <a:rPr lang="en-US" altLang="en-US" b="1" smtClean="0"/>
              <a:t>Giới thiệu  </a:t>
            </a:r>
          </a:p>
        </p:txBody>
      </p:sp>
      <p:sp>
        <p:nvSpPr>
          <p:cNvPr id="8195" name="Rectangle 3"/>
          <p:cNvSpPr>
            <a:spLocks noGrp="1" noChangeArrowheads="1"/>
          </p:cNvSpPr>
          <p:nvPr>
            <p:ph idx="1"/>
          </p:nvPr>
        </p:nvSpPr>
        <p:spPr bwMode="auto">
          <a:xfrm>
            <a:off x="0" y="1828800"/>
            <a:ext cx="9144000" cy="449897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88" tIns="44450" rIns="90488" bIns="44450" numCol="1" anchor="t" anchorCtr="0" compatLnSpc="1">
            <a:prstTxWarp prst="textNoShape">
              <a:avLst/>
            </a:prstTxWarp>
            <a:normAutofit lnSpcReduction="10000"/>
          </a:bodyPr>
          <a:lstStyle/>
          <a:p>
            <a:pPr marL="457200" indent="-457200">
              <a:lnSpc>
                <a:spcPct val="85000"/>
              </a:lnSpc>
              <a:spcBef>
                <a:spcPct val="0"/>
              </a:spcBef>
              <a:spcAft>
                <a:spcPct val="35000"/>
              </a:spcAft>
              <a:defRPr/>
            </a:pPr>
            <a:endParaRPr lang="en-US" altLang="en-US" dirty="0" smtClean="0"/>
          </a:p>
          <a:p>
            <a:pPr marL="457200" indent="-457200">
              <a:lnSpc>
                <a:spcPct val="85000"/>
              </a:lnSpc>
              <a:spcBef>
                <a:spcPct val="0"/>
              </a:spcBef>
              <a:spcAft>
                <a:spcPct val="35000"/>
              </a:spcAft>
              <a:defRPr/>
            </a:pPr>
            <a:endParaRPr lang="en-US" altLang="en-US" dirty="0"/>
          </a:p>
          <a:p>
            <a:pPr marL="457200" indent="-457200">
              <a:lnSpc>
                <a:spcPct val="85000"/>
              </a:lnSpc>
              <a:spcBef>
                <a:spcPct val="0"/>
              </a:spcBef>
              <a:spcAft>
                <a:spcPct val="35000"/>
              </a:spcAft>
              <a:defRPr/>
            </a:pPr>
            <a:endParaRPr lang="en-US" altLang="en-US" dirty="0" smtClean="0"/>
          </a:p>
          <a:p>
            <a:pPr marL="457200" indent="-457200">
              <a:lnSpc>
                <a:spcPct val="85000"/>
              </a:lnSpc>
              <a:spcBef>
                <a:spcPct val="0"/>
              </a:spcBef>
              <a:spcAft>
                <a:spcPct val="35000"/>
              </a:spcAft>
              <a:defRPr/>
            </a:pPr>
            <a:endParaRPr lang="en-US" altLang="en-US" dirty="0"/>
          </a:p>
          <a:p>
            <a:pPr marL="457200" indent="-457200">
              <a:lnSpc>
                <a:spcPct val="85000"/>
              </a:lnSpc>
              <a:spcBef>
                <a:spcPct val="0"/>
              </a:spcBef>
              <a:spcAft>
                <a:spcPct val="35000"/>
              </a:spcAft>
              <a:defRPr/>
            </a:pPr>
            <a:endParaRPr lang="en-US" altLang="en-US" dirty="0" smtClean="0"/>
          </a:p>
          <a:p>
            <a:pPr marL="0" indent="0">
              <a:lnSpc>
                <a:spcPct val="85000"/>
              </a:lnSpc>
              <a:spcBef>
                <a:spcPct val="0"/>
              </a:spcBef>
              <a:spcAft>
                <a:spcPct val="35000"/>
              </a:spcAft>
              <a:buFontTx/>
              <a:buNone/>
              <a:defRPr/>
            </a:pPr>
            <a:endParaRPr lang="en-US" altLang="en-US" dirty="0" smtClean="0"/>
          </a:p>
          <a:p>
            <a:pPr marL="658368" lvl="1" indent="-246888" algn="just" eaLnBrk="1" fontAlgn="auto" hangingPunct="1">
              <a:spcAft>
                <a:spcPts val="0"/>
              </a:spcAft>
              <a:buFont typeface="Georgia"/>
              <a:buChar char="▫"/>
              <a:defRPr/>
            </a:pPr>
            <a:r>
              <a:rPr lang="en-US" sz="2250" dirty="0" err="1">
                <a:solidFill>
                  <a:srgbClr val="FF0000"/>
                </a:solidFill>
              </a:rPr>
              <a:t>Ước</a:t>
            </a:r>
            <a:r>
              <a:rPr lang="en-US" sz="2250" dirty="0">
                <a:solidFill>
                  <a:srgbClr val="FF0000"/>
                </a:solidFill>
              </a:rPr>
              <a:t> </a:t>
            </a:r>
            <a:r>
              <a:rPr lang="en-US" sz="2250" dirty="0" err="1">
                <a:solidFill>
                  <a:srgbClr val="FF0000"/>
                </a:solidFill>
              </a:rPr>
              <a:t>lượng</a:t>
            </a:r>
            <a:r>
              <a:rPr lang="en-US" sz="2250" dirty="0">
                <a:solidFill>
                  <a:srgbClr val="FF0000"/>
                </a:solidFill>
              </a:rPr>
              <a:t> </a:t>
            </a:r>
            <a:r>
              <a:rPr lang="en-US" sz="2250" dirty="0" err="1">
                <a:solidFill>
                  <a:srgbClr val="FF0000"/>
                </a:solidFill>
              </a:rPr>
              <a:t>điểm</a:t>
            </a:r>
            <a:r>
              <a:rPr lang="en-US" sz="2250" dirty="0">
                <a:solidFill>
                  <a:srgbClr val="FF0000"/>
                </a:solidFill>
              </a:rPr>
              <a:t> </a:t>
            </a:r>
            <a:r>
              <a:rPr lang="en-US" sz="2250" dirty="0"/>
              <a:t>(point estimation): </a:t>
            </a:r>
            <a:r>
              <a:rPr lang="en-US" sz="2250" dirty="0" err="1"/>
              <a:t>xác</a:t>
            </a:r>
            <a:r>
              <a:rPr lang="en-US" sz="2250" dirty="0"/>
              <a:t> </a:t>
            </a:r>
            <a:r>
              <a:rPr lang="en-US" sz="2250" dirty="0" err="1"/>
              <a:t>định</a:t>
            </a:r>
            <a:r>
              <a:rPr lang="en-US" sz="2250" dirty="0"/>
              <a:t> </a:t>
            </a:r>
            <a:r>
              <a:rPr lang="en-US" sz="2250" dirty="0" err="1"/>
              <a:t>một</a:t>
            </a:r>
            <a:r>
              <a:rPr lang="en-US" sz="2250" dirty="0"/>
              <a:t> </a:t>
            </a:r>
            <a:r>
              <a:rPr lang="en-US" sz="2250" dirty="0" err="1"/>
              <a:t>giá</a:t>
            </a:r>
            <a:r>
              <a:rPr lang="en-US" sz="2250" dirty="0"/>
              <a:t> </a:t>
            </a:r>
            <a:r>
              <a:rPr lang="en-US" sz="2250" dirty="0" err="1"/>
              <a:t>trị</a:t>
            </a:r>
            <a:r>
              <a:rPr lang="en-US" sz="2250" dirty="0"/>
              <a:t> </a:t>
            </a:r>
            <a:r>
              <a:rPr lang="en-US" sz="2250" dirty="0" err="1"/>
              <a:t>số</a:t>
            </a:r>
            <a:r>
              <a:rPr lang="en-US" sz="2250" dirty="0"/>
              <a:t> </a:t>
            </a:r>
            <a:r>
              <a:rPr lang="en-US" sz="2250" dirty="0" err="1"/>
              <a:t>là</a:t>
            </a:r>
            <a:r>
              <a:rPr lang="en-US" sz="2250" dirty="0"/>
              <a:t> </a:t>
            </a:r>
            <a:r>
              <a:rPr lang="en-US" sz="2250" dirty="0" err="1"/>
              <a:t>giá</a:t>
            </a:r>
            <a:r>
              <a:rPr lang="en-US" sz="2250" dirty="0"/>
              <a:t> </a:t>
            </a:r>
            <a:r>
              <a:rPr lang="en-US" sz="2250" dirty="0" err="1"/>
              <a:t>trị</a:t>
            </a:r>
            <a:r>
              <a:rPr lang="en-US" sz="2250" dirty="0"/>
              <a:t> </a:t>
            </a:r>
            <a:r>
              <a:rPr lang="en-US" sz="2250" dirty="0" err="1"/>
              <a:t>ước</a:t>
            </a:r>
            <a:r>
              <a:rPr lang="en-US" sz="2250" dirty="0"/>
              <a:t> </a:t>
            </a:r>
            <a:r>
              <a:rPr lang="en-US" sz="2250" dirty="0" err="1"/>
              <a:t>lượng</a:t>
            </a:r>
            <a:r>
              <a:rPr lang="en-US" sz="2250" dirty="0"/>
              <a:t> </a:t>
            </a:r>
            <a:r>
              <a:rPr lang="en-US" sz="2250" dirty="0" err="1"/>
              <a:t>cho</a:t>
            </a:r>
            <a:r>
              <a:rPr lang="en-US" sz="2250" dirty="0"/>
              <a:t> </a:t>
            </a:r>
            <a:r>
              <a:rPr lang="en-US" sz="2250" dirty="0" err="1"/>
              <a:t>tham</a:t>
            </a:r>
            <a:r>
              <a:rPr lang="en-US" sz="2250" dirty="0"/>
              <a:t> </a:t>
            </a:r>
            <a:r>
              <a:rPr lang="en-US" sz="2250" dirty="0" err="1"/>
              <a:t>số</a:t>
            </a:r>
            <a:r>
              <a:rPr lang="en-US" sz="2250" dirty="0"/>
              <a:t> </a:t>
            </a:r>
            <a:r>
              <a:rPr lang="en-US" sz="2250" dirty="0" err="1"/>
              <a:t>quần</a:t>
            </a:r>
            <a:r>
              <a:rPr lang="en-US" sz="2250" dirty="0"/>
              <a:t> </a:t>
            </a:r>
            <a:r>
              <a:rPr lang="en-US" sz="2250" dirty="0" err="1"/>
              <a:t>thể</a:t>
            </a:r>
            <a:endParaRPr lang="en-US" sz="2250" dirty="0"/>
          </a:p>
          <a:p>
            <a:pPr marL="658368" lvl="1" indent="-246888" algn="just" eaLnBrk="1" fontAlgn="auto" hangingPunct="1">
              <a:spcAft>
                <a:spcPts val="0"/>
              </a:spcAft>
              <a:buFont typeface="Georgia"/>
              <a:buChar char="▫"/>
              <a:defRPr/>
            </a:pPr>
            <a:r>
              <a:rPr lang="en-US" sz="2250" dirty="0" err="1">
                <a:solidFill>
                  <a:srgbClr val="FF0000"/>
                </a:solidFill>
              </a:rPr>
              <a:t>Ước</a:t>
            </a:r>
            <a:r>
              <a:rPr lang="en-US" sz="2250" dirty="0">
                <a:solidFill>
                  <a:srgbClr val="FF0000"/>
                </a:solidFill>
              </a:rPr>
              <a:t> </a:t>
            </a:r>
            <a:r>
              <a:rPr lang="en-US" sz="2250" dirty="0" err="1">
                <a:solidFill>
                  <a:srgbClr val="FF0000"/>
                </a:solidFill>
              </a:rPr>
              <a:t>lượng</a:t>
            </a:r>
            <a:r>
              <a:rPr lang="en-US" sz="2250" dirty="0">
                <a:solidFill>
                  <a:srgbClr val="FF0000"/>
                </a:solidFill>
              </a:rPr>
              <a:t> </a:t>
            </a:r>
            <a:r>
              <a:rPr lang="en-US" sz="2250" dirty="0" err="1">
                <a:solidFill>
                  <a:srgbClr val="FF0000"/>
                </a:solidFill>
              </a:rPr>
              <a:t>khoảng</a:t>
            </a:r>
            <a:r>
              <a:rPr lang="en-US" sz="2250" dirty="0">
                <a:solidFill>
                  <a:srgbClr val="FF0000"/>
                </a:solidFill>
              </a:rPr>
              <a:t> </a:t>
            </a:r>
            <a:r>
              <a:rPr lang="en-US" sz="2250" dirty="0"/>
              <a:t>(interval estimation): </a:t>
            </a:r>
            <a:r>
              <a:rPr lang="en-US" sz="2250" dirty="0" err="1"/>
              <a:t>xác</a:t>
            </a:r>
            <a:r>
              <a:rPr lang="en-US" sz="2250" dirty="0"/>
              <a:t> </a:t>
            </a:r>
            <a:r>
              <a:rPr lang="en-US" sz="2250" dirty="0" err="1"/>
              <a:t>định</a:t>
            </a:r>
            <a:r>
              <a:rPr lang="en-US" sz="2250" dirty="0"/>
              <a:t> </a:t>
            </a:r>
            <a:r>
              <a:rPr lang="en-US" sz="2250" dirty="0" err="1"/>
              <a:t>một</a:t>
            </a:r>
            <a:r>
              <a:rPr lang="en-US" sz="2250" dirty="0"/>
              <a:t> </a:t>
            </a:r>
            <a:r>
              <a:rPr lang="en-US" sz="2250" dirty="0" err="1"/>
              <a:t>khoảng</a:t>
            </a:r>
            <a:r>
              <a:rPr lang="en-US" sz="2250" dirty="0"/>
              <a:t> </a:t>
            </a:r>
            <a:r>
              <a:rPr lang="en-US" sz="2250" dirty="0" err="1"/>
              <a:t>giá</a:t>
            </a:r>
            <a:r>
              <a:rPr lang="en-US" sz="2250" dirty="0"/>
              <a:t> </a:t>
            </a:r>
            <a:r>
              <a:rPr lang="en-US" sz="2250" dirty="0" err="1"/>
              <a:t>trị</a:t>
            </a:r>
            <a:r>
              <a:rPr lang="en-US" sz="2250" dirty="0"/>
              <a:t> </a:t>
            </a:r>
            <a:r>
              <a:rPr lang="en-US" sz="2250" dirty="0" err="1"/>
              <a:t>có</a:t>
            </a:r>
            <a:r>
              <a:rPr lang="en-US" sz="2250" dirty="0"/>
              <a:t> </a:t>
            </a:r>
            <a:r>
              <a:rPr lang="en-US" sz="2250" dirty="0" err="1"/>
              <a:t>nhiều</a:t>
            </a:r>
            <a:r>
              <a:rPr lang="en-US" sz="2250" dirty="0"/>
              <a:t> </a:t>
            </a:r>
            <a:r>
              <a:rPr lang="en-US" sz="2250" dirty="0" err="1"/>
              <a:t>khả</a:t>
            </a:r>
            <a:r>
              <a:rPr lang="en-US" sz="2250" dirty="0"/>
              <a:t> </a:t>
            </a:r>
            <a:r>
              <a:rPr lang="en-US" sz="2250" dirty="0" err="1"/>
              <a:t>năng</a:t>
            </a:r>
            <a:r>
              <a:rPr lang="en-US" sz="2250" dirty="0"/>
              <a:t> </a:t>
            </a:r>
            <a:r>
              <a:rPr lang="en-US" sz="2250" dirty="0" err="1"/>
              <a:t>chứa</a:t>
            </a:r>
            <a:r>
              <a:rPr lang="en-US" sz="2250" dirty="0"/>
              <a:t> </a:t>
            </a:r>
            <a:r>
              <a:rPr lang="en-US" sz="2250" dirty="0" err="1"/>
              <a:t>giá</a:t>
            </a:r>
            <a:r>
              <a:rPr lang="en-US" sz="2250" dirty="0"/>
              <a:t> </a:t>
            </a:r>
            <a:r>
              <a:rPr lang="en-US" sz="2250" dirty="0" err="1"/>
              <a:t>trị</a:t>
            </a:r>
            <a:r>
              <a:rPr lang="en-US" sz="2250" dirty="0"/>
              <a:t> </a:t>
            </a:r>
            <a:r>
              <a:rPr lang="en-US" sz="2250" dirty="0" err="1"/>
              <a:t>tham</a:t>
            </a:r>
            <a:r>
              <a:rPr lang="en-US" sz="2250" dirty="0"/>
              <a:t> </a:t>
            </a:r>
            <a:r>
              <a:rPr lang="en-US" sz="2250" dirty="0" err="1"/>
              <a:t>số</a:t>
            </a:r>
            <a:r>
              <a:rPr lang="en-US" sz="2250" dirty="0"/>
              <a:t> </a:t>
            </a:r>
            <a:r>
              <a:rPr lang="en-US" sz="2250" dirty="0" err="1"/>
              <a:t>quần</a:t>
            </a:r>
            <a:r>
              <a:rPr lang="en-US" sz="2250" dirty="0"/>
              <a:t> </a:t>
            </a:r>
            <a:r>
              <a:rPr lang="en-US" sz="2250" dirty="0" err="1"/>
              <a:t>thể</a:t>
            </a:r>
            <a:r>
              <a:rPr lang="en-US" sz="2250" dirty="0"/>
              <a:t> </a:t>
            </a:r>
          </a:p>
          <a:p>
            <a:pPr marL="457200" indent="-457200">
              <a:lnSpc>
                <a:spcPct val="85000"/>
              </a:lnSpc>
              <a:spcBef>
                <a:spcPct val="0"/>
              </a:spcBef>
              <a:spcAft>
                <a:spcPct val="35000"/>
              </a:spcAft>
              <a:defRPr/>
            </a:pPr>
            <a:endParaRPr lang="en-US" altLang="en-US" dirty="0" smtClean="0"/>
          </a:p>
        </p:txBody>
      </p:sp>
      <p:sp>
        <p:nvSpPr>
          <p:cNvPr id="10244" name="Rectangle 4"/>
          <p:cNvSpPr>
            <a:spLocks noChangeArrowheads="1"/>
          </p:cNvSpPr>
          <p:nvPr/>
        </p:nvSpPr>
        <p:spPr bwMode="auto">
          <a:xfrm>
            <a:off x="261938" y="4335463"/>
            <a:ext cx="8686800" cy="1258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a:p>
        </p:txBody>
      </p:sp>
      <p:sp>
        <p:nvSpPr>
          <p:cNvPr id="10245" name="Rectangle 5"/>
          <p:cNvSpPr>
            <a:spLocks noChangeArrowheads="1"/>
          </p:cNvSpPr>
          <p:nvPr/>
        </p:nvSpPr>
        <p:spPr bwMode="auto">
          <a:xfrm>
            <a:off x="646113" y="935038"/>
            <a:ext cx="8269287"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85000"/>
              </a:lnSpc>
              <a:spcBef>
                <a:spcPct val="30000"/>
              </a:spcBef>
              <a:spcAft>
                <a:spcPct val="45000"/>
              </a:spcAft>
            </a:pPr>
            <a:r>
              <a:rPr lang="vi-VN" altLang="en-US" sz="2800" b="0" dirty="0"/>
              <a:t>Ước lượng tham số: sử dụng thống kê mẫu để ước lượng cho tham số quần th</a:t>
            </a:r>
            <a:r>
              <a:rPr lang="en-US" altLang="en-US" sz="2800" b="0" dirty="0"/>
              <a:t>ể</a:t>
            </a:r>
            <a:endParaRPr lang="en-US" altLang="en-US" sz="2800" b="0" dirty="0">
              <a:solidFill>
                <a:srgbClr val="FF0000"/>
              </a:solidFill>
            </a:endParaRPr>
          </a:p>
        </p:txBody>
      </p:sp>
      <p:sp>
        <p:nvSpPr>
          <p:cNvPr id="15" name="Rectangle 14"/>
          <p:cNvSpPr/>
          <p:nvPr/>
        </p:nvSpPr>
        <p:spPr>
          <a:xfrm>
            <a:off x="1219200" y="2198688"/>
            <a:ext cx="2846388" cy="1882775"/>
          </a:xfrm>
          <a:prstGeom prst="rect">
            <a:avLst/>
          </a:prstGeom>
          <a:solidFill>
            <a:srgbClr val="AE0000"/>
          </a:solidFill>
          <a:ln w="19050" cap="flat" cmpd="sng" algn="ctr">
            <a:solidFill>
              <a:srgbClr val="AE0000">
                <a:shade val="50000"/>
              </a:srgbClr>
            </a:solidFill>
            <a:prstDash val="solid"/>
          </a:ln>
          <a:effectLst/>
        </p:spPr>
        <p:txBody>
          <a:bodyPr anchor="ctr"/>
          <a:lstStyle/>
          <a:p>
            <a:pPr algn="ctr" eaLnBrk="1" fontAlgn="auto" hangingPunct="1">
              <a:spcBef>
                <a:spcPts val="0"/>
              </a:spcBef>
              <a:spcAft>
                <a:spcPts val="0"/>
              </a:spcAft>
              <a:defRPr/>
            </a:pPr>
            <a:endParaRPr lang="en-US" sz="1800" b="0" kern="0">
              <a:solidFill>
                <a:prstClr val="white"/>
              </a:solidFill>
              <a:latin typeface="Palatino Linotype"/>
            </a:endParaRPr>
          </a:p>
        </p:txBody>
      </p:sp>
      <p:sp>
        <p:nvSpPr>
          <p:cNvPr id="16" name="Rectangle 15"/>
          <p:cNvSpPr/>
          <p:nvPr/>
        </p:nvSpPr>
        <p:spPr>
          <a:xfrm>
            <a:off x="2357438" y="2387600"/>
            <a:ext cx="996950" cy="658813"/>
          </a:xfrm>
          <a:prstGeom prst="rect">
            <a:avLst/>
          </a:prstGeom>
          <a:solidFill>
            <a:srgbClr val="E5E9F7">
              <a:lumMod val="50000"/>
            </a:srgbClr>
          </a:solidFill>
          <a:ln w="19050" cap="flat" cmpd="sng" algn="ctr">
            <a:solidFill>
              <a:srgbClr val="AE0000">
                <a:shade val="50000"/>
              </a:srgbClr>
            </a:solidFill>
            <a:prstDash val="solid"/>
          </a:ln>
          <a:effectLst/>
        </p:spPr>
        <p:txBody>
          <a:bodyPr anchor="ctr"/>
          <a:lstStyle/>
          <a:p>
            <a:pPr algn="ctr" eaLnBrk="1" fontAlgn="auto" hangingPunct="1">
              <a:spcBef>
                <a:spcPts val="0"/>
              </a:spcBef>
              <a:spcAft>
                <a:spcPts val="0"/>
              </a:spcAft>
              <a:defRPr/>
            </a:pPr>
            <a:endParaRPr lang="en-US" sz="1800" b="0" kern="0">
              <a:solidFill>
                <a:prstClr val="white"/>
              </a:solidFill>
              <a:latin typeface="Palatino Linotype"/>
            </a:endParaRPr>
          </a:p>
        </p:txBody>
      </p:sp>
      <p:sp>
        <p:nvSpPr>
          <p:cNvPr id="10248" name="TextBox 9"/>
          <p:cNvSpPr txBox="1">
            <a:spLocks noChangeArrowheads="1"/>
          </p:cNvSpPr>
          <p:nvPr/>
        </p:nvSpPr>
        <p:spPr bwMode="auto">
          <a:xfrm>
            <a:off x="1646238" y="3422650"/>
            <a:ext cx="2633662"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altLang="en-US" sz="1800" b="0">
                <a:solidFill>
                  <a:srgbClr val="FFFFFF"/>
                </a:solidFill>
                <a:latin typeface="Palatino Linotype" panose="02040502050505030304" pitchFamily="18" charset="0"/>
                <a:cs typeface="Arial" panose="020B0604020202020204" pitchFamily="34" charset="0"/>
              </a:rPr>
              <a:t>Quần thể</a:t>
            </a:r>
          </a:p>
        </p:txBody>
      </p:sp>
      <p:sp>
        <p:nvSpPr>
          <p:cNvPr id="10249" name="TextBox 10"/>
          <p:cNvSpPr txBox="1">
            <a:spLocks noChangeArrowheads="1"/>
          </p:cNvSpPr>
          <p:nvPr/>
        </p:nvSpPr>
        <p:spPr bwMode="auto">
          <a:xfrm>
            <a:off x="5561013" y="3081338"/>
            <a:ext cx="18494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altLang="en-US" sz="1800" b="0">
                <a:solidFill>
                  <a:srgbClr val="000000"/>
                </a:solidFill>
                <a:latin typeface="Palatino Linotype" panose="02040502050505030304" pitchFamily="18" charset="0"/>
                <a:cs typeface="Arial" panose="020B0604020202020204" pitchFamily="34" charset="0"/>
              </a:rPr>
              <a:t>Thống kê</a:t>
            </a:r>
          </a:p>
        </p:txBody>
      </p:sp>
      <p:sp>
        <p:nvSpPr>
          <p:cNvPr id="10250" name="TextBox 11"/>
          <p:cNvSpPr txBox="1">
            <a:spLocks noChangeArrowheads="1"/>
          </p:cNvSpPr>
          <p:nvPr/>
        </p:nvSpPr>
        <p:spPr bwMode="auto">
          <a:xfrm>
            <a:off x="2085975" y="4149725"/>
            <a:ext cx="13160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altLang="en-US" sz="1800" b="0">
                <a:solidFill>
                  <a:srgbClr val="000000"/>
                </a:solidFill>
                <a:latin typeface="Palatino Linotype" panose="02040502050505030304" pitchFamily="18" charset="0"/>
                <a:cs typeface="Arial" panose="020B0604020202020204" pitchFamily="34" charset="0"/>
              </a:rPr>
              <a:t>Tham số ?</a:t>
            </a:r>
          </a:p>
        </p:txBody>
      </p:sp>
      <p:sp>
        <p:nvSpPr>
          <p:cNvPr id="20" name="Down Arrow 19"/>
          <p:cNvSpPr/>
          <p:nvPr/>
        </p:nvSpPr>
        <p:spPr>
          <a:xfrm rot="2668314">
            <a:off x="4748213" y="3394075"/>
            <a:ext cx="639762" cy="754063"/>
          </a:xfrm>
          <a:prstGeom prst="downArrow">
            <a:avLst/>
          </a:prstGeom>
          <a:solidFill>
            <a:srgbClr val="AE0000"/>
          </a:solidFill>
          <a:ln w="19050" cap="flat" cmpd="sng" algn="ctr">
            <a:solidFill>
              <a:srgbClr val="AE0000">
                <a:shade val="50000"/>
              </a:srgbClr>
            </a:solidFill>
            <a:prstDash val="solid"/>
          </a:ln>
          <a:effectLst/>
        </p:spPr>
        <p:txBody>
          <a:bodyPr anchor="ctr"/>
          <a:lstStyle/>
          <a:p>
            <a:pPr algn="ctr" eaLnBrk="1" fontAlgn="auto" hangingPunct="1">
              <a:spcBef>
                <a:spcPts val="0"/>
              </a:spcBef>
              <a:spcAft>
                <a:spcPts val="0"/>
              </a:spcAft>
              <a:defRPr/>
            </a:pPr>
            <a:endParaRPr lang="en-US" sz="1800" b="0" kern="0">
              <a:solidFill>
                <a:prstClr val="white"/>
              </a:solidFill>
              <a:latin typeface="Palatino Linotype"/>
            </a:endParaRPr>
          </a:p>
        </p:txBody>
      </p:sp>
      <p:sp>
        <p:nvSpPr>
          <p:cNvPr id="21" name="Right Arrow 20"/>
          <p:cNvSpPr/>
          <p:nvPr/>
        </p:nvSpPr>
        <p:spPr>
          <a:xfrm>
            <a:off x="4351338" y="2481263"/>
            <a:ext cx="1209675" cy="611187"/>
          </a:xfrm>
          <a:prstGeom prst="rightArrow">
            <a:avLst/>
          </a:prstGeom>
          <a:solidFill>
            <a:srgbClr val="AE0000"/>
          </a:solidFill>
          <a:ln w="19050" cap="flat" cmpd="sng" algn="ctr">
            <a:solidFill>
              <a:srgbClr val="AE0000">
                <a:shade val="50000"/>
              </a:srgbClr>
            </a:solidFill>
            <a:prstDash val="solid"/>
          </a:ln>
          <a:effectLst/>
        </p:spPr>
        <p:txBody>
          <a:bodyPr anchor="ctr"/>
          <a:lstStyle/>
          <a:p>
            <a:pPr algn="ctr" eaLnBrk="1" fontAlgn="auto" hangingPunct="1">
              <a:spcBef>
                <a:spcPts val="0"/>
              </a:spcBef>
              <a:spcAft>
                <a:spcPts val="0"/>
              </a:spcAft>
              <a:defRPr/>
            </a:pPr>
            <a:endParaRPr lang="en-US" sz="1800" b="0" kern="0">
              <a:solidFill>
                <a:prstClr val="white"/>
              </a:solidFill>
              <a:latin typeface="Palatino Linotype"/>
            </a:endParaRPr>
          </a:p>
        </p:txBody>
      </p:sp>
      <p:sp>
        <p:nvSpPr>
          <p:cNvPr id="22" name="Rectangle 21"/>
          <p:cNvSpPr/>
          <p:nvPr/>
        </p:nvSpPr>
        <p:spPr>
          <a:xfrm>
            <a:off x="5741988" y="2336800"/>
            <a:ext cx="744537" cy="744538"/>
          </a:xfrm>
          <a:prstGeom prst="rect">
            <a:avLst/>
          </a:prstGeom>
          <a:solidFill>
            <a:srgbClr val="E5E9F7">
              <a:lumMod val="50000"/>
            </a:srgbClr>
          </a:solidFill>
          <a:ln w="19050" cap="flat" cmpd="sng" algn="ctr">
            <a:solidFill>
              <a:srgbClr val="AE0000">
                <a:shade val="50000"/>
              </a:srgbClr>
            </a:solidFill>
            <a:prstDash val="solid"/>
          </a:ln>
          <a:effectLst/>
        </p:spPr>
        <p:txBody>
          <a:bodyPr anchor="ctr"/>
          <a:lstStyle/>
          <a:p>
            <a:pPr algn="ctr" eaLnBrk="1" fontAlgn="auto" hangingPunct="1">
              <a:spcBef>
                <a:spcPts val="0"/>
              </a:spcBef>
              <a:spcAft>
                <a:spcPts val="0"/>
              </a:spcAft>
              <a:defRPr/>
            </a:pPr>
            <a:r>
              <a:rPr lang="en-US" sz="1800" b="0" kern="0" dirty="0">
                <a:solidFill>
                  <a:prstClr val="white"/>
                </a:solidFill>
                <a:latin typeface="Palatino Linotype"/>
              </a:rPr>
              <a:t>Mẫu</a:t>
            </a:r>
          </a:p>
        </p:txBody>
      </p:sp>
      <p:sp>
        <p:nvSpPr>
          <p:cNvPr id="10254" name="TextBox 17"/>
          <p:cNvSpPr txBox="1">
            <a:spLocks noChangeArrowheads="1"/>
          </p:cNvSpPr>
          <p:nvPr/>
        </p:nvSpPr>
        <p:spPr bwMode="auto">
          <a:xfrm>
            <a:off x="5334000" y="3711575"/>
            <a:ext cx="18510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altLang="en-US" sz="1800" b="0">
                <a:solidFill>
                  <a:srgbClr val="000000"/>
                </a:solidFill>
                <a:latin typeface="Palatino Linotype" panose="02040502050505030304" pitchFamily="18" charset="0"/>
                <a:cs typeface="Arial" panose="020B0604020202020204" pitchFamily="34" charset="0"/>
              </a:rPr>
              <a:t>Ước lượng</a:t>
            </a: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idx="4294967295"/>
          </p:nvPr>
        </p:nvSpPr>
        <p:spPr bwMode="auto">
          <a:xfrm>
            <a:off x="304800" y="457200"/>
            <a:ext cx="8153400" cy="42386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normAutofit fontScale="90000"/>
          </a:bodyPr>
          <a:lstStyle/>
          <a:p>
            <a:r>
              <a:rPr lang="en-US" altLang="en-US" sz="2800" dirty="0" err="1" smtClean="0"/>
              <a:t>Ví</a:t>
            </a:r>
            <a:r>
              <a:rPr lang="en-US" altLang="en-US" sz="2800" dirty="0" smtClean="0"/>
              <a:t> </a:t>
            </a:r>
            <a:r>
              <a:rPr lang="en-US" altLang="en-US" sz="2800" dirty="0" err="1" smtClean="0"/>
              <a:t>dụ</a:t>
            </a:r>
            <a:endParaRPr lang="en-US" altLang="en-US" sz="2800" dirty="0" smtClean="0">
              <a:solidFill>
                <a:schemeClr val="tx1"/>
              </a:solidFill>
            </a:endParaRPr>
          </a:p>
        </p:txBody>
      </p:sp>
      <p:sp>
        <p:nvSpPr>
          <p:cNvPr id="47107" name="Rectangle 7"/>
          <p:cNvSpPr>
            <a:spLocks noChangeArrowheads="1"/>
          </p:cNvSpPr>
          <p:nvPr/>
        </p:nvSpPr>
        <p:spPr bwMode="auto">
          <a:xfrm>
            <a:off x="3717925" y="4987925"/>
            <a:ext cx="3902075"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b="0"/>
          </a:p>
        </p:txBody>
      </p:sp>
      <p:sp>
        <p:nvSpPr>
          <p:cNvPr id="47108" name="Rectangle 23"/>
          <p:cNvSpPr>
            <a:spLocks noChangeArrowheads="1"/>
          </p:cNvSpPr>
          <p:nvPr/>
        </p:nvSpPr>
        <p:spPr bwMode="auto">
          <a:xfrm>
            <a:off x="533400" y="762000"/>
            <a:ext cx="8235950" cy="16158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r>
              <a:rPr lang="vi-VN" altLang="en-US" sz="2200" b="0" dirty="0"/>
              <a:t>Giả sử rằng chúng </a:t>
            </a:r>
            <a:r>
              <a:rPr lang="vi-VN" altLang="en-US" sz="2200" b="0" dirty="0" smtClean="0"/>
              <a:t>t</a:t>
            </a:r>
            <a:r>
              <a:rPr lang="en-US" altLang="en-US" sz="2200" b="0" dirty="0" smtClean="0"/>
              <a:t>a</a:t>
            </a:r>
            <a:r>
              <a:rPr lang="vi-VN" altLang="en-US" sz="2200" b="0" dirty="0" smtClean="0"/>
              <a:t> </a:t>
            </a:r>
            <a:r>
              <a:rPr lang="vi-VN" altLang="en-US" sz="2200" b="0" dirty="0"/>
              <a:t>muốn </a:t>
            </a:r>
            <a:r>
              <a:rPr lang="vi-VN" altLang="en-US" sz="2200" b="0" dirty="0" smtClean="0"/>
              <a:t>ước lượng </a:t>
            </a:r>
            <a:r>
              <a:rPr lang="vi-VN" altLang="en-US" sz="2200" b="0" dirty="0"/>
              <a:t>điểm số IQ trung bình </a:t>
            </a:r>
            <a:r>
              <a:rPr lang="en-US" altLang="en-US" sz="2200" b="0" dirty="0" err="1"/>
              <a:t>của</a:t>
            </a:r>
            <a:r>
              <a:rPr lang="en-US" altLang="en-US" sz="2200" b="0" dirty="0"/>
              <a:t> </a:t>
            </a:r>
            <a:r>
              <a:rPr lang="en-US" altLang="en-US" sz="2200" b="0" dirty="0" err="1"/>
              <a:t>quần</a:t>
            </a:r>
            <a:r>
              <a:rPr lang="en-US" altLang="en-US" sz="2200" b="0" dirty="0"/>
              <a:t> </a:t>
            </a:r>
            <a:r>
              <a:rPr lang="en-US" altLang="en-US" sz="2200" b="0" dirty="0" err="1"/>
              <a:t>thể</a:t>
            </a:r>
            <a:r>
              <a:rPr lang="vi-VN" altLang="en-US" sz="2200" b="0" dirty="0"/>
              <a:t> sinh viên </a:t>
            </a:r>
            <a:r>
              <a:rPr lang="en-US" altLang="en-US" sz="2200" b="0" dirty="0" err="1" smtClean="0"/>
              <a:t>ngành</a:t>
            </a:r>
            <a:r>
              <a:rPr lang="en-US" altLang="en-US" sz="2200" b="0" dirty="0" smtClean="0"/>
              <a:t> </a:t>
            </a:r>
            <a:r>
              <a:rPr lang="vi-VN" altLang="en-US" sz="2200" b="0" dirty="0" smtClean="0"/>
              <a:t>thống </a:t>
            </a:r>
            <a:r>
              <a:rPr lang="vi-VN" altLang="en-US" sz="2200" b="0" dirty="0"/>
              <a:t>kê. </a:t>
            </a:r>
            <a:r>
              <a:rPr lang="en-US" altLang="en-US" sz="2200" b="0" dirty="0" err="1" smtClean="0"/>
              <a:t>Cần</a:t>
            </a:r>
            <a:r>
              <a:rPr lang="en-US" altLang="en-US" sz="2200" b="0" dirty="0" smtClean="0"/>
              <a:t> </a:t>
            </a:r>
            <a:r>
              <a:rPr lang="en-US" altLang="en-US" sz="2200" b="0" dirty="0" err="1" smtClean="0">
                <a:solidFill>
                  <a:srgbClr val="FF0000"/>
                </a:solidFill>
              </a:rPr>
              <a:t>lấy</a:t>
            </a:r>
            <a:r>
              <a:rPr lang="en-US" altLang="en-US" sz="2200" b="0" dirty="0" smtClean="0">
                <a:solidFill>
                  <a:srgbClr val="FF0000"/>
                </a:solidFill>
              </a:rPr>
              <a:t> </a:t>
            </a:r>
            <a:r>
              <a:rPr lang="en-US" altLang="en-US" sz="2200" b="0" dirty="0" err="1" smtClean="0">
                <a:solidFill>
                  <a:srgbClr val="FF0000"/>
                </a:solidFill>
              </a:rPr>
              <a:t>mẫu</a:t>
            </a:r>
            <a:r>
              <a:rPr lang="en-US" altLang="en-US" sz="2200" b="0" dirty="0" smtClean="0">
                <a:solidFill>
                  <a:srgbClr val="FF0000"/>
                </a:solidFill>
              </a:rPr>
              <a:t> </a:t>
            </a:r>
            <a:r>
              <a:rPr lang="en-US" altLang="en-US" sz="2200" b="0" dirty="0" err="1" smtClean="0">
                <a:solidFill>
                  <a:srgbClr val="FF0000"/>
                </a:solidFill>
              </a:rPr>
              <a:t>bao</a:t>
            </a:r>
            <a:r>
              <a:rPr lang="en-US" altLang="en-US" sz="2200" b="0" dirty="0" smtClean="0">
                <a:solidFill>
                  <a:srgbClr val="FF0000"/>
                </a:solidFill>
              </a:rPr>
              <a:t> </a:t>
            </a:r>
            <a:r>
              <a:rPr lang="en-US" altLang="en-US" sz="2200" b="0" dirty="0" err="1" smtClean="0">
                <a:solidFill>
                  <a:srgbClr val="FF0000"/>
                </a:solidFill>
              </a:rPr>
              <a:t>nhiêu</a:t>
            </a:r>
            <a:r>
              <a:rPr lang="en-US" altLang="en-US" sz="2200" b="0" dirty="0" smtClean="0">
                <a:solidFill>
                  <a:srgbClr val="FF0000"/>
                </a:solidFill>
              </a:rPr>
              <a:t> </a:t>
            </a:r>
            <a:r>
              <a:rPr lang="en-US" altLang="en-US" sz="2200" b="0" dirty="0" err="1" smtClean="0"/>
              <a:t>sinh</a:t>
            </a:r>
            <a:r>
              <a:rPr lang="en-US" altLang="en-US" sz="2200" b="0" dirty="0" smtClean="0"/>
              <a:t> </a:t>
            </a:r>
            <a:r>
              <a:rPr lang="en-US" altLang="en-US" sz="2200" b="0" dirty="0" err="1" smtClean="0"/>
              <a:t>viên</a:t>
            </a:r>
            <a:r>
              <a:rPr lang="en-US" altLang="en-US" sz="2200" b="0" dirty="0" smtClean="0"/>
              <a:t> </a:t>
            </a:r>
            <a:r>
              <a:rPr lang="en-US" altLang="en-US" sz="2200" b="0" dirty="0" err="1" smtClean="0"/>
              <a:t>để</a:t>
            </a:r>
            <a:r>
              <a:rPr lang="en-US" altLang="en-US" sz="2200" b="0" dirty="0" smtClean="0"/>
              <a:t> </a:t>
            </a:r>
            <a:r>
              <a:rPr lang="en-US" altLang="en-US" sz="2200" b="0" dirty="0" err="1" smtClean="0"/>
              <a:t>làm</a:t>
            </a:r>
            <a:r>
              <a:rPr lang="en-US" altLang="en-US" sz="2200" b="0" dirty="0" smtClean="0"/>
              <a:t> </a:t>
            </a:r>
            <a:r>
              <a:rPr lang="en-US" altLang="en-US" sz="2200" b="0" dirty="0" err="1" smtClean="0"/>
              <a:t>bài</a:t>
            </a:r>
            <a:r>
              <a:rPr lang="en-US" altLang="en-US" sz="2200" b="0" dirty="0" smtClean="0"/>
              <a:t> </a:t>
            </a:r>
            <a:r>
              <a:rPr lang="en-US" altLang="en-US" sz="2200" b="0" dirty="0" err="1" smtClean="0"/>
              <a:t>kiểm</a:t>
            </a:r>
            <a:r>
              <a:rPr lang="en-US" altLang="en-US" sz="2200" b="0" dirty="0" smtClean="0"/>
              <a:t> </a:t>
            </a:r>
            <a:r>
              <a:rPr lang="en-US" altLang="en-US" sz="2200" b="0" dirty="0" err="1" smtClean="0"/>
              <a:t>tra</a:t>
            </a:r>
            <a:r>
              <a:rPr lang="en-US" altLang="en-US" sz="2200" b="0" dirty="0" smtClean="0"/>
              <a:t> IQ </a:t>
            </a:r>
            <a:r>
              <a:rPr lang="en-US" altLang="en-US" sz="2200" b="0" dirty="0" err="1" smtClean="0"/>
              <a:t>để</a:t>
            </a:r>
            <a:r>
              <a:rPr lang="en-US" altLang="en-US" sz="2200" b="0" dirty="0" smtClean="0"/>
              <a:t> tin </a:t>
            </a:r>
            <a:r>
              <a:rPr lang="en-US" altLang="en-US" sz="2200" b="0" dirty="0" err="1" smtClean="0"/>
              <a:t>tưởng</a:t>
            </a:r>
            <a:r>
              <a:rPr lang="en-US" altLang="en-US" sz="2200" b="0" dirty="0" smtClean="0"/>
              <a:t> </a:t>
            </a:r>
            <a:r>
              <a:rPr lang="en-US" altLang="en-US" sz="2200" b="0" dirty="0" smtClean="0">
                <a:solidFill>
                  <a:srgbClr val="FF0000"/>
                </a:solidFill>
              </a:rPr>
              <a:t>95%</a:t>
            </a:r>
            <a:r>
              <a:rPr lang="en-US" altLang="en-US" sz="2200" b="0" dirty="0" smtClean="0"/>
              <a:t> </a:t>
            </a:r>
            <a:r>
              <a:rPr lang="en-US" altLang="en-US" sz="2200" b="0" dirty="0" err="1" smtClean="0"/>
              <a:t>rằng</a:t>
            </a:r>
            <a:r>
              <a:rPr lang="en-US" altLang="en-US" sz="2200" b="0" dirty="0" smtClean="0"/>
              <a:t> </a:t>
            </a:r>
            <a:r>
              <a:rPr lang="en-US" altLang="en-US" sz="2200" b="0" dirty="0" err="1" smtClean="0"/>
              <a:t>giá</a:t>
            </a:r>
            <a:r>
              <a:rPr lang="en-US" altLang="en-US" sz="2200" b="0" dirty="0" smtClean="0"/>
              <a:t> </a:t>
            </a:r>
            <a:r>
              <a:rPr lang="en-US" altLang="en-US" sz="2200" b="0" dirty="0" err="1" smtClean="0"/>
              <a:t>trị</a:t>
            </a:r>
            <a:r>
              <a:rPr lang="en-US" altLang="en-US" sz="2200" b="0" dirty="0" smtClean="0"/>
              <a:t> </a:t>
            </a:r>
            <a:r>
              <a:rPr lang="en-US" altLang="en-US" sz="2200" b="0" dirty="0" err="1" smtClean="0"/>
              <a:t>ước</a:t>
            </a:r>
            <a:r>
              <a:rPr lang="en-US" altLang="en-US" sz="2200" b="0" dirty="0" smtClean="0"/>
              <a:t> </a:t>
            </a:r>
            <a:r>
              <a:rPr lang="en-US" altLang="en-US" sz="2200" b="0" dirty="0" err="1" smtClean="0"/>
              <a:t>lượng</a:t>
            </a:r>
            <a:r>
              <a:rPr lang="en-US" altLang="en-US" sz="2200" b="0" dirty="0" smtClean="0"/>
              <a:t> </a:t>
            </a:r>
            <a:r>
              <a:rPr lang="en-US" altLang="en-US" sz="2200" b="0" dirty="0" err="1" smtClean="0"/>
              <a:t>chứa</a:t>
            </a:r>
            <a:r>
              <a:rPr lang="en-US" altLang="en-US" sz="2200" b="0" dirty="0" smtClean="0"/>
              <a:t> </a:t>
            </a:r>
            <a:r>
              <a:rPr lang="en-US" altLang="en-US" sz="2200" b="0" dirty="0" err="1" smtClean="0"/>
              <a:t>giá</a:t>
            </a:r>
            <a:r>
              <a:rPr lang="en-US" altLang="en-US" sz="2200" b="0" dirty="0" smtClean="0"/>
              <a:t> </a:t>
            </a:r>
            <a:r>
              <a:rPr lang="en-US" altLang="en-US" sz="2200" b="0" dirty="0" err="1" smtClean="0"/>
              <a:t>trị</a:t>
            </a:r>
            <a:r>
              <a:rPr lang="en-US" altLang="en-US" sz="2200" b="0" dirty="0"/>
              <a:t> </a:t>
            </a:r>
            <a:r>
              <a:rPr lang="en-US" altLang="en-US" sz="2200" b="0" dirty="0" err="1"/>
              <a:t>trung</a:t>
            </a:r>
            <a:r>
              <a:rPr lang="en-US" altLang="en-US" sz="2200" b="0" dirty="0"/>
              <a:t> </a:t>
            </a:r>
            <a:r>
              <a:rPr lang="en-US" altLang="en-US" sz="2200" b="0" dirty="0" err="1"/>
              <a:t>bình</a:t>
            </a:r>
            <a:r>
              <a:rPr lang="en-US" altLang="en-US" sz="2200" b="0" dirty="0"/>
              <a:t> </a:t>
            </a:r>
            <a:r>
              <a:rPr lang="en-US" altLang="en-US" sz="2200" b="0" dirty="0" err="1" smtClean="0"/>
              <a:t>thực</a:t>
            </a:r>
            <a:r>
              <a:rPr lang="en-US" altLang="en-US" sz="2200" b="0" dirty="0" smtClean="0"/>
              <a:t> </a:t>
            </a:r>
            <a:r>
              <a:rPr lang="en-US" altLang="en-US" sz="2200" b="0" dirty="0" err="1"/>
              <a:t>sự</a:t>
            </a:r>
            <a:r>
              <a:rPr lang="en-US" altLang="en-US" sz="2200" b="0" dirty="0"/>
              <a:t> </a:t>
            </a:r>
            <a:r>
              <a:rPr lang="el-GR" altLang="en-US" sz="2200" b="0" dirty="0" smtClean="0"/>
              <a:t>μ</a:t>
            </a:r>
            <a:r>
              <a:rPr lang="en-US" altLang="en-US" sz="2200" b="0" dirty="0"/>
              <a:t> </a:t>
            </a:r>
            <a:r>
              <a:rPr lang="en-US" altLang="en-US" sz="2200" b="0" dirty="0" err="1" smtClean="0"/>
              <a:t>của</a:t>
            </a:r>
            <a:r>
              <a:rPr lang="en-US" altLang="en-US" sz="2200" b="0" dirty="0" smtClean="0"/>
              <a:t> </a:t>
            </a:r>
            <a:r>
              <a:rPr lang="en-US" altLang="en-US" sz="2200" b="0" dirty="0" err="1" smtClean="0"/>
              <a:t>quần</a:t>
            </a:r>
            <a:r>
              <a:rPr lang="en-US" altLang="en-US" sz="2200" b="0" dirty="0" smtClean="0"/>
              <a:t> </a:t>
            </a:r>
            <a:r>
              <a:rPr lang="en-US" altLang="en-US" sz="2200" b="0" dirty="0" err="1"/>
              <a:t>thể</a:t>
            </a:r>
            <a:r>
              <a:rPr lang="en-US" altLang="en-US" sz="2200" b="0" dirty="0" smtClean="0"/>
              <a:t> </a:t>
            </a:r>
            <a:r>
              <a:rPr lang="en-US" altLang="en-US" sz="2200" b="0" dirty="0" err="1" smtClean="0"/>
              <a:t>với</a:t>
            </a:r>
            <a:r>
              <a:rPr lang="en-US" altLang="en-US" sz="2200" b="0" dirty="0" smtClean="0"/>
              <a:t> </a:t>
            </a:r>
            <a:r>
              <a:rPr lang="en-US" altLang="en-US" sz="2200" b="0" dirty="0" err="1" smtClean="0"/>
              <a:t>sai</a:t>
            </a:r>
            <a:r>
              <a:rPr lang="en-US" altLang="en-US" sz="2200" b="0" dirty="0" smtClean="0"/>
              <a:t> </a:t>
            </a:r>
            <a:r>
              <a:rPr lang="en-US" altLang="en-US" sz="2200" b="0" dirty="0" err="1" smtClean="0"/>
              <a:t>số</a:t>
            </a:r>
            <a:r>
              <a:rPr lang="en-US" altLang="en-US" sz="2200" b="0" dirty="0" smtClean="0"/>
              <a:t> </a:t>
            </a:r>
            <a:r>
              <a:rPr lang="en-US" altLang="en-US" sz="2200" b="0" dirty="0" err="1" smtClean="0"/>
              <a:t>là</a:t>
            </a:r>
            <a:r>
              <a:rPr lang="en-US" altLang="en-US" sz="2200" b="0" dirty="0" smtClean="0"/>
              <a:t> 3 </a:t>
            </a:r>
            <a:r>
              <a:rPr lang="en-US" altLang="en-US" sz="2200" b="0" dirty="0" err="1" smtClean="0"/>
              <a:t>điểm</a:t>
            </a:r>
            <a:r>
              <a:rPr lang="en-US" altLang="en-US" sz="2200" b="0" dirty="0" smtClean="0"/>
              <a:t> IQ.</a:t>
            </a:r>
            <a:endParaRPr lang="en-US" altLang="en-US" sz="2200" b="0" dirty="0"/>
          </a:p>
        </p:txBody>
      </p:sp>
      <p:sp>
        <p:nvSpPr>
          <p:cNvPr id="47109" name="Rectangle 8"/>
          <p:cNvSpPr>
            <a:spLocks noChangeArrowheads="1"/>
          </p:cNvSpPr>
          <p:nvPr/>
        </p:nvSpPr>
        <p:spPr bwMode="auto">
          <a:xfrm>
            <a:off x="457200" y="2590800"/>
            <a:ext cx="213360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marL="285750" indent="-285750">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spcBef>
                <a:spcPct val="30000"/>
              </a:spcBef>
              <a:buClr>
                <a:schemeClr val="accent2"/>
              </a:buClr>
              <a:buFont typeface="Wingdings" panose="05000000000000000000" pitchFamily="2" charset="2"/>
              <a:buNone/>
            </a:pPr>
            <a:r>
              <a:rPr lang="en-US" altLang="en-US" sz="2400" b="0" i="1" dirty="0">
                <a:solidFill>
                  <a:schemeClr val="tx2"/>
                </a:solidFill>
              </a:rPr>
              <a:t>α</a:t>
            </a:r>
            <a:r>
              <a:rPr lang="en-US" altLang="en-US" sz="2400" b="0" dirty="0">
                <a:solidFill>
                  <a:schemeClr val="tx2"/>
                </a:solidFill>
              </a:rPr>
              <a:t>		= 0.05</a:t>
            </a:r>
          </a:p>
          <a:p>
            <a:pPr>
              <a:lnSpc>
                <a:spcPct val="90000"/>
              </a:lnSpc>
              <a:spcBef>
                <a:spcPct val="22000"/>
              </a:spcBef>
              <a:buClr>
                <a:schemeClr val="accent2"/>
              </a:buClr>
              <a:buFont typeface="Wingdings" panose="05000000000000000000" pitchFamily="2" charset="2"/>
              <a:buNone/>
            </a:pPr>
            <a:r>
              <a:rPr lang="el-GR" altLang="en-US" sz="2400" b="0" i="1" dirty="0">
                <a:solidFill>
                  <a:schemeClr val="tx2"/>
                </a:solidFill>
              </a:rPr>
              <a:t>α</a:t>
            </a:r>
            <a:r>
              <a:rPr lang="en-US" altLang="en-US" sz="2400" b="0" dirty="0">
                <a:solidFill>
                  <a:schemeClr val="tx2"/>
                </a:solidFill>
              </a:rPr>
              <a:t>/2     	= 0.025</a:t>
            </a:r>
          </a:p>
          <a:p>
            <a:pPr>
              <a:lnSpc>
                <a:spcPct val="90000"/>
              </a:lnSpc>
              <a:spcBef>
                <a:spcPct val="22000"/>
              </a:spcBef>
              <a:buClr>
                <a:schemeClr val="accent2"/>
              </a:buClr>
              <a:buFont typeface="Wingdings" panose="05000000000000000000" pitchFamily="2" charset="2"/>
              <a:buNone/>
            </a:pPr>
            <a:r>
              <a:rPr lang="en-US" altLang="en-US" sz="2400" b="0" dirty="0">
                <a:solidFill>
                  <a:schemeClr val="tx2"/>
                </a:solidFill>
              </a:rPr>
              <a:t>z</a:t>
            </a:r>
            <a:r>
              <a:rPr lang="el-GR" altLang="en-US" sz="2400" b="0" baseline="-25000" dirty="0">
                <a:solidFill>
                  <a:schemeClr val="tx2"/>
                </a:solidFill>
              </a:rPr>
              <a:t>α</a:t>
            </a:r>
            <a:r>
              <a:rPr lang="en-US" altLang="en-US" sz="2400" b="0" baseline="-25000" dirty="0">
                <a:solidFill>
                  <a:schemeClr val="tx2"/>
                </a:solidFill>
              </a:rPr>
              <a:t>/2</a:t>
            </a:r>
            <a:r>
              <a:rPr lang="en-US" altLang="en-US" sz="2400" b="0" dirty="0">
                <a:solidFill>
                  <a:schemeClr val="tx2"/>
                </a:solidFill>
              </a:rPr>
              <a:t>	= 1.96</a:t>
            </a:r>
            <a:r>
              <a:rPr lang="en-US" altLang="en-US" sz="2400" b="0" baseline="-25000" dirty="0">
                <a:solidFill>
                  <a:schemeClr val="tx2"/>
                </a:solidFill>
              </a:rPr>
              <a:t> </a:t>
            </a:r>
          </a:p>
          <a:p>
            <a:pPr>
              <a:lnSpc>
                <a:spcPct val="90000"/>
              </a:lnSpc>
              <a:spcBef>
                <a:spcPct val="22000"/>
              </a:spcBef>
              <a:buClr>
                <a:schemeClr val="accent2"/>
              </a:buClr>
              <a:buFont typeface="Wingdings" panose="05000000000000000000" pitchFamily="2" charset="2"/>
              <a:buNone/>
            </a:pPr>
            <a:r>
              <a:rPr lang="en-US" altLang="en-US" sz="2400" b="0" i="1" dirty="0">
                <a:solidFill>
                  <a:schemeClr val="tx2"/>
                </a:solidFill>
              </a:rPr>
              <a:t>E 	</a:t>
            </a:r>
            <a:r>
              <a:rPr lang="en-US" altLang="en-US" sz="2400" b="0" dirty="0">
                <a:solidFill>
                  <a:schemeClr val="tx2"/>
                </a:solidFill>
              </a:rPr>
              <a:t>=  </a:t>
            </a:r>
            <a:r>
              <a:rPr lang="en-US" altLang="en-US" sz="2400" b="0" dirty="0" smtClean="0">
                <a:solidFill>
                  <a:schemeClr val="tx2"/>
                </a:solidFill>
              </a:rPr>
              <a:t>3</a:t>
            </a:r>
            <a:endParaRPr lang="en-US" altLang="en-US" sz="2400" b="0" dirty="0">
              <a:solidFill>
                <a:schemeClr val="tx2"/>
              </a:solidFill>
            </a:endParaRPr>
          </a:p>
        </p:txBody>
      </p:sp>
      <p:sp>
        <p:nvSpPr>
          <p:cNvPr id="47110" name="Text Box 20"/>
          <p:cNvSpPr txBox="1">
            <a:spLocks noChangeArrowheads="1"/>
          </p:cNvSpPr>
          <p:nvPr/>
        </p:nvSpPr>
        <p:spPr bwMode="auto">
          <a:xfrm>
            <a:off x="2971800" y="3886200"/>
            <a:ext cx="5807075"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r>
              <a:rPr lang="vi-VN" altLang="en-US" sz="2400" b="0" dirty="0">
                <a:solidFill>
                  <a:schemeClr val="tx2"/>
                </a:solidFill>
              </a:rPr>
              <a:t>Với một mẫu ngẫu nhiên đơn giản chỉ có 97 sinh viên thống </a:t>
            </a:r>
            <a:r>
              <a:rPr lang="vi-VN" altLang="en-US" sz="2400" b="0" dirty="0" smtClean="0">
                <a:solidFill>
                  <a:schemeClr val="tx2"/>
                </a:solidFill>
              </a:rPr>
              <a:t>kê,</a:t>
            </a:r>
            <a:r>
              <a:rPr lang="en-US" altLang="en-US" sz="2400" b="0" dirty="0" smtClean="0">
                <a:solidFill>
                  <a:schemeClr val="tx2"/>
                </a:solidFill>
              </a:rPr>
              <a:t> </a:t>
            </a:r>
            <a:r>
              <a:rPr lang="en-US" altLang="en-US" sz="2400" b="0" dirty="0" err="1" smtClean="0">
                <a:solidFill>
                  <a:schemeClr val="tx2"/>
                </a:solidFill>
              </a:rPr>
              <a:t>chúng</a:t>
            </a:r>
            <a:r>
              <a:rPr lang="en-US" altLang="en-US" sz="2400" b="0" dirty="0" smtClean="0">
                <a:solidFill>
                  <a:schemeClr val="tx2"/>
                </a:solidFill>
              </a:rPr>
              <a:t> ta </a:t>
            </a:r>
            <a:r>
              <a:rPr lang="vi-VN" altLang="en-US" sz="2400" b="0" dirty="0">
                <a:solidFill>
                  <a:schemeClr val="tx2"/>
                </a:solidFill>
              </a:rPr>
              <a:t>tin tưởng 95% rằng giá trị ước lượng chứa giá trị trung bình </a:t>
            </a:r>
            <a:r>
              <a:rPr lang="vi-VN" altLang="en-US" sz="2400" b="0" dirty="0" smtClean="0">
                <a:solidFill>
                  <a:schemeClr val="tx2"/>
                </a:solidFill>
              </a:rPr>
              <a:t>thực </a:t>
            </a:r>
            <a:r>
              <a:rPr lang="vi-VN" altLang="en-US" sz="2400" b="0" dirty="0">
                <a:solidFill>
                  <a:schemeClr val="tx2"/>
                </a:solidFill>
              </a:rPr>
              <a:t>sự </a:t>
            </a:r>
            <a:r>
              <a:rPr lang="el-GR" altLang="en-US" sz="2400" b="0" dirty="0">
                <a:solidFill>
                  <a:schemeClr val="tx2"/>
                </a:solidFill>
              </a:rPr>
              <a:t>μ </a:t>
            </a:r>
            <a:r>
              <a:rPr lang="en-US" altLang="en-US" sz="2400" b="0" dirty="0" err="1" smtClean="0">
                <a:solidFill>
                  <a:schemeClr val="tx2"/>
                </a:solidFill>
              </a:rPr>
              <a:t>của</a:t>
            </a:r>
            <a:r>
              <a:rPr lang="en-US" altLang="en-US" sz="2400" b="0" dirty="0" smtClean="0">
                <a:solidFill>
                  <a:schemeClr val="tx2"/>
                </a:solidFill>
              </a:rPr>
              <a:t> </a:t>
            </a:r>
            <a:r>
              <a:rPr lang="vi-VN" altLang="en-US" sz="2400" b="0" dirty="0" smtClean="0">
                <a:solidFill>
                  <a:schemeClr val="tx2"/>
                </a:solidFill>
              </a:rPr>
              <a:t>quần </a:t>
            </a:r>
            <a:r>
              <a:rPr lang="vi-VN" altLang="en-US" sz="2400" b="0" dirty="0">
                <a:solidFill>
                  <a:schemeClr val="tx2"/>
                </a:solidFill>
              </a:rPr>
              <a:t>thể </a:t>
            </a:r>
            <a:r>
              <a:rPr lang="vi-VN" altLang="en-US" sz="2400" b="0" dirty="0" smtClean="0">
                <a:solidFill>
                  <a:schemeClr val="tx2"/>
                </a:solidFill>
              </a:rPr>
              <a:t>với </a:t>
            </a:r>
            <a:r>
              <a:rPr lang="vi-VN" altLang="en-US" sz="2400" b="0" dirty="0">
                <a:solidFill>
                  <a:schemeClr val="tx2"/>
                </a:solidFill>
              </a:rPr>
              <a:t>sai số là 3 điểm IQ</a:t>
            </a:r>
            <a:r>
              <a:rPr lang="vi-VN" altLang="en-US" sz="2400" b="0" dirty="0" smtClean="0">
                <a:solidFill>
                  <a:schemeClr val="tx2"/>
                </a:solidFill>
              </a:rPr>
              <a:t>.</a:t>
            </a:r>
            <a:endParaRPr lang="en-US" altLang="en-US" sz="2400" b="0" dirty="0">
              <a:solidFill>
                <a:schemeClr val="tx2"/>
              </a:solidFill>
            </a:endParaRPr>
          </a:p>
        </p:txBody>
      </p:sp>
      <p:pic>
        <p:nvPicPr>
          <p:cNvPr id="47111" name="Picture 25" descr="nequal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24200" y="2362200"/>
            <a:ext cx="4394200"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81550994"/>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120650" y="457200"/>
            <a:ext cx="8901113" cy="1143000"/>
          </a:xfrm>
          <a:ln>
            <a:miter lim="800000"/>
            <a:headEnd/>
            <a:tailEnd/>
          </a:ln>
        </p:spPr>
        <p:txBody>
          <a:bodyPr vert="horz" wrap="square" lIns="90488" tIns="44450" rIns="90488" bIns="44450" numCol="1" anchor="t" anchorCtr="0" compatLnSpc="1">
            <a:prstTxWarp prst="textNoShape">
              <a:avLst/>
            </a:prstTxWarp>
          </a:bodyPr>
          <a:lstStyle/>
          <a:p>
            <a:pPr>
              <a:defRPr/>
            </a:pPr>
            <a:r>
              <a:rPr lang="en-US" b="1" dirty="0" err="1" smtClean="0">
                <a:solidFill>
                  <a:schemeClr val="accent6">
                    <a:lumMod val="75000"/>
                  </a:schemeClr>
                </a:solidFill>
              </a:rPr>
              <a:t>Chương</a:t>
            </a:r>
            <a:r>
              <a:rPr lang="en-US" b="1" dirty="0" smtClean="0">
                <a:solidFill>
                  <a:schemeClr val="accent6">
                    <a:lumMod val="75000"/>
                  </a:schemeClr>
                </a:solidFill>
              </a:rPr>
              <a:t> 7</a:t>
            </a:r>
            <a:r>
              <a:rPr lang="en-US" b="1" dirty="0">
                <a:solidFill>
                  <a:schemeClr val="accent6">
                    <a:lumMod val="75000"/>
                  </a:schemeClr>
                </a:solidFill>
              </a:rPr>
              <a:t/>
            </a:r>
            <a:br>
              <a:rPr lang="en-US" b="1" dirty="0">
                <a:solidFill>
                  <a:schemeClr val="accent6">
                    <a:lumMod val="75000"/>
                  </a:schemeClr>
                </a:solidFill>
              </a:rPr>
            </a:br>
            <a:r>
              <a:rPr lang="en-US" b="1" dirty="0" err="1" smtClean="0">
                <a:solidFill>
                  <a:schemeClr val="accent6">
                    <a:lumMod val="75000"/>
                  </a:schemeClr>
                </a:solidFill>
              </a:rPr>
              <a:t>Ước</a:t>
            </a:r>
            <a:r>
              <a:rPr lang="en-US" b="1" dirty="0" smtClean="0">
                <a:solidFill>
                  <a:schemeClr val="accent6">
                    <a:lumMod val="75000"/>
                  </a:schemeClr>
                </a:solidFill>
              </a:rPr>
              <a:t> </a:t>
            </a:r>
            <a:r>
              <a:rPr lang="en-US" b="1" dirty="0" err="1" smtClean="0">
                <a:solidFill>
                  <a:schemeClr val="accent6">
                    <a:lumMod val="75000"/>
                  </a:schemeClr>
                </a:solidFill>
              </a:rPr>
              <a:t>lượng</a:t>
            </a:r>
            <a:r>
              <a:rPr lang="en-US" b="1" dirty="0" smtClean="0">
                <a:solidFill>
                  <a:schemeClr val="accent6">
                    <a:lumMod val="75000"/>
                  </a:schemeClr>
                </a:solidFill>
              </a:rPr>
              <a:t> </a:t>
            </a:r>
            <a:r>
              <a:rPr lang="en-US" b="1" dirty="0" err="1" smtClean="0">
                <a:solidFill>
                  <a:schemeClr val="accent6">
                    <a:lumMod val="75000"/>
                  </a:schemeClr>
                </a:solidFill>
              </a:rPr>
              <a:t>và</a:t>
            </a:r>
            <a:r>
              <a:rPr lang="en-US" b="1" dirty="0" smtClean="0">
                <a:solidFill>
                  <a:schemeClr val="accent6">
                    <a:lumMod val="75000"/>
                  </a:schemeClr>
                </a:solidFill>
              </a:rPr>
              <a:t> </a:t>
            </a:r>
            <a:r>
              <a:rPr lang="en-US" b="1" dirty="0" err="1" smtClean="0">
                <a:solidFill>
                  <a:schemeClr val="accent6">
                    <a:lumMod val="75000"/>
                  </a:schemeClr>
                </a:solidFill>
              </a:rPr>
              <a:t>kích</a:t>
            </a:r>
            <a:r>
              <a:rPr lang="en-US" b="1" dirty="0" smtClean="0">
                <a:solidFill>
                  <a:schemeClr val="accent6">
                    <a:lumMod val="75000"/>
                  </a:schemeClr>
                </a:solidFill>
              </a:rPr>
              <a:t> </a:t>
            </a:r>
            <a:r>
              <a:rPr lang="en-US" b="1" dirty="0" err="1" smtClean="0">
                <a:solidFill>
                  <a:schemeClr val="accent6">
                    <a:lumMod val="75000"/>
                  </a:schemeClr>
                </a:solidFill>
              </a:rPr>
              <a:t>thước</a:t>
            </a:r>
            <a:r>
              <a:rPr lang="en-US" b="1" dirty="0" smtClean="0">
                <a:solidFill>
                  <a:schemeClr val="accent6">
                    <a:lumMod val="75000"/>
                  </a:schemeClr>
                </a:solidFill>
              </a:rPr>
              <a:t> </a:t>
            </a:r>
            <a:r>
              <a:rPr lang="en-US" b="1" dirty="0" err="1" smtClean="0">
                <a:solidFill>
                  <a:schemeClr val="accent6">
                    <a:lumMod val="75000"/>
                  </a:schemeClr>
                </a:solidFill>
              </a:rPr>
              <a:t>mẫu</a:t>
            </a:r>
            <a:endParaRPr lang="en-US" b="1" dirty="0" smtClean="0">
              <a:solidFill>
                <a:schemeClr val="accent6">
                  <a:lumMod val="75000"/>
                </a:schemeClr>
              </a:solidFill>
            </a:endParaRPr>
          </a:p>
        </p:txBody>
      </p:sp>
      <p:sp>
        <p:nvSpPr>
          <p:cNvPr id="4099" name="Text Box 6"/>
          <p:cNvSpPr txBox="1">
            <a:spLocks noChangeArrowheads="1"/>
          </p:cNvSpPr>
          <p:nvPr/>
        </p:nvSpPr>
        <p:spPr bwMode="auto">
          <a:xfrm>
            <a:off x="609600" y="2249488"/>
            <a:ext cx="8305800" cy="157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spcBef>
                <a:spcPct val="50000"/>
              </a:spcBef>
              <a:defRPr/>
            </a:pPr>
            <a:r>
              <a:rPr lang="en-US" altLang="en-US" sz="2600" b="0" dirty="0">
                <a:latin typeface="+mn-lt"/>
                <a:ea typeface="+mj-ea"/>
                <a:cs typeface="+mj-cs"/>
              </a:rPr>
              <a:t>7-1  </a:t>
            </a:r>
            <a:r>
              <a:rPr lang="en-US" altLang="en-US" sz="2600" b="0" dirty="0" err="1" smtClean="0">
                <a:latin typeface="+mn-lt"/>
                <a:ea typeface="+mj-ea"/>
                <a:cs typeface="+mj-cs"/>
              </a:rPr>
              <a:t>Giới</a:t>
            </a:r>
            <a:r>
              <a:rPr lang="en-US" altLang="en-US" sz="2600" b="0" dirty="0" smtClean="0">
                <a:latin typeface="+mn-lt"/>
                <a:ea typeface="+mj-ea"/>
                <a:cs typeface="+mj-cs"/>
              </a:rPr>
              <a:t> </a:t>
            </a:r>
            <a:r>
              <a:rPr lang="en-US" altLang="en-US" sz="2600" b="0" dirty="0" err="1" smtClean="0">
                <a:latin typeface="+mn-lt"/>
                <a:ea typeface="+mj-ea"/>
                <a:cs typeface="+mj-cs"/>
              </a:rPr>
              <a:t>thiệu</a:t>
            </a:r>
            <a:endParaRPr lang="en-US" altLang="en-US" sz="2600" b="0" dirty="0">
              <a:latin typeface="+mn-lt"/>
              <a:ea typeface="+mj-ea"/>
              <a:cs typeface="+mj-cs"/>
            </a:endParaRPr>
          </a:p>
          <a:p>
            <a:pPr>
              <a:lnSpc>
                <a:spcPct val="90000"/>
              </a:lnSpc>
              <a:spcBef>
                <a:spcPct val="50000"/>
              </a:spcBef>
              <a:defRPr/>
            </a:pPr>
            <a:r>
              <a:rPr lang="en-US" altLang="en-US" sz="2600" b="0" dirty="0" smtClean="0"/>
              <a:t>7-2  </a:t>
            </a:r>
            <a:r>
              <a:rPr lang="en-US" altLang="en-US" sz="2600" b="0" dirty="0" err="1"/>
              <a:t>Ước</a:t>
            </a:r>
            <a:r>
              <a:rPr lang="en-US" altLang="en-US" sz="2600" b="0" dirty="0"/>
              <a:t> </a:t>
            </a:r>
            <a:r>
              <a:rPr lang="en-US" altLang="en-US" sz="2600" b="0" dirty="0" err="1"/>
              <a:t>lượng</a:t>
            </a:r>
            <a:r>
              <a:rPr lang="en-US" altLang="en-US" sz="2600" b="0" dirty="0"/>
              <a:t> </a:t>
            </a:r>
            <a:r>
              <a:rPr lang="en-US" altLang="en-US" sz="2600" b="0" dirty="0" err="1"/>
              <a:t>trung</a:t>
            </a:r>
            <a:r>
              <a:rPr lang="en-US" altLang="en-US" sz="2600" b="0" dirty="0"/>
              <a:t> </a:t>
            </a:r>
            <a:r>
              <a:rPr lang="en-US" altLang="en-US" sz="2600" b="0" dirty="0" err="1"/>
              <a:t>bình</a:t>
            </a:r>
            <a:r>
              <a:rPr lang="en-US" altLang="en-US" sz="2600" b="0" dirty="0"/>
              <a:t> </a:t>
            </a:r>
            <a:r>
              <a:rPr lang="en-US" altLang="en-US" sz="2600" b="0" dirty="0" err="1"/>
              <a:t>quần</a:t>
            </a:r>
            <a:r>
              <a:rPr lang="en-US" altLang="en-US" sz="2600" b="0" dirty="0"/>
              <a:t> </a:t>
            </a:r>
            <a:r>
              <a:rPr lang="en-US" altLang="en-US" sz="2600" b="0" dirty="0" err="1"/>
              <a:t>thể</a:t>
            </a:r>
            <a:endParaRPr lang="en-US" altLang="en-US" sz="2600" b="0" dirty="0">
              <a:cs typeface="Arial" panose="020B0604020202020204" pitchFamily="34" charset="0"/>
            </a:endParaRPr>
          </a:p>
          <a:p>
            <a:pPr>
              <a:lnSpc>
                <a:spcPct val="90000"/>
              </a:lnSpc>
              <a:spcBef>
                <a:spcPct val="50000"/>
              </a:spcBef>
              <a:defRPr/>
            </a:pPr>
            <a:r>
              <a:rPr lang="en-US" altLang="en-US" sz="2600" dirty="0">
                <a:solidFill>
                  <a:schemeClr val="accent6">
                    <a:lumMod val="75000"/>
                  </a:schemeClr>
                </a:solidFill>
                <a:latin typeface="+mn-lt"/>
                <a:ea typeface="+mj-ea"/>
                <a:cs typeface="+mj-cs"/>
              </a:rPr>
              <a:t>7-3  </a:t>
            </a:r>
            <a:r>
              <a:rPr lang="en-US" altLang="en-US" sz="2600" dirty="0" err="1">
                <a:solidFill>
                  <a:schemeClr val="accent6">
                    <a:lumMod val="75000"/>
                  </a:schemeClr>
                </a:solidFill>
                <a:latin typeface="+mn-lt"/>
                <a:ea typeface="+mj-ea"/>
                <a:cs typeface="+mj-cs"/>
              </a:rPr>
              <a:t>Ước</a:t>
            </a:r>
            <a:r>
              <a:rPr lang="en-US" altLang="en-US" sz="2600" dirty="0">
                <a:solidFill>
                  <a:schemeClr val="accent6">
                    <a:lumMod val="75000"/>
                  </a:schemeClr>
                </a:solidFill>
                <a:latin typeface="+mn-lt"/>
                <a:ea typeface="+mj-ea"/>
                <a:cs typeface="+mj-cs"/>
              </a:rPr>
              <a:t> </a:t>
            </a:r>
            <a:r>
              <a:rPr lang="en-US" altLang="en-US" sz="2600" dirty="0" err="1">
                <a:solidFill>
                  <a:schemeClr val="accent6">
                    <a:lumMod val="75000"/>
                  </a:schemeClr>
                </a:solidFill>
                <a:latin typeface="+mn-lt"/>
                <a:ea typeface="+mj-ea"/>
                <a:cs typeface="+mj-cs"/>
              </a:rPr>
              <a:t>lượng</a:t>
            </a:r>
            <a:r>
              <a:rPr lang="en-US" altLang="en-US" sz="2600" dirty="0">
                <a:solidFill>
                  <a:schemeClr val="accent6">
                    <a:lumMod val="75000"/>
                  </a:schemeClr>
                </a:solidFill>
                <a:latin typeface="+mn-lt"/>
                <a:ea typeface="+mj-ea"/>
                <a:cs typeface="+mj-cs"/>
              </a:rPr>
              <a:t> </a:t>
            </a:r>
            <a:r>
              <a:rPr lang="en-US" altLang="en-US" sz="2600" dirty="0" err="1">
                <a:solidFill>
                  <a:schemeClr val="accent6">
                    <a:lumMod val="75000"/>
                  </a:schemeClr>
                </a:solidFill>
                <a:latin typeface="+mn-lt"/>
                <a:ea typeface="+mj-ea"/>
                <a:cs typeface="+mj-cs"/>
              </a:rPr>
              <a:t>tỉ</a:t>
            </a:r>
            <a:r>
              <a:rPr lang="en-US" altLang="en-US" sz="2600" dirty="0">
                <a:solidFill>
                  <a:schemeClr val="accent6">
                    <a:lumMod val="75000"/>
                  </a:schemeClr>
                </a:solidFill>
                <a:latin typeface="+mn-lt"/>
                <a:ea typeface="+mj-ea"/>
                <a:cs typeface="+mj-cs"/>
              </a:rPr>
              <a:t> </a:t>
            </a:r>
            <a:r>
              <a:rPr lang="en-US" altLang="en-US" sz="2600" dirty="0" err="1">
                <a:solidFill>
                  <a:schemeClr val="accent6">
                    <a:lumMod val="75000"/>
                  </a:schemeClr>
                </a:solidFill>
                <a:latin typeface="+mn-lt"/>
                <a:ea typeface="+mj-ea"/>
                <a:cs typeface="+mj-cs"/>
              </a:rPr>
              <a:t>lệ</a:t>
            </a:r>
            <a:r>
              <a:rPr lang="en-US" altLang="en-US" sz="2600" dirty="0">
                <a:solidFill>
                  <a:schemeClr val="accent6">
                    <a:lumMod val="75000"/>
                  </a:schemeClr>
                </a:solidFill>
                <a:latin typeface="+mn-lt"/>
                <a:ea typeface="+mj-ea"/>
                <a:cs typeface="+mj-cs"/>
              </a:rPr>
              <a:t> </a:t>
            </a:r>
            <a:r>
              <a:rPr lang="en-US" altLang="en-US" sz="2600" dirty="0" err="1">
                <a:solidFill>
                  <a:schemeClr val="accent6">
                    <a:lumMod val="75000"/>
                  </a:schemeClr>
                </a:solidFill>
                <a:latin typeface="+mn-lt"/>
                <a:ea typeface="+mj-ea"/>
                <a:cs typeface="+mj-cs"/>
              </a:rPr>
              <a:t>quần</a:t>
            </a:r>
            <a:r>
              <a:rPr lang="en-US" altLang="en-US" sz="2600" dirty="0">
                <a:solidFill>
                  <a:schemeClr val="accent6">
                    <a:lumMod val="75000"/>
                  </a:schemeClr>
                </a:solidFill>
                <a:latin typeface="+mn-lt"/>
                <a:ea typeface="+mj-ea"/>
                <a:cs typeface="+mj-cs"/>
              </a:rPr>
              <a:t> </a:t>
            </a:r>
            <a:r>
              <a:rPr lang="en-US" altLang="en-US" sz="2600" dirty="0" err="1">
                <a:solidFill>
                  <a:schemeClr val="accent6">
                    <a:lumMod val="75000"/>
                  </a:schemeClr>
                </a:solidFill>
                <a:latin typeface="+mn-lt"/>
                <a:ea typeface="+mj-ea"/>
                <a:cs typeface="+mj-cs"/>
              </a:rPr>
              <a:t>thể</a:t>
            </a:r>
            <a:endParaRPr lang="en-US" altLang="en-US" sz="2600" dirty="0">
              <a:solidFill>
                <a:schemeClr val="accent6">
                  <a:lumMod val="75000"/>
                </a:schemeClr>
              </a:solidFill>
              <a:latin typeface="+mn-lt"/>
              <a:ea typeface="+mj-ea"/>
              <a:cs typeface="+mj-cs"/>
            </a:endParaRP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ext Box 4"/>
          <p:cNvSpPr txBox="1">
            <a:spLocks noChangeArrowheads="1"/>
          </p:cNvSpPr>
          <p:nvPr/>
        </p:nvSpPr>
        <p:spPr bwMode="auto">
          <a:xfrm>
            <a:off x="1295400" y="457200"/>
            <a:ext cx="7086600"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spcBef>
                <a:spcPct val="50000"/>
              </a:spcBef>
            </a:pPr>
            <a:endParaRPr lang="en-US" altLang="en-US" sz="3200" b="0">
              <a:latin typeface="Times New Roman" panose="02020603050405020304" pitchFamily="18" charset="0"/>
            </a:endParaRPr>
          </a:p>
        </p:txBody>
      </p:sp>
      <p:sp>
        <p:nvSpPr>
          <p:cNvPr id="79875" name="Text Box 5"/>
          <p:cNvSpPr txBox="1">
            <a:spLocks noChangeArrowheads="1"/>
          </p:cNvSpPr>
          <p:nvPr/>
        </p:nvSpPr>
        <p:spPr bwMode="auto">
          <a:xfrm>
            <a:off x="533400" y="609600"/>
            <a:ext cx="80772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a:lnSpc>
                <a:spcPct val="90000"/>
              </a:lnSpc>
              <a:spcBef>
                <a:spcPct val="50000"/>
              </a:spcBef>
            </a:pPr>
            <a:r>
              <a:rPr lang="en-US" altLang="en-US" sz="3600" dirty="0" err="1">
                <a:solidFill>
                  <a:srgbClr val="008000"/>
                </a:solidFill>
              </a:rPr>
              <a:t>Khái</a:t>
            </a:r>
            <a:r>
              <a:rPr lang="en-US" altLang="en-US" sz="3600" dirty="0">
                <a:solidFill>
                  <a:srgbClr val="008000"/>
                </a:solidFill>
              </a:rPr>
              <a:t> </a:t>
            </a:r>
            <a:r>
              <a:rPr lang="en-US" altLang="en-US" sz="3600" dirty="0" err="1">
                <a:solidFill>
                  <a:srgbClr val="008000"/>
                </a:solidFill>
              </a:rPr>
              <a:t>niệm</a:t>
            </a:r>
            <a:r>
              <a:rPr lang="en-US" altLang="en-US" sz="3600" dirty="0">
                <a:solidFill>
                  <a:srgbClr val="008000"/>
                </a:solidFill>
              </a:rPr>
              <a:t> </a:t>
            </a:r>
            <a:r>
              <a:rPr lang="en-US" altLang="en-US" sz="3600" dirty="0" err="1">
                <a:solidFill>
                  <a:srgbClr val="008000"/>
                </a:solidFill>
              </a:rPr>
              <a:t>chính</a:t>
            </a:r>
            <a:endParaRPr lang="en-US" altLang="en-US" sz="3600" dirty="0">
              <a:solidFill>
                <a:srgbClr val="008000"/>
              </a:solidFill>
            </a:endParaRPr>
          </a:p>
        </p:txBody>
      </p:sp>
      <p:sp>
        <p:nvSpPr>
          <p:cNvPr id="79877" name="Text Box 8"/>
          <p:cNvSpPr txBox="1">
            <a:spLocks noChangeArrowheads="1"/>
          </p:cNvSpPr>
          <p:nvPr/>
        </p:nvSpPr>
        <p:spPr bwMode="auto">
          <a:xfrm>
            <a:off x="0" y="1403350"/>
            <a:ext cx="9143999" cy="3625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marL="344488" indent="-344488">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marL="514350" indent="-514350">
              <a:lnSpc>
                <a:spcPct val="90000"/>
              </a:lnSpc>
              <a:spcBef>
                <a:spcPct val="50000"/>
              </a:spcBef>
              <a:buClr>
                <a:schemeClr val="accent2"/>
              </a:buClr>
              <a:buFont typeface="+mj-lt"/>
              <a:buAutoNum type="arabicPeriod"/>
            </a:pPr>
            <a:r>
              <a:rPr lang="en-US" altLang="en-US" sz="2800" b="0" dirty="0" err="1" smtClean="0"/>
              <a:t>Tỉ</a:t>
            </a:r>
            <a:r>
              <a:rPr lang="en-US" altLang="en-US" sz="2800" b="0" dirty="0" smtClean="0"/>
              <a:t> </a:t>
            </a:r>
            <a:r>
              <a:rPr lang="en-US" altLang="en-US" sz="2800" b="0" dirty="0" err="1"/>
              <a:t>lệ</a:t>
            </a:r>
            <a:r>
              <a:rPr lang="en-US" altLang="en-US" sz="2800" b="0" dirty="0"/>
              <a:t> </a:t>
            </a:r>
            <a:r>
              <a:rPr lang="en-US" altLang="en-US" sz="2800" b="0" dirty="0" err="1"/>
              <a:t>mẫu</a:t>
            </a:r>
            <a:r>
              <a:rPr lang="en-US" altLang="en-US" sz="2800" b="0" dirty="0"/>
              <a:t> </a:t>
            </a:r>
            <a:r>
              <a:rPr lang="en-US" altLang="en-US" sz="2800" b="0" dirty="0" err="1"/>
              <a:t>là</a:t>
            </a:r>
            <a:r>
              <a:rPr lang="en-US" altLang="en-US" sz="2800" b="0" dirty="0"/>
              <a:t> </a:t>
            </a:r>
            <a:r>
              <a:rPr lang="en-US" altLang="en-US" sz="2800" b="0" dirty="0" err="1">
                <a:solidFill>
                  <a:srgbClr val="FF0000"/>
                </a:solidFill>
              </a:rPr>
              <a:t>ước</a:t>
            </a:r>
            <a:r>
              <a:rPr lang="en-US" altLang="en-US" sz="2800" b="0" dirty="0">
                <a:solidFill>
                  <a:srgbClr val="FF0000"/>
                </a:solidFill>
              </a:rPr>
              <a:t> </a:t>
            </a:r>
            <a:r>
              <a:rPr lang="en-US" altLang="en-US" sz="2800" b="0" dirty="0" err="1">
                <a:solidFill>
                  <a:srgbClr val="FF0000"/>
                </a:solidFill>
              </a:rPr>
              <a:t>lượng</a:t>
            </a:r>
            <a:r>
              <a:rPr lang="en-US" altLang="en-US" sz="2800" b="0" dirty="0">
                <a:solidFill>
                  <a:srgbClr val="FF0000"/>
                </a:solidFill>
              </a:rPr>
              <a:t> </a:t>
            </a:r>
            <a:r>
              <a:rPr lang="en-US" altLang="en-US" sz="2800" b="0" dirty="0" err="1">
                <a:solidFill>
                  <a:srgbClr val="FF0000"/>
                </a:solidFill>
              </a:rPr>
              <a:t>điểm</a:t>
            </a:r>
            <a:r>
              <a:rPr lang="en-US" altLang="en-US" sz="2800" b="0" dirty="0">
                <a:solidFill>
                  <a:srgbClr val="FF0000"/>
                </a:solidFill>
              </a:rPr>
              <a:t> </a:t>
            </a:r>
            <a:r>
              <a:rPr lang="en-US" altLang="en-US" sz="2800" b="0" dirty="0" err="1"/>
              <a:t>tốt</a:t>
            </a:r>
            <a:r>
              <a:rPr lang="en-US" altLang="en-US" sz="2800" b="0" dirty="0"/>
              <a:t> </a:t>
            </a:r>
            <a:r>
              <a:rPr lang="en-US" altLang="en-US" sz="2800" b="0" dirty="0" err="1"/>
              <a:t>nhất</a:t>
            </a:r>
            <a:r>
              <a:rPr lang="en-US" altLang="en-US" sz="2800" b="0" dirty="0"/>
              <a:t> </a:t>
            </a:r>
            <a:r>
              <a:rPr lang="en-US" altLang="en-US" sz="2800" b="0" dirty="0" err="1"/>
              <a:t>của</a:t>
            </a:r>
            <a:r>
              <a:rPr lang="en-US" altLang="en-US" sz="2800" b="0" dirty="0"/>
              <a:t> </a:t>
            </a:r>
            <a:r>
              <a:rPr lang="en-US" altLang="en-US" sz="2800" b="0" dirty="0" err="1"/>
              <a:t>tỉ</a:t>
            </a:r>
            <a:r>
              <a:rPr lang="en-US" altLang="en-US" sz="2800" b="0" dirty="0"/>
              <a:t> </a:t>
            </a:r>
            <a:r>
              <a:rPr lang="en-US" altLang="en-US" sz="2800" b="0" dirty="0" err="1"/>
              <a:t>lệ</a:t>
            </a:r>
            <a:r>
              <a:rPr lang="en-US" altLang="en-US" sz="2800" b="0" dirty="0"/>
              <a:t> </a:t>
            </a:r>
            <a:r>
              <a:rPr lang="en-US" altLang="en-US" sz="2800" b="0" dirty="0" err="1"/>
              <a:t>quần</a:t>
            </a:r>
            <a:r>
              <a:rPr lang="en-US" altLang="en-US" sz="2800" b="0" dirty="0"/>
              <a:t> </a:t>
            </a:r>
            <a:r>
              <a:rPr lang="en-US" altLang="en-US" sz="2800" b="0" dirty="0" err="1"/>
              <a:t>thể</a:t>
            </a:r>
            <a:r>
              <a:rPr lang="en-US" altLang="en-US" sz="2800" b="0" dirty="0" smtClean="0"/>
              <a:t>.</a:t>
            </a:r>
          </a:p>
          <a:p>
            <a:pPr marL="514350" indent="-514350">
              <a:lnSpc>
                <a:spcPct val="90000"/>
              </a:lnSpc>
              <a:spcBef>
                <a:spcPct val="50000"/>
              </a:spcBef>
              <a:buClr>
                <a:schemeClr val="accent2"/>
              </a:buClr>
              <a:buFont typeface="+mj-lt"/>
              <a:buAutoNum type="arabicPeriod"/>
            </a:pPr>
            <a:r>
              <a:rPr lang="en-US" altLang="en-US" sz="2800" b="0" dirty="0" err="1" smtClean="0"/>
              <a:t>Sử</a:t>
            </a:r>
            <a:r>
              <a:rPr lang="en-US" altLang="en-US" sz="2800" b="0" dirty="0" smtClean="0"/>
              <a:t> </a:t>
            </a:r>
            <a:r>
              <a:rPr lang="en-US" altLang="en-US" sz="2800" b="0" dirty="0" err="1"/>
              <a:t>dụng</a:t>
            </a:r>
            <a:r>
              <a:rPr lang="en-US" altLang="en-US" sz="2800" b="0" dirty="0"/>
              <a:t> </a:t>
            </a:r>
            <a:r>
              <a:rPr lang="en-US" altLang="en-US" sz="2800" b="0" dirty="0" err="1"/>
              <a:t>tỉ</a:t>
            </a:r>
            <a:r>
              <a:rPr lang="en-US" altLang="en-US" sz="2800" b="0" dirty="0"/>
              <a:t> </a:t>
            </a:r>
            <a:r>
              <a:rPr lang="en-US" altLang="en-US" sz="2800" b="0" dirty="0" err="1"/>
              <a:t>lệ</a:t>
            </a:r>
            <a:r>
              <a:rPr lang="en-US" altLang="en-US" sz="2800" b="0" dirty="0"/>
              <a:t> </a:t>
            </a:r>
            <a:r>
              <a:rPr lang="en-US" altLang="en-US" sz="2800" b="0" dirty="0" err="1"/>
              <a:t>mẫu</a:t>
            </a:r>
            <a:r>
              <a:rPr lang="en-US" altLang="en-US" sz="2800" b="0" dirty="0"/>
              <a:t> </a:t>
            </a:r>
            <a:r>
              <a:rPr lang="en-US" altLang="en-US" sz="2800" b="0" dirty="0" err="1"/>
              <a:t>để</a:t>
            </a:r>
            <a:r>
              <a:rPr lang="en-US" altLang="en-US" sz="2800" b="0" dirty="0"/>
              <a:t> </a:t>
            </a:r>
            <a:r>
              <a:rPr lang="en-US" altLang="en-US" sz="2800" b="0" dirty="0" err="1">
                <a:solidFill>
                  <a:srgbClr val="FF0000"/>
                </a:solidFill>
              </a:rPr>
              <a:t>xây</a:t>
            </a:r>
            <a:r>
              <a:rPr lang="en-US" altLang="en-US" sz="2800" b="0" dirty="0">
                <a:solidFill>
                  <a:srgbClr val="FF0000"/>
                </a:solidFill>
              </a:rPr>
              <a:t> </a:t>
            </a:r>
            <a:r>
              <a:rPr lang="en-US" altLang="en-US" sz="2800" b="0" dirty="0" err="1">
                <a:solidFill>
                  <a:srgbClr val="FF0000"/>
                </a:solidFill>
              </a:rPr>
              <a:t>dựng</a:t>
            </a:r>
            <a:r>
              <a:rPr lang="en-US" altLang="en-US" sz="2800" b="0" dirty="0">
                <a:solidFill>
                  <a:srgbClr val="FF0000"/>
                </a:solidFill>
              </a:rPr>
              <a:t> </a:t>
            </a:r>
            <a:r>
              <a:rPr lang="en-US" altLang="en-US" sz="2800" b="0" dirty="0" err="1">
                <a:solidFill>
                  <a:srgbClr val="FF0000"/>
                </a:solidFill>
              </a:rPr>
              <a:t>khoảng</a:t>
            </a:r>
            <a:r>
              <a:rPr lang="en-US" altLang="en-US" sz="2800" b="0" dirty="0">
                <a:solidFill>
                  <a:srgbClr val="FF0000"/>
                </a:solidFill>
              </a:rPr>
              <a:t> tin </a:t>
            </a:r>
            <a:r>
              <a:rPr lang="en-US" altLang="en-US" sz="2800" b="0" dirty="0" err="1">
                <a:solidFill>
                  <a:srgbClr val="FF0000"/>
                </a:solidFill>
              </a:rPr>
              <a:t>cậy</a:t>
            </a:r>
            <a:r>
              <a:rPr lang="en-US" altLang="en-US" sz="2800" b="0" dirty="0">
                <a:solidFill>
                  <a:srgbClr val="FF0000"/>
                </a:solidFill>
              </a:rPr>
              <a:t> </a:t>
            </a:r>
            <a:r>
              <a:rPr lang="en-US" altLang="en-US" sz="2800" b="0" dirty="0" err="1"/>
              <a:t>để</a:t>
            </a:r>
            <a:r>
              <a:rPr lang="en-US" altLang="en-US" sz="2800" b="0" dirty="0"/>
              <a:t> </a:t>
            </a:r>
            <a:r>
              <a:rPr lang="en-US" altLang="en-US" sz="2800" b="0" dirty="0" err="1"/>
              <a:t>ước</a:t>
            </a:r>
            <a:r>
              <a:rPr lang="en-US" altLang="en-US" sz="2800" b="0" dirty="0"/>
              <a:t> </a:t>
            </a:r>
            <a:r>
              <a:rPr lang="en-US" altLang="en-US" sz="2800" b="0" dirty="0" err="1"/>
              <a:t>lượng</a:t>
            </a:r>
            <a:r>
              <a:rPr lang="en-US" altLang="en-US" sz="2800" b="0" dirty="0"/>
              <a:t> </a:t>
            </a:r>
            <a:r>
              <a:rPr lang="en-US" altLang="en-US" sz="2800" b="0" dirty="0" err="1"/>
              <a:t>giá</a:t>
            </a:r>
            <a:r>
              <a:rPr lang="en-US" altLang="en-US" sz="2800" b="0" dirty="0"/>
              <a:t> </a:t>
            </a:r>
            <a:r>
              <a:rPr lang="en-US" altLang="en-US" sz="2800" b="0" dirty="0" err="1"/>
              <a:t>trị</a:t>
            </a:r>
            <a:r>
              <a:rPr lang="en-US" altLang="en-US" sz="2800" b="0" dirty="0"/>
              <a:t> </a:t>
            </a:r>
            <a:r>
              <a:rPr lang="en-US" altLang="en-US" sz="2800" b="0" dirty="0" err="1"/>
              <a:t>đúng</a:t>
            </a:r>
            <a:r>
              <a:rPr lang="en-US" altLang="en-US" sz="2800" b="0" dirty="0"/>
              <a:t> </a:t>
            </a:r>
            <a:r>
              <a:rPr lang="en-US" altLang="en-US" sz="2800" b="0" dirty="0" err="1"/>
              <a:t>của</a:t>
            </a:r>
            <a:r>
              <a:rPr lang="en-US" altLang="en-US" sz="2800" b="0" dirty="0"/>
              <a:t> </a:t>
            </a:r>
            <a:r>
              <a:rPr lang="en-US" altLang="en-US" sz="2800" b="0" dirty="0" err="1"/>
              <a:t>tỉ</a:t>
            </a:r>
            <a:r>
              <a:rPr lang="en-US" altLang="en-US" sz="2800" b="0" dirty="0"/>
              <a:t> </a:t>
            </a:r>
            <a:r>
              <a:rPr lang="en-US" altLang="en-US" sz="2800" b="0" dirty="0" err="1"/>
              <a:t>lệ</a:t>
            </a:r>
            <a:r>
              <a:rPr lang="en-US" altLang="en-US" sz="2800" b="0" dirty="0"/>
              <a:t> </a:t>
            </a:r>
            <a:r>
              <a:rPr lang="en-US" altLang="en-US" sz="2800" b="0" dirty="0" err="1"/>
              <a:t>quần</a:t>
            </a:r>
            <a:r>
              <a:rPr lang="en-US" altLang="en-US" sz="2800" b="0" dirty="0"/>
              <a:t> </a:t>
            </a:r>
            <a:r>
              <a:rPr lang="en-US" altLang="en-US" sz="2800" b="0" dirty="0" err="1"/>
              <a:t>thể</a:t>
            </a:r>
            <a:r>
              <a:rPr lang="en-US" altLang="en-US" sz="2800" b="0" dirty="0"/>
              <a:t> </a:t>
            </a:r>
            <a:r>
              <a:rPr lang="en-US" altLang="en-US" sz="2800" b="0" dirty="0" err="1"/>
              <a:t>và</a:t>
            </a:r>
            <a:r>
              <a:rPr lang="en-US" altLang="en-US" sz="2800" b="0" dirty="0"/>
              <a:t> </a:t>
            </a:r>
            <a:r>
              <a:rPr lang="en-US" altLang="en-US" sz="2800" b="0" dirty="0" err="1"/>
              <a:t>chúng</a:t>
            </a:r>
            <a:r>
              <a:rPr lang="en-US" altLang="en-US" sz="2800" b="0" dirty="0"/>
              <a:t> ta </a:t>
            </a:r>
            <a:r>
              <a:rPr lang="en-US" altLang="en-US" sz="2800" b="0" dirty="0" err="1"/>
              <a:t>cũng</a:t>
            </a:r>
            <a:r>
              <a:rPr lang="en-US" altLang="en-US" sz="2800" b="0" dirty="0"/>
              <a:t> </a:t>
            </a:r>
            <a:r>
              <a:rPr lang="en-US" altLang="en-US" sz="2800" b="0" dirty="0" err="1"/>
              <a:t>nên</a:t>
            </a:r>
            <a:r>
              <a:rPr lang="en-US" altLang="en-US" sz="2800" b="0" dirty="0"/>
              <a:t> </a:t>
            </a:r>
            <a:r>
              <a:rPr lang="en-US" altLang="en-US" sz="2800" b="0" dirty="0" err="1"/>
              <a:t>biết</a:t>
            </a:r>
            <a:r>
              <a:rPr lang="en-US" altLang="en-US" sz="2800" b="0" dirty="0"/>
              <a:t> </a:t>
            </a:r>
            <a:r>
              <a:rPr lang="en-US" altLang="en-US" sz="2800" b="0" dirty="0" err="1"/>
              <a:t>cách</a:t>
            </a:r>
            <a:r>
              <a:rPr lang="en-US" altLang="en-US" sz="2800" b="0" dirty="0"/>
              <a:t> </a:t>
            </a:r>
            <a:r>
              <a:rPr lang="en-US" altLang="en-US" sz="2800" b="0" dirty="0" err="1">
                <a:solidFill>
                  <a:srgbClr val="FF0000"/>
                </a:solidFill>
              </a:rPr>
              <a:t>diễn</a:t>
            </a:r>
            <a:r>
              <a:rPr lang="en-US" altLang="en-US" sz="2800" b="0" dirty="0">
                <a:solidFill>
                  <a:srgbClr val="FF0000"/>
                </a:solidFill>
              </a:rPr>
              <a:t> </a:t>
            </a:r>
            <a:r>
              <a:rPr lang="en-US" altLang="en-US" sz="2800" b="0" dirty="0" err="1">
                <a:solidFill>
                  <a:srgbClr val="FF0000"/>
                </a:solidFill>
              </a:rPr>
              <a:t>dịch</a:t>
            </a:r>
            <a:r>
              <a:rPr lang="en-US" altLang="en-US" sz="2800" b="0" dirty="0">
                <a:solidFill>
                  <a:srgbClr val="FF0000"/>
                </a:solidFill>
              </a:rPr>
              <a:t> ý </a:t>
            </a:r>
            <a:r>
              <a:rPr lang="en-US" altLang="en-US" sz="2800" b="0" dirty="0" err="1">
                <a:solidFill>
                  <a:srgbClr val="FF0000"/>
                </a:solidFill>
              </a:rPr>
              <a:t>nghĩa</a:t>
            </a:r>
            <a:r>
              <a:rPr lang="en-US" altLang="en-US" sz="2800" b="0" dirty="0">
                <a:solidFill>
                  <a:srgbClr val="FF0000"/>
                </a:solidFill>
              </a:rPr>
              <a:t> </a:t>
            </a:r>
            <a:r>
              <a:rPr lang="en-US" altLang="en-US" sz="2800" b="0" dirty="0" err="1">
                <a:solidFill>
                  <a:srgbClr val="FF0000"/>
                </a:solidFill>
              </a:rPr>
              <a:t>về</a:t>
            </a:r>
            <a:r>
              <a:rPr lang="en-US" altLang="en-US" sz="2800" b="0" dirty="0">
                <a:solidFill>
                  <a:srgbClr val="FF0000"/>
                </a:solidFill>
              </a:rPr>
              <a:t> </a:t>
            </a:r>
            <a:r>
              <a:rPr lang="en-US" altLang="en-US" sz="2800" b="0" dirty="0" err="1">
                <a:solidFill>
                  <a:srgbClr val="FF0000"/>
                </a:solidFill>
              </a:rPr>
              <a:t>khoảng</a:t>
            </a:r>
            <a:r>
              <a:rPr lang="en-US" altLang="en-US" sz="2800" b="0" dirty="0">
                <a:solidFill>
                  <a:srgbClr val="FF0000"/>
                </a:solidFill>
              </a:rPr>
              <a:t> tin </a:t>
            </a:r>
            <a:r>
              <a:rPr lang="en-US" altLang="en-US" sz="2800" b="0" dirty="0" err="1">
                <a:solidFill>
                  <a:srgbClr val="FF0000"/>
                </a:solidFill>
              </a:rPr>
              <a:t>cậy</a:t>
            </a:r>
            <a:r>
              <a:rPr lang="en-US" altLang="en-US" sz="2800" b="0" dirty="0" smtClean="0">
                <a:solidFill>
                  <a:srgbClr val="FF0000"/>
                </a:solidFill>
              </a:rPr>
              <a:t>.</a:t>
            </a:r>
          </a:p>
          <a:p>
            <a:pPr marL="514350" indent="-514350">
              <a:lnSpc>
                <a:spcPct val="90000"/>
              </a:lnSpc>
              <a:spcBef>
                <a:spcPct val="50000"/>
              </a:spcBef>
              <a:buClr>
                <a:schemeClr val="accent2"/>
              </a:buClr>
              <a:buFont typeface="+mj-lt"/>
              <a:buAutoNum type="arabicPeriod"/>
            </a:pPr>
            <a:r>
              <a:rPr lang="en-US" altLang="en-US" sz="2800" b="0" dirty="0" err="1" smtClean="0">
                <a:solidFill>
                  <a:srgbClr val="FF0000"/>
                </a:solidFill>
              </a:rPr>
              <a:t>Xác</a:t>
            </a:r>
            <a:r>
              <a:rPr lang="en-US" altLang="en-US" sz="2800" b="0" dirty="0" smtClean="0">
                <a:solidFill>
                  <a:srgbClr val="FF0000"/>
                </a:solidFill>
              </a:rPr>
              <a:t> </a:t>
            </a:r>
            <a:r>
              <a:rPr lang="en-US" altLang="en-US" sz="2800" b="0" dirty="0" err="1" smtClean="0">
                <a:solidFill>
                  <a:srgbClr val="FF0000"/>
                </a:solidFill>
              </a:rPr>
              <a:t>định</a:t>
            </a:r>
            <a:r>
              <a:rPr lang="en-US" altLang="en-US" sz="2800" b="0" dirty="0" smtClean="0">
                <a:solidFill>
                  <a:srgbClr val="FF0000"/>
                </a:solidFill>
              </a:rPr>
              <a:t> </a:t>
            </a:r>
            <a:r>
              <a:rPr lang="en-US" altLang="en-US" sz="2800" b="0" dirty="0" err="1">
                <a:solidFill>
                  <a:srgbClr val="FF0000"/>
                </a:solidFill>
              </a:rPr>
              <a:t>kích</a:t>
            </a:r>
            <a:r>
              <a:rPr lang="en-US" altLang="en-US" sz="2800" b="0" dirty="0">
                <a:solidFill>
                  <a:srgbClr val="FF0000"/>
                </a:solidFill>
              </a:rPr>
              <a:t> </a:t>
            </a:r>
            <a:r>
              <a:rPr lang="en-US" altLang="en-US" sz="2800" b="0" dirty="0" err="1">
                <a:solidFill>
                  <a:srgbClr val="FF0000"/>
                </a:solidFill>
              </a:rPr>
              <a:t>thước</a:t>
            </a:r>
            <a:r>
              <a:rPr lang="en-US" altLang="en-US" sz="2800" b="0" dirty="0">
                <a:solidFill>
                  <a:srgbClr val="FF0000"/>
                </a:solidFill>
              </a:rPr>
              <a:t> </a:t>
            </a:r>
            <a:r>
              <a:rPr lang="en-US" altLang="en-US" sz="2800" b="0" dirty="0" err="1">
                <a:solidFill>
                  <a:srgbClr val="FF0000"/>
                </a:solidFill>
              </a:rPr>
              <a:t>mẫu</a:t>
            </a:r>
            <a:r>
              <a:rPr lang="en-US" altLang="en-US" sz="2800" b="0" dirty="0">
                <a:solidFill>
                  <a:srgbClr val="FF0000"/>
                </a:solidFill>
              </a:rPr>
              <a:t> </a:t>
            </a:r>
            <a:r>
              <a:rPr lang="en-US" altLang="en-US" sz="2800" b="0" dirty="0" err="1"/>
              <a:t>cần</a:t>
            </a:r>
            <a:r>
              <a:rPr lang="en-US" altLang="en-US" sz="2800" b="0" dirty="0"/>
              <a:t> </a:t>
            </a:r>
            <a:r>
              <a:rPr lang="en-US" altLang="en-US" sz="2800" b="0" dirty="0" err="1"/>
              <a:t>thiết</a:t>
            </a:r>
            <a:r>
              <a:rPr lang="en-US" altLang="en-US" sz="2800" b="0" dirty="0"/>
              <a:t> </a:t>
            </a:r>
            <a:r>
              <a:rPr lang="en-US" altLang="en-US" sz="2800" b="0" dirty="0" err="1"/>
              <a:t>để</a:t>
            </a:r>
            <a:r>
              <a:rPr lang="en-US" altLang="en-US" sz="2800" b="0" dirty="0"/>
              <a:t> </a:t>
            </a:r>
            <a:r>
              <a:rPr lang="en-US" altLang="en-US" sz="2800" b="0" dirty="0" err="1"/>
              <a:t>ước</a:t>
            </a:r>
            <a:r>
              <a:rPr lang="en-US" altLang="en-US" sz="2800" b="0" dirty="0"/>
              <a:t> </a:t>
            </a:r>
            <a:r>
              <a:rPr lang="en-US" altLang="en-US" sz="2800" b="0" dirty="0" err="1"/>
              <a:t>lượng</a:t>
            </a:r>
            <a:r>
              <a:rPr lang="en-US" altLang="en-US" sz="2800" b="0" dirty="0"/>
              <a:t> </a:t>
            </a:r>
            <a:r>
              <a:rPr lang="en-US" altLang="en-US" sz="2800" b="0" dirty="0" err="1"/>
              <a:t>tỉ</a:t>
            </a:r>
            <a:r>
              <a:rPr lang="en-US" altLang="en-US" sz="2800" b="0" dirty="0"/>
              <a:t> </a:t>
            </a:r>
            <a:r>
              <a:rPr lang="en-US" altLang="en-US" sz="2800" b="0" dirty="0" err="1"/>
              <a:t>lệ</a:t>
            </a:r>
            <a:r>
              <a:rPr lang="en-US" altLang="en-US" sz="2800" b="0" dirty="0"/>
              <a:t> </a:t>
            </a:r>
            <a:r>
              <a:rPr lang="en-US" altLang="en-US" sz="2800" b="0" dirty="0" err="1"/>
              <a:t>quần</a:t>
            </a:r>
            <a:r>
              <a:rPr lang="en-US" altLang="en-US" sz="2800" b="0" dirty="0"/>
              <a:t> </a:t>
            </a:r>
            <a:r>
              <a:rPr lang="en-US" altLang="en-US" sz="2800" b="0" dirty="0" err="1"/>
              <a:t>thể</a:t>
            </a:r>
            <a:r>
              <a:rPr lang="en-US" altLang="en-US" sz="2800" b="0" dirty="0"/>
              <a:t>. </a:t>
            </a:r>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3"/>
          <p:cNvSpPr>
            <a:spLocks noGrp="1" noChangeArrowheads="1"/>
          </p:cNvSpPr>
          <p:nvPr>
            <p:ph type="body" idx="4294967295"/>
          </p:nvPr>
        </p:nvSpPr>
        <p:spPr bwMode="auto">
          <a:xfrm>
            <a:off x="0" y="2103438"/>
            <a:ext cx="9144000" cy="24765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pPr marL="457200" indent="-457200">
              <a:buFont typeface="Wingdings" panose="05000000000000000000" pitchFamily="2" charset="2"/>
              <a:buNone/>
            </a:pPr>
            <a:r>
              <a:rPr lang="en-US" altLang="en-US" sz="3200" b="0" dirty="0" smtClean="0"/>
              <a:t>	</a:t>
            </a:r>
            <a:r>
              <a:rPr lang="en-US" altLang="en-US" sz="3200" b="0" dirty="0" err="1" smtClean="0"/>
              <a:t>Tỉ</a:t>
            </a:r>
            <a:r>
              <a:rPr lang="en-US" altLang="en-US" sz="3200" b="0" dirty="0" smtClean="0"/>
              <a:t> </a:t>
            </a:r>
            <a:r>
              <a:rPr lang="en-US" altLang="en-US" sz="3200" b="0" dirty="0" err="1" smtClean="0"/>
              <a:t>lệ</a:t>
            </a:r>
            <a:r>
              <a:rPr lang="en-US" altLang="en-US" sz="3200" b="0" dirty="0" smtClean="0"/>
              <a:t> </a:t>
            </a:r>
            <a:r>
              <a:rPr lang="en-US" altLang="en-US" sz="3200" b="0" dirty="0" err="1" smtClean="0"/>
              <a:t>mẫu</a:t>
            </a:r>
            <a:r>
              <a:rPr lang="en-US" altLang="en-US" sz="3200" b="0" dirty="0" smtClean="0"/>
              <a:t>   </a:t>
            </a:r>
            <a:r>
              <a:rPr lang="en-US" altLang="en-US" sz="3200" b="0" i="1" dirty="0" smtClean="0">
                <a:solidFill>
                  <a:schemeClr val="hlink"/>
                </a:solidFill>
              </a:rPr>
              <a:t>  </a:t>
            </a:r>
            <a:r>
              <a:rPr lang="en-US" altLang="en-US" sz="3200" b="0" dirty="0" err="1" smtClean="0"/>
              <a:t>là</a:t>
            </a:r>
            <a:r>
              <a:rPr lang="en-US" altLang="en-US" sz="3200" b="0" dirty="0" smtClean="0"/>
              <a:t> </a:t>
            </a:r>
            <a:r>
              <a:rPr lang="en-US" altLang="en-US" sz="3200" b="0" dirty="0" err="1" smtClean="0"/>
              <a:t>ước</a:t>
            </a:r>
            <a:r>
              <a:rPr lang="en-US" altLang="en-US" sz="3200" b="0" dirty="0" smtClean="0"/>
              <a:t> </a:t>
            </a:r>
            <a:r>
              <a:rPr lang="en-US" altLang="en-US" sz="3200" b="0" dirty="0" err="1" smtClean="0"/>
              <a:t>lượng</a:t>
            </a:r>
            <a:r>
              <a:rPr lang="en-US" altLang="en-US" sz="3200" b="0" dirty="0" smtClean="0"/>
              <a:t> </a:t>
            </a:r>
            <a:r>
              <a:rPr lang="en-US" altLang="en-US" sz="3200" b="0" dirty="0" err="1" smtClean="0"/>
              <a:t>điểm</a:t>
            </a:r>
            <a:r>
              <a:rPr lang="en-US" altLang="en-US" sz="3200" b="0" dirty="0" smtClean="0"/>
              <a:t> </a:t>
            </a:r>
            <a:r>
              <a:rPr lang="en-US" altLang="en-US" sz="3200" b="0" dirty="0" err="1" smtClean="0"/>
              <a:t>tốt</a:t>
            </a:r>
            <a:r>
              <a:rPr lang="en-US" altLang="en-US" sz="3200" b="0" dirty="0" smtClean="0"/>
              <a:t> </a:t>
            </a:r>
            <a:r>
              <a:rPr lang="en-US" altLang="en-US" sz="3200" b="0" dirty="0" err="1" smtClean="0"/>
              <a:t>nhất</a:t>
            </a:r>
            <a:r>
              <a:rPr lang="en-US" altLang="en-US" sz="3200" b="0" dirty="0" smtClean="0"/>
              <a:t> </a:t>
            </a:r>
            <a:r>
              <a:rPr lang="en-US" altLang="en-US" sz="3200" b="0" dirty="0" err="1" smtClean="0"/>
              <a:t>của</a:t>
            </a:r>
            <a:r>
              <a:rPr lang="en-US" altLang="en-US" sz="3200" b="0" dirty="0" smtClean="0"/>
              <a:t> </a:t>
            </a:r>
            <a:r>
              <a:rPr lang="en-US" altLang="en-US" sz="3200" b="0" dirty="0" err="1" smtClean="0"/>
              <a:t>ước</a:t>
            </a:r>
            <a:r>
              <a:rPr lang="en-US" altLang="en-US" sz="3200" b="0" dirty="0" smtClean="0"/>
              <a:t> </a:t>
            </a:r>
            <a:r>
              <a:rPr lang="en-US" altLang="en-US" sz="3200" b="0" dirty="0" err="1" smtClean="0"/>
              <a:t>lượng</a:t>
            </a:r>
            <a:r>
              <a:rPr lang="en-US" altLang="en-US" sz="3200" b="0" dirty="0" smtClean="0"/>
              <a:t> </a:t>
            </a:r>
            <a:r>
              <a:rPr lang="en-US" altLang="en-US" sz="3200" b="0" dirty="0" err="1" smtClean="0"/>
              <a:t>tỉ</a:t>
            </a:r>
            <a:r>
              <a:rPr lang="en-US" altLang="en-US" sz="3200" b="0" dirty="0" smtClean="0"/>
              <a:t> </a:t>
            </a:r>
            <a:r>
              <a:rPr lang="en-US" altLang="en-US" sz="3200" b="0" dirty="0" err="1" smtClean="0"/>
              <a:t>lệ</a:t>
            </a:r>
            <a:r>
              <a:rPr lang="en-US" altLang="en-US" sz="3200" b="0" dirty="0" smtClean="0"/>
              <a:t> </a:t>
            </a:r>
            <a:r>
              <a:rPr lang="en-US" altLang="en-US" sz="3200" b="0" dirty="0" err="1" smtClean="0"/>
              <a:t>quần</a:t>
            </a:r>
            <a:r>
              <a:rPr lang="en-US" altLang="en-US" sz="3200" b="0" dirty="0" smtClean="0"/>
              <a:t> </a:t>
            </a:r>
            <a:r>
              <a:rPr lang="en-US" altLang="en-US" sz="3200" b="0" dirty="0" err="1" smtClean="0"/>
              <a:t>thể</a:t>
            </a:r>
            <a:r>
              <a:rPr lang="en-US" altLang="en-US" sz="3200" b="0" dirty="0" smtClean="0"/>
              <a:t> </a:t>
            </a:r>
            <a:r>
              <a:rPr lang="en-US" altLang="en-US" sz="3200" b="0" i="1" dirty="0" smtClean="0"/>
              <a:t>p</a:t>
            </a:r>
            <a:r>
              <a:rPr lang="en-US" altLang="en-US" sz="3200" b="0" dirty="0" smtClean="0"/>
              <a:t>.  </a:t>
            </a:r>
          </a:p>
        </p:txBody>
      </p:sp>
      <p:graphicFrame>
        <p:nvGraphicFramePr>
          <p:cNvPr id="83972" name="Object 2"/>
          <p:cNvGraphicFramePr>
            <a:graphicFrameLocks noChangeAspect="1"/>
          </p:cNvGraphicFramePr>
          <p:nvPr>
            <p:extLst>
              <p:ext uri="{D42A27DB-BD31-4B8C-83A1-F6EECF244321}">
                <p14:modId xmlns:p14="http://schemas.microsoft.com/office/powerpoint/2010/main" val="3446380700"/>
              </p:ext>
            </p:extLst>
          </p:nvPr>
        </p:nvGraphicFramePr>
        <p:xfrm>
          <a:off x="2303419" y="2133600"/>
          <a:ext cx="327025" cy="506412"/>
        </p:xfrm>
        <a:graphic>
          <a:graphicData uri="http://schemas.openxmlformats.org/presentationml/2006/ole">
            <mc:AlternateContent xmlns:mc="http://schemas.openxmlformats.org/markup-compatibility/2006">
              <mc:Choice xmlns:v="urn:schemas-microsoft-com:vml" Requires="v">
                <p:oleObj spid="_x0000_s84116" name="Equation" r:id="rId4" imgW="279279" imgH="431613" progId="Equation.DSMT4">
                  <p:embed/>
                </p:oleObj>
              </mc:Choice>
              <mc:Fallback>
                <p:oleObj name="Equation" r:id="rId4" imgW="279279" imgH="431613" progId="Equation.DSMT4">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03419" y="2133600"/>
                        <a:ext cx="327025" cy="506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hlink"/>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Text Box 5"/>
          <p:cNvSpPr txBox="1">
            <a:spLocks noChangeArrowheads="1"/>
          </p:cNvSpPr>
          <p:nvPr/>
        </p:nvSpPr>
        <p:spPr bwMode="auto">
          <a:xfrm>
            <a:off x="609600" y="609600"/>
            <a:ext cx="80772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a:lnSpc>
                <a:spcPct val="90000"/>
              </a:lnSpc>
              <a:spcBef>
                <a:spcPct val="50000"/>
              </a:spcBef>
            </a:pPr>
            <a:r>
              <a:rPr lang="en-US" altLang="en-US" sz="3600" dirty="0" err="1">
                <a:solidFill>
                  <a:srgbClr val="008000"/>
                </a:solidFill>
              </a:rPr>
              <a:t>Khái</a:t>
            </a:r>
            <a:r>
              <a:rPr lang="en-US" altLang="en-US" sz="3600" dirty="0">
                <a:solidFill>
                  <a:srgbClr val="008000"/>
                </a:solidFill>
              </a:rPr>
              <a:t> </a:t>
            </a:r>
            <a:r>
              <a:rPr lang="en-US" altLang="en-US" sz="3600" dirty="0" err="1">
                <a:solidFill>
                  <a:srgbClr val="008000"/>
                </a:solidFill>
              </a:rPr>
              <a:t>niệm</a:t>
            </a:r>
            <a:r>
              <a:rPr lang="en-US" altLang="en-US" sz="3600" dirty="0">
                <a:solidFill>
                  <a:srgbClr val="008000"/>
                </a:solidFill>
              </a:rPr>
              <a:t> </a:t>
            </a:r>
            <a:r>
              <a:rPr lang="en-US" altLang="en-US" sz="3600" dirty="0" err="1">
                <a:solidFill>
                  <a:srgbClr val="008000"/>
                </a:solidFill>
              </a:rPr>
              <a:t>chính</a:t>
            </a:r>
            <a:endParaRPr lang="en-US" altLang="en-US" sz="3600" dirty="0">
              <a:solidFill>
                <a:srgbClr val="008000"/>
              </a:solidFill>
            </a:endParaRPr>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idx="4294967295"/>
          </p:nvPr>
        </p:nvSpPr>
        <p:spPr bwMode="auto">
          <a:xfrm>
            <a:off x="228600" y="609600"/>
            <a:ext cx="8077200"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r>
              <a:rPr lang="en-US" altLang="en-US" sz="3200" dirty="0" err="1" smtClean="0"/>
              <a:t>Ví</a:t>
            </a:r>
            <a:r>
              <a:rPr lang="en-US" altLang="en-US" sz="3200" dirty="0" smtClean="0"/>
              <a:t> </a:t>
            </a:r>
            <a:r>
              <a:rPr lang="en-US" altLang="en-US" sz="3200" dirty="0" err="1" smtClean="0"/>
              <a:t>dụ</a:t>
            </a:r>
            <a:endParaRPr lang="en-US" altLang="en-US" sz="3200" dirty="0" smtClean="0">
              <a:solidFill>
                <a:schemeClr val="tx1"/>
              </a:solidFill>
            </a:endParaRPr>
          </a:p>
        </p:txBody>
      </p:sp>
      <p:sp>
        <p:nvSpPr>
          <p:cNvPr id="86019" name="Rectangle 4"/>
          <p:cNvSpPr>
            <a:spLocks noChangeArrowheads="1"/>
          </p:cNvSpPr>
          <p:nvPr/>
        </p:nvSpPr>
        <p:spPr bwMode="auto">
          <a:xfrm>
            <a:off x="1838325" y="2403475"/>
            <a:ext cx="35401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b="0"/>
          </a:p>
        </p:txBody>
      </p:sp>
      <p:sp>
        <p:nvSpPr>
          <p:cNvPr id="86020" name="Rectangle 5"/>
          <p:cNvSpPr>
            <a:spLocks noChangeArrowheads="1"/>
          </p:cNvSpPr>
          <p:nvPr/>
        </p:nvSpPr>
        <p:spPr bwMode="auto">
          <a:xfrm>
            <a:off x="1508125" y="3017838"/>
            <a:ext cx="42068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b="0"/>
          </a:p>
        </p:txBody>
      </p:sp>
      <p:sp>
        <p:nvSpPr>
          <p:cNvPr id="86021" name="Rectangle 6"/>
          <p:cNvSpPr>
            <a:spLocks noChangeArrowheads="1"/>
          </p:cNvSpPr>
          <p:nvPr/>
        </p:nvSpPr>
        <p:spPr bwMode="auto">
          <a:xfrm>
            <a:off x="1736725" y="2989263"/>
            <a:ext cx="296863"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b="0"/>
          </a:p>
        </p:txBody>
      </p:sp>
      <p:sp>
        <p:nvSpPr>
          <p:cNvPr id="86022" name="Rectangle 7"/>
          <p:cNvSpPr>
            <a:spLocks noChangeArrowheads="1"/>
          </p:cNvSpPr>
          <p:nvPr/>
        </p:nvSpPr>
        <p:spPr bwMode="auto">
          <a:xfrm>
            <a:off x="512763" y="3513138"/>
            <a:ext cx="268287" cy="865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spcBef>
                <a:spcPct val="30000"/>
              </a:spcBef>
            </a:pPr>
            <a:r>
              <a:rPr lang="en-US" altLang="en-US" sz="2400" b="0">
                <a:solidFill>
                  <a:schemeClr val="hlink"/>
                </a:solidFill>
              </a:rPr>
              <a:t> </a:t>
            </a:r>
            <a:endParaRPr lang="en-US" altLang="en-US" sz="2400" b="0">
              <a:solidFill>
                <a:schemeClr val="tx2"/>
              </a:solidFill>
            </a:endParaRPr>
          </a:p>
          <a:p>
            <a:pPr>
              <a:lnSpc>
                <a:spcPct val="90000"/>
              </a:lnSpc>
              <a:spcBef>
                <a:spcPct val="30000"/>
              </a:spcBef>
            </a:pPr>
            <a:endParaRPr lang="en-US" altLang="en-US" sz="2400" b="0">
              <a:solidFill>
                <a:schemeClr val="tx2"/>
              </a:solidFill>
            </a:endParaRPr>
          </a:p>
        </p:txBody>
      </p:sp>
      <p:sp>
        <p:nvSpPr>
          <p:cNvPr id="86023" name="Rectangle 8"/>
          <p:cNvSpPr>
            <a:spLocks noChangeArrowheads="1"/>
          </p:cNvSpPr>
          <p:nvPr/>
        </p:nvSpPr>
        <p:spPr bwMode="auto">
          <a:xfrm>
            <a:off x="1889125" y="4127500"/>
            <a:ext cx="890588"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b="0"/>
          </a:p>
        </p:txBody>
      </p:sp>
      <p:sp>
        <p:nvSpPr>
          <p:cNvPr id="86024" name="Rectangle 9"/>
          <p:cNvSpPr>
            <a:spLocks noChangeArrowheads="1"/>
          </p:cNvSpPr>
          <p:nvPr/>
        </p:nvSpPr>
        <p:spPr bwMode="auto">
          <a:xfrm>
            <a:off x="593725" y="4694238"/>
            <a:ext cx="5807075" cy="173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b="0"/>
          </a:p>
        </p:txBody>
      </p:sp>
      <p:sp>
        <p:nvSpPr>
          <p:cNvPr id="86025" name="Rectangle 10"/>
          <p:cNvSpPr>
            <a:spLocks noChangeArrowheads="1"/>
          </p:cNvSpPr>
          <p:nvPr/>
        </p:nvSpPr>
        <p:spPr bwMode="auto">
          <a:xfrm>
            <a:off x="0" y="1219200"/>
            <a:ext cx="91440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88000"/>
              </a:lnSpc>
              <a:spcBef>
                <a:spcPct val="30000"/>
              </a:spcBef>
              <a:buClr>
                <a:schemeClr val="accent2"/>
              </a:buClr>
              <a:buFont typeface="Wingdings" panose="05000000000000000000" pitchFamily="2" charset="2"/>
              <a:buNone/>
            </a:pPr>
            <a:r>
              <a:rPr lang="vi-VN" altLang="en-US" sz="2800" b="0" dirty="0"/>
              <a:t>Trung tâm nghiên cứu Pew đã tiến hành một cuộc khảo sát 1007 người lớn và nhận thấy rằng 85% người trong số họ biết Twitter là gì</a:t>
            </a:r>
            <a:r>
              <a:rPr lang="en-US" altLang="en-US" sz="2800" b="0" dirty="0"/>
              <a:t>.</a:t>
            </a:r>
          </a:p>
          <a:p>
            <a:pPr>
              <a:lnSpc>
                <a:spcPct val="88000"/>
              </a:lnSpc>
              <a:spcBef>
                <a:spcPct val="30000"/>
              </a:spcBef>
              <a:buClr>
                <a:schemeClr val="accent2"/>
              </a:buClr>
              <a:buFont typeface="Wingdings" panose="05000000000000000000" pitchFamily="2" charset="2"/>
              <a:buNone/>
            </a:pPr>
            <a:endParaRPr lang="en-US" altLang="en-US" sz="2800" b="0" dirty="0"/>
          </a:p>
          <a:p>
            <a:pPr>
              <a:lnSpc>
                <a:spcPct val="88000"/>
              </a:lnSpc>
              <a:spcBef>
                <a:spcPct val="30000"/>
              </a:spcBef>
              <a:buClr>
                <a:schemeClr val="accent2"/>
              </a:buClr>
              <a:buFont typeface="Wingdings" panose="05000000000000000000" pitchFamily="2" charset="2"/>
              <a:buNone/>
            </a:pPr>
            <a:r>
              <a:rPr lang="vi-VN" altLang="en-US" sz="2800" b="0" dirty="0"/>
              <a:t>Ước </a:t>
            </a:r>
            <a:r>
              <a:rPr lang="en-US" altLang="en-US" sz="2800" b="0" dirty="0" err="1"/>
              <a:t>lượng</a:t>
            </a:r>
            <a:r>
              <a:rPr lang="vi-VN" altLang="en-US" sz="2800" b="0" dirty="0"/>
              <a:t> điểm tốt nhất của p, tỷ lệ </a:t>
            </a:r>
            <a:r>
              <a:rPr lang="en-US" altLang="en-US" sz="2800" b="0" dirty="0" err="1"/>
              <a:t>quần</a:t>
            </a:r>
            <a:r>
              <a:rPr lang="en-US" altLang="en-US" sz="2800" b="0" dirty="0"/>
              <a:t> </a:t>
            </a:r>
            <a:r>
              <a:rPr lang="en-US" altLang="en-US" sz="2800" b="0" dirty="0" err="1"/>
              <a:t>thể</a:t>
            </a:r>
            <a:r>
              <a:rPr lang="vi-VN" altLang="en-US" sz="2800" b="0" dirty="0"/>
              <a:t>, là tỷ lệ mẫu:</a:t>
            </a:r>
            <a:endParaRPr lang="en-US" altLang="en-US" sz="2800" b="0" dirty="0"/>
          </a:p>
        </p:txBody>
      </p:sp>
      <p:graphicFrame>
        <p:nvGraphicFramePr>
          <p:cNvPr id="86026" name="Object 12"/>
          <p:cNvGraphicFramePr>
            <a:graphicFrameLocks noChangeAspect="1"/>
          </p:cNvGraphicFramePr>
          <p:nvPr/>
        </p:nvGraphicFramePr>
        <p:xfrm>
          <a:off x="3352800" y="3352800"/>
          <a:ext cx="1885950" cy="685800"/>
        </p:xfrm>
        <a:graphic>
          <a:graphicData uri="http://schemas.openxmlformats.org/presentationml/2006/ole">
            <mc:AlternateContent xmlns:mc="http://schemas.openxmlformats.org/markup-compatibility/2006">
              <mc:Choice xmlns:v="urn:schemas-microsoft-com:vml" Requires="v">
                <p:oleObj spid="_x0000_s86170" name="Equation" r:id="rId4" imgW="558558" imgH="203112" progId="Equation.DSMT4">
                  <p:embed/>
                </p:oleObj>
              </mc:Choice>
              <mc:Fallback>
                <p:oleObj name="Equation" r:id="rId4" imgW="558558" imgH="203112" progId="Equation.DSMT4">
                  <p:embed/>
                  <p:pic>
                    <p:nvPicPr>
                      <p:cNvPr id="0" name="Object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52800" y="3352800"/>
                        <a:ext cx="1885950"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idx="4294967295"/>
          </p:nvPr>
        </p:nvSpPr>
        <p:spPr bwMode="auto">
          <a:xfrm>
            <a:off x="838200" y="533400"/>
            <a:ext cx="8077200"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r>
              <a:rPr lang="vi-VN" altLang="en-US" sz="3200" dirty="0"/>
              <a:t>Khoảng ước </a:t>
            </a:r>
            <a:r>
              <a:rPr lang="en-US" altLang="en-US" sz="3200" dirty="0" err="1"/>
              <a:t>lượng</a:t>
            </a:r>
            <a:r>
              <a:rPr lang="vi-VN" altLang="en-US" sz="3200" dirty="0"/>
              <a:t> </a:t>
            </a:r>
            <a:r>
              <a:rPr lang="en-US" altLang="en-US" sz="3200" dirty="0" err="1"/>
              <a:t>cho</a:t>
            </a:r>
            <a:r>
              <a:rPr lang="en-US" altLang="en-US" sz="3200" dirty="0"/>
              <a:t> </a:t>
            </a:r>
            <a:r>
              <a:rPr lang="en-US" altLang="en-US" sz="3200" dirty="0" err="1" smtClean="0"/>
              <a:t>tỉ</a:t>
            </a:r>
            <a:r>
              <a:rPr lang="en-US" altLang="en-US" sz="3200" dirty="0" smtClean="0"/>
              <a:t> </a:t>
            </a:r>
            <a:r>
              <a:rPr lang="en-US" altLang="en-US" sz="3200" dirty="0" err="1" smtClean="0"/>
              <a:t>lệ</a:t>
            </a:r>
            <a:r>
              <a:rPr lang="vi-VN" altLang="en-US" sz="3200" dirty="0" smtClean="0"/>
              <a:t> </a:t>
            </a:r>
            <a:r>
              <a:rPr lang="en-US" altLang="en-US" sz="3200" dirty="0" smtClean="0"/>
              <a:t>p</a:t>
            </a:r>
            <a:endParaRPr lang="en-US" altLang="en-US" sz="3200" dirty="0" smtClean="0">
              <a:solidFill>
                <a:schemeClr val="tx1"/>
              </a:solidFill>
            </a:endParaRPr>
          </a:p>
        </p:txBody>
      </p:sp>
      <p:sp>
        <p:nvSpPr>
          <p:cNvPr id="86019" name="Rectangle 4"/>
          <p:cNvSpPr>
            <a:spLocks noChangeArrowheads="1"/>
          </p:cNvSpPr>
          <p:nvPr/>
        </p:nvSpPr>
        <p:spPr bwMode="auto">
          <a:xfrm>
            <a:off x="1838325" y="2403475"/>
            <a:ext cx="35401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b="0"/>
          </a:p>
        </p:txBody>
      </p:sp>
      <p:sp>
        <p:nvSpPr>
          <p:cNvPr id="86020" name="Rectangle 5"/>
          <p:cNvSpPr>
            <a:spLocks noChangeArrowheads="1"/>
          </p:cNvSpPr>
          <p:nvPr/>
        </p:nvSpPr>
        <p:spPr bwMode="auto">
          <a:xfrm>
            <a:off x="1508125" y="3017838"/>
            <a:ext cx="42068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b="0"/>
          </a:p>
        </p:txBody>
      </p:sp>
      <p:sp>
        <p:nvSpPr>
          <p:cNvPr id="86021" name="Rectangle 6"/>
          <p:cNvSpPr>
            <a:spLocks noChangeArrowheads="1"/>
          </p:cNvSpPr>
          <p:nvPr/>
        </p:nvSpPr>
        <p:spPr bwMode="auto">
          <a:xfrm>
            <a:off x="1736725" y="2989263"/>
            <a:ext cx="296863"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b="0"/>
          </a:p>
        </p:txBody>
      </p:sp>
      <p:sp>
        <p:nvSpPr>
          <p:cNvPr id="86022" name="Rectangle 7"/>
          <p:cNvSpPr>
            <a:spLocks noChangeArrowheads="1"/>
          </p:cNvSpPr>
          <p:nvPr/>
        </p:nvSpPr>
        <p:spPr bwMode="auto">
          <a:xfrm>
            <a:off x="512763" y="3513138"/>
            <a:ext cx="268287" cy="865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spcBef>
                <a:spcPct val="30000"/>
              </a:spcBef>
            </a:pPr>
            <a:r>
              <a:rPr lang="en-US" altLang="en-US" sz="2400" b="0">
                <a:solidFill>
                  <a:schemeClr val="hlink"/>
                </a:solidFill>
              </a:rPr>
              <a:t> </a:t>
            </a:r>
            <a:endParaRPr lang="en-US" altLang="en-US" sz="2400" b="0">
              <a:solidFill>
                <a:schemeClr val="tx2"/>
              </a:solidFill>
            </a:endParaRPr>
          </a:p>
          <a:p>
            <a:pPr>
              <a:lnSpc>
                <a:spcPct val="90000"/>
              </a:lnSpc>
              <a:spcBef>
                <a:spcPct val="30000"/>
              </a:spcBef>
            </a:pPr>
            <a:endParaRPr lang="en-US" altLang="en-US" sz="2400" b="0">
              <a:solidFill>
                <a:schemeClr val="tx2"/>
              </a:solidFill>
            </a:endParaRPr>
          </a:p>
        </p:txBody>
      </p:sp>
      <p:sp>
        <p:nvSpPr>
          <p:cNvPr id="86023" name="Rectangle 8"/>
          <p:cNvSpPr>
            <a:spLocks noChangeArrowheads="1"/>
          </p:cNvSpPr>
          <p:nvPr/>
        </p:nvSpPr>
        <p:spPr bwMode="auto">
          <a:xfrm>
            <a:off x="1889125" y="4127500"/>
            <a:ext cx="890588"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b="0"/>
          </a:p>
        </p:txBody>
      </p:sp>
      <p:sp>
        <p:nvSpPr>
          <p:cNvPr id="86024" name="Rectangle 9"/>
          <p:cNvSpPr>
            <a:spLocks noChangeArrowheads="1"/>
          </p:cNvSpPr>
          <p:nvPr/>
        </p:nvSpPr>
        <p:spPr bwMode="auto">
          <a:xfrm>
            <a:off x="593725" y="4694238"/>
            <a:ext cx="5807075" cy="173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b="0"/>
          </a:p>
        </p:txBody>
      </p:sp>
      <p:sp>
        <p:nvSpPr>
          <p:cNvPr id="86025" name="Rectangle 10"/>
          <p:cNvSpPr>
            <a:spLocks noChangeArrowheads="1"/>
          </p:cNvSpPr>
          <p:nvPr/>
        </p:nvSpPr>
        <p:spPr bwMode="auto">
          <a:xfrm>
            <a:off x="0" y="1219200"/>
            <a:ext cx="91440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88000"/>
              </a:lnSpc>
              <a:spcBef>
                <a:spcPct val="30000"/>
              </a:spcBef>
              <a:buClr>
                <a:schemeClr val="accent2"/>
              </a:buClr>
              <a:buFont typeface="Wingdings" panose="05000000000000000000" pitchFamily="2" charset="2"/>
              <a:buNone/>
            </a:pPr>
            <a:r>
              <a:rPr lang="en-US" altLang="en-US" sz="2800" b="0" dirty="0" err="1"/>
              <a:t>Sử</a:t>
            </a:r>
            <a:r>
              <a:rPr lang="en-US" altLang="en-US" sz="2800" b="0" dirty="0"/>
              <a:t> </a:t>
            </a:r>
            <a:r>
              <a:rPr lang="en-US" altLang="en-US" sz="2800" b="0" dirty="0" err="1"/>
              <a:t>dụng</a:t>
            </a:r>
            <a:r>
              <a:rPr lang="en-US" altLang="en-US" sz="2800" b="0" dirty="0"/>
              <a:t> </a:t>
            </a:r>
            <a:r>
              <a:rPr lang="en-US" altLang="en-US" sz="2800" b="0" dirty="0" err="1"/>
              <a:t>tỉ</a:t>
            </a:r>
            <a:r>
              <a:rPr lang="en-US" altLang="en-US" sz="2800" b="0" dirty="0"/>
              <a:t> </a:t>
            </a:r>
            <a:r>
              <a:rPr lang="en-US" altLang="en-US" sz="2800" b="0" dirty="0" err="1"/>
              <a:t>lệ</a:t>
            </a:r>
            <a:r>
              <a:rPr lang="en-US" altLang="en-US" sz="2800" b="0" dirty="0"/>
              <a:t> </a:t>
            </a:r>
            <a:r>
              <a:rPr lang="en-US" altLang="en-US" sz="2800" b="0" dirty="0" err="1"/>
              <a:t>mẫu</a:t>
            </a:r>
            <a:r>
              <a:rPr lang="en-US" altLang="en-US" sz="2800" b="0" dirty="0"/>
              <a:t> </a:t>
            </a:r>
            <a:r>
              <a:rPr lang="en-US" altLang="en-US" sz="2800" b="0" dirty="0" err="1" smtClean="0"/>
              <a:t>để</a:t>
            </a:r>
            <a:r>
              <a:rPr lang="en-US" altLang="en-US" sz="2800" b="0" dirty="0" smtClean="0"/>
              <a:t> </a:t>
            </a:r>
            <a:r>
              <a:rPr lang="en-US" altLang="en-US" sz="2800" b="0" dirty="0" err="1"/>
              <a:t>ước</a:t>
            </a:r>
            <a:r>
              <a:rPr lang="en-US" altLang="en-US" sz="2800" b="0" dirty="0"/>
              <a:t> </a:t>
            </a:r>
            <a:r>
              <a:rPr lang="en-US" altLang="en-US" sz="2800" b="0" dirty="0" err="1"/>
              <a:t>lượng</a:t>
            </a:r>
            <a:r>
              <a:rPr lang="en-US" altLang="en-US" sz="2800" b="0" dirty="0"/>
              <a:t> </a:t>
            </a:r>
            <a:r>
              <a:rPr lang="en-US" altLang="en-US" sz="2800" b="0" dirty="0" err="1"/>
              <a:t>giá</a:t>
            </a:r>
            <a:r>
              <a:rPr lang="en-US" altLang="en-US" sz="2800" b="0" dirty="0"/>
              <a:t> </a:t>
            </a:r>
            <a:r>
              <a:rPr lang="en-US" altLang="en-US" sz="2800" b="0" dirty="0" err="1"/>
              <a:t>trị</a:t>
            </a:r>
            <a:r>
              <a:rPr lang="en-US" altLang="en-US" sz="2800" b="0" dirty="0"/>
              <a:t> </a:t>
            </a:r>
            <a:r>
              <a:rPr lang="en-US" altLang="en-US" sz="2800" b="0" dirty="0" err="1"/>
              <a:t>đúng</a:t>
            </a:r>
            <a:r>
              <a:rPr lang="en-US" altLang="en-US" sz="2800" b="0" dirty="0"/>
              <a:t> </a:t>
            </a:r>
            <a:r>
              <a:rPr lang="en-US" altLang="en-US" sz="2800" b="0" dirty="0" err="1"/>
              <a:t>của</a:t>
            </a:r>
            <a:r>
              <a:rPr lang="en-US" altLang="en-US" sz="2800" b="0" dirty="0"/>
              <a:t> </a:t>
            </a:r>
            <a:r>
              <a:rPr lang="en-US" altLang="en-US" sz="2800" b="0" dirty="0" err="1"/>
              <a:t>tỉ</a:t>
            </a:r>
            <a:r>
              <a:rPr lang="en-US" altLang="en-US" sz="2800" b="0" dirty="0"/>
              <a:t> </a:t>
            </a:r>
            <a:r>
              <a:rPr lang="en-US" altLang="en-US" sz="2800" b="0" dirty="0" err="1"/>
              <a:t>lệ</a:t>
            </a:r>
            <a:r>
              <a:rPr lang="en-US" altLang="en-US" sz="2800" b="0" dirty="0"/>
              <a:t> </a:t>
            </a:r>
            <a:r>
              <a:rPr lang="en-US" altLang="en-US" sz="2800" b="0" dirty="0" err="1"/>
              <a:t>quần</a:t>
            </a:r>
            <a:r>
              <a:rPr lang="en-US" altLang="en-US" sz="2800" b="0" dirty="0"/>
              <a:t> </a:t>
            </a:r>
            <a:r>
              <a:rPr lang="en-US" altLang="en-US" sz="2800" b="0" dirty="0" err="1" smtClean="0"/>
              <a:t>thể</a:t>
            </a:r>
            <a:r>
              <a:rPr lang="en-US" altLang="en-US" sz="2800" b="0" dirty="0" smtClean="0"/>
              <a:t>:</a:t>
            </a:r>
          </a:p>
          <a:p>
            <a:pPr marL="342900" indent="-342900">
              <a:lnSpc>
                <a:spcPct val="88000"/>
              </a:lnSpc>
              <a:spcBef>
                <a:spcPct val="30000"/>
              </a:spcBef>
              <a:buClr>
                <a:schemeClr val="accent2"/>
              </a:buClr>
              <a:buFont typeface="Arial" panose="020B0604020202020204" pitchFamily="34" charset="0"/>
              <a:buChar char="•"/>
            </a:pPr>
            <a:r>
              <a:rPr lang="en-US" altLang="en-US" sz="2800" b="0" dirty="0" smtClean="0"/>
              <a:t>Theo </a:t>
            </a:r>
            <a:r>
              <a:rPr lang="en-US" altLang="en-US" sz="2800" b="0" dirty="0" err="1" smtClean="0"/>
              <a:t>chương</a:t>
            </a:r>
            <a:r>
              <a:rPr lang="en-US" altLang="en-US" sz="2800" b="0" dirty="0" smtClean="0"/>
              <a:t> 6, </a:t>
            </a:r>
            <a:r>
              <a:rPr lang="en-US" altLang="en-US" sz="2800" b="0" dirty="0" err="1" smtClean="0">
                <a:solidFill>
                  <a:srgbClr val="FF0000"/>
                </a:solidFill>
              </a:rPr>
              <a:t>phân</a:t>
            </a:r>
            <a:r>
              <a:rPr lang="en-US" altLang="en-US" sz="2800" b="0" dirty="0" smtClean="0">
                <a:solidFill>
                  <a:srgbClr val="FF0000"/>
                </a:solidFill>
              </a:rPr>
              <a:t> </a:t>
            </a:r>
            <a:r>
              <a:rPr lang="en-US" altLang="en-US" sz="2800" b="0" dirty="0" err="1" smtClean="0">
                <a:solidFill>
                  <a:srgbClr val="FF0000"/>
                </a:solidFill>
              </a:rPr>
              <a:t>phối</a:t>
            </a:r>
            <a:r>
              <a:rPr lang="en-US" altLang="en-US" sz="2800" b="0" dirty="0" smtClean="0">
                <a:solidFill>
                  <a:srgbClr val="FF0000"/>
                </a:solidFill>
              </a:rPr>
              <a:t> </a:t>
            </a:r>
            <a:r>
              <a:rPr lang="en-US" altLang="en-US" sz="2800" b="0" dirty="0" err="1" smtClean="0">
                <a:solidFill>
                  <a:srgbClr val="FF0000"/>
                </a:solidFill>
              </a:rPr>
              <a:t>tỉ</a:t>
            </a:r>
            <a:r>
              <a:rPr lang="en-US" altLang="en-US" sz="2800" b="0" dirty="0" smtClean="0">
                <a:solidFill>
                  <a:srgbClr val="FF0000"/>
                </a:solidFill>
              </a:rPr>
              <a:t> </a:t>
            </a:r>
            <a:r>
              <a:rPr lang="en-US" altLang="en-US" sz="2800" b="0" dirty="0" err="1" smtClean="0">
                <a:solidFill>
                  <a:srgbClr val="FF0000"/>
                </a:solidFill>
              </a:rPr>
              <a:t>lệ</a:t>
            </a:r>
            <a:r>
              <a:rPr lang="en-US" altLang="en-US" sz="2800" b="0" dirty="0" smtClean="0">
                <a:solidFill>
                  <a:srgbClr val="FF0000"/>
                </a:solidFill>
              </a:rPr>
              <a:t> </a:t>
            </a:r>
            <a:r>
              <a:rPr lang="en-US" altLang="en-US" sz="2800" b="0" dirty="0" err="1" smtClean="0">
                <a:solidFill>
                  <a:srgbClr val="FF0000"/>
                </a:solidFill>
              </a:rPr>
              <a:t>mẫu</a:t>
            </a:r>
            <a:r>
              <a:rPr lang="en-US" altLang="en-US" sz="2800" b="0" dirty="0" smtClean="0">
                <a:solidFill>
                  <a:srgbClr val="FF0000"/>
                </a:solidFill>
              </a:rPr>
              <a:t> </a:t>
            </a:r>
            <a:r>
              <a:rPr lang="en-US" altLang="en-US" sz="2800" b="0" dirty="0" err="1" smtClean="0">
                <a:solidFill>
                  <a:srgbClr val="FF0000"/>
                </a:solidFill>
              </a:rPr>
              <a:t>là</a:t>
            </a:r>
            <a:r>
              <a:rPr lang="en-US" altLang="en-US" sz="2800" b="0" dirty="0" smtClean="0">
                <a:solidFill>
                  <a:srgbClr val="FF0000"/>
                </a:solidFill>
              </a:rPr>
              <a:t> </a:t>
            </a:r>
            <a:r>
              <a:rPr lang="en-US" altLang="en-US" sz="2800" b="0" dirty="0" err="1" smtClean="0">
                <a:solidFill>
                  <a:srgbClr val="FF0000"/>
                </a:solidFill>
              </a:rPr>
              <a:t>phân</a:t>
            </a:r>
            <a:r>
              <a:rPr lang="en-US" altLang="en-US" sz="2800" b="0" dirty="0" smtClean="0">
                <a:solidFill>
                  <a:srgbClr val="FF0000"/>
                </a:solidFill>
              </a:rPr>
              <a:t> </a:t>
            </a:r>
            <a:r>
              <a:rPr lang="en-US" altLang="en-US" sz="2800" b="0" dirty="0" err="1" smtClean="0">
                <a:solidFill>
                  <a:srgbClr val="FF0000"/>
                </a:solidFill>
              </a:rPr>
              <a:t>phối</a:t>
            </a:r>
            <a:r>
              <a:rPr lang="en-US" altLang="en-US" sz="2800" b="0" dirty="0" smtClean="0">
                <a:solidFill>
                  <a:srgbClr val="FF0000"/>
                </a:solidFill>
              </a:rPr>
              <a:t> </a:t>
            </a:r>
            <a:r>
              <a:rPr lang="en-US" altLang="en-US" sz="2800" b="0" dirty="0" err="1" smtClean="0">
                <a:solidFill>
                  <a:srgbClr val="FF0000"/>
                </a:solidFill>
              </a:rPr>
              <a:t>nhị</a:t>
            </a:r>
            <a:r>
              <a:rPr lang="en-US" altLang="en-US" sz="2800" b="0" dirty="0" smtClean="0">
                <a:solidFill>
                  <a:srgbClr val="FF0000"/>
                </a:solidFill>
              </a:rPr>
              <a:t> </a:t>
            </a:r>
            <a:r>
              <a:rPr lang="en-US" altLang="en-US" sz="2800" b="0" dirty="0" err="1" smtClean="0">
                <a:solidFill>
                  <a:srgbClr val="FF0000"/>
                </a:solidFill>
              </a:rPr>
              <a:t>thức</a:t>
            </a:r>
            <a:r>
              <a:rPr lang="en-US" altLang="en-US" sz="2800" b="0" dirty="0" smtClean="0">
                <a:solidFill>
                  <a:srgbClr val="FF0000"/>
                </a:solidFill>
              </a:rPr>
              <a:t>.</a:t>
            </a:r>
            <a:r>
              <a:rPr lang="en-US" altLang="en-US" sz="2800" b="0" dirty="0" smtClean="0"/>
              <a:t> </a:t>
            </a:r>
          </a:p>
          <a:p>
            <a:pPr marL="342900" indent="-342900">
              <a:lnSpc>
                <a:spcPct val="88000"/>
              </a:lnSpc>
              <a:spcBef>
                <a:spcPct val="30000"/>
              </a:spcBef>
              <a:buClr>
                <a:schemeClr val="accent2"/>
              </a:buClr>
              <a:buFont typeface="Arial" panose="020B0604020202020204" pitchFamily="34" charset="0"/>
              <a:buChar char="•"/>
            </a:pPr>
            <a:r>
              <a:rPr lang="vi-VN" altLang="en-US" sz="2800" b="0" dirty="0" smtClean="0"/>
              <a:t>Trong </a:t>
            </a:r>
            <a:r>
              <a:rPr lang="vi-VN" altLang="en-US" sz="2800" b="0" dirty="0"/>
              <a:t>pp nhị thức, tính xác suất khi số phép thử lớn (ví dụ như 100) là gần như không thể</a:t>
            </a:r>
            <a:r>
              <a:rPr lang="vi-VN" altLang="en-US" sz="2800" b="0" dirty="0" smtClean="0"/>
              <a:t>.</a:t>
            </a:r>
            <a:endParaRPr lang="vi-VN" altLang="en-US" sz="2800" b="0" dirty="0"/>
          </a:p>
          <a:p>
            <a:pPr marL="342900" indent="-342900">
              <a:lnSpc>
                <a:spcPct val="88000"/>
              </a:lnSpc>
              <a:spcBef>
                <a:spcPct val="30000"/>
              </a:spcBef>
              <a:buClr>
                <a:schemeClr val="accent2"/>
              </a:buClr>
              <a:buFont typeface="Arial" panose="020B0604020202020204" pitchFamily="34" charset="0"/>
              <a:buChar char="•"/>
            </a:pPr>
            <a:r>
              <a:rPr lang="vi-VN" altLang="en-US" sz="2800" b="0" dirty="0">
                <a:solidFill>
                  <a:srgbClr val="FF0000"/>
                </a:solidFill>
              </a:rPr>
              <a:t>Phân phối chuẩn có thể được dùng để xấp xỉ </a:t>
            </a:r>
            <a:r>
              <a:rPr lang="en-US" altLang="en-US" sz="2800" b="0" dirty="0" err="1" smtClean="0">
                <a:solidFill>
                  <a:srgbClr val="FF0000"/>
                </a:solidFill>
              </a:rPr>
              <a:t>phân</a:t>
            </a:r>
            <a:r>
              <a:rPr lang="en-US" altLang="en-US" sz="2800" b="0" dirty="0" smtClean="0">
                <a:solidFill>
                  <a:srgbClr val="FF0000"/>
                </a:solidFill>
              </a:rPr>
              <a:t> </a:t>
            </a:r>
            <a:r>
              <a:rPr lang="en-US" altLang="en-US" sz="2800" b="0" dirty="0" err="1" smtClean="0">
                <a:solidFill>
                  <a:srgbClr val="FF0000"/>
                </a:solidFill>
              </a:rPr>
              <a:t>phối</a:t>
            </a:r>
            <a:r>
              <a:rPr lang="vi-VN" altLang="en-US" sz="2800" b="0" dirty="0" smtClean="0">
                <a:solidFill>
                  <a:srgbClr val="FF0000"/>
                </a:solidFill>
              </a:rPr>
              <a:t> </a:t>
            </a:r>
            <a:r>
              <a:rPr lang="vi-VN" altLang="en-US" sz="2800" b="0" dirty="0">
                <a:solidFill>
                  <a:srgbClr val="FF0000"/>
                </a:solidFill>
              </a:rPr>
              <a:t>nhị thức khi n lớn.</a:t>
            </a:r>
            <a:r>
              <a:rPr lang="en-US" altLang="en-US" sz="2800" b="0" dirty="0" smtClean="0">
                <a:solidFill>
                  <a:srgbClr val="FF0000"/>
                </a:solidFill>
              </a:rPr>
              <a:t> </a:t>
            </a:r>
            <a:endParaRPr lang="vi-VN" altLang="en-US" sz="2800" b="0" dirty="0" smtClean="0">
              <a:solidFill>
                <a:srgbClr val="FF0000"/>
              </a:solidFill>
            </a:endParaRPr>
          </a:p>
          <a:p>
            <a:pPr lvl="1" indent="0">
              <a:lnSpc>
                <a:spcPct val="88000"/>
              </a:lnSpc>
              <a:spcBef>
                <a:spcPct val="30000"/>
              </a:spcBef>
              <a:buClr>
                <a:schemeClr val="accent2"/>
              </a:buClr>
            </a:pPr>
            <a:endParaRPr lang="en-US" altLang="en-US" sz="2800" b="0" dirty="0"/>
          </a:p>
        </p:txBody>
      </p:sp>
    </p:spTree>
    <p:extLst>
      <p:ext uri="{BB962C8B-B14F-4D97-AF65-F5344CB8AC3E}">
        <p14:creationId xmlns:p14="http://schemas.microsoft.com/office/powerpoint/2010/main" val="649809681"/>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idx="4294967295"/>
          </p:nvPr>
        </p:nvSpPr>
        <p:spPr bwMode="auto">
          <a:xfrm>
            <a:off x="609600" y="533400"/>
            <a:ext cx="8077200"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r>
              <a:rPr lang="vi-VN" altLang="en-US" sz="3200" dirty="0"/>
              <a:t>Khoảng ước </a:t>
            </a:r>
            <a:r>
              <a:rPr lang="en-US" altLang="en-US" sz="3200" dirty="0" err="1"/>
              <a:t>lượng</a:t>
            </a:r>
            <a:r>
              <a:rPr lang="vi-VN" altLang="en-US" sz="3200" dirty="0"/>
              <a:t> </a:t>
            </a:r>
            <a:r>
              <a:rPr lang="en-US" altLang="en-US" sz="3200" dirty="0" err="1"/>
              <a:t>cho</a:t>
            </a:r>
            <a:r>
              <a:rPr lang="en-US" altLang="en-US" sz="3200" dirty="0"/>
              <a:t> </a:t>
            </a:r>
            <a:r>
              <a:rPr lang="en-US" altLang="en-US" sz="3200" dirty="0" err="1" smtClean="0"/>
              <a:t>tỉ</a:t>
            </a:r>
            <a:r>
              <a:rPr lang="en-US" altLang="en-US" sz="3200" dirty="0" smtClean="0"/>
              <a:t> </a:t>
            </a:r>
            <a:r>
              <a:rPr lang="en-US" altLang="en-US" sz="3200" dirty="0" err="1" smtClean="0"/>
              <a:t>lệ</a:t>
            </a:r>
            <a:r>
              <a:rPr lang="vi-VN" altLang="en-US" sz="3200" dirty="0" smtClean="0"/>
              <a:t> </a:t>
            </a:r>
            <a:r>
              <a:rPr lang="en-US" altLang="en-US" sz="3200" dirty="0" smtClean="0"/>
              <a:t>p</a:t>
            </a:r>
            <a:endParaRPr lang="en-US" altLang="en-US" sz="3200" dirty="0" smtClean="0">
              <a:solidFill>
                <a:schemeClr val="tx1"/>
              </a:solidFill>
            </a:endParaRPr>
          </a:p>
        </p:txBody>
      </p:sp>
      <p:sp>
        <p:nvSpPr>
          <p:cNvPr id="86019" name="Rectangle 4"/>
          <p:cNvSpPr>
            <a:spLocks noChangeArrowheads="1"/>
          </p:cNvSpPr>
          <p:nvPr/>
        </p:nvSpPr>
        <p:spPr bwMode="auto">
          <a:xfrm>
            <a:off x="1838325" y="2403475"/>
            <a:ext cx="35401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b="0"/>
          </a:p>
        </p:txBody>
      </p:sp>
      <p:sp>
        <p:nvSpPr>
          <p:cNvPr id="86020" name="Rectangle 5"/>
          <p:cNvSpPr>
            <a:spLocks noChangeArrowheads="1"/>
          </p:cNvSpPr>
          <p:nvPr/>
        </p:nvSpPr>
        <p:spPr bwMode="auto">
          <a:xfrm>
            <a:off x="1508125" y="3017838"/>
            <a:ext cx="42068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b="0"/>
          </a:p>
        </p:txBody>
      </p:sp>
      <p:sp>
        <p:nvSpPr>
          <p:cNvPr id="86021" name="Rectangle 6"/>
          <p:cNvSpPr>
            <a:spLocks noChangeArrowheads="1"/>
          </p:cNvSpPr>
          <p:nvPr/>
        </p:nvSpPr>
        <p:spPr bwMode="auto">
          <a:xfrm>
            <a:off x="1736725" y="2989263"/>
            <a:ext cx="296863"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b="0"/>
          </a:p>
        </p:txBody>
      </p:sp>
      <p:sp>
        <p:nvSpPr>
          <p:cNvPr id="86022" name="Rectangle 7"/>
          <p:cNvSpPr>
            <a:spLocks noChangeArrowheads="1"/>
          </p:cNvSpPr>
          <p:nvPr/>
        </p:nvSpPr>
        <p:spPr bwMode="auto">
          <a:xfrm>
            <a:off x="512763" y="3513138"/>
            <a:ext cx="268287" cy="865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spcBef>
                <a:spcPct val="30000"/>
              </a:spcBef>
            </a:pPr>
            <a:r>
              <a:rPr lang="en-US" altLang="en-US" sz="2400" b="0">
                <a:solidFill>
                  <a:schemeClr val="hlink"/>
                </a:solidFill>
              </a:rPr>
              <a:t> </a:t>
            </a:r>
            <a:endParaRPr lang="en-US" altLang="en-US" sz="2400" b="0">
              <a:solidFill>
                <a:schemeClr val="tx2"/>
              </a:solidFill>
            </a:endParaRPr>
          </a:p>
          <a:p>
            <a:pPr>
              <a:lnSpc>
                <a:spcPct val="90000"/>
              </a:lnSpc>
              <a:spcBef>
                <a:spcPct val="30000"/>
              </a:spcBef>
            </a:pPr>
            <a:endParaRPr lang="en-US" altLang="en-US" sz="2400" b="0">
              <a:solidFill>
                <a:schemeClr val="tx2"/>
              </a:solidFill>
            </a:endParaRPr>
          </a:p>
        </p:txBody>
      </p:sp>
      <p:sp>
        <p:nvSpPr>
          <p:cNvPr id="86023" name="Rectangle 8"/>
          <p:cNvSpPr>
            <a:spLocks noChangeArrowheads="1"/>
          </p:cNvSpPr>
          <p:nvPr/>
        </p:nvSpPr>
        <p:spPr bwMode="auto">
          <a:xfrm>
            <a:off x="1889125" y="4127500"/>
            <a:ext cx="890588"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b="0"/>
          </a:p>
        </p:txBody>
      </p:sp>
      <p:sp>
        <p:nvSpPr>
          <p:cNvPr id="86024" name="Rectangle 9"/>
          <p:cNvSpPr>
            <a:spLocks noChangeArrowheads="1"/>
          </p:cNvSpPr>
          <p:nvPr/>
        </p:nvSpPr>
        <p:spPr bwMode="auto">
          <a:xfrm>
            <a:off x="593725" y="4694238"/>
            <a:ext cx="5807075" cy="173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b="0"/>
          </a:p>
        </p:txBody>
      </p:sp>
      <p:sp>
        <p:nvSpPr>
          <p:cNvPr id="86025" name="Rectangle 10"/>
          <p:cNvSpPr>
            <a:spLocks noChangeArrowheads="1"/>
          </p:cNvSpPr>
          <p:nvPr/>
        </p:nvSpPr>
        <p:spPr bwMode="auto">
          <a:xfrm>
            <a:off x="0" y="1219200"/>
            <a:ext cx="91440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marL="342900" indent="-342900">
              <a:lnSpc>
                <a:spcPct val="88000"/>
              </a:lnSpc>
              <a:spcBef>
                <a:spcPct val="30000"/>
              </a:spcBef>
              <a:buClr>
                <a:schemeClr val="accent2"/>
              </a:buClr>
              <a:buFont typeface="Arial" panose="020B0604020202020204" pitchFamily="34" charset="0"/>
              <a:buChar char="•"/>
            </a:pPr>
            <a:r>
              <a:rPr lang="en-US" altLang="en-US" sz="2400" b="0" dirty="0" err="1" smtClean="0"/>
              <a:t>Điều</a:t>
            </a:r>
            <a:r>
              <a:rPr lang="en-US" altLang="en-US" sz="2400" b="0" dirty="0" smtClean="0"/>
              <a:t> </a:t>
            </a:r>
            <a:r>
              <a:rPr lang="en-US" altLang="en-US" sz="2400" b="0" dirty="0" err="1" smtClean="0"/>
              <a:t>kiện</a:t>
            </a:r>
            <a:r>
              <a:rPr lang="en-US" altLang="en-US" sz="2400" b="0" dirty="0" smtClean="0"/>
              <a:t> </a:t>
            </a:r>
            <a:r>
              <a:rPr lang="en-US" altLang="en-US" sz="2400" b="0" dirty="0" err="1" smtClean="0"/>
              <a:t>để</a:t>
            </a:r>
            <a:r>
              <a:rPr lang="en-US" altLang="en-US" sz="2400" b="0" dirty="0" smtClean="0"/>
              <a:t> p</a:t>
            </a:r>
            <a:r>
              <a:rPr lang="vi-VN" altLang="en-US" sz="2400" b="0" dirty="0" smtClean="0"/>
              <a:t>hân </a:t>
            </a:r>
            <a:r>
              <a:rPr lang="vi-VN" altLang="en-US" sz="2400" b="0" dirty="0"/>
              <a:t>phối chuẩn có thể được dùng để xấp </a:t>
            </a:r>
            <a:r>
              <a:rPr lang="vi-VN" altLang="en-US" sz="2400" b="0" dirty="0" smtClean="0"/>
              <a:t>xỉ</a:t>
            </a:r>
            <a:r>
              <a:rPr lang="en-US" altLang="en-US" sz="2400" b="0" dirty="0" smtClean="0"/>
              <a:t> </a:t>
            </a:r>
            <a:r>
              <a:rPr lang="en-US" altLang="en-US" sz="2400" b="0" dirty="0" err="1" smtClean="0"/>
              <a:t>phân</a:t>
            </a:r>
            <a:r>
              <a:rPr lang="en-US" altLang="en-US" sz="2400" b="0" dirty="0"/>
              <a:t> </a:t>
            </a:r>
            <a:r>
              <a:rPr lang="en-US" altLang="en-US" sz="2400" b="0" dirty="0" err="1" smtClean="0"/>
              <a:t>phối</a:t>
            </a:r>
            <a:r>
              <a:rPr lang="vi-VN" altLang="en-US" sz="2400" b="0" dirty="0" smtClean="0"/>
              <a:t> </a:t>
            </a:r>
            <a:r>
              <a:rPr lang="vi-VN" altLang="en-US" sz="2400" b="0" dirty="0"/>
              <a:t>nhị thức khi n </a:t>
            </a:r>
            <a:r>
              <a:rPr lang="vi-VN" altLang="en-US" sz="2400" b="0" dirty="0" smtClean="0"/>
              <a:t>lớn</a:t>
            </a:r>
            <a:r>
              <a:rPr lang="en-US" altLang="en-US" sz="2400" b="0" dirty="0" smtClean="0"/>
              <a:t>:</a:t>
            </a:r>
          </a:p>
          <a:p>
            <a:pPr marL="1085850" lvl="1" indent="-342900">
              <a:lnSpc>
                <a:spcPct val="88000"/>
              </a:lnSpc>
              <a:spcBef>
                <a:spcPct val="30000"/>
              </a:spcBef>
              <a:buClr>
                <a:schemeClr val="accent2"/>
              </a:buClr>
              <a:buFont typeface="Arial" panose="020B0604020202020204" pitchFamily="34" charset="0"/>
              <a:buChar char="•"/>
            </a:pPr>
            <a:r>
              <a:rPr lang="en-US" sz="2400" b="0" dirty="0">
                <a:latin typeface="Arial" charset="0"/>
              </a:rPr>
              <a:t>np </a:t>
            </a:r>
            <a:r>
              <a:rPr lang="en-US" sz="2400" b="0" u="sng" dirty="0">
                <a:latin typeface="Arial" charset="0"/>
              </a:rPr>
              <a:t>&gt;</a:t>
            </a:r>
            <a:r>
              <a:rPr lang="en-US" sz="2400" b="0" dirty="0">
                <a:latin typeface="Arial" charset="0"/>
              </a:rPr>
              <a:t> 5 &amp; </a:t>
            </a:r>
            <a:r>
              <a:rPr lang="en-US" sz="2400" b="0" dirty="0" smtClean="0">
                <a:latin typeface="Arial" charset="0"/>
              </a:rPr>
              <a:t>n(1 </a:t>
            </a:r>
            <a:r>
              <a:rPr lang="en-US" sz="2400" b="0" dirty="0">
                <a:latin typeface="Arial" charset="0"/>
              </a:rPr>
              <a:t>– p</a:t>
            </a:r>
            <a:r>
              <a:rPr lang="en-US" sz="2400" b="0" dirty="0" smtClean="0">
                <a:latin typeface="Arial" charset="0"/>
              </a:rPr>
              <a:t>)</a:t>
            </a:r>
            <a:r>
              <a:rPr lang="en-US" sz="2400" b="0" u="sng" dirty="0" smtClean="0">
                <a:latin typeface="Arial" charset="0"/>
              </a:rPr>
              <a:t>&gt;</a:t>
            </a:r>
            <a:r>
              <a:rPr lang="en-US" sz="2400" b="0" dirty="0" smtClean="0">
                <a:latin typeface="Arial" charset="0"/>
              </a:rPr>
              <a:t> </a:t>
            </a:r>
            <a:r>
              <a:rPr lang="en-US" sz="2400" b="0" dirty="0">
                <a:latin typeface="Arial" charset="0"/>
              </a:rPr>
              <a:t>5</a:t>
            </a:r>
          </a:p>
          <a:p>
            <a:pPr marL="1085850" lvl="1" indent="-342900">
              <a:lnSpc>
                <a:spcPct val="88000"/>
              </a:lnSpc>
              <a:spcBef>
                <a:spcPct val="30000"/>
              </a:spcBef>
              <a:buClr>
                <a:schemeClr val="accent2"/>
              </a:buClr>
              <a:buFont typeface="Arial" panose="020B0604020202020204" pitchFamily="34" charset="0"/>
              <a:buChar char="•"/>
            </a:pPr>
            <a:r>
              <a:rPr lang="en-US" altLang="en-US" sz="2400" b="0" i="1" dirty="0" smtClean="0"/>
              <a:t>n </a:t>
            </a:r>
            <a:r>
              <a:rPr lang="en-US" altLang="en-US" sz="2400" b="0" i="1" dirty="0" err="1"/>
              <a:t>càng</a:t>
            </a:r>
            <a:r>
              <a:rPr lang="en-US" altLang="en-US" sz="2400" b="0" i="1" dirty="0"/>
              <a:t> </a:t>
            </a:r>
            <a:r>
              <a:rPr lang="en-US" altLang="en-US" sz="2400" b="0" i="1" dirty="0" err="1"/>
              <a:t>lớn</a:t>
            </a:r>
            <a:r>
              <a:rPr lang="en-US" altLang="en-US" sz="2400" b="0" i="1" dirty="0"/>
              <a:t> </a:t>
            </a:r>
            <a:r>
              <a:rPr lang="en-US" altLang="en-US" sz="2400" b="0" i="1" dirty="0" err="1"/>
              <a:t>thì</a:t>
            </a:r>
            <a:r>
              <a:rPr lang="en-US" altLang="en-US" sz="2400" b="0" i="1" dirty="0"/>
              <a:t> </a:t>
            </a:r>
            <a:r>
              <a:rPr lang="en-US" altLang="en-US" sz="2400" b="0" i="1" dirty="0" err="1"/>
              <a:t>xấp</a:t>
            </a:r>
            <a:r>
              <a:rPr lang="en-US" altLang="en-US" sz="2400" b="0" i="1" dirty="0"/>
              <a:t> </a:t>
            </a:r>
            <a:r>
              <a:rPr lang="en-US" altLang="en-US" sz="2400" b="0" i="1" dirty="0" err="1"/>
              <a:t>xỉ</a:t>
            </a:r>
            <a:r>
              <a:rPr lang="en-US" altLang="en-US" sz="2400" b="0" i="1" dirty="0"/>
              <a:t> </a:t>
            </a:r>
            <a:r>
              <a:rPr lang="en-US" altLang="en-US" sz="2400" b="0" i="1" dirty="0" err="1"/>
              <a:t>càng</a:t>
            </a:r>
            <a:r>
              <a:rPr lang="en-US" altLang="en-US" sz="2400" b="0" i="1" dirty="0"/>
              <a:t> </a:t>
            </a:r>
            <a:r>
              <a:rPr lang="en-US" altLang="en-US" sz="2400" b="0" i="1" dirty="0" err="1"/>
              <a:t>tốt</a:t>
            </a:r>
            <a:r>
              <a:rPr lang="en-US" altLang="en-US" sz="2400" b="0" dirty="0"/>
              <a:t>. </a:t>
            </a:r>
            <a:endParaRPr lang="en-US" altLang="en-US" sz="2400" b="0" dirty="0" smtClean="0"/>
          </a:p>
          <a:p>
            <a:pPr marL="342900" indent="-342900">
              <a:lnSpc>
                <a:spcPct val="88000"/>
              </a:lnSpc>
              <a:spcBef>
                <a:spcPct val="30000"/>
              </a:spcBef>
              <a:buClr>
                <a:schemeClr val="accent2"/>
              </a:buClr>
              <a:buFont typeface="Arial" panose="020B0604020202020204" pitchFamily="34" charset="0"/>
              <a:buChar char="•"/>
            </a:pPr>
            <a:r>
              <a:rPr lang="en-US" altLang="en-US" sz="2400" b="0" dirty="0" err="1" smtClean="0"/>
              <a:t>Khi</a:t>
            </a:r>
            <a:r>
              <a:rPr lang="en-US" altLang="en-US" sz="2400" b="0" dirty="0" smtClean="0"/>
              <a:t> </a:t>
            </a:r>
            <a:r>
              <a:rPr lang="en-US" altLang="en-US" sz="2400" b="0" dirty="0" err="1" smtClean="0"/>
              <a:t>phân</a:t>
            </a:r>
            <a:r>
              <a:rPr lang="en-US" altLang="en-US" sz="2400" b="0" dirty="0" smtClean="0"/>
              <a:t> </a:t>
            </a:r>
            <a:r>
              <a:rPr lang="en-US" altLang="en-US" sz="2400" b="0" dirty="0" err="1" smtClean="0"/>
              <a:t>phối</a:t>
            </a:r>
            <a:r>
              <a:rPr lang="en-US" altLang="en-US" sz="2400" b="0" dirty="0" smtClean="0"/>
              <a:t> </a:t>
            </a:r>
            <a:r>
              <a:rPr lang="en-US" altLang="en-US" sz="2400" b="0" dirty="0" err="1" smtClean="0"/>
              <a:t>nhị</a:t>
            </a:r>
            <a:r>
              <a:rPr lang="en-US" altLang="en-US" sz="2400" b="0" dirty="0" smtClean="0"/>
              <a:t> </a:t>
            </a:r>
            <a:r>
              <a:rPr lang="en-US" altLang="en-US" sz="2400" b="0" dirty="0" err="1" smtClean="0"/>
              <a:t>thức</a:t>
            </a:r>
            <a:r>
              <a:rPr lang="en-US" altLang="en-US" sz="2400" b="0" dirty="0" smtClean="0"/>
              <a:t> </a:t>
            </a:r>
            <a:r>
              <a:rPr lang="en-US" altLang="en-US" sz="2400" b="0" dirty="0" err="1" smtClean="0"/>
              <a:t>xấp</a:t>
            </a:r>
            <a:r>
              <a:rPr lang="en-US" altLang="en-US" sz="2400" b="0" dirty="0" smtClean="0"/>
              <a:t> </a:t>
            </a:r>
            <a:r>
              <a:rPr lang="en-US" altLang="en-US" sz="2400" b="0" dirty="0" err="1" smtClean="0"/>
              <a:t>xỉ</a:t>
            </a:r>
            <a:r>
              <a:rPr lang="en-US" altLang="en-US" sz="2400" b="0" dirty="0" smtClean="0"/>
              <a:t> </a:t>
            </a:r>
            <a:r>
              <a:rPr lang="en-US" altLang="en-US" sz="2400" b="0" dirty="0" err="1" smtClean="0"/>
              <a:t>phân</a:t>
            </a:r>
            <a:r>
              <a:rPr lang="en-US" altLang="en-US" sz="2400" b="0" dirty="0" smtClean="0"/>
              <a:t> </a:t>
            </a:r>
            <a:r>
              <a:rPr lang="en-US" altLang="en-US" sz="2400" b="0" dirty="0" err="1" smtClean="0"/>
              <a:t>phối</a:t>
            </a:r>
            <a:r>
              <a:rPr lang="en-US" altLang="en-US" sz="2400" b="0" dirty="0" smtClean="0"/>
              <a:t> </a:t>
            </a:r>
            <a:r>
              <a:rPr lang="en-US" altLang="en-US" sz="2400" b="0" dirty="0" err="1" smtClean="0"/>
              <a:t>chuẩn</a:t>
            </a:r>
            <a:r>
              <a:rPr lang="en-US" altLang="en-US" sz="2400" b="0" dirty="0" smtClean="0"/>
              <a:t>, </a:t>
            </a:r>
            <a:r>
              <a:rPr lang="en-US" altLang="en-US" sz="2400" b="0" dirty="0" err="1" smtClean="0"/>
              <a:t>phân</a:t>
            </a:r>
            <a:r>
              <a:rPr lang="en-US" altLang="en-US" sz="2400" b="0" dirty="0" smtClean="0"/>
              <a:t> </a:t>
            </a:r>
            <a:r>
              <a:rPr lang="en-US" altLang="en-US" sz="2400" b="0" dirty="0" err="1" smtClean="0"/>
              <a:t>phối</a:t>
            </a:r>
            <a:r>
              <a:rPr lang="en-US" altLang="en-US" sz="2400" b="0" dirty="0" smtClean="0"/>
              <a:t> </a:t>
            </a:r>
            <a:r>
              <a:rPr lang="en-US" altLang="en-US" sz="2400" b="0" dirty="0" err="1" smtClean="0"/>
              <a:t>của</a:t>
            </a:r>
            <a:r>
              <a:rPr lang="en-US" altLang="en-US" sz="2400" b="0" dirty="0" smtClean="0"/>
              <a:t> </a:t>
            </a:r>
            <a:r>
              <a:rPr lang="en-US" altLang="en-US" sz="2400" b="0" dirty="0" err="1" smtClean="0"/>
              <a:t>tỉ</a:t>
            </a:r>
            <a:r>
              <a:rPr lang="en-US" altLang="en-US" sz="2400" b="0" dirty="0" smtClean="0"/>
              <a:t> </a:t>
            </a:r>
            <a:r>
              <a:rPr lang="en-US" altLang="en-US" sz="2400" b="0" dirty="0" err="1" smtClean="0"/>
              <a:t>lệ</a:t>
            </a:r>
            <a:r>
              <a:rPr lang="en-US" altLang="en-US" sz="2400" b="0" dirty="0" smtClean="0"/>
              <a:t> </a:t>
            </a:r>
            <a:r>
              <a:rPr lang="en-US" altLang="en-US" sz="2400" b="0" dirty="0" err="1" smtClean="0"/>
              <a:t>mẫu</a:t>
            </a:r>
            <a:r>
              <a:rPr lang="en-US" altLang="en-US" sz="2400" b="0" dirty="0" smtClean="0"/>
              <a:t> </a:t>
            </a:r>
            <a:r>
              <a:rPr lang="en-US" altLang="en-US" sz="2400" b="0" dirty="0" err="1" smtClean="0"/>
              <a:t>có</a:t>
            </a:r>
            <a:r>
              <a:rPr lang="en-US" altLang="en-US" sz="2400" b="0" dirty="0" smtClean="0"/>
              <a:t>:</a:t>
            </a:r>
          </a:p>
          <a:p>
            <a:pPr marL="1085850" lvl="1" indent="-342900">
              <a:lnSpc>
                <a:spcPct val="88000"/>
              </a:lnSpc>
              <a:spcBef>
                <a:spcPct val="30000"/>
              </a:spcBef>
              <a:buClr>
                <a:schemeClr val="accent2"/>
              </a:buClr>
              <a:buFont typeface="Arial" panose="020B0604020202020204" pitchFamily="34" charset="0"/>
              <a:buChar char="•"/>
            </a:pPr>
            <a:endParaRPr lang="en-US" altLang="en-US" sz="2400" b="0" dirty="0"/>
          </a:p>
          <a:p>
            <a:pPr marL="1085850" lvl="1" indent="-342900">
              <a:lnSpc>
                <a:spcPct val="88000"/>
              </a:lnSpc>
              <a:spcBef>
                <a:spcPct val="30000"/>
              </a:spcBef>
              <a:buClr>
                <a:schemeClr val="accent2"/>
              </a:buClr>
              <a:buFont typeface="Arial" panose="020B0604020202020204" pitchFamily="34" charset="0"/>
              <a:buChar char="•"/>
            </a:pPr>
            <a:endParaRPr lang="vi-VN" altLang="en-US" sz="2200" b="0" dirty="0"/>
          </a:p>
          <a:p>
            <a:pPr marL="342900" indent="-342900">
              <a:lnSpc>
                <a:spcPct val="88000"/>
              </a:lnSpc>
              <a:spcBef>
                <a:spcPct val="30000"/>
              </a:spcBef>
              <a:buClr>
                <a:schemeClr val="accent2"/>
              </a:buClr>
              <a:buFont typeface="Arial" panose="020B0604020202020204" pitchFamily="34" charset="0"/>
              <a:buChar char="•"/>
            </a:pPr>
            <a:endParaRPr lang="en-US" altLang="en-US" sz="2200" b="0" dirty="0"/>
          </a:p>
        </p:txBody>
      </p:sp>
      <mc:AlternateContent xmlns:mc="http://schemas.openxmlformats.org/markup-compatibility/2006" xmlns:a14="http://schemas.microsoft.com/office/drawing/2010/main">
        <mc:Choice Requires="a14">
          <p:sp>
            <p:nvSpPr>
              <p:cNvPr id="2" name="Rectangle 1"/>
              <p:cNvSpPr/>
              <p:nvPr/>
            </p:nvSpPr>
            <p:spPr>
              <a:xfrm>
                <a:off x="1550126" y="3553096"/>
                <a:ext cx="1334789" cy="55643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vi-VN" sz="2800" b="0" i="1" smtClean="0">
                              <a:latin typeface="Cambria Math" panose="02040503050406030204" pitchFamily="18" charset="0"/>
                            </a:rPr>
                          </m:ctrlPr>
                        </m:sSubPr>
                        <m:e>
                          <m:r>
                            <a:rPr lang="vi-VN" sz="2800" b="0" i="1" smtClean="0">
                              <a:latin typeface="Cambria Math" panose="02040503050406030204" pitchFamily="18" charset="0"/>
                            </a:rPr>
                            <m:t>µ</m:t>
                          </m:r>
                        </m:e>
                        <m:sub>
                          <m:acc>
                            <m:accPr>
                              <m:chr m:val="̂"/>
                              <m:ctrlPr>
                                <a:rPr lang="vi-VN" sz="2800" b="0" i="1" smtClean="0">
                                  <a:latin typeface="Cambria Math" panose="02040503050406030204" pitchFamily="18" charset="0"/>
                                  <a:ea typeface="Cambria Math"/>
                                </a:rPr>
                              </m:ctrlPr>
                            </m:accPr>
                            <m:e>
                              <m:r>
                                <a:rPr lang="vi-VN" sz="2800" b="0" i="1">
                                  <a:latin typeface="Cambria Math" panose="02040503050406030204" pitchFamily="18" charset="0"/>
                                  <a:ea typeface="Cambria Math"/>
                                </a:rPr>
                                <m:t>𝑝</m:t>
                              </m:r>
                            </m:e>
                          </m:acc>
                        </m:sub>
                      </m:sSub>
                      <m:r>
                        <a:rPr lang="en-US" sz="2800" b="0" i="0" smtClean="0">
                          <a:latin typeface="Cambria Math" panose="02040503050406030204" pitchFamily="18" charset="0"/>
                          <a:ea typeface="Cambria Math"/>
                        </a:rPr>
                        <m:t>=</m:t>
                      </m:r>
                      <m:acc>
                        <m:accPr>
                          <m:chr m:val="̂"/>
                          <m:ctrlPr>
                            <a:rPr lang="en-US" sz="2800" i="1" dirty="0" smtClean="0">
                              <a:latin typeface="Cambria Math" panose="02040503050406030204" pitchFamily="18" charset="0"/>
                            </a:rPr>
                          </m:ctrlPr>
                        </m:accPr>
                        <m:e>
                          <m:r>
                            <a:rPr lang="en-US" sz="2800" i="1" dirty="0">
                              <a:latin typeface="Cambria Math" panose="02040503050406030204" pitchFamily="18" charset="0"/>
                            </a:rPr>
                            <m:t>𝑝</m:t>
                          </m:r>
                        </m:e>
                      </m:acc>
                    </m:oMath>
                  </m:oMathPara>
                </a14:m>
                <a:endParaRPr lang="en-US" sz="2800" dirty="0"/>
              </a:p>
            </p:txBody>
          </p:sp>
        </mc:Choice>
        <mc:Fallback xmlns="">
          <p:sp>
            <p:nvSpPr>
              <p:cNvPr id="2" name="Rectangle 1"/>
              <p:cNvSpPr>
                <a:spLocks noRot="1" noChangeAspect="1" noMove="1" noResize="1" noEditPoints="1" noAdjustHandles="1" noChangeArrowheads="1" noChangeShapeType="1" noTextEdit="1"/>
              </p:cNvSpPr>
              <p:nvPr/>
            </p:nvSpPr>
            <p:spPr>
              <a:xfrm>
                <a:off x="1550126" y="3553096"/>
                <a:ext cx="1334789" cy="556434"/>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p:cNvSpPr/>
              <p:nvPr/>
            </p:nvSpPr>
            <p:spPr>
              <a:xfrm>
                <a:off x="3429000" y="3287485"/>
                <a:ext cx="1642757" cy="969176"/>
              </a:xfrm>
              <a:prstGeom prst="rect">
                <a:avLst/>
              </a:prstGeom>
            </p:spPr>
            <p:txBody>
              <a:bodyPr wrap="none">
                <a:spAutoFit/>
              </a:bodyPr>
              <a:lstStyle/>
              <a:p>
                <a14:m>
                  <m:oMath xmlns:m="http://schemas.openxmlformats.org/officeDocument/2006/math">
                    <m:sSub>
                      <m:sSubPr>
                        <m:ctrlPr>
                          <a:rPr lang="vi-VN" sz="2800" b="0" i="1" smtClean="0">
                            <a:latin typeface="Cambria Math" panose="02040503050406030204" pitchFamily="18" charset="0"/>
                          </a:rPr>
                        </m:ctrlPr>
                      </m:sSubPr>
                      <m:e>
                        <m:r>
                          <m:rPr>
                            <m:sty m:val="p"/>
                          </m:rPr>
                          <a:rPr lang="vi-VN" sz="2800" b="0" i="1">
                            <a:latin typeface="Cambria Math" panose="02040503050406030204" pitchFamily="18" charset="0"/>
                          </a:rPr>
                          <m:t>σ</m:t>
                        </m:r>
                      </m:e>
                      <m:sub>
                        <m:acc>
                          <m:accPr>
                            <m:chr m:val="̂"/>
                            <m:ctrlPr>
                              <a:rPr lang="vi-VN" sz="2800" b="0" i="1" smtClean="0">
                                <a:latin typeface="Cambria Math" panose="02040503050406030204" pitchFamily="18" charset="0"/>
                                <a:ea typeface="Cambria Math"/>
                              </a:rPr>
                            </m:ctrlPr>
                          </m:accPr>
                          <m:e>
                            <m:r>
                              <a:rPr lang="vi-VN" sz="2800" b="0" i="1">
                                <a:latin typeface="Cambria Math" panose="02040503050406030204" pitchFamily="18" charset="0"/>
                                <a:ea typeface="Cambria Math"/>
                              </a:rPr>
                              <m:t>𝑝</m:t>
                            </m:r>
                          </m:e>
                        </m:acc>
                      </m:sub>
                    </m:sSub>
                    <m:r>
                      <a:rPr lang="en-US" sz="2800" b="0" i="0" smtClean="0">
                        <a:latin typeface="Cambria Math" panose="02040503050406030204" pitchFamily="18" charset="0"/>
                        <a:ea typeface="Cambria Math"/>
                      </a:rPr>
                      <m:t>=</m:t>
                    </m:r>
                  </m:oMath>
                </a14:m>
                <a:r>
                  <a:rPr lang="en-US" sz="2800" dirty="0" smtClean="0"/>
                  <a:t> </a:t>
                </a:r>
                <a14:m>
                  <m:oMath xmlns:m="http://schemas.openxmlformats.org/officeDocument/2006/math">
                    <m:rad>
                      <m:radPr>
                        <m:degHide m:val="on"/>
                        <m:ctrlPr>
                          <a:rPr lang="en-US" sz="2800" i="1" dirty="0" smtClean="0">
                            <a:latin typeface="Cambria Math" panose="02040503050406030204" pitchFamily="18" charset="0"/>
                          </a:rPr>
                        </m:ctrlPr>
                      </m:radPr>
                      <m:deg/>
                      <m:e>
                        <m:f>
                          <m:fPr>
                            <m:ctrlPr>
                              <a:rPr lang="en-US" sz="2800" i="1" dirty="0" smtClean="0">
                                <a:latin typeface="Cambria Math" panose="02040503050406030204" pitchFamily="18" charset="0"/>
                              </a:rPr>
                            </m:ctrlPr>
                          </m:fPr>
                          <m:num>
                            <m:acc>
                              <m:accPr>
                                <m:chr m:val="̂"/>
                                <m:ctrlPr>
                                  <a:rPr lang="en-US" sz="2800" i="1" dirty="0" smtClean="0">
                                    <a:latin typeface="Cambria Math" panose="02040503050406030204" pitchFamily="18" charset="0"/>
                                  </a:rPr>
                                </m:ctrlPr>
                              </m:accPr>
                              <m:e>
                                <m:r>
                                  <a:rPr lang="en-US" sz="2800" i="1" dirty="0" smtClean="0">
                                    <a:latin typeface="Cambria Math" panose="02040503050406030204" pitchFamily="18" charset="0"/>
                                  </a:rPr>
                                  <m:t>𝑝</m:t>
                                </m:r>
                              </m:e>
                            </m:acc>
                            <m:acc>
                              <m:accPr>
                                <m:chr m:val="̂"/>
                                <m:ctrlPr>
                                  <a:rPr lang="en-US" sz="2800" i="1" dirty="0" smtClean="0">
                                    <a:latin typeface="Cambria Math" panose="02040503050406030204" pitchFamily="18" charset="0"/>
                                  </a:rPr>
                                </m:ctrlPr>
                              </m:accPr>
                              <m:e>
                                <m:r>
                                  <a:rPr lang="en-US" sz="2800" i="1" dirty="0" smtClean="0">
                                    <a:latin typeface="Cambria Math" panose="02040503050406030204" pitchFamily="18" charset="0"/>
                                  </a:rPr>
                                  <m:t>𝑞</m:t>
                                </m:r>
                              </m:e>
                            </m:acc>
                          </m:num>
                          <m:den>
                            <m:r>
                              <a:rPr lang="en-US" sz="2800" b="1" i="1" dirty="0" smtClean="0">
                                <a:latin typeface="Cambria Math" panose="02040503050406030204" pitchFamily="18" charset="0"/>
                              </a:rPr>
                              <m:t>𝒏</m:t>
                            </m:r>
                          </m:den>
                        </m:f>
                      </m:e>
                    </m:rad>
                  </m:oMath>
                </a14:m>
                <a:endParaRPr lang="en-US" sz="2800" dirty="0"/>
              </a:p>
            </p:txBody>
          </p:sp>
        </mc:Choice>
        <mc:Fallback xmlns="">
          <p:sp>
            <p:nvSpPr>
              <p:cNvPr id="12" name="Rectangle 11"/>
              <p:cNvSpPr>
                <a:spLocks noRot="1" noChangeAspect="1" noMove="1" noResize="1" noEditPoints="1" noAdjustHandles="1" noChangeArrowheads="1" noChangeShapeType="1" noTextEdit="1"/>
              </p:cNvSpPr>
              <p:nvPr/>
            </p:nvSpPr>
            <p:spPr>
              <a:xfrm>
                <a:off x="3429000" y="3287485"/>
                <a:ext cx="1642757" cy="969176"/>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p:cNvSpPr/>
              <p:nvPr/>
            </p:nvSpPr>
            <p:spPr>
              <a:xfrm>
                <a:off x="1584959" y="4404359"/>
                <a:ext cx="3124200" cy="52322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US" sz="2800" i="1" dirty="0" smtClean="0">
                              <a:solidFill>
                                <a:srgbClr val="000000"/>
                              </a:solidFill>
                              <a:latin typeface="Cambria Math" panose="02040503050406030204" pitchFamily="18" charset="0"/>
                            </a:rPr>
                          </m:ctrlPr>
                        </m:accPr>
                        <m:e>
                          <m:r>
                            <a:rPr lang="en-US" sz="2800" i="1" dirty="0">
                              <a:solidFill>
                                <a:srgbClr val="000000"/>
                              </a:solidFill>
                              <a:latin typeface="Cambria Math" panose="02040503050406030204" pitchFamily="18" charset="0"/>
                            </a:rPr>
                            <m:t>𝑝</m:t>
                          </m:r>
                        </m:e>
                      </m:acc>
                      <m:r>
                        <a:rPr lang="vi-VN" sz="2800" b="0" i="1" smtClean="0">
                          <a:latin typeface="Cambria Math"/>
                        </a:rPr>
                        <m:t>−</m:t>
                      </m:r>
                      <m:r>
                        <a:rPr lang="en-US" sz="2800" b="0" i="1" smtClean="0">
                          <a:latin typeface="Cambria Math" panose="02040503050406030204" pitchFamily="18" charset="0"/>
                        </a:rPr>
                        <m:t>𝐸</m:t>
                      </m:r>
                      <m:r>
                        <a:rPr lang="vi-VN" sz="2800" b="0" i="1">
                          <a:latin typeface="Cambria Math"/>
                          <a:ea typeface="Cambria Math"/>
                        </a:rPr>
                        <m:t>≤</m:t>
                      </m:r>
                      <m:r>
                        <a:rPr lang="en-US" sz="2800" b="0" i="1" smtClean="0">
                          <a:latin typeface="Cambria Math" panose="02040503050406030204" pitchFamily="18" charset="0"/>
                          <a:ea typeface="Cambria Math"/>
                        </a:rPr>
                        <m:t>𝑝</m:t>
                      </m:r>
                      <m:r>
                        <a:rPr lang="vi-VN" sz="2800" b="0" i="1">
                          <a:latin typeface="Cambria Math"/>
                          <a:ea typeface="Cambria Math"/>
                        </a:rPr>
                        <m:t>≤</m:t>
                      </m:r>
                      <m:acc>
                        <m:accPr>
                          <m:chr m:val="̂"/>
                          <m:ctrlPr>
                            <a:rPr lang="en-US" sz="2800" i="1" dirty="0">
                              <a:solidFill>
                                <a:srgbClr val="000000"/>
                              </a:solidFill>
                              <a:latin typeface="Cambria Math" panose="02040503050406030204" pitchFamily="18" charset="0"/>
                            </a:rPr>
                          </m:ctrlPr>
                        </m:accPr>
                        <m:e>
                          <m:r>
                            <a:rPr lang="en-US" sz="2800" i="1" dirty="0">
                              <a:solidFill>
                                <a:srgbClr val="000000"/>
                              </a:solidFill>
                              <a:latin typeface="Cambria Math" panose="02040503050406030204" pitchFamily="18" charset="0"/>
                            </a:rPr>
                            <m:t>𝑝</m:t>
                          </m:r>
                        </m:e>
                      </m:acc>
                      <m:r>
                        <a:rPr lang="vi-VN" sz="2800" b="0" i="1">
                          <a:latin typeface="Cambria Math"/>
                        </a:rPr>
                        <m:t>+</m:t>
                      </m:r>
                      <m:r>
                        <a:rPr lang="en-US" sz="2800" b="0" i="1" smtClean="0">
                          <a:latin typeface="Cambria Math" panose="02040503050406030204" pitchFamily="18" charset="0"/>
                        </a:rPr>
                        <m:t>𝐸</m:t>
                      </m:r>
                    </m:oMath>
                  </m:oMathPara>
                </a14:m>
                <a:endParaRPr lang="en-US" sz="2800" dirty="0"/>
              </a:p>
            </p:txBody>
          </p:sp>
        </mc:Choice>
        <mc:Fallback xmlns="">
          <p:sp>
            <p:nvSpPr>
              <p:cNvPr id="13" name="Rectangle 12"/>
              <p:cNvSpPr>
                <a:spLocks noRot="1" noChangeAspect="1" noMove="1" noResize="1" noEditPoints="1" noAdjustHandles="1" noChangeArrowheads="1" noChangeShapeType="1" noTextEdit="1"/>
              </p:cNvSpPr>
              <p:nvPr/>
            </p:nvSpPr>
            <p:spPr>
              <a:xfrm>
                <a:off x="1584959" y="4404359"/>
                <a:ext cx="3124200" cy="523220"/>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angle 13"/>
              <p:cNvSpPr/>
              <p:nvPr/>
            </p:nvSpPr>
            <p:spPr>
              <a:xfrm>
                <a:off x="1600200" y="5101044"/>
                <a:ext cx="5639727" cy="969176"/>
              </a:xfrm>
              <a:prstGeom prst="rect">
                <a:avLst/>
              </a:prstGeom>
            </p:spPr>
            <p:txBody>
              <a:bodyPr wrap="square">
                <a:spAutoFit/>
              </a:bodyPr>
              <a:lstStyle/>
              <a:p>
                <a14:m>
                  <m:oMath xmlns:m="http://schemas.openxmlformats.org/officeDocument/2006/math">
                    <m:acc>
                      <m:accPr>
                        <m:chr m:val="̂"/>
                        <m:ctrlPr>
                          <a:rPr lang="en-US" sz="2800" i="1" dirty="0" smtClean="0">
                            <a:solidFill>
                              <a:srgbClr val="000000"/>
                            </a:solidFill>
                            <a:latin typeface="Cambria Math" panose="02040503050406030204" pitchFamily="18" charset="0"/>
                          </a:rPr>
                        </m:ctrlPr>
                      </m:accPr>
                      <m:e>
                        <m:r>
                          <a:rPr lang="en-US" sz="2800" i="1" dirty="0">
                            <a:solidFill>
                              <a:srgbClr val="000000"/>
                            </a:solidFill>
                            <a:latin typeface="Cambria Math" panose="02040503050406030204" pitchFamily="18" charset="0"/>
                          </a:rPr>
                          <m:t>𝑝</m:t>
                        </m:r>
                      </m:e>
                    </m:acc>
                    <m:r>
                      <a:rPr lang="vi-VN" sz="2800" b="0" i="1" smtClean="0">
                        <a:latin typeface="Cambria Math"/>
                      </a:rPr>
                      <m:t>−</m:t>
                    </m:r>
                    <m:sSub>
                      <m:sSubPr>
                        <m:ctrlPr>
                          <a:rPr lang="vi-VN" sz="2800" b="0" i="1">
                            <a:latin typeface="Cambria Math" panose="02040503050406030204" pitchFamily="18" charset="0"/>
                          </a:rPr>
                        </m:ctrlPr>
                      </m:sSubPr>
                      <m:e>
                        <m:r>
                          <a:rPr lang="vi-VN" sz="2800" b="0" i="1">
                            <a:latin typeface="Cambria Math"/>
                          </a:rPr>
                          <m:t>𝑧</m:t>
                        </m:r>
                      </m:e>
                      <m:sub>
                        <m:r>
                          <a:rPr lang="vi-VN" sz="2800" b="0" i="1">
                            <a:latin typeface="Cambria Math"/>
                            <a:ea typeface="Cambria Math"/>
                          </a:rPr>
                          <m:t>𝛼</m:t>
                        </m:r>
                        <m:r>
                          <a:rPr lang="vi-VN" sz="2800" b="0" i="1">
                            <a:latin typeface="Cambria Math"/>
                            <a:ea typeface="Cambria Math"/>
                          </a:rPr>
                          <m:t>/2</m:t>
                        </m:r>
                      </m:sub>
                    </m:sSub>
                    <m:r>
                      <m:rPr>
                        <m:nor/>
                      </m:rPr>
                      <a:rPr lang="en-US" altLang="en-US" sz="2800" b="0" dirty="0"/>
                      <m:t>∗</m:t>
                    </m:r>
                    <m:rad>
                      <m:radPr>
                        <m:degHide m:val="on"/>
                        <m:ctrlPr>
                          <a:rPr lang="en-US" sz="2800" i="1" dirty="0">
                            <a:latin typeface="Cambria Math" panose="02040503050406030204" pitchFamily="18" charset="0"/>
                          </a:rPr>
                        </m:ctrlPr>
                      </m:radPr>
                      <m:deg/>
                      <m:e>
                        <m:f>
                          <m:fPr>
                            <m:ctrlPr>
                              <a:rPr lang="en-US" sz="2800" i="1" dirty="0">
                                <a:latin typeface="Cambria Math" panose="02040503050406030204" pitchFamily="18" charset="0"/>
                              </a:rPr>
                            </m:ctrlPr>
                          </m:fPr>
                          <m:num>
                            <m:acc>
                              <m:accPr>
                                <m:chr m:val="̂"/>
                                <m:ctrlPr>
                                  <a:rPr lang="en-US" sz="2800" i="1" dirty="0">
                                    <a:latin typeface="Cambria Math" panose="02040503050406030204" pitchFamily="18" charset="0"/>
                                  </a:rPr>
                                </m:ctrlPr>
                              </m:accPr>
                              <m:e>
                                <m:r>
                                  <a:rPr lang="en-US" sz="2800" i="1" dirty="0">
                                    <a:latin typeface="Cambria Math" panose="02040503050406030204" pitchFamily="18" charset="0"/>
                                  </a:rPr>
                                  <m:t>𝑝</m:t>
                                </m:r>
                              </m:e>
                            </m:acc>
                            <m:acc>
                              <m:accPr>
                                <m:chr m:val="̂"/>
                                <m:ctrlPr>
                                  <a:rPr lang="en-US" sz="2800" i="1" dirty="0">
                                    <a:latin typeface="Cambria Math" panose="02040503050406030204" pitchFamily="18" charset="0"/>
                                  </a:rPr>
                                </m:ctrlPr>
                              </m:accPr>
                              <m:e>
                                <m:r>
                                  <a:rPr lang="en-US" sz="2800" i="1" dirty="0">
                                    <a:latin typeface="Cambria Math" panose="02040503050406030204" pitchFamily="18" charset="0"/>
                                  </a:rPr>
                                  <m:t>𝑞</m:t>
                                </m:r>
                              </m:e>
                            </m:acc>
                          </m:num>
                          <m:den>
                            <m:r>
                              <a:rPr lang="en-US" sz="2800" i="1" dirty="0">
                                <a:latin typeface="Cambria Math" panose="02040503050406030204" pitchFamily="18" charset="0"/>
                              </a:rPr>
                              <m:t>𝒏</m:t>
                            </m:r>
                          </m:den>
                        </m:f>
                      </m:e>
                    </m:rad>
                    <m:r>
                      <a:rPr lang="vi-VN" sz="2800" b="0" i="1">
                        <a:latin typeface="Cambria Math"/>
                        <a:ea typeface="Cambria Math"/>
                      </a:rPr>
                      <m:t>≤</m:t>
                    </m:r>
                    <m:r>
                      <a:rPr lang="en-US" sz="2800" b="0" i="1" smtClean="0">
                        <a:latin typeface="Cambria Math" panose="02040503050406030204" pitchFamily="18" charset="0"/>
                        <a:ea typeface="Cambria Math"/>
                      </a:rPr>
                      <m:t>𝑝</m:t>
                    </m:r>
                    <m:r>
                      <a:rPr lang="vi-VN" sz="2800" b="0" i="1">
                        <a:latin typeface="Cambria Math"/>
                        <a:ea typeface="Cambria Math"/>
                      </a:rPr>
                      <m:t>≤</m:t>
                    </m:r>
                    <m:acc>
                      <m:accPr>
                        <m:chr m:val="̂"/>
                        <m:ctrlPr>
                          <a:rPr lang="en-US" sz="2800" i="1" dirty="0">
                            <a:solidFill>
                              <a:srgbClr val="000000"/>
                            </a:solidFill>
                            <a:latin typeface="Cambria Math" panose="02040503050406030204" pitchFamily="18" charset="0"/>
                          </a:rPr>
                        </m:ctrlPr>
                      </m:accPr>
                      <m:e>
                        <m:r>
                          <a:rPr lang="en-US" sz="2800" i="1" dirty="0">
                            <a:solidFill>
                              <a:srgbClr val="000000"/>
                            </a:solidFill>
                            <a:latin typeface="Cambria Math" panose="02040503050406030204" pitchFamily="18" charset="0"/>
                          </a:rPr>
                          <m:t>𝑝</m:t>
                        </m:r>
                      </m:e>
                    </m:acc>
                    <m:r>
                      <a:rPr lang="vi-VN" sz="2800" b="0" i="1">
                        <a:latin typeface="Cambria Math"/>
                      </a:rPr>
                      <m:t>+</m:t>
                    </m:r>
                    <m:sSub>
                      <m:sSubPr>
                        <m:ctrlPr>
                          <a:rPr lang="vi-VN" sz="2800" b="0" i="1">
                            <a:latin typeface="Cambria Math" panose="02040503050406030204" pitchFamily="18" charset="0"/>
                          </a:rPr>
                        </m:ctrlPr>
                      </m:sSubPr>
                      <m:e>
                        <m:r>
                          <a:rPr lang="vi-VN" sz="2800" b="0" i="1">
                            <a:latin typeface="Cambria Math"/>
                          </a:rPr>
                          <m:t>𝑧</m:t>
                        </m:r>
                      </m:e>
                      <m:sub>
                        <m:r>
                          <a:rPr lang="vi-VN" sz="2800" b="0" i="1">
                            <a:latin typeface="Cambria Math"/>
                            <a:ea typeface="Cambria Math"/>
                          </a:rPr>
                          <m:t>𝛼</m:t>
                        </m:r>
                        <m:r>
                          <a:rPr lang="vi-VN" sz="2800" b="0" i="1">
                            <a:latin typeface="Cambria Math"/>
                            <a:ea typeface="Cambria Math"/>
                          </a:rPr>
                          <m:t>/2</m:t>
                        </m:r>
                      </m:sub>
                    </m:sSub>
                  </m:oMath>
                </a14:m>
                <a:r>
                  <a:rPr lang="en-US" altLang="en-US" sz="2800" b="0" dirty="0"/>
                  <a:t>*</a:t>
                </a:r>
                <a14:m>
                  <m:oMath xmlns:m="http://schemas.openxmlformats.org/officeDocument/2006/math">
                    <m:rad>
                      <m:radPr>
                        <m:degHide m:val="on"/>
                        <m:ctrlPr>
                          <a:rPr lang="en-US" sz="2800" i="1" dirty="0">
                            <a:latin typeface="Cambria Math" panose="02040503050406030204" pitchFamily="18" charset="0"/>
                          </a:rPr>
                        </m:ctrlPr>
                      </m:radPr>
                      <m:deg/>
                      <m:e>
                        <m:f>
                          <m:fPr>
                            <m:ctrlPr>
                              <a:rPr lang="en-US" sz="2800" i="1" dirty="0">
                                <a:latin typeface="Cambria Math" panose="02040503050406030204" pitchFamily="18" charset="0"/>
                              </a:rPr>
                            </m:ctrlPr>
                          </m:fPr>
                          <m:num>
                            <m:acc>
                              <m:accPr>
                                <m:chr m:val="̂"/>
                                <m:ctrlPr>
                                  <a:rPr lang="en-US" sz="2800" i="1" dirty="0">
                                    <a:latin typeface="Cambria Math" panose="02040503050406030204" pitchFamily="18" charset="0"/>
                                  </a:rPr>
                                </m:ctrlPr>
                              </m:accPr>
                              <m:e>
                                <m:r>
                                  <a:rPr lang="en-US" sz="2800" i="1" dirty="0">
                                    <a:latin typeface="Cambria Math" panose="02040503050406030204" pitchFamily="18" charset="0"/>
                                  </a:rPr>
                                  <m:t>𝑝</m:t>
                                </m:r>
                              </m:e>
                            </m:acc>
                            <m:acc>
                              <m:accPr>
                                <m:chr m:val="̂"/>
                                <m:ctrlPr>
                                  <a:rPr lang="en-US" sz="2800" i="1" dirty="0">
                                    <a:latin typeface="Cambria Math" panose="02040503050406030204" pitchFamily="18" charset="0"/>
                                  </a:rPr>
                                </m:ctrlPr>
                              </m:accPr>
                              <m:e>
                                <m:r>
                                  <a:rPr lang="en-US" sz="2800" i="1" dirty="0">
                                    <a:latin typeface="Cambria Math" panose="02040503050406030204" pitchFamily="18" charset="0"/>
                                  </a:rPr>
                                  <m:t>𝑞</m:t>
                                </m:r>
                              </m:e>
                            </m:acc>
                          </m:num>
                          <m:den>
                            <m:r>
                              <a:rPr lang="en-US" sz="2800" i="1" dirty="0">
                                <a:latin typeface="Cambria Math" panose="02040503050406030204" pitchFamily="18" charset="0"/>
                              </a:rPr>
                              <m:t>𝒏</m:t>
                            </m:r>
                          </m:den>
                        </m:f>
                      </m:e>
                    </m:rad>
                  </m:oMath>
                </a14:m>
                <a:endParaRPr lang="en-US" sz="2800" dirty="0"/>
              </a:p>
            </p:txBody>
          </p:sp>
        </mc:Choice>
        <mc:Fallback xmlns="">
          <p:sp>
            <p:nvSpPr>
              <p:cNvPr id="14" name="Rectangle 13"/>
              <p:cNvSpPr>
                <a:spLocks noRot="1" noChangeAspect="1" noMove="1" noResize="1" noEditPoints="1" noAdjustHandles="1" noChangeArrowheads="1" noChangeShapeType="1" noTextEdit="1"/>
              </p:cNvSpPr>
              <p:nvPr/>
            </p:nvSpPr>
            <p:spPr>
              <a:xfrm>
                <a:off x="1600200" y="5101044"/>
                <a:ext cx="5639727" cy="969176"/>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154965211"/>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idx="4294967295"/>
          </p:nvPr>
        </p:nvSpPr>
        <p:spPr bwMode="auto">
          <a:xfrm>
            <a:off x="228600" y="685800"/>
            <a:ext cx="8653462" cy="1219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r>
              <a:rPr lang="vi-VN" altLang="en-US" smtClean="0"/>
              <a:t>Quy tắc </a:t>
            </a:r>
            <a:r>
              <a:rPr lang="en-US" altLang="en-US" smtClean="0"/>
              <a:t>làm tròn</a:t>
            </a:r>
            <a:r>
              <a:rPr lang="vi-VN" altLang="en-US" smtClean="0"/>
              <a:t> cho ước </a:t>
            </a:r>
            <a:r>
              <a:rPr lang="en-US" altLang="en-US" smtClean="0"/>
              <a:t>lượng</a:t>
            </a:r>
            <a:r>
              <a:rPr lang="vi-VN" altLang="en-US" smtClean="0"/>
              <a:t> khoảng tin cậy của p</a:t>
            </a:r>
            <a:endParaRPr lang="en-US" altLang="en-US" i="1" smtClean="0"/>
          </a:p>
        </p:txBody>
      </p:sp>
      <p:sp>
        <p:nvSpPr>
          <p:cNvPr id="98307" name="Rectangle 3"/>
          <p:cNvSpPr>
            <a:spLocks noGrp="1" noChangeArrowheads="1"/>
          </p:cNvSpPr>
          <p:nvPr>
            <p:ph type="body" idx="4294967295"/>
          </p:nvPr>
        </p:nvSpPr>
        <p:spPr bwMode="auto">
          <a:xfrm>
            <a:off x="0" y="2533650"/>
            <a:ext cx="8551863" cy="35814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pPr algn="ctr">
              <a:spcBef>
                <a:spcPct val="0"/>
              </a:spcBef>
              <a:buFontTx/>
              <a:buChar char=" "/>
            </a:pPr>
            <a:r>
              <a:rPr lang="en-US" altLang="en-US" sz="3600" b="0" smtClean="0"/>
              <a:t>Làm tròn giới hạn khoảng tin cậy cho p đến </a:t>
            </a:r>
            <a:r>
              <a:rPr lang="en-US" altLang="en-US" sz="3600" b="0" smtClean="0">
                <a:solidFill>
                  <a:srgbClr val="FF0000"/>
                </a:solidFill>
              </a:rPr>
              <a:t>ba chữ số có nghĩa</a:t>
            </a:r>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idx="4294967295"/>
          </p:nvPr>
        </p:nvSpPr>
        <p:spPr bwMode="auto">
          <a:xfrm>
            <a:off x="304800" y="457200"/>
            <a:ext cx="8305800" cy="5524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r>
              <a:rPr lang="en-US" altLang="en-US" sz="2800" dirty="0" err="1" smtClean="0"/>
              <a:t>Ví</a:t>
            </a:r>
            <a:r>
              <a:rPr lang="en-US" altLang="en-US" sz="2800" dirty="0" smtClean="0"/>
              <a:t> </a:t>
            </a:r>
            <a:r>
              <a:rPr lang="en-US" altLang="en-US" sz="2800" dirty="0" err="1" smtClean="0"/>
              <a:t>dụ</a:t>
            </a:r>
            <a:endParaRPr lang="en-US" altLang="en-US" sz="2800" dirty="0" smtClean="0">
              <a:solidFill>
                <a:schemeClr val="tx1"/>
              </a:solidFill>
            </a:endParaRPr>
          </a:p>
        </p:txBody>
      </p:sp>
      <p:sp>
        <p:nvSpPr>
          <p:cNvPr id="104451" name="Rectangle 5"/>
          <p:cNvSpPr>
            <a:spLocks noChangeArrowheads="1"/>
          </p:cNvSpPr>
          <p:nvPr/>
        </p:nvSpPr>
        <p:spPr bwMode="auto">
          <a:xfrm>
            <a:off x="1508125" y="3017838"/>
            <a:ext cx="42068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sz="2400" b="0"/>
          </a:p>
        </p:txBody>
      </p:sp>
      <p:sp>
        <p:nvSpPr>
          <p:cNvPr id="104452" name="Rectangle 6"/>
          <p:cNvSpPr>
            <a:spLocks noChangeArrowheads="1"/>
          </p:cNvSpPr>
          <p:nvPr/>
        </p:nvSpPr>
        <p:spPr bwMode="auto">
          <a:xfrm>
            <a:off x="1736725" y="2989263"/>
            <a:ext cx="296863"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sz="2400" b="0"/>
          </a:p>
        </p:txBody>
      </p:sp>
      <p:sp>
        <p:nvSpPr>
          <p:cNvPr id="104453" name="Rectangle 7"/>
          <p:cNvSpPr>
            <a:spLocks noChangeArrowheads="1"/>
          </p:cNvSpPr>
          <p:nvPr/>
        </p:nvSpPr>
        <p:spPr bwMode="auto">
          <a:xfrm>
            <a:off x="512763" y="3513138"/>
            <a:ext cx="268287" cy="865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spcBef>
                <a:spcPct val="30000"/>
              </a:spcBef>
            </a:pPr>
            <a:r>
              <a:rPr lang="en-US" altLang="en-US" sz="2400" b="0">
                <a:solidFill>
                  <a:schemeClr val="hlink"/>
                </a:solidFill>
              </a:rPr>
              <a:t> </a:t>
            </a:r>
            <a:endParaRPr lang="en-US" altLang="en-US" sz="2400" b="0">
              <a:solidFill>
                <a:schemeClr val="tx2"/>
              </a:solidFill>
            </a:endParaRPr>
          </a:p>
          <a:p>
            <a:pPr>
              <a:lnSpc>
                <a:spcPct val="90000"/>
              </a:lnSpc>
              <a:spcBef>
                <a:spcPct val="30000"/>
              </a:spcBef>
            </a:pPr>
            <a:endParaRPr lang="en-US" altLang="en-US" sz="2400" b="0">
              <a:solidFill>
                <a:schemeClr val="tx2"/>
              </a:solidFill>
            </a:endParaRPr>
          </a:p>
        </p:txBody>
      </p:sp>
      <mc:AlternateContent xmlns:mc="http://schemas.openxmlformats.org/markup-compatibility/2006">
        <mc:Choice xmlns:a14="http://schemas.microsoft.com/office/drawing/2010/main" Requires="a14">
          <p:sp>
            <p:nvSpPr>
              <p:cNvPr id="104454" name="Rectangle 10"/>
              <p:cNvSpPr>
                <a:spLocks noChangeArrowheads="1"/>
              </p:cNvSpPr>
              <p:nvPr/>
            </p:nvSpPr>
            <p:spPr bwMode="auto">
              <a:xfrm>
                <a:off x="76200" y="833438"/>
                <a:ext cx="9067799" cy="243205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lIns="90488" tIns="44450" rIns="90488" bIns="44450"/>
              <a:lstStyle>
                <a:lvl1pPr marL="11113" indent="-11113">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r>
                  <a:rPr lang="vi-VN" altLang="en-US" sz="2400" b="0" dirty="0" smtClean="0"/>
                  <a:t>Trong </a:t>
                </a:r>
                <a:r>
                  <a:rPr lang="vi-VN" altLang="en-US" sz="2400" b="0" dirty="0" smtClean="0"/>
                  <a:t>một </a:t>
                </a:r>
                <a:r>
                  <a:rPr lang="vi-VN" altLang="en-US" sz="2400" b="0" dirty="0"/>
                  <a:t>cuộc thăm dò ý kiến ​​của Trung tâm nghiên cứu Pew của 1007 người lớn được lựa chọn ngẫu nhiên cho thấy 85% người được hỏi biết rằng Twitter là gì. Kết quả mẫu là n = 1007 và</a:t>
                </a:r>
                <a:r>
                  <a:rPr lang="en-US" altLang="en-US" sz="2400" b="0" dirty="0"/>
                  <a:t> </a:t>
                </a:r>
                <a14:m>
                  <m:oMath xmlns:m="http://schemas.openxmlformats.org/officeDocument/2006/math">
                    <m:acc>
                      <m:accPr>
                        <m:chr m:val="̂"/>
                        <m:ctrlPr>
                          <a:rPr lang="en-US" altLang="en-US" sz="2400" b="0" i="1" smtClean="0">
                            <a:latin typeface="Cambria Math" panose="02040503050406030204" pitchFamily="18" charset="0"/>
                          </a:rPr>
                        </m:ctrlPr>
                      </m:accPr>
                      <m:e>
                        <m:r>
                          <m:rPr>
                            <m:sty m:val="p"/>
                          </m:rPr>
                          <a:rPr lang="en-US" altLang="en-US" sz="2400" b="0" i="0" smtClean="0">
                            <a:latin typeface="Cambria Math" panose="02040503050406030204" pitchFamily="18" charset="0"/>
                          </a:rPr>
                          <m:t>p</m:t>
                        </m:r>
                      </m:e>
                    </m:acc>
                  </m:oMath>
                </a14:m>
                <a:r>
                  <a:rPr lang="en-US" altLang="en-US" sz="2400" b="0" dirty="0" smtClean="0"/>
                  <a:t>=0.85</a:t>
                </a:r>
                <a:endParaRPr lang="en-US" altLang="en-US" sz="2400" b="0" dirty="0"/>
              </a:p>
            </p:txBody>
          </p:sp>
        </mc:Choice>
        <mc:Fallback>
          <p:sp>
            <p:nvSpPr>
              <p:cNvPr id="104454" name="Rectangle 10"/>
              <p:cNvSpPr>
                <a:spLocks noRot="1" noChangeAspect="1" noMove="1" noResize="1" noEditPoints="1" noAdjustHandles="1" noChangeArrowheads="1" noChangeShapeType="1" noTextEdit="1"/>
              </p:cNvSpPr>
              <p:nvPr/>
            </p:nvSpPr>
            <p:spPr bwMode="auto">
              <a:xfrm>
                <a:off x="76200" y="833438"/>
                <a:ext cx="9067799" cy="2432050"/>
              </a:xfrm>
              <a:prstGeom prst="rect">
                <a:avLst/>
              </a:prstGeom>
              <a:blipFill rotWithShape="0">
                <a:blip r:embed="rId3"/>
                <a:stretch>
                  <a:fillRect l="-1076" t="-3258"/>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
        <p:nvSpPr>
          <p:cNvPr id="10" name="Rectangle 3"/>
          <p:cNvSpPr txBox="1">
            <a:spLocks noChangeArrowheads="1"/>
          </p:cNvSpPr>
          <p:nvPr/>
        </p:nvSpPr>
        <p:spPr bwMode="auto">
          <a:xfrm>
            <a:off x="0" y="2698750"/>
            <a:ext cx="9144000" cy="29400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lvl1pPr marL="285750" indent="-285750" algn="l" rtl="0" eaLnBrk="0" fontAlgn="base" hangingPunct="0">
              <a:lnSpc>
                <a:spcPct val="90000"/>
              </a:lnSpc>
              <a:spcBef>
                <a:spcPct val="30000"/>
              </a:spcBef>
              <a:spcAft>
                <a:spcPct val="0"/>
              </a:spcAft>
              <a:buSzPct val="100000"/>
              <a:buChar char="•"/>
              <a:defRPr sz="2400" b="1">
                <a:solidFill>
                  <a:schemeClr val="tx1"/>
                </a:solidFill>
                <a:latin typeface="+mn-lt"/>
                <a:ea typeface="+mn-ea"/>
                <a:cs typeface="+mn-cs"/>
              </a:defRPr>
            </a:lvl1pPr>
            <a:lvl2pPr marL="685800" indent="-228600" algn="l" rtl="0" eaLnBrk="0" fontAlgn="base" hangingPunct="0">
              <a:lnSpc>
                <a:spcPct val="90000"/>
              </a:lnSpc>
              <a:spcBef>
                <a:spcPct val="30000"/>
              </a:spcBef>
              <a:spcAft>
                <a:spcPct val="0"/>
              </a:spcAft>
              <a:buSzPct val="100000"/>
              <a:buChar char="–"/>
              <a:defRPr b="1">
                <a:solidFill>
                  <a:schemeClr val="tx1"/>
                </a:solidFill>
                <a:latin typeface="+mn-lt"/>
              </a:defRPr>
            </a:lvl2pPr>
            <a:lvl3pPr marL="1143000" indent="-228600" algn="l" rtl="0" eaLnBrk="0" fontAlgn="base" hangingPunct="0">
              <a:lnSpc>
                <a:spcPct val="90000"/>
              </a:lnSpc>
              <a:spcBef>
                <a:spcPct val="30000"/>
              </a:spcBef>
              <a:spcAft>
                <a:spcPct val="0"/>
              </a:spcAft>
              <a:buSzPct val="100000"/>
              <a:buChar char="»"/>
              <a:defRPr b="1">
                <a:solidFill>
                  <a:schemeClr val="tx1"/>
                </a:solidFill>
                <a:latin typeface="+mn-lt"/>
              </a:defRPr>
            </a:lvl3pPr>
            <a:lvl4pPr marL="1543050" indent="-171450" algn="l" rtl="0" eaLnBrk="0" fontAlgn="base" hangingPunct="0">
              <a:lnSpc>
                <a:spcPct val="90000"/>
              </a:lnSpc>
              <a:spcBef>
                <a:spcPct val="30000"/>
              </a:spcBef>
              <a:spcAft>
                <a:spcPct val="0"/>
              </a:spcAft>
              <a:buSzPct val="100000"/>
              <a:buChar char="•"/>
              <a:defRPr sz="1400" b="1">
                <a:solidFill>
                  <a:schemeClr val="tx1"/>
                </a:solidFill>
                <a:latin typeface="+mn-lt"/>
              </a:defRPr>
            </a:lvl4pPr>
            <a:lvl5pPr marL="2000250" indent="-171450" algn="ctr" rtl="0" eaLnBrk="0" fontAlgn="base" hangingPunct="0">
              <a:lnSpc>
                <a:spcPct val="90000"/>
              </a:lnSpc>
              <a:spcBef>
                <a:spcPct val="30000"/>
              </a:spcBef>
              <a:spcAft>
                <a:spcPct val="0"/>
              </a:spcAft>
              <a:defRPr sz="800">
                <a:solidFill>
                  <a:schemeClr val="tx1"/>
                </a:solidFill>
                <a:latin typeface="Times New Roman" pitchFamily="18" charset="0"/>
              </a:defRPr>
            </a:lvl5pPr>
            <a:lvl6pPr marL="2457450" indent="-171450" algn="ctr" rtl="0" eaLnBrk="0" fontAlgn="base" hangingPunct="0">
              <a:lnSpc>
                <a:spcPct val="90000"/>
              </a:lnSpc>
              <a:spcBef>
                <a:spcPct val="30000"/>
              </a:spcBef>
              <a:spcAft>
                <a:spcPct val="0"/>
              </a:spcAft>
              <a:defRPr sz="800">
                <a:solidFill>
                  <a:schemeClr val="tx1"/>
                </a:solidFill>
                <a:latin typeface="Times New Roman" pitchFamily="18" charset="0"/>
              </a:defRPr>
            </a:lvl6pPr>
            <a:lvl7pPr marL="2914650" indent="-171450" algn="ctr" rtl="0" eaLnBrk="0" fontAlgn="base" hangingPunct="0">
              <a:lnSpc>
                <a:spcPct val="90000"/>
              </a:lnSpc>
              <a:spcBef>
                <a:spcPct val="30000"/>
              </a:spcBef>
              <a:spcAft>
                <a:spcPct val="0"/>
              </a:spcAft>
              <a:defRPr sz="800">
                <a:solidFill>
                  <a:schemeClr val="tx1"/>
                </a:solidFill>
                <a:latin typeface="Times New Roman" pitchFamily="18" charset="0"/>
              </a:defRPr>
            </a:lvl7pPr>
            <a:lvl8pPr marL="3371850" indent="-171450" algn="ctr" rtl="0" eaLnBrk="0" fontAlgn="base" hangingPunct="0">
              <a:lnSpc>
                <a:spcPct val="90000"/>
              </a:lnSpc>
              <a:spcBef>
                <a:spcPct val="30000"/>
              </a:spcBef>
              <a:spcAft>
                <a:spcPct val="0"/>
              </a:spcAft>
              <a:defRPr sz="800">
                <a:solidFill>
                  <a:schemeClr val="tx1"/>
                </a:solidFill>
                <a:latin typeface="Times New Roman" pitchFamily="18" charset="0"/>
              </a:defRPr>
            </a:lvl8pPr>
            <a:lvl9pPr marL="3829050" indent="-171450" algn="ctr" rtl="0" eaLnBrk="0" fontAlgn="base" hangingPunct="0">
              <a:lnSpc>
                <a:spcPct val="90000"/>
              </a:lnSpc>
              <a:spcBef>
                <a:spcPct val="30000"/>
              </a:spcBef>
              <a:spcAft>
                <a:spcPct val="0"/>
              </a:spcAft>
              <a:defRPr sz="800">
                <a:solidFill>
                  <a:schemeClr val="tx1"/>
                </a:solidFill>
                <a:latin typeface="Times New Roman" pitchFamily="18" charset="0"/>
              </a:defRPr>
            </a:lvl9pPr>
          </a:lstStyle>
          <a:p>
            <a:pPr marL="406400" indent="-406400">
              <a:buFont typeface="Wingdings" panose="05000000000000000000" pitchFamily="2" charset="2"/>
              <a:buNone/>
              <a:defRPr/>
            </a:pPr>
            <a:r>
              <a:rPr lang="en-US" altLang="en-US" b="0" kern="0" dirty="0" smtClean="0"/>
              <a:t>a.	</a:t>
            </a:r>
            <a:r>
              <a:rPr lang="vi-VN" altLang="en-US" b="0" kern="0" dirty="0" smtClean="0"/>
              <a:t>Tìm</a:t>
            </a:r>
            <a:r>
              <a:rPr lang="en-US" altLang="en-US" b="0" kern="0" dirty="0" smtClean="0"/>
              <a:t> </a:t>
            </a:r>
            <a:r>
              <a:rPr lang="en-US" altLang="en-US" b="0" kern="0" dirty="0" err="1" smtClean="0"/>
              <a:t>biên</a:t>
            </a:r>
            <a:r>
              <a:rPr lang="en-US" altLang="en-US" b="0" kern="0" dirty="0" smtClean="0"/>
              <a:t> </a:t>
            </a:r>
            <a:r>
              <a:rPr lang="en-US" altLang="en-US" b="0" kern="0" dirty="0" err="1" smtClean="0"/>
              <a:t>độ</a:t>
            </a:r>
            <a:r>
              <a:rPr lang="vi-VN" altLang="en-US" b="0" kern="0" dirty="0" smtClean="0"/>
              <a:t> lỗi E tương ứng với mức tin cậy 95%</a:t>
            </a:r>
            <a:r>
              <a:rPr lang="en-US" altLang="en-US" b="0" kern="0" dirty="0" smtClean="0"/>
              <a:t>.</a:t>
            </a:r>
          </a:p>
          <a:p>
            <a:pPr marL="406400" indent="-406400">
              <a:buFont typeface="Wingdings" panose="05000000000000000000" pitchFamily="2" charset="2"/>
              <a:buNone/>
              <a:defRPr/>
            </a:pPr>
            <a:r>
              <a:rPr lang="en-US" altLang="en-US" b="0" kern="0" dirty="0" smtClean="0"/>
              <a:t>b.	</a:t>
            </a:r>
            <a:r>
              <a:rPr lang="en-US" altLang="en-US" b="0" kern="0" dirty="0" err="1" smtClean="0"/>
              <a:t>Ước</a:t>
            </a:r>
            <a:r>
              <a:rPr lang="en-US" altLang="en-US" b="0" kern="0" dirty="0" smtClean="0"/>
              <a:t> </a:t>
            </a:r>
            <a:r>
              <a:rPr lang="en-US" altLang="en-US" b="0" kern="0" dirty="0" err="1" smtClean="0"/>
              <a:t>lượng</a:t>
            </a:r>
            <a:r>
              <a:rPr lang="vi-VN" altLang="en-US" b="0" kern="0" dirty="0" smtClean="0"/>
              <a:t> khoảng </a:t>
            </a:r>
            <a:r>
              <a:rPr lang="en-US" altLang="en-US" b="0" kern="0" dirty="0" smtClean="0"/>
              <a:t>tin </a:t>
            </a:r>
            <a:r>
              <a:rPr lang="en-US" altLang="en-US" b="0" kern="0" dirty="0" err="1" smtClean="0"/>
              <a:t>cậy</a:t>
            </a:r>
            <a:r>
              <a:rPr lang="en-US" altLang="en-US" b="0" kern="0" dirty="0" smtClean="0"/>
              <a:t> </a:t>
            </a:r>
            <a:r>
              <a:rPr lang="vi-VN" altLang="en-US" b="0" kern="0" dirty="0" smtClean="0"/>
              <a:t>của </a:t>
            </a:r>
            <a:r>
              <a:rPr lang="vi-VN" altLang="en-US" b="0" kern="0" dirty="0"/>
              <a:t>tỷ lệ </a:t>
            </a:r>
            <a:r>
              <a:rPr lang="en-US" altLang="en-US" b="0" kern="0" dirty="0" err="1"/>
              <a:t>quần</a:t>
            </a:r>
            <a:r>
              <a:rPr lang="en-US" altLang="en-US" b="0" kern="0" dirty="0"/>
              <a:t> </a:t>
            </a:r>
            <a:r>
              <a:rPr lang="en-US" altLang="en-US" b="0" kern="0" dirty="0" err="1"/>
              <a:t>thể</a:t>
            </a:r>
            <a:r>
              <a:rPr lang="en-US" altLang="en-US" b="0" kern="0" dirty="0"/>
              <a:t> </a:t>
            </a:r>
            <a:r>
              <a:rPr lang="vi-VN" altLang="en-US" b="0" kern="0" dirty="0"/>
              <a:t>p </a:t>
            </a:r>
            <a:r>
              <a:rPr lang="en-US" altLang="en-US" b="0" kern="0" dirty="0" err="1" smtClean="0"/>
              <a:t>với</a:t>
            </a:r>
            <a:r>
              <a:rPr lang="en-US" altLang="en-US" b="0" kern="0" dirty="0" smtClean="0"/>
              <a:t> </a:t>
            </a:r>
            <a:r>
              <a:rPr lang="en-US" altLang="en-US" b="0" kern="0" dirty="0" err="1" smtClean="0"/>
              <a:t>mức</a:t>
            </a:r>
            <a:r>
              <a:rPr lang="en-US" altLang="en-US" b="0" kern="0" dirty="0" smtClean="0"/>
              <a:t> </a:t>
            </a:r>
            <a:r>
              <a:rPr lang="vi-VN" altLang="en-US" b="0" kern="0" dirty="0" smtClean="0"/>
              <a:t>tin cậy </a:t>
            </a:r>
            <a:r>
              <a:rPr lang="en-US" altLang="en-US" b="0" kern="0" dirty="0" err="1" smtClean="0"/>
              <a:t>là</a:t>
            </a:r>
            <a:r>
              <a:rPr lang="en-US" altLang="en-US" b="0" kern="0" dirty="0" smtClean="0"/>
              <a:t> </a:t>
            </a:r>
            <a:r>
              <a:rPr lang="vi-VN" altLang="en-US" b="0" kern="0" dirty="0" smtClean="0"/>
              <a:t>95%</a:t>
            </a:r>
            <a:r>
              <a:rPr lang="en-US" altLang="en-US" b="0" kern="0" dirty="0" smtClean="0"/>
              <a:t>.</a:t>
            </a:r>
          </a:p>
          <a:p>
            <a:pPr marL="406400" indent="-406400">
              <a:buFont typeface="Wingdings" panose="05000000000000000000" pitchFamily="2" charset="2"/>
              <a:buNone/>
              <a:defRPr/>
            </a:pPr>
            <a:r>
              <a:rPr lang="en-US" altLang="en-US" b="0" kern="0" dirty="0" smtClean="0"/>
              <a:t>c.	</a:t>
            </a:r>
            <a:r>
              <a:rPr lang="vi-VN" altLang="en-US" b="0" kern="0" dirty="0" smtClean="0"/>
              <a:t>Dựa trên kết quả, chúng ta có thể kết luận một cách </a:t>
            </a:r>
            <a:r>
              <a:rPr lang="en-US" altLang="en-US" b="0" kern="0" dirty="0" err="1" smtClean="0"/>
              <a:t>chắc</a:t>
            </a:r>
            <a:r>
              <a:rPr lang="en-US" altLang="en-US" b="0" kern="0" dirty="0" smtClean="0"/>
              <a:t> </a:t>
            </a:r>
            <a:r>
              <a:rPr lang="en-US" altLang="en-US" b="0" kern="0" dirty="0" err="1" smtClean="0"/>
              <a:t>chắc</a:t>
            </a:r>
            <a:r>
              <a:rPr lang="vi-VN" altLang="en-US" b="0" kern="0" dirty="0" smtClean="0"/>
              <a:t> rằng hơn 75% người lớn biết Twitter là gì không</a:t>
            </a:r>
            <a:r>
              <a:rPr lang="en-US" altLang="en-US" b="0" kern="0" dirty="0" smtClean="0"/>
              <a:t>?</a:t>
            </a:r>
          </a:p>
          <a:p>
            <a:pPr marL="406400" indent="-406400">
              <a:buFont typeface="Wingdings" panose="05000000000000000000" pitchFamily="2" charset="2"/>
              <a:buNone/>
              <a:defRPr/>
            </a:pPr>
            <a:r>
              <a:rPr lang="en-US" altLang="en-US" b="0" kern="0" dirty="0" smtClean="0"/>
              <a:t>d.	</a:t>
            </a:r>
            <a:r>
              <a:rPr lang="en-US" altLang="en-US" b="0" kern="0" dirty="0" err="1" smtClean="0"/>
              <a:t>Giả</a:t>
            </a:r>
            <a:r>
              <a:rPr lang="en-US" altLang="en-US" b="0" kern="0" dirty="0" smtClean="0"/>
              <a:t> </a:t>
            </a:r>
            <a:r>
              <a:rPr lang="en-US" altLang="en-US" b="0" kern="0" dirty="0" err="1" smtClean="0"/>
              <a:t>sử</a:t>
            </a:r>
            <a:r>
              <a:rPr lang="en-US" altLang="en-US" b="0" kern="0" dirty="0" smtClean="0"/>
              <a:t> </a:t>
            </a:r>
            <a:r>
              <a:rPr lang="en-US" altLang="en-US" b="0" kern="0" dirty="0" err="1" smtClean="0"/>
              <a:t>bạn</a:t>
            </a:r>
            <a:r>
              <a:rPr lang="en-US" altLang="en-US" b="0" kern="0" dirty="0" smtClean="0"/>
              <a:t> </a:t>
            </a:r>
            <a:r>
              <a:rPr lang="en-US" altLang="en-US" b="0" kern="0" dirty="0" err="1" smtClean="0"/>
              <a:t>là</a:t>
            </a:r>
            <a:r>
              <a:rPr lang="en-US" altLang="en-US" b="0" kern="0" dirty="0" smtClean="0"/>
              <a:t> </a:t>
            </a:r>
            <a:r>
              <a:rPr lang="en-US" altLang="en-US" b="0" kern="0" dirty="0" err="1" smtClean="0"/>
              <a:t>phóng</a:t>
            </a:r>
            <a:r>
              <a:rPr lang="en-US" altLang="en-US" b="0" kern="0" dirty="0" smtClean="0"/>
              <a:t> </a:t>
            </a:r>
            <a:r>
              <a:rPr lang="en-US" altLang="en-US" b="0" kern="0" dirty="0" err="1" smtClean="0"/>
              <a:t>viên</a:t>
            </a:r>
            <a:r>
              <a:rPr lang="en-US" altLang="en-US" b="0" kern="0" dirty="0" smtClean="0"/>
              <a:t> </a:t>
            </a:r>
            <a:r>
              <a:rPr lang="en-US" altLang="en-US" b="0" kern="0" dirty="0" err="1" smtClean="0"/>
              <a:t>báo</a:t>
            </a:r>
            <a:r>
              <a:rPr lang="en-US" altLang="en-US" b="0" kern="0" dirty="0" smtClean="0"/>
              <a:t>, </a:t>
            </a:r>
            <a:r>
              <a:rPr lang="en-US" altLang="en-US" b="0" kern="0" dirty="0" err="1" smtClean="0"/>
              <a:t>viết</a:t>
            </a:r>
            <a:r>
              <a:rPr lang="en-US" altLang="en-US" b="0" kern="0" dirty="0" smtClean="0"/>
              <a:t> </a:t>
            </a:r>
            <a:r>
              <a:rPr lang="en-US" altLang="en-US" b="0" kern="0" dirty="0" err="1" smtClean="0"/>
              <a:t>một</a:t>
            </a:r>
            <a:r>
              <a:rPr lang="en-US" altLang="en-US" b="0" kern="0" dirty="0" smtClean="0"/>
              <a:t> </a:t>
            </a:r>
            <a:r>
              <a:rPr lang="en-US" altLang="en-US" b="0" kern="0" dirty="0" err="1" smtClean="0"/>
              <a:t>phát</a:t>
            </a:r>
            <a:r>
              <a:rPr lang="en-US" altLang="en-US" b="0" kern="0" dirty="0" smtClean="0"/>
              <a:t> </a:t>
            </a:r>
            <a:r>
              <a:rPr lang="en-US" altLang="en-US" b="0" kern="0" dirty="0" err="1" smtClean="0"/>
              <a:t>biểu</a:t>
            </a:r>
            <a:r>
              <a:rPr lang="en-US" altLang="en-US" b="0" kern="0" dirty="0" smtClean="0"/>
              <a:t> </a:t>
            </a:r>
            <a:r>
              <a:rPr lang="en-US" altLang="en-US" b="0" kern="0" dirty="0" err="1" smtClean="0"/>
              <a:t>ngắn</a:t>
            </a:r>
            <a:r>
              <a:rPr lang="en-US" altLang="en-US" b="0" kern="0" dirty="0" smtClean="0"/>
              <a:t> </a:t>
            </a:r>
            <a:r>
              <a:rPr lang="en-US" altLang="en-US" b="0" kern="0" dirty="0" err="1" smtClean="0"/>
              <a:t>gọn</a:t>
            </a:r>
            <a:r>
              <a:rPr lang="en-US" altLang="en-US" b="0" kern="0" dirty="0" smtClean="0"/>
              <a:t> </a:t>
            </a:r>
            <a:r>
              <a:rPr lang="en-US" altLang="en-US" b="0" kern="0" dirty="0" err="1" smtClean="0"/>
              <a:t>mô</a:t>
            </a:r>
            <a:r>
              <a:rPr lang="en-US" altLang="en-US" b="0" kern="0" dirty="0" smtClean="0"/>
              <a:t> </a:t>
            </a:r>
            <a:r>
              <a:rPr lang="en-US" altLang="en-US" b="0" kern="0" dirty="0" err="1" smtClean="0"/>
              <a:t>tả</a:t>
            </a:r>
            <a:r>
              <a:rPr lang="en-US" altLang="en-US" b="0" kern="0" dirty="0" smtClean="0"/>
              <a:t> </a:t>
            </a:r>
            <a:r>
              <a:rPr lang="en-US" altLang="en-US" b="0" kern="0" dirty="0" err="1" smtClean="0"/>
              <a:t>chính</a:t>
            </a:r>
            <a:r>
              <a:rPr lang="en-US" altLang="en-US" b="0" kern="0" dirty="0" smtClean="0"/>
              <a:t> </a:t>
            </a:r>
            <a:r>
              <a:rPr lang="en-US" altLang="en-US" b="0" kern="0" dirty="0" err="1" smtClean="0"/>
              <a:t>xác</a:t>
            </a:r>
            <a:r>
              <a:rPr lang="en-US" altLang="en-US" b="0" kern="0" dirty="0" smtClean="0"/>
              <a:t> </a:t>
            </a:r>
            <a:r>
              <a:rPr lang="en-US" altLang="en-US" b="0" kern="0" dirty="0" err="1" smtClean="0"/>
              <a:t>kết</a:t>
            </a:r>
            <a:r>
              <a:rPr lang="en-US" altLang="en-US" b="0" kern="0" dirty="0" smtClean="0"/>
              <a:t> </a:t>
            </a:r>
            <a:r>
              <a:rPr lang="en-US" altLang="en-US" b="0" kern="0" dirty="0" err="1" smtClean="0"/>
              <a:t>quả</a:t>
            </a:r>
            <a:r>
              <a:rPr lang="en-US" altLang="en-US" b="0" kern="0" dirty="0" smtClean="0"/>
              <a:t> </a:t>
            </a:r>
            <a:r>
              <a:rPr lang="en-US" altLang="en-US" b="0" kern="0" dirty="0" err="1" smtClean="0"/>
              <a:t>trong</a:t>
            </a:r>
            <a:r>
              <a:rPr lang="en-US" altLang="en-US" b="0" kern="0" dirty="0" smtClean="0"/>
              <a:t> </a:t>
            </a:r>
            <a:r>
              <a:rPr lang="en-US" altLang="en-US" b="0" kern="0" dirty="0" err="1" smtClean="0"/>
              <a:t>đó</a:t>
            </a:r>
            <a:r>
              <a:rPr lang="en-US" altLang="en-US" b="0" kern="0" dirty="0" smtClean="0"/>
              <a:t> </a:t>
            </a:r>
            <a:r>
              <a:rPr lang="en-US" altLang="en-US" b="0" kern="0" dirty="0" err="1" smtClean="0"/>
              <a:t>bao</a:t>
            </a:r>
            <a:r>
              <a:rPr lang="en-US" altLang="en-US" b="0" kern="0" dirty="0" smtClean="0"/>
              <a:t> </a:t>
            </a:r>
            <a:r>
              <a:rPr lang="en-US" altLang="en-US" b="0" kern="0" dirty="0" err="1" smtClean="0"/>
              <a:t>gồm</a:t>
            </a:r>
            <a:r>
              <a:rPr lang="en-US" altLang="en-US" b="0" kern="0" dirty="0" smtClean="0"/>
              <a:t> </a:t>
            </a:r>
            <a:r>
              <a:rPr lang="en-US" altLang="en-US" b="0" kern="0" dirty="0" err="1" smtClean="0"/>
              <a:t>tất</a:t>
            </a:r>
            <a:r>
              <a:rPr lang="en-US" altLang="en-US" b="0" kern="0" dirty="0" smtClean="0"/>
              <a:t> </a:t>
            </a:r>
            <a:r>
              <a:rPr lang="en-US" altLang="en-US" b="0" kern="0" dirty="0" err="1" smtClean="0"/>
              <a:t>cả</a:t>
            </a:r>
            <a:r>
              <a:rPr lang="en-US" altLang="en-US" b="0" kern="0" dirty="0" smtClean="0"/>
              <a:t> </a:t>
            </a:r>
            <a:r>
              <a:rPr lang="en-US" altLang="en-US" b="0" kern="0" dirty="0" err="1" smtClean="0"/>
              <a:t>thông</a:t>
            </a:r>
            <a:r>
              <a:rPr lang="en-US" altLang="en-US" b="0" kern="0" dirty="0" smtClean="0"/>
              <a:t> tin </a:t>
            </a:r>
            <a:r>
              <a:rPr lang="en-US" altLang="en-US" b="0" kern="0" dirty="0" err="1" smtClean="0"/>
              <a:t>liên</a:t>
            </a:r>
            <a:r>
              <a:rPr lang="en-US" altLang="en-US" b="0" kern="0" dirty="0" smtClean="0"/>
              <a:t> </a:t>
            </a:r>
            <a:r>
              <a:rPr lang="en-US" altLang="en-US" b="0" kern="0" dirty="0" err="1" smtClean="0"/>
              <a:t>quan</a:t>
            </a:r>
            <a:r>
              <a:rPr lang="en-US" altLang="en-US" b="0" kern="0" dirty="0" smtClean="0"/>
              <a:t>.</a:t>
            </a:r>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3"/>
          <p:cNvSpPr>
            <a:spLocks noGrp="1" noChangeArrowheads="1"/>
          </p:cNvSpPr>
          <p:nvPr>
            <p:ph type="body" idx="4294967295"/>
          </p:nvPr>
        </p:nvSpPr>
        <p:spPr bwMode="auto">
          <a:xfrm>
            <a:off x="0" y="881063"/>
            <a:ext cx="7772400" cy="237966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pPr marL="11113" indent="-11113">
              <a:lnSpc>
                <a:spcPct val="88000"/>
              </a:lnSpc>
              <a:buFont typeface="Wingdings" panose="05000000000000000000" pitchFamily="2" charset="2"/>
              <a:buNone/>
            </a:pPr>
            <a:r>
              <a:rPr lang="vi-VN" altLang="en-US" dirty="0" smtClean="0"/>
              <a:t>Kiểm tra yêu cầu: </a:t>
            </a:r>
            <a:r>
              <a:rPr lang="vi-VN" altLang="en-US" b="0" dirty="0" smtClean="0"/>
              <a:t>mẫu ngẫu nhiên đơn giản; số thử nghiệm cố định, 1007; các thử nghiệm độc lập; hai kết quả cho mỗi thử nghiệm; xác suất vẫn không đổi. Lưu ý: số lần thành công và thất bại đều là ít nhất 5</a:t>
            </a:r>
            <a:r>
              <a:rPr lang="en-US" altLang="en-US" b="0" dirty="0" smtClean="0"/>
              <a:t>.</a:t>
            </a:r>
          </a:p>
        </p:txBody>
      </p:sp>
      <p:sp>
        <p:nvSpPr>
          <p:cNvPr id="106499" name="Rectangle 4"/>
          <p:cNvSpPr>
            <a:spLocks noChangeArrowheads="1"/>
          </p:cNvSpPr>
          <p:nvPr/>
        </p:nvSpPr>
        <p:spPr bwMode="auto">
          <a:xfrm>
            <a:off x="1914525" y="2528888"/>
            <a:ext cx="35401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b="0"/>
          </a:p>
        </p:txBody>
      </p:sp>
      <p:sp>
        <p:nvSpPr>
          <p:cNvPr id="106500" name="Rectangle 5"/>
          <p:cNvSpPr>
            <a:spLocks noChangeArrowheads="1"/>
          </p:cNvSpPr>
          <p:nvPr/>
        </p:nvSpPr>
        <p:spPr bwMode="auto">
          <a:xfrm>
            <a:off x="1584325" y="3281363"/>
            <a:ext cx="42068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b="0"/>
          </a:p>
        </p:txBody>
      </p:sp>
      <p:sp>
        <p:nvSpPr>
          <p:cNvPr id="106501" name="Rectangle 6"/>
          <p:cNvSpPr>
            <a:spLocks noChangeArrowheads="1"/>
          </p:cNvSpPr>
          <p:nvPr/>
        </p:nvSpPr>
        <p:spPr bwMode="auto">
          <a:xfrm>
            <a:off x="1812925" y="3252788"/>
            <a:ext cx="296863"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b="0"/>
          </a:p>
        </p:txBody>
      </p:sp>
      <p:sp>
        <p:nvSpPr>
          <p:cNvPr id="106502" name="Rectangle 7"/>
          <p:cNvSpPr>
            <a:spLocks noChangeArrowheads="1"/>
          </p:cNvSpPr>
          <p:nvPr/>
        </p:nvSpPr>
        <p:spPr bwMode="auto">
          <a:xfrm>
            <a:off x="588963" y="3776663"/>
            <a:ext cx="268287" cy="865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spcBef>
                <a:spcPct val="30000"/>
              </a:spcBef>
            </a:pPr>
            <a:r>
              <a:rPr lang="en-US" altLang="en-US" sz="2400" b="0">
                <a:solidFill>
                  <a:schemeClr val="hlink"/>
                </a:solidFill>
              </a:rPr>
              <a:t> </a:t>
            </a:r>
            <a:endParaRPr lang="en-US" altLang="en-US" sz="2400" b="0">
              <a:solidFill>
                <a:schemeClr val="tx2"/>
              </a:solidFill>
            </a:endParaRPr>
          </a:p>
          <a:p>
            <a:pPr>
              <a:lnSpc>
                <a:spcPct val="90000"/>
              </a:lnSpc>
              <a:spcBef>
                <a:spcPct val="30000"/>
              </a:spcBef>
            </a:pPr>
            <a:endParaRPr lang="en-US" altLang="en-US" sz="2400" b="0">
              <a:solidFill>
                <a:schemeClr val="tx2"/>
              </a:solidFill>
            </a:endParaRPr>
          </a:p>
        </p:txBody>
      </p:sp>
      <p:sp>
        <p:nvSpPr>
          <p:cNvPr id="106503" name="Rectangle 8"/>
          <p:cNvSpPr>
            <a:spLocks noChangeArrowheads="1"/>
          </p:cNvSpPr>
          <p:nvPr/>
        </p:nvSpPr>
        <p:spPr bwMode="auto">
          <a:xfrm>
            <a:off x="1965325" y="4391025"/>
            <a:ext cx="890588"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b="0"/>
          </a:p>
        </p:txBody>
      </p:sp>
      <p:sp>
        <p:nvSpPr>
          <p:cNvPr id="106504" name="Rectangle 9"/>
          <p:cNvSpPr>
            <a:spLocks noChangeArrowheads="1"/>
          </p:cNvSpPr>
          <p:nvPr/>
        </p:nvSpPr>
        <p:spPr bwMode="auto">
          <a:xfrm>
            <a:off x="669925" y="4819650"/>
            <a:ext cx="5807075" cy="173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b="0"/>
          </a:p>
        </p:txBody>
      </p:sp>
      <p:sp>
        <p:nvSpPr>
          <p:cNvPr id="106505" name="Rectangle 26"/>
          <p:cNvSpPr>
            <a:spLocks noChangeArrowheads="1"/>
          </p:cNvSpPr>
          <p:nvPr/>
        </p:nvSpPr>
        <p:spPr bwMode="auto">
          <a:xfrm>
            <a:off x="381000" y="457200"/>
            <a:ext cx="8305800" cy="49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a:lnSpc>
                <a:spcPct val="90000"/>
              </a:lnSpc>
            </a:pPr>
            <a:r>
              <a:rPr lang="en-US" altLang="en-US" sz="3200" dirty="0" err="1">
                <a:solidFill>
                  <a:srgbClr val="008000"/>
                </a:solidFill>
              </a:rPr>
              <a:t>Ví</a:t>
            </a:r>
            <a:r>
              <a:rPr lang="en-US" altLang="en-US" sz="3200" dirty="0">
                <a:solidFill>
                  <a:srgbClr val="008000"/>
                </a:solidFill>
              </a:rPr>
              <a:t> </a:t>
            </a:r>
            <a:r>
              <a:rPr lang="en-US" altLang="en-US" sz="3200" dirty="0" err="1">
                <a:solidFill>
                  <a:srgbClr val="008000"/>
                </a:solidFill>
              </a:rPr>
              <a:t>dụ</a:t>
            </a:r>
            <a:r>
              <a:rPr lang="en-US" altLang="en-US" sz="3200" dirty="0">
                <a:solidFill>
                  <a:srgbClr val="008000"/>
                </a:solidFill>
              </a:rPr>
              <a:t> (</a:t>
            </a:r>
            <a:r>
              <a:rPr lang="en-US" altLang="en-US" sz="3200" dirty="0" err="1">
                <a:solidFill>
                  <a:srgbClr val="008000"/>
                </a:solidFill>
              </a:rPr>
              <a:t>tt</a:t>
            </a:r>
            <a:r>
              <a:rPr lang="en-US" altLang="en-US" sz="3200" dirty="0">
                <a:solidFill>
                  <a:srgbClr val="008000"/>
                </a:solidFill>
              </a:rPr>
              <a:t>)</a:t>
            </a:r>
            <a:endParaRPr lang="en-US" altLang="en-US" sz="3200" dirty="0"/>
          </a:p>
        </p:txBody>
      </p:sp>
      <p:sp>
        <p:nvSpPr>
          <p:cNvPr id="106506" name="Rectangle 28"/>
          <p:cNvSpPr>
            <a:spLocks noChangeArrowheads="1"/>
          </p:cNvSpPr>
          <p:nvPr/>
        </p:nvSpPr>
        <p:spPr bwMode="auto">
          <a:xfrm>
            <a:off x="381000" y="2869474"/>
            <a:ext cx="8180388"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lvl1pPr marL="406400" indent="-406400">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88000"/>
              </a:lnSpc>
              <a:spcBef>
                <a:spcPct val="30000"/>
              </a:spcBef>
              <a:buClr>
                <a:schemeClr val="accent2"/>
              </a:buClr>
              <a:buFont typeface="Wingdings" panose="05000000000000000000" pitchFamily="2" charset="2"/>
              <a:buNone/>
            </a:pPr>
            <a:r>
              <a:rPr lang="en-US" altLang="en-US" sz="2400" b="0" dirty="0"/>
              <a:t>a) </a:t>
            </a:r>
            <a:r>
              <a:rPr lang="en-US" altLang="en-US" sz="2400" b="0" dirty="0" err="1"/>
              <a:t>Sử</a:t>
            </a:r>
            <a:r>
              <a:rPr lang="en-US" altLang="en-US" sz="2400" b="0" dirty="0"/>
              <a:t> </a:t>
            </a:r>
            <a:r>
              <a:rPr lang="en-US" altLang="en-US" sz="2400" b="0" dirty="0" err="1"/>
              <a:t>dụng</a:t>
            </a:r>
            <a:r>
              <a:rPr lang="en-US" altLang="en-US" sz="2400" b="0" dirty="0"/>
              <a:t> </a:t>
            </a:r>
            <a:r>
              <a:rPr lang="en-US" altLang="en-US" sz="2400" b="0" dirty="0" err="1"/>
              <a:t>công</a:t>
            </a:r>
            <a:r>
              <a:rPr lang="en-US" altLang="en-US" sz="2400" b="0" dirty="0"/>
              <a:t> </a:t>
            </a:r>
            <a:r>
              <a:rPr lang="en-US" altLang="en-US" sz="2400" b="0" dirty="0" err="1"/>
              <a:t>thức</a:t>
            </a:r>
            <a:r>
              <a:rPr lang="en-US" altLang="en-US" sz="2400" b="0" dirty="0"/>
              <a:t> </a:t>
            </a:r>
            <a:r>
              <a:rPr lang="en-US" altLang="en-US" sz="2400" b="0" dirty="0" err="1"/>
              <a:t>để</a:t>
            </a:r>
            <a:r>
              <a:rPr lang="en-US" altLang="en-US" sz="2400" b="0" dirty="0"/>
              <a:t> </a:t>
            </a:r>
            <a:r>
              <a:rPr lang="en-US" altLang="en-US" sz="2400" b="0" dirty="0" err="1"/>
              <a:t>tìm</a:t>
            </a:r>
            <a:r>
              <a:rPr lang="en-US" altLang="en-US" sz="2400" b="0" dirty="0"/>
              <a:t> </a:t>
            </a:r>
            <a:r>
              <a:rPr lang="en-US" altLang="en-US" sz="2400" b="0" dirty="0" err="1"/>
              <a:t>biên</a:t>
            </a:r>
            <a:r>
              <a:rPr lang="en-US" altLang="en-US" sz="2400" b="0" dirty="0"/>
              <a:t> </a:t>
            </a:r>
            <a:r>
              <a:rPr lang="en-US" altLang="en-US" sz="2400" b="0" dirty="0" err="1"/>
              <a:t>độ</a:t>
            </a:r>
            <a:r>
              <a:rPr lang="en-US" altLang="en-US" sz="2400" b="0" dirty="0"/>
              <a:t> </a:t>
            </a:r>
            <a:r>
              <a:rPr lang="en-US" altLang="en-US" sz="2400" b="0" dirty="0" err="1"/>
              <a:t>của</a:t>
            </a:r>
            <a:r>
              <a:rPr lang="en-US" altLang="en-US" sz="2400" b="0" dirty="0"/>
              <a:t> </a:t>
            </a:r>
            <a:r>
              <a:rPr lang="en-US" altLang="en-US" sz="2400" b="0" dirty="0" err="1"/>
              <a:t>lỗi</a:t>
            </a:r>
            <a:endParaRPr lang="en-US" altLang="en-US" sz="2400" b="0" dirty="0"/>
          </a:p>
        </p:txBody>
      </p:sp>
      <p:graphicFrame>
        <p:nvGraphicFramePr>
          <p:cNvPr id="106507" name="Object 29"/>
          <p:cNvGraphicFramePr>
            <a:graphicFrameLocks noChangeAspect="1"/>
          </p:cNvGraphicFramePr>
          <p:nvPr/>
        </p:nvGraphicFramePr>
        <p:xfrm>
          <a:off x="996950" y="3200400"/>
          <a:ext cx="6554788" cy="1879600"/>
        </p:xfrm>
        <a:graphic>
          <a:graphicData uri="http://schemas.openxmlformats.org/presentationml/2006/ole">
            <mc:AlternateContent xmlns:mc="http://schemas.openxmlformats.org/markup-compatibility/2006">
              <mc:Choice xmlns:v="urn:schemas-microsoft-com:vml" Requires="v">
                <p:oleObj spid="_x0000_s106650" name="Equation" r:id="rId4" imgW="6553200" imgH="1879600" progId="Equation.DSMT4">
                  <p:embed/>
                </p:oleObj>
              </mc:Choice>
              <mc:Fallback>
                <p:oleObj name="Equation" r:id="rId4" imgW="6553200" imgH="1879600" progId="Equation.DSMT4">
                  <p:embed/>
                  <p:pic>
                    <p:nvPicPr>
                      <p:cNvPr id="0" name="Object 2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6950" y="3200400"/>
                        <a:ext cx="6554788" cy="187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hlink"/>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bwMode="auto">
          <a:xfrm>
            <a:off x="927100" y="525462"/>
            <a:ext cx="7226300" cy="8461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88" tIns="44450" rIns="90488" bIns="44450" numCol="1" anchor="t" anchorCtr="0" compatLnSpc="1">
            <a:prstTxWarp prst="textNoShape">
              <a:avLst/>
            </a:prstTxWarp>
          </a:bodyPr>
          <a:lstStyle/>
          <a:p>
            <a:r>
              <a:rPr lang="en-US" altLang="en-US" b="1" dirty="0" err="1"/>
              <a:t>Ví</a:t>
            </a:r>
            <a:r>
              <a:rPr lang="en-US" altLang="en-US" b="1" dirty="0"/>
              <a:t> </a:t>
            </a:r>
            <a:r>
              <a:rPr lang="en-US" altLang="en-US" b="1" dirty="0" err="1"/>
              <a:t>dụ</a:t>
            </a:r>
            <a:endParaRPr lang="en-US" altLang="en-US" b="1" dirty="0" smtClean="0"/>
          </a:p>
        </p:txBody>
      </p:sp>
      <p:sp>
        <p:nvSpPr>
          <p:cNvPr id="30" name="Rectangle 29"/>
          <p:cNvSpPr/>
          <p:nvPr/>
        </p:nvSpPr>
        <p:spPr>
          <a:xfrm>
            <a:off x="1371600" y="1524000"/>
            <a:ext cx="3048000" cy="3048000"/>
          </a:xfrm>
          <a:prstGeom prst="rect">
            <a:avLst/>
          </a:prstGeom>
          <a:solidFill>
            <a:srgbClr val="AE0000"/>
          </a:solidFill>
          <a:ln w="19050" cap="flat" cmpd="sng" algn="ctr">
            <a:solidFill>
              <a:srgbClr val="AE0000">
                <a:shade val="50000"/>
              </a:srgb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Palatino Linotype"/>
              <a:ea typeface="+mn-ea"/>
              <a:cs typeface="+mn-cs"/>
            </a:endParaRPr>
          </a:p>
        </p:txBody>
      </p:sp>
      <p:sp>
        <p:nvSpPr>
          <p:cNvPr id="31" name="Rectangle 30"/>
          <p:cNvSpPr/>
          <p:nvPr/>
        </p:nvSpPr>
        <p:spPr>
          <a:xfrm>
            <a:off x="2590800" y="1828800"/>
            <a:ext cx="1066800" cy="1066800"/>
          </a:xfrm>
          <a:prstGeom prst="rect">
            <a:avLst/>
          </a:prstGeom>
          <a:solidFill>
            <a:srgbClr val="E5E9F7">
              <a:lumMod val="50000"/>
            </a:srgbClr>
          </a:solidFill>
          <a:ln w="19050" cap="flat" cmpd="sng" algn="ctr">
            <a:solidFill>
              <a:srgbClr val="AE0000">
                <a:shade val="50000"/>
              </a:srgb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Palatino Linotype"/>
              <a:ea typeface="+mn-ea"/>
              <a:cs typeface="+mn-cs"/>
            </a:endParaRPr>
          </a:p>
        </p:txBody>
      </p:sp>
      <p:sp>
        <p:nvSpPr>
          <p:cNvPr id="32" name="Rectangle 31"/>
          <p:cNvSpPr/>
          <p:nvPr/>
        </p:nvSpPr>
        <p:spPr>
          <a:xfrm>
            <a:off x="6096000" y="1905000"/>
            <a:ext cx="1066800" cy="1066800"/>
          </a:xfrm>
          <a:prstGeom prst="rect">
            <a:avLst/>
          </a:prstGeom>
          <a:solidFill>
            <a:srgbClr val="E5E9F7">
              <a:lumMod val="50000"/>
            </a:srgbClr>
          </a:solidFill>
          <a:ln w="19050" cap="flat" cmpd="sng" algn="ctr">
            <a:solidFill>
              <a:srgbClr val="AE0000">
                <a:shade val="50000"/>
              </a:srgb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Palatino Linotype"/>
              <a:ea typeface="+mn-ea"/>
              <a:cs typeface="+mn-cs"/>
            </a:endParaRPr>
          </a:p>
        </p:txBody>
      </p:sp>
      <p:sp>
        <p:nvSpPr>
          <p:cNvPr id="33" name="TextBox 9"/>
          <p:cNvSpPr txBox="1">
            <a:spLocks noChangeArrowheads="1"/>
          </p:cNvSpPr>
          <p:nvPr/>
        </p:nvSpPr>
        <p:spPr bwMode="auto">
          <a:xfrm>
            <a:off x="1828800" y="3505200"/>
            <a:ext cx="2819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800" b="0">
                <a:solidFill>
                  <a:prstClr val="white"/>
                </a:solidFill>
                <a:latin typeface="Palatino Linotype" pitchFamily="18" charset="0"/>
              </a:rPr>
              <a:t>Quần thể</a:t>
            </a:r>
          </a:p>
        </p:txBody>
      </p:sp>
      <p:sp>
        <p:nvSpPr>
          <p:cNvPr id="34" name="TextBox 10"/>
          <p:cNvSpPr txBox="1">
            <a:spLocks noChangeArrowheads="1"/>
          </p:cNvSpPr>
          <p:nvPr/>
        </p:nvSpPr>
        <p:spPr bwMode="auto">
          <a:xfrm>
            <a:off x="5511800" y="3263900"/>
            <a:ext cx="2286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800" b="0">
                <a:solidFill>
                  <a:prstClr val="black"/>
                </a:solidFill>
                <a:latin typeface="Palatino Linotype" pitchFamily="18" charset="0"/>
              </a:rPr>
              <a:t>Trung bình mẫu</a:t>
            </a:r>
          </a:p>
        </p:txBody>
      </p:sp>
      <p:sp>
        <p:nvSpPr>
          <p:cNvPr id="35" name="TextBox 11"/>
          <p:cNvSpPr txBox="1">
            <a:spLocks noChangeArrowheads="1"/>
          </p:cNvSpPr>
          <p:nvPr/>
        </p:nvSpPr>
        <p:spPr bwMode="auto">
          <a:xfrm>
            <a:off x="2133600" y="4789488"/>
            <a:ext cx="28194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800" b="0">
                <a:solidFill>
                  <a:prstClr val="black"/>
                </a:solidFill>
                <a:latin typeface="Palatino Linotype" pitchFamily="18" charset="0"/>
              </a:rPr>
              <a:t>Kỳ vọng</a:t>
            </a:r>
          </a:p>
        </p:txBody>
      </p:sp>
      <p:sp>
        <p:nvSpPr>
          <p:cNvPr id="36" name="TextBox 12"/>
          <p:cNvSpPr txBox="1">
            <a:spLocks noChangeArrowheads="1"/>
          </p:cNvSpPr>
          <p:nvPr/>
        </p:nvSpPr>
        <p:spPr bwMode="auto">
          <a:xfrm>
            <a:off x="6248400" y="2209800"/>
            <a:ext cx="1524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800" b="0">
                <a:solidFill>
                  <a:prstClr val="white"/>
                </a:solidFill>
                <a:latin typeface="Palatino Linotype" pitchFamily="18" charset="0"/>
              </a:rPr>
              <a:t>Mẫu</a:t>
            </a:r>
          </a:p>
        </p:txBody>
      </p:sp>
      <p:sp>
        <p:nvSpPr>
          <p:cNvPr id="37" name="Down Arrow 36"/>
          <p:cNvSpPr/>
          <p:nvPr/>
        </p:nvSpPr>
        <p:spPr>
          <a:xfrm rot="2668314">
            <a:off x="4822825" y="3875088"/>
            <a:ext cx="685800" cy="1219200"/>
          </a:xfrm>
          <a:prstGeom prst="downArrow">
            <a:avLst/>
          </a:prstGeom>
          <a:solidFill>
            <a:srgbClr val="AE0000"/>
          </a:solidFill>
          <a:ln w="19050" cap="flat" cmpd="sng" algn="ctr">
            <a:solidFill>
              <a:srgbClr val="AE0000">
                <a:shade val="50000"/>
              </a:srgb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Palatino Linotype"/>
              <a:ea typeface="+mn-ea"/>
              <a:cs typeface="+mn-cs"/>
            </a:endParaRPr>
          </a:p>
        </p:txBody>
      </p:sp>
      <p:sp>
        <p:nvSpPr>
          <p:cNvPr id="38" name="Right Arrow 37"/>
          <p:cNvSpPr/>
          <p:nvPr/>
        </p:nvSpPr>
        <p:spPr>
          <a:xfrm>
            <a:off x="4724400" y="1981200"/>
            <a:ext cx="1295400" cy="990600"/>
          </a:xfrm>
          <a:prstGeom prst="rightArrow">
            <a:avLst/>
          </a:prstGeom>
          <a:solidFill>
            <a:srgbClr val="AE0000"/>
          </a:solidFill>
          <a:ln w="19050" cap="flat" cmpd="sng" algn="ctr">
            <a:solidFill>
              <a:srgbClr val="AE0000">
                <a:shade val="50000"/>
              </a:srgb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Palatino Linotype"/>
              <a:ea typeface="+mn-ea"/>
              <a:cs typeface="+mn-cs"/>
            </a:endParaRPr>
          </a:p>
        </p:txBody>
      </p:sp>
      <p:sp>
        <p:nvSpPr>
          <p:cNvPr id="39" name="TextBox 17"/>
          <p:cNvSpPr txBox="1">
            <a:spLocks noChangeArrowheads="1"/>
          </p:cNvSpPr>
          <p:nvPr/>
        </p:nvSpPr>
        <p:spPr bwMode="auto">
          <a:xfrm>
            <a:off x="5440363" y="4419600"/>
            <a:ext cx="18494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800" b="0">
                <a:solidFill>
                  <a:prstClr val="black"/>
                </a:solidFill>
                <a:latin typeface="Palatino Linotype" pitchFamily="18" charset="0"/>
              </a:rPr>
              <a:t>Ước lượng</a:t>
            </a:r>
          </a:p>
        </p:txBody>
      </p:sp>
    </p:spTree>
    <p:extLst>
      <p:ext uri="{BB962C8B-B14F-4D97-AF65-F5344CB8AC3E}">
        <p14:creationId xmlns:p14="http://schemas.microsoft.com/office/powerpoint/2010/main" val="3686001476"/>
      </p:ext>
    </p:extLst>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3"/>
          <p:cNvSpPr>
            <a:spLocks noGrp="1" noChangeArrowheads="1"/>
          </p:cNvSpPr>
          <p:nvPr>
            <p:ph type="body" idx="4294967295"/>
          </p:nvPr>
        </p:nvSpPr>
        <p:spPr bwMode="auto">
          <a:xfrm>
            <a:off x="0" y="885825"/>
            <a:ext cx="7772400" cy="7143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pPr marL="406400" indent="-406400">
              <a:lnSpc>
                <a:spcPct val="88000"/>
              </a:lnSpc>
              <a:buFont typeface="Wingdings" panose="05000000000000000000" pitchFamily="2" charset="2"/>
              <a:buNone/>
            </a:pPr>
            <a:r>
              <a:rPr lang="en-US" altLang="en-US" b="0" smtClean="0"/>
              <a:t>b) Khoảng tin cậy 95%:</a:t>
            </a:r>
          </a:p>
        </p:txBody>
      </p:sp>
      <p:sp>
        <p:nvSpPr>
          <p:cNvPr id="108547" name="Rectangle 4"/>
          <p:cNvSpPr>
            <a:spLocks noChangeArrowheads="1"/>
          </p:cNvSpPr>
          <p:nvPr/>
        </p:nvSpPr>
        <p:spPr bwMode="auto">
          <a:xfrm>
            <a:off x="2143125" y="2884488"/>
            <a:ext cx="35401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b="0"/>
          </a:p>
        </p:txBody>
      </p:sp>
      <p:sp>
        <p:nvSpPr>
          <p:cNvPr id="108548" name="Rectangle 5"/>
          <p:cNvSpPr>
            <a:spLocks noChangeArrowheads="1"/>
          </p:cNvSpPr>
          <p:nvPr/>
        </p:nvSpPr>
        <p:spPr bwMode="auto">
          <a:xfrm>
            <a:off x="1812925" y="3498850"/>
            <a:ext cx="42068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b="0"/>
          </a:p>
        </p:txBody>
      </p:sp>
      <p:sp>
        <p:nvSpPr>
          <p:cNvPr id="108549" name="Rectangle 6"/>
          <p:cNvSpPr>
            <a:spLocks noChangeArrowheads="1"/>
          </p:cNvSpPr>
          <p:nvPr/>
        </p:nvSpPr>
        <p:spPr bwMode="auto">
          <a:xfrm>
            <a:off x="2041525" y="3470275"/>
            <a:ext cx="296863"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b="0"/>
          </a:p>
        </p:txBody>
      </p:sp>
      <p:sp>
        <p:nvSpPr>
          <p:cNvPr id="108550" name="Rectangle 7"/>
          <p:cNvSpPr>
            <a:spLocks noChangeArrowheads="1"/>
          </p:cNvSpPr>
          <p:nvPr/>
        </p:nvSpPr>
        <p:spPr bwMode="auto">
          <a:xfrm>
            <a:off x="817563" y="3994150"/>
            <a:ext cx="268287" cy="865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spcBef>
                <a:spcPct val="30000"/>
              </a:spcBef>
            </a:pPr>
            <a:r>
              <a:rPr lang="en-US" altLang="en-US" sz="2400" b="0">
                <a:solidFill>
                  <a:schemeClr val="hlink"/>
                </a:solidFill>
              </a:rPr>
              <a:t> </a:t>
            </a:r>
            <a:endParaRPr lang="en-US" altLang="en-US" sz="2400" b="0">
              <a:solidFill>
                <a:schemeClr val="tx2"/>
              </a:solidFill>
            </a:endParaRPr>
          </a:p>
          <a:p>
            <a:pPr>
              <a:lnSpc>
                <a:spcPct val="90000"/>
              </a:lnSpc>
              <a:spcBef>
                <a:spcPct val="30000"/>
              </a:spcBef>
            </a:pPr>
            <a:endParaRPr lang="en-US" altLang="en-US" sz="2400" b="0">
              <a:solidFill>
                <a:schemeClr val="tx2"/>
              </a:solidFill>
            </a:endParaRPr>
          </a:p>
        </p:txBody>
      </p:sp>
      <p:sp>
        <p:nvSpPr>
          <p:cNvPr id="108551" name="Rectangle 8"/>
          <p:cNvSpPr>
            <a:spLocks noChangeArrowheads="1"/>
          </p:cNvSpPr>
          <p:nvPr/>
        </p:nvSpPr>
        <p:spPr bwMode="auto">
          <a:xfrm>
            <a:off x="2193925" y="4608513"/>
            <a:ext cx="890588"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b="0"/>
          </a:p>
        </p:txBody>
      </p:sp>
      <p:sp>
        <p:nvSpPr>
          <p:cNvPr id="108552" name="Rectangle 9"/>
          <p:cNvSpPr>
            <a:spLocks noChangeArrowheads="1"/>
          </p:cNvSpPr>
          <p:nvPr/>
        </p:nvSpPr>
        <p:spPr bwMode="auto">
          <a:xfrm>
            <a:off x="593725" y="4694238"/>
            <a:ext cx="5807075" cy="173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b="0"/>
          </a:p>
        </p:txBody>
      </p:sp>
      <p:sp>
        <p:nvSpPr>
          <p:cNvPr id="108553" name="Rectangle 27"/>
          <p:cNvSpPr>
            <a:spLocks noChangeArrowheads="1"/>
          </p:cNvSpPr>
          <p:nvPr/>
        </p:nvSpPr>
        <p:spPr bwMode="auto">
          <a:xfrm>
            <a:off x="457200" y="457200"/>
            <a:ext cx="8305800"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a:lnSpc>
                <a:spcPct val="90000"/>
              </a:lnSpc>
            </a:pPr>
            <a:r>
              <a:rPr lang="en-US" altLang="en-US" sz="3200">
                <a:solidFill>
                  <a:srgbClr val="008000"/>
                </a:solidFill>
              </a:rPr>
              <a:t>Ví dụ (tt)</a:t>
            </a:r>
            <a:endParaRPr lang="en-US" altLang="en-US" sz="3200" b="0"/>
          </a:p>
        </p:txBody>
      </p:sp>
      <p:graphicFrame>
        <p:nvGraphicFramePr>
          <p:cNvPr id="108554" name="Object 29"/>
          <p:cNvGraphicFramePr>
            <a:graphicFrameLocks noChangeAspect="1"/>
          </p:cNvGraphicFramePr>
          <p:nvPr/>
        </p:nvGraphicFramePr>
        <p:xfrm>
          <a:off x="2860675" y="1800225"/>
          <a:ext cx="3352800" cy="533400"/>
        </p:xfrm>
        <a:graphic>
          <a:graphicData uri="http://schemas.openxmlformats.org/presentationml/2006/ole">
            <mc:AlternateContent xmlns:mc="http://schemas.openxmlformats.org/markup-compatibility/2006">
              <mc:Choice xmlns:v="urn:schemas-microsoft-com:vml" Requires="v">
                <p:oleObj spid="_x0000_s108983" name="Equation" r:id="rId4" imgW="3352800" imgH="533400" progId="Equation.DSMT4">
                  <p:embed/>
                </p:oleObj>
              </mc:Choice>
              <mc:Fallback>
                <p:oleObj name="Equation" r:id="rId4" imgW="3352800" imgH="533400" progId="Equation.DSMT4">
                  <p:embed/>
                  <p:pic>
                    <p:nvPicPr>
                      <p:cNvPr id="0" name="Object 2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60675" y="1800225"/>
                        <a:ext cx="33528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hlink"/>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8555" name="Object 30"/>
          <p:cNvGraphicFramePr>
            <a:graphicFrameLocks noChangeAspect="1"/>
          </p:cNvGraphicFramePr>
          <p:nvPr/>
        </p:nvGraphicFramePr>
        <p:xfrm>
          <a:off x="701675" y="2725738"/>
          <a:ext cx="7621588" cy="469900"/>
        </p:xfrm>
        <a:graphic>
          <a:graphicData uri="http://schemas.openxmlformats.org/presentationml/2006/ole">
            <mc:AlternateContent xmlns:mc="http://schemas.openxmlformats.org/markup-compatibility/2006">
              <mc:Choice xmlns:v="urn:schemas-microsoft-com:vml" Requires="v">
                <p:oleObj spid="_x0000_s108984" name="Equation" r:id="rId6" imgW="7620000" imgH="469900" progId="Equation.DSMT4">
                  <p:embed/>
                </p:oleObj>
              </mc:Choice>
              <mc:Fallback>
                <p:oleObj name="Equation" r:id="rId6" imgW="7620000" imgH="469900" progId="Equation.DSMT4">
                  <p:embed/>
                  <p:pic>
                    <p:nvPicPr>
                      <p:cNvPr id="0" name="Object 3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1675" y="2725738"/>
                        <a:ext cx="7621588"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8556" name="Object 31"/>
          <p:cNvGraphicFramePr>
            <a:graphicFrameLocks noChangeAspect="1"/>
          </p:cNvGraphicFramePr>
          <p:nvPr/>
        </p:nvGraphicFramePr>
        <p:xfrm>
          <a:off x="2833688" y="3590925"/>
          <a:ext cx="3327400" cy="469900"/>
        </p:xfrm>
        <a:graphic>
          <a:graphicData uri="http://schemas.openxmlformats.org/presentationml/2006/ole">
            <mc:AlternateContent xmlns:mc="http://schemas.openxmlformats.org/markup-compatibility/2006">
              <mc:Choice xmlns:v="urn:schemas-microsoft-com:vml" Requires="v">
                <p:oleObj spid="_x0000_s108985" name="Equation" r:id="rId8" imgW="3327400" imgH="469900" progId="Equation.DSMT4">
                  <p:embed/>
                </p:oleObj>
              </mc:Choice>
              <mc:Fallback>
                <p:oleObj name="Equation" r:id="rId8" imgW="3327400" imgH="469900" progId="Equation.DSMT4">
                  <p:embed/>
                  <p:pic>
                    <p:nvPicPr>
                      <p:cNvPr id="0" name="Object 3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33688" y="3590925"/>
                        <a:ext cx="33274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3"/>
          <p:cNvSpPr>
            <a:spLocks noGrp="1" noChangeArrowheads="1"/>
          </p:cNvSpPr>
          <p:nvPr>
            <p:ph type="body" idx="4294967295"/>
          </p:nvPr>
        </p:nvSpPr>
        <p:spPr bwMode="auto">
          <a:xfrm>
            <a:off x="0" y="1143000"/>
            <a:ext cx="9144000" cy="53879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pPr marL="457200" indent="-457200">
              <a:lnSpc>
                <a:spcPct val="98000"/>
              </a:lnSpc>
              <a:buFont typeface="Wingdings" panose="05000000000000000000" pitchFamily="2" charset="2"/>
              <a:buAutoNum type="alphaLcParenR" startAt="3"/>
            </a:pPr>
            <a:r>
              <a:rPr lang="vi-VN" altLang="en-US" b="0" dirty="0" smtClean="0"/>
              <a:t>Dựa trên khoảng tin cậy thu được trong phần (b), có hơn 75% người lớn biết Twitter là gì</a:t>
            </a:r>
            <a:r>
              <a:rPr lang="en-US" altLang="en-US" b="0" dirty="0" smtClean="0"/>
              <a:t>. </a:t>
            </a:r>
          </a:p>
          <a:p>
            <a:pPr marL="457200" indent="-457200">
              <a:lnSpc>
                <a:spcPct val="98000"/>
              </a:lnSpc>
              <a:buFontTx/>
              <a:buNone/>
            </a:pPr>
            <a:r>
              <a:rPr lang="en-US" altLang="en-US" b="0" dirty="0" smtClean="0"/>
              <a:t>	</a:t>
            </a:r>
          </a:p>
          <a:p>
            <a:pPr marL="457200" indent="-457200">
              <a:lnSpc>
                <a:spcPct val="98000"/>
              </a:lnSpc>
              <a:buFontTx/>
              <a:buNone/>
            </a:pPr>
            <a:r>
              <a:rPr lang="en-US" altLang="en-US" b="0" dirty="0" smtClean="0"/>
              <a:t>	</a:t>
            </a:r>
            <a:r>
              <a:rPr lang="vi-VN" altLang="en-US" b="0" dirty="0" smtClean="0"/>
              <a:t>Bởi vì các giới hạn của 0.828 và 0.872 có khả năng chứa tỷ lệ </a:t>
            </a:r>
            <a:r>
              <a:rPr lang="en-US" altLang="en-US" b="0" dirty="0" err="1" smtClean="0"/>
              <a:t>quần</a:t>
            </a:r>
            <a:r>
              <a:rPr lang="en-US" altLang="en-US" b="0" dirty="0" smtClean="0"/>
              <a:t> </a:t>
            </a:r>
            <a:r>
              <a:rPr lang="en-US" altLang="en-US" b="0" dirty="0" err="1" smtClean="0"/>
              <a:t>thể</a:t>
            </a:r>
            <a:r>
              <a:rPr lang="vi-VN" altLang="en-US" b="0" dirty="0" smtClean="0"/>
              <a:t> thực, tỷ lệ </a:t>
            </a:r>
            <a:r>
              <a:rPr lang="en-US" altLang="en-US" b="0" dirty="0" err="1" smtClean="0"/>
              <a:t>quần</a:t>
            </a:r>
            <a:r>
              <a:rPr lang="en-US" altLang="en-US" b="0" dirty="0" smtClean="0"/>
              <a:t> </a:t>
            </a:r>
            <a:r>
              <a:rPr lang="en-US" altLang="en-US" b="0" dirty="0" err="1" smtClean="0"/>
              <a:t>thể</a:t>
            </a:r>
            <a:r>
              <a:rPr lang="vi-VN" altLang="en-US" b="0" dirty="0" smtClean="0"/>
              <a:t> là một giá trị lớn hơn 0,75</a:t>
            </a:r>
            <a:r>
              <a:rPr lang="en-US" altLang="en-US" b="0" dirty="0" smtClean="0"/>
              <a:t>.</a:t>
            </a:r>
          </a:p>
          <a:p>
            <a:pPr marL="457200" indent="-457200">
              <a:lnSpc>
                <a:spcPct val="88000"/>
              </a:lnSpc>
              <a:buFont typeface="Wingdings" panose="05000000000000000000" pitchFamily="2" charset="2"/>
              <a:buNone/>
            </a:pPr>
            <a:endParaRPr lang="en-US" altLang="en-US" b="0" dirty="0" smtClean="0"/>
          </a:p>
        </p:txBody>
      </p:sp>
      <p:sp>
        <p:nvSpPr>
          <p:cNvPr id="110595" name="Rectangle 4"/>
          <p:cNvSpPr>
            <a:spLocks noChangeArrowheads="1"/>
          </p:cNvSpPr>
          <p:nvPr/>
        </p:nvSpPr>
        <p:spPr bwMode="auto">
          <a:xfrm>
            <a:off x="1838325" y="2528888"/>
            <a:ext cx="35401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a:p>
        </p:txBody>
      </p:sp>
      <p:sp>
        <p:nvSpPr>
          <p:cNvPr id="110596" name="Rectangle 5"/>
          <p:cNvSpPr>
            <a:spLocks noChangeArrowheads="1"/>
          </p:cNvSpPr>
          <p:nvPr/>
        </p:nvSpPr>
        <p:spPr bwMode="auto">
          <a:xfrm>
            <a:off x="1508125" y="3143250"/>
            <a:ext cx="42068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a:p>
        </p:txBody>
      </p:sp>
      <p:sp>
        <p:nvSpPr>
          <p:cNvPr id="110597" name="Rectangle 6"/>
          <p:cNvSpPr>
            <a:spLocks noChangeArrowheads="1"/>
          </p:cNvSpPr>
          <p:nvPr/>
        </p:nvSpPr>
        <p:spPr bwMode="auto">
          <a:xfrm>
            <a:off x="1736725" y="3114675"/>
            <a:ext cx="296863"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a:p>
        </p:txBody>
      </p:sp>
      <p:sp>
        <p:nvSpPr>
          <p:cNvPr id="110598" name="Rectangle 7"/>
          <p:cNvSpPr>
            <a:spLocks noChangeArrowheads="1"/>
          </p:cNvSpPr>
          <p:nvPr/>
        </p:nvSpPr>
        <p:spPr bwMode="auto">
          <a:xfrm>
            <a:off x="512763" y="3638550"/>
            <a:ext cx="265112" cy="85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spcBef>
                <a:spcPct val="30000"/>
              </a:spcBef>
            </a:pPr>
            <a:r>
              <a:rPr lang="en-US" altLang="en-US" sz="2400">
                <a:solidFill>
                  <a:schemeClr val="hlink"/>
                </a:solidFill>
              </a:rPr>
              <a:t> </a:t>
            </a:r>
            <a:endParaRPr lang="en-US" altLang="en-US" sz="2400">
              <a:solidFill>
                <a:schemeClr val="tx2"/>
              </a:solidFill>
            </a:endParaRPr>
          </a:p>
          <a:p>
            <a:pPr>
              <a:lnSpc>
                <a:spcPct val="90000"/>
              </a:lnSpc>
              <a:spcBef>
                <a:spcPct val="30000"/>
              </a:spcBef>
            </a:pPr>
            <a:endParaRPr lang="en-US" altLang="en-US" sz="2400">
              <a:solidFill>
                <a:schemeClr val="tx2"/>
              </a:solidFill>
            </a:endParaRPr>
          </a:p>
        </p:txBody>
      </p:sp>
      <p:sp>
        <p:nvSpPr>
          <p:cNvPr id="110599" name="Rectangle 8"/>
          <p:cNvSpPr>
            <a:spLocks noChangeArrowheads="1"/>
          </p:cNvSpPr>
          <p:nvPr/>
        </p:nvSpPr>
        <p:spPr bwMode="auto">
          <a:xfrm>
            <a:off x="1889125" y="4252913"/>
            <a:ext cx="890588"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a:p>
        </p:txBody>
      </p:sp>
      <p:sp>
        <p:nvSpPr>
          <p:cNvPr id="110600" name="Rectangle 9"/>
          <p:cNvSpPr>
            <a:spLocks noChangeArrowheads="1"/>
          </p:cNvSpPr>
          <p:nvPr/>
        </p:nvSpPr>
        <p:spPr bwMode="auto">
          <a:xfrm>
            <a:off x="593725" y="4819650"/>
            <a:ext cx="5807075" cy="173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a:p>
        </p:txBody>
      </p:sp>
      <p:sp>
        <p:nvSpPr>
          <p:cNvPr id="110601" name="Rectangle 12"/>
          <p:cNvSpPr>
            <a:spLocks noChangeArrowheads="1"/>
          </p:cNvSpPr>
          <p:nvPr/>
        </p:nvSpPr>
        <p:spPr bwMode="auto">
          <a:xfrm>
            <a:off x="457200" y="457200"/>
            <a:ext cx="8305800"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a:lnSpc>
                <a:spcPct val="90000"/>
              </a:lnSpc>
            </a:pPr>
            <a:r>
              <a:rPr lang="en-US" altLang="en-US" sz="3200" dirty="0" err="1">
                <a:solidFill>
                  <a:srgbClr val="008000"/>
                </a:solidFill>
              </a:rPr>
              <a:t>Ví</a:t>
            </a:r>
            <a:r>
              <a:rPr lang="en-US" altLang="en-US" sz="3200" dirty="0">
                <a:solidFill>
                  <a:srgbClr val="008000"/>
                </a:solidFill>
              </a:rPr>
              <a:t> </a:t>
            </a:r>
            <a:r>
              <a:rPr lang="en-US" altLang="en-US" sz="3200" dirty="0" err="1">
                <a:solidFill>
                  <a:srgbClr val="008000"/>
                </a:solidFill>
              </a:rPr>
              <a:t>dụ</a:t>
            </a:r>
            <a:r>
              <a:rPr lang="en-US" altLang="en-US" sz="3200" dirty="0">
                <a:solidFill>
                  <a:srgbClr val="008000"/>
                </a:solidFill>
              </a:rPr>
              <a:t> (</a:t>
            </a:r>
            <a:r>
              <a:rPr lang="en-US" altLang="en-US" sz="3200" dirty="0" err="1">
                <a:solidFill>
                  <a:srgbClr val="008000"/>
                </a:solidFill>
              </a:rPr>
              <a:t>tt</a:t>
            </a:r>
            <a:r>
              <a:rPr lang="en-US" altLang="en-US" sz="3200" dirty="0">
                <a:solidFill>
                  <a:srgbClr val="008000"/>
                </a:solidFill>
              </a:rPr>
              <a:t>)</a:t>
            </a:r>
            <a:endParaRPr lang="en-US" altLang="en-US" sz="3200" dirty="0"/>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body" idx="4294967295"/>
          </p:nvPr>
        </p:nvSpPr>
        <p:spPr bwMode="auto">
          <a:xfrm>
            <a:off x="8709" y="1272677"/>
            <a:ext cx="9144000" cy="554831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normAutofit/>
          </a:bodyPr>
          <a:lstStyle/>
          <a:p>
            <a:pPr marL="457200" indent="-457200">
              <a:lnSpc>
                <a:spcPct val="98000"/>
              </a:lnSpc>
              <a:buFont typeface="Wingdings" panose="05000000000000000000" pitchFamily="2" charset="2"/>
              <a:buAutoNum type="alphaLcParenR" startAt="4"/>
            </a:pPr>
            <a:r>
              <a:rPr lang="vi-VN" altLang="en-US" b="0" smtClean="0"/>
              <a:t>Dưới đây là một </a:t>
            </a:r>
            <a:r>
              <a:rPr lang="en-US" altLang="en-US" b="0" smtClean="0"/>
              <a:t>phát biểu</a:t>
            </a:r>
            <a:r>
              <a:rPr lang="vi-VN" altLang="en-US" b="0" smtClean="0"/>
              <a:t> tóm tắt kết quả</a:t>
            </a:r>
            <a:r>
              <a:rPr lang="en-US" altLang="en-US" b="0" smtClean="0"/>
              <a:t>: </a:t>
            </a:r>
          </a:p>
          <a:p>
            <a:pPr marL="457200" indent="-457200">
              <a:lnSpc>
                <a:spcPct val="98000"/>
              </a:lnSpc>
              <a:buFontTx/>
              <a:buNone/>
            </a:pPr>
            <a:endParaRPr lang="en-US" altLang="en-US" b="0" smtClean="0"/>
          </a:p>
          <a:p>
            <a:pPr marL="457200" indent="-457200">
              <a:lnSpc>
                <a:spcPct val="98000"/>
              </a:lnSpc>
              <a:buFontTx/>
              <a:buNone/>
            </a:pPr>
            <a:r>
              <a:rPr lang="en-US" altLang="en-US" b="0" smtClean="0"/>
              <a:t>	</a:t>
            </a:r>
            <a:r>
              <a:rPr lang="vi-VN" altLang="en-US" b="0" smtClean="0"/>
              <a:t>85% người </a:t>
            </a:r>
            <a:r>
              <a:rPr lang="en-US" altLang="en-US" b="0" smtClean="0"/>
              <a:t>lớn</a:t>
            </a:r>
            <a:r>
              <a:rPr lang="vi-VN" altLang="en-US" b="0" smtClean="0"/>
              <a:t> ở Hoa Kỳ biết Twitter là gì. Tỷ lệ này dựa trên cuộc thăm dò ý kiến ​​của Trung tâm nghiên cứu Pew với 1007 người lớn được chọn ngẫu nhiên</a:t>
            </a:r>
            <a:r>
              <a:rPr lang="en-US" altLang="en-US" b="0" smtClean="0"/>
              <a:t>.</a:t>
            </a:r>
          </a:p>
          <a:p>
            <a:pPr marL="457200" indent="-457200">
              <a:lnSpc>
                <a:spcPct val="98000"/>
              </a:lnSpc>
              <a:buFontTx/>
              <a:buNone/>
            </a:pPr>
            <a:endParaRPr lang="en-US" altLang="en-US" b="0" smtClean="0"/>
          </a:p>
          <a:p>
            <a:pPr marL="457200" indent="-457200">
              <a:lnSpc>
                <a:spcPct val="98000"/>
              </a:lnSpc>
              <a:buFontTx/>
              <a:buNone/>
            </a:pPr>
            <a:r>
              <a:rPr lang="en-US" altLang="en-US" b="0" smtClean="0"/>
              <a:t>	</a:t>
            </a:r>
            <a:r>
              <a:rPr lang="vi-VN" altLang="en-US" b="0" smtClean="0"/>
              <a:t>Về lý thuyết, trong 95% các cuộc thăm dò như vậy, tỷ lệ phần trăm nên khác nhau không quá 2,2</a:t>
            </a:r>
            <a:r>
              <a:rPr lang="en-US" altLang="en-US" b="0" smtClean="0"/>
              <a:t>%</a:t>
            </a:r>
            <a:r>
              <a:rPr lang="vi-VN" altLang="en-US" b="0" smtClean="0"/>
              <a:t> theo một trong hai hướng từ tỷ lệ phần trăm sẽ được tìm thấy bằng cách phỏng vấn tất cả người lớn ở Hoa Kỳ</a:t>
            </a:r>
            <a:r>
              <a:rPr lang="en-US" altLang="en-US" b="0" smtClean="0"/>
              <a:t>.</a:t>
            </a:r>
          </a:p>
        </p:txBody>
      </p:sp>
      <p:sp>
        <p:nvSpPr>
          <p:cNvPr id="112643" name="Rectangle 3"/>
          <p:cNvSpPr>
            <a:spLocks noChangeArrowheads="1"/>
          </p:cNvSpPr>
          <p:nvPr/>
        </p:nvSpPr>
        <p:spPr bwMode="auto">
          <a:xfrm>
            <a:off x="1838325" y="2528888"/>
            <a:ext cx="35401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a:p>
        </p:txBody>
      </p:sp>
      <p:sp>
        <p:nvSpPr>
          <p:cNvPr id="112644" name="Rectangle 4"/>
          <p:cNvSpPr>
            <a:spLocks noChangeArrowheads="1"/>
          </p:cNvSpPr>
          <p:nvPr/>
        </p:nvSpPr>
        <p:spPr bwMode="auto">
          <a:xfrm>
            <a:off x="1508125" y="3143250"/>
            <a:ext cx="42068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a:p>
        </p:txBody>
      </p:sp>
      <p:sp>
        <p:nvSpPr>
          <p:cNvPr id="112645" name="Rectangle 5"/>
          <p:cNvSpPr>
            <a:spLocks noChangeArrowheads="1"/>
          </p:cNvSpPr>
          <p:nvPr/>
        </p:nvSpPr>
        <p:spPr bwMode="auto">
          <a:xfrm>
            <a:off x="1736725" y="3114675"/>
            <a:ext cx="296863"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a:p>
        </p:txBody>
      </p:sp>
      <p:sp>
        <p:nvSpPr>
          <p:cNvPr id="112646" name="Rectangle 6"/>
          <p:cNvSpPr>
            <a:spLocks noChangeArrowheads="1"/>
          </p:cNvSpPr>
          <p:nvPr/>
        </p:nvSpPr>
        <p:spPr bwMode="auto">
          <a:xfrm>
            <a:off x="512763" y="3638550"/>
            <a:ext cx="265112" cy="85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spcBef>
                <a:spcPct val="30000"/>
              </a:spcBef>
            </a:pPr>
            <a:r>
              <a:rPr lang="en-US" altLang="en-US" sz="2400">
                <a:solidFill>
                  <a:schemeClr val="hlink"/>
                </a:solidFill>
              </a:rPr>
              <a:t> </a:t>
            </a:r>
            <a:endParaRPr lang="en-US" altLang="en-US" sz="2400">
              <a:solidFill>
                <a:schemeClr val="tx2"/>
              </a:solidFill>
            </a:endParaRPr>
          </a:p>
          <a:p>
            <a:pPr>
              <a:lnSpc>
                <a:spcPct val="90000"/>
              </a:lnSpc>
              <a:spcBef>
                <a:spcPct val="30000"/>
              </a:spcBef>
            </a:pPr>
            <a:endParaRPr lang="en-US" altLang="en-US" sz="2400">
              <a:solidFill>
                <a:schemeClr val="tx2"/>
              </a:solidFill>
            </a:endParaRPr>
          </a:p>
        </p:txBody>
      </p:sp>
      <p:sp>
        <p:nvSpPr>
          <p:cNvPr id="112647" name="Rectangle 7"/>
          <p:cNvSpPr>
            <a:spLocks noChangeArrowheads="1"/>
          </p:cNvSpPr>
          <p:nvPr/>
        </p:nvSpPr>
        <p:spPr bwMode="auto">
          <a:xfrm>
            <a:off x="1889125" y="4252913"/>
            <a:ext cx="890588"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a:p>
        </p:txBody>
      </p:sp>
      <p:sp>
        <p:nvSpPr>
          <p:cNvPr id="112648" name="Rectangle 8"/>
          <p:cNvSpPr>
            <a:spLocks noChangeArrowheads="1"/>
          </p:cNvSpPr>
          <p:nvPr/>
        </p:nvSpPr>
        <p:spPr bwMode="auto">
          <a:xfrm>
            <a:off x="593725" y="4819650"/>
            <a:ext cx="5807075" cy="173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a:p>
        </p:txBody>
      </p:sp>
      <p:sp>
        <p:nvSpPr>
          <p:cNvPr id="112649" name="Rectangle 9"/>
          <p:cNvSpPr>
            <a:spLocks noChangeArrowheads="1"/>
          </p:cNvSpPr>
          <p:nvPr/>
        </p:nvSpPr>
        <p:spPr bwMode="auto">
          <a:xfrm>
            <a:off x="457200" y="563562"/>
            <a:ext cx="8305800"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a:lnSpc>
                <a:spcPct val="90000"/>
              </a:lnSpc>
            </a:pPr>
            <a:r>
              <a:rPr lang="en-US" altLang="en-US" sz="3200" dirty="0" err="1">
                <a:solidFill>
                  <a:srgbClr val="008000"/>
                </a:solidFill>
              </a:rPr>
              <a:t>Ví</a:t>
            </a:r>
            <a:r>
              <a:rPr lang="en-US" altLang="en-US" sz="3200" dirty="0">
                <a:solidFill>
                  <a:srgbClr val="008000"/>
                </a:solidFill>
              </a:rPr>
              <a:t> </a:t>
            </a:r>
            <a:r>
              <a:rPr lang="en-US" altLang="en-US" sz="3200" dirty="0" err="1">
                <a:solidFill>
                  <a:srgbClr val="008000"/>
                </a:solidFill>
              </a:rPr>
              <a:t>dụ</a:t>
            </a:r>
            <a:r>
              <a:rPr lang="en-US" altLang="en-US" sz="3200" dirty="0">
                <a:solidFill>
                  <a:srgbClr val="008000"/>
                </a:solidFill>
              </a:rPr>
              <a:t> (</a:t>
            </a:r>
            <a:r>
              <a:rPr lang="en-US" altLang="en-US" sz="3200" dirty="0" err="1">
                <a:solidFill>
                  <a:srgbClr val="008000"/>
                </a:solidFill>
              </a:rPr>
              <a:t>tt</a:t>
            </a:r>
            <a:r>
              <a:rPr lang="en-US" altLang="en-US" sz="3200" dirty="0">
                <a:solidFill>
                  <a:srgbClr val="008000"/>
                </a:solidFill>
              </a:rPr>
              <a:t>)</a:t>
            </a:r>
            <a:endParaRPr lang="en-US" altLang="en-US" sz="3200" dirty="0"/>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idx="4294967295"/>
          </p:nvPr>
        </p:nvSpPr>
        <p:spPr bwMode="auto">
          <a:xfrm>
            <a:off x="533400" y="609600"/>
            <a:ext cx="7848600" cy="8858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err="1" smtClean="0"/>
              <a:t>Kích</a:t>
            </a:r>
            <a:r>
              <a:rPr lang="en-US" altLang="en-US" dirty="0" smtClean="0"/>
              <a:t> </a:t>
            </a:r>
            <a:r>
              <a:rPr lang="en-US" altLang="en-US" dirty="0" err="1" smtClean="0"/>
              <a:t>thước</a:t>
            </a:r>
            <a:r>
              <a:rPr lang="en-US" altLang="en-US" dirty="0" smtClean="0"/>
              <a:t> </a:t>
            </a:r>
            <a:r>
              <a:rPr lang="en-US" altLang="en-US" dirty="0" err="1" smtClean="0"/>
              <a:t>mẫu</a:t>
            </a:r>
            <a:endParaRPr lang="en-US" altLang="en-US" dirty="0" smtClean="0"/>
          </a:p>
        </p:txBody>
      </p:sp>
      <p:sp>
        <p:nvSpPr>
          <p:cNvPr id="118787" name="Text Box 3"/>
          <p:cNvSpPr txBox="1">
            <a:spLocks noChangeArrowheads="1"/>
          </p:cNvSpPr>
          <p:nvPr/>
        </p:nvSpPr>
        <p:spPr bwMode="auto">
          <a:xfrm>
            <a:off x="0" y="2051050"/>
            <a:ext cx="9144000" cy="1471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spcBef>
                <a:spcPct val="50000"/>
              </a:spcBef>
            </a:pPr>
            <a:r>
              <a:rPr lang="vi-VN" altLang="en-US" sz="2800" b="0" dirty="0"/>
              <a:t>Giả sử </a:t>
            </a:r>
            <a:r>
              <a:rPr lang="vi-VN" altLang="en-US" sz="2800" b="0" dirty="0" smtClean="0"/>
              <a:t>chúng ta </a:t>
            </a:r>
            <a:r>
              <a:rPr lang="vi-VN" altLang="en-US" sz="2800" b="0" dirty="0"/>
              <a:t>muốn thu thập dữ liệu mẫu để </a:t>
            </a:r>
            <a:r>
              <a:rPr lang="vi-VN" altLang="en-US" sz="2800" b="0" dirty="0" smtClean="0"/>
              <a:t>ước lượng </a:t>
            </a:r>
            <a:r>
              <a:rPr lang="vi-VN" altLang="en-US" sz="2800" b="0" dirty="0"/>
              <a:t>tỷ lệ </a:t>
            </a:r>
            <a:r>
              <a:rPr lang="en-US" altLang="en-US" sz="2800" b="0" dirty="0" err="1"/>
              <a:t>quần</a:t>
            </a:r>
            <a:r>
              <a:rPr lang="en-US" altLang="en-US" sz="2800" b="0" dirty="0"/>
              <a:t> </a:t>
            </a:r>
            <a:r>
              <a:rPr lang="en-US" altLang="en-US" sz="2800" b="0" dirty="0" err="1"/>
              <a:t>thể</a:t>
            </a:r>
            <a:r>
              <a:rPr lang="en-US" altLang="en-US" sz="2800" b="0" dirty="0"/>
              <a:t>.  </a:t>
            </a:r>
          </a:p>
          <a:p>
            <a:pPr>
              <a:lnSpc>
                <a:spcPct val="90000"/>
              </a:lnSpc>
              <a:spcBef>
                <a:spcPct val="50000"/>
              </a:spcBef>
            </a:pPr>
            <a:r>
              <a:rPr lang="en-US" altLang="en-US" sz="2800" b="0" dirty="0" err="1"/>
              <a:t>Câu</a:t>
            </a:r>
            <a:r>
              <a:rPr lang="en-US" altLang="en-US" sz="2800" b="0" dirty="0"/>
              <a:t> </a:t>
            </a:r>
            <a:r>
              <a:rPr lang="en-US" altLang="en-US" sz="2800" b="0" dirty="0" err="1"/>
              <a:t>hỏi</a:t>
            </a:r>
            <a:r>
              <a:rPr lang="en-US" altLang="en-US" sz="2800" b="0" dirty="0"/>
              <a:t> </a:t>
            </a:r>
            <a:r>
              <a:rPr lang="en-US" altLang="en-US" sz="2800" b="0" dirty="0" err="1"/>
              <a:t>đặt</a:t>
            </a:r>
            <a:r>
              <a:rPr lang="en-US" altLang="en-US" sz="2800" b="0" dirty="0"/>
              <a:t> </a:t>
            </a:r>
            <a:r>
              <a:rPr lang="en-US" altLang="en-US" sz="2800" b="0" dirty="0" err="1"/>
              <a:t>ra</a:t>
            </a:r>
            <a:r>
              <a:rPr lang="en-US" altLang="en-US" sz="2800" b="0" dirty="0"/>
              <a:t> </a:t>
            </a:r>
            <a:r>
              <a:rPr lang="en-US" altLang="en-US" sz="2800" b="0" dirty="0" err="1"/>
              <a:t>là</a:t>
            </a:r>
            <a:r>
              <a:rPr lang="en-US" altLang="en-US" sz="2800" b="0" dirty="0"/>
              <a:t> </a:t>
            </a:r>
            <a:r>
              <a:rPr lang="en-US" altLang="en-US" sz="2800" b="0" dirty="0" err="1">
                <a:solidFill>
                  <a:srgbClr val="FF0000"/>
                </a:solidFill>
              </a:rPr>
              <a:t>phải</a:t>
            </a:r>
            <a:r>
              <a:rPr lang="en-US" altLang="en-US" sz="2800" b="0" dirty="0">
                <a:solidFill>
                  <a:srgbClr val="FF0000"/>
                </a:solidFill>
              </a:rPr>
              <a:t> </a:t>
            </a:r>
            <a:r>
              <a:rPr lang="en-US" altLang="en-US" sz="2800" b="0" dirty="0" err="1">
                <a:solidFill>
                  <a:srgbClr val="FF0000"/>
                </a:solidFill>
              </a:rPr>
              <a:t>lấy</a:t>
            </a:r>
            <a:r>
              <a:rPr lang="en-US" altLang="en-US" sz="2800" b="0" dirty="0">
                <a:solidFill>
                  <a:srgbClr val="FF0000"/>
                </a:solidFill>
              </a:rPr>
              <a:t> </a:t>
            </a:r>
            <a:r>
              <a:rPr lang="en-US" altLang="en-US" sz="2800" b="0" dirty="0" err="1">
                <a:solidFill>
                  <a:srgbClr val="FF0000"/>
                </a:solidFill>
              </a:rPr>
              <a:t>mẫu</a:t>
            </a:r>
            <a:r>
              <a:rPr lang="en-US" altLang="en-US" sz="2800" b="0" dirty="0">
                <a:solidFill>
                  <a:srgbClr val="FF0000"/>
                </a:solidFill>
              </a:rPr>
              <a:t> </a:t>
            </a:r>
            <a:r>
              <a:rPr lang="en-US" altLang="en-US" sz="2800" b="0" dirty="0" err="1">
                <a:solidFill>
                  <a:srgbClr val="FF0000"/>
                </a:solidFill>
              </a:rPr>
              <a:t>kích</a:t>
            </a:r>
            <a:r>
              <a:rPr lang="en-US" altLang="en-US" sz="2800" b="0" dirty="0">
                <a:solidFill>
                  <a:srgbClr val="FF0000"/>
                </a:solidFill>
              </a:rPr>
              <a:t> </a:t>
            </a:r>
            <a:r>
              <a:rPr lang="en-US" altLang="en-US" sz="2800" b="0" dirty="0" err="1">
                <a:solidFill>
                  <a:srgbClr val="FF0000"/>
                </a:solidFill>
              </a:rPr>
              <a:t>thước</a:t>
            </a:r>
            <a:r>
              <a:rPr lang="en-US" altLang="en-US" sz="2800" b="0" dirty="0">
                <a:solidFill>
                  <a:srgbClr val="FF0000"/>
                </a:solidFill>
              </a:rPr>
              <a:t> </a:t>
            </a:r>
            <a:r>
              <a:rPr lang="en-US" altLang="en-US" sz="2800" b="0" dirty="0" err="1">
                <a:solidFill>
                  <a:srgbClr val="FF0000"/>
                </a:solidFill>
              </a:rPr>
              <a:t>bao</a:t>
            </a:r>
            <a:r>
              <a:rPr lang="en-US" altLang="en-US" sz="2800" b="0" dirty="0">
                <a:solidFill>
                  <a:srgbClr val="FF0000"/>
                </a:solidFill>
              </a:rPr>
              <a:t> </a:t>
            </a:r>
            <a:r>
              <a:rPr lang="en-US" altLang="en-US" sz="2800" b="0" dirty="0" err="1">
                <a:solidFill>
                  <a:srgbClr val="FF0000"/>
                </a:solidFill>
              </a:rPr>
              <a:t>nhiêu</a:t>
            </a:r>
            <a:r>
              <a:rPr lang="en-US" altLang="en-US" sz="2800" b="0" dirty="0"/>
              <a:t>?</a:t>
            </a:r>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5"/>
          <p:cNvSpPr>
            <a:spLocks noGrp="1" noChangeArrowheads="1"/>
          </p:cNvSpPr>
          <p:nvPr>
            <p:ph type="title" idx="4294967295"/>
          </p:nvPr>
        </p:nvSpPr>
        <p:spPr bwMode="auto">
          <a:xfrm>
            <a:off x="304800" y="685800"/>
            <a:ext cx="8105775" cy="6508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r>
              <a:rPr lang="en-US" altLang="en-US" dirty="0" err="1" smtClean="0"/>
              <a:t>Xác</a:t>
            </a:r>
            <a:r>
              <a:rPr lang="en-US" altLang="en-US" dirty="0" smtClean="0"/>
              <a:t> </a:t>
            </a:r>
            <a:r>
              <a:rPr lang="en-US" altLang="en-US" dirty="0" err="1" smtClean="0"/>
              <a:t>định</a:t>
            </a:r>
            <a:r>
              <a:rPr lang="en-US" altLang="en-US" dirty="0" smtClean="0"/>
              <a:t> </a:t>
            </a:r>
            <a:r>
              <a:rPr lang="en-US" altLang="en-US" dirty="0" err="1" smtClean="0"/>
              <a:t>kích</a:t>
            </a:r>
            <a:r>
              <a:rPr lang="en-US" altLang="en-US" dirty="0" smtClean="0"/>
              <a:t> </a:t>
            </a:r>
            <a:r>
              <a:rPr lang="en-US" altLang="en-US" dirty="0" err="1" smtClean="0"/>
              <a:t>thước</a:t>
            </a:r>
            <a:r>
              <a:rPr lang="en-US" altLang="en-US" dirty="0" smtClean="0"/>
              <a:t> </a:t>
            </a:r>
            <a:r>
              <a:rPr lang="en-US" altLang="en-US" dirty="0" err="1" smtClean="0"/>
              <a:t>mẫu</a:t>
            </a:r>
            <a:endParaRPr lang="en-US" altLang="en-US" dirty="0" smtClean="0"/>
          </a:p>
        </p:txBody>
      </p:sp>
      <p:grpSp>
        <p:nvGrpSpPr>
          <p:cNvPr id="120835" name="Group 31"/>
          <p:cNvGrpSpPr>
            <a:grpSpLocks/>
          </p:cNvGrpSpPr>
          <p:nvPr/>
        </p:nvGrpSpPr>
        <p:grpSpPr bwMode="auto">
          <a:xfrm>
            <a:off x="1768475" y="1209675"/>
            <a:ext cx="6061075" cy="5099050"/>
            <a:chOff x="1114" y="762"/>
            <a:chExt cx="3818" cy="3212"/>
          </a:xfrm>
        </p:grpSpPr>
        <p:grpSp>
          <p:nvGrpSpPr>
            <p:cNvPr id="120836" name="Group 31"/>
            <p:cNvGrpSpPr>
              <a:grpSpLocks/>
            </p:cNvGrpSpPr>
            <p:nvPr/>
          </p:nvGrpSpPr>
          <p:grpSpPr bwMode="auto">
            <a:xfrm>
              <a:off x="1114" y="2226"/>
              <a:ext cx="3818" cy="568"/>
              <a:chOff x="1942" y="1938"/>
              <a:chExt cx="3818" cy="568"/>
            </a:xfrm>
          </p:grpSpPr>
          <p:sp>
            <p:nvSpPr>
              <p:cNvPr id="120839" name="AutoShape 21"/>
              <p:cNvSpPr>
                <a:spLocks noChangeArrowheads="1"/>
              </p:cNvSpPr>
              <p:nvPr/>
            </p:nvSpPr>
            <p:spPr bwMode="auto">
              <a:xfrm flipH="1">
                <a:off x="1942" y="1938"/>
                <a:ext cx="376" cy="568"/>
              </a:xfrm>
              <a:prstGeom prst="downArrow">
                <a:avLst>
                  <a:gd name="adj1" fmla="val 50000"/>
                  <a:gd name="adj2" fmla="val 75567"/>
                </a:avLst>
              </a:prstGeom>
              <a:solidFill>
                <a:schemeClr val="hlink"/>
              </a:solidFill>
              <a:ln w="12700">
                <a:solidFill>
                  <a:schemeClr val="tx1"/>
                </a:solidFill>
                <a:miter lim="800000"/>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a:p>
            </p:txBody>
          </p:sp>
          <p:sp>
            <p:nvSpPr>
              <p:cNvPr id="120840" name="Rectangle 22"/>
              <p:cNvSpPr>
                <a:spLocks noChangeArrowheads="1"/>
              </p:cNvSpPr>
              <p:nvPr/>
            </p:nvSpPr>
            <p:spPr bwMode="auto">
              <a:xfrm>
                <a:off x="2477" y="1957"/>
                <a:ext cx="3283" cy="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r>
                  <a:rPr lang="en-US" altLang="en-US" sz="3600"/>
                  <a:t>(solve for </a:t>
                </a:r>
                <a:r>
                  <a:rPr lang="en-US" altLang="en-US" sz="3600" i="1"/>
                  <a:t>n</a:t>
                </a:r>
                <a:r>
                  <a:rPr lang="en-US" altLang="en-US" sz="3600"/>
                  <a:t> by algebra)</a:t>
                </a:r>
              </a:p>
            </p:txBody>
          </p:sp>
        </p:grpSp>
        <p:pic>
          <p:nvPicPr>
            <p:cNvPr id="120837" name="Picture 29" descr="determining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98" y="2869"/>
              <a:ext cx="1997"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0838" name="Picture 30" descr="determining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60" y="762"/>
              <a:ext cx="1856" cy="9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idx="4294967295"/>
          </p:nvPr>
        </p:nvSpPr>
        <p:spPr bwMode="auto">
          <a:xfrm>
            <a:off x="304800" y="609600"/>
            <a:ext cx="8591550" cy="10318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r>
              <a:rPr lang="vi-VN" altLang="en-US" dirty="0" smtClean="0"/>
              <a:t>Kích thước mẫu để ước lượng tỷ lệ p</a:t>
            </a:r>
            <a:endParaRPr lang="en-US" altLang="en-US" i="1" dirty="0" smtClean="0"/>
          </a:p>
        </p:txBody>
      </p:sp>
      <p:sp>
        <p:nvSpPr>
          <p:cNvPr id="122883" name="Rectangle 5"/>
          <p:cNvSpPr>
            <a:spLocks noChangeArrowheads="1"/>
          </p:cNvSpPr>
          <p:nvPr/>
        </p:nvSpPr>
        <p:spPr bwMode="auto">
          <a:xfrm>
            <a:off x="954088" y="5464175"/>
            <a:ext cx="8745537" cy="1135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a:p>
        </p:txBody>
      </p:sp>
      <p:sp>
        <p:nvSpPr>
          <p:cNvPr id="122884" name="Rectangle 22"/>
          <p:cNvSpPr>
            <a:spLocks noChangeArrowheads="1"/>
          </p:cNvSpPr>
          <p:nvPr/>
        </p:nvSpPr>
        <p:spPr bwMode="auto">
          <a:xfrm>
            <a:off x="6753225" y="5103813"/>
            <a:ext cx="1809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sz="2400">
              <a:solidFill>
                <a:schemeClr val="hlink"/>
              </a:solidFill>
            </a:endParaRPr>
          </a:p>
        </p:txBody>
      </p:sp>
      <p:grpSp>
        <p:nvGrpSpPr>
          <p:cNvPr id="122885" name="Group 36"/>
          <p:cNvGrpSpPr>
            <a:grpSpLocks/>
          </p:cNvGrpSpPr>
          <p:nvPr/>
        </p:nvGrpSpPr>
        <p:grpSpPr bwMode="auto">
          <a:xfrm>
            <a:off x="1019175" y="1751013"/>
            <a:ext cx="5881688" cy="4435475"/>
            <a:chOff x="642" y="1103"/>
            <a:chExt cx="3705" cy="2794"/>
          </a:xfrm>
        </p:grpSpPr>
        <p:sp>
          <p:nvSpPr>
            <p:cNvPr id="122886" name="Rectangle 6"/>
            <p:cNvSpPr>
              <a:spLocks noChangeArrowheads="1"/>
            </p:cNvSpPr>
            <p:nvPr/>
          </p:nvSpPr>
          <p:spPr bwMode="auto">
            <a:xfrm>
              <a:off x="654" y="1103"/>
              <a:ext cx="3352" cy="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r>
                <a:rPr lang="en-US" altLang="en-US" sz="2800"/>
                <a:t>Khi ước lượng tỉ lệ </a:t>
              </a:r>
              <a:r>
                <a:rPr lang="en-US" altLang="en-US" sz="2800" i="1"/>
                <a:t>    </a:t>
              </a:r>
              <a:r>
                <a:rPr lang="en-US" altLang="en-US" sz="2800"/>
                <a:t>đã biết: </a:t>
              </a:r>
            </a:p>
          </p:txBody>
        </p:sp>
        <p:sp>
          <p:nvSpPr>
            <p:cNvPr id="122887" name="Rectangle 21"/>
            <p:cNvSpPr>
              <a:spLocks noChangeArrowheads="1"/>
            </p:cNvSpPr>
            <p:nvPr/>
          </p:nvSpPr>
          <p:spPr bwMode="auto">
            <a:xfrm>
              <a:off x="642" y="2730"/>
              <a:ext cx="3705" cy="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r>
                <a:rPr lang="en-US" altLang="en-US" sz="2800"/>
                <a:t>Khi ước lượng tỉ lệ       chưa biết:</a:t>
              </a:r>
            </a:p>
          </p:txBody>
        </p:sp>
        <p:pic>
          <p:nvPicPr>
            <p:cNvPr id="122888" name="Picture 32" descr="samplesiz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39" y="3193"/>
              <a:ext cx="1408" cy="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889" name="Picture 33" descr="determining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12" y="1628"/>
              <a:ext cx="1529" cy="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890" name="Picture 34" descr="definition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832" y="1104"/>
              <a:ext cx="176"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891" name="Picture 35" descr="definition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885" y="2753"/>
              <a:ext cx="176"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idx="4294967295"/>
          </p:nvPr>
        </p:nvSpPr>
        <p:spPr bwMode="auto">
          <a:xfrm>
            <a:off x="685800" y="609600"/>
            <a:ext cx="8196262" cy="1254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r>
              <a:rPr lang="vi-VN" altLang="en-US" dirty="0" smtClean="0"/>
              <a:t>Quy tắc </a:t>
            </a:r>
            <a:r>
              <a:rPr lang="en-US" altLang="en-US" dirty="0" err="1" smtClean="0"/>
              <a:t>làm</a:t>
            </a:r>
            <a:r>
              <a:rPr lang="en-US" altLang="en-US" dirty="0" smtClean="0"/>
              <a:t> </a:t>
            </a:r>
            <a:r>
              <a:rPr lang="en-US" altLang="en-US" dirty="0" err="1" smtClean="0"/>
              <a:t>tròn</a:t>
            </a:r>
            <a:r>
              <a:rPr lang="vi-VN" altLang="en-US" dirty="0" smtClean="0"/>
              <a:t> để xác định kích thước mẫu</a:t>
            </a:r>
            <a:endParaRPr lang="en-US" altLang="en-US" i="1" dirty="0" smtClean="0"/>
          </a:p>
        </p:txBody>
      </p:sp>
      <p:sp>
        <p:nvSpPr>
          <p:cNvPr id="124931" name="Rectangle 4"/>
          <p:cNvSpPr>
            <a:spLocks noChangeArrowheads="1"/>
          </p:cNvSpPr>
          <p:nvPr/>
        </p:nvSpPr>
        <p:spPr bwMode="auto">
          <a:xfrm>
            <a:off x="0" y="2193925"/>
            <a:ext cx="9143999" cy="865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488" tIns="44450" rIns="90488" bIns="44450">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r>
              <a:rPr lang="vi-VN" altLang="en-US" sz="2800" b="0" dirty="0"/>
              <a:t>Nếu cỡ mẫu n được tính </a:t>
            </a:r>
            <a:r>
              <a:rPr lang="vi-VN" altLang="en-US" sz="2800" b="0" dirty="0" smtClean="0"/>
              <a:t>không </a:t>
            </a:r>
            <a:r>
              <a:rPr lang="vi-VN" altLang="en-US" sz="2800" b="0" dirty="0"/>
              <a:t>phải là số nguyên, hãy làm tròn giá trị của n đến </a:t>
            </a:r>
            <a:r>
              <a:rPr lang="vi-VN" altLang="en-US" sz="2800" b="0" dirty="0">
                <a:solidFill>
                  <a:srgbClr val="FF0000"/>
                </a:solidFill>
              </a:rPr>
              <a:t>số nguyên lớn hơn tiếp theo</a:t>
            </a:r>
            <a:r>
              <a:rPr lang="vi-VN" altLang="en-US" sz="2800" b="0" dirty="0"/>
              <a:t>.</a:t>
            </a:r>
            <a:endParaRPr lang="en-US" altLang="en-US" sz="2800" b="0" dirty="0"/>
          </a:p>
        </p:txBody>
      </p:sp>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idx="4294967295"/>
          </p:nvPr>
        </p:nvSpPr>
        <p:spPr bwMode="auto">
          <a:xfrm>
            <a:off x="457200" y="457200"/>
            <a:ext cx="8229600" cy="56356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r>
              <a:rPr lang="en-US" altLang="en-US" sz="2800" smtClean="0"/>
              <a:t>Ví dụ:</a:t>
            </a:r>
            <a:endParaRPr lang="en-US" altLang="en-US" sz="2800" smtClean="0">
              <a:solidFill>
                <a:schemeClr val="tx1"/>
              </a:solidFill>
            </a:endParaRPr>
          </a:p>
        </p:txBody>
      </p:sp>
      <p:sp>
        <p:nvSpPr>
          <p:cNvPr id="40963" name="Rectangle 3"/>
          <p:cNvSpPr>
            <a:spLocks noGrp="1" noChangeArrowheads="1"/>
          </p:cNvSpPr>
          <p:nvPr>
            <p:ph type="body" idx="4294967295"/>
          </p:nvPr>
        </p:nvSpPr>
        <p:spPr bwMode="auto">
          <a:xfrm>
            <a:off x="0" y="1000125"/>
            <a:ext cx="9144000" cy="501967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normAutofit/>
          </a:bodyPr>
          <a:lstStyle/>
          <a:p>
            <a:pPr marL="1588" indent="-1588">
              <a:spcBef>
                <a:spcPct val="0"/>
              </a:spcBef>
              <a:buFontTx/>
              <a:buNone/>
              <a:tabLst>
                <a:tab pos="455613" algn="l"/>
              </a:tabLst>
              <a:defRPr/>
            </a:pPr>
            <a:r>
              <a:rPr lang="vi-VN" b="0" dirty="0"/>
              <a:t>Nhiều công ty quan tâm đến việc biết phần trăm người lớn mua quần áo trực tuyến</a:t>
            </a:r>
            <a:r>
              <a:rPr lang="vi-VN" b="0" dirty="0" smtClean="0"/>
              <a:t>.</a:t>
            </a:r>
            <a:endParaRPr lang="en-US" b="0" dirty="0" smtClean="0"/>
          </a:p>
          <a:p>
            <a:pPr marL="1588" indent="-1588">
              <a:spcBef>
                <a:spcPct val="0"/>
              </a:spcBef>
              <a:buFontTx/>
              <a:buNone/>
              <a:tabLst>
                <a:tab pos="455613" algn="l"/>
              </a:tabLst>
              <a:defRPr/>
            </a:pPr>
            <a:endParaRPr lang="en-US" b="0" dirty="0" smtClean="0"/>
          </a:p>
          <a:p>
            <a:pPr marL="1588" indent="-1588">
              <a:spcBef>
                <a:spcPct val="0"/>
              </a:spcBef>
              <a:buFontTx/>
              <a:buNone/>
              <a:tabLst>
                <a:tab pos="455613" algn="l"/>
              </a:tabLst>
              <a:defRPr/>
            </a:pPr>
            <a:r>
              <a:rPr lang="vi-VN" b="0" dirty="0" smtClean="0"/>
              <a:t>C</a:t>
            </a:r>
            <a:r>
              <a:rPr lang="en-US" b="0" dirty="0" err="1" smtClean="0"/>
              <a:t>ần</a:t>
            </a:r>
            <a:r>
              <a:rPr lang="en-US" b="0" dirty="0" smtClean="0"/>
              <a:t> </a:t>
            </a:r>
            <a:r>
              <a:rPr lang="en-US" b="0" dirty="0" err="1" smtClean="0"/>
              <a:t>phải</a:t>
            </a:r>
            <a:r>
              <a:rPr lang="en-US" b="0" dirty="0" smtClean="0"/>
              <a:t> </a:t>
            </a:r>
            <a:r>
              <a:rPr lang="en-US" b="0" dirty="0" err="1" smtClean="0"/>
              <a:t>lấy</a:t>
            </a:r>
            <a:r>
              <a:rPr lang="en-US" b="0" dirty="0" smtClean="0"/>
              <a:t> </a:t>
            </a:r>
            <a:r>
              <a:rPr lang="en-US" b="0" dirty="0" err="1" smtClean="0"/>
              <a:t>mẫu</a:t>
            </a:r>
            <a:r>
              <a:rPr lang="en-US" b="0" dirty="0" smtClean="0"/>
              <a:t> </a:t>
            </a:r>
            <a:r>
              <a:rPr lang="en-US" b="0" dirty="0" err="1" smtClean="0"/>
              <a:t>bao</a:t>
            </a:r>
            <a:r>
              <a:rPr lang="en-US" b="0" dirty="0" smtClean="0"/>
              <a:t> </a:t>
            </a:r>
            <a:r>
              <a:rPr lang="en-US" b="0" dirty="0" err="1" smtClean="0"/>
              <a:t>nhiêu</a:t>
            </a:r>
            <a:r>
              <a:rPr lang="en-US" b="0" dirty="0" smtClean="0"/>
              <a:t> </a:t>
            </a:r>
            <a:r>
              <a:rPr lang="en-US" b="0" dirty="0" err="1" smtClean="0"/>
              <a:t>người</a:t>
            </a:r>
            <a:r>
              <a:rPr lang="en-US" b="0" dirty="0" smtClean="0"/>
              <a:t> </a:t>
            </a:r>
            <a:r>
              <a:rPr lang="en-US" b="0" dirty="0" err="1" smtClean="0"/>
              <a:t>lớn</a:t>
            </a:r>
            <a:r>
              <a:rPr lang="en-US" b="0" dirty="0" smtClean="0"/>
              <a:t> </a:t>
            </a:r>
            <a:r>
              <a:rPr lang="en-US" b="0" dirty="0" err="1" smtClean="0"/>
              <a:t>để</a:t>
            </a:r>
            <a:r>
              <a:rPr lang="en-US" b="0" dirty="0" smtClean="0"/>
              <a:t> </a:t>
            </a:r>
            <a:r>
              <a:rPr lang="vi-VN" b="0" dirty="0" smtClean="0"/>
              <a:t>khảo </a:t>
            </a:r>
            <a:r>
              <a:rPr lang="vi-VN" b="0" dirty="0"/>
              <a:t>sát để tin tưởng </a:t>
            </a:r>
            <a:r>
              <a:rPr lang="en-US" b="0" dirty="0" err="1" smtClean="0"/>
              <a:t>rằng</a:t>
            </a:r>
            <a:r>
              <a:rPr lang="en-US" b="0" dirty="0" smtClean="0"/>
              <a:t> </a:t>
            </a:r>
            <a:r>
              <a:rPr lang="vi-VN" b="0" dirty="0" smtClean="0"/>
              <a:t>95%</a:t>
            </a:r>
            <a:r>
              <a:rPr lang="en-US" b="0" dirty="0" smtClean="0"/>
              <a:t> </a:t>
            </a:r>
            <a:r>
              <a:rPr lang="en-US" b="0" dirty="0" err="1" smtClean="0"/>
              <a:t>giá</a:t>
            </a:r>
            <a:r>
              <a:rPr lang="en-US" b="0" dirty="0" smtClean="0"/>
              <a:t> </a:t>
            </a:r>
            <a:r>
              <a:rPr lang="en-US" b="0" dirty="0" err="1" smtClean="0"/>
              <a:t>trị</a:t>
            </a:r>
            <a:r>
              <a:rPr lang="en-US" b="0" dirty="0"/>
              <a:t> </a:t>
            </a:r>
            <a:r>
              <a:rPr lang="vi-VN" b="0" dirty="0" smtClean="0"/>
              <a:t>tỷ lệ</a:t>
            </a:r>
            <a:r>
              <a:rPr lang="en-US" b="0" dirty="0" smtClean="0"/>
              <a:t> </a:t>
            </a:r>
            <a:r>
              <a:rPr lang="en-US" b="0" dirty="0" err="1" smtClean="0"/>
              <a:t>thực</a:t>
            </a:r>
            <a:r>
              <a:rPr lang="en-US" b="0" dirty="0" smtClean="0"/>
              <a:t> </a:t>
            </a:r>
            <a:r>
              <a:rPr lang="en-US" b="0" dirty="0" err="1" smtClean="0"/>
              <a:t>của</a:t>
            </a:r>
            <a:r>
              <a:rPr lang="en-US" b="0" dirty="0" smtClean="0"/>
              <a:t> </a:t>
            </a:r>
            <a:r>
              <a:rPr lang="en-US" b="0" dirty="0" err="1" smtClean="0"/>
              <a:t>quần</a:t>
            </a:r>
            <a:r>
              <a:rPr lang="en-US" b="0" dirty="0" smtClean="0"/>
              <a:t> </a:t>
            </a:r>
            <a:r>
              <a:rPr lang="en-US" b="0" dirty="0" err="1" smtClean="0"/>
              <a:t>thể</a:t>
            </a:r>
            <a:r>
              <a:rPr lang="en-US" b="0" dirty="0" smtClean="0"/>
              <a:t> </a:t>
            </a:r>
            <a:r>
              <a:rPr lang="en-US" b="0" dirty="0" err="1" smtClean="0"/>
              <a:t>có</a:t>
            </a:r>
            <a:r>
              <a:rPr lang="en-US" b="0" dirty="0" smtClean="0"/>
              <a:t> </a:t>
            </a:r>
            <a:r>
              <a:rPr lang="en-US" b="0" dirty="0" err="1" smtClean="0"/>
              <a:t>biên</a:t>
            </a:r>
            <a:r>
              <a:rPr lang="en-US" b="0" dirty="0" smtClean="0"/>
              <a:t> </a:t>
            </a:r>
            <a:r>
              <a:rPr lang="en-US" b="0" dirty="0" err="1" smtClean="0"/>
              <a:t>độ</a:t>
            </a:r>
            <a:r>
              <a:rPr lang="en-US" b="0" dirty="0" smtClean="0"/>
              <a:t> </a:t>
            </a:r>
            <a:r>
              <a:rPr lang="en-US" b="0" dirty="0" err="1" smtClean="0"/>
              <a:t>lỗi</a:t>
            </a:r>
            <a:r>
              <a:rPr lang="en-US" b="0" dirty="0" smtClean="0"/>
              <a:t> </a:t>
            </a:r>
            <a:r>
              <a:rPr lang="en-US" b="0" dirty="0" err="1" smtClean="0"/>
              <a:t>là</a:t>
            </a:r>
            <a:r>
              <a:rPr lang="vi-VN" b="0" dirty="0" smtClean="0"/>
              <a:t> </a:t>
            </a:r>
            <a:r>
              <a:rPr lang="en-US" b="0" dirty="0" smtClean="0"/>
              <a:t>3%</a:t>
            </a:r>
            <a:r>
              <a:rPr lang="vi-VN" b="0" dirty="0" smtClean="0"/>
              <a:t>?</a:t>
            </a:r>
            <a:endParaRPr lang="en-US" b="0" dirty="0" smtClean="0"/>
          </a:p>
          <a:p>
            <a:pPr marL="1588" indent="-1588">
              <a:spcBef>
                <a:spcPct val="0"/>
              </a:spcBef>
              <a:buFontTx/>
              <a:buNone/>
              <a:tabLst>
                <a:tab pos="455613" algn="l"/>
              </a:tabLst>
              <a:defRPr/>
            </a:pPr>
            <a:endParaRPr lang="en-US" b="0" dirty="0" smtClean="0"/>
          </a:p>
          <a:p>
            <a:pPr marL="458788" indent="-457200">
              <a:spcBef>
                <a:spcPct val="0"/>
              </a:spcBef>
              <a:buFontTx/>
              <a:buAutoNum type="alphaLcPeriod"/>
              <a:tabLst>
                <a:tab pos="455613" algn="l"/>
              </a:tabLst>
              <a:defRPr/>
            </a:pPr>
            <a:r>
              <a:rPr lang="vi-VN" b="0" dirty="0" smtClean="0"/>
              <a:t>Sử </a:t>
            </a:r>
            <a:r>
              <a:rPr lang="vi-VN" b="0" dirty="0"/>
              <a:t>dụng kết quả gần đây từ Cục điều tra dân số: 66% người lớn mua quần áo trực tuyến</a:t>
            </a:r>
            <a:r>
              <a:rPr lang="vi-VN" b="0" dirty="0" smtClean="0"/>
              <a:t>.</a:t>
            </a:r>
            <a:endParaRPr lang="en-US" b="0" dirty="0" smtClean="0"/>
          </a:p>
          <a:p>
            <a:pPr marL="1588" indent="0">
              <a:spcBef>
                <a:spcPct val="0"/>
              </a:spcBef>
              <a:buFontTx/>
              <a:buNone/>
              <a:tabLst>
                <a:tab pos="455613" algn="l"/>
              </a:tabLst>
              <a:defRPr/>
            </a:pPr>
            <a:endParaRPr lang="en-US" b="0" dirty="0" smtClean="0"/>
          </a:p>
          <a:p>
            <a:pPr marL="457200" indent="-457200">
              <a:spcBef>
                <a:spcPct val="0"/>
              </a:spcBef>
              <a:buFontTx/>
              <a:buAutoNum type="alphaLcPeriod" startAt="2"/>
              <a:tabLst>
                <a:tab pos="455613" algn="l"/>
              </a:tabLst>
              <a:defRPr/>
            </a:pPr>
            <a:r>
              <a:rPr lang="vi-VN" b="0" dirty="0" smtClean="0"/>
              <a:t>Giả </a:t>
            </a:r>
            <a:r>
              <a:rPr lang="vi-VN" b="0" dirty="0"/>
              <a:t>sử rằng chúng </a:t>
            </a:r>
            <a:r>
              <a:rPr lang="vi-VN" b="0" dirty="0" smtClean="0"/>
              <a:t>t</a:t>
            </a:r>
            <a:r>
              <a:rPr lang="en-US" b="0" dirty="0" smtClean="0"/>
              <a:t>a</a:t>
            </a:r>
            <a:r>
              <a:rPr lang="vi-VN" b="0" dirty="0" smtClean="0"/>
              <a:t> </a:t>
            </a:r>
            <a:r>
              <a:rPr lang="vi-VN" b="0" dirty="0"/>
              <a:t>không có thông tin </a:t>
            </a:r>
            <a:r>
              <a:rPr lang="en-US" b="0" dirty="0" err="1" smtClean="0"/>
              <a:t>nào</a:t>
            </a:r>
            <a:r>
              <a:rPr lang="en-US" b="0" dirty="0" smtClean="0"/>
              <a:t> </a:t>
            </a:r>
            <a:r>
              <a:rPr lang="vi-VN" b="0" dirty="0" smtClean="0"/>
              <a:t>trước</a:t>
            </a:r>
            <a:r>
              <a:rPr lang="en-US" b="0" dirty="0" smtClean="0"/>
              <a:t> </a:t>
            </a:r>
            <a:r>
              <a:rPr lang="en-US" b="0" dirty="0" err="1" smtClean="0"/>
              <a:t>đó</a:t>
            </a:r>
            <a:r>
              <a:rPr lang="vi-VN" b="0" dirty="0" smtClean="0"/>
              <a:t> </a:t>
            </a:r>
            <a:r>
              <a:rPr lang="vi-VN" b="0" dirty="0"/>
              <a:t>cho </a:t>
            </a:r>
            <a:r>
              <a:rPr lang="vi-VN" b="0" dirty="0" smtClean="0"/>
              <a:t>thấy </a:t>
            </a:r>
            <a:r>
              <a:rPr lang="vi-VN" b="0" dirty="0"/>
              <a:t>giá trị </a:t>
            </a:r>
            <a:r>
              <a:rPr lang="en-US" b="0" dirty="0" err="1" smtClean="0"/>
              <a:t>xác</a:t>
            </a:r>
            <a:r>
              <a:rPr lang="en-US" b="0" dirty="0" smtClean="0"/>
              <a:t> </a:t>
            </a:r>
            <a:r>
              <a:rPr lang="en-US" b="0" dirty="0" err="1" smtClean="0"/>
              <a:t>suất</a:t>
            </a:r>
            <a:r>
              <a:rPr lang="vi-VN" b="0" dirty="0" smtClean="0"/>
              <a:t> </a:t>
            </a:r>
            <a:r>
              <a:rPr lang="vi-VN" b="0" dirty="0"/>
              <a:t>của tỷ lệ.</a:t>
            </a:r>
            <a:endParaRPr lang="en-US" b="0" dirty="0" smtClean="0"/>
          </a:p>
        </p:txBody>
      </p:sp>
      <p:sp>
        <p:nvSpPr>
          <p:cNvPr id="126980" name="Rectangle 4"/>
          <p:cNvSpPr>
            <a:spLocks noChangeArrowheads="1"/>
          </p:cNvSpPr>
          <p:nvPr/>
        </p:nvSpPr>
        <p:spPr bwMode="auto">
          <a:xfrm>
            <a:off x="2295525" y="3036888"/>
            <a:ext cx="35401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a:p>
        </p:txBody>
      </p:sp>
      <p:sp>
        <p:nvSpPr>
          <p:cNvPr id="126981" name="Rectangle 5"/>
          <p:cNvSpPr>
            <a:spLocks noChangeArrowheads="1"/>
          </p:cNvSpPr>
          <p:nvPr/>
        </p:nvSpPr>
        <p:spPr bwMode="auto">
          <a:xfrm>
            <a:off x="1736725" y="3651250"/>
            <a:ext cx="42068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a:p>
        </p:txBody>
      </p:sp>
      <p:sp>
        <p:nvSpPr>
          <p:cNvPr id="126982" name="Rectangle 6"/>
          <p:cNvSpPr>
            <a:spLocks noChangeArrowheads="1"/>
          </p:cNvSpPr>
          <p:nvPr/>
        </p:nvSpPr>
        <p:spPr bwMode="auto">
          <a:xfrm>
            <a:off x="1965325" y="3622675"/>
            <a:ext cx="296863"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a:p>
        </p:txBody>
      </p:sp>
      <p:sp>
        <p:nvSpPr>
          <p:cNvPr id="126983" name="Rectangle 8"/>
          <p:cNvSpPr>
            <a:spLocks noChangeArrowheads="1"/>
          </p:cNvSpPr>
          <p:nvPr/>
        </p:nvSpPr>
        <p:spPr bwMode="auto">
          <a:xfrm>
            <a:off x="2117725" y="4760913"/>
            <a:ext cx="890588"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a:p>
        </p:txBody>
      </p:sp>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3"/>
          <p:cNvSpPr>
            <a:spLocks noGrp="1" noChangeArrowheads="1"/>
          </p:cNvSpPr>
          <p:nvPr>
            <p:ph type="body" idx="4294967295"/>
          </p:nvPr>
        </p:nvSpPr>
        <p:spPr bwMode="auto">
          <a:xfrm>
            <a:off x="0" y="847725"/>
            <a:ext cx="7772400" cy="965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pPr marL="457200" indent="-457200">
              <a:lnSpc>
                <a:spcPct val="88000"/>
              </a:lnSpc>
              <a:buFont typeface="Wingdings" panose="05000000000000000000" pitchFamily="2" charset="2"/>
              <a:buNone/>
            </a:pPr>
            <a:r>
              <a:rPr lang="en-US" altLang="en-US" b="0" smtClean="0"/>
              <a:t>a)	Sử dụng</a:t>
            </a:r>
          </a:p>
        </p:txBody>
      </p:sp>
      <p:sp>
        <p:nvSpPr>
          <p:cNvPr id="129027" name="Rectangle 9"/>
          <p:cNvSpPr>
            <a:spLocks noChangeArrowheads="1"/>
          </p:cNvSpPr>
          <p:nvPr/>
        </p:nvSpPr>
        <p:spPr bwMode="auto">
          <a:xfrm>
            <a:off x="838200" y="4495800"/>
            <a:ext cx="5807075" cy="173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b="0"/>
          </a:p>
        </p:txBody>
      </p:sp>
      <p:sp>
        <p:nvSpPr>
          <p:cNvPr id="151571" name="Rectangle 19"/>
          <p:cNvSpPr>
            <a:spLocks noChangeArrowheads="1"/>
          </p:cNvSpPr>
          <p:nvPr/>
        </p:nvSpPr>
        <p:spPr bwMode="auto">
          <a:xfrm>
            <a:off x="5638800" y="2711450"/>
            <a:ext cx="3338513" cy="2084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spcBef>
                <a:spcPct val="30000"/>
              </a:spcBef>
            </a:pPr>
            <a:r>
              <a:rPr lang="en-US" sz="2400" b="0" dirty="0">
                <a:solidFill>
                  <a:schemeClr val="tx2"/>
                </a:solidFill>
              </a:rPr>
              <a:t>Đ</a:t>
            </a:r>
            <a:r>
              <a:rPr lang="vi-VN" sz="2400" b="0" dirty="0">
                <a:solidFill>
                  <a:schemeClr val="tx2"/>
                </a:solidFill>
              </a:rPr>
              <a:t>ể tin tưởng </a:t>
            </a:r>
            <a:r>
              <a:rPr lang="en-US" sz="2400" b="0" dirty="0" err="1">
                <a:solidFill>
                  <a:schemeClr val="tx2"/>
                </a:solidFill>
              </a:rPr>
              <a:t>rằng</a:t>
            </a:r>
            <a:r>
              <a:rPr lang="en-US" sz="2400" b="0" dirty="0">
                <a:solidFill>
                  <a:schemeClr val="tx2"/>
                </a:solidFill>
              </a:rPr>
              <a:t> </a:t>
            </a:r>
            <a:r>
              <a:rPr lang="vi-VN" sz="2400" b="0" dirty="0">
                <a:solidFill>
                  <a:schemeClr val="tx2"/>
                </a:solidFill>
              </a:rPr>
              <a:t>95%</a:t>
            </a:r>
            <a:r>
              <a:rPr lang="en-US" sz="2400" b="0" dirty="0">
                <a:solidFill>
                  <a:schemeClr val="tx2"/>
                </a:solidFill>
              </a:rPr>
              <a:t> </a:t>
            </a:r>
            <a:r>
              <a:rPr lang="en-US" sz="2400" b="0" dirty="0" err="1">
                <a:solidFill>
                  <a:schemeClr val="tx2"/>
                </a:solidFill>
              </a:rPr>
              <a:t>giá</a:t>
            </a:r>
            <a:r>
              <a:rPr lang="en-US" sz="2400" b="0" dirty="0">
                <a:solidFill>
                  <a:schemeClr val="tx2"/>
                </a:solidFill>
              </a:rPr>
              <a:t> </a:t>
            </a:r>
            <a:r>
              <a:rPr lang="en-US" sz="2400" b="0" dirty="0" err="1">
                <a:solidFill>
                  <a:schemeClr val="tx2"/>
                </a:solidFill>
              </a:rPr>
              <a:t>trị</a:t>
            </a:r>
            <a:r>
              <a:rPr lang="en-US" sz="2400" b="0" dirty="0">
                <a:solidFill>
                  <a:schemeClr val="tx2"/>
                </a:solidFill>
              </a:rPr>
              <a:t> </a:t>
            </a:r>
            <a:r>
              <a:rPr lang="vi-VN" sz="2400" b="0" dirty="0">
                <a:solidFill>
                  <a:schemeClr val="tx2"/>
                </a:solidFill>
              </a:rPr>
              <a:t>tỷ lệ</a:t>
            </a:r>
            <a:r>
              <a:rPr lang="en-US" sz="2400" b="0" dirty="0">
                <a:solidFill>
                  <a:schemeClr val="tx2"/>
                </a:solidFill>
              </a:rPr>
              <a:t> </a:t>
            </a:r>
            <a:r>
              <a:rPr lang="en-US" sz="2400" b="0" dirty="0" err="1">
                <a:solidFill>
                  <a:schemeClr val="tx2"/>
                </a:solidFill>
              </a:rPr>
              <a:t>thực</a:t>
            </a:r>
            <a:r>
              <a:rPr lang="en-US" sz="2400" b="0" dirty="0">
                <a:solidFill>
                  <a:schemeClr val="tx2"/>
                </a:solidFill>
              </a:rPr>
              <a:t> </a:t>
            </a:r>
            <a:r>
              <a:rPr lang="en-US" sz="2400" b="0" dirty="0" err="1">
                <a:solidFill>
                  <a:schemeClr val="tx2"/>
                </a:solidFill>
              </a:rPr>
              <a:t>của</a:t>
            </a:r>
            <a:r>
              <a:rPr lang="en-US" sz="2400" b="0" dirty="0">
                <a:solidFill>
                  <a:schemeClr val="tx2"/>
                </a:solidFill>
              </a:rPr>
              <a:t> </a:t>
            </a:r>
            <a:r>
              <a:rPr lang="en-US" sz="2400" b="0" dirty="0" err="1">
                <a:solidFill>
                  <a:schemeClr val="tx2"/>
                </a:solidFill>
              </a:rPr>
              <a:t>quần</a:t>
            </a:r>
            <a:r>
              <a:rPr lang="en-US" sz="2400" b="0" dirty="0">
                <a:solidFill>
                  <a:schemeClr val="tx2"/>
                </a:solidFill>
              </a:rPr>
              <a:t> </a:t>
            </a:r>
            <a:r>
              <a:rPr lang="en-US" sz="2400" b="0" dirty="0" err="1">
                <a:solidFill>
                  <a:schemeClr val="tx2"/>
                </a:solidFill>
              </a:rPr>
              <a:t>thể</a:t>
            </a:r>
            <a:r>
              <a:rPr lang="en-US" sz="2400" b="0" dirty="0">
                <a:solidFill>
                  <a:schemeClr val="tx2"/>
                </a:solidFill>
              </a:rPr>
              <a:t> </a:t>
            </a:r>
            <a:r>
              <a:rPr lang="en-US" sz="2400" b="0" dirty="0" err="1">
                <a:solidFill>
                  <a:schemeClr val="tx2"/>
                </a:solidFill>
              </a:rPr>
              <a:t>có</a:t>
            </a:r>
            <a:r>
              <a:rPr lang="en-US" sz="2400" b="0" dirty="0">
                <a:solidFill>
                  <a:schemeClr val="tx2"/>
                </a:solidFill>
              </a:rPr>
              <a:t> </a:t>
            </a:r>
            <a:r>
              <a:rPr lang="en-US" sz="2400" b="0" dirty="0" err="1">
                <a:solidFill>
                  <a:schemeClr val="tx2"/>
                </a:solidFill>
              </a:rPr>
              <a:t>biên</a:t>
            </a:r>
            <a:r>
              <a:rPr lang="en-US" sz="2400" b="0" dirty="0">
                <a:solidFill>
                  <a:schemeClr val="tx2"/>
                </a:solidFill>
              </a:rPr>
              <a:t> </a:t>
            </a:r>
            <a:r>
              <a:rPr lang="en-US" sz="2400" b="0" dirty="0" err="1">
                <a:solidFill>
                  <a:schemeClr val="tx2"/>
                </a:solidFill>
              </a:rPr>
              <a:t>độ</a:t>
            </a:r>
            <a:r>
              <a:rPr lang="en-US" sz="2400" b="0" dirty="0">
                <a:solidFill>
                  <a:schemeClr val="tx2"/>
                </a:solidFill>
              </a:rPr>
              <a:t> </a:t>
            </a:r>
            <a:r>
              <a:rPr lang="en-US" sz="2400" b="0" dirty="0" err="1">
                <a:solidFill>
                  <a:schemeClr val="tx2"/>
                </a:solidFill>
              </a:rPr>
              <a:t>lỗi</a:t>
            </a:r>
            <a:r>
              <a:rPr lang="en-US" sz="2400" b="0" dirty="0">
                <a:solidFill>
                  <a:schemeClr val="tx2"/>
                </a:solidFill>
              </a:rPr>
              <a:t> </a:t>
            </a:r>
            <a:r>
              <a:rPr lang="en-US" sz="2400" b="0" dirty="0" err="1">
                <a:solidFill>
                  <a:schemeClr val="tx2"/>
                </a:solidFill>
              </a:rPr>
              <a:t>là</a:t>
            </a:r>
            <a:r>
              <a:rPr lang="vi-VN" sz="2400" b="0" dirty="0">
                <a:solidFill>
                  <a:schemeClr val="tx2"/>
                </a:solidFill>
              </a:rPr>
              <a:t> </a:t>
            </a:r>
            <a:r>
              <a:rPr lang="en-US" sz="2400" b="0" dirty="0">
                <a:solidFill>
                  <a:schemeClr val="tx2"/>
                </a:solidFill>
              </a:rPr>
              <a:t>3</a:t>
            </a:r>
            <a:r>
              <a:rPr lang="en-US" sz="2400" b="0" dirty="0" smtClean="0">
                <a:solidFill>
                  <a:schemeClr val="tx2"/>
                </a:solidFill>
              </a:rPr>
              <a:t>%, </a:t>
            </a:r>
            <a:r>
              <a:rPr lang="en-US" sz="2400" b="0" dirty="0" err="1" smtClean="0">
                <a:solidFill>
                  <a:schemeClr val="tx2"/>
                </a:solidFill>
              </a:rPr>
              <a:t>c</a:t>
            </a:r>
            <a:r>
              <a:rPr lang="en-US" altLang="en-US" sz="2400" b="0" dirty="0" err="1" smtClean="0">
                <a:solidFill>
                  <a:schemeClr val="tx2"/>
                </a:solidFill>
              </a:rPr>
              <a:t>ần</a:t>
            </a:r>
            <a:r>
              <a:rPr lang="en-US" altLang="en-US" sz="2400" b="0" dirty="0" smtClean="0">
                <a:solidFill>
                  <a:schemeClr val="tx2"/>
                </a:solidFill>
              </a:rPr>
              <a:t> </a:t>
            </a:r>
            <a:r>
              <a:rPr lang="vi-VN" altLang="en-US" sz="2400" b="0" dirty="0" smtClean="0">
                <a:solidFill>
                  <a:schemeClr val="tx2"/>
                </a:solidFill>
              </a:rPr>
              <a:t>lấy </a:t>
            </a:r>
            <a:r>
              <a:rPr lang="vi-VN" altLang="en-US" sz="2400" b="0" dirty="0">
                <a:solidFill>
                  <a:schemeClr val="tx2"/>
                </a:solidFill>
              </a:rPr>
              <a:t>mẫu ngẫu nhiên đơn giản là 958 người lớn</a:t>
            </a:r>
            <a:r>
              <a:rPr lang="vi-VN" altLang="en-US" sz="2400" b="0" dirty="0" smtClean="0">
                <a:solidFill>
                  <a:schemeClr val="tx2"/>
                </a:solidFill>
              </a:rPr>
              <a:t>.</a:t>
            </a:r>
            <a:endParaRPr lang="en-US" altLang="en-US" sz="2400" b="0" dirty="0">
              <a:solidFill>
                <a:schemeClr val="tx2"/>
              </a:solidFill>
            </a:endParaRPr>
          </a:p>
        </p:txBody>
      </p:sp>
      <p:sp>
        <p:nvSpPr>
          <p:cNvPr id="129029" name="Rectangle 26"/>
          <p:cNvSpPr>
            <a:spLocks noChangeArrowheads="1"/>
          </p:cNvSpPr>
          <p:nvPr/>
        </p:nvSpPr>
        <p:spPr bwMode="auto">
          <a:xfrm>
            <a:off x="304800" y="381000"/>
            <a:ext cx="8229600"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a:lnSpc>
                <a:spcPct val="90000"/>
              </a:lnSpc>
            </a:pPr>
            <a:r>
              <a:rPr lang="en-US" altLang="en-US" sz="2800" b="0" dirty="0" err="1">
                <a:solidFill>
                  <a:srgbClr val="008000"/>
                </a:solidFill>
              </a:rPr>
              <a:t>Ví</a:t>
            </a:r>
            <a:r>
              <a:rPr lang="en-US" altLang="en-US" sz="2800" b="0" dirty="0">
                <a:solidFill>
                  <a:srgbClr val="008000"/>
                </a:solidFill>
              </a:rPr>
              <a:t> </a:t>
            </a:r>
            <a:r>
              <a:rPr lang="en-US" altLang="en-US" sz="2800" b="0" dirty="0" err="1">
                <a:solidFill>
                  <a:srgbClr val="008000"/>
                </a:solidFill>
              </a:rPr>
              <a:t>dụ</a:t>
            </a:r>
            <a:r>
              <a:rPr lang="en-US" altLang="en-US" sz="2800" b="0" dirty="0">
                <a:solidFill>
                  <a:srgbClr val="008000"/>
                </a:solidFill>
              </a:rPr>
              <a:t> (</a:t>
            </a:r>
            <a:r>
              <a:rPr lang="en-US" altLang="en-US" sz="2800" b="0" dirty="0" err="1">
                <a:solidFill>
                  <a:srgbClr val="008000"/>
                </a:solidFill>
              </a:rPr>
              <a:t>tt</a:t>
            </a:r>
            <a:r>
              <a:rPr lang="en-US" altLang="en-US" sz="2800" b="0" dirty="0">
                <a:solidFill>
                  <a:srgbClr val="008000"/>
                </a:solidFill>
              </a:rPr>
              <a:t>)</a:t>
            </a:r>
            <a:endParaRPr lang="en-US" altLang="en-US" sz="2800" b="0" dirty="0"/>
          </a:p>
        </p:txBody>
      </p:sp>
      <p:graphicFrame>
        <p:nvGraphicFramePr>
          <p:cNvPr id="129030" name="Object 30"/>
          <p:cNvGraphicFramePr>
            <a:graphicFrameLocks noChangeAspect="1"/>
          </p:cNvGraphicFramePr>
          <p:nvPr/>
        </p:nvGraphicFramePr>
        <p:xfrm>
          <a:off x="2501900" y="879475"/>
          <a:ext cx="4660900" cy="1485900"/>
        </p:xfrm>
        <a:graphic>
          <a:graphicData uri="http://schemas.openxmlformats.org/presentationml/2006/ole">
            <mc:AlternateContent xmlns:mc="http://schemas.openxmlformats.org/markup-compatibility/2006">
              <mc:Choice xmlns:v="urn:schemas-microsoft-com:vml" Requires="v">
                <p:oleObj spid="_x0000_s129318" name="Equation" r:id="rId4" imgW="4660900" imgH="1485900" progId="Equation.DSMT4">
                  <p:embed/>
                </p:oleObj>
              </mc:Choice>
              <mc:Fallback>
                <p:oleObj name="Equation" r:id="rId4" imgW="4660900" imgH="1485900" progId="Equation.DSMT4">
                  <p:embed/>
                  <p:pic>
                    <p:nvPicPr>
                      <p:cNvPr id="0" name="Object 3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01900" y="879475"/>
                        <a:ext cx="4660900" cy="148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hlink"/>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1583" name="Object 31"/>
          <p:cNvGraphicFramePr>
            <a:graphicFrameLocks noChangeAspect="1"/>
          </p:cNvGraphicFramePr>
          <p:nvPr/>
        </p:nvGraphicFramePr>
        <p:xfrm>
          <a:off x="1042988" y="2800350"/>
          <a:ext cx="3771900" cy="3327400"/>
        </p:xfrm>
        <a:graphic>
          <a:graphicData uri="http://schemas.openxmlformats.org/presentationml/2006/ole">
            <mc:AlternateContent xmlns:mc="http://schemas.openxmlformats.org/markup-compatibility/2006">
              <mc:Choice xmlns:v="urn:schemas-microsoft-com:vml" Requires="v">
                <p:oleObj spid="_x0000_s129319" name="Equation" r:id="rId6" imgW="3771900" imgH="3327400" progId="Equation.DSMT4">
                  <p:embed/>
                </p:oleObj>
              </mc:Choice>
              <mc:Fallback>
                <p:oleObj name="Equation" r:id="rId6" imgW="3771900" imgH="3327400" progId="Equation.DSMT4">
                  <p:embed/>
                  <p:pic>
                    <p:nvPicPr>
                      <p:cNvPr id="0" name="Object 3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42988" y="2800350"/>
                        <a:ext cx="3771900" cy="3327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hlink"/>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5158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157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71" grpId="0" build="p"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body" idx="4294967295"/>
          </p:nvPr>
        </p:nvSpPr>
        <p:spPr bwMode="auto">
          <a:xfrm>
            <a:off x="0" y="820738"/>
            <a:ext cx="7772400" cy="965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pPr marL="457200" indent="-457200">
              <a:lnSpc>
                <a:spcPct val="88000"/>
              </a:lnSpc>
              <a:buFont typeface="Wingdings" panose="05000000000000000000" pitchFamily="2" charset="2"/>
              <a:buNone/>
            </a:pPr>
            <a:r>
              <a:rPr lang="en-US" altLang="en-US" b="0" smtClean="0"/>
              <a:t>b)	Sử dụng</a:t>
            </a:r>
          </a:p>
        </p:txBody>
      </p:sp>
      <p:sp>
        <p:nvSpPr>
          <p:cNvPr id="131075" name="Rectangle 3"/>
          <p:cNvSpPr>
            <a:spLocks noChangeArrowheads="1"/>
          </p:cNvSpPr>
          <p:nvPr/>
        </p:nvSpPr>
        <p:spPr bwMode="auto">
          <a:xfrm>
            <a:off x="790575" y="4492625"/>
            <a:ext cx="5807075" cy="173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b="0"/>
          </a:p>
        </p:txBody>
      </p:sp>
      <p:sp>
        <p:nvSpPr>
          <p:cNvPr id="545796" name="Rectangle 4"/>
          <p:cNvSpPr>
            <a:spLocks noChangeArrowheads="1"/>
          </p:cNvSpPr>
          <p:nvPr/>
        </p:nvSpPr>
        <p:spPr bwMode="auto">
          <a:xfrm>
            <a:off x="5181600" y="2362200"/>
            <a:ext cx="3770313" cy="2084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spcBef>
                <a:spcPct val="30000"/>
              </a:spcBef>
            </a:pPr>
            <a:r>
              <a:rPr lang="en-US" sz="2400" b="0" dirty="0">
                <a:solidFill>
                  <a:schemeClr val="tx2"/>
                </a:solidFill>
              </a:rPr>
              <a:t>Đ</a:t>
            </a:r>
            <a:r>
              <a:rPr lang="vi-VN" sz="2400" b="0" dirty="0">
                <a:solidFill>
                  <a:schemeClr val="tx2"/>
                </a:solidFill>
              </a:rPr>
              <a:t>ể tin tưởng </a:t>
            </a:r>
            <a:r>
              <a:rPr lang="en-US" sz="2400" b="0" dirty="0" err="1">
                <a:solidFill>
                  <a:schemeClr val="tx2"/>
                </a:solidFill>
              </a:rPr>
              <a:t>rằng</a:t>
            </a:r>
            <a:r>
              <a:rPr lang="en-US" sz="2400" b="0" dirty="0">
                <a:solidFill>
                  <a:schemeClr val="tx2"/>
                </a:solidFill>
              </a:rPr>
              <a:t> </a:t>
            </a:r>
            <a:r>
              <a:rPr lang="vi-VN" sz="2400" b="0" dirty="0">
                <a:solidFill>
                  <a:schemeClr val="tx2"/>
                </a:solidFill>
              </a:rPr>
              <a:t>95%</a:t>
            </a:r>
            <a:r>
              <a:rPr lang="en-US" sz="2400" b="0" dirty="0">
                <a:solidFill>
                  <a:schemeClr val="tx2"/>
                </a:solidFill>
              </a:rPr>
              <a:t> </a:t>
            </a:r>
            <a:r>
              <a:rPr lang="en-US" sz="2400" b="0" dirty="0" err="1">
                <a:solidFill>
                  <a:schemeClr val="tx2"/>
                </a:solidFill>
              </a:rPr>
              <a:t>giá</a:t>
            </a:r>
            <a:r>
              <a:rPr lang="en-US" sz="2400" b="0" dirty="0">
                <a:solidFill>
                  <a:schemeClr val="tx2"/>
                </a:solidFill>
              </a:rPr>
              <a:t> </a:t>
            </a:r>
            <a:r>
              <a:rPr lang="en-US" sz="2400" b="0" dirty="0" err="1">
                <a:solidFill>
                  <a:schemeClr val="tx2"/>
                </a:solidFill>
              </a:rPr>
              <a:t>trị</a:t>
            </a:r>
            <a:r>
              <a:rPr lang="en-US" sz="2400" b="0" dirty="0">
                <a:solidFill>
                  <a:schemeClr val="tx2"/>
                </a:solidFill>
              </a:rPr>
              <a:t> </a:t>
            </a:r>
            <a:r>
              <a:rPr lang="vi-VN" sz="2400" b="0" dirty="0">
                <a:solidFill>
                  <a:schemeClr val="tx2"/>
                </a:solidFill>
              </a:rPr>
              <a:t>tỷ lệ</a:t>
            </a:r>
            <a:r>
              <a:rPr lang="en-US" sz="2400" b="0" dirty="0">
                <a:solidFill>
                  <a:schemeClr val="tx2"/>
                </a:solidFill>
              </a:rPr>
              <a:t> </a:t>
            </a:r>
            <a:r>
              <a:rPr lang="en-US" sz="2400" b="0" dirty="0" err="1">
                <a:solidFill>
                  <a:schemeClr val="tx2"/>
                </a:solidFill>
              </a:rPr>
              <a:t>thực</a:t>
            </a:r>
            <a:r>
              <a:rPr lang="en-US" sz="2400" b="0" dirty="0">
                <a:solidFill>
                  <a:schemeClr val="tx2"/>
                </a:solidFill>
              </a:rPr>
              <a:t> </a:t>
            </a:r>
            <a:r>
              <a:rPr lang="en-US" sz="2400" b="0" dirty="0" err="1">
                <a:solidFill>
                  <a:schemeClr val="tx2"/>
                </a:solidFill>
              </a:rPr>
              <a:t>của</a:t>
            </a:r>
            <a:r>
              <a:rPr lang="en-US" sz="2400" b="0" dirty="0">
                <a:solidFill>
                  <a:schemeClr val="tx2"/>
                </a:solidFill>
              </a:rPr>
              <a:t> </a:t>
            </a:r>
            <a:r>
              <a:rPr lang="en-US" sz="2400" b="0" dirty="0" err="1">
                <a:solidFill>
                  <a:schemeClr val="tx2"/>
                </a:solidFill>
              </a:rPr>
              <a:t>quần</a:t>
            </a:r>
            <a:r>
              <a:rPr lang="en-US" sz="2400" b="0" dirty="0">
                <a:solidFill>
                  <a:schemeClr val="tx2"/>
                </a:solidFill>
              </a:rPr>
              <a:t> </a:t>
            </a:r>
            <a:r>
              <a:rPr lang="en-US" sz="2400" b="0" dirty="0" err="1">
                <a:solidFill>
                  <a:schemeClr val="tx2"/>
                </a:solidFill>
              </a:rPr>
              <a:t>thể</a:t>
            </a:r>
            <a:r>
              <a:rPr lang="en-US" sz="2400" b="0" dirty="0">
                <a:solidFill>
                  <a:schemeClr val="tx2"/>
                </a:solidFill>
              </a:rPr>
              <a:t> </a:t>
            </a:r>
            <a:r>
              <a:rPr lang="en-US" sz="2400" b="0" dirty="0" err="1">
                <a:solidFill>
                  <a:schemeClr val="tx2"/>
                </a:solidFill>
              </a:rPr>
              <a:t>có</a:t>
            </a:r>
            <a:r>
              <a:rPr lang="en-US" sz="2400" b="0" dirty="0">
                <a:solidFill>
                  <a:schemeClr val="tx2"/>
                </a:solidFill>
              </a:rPr>
              <a:t> </a:t>
            </a:r>
            <a:r>
              <a:rPr lang="en-US" sz="2400" b="0" dirty="0" err="1">
                <a:solidFill>
                  <a:schemeClr val="tx2"/>
                </a:solidFill>
              </a:rPr>
              <a:t>biên</a:t>
            </a:r>
            <a:r>
              <a:rPr lang="en-US" sz="2400" b="0" dirty="0">
                <a:solidFill>
                  <a:schemeClr val="tx2"/>
                </a:solidFill>
              </a:rPr>
              <a:t> </a:t>
            </a:r>
            <a:r>
              <a:rPr lang="en-US" sz="2400" b="0" dirty="0" err="1">
                <a:solidFill>
                  <a:schemeClr val="tx2"/>
                </a:solidFill>
              </a:rPr>
              <a:t>độ</a:t>
            </a:r>
            <a:r>
              <a:rPr lang="en-US" sz="2400" b="0" dirty="0">
                <a:solidFill>
                  <a:schemeClr val="tx2"/>
                </a:solidFill>
              </a:rPr>
              <a:t> </a:t>
            </a:r>
            <a:r>
              <a:rPr lang="en-US" sz="2400" b="0" dirty="0" err="1">
                <a:solidFill>
                  <a:schemeClr val="tx2"/>
                </a:solidFill>
              </a:rPr>
              <a:t>lỗi</a:t>
            </a:r>
            <a:r>
              <a:rPr lang="en-US" sz="2400" b="0" dirty="0">
                <a:solidFill>
                  <a:schemeClr val="tx2"/>
                </a:solidFill>
              </a:rPr>
              <a:t> </a:t>
            </a:r>
            <a:r>
              <a:rPr lang="en-US" sz="2400" b="0" dirty="0" err="1">
                <a:solidFill>
                  <a:schemeClr val="tx2"/>
                </a:solidFill>
              </a:rPr>
              <a:t>là</a:t>
            </a:r>
            <a:r>
              <a:rPr lang="vi-VN" sz="2400" b="0" dirty="0">
                <a:solidFill>
                  <a:schemeClr val="tx2"/>
                </a:solidFill>
              </a:rPr>
              <a:t> </a:t>
            </a:r>
            <a:r>
              <a:rPr lang="en-US" sz="2400" b="0" dirty="0">
                <a:solidFill>
                  <a:schemeClr val="tx2"/>
                </a:solidFill>
              </a:rPr>
              <a:t>3%, </a:t>
            </a:r>
            <a:r>
              <a:rPr lang="en-US" sz="2400" b="0" dirty="0" err="1">
                <a:solidFill>
                  <a:schemeClr val="tx2"/>
                </a:solidFill>
              </a:rPr>
              <a:t>c</a:t>
            </a:r>
            <a:r>
              <a:rPr lang="en-US" altLang="en-US" sz="2400" b="0" dirty="0" err="1">
                <a:solidFill>
                  <a:schemeClr val="tx2"/>
                </a:solidFill>
              </a:rPr>
              <a:t>ần</a:t>
            </a:r>
            <a:r>
              <a:rPr lang="en-US" altLang="en-US" sz="2400" b="0" dirty="0">
                <a:solidFill>
                  <a:schemeClr val="tx2"/>
                </a:solidFill>
              </a:rPr>
              <a:t> </a:t>
            </a:r>
            <a:r>
              <a:rPr lang="vi-VN" altLang="en-US" sz="2400" b="0" dirty="0">
                <a:solidFill>
                  <a:schemeClr val="tx2"/>
                </a:solidFill>
              </a:rPr>
              <a:t>lấy mẫu ngẫu nhiên đơn giản là </a:t>
            </a:r>
            <a:r>
              <a:rPr lang="en-US" altLang="en-US" sz="2400" b="0" dirty="0" smtClean="0">
                <a:solidFill>
                  <a:schemeClr val="tx2"/>
                </a:solidFill>
              </a:rPr>
              <a:t>1068</a:t>
            </a:r>
            <a:r>
              <a:rPr lang="vi-VN" altLang="en-US" sz="2400" b="0" dirty="0" smtClean="0">
                <a:solidFill>
                  <a:schemeClr val="tx2"/>
                </a:solidFill>
              </a:rPr>
              <a:t> </a:t>
            </a:r>
            <a:r>
              <a:rPr lang="vi-VN" altLang="en-US" sz="2400" b="0" dirty="0">
                <a:solidFill>
                  <a:schemeClr val="tx2"/>
                </a:solidFill>
              </a:rPr>
              <a:t>người lớn.</a:t>
            </a:r>
            <a:endParaRPr lang="en-US" altLang="en-US" sz="2400" b="0" dirty="0">
              <a:solidFill>
                <a:schemeClr val="tx2"/>
              </a:solidFill>
            </a:endParaRPr>
          </a:p>
        </p:txBody>
      </p:sp>
      <p:sp>
        <p:nvSpPr>
          <p:cNvPr id="131077" name="Rectangle 5"/>
          <p:cNvSpPr>
            <a:spLocks noChangeArrowheads="1"/>
          </p:cNvSpPr>
          <p:nvPr/>
        </p:nvSpPr>
        <p:spPr bwMode="auto">
          <a:xfrm>
            <a:off x="228600" y="381000"/>
            <a:ext cx="8305800"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a:lnSpc>
                <a:spcPct val="90000"/>
              </a:lnSpc>
            </a:pPr>
            <a:r>
              <a:rPr lang="en-US" altLang="en-US" sz="2800" b="0" dirty="0" err="1">
                <a:solidFill>
                  <a:srgbClr val="008000"/>
                </a:solidFill>
              </a:rPr>
              <a:t>Ví</a:t>
            </a:r>
            <a:r>
              <a:rPr lang="en-US" altLang="en-US" sz="2800" b="0" dirty="0">
                <a:solidFill>
                  <a:srgbClr val="008000"/>
                </a:solidFill>
              </a:rPr>
              <a:t> </a:t>
            </a:r>
            <a:r>
              <a:rPr lang="en-US" altLang="en-US" sz="2800" b="0" dirty="0" err="1">
                <a:solidFill>
                  <a:srgbClr val="008000"/>
                </a:solidFill>
              </a:rPr>
              <a:t>dụ</a:t>
            </a:r>
            <a:r>
              <a:rPr lang="en-US" altLang="en-US" sz="2800" b="0" dirty="0">
                <a:solidFill>
                  <a:srgbClr val="008000"/>
                </a:solidFill>
              </a:rPr>
              <a:t> (</a:t>
            </a:r>
            <a:r>
              <a:rPr lang="en-US" altLang="en-US" sz="2800" b="0" dirty="0" err="1">
                <a:solidFill>
                  <a:srgbClr val="008000"/>
                </a:solidFill>
              </a:rPr>
              <a:t>tt</a:t>
            </a:r>
            <a:r>
              <a:rPr lang="en-US" altLang="en-US" sz="2800" b="0" dirty="0">
                <a:solidFill>
                  <a:srgbClr val="008000"/>
                </a:solidFill>
              </a:rPr>
              <a:t>)</a:t>
            </a:r>
            <a:endParaRPr lang="en-US" altLang="en-US" sz="2800" b="0" dirty="0"/>
          </a:p>
        </p:txBody>
      </p:sp>
      <p:graphicFrame>
        <p:nvGraphicFramePr>
          <p:cNvPr id="131078" name="Object 6"/>
          <p:cNvGraphicFramePr>
            <a:graphicFrameLocks noChangeAspect="1"/>
          </p:cNvGraphicFramePr>
          <p:nvPr/>
        </p:nvGraphicFramePr>
        <p:xfrm>
          <a:off x="2501900" y="798513"/>
          <a:ext cx="3670300" cy="1003300"/>
        </p:xfrm>
        <a:graphic>
          <a:graphicData uri="http://schemas.openxmlformats.org/presentationml/2006/ole">
            <mc:AlternateContent xmlns:mc="http://schemas.openxmlformats.org/markup-compatibility/2006">
              <mc:Choice xmlns:v="urn:schemas-microsoft-com:vml" Requires="v">
                <p:oleObj spid="_x0000_s131366" name="Equation" r:id="rId4" imgW="3670300" imgH="1003300" progId="Equation.DSMT4">
                  <p:embed/>
                </p:oleObj>
              </mc:Choice>
              <mc:Fallback>
                <p:oleObj name="Equation" r:id="rId4" imgW="3670300" imgH="1003300" progId="Equation.DSMT4">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01900" y="798513"/>
                        <a:ext cx="3670300" cy="1003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hlink"/>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45799" name="Object 7"/>
          <p:cNvGraphicFramePr>
            <a:graphicFrameLocks noChangeAspect="1"/>
          </p:cNvGraphicFramePr>
          <p:nvPr/>
        </p:nvGraphicFramePr>
        <p:xfrm>
          <a:off x="1303338" y="2773363"/>
          <a:ext cx="2667000" cy="3327400"/>
        </p:xfrm>
        <a:graphic>
          <a:graphicData uri="http://schemas.openxmlformats.org/presentationml/2006/ole">
            <mc:AlternateContent xmlns:mc="http://schemas.openxmlformats.org/markup-compatibility/2006">
              <mc:Choice xmlns:v="urn:schemas-microsoft-com:vml" Requires="v">
                <p:oleObj spid="_x0000_s131367" name="Equation" r:id="rId6" imgW="2667000" imgH="3327400" progId="Equation.DSMT4">
                  <p:embed/>
                </p:oleObj>
              </mc:Choice>
              <mc:Fallback>
                <p:oleObj name="Equation" r:id="rId6" imgW="2667000" imgH="3327400" progId="Equation.DSMT4">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03338" y="2773363"/>
                        <a:ext cx="2667000" cy="3327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hlink"/>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54579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4579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5796"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19459" name="Title 2"/>
              <p:cNvSpPr>
                <a:spLocks noGrp="1"/>
              </p:cNvSpPr>
              <p:nvPr>
                <p:ph type="title"/>
              </p:nvPr>
            </p:nvSpPr>
            <p:spPr>
              <a:xfrm>
                <a:off x="990600" y="533400"/>
                <a:ext cx="7315200" cy="1066800"/>
              </a:xfrm>
            </p:spPr>
            <p:txBody>
              <a:bodyPr/>
              <a:lstStyle/>
              <a:p>
                <a:pPr eaLnBrk="1" hangingPunct="1"/>
                <a:r>
                  <a:rPr lang="en-US" dirty="0" err="1" smtClean="0"/>
                  <a:t>Ví</a:t>
                </a:r>
                <a:r>
                  <a:rPr lang="en-US" dirty="0" smtClean="0"/>
                  <a:t> </a:t>
                </a:r>
                <a:r>
                  <a:rPr lang="en-US" dirty="0" err="1" smtClean="0"/>
                  <a:t>dụ</a:t>
                </a:r>
                <a:r>
                  <a:rPr lang="en-US" dirty="0" smtClean="0"/>
                  <a:t> </a:t>
                </a:r>
                <a:r>
                  <a:rPr lang="en-US" dirty="0" err="1" smtClean="0"/>
                  <a:t>ước</a:t>
                </a:r>
                <a:r>
                  <a:rPr lang="en-US" dirty="0" smtClean="0"/>
                  <a:t> </a:t>
                </a:r>
                <a:r>
                  <a:rPr lang="en-US" dirty="0" err="1" smtClean="0"/>
                  <a:t>lượng</a:t>
                </a:r>
                <a:r>
                  <a:rPr lang="en-US" dirty="0" smtClean="0"/>
                  <a:t> </a:t>
                </a:r>
                <a:r>
                  <a:rPr lang="en-US" dirty="0" err="1" smtClean="0"/>
                  <a:t>điểm</a:t>
                </a:r>
                <a14:m>
                  <m:oMath xmlns:m="http://schemas.openxmlformats.org/officeDocument/2006/math">
                    <a:fld id="{55B710FE-22B6-4390-93CB-60A0B7C1CFD2}" type="mathplaceholder">
                      <a:rPr lang="en-US" i="1" smtClean="0">
                        <a:latin typeface="Cambria Math" panose="02040503050406030204" pitchFamily="18" charset="0"/>
                      </a:rPr>
                      <a:t>Type equation here.</a:t>
                    </a:fld>
                  </m:oMath>
                </a14:m>
                <a:endParaRPr lang="en-US" dirty="0" smtClean="0"/>
              </a:p>
            </p:txBody>
          </p:sp>
        </mc:Choice>
        <mc:Fallback>
          <p:sp>
            <p:nvSpPr>
              <p:cNvPr id="19459" name="Title 2"/>
              <p:cNvSpPr>
                <a:spLocks noGrp="1" noRot="1" noChangeAspect="1" noMove="1" noResize="1" noEditPoints="1" noAdjustHandles="1" noChangeArrowheads="1" noChangeShapeType="1" noTextEdit="1"/>
              </p:cNvSpPr>
              <p:nvPr>
                <p:ph type="title"/>
              </p:nvPr>
            </p:nvSpPr>
            <p:spPr>
              <a:xfrm>
                <a:off x="990600" y="533400"/>
                <a:ext cx="7315200" cy="1066800"/>
              </a:xfrm>
              <a:blipFill rotWithShape="0">
                <a:blip r:embed="rId3"/>
                <a:stretch>
                  <a:fillRect t="-12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Content Placeholder 3"/>
              <p:cNvSpPr>
                <a:spLocks noGrp="1"/>
              </p:cNvSpPr>
              <p:nvPr>
                <p:ph idx="1"/>
              </p:nvPr>
            </p:nvSpPr>
            <p:spPr>
              <a:xfrm>
                <a:off x="0" y="1371600"/>
                <a:ext cx="9144000" cy="5181600"/>
              </a:xfrm>
            </p:spPr>
            <p:txBody>
              <a:bodyPr>
                <a:normAutofit fontScale="92500" lnSpcReduction="20000"/>
              </a:bodyPr>
              <a:lstStyle/>
              <a:p>
                <a:pPr marL="365760" indent="-256032" eaLnBrk="1" fontAlgn="auto" hangingPunct="1">
                  <a:spcAft>
                    <a:spcPts val="0"/>
                  </a:spcAft>
                  <a:buClr>
                    <a:schemeClr val="accent3"/>
                  </a:buClr>
                  <a:buFont typeface="Georgia"/>
                  <a:buChar char="•"/>
                  <a:defRPr/>
                </a:pPr>
                <a:r>
                  <a:rPr lang="en-US" b="0" dirty="0" smtClean="0"/>
                  <a:t>Ví dụ: Biến ngẫu nhiên X phân phối chuẩn với kỳ vọng </a:t>
                </a:r>
                <a:r>
                  <a:rPr lang="el-GR" b="0" dirty="0" smtClean="0"/>
                  <a:t>μ</a:t>
                </a:r>
                <a:r>
                  <a:rPr lang="en-US" b="0" dirty="0" smtClean="0"/>
                  <a:t> chưa biết. </a:t>
                </a:r>
                <a:r>
                  <a:rPr lang="en-US" b="0" dirty="0" err="1" smtClean="0"/>
                  <a:t>Trung</a:t>
                </a:r>
                <a:r>
                  <a:rPr lang="en-US" b="0" dirty="0" smtClean="0"/>
                  <a:t> </a:t>
                </a:r>
                <a:r>
                  <a:rPr lang="en-US" b="0" dirty="0" err="1" smtClean="0"/>
                  <a:t>bình</a:t>
                </a:r>
                <a:r>
                  <a:rPr lang="en-US" b="0" dirty="0" smtClean="0"/>
                  <a:t> </a:t>
                </a:r>
                <a:r>
                  <a:rPr lang="en-US" b="0" dirty="0" err="1" smtClean="0"/>
                  <a:t>mẫu</a:t>
                </a:r>
                <a:r>
                  <a:rPr lang="en-US" b="0" dirty="0" smtClean="0"/>
                  <a:t>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oMath>
                </a14:m>
                <a:endParaRPr lang="en-US" b="0" dirty="0" smtClean="0"/>
              </a:p>
              <a:p>
                <a:pPr marL="365760" indent="-256032" eaLnBrk="1" fontAlgn="auto" hangingPunct="1">
                  <a:spcAft>
                    <a:spcPts val="0"/>
                  </a:spcAft>
                  <a:buClr>
                    <a:schemeClr val="accent3"/>
                  </a:buClr>
                  <a:buFont typeface="Georgia"/>
                  <a:buNone/>
                  <a:defRPr/>
                </a:pPr>
                <a:r>
                  <a:rPr lang="en-US" b="0" dirty="0" smtClean="0"/>
                  <a:t>         là một bộ ước lượng điểm cho kỳ vọng  </a:t>
                </a:r>
                <a:r>
                  <a:rPr lang="el-GR" b="0" dirty="0" smtClean="0"/>
                  <a:t>μ</a:t>
                </a:r>
                <a:r>
                  <a:rPr lang="en-US" b="0" dirty="0" smtClean="0"/>
                  <a:t>. </a:t>
                </a:r>
              </a:p>
              <a:p>
                <a:pPr marL="365760" indent="-256032" eaLnBrk="1" fontAlgn="auto" hangingPunct="1">
                  <a:spcAft>
                    <a:spcPts val="0"/>
                  </a:spcAft>
                  <a:buClr>
                    <a:schemeClr val="accent3"/>
                  </a:buClr>
                  <a:buFont typeface="Georgia"/>
                  <a:buChar char="•"/>
                  <a:defRPr/>
                </a:pPr>
                <a:endParaRPr lang="en-US" b="0" dirty="0" smtClean="0"/>
              </a:p>
              <a:p>
                <a:pPr marL="365760" indent="-256032">
                  <a:buClr>
                    <a:schemeClr val="accent3"/>
                  </a:buClr>
                  <a:buNone/>
                  <a:defRPr/>
                </a:pPr>
                <a:r>
                  <a:rPr lang="en-US" b="0" dirty="0" smtClean="0"/>
                  <a:t>	</a:t>
                </a:r>
                <a:r>
                  <a:rPr lang="en-US" b="0" dirty="0" err="1" smtClean="0"/>
                  <a:t>Lấy</a:t>
                </a:r>
                <a:r>
                  <a:rPr lang="en-US" b="0" dirty="0" smtClean="0"/>
                  <a:t> </a:t>
                </a:r>
                <a:r>
                  <a:rPr lang="en-US" b="0" dirty="0" err="1" smtClean="0"/>
                  <a:t>mẫu</a:t>
                </a:r>
                <a:r>
                  <a:rPr lang="en-US" b="0" dirty="0" smtClean="0"/>
                  <a:t> </a:t>
                </a:r>
                <a:r>
                  <a:rPr lang="en-US" b="0" dirty="0" err="1" smtClean="0"/>
                  <a:t>cụ</a:t>
                </a:r>
                <a:r>
                  <a:rPr lang="en-US" b="0" dirty="0" smtClean="0"/>
                  <a:t> </a:t>
                </a:r>
                <a:r>
                  <a:rPr lang="en-US" b="0" dirty="0" err="1" smtClean="0"/>
                  <a:t>thể</a:t>
                </a:r>
                <a:r>
                  <a:rPr lang="en-US" b="0" dirty="0" smtClean="0"/>
                  <a:t>, </a:t>
                </a:r>
                <a:r>
                  <a:rPr lang="en-US" b="0" dirty="0" err="1" smtClean="0"/>
                  <a:t>giá</a:t>
                </a:r>
                <a:r>
                  <a:rPr lang="en-US" b="0" dirty="0" smtClean="0"/>
                  <a:t> </a:t>
                </a:r>
                <a:r>
                  <a:rPr lang="en-US" b="0" dirty="0" err="1" smtClean="0"/>
                  <a:t>trị</a:t>
                </a:r>
                <a:r>
                  <a:rPr lang="en-US" b="0" dirty="0" smtClean="0"/>
                  <a:t> </a:t>
                </a:r>
                <a:r>
                  <a:rPr lang="en-US" b="0" dirty="0" err="1" smtClean="0"/>
                  <a:t>trung</a:t>
                </a:r>
                <a:r>
                  <a:rPr lang="en-US" b="0" dirty="0" smtClean="0"/>
                  <a:t> </a:t>
                </a:r>
                <a:r>
                  <a:rPr lang="en-US" b="0" dirty="0" err="1" smtClean="0"/>
                  <a:t>bình</a:t>
                </a:r>
                <a:r>
                  <a:rPr lang="en-US" dirty="0"/>
                  <a:t>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𝑥</m:t>
                        </m:r>
                      </m:e>
                    </m:acc>
                    <m:r>
                      <a:rPr lang="en-US" b="0" i="0" smtClean="0">
                        <a:latin typeface="Cambria Math" panose="02040503050406030204" pitchFamily="18" charset="0"/>
                      </a:rPr>
                      <m:t> </m:t>
                    </m:r>
                  </m:oMath>
                </a14:m>
                <a:r>
                  <a:rPr lang="en-US" b="0" dirty="0" smtClean="0"/>
                  <a:t>là </a:t>
                </a:r>
                <a:r>
                  <a:rPr lang="en-US" b="0" dirty="0" err="1" smtClean="0"/>
                  <a:t>giá</a:t>
                </a:r>
                <a:r>
                  <a:rPr lang="en-US" b="0" dirty="0" smtClean="0"/>
                  <a:t> </a:t>
                </a:r>
                <a:r>
                  <a:rPr lang="en-US" b="0" dirty="0" err="1" smtClean="0"/>
                  <a:t>trị</a:t>
                </a:r>
                <a:r>
                  <a:rPr lang="en-US" b="0" dirty="0" smtClean="0"/>
                  <a:t> </a:t>
                </a:r>
                <a:r>
                  <a:rPr lang="en-US" b="0" dirty="0" err="1" smtClean="0"/>
                  <a:t>ước</a:t>
                </a:r>
                <a:r>
                  <a:rPr lang="en-US" b="0" dirty="0" smtClean="0"/>
                  <a:t> </a:t>
                </a:r>
                <a:r>
                  <a:rPr lang="en-US" b="0" dirty="0" err="1" smtClean="0"/>
                  <a:t>lượng</a:t>
                </a:r>
                <a:r>
                  <a:rPr lang="en-US" b="0" dirty="0" smtClean="0"/>
                  <a:t> </a:t>
                </a:r>
                <a:r>
                  <a:rPr lang="en-US" b="0" dirty="0" err="1" smtClean="0"/>
                  <a:t>điểm</a:t>
                </a:r>
                <a:r>
                  <a:rPr lang="en-US" b="0" dirty="0" smtClean="0"/>
                  <a:t> </a:t>
                </a:r>
                <a:r>
                  <a:rPr lang="en-US" b="0" dirty="0" err="1" smtClean="0"/>
                  <a:t>của</a:t>
                </a:r>
                <a:r>
                  <a:rPr lang="en-US" b="0" dirty="0" smtClean="0"/>
                  <a:t> </a:t>
                </a:r>
                <a:r>
                  <a:rPr lang="el-GR" b="0" dirty="0" smtClean="0"/>
                  <a:t>μ</a:t>
                </a:r>
                <a:r>
                  <a:rPr lang="en-US" b="0" dirty="0" smtClean="0"/>
                  <a:t>.  </a:t>
                </a:r>
              </a:p>
              <a:p>
                <a:pPr marL="365760" indent="-256032" eaLnBrk="1" fontAlgn="auto" hangingPunct="1">
                  <a:spcAft>
                    <a:spcPts val="0"/>
                  </a:spcAft>
                  <a:buClr>
                    <a:schemeClr val="accent3"/>
                  </a:buClr>
                  <a:buFont typeface="Georgia"/>
                  <a:buNone/>
                  <a:defRPr/>
                </a:pPr>
                <a:endParaRPr lang="en-US" b="0" dirty="0" smtClean="0"/>
              </a:p>
              <a:p>
                <a:pPr marL="365760" indent="-256032" eaLnBrk="1" fontAlgn="auto" hangingPunct="1">
                  <a:spcAft>
                    <a:spcPts val="0"/>
                  </a:spcAft>
                  <a:buClr>
                    <a:schemeClr val="accent3"/>
                  </a:buClr>
                  <a:buFont typeface="Georgia"/>
                  <a:buNone/>
                  <a:defRPr/>
                </a:pPr>
                <a:r>
                  <a:rPr lang="en-US" b="0" dirty="0" smtClean="0"/>
                  <a:t>	</a:t>
                </a:r>
                <a:r>
                  <a:rPr lang="en-US" b="0" dirty="0" err="1" smtClean="0"/>
                  <a:t>Nếu</a:t>
                </a:r>
                <a:r>
                  <a:rPr lang="en-US" b="0" dirty="0" smtClean="0"/>
                  <a:t> </a:t>
                </a:r>
                <a:r>
                  <a:rPr lang="en-US" b="0" dirty="0" err="1" smtClean="0"/>
                  <a:t>mẫu</a:t>
                </a:r>
                <a:r>
                  <a:rPr lang="en-US" b="0" dirty="0" smtClean="0"/>
                  <a:t> </a:t>
                </a:r>
                <a:r>
                  <a:rPr lang="en-US" b="0" dirty="0" err="1" smtClean="0"/>
                  <a:t>là</a:t>
                </a:r>
                <a:r>
                  <a:rPr lang="en-US" b="0" dirty="0" smtClean="0"/>
                  <a:t> x</a:t>
                </a:r>
                <a:r>
                  <a:rPr lang="en-US" b="0" baseline="-25000" dirty="0" smtClean="0"/>
                  <a:t>1</a:t>
                </a:r>
                <a:r>
                  <a:rPr lang="en-US" b="0" dirty="0" smtClean="0"/>
                  <a:t>=25, x</a:t>
                </a:r>
                <a:r>
                  <a:rPr lang="en-US" b="0" baseline="-25000" dirty="0" smtClean="0"/>
                  <a:t>2</a:t>
                </a:r>
                <a:r>
                  <a:rPr lang="en-US" b="0" dirty="0" smtClean="0"/>
                  <a:t>=30, x</a:t>
                </a:r>
                <a:r>
                  <a:rPr lang="en-US" b="0" baseline="-25000" dirty="0" smtClean="0"/>
                  <a:t>3</a:t>
                </a:r>
                <a:r>
                  <a:rPr lang="en-US" b="0" dirty="0" smtClean="0"/>
                  <a:t>=29, x</a:t>
                </a:r>
                <a:r>
                  <a:rPr lang="en-US" b="0" baseline="-25000" dirty="0" smtClean="0"/>
                  <a:t>4</a:t>
                </a:r>
                <a:r>
                  <a:rPr lang="en-US" b="0" dirty="0" smtClean="0"/>
                  <a:t>=31 </a:t>
                </a:r>
                <a:r>
                  <a:rPr lang="en-US" b="0" dirty="0" err="1" smtClean="0"/>
                  <a:t>thì</a:t>
                </a:r>
                <a:r>
                  <a:rPr lang="en-US" b="0" dirty="0" smtClean="0"/>
                  <a:t> </a:t>
                </a:r>
                <a:r>
                  <a:rPr lang="en-US" b="0" dirty="0" err="1" smtClean="0"/>
                  <a:t>giá</a:t>
                </a:r>
                <a:r>
                  <a:rPr lang="en-US" b="0" dirty="0" smtClean="0"/>
                  <a:t> </a:t>
                </a:r>
                <a:r>
                  <a:rPr lang="en-US" b="0" dirty="0" err="1" smtClean="0"/>
                  <a:t>trị</a:t>
                </a:r>
                <a:r>
                  <a:rPr lang="en-US" b="0" dirty="0" smtClean="0"/>
                  <a:t> </a:t>
                </a:r>
                <a:r>
                  <a:rPr lang="en-US" b="0" dirty="0" err="1" smtClean="0"/>
                  <a:t>ước</a:t>
                </a:r>
                <a:r>
                  <a:rPr lang="en-US" b="0" dirty="0" smtClean="0"/>
                  <a:t> </a:t>
                </a:r>
                <a:r>
                  <a:rPr lang="en-US" b="0" dirty="0" err="1" smtClean="0"/>
                  <a:t>lượng</a:t>
                </a:r>
                <a:r>
                  <a:rPr lang="en-US" b="0" dirty="0" smtClean="0"/>
                  <a:t> </a:t>
                </a:r>
                <a:r>
                  <a:rPr lang="en-US" b="0" dirty="0" err="1" smtClean="0"/>
                  <a:t>điểm</a:t>
                </a:r>
                <a:r>
                  <a:rPr lang="en-US" b="0" dirty="0" smtClean="0"/>
                  <a:t> </a:t>
                </a:r>
                <a:r>
                  <a:rPr lang="en-US" b="0" dirty="0" err="1" smtClean="0"/>
                  <a:t>của</a:t>
                </a:r>
                <a:r>
                  <a:rPr lang="en-US" b="0" dirty="0" smtClean="0"/>
                  <a:t> </a:t>
                </a:r>
                <a:r>
                  <a:rPr lang="el-GR" b="0" dirty="0" smtClean="0"/>
                  <a:t>μ</a:t>
                </a:r>
                <a:r>
                  <a:rPr lang="en-US" b="0" dirty="0" smtClean="0"/>
                  <a:t> </a:t>
                </a:r>
                <a:r>
                  <a:rPr lang="en-US" b="0" dirty="0" err="1" smtClean="0"/>
                  <a:t>là</a:t>
                </a:r>
                <a:r>
                  <a:rPr lang="en-US" b="0" dirty="0" smtClean="0"/>
                  <a:t>: </a:t>
                </a:r>
              </a:p>
              <a:p>
                <a:pPr marL="365760" indent="-256032" eaLnBrk="1" fontAlgn="auto" hangingPunct="1">
                  <a:spcAft>
                    <a:spcPts val="0"/>
                  </a:spcAft>
                  <a:buClr>
                    <a:schemeClr val="accent3"/>
                  </a:buClr>
                  <a:buFont typeface="Georgia"/>
                  <a:buNone/>
                  <a:defRPr/>
                </a:pPr>
                <a:endParaRPr lang="en-US" b="0" dirty="0" smtClean="0"/>
              </a:p>
              <a:p>
                <a:pPr marL="365760" indent="-256032" eaLnBrk="1" fontAlgn="auto" hangingPunct="1">
                  <a:spcAft>
                    <a:spcPts val="0"/>
                  </a:spcAft>
                  <a:buClr>
                    <a:schemeClr val="accent3"/>
                  </a:buClr>
                  <a:buFont typeface="Georgia"/>
                  <a:buNone/>
                  <a:defRPr/>
                </a:pPr>
                <a:endParaRPr lang="en-US" b="0" dirty="0" smtClean="0"/>
              </a:p>
              <a:p>
                <a:pPr marL="365760" indent="-256032" eaLnBrk="1" fontAlgn="auto" hangingPunct="1">
                  <a:spcAft>
                    <a:spcPts val="0"/>
                  </a:spcAft>
                  <a:buClr>
                    <a:schemeClr val="accent3"/>
                  </a:buClr>
                  <a:buFont typeface="Georgia"/>
                  <a:buNone/>
                  <a:defRPr/>
                </a:pPr>
                <a:r>
                  <a:rPr lang="en-US" b="0" dirty="0" smtClean="0"/>
                  <a:t>	</a:t>
                </a:r>
              </a:p>
              <a:p>
                <a:pPr marL="365760" indent="-256032" eaLnBrk="1" fontAlgn="auto" hangingPunct="1">
                  <a:spcAft>
                    <a:spcPts val="0"/>
                  </a:spcAft>
                  <a:buClr>
                    <a:schemeClr val="accent3"/>
                  </a:buClr>
                  <a:buFont typeface="Georgia"/>
                  <a:buChar char="•"/>
                  <a:defRPr/>
                </a:pPr>
                <a:endParaRPr lang="en-US" b="0" dirty="0"/>
              </a:p>
            </p:txBody>
          </p:sp>
        </mc:Choice>
        <mc:Fallback>
          <p:sp>
            <p:nvSpPr>
              <p:cNvPr id="4" name="Content Placeholder 3"/>
              <p:cNvSpPr>
                <a:spLocks noGrp="1" noRot="1" noChangeAspect="1" noMove="1" noResize="1" noEditPoints="1" noAdjustHandles="1" noChangeArrowheads="1" noChangeShapeType="1" noTextEdit="1"/>
              </p:cNvSpPr>
              <p:nvPr>
                <p:ph idx="1"/>
              </p:nvPr>
            </p:nvSpPr>
            <p:spPr>
              <a:xfrm>
                <a:off x="0" y="1371600"/>
                <a:ext cx="9144000" cy="5181600"/>
              </a:xfrm>
              <a:blipFill rotWithShape="0">
                <a:blip r:embed="rId4"/>
                <a:stretch>
                  <a:fillRect t="-3294"/>
                </a:stretch>
              </a:blipFill>
            </p:spPr>
            <p:txBody>
              <a:bodyPr/>
              <a:lstStyle/>
              <a:p>
                <a:r>
                  <a:rPr lang="en-US">
                    <a:noFill/>
                  </a:rPr>
                  <a:t> </a:t>
                </a:r>
              </a:p>
            </p:txBody>
          </p:sp>
        </mc:Fallback>
      </mc:AlternateContent>
      <p:graphicFrame>
        <p:nvGraphicFramePr>
          <p:cNvPr id="19465" name="Object 5"/>
          <p:cNvGraphicFramePr>
            <a:graphicFrameLocks noChangeAspect="1"/>
          </p:cNvGraphicFramePr>
          <p:nvPr/>
        </p:nvGraphicFramePr>
        <p:xfrm>
          <a:off x="2971800" y="5410200"/>
          <a:ext cx="5105400" cy="763588"/>
        </p:xfrm>
        <a:graphic>
          <a:graphicData uri="http://schemas.openxmlformats.org/presentationml/2006/ole">
            <mc:AlternateContent xmlns:mc="http://schemas.openxmlformats.org/markup-compatibility/2006">
              <mc:Choice xmlns:v="urn:schemas-microsoft-com:vml" Requires="v">
                <p:oleObj spid="_x0000_s136612" name="Equation" r:id="rId5" imgW="1790700" imgH="393700" progId="Equation.3">
                  <p:embed/>
                </p:oleObj>
              </mc:Choice>
              <mc:Fallback>
                <p:oleObj name="Equation" r:id="rId5" imgW="1790700" imgH="393700" progId="Equation.3">
                  <p:embed/>
                  <p:pic>
                    <p:nvPicPr>
                      <p:cNvPr id="19465"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71800" y="5410200"/>
                        <a:ext cx="5105400" cy="76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89892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bwMode="auto">
          <a:xfrm>
            <a:off x="927100" y="525462"/>
            <a:ext cx="7226300" cy="8461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88" tIns="44450" rIns="90488" bIns="44450" numCol="1" anchor="t" anchorCtr="0" compatLnSpc="1">
            <a:prstTxWarp prst="textNoShape">
              <a:avLst/>
            </a:prstTxWarp>
          </a:bodyPr>
          <a:lstStyle/>
          <a:p>
            <a:r>
              <a:rPr lang="vi-VN" altLang="en-US" b="1" dirty="0"/>
              <a:t>Ví dụ ước lượng điểm</a:t>
            </a:r>
            <a:endParaRPr lang="en-US" altLang="en-US" b="1" dirty="0" smtClean="0"/>
          </a:p>
        </p:txBody>
      </p:sp>
      <p:sp>
        <p:nvSpPr>
          <p:cNvPr id="23" name="Rectangle 22"/>
          <p:cNvSpPr/>
          <p:nvPr/>
        </p:nvSpPr>
        <p:spPr>
          <a:xfrm>
            <a:off x="1399585" y="1524000"/>
            <a:ext cx="3048000" cy="3048000"/>
          </a:xfrm>
          <a:prstGeom prst="rect">
            <a:avLst/>
          </a:prstGeom>
          <a:solidFill>
            <a:srgbClr val="AE0000"/>
          </a:solidFill>
          <a:ln w="19050" cap="flat" cmpd="sng" algn="ctr">
            <a:solidFill>
              <a:srgbClr val="AE0000">
                <a:shade val="50000"/>
              </a:srgb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Palatino Linotype"/>
              <a:ea typeface="+mn-ea"/>
              <a:cs typeface="+mn-cs"/>
            </a:endParaRPr>
          </a:p>
        </p:txBody>
      </p:sp>
      <p:sp>
        <p:nvSpPr>
          <p:cNvPr id="24" name="Rectangle 23"/>
          <p:cNvSpPr/>
          <p:nvPr/>
        </p:nvSpPr>
        <p:spPr>
          <a:xfrm>
            <a:off x="2618785" y="1828800"/>
            <a:ext cx="1066800" cy="1066800"/>
          </a:xfrm>
          <a:prstGeom prst="rect">
            <a:avLst/>
          </a:prstGeom>
          <a:solidFill>
            <a:srgbClr val="E5E9F7">
              <a:lumMod val="50000"/>
            </a:srgbClr>
          </a:solidFill>
          <a:ln w="19050" cap="flat" cmpd="sng" algn="ctr">
            <a:solidFill>
              <a:srgbClr val="AE0000">
                <a:shade val="50000"/>
              </a:srgb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Palatino Linotype"/>
              <a:ea typeface="+mn-ea"/>
              <a:cs typeface="+mn-cs"/>
            </a:endParaRPr>
          </a:p>
        </p:txBody>
      </p:sp>
      <p:sp>
        <p:nvSpPr>
          <p:cNvPr id="25" name="Rectangle 24"/>
          <p:cNvSpPr/>
          <p:nvPr/>
        </p:nvSpPr>
        <p:spPr>
          <a:xfrm>
            <a:off x="6123985" y="1905000"/>
            <a:ext cx="1905000" cy="1066800"/>
          </a:xfrm>
          <a:prstGeom prst="rect">
            <a:avLst/>
          </a:prstGeom>
          <a:solidFill>
            <a:srgbClr val="E5E9F7">
              <a:lumMod val="50000"/>
            </a:srgbClr>
          </a:solidFill>
          <a:ln w="19050" cap="flat" cmpd="sng" algn="ctr">
            <a:solidFill>
              <a:srgbClr val="AE0000">
                <a:shade val="50000"/>
              </a:srgb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Palatino Linotype"/>
              <a:ea typeface="+mn-ea"/>
              <a:cs typeface="+mn-cs"/>
            </a:endParaRPr>
          </a:p>
        </p:txBody>
      </p:sp>
      <p:sp>
        <p:nvSpPr>
          <p:cNvPr id="26" name="TextBox 9"/>
          <p:cNvSpPr txBox="1">
            <a:spLocks noChangeArrowheads="1"/>
          </p:cNvSpPr>
          <p:nvPr/>
        </p:nvSpPr>
        <p:spPr bwMode="auto">
          <a:xfrm>
            <a:off x="1856785" y="3505200"/>
            <a:ext cx="2819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800" b="0">
                <a:solidFill>
                  <a:prstClr val="white"/>
                </a:solidFill>
                <a:latin typeface="Palatino Linotype" pitchFamily="18" charset="0"/>
              </a:rPr>
              <a:t>Quần thể</a:t>
            </a:r>
          </a:p>
        </p:txBody>
      </p:sp>
      <p:sp>
        <p:nvSpPr>
          <p:cNvPr id="27" name="TextBox 10"/>
          <p:cNvSpPr txBox="1">
            <a:spLocks noChangeArrowheads="1"/>
          </p:cNvSpPr>
          <p:nvPr/>
        </p:nvSpPr>
        <p:spPr bwMode="auto">
          <a:xfrm>
            <a:off x="5865223" y="3135313"/>
            <a:ext cx="22860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800" b="0" dirty="0" err="1">
                <a:solidFill>
                  <a:prstClr val="black"/>
                </a:solidFill>
                <a:latin typeface="Palatino Linotype" pitchFamily="18" charset="0"/>
              </a:rPr>
              <a:t>Trung</a:t>
            </a:r>
            <a:r>
              <a:rPr lang="en-US" sz="1800" b="0" dirty="0">
                <a:solidFill>
                  <a:prstClr val="black"/>
                </a:solidFill>
                <a:latin typeface="Palatino Linotype" pitchFamily="18" charset="0"/>
              </a:rPr>
              <a:t> </a:t>
            </a:r>
            <a:r>
              <a:rPr lang="en-US" sz="1800" b="0" dirty="0" err="1">
                <a:solidFill>
                  <a:prstClr val="black"/>
                </a:solidFill>
                <a:latin typeface="Palatino Linotype" pitchFamily="18" charset="0"/>
              </a:rPr>
              <a:t>bình</a:t>
            </a:r>
            <a:r>
              <a:rPr lang="en-US" sz="1800" b="0" dirty="0">
                <a:solidFill>
                  <a:prstClr val="black"/>
                </a:solidFill>
                <a:latin typeface="Palatino Linotype" pitchFamily="18" charset="0"/>
              </a:rPr>
              <a:t> </a:t>
            </a:r>
            <a:r>
              <a:rPr lang="en-US" sz="1800" b="0" dirty="0" err="1">
                <a:solidFill>
                  <a:prstClr val="black"/>
                </a:solidFill>
                <a:latin typeface="Palatino Linotype" pitchFamily="18" charset="0"/>
              </a:rPr>
              <a:t>mẫu</a:t>
            </a:r>
            <a:r>
              <a:rPr lang="en-US" sz="1800" b="0" dirty="0">
                <a:solidFill>
                  <a:prstClr val="black"/>
                </a:solidFill>
                <a:latin typeface="Palatino Linotype" pitchFamily="18" charset="0"/>
              </a:rPr>
              <a:t>  28.75</a:t>
            </a:r>
          </a:p>
        </p:txBody>
      </p:sp>
      <p:sp>
        <p:nvSpPr>
          <p:cNvPr id="28" name="TextBox 11"/>
          <p:cNvSpPr txBox="1">
            <a:spLocks noChangeArrowheads="1"/>
          </p:cNvSpPr>
          <p:nvPr/>
        </p:nvSpPr>
        <p:spPr bwMode="auto">
          <a:xfrm>
            <a:off x="2161585" y="4789488"/>
            <a:ext cx="28194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800" b="0">
                <a:solidFill>
                  <a:prstClr val="black"/>
                </a:solidFill>
                <a:latin typeface="Palatino Linotype" pitchFamily="18" charset="0"/>
              </a:rPr>
              <a:t>Kỳ vọng ~ 28.75</a:t>
            </a:r>
          </a:p>
        </p:txBody>
      </p:sp>
      <p:sp>
        <p:nvSpPr>
          <p:cNvPr id="29" name="TextBox 12"/>
          <p:cNvSpPr txBox="1">
            <a:spLocks noChangeArrowheads="1"/>
          </p:cNvSpPr>
          <p:nvPr/>
        </p:nvSpPr>
        <p:spPr bwMode="auto">
          <a:xfrm>
            <a:off x="6276385" y="2209800"/>
            <a:ext cx="1524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800" b="0" dirty="0" err="1">
                <a:solidFill>
                  <a:prstClr val="white"/>
                </a:solidFill>
                <a:latin typeface="Palatino Linotype" pitchFamily="18" charset="0"/>
              </a:rPr>
              <a:t>Mẫu</a:t>
            </a:r>
            <a:r>
              <a:rPr lang="en-US" sz="1800" b="0" dirty="0">
                <a:solidFill>
                  <a:prstClr val="white"/>
                </a:solidFill>
                <a:latin typeface="Palatino Linotype" pitchFamily="18" charset="0"/>
              </a:rPr>
              <a:t> {25,30,29,31}</a:t>
            </a:r>
          </a:p>
        </p:txBody>
      </p:sp>
      <p:sp>
        <p:nvSpPr>
          <p:cNvPr id="40" name="Down Arrow 39"/>
          <p:cNvSpPr/>
          <p:nvPr/>
        </p:nvSpPr>
        <p:spPr>
          <a:xfrm rot="2668314">
            <a:off x="4850810" y="3875088"/>
            <a:ext cx="685800" cy="1219200"/>
          </a:xfrm>
          <a:prstGeom prst="downArrow">
            <a:avLst/>
          </a:prstGeom>
          <a:solidFill>
            <a:srgbClr val="AE0000"/>
          </a:solidFill>
          <a:ln w="19050" cap="flat" cmpd="sng" algn="ctr">
            <a:solidFill>
              <a:srgbClr val="AE0000">
                <a:shade val="50000"/>
              </a:srgb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Palatino Linotype"/>
              <a:ea typeface="+mn-ea"/>
              <a:cs typeface="+mn-cs"/>
            </a:endParaRPr>
          </a:p>
        </p:txBody>
      </p:sp>
      <p:sp>
        <p:nvSpPr>
          <p:cNvPr id="41" name="Right Arrow 40"/>
          <p:cNvSpPr/>
          <p:nvPr/>
        </p:nvSpPr>
        <p:spPr>
          <a:xfrm>
            <a:off x="4752385" y="1981200"/>
            <a:ext cx="1295400" cy="990600"/>
          </a:xfrm>
          <a:prstGeom prst="rightArrow">
            <a:avLst/>
          </a:prstGeom>
          <a:solidFill>
            <a:srgbClr val="AE0000"/>
          </a:solidFill>
          <a:ln w="19050" cap="flat" cmpd="sng" algn="ctr">
            <a:solidFill>
              <a:srgbClr val="AE0000">
                <a:shade val="50000"/>
              </a:srgb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Palatino Linotype"/>
              <a:ea typeface="+mn-ea"/>
              <a:cs typeface="+mn-cs"/>
            </a:endParaRPr>
          </a:p>
        </p:txBody>
      </p:sp>
      <p:sp>
        <p:nvSpPr>
          <p:cNvPr id="42" name="TextBox 17"/>
          <p:cNvSpPr txBox="1">
            <a:spLocks noChangeArrowheads="1"/>
          </p:cNvSpPr>
          <p:nvPr/>
        </p:nvSpPr>
        <p:spPr bwMode="auto">
          <a:xfrm>
            <a:off x="5468348" y="4419600"/>
            <a:ext cx="18494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800" b="0">
                <a:solidFill>
                  <a:prstClr val="black"/>
                </a:solidFill>
                <a:latin typeface="Palatino Linotype" pitchFamily="18" charset="0"/>
              </a:rPr>
              <a:t>Ước lượng</a:t>
            </a:r>
          </a:p>
        </p:txBody>
      </p:sp>
    </p:spTree>
    <p:extLst>
      <p:ext uri="{BB962C8B-B14F-4D97-AF65-F5344CB8AC3E}">
        <p14:creationId xmlns:p14="http://schemas.microsoft.com/office/powerpoint/2010/main" val="484646966"/>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bwMode="auto">
          <a:xfrm>
            <a:off x="927100" y="525462"/>
            <a:ext cx="7226300" cy="8461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88" tIns="44450" rIns="90488" bIns="44450" numCol="1" anchor="t" anchorCtr="0" compatLnSpc="1">
            <a:prstTxWarp prst="textNoShape">
              <a:avLst/>
            </a:prstTxWarp>
          </a:bodyPr>
          <a:lstStyle/>
          <a:p>
            <a:r>
              <a:rPr lang="vi-VN" altLang="en-US" b="1" dirty="0"/>
              <a:t>Ví dụ ước lượng </a:t>
            </a:r>
            <a:r>
              <a:rPr lang="en-US" altLang="en-US" b="1" dirty="0" err="1" smtClean="0"/>
              <a:t>khoảng</a:t>
            </a:r>
            <a:endParaRPr lang="en-US" altLang="en-US" b="1" dirty="0" smtClean="0"/>
          </a:p>
        </p:txBody>
      </p:sp>
      <p:sp>
        <p:nvSpPr>
          <p:cNvPr id="30" name="Rectangle 29"/>
          <p:cNvSpPr/>
          <p:nvPr/>
        </p:nvSpPr>
        <p:spPr>
          <a:xfrm>
            <a:off x="1401762" y="1524000"/>
            <a:ext cx="3048000" cy="3048000"/>
          </a:xfrm>
          <a:prstGeom prst="rect">
            <a:avLst/>
          </a:prstGeom>
          <a:solidFill>
            <a:srgbClr val="AE0000"/>
          </a:solidFill>
          <a:ln w="19050" cap="flat" cmpd="sng" algn="ctr">
            <a:solidFill>
              <a:srgbClr val="AE0000">
                <a:shade val="50000"/>
              </a:srgb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Palatino Linotype"/>
              <a:ea typeface="+mn-ea"/>
              <a:cs typeface="+mn-cs"/>
            </a:endParaRPr>
          </a:p>
        </p:txBody>
      </p:sp>
      <p:sp>
        <p:nvSpPr>
          <p:cNvPr id="31" name="Rectangle 30"/>
          <p:cNvSpPr/>
          <p:nvPr/>
        </p:nvSpPr>
        <p:spPr>
          <a:xfrm>
            <a:off x="2620962" y="1828800"/>
            <a:ext cx="1066800" cy="1066800"/>
          </a:xfrm>
          <a:prstGeom prst="rect">
            <a:avLst/>
          </a:prstGeom>
          <a:solidFill>
            <a:srgbClr val="E5E9F7">
              <a:lumMod val="50000"/>
            </a:srgbClr>
          </a:solidFill>
          <a:ln w="19050" cap="flat" cmpd="sng" algn="ctr">
            <a:solidFill>
              <a:srgbClr val="AE0000">
                <a:shade val="50000"/>
              </a:srgb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Palatino Linotype"/>
              <a:ea typeface="+mn-ea"/>
              <a:cs typeface="+mn-cs"/>
            </a:endParaRPr>
          </a:p>
        </p:txBody>
      </p:sp>
      <p:sp>
        <p:nvSpPr>
          <p:cNvPr id="32" name="Rectangle 31"/>
          <p:cNvSpPr/>
          <p:nvPr/>
        </p:nvSpPr>
        <p:spPr>
          <a:xfrm>
            <a:off x="6126162" y="1905000"/>
            <a:ext cx="1905000" cy="1066800"/>
          </a:xfrm>
          <a:prstGeom prst="rect">
            <a:avLst/>
          </a:prstGeom>
          <a:solidFill>
            <a:srgbClr val="E5E9F7">
              <a:lumMod val="50000"/>
            </a:srgbClr>
          </a:solidFill>
          <a:ln w="19050" cap="flat" cmpd="sng" algn="ctr">
            <a:solidFill>
              <a:srgbClr val="AE0000">
                <a:shade val="50000"/>
              </a:srgb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Palatino Linotype"/>
              <a:ea typeface="+mn-ea"/>
              <a:cs typeface="+mn-cs"/>
            </a:endParaRPr>
          </a:p>
        </p:txBody>
      </p:sp>
      <p:sp>
        <p:nvSpPr>
          <p:cNvPr id="33" name="TextBox 9"/>
          <p:cNvSpPr txBox="1">
            <a:spLocks noChangeArrowheads="1"/>
          </p:cNvSpPr>
          <p:nvPr/>
        </p:nvSpPr>
        <p:spPr bwMode="auto">
          <a:xfrm>
            <a:off x="1858962" y="3505200"/>
            <a:ext cx="2819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800" b="0">
                <a:solidFill>
                  <a:prstClr val="white"/>
                </a:solidFill>
                <a:latin typeface="Palatino Linotype" pitchFamily="18" charset="0"/>
              </a:rPr>
              <a:t>Quần thể</a:t>
            </a:r>
          </a:p>
        </p:txBody>
      </p:sp>
      <p:sp>
        <p:nvSpPr>
          <p:cNvPr id="34" name="TextBox 10"/>
          <p:cNvSpPr txBox="1">
            <a:spLocks noChangeArrowheads="1"/>
          </p:cNvSpPr>
          <p:nvPr/>
        </p:nvSpPr>
        <p:spPr bwMode="auto">
          <a:xfrm>
            <a:off x="5867400" y="3135313"/>
            <a:ext cx="22860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800" b="0">
                <a:solidFill>
                  <a:prstClr val="black"/>
                </a:solidFill>
                <a:latin typeface="Palatino Linotype" pitchFamily="18" charset="0"/>
              </a:rPr>
              <a:t>Trung bình mẫu 28.75</a:t>
            </a:r>
          </a:p>
        </p:txBody>
      </p:sp>
      <p:sp>
        <p:nvSpPr>
          <p:cNvPr id="35" name="TextBox 11"/>
          <p:cNvSpPr txBox="1">
            <a:spLocks noChangeArrowheads="1"/>
          </p:cNvSpPr>
          <p:nvPr/>
        </p:nvSpPr>
        <p:spPr bwMode="auto">
          <a:xfrm>
            <a:off x="1630362" y="4786313"/>
            <a:ext cx="28194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800" b="0">
                <a:solidFill>
                  <a:prstClr val="black"/>
                </a:solidFill>
                <a:latin typeface="Palatino Linotype" pitchFamily="18" charset="0"/>
              </a:rPr>
              <a:t>Kỳ vọng thuộc [28, 29.5]</a:t>
            </a:r>
          </a:p>
        </p:txBody>
      </p:sp>
      <p:sp>
        <p:nvSpPr>
          <p:cNvPr id="36" name="TextBox 12"/>
          <p:cNvSpPr txBox="1">
            <a:spLocks noChangeArrowheads="1"/>
          </p:cNvSpPr>
          <p:nvPr/>
        </p:nvSpPr>
        <p:spPr bwMode="auto">
          <a:xfrm>
            <a:off x="6278562" y="2209800"/>
            <a:ext cx="1524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800" b="0">
                <a:solidFill>
                  <a:prstClr val="white"/>
                </a:solidFill>
                <a:latin typeface="Palatino Linotype" pitchFamily="18" charset="0"/>
              </a:rPr>
              <a:t>Mẫu {25,30,29,31}</a:t>
            </a:r>
          </a:p>
        </p:txBody>
      </p:sp>
      <p:sp>
        <p:nvSpPr>
          <p:cNvPr id="37" name="Down Arrow 36"/>
          <p:cNvSpPr/>
          <p:nvPr/>
        </p:nvSpPr>
        <p:spPr>
          <a:xfrm rot="2668314">
            <a:off x="4852987" y="3875088"/>
            <a:ext cx="685800" cy="1219200"/>
          </a:xfrm>
          <a:prstGeom prst="downArrow">
            <a:avLst/>
          </a:prstGeom>
          <a:solidFill>
            <a:srgbClr val="AE0000"/>
          </a:solidFill>
          <a:ln w="19050" cap="flat" cmpd="sng" algn="ctr">
            <a:solidFill>
              <a:srgbClr val="AE0000">
                <a:shade val="50000"/>
              </a:srgb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Palatino Linotype"/>
              <a:ea typeface="+mn-ea"/>
              <a:cs typeface="+mn-cs"/>
            </a:endParaRPr>
          </a:p>
        </p:txBody>
      </p:sp>
      <p:sp>
        <p:nvSpPr>
          <p:cNvPr id="38" name="Right Arrow 37"/>
          <p:cNvSpPr/>
          <p:nvPr/>
        </p:nvSpPr>
        <p:spPr>
          <a:xfrm>
            <a:off x="4754562" y="1981200"/>
            <a:ext cx="1295400" cy="990600"/>
          </a:xfrm>
          <a:prstGeom prst="rightArrow">
            <a:avLst/>
          </a:prstGeom>
          <a:solidFill>
            <a:srgbClr val="AE0000"/>
          </a:solidFill>
          <a:ln w="19050" cap="flat" cmpd="sng" algn="ctr">
            <a:solidFill>
              <a:srgbClr val="AE0000">
                <a:shade val="50000"/>
              </a:srgb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Palatino Linotype"/>
              <a:ea typeface="+mn-ea"/>
              <a:cs typeface="+mn-cs"/>
            </a:endParaRPr>
          </a:p>
        </p:txBody>
      </p:sp>
      <p:sp>
        <p:nvSpPr>
          <p:cNvPr id="39" name="TextBox 17"/>
          <p:cNvSpPr txBox="1">
            <a:spLocks noChangeArrowheads="1"/>
          </p:cNvSpPr>
          <p:nvPr/>
        </p:nvSpPr>
        <p:spPr bwMode="auto">
          <a:xfrm>
            <a:off x="5470525" y="4419600"/>
            <a:ext cx="18494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800" b="0">
                <a:solidFill>
                  <a:prstClr val="black"/>
                </a:solidFill>
                <a:latin typeface="Palatino Linotype" pitchFamily="18" charset="0"/>
              </a:rPr>
              <a:t>Ước lượng</a:t>
            </a:r>
          </a:p>
        </p:txBody>
      </p:sp>
    </p:spTree>
    <p:extLst>
      <p:ext uri="{BB962C8B-B14F-4D97-AF65-F5344CB8AC3E}">
        <p14:creationId xmlns:p14="http://schemas.microsoft.com/office/powerpoint/2010/main" val="3780861882"/>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120650" y="457200"/>
            <a:ext cx="8901113" cy="1143000"/>
          </a:xfrm>
          <a:ln>
            <a:miter lim="800000"/>
            <a:headEnd/>
            <a:tailEnd/>
          </a:ln>
        </p:spPr>
        <p:txBody>
          <a:bodyPr vert="horz" wrap="square" lIns="90488" tIns="44450" rIns="90488" bIns="44450" numCol="1" anchor="t" anchorCtr="0" compatLnSpc="1">
            <a:prstTxWarp prst="textNoShape">
              <a:avLst/>
            </a:prstTxWarp>
          </a:bodyPr>
          <a:lstStyle/>
          <a:p>
            <a:pPr>
              <a:defRPr/>
            </a:pPr>
            <a:r>
              <a:rPr lang="en-US" b="1" dirty="0" err="1" smtClean="0">
                <a:solidFill>
                  <a:schemeClr val="accent6">
                    <a:lumMod val="75000"/>
                  </a:schemeClr>
                </a:solidFill>
              </a:rPr>
              <a:t>Chương</a:t>
            </a:r>
            <a:r>
              <a:rPr lang="en-US" b="1" dirty="0" smtClean="0">
                <a:solidFill>
                  <a:schemeClr val="accent6">
                    <a:lumMod val="75000"/>
                  </a:schemeClr>
                </a:solidFill>
              </a:rPr>
              <a:t> 7</a:t>
            </a:r>
            <a:r>
              <a:rPr lang="en-US" b="1" dirty="0">
                <a:solidFill>
                  <a:schemeClr val="accent6">
                    <a:lumMod val="75000"/>
                  </a:schemeClr>
                </a:solidFill>
              </a:rPr>
              <a:t/>
            </a:r>
            <a:br>
              <a:rPr lang="en-US" b="1" dirty="0">
                <a:solidFill>
                  <a:schemeClr val="accent6">
                    <a:lumMod val="75000"/>
                  </a:schemeClr>
                </a:solidFill>
              </a:rPr>
            </a:br>
            <a:r>
              <a:rPr lang="en-US" b="1" dirty="0" err="1" smtClean="0">
                <a:solidFill>
                  <a:schemeClr val="accent6">
                    <a:lumMod val="75000"/>
                  </a:schemeClr>
                </a:solidFill>
              </a:rPr>
              <a:t>Ước</a:t>
            </a:r>
            <a:r>
              <a:rPr lang="en-US" b="1" dirty="0" smtClean="0">
                <a:solidFill>
                  <a:schemeClr val="accent6">
                    <a:lumMod val="75000"/>
                  </a:schemeClr>
                </a:solidFill>
              </a:rPr>
              <a:t> </a:t>
            </a:r>
            <a:r>
              <a:rPr lang="en-US" b="1" dirty="0" err="1" smtClean="0">
                <a:solidFill>
                  <a:schemeClr val="accent6">
                    <a:lumMod val="75000"/>
                  </a:schemeClr>
                </a:solidFill>
              </a:rPr>
              <a:t>lượng</a:t>
            </a:r>
            <a:r>
              <a:rPr lang="en-US" b="1" dirty="0" smtClean="0">
                <a:solidFill>
                  <a:schemeClr val="accent6">
                    <a:lumMod val="75000"/>
                  </a:schemeClr>
                </a:solidFill>
              </a:rPr>
              <a:t> </a:t>
            </a:r>
            <a:r>
              <a:rPr lang="en-US" b="1" dirty="0" err="1" smtClean="0">
                <a:solidFill>
                  <a:schemeClr val="accent6">
                    <a:lumMod val="75000"/>
                  </a:schemeClr>
                </a:solidFill>
              </a:rPr>
              <a:t>và</a:t>
            </a:r>
            <a:r>
              <a:rPr lang="en-US" b="1" dirty="0" smtClean="0">
                <a:solidFill>
                  <a:schemeClr val="accent6">
                    <a:lumMod val="75000"/>
                  </a:schemeClr>
                </a:solidFill>
              </a:rPr>
              <a:t> </a:t>
            </a:r>
            <a:r>
              <a:rPr lang="en-US" b="1" dirty="0" err="1" smtClean="0">
                <a:solidFill>
                  <a:schemeClr val="accent6">
                    <a:lumMod val="75000"/>
                  </a:schemeClr>
                </a:solidFill>
              </a:rPr>
              <a:t>kích</a:t>
            </a:r>
            <a:r>
              <a:rPr lang="en-US" b="1" dirty="0" smtClean="0">
                <a:solidFill>
                  <a:schemeClr val="accent6">
                    <a:lumMod val="75000"/>
                  </a:schemeClr>
                </a:solidFill>
              </a:rPr>
              <a:t> </a:t>
            </a:r>
            <a:r>
              <a:rPr lang="en-US" b="1" dirty="0" err="1" smtClean="0">
                <a:solidFill>
                  <a:schemeClr val="accent6">
                    <a:lumMod val="75000"/>
                  </a:schemeClr>
                </a:solidFill>
              </a:rPr>
              <a:t>thước</a:t>
            </a:r>
            <a:r>
              <a:rPr lang="en-US" b="1" dirty="0" smtClean="0">
                <a:solidFill>
                  <a:schemeClr val="accent6">
                    <a:lumMod val="75000"/>
                  </a:schemeClr>
                </a:solidFill>
              </a:rPr>
              <a:t> </a:t>
            </a:r>
            <a:r>
              <a:rPr lang="en-US" b="1" dirty="0" err="1" smtClean="0">
                <a:solidFill>
                  <a:schemeClr val="accent6">
                    <a:lumMod val="75000"/>
                  </a:schemeClr>
                </a:solidFill>
              </a:rPr>
              <a:t>mẫu</a:t>
            </a:r>
            <a:endParaRPr lang="en-US" b="1" dirty="0" smtClean="0">
              <a:solidFill>
                <a:schemeClr val="accent6">
                  <a:lumMod val="75000"/>
                </a:schemeClr>
              </a:solidFill>
            </a:endParaRPr>
          </a:p>
        </p:txBody>
      </p:sp>
      <p:sp>
        <p:nvSpPr>
          <p:cNvPr id="4099" name="Text Box 6"/>
          <p:cNvSpPr txBox="1">
            <a:spLocks noChangeArrowheads="1"/>
          </p:cNvSpPr>
          <p:nvPr/>
        </p:nvSpPr>
        <p:spPr bwMode="auto">
          <a:xfrm>
            <a:off x="609600" y="2249488"/>
            <a:ext cx="8305800" cy="157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spcBef>
                <a:spcPct val="50000"/>
              </a:spcBef>
              <a:defRPr/>
            </a:pPr>
            <a:r>
              <a:rPr lang="en-US" altLang="en-US" sz="2600" b="0" dirty="0">
                <a:latin typeface="+mn-lt"/>
                <a:ea typeface="+mj-ea"/>
                <a:cs typeface="+mj-cs"/>
              </a:rPr>
              <a:t>7-1  </a:t>
            </a:r>
            <a:r>
              <a:rPr lang="en-US" altLang="en-US" sz="2600" b="0" dirty="0" err="1" smtClean="0">
                <a:latin typeface="+mn-lt"/>
                <a:ea typeface="+mj-ea"/>
                <a:cs typeface="+mj-cs"/>
              </a:rPr>
              <a:t>Giới</a:t>
            </a:r>
            <a:r>
              <a:rPr lang="en-US" altLang="en-US" sz="2600" b="0" dirty="0" smtClean="0">
                <a:latin typeface="+mn-lt"/>
                <a:ea typeface="+mj-ea"/>
                <a:cs typeface="+mj-cs"/>
              </a:rPr>
              <a:t> </a:t>
            </a:r>
            <a:r>
              <a:rPr lang="en-US" altLang="en-US" sz="2600" b="0" dirty="0" err="1" smtClean="0">
                <a:latin typeface="+mn-lt"/>
                <a:ea typeface="+mj-ea"/>
                <a:cs typeface="+mj-cs"/>
              </a:rPr>
              <a:t>thiệu</a:t>
            </a:r>
            <a:endParaRPr lang="en-US" altLang="en-US" sz="2600" b="0" dirty="0">
              <a:latin typeface="+mn-lt"/>
              <a:ea typeface="+mj-ea"/>
              <a:cs typeface="+mj-cs"/>
            </a:endParaRPr>
          </a:p>
          <a:p>
            <a:pPr>
              <a:lnSpc>
                <a:spcPct val="90000"/>
              </a:lnSpc>
              <a:spcBef>
                <a:spcPct val="50000"/>
              </a:spcBef>
              <a:defRPr/>
            </a:pPr>
            <a:r>
              <a:rPr lang="en-US" altLang="en-US" sz="2600" dirty="0">
                <a:solidFill>
                  <a:schemeClr val="accent6">
                    <a:lumMod val="75000"/>
                  </a:schemeClr>
                </a:solidFill>
                <a:latin typeface="+mn-lt"/>
                <a:ea typeface="+mj-ea"/>
                <a:cs typeface="+mj-cs"/>
              </a:rPr>
              <a:t>7-2  </a:t>
            </a:r>
            <a:r>
              <a:rPr lang="en-US" altLang="en-US" sz="2600" dirty="0" err="1">
                <a:solidFill>
                  <a:schemeClr val="accent6">
                    <a:lumMod val="75000"/>
                  </a:schemeClr>
                </a:solidFill>
                <a:latin typeface="+mn-lt"/>
                <a:ea typeface="+mj-ea"/>
                <a:cs typeface="+mj-cs"/>
              </a:rPr>
              <a:t>Ước</a:t>
            </a:r>
            <a:r>
              <a:rPr lang="en-US" altLang="en-US" sz="2600" dirty="0">
                <a:solidFill>
                  <a:schemeClr val="accent6">
                    <a:lumMod val="75000"/>
                  </a:schemeClr>
                </a:solidFill>
                <a:latin typeface="+mn-lt"/>
                <a:ea typeface="+mj-ea"/>
                <a:cs typeface="+mj-cs"/>
              </a:rPr>
              <a:t> </a:t>
            </a:r>
            <a:r>
              <a:rPr lang="en-US" altLang="en-US" sz="2600" dirty="0" err="1">
                <a:solidFill>
                  <a:schemeClr val="accent6">
                    <a:lumMod val="75000"/>
                  </a:schemeClr>
                </a:solidFill>
                <a:latin typeface="+mn-lt"/>
                <a:ea typeface="+mj-ea"/>
                <a:cs typeface="+mj-cs"/>
              </a:rPr>
              <a:t>lượng</a:t>
            </a:r>
            <a:r>
              <a:rPr lang="en-US" altLang="en-US" sz="2600" dirty="0">
                <a:solidFill>
                  <a:schemeClr val="accent6">
                    <a:lumMod val="75000"/>
                  </a:schemeClr>
                </a:solidFill>
                <a:latin typeface="+mn-lt"/>
                <a:ea typeface="+mj-ea"/>
                <a:cs typeface="+mj-cs"/>
              </a:rPr>
              <a:t> </a:t>
            </a:r>
            <a:r>
              <a:rPr lang="en-US" altLang="en-US" sz="2600" dirty="0" err="1">
                <a:solidFill>
                  <a:schemeClr val="accent6">
                    <a:lumMod val="75000"/>
                  </a:schemeClr>
                </a:solidFill>
                <a:latin typeface="+mn-lt"/>
                <a:ea typeface="+mj-ea"/>
                <a:cs typeface="+mj-cs"/>
              </a:rPr>
              <a:t>trung</a:t>
            </a:r>
            <a:r>
              <a:rPr lang="en-US" altLang="en-US" sz="2600" dirty="0">
                <a:solidFill>
                  <a:schemeClr val="accent6">
                    <a:lumMod val="75000"/>
                  </a:schemeClr>
                </a:solidFill>
                <a:latin typeface="+mn-lt"/>
                <a:ea typeface="+mj-ea"/>
                <a:cs typeface="+mj-cs"/>
              </a:rPr>
              <a:t> </a:t>
            </a:r>
            <a:r>
              <a:rPr lang="en-US" altLang="en-US" sz="2600" dirty="0" err="1">
                <a:solidFill>
                  <a:schemeClr val="accent6">
                    <a:lumMod val="75000"/>
                  </a:schemeClr>
                </a:solidFill>
                <a:latin typeface="+mn-lt"/>
                <a:ea typeface="+mj-ea"/>
                <a:cs typeface="+mj-cs"/>
              </a:rPr>
              <a:t>bình</a:t>
            </a:r>
            <a:r>
              <a:rPr lang="en-US" altLang="en-US" sz="2600" dirty="0">
                <a:solidFill>
                  <a:schemeClr val="accent6">
                    <a:lumMod val="75000"/>
                  </a:schemeClr>
                </a:solidFill>
                <a:latin typeface="+mn-lt"/>
                <a:ea typeface="+mj-ea"/>
                <a:cs typeface="+mj-cs"/>
              </a:rPr>
              <a:t> </a:t>
            </a:r>
            <a:r>
              <a:rPr lang="en-US" altLang="en-US" sz="2600" dirty="0" err="1">
                <a:solidFill>
                  <a:schemeClr val="accent6">
                    <a:lumMod val="75000"/>
                  </a:schemeClr>
                </a:solidFill>
                <a:latin typeface="+mn-lt"/>
                <a:ea typeface="+mj-ea"/>
                <a:cs typeface="+mj-cs"/>
              </a:rPr>
              <a:t>quần</a:t>
            </a:r>
            <a:r>
              <a:rPr lang="en-US" altLang="en-US" sz="2600" dirty="0">
                <a:solidFill>
                  <a:schemeClr val="accent6">
                    <a:lumMod val="75000"/>
                  </a:schemeClr>
                </a:solidFill>
                <a:latin typeface="+mn-lt"/>
                <a:ea typeface="+mj-ea"/>
                <a:cs typeface="+mj-cs"/>
              </a:rPr>
              <a:t> </a:t>
            </a:r>
            <a:r>
              <a:rPr lang="en-US" altLang="en-US" sz="2600" dirty="0" err="1">
                <a:solidFill>
                  <a:schemeClr val="accent6">
                    <a:lumMod val="75000"/>
                  </a:schemeClr>
                </a:solidFill>
                <a:latin typeface="+mn-lt"/>
                <a:ea typeface="+mj-ea"/>
                <a:cs typeface="+mj-cs"/>
              </a:rPr>
              <a:t>thể</a:t>
            </a:r>
            <a:endParaRPr lang="en-US" altLang="en-US" sz="2600" dirty="0">
              <a:solidFill>
                <a:schemeClr val="accent6">
                  <a:lumMod val="75000"/>
                </a:schemeClr>
              </a:solidFill>
              <a:latin typeface="+mn-lt"/>
              <a:ea typeface="+mj-ea"/>
              <a:cs typeface="+mj-cs"/>
            </a:endParaRPr>
          </a:p>
          <a:p>
            <a:pPr>
              <a:lnSpc>
                <a:spcPct val="90000"/>
              </a:lnSpc>
              <a:spcBef>
                <a:spcPct val="50000"/>
              </a:spcBef>
              <a:defRPr/>
            </a:pPr>
            <a:r>
              <a:rPr lang="en-US" altLang="en-US" sz="2600" b="0" dirty="0" smtClean="0"/>
              <a:t>7-3  </a:t>
            </a:r>
            <a:r>
              <a:rPr lang="en-US" altLang="en-US" sz="2600" b="0" dirty="0" err="1"/>
              <a:t>Ước</a:t>
            </a:r>
            <a:r>
              <a:rPr lang="en-US" altLang="en-US" sz="2600" b="0" dirty="0"/>
              <a:t> </a:t>
            </a:r>
            <a:r>
              <a:rPr lang="en-US" altLang="en-US" sz="2600" b="0" dirty="0" err="1"/>
              <a:t>lượng</a:t>
            </a:r>
            <a:r>
              <a:rPr lang="en-US" altLang="en-US" sz="2600" b="0" dirty="0"/>
              <a:t> </a:t>
            </a:r>
            <a:r>
              <a:rPr lang="en-US" altLang="en-US" sz="2600" b="0" dirty="0" err="1"/>
              <a:t>tỉ</a:t>
            </a:r>
            <a:r>
              <a:rPr lang="en-US" altLang="en-US" sz="2600" b="0" dirty="0"/>
              <a:t> </a:t>
            </a:r>
            <a:r>
              <a:rPr lang="en-US" altLang="en-US" sz="2600" b="0" dirty="0" err="1"/>
              <a:t>lệ</a:t>
            </a:r>
            <a:r>
              <a:rPr lang="en-US" altLang="en-US" sz="2600" b="0" dirty="0"/>
              <a:t> </a:t>
            </a:r>
            <a:r>
              <a:rPr lang="en-US" altLang="en-US" sz="2600" b="0" dirty="0" err="1"/>
              <a:t>quần</a:t>
            </a:r>
            <a:r>
              <a:rPr lang="en-US" altLang="en-US" sz="2600" b="0" dirty="0"/>
              <a:t> </a:t>
            </a:r>
            <a:r>
              <a:rPr lang="en-US" altLang="en-US" sz="2600" b="0" dirty="0" err="1" smtClean="0"/>
              <a:t>thể</a:t>
            </a:r>
            <a:endParaRPr lang="en-US" altLang="en-US" sz="2600" b="0" dirty="0"/>
          </a:p>
        </p:txBody>
      </p:sp>
    </p:spTree>
  </p:cSld>
  <p:clrMapOvr>
    <a:masterClrMapping/>
  </p:clrMapOv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oject planning overview presentatio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vinhlinh's font">
      <a:majorFont>
        <a:latin typeface="Cambria"/>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12000"/>
                <a:satMod val="240000"/>
              </a:schemeClr>
              <a:schemeClr val="phClr">
                <a:tint val="98000"/>
              </a:schemeClr>
            </a:duotone>
          </a:blip>
          <a:tile tx="0" ty="0" sx="100000" sy="100000" flip="none" algn="ctr"/>
        </a:blipFill>
      </a:bgFillStyleLst>
    </a:fmtScheme>
  </a:themeElements>
  <a:objectDefaults>
    <a:spDef>
      <a:spPr>
        <a:solidFill>
          <a:schemeClr val="accent1">
            <a:lumMod val="50000"/>
          </a:schemeClr>
        </a:solidFill>
      </a:spPr>
      <a:bodyPr rtlCol="0" anchor="ctr"/>
      <a:lstStyle>
        <a:defPPr algn="ctr">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pPr>
      <a:bodyPr/>
      <a:lstStyle/>
      <a:style>
        <a:lnRef idx="1">
          <a:schemeClr val="accent1"/>
        </a:lnRef>
        <a:fillRef idx="0">
          <a:schemeClr val="accent1"/>
        </a:fillRef>
        <a:effectRef idx="0">
          <a:schemeClr val="accent1"/>
        </a:effectRef>
        <a:fontRef idx="minor">
          <a:schemeClr val="tx1"/>
        </a:fontRef>
      </a:style>
    </a:lnDef>
    <a:txDef>
      <a:spPr>
        <a:noFill/>
        <a:ln>
          <a:solidFill>
            <a:schemeClr val="accent1">
              <a:lumMod val="20000"/>
              <a:lumOff val="80000"/>
            </a:schemeClr>
          </a:solidFill>
        </a:ln>
      </a:spPr>
      <a:bodyPr wrap="square" rtlCol="0" anchor="ctr" anchorCtr="1">
        <a:spAutoFit/>
      </a:bodyPr>
      <a:lstStyle>
        <a:defPPr algn="l">
          <a:defRPr dirty="0" smtClean="0"/>
        </a:defPPr>
      </a:lstStyle>
    </a:txDef>
  </a:objectDefaults>
  <a:extraClrSchemeLst/>
  <a:extLst>
    <a:ext uri="{05A4C25C-085E-4340-85A3-A5531E510DB2}">
      <thm15:themeFamily xmlns:thm15="http://schemas.microsoft.com/office/thememl/2012/main" name="Business project planning overview presentation.potx" id="{0D6D6775-FC9F-484B-A889-C0FCD86449E3}" vid="{CBE6795F-D548-4056-89FC-5BC618C494F3}"/>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15179</TotalTime>
  <Pages>28</Pages>
  <Words>3064</Words>
  <Application>Microsoft Office PowerPoint</Application>
  <PresentationFormat>On-screen Show (4:3)</PresentationFormat>
  <Paragraphs>347</Paragraphs>
  <Slides>59</Slides>
  <Notes>58</Notes>
  <HiddenSlides>0</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1</vt:i4>
      </vt:variant>
      <vt:variant>
        <vt:lpstr>Slide Titles</vt:lpstr>
      </vt:variant>
      <vt:variant>
        <vt:i4>59</vt:i4>
      </vt:variant>
    </vt:vector>
  </HeadingPairs>
  <TitlesOfParts>
    <vt:vector size="73" baseType="lpstr">
      <vt:lpstr>Arabic Typesetting</vt:lpstr>
      <vt:lpstr>Arial</vt:lpstr>
      <vt:lpstr>Calibri</vt:lpstr>
      <vt:lpstr>Cambria</vt:lpstr>
      <vt:lpstr>Cambria Math</vt:lpstr>
      <vt:lpstr>Courier New</vt:lpstr>
      <vt:lpstr>Georgia</vt:lpstr>
      <vt:lpstr>Palatino Linotype</vt:lpstr>
      <vt:lpstr>Symbol</vt:lpstr>
      <vt:lpstr>Times New Roman</vt:lpstr>
      <vt:lpstr>Wingdings</vt:lpstr>
      <vt:lpstr>ヒラギノ角ゴ ProN W3</vt:lpstr>
      <vt:lpstr>Project planning overview presentation</vt:lpstr>
      <vt:lpstr>Equation</vt:lpstr>
      <vt:lpstr>Chương 7 Ước lượng và kích thước mẫu</vt:lpstr>
      <vt:lpstr>Giới thiệu </vt:lpstr>
      <vt:lpstr>Giới thiệu  </vt:lpstr>
      <vt:lpstr>Giới thiệu  </vt:lpstr>
      <vt:lpstr>Ví dụ</vt:lpstr>
      <vt:lpstr>Ví dụ ước lượng điểm"Type equation here."</vt:lpstr>
      <vt:lpstr>Ví dụ ước lượng điểm</vt:lpstr>
      <vt:lpstr>Ví dụ ước lượng khoảng</vt:lpstr>
      <vt:lpstr>Chương 7 Ước lượng và kích thước mẫu</vt:lpstr>
      <vt:lpstr>Khái niệm chính</vt:lpstr>
      <vt:lpstr>PowerPoint Presentation</vt:lpstr>
      <vt:lpstr>Khoảng ước lượng cho trung bình μ</vt:lpstr>
      <vt:lpstr>Khoảng ước lượng cho trung bình μ</vt:lpstr>
      <vt:lpstr>Khoảng ước lượng cho trung bình μ</vt:lpstr>
      <vt:lpstr>Định nghĩa</vt:lpstr>
      <vt:lpstr>Diễn giải khoảng tin cậy</vt:lpstr>
      <vt:lpstr>Finding zα/2 for a 95%  Confidence Level</vt:lpstr>
      <vt:lpstr>Khoảng ước lượng cho trung bình μ</vt:lpstr>
      <vt:lpstr>Ví dụ</vt:lpstr>
      <vt:lpstr>Ví dụ</vt:lpstr>
      <vt:lpstr>Ví dụ</vt:lpstr>
      <vt:lpstr>Ví dụ</vt:lpstr>
      <vt:lpstr>PowerPoint Presentation</vt:lpstr>
      <vt:lpstr>Chọn phân phối phù hợp</vt:lpstr>
      <vt:lpstr>PowerPoint Presentation</vt:lpstr>
      <vt:lpstr>Định nghĩa</vt:lpstr>
      <vt:lpstr>Các thuộc tính quan trọng của phân phối t</vt:lpstr>
      <vt:lpstr>Phân phối t với n = 3 và n = 12</vt:lpstr>
      <vt:lpstr>Ví dụ</vt:lpstr>
      <vt:lpstr>Ví dụ (tt)</vt:lpstr>
      <vt:lpstr>Ví dụ (tt)</vt:lpstr>
      <vt:lpstr>Ví dụ</vt:lpstr>
      <vt:lpstr>Ví dụ</vt:lpstr>
      <vt:lpstr>Ví dụ</vt:lpstr>
      <vt:lpstr>Ví dụ</vt:lpstr>
      <vt:lpstr>Kích thước mẫu</vt:lpstr>
      <vt:lpstr>Tìm kích thước mẫu để ước lượng trung bình quần thể</vt:lpstr>
      <vt:lpstr>Quy tắc làm tròn cho kích thước mẫu n</vt:lpstr>
      <vt:lpstr>Tìm kích thước mẫu n khi σ không xác định</vt:lpstr>
      <vt:lpstr>Ví dụ</vt:lpstr>
      <vt:lpstr>Chương 7 Ước lượng và kích thước mẫu</vt:lpstr>
      <vt:lpstr>PowerPoint Presentation</vt:lpstr>
      <vt:lpstr>PowerPoint Presentation</vt:lpstr>
      <vt:lpstr>Ví dụ</vt:lpstr>
      <vt:lpstr>Khoảng ước lượng cho tỉ lệ p</vt:lpstr>
      <vt:lpstr>Khoảng ước lượng cho tỉ lệ p</vt:lpstr>
      <vt:lpstr>Quy tắc làm tròn cho ước lượng khoảng tin cậy của p</vt:lpstr>
      <vt:lpstr>Ví dụ</vt:lpstr>
      <vt:lpstr>PowerPoint Presentation</vt:lpstr>
      <vt:lpstr>PowerPoint Presentation</vt:lpstr>
      <vt:lpstr>PowerPoint Presentation</vt:lpstr>
      <vt:lpstr>PowerPoint Presentation</vt:lpstr>
      <vt:lpstr>Kích thước mẫu</vt:lpstr>
      <vt:lpstr>Xác định kích thước mẫu</vt:lpstr>
      <vt:lpstr>Kích thước mẫu để ước lượng tỷ lệ p</vt:lpstr>
      <vt:lpstr>Quy tắc làm tròn để xác định kích thước mẫu</vt:lpstr>
      <vt:lpstr>Ví dụ:</vt:lpstr>
      <vt:lpstr>PowerPoint Presentation</vt:lpstr>
      <vt:lpstr>PowerPoint Presentation</vt:lpstr>
    </vt:vector>
  </TitlesOfParts>
  <Company>Copyright © 2014, 2012, 2010 Pearson Education, Inc. All Rights Reserved.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Elementary Statistics 12e</dc:title>
  <dc:subject>Chapter 7 Section 1</dc:subject>
  <dc:creator>Mario Triola</dc:creator>
  <cp:lastModifiedBy>Admin</cp:lastModifiedBy>
  <cp:revision>834</cp:revision>
  <cp:lastPrinted>1997-05-28T14:02:53Z</cp:lastPrinted>
  <dcterms:created xsi:type="dcterms:W3CDTF">1997-05-25T09:08:44Z</dcterms:created>
  <dcterms:modified xsi:type="dcterms:W3CDTF">2021-03-02T08:38:05Z</dcterms:modified>
</cp:coreProperties>
</file>