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36"/>
  </p:notesMasterIdLst>
  <p:handoutMasterIdLst>
    <p:handoutMasterId r:id="rId37"/>
  </p:handoutMasterIdLst>
  <p:sldIdLst>
    <p:sldId id="753" r:id="rId2"/>
    <p:sldId id="1003" r:id="rId3"/>
    <p:sldId id="1092" r:id="rId4"/>
    <p:sldId id="1094" r:id="rId5"/>
    <p:sldId id="1006" r:id="rId6"/>
    <p:sldId id="1007" r:id="rId7"/>
    <p:sldId id="1008" r:id="rId8"/>
    <p:sldId id="1009" r:id="rId9"/>
    <p:sldId id="1010" r:id="rId10"/>
    <p:sldId id="1011" r:id="rId11"/>
    <p:sldId id="1012" r:id="rId12"/>
    <p:sldId id="1013" r:id="rId13"/>
    <p:sldId id="1014" r:id="rId14"/>
    <p:sldId id="1095" r:id="rId15"/>
    <p:sldId id="1016" r:id="rId16"/>
    <p:sldId id="1096" r:id="rId17"/>
    <p:sldId id="1017" r:id="rId18"/>
    <p:sldId id="1018" r:id="rId19"/>
    <p:sldId id="1019" r:id="rId20"/>
    <p:sldId id="1020" r:id="rId21"/>
    <p:sldId id="1021" r:id="rId22"/>
    <p:sldId id="1022" r:id="rId23"/>
    <p:sldId id="1023" r:id="rId24"/>
    <p:sldId id="1033" r:id="rId25"/>
    <p:sldId id="1035" r:id="rId26"/>
    <p:sldId id="1036" r:id="rId27"/>
    <p:sldId id="1037" r:id="rId28"/>
    <p:sldId id="1038" r:id="rId29"/>
    <p:sldId id="1097" r:id="rId30"/>
    <p:sldId id="1040" r:id="rId31"/>
    <p:sldId id="1041" r:id="rId32"/>
    <p:sldId id="1042" r:id="rId33"/>
    <p:sldId id="1090" r:id="rId34"/>
    <p:sldId id="1091" r:id="rId35"/>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8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EFE1CA"/>
    <a:srgbClr val="F7D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05" autoAdjust="0"/>
    <p:restoredTop sz="94667" autoAdjust="0"/>
  </p:normalViewPr>
  <p:slideViewPr>
    <p:cSldViewPr>
      <p:cViewPr varScale="1">
        <p:scale>
          <a:sx n="74" d="100"/>
          <a:sy n="74" d="100"/>
        </p:scale>
        <p:origin x="996" y="54"/>
      </p:cViewPr>
      <p:guideLst>
        <p:guide orient="horz" pos="4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648" y="2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332163" y="4356100"/>
            <a:ext cx="4191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nSpc>
                <a:spcPct val="90000"/>
              </a:lnSpc>
              <a:defRPr/>
            </a:pPr>
            <a:fld id="{C442D5B5-C26D-4B28-BEC3-862637AEEDF1}" type="slidenum">
              <a:rPr lang="en-US" altLang="en-US" sz="1600" smtClean="0"/>
              <a:pPr>
                <a:lnSpc>
                  <a:spcPct val="90000"/>
                </a:lnSpc>
                <a:defRPr/>
              </a:pPr>
              <a:t>‹#›</a:t>
            </a:fld>
            <a:endParaRPr lang="en-US" altLang="en-US" sz="1600" smtClean="0"/>
          </a:p>
        </p:txBody>
      </p:sp>
      <p:sp>
        <p:nvSpPr>
          <p:cNvPr id="3075" name="Rectangle 3"/>
          <p:cNvSpPr>
            <a:spLocks noChangeArrowheads="1"/>
          </p:cNvSpPr>
          <p:nvPr/>
        </p:nvSpPr>
        <p:spPr bwMode="auto">
          <a:xfrm>
            <a:off x="3219450" y="4356100"/>
            <a:ext cx="419100" cy="322263"/>
          </a:xfrm>
          <a:prstGeom prst="rect">
            <a:avLst/>
          </a:prstGeom>
          <a:noFill/>
          <a:ln w="12700">
            <a:noFill/>
            <a:miter lim="800000"/>
            <a:headEnd/>
            <a:tailEnd/>
          </a:ln>
          <a:effec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gn="ctr">
              <a:lnSpc>
                <a:spcPct val="90000"/>
              </a:lnSpc>
              <a:defRPr/>
            </a:pPr>
            <a:fld id="{AEAE47FA-1F52-4AE8-AE4D-AD33C576D3FD}" type="slidenum">
              <a:rPr lang="en-US" altLang="en-US" sz="1600" smtClean="0">
                <a:effectLst>
                  <a:outerShdw blurRad="38100" dist="38100" dir="2700000" algn="tl">
                    <a:srgbClr val="C0C0C0"/>
                  </a:outerShdw>
                </a:effectLst>
              </a:rPr>
              <a:pPr algn="ctr">
                <a:lnSpc>
                  <a:spcPct val="90000"/>
                </a:lnSpc>
                <a:defRPr/>
              </a:pPr>
              <a:t>‹#›</a:t>
            </a:fld>
            <a:endParaRPr lang="en-US" altLang="en-US" sz="1600" smtClean="0">
              <a:effectLst>
                <a:outerShdw blurRad="38100" dist="38100" dir="2700000" algn="tl">
                  <a:srgbClr val="C0C0C0"/>
                </a:outerShdw>
              </a:effectLst>
            </a:endParaRPr>
          </a:p>
        </p:txBody>
      </p:sp>
    </p:spTree>
    <p:extLst>
      <p:ext uri="{BB962C8B-B14F-4D97-AF65-F5344CB8AC3E}">
        <p14:creationId xmlns:p14="http://schemas.microsoft.com/office/powerpoint/2010/main" val="1741896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700479877"/>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1150938" y="692150"/>
            <a:ext cx="4556125" cy="3416300"/>
          </a:xfrm>
          <a:ln cap="flat"/>
        </p:spPr>
      </p:sp>
      <p:sp>
        <p:nvSpPr>
          <p:cNvPr id="5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21963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EFA84D80-2F2D-46A8-940B-1820372BA34F}" type="slidenum">
              <a:rPr lang="en-US" altLang="en-US" smtClean="0"/>
              <a:pPr>
                <a:defRPr/>
              </a:pPr>
              <a:t>10</a:t>
            </a:fld>
            <a:endParaRPr lang="en-US" altLang="en-US"/>
          </a:p>
        </p:txBody>
      </p:sp>
    </p:spTree>
    <p:extLst>
      <p:ext uri="{BB962C8B-B14F-4D97-AF65-F5344CB8AC3E}">
        <p14:creationId xmlns:p14="http://schemas.microsoft.com/office/powerpoint/2010/main" val="3932826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102F85C8-E9FA-4669-9D66-407557731238}" type="slidenum">
              <a:rPr lang="en-US" altLang="en-US" smtClean="0"/>
              <a:pPr>
                <a:defRPr/>
              </a:pPr>
              <a:t>11</a:t>
            </a:fld>
            <a:endParaRPr lang="en-US" altLang="en-US"/>
          </a:p>
        </p:txBody>
      </p:sp>
    </p:spTree>
    <p:extLst>
      <p:ext uri="{BB962C8B-B14F-4D97-AF65-F5344CB8AC3E}">
        <p14:creationId xmlns:p14="http://schemas.microsoft.com/office/powerpoint/2010/main" val="342370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49C5888D-738F-4028-A4A0-705CB57CC9AF}" type="slidenum">
              <a:rPr lang="en-US" altLang="en-US" smtClean="0"/>
              <a:pPr>
                <a:defRPr/>
              </a:pPr>
              <a:t>12</a:t>
            </a:fld>
            <a:endParaRPr lang="en-US" altLang="en-US"/>
          </a:p>
        </p:txBody>
      </p:sp>
    </p:spTree>
    <p:extLst>
      <p:ext uri="{BB962C8B-B14F-4D97-AF65-F5344CB8AC3E}">
        <p14:creationId xmlns:p14="http://schemas.microsoft.com/office/powerpoint/2010/main" val="501304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B38B22DA-3A4F-4A25-B832-88446C13D1FB}" type="slidenum">
              <a:rPr lang="en-US" altLang="en-US" smtClean="0"/>
              <a:pPr>
                <a:defRPr/>
              </a:pPr>
              <a:t>13</a:t>
            </a:fld>
            <a:endParaRPr lang="en-US" altLang="en-US"/>
          </a:p>
        </p:txBody>
      </p:sp>
    </p:spTree>
    <p:extLst>
      <p:ext uri="{BB962C8B-B14F-4D97-AF65-F5344CB8AC3E}">
        <p14:creationId xmlns:p14="http://schemas.microsoft.com/office/powerpoint/2010/main" val="2472505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E34694FA-7894-4B02-8651-DD43CE0E4D8D}" type="slidenum">
              <a:rPr lang="en-US" altLang="en-US" smtClean="0"/>
              <a:pPr>
                <a:defRPr/>
              </a:pPr>
              <a:t>14</a:t>
            </a:fld>
            <a:endParaRPr lang="en-US" altLang="en-US"/>
          </a:p>
        </p:txBody>
      </p:sp>
    </p:spTree>
    <p:extLst>
      <p:ext uri="{BB962C8B-B14F-4D97-AF65-F5344CB8AC3E}">
        <p14:creationId xmlns:p14="http://schemas.microsoft.com/office/powerpoint/2010/main" val="1262412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9A25A1FA-5C6C-4493-9F87-3F6944087568}" type="slidenum">
              <a:rPr lang="en-US" altLang="en-US" smtClean="0"/>
              <a:pPr>
                <a:defRPr/>
              </a:pPr>
              <a:t>15</a:t>
            </a:fld>
            <a:endParaRPr lang="en-US" altLang="en-US"/>
          </a:p>
        </p:txBody>
      </p:sp>
    </p:spTree>
    <p:extLst>
      <p:ext uri="{BB962C8B-B14F-4D97-AF65-F5344CB8AC3E}">
        <p14:creationId xmlns:p14="http://schemas.microsoft.com/office/powerpoint/2010/main" val="2042339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9A25A1FA-5C6C-4493-9F87-3F6944087568}" type="slidenum">
              <a:rPr lang="en-US" altLang="en-US" smtClean="0"/>
              <a:pPr>
                <a:defRPr/>
              </a:pPr>
              <a:t>16</a:t>
            </a:fld>
            <a:endParaRPr lang="en-US" altLang="en-US"/>
          </a:p>
        </p:txBody>
      </p:sp>
    </p:spTree>
    <p:extLst>
      <p:ext uri="{BB962C8B-B14F-4D97-AF65-F5344CB8AC3E}">
        <p14:creationId xmlns:p14="http://schemas.microsoft.com/office/powerpoint/2010/main" val="3873990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6BEF0F36-82C4-40BE-B532-1B05EB450E6E}" type="slidenum">
              <a:rPr lang="en-US" altLang="en-US" smtClean="0"/>
              <a:pPr>
                <a:defRPr/>
              </a:pPr>
              <a:t>17</a:t>
            </a:fld>
            <a:endParaRPr lang="en-US" altLang="en-US"/>
          </a:p>
        </p:txBody>
      </p:sp>
    </p:spTree>
    <p:extLst>
      <p:ext uri="{BB962C8B-B14F-4D97-AF65-F5344CB8AC3E}">
        <p14:creationId xmlns:p14="http://schemas.microsoft.com/office/powerpoint/2010/main" val="3782575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endParaRPr lang="en-US" i="1" smtClean="0"/>
          </a:p>
        </p:txBody>
      </p:sp>
      <p:sp>
        <p:nvSpPr>
          <p:cNvPr id="4" name="Slide Number Placeholder 3"/>
          <p:cNvSpPr>
            <a:spLocks noGrp="1"/>
          </p:cNvSpPr>
          <p:nvPr>
            <p:ph type="sldNum" sz="quarter" idx="5"/>
          </p:nvPr>
        </p:nvSpPr>
        <p:spPr/>
        <p:txBody>
          <a:bodyPr/>
          <a:lstStyle/>
          <a:p>
            <a:pPr>
              <a:defRPr/>
            </a:pPr>
            <a:fld id="{99332828-DA39-4396-B3B6-D0FC164E944A}" type="slidenum">
              <a:rPr lang="en-US" altLang="en-US" smtClean="0"/>
              <a:pPr>
                <a:defRPr/>
              </a:pPr>
              <a:t>18</a:t>
            </a:fld>
            <a:endParaRPr lang="en-US" altLang="en-US"/>
          </a:p>
        </p:txBody>
      </p:sp>
    </p:spTree>
    <p:extLst>
      <p:ext uri="{BB962C8B-B14F-4D97-AF65-F5344CB8AC3E}">
        <p14:creationId xmlns:p14="http://schemas.microsoft.com/office/powerpoint/2010/main" val="1225335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4812F013-CA21-46FF-9148-B97C689C2FAC}" type="slidenum">
              <a:rPr lang="en-US" altLang="en-US" smtClean="0"/>
              <a:pPr>
                <a:defRPr/>
              </a:pPr>
              <a:t>19</a:t>
            </a:fld>
            <a:endParaRPr lang="en-US" altLang="en-US"/>
          </a:p>
        </p:txBody>
      </p:sp>
    </p:spTree>
    <p:extLst>
      <p:ext uri="{BB962C8B-B14F-4D97-AF65-F5344CB8AC3E}">
        <p14:creationId xmlns:p14="http://schemas.microsoft.com/office/powerpoint/2010/main" val="1798198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dirty="0" smtClean="0"/>
              <a:t>VD: </a:t>
            </a:r>
            <a:r>
              <a:rPr lang="en-US" dirty="0" err="1" smtClean="0"/>
              <a:t>người</a:t>
            </a:r>
            <a:r>
              <a:rPr lang="en-US" smtClean="0"/>
              <a:t> định giá bất động sản tìm mối liên hệ giữa giá nhà và đặc điểm địa lý, thuế xây dựng</a:t>
            </a:r>
          </a:p>
          <a:p>
            <a:pPr>
              <a:defRPr/>
            </a:pPr>
            <a:r>
              <a:rPr lang="en-US" smtClean="0"/>
              <a:t>việc tiêu thụ thuốc lá liên quan đến yếu tố kinh tế xã hội và các yếu tố về nhân khẩu học như tuổi trình độ học vấn, thu nhập, giá thuốc lá</a:t>
            </a:r>
            <a:endParaRPr lang="en-US"/>
          </a:p>
        </p:txBody>
      </p:sp>
      <p:sp>
        <p:nvSpPr>
          <p:cNvPr id="4" name="Slide Number Placeholder 3"/>
          <p:cNvSpPr>
            <a:spLocks noGrp="1"/>
          </p:cNvSpPr>
          <p:nvPr>
            <p:ph type="sldNum" sz="quarter" idx="5"/>
          </p:nvPr>
        </p:nvSpPr>
        <p:spPr/>
        <p:txBody>
          <a:bodyPr/>
          <a:lstStyle/>
          <a:p>
            <a:pPr>
              <a:defRPr/>
            </a:pPr>
            <a:fld id="{5EAC05FE-F35A-4448-8D84-4FDC7F7D08EC}" type="slidenum">
              <a:rPr lang="en-US" altLang="en-US" smtClean="0"/>
              <a:pPr>
                <a:defRPr/>
              </a:pPr>
              <a:t>2</a:t>
            </a:fld>
            <a:endParaRPr lang="en-US" altLang="en-US"/>
          </a:p>
        </p:txBody>
      </p:sp>
    </p:spTree>
    <p:extLst>
      <p:ext uri="{BB962C8B-B14F-4D97-AF65-F5344CB8AC3E}">
        <p14:creationId xmlns:p14="http://schemas.microsoft.com/office/powerpoint/2010/main" val="3128412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2003FB6C-E918-4200-931B-AA6B435CDC29}" type="slidenum">
              <a:rPr lang="en-US" altLang="en-US" smtClean="0"/>
              <a:pPr>
                <a:defRPr/>
              </a:pPr>
              <a:t>20</a:t>
            </a:fld>
            <a:endParaRPr lang="en-US" altLang="en-US"/>
          </a:p>
        </p:txBody>
      </p:sp>
    </p:spTree>
    <p:extLst>
      <p:ext uri="{BB962C8B-B14F-4D97-AF65-F5344CB8AC3E}">
        <p14:creationId xmlns:p14="http://schemas.microsoft.com/office/powerpoint/2010/main" val="2637333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2003FB6C-E918-4200-931B-AA6B435CDC29}" type="slidenum">
              <a:rPr lang="en-US" altLang="en-US" smtClean="0"/>
              <a:pPr>
                <a:defRPr/>
              </a:pPr>
              <a:t>21</a:t>
            </a:fld>
            <a:endParaRPr lang="en-US" altLang="en-US"/>
          </a:p>
        </p:txBody>
      </p:sp>
    </p:spTree>
    <p:extLst>
      <p:ext uri="{BB962C8B-B14F-4D97-AF65-F5344CB8AC3E}">
        <p14:creationId xmlns:p14="http://schemas.microsoft.com/office/powerpoint/2010/main" val="220932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2003FB6C-E918-4200-931B-AA6B435CDC29}" type="slidenum">
              <a:rPr lang="en-US" altLang="en-US" smtClean="0"/>
              <a:pPr>
                <a:defRPr/>
              </a:pPr>
              <a:t>22</a:t>
            </a:fld>
            <a:endParaRPr lang="en-US" altLang="en-US"/>
          </a:p>
        </p:txBody>
      </p:sp>
    </p:spTree>
    <p:extLst>
      <p:ext uri="{BB962C8B-B14F-4D97-AF65-F5344CB8AC3E}">
        <p14:creationId xmlns:p14="http://schemas.microsoft.com/office/powerpoint/2010/main" val="1280858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2003FB6C-E918-4200-931B-AA6B435CDC29}" type="slidenum">
              <a:rPr lang="en-US" altLang="en-US" smtClean="0"/>
              <a:pPr>
                <a:defRPr/>
              </a:pPr>
              <a:t>23</a:t>
            </a:fld>
            <a:endParaRPr lang="en-US" altLang="en-US"/>
          </a:p>
        </p:txBody>
      </p:sp>
    </p:spTree>
    <p:extLst>
      <p:ext uri="{BB962C8B-B14F-4D97-AF65-F5344CB8AC3E}">
        <p14:creationId xmlns:p14="http://schemas.microsoft.com/office/powerpoint/2010/main" val="2234610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9C41882B-A9ED-4C73-96EE-3669D54236DF}" type="slidenum">
              <a:rPr lang="en-US" altLang="en-US" smtClean="0"/>
              <a:pPr>
                <a:defRPr/>
              </a:pPr>
              <a:t>24</a:t>
            </a:fld>
            <a:endParaRPr lang="en-US" altLang="en-US"/>
          </a:p>
        </p:txBody>
      </p:sp>
    </p:spTree>
    <p:extLst>
      <p:ext uri="{BB962C8B-B14F-4D97-AF65-F5344CB8AC3E}">
        <p14:creationId xmlns:p14="http://schemas.microsoft.com/office/powerpoint/2010/main" val="1241643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CF569C81-50BE-4AF9-8D2D-F977985AE9D3}" type="slidenum">
              <a:rPr lang="en-US" altLang="en-US" smtClean="0"/>
              <a:pPr>
                <a:defRPr/>
              </a:pPr>
              <a:t>25</a:t>
            </a:fld>
            <a:endParaRPr lang="en-US" altLang="en-US"/>
          </a:p>
        </p:txBody>
      </p:sp>
    </p:spTree>
    <p:extLst>
      <p:ext uri="{BB962C8B-B14F-4D97-AF65-F5344CB8AC3E}">
        <p14:creationId xmlns:p14="http://schemas.microsoft.com/office/powerpoint/2010/main" val="1352398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ACFFF37F-1DBF-49A7-93BE-8144F260BB87}" type="slidenum">
              <a:rPr lang="en-US" altLang="en-US" smtClean="0"/>
              <a:pPr>
                <a:defRPr/>
              </a:pPr>
              <a:t>26</a:t>
            </a:fld>
            <a:endParaRPr lang="en-US" altLang="en-US"/>
          </a:p>
        </p:txBody>
      </p:sp>
    </p:spTree>
    <p:extLst>
      <p:ext uri="{BB962C8B-B14F-4D97-AF65-F5344CB8AC3E}">
        <p14:creationId xmlns:p14="http://schemas.microsoft.com/office/powerpoint/2010/main" val="2349168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56E84D25-CCA9-4160-8E07-216D4930F613}" type="slidenum">
              <a:rPr lang="en-US" altLang="en-US" smtClean="0"/>
              <a:pPr>
                <a:defRPr/>
              </a:pPr>
              <a:t>27</a:t>
            </a:fld>
            <a:endParaRPr lang="en-US" altLang="en-US"/>
          </a:p>
        </p:txBody>
      </p:sp>
    </p:spTree>
    <p:extLst>
      <p:ext uri="{BB962C8B-B14F-4D97-AF65-F5344CB8AC3E}">
        <p14:creationId xmlns:p14="http://schemas.microsoft.com/office/powerpoint/2010/main" val="2030862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BCC0C35D-9D73-4CD7-B1B4-9F36D5D8342F}" type="slidenum">
              <a:rPr lang="en-US" altLang="en-US" smtClean="0"/>
              <a:pPr>
                <a:defRPr/>
              </a:pPr>
              <a:t>28</a:t>
            </a:fld>
            <a:endParaRPr lang="en-US" altLang="en-US"/>
          </a:p>
        </p:txBody>
      </p:sp>
    </p:spTree>
    <p:extLst>
      <p:ext uri="{BB962C8B-B14F-4D97-AF65-F5344CB8AC3E}">
        <p14:creationId xmlns:p14="http://schemas.microsoft.com/office/powerpoint/2010/main" val="2140831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BCC0C35D-9D73-4CD7-B1B4-9F36D5D8342F}" type="slidenum">
              <a:rPr lang="en-US" altLang="en-US" smtClean="0"/>
              <a:pPr>
                <a:defRPr/>
              </a:pPr>
              <a:t>29</a:t>
            </a:fld>
            <a:endParaRPr lang="en-US" altLang="en-US"/>
          </a:p>
        </p:txBody>
      </p:sp>
    </p:spTree>
    <p:extLst>
      <p:ext uri="{BB962C8B-B14F-4D97-AF65-F5344CB8AC3E}">
        <p14:creationId xmlns:p14="http://schemas.microsoft.com/office/powerpoint/2010/main" val="113896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dirty="0" smtClean="0"/>
              <a:t>VD: </a:t>
            </a:r>
            <a:r>
              <a:rPr lang="en-US" dirty="0" err="1" smtClean="0"/>
              <a:t>người</a:t>
            </a:r>
            <a:r>
              <a:rPr lang="en-US" smtClean="0"/>
              <a:t> định giá bất động sản tìm mối liên hệ giữa giá nhà và đặc điểm địa lý, thuế xây dựng</a:t>
            </a:r>
          </a:p>
          <a:p>
            <a:pPr>
              <a:defRPr/>
            </a:pPr>
            <a:r>
              <a:rPr lang="en-US" smtClean="0"/>
              <a:t>việc tiêu thụ thuốc lá liên quan đến yếu tố kinh tế xã hội và các yếu tố về nhân khẩu học như tuổi trình độ học vấn, thu nhập, giá thuốc lá</a:t>
            </a:r>
            <a:endParaRPr lang="en-US"/>
          </a:p>
        </p:txBody>
      </p:sp>
      <p:sp>
        <p:nvSpPr>
          <p:cNvPr id="4" name="Slide Number Placeholder 3"/>
          <p:cNvSpPr>
            <a:spLocks noGrp="1"/>
          </p:cNvSpPr>
          <p:nvPr>
            <p:ph type="sldNum" sz="quarter" idx="5"/>
          </p:nvPr>
        </p:nvSpPr>
        <p:spPr/>
        <p:txBody>
          <a:bodyPr/>
          <a:lstStyle/>
          <a:p>
            <a:pPr>
              <a:defRPr/>
            </a:pPr>
            <a:fld id="{5EAC05FE-F35A-4448-8D84-4FDC7F7D08EC}" type="slidenum">
              <a:rPr lang="en-US" altLang="en-US" smtClean="0"/>
              <a:pPr>
                <a:defRPr/>
              </a:pPr>
              <a:t>3</a:t>
            </a:fld>
            <a:endParaRPr lang="en-US" altLang="en-US"/>
          </a:p>
        </p:txBody>
      </p:sp>
    </p:spTree>
    <p:extLst>
      <p:ext uri="{BB962C8B-B14F-4D97-AF65-F5344CB8AC3E}">
        <p14:creationId xmlns:p14="http://schemas.microsoft.com/office/powerpoint/2010/main" val="445588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24C218E7-FF96-4854-AE12-980F7427F924}" type="slidenum">
              <a:rPr lang="en-US" altLang="en-US">
                <a:solidFill>
                  <a:prstClr val="black"/>
                </a:solidFill>
              </a:rPr>
              <a:pPr>
                <a:defRPr/>
              </a:pPr>
              <a:t>30</a:t>
            </a:fld>
            <a:endParaRPr lang="en-US" altLang="en-US">
              <a:solidFill>
                <a:prstClr val="black"/>
              </a:solidFill>
            </a:endParaRPr>
          </a:p>
        </p:txBody>
      </p:sp>
    </p:spTree>
    <p:extLst>
      <p:ext uri="{BB962C8B-B14F-4D97-AF65-F5344CB8AC3E}">
        <p14:creationId xmlns:p14="http://schemas.microsoft.com/office/powerpoint/2010/main" val="2279109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D3F86123-BA3E-4F80-8FCC-6F05E28A5370}" type="slidenum">
              <a:rPr lang="en-US" altLang="en-US">
                <a:solidFill>
                  <a:prstClr val="black"/>
                </a:solidFill>
              </a:rPr>
              <a:pPr>
                <a:defRPr/>
              </a:pPr>
              <a:t>31</a:t>
            </a:fld>
            <a:endParaRPr lang="en-US" altLang="en-US">
              <a:solidFill>
                <a:prstClr val="black"/>
              </a:solidFill>
            </a:endParaRPr>
          </a:p>
        </p:txBody>
      </p:sp>
    </p:spTree>
    <p:extLst>
      <p:ext uri="{BB962C8B-B14F-4D97-AF65-F5344CB8AC3E}">
        <p14:creationId xmlns:p14="http://schemas.microsoft.com/office/powerpoint/2010/main" val="3190163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D7B87E70-A3EC-47F2-B17A-D00DB70D0F7D}" type="slidenum">
              <a:rPr lang="en-US" altLang="en-US" smtClean="0"/>
              <a:pPr>
                <a:defRPr/>
              </a:pPr>
              <a:t>32</a:t>
            </a:fld>
            <a:endParaRPr lang="en-US" altLang="en-US"/>
          </a:p>
        </p:txBody>
      </p:sp>
    </p:spTree>
    <p:extLst>
      <p:ext uri="{BB962C8B-B14F-4D97-AF65-F5344CB8AC3E}">
        <p14:creationId xmlns:p14="http://schemas.microsoft.com/office/powerpoint/2010/main" val="4204792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6F4F5C17-05E3-4147-8239-51A8D0453D51}" type="slidenum">
              <a:rPr lang="en-US" altLang="en-US" smtClean="0"/>
              <a:pPr>
                <a:defRPr/>
              </a:pPr>
              <a:t>4</a:t>
            </a:fld>
            <a:endParaRPr lang="en-US" altLang="en-US"/>
          </a:p>
        </p:txBody>
      </p:sp>
    </p:spTree>
    <p:extLst>
      <p:ext uri="{BB962C8B-B14F-4D97-AF65-F5344CB8AC3E}">
        <p14:creationId xmlns:p14="http://schemas.microsoft.com/office/powerpoint/2010/main" val="2418989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EC63BB11-20C7-4D0D-9CAA-35E88C91EE1B}" type="slidenum">
              <a:rPr lang="en-US" altLang="en-US" smtClean="0"/>
              <a:pPr>
                <a:defRPr/>
              </a:pPr>
              <a:t>5</a:t>
            </a:fld>
            <a:endParaRPr lang="en-US" altLang="en-US"/>
          </a:p>
        </p:txBody>
      </p:sp>
    </p:spTree>
    <p:extLst>
      <p:ext uri="{BB962C8B-B14F-4D97-AF65-F5344CB8AC3E}">
        <p14:creationId xmlns:p14="http://schemas.microsoft.com/office/powerpoint/2010/main" val="639974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61FDC359-EDC2-494B-8F87-447303CC76AA}" type="slidenum">
              <a:rPr lang="en-US" altLang="en-US" smtClean="0"/>
              <a:pPr>
                <a:defRPr/>
              </a:pPr>
              <a:t>6</a:t>
            </a:fld>
            <a:endParaRPr lang="en-US" altLang="en-US"/>
          </a:p>
        </p:txBody>
      </p:sp>
    </p:spTree>
    <p:extLst>
      <p:ext uri="{BB962C8B-B14F-4D97-AF65-F5344CB8AC3E}">
        <p14:creationId xmlns:p14="http://schemas.microsoft.com/office/powerpoint/2010/main" val="786838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204DAEC5-8E2B-48F9-9229-9C82C07CE5ED}" type="slidenum">
              <a:rPr lang="en-US" altLang="en-US" smtClean="0"/>
              <a:pPr>
                <a:defRPr/>
              </a:pPr>
              <a:t>7</a:t>
            </a:fld>
            <a:endParaRPr lang="en-US" altLang="en-US"/>
          </a:p>
        </p:txBody>
      </p:sp>
    </p:spTree>
    <p:extLst>
      <p:ext uri="{BB962C8B-B14F-4D97-AF65-F5344CB8AC3E}">
        <p14:creationId xmlns:p14="http://schemas.microsoft.com/office/powerpoint/2010/main" val="754940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65D16219-B9C2-4006-B576-6741E068097A}" type="slidenum">
              <a:rPr lang="en-US" altLang="en-US" smtClean="0"/>
              <a:pPr>
                <a:defRPr/>
              </a:pPr>
              <a:t>8</a:t>
            </a:fld>
            <a:endParaRPr lang="en-US" altLang="en-US"/>
          </a:p>
        </p:txBody>
      </p:sp>
    </p:spTree>
    <p:extLst>
      <p:ext uri="{BB962C8B-B14F-4D97-AF65-F5344CB8AC3E}">
        <p14:creationId xmlns:p14="http://schemas.microsoft.com/office/powerpoint/2010/main" val="470470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p:txBody>
          <a:bodyPr/>
          <a:lstStyle/>
          <a:p>
            <a:pPr>
              <a:defRPr/>
            </a:pPr>
            <a:fld id="{6538BEF7-F141-42C7-BD4A-021AFD3DE760}" type="slidenum">
              <a:rPr lang="en-US" altLang="en-US" smtClean="0"/>
              <a:pPr>
                <a:defRPr/>
              </a:pPr>
              <a:t>9</a:t>
            </a:fld>
            <a:endParaRPr lang="en-US" altLang="en-US"/>
          </a:p>
        </p:txBody>
      </p:sp>
    </p:spTree>
    <p:extLst>
      <p:ext uri="{BB962C8B-B14F-4D97-AF65-F5344CB8AC3E}">
        <p14:creationId xmlns:p14="http://schemas.microsoft.com/office/powerpoint/2010/main" val="1838852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856283" y="1600200"/>
            <a:ext cx="8287717"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7" name="top graphic"/>
          <p:cNvGrpSpPr/>
          <p:nvPr/>
        </p:nvGrpSpPr>
        <p:grpSpPr>
          <a:xfrm>
            <a:off x="960" y="0"/>
            <a:ext cx="9144095"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grpSp>
        <p:nvGrpSpPr>
          <p:cNvPr id="23" name="bottom graphic"/>
          <p:cNvGrpSpPr/>
          <p:nvPr userDrawn="1"/>
        </p:nvGrpSpPr>
        <p:grpSpPr>
          <a:xfrm>
            <a:off x="-1055" y="6427000"/>
            <a:ext cx="9145055" cy="430982"/>
            <a:chOff x="0" y="6080760"/>
            <a:chExt cx="12190231" cy="777239"/>
          </a:xfrm>
        </p:grpSpPr>
        <p:sp>
          <p:nvSpPr>
            <p:cNvPr id="13" name="Rectangle 12"/>
            <p:cNvSpPr/>
            <p:nvPr userDrawn="1"/>
          </p:nvSpPr>
          <p:spPr>
            <a:xfrm>
              <a:off x="0" y="6217919"/>
              <a:ext cx="12188825" cy="640080"/>
            </a:xfrm>
            <a:prstGeom prst="rect">
              <a:avLst/>
            </a:prstGeom>
            <a:solidFill>
              <a:srgbClr val="052A4B"/>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1"/>
          <p:cNvSpPr>
            <a:spLocks noGrp="1"/>
          </p:cNvSpPr>
          <p:nvPr>
            <p:ph type="ctrTitle"/>
          </p:nvPr>
        </p:nvSpPr>
        <p:spPr bwMode="invGray">
          <a:xfrm>
            <a:off x="2590800" y="1905000"/>
            <a:ext cx="6248400" cy="2667000"/>
          </a:xfrm>
        </p:spPr>
        <p:txBody>
          <a:bodyPr anchor="ctr" anchorCtr="0">
            <a:normAutofit/>
          </a:bodyPr>
          <a:lstStyle>
            <a:lvl1pPr>
              <a:lnSpc>
                <a:spcPct val="80000"/>
              </a:lnSpc>
              <a:defRPr sz="4951">
                <a:solidFill>
                  <a:schemeClr val="bg1"/>
                </a:solidFill>
                <a:effectLst>
                  <a:outerShdw blurRad="88900" algn="ctr" rotWithShape="0">
                    <a:prstClr val="black">
                      <a:alpha val="35000"/>
                    </a:prstClr>
                  </a:outerShdw>
                </a:effectLst>
              </a:defRPr>
            </a:lvl1pPr>
          </a:lstStyle>
          <a:p>
            <a:r>
              <a:rPr lang="en-US" dirty="0"/>
              <a:t>Click to edit Master title style</a:t>
            </a:r>
            <a:endParaRPr dirty="0"/>
          </a:p>
        </p:txBody>
      </p:sp>
      <p:sp>
        <p:nvSpPr>
          <p:cNvPr id="3" name="Subtitle 2"/>
          <p:cNvSpPr>
            <a:spLocks noGrp="1"/>
          </p:cNvSpPr>
          <p:nvPr>
            <p:ph type="subTitle" idx="1"/>
          </p:nvPr>
        </p:nvSpPr>
        <p:spPr>
          <a:xfrm>
            <a:off x="1142107" y="5029200"/>
            <a:ext cx="6173806" cy="838200"/>
          </a:xfrm>
        </p:spPr>
        <p:txBody>
          <a:bodyPr/>
          <a:lstStyle>
            <a:lvl1pPr marL="0" indent="0" algn="l">
              <a:lnSpc>
                <a:spcPct val="90000"/>
              </a:lnSpc>
              <a:spcBef>
                <a:spcPts val="0"/>
              </a:spcBef>
              <a:buNone/>
              <a:defRPr>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to edit Master subtitle style</a:t>
            </a:r>
            <a:endParaRPr dirty="0"/>
          </a:p>
        </p:txBody>
      </p:sp>
      <p:sp>
        <p:nvSpPr>
          <p:cNvPr id="17" name="Title 1">
            <a:extLst>
              <a:ext uri="{FF2B5EF4-FFF2-40B4-BE49-F238E27FC236}">
                <a16:creationId xmlns:a16="http://schemas.microsoft.com/office/drawing/2014/main" xmlns="" id="{55353F5F-1174-4E41-84A9-6B2FF1533ED4}"/>
              </a:ext>
            </a:extLst>
          </p:cNvPr>
          <p:cNvSpPr txBox="1">
            <a:spLocks/>
          </p:cNvSpPr>
          <p:nvPr userDrawn="1"/>
        </p:nvSpPr>
        <p:spPr bwMode="invGray">
          <a:xfrm>
            <a:off x="1143000" y="2286000"/>
            <a:ext cx="1259505" cy="439052"/>
          </a:xfrm>
          <a:prstGeom prst="rect">
            <a:avLst/>
          </a:prstGeom>
        </p:spPr>
        <p:txBody>
          <a:bodyPr vert="horz" lIns="91440" tIns="45720" rIns="91440" bIns="45720" rtlCol="0" anchor="t" anchorCtr="0">
            <a:normAutofit fontScale="85000" lnSpcReduction="10000"/>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r>
              <a:rPr lang="en-US" sz="2400" i="1">
                <a:latin typeface="Georgia" panose="02040502050405020303" pitchFamily="18" charset="0"/>
                <a:cs typeface="Arabic Typesetting" panose="03020402040406030203" pitchFamily="66" charset="-78"/>
              </a:rPr>
              <a:t>Ch</a:t>
            </a:r>
            <a:r>
              <a:rPr lang="vi-VN" sz="2400" i="1">
                <a:cs typeface="Arabic Typesetting" panose="03020402040406030203" pitchFamily="66" charset="-78"/>
              </a:rPr>
              <a:t>ư</a:t>
            </a:r>
            <a:r>
              <a:rPr lang="en-US" sz="2400" i="1" err="1">
                <a:latin typeface="Georgia" panose="02040502050405020303" pitchFamily="18" charset="0"/>
                <a:cs typeface="Arabic Typesetting" panose="03020402040406030203" pitchFamily="66" charset="-78"/>
              </a:rPr>
              <a:t>ơng</a:t>
            </a:r>
            <a:endParaRPr lang="en-US" sz="2400" i="1">
              <a:latin typeface="Georgia" panose="02040502050405020303" pitchFamily="18" charset="0"/>
              <a:cs typeface="Arabic Typesetting" panose="03020402040406030203" pitchFamily="66" charset="-78"/>
            </a:endParaRPr>
          </a:p>
        </p:txBody>
      </p:sp>
    </p:spTree>
    <p:extLst>
      <p:ext uri="{BB962C8B-B14F-4D97-AF65-F5344CB8AC3E}">
        <p14:creationId xmlns:p14="http://schemas.microsoft.com/office/powerpoint/2010/main" val="427526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39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7422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93840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18489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4273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5297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7314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9868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7375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0426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43320"/>
            <a:ext cx="8274774" cy="933080"/>
          </a:xfrm>
        </p:spPr>
        <p:txBody>
          <a:bodyPr>
            <a:normAutofit/>
          </a:bodyPr>
          <a:lstStyle>
            <a:lvl1pPr algn="ctr">
              <a:defRPr sz="3200"/>
            </a:lvl1pPr>
          </a:lstStyle>
          <a:p>
            <a:r>
              <a:rPr lang="en-US" dirty="0"/>
              <a:t>Click to edit Master title style</a:t>
            </a:r>
            <a:endParaRPr dirty="0"/>
          </a:p>
        </p:txBody>
      </p:sp>
      <p:sp>
        <p:nvSpPr>
          <p:cNvPr id="3" name="Content Placeholder 2"/>
          <p:cNvSpPr>
            <a:spLocks noGrp="1"/>
          </p:cNvSpPr>
          <p:nvPr>
            <p:ph idx="1"/>
          </p:nvPr>
        </p:nvSpPr>
        <p:spPr>
          <a:xfrm>
            <a:off x="457200" y="1682498"/>
            <a:ext cx="8274774" cy="46588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12"/>
          </p:nvPr>
        </p:nvSpPr>
        <p:spPr/>
        <p:txBody>
          <a:bodyPr/>
          <a:lstStyle>
            <a:lvl1pPr>
              <a:defRPr/>
            </a:lvl1pPr>
          </a:lstStyle>
          <a:p>
            <a:fld id="{5D28FFE6-A2F1-4243-9DB1-DFB06715F2C6}" type="slidenum">
              <a:rPr lang="en-US" smtClean="0"/>
              <a:pPr/>
              <a:t>‹#›</a:t>
            </a:fld>
            <a:endParaRPr lang="en-US"/>
          </a:p>
        </p:txBody>
      </p:sp>
    </p:spTree>
    <p:extLst>
      <p:ext uri="{BB962C8B-B14F-4D97-AF65-F5344CB8AC3E}">
        <p14:creationId xmlns:p14="http://schemas.microsoft.com/office/powerpoint/2010/main" val="257522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1020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5547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9880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4282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5402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4876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7555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7713" y="66675"/>
            <a:ext cx="7848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847208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113170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82613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142107"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4354"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54446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26689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414521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296618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130130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64622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14828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242265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05615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14757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384175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1142107"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a:t>Edit Master text styles</a:t>
            </a:r>
          </a:p>
        </p:txBody>
      </p:sp>
      <p:sp>
        <p:nvSpPr>
          <p:cNvPr id="4" name="Content Placeholder 3"/>
          <p:cNvSpPr>
            <a:spLocks noGrp="1"/>
          </p:cNvSpPr>
          <p:nvPr>
            <p:ph sz="half" idx="2"/>
          </p:nvPr>
        </p:nvSpPr>
        <p:spPr>
          <a:xfrm>
            <a:off x="1142107"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686331"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86331"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78381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a:defRPr/>
            </a:pPr>
            <a:fld id="{6A9F218A-9A86-42FF-B8B5-B8DDD61931D4}" type="slidenum">
              <a:rPr lang="en-GB"/>
              <a:pPr>
                <a:defRPr/>
              </a:pPr>
              <a:t>‹#›</a:t>
            </a:fld>
            <a:endParaRPr lang="en-GB"/>
          </a:p>
        </p:txBody>
      </p:sp>
    </p:spTree>
    <p:extLst>
      <p:ext uri="{BB962C8B-B14F-4D97-AF65-F5344CB8AC3E}">
        <p14:creationId xmlns:p14="http://schemas.microsoft.com/office/powerpoint/2010/main" val="179115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25525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1"/>
            </a:lvl1pPr>
          </a:lstStyle>
          <a:p>
            <a:r>
              <a:rPr lang="en-US"/>
              <a:t>Click to edit Master title style</a:t>
            </a:r>
            <a:endParaRPr/>
          </a:p>
        </p:txBody>
      </p:sp>
      <p:sp>
        <p:nvSpPr>
          <p:cNvPr id="3" name="Content Placeholder 2"/>
          <p:cNvSpPr>
            <a:spLocks noGrp="1"/>
          </p:cNvSpPr>
          <p:nvPr>
            <p:ph idx="1"/>
          </p:nvPr>
        </p:nvSpPr>
        <p:spPr>
          <a:xfrm>
            <a:off x="1119239" y="1293495"/>
            <a:ext cx="4184470" cy="402336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943959" y="3536830"/>
            <a:ext cx="2343760" cy="1797169"/>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72228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050641" y="1202055"/>
            <a:ext cx="4321665" cy="4206240"/>
          </a:xfrm>
          <a:solidFill>
            <a:schemeClr val="bg1">
              <a:lumMod val="95000"/>
            </a:schemeClr>
          </a:solidFill>
        </p:spPr>
        <p:txBody>
          <a:bodyPr tIns="914400">
            <a:normAutofit/>
          </a:bodyPr>
          <a:lstStyle>
            <a:lvl1pPr marL="0" indent="0" algn="ctr">
              <a:spcBef>
                <a:spcPts val="0"/>
              </a:spcBef>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5943959" y="3536830"/>
            <a:ext cx="2343760" cy="1797171"/>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1558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9654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2736" y="609600"/>
            <a:ext cx="857474" cy="5410200"/>
          </a:xfrm>
        </p:spPr>
        <p:txBody>
          <a:bodyPr vert="eaVert"/>
          <a:lstStyle/>
          <a:p>
            <a:r>
              <a:rPr lang="en-US" dirty="0"/>
              <a:t>Click to edit Master title style</a:t>
            </a:r>
            <a:endParaRPr dirty="0"/>
          </a:p>
        </p:txBody>
      </p:sp>
      <p:sp>
        <p:nvSpPr>
          <p:cNvPr id="3" name="Vertical Text Placeholder 2"/>
          <p:cNvSpPr>
            <a:spLocks noGrp="1"/>
          </p:cNvSpPr>
          <p:nvPr>
            <p:ph type="body" orient="vert" idx="1"/>
          </p:nvPr>
        </p:nvSpPr>
        <p:spPr>
          <a:xfrm>
            <a:off x="1142107" y="609600"/>
            <a:ext cx="5773652"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56070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D227E689-3065-40EF-822D-B10E40B13E5D}"/>
              </a:ext>
            </a:extLst>
          </p:cNvPr>
          <p:cNvGrpSpPr/>
          <p:nvPr userDrawn="1"/>
        </p:nvGrpSpPr>
        <p:grpSpPr>
          <a:xfrm>
            <a:off x="0" y="6439716"/>
            <a:ext cx="9144095" cy="430984"/>
            <a:chOff x="-95" y="6427014"/>
            <a:chExt cx="9144095" cy="430984"/>
          </a:xfrm>
        </p:grpSpPr>
        <p:sp>
          <p:nvSpPr>
            <p:cNvPr id="8" name="Rectangle 7"/>
            <p:cNvSpPr/>
            <p:nvPr userDrawn="1"/>
          </p:nvSpPr>
          <p:spPr>
            <a:xfrm>
              <a:off x="-95" y="6427014"/>
              <a:ext cx="9144095" cy="430984"/>
            </a:xfrm>
            <a:prstGeom prst="rect">
              <a:avLst/>
            </a:prstGeom>
            <a:solidFill>
              <a:srgbClr val="052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rot="2175211">
              <a:off x="6873094" y="6606959"/>
              <a:ext cx="761955" cy="43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Placeholder 1"/>
          <p:cNvSpPr>
            <a:spLocks noGrp="1"/>
          </p:cNvSpPr>
          <p:nvPr>
            <p:ph type="title"/>
          </p:nvPr>
        </p:nvSpPr>
        <p:spPr>
          <a:xfrm>
            <a:off x="381000" y="725511"/>
            <a:ext cx="8350974" cy="933080"/>
          </a:xfrm>
          <a:prstGeom prst="rect">
            <a:avLst/>
          </a:prstGeom>
        </p:spPr>
        <p:txBody>
          <a:bodyPr vert="horz" lIns="91440" tIns="45720" rIns="91440" bIns="45720" rtlCol="0" anchor="t"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381000" y="1682498"/>
            <a:ext cx="8350974" cy="46588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4"/>
          </p:nvPr>
        </p:nvSpPr>
        <p:spPr bwMode="auto">
          <a:xfrm>
            <a:off x="8212978" y="6553200"/>
            <a:ext cx="702422" cy="228600"/>
          </a:xfrm>
          <a:prstGeom prst="rect">
            <a:avLst/>
          </a:prstGeom>
        </p:spPr>
        <p:txBody>
          <a:bodyPr vert="horz" lIns="91440" tIns="45720" rIns="91440" bIns="45720" rtlCol="0" anchor="ctr"/>
          <a:lstStyle>
            <a:lvl1pPr algn="r">
              <a:defRPr sz="1200" b="1">
                <a:solidFill>
                  <a:schemeClr val="bg1"/>
                </a:solidFill>
              </a:defRPr>
            </a:lvl1pPr>
          </a:lstStyle>
          <a:p>
            <a:fld id="{DF28FB93-0A08-4E7D-8E63-9EFA29F1E093}" type="slidenum">
              <a:rPr lang="en-US" smtClean="0"/>
              <a:pPr/>
              <a:t>‹#›</a:t>
            </a:fld>
            <a:endParaRPr lang="en-US"/>
          </a:p>
        </p:txBody>
      </p:sp>
      <p:sp>
        <p:nvSpPr>
          <p:cNvPr id="15" name="Footer Placeholder 4">
            <a:extLst>
              <a:ext uri="{FF2B5EF4-FFF2-40B4-BE49-F238E27FC236}">
                <a16:creationId xmlns:a16="http://schemas.microsoft.com/office/drawing/2014/main" xmlns="" id="{FA0FCEF1-B3E1-4178-BE9F-E7C40B949EC2}"/>
              </a:ext>
            </a:extLst>
          </p:cNvPr>
          <p:cNvSpPr txBox="1">
            <a:spLocks/>
          </p:cNvSpPr>
          <p:nvPr/>
        </p:nvSpPr>
        <p:spPr bwMode="auto">
          <a:xfrm>
            <a:off x="152400" y="6553200"/>
            <a:ext cx="2362200" cy="185124"/>
          </a:xfrm>
          <a:prstGeom prst="rect">
            <a:avLst/>
          </a:prstGeom>
        </p:spPr>
        <p:txBody>
          <a:bodyPr vert="horz" lIns="91440" tIns="45720" rIns="91440" bIns="45720" rtlCol="0" anchor="ctr"/>
          <a:lstStyle>
            <a:defPPr>
              <a:defRPr lang="en-US"/>
            </a:defPPr>
            <a:lvl1pPr marL="0" algn="l" defTabSz="914400" rtl="0" eaLnBrk="1" latinLnBrk="0" hangingPunct="1">
              <a:defRPr sz="825" b="1" kern="1200" cap="all"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err="1">
                <a:solidFill>
                  <a:schemeClr val="bg1"/>
                </a:solidFill>
              </a:rPr>
              <a:t>Thống</a:t>
            </a:r>
            <a:r>
              <a:rPr lang="en-US" sz="900">
                <a:solidFill>
                  <a:schemeClr val="bg1"/>
                </a:solidFill>
              </a:rPr>
              <a:t> </a:t>
            </a:r>
            <a:r>
              <a:rPr lang="en-US" sz="900" err="1">
                <a:solidFill>
                  <a:schemeClr val="bg1"/>
                </a:solidFill>
              </a:rPr>
              <a:t>kê</a:t>
            </a:r>
            <a:r>
              <a:rPr lang="en-US" sz="900">
                <a:solidFill>
                  <a:schemeClr val="bg1"/>
                </a:solidFill>
              </a:rPr>
              <a:t> </a:t>
            </a:r>
            <a:r>
              <a:rPr lang="en-US" sz="900" err="1">
                <a:solidFill>
                  <a:schemeClr val="bg1"/>
                </a:solidFill>
              </a:rPr>
              <a:t>máy</a:t>
            </a:r>
            <a:r>
              <a:rPr lang="en-US" sz="900">
                <a:solidFill>
                  <a:schemeClr val="bg1"/>
                </a:solidFill>
              </a:rPr>
              <a:t> </a:t>
            </a:r>
            <a:r>
              <a:rPr lang="en-US" sz="900" err="1">
                <a:solidFill>
                  <a:schemeClr val="bg1"/>
                </a:solidFill>
              </a:rPr>
              <a:t>tính</a:t>
            </a:r>
            <a:r>
              <a:rPr lang="en-US" sz="900">
                <a:solidFill>
                  <a:schemeClr val="bg1"/>
                </a:solidFill>
              </a:rPr>
              <a:t> &amp; </a:t>
            </a:r>
            <a:r>
              <a:rPr lang="en-US" sz="900" err="1">
                <a:solidFill>
                  <a:schemeClr val="bg1"/>
                </a:solidFill>
              </a:rPr>
              <a:t>ứng</a:t>
            </a:r>
            <a:r>
              <a:rPr lang="en-US" sz="900">
                <a:solidFill>
                  <a:schemeClr val="bg1"/>
                </a:solidFill>
              </a:rPr>
              <a:t> </a:t>
            </a:r>
            <a:r>
              <a:rPr lang="en-US" sz="900" err="1">
                <a:solidFill>
                  <a:schemeClr val="bg1"/>
                </a:solidFill>
              </a:rPr>
              <a:t>dụng</a:t>
            </a:r>
            <a:r>
              <a:rPr lang="en-US" sz="900">
                <a:solidFill>
                  <a:schemeClr val="bg1"/>
                </a:solidFill>
              </a:rPr>
              <a:t>   </a:t>
            </a:r>
            <a:r>
              <a:rPr lang="en-US" sz="900" b="0">
                <a:solidFill>
                  <a:schemeClr val="bg1"/>
                </a:solidFill>
              </a:rPr>
              <a:t>-</a:t>
            </a:r>
            <a:r>
              <a:rPr lang="en-US" sz="900">
                <a:solidFill>
                  <a:schemeClr val="bg1"/>
                </a:solidFill>
              </a:rPr>
              <a:t> </a:t>
            </a:r>
          </a:p>
        </p:txBody>
      </p:sp>
      <p:grpSp>
        <p:nvGrpSpPr>
          <p:cNvPr id="14" name="top graphic">
            <a:extLst>
              <a:ext uri="{FF2B5EF4-FFF2-40B4-BE49-F238E27FC236}">
                <a16:creationId xmlns:a16="http://schemas.microsoft.com/office/drawing/2014/main" xmlns="" id="{E020C274-4D59-49F7-903C-547458DCA2DF}"/>
              </a:ext>
            </a:extLst>
          </p:cNvPr>
          <p:cNvGrpSpPr/>
          <p:nvPr userDrawn="1"/>
        </p:nvGrpSpPr>
        <p:grpSpPr>
          <a:xfrm>
            <a:off x="960" y="0"/>
            <a:ext cx="9144095" cy="429768"/>
            <a:chOff x="1279" y="0"/>
            <a:chExt cx="12188952" cy="429768"/>
          </a:xfrm>
        </p:grpSpPr>
        <p:sp>
          <p:nvSpPr>
            <p:cNvPr id="16" name="Rectangle 15">
              <a:extLst>
                <a:ext uri="{FF2B5EF4-FFF2-40B4-BE49-F238E27FC236}">
                  <a16:creationId xmlns:a16="http://schemas.microsoft.com/office/drawing/2014/main" xmlns="" id="{B231B5D9-5A75-4E0C-BF89-DE7172127B84}"/>
                </a:ext>
              </a:extLst>
            </p:cNvPr>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7" name="Rectangle 16">
              <a:extLst>
                <a:ext uri="{FF2B5EF4-FFF2-40B4-BE49-F238E27FC236}">
                  <a16:creationId xmlns:a16="http://schemas.microsoft.com/office/drawing/2014/main" xmlns="" id="{A74F05EF-65F3-47E3-80C5-C5B574476B34}"/>
                </a:ext>
              </a:extLst>
            </p:cNvPr>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8" name="Rectangle 17">
              <a:extLst>
                <a:ext uri="{FF2B5EF4-FFF2-40B4-BE49-F238E27FC236}">
                  <a16:creationId xmlns:a16="http://schemas.microsoft.com/office/drawing/2014/main" xmlns="" id="{DD04F5AD-0F7C-4098-9D2E-BCC7FCB5AE1A}"/>
                </a:ext>
              </a:extLst>
            </p:cNvPr>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Tree>
    <p:extLst>
      <p:ext uri="{BB962C8B-B14F-4D97-AF65-F5344CB8AC3E}">
        <p14:creationId xmlns:p14="http://schemas.microsoft.com/office/powerpoint/2010/main" val="420382983"/>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685983" rtl="0" eaLnBrk="1" latinLnBrk="0" hangingPunct="1">
        <a:lnSpc>
          <a:spcPct val="90000"/>
        </a:lnSpc>
        <a:spcBef>
          <a:spcPct val="0"/>
        </a:spcBef>
        <a:buNone/>
        <a:defRPr sz="3200" kern="120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Arial" panose="020B0604020202020204" pitchFamily="34" charset="0"/>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Arial" panose="020B0604020202020204" pitchFamily="34" charset="0"/>
          <a:ea typeface="+mn-ea"/>
          <a:cs typeface="Arial" panose="020B0604020202020204" pitchFamily="34" charset="0"/>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49.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074"/>
          <p:cNvSpPr>
            <a:spLocks noGrp="1" noChangeArrowheads="1"/>
          </p:cNvSpPr>
          <p:nvPr>
            <p:ph type="title"/>
          </p:nvPr>
        </p:nvSpPr>
        <p:spPr>
          <a:xfrm>
            <a:off x="1016000" y="463550"/>
            <a:ext cx="7112000" cy="1365250"/>
          </a:xfrm>
        </p:spPr>
        <p:txBody>
          <a:bodyPr lIns="90488" tIns="44450" rIns="90488" bIns="44450"/>
          <a:lstStyle/>
          <a:p>
            <a:pPr>
              <a:defRPr/>
            </a:pPr>
            <a:r>
              <a:rPr lang="en-US" b="1" dirty="0" err="1" smtClean="0">
                <a:solidFill>
                  <a:schemeClr val="accent6">
                    <a:lumMod val="75000"/>
                  </a:schemeClr>
                </a:solidFill>
              </a:rPr>
              <a:t>Chương</a:t>
            </a:r>
            <a:r>
              <a:rPr lang="en-US" b="1" dirty="0" smtClean="0">
                <a:solidFill>
                  <a:schemeClr val="accent6">
                    <a:lumMod val="75000"/>
                  </a:schemeClr>
                </a:solidFill>
              </a:rPr>
              <a:t> 11</a:t>
            </a:r>
            <a:br>
              <a:rPr lang="en-US" b="1" dirty="0" smtClean="0">
                <a:solidFill>
                  <a:schemeClr val="accent6">
                    <a:lumMod val="75000"/>
                  </a:schemeClr>
                </a:solidFill>
              </a:rPr>
            </a:br>
            <a:r>
              <a:rPr lang="vi-VN" b="1" dirty="0">
                <a:solidFill>
                  <a:schemeClr val="accent6">
                    <a:lumMod val="75000"/>
                  </a:schemeClr>
                </a:solidFill>
              </a:rPr>
              <a:t>Phân tích </a:t>
            </a:r>
            <a:r>
              <a:rPr lang="en-US" b="1" dirty="0" err="1" smtClean="0">
                <a:solidFill>
                  <a:schemeClr val="accent6">
                    <a:lumMod val="75000"/>
                  </a:schemeClr>
                </a:solidFill>
              </a:rPr>
              <a:t>hồi</a:t>
            </a:r>
            <a:r>
              <a:rPr lang="en-US" b="1" dirty="0" smtClean="0">
                <a:solidFill>
                  <a:schemeClr val="accent6">
                    <a:lumMod val="75000"/>
                  </a:schemeClr>
                </a:solidFill>
              </a:rPr>
              <a:t> </a:t>
            </a:r>
            <a:r>
              <a:rPr lang="en-US" b="1" dirty="0" err="1" smtClean="0">
                <a:solidFill>
                  <a:schemeClr val="accent6">
                    <a:lumMod val="75000"/>
                  </a:schemeClr>
                </a:solidFill>
              </a:rPr>
              <a:t>quy</a:t>
            </a:r>
            <a:endParaRPr lang="en-US" b="1" dirty="0" smtClean="0">
              <a:solidFill>
                <a:schemeClr val="accent6">
                  <a:lumMod val="75000"/>
                </a:schemeClr>
              </a:solidFill>
            </a:endParaRPr>
          </a:p>
        </p:txBody>
      </p:sp>
      <p:sp>
        <p:nvSpPr>
          <p:cNvPr id="3075" name="Text Box 3078"/>
          <p:cNvSpPr txBox="1">
            <a:spLocks noChangeArrowheads="1"/>
          </p:cNvSpPr>
          <p:nvPr/>
        </p:nvSpPr>
        <p:spPr bwMode="auto">
          <a:xfrm>
            <a:off x="609600" y="1600200"/>
            <a:ext cx="8229600" cy="5078313"/>
          </a:xfrm>
          <a:prstGeom prst="rect">
            <a:avLst/>
          </a:prstGeom>
          <a:noFill/>
          <a:ln w="12700">
            <a:noFill/>
            <a:miter lim="800000"/>
            <a:headEnd/>
            <a:tailEnd/>
          </a:ln>
        </p:spPr>
        <p:txBody>
          <a:bodyPr>
            <a:spAutoFit/>
          </a:bodyPr>
          <a:lstStyle/>
          <a:p>
            <a:pPr>
              <a:lnSpc>
                <a:spcPct val="90000"/>
              </a:lnSpc>
              <a:spcBef>
                <a:spcPct val="50000"/>
              </a:spcBef>
              <a:tabLst>
                <a:tab pos="633413" algn="l"/>
              </a:tabLst>
              <a:defRPr/>
            </a:pPr>
            <a:r>
              <a:rPr lang="en-US" sz="2400" dirty="0" smtClean="0">
                <a:solidFill>
                  <a:schemeClr val="accent6">
                    <a:lumMod val="75000"/>
                  </a:schemeClr>
                </a:solidFill>
                <a:latin typeface="Arial" charset="0"/>
              </a:rPr>
              <a:t>11-1  </a:t>
            </a:r>
            <a:r>
              <a:rPr lang="en-US" sz="2400" dirty="0" err="1" smtClean="0">
                <a:solidFill>
                  <a:schemeClr val="accent6">
                    <a:lumMod val="75000"/>
                  </a:schemeClr>
                </a:solidFill>
                <a:latin typeface="Arial" charset="0"/>
              </a:rPr>
              <a:t>Giới</a:t>
            </a:r>
            <a:r>
              <a:rPr lang="en-US" sz="2400" dirty="0" smtClean="0">
                <a:solidFill>
                  <a:schemeClr val="accent6">
                    <a:lumMod val="75000"/>
                  </a:schemeClr>
                </a:solidFill>
                <a:latin typeface="Arial" charset="0"/>
              </a:rPr>
              <a:t> </a:t>
            </a:r>
            <a:r>
              <a:rPr lang="en-US" sz="2400" dirty="0" err="1" smtClean="0">
                <a:solidFill>
                  <a:schemeClr val="accent6">
                    <a:lumMod val="75000"/>
                  </a:schemeClr>
                </a:solidFill>
                <a:latin typeface="Arial" charset="0"/>
              </a:rPr>
              <a:t>thiệu</a:t>
            </a:r>
            <a:endParaRPr lang="en-US" sz="2400" dirty="0">
              <a:solidFill>
                <a:schemeClr val="accent6">
                  <a:lumMod val="75000"/>
                </a:schemeClr>
              </a:solidFill>
              <a:latin typeface="Arial" charset="0"/>
            </a:endParaRPr>
          </a:p>
          <a:p>
            <a:pPr>
              <a:lnSpc>
                <a:spcPct val="90000"/>
              </a:lnSpc>
              <a:spcBef>
                <a:spcPct val="50000"/>
              </a:spcBef>
              <a:tabLst>
                <a:tab pos="633413" algn="l"/>
              </a:tabLst>
              <a:defRPr/>
            </a:pPr>
            <a:r>
              <a:rPr lang="en-US" sz="2400" b="0" dirty="0" smtClean="0">
                <a:latin typeface="Arial" charset="0"/>
              </a:rPr>
              <a:t>11-2  Covariance </a:t>
            </a:r>
            <a:r>
              <a:rPr lang="en-US" sz="2400" b="0" dirty="0" err="1" smtClean="0">
                <a:latin typeface="Arial" charset="0"/>
              </a:rPr>
              <a:t>và</a:t>
            </a:r>
            <a:r>
              <a:rPr lang="en-US" sz="2400" b="0" dirty="0" smtClean="0">
                <a:latin typeface="Arial" charset="0"/>
              </a:rPr>
              <a:t> </a:t>
            </a:r>
            <a:r>
              <a:rPr lang="en-US" sz="2400" b="0" dirty="0">
                <a:latin typeface="Arial" charset="0"/>
              </a:rPr>
              <a:t>Correlation </a:t>
            </a:r>
            <a:r>
              <a:rPr lang="en-US" sz="2400" b="0" dirty="0" smtClean="0">
                <a:latin typeface="Arial" charset="0"/>
              </a:rPr>
              <a:t>Coefficient</a:t>
            </a:r>
          </a:p>
          <a:p>
            <a:pPr>
              <a:lnSpc>
                <a:spcPct val="90000"/>
              </a:lnSpc>
              <a:spcBef>
                <a:spcPct val="50000"/>
              </a:spcBef>
              <a:tabLst>
                <a:tab pos="633413" algn="l"/>
              </a:tabLst>
              <a:defRPr/>
            </a:pPr>
            <a:r>
              <a:rPr lang="en-US" sz="2400" b="0" dirty="0" smtClean="0">
                <a:latin typeface="Arial" charset="0"/>
              </a:rPr>
              <a:t>11-3  </a:t>
            </a:r>
            <a:r>
              <a:rPr lang="en-US" sz="2400" b="0" dirty="0" err="1" smtClean="0">
                <a:latin typeface="Arial" charset="0"/>
              </a:rPr>
              <a:t>Ví</a:t>
            </a:r>
            <a:r>
              <a:rPr lang="en-US" sz="2400" b="0" dirty="0" smtClean="0">
                <a:latin typeface="Arial" charset="0"/>
              </a:rPr>
              <a:t> </a:t>
            </a:r>
            <a:r>
              <a:rPr lang="en-US" sz="2400" b="0" dirty="0" err="1" smtClean="0">
                <a:latin typeface="Arial" charset="0"/>
              </a:rPr>
              <a:t>dụ</a:t>
            </a:r>
            <a:r>
              <a:rPr lang="en-US" sz="2400" b="0" dirty="0" smtClean="0">
                <a:latin typeface="Arial" charset="0"/>
              </a:rPr>
              <a:t>: </a:t>
            </a:r>
            <a:r>
              <a:rPr lang="en-US" sz="2400" b="0" dirty="0" err="1" smtClean="0">
                <a:latin typeface="Arial" charset="0"/>
              </a:rPr>
              <a:t>dữ</a:t>
            </a:r>
            <a:r>
              <a:rPr lang="en-US" sz="2400" b="0" dirty="0" smtClean="0">
                <a:latin typeface="Arial" charset="0"/>
              </a:rPr>
              <a:t> </a:t>
            </a:r>
            <a:r>
              <a:rPr lang="en-US" sz="2400" b="0" dirty="0" err="1" smtClean="0">
                <a:latin typeface="Arial" charset="0"/>
              </a:rPr>
              <a:t>liệu</a:t>
            </a:r>
            <a:r>
              <a:rPr lang="en-US" sz="2400" b="0" dirty="0" smtClean="0">
                <a:latin typeface="Arial" charset="0"/>
              </a:rPr>
              <a:t> </a:t>
            </a:r>
            <a:r>
              <a:rPr lang="en-US" sz="2400" b="0" dirty="0" err="1" smtClean="0">
                <a:latin typeface="Arial" charset="0"/>
              </a:rPr>
              <a:t>sửa</a:t>
            </a:r>
            <a:r>
              <a:rPr lang="en-US" sz="2400" b="0" dirty="0" smtClean="0">
                <a:latin typeface="Arial" charset="0"/>
              </a:rPr>
              <a:t> </a:t>
            </a:r>
            <a:r>
              <a:rPr lang="en-US" sz="2400" b="0" dirty="0" err="1" smtClean="0">
                <a:latin typeface="Arial" charset="0"/>
              </a:rPr>
              <a:t>chữa</a:t>
            </a:r>
            <a:r>
              <a:rPr lang="en-US" sz="2400" b="0" dirty="0" smtClean="0">
                <a:latin typeface="Arial" charset="0"/>
              </a:rPr>
              <a:t> </a:t>
            </a:r>
            <a:r>
              <a:rPr lang="en-US" sz="2400" b="0" dirty="0" err="1" smtClean="0">
                <a:latin typeface="Arial" charset="0"/>
              </a:rPr>
              <a:t>máy</a:t>
            </a:r>
            <a:r>
              <a:rPr lang="en-US" sz="2400" b="0" dirty="0" smtClean="0">
                <a:latin typeface="Arial" charset="0"/>
              </a:rPr>
              <a:t> </a:t>
            </a:r>
            <a:r>
              <a:rPr lang="en-US" sz="2400" b="0" dirty="0" err="1" smtClean="0">
                <a:latin typeface="Arial" charset="0"/>
              </a:rPr>
              <a:t>tính</a:t>
            </a:r>
            <a:endParaRPr lang="en-US" sz="2400" b="0" dirty="0" smtClean="0">
              <a:latin typeface="Arial" charset="0"/>
            </a:endParaRPr>
          </a:p>
          <a:p>
            <a:pPr>
              <a:lnSpc>
                <a:spcPct val="90000"/>
              </a:lnSpc>
              <a:spcBef>
                <a:spcPct val="50000"/>
              </a:spcBef>
              <a:tabLst>
                <a:tab pos="633413" algn="l"/>
              </a:tabLst>
              <a:defRPr/>
            </a:pPr>
            <a:r>
              <a:rPr lang="en-US" sz="2400" b="0" dirty="0" smtClean="0">
                <a:latin typeface="Arial" charset="0"/>
              </a:rPr>
              <a:t>11-4  </a:t>
            </a:r>
            <a:r>
              <a:rPr lang="en-US" sz="2400" b="0" dirty="0" err="1" smtClean="0">
                <a:latin typeface="Arial" charset="0"/>
              </a:rPr>
              <a:t>Mô</a:t>
            </a:r>
            <a:r>
              <a:rPr lang="en-US" sz="2400" b="0" dirty="0" smtClean="0">
                <a:latin typeface="Arial" charset="0"/>
              </a:rPr>
              <a:t> </a:t>
            </a:r>
            <a:r>
              <a:rPr lang="en-US" sz="2400" b="0" dirty="0" err="1" smtClean="0">
                <a:latin typeface="Arial" charset="0"/>
              </a:rPr>
              <a:t>hình</a:t>
            </a:r>
            <a:r>
              <a:rPr lang="en-US" sz="2400" b="0" dirty="0" smtClean="0">
                <a:latin typeface="Arial" charset="0"/>
              </a:rPr>
              <a:t> </a:t>
            </a:r>
            <a:r>
              <a:rPr lang="en-US" sz="2400" b="0" dirty="0" err="1" smtClean="0">
                <a:latin typeface="Arial" charset="0"/>
              </a:rPr>
              <a:t>hồi</a:t>
            </a:r>
            <a:r>
              <a:rPr lang="en-US" sz="2400" b="0" dirty="0" smtClean="0">
                <a:latin typeface="Arial" charset="0"/>
              </a:rPr>
              <a:t> </a:t>
            </a:r>
            <a:r>
              <a:rPr lang="en-US" sz="2400" b="0" dirty="0" err="1" smtClean="0">
                <a:latin typeface="Arial" charset="0"/>
              </a:rPr>
              <a:t>quy</a:t>
            </a:r>
            <a:r>
              <a:rPr lang="en-US" sz="2400" b="0" dirty="0" smtClean="0">
                <a:latin typeface="Arial" charset="0"/>
              </a:rPr>
              <a:t> </a:t>
            </a:r>
            <a:r>
              <a:rPr lang="en-US" sz="2400" b="0" dirty="0" err="1" smtClean="0">
                <a:latin typeface="Arial" charset="0"/>
              </a:rPr>
              <a:t>tuyến</a:t>
            </a:r>
            <a:r>
              <a:rPr lang="en-US" sz="2400" b="0" dirty="0" smtClean="0">
                <a:latin typeface="Arial" charset="0"/>
              </a:rPr>
              <a:t> </a:t>
            </a:r>
            <a:r>
              <a:rPr lang="en-US" sz="2400" b="0" dirty="0" err="1" smtClean="0">
                <a:latin typeface="Arial" charset="0"/>
              </a:rPr>
              <a:t>tính</a:t>
            </a:r>
            <a:r>
              <a:rPr lang="en-US" sz="2400" b="0" dirty="0" smtClean="0">
                <a:latin typeface="Arial" charset="0"/>
              </a:rPr>
              <a:t> </a:t>
            </a:r>
            <a:r>
              <a:rPr lang="en-US" sz="2400" b="0" dirty="0" err="1" smtClean="0">
                <a:latin typeface="Arial" charset="0"/>
              </a:rPr>
              <a:t>đơn</a:t>
            </a:r>
            <a:r>
              <a:rPr lang="en-US" sz="2400" b="0" dirty="0" smtClean="0">
                <a:latin typeface="Arial" charset="0"/>
              </a:rPr>
              <a:t> </a:t>
            </a:r>
            <a:r>
              <a:rPr lang="en-US" sz="2400" b="0" dirty="0" err="1" smtClean="0">
                <a:latin typeface="Arial" charset="0"/>
              </a:rPr>
              <a:t>biến</a:t>
            </a:r>
            <a:endParaRPr lang="en-US" sz="2400" b="0" dirty="0" smtClean="0">
              <a:latin typeface="Arial" charset="0"/>
            </a:endParaRPr>
          </a:p>
          <a:p>
            <a:pPr>
              <a:lnSpc>
                <a:spcPct val="90000"/>
              </a:lnSpc>
              <a:spcBef>
                <a:spcPct val="50000"/>
              </a:spcBef>
              <a:tabLst>
                <a:tab pos="633413" algn="l"/>
              </a:tabLst>
              <a:defRPr/>
            </a:pPr>
            <a:r>
              <a:rPr lang="en-US" sz="2400" b="0" dirty="0" smtClean="0">
                <a:latin typeface="Arial" charset="0"/>
              </a:rPr>
              <a:t>11-5  </a:t>
            </a:r>
            <a:r>
              <a:rPr lang="en-US" sz="2400" b="0" dirty="0" err="1" smtClean="0">
                <a:latin typeface="Arial" charset="0"/>
              </a:rPr>
              <a:t>Việc</a:t>
            </a:r>
            <a:r>
              <a:rPr lang="en-US" sz="2400" b="0" dirty="0" smtClean="0">
                <a:latin typeface="Arial" charset="0"/>
              </a:rPr>
              <a:t> </a:t>
            </a:r>
            <a:r>
              <a:rPr lang="en-US" sz="2400" b="0" dirty="0" err="1" smtClean="0">
                <a:latin typeface="Arial" charset="0"/>
              </a:rPr>
              <a:t>ước</a:t>
            </a:r>
            <a:r>
              <a:rPr lang="en-US" sz="2400" b="0" dirty="0" smtClean="0">
                <a:latin typeface="Arial" charset="0"/>
              </a:rPr>
              <a:t> </a:t>
            </a:r>
            <a:r>
              <a:rPr lang="en-US" sz="2400" b="0" dirty="0" err="1" smtClean="0">
                <a:latin typeface="Arial" charset="0"/>
              </a:rPr>
              <a:t>lượng</a:t>
            </a:r>
            <a:r>
              <a:rPr lang="en-US" sz="2400" b="0" dirty="0" smtClean="0">
                <a:latin typeface="Arial" charset="0"/>
              </a:rPr>
              <a:t> </a:t>
            </a:r>
            <a:r>
              <a:rPr lang="en-US" sz="2400" b="0" dirty="0" err="1" smtClean="0">
                <a:latin typeface="Arial" charset="0"/>
              </a:rPr>
              <a:t>tham</a:t>
            </a:r>
            <a:r>
              <a:rPr lang="en-US" sz="2400" b="0" dirty="0" smtClean="0">
                <a:latin typeface="Arial" charset="0"/>
              </a:rPr>
              <a:t> </a:t>
            </a:r>
            <a:r>
              <a:rPr lang="en-US" sz="2400" b="0" dirty="0" err="1" smtClean="0">
                <a:latin typeface="Arial" charset="0"/>
              </a:rPr>
              <a:t>số</a:t>
            </a:r>
            <a:endParaRPr lang="en-US" sz="2400" b="0" dirty="0" smtClean="0">
              <a:latin typeface="Arial" charset="0"/>
            </a:endParaRPr>
          </a:p>
          <a:p>
            <a:pPr>
              <a:lnSpc>
                <a:spcPct val="90000"/>
              </a:lnSpc>
              <a:spcBef>
                <a:spcPct val="50000"/>
              </a:spcBef>
              <a:tabLst>
                <a:tab pos="633413" algn="l"/>
              </a:tabLst>
              <a:defRPr/>
            </a:pPr>
            <a:r>
              <a:rPr lang="en-US" sz="2400" b="0" dirty="0" smtClean="0">
                <a:latin typeface="Arial" charset="0"/>
              </a:rPr>
              <a:t>11-6  </a:t>
            </a:r>
            <a:r>
              <a:rPr lang="en-US" sz="2400" b="0" dirty="0" err="1" smtClean="0">
                <a:latin typeface="Arial" charset="0"/>
              </a:rPr>
              <a:t>Kiểm</a:t>
            </a:r>
            <a:r>
              <a:rPr lang="en-US" sz="2400" b="0" dirty="0" smtClean="0">
                <a:latin typeface="Arial" charset="0"/>
              </a:rPr>
              <a:t> </a:t>
            </a:r>
            <a:r>
              <a:rPr lang="en-US" sz="2400" b="0" dirty="0" err="1" smtClean="0">
                <a:latin typeface="Arial" charset="0"/>
              </a:rPr>
              <a:t>định</a:t>
            </a:r>
            <a:r>
              <a:rPr lang="en-US" sz="2400" b="0" dirty="0" smtClean="0">
                <a:latin typeface="Arial" charset="0"/>
              </a:rPr>
              <a:t> </a:t>
            </a:r>
            <a:r>
              <a:rPr lang="en-US" sz="2400" b="0" dirty="0" err="1" smtClean="0">
                <a:latin typeface="Arial" charset="0"/>
              </a:rPr>
              <a:t>giả</a:t>
            </a:r>
            <a:r>
              <a:rPr lang="en-US" sz="2400" b="0" dirty="0" smtClean="0">
                <a:latin typeface="Arial" charset="0"/>
              </a:rPr>
              <a:t> </a:t>
            </a:r>
            <a:r>
              <a:rPr lang="en-US" sz="2400" b="0" dirty="0" err="1" smtClean="0">
                <a:latin typeface="Arial" charset="0"/>
              </a:rPr>
              <a:t>thuyết</a:t>
            </a:r>
            <a:endParaRPr lang="en-US" sz="2400" b="0" dirty="0" smtClean="0">
              <a:latin typeface="Arial" charset="0"/>
            </a:endParaRPr>
          </a:p>
          <a:p>
            <a:pPr>
              <a:lnSpc>
                <a:spcPct val="90000"/>
              </a:lnSpc>
              <a:spcBef>
                <a:spcPct val="50000"/>
              </a:spcBef>
              <a:tabLst>
                <a:tab pos="633413" algn="l"/>
              </a:tabLst>
              <a:defRPr/>
            </a:pPr>
            <a:r>
              <a:rPr lang="en-US" sz="2400" b="0" dirty="0" smtClean="0">
                <a:latin typeface="Arial" charset="0"/>
              </a:rPr>
              <a:t>11-7  </a:t>
            </a:r>
            <a:r>
              <a:rPr lang="en-US" sz="2400" b="0" dirty="0" err="1" smtClean="0">
                <a:latin typeface="Arial" charset="0"/>
              </a:rPr>
              <a:t>Khoảng</a:t>
            </a:r>
            <a:r>
              <a:rPr lang="en-US" sz="2400" b="0" dirty="0" smtClean="0">
                <a:latin typeface="Arial" charset="0"/>
              </a:rPr>
              <a:t> tin </a:t>
            </a:r>
            <a:r>
              <a:rPr lang="en-US" sz="2400" b="0" dirty="0" err="1" smtClean="0">
                <a:latin typeface="Arial" charset="0"/>
              </a:rPr>
              <a:t>cậy</a:t>
            </a:r>
            <a:endParaRPr lang="en-US" sz="2400" b="0" dirty="0" smtClean="0">
              <a:latin typeface="Arial" charset="0"/>
            </a:endParaRPr>
          </a:p>
          <a:p>
            <a:pPr>
              <a:lnSpc>
                <a:spcPct val="90000"/>
              </a:lnSpc>
              <a:spcBef>
                <a:spcPct val="50000"/>
              </a:spcBef>
              <a:tabLst>
                <a:tab pos="633413" algn="l"/>
              </a:tabLst>
              <a:defRPr/>
            </a:pPr>
            <a:r>
              <a:rPr lang="en-US" sz="2400" b="0" dirty="0" smtClean="0">
                <a:latin typeface="Arial" charset="0"/>
              </a:rPr>
              <a:t>11-8  </a:t>
            </a:r>
            <a:r>
              <a:rPr lang="en-US" sz="2400" b="0" dirty="0" err="1" smtClean="0">
                <a:latin typeface="Arial" charset="0"/>
              </a:rPr>
              <a:t>Dự</a:t>
            </a:r>
            <a:r>
              <a:rPr lang="en-US" sz="2400" b="0" dirty="0" smtClean="0">
                <a:latin typeface="Arial" charset="0"/>
              </a:rPr>
              <a:t> </a:t>
            </a:r>
            <a:r>
              <a:rPr lang="en-US" sz="2400" b="0" dirty="0" err="1" smtClean="0">
                <a:latin typeface="Arial" charset="0"/>
              </a:rPr>
              <a:t>đoán</a:t>
            </a:r>
            <a:endParaRPr lang="en-US" sz="2400" b="0" dirty="0" smtClean="0">
              <a:latin typeface="Arial" charset="0"/>
            </a:endParaRPr>
          </a:p>
          <a:p>
            <a:pPr>
              <a:lnSpc>
                <a:spcPct val="90000"/>
              </a:lnSpc>
              <a:spcBef>
                <a:spcPct val="50000"/>
              </a:spcBef>
              <a:tabLst>
                <a:tab pos="633413" algn="l"/>
              </a:tabLst>
              <a:defRPr/>
            </a:pPr>
            <a:r>
              <a:rPr lang="en-US" sz="2400" b="0" dirty="0">
                <a:latin typeface="Arial" charset="0"/>
              </a:rPr>
              <a:t>11-9  </a:t>
            </a:r>
            <a:r>
              <a:rPr lang="en-US" sz="2400" b="0" dirty="0" smtClean="0">
                <a:latin typeface="Arial" charset="0"/>
              </a:rPr>
              <a:t>Measuring the quality of fit</a:t>
            </a:r>
            <a:endParaRPr lang="en-US" sz="2400" b="0" dirty="0">
              <a:latin typeface="Arial" charset="0"/>
            </a:endParaRPr>
          </a:p>
          <a:p>
            <a:pPr>
              <a:lnSpc>
                <a:spcPct val="90000"/>
              </a:lnSpc>
              <a:spcBef>
                <a:spcPct val="50000"/>
              </a:spcBef>
              <a:tabLst>
                <a:tab pos="633413" algn="l"/>
              </a:tabLst>
              <a:defRPr/>
            </a:pPr>
            <a:r>
              <a:rPr lang="en-US" sz="2400" b="0" dirty="0" smtClean="0">
                <a:latin typeface="Arial" charset="0"/>
              </a:rPr>
              <a:t>  </a:t>
            </a:r>
            <a:r>
              <a:rPr lang="en-US" sz="2400" b="0" i="1" dirty="0" smtClean="0">
                <a:latin typeface="Arial" charset="0"/>
                <a:cs typeface="Arial" charset="0"/>
              </a:rPr>
              <a:t> </a:t>
            </a:r>
            <a:endParaRPr lang="el-GR" sz="2400" b="0" i="1" dirty="0">
              <a:solidFill>
                <a:schemeClr val="hlink"/>
              </a:solidFill>
              <a:latin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0" y="1066800"/>
            <a:ext cx="9144000" cy="6019800"/>
          </a:xfrm>
        </p:spPr>
        <p:txBody>
          <a:bodyPr/>
          <a:lstStyle/>
          <a:p>
            <a:r>
              <a:rPr lang="en-US" altLang="en-US" sz="2800" b="1" i="1" dirty="0" err="1" smtClean="0"/>
              <a:t>Ví</a:t>
            </a:r>
            <a:r>
              <a:rPr lang="en-US" altLang="en-US" sz="2800" b="1" i="1" dirty="0" smtClean="0"/>
              <a:t> </a:t>
            </a:r>
            <a:r>
              <a:rPr lang="en-US" altLang="en-US" sz="2800" b="1" i="1" dirty="0" err="1" smtClean="0"/>
              <a:t>dụ</a:t>
            </a:r>
            <a:r>
              <a:rPr lang="en-US" altLang="en-US" sz="2800" b="1" i="1" dirty="0" smtClean="0"/>
              <a:t>: </a:t>
            </a:r>
            <a:r>
              <a:rPr lang="vi-VN" altLang="en-US" dirty="0"/>
              <a:t>xem xét trường hợp của một công ty tiếp thị và sửa chữa máy tính nhỏ.</a:t>
            </a:r>
            <a:endParaRPr lang="en-US" altLang="en-US" sz="2800" dirty="0" smtClean="0"/>
          </a:p>
          <a:p>
            <a:r>
              <a:rPr lang="vi-VN" altLang="en-US" dirty="0"/>
              <a:t>Để nghiên cứu mối quan hệ giữa </a:t>
            </a:r>
            <a:r>
              <a:rPr lang="en-US" altLang="en-US" dirty="0" err="1" smtClean="0">
                <a:solidFill>
                  <a:srgbClr val="FF0000"/>
                </a:solidFill>
              </a:rPr>
              <a:t>thời</a:t>
            </a:r>
            <a:r>
              <a:rPr lang="en-US" altLang="en-US" dirty="0" smtClean="0">
                <a:solidFill>
                  <a:srgbClr val="FF0000"/>
                </a:solidFill>
              </a:rPr>
              <a:t> </a:t>
            </a:r>
            <a:r>
              <a:rPr lang="en-US" altLang="en-US" dirty="0" err="1" smtClean="0">
                <a:solidFill>
                  <a:srgbClr val="FF0000"/>
                </a:solidFill>
              </a:rPr>
              <a:t>gian</a:t>
            </a:r>
            <a:r>
              <a:rPr lang="vi-VN" altLang="en-US" dirty="0" smtClean="0">
                <a:solidFill>
                  <a:srgbClr val="FF0000"/>
                </a:solidFill>
              </a:rPr>
              <a:t> </a:t>
            </a:r>
            <a:r>
              <a:rPr lang="vi-VN" altLang="en-US" dirty="0">
                <a:solidFill>
                  <a:srgbClr val="FF0000"/>
                </a:solidFill>
              </a:rPr>
              <a:t>của một cuộc gọi</a:t>
            </a:r>
            <a:r>
              <a:rPr lang="vi-VN" altLang="en-US" dirty="0"/>
              <a:t> </a:t>
            </a:r>
            <a:r>
              <a:rPr lang="en-US" altLang="en-US" dirty="0" err="1" smtClean="0"/>
              <a:t>đến</a:t>
            </a:r>
            <a:r>
              <a:rPr lang="en-US" altLang="en-US" dirty="0" smtClean="0"/>
              <a:t> </a:t>
            </a:r>
            <a:r>
              <a:rPr lang="vi-VN" altLang="en-US" dirty="0" smtClean="0"/>
              <a:t>dịch </a:t>
            </a:r>
            <a:r>
              <a:rPr lang="vi-VN" altLang="en-US" dirty="0"/>
              <a:t>vụ và </a:t>
            </a:r>
            <a:r>
              <a:rPr lang="vi-VN" altLang="en-US" dirty="0">
                <a:solidFill>
                  <a:srgbClr val="FF0000"/>
                </a:solidFill>
              </a:rPr>
              <a:t>số lượng linh kiện điện tử </a:t>
            </a:r>
            <a:r>
              <a:rPr lang="vi-VN" altLang="en-US" dirty="0"/>
              <a:t>trong máy tính phải được sửa chữa hoặc thay </a:t>
            </a:r>
            <a:r>
              <a:rPr lang="vi-VN" altLang="en-US" dirty="0" smtClean="0"/>
              <a:t>th</a:t>
            </a:r>
            <a:r>
              <a:rPr lang="en-US" altLang="en-US" dirty="0" smtClean="0"/>
              <a:t>ế, </a:t>
            </a:r>
            <a:r>
              <a:rPr lang="en-US" altLang="en-US" dirty="0" err="1" smtClean="0"/>
              <a:t>dữ</a:t>
            </a:r>
            <a:r>
              <a:rPr lang="en-US" altLang="en-US" dirty="0" smtClean="0"/>
              <a:t> </a:t>
            </a:r>
            <a:r>
              <a:rPr lang="en-US" altLang="en-US" dirty="0" err="1" smtClean="0"/>
              <a:t>liệu</a:t>
            </a:r>
            <a:r>
              <a:rPr lang="en-US" altLang="en-US" dirty="0" smtClean="0"/>
              <a:t> </a:t>
            </a:r>
            <a:r>
              <a:rPr lang="en-US" altLang="en-US" dirty="0" err="1" smtClean="0"/>
              <a:t>mẫu</a:t>
            </a:r>
            <a:r>
              <a:rPr lang="en-US" altLang="en-US" dirty="0" smtClean="0"/>
              <a:t> </a:t>
            </a:r>
            <a:r>
              <a:rPr lang="en-US" altLang="en-US" dirty="0" err="1" smtClean="0"/>
              <a:t>của</a:t>
            </a:r>
            <a:r>
              <a:rPr lang="en-US" altLang="en-US" dirty="0" smtClean="0"/>
              <a:t> </a:t>
            </a:r>
            <a:r>
              <a:rPr lang="en-US" altLang="en-US" dirty="0" err="1" smtClean="0"/>
              <a:t>các</a:t>
            </a:r>
            <a:r>
              <a:rPr lang="en-US" altLang="en-US" dirty="0" smtClean="0"/>
              <a:t> </a:t>
            </a:r>
            <a:r>
              <a:rPr lang="en-US" altLang="en-US" dirty="0" err="1" smtClean="0"/>
              <a:t>cuộc</a:t>
            </a:r>
            <a:r>
              <a:rPr lang="en-US" altLang="en-US" dirty="0" smtClean="0"/>
              <a:t> </a:t>
            </a:r>
            <a:r>
              <a:rPr lang="en-US" altLang="en-US" dirty="0" err="1" smtClean="0"/>
              <a:t>gọi</a:t>
            </a:r>
            <a:r>
              <a:rPr lang="en-US" altLang="en-US" dirty="0" smtClean="0"/>
              <a:t> </a:t>
            </a:r>
            <a:r>
              <a:rPr lang="en-US" altLang="en-US" dirty="0" err="1" smtClean="0"/>
              <a:t>đến</a:t>
            </a:r>
            <a:r>
              <a:rPr lang="en-US" altLang="en-US" dirty="0" smtClean="0"/>
              <a:t> </a:t>
            </a:r>
            <a:r>
              <a:rPr lang="en-US" altLang="en-US" dirty="0" err="1" smtClean="0"/>
              <a:t>được</a:t>
            </a:r>
            <a:r>
              <a:rPr lang="en-US" altLang="en-US" dirty="0" smtClean="0"/>
              <a:t> </a:t>
            </a:r>
            <a:r>
              <a:rPr lang="en-US" altLang="en-US" dirty="0" err="1" smtClean="0"/>
              <a:t>lưu</a:t>
            </a:r>
            <a:r>
              <a:rPr lang="en-US" altLang="en-US" dirty="0" smtClean="0"/>
              <a:t> </a:t>
            </a:r>
            <a:r>
              <a:rPr lang="en-US" altLang="en-US" dirty="0" err="1" smtClean="0"/>
              <a:t>lại</a:t>
            </a:r>
            <a:r>
              <a:rPr lang="en-US" altLang="en-US" dirty="0" smtClean="0"/>
              <a:t> </a:t>
            </a:r>
            <a:r>
              <a:rPr lang="en-US" altLang="en-US" dirty="0" err="1" smtClean="0"/>
              <a:t>như</a:t>
            </a:r>
            <a:r>
              <a:rPr lang="en-US" altLang="en-US" dirty="0" smtClean="0"/>
              <a:t> </a:t>
            </a:r>
            <a:r>
              <a:rPr lang="en-US" altLang="en-US" dirty="0" err="1" smtClean="0"/>
              <a:t>sau</a:t>
            </a:r>
            <a:r>
              <a:rPr lang="en-US" altLang="en-US" dirty="0" smtClean="0"/>
              <a:t>:</a:t>
            </a:r>
            <a:endParaRPr lang="en-US" altLang="en-US" sz="2800" dirty="0" smtClean="0"/>
          </a:p>
        </p:txBody>
      </p:sp>
      <p:sp>
        <p:nvSpPr>
          <p:cNvPr id="27651"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C87222AC-471F-4DAE-A34A-2F812AF69103}" type="slidenum">
              <a:rPr lang="en-US" altLang="en-US" smtClean="0"/>
              <a:pPr/>
              <a:t>10</a:t>
            </a:fld>
            <a:endParaRPr lang="en-US" altLang="en-US" smtClean="0"/>
          </a:p>
        </p:txBody>
      </p:sp>
      <p:sp>
        <p:nvSpPr>
          <p:cNvPr id="4" name="Rectangle 2"/>
          <p:cNvSpPr>
            <a:spLocks noGrp="1" noChangeArrowheads="1"/>
          </p:cNvSpPr>
          <p:nvPr>
            <p:ph type="title"/>
          </p:nvPr>
        </p:nvSpPr>
        <p:spPr>
          <a:xfrm>
            <a:off x="0" y="457200"/>
            <a:ext cx="9144000" cy="1017588"/>
          </a:xfrm>
        </p:spPr>
        <p:txBody>
          <a:bodyPr>
            <a:normAutofit/>
          </a:bodyPr>
          <a:lstStyle/>
          <a:p>
            <a:r>
              <a:rPr lang="en-US" altLang="en-US" sz="3600" dirty="0" err="1" smtClean="0"/>
              <a:t>Ví</a:t>
            </a:r>
            <a:r>
              <a:rPr lang="en-US" altLang="en-US" sz="3600" dirty="0" smtClean="0"/>
              <a:t> </a:t>
            </a:r>
            <a:r>
              <a:rPr lang="en-US" altLang="en-US" sz="3600" dirty="0" err="1" smtClean="0"/>
              <a:t>dụ</a:t>
            </a:r>
            <a:r>
              <a:rPr lang="en-US" altLang="en-US" sz="3600" dirty="0" smtClean="0"/>
              <a:t>: </a:t>
            </a:r>
            <a:r>
              <a:rPr lang="en-US" altLang="en-US" sz="3600" dirty="0" err="1" smtClean="0"/>
              <a:t>dữ</a:t>
            </a:r>
            <a:r>
              <a:rPr lang="en-US" altLang="en-US" sz="3600" dirty="0" smtClean="0"/>
              <a:t> </a:t>
            </a:r>
            <a:r>
              <a:rPr lang="en-US" altLang="en-US" sz="3600" dirty="0" err="1" smtClean="0"/>
              <a:t>liệu</a:t>
            </a:r>
            <a:r>
              <a:rPr lang="en-US" altLang="en-US" sz="3600" dirty="0" smtClean="0"/>
              <a:t> </a:t>
            </a:r>
            <a:r>
              <a:rPr lang="en-US" altLang="en-US" sz="3600" dirty="0" err="1" smtClean="0"/>
              <a:t>sửa</a:t>
            </a:r>
            <a:r>
              <a:rPr lang="en-US" altLang="en-US" sz="3600" dirty="0" smtClean="0"/>
              <a:t> </a:t>
            </a:r>
            <a:r>
              <a:rPr lang="en-US" altLang="en-US" sz="3600" dirty="0" err="1" smtClean="0"/>
              <a:t>chữa</a:t>
            </a:r>
            <a:r>
              <a:rPr lang="en-US" altLang="en-US" sz="3600" dirty="0" smtClean="0"/>
              <a:t> </a:t>
            </a:r>
            <a:r>
              <a:rPr lang="en-US" altLang="en-US" sz="3600" dirty="0" err="1" smtClean="0"/>
              <a:t>máy</a:t>
            </a:r>
            <a:r>
              <a:rPr lang="en-US" altLang="en-US" sz="3600" dirty="0" smtClean="0"/>
              <a:t> </a:t>
            </a:r>
            <a:r>
              <a:rPr lang="en-US" altLang="en-US" sz="3600" dirty="0" err="1" smtClean="0"/>
              <a:t>tính</a:t>
            </a:r>
            <a:r>
              <a:rPr lang="en-US" altLang="en-US" sz="3600" dirty="0" smtClean="0"/>
              <a:t> </a:t>
            </a:r>
          </a:p>
        </p:txBody>
      </p:sp>
    </p:spTree>
    <p:extLst>
      <p:ext uri="{BB962C8B-B14F-4D97-AF65-F5344CB8AC3E}">
        <p14:creationId xmlns:p14="http://schemas.microsoft.com/office/powerpoint/2010/main" val="208104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0" y="1143000"/>
            <a:ext cx="9144000" cy="6019800"/>
          </a:xfrm>
        </p:spPr>
        <p:txBody>
          <a:bodyPr/>
          <a:lstStyle/>
          <a:p>
            <a:r>
              <a:rPr lang="en-US" altLang="en-US" sz="2800" dirty="0" err="1" smtClean="0"/>
              <a:t>Dữ</a:t>
            </a:r>
            <a:r>
              <a:rPr lang="en-US" altLang="en-US" sz="2800" dirty="0" smtClean="0"/>
              <a:t> </a:t>
            </a:r>
            <a:r>
              <a:rPr lang="en-US" altLang="en-US" sz="2800" dirty="0" err="1" smtClean="0"/>
              <a:t>liệu</a:t>
            </a:r>
            <a:r>
              <a:rPr lang="en-US" altLang="en-US" sz="2800" dirty="0" smtClean="0"/>
              <a:t> </a:t>
            </a:r>
            <a:r>
              <a:rPr lang="en-US" altLang="en-US" sz="2800" dirty="0" err="1" smtClean="0"/>
              <a:t>bao</a:t>
            </a:r>
            <a:r>
              <a:rPr lang="en-US" altLang="en-US" sz="2800" dirty="0" smtClean="0"/>
              <a:t> </a:t>
            </a:r>
            <a:r>
              <a:rPr lang="en-US" altLang="en-US" sz="2800" dirty="0" err="1" smtClean="0"/>
              <a:t>gồm</a:t>
            </a:r>
            <a:r>
              <a:rPr lang="en-US" altLang="en-US" sz="2800" dirty="0" smtClean="0"/>
              <a:t> </a:t>
            </a:r>
            <a:r>
              <a:rPr lang="en-US" altLang="en-US" sz="2800" dirty="0" err="1" smtClean="0">
                <a:solidFill>
                  <a:srgbClr val="FF0000"/>
                </a:solidFill>
              </a:rPr>
              <a:t>thời</a:t>
            </a:r>
            <a:r>
              <a:rPr lang="en-US" altLang="en-US" sz="2800" dirty="0" smtClean="0">
                <a:solidFill>
                  <a:srgbClr val="FF0000"/>
                </a:solidFill>
              </a:rPr>
              <a:t> </a:t>
            </a:r>
            <a:r>
              <a:rPr lang="en-US" altLang="en-US" sz="2800" dirty="0" err="1" smtClean="0">
                <a:solidFill>
                  <a:srgbClr val="FF0000"/>
                </a:solidFill>
              </a:rPr>
              <a:t>gian</a:t>
            </a:r>
            <a:r>
              <a:rPr lang="en-US" altLang="en-US" sz="2800" dirty="0" smtClean="0">
                <a:solidFill>
                  <a:srgbClr val="FF0000"/>
                </a:solidFill>
              </a:rPr>
              <a:t> </a:t>
            </a:r>
            <a:r>
              <a:rPr lang="en-US" altLang="en-US" sz="2800" dirty="0" err="1" smtClean="0">
                <a:solidFill>
                  <a:srgbClr val="FF0000"/>
                </a:solidFill>
              </a:rPr>
              <a:t>của</a:t>
            </a:r>
            <a:r>
              <a:rPr lang="en-US" altLang="en-US" sz="2800" dirty="0" smtClean="0">
                <a:solidFill>
                  <a:srgbClr val="FF0000"/>
                </a:solidFill>
              </a:rPr>
              <a:t> </a:t>
            </a:r>
            <a:r>
              <a:rPr lang="en-US" altLang="en-US" sz="2800" dirty="0" err="1" smtClean="0">
                <a:solidFill>
                  <a:srgbClr val="FF0000"/>
                </a:solidFill>
              </a:rPr>
              <a:t>cuộc</a:t>
            </a:r>
            <a:r>
              <a:rPr lang="en-US" altLang="en-US" sz="2800" dirty="0" smtClean="0">
                <a:solidFill>
                  <a:srgbClr val="FF0000"/>
                </a:solidFill>
              </a:rPr>
              <a:t> </a:t>
            </a:r>
            <a:r>
              <a:rPr lang="en-US" altLang="en-US" sz="2800" dirty="0" err="1" smtClean="0">
                <a:solidFill>
                  <a:srgbClr val="FF0000"/>
                </a:solidFill>
              </a:rPr>
              <a:t>gọi</a:t>
            </a:r>
            <a:r>
              <a:rPr lang="en-US" altLang="en-US" sz="2800" dirty="0" smtClean="0">
                <a:solidFill>
                  <a:srgbClr val="FF0000"/>
                </a:solidFill>
              </a:rPr>
              <a:t> </a:t>
            </a:r>
            <a:r>
              <a:rPr lang="en-US" altLang="en-US" sz="2800" dirty="0" err="1" smtClean="0"/>
              <a:t>tính</a:t>
            </a:r>
            <a:r>
              <a:rPr lang="en-US" altLang="en-US" sz="2800" dirty="0" smtClean="0"/>
              <a:t> </a:t>
            </a:r>
            <a:r>
              <a:rPr lang="en-US" altLang="en-US" sz="2800" dirty="0" err="1" smtClean="0"/>
              <a:t>bằng</a:t>
            </a:r>
            <a:r>
              <a:rPr lang="en-US" altLang="en-US" sz="2800" dirty="0" smtClean="0"/>
              <a:t> </a:t>
            </a:r>
            <a:r>
              <a:rPr lang="en-US" altLang="en-US" sz="2800" dirty="0" err="1" smtClean="0"/>
              <a:t>phút</a:t>
            </a:r>
            <a:r>
              <a:rPr lang="en-US" altLang="en-US" sz="2800" dirty="0" smtClean="0"/>
              <a:t> (</a:t>
            </a:r>
            <a:r>
              <a:rPr lang="en-US" altLang="en-US" sz="2800" dirty="0" err="1" smtClean="0"/>
              <a:t>biến</a:t>
            </a:r>
            <a:r>
              <a:rPr lang="en-US" altLang="en-US" sz="2800" dirty="0" smtClean="0"/>
              <a:t> response) </a:t>
            </a:r>
            <a:r>
              <a:rPr lang="en-US" altLang="en-US" sz="2800" dirty="0" err="1" smtClean="0"/>
              <a:t>và</a:t>
            </a:r>
            <a:r>
              <a:rPr lang="en-US" altLang="en-US" sz="2800" dirty="0" smtClean="0"/>
              <a:t> </a:t>
            </a:r>
            <a:r>
              <a:rPr lang="en-US" altLang="en-US" sz="2800" dirty="0" err="1" smtClean="0">
                <a:solidFill>
                  <a:srgbClr val="FF0000"/>
                </a:solidFill>
              </a:rPr>
              <a:t>số</a:t>
            </a:r>
            <a:r>
              <a:rPr lang="en-US" altLang="en-US" sz="2800" dirty="0" smtClean="0">
                <a:solidFill>
                  <a:srgbClr val="FF0000"/>
                </a:solidFill>
              </a:rPr>
              <a:t> </a:t>
            </a:r>
            <a:r>
              <a:rPr lang="en-US" altLang="en-US" sz="2800" dirty="0" err="1" smtClean="0">
                <a:solidFill>
                  <a:srgbClr val="FF0000"/>
                </a:solidFill>
              </a:rPr>
              <a:t>lượng</a:t>
            </a:r>
            <a:r>
              <a:rPr lang="en-US" altLang="en-US" sz="2800" dirty="0" smtClean="0">
                <a:solidFill>
                  <a:srgbClr val="FF0000"/>
                </a:solidFill>
              </a:rPr>
              <a:t> </a:t>
            </a:r>
            <a:r>
              <a:rPr lang="en-US" altLang="en-US" sz="2800" dirty="0" err="1" smtClean="0">
                <a:solidFill>
                  <a:srgbClr val="FF0000"/>
                </a:solidFill>
              </a:rPr>
              <a:t>linh</a:t>
            </a:r>
            <a:r>
              <a:rPr lang="en-US" altLang="en-US" sz="2800" dirty="0" smtClean="0">
                <a:solidFill>
                  <a:srgbClr val="FF0000"/>
                </a:solidFill>
              </a:rPr>
              <a:t> </a:t>
            </a:r>
            <a:r>
              <a:rPr lang="en-US" altLang="en-US" sz="2800" dirty="0" err="1" smtClean="0">
                <a:solidFill>
                  <a:srgbClr val="FF0000"/>
                </a:solidFill>
              </a:rPr>
              <a:t>kiện</a:t>
            </a:r>
            <a:r>
              <a:rPr lang="en-US" altLang="en-US" sz="2800" dirty="0" smtClean="0">
                <a:solidFill>
                  <a:srgbClr val="FF0000"/>
                </a:solidFill>
              </a:rPr>
              <a:t> </a:t>
            </a:r>
            <a:r>
              <a:rPr lang="en-US" altLang="en-US" sz="2800" dirty="0" err="1" smtClean="0">
                <a:solidFill>
                  <a:srgbClr val="FF0000"/>
                </a:solidFill>
              </a:rPr>
              <a:t>sửa</a:t>
            </a:r>
            <a:r>
              <a:rPr lang="en-US" altLang="en-US" sz="2800" dirty="0" smtClean="0">
                <a:solidFill>
                  <a:srgbClr val="FF0000"/>
                </a:solidFill>
              </a:rPr>
              <a:t> </a:t>
            </a:r>
            <a:r>
              <a:rPr lang="en-US" altLang="en-US" sz="2800" dirty="0" err="1" smtClean="0">
                <a:solidFill>
                  <a:srgbClr val="FF0000"/>
                </a:solidFill>
              </a:rPr>
              <a:t>chữa</a:t>
            </a:r>
            <a:r>
              <a:rPr lang="en-US" altLang="en-US" sz="2800" dirty="0" smtClean="0">
                <a:solidFill>
                  <a:srgbClr val="FF0000"/>
                </a:solidFill>
              </a:rPr>
              <a:t> </a:t>
            </a:r>
            <a:r>
              <a:rPr lang="en-US" altLang="en-US" sz="2800" dirty="0" smtClean="0"/>
              <a:t>(</a:t>
            </a:r>
            <a:r>
              <a:rPr lang="en-US" altLang="en-US" sz="2800" dirty="0" err="1" smtClean="0"/>
              <a:t>biến</a:t>
            </a:r>
            <a:r>
              <a:rPr lang="en-US" altLang="en-US" sz="2800" dirty="0" smtClean="0"/>
              <a:t> predictor)</a:t>
            </a:r>
          </a:p>
        </p:txBody>
      </p:sp>
      <p:sp>
        <p:nvSpPr>
          <p:cNvPr id="28675"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D4409C80-9616-4432-B95D-46FF8A84AE89}" type="slidenum">
              <a:rPr lang="en-US" altLang="en-US" smtClean="0"/>
              <a:pPr/>
              <a:t>11</a:t>
            </a:fld>
            <a:endParaRPr lang="en-US" altLang="en-US" smtClean="0"/>
          </a:p>
        </p:txBody>
      </p:sp>
      <p:pic>
        <p:nvPicPr>
          <p:cNvPr id="286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362200"/>
            <a:ext cx="77724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5" name="Rectangle 2"/>
          <p:cNvSpPr>
            <a:spLocks noGrp="1" noChangeArrowheads="1"/>
          </p:cNvSpPr>
          <p:nvPr>
            <p:ph type="title"/>
          </p:nvPr>
        </p:nvSpPr>
        <p:spPr>
          <a:xfrm>
            <a:off x="0" y="457200"/>
            <a:ext cx="9144000" cy="1017588"/>
          </a:xfrm>
        </p:spPr>
        <p:txBody>
          <a:bodyPr>
            <a:normAutofit/>
          </a:bodyPr>
          <a:lstStyle/>
          <a:p>
            <a:r>
              <a:rPr lang="en-US" altLang="en-US" sz="3600" dirty="0" err="1" smtClean="0"/>
              <a:t>Ví</a:t>
            </a:r>
            <a:r>
              <a:rPr lang="en-US" altLang="en-US" sz="3600" dirty="0" smtClean="0"/>
              <a:t> </a:t>
            </a:r>
            <a:r>
              <a:rPr lang="en-US" altLang="en-US" sz="3600" dirty="0" err="1" smtClean="0"/>
              <a:t>dụ</a:t>
            </a:r>
            <a:r>
              <a:rPr lang="en-US" altLang="en-US" sz="3600" dirty="0" smtClean="0"/>
              <a:t>: </a:t>
            </a:r>
            <a:r>
              <a:rPr lang="en-US" altLang="en-US" sz="3600" dirty="0" err="1" smtClean="0"/>
              <a:t>dữ</a:t>
            </a:r>
            <a:r>
              <a:rPr lang="en-US" altLang="en-US" sz="3600" dirty="0" smtClean="0"/>
              <a:t> </a:t>
            </a:r>
            <a:r>
              <a:rPr lang="en-US" altLang="en-US" sz="3600" dirty="0" err="1" smtClean="0"/>
              <a:t>liệu</a:t>
            </a:r>
            <a:r>
              <a:rPr lang="en-US" altLang="en-US" sz="3600" dirty="0" smtClean="0"/>
              <a:t> </a:t>
            </a:r>
            <a:r>
              <a:rPr lang="en-US" altLang="en-US" sz="3600" dirty="0" err="1" smtClean="0"/>
              <a:t>sửa</a:t>
            </a:r>
            <a:r>
              <a:rPr lang="en-US" altLang="en-US" sz="3600" dirty="0" smtClean="0"/>
              <a:t> </a:t>
            </a:r>
            <a:r>
              <a:rPr lang="en-US" altLang="en-US" sz="3600" dirty="0" err="1" smtClean="0"/>
              <a:t>chữa</a:t>
            </a:r>
            <a:r>
              <a:rPr lang="en-US" altLang="en-US" sz="3600" dirty="0" smtClean="0"/>
              <a:t> </a:t>
            </a:r>
            <a:r>
              <a:rPr lang="en-US" altLang="en-US" sz="3600" dirty="0" err="1" smtClean="0"/>
              <a:t>máy</a:t>
            </a:r>
            <a:r>
              <a:rPr lang="en-US" altLang="en-US" sz="3600" dirty="0" smtClean="0"/>
              <a:t> </a:t>
            </a:r>
            <a:r>
              <a:rPr lang="en-US" altLang="en-US" sz="3600" dirty="0" err="1" smtClean="0"/>
              <a:t>tính</a:t>
            </a:r>
            <a:r>
              <a:rPr lang="en-US" altLang="en-US" sz="3600" dirty="0" smtClean="0"/>
              <a:t> </a:t>
            </a:r>
          </a:p>
        </p:txBody>
      </p:sp>
    </p:spTree>
    <p:extLst>
      <p:ext uri="{BB962C8B-B14F-4D97-AF65-F5344CB8AC3E}">
        <p14:creationId xmlns:p14="http://schemas.microsoft.com/office/powerpoint/2010/main" val="53192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0" y="990600"/>
            <a:ext cx="9144000" cy="5653088"/>
          </a:xfrm>
        </p:spPr>
        <p:txBody>
          <a:bodyPr/>
          <a:lstStyle/>
          <a:p>
            <a:pPr marL="0" indent="0">
              <a:buFont typeface="Wingdings 2" pitchFamily="18" charset="2"/>
              <a:buNone/>
            </a:pPr>
            <a:endParaRPr lang="en-US" altLang="en-US" sz="2800" dirty="0" smtClean="0"/>
          </a:p>
        </p:txBody>
      </p:sp>
      <p:sp>
        <p:nvSpPr>
          <p:cNvPr id="29699"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D1C5CAB8-A790-4BC4-8AA4-D7086EF0BA2E}" type="slidenum">
              <a:rPr lang="en-US" altLang="en-US" smtClean="0"/>
              <a:pPr/>
              <a:t>12</a:t>
            </a:fld>
            <a:endParaRPr lang="en-US" altLang="en-US" smtClean="0"/>
          </a:p>
        </p:txBody>
      </p:sp>
      <p:pic>
        <p:nvPicPr>
          <p:cNvPr id="297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275" y="819150"/>
            <a:ext cx="3895725"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970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8" y="3929063"/>
            <a:ext cx="665797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970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3" y="714375"/>
            <a:ext cx="488632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970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00" y="1814513"/>
            <a:ext cx="53975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9704" name="Rectangle 1"/>
          <p:cNvSpPr>
            <a:spLocks noChangeArrowheads="1"/>
          </p:cNvSpPr>
          <p:nvPr/>
        </p:nvSpPr>
        <p:spPr bwMode="auto">
          <a:xfrm>
            <a:off x="7010400" y="4189413"/>
            <a:ext cx="2057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r>
              <a:rPr lang="en-US" altLang="en-US" b="1"/>
              <a:t>There is a</a:t>
            </a:r>
          </a:p>
          <a:p>
            <a:r>
              <a:rPr lang="en-US" altLang="en-US" b="1"/>
              <a:t>strong positive relationship between repair time and units repaired</a:t>
            </a:r>
          </a:p>
        </p:txBody>
      </p:sp>
      <p:cxnSp>
        <p:nvCxnSpPr>
          <p:cNvPr id="29705" name="Straight Arrow Connector 3"/>
          <p:cNvCxnSpPr>
            <a:cxnSpLocks noChangeShapeType="1"/>
          </p:cNvCxnSpPr>
          <p:nvPr/>
        </p:nvCxnSpPr>
        <p:spPr bwMode="auto">
          <a:xfrm flipH="1" flipV="1">
            <a:off x="5486400" y="3276600"/>
            <a:ext cx="1524000" cy="912813"/>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2"/>
          <p:cNvSpPr>
            <a:spLocks noGrp="1" noChangeArrowheads="1"/>
          </p:cNvSpPr>
          <p:nvPr>
            <p:ph type="title"/>
          </p:nvPr>
        </p:nvSpPr>
        <p:spPr>
          <a:xfrm>
            <a:off x="0" y="457200"/>
            <a:ext cx="9144000" cy="1017588"/>
          </a:xfrm>
        </p:spPr>
        <p:txBody>
          <a:bodyPr>
            <a:normAutofit/>
          </a:bodyPr>
          <a:lstStyle/>
          <a:p>
            <a:r>
              <a:rPr lang="en-US" altLang="en-US" sz="3600" dirty="0" err="1" smtClean="0"/>
              <a:t>Ví</a:t>
            </a:r>
            <a:r>
              <a:rPr lang="en-US" altLang="en-US" sz="3600" dirty="0" smtClean="0"/>
              <a:t> </a:t>
            </a:r>
            <a:r>
              <a:rPr lang="en-US" altLang="en-US" sz="3600" dirty="0" err="1" smtClean="0"/>
              <a:t>dụ</a:t>
            </a:r>
            <a:r>
              <a:rPr lang="en-US" altLang="en-US" sz="3600" dirty="0" smtClean="0"/>
              <a:t>: </a:t>
            </a:r>
            <a:r>
              <a:rPr lang="en-US" altLang="en-US" sz="3600" dirty="0" err="1" smtClean="0"/>
              <a:t>dữ</a:t>
            </a:r>
            <a:r>
              <a:rPr lang="en-US" altLang="en-US" sz="3600" dirty="0" smtClean="0"/>
              <a:t> </a:t>
            </a:r>
            <a:r>
              <a:rPr lang="en-US" altLang="en-US" sz="3600" dirty="0" err="1" smtClean="0"/>
              <a:t>liệu</a:t>
            </a:r>
            <a:r>
              <a:rPr lang="en-US" altLang="en-US" sz="3600" dirty="0" smtClean="0"/>
              <a:t> </a:t>
            </a:r>
            <a:r>
              <a:rPr lang="en-US" altLang="en-US" sz="3600" dirty="0" err="1" smtClean="0"/>
              <a:t>sửa</a:t>
            </a:r>
            <a:r>
              <a:rPr lang="en-US" altLang="en-US" sz="3600" dirty="0" smtClean="0"/>
              <a:t> </a:t>
            </a:r>
            <a:r>
              <a:rPr lang="en-US" altLang="en-US" sz="3600" dirty="0" err="1" smtClean="0"/>
              <a:t>chữa</a:t>
            </a:r>
            <a:r>
              <a:rPr lang="en-US" altLang="en-US" sz="3600" dirty="0" smtClean="0"/>
              <a:t> </a:t>
            </a:r>
            <a:r>
              <a:rPr lang="en-US" altLang="en-US" sz="3600" dirty="0" err="1" smtClean="0"/>
              <a:t>máy</a:t>
            </a:r>
            <a:r>
              <a:rPr lang="en-US" altLang="en-US" sz="3600" dirty="0" smtClean="0"/>
              <a:t> </a:t>
            </a:r>
            <a:r>
              <a:rPr lang="en-US" altLang="en-US" sz="3600" dirty="0" err="1" smtClean="0"/>
              <a:t>tính</a:t>
            </a:r>
            <a:r>
              <a:rPr lang="en-US" altLang="en-US" sz="3600" dirty="0" smtClean="0"/>
              <a:t> </a:t>
            </a:r>
          </a:p>
        </p:txBody>
      </p:sp>
    </p:spTree>
    <p:extLst>
      <p:ext uri="{BB962C8B-B14F-4D97-AF65-F5344CB8AC3E}">
        <p14:creationId xmlns:p14="http://schemas.microsoft.com/office/powerpoint/2010/main" val="40305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0" y="1066800"/>
            <a:ext cx="9144000" cy="6019800"/>
          </a:xfrm>
        </p:spPr>
        <p:txBody>
          <a:bodyPr/>
          <a:lstStyle/>
          <a:p>
            <a:r>
              <a:rPr lang="en-US" altLang="en-US" sz="2400" dirty="0" err="1" smtClean="0"/>
              <a:t>Mặc</a:t>
            </a:r>
            <a:r>
              <a:rPr lang="en-US" altLang="en-US" sz="2400" dirty="0" smtClean="0"/>
              <a:t> </a:t>
            </a:r>
            <a:r>
              <a:rPr lang="en-US" altLang="en-US" sz="2400" dirty="0" err="1" smtClean="0"/>
              <a:t>dù</a:t>
            </a:r>
            <a:r>
              <a:rPr lang="en-US" altLang="en-US" sz="2400" dirty="0" smtClean="0"/>
              <a:t> </a:t>
            </a:r>
            <a:r>
              <a:rPr lang="en-US" altLang="en-US" sz="2400" dirty="0" err="1" smtClean="0"/>
              <a:t>Cor</a:t>
            </a:r>
            <a:r>
              <a:rPr lang="en-US" altLang="en-US" sz="2400" dirty="0" smtClean="0"/>
              <a:t>(Y, </a:t>
            </a:r>
            <a:r>
              <a:rPr lang="en-US" altLang="en-US" sz="2400" i="1" dirty="0" smtClean="0"/>
              <a:t>X) </a:t>
            </a:r>
            <a:r>
              <a:rPr lang="vi-VN" altLang="en-US" sz="2400" dirty="0" smtClean="0"/>
              <a:t>là </a:t>
            </a:r>
            <a:r>
              <a:rPr lang="vi-VN" altLang="en-US" sz="2400" dirty="0"/>
              <a:t>đại lượng hữu ích để đo hướng và độ mạnh của mối quan hệ tuyến tính, nó không thể được sử dụng cho mục đích dự </a:t>
            </a:r>
            <a:r>
              <a:rPr lang="vi-VN" altLang="en-US" sz="2400" dirty="0" smtClean="0"/>
              <a:t>đoán</a:t>
            </a:r>
            <a:r>
              <a:rPr lang="en-US" altLang="en-US" sz="2400" dirty="0"/>
              <a:t>.</a:t>
            </a:r>
            <a:endParaRPr lang="en-US" altLang="en-US" sz="2400" dirty="0" smtClean="0"/>
          </a:p>
          <a:p>
            <a:r>
              <a:rPr lang="en-US" altLang="en-US" sz="2400" dirty="0" smtClean="0">
                <a:sym typeface="Wingdings" pitchFamily="2" charset="2"/>
              </a:rPr>
              <a:t>     </a:t>
            </a:r>
            <a:r>
              <a:rPr lang="en-US" altLang="en-US" sz="2400" b="1" dirty="0" err="1" smtClean="0">
                <a:sym typeface="Wingdings" pitchFamily="2" charset="2"/>
              </a:rPr>
              <a:t>Phân</a:t>
            </a:r>
            <a:r>
              <a:rPr lang="en-US" altLang="en-US" sz="2400" b="1" dirty="0" smtClean="0">
                <a:sym typeface="Wingdings" pitchFamily="2" charset="2"/>
              </a:rPr>
              <a:t> </a:t>
            </a:r>
            <a:r>
              <a:rPr lang="en-US" altLang="en-US" sz="2400" b="1" dirty="0" err="1" smtClean="0">
                <a:sym typeface="Wingdings" pitchFamily="2" charset="2"/>
              </a:rPr>
              <a:t>tích</a:t>
            </a:r>
            <a:r>
              <a:rPr lang="en-US" altLang="en-US" sz="2400" b="1" dirty="0" smtClean="0">
                <a:sym typeface="Wingdings" pitchFamily="2" charset="2"/>
              </a:rPr>
              <a:t> </a:t>
            </a:r>
            <a:r>
              <a:rPr lang="en-US" altLang="en-US" sz="2400" b="1" dirty="0" err="1" smtClean="0">
                <a:sym typeface="Wingdings" pitchFamily="2" charset="2"/>
              </a:rPr>
              <a:t>hồi</a:t>
            </a:r>
            <a:r>
              <a:rPr lang="en-US" altLang="en-US" sz="2400" b="1" dirty="0" smtClean="0">
                <a:sym typeface="Wingdings" pitchFamily="2" charset="2"/>
              </a:rPr>
              <a:t> </a:t>
            </a:r>
            <a:r>
              <a:rPr lang="en-US" altLang="en-US" sz="2400" b="1" dirty="0" err="1" smtClean="0">
                <a:sym typeface="Wingdings" pitchFamily="2" charset="2"/>
              </a:rPr>
              <a:t>quy</a:t>
            </a:r>
            <a:r>
              <a:rPr lang="en-US" altLang="en-US" sz="2400" b="1" dirty="0" smtClean="0"/>
              <a:t>: </a:t>
            </a:r>
            <a:r>
              <a:rPr lang="vi-VN" altLang="en-US" sz="2400" dirty="0"/>
              <a:t>có thể được sử dụng không chỉ để đo hướng và độ mạnh của </a:t>
            </a:r>
            <a:r>
              <a:rPr lang="vi-VN" altLang="en-US" sz="2400" dirty="0">
                <a:solidFill>
                  <a:srgbClr val="FF0000"/>
                </a:solidFill>
              </a:rPr>
              <a:t>mối quan hệ giữa các biến </a:t>
            </a:r>
            <a:r>
              <a:rPr lang="en-US" altLang="en-US" sz="2400" dirty="0" err="1" smtClean="0">
                <a:solidFill>
                  <a:srgbClr val="FF0000"/>
                </a:solidFill>
              </a:rPr>
              <a:t>phản</a:t>
            </a:r>
            <a:r>
              <a:rPr lang="en-US" altLang="en-US" sz="2400" dirty="0" smtClean="0">
                <a:solidFill>
                  <a:srgbClr val="FF0000"/>
                </a:solidFill>
              </a:rPr>
              <a:t> </a:t>
            </a:r>
            <a:r>
              <a:rPr lang="en-US" altLang="en-US" sz="2400" dirty="0" err="1" smtClean="0">
                <a:solidFill>
                  <a:srgbClr val="FF0000"/>
                </a:solidFill>
              </a:rPr>
              <a:t>hồi</a:t>
            </a:r>
            <a:r>
              <a:rPr lang="vi-VN" altLang="en-US" sz="2400" dirty="0" smtClean="0">
                <a:solidFill>
                  <a:srgbClr val="FF0000"/>
                </a:solidFill>
              </a:rPr>
              <a:t> </a:t>
            </a:r>
            <a:r>
              <a:rPr lang="vi-VN" altLang="en-US" sz="2400" dirty="0">
                <a:solidFill>
                  <a:srgbClr val="FF0000"/>
                </a:solidFill>
              </a:rPr>
              <a:t>và biến dự đoán</a:t>
            </a:r>
            <a:r>
              <a:rPr lang="vi-VN" altLang="en-US" sz="2400" dirty="0"/>
              <a:t> mà còn để </a:t>
            </a:r>
            <a:r>
              <a:rPr lang="en-US" altLang="en-US" sz="2400" dirty="0" err="1" smtClean="0"/>
              <a:t>mô</a:t>
            </a:r>
            <a:r>
              <a:rPr lang="en-US" altLang="en-US" sz="2400" dirty="0" smtClean="0"/>
              <a:t> </a:t>
            </a:r>
            <a:r>
              <a:rPr lang="en-US" altLang="en-US" sz="2400" dirty="0" err="1" smtClean="0"/>
              <a:t>tả</a:t>
            </a:r>
            <a:r>
              <a:rPr lang="en-US" altLang="en-US" sz="2400" dirty="0" smtClean="0"/>
              <a:t> </a:t>
            </a:r>
            <a:r>
              <a:rPr lang="vi-VN" altLang="en-US" sz="2400" dirty="0" smtClean="0"/>
              <a:t>mối </a:t>
            </a:r>
            <a:r>
              <a:rPr lang="vi-VN" altLang="en-US" sz="2400" dirty="0"/>
              <a:t>quan hệ </a:t>
            </a:r>
            <a:r>
              <a:rPr lang="vi-VN" altLang="en-US" sz="2400" dirty="0" smtClean="0"/>
              <a:t>đó</a:t>
            </a:r>
            <a:r>
              <a:rPr lang="en-US" altLang="en-US" sz="2400" dirty="0" smtClean="0"/>
              <a:t> </a:t>
            </a:r>
            <a:r>
              <a:rPr lang="en-US" altLang="en-US" sz="2400" dirty="0" err="1" smtClean="0"/>
              <a:t>về</a:t>
            </a:r>
            <a:r>
              <a:rPr lang="en-US" altLang="en-US" sz="2400" dirty="0" smtClean="0"/>
              <a:t> </a:t>
            </a:r>
            <a:r>
              <a:rPr lang="en-US" altLang="en-US" sz="2400" dirty="0" err="1" smtClean="0"/>
              <a:t>mặt</a:t>
            </a:r>
            <a:r>
              <a:rPr lang="en-US" altLang="en-US" sz="2400" dirty="0" smtClean="0"/>
              <a:t> </a:t>
            </a:r>
            <a:r>
              <a:rPr lang="en-US" altLang="en-US" sz="2400" dirty="0" err="1" smtClean="0"/>
              <a:t>dự</a:t>
            </a:r>
            <a:r>
              <a:rPr lang="en-US" altLang="en-US" sz="2400" dirty="0" smtClean="0"/>
              <a:t> </a:t>
            </a:r>
            <a:r>
              <a:rPr lang="en-US" altLang="en-US" sz="2400" dirty="0" err="1" smtClean="0"/>
              <a:t>đoán</a:t>
            </a:r>
            <a:r>
              <a:rPr lang="en-US" altLang="en-US" sz="2400" dirty="0" smtClean="0"/>
              <a:t> </a:t>
            </a:r>
            <a:r>
              <a:rPr lang="en-US" altLang="en-US" sz="2400" dirty="0" err="1" smtClean="0"/>
              <a:t>dạng</a:t>
            </a:r>
            <a:r>
              <a:rPr lang="en-US" altLang="en-US" sz="2400" dirty="0" smtClean="0"/>
              <a:t> </a:t>
            </a:r>
            <a:r>
              <a:rPr lang="en-US" altLang="en-US" sz="2400" dirty="0" err="1" smtClean="0"/>
              <a:t>số</a:t>
            </a:r>
            <a:r>
              <a:rPr lang="en-US" altLang="en-US" sz="2400" dirty="0" smtClean="0"/>
              <a:t>.</a:t>
            </a:r>
          </a:p>
        </p:txBody>
      </p:sp>
      <p:sp>
        <p:nvSpPr>
          <p:cNvPr id="3" name="Rectangle 2"/>
          <p:cNvSpPr>
            <a:spLocks noGrp="1" noChangeArrowheads="1"/>
          </p:cNvSpPr>
          <p:nvPr>
            <p:ph type="title"/>
          </p:nvPr>
        </p:nvSpPr>
        <p:spPr>
          <a:xfrm>
            <a:off x="0" y="457200"/>
            <a:ext cx="9144000" cy="1017588"/>
          </a:xfrm>
        </p:spPr>
        <p:txBody>
          <a:bodyPr>
            <a:normAutofit/>
          </a:bodyPr>
          <a:lstStyle/>
          <a:p>
            <a:r>
              <a:rPr lang="en-US" altLang="en-US" sz="3600" dirty="0" err="1" smtClean="0"/>
              <a:t>Ví</a:t>
            </a:r>
            <a:r>
              <a:rPr lang="en-US" altLang="en-US" sz="3600" dirty="0" smtClean="0"/>
              <a:t> </a:t>
            </a:r>
            <a:r>
              <a:rPr lang="en-US" altLang="en-US" sz="3600" dirty="0" err="1" smtClean="0"/>
              <a:t>dụ</a:t>
            </a:r>
            <a:r>
              <a:rPr lang="en-US" altLang="en-US" sz="3600" dirty="0" smtClean="0"/>
              <a:t>: </a:t>
            </a:r>
            <a:r>
              <a:rPr lang="en-US" altLang="en-US" sz="3600" dirty="0" err="1" smtClean="0"/>
              <a:t>dữ</a:t>
            </a:r>
            <a:r>
              <a:rPr lang="en-US" altLang="en-US" sz="3600" dirty="0" smtClean="0"/>
              <a:t> </a:t>
            </a:r>
            <a:r>
              <a:rPr lang="en-US" altLang="en-US" sz="3600" dirty="0" err="1" smtClean="0"/>
              <a:t>liệu</a:t>
            </a:r>
            <a:r>
              <a:rPr lang="en-US" altLang="en-US" sz="3600" dirty="0" smtClean="0"/>
              <a:t> </a:t>
            </a:r>
            <a:r>
              <a:rPr lang="en-US" altLang="en-US" sz="3600" dirty="0" err="1" smtClean="0"/>
              <a:t>sửa</a:t>
            </a:r>
            <a:r>
              <a:rPr lang="en-US" altLang="en-US" sz="3600" dirty="0" smtClean="0"/>
              <a:t> </a:t>
            </a:r>
            <a:r>
              <a:rPr lang="en-US" altLang="en-US" sz="3600" dirty="0" err="1" smtClean="0"/>
              <a:t>chữa</a:t>
            </a:r>
            <a:r>
              <a:rPr lang="en-US" altLang="en-US" sz="3600" dirty="0" smtClean="0"/>
              <a:t> </a:t>
            </a:r>
            <a:r>
              <a:rPr lang="en-US" altLang="en-US" sz="3600" dirty="0" err="1" smtClean="0"/>
              <a:t>máy</a:t>
            </a:r>
            <a:r>
              <a:rPr lang="en-US" altLang="en-US" sz="3600" dirty="0" smtClean="0"/>
              <a:t> </a:t>
            </a:r>
            <a:r>
              <a:rPr lang="en-US" altLang="en-US" sz="3600" dirty="0" err="1" smtClean="0"/>
              <a:t>tính</a:t>
            </a:r>
            <a:r>
              <a:rPr lang="en-US" altLang="en-US" sz="3600" dirty="0" smtClean="0"/>
              <a:t> </a:t>
            </a:r>
          </a:p>
        </p:txBody>
      </p:sp>
    </p:spTree>
    <p:extLst>
      <p:ext uri="{BB962C8B-B14F-4D97-AF65-F5344CB8AC3E}">
        <p14:creationId xmlns:p14="http://schemas.microsoft.com/office/powerpoint/2010/main" val="38519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8303" y="381000"/>
            <a:ext cx="9144000" cy="1017588"/>
          </a:xfrm>
        </p:spPr>
        <p:txBody>
          <a:bodyPr/>
          <a:lstStyle/>
          <a:p>
            <a:pPr eaLnBrk="1" hangingPunct="1"/>
            <a:r>
              <a:rPr lang="en-US" altLang="en-US" sz="3600" dirty="0" err="1" smtClean="0"/>
              <a:t>Hồi</a:t>
            </a:r>
            <a:r>
              <a:rPr lang="en-US" altLang="en-US" sz="3600" dirty="0" smtClean="0"/>
              <a:t> </a:t>
            </a:r>
            <a:r>
              <a:rPr lang="en-US" altLang="en-US" sz="3600" dirty="0" err="1" smtClean="0"/>
              <a:t>quy</a:t>
            </a:r>
            <a:r>
              <a:rPr lang="en-US" altLang="en-US" sz="3600" dirty="0" smtClean="0"/>
              <a:t> </a:t>
            </a:r>
            <a:r>
              <a:rPr lang="en-US" altLang="en-US" sz="3600" dirty="0" err="1" smtClean="0"/>
              <a:t>tuyến</a:t>
            </a:r>
            <a:r>
              <a:rPr lang="en-US" altLang="en-US" sz="3600" dirty="0" smtClean="0"/>
              <a:t> </a:t>
            </a:r>
            <a:r>
              <a:rPr lang="en-US" altLang="en-US" sz="3600" dirty="0" err="1" smtClean="0"/>
              <a:t>tính</a:t>
            </a:r>
            <a:r>
              <a:rPr lang="en-US" altLang="en-US" sz="3600" dirty="0" smtClean="0"/>
              <a:t> </a:t>
            </a:r>
            <a:r>
              <a:rPr lang="en-US" altLang="en-US" sz="3600" dirty="0" err="1" smtClean="0"/>
              <a:t>đơn</a:t>
            </a:r>
            <a:r>
              <a:rPr lang="en-US" altLang="en-US" sz="3600" dirty="0" smtClean="0"/>
              <a:t> </a:t>
            </a:r>
            <a:r>
              <a:rPr lang="en-US" altLang="en-US" sz="3600" dirty="0" err="1" smtClean="0"/>
              <a:t>biến</a:t>
            </a:r>
            <a:endParaRPr lang="en-US" altLang="en-US" sz="3600" dirty="0" smtClean="0"/>
          </a:p>
        </p:txBody>
      </p:sp>
      <p:sp>
        <p:nvSpPr>
          <p:cNvPr id="9219" name="Rectangle 3"/>
          <p:cNvSpPr>
            <a:spLocks noGrp="1" noChangeArrowheads="1"/>
          </p:cNvSpPr>
          <p:nvPr>
            <p:ph idx="1"/>
          </p:nvPr>
        </p:nvSpPr>
        <p:spPr>
          <a:xfrm>
            <a:off x="0" y="914400"/>
            <a:ext cx="9144000" cy="6019800"/>
          </a:xfrm>
        </p:spPr>
        <p:txBody>
          <a:bodyPr/>
          <a:lstStyle/>
          <a:p>
            <a:pPr>
              <a:defRPr/>
            </a:pPr>
            <a:r>
              <a:rPr lang="vi-VN" altLang="en-US" sz="2400" dirty="0"/>
              <a:t>Mối quan hệ giữa biến </a:t>
            </a:r>
            <a:r>
              <a:rPr lang="en-US" altLang="en-US" sz="2400" dirty="0" err="1" smtClean="0"/>
              <a:t>phản</a:t>
            </a:r>
            <a:r>
              <a:rPr lang="en-US" altLang="en-US" sz="2400" dirty="0" smtClean="0"/>
              <a:t> </a:t>
            </a:r>
            <a:r>
              <a:rPr lang="en-US" altLang="en-US" sz="2400" dirty="0" err="1" smtClean="0"/>
              <a:t>hồi</a:t>
            </a:r>
            <a:r>
              <a:rPr lang="vi-VN" altLang="en-US" sz="2400" dirty="0" smtClean="0"/>
              <a:t> </a:t>
            </a:r>
            <a:r>
              <a:rPr lang="vi-VN" altLang="en-US" sz="2400" dirty="0"/>
              <a:t>Y và biến dự đoán X được quy định </a:t>
            </a:r>
            <a:r>
              <a:rPr lang="en-US" altLang="en-US" sz="2400" dirty="0" err="1" smtClean="0"/>
              <a:t>bởi</a:t>
            </a:r>
            <a:r>
              <a:rPr lang="en-US" altLang="en-US" sz="2400" dirty="0" smtClean="0"/>
              <a:t> </a:t>
            </a:r>
            <a:r>
              <a:rPr lang="vi-VN" altLang="en-US" sz="2400" dirty="0" smtClean="0"/>
              <a:t>mô </a:t>
            </a:r>
            <a:r>
              <a:rPr lang="vi-VN" altLang="en-US" sz="2400" dirty="0"/>
              <a:t>hình tuyến </a:t>
            </a:r>
            <a:r>
              <a:rPr lang="vi-VN" altLang="en-US" sz="2400" dirty="0" smtClean="0"/>
              <a:t>tính</a:t>
            </a:r>
            <a:r>
              <a:rPr lang="en-US" altLang="en-US" sz="2400" dirty="0" smtClean="0"/>
              <a:t>:</a:t>
            </a:r>
          </a:p>
          <a:p>
            <a:pPr marL="0" indent="0">
              <a:buNone/>
              <a:defRPr/>
            </a:pPr>
            <a:endParaRPr lang="en-US" altLang="en-US" sz="2400" dirty="0" smtClean="0"/>
          </a:p>
          <a:p>
            <a:pPr>
              <a:defRPr/>
            </a:pPr>
            <a:r>
              <a:rPr lang="en-US" altLang="en-US" sz="2400" dirty="0" err="1" smtClean="0"/>
              <a:t>Trong</a:t>
            </a:r>
            <a:r>
              <a:rPr lang="en-US" altLang="en-US" sz="2400" dirty="0" smtClean="0"/>
              <a:t> </a:t>
            </a:r>
            <a:r>
              <a:rPr lang="en-US" altLang="en-US" sz="2400" dirty="0" err="1" smtClean="0"/>
              <a:t>đó</a:t>
            </a:r>
            <a:r>
              <a:rPr lang="en-US" altLang="en-US" sz="2400" dirty="0" smtClean="0"/>
              <a:t> </a:t>
            </a:r>
            <a:r>
              <a:rPr lang="el-GR" altLang="en-US" sz="2400" dirty="0" smtClean="0"/>
              <a:t>β</a:t>
            </a:r>
            <a:r>
              <a:rPr lang="en-US" altLang="en-US" sz="2400" baseline="-25000" dirty="0" smtClean="0"/>
              <a:t>0</a:t>
            </a:r>
            <a:r>
              <a:rPr lang="en-US" altLang="en-US" sz="2400" i="1" dirty="0" smtClean="0"/>
              <a:t> </a:t>
            </a:r>
            <a:r>
              <a:rPr lang="en-US" altLang="en-US" sz="2400" dirty="0" err="1" smtClean="0"/>
              <a:t>và</a:t>
            </a:r>
            <a:r>
              <a:rPr lang="en-US" altLang="en-US" sz="2400" dirty="0" smtClean="0"/>
              <a:t> </a:t>
            </a:r>
            <a:r>
              <a:rPr lang="el-GR" altLang="en-US" sz="2400" dirty="0" smtClean="0"/>
              <a:t>β</a:t>
            </a:r>
            <a:r>
              <a:rPr lang="en-US" altLang="en-US" sz="2400" baseline="-25000" dirty="0" smtClean="0"/>
              <a:t>1</a:t>
            </a:r>
            <a:r>
              <a:rPr lang="en-US" altLang="en-US" sz="2400" i="1" dirty="0" smtClean="0"/>
              <a:t>: </a:t>
            </a:r>
            <a:r>
              <a:rPr lang="en-US" altLang="en-US" sz="2400" i="1" dirty="0" err="1" smtClean="0"/>
              <a:t>hệ</a:t>
            </a:r>
            <a:r>
              <a:rPr lang="en-US" altLang="en-US" sz="2400" i="1" dirty="0" smtClean="0"/>
              <a:t> </a:t>
            </a:r>
            <a:r>
              <a:rPr lang="en-US" altLang="en-US" sz="2400" i="1" dirty="0" err="1" smtClean="0"/>
              <a:t>số</a:t>
            </a:r>
            <a:r>
              <a:rPr lang="en-US" altLang="en-US" sz="2400" i="1" dirty="0" smtClean="0"/>
              <a:t> </a:t>
            </a:r>
            <a:r>
              <a:rPr lang="en-US" altLang="en-US" sz="2400" i="1" dirty="0" err="1" smtClean="0"/>
              <a:t>tương</a:t>
            </a:r>
            <a:r>
              <a:rPr lang="en-US" altLang="en-US" sz="2400" i="1" dirty="0" smtClean="0"/>
              <a:t> </a:t>
            </a:r>
            <a:r>
              <a:rPr lang="en-US" altLang="en-US" sz="2400" i="1" dirty="0" err="1" smtClean="0"/>
              <a:t>quan</a:t>
            </a:r>
            <a:r>
              <a:rPr lang="en-US" altLang="en-US" sz="2400" i="1" dirty="0" smtClean="0"/>
              <a:t> </a:t>
            </a:r>
            <a:r>
              <a:rPr lang="en-US" altLang="en-US" sz="2400" i="1" dirty="0" err="1" smtClean="0"/>
              <a:t>hồi</a:t>
            </a:r>
            <a:r>
              <a:rPr lang="en-US" altLang="en-US" sz="2400" i="1" dirty="0" smtClean="0"/>
              <a:t> </a:t>
            </a:r>
            <a:r>
              <a:rPr lang="en-US" altLang="en-US" sz="2400" i="1" dirty="0" err="1" smtClean="0"/>
              <a:t>quy</a:t>
            </a:r>
            <a:r>
              <a:rPr lang="en-US" altLang="en-US" sz="2400" i="1" dirty="0" smtClean="0"/>
              <a:t> </a:t>
            </a:r>
            <a:r>
              <a:rPr lang="en-US" altLang="en-US" sz="2400" i="1" dirty="0" err="1" smtClean="0"/>
              <a:t>của</a:t>
            </a:r>
            <a:r>
              <a:rPr lang="en-US" altLang="en-US" sz="2400" i="1" dirty="0" smtClean="0"/>
              <a:t> </a:t>
            </a:r>
            <a:r>
              <a:rPr lang="en-US" altLang="en-US" sz="2400" i="1" dirty="0" err="1" smtClean="0"/>
              <a:t>mô</a:t>
            </a:r>
            <a:r>
              <a:rPr lang="en-US" altLang="en-US" sz="2400" i="1" dirty="0" smtClean="0"/>
              <a:t> </a:t>
            </a:r>
            <a:r>
              <a:rPr lang="en-US" altLang="en-US" sz="2400" i="1" dirty="0" err="1" smtClean="0"/>
              <a:t>hình</a:t>
            </a:r>
            <a:r>
              <a:rPr lang="en-US" altLang="en-US" sz="2400" i="1" dirty="0" smtClean="0"/>
              <a:t> hay </a:t>
            </a:r>
            <a:r>
              <a:rPr lang="en-US" altLang="en-US" sz="2400" i="1" dirty="0" err="1" smtClean="0"/>
              <a:t>còn</a:t>
            </a:r>
            <a:r>
              <a:rPr lang="en-US" altLang="en-US" sz="2400" i="1" dirty="0" smtClean="0"/>
              <a:t> </a:t>
            </a:r>
            <a:r>
              <a:rPr lang="en-US" altLang="en-US" sz="2400" i="1" dirty="0" err="1" smtClean="0"/>
              <a:t>gọi</a:t>
            </a:r>
            <a:r>
              <a:rPr lang="en-US" altLang="en-US" sz="2400" i="1" dirty="0" smtClean="0"/>
              <a:t> </a:t>
            </a:r>
            <a:r>
              <a:rPr lang="en-US" altLang="en-US" sz="2400" i="1" dirty="0" err="1" smtClean="0"/>
              <a:t>là</a:t>
            </a:r>
            <a:r>
              <a:rPr lang="en-US" altLang="en-US" sz="2400" i="1" dirty="0" smtClean="0"/>
              <a:t> </a:t>
            </a:r>
            <a:r>
              <a:rPr lang="en-US" altLang="en-US" sz="2400" i="1" dirty="0" err="1" smtClean="0"/>
              <a:t>các</a:t>
            </a:r>
            <a:r>
              <a:rPr lang="en-US" altLang="en-US" sz="2400" i="1" dirty="0" smtClean="0"/>
              <a:t> </a:t>
            </a:r>
            <a:r>
              <a:rPr lang="en-US" altLang="en-US" sz="2400" i="1" dirty="0" err="1" smtClean="0"/>
              <a:t>tham</a:t>
            </a:r>
            <a:r>
              <a:rPr lang="en-US" altLang="en-US" sz="2400" i="1" dirty="0" smtClean="0"/>
              <a:t> </a:t>
            </a:r>
            <a:r>
              <a:rPr lang="en-US" altLang="en-US" sz="2400" i="1" dirty="0" err="1" smtClean="0"/>
              <a:t>số</a:t>
            </a:r>
            <a:r>
              <a:rPr lang="en-US" altLang="en-US" sz="2400" i="1" dirty="0"/>
              <a:t>.</a:t>
            </a:r>
            <a:endParaRPr lang="en-US" altLang="en-US" sz="2400" b="1" i="1" dirty="0" smtClean="0"/>
          </a:p>
          <a:p>
            <a:pPr>
              <a:defRPr/>
            </a:pPr>
            <a:r>
              <a:rPr lang="ru-RU" altLang="en-US" sz="2400" dirty="0">
                <a:cs typeface="Arial" charset="0"/>
                <a:sym typeface="Symbol"/>
              </a:rPr>
              <a:t></a:t>
            </a:r>
            <a:r>
              <a:rPr lang="en-US" altLang="en-US" sz="2400" dirty="0" smtClean="0">
                <a:cs typeface="Arial" charset="0"/>
              </a:rPr>
              <a:t>: </a:t>
            </a:r>
            <a:r>
              <a:rPr lang="en-US" sz="2400" dirty="0" smtClean="0"/>
              <a:t>random </a:t>
            </a:r>
            <a:r>
              <a:rPr lang="en-US" sz="2400" dirty="0"/>
              <a:t>disturbance </a:t>
            </a:r>
            <a:r>
              <a:rPr lang="en-US" sz="2400" dirty="0" smtClean="0"/>
              <a:t>or error</a:t>
            </a:r>
            <a:endParaRPr lang="en-US" altLang="en-US" sz="2400" i="1" dirty="0" smtClean="0"/>
          </a:p>
          <a:p>
            <a:pPr>
              <a:defRPr/>
            </a:pPr>
            <a:endParaRPr lang="en-US" altLang="en-US" sz="2400" i="1" dirty="0" smtClean="0"/>
          </a:p>
          <a:p>
            <a:pPr>
              <a:defRPr/>
            </a:pPr>
            <a:endParaRPr lang="en-US" altLang="en-US" sz="2500" dirty="0" smtClean="0"/>
          </a:p>
        </p:txBody>
      </p:sp>
      <p:sp>
        <p:nvSpPr>
          <p:cNvPr id="31748" name="Slide Number Placeholder 5"/>
          <p:cNvSpPr>
            <a:spLocks noGrp="1"/>
          </p:cNvSpPr>
          <p:nvPr>
            <p:ph type="sldNum" sz="quarter" idx="4294967295"/>
          </p:nvPr>
        </p:nvSpPr>
        <p:spPr>
          <a:xfrm>
            <a:off x="7010400" y="6400800"/>
            <a:ext cx="2133600" cy="457200"/>
          </a:xfrm>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FAEE07B-10A2-43DA-8D8F-5CAD750A39B1}" type="slidenum">
              <a:rPr lang="en-US" altLang="en-US" smtClean="0"/>
              <a:pPr/>
              <a:t>14</a:t>
            </a:fld>
            <a:endParaRPr lang="en-US" altLang="en-US" smtClean="0"/>
          </a:p>
        </p:txBody>
      </p:sp>
      <p:pic>
        <p:nvPicPr>
          <p:cNvPr id="317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3625" y="1369422"/>
            <a:ext cx="23622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2" name="Group 1"/>
          <p:cNvGrpSpPr/>
          <p:nvPr/>
        </p:nvGrpSpPr>
        <p:grpSpPr>
          <a:xfrm>
            <a:off x="457200" y="3429000"/>
            <a:ext cx="6026150" cy="2997200"/>
            <a:chOff x="814388" y="3808413"/>
            <a:chExt cx="6026150" cy="2997200"/>
          </a:xfrm>
        </p:grpSpPr>
        <p:sp>
          <p:nvSpPr>
            <p:cNvPr id="31750" name="Line 4"/>
            <p:cNvSpPr>
              <a:spLocks noChangeShapeType="1"/>
            </p:cNvSpPr>
            <p:nvPr/>
          </p:nvSpPr>
          <p:spPr bwMode="auto">
            <a:xfrm>
              <a:off x="1344613" y="3848100"/>
              <a:ext cx="0" cy="2438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5"/>
            <p:cNvSpPr>
              <a:spLocks noChangeShapeType="1"/>
            </p:cNvSpPr>
            <p:nvPr/>
          </p:nvSpPr>
          <p:spPr bwMode="auto">
            <a:xfrm>
              <a:off x="1344613" y="62865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Oval 6"/>
            <p:cNvSpPr>
              <a:spLocks noChangeArrowheads="1"/>
            </p:cNvSpPr>
            <p:nvPr/>
          </p:nvSpPr>
          <p:spPr bwMode="auto">
            <a:xfrm>
              <a:off x="2182813" y="521970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53" name="Oval 7"/>
            <p:cNvSpPr>
              <a:spLocks noChangeArrowheads="1"/>
            </p:cNvSpPr>
            <p:nvPr/>
          </p:nvSpPr>
          <p:spPr bwMode="auto">
            <a:xfrm>
              <a:off x="1801813" y="537210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54" name="Oval 8"/>
            <p:cNvSpPr>
              <a:spLocks noChangeArrowheads="1"/>
            </p:cNvSpPr>
            <p:nvPr/>
          </p:nvSpPr>
          <p:spPr bwMode="auto">
            <a:xfrm>
              <a:off x="2335213" y="483870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55" name="Oval 9"/>
            <p:cNvSpPr>
              <a:spLocks noChangeArrowheads="1"/>
            </p:cNvSpPr>
            <p:nvPr/>
          </p:nvSpPr>
          <p:spPr bwMode="auto">
            <a:xfrm>
              <a:off x="2716213" y="491490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56" name="Oval 10"/>
            <p:cNvSpPr>
              <a:spLocks noChangeArrowheads="1"/>
            </p:cNvSpPr>
            <p:nvPr/>
          </p:nvSpPr>
          <p:spPr bwMode="auto">
            <a:xfrm>
              <a:off x="2411413" y="4537075"/>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57" name="Oval 11"/>
            <p:cNvSpPr>
              <a:spLocks noChangeArrowheads="1"/>
            </p:cNvSpPr>
            <p:nvPr/>
          </p:nvSpPr>
          <p:spPr bwMode="auto">
            <a:xfrm>
              <a:off x="2792413" y="476250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58" name="Text Box 12"/>
            <p:cNvSpPr txBox="1">
              <a:spLocks noChangeArrowheads="1"/>
            </p:cNvSpPr>
            <p:nvPr/>
          </p:nvSpPr>
          <p:spPr bwMode="auto">
            <a:xfrm>
              <a:off x="1497013" y="6438900"/>
              <a:ext cx="264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r>
                <a:rPr lang="en-US" altLang="en-US"/>
                <a:t>Independent variable (x)</a:t>
              </a:r>
            </a:p>
          </p:txBody>
        </p:sp>
        <p:sp>
          <p:nvSpPr>
            <p:cNvPr id="31759" name="Text Box 13"/>
            <p:cNvSpPr txBox="1">
              <a:spLocks noChangeArrowheads="1"/>
            </p:cNvSpPr>
            <p:nvPr/>
          </p:nvSpPr>
          <p:spPr bwMode="auto">
            <a:xfrm rot="-5400000">
              <a:off x="-315912" y="4938713"/>
              <a:ext cx="26257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r>
                <a:rPr lang="en-US" altLang="en-US" dirty="0"/>
                <a:t>Dependent variable (y)</a:t>
              </a:r>
            </a:p>
          </p:txBody>
        </p:sp>
        <p:sp>
          <p:nvSpPr>
            <p:cNvPr id="31760" name="Oval 14"/>
            <p:cNvSpPr>
              <a:spLocks noChangeArrowheads="1"/>
            </p:cNvSpPr>
            <p:nvPr/>
          </p:nvSpPr>
          <p:spPr bwMode="auto">
            <a:xfrm>
              <a:off x="3097213" y="4748213"/>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61" name="Oval 15"/>
            <p:cNvSpPr>
              <a:spLocks noChangeArrowheads="1"/>
            </p:cNvSpPr>
            <p:nvPr/>
          </p:nvSpPr>
          <p:spPr bwMode="auto">
            <a:xfrm>
              <a:off x="3021013" y="4519613"/>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62" name="Oval 17"/>
            <p:cNvSpPr>
              <a:spLocks noChangeArrowheads="1"/>
            </p:cNvSpPr>
            <p:nvPr/>
          </p:nvSpPr>
          <p:spPr bwMode="auto">
            <a:xfrm>
              <a:off x="2182813" y="4976813"/>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63" name="Oval 18"/>
            <p:cNvSpPr>
              <a:spLocks noChangeArrowheads="1"/>
            </p:cNvSpPr>
            <p:nvPr/>
          </p:nvSpPr>
          <p:spPr bwMode="auto">
            <a:xfrm>
              <a:off x="1573213" y="5434013"/>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64" name="Oval 19"/>
            <p:cNvSpPr>
              <a:spLocks noChangeArrowheads="1"/>
            </p:cNvSpPr>
            <p:nvPr/>
          </p:nvSpPr>
          <p:spPr bwMode="auto">
            <a:xfrm>
              <a:off x="3249613" y="4214813"/>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65" name="Line 21"/>
            <p:cNvSpPr>
              <a:spLocks noChangeShapeType="1"/>
            </p:cNvSpPr>
            <p:nvPr/>
          </p:nvSpPr>
          <p:spPr bwMode="auto">
            <a:xfrm flipV="1">
              <a:off x="1344613" y="4138613"/>
              <a:ext cx="2286000" cy="167640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8" name="Rectangle 24"/>
            <p:cNvSpPr>
              <a:spLocks noChangeArrowheads="1"/>
            </p:cNvSpPr>
            <p:nvPr/>
          </p:nvSpPr>
          <p:spPr bwMode="auto">
            <a:xfrm>
              <a:off x="2417763" y="5618163"/>
              <a:ext cx="2339975" cy="442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r>
                <a:rPr lang="el-GR" altLang="en-US" dirty="0" smtClean="0"/>
                <a:t>Β</a:t>
              </a:r>
              <a:r>
                <a:rPr lang="en-US" altLang="en-US" baseline="-25000" dirty="0" smtClean="0"/>
                <a:t>0</a:t>
              </a:r>
              <a:r>
                <a:rPr lang="en-US" altLang="en-US" dirty="0" smtClean="0"/>
                <a:t>: intercept</a:t>
              </a:r>
              <a:endParaRPr lang="en-US" altLang="en-US" dirty="0"/>
            </a:p>
          </p:txBody>
        </p:sp>
        <p:sp>
          <p:nvSpPr>
            <p:cNvPr id="31769" name="Line 25"/>
            <p:cNvSpPr>
              <a:spLocks noChangeShapeType="1"/>
            </p:cNvSpPr>
            <p:nvPr/>
          </p:nvSpPr>
          <p:spPr bwMode="auto">
            <a:xfrm flipH="1">
              <a:off x="1382713" y="5819775"/>
              <a:ext cx="1047750" cy="12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0" name="Rectangle 26"/>
            <p:cNvSpPr>
              <a:spLocks noChangeArrowheads="1"/>
            </p:cNvSpPr>
            <p:nvPr/>
          </p:nvSpPr>
          <p:spPr bwMode="auto">
            <a:xfrm>
              <a:off x="5078413" y="5187950"/>
              <a:ext cx="1762125" cy="792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endParaRPr lang="en-US" altLang="en-US" dirty="0"/>
            </a:p>
            <a:p>
              <a:pPr algn="ctr"/>
              <a:r>
                <a:rPr lang="el-GR" altLang="en-US" dirty="0" smtClean="0"/>
                <a:t>Β</a:t>
              </a:r>
              <a:r>
                <a:rPr lang="en-US" altLang="en-US" baseline="-25000" dirty="0" smtClean="0"/>
                <a:t>1</a:t>
              </a:r>
              <a:r>
                <a:rPr lang="en-US" altLang="en-US" dirty="0"/>
                <a:t>:</a:t>
              </a:r>
              <a:r>
                <a:rPr lang="en-US" altLang="en-US" dirty="0" smtClean="0"/>
                <a:t> </a:t>
              </a:r>
              <a:r>
                <a:rPr lang="en-US" altLang="en-US" dirty="0"/>
                <a:t>slope</a:t>
              </a:r>
              <a:endParaRPr lang="en-US" altLang="en-US" dirty="0">
                <a:cs typeface="Arial" charset="0"/>
              </a:endParaRPr>
            </a:p>
            <a:p>
              <a:pPr algn="ctr"/>
              <a:endParaRPr lang="en-US" altLang="en-US" dirty="0"/>
            </a:p>
          </p:txBody>
        </p:sp>
        <p:sp>
          <p:nvSpPr>
            <p:cNvPr id="31771" name="Line 27"/>
            <p:cNvSpPr>
              <a:spLocks noChangeShapeType="1"/>
            </p:cNvSpPr>
            <p:nvPr/>
          </p:nvSpPr>
          <p:spPr bwMode="auto">
            <a:xfrm>
              <a:off x="2443163" y="4635500"/>
              <a:ext cx="0" cy="35083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2" name="Rectangle 28"/>
            <p:cNvSpPr>
              <a:spLocks noChangeArrowheads="1"/>
            </p:cNvSpPr>
            <p:nvPr/>
          </p:nvSpPr>
          <p:spPr bwMode="auto">
            <a:xfrm>
              <a:off x="2389188" y="45608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r>
                <a:rPr lang="ru-RU" altLang="en-US">
                  <a:sym typeface="Symbol" pitchFamily="18" charset="2"/>
                </a:rPr>
                <a:t></a:t>
              </a:r>
              <a:endParaRPr lang="en-US" altLang="en-US"/>
            </a:p>
          </p:txBody>
        </p:sp>
      </p:grpSp>
    </p:spTree>
    <p:extLst>
      <p:ext uri="{BB962C8B-B14F-4D97-AF65-F5344CB8AC3E}">
        <p14:creationId xmlns:p14="http://schemas.microsoft.com/office/powerpoint/2010/main" val="26756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0" y="838200"/>
            <a:ext cx="9144000" cy="6019800"/>
          </a:xfrm>
        </p:spPr>
        <p:txBody>
          <a:bodyPr/>
          <a:lstStyle/>
          <a:p>
            <a:pPr>
              <a:defRPr/>
            </a:pPr>
            <a:r>
              <a:rPr lang="en-US" sz="2400" dirty="0" err="1" smtClean="0"/>
              <a:t>Dữ</a:t>
            </a:r>
            <a:r>
              <a:rPr lang="en-US" sz="2400" dirty="0" smtClean="0"/>
              <a:t> </a:t>
            </a:r>
            <a:r>
              <a:rPr lang="en-US" sz="2400" dirty="0" err="1" smtClean="0"/>
              <a:t>liệu</a:t>
            </a:r>
            <a:r>
              <a:rPr lang="en-US" sz="2400" dirty="0" smtClean="0"/>
              <a:t> </a:t>
            </a:r>
            <a:r>
              <a:rPr lang="en-US" sz="2400" dirty="0" err="1" smtClean="0"/>
              <a:t>quan</a:t>
            </a:r>
            <a:r>
              <a:rPr lang="en-US" sz="2400" dirty="0" smtClean="0"/>
              <a:t> </a:t>
            </a:r>
            <a:r>
              <a:rPr lang="en-US" sz="2400" dirty="0" err="1" smtClean="0"/>
              <a:t>sát</a:t>
            </a:r>
            <a:r>
              <a:rPr lang="en-US" sz="2400" dirty="0" smtClean="0"/>
              <a:t> </a:t>
            </a:r>
            <a:r>
              <a:rPr lang="en-US" sz="2400" dirty="0" err="1" smtClean="0"/>
              <a:t>được</a:t>
            </a:r>
            <a:r>
              <a:rPr lang="en-US" sz="2400" dirty="0" smtClean="0"/>
              <a:t> </a:t>
            </a:r>
            <a:r>
              <a:rPr lang="en-US" sz="2400" dirty="0" err="1" smtClean="0"/>
              <a:t>lưu</a:t>
            </a:r>
            <a:r>
              <a:rPr lang="en-US" sz="2400" dirty="0" smtClean="0"/>
              <a:t> ở </a:t>
            </a:r>
            <a:r>
              <a:rPr lang="en-US" sz="2400" dirty="0" err="1" smtClean="0"/>
              <a:t>bảng</a:t>
            </a:r>
            <a:r>
              <a:rPr lang="en-US" sz="2400" dirty="0" smtClean="0"/>
              <a:t> </a:t>
            </a:r>
            <a:r>
              <a:rPr lang="en-US" sz="2400" dirty="0" err="1" smtClean="0"/>
              <a:t>dưới</a:t>
            </a:r>
            <a:r>
              <a:rPr lang="en-US" sz="2400" dirty="0" smtClean="0"/>
              <a:t> </a:t>
            </a:r>
            <a:r>
              <a:rPr lang="en-US" sz="2400" dirty="0" err="1" smtClean="0"/>
              <a:t>đây</a:t>
            </a:r>
            <a:r>
              <a:rPr lang="en-US" sz="2400" dirty="0" smtClean="0"/>
              <a:t>:</a:t>
            </a:r>
          </a:p>
          <a:p>
            <a:pPr>
              <a:defRPr/>
            </a:pPr>
            <a:endParaRPr lang="en-US" sz="2400" dirty="0"/>
          </a:p>
          <a:p>
            <a:pPr>
              <a:defRPr/>
            </a:pPr>
            <a:endParaRPr lang="en-US" sz="2400" dirty="0" smtClean="0"/>
          </a:p>
          <a:p>
            <a:pPr>
              <a:defRPr/>
            </a:pPr>
            <a:endParaRPr lang="en-US" sz="2400" dirty="0"/>
          </a:p>
          <a:p>
            <a:pPr marL="0" indent="0">
              <a:buNone/>
              <a:defRPr/>
            </a:pPr>
            <a:endParaRPr lang="en-US" sz="2400" dirty="0"/>
          </a:p>
          <a:p>
            <a:pPr marL="0" indent="0">
              <a:buFont typeface="Wingdings 2" pitchFamily="18" charset="2"/>
              <a:buNone/>
              <a:defRPr/>
            </a:pPr>
            <a:r>
              <a:rPr lang="en-US" sz="2400" dirty="0"/>
              <a:t>	</a:t>
            </a:r>
            <a:r>
              <a:rPr lang="en-US" sz="2400" dirty="0" err="1" smtClean="0"/>
              <a:t>Có</a:t>
            </a:r>
            <a:r>
              <a:rPr lang="en-US" sz="2400" dirty="0" smtClean="0"/>
              <a:t> </a:t>
            </a:r>
            <a:r>
              <a:rPr lang="en-US" sz="2400" dirty="0" err="1" smtClean="0"/>
              <a:t>thể</a:t>
            </a:r>
            <a:r>
              <a:rPr lang="en-US" sz="2400" dirty="0" smtClean="0"/>
              <a:t> </a:t>
            </a:r>
            <a:r>
              <a:rPr lang="en-US" sz="2400" dirty="0" err="1" smtClean="0"/>
              <a:t>được</a:t>
            </a:r>
            <a:r>
              <a:rPr lang="en-US" sz="2400" dirty="0" smtClean="0"/>
              <a:t> </a:t>
            </a:r>
            <a:r>
              <a:rPr lang="en-US" sz="2400" dirty="0" err="1" smtClean="0"/>
              <a:t>viết</a:t>
            </a:r>
            <a:r>
              <a:rPr lang="en-US" sz="2400" dirty="0" smtClean="0"/>
              <a:t> </a:t>
            </a:r>
            <a:r>
              <a:rPr lang="en-US" sz="2400" dirty="0" err="1" smtClean="0"/>
              <a:t>như</a:t>
            </a:r>
            <a:r>
              <a:rPr lang="en-US" sz="2400" dirty="0" smtClean="0"/>
              <a:t> </a:t>
            </a:r>
            <a:r>
              <a:rPr lang="en-US" sz="2400" dirty="0" err="1" smtClean="0"/>
              <a:t>sau</a:t>
            </a:r>
            <a:r>
              <a:rPr lang="en-US" sz="2400" dirty="0" smtClean="0"/>
              <a:t>:</a:t>
            </a:r>
          </a:p>
          <a:p>
            <a:pPr marL="0" indent="0">
              <a:buFont typeface="Wingdings 2" pitchFamily="18" charset="2"/>
              <a:buNone/>
              <a:defRPr/>
            </a:pPr>
            <a:endParaRPr lang="en-US" altLang="en-US" sz="2400" dirty="0"/>
          </a:p>
          <a:p>
            <a:pPr marL="0" indent="0">
              <a:buFont typeface="Wingdings 2" pitchFamily="18" charset="2"/>
              <a:buNone/>
              <a:defRPr/>
            </a:pPr>
            <a:endParaRPr lang="en-US" altLang="en-US" sz="2400" dirty="0" smtClean="0"/>
          </a:p>
          <a:p>
            <a:pPr marL="0" indent="0">
              <a:buFont typeface="Wingdings 2" pitchFamily="18" charset="2"/>
              <a:buNone/>
              <a:defRPr/>
            </a:pPr>
            <a:endParaRPr lang="en-US" altLang="en-US" sz="2400" dirty="0" smtClean="0"/>
          </a:p>
          <a:p>
            <a:pPr marL="0" indent="0">
              <a:buFont typeface="Wingdings 2" pitchFamily="18" charset="2"/>
              <a:buNone/>
              <a:defRPr/>
            </a:pPr>
            <a:endParaRPr lang="en-US" altLang="en-US" sz="2400" i="1" dirty="0" smtClean="0"/>
          </a:p>
          <a:p>
            <a:pPr>
              <a:defRPr/>
            </a:pPr>
            <a:endParaRPr lang="en-US" altLang="en-US" sz="2500" dirty="0" smtClean="0"/>
          </a:p>
        </p:txBody>
      </p:sp>
      <p:pic>
        <p:nvPicPr>
          <p:cNvPr id="327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08463"/>
            <a:ext cx="663892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277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876800"/>
            <a:ext cx="5410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27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038600"/>
            <a:ext cx="44958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8" name="Rectangle 2"/>
          <p:cNvSpPr txBox="1">
            <a:spLocks noChangeArrowheads="1"/>
          </p:cNvSpPr>
          <p:nvPr/>
        </p:nvSpPr>
        <p:spPr>
          <a:xfrm>
            <a:off x="28303" y="381000"/>
            <a:ext cx="9144000" cy="1017588"/>
          </a:xfrm>
          <a:prstGeom prst="rect">
            <a:avLst/>
          </a:prstGeom>
        </p:spPr>
        <p:txBody>
          <a:bodyPr vert="horz" lIns="91440" tIns="45720" rIns="91440" bIns="45720" rtlCol="0" anchor="t" anchorCtr="0">
            <a:normAutofit/>
          </a:bodyPr>
          <a:lstStyle>
            <a:lvl1pPr algn="ctr" defTabSz="685983" rtl="0" eaLnBrk="1" latinLnBrk="0" hangingPunct="1">
              <a:lnSpc>
                <a:spcPct val="90000"/>
              </a:lnSpc>
              <a:spcBef>
                <a:spcPct val="0"/>
              </a:spcBef>
              <a:buNone/>
              <a:defRPr sz="3200" kern="1200">
                <a:solidFill>
                  <a:schemeClr val="accent1">
                    <a:lumMod val="50000"/>
                  </a:schemeClr>
                </a:solidFill>
                <a:latin typeface="Arial" panose="020B0604020202020204" pitchFamily="34" charset="0"/>
                <a:ea typeface="+mj-ea"/>
                <a:cs typeface="Arial" panose="020B0604020202020204" pitchFamily="34" charset="0"/>
              </a:defRPr>
            </a:lvl1pPr>
          </a:lstStyle>
          <a:p>
            <a:pPr fontAlgn="auto">
              <a:spcAft>
                <a:spcPts val="0"/>
              </a:spcAft>
            </a:pPr>
            <a:r>
              <a:rPr lang="en-US" altLang="en-US" sz="3600" b="0" dirty="0" err="1" smtClean="0"/>
              <a:t>Hồi</a:t>
            </a:r>
            <a:r>
              <a:rPr lang="en-US" altLang="en-US" sz="3600" b="0" dirty="0" smtClean="0"/>
              <a:t> </a:t>
            </a:r>
            <a:r>
              <a:rPr lang="en-US" altLang="en-US" sz="3600" b="0" dirty="0" err="1" smtClean="0"/>
              <a:t>quy</a:t>
            </a:r>
            <a:r>
              <a:rPr lang="en-US" altLang="en-US" sz="3600" b="0" dirty="0" smtClean="0"/>
              <a:t> </a:t>
            </a:r>
            <a:r>
              <a:rPr lang="en-US" altLang="en-US" sz="3600" b="0" dirty="0" err="1" smtClean="0"/>
              <a:t>tuyến</a:t>
            </a:r>
            <a:r>
              <a:rPr lang="en-US" altLang="en-US" sz="3600" b="0" dirty="0" smtClean="0"/>
              <a:t> </a:t>
            </a:r>
            <a:r>
              <a:rPr lang="en-US" altLang="en-US" sz="3600" b="0" dirty="0" err="1" smtClean="0"/>
              <a:t>tính</a:t>
            </a:r>
            <a:r>
              <a:rPr lang="en-US" altLang="en-US" sz="3600" b="0" dirty="0" smtClean="0"/>
              <a:t> </a:t>
            </a:r>
            <a:r>
              <a:rPr lang="en-US" altLang="en-US" sz="3600" b="0" dirty="0" err="1" smtClean="0"/>
              <a:t>đơn</a:t>
            </a:r>
            <a:r>
              <a:rPr lang="en-US" altLang="en-US" sz="3600" b="0" dirty="0" smtClean="0"/>
              <a:t> </a:t>
            </a:r>
            <a:r>
              <a:rPr lang="en-US" altLang="en-US" sz="3600" b="0" dirty="0" err="1" smtClean="0"/>
              <a:t>biến</a:t>
            </a:r>
            <a:endParaRPr lang="en-US" altLang="en-US" sz="3600" b="0" dirty="0" smtClean="0"/>
          </a:p>
        </p:txBody>
      </p:sp>
    </p:spTree>
    <p:extLst>
      <p:ext uri="{BB962C8B-B14F-4D97-AF65-F5344CB8AC3E}">
        <p14:creationId xmlns:p14="http://schemas.microsoft.com/office/powerpoint/2010/main" val="235088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0" y="838200"/>
            <a:ext cx="9144000" cy="6019800"/>
          </a:xfrm>
        </p:spPr>
        <p:txBody>
          <a:bodyPr/>
          <a:lstStyle/>
          <a:p>
            <a:pPr>
              <a:defRPr/>
            </a:pPr>
            <a:r>
              <a:rPr lang="en-US" sz="2400" dirty="0" smtClean="0"/>
              <a:t>Quay </a:t>
            </a:r>
            <a:r>
              <a:rPr lang="en-US" sz="2400" dirty="0" err="1" smtClean="0"/>
              <a:t>trở</a:t>
            </a:r>
            <a:r>
              <a:rPr lang="en-US" sz="2400" dirty="0" smtClean="0"/>
              <a:t> </a:t>
            </a:r>
            <a:r>
              <a:rPr lang="en-US" sz="2400" dirty="0" err="1" smtClean="0"/>
              <a:t>lại</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sửa</a:t>
            </a:r>
            <a:r>
              <a:rPr lang="en-US" sz="2400" dirty="0" smtClean="0"/>
              <a:t> </a:t>
            </a:r>
            <a:r>
              <a:rPr lang="en-US" sz="2400" dirty="0" err="1" smtClean="0"/>
              <a:t>chữa</a:t>
            </a:r>
            <a:r>
              <a:rPr lang="en-US" sz="2400" dirty="0" smtClean="0"/>
              <a:t> </a:t>
            </a:r>
            <a:r>
              <a:rPr lang="en-US" sz="2400" dirty="0" err="1" smtClean="0"/>
              <a:t>máy</a:t>
            </a:r>
            <a:r>
              <a:rPr lang="en-US" sz="2400" dirty="0" smtClean="0"/>
              <a:t> </a:t>
            </a:r>
            <a:r>
              <a:rPr lang="en-US" sz="2400" dirty="0" err="1" smtClean="0"/>
              <a:t>tính</a:t>
            </a:r>
            <a:r>
              <a:rPr lang="en-US" sz="2400" dirty="0" smtClean="0"/>
              <a:t>, </a:t>
            </a:r>
            <a:r>
              <a:rPr lang="en-US" sz="2400" dirty="0" err="1" smtClean="0"/>
              <a:t>giả</a:t>
            </a:r>
            <a:r>
              <a:rPr lang="en-US" sz="2400" dirty="0" smtClean="0"/>
              <a:t> </a:t>
            </a:r>
            <a:r>
              <a:rPr lang="en-US" sz="2400" dirty="0" err="1" smtClean="0"/>
              <a:t>sử</a:t>
            </a:r>
            <a:r>
              <a:rPr lang="en-US" sz="2400" dirty="0" smtClean="0"/>
              <a:t> </a:t>
            </a:r>
            <a:r>
              <a:rPr lang="en-US" sz="2400" dirty="0" err="1" smtClean="0"/>
              <a:t>công</a:t>
            </a:r>
            <a:r>
              <a:rPr lang="en-US" sz="2400" dirty="0" smtClean="0"/>
              <a:t> ty </a:t>
            </a:r>
            <a:r>
              <a:rPr lang="en-US" sz="2400" dirty="0" err="1" smtClean="0"/>
              <a:t>muốn</a:t>
            </a:r>
            <a:r>
              <a:rPr lang="en-US" sz="2400" dirty="0" smtClean="0"/>
              <a:t> </a:t>
            </a:r>
            <a:r>
              <a:rPr lang="en-US" sz="2400" dirty="0" err="1" smtClean="0"/>
              <a:t>dự</a:t>
            </a:r>
            <a:r>
              <a:rPr lang="en-US" sz="2400" dirty="0" smtClean="0"/>
              <a:t> </a:t>
            </a:r>
            <a:r>
              <a:rPr lang="en-US" sz="2400" dirty="0" err="1" smtClean="0"/>
              <a:t>đoán</a:t>
            </a:r>
            <a:r>
              <a:rPr lang="en-US" sz="2400" dirty="0" smtClean="0"/>
              <a:t> </a:t>
            </a:r>
            <a:r>
              <a:rPr lang="en-US" sz="2400" dirty="0" err="1" smtClean="0"/>
              <a:t>số</a:t>
            </a:r>
            <a:r>
              <a:rPr lang="en-US" sz="2400" dirty="0" smtClean="0"/>
              <a:t> </a:t>
            </a:r>
            <a:r>
              <a:rPr lang="en-US" sz="2400" dirty="0" err="1" smtClean="0"/>
              <a:t>phút</a:t>
            </a:r>
            <a:r>
              <a:rPr lang="en-US" sz="2400" dirty="0" smtClean="0"/>
              <a:t> </a:t>
            </a:r>
            <a:r>
              <a:rPr lang="en-US" sz="2400" dirty="0" err="1" smtClean="0"/>
              <a:t>gọi</a:t>
            </a:r>
            <a:r>
              <a:rPr lang="en-US" sz="2400" dirty="0" smtClean="0"/>
              <a:t> </a:t>
            </a:r>
            <a:r>
              <a:rPr lang="en-US" sz="2400" dirty="0" err="1" smtClean="0"/>
              <a:t>vào</a:t>
            </a:r>
            <a:r>
              <a:rPr lang="en-US" sz="2400" dirty="0" smtClean="0"/>
              <a:t> </a:t>
            </a:r>
            <a:r>
              <a:rPr lang="en-US" sz="2400" dirty="0" err="1" smtClean="0"/>
              <a:t>tổng</a:t>
            </a:r>
            <a:r>
              <a:rPr lang="en-US" sz="2400" dirty="0" smtClean="0"/>
              <a:t> </a:t>
            </a:r>
            <a:r>
              <a:rPr lang="en-US" sz="2400" dirty="0" err="1" smtClean="0"/>
              <a:t>đài</a:t>
            </a:r>
            <a:r>
              <a:rPr lang="en-US" sz="2400" dirty="0" smtClean="0"/>
              <a:t> </a:t>
            </a:r>
            <a:r>
              <a:rPr lang="en-US" sz="2400" dirty="0" err="1" smtClean="0"/>
              <a:t>dịch</a:t>
            </a:r>
            <a:r>
              <a:rPr lang="en-US" sz="2400" dirty="0" smtClean="0"/>
              <a:t> </a:t>
            </a:r>
            <a:r>
              <a:rPr lang="en-US" sz="2400" dirty="0" err="1" smtClean="0"/>
              <a:t>vụ</a:t>
            </a:r>
            <a:r>
              <a:rPr lang="en-US" sz="2400" dirty="0" smtClean="0"/>
              <a:t> </a:t>
            </a:r>
            <a:r>
              <a:rPr lang="en-US" sz="2400" dirty="0" err="1" smtClean="0"/>
              <a:t>của</a:t>
            </a:r>
            <a:r>
              <a:rPr lang="en-US" sz="2400" dirty="0" smtClean="0"/>
              <a:t> </a:t>
            </a:r>
            <a:r>
              <a:rPr lang="en-US" sz="2400" dirty="0" err="1" smtClean="0"/>
              <a:t>khách</a:t>
            </a:r>
            <a:r>
              <a:rPr lang="en-US" sz="2400" dirty="0" smtClean="0"/>
              <a:t> </a:t>
            </a:r>
            <a:r>
              <a:rPr lang="en-US" sz="2400" dirty="0" err="1" smtClean="0"/>
              <a:t>dựa</a:t>
            </a:r>
            <a:r>
              <a:rPr lang="en-US" sz="2400" dirty="0" smtClean="0"/>
              <a:t> </a:t>
            </a:r>
            <a:r>
              <a:rPr lang="en-US" sz="2400" dirty="0" err="1" smtClean="0"/>
              <a:t>vào</a:t>
            </a:r>
            <a:r>
              <a:rPr lang="en-US" sz="2400" dirty="0" smtClean="0"/>
              <a:t> </a:t>
            </a:r>
            <a:r>
              <a:rPr lang="en-US" sz="2400" dirty="0" err="1" smtClean="0"/>
              <a:t>số</a:t>
            </a:r>
            <a:r>
              <a:rPr lang="en-US" sz="2400" dirty="0" smtClean="0"/>
              <a:t> </a:t>
            </a:r>
            <a:r>
              <a:rPr lang="en-US" sz="2400" dirty="0" err="1" smtClean="0"/>
              <a:t>linh</a:t>
            </a:r>
            <a:r>
              <a:rPr lang="en-US" sz="2400" dirty="0" smtClean="0"/>
              <a:t> </a:t>
            </a:r>
            <a:r>
              <a:rPr lang="en-US" sz="2400" dirty="0" err="1" smtClean="0"/>
              <a:t>kiện</a:t>
            </a:r>
            <a:r>
              <a:rPr lang="en-US" sz="2400" dirty="0" smtClean="0"/>
              <a:t> </a:t>
            </a:r>
            <a:r>
              <a:rPr lang="en-US" sz="2400" dirty="0" err="1" smtClean="0"/>
              <a:t>cần</a:t>
            </a:r>
            <a:r>
              <a:rPr lang="en-US" sz="2400" dirty="0" smtClean="0"/>
              <a:t> </a:t>
            </a:r>
            <a:r>
              <a:rPr lang="en-US" sz="2400" dirty="0" err="1" smtClean="0"/>
              <a:t>sửa</a:t>
            </a:r>
            <a:r>
              <a:rPr lang="en-US" sz="2400" dirty="0" smtClean="0"/>
              <a:t> </a:t>
            </a:r>
            <a:r>
              <a:rPr lang="en-US" sz="2400" dirty="0" err="1" smtClean="0"/>
              <a:t>chữa</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hồi</a:t>
            </a:r>
            <a:r>
              <a:rPr lang="en-US" sz="2400" dirty="0" smtClean="0"/>
              <a:t> </a:t>
            </a:r>
            <a:r>
              <a:rPr lang="en-US" sz="2400" dirty="0" err="1" smtClean="0"/>
              <a:t>quy</a:t>
            </a:r>
            <a:r>
              <a:rPr lang="en-US" sz="2400" dirty="0" smtClean="0"/>
              <a:t> </a:t>
            </a:r>
            <a:r>
              <a:rPr lang="en-US" sz="2400" dirty="0" err="1" smtClean="0"/>
              <a:t>như</a:t>
            </a:r>
            <a:r>
              <a:rPr lang="en-US" sz="2400" dirty="0" smtClean="0"/>
              <a:t> </a:t>
            </a:r>
            <a:r>
              <a:rPr lang="en-US" sz="2400" dirty="0" err="1" smtClean="0"/>
              <a:t>sau</a:t>
            </a:r>
            <a:r>
              <a:rPr lang="en-US" sz="2400" dirty="0" smtClean="0"/>
              <a:t>:</a:t>
            </a:r>
          </a:p>
          <a:p>
            <a:pPr>
              <a:defRPr/>
            </a:pPr>
            <a:endParaRPr lang="en-US" sz="2400" dirty="0"/>
          </a:p>
          <a:p>
            <a:pPr>
              <a:defRPr/>
            </a:pPr>
            <a:endParaRPr lang="en-US" sz="2400" dirty="0" smtClean="0"/>
          </a:p>
          <a:p>
            <a:pPr>
              <a:defRPr/>
            </a:pPr>
            <a:endParaRPr lang="en-US" sz="2400" dirty="0"/>
          </a:p>
          <a:p>
            <a:pPr marL="0" indent="0">
              <a:buNone/>
              <a:defRPr/>
            </a:pPr>
            <a:endParaRPr lang="en-US" sz="2400" dirty="0"/>
          </a:p>
          <a:p>
            <a:pPr marL="0" indent="0">
              <a:buFont typeface="Wingdings 2" pitchFamily="18" charset="2"/>
              <a:buNone/>
              <a:defRPr/>
            </a:pPr>
            <a:r>
              <a:rPr lang="en-US" sz="2400" dirty="0"/>
              <a:t>	</a:t>
            </a:r>
            <a:endParaRPr lang="en-US" altLang="en-US" sz="2400" dirty="0"/>
          </a:p>
          <a:p>
            <a:pPr marL="0" indent="0">
              <a:buFont typeface="Wingdings 2" pitchFamily="18" charset="2"/>
              <a:buNone/>
              <a:defRPr/>
            </a:pPr>
            <a:endParaRPr lang="en-US" altLang="en-US" sz="2400" dirty="0" smtClean="0"/>
          </a:p>
          <a:p>
            <a:pPr marL="0" indent="0">
              <a:buFont typeface="Wingdings 2" pitchFamily="18" charset="2"/>
              <a:buNone/>
              <a:defRPr/>
            </a:pPr>
            <a:endParaRPr lang="en-US" altLang="en-US" sz="2400" dirty="0" smtClean="0"/>
          </a:p>
          <a:p>
            <a:pPr marL="0" indent="0">
              <a:buFont typeface="Wingdings 2" pitchFamily="18" charset="2"/>
              <a:buNone/>
              <a:defRPr/>
            </a:pPr>
            <a:endParaRPr lang="en-US" altLang="en-US" sz="2400" i="1" dirty="0" smtClean="0"/>
          </a:p>
          <a:p>
            <a:pPr>
              <a:defRPr/>
            </a:pPr>
            <a:endParaRPr lang="en-US" altLang="en-US" sz="2500" dirty="0" smtClean="0"/>
          </a:p>
        </p:txBody>
      </p:sp>
      <p:sp>
        <p:nvSpPr>
          <p:cNvPr id="8" name="Rectangle 2"/>
          <p:cNvSpPr txBox="1">
            <a:spLocks noChangeArrowheads="1"/>
          </p:cNvSpPr>
          <p:nvPr/>
        </p:nvSpPr>
        <p:spPr>
          <a:xfrm>
            <a:off x="28303" y="381000"/>
            <a:ext cx="9144000" cy="1017588"/>
          </a:xfrm>
          <a:prstGeom prst="rect">
            <a:avLst/>
          </a:prstGeom>
        </p:spPr>
        <p:txBody>
          <a:bodyPr vert="horz" lIns="91440" tIns="45720" rIns="91440" bIns="45720" rtlCol="0" anchor="t" anchorCtr="0">
            <a:normAutofit/>
          </a:bodyPr>
          <a:lstStyle>
            <a:lvl1pPr algn="ctr" defTabSz="685983" rtl="0" eaLnBrk="1" latinLnBrk="0" hangingPunct="1">
              <a:lnSpc>
                <a:spcPct val="90000"/>
              </a:lnSpc>
              <a:spcBef>
                <a:spcPct val="0"/>
              </a:spcBef>
              <a:buNone/>
              <a:defRPr sz="3200" kern="1200">
                <a:solidFill>
                  <a:schemeClr val="accent1">
                    <a:lumMod val="50000"/>
                  </a:schemeClr>
                </a:solidFill>
                <a:latin typeface="Arial" panose="020B0604020202020204" pitchFamily="34" charset="0"/>
                <a:ea typeface="+mj-ea"/>
                <a:cs typeface="Arial" panose="020B0604020202020204" pitchFamily="34" charset="0"/>
              </a:defRPr>
            </a:lvl1pPr>
          </a:lstStyle>
          <a:p>
            <a:pPr fontAlgn="auto">
              <a:spcAft>
                <a:spcPts val="0"/>
              </a:spcAft>
            </a:pPr>
            <a:r>
              <a:rPr lang="en-US" altLang="en-US" sz="3600" b="0" dirty="0" err="1" smtClean="0"/>
              <a:t>Hồi</a:t>
            </a:r>
            <a:r>
              <a:rPr lang="en-US" altLang="en-US" sz="3600" b="0" dirty="0" smtClean="0"/>
              <a:t> </a:t>
            </a:r>
            <a:r>
              <a:rPr lang="en-US" altLang="en-US" sz="3600" b="0" dirty="0" err="1" smtClean="0"/>
              <a:t>quy</a:t>
            </a:r>
            <a:r>
              <a:rPr lang="en-US" altLang="en-US" sz="3600" b="0" dirty="0" smtClean="0"/>
              <a:t> </a:t>
            </a:r>
            <a:r>
              <a:rPr lang="en-US" altLang="en-US" sz="3600" b="0" dirty="0" err="1" smtClean="0"/>
              <a:t>tuyến</a:t>
            </a:r>
            <a:r>
              <a:rPr lang="en-US" altLang="en-US" sz="3600" b="0" dirty="0" smtClean="0"/>
              <a:t> </a:t>
            </a:r>
            <a:r>
              <a:rPr lang="en-US" altLang="en-US" sz="3600" b="0" dirty="0" err="1" smtClean="0"/>
              <a:t>tính</a:t>
            </a:r>
            <a:r>
              <a:rPr lang="en-US" altLang="en-US" sz="3600" b="0" dirty="0" smtClean="0"/>
              <a:t> </a:t>
            </a:r>
            <a:r>
              <a:rPr lang="en-US" altLang="en-US" sz="3600" b="0" dirty="0" err="1" smtClean="0"/>
              <a:t>đơn</a:t>
            </a:r>
            <a:r>
              <a:rPr lang="en-US" altLang="en-US" sz="3600" b="0" dirty="0" smtClean="0"/>
              <a:t> </a:t>
            </a:r>
            <a:r>
              <a:rPr lang="en-US" altLang="en-US" sz="3600" b="0" dirty="0" err="1" smtClean="0"/>
              <a:t>biến</a:t>
            </a:r>
            <a:endParaRPr lang="en-US" altLang="en-US" sz="3600" b="0" dirty="0" smtClean="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352800"/>
            <a:ext cx="665797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 name="Picture 1"/>
          <p:cNvPicPr>
            <a:picLocks noChangeAspect="1"/>
          </p:cNvPicPr>
          <p:nvPr/>
        </p:nvPicPr>
        <p:blipFill>
          <a:blip r:embed="rId4"/>
          <a:stretch>
            <a:fillRect/>
          </a:stretch>
        </p:blipFill>
        <p:spPr>
          <a:xfrm>
            <a:off x="2895600" y="2133600"/>
            <a:ext cx="2667000" cy="762000"/>
          </a:xfrm>
          <a:prstGeom prst="rect">
            <a:avLst/>
          </a:prstGeom>
        </p:spPr>
      </p:pic>
    </p:spTree>
    <p:extLst>
      <p:ext uri="{BB962C8B-B14F-4D97-AF65-F5344CB8AC3E}">
        <p14:creationId xmlns:p14="http://schemas.microsoft.com/office/powerpoint/2010/main" val="40138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709" y="381000"/>
            <a:ext cx="9144000" cy="1017588"/>
          </a:xfrm>
        </p:spPr>
        <p:txBody>
          <a:bodyPr/>
          <a:lstStyle/>
          <a:p>
            <a:pPr eaLnBrk="1" hangingPunct="1"/>
            <a:r>
              <a:rPr lang="en-US" altLang="en-US" sz="3600" dirty="0" err="1" smtClean="0"/>
              <a:t>Việc</a:t>
            </a:r>
            <a:r>
              <a:rPr lang="en-US" altLang="en-US" sz="3600" dirty="0" smtClean="0"/>
              <a:t> </a:t>
            </a:r>
            <a:r>
              <a:rPr lang="en-US" altLang="en-US" sz="3600" dirty="0" err="1"/>
              <a:t>ư</a:t>
            </a:r>
            <a:r>
              <a:rPr lang="en-US" altLang="en-US" sz="3600" dirty="0" err="1" smtClean="0"/>
              <a:t>ớc</a:t>
            </a:r>
            <a:r>
              <a:rPr lang="en-US" altLang="en-US" sz="3600" dirty="0" smtClean="0"/>
              <a:t> </a:t>
            </a:r>
            <a:r>
              <a:rPr lang="en-US" altLang="en-US" sz="3600" dirty="0" err="1" smtClean="0"/>
              <a:t>lượng</a:t>
            </a:r>
            <a:r>
              <a:rPr lang="en-US" altLang="en-US" sz="3600" dirty="0" smtClean="0"/>
              <a:t> </a:t>
            </a:r>
            <a:r>
              <a:rPr lang="en-US" altLang="en-US" sz="3600" dirty="0" err="1" smtClean="0"/>
              <a:t>tham</a:t>
            </a:r>
            <a:r>
              <a:rPr lang="en-US" altLang="en-US" sz="3600" dirty="0" smtClean="0"/>
              <a:t> </a:t>
            </a:r>
            <a:r>
              <a:rPr lang="en-US" altLang="en-US" sz="3600" dirty="0" err="1" smtClean="0"/>
              <a:t>số</a:t>
            </a:r>
            <a:endParaRPr lang="en-US" altLang="en-US" sz="3600" dirty="0" smtClean="0"/>
          </a:p>
        </p:txBody>
      </p:sp>
      <p:sp>
        <p:nvSpPr>
          <p:cNvPr id="33795" name="Rectangle 3"/>
          <p:cNvSpPr>
            <a:spLocks noGrp="1" noChangeArrowheads="1"/>
          </p:cNvSpPr>
          <p:nvPr>
            <p:ph idx="1"/>
          </p:nvPr>
        </p:nvSpPr>
        <p:spPr>
          <a:xfrm>
            <a:off x="0" y="838200"/>
            <a:ext cx="9144000" cy="1981200"/>
          </a:xfrm>
        </p:spPr>
        <p:txBody>
          <a:bodyPr/>
          <a:lstStyle/>
          <a:p>
            <a:r>
              <a:rPr lang="vi-VN" altLang="en-US" sz="2400" dirty="0"/>
              <a:t>Chúng </a:t>
            </a:r>
            <a:r>
              <a:rPr lang="vi-VN" altLang="en-US" sz="2400" dirty="0" smtClean="0"/>
              <a:t>t</a:t>
            </a:r>
            <a:r>
              <a:rPr lang="en-US" altLang="en-US" sz="2400" dirty="0" smtClean="0"/>
              <a:t>a</a:t>
            </a:r>
            <a:r>
              <a:rPr lang="vi-VN" altLang="en-US" sz="2400" dirty="0" smtClean="0"/>
              <a:t> ước lượng </a:t>
            </a:r>
            <a:r>
              <a:rPr lang="vi-VN" altLang="en-US" sz="2400" dirty="0"/>
              <a:t>các tham số bằng phương </a:t>
            </a:r>
            <a:r>
              <a:rPr lang="vi-VN" altLang="en-US" sz="2400" dirty="0" smtClean="0"/>
              <a:t>pháp</a:t>
            </a:r>
            <a:r>
              <a:rPr lang="en-US" altLang="en-US" sz="2400" dirty="0" smtClean="0"/>
              <a:t> </a:t>
            </a:r>
            <a:r>
              <a:rPr lang="vi-VN" altLang="en-US" sz="2400" dirty="0"/>
              <a:t>phổ biến</a:t>
            </a:r>
            <a:r>
              <a:rPr lang="vi-VN" altLang="en-US" sz="2400" dirty="0" smtClean="0"/>
              <a:t> </a:t>
            </a:r>
            <a:r>
              <a:rPr lang="vi-VN" altLang="en-US" sz="2400" dirty="0">
                <a:solidFill>
                  <a:srgbClr val="FF0000"/>
                </a:solidFill>
              </a:rPr>
              <a:t>bình phương tối </a:t>
            </a:r>
            <a:r>
              <a:rPr lang="vi-VN" altLang="en-US" sz="2400" dirty="0" smtClean="0">
                <a:solidFill>
                  <a:srgbClr val="FF0000"/>
                </a:solidFill>
              </a:rPr>
              <a:t>thiểu</a:t>
            </a:r>
            <a:r>
              <a:rPr lang="vi-VN" altLang="en-US" sz="2400" dirty="0" smtClean="0"/>
              <a:t>.</a:t>
            </a:r>
            <a:endParaRPr lang="en-US" altLang="en-US" sz="2400" dirty="0" smtClean="0"/>
          </a:p>
          <a:p>
            <a:r>
              <a:rPr lang="vi-VN" altLang="en-US" sz="2400" dirty="0"/>
              <a:t>Chúng </a:t>
            </a:r>
            <a:r>
              <a:rPr lang="vi-VN" altLang="en-US" sz="2400" dirty="0" smtClean="0"/>
              <a:t>t</a:t>
            </a:r>
            <a:r>
              <a:rPr lang="en-US" altLang="en-US" sz="2400" dirty="0" smtClean="0"/>
              <a:t>a</a:t>
            </a:r>
            <a:r>
              <a:rPr lang="vi-VN" altLang="en-US" sz="2400" dirty="0" smtClean="0"/>
              <a:t> </a:t>
            </a:r>
            <a:r>
              <a:rPr lang="vi-VN" altLang="en-US" sz="2400" dirty="0"/>
              <a:t>giảm thiểu </a:t>
            </a:r>
            <a:r>
              <a:rPr lang="vi-VN" altLang="en-US" sz="2400" dirty="0">
                <a:solidFill>
                  <a:srgbClr val="FF0000"/>
                </a:solidFill>
              </a:rPr>
              <a:t>tổng bình phương của khoảng cách dọc từ mỗi điểm đến đường thẳng</a:t>
            </a:r>
            <a:endParaRPr lang="en-US" altLang="en-US" sz="2400" b="1" dirty="0" smtClean="0">
              <a:solidFill>
                <a:srgbClr val="FF0000"/>
              </a:solidFill>
            </a:endParaRPr>
          </a:p>
        </p:txBody>
      </p:sp>
      <p:grpSp>
        <p:nvGrpSpPr>
          <p:cNvPr id="33796" name="Group 1"/>
          <p:cNvGrpSpPr>
            <a:grpSpLocks/>
          </p:cNvGrpSpPr>
          <p:nvPr/>
        </p:nvGrpSpPr>
        <p:grpSpPr bwMode="auto">
          <a:xfrm>
            <a:off x="284163" y="2763838"/>
            <a:ext cx="4613275" cy="3505200"/>
            <a:chOff x="1752600" y="2597830"/>
            <a:chExt cx="4611688" cy="3505200"/>
          </a:xfrm>
        </p:grpSpPr>
        <p:sp>
          <p:nvSpPr>
            <p:cNvPr id="33802" name="Line 19"/>
            <p:cNvSpPr>
              <a:spLocks noChangeShapeType="1"/>
            </p:cNvSpPr>
            <p:nvPr/>
          </p:nvSpPr>
          <p:spPr bwMode="auto">
            <a:xfrm flipV="1">
              <a:off x="2286000" y="3436030"/>
              <a:ext cx="2286000" cy="167640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3" name="Line 3"/>
            <p:cNvSpPr>
              <a:spLocks noChangeShapeType="1"/>
            </p:cNvSpPr>
            <p:nvPr/>
          </p:nvSpPr>
          <p:spPr bwMode="auto">
            <a:xfrm>
              <a:off x="2286000" y="2597830"/>
              <a:ext cx="0" cy="29860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4" name="Line 4"/>
            <p:cNvSpPr>
              <a:spLocks noChangeShapeType="1"/>
            </p:cNvSpPr>
            <p:nvPr/>
          </p:nvSpPr>
          <p:spPr bwMode="auto">
            <a:xfrm>
              <a:off x="2286000" y="5583918"/>
              <a:ext cx="4078288" cy="15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5" name="Oval 5"/>
            <p:cNvSpPr>
              <a:spLocks noChangeArrowheads="1"/>
            </p:cNvSpPr>
            <p:nvPr/>
          </p:nvSpPr>
          <p:spPr bwMode="auto">
            <a:xfrm>
              <a:off x="3124200" y="46552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06" name="Oval 6"/>
            <p:cNvSpPr>
              <a:spLocks noChangeArrowheads="1"/>
            </p:cNvSpPr>
            <p:nvPr/>
          </p:nvSpPr>
          <p:spPr bwMode="auto">
            <a:xfrm>
              <a:off x="2743200" y="45790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07" name="Oval 7"/>
            <p:cNvSpPr>
              <a:spLocks noChangeArrowheads="1"/>
            </p:cNvSpPr>
            <p:nvPr/>
          </p:nvSpPr>
          <p:spPr bwMode="auto">
            <a:xfrm>
              <a:off x="3276600" y="40456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08" name="Oval 8"/>
            <p:cNvSpPr>
              <a:spLocks noChangeArrowheads="1"/>
            </p:cNvSpPr>
            <p:nvPr/>
          </p:nvSpPr>
          <p:spPr bwMode="auto">
            <a:xfrm>
              <a:off x="3657600" y="43504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09" name="Oval 9"/>
            <p:cNvSpPr>
              <a:spLocks noChangeArrowheads="1"/>
            </p:cNvSpPr>
            <p:nvPr/>
          </p:nvSpPr>
          <p:spPr bwMode="auto">
            <a:xfrm>
              <a:off x="3352800" y="38932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10" name="Oval 10"/>
            <p:cNvSpPr>
              <a:spLocks noChangeArrowheads="1"/>
            </p:cNvSpPr>
            <p:nvPr/>
          </p:nvSpPr>
          <p:spPr bwMode="auto">
            <a:xfrm>
              <a:off x="3733800" y="39694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11" name="Text Box 11"/>
            <p:cNvSpPr txBox="1">
              <a:spLocks noChangeArrowheads="1"/>
            </p:cNvSpPr>
            <p:nvPr/>
          </p:nvSpPr>
          <p:spPr bwMode="auto">
            <a:xfrm>
              <a:off x="2438400" y="5736318"/>
              <a:ext cx="2647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r>
                <a:rPr lang="en-US" altLang="en-US"/>
                <a:t>Independent variable (x)</a:t>
              </a:r>
            </a:p>
          </p:txBody>
        </p:sp>
        <p:sp>
          <p:nvSpPr>
            <p:cNvPr id="33812" name="Text Box 12"/>
            <p:cNvSpPr txBox="1">
              <a:spLocks noChangeArrowheads="1"/>
            </p:cNvSpPr>
            <p:nvPr/>
          </p:nvSpPr>
          <p:spPr bwMode="auto">
            <a:xfrm rot="-5400000">
              <a:off x="717551" y="4332967"/>
              <a:ext cx="2436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r>
                <a:rPr lang="en-US" altLang="en-US"/>
                <a:t>Dependent variable</a:t>
              </a:r>
            </a:p>
          </p:txBody>
        </p:sp>
        <p:sp>
          <p:nvSpPr>
            <p:cNvPr id="33813" name="Oval 13"/>
            <p:cNvSpPr>
              <a:spLocks noChangeArrowheads="1"/>
            </p:cNvSpPr>
            <p:nvPr/>
          </p:nvSpPr>
          <p:spPr bwMode="auto">
            <a:xfrm>
              <a:off x="4038600" y="41980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14" name="Oval 14"/>
            <p:cNvSpPr>
              <a:spLocks noChangeArrowheads="1"/>
            </p:cNvSpPr>
            <p:nvPr/>
          </p:nvSpPr>
          <p:spPr bwMode="auto">
            <a:xfrm>
              <a:off x="3962400" y="36646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15" name="Oval 15"/>
            <p:cNvSpPr>
              <a:spLocks noChangeArrowheads="1"/>
            </p:cNvSpPr>
            <p:nvPr/>
          </p:nvSpPr>
          <p:spPr bwMode="auto">
            <a:xfrm>
              <a:off x="3124200" y="41218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16" name="Oval 16"/>
            <p:cNvSpPr>
              <a:spLocks noChangeArrowheads="1"/>
            </p:cNvSpPr>
            <p:nvPr/>
          </p:nvSpPr>
          <p:spPr bwMode="auto">
            <a:xfrm>
              <a:off x="2514600" y="45790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17" name="Oval 17"/>
            <p:cNvSpPr>
              <a:spLocks noChangeArrowheads="1"/>
            </p:cNvSpPr>
            <p:nvPr/>
          </p:nvSpPr>
          <p:spPr bwMode="auto">
            <a:xfrm>
              <a:off x="4191000" y="33598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18" name="Line 27"/>
            <p:cNvSpPr>
              <a:spLocks noChangeShapeType="1"/>
            </p:cNvSpPr>
            <p:nvPr/>
          </p:nvSpPr>
          <p:spPr bwMode="auto">
            <a:xfrm>
              <a:off x="2552700" y="4655230"/>
              <a:ext cx="0" cy="271463"/>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9" name="Line 28"/>
            <p:cNvSpPr>
              <a:spLocks noChangeShapeType="1"/>
            </p:cNvSpPr>
            <p:nvPr/>
          </p:nvSpPr>
          <p:spPr bwMode="auto">
            <a:xfrm>
              <a:off x="2781300" y="4655230"/>
              <a:ext cx="0" cy="80963"/>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0" name="Line 29"/>
            <p:cNvSpPr>
              <a:spLocks noChangeShapeType="1"/>
            </p:cNvSpPr>
            <p:nvPr/>
          </p:nvSpPr>
          <p:spPr bwMode="auto">
            <a:xfrm>
              <a:off x="3149600" y="4479018"/>
              <a:ext cx="0" cy="188912"/>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1" name="Line 30"/>
            <p:cNvSpPr>
              <a:spLocks noChangeShapeType="1"/>
            </p:cNvSpPr>
            <p:nvPr/>
          </p:nvSpPr>
          <p:spPr bwMode="auto">
            <a:xfrm>
              <a:off x="3162300" y="4223430"/>
              <a:ext cx="0" cy="236538"/>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2" name="Line 31"/>
            <p:cNvSpPr>
              <a:spLocks noChangeShapeType="1"/>
            </p:cNvSpPr>
            <p:nvPr/>
          </p:nvSpPr>
          <p:spPr bwMode="auto">
            <a:xfrm>
              <a:off x="3314700" y="4121830"/>
              <a:ext cx="0" cy="187325"/>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3" name="Line 32"/>
            <p:cNvSpPr>
              <a:spLocks noChangeShapeType="1"/>
            </p:cNvSpPr>
            <p:nvPr/>
          </p:nvSpPr>
          <p:spPr bwMode="auto">
            <a:xfrm>
              <a:off x="3403600" y="3982130"/>
              <a:ext cx="0" cy="307975"/>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4" name="Line 33"/>
            <p:cNvSpPr>
              <a:spLocks noChangeShapeType="1"/>
            </p:cNvSpPr>
            <p:nvPr/>
          </p:nvSpPr>
          <p:spPr bwMode="auto">
            <a:xfrm>
              <a:off x="3695700" y="4101193"/>
              <a:ext cx="0" cy="249237"/>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5" name="Line 34"/>
            <p:cNvSpPr>
              <a:spLocks noChangeShapeType="1"/>
            </p:cNvSpPr>
            <p:nvPr/>
          </p:nvSpPr>
          <p:spPr bwMode="auto">
            <a:xfrm>
              <a:off x="4076700" y="3817030"/>
              <a:ext cx="0" cy="381000"/>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6" name="Line 36"/>
            <p:cNvSpPr>
              <a:spLocks noChangeShapeType="1"/>
            </p:cNvSpPr>
            <p:nvPr/>
          </p:nvSpPr>
          <p:spPr bwMode="auto">
            <a:xfrm>
              <a:off x="4229100" y="3461430"/>
              <a:ext cx="0" cy="188913"/>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7" name="Line 37"/>
            <p:cNvSpPr>
              <a:spLocks noChangeShapeType="1"/>
            </p:cNvSpPr>
            <p:nvPr/>
          </p:nvSpPr>
          <p:spPr bwMode="auto">
            <a:xfrm>
              <a:off x="4002088" y="3729718"/>
              <a:ext cx="1587" cy="104775"/>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368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590800"/>
            <a:ext cx="3657600" cy="6858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cxnSp>
        <p:nvCxnSpPr>
          <p:cNvPr id="33798" name="Straight Arrow Connector 3"/>
          <p:cNvCxnSpPr>
            <a:cxnSpLocks noChangeShapeType="1"/>
          </p:cNvCxnSpPr>
          <p:nvPr/>
        </p:nvCxnSpPr>
        <p:spPr bwMode="auto">
          <a:xfrm flipH="1">
            <a:off x="2646363" y="3048000"/>
            <a:ext cx="1392237" cy="1125538"/>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37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554413"/>
            <a:ext cx="440055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380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5238" y="2792413"/>
            <a:ext cx="2057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cxnSp>
        <p:nvCxnSpPr>
          <p:cNvPr id="33801" name="Straight Arrow Connector 5"/>
          <p:cNvCxnSpPr>
            <a:cxnSpLocks noChangeShapeType="1"/>
          </p:cNvCxnSpPr>
          <p:nvPr/>
        </p:nvCxnSpPr>
        <p:spPr bwMode="auto">
          <a:xfrm>
            <a:off x="1524000" y="3276600"/>
            <a:ext cx="665163" cy="1011238"/>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6198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0" y="838200"/>
            <a:ext cx="9144000" cy="1981200"/>
          </a:xfrm>
        </p:spPr>
        <p:txBody>
          <a:bodyPr>
            <a:normAutofit/>
          </a:bodyPr>
          <a:lstStyle/>
          <a:p>
            <a:r>
              <a:rPr lang="en-US" altLang="en-US" sz="2400" dirty="0" err="1"/>
              <a:t>Đối</a:t>
            </a:r>
            <a:r>
              <a:rPr lang="en-US" altLang="en-US" sz="2400" dirty="0"/>
              <a:t> </a:t>
            </a:r>
            <a:r>
              <a:rPr lang="en-US" altLang="en-US" sz="2400" dirty="0" err="1"/>
              <a:t>với</a:t>
            </a:r>
            <a:r>
              <a:rPr lang="en-US" altLang="en-US" sz="2400" dirty="0"/>
              <a:t> </a:t>
            </a:r>
            <a:r>
              <a:rPr lang="en-US" altLang="en-US" sz="2400" dirty="0" err="1"/>
              <a:t>mỗi</a:t>
            </a:r>
            <a:r>
              <a:rPr lang="en-US" altLang="en-US" sz="2400" dirty="0"/>
              <a:t> </a:t>
            </a:r>
            <a:r>
              <a:rPr lang="en-US" altLang="en-US" sz="2400" dirty="0" err="1" smtClean="0"/>
              <a:t>điểm</a:t>
            </a:r>
            <a:r>
              <a:rPr lang="en-US" altLang="en-US" sz="2400" dirty="0" smtClean="0"/>
              <a:t> </a:t>
            </a:r>
            <a:r>
              <a:rPr lang="en-US" altLang="en-US" sz="2400" dirty="0" err="1" smtClean="0"/>
              <a:t>quan</a:t>
            </a:r>
            <a:r>
              <a:rPr lang="en-US" altLang="en-US" sz="2400" dirty="0" smtClean="0"/>
              <a:t> </a:t>
            </a:r>
            <a:r>
              <a:rPr lang="en-US" altLang="en-US" sz="2400" dirty="0" err="1"/>
              <a:t>sát</a:t>
            </a:r>
            <a:r>
              <a:rPr lang="en-US" altLang="en-US" sz="2400" dirty="0"/>
              <a:t> </a:t>
            </a:r>
            <a:r>
              <a:rPr lang="en-US" altLang="en-US" sz="2400" dirty="0" err="1"/>
              <a:t>trong</a:t>
            </a:r>
            <a:r>
              <a:rPr lang="en-US" altLang="en-US" sz="2400" dirty="0"/>
              <a:t> </a:t>
            </a:r>
            <a:r>
              <a:rPr lang="en-US" altLang="en-US" sz="2400" dirty="0" err="1" smtClean="0"/>
              <a:t>tập</a:t>
            </a:r>
            <a:r>
              <a:rPr lang="en-US" altLang="en-US" sz="2400" dirty="0" smtClean="0"/>
              <a:t> </a:t>
            </a:r>
            <a:r>
              <a:rPr lang="en-US" altLang="en-US" sz="2400" dirty="0" err="1" smtClean="0"/>
              <a:t>dữ</a:t>
            </a:r>
            <a:r>
              <a:rPr lang="en-US" altLang="en-US" sz="2400" dirty="0" smtClean="0"/>
              <a:t> </a:t>
            </a:r>
            <a:r>
              <a:rPr lang="en-US" altLang="en-US" sz="2400" dirty="0" err="1" smtClean="0"/>
              <a:t>liệu</a:t>
            </a:r>
            <a:r>
              <a:rPr lang="en-US" altLang="en-US" sz="2400" dirty="0" smtClean="0"/>
              <a:t>, </a:t>
            </a:r>
            <a:r>
              <a:rPr lang="en-US" altLang="en-US" sz="2400" dirty="0" err="1"/>
              <a:t>chúng</a:t>
            </a:r>
            <a:r>
              <a:rPr lang="en-US" altLang="en-US" sz="2400" dirty="0"/>
              <a:t> </a:t>
            </a:r>
            <a:r>
              <a:rPr lang="en-US" altLang="en-US" sz="2400" dirty="0" smtClean="0"/>
              <a:t>ta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tính</a:t>
            </a:r>
            <a:r>
              <a:rPr lang="en-US" altLang="en-US" sz="2400" dirty="0"/>
              <a:t> </a:t>
            </a:r>
            <a:r>
              <a:rPr lang="en-US" altLang="en-US" sz="2400" dirty="0" err="1"/>
              <a:t>toán</a:t>
            </a:r>
            <a:endParaRPr lang="en-US" altLang="en-US" sz="2400" b="1" dirty="0" smtClean="0"/>
          </a:p>
          <a:p>
            <a:endParaRPr lang="en-US" altLang="en-US" sz="2400" b="1" dirty="0" smtClean="0"/>
          </a:p>
          <a:p>
            <a:r>
              <a:rPr lang="en-US" altLang="en-US" sz="2400" dirty="0" err="1" smtClean="0"/>
              <a:t>Khoảng</a:t>
            </a:r>
            <a:r>
              <a:rPr lang="en-US" altLang="en-US" sz="2400" dirty="0" smtClean="0"/>
              <a:t> </a:t>
            </a:r>
            <a:r>
              <a:rPr lang="en-US" altLang="en-US" sz="2400" dirty="0" err="1" smtClean="0"/>
              <a:t>cách</a:t>
            </a:r>
            <a:r>
              <a:rPr lang="en-US" altLang="en-US" sz="2400" dirty="0" smtClean="0"/>
              <a:t> </a:t>
            </a:r>
            <a:r>
              <a:rPr lang="en-US" altLang="en-US" sz="2400" dirty="0" err="1" smtClean="0"/>
              <a:t>dọc</a:t>
            </a:r>
            <a:r>
              <a:rPr lang="en-US" altLang="en-US" sz="2400" dirty="0" smtClean="0"/>
              <a:t> </a:t>
            </a:r>
            <a:r>
              <a:rPr lang="en-US" altLang="en-US" sz="2400" dirty="0" err="1" smtClean="0"/>
              <a:t>tương</a:t>
            </a:r>
            <a:r>
              <a:rPr lang="en-US" altLang="en-US" sz="2400" dirty="0" smtClean="0"/>
              <a:t> </a:t>
            </a:r>
            <a:r>
              <a:rPr lang="en-US" altLang="en-US" sz="2400" dirty="0" err="1" smtClean="0"/>
              <a:t>ứng</a:t>
            </a:r>
            <a:r>
              <a:rPr lang="en-US" altLang="en-US" sz="2400" dirty="0" smtClean="0"/>
              <a:t> </a:t>
            </a:r>
            <a:r>
              <a:rPr lang="en-US" altLang="en-US" sz="2400" dirty="0" err="1" smtClean="0"/>
              <a:t>với</a:t>
            </a:r>
            <a:r>
              <a:rPr lang="en-US" altLang="en-US" sz="2400" dirty="0" smtClean="0"/>
              <a:t> </a:t>
            </a:r>
            <a:r>
              <a:rPr lang="en-US" altLang="en-US" sz="2400" dirty="0" err="1" smtClean="0"/>
              <a:t>giá</a:t>
            </a:r>
            <a:r>
              <a:rPr lang="en-US" altLang="en-US" sz="2400" dirty="0" smtClean="0"/>
              <a:t> </a:t>
            </a:r>
            <a:r>
              <a:rPr lang="en-US" altLang="en-US" sz="2400" dirty="0" err="1" smtClean="0"/>
              <a:t>trị</a:t>
            </a:r>
            <a:r>
              <a:rPr lang="en-US" altLang="en-US" sz="2400" dirty="0" smtClean="0"/>
              <a:t> </a:t>
            </a:r>
            <a:r>
              <a:rPr lang="en-US" altLang="en-US" sz="2400" dirty="0" err="1" smtClean="0"/>
              <a:t>quan</a:t>
            </a:r>
            <a:r>
              <a:rPr lang="en-US" altLang="en-US" sz="2400" dirty="0" smtClean="0"/>
              <a:t> </a:t>
            </a:r>
            <a:r>
              <a:rPr lang="en-US" altLang="en-US" sz="2400" dirty="0" err="1" smtClean="0"/>
              <a:t>sát</a:t>
            </a:r>
            <a:r>
              <a:rPr lang="en-US" altLang="en-US" sz="2400" dirty="0" smtClean="0"/>
              <a:t> </a:t>
            </a:r>
            <a:r>
              <a:rPr lang="en-US" altLang="en-US" sz="2400" dirty="0" err="1" smtClean="0"/>
              <a:t>thứ</a:t>
            </a:r>
            <a:r>
              <a:rPr lang="en-US" altLang="en-US" sz="2400" dirty="0" smtClean="0"/>
              <a:t>  </a:t>
            </a:r>
            <a:r>
              <a:rPr lang="en-US" altLang="en-US" sz="2400" dirty="0" err="1" smtClean="0"/>
              <a:t>i</a:t>
            </a:r>
            <a:r>
              <a:rPr lang="en-US" altLang="en-US" sz="2400" dirty="0" smtClean="0"/>
              <a:t> </a:t>
            </a:r>
            <a:r>
              <a:rPr lang="en-US" altLang="en-US" sz="2400" dirty="0" err="1" smtClean="0"/>
              <a:t>là</a:t>
            </a:r>
            <a:r>
              <a:rPr lang="en-US" altLang="en-US" sz="2400" dirty="0"/>
              <a:t>:</a:t>
            </a:r>
            <a:endParaRPr lang="en-US" altLang="en-US" sz="2400" dirty="0" smtClean="0"/>
          </a:p>
          <a:p>
            <a:endParaRPr lang="en-US" altLang="en-US" sz="2400" b="1" dirty="0" smtClean="0"/>
          </a:p>
        </p:txBody>
      </p:sp>
      <p:pic>
        <p:nvPicPr>
          <p:cNvPr id="348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667000"/>
            <a:ext cx="3268662"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482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819400"/>
            <a:ext cx="25146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482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600200"/>
            <a:ext cx="3802062"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8" name="Rectangle 2"/>
          <p:cNvSpPr txBox="1">
            <a:spLocks noChangeArrowheads="1"/>
          </p:cNvSpPr>
          <p:nvPr/>
        </p:nvSpPr>
        <p:spPr>
          <a:xfrm>
            <a:off x="8709" y="381000"/>
            <a:ext cx="9144000" cy="1017588"/>
          </a:xfrm>
          <a:prstGeom prst="rect">
            <a:avLst/>
          </a:prstGeom>
        </p:spPr>
        <p:txBody>
          <a:bodyPr vert="horz" lIns="91440" tIns="45720" rIns="91440" bIns="45720" rtlCol="0" anchor="t" anchorCtr="0">
            <a:normAutofit/>
          </a:bodyPr>
          <a:lstStyle>
            <a:lvl1pPr algn="ctr" defTabSz="685983" rtl="0" eaLnBrk="1" latinLnBrk="0" hangingPunct="1">
              <a:lnSpc>
                <a:spcPct val="90000"/>
              </a:lnSpc>
              <a:spcBef>
                <a:spcPct val="0"/>
              </a:spcBef>
              <a:buNone/>
              <a:defRPr sz="3200" kern="1200">
                <a:solidFill>
                  <a:schemeClr val="accent1">
                    <a:lumMod val="50000"/>
                  </a:schemeClr>
                </a:solidFill>
                <a:latin typeface="Arial" panose="020B0604020202020204" pitchFamily="34" charset="0"/>
                <a:ea typeface="+mj-ea"/>
                <a:cs typeface="Arial" panose="020B0604020202020204" pitchFamily="34" charset="0"/>
              </a:defRPr>
            </a:lvl1pPr>
          </a:lstStyle>
          <a:p>
            <a:pPr fontAlgn="auto">
              <a:spcAft>
                <a:spcPts val="0"/>
              </a:spcAft>
            </a:pPr>
            <a:r>
              <a:rPr lang="en-US" altLang="en-US" sz="3600" b="0" dirty="0" err="1" smtClean="0"/>
              <a:t>Việc</a:t>
            </a:r>
            <a:r>
              <a:rPr lang="en-US" altLang="en-US" sz="3600" b="0" dirty="0" smtClean="0"/>
              <a:t> </a:t>
            </a:r>
            <a:r>
              <a:rPr lang="en-US" altLang="en-US" sz="3600" b="0" dirty="0" err="1" smtClean="0"/>
              <a:t>ước</a:t>
            </a:r>
            <a:r>
              <a:rPr lang="en-US" altLang="en-US" sz="3600" b="0" dirty="0" smtClean="0"/>
              <a:t> </a:t>
            </a:r>
            <a:r>
              <a:rPr lang="en-US" altLang="en-US" sz="3600" b="0" dirty="0" err="1" smtClean="0"/>
              <a:t>lượng</a:t>
            </a:r>
            <a:r>
              <a:rPr lang="en-US" altLang="en-US" sz="3600" b="0" dirty="0" smtClean="0"/>
              <a:t> </a:t>
            </a:r>
            <a:r>
              <a:rPr lang="en-US" altLang="en-US" sz="3600" b="0" dirty="0" err="1" smtClean="0"/>
              <a:t>tham</a:t>
            </a:r>
            <a:r>
              <a:rPr lang="en-US" altLang="en-US" sz="3600" b="0" dirty="0" smtClean="0"/>
              <a:t> </a:t>
            </a:r>
            <a:r>
              <a:rPr lang="en-US" altLang="en-US" sz="3600" b="0" dirty="0" err="1" smtClean="0"/>
              <a:t>số</a:t>
            </a:r>
            <a:endParaRPr lang="en-US" altLang="en-US" sz="3600" b="0" dirty="0" smtClean="0"/>
          </a:p>
        </p:txBody>
      </p:sp>
    </p:spTree>
    <p:extLst>
      <p:ext uri="{BB962C8B-B14F-4D97-AF65-F5344CB8AC3E}">
        <p14:creationId xmlns:p14="http://schemas.microsoft.com/office/powerpoint/2010/main" val="228889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0" y="838200"/>
            <a:ext cx="4792663" cy="3581400"/>
          </a:xfrm>
        </p:spPr>
        <p:txBody>
          <a:bodyPr>
            <a:normAutofit/>
          </a:bodyPr>
          <a:lstStyle/>
          <a:p>
            <a:pPr algn="l"/>
            <a:r>
              <a:rPr lang="en-US" altLang="en-US" sz="2350" dirty="0" err="1" smtClean="0"/>
              <a:t>Dựa</a:t>
            </a:r>
            <a:r>
              <a:rPr lang="en-US" altLang="en-US" sz="2350" dirty="0" smtClean="0"/>
              <a:t> </a:t>
            </a:r>
            <a:r>
              <a:rPr lang="en-US" altLang="en-US" sz="2350" dirty="0" err="1" smtClean="0"/>
              <a:t>vào</a:t>
            </a:r>
            <a:r>
              <a:rPr lang="en-US" altLang="en-US" sz="2350" dirty="0" smtClean="0"/>
              <a:t> </a:t>
            </a:r>
            <a:r>
              <a:rPr lang="en-US" altLang="en-US" sz="2350" dirty="0" err="1" smtClean="0"/>
              <a:t>dữ</a:t>
            </a:r>
            <a:r>
              <a:rPr lang="en-US" altLang="en-US" sz="2350" dirty="0" smtClean="0"/>
              <a:t> </a:t>
            </a:r>
            <a:r>
              <a:rPr lang="en-US" altLang="en-US" sz="2350" dirty="0" err="1" smtClean="0"/>
              <a:t>liệu</a:t>
            </a:r>
            <a:r>
              <a:rPr lang="en-US" altLang="en-US" sz="2350" dirty="0" smtClean="0"/>
              <a:t> </a:t>
            </a:r>
            <a:r>
              <a:rPr lang="en-US" altLang="en-US" sz="2350" dirty="0" err="1" smtClean="0"/>
              <a:t>có</a:t>
            </a:r>
            <a:r>
              <a:rPr lang="en-US" altLang="en-US" sz="2350" dirty="0" smtClean="0"/>
              <a:t> </a:t>
            </a:r>
            <a:r>
              <a:rPr lang="en-US" altLang="en-US" sz="2350" dirty="0" err="1" smtClean="0"/>
              <a:t>sẵn</a:t>
            </a:r>
            <a:r>
              <a:rPr lang="en-US" altLang="en-US" sz="2350" dirty="0" smtClean="0"/>
              <a:t>, </a:t>
            </a:r>
            <a:r>
              <a:rPr lang="en-US" altLang="en-US" sz="2350" dirty="0" err="1" smtClean="0"/>
              <a:t>chúng</a:t>
            </a:r>
            <a:r>
              <a:rPr lang="en-US" altLang="en-US" sz="2350" dirty="0" smtClean="0"/>
              <a:t> ta </a:t>
            </a:r>
            <a:r>
              <a:rPr lang="en-US" altLang="en-US" sz="2350" dirty="0" err="1" smtClean="0"/>
              <a:t>ước</a:t>
            </a:r>
            <a:r>
              <a:rPr lang="en-US" altLang="en-US" sz="2350" dirty="0" smtClean="0"/>
              <a:t> </a:t>
            </a:r>
            <a:r>
              <a:rPr lang="en-US" altLang="en-US" sz="2350" dirty="0" err="1" smtClean="0"/>
              <a:t>lượng</a:t>
            </a:r>
            <a:r>
              <a:rPr lang="en-US" altLang="en-US" sz="2350" dirty="0" smtClean="0"/>
              <a:t> </a:t>
            </a:r>
            <a:r>
              <a:rPr lang="en-US" altLang="en-US" sz="2350" dirty="0" err="1" smtClean="0"/>
              <a:t>các</a:t>
            </a:r>
            <a:r>
              <a:rPr lang="en-US" altLang="en-US" sz="2350" dirty="0" smtClean="0"/>
              <a:t> </a:t>
            </a:r>
            <a:r>
              <a:rPr lang="en-US" altLang="en-US" sz="2350" dirty="0" err="1" smtClean="0"/>
              <a:t>tham</a:t>
            </a:r>
            <a:r>
              <a:rPr lang="en-US" altLang="en-US" sz="2350" dirty="0" smtClean="0"/>
              <a:t> </a:t>
            </a:r>
            <a:r>
              <a:rPr lang="en-US" altLang="en-US" sz="2350" dirty="0" err="1" smtClean="0"/>
              <a:t>số</a:t>
            </a:r>
            <a:r>
              <a:rPr lang="en-US" altLang="en-US" sz="2350" dirty="0" smtClean="0"/>
              <a:t> </a:t>
            </a:r>
            <a:r>
              <a:rPr lang="el-GR" altLang="en-US" sz="2350" dirty="0" smtClean="0"/>
              <a:t>β</a:t>
            </a:r>
            <a:r>
              <a:rPr lang="en-US" altLang="en-US" sz="2350" baseline="-25000" dirty="0" smtClean="0"/>
              <a:t>0</a:t>
            </a:r>
            <a:r>
              <a:rPr lang="en-US" altLang="en-US" sz="2350" i="1" dirty="0" smtClean="0"/>
              <a:t> </a:t>
            </a:r>
            <a:r>
              <a:rPr lang="en-US" altLang="en-US" sz="2350" dirty="0" err="1" smtClean="0"/>
              <a:t>và</a:t>
            </a:r>
            <a:r>
              <a:rPr lang="en-US" altLang="en-US" sz="2350" dirty="0" smtClean="0"/>
              <a:t> </a:t>
            </a:r>
            <a:r>
              <a:rPr lang="el-GR" altLang="en-US" sz="2350" dirty="0" smtClean="0"/>
              <a:t>β</a:t>
            </a:r>
            <a:r>
              <a:rPr lang="en-US" altLang="en-US" sz="2350" baseline="-25000" dirty="0" smtClean="0"/>
              <a:t>1</a:t>
            </a:r>
            <a:r>
              <a:rPr lang="en-US" altLang="en-US" sz="2350" dirty="0" smtClean="0"/>
              <a:t> </a:t>
            </a:r>
          </a:p>
          <a:p>
            <a:pPr algn="l"/>
            <a:r>
              <a:rPr lang="en-US" altLang="en-US" sz="2350" dirty="0" err="1" smtClean="0"/>
              <a:t>Tìm</a:t>
            </a:r>
            <a:r>
              <a:rPr lang="en-US" altLang="en-US" sz="2350" dirty="0" smtClean="0"/>
              <a:t> 1 </a:t>
            </a:r>
            <a:r>
              <a:rPr lang="en-US" altLang="en-US" sz="2350" dirty="0" err="1" smtClean="0"/>
              <a:t>đường</a:t>
            </a:r>
            <a:r>
              <a:rPr lang="en-US" altLang="en-US" sz="2350" dirty="0" smtClean="0"/>
              <a:t> </a:t>
            </a:r>
            <a:r>
              <a:rPr lang="en-US" altLang="en-US" sz="2350" dirty="0" err="1" smtClean="0"/>
              <a:t>thẳng</a:t>
            </a:r>
            <a:r>
              <a:rPr lang="en-US" altLang="en-US" sz="2350" dirty="0" smtClean="0"/>
              <a:t> </a:t>
            </a:r>
            <a:r>
              <a:rPr lang="en-US" altLang="en-US" sz="2350" dirty="0" err="1" smtClean="0"/>
              <a:t>phù</a:t>
            </a:r>
            <a:r>
              <a:rPr lang="en-US" altLang="en-US" sz="2350" dirty="0" smtClean="0"/>
              <a:t> </a:t>
            </a:r>
            <a:r>
              <a:rPr lang="en-US" altLang="en-US" sz="2350" dirty="0" err="1" smtClean="0"/>
              <a:t>hợp</a:t>
            </a:r>
            <a:r>
              <a:rPr lang="en-US" altLang="en-US" sz="2350" dirty="0" smtClean="0"/>
              <a:t> </a:t>
            </a:r>
            <a:r>
              <a:rPr lang="en-US" altLang="en-US" sz="2350" dirty="0" err="1" smtClean="0"/>
              <a:t>nhất</a:t>
            </a:r>
            <a:r>
              <a:rPr lang="en-US" altLang="en-US" sz="2350" dirty="0" smtClean="0"/>
              <a:t> </a:t>
            </a:r>
            <a:r>
              <a:rPr lang="en-US" altLang="en-US" sz="2350" dirty="0" err="1" smtClean="0"/>
              <a:t>đi</a:t>
            </a:r>
            <a:r>
              <a:rPr lang="en-US" altLang="en-US" sz="2350" dirty="0" smtClean="0"/>
              <a:t> qua </a:t>
            </a:r>
            <a:r>
              <a:rPr lang="en-US" altLang="en-US" sz="2350" dirty="0" err="1" smtClean="0"/>
              <a:t>các</a:t>
            </a:r>
            <a:r>
              <a:rPr lang="en-US" altLang="en-US" sz="2350" dirty="0" smtClean="0"/>
              <a:t> </a:t>
            </a:r>
            <a:r>
              <a:rPr lang="en-US" altLang="en-US" sz="2350" dirty="0" err="1" smtClean="0"/>
              <a:t>điểm</a:t>
            </a:r>
            <a:r>
              <a:rPr lang="en-US" altLang="en-US" sz="2350" dirty="0" smtClean="0"/>
              <a:t> </a:t>
            </a:r>
            <a:r>
              <a:rPr lang="en-US" altLang="en-US" sz="2350" dirty="0" err="1" smtClean="0"/>
              <a:t>trong</a:t>
            </a:r>
            <a:r>
              <a:rPr lang="en-US" altLang="en-US" sz="2350" dirty="0" smtClean="0"/>
              <a:t> </a:t>
            </a:r>
            <a:r>
              <a:rPr lang="en-US" altLang="en-US" sz="2350" dirty="0" err="1" smtClean="0"/>
              <a:t>đồ</a:t>
            </a:r>
            <a:r>
              <a:rPr lang="en-US" altLang="en-US" sz="2350" dirty="0" smtClean="0"/>
              <a:t> </a:t>
            </a:r>
            <a:r>
              <a:rPr lang="en-US" altLang="en-US" sz="2350" dirty="0" err="1" smtClean="0"/>
              <a:t>thị</a:t>
            </a:r>
            <a:r>
              <a:rPr lang="en-US" altLang="en-US" sz="2350" dirty="0" smtClean="0"/>
              <a:t> scatter plot </a:t>
            </a:r>
            <a:r>
              <a:rPr lang="en-US" altLang="en-US" sz="2350" dirty="0" err="1" smtClean="0"/>
              <a:t>của</a:t>
            </a:r>
            <a:r>
              <a:rPr lang="en-US" altLang="en-US" sz="2350" dirty="0" smtClean="0"/>
              <a:t> </a:t>
            </a:r>
            <a:r>
              <a:rPr lang="en-US" altLang="en-US" sz="2350" dirty="0" err="1" smtClean="0"/>
              <a:t>biến</a:t>
            </a:r>
            <a:r>
              <a:rPr lang="en-US" altLang="en-US" sz="2350" dirty="0"/>
              <a:t> </a:t>
            </a:r>
            <a:r>
              <a:rPr lang="en-US" altLang="en-US" sz="2350" dirty="0" err="1" smtClean="0"/>
              <a:t>phản</a:t>
            </a:r>
            <a:r>
              <a:rPr lang="en-US" altLang="en-US" sz="2350" dirty="0" smtClean="0"/>
              <a:t> </a:t>
            </a:r>
            <a:r>
              <a:rPr lang="en-US" altLang="en-US" sz="2350" dirty="0" err="1" smtClean="0"/>
              <a:t>hồi</a:t>
            </a:r>
            <a:r>
              <a:rPr lang="en-US" altLang="en-US" sz="2350" dirty="0" smtClean="0"/>
              <a:t> </a:t>
            </a:r>
            <a:r>
              <a:rPr lang="en-US" altLang="en-US" sz="2350" dirty="0" err="1" smtClean="0"/>
              <a:t>và</a:t>
            </a:r>
            <a:r>
              <a:rPr lang="en-US" altLang="en-US" sz="2350" dirty="0" smtClean="0"/>
              <a:t> </a:t>
            </a:r>
            <a:r>
              <a:rPr lang="en-US" altLang="en-US" sz="2350" dirty="0" err="1" smtClean="0"/>
              <a:t>biến</a:t>
            </a:r>
            <a:r>
              <a:rPr lang="en-US" altLang="en-US" sz="2350" dirty="0"/>
              <a:t> </a:t>
            </a:r>
            <a:r>
              <a:rPr lang="en-US" altLang="en-US" sz="2350" dirty="0" err="1" smtClean="0"/>
              <a:t>dự</a:t>
            </a:r>
            <a:r>
              <a:rPr lang="en-US" altLang="en-US" sz="2350" dirty="0" smtClean="0"/>
              <a:t> </a:t>
            </a:r>
            <a:r>
              <a:rPr lang="en-US" altLang="en-US" sz="2350" dirty="0" err="1" smtClean="0"/>
              <a:t>đoán</a:t>
            </a:r>
            <a:r>
              <a:rPr lang="en-US" altLang="en-US" sz="2350" dirty="0" smtClean="0"/>
              <a:t> </a:t>
            </a:r>
            <a:r>
              <a:rPr lang="en-US" altLang="en-US" sz="2350" dirty="0" err="1" smtClean="0"/>
              <a:t>sao</a:t>
            </a:r>
            <a:r>
              <a:rPr lang="en-US" altLang="en-US" sz="2350" dirty="0" smtClean="0"/>
              <a:t> </a:t>
            </a:r>
            <a:r>
              <a:rPr lang="en-US" altLang="en-US" sz="2350" dirty="0" err="1" smtClean="0"/>
              <a:t>cho</a:t>
            </a:r>
            <a:r>
              <a:rPr lang="en-US" altLang="en-US" sz="2350" dirty="0" smtClean="0"/>
              <a:t> </a:t>
            </a:r>
            <a:r>
              <a:rPr lang="en-US" altLang="en-US" sz="2350" dirty="0" err="1" smtClean="0"/>
              <a:t>tổng</a:t>
            </a:r>
            <a:r>
              <a:rPr lang="en-US" altLang="en-US" sz="2350" dirty="0" smtClean="0"/>
              <a:t> </a:t>
            </a:r>
            <a:r>
              <a:rPr lang="en-US" altLang="en-US" sz="2350" dirty="0" err="1" smtClean="0"/>
              <a:t>bình</a:t>
            </a:r>
            <a:r>
              <a:rPr lang="en-US" altLang="en-US" sz="2350" dirty="0" smtClean="0"/>
              <a:t> </a:t>
            </a:r>
            <a:r>
              <a:rPr lang="en-US" altLang="en-US" sz="2350" dirty="0" err="1" smtClean="0"/>
              <a:t>phương</a:t>
            </a:r>
            <a:r>
              <a:rPr lang="en-US" altLang="en-US" sz="2350" dirty="0" smtClean="0"/>
              <a:t> </a:t>
            </a:r>
            <a:r>
              <a:rPr lang="en-US" altLang="en-US" sz="2350" dirty="0" err="1" smtClean="0"/>
              <a:t>khoảng</a:t>
            </a:r>
            <a:r>
              <a:rPr lang="en-US" altLang="en-US" sz="2350" dirty="0" smtClean="0"/>
              <a:t> </a:t>
            </a:r>
            <a:r>
              <a:rPr lang="en-US" altLang="en-US" sz="2350" dirty="0" err="1" smtClean="0"/>
              <a:t>cách</a:t>
            </a:r>
            <a:r>
              <a:rPr lang="en-US" altLang="en-US" sz="2350" dirty="0" smtClean="0"/>
              <a:t> </a:t>
            </a:r>
            <a:r>
              <a:rPr lang="en-US" altLang="en-US" sz="2350" dirty="0" err="1" smtClean="0"/>
              <a:t>từ</a:t>
            </a:r>
            <a:r>
              <a:rPr lang="en-US" altLang="en-US" sz="2350" dirty="0" smtClean="0"/>
              <a:t> </a:t>
            </a:r>
            <a:r>
              <a:rPr lang="en-US" altLang="en-US" sz="2350" dirty="0" err="1" smtClean="0"/>
              <a:t>điểm</a:t>
            </a:r>
            <a:r>
              <a:rPr lang="en-US" altLang="en-US" sz="2350" dirty="0" smtClean="0"/>
              <a:t> </a:t>
            </a:r>
            <a:r>
              <a:rPr lang="en-US" altLang="en-US" sz="2350" dirty="0" err="1" smtClean="0"/>
              <a:t>đó</a:t>
            </a:r>
            <a:r>
              <a:rPr lang="en-US" altLang="en-US" sz="2350" dirty="0" smtClean="0"/>
              <a:t> </a:t>
            </a:r>
            <a:r>
              <a:rPr lang="en-US" altLang="en-US" sz="2350" dirty="0" err="1" smtClean="0"/>
              <a:t>đến</a:t>
            </a:r>
            <a:r>
              <a:rPr lang="en-US" altLang="en-US" sz="2350" dirty="0" smtClean="0"/>
              <a:t> </a:t>
            </a:r>
            <a:r>
              <a:rPr lang="en-US" altLang="en-US" sz="2350" dirty="0" err="1" smtClean="0"/>
              <a:t>đoạn</a:t>
            </a:r>
            <a:r>
              <a:rPr lang="en-US" altLang="en-US" sz="2350" dirty="0" smtClean="0"/>
              <a:t> </a:t>
            </a:r>
            <a:r>
              <a:rPr lang="en-US" altLang="en-US" sz="2350" dirty="0" err="1" smtClean="0"/>
              <a:t>thẳng</a:t>
            </a:r>
            <a:r>
              <a:rPr lang="en-US" altLang="en-US" sz="2350" dirty="0" smtClean="0"/>
              <a:t> </a:t>
            </a:r>
            <a:r>
              <a:rPr lang="en-US" altLang="en-US" sz="2350" dirty="0" err="1" smtClean="0"/>
              <a:t>là</a:t>
            </a:r>
            <a:r>
              <a:rPr lang="en-US" altLang="en-US" sz="2350" dirty="0" smtClean="0"/>
              <a:t> </a:t>
            </a:r>
            <a:r>
              <a:rPr lang="en-US" altLang="en-US" sz="2350" dirty="0" err="1" smtClean="0"/>
              <a:t>nhỏ</a:t>
            </a:r>
            <a:r>
              <a:rPr lang="en-US" altLang="en-US" sz="2350" dirty="0" smtClean="0"/>
              <a:t> </a:t>
            </a:r>
            <a:r>
              <a:rPr lang="en-US" altLang="en-US" sz="2350" dirty="0" err="1" smtClean="0"/>
              <a:t>nhất</a:t>
            </a:r>
            <a:endParaRPr lang="en-US" altLang="en-US" sz="2350" dirty="0" smtClean="0"/>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663" y="808038"/>
            <a:ext cx="433387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584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683125"/>
            <a:ext cx="664845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584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267200"/>
            <a:ext cx="6172200" cy="41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8" name="Rectangle 2"/>
          <p:cNvSpPr txBox="1">
            <a:spLocks noChangeArrowheads="1"/>
          </p:cNvSpPr>
          <p:nvPr/>
        </p:nvSpPr>
        <p:spPr>
          <a:xfrm>
            <a:off x="8709" y="381000"/>
            <a:ext cx="9144000" cy="1017588"/>
          </a:xfrm>
          <a:prstGeom prst="rect">
            <a:avLst/>
          </a:prstGeom>
        </p:spPr>
        <p:txBody>
          <a:bodyPr vert="horz" lIns="91440" tIns="45720" rIns="91440" bIns="45720" rtlCol="0" anchor="t" anchorCtr="0">
            <a:normAutofit/>
          </a:bodyPr>
          <a:lstStyle>
            <a:lvl1pPr algn="ctr" defTabSz="685983" rtl="0" eaLnBrk="1" latinLnBrk="0" hangingPunct="1">
              <a:lnSpc>
                <a:spcPct val="90000"/>
              </a:lnSpc>
              <a:spcBef>
                <a:spcPct val="0"/>
              </a:spcBef>
              <a:buNone/>
              <a:defRPr sz="3200" kern="1200">
                <a:solidFill>
                  <a:schemeClr val="accent1">
                    <a:lumMod val="50000"/>
                  </a:schemeClr>
                </a:solidFill>
                <a:latin typeface="Arial" panose="020B0604020202020204" pitchFamily="34" charset="0"/>
                <a:ea typeface="+mj-ea"/>
                <a:cs typeface="Arial" panose="020B0604020202020204" pitchFamily="34" charset="0"/>
              </a:defRPr>
            </a:lvl1pPr>
          </a:lstStyle>
          <a:p>
            <a:pPr fontAlgn="auto">
              <a:spcAft>
                <a:spcPts val="0"/>
              </a:spcAft>
            </a:pPr>
            <a:r>
              <a:rPr lang="en-US" altLang="en-US" sz="3600" b="0" dirty="0" err="1" smtClean="0"/>
              <a:t>Việc</a:t>
            </a:r>
            <a:r>
              <a:rPr lang="en-US" altLang="en-US" sz="3600" b="0" dirty="0" smtClean="0"/>
              <a:t> </a:t>
            </a:r>
            <a:r>
              <a:rPr lang="en-US" altLang="en-US" sz="3600" b="0" dirty="0" err="1" smtClean="0"/>
              <a:t>ước</a:t>
            </a:r>
            <a:r>
              <a:rPr lang="en-US" altLang="en-US" sz="3600" b="0" dirty="0" smtClean="0"/>
              <a:t> </a:t>
            </a:r>
            <a:r>
              <a:rPr lang="en-US" altLang="en-US" sz="3600" b="0" dirty="0" err="1" smtClean="0"/>
              <a:t>lượng</a:t>
            </a:r>
            <a:r>
              <a:rPr lang="en-US" altLang="en-US" sz="3600" b="0" dirty="0" smtClean="0"/>
              <a:t> </a:t>
            </a:r>
            <a:r>
              <a:rPr lang="en-US" altLang="en-US" sz="3600" b="0" dirty="0" err="1" smtClean="0"/>
              <a:t>tham</a:t>
            </a:r>
            <a:r>
              <a:rPr lang="en-US" altLang="en-US" sz="3600" b="0" dirty="0" smtClean="0"/>
              <a:t> </a:t>
            </a:r>
            <a:r>
              <a:rPr lang="en-US" altLang="en-US" sz="3600" b="0" dirty="0" err="1" smtClean="0"/>
              <a:t>số</a:t>
            </a:r>
            <a:endParaRPr lang="en-US" altLang="en-US" sz="3600" b="0" dirty="0" smtClean="0"/>
          </a:p>
        </p:txBody>
      </p:sp>
    </p:spTree>
    <p:extLst>
      <p:ext uri="{BB962C8B-B14F-4D97-AF65-F5344CB8AC3E}">
        <p14:creationId xmlns:p14="http://schemas.microsoft.com/office/powerpoint/2010/main" val="37081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381000"/>
            <a:ext cx="8686800" cy="1017588"/>
          </a:xfrm>
        </p:spPr>
        <p:txBody>
          <a:bodyPr/>
          <a:lstStyle/>
          <a:p>
            <a:pPr eaLnBrk="1" hangingPunct="1"/>
            <a:r>
              <a:rPr lang="en-US" altLang="en-US" sz="3600" dirty="0" err="1" smtClean="0"/>
              <a:t>Giới</a:t>
            </a:r>
            <a:r>
              <a:rPr lang="en-US" altLang="en-US" sz="3600" dirty="0" smtClean="0"/>
              <a:t> </a:t>
            </a:r>
            <a:r>
              <a:rPr lang="en-US" altLang="en-US" sz="3600" dirty="0" err="1" smtClean="0"/>
              <a:t>thiệu</a:t>
            </a:r>
            <a:endParaRPr lang="en-US" altLang="en-US" sz="3600" dirty="0" smtClean="0"/>
          </a:p>
        </p:txBody>
      </p:sp>
      <p:sp>
        <p:nvSpPr>
          <p:cNvPr id="19459" name="Rectangle 3"/>
          <p:cNvSpPr>
            <a:spLocks noGrp="1" noChangeArrowheads="1"/>
          </p:cNvSpPr>
          <p:nvPr>
            <p:ph idx="1"/>
          </p:nvPr>
        </p:nvSpPr>
        <p:spPr>
          <a:xfrm>
            <a:off x="0" y="1143000"/>
            <a:ext cx="9144000" cy="6019800"/>
          </a:xfrm>
        </p:spPr>
        <p:txBody>
          <a:bodyPr/>
          <a:lstStyle/>
          <a:p>
            <a:r>
              <a:rPr lang="vi-VN" altLang="en-US" dirty="0"/>
              <a:t>Phân tích hồi quy là một phương pháp đơn giản về mặt khái niệm để nghiên cứu các </a:t>
            </a:r>
            <a:r>
              <a:rPr lang="vi-VN" altLang="en-US" dirty="0">
                <a:solidFill>
                  <a:srgbClr val="FF0000"/>
                </a:solidFill>
              </a:rPr>
              <a:t>mối quan hệ </a:t>
            </a:r>
            <a:r>
              <a:rPr lang="vi-VN" altLang="en-US" dirty="0" smtClean="0">
                <a:solidFill>
                  <a:srgbClr val="FF0000"/>
                </a:solidFill>
              </a:rPr>
              <a:t>giữa </a:t>
            </a:r>
            <a:r>
              <a:rPr lang="vi-VN" altLang="en-US" dirty="0">
                <a:solidFill>
                  <a:srgbClr val="FF0000"/>
                </a:solidFill>
              </a:rPr>
              <a:t>các biến.</a:t>
            </a:r>
          </a:p>
          <a:p>
            <a:r>
              <a:rPr lang="vi-VN" altLang="en-US" dirty="0"/>
              <a:t>Mối quan hệ được thể hiện dưới dạng một phương trình hoặc mô hình kết nối biến </a:t>
            </a:r>
            <a:r>
              <a:rPr lang="en-US" altLang="en-US" dirty="0" err="1" smtClean="0"/>
              <a:t>phản</a:t>
            </a:r>
            <a:r>
              <a:rPr lang="en-US" altLang="en-US" dirty="0" smtClean="0"/>
              <a:t> </a:t>
            </a:r>
            <a:r>
              <a:rPr lang="en-US" altLang="en-US" dirty="0" err="1" smtClean="0"/>
              <a:t>hồi</a:t>
            </a:r>
            <a:r>
              <a:rPr lang="en-US" altLang="en-US" dirty="0" smtClean="0"/>
              <a:t> (</a:t>
            </a:r>
            <a:r>
              <a:rPr lang="en-US" altLang="en-US" i="1" dirty="0">
                <a:solidFill>
                  <a:srgbClr val="FF0000"/>
                </a:solidFill>
              </a:rPr>
              <a:t>response</a:t>
            </a:r>
            <a:r>
              <a:rPr lang="en-US" altLang="en-US" dirty="0" smtClean="0"/>
              <a:t>)</a:t>
            </a:r>
            <a:r>
              <a:rPr lang="vi-VN" altLang="en-US" dirty="0" smtClean="0"/>
              <a:t> </a:t>
            </a:r>
            <a:r>
              <a:rPr lang="vi-VN" altLang="en-US" dirty="0"/>
              <a:t>hoặc biến phụ </a:t>
            </a:r>
            <a:r>
              <a:rPr lang="vi-VN" altLang="en-US" dirty="0" smtClean="0"/>
              <a:t>thuộc</a:t>
            </a:r>
            <a:r>
              <a:rPr lang="en-US" altLang="en-US" dirty="0" smtClean="0"/>
              <a:t> (</a:t>
            </a:r>
            <a:r>
              <a:rPr lang="en-US" altLang="en-US" i="1" dirty="0">
                <a:solidFill>
                  <a:srgbClr val="FF0000"/>
                </a:solidFill>
              </a:rPr>
              <a:t>dependent</a:t>
            </a:r>
            <a:r>
              <a:rPr lang="en-US" altLang="en-US" dirty="0" smtClean="0"/>
              <a:t>)</a:t>
            </a:r>
            <a:r>
              <a:rPr lang="vi-VN" altLang="en-US" dirty="0" smtClean="0"/>
              <a:t> </a:t>
            </a:r>
            <a:r>
              <a:rPr lang="vi-VN" altLang="en-US" dirty="0"/>
              <a:t>và một hoặc nhiều biến giải thích </a:t>
            </a:r>
            <a:r>
              <a:rPr lang="en-US" altLang="en-US" dirty="0" smtClean="0"/>
              <a:t>(</a:t>
            </a:r>
            <a:r>
              <a:rPr lang="en-US" altLang="en-US" i="1" dirty="0">
                <a:solidFill>
                  <a:srgbClr val="FF0000"/>
                </a:solidFill>
              </a:rPr>
              <a:t>explanatory</a:t>
            </a:r>
            <a:r>
              <a:rPr lang="en-US" altLang="en-US" dirty="0" smtClean="0"/>
              <a:t>) </a:t>
            </a:r>
            <a:r>
              <a:rPr lang="vi-VN" altLang="en-US" dirty="0" smtClean="0"/>
              <a:t>hoặc </a:t>
            </a:r>
            <a:r>
              <a:rPr lang="vi-VN" altLang="en-US" dirty="0"/>
              <a:t>dự </a:t>
            </a:r>
            <a:r>
              <a:rPr lang="vi-VN" altLang="en-US" dirty="0" smtClean="0"/>
              <a:t>đoán</a:t>
            </a:r>
            <a:r>
              <a:rPr lang="en-US" altLang="en-US" dirty="0" smtClean="0"/>
              <a:t> (</a:t>
            </a:r>
            <a:r>
              <a:rPr lang="en-US" altLang="en-US" i="1" dirty="0">
                <a:solidFill>
                  <a:srgbClr val="FF0000"/>
                </a:solidFill>
              </a:rPr>
              <a:t>predictor</a:t>
            </a:r>
            <a:r>
              <a:rPr lang="en-US" altLang="en-US" dirty="0" smtClean="0"/>
              <a:t>)</a:t>
            </a:r>
            <a:endParaRPr lang="vi-VN" altLang="en-US" dirty="0"/>
          </a:p>
          <a:p>
            <a:r>
              <a:rPr lang="vi-VN" altLang="en-US" dirty="0"/>
              <a:t>Mô hình hồi quy</a:t>
            </a:r>
            <a:endParaRPr lang="en-US" altLang="en-US" sz="2800" dirty="0" smtClean="0"/>
          </a:p>
        </p:txBody>
      </p:sp>
      <p:sp>
        <p:nvSpPr>
          <p:cNvPr id="19460"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522BF8F8-6FB7-429C-B25F-D2E6AB83CEDD}" type="slidenum">
              <a:rPr lang="en-US" altLang="en-US" smtClean="0"/>
              <a:pPr/>
              <a:t>2</a:t>
            </a:fld>
            <a:endParaRPr lang="en-US" altLang="en-US" smtClean="0"/>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648200"/>
            <a:ext cx="32766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61727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7" name="Group 2"/>
          <p:cNvGrpSpPr>
            <a:grpSpLocks/>
          </p:cNvGrpSpPr>
          <p:nvPr/>
        </p:nvGrpSpPr>
        <p:grpSpPr bwMode="auto">
          <a:xfrm>
            <a:off x="484188" y="860425"/>
            <a:ext cx="6648450" cy="2568575"/>
            <a:chOff x="0" y="4267200"/>
            <a:chExt cx="6648450" cy="2568575"/>
          </a:xfrm>
        </p:grpSpPr>
        <p:pic>
          <p:nvPicPr>
            <p:cNvPr id="368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83125"/>
              <a:ext cx="664845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68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67200"/>
              <a:ext cx="6172200" cy="41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pic>
        <p:nvPicPr>
          <p:cNvPr id="3686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457575"/>
            <a:ext cx="39814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686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505200"/>
            <a:ext cx="426720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0" name="Rectangle 2"/>
          <p:cNvSpPr txBox="1">
            <a:spLocks noChangeArrowheads="1"/>
          </p:cNvSpPr>
          <p:nvPr/>
        </p:nvSpPr>
        <p:spPr>
          <a:xfrm>
            <a:off x="8709" y="381000"/>
            <a:ext cx="9144000" cy="1017588"/>
          </a:xfrm>
          <a:prstGeom prst="rect">
            <a:avLst/>
          </a:prstGeom>
        </p:spPr>
        <p:txBody>
          <a:bodyPr vert="horz" lIns="91440" tIns="45720" rIns="91440" bIns="45720" rtlCol="0" anchor="t" anchorCtr="0">
            <a:normAutofit/>
          </a:bodyPr>
          <a:lstStyle>
            <a:lvl1pPr algn="ctr" defTabSz="685983" rtl="0" eaLnBrk="1" latinLnBrk="0" hangingPunct="1">
              <a:lnSpc>
                <a:spcPct val="90000"/>
              </a:lnSpc>
              <a:spcBef>
                <a:spcPct val="0"/>
              </a:spcBef>
              <a:buNone/>
              <a:defRPr sz="3200" kern="1200">
                <a:solidFill>
                  <a:schemeClr val="accent1">
                    <a:lumMod val="50000"/>
                  </a:schemeClr>
                </a:solidFill>
                <a:latin typeface="Arial" panose="020B0604020202020204" pitchFamily="34" charset="0"/>
                <a:ea typeface="+mj-ea"/>
                <a:cs typeface="Arial" panose="020B0604020202020204" pitchFamily="34" charset="0"/>
              </a:defRPr>
            </a:lvl1pPr>
          </a:lstStyle>
          <a:p>
            <a:pPr fontAlgn="auto">
              <a:spcAft>
                <a:spcPts val="0"/>
              </a:spcAft>
            </a:pPr>
            <a:r>
              <a:rPr lang="en-US" altLang="en-US" sz="3600" b="0" dirty="0" err="1" smtClean="0"/>
              <a:t>Việc</a:t>
            </a:r>
            <a:r>
              <a:rPr lang="en-US" altLang="en-US" sz="3600" b="0" dirty="0" smtClean="0"/>
              <a:t> </a:t>
            </a:r>
            <a:r>
              <a:rPr lang="en-US" altLang="en-US" sz="3600" b="0" dirty="0" err="1" smtClean="0"/>
              <a:t>ước</a:t>
            </a:r>
            <a:r>
              <a:rPr lang="en-US" altLang="en-US" sz="3600" b="0" dirty="0" smtClean="0"/>
              <a:t> </a:t>
            </a:r>
            <a:r>
              <a:rPr lang="en-US" altLang="en-US" sz="3600" b="0" dirty="0" err="1" smtClean="0"/>
              <a:t>lượng</a:t>
            </a:r>
            <a:r>
              <a:rPr lang="en-US" altLang="en-US" sz="3600" b="0" dirty="0" smtClean="0"/>
              <a:t> </a:t>
            </a:r>
            <a:r>
              <a:rPr lang="en-US" altLang="en-US" sz="3600" b="0" dirty="0" err="1" smtClean="0"/>
              <a:t>tham</a:t>
            </a:r>
            <a:r>
              <a:rPr lang="en-US" altLang="en-US" sz="3600" b="0" dirty="0" smtClean="0"/>
              <a:t> </a:t>
            </a:r>
            <a:r>
              <a:rPr lang="en-US" altLang="en-US" sz="3600" b="0" dirty="0" err="1" smtClean="0"/>
              <a:t>số</a:t>
            </a:r>
            <a:endParaRPr lang="en-US" altLang="en-US" sz="3600" b="0" dirty="0" smtClean="0"/>
          </a:p>
        </p:txBody>
      </p:sp>
    </p:spTree>
    <p:extLst>
      <p:ext uri="{BB962C8B-B14F-4D97-AF65-F5344CB8AC3E}">
        <p14:creationId xmlns:p14="http://schemas.microsoft.com/office/powerpoint/2010/main" val="254236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idx="1"/>
          </p:nvPr>
        </p:nvSpPr>
        <p:spPr>
          <a:xfrm>
            <a:off x="0" y="990600"/>
            <a:ext cx="9144000" cy="3429000"/>
          </a:xfrm>
        </p:spPr>
        <p:txBody>
          <a:bodyPr>
            <a:noAutofit/>
          </a:bodyPr>
          <a:lstStyle/>
          <a:p>
            <a:r>
              <a:rPr lang="en-US" sz="2000" dirty="0" err="1" smtClean="0"/>
              <a:t>Phương</a:t>
            </a:r>
            <a:r>
              <a:rPr lang="en-US" sz="2000" dirty="0" smtClean="0"/>
              <a:t> </a:t>
            </a:r>
            <a:r>
              <a:rPr lang="en-US" sz="2000" dirty="0" err="1" smtClean="0"/>
              <a:t>trình</a:t>
            </a:r>
            <a:r>
              <a:rPr lang="en-US" sz="2000" dirty="0" smtClean="0"/>
              <a:t> </a:t>
            </a:r>
            <a:r>
              <a:rPr lang="en-US" sz="2000" dirty="0" err="1" smtClean="0"/>
              <a:t>đường</a:t>
            </a:r>
            <a:r>
              <a:rPr lang="en-US" sz="2000" dirty="0" smtClean="0"/>
              <a:t> </a:t>
            </a:r>
            <a:r>
              <a:rPr lang="en-US" sz="2000" dirty="0" err="1" smtClean="0"/>
              <a:t>hồi</a:t>
            </a:r>
            <a:r>
              <a:rPr lang="en-US" sz="2000" dirty="0" smtClean="0"/>
              <a:t> </a:t>
            </a:r>
            <a:r>
              <a:rPr lang="en-US" sz="2000" dirty="0" err="1" smtClean="0"/>
              <a:t>quy</a:t>
            </a:r>
            <a:r>
              <a:rPr lang="en-US" sz="2000" dirty="0" smtClean="0"/>
              <a:t> </a:t>
            </a:r>
            <a:r>
              <a:rPr lang="en-US" sz="2000" dirty="0" err="1" smtClean="0"/>
              <a:t>như</a:t>
            </a:r>
            <a:r>
              <a:rPr lang="en-US" sz="2000" dirty="0" smtClean="0"/>
              <a:t> </a:t>
            </a:r>
            <a:r>
              <a:rPr lang="en-US" sz="2000" dirty="0" err="1" smtClean="0"/>
              <a:t>sau</a:t>
            </a:r>
            <a:r>
              <a:rPr lang="en-US" sz="2000" dirty="0" smtClean="0"/>
              <a:t>:</a:t>
            </a:r>
          </a:p>
          <a:p>
            <a:pPr marL="0" indent="0">
              <a:buNone/>
            </a:pPr>
            <a:endParaRPr lang="en-US" altLang="en-US" sz="2000" dirty="0" smtClean="0"/>
          </a:p>
          <a:p>
            <a:r>
              <a:rPr lang="en-US" sz="2000" dirty="0" err="1" smtClean="0"/>
              <a:t>Hằng</a:t>
            </a:r>
            <a:r>
              <a:rPr lang="en-US" sz="2000" dirty="0" smtClean="0"/>
              <a:t> </a:t>
            </a:r>
            <a:r>
              <a:rPr lang="en-US" sz="2000" dirty="0" err="1" smtClean="0"/>
              <a:t>số</a:t>
            </a:r>
            <a:r>
              <a:rPr lang="en-US" sz="2000" dirty="0" smtClean="0"/>
              <a:t> </a:t>
            </a:r>
            <a:r>
              <a:rPr lang="en-US" sz="2000" dirty="0" err="1" smtClean="0"/>
              <a:t>của</a:t>
            </a:r>
            <a:r>
              <a:rPr lang="en-US" sz="2000" dirty="0" smtClean="0"/>
              <a:t> </a:t>
            </a:r>
            <a:r>
              <a:rPr lang="en-US" sz="2000" dirty="0" err="1" smtClean="0"/>
              <a:t>phương</a:t>
            </a:r>
            <a:r>
              <a:rPr lang="en-US" sz="2000" dirty="0" smtClean="0"/>
              <a:t> </a:t>
            </a:r>
            <a:r>
              <a:rPr lang="en-US" sz="2000" dirty="0" err="1" smtClean="0"/>
              <a:t>trình</a:t>
            </a:r>
            <a:r>
              <a:rPr lang="en-US" sz="2000" dirty="0" smtClean="0"/>
              <a:t> </a:t>
            </a:r>
            <a:r>
              <a:rPr lang="en-US" sz="2000" dirty="0" err="1" smtClean="0"/>
              <a:t>cho</a:t>
            </a:r>
            <a:r>
              <a:rPr lang="en-US" sz="2000" dirty="0" smtClean="0"/>
              <a:t> ta </a:t>
            </a:r>
          </a:p>
          <a:p>
            <a:pPr marL="0" indent="0">
              <a:buNone/>
            </a:pPr>
            <a:r>
              <a:rPr lang="en-US" sz="2000" dirty="0"/>
              <a:t> </a:t>
            </a:r>
            <a:r>
              <a:rPr lang="en-US" sz="2000" dirty="0" smtClean="0"/>
              <a:t>   </a:t>
            </a:r>
            <a:r>
              <a:rPr lang="en-US" sz="2000" dirty="0" err="1" smtClean="0"/>
              <a:t>biết</a:t>
            </a:r>
            <a:r>
              <a:rPr lang="en-US" sz="2000" dirty="0" smtClean="0"/>
              <a:t> </a:t>
            </a:r>
            <a:r>
              <a:rPr lang="en-US" sz="2000" dirty="0" err="1" smtClean="0"/>
              <a:t>thời</a:t>
            </a:r>
            <a:r>
              <a:rPr lang="en-US" sz="2000" dirty="0" smtClean="0"/>
              <a:t> </a:t>
            </a:r>
            <a:r>
              <a:rPr lang="en-US" sz="2000" dirty="0" err="1" smtClean="0"/>
              <a:t>gian</a:t>
            </a:r>
            <a:r>
              <a:rPr lang="en-US" sz="2000" dirty="0"/>
              <a:t> </a:t>
            </a:r>
            <a:r>
              <a:rPr lang="en-US" sz="2000" dirty="0" err="1" smtClean="0"/>
              <a:t>bắt</a:t>
            </a:r>
            <a:r>
              <a:rPr lang="en-US" sz="2000" dirty="0" smtClean="0"/>
              <a:t> </a:t>
            </a:r>
            <a:r>
              <a:rPr lang="en-US" sz="2000" dirty="0" err="1" smtClean="0"/>
              <a:t>đầu</a:t>
            </a:r>
            <a:r>
              <a:rPr lang="en-US" sz="2000" dirty="0" smtClean="0"/>
              <a:t> </a:t>
            </a:r>
            <a:r>
              <a:rPr lang="en-US" sz="2000" dirty="0" err="1" smtClean="0"/>
              <a:t>cho</a:t>
            </a:r>
            <a:r>
              <a:rPr lang="en-US" sz="2000" dirty="0" smtClean="0"/>
              <a:t> </a:t>
            </a:r>
            <a:r>
              <a:rPr lang="en-US" sz="2000" dirty="0" err="1" smtClean="0"/>
              <a:t>mỗi</a:t>
            </a:r>
            <a:r>
              <a:rPr lang="en-US" sz="2000" dirty="0" smtClean="0"/>
              <a:t> </a:t>
            </a:r>
            <a:r>
              <a:rPr lang="en-US" sz="2000" dirty="0" err="1" smtClean="0"/>
              <a:t>lần</a:t>
            </a:r>
            <a:endParaRPr lang="en-US" sz="2000" dirty="0" smtClean="0"/>
          </a:p>
          <a:p>
            <a:pPr marL="0" indent="0">
              <a:buNone/>
            </a:pPr>
            <a:r>
              <a:rPr lang="en-US" sz="2000" dirty="0"/>
              <a:t> </a:t>
            </a:r>
            <a:r>
              <a:rPr lang="en-US" sz="2000" dirty="0" smtClean="0"/>
              <a:t>   </a:t>
            </a:r>
            <a:r>
              <a:rPr lang="en-US" sz="2000" dirty="0" err="1" smtClean="0"/>
              <a:t>gọi</a:t>
            </a:r>
            <a:r>
              <a:rPr lang="en-US" sz="2000" dirty="0" smtClean="0"/>
              <a:t> </a:t>
            </a:r>
            <a:r>
              <a:rPr lang="en-US" sz="2000" dirty="0" err="1" smtClean="0"/>
              <a:t>sửa</a:t>
            </a:r>
            <a:r>
              <a:rPr lang="en-US" sz="2000" dirty="0" smtClean="0"/>
              <a:t> </a:t>
            </a:r>
            <a:r>
              <a:rPr lang="en-US" sz="2000" dirty="0" err="1" smtClean="0"/>
              <a:t>chữa</a:t>
            </a:r>
            <a:r>
              <a:rPr lang="en-US" sz="2000" dirty="0" smtClean="0"/>
              <a:t> </a:t>
            </a:r>
            <a:r>
              <a:rPr lang="en-US" sz="2000" dirty="0" err="1" smtClean="0"/>
              <a:t>xấp</a:t>
            </a:r>
            <a:r>
              <a:rPr lang="en-US" sz="2000" dirty="0" smtClean="0"/>
              <a:t> </a:t>
            </a:r>
            <a:r>
              <a:rPr lang="en-US" sz="2000" dirty="0" err="1" smtClean="0"/>
              <a:t>xỉ</a:t>
            </a:r>
            <a:r>
              <a:rPr lang="en-US" sz="2000" dirty="0" smtClean="0"/>
              <a:t> </a:t>
            </a:r>
            <a:r>
              <a:rPr lang="en-US" sz="2000" dirty="0" err="1" smtClean="0"/>
              <a:t>là</a:t>
            </a:r>
            <a:r>
              <a:rPr lang="en-US" sz="2000" dirty="0" smtClean="0"/>
              <a:t> 4 </a:t>
            </a:r>
            <a:r>
              <a:rPr lang="en-US" sz="2000" dirty="0" err="1" smtClean="0"/>
              <a:t>phút</a:t>
            </a:r>
            <a:r>
              <a:rPr lang="en-US" sz="2000" dirty="0" smtClean="0"/>
              <a:t> </a:t>
            </a:r>
          </a:p>
          <a:p>
            <a:r>
              <a:rPr lang="en-US" sz="2000" dirty="0" err="1" smtClean="0"/>
              <a:t>Hệ</a:t>
            </a:r>
            <a:r>
              <a:rPr lang="en-US" sz="2000" dirty="0" smtClean="0"/>
              <a:t> </a:t>
            </a:r>
            <a:r>
              <a:rPr lang="en-US" sz="2000" dirty="0" err="1" smtClean="0"/>
              <a:t>số</a:t>
            </a:r>
            <a:r>
              <a:rPr lang="en-US" sz="2000" dirty="0" smtClean="0"/>
              <a:t> </a:t>
            </a:r>
            <a:r>
              <a:rPr lang="en-US" sz="2000" dirty="0" err="1" smtClean="0"/>
              <a:t>hồi</a:t>
            </a:r>
            <a:r>
              <a:rPr lang="en-US" sz="2000" dirty="0" smtClean="0"/>
              <a:t> </a:t>
            </a:r>
            <a:r>
              <a:rPr lang="en-US" sz="2000" dirty="0" err="1" smtClean="0"/>
              <a:t>quy</a:t>
            </a:r>
            <a:r>
              <a:rPr lang="en-US" sz="2000" b="1" dirty="0" smtClean="0"/>
              <a:t> </a:t>
            </a:r>
            <a:r>
              <a:rPr lang="en-US" sz="2000" dirty="0" err="1" smtClean="0"/>
              <a:t>là</a:t>
            </a:r>
            <a:r>
              <a:rPr lang="en-US" sz="2000" dirty="0" smtClean="0"/>
              <a:t> 15.5 </a:t>
            </a:r>
            <a:r>
              <a:rPr lang="en-US" sz="2000" dirty="0" err="1" smtClean="0"/>
              <a:t>có</a:t>
            </a:r>
            <a:r>
              <a:rPr lang="en-US" sz="2000" dirty="0" smtClean="0"/>
              <a:t> </a:t>
            </a:r>
            <a:r>
              <a:rPr lang="en-US" sz="2000" dirty="0" err="1" smtClean="0"/>
              <a:t>nghĩa</a:t>
            </a:r>
            <a:r>
              <a:rPr lang="en-US" sz="2000" dirty="0" smtClean="0"/>
              <a:t> </a:t>
            </a:r>
            <a:r>
              <a:rPr lang="en-US" sz="2000" dirty="0" err="1" smtClean="0"/>
              <a:t>là</a:t>
            </a:r>
            <a:r>
              <a:rPr lang="en-US" sz="2000" dirty="0" smtClean="0"/>
              <a:t> </a:t>
            </a:r>
          </a:p>
          <a:p>
            <a:pPr marL="0" indent="0">
              <a:buNone/>
            </a:pPr>
            <a:r>
              <a:rPr lang="en-US" sz="2000" dirty="0" smtClean="0"/>
              <a:t>    </a:t>
            </a:r>
            <a:r>
              <a:rPr lang="en-US" sz="2000" dirty="0" err="1" smtClean="0"/>
              <a:t>mất</a:t>
            </a:r>
            <a:r>
              <a:rPr lang="en-US" sz="2000" dirty="0" smtClean="0"/>
              <a:t> 15.509 </a:t>
            </a:r>
            <a:r>
              <a:rPr lang="en-US" sz="2000" dirty="0" err="1" smtClean="0"/>
              <a:t>để</a:t>
            </a:r>
            <a:r>
              <a:rPr lang="en-US" sz="2000" dirty="0" smtClean="0"/>
              <a:t> </a:t>
            </a:r>
            <a:r>
              <a:rPr lang="en-US" sz="2000" dirty="0" err="1" smtClean="0"/>
              <a:t>gọi</a:t>
            </a:r>
            <a:r>
              <a:rPr lang="en-US" sz="2000" dirty="0" smtClean="0"/>
              <a:t> </a:t>
            </a:r>
            <a:r>
              <a:rPr lang="en-US" sz="2000" dirty="0" err="1" smtClean="0"/>
              <a:t>sửa</a:t>
            </a:r>
            <a:r>
              <a:rPr lang="en-US" sz="2000" dirty="0" smtClean="0"/>
              <a:t> </a:t>
            </a:r>
            <a:r>
              <a:rPr lang="en-US" sz="2000" dirty="0" err="1" smtClean="0"/>
              <a:t>chữa</a:t>
            </a:r>
            <a:r>
              <a:rPr lang="en-US" sz="2000" dirty="0" smtClean="0"/>
              <a:t> 1 </a:t>
            </a:r>
            <a:r>
              <a:rPr lang="en-US" sz="2000" dirty="0" err="1" smtClean="0"/>
              <a:t>đơn</a:t>
            </a:r>
            <a:r>
              <a:rPr lang="en-US" sz="2000" dirty="0" smtClean="0"/>
              <a:t> </a:t>
            </a:r>
            <a:r>
              <a:rPr lang="en-US" sz="2000" dirty="0" err="1" smtClean="0"/>
              <a:t>vị</a:t>
            </a:r>
            <a:r>
              <a:rPr lang="en-US" sz="2000" dirty="0" smtClean="0"/>
              <a:t> </a:t>
            </a:r>
            <a:endParaRPr lang="en-US" sz="2000" dirty="0"/>
          </a:p>
          <a:p>
            <a:pPr marL="0" indent="0">
              <a:buNone/>
            </a:pPr>
            <a:r>
              <a:rPr lang="en-US" sz="2000" dirty="0" smtClean="0"/>
              <a:t>    </a:t>
            </a:r>
            <a:r>
              <a:rPr lang="en-US" sz="2000" dirty="0" err="1" smtClean="0"/>
              <a:t>linh</a:t>
            </a:r>
            <a:r>
              <a:rPr lang="en-US" sz="2000" dirty="0"/>
              <a:t> </a:t>
            </a:r>
            <a:r>
              <a:rPr lang="en-US" sz="2000" dirty="0" err="1" smtClean="0"/>
              <a:t>kiện</a:t>
            </a:r>
            <a:r>
              <a:rPr lang="en-US" sz="2000" dirty="0" smtClean="0"/>
              <a:t>.</a:t>
            </a:r>
            <a:endParaRPr lang="en-US" sz="2000" dirty="0"/>
          </a:p>
          <a:p>
            <a:pPr marL="0" indent="0">
              <a:buNone/>
            </a:pPr>
            <a:r>
              <a:rPr lang="en-US" sz="2000" dirty="0" err="1" smtClean="0"/>
              <a:t>Từ</a:t>
            </a:r>
            <a:r>
              <a:rPr lang="en-US" sz="2000" dirty="0" smtClean="0"/>
              <a:t> </a:t>
            </a:r>
            <a:r>
              <a:rPr lang="en-US" sz="2000" dirty="0" err="1" smtClean="0"/>
              <a:t>phương</a:t>
            </a:r>
            <a:r>
              <a:rPr lang="en-US" sz="2000" dirty="0" smtClean="0"/>
              <a:t> </a:t>
            </a:r>
            <a:r>
              <a:rPr lang="en-US" sz="2000" dirty="0" err="1" smtClean="0"/>
              <a:t>trình</a:t>
            </a:r>
            <a:r>
              <a:rPr lang="en-US" sz="2000" dirty="0" smtClean="0"/>
              <a:t> </a:t>
            </a:r>
            <a:r>
              <a:rPr lang="en-US" sz="2000" dirty="0" err="1" smtClean="0"/>
              <a:t>đường</a:t>
            </a:r>
            <a:r>
              <a:rPr lang="en-US" sz="2000" dirty="0" smtClean="0"/>
              <a:t> </a:t>
            </a:r>
            <a:r>
              <a:rPr lang="en-US" sz="2000" dirty="0" err="1" smtClean="0"/>
              <a:t>hồi</a:t>
            </a:r>
            <a:r>
              <a:rPr lang="en-US" sz="2000" dirty="0" smtClean="0"/>
              <a:t> </a:t>
            </a:r>
            <a:r>
              <a:rPr lang="en-US" sz="2000" dirty="0" err="1" smtClean="0"/>
              <a:t>quy</a:t>
            </a:r>
            <a:r>
              <a:rPr lang="en-US" sz="2000" dirty="0" smtClean="0"/>
              <a:t>, ta </a:t>
            </a:r>
            <a:r>
              <a:rPr lang="en-US" sz="2000" dirty="0" err="1" smtClean="0"/>
              <a:t>dự</a:t>
            </a:r>
            <a:r>
              <a:rPr lang="en-US" sz="2000" dirty="0" smtClean="0"/>
              <a:t> </a:t>
            </a:r>
            <a:r>
              <a:rPr lang="en-US" sz="2000" dirty="0" err="1" smtClean="0"/>
              <a:t>đoán</a:t>
            </a:r>
            <a:r>
              <a:rPr lang="en-US" sz="2000" dirty="0" smtClean="0"/>
              <a:t>:</a:t>
            </a:r>
            <a:endParaRPr lang="en-US" sz="2000" dirty="0" smtClean="0"/>
          </a:p>
          <a:p>
            <a:pPr marL="0" indent="0">
              <a:buNone/>
            </a:pPr>
            <a:r>
              <a:rPr lang="en-US" sz="2000" dirty="0" err="1" smtClean="0"/>
              <a:t>Thời</a:t>
            </a:r>
            <a:r>
              <a:rPr lang="en-US" sz="2000" dirty="0" smtClean="0"/>
              <a:t> </a:t>
            </a:r>
            <a:r>
              <a:rPr lang="en-US" sz="2000" dirty="0" err="1" smtClean="0"/>
              <a:t>gian</a:t>
            </a:r>
            <a:r>
              <a:rPr lang="en-US" sz="2000" dirty="0" smtClean="0"/>
              <a:t> </a:t>
            </a:r>
            <a:r>
              <a:rPr lang="en-US" sz="2000" dirty="0" err="1" smtClean="0"/>
              <a:t>cho</a:t>
            </a:r>
            <a:r>
              <a:rPr lang="en-US" sz="2000" dirty="0" smtClean="0"/>
              <a:t> </a:t>
            </a:r>
            <a:r>
              <a:rPr lang="en-US" sz="2000" dirty="0" err="1" smtClean="0"/>
              <a:t>cuộc</a:t>
            </a:r>
            <a:r>
              <a:rPr lang="en-US" sz="2000" dirty="0" smtClean="0"/>
              <a:t> </a:t>
            </a:r>
            <a:r>
              <a:rPr lang="en-US" sz="2000" dirty="0" err="1" smtClean="0"/>
              <a:t>gọi</a:t>
            </a:r>
            <a:r>
              <a:rPr lang="en-US" sz="2000" dirty="0" smtClean="0"/>
              <a:t> </a:t>
            </a:r>
            <a:r>
              <a:rPr lang="en-US" sz="2000" dirty="0" err="1" smtClean="0"/>
              <a:t>đến</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để</a:t>
            </a:r>
            <a:r>
              <a:rPr lang="en-US" sz="2000" dirty="0" smtClean="0"/>
              <a:t> </a:t>
            </a:r>
            <a:r>
              <a:rPr lang="en-US" sz="2000" dirty="0" err="1" smtClean="0"/>
              <a:t>sửa</a:t>
            </a:r>
            <a:r>
              <a:rPr lang="en-US" sz="2000" dirty="0" smtClean="0"/>
              <a:t> 4 </a:t>
            </a:r>
            <a:r>
              <a:rPr lang="en-US" sz="2000" dirty="0" err="1" smtClean="0"/>
              <a:t>linh</a:t>
            </a:r>
            <a:r>
              <a:rPr lang="en-US" sz="2000" dirty="0" smtClean="0"/>
              <a:t> </a:t>
            </a:r>
            <a:r>
              <a:rPr lang="en-US" sz="2000" dirty="0" err="1" smtClean="0"/>
              <a:t>kiện</a:t>
            </a:r>
            <a:r>
              <a:rPr lang="en-US" sz="2000" dirty="0" smtClean="0"/>
              <a:t> </a:t>
            </a:r>
            <a:r>
              <a:rPr lang="en-US" sz="2000" dirty="0" err="1" smtClean="0"/>
              <a:t>là</a:t>
            </a:r>
            <a:r>
              <a:rPr lang="en-US" sz="2000" dirty="0" smtClean="0"/>
              <a:t>:</a:t>
            </a:r>
          </a:p>
          <a:p>
            <a:pPr marL="0" indent="0">
              <a:buNone/>
            </a:pPr>
            <a:r>
              <a:rPr lang="en-US" sz="2000" dirty="0" smtClean="0"/>
              <a:t>    </a:t>
            </a:r>
            <a:endParaRPr lang="en-US" altLang="en-US" sz="2000" dirty="0"/>
          </a:p>
        </p:txBody>
      </p:sp>
      <p:pic>
        <p:nvPicPr>
          <p:cNvPr id="58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1600"/>
            <a:ext cx="3505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371600"/>
            <a:ext cx="44958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83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5715000"/>
            <a:ext cx="3796390" cy="547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2"/>
          <p:cNvSpPr txBox="1">
            <a:spLocks noChangeArrowheads="1"/>
          </p:cNvSpPr>
          <p:nvPr/>
        </p:nvSpPr>
        <p:spPr>
          <a:xfrm>
            <a:off x="8709" y="381000"/>
            <a:ext cx="9144000" cy="1017588"/>
          </a:xfrm>
          <a:prstGeom prst="rect">
            <a:avLst/>
          </a:prstGeom>
        </p:spPr>
        <p:txBody>
          <a:bodyPr vert="horz" lIns="91440" tIns="45720" rIns="91440" bIns="45720" rtlCol="0" anchor="t" anchorCtr="0">
            <a:normAutofit/>
          </a:bodyPr>
          <a:lstStyle>
            <a:lvl1pPr algn="ctr" defTabSz="685983" rtl="0" eaLnBrk="1" latinLnBrk="0" hangingPunct="1">
              <a:lnSpc>
                <a:spcPct val="90000"/>
              </a:lnSpc>
              <a:spcBef>
                <a:spcPct val="0"/>
              </a:spcBef>
              <a:buNone/>
              <a:defRPr sz="3200" kern="1200">
                <a:solidFill>
                  <a:schemeClr val="accent1">
                    <a:lumMod val="50000"/>
                  </a:schemeClr>
                </a:solidFill>
                <a:latin typeface="Arial" panose="020B0604020202020204" pitchFamily="34" charset="0"/>
                <a:ea typeface="+mj-ea"/>
                <a:cs typeface="Arial" panose="020B0604020202020204" pitchFamily="34" charset="0"/>
              </a:defRPr>
            </a:lvl1pPr>
          </a:lstStyle>
          <a:p>
            <a:pPr fontAlgn="auto">
              <a:spcAft>
                <a:spcPts val="0"/>
              </a:spcAft>
            </a:pPr>
            <a:r>
              <a:rPr lang="en-US" altLang="en-US" sz="3600" b="0" dirty="0" err="1" smtClean="0"/>
              <a:t>Việc</a:t>
            </a:r>
            <a:r>
              <a:rPr lang="en-US" altLang="en-US" sz="3600" b="0" dirty="0" smtClean="0"/>
              <a:t> </a:t>
            </a:r>
            <a:r>
              <a:rPr lang="en-US" altLang="en-US" sz="3600" b="0" dirty="0" err="1" smtClean="0"/>
              <a:t>ước</a:t>
            </a:r>
            <a:r>
              <a:rPr lang="en-US" altLang="en-US" sz="3600" b="0" dirty="0" smtClean="0"/>
              <a:t> </a:t>
            </a:r>
            <a:r>
              <a:rPr lang="en-US" altLang="en-US" sz="3600" b="0" dirty="0" err="1" smtClean="0"/>
              <a:t>lượng</a:t>
            </a:r>
            <a:r>
              <a:rPr lang="en-US" altLang="en-US" sz="3600" b="0" dirty="0" smtClean="0"/>
              <a:t> </a:t>
            </a:r>
            <a:r>
              <a:rPr lang="en-US" altLang="en-US" sz="3600" b="0" dirty="0" err="1" smtClean="0"/>
              <a:t>tham</a:t>
            </a:r>
            <a:r>
              <a:rPr lang="en-US" altLang="en-US" sz="3600" b="0" dirty="0" smtClean="0"/>
              <a:t> </a:t>
            </a:r>
            <a:r>
              <a:rPr lang="en-US" altLang="en-US" sz="3600" b="0" dirty="0" err="1" smtClean="0"/>
              <a:t>số</a:t>
            </a:r>
            <a:endParaRPr lang="en-US" altLang="en-US" sz="3600" b="0" dirty="0" smtClean="0"/>
          </a:p>
        </p:txBody>
      </p:sp>
    </p:spTree>
    <p:extLst>
      <p:ext uri="{BB962C8B-B14F-4D97-AF65-F5344CB8AC3E}">
        <p14:creationId xmlns:p14="http://schemas.microsoft.com/office/powerpoint/2010/main" val="43967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idx="1"/>
          </p:nvPr>
        </p:nvSpPr>
        <p:spPr>
          <a:xfrm>
            <a:off x="0" y="990600"/>
            <a:ext cx="9144000" cy="3429000"/>
          </a:xfrm>
        </p:spPr>
        <p:txBody>
          <a:bodyPr>
            <a:noAutofit/>
          </a:bodyPr>
          <a:lstStyle/>
          <a:p>
            <a:r>
              <a:rPr lang="vi-VN" sz="2000" dirty="0"/>
              <a:t>Trong phân tích của chúng </a:t>
            </a:r>
            <a:r>
              <a:rPr lang="vi-VN" sz="2000" dirty="0" smtClean="0"/>
              <a:t>t</a:t>
            </a:r>
            <a:r>
              <a:rPr lang="en-US" sz="2000" dirty="0" smtClean="0"/>
              <a:t>a</a:t>
            </a:r>
            <a:r>
              <a:rPr lang="vi-VN" sz="2000" dirty="0" smtClean="0"/>
              <a:t>, </a:t>
            </a:r>
            <a:r>
              <a:rPr lang="vi-VN" sz="2000" dirty="0"/>
              <a:t>chúng </a:t>
            </a:r>
            <a:r>
              <a:rPr lang="vi-VN" sz="2000" dirty="0" smtClean="0"/>
              <a:t>t</a:t>
            </a:r>
            <a:r>
              <a:rPr lang="en-US" sz="2000" dirty="0" smtClean="0"/>
              <a:t>a</a:t>
            </a:r>
            <a:r>
              <a:rPr lang="vi-VN" sz="2000" dirty="0" smtClean="0"/>
              <a:t> </a:t>
            </a:r>
            <a:r>
              <a:rPr lang="vi-VN" sz="2000" dirty="0"/>
              <a:t>chỉ đưa ra một giả định, đó là Y và X có </a:t>
            </a:r>
            <a:r>
              <a:rPr lang="vi-VN" sz="2000" dirty="0" smtClean="0"/>
              <a:t>quan </a:t>
            </a:r>
            <a:r>
              <a:rPr lang="en-US" sz="2000" dirty="0" err="1" smtClean="0"/>
              <a:t>hệ</a:t>
            </a:r>
            <a:r>
              <a:rPr lang="en-US" sz="2000" dirty="0" smtClean="0"/>
              <a:t> </a:t>
            </a:r>
            <a:r>
              <a:rPr lang="vi-VN" sz="2000" dirty="0" smtClean="0"/>
              <a:t>tuyến </a:t>
            </a:r>
            <a:r>
              <a:rPr lang="vi-VN" sz="2000" dirty="0"/>
              <a:t>tính</a:t>
            </a:r>
            <a:r>
              <a:rPr lang="vi-VN" sz="2000" dirty="0" smtClean="0"/>
              <a:t>.</a:t>
            </a:r>
            <a:endParaRPr lang="en-US" sz="2000" dirty="0" smtClean="0"/>
          </a:p>
          <a:p>
            <a:r>
              <a:rPr lang="en-US" sz="2000" dirty="0" err="1" smtClean="0"/>
              <a:t>Cách</a:t>
            </a:r>
            <a:r>
              <a:rPr lang="en-US" sz="2000" dirty="0" smtClean="0"/>
              <a:t> </a:t>
            </a:r>
            <a:r>
              <a:rPr lang="en-US" sz="2000" dirty="0" err="1" smtClean="0"/>
              <a:t>để</a:t>
            </a:r>
            <a:r>
              <a:rPr lang="en-US" sz="2000" dirty="0" smtClean="0"/>
              <a:t> </a:t>
            </a:r>
            <a:r>
              <a:rPr lang="en-US" sz="2000" dirty="0" err="1" smtClean="0"/>
              <a:t>kiểm</a:t>
            </a:r>
            <a:r>
              <a:rPr lang="en-US" sz="2000" dirty="0" smtClean="0"/>
              <a:t> </a:t>
            </a:r>
            <a:r>
              <a:rPr lang="en-US" sz="2000" dirty="0" err="1" smtClean="0"/>
              <a:t>tra</a:t>
            </a:r>
            <a:r>
              <a:rPr lang="en-US" sz="2000" dirty="0" smtClean="0"/>
              <a:t> </a:t>
            </a:r>
            <a:r>
              <a:rPr lang="en-US" sz="2000" dirty="0" err="1" smtClean="0"/>
              <a:t>giả</a:t>
            </a:r>
            <a:r>
              <a:rPr lang="en-US" sz="2000" dirty="0" smtClean="0"/>
              <a:t> </a:t>
            </a:r>
            <a:r>
              <a:rPr lang="en-US" sz="2000" dirty="0" err="1" smtClean="0"/>
              <a:t>định</a:t>
            </a:r>
            <a:r>
              <a:rPr lang="en-US" sz="2000" dirty="0" smtClean="0"/>
              <a:t> </a:t>
            </a:r>
            <a:r>
              <a:rPr lang="en-US" sz="2000" dirty="0" err="1" smtClean="0"/>
              <a:t>trên</a:t>
            </a:r>
            <a:r>
              <a:rPr lang="en-US" sz="2000" dirty="0" smtClean="0"/>
              <a:t> </a:t>
            </a:r>
            <a:r>
              <a:rPr lang="en-US" sz="2000" dirty="0" err="1" smtClean="0"/>
              <a:t>là</a:t>
            </a:r>
            <a:r>
              <a:rPr lang="en-US" sz="2000" dirty="0" smtClean="0"/>
              <a:t> </a:t>
            </a:r>
          </a:p>
          <a:p>
            <a:pPr marL="0" indent="0">
              <a:buNone/>
            </a:pPr>
            <a:r>
              <a:rPr lang="en-US" sz="2000" dirty="0"/>
              <a:t> </a:t>
            </a:r>
            <a:r>
              <a:rPr lang="en-US" sz="2000" dirty="0" smtClean="0"/>
              <a:t>    </a:t>
            </a:r>
            <a:r>
              <a:rPr lang="en-US" sz="2000" dirty="0" err="1" smtClean="0"/>
              <a:t>vẽ</a:t>
            </a:r>
            <a:r>
              <a:rPr lang="en-US" sz="2000" dirty="0" smtClean="0"/>
              <a:t> scatter plot </a:t>
            </a:r>
            <a:r>
              <a:rPr lang="en-US" sz="2000" dirty="0" err="1" smtClean="0"/>
              <a:t>của</a:t>
            </a:r>
            <a:r>
              <a:rPr lang="en-US" sz="2000" dirty="0" smtClean="0"/>
              <a:t> </a:t>
            </a:r>
            <a:r>
              <a:rPr lang="en-US" sz="2000" b="1" dirty="0" err="1" smtClean="0"/>
              <a:t>biến</a:t>
            </a:r>
            <a:r>
              <a:rPr lang="en-US" sz="2000" b="1" dirty="0" smtClean="0"/>
              <a:t> </a:t>
            </a:r>
            <a:r>
              <a:rPr lang="en-US" sz="2000" b="1" dirty="0" err="1" smtClean="0"/>
              <a:t>phản</a:t>
            </a:r>
            <a:r>
              <a:rPr lang="en-US" sz="2000" b="1" dirty="0" smtClean="0"/>
              <a:t> </a:t>
            </a:r>
            <a:r>
              <a:rPr lang="en-US" sz="2000" b="1" dirty="0" err="1" smtClean="0"/>
              <a:t>hồi</a:t>
            </a:r>
            <a:r>
              <a:rPr lang="en-US" sz="2000" b="1" dirty="0" smtClean="0"/>
              <a:t> </a:t>
            </a:r>
          </a:p>
          <a:p>
            <a:pPr marL="0" indent="0">
              <a:buNone/>
            </a:pPr>
            <a:r>
              <a:rPr lang="en-US" sz="2000" b="1" dirty="0"/>
              <a:t> </a:t>
            </a:r>
            <a:r>
              <a:rPr lang="en-US" sz="2000" b="1" dirty="0" smtClean="0"/>
              <a:t>    </a:t>
            </a:r>
            <a:r>
              <a:rPr lang="en-US" sz="2000" b="1" dirty="0" err="1" smtClean="0"/>
              <a:t>và</a:t>
            </a:r>
            <a:r>
              <a:rPr lang="en-US" sz="2000" b="1" dirty="0" smtClean="0"/>
              <a:t> </a:t>
            </a:r>
            <a:r>
              <a:rPr lang="en-US" sz="2000" b="1" dirty="0" err="1" smtClean="0"/>
              <a:t>biến</a:t>
            </a:r>
            <a:r>
              <a:rPr lang="en-US" sz="2000" b="1" dirty="0" smtClean="0"/>
              <a:t> </a:t>
            </a:r>
            <a:r>
              <a:rPr lang="en-US" sz="2000" b="1" dirty="0" err="1" smtClean="0"/>
              <a:t>dự</a:t>
            </a:r>
            <a:r>
              <a:rPr lang="en-US" sz="2000" b="1" dirty="0" smtClean="0"/>
              <a:t> </a:t>
            </a:r>
            <a:r>
              <a:rPr lang="en-US" sz="2000" b="1" dirty="0" err="1" smtClean="0"/>
              <a:t>đoán</a:t>
            </a:r>
            <a:r>
              <a:rPr lang="en-US" sz="2000" dirty="0" smtClean="0"/>
              <a:t>, </a:t>
            </a:r>
            <a:r>
              <a:rPr lang="en-US" sz="2000" dirty="0" err="1" smtClean="0"/>
              <a:t>sau</a:t>
            </a:r>
            <a:r>
              <a:rPr lang="en-US" sz="2000" dirty="0" smtClean="0"/>
              <a:t> </a:t>
            </a:r>
            <a:r>
              <a:rPr lang="en-US" sz="2000" dirty="0" err="1" smtClean="0"/>
              <a:t>đó</a:t>
            </a:r>
            <a:r>
              <a:rPr lang="en-US" sz="2000" dirty="0" smtClean="0"/>
              <a:t> </a:t>
            </a:r>
            <a:r>
              <a:rPr lang="en-US" sz="2000" dirty="0" err="1" smtClean="0"/>
              <a:t>vẽ</a:t>
            </a:r>
            <a:r>
              <a:rPr lang="en-US" sz="2000" dirty="0" smtClean="0"/>
              <a:t> </a:t>
            </a:r>
          </a:p>
          <a:p>
            <a:pPr marL="0" indent="0">
              <a:buNone/>
            </a:pPr>
            <a:r>
              <a:rPr lang="en-US" sz="2000" dirty="0"/>
              <a:t> </a:t>
            </a:r>
            <a:r>
              <a:rPr lang="en-US" sz="2000" dirty="0" smtClean="0"/>
              <a:t>    </a:t>
            </a:r>
            <a:r>
              <a:rPr lang="en-US" sz="2000" dirty="0" err="1" smtClean="0"/>
              <a:t>đường</a:t>
            </a:r>
            <a:r>
              <a:rPr lang="en-US" sz="2000" dirty="0" smtClean="0"/>
              <a:t> </a:t>
            </a:r>
            <a:r>
              <a:rPr lang="en-US" sz="2000" dirty="0" err="1" smtClean="0"/>
              <a:t>hồi</a:t>
            </a:r>
            <a:r>
              <a:rPr lang="en-US" sz="2000" dirty="0" smtClean="0"/>
              <a:t> </a:t>
            </a:r>
            <a:r>
              <a:rPr lang="en-US" sz="2000" dirty="0" err="1" smtClean="0"/>
              <a:t>quy</a:t>
            </a:r>
            <a:r>
              <a:rPr lang="en-US" sz="2000" dirty="0" smtClean="0"/>
              <a:t> </a:t>
            </a:r>
            <a:r>
              <a:rPr lang="en-US" sz="2000" dirty="0" err="1" smtClean="0"/>
              <a:t>đi</a:t>
            </a:r>
            <a:r>
              <a:rPr lang="en-US" sz="2000" dirty="0" smtClean="0"/>
              <a:t> qua </a:t>
            </a:r>
            <a:r>
              <a:rPr lang="en-US" sz="2000" dirty="0" err="1" smtClean="0"/>
              <a:t>các</a:t>
            </a:r>
            <a:r>
              <a:rPr lang="en-US" sz="2000" dirty="0" smtClean="0"/>
              <a:t> </a:t>
            </a:r>
            <a:r>
              <a:rPr lang="en-US" sz="2000" dirty="0" err="1" smtClean="0"/>
              <a:t>điểm</a:t>
            </a:r>
            <a:endParaRPr lang="en-US" sz="2000" dirty="0" smtClean="0"/>
          </a:p>
          <a:p>
            <a:pPr marL="0" indent="0">
              <a:buNone/>
            </a:pPr>
            <a:r>
              <a:rPr lang="en-US" sz="2000" dirty="0"/>
              <a:t> </a:t>
            </a:r>
            <a:r>
              <a:rPr lang="en-US" sz="2000" dirty="0" smtClean="0"/>
              <a:t>    </a:t>
            </a:r>
            <a:r>
              <a:rPr lang="en-US" sz="2000" dirty="0" err="1" smtClean="0"/>
              <a:t>đó</a:t>
            </a:r>
            <a:r>
              <a:rPr lang="en-US" sz="2000" dirty="0" smtClean="0"/>
              <a:t> </a:t>
            </a:r>
          </a:p>
          <a:p>
            <a:endParaRPr lang="en-US" sz="2000" dirty="0" smtClean="0"/>
          </a:p>
          <a:p>
            <a:endParaRPr lang="en-US" sz="2000" dirty="0" smtClean="0"/>
          </a:p>
          <a:p>
            <a:r>
              <a:rPr lang="en-US" sz="2000" dirty="0" err="1" smtClean="0"/>
              <a:t>Đường</a:t>
            </a:r>
            <a:r>
              <a:rPr lang="en-US" sz="2000" dirty="0" smtClean="0"/>
              <a:t> </a:t>
            </a:r>
            <a:r>
              <a:rPr lang="en-US" sz="2000" dirty="0" err="1" smtClean="0"/>
              <a:t>hồi</a:t>
            </a:r>
            <a:r>
              <a:rPr lang="en-US" sz="2000" dirty="0" smtClean="0"/>
              <a:t> </a:t>
            </a:r>
            <a:r>
              <a:rPr lang="en-US" sz="2000" dirty="0" err="1" smtClean="0"/>
              <a:t>quy</a:t>
            </a:r>
            <a:r>
              <a:rPr lang="en-US" sz="2000" dirty="0" smtClean="0"/>
              <a:t> </a:t>
            </a:r>
            <a:r>
              <a:rPr lang="en-US" sz="2000" dirty="0" err="1" smtClean="0"/>
              <a:t>là</a:t>
            </a:r>
            <a:r>
              <a:rPr lang="en-US" sz="2000" dirty="0" smtClean="0"/>
              <a:t> </a:t>
            </a:r>
            <a:r>
              <a:rPr lang="en-US" sz="2000" dirty="0" err="1" smtClean="0"/>
              <a:t>được</a:t>
            </a:r>
            <a:r>
              <a:rPr lang="en-US" sz="2000" dirty="0" smtClean="0"/>
              <a:t> </a:t>
            </a:r>
            <a:r>
              <a:rPr lang="en-US" sz="2000" dirty="0" err="1" smtClean="0"/>
              <a:t>xác</a:t>
            </a:r>
            <a:r>
              <a:rPr lang="en-US" sz="2000" dirty="0" smtClean="0"/>
              <a:t> </a:t>
            </a:r>
            <a:r>
              <a:rPr lang="en-US" sz="2000" dirty="0" err="1" smtClean="0"/>
              <a:t>nhận</a:t>
            </a:r>
            <a:r>
              <a:rPr lang="en-US" sz="2000" dirty="0" smtClean="0"/>
              <a:t> </a:t>
            </a:r>
            <a:r>
              <a:rPr lang="en-US" sz="2000" dirty="0" err="1" smtClean="0"/>
              <a:t>nếu</a:t>
            </a:r>
            <a:r>
              <a:rPr lang="en-US" sz="2000" dirty="0" smtClean="0"/>
              <a:t> </a:t>
            </a:r>
            <a:r>
              <a:rPr lang="en-US" sz="2000" dirty="0" err="1" smtClean="0"/>
              <a:t>các</a:t>
            </a:r>
            <a:r>
              <a:rPr lang="en-US" sz="2000" dirty="0" smtClean="0"/>
              <a:t> </a:t>
            </a:r>
            <a:r>
              <a:rPr lang="en-US" sz="2000" dirty="0" err="1" smtClean="0"/>
              <a:t>điều</a:t>
            </a:r>
            <a:r>
              <a:rPr lang="en-US" sz="2000" dirty="0" smtClean="0"/>
              <a:t> </a:t>
            </a:r>
            <a:r>
              <a:rPr lang="en-US" sz="2000" dirty="0" err="1" smtClean="0"/>
              <a:t>kiện</a:t>
            </a:r>
            <a:r>
              <a:rPr lang="en-US" sz="2000" dirty="0" smtClean="0"/>
              <a:t> </a:t>
            </a:r>
            <a:r>
              <a:rPr lang="en-US" sz="2000" dirty="0" err="1" smtClean="0"/>
              <a:t>giả</a:t>
            </a:r>
            <a:r>
              <a:rPr lang="en-US" sz="2000" dirty="0" smtClean="0"/>
              <a:t> </a:t>
            </a:r>
            <a:r>
              <a:rPr lang="en-US" sz="2000" dirty="0" err="1" smtClean="0"/>
              <a:t>định</a:t>
            </a:r>
            <a:r>
              <a:rPr lang="en-US" sz="2000" dirty="0" smtClean="0"/>
              <a:t> </a:t>
            </a:r>
            <a:r>
              <a:rPr lang="en-US" sz="2000" dirty="0" err="1" smtClean="0"/>
              <a:t>cho</a:t>
            </a:r>
            <a:r>
              <a:rPr lang="en-US" sz="2000" dirty="0" smtClean="0"/>
              <a:t> </a:t>
            </a:r>
            <a:r>
              <a:rPr lang="en-US" sz="2000" dirty="0" err="1" smtClean="0"/>
              <a:t>bài</a:t>
            </a:r>
            <a:r>
              <a:rPr lang="en-US" sz="2000" dirty="0" smtClean="0"/>
              <a:t> </a:t>
            </a:r>
            <a:r>
              <a:rPr lang="en-US" sz="2000" dirty="0" err="1" smtClean="0"/>
              <a:t>toán</a:t>
            </a:r>
            <a:r>
              <a:rPr lang="en-US" sz="2000" dirty="0"/>
              <a:t> </a:t>
            </a:r>
            <a:r>
              <a:rPr lang="en-US" sz="2000" dirty="0" err="1" smtClean="0"/>
              <a:t>hồi</a:t>
            </a:r>
            <a:r>
              <a:rPr lang="en-US" sz="2000" dirty="0" smtClean="0"/>
              <a:t> </a:t>
            </a:r>
            <a:r>
              <a:rPr lang="en-US" sz="2000" dirty="0" err="1" smtClean="0"/>
              <a:t>quy</a:t>
            </a:r>
            <a:r>
              <a:rPr lang="en-US" sz="2000" dirty="0" smtClean="0"/>
              <a:t> </a:t>
            </a:r>
            <a:r>
              <a:rPr lang="en-US" sz="2000" dirty="0" err="1" smtClean="0"/>
              <a:t>được</a:t>
            </a:r>
            <a:r>
              <a:rPr lang="en-US" sz="2000" dirty="0" smtClean="0"/>
              <a:t> </a:t>
            </a:r>
            <a:r>
              <a:rPr lang="en-US" sz="2000" dirty="0" err="1" smtClean="0"/>
              <a:t>thỏa</a:t>
            </a:r>
            <a:r>
              <a:rPr lang="en-US" sz="2000" dirty="0" smtClean="0"/>
              <a:t> </a:t>
            </a:r>
            <a:r>
              <a:rPr lang="en-US" sz="2000" dirty="0" err="1" smtClean="0"/>
              <a:t>mãn</a:t>
            </a:r>
            <a:endParaRPr lang="en-US" sz="2000" dirty="0"/>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24000"/>
            <a:ext cx="4670425"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6" name="Rectangle 2"/>
          <p:cNvSpPr txBox="1">
            <a:spLocks noChangeArrowheads="1"/>
          </p:cNvSpPr>
          <p:nvPr/>
        </p:nvSpPr>
        <p:spPr>
          <a:xfrm>
            <a:off x="8709" y="381000"/>
            <a:ext cx="9144000" cy="1017588"/>
          </a:xfrm>
          <a:prstGeom prst="rect">
            <a:avLst/>
          </a:prstGeom>
        </p:spPr>
        <p:txBody>
          <a:bodyPr vert="horz" lIns="91440" tIns="45720" rIns="91440" bIns="45720" rtlCol="0" anchor="t" anchorCtr="0">
            <a:normAutofit/>
          </a:bodyPr>
          <a:lstStyle>
            <a:lvl1pPr algn="ctr" defTabSz="685983" rtl="0" eaLnBrk="1" latinLnBrk="0" hangingPunct="1">
              <a:lnSpc>
                <a:spcPct val="90000"/>
              </a:lnSpc>
              <a:spcBef>
                <a:spcPct val="0"/>
              </a:spcBef>
              <a:buNone/>
              <a:defRPr sz="3200" kern="1200">
                <a:solidFill>
                  <a:schemeClr val="accent1">
                    <a:lumMod val="50000"/>
                  </a:schemeClr>
                </a:solidFill>
                <a:latin typeface="Arial" panose="020B0604020202020204" pitchFamily="34" charset="0"/>
                <a:ea typeface="+mj-ea"/>
                <a:cs typeface="Arial" panose="020B0604020202020204" pitchFamily="34" charset="0"/>
              </a:defRPr>
            </a:lvl1pPr>
          </a:lstStyle>
          <a:p>
            <a:pPr fontAlgn="auto">
              <a:spcAft>
                <a:spcPts val="0"/>
              </a:spcAft>
            </a:pPr>
            <a:r>
              <a:rPr lang="en-US" altLang="en-US" sz="3600" b="0" dirty="0" err="1" smtClean="0"/>
              <a:t>Việc</a:t>
            </a:r>
            <a:r>
              <a:rPr lang="en-US" altLang="en-US" sz="3600" b="0" dirty="0" smtClean="0"/>
              <a:t> </a:t>
            </a:r>
            <a:r>
              <a:rPr lang="en-US" altLang="en-US" sz="3600" b="0" dirty="0" err="1" smtClean="0"/>
              <a:t>ước</a:t>
            </a:r>
            <a:r>
              <a:rPr lang="en-US" altLang="en-US" sz="3600" b="0" dirty="0" smtClean="0"/>
              <a:t> </a:t>
            </a:r>
            <a:r>
              <a:rPr lang="en-US" altLang="en-US" sz="3600" b="0" dirty="0" err="1" smtClean="0"/>
              <a:t>lượng</a:t>
            </a:r>
            <a:r>
              <a:rPr lang="en-US" altLang="en-US" sz="3600" b="0" dirty="0" smtClean="0"/>
              <a:t> </a:t>
            </a:r>
            <a:r>
              <a:rPr lang="en-US" altLang="en-US" sz="3600" b="0" dirty="0" err="1" smtClean="0"/>
              <a:t>tham</a:t>
            </a:r>
            <a:r>
              <a:rPr lang="en-US" altLang="en-US" sz="3600" b="0" dirty="0" smtClean="0"/>
              <a:t> </a:t>
            </a:r>
            <a:r>
              <a:rPr lang="en-US" altLang="en-US" sz="3600" b="0" dirty="0" err="1" smtClean="0"/>
              <a:t>số</a:t>
            </a:r>
            <a:endParaRPr lang="en-US" altLang="en-US" sz="3600" b="0" dirty="0" smtClean="0"/>
          </a:p>
        </p:txBody>
      </p:sp>
    </p:spTree>
    <p:extLst>
      <p:ext uri="{BB962C8B-B14F-4D97-AF65-F5344CB8AC3E}">
        <p14:creationId xmlns:p14="http://schemas.microsoft.com/office/powerpoint/2010/main" val="31921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1771" y="457200"/>
            <a:ext cx="9144000" cy="609600"/>
          </a:xfrm>
        </p:spPr>
        <p:txBody>
          <a:bodyPr>
            <a:normAutofit/>
          </a:bodyPr>
          <a:lstStyle/>
          <a:p>
            <a:pPr eaLnBrk="1" hangingPunct="1"/>
            <a:r>
              <a:rPr lang="en-US" sz="3600" dirty="0" err="1" smtClean="0"/>
              <a:t>Các</a:t>
            </a:r>
            <a:r>
              <a:rPr lang="en-US" sz="3600" dirty="0" smtClean="0"/>
              <a:t> </a:t>
            </a:r>
            <a:r>
              <a:rPr lang="en-US" sz="3600" dirty="0" err="1" smtClean="0"/>
              <a:t>giả</a:t>
            </a:r>
            <a:r>
              <a:rPr lang="en-US" sz="3600" dirty="0" smtClean="0"/>
              <a:t> </a:t>
            </a:r>
            <a:r>
              <a:rPr lang="en-US" sz="3600" dirty="0" err="1" smtClean="0"/>
              <a:t>định</a:t>
            </a:r>
            <a:r>
              <a:rPr lang="en-US" sz="3600" dirty="0" smtClean="0"/>
              <a:t> </a:t>
            </a:r>
            <a:r>
              <a:rPr lang="en-US" sz="3600" dirty="0" err="1" smtClean="0"/>
              <a:t>cho</a:t>
            </a:r>
            <a:r>
              <a:rPr lang="en-US" sz="3600" dirty="0" smtClean="0"/>
              <a:t> </a:t>
            </a:r>
            <a:r>
              <a:rPr lang="en-US" sz="3600" dirty="0" err="1" smtClean="0"/>
              <a:t>bài</a:t>
            </a:r>
            <a:r>
              <a:rPr lang="en-US" sz="3600" dirty="0" smtClean="0"/>
              <a:t> </a:t>
            </a:r>
            <a:r>
              <a:rPr lang="en-US" sz="3600" dirty="0" err="1" smtClean="0"/>
              <a:t>toán</a:t>
            </a:r>
            <a:r>
              <a:rPr lang="en-US" sz="3600" dirty="0" smtClean="0"/>
              <a:t> </a:t>
            </a:r>
            <a:r>
              <a:rPr lang="en-US" sz="3600" dirty="0" err="1" smtClean="0"/>
              <a:t>hồi</a:t>
            </a:r>
            <a:r>
              <a:rPr lang="en-US" sz="3600" dirty="0" smtClean="0"/>
              <a:t> </a:t>
            </a:r>
            <a:r>
              <a:rPr lang="en-US" sz="3600" dirty="0" err="1" smtClean="0"/>
              <a:t>quy</a:t>
            </a:r>
            <a:endParaRPr lang="en-US" altLang="en-US" sz="3600" dirty="0" smtClean="0"/>
          </a:p>
        </p:txBody>
      </p:sp>
      <p:sp>
        <p:nvSpPr>
          <p:cNvPr id="9" name="Rectangle 3"/>
          <p:cNvSpPr>
            <a:spLocks noGrp="1" noChangeArrowheads="1"/>
          </p:cNvSpPr>
          <p:nvPr>
            <p:ph idx="1"/>
          </p:nvPr>
        </p:nvSpPr>
        <p:spPr>
          <a:xfrm>
            <a:off x="0" y="990600"/>
            <a:ext cx="9144000" cy="5867400"/>
          </a:xfrm>
        </p:spPr>
        <p:txBody>
          <a:bodyPr/>
          <a:lstStyle/>
          <a:p>
            <a:r>
              <a:rPr lang="en-US" sz="2400" b="1"/>
              <a:t>1.</a:t>
            </a:r>
            <a:r>
              <a:rPr lang="en-US" sz="2400"/>
              <a:t> Assumptions about the form of the </a:t>
            </a:r>
            <a:r>
              <a:rPr lang="en-US" sz="2400" smtClean="0"/>
              <a:t>model (</a:t>
            </a:r>
            <a:r>
              <a:rPr lang="en-US" sz="2400"/>
              <a:t>examining the </a:t>
            </a:r>
            <a:r>
              <a:rPr lang="en-US" sz="2400" b="1" smtClean="0"/>
              <a:t>scatter plot</a:t>
            </a:r>
            <a:r>
              <a:rPr lang="en-US" sz="2400" smtClean="0"/>
              <a:t>)</a:t>
            </a:r>
          </a:p>
          <a:p>
            <a:r>
              <a:rPr lang="en-US" sz="2400" b="1" smtClean="0"/>
              <a:t>2. </a:t>
            </a:r>
            <a:r>
              <a:rPr lang="en-US" sz="2400" smtClean="0"/>
              <a:t>Assumptions </a:t>
            </a:r>
            <a:r>
              <a:rPr lang="en-US" sz="2400"/>
              <a:t>about the </a:t>
            </a:r>
            <a:r>
              <a:rPr lang="en-US" sz="2400" smtClean="0"/>
              <a:t>errors</a:t>
            </a:r>
          </a:p>
          <a:p>
            <a:pPr lvl="2"/>
            <a:r>
              <a:rPr lang="en-US" sz="2400" smtClean="0"/>
              <a:t>The </a:t>
            </a:r>
            <a:r>
              <a:rPr lang="en-US" sz="2400"/>
              <a:t>error </a:t>
            </a:r>
            <a:r>
              <a:rPr lang="en-US" sz="2400" smtClean="0">
                <a:sym typeface="Symbol"/>
              </a:rPr>
              <a:t></a:t>
            </a:r>
            <a:r>
              <a:rPr lang="en-US" sz="2400" baseline="-25000">
                <a:sym typeface="Symbol"/>
              </a:rPr>
              <a:t>i</a:t>
            </a:r>
            <a:r>
              <a:rPr lang="en-US" sz="2400" smtClean="0">
                <a:sym typeface="Symbol"/>
              </a:rPr>
              <a:t>,</a:t>
            </a:r>
            <a:r>
              <a:rPr lang="en-US" sz="2400" smtClean="0"/>
              <a:t> </a:t>
            </a:r>
            <a:r>
              <a:rPr lang="en-US" sz="2400"/>
              <a:t>i = 1,2, ... , </a:t>
            </a:r>
            <a:r>
              <a:rPr lang="en-US" sz="2400" i="1" smtClean="0"/>
              <a:t>n </a:t>
            </a:r>
            <a:r>
              <a:rPr lang="en-US" sz="2400"/>
              <a:t>has a </a:t>
            </a:r>
            <a:r>
              <a:rPr lang="en-US" sz="2400" b="1"/>
              <a:t>normal </a:t>
            </a:r>
            <a:r>
              <a:rPr lang="en-US" sz="2400" b="1" smtClean="0"/>
              <a:t>distribution</a:t>
            </a:r>
            <a:r>
              <a:rPr lang="en-US" sz="2400" smtClean="0"/>
              <a:t>.</a:t>
            </a:r>
          </a:p>
          <a:p>
            <a:pPr lvl="2"/>
            <a:r>
              <a:rPr lang="en-US" sz="2400" smtClean="0"/>
              <a:t>The </a:t>
            </a:r>
            <a:r>
              <a:rPr lang="en-US" sz="2400"/>
              <a:t>errors </a:t>
            </a:r>
            <a:r>
              <a:rPr lang="en-US" sz="2400" smtClean="0">
                <a:sym typeface="Symbol"/>
              </a:rPr>
              <a:t></a:t>
            </a:r>
            <a:r>
              <a:rPr lang="en-US" sz="2400" baseline="-25000" smtClean="0">
                <a:sym typeface="Symbol"/>
              </a:rPr>
              <a:t>1</a:t>
            </a:r>
            <a:r>
              <a:rPr lang="en-US" sz="2400" smtClean="0">
                <a:sym typeface="Symbol"/>
              </a:rPr>
              <a:t>, </a:t>
            </a:r>
            <a:r>
              <a:rPr lang="en-US" sz="2400" baseline="-25000" smtClean="0">
                <a:sym typeface="Symbol"/>
              </a:rPr>
              <a:t>2</a:t>
            </a:r>
            <a:r>
              <a:rPr lang="en-US" sz="2400" smtClean="0">
                <a:sym typeface="Symbol"/>
              </a:rPr>
              <a:t>, …, </a:t>
            </a:r>
            <a:r>
              <a:rPr lang="en-US" sz="2400" baseline="-25000" smtClean="0">
                <a:sym typeface="Symbol"/>
              </a:rPr>
              <a:t>n</a:t>
            </a:r>
            <a:r>
              <a:rPr lang="en-US" sz="2400" smtClean="0"/>
              <a:t> </a:t>
            </a:r>
            <a:r>
              <a:rPr lang="en-US" sz="2400"/>
              <a:t>have </a:t>
            </a:r>
            <a:r>
              <a:rPr lang="en-US" sz="2400" b="1"/>
              <a:t>mean </a:t>
            </a:r>
            <a:r>
              <a:rPr lang="en-US" sz="2400" b="1" smtClean="0"/>
              <a:t>zero</a:t>
            </a:r>
          </a:p>
          <a:p>
            <a:pPr lvl="2"/>
            <a:r>
              <a:rPr lang="en-US" sz="2400"/>
              <a:t>The errors </a:t>
            </a:r>
            <a:r>
              <a:rPr lang="en-US" sz="2400">
                <a:sym typeface="Symbol"/>
              </a:rPr>
              <a:t></a:t>
            </a:r>
            <a:r>
              <a:rPr lang="en-US" sz="2400" baseline="-25000">
                <a:sym typeface="Symbol"/>
              </a:rPr>
              <a:t>1</a:t>
            </a:r>
            <a:r>
              <a:rPr lang="en-US" sz="2400">
                <a:sym typeface="Symbol"/>
              </a:rPr>
              <a:t>, </a:t>
            </a:r>
            <a:r>
              <a:rPr lang="en-US" sz="2400" baseline="-25000">
                <a:sym typeface="Symbol"/>
              </a:rPr>
              <a:t>2</a:t>
            </a:r>
            <a:r>
              <a:rPr lang="en-US" sz="2400">
                <a:sym typeface="Symbol"/>
              </a:rPr>
              <a:t>, …, </a:t>
            </a:r>
            <a:r>
              <a:rPr lang="en-US" sz="2400" baseline="-25000" smtClean="0">
                <a:sym typeface="Symbol"/>
              </a:rPr>
              <a:t>n</a:t>
            </a:r>
            <a:r>
              <a:rPr lang="en-US" sz="2400" smtClean="0"/>
              <a:t> have the </a:t>
            </a:r>
            <a:r>
              <a:rPr lang="en-US" sz="2400"/>
              <a:t>same (but unknown) </a:t>
            </a:r>
            <a:r>
              <a:rPr lang="en-US" sz="2400" smtClean="0"/>
              <a:t>variance </a:t>
            </a:r>
            <a:r>
              <a:rPr lang="en-US" sz="2400" smtClean="0">
                <a:sym typeface="Symbol"/>
              </a:rPr>
              <a:t></a:t>
            </a:r>
            <a:r>
              <a:rPr lang="en-US" sz="2400" baseline="30000" smtClean="0">
                <a:sym typeface="Symbol"/>
              </a:rPr>
              <a:t>2</a:t>
            </a:r>
            <a:r>
              <a:rPr lang="en-US" sz="2400">
                <a:sym typeface="Symbol"/>
              </a:rPr>
              <a:t> (as the </a:t>
            </a:r>
            <a:r>
              <a:rPr lang="en-US" sz="2400" b="1">
                <a:sym typeface="Symbol"/>
              </a:rPr>
              <a:t>homogeneity</a:t>
            </a:r>
            <a:r>
              <a:rPr lang="en-US" sz="2400">
                <a:sym typeface="Symbol"/>
              </a:rPr>
              <a:t> or the </a:t>
            </a:r>
            <a:r>
              <a:rPr lang="en-US" sz="2400" b="1">
                <a:sym typeface="Symbol"/>
              </a:rPr>
              <a:t>homoscedasticity </a:t>
            </a:r>
            <a:r>
              <a:rPr lang="en-US" sz="2400">
                <a:sym typeface="Symbol"/>
              </a:rPr>
              <a:t>assumption</a:t>
            </a:r>
            <a:r>
              <a:rPr lang="en-US" sz="2400" smtClean="0">
                <a:sym typeface="Symbol"/>
              </a:rPr>
              <a:t>)</a:t>
            </a:r>
          </a:p>
          <a:p>
            <a:pPr lvl="2"/>
            <a:r>
              <a:rPr lang="en-US" sz="2400" smtClean="0"/>
              <a:t>The errors </a:t>
            </a:r>
            <a:r>
              <a:rPr lang="en-US" sz="2400">
                <a:sym typeface="Symbol"/>
              </a:rPr>
              <a:t></a:t>
            </a:r>
            <a:r>
              <a:rPr lang="en-US" sz="2400" baseline="-25000">
                <a:sym typeface="Symbol"/>
              </a:rPr>
              <a:t>1</a:t>
            </a:r>
            <a:r>
              <a:rPr lang="en-US" sz="2400">
                <a:sym typeface="Symbol"/>
              </a:rPr>
              <a:t>, </a:t>
            </a:r>
            <a:r>
              <a:rPr lang="en-US" sz="2400" baseline="-25000">
                <a:sym typeface="Symbol"/>
              </a:rPr>
              <a:t>2</a:t>
            </a:r>
            <a:r>
              <a:rPr lang="en-US" sz="2400">
                <a:sym typeface="Symbol"/>
              </a:rPr>
              <a:t>, …, </a:t>
            </a:r>
            <a:r>
              <a:rPr lang="en-US" sz="2400" baseline="-25000">
                <a:sym typeface="Symbol"/>
              </a:rPr>
              <a:t>n</a:t>
            </a:r>
            <a:r>
              <a:rPr lang="en-US" sz="2400">
                <a:sym typeface="Symbol"/>
              </a:rPr>
              <a:t>,</a:t>
            </a:r>
            <a:r>
              <a:rPr lang="en-US" sz="2400" smtClean="0"/>
              <a:t> </a:t>
            </a:r>
            <a:r>
              <a:rPr lang="en-US" sz="2400"/>
              <a:t>are independent of each other (their </a:t>
            </a:r>
            <a:r>
              <a:rPr lang="en-US" sz="2400" smtClean="0"/>
              <a:t>pairwise covariances </a:t>
            </a:r>
            <a:r>
              <a:rPr lang="en-US" sz="2400"/>
              <a:t>are zero</a:t>
            </a:r>
            <a:r>
              <a:rPr lang="en-US" sz="2400" smtClean="0"/>
              <a:t>).</a:t>
            </a:r>
            <a:endParaRPr lang="en-US" sz="2400"/>
          </a:p>
          <a:p>
            <a:pPr marL="449262" indent="-457200"/>
            <a:r>
              <a:rPr lang="en-US" sz="2400" b="1" smtClean="0"/>
              <a:t>3. Assumptions </a:t>
            </a:r>
            <a:r>
              <a:rPr lang="en-US" sz="2400" b="1"/>
              <a:t>about the </a:t>
            </a:r>
            <a:r>
              <a:rPr lang="en-US" sz="2400" b="1" smtClean="0"/>
              <a:t>observations</a:t>
            </a:r>
          </a:p>
          <a:p>
            <a:pPr marL="1128712" lvl="2" indent="-457200"/>
            <a:r>
              <a:rPr lang="en-US" sz="2400" smtClean="0"/>
              <a:t>All </a:t>
            </a:r>
            <a:r>
              <a:rPr lang="en-US" sz="2400"/>
              <a:t>observations are equally </a:t>
            </a:r>
            <a:r>
              <a:rPr lang="en-US" sz="2400" b="1" smtClean="0"/>
              <a:t>reliable</a:t>
            </a:r>
            <a:r>
              <a:rPr lang="en-US" sz="2400" smtClean="0"/>
              <a:t> and </a:t>
            </a:r>
            <a:r>
              <a:rPr lang="en-US" sz="2400"/>
              <a:t>have an approximately equal role in determining the regression </a:t>
            </a:r>
            <a:r>
              <a:rPr lang="en-US" sz="2400" smtClean="0"/>
              <a:t>results and </a:t>
            </a:r>
            <a:r>
              <a:rPr lang="en-US" sz="2400"/>
              <a:t>in influencing </a:t>
            </a:r>
            <a:r>
              <a:rPr lang="en-US" sz="2400" smtClean="0"/>
              <a:t>conclusion</a:t>
            </a:r>
            <a:endParaRPr lang="en-US" sz="2400"/>
          </a:p>
          <a:p>
            <a:pPr marL="671512" lvl="2" indent="0">
              <a:buNone/>
            </a:pPr>
            <a:endParaRPr lang="en-US" sz="2400" smtClean="0"/>
          </a:p>
          <a:p>
            <a:pPr lvl="2"/>
            <a:endParaRPr lang="en-US" sz="2400" b="1" smtClean="0"/>
          </a:p>
        </p:txBody>
      </p:sp>
    </p:spTree>
    <p:extLst>
      <p:ext uri="{BB962C8B-B14F-4D97-AF65-F5344CB8AC3E}">
        <p14:creationId xmlns:p14="http://schemas.microsoft.com/office/powerpoint/2010/main" val="145519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457200"/>
            <a:ext cx="9144000" cy="1017588"/>
          </a:xfrm>
        </p:spPr>
        <p:txBody>
          <a:bodyPr/>
          <a:lstStyle/>
          <a:p>
            <a:pPr eaLnBrk="1" hangingPunct="1"/>
            <a:r>
              <a:rPr lang="en-US" altLang="en-US" sz="3600" dirty="0" err="1" smtClean="0"/>
              <a:t>Kiểm</a:t>
            </a:r>
            <a:r>
              <a:rPr lang="en-US" altLang="en-US" sz="3600" dirty="0" smtClean="0"/>
              <a:t> </a:t>
            </a:r>
            <a:r>
              <a:rPr lang="en-US" altLang="en-US" sz="3600" dirty="0" err="1" smtClean="0"/>
              <a:t>định</a:t>
            </a:r>
            <a:r>
              <a:rPr lang="en-US" altLang="en-US" sz="3600" dirty="0" smtClean="0"/>
              <a:t> </a:t>
            </a:r>
            <a:r>
              <a:rPr lang="en-US" altLang="en-US" sz="3600" dirty="0" err="1" smtClean="0"/>
              <a:t>giả</a:t>
            </a:r>
            <a:r>
              <a:rPr lang="en-US" altLang="en-US" sz="3600" dirty="0" smtClean="0"/>
              <a:t> </a:t>
            </a:r>
            <a:r>
              <a:rPr lang="en-US" altLang="en-US" sz="3600" dirty="0" err="1" smtClean="0"/>
              <a:t>thuyết</a:t>
            </a:r>
            <a:endParaRPr lang="en-US" altLang="en-US" sz="3600" dirty="0" smtClean="0"/>
          </a:p>
        </p:txBody>
      </p:sp>
      <p:sp>
        <p:nvSpPr>
          <p:cNvPr id="37891" name="Rectangle 3"/>
          <p:cNvSpPr>
            <a:spLocks noGrp="1" noChangeArrowheads="1"/>
          </p:cNvSpPr>
          <p:nvPr>
            <p:ph idx="1"/>
          </p:nvPr>
        </p:nvSpPr>
        <p:spPr>
          <a:xfrm>
            <a:off x="6531" y="1447800"/>
            <a:ext cx="9144000" cy="1981200"/>
          </a:xfrm>
        </p:spPr>
        <p:txBody>
          <a:bodyPr>
            <a:noAutofit/>
          </a:bodyPr>
          <a:lstStyle/>
          <a:p>
            <a:r>
              <a:rPr lang="en-US" altLang="en-US" dirty="0" err="1" smtClean="0"/>
              <a:t>Kiểm</a:t>
            </a:r>
            <a:r>
              <a:rPr lang="en-US" altLang="en-US" dirty="0" smtClean="0"/>
              <a:t> </a:t>
            </a:r>
            <a:r>
              <a:rPr lang="en-US" altLang="en-US" dirty="0" err="1" smtClean="0"/>
              <a:t>định</a:t>
            </a:r>
            <a:r>
              <a:rPr lang="en-US" altLang="en-US" dirty="0" smtClean="0"/>
              <a:t> </a:t>
            </a:r>
            <a:r>
              <a:rPr lang="en-US" altLang="en-US" dirty="0" err="1" smtClean="0"/>
              <a:t>giả</a:t>
            </a:r>
            <a:r>
              <a:rPr lang="en-US" altLang="en-US" dirty="0" smtClean="0"/>
              <a:t> </a:t>
            </a:r>
            <a:r>
              <a:rPr lang="en-US" altLang="en-US" dirty="0" err="1" smtClean="0"/>
              <a:t>thuyết</a:t>
            </a:r>
            <a:r>
              <a:rPr lang="en-US" altLang="en-US" dirty="0" smtClean="0"/>
              <a:t> </a:t>
            </a:r>
            <a:r>
              <a:rPr lang="en-US" altLang="en-US" dirty="0" err="1" smtClean="0"/>
              <a:t>về</a:t>
            </a:r>
            <a:r>
              <a:rPr lang="en-US" altLang="en-US" dirty="0" smtClean="0"/>
              <a:t> </a:t>
            </a:r>
            <a:r>
              <a:rPr lang="en-US" altLang="en-US" dirty="0" err="1" smtClean="0"/>
              <a:t>tham</a:t>
            </a:r>
            <a:r>
              <a:rPr lang="en-US" altLang="en-US" dirty="0" smtClean="0"/>
              <a:t> </a:t>
            </a:r>
            <a:r>
              <a:rPr lang="en-US" altLang="en-US" dirty="0" err="1" smtClean="0"/>
              <a:t>số</a:t>
            </a:r>
            <a:r>
              <a:rPr lang="en-US" altLang="en-US" dirty="0" smtClean="0"/>
              <a:t> </a:t>
            </a:r>
            <a:r>
              <a:rPr lang="en-US" altLang="en-US" dirty="0" err="1" smtClean="0"/>
              <a:t>hồi</a:t>
            </a:r>
            <a:r>
              <a:rPr lang="en-US" altLang="en-US" dirty="0" smtClean="0"/>
              <a:t> </a:t>
            </a:r>
            <a:r>
              <a:rPr lang="en-US" altLang="en-US" dirty="0" err="1" smtClean="0"/>
              <a:t>quy</a:t>
            </a:r>
            <a:r>
              <a:rPr lang="en-US" altLang="en-US" dirty="0" smtClean="0"/>
              <a:t> </a:t>
            </a:r>
            <a:r>
              <a:rPr lang="el-GR" altLang="en-US" b="1" dirty="0" smtClean="0"/>
              <a:t>β</a:t>
            </a:r>
            <a:r>
              <a:rPr lang="en-US" altLang="en-US" b="1" baseline="-25000" dirty="0" smtClean="0"/>
              <a:t>0 ,</a:t>
            </a:r>
            <a:r>
              <a:rPr lang="el-GR" altLang="en-US" b="1" dirty="0" smtClean="0"/>
              <a:t>β</a:t>
            </a:r>
            <a:r>
              <a:rPr lang="en-US" altLang="en-US" b="1" baseline="-25000" dirty="0"/>
              <a:t>1</a:t>
            </a:r>
            <a:r>
              <a:rPr lang="en-US" altLang="en-US" b="1" baseline="-25000" dirty="0" smtClean="0"/>
              <a:t>.</a:t>
            </a:r>
            <a:endParaRPr lang="en-US" altLang="en-US" dirty="0" smtClean="0"/>
          </a:p>
          <a:p>
            <a:r>
              <a:rPr lang="en-US" altLang="en-US" dirty="0" err="1" smtClean="0"/>
              <a:t>Kiểm</a:t>
            </a:r>
            <a:r>
              <a:rPr lang="en-US" altLang="en-US" dirty="0" smtClean="0"/>
              <a:t> </a:t>
            </a:r>
            <a:r>
              <a:rPr lang="en-US" altLang="en-US" dirty="0" err="1" smtClean="0"/>
              <a:t>định</a:t>
            </a:r>
            <a:r>
              <a:rPr lang="en-US" altLang="en-US" dirty="0" smtClean="0"/>
              <a:t> </a:t>
            </a:r>
            <a:r>
              <a:rPr lang="en-US" altLang="en-US" dirty="0" err="1"/>
              <a:t>g</a:t>
            </a:r>
            <a:r>
              <a:rPr lang="en-US" altLang="en-US" dirty="0" err="1" smtClean="0"/>
              <a:t>iả</a:t>
            </a:r>
            <a:r>
              <a:rPr lang="en-US" altLang="en-US" dirty="0" smtClean="0"/>
              <a:t> </a:t>
            </a:r>
            <a:r>
              <a:rPr lang="en-US" altLang="en-US" dirty="0" err="1" smtClean="0"/>
              <a:t>thuyết</a:t>
            </a:r>
            <a:r>
              <a:rPr lang="en-US" altLang="en-US" b="1" dirty="0" smtClean="0"/>
              <a:t> </a:t>
            </a:r>
            <a:r>
              <a:rPr lang="el-GR" altLang="en-US" b="1" dirty="0" smtClean="0"/>
              <a:t>β</a:t>
            </a:r>
            <a:r>
              <a:rPr lang="en-US" altLang="en-US" b="1" baseline="-25000" dirty="0" smtClean="0"/>
              <a:t>0</a:t>
            </a:r>
            <a:r>
              <a:rPr lang="en-US" altLang="en-US" b="1" dirty="0" smtClean="0"/>
              <a:t>= 0</a:t>
            </a:r>
            <a:r>
              <a:rPr lang="en-US" altLang="en-US" dirty="0"/>
              <a:t> </a:t>
            </a:r>
            <a:r>
              <a:rPr lang="en-US" altLang="en-US" dirty="0" smtClean="0"/>
              <a:t>(</a:t>
            </a:r>
            <a:r>
              <a:rPr lang="en-US" altLang="en-US" dirty="0" err="1" smtClean="0"/>
              <a:t>không</a:t>
            </a:r>
            <a:r>
              <a:rPr lang="en-US" altLang="en-US" dirty="0" smtClean="0"/>
              <a:t> </a:t>
            </a:r>
            <a:r>
              <a:rPr lang="en-US" altLang="en-US" dirty="0" err="1" smtClean="0"/>
              <a:t>có</a:t>
            </a:r>
            <a:r>
              <a:rPr lang="en-US" altLang="en-US" dirty="0" smtClean="0"/>
              <a:t> </a:t>
            </a:r>
            <a:r>
              <a:rPr lang="en-US" altLang="en-US" dirty="0" err="1" smtClean="0"/>
              <a:t>mối</a:t>
            </a:r>
            <a:r>
              <a:rPr lang="en-US" altLang="en-US" dirty="0" smtClean="0"/>
              <a:t> </a:t>
            </a:r>
            <a:r>
              <a:rPr lang="en-US" altLang="en-US" dirty="0" err="1" smtClean="0"/>
              <a:t>quan</a:t>
            </a:r>
            <a:r>
              <a:rPr lang="en-US" altLang="en-US" dirty="0" smtClean="0"/>
              <a:t> </a:t>
            </a:r>
            <a:r>
              <a:rPr lang="en-US" altLang="en-US" dirty="0" err="1" smtClean="0"/>
              <a:t>hệ</a:t>
            </a:r>
            <a:r>
              <a:rPr lang="en-US" altLang="en-US" dirty="0" smtClean="0"/>
              <a:t> </a:t>
            </a:r>
            <a:r>
              <a:rPr lang="en-US" altLang="en-US" dirty="0" err="1" smtClean="0"/>
              <a:t>tuyến</a:t>
            </a:r>
            <a:r>
              <a:rPr lang="en-US" altLang="en-US" dirty="0" smtClean="0"/>
              <a:t> </a:t>
            </a:r>
            <a:r>
              <a:rPr lang="en-US" altLang="en-US" dirty="0" err="1" smtClean="0"/>
              <a:t>tính</a:t>
            </a:r>
            <a:r>
              <a:rPr lang="en-US" altLang="en-US" dirty="0" smtClean="0"/>
              <a:t> </a:t>
            </a:r>
            <a:r>
              <a:rPr lang="en-US" altLang="en-US" dirty="0" err="1" smtClean="0"/>
              <a:t>nào</a:t>
            </a:r>
            <a:r>
              <a:rPr lang="en-US" altLang="en-US" dirty="0" smtClean="0"/>
              <a:t> </a:t>
            </a:r>
            <a:r>
              <a:rPr lang="en-US" altLang="en-US" dirty="0" err="1" smtClean="0"/>
              <a:t>giữa</a:t>
            </a:r>
            <a:r>
              <a:rPr lang="en-US" altLang="en-US" dirty="0" smtClean="0"/>
              <a:t> Y </a:t>
            </a:r>
            <a:r>
              <a:rPr lang="en-US" altLang="en-US" dirty="0" err="1" smtClean="0"/>
              <a:t>và</a:t>
            </a:r>
            <a:r>
              <a:rPr lang="en-US" altLang="en-US" dirty="0" smtClean="0"/>
              <a:t> X): </a:t>
            </a:r>
            <a:r>
              <a:rPr lang="en-US" altLang="en-US" dirty="0" err="1" smtClean="0"/>
              <a:t>dùng</a:t>
            </a:r>
            <a:r>
              <a:rPr lang="en-US" altLang="en-US" dirty="0" smtClean="0"/>
              <a:t> scatter plot.</a:t>
            </a:r>
            <a:endParaRPr lang="en-US" altLang="en-US" b="1" dirty="0" smtClean="0"/>
          </a:p>
        </p:txBody>
      </p:sp>
    </p:spTree>
    <p:extLst>
      <p:ext uri="{BB962C8B-B14F-4D97-AF65-F5344CB8AC3E}">
        <p14:creationId xmlns:p14="http://schemas.microsoft.com/office/powerpoint/2010/main" val="276995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0" y="1143000"/>
            <a:ext cx="9144000" cy="1981200"/>
          </a:xfrm>
        </p:spPr>
        <p:txBody>
          <a:bodyPr>
            <a:noAutofit/>
          </a:bodyPr>
          <a:lstStyle/>
          <a:p>
            <a:pPr>
              <a:defRPr/>
            </a:pPr>
            <a:r>
              <a:rPr lang="en-US" altLang="en-US" sz="2400" b="1" dirty="0" err="1" smtClean="0"/>
              <a:t>H</a:t>
            </a:r>
            <a:r>
              <a:rPr lang="en-US" altLang="en-US" sz="2400" b="1" baseline="-25000" dirty="0" err="1" smtClean="0"/>
              <a:t>0</a:t>
            </a:r>
            <a:r>
              <a:rPr lang="en-US" altLang="en-US" sz="2400" b="1" dirty="0" smtClean="0"/>
              <a:t>: </a:t>
            </a:r>
            <a:r>
              <a:rPr lang="el-GR" altLang="en-US" sz="2400" b="1" dirty="0" smtClean="0"/>
              <a:t>β</a:t>
            </a:r>
            <a:r>
              <a:rPr lang="en-US" altLang="en-US" sz="2400" b="1" baseline="-25000" dirty="0"/>
              <a:t>1</a:t>
            </a:r>
            <a:r>
              <a:rPr lang="en-US" altLang="en-US" sz="2400" b="1" dirty="0" smtClean="0"/>
              <a:t>= </a:t>
            </a:r>
            <a:r>
              <a:rPr lang="el-GR" altLang="en-US" sz="2400" b="1" dirty="0" smtClean="0"/>
              <a:t>β</a:t>
            </a:r>
            <a:r>
              <a:rPr lang="en-US" altLang="en-US" sz="2400" b="1" baseline="-25000" dirty="0" smtClean="0"/>
              <a:t>1</a:t>
            </a:r>
            <a:r>
              <a:rPr lang="en-US" altLang="en-US" sz="2400" b="1" baseline="30000" dirty="0" smtClean="0"/>
              <a:t>0</a:t>
            </a:r>
            <a:r>
              <a:rPr lang="en-US" altLang="en-US" sz="2400" b="1" dirty="0" smtClean="0"/>
              <a:t>  (</a:t>
            </a:r>
            <a:r>
              <a:rPr lang="el-GR" altLang="en-US" sz="2400" b="1" dirty="0" smtClean="0"/>
              <a:t>β</a:t>
            </a:r>
            <a:r>
              <a:rPr lang="en-US" altLang="en-US" sz="2400" b="1" baseline="-25000" dirty="0" smtClean="0"/>
              <a:t>1</a:t>
            </a:r>
            <a:r>
              <a:rPr lang="en-US" altLang="en-US" sz="2400" b="1" baseline="30000" dirty="0" smtClean="0"/>
              <a:t>0 </a:t>
            </a:r>
            <a:r>
              <a:rPr lang="en-US" altLang="en-US" sz="2400" b="1" dirty="0" smtClean="0"/>
              <a:t>: constant chosen by investigator) </a:t>
            </a:r>
            <a:endParaRPr lang="en-US" altLang="en-US" sz="2400" dirty="0"/>
          </a:p>
          <a:p>
            <a:pPr>
              <a:defRPr/>
            </a:pPr>
            <a:r>
              <a:rPr lang="en-US" altLang="en-US" sz="2400" b="1" dirty="0" err="1" smtClean="0"/>
              <a:t>H</a:t>
            </a:r>
            <a:r>
              <a:rPr lang="en-US" altLang="en-US" sz="2400" b="1" baseline="-25000" dirty="0" err="1"/>
              <a:t>1</a:t>
            </a:r>
            <a:r>
              <a:rPr lang="en-US" altLang="en-US" sz="2400" b="1" dirty="0" smtClean="0"/>
              <a:t>: </a:t>
            </a:r>
            <a:r>
              <a:rPr lang="el-GR" altLang="en-US" sz="2400" b="1" dirty="0" smtClean="0"/>
              <a:t>β</a:t>
            </a:r>
            <a:r>
              <a:rPr lang="en-US" altLang="en-US" sz="2400" b="1" baseline="-25000" dirty="0" smtClean="0"/>
              <a:t>1</a:t>
            </a:r>
            <a:r>
              <a:rPr lang="en-US" altLang="en-US" sz="2400" b="1" dirty="0"/>
              <a:t>#</a:t>
            </a:r>
            <a:r>
              <a:rPr lang="en-US" altLang="en-US" sz="2400" b="1" dirty="0" smtClean="0"/>
              <a:t> </a:t>
            </a:r>
            <a:r>
              <a:rPr lang="el-GR" altLang="en-US" sz="2400" b="1" dirty="0" smtClean="0"/>
              <a:t>β</a:t>
            </a:r>
            <a:r>
              <a:rPr lang="en-US" altLang="en-US" sz="2400" b="1" baseline="-25000" dirty="0" smtClean="0"/>
              <a:t>1</a:t>
            </a:r>
            <a:r>
              <a:rPr lang="en-US" altLang="en-US" sz="2400" b="1" baseline="30000" dirty="0" smtClean="0"/>
              <a:t>0</a:t>
            </a:r>
            <a:r>
              <a:rPr lang="en-US" altLang="en-US" sz="2400" b="1" dirty="0" smtClean="0"/>
              <a:t>  </a:t>
            </a:r>
          </a:p>
          <a:p>
            <a:pPr marL="0" indent="0">
              <a:buFont typeface="Wingdings 2" pitchFamily="18" charset="2"/>
              <a:buNone/>
              <a:defRPr/>
            </a:pPr>
            <a:r>
              <a:rPr lang="en-US" altLang="en-US" sz="2400" b="1" dirty="0"/>
              <a:t> </a:t>
            </a:r>
            <a:r>
              <a:rPr lang="en-US" altLang="en-US" sz="2400" b="1" dirty="0" smtClean="0"/>
              <a:t>    t-Test</a:t>
            </a:r>
          </a:p>
          <a:p>
            <a:pPr marL="0" indent="0">
              <a:buFont typeface="Wingdings 2" pitchFamily="18" charset="2"/>
              <a:buNone/>
              <a:defRPr/>
            </a:pPr>
            <a:endParaRPr lang="en-US" altLang="en-US" sz="2400" b="1" dirty="0"/>
          </a:p>
          <a:p>
            <a:pPr marL="0" indent="0">
              <a:buFont typeface="Wingdings 2" pitchFamily="18" charset="2"/>
              <a:buNone/>
              <a:defRPr/>
            </a:pPr>
            <a:endParaRPr lang="en-US" altLang="en-US" sz="2400" b="1" dirty="0" smtClean="0"/>
          </a:p>
          <a:p>
            <a:pPr>
              <a:defRPr/>
            </a:pPr>
            <a:r>
              <a:rPr lang="en-US" altLang="en-US" sz="2400" b="1" dirty="0" err="1" smtClean="0"/>
              <a:t>H</a:t>
            </a:r>
            <a:r>
              <a:rPr lang="en-US" altLang="en-US" sz="2400" b="1" baseline="-25000" dirty="0" err="1" smtClean="0"/>
              <a:t>0</a:t>
            </a:r>
            <a:r>
              <a:rPr lang="en-US" altLang="en-US" sz="2400" dirty="0"/>
              <a:t> </a:t>
            </a:r>
            <a:r>
              <a:rPr lang="en-US" altLang="en-US" sz="2400" dirty="0" err="1" smtClean="0"/>
              <a:t>bị</a:t>
            </a:r>
            <a:r>
              <a:rPr lang="en-US" altLang="en-US" sz="2400" dirty="0" smtClean="0"/>
              <a:t> </a:t>
            </a:r>
            <a:r>
              <a:rPr lang="en-US" altLang="en-US" sz="2400" dirty="0" err="1" smtClean="0"/>
              <a:t>bác</a:t>
            </a:r>
            <a:r>
              <a:rPr lang="en-US" altLang="en-US" sz="2400" dirty="0" smtClean="0"/>
              <a:t> </a:t>
            </a:r>
            <a:r>
              <a:rPr lang="en-US" altLang="en-US" sz="2400" dirty="0" err="1" smtClean="0"/>
              <a:t>bỏ</a:t>
            </a:r>
            <a:r>
              <a:rPr lang="en-US" altLang="en-US" sz="2400" dirty="0" smtClean="0"/>
              <a:t> </a:t>
            </a:r>
            <a:r>
              <a:rPr lang="en-US" altLang="en-US" sz="2400" dirty="0" err="1" smtClean="0"/>
              <a:t>tại</a:t>
            </a:r>
            <a:r>
              <a:rPr lang="en-US" altLang="en-US" sz="2400" dirty="0" smtClean="0"/>
              <a:t> </a:t>
            </a:r>
            <a:r>
              <a:rPr lang="en-US" altLang="en-US" sz="2400" dirty="0" err="1" smtClean="0"/>
              <a:t>mức</a:t>
            </a:r>
            <a:r>
              <a:rPr lang="en-US" altLang="en-US" sz="2400" dirty="0" smtClean="0"/>
              <a:t> </a:t>
            </a:r>
            <a:r>
              <a:rPr lang="en-US" altLang="en-US" sz="2400" dirty="0" err="1" smtClean="0"/>
              <a:t>có</a:t>
            </a:r>
            <a:r>
              <a:rPr lang="en-US" altLang="en-US" sz="2400" dirty="0" smtClean="0"/>
              <a:t> ý </a:t>
            </a:r>
            <a:r>
              <a:rPr lang="en-US" altLang="en-US" sz="2400" dirty="0" err="1" smtClean="0"/>
              <a:t>nghĩa</a:t>
            </a:r>
            <a:r>
              <a:rPr lang="en-US" altLang="en-US" sz="2400" dirty="0"/>
              <a:t> </a:t>
            </a:r>
            <a:r>
              <a:rPr lang="en-US" sz="2400" i="1" dirty="0" smtClean="0">
                <a:sym typeface="Symbol"/>
              </a:rPr>
              <a:t></a:t>
            </a:r>
            <a:r>
              <a:rPr lang="en-US" sz="2400" i="1" dirty="0" smtClean="0"/>
              <a:t> </a:t>
            </a:r>
            <a:r>
              <a:rPr lang="en-US" sz="2400" dirty="0" err="1" smtClean="0"/>
              <a:t>nếu</a:t>
            </a:r>
            <a:r>
              <a:rPr lang="en-US" sz="2400" dirty="0" smtClean="0"/>
              <a:t>:</a:t>
            </a:r>
          </a:p>
          <a:p>
            <a:pPr>
              <a:defRPr/>
            </a:pPr>
            <a:endParaRPr lang="en-US" altLang="en-US" sz="2400" b="1" dirty="0"/>
          </a:p>
          <a:p>
            <a:pPr>
              <a:defRPr/>
            </a:pPr>
            <a:endParaRPr lang="en-US" altLang="en-US" sz="2400" b="1" dirty="0" smtClean="0"/>
          </a:p>
          <a:p>
            <a:pPr marL="0" indent="0">
              <a:buFont typeface="Wingdings 2" pitchFamily="18" charset="2"/>
              <a:buNone/>
              <a:defRPr/>
            </a:pPr>
            <a:r>
              <a:rPr lang="en-US" altLang="en-US" sz="2400" b="1" dirty="0"/>
              <a:t>	</a:t>
            </a:r>
            <a:r>
              <a:rPr lang="en-US" altLang="en-US" sz="2400" b="1" dirty="0" err="1" smtClean="0"/>
              <a:t>hoặc</a:t>
            </a:r>
            <a:endParaRPr lang="en-US" altLang="en-US" sz="2400" b="1" dirty="0" smtClean="0"/>
          </a:p>
          <a:p>
            <a:pPr marL="0" indent="0">
              <a:buFont typeface="Wingdings 2" pitchFamily="18" charset="2"/>
              <a:buNone/>
              <a:defRPr/>
            </a:pPr>
            <a:r>
              <a:rPr lang="en-US" altLang="en-US" sz="2400" b="1" dirty="0"/>
              <a:t>	</a:t>
            </a:r>
            <a:r>
              <a:rPr lang="en-US" altLang="en-US" sz="2400" b="1" dirty="0" smtClean="0"/>
              <a:t>		   </a:t>
            </a:r>
            <a:endParaRPr lang="en-US" altLang="en-US" sz="2400" b="1" dirty="0"/>
          </a:p>
          <a:p>
            <a:pPr marL="0" indent="0">
              <a:buFont typeface="Wingdings 2" pitchFamily="18" charset="2"/>
              <a:buNone/>
              <a:defRPr/>
            </a:pPr>
            <a:r>
              <a:rPr lang="en-US" altLang="en-US" sz="2400" b="1" dirty="0" smtClean="0"/>
              <a:t>    </a:t>
            </a:r>
          </a:p>
        </p:txBody>
      </p:sp>
      <p:pic>
        <p:nvPicPr>
          <p:cNvPr id="399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343400"/>
            <a:ext cx="22098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994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486400"/>
            <a:ext cx="160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99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590800"/>
            <a:ext cx="1600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8" name="Rectangle 2"/>
          <p:cNvSpPr>
            <a:spLocks noGrp="1" noChangeArrowheads="1"/>
          </p:cNvSpPr>
          <p:nvPr>
            <p:ph type="title"/>
          </p:nvPr>
        </p:nvSpPr>
        <p:spPr>
          <a:xfrm>
            <a:off x="0" y="457200"/>
            <a:ext cx="9144000" cy="1017588"/>
          </a:xfrm>
        </p:spPr>
        <p:txBody>
          <a:bodyPr/>
          <a:lstStyle/>
          <a:p>
            <a:pPr eaLnBrk="1" hangingPunct="1"/>
            <a:r>
              <a:rPr lang="en-US" altLang="en-US" sz="3600" dirty="0" err="1" smtClean="0"/>
              <a:t>Kiểm</a:t>
            </a:r>
            <a:r>
              <a:rPr lang="en-US" altLang="en-US" sz="3600" dirty="0" smtClean="0"/>
              <a:t> </a:t>
            </a:r>
            <a:r>
              <a:rPr lang="en-US" altLang="en-US" sz="3600" dirty="0" err="1" smtClean="0"/>
              <a:t>định</a:t>
            </a:r>
            <a:r>
              <a:rPr lang="en-US" altLang="en-US" sz="3600" dirty="0" smtClean="0"/>
              <a:t> </a:t>
            </a:r>
            <a:r>
              <a:rPr lang="en-US" altLang="en-US" sz="3600" dirty="0" err="1" smtClean="0"/>
              <a:t>giả</a:t>
            </a:r>
            <a:r>
              <a:rPr lang="en-US" altLang="en-US" sz="3600" dirty="0" smtClean="0"/>
              <a:t> </a:t>
            </a:r>
            <a:r>
              <a:rPr lang="en-US" altLang="en-US" sz="3600" dirty="0" err="1" smtClean="0"/>
              <a:t>thuyết</a:t>
            </a:r>
            <a:endParaRPr lang="en-US" altLang="en-US" sz="3600" dirty="0" smtClean="0"/>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590800"/>
            <a:ext cx="33528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7"/>
          <a:stretch>
            <a:fillRect/>
          </a:stretch>
        </p:blipFill>
        <p:spPr>
          <a:xfrm>
            <a:off x="3962400" y="1600200"/>
            <a:ext cx="2514600" cy="990600"/>
          </a:xfrm>
          <a:prstGeom prst="rect">
            <a:avLst/>
          </a:prstGeom>
        </p:spPr>
      </p:pic>
    </p:spTree>
    <p:extLst>
      <p:ext uri="{BB962C8B-B14F-4D97-AF65-F5344CB8AC3E}">
        <p14:creationId xmlns:p14="http://schemas.microsoft.com/office/powerpoint/2010/main" val="316521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0" y="838200"/>
            <a:ext cx="9144000" cy="1981200"/>
          </a:xfrm>
        </p:spPr>
        <p:txBody>
          <a:bodyPr>
            <a:noAutofit/>
          </a:bodyPr>
          <a:lstStyle/>
          <a:p>
            <a:pPr>
              <a:defRPr/>
            </a:pPr>
            <a:r>
              <a:rPr lang="en-US" altLang="en-US" sz="2400" b="1" dirty="0" err="1" smtClean="0"/>
              <a:t>Ví</a:t>
            </a:r>
            <a:r>
              <a:rPr lang="en-US" altLang="en-US" sz="2400" b="1" dirty="0" smtClean="0"/>
              <a:t> </a:t>
            </a:r>
            <a:r>
              <a:rPr lang="en-US" altLang="en-US" sz="2400" b="1" dirty="0" err="1" smtClean="0"/>
              <a:t>dụ</a:t>
            </a:r>
            <a:r>
              <a:rPr lang="en-US" altLang="en-US" sz="2400" b="1" dirty="0" smtClean="0"/>
              <a:t>: </a:t>
            </a:r>
            <a:r>
              <a:rPr lang="vi-VN" sz="2400" dirty="0"/>
              <a:t>giả sử rằng ban quản lý dự kiến ​​việc tăng thời gian phục vụ cho mỗi đơn vị bổ sung sẽ được sửa chữa là 12 phút</a:t>
            </a:r>
            <a:r>
              <a:rPr lang="en-US" sz="2400" dirty="0" smtClean="0"/>
              <a:t>. </a:t>
            </a:r>
          </a:p>
          <a:p>
            <a:pPr>
              <a:defRPr/>
            </a:pPr>
            <a:r>
              <a:rPr lang="en-US" sz="2400" dirty="0" err="1" smtClean="0"/>
              <a:t>Thực</a:t>
            </a:r>
            <a:r>
              <a:rPr lang="en-US" sz="2400" dirty="0" smtClean="0"/>
              <a:t> </a:t>
            </a:r>
            <a:r>
              <a:rPr lang="en-US" sz="2400" dirty="0" err="1" smtClean="0"/>
              <a:t>hiện</a:t>
            </a:r>
            <a:r>
              <a:rPr lang="en-US" sz="2400" dirty="0" smtClean="0"/>
              <a:t> </a:t>
            </a:r>
            <a:r>
              <a:rPr lang="en-US" sz="2400" dirty="0" err="1" smtClean="0"/>
              <a:t>kiểm</a:t>
            </a:r>
            <a:r>
              <a:rPr lang="en-US" sz="2400" dirty="0" smtClean="0"/>
              <a:t> </a:t>
            </a:r>
            <a:r>
              <a:rPr lang="en-US" sz="2400" dirty="0" err="1" smtClean="0"/>
              <a:t>định</a:t>
            </a:r>
            <a:r>
              <a:rPr lang="en-US" sz="2400" dirty="0" smtClean="0"/>
              <a:t> </a:t>
            </a:r>
            <a:r>
              <a:rPr lang="en-US" sz="2400" dirty="0" err="1" smtClean="0"/>
              <a:t>sau</a:t>
            </a:r>
            <a:r>
              <a:rPr lang="en-US" sz="2400" dirty="0" smtClean="0"/>
              <a:t>:</a:t>
            </a:r>
          </a:p>
          <a:p>
            <a:pPr>
              <a:defRPr/>
            </a:pPr>
            <a:r>
              <a:rPr lang="en-US" altLang="en-US" sz="2400" b="1" dirty="0" err="1" smtClean="0"/>
              <a:t>H</a:t>
            </a:r>
            <a:r>
              <a:rPr lang="en-US" altLang="en-US" sz="2400" b="1" baseline="-25000" dirty="0" err="1" smtClean="0"/>
              <a:t>0</a:t>
            </a:r>
            <a:r>
              <a:rPr lang="en-US" altLang="en-US" sz="2400" b="1" dirty="0" smtClean="0"/>
              <a:t>: </a:t>
            </a:r>
            <a:r>
              <a:rPr lang="el-GR" altLang="en-US" sz="2400" b="1" dirty="0" smtClean="0"/>
              <a:t>β</a:t>
            </a:r>
            <a:r>
              <a:rPr lang="en-US" altLang="en-US" sz="2400" b="1" baseline="-25000" dirty="0" smtClean="0"/>
              <a:t>1</a:t>
            </a:r>
            <a:r>
              <a:rPr lang="en-US" altLang="en-US" sz="2400" b="1" dirty="0" smtClean="0"/>
              <a:t>= 12  </a:t>
            </a:r>
          </a:p>
          <a:p>
            <a:pPr>
              <a:defRPr/>
            </a:pPr>
            <a:r>
              <a:rPr lang="en-US" altLang="en-US" sz="2400" b="1" dirty="0" err="1" smtClean="0"/>
              <a:t>H</a:t>
            </a:r>
            <a:r>
              <a:rPr lang="en-US" altLang="en-US" sz="2400" b="1" baseline="-25000" dirty="0" err="1" smtClean="0"/>
              <a:t>1</a:t>
            </a:r>
            <a:r>
              <a:rPr lang="en-US" altLang="en-US" sz="2400" b="1" dirty="0" smtClean="0"/>
              <a:t>: </a:t>
            </a:r>
            <a:r>
              <a:rPr lang="el-GR" altLang="en-US" sz="2400" b="1" dirty="0" smtClean="0"/>
              <a:t>β</a:t>
            </a:r>
            <a:r>
              <a:rPr lang="en-US" altLang="en-US" sz="2400" b="1" baseline="-25000" dirty="0" smtClean="0"/>
              <a:t>1</a:t>
            </a:r>
            <a:r>
              <a:rPr lang="en-US" altLang="en-US" sz="2400" b="1" dirty="0" smtClean="0"/>
              <a:t># 12 </a:t>
            </a:r>
          </a:p>
          <a:p>
            <a:pPr>
              <a:defRPr/>
            </a:pPr>
            <a:endParaRPr lang="en-US" altLang="en-US" sz="2400" b="1" dirty="0"/>
          </a:p>
          <a:p>
            <a:pPr marL="0" indent="0">
              <a:buNone/>
              <a:defRPr/>
            </a:pPr>
            <a:endParaRPr lang="en-US" altLang="en-US" sz="2400" b="1" dirty="0"/>
          </a:p>
          <a:p>
            <a:pPr marL="0" indent="0">
              <a:buNone/>
              <a:defRPr/>
            </a:pPr>
            <a:endParaRPr lang="en-US" altLang="en-US" sz="2400" b="1" dirty="0" smtClean="0"/>
          </a:p>
          <a:p>
            <a:pPr>
              <a:defRPr/>
            </a:pPr>
            <a:r>
              <a:rPr lang="en-US" altLang="en-US" sz="2400" b="1" dirty="0" err="1" smtClean="0"/>
              <a:t>t</a:t>
            </a:r>
            <a:r>
              <a:rPr lang="en-US" altLang="en-US" sz="2400" b="1" baseline="-25000" dirty="0" err="1" smtClean="0"/>
              <a:t>1</a:t>
            </a:r>
            <a:r>
              <a:rPr lang="en-US" altLang="en-US" sz="2400" b="1" dirty="0" smtClean="0"/>
              <a:t>= 6.948&gt;2.18: </a:t>
            </a:r>
            <a:r>
              <a:rPr lang="en-US" altLang="en-US" sz="2400" b="1" dirty="0" smtClean="0">
                <a:sym typeface="Wingdings" panose="05000000000000000000" pitchFamily="2" charset="2"/>
              </a:rPr>
              <a:t> </a:t>
            </a:r>
            <a:r>
              <a:rPr lang="en-US" altLang="en-US" sz="2400" b="1" dirty="0" err="1" smtClean="0">
                <a:sym typeface="Wingdings" panose="05000000000000000000" pitchFamily="2" charset="2"/>
              </a:rPr>
              <a:t>bác</a:t>
            </a:r>
            <a:r>
              <a:rPr lang="en-US" altLang="en-US" sz="2400" b="1" dirty="0" smtClean="0">
                <a:sym typeface="Wingdings" panose="05000000000000000000" pitchFamily="2" charset="2"/>
              </a:rPr>
              <a:t> </a:t>
            </a:r>
            <a:r>
              <a:rPr lang="en-US" altLang="en-US" sz="2400" b="1" dirty="0" err="1" smtClean="0">
                <a:sym typeface="Wingdings" panose="05000000000000000000" pitchFamily="2" charset="2"/>
              </a:rPr>
              <a:t>bỏ</a:t>
            </a:r>
            <a:r>
              <a:rPr lang="en-US" altLang="en-US" sz="2400" b="1" dirty="0" smtClean="0">
                <a:sym typeface="Wingdings" panose="05000000000000000000" pitchFamily="2" charset="2"/>
              </a:rPr>
              <a:t> </a:t>
            </a:r>
            <a:r>
              <a:rPr lang="en-US" altLang="en-US" sz="2400" b="1" dirty="0" smtClean="0"/>
              <a:t> </a:t>
            </a:r>
            <a:r>
              <a:rPr lang="en-US" altLang="en-US" sz="2400" b="1" dirty="0" err="1" smtClean="0"/>
              <a:t>H</a:t>
            </a:r>
            <a:r>
              <a:rPr lang="en-US" altLang="en-US" sz="2400" b="1" baseline="-25000" dirty="0" err="1" smtClean="0"/>
              <a:t>0</a:t>
            </a:r>
            <a:endParaRPr lang="en-US" altLang="en-US" sz="2400" b="1" baseline="-25000" dirty="0" smtClean="0"/>
          </a:p>
          <a:p>
            <a:pPr>
              <a:defRPr/>
            </a:pPr>
            <a:r>
              <a:rPr lang="en-US" sz="2400" dirty="0"/>
              <a:t>M</a:t>
            </a:r>
            <a:r>
              <a:rPr lang="en-US" sz="2400" dirty="0" smtClean="0"/>
              <a:t>anagement's </a:t>
            </a:r>
            <a:r>
              <a:rPr lang="en-US" sz="2400" dirty="0"/>
              <a:t>estimate of </a:t>
            </a:r>
            <a:r>
              <a:rPr lang="en-US" sz="2400" dirty="0" smtClean="0"/>
              <a:t>their increase </a:t>
            </a:r>
            <a:r>
              <a:rPr lang="en-US" sz="2400" dirty="0"/>
              <a:t>in time for each additional component to be repaired is </a:t>
            </a:r>
            <a:r>
              <a:rPr lang="en-US" sz="2400" dirty="0" smtClean="0"/>
              <a:t>not </a:t>
            </a:r>
            <a:r>
              <a:rPr lang="en-US" sz="2400" dirty="0"/>
              <a:t>supported </a:t>
            </a:r>
            <a:r>
              <a:rPr lang="en-US" sz="2400" dirty="0" smtClean="0"/>
              <a:t>by the </a:t>
            </a:r>
            <a:r>
              <a:rPr lang="en-US" sz="2400" dirty="0"/>
              <a:t>data</a:t>
            </a:r>
            <a:r>
              <a:rPr lang="en-US" sz="2400" dirty="0" smtClean="0"/>
              <a:t>.</a:t>
            </a:r>
            <a:endParaRPr lang="en-US" altLang="en-US" sz="2400" b="1" dirty="0" smtClean="0"/>
          </a:p>
          <a:p>
            <a:pPr marL="0" indent="0">
              <a:buFont typeface="Wingdings 2" pitchFamily="18" charset="2"/>
              <a:buNone/>
              <a:defRPr/>
            </a:pPr>
            <a:endParaRPr lang="en-US" altLang="en-US" sz="2400" b="1" dirty="0" smtClean="0"/>
          </a:p>
          <a:p>
            <a:pPr marL="0" indent="0">
              <a:buFont typeface="Wingdings 2" pitchFamily="18" charset="2"/>
              <a:buNone/>
              <a:defRPr/>
            </a:pPr>
            <a:endParaRPr lang="en-US" altLang="en-US" sz="2400" b="1" dirty="0" smtClean="0"/>
          </a:p>
          <a:p>
            <a:pPr marL="0" indent="0">
              <a:buFont typeface="Wingdings 2" pitchFamily="18" charset="2"/>
              <a:buNone/>
              <a:defRPr/>
            </a:pPr>
            <a:r>
              <a:rPr lang="en-US" altLang="en-US" sz="2400" b="1" dirty="0" smtClean="0"/>
              <a:t>    </a:t>
            </a:r>
            <a:endParaRPr lang="en-US" altLang="en-US" sz="2400" b="1" dirty="0"/>
          </a:p>
          <a:p>
            <a:pPr marL="0" indent="0">
              <a:buFont typeface="Wingdings 2" pitchFamily="18" charset="2"/>
              <a:buNone/>
              <a:defRPr/>
            </a:pPr>
            <a:endParaRPr lang="en-US" altLang="en-US" sz="2400" b="1" dirty="0"/>
          </a:p>
          <a:p>
            <a:pPr>
              <a:defRPr/>
            </a:pPr>
            <a:endParaRPr lang="en-US" altLang="en-US" sz="2400" b="1" dirty="0" smtClean="0"/>
          </a:p>
          <a:p>
            <a:pPr marL="0" indent="0">
              <a:buFont typeface="Wingdings 2" pitchFamily="18" charset="2"/>
              <a:buNone/>
              <a:defRPr/>
            </a:pPr>
            <a:endParaRPr lang="en-US" altLang="en-US" sz="2400" b="1" dirty="0" smtClean="0"/>
          </a:p>
          <a:p>
            <a:pPr marL="0" indent="0">
              <a:buFont typeface="Wingdings 2" pitchFamily="18" charset="2"/>
              <a:buNone/>
              <a:defRPr/>
            </a:pPr>
            <a:r>
              <a:rPr lang="en-US" altLang="en-US" sz="2400" b="1" dirty="0"/>
              <a:t>	</a:t>
            </a:r>
            <a:r>
              <a:rPr lang="en-US" altLang="en-US" sz="2400" b="1" dirty="0" smtClean="0"/>
              <a:t>		   </a:t>
            </a:r>
            <a:endParaRPr lang="en-US" altLang="en-US" sz="2400" b="1" dirty="0"/>
          </a:p>
          <a:p>
            <a:pPr marL="0" indent="0">
              <a:buFont typeface="Wingdings 2" pitchFamily="18" charset="2"/>
              <a:buNone/>
              <a:defRPr/>
            </a:pPr>
            <a:r>
              <a:rPr lang="en-US" altLang="en-US" sz="2400" b="1" dirty="0" smtClean="0"/>
              <a:t>    </a:t>
            </a:r>
          </a:p>
        </p:txBody>
      </p:sp>
      <p:pic>
        <p:nvPicPr>
          <p:cNvPr id="409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394075"/>
            <a:ext cx="22098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096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2514600"/>
            <a:ext cx="1600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09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514600"/>
            <a:ext cx="3900488" cy="1042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40967" name="TextBox 2"/>
          <p:cNvSpPr txBox="1">
            <a:spLocks noChangeArrowheads="1"/>
          </p:cNvSpPr>
          <p:nvPr/>
        </p:nvSpPr>
        <p:spPr bwMode="auto">
          <a:xfrm>
            <a:off x="1447800" y="3581400"/>
            <a:ext cx="456882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r>
              <a:rPr lang="en-US" altLang="en-US" sz="2500" dirty="0"/>
              <a:t>t</a:t>
            </a:r>
            <a:r>
              <a:rPr lang="en-US" altLang="en-US" sz="2500" baseline="-25000" dirty="0"/>
              <a:t>(n-2, </a:t>
            </a:r>
            <a:r>
              <a:rPr lang="en-US" altLang="en-US" sz="2500" baseline="-25000" dirty="0">
                <a:sym typeface="Symbol" pitchFamily="18" charset="2"/>
              </a:rPr>
              <a:t>/2)</a:t>
            </a:r>
            <a:r>
              <a:rPr lang="en-US" altLang="en-US" sz="2500" dirty="0">
                <a:sym typeface="Symbol" pitchFamily="18" charset="2"/>
              </a:rPr>
              <a:t>=</a:t>
            </a:r>
            <a:r>
              <a:rPr lang="en-US" altLang="en-US" sz="2500" dirty="0"/>
              <a:t> t</a:t>
            </a:r>
            <a:r>
              <a:rPr lang="en-US" altLang="en-US" sz="2500" baseline="-25000" dirty="0"/>
              <a:t>(12, </a:t>
            </a:r>
            <a:r>
              <a:rPr lang="en-US" altLang="en-US" sz="2500" baseline="-25000" dirty="0">
                <a:sym typeface="Symbol" pitchFamily="18" charset="2"/>
              </a:rPr>
              <a:t>0.025)</a:t>
            </a:r>
            <a:r>
              <a:rPr lang="en-US" altLang="en-US" sz="2500" dirty="0">
                <a:sym typeface="Symbol" pitchFamily="18" charset="2"/>
              </a:rPr>
              <a:t>=2.18 </a:t>
            </a:r>
            <a:r>
              <a:rPr lang="en-US" altLang="en-US" sz="2500" dirty="0" smtClean="0">
                <a:sym typeface="Symbol" pitchFamily="18" charset="2"/>
              </a:rPr>
              <a:t>(</a:t>
            </a:r>
            <a:r>
              <a:rPr lang="en-US" altLang="en-US" sz="2500" dirty="0" err="1" smtClean="0">
                <a:sym typeface="Symbol" pitchFamily="18" charset="2"/>
              </a:rPr>
              <a:t>xem</a:t>
            </a:r>
            <a:r>
              <a:rPr lang="en-US" altLang="en-US" sz="2500" dirty="0" smtClean="0">
                <a:sym typeface="Symbol" pitchFamily="18" charset="2"/>
              </a:rPr>
              <a:t> </a:t>
            </a:r>
            <a:r>
              <a:rPr lang="en-US" altLang="en-US" sz="2500" dirty="0" err="1" smtClean="0">
                <a:sym typeface="Symbol" pitchFamily="18" charset="2"/>
              </a:rPr>
              <a:t>bảng</a:t>
            </a:r>
            <a:r>
              <a:rPr lang="en-US" altLang="en-US" sz="2500" dirty="0" smtClean="0">
                <a:sym typeface="Symbol" pitchFamily="18" charset="2"/>
              </a:rPr>
              <a:t> </a:t>
            </a:r>
            <a:r>
              <a:rPr lang="en-US" altLang="en-US" sz="2500" dirty="0" err="1" smtClean="0">
                <a:sym typeface="Symbol" pitchFamily="18" charset="2"/>
              </a:rPr>
              <a:t>sau</a:t>
            </a:r>
            <a:r>
              <a:rPr lang="en-US" altLang="en-US" sz="2500" dirty="0" smtClean="0">
                <a:sym typeface="Symbol" pitchFamily="18" charset="2"/>
              </a:rPr>
              <a:t>)</a:t>
            </a:r>
            <a:endParaRPr lang="en-US" altLang="en-US" sz="2500" dirty="0"/>
          </a:p>
        </p:txBody>
      </p:sp>
      <p:sp>
        <p:nvSpPr>
          <p:cNvPr id="9" name="Rectangle 2"/>
          <p:cNvSpPr>
            <a:spLocks noGrp="1" noChangeArrowheads="1"/>
          </p:cNvSpPr>
          <p:nvPr>
            <p:ph type="title"/>
          </p:nvPr>
        </p:nvSpPr>
        <p:spPr>
          <a:xfrm>
            <a:off x="0" y="457200"/>
            <a:ext cx="9144000" cy="1017588"/>
          </a:xfrm>
        </p:spPr>
        <p:txBody>
          <a:bodyPr/>
          <a:lstStyle/>
          <a:p>
            <a:pPr eaLnBrk="1" hangingPunct="1"/>
            <a:r>
              <a:rPr lang="en-US" altLang="en-US" sz="3600" dirty="0" err="1" smtClean="0"/>
              <a:t>Kiểm</a:t>
            </a:r>
            <a:r>
              <a:rPr lang="en-US" altLang="en-US" sz="3600" dirty="0" smtClean="0"/>
              <a:t> </a:t>
            </a:r>
            <a:r>
              <a:rPr lang="en-US" altLang="en-US" sz="3600" dirty="0" err="1" smtClean="0"/>
              <a:t>định</a:t>
            </a:r>
            <a:r>
              <a:rPr lang="en-US" altLang="en-US" sz="3600" dirty="0" smtClean="0"/>
              <a:t> </a:t>
            </a:r>
            <a:r>
              <a:rPr lang="en-US" altLang="en-US" sz="3600" dirty="0" err="1" smtClean="0"/>
              <a:t>giả</a:t>
            </a:r>
            <a:r>
              <a:rPr lang="en-US" altLang="en-US" sz="3600" dirty="0" smtClean="0"/>
              <a:t> </a:t>
            </a:r>
            <a:r>
              <a:rPr lang="en-US" altLang="en-US" sz="3600" dirty="0" err="1" smtClean="0"/>
              <a:t>thuyết</a:t>
            </a:r>
            <a:endParaRPr lang="en-US" altLang="en-US" sz="3600" dirty="0" smtClean="0"/>
          </a:p>
        </p:txBody>
      </p:sp>
    </p:spTree>
    <p:extLst>
      <p:ext uri="{BB962C8B-B14F-4D97-AF65-F5344CB8AC3E}">
        <p14:creationId xmlns:p14="http://schemas.microsoft.com/office/powerpoint/2010/main" val="279433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14400"/>
            <a:ext cx="86868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7" name="Rectangle 2"/>
          <p:cNvSpPr>
            <a:spLocks noGrp="1" noChangeArrowheads="1"/>
          </p:cNvSpPr>
          <p:nvPr>
            <p:ph type="title"/>
          </p:nvPr>
        </p:nvSpPr>
        <p:spPr>
          <a:xfrm>
            <a:off x="0" y="457200"/>
            <a:ext cx="9144000" cy="1017588"/>
          </a:xfrm>
        </p:spPr>
        <p:txBody>
          <a:bodyPr/>
          <a:lstStyle/>
          <a:p>
            <a:pPr eaLnBrk="1" hangingPunct="1"/>
            <a:r>
              <a:rPr lang="en-US" altLang="en-US" sz="3600" dirty="0" err="1" smtClean="0"/>
              <a:t>Kiểm</a:t>
            </a:r>
            <a:r>
              <a:rPr lang="en-US" altLang="en-US" sz="3600" dirty="0" smtClean="0"/>
              <a:t> </a:t>
            </a:r>
            <a:r>
              <a:rPr lang="en-US" altLang="en-US" sz="3600" dirty="0" err="1" smtClean="0"/>
              <a:t>định</a:t>
            </a:r>
            <a:r>
              <a:rPr lang="en-US" altLang="en-US" sz="3600" dirty="0" smtClean="0"/>
              <a:t> </a:t>
            </a:r>
            <a:r>
              <a:rPr lang="en-US" altLang="en-US" sz="3600" dirty="0" err="1" smtClean="0"/>
              <a:t>giả</a:t>
            </a:r>
            <a:r>
              <a:rPr lang="en-US" altLang="en-US" sz="3600" dirty="0" smtClean="0"/>
              <a:t> </a:t>
            </a:r>
            <a:r>
              <a:rPr lang="en-US" altLang="en-US" sz="3600" dirty="0" err="1" smtClean="0"/>
              <a:t>thuyết</a:t>
            </a:r>
            <a:endParaRPr lang="en-US" altLang="en-US" sz="3600" dirty="0" smtClean="0"/>
          </a:p>
        </p:txBody>
      </p:sp>
    </p:spTree>
    <p:extLst>
      <p:ext uri="{BB962C8B-B14F-4D97-AF65-F5344CB8AC3E}">
        <p14:creationId xmlns:p14="http://schemas.microsoft.com/office/powerpoint/2010/main" val="100095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381000"/>
            <a:ext cx="9144000" cy="1017588"/>
          </a:xfrm>
        </p:spPr>
        <p:txBody>
          <a:bodyPr/>
          <a:lstStyle/>
          <a:p>
            <a:r>
              <a:rPr lang="en-US" altLang="en-US" sz="3600" dirty="0" err="1" smtClean="0"/>
              <a:t>Khoảng</a:t>
            </a:r>
            <a:r>
              <a:rPr lang="en-US" altLang="en-US" sz="3600" dirty="0" smtClean="0"/>
              <a:t> tin </a:t>
            </a:r>
            <a:r>
              <a:rPr lang="en-US" altLang="en-US" sz="3600" dirty="0" err="1" smtClean="0"/>
              <a:t>cậy</a:t>
            </a:r>
            <a:endParaRPr lang="en-US" altLang="en-US" sz="3600" dirty="0" smtClean="0"/>
          </a:p>
        </p:txBody>
      </p:sp>
      <p:sp>
        <p:nvSpPr>
          <p:cNvPr id="43011" name="Rectangle 3"/>
          <p:cNvSpPr>
            <a:spLocks noGrp="1" noChangeArrowheads="1"/>
          </p:cNvSpPr>
          <p:nvPr>
            <p:ph idx="1"/>
          </p:nvPr>
        </p:nvSpPr>
        <p:spPr>
          <a:xfrm>
            <a:off x="0" y="838200"/>
            <a:ext cx="9144000" cy="6019800"/>
          </a:xfrm>
        </p:spPr>
        <p:txBody>
          <a:bodyPr>
            <a:normAutofit/>
          </a:bodyPr>
          <a:lstStyle/>
          <a:p>
            <a:r>
              <a:rPr lang="en-US" altLang="en-US" sz="2400" dirty="0" err="1"/>
              <a:t>Để</a:t>
            </a:r>
            <a:r>
              <a:rPr lang="en-US" altLang="en-US" sz="2400" dirty="0"/>
              <a:t> </a:t>
            </a:r>
            <a:r>
              <a:rPr lang="en-US" altLang="en-US" sz="2400" dirty="0" err="1"/>
              <a:t>xây</a:t>
            </a:r>
            <a:r>
              <a:rPr lang="en-US" altLang="en-US" sz="2400" dirty="0"/>
              <a:t> </a:t>
            </a:r>
            <a:r>
              <a:rPr lang="en-US" altLang="en-US" sz="2400" dirty="0" err="1"/>
              <a:t>dựng</a:t>
            </a:r>
            <a:r>
              <a:rPr lang="en-US" altLang="en-US" sz="2400" dirty="0"/>
              <a:t> </a:t>
            </a:r>
            <a:r>
              <a:rPr lang="en-US" altLang="en-US" sz="2400" dirty="0" err="1"/>
              <a:t>các</a:t>
            </a:r>
            <a:r>
              <a:rPr lang="en-US" altLang="en-US" sz="2400" dirty="0"/>
              <a:t> </a:t>
            </a:r>
            <a:r>
              <a:rPr lang="en-US" altLang="en-US" sz="2400" dirty="0" err="1"/>
              <a:t>khoảng</a:t>
            </a:r>
            <a:r>
              <a:rPr lang="en-US" altLang="en-US" sz="2400" dirty="0"/>
              <a:t> tin </a:t>
            </a:r>
            <a:r>
              <a:rPr lang="en-US" altLang="en-US" sz="2400" dirty="0" err="1"/>
              <a:t>cậy</a:t>
            </a:r>
            <a:r>
              <a:rPr lang="en-US" altLang="en-US" sz="2400" dirty="0"/>
              <a:t> </a:t>
            </a:r>
            <a:r>
              <a:rPr lang="en-US" altLang="en-US" sz="2400" dirty="0" err="1"/>
              <a:t>cho</a:t>
            </a:r>
            <a:r>
              <a:rPr lang="en-US" altLang="en-US" sz="2400" dirty="0"/>
              <a:t> </a:t>
            </a:r>
            <a:r>
              <a:rPr lang="en-US" altLang="en-US" sz="2400" dirty="0" err="1"/>
              <a:t>các</a:t>
            </a:r>
            <a:r>
              <a:rPr lang="en-US" altLang="en-US" sz="2400" dirty="0"/>
              <a:t> </a:t>
            </a:r>
            <a:r>
              <a:rPr lang="en-US" altLang="en-US" sz="2400" dirty="0" err="1"/>
              <a:t>tham</a:t>
            </a:r>
            <a:r>
              <a:rPr lang="en-US" altLang="en-US" sz="2400" dirty="0"/>
              <a:t> </a:t>
            </a:r>
            <a:r>
              <a:rPr lang="en-US" altLang="en-US" sz="2400" dirty="0" err="1"/>
              <a:t>số</a:t>
            </a:r>
            <a:r>
              <a:rPr lang="en-US" altLang="en-US" sz="2400" dirty="0"/>
              <a:t> </a:t>
            </a:r>
            <a:r>
              <a:rPr lang="en-US" altLang="en-US" sz="2400" dirty="0" err="1"/>
              <a:t>hồi</a:t>
            </a:r>
            <a:r>
              <a:rPr lang="en-US" altLang="en-US" sz="2400" dirty="0"/>
              <a:t> </a:t>
            </a:r>
            <a:r>
              <a:rPr lang="en-US" altLang="en-US" sz="2400" dirty="0" err="1"/>
              <a:t>quy</a:t>
            </a:r>
            <a:r>
              <a:rPr lang="en-US" altLang="en-US" sz="2400" dirty="0"/>
              <a:t>, </a:t>
            </a:r>
            <a:r>
              <a:rPr lang="en-US" altLang="en-US" sz="2400" dirty="0" err="1"/>
              <a:t>chúng</a:t>
            </a:r>
            <a:r>
              <a:rPr lang="en-US" altLang="en-US" sz="2400" dirty="0"/>
              <a:t> ta </a:t>
            </a:r>
            <a:r>
              <a:rPr lang="en-US" altLang="en-US" sz="2400" dirty="0" err="1"/>
              <a:t>cũng</a:t>
            </a:r>
            <a:r>
              <a:rPr lang="en-US" altLang="en-US" sz="2400" dirty="0"/>
              <a:t> </a:t>
            </a:r>
            <a:r>
              <a:rPr lang="en-US" altLang="en-US" sz="2400" dirty="0" err="1"/>
              <a:t>cần</a:t>
            </a:r>
            <a:r>
              <a:rPr lang="en-US" altLang="en-US" sz="2400" dirty="0"/>
              <a:t> </a:t>
            </a:r>
            <a:r>
              <a:rPr lang="en-US" altLang="en-US" sz="2400" dirty="0" err="1"/>
              <a:t>giả</a:t>
            </a:r>
            <a:r>
              <a:rPr lang="en-US" altLang="en-US" sz="2400" dirty="0"/>
              <a:t> </a:t>
            </a:r>
            <a:r>
              <a:rPr lang="en-US" altLang="en-US" sz="2400" dirty="0" err="1"/>
              <a:t>sử</a:t>
            </a:r>
            <a:r>
              <a:rPr lang="en-US" altLang="en-US" sz="2400" dirty="0"/>
              <a:t> </a:t>
            </a:r>
            <a:r>
              <a:rPr lang="en-US" altLang="en-US" sz="2400" dirty="0" err="1"/>
              <a:t>rằng</a:t>
            </a:r>
            <a:r>
              <a:rPr lang="en-US" altLang="en-US" sz="2400" dirty="0"/>
              <a:t> </a:t>
            </a:r>
            <a:r>
              <a:rPr lang="az-Cyrl-AZ" altLang="en-US" sz="2400" dirty="0">
                <a:latin typeface="Verdana" pitchFamily="34" charset="0"/>
                <a:ea typeface="Verdana" pitchFamily="34" charset="0"/>
                <a:cs typeface="Verdana" pitchFamily="34" charset="0"/>
                <a:sym typeface="Symbol" pitchFamily="18" charset="2"/>
              </a:rPr>
              <a:t> </a:t>
            </a:r>
            <a:r>
              <a:rPr lang="en-US" altLang="en-US" sz="2400" dirty="0" err="1" smtClean="0"/>
              <a:t>có</a:t>
            </a:r>
            <a:r>
              <a:rPr lang="en-US" altLang="en-US" sz="2400" dirty="0" smtClean="0"/>
              <a:t> </a:t>
            </a:r>
            <a:r>
              <a:rPr lang="en-US" altLang="en-US" sz="2400" dirty="0" err="1"/>
              <a:t>phân</a:t>
            </a:r>
            <a:r>
              <a:rPr lang="en-US" altLang="en-US" sz="2400" dirty="0"/>
              <a:t> </a:t>
            </a:r>
            <a:r>
              <a:rPr lang="en-US" altLang="en-US" sz="2400" dirty="0" err="1"/>
              <a:t>phối</a:t>
            </a:r>
            <a:r>
              <a:rPr lang="en-US" altLang="en-US" sz="2400" dirty="0"/>
              <a:t> </a:t>
            </a:r>
            <a:r>
              <a:rPr lang="en-US" altLang="en-US" sz="2400" dirty="0" err="1" smtClean="0"/>
              <a:t>chuẩn</a:t>
            </a:r>
            <a:endParaRPr lang="en-US" altLang="en-US" sz="2400" dirty="0" smtClean="0"/>
          </a:p>
          <a:p>
            <a:r>
              <a:rPr lang="en-US" sz="2400" dirty="0" smtClean="0"/>
              <a:t>(1- </a:t>
            </a:r>
            <a:r>
              <a:rPr lang="en-US" sz="2400" dirty="0" smtClean="0">
                <a:sym typeface="Symbol"/>
              </a:rPr>
              <a:t></a:t>
            </a:r>
            <a:r>
              <a:rPr lang="en-US" sz="2400" dirty="0" smtClean="0"/>
              <a:t>) x </a:t>
            </a:r>
            <a:r>
              <a:rPr lang="en-US" sz="2400" dirty="0"/>
              <a:t>100% confidence interval for </a:t>
            </a:r>
            <a:r>
              <a:rPr lang="en-US" sz="2400" dirty="0" smtClean="0">
                <a:sym typeface="Symbol"/>
              </a:rPr>
              <a:t></a:t>
            </a:r>
            <a:r>
              <a:rPr lang="en-US" sz="2400" baseline="-25000" dirty="0" smtClean="0">
                <a:sym typeface="Symbol"/>
              </a:rPr>
              <a:t>0</a:t>
            </a:r>
            <a:r>
              <a:rPr lang="en-US" sz="2400" dirty="0" smtClean="0"/>
              <a:t> </a:t>
            </a:r>
            <a:r>
              <a:rPr lang="en-US" sz="2400" dirty="0"/>
              <a:t>is given </a:t>
            </a:r>
            <a:r>
              <a:rPr lang="en-US" sz="2400" dirty="0" smtClean="0"/>
              <a:t>by</a:t>
            </a:r>
            <a:endParaRPr lang="en-US" altLang="en-US" sz="2400" dirty="0" smtClean="0"/>
          </a:p>
          <a:p>
            <a:r>
              <a:rPr lang="en-US" sz="2400" dirty="0"/>
              <a:t>(1- </a:t>
            </a:r>
            <a:r>
              <a:rPr lang="en-US" sz="2400" dirty="0">
                <a:sym typeface="Symbol"/>
              </a:rPr>
              <a:t></a:t>
            </a:r>
            <a:r>
              <a:rPr lang="en-US" sz="2400" dirty="0"/>
              <a:t>) x 100% confidence interval for </a:t>
            </a:r>
            <a:r>
              <a:rPr lang="en-US" sz="2400" dirty="0" smtClean="0">
                <a:sym typeface="Symbol"/>
              </a:rPr>
              <a:t></a:t>
            </a:r>
            <a:r>
              <a:rPr lang="en-US" sz="2400" baseline="-25000" dirty="0" smtClean="0">
                <a:sym typeface="Symbol"/>
              </a:rPr>
              <a:t>1</a:t>
            </a:r>
            <a:r>
              <a:rPr lang="en-US" sz="2400" dirty="0" smtClean="0"/>
              <a:t> </a:t>
            </a:r>
            <a:r>
              <a:rPr lang="en-US" sz="2400" dirty="0"/>
              <a:t>is given by</a:t>
            </a:r>
            <a:endParaRPr lang="en-US" altLang="en-US" sz="2400" dirty="0"/>
          </a:p>
          <a:p>
            <a:pPr marL="0" indent="0">
              <a:buNone/>
            </a:pPr>
            <a:endParaRPr lang="en-US" altLang="en-US" sz="2400" dirty="0" smtClean="0"/>
          </a:p>
          <a:p>
            <a:endParaRPr lang="en-US" altLang="en-US" sz="2400" dirty="0" smtClean="0"/>
          </a:p>
          <a:p>
            <a:pPr>
              <a:buFont typeface="Wingdings 2" pitchFamily="18" charset="2"/>
              <a:buNone/>
            </a:pPr>
            <a:endParaRPr lang="en-US" altLang="en-US" sz="2400" b="1" dirty="0" smtClean="0"/>
          </a:p>
          <a:p>
            <a:pPr>
              <a:buFont typeface="Wingdings 2" pitchFamily="18" charset="2"/>
              <a:buNone/>
            </a:pPr>
            <a:r>
              <a:rPr lang="en-US" altLang="en-US" sz="2400" b="1" dirty="0" smtClean="0"/>
              <a:t>			   </a:t>
            </a:r>
          </a:p>
          <a:p>
            <a:pPr>
              <a:buFont typeface="Wingdings 2" pitchFamily="18" charset="2"/>
              <a:buNone/>
            </a:pPr>
            <a:r>
              <a:rPr lang="en-US" altLang="en-US" sz="2400" b="1" dirty="0" smtClean="0"/>
              <a:t>    </a:t>
            </a:r>
          </a:p>
        </p:txBody>
      </p:sp>
      <p:pic>
        <p:nvPicPr>
          <p:cNvPr id="430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743200"/>
            <a:ext cx="3157537" cy="719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30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581400"/>
            <a:ext cx="3161166"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93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419600"/>
            <a:ext cx="32670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3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4419600"/>
            <a:ext cx="33528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976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0" y="838200"/>
            <a:ext cx="9144000" cy="6019800"/>
          </a:xfrm>
        </p:spPr>
        <p:txBody>
          <a:bodyPr>
            <a:noAutofit/>
          </a:bodyPr>
          <a:lstStyle/>
          <a:p>
            <a:r>
              <a:rPr lang="en-US" altLang="en-US" sz="2400" dirty="0" err="1" smtClean="0"/>
              <a:t>Từ</a:t>
            </a:r>
            <a:r>
              <a:rPr lang="en-US" altLang="en-US" sz="2400" dirty="0" smtClean="0"/>
              <a:t> </a:t>
            </a:r>
            <a:r>
              <a:rPr lang="en-US" altLang="en-US" sz="2400" dirty="0" err="1" smtClean="0"/>
              <a:t>bảng</a:t>
            </a:r>
            <a:r>
              <a:rPr lang="en-US" altLang="en-US" sz="2400" dirty="0" smtClean="0"/>
              <a:t> </a:t>
            </a:r>
            <a:r>
              <a:rPr lang="en-US" altLang="en-US" sz="2400" dirty="0" err="1" smtClean="0"/>
              <a:t>dưới</a:t>
            </a:r>
            <a:r>
              <a:rPr lang="en-US" altLang="en-US" sz="2400" dirty="0" smtClean="0"/>
              <a:t>, ta </a:t>
            </a:r>
            <a:r>
              <a:rPr lang="en-US" altLang="en-US" sz="2400" dirty="0" err="1" smtClean="0"/>
              <a:t>thấy</a:t>
            </a:r>
            <a:r>
              <a:rPr lang="en-US" altLang="en-US" sz="2400" dirty="0" smtClean="0"/>
              <a:t> </a:t>
            </a:r>
            <a:r>
              <a:rPr lang="en-US" altLang="en-US" sz="2400" dirty="0" err="1" smtClean="0"/>
              <a:t>rằng</a:t>
            </a:r>
            <a:r>
              <a:rPr lang="en-US" altLang="en-US" sz="2400" dirty="0" smtClean="0"/>
              <a:t> 95% </a:t>
            </a:r>
            <a:r>
              <a:rPr lang="en-US" altLang="en-US" sz="2400" dirty="0" err="1" smtClean="0"/>
              <a:t>khoảng</a:t>
            </a:r>
            <a:r>
              <a:rPr lang="en-US" altLang="en-US" sz="2400" dirty="0" smtClean="0"/>
              <a:t> tin </a:t>
            </a:r>
            <a:r>
              <a:rPr lang="en-US" altLang="en-US" sz="2400" dirty="0" err="1" smtClean="0"/>
              <a:t>cậy</a:t>
            </a:r>
            <a:r>
              <a:rPr lang="en-US" altLang="en-US" sz="2400" dirty="0" smtClean="0"/>
              <a:t> </a:t>
            </a:r>
            <a:r>
              <a:rPr lang="en-US" altLang="en-US" sz="2400" dirty="0" err="1" smtClean="0"/>
              <a:t>cho</a:t>
            </a:r>
            <a:r>
              <a:rPr lang="en-US" altLang="en-US" sz="2400" dirty="0" smtClean="0"/>
              <a:t> </a:t>
            </a:r>
            <a:r>
              <a:rPr lang="en-US" altLang="en-US" sz="2400" dirty="0" smtClean="0">
                <a:sym typeface="Symbol" pitchFamily="18" charset="2"/>
              </a:rPr>
              <a:t></a:t>
            </a:r>
            <a:r>
              <a:rPr lang="en-US" altLang="en-US" sz="2400" baseline="-25000" dirty="0" smtClean="0">
                <a:sym typeface="Symbol" pitchFamily="18" charset="2"/>
              </a:rPr>
              <a:t>1</a:t>
            </a:r>
            <a:r>
              <a:rPr lang="en-US" altLang="en-US" sz="2400" dirty="0" smtClean="0">
                <a:sym typeface="Symbol" pitchFamily="18" charset="2"/>
              </a:rPr>
              <a:t>:</a:t>
            </a:r>
          </a:p>
          <a:p>
            <a:pPr marL="0" indent="0">
              <a:buNone/>
            </a:pPr>
            <a:endParaRPr lang="en-US" altLang="en-US" sz="2400" dirty="0">
              <a:sym typeface="Symbol" pitchFamily="18" charset="2"/>
            </a:endParaRPr>
          </a:p>
          <a:p>
            <a:pPr marL="0" indent="0">
              <a:buNone/>
            </a:pPr>
            <a:endParaRPr lang="en-US" altLang="en-US" sz="2400" dirty="0" smtClean="0">
              <a:sym typeface="Symbol" pitchFamily="18" charset="2"/>
            </a:endParaRPr>
          </a:p>
          <a:p>
            <a:pPr marL="0" indent="0">
              <a:buNone/>
            </a:pPr>
            <a:endParaRPr lang="en-US" altLang="en-US" sz="2400" dirty="0">
              <a:sym typeface="Symbol" pitchFamily="18" charset="2"/>
            </a:endParaRPr>
          </a:p>
          <a:p>
            <a:pPr marL="0" indent="0">
              <a:buNone/>
            </a:pPr>
            <a:endParaRPr lang="en-US" altLang="en-US" sz="2400" dirty="0" smtClean="0">
              <a:sym typeface="Symbol" pitchFamily="18" charset="2"/>
            </a:endParaRPr>
          </a:p>
          <a:p>
            <a:pPr marL="0" indent="0">
              <a:buNone/>
            </a:pPr>
            <a:endParaRPr lang="en-US" altLang="en-US" sz="2400" dirty="0" smtClean="0">
              <a:sym typeface="Symbol" pitchFamily="18" charset="2"/>
            </a:endParaRPr>
          </a:p>
          <a:p>
            <a:pPr marL="0" indent="0">
              <a:buNone/>
            </a:pPr>
            <a:endParaRPr lang="en-US" altLang="en-US" sz="2400" b="1" dirty="0"/>
          </a:p>
          <a:p>
            <a:r>
              <a:rPr lang="vi-VN" altLang="en-US" sz="2400" b="1" dirty="0" smtClean="0"/>
              <a:t>Thời </a:t>
            </a:r>
            <a:r>
              <a:rPr lang="vi-VN" altLang="en-US" sz="2400" b="1" dirty="0"/>
              <a:t>gian gia tăng cần thiết cho mỗi đơn vị </a:t>
            </a:r>
            <a:r>
              <a:rPr lang="en-US" altLang="en-US" sz="2400" b="1" dirty="0" err="1" smtClean="0"/>
              <a:t>linh</a:t>
            </a:r>
            <a:r>
              <a:rPr lang="en-US" altLang="en-US" sz="2400" b="1" dirty="0" smtClean="0"/>
              <a:t> </a:t>
            </a:r>
            <a:r>
              <a:rPr lang="en-US" altLang="en-US" sz="2400" b="1" dirty="0" err="1" smtClean="0"/>
              <a:t>kiện</a:t>
            </a:r>
            <a:r>
              <a:rPr lang="en-US" altLang="en-US" sz="2400" b="1" dirty="0" smtClean="0"/>
              <a:t> </a:t>
            </a:r>
            <a:r>
              <a:rPr lang="vi-VN" altLang="en-US" sz="2400" b="1" dirty="0" smtClean="0"/>
              <a:t>bị </a:t>
            </a:r>
            <a:r>
              <a:rPr lang="vi-VN" altLang="en-US" sz="2400" b="1" dirty="0"/>
              <a:t>hỏng là từ 14 đến 17 phút.</a:t>
            </a:r>
            <a:r>
              <a:rPr lang="en-US" altLang="en-US" sz="2400" b="1" dirty="0" smtClean="0">
                <a:sym typeface="Symbol" pitchFamily="18" charset="2"/>
              </a:rPr>
              <a:t>	</a:t>
            </a:r>
            <a:endParaRPr lang="en-US" altLang="en-US" sz="2400" b="1" dirty="0" smtClean="0"/>
          </a:p>
          <a:p>
            <a:endParaRPr lang="en-US" altLang="en-US" sz="2400" b="1" dirty="0" smtClean="0"/>
          </a:p>
          <a:p>
            <a:pPr>
              <a:buFont typeface="Wingdings 2" pitchFamily="18" charset="2"/>
              <a:buNone/>
            </a:pPr>
            <a:endParaRPr lang="en-US" altLang="en-US" sz="2400" b="1" dirty="0" smtClean="0"/>
          </a:p>
          <a:p>
            <a:pPr>
              <a:buFont typeface="Wingdings 2" pitchFamily="18" charset="2"/>
              <a:buNone/>
            </a:pPr>
            <a:r>
              <a:rPr lang="en-US" altLang="en-US" sz="2400" b="1" dirty="0" smtClean="0"/>
              <a:t>			   </a:t>
            </a:r>
          </a:p>
          <a:p>
            <a:pPr>
              <a:buFont typeface="Wingdings 2" pitchFamily="18" charset="2"/>
              <a:buNone/>
            </a:pPr>
            <a:r>
              <a:rPr lang="en-US" altLang="en-US" sz="2400" b="1" dirty="0" smtClean="0"/>
              <a:t>    </a:t>
            </a:r>
          </a:p>
        </p:txBody>
      </p:sp>
      <p:pic>
        <p:nvPicPr>
          <p:cNvPr id="43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33600"/>
            <a:ext cx="7881938"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30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295400"/>
            <a:ext cx="4419600" cy="614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0" name="Rectangle 2"/>
          <p:cNvSpPr>
            <a:spLocks noGrp="1" noChangeArrowheads="1"/>
          </p:cNvSpPr>
          <p:nvPr>
            <p:ph type="title"/>
          </p:nvPr>
        </p:nvSpPr>
        <p:spPr>
          <a:xfrm>
            <a:off x="0" y="381000"/>
            <a:ext cx="9144000" cy="1017588"/>
          </a:xfrm>
        </p:spPr>
        <p:txBody>
          <a:bodyPr/>
          <a:lstStyle/>
          <a:p>
            <a:r>
              <a:rPr lang="en-US" altLang="en-US" sz="3600" dirty="0" err="1" smtClean="0"/>
              <a:t>Khoảng</a:t>
            </a:r>
            <a:r>
              <a:rPr lang="en-US" altLang="en-US" sz="3600" dirty="0" smtClean="0"/>
              <a:t> tin </a:t>
            </a:r>
            <a:r>
              <a:rPr lang="en-US" altLang="en-US" sz="3600" dirty="0" err="1" smtClean="0"/>
              <a:t>cậy</a:t>
            </a:r>
            <a:endParaRPr lang="en-US" altLang="en-US" sz="3600" dirty="0" smtClean="0"/>
          </a:p>
        </p:txBody>
      </p:sp>
    </p:spTree>
    <p:extLst>
      <p:ext uri="{BB962C8B-B14F-4D97-AF65-F5344CB8AC3E}">
        <p14:creationId xmlns:p14="http://schemas.microsoft.com/office/powerpoint/2010/main" val="66870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381000"/>
            <a:ext cx="8686800" cy="1017588"/>
          </a:xfrm>
        </p:spPr>
        <p:txBody>
          <a:bodyPr/>
          <a:lstStyle/>
          <a:p>
            <a:pPr eaLnBrk="1" hangingPunct="1"/>
            <a:r>
              <a:rPr lang="en-US" altLang="en-US" sz="3600" dirty="0" err="1" smtClean="0"/>
              <a:t>Giới</a:t>
            </a:r>
            <a:r>
              <a:rPr lang="en-US" altLang="en-US" sz="3600" dirty="0" smtClean="0"/>
              <a:t> </a:t>
            </a:r>
            <a:r>
              <a:rPr lang="en-US" altLang="en-US" sz="3600" dirty="0" err="1" smtClean="0"/>
              <a:t>thiệu</a:t>
            </a:r>
            <a:endParaRPr lang="en-US" altLang="en-US" sz="3600" dirty="0" smtClean="0"/>
          </a:p>
        </p:txBody>
      </p:sp>
      <p:sp>
        <p:nvSpPr>
          <p:cNvPr id="19459" name="Rectangle 3"/>
          <p:cNvSpPr>
            <a:spLocks noGrp="1" noChangeArrowheads="1"/>
          </p:cNvSpPr>
          <p:nvPr>
            <p:ph idx="1"/>
          </p:nvPr>
        </p:nvSpPr>
        <p:spPr>
          <a:xfrm>
            <a:off x="0" y="1143000"/>
            <a:ext cx="9144000" cy="6019800"/>
          </a:xfrm>
        </p:spPr>
        <p:txBody>
          <a:bodyPr/>
          <a:lstStyle/>
          <a:p>
            <a:r>
              <a:rPr lang="en-US" altLang="en-US" dirty="0" err="1" smtClean="0"/>
              <a:t>Ví</a:t>
            </a:r>
            <a:r>
              <a:rPr lang="en-US" altLang="en-US" dirty="0" smtClean="0"/>
              <a:t> </a:t>
            </a:r>
            <a:r>
              <a:rPr lang="en-US" altLang="en-US" dirty="0" err="1" smtClean="0"/>
              <a:t>dụ</a:t>
            </a:r>
            <a:r>
              <a:rPr lang="en-US" altLang="en-US" dirty="0" smtClean="0"/>
              <a:t> </a:t>
            </a:r>
            <a:r>
              <a:rPr lang="en-US" altLang="en-US" dirty="0" err="1" smtClean="0"/>
              <a:t>về</a:t>
            </a:r>
            <a:r>
              <a:rPr lang="en-US" altLang="en-US" dirty="0" smtClean="0"/>
              <a:t> </a:t>
            </a:r>
            <a:r>
              <a:rPr lang="en-US" altLang="en-US" dirty="0" err="1" smtClean="0"/>
              <a:t>mô</a:t>
            </a:r>
            <a:r>
              <a:rPr lang="en-US" altLang="en-US" dirty="0" smtClean="0"/>
              <a:t> </a:t>
            </a:r>
            <a:r>
              <a:rPr lang="en-US" altLang="en-US" dirty="0" err="1" smtClean="0"/>
              <a:t>hình</a:t>
            </a:r>
            <a:r>
              <a:rPr lang="en-US" altLang="en-US" dirty="0" smtClean="0"/>
              <a:t> </a:t>
            </a:r>
            <a:r>
              <a:rPr lang="en-US" altLang="en-US" dirty="0" err="1" smtClean="0"/>
              <a:t>hồi</a:t>
            </a:r>
            <a:r>
              <a:rPr lang="en-US" altLang="en-US" dirty="0" smtClean="0"/>
              <a:t> </a:t>
            </a:r>
            <a:r>
              <a:rPr lang="en-US" altLang="en-US" dirty="0" err="1" smtClean="0"/>
              <a:t>quy</a:t>
            </a:r>
            <a:r>
              <a:rPr lang="en-US" altLang="en-US" dirty="0" smtClean="0"/>
              <a:t> </a:t>
            </a:r>
            <a:r>
              <a:rPr lang="en-US" altLang="en-US" dirty="0" err="1" smtClean="0"/>
              <a:t>tuyến</a:t>
            </a:r>
            <a:r>
              <a:rPr lang="en-US" altLang="en-US" dirty="0" smtClean="0"/>
              <a:t> </a:t>
            </a:r>
            <a:r>
              <a:rPr lang="en-US" altLang="en-US" dirty="0" err="1" smtClean="0"/>
              <a:t>tính</a:t>
            </a:r>
            <a:r>
              <a:rPr lang="en-US" altLang="en-US" dirty="0" smtClean="0"/>
              <a:t>:</a:t>
            </a:r>
          </a:p>
          <a:p>
            <a:endParaRPr lang="en-US" altLang="en-US" dirty="0"/>
          </a:p>
          <a:p>
            <a:r>
              <a:rPr lang="en-US" altLang="en-US" dirty="0" err="1" smtClean="0"/>
              <a:t>Trong</a:t>
            </a:r>
            <a:r>
              <a:rPr lang="en-US" altLang="en-US" dirty="0" smtClean="0"/>
              <a:t> </a:t>
            </a:r>
            <a:r>
              <a:rPr lang="en-US" altLang="en-US" dirty="0" err="1" smtClean="0"/>
              <a:t>đó</a:t>
            </a:r>
            <a:r>
              <a:rPr lang="en-US" altLang="en-US" dirty="0" smtClean="0"/>
              <a:t> </a:t>
            </a:r>
            <a:r>
              <a:rPr lang="el-GR" altLang="en-US" dirty="0" smtClean="0"/>
              <a:t>β</a:t>
            </a:r>
            <a:r>
              <a:rPr lang="en-US" altLang="en-US" baseline="-25000" dirty="0" smtClean="0"/>
              <a:t>0</a:t>
            </a:r>
            <a:r>
              <a:rPr lang="en-US" altLang="en-US" dirty="0" smtClean="0"/>
              <a:t>,</a:t>
            </a:r>
            <a:r>
              <a:rPr lang="el-GR" altLang="en-US" dirty="0" smtClean="0"/>
              <a:t>β</a:t>
            </a:r>
            <a:r>
              <a:rPr lang="en-US" altLang="en-US" baseline="-25000" dirty="0" smtClean="0"/>
              <a:t>1</a:t>
            </a:r>
            <a:r>
              <a:rPr lang="en-US" altLang="en-US" dirty="0" smtClean="0"/>
              <a:t>,…,</a:t>
            </a:r>
            <a:r>
              <a:rPr lang="el-GR" altLang="en-US" dirty="0" smtClean="0"/>
              <a:t>β</a:t>
            </a:r>
            <a:r>
              <a:rPr lang="en-US" altLang="en-US" baseline="-25000" dirty="0" smtClean="0"/>
              <a:t>p</a:t>
            </a:r>
            <a:r>
              <a:rPr lang="en-US" altLang="en-US" dirty="0" smtClean="0"/>
              <a:t> </a:t>
            </a:r>
            <a:r>
              <a:rPr lang="en-US" altLang="en-US" dirty="0" err="1" smtClean="0"/>
              <a:t>là</a:t>
            </a:r>
            <a:r>
              <a:rPr lang="en-US" altLang="en-US" dirty="0" smtClean="0"/>
              <a:t> </a:t>
            </a:r>
            <a:r>
              <a:rPr lang="en-US" altLang="en-US" i="1" dirty="0" err="1"/>
              <a:t>hệ</a:t>
            </a:r>
            <a:r>
              <a:rPr lang="en-US" altLang="en-US" i="1" dirty="0"/>
              <a:t> </a:t>
            </a:r>
            <a:r>
              <a:rPr lang="en-US" altLang="en-US" i="1" dirty="0" err="1"/>
              <a:t>số</a:t>
            </a:r>
            <a:r>
              <a:rPr lang="en-US" altLang="en-US" i="1" dirty="0"/>
              <a:t> </a:t>
            </a:r>
            <a:r>
              <a:rPr lang="en-US" altLang="en-US" i="1" dirty="0" err="1"/>
              <a:t>tương</a:t>
            </a:r>
            <a:r>
              <a:rPr lang="en-US" altLang="en-US" i="1" dirty="0"/>
              <a:t> </a:t>
            </a:r>
            <a:r>
              <a:rPr lang="en-US" altLang="en-US" i="1" dirty="0" err="1"/>
              <a:t>quan</a:t>
            </a:r>
            <a:r>
              <a:rPr lang="en-US" altLang="en-US" i="1" dirty="0"/>
              <a:t> </a:t>
            </a:r>
            <a:r>
              <a:rPr lang="en-US" altLang="en-US" i="1" dirty="0" err="1"/>
              <a:t>hồi</a:t>
            </a:r>
            <a:r>
              <a:rPr lang="en-US" altLang="en-US" i="1" dirty="0"/>
              <a:t> </a:t>
            </a:r>
            <a:r>
              <a:rPr lang="en-US" altLang="en-US" i="1" dirty="0" err="1"/>
              <a:t>quy</a:t>
            </a:r>
            <a:r>
              <a:rPr lang="en-US" altLang="en-US" i="1" dirty="0"/>
              <a:t> </a:t>
            </a:r>
            <a:r>
              <a:rPr lang="en-US" altLang="en-US" i="1" dirty="0" err="1"/>
              <a:t>của</a:t>
            </a:r>
            <a:r>
              <a:rPr lang="en-US" altLang="en-US" i="1" dirty="0"/>
              <a:t> </a:t>
            </a:r>
            <a:r>
              <a:rPr lang="en-US" altLang="en-US" i="1" dirty="0" err="1"/>
              <a:t>mô</a:t>
            </a:r>
            <a:r>
              <a:rPr lang="en-US" altLang="en-US" i="1" dirty="0"/>
              <a:t> </a:t>
            </a:r>
            <a:r>
              <a:rPr lang="en-US" altLang="en-US" i="1" dirty="0" err="1"/>
              <a:t>hình</a:t>
            </a:r>
            <a:r>
              <a:rPr lang="en-US" altLang="en-US" i="1" dirty="0"/>
              <a:t> hay </a:t>
            </a:r>
            <a:r>
              <a:rPr lang="en-US" altLang="en-US" i="1" dirty="0" err="1"/>
              <a:t>còn</a:t>
            </a:r>
            <a:r>
              <a:rPr lang="en-US" altLang="en-US" i="1" dirty="0"/>
              <a:t> </a:t>
            </a:r>
            <a:r>
              <a:rPr lang="en-US" altLang="en-US" i="1" dirty="0" err="1"/>
              <a:t>gọi</a:t>
            </a:r>
            <a:r>
              <a:rPr lang="en-US" altLang="en-US" i="1" dirty="0"/>
              <a:t> </a:t>
            </a:r>
            <a:r>
              <a:rPr lang="en-US" altLang="en-US" i="1" dirty="0" err="1"/>
              <a:t>là</a:t>
            </a:r>
            <a:r>
              <a:rPr lang="en-US" altLang="en-US" i="1" dirty="0"/>
              <a:t> </a:t>
            </a:r>
            <a:r>
              <a:rPr lang="en-US" altLang="en-US" i="1" dirty="0" err="1"/>
              <a:t>các</a:t>
            </a:r>
            <a:r>
              <a:rPr lang="en-US" altLang="en-US" i="1" dirty="0"/>
              <a:t> </a:t>
            </a:r>
            <a:r>
              <a:rPr lang="en-US" altLang="en-US" i="1" dirty="0" err="1"/>
              <a:t>tham</a:t>
            </a:r>
            <a:r>
              <a:rPr lang="en-US" altLang="en-US" i="1" dirty="0"/>
              <a:t> </a:t>
            </a:r>
            <a:r>
              <a:rPr lang="en-US" altLang="en-US" i="1" dirty="0" err="1" smtClean="0"/>
              <a:t>số</a:t>
            </a:r>
            <a:r>
              <a:rPr lang="en-US" altLang="en-US" i="1" dirty="0" smtClean="0"/>
              <a:t> </a:t>
            </a:r>
            <a:r>
              <a:rPr lang="en-US" altLang="en-US" i="1" dirty="0" err="1" smtClean="0"/>
              <a:t>hồi</a:t>
            </a:r>
            <a:r>
              <a:rPr lang="en-US" altLang="en-US" i="1" dirty="0" smtClean="0"/>
              <a:t> </a:t>
            </a:r>
            <a:r>
              <a:rPr lang="en-US" altLang="en-US" i="1" dirty="0" err="1" smtClean="0"/>
              <a:t>quy</a:t>
            </a:r>
            <a:r>
              <a:rPr lang="en-US" dirty="0" smtClean="0"/>
              <a:t>, </a:t>
            </a:r>
            <a:r>
              <a:rPr lang="en-US" dirty="0" err="1" smtClean="0"/>
              <a:t>các</a:t>
            </a:r>
            <a:r>
              <a:rPr lang="en-US" dirty="0" smtClean="0"/>
              <a:t> </a:t>
            </a:r>
            <a:r>
              <a:rPr lang="en-US" dirty="0" err="1" smtClean="0"/>
              <a:t>hệ</a:t>
            </a:r>
            <a:r>
              <a:rPr lang="en-US" dirty="0" smtClean="0"/>
              <a:t> </a:t>
            </a:r>
            <a:r>
              <a:rPr lang="en-US" dirty="0" err="1" smtClean="0"/>
              <a:t>số</a:t>
            </a:r>
            <a:r>
              <a:rPr lang="en-US" dirty="0" smtClean="0"/>
              <a:t> </a:t>
            </a:r>
            <a:r>
              <a:rPr lang="en-US" dirty="0" err="1" smtClean="0"/>
              <a:t>này</a:t>
            </a:r>
            <a:r>
              <a:rPr lang="en-US" dirty="0" smtClean="0"/>
              <a:t> </a:t>
            </a:r>
            <a:r>
              <a:rPr lang="en-US" dirty="0" err="1" smtClean="0"/>
              <a:t>là</a:t>
            </a:r>
            <a:r>
              <a:rPr lang="en-US" dirty="0" smtClean="0"/>
              <a:t> </a:t>
            </a:r>
            <a:r>
              <a:rPr lang="en-US" dirty="0" err="1" smtClean="0"/>
              <a:t>các</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chưa</a:t>
            </a:r>
            <a:r>
              <a:rPr lang="en-US" dirty="0" smtClean="0"/>
              <a:t> </a:t>
            </a:r>
            <a:r>
              <a:rPr lang="en-US" dirty="0" err="1" smtClean="0"/>
              <a:t>biết</a:t>
            </a:r>
            <a:r>
              <a:rPr lang="en-US" dirty="0" smtClean="0"/>
              <a:t>, </a:t>
            </a:r>
            <a:r>
              <a:rPr lang="en-US" dirty="0" err="1" smtClean="0"/>
              <a:t>được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dựa</a:t>
            </a:r>
            <a:r>
              <a:rPr lang="en-US" dirty="0" smtClean="0"/>
              <a:t> </a:t>
            </a:r>
            <a:r>
              <a:rPr lang="en-US" dirty="0" err="1" smtClean="0"/>
              <a:t>vào</a:t>
            </a:r>
            <a:r>
              <a:rPr lang="en-US" dirty="0" smtClean="0"/>
              <a:t> </a:t>
            </a:r>
            <a:r>
              <a:rPr lang="en-US" dirty="0" err="1" smtClean="0"/>
              <a:t>tập</a:t>
            </a:r>
            <a:r>
              <a:rPr lang="en-US" dirty="0" smtClean="0"/>
              <a:t> </a:t>
            </a:r>
            <a:r>
              <a:rPr lang="en-US" dirty="0" err="1" smtClean="0"/>
              <a:t>dữ</a:t>
            </a:r>
            <a:r>
              <a:rPr lang="en-US" dirty="0" smtClean="0"/>
              <a:t> </a:t>
            </a:r>
            <a:r>
              <a:rPr lang="en-US" dirty="0" err="1" smtClean="0"/>
              <a:t>liệu</a:t>
            </a:r>
            <a:r>
              <a:rPr lang="en-US" dirty="0" smtClean="0"/>
              <a:t>. </a:t>
            </a:r>
            <a:endParaRPr lang="en-US" altLang="en-US" dirty="0" smtClean="0"/>
          </a:p>
        </p:txBody>
      </p:sp>
      <p:sp>
        <p:nvSpPr>
          <p:cNvPr id="19460"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522BF8F8-6FB7-429C-B25F-D2E6AB83CEDD}" type="slidenum">
              <a:rPr lang="en-US" altLang="en-US" smtClean="0"/>
              <a:pPr/>
              <a:t>3</a:t>
            </a:fld>
            <a:endParaRPr lang="en-US" altLang="en-US" smtClean="0"/>
          </a:p>
        </p:txBody>
      </p:sp>
      <p:pic>
        <p:nvPicPr>
          <p:cNvPr id="3" name="Picture 2"/>
          <p:cNvPicPr>
            <a:picLocks noChangeAspect="1"/>
          </p:cNvPicPr>
          <p:nvPr/>
        </p:nvPicPr>
        <p:blipFill>
          <a:blip r:embed="rId3"/>
          <a:stretch>
            <a:fillRect/>
          </a:stretch>
        </p:blipFill>
        <p:spPr>
          <a:xfrm>
            <a:off x="2362200" y="1752600"/>
            <a:ext cx="3581400" cy="533400"/>
          </a:xfrm>
          <a:prstGeom prst="rect">
            <a:avLst/>
          </a:prstGeom>
        </p:spPr>
      </p:pic>
    </p:spTree>
    <p:extLst>
      <p:ext uri="{BB962C8B-B14F-4D97-AF65-F5344CB8AC3E}">
        <p14:creationId xmlns:p14="http://schemas.microsoft.com/office/powerpoint/2010/main" val="277543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381000"/>
            <a:ext cx="9144000" cy="1017588"/>
          </a:xfrm>
        </p:spPr>
        <p:txBody>
          <a:bodyPr>
            <a:normAutofit/>
          </a:bodyPr>
          <a:lstStyle/>
          <a:p>
            <a:r>
              <a:rPr lang="en-US" altLang="en-US" sz="3600" dirty="0" err="1" smtClean="0"/>
              <a:t>Dự</a:t>
            </a:r>
            <a:r>
              <a:rPr lang="en-US" altLang="en-US" sz="3600" dirty="0" smtClean="0"/>
              <a:t> </a:t>
            </a:r>
            <a:r>
              <a:rPr lang="en-US" altLang="en-US" sz="3600" dirty="0" err="1" smtClean="0"/>
              <a:t>đoán</a:t>
            </a:r>
            <a:endParaRPr lang="en-US" altLang="en-US" sz="3600" dirty="0" smtClean="0"/>
          </a:p>
        </p:txBody>
      </p:sp>
      <p:sp>
        <p:nvSpPr>
          <p:cNvPr id="47107" name="Content Placeholder 2"/>
          <p:cNvSpPr>
            <a:spLocks noGrp="1"/>
          </p:cNvSpPr>
          <p:nvPr>
            <p:ph idx="1"/>
          </p:nvPr>
        </p:nvSpPr>
        <p:spPr>
          <a:xfrm>
            <a:off x="0" y="914400"/>
            <a:ext cx="9144000" cy="4572000"/>
          </a:xfrm>
        </p:spPr>
        <p:txBody>
          <a:bodyPr/>
          <a:lstStyle/>
          <a:p>
            <a:endParaRPr lang="en-US" altLang="en-US" smtClean="0"/>
          </a:p>
          <a:p>
            <a:endParaRPr lang="en-US" altLang="en-US" smtClean="0"/>
          </a:p>
          <a:p>
            <a:endParaRPr lang="en-US" altLang="en-US" smtClean="0"/>
          </a:p>
        </p:txBody>
      </p:sp>
      <p:sp>
        <p:nvSpPr>
          <p:cNvPr id="15" name="Rectangle 3"/>
          <p:cNvSpPr txBox="1">
            <a:spLocks noChangeArrowheads="1"/>
          </p:cNvSpPr>
          <p:nvPr/>
        </p:nvSpPr>
        <p:spPr bwMode="auto">
          <a:xfrm>
            <a:off x="0" y="762000"/>
            <a:ext cx="91440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eaLnBrk="0" fontAlgn="base" hangingPunct="0">
              <a:spcBef>
                <a:spcPct val="20000"/>
              </a:spcBef>
              <a:spcAft>
                <a:spcPct val="0"/>
              </a:spcAft>
              <a:buClr>
                <a:srgbClr val="CC0000"/>
              </a:buClr>
              <a:buFont typeface="Wingdings 2" pitchFamily="18" charset="2"/>
              <a:buChar char="¡"/>
              <a:defRPr sz="2600">
                <a:solidFill>
                  <a:schemeClr val="tx1"/>
                </a:solidFill>
                <a:latin typeface="+mn-lt"/>
                <a:ea typeface="+mn-ea"/>
                <a:cs typeface="+mn-cs"/>
              </a:defRPr>
            </a:lvl1pPr>
            <a:lvl2pPr marL="669925" indent="-325438" algn="just" rtl="0" eaLnBrk="0" fontAlgn="base" hangingPunct="0">
              <a:spcBef>
                <a:spcPct val="20000"/>
              </a:spcBef>
              <a:spcAft>
                <a:spcPct val="0"/>
              </a:spcAft>
              <a:buClr>
                <a:srgbClr val="CC0000"/>
              </a:buClr>
              <a:buFont typeface="Arial" charset="0"/>
              <a:buChar char="-"/>
              <a:defRPr sz="2300">
                <a:solidFill>
                  <a:schemeClr val="tx1"/>
                </a:solidFill>
                <a:latin typeface="+mn-lt"/>
              </a:defRPr>
            </a:lvl2pPr>
            <a:lvl3pPr marL="1022350" indent="-350838" algn="just" rtl="0" eaLnBrk="0" fontAlgn="base" hangingPunct="0">
              <a:spcBef>
                <a:spcPct val="20000"/>
              </a:spcBef>
              <a:spcAft>
                <a:spcPct val="0"/>
              </a:spcAft>
              <a:buClr>
                <a:srgbClr val="CC0000"/>
              </a:buClr>
              <a:buFont typeface="Wingdings" pitchFamily="2" charset="2"/>
              <a:buChar char=""/>
              <a:defRPr sz="2000">
                <a:solidFill>
                  <a:schemeClr val="tx1"/>
                </a:solidFill>
                <a:latin typeface="+mn-lt"/>
              </a:defRPr>
            </a:lvl3pPr>
            <a:lvl4pPr marL="1339850" indent="-315913" algn="just" rtl="0" eaLnBrk="0" fontAlgn="base" hangingPunct="0">
              <a:spcBef>
                <a:spcPct val="20000"/>
              </a:spcBef>
              <a:spcAft>
                <a:spcPct val="0"/>
              </a:spcAft>
              <a:buClr>
                <a:srgbClr val="CC0000"/>
              </a:buClr>
              <a:buFont typeface="Symbol" pitchFamily="18" charset="2"/>
              <a:buChar char="*"/>
              <a:defRPr sz="1700">
                <a:solidFill>
                  <a:schemeClr val="tx1"/>
                </a:solidFill>
                <a:latin typeface="+mn-lt"/>
              </a:defRPr>
            </a:lvl4pPr>
            <a:lvl5pPr marL="1681163" indent="-339725" algn="just" rtl="0" eaLnBrk="0" fontAlgn="base" hangingPunct="0">
              <a:spcBef>
                <a:spcPct val="20000"/>
              </a:spcBef>
              <a:spcAft>
                <a:spcPct val="0"/>
              </a:spcAft>
              <a:buClr>
                <a:srgbClr val="CC0000"/>
              </a:buClr>
              <a:buFont typeface="Wingdings" pitchFamily="2" charset="2"/>
              <a:buChar char="§"/>
              <a:defRPr sz="1400">
                <a:solidFill>
                  <a:schemeClr val="tx1"/>
                </a:solidFill>
                <a:latin typeface="+mn-lt"/>
              </a:defRPr>
            </a:lvl5pPr>
            <a:lvl6pPr marL="21383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6pPr>
            <a:lvl7pPr marL="25955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7pPr>
            <a:lvl8pPr marL="30527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8pPr>
            <a:lvl9pPr marL="35099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9pPr>
          </a:lstStyle>
          <a:p>
            <a:pPr>
              <a:defRPr/>
            </a:pPr>
            <a:r>
              <a:rPr lang="vi-VN" sz="2800" b="0" dirty="0">
                <a:solidFill>
                  <a:srgbClr val="000000"/>
                </a:solidFill>
              </a:rPr>
              <a:t>Phương trình hồi quy đơn giản có thể được sử dụng để dự đoán giá trị của biến </a:t>
            </a:r>
            <a:r>
              <a:rPr lang="en-US" sz="2800" b="0" dirty="0" err="1" smtClean="0">
                <a:solidFill>
                  <a:srgbClr val="000000"/>
                </a:solidFill>
              </a:rPr>
              <a:t>phản</a:t>
            </a:r>
            <a:r>
              <a:rPr lang="en-US" sz="2800" b="0" dirty="0" smtClean="0">
                <a:solidFill>
                  <a:srgbClr val="000000"/>
                </a:solidFill>
              </a:rPr>
              <a:t> </a:t>
            </a:r>
            <a:r>
              <a:rPr lang="en-US" sz="2800" b="0" dirty="0" err="1" smtClean="0">
                <a:solidFill>
                  <a:srgbClr val="000000"/>
                </a:solidFill>
              </a:rPr>
              <a:t>hồi</a:t>
            </a:r>
            <a:r>
              <a:rPr lang="en-US" sz="2800" b="0" dirty="0" smtClean="0">
                <a:solidFill>
                  <a:srgbClr val="000000"/>
                </a:solidFill>
              </a:rPr>
              <a:t> (response)</a:t>
            </a:r>
            <a:r>
              <a:rPr lang="vi-VN" sz="2800" b="0" dirty="0" smtClean="0">
                <a:solidFill>
                  <a:srgbClr val="000000"/>
                </a:solidFill>
              </a:rPr>
              <a:t> </a:t>
            </a:r>
            <a:r>
              <a:rPr lang="vi-VN" sz="2800" b="0" dirty="0">
                <a:solidFill>
                  <a:srgbClr val="000000"/>
                </a:solidFill>
              </a:rPr>
              <a:t>bằng các giá trị cụ thể của biến </a:t>
            </a:r>
            <a:r>
              <a:rPr lang="en-US" sz="2800" b="0" dirty="0" err="1" smtClean="0">
                <a:solidFill>
                  <a:srgbClr val="000000"/>
                </a:solidFill>
              </a:rPr>
              <a:t>dự</a:t>
            </a:r>
            <a:r>
              <a:rPr lang="en-US" sz="2800" b="0" dirty="0" smtClean="0">
                <a:solidFill>
                  <a:srgbClr val="000000"/>
                </a:solidFill>
              </a:rPr>
              <a:t> </a:t>
            </a:r>
            <a:r>
              <a:rPr lang="en-US" sz="2800" b="0" dirty="0" err="1" smtClean="0">
                <a:solidFill>
                  <a:srgbClr val="000000"/>
                </a:solidFill>
              </a:rPr>
              <a:t>đoán</a:t>
            </a:r>
            <a:r>
              <a:rPr lang="en-US" sz="2800" b="0" dirty="0" smtClean="0">
                <a:solidFill>
                  <a:srgbClr val="000000"/>
                </a:solidFill>
              </a:rPr>
              <a:t> </a:t>
            </a:r>
            <a:r>
              <a:rPr lang="en-US" sz="2800" b="0" dirty="0" smtClean="0">
                <a:solidFill>
                  <a:srgbClr val="000000"/>
                </a:solidFill>
              </a:rPr>
              <a:t>(predictor)</a:t>
            </a:r>
          </a:p>
          <a:p>
            <a:pPr>
              <a:defRPr/>
            </a:pPr>
            <a:r>
              <a:rPr lang="en-US" sz="2800" b="0" dirty="0" err="1" smtClean="0">
                <a:solidFill>
                  <a:srgbClr val="000000"/>
                </a:solidFill>
              </a:rPr>
              <a:t>Giá</a:t>
            </a:r>
            <a:r>
              <a:rPr lang="en-US" sz="2800" b="0" dirty="0" smtClean="0">
                <a:solidFill>
                  <a:srgbClr val="000000"/>
                </a:solidFill>
              </a:rPr>
              <a:t> </a:t>
            </a:r>
            <a:r>
              <a:rPr lang="en-US" sz="2800" b="0" dirty="0" err="1" smtClean="0">
                <a:solidFill>
                  <a:srgbClr val="000000"/>
                </a:solidFill>
              </a:rPr>
              <a:t>trị</a:t>
            </a:r>
            <a:r>
              <a:rPr lang="en-US" sz="2800" b="0" dirty="0" smtClean="0">
                <a:solidFill>
                  <a:srgbClr val="000000"/>
                </a:solidFill>
              </a:rPr>
              <a:t> </a:t>
            </a:r>
            <a:r>
              <a:rPr lang="en-US" sz="2800" b="0" dirty="0" err="1" smtClean="0">
                <a:solidFill>
                  <a:srgbClr val="000000"/>
                </a:solidFill>
              </a:rPr>
              <a:t>dự</a:t>
            </a:r>
            <a:r>
              <a:rPr lang="en-US" sz="2800" b="0" dirty="0" smtClean="0">
                <a:solidFill>
                  <a:srgbClr val="000000"/>
                </a:solidFill>
              </a:rPr>
              <a:t> </a:t>
            </a:r>
            <a:r>
              <a:rPr lang="en-US" sz="2800" b="0" dirty="0" err="1" smtClean="0">
                <a:solidFill>
                  <a:srgbClr val="000000"/>
                </a:solidFill>
              </a:rPr>
              <a:t>đoán</a:t>
            </a:r>
            <a:r>
              <a:rPr lang="en-US" sz="2800" b="0" dirty="0" smtClean="0">
                <a:solidFill>
                  <a:srgbClr val="000000"/>
                </a:solidFill>
              </a:rPr>
              <a:t> </a:t>
            </a:r>
            <a:r>
              <a:rPr lang="en-US" sz="2800" b="0" dirty="0" err="1" smtClean="0">
                <a:solidFill>
                  <a:srgbClr val="000000"/>
                </a:solidFill>
              </a:rPr>
              <a:t>là</a:t>
            </a:r>
            <a:r>
              <a:rPr lang="en-US" sz="2800" b="0" dirty="0" smtClean="0">
                <a:solidFill>
                  <a:srgbClr val="000000"/>
                </a:solidFill>
              </a:rPr>
              <a:t>      </a:t>
            </a:r>
            <a:r>
              <a:rPr lang="en-US" sz="2800" b="0" dirty="0" err="1" smtClean="0">
                <a:solidFill>
                  <a:srgbClr val="000000"/>
                </a:solidFill>
              </a:rPr>
              <a:t>tương</a:t>
            </a:r>
            <a:r>
              <a:rPr lang="en-US" sz="2800" b="0" dirty="0" smtClean="0">
                <a:solidFill>
                  <a:srgbClr val="000000"/>
                </a:solidFill>
              </a:rPr>
              <a:t> </a:t>
            </a:r>
            <a:r>
              <a:rPr lang="en-US" sz="2800" b="0" dirty="0" err="1" smtClean="0">
                <a:solidFill>
                  <a:srgbClr val="000000"/>
                </a:solidFill>
              </a:rPr>
              <a:t>ứng</a:t>
            </a:r>
            <a:r>
              <a:rPr lang="en-US" sz="2800" b="0" dirty="0" smtClean="0">
                <a:solidFill>
                  <a:srgbClr val="000000"/>
                </a:solidFill>
              </a:rPr>
              <a:t> </a:t>
            </a:r>
            <a:r>
              <a:rPr lang="en-US" sz="2800" b="0" dirty="0" err="1" smtClean="0">
                <a:solidFill>
                  <a:srgbClr val="000000"/>
                </a:solidFill>
              </a:rPr>
              <a:t>với</a:t>
            </a:r>
            <a:r>
              <a:rPr lang="en-US" sz="2800" b="0" dirty="0" smtClean="0">
                <a:solidFill>
                  <a:srgbClr val="000000"/>
                </a:solidFill>
              </a:rPr>
              <a:t> x</a:t>
            </a:r>
            <a:r>
              <a:rPr lang="en-US" sz="2800" b="0" baseline="-25000" dirty="0" smtClean="0">
                <a:solidFill>
                  <a:srgbClr val="000000"/>
                </a:solidFill>
              </a:rPr>
              <a:t>0</a:t>
            </a:r>
            <a:r>
              <a:rPr lang="en-US" sz="2800" b="0" dirty="0" smtClean="0">
                <a:solidFill>
                  <a:srgbClr val="000000"/>
                </a:solidFill>
              </a:rPr>
              <a:t> </a:t>
            </a:r>
            <a:r>
              <a:rPr lang="en-US" sz="2800" b="0" dirty="0" err="1" smtClean="0">
                <a:solidFill>
                  <a:srgbClr val="000000"/>
                </a:solidFill>
              </a:rPr>
              <a:t>theo</a:t>
            </a:r>
            <a:r>
              <a:rPr lang="en-US" sz="2800" b="0" dirty="0" smtClean="0">
                <a:solidFill>
                  <a:srgbClr val="000000"/>
                </a:solidFill>
              </a:rPr>
              <a:t> </a:t>
            </a:r>
            <a:r>
              <a:rPr lang="en-US" sz="2800" b="0" dirty="0" err="1" smtClean="0">
                <a:solidFill>
                  <a:srgbClr val="000000"/>
                </a:solidFill>
              </a:rPr>
              <a:t>công</a:t>
            </a:r>
            <a:r>
              <a:rPr lang="en-US" sz="2800" b="0" dirty="0" smtClean="0">
                <a:solidFill>
                  <a:srgbClr val="000000"/>
                </a:solidFill>
              </a:rPr>
              <a:t> </a:t>
            </a:r>
            <a:r>
              <a:rPr lang="en-US" sz="2800" b="0" dirty="0" err="1" smtClean="0">
                <a:solidFill>
                  <a:srgbClr val="000000"/>
                </a:solidFill>
              </a:rPr>
              <a:t>thức</a:t>
            </a:r>
            <a:r>
              <a:rPr lang="en-US" sz="2800" b="0" dirty="0" smtClean="0">
                <a:solidFill>
                  <a:srgbClr val="000000"/>
                </a:solidFill>
              </a:rPr>
              <a:t> </a:t>
            </a:r>
            <a:r>
              <a:rPr lang="en-US" sz="2800" b="0" dirty="0" err="1" smtClean="0">
                <a:solidFill>
                  <a:srgbClr val="000000"/>
                </a:solidFill>
              </a:rPr>
              <a:t>sau</a:t>
            </a:r>
            <a:r>
              <a:rPr lang="en-US" sz="2800" b="0" dirty="0" smtClean="0">
                <a:solidFill>
                  <a:srgbClr val="000000"/>
                </a:solidFill>
              </a:rPr>
              <a:t>:</a:t>
            </a:r>
          </a:p>
          <a:p>
            <a:pPr marL="0" indent="0">
              <a:buNone/>
              <a:defRPr/>
            </a:pPr>
            <a:endParaRPr lang="en-US" sz="2800" dirty="0" smtClean="0">
              <a:solidFill>
                <a:srgbClr val="000000"/>
              </a:solidFill>
            </a:endParaRPr>
          </a:p>
          <a:p>
            <a:pPr marL="0" indent="0">
              <a:buNone/>
              <a:defRPr/>
            </a:pPr>
            <a:endParaRPr lang="en-US" sz="2800" dirty="0">
              <a:solidFill>
                <a:srgbClr val="000000"/>
              </a:solidFill>
            </a:endParaRPr>
          </a:p>
          <a:p>
            <a:pPr>
              <a:defRPr/>
            </a:pPr>
            <a:r>
              <a:rPr lang="en-US" sz="2800" b="0" dirty="0" err="1" smtClean="0">
                <a:solidFill>
                  <a:srgbClr val="000000"/>
                </a:solidFill>
              </a:rPr>
              <a:t>Khoảng</a:t>
            </a:r>
            <a:r>
              <a:rPr lang="en-US" sz="2800" b="0" dirty="0" smtClean="0">
                <a:solidFill>
                  <a:srgbClr val="000000"/>
                </a:solidFill>
              </a:rPr>
              <a:t> tin </a:t>
            </a:r>
            <a:r>
              <a:rPr lang="en-US" sz="2800" b="0" dirty="0" err="1" smtClean="0">
                <a:solidFill>
                  <a:srgbClr val="000000"/>
                </a:solidFill>
              </a:rPr>
              <a:t>cậy</a:t>
            </a:r>
            <a:r>
              <a:rPr lang="en-US" sz="2800" b="0" dirty="0" smtClean="0">
                <a:solidFill>
                  <a:srgbClr val="000000"/>
                </a:solidFill>
              </a:rPr>
              <a:t> </a:t>
            </a:r>
            <a:r>
              <a:rPr lang="en-US" sz="2800" b="0" dirty="0" err="1" smtClean="0">
                <a:solidFill>
                  <a:srgbClr val="000000"/>
                </a:solidFill>
              </a:rPr>
              <a:t>cho</a:t>
            </a:r>
            <a:r>
              <a:rPr lang="en-US" sz="2800" b="0" dirty="0" smtClean="0">
                <a:solidFill>
                  <a:srgbClr val="000000"/>
                </a:solidFill>
              </a:rPr>
              <a:t>       </a:t>
            </a:r>
            <a:r>
              <a:rPr lang="en-US" sz="2800" b="0" dirty="0" err="1" smtClean="0">
                <a:solidFill>
                  <a:srgbClr val="000000"/>
                </a:solidFill>
              </a:rPr>
              <a:t>với</a:t>
            </a:r>
            <a:r>
              <a:rPr lang="en-US" sz="2800" b="0" dirty="0" smtClean="0">
                <a:solidFill>
                  <a:srgbClr val="000000"/>
                </a:solidFill>
              </a:rPr>
              <a:t> </a:t>
            </a:r>
            <a:r>
              <a:rPr lang="en-US" sz="2800" b="0" dirty="0" err="1" smtClean="0">
                <a:solidFill>
                  <a:srgbClr val="000000"/>
                </a:solidFill>
              </a:rPr>
              <a:t>hệ</a:t>
            </a:r>
            <a:r>
              <a:rPr lang="en-US" sz="2800" b="0" dirty="0" smtClean="0">
                <a:solidFill>
                  <a:srgbClr val="000000"/>
                </a:solidFill>
              </a:rPr>
              <a:t> </a:t>
            </a:r>
            <a:r>
              <a:rPr lang="en-US" sz="2800" b="0" dirty="0" err="1" smtClean="0">
                <a:solidFill>
                  <a:srgbClr val="000000"/>
                </a:solidFill>
              </a:rPr>
              <a:t>số</a:t>
            </a:r>
            <a:r>
              <a:rPr lang="en-US" sz="2800" b="0" dirty="0" smtClean="0">
                <a:solidFill>
                  <a:srgbClr val="000000"/>
                </a:solidFill>
              </a:rPr>
              <a:t> tin </a:t>
            </a:r>
            <a:r>
              <a:rPr lang="en-US" sz="2800" b="0" dirty="0" err="1" smtClean="0">
                <a:solidFill>
                  <a:srgbClr val="000000"/>
                </a:solidFill>
              </a:rPr>
              <a:t>cậy</a:t>
            </a:r>
            <a:r>
              <a:rPr lang="en-US" sz="2800" b="0" dirty="0">
                <a:solidFill>
                  <a:srgbClr val="000000"/>
                </a:solidFill>
              </a:rPr>
              <a:t> 1-</a:t>
            </a:r>
            <a:r>
              <a:rPr lang="en-US" sz="2800" b="0" dirty="0" smtClean="0">
                <a:solidFill>
                  <a:srgbClr val="000000"/>
                </a:solidFill>
                <a:sym typeface="Symbol"/>
              </a:rPr>
              <a:t> </a:t>
            </a:r>
            <a:r>
              <a:rPr lang="en-US" sz="2800" b="0" dirty="0" err="1" smtClean="0">
                <a:solidFill>
                  <a:srgbClr val="000000"/>
                </a:solidFill>
                <a:sym typeface="Symbol"/>
              </a:rPr>
              <a:t>là</a:t>
            </a:r>
            <a:r>
              <a:rPr lang="en-US" sz="2800" b="0" dirty="0" smtClean="0">
                <a:solidFill>
                  <a:srgbClr val="000000"/>
                </a:solidFill>
                <a:sym typeface="Symbol"/>
              </a:rPr>
              <a:t>: </a:t>
            </a:r>
            <a:endParaRPr lang="en-US" sz="2800" b="0" dirty="0" smtClean="0">
              <a:solidFill>
                <a:srgbClr val="000000"/>
              </a:solidFill>
            </a:endParaRPr>
          </a:p>
          <a:p>
            <a:pPr marL="0" indent="0">
              <a:buNone/>
              <a:defRPr/>
            </a:pPr>
            <a:endParaRPr lang="en-US" sz="2800" dirty="0">
              <a:solidFill>
                <a:srgbClr val="000000"/>
              </a:solidFill>
            </a:endParaRPr>
          </a:p>
          <a:p>
            <a:pPr marL="2255838" lvl="6" indent="0">
              <a:buFont typeface="Wingdings" pitchFamily="2" charset="2"/>
              <a:buNone/>
              <a:defRPr/>
            </a:pPr>
            <a:endParaRPr lang="en-US" sz="1600" dirty="0">
              <a:solidFill>
                <a:srgbClr val="000000"/>
              </a:solidFill>
            </a:endParaRPr>
          </a:p>
          <a:p>
            <a:pPr marL="0" indent="0">
              <a:buFont typeface="Wingdings 2" pitchFamily="18" charset="2"/>
              <a:buNone/>
              <a:defRPr/>
            </a:pPr>
            <a:r>
              <a:rPr lang="en-US" sz="2800" dirty="0">
                <a:solidFill>
                  <a:srgbClr val="000000"/>
                </a:solidFill>
              </a:rPr>
              <a:t>	</a:t>
            </a:r>
          </a:p>
        </p:txBody>
      </p:sp>
      <p:pic>
        <p:nvPicPr>
          <p:cNvPr id="47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325" y="2170611"/>
            <a:ext cx="447675" cy="49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71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709852"/>
            <a:ext cx="447675" cy="49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71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4488" y="2819400"/>
            <a:ext cx="2220912"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71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4267200"/>
            <a:ext cx="2906713"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 name="Picture 1"/>
          <p:cNvPicPr>
            <a:picLocks noChangeAspect="1"/>
          </p:cNvPicPr>
          <p:nvPr/>
        </p:nvPicPr>
        <p:blipFill>
          <a:blip r:embed="rId6"/>
          <a:stretch>
            <a:fillRect/>
          </a:stretch>
        </p:blipFill>
        <p:spPr>
          <a:xfrm>
            <a:off x="4800600" y="5029200"/>
            <a:ext cx="3962400" cy="1219200"/>
          </a:xfrm>
          <a:prstGeom prst="rect">
            <a:avLst/>
          </a:prstGeom>
        </p:spPr>
      </p:pic>
      <p:pic>
        <p:nvPicPr>
          <p:cNvPr id="1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5410200"/>
            <a:ext cx="33528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846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p:cNvSpPr>
            <a:spLocks noGrp="1"/>
          </p:cNvSpPr>
          <p:nvPr>
            <p:ph idx="1"/>
          </p:nvPr>
        </p:nvSpPr>
        <p:spPr>
          <a:xfrm>
            <a:off x="0" y="914400"/>
            <a:ext cx="9144000" cy="4572000"/>
          </a:xfrm>
        </p:spPr>
        <p:txBody>
          <a:bodyPr/>
          <a:lstStyle/>
          <a:p>
            <a:endParaRPr lang="en-US" altLang="en-US" smtClean="0"/>
          </a:p>
          <a:p>
            <a:endParaRPr lang="en-US" altLang="en-US" smtClean="0"/>
          </a:p>
          <a:p>
            <a:endParaRPr lang="en-US" altLang="en-US" smtClean="0"/>
          </a:p>
        </p:txBody>
      </p:sp>
      <p:sp>
        <p:nvSpPr>
          <p:cNvPr id="15" name="Rectangle 3"/>
          <p:cNvSpPr txBox="1">
            <a:spLocks noChangeArrowheads="1"/>
          </p:cNvSpPr>
          <p:nvPr/>
        </p:nvSpPr>
        <p:spPr bwMode="auto">
          <a:xfrm>
            <a:off x="0" y="762000"/>
            <a:ext cx="91440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eaLnBrk="0" fontAlgn="base" hangingPunct="0">
              <a:spcBef>
                <a:spcPct val="20000"/>
              </a:spcBef>
              <a:spcAft>
                <a:spcPct val="0"/>
              </a:spcAft>
              <a:buClr>
                <a:srgbClr val="CC0000"/>
              </a:buClr>
              <a:buFont typeface="Wingdings 2" pitchFamily="18" charset="2"/>
              <a:buChar char="¡"/>
              <a:defRPr sz="2600">
                <a:solidFill>
                  <a:schemeClr val="tx1"/>
                </a:solidFill>
                <a:latin typeface="+mn-lt"/>
                <a:ea typeface="+mn-ea"/>
                <a:cs typeface="+mn-cs"/>
              </a:defRPr>
            </a:lvl1pPr>
            <a:lvl2pPr marL="669925" indent="-325438" algn="just" rtl="0" eaLnBrk="0" fontAlgn="base" hangingPunct="0">
              <a:spcBef>
                <a:spcPct val="20000"/>
              </a:spcBef>
              <a:spcAft>
                <a:spcPct val="0"/>
              </a:spcAft>
              <a:buClr>
                <a:srgbClr val="CC0000"/>
              </a:buClr>
              <a:buFont typeface="Arial" charset="0"/>
              <a:buChar char="-"/>
              <a:defRPr sz="2300">
                <a:solidFill>
                  <a:schemeClr val="tx1"/>
                </a:solidFill>
                <a:latin typeface="+mn-lt"/>
              </a:defRPr>
            </a:lvl2pPr>
            <a:lvl3pPr marL="1022350" indent="-350838" algn="just" rtl="0" eaLnBrk="0" fontAlgn="base" hangingPunct="0">
              <a:spcBef>
                <a:spcPct val="20000"/>
              </a:spcBef>
              <a:spcAft>
                <a:spcPct val="0"/>
              </a:spcAft>
              <a:buClr>
                <a:srgbClr val="CC0000"/>
              </a:buClr>
              <a:buFont typeface="Wingdings" pitchFamily="2" charset="2"/>
              <a:buChar char=""/>
              <a:defRPr sz="2000">
                <a:solidFill>
                  <a:schemeClr val="tx1"/>
                </a:solidFill>
                <a:latin typeface="+mn-lt"/>
              </a:defRPr>
            </a:lvl3pPr>
            <a:lvl4pPr marL="1339850" indent="-315913" algn="just" rtl="0" eaLnBrk="0" fontAlgn="base" hangingPunct="0">
              <a:spcBef>
                <a:spcPct val="20000"/>
              </a:spcBef>
              <a:spcAft>
                <a:spcPct val="0"/>
              </a:spcAft>
              <a:buClr>
                <a:srgbClr val="CC0000"/>
              </a:buClr>
              <a:buFont typeface="Symbol" pitchFamily="18" charset="2"/>
              <a:buChar char="*"/>
              <a:defRPr sz="1700">
                <a:solidFill>
                  <a:schemeClr val="tx1"/>
                </a:solidFill>
                <a:latin typeface="+mn-lt"/>
              </a:defRPr>
            </a:lvl4pPr>
            <a:lvl5pPr marL="1681163" indent="-339725" algn="just" rtl="0" eaLnBrk="0" fontAlgn="base" hangingPunct="0">
              <a:spcBef>
                <a:spcPct val="20000"/>
              </a:spcBef>
              <a:spcAft>
                <a:spcPct val="0"/>
              </a:spcAft>
              <a:buClr>
                <a:srgbClr val="CC0000"/>
              </a:buClr>
              <a:buFont typeface="Wingdings" pitchFamily="2" charset="2"/>
              <a:buChar char="§"/>
              <a:defRPr sz="1400">
                <a:solidFill>
                  <a:schemeClr val="tx1"/>
                </a:solidFill>
                <a:latin typeface="+mn-lt"/>
              </a:defRPr>
            </a:lvl5pPr>
            <a:lvl6pPr marL="21383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6pPr>
            <a:lvl7pPr marL="25955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7pPr>
            <a:lvl8pPr marL="30527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8pPr>
            <a:lvl9pPr marL="35099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9pPr>
          </a:lstStyle>
          <a:p>
            <a:pPr>
              <a:defRPr/>
            </a:pPr>
            <a:r>
              <a:rPr lang="en-US" sz="2800" dirty="0" err="1" smtClean="0">
                <a:solidFill>
                  <a:srgbClr val="000000"/>
                </a:solidFill>
              </a:rPr>
              <a:t>Ví</a:t>
            </a:r>
            <a:r>
              <a:rPr lang="en-US" sz="2800" dirty="0" smtClean="0">
                <a:solidFill>
                  <a:srgbClr val="000000"/>
                </a:solidFill>
              </a:rPr>
              <a:t> </a:t>
            </a:r>
            <a:r>
              <a:rPr lang="en-US" sz="2800" dirty="0" err="1" smtClean="0">
                <a:solidFill>
                  <a:srgbClr val="000000"/>
                </a:solidFill>
              </a:rPr>
              <a:t>dụ</a:t>
            </a:r>
            <a:r>
              <a:rPr lang="en-US" sz="2800" dirty="0" smtClean="0">
                <a:solidFill>
                  <a:srgbClr val="000000"/>
                </a:solidFill>
              </a:rPr>
              <a:t>: </a:t>
            </a:r>
            <a:r>
              <a:rPr lang="vi-VN" sz="2800" b="0" dirty="0"/>
              <a:t>chúng </a:t>
            </a:r>
            <a:r>
              <a:rPr lang="vi-VN" sz="2800" b="0" dirty="0" smtClean="0"/>
              <a:t>t</a:t>
            </a:r>
            <a:r>
              <a:rPr lang="en-US" sz="2800" b="0" dirty="0" smtClean="0"/>
              <a:t>a</a:t>
            </a:r>
            <a:r>
              <a:rPr lang="vi-VN" sz="2800" b="0" dirty="0" smtClean="0"/>
              <a:t> </a:t>
            </a:r>
            <a:r>
              <a:rPr lang="vi-VN" sz="2800" b="0" dirty="0"/>
              <a:t>muốn dự đoán </a:t>
            </a:r>
            <a:r>
              <a:rPr lang="en-US" sz="2800" b="0" dirty="0" err="1" smtClean="0"/>
              <a:t>thời</a:t>
            </a:r>
            <a:r>
              <a:rPr lang="en-US" sz="2800" b="0" dirty="0" smtClean="0"/>
              <a:t> </a:t>
            </a:r>
            <a:r>
              <a:rPr lang="en-US" sz="2800" b="0" dirty="0" err="1" smtClean="0"/>
              <a:t>gian</a:t>
            </a:r>
            <a:r>
              <a:rPr lang="vi-VN" sz="2800" b="0" dirty="0" smtClean="0"/>
              <a:t> </a:t>
            </a:r>
            <a:r>
              <a:rPr lang="vi-VN" sz="2800" b="0" dirty="0"/>
              <a:t>của một cuộc gọi </a:t>
            </a:r>
            <a:r>
              <a:rPr lang="en-US" sz="2800" b="0" dirty="0" err="1" smtClean="0"/>
              <a:t>đến</a:t>
            </a:r>
            <a:r>
              <a:rPr lang="en-US" sz="2800" b="0" dirty="0" smtClean="0"/>
              <a:t> </a:t>
            </a:r>
            <a:r>
              <a:rPr lang="vi-VN" sz="2800" b="0" dirty="0" smtClean="0"/>
              <a:t>dịch </a:t>
            </a:r>
            <a:r>
              <a:rPr lang="vi-VN" sz="2800" b="0" dirty="0"/>
              <a:t>vụ trong đó </a:t>
            </a:r>
            <a:r>
              <a:rPr lang="en-US" sz="2800" b="0" dirty="0"/>
              <a:t>4</a:t>
            </a:r>
            <a:r>
              <a:rPr lang="vi-VN" sz="2800" b="0" dirty="0" smtClean="0"/>
              <a:t> </a:t>
            </a:r>
            <a:r>
              <a:rPr lang="en-US" sz="2800" b="0" dirty="0" err="1" smtClean="0"/>
              <a:t>linh</a:t>
            </a:r>
            <a:r>
              <a:rPr lang="en-US" sz="2800" b="0" dirty="0" smtClean="0"/>
              <a:t> </a:t>
            </a:r>
            <a:r>
              <a:rPr lang="en-US" sz="2800" b="0" dirty="0" err="1" smtClean="0"/>
              <a:t>kiện</a:t>
            </a:r>
            <a:r>
              <a:rPr lang="vi-VN" sz="2800" b="0" dirty="0" smtClean="0"/>
              <a:t> </a:t>
            </a:r>
            <a:r>
              <a:rPr lang="vi-VN" sz="2800" b="0" dirty="0"/>
              <a:t>phải được sửa chữa.</a:t>
            </a:r>
            <a:endParaRPr lang="en-US" sz="2800" b="0" dirty="0" smtClean="0">
              <a:solidFill>
                <a:srgbClr val="000000"/>
              </a:solidFill>
            </a:endParaRPr>
          </a:p>
          <a:p>
            <a:pPr>
              <a:defRPr/>
            </a:pPr>
            <a:endParaRPr lang="en-US" sz="2800" dirty="0">
              <a:solidFill>
                <a:srgbClr val="000000"/>
              </a:solidFill>
            </a:endParaRPr>
          </a:p>
          <a:p>
            <a:pPr>
              <a:defRPr/>
            </a:pPr>
            <a:endParaRPr lang="en-US" sz="2800" dirty="0" smtClean="0">
              <a:solidFill>
                <a:srgbClr val="000000"/>
              </a:solidFill>
            </a:endParaRPr>
          </a:p>
          <a:p>
            <a:pPr>
              <a:defRPr/>
            </a:pPr>
            <a:endParaRPr lang="en-US" sz="2800" dirty="0">
              <a:solidFill>
                <a:srgbClr val="000000"/>
              </a:solidFill>
            </a:endParaRPr>
          </a:p>
          <a:p>
            <a:pPr>
              <a:defRPr/>
            </a:pPr>
            <a:endParaRPr lang="en-US" sz="2800" dirty="0" smtClean="0">
              <a:solidFill>
                <a:srgbClr val="000000"/>
              </a:solidFill>
            </a:endParaRPr>
          </a:p>
          <a:p>
            <a:pPr>
              <a:defRPr/>
            </a:pPr>
            <a:r>
              <a:rPr lang="en-US" sz="2800" b="0" dirty="0" err="1" smtClean="0">
                <a:solidFill>
                  <a:srgbClr val="000000"/>
                </a:solidFill>
              </a:rPr>
              <a:t>Khoảng</a:t>
            </a:r>
            <a:r>
              <a:rPr lang="en-US" sz="2800" b="0" dirty="0" smtClean="0">
                <a:solidFill>
                  <a:srgbClr val="000000"/>
                </a:solidFill>
              </a:rPr>
              <a:t> tin </a:t>
            </a:r>
            <a:r>
              <a:rPr lang="en-US" sz="2800" b="0" dirty="0" err="1" smtClean="0">
                <a:solidFill>
                  <a:srgbClr val="000000"/>
                </a:solidFill>
              </a:rPr>
              <a:t>cậy</a:t>
            </a:r>
            <a:r>
              <a:rPr lang="en-US" sz="2800" b="0" dirty="0" smtClean="0">
                <a:solidFill>
                  <a:srgbClr val="000000"/>
                </a:solidFill>
              </a:rPr>
              <a:t> </a:t>
            </a:r>
            <a:r>
              <a:rPr lang="en-US" sz="2800" b="0" dirty="0" err="1" smtClean="0">
                <a:solidFill>
                  <a:srgbClr val="000000"/>
                </a:solidFill>
              </a:rPr>
              <a:t>cho</a:t>
            </a:r>
            <a:r>
              <a:rPr lang="en-US" sz="2800" b="0" dirty="0">
                <a:solidFill>
                  <a:srgbClr val="000000"/>
                </a:solidFill>
              </a:rPr>
              <a:t> </a:t>
            </a:r>
            <a:r>
              <a:rPr lang="en-US" sz="2800" b="0" dirty="0" err="1" smtClean="0">
                <a:solidFill>
                  <a:srgbClr val="000000"/>
                </a:solidFill>
              </a:rPr>
              <a:t>y</a:t>
            </a:r>
            <a:r>
              <a:rPr lang="en-US" sz="2800" b="0" baseline="-25000" dirty="0" err="1" smtClean="0">
                <a:solidFill>
                  <a:srgbClr val="000000"/>
                </a:solidFill>
              </a:rPr>
              <a:t>4</a:t>
            </a:r>
            <a:r>
              <a:rPr lang="en-US" sz="2800" b="0" baseline="-25000" dirty="0" smtClean="0">
                <a:solidFill>
                  <a:srgbClr val="000000"/>
                </a:solidFill>
              </a:rPr>
              <a:t> </a:t>
            </a:r>
            <a:r>
              <a:rPr lang="en-US" sz="2800" b="0" i="1" dirty="0" smtClean="0">
                <a:solidFill>
                  <a:srgbClr val="000000"/>
                </a:solidFill>
              </a:rPr>
              <a:t> </a:t>
            </a:r>
            <a:r>
              <a:rPr lang="en-US" sz="2800" b="0" i="1" dirty="0" err="1" smtClean="0">
                <a:solidFill>
                  <a:srgbClr val="000000"/>
                </a:solidFill>
              </a:rPr>
              <a:t>với</a:t>
            </a:r>
            <a:r>
              <a:rPr lang="en-US" sz="2800" b="0" i="1" dirty="0" smtClean="0">
                <a:solidFill>
                  <a:srgbClr val="000000"/>
                </a:solidFill>
              </a:rPr>
              <a:t> </a:t>
            </a:r>
            <a:r>
              <a:rPr lang="en-US" sz="2800" b="0" i="1" dirty="0" err="1" smtClean="0">
                <a:solidFill>
                  <a:srgbClr val="000000"/>
                </a:solidFill>
              </a:rPr>
              <a:t>hệ</a:t>
            </a:r>
            <a:r>
              <a:rPr lang="en-US" sz="2800" b="0" i="1" dirty="0" smtClean="0">
                <a:solidFill>
                  <a:srgbClr val="000000"/>
                </a:solidFill>
              </a:rPr>
              <a:t> </a:t>
            </a:r>
            <a:r>
              <a:rPr lang="en-US" sz="2800" b="0" i="1" dirty="0" err="1" smtClean="0">
                <a:solidFill>
                  <a:srgbClr val="000000"/>
                </a:solidFill>
              </a:rPr>
              <a:t>số</a:t>
            </a:r>
            <a:r>
              <a:rPr lang="en-US" sz="2800" b="0" i="1" dirty="0" smtClean="0">
                <a:solidFill>
                  <a:srgbClr val="000000"/>
                </a:solidFill>
              </a:rPr>
              <a:t> tin </a:t>
            </a:r>
            <a:r>
              <a:rPr lang="en-US" sz="2800" b="0" i="1" dirty="0" err="1" smtClean="0">
                <a:solidFill>
                  <a:srgbClr val="000000"/>
                </a:solidFill>
              </a:rPr>
              <a:t>cậy</a:t>
            </a:r>
            <a:r>
              <a:rPr lang="en-US" sz="2800" b="0" i="1" dirty="0" smtClean="0">
                <a:solidFill>
                  <a:srgbClr val="000000"/>
                </a:solidFill>
              </a:rPr>
              <a:t> </a:t>
            </a:r>
            <a:r>
              <a:rPr lang="en-US" sz="2800" b="0" i="1" dirty="0" err="1" smtClean="0">
                <a:solidFill>
                  <a:srgbClr val="000000"/>
                </a:solidFill>
              </a:rPr>
              <a:t>là</a:t>
            </a:r>
            <a:r>
              <a:rPr lang="en-US" sz="2800" b="0" i="1" dirty="0" smtClean="0">
                <a:solidFill>
                  <a:srgbClr val="000000"/>
                </a:solidFill>
              </a:rPr>
              <a:t> 1-</a:t>
            </a:r>
            <a:r>
              <a:rPr lang="el-GR" sz="2800" b="0" i="1" dirty="0" smtClean="0">
                <a:solidFill>
                  <a:srgbClr val="000000"/>
                </a:solidFill>
              </a:rPr>
              <a:t>α</a:t>
            </a:r>
            <a:r>
              <a:rPr lang="en-US" sz="2800" b="0" i="1" dirty="0" smtClean="0">
                <a:solidFill>
                  <a:srgbClr val="000000"/>
                </a:solidFill>
              </a:rPr>
              <a:t> </a:t>
            </a:r>
            <a:r>
              <a:rPr lang="en-US" sz="2800" b="0" i="1" dirty="0" err="1" smtClean="0">
                <a:solidFill>
                  <a:srgbClr val="000000"/>
                </a:solidFill>
              </a:rPr>
              <a:t>là</a:t>
            </a:r>
            <a:r>
              <a:rPr lang="en-US" sz="2800" b="0" i="1" dirty="0" smtClean="0">
                <a:solidFill>
                  <a:srgbClr val="000000"/>
                </a:solidFill>
              </a:rPr>
              <a:t>:</a:t>
            </a:r>
            <a:endParaRPr lang="en-US" sz="2800" b="0" dirty="0" smtClean="0">
              <a:solidFill>
                <a:srgbClr val="000000"/>
              </a:solidFill>
            </a:endParaRPr>
          </a:p>
          <a:p>
            <a:pPr>
              <a:defRPr/>
            </a:pPr>
            <a:endParaRPr lang="en-US" sz="2800" dirty="0">
              <a:solidFill>
                <a:srgbClr val="000000"/>
              </a:solidFill>
            </a:endParaRPr>
          </a:p>
          <a:p>
            <a:pPr marL="2255838" lvl="6" indent="0">
              <a:buFont typeface="Wingdings" pitchFamily="2" charset="2"/>
              <a:buNone/>
              <a:defRPr/>
            </a:pPr>
            <a:r>
              <a:rPr lang="en-US" sz="1600" dirty="0">
                <a:solidFill>
                  <a:srgbClr val="000000"/>
                </a:solidFill>
              </a:rPr>
              <a:t> </a:t>
            </a:r>
            <a:endParaRPr lang="en-US" sz="2400" dirty="0" smtClean="0">
              <a:solidFill>
                <a:srgbClr val="000000"/>
              </a:solidFill>
            </a:endParaRPr>
          </a:p>
          <a:p>
            <a:pPr marL="2255838" lvl="6" indent="0">
              <a:buFont typeface="Wingdings" pitchFamily="2" charset="2"/>
              <a:buNone/>
              <a:defRPr/>
            </a:pPr>
            <a:r>
              <a:rPr lang="en-US" sz="2400" dirty="0" smtClean="0">
                <a:solidFill>
                  <a:srgbClr val="000000"/>
                </a:solidFill>
              </a:rPr>
              <a:t>  66.2    2.18*5.67</a:t>
            </a:r>
            <a:endParaRPr lang="en-US" sz="1600" dirty="0" smtClean="0">
              <a:solidFill>
                <a:srgbClr val="000000"/>
              </a:solidFill>
            </a:endParaRPr>
          </a:p>
        </p:txBody>
      </p:sp>
      <p:pic>
        <p:nvPicPr>
          <p:cNvPr id="481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752600"/>
            <a:ext cx="3657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813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438400"/>
            <a:ext cx="4038600" cy="113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48135" name="TextBox 1"/>
          <p:cNvSpPr txBox="1">
            <a:spLocks noChangeArrowheads="1"/>
          </p:cNvSpPr>
          <p:nvPr/>
        </p:nvSpPr>
        <p:spPr bwMode="auto">
          <a:xfrm>
            <a:off x="3200400" y="3733800"/>
            <a:ext cx="3946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r>
              <a:rPr lang="en-US" altLang="en-US" b="0" dirty="0"/>
              <a:t>^</a:t>
            </a:r>
          </a:p>
        </p:txBody>
      </p:sp>
      <p:pic>
        <p:nvPicPr>
          <p:cNvPr id="4813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267200"/>
            <a:ext cx="2906713"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813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105400"/>
            <a:ext cx="3048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1" name="Rectangle 2"/>
          <p:cNvSpPr>
            <a:spLocks noGrp="1" noChangeArrowheads="1"/>
          </p:cNvSpPr>
          <p:nvPr>
            <p:ph type="title"/>
          </p:nvPr>
        </p:nvSpPr>
        <p:spPr>
          <a:xfrm>
            <a:off x="0" y="431074"/>
            <a:ext cx="9144000" cy="381000"/>
          </a:xfrm>
        </p:spPr>
        <p:txBody>
          <a:bodyPr>
            <a:noAutofit/>
          </a:bodyPr>
          <a:lstStyle/>
          <a:p>
            <a:r>
              <a:rPr lang="en-US" altLang="en-US" sz="3600" dirty="0" err="1" smtClean="0"/>
              <a:t>Dự</a:t>
            </a:r>
            <a:r>
              <a:rPr lang="en-US" altLang="en-US" sz="3600" dirty="0" smtClean="0"/>
              <a:t> </a:t>
            </a:r>
            <a:r>
              <a:rPr lang="en-US" altLang="en-US" sz="3600" dirty="0" err="1" smtClean="0"/>
              <a:t>đoán</a:t>
            </a:r>
            <a:endParaRPr lang="en-US" altLang="en-US" sz="3600" dirty="0" smtClean="0"/>
          </a:p>
        </p:txBody>
      </p:sp>
    </p:spTree>
    <p:extLst>
      <p:ext uri="{BB962C8B-B14F-4D97-AF65-F5344CB8AC3E}">
        <p14:creationId xmlns:p14="http://schemas.microsoft.com/office/powerpoint/2010/main" val="69682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594" y="381000"/>
            <a:ext cx="9144000" cy="1017588"/>
          </a:xfrm>
        </p:spPr>
        <p:txBody>
          <a:bodyPr>
            <a:normAutofit/>
          </a:bodyPr>
          <a:lstStyle/>
          <a:p>
            <a:r>
              <a:rPr lang="en-US" altLang="en-US" sz="3600" dirty="0" smtClean="0"/>
              <a:t>Measuring the quality of fit</a:t>
            </a:r>
          </a:p>
        </p:txBody>
      </p:sp>
      <p:sp>
        <p:nvSpPr>
          <p:cNvPr id="44035" name="Rectangle 3"/>
          <p:cNvSpPr>
            <a:spLocks noGrp="1" noChangeArrowheads="1"/>
          </p:cNvSpPr>
          <p:nvPr>
            <p:ph idx="1"/>
          </p:nvPr>
        </p:nvSpPr>
        <p:spPr>
          <a:xfrm>
            <a:off x="19594" y="1295400"/>
            <a:ext cx="9144000" cy="6019800"/>
          </a:xfrm>
        </p:spPr>
        <p:txBody>
          <a:bodyPr/>
          <a:lstStyle/>
          <a:p>
            <a:r>
              <a:rPr lang="vi-VN" altLang="en-US" sz="2400" dirty="0"/>
              <a:t>Sau khi điều chỉnh mô hình tuyến tính liên quan đến Y với X, chúng </a:t>
            </a:r>
            <a:r>
              <a:rPr lang="vi-VN" altLang="en-US" sz="2400" dirty="0" smtClean="0"/>
              <a:t>t</a:t>
            </a:r>
            <a:r>
              <a:rPr lang="en-US" altLang="en-US" sz="2400" dirty="0" smtClean="0"/>
              <a:t>a</a:t>
            </a:r>
            <a:r>
              <a:rPr lang="vi-VN" altLang="en-US" sz="2400" dirty="0" smtClean="0"/>
              <a:t> </a:t>
            </a:r>
            <a:r>
              <a:rPr lang="vi-VN" altLang="en-US" sz="2400" dirty="0"/>
              <a:t>không chỉ quan tâm đến việc liệu mối quan hệ tuyến tính có </a:t>
            </a:r>
            <a:r>
              <a:rPr lang="en-US" altLang="en-US" sz="2400" dirty="0" err="1" smtClean="0"/>
              <a:t>tồn</a:t>
            </a:r>
            <a:r>
              <a:rPr lang="en-US" altLang="en-US" sz="2400" dirty="0" smtClean="0"/>
              <a:t> </a:t>
            </a:r>
            <a:r>
              <a:rPr lang="en-US" altLang="en-US" sz="2400" dirty="0" err="1" smtClean="0"/>
              <a:t>tại</a:t>
            </a:r>
            <a:r>
              <a:rPr lang="vi-VN" altLang="en-US" sz="2400" dirty="0" smtClean="0"/>
              <a:t> </a:t>
            </a:r>
            <a:r>
              <a:rPr lang="vi-VN" altLang="en-US" sz="2400" dirty="0"/>
              <a:t>không mà còn </a:t>
            </a:r>
            <a:r>
              <a:rPr lang="vi-VN" altLang="en-US" sz="2400" dirty="0">
                <a:solidFill>
                  <a:srgbClr val="FF0000"/>
                </a:solidFill>
              </a:rPr>
              <a:t>đo</a:t>
            </a:r>
            <a:r>
              <a:rPr lang="vi-VN" altLang="en-US" sz="2400" dirty="0"/>
              <a:t> </a:t>
            </a:r>
            <a:r>
              <a:rPr lang="vi-VN" altLang="en-US" sz="2400" dirty="0">
                <a:solidFill>
                  <a:srgbClr val="FF0000"/>
                </a:solidFill>
              </a:rPr>
              <a:t>lường chất lượng của sự phù hợp của mô hình với dữ liệu</a:t>
            </a:r>
            <a:r>
              <a:rPr lang="vi-VN" altLang="en-US" sz="2400" dirty="0" smtClean="0">
                <a:solidFill>
                  <a:srgbClr val="FF0000"/>
                </a:solidFill>
              </a:rPr>
              <a:t>.</a:t>
            </a:r>
            <a:endParaRPr lang="en-US" altLang="en-US" sz="2400" dirty="0" smtClean="0">
              <a:solidFill>
                <a:srgbClr val="FF0000"/>
              </a:solidFill>
            </a:endParaRPr>
          </a:p>
          <a:p>
            <a:r>
              <a:rPr lang="vi-VN" altLang="en-US" sz="2400" dirty="0"/>
              <a:t>Chất lượng của sự phù hợp có thể được đánh giá bằng một trong những cách liên quan </a:t>
            </a:r>
            <a:r>
              <a:rPr lang="vi-VN" altLang="en-US" sz="2400" dirty="0" smtClean="0"/>
              <a:t>sau </a:t>
            </a:r>
            <a:r>
              <a:rPr lang="vi-VN" altLang="en-US" sz="2400" dirty="0"/>
              <a:t>đây</a:t>
            </a:r>
            <a:r>
              <a:rPr lang="vi-VN" altLang="en-US" sz="2400" dirty="0" smtClean="0"/>
              <a:t>:</a:t>
            </a:r>
            <a:endParaRPr lang="en-US" altLang="en-US" sz="2400" dirty="0" smtClean="0"/>
          </a:p>
          <a:p>
            <a:pPr lvl="1"/>
            <a:r>
              <a:rPr lang="en-US" altLang="en-US" sz="2000" b="1" dirty="0" err="1" smtClean="0"/>
              <a:t>Kiểm</a:t>
            </a:r>
            <a:r>
              <a:rPr lang="en-US" altLang="en-US" sz="2000" b="1" dirty="0" smtClean="0"/>
              <a:t> </a:t>
            </a:r>
            <a:r>
              <a:rPr lang="en-US" altLang="en-US" sz="2000" b="1" dirty="0" err="1" smtClean="0"/>
              <a:t>định</a:t>
            </a:r>
            <a:r>
              <a:rPr lang="en-US" altLang="en-US" sz="2000" b="1" dirty="0" smtClean="0"/>
              <a:t> </a:t>
            </a:r>
            <a:r>
              <a:rPr lang="en-US" altLang="en-US" sz="2000" b="1" dirty="0" err="1" smtClean="0"/>
              <a:t>giả</a:t>
            </a:r>
            <a:r>
              <a:rPr lang="en-US" altLang="en-US" sz="2000" b="1" dirty="0" smtClean="0"/>
              <a:t> </a:t>
            </a:r>
            <a:r>
              <a:rPr lang="en-US" altLang="en-US" sz="2000" b="1" dirty="0" err="1" smtClean="0"/>
              <a:t>thuyết</a:t>
            </a:r>
            <a:r>
              <a:rPr lang="en-US" altLang="en-US" sz="2000" b="1" dirty="0" smtClean="0"/>
              <a:t> </a:t>
            </a:r>
            <a:r>
              <a:rPr lang="en-US" altLang="en-US" sz="2000" b="1" dirty="0" err="1" smtClean="0"/>
              <a:t>H</a:t>
            </a:r>
            <a:r>
              <a:rPr lang="en-US" altLang="en-US" sz="2000" b="1" baseline="-25000" dirty="0" err="1" smtClean="0"/>
              <a:t>0</a:t>
            </a:r>
            <a:endParaRPr lang="en-US" altLang="en-US" sz="2000" b="1" baseline="-25000" dirty="0" smtClean="0"/>
          </a:p>
          <a:p>
            <a:pPr lvl="1"/>
            <a:r>
              <a:rPr lang="en-US" altLang="en-US" sz="2000" dirty="0" err="1" smtClean="0"/>
              <a:t>Kiểm</a:t>
            </a:r>
            <a:r>
              <a:rPr lang="en-US" altLang="en-US" sz="2000" dirty="0" smtClean="0"/>
              <a:t> </a:t>
            </a:r>
            <a:r>
              <a:rPr lang="en-US" altLang="en-US" sz="2000" dirty="0" err="1" smtClean="0"/>
              <a:t>tra</a:t>
            </a:r>
            <a:r>
              <a:rPr lang="en-US" altLang="en-US" sz="2000" dirty="0" smtClean="0"/>
              <a:t> </a:t>
            </a:r>
            <a:r>
              <a:rPr lang="en-US" altLang="en-US" sz="2000" dirty="0" err="1"/>
              <a:t>Cor</a:t>
            </a:r>
            <a:r>
              <a:rPr lang="en-US" altLang="en-US" sz="2000" dirty="0"/>
              <a:t>(Y, X</a:t>
            </a:r>
            <a:r>
              <a:rPr lang="en-US" altLang="en-US" sz="2000" dirty="0" smtClean="0"/>
              <a:t>)</a:t>
            </a:r>
          </a:p>
          <a:p>
            <a:pPr lvl="1"/>
            <a:r>
              <a:rPr lang="en-US" altLang="en-US" sz="2000" dirty="0" err="1" smtClean="0"/>
              <a:t>Xem</a:t>
            </a:r>
            <a:r>
              <a:rPr lang="en-US" altLang="en-US" sz="2000" dirty="0" smtClean="0"/>
              <a:t> </a:t>
            </a:r>
            <a:r>
              <a:rPr lang="en-US" altLang="en-US" sz="2000" dirty="0" err="1" smtClean="0"/>
              <a:t>xét</a:t>
            </a:r>
            <a:r>
              <a:rPr lang="en-US" altLang="en-US" sz="2000" dirty="0" smtClean="0"/>
              <a:t> </a:t>
            </a:r>
            <a:r>
              <a:rPr lang="en-US" altLang="en-US" sz="2000" dirty="0" err="1" smtClean="0"/>
              <a:t>biểu</a:t>
            </a:r>
            <a:r>
              <a:rPr lang="en-US" altLang="en-US" sz="2000" dirty="0" smtClean="0"/>
              <a:t> </a:t>
            </a:r>
            <a:r>
              <a:rPr lang="en-US" altLang="en-US" sz="2000" dirty="0" err="1" smtClean="0"/>
              <a:t>đồ</a:t>
            </a:r>
            <a:r>
              <a:rPr lang="en-US" altLang="en-US" sz="2000" dirty="0"/>
              <a:t> </a:t>
            </a:r>
            <a:r>
              <a:rPr lang="en-US" altLang="en-US" sz="2000" dirty="0" smtClean="0"/>
              <a:t>scatter plot </a:t>
            </a:r>
            <a:r>
              <a:rPr lang="en-US" altLang="en-US" sz="2000" dirty="0" err="1" smtClean="0"/>
              <a:t>của</a:t>
            </a:r>
            <a:r>
              <a:rPr lang="en-US" altLang="en-US" sz="2000" dirty="0" smtClean="0"/>
              <a:t> </a:t>
            </a:r>
            <a:r>
              <a:rPr lang="en-US" altLang="en-US" sz="2000" i="1" dirty="0" smtClean="0"/>
              <a:t>Y </a:t>
            </a:r>
            <a:r>
              <a:rPr lang="en-US" altLang="en-US" sz="2000" dirty="0" smtClean="0"/>
              <a:t>so </a:t>
            </a:r>
            <a:r>
              <a:rPr lang="en-US" altLang="en-US" sz="2000" dirty="0" err="1" smtClean="0"/>
              <a:t>với</a:t>
            </a:r>
            <a:r>
              <a:rPr lang="en-US" altLang="en-US" sz="2000" dirty="0" smtClean="0"/>
              <a:t> </a:t>
            </a:r>
            <a:r>
              <a:rPr lang="en-US" altLang="en-US" sz="2000" i="1" dirty="0" smtClean="0"/>
              <a:t>Y</a:t>
            </a:r>
            <a:endParaRPr lang="en-US" altLang="en-US" sz="1700" dirty="0" smtClean="0"/>
          </a:p>
          <a:p>
            <a:pPr lvl="1"/>
            <a:r>
              <a:rPr lang="en-US" altLang="en-US" sz="2100" dirty="0"/>
              <a:t>Measuring the quality of fit</a:t>
            </a:r>
            <a:endParaRPr lang="en-US" altLang="en-US" sz="2100" dirty="0" smtClean="0"/>
          </a:p>
        </p:txBody>
      </p:sp>
      <p:sp>
        <p:nvSpPr>
          <p:cNvPr id="4" name="Text Box 32"/>
          <p:cNvSpPr txBox="1">
            <a:spLocks noChangeArrowheads="1"/>
          </p:cNvSpPr>
          <p:nvPr/>
        </p:nvSpPr>
        <p:spPr bwMode="auto">
          <a:xfrm>
            <a:off x="52578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en-US" b="1" dirty="0">
                <a:solidFill>
                  <a:srgbClr val="000000"/>
                </a:solidFill>
                <a:latin typeface="Arial" charset="0"/>
                <a:ea typeface="+mn-ea"/>
              </a:rPr>
              <a:t>^</a:t>
            </a:r>
            <a:endParaRPr lang="en-US" altLang="en-US" dirty="0">
              <a:solidFill>
                <a:srgbClr val="000000"/>
              </a:solidFill>
              <a:latin typeface="Arial" charset="0"/>
              <a:ea typeface="+mn-ea"/>
            </a:endParaRPr>
          </a:p>
        </p:txBody>
      </p:sp>
    </p:spTree>
    <p:extLst>
      <p:ext uri="{BB962C8B-B14F-4D97-AF65-F5344CB8AC3E}">
        <p14:creationId xmlns:p14="http://schemas.microsoft.com/office/powerpoint/2010/main" val="51885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3797300" y="228600"/>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FFFFFF"/>
                </a:solidFill>
                <a:effectLst/>
                <a:uLnTx/>
                <a:uFillTx/>
                <a:latin typeface="Arial" charset="0"/>
                <a:ea typeface="ＭＳ Ｐゴシック" pitchFamily="34" charset="-128"/>
                <a:cs typeface="+mn-cs"/>
              </a:rPr>
              <a:t>Regression Formulas</a:t>
            </a:r>
          </a:p>
        </p:txBody>
      </p:sp>
      <p:sp>
        <p:nvSpPr>
          <p:cNvPr id="45059" name="AutoShape 13" descr="Kết quả hình ảnh cho sst=ssr+sse"/>
          <p:cNvSpPr>
            <a:spLocks noChangeAspect="1" noChangeArrowheads="1"/>
          </p:cNvSpPr>
          <p:nvPr/>
        </p:nvSpPr>
        <p:spPr bwMode="auto">
          <a:xfrm>
            <a:off x="173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itchFamily="34" charset="0"/>
              <a:ea typeface="ＭＳ Ｐゴシック" pitchFamily="34" charset="-128"/>
              <a:cs typeface="+mn-cs"/>
            </a:endParaRPr>
          </a:p>
        </p:txBody>
      </p:sp>
      <p:pic>
        <p:nvPicPr>
          <p:cNvPr id="4506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800100"/>
            <a:ext cx="631825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506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811" y="1676400"/>
            <a:ext cx="2478087"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4" name="Rectangle 3"/>
          <p:cNvSpPr/>
          <p:nvPr/>
        </p:nvSpPr>
        <p:spPr>
          <a:xfrm>
            <a:off x="1" y="4217988"/>
            <a:ext cx="9144000" cy="461665"/>
          </a:xfrm>
          <a:prstGeom prst="rect">
            <a:avLst/>
          </a:prstGeom>
        </p:spPr>
        <p:txBody>
          <a:bodyPr wrap="square">
            <a:spAutoFit/>
          </a:bodyPr>
          <a:lstStyle/>
          <a:p>
            <a:pPr lvl="0">
              <a:defRPr/>
            </a:pPr>
            <a:r>
              <a:rPr kumimoji="0" lang="en-US" sz="2400" b="1" i="0" u="none" strike="noStrike" kern="1200" cap="none" spc="0" normalizeH="0" baseline="0" noProof="0" dirty="0" smtClean="0">
                <a:ln>
                  <a:noFill/>
                </a:ln>
                <a:solidFill>
                  <a:srgbClr val="000000"/>
                </a:solidFill>
                <a:effectLst/>
                <a:uLnTx/>
                <a:uFillTx/>
                <a:latin typeface="Arial"/>
                <a:ea typeface="ＭＳ Ｐゴシック" pitchFamily="34" charset="-128"/>
                <a:cs typeface="+mn-cs"/>
              </a:rPr>
              <a:t>SSE</a:t>
            </a:r>
            <a:r>
              <a:rPr kumimoji="0" lang="en-US" sz="2400" b="1" i="0" u="none" strike="noStrike" kern="1200" cap="none" spc="0" normalizeH="0" baseline="0" noProof="0" dirty="0">
                <a:ln>
                  <a:noFill/>
                </a:ln>
                <a:solidFill>
                  <a:srgbClr val="000000"/>
                </a:solidFill>
                <a:effectLst/>
                <a:uLnTx/>
                <a:uFillTx/>
                <a:latin typeface="Arial"/>
                <a:ea typeface="ＭＳ Ｐゴシック" pitchFamily="34" charset="-128"/>
                <a:cs typeface="+mn-cs"/>
              </a:rPr>
              <a:t>:</a:t>
            </a:r>
            <a:r>
              <a:rPr kumimoji="0" lang="en-US" sz="2400" b="0" i="0" u="none" strike="noStrike" kern="1200" cap="none" spc="0" normalizeH="0" baseline="0" noProof="0" dirty="0">
                <a:ln>
                  <a:noFill/>
                </a:ln>
                <a:solidFill>
                  <a:srgbClr val="000000"/>
                </a:solidFill>
                <a:effectLst/>
                <a:uLnTx/>
                <a:uFillTx/>
                <a:latin typeface="Arial"/>
                <a:ea typeface="ＭＳ Ｐゴシック" pitchFamily="34" charset="-128"/>
                <a:cs typeface="+mn-cs"/>
              </a:rPr>
              <a:t> </a:t>
            </a:r>
            <a:r>
              <a:rPr lang="vi-VN" sz="2400" b="0" dirty="0">
                <a:solidFill>
                  <a:srgbClr val="000000"/>
                </a:solidFill>
                <a:latin typeface="Arial"/>
                <a:ea typeface="ＭＳ Ｐゴシック" pitchFamily="34" charset="-128"/>
              </a:rPr>
              <a:t>đo lường lỗi trong dự đoán này</a:t>
            </a:r>
            <a:endParaRPr kumimoji="0" lang="en-US" sz="2400"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pic>
        <p:nvPicPr>
          <p:cNvPr id="2" name="Picture 1"/>
          <p:cNvPicPr>
            <a:picLocks noChangeAspect="1"/>
          </p:cNvPicPr>
          <p:nvPr/>
        </p:nvPicPr>
        <p:blipFill>
          <a:blip r:embed="rId4"/>
          <a:stretch>
            <a:fillRect/>
          </a:stretch>
        </p:blipFill>
        <p:spPr>
          <a:xfrm>
            <a:off x="6400800" y="990600"/>
            <a:ext cx="2133600" cy="533400"/>
          </a:xfrm>
          <a:prstGeom prst="rect">
            <a:avLst/>
          </a:prstGeom>
        </p:spPr>
      </p:pic>
      <p:sp>
        <p:nvSpPr>
          <p:cNvPr id="12" name="Rectangle 2"/>
          <p:cNvSpPr>
            <a:spLocks noGrp="1" noChangeArrowheads="1"/>
          </p:cNvSpPr>
          <p:nvPr>
            <p:ph type="title"/>
          </p:nvPr>
        </p:nvSpPr>
        <p:spPr>
          <a:xfrm>
            <a:off x="19594" y="381000"/>
            <a:ext cx="9144000" cy="1017588"/>
          </a:xfrm>
        </p:spPr>
        <p:txBody>
          <a:bodyPr/>
          <a:lstStyle/>
          <a:p>
            <a:r>
              <a:rPr lang="en-US" altLang="en-US" sz="3600" dirty="0"/>
              <a:t>Measuring the </a:t>
            </a:r>
            <a:r>
              <a:rPr lang="en-US" altLang="en-US" sz="3600" dirty="0" smtClean="0"/>
              <a:t>quality </a:t>
            </a:r>
            <a:r>
              <a:rPr lang="en-US" altLang="en-US" sz="3600" dirty="0"/>
              <a:t>of fit</a:t>
            </a:r>
            <a:endParaRPr lang="en-US" altLang="en-US" sz="3600" dirty="0" smtClean="0"/>
          </a:p>
        </p:txBody>
      </p:sp>
    </p:spTree>
    <p:extLst>
      <p:ext uri="{BB962C8B-B14F-4D97-AF65-F5344CB8AC3E}">
        <p14:creationId xmlns:p14="http://schemas.microsoft.com/office/powerpoint/2010/main" val="351913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3797300" y="228600"/>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FFFFFF"/>
                </a:solidFill>
                <a:effectLst/>
                <a:uLnTx/>
                <a:uFillTx/>
                <a:latin typeface="Arial" charset="0"/>
                <a:ea typeface="ＭＳ Ｐゴシック" pitchFamily="34" charset="-128"/>
                <a:cs typeface="+mn-cs"/>
              </a:rPr>
              <a:t>Regression Formulas</a:t>
            </a:r>
          </a:p>
        </p:txBody>
      </p:sp>
      <p:sp>
        <p:nvSpPr>
          <p:cNvPr id="46083" name="AutoShape 13" descr="Kết quả hình ảnh cho sst=ssr+sse"/>
          <p:cNvSpPr>
            <a:spLocks noChangeAspect="1" noChangeArrowheads="1"/>
          </p:cNvSpPr>
          <p:nvPr/>
        </p:nvSpPr>
        <p:spPr bwMode="auto">
          <a:xfrm>
            <a:off x="173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itchFamily="34" charset="0"/>
              <a:ea typeface="ＭＳ Ｐゴシック" pitchFamily="34" charset="-128"/>
              <a:cs typeface="+mn-cs"/>
            </a:endParaRPr>
          </a:p>
        </p:txBody>
      </p:sp>
      <p:pic>
        <p:nvPicPr>
          <p:cNvPr id="46085"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752600"/>
            <a:ext cx="16764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60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8" y="838200"/>
            <a:ext cx="665797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3" name="Rectangle 3"/>
          <p:cNvSpPr txBox="1">
            <a:spLocks noChangeArrowheads="1"/>
          </p:cNvSpPr>
          <p:nvPr/>
        </p:nvSpPr>
        <p:spPr bwMode="auto">
          <a:xfrm>
            <a:off x="0" y="3352800"/>
            <a:ext cx="9144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eaLnBrk="0" fontAlgn="base" hangingPunct="0">
              <a:spcBef>
                <a:spcPct val="20000"/>
              </a:spcBef>
              <a:spcAft>
                <a:spcPct val="0"/>
              </a:spcAft>
              <a:buClr>
                <a:srgbClr val="CC0000"/>
              </a:buClr>
              <a:buFont typeface="Wingdings 2" pitchFamily="18" charset="2"/>
              <a:buChar char="¡"/>
              <a:defRPr sz="2600">
                <a:solidFill>
                  <a:schemeClr val="tx1"/>
                </a:solidFill>
                <a:latin typeface="+mn-lt"/>
                <a:ea typeface="+mn-ea"/>
                <a:cs typeface="+mn-cs"/>
              </a:defRPr>
            </a:lvl1pPr>
            <a:lvl2pPr marL="669925" indent="-325438" algn="just" rtl="0" eaLnBrk="0" fontAlgn="base" hangingPunct="0">
              <a:spcBef>
                <a:spcPct val="20000"/>
              </a:spcBef>
              <a:spcAft>
                <a:spcPct val="0"/>
              </a:spcAft>
              <a:buClr>
                <a:srgbClr val="CC0000"/>
              </a:buClr>
              <a:buFont typeface="Arial" charset="0"/>
              <a:buChar char="-"/>
              <a:defRPr sz="2300">
                <a:solidFill>
                  <a:schemeClr val="tx1"/>
                </a:solidFill>
                <a:latin typeface="+mn-lt"/>
              </a:defRPr>
            </a:lvl2pPr>
            <a:lvl3pPr marL="1022350" indent="-350838" algn="just" rtl="0" eaLnBrk="0" fontAlgn="base" hangingPunct="0">
              <a:spcBef>
                <a:spcPct val="20000"/>
              </a:spcBef>
              <a:spcAft>
                <a:spcPct val="0"/>
              </a:spcAft>
              <a:buClr>
                <a:srgbClr val="CC0000"/>
              </a:buClr>
              <a:buFont typeface="Wingdings" pitchFamily="2" charset="2"/>
              <a:buChar char=""/>
              <a:defRPr sz="2000">
                <a:solidFill>
                  <a:schemeClr val="tx1"/>
                </a:solidFill>
                <a:latin typeface="+mn-lt"/>
              </a:defRPr>
            </a:lvl3pPr>
            <a:lvl4pPr marL="1339850" indent="-315913" algn="just" rtl="0" eaLnBrk="0" fontAlgn="base" hangingPunct="0">
              <a:spcBef>
                <a:spcPct val="20000"/>
              </a:spcBef>
              <a:spcAft>
                <a:spcPct val="0"/>
              </a:spcAft>
              <a:buClr>
                <a:srgbClr val="CC0000"/>
              </a:buClr>
              <a:buFont typeface="Symbol" pitchFamily="18" charset="2"/>
              <a:buChar char="*"/>
              <a:defRPr sz="1700">
                <a:solidFill>
                  <a:schemeClr val="tx1"/>
                </a:solidFill>
                <a:latin typeface="+mn-lt"/>
              </a:defRPr>
            </a:lvl4pPr>
            <a:lvl5pPr marL="1681163" indent="-339725" algn="just" rtl="0" eaLnBrk="0" fontAlgn="base" hangingPunct="0">
              <a:spcBef>
                <a:spcPct val="20000"/>
              </a:spcBef>
              <a:spcAft>
                <a:spcPct val="0"/>
              </a:spcAft>
              <a:buClr>
                <a:srgbClr val="CC0000"/>
              </a:buClr>
              <a:buFont typeface="Wingdings" pitchFamily="2" charset="2"/>
              <a:buChar char="§"/>
              <a:defRPr sz="1400">
                <a:solidFill>
                  <a:schemeClr val="tx1"/>
                </a:solidFill>
                <a:latin typeface="+mn-lt"/>
              </a:defRPr>
            </a:lvl5pPr>
            <a:lvl6pPr marL="21383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6pPr>
            <a:lvl7pPr marL="25955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7pPr>
            <a:lvl8pPr marL="30527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8pPr>
            <a:lvl9pPr marL="35099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9pPr>
          </a:lstStyle>
          <a:p>
            <a:pPr lvl="0">
              <a:defRPr/>
            </a:pPr>
            <a:r>
              <a:rPr lang="vi-VN" sz="2000" b="0" dirty="0">
                <a:solidFill>
                  <a:srgbClr val="000000"/>
                </a:solidFill>
                <a:latin typeface="Arial"/>
              </a:rPr>
              <a:t>Sử dụng dữ liệu Sửa chữa máy tính, các </a:t>
            </a:r>
            <a:r>
              <a:rPr lang="en-US" sz="2000" b="0" dirty="0">
                <a:solidFill>
                  <a:srgbClr val="000000"/>
                </a:solidFill>
                <a:latin typeface="Arial"/>
              </a:rPr>
              <a:t>fitted </a:t>
            </a:r>
            <a:r>
              <a:rPr lang="en-US" sz="2000" b="0" dirty="0" smtClean="0">
                <a:solidFill>
                  <a:srgbClr val="000000"/>
                </a:solidFill>
                <a:latin typeface="Arial"/>
              </a:rPr>
              <a:t>values </a:t>
            </a:r>
            <a:r>
              <a:rPr lang="en-US" sz="2000" b="0" dirty="0" err="1" smtClean="0">
                <a:solidFill>
                  <a:srgbClr val="000000"/>
                </a:solidFill>
                <a:latin typeface="Arial"/>
              </a:rPr>
              <a:t>và</a:t>
            </a:r>
            <a:r>
              <a:rPr lang="en-US" sz="2000" b="0" dirty="0" smtClean="0">
                <a:solidFill>
                  <a:srgbClr val="000000"/>
                </a:solidFill>
                <a:latin typeface="Arial"/>
              </a:rPr>
              <a:t> residuals </a:t>
            </a:r>
            <a:r>
              <a:rPr lang="vi-VN" sz="2000" b="0" dirty="0" smtClean="0">
                <a:solidFill>
                  <a:srgbClr val="000000"/>
                </a:solidFill>
                <a:latin typeface="Arial"/>
              </a:rPr>
              <a:t>trong </a:t>
            </a:r>
            <a:r>
              <a:rPr lang="vi-VN" sz="2000" b="0" dirty="0">
                <a:solidFill>
                  <a:srgbClr val="000000"/>
                </a:solidFill>
                <a:latin typeface="Arial"/>
              </a:rPr>
              <a:t>bảng trên, chúng </a:t>
            </a:r>
            <a:r>
              <a:rPr lang="vi-VN" sz="2000" b="0" dirty="0" smtClean="0">
                <a:solidFill>
                  <a:srgbClr val="000000"/>
                </a:solidFill>
                <a:latin typeface="Arial"/>
              </a:rPr>
              <a:t>t</a:t>
            </a:r>
            <a:r>
              <a:rPr lang="en-US" sz="2000" b="0" dirty="0" smtClean="0">
                <a:solidFill>
                  <a:srgbClr val="000000"/>
                </a:solidFill>
                <a:latin typeface="Arial"/>
              </a:rPr>
              <a:t>a </a:t>
            </a:r>
            <a:r>
              <a:rPr lang="en-US" sz="2000" b="0" dirty="0" err="1" smtClean="0">
                <a:solidFill>
                  <a:srgbClr val="000000"/>
                </a:solidFill>
                <a:latin typeface="Arial"/>
              </a:rPr>
              <a:t>tính</a:t>
            </a:r>
            <a:r>
              <a:rPr lang="en-US" sz="2000" b="0" dirty="0" smtClean="0">
                <a:solidFill>
                  <a:srgbClr val="000000"/>
                </a:solidFill>
                <a:latin typeface="Arial"/>
              </a:rPr>
              <a:t> </a:t>
            </a:r>
            <a:r>
              <a:rPr lang="en-US" sz="2000" b="0" dirty="0" err="1" smtClean="0">
                <a:solidFill>
                  <a:srgbClr val="000000"/>
                </a:solidFill>
                <a:latin typeface="Arial"/>
              </a:rPr>
              <a:t>được</a:t>
            </a:r>
            <a:r>
              <a:rPr kumimoji="0" lang="en-US" sz="2000" b="0" i="0" u="none" strike="noStrike" kern="1200" cap="none" spc="0" normalizeH="0" baseline="0" noProof="0" dirty="0" smtClean="0">
                <a:ln>
                  <a:noFill/>
                </a:ln>
                <a:solidFill>
                  <a:srgbClr val="000000"/>
                </a:solidFill>
                <a:effectLst/>
                <a:uLnTx/>
                <a:uFillTx/>
                <a:latin typeface="Arial"/>
                <a:ea typeface="+mn-ea"/>
                <a:cs typeface="+mn-cs"/>
              </a:rPr>
              <a:t>:</a:t>
            </a: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Char char="¡"/>
              <a:tabLst/>
              <a:defRPr/>
            </a:pP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endParaRPr kumimoji="0" lang="en-US" sz="2000" b="0" i="0" u="none" strike="noStrike" kern="1200" cap="none" spc="0" normalizeH="0" baseline="0" noProof="0" dirty="0" smtClean="0">
              <a:ln>
                <a:noFill/>
              </a:ln>
              <a:solidFill>
                <a:srgbClr val="000000"/>
              </a:solidFill>
              <a:effectLst/>
              <a:uLnTx/>
              <a:uFillTx/>
              <a:latin typeface="Arial"/>
              <a:ea typeface="+mn-ea"/>
              <a:cs typeface="+mn-cs"/>
            </a:endParaRPr>
          </a:p>
          <a:p>
            <a:pPr lvl="0">
              <a:defRPr/>
            </a:pPr>
            <a:r>
              <a:rPr lang="en-US" sz="2000" b="0" dirty="0" err="1" smtClean="0">
                <a:solidFill>
                  <a:srgbClr val="000000"/>
                </a:solidFill>
                <a:latin typeface="Arial"/>
              </a:rPr>
              <a:t>Giá</a:t>
            </a:r>
            <a:r>
              <a:rPr lang="en-US" sz="2000" b="0" dirty="0" smtClean="0">
                <a:solidFill>
                  <a:srgbClr val="000000"/>
                </a:solidFill>
                <a:latin typeface="Arial"/>
              </a:rPr>
              <a:t> </a:t>
            </a:r>
            <a:r>
              <a:rPr lang="en-US" sz="2000" b="0" dirty="0" err="1" smtClean="0">
                <a:solidFill>
                  <a:srgbClr val="000000"/>
                </a:solidFill>
                <a:latin typeface="Arial"/>
              </a:rPr>
              <a:t>trị</a:t>
            </a:r>
            <a:r>
              <a:rPr kumimoji="0" lang="en-US" sz="2000" b="0" i="0" u="none" strike="noStrike" kern="1200" cap="none" spc="0" normalizeH="0" baseline="0" noProof="0" dirty="0" smtClean="0">
                <a:ln>
                  <a:noFill/>
                </a:ln>
                <a:solidFill>
                  <a:srgbClr val="000000"/>
                </a:solidFill>
                <a:effectLst/>
                <a:uLnTx/>
                <a:uFillTx/>
                <a:latin typeface="Arial"/>
                <a:ea typeface="+mn-ea"/>
                <a:cs typeface="+mn-cs"/>
              </a:rPr>
              <a:t> </a:t>
            </a:r>
            <a:r>
              <a:rPr kumimoji="0" lang="en-US" sz="2000" b="1" i="1" u="none" strike="noStrike" kern="1200" cap="none" spc="0" normalizeH="0" baseline="0" noProof="0" dirty="0" err="1" smtClean="0">
                <a:ln>
                  <a:noFill/>
                </a:ln>
                <a:solidFill>
                  <a:srgbClr val="000000"/>
                </a:solidFill>
                <a:effectLst/>
                <a:uLnTx/>
                <a:uFillTx/>
                <a:latin typeface="Arial"/>
                <a:ea typeface="+mn-ea"/>
                <a:cs typeface="+mn-cs"/>
              </a:rPr>
              <a:t>R</a:t>
            </a:r>
            <a:r>
              <a:rPr kumimoji="0" lang="en-US" sz="2000" b="1" i="1" u="none" strike="noStrike" kern="1200" cap="none" spc="0" normalizeH="0" baseline="30000" noProof="0" dirty="0" err="1" smtClean="0">
                <a:ln>
                  <a:noFill/>
                </a:ln>
                <a:solidFill>
                  <a:srgbClr val="000000"/>
                </a:solidFill>
                <a:effectLst/>
                <a:uLnTx/>
                <a:uFillTx/>
                <a:latin typeface="Arial"/>
                <a:ea typeface="+mn-ea"/>
                <a:cs typeface="+mn-cs"/>
              </a:rPr>
              <a:t>2</a:t>
            </a:r>
            <a:r>
              <a:rPr kumimoji="0" lang="en-US" sz="2000" b="1" i="1" u="none" strike="noStrike" kern="1200" cap="none" spc="0" normalizeH="0" baseline="30000" noProof="0" dirty="0" smtClean="0">
                <a:ln>
                  <a:noFill/>
                </a:ln>
                <a:solidFill>
                  <a:srgbClr val="000000"/>
                </a:solidFill>
                <a:effectLst/>
                <a:uLnTx/>
                <a:uFillTx/>
                <a:latin typeface="Arial"/>
                <a:ea typeface="+mn-ea"/>
                <a:cs typeface="+mn-cs"/>
              </a:rPr>
              <a:t>  </a:t>
            </a:r>
            <a:r>
              <a:rPr kumimoji="0" lang="en-US" sz="20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sz="2000" b="1" i="0" u="none" strike="noStrike" kern="1200" cap="none" spc="0" normalizeH="0" baseline="0" noProof="0" dirty="0">
                <a:ln>
                  <a:noFill/>
                </a:ln>
                <a:solidFill>
                  <a:srgbClr val="000000"/>
                </a:solidFill>
                <a:effectLst/>
                <a:uLnTx/>
                <a:uFillTx/>
                <a:latin typeface="Arial"/>
                <a:ea typeface="+mn-ea"/>
                <a:cs typeface="+mn-cs"/>
              </a:rPr>
              <a:t>0.987 </a:t>
            </a:r>
            <a:r>
              <a:rPr lang="en-US" sz="2000" b="0" noProof="0" dirty="0" err="1" smtClean="0">
                <a:solidFill>
                  <a:srgbClr val="000000"/>
                </a:solidFill>
                <a:latin typeface="Arial"/>
              </a:rPr>
              <a:t>cho</a:t>
            </a:r>
            <a:r>
              <a:rPr lang="en-US" sz="2000" b="0" noProof="0" dirty="0" smtClean="0">
                <a:solidFill>
                  <a:srgbClr val="000000"/>
                </a:solidFill>
                <a:latin typeface="Arial"/>
              </a:rPr>
              <a:t> </a:t>
            </a:r>
            <a:r>
              <a:rPr lang="en-US" sz="2000" b="0" noProof="0" dirty="0" err="1" smtClean="0">
                <a:solidFill>
                  <a:srgbClr val="000000"/>
                </a:solidFill>
                <a:latin typeface="Arial"/>
              </a:rPr>
              <a:t>thấy</a:t>
            </a:r>
            <a:r>
              <a:rPr lang="en-US" sz="2000" b="0" dirty="0" smtClean="0">
                <a:solidFill>
                  <a:srgbClr val="000000"/>
                </a:solidFill>
                <a:latin typeface="Arial"/>
              </a:rPr>
              <a:t> </a:t>
            </a:r>
            <a:r>
              <a:rPr lang="en-US" sz="2000" b="0" dirty="0" err="1" smtClean="0">
                <a:solidFill>
                  <a:srgbClr val="000000"/>
                </a:solidFill>
                <a:latin typeface="Arial"/>
              </a:rPr>
              <a:t>rằng</a:t>
            </a:r>
            <a:r>
              <a:rPr lang="en-US" sz="2000" b="0" dirty="0" smtClean="0">
                <a:solidFill>
                  <a:srgbClr val="000000"/>
                </a:solidFill>
                <a:latin typeface="Arial"/>
              </a:rPr>
              <a:t> </a:t>
            </a:r>
            <a:r>
              <a:rPr lang="en-US" sz="2000" b="0" dirty="0" err="1" smtClean="0">
                <a:solidFill>
                  <a:srgbClr val="000000"/>
                </a:solidFill>
                <a:latin typeface="Arial"/>
              </a:rPr>
              <a:t>gần</a:t>
            </a:r>
            <a:r>
              <a:rPr lang="en-US" sz="2000" b="0" dirty="0" smtClean="0">
                <a:solidFill>
                  <a:srgbClr val="000000"/>
                </a:solidFill>
                <a:latin typeface="Arial"/>
              </a:rPr>
              <a:t> </a:t>
            </a:r>
            <a:r>
              <a:rPr lang="vi-VN" sz="2000" dirty="0" smtClean="0">
                <a:solidFill>
                  <a:srgbClr val="000000"/>
                </a:solidFill>
                <a:latin typeface="Arial"/>
              </a:rPr>
              <a:t>99</a:t>
            </a:r>
            <a:r>
              <a:rPr lang="vi-VN" sz="2000" dirty="0">
                <a:solidFill>
                  <a:srgbClr val="000000"/>
                </a:solidFill>
                <a:latin typeface="Arial"/>
              </a:rPr>
              <a:t>% tổng biến thiên của biến </a:t>
            </a:r>
            <a:r>
              <a:rPr lang="en-US" sz="2000" dirty="0" err="1" smtClean="0">
                <a:solidFill>
                  <a:srgbClr val="000000"/>
                </a:solidFill>
                <a:latin typeface="Arial"/>
              </a:rPr>
              <a:t>phản</a:t>
            </a:r>
            <a:r>
              <a:rPr lang="en-US" sz="2000" dirty="0" smtClean="0">
                <a:solidFill>
                  <a:srgbClr val="000000"/>
                </a:solidFill>
                <a:latin typeface="Arial"/>
              </a:rPr>
              <a:t> </a:t>
            </a:r>
            <a:r>
              <a:rPr lang="en-US" sz="2000" dirty="0" err="1" smtClean="0">
                <a:solidFill>
                  <a:srgbClr val="000000"/>
                </a:solidFill>
                <a:latin typeface="Arial"/>
              </a:rPr>
              <a:t>hồi</a:t>
            </a:r>
            <a:r>
              <a:rPr lang="en-US" sz="2000" dirty="0" smtClean="0">
                <a:solidFill>
                  <a:srgbClr val="000000"/>
                </a:solidFill>
                <a:latin typeface="Arial"/>
              </a:rPr>
              <a:t> </a:t>
            </a:r>
            <a:r>
              <a:rPr lang="vi-VN" sz="2000" dirty="0" smtClean="0">
                <a:solidFill>
                  <a:srgbClr val="000000"/>
                </a:solidFill>
                <a:latin typeface="Arial"/>
              </a:rPr>
              <a:t>(</a:t>
            </a:r>
            <a:r>
              <a:rPr lang="en-US" sz="2000" dirty="0" smtClean="0">
                <a:solidFill>
                  <a:srgbClr val="000000"/>
                </a:solidFill>
                <a:latin typeface="Arial"/>
              </a:rPr>
              <a:t>p</a:t>
            </a:r>
            <a:r>
              <a:rPr lang="vi-VN" sz="2000" dirty="0" smtClean="0">
                <a:solidFill>
                  <a:srgbClr val="000000"/>
                </a:solidFill>
                <a:latin typeface="Arial"/>
              </a:rPr>
              <a:t>hút</a:t>
            </a:r>
            <a:r>
              <a:rPr lang="vi-VN" sz="2000" dirty="0">
                <a:solidFill>
                  <a:srgbClr val="000000"/>
                </a:solidFill>
                <a:latin typeface="Arial"/>
              </a:rPr>
              <a:t>) được tính bằng biến dự </a:t>
            </a:r>
            <a:r>
              <a:rPr lang="vi-VN" sz="2000" dirty="0" smtClean="0">
                <a:solidFill>
                  <a:srgbClr val="000000"/>
                </a:solidFill>
                <a:latin typeface="Arial"/>
              </a:rPr>
              <a:t>đoán(</a:t>
            </a:r>
            <a:r>
              <a:rPr lang="en-US" sz="2000" dirty="0">
                <a:solidFill>
                  <a:srgbClr val="000000"/>
                </a:solidFill>
                <a:latin typeface="Arial"/>
              </a:rPr>
              <a:t>đ</a:t>
            </a:r>
            <a:r>
              <a:rPr lang="vi-VN" sz="2000" dirty="0" smtClean="0">
                <a:solidFill>
                  <a:srgbClr val="000000"/>
                </a:solidFill>
                <a:latin typeface="Arial"/>
              </a:rPr>
              <a:t>ơn </a:t>
            </a:r>
            <a:r>
              <a:rPr lang="vi-VN" sz="2000" dirty="0">
                <a:solidFill>
                  <a:srgbClr val="000000"/>
                </a:solidFill>
                <a:latin typeface="Arial"/>
              </a:rPr>
              <a:t>vị).</a:t>
            </a:r>
            <a:endParaRPr kumimoji="0" lang="en-US" sz="2000" b="0" i="0" u="none" strike="noStrike" kern="1200" cap="none" spc="0" normalizeH="0" baseline="0" noProof="0" dirty="0" smtClean="0">
              <a:ln>
                <a:noFill/>
              </a:ln>
              <a:solidFill>
                <a:srgbClr val="000000"/>
              </a:solidFill>
              <a:effectLst/>
              <a:uLnTx/>
              <a:uFillTx/>
              <a:latin typeface="Arial"/>
              <a:ea typeface="+mn-ea"/>
              <a:cs typeface="+mn-cs"/>
            </a:endParaRPr>
          </a:p>
          <a:p>
            <a:pPr lvl="0">
              <a:defRPr/>
            </a:pPr>
            <a:r>
              <a:rPr lang="vi-VN" sz="2000" b="0" dirty="0">
                <a:solidFill>
                  <a:srgbClr val="000000"/>
                </a:solidFill>
                <a:latin typeface="Arial"/>
              </a:rPr>
              <a:t>Giá trị cao của </a:t>
            </a:r>
            <a:r>
              <a:rPr lang="en-US" sz="2000" b="0" i="1" dirty="0" err="1">
                <a:solidFill>
                  <a:srgbClr val="000000"/>
                </a:solidFill>
                <a:latin typeface="Arial"/>
              </a:rPr>
              <a:t>R</a:t>
            </a:r>
            <a:r>
              <a:rPr lang="en-US" sz="2000" b="0" i="1" baseline="30000" dirty="0" err="1">
                <a:solidFill>
                  <a:srgbClr val="000000"/>
                </a:solidFill>
                <a:latin typeface="Arial"/>
              </a:rPr>
              <a:t>2</a:t>
            </a:r>
            <a:r>
              <a:rPr lang="vi-VN" sz="2000" b="0" dirty="0" smtClean="0">
                <a:solidFill>
                  <a:srgbClr val="000000"/>
                </a:solidFill>
                <a:latin typeface="Arial"/>
              </a:rPr>
              <a:t> </a:t>
            </a:r>
            <a:r>
              <a:rPr lang="vi-VN" sz="2000" b="0" dirty="0">
                <a:solidFill>
                  <a:srgbClr val="000000"/>
                </a:solidFill>
                <a:latin typeface="Arial"/>
              </a:rPr>
              <a:t>biểu thị mối quan hệ tuyến tính mạnh mẽ giữa thời gian phục vụ và số lượng đơn vị được sửa chữa trong một cuộc gọi dịch </a:t>
            </a:r>
            <a:r>
              <a:rPr lang="vi-VN" sz="2000" b="0" dirty="0" smtClean="0">
                <a:solidFill>
                  <a:srgbClr val="000000"/>
                </a:solidFill>
                <a:latin typeface="Arial"/>
              </a:rPr>
              <a:t>vụ</a:t>
            </a:r>
            <a:r>
              <a:rPr lang="en-US" sz="2000" b="0" dirty="0" smtClean="0">
                <a:solidFill>
                  <a:srgbClr val="000000"/>
                </a:solidFill>
                <a:latin typeface="Arial"/>
              </a:rPr>
              <a:t>.</a:t>
            </a:r>
            <a:endParaRPr kumimoji="0" lang="en-US" sz="2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r>
              <a:rPr kumimoji="0" lang="en-US" altLang="en-US" sz="2000" b="1" i="0" u="none" strike="noStrike" kern="0" cap="none" spc="0" normalizeH="0" baseline="0" noProof="0" dirty="0">
                <a:ln>
                  <a:noFill/>
                </a:ln>
                <a:solidFill>
                  <a:srgbClr val="000000"/>
                </a:solidFill>
                <a:effectLst/>
                <a:uLnTx/>
                <a:uFillTx/>
                <a:latin typeface="Arial"/>
                <a:ea typeface="+mn-ea"/>
                <a:cs typeface="+mn-cs"/>
              </a:rPr>
              <a:t>	</a:t>
            </a:r>
            <a:endParaRPr kumimoji="0" lang="en-US" altLang="en-US" sz="2000" b="1" i="0" u="none" strike="noStrike" kern="0" cap="none" spc="0" normalizeH="0" baseline="0" noProof="0" dirty="0" smtClean="0">
              <a:ln>
                <a:noFill/>
              </a:ln>
              <a:solidFill>
                <a:srgbClr val="000000"/>
              </a:solidFill>
              <a:effectLst/>
              <a:uLnTx/>
              <a:uFillTx/>
              <a:latin typeface="Arial"/>
              <a:ea typeface="+mn-ea"/>
              <a:cs typeface="+mn-cs"/>
            </a:endParaRPr>
          </a:p>
          <a:p>
            <a:pPr marL="0" marR="0" lvl="0" indent="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endParaRPr kumimoji="0" lang="en-US" altLang="en-US" sz="2000" b="1" i="0" u="none" strike="noStrike" kern="0" cap="none" spc="0" normalizeH="0" baseline="0" noProof="0" dirty="0">
              <a:ln>
                <a:noFill/>
              </a:ln>
              <a:solidFill>
                <a:srgbClr val="000000"/>
              </a:solidFill>
              <a:effectLst/>
              <a:uLnTx/>
              <a:uFillTx/>
              <a:latin typeface="Arial"/>
              <a:ea typeface="+mn-ea"/>
              <a:cs typeface="+mn-cs"/>
            </a:endParaRPr>
          </a:p>
          <a:p>
            <a:pPr marL="0" marR="0" lvl="0" indent="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endParaRPr kumimoji="0" lang="en-US" altLang="en-US" sz="2000" b="1"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Char char="¡"/>
              <a:tabLst/>
              <a:defRPr/>
            </a:pPr>
            <a:endParaRPr kumimoji="0" lang="en-US" altLang="en-US" sz="2000" b="1"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r>
              <a:rPr kumimoji="0" lang="en-US" altLang="en-US" sz="2000" b="1" i="0" u="none" strike="noStrike" kern="0" cap="none" spc="0" normalizeH="0" baseline="0" noProof="0" dirty="0" smtClean="0">
                <a:ln>
                  <a:noFill/>
                </a:ln>
                <a:solidFill>
                  <a:srgbClr val="000000"/>
                </a:solidFill>
                <a:effectLst/>
                <a:uLnTx/>
                <a:uFillTx/>
                <a:latin typeface="Arial"/>
                <a:ea typeface="+mn-ea"/>
                <a:cs typeface="+mn-cs"/>
                <a:sym typeface="Symbol" pitchFamily="18" charset="2"/>
              </a:rPr>
              <a:t>	 </a:t>
            </a: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endParaRPr kumimoji="0" lang="en-US" altLang="en-US" sz="2000" b="1" i="0" u="none" strike="noStrike" kern="0" cap="none" spc="0" normalizeH="0" baseline="0" noProof="0" dirty="0" smtClean="0">
              <a:ln>
                <a:noFill/>
              </a:ln>
              <a:solidFill>
                <a:srgbClr val="000000"/>
              </a:solidFill>
              <a:effectLst/>
              <a:uLnTx/>
              <a:uFillTx/>
              <a:latin typeface="Arial"/>
              <a:ea typeface="+mn-ea"/>
              <a:cs typeface="+mn-cs"/>
              <a:sym typeface="Symbol" pitchFamily="18" charset="2"/>
            </a:endParaRP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r>
              <a:rPr kumimoji="0" lang="en-US" altLang="en-US" sz="2000" b="1" i="0" u="none" strike="noStrike" kern="0" cap="none" spc="0" normalizeH="0" baseline="0" noProof="0" dirty="0" smtClean="0">
                <a:ln>
                  <a:noFill/>
                </a:ln>
                <a:solidFill>
                  <a:srgbClr val="000000"/>
                </a:solidFill>
                <a:effectLst/>
                <a:uLnTx/>
                <a:uFillTx/>
                <a:latin typeface="Arial"/>
                <a:ea typeface="+mn-ea"/>
                <a:cs typeface="+mn-cs"/>
                <a:sym typeface="Symbol" pitchFamily="18" charset="2"/>
              </a:rPr>
              <a:t>	</a:t>
            </a:r>
            <a:endParaRPr kumimoji="0" lang="en-US" altLang="en-US" sz="2000" b="1"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r>
              <a:rPr kumimoji="0" lang="en-US" altLang="en-US" sz="2000" b="1" i="0" u="none" strike="noStrike" kern="0" cap="none" spc="0" normalizeH="0" baseline="0" noProof="0" dirty="0" smtClean="0">
                <a:ln>
                  <a:noFill/>
                </a:ln>
                <a:solidFill>
                  <a:srgbClr val="000000"/>
                </a:solidFill>
                <a:effectLst/>
                <a:uLnTx/>
                <a:uFillTx/>
                <a:latin typeface="Arial"/>
                <a:ea typeface="+mn-ea"/>
                <a:cs typeface="+mn-cs"/>
              </a:rPr>
              <a:t>    </a:t>
            </a: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endParaRPr kumimoji="0" lang="en-US" altLang="en-US" sz="2000" b="1"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Char char="¡"/>
              <a:tabLst/>
              <a:defRPr/>
            </a:pPr>
            <a:endParaRPr kumimoji="0" lang="en-US" altLang="en-US" sz="2000" b="1"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endParaRPr kumimoji="0" lang="en-US" altLang="en-US" sz="2000" b="1"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r>
              <a:rPr kumimoji="0" lang="en-US" altLang="en-US" sz="2000" b="1" i="0" u="none" strike="noStrike" kern="0" cap="none" spc="0" normalizeH="0" baseline="0" noProof="0" dirty="0" smtClean="0">
                <a:ln>
                  <a:noFill/>
                </a:ln>
                <a:solidFill>
                  <a:srgbClr val="000000"/>
                </a:solidFill>
                <a:effectLst/>
                <a:uLnTx/>
                <a:uFillTx/>
                <a:latin typeface="Arial"/>
                <a:ea typeface="+mn-ea"/>
                <a:cs typeface="+mn-cs"/>
              </a:rPr>
              <a:t>			   </a:t>
            </a: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r>
              <a:rPr kumimoji="0" lang="en-US" altLang="en-US" sz="2000" b="1" i="0" u="none" strike="noStrike" kern="0" cap="none" spc="0" normalizeH="0" baseline="0" noProof="0" dirty="0" smtClean="0">
                <a:ln>
                  <a:noFill/>
                </a:ln>
                <a:solidFill>
                  <a:srgbClr val="000000"/>
                </a:solidFill>
                <a:effectLst/>
                <a:uLnTx/>
                <a:uFillTx/>
                <a:latin typeface="Arial"/>
                <a:ea typeface="+mn-ea"/>
                <a:cs typeface="+mn-cs"/>
              </a:rPr>
              <a:t>    </a:t>
            </a:r>
          </a:p>
        </p:txBody>
      </p:sp>
      <p:pic>
        <p:nvPicPr>
          <p:cNvPr id="460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733800"/>
            <a:ext cx="41148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 name="Picture 9"/>
          <p:cNvPicPr>
            <a:picLocks noChangeAspect="1"/>
          </p:cNvPicPr>
          <p:nvPr/>
        </p:nvPicPr>
        <p:blipFill>
          <a:blip r:embed="rId5"/>
          <a:stretch>
            <a:fillRect/>
          </a:stretch>
        </p:blipFill>
        <p:spPr>
          <a:xfrm>
            <a:off x="6934200" y="1143000"/>
            <a:ext cx="2133600" cy="533400"/>
          </a:xfrm>
          <a:prstGeom prst="rect">
            <a:avLst/>
          </a:prstGeom>
        </p:spPr>
      </p:pic>
      <p:sp>
        <p:nvSpPr>
          <p:cNvPr id="14" name="Rectangle 2"/>
          <p:cNvSpPr>
            <a:spLocks noGrp="1" noChangeArrowheads="1"/>
          </p:cNvSpPr>
          <p:nvPr>
            <p:ph type="title"/>
          </p:nvPr>
        </p:nvSpPr>
        <p:spPr>
          <a:xfrm>
            <a:off x="19594" y="381000"/>
            <a:ext cx="9144000" cy="1017588"/>
          </a:xfrm>
        </p:spPr>
        <p:txBody>
          <a:bodyPr/>
          <a:lstStyle/>
          <a:p>
            <a:r>
              <a:rPr lang="en-US" altLang="en-US" sz="3600" dirty="0"/>
              <a:t>Measuring the </a:t>
            </a:r>
            <a:r>
              <a:rPr lang="en-US" altLang="en-US" sz="3600" dirty="0" smtClean="0"/>
              <a:t>quality </a:t>
            </a:r>
            <a:r>
              <a:rPr lang="en-US" altLang="en-US" sz="3600" dirty="0"/>
              <a:t>of fit</a:t>
            </a:r>
            <a:endParaRPr lang="en-US" altLang="en-US" sz="3600" dirty="0" smtClean="0"/>
          </a:p>
        </p:txBody>
      </p:sp>
    </p:spTree>
    <p:extLst>
      <p:ext uri="{BB962C8B-B14F-4D97-AF65-F5344CB8AC3E}">
        <p14:creationId xmlns:p14="http://schemas.microsoft.com/office/powerpoint/2010/main" val="1138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430212"/>
            <a:ext cx="9144000" cy="1017588"/>
          </a:xfrm>
        </p:spPr>
        <p:txBody>
          <a:bodyPr/>
          <a:lstStyle/>
          <a:p>
            <a:pPr eaLnBrk="1" hangingPunct="1"/>
            <a:r>
              <a:rPr lang="en-US" altLang="en-US" sz="3600" dirty="0" err="1" smtClean="0"/>
              <a:t>Các</a:t>
            </a:r>
            <a:r>
              <a:rPr lang="en-US" altLang="en-US" sz="3600" dirty="0" smtClean="0"/>
              <a:t> </a:t>
            </a:r>
            <a:r>
              <a:rPr lang="en-US" altLang="en-US" sz="3600" dirty="0" err="1" smtClean="0"/>
              <a:t>bước</a:t>
            </a:r>
            <a:r>
              <a:rPr lang="en-US" altLang="en-US" sz="3600" dirty="0" smtClean="0"/>
              <a:t> </a:t>
            </a:r>
            <a:r>
              <a:rPr lang="en-US" altLang="en-US" sz="3600" dirty="0" err="1" smtClean="0"/>
              <a:t>trong</a:t>
            </a:r>
            <a:r>
              <a:rPr lang="en-US" altLang="en-US" sz="3600" dirty="0" smtClean="0"/>
              <a:t> </a:t>
            </a:r>
            <a:r>
              <a:rPr lang="en-US" altLang="en-US" sz="3600" dirty="0" err="1" smtClean="0"/>
              <a:t>phân</a:t>
            </a:r>
            <a:r>
              <a:rPr lang="en-US" altLang="en-US" sz="3600" dirty="0" smtClean="0"/>
              <a:t> </a:t>
            </a:r>
            <a:r>
              <a:rPr lang="en-US" altLang="en-US" sz="3600" dirty="0" err="1" smtClean="0"/>
              <a:t>tích</a:t>
            </a:r>
            <a:r>
              <a:rPr lang="en-US" altLang="en-US" sz="3600" dirty="0" smtClean="0"/>
              <a:t> </a:t>
            </a:r>
            <a:r>
              <a:rPr lang="en-US" altLang="en-US" sz="3600" dirty="0" err="1" smtClean="0"/>
              <a:t>hồi</a:t>
            </a:r>
            <a:r>
              <a:rPr lang="en-US" altLang="en-US" sz="3600" dirty="0" smtClean="0"/>
              <a:t> </a:t>
            </a:r>
            <a:r>
              <a:rPr lang="en-US" altLang="en-US" sz="3600" dirty="0" err="1" smtClean="0"/>
              <a:t>quy</a:t>
            </a:r>
            <a:endParaRPr lang="en-US" altLang="en-US" sz="3600" dirty="0" smtClean="0"/>
          </a:p>
        </p:txBody>
      </p:sp>
      <p:sp>
        <p:nvSpPr>
          <p:cNvPr id="21507" name="Rectangle 3"/>
          <p:cNvSpPr>
            <a:spLocks noGrp="1" noChangeArrowheads="1"/>
          </p:cNvSpPr>
          <p:nvPr>
            <p:ph idx="1"/>
          </p:nvPr>
        </p:nvSpPr>
        <p:spPr>
          <a:xfrm>
            <a:off x="0" y="1143000"/>
            <a:ext cx="9144000" cy="6019800"/>
          </a:xfrm>
        </p:spPr>
        <p:txBody>
          <a:bodyPr/>
          <a:lstStyle/>
          <a:p>
            <a:pPr algn="l"/>
            <a:r>
              <a:rPr lang="en-US" altLang="en-US" sz="2800" dirty="0" err="1" smtClean="0"/>
              <a:t>Phân</a:t>
            </a:r>
            <a:r>
              <a:rPr lang="en-US" altLang="en-US" sz="2800" dirty="0" smtClean="0"/>
              <a:t> </a:t>
            </a:r>
            <a:r>
              <a:rPr lang="en-US" altLang="en-US" sz="2800" dirty="0" err="1" smtClean="0"/>
              <a:t>tích</a:t>
            </a:r>
            <a:r>
              <a:rPr lang="en-US" altLang="en-US" sz="2800" dirty="0" smtClean="0"/>
              <a:t> </a:t>
            </a:r>
            <a:r>
              <a:rPr lang="en-US" altLang="en-US" sz="2800" dirty="0" err="1" smtClean="0"/>
              <a:t>hồi</a:t>
            </a:r>
            <a:r>
              <a:rPr lang="en-US" altLang="en-US" sz="2800" dirty="0" smtClean="0"/>
              <a:t> </a:t>
            </a:r>
            <a:r>
              <a:rPr lang="en-US" altLang="en-US" sz="2800" dirty="0" err="1" smtClean="0"/>
              <a:t>quy</a:t>
            </a:r>
            <a:r>
              <a:rPr lang="en-US" altLang="en-US" sz="2800" dirty="0" smtClean="0"/>
              <a:t> </a:t>
            </a:r>
            <a:r>
              <a:rPr lang="en-US" altLang="en-US" sz="2800" dirty="0" err="1" smtClean="0"/>
              <a:t>bao</a:t>
            </a:r>
            <a:r>
              <a:rPr lang="en-US" altLang="en-US" sz="2800" dirty="0" smtClean="0"/>
              <a:t> </a:t>
            </a:r>
            <a:r>
              <a:rPr lang="en-US" altLang="en-US" sz="2800" dirty="0" err="1" smtClean="0"/>
              <a:t>gồm</a:t>
            </a:r>
            <a:r>
              <a:rPr lang="en-US" altLang="en-US" sz="2800" dirty="0" smtClean="0"/>
              <a:t> </a:t>
            </a:r>
            <a:r>
              <a:rPr lang="en-US" altLang="en-US" sz="2800" dirty="0" err="1" smtClean="0"/>
              <a:t>các</a:t>
            </a:r>
            <a:r>
              <a:rPr lang="en-US" altLang="en-US" sz="2800" dirty="0" smtClean="0"/>
              <a:t> </a:t>
            </a:r>
            <a:r>
              <a:rPr lang="en-US" altLang="en-US" sz="2800" dirty="0" err="1" smtClean="0"/>
              <a:t>bước</a:t>
            </a:r>
            <a:r>
              <a:rPr lang="en-US" altLang="en-US" sz="2800" dirty="0" smtClean="0"/>
              <a:t> </a:t>
            </a:r>
            <a:r>
              <a:rPr lang="en-US" altLang="en-US" sz="2800" dirty="0" err="1" smtClean="0"/>
              <a:t>sau</a:t>
            </a:r>
            <a:r>
              <a:rPr lang="en-US" altLang="en-US" sz="2800" dirty="0" smtClean="0"/>
              <a:t>:</a:t>
            </a:r>
          </a:p>
          <a:p>
            <a:pPr lvl="1" algn="l"/>
            <a:r>
              <a:rPr lang="en-US" altLang="en-US" sz="2500" dirty="0" err="1" smtClean="0"/>
              <a:t>Phát</a:t>
            </a:r>
            <a:r>
              <a:rPr lang="en-US" altLang="en-US" sz="2500" dirty="0" smtClean="0"/>
              <a:t> </a:t>
            </a:r>
            <a:r>
              <a:rPr lang="en-US" altLang="en-US" sz="2500" dirty="0" err="1" smtClean="0"/>
              <a:t>biểu</a:t>
            </a:r>
            <a:r>
              <a:rPr lang="en-US" altLang="en-US" sz="2500" dirty="0" smtClean="0"/>
              <a:t> </a:t>
            </a:r>
            <a:r>
              <a:rPr lang="en-US" altLang="en-US" sz="2500" dirty="0" err="1" smtClean="0"/>
              <a:t>bài</a:t>
            </a:r>
            <a:r>
              <a:rPr lang="en-US" altLang="en-US" sz="2500" dirty="0" smtClean="0"/>
              <a:t> </a:t>
            </a:r>
            <a:r>
              <a:rPr lang="en-US" altLang="en-US" sz="2500" dirty="0" err="1" smtClean="0"/>
              <a:t>toán</a:t>
            </a:r>
            <a:endParaRPr lang="en-US" altLang="en-US" sz="2500" dirty="0" smtClean="0"/>
          </a:p>
          <a:p>
            <a:pPr lvl="1" algn="l"/>
            <a:r>
              <a:rPr lang="en-US" altLang="en-US" sz="2500" dirty="0" err="1" smtClean="0"/>
              <a:t>Xác</a:t>
            </a:r>
            <a:r>
              <a:rPr lang="en-US" altLang="en-US" sz="2500" dirty="0" smtClean="0"/>
              <a:t> </a:t>
            </a:r>
            <a:r>
              <a:rPr lang="en-US" altLang="en-US" sz="2500" dirty="0" err="1" smtClean="0"/>
              <a:t>định</a:t>
            </a:r>
            <a:r>
              <a:rPr lang="en-US" altLang="en-US" sz="2500" dirty="0" smtClean="0"/>
              <a:t> </a:t>
            </a:r>
            <a:r>
              <a:rPr lang="en-US" altLang="en-US" sz="2500" dirty="0" err="1" smtClean="0"/>
              <a:t>các</a:t>
            </a:r>
            <a:r>
              <a:rPr lang="en-US" altLang="en-US" sz="2500" dirty="0" smtClean="0"/>
              <a:t> </a:t>
            </a:r>
            <a:r>
              <a:rPr lang="en-US" altLang="en-US" sz="2500" dirty="0" err="1" smtClean="0"/>
              <a:t>biến</a:t>
            </a:r>
            <a:r>
              <a:rPr lang="en-US" altLang="en-US" sz="2500" dirty="0" smtClean="0"/>
              <a:t> </a:t>
            </a:r>
            <a:r>
              <a:rPr lang="en-US" altLang="en-US" sz="2500" dirty="0" err="1" smtClean="0"/>
              <a:t>phụ</a:t>
            </a:r>
            <a:r>
              <a:rPr lang="en-US" altLang="en-US" sz="2500" dirty="0" smtClean="0"/>
              <a:t> </a:t>
            </a:r>
            <a:r>
              <a:rPr lang="en-US" altLang="en-US" sz="2500" dirty="0" err="1" smtClean="0"/>
              <a:t>thuộc</a:t>
            </a:r>
            <a:endParaRPr lang="en-US" altLang="en-US" sz="2500" dirty="0" smtClean="0"/>
          </a:p>
          <a:p>
            <a:pPr lvl="1" algn="l"/>
            <a:r>
              <a:rPr lang="en-US" altLang="en-US" sz="2500" dirty="0" smtClean="0"/>
              <a:t>Thu </a:t>
            </a:r>
            <a:r>
              <a:rPr lang="en-US" altLang="en-US" sz="2500" dirty="0" err="1" smtClean="0"/>
              <a:t>thập</a:t>
            </a:r>
            <a:r>
              <a:rPr lang="en-US" altLang="en-US" sz="2500" dirty="0" smtClean="0"/>
              <a:t> </a:t>
            </a:r>
            <a:r>
              <a:rPr lang="en-US" altLang="en-US" sz="2500" dirty="0" err="1" smtClean="0"/>
              <a:t>dữ</a:t>
            </a:r>
            <a:r>
              <a:rPr lang="en-US" altLang="en-US" sz="2500" dirty="0" smtClean="0"/>
              <a:t> </a:t>
            </a:r>
            <a:r>
              <a:rPr lang="en-US" altLang="en-US" sz="2500" dirty="0" err="1" smtClean="0"/>
              <a:t>liệu</a:t>
            </a:r>
            <a:endParaRPr lang="en-US" altLang="en-US" sz="2500" dirty="0" smtClean="0"/>
          </a:p>
          <a:p>
            <a:pPr lvl="1" algn="l"/>
            <a:r>
              <a:rPr lang="en-US" altLang="en-US" sz="2500" dirty="0" err="1" smtClean="0"/>
              <a:t>Xây</a:t>
            </a:r>
            <a:r>
              <a:rPr lang="en-US" altLang="en-US" sz="2500" dirty="0" smtClean="0"/>
              <a:t> </a:t>
            </a:r>
            <a:r>
              <a:rPr lang="en-US" altLang="en-US" sz="2500" dirty="0" err="1" smtClean="0"/>
              <a:t>dựng</a:t>
            </a:r>
            <a:r>
              <a:rPr lang="en-US" altLang="en-US" sz="2500" dirty="0" smtClean="0"/>
              <a:t> </a:t>
            </a:r>
            <a:r>
              <a:rPr lang="en-US" altLang="en-US" sz="2500" dirty="0" err="1" smtClean="0"/>
              <a:t>và</a:t>
            </a:r>
            <a:r>
              <a:rPr lang="en-US" altLang="en-US" sz="2500" dirty="0" smtClean="0"/>
              <a:t> </a:t>
            </a:r>
            <a:r>
              <a:rPr lang="en-US" altLang="en-US" sz="2500" dirty="0" err="1" smtClean="0"/>
              <a:t>lựa</a:t>
            </a:r>
            <a:r>
              <a:rPr lang="en-US" altLang="en-US" sz="2500" dirty="0" smtClean="0"/>
              <a:t> </a:t>
            </a:r>
            <a:r>
              <a:rPr lang="en-US" altLang="en-US" sz="2500" dirty="0" err="1" smtClean="0"/>
              <a:t>chọn</a:t>
            </a:r>
            <a:r>
              <a:rPr lang="en-US" altLang="en-US" sz="2500" dirty="0" smtClean="0"/>
              <a:t> </a:t>
            </a:r>
            <a:r>
              <a:rPr lang="en-US" altLang="en-US" sz="2500" dirty="0" err="1" smtClean="0"/>
              <a:t>mô</a:t>
            </a:r>
            <a:r>
              <a:rPr lang="en-US" altLang="en-US" sz="2500" dirty="0" smtClean="0"/>
              <a:t> </a:t>
            </a:r>
            <a:r>
              <a:rPr lang="en-US" altLang="en-US" sz="2500" dirty="0" err="1" smtClean="0"/>
              <a:t>hình</a:t>
            </a:r>
            <a:endParaRPr lang="en-US" altLang="en-US" sz="2500" dirty="0" smtClean="0"/>
          </a:p>
          <a:p>
            <a:pPr lvl="1" algn="l"/>
            <a:r>
              <a:rPr lang="en-US" altLang="en-US" sz="2500" dirty="0" err="1" smtClean="0"/>
              <a:t>Sử</a:t>
            </a:r>
            <a:r>
              <a:rPr lang="en-US" altLang="en-US" sz="2500" dirty="0" smtClean="0"/>
              <a:t> </a:t>
            </a:r>
            <a:r>
              <a:rPr lang="en-US" altLang="en-US" sz="2500" dirty="0" err="1" smtClean="0"/>
              <a:t>dụng</a:t>
            </a:r>
            <a:r>
              <a:rPr lang="en-US" altLang="en-US" sz="2500" dirty="0" smtClean="0"/>
              <a:t> </a:t>
            </a:r>
            <a:r>
              <a:rPr lang="en-US" altLang="en-US" sz="2500" dirty="0" err="1" smtClean="0"/>
              <a:t>mô</a:t>
            </a:r>
            <a:r>
              <a:rPr lang="en-US" altLang="en-US" sz="2500" dirty="0" smtClean="0"/>
              <a:t> </a:t>
            </a:r>
            <a:r>
              <a:rPr lang="en-US" altLang="en-US" sz="2500" dirty="0" err="1" smtClean="0"/>
              <a:t>hình</a:t>
            </a:r>
            <a:r>
              <a:rPr lang="en-US" altLang="en-US" sz="2500" dirty="0" smtClean="0"/>
              <a:t> </a:t>
            </a:r>
            <a:r>
              <a:rPr lang="en-US" altLang="en-US" sz="2500" dirty="0" err="1" smtClean="0"/>
              <a:t>để</a:t>
            </a:r>
            <a:r>
              <a:rPr lang="en-US" altLang="en-US" sz="2500" dirty="0" smtClean="0"/>
              <a:t> </a:t>
            </a:r>
            <a:r>
              <a:rPr lang="en-US" altLang="en-US" sz="2500" dirty="0" err="1" smtClean="0"/>
              <a:t>giải</a:t>
            </a:r>
            <a:r>
              <a:rPr lang="en-US" altLang="en-US" sz="2500" dirty="0" smtClean="0"/>
              <a:t> </a:t>
            </a:r>
            <a:r>
              <a:rPr lang="en-US" altLang="en-US" sz="2500" dirty="0" err="1" smtClean="0"/>
              <a:t>quyết</a:t>
            </a:r>
            <a:r>
              <a:rPr lang="en-US" altLang="en-US" sz="2500" dirty="0" smtClean="0"/>
              <a:t> </a:t>
            </a:r>
            <a:r>
              <a:rPr lang="en-US" altLang="en-US" sz="2500" dirty="0" err="1" smtClean="0"/>
              <a:t>bài</a:t>
            </a:r>
            <a:r>
              <a:rPr lang="en-US" altLang="en-US" sz="2500" dirty="0" smtClean="0"/>
              <a:t> </a:t>
            </a:r>
            <a:r>
              <a:rPr lang="en-US" altLang="en-US" sz="2500" dirty="0" err="1" smtClean="0"/>
              <a:t>toán</a:t>
            </a:r>
            <a:r>
              <a:rPr lang="en-US" altLang="en-US" sz="2500" dirty="0" smtClean="0"/>
              <a:t> </a:t>
            </a:r>
            <a:r>
              <a:rPr lang="en-US" altLang="en-US" sz="2500" dirty="0" err="1" smtClean="0"/>
              <a:t>đưa</a:t>
            </a:r>
            <a:r>
              <a:rPr lang="en-US" altLang="en-US" sz="2500" dirty="0" smtClean="0"/>
              <a:t> </a:t>
            </a:r>
            <a:r>
              <a:rPr lang="en-US" altLang="en-US" sz="2500" dirty="0" err="1" smtClean="0"/>
              <a:t>ra.</a:t>
            </a:r>
            <a:endParaRPr lang="en-US" altLang="en-US" sz="2500" dirty="0" smtClean="0"/>
          </a:p>
        </p:txBody>
      </p:sp>
      <p:sp>
        <p:nvSpPr>
          <p:cNvPr id="21508"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C678EC6-C717-4428-8339-420076938F40}" type="slidenum">
              <a:rPr lang="en-US" altLang="en-US" smtClean="0"/>
              <a:pPr/>
              <a:t>4</a:t>
            </a:fld>
            <a:endParaRPr lang="en-US" altLang="en-US" smtClean="0"/>
          </a:p>
        </p:txBody>
      </p:sp>
    </p:spTree>
    <p:extLst>
      <p:ext uri="{BB962C8B-B14F-4D97-AF65-F5344CB8AC3E}">
        <p14:creationId xmlns:p14="http://schemas.microsoft.com/office/powerpoint/2010/main" val="71744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0" y="1066800"/>
            <a:ext cx="9144000" cy="6019800"/>
          </a:xfrm>
        </p:spPr>
        <p:txBody>
          <a:bodyPr/>
          <a:lstStyle/>
          <a:p>
            <a:r>
              <a:rPr lang="vi-VN" altLang="en-US" dirty="0"/>
              <a:t>Giả sử chúng ta có các quan sát trên </a:t>
            </a:r>
            <a:r>
              <a:rPr lang="vi-VN" altLang="en-US" b="1" dirty="0"/>
              <a:t>n đối tượng </a:t>
            </a:r>
            <a:r>
              <a:rPr lang="vi-VN" altLang="en-US" dirty="0"/>
              <a:t>bao gồm biến </a:t>
            </a:r>
            <a:r>
              <a:rPr lang="vi-VN" altLang="en-US" dirty="0" smtClean="0"/>
              <a:t>p</a:t>
            </a:r>
            <a:r>
              <a:rPr lang="en-US" altLang="en-US" dirty="0" err="1" smtClean="0"/>
              <a:t>hản</a:t>
            </a:r>
            <a:r>
              <a:rPr lang="en-US" altLang="en-US" dirty="0" smtClean="0"/>
              <a:t> </a:t>
            </a:r>
            <a:r>
              <a:rPr lang="en-US" altLang="en-US" dirty="0" err="1" smtClean="0"/>
              <a:t>hồi</a:t>
            </a:r>
            <a:r>
              <a:rPr lang="en-US" altLang="en-US" dirty="0" smtClean="0"/>
              <a:t> (</a:t>
            </a:r>
            <a:r>
              <a:rPr lang="en-US" altLang="en-US" b="1" dirty="0" smtClean="0"/>
              <a:t>response) </a:t>
            </a:r>
            <a:r>
              <a:rPr lang="en-US" altLang="en-US" b="1" i="1" dirty="0" smtClean="0"/>
              <a:t>Y</a:t>
            </a:r>
            <a:r>
              <a:rPr lang="vi-VN" altLang="en-US" dirty="0" smtClean="0"/>
              <a:t> </a:t>
            </a:r>
            <a:r>
              <a:rPr lang="vi-VN" altLang="en-US" dirty="0"/>
              <a:t>và </a:t>
            </a:r>
            <a:r>
              <a:rPr lang="en-US" altLang="en-US" dirty="0" err="1" smtClean="0"/>
              <a:t>biến</a:t>
            </a:r>
            <a:r>
              <a:rPr lang="en-US" altLang="en-US" dirty="0" smtClean="0"/>
              <a:t> </a:t>
            </a:r>
            <a:r>
              <a:rPr lang="en-US" altLang="en-US" dirty="0" err="1" smtClean="0"/>
              <a:t>dự</a:t>
            </a:r>
            <a:r>
              <a:rPr lang="en-US" altLang="en-US" dirty="0" smtClean="0"/>
              <a:t> </a:t>
            </a:r>
            <a:r>
              <a:rPr lang="en-US" altLang="en-US" dirty="0" err="1" smtClean="0"/>
              <a:t>đoán</a:t>
            </a:r>
            <a:r>
              <a:rPr lang="en-US" altLang="en-US" dirty="0" smtClean="0"/>
              <a:t> (</a:t>
            </a:r>
            <a:r>
              <a:rPr lang="en-US" altLang="en-US" b="1" dirty="0" smtClean="0"/>
              <a:t>predictor) X</a:t>
            </a:r>
            <a:r>
              <a:rPr lang="vi-VN" altLang="en-US" dirty="0" smtClean="0"/>
              <a:t>. </a:t>
            </a:r>
            <a:r>
              <a:rPr lang="en-US" altLang="en-US" dirty="0" err="1" smtClean="0"/>
              <a:t>Kết</a:t>
            </a:r>
            <a:r>
              <a:rPr lang="en-US" altLang="en-US" dirty="0" smtClean="0"/>
              <a:t> </a:t>
            </a:r>
            <a:r>
              <a:rPr lang="en-US" altLang="en-US" dirty="0" err="1" smtClean="0"/>
              <a:t>quả</a:t>
            </a:r>
            <a:r>
              <a:rPr lang="en-US" altLang="en-US" dirty="0" smtClean="0"/>
              <a:t> </a:t>
            </a:r>
            <a:r>
              <a:rPr lang="en-US" altLang="en-US" dirty="0" err="1" smtClean="0"/>
              <a:t>ghi</a:t>
            </a:r>
            <a:r>
              <a:rPr lang="en-US" altLang="en-US" dirty="0" smtClean="0"/>
              <a:t> </a:t>
            </a:r>
            <a:r>
              <a:rPr lang="en-US" altLang="en-US" dirty="0" err="1" smtClean="0"/>
              <a:t>lại</a:t>
            </a:r>
            <a:r>
              <a:rPr lang="en-US" altLang="en-US" dirty="0" smtClean="0"/>
              <a:t> </a:t>
            </a:r>
            <a:r>
              <a:rPr lang="en-US" altLang="en-US" dirty="0" err="1" smtClean="0"/>
              <a:t>như</a:t>
            </a:r>
            <a:r>
              <a:rPr lang="en-US" altLang="en-US" dirty="0" smtClean="0"/>
              <a:t> </a:t>
            </a:r>
            <a:r>
              <a:rPr lang="en-US" altLang="en-US" dirty="0" err="1" smtClean="0"/>
              <a:t>sau</a:t>
            </a:r>
            <a:r>
              <a:rPr lang="en-US" altLang="en-US" dirty="0" smtClean="0"/>
              <a:t>:</a:t>
            </a:r>
            <a:endParaRPr lang="en-US" altLang="en-US" sz="2800" dirty="0" smtClean="0"/>
          </a:p>
        </p:txBody>
      </p:sp>
      <p:sp>
        <p:nvSpPr>
          <p:cNvPr id="22531"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C4CB9D4-50B7-4664-9A55-A58988441076}" type="slidenum">
              <a:rPr lang="en-US" altLang="en-US" smtClean="0"/>
              <a:pPr/>
              <a:t>5</a:t>
            </a:fld>
            <a:endParaRPr lang="en-US" altLang="en-US" smtClean="0"/>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62200"/>
            <a:ext cx="7134225" cy="2509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253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029200"/>
            <a:ext cx="37338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8" name="Rectangle 2"/>
          <p:cNvSpPr>
            <a:spLocks noGrp="1" noChangeArrowheads="1"/>
          </p:cNvSpPr>
          <p:nvPr>
            <p:ph type="title"/>
          </p:nvPr>
        </p:nvSpPr>
        <p:spPr>
          <a:xfrm>
            <a:off x="0" y="430212"/>
            <a:ext cx="9144000" cy="1017588"/>
          </a:xfrm>
        </p:spPr>
        <p:txBody>
          <a:bodyPr>
            <a:normAutofit/>
          </a:bodyPr>
          <a:lstStyle/>
          <a:p>
            <a:r>
              <a:rPr lang="en-US" altLang="en-US" sz="3600" dirty="0" smtClean="0"/>
              <a:t>Covariance </a:t>
            </a:r>
            <a:r>
              <a:rPr lang="en-US" altLang="en-US" sz="3600" dirty="0" err="1" smtClean="0"/>
              <a:t>và</a:t>
            </a:r>
            <a:r>
              <a:rPr lang="en-US" altLang="en-US" sz="3600" dirty="0" smtClean="0"/>
              <a:t> Correlation Coefficient</a:t>
            </a:r>
          </a:p>
        </p:txBody>
      </p:sp>
    </p:spTree>
    <p:extLst>
      <p:ext uri="{BB962C8B-B14F-4D97-AF65-F5344CB8AC3E}">
        <p14:creationId xmlns:p14="http://schemas.microsoft.com/office/powerpoint/2010/main" val="15103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0" y="990600"/>
            <a:ext cx="9144000" cy="6019800"/>
          </a:xfrm>
        </p:spPr>
        <p:txBody>
          <a:bodyPr/>
          <a:lstStyle/>
          <a:p>
            <a:r>
              <a:rPr lang="en-US" altLang="en-US" sz="2800" dirty="0" err="1" smtClean="0"/>
              <a:t>Chúng</a:t>
            </a:r>
            <a:r>
              <a:rPr lang="en-US" altLang="en-US" sz="2800" dirty="0" smtClean="0"/>
              <a:t> ta </a:t>
            </a:r>
            <a:r>
              <a:rPr lang="en-US" altLang="en-US" sz="2800" dirty="0" err="1" smtClean="0"/>
              <a:t>mong</a:t>
            </a:r>
            <a:r>
              <a:rPr lang="en-US" altLang="en-US" sz="2800" dirty="0" smtClean="0"/>
              <a:t> </a:t>
            </a:r>
            <a:r>
              <a:rPr lang="en-US" altLang="en-US" sz="2800" dirty="0" err="1" smtClean="0"/>
              <a:t>muốn</a:t>
            </a:r>
            <a:r>
              <a:rPr lang="en-US" altLang="en-US" sz="2800" dirty="0" smtClean="0"/>
              <a:t> </a:t>
            </a:r>
            <a:r>
              <a:rPr lang="en-US" altLang="en-US" sz="2800" dirty="0" err="1" smtClean="0"/>
              <a:t>đo</a:t>
            </a:r>
            <a:r>
              <a:rPr lang="en-US" altLang="en-US" sz="2800" dirty="0" smtClean="0"/>
              <a:t> </a:t>
            </a:r>
            <a:r>
              <a:rPr lang="en-US" altLang="en-US" sz="2800" b="1" dirty="0" err="1" smtClean="0"/>
              <a:t>cả</a:t>
            </a:r>
            <a:r>
              <a:rPr lang="en-US" altLang="en-US" sz="2800" b="1" dirty="0" smtClean="0"/>
              <a:t> </a:t>
            </a:r>
            <a:r>
              <a:rPr lang="en-US" altLang="en-US" sz="2800" b="1" dirty="0" err="1" smtClean="0"/>
              <a:t>hướng</a:t>
            </a:r>
            <a:r>
              <a:rPr lang="en-US" altLang="en-US" sz="2800" b="1" dirty="0" smtClean="0"/>
              <a:t> </a:t>
            </a:r>
            <a:r>
              <a:rPr lang="en-US" altLang="en-US" sz="2800" dirty="0" err="1" smtClean="0"/>
              <a:t>và</a:t>
            </a:r>
            <a:r>
              <a:rPr lang="en-US" altLang="en-US" sz="2800" dirty="0" smtClean="0"/>
              <a:t> </a:t>
            </a:r>
            <a:r>
              <a:rPr lang="en-US" altLang="en-US" sz="2800" b="1" dirty="0" err="1" smtClean="0"/>
              <a:t>độ</a:t>
            </a:r>
            <a:r>
              <a:rPr lang="en-US" altLang="en-US" sz="2800" b="1" dirty="0" smtClean="0"/>
              <a:t> </a:t>
            </a:r>
            <a:r>
              <a:rPr lang="en-US" altLang="en-US" sz="2800" b="1" dirty="0" err="1" smtClean="0"/>
              <a:t>mạnh</a:t>
            </a:r>
            <a:r>
              <a:rPr lang="en-US" altLang="en-US" sz="2800" b="1" dirty="0" smtClean="0"/>
              <a:t> </a:t>
            </a:r>
            <a:r>
              <a:rPr lang="en-US" altLang="en-US" sz="2800" dirty="0" err="1" smtClean="0"/>
              <a:t>về</a:t>
            </a:r>
            <a:r>
              <a:rPr lang="en-US" altLang="en-US" sz="2800" dirty="0" smtClean="0"/>
              <a:t> </a:t>
            </a:r>
            <a:r>
              <a:rPr lang="en-US" altLang="en-US" sz="2800" dirty="0" err="1" smtClean="0"/>
              <a:t>mối</a:t>
            </a:r>
            <a:r>
              <a:rPr lang="en-US" altLang="en-US" sz="2800" dirty="0" smtClean="0"/>
              <a:t> </a:t>
            </a:r>
            <a:r>
              <a:rPr lang="en-US" altLang="en-US" sz="2800" dirty="0" err="1" smtClean="0"/>
              <a:t>quan</a:t>
            </a:r>
            <a:r>
              <a:rPr lang="en-US" altLang="en-US" sz="2800" dirty="0" smtClean="0"/>
              <a:t> </a:t>
            </a:r>
            <a:r>
              <a:rPr lang="en-US" altLang="en-US" sz="2800" dirty="0" err="1" smtClean="0"/>
              <a:t>hệ</a:t>
            </a:r>
            <a:r>
              <a:rPr lang="en-US" altLang="en-US" dirty="0" smtClean="0"/>
              <a:t> </a:t>
            </a:r>
            <a:r>
              <a:rPr lang="en-US" altLang="en-US" dirty="0" err="1" smtClean="0"/>
              <a:t>giữa</a:t>
            </a:r>
            <a:r>
              <a:rPr lang="en-US" altLang="en-US" dirty="0" smtClean="0"/>
              <a:t> Y </a:t>
            </a:r>
            <a:r>
              <a:rPr lang="en-US" altLang="en-US" dirty="0" err="1" smtClean="0"/>
              <a:t>và</a:t>
            </a:r>
            <a:r>
              <a:rPr lang="en-US" altLang="en-US" dirty="0" smtClean="0"/>
              <a:t> X.</a:t>
            </a:r>
            <a:endParaRPr lang="en-US" altLang="en-US" sz="2800" dirty="0" smtClean="0"/>
          </a:p>
          <a:p>
            <a:r>
              <a:rPr lang="en-US" altLang="en-US" sz="2800" dirty="0" smtClean="0"/>
              <a:t>Ta </a:t>
            </a:r>
            <a:r>
              <a:rPr lang="en-US" altLang="en-US" sz="2800" dirty="0" err="1" smtClean="0"/>
              <a:t>sử</a:t>
            </a:r>
            <a:r>
              <a:rPr lang="en-US" altLang="en-US" sz="2800" dirty="0" smtClean="0"/>
              <a:t> </a:t>
            </a:r>
            <a:r>
              <a:rPr lang="en-US" altLang="en-US" sz="2800" dirty="0" err="1" smtClean="0"/>
              <a:t>dụng</a:t>
            </a:r>
            <a:r>
              <a:rPr lang="en-US" altLang="en-US" sz="2800" dirty="0" smtClean="0"/>
              <a:t> 2 </a:t>
            </a:r>
            <a:r>
              <a:rPr lang="en-US" altLang="en-US" sz="2800" dirty="0" err="1" smtClean="0"/>
              <a:t>đại</a:t>
            </a:r>
            <a:r>
              <a:rPr lang="en-US" altLang="en-US" sz="2800" dirty="0" smtClean="0"/>
              <a:t> </a:t>
            </a:r>
            <a:r>
              <a:rPr lang="en-US" altLang="en-US" sz="2800" dirty="0" err="1" smtClean="0"/>
              <a:t>lượng</a:t>
            </a:r>
            <a:r>
              <a:rPr lang="en-US" altLang="en-US" sz="2800" dirty="0" smtClean="0"/>
              <a:t> </a:t>
            </a:r>
            <a:r>
              <a:rPr lang="en-US" altLang="en-US" dirty="0" err="1" smtClean="0"/>
              <a:t>để</a:t>
            </a:r>
            <a:r>
              <a:rPr lang="en-US" altLang="en-US" dirty="0" smtClean="0"/>
              <a:t> </a:t>
            </a:r>
            <a:r>
              <a:rPr lang="en-US" altLang="en-US" dirty="0" err="1" smtClean="0"/>
              <a:t>đo</a:t>
            </a:r>
            <a:r>
              <a:rPr lang="en-US" altLang="en-US" dirty="0" smtClean="0"/>
              <a:t> </a:t>
            </a:r>
            <a:r>
              <a:rPr lang="en-US" altLang="en-US" dirty="0" err="1" smtClean="0"/>
              <a:t>là</a:t>
            </a:r>
            <a:r>
              <a:rPr lang="en-US" altLang="en-US" dirty="0" smtClean="0"/>
              <a:t> </a:t>
            </a:r>
            <a:r>
              <a:rPr lang="en-US" altLang="en-US" sz="2800" b="1" i="1" dirty="0" smtClean="0"/>
              <a:t>covariance</a:t>
            </a:r>
            <a:r>
              <a:rPr lang="en-US" altLang="en-US" sz="2800" i="1" dirty="0" smtClean="0"/>
              <a:t> </a:t>
            </a:r>
            <a:r>
              <a:rPr lang="en-US" altLang="en-US" dirty="0" err="1" smtClean="0"/>
              <a:t>và</a:t>
            </a:r>
            <a:r>
              <a:rPr lang="en-US" altLang="en-US" sz="2800" dirty="0" smtClean="0"/>
              <a:t> </a:t>
            </a:r>
            <a:r>
              <a:rPr lang="en-US" altLang="en-US" sz="2800" b="1" i="1" dirty="0" smtClean="0"/>
              <a:t>correlation coefficient</a:t>
            </a:r>
            <a:r>
              <a:rPr lang="en-US" altLang="en-US" sz="2800" i="1" dirty="0" smtClean="0"/>
              <a:t>.</a:t>
            </a:r>
            <a:endParaRPr lang="en-US" altLang="en-US" sz="2800" dirty="0" smtClean="0"/>
          </a:p>
        </p:txBody>
      </p:sp>
      <p:sp>
        <p:nvSpPr>
          <p:cNvPr id="23555"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B05D7E72-CAEB-438C-B963-F5D4D91221C2}" type="slidenum">
              <a:rPr lang="en-US" altLang="en-US" smtClean="0"/>
              <a:pPr/>
              <a:t>6</a:t>
            </a:fld>
            <a:endParaRPr lang="en-US" altLang="en-US" smtClean="0"/>
          </a:p>
        </p:txBody>
      </p:sp>
      <p:sp>
        <p:nvSpPr>
          <p:cNvPr id="23556" name="Rectangle 2"/>
          <p:cNvSpPr>
            <a:spLocks noGrp="1" noChangeArrowheads="1"/>
          </p:cNvSpPr>
          <p:nvPr>
            <p:ph type="title"/>
          </p:nvPr>
        </p:nvSpPr>
        <p:spPr>
          <a:xfrm>
            <a:off x="0" y="430212"/>
            <a:ext cx="9144000" cy="1017588"/>
          </a:xfrm>
        </p:spPr>
        <p:txBody>
          <a:bodyPr>
            <a:normAutofit/>
          </a:bodyPr>
          <a:lstStyle/>
          <a:p>
            <a:r>
              <a:rPr lang="en-US" altLang="en-US" sz="3600" dirty="0"/>
              <a:t>Covariance </a:t>
            </a:r>
            <a:r>
              <a:rPr lang="en-US" altLang="en-US" sz="3600" dirty="0" err="1"/>
              <a:t>và</a:t>
            </a:r>
            <a:r>
              <a:rPr lang="en-US" altLang="en-US" sz="3600" dirty="0"/>
              <a:t> Correlation Coefficient</a:t>
            </a:r>
            <a:endParaRPr lang="en-US" altLang="en-US" sz="3600" dirty="0" smtClean="0"/>
          </a:p>
        </p:txBody>
      </p:sp>
    </p:spTree>
    <p:extLst>
      <p:ext uri="{BB962C8B-B14F-4D97-AF65-F5344CB8AC3E}">
        <p14:creationId xmlns:p14="http://schemas.microsoft.com/office/powerpoint/2010/main" val="366710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0" y="990600"/>
            <a:ext cx="9144000" cy="6019800"/>
          </a:xfrm>
        </p:spPr>
        <p:txBody>
          <a:bodyPr/>
          <a:lstStyle/>
          <a:p>
            <a:r>
              <a:rPr lang="en-US" altLang="en-US" sz="2800" dirty="0" smtClean="0"/>
              <a:t>X </a:t>
            </a:r>
            <a:r>
              <a:rPr lang="en-US" altLang="en-US" dirty="0" err="1" smtClean="0"/>
              <a:t>tăng</a:t>
            </a:r>
            <a:r>
              <a:rPr lang="en-US" altLang="en-US" sz="2800" dirty="0" smtClean="0"/>
              <a:t> </a:t>
            </a:r>
            <a:r>
              <a:rPr lang="en-US" altLang="en-US" sz="2800" i="1" dirty="0" smtClean="0"/>
              <a:t>Y </a:t>
            </a:r>
            <a:r>
              <a:rPr lang="en-US" altLang="en-US" dirty="0" err="1" smtClean="0"/>
              <a:t>cũng</a:t>
            </a:r>
            <a:r>
              <a:rPr lang="en-US" altLang="en-US" dirty="0" smtClean="0"/>
              <a:t> </a:t>
            </a:r>
            <a:r>
              <a:rPr lang="en-US" altLang="en-US" dirty="0" err="1" smtClean="0"/>
              <a:t>tăng</a:t>
            </a:r>
            <a:r>
              <a:rPr lang="en-US" altLang="en-US" sz="2800" dirty="0" smtClean="0"/>
              <a:t>: </a:t>
            </a:r>
            <a:r>
              <a:rPr lang="en-US" altLang="en-US" sz="2800" dirty="0" err="1" smtClean="0"/>
              <a:t>các</a:t>
            </a:r>
            <a:r>
              <a:rPr lang="en-US" altLang="en-US" sz="2800" dirty="0" smtClean="0"/>
              <a:t> </a:t>
            </a:r>
            <a:r>
              <a:rPr lang="en-US" altLang="en-US" sz="2800" dirty="0" err="1" smtClean="0"/>
              <a:t>điểm</a:t>
            </a:r>
            <a:r>
              <a:rPr lang="en-US" altLang="en-US" sz="2800" dirty="0" smtClean="0"/>
              <a:t> </a:t>
            </a:r>
            <a:r>
              <a:rPr lang="en-US" altLang="en-US" sz="2800" dirty="0" err="1" smtClean="0"/>
              <a:t>nằm</a:t>
            </a:r>
            <a:r>
              <a:rPr lang="en-US" altLang="en-US" sz="2800" dirty="0" smtClean="0"/>
              <a:t> ở </a:t>
            </a:r>
            <a:r>
              <a:rPr lang="en-US" altLang="en-US" sz="2800" dirty="0" err="1" smtClean="0"/>
              <a:t>vùng</a:t>
            </a:r>
            <a:r>
              <a:rPr lang="en-US" altLang="en-US" sz="2800" dirty="0" smtClean="0"/>
              <a:t> </a:t>
            </a:r>
            <a:r>
              <a:rPr lang="en-US" altLang="en-US" sz="2800" dirty="0" err="1" smtClean="0"/>
              <a:t>thứ</a:t>
            </a:r>
            <a:r>
              <a:rPr lang="en-US" altLang="en-US" sz="2800" dirty="0" smtClean="0"/>
              <a:t> 1 </a:t>
            </a:r>
            <a:r>
              <a:rPr lang="en-US" altLang="en-US" sz="2800" dirty="0" err="1" smtClean="0"/>
              <a:t>và</a:t>
            </a:r>
            <a:r>
              <a:rPr lang="en-US" altLang="en-US" sz="2800" dirty="0" smtClean="0"/>
              <a:t> </a:t>
            </a:r>
            <a:r>
              <a:rPr lang="en-US" altLang="en-US" sz="2800" dirty="0" err="1" smtClean="0"/>
              <a:t>thứ</a:t>
            </a:r>
            <a:r>
              <a:rPr lang="en-US" altLang="en-US" sz="2800" dirty="0" smtClean="0"/>
              <a:t> 3.</a:t>
            </a:r>
          </a:p>
          <a:p>
            <a:r>
              <a:rPr lang="en-US" altLang="en-US" sz="2800" dirty="0" smtClean="0"/>
              <a:t>X </a:t>
            </a:r>
            <a:r>
              <a:rPr lang="en-US" altLang="en-US" sz="2800" dirty="0" err="1" smtClean="0"/>
              <a:t>tăng</a:t>
            </a:r>
            <a:r>
              <a:rPr lang="en-US" altLang="en-US" sz="2800" dirty="0" smtClean="0"/>
              <a:t> </a:t>
            </a:r>
            <a:r>
              <a:rPr lang="en-US" altLang="en-US" sz="2800" i="1" dirty="0" smtClean="0"/>
              <a:t>Y </a:t>
            </a:r>
            <a:r>
              <a:rPr lang="en-US" altLang="en-US" dirty="0" err="1" smtClean="0"/>
              <a:t>giảm</a:t>
            </a:r>
            <a:r>
              <a:rPr lang="en-US" altLang="en-US" sz="2800" dirty="0" smtClean="0"/>
              <a:t>: </a:t>
            </a:r>
            <a:r>
              <a:rPr lang="en-US" altLang="en-US" sz="2800" dirty="0" err="1" smtClean="0"/>
              <a:t>các</a:t>
            </a:r>
            <a:r>
              <a:rPr lang="en-US" altLang="en-US" sz="2800" dirty="0" smtClean="0"/>
              <a:t> </a:t>
            </a:r>
            <a:r>
              <a:rPr lang="en-US" altLang="en-US" sz="2800" dirty="0" err="1" smtClean="0"/>
              <a:t>điểm</a:t>
            </a:r>
            <a:r>
              <a:rPr lang="en-US" altLang="en-US" sz="2800" dirty="0" smtClean="0"/>
              <a:t> </a:t>
            </a:r>
            <a:r>
              <a:rPr lang="en-US" altLang="en-US" sz="2800" dirty="0" err="1" smtClean="0"/>
              <a:t>nằm</a:t>
            </a:r>
            <a:r>
              <a:rPr lang="en-US" altLang="en-US" sz="2800" dirty="0" smtClean="0"/>
              <a:t> ở </a:t>
            </a:r>
            <a:r>
              <a:rPr lang="en-US" altLang="en-US" sz="2800" dirty="0" err="1" smtClean="0"/>
              <a:t>vùng</a:t>
            </a:r>
            <a:r>
              <a:rPr lang="en-US" altLang="en-US" sz="2800" dirty="0" smtClean="0"/>
              <a:t> </a:t>
            </a:r>
            <a:r>
              <a:rPr lang="en-US" altLang="en-US" sz="2800" dirty="0" err="1" smtClean="0"/>
              <a:t>thứ</a:t>
            </a:r>
            <a:r>
              <a:rPr lang="en-US" altLang="en-US" sz="2800" dirty="0" smtClean="0"/>
              <a:t> 2 </a:t>
            </a:r>
            <a:r>
              <a:rPr lang="en-US" altLang="en-US" sz="2800" dirty="0" err="1" smtClean="0"/>
              <a:t>và</a:t>
            </a:r>
            <a:r>
              <a:rPr lang="en-US" altLang="en-US" sz="2800" dirty="0" smtClean="0"/>
              <a:t> </a:t>
            </a:r>
            <a:r>
              <a:rPr lang="en-US" altLang="en-US" sz="2800" dirty="0" err="1" smtClean="0"/>
              <a:t>thứ</a:t>
            </a:r>
            <a:r>
              <a:rPr lang="en-US" altLang="en-US" sz="2800" dirty="0" smtClean="0"/>
              <a:t> 4. </a:t>
            </a:r>
          </a:p>
        </p:txBody>
      </p:sp>
      <p:sp>
        <p:nvSpPr>
          <p:cNvPr id="24579"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CAA975B-D978-4456-B54D-52D1FEBF11A5}" type="slidenum">
              <a:rPr lang="en-US" altLang="en-US" smtClean="0"/>
              <a:pPr/>
              <a:t>7</a:t>
            </a:fld>
            <a:endParaRPr lang="en-US" altLang="en-US" smtClean="0"/>
          </a:p>
        </p:txBody>
      </p:sp>
      <p:pic>
        <p:nvPicPr>
          <p:cNvPr id="2458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2514600"/>
            <a:ext cx="3876675"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458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2850" y="5238750"/>
            <a:ext cx="665797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4582" name="Rectangle 2"/>
          <p:cNvSpPr>
            <a:spLocks noGrp="1" noChangeArrowheads="1"/>
          </p:cNvSpPr>
          <p:nvPr>
            <p:ph type="title"/>
          </p:nvPr>
        </p:nvSpPr>
        <p:spPr>
          <a:xfrm>
            <a:off x="0" y="457200"/>
            <a:ext cx="9144000" cy="1017588"/>
          </a:xfrm>
        </p:spPr>
        <p:txBody>
          <a:bodyPr>
            <a:normAutofit/>
          </a:bodyPr>
          <a:lstStyle/>
          <a:p>
            <a:r>
              <a:rPr lang="en-US" altLang="en-US" sz="3600" dirty="0"/>
              <a:t>Covariance </a:t>
            </a:r>
            <a:r>
              <a:rPr lang="en-US" altLang="en-US" sz="3600" dirty="0" err="1"/>
              <a:t>và</a:t>
            </a:r>
            <a:r>
              <a:rPr lang="en-US" altLang="en-US" sz="3600" dirty="0"/>
              <a:t> Correlation Coefficient</a:t>
            </a:r>
            <a:endParaRPr lang="en-US" altLang="en-US" sz="3600" dirty="0" smtClean="0"/>
          </a:p>
        </p:txBody>
      </p:sp>
    </p:spTree>
    <p:extLst>
      <p:ext uri="{BB962C8B-B14F-4D97-AF65-F5344CB8AC3E}">
        <p14:creationId xmlns:p14="http://schemas.microsoft.com/office/powerpoint/2010/main" val="124452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0" y="838200"/>
            <a:ext cx="9144000" cy="6019800"/>
          </a:xfrm>
        </p:spPr>
        <p:txBody>
          <a:bodyPr/>
          <a:lstStyle/>
          <a:p>
            <a:pPr>
              <a:defRPr/>
            </a:pPr>
            <a:r>
              <a:rPr lang="en-US" sz="2800" b="1" i="1" dirty="0" smtClean="0"/>
              <a:t>Covariance</a:t>
            </a:r>
            <a:r>
              <a:rPr lang="en-US" i="1" dirty="0" smtClean="0"/>
              <a:t> </a:t>
            </a:r>
            <a:r>
              <a:rPr lang="en-US" i="1" dirty="0" err="1" smtClean="0"/>
              <a:t>giữa</a:t>
            </a:r>
            <a:r>
              <a:rPr lang="en-US" sz="2800" dirty="0" smtClean="0"/>
              <a:t> </a:t>
            </a:r>
            <a:r>
              <a:rPr lang="en-US" sz="2800" i="1" dirty="0"/>
              <a:t>Y </a:t>
            </a:r>
            <a:r>
              <a:rPr lang="en-US" dirty="0" err="1" smtClean="0"/>
              <a:t>và</a:t>
            </a:r>
            <a:r>
              <a:rPr lang="en-US" sz="2800" dirty="0" smtClean="0"/>
              <a:t> X </a:t>
            </a:r>
            <a:r>
              <a:rPr lang="en-US" dirty="0" err="1" smtClean="0"/>
              <a:t>thể</a:t>
            </a:r>
            <a:r>
              <a:rPr lang="en-US" dirty="0" smtClean="0"/>
              <a:t> </a:t>
            </a:r>
            <a:r>
              <a:rPr lang="en-US" dirty="0" err="1" smtClean="0"/>
              <a:t>hiện</a:t>
            </a:r>
            <a:r>
              <a:rPr lang="en-US" sz="2800" dirty="0" smtClean="0"/>
              <a:t> </a:t>
            </a:r>
            <a:r>
              <a:rPr lang="en-US" sz="2800" dirty="0" err="1" smtClean="0"/>
              <a:t>hướng</a:t>
            </a:r>
            <a:r>
              <a:rPr lang="en-US" sz="2800" dirty="0" smtClean="0"/>
              <a:t> </a:t>
            </a:r>
            <a:r>
              <a:rPr lang="en-US" b="1" dirty="0" err="1" smtClean="0"/>
              <a:t>của</a:t>
            </a:r>
            <a:r>
              <a:rPr lang="en-US" b="1" dirty="0" smtClean="0"/>
              <a:t> </a:t>
            </a:r>
            <a:r>
              <a:rPr lang="en-US" b="1" dirty="0" err="1" smtClean="0"/>
              <a:t>mối</a:t>
            </a:r>
            <a:r>
              <a:rPr lang="en-US" b="1" dirty="0" smtClean="0"/>
              <a:t> </a:t>
            </a:r>
            <a:r>
              <a:rPr lang="en-US" b="1" dirty="0" err="1" smtClean="0"/>
              <a:t>quan</a:t>
            </a:r>
            <a:r>
              <a:rPr lang="en-US" b="1" dirty="0" smtClean="0"/>
              <a:t> </a:t>
            </a:r>
            <a:r>
              <a:rPr lang="en-US" b="1" dirty="0" err="1" smtClean="0"/>
              <a:t>hệ</a:t>
            </a:r>
            <a:r>
              <a:rPr lang="en-US" b="1" dirty="0" smtClean="0"/>
              <a:t> </a:t>
            </a:r>
            <a:r>
              <a:rPr lang="en-US" b="1" dirty="0" err="1" smtClean="0"/>
              <a:t>tuyến</a:t>
            </a:r>
            <a:r>
              <a:rPr lang="en-US" b="1" dirty="0" smtClean="0"/>
              <a:t> </a:t>
            </a:r>
            <a:r>
              <a:rPr lang="en-US" b="1" dirty="0" err="1" smtClean="0"/>
              <a:t>tính</a:t>
            </a:r>
            <a:r>
              <a:rPr lang="en-US" b="1" dirty="0" smtClean="0"/>
              <a:t> </a:t>
            </a:r>
            <a:r>
              <a:rPr lang="en-US" b="1" dirty="0" err="1" smtClean="0"/>
              <a:t>giữa</a:t>
            </a:r>
            <a:r>
              <a:rPr lang="en-US" b="1" dirty="0" smtClean="0"/>
              <a:t> Y </a:t>
            </a:r>
            <a:r>
              <a:rPr lang="en-US" b="1" dirty="0" err="1" smtClean="0"/>
              <a:t>và</a:t>
            </a:r>
            <a:r>
              <a:rPr lang="en-US" b="1" dirty="0" smtClean="0"/>
              <a:t> X</a:t>
            </a:r>
            <a:r>
              <a:rPr lang="en-US" dirty="0"/>
              <a:t>.</a:t>
            </a:r>
            <a:endParaRPr lang="en-US" sz="2800" dirty="0" smtClean="0"/>
          </a:p>
          <a:p>
            <a:pPr>
              <a:defRPr/>
            </a:pPr>
            <a:r>
              <a:rPr lang="en-US" sz="2800" dirty="0" err="1"/>
              <a:t>Cov</a:t>
            </a:r>
            <a:r>
              <a:rPr lang="en-US" sz="2800" dirty="0"/>
              <a:t>(Y, X) </a:t>
            </a:r>
            <a:r>
              <a:rPr lang="en-US" b="1" dirty="0" err="1" smtClean="0"/>
              <a:t>không</a:t>
            </a:r>
            <a:r>
              <a:rPr lang="en-US" b="1" dirty="0" smtClean="0"/>
              <a:t> </a:t>
            </a:r>
            <a:r>
              <a:rPr lang="en-US" b="1" dirty="0" err="1" smtClean="0"/>
              <a:t>cho</a:t>
            </a:r>
            <a:r>
              <a:rPr lang="en-US" b="1" dirty="0" smtClean="0"/>
              <a:t> ta </a:t>
            </a:r>
            <a:r>
              <a:rPr lang="en-US" b="1" dirty="0" err="1" smtClean="0"/>
              <a:t>biết</a:t>
            </a:r>
            <a:r>
              <a:rPr lang="en-US" sz="2800" b="1" dirty="0" smtClean="0"/>
              <a:t> </a:t>
            </a:r>
            <a:r>
              <a:rPr lang="en-US" b="1" dirty="0" err="1" smtClean="0"/>
              <a:t>độ</a:t>
            </a:r>
            <a:r>
              <a:rPr lang="en-US" b="1" dirty="0" smtClean="0"/>
              <a:t> </a:t>
            </a:r>
            <a:r>
              <a:rPr lang="en-US" b="1" dirty="0" err="1" smtClean="0"/>
              <a:t>mạnh</a:t>
            </a:r>
            <a:r>
              <a:rPr lang="en-US" b="1" dirty="0" smtClean="0"/>
              <a:t> </a:t>
            </a:r>
            <a:r>
              <a:rPr lang="en-US" dirty="0" err="1" smtClean="0"/>
              <a:t>của</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Y </a:t>
            </a:r>
            <a:r>
              <a:rPr lang="en-US" dirty="0" err="1" smtClean="0"/>
              <a:t>và</a:t>
            </a:r>
            <a:r>
              <a:rPr lang="en-US" dirty="0" smtClean="0"/>
              <a:t> X</a:t>
            </a:r>
            <a:endParaRPr lang="en-US" sz="2800" dirty="0" smtClean="0"/>
          </a:p>
          <a:p>
            <a:pPr>
              <a:defRPr/>
            </a:pPr>
            <a:r>
              <a:rPr lang="en-US" sz="2800" dirty="0" err="1" smtClean="0"/>
              <a:t>Cor</a:t>
            </a:r>
            <a:r>
              <a:rPr lang="en-US" sz="2800" dirty="0" smtClean="0"/>
              <a:t>(</a:t>
            </a:r>
            <a:r>
              <a:rPr lang="en-US" sz="2800" dirty="0" err="1" smtClean="0"/>
              <a:t>Y,X</a:t>
            </a:r>
            <a:r>
              <a:rPr lang="en-US" sz="2800" dirty="0" smtClean="0"/>
              <a:t>): </a:t>
            </a:r>
            <a:r>
              <a:rPr lang="en-US" dirty="0" err="1" smtClean="0"/>
              <a:t>cho</a:t>
            </a:r>
            <a:r>
              <a:rPr lang="en-US" dirty="0" smtClean="0"/>
              <a:t> ta </a:t>
            </a:r>
            <a:r>
              <a:rPr lang="en-US" dirty="0" err="1" smtClean="0"/>
              <a:t>biết</a:t>
            </a:r>
            <a:r>
              <a:rPr lang="en-US" dirty="0" smtClean="0"/>
              <a:t>  </a:t>
            </a:r>
            <a:r>
              <a:rPr lang="en-US" dirty="0" err="1" smtClean="0">
                <a:solidFill>
                  <a:srgbClr val="FF0000"/>
                </a:solidFill>
              </a:rPr>
              <a:t>hướng</a:t>
            </a:r>
            <a:r>
              <a:rPr lang="en-US" dirty="0" smtClean="0">
                <a:solidFill>
                  <a:srgbClr val="FF0000"/>
                </a:solidFill>
              </a:rPr>
              <a:t> </a:t>
            </a:r>
          </a:p>
          <a:p>
            <a:pPr>
              <a:defRPr/>
            </a:pPr>
            <a:r>
              <a:rPr lang="en-US" dirty="0" err="1" smtClean="0">
                <a:solidFill>
                  <a:srgbClr val="FF0000"/>
                </a:solidFill>
              </a:rPr>
              <a:t>và</a:t>
            </a:r>
            <a:r>
              <a:rPr lang="en-US" dirty="0" smtClean="0">
                <a:solidFill>
                  <a:srgbClr val="FF0000"/>
                </a:solidFill>
              </a:rPr>
              <a:t> </a:t>
            </a:r>
            <a:r>
              <a:rPr lang="en-US" dirty="0" err="1" smtClean="0">
                <a:solidFill>
                  <a:srgbClr val="FF0000"/>
                </a:solidFill>
              </a:rPr>
              <a:t>độ</a:t>
            </a:r>
            <a:r>
              <a:rPr lang="en-US" dirty="0" smtClean="0">
                <a:solidFill>
                  <a:srgbClr val="FF0000"/>
                </a:solidFill>
              </a:rPr>
              <a:t> </a:t>
            </a:r>
            <a:r>
              <a:rPr lang="en-US" dirty="0" err="1" smtClean="0">
                <a:solidFill>
                  <a:srgbClr val="FF0000"/>
                </a:solidFill>
              </a:rPr>
              <a:t>mạnh</a:t>
            </a:r>
            <a:r>
              <a:rPr lang="en-US" dirty="0" smtClean="0"/>
              <a:t> </a:t>
            </a:r>
            <a:r>
              <a:rPr lang="en-US" dirty="0" err="1" smtClean="0"/>
              <a:t>m</a:t>
            </a:r>
            <a:r>
              <a:rPr lang="en-US" sz="2800" dirty="0" err="1" smtClean="0"/>
              <a:t>ối</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giữa</a:t>
            </a:r>
            <a:r>
              <a:rPr lang="en-US" sz="2800" dirty="0" smtClean="0"/>
              <a:t> </a:t>
            </a:r>
          </a:p>
          <a:p>
            <a:pPr>
              <a:defRPr/>
            </a:pPr>
            <a:r>
              <a:rPr lang="en-US" sz="2800" dirty="0" smtClean="0"/>
              <a:t>X </a:t>
            </a:r>
            <a:r>
              <a:rPr lang="en-US" sz="2800" dirty="0" err="1" smtClean="0"/>
              <a:t>và</a:t>
            </a:r>
            <a:r>
              <a:rPr lang="en-US" sz="2800" dirty="0" smtClean="0"/>
              <a:t> Y</a:t>
            </a:r>
          </a:p>
          <a:p>
            <a:pPr>
              <a:defRPr/>
            </a:pPr>
            <a:endParaRPr lang="en-US" sz="2800" dirty="0"/>
          </a:p>
        </p:txBody>
      </p:sp>
      <p:sp>
        <p:nvSpPr>
          <p:cNvPr id="25603"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46E482CC-9D47-494C-B88B-E6891C89DCE3}" type="slidenum">
              <a:rPr lang="en-US" altLang="en-US" smtClean="0"/>
              <a:pPr/>
              <a:t>8</a:t>
            </a:fld>
            <a:endParaRPr lang="en-US" altLang="en-US" smtClean="0"/>
          </a:p>
        </p:txBody>
      </p:sp>
      <p:pic>
        <p:nvPicPr>
          <p:cNvPr id="256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657600"/>
            <a:ext cx="360997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560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006" y="5105400"/>
            <a:ext cx="281940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56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419600"/>
            <a:ext cx="1885950" cy="719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560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286000"/>
            <a:ext cx="34290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1" name="Rectangle 2"/>
          <p:cNvSpPr txBox="1">
            <a:spLocks noChangeArrowheads="1"/>
          </p:cNvSpPr>
          <p:nvPr/>
        </p:nvSpPr>
        <p:spPr bwMode="auto">
          <a:xfrm>
            <a:off x="0" y="381000"/>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rtl="0" eaLnBrk="0" fontAlgn="base" hangingPunct="0">
              <a:spcBef>
                <a:spcPct val="0"/>
              </a:spcBef>
              <a:spcAft>
                <a:spcPct val="0"/>
              </a:spcAft>
              <a:defRPr sz="3900" b="1">
                <a:solidFill>
                  <a:schemeClr val="tx1"/>
                </a:solidFill>
                <a:latin typeface="+mj-lt"/>
                <a:ea typeface="+mj-ea"/>
                <a:cs typeface="+mj-cs"/>
              </a:defRPr>
            </a:lvl1pPr>
            <a:lvl2pPr algn="l" rtl="0" eaLnBrk="0" fontAlgn="base" hangingPunct="0">
              <a:spcBef>
                <a:spcPct val="0"/>
              </a:spcBef>
              <a:spcAft>
                <a:spcPct val="0"/>
              </a:spcAft>
              <a:defRPr sz="3900" b="1">
                <a:solidFill>
                  <a:schemeClr val="tx1"/>
                </a:solidFill>
                <a:latin typeface="Verdana" pitchFamily="34" charset="0"/>
              </a:defRPr>
            </a:lvl2pPr>
            <a:lvl3pPr algn="l" rtl="0" eaLnBrk="0" fontAlgn="base" hangingPunct="0">
              <a:spcBef>
                <a:spcPct val="0"/>
              </a:spcBef>
              <a:spcAft>
                <a:spcPct val="0"/>
              </a:spcAft>
              <a:defRPr sz="3900" b="1">
                <a:solidFill>
                  <a:schemeClr val="tx1"/>
                </a:solidFill>
                <a:latin typeface="Verdana" pitchFamily="34" charset="0"/>
              </a:defRPr>
            </a:lvl3pPr>
            <a:lvl4pPr algn="l" rtl="0" eaLnBrk="0" fontAlgn="base" hangingPunct="0">
              <a:spcBef>
                <a:spcPct val="0"/>
              </a:spcBef>
              <a:spcAft>
                <a:spcPct val="0"/>
              </a:spcAft>
              <a:defRPr sz="3900" b="1">
                <a:solidFill>
                  <a:schemeClr val="tx1"/>
                </a:solidFill>
                <a:latin typeface="Verdana" pitchFamily="34" charset="0"/>
              </a:defRPr>
            </a:lvl4pPr>
            <a:lvl5pPr algn="l" rtl="0" eaLnBrk="0" fontAlgn="base" hangingPunct="0">
              <a:spcBef>
                <a:spcPct val="0"/>
              </a:spcBef>
              <a:spcAft>
                <a:spcPct val="0"/>
              </a:spcAft>
              <a:defRPr sz="3900" b="1">
                <a:solidFill>
                  <a:schemeClr val="tx1"/>
                </a:solidFill>
                <a:latin typeface="Verdana" pitchFamily="34" charset="0"/>
              </a:defRPr>
            </a:lvl5pPr>
            <a:lvl6pPr marL="457200" algn="l" rtl="0" fontAlgn="base">
              <a:spcBef>
                <a:spcPct val="0"/>
              </a:spcBef>
              <a:spcAft>
                <a:spcPct val="0"/>
              </a:spcAft>
              <a:defRPr sz="3900" b="1">
                <a:solidFill>
                  <a:schemeClr val="tx1"/>
                </a:solidFill>
                <a:latin typeface="Verdana" pitchFamily="34" charset="0"/>
              </a:defRPr>
            </a:lvl6pPr>
            <a:lvl7pPr marL="914400" algn="l" rtl="0" fontAlgn="base">
              <a:spcBef>
                <a:spcPct val="0"/>
              </a:spcBef>
              <a:spcAft>
                <a:spcPct val="0"/>
              </a:spcAft>
              <a:defRPr sz="3900" b="1">
                <a:solidFill>
                  <a:schemeClr val="tx1"/>
                </a:solidFill>
                <a:latin typeface="Verdana" pitchFamily="34" charset="0"/>
              </a:defRPr>
            </a:lvl7pPr>
            <a:lvl8pPr marL="1371600" algn="l" rtl="0" fontAlgn="base">
              <a:spcBef>
                <a:spcPct val="0"/>
              </a:spcBef>
              <a:spcAft>
                <a:spcPct val="0"/>
              </a:spcAft>
              <a:defRPr sz="3900" b="1">
                <a:solidFill>
                  <a:schemeClr val="tx1"/>
                </a:solidFill>
                <a:latin typeface="Verdana" pitchFamily="34" charset="0"/>
              </a:defRPr>
            </a:lvl8pPr>
            <a:lvl9pPr marL="1828800" algn="l" rtl="0" fontAlgn="base">
              <a:spcBef>
                <a:spcPct val="0"/>
              </a:spcBef>
              <a:spcAft>
                <a:spcPct val="0"/>
              </a:spcAft>
              <a:defRPr sz="3900" b="1">
                <a:solidFill>
                  <a:schemeClr val="tx1"/>
                </a:solidFill>
                <a:latin typeface="Verdana" pitchFamily="34" charset="0"/>
              </a:defRPr>
            </a:lvl9pPr>
          </a:lstStyle>
          <a:p>
            <a:pPr algn="ctr">
              <a:defRPr/>
            </a:pPr>
            <a:r>
              <a:rPr lang="en-US" altLang="en-US" sz="3600" b="0" dirty="0">
                <a:solidFill>
                  <a:srgbClr val="94B6D2">
                    <a:lumMod val="50000"/>
                  </a:srgbClr>
                </a:solidFill>
                <a:latin typeface="Arial" panose="020B0604020202020204" pitchFamily="34" charset="0"/>
                <a:cs typeface="Arial" panose="020B0604020202020204" pitchFamily="34" charset="0"/>
              </a:rPr>
              <a:t>Covariance </a:t>
            </a:r>
            <a:r>
              <a:rPr lang="en-US" altLang="en-US" sz="3600" b="0" dirty="0" err="1">
                <a:solidFill>
                  <a:srgbClr val="94B6D2">
                    <a:lumMod val="50000"/>
                  </a:srgbClr>
                </a:solidFill>
                <a:latin typeface="Arial" panose="020B0604020202020204" pitchFamily="34" charset="0"/>
                <a:cs typeface="Arial" panose="020B0604020202020204" pitchFamily="34" charset="0"/>
              </a:rPr>
              <a:t>và</a:t>
            </a:r>
            <a:r>
              <a:rPr lang="en-US" altLang="en-US" sz="3600" b="0" dirty="0">
                <a:solidFill>
                  <a:srgbClr val="94B6D2">
                    <a:lumMod val="50000"/>
                  </a:srgbClr>
                </a:solidFill>
                <a:latin typeface="Arial" panose="020B0604020202020204" pitchFamily="34" charset="0"/>
                <a:cs typeface="Arial" panose="020B0604020202020204" pitchFamily="34" charset="0"/>
              </a:rPr>
              <a:t> Correlation Coefficient</a:t>
            </a:r>
            <a:endParaRPr lang="en-US" altLang="en-US" sz="3600" b="0" kern="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4076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23925"/>
            <a:ext cx="8534400" cy="562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6627" name="Rectangle 2"/>
          <p:cNvSpPr>
            <a:spLocks noGrp="1" noChangeArrowheads="1"/>
          </p:cNvSpPr>
          <p:nvPr>
            <p:ph type="title"/>
          </p:nvPr>
        </p:nvSpPr>
        <p:spPr>
          <a:xfrm>
            <a:off x="0" y="381000"/>
            <a:ext cx="9144000" cy="1017588"/>
          </a:xfrm>
        </p:spPr>
        <p:txBody>
          <a:bodyPr>
            <a:normAutofit/>
          </a:bodyPr>
          <a:lstStyle/>
          <a:p>
            <a:r>
              <a:rPr lang="en-US" altLang="en-US" sz="3600" dirty="0">
                <a:solidFill>
                  <a:srgbClr val="94B6D2">
                    <a:lumMod val="50000"/>
                  </a:srgbClr>
                </a:solidFill>
              </a:rPr>
              <a:t>Covariance </a:t>
            </a:r>
            <a:r>
              <a:rPr lang="en-US" altLang="en-US" sz="3600" dirty="0" err="1">
                <a:solidFill>
                  <a:srgbClr val="94B6D2">
                    <a:lumMod val="50000"/>
                  </a:srgbClr>
                </a:solidFill>
              </a:rPr>
              <a:t>và</a:t>
            </a:r>
            <a:r>
              <a:rPr lang="en-US" altLang="en-US" sz="3600" dirty="0">
                <a:solidFill>
                  <a:srgbClr val="94B6D2">
                    <a:lumMod val="50000"/>
                  </a:srgbClr>
                </a:solidFill>
              </a:rPr>
              <a:t> Correlation Coefficient</a:t>
            </a:r>
            <a:endParaRPr lang="en-US" altLang="en-US" sz="3600" dirty="0" smtClean="0"/>
          </a:p>
        </p:txBody>
      </p:sp>
    </p:spTree>
    <p:extLst>
      <p:ext uri="{BB962C8B-B14F-4D97-AF65-F5344CB8AC3E}">
        <p14:creationId xmlns:p14="http://schemas.microsoft.com/office/powerpoint/2010/main" val="28665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nhlinh's font">
      <a:majorFont>
        <a:latin typeface="Cambri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lgn="l">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17162</TotalTime>
  <Pages>28</Pages>
  <Words>2521</Words>
  <Application>Microsoft Office PowerPoint</Application>
  <PresentationFormat>On-screen Show (4:3)</PresentationFormat>
  <Paragraphs>366</Paragraphs>
  <Slides>34</Slides>
  <Notes>32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ＭＳ Ｐゴシック</vt:lpstr>
      <vt:lpstr>Arabic Typesetting</vt:lpstr>
      <vt:lpstr>Arial</vt:lpstr>
      <vt:lpstr>Cambria</vt:lpstr>
      <vt:lpstr>Courier New</vt:lpstr>
      <vt:lpstr>Georgia</vt:lpstr>
      <vt:lpstr>Symbol</vt:lpstr>
      <vt:lpstr>Times New Roman</vt:lpstr>
      <vt:lpstr>Verdana</vt:lpstr>
      <vt:lpstr>Wingdings</vt:lpstr>
      <vt:lpstr>Wingdings 2</vt:lpstr>
      <vt:lpstr>Project planning overview presentation</vt:lpstr>
      <vt:lpstr>Chương 11 Phân tích hồi quy</vt:lpstr>
      <vt:lpstr>Giới thiệu</vt:lpstr>
      <vt:lpstr>Giới thiệu</vt:lpstr>
      <vt:lpstr>Các bước trong phân tích hồi quy</vt:lpstr>
      <vt:lpstr>Covariance và Correlation Coefficient</vt:lpstr>
      <vt:lpstr>Covariance và Correlation Coefficient</vt:lpstr>
      <vt:lpstr>Covariance và Correlation Coefficient</vt:lpstr>
      <vt:lpstr>PowerPoint Presentation</vt:lpstr>
      <vt:lpstr>Covariance và Correlation Coefficient</vt:lpstr>
      <vt:lpstr>Ví dụ: dữ liệu sửa chữa máy tính </vt:lpstr>
      <vt:lpstr>Ví dụ: dữ liệu sửa chữa máy tính </vt:lpstr>
      <vt:lpstr>Ví dụ: dữ liệu sửa chữa máy tính </vt:lpstr>
      <vt:lpstr>Ví dụ: dữ liệu sửa chữa máy tính </vt:lpstr>
      <vt:lpstr>Hồi quy tuyến tính đơn biến</vt:lpstr>
      <vt:lpstr>PowerPoint Presentation</vt:lpstr>
      <vt:lpstr>PowerPoint Presentation</vt:lpstr>
      <vt:lpstr>Việc ước lượng tham số</vt:lpstr>
      <vt:lpstr>PowerPoint Presentation</vt:lpstr>
      <vt:lpstr>PowerPoint Presentation</vt:lpstr>
      <vt:lpstr>PowerPoint Presentation</vt:lpstr>
      <vt:lpstr>PowerPoint Presentation</vt:lpstr>
      <vt:lpstr>PowerPoint Presentation</vt:lpstr>
      <vt:lpstr>Các giả định cho bài toán hồi quy</vt:lpstr>
      <vt:lpstr>Kiểm định giả thuyết</vt:lpstr>
      <vt:lpstr>Kiểm định giả thuyết</vt:lpstr>
      <vt:lpstr>Kiểm định giả thuyết</vt:lpstr>
      <vt:lpstr>Kiểm định giả thuyết</vt:lpstr>
      <vt:lpstr>Khoảng tin cậy</vt:lpstr>
      <vt:lpstr>Khoảng tin cậy</vt:lpstr>
      <vt:lpstr>Dự đoán</vt:lpstr>
      <vt:lpstr>Dự đoán</vt:lpstr>
      <vt:lpstr>Measuring the quality of fit</vt:lpstr>
      <vt:lpstr>Measuring the quality of fit</vt:lpstr>
      <vt:lpstr>Measuring the quality of fit</vt:lpstr>
    </vt:vector>
  </TitlesOfParts>
  <Company>Copyright © 2014, 2012, 2010 Pearson Education, Inc. All Rights Reserved.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12e</dc:title>
  <dc:subject>Chapter 8 Section 1</dc:subject>
  <dc:creator>Mario Triola</dc:creator>
  <cp:lastModifiedBy>Admin</cp:lastModifiedBy>
  <cp:revision>1048</cp:revision>
  <cp:lastPrinted>1997-05-28T14:02:53Z</cp:lastPrinted>
  <dcterms:created xsi:type="dcterms:W3CDTF">1997-05-25T09:08:44Z</dcterms:created>
  <dcterms:modified xsi:type="dcterms:W3CDTF">2020-08-23T12:20:25Z</dcterms:modified>
</cp:coreProperties>
</file>