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6"/>
  </p:notesMasterIdLst>
  <p:handoutMasterIdLst>
    <p:handoutMasterId r:id="rId57"/>
  </p:handoutMasterIdLst>
  <p:sldIdLst>
    <p:sldId id="753" r:id="rId2"/>
    <p:sldId id="1094" r:id="rId3"/>
    <p:sldId id="1095" r:id="rId4"/>
    <p:sldId id="1113" r:id="rId5"/>
    <p:sldId id="1115" r:id="rId6"/>
    <p:sldId id="1116" r:id="rId7"/>
    <p:sldId id="1117" r:id="rId8"/>
    <p:sldId id="1118" r:id="rId9"/>
    <p:sldId id="1119" r:id="rId10"/>
    <p:sldId id="1121" r:id="rId11"/>
    <p:sldId id="1154" r:id="rId12"/>
    <p:sldId id="1123" r:id="rId13"/>
    <p:sldId id="1155" r:id="rId14"/>
    <p:sldId id="1124" r:id="rId15"/>
    <p:sldId id="1156" r:id="rId16"/>
    <p:sldId id="1125" r:id="rId17"/>
    <p:sldId id="1126" r:id="rId18"/>
    <p:sldId id="1127" r:id="rId19"/>
    <p:sldId id="1128" r:id="rId20"/>
    <p:sldId id="1129" r:id="rId21"/>
    <p:sldId id="1130" r:id="rId22"/>
    <p:sldId id="1131" r:id="rId23"/>
    <p:sldId id="1132" r:id="rId24"/>
    <p:sldId id="1135" r:id="rId25"/>
    <p:sldId id="1136" r:id="rId26"/>
    <p:sldId id="1133" r:id="rId27"/>
    <p:sldId id="1137" r:id="rId28"/>
    <p:sldId id="1138" r:id="rId29"/>
    <p:sldId id="1139" r:id="rId30"/>
    <p:sldId id="1140" r:id="rId31"/>
    <p:sldId id="1141" r:id="rId32"/>
    <p:sldId id="1134" r:id="rId33"/>
    <p:sldId id="1142" r:id="rId34"/>
    <p:sldId id="1143" r:id="rId35"/>
    <p:sldId id="1096" r:id="rId36"/>
    <p:sldId id="1144" r:id="rId37"/>
    <p:sldId id="1145" r:id="rId38"/>
    <p:sldId id="1146" r:id="rId39"/>
    <p:sldId id="1147" r:id="rId40"/>
    <p:sldId id="1148" r:id="rId41"/>
    <p:sldId id="1149" r:id="rId42"/>
    <p:sldId id="1150" r:id="rId43"/>
    <p:sldId id="1151" r:id="rId44"/>
    <p:sldId id="1152" r:id="rId45"/>
    <p:sldId id="1153" r:id="rId46"/>
    <p:sldId id="1157" r:id="rId47"/>
    <p:sldId id="1159" r:id="rId48"/>
    <p:sldId id="1160" r:id="rId49"/>
    <p:sldId id="1098" r:id="rId50"/>
    <p:sldId id="1100" r:id="rId51"/>
    <p:sldId id="1103" r:id="rId52"/>
    <p:sldId id="1104" r:id="rId53"/>
    <p:sldId id="1105" r:id="rId54"/>
    <p:sldId id="1161" r:id="rId55"/>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EFE1CA"/>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7" autoAdjust="0"/>
  </p:normalViewPr>
  <p:slideViewPr>
    <p:cSldViewPr>
      <p:cViewPr varScale="1">
        <p:scale>
          <a:sx n="74" d="100"/>
          <a:sy n="74" d="100"/>
        </p:scale>
        <p:origin x="1272" y="72"/>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648"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C442D5B5-C26D-4B28-BEC3-862637AEEDF1}" type="slidenum">
              <a:rPr lang="en-US" altLang="en-US" sz="1600" smtClean="0"/>
              <a:pPr>
                <a:lnSpc>
                  <a:spcPct val="90000"/>
                </a:lnSpc>
                <a:defRPr/>
              </a:pPr>
              <a:t>‹#›</a:t>
            </a:fld>
            <a:endParaRPr lang="en-US" altLang="en-US" sz="1600" smtClean="0"/>
          </a:p>
        </p:txBody>
      </p:sp>
      <p:sp>
        <p:nvSpPr>
          <p:cNvPr id="3075" name="Rectangle 3"/>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AEAE47FA-1F52-4AE8-AE4D-AD33C576D3FD}" type="slidenum">
              <a:rPr lang="en-US" altLang="en-US" sz="1600" smtClean="0">
                <a:effectLst>
                  <a:outerShdw blurRad="38100" dist="38100" dir="2700000" algn="tl">
                    <a:srgbClr val="C0C0C0"/>
                  </a:outerShdw>
                </a:effectLst>
              </a:rPr>
              <a:pPr algn="ctr">
                <a:lnSpc>
                  <a:spcPct val="90000"/>
                </a:lnSpc>
                <a:defRPr/>
              </a:pPr>
              <a:t>‹#›</a:t>
            </a:fld>
            <a:endParaRPr lang="en-US" altLang="en-US" sz="1600" smtClean="0">
              <a:effectLst>
                <a:outerShdw blurRad="38100" dist="38100" dir="2700000" algn="tl">
                  <a:srgbClr val="C0C0C0"/>
                </a:outerShdw>
              </a:effectLst>
            </a:endParaRPr>
          </a:p>
        </p:txBody>
      </p:sp>
    </p:spTree>
    <p:extLst>
      <p:ext uri="{BB962C8B-B14F-4D97-AF65-F5344CB8AC3E}">
        <p14:creationId xmlns:p14="http://schemas.microsoft.com/office/powerpoint/2010/main" val="550753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6080866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50938" y="692150"/>
            <a:ext cx="4556125" cy="3416300"/>
          </a:xfrm>
          <a:ln cap="flat"/>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96762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10</a:t>
            </a:fld>
            <a:endParaRPr lang="en-US" altLang="en-US"/>
          </a:p>
        </p:txBody>
      </p:sp>
    </p:spTree>
    <p:extLst>
      <p:ext uri="{BB962C8B-B14F-4D97-AF65-F5344CB8AC3E}">
        <p14:creationId xmlns:p14="http://schemas.microsoft.com/office/powerpoint/2010/main" val="231551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11</a:t>
            </a:fld>
            <a:endParaRPr lang="en-US" altLang="en-US"/>
          </a:p>
        </p:txBody>
      </p:sp>
    </p:spTree>
    <p:extLst>
      <p:ext uri="{BB962C8B-B14F-4D97-AF65-F5344CB8AC3E}">
        <p14:creationId xmlns:p14="http://schemas.microsoft.com/office/powerpoint/2010/main" val="3501756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12</a:t>
            </a:fld>
            <a:endParaRPr lang="en-US" altLang="en-US"/>
          </a:p>
        </p:txBody>
      </p:sp>
    </p:spTree>
    <p:extLst>
      <p:ext uri="{BB962C8B-B14F-4D97-AF65-F5344CB8AC3E}">
        <p14:creationId xmlns:p14="http://schemas.microsoft.com/office/powerpoint/2010/main" val="613773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13</a:t>
            </a:fld>
            <a:endParaRPr lang="en-US" altLang="en-US"/>
          </a:p>
        </p:txBody>
      </p:sp>
    </p:spTree>
    <p:extLst>
      <p:ext uri="{BB962C8B-B14F-4D97-AF65-F5344CB8AC3E}">
        <p14:creationId xmlns:p14="http://schemas.microsoft.com/office/powerpoint/2010/main" val="191834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14</a:t>
            </a:fld>
            <a:endParaRPr lang="en-US" altLang="en-US"/>
          </a:p>
        </p:txBody>
      </p:sp>
    </p:spTree>
    <p:extLst>
      <p:ext uri="{BB962C8B-B14F-4D97-AF65-F5344CB8AC3E}">
        <p14:creationId xmlns:p14="http://schemas.microsoft.com/office/powerpoint/2010/main" val="3912152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15</a:t>
            </a:fld>
            <a:endParaRPr lang="en-US" altLang="en-US"/>
          </a:p>
        </p:txBody>
      </p:sp>
    </p:spTree>
    <p:extLst>
      <p:ext uri="{BB962C8B-B14F-4D97-AF65-F5344CB8AC3E}">
        <p14:creationId xmlns:p14="http://schemas.microsoft.com/office/powerpoint/2010/main" val="1477885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16</a:t>
            </a:fld>
            <a:endParaRPr lang="en-US" altLang="en-US"/>
          </a:p>
        </p:txBody>
      </p:sp>
    </p:spTree>
    <p:extLst>
      <p:ext uri="{BB962C8B-B14F-4D97-AF65-F5344CB8AC3E}">
        <p14:creationId xmlns:p14="http://schemas.microsoft.com/office/powerpoint/2010/main" val="191891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17</a:t>
            </a:fld>
            <a:endParaRPr lang="en-US" altLang="en-US"/>
          </a:p>
        </p:txBody>
      </p:sp>
    </p:spTree>
    <p:extLst>
      <p:ext uri="{BB962C8B-B14F-4D97-AF65-F5344CB8AC3E}">
        <p14:creationId xmlns:p14="http://schemas.microsoft.com/office/powerpoint/2010/main" val="1927686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18</a:t>
            </a:fld>
            <a:endParaRPr lang="en-US" altLang="en-US"/>
          </a:p>
        </p:txBody>
      </p:sp>
    </p:spTree>
    <p:extLst>
      <p:ext uri="{BB962C8B-B14F-4D97-AF65-F5344CB8AC3E}">
        <p14:creationId xmlns:p14="http://schemas.microsoft.com/office/powerpoint/2010/main" val="4047613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19</a:t>
            </a:fld>
            <a:endParaRPr lang="en-US" altLang="en-US"/>
          </a:p>
        </p:txBody>
      </p:sp>
    </p:spTree>
    <p:extLst>
      <p:ext uri="{BB962C8B-B14F-4D97-AF65-F5344CB8AC3E}">
        <p14:creationId xmlns:p14="http://schemas.microsoft.com/office/powerpoint/2010/main" val="359487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altLang="en-US" smtClean="0"/>
              <a:t>Bố cục </a:t>
            </a:r>
            <a:r>
              <a:rPr lang="en-US" altLang="en-US" smtClean="0"/>
              <a:t>3-</a:t>
            </a:r>
            <a:r>
              <a:rPr lang="vi-VN" altLang="en-US" smtClean="0"/>
              <a:t>3</a:t>
            </a:r>
            <a:r>
              <a:rPr lang="en-US" altLang="en-US" smtClean="0"/>
              <a:t>-3</a:t>
            </a:r>
          </a:p>
          <a:p>
            <a:pPr>
              <a:spcBef>
                <a:spcPct val="0"/>
              </a:spcBef>
            </a:pPr>
            <a:r>
              <a:rPr lang="en-US" altLang="en-US" smtClean="0"/>
              <a:t>Chính: Phân phối chuẩn và phân phối Z</a:t>
            </a:r>
            <a:endParaRPr lang="vi-VN" altLang="en-US" smtClean="0"/>
          </a:p>
          <a:p>
            <a:pPr>
              <a:spcBef>
                <a:spcPct val="0"/>
              </a:spcBef>
            </a:pPr>
            <a:r>
              <a:rPr lang="en-US" altLang="en-US" smtClean="0"/>
              <a:t>Phụ trợ: bài toán xuôi (tính xác suát) và bài toán ngược (tìm giá trị của biến ngẫu nhiên)</a:t>
            </a:r>
          </a:p>
          <a:p>
            <a:pPr>
              <a:spcBef>
                <a:spcPct val="0"/>
              </a:spcBef>
            </a:pPr>
            <a:r>
              <a:rPr lang="en-US" altLang="en-US" smtClean="0"/>
              <a:t>Phụ: mối liên hệ giữa phân phối chuẩn và phân phối nhị thức</a:t>
            </a:r>
            <a:endParaRPr lang="vi-VN" altLang="en-US" smtClean="0"/>
          </a:p>
          <a:p>
            <a:pPr>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6ADE1E2-0514-463A-B4DB-C208A27F5DFD}" type="slidenum">
              <a:rPr lang="en-GB" altLang="en-US">
                <a:latin typeface="Calibri" panose="020F0502020204030204" pitchFamily="34" charset="0"/>
              </a:rPr>
              <a:pPr/>
              <a:t>2</a:t>
            </a:fld>
            <a:endParaRPr lang="en-GB" altLang="en-US">
              <a:latin typeface="Calibri" panose="020F0502020204030204" pitchFamily="34" charset="0"/>
            </a:endParaRPr>
          </a:p>
        </p:txBody>
      </p:sp>
    </p:spTree>
    <p:extLst>
      <p:ext uri="{BB962C8B-B14F-4D97-AF65-F5344CB8AC3E}">
        <p14:creationId xmlns:p14="http://schemas.microsoft.com/office/powerpoint/2010/main" val="3110663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20</a:t>
            </a:fld>
            <a:endParaRPr lang="en-US" altLang="en-US"/>
          </a:p>
        </p:txBody>
      </p:sp>
    </p:spTree>
    <p:extLst>
      <p:ext uri="{BB962C8B-B14F-4D97-AF65-F5344CB8AC3E}">
        <p14:creationId xmlns:p14="http://schemas.microsoft.com/office/powerpoint/2010/main" val="320346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21</a:t>
            </a:fld>
            <a:endParaRPr lang="en-US" altLang="en-US"/>
          </a:p>
        </p:txBody>
      </p:sp>
    </p:spTree>
    <p:extLst>
      <p:ext uri="{BB962C8B-B14F-4D97-AF65-F5344CB8AC3E}">
        <p14:creationId xmlns:p14="http://schemas.microsoft.com/office/powerpoint/2010/main" val="3866557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22</a:t>
            </a:fld>
            <a:endParaRPr lang="en-US" altLang="en-US"/>
          </a:p>
        </p:txBody>
      </p:sp>
    </p:spTree>
    <p:extLst>
      <p:ext uri="{BB962C8B-B14F-4D97-AF65-F5344CB8AC3E}">
        <p14:creationId xmlns:p14="http://schemas.microsoft.com/office/powerpoint/2010/main" val="3886014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23</a:t>
            </a:fld>
            <a:endParaRPr lang="en-US" altLang="en-US"/>
          </a:p>
        </p:txBody>
      </p:sp>
    </p:spTree>
    <p:extLst>
      <p:ext uri="{BB962C8B-B14F-4D97-AF65-F5344CB8AC3E}">
        <p14:creationId xmlns:p14="http://schemas.microsoft.com/office/powerpoint/2010/main" val="1996817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24</a:t>
            </a:fld>
            <a:endParaRPr lang="en-US" altLang="en-US"/>
          </a:p>
        </p:txBody>
      </p:sp>
    </p:spTree>
    <p:extLst>
      <p:ext uri="{BB962C8B-B14F-4D97-AF65-F5344CB8AC3E}">
        <p14:creationId xmlns:p14="http://schemas.microsoft.com/office/powerpoint/2010/main" val="272007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25</a:t>
            </a:fld>
            <a:endParaRPr lang="en-US" altLang="en-US"/>
          </a:p>
        </p:txBody>
      </p:sp>
    </p:spTree>
    <p:extLst>
      <p:ext uri="{BB962C8B-B14F-4D97-AF65-F5344CB8AC3E}">
        <p14:creationId xmlns:p14="http://schemas.microsoft.com/office/powerpoint/2010/main" val="2222873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26</a:t>
            </a:fld>
            <a:endParaRPr lang="en-US" altLang="en-US"/>
          </a:p>
        </p:txBody>
      </p:sp>
    </p:spTree>
    <p:extLst>
      <p:ext uri="{BB962C8B-B14F-4D97-AF65-F5344CB8AC3E}">
        <p14:creationId xmlns:p14="http://schemas.microsoft.com/office/powerpoint/2010/main" val="102417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27</a:t>
            </a:fld>
            <a:endParaRPr lang="en-US" altLang="en-US"/>
          </a:p>
        </p:txBody>
      </p:sp>
    </p:spTree>
    <p:extLst>
      <p:ext uri="{BB962C8B-B14F-4D97-AF65-F5344CB8AC3E}">
        <p14:creationId xmlns:p14="http://schemas.microsoft.com/office/powerpoint/2010/main" val="1134867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28</a:t>
            </a:fld>
            <a:endParaRPr lang="en-US" altLang="en-US"/>
          </a:p>
        </p:txBody>
      </p:sp>
    </p:spTree>
    <p:extLst>
      <p:ext uri="{BB962C8B-B14F-4D97-AF65-F5344CB8AC3E}">
        <p14:creationId xmlns:p14="http://schemas.microsoft.com/office/powerpoint/2010/main" val="3462610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29</a:t>
            </a:fld>
            <a:endParaRPr lang="en-US" altLang="en-US"/>
          </a:p>
        </p:txBody>
      </p:sp>
    </p:spTree>
    <p:extLst>
      <p:ext uri="{BB962C8B-B14F-4D97-AF65-F5344CB8AC3E}">
        <p14:creationId xmlns:p14="http://schemas.microsoft.com/office/powerpoint/2010/main" val="112081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a:t>
            </a:fld>
            <a:endParaRPr lang="en-US" altLang="en-US"/>
          </a:p>
        </p:txBody>
      </p:sp>
    </p:spTree>
    <p:extLst>
      <p:ext uri="{BB962C8B-B14F-4D97-AF65-F5344CB8AC3E}">
        <p14:creationId xmlns:p14="http://schemas.microsoft.com/office/powerpoint/2010/main" val="2674508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30</a:t>
            </a:fld>
            <a:endParaRPr lang="en-US" altLang="en-US"/>
          </a:p>
        </p:txBody>
      </p:sp>
    </p:spTree>
    <p:extLst>
      <p:ext uri="{BB962C8B-B14F-4D97-AF65-F5344CB8AC3E}">
        <p14:creationId xmlns:p14="http://schemas.microsoft.com/office/powerpoint/2010/main" val="1015775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31</a:t>
            </a:fld>
            <a:endParaRPr lang="en-US" altLang="en-US"/>
          </a:p>
        </p:txBody>
      </p:sp>
    </p:spTree>
    <p:extLst>
      <p:ext uri="{BB962C8B-B14F-4D97-AF65-F5344CB8AC3E}">
        <p14:creationId xmlns:p14="http://schemas.microsoft.com/office/powerpoint/2010/main" val="337028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32</a:t>
            </a:fld>
            <a:endParaRPr lang="en-US" altLang="en-US"/>
          </a:p>
        </p:txBody>
      </p:sp>
    </p:spTree>
    <p:extLst>
      <p:ext uri="{BB962C8B-B14F-4D97-AF65-F5344CB8AC3E}">
        <p14:creationId xmlns:p14="http://schemas.microsoft.com/office/powerpoint/2010/main" val="15398566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33</a:t>
            </a:fld>
            <a:endParaRPr lang="en-US" altLang="en-US"/>
          </a:p>
        </p:txBody>
      </p:sp>
    </p:spTree>
    <p:extLst>
      <p:ext uri="{BB962C8B-B14F-4D97-AF65-F5344CB8AC3E}">
        <p14:creationId xmlns:p14="http://schemas.microsoft.com/office/powerpoint/2010/main" val="218876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34</a:t>
            </a:fld>
            <a:endParaRPr lang="en-US" altLang="en-US"/>
          </a:p>
        </p:txBody>
      </p:sp>
    </p:spTree>
    <p:extLst>
      <p:ext uri="{BB962C8B-B14F-4D97-AF65-F5344CB8AC3E}">
        <p14:creationId xmlns:p14="http://schemas.microsoft.com/office/powerpoint/2010/main" val="948019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35</a:t>
            </a:fld>
            <a:endParaRPr lang="en-US" altLang="en-US"/>
          </a:p>
        </p:txBody>
      </p:sp>
    </p:spTree>
    <p:extLst>
      <p:ext uri="{BB962C8B-B14F-4D97-AF65-F5344CB8AC3E}">
        <p14:creationId xmlns:p14="http://schemas.microsoft.com/office/powerpoint/2010/main" val="2956169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36</a:t>
            </a:fld>
            <a:endParaRPr lang="en-US" altLang="en-US"/>
          </a:p>
        </p:txBody>
      </p:sp>
    </p:spTree>
    <p:extLst>
      <p:ext uri="{BB962C8B-B14F-4D97-AF65-F5344CB8AC3E}">
        <p14:creationId xmlns:p14="http://schemas.microsoft.com/office/powerpoint/2010/main" val="1831072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37</a:t>
            </a:fld>
            <a:endParaRPr lang="en-US" altLang="en-US"/>
          </a:p>
        </p:txBody>
      </p:sp>
    </p:spTree>
    <p:extLst>
      <p:ext uri="{BB962C8B-B14F-4D97-AF65-F5344CB8AC3E}">
        <p14:creationId xmlns:p14="http://schemas.microsoft.com/office/powerpoint/2010/main" val="4142658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38</a:t>
            </a:fld>
            <a:endParaRPr lang="en-US" altLang="en-US"/>
          </a:p>
        </p:txBody>
      </p:sp>
    </p:spTree>
    <p:extLst>
      <p:ext uri="{BB962C8B-B14F-4D97-AF65-F5344CB8AC3E}">
        <p14:creationId xmlns:p14="http://schemas.microsoft.com/office/powerpoint/2010/main" val="2479454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39</a:t>
            </a:fld>
            <a:endParaRPr lang="en-US" altLang="en-US"/>
          </a:p>
        </p:txBody>
      </p:sp>
    </p:spTree>
    <p:extLst>
      <p:ext uri="{BB962C8B-B14F-4D97-AF65-F5344CB8AC3E}">
        <p14:creationId xmlns:p14="http://schemas.microsoft.com/office/powerpoint/2010/main" val="27374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a:t>
            </a:fld>
            <a:endParaRPr lang="en-US" altLang="en-US"/>
          </a:p>
        </p:txBody>
      </p:sp>
    </p:spTree>
    <p:extLst>
      <p:ext uri="{BB962C8B-B14F-4D97-AF65-F5344CB8AC3E}">
        <p14:creationId xmlns:p14="http://schemas.microsoft.com/office/powerpoint/2010/main" val="9739786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40</a:t>
            </a:fld>
            <a:endParaRPr lang="en-US" altLang="en-US"/>
          </a:p>
        </p:txBody>
      </p:sp>
    </p:spTree>
    <p:extLst>
      <p:ext uri="{BB962C8B-B14F-4D97-AF65-F5344CB8AC3E}">
        <p14:creationId xmlns:p14="http://schemas.microsoft.com/office/powerpoint/2010/main" val="3858347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41</a:t>
            </a:fld>
            <a:endParaRPr lang="en-US" altLang="en-US"/>
          </a:p>
        </p:txBody>
      </p:sp>
    </p:spTree>
    <p:extLst>
      <p:ext uri="{BB962C8B-B14F-4D97-AF65-F5344CB8AC3E}">
        <p14:creationId xmlns:p14="http://schemas.microsoft.com/office/powerpoint/2010/main" val="2684313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42</a:t>
            </a:fld>
            <a:endParaRPr lang="en-US" altLang="en-US"/>
          </a:p>
        </p:txBody>
      </p:sp>
    </p:spTree>
    <p:extLst>
      <p:ext uri="{BB962C8B-B14F-4D97-AF65-F5344CB8AC3E}">
        <p14:creationId xmlns:p14="http://schemas.microsoft.com/office/powerpoint/2010/main" val="3519379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43</a:t>
            </a:fld>
            <a:endParaRPr lang="en-US" altLang="en-US"/>
          </a:p>
        </p:txBody>
      </p:sp>
    </p:spTree>
    <p:extLst>
      <p:ext uri="{BB962C8B-B14F-4D97-AF65-F5344CB8AC3E}">
        <p14:creationId xmlns:p14="http://schemas.microsoft.com/office/powerpoint/2010/main" val="30578875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44</a:t>
            </a:fld>
            <a:endParaRPr lang="en-US" altLang="en-US"/>
          </a:p>
        </p:txBody>
      </p:sp>
    </p:spTree>
    <p:extLst>
      <p:ext uri="{BB962C8B-B14F-4D97-AF65-F5344CB8AC3E}">
        <p14:creationId xmlns:p14="http://schemas.microsoft.com/office/powerpoint/2010/main" val="28298262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45</a:t>
            </a:fld>
            <a:endParaRPr lang="en-US" altLang="en-US"/>
          </a:p>
        </p:txBody>
      </p:sp>
    </p:spTree>
    <p:extLst>
      <p:ext uri="{BB962C8B-B14F-4D97-AF65-F5344CB8AC3E}">
        <p14:creationId xmlns:p14="http://schemas.microsoft.com/office/powerpoint/2010/main" val="38268337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46</a:t>
            </a:fld>
            <a:endParaRPr lang="en-US" altLang="en-US"/>
          </a:p>
        </p:txBody>
      </p:sp>
    </p:spTree>
    <p:extLst>
      <p:ext uri="{BB962C8B-B14F-4D97-AF65-F5344CB8AC3E}">
        <p14:creationId xmlns:p14="http://schemas.microsoft.com/office/powerpoint/2010/main" val="1259646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47</a:t>
            </a:fld>
            <a:endParaRPr lang="en-US" altLang="en-US"/>
          </a:p>
        </p:txBody>
      </p:sp>
    </p:spTree>
    <p:extLst>
      <p:ext uri="{BB962C8B-B14F-4D97-AF65-F5344CB8AC3E}">
        <p14:creationId xmlns:p14="http://schemas.microsoft.com/office/powerpoint/2010/main" val="690606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48</a:t>
            </a:fld>
            <a:endParaRPr lang="en-US" altLang="en-US"/>
          </a:p>
        </p:txBody>
      </p:sp>
    </p:spTree>
    <p:extLst>
      <p:ext uri="{BB962C8B-B14F-4D97-AF65-F5344CB8AC3E}">
        <p14:creationId xmlns:p14="http://schemas.microsoft.com/office/powerpoint/2010/main" val="21817686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49</a:t>
            </a:fld>
            <a:endParaRPr lang="en-US" altLang="en-US"/>
          </a:p>
        </p:txBody>
      </p:sp>
    </p:spTree>
    <p:extLst>
      <p:ext uri="{BB962C8B-B14F-4D97-AF65-F5344CB8AC3E}">
        <p14:creationId xmlns:p14="http://schemas.microsoft.com/office/powerpoint/2010/main" val="67713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5</a:t>
            </a:fld>
            <a:endParaRPr lang="en-US" altLang="en-US"/>
          </a:p>
        </p:txBody>
      </p:sp>
    </p:spTree>
    <p:extLst>
      <p:ext uri="{BB962C8B-B14F-4D97-AF65-F5344CB8AC3E}">
        <p14:creationId xmlns:p14="http://schemas.microsoft.com/office/powerpoint/2010/main" val="17104888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50</a:t>
            </a:fld>
            <a:endParaRPr lang="en-US" altLang="en-US"/>
          </a:p>
        </p:txBody>
      </p:sp>
    </p:spTree>
    <p:extLst>
      <p:ext uri="{BB962C8B-B14F-4D97-AF65-F5344CB8AC3E}">
        <p14:creationId xmlns:p14="http://schemas.microsoft.com/office/powerpoint/2010/main" val="6596364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51</a:t>
            </a:fld>
            <a:endParaRPr lang="en-US" altLang="en-US"/>
          </a:p>
        </p:txBody>
      </p:sp>
    </p:spTree>
    <p:extLst>
      <p:ext uri="{BB962C8B-B14F-4D97-AF65-F5344CB8AC3E}">
        <p14:creationId xmlns:p14="http://schemas.microsoft.com/office/powerpoint/2010/main" val="27072921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52</a:t>
            </a:fld>
            <a:endParaRPr lang="en-US" altLang="en-US"/>
          </a:p>
        </p:txBody>
      </p:sp>
    </p:spTree>
    <p:extLst>
      <p:ext uri="{BB962C8B-B14F-4D97-AF65-F5344CB8AC3E}">
        <p14:creationId xmlns:p14="http://schemas.microsoft.com/office/powerpoint/2010/main" val="25380811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53</a:t>
            </a:fld>
            <a:endParaRPr lang="en-US" altLang="en-US"/>
          </a:p>
        </p:txBody>
      </p:sp>
    </p:spTree>
    <p:extLst>
      <p:ext uri="{BB962C8B-B14F-4D97-AF65-F5344CB8AC3E}">
        <p14:creationId xmlns:p14="http://schemas.microsoft.com/office/powerpoint/2010/main" val="31834846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54</a:t>
            </a:fld>
            <a:endParaRPr lang="en-US" altLang="en-US"/>
          </a:p>
        </p:txBody>
      </p:sp>
    </p:spTree>
    <p:extLst>
      <p:ext uri="{BB962C8B-B14F-4D97-AF65-F5344CB8AC3E}">
        <p14:creationId xmlns:p14="http://schemas.microsoft.com/office/powerpoint/2010/main" val="101870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6</a:t>
            </a:fld>
            <a:endParaRPr lang="en-US" altLang="en-US"/>
          </a:p>
        </p:txBody>
      </p:sp>
    </p:spTree>
    <p:extLst>
      <p:ext uri="{BB962C8B-B14F-4D97-AF65-F5344CB8AC3E}">
        <p14:creationId xmlns:p14="http://schemas.microsoft.com/office/powerpoint/2010/main" val="416208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7</a:t>
            </a:fld>
            <a:endParaRPr lang="en-US" altLang="en-US"/>
          </a:p>
        </p:txBody>
      </p:sp>
    </p:spTree>
    <p:extLst>
      <p:ext uri="{BB962C8B-B14F-4D97-AF65-F5344CB8AC3E}">
        <p14:creationId xmlns:p14="http://schemas.microsoft.com/office/powerpoint/2010/main" val="258448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8</a:t>
            </a:fld>
            <a:endParaRPr lang="en-US" altLang="en-US"/>
          </a:p>
        </p:txBody>
      </p:sp>
    </p:spTree>
    <p:extLst>
      <p:ext uri="{BB962C8B-B14F-4D97-AF65-F5344CB8AC3E}">
        <p14:creationId xmlns:p14="http://schemas.microsoft.com/office/powerpoint/2010/main" val="3003320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a:defRPr/>
            </a:pPr>
            <a:r>
              <a:rPr lang="en-US" i="1" smtClean="0"/>
              <a:t>simple regression equation # multiple regression equation</a:t>
            </a:r>
          </a:p>
          <a:p>
            <a:pPr>
              <a:defRPr/>
            </a:pPr>
            <a:r>
              <a:rPr lang="en-US" i="1" smtClean="0"/>
              <a:t>univariate </a:t>
            </a:r>
            <a:r>
              <a:rPr lang="en-US" smtClean="0"/>
              <a:t>regression: 1 y</a:t>
            </a:r>
          </a:p>
          <a:p>
            <a:pPr>
              <a:defRPr/>
            </a:pPr>
            <a:r>
              <a:rPr lang="en-US" i="1" smtClean="0"/>
              <a:t>multivariate </a:t>
            </a:r>
            <a:r>
              <a:rPr lang="en-US" smtClean="0"/>
              <a:t>regression: nhiều y</a:t>
            </a:r>
            <a:endParaRPr lang="en-US"/>
          </a:p>
        </p:txBody>
      </p:sp>
      <p:sp>
        <p:nvSpPr>
          <p:cNvPr id="4" name="Slide Number Placeholder 3"/>
          <p:cNvSpPr>
            <a:spLocks noGrp="1"/>
          </p:cNvSpPr>
          <p:nvPr>
            <p:ph type="sldNum" sz="quarter" idx="5"/>
          </p:nvPr>
        </p:nvSpPr>
        <p:spPr>
          <a:xfrm>
            <a:off x="4143375" y="9120188"/>
            <a:ext cx="3170238" cy="479425"/>
          </a:xfrm>
          <a:prstGeom prst="rect">
            <a:avLst/>
          </a:prstGeom>
        </p:spPr>
        <p:txBody>
          <a:bodyPr/>
          <a:lstStyle/>
          <a:p>
            <a:pPr>
              <a:defRPr/>
            </a:pPr>
            <a:fld id="{2003FB6C-E918-4200-931B-AA6B435CDC29}" type="slidenum">
              <a:rPr lang="en-US" altLang="en-US" smtClean="0"/>
              <a:pPr>
                <a:defRPr/>
              </a:pPr>
              <a:t>9</a:t>
            </a:fld>
            <a:endParaRPr lang="en-US" altLang="en-US"/>
          </a:p>
        </p:txBody>
      </p:sp>
    </p:spTree>
    <p:extLst>
      <p:ext uri="{BB962C8B-B14F-4D97-AF65-F5344CB8AC3E}">
        <p14:creationId xmlns:p14="http://schemas.microsoft.com/office/powerpoint/2010/main" val="2177785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427526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39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7422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3840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848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4273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5297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314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868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75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42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4332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Tree>
    <p:extLst>
      <p:ext uri="{BB962C8B-B14F-4D97-AF65-F5344CB8AC3E}">
        <p14:creationId xmlns:p14="http://schemas.microsoft.com/office/powerpoint/2010/main" val="257522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10202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547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880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428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540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876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755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47208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11317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82613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4446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6689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14521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9661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30130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64622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482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242265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05615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1475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8417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838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a:defRPr/>
            </a:pPr>
            <a:fld id="{6A9F218A-9A86-42FF-B8B5-B8DDD61931D4}" type="slidenum">
              <a:rPr lang="en-GB"/>
              <a:pPr>
                <a:defRPr/>
              </a:pPr>
              <a:t>‹#›</a:t>
            </a:fld>
            <a:endParaRPr lang="en-GB"/>
          </a:p>
        </p:txBody>
      </p:sp>
    </p:spTree>
    <p:extLst>
      <p:ext uri="{BB962C8B-B14F-4D97-AF65-F5344CB8AC3E}">
        <p14:creationId xmlns:p14="http://schemas.microsoft.com/office/powerpoint/2010/main" val="179115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5525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72228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1558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9654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6070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725511"/>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420382983"/>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074"/>
          <p:cNvSpPr>
            <a:spLocks noGrp="1" noChangeArrowheads="1"/>
          </p:cNvSpPr>
          <p:nvPr>
            <p:ph type="title"/>
          </p:nvPr>
        </p:nvSpPr>
        <p:spPr>
          <a:xfrm>
            <a:off x="1016000" y="463550"/>
            <a:ext cx="7112000" cy="1365250"/>
          </a:xfrm>
        </p:spPr>
        <p:txBody>
          <a:bodyPr lIns="90488" tIns="44450" rIns="90488" bIns="44450">
            <a:normAutofit fontScale="90000"/>
          </a:bodyPr>
          <a:lstStyle/>
          <a:p>
            <a:pPr>
              <a:defRPr/>
            </a:pPr>
            <a:r>
              <a:rPr lang="en-US" b="1" dirty="0" smtClean="0">
                <a:solidFill>
                  <a:schemeClr val="accent6">
                    <a:lumMod val="75000"/>
                  </a:schemeClr>
                </a:solidFill>
              </a:rPr>
              <a:t>CHAPTER 12</a:t>
            </a:r>
            <a:br>
              <a:rPr lang="en-US" b="1" dirty="0" smtClean="0">
                <a:solidFill>
                  <a:schemeClr val="accent6">
                    <a:lumMod val="75000"/>
                  </a:schemeClr>
                </a:solidFill>
              </a:rPr>
            </a:br>
            <a:r>
              <a:rPr lang="en-US" b="1" dirty="0"/>
              <a:t>REGRESSION DIAGNOSTICS:</a:t>
            </a:r>
            <a:br>
              <a:rPr lang="en-US" b="1" dirty="0"/>
            </a:br>
            <a:r>
              <a:rPr lang="en-US" b="1" dirty="0"/>
              <a:t>DETECTION OF MODEL VIOLATIONS</a:t>
            </a:r>
            <a:r>
              <a:rPr lang="en-US" dirty="0"/>
              <a:t> </a:t>
            </a:r>
            <a:endParaRPr lang="en-US" b="1" dirty="0" smtClean="0">
              <a:solidFill>
                <a:schemeClr val="accent6">
                  <a:lumMod val="75000"/>
                </a:schemeClr>
              </a:solidFill>
            </a:endParaRPr>
          </a:p>
        </p:txBody>
      </p:sp>
      <p:sp>
        <p:nvSpPr>
          <p:cNvPr id="3075" name="Text Box 3078"/>
          <p:cNvSpPr txBox="1">
            <a:spLocks noChangeArrowheads="1"/>
          </p:cNvSpPr>
          <p:nvPr/>
        </p:nvSpPr>
        <p:spPr bwMode="auto">
          <a:xfrm>
            <a:off x="609600" y="1795617"/>
            <a:ext cx="8229600" cy="4191917"/>
          </a:xfrm>
          <a:prstGeom prst="rect">
            <a:avLst/>
          </a:prstGeom>
          <a:noFill/>
          <a:ln w="12700">
            <a:noFill/>
            <a:miter lim="800000"/>
            <a:headEnd/>
            <a:tailEnd/>
          </a:ln>
        </p:spPr>
        <p:txBody>
          <a:bodyPr>
            <a:spAutoFit/>
          </a:bodyPr>
          <a:lstStyle/>
          <a:p>
            <a:pPr>
              <a:lnSpc>
                <a:spcPct val="90000"/>
              </a:lnSpc>
              <a:spcBef>
                <a:spcPct val="50000"/>
              </a:spcBef>
              <a:tabLst>
                <a:tab pos="633413" algn="l"/>
              </a:tabLst>
              <a:defRPr/>
            </a:pPr>
            <a:r>
              <a:rPr lang="en-US" sz="2400" dirty="0" smtClean="0">
                <a:solidFill>
                  <a:schemeClr val="accent6">
                    <a:lumMod val="75000"/>
                  </a:schemeClr>
                </a:solidFill>
                <a:latin typeface="Arial" charset="0"/>
              </a:rPr>
              <a:t>12-1 INTRODUCTION</a:t>
            </a:r>
            <a:endParaRPr lang="en-US" sz="2400" dirty="0">
              <a:solidFill>
                <a:schemeClr val="accent6">
                  <a:lumMod val="75000"/>
                </a:schemeClr>
              </a:solidFill>
              <a:latin typeface="Arial" charset="0"/>
            </a:endParaRPr>
          </a:p>
          <a:p>
            <a:pPr>
              <a:lnSpc>
                <a:spcPct val="90000"/>
              </a:lnSpc>
              <a:spcBef>
                <a:spcPct val="50000"/>
              </a:spcBef>
              <a:tabLst>
                <a:tab pos="633413" algn="l"/>
              </a:tabLst>
              <a:defRPr/>
            </a:pPr>
            <a:r>
              <a:rPr lang="en-US" sz="2400" dirty="0" smtClean="0">
                <a:solidFill>
                  <a:schemeClr val="accent6">
                    <a:lumMod val="75000"/>
                  </a:schemeClr>
                </a:solidFill>
                <a:latin typeface="Arial" charset="0"/>
              </a:rPr>
              <a:t>12-2 THE </a:t>
            </a:r>
            <a:r>
              <a:rPr lang="en-US" sz="2400" dirty="0">
                <a:solidFill>
                  <a:schemeClr val="accent6">
                    <a:lumMod val="75000"/>
                  </a:schemeClr>
                </a:solidFill>
                <a:latin typeface="Arial" charset="0"/>
              </a:rPr>
              <a:t>STANDARD REGRESSION ASSUMPTION</a:t>
            </a:r>
          </a:p>
          <a:p>
            <a:pPr>
              <a:lnSpc>
                <a:spcPct val="90000"/>
              </a:lnSpc>
              <a:spcBef>
                <a:spcPct val="50000"/>
              </a:spcBef>
              <a:tabLst>
                <a:tab pos="633413" algn="l"/>
              </a:tabLst>
              <a:defRPr/>
            </a:pPr>
            <a:r>
              <a:rPr lang="en-US" sz="2400" dirty="0" smtClean="0">
                <a:solidFill>
                  <a:schemeClr val="accent6">
                    <a:lumMod val="75000"/>
                  </a:schemeClr>
                </a:solidFill>
                <a:latin typeface="Arial" charset="0"/>
              </a:rPr>
              <a:t>13-3 </a:t>
            </a:r>
            <a:r>
              <a:rPr lang="en-US" sz="2400" dirty="0">
                <a:solidFill>
                  <a:schemeClr val="accent6">
                    <a:lumMod val="75000"/>
                  </a:schemeClr>
                </a:solidFill>
                <a:latin typeface="Arial" charset="0"/>
              </a:rPr>
              <a:t>INFLUENTIAL POINTS</a:t>
            </a:r>
          </a:p>
          <a:p>
            <a:pPr>
              <a:lnSpc>
                <a:spcPct val="90000"/>
              </a:lnSpc>
              <a:spcBef>
                <a:spcPct val="50000"/>
              </a:spcBef>
              <a:tabLst>
                <a:tab pos="633413" algn="l"/>
              </a:tabLst>
              <a:defRPr/>
            </a:pPr>
            <a:r>
              <a:rPr lang="en-US" sz="2400" dirty="0" smtClean="0">
                <a:solidFill>
                  <a:schemeClr val="accent6">
                    <a:lumMod val="75000"/>
                  </a:schemeClr>
                </a:solidFill>
                <a:latin typeface="Arial" charset="0"/>
              </a:rPr>
              <a:t>11-4 MEASURES </a:t>
            </a:r>
            <a:r>
              <a:rPr lang="en-US" sz="2400" dirty="0">
                <a:solidFill>
                  <a:schemeClr val="accent6">
                    <a:lumMod val="75000"/>
                  </a:schemeClr>
                </a:solidFill>
                <a:latin typeface="Arial" charset="0"/>
              </a:rPr>
              <a:t>OF INFLUENCE </a:t>
            </a:r>
          </a:p>
          <a:p>
            <a:pPr>
              <a:lnSpc>
                <a:spcPct val="90000"/>
              </a:lnSpc>
              <a:spcBef>
                <a:spcPct val="50000"/>
              </a:spcBef>
              <a:tabLst>
                <a:tab pos="633413" algn="l"/>
              </a:tabLst>
              <a:defRPr/>
            </a:pPr>
            <a:r>
              <a:rPr lang="en-US" sz="2400" dirty="0" smtClean="0">
                <a:solidFill>
                  <a:schemeClr val="accent6">
                    <a:lumMod val="75000"/>
                  </a:schemeClr>
                </a:solidFill>
                <a:latin typeface="Arial" charset="0"/>
              </a:rPr>
              <a:t>11-5 </a:t>
            </a:r>
            <a:r>
              <a:rPr lang="en-US" sz="2400" cap="all" dirty="0">
                <a:solidFill>
                  <a:schemeClr val="accent6">
                    <a:lumMod val="75000"/>
                  </a:schemeClr>
                </a:solidFill>
                <a:latin typeface="Arial" charset="0"/>
              </a:rPr>
              <a:t>A Strategy for Dealing with Problematic Data </a:t>
            </a:r>
            <a:r>
              <a:rPr lang="en-US" sz="2400" cap="all" dirty="0" smtClean="0">
                <a:solidFill>
                  <a:schemeClr val="accent6">
                    <a:lumMod val="75000"/>
                  </a:schemeClr>
                </a:solidFill>
                <a:latin typeface="Arial" charset="0"/>
              </a:rPr>
              <a:t>Points</a:t>
            </a:r>
          </a:p>
          <a:p>
            <a:pPr>
              <a:lnSpc>
                <a:spcPct val="90000"/>
              </a:lnSpc>
              <a:spcBef>
                <a:spcPct val="50000"/>
              </a:spcBef>
              <a:tabLst>
                <a:tab pos="633413" algn="l"/>
              </a:tabLst>
              <a:defRPr/>
            </a:pPr>
            <a:r>
              <a:rPr lang="en-US" sz="2400" dirty="0" smtClean="0">
                <a:solidFill>
                  <a:schemeClr val="accent6">
                    <a:lumMod val="75000"/>
                  </a:schemeClr>
                </a:solidFill>
                <a:latin typeface="Arial" charset="0"/>
              </a:rPr>
              <a:t>11-6 </a:t>
            </a:r>
            <a:r>
              <a:rPr lang="en-US" sz="2400" dirty="0">
                <a:solidFill>
                  <a:schemeClr val="accent6">
                    <a:lumMod val="75000"/>
                  </a:schemeClr>
                </a:solidFill>
                <a:latin typeface="Arial" charset="0"/>
              </a:rPr>
              <a:t>GRAPHS AFTER FITTING A MODEL </a:t>
            </a:r>
            <a:endParaRPr lang="en-US" sz="2400" b="0" dirty="0" smtClean="0">
              <a:latin typeface="Arial" charset="0"/>
            </a:endParaRPr>
          </a:p>
          <a:p>
            <a:pPr>
              <a:lnSpc>
                <a:spcPct val="90000"/>
              </a:lnSpc>
              <a:spcBef>
                <a:spcPct val="50000"/>
              </a:spcBef>
              <a:tabLst>
                <a:tab pos="633413" algn="l"/>
              </a:tabLst>
              <a:defRPr/>
            </a:pPr>
            <a:r>
              <a:rPr lang="en-US" sz="2400" dirty="0" smtClean="0">
                <a:solidFill>
                  <a:schemeClr val="accent6">
                    <a:lumMod val="75000"/>
                  </a:schemeClr>
                </a:solidFill>
                <a:latin typeface="Arial" charset="0"/>
              </a:rPr>
              <a:t>11-7 </a:t>
            </a:r>
            <a:r>
              <a:rPr lang="en-US" sz="2400" dirty="0">
                <a:solidFill>
                  <a:schemeClr val="accent6">
                    <a:lumMod val="75000"/>
                  </a:schemeClr>
                </a:solidFill>
                <a:latin typeface="Arial" charset="0"/>
              </a:rPr>
              <a:t>CHECKING STANDARD REGRESSION </a:t>
            </a:r>
            <a:r>
              <a:rPr lang="en-US" sz="2400" dirty="0" smtClean="0">
                <a:solidFill>
                  <a:schemeClr val="accent6">
                    <a:lumMod val="75000"/>
                  </a:schemeClr>
                </a:solidFill>
                <a:latin typeface="Arial" charset="0"/>
              </a:rPr>
              <a:t>ASSUMPTION</a:t>
            </a:r>
            <a:r>
              <a:rPr lang="en-US" sz="2400" b="0" dirty="0" smtClean="0">
                <a:latin typeface="Arial" charset="0"/>
              </a:rPr>
              <a:t> </a:t>
            </a:r>
            <a:r>
              <a:rPr lang="en-US" sz="2400" b="0" i="1" dirty="0" smtClean="0">
                <a:latin typeface="Arial" charset="0"/>
                <a:cs typeface="Arial" charset="0"/>
              </a:rPr>
              <a:t> </a:t>
            </a:r>
            <a:endParaRPr lang="el-GR" sz="2400" b="0" i="1" dirty="0">
              <a:solidFill>
                <a:schemeClr val="hlink"/>
              </a:solidFill>
              <a:latin typeface="Arial"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2</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Based on the definitions above, do you think the following </a:t>
            </a:r>
            <a:r>
              <a:rPr lang="en-US" sz="2400" b="1" dirty="0" err="1" smtClean="0"/>
              <a:t>DataSet</a:t>
            </a:r>
            <a:r>
              <a:rPr lang="en-US" sz="2400" b="1" dirty="0" smtClean="0"/>
              <a:t> </a:t>
            </a:r>
            <a:r>
              <a:rPr lang="en-US" sz="2400" dirty="0" smtClean="0"/>
              <a:t>contains </a:t>
            </a:r>
            <a:r>
              <a:rPr lang="en-US" sz="2400" dirty="0"/>
              <a:t>any outliers? Or, any high leverage data points</a:t>
            </a:r>
            <a:r>
              <a:rPr lang="en-US" sz="2400" dirty="0" smtClean="0"/>
              <a:t>?</a:t>
            </a:r>
          </a:p>
          <a:p>
            <a:endParaRPr lang="en-US" sz="2400" b="1" dirty="0"/>
          </a:p>
          <a:p>
            <a:endParaRPr lang="en-US" sz="2400" b="1" dirty="0" smtClean="0"/>
          </a:p>
          <a:p>
            <a:pPr marL="0" indent="0">
              <a:buNone/>
            </a:pPr>
            <a:endParaRPr lang="en-US" sz="2400" b="1" dirty="0" smtClean="0"/>
          </a:p>
          <a:p>
            <a:r>
              <a:rPr lang="en-US" sz="2400" dirty="0"/>
              <a:t>Because the red data point does not follow the general trend of the rest of the data, it would be considered an outlier. However, this point does not have an extreme x value, so it does not have high leverage. Is the red data point influential? An easy way to determine if the data point is influential is to find the best fitting line twice — once with the red data point included and once with the red data point excluded. </a:t>
            </a:r>
            <a:endParaRPr lang="en-US" sz="2400" b="1" dirty="0" smtClean="0"/>
          </a:p>
        </p:txBody>
      </p:sp>
      <p:pic>
        <p:nvPicPr>
          <p:cNvPr id="5" name="Picture 4"/>
          <p:cNvPicPr/>
          <p:nvPr/>
        </p:nvPicPr>
        <p:blipFill>
          <a:blip r:embed="rId3"/>
          <a:stretch>
            <a:fillRect/>
          </a:stretch>
        </p:blipFill>
        <p:spPr>
          <a:xfrm>
            <a:off x="2590800" y="1752600"/>
            <a:ext cx="3962400" cy="1905000"/>
          </a:xfrm>
          <a:prstGeom prst="rect">
            <a:avLst/>
          </a:prstGeom>
        </p:spPr>
      </p:pic>
    </p:spTree>
    <p:extLst>
      <p:ext uri="{BB962C8B-B14F-4D97-AF65-F5344CB8AC3E}">
        <p14:creationId xmlns:p14="http://schemas.microsoft.com/office/powerpoint/2010/main" val="28160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2</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The following plot illustrates the two best fitting lines:</a:t>
            </a:r>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r>
              <a:rPr lang="en-US" sz="2400" dirty="0"/>
              <a:t>I</a:t>
            </a:r>
            <a:r>
              <a:rPr lang="en-US" sz="2400" dirty="0" smtClean="0"/>
              <a:t>t's </a:t>
            </a:r>
            <a:r>
              <a:rPr lang="en-US" sz="2400" dirty="0"/>
              <a:t>hard to even tell the two estimated regression equations apart! The solid line represents the estimated regression equation with the red data point included, while the dashed line represents the estimated regression equation with the red data point taken excluded. The slopes of the two lines are very similar — 5.04 and 5.12, respectively.</a:t>
            </a:r>
            <a:endParaRPr lang="en-US" sz="2400" b="1" dirty="0" smtClean="0"/>
          </a:p>
        </p:txBody>
      </p:sp>
      <p:pic>
        <p:nvPicPr>
          <p:cNvPr id="6" name="Picture 5"/>
          <p:cNvPicPr/>
          <p:nvPr/>
        </p:nvPicPr>
        <p:blipFill>
          <a:blip r:embed="rId3"/>
          <a:stretch>
            <a:fillRect/>
          </a:stretch>
        </p:blipFill>
        <p:spPr>
          <a:xfrm>
            <a:off x="1952625" y="1524000"/>
            <a:ext cx="4676775" cy="2486025"/>
          </a:xfrm>
          <a:prstGeom prst="rect">
            <a:avLst/>
          </a:prstGeom>
        </p:spPr>
      </p:pic>
    </p:spTree>
    <p:extLst>
      <p:ext uri="{BB962C8B-B14F-4D97-AF65-F5344CB8AC3E}">
        <p14:creationId xmlns:p14="http://schemas.microsoft.com/office/powerpoint/2010/main" val="65001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3</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Based on the definitions above, do you think the following </a:t>
            </a:r>
            <a:r>
              <a:rPr lang="en-US" sz="2400" b="1" dirty="0" err="1" smtClean="0"/>
              <a:t>DataSet</a:t>
            </a:r>
            <a:r>
              <a:rPr lang="en-US" sz="2400" b="1" dirty="0" smtClean="0"/>
              <a:t> </a:t>
            </a:r>
            <a:r>
              <a:rPr lang="en-US" sz="2400" dirty="0" smtClean="0"/>
              <a:t>contains </a:t>
            </a:r>
            <a:r>
              <a:rPr lang="en-US" sz="2400" dirty="0"/>
              <a:t>any outliers? Or, any high leverage data points</a:t>
            </a:r>
            <a:r>
              <a:rPr lang="en-US" sz="2400" dirty="0" smtClean="0"/>
              <a:t>?</a:t>
            </a:r>
          </a:p>
          <a:p>
            <a:endParaRPr lang="en-US" sz="2400" b="1" dirty="0"/>
          </a:p>
          <a:p>
            <a:endParaRPr lang="en-US" sz="2400" b="1" dirty="0" smtClean="0"/>
          </a:p>
          <a:p>
            <a:pPr marL="0" indent="0">
              <a:buNone/>
            </a:pPr>
            <a:endParaRPr lang="en-US" sz="2400" b="1" dirty="0"/>
          </a:p>
          <a:p>
            <a:r>
              <a:rPr lang="en-US" sz="2400" dirty="0"/>
              <a:t>In this </a:t>
            </a:r>
            <a:r>
              <a:rPr lang="en-US" sz="2400" dirty="0" smtClean="0"/>
              <a:t>case</a:t>
            </a:r>
            <a:r>
              <a:rPr lang="en-US" sz="2400" dirty="0"/>
              <a:t>, the red data point does follow the general trend of the rest of the data. Therefore, it is </a:t>
            </a:r>
            <a:r>
              <a:rPr lang="en-US" sz="2400" i="1" dirty="0"/>
              <a:t>not</a:t>
            </a:r>
            <a:r>
              <a:rPr lang="en-US" sz="2400" dirty="0"/>
              <a:t> deemed an outlier here. However, this point does have an extreme x value, so it does have high leverage. Is the red data point influential? It certainly appears to be far removed from the rest of the data (in the x direction), but is that sufficient to make the data point influential in this case?</a:t>
            </a:r>
            <a:endParaRPr lang="en-US" sz="2400" b="1" dirty="0" smtClean="0"/>
          </a:p>
        </p:txBody>
      </p:sp>
      <p:pic>
        <p:nvPicPr>
          <p:cNvPr id="5" name="Picture 4"/>
          <p:cNvPicPr/>
          <p:nvPr/>
        </p:nvPicPr>
        <p:blipFill>
          <a:blip r:embed="rId3"/>
          <a:stretch>
            <a:fillRect/>
          </a:stretch>
        </p:blipFill>
        <p:spPr>
          <a:xfrm>
            <a:off x="2400300" y="1752600"/>
            <a:ext cx="4076700" cy="1981200"/>
          </a:xfrm>
          <a:prstGeom prst="rect">
            <a:avLst/>
          </a:prstGeom>
        </p:spPr>
      </p:pic>
    </p:spTree>
    <p:extLst>
      <p:ext uri="{BB962C8B-B14F-4D97-AF65-F5344CB8AC3E}">
        <p14:creationId xmlns:p14="http://schemas.microsoft.com/office/powerpoint/2010/main" val="77636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3</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The following plot illustrates two best fitting lines — one obtained when the red data point is included and one obtained when the red data point is excluded</a:t>
            </a:r>
            <a:r>
              <a:rPr lang="en-US" sz="2400" dirty="0" smtClean="0"/>
              <a:t>:</a:t>
            </a:r>
          </a:p>
          <a:p>
            <a:endParaRPr lang="en-US" sz="2400" dirty="0"/>
          </a:p>
          <a:p>
            <a:endParaRPr lang="en-US" sz="2400" dirty="0" smtClean="0"/>
          </a:p>
          <a:p>
            <a:endParaRPr lang="en-US" sz="2400" dirty="0"/>
          </a:p>
          <a:p>
            <a:pPr marL="0" indent="0">
              <a:buNone/>
            </a:pPr>
            <a:endParaRPr lang="en-US" sz="2400" dirty="0" smtClean="0"/>
          </a:p>
          <a:p>
            <a:r>
              <a:rPr lang="en-US" sz="2400" dirty="0"/>
              <a:t> </a:t>
            </a:r>
            <a:r>
              <a:rPr lang="en-US" sz="2400" dirty="0" smtClean="0"/>
              <a:t>It's </a:t>
            </a:r>
            <a:r>
              <a:rPr lang="en-US" sz="2400" dirty="0"/>
              <a:t>hard to even tell the two estimated regression equations apart! The solid line represents the estimated regression equation with the red data point included, while the dashed line represents the estimated regression equation with the red data point taken excluded. The slopes of the two lines are very similar — 4.927 and 5.117, respectively.</a:t>
            </a:r>
          </a:p>
        </p:txBody>
      </p:sp>
      <p:pic>
        <p:nvPicPr>
          <p:cNvPr id="6" name="Picture 5"/>
          <p:cNvPicPr/>
          <p:nvPr/>
        </p:nvPicPr>
        <p:blipFill>
          <a:blip r:embed="rId3"/>
          <a:stretch>
            <a:fillRect/>
          </a:stretch>
        </p:blipFill>
        <p:spPr>
          <a:xfrm>
            <a:off x="2209800" y="1981200"/>
            <a:ext cx="4086225" cy="2209800"/>
          </a:xfrm>
          <a:prstGeom prst="rect">
            <a:avLst/>
          </a:prstGeom>
        </p:spPr>
      </p:pic>
    </p:spTree>
    <p:extLst>
      <p:ext uri="{BB962C8B-B14F-4D97-AF65-F5344CB8AC3E}">
        <p14:creationId xmlns:p14="http://schemas.microsoft.com/office/powerpoint/2010/main" val="219155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4</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Based on the definitions above, do you think the following </a:t>
            </a:r>
            <a:r>
              <a:rPr lang="en-US" sz="2400" b="1" dirty="0" err="1" smtClean="0"/>
              <a:t>DataSet</a:t>
            </a:r>
            <a:r>
              <a:rPr lang="en-US" sz="2400" b="1" dirty="0" smtClean="0"/>
              <a:t> </a:t>
            </a:r>
            <a:r>
              <a:rPr lang="en-US" sz="2400" dirty="0" smtClean="0"/>
              <a:t>contains </a:t>
            </a:r>
            <a:r>
              <a:rPr lang="en-US" sz="2400" dirty="0"/>
              <a:t>any outliers? Or, any high leverage data points</a:t>
            </a:r>
            <a:r>
              <a:rPr lang="en-US" sz="2400" dirty="0" smtClean="0"/>
              <a:t>?</a:t>
            </a:r>
          </a:p>
          <a:p>
            <a:endParaRPr lang="en-US" sz="2400" b="1" dirty="0"/>
          </a:p>
          <a:p>
            <a:endParaRPr lang="en-US" sz="2400" b="1" dirty="0" smtClean="0"/>
          </a:p>
          <a:p>
            <a:endParaRPr lang="en-US" sz="2400" b="1" dirty="0"/>
          </a:p>
          <a:p>
            <a:endParaRPr lang="en-US" sz="2400" b="1" dirty="0" smtClean="0"/>
          </a:p>
          <a:p>
            <a:endParaRPr lang="en-US" sz="2400" b="1" dirty="0"/>
          </a:p>
          <a:p>
            <a:r>
              <a:rPr lang="en-US" sz="2400" dirty="0"/>
              <a:t>I</a:t>
            </a:r>
            <a:r>
              <a:rPr lang="en-US" sz="2400" dirty="0" smtClean="0"/>
              <a:t>n </a:t>
            </a:r>
            <a:r>
              <a:rPr lang="en-US" sz="2400" dirty="0"/>
              <a:t>this case, the red data point is most certainly an outlier and has high leverage! The red data point does not follow the general trend of the rest of the data and it also has an extreme x value. And, in this case the red data point is influential.</a:t>
            </a:r>
            <a:endParaRPr lang="en-US" sz="2400" b="1" dirty="0" smtClean="0"/>
          </a:p>
        </p:txBody>
      </p:sp>
      <p:pic>
        <p:nvPicPr>
          <p:cNvPr id="7" name="Picture 6"/>
          <p:cNvPicPr/>
          <p:nvPr/>
        </p:nvPicPr>
        <p:blipFill>
          <a:blip r:embed="rId3"/>
          <a:stretch>
            <a:fillRect/>
          </a:stretch>
        </p:blipFill>
        <p:spPr>
          <a:xfrm>
            <a:off x="2209800" y="1752600"/>
            <a:ext cx="4419600" cy="2943225"/>
          </a:xfrm>
          <a:prstGeom prst="rect">
            <a:avLst/>
          </a:prstGeom>
        </p:spPr>
      </p:pic>
    </p:spTree>
    <p:extLst>
      <p:ext uri="{BB962C8B-B14F-4D97-AF65-F5344CB8AC3E}">
        <p14:creationId xmlns:p14="http://schemas.microsoft.com/office/powerpoint/2010/main" val="223256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4</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The two best fitting lines — one obtained when the red data point is included and one obtained when the red data point is excluded</a:t>
            </a:r>
            <a:r>
              <a:rPr lang="en-US" sz="2400" dirty="0" smtClean="0"/>
              <a:t>:</a:t>
            </a:r>
          </a:p>
          <a:p>
            <a:endParaRPr lang="en-US" sz="2400" b="1" dirty="0"/>
          </a:p>
          <a:p>
            <a:endParaRPr lang="en-US" sz="2400" b="1" dirty="0" smtClean="0"/>
          </a:p>
          <a:p>
            <a:endParaRPr lang="en-US" sz="2400" b="1" dirty="0"/>
          </a:p>
          <a:p>
            <a:endParaRPr lang="en-US" sz="2400" b="1" dirty="0" smtClean="0"/>
          </a:p>
          <a:p>
            <a:r>
              <a:rPr lang="en-US" sz="2400" dirty="0"/>
              <a:t>The solid line represents the estimated regression equation with the red data point included, while the dashed line represents the estimated regression equation with the red data point taken excluded. The existence of the red data point significantly reduces the slope of the regression line — dropping it from 5.117 to 3.320.</a:t>
            </a:r>
            <a:endParaRPr lang="en-US" sz="2400" b="1" dirty="0" smtClean="0"/>
          </a:p>
        </p:txBody>
      </p:sp>
      <p:pic>
        <p:nvPicPr>
          <p:cNvPr id="8" name="Picture 7"/>
          <p:cNvPicPr/>
          <p:nvPr/>
        </p:nvPicPr>
        <p:blipFill>
          <a:blip r:embed="rId3"/>
          <a:stretch>
            <a:fillRect/>
          </a:stretch>
        </p:blipFill>
        <p:spPr>
          <a:xfrm>
            <a:off x="2286000" y="1676400"/>
            <a:ext cx="4343400" cy="2590800"/>
          </a:xfrm>
          <a:prstGeom prst="rect">
            <a:avLst/>
          </a:prstGeom>
        </p:spPr>
      </p:pic>
    </p:spTree>
    <p:extLst>
      <p:ext uri="{BB962C8B-B14F-4D97-AF65-F5344CB8AC3E}">
        <p14:creationId xmlns:p14="http://schemas.microsoft.com/office/powerpoint/2010/main" val="221803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b="1" dirty="0" smtClean="0"/>
              <a:t>Summary</a:t>
            </a:r>
            <a:endParaRPr lang="en-US" sz="2800" b="1" dirty="0"/>
          </a:p>
        </p:txBody>
      </p:sp>
      <p:sp>
        <p:nvSpPr>
          <p:cNvPr id="9" name="Rectangle 3"/>
          <p:cNvSpPr>
            <a:spLocks noGrp="1" noChangeArrowheads="1"/>
          </p:cNvSpPr>
          <p:nvPr>
            <p:ph idx="1"/>
          </p:nvPr>
        </p:nvSpPr>
        <p:spPr>
          <a:xfrm>
            <a:off x="0" y="990600"/>
            <a:ext cx="9144000" cy="5867400"/>
          </a:xfrm>
        </p:spPr>
        <p:txBody>
          <a:bodyPr>
            <a:normAutofit lnSpcReduction="10000"/>
          </a:bodyPr>
          <a:lstStyle/>
          <a:p>
            <a:r>
              <a:rPr lang="en-US" sz="2400" dirty="0"/>
              <a:t>The above examples — through the use of simple plots — have highlighted the distinction between outliers and high leverage data points. There were outliers in examples 2 and 4. There were high leverage data points in examples 3 and 4. However, only in example 4 did the data point that was both an outlier and a high leverage point turn out to be influential. That is, not every outlier or high leverage data point strongly influences the regression analysis. It is your job as a regression analyst to always determine if your regression analysis is unduly influenced by one or more data points</a:t>
            </a:r>
            <a:r>
              <a:rPr lang="en-US" sz="2400" dirty="0" smtClean="0"/>
              <a:t>.</a:t>
            </a:r>
          </a:p>
          <a:p>
            <a:r>
              <a:rPr lang="en-US" sz="2400" dirty="0" smtClean="0"/>
              <a:t>Of </a:t>
            </a:r>
            <a:r>
              <a:rPr lang="en-US" sz="2400" dirty="0"/>
              <a:t>course, the easy situation occurs for simple linear regression, when we can rely on simple scatter plots to elucidate matters. Unfortunately, we don't have that luxury in the case of multiple linear regression. In that situation, we have to rely on various measures to help us determine whether a data point is an outlier, high leverage, or both. Once we've identified such points we then need to see if the points are actually influential. We'll learn how to do all this in the next few sections!</a:t>
            </a:r>
            <a:endParaRPr lang="en-US" sz="2400" dirty="0" smtClean="0"/>
          </a:p>
        </p:txBody>
      </p:sp>
    </p:spTree>
    <p:extLst>
      <p:ext uri="{BB962C8B-B14F-4D97-AF65-F5344CB8AC3E}">
        <p14:creationId xmlns:p14="http://schemas.microsoft.com/office/powerpoint/2010/main" val="403920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Using Leverages to Help Identify Extreme x Values</a:t>
            </a: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In this section, we learn about "</a:t>
            </a:r>
            <a:r>
              <a:rPr lang="en-US" sz="2400" b="1" dirty="0"/>
              <a:t>leverages</a:t>
            </a:r>
            <a:r>
              <a:rPr lang="en-US" sz="2400" dirty="0"/>
              <a:t>" and how they can help us identify extreme </a:t>
            </a:r>
            <a:r>
              <a:rPr lang="en-US" sz="2400" i="1" dirty="0"/>
              <a:t>x</a:t>
            </a:r>
            <a:r>
              <a:rPr lang="en-US" sz="2400" dirty="0"/>
              <a:t> values. We need to be able to identify extreme </a:t>
            </a:r>
            <a:r>
              <a:rPr lang="en-US" sz="2400" i="1" dirty="0"/>
              <a:t>x</a:t>
            </a:r>
            <a:r>
              <a:rPr lang="en-US" sz="2400" dirty="0"/>
              <a:t> values, because in certain situations they may highly influence the estimated regression </a:t>
            </a:r>
            <a:r>
              <a:rPr lang="en-US" sz="2400" dirty="0" smtClean="0"/>
              <a:t>function.</a:t>
            </a:r>
          </a:p>
        </p:txBody>
      </p:sp>
    </p:spTree>
    <p:extLst>
      <p:ext uri="{BB962C8B-B14F-4D97-AF65-F5344CB8AC3E}">
        <p14:creationId xmlns:p14="http://schemas.microsoft.com/office/powerpoint/2010/main" val="1834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Using Leverages to Help Identify Extreme x Values</a:t>
            </a:r>
          </a:p>
        </p:txBody>
      </p:sp>
      <p:sp>
        <p:nvSpPr>
          <p:cNvPr id="9" name="Rectangle 3"/>
          <p:cNvSpPr>
            <a:spLocks noGrp="1" noChangeArrowheads="1"/>
          </p:cNvSpPr>
          <p:nvPr>
            <p:ph idx="1"/>
          </p:nvPr>
        </p:nvSpPr>
        <p:spPr>
          <a:xfrm>
            <a:off x="0" y="990600"/>
            <a:ext cx="9144000" cy="5867400"/>
          </a:xfrm>
        </p:spPr>
        <p:txBody>
          <a:bodyPr>
            <a:normAutofit/>
          </a:bodyPr>
          <a:lstStyle/>
          <a:p>
            <a:r>
              <a:rPr lang="en-US" sz="2400" b="1" dirty="0"/>
              <a:t>Definition and properties of </a:t>
            </a:r>
            <a:r>
              <a:rPr lang="en-US" sz="2400" b="1" dirty="0" smtClean="0"/>
              <a:t>leverages</a:t>
            </a:r>
            <a:r>
              <a:rPr lang="en-US" sz="2400" dirty="0" smtClean="0"/>
              <a:t>: </a:t>
            </a:r>
          </a:p>
          <a:p>
            <a:pPr lvl="1"/>
            <a:r>
              <a:rPr lang="en-US" sz="1800" dirty="0"/>
              <a:t>You might recall from our brief study of the matrix formulation of regression that the regression model can be written succinctly as</a:t>
            </a:r>
            <a:r>
              <a:rPr lang="en-US" sz="1800" dirty="0" smtClean="0"/>
              <a:t>:</a:t>
            </a:r>
          </a:p>
          <a:p>
            <a:pPr lvl="1"/>
            <a:endParaRPr lang="en-US" sz="1800" dirty="0"/>
          </a:p>
          <a:p>
            <a:pPr lvl="1"/>
            <a:endParaRPr lang="en-US" sz="1800" dirty="0" smtClean="0"/>
          </a:p>
          <a:p>
            <a:pPr lvl="1"/>
            <a:r>
              <a:rPr lang="en-US" sz="1800" dirty="0"/>
              <a:t>Therefore, the predicted responses can be represented in matrix notation as</a:t>
            </a:r>
            <a:r>
              <a:rPr lang="en-US" sz="1800" dirty="0" smtClean="0"/>
              <a:t>:</a:t>
            </a:r>
          </a:p>
          <a:p>
            <a:pPr lvl="1"/>
            <a:endParaRPr lang="en-US" sz="1800" dirty="0"/>
          </a:p>
          <a:p>
            <a:pPr lvl="1"/>
            <a:endParaRPr lang="en-US" sz="1800" dirty="0" smtClean="0"/>
          </a:p>
          <a:p>
            <a:pPr lvl="1"/>
            <a:r>
              <a:rPr lang="en-US" sz="1800" dirty="0"/>
              <a:t>And, if you recall that the estimated coefficients are represented in matrix notation as</a:t>
            </a:r>
            <a:r>
              <a:rPr lang="en-US" sz="1800" dirty="0" smtClean="0"/>
              <a:t>:</a:t>
            </a:r>
          </a:p>
          <a:p>
            <a:pPr lvl="1"/>
            <a:endParaRPr lang="en-US" sz="1800" dirty="0"/>
          </a:p>
          <a:p>
            <a:pPr lvl="1"/>
            <a:endParaRPr lang="en-US" sz="1800" dirty="0" smtClean="0"/>
          </a:p>
          <a:p>
            <a:pPr lvl="1"/>
            <a:r>
              <a:rPr lang="en-US" sz="1800" dirty="0"/>
              <a:t>T</a:t>
            </a:r>
            <a:r>
              <a:rPr lang="en-US" sz="1800" dirty="0" smtClean="0"/>
              <a:t>hen </a:t>
            </a:r>
            <a:r>
              <a:rPr lang="en-US" sz="1800" dirty="0"/>
              <a:t>you can see that the predicted responses can be alternatively written as:</a:t>
            </a:r>
            <a:endParaRPr lang="en-US" sz="1800" dirty="0" smtClean="0"/>
          </a:p>
        </p:txBody>
      </p:sp>
      <p:pic>
        <p:nvPicPr>
          <p:cNvPr id="2" name="Picture 1"/>
          <p:cNvPicPr>
            <a:picLocks noChangeAspect="1"/>
          </p:cNvPicPr>
          <p:nvPr/>
        </p:nvPicPr>
        <p:blipFill>
          <a:blip r:embed="rId3"/>
          <a:stretch>
            <a:fillRect/>
          </a:stretch>
        </p:blipFill>
        <p:spPr>
          <a:xfrm>
            <a:off x="3124200" y="2133600"/>
            <a:ext cx="1928813" cy="552450"/>
          </a:xfrm>
          <a:prstGeom prst="rect">
            <a:avLst/>
          </a:prstGeom>
        </p:spPr>
      </p:pic>
      <p:pic>
        <p:nvPicPr>
          <p:cNvPr id="3" name="Picture 2"/>
          <p:cNvPicPr>
            <a:picLocks noChangeAspect="1"/>
          </p:cNvPicPr>
          <p:nvPr/>
        </p:nvPicPr>
        <p:blipFill>
          <a:blip r:embed="rId4"/>
          <a:stretch>
            <a:fillRect/>
          </a:stretch>
        </p:blipFill>
        <p:spPr>
          <a:xfrm>
            <a:off x="3276600" y="3143250"/>
            <a:ext cx="1447800" cy="641169"/>
          </a:xfrm>
          <a:prstGeom prst="rect">
            <a:avLst/>
          </a:prstGeom>
        </p:spPr>
      </p:pic>
      <p:pic>
        <p:nvPicPr>
          <p:cNvPr id="4" name="Picture 3"/>
          <p:cNvPicPr>
            <a:picLocks noChangeAspect="1"/>
          </p:cNvPicPr>
          <p:nvPr/>
        </p:nvPicPr>
        <p:blipFill>
          <a:blip r:embed="rId5"/>
          <a:stretch>
            <a:fillRect/>
          </a:stretch>
        </p:blipFill>
        <p:spPr>
          <a:xfrm>
            <a:off x="2667000" y="4241619"/>
            <a:ext cx="3198548" cy="733425"/>
          </a:xfrm>
          <a:prstGeom prst="rect">
            <a:avLst/>
          </a:prstGeom>
        </p:spPr>
      </p:pic>
      <p:pic>
        <p:nvPicPr>
          <p:cNvPr id="5" name="Picture 4"/>
          <p:cNvPicPr>
            <a:picLocks noChangeAspect="1"/>
          </p:cNvPicPr>
          <p:nvPr/>
        </p:nvPicPr>
        <p:blipFill>
          <a:blip r:embed="rId6"/>
          <a:stretch>
            <a:fillRect/>
          </a:stretch>
        </p:blipFill>
        <p:spPr>
          <a:xfrm>
            <a:off x="2819400" y="5490142"/>
            <a:ext cx="2697243" cy="589053"/>
          </a:xfrm>
          <a:prstGeom prst="rect">
            <a:avLst/>
          </a:prstGeom>
        </p:spPr>
      </p:pic>
    </p:spTree>
    <p:extLst>
      <p:ext uri="{BB962C8B-B14F-4D97-AF65-F5344CB8AC3E}">
        <p14:creationId xmlns:p14="http://schemas.microsoft.com/office/powerpoint/2010/main" val="289725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Using Leverages to Help Identify Extreme x Values</a:t>
            </a:r>
          </a:p>
        </p:txBody>
      </p:sp>
      <mc:AlternateContent xmlns:mc="http://schemas.openxmlformats.org/markup-compatibility/2006" xmlns:a14="http://schemas.microsoft.com/office/drawing/2010/main">
        <mc:Choice Requires="a14">
          <p:sp>
            <p:nvSpPr>
              <p:cNvPr id="9" name="Rectangle 3"/>
              <p:cNvSpPr>
                <a:spLocks noGrp="1" noChangeArrowheads="1"/>
              </p:cNvSpPr>
              <p:nvPr>
                <p:ph idx="1"/>
              </p:nvPr>
            </p:nvSpPr>
            <p:spPr>
              <a:xfrm>
                <a:off x="0" y="990600"/>
                <a:ext cx="9144000" cy="5867400"/>
              </a:xfrm>
            </p:spPr>
            <p:txBody>
              <a:bodyPr>
                <a:normAutofit/>
              </a:bodyPr>
              <a:lstStyle/>
              <a:p>
                <a:r>
                  <a:rPr lang="en-US" sz="2400" b="1" dirty="0"/>
                  <a:t>Definition and properties of </a:t>
                </a:r>
                <a:r>
                  <a:rPr lang="en-US" sz="2400" b="1" dirty="0" smtClean="0"/>
                  <a:t>leverages</a:t>
                </a:r>
                <a:r>
                  <a:rPr lang="en-US" sz="2400" dirty="0" smtClean="0"/>
                  <a:t>: </a:t>
                </a:r>
              </a:p>
              <a:p>
                <a:pPr lvl="1"/>
                <a:r>
                  <a:rPr lang="en-US" sz="1800" dirty="0"/>
                  <a:t>That is, the predicted responses can be obtained by pre-multiplying the n × 1 column vector, y, containing the observed responses by the n × n matrix H:</a:t>
                </a:r>
              </a:p>
              <a:p>
                <a:pPr marL="296862" lvl="1" indent="0">
                  <a:buNone/>
                </a:pPr>
                <a:endParaRPr lang="en-US" sz="1800" dirty="0" smtClean="0"/>
              </a:p>
              <a:p>
                <a:pPr marL="296862" lvl="1" indent="0">
                  <a:buNone/>
                </a:pPr>
                <a:endParaRPr lang="en-US" sz="1800" dirty="0" smtClean="0"/>
              </a:p>
              <a:p>
                <a:pPr lvl="1"/>
                <a:r>
                  <a:rPr lang="en-US" sz="1800" dirty="0"/>
                  <a:t>That is:</a:t>
                </a:r>
              </a:p>
              <a:p>
                <a:pPr lvl="1"/>
                <a:endParaRPr lang="en-US" sz="1800" dirty="0" smtClean="0"/>
              </a:p>
              <a:p>
                <a:pPr lvl="1"/>
                <a:r>
                  <a:rPr lang="en-US" sz="1800" dirty="0"/>
                  <a:t>Do you see why statisticians call the n × n matrix </a:t>
                </a:r>
                <a:r>
                  <a:rPr lang="en-US" sz="1800" b="1" dirty="0"/>
                  <a:t>H "the hat matrix?" </a:t>
                </a:r>
                <a:r>
                  <a:rPr lang="en-US" sz="1800" dirty="0"/>
                  <a:t>That's right — because it's the matrix that puts the </a:t>
                </a:r>
                <a:r>
                  <a:rPr lang="en-US" sz="1800" b="1" dirty="0"/>
                  <a:t>hat </a:t>
                </a:r>
                <a:r>
                  <a:rPr lang="en-US" sz="1800" b="1" dirty="0" smtClean="0"/>
                  <a:t>“^"</a:t>
                </a:r>
                <a:r>
                  <a:rPr lang="en-US" sz="1800" dirty="0" smtClean="0"/>
                  <a:t> on </a:t>
                </a:r>
                <a:r>
                  <a:rPr lang="en-US" sz="1800" dirty="0"/>
                  <a:t>the observed response vector y to get the predicted response vector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oMath>
                </a14:m>
                <a:r>
                  <a:rPr lang="en-US" sz="1800" dirty="0" smtClean="0"/>
                  <a:t>! </a:t>
                </a:r>
                <a:r>
                  <a:rPr lang="en-US" sz="1800" dirty="0"/>
                  <a:t>And, why do we care about the hat matrix? Because it contains the "leverages" that help us identify extreme x values!</a:t>
                </a:r>
              </a:p>
              <a:p>
                <a:pPr lvl="1"/>
                <a:endParaRPr lang="en-US" sz="1800" dirty="0"/>
              </a:p>
              <a:p>
                <a:pPr lvl="1"/>
                <a:r>
                  <a:rPr lang="en-US" sz="1800" dirty="0"/>
                  <a:t>If we actually perform the matrix multiplication on the right side of this equation</a:t>
                </a:r>
                <a:r>
                  <a:rPr lang="en-US" sz="1800" dirty="0" smtClean="0"/>
                  <a:t>:</a:t>
                </a:r>
              </a:p>
              <a:p>
                <a:pPr lvl="1"/>
                <a:endParaRPr lang="en-US" sz="1800" dirty="0"/>
              </a:p>
              <a:p>
                <a:pPr lvl="1"/>
                <a:endParaRPr lang="en-US" sz="1800" dirty="0" smtClean="0"/>
              </a:p>
            </p:txBody>
          </p:sp>
        </mc:Choice>
        <mc:Fallback xmlns="">
          <p:sp>
            <p:nvSpPr>
              <p:cNvPr id="9" name="Rectangle 3"/>
              <p:cNvSpPr>
                <a:spLocks noGrp="1" noRot="1" noChangeAspect="1" noMove="1" noResize="1" noEditPoints="1" noAdjustHandles="1" noChangeArrowheads="1" noChangeShapeType="1" noTextEdit="1"/>
              </p:cNvSpPr>
              <p:nvPr>
                <p:ph idx="1"/>
              </p:nvPr>
            </p:nvSpPr>
            <p:spPr>
              <a:xfrm>
                <a:off x="0" y="990600"/>
                <a:ext cx="9144000" cy="5867400"/>
              </a:xfrm>
              <a:blipFill rotWithShape="0">
                <a:blip r:embed="rId3"/>
                <a:stretch>
                  <a:fillRect l="-467" t="-1351"/>
                </a:stretch>
              </a:blipFill>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3048000" y="2057400"/>
            <a:ext cx="1981200" cy="609600"/>
          </a:xfrm>
          <a:prstGeom prst="rect">
            <a:avLst/>
          </a:prstGeom>
        </p:spPr>
      </p:pic>
      <p:pic>
        <p:nvPicPr>
          <p:cNvPr id="8" name="Picture 7"/>
          <p:cNvPicPr>
            <a:picLocks noChangeAspect="1"/>
          </p:cNvPicPr>
          <p:nvPr/>
        </p:nvPicPr>
        <p:blipFill>
          <a:blip r:embed="rId5"/>
          <a:stretch>
            <a:fillRect/>
          </a:stretch>
        </p:blipFill>
        <p:spPr>
          <a:xfrm>
            <a:off x="3276600" y="2700070"/>
            <a:ext cx="1192637" cy="538430"/>
          </a:xfrm>
          <a:prstGeom prst="rect">
            <a:avLst/>
          </a:prstGeom>
        </p:spPr>
      </p:pic>
      <p:pic>
        <p:nvPicPr>
          <p:cNvPr id="13" name="Picture 12"/>
          <p:cNvPicPr>
            <a:picLocks noChangeAspect="1"/>
          </p:cNvPicPr>
          <p:nvPr/>
        </p:nvPicPr>
        <p:blipFill>
          <a:blip r:embed="rId5"/>
          <a:stretch>
            <a:fillRect/>
          </a:stretch>
        </p:blipFill>
        <p:spPr>
          <a:xfrm>
            <a:off x="3276599" y="5181600"/>
            <a:ext cx="1192637" cy="538430"/>
          </a:xfrm>
          <a:prstGeom prst="rect">
            <a:avLst/>
          </a:prstGeom>
        </p:spPr>
      </p:pic>
    </p:spTree>
    <p:extLst>
      <p:ext uri="{BB962C8B-B14F-4D97-AF65-F5344CB8AC3E}">
        <p14:creationId xmlns:p14="http://schemas.microsoft.com/office/powerpoint/2010/main" val="14522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a:xfrm>
            <a:off x="838200" y="457200"/>
            <a:ext cx="7315200" cy="1066800"/>
          </a:xfrm>
        </p:spPr>
        <p:txBody>
          <a:bodyPr/>
          <a:lstStyle/>
          <a:p>
            <a:r>
              <a:rPr lang="en-US" b="1" dirty="0" smtClean="0">
                <a:solidFill>
                  <a:schemeClr val="tx1"/>
                </a:solidFill>
              </a:rPr>
              <a:t>INTRODUCTION</a:t>
            </a:r>
            <a:endParaRPr lang="en-GB" altLang="en-US" dirty="0" smtClean="0"/>
          </a:p>
        </p:txBody>
      </p:sp>
      <p:sp>
        <p:nvSpPr>
          <p:cNvPr id="19460" name="Content Placeholder 3"/>
          <p:cNvSpPr>
            <a:spLocks noGrp="1"/>
          </p:cNvSpPr>
          <p:nvPr>
            <p:ph idx="1"/>
          </p:nvPr>
        </p:nvSpPr>
        <p:spPr>
          <a:xfrm>
            <a:off x="0" y="1371600"/>
            <a:ext cx="9144000" cy="5181600"/>
          </a:xfrm>
        </p:spPr>
        <p:txBody>
          <a:bodyPr/>
          <a:lstStyle/>
          <a:p>
            <a:r>
              <a:rPr lang="en-US" altLang="en-US" dirty="0" smtClean="0"/>
              <a:t>This chapter presents methods </a:t>
            </a:r>
            <a:r>
              <a:rPr lang="en-US" altLang="en-US" dirty="0"/>
              <a:t>for checking </a:t>
            </a:r>
            <a:r>
              <a:rPr lang="en-US" altLang="en-US" dirty="0" smtClean="0"/>
              <a:t>standard regression assumptions</a:t>
            </a:r>
            <a:r>
              <a:rPr lang="en-US" altLang="en-US" dirty="0"/>
              <a:t>. </a:t>
            </a:r>
            <a:endParaRPr lang="en-US" altLang="en-US" dirty="0" smtClean="0"/>
          </a:p>
          <a:p>
            <a:r>
              <a:rPr lang="en-US" dirty="0" smtClean="0"/>
              <a:t>We will </a:t>
            </a:r>
            <a:r>
              <a:rPr lang="en-US" dirty="0"/>
              <a:t>rely mainly on graphical </a:t>
            </a:r>
            <a:r>
              <a:rPr lang="en-US" dirty="0" smtClean="0"/>
              <a:t>methods as </a:t>
            </a:r>
            <a:r>
              <a:rPr lang="en-US" dirty="0"/>
              <a:t>opposed to applying rigid numerical rules to check for model violations. </a:t>
            </a:r>
            <a:br>
              <a:rPr lang="en-US" dirty="0"/>
            </a:br>
            <a:endParaRPr lang="en-US" altLang="en-US" sz="2400" b="0" dirty="0" smtClean="0">
              <a:latin typeface="Arial" panose="020B0604020202020204" pitchFamily="34" charset="0"/>
              <a:cs typeface="Arial" panose="020B0604020202020204" pitchFamily="34" charset="0"/>
            </a:endParaRPr>
          </a:p>
        </p:txBody>
      </p:sp>
      <p:sp>
        <p:nvSpPr>
          <p:cNvPr id="1946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946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D454659D-AD0F-414A-994D-0A12B0F19BB2}" type="slidenum">
              <a:rPr lang="en-GB" altLang="en-US">
                <a:solidFill>
                  <a:srgbClr val="FFFFFF"/>
                </a:solidFill>
              </a:rPr>
              <a:pPr/>
              <a:t>2</a:t>
            </a:fld>
            <a:endParaRPr lang="en-GB" altLang="en-US">
              <a:solidFill>
                <a:srgbClr val="FFFFFF"/>
              </a:solidFill>
            </a:endParaRPr>
          </a:p>
        </p:txBody>
      </p:sp>
    </p:spTree>
    <p:extLst>
      <p:ext uri="{BB962C8B-B14F-4D97-AF65-F5344CB8AC3E}">
        <p14:creationId xmlns:p14="http://schemas.microsoft.com/office/powerpoint/2010/main" val="52688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Using Leverages to Help Identify Extreme x Values</a:t>
            </a:r>
          </a:p>
        </p:txBody>
      </p:sp>
      <p:sp>
        <p:nvSpPr>
          <p:cNvPr id="9" name="Rectangle 3"/>
          <p:cNvSpPr>
            <a:spLocks noGrp="1" noChangeArrowheads="1"/>
          </p:cNvSpPr>
          <p:nvPr>
            <p:ph idx="1"/>
          </p:nvPr>
        </p:nvSpPr>
        <p:spPr>
          <a:xfrm>
            <a:off x="0" y="990600"/>
            <a:ext cx="9144000" cy="5867400"/>
          </a:xfrm>
        </p:spPr>
        <p:txBody>
          <a:bodyPr>
            <a:normAutofit/>
          </a:bodyPr>
          <a:lstStyle/>
          <a:p>
            <a:r>
              <a:rPr lang="en-US" sz="2400" b="1" dirty="0"/>
              <a:t>Definition and properties of </a:t>
            </a:r>
            <a:r>
              <a:rPr lang="en-US" sz="2400" b="1" dirty="0" smtClean="0"/>
              <a:t>leverages</a:t>
            </a:r>
            <a:r>
              <a:rPr lang="en-US" sz="2400" dirty="0" smtClean="0"/>
              <a:t>: </a:t>
            </a:r>
          </a:p>
          <a:p>
            <a:pPr lvl="1"/>
            <a:r>
              <a:rPr lang="en-US" sz="1800" dirty="0"/>
              <a:t>we can see that the predicted response for observation</a:t>
            </a:r>
            <a:r>
              <a:rPr lang="en-US" sz="1800" i="1" dirty="0"/>
              <a:t> </a:t>
            </a:r>
            <a:r>
              <a:rPr lang="en-US" sz="1800" i="1" dirty="0" err="1"/>
              <a:t>i</a:t>
            </a:r>
            <a:r>
              <a:rPr lang="en-US" sz="1800" dirty="0"/>
              <a:t> can be written as a linear combination of the</a:t>
            </a:r>
            <a:r>
              <a:rPr lang="en-US" sz="1800" i="1" dirty="0"/>
              <a:t> n </a:t>
            </a:r>
            <a:r>
              <a:rPr lang="en-US" sz="1800" dirty="0"/>
              <a:t>observed responses </a:t>
            </a:r>
            <a:r>
              <a:rPr lang="en-US" sz="1800" dirty="0" smtClean="0"/>
              <a:t>y</a:t>
            </a:r>
            <a:r>
              <a:rPr lang="en-US" sz="1800" baseline="-25000" dirty="0" smtClean="0"/>
              <a:t>1</a:t>
            </a:r>
            <a:r>
              <a:rPr lang="en-US" sz="1800" dirty="0" smtClean="0"/>
              <a:t>, y</a:t>
            </a:r>
            <a:r>
              <a:rPr lang="en-US" sz="1800" baseline="-25000" dirty="0" smtClean="0"/>
              <a:t>2</a:t>
            </a:r>
            <a:r>
              <a:rPr lang="en-US" sz="1800" dirty="0" smtClean="0"/>
              <a:t>,…</a:t>
            </a:r>
            <a:r>
              <a:rPr lang="en-US" sz="1800" dirty="0" err="1" smtClean="0"/>
              <a:t>y</a:t>
            </a:r>
            <a:r>
              <a:rPr lang="en-US" sz="1800" baseline="-25000" dirty="0" err="1" smtClean="0"/>
              <a:t>n</a:t>
            </a:r>
            <a:r>
              <a:rPr lang="en-US" sz="1800" dirty="0" smtClean="0"/>
              <a:t>:</a:t>
            </a:r>
            <a:endParaRPr lang="en-US" sz="1800" dirty="0"/>
          </a:p>
          <a:p>
            <a:pPr marL="296862" lvl="1" indent="0">
              <a:buNone/>
            </a:pPr>
            <a:endParaRPr lang="en-US" sz="1800" dirty="0" smtClean="0"/>
          </a:p>
          <a:p>
            <a:pPr marL="296862" lvl="1" indent="0">
              <a:buNone/>
            </a:pPr>
            <a:endParaRPr lang="en-US" sz="1800" dirty="0" smtClean="0"/>
          </a:p>
          <a:p>
            <a:pPr lvl="1"/>
            <a:r>
              <a:rPr lang="en-US" sz="1800" dirty="0" smtClean="0"/>
              <a:t>Where the </a:t>
            </a:r>
            <a:r>
              <a:rPr lang="en-US" sz="1800" dirty="0"/>
              <a:t>weights </a:t>
            </a:r>
            <a:r>
              <a:rPr lang="en-US" sz="1800" dirty="0" smtClean="0"/>
              <a:t>h</a:t>
            </a:r>
            <a:r>
              <a:rPr lang="en-US" sz="1800" baseline="-25000" dirty="0" smtClean="0"/>
              <a:t>i1</a:t>
            </a:r>
            <a:r>
              <a:rPr lang="en-US" sz="1800" dirty="0" smtClean="0"/>
              <a:t>, h</a:t>
            </a:r>
            <a:r>
              <a:rPr lang="en-US" sz="1800" baseline="-25000" dirty="0" smtClean="0"/>
              <a:t>i2</a:t>
            </a:r>
            <a:r>
              <a:rPr lang="en-US" sz="1800" dirty="0" smtClean="0"/>
              <a:t>,…</a:t>
            </a:r>
            <a:r>
              <a:rPr lang="en-US" sz="1800" dirty="0" err="1" smtClean="0"/>
              <a:t>h</a:t>
            </a:r>
            <a:r>
              <a:rPr lang="en-US" sz="1800" baseline="-25000" dirty="0" err="1" smtClean="0"/>
              <a:t>ii</a:t>
            </a:r>
            <a:r>
              <a:rPr lang="en-US" sz="1800" dirty="0" smtClean="0"/>
              <a:t>…</a:t>
            </a:r>
            <a:r>
              <a:rPr lang="en-US" sz="1800" dirty="0" err="1" smtClean="0"/>
              <a:t>h</a:t>
            </a:r>
            <a:r>
              <a:rPr lang="en-US" sz="1800" baseline="-25000" dirty="0" err="1" smtClean="0"/>
              <a:t>in</a:t>
            </a:r>
            <a:r>
              <a:rPr lang="en-US" sz="1800" dirty="0" smtClean="0"/>
              <a:t>: </a:t>
            </a:r>
            <a:r>
              <a:rPr lang="en-US" sz="1800" dirty="0"/>
              <a:t>depend only on the </a:t>
            </a:r>
            <a:r>
              <a:rPr lang="en-US" sz="1800" dirty="0" smtClean="0"/>
              <a:t>predictor </a:t>
            </a:r>
            <a:r>
              <a:rPr lang="en-US" sz="1800" dirty="0"/>
              <a:t>values. </a:t>
            </a:r>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r>
              <a:rPr lang="en-US" sz="1800" dirty="0"/>
              <a:t>Because the predicted response can be written as</a:t>
            </a:r>
            <a:r>
              <a:rPr lang="en-US" sz="1800" dirty="0" smtClean="0"/>
              <a:t>:</a:t>
            </a:r>
          </a:p>
        </p:txBody>
      </p:sp>
      <p:pic>
        <p:nvPicPr>
          <p:cNvPr id="4" name="Picture 3"/>
          <p:cNvPicPr>
            <a:picLocks noChangeAspect="1"/>
          </p:cNvPicPr>
          <p:nvPr/>
        </p:nvPicPr>
        <p:blipFill>
          <a:blip r:embed="rId3"/>
          <a:stretch>
            <a:fillRect/>
          </a:stretch>
        </p:blipFill>
        <p:spPr>
          <a:xfrm>
            <a:off x="2316586" y="2035400"/>
            <a:ext cx="4305300" cy="479200"/>
          </a:xfrm>
          <a:prstGeom prst="rect">
            <a:avLst/>
          </a:prstGeom>
        </p:spPr>
      </p:pic>
      <p:pic>
        <p:nvPicPr>
          <p:cNvPr id="11" name="Picture 10"/>
          <p:cNvPicPr>
            <a:picLocks noChangeAspect="1"/>
          </p:cNvPicPr>
          <p:nvPr/>
        </p:nvPicPr>
        <p:blipFill>
          <a:blip r:embed="rId4"/>
          <a:stretch>
            <a:fillRect/>
          </a:stretch>
        </p:blipFill>
        <p:spPr>
          <a:xfrm>
            <a:off x="2743200" y="3200400"/>
            <a:ext cx="3048000" cy="1250859"/>
          </a:xfrm>
          <a:prstGeom prst="rect">
            <a:avLst/>
          </a:prstGeom>
        </p:spPr>
      </p:pic>
      <p:pic>
        <p:nvPicPr>
          <p:cNvPr id="12" name="Picture 11"/>
          <p:cNvPicPr>
            <a:picLocks noChangeAspect="1"/>
          </p:cNvPicPr>
          <p:nvPr/>
        </p:nvPicPr>
        <p:blipFill>
          <a:blip r:embed="rId5"/>
          <a:stretch>
            <a:fillRect/>
          </a:stretch>
        </p:blipFill>
        <p:spPr>
          <a:xfrm>
            <a:off x="2316586" y="4848088"/>
            <a:ext cx="4581525" cy="577941"/>
          </a:xfrm>
          <a:prstGeom prst="rect">
            <a:avLst/>
          </a:prstGeom>
        </p:spPr>
      </p:pic>
    </p:spTree>
    <p:extLst>
      <p:ext uri="{BB962C8B-B14F-4D97-AF65-F5344CB8AC3E}">
        <p14:creationId xmlns:p14="http://schemas.microsoft.com/office/powerpoint/2010/main" val="38889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Using Leverages to Help Identify Extreme x Values</a:t>
            </a:r>
          </a:p>
        </p:txBody>
      </p:sp>
      <mc:AlternateContent xmlns:mc="http://schemas.openxmlformats.org/markup-compatibility/2006" xmlns:a14="http://schemas.microsoft.com/office/drawing/2010/main">
        <mc:Choice Requires="a14">
          <p:sp>
            <p:nvSpPr>
              <p:cNvPr id="9" name="Rectangle 3"/>
              <p:cNvSpPr>
                <a:spLocks noGrp="1" noChangeArrowheads="1"/>
              </p:cNvSpPr>
              <p:nvPr>
                <p:ph idx="1"/>
              </p:nvPr>
            </p:nvSpPr>
            <p:spPr>
              <a:xfrm>
                <a:off x="0" y="990600"/>
                <a:ext cx="9144000" cy="5867400"/>
              </a:xfrm>
            </p:spPr>
            <p:txBody>
              <a:bodyPr>
                <a:normAutofit/>
              </a:bodyPr>
              <a:lstStyle/>
              <a:p>
                <a:r>
                  <a:rPr lang="en-US" sz="2400" b="1" dirty="0" smtClean="0"/>
                  <a:t>Definition and properties of leverages</a:t>
                </a:r>
                <a:r>
                  <a:rPr lang="en-US" sz="2400" dirty="0" smtClean="0"/>
                  <a:t>:</a:t>
                </a:r>
              </a:p>
              <a:p>
                <a:pPr lvl="1"/>
                <a:r>
                  <a:rPr lang="en-US" sz="2400" dirty="0" smtClean="0">
                    <a:solidFill>
                      <a:srgbClr val="3B444F"/>
                    </a:solidFill>
                    <a:latin typeface="-apple-system"/>
                  </a:rPr>
                  <a:t>The</a:t>
                </a:r>
                <a:r>
                  <a:rPr lang="en-US" sz="2400" dirty="0">
                    <a:solidFill>
                      <a:srgbClr val="3B444F"/>
                    </a:solidFill>
                    <a:latin typeface="-apple-system"/>
                  </a:rPr>
                  <a:t> </a:t>
                </a:r>
                <a:r>
                  <a:rPr lang="en-US" sz="2400" b="1" dirty="0">
                    <a:solidFill>
                      <a:srgbClr val="3B444F"/>
                    </a:solidFill>
                    <a:latin typeface="-apple-system"/>
                  </a:rPr>
                  <a:t>leverage</a:t>
                </a:r>
                <a:r>
                  <a:rPr lang="en-US" sz="2400" dirty="0">
                    <a:solidFill>
                      <a:srgbClr val="3B444F"/>
                    </a:solidFill>
                    <a:latin typeface="-apple-system"/>
                  </a:rPr>
                  <a:t>, </a:t>
                </a:r>
                <a:r>
                  <a:rPr lang="en-US" sz="2400" dirty="0" err="1" smtClean="0">
                    <a:solidFill>
                      <a:srgbClr val="3B444F"/>
                    </a:solidFill>
                    <a:latin typeface="MathJax_Math-italic"/>
                  </a:rPr>
                  <a:t>h</a:t>
                </a:r>
                <a:r>
                  <a:rPr lang="en-US" sz="2400" baseline="-25000" dirty="0" err="1" smtClean="0">
                    <a:solidFill>
                      <a:srgbClr val="3B444F"/>
                    </a:solidFill>
                    <a:latin typeface="MathJax_Math-italic"/>
                  </a:rPr>
                  <a:t>ii</a:t>
                </a:r>
                <a:r>
                  <a:rPr lang="en-US" sz="2400" dirty="0" smtClean="0">
                    <a:solidFill>
                      <a:srgbClr val="3B444F"/>
                    </a:solidFill>
                    <a:latin typeface="-apple-system"/>
                  </a:rPr>
                  <a:t>, </a:t>
                </a:r>
                <a:r>
                  <a:rPr lang="en-US" sz="2400" dirty="0">
                    <a:solidFill>
                      <a:srgbClr val="3B444F"/>
                    </a:solidFill>
                    <a:latin typeface="-apple-system"/>
                  </a:rPr>
                  <a:t>quantifies the influence that the observed response </a:t>
                </a:r>
                <a:r>
                  <a:rPr lang="en-US" sz="2400" dirty="0" err="1" smtClean="0">
                    <a:solidFill>
                      <a:srgbClr val="3B444F"/>
                    </a:solidFill>
                    <a:latin typeface="MathJax_Math-italic"/>
                  </a:rPr>
                  <a:t>y</a:t>
                </a:r>
                <a:r>
                  <a:rPr lang="en-US" sz="2400" baseline="-25000" dirty="0" err="1" smtClean="0">
                    <a:solidFill>
                      <a:srgbClr val="3B444F"/>
                    </a:solidFill>
                    <a:latin typeface="MathJax_Math-italic"/>
                  </a:rPr>
                  <a:t>i</a:t>
                </a:r>
                <a:r>
                  <a:rPr lang="en-US" sz="2400" dirty="0">
                    <a:solidFill>
                      <a:srgbClr val="3B444F"/>
                    </a:solidFill>
                    <a:latin typeface="-apple-system"/>
                  </a:rPr>
                  <a:t> has on its predicted value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baseline="-25000" dirty="0" err="1" smtClean="0"/>
                  <a:t>i</a:t>
                </a:r>
                <a:r>
                  <a:rPr lang="en-US" sz="2400" baseline="-25000" dirty="0" smtClean="0"/>
                  <a:t>. </a:t>
                </a:r>
              </a:p>
              <a:p>
                <a:pPr lvl="1"/>
                <a:r>
                  <a:rPr lang="en-US" sz="2400" dirty="0" smtClean="0">
                    <a:solidFill>
                      <a:srgbClr val="3B444F"/>
                    </a:solidFill>
                    <a:latin typeface="-apple-system"/>
                  </a:rPr>
                  <a:t>That </a:t>
                </a:r>
                <a:r>
                  <a:rPr lang="en-US" sz="2400" dirty="0">
                    <a:solidFill>
                      <a:srgbClr val="3B444F"/>
                    </a:solidFill>
                    <a:latin typeface="-apple-system"/>
                  </a:rPr>
                  <a:t>is, if </a:t>
                </a:r>
                <a:r>
                  <a:rPr lang="en-US" sz="2400" dirty="0" err="1" smtClean="0">
                    <a:solidFill>
                      <a:srgbClr val="3B444F"/>
                    </a:solidFill>
                    <a:latin typeface="MathJax_Math-italic"/>
                  </a:rPr>
                  <a:t>h</a:t>
                </a:r>
                <a:r>
                  <a:rPr lang="en-US" sz="2400" baseline="-25000" dirty="0" err="1" smtClean="0">
                    <a:solidFill>
                      <a:srgbClr val="3B444F"/>
                    </a:solidFill>
                    <a:latin typeface="MathJax_Math-italic"/>
                  </a:rPr>
                  <a:t>ii</a:t>
                </a:r>
                <a:r>
                  <a:rPr lang="en-US" sz="2400" dirty="0">
                    <a:solidFill>
                      <a:srgbClr val="3B444F"/>
                    </a:solidFill>
                    <a:latin typeface="-apple-system"/>
                  </a:rPr>
                  <a:t> is small, then the observed response </a:t>
                </a:r>
                <a:r>
                  <a:rPr lang="en-US" sz="2400" dirty="0" err="1" smtClean="0">
                    <a:solidFill>
                      <a:srgbClr val="3B444F"/>
                    </a:solidFill>
                    <a:latin typeface="MathJax_Math-italic"/>
                  </a:rPr>
                  <a:t>y</a:t>
                </a:r>
                <a:r>
                  <a:rPr lang="en-US" sz="2400" baseline="-25000" dirty="0" err="1" smtClean="0">
                    <a:solidFill>
                      <a:srgbClr val="3B444F"/>
                    </a:solidFill>
                    <a:latin typeface="MathJax_Math-italic"/>
                  </a:rPr>
                  <a:t>i</a:t>
                </a:r>
                <a:r>
                  <a:rPr lang="en-US" sz="2400" dirty="0" smtClean="0">
                    <a:solidFill>
                      <a:srgbClr val="3B444F"/>
                    </a:solidFill>
                    <a:latin typeface="MathJax_Math-italic"/>
                  </a:rPr>
                  <a:t>  </a:t>
                </a:r>
                <a:r>
                  <a:rPr lang="en-US" sz="2400" dirty="0" smtClean="0">
                    <a:solidFill>
                      <a:srgbClr val="3B444F"/>
                    </a:solidFill>
                    <a:latin typeface="-apple-system"/>
                  </a:rPr>
                  <a:t>plays </a:t>
                </a:r>
                <a:r>
                  <a:rPr lang="en-US" sz="2400" dirty="0">
                    <a:solidFill>
                      <a:srgbClr val="3B444F"/>
                    </a:solidFill>
                    <a:latin typeface="-apple-system"/>
                  </a:rPr>
                  <a:t>only a small role in the value of the predicted </a:t>
                </a:r>
                <a:r>
                  <a:rPr lang="en-US" sz="2400" dirty="0" smtClean="0">
                    <a:solidFill>
                      <a:srgbClr val="3B444F"/>
                    </a:solidFill>
                    <a:latin typeface="-apple-system"/>
                  </a:rPr>
                  <a:t>response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baseline="-25000" dirty="0" err="1"/>
                  <a:t>i</a:t>
                </a:r>
                <a:r>
                  <a:rPr lang="en-US" sz="2400" dirty="0" smtClean="0">
                    <a:solidFill>
                      <a:srgbClr val="3B444F"/>
                    </a:solidFill>
                    <a:latin typeface="-apple-system"/>
                  </a:rPr>
                  <a:t>. </a:t>
                </a:r>
              </a:p>
              <a:p>
                <a:pPr lvl="1"/>
                <a:r>
                  <a:rPr lang="en-US" sz="2400" dirty="0" smtClean="0">
                    <a:solidFill>
                      <a:srgbClr val="3B444F"/>
                    </a:solidFill>
                    <a:latin typeface="-apple-system"/>
                  </a:rPr>
                  <a:t>On </a:t>
                </a:r>
                <a:r>
                  <a:rPr lang="en-US" sz="2400" dirty="0">
                    <a:solidFill>
                      <a:srgbClr val="3B444F"/>
                    </a:solidFill>
                    <a:latin typeface="-apple-system"/>
                  </a:rPr>
                  <a:t>the other hand, if </a:t>
                </a:r>
                <a:r>
                  <a:rPr lang="en-US" sz="2400" dirty="0" err="1" smtClean="0">
                    <a:solidFill>
                      <a:srgbClr val="3B444F"/>
                    </a:solidFill>
                    <a:latin typeface="MathJax_Math-italic"/>
                  </a:rPr>
                  <a:t>h</a:t>
                </a:r>
                <a:r>
                  <a:rPr lang="en-US" sz="2400" baseline="-25000" dirty="0" err="1" smtClean="0">
                    <a:solidFill>
                      <a:srgbClr val="3B444F"/>
                    </a:solidFill>
                    <a:latin typeface="MathJax_Math-italic"/>
                  </a:rPr>
                  <a:t>ii</a:t>
                </a:r>
                <a:r>
                  <a:rPr lang="en-US" sz="2400" dirty="0">
                    <a:solidFill>
                      <a:srgbClr val="3B444F"/>
                    </a:solidFill>
                    <a:latin typeface="-apple-system"/>
                  </a:rPr>
                  <a:t> is large, then the observed response </a:t>
                </a:r>
                <a:r>
                  <a:rPr lang="en-US" sz="2400" dirty="0" err="1" smtClean="0">
                    <a:solidFill>
                      <a:srgbClr val="3B444F"/>
                    </a:solidFill>
                    <a:latin typeface="MathJax_Math-italic"/>
                  </a:rPr>
                  <a:t>y</a:t>
                </a:r>
                <a:r>
                  <a:rPr lang="en-US" sz="2400" baseline="-25000" dirty="0" err="1" smtClean="0">
                    <a:solidFill>
                      <a:srgbClr val="3B444F"/>
                    </a:solidFill>
                    <a:latin typeface="MathJax_Math-italic"/>
                  </a:rPr>
                  <a:t>i</a:t>
                </a:r>
                <a:r>
                  <a:rPr lang="en-US" sz="2400" dirty="0" smtClean="0">
                    <a:solidFill>
                      <a:srgbClr val="3B444F"/>
                    </a:solidFill>
                    <a:latin typeface="-apple-system"/>
                  </a:rPr>
                  <a:t> plays </a:t>
                </a:r>
                <a:r>
                  <a:rPr lang="en-US" sz="2400" dirty="0">
                    <a:solidFill>
                      <a:srgbClr val="3B444F"/>
                    </a:solidFill>
                    <a:latin typeface="-apple-system"/>
                  </a:rPr>
                  <a:t>a large role in the value of the predicted </a:t>
                </a:r>
                <a:r>
                  <a:rPr lang="en-US" sz="2400" dirty="0" smtClean="0">
                    <a:solidFill>
                      <a:srgbClr val="3B444F"/>
                    </a:solidFill>
                    <a:latin typeface="-apple-system"/>
                  </a:rPr>
                  <a:t>response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baseline="-25000" dirty="0" err="1"/>
                  <a:t>i</a:t>
                </a:r>
                <a:r>
                  <a:rPr lang="en-US" sz="2400" dirty="0" smtClean="0">
                    <a:solidFill>
                      <a:srgbClr val="3B444F"/>
                    </a:solidFill>
                    <a:latin typeface="-apple-system"/>
                  </a:rPr>
                  <a:t>. </a:t>
                </a:r>
              </a:p>
              <a:p>
                <a:pPr lvl="1"/>
                <a:r>
                  <a:rPr lang="en-US" sz="2400" dirty="0" smtClean="0">
                    <a:solidFill>
                      <a:srgbClr val="3B444F"/>
                    </a:solidFill>
                    <a:latin typeface="-apple-system"/>
                  </a:rPr>
                  <a:t>It's </a:t>
                </a:r>
                <a:r>
                  <a:rPr lang="en-US" sz="2400" dirty="0">
                    <a:solidFill>
                      <a:srgbClr val="3B444F"/>
                    </a:solidFill>
                    <a:latin typeface="-apple-system"/>
                  </a:rPr>
                  <a:t>for this reason that the </a:t>
                </a:r>
                <a:r>
                  <a:rPr lang="en-US" sz="2400" dirty="0" err="1" smtClean="0">
                    <a:solidFill>
                      <a:srgbClr val="3B444F"/>
                    </a:solidFill>
                    <a:latin typeface="MathJax_Math-italic"/>
                  </a:rPr>
                  <a:t>h</a:t>
                </a:r>
                <a:r>
                  <a:rPr lang="en-US" sz="2400" baseline="-25000" dirty="0" err="1" smtClean="0">
                    <a:solidFill>
                      <a:srgbClr val="3B444F"/>
                    </a:solidFill>
                    <a:latin typeface="MathJax_Math-italic"/>
                  </a:rPr>
                  <a:t>ii</a:t>
                </a:r>
                <a:r>
                  <a:rPr lang="en-US" sz="2400" dirty="0">
                    <a:solidFill>
                      <a:srgbClr val="3B444F"/>
                    </a:solidFill>
                    <a:latin typeface="-apple-system"/>
                  </a:rPr>
                  <a:t> are called the "</a:t>
                </a:r>
                <a:r>
                  <a:rPr lang="en-US" sz="2400" b="1" dirty="0">
                    <a:solidFill>
                      <a:srgbClr val="3B444F"/>
                    </a:solidFill>
                    <a:latin typeface="-apple-system"/>
                  </a:rPr>
                  <a:t>leverages</a:t>
                </a:r>
                <a:r>
                  <a:rPr lang="en-US" sz="2400" dirty="0">
                    <a:solidFill>
                      <a:srgbClr val="3B444F"/>
                    </a:solidFill>
                    <a:latin typeface="-apple-system"/>
                  </a:rPr>
                  <a:t>."</a:t>
                </a:r>
                <a:r>
                  <a:rPr lang="en-US" sz="2400" dirty="0"/>
                  <a:t> </a:t>
                </a:r>
              </a:p>
              <a:p>
                <a:endParaRPr lang="en-US" sz="2400" dirty="0" smtClean="0"/>
              </a:p>
            </p:txBody>
          </p:sp>
        </mc:Choice>
        <mc:Fallback xmlns="">
          <p:sp>
            <p:nvSpPr>
              <p:cNvPr id="9" name="Rectangle 3"/>
              <p:cNvSpPr>
                <a:spLocks noGrp="1" noRot="1" noChangeAspect="1" noMove="1" noResize="1" noEditPoints="1" noAdjustHandles="1" noChangeArrowheads="1" noChangeShapeType="1" noTextEdit="1"/>
              </p:cNvSpPr>
              <p:nvPr>
                <p:ph idx="1"/>
              </p:nvPr>
            </p:nvSpPr>
            <p:spPr>
              <a:xfrm>
                <a:off x="0" y="990600"/>
                <a:ext cx="9144000" cy="5867400"/>
              </a:xfrm>
              <a:blipFill rotWithShape="0">
                <a:blip r:embed="rId3"/>
                <a:stretch>
                  <a:fillRect l="-467" t="-1351" r="-1867"/>
                </a:stretch>
              </a:blipFill>
            </p:spPr>
            <p:txBody>
              <a:bodyPr/>
              <a:lstStyle/>
              <a:p>
                <a:r>
                  <a:rPr lang="en-US">
                    <a:noFill/>
                  </a:rPr>
                  <a:t> </a:t>
                </a:r>
              </a:p>
            </p:txBody>
          </p:sp>
        </mc:Fallback>
      </mc:AlternateContent>
      <p:sp>
        <p:nvSpPr>
          <p:cNvPr id="2" name="Rectangle 1"/>
          <p:cNvSpPr>
            <a:spLocks noChangeArrowheads="1"/>
          </p:cNvSpPr>
          <p:nvPr/>
        </p:nvSpPr>
        <p:spPr bwMode="auto">
          <a:xfrm>
            <a:off x="304800" y="2048218"/>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80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Using Leverages to Help Identify Extreme x Values</a:t>
            </a: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Here are some important properties of the </a:t>
            </a:r>
            <a:r>
              <a:rPr lang="en-US" sz="2400" dirty="0" smtClean="0"/>
              <a:t>leverages:</a:t>
            </a:r>
          </a:p>
          <a:p>
            <a:pPr marL="512762" lvl="2" indent="0" defTabSz="914400" eaLnBrk="0" fontAlgn="base" hangingPunct="0">
              <a:lnSpc>
                <a:spcPct val="100000"/>
              </a:lnSpc>
              <a:spcBef>
                <a:spcPct val="0"/>
              </a:spcBef>
              <a:spcAft>
                <a:spcPct val="0"/>
              </a:spcAft>
              <a:buClrTx/>
              <a:buSzTx/>
              <a:buFontTx/>
              <a:buChar char="•"/>
            </a:pPr>
            <a:r>
              <a:rPr lang="en-US" sz="2400" dirty="0">
                <a:solidFill>
                  <a:srgbClr val="3B444F"/>
                </a:solidFill>
                <a:latin typeface="-apple-system"/>
              </a:rPr>
              <a:t>The </a:t>
            </a:r>
            <a:r>
              <a:rPr lang="en-US" sz="2400" dirty="0" smtClean="0">
                <a:solidFill>
                  <a:srgbClr val="3B444F"/>
                </a:solidFill>
                <a:latin typeface="-apple-system"/>
              </a:rPr>
              <a:t>leverage</a:t>
            </a:r>
            <a:r>
              <a:rPr lang="en-US" sz="2400" dirty="0">
                <a:solidFill>
                  <a:srgbClr val="3B444F"/>
                </a:solidFill>
                <a:latin typeface="MathJax_Math-italic"/>
              </a:rPr>
              <a:t> </a:t>
            </a:r>
            <a:r>
              <a:rPr lang="en-US" sz="2400" dirty="0" err="1" smtClean="0">
                <a:solidFill>
                  <a:srgbClr val="3B444F"/>
                </a:solidFill>
                <a:latin typeface="MathJax_Math-italic"/>
              </a:rPr>
              <a:t>h</a:t>
            </a:r>
            <a:r>
              <a:rPr lang="en-US" sz="2400" baseline="-25000" dirty="0" err="1" smtClean="0">
                <a:solidFill>
                  <a:srgbClr val="3B444F"/>
                </a:solidFill>
                <a:latin typeface="MathJax_Math-italic"/>
              </a:rPr>
              <a:t>ii</a:t>
            </a:r>
            <a:r>
              <a:rPr lang="en-US" sz="2400" dirty="0" smtClean="0">
                <a:solidFill>
                  <a:srgbClr val="3B444F"/>
                </a:solidFill>
                <a:latin typeface="MathJax_Math-italic"/>
              </a:rPr>
              <a:t> </a:t>
            </a:r>
            <a:r>
              <a:rPr lang="en-US" sz="2400" dirty="0" smtClean="0">
                <a:solidFill>
                  <a:srgbClr val="3B444F"/>
                </a:solidFill>
                <a:latin typeface="-apple-system"/>
              </a:rPr>
              <a:t>is </a:t>
            </a:r>
            <a:r>
              <a:rPr lang="en-US" sz="2400" dirty="0">
                <a:solidFill>
                  <a:srgbClr val="3B444F"/>
                </a:solidFill>
                <a:latin typeface="-apple-system"/>
              </a:rPr>
              <a:t>a measure of the distance between the </a:t>
            </a:r>
            <a:r>
              <a:rPr lang="en-US" sz="2400" i="1" dirty="0">
                <a:solidFill>
                  <a:srgbClr val="3B444F"/>
                </a:solidFill>
                <a:latin typeface="-apple-system"/>
              </a:rPr>
              <a:t>x</a:t>
            </a:r>
            <a:r>
              <a:rPr lang="en-US" sz="2400" dirty="0">
                <a:solidFill>
                  <a:srgbClr val="3B444F"/>
                </a:solidFill>
                <a:latin typeface="-apple-system"/>
              </a:rPr>
              <a:t> value for the </a:t>
            </a:r>
            <a:r>
              <a:rPr lang="en-US" sz="2400" dirty="0" err="1" smtClean="0">
                <a:solidFill>
                  <a:srgbClr val="3B444F"/>
                </a:solidFill>
                <a:latin typeface="MathJax_Math-italic"/>
              </a:rPr>
              <a:t>i</a:t>
            </a:r>
            <a:r>
              <a:rPr lang="en-US" sz="2400" baseline="30000" dirty="0" err="1" smtClean="0">
                <a:solidFill>
                  <a:srgbClr val="3B444F"/>
                </a:solidFill>
                <a:latin typeface="MathJax_Math-italic"/>
              </a:rPr>
              <a:t>th</a:t>
            </a:r>
            <a:r>
              <a:rPr lang="en-US" sz="2400" dirty="0">
                <a:solidFill>
                  <a:srgbClr val="3B444F"/>
                </a:solidFill>
                <a:latin typeface="-apple-system"/>
              </a:rPr>
              <a:t> data point and the mean of the </a:t>
            </a:r>
            <a:r>
              <a:rPr lang="en-US" sz="2400" i="1" dirty="0">
                <a:solidFill>
                  <a:srgbClr val="3B444F"/>
                </a:solidFill>
                <a:latin typeface="-apple-system"/>
              </a:rPr>
              <a:t>x</a:t>
            </a:r>
            <a:r>
              <a:rPr lang="en-US" sz="2400" dirty="0">
                <a:solidFill>
                  <a:srgbClr val="3B444F"/>
                </a:solidFill>
                <a:latin typeface="-apple-system"/>
              </a:rPr>
              <a:t> values for all </a:t>
            </a:r>
            <a:r>
              <a:rPr lang="en-US" sz="2400" i="1" dirty="0">
                <a:solidFill>
                  <a:srgbClr val="3B444F"/>
                </a:solidFill>
                <a:latin typeface="-apple-system"/>
              </a:rPr>
              <a:t>n</a:t>
            </a:r>
            <a:r>
              <a:rPr lang="en-US" sz="2400" dirty="0">
                <a:solidFill>
                  <a:srgbClr val="3B444F"/>
                </a:solidFill>
                <a:latin typeface="-apple-system"/>
              </a:rPr>
              <a:t> data points.</a:t>
            </a:r>
          </a:p>
          <a:p>
            <a:pPr marL="512762" lvl="2" indent="0" defTabSz="914400" eaLnBrk="0" fontAlgn="base" hangingPunct="0">
              <a:lnSpc>
                <a:spcPct val="100000"/>
              </a:lnSpc>
              <a:spcBef>
                <a:spcPct val="0"/>
              </a:spcBef>
              <a:spcAft>
                <a:spcPct val="0"/>
              </a:spcAft>
              <a:buClrTx/>
              <a:buSzTx/>
              <a:buFontTx/>
              <a:buChar char="•"/>
            </a:pPr>
            <a:r>
              <a:rPr lang="en-US" sz="2400" dirty="0">
                <a:solidFill>
                  <a:srgbClr val="3B444F"/>
                </a:solidFill>
                <a:latin typeface="-apple-system"/>
              </a:rPr>
              <a:t>The </a:t>
            </a:r>
            <a:r>
              <a:rPr lang="en-US" sz="2400" dirty="0" smtClean="0">
                <a:solidFill>
                  <a:srgbClr val="3B444F"/>
                </a:solidFill>
                <a:latin typeface="-apple-system"/>
              </a:rPr>
              <a:t>leverage</a:t>
            </a:r>
            <a:r>
              <a:rPr lang="en-US" sz="2400" dirty="0">
                <a:solidFill>
                  <a:srgbClr val="3B444F"/>
                </a:solidFill>
                <a:latin typeface="-apple-system"/>
              </a:rPr>
              <a:t> </a:t>
            </a:r>
            <a:r>
              <a:rPr lang="en-US" sz="2400" dirty="0" err="1" smtClean="0">
                <a:solidFill>
                  <a:srgbClr val="3B444F"/>
                </a:solidFill>
                <a:latin typeface="MathJax_Math-italic"/>
              </a:rPr>
              <a:t>h</a:t>
            </a:r>
            <a:r>
              <a:rPr lang="en-US" sz="2400" baseline="-25000" dirty="0" err="1" smtClean="0">
                <a:solidFill>
                  <a:srgbClr val="3B444F"/>
                </a:solidFill>
                <a:latin typeface="MathJax_Math-italic"/>
              </a:rPr>
              <a:t>ii</a:t>
            </a:r>
            <a:r>
              <a:rPr lang="en-US" sz="2400" dirty="0" smtClean="0">
                <a:solidFill>
                  <a:srgbClr val="3B444F"/>
                </a:solidFill>
                <a:latin typeface="MathJax_Math-italic"/>
              </a:rPr>
              <a:t> </a:t>
            </a:r>
            <a:r>
              <a:rPr lang="en-US" sz="2400" dirty="0" smtClean="0">
                <a:solidFill>
                  <a:srgbClr val="3B444F"/>
                </a:solidFill>
                <a:latin typeface="-apple-system"/>
              </a:rPr>
              <a:t>is </a:t>
            </a:r>
            <a:r>
              <a:rPr lang="en-US" sz="2400" dirty="0">
                <a:solidFill>
                  <a:srgbClr val="3B444F"/>
                </a:solidFill>
                <a:latin typeface="-apple-system"/>
              </a:rPr>
              <a:t>a number between 0 and 1, inclusive.</a:t>
            </a:r>
          </a:p>
          <a:p>
            <a:pPr marL="512762" lvl="2" indent="0" defTabSz="914400" eaLnBrk="0" fontAlgn="base" hangingPunct="0">
              <a:lnSpc>
                <a:spcPct val="100000"/>
              </a:lnSpc>
              <a:spcBef>
                <a:spcPct val="0"/>
              </a:spcBef>
              <a:spcAft>
                <a:spcPct val="0"/>
              </a:spcAft>
              <a:buClrTx/>
              <a:buSzTx/>
              <a:buFontTx/>
              <a:buChar char="•"/>
            </a:pPr>
            <a:r>
              <a:rPr lang="en-US" sz="2400" dirty="0">
                <a:solidFill>
                  <a:srgbClr val="3B444F"/>
                </a:solidFill>
                <a:latin typeface="-apple-system"/>
              </a:rPr>
              <a:t>The sum of </a:t>
            </a:r>
            <a:r>
              <a:rPr lang="en-US" sz="2400" dirty="0" smtClean="0">
                <a:solidFill>
                  <a:srgbClr val="3B444F"/>
                </a:solidFill>
                <a:latin typeface="-apple-system"/>
              </a:rPr>
              <a:t>the</a:t>
            </a:r>
            <a:r>
              <a:rPr lang="en-US" sz="2400" dirty="0">
                <a:solidFill>
                  <a:srgbClr val="3B444F"/>
                </a:solidFill>
                <a:latin typeface="-apple-system"/>
              </a:rPr>
              <a:t> </a:t>
            </a:r>
            <a:r>
              <a:rPr lang="en-US" sz="2400" dirty="0" err="1" smtClean="0">
                <a:solidFill>
                  <a:srgbClr val="3B444F"/>
                </a:solidFill>
                <a:latin typeface="MathJax_Math-italic"/>
              </a:rPr>
              <a:t>h</a:t>
            </a:r>
            <a:r>
              <a:rPr lang="en-US" sz="2400" baseline="-25000" dirty="0" err="1" smtClean="0">
                <a:solidFill>
                  <a:srgbClr val="3B444F"/>
                </a:solidFill>
                <a:latin typeface="MathJax_Math-italic"/>
              </a:rPr>
              <a:t>ii</a:t>
            </a:r>
            <a:r>
              <a:rPr lang="en-US" sz="2400" baseline="-25000" dirty="0">
                <a:solidFill>
                  <a:srgbClr val="3B444F"/>
                </a:solidFill>
                <a:latin typeface="MathJax_Math-italic"/>
              </a:rPr>
              <a:t> </a:t>
            </a:r>
            <a:r>
              <a:rPr lang="en-US" sz="2400" dirty="0" smtClean="0">
                <a:solidFill>
                  <a:srgbClr val="3B444F"/>
                </a:solidFill>
                <a:latin typeface="-apple-system"/>
              </a:rPr>
              <a:t>equals</a:t>
            </a:r>
            <a:r>
              <a:rPr lang="en-US" sz="2400" dirty="0">
                <a:solidFill>
                  <a:srgbClr val="3B444F"/>
                </a:solidFill>
                <a:latin typeface="-apple-system"/>
              </a:rPr>
              <a:t> </a:t>
            </a:r>
            <a:r>
              <a:rPr lang="en-US" sz="2400" i="1" dirty="0">
                <a:solidFill>
                  <a:srgbClr val="3B444F"/>
                </a:solidFill>
                <a:latin typeface="-apple-system"/>
              </a:rPr>
              <a:t>p</a:t>
            </a:r>
            <a:r>
              <a:rPr lang="en-US" sz="2400" dirty="0">
                <a:solidFill>
                  <a:srgbClr val="3B444F"/>
                </a:solidFill>
                <a:latin typeface="-apple-system"/>
              </a:rPr>
              <a:t>, the number of parameters (regression coefficients including the intercept</a:t>
            </a:r>
            <a:r>
              <a:rPr lang="en-US" sz="2400" dirty="0" smtClean="0">
                <a:solidFill>
                  <a:srgbClr val="3B444F"/>
                </a:solidFill>
                <a:latin typeface="-apple-system"/>
              </a:rPr>
              <a:t>).</a:t>
            </a:r>
            <a:endParaRPr lang="en-US" sz="2400" dirty="0"/>
          </a:p>
          <a:p>
            <a:r>
              <a:rPr lang="en-US" sz="2400" dirty="0"/>
              <a:t>The first bullet indicates that the leverage </a:t>
            </a:r>
            <a:r>
              <a:rPr lang="en-US" sz="2400" dirty="0" err="1">
                <a:solidFill>
                  <a:srgbClr val="3B444F"/>
                </a:solidFill>
                <a:latin typeface="MathJax_Math-italic"/>
              </a:rPr>
              <a:t>h</a:t>
            </a:r>
            <a:r>
              <a:rPr lang="en-US" sz="2400" baseline="-25000" dirty="0" err="1">
                <a:solidFill>
                  <a:srgbClr val="3B444F"/>
                </a:solidFill>
                <a:latin typeface="MathJax_Math-italic"/>
              </a:rPr>
              <a:t>ii</a:t>
            </a:r>
            <a:r>
              <a:rPr lang="en-US" sz="2400" dirty="0" smtClean="0"/>
              <a:t> </a:t>
            </a:r>
            <a:r>
              <a:rPr lang="en-US" sz="2400" dirty="0"/>
              <a:t>quantifies how far away the </a:t>
            </a:r>
            <a:r>
              <a:rPr lang="en-US" sz="2400" dirty="0" err="1" smtClean="0"/>
              <a:t>i</a:t>
            </a:r>
            <a:r>
              <a:rPr lang="en-US" sz="2400" baseline="30000" dirty="0" err="1" smtClean="0"/>
              <a:t>th</a:t>
            </a:r>
            <a:r>
              <a:rPr lang="en-US" sz="2400" dirty="0" smtClean="0"/>
              <a:t> </a:t>
            </a:r>
            <a:r>
              <a:rPr lang="en-US" sz="2400" dirty="0"/>
              <a:t>x value is from the rest of the x values. If the </a:t>
            </a:r>
            <a:r>
              <a:rPr lang="en-US" sz="2400" dirty="0" err="1" smtClean="0"/>
              <a:t>i</a:t>
            </a:r>
            <a:r>
              <a:rPr lang="en-US" sz="2400" baseline="30000" dirty="0" err="1" smtClean="0"/>
              <a:t>th</a:t>
            </a:r>
            <a:r>
              <a:rPr lang="en-US" sz="2400" dirty="0" smtClean="0"/>
              <a:t> </a:t>
            </a:r>
            <a:r>
              <a:rPr lang="en-US" sz="2400" dirty="0"/>
              <a:t>x value is far away, the leverage </a:t>
            </a:r>
            <a:r>
              <a:rPr lang="en-US" sz="2400" dirty="0" err="1">
                <a:solidFill>
                  <a:srgbClr val="3B444F"/>
                </a:solidFill>
                <a:latin typeface="MathJax_Math-italic"/>
              </a:rPr>
              <a:t>h</a:t>
            </a:r>
            <a:r>
              <a:rPr lang="en-US" sz="2400" baseline="-25000" dirty="0" err="1">
                <a:solidFill>
                  <a:srgbClr val="3B444F"/>
                </a:solidFill>
                <a:latin typeface="MathJax_Math-italic"/>
              </a:rPr>
              <a:t>ii</a:t>
            </a:r>
            <a:r>
              <a:rPr lang="en-US" sz="2400" dirty="0" smtClean="0"/>
              <a:t> </a:t>
            </a:r>
            <a:r>
              <a:rPr lang="en-US" sz="2400" dirty="0"/>
              <a:t>will be large; and otherwise not</a:t>
            </a:r>
            <a:r>
              <a:rPr lang="en-US" sz="2400" dirty="0" smtClean="0"/>
              <a:t>.</a:t>
            </a:r>
            <a:endParaRPr lang="en-US" sz="2400" dirty="0"/>
          </a:p>
          <a:p>
            <a:r>
              <a:rPr lang="en-US" sz="2400" dirty="0"/>
              <a:t>Let's use the above properties — in particular, the first one — to investigate a few examples.</a:t>
            </a:r>
            <a:endParaRPr lang="en-US" sz="2400" dirty="0" smtClean="0"/>
          </a:p>
          <a:p>
            <a:endParaRPr lang="en-US" sz="2400" dirty="0" smtClean="0"/>
          </a:p>
        </p:txBody>
      </p:sp>
    </p:spTree>
    <p:extLst>
      <p:ext uri="{BB962C8B-B14F-4D97-AF65-F5344CB8AC3E}">
        <p14:creationId xmlns:p14="http://schemas.microsoft.com/office/powerpoint/2010/main" val="98548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2-Revisited</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smtClean="0"/>
              <a:t>Do </a:t>
            </a:r>
            <a:r>
              <a:rPr lang="en-US" sz="2400" dirty="0"/>
              <a:t>any of the </a:t>
            </a:r>
            <a:r>
              <a:rPr lang="en-US" sz="2400" i="1" dirty="0"/>
              <a:t>x</a:t>
            </a:r>
            <a:r>
              <a:rPr lang="en-US" sz="2400" dirty="0"/>
              <a:t> values appear to be unusually far away from the bulk of the rest of the </a:t>
            </a:r>
            <a:r>
              <a:rPr lang="en-US" sz="2400" i="1" dirty="0"/>
              <a:t>x </a:t>
            </a:r>
            <a:r>
              <a:rPr lang="en-US" sz="2400" dirty="0"/>
              <a:t>values? Sure doesn't seem so, does </a:t>
            </a:r>
            <a:r>
              <a:rPr lang="en-US" sz="2400" dirty="0" smtClean="0"/>
              <a:t>it?</a:t>
            </a:r>
            <a:endParaRPr lang="en-US" sz="2400" dirty="0"/>
          </a:p>
          <a:p>
            <a:r>
              <a:rPr lang="en-US" sz="2400" dirty="0"/>
              <a:t>Let's see if our intuition agrees with the leverages. Rather than looking at a scatter plot of the data, let's look at a </a:t>
            </a:r>
            <a:r>
              <a:rPr lang="en-US" sz="2400" dirty="0" smtClean="0"/>
              <a:t>scatter plot </a:t>
            </a:r>
            <a:r>
              <a:rPr lang="en-US" sz="2400" dirty="0"/>
              <a:t>containing just the </a:t>
            </a:r>
            <a:r>
              <a:rPr lang="en-US" sz="2400" i="1" dirty="0"/>
              <a:t>x</a:t>
            </a:r>
            <a:r>
              <a:rPr lang="en-US" sz="2400" dirty="0"/>
              <a:t> values:</a:t>
            </a:r>
            <a:endParaRPr lang="en-US" sz="2400" b="1" dirty="0" smtClean="0"/>
          </a:p>
        </p:txBody>
      </p:sp>
      <p:pic>
        <p:nvPicPr>
          <p:cNvPr id="5" name="Picture 4"/>
          <p:cNvPicPr/>
          <p:nvPr/>
        </p:nvPicPr>
        <p:blipFill>
          <a:blip r:embed="rId3"/>
          <a:stretch>
            <a:fillRect/>
          </a:stretch>
        </p:blipFill>
        <p:spPr>
          <a:xfrm>
            <a:off x="152400" y="3236890"/>
            <a:ext cx="3962400" cy="2609850"/>
          </a:xfrm>
          <a:prstGeom prst="rect">
            <a:avLst/>
          </a:prstGeom>
        </p:spPr>
      </p:pic>
      <p:pic>
        <p:nvPicPr>
          <p:cNvPr id="2" name="Picture 1"/>
          <p:cNvPicPr>
            <a:picLocks noChangeAspect="1"/>
          </p:cNvPicPr>
          <p:nvPr/>
        </p:nvPicPr>
        <p:blipFill>
          <a:blip r:embed="rId4"/>
          <a:stretch>
            <a:fillRect/>
          </a:stretch>
        </p:blipFill>
        <p:spPr>
          <a:xfrm>
            <a:off x="4499758" y="3236890"/>
            <a:ext cx="4327972" cy="1587523"/>
          </a:xfrm>
          <a:prstGeom prst="rect">
            <a:avLst/>
          </a:prstGeom>
        </p:spPr>
      </p:pic>
    </p:spTree>
    <p:extLst>
      <p:ext uri="{BB962C8B-B14F-4D97-AF65-F5344CB8AC3E}">
        <p14:creationId xmlns:p14="http://schemas.microsoft.com/office/powerpoint/2010/main" val="369720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2-Revisited</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Three of the data points — the smallest </a:t>
            </a:r>
            <a:r>
              <a:rPr lang="en-US" sz="2400" i="1" dirty="0"/>
              <a:t>x</a:t>
            </a:r>
            <a:r>
              <a:rPr lang="en-US" sz="2400" dirty="0"/>
              <a:t> value, an </a:t>
            </a:r>
            <a:r>
              <a:rPr lang="en-US" sz="2400" i="1" dirty="0"/>
              <a:t>x</a:t>
            </a:r>
            <a:r>
              <a:rPr lang="en-US" sz="2400" dirty="0"/>
              <a:t> value near the mean, and the largest </a:t>
            </a:r>
            <a:r>
              <a:rPr lang="en-US" sz="2400" i="1" dirty="0"/>
              <a:t>x</a:t>
            </a:r>
            <a:r>
              <a:rPr lang="en-US" sz="2400" dirty="0"/>
              <a:t> value — are labeled with their corresponding leverages. As you can see, the two </a:t>
            </a:r>
            <a:r>
              <a:rPr lang="en-US" sz="2400" i="1" dirty="0"/>
              <a:t>x </a:t>
            </a:r>
            <a:r>
              <a:rPr lang="en-US" sz="2400" dirty="0"/>
              <a:t>values furthest away from the mean have the largest leverages (0.176 and 0.163), while the </a:t>
            </a:r>
            <a:r>
              <a:rPr lang="en-US" sz="2400" i="1" dirty="0"/>
              <a:t>x</a:t>
            </a:r>
            <a:r>
              <a:rPr lang="en-US" sz="2400" dirty="0"/>
              <a:t> value closest to the mean has a smaller leverage (0.048). In fact, if we look at a sorted list of the leverages obtained in Minitab:</a:t>
            </a:r>
            <a:r>
              <a:rPr lang="en-US" sz="2400" dirty="0" smtClean="0"/>
              <a:t>:</a:t>
            </a:r>
            <a:endParaRPr lang="en-US" sz="2400" b="1" dirty="0" smtClean="0"/>
          </a:p>
        </p:txBody>
      </p:sp>
      <p:pic>
        <p:nvPicPr>
          <p:cNvPr id="5" name="Picture 4"/>
          <p:cNvPicPr/>
          <p:nvPr/>
        </p:nvPicPr>
        <p:blipFill>
          <a:blip r:embed="rId3"/>
          <a:stretch>
            <a:fillRect/>
          </a:stretch>
        </p:blipFill>
        <p:spPr>
          <a:xfrm>
            <a:off x="221088" y="3733800"/>
            <a:ext cx="3962400" cy="2609850"/>
          </a:xfrm>
          <a:prstGeom prst="rect">
            <a:avLst/>
          </a:prstGeom>
        </p:spPr>
      </p:pic>
      <p:pic>
        <p:nvPicPr>
          <p:cNvPr id="2" name="Picture 1"/>
          <p:cNvPicPr>
            <a:picLocks noChangeAspect="1"/>
          </p:cNvPicPr>
          <p:nvPr/>
        </p:nvPicPr>
        <p:blipFill>
          <a:blip r:embed="rId4"/>
          <a:stretch>
            <a:fillRect/>
          </a:stretch>
        </p:blipFill>
        <p:spPr>
          <a:xfrm>
            <a:off x="4499758" y="3236890"/>
            <a:ext cx="4327972" cy="1587523"/>
          </a:xfrm>
          <a:prstGeom prst="rect">
            <a:avLst/>
          </a:prstGeom>
        </p:spPr>
      </p:pic>
      <p:pic>
        <p:nvPicPr>
          <p:cNvPr id="3" name="Picture 2"/>
          <p:cNvPicPr>
            <a:picLocks noChangeAspect="1"/>
          </p:cNvPicPr>
          <p:nvPr/>
        </p:nvPicPr>
        <p:blipFill>
          <a:blip r:embed="rId5"/>
          <a:stretch>
            <a:fillRect/>
          </a:stretch>
        </p:blipFill>
        <p:spPr>
          <a:xfrm>
            <a:off x="4321734" y="4831556"/>
            <a:ext cx="4619625" cy="1340644"/>
          </a:xfrm>
          <a:prstGeom prst="rect">
            <a:avLst/>
          </a:prstGeom>
        </p:spPr>
      </p:pic>
    </p:spTree>
    <p:extLst>
      <p:ext uri="{BB962C8B-B14F-4D97-AF65-F5344CB8AC3E}">
        <p14:creationId xmlns:p14="http://schemas.microsoft.com/office/powerpoint/2010/main" val="211006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2-Revisited</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200" dirty="0"/>
              <a:t>W</a:t>
            </a:r>
            <a:r>
              <a:rPr lang="en-US" sz="2200" dirty="0" smtClean="0"/>
              <a:t>e </a:t>
            </a:r>
            <a:r>
              <a:rPr lang="en-US" sz="2200" dirty="0"/>
              <a:t>see that as we move from the small </a:t>
            </a:r>
            <a:r>
              <a:rPr lang="en-US" sz="2200" i="1" dirty="0"/>
              <a:t>x</a:t>
            </a:r>
            <a:r>
              <a:rPr lang="en-US" sz="2200" dirty="0"/>
              <a:t> values to the </a:t>
            </a:r>
            <a:r>
              <a:rPr lang="en-US" sz="2200" i="1" dirty="0"/>
              <a:t>x</a:t>
            </a:r>
            <a:r>
              <a:rPr lang="en-US" sz="2200" dirty="0"/>
              <a:t> values near the mean, the leverages decrease. And, as we move from the </a:t>
            </a:r>
            <a:r>
              <a:rPr lang="en-US" sz="2200" i="1" dirty="0"/>
              <a:t>x</a:t>
            </a:r>
            <a:r>
              <a:rPr lang="en-US" sz="2200" dirty="0"/>
              <a:t> values near the mean to the large </a:t>
            </a:r>
            <a:r>
              <a:rPr lang="en-US" sz="2200" i="1" dirty="0"/>
              <a:t>x</a:t>
            </a:r>
            <a:r>
              <a:rPr lang="en-US" sz="2200" dirty="0"/>
              <a:t> values the leverages increase again.</a:t>
            </a:r>
          </a:p>
          <a:p>
            <a:r>
              <a:rPr lang="en-US" sz="2200" dirty="0"/>
              <a:t>You might also note that the sum of all 21 of the leverages add up to 2, the number of beta parameters in the simple linear regression model — as we would expect based on the third property mentioned above.</a:t>
            </a:r>
          </a:p>
          <a:p>
            <a:endParaRPr lang="en-US" sz="2200" b="1" dirty="0" smtClean="0"/>
          </a:p>
        </p:txBody>
      </p:sp>
      <p:pic>
        <p:nvPicPr>
          <p:cNvPr id="5" name="Picture 4"/>
          <p:cNvPicPr/>
          <p:nvPr/>
        </p:nvPicPr>
        <p:blipFill>
          <a:blip r:embed="rId3"/>
          <a:stretch>
            <a:fillRect/>
          </a:stretch>
        </p:blipFill>
        <p:spPr>
          <a:xfrm>
            <a:off x="221088" y="3733800"/>
            <a:ext cx="3962400" cy="2609850"/>
          </a:xfrm>
          <a:prstGeom prst="rect">
            <a:avLst/>
          </a:prstGeom>
        </p:spPr>
      </p:pic>
      <p:pic>
        <p:nvPicPr>
          <p:cNvPr id="2" name="Picture 1"/>
          <p:cNvPicPr>
            <a:picLocks noChangeAspect="1"/>
          </p:cNvPicPr>
          <p:nvPr/>
        </p:nvPicPr>
        <p:blipFill>
          <a:blip r:embed="rId4"/>
          <a:stretch>
            <a:fillRect/>
          </a:stretch>
        </p:blipFill>
        <p:spPr>
          <a:xfrm>
            <a:off x="4572000" y="3441677"/>
            <a:ext cx="4327972" cy="1587523"/>
          </a:xfrm>
          <a:prstGeom prst="rect">
            <a:avLst/>
          </a:prstGeom>
        </p:spPr>
      </p:pic>
      <p:pic>
        <p:nvPicPr>
          <p:cNvPr id="3" name="Picture 2"/>
          <p:cNvPicPr>
            <a:picLocks noChangeAspect="1"/>
          </p:cNvPicPr>
          <p:nvPr/>
        </p:nvPicPr>
        <p:blipFill>
          <a:blip r:embed="rId5"/>
          <a:stretch>
            <a:fillRect/>
          </a:stretch>
        </p:blipFill>
        <p:spPr>
          <a:xfrm>
            <a:off x="4321734" y="4983956"/>
            <a:ext cx="4619625" cy="1340644"/>
          </a:xfrm>
          <a:prstGeom prst="rect">
            <a:avLst/>
          </a:prstGeom>
        </p:spPr>
      </p:pic>
    </p:spTree>
    <p:extLst>
      <p:ext uri="{BB962C8B-B14F-4D97-AF65-F5344CB8AC3E}">
        <p14:creationId xmlns:p14="http://schemas.microsoft.com/office/powerpoint/2010/main" val="367393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3-Revisited</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Do any of the </a:t>
            </a:r>
            <a:r>
              <a:rPr lang="en-US" sz="2400" i="1" dirty="0"/>
              <a:t>x</a:t>
            </a:r>
            <a:r>
              <a:rPr lang="en-US" sz="2400" dirty="0"/>
              <a:t> values appear to be unusually far away from the bulk of the rest of the </a:t>
            </a:r>
            <a:r>
              <a:rPr lang="en-US" sz="2400" i="1" dirty="0"/>
              <a:t>x </a:t>
            </a:r>
            <a:r>
              <a:rPr lang="en-US" sz="2400" dirty="0"/>
              <a:t>values? Hey, quit laughing! Sure enough, it seems as if the red data point should have a high leverage value. Let's see</a:t>
            </a:r>
            <a:r>
              <a:rPr lang="en-US" sz="2400" dirty="0" smtClean="0"/>
              <a:t>!?</a:t>
            </a:r>
          </a:p>
          <a:p>
            <a:r>
              <a:rPr lang="en-US" sz="2400" dirty="0"/>
              <a:t>A </a:t>
            </a:r>
            <a:r>
              <a:rPr lang="en-US" sz="2400" dirty="0" smtClean="0"/>
              <a:t>scatter plot </a:t>
            </a:r>
            <a:r>
              <a:rPr lang="en-US" sz="2400" dirty="0"/>
              <a:t>containing just the </a:t>
            </a:r>
            <a:r>
              <a:rPr lang="en-US" sz="2400" i="1" dirty="0"/>
              <a:t>x</a:t>
            </a:r>
            <a:r>
              <a:rPr lang="en-US" sz="2400" dirty="0"/>
              <a:t> values:</a:t>
            </a:r>
            <a:endParaRPr lang="en-US" sz="2400" b="1" dirty="0" smtClean="0"/>
          </a:p>
        </p:txBody>
      </p:sp>
      <p:pic>
        <p:nvPicPr>
          <p:cNvPr id="5" name="Picture 4"/>
          <p:cNvPicPr/>
          <p:nvPr/>
        </p:nvPicPr>
        <p:blipFill>
          <a:blip r:embed="rId3"/>
          <a:stretch>
            <a:fillRect/>
          </a:stretch>
        </p:blipFill>
        <p:spPr>
          <a:xfrm>
            <a:off x="152400" y="3276600"/>
            <a:ext cx="4343400" cy="2886075"/>
          </a:xfrm>
          <a:prstGeom prst="rect">
            <a:avLst/>
          </a:prstGeom>
        </p:spPr>
      </p:pic>
      <p:pic>
        <p:nvPicPr>
          <p:cNvPr id="2" name="Picture 1"/>
          <p:cNvPicPr>
            <a:picLocks noChangeAspect="1"/>
          </p:cNvPicPr>
          <p:nvPr/>
        </p:nvPicPr>
        <p:blipFill>
          <a:blip r:embed="rId4"/>
          <a:stretch>
            <a:fillRect/>
          </a:stretch>
        </p:blipFill>
        <p:spPr>
          <a:xfrm>
            <a:off x="4724401" y="3409950"/>
            <a:ext cx="4267200" cy="1847850"/>
          </a:xfrm>
          <a:prstGeom prst="rect">
            <a:avLst/>
          </a:prstGeom>
        </p:spPr>
      </p:pic>
    </p:spTree>
    <p:extLst>
      <p:ext uri="{BB962C8B-B14F-4D97-AF65-F5344CB8AC3E}">
        <p14:creationId xmlns:p14="http://schemas.microsoft.com/office/powerpoint/2010/main" val="315190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3-Revisited</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Again, of the three labeled data points, the two </a:t>
            </a:r>
            <a:r>
              <a:rPr lang="en-US" sz="2400" i="1" dirty="0"/>
              <a:t>x </a:t>
            </a:r>
            <a:r>
              <a:rPr lang="en-US" sz="2400" dirty="0"/>
              <a:t>values furthest away from the mean have the largest leverages (0.153 and 0.358), while the </a:t>
            </a:r>
            <a:r>
              <a:rPr lang="en-US" sz="2400" i="1" dirty="0"/>
              <a:t>x</a:t>
            </a:r>
            <a:r>
              <a:rPr lang="en-US" sz="2400" dirty="0"/>
              <a:t> value closest to the mean has a smaller leverage (0.048). Looking at a sorted list of the leverages obtained in </a:t>
            </a:r>
            <a:r>
              <a:rPr lang="en-US" sz="2400" dirty="0" smtClean="0"/>
              <a:t>Minitab:</a:t>
            </a:r>
            <a:endParaRPr lang="en-US" sz="2400" b="1" dirty="0" smtClean="0"/>
          </a:p>
        </p:txBody>
      </p:sp>
      <p:pic>
        <p:nvPicPr>
          <p:cNvPr id="5" name="Picture 4"/>
          <p:cNvPicPr/>
          <p:nvPr/>
        </p:nvPicPr>
        <p:blipFill>
          <a:blip r:embed="rId3"/>
          <a:stretch>
            <a:fillRect/>
          </a:stretch>
        </p:blipFill>
        <p:spPr>
          <a:xfrm>
            <a:off x="0" y="3276600"/>
            <a:ext cx="4343400" cy="2886075"/>
          </a:xfrm>
          <a:prstGeom prst="rect">
            <a:avLst/>
          </a:prstGeom>
        </p:spPr>
      </p:pic>
      <p:pic>
        <p:nvPicPr>
          <p:cNvPr id="2" name="Picture 1"/>
          <p:cNvPicPr>
            <a:picLocks noChangeAspect="1"/>
          </p:cNvPicPr>
          <p:nvPr/>
        </p:nvPicPr>
        <p:blipFill>
          <a:blip r:embed="rId4"/>
          <a:stretch>
            <a:fillRect/>
          </a:stretch>
        </p:blipFill>
        <p:spPr>
          <a:xfrm>
            <a:off x="4601514" y="3160958"/>
            <a:ext cx="4267200" cy="1847850"/>
          </a:xfrm>
          <a:prstGeom prst="rect">
            <a:avLst/>
          </a:prstGeom>
        </p:spPr>
      </p:pic>
      <p:pic>
        <p:nvPicPr>
          <p:cNvPr id="3" name="Picture 2"/>
          <p:cNvPicPr>
            <a:picLocks noChangeAspect="1"/>
          </p:cNvPicPr>
          <p:nvPr/>
        </p:nvPicPr>
        <p:blipFill>
          <a:blip r:embed="rId5"/>
          <a:stretch>
            <a:fillRect/>
          </a:stretch>
        </p:blipFill>
        <p:spPr>
          <a:xfrm>
            <a:off x="4419601" y="5031346"/>
            <a:ext cx="4701862" cy="971550"/>
          </a:xfrm>
          <a:prstGeom prst="rect">
            <a:avLst/>
          </a:prstGeom>
        </p:spPr>
      </p:pic>
    </p:spTree>
    <p:extLst>
      <p:ext uri="{BB962C8B-B14F-4D97-AF65-F5344CB8AC3E}">
        <p14:creationId xmlns:p14="http://schemas.microsoft.com/office/powerpoint/2010/main" val="1024048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3-Revisited</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1800" dirty="0"/>
              <a:t>W</a:t>
            </a:r>
            <a:r>
              <a:rPr lang="en-US" sz="1800" dirty="0" smtClean="0"/>
              <a:t>e </a:t>
            </a:r>
            <a:r>
              <a:rPr lang="en-US" sz="1800" dirty="0"/>
              <a:t>again see that as we move from the small </a:t>
            </a:r>
            <a:r>
              <a:rPr lang="en-US" sz="1800" i="1" dirty="0"/>
              <a:t>x</a:t>
            </a:r>
            <a:r>
              <a:rPr lang="en-US" sz="1800" dirty="0"/>
              <a:t> values to the </a:t>
            </a:r>
            <a:r>
              <a:rPr lang="en-US" sz="1800" i="1" dirty="0"/>
              <a:t>x</a:t>
            </a:r>
            <a:r>
              <a:rPr lang="en-US" sz="1800" dirty="0"/>
              <a:t> values near the mean, the leverages decrease. And, as we move from the </a:t>
            </a:r>
            <a:r>
              <a:rPr lang="en-US" sz="1800" i="1" dirty="0"/>
              <a:t>x</a:t>
            </a:r>
            <a:r>
              <a:rPr lang="en-US" sz="1800" dirty="0"/>
              <a:t> values near the mean to the large </a:t>
            </a:r>
            <a:r>
              <a:rPr lang="en-US" sz="1800" i="1" dirty="0"/>
              <a:t>x</a:t>
            </a:r>
            <a:r>
              <a:rPr lang="en-US" sz="1800" dirty="0"/>
              <a:t> values the leverages increase again. But, note that this time, the leverage of the </a:t>
            </a:r>
            <a:r>
              <a:rPr lang="en-US" sz="1800" i="1" dirty="0"/>
              <a:t>x</a:t>
            </a:r>
            <a:r>
              <a:rPr lang="en-US" sz="1800" dirty="0"/>
              <a:t> value that is far removed from the remaining </a:t>
            </a:r>
            <a:r>
              <a:rPr lang="en-US" sz="1800" i="1" dirty="0"/>
              <a:t>x</a:t>
            </a:r>
            <a:r>
              <a:rPr lang="en-US" sz="1800" dirty="0"/>
              <a:t> values (0.358) is much, much larger than all of the remaining leverages. This leverage thing seems to work!</a:t>
            </a:r>
          </a:p>
          <a:p>
            <a:r>
              <a:rPr lang="en-US" sz="1800" dirty="0"/>
              <a:t>D</a:t>
            </a:r>
            <a:r>
              <a:rPr lang="en-US" sz="1800" dirty="0" smtClean="0"/>
              <a:t>on't </a:t>
            </a:r>
            <a:r>
              <a:rPr lang="en-US" sz="1800" dirty="0"/>
              <a:t>forget to note again that the sum of all 21 of the leverages add up to 2, the number of beta parameters in the simple linear regression model. Again, we should expect this result based on the third property mentioned above.</a:t>
            </a:r>
          </a:p>
          <a:p>
            <a:r>
              <a:rPr lang="en-US" sz="1800" dirty="0" smtClean="0"/>
              <a:t>:</a:t>
            </a:r>
            <a:endParaRPr lang="en-US" sz="1800" b="1" dirty="0" smtClean="0"/>
          </a:p>
        </p:txBody>
      </p:sp>
      <p:pic>
        <p:nvPicPr>
          <p:cNvPr id="5" name="Picture 4"/>
          <p:cNvPicPr/>
          <p:nvPr/>
        </p:nvPicPr>
        <p:blipFill>
          <a:blip r:embed="rId3"/>
          <a:stretch>
            <a:fillRect/>
          </a:stretch>
        </p:blipFill>
        <p:spPr>
          <a:xfrm>
            <a:off x="0" y="3276600"/>
            <a:ext cx="4343400" cy="2886075"/>
          </a:xfrm>
          <a:prstGeom prst="rect">
            <a:avLst/>
          </a:prstGeom>
        </p:spPr>
      </p:pic>
      <p:pic>
        <p:nvPicPr>
          <p:cNvPr id="2" name="Picture 1"/>
          <p:cNvPicPr>
            <a:picLocks noChangeAspect="1"/>
          </p:cNvPicPr>
          <p:nvPr/>
        </p:nvPicPr>
        <p:blipFill>
          <a:blip r:embed="rId4"/>
          <a:stretch>
            <a:fillRect/>
          </a:stretch>
        </p:blipFill>
        <p:spPr>
          <a:xfrm>
            <a:off x="4638004" y="3276600"/>
            <a:ext cx="4267200" cy="1847850"/>
          </a:xfrm>
          <a:prstGeom prst="rect">
            <a:avLst/>
          </a:prstGeom>
        </p:spPr>
      </p:pic>
      <p:pic>
        <p:nvPicPr>
          <p:cNvPr id="3" name="Picture 2"/>
          <p:cNvPicPr>
            <a:picLocks noChangeAspect="1"/>
          </p:cNvPicPr>
          <p:nvPr/>
        </p:nvPicPr>
        <p:blipFill>
          <a:blip r:embed="rId5"/>
          <a:stretch>
            <a:fillRect/>
          </a:stretch>
        </p:blipFill>
        <p:spPr>
          <a:xfrm>
            <a:off x="4419601" y="5031346"/>
            <a:ext cx="4701862" cy="971550"/>
          </a:xfrm>
          <a:prstGeom prst="rect">
            <a:avLst/>
          </a:prstGeom>
        </p:spPr>
      </p:pic>
    </p:spTree>
    <p:extLst>
      <p:ext uri="{BB962C8B-B14F-4D97-AF65-F5344CB8AC3E}">
        <p14:creationId xmlns:p14="http://schemas.microsoft.com/office/powerpoint/2010/main" val="371848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b="1" dirty="0"/>
              <a:t>Identifying data points whose x values are extreme</a:t>
            </a:r>
          </a:p>
        </p:txBody>
      </p:sp>
      <p:sp>
        <p:nvSpPr>
          <p:cNvPr id="9" name="Rectangle 3"/>
          <p:cNvSpPr>
            <a:spLocks noGrp="1" noChangeArrowheads="1"/>
          </p:cNvSpPr>
          <p:nvPr>
            <p:ph idx="1"/>
          </p:nvPr>
        </p:nvSpPr>
        <p:spPr>
          <a:xfrm>
            <a:off x="0" y="990600"/>
            <a:ext cx="9144000" cy="5867400"/>
          </a:xfrm>
        </p:spPr>
        <p:txBody>
          <a:bodyPr>
            <a:normAutofit/>
          </a:bodyPr>
          <a:lstStyle/>
          <a:p>
            <a:r>
              <a:rPr lang="en-US" sz="1600" dirty="0"/>
              <a:t>The great thing about leverages is that they can help us identify </a:t>
            </a:r>
            <a:r>
              <a:rPr lang="en-US" sz="1600" i="1" dirty="0"/>
              <a:t>x</a:t>
            </a:r>
            <a:r>
              <a:rPr lang="en-US" sz="1600" dirty="0"/>
              <a:t> values that are extreme and therefore potentially influential on our regression analysis. How? Well, all we need to do is determine when a leverage value should be considered large. A common rule is to flag any observation whose leverage </a:t>
            </a:r>
            <a:r>
              <a:rPr lang="en-US" sz="1600" dirty="0" smtClean="0"/>
              <a:t>value, </a:t>
            </a:r>
            <a:r>
              <a:rPr lang="en-US" sz="1600" dirty="0" err="1">
                <a:solidFill>
                  <a:srgbClr val="3B444F"/>
                </a:solidFill>
                <a:latin typeface="MathJax_Math-italic"/>
              </a:rPr>
              <a:t>h</a:t>
            </a:r>
            <a:r>
              <a:rPr lang="en-US" sz="1600" baseline="-25000" dirty="0" err="1">
                <a:solidFill>
                  <a:srgbClr val="3B444F"/>
                </a:solidFill>
                <a:latin typeface="MathJax_Math-italic"/>
              </a:rPr>
              <a:t>ii</a:t>
            </a:r>
            <a:r>
              <a:rPr lang="en-US" sz="1600" dirty="0" smtClean="0"/>
              <a:t>, </a:t>
            </a:r>
            <a:r>
              <a:rPr lang="en-US" sz="1600" dirty="0"/>
              <a:t>is </a:t>
            </a:r>
            <a:r>
              <a:rPr lang="en-US" sz="1600" b="1" dirty="0"/>
              <a:t>more than 3 times larger</a:t>
            </a:r>
            <a:r>
              <a:rPr lang="en-US" sz="1600" dirty="0"/>
              <a:t> than the mean leverage value</a:t>
            </a:r>
            <a:r>
              <a:rPr lang="en-US" sz="1600" dirty="0" smtClean="0"/>
              <a:t>:</a:t>
            </a:r>
          </a:p>
          <a:p>
            <a:endParaRPr lang="en-US" sz="1600" b="1" dirty="0"/>
          </a:p>
          <a:p>
            <a:endParaRPr lang="en-US" sz="1600" b="1" dirty="0" smtClean="0"/>
          </a:p>
          <a:p>
            <a:r>
              <a:rPr lang="en-US" sz="1600" dirty="0"/>
              <a:t>This is the rule that Minitab uses to determine when to flag an observation. That is, if</a:t>
            </a:r>
            <a:r>
              <a:rPr lang="en-US" sz="1600" dirty="0" smtClean="0"/>
              <a:t>:</a:t>
            </a:r>
          </a:p>
          <a:p>
            <a:endParaRPr lang="en-US" sz="1600" b="1" dirty="0"/>
          </a:p>
          <a:p>
            <a:endParaRPr lang="en-US" sz="1600" b="1" dirty="0" smtClean="0"/>
          </a:p>
          <a:p>
            <a:r>
              <a:rPr lang="en-US" sz="1600" dirty="0"/>
              <a:t>then Minitab flags the observations as "Unusual X" (although it would perhaps be more helpful if Minitab reported "X denotes an observation whose X value gives it </a:t>
            </a:r>
            <a:r>
              <a:rPr lang="en-US" sz="1600" i="1" dirty="0"/>
              <a:t>potentially</a:t>
            </a:r>
            <a:r>
              <a:rPr lang="en-US" sz="1600" dirty="0"/>
              <a:t> large influence" or "X denotes an observation whose X value gives it large </a:t>
            </a:r>
            <a:r>
              <a:rPr lang="en-US" sz="1600" i="1" dirty="0"/>
              <a:t>leverage</a:t>
            </a:r>
            <a:r>
              <a:rPr lang="en-US" sz="1600" dirty="0" smtClean="0"/>
              <a:t>").</a:t>
            </a:r>
          </a:p>
          <a:p>
            <a:pPr lvl="0"/>
            <a:r>
              <a:rPr lang="en-US" sz="1600" dirty="0">
                <a:solidFill>
                  <a:srgbClr val="3B444F"/>
                </a:solidFill>
                <a:latin typeface="-apple-system"/>
              </a:rPr>
              <a:t>As with many statistical "rules of thumb," not everyone agrees about this </a:t>
            </a:r>
            <a:r>
              <a:rPr lang="en-US" sz="1600" dirty="0" smtClean="0">
                <a:solidFill>
                  <a:srgbClr val="3B444F"/>
                </a:solidFill>
                <a:latin typeface="MathJax_Main"/>
              </a:rPr>
              <a:t>3</a:t>
            </a:r>
            <a:r>
              <a:rPr lang="en-US" sz="1600" dirty="0" smtClean="0">
                <a:solidFill>
                  <a:srgbClr val="3B444F"/>
                </a:solidFill>
                <a:latin typeface="MathJax_Math-italic"/>
              </a:rPr>
              <a:t>p</a:t>
            </a:r>
            <a:r>
              <a:rPr lang="en-US" sz="1600" dirty="0" smtClean="0">
                <a:solidFill>
                  <a:srgbClr val="3B444F"/>
                </a:solidFill>
                <a:latin typeface="MathJax_Main"/>
              </a:rPr>
              <a:t>/</a:t>
            </a:r>
            <a:r>
              <a:rPr lang="en-US" sz="1600" dirty="0" smtClean="0">
                <a:solidFill>
                  <a:srgbClr val="3B444F"/>
                </a:solidFill>
                <a:latin typeface="MathJax_Math-italic"/>
              </a:rPr>
              <a:t>n</a:t>
            </a:r>
            <a:r>
              <a:rPr lang="en-US" sz="1600" dirty="0">
                <a:solidFill>
                  <a:srgbClr val="3B444F"/>
                </a:solidFill>
                <a:latin typeface="-apple-system"/>
              </a:rPr>
              <a:t> </a:t>
            </a:r>
            <a:r>
              <a:rPr lang="en-US" sz="1600" dirty="0" smtClean="0">
                <a:solidFill>
                  <a:srgbClr val="3B444F"/>
                </a:solidFill>
                <a:latin typeface="-apple-system"/>
              </a:rPr>
              <a:t>cut-off </a:t>
            </a:r>
            <a:r>
              <a:rPr lang="en-US" sz="1600" dirty="0">
                <a:solidFill>
                  <a:srgbClr val="3B444F"/>
                </a:solidFill>
                <a:latin typeface="-apple-system"/>
              </a:rPr>
              <a:t>and you may see </a:t>
            </a:r>
            <a:r>
              <a:rPr lang="en-US" sz="1600" dirty="0" smtClean="0">
                <a:solidFill>
                  <a:srgbClr val="3B444F"/>
                </a:solidFill>
                <a:latin typeface="MathJax_Main"/>
              </a:rPr>
              <a:t>2</a:t>
            </a:r>
            <a:r>
              <a:rPr lang="en-US" sz="1600" dirty="0" smtClean="0">
                <a:solidFill>
                  <a:srgbClr val="3B444F"/>
                </a:solidFill>
                <a:latin typeface="MathJax_Math-italic"/>
              </a:rPr>
              <a:t>p</a:t>
            </a:r>
            <a:r>
              <a:rPr lang="en-US" sz="1600" dirty="0" smtClean="0">
                <a:solidFill>
                  <a:srgbClr val="3B444F"/>
                </a:solidFill>
                <a:latin typeface="MathJax_Main"/>
              </a:rPr>
              <a:t>/</a:t>
            </a:r>
            <a:r>
              <a:rPr lang="en-US" sz="1600" dirty="0" smtClean="0">
                <a:solidFill>
                  <a:srgbClr val="3B444F"/>
                </a:solidFill>
                <a:latin typeface="MathJax_Math-italic"/>
              </a:rPr>
              <a:t>n</a:t>
            </a:r>
            <a:r>
              <a:rPr lang="en-US" sz="1600" dirty="0">
                <a:solidFill>
                  <a:srgbClr val="3B444F"/>
                </a:solidFill>
                <a:latin typeface="-apple-system"/>
              </a:rPr>
              <a:t> </a:t>
            </a:r>
            <a:r>
              <a:rPr lang="en-US" sz="1600" dirty="0" smtClean="0">
                <a:solidFill>
                  <a:srgbClr val="3B444F"/>
                </a:solidFill>
                <a:latin typeface="-apple-system"/>
              </a:rPr>
              <a:t>used </a:t>
            </a:r>
            <a:r>
              <a:rPr lang="en-US" sz="1600" dirty="0">
                <a:solidFill>
                  <a:srgbClr val="3B444F"/>
                </a:solidFill>
                <a:latin typeface="-apple-system"/>
              </a:rPr>
              <a:t>as a cut-off instead. A refined rule of thumb that uses both cut-offs is to identify any observations with a leverage greater than </a:t>
            </a:r>
            <a:r>
              <a:rPr lang="en-US" sz="1600" dirty="0" smtClean="0">
                <a:solidFill>
                  <a:srgbClr val="3B444F"/>
                </a:solidFill>
                <a:latin typeface="MathJax_Main"/>
              </a:rPr>
              <a:t>3</a:t>
            </a:r>
            <a:r>
              <a:rPr lang="en-US" sz="1600" dirty="0" smtClean="0">
                <a:solidFill>
                  <a:srgbClr val="3B444F"/>
                </a:solidFill>
                <a:latin typeface="MathJax_Math-italic"/>
              </a:rPr>
              <a:t>p</a:t>
            </a:r>
            <a:r>
              <a:rPr lang="en-US" sz="1600" dirty="0" smtClean="0">
                <a:solidFill>
                  <a:srgbClr val="3B444F"/>
                </a:solidFill>
                <a:latin typeface="MathJax_Main"/>
              </a:rPr>
              <a:t>/</a:t>
            </a:r>
            <a:r>
              <a:rPr lang="en-US" sz="1600" dirty="0" smtClean="0">
                <a:solidFill>
                  <a:srgbClr val="3B444F"/>
                </a:solidFill>
                <a:latin typeface="MathJax_Math-italic"/>
              </a:rPr>
              <a:t>n </a:t>
            </a:r>
            <a:r>
              <a:rPr lang="en-US" sz="1600" dirty="0" smtClean="0">
                <a:solidFill>
                  <a:srgbClr val="3B444F"/>
                </a:solidFill>
                <a:latin typeface="-apple-system"/>
              </a:rPr>
              <a:t>or</a:t>
            </a:r>
            <a:r>
              <a:rPr lang="en-US" sz="1600" dirty="0">
                <a:solidFill>
                  <a:srgbClr val="3B444F"/>
                </a:solidFill>
                <a:latin typeface="-apple-system"/>
              </a:rPr>
              <a:t>, failing this, any observations with a leverage that is greater than </a:t>
            </a:r>
            <a:r>
              <a:rPr lang="en-US" sz="1600" dirty="0" smtClean="0">
                <a:solidFill>
                  <a:srgbClr val="3B444F"/>
                </a:solidFill>
                <a:latin typeface="MathJax_Main"/>
              </a:rPr>
              <a:t>2</a:t>
            </a:r>
            <a:r>
              <a:rPr lang="en-US" sz="1600" dirty="0" smtClean="0">
                <a:solidFill>
                  <a:srgbClr val="3B444F"/>
                </a:solidFill>
                <a:latin typeface="MathJax_Math-italic"/>
              </a:rPr>
              <a:t>p</a:t>
            </a:r>
            <a:r>
              <a:rPr lang="en-US" sz="1600" dirty="0" smtClean="0">
                <a:solidFill>
                  <a:srgbClr val="3B444F"/>
                </a:solidFill>
                <a:latin typeface="MathJax_Main"/>
              </a:rPr>
              <a:t>/</a:t>
            </a:r>
            <a:r>
              <a:rPr lang="en-US" sz="1600" dirty="0" smtClean="0">
                <a:solidFill>
                  <a:srgbClr val="3B444F"/>
                </a:solidFill>
                <a:latin typeface="MathJax_Math-italic"/>
              </a:rPr>
              <a:t>n</a:t>
            </a:r>
            <a:r>
              <a:rPr lang="en-US" sz="1600" dirty="0">
                <a:solidFill>
                  <a:srgbClr val="3B444F"/>
                </a:solidFill>
                <a:latin typeface="-apple-system"/>
              </a:rPr>
              <a:t> </a:t>
            </a:r>
            <a:r>
              <a:rPr lang="en-US" sz="1600" i="1" dirty="0" smtClean="0">
                <a:solidFill>
                  <a:srgbClr val="3B444F"/>
                </a:solidFill>
                <a:latin typeface="-apple-system"/>
              </a:rPr>
              <a:t>and </a:t>
            </a:r>
            <a:r>
              <a:rPr lang="en-US" sz="1600" i="1" dirty="0">
                <a:solidFill>
                  <a:srgbClr val="3B444F"/>
                </a:solidFill>
                <a:latin typeface="-apple-system"/>
              </a:rPr>
              <a:t>very isolated</a:t>
            </a:r>
            <a:r>
              <a:rPr lang="en-US" sz="1600" dirty="0">
                <a:solidFill>
                  <a:srgbClr val="3B444F"/>
                </a:solidFill>
                <a:latin typeface="-apple-system"/>
              </a:rPr>
              <a:t>.</a:t>
            </a:r>
            <a:r>
              <a:rPr lang="en-US" sz="1600" dirty="0"/>
              <a:t> </a:t>
            </a:r>
          </a:p>
          <a:p>
            <a:endParaRPr lang="en-US" sz="1600" dirty="0" smtClean="0"/>
          </a:p>
          <a:p>
            <a:endParaRPr lang="en-US" sz="1600" b="1" dirty="0" smtClean="0"/>
          </a:p>
        </p:txBody>
      </p:sp>
      <p:pic>
        <p:nvPicPr>
          <p:cNvPr id="7" name="Picture 6"/>
          <p:cNvPicPr>
            <a:picLocks noChangeAspect="1"/>
          </p:cNvPicPr>
          <p:nvPr/>
        </p:nvPicPr>
        <p:blipFill>
          <a:blip r:embed="rId3"/>
          <a:stretch>
            <a:fillRect/>
          </a:stretch>
        </p:blipFill>
        <p:spPr>
          <a:xfrm>
            <a:off x="3352800" y="2133600"/>
            <a:ext cx="2133600" cy="838200"/>
          </a:xfrm>
          <a:prstGeom prst="rect">
            <a:avLst/>
          </a:prstGeom>
        </p:spPr>
      </p:pic>
      <p:pic>
        <p:nvPicPr>
          <p:cNvPr id="8" name="Picture 7"/>
          <p:cNvPicPr>
            <a:picLocks noChangeAspect="1"/>
          </p:cNvPicPr>
          <p:nvPr/>
        </p:nvPicPr>
        <p:blipFill>
          <a:blip r:embed="rId4"/>
          <a:stretch>
            <a:fillRect/>
          </a:stretch>
        </p:blipFill>
        <p:spPr>
          <a:xfrm>
            <a:off x="3657600" y="3429000"/>
            <a:ext cx="1476375" cy="732486"/>
          </a:xfrm>
          <a:prstGeom prst="rect">
            <a:avLst/>
          </a:prstGeom>
        </p:spPr>
      </p:pic>
    </p:spTree>
    <p:extLst>
      <p:ext uri="{BB962C8B-B14F-4D97-AF65-F5344CB8AC3E}">
        <p14:creationId xmlns:p14="http://schemas.microsoft.com/office/powerpoint/2010/main" val="26664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lstStyle/>
          <a:p>
            <a:pPr eaLnBrk="1" hangingPunct="1"/>
            <a:r>
              <a:rPr lang="en-US" sz="2800" dirty="0" smtClean="0"/>
              <a:t>THE </a:t>
            </a:r>
            <a:r>
              <a:rPr lang="en-US" sz="2800" dirty="0"/>
              <a:t>STANDARD REGRESSION ASSUMPTIONS</a:t>
            </a:r>
            <a:endParaRPr lang="en-US" altLang="en-US" sz="2800" dirty="0" smtClean="0"/>
          </a:p>
        </p:txBody>
      </p:sp>
      <p:sp>
        <p:nvSpPr>
          <p:cNvPr id="9" name="Rectangle 3"/>
          <p:cNvSpPr>
            <a:spLocks noGrp="1" noChangeArrowheads="1"/>
          </p:cNvSpPr>
          <p:nvPr>
            <p:ph idx="1"/>
          </p:nvPr>
        </p:nvSpPr>
        <p:spPr>
          <a:xfrm>
            <a:off x="0" y="990600"/>
            <a:ext cx="9144000" cy="5867400"/>
          </a:xfrm>
        </p:spPr>
        <p:txBody>
          <a:bodyPr/>
          <a:lstStyle/>
          <a:p>
            <a:r>
              <a:rPr lang="en-US" sz="2400" b="1" dirty="0"/>
              <a:t>1.</a:t>
            </a:r>
            <a:r>
              <a:rPr lang="en-US" sz="2400" dirty="0"/>
              <a:t> Assumptions about the form of the </a:t>
            </a:r>
            <a:r>
              <a:rPr lang="en-US" sz="2400" dirty="0" smtClean="0"/>
              <a:t>model (</a:t>
            </a:r>
            <a:r>
              <a:rPr lang="en-US" sz="2400" dirty="0"/>
              <a:t>examining the </a:t>
            </a:r>
            <a:r>
              <a:rPr lang="en-US" sz="2400" b="1" dirty="0" smtClean="0"/>
              <a:t>scatter plot</a:t>
            </a:r>
            <a:r>
              <a:rPr lang="en-US" sz="2400" dirty="0" smtClean="0"/>
              <a:t>)</a:t>
            </a:r>
          </a:p>
          <a:p>
            <a:r>
              <a:rPr lang="en-US" sz="2400" b="1" dirty="0" smtClean="0"/>
              <a:t>2. </a:t>
            </a:r>
            <a:r>
              <a:rPr lang="en-US" sz="2400" dirty="0" smtClean="0"/>
              <a:t>Assumptions </a:t>
            </a:r>
            <a:r>
              <a:rPr lang="en-US" sz="2400" dirty="0"/>
              <a:t>about the </a:t>
            </a:r>
            <a:r>
              <a:rPr lang="en-US" sz="2400" dirty="0" smtClean="0"/>
              <a:t>errors</a:t>
            </a:r>
          </a:p>
          <a:p>
            <a:pPr lvl="2"/>
            <a:r>
              <a:rPr lang="en-US" sz="2400" dirty="0" smtClean="0"/>
              <a:t>The </a:t>
            </a:r>
            <a:r>
              <a:rPr lang="en-US" sz="2400" dirty="0"/>
              <a:t>error </a:t>
            </a:r>
            <a:r>
              <a:rPr lang="en-US" sz="2400" dirty="0" smtClean="0">
                <a:sym typeface="Symbol"/>
              </a:rPr>
              <a:t></a:t>
            </a:r>
            <a:r>
              <a:rPr lang="en-US" sz="2400" baseline="-25000" dirty="0" err="1">
                <a:sym typeface="Symbol"/>
              </a:rPr>
              <a:t>i</a:t>
            </a:r>
            <a:r>
              <a:rPr lang="en-US" sz="2400" dirty="0" smtClean="0">
                <a:sym typeface="Symbol"/>
              </a:rPr>
              <a:t>,</a:t>
            </a:r>
            <a:r>
              <a:rPr lang="en-US" sz="2400" dirty="0" smtClean="0"/>
              <a:t> </a:t>
            </a:r>
            <a:r>
              <a:rPr lang="en-US" sz="2400" dirty="0" err="1"/>
              <a:t>i</a:t>
            </a:r>
            <a:r>
              <a:rPr lang="en-US" sz="2400" dirty="0"/>
              <a:t> = 1,2, ... , </a:t>
            </a:r>
            <a:r>
              <a:rPr lang="en-US" sz="2400" i="1" dirty="0" smtClean="0"/>
              <a:t>n </a:t>
            </a:r>
            <a:r>
              <a:rPr lang="en-US" sz="2400" dirty="0"/>
              <a:t>has a </a:t>
            </a:r>
            <a:r>
              <a:rPr lang="en-US" sz="2400" b="1" dirty="0"/>
              <a:t>normal </a:t>
            </a:r>
            <a:r>
              <a:rPr lang="en-US" sz="2400" b="1" dirty="0" smtClean="0"/>
              <a:t>distribution</a:t>
            </a:r>
            <a:r>
              <a:rPr lang="en-US" sz="2400" dirty="0" smtClean="0"/>
              <a:t>.</a:t>
            </a:r>
          </a:p>
          <a:p>
            <a:pPr lvl="2"/>
            <a:r>
              <a:rPr lang="en-US" sz="2400" dirty="0" smtClean="0"/>
              <a:t>The </a:t>
            </a:r>
            <a:r>
              <a:rPr lang="en-US" sz="2400" dirty="0"/>
              <a:t>errors </a:t>
            </a:r>
            <a:r>
              <a:rPr lang="en-US" sz="2400" dirty="0" smtClean="0">
                <a:sym typeface="Symbol"/>
              </a:rPr>
              <a:t></a:t>
            </a:r>
            <a:r>
              <a:rPr lang="en-US" sz="2400" baseline="-25000" dirty="0" smtClean="0">
                <a:sym typeface="Symbol"/>
              </a:rPr>
              <a:t>1</a:t>
            </a:r>
            <a:r>
              <a:rPr lang="en-US" sz="2400" dirty="0" smtClean="0">
                <a:sym typeface="Symbol"/>
              </a:rPr>
              <a:t>, </a:t>
            </a:r>
            <a:r>
              <a:rPr lang="en-US" sz="2400" baseline="-25000" dirty="0" smtClean="0">
                <a:sym typeface="Symbol"/>
              </a:rPr>
              <a:t>2</a:t>
            </a:r>
            <a:r>
              <a:rPr lang="en-US" sz="2400" dirty="0" smtClean="0">
                <a:sym typeface="Symbol"/>
              </a:rPr>
              <a:t>, …, </a:t>
            </a:r>
            <a:r>
              <a:rPr lang="en-US" sz="2400" baseline="-25000" dirty="0" smtClean="0">
                <a:sym typeface="Symbol"/>
              </a:rPr>
              <a:t>n</a:t>
            </a:r>
            <a:r>
              <a:rPr lang="en-US" sz="2400" dirty="0" smtClean="0"/>
              <a:t> </a:t>
            </a:r>
            <a:r>
              <a:rPr lang="en-US" sz="2400" dirty="0"/>
              <a:t>have </a:t>
            </a:r>
            <a:r>
              <a:rPr lang="en-US" sz="2400" b="1" dirty="0"/>
              <a:t>mean </a:t>
            </a:r>
            <a:r>
              <a:rPr lang="en-US" sz="2400" b="1" dirty="0" smtClean="0"/>
              <a:t>zero</a:t>
            </a:r>
          </a:p>
          <a:p>
            <a:pPr lvl="2"/>
            <a:r>
              <a:rPr lang="en-US" sz="2400" dirty="0"/>
              <a:t>The errors </a:t>
            </a:r>
            <a:r>
              <a:rPr lang="en-US" sz="2400" dirty="0">
                <a:sym typeface="Symbol"/>
              </a:rPr>
              <a:t></a:t>
            </a:r>
            <a:r>
              <a:rPr lang="en-US" sz="2400" baseline="-25000" dirty="0">
                <a:sym typeface="Symbol"/>
              </a:rPr>
              <a:t>1</a:t>
            </a:r>
            <a:r>
              <a:rPr lang="en-US" sz="2400" dirty="0">
                <a:sym typeface="Symbol"/>
              </a:rPr>
              <a:t>, </a:t>
            </a:r>
            <a:r>
              <a:rPr lang="en-US" sz="2400" baseline="-25000" dirty="0">
                <a:sym typeface="Symbol"/>
              </a:rPr>
              <a:t>2</a:t>
            </a:r>
            <a:r>
              <a:rPr lang="en-US" sz="2400" dirty="0">
                <a:sym typeface="Symbol"/>
              </a:rPr>
              <a:t>, …, </a:t>
            </a:r>
            <a:r>
              <a:rPr lang="en-US" sz="2400" baseline="-25000" dirty="0" smtClean="0">
                <a:sym typeface="Symbol"/>
              </a:rPr>
              <a:t>n</a:t>
            </a:r>
            <a:r>
              <a:rPr lang="en-US" sz="2400" dirty="0" smtClean="0"/>
              <a:t> have the </a:t>
            </a:r>
            <a:r>
              <a:rPr lang="en-US" sz="2400" dirty="0"/>
              <a:t>same (but unknown) </a:t>
            </a:r>
            <a:r>
              <a:rPr lang="en-US" sz="2400" dirty="0" smtClean="0"/>
              <a:t>variance </a:t>
            </a:r>
            <a:r>
              <a:rPr lang="en-US" sz="2400" dirty="0" smtClean="0">
                <a:sym typeface="Symbol"/>
              </a:rPr>
              <a:t></a:t>
            </a:r>
            <a:r>
              <a:rPr lang="en-US" sz="2400" baseline="30000" dirty="0" smtClean="0">
                <a:sym typeface="Symbol"/>
              </a:rPr>
              <a:t>2</a:t>
            </a:r>
            <a:r>
              <a:rPr lang="en-US" sz="2400" dirty="0">
                <a:sym typeface="Symbol"/>
              </a:rPr>
              <a:t> (as the </a:t>
            </a:r>
            <a:r>
              <a:rPr lang="en-US" sz="2400" b="1" dirty="0">
                <a:sym typeface="Symbol"/>
              </a:rPr>
              <a:t>homogeneity</a:t>
            </a:r>
            <a:r>
              <a:rPr lang="en-US" sz="2400" dirty="0">
                <a:sym typeface="Symbol"/>
              </a:rPr>
              <a:t> or the </a:t>
            </a:r>
            <a:r>
              <a:rPr lang="en-US" sz="2400" b="1" dirty="0">
                <a:sym typeface="Symbol"/>
              </a:rPr>
              <a:t>homoscedasticity </a:t>
            </a:r>
            <a:r>
              <a:rPr lang="en-US" sz="2400" dirty="0">
                <a:sym typeface="Symbol"/>
              </a:rPr>
              <a:t>assumption</a:t>
            </a:r>
            <a:r>
              <a:rPr lang="en-US" sz="2400" dirty="0" smtClean="0">
                <a:sym typeface="Symbol"/>
              </a:rPr>
              <a:t>)</a:t>
            </a:r>
          </a:p>
          <a:p>
            <a:pPr lvl="2"/>
            <a:r>
              <a:rPr lang="en-US" sz="2400" dirty="0" smtClean="0"/>
              <a:t>The errors </a:t>
            </a:r>
            <a:r>
              <a:rPr lang="en-US" sz="2400" dirty="0">
                <a:sym typeface="Symbol"/>
              </a:rPr>
              <a:t></a:t>
            </a:r>
            <a:r>
              <a:rPr lang="en-US" sz="2400" baseline="-25000" dirty="0">
                <a:sym typeface="Symbol"/>
              </a:rPr>
              <a:t>1</a:t>
            </a:r>
            <a:r>
              <a:rPr lang="en-US" sz="2400" dirty="0">
                <a:sym typeface="Symbol"/>
              </a:rPr>
              <a:t>, </a:t>
            </a:r>
            <a:r>
              <a:rPr lang="en-US" sz="2400" baseline="-25000" dirty="0">
                <a:sym typeface="Symbol"/>
              </a:rPr>
              <a:t>2</a:t>
            </a:r>
            <a:r>
              <a:rPr lang="en-US" sz="2400" dirty="0">
                <a:sym typeface="Symbol"/>
              </a:rPr>
              <a:t>, …, </a:t>
            </a:r>
            <a:r>
              <a:rPr lang="en-US" sz="2400" baseline="-25000" dirty="0">
                <a:sym typeface="Symbol"/>
              </a:rPr>
              <a:t>n</a:t>
            </a:r>
            <a:r>
              <a:rPr lang="en-US" sz="2400" dirty="0">
                <a:sym typeface="Symbol"/>
              </a:rPr>
              <a:t>,</a:t>
            </a:r>
            <a:r>
              <a:rPr lang="en-US" sz="2400" dirty="0" smtClean="0"/>
              <a:t> </a:t>
            </a:r>
            <a:r>
              <a:rPr lang="en-US" sz="2400" dirty="0"/>
              <a:t>are independent of each other (their </a:t>
            </a:r>
            <a:r>
              <a:rPr lang="en-US" sz="2400" dirty="0" smtClean="0"/>
              <a:t>pairwise </a:t>
            </a:r>
            <a:r>
              <a:rPr lang="en-US" sz="2400" dirty="0" err="1" smtClean="0"/>
              <a:t>covariances</a:t>
            </a:r>
            <a:r>
              <a:rPr lang="en-US" sz="2400" dirty="0" smtClean="0"/>
              <a:t> </a:t>
            </a:r>
            <a:r>
              <a:rPr lang="en-US" sz="2400" dirty="0"/>
              <a:t>are zero</a:t>
            </a:r>
            <a:r>
              <a:rPr lang="en-US" sz="2400" dirty="0" smtClean="0"/>
              <a:t>).</a:t>
            </a:r>
            <a:endParaRPr lang="en-US" sz="2400" dirty="0"/>
          </a:p>
          <a:p>
            <a:pPr marL="449262" indent="-457200"/>
            <a:r>
              <a:rPr lang="en-US" sz="2400" b="1" dirty="0" smtClean="0"/>
              <a:t>3. Assumptions </a:t>
            </a:r>
            <a:r>
              <a:rPr lang="en-US" sz="2400" b="1" dirty="0"/>
              <a:t>about the </a:t>
            </a:r>
            <a:r>
              <a:rPr lang="en-US" sz="2400" b="1" dirty="0" smtClean="0"/>
              <a:t>observations</a:t>
            </a:r>
          </a:p>
          <a:p>
            <a:pPr marL="1128712" lvl="2" indent="-457200"/>
            <a:r>
              <a:rPr lang="en-US" sz="2400" dirty="0" smtClean="0"/>
              <a:t>All </a:t>
            </a:r>
            <a:r>
              <a:rPr lang="en-US" sz="2400" dirty="0"/>
              <a:t>observations are equally </a:t>
            </a:r>
            <a:r>
              <a:rPr lang="en-US" sz="2400" b="1" dirty="0" smtClean="0"/>
              <a:t>reliable</a:t>
            </a:r>
            <a:r>
              <a:rPr lang="en-US" sz="2400" dirty="0" smtClean="0"/>
              <a:t> and </a:t>
            </a:r>
            <a:r>
              <a:rPr lang="en-US" sz="2400" dirty="0"/>
              <a:t>have an approximately equal role in determining the regression </a:t>
            </a:r>
            <a:r>
              <a:rPr lang="en-US" sz="2400" dirty="0" smtClean="0"/>
              <a:t>results and </a:t>
            </a:r>
            <a:r>
              <a:rPr lang="en-US" sz="2400" dirty="0"/>
              <a:t>in influencing </a:t>
            </a:r>
            <a:r>
              <a:rPr lang="en-US" sz="2400" dirty="0" smtClean="0"/>
              <a:t>conclusion</a:t>
            </a:r>
            <a:endParaRPr lang="en-US" sz="2400" dirty="0"/>
          </a:p>
          <a:p>
            <a:pPr marL="671512" lvl="2" indent="0">
              <a:buNone/>
            </a:pPr>
            <a:endParaRPr lang="en-US" sz="2400" dirty="0" smtClean="0"/>
          </a:p>
          <a:p>
            <a:pPr lvl="2"/>
            <a:endParaRPr lang="en-US" sz="2400" b="1" dirty="0" smtClean="0"/>
          </a:p>
        </p:txBody>
      </p:sp>
    </p:spTree>
    <p:extLst>
      <p:ext uri="{BB962C8B-B14F-4D97-AF65-F5344CB8AC3E}">
        <p14:creationId xmlns:p14="http://schemas.microsoft.com/office/powerpoint/2010/main" val="300124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3-Revisited again</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O</a:t>
            </a:r>
            <a:r>
              <a:rPr lang="en-US" sz="2400" dirty="0" smtClean="0"/>
              <a:t>ur intuition </a:t>
            </a:r>
            <a:r>
              <a:rPr lang="en-US" sz="2400" dirty="0"/>
              <a:t>tells us that the red data point (</a:t>
            </a:r>
            <a:r>
              <a:rPr lang="en-US" sz="2400" i="1" dirty="0"/>
              <a:t>x</a:t>
            </a:r>
            <a:r>
              <a:rPr lang="en-US" sz="2400" dirty="0"/>
              <a:t> = 14, </a:t>
            </a:r>
            <a:r>
              <a:rPr lang="en-US" sz="2400" i="1" dirty="0"/>
              <a:t>y</a:t>
            </a:r>
            <a:r>
              <a:rPr lang="en-US" sz="2400" dirty="0"/>
              <a:t> = 68) is extreme with respect to the other </a:t>
            </a:r>
            <a:r>
              <a:rPr lang="en-US" sz="2400" i="1" dirty="0"/>
              <a:t>x</a:t>
            </a:r>
            <a:r>
              <a:rPr lang="en-US" sz="2400" dirty="0"/>
              <a:t> values. But, is the </a:t>
            </a:r>
            <a:r>
              <a:rPr lang="en-US" sz="2400" i="1" dirty="0"/>
              <a:t>x</a:t>
            </a:r>
            <a:r>
              <a:rPr lang="en-US" sz="2400" dirty="0"/>
              <a:t> value extreme enough to warrant flagging it? Let's see</a:t>
            </a:r>
            <a:r>
              <a:rPr lang="en-US" sz="2400" dirty="0" smtClean="0"/>
              <a:t>!:</a:t>
            </a:r>
          </a:p>
          <a:p>
            <a:r>
              <a:rPr lang="en-US" sz="2400" dirty="0">
                <a:solidFill>
                  <a:srgbClr val="3B444F"/>
                </a:solidFill>
                <a:latin typeface="-apple-system"/>
              </a:rPr>
              <a:t>In this case, there are </a:t>
            </a:r>
            <a:r>
              <a:rPr lang="en-US" sz="2400" i="1" dirty="0">
                <a:solidFill>
                  <a:srgbClr val="3B444F"/>
                </a:solidFill>
                <a:latin typeface="-apple-system"/>
              </a:rPr>
              <a:t>n</a:t>
            </a:r>
            <a:r>
              <a:rPr lang="en-US" sz="2400" dirty="0">
                <a:solidFill>
                  <a:srgbClr val="3B444F"/>
                </a:solidFill>
                <a:latin typeface="-apple-system"/>
              </a:rPr>
              <a:t> = 21 data points and </a:t>
            </a:r>
            <a:r>
              <a:rPr lang="en-US" sz="2400" i="1" dirty="0">
                <a:solidFill>
                  <a:srgbClr val="3B444F"/>
                </a:solidFill>
                <a:latin typeface="-apple-system"/>
              </a:rPr>
              <a:t>p</a:t>
            </a:r>
            <a:r>
              <a:rPr lang="en-US" sz="2400" dirty="0">
                <a:solidFill>
                  <a:srgbClr val="3B444F"/>
                </a:solidFill>
                <a:latin typeface="-apple-system"/>
              </a:rPr>
              <a:t> = 2 parameters (the intercept </a:t>
            </a:r>
            <a:r>
              <a:rPr lang="en-US" sz="3200" dirty="0" smtClean="0">
                <a:solidFill>
                  <a:srgbClr val="3B444F"/>
                </a:solidFill>
                <a:latin typeface="MathJax_Math-italic"/>
              </a:rPr>
              <a:t>β</a:t>
            </a:r>
            <a:r>
              <a:rPr lang="en-US" sz="1600" dirty="0" smtClean="0">
                <a:solidFill>
                  <a:srgbClr val="3B444F"/>
                </a:solidFill>
                <a:latin typeface="MathJax_Main"/>
              </a:rPr>
              <a:t>0 </a:t>
            </a:r>
            <a:r>
              <a:rPr lang="en-US" sz="2400" dirty="0" smtClean="0">
                <a:solidFill>
                  <a:srgbClr val="3B444F"/>
                </a:solidFill>
                <a:latin typeface="-apple-system"/>
              </a:rPr>
              <a:t>and </a:t>
            </a:r>
            <a:r>
              <a:rPr lang="en-US" sz="2400" dirty="0">
                <a:solidFill>
                  <a:srgbClr val="3B444F"/>
                </a:solidFill>
                <a:latin typeface="-apple-system"/>
              </a:rPr>
              <a:t>slope </a:t>
            </a:r>
            <a:r>
              <a:rPr lang="en-US" sz="3200" dirty="0" smtClean="0">
                <a:solidFill>
                  <a:srgbClr val="3B444F"/>
                </a:solidFill>
                <a:latin typeface="MathJax_Math-italic"/>
              </a:rPr>
              <a:t>β</a:t>
            </a:r>
            <a:r>
              <a:rPr lang="en-US" sz="1600" dirty="0" smtClean="0">
                <a:solidFill>
                  <a:srgbClr val="3B444F"/>
                </a:solidFill>
                <a:latin typeface="MathJax_Main"/>
              </a:rPr>
              <a:t>1</a:t>
            </a:r>
            <a:r>
              <a:rPr lang="en-US" sz="2400" dirty="0" smtClean="0">
                <a:solidFill>
                  <a:srgbClr val="3B444F"/>
                </a:solidFill>
                <a:latin typeface="-apple-system"/>
              </a:rPr>
              <a:t>). </a:t>
            </a:r>
            <a:r>
              <a:rPr lang="en-US" sz="2400" dirty="0">
                <a:solidFill>
                  <a:srgbClr val="3B444F"/>
                </a:solidFill>
                <a:latin typeface="-apple-system"/>
              </a:rPr>
              <a:t>Therefore:</a:t>
            </a:r>
            <a:endParaRPr lang="en-US" sz="2400" dirty="0" smtClean="0"/>
          </a:p>
          <a:p>
            <a:endParaRPr lang="en-US" sz="2400" b="1" dirty="0" smtClean="0"/>
          </a:p>
        </p:txBody>
      </p:sp>
      <p:pic>
        <p:nvPicPr>
          <p:cNvPr id="5" name="Picture 4"/>
          <p:cNvPicPr/>
          <p:nvPr/>
        </p:nvPicPr>
        <p:blipFill>
          <a:blip r:embed="rId3"/>
          <a:stretch>
            <a:fillRect/>
          </a:stretch>
        </p:blipFill>
        <p:spPr>
          <a:xfrm>
            <a:off x="990600" y="3429000"/>
            <a:ext cx="4343400" cy="2886075"/>
          </a:xfrm>
          <a:prstGeom prst="rect">
            <a:avLst/>
          </a:prstGeom>
        </p:spPr>
      </p:pic>
      <p:pic>
        <p:nvPicPr>
          <p:cNvPr id="2" name="Picture 1"/>
          <p:cNvPicPr>
            <a:picLocks noChangeAspect="1"/>
          </p:cNvPicPr>
          <p:nvPr/>
        </p:nvPicPr>
        <p:blipFill>
          <a:blip r:embed="rId4"/>
          <a:stretch>
            <a:fillRect/>
          </a:stretch>
        </p:blipFill>
        <p:spPr>
          <a:xfrm>
            <a:off x="6324600" y="2717800"/>
            <a:ext cx="2286000" cy="685800"/>
          </a:xfrm>
          <a:prstGeom prst="rect">
            <a:avLst/>
          </a:prstGeom>
        </p:spPr>
      </p:pic>
    </p:spTree>
    <p:extLst>
      <p:ext uri="{BB962C8B-B14F-4D97-AF65-F5344CB8AC3E}">
        <p14:creationId xmlns:p14="http://schemas.microsoft.com/office/powerpoint/2010/main" val="111136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3-Revisited again</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1800" dirty="0"/>
              <a:t>Now, the leverage of the data point — 0.358 (obtained in Minitab) — is greater than 0.286. Therefore, the data point should be flagged as having high leverage. And, that's exactly what Minitab does</a:t>
            </a:r>
            <a:r>
              <a:rPr lang="en-US" sz="1800" dirty="0" smtClean="0"/>
              <a:t>:</a:t>
            </a:r>
          </a:p>
          <a:p>
            <a:r>
              <a:rPr lang="en-US" sz="1800" b="1" dirty="0"/>
              <a:t>A word of caution!</a:t>
            </a:r>
            <a:r>
              <a:rPr lang="en-US" sz="1800" dirty="0"/>
              <a:t> Remember, a data point has large influence</a:t>
            </a:r>
            <a:r>
              <a:rPr lang="en-US" sz="1800" i="1" dirty="0"/>
              <a:t> only if </a:t>
            </a:r>
            <a:r>
              <a:rPr lang="en-US" sz="1800" dirty="0"/>
              <a:t>it affects the estimated regression function. As we know from our investigation of this data set in the previous section, the red data point does not affect the estimated regression function all that much. Leverages only take into account the extremeness of the x values, but a high leverage observation may or may not actually be influential.</a:t>
            </a:r>
            <a:endParaRPr lang="en-US" sz="1800" dirty="0" smtClean="0"/>
          </a:p>
          <a:p>
            <a:endParaRPr lang="en-US" sz="1800" b="1" dirty="0" smtClean="0"/>
          </a:p>
        </p:txBody>
      </p:sp>
      <p:pic>
        <p:nvPicPr>
          <p:cNvPr id="5" name="Picture 4"/>
          <p:cNvPicPr/>
          <p:nvPr/>
        </p:nvPicPr>
        <p:blipFill>
          <a:blip r:embed="rId3"/>
          <a:stretch>
            <a:fillRect/>
          </a:stretch>
        </p:blipFill>
        <p:spPr>
          <a:xfrm>
            <a:off x="533400" y="3380693"/>
            <a:ext cx="4343400" cy="2886075"/>
          </a:xfrm>
          <a:prstGeom prst="rect">
            <a:avLst/>
          </a:prstGeom>
        </p:spPr>
      </p:pic>
      <p:pic>
        <p:nvPicPr>
          <p:cNvPr id="3" name="Picture 2"/>
          <p:cNvPicPr>
            <a:picLocks noChangeAspect="1"/>
          </p:cNvPicPr>
          <p:nvPr/>
        </p:nvPicPr>
        <p:blipFill>
          <a:blip r:embed="rId4"/>
          <a:stretch>
            <a:fillRect/>
          </a:stretch>
        </p:blipFill>
        <p:spPr>
          <a:xfrm>
            <a:off x="5181600" y="3718830"/>
            <a:ext cx="3671887" cy="1691369"/>
          </a:xfrm>
          <a:prstGeom prst="rect">
            <a:avLst/>
          </a:prstGeom>
        </p:spPr>
      </p:pic>
    </p:spTree>
    <p:extLst>
      <p:ext uri="{BB962C8B-B14F-4D97-AF65-F5344CB8AC3E}">
        <p14:creationId xmlns:p14="http://schemas.microsoft.com/office/powerpoint/2010/main" val="380095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4-Revisited</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O</a:t>
            </a:r>
            <a:r>
              <a:rPr lang="en-US" sz="2400" dirty="0" smtClean="0"/>
              <a:t>ur intuition </a:t>
            </a:r>
            <a:r>
              <a:rPr lang="en-US" sz="2400" dirty="0"/>
              <a:t>tells us that the red data point (</a:t>
            </a:r>
            <a:r>
              <a:rPr lang="en-US" sz="2400" i="1" dirty="0"/>
              <a:t>x</a:t>
            </a:r>
            <a:r>
              <a:rPr lang="en-US" sz="2400" dirty="0"/>
              <a:t> = 13, </a:t>
            </a:r>
            <a:r>
              <a:rPr lang="en-US" sz="2400" i="1" dirty="0"/>
              <a:t>y</a:t>
            </a:r>
            <a:r>
              <a:rPr lang="en-US" sz="2400" dirty="0"/>
              <a:t> = 15) is extreme with respect to the other </a:t>
            </a:r>
            <a:r>
              <a:rPr lang="en-US" sz="2400" i="1" dirty="0"/>
              <a:t>x</a:t>
            </a:r>
            <a:r>
              <a:rPr lang="en-US" sz="2400" dirty="0"/>
              <a:t> values. Is the </a:t>
            </a:r>
            <a:r>
              <a:rPr lang="en-US" sz="2400" i="1" dirty="0"/>
              <a:t>x</a:t>
            </a:r>
            <a:r>
              <a:rPr lang="en-US" sz="2400" dirty="0"/>
              <a:t> value extreme enough to warrant flagging it</a:t>
            </a:r>
            <a:r>
              <a:rPr lang="en-US" sz="2400" dirty="0" smtClean="0"/>
              <a:t>?</a:t>
            </a:r>
          </a:p>
          <a:p>
            <a:pPr lvl="0"/>
            <a:r>
              <a:rPr lang="en-US" sz="2400" dirty="0">
                <a:solidFill>
                  <a:srgbClr val="3B444F"/>
                </a:solidFill>
                <a:latin typeface="-apple-system"/>
              </a:rPr>
              <a:t>Again, there are </a:t>
            </a:r>
            <a:r>
              <a:rPr lang="en-US" sz="2400" i="1" dirty="0">
                <a:solidFill>
                  <a:srgbClr val="3B444F"/>
                </a:solidFill>
                <a:latin typeface="-apple-system"/>
              </a:rPr>
              <a:t>n</a:t>
            </a:r>
            <a:r>
              <a:rPr lang="en-US" sz="2400" dirty="0">
                <a:solidFill>
                  <a:srgbClr val="3B444F"/>
                </a:solidFill>
                <a:latin typeface="-apple-system"/>
              </a:rPr>
              <a:t> = 21 data points and </a:t>
            </a:r>
            <a:r>
              <a:rPr lang="en-US" sz="2400" i="1" dirty="0">
                <a:solidFill>
                  <a:srgbClr val="3B444F"/>
                </a:solidFill>
                <a:latin typeface="-apple-system"/>
              </a:rPr>
              <a:t>p</a:t>
            </a:r>
            <a:r>
              <a:rPr lang="en-US" sz="2400" dirty="0">
                <a:solidFill>
                  <a:srgbClr val="3B444F"/>
                </a:solidFill>
                <a:latin typeface="-apple-system"/>
              </a:rPr>
              <a:t> = 2 parameters (the intercept </a:t>
            </a:r>
            <a:r>
              <a:rPr lang="en-US" sz="3200" dirty="0" smtClean="0">
                <a:solidFill>
                  <a:srgbClr val="3B444F"/>
                </a:solidFill>
                <a:latin typeface="MathJax_Math-italic"/>
              </a:rPr>
              <a:t>β</a:t>
            </a:r>
            <a:r>
              <a:rPr lang="en-US" sz="1600" dirty="0" smtClean="0">
                <a:solidFill>
                  <a:srgbClr val="3B444F"/>
                </a:solidFill>
                <a:latin typeface="MathJax_Main"/>
              </a:rPr>
              <a:t>0</a:t>
            </a:r>
            <a:r>
              <a:rPr lang="en-US" sz="2400" dirty="0">
                <a:solidFill>
                  <a:srgbClr val="3B444F"/>
                </a:solidFill>
                <a:latin typeface="-apple-system"/>
              </a:rPr>
              <a:t> and slope </a:t>
            </a:r>
            <a:r>
              <a:rPr lang="en-US" sz="3200" dirty="0" smtClean="0">
                <a:solidFill>
                  <a:srgbClr val="3B444F"/>
                </a:solidFill>
                <a:latin typeface="MathJax_Math-italic"/>
              </a:rPr>
              <a:t>β</a:t>
            </a:r>
            <a:r>
              <a:rPr lang="en-US" sz="1600" dirty="0" smtClean="0">
                <a:solidFill>
                  <a:srgbClr val="3B444F"/>
                </a:solidFill>
                <a:latin typeface="MathJax_Main"/>
              </a:rPr>
              <a:t>1</a:t>
            </a:r>
            <a:r>
              <a:rPr lang="en-US" sz="2400" dirty="0" smtClean="0">
                <a:solidFill>
                  <a:srgbClr val="3B444F"/>
                </a:solidFill>
                <a:latin typeface="-apple-system"/>
              </a:rPr>
              <a:t>). </a:t>
            </a:r>
            <a:r>
              <a:rPr lang="en-US" sz="2400" dirty="0">
                <a:solidFill>
                  <a:srgbClr val="3B444F"/>
                </a:solidFill>
                <a:latin typeface="-apple-system"/>
              </a:rPr>
              <a:t>Therefore:</a:t>
            </a:r>
            <a:r>
              <a:rPr lang="en-US" sz="1200" dirty="0"/>
              <a:t> </a:t>
            </a:r>
            <a:endParaRPr lang="en-US" sz="3600" dirty="0"/>
          </a:p>
          <a:p>
            <a:endParaRPr lang="en-US" sz="2400" dirty="0" smtClean="0"/>
          </a:p>
          <a:p>
            <a:endParaRPr lang="en-US" sz="2400" b="1" dirty="0" smtClean="0"/>
          </a:p>
        </p:txBody>
      </p:sp>
      <p:pic>
        <p:nvPicPr>
          <p:cNvPr id="7" name="Picture 6"/>
          <p:cNvPicPr/>
          <p:nvPr/>
        </p:nvPicPr>
        <p:blipFill>
          <a:blip r:embed="rId3"/>
          <a:stretch>
            <a:fillRect/>
          </a:stretch>
        </p:blipFill>
        <p:spPr>
          <a:xfrm>
            <a:off x="166914" y="3276600"/>
            <a:ext cx="4419600" cy="2943225"/>
          </a:xfrm>
          <a:prstGeom prst="rect">
            <a:avLst/>
          </a:prstGeom>
        </p:spPr>
      </p:pic>
      <p:pic>
        <p:nvPicPr>
          <p:cNvPr id="3" name="Picture 2"/>
          <p:cNvPicPr>
            <a:picLocks noChangeAspect="1"/>
          </p:cNvPicPr>
          <p:nvPr/>
        </p:nvPicPr>
        <p:blipFill>
          <a:blip r:embed="rId4"/>
          <a:stretch>
            <a:fillRect/>
          </a:stretch>
        </p:blipFill>
        <p:spPr>
          <a:xfrm>
            <a:off x="5791200" y="2514600"/>
            <a:ext cx="2438400" cy="762000"/>
          </a:xfrm>
          <a:prstGeom prst="rect">
            <a:avLst/>
          </a:prstGeom>
        </p:spPr>
      </p:pic>
    </p:spTree>
    <p:extLst>
      <p:ext uri="{BB962C8B-B14F-4D97-AF65-F5344CB8AC3E}">
        <p14:creationId xmlns:p14="http://schemas.microsoft.com/office/powerpoint/2010/main" val="361435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4-Revisited</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1900" dirty="0"/>
              <a:t>Now, the leverage of the data point — 0.311 (obtained in Minitab) —is greater than 0.286. Therefore, the data point should be flagged as having high leverage, as it is</a:t>
            </a:r>
            <a:r>
              <a:rPr lang="en-US" sz="1900" dirty="0" smtClean="0"/>
              <a:t>:</a:t>
            </a:r>
          </a:p>
          <a:p>
            <a:r>
              <a:rPr lang="en-US" sz="1900" dirty="0"/>
              <a:t>In this case, we know from our previous investigation that the red data point does indeed highly influence the estimated regression function. For reporting purposes, it would therefore be advisable to analyze the data twice — once with and once without the red data point — and to report the results of both analyses.</a:t>
            </a:r>
            <a:endParaRPr lang="en-US" sz="1900" dirty="0" smtClean="0"/>
          </a:p>
          <a:p>
            <a:endParaRPr lang="en-US" sz="1900" b="1" dirty="0" smtClean="0"/>
          </a:p>
        </p:txBody>
      </p:sp>
      <p:pic>
        <p:nvPicPr>
          <p:cNvPr id="7" name="Picture 6"/>
          <p:cNvPicPr/>
          <p:nvPr/>
        </p:nvPicPr>
        <p:blipFill>
          <a:blip r:embed="rId3"/>
          <a:stretch>
            <a:fillRect/>
          </a:stretch>
        </p:blipFill>
        <p:spPr>
          <a:xfrm>
            <a:off x="166914" y="3276600"/>
            <a:ext cx="4419600" cy="2943225"/>
          </a:xfrm>
          <a:prstGeom prst="rect">
            <a:avLst/>
          </a:prstGeom>
        </p:spPr>
      </p:pic>
      <p:pic>
        <p:nvPicPr>
          <p:cNvPr id="2" name="Picture 1"/>
          <p:cNvPicPr>
            <a:picLocks noChangeAspect="1"/>
          </p:cNvPicPr>
          <p:nvPr/>
        </p:nvPicPr>
        <p:blipFill>
          <a:blip r:embed="rId4"/>
          <a:stretch>
            <a:fillRect/>
          </a:stretch>
        </p:blipFill>
        <p:spPr>
          <a:xfrm>
            <a:off x="4860471" y="3733800"/>
            <a:ext cx="4038600" cy="1885950"/>
          </a:xfrm>
          <a:prstGeom prst="rect">
            <a:avLst/>
          </a:prstGeom>
        </p:spPr>
      </p:pic>
    </p:spTree>
    <p:extLst>
      <p:ext uri="{BB962C8B-B14F-4D97-AF65-F5344CB8AC3E}">
        <p14:creationId xmlns:p14="http://schemas.microsoft.com/office/powerpoint/2010/main" val="390991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An important </a:t>
            </a:r>
            <a:r>
              <a:rPr lang="en-US" sz="2800" dirty="0" smtClean="0"/>
              <a:t>distinction</a:t>
            </a:r>
            <a:endParaRPr lang="en-US" sz="2800" dirty="0"/>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smtClean="0"/>
              <a:t>There </a:t>
            </a:r>
            <a:r>
              <a:rPr lang="en-US" sz="2400" dirty="0"/>
              <a:t>is such an important distinction between a data point that has high leverage and one that has high influence that it is worth saying it one more time:</a:t>
            </a:r>
          </a:p>
          <a:p>
            <a:pPr lvl="1"/>
            <a:r>
              <a:rPr lang="en-US" sz="2400" dirty="0"/>
              <a:t>The leverage merely quantifies the </a:t>
            </a:r>
            <a:r>
              <a:rPr lang="en-US" sz="2400" i="1" dirty="0"/>
              <a:t>potential</a:t>
            </a:r>
            <a:r>
              <a:rPr lang="en-US" sz="2400" dirty="0"/>
              <a:t> for a data point to exert strong influence on the regression analysis.</a:t>
            </a:r>
          </a:p>
          <a:p>
            <a:pPr lvl="1"/>
            <a:r>
              <a:rPr lang="en-US" sz="2400" dirty="0"/>
              <a:t>The leverage depends </a:t>
            </a:r>
            <a:r>
              <a:rPr lang="en-US" sz="2400" i="1" dirty="0"/>
              <a:t>only</a:t>
            </a:r>
            <a:r>
              <a:rPr lang="en-US" sz="2400" dirty="0"/>
              <a:t> on the predictor values.</a:t>
            </a:r>
          </a:p>
          <a:p>
            <a:pPr lvl="1"/>
            <a:r>
              <a:rPr lang="en-US" sz="2400" dirty="0"/>
              <a:t>Whether the data point is </a:t>
            </a:r>
            <a:r>
              <a:rPr lang="en-US" sz="2400" i="1" dirty="0"/>
              <a:t>influential</a:t>
            </a:r>
            <a:r>
              <a:rPr lang="en-US" sz="2400" dirty="0"/>
              <a:t> or not also depends on the observed value of the </a:t>
            </a:r>
            <a:r>
              <a:rPr lang="en-US" sz="2400" dirty="0" err="1"/>
              <a:t>reponse</a:t>
            </a:r>
            <a:endParaRPr lang="en-US" sz="2400" dirty="0"/>
          </a:p>
          <a:p>
            <a:pPr marL="0" indent="0">
              <a:buNone/>
            </a:pPr>
            <a:endParaRPr lang="en-US" sz="2400" dirty="0" smtClean="0"/>
          </a:p>
          <a:p>
            <a:endParaRPr lang="en-US" sz="2400" b="1" dirty="0" smtClean="0"/>
          </a:p>
        </p:txBody>
      </p:sp>
    </p:spTree>
    <p:extLst>
      <p:ext uri="{BB962C8B-B14F-4D97-AF65-F5344CB8AC3E}">
        <p14:creationId xmlns:p14="http://schemas.microsoft.com/office/powerpoint/2010/main" val="225930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Identifying Outliers (Unusual y Values)</a:t>
            </a:r>
            <a:endParaRPr lang="en-US" altLang="en-US" sz="2800" b="1" dirty="0"/>
          </a:p>
        </p:txBody>
      </p:sp>
      <p:sp>
        <p:nvSpPr>
          <p:cNvPr id="9" name="Rectangle 3"/>
          <p:cNvSpPr>
            <a:spLocks noGrp="1" noChangeArrowheads="1"/>
          </p:cNvSpPr>
          <p:nvPr>
            <p:ph idx="1"/>
          </p:nvPr>
        </p:nvSpPr>
        <p:spPr>
          <a:xfrm>
            <a:off x="0" y="990600"/>
            <a:ext cx="9144000" cy="5867400"/>
          </a:xfrm>
        </p:spPr>
        <p:txBody>
          <a:bodyPr>
            <a:normAutofit lnSpcReduction="10000"/>
          </a:bodyPr>
          <a:lstStyle/>
          <a:p>
            <a:r>
              <a:rPr lang="en-US" sz="2400" dirty="0" smtClean="0"/>
              <a:t>Fitted values and </a:t>
            </a:r>
            <a:r>
              <a:rPr lang="en-US" sz="2400" i="1" dirty="0"/>
              <a:t>ordinary </a:t>
            </a:r>
            <a:r>
              <a:rPr lang="en-US" sz="2400" dirty="0" smtClean="0"/>
              <a:t>residuals:</a:t>
            </a:r>
          </a:p>
          <a:p>
            <a:pPr lvl="1"/>
            <a:r>
              <a:rPr lang="en-US" sz="2400" dirty="0" smtClean="0"/>
              <a:t>When </a:t>
            </a:r>
            <a:r>
              <a:rPr lang="en-US" sz="2400" dirty="0"/>
              <a:t>fitting the linear model </a:t>
            </a:r>
            <a:r>
              <a:rPr lang="en-US" sz="2400" dirty="0" smtClean="0"/>
              <a:t>to a set </a:t>
            </a:r>
            <a:r>
              <a:rPr lang="en-US" sz="2400" dirty="0"/>
              <a:t>of data by least squares, we obtain </a:t>
            </a:r>
            <a:r>
              <a:rPr lang="en-US" sz="2400" dirty="0" smtClean="0"/>
              <a:t>the fitted value:</a:t>
            </a:r>
          </a:p>
          <a:p>
            <a:pPr marL="296862" lvl="1" indent="0">
              <a:buNone/>
            </a:pPr>
            <a:endParaRPr lang="en-US" sz="2400" dirty="0" smtClean="0"/>
          </a:p>
          <a:p>
            <a:pPr lvl="1"/>
            <a:r>
              <a:rPr lang="en-US" sz="2400" dirty="0"/>
              <a:t>A</a:t>
            </a:r>
            <a:r>
              <a:rPr lang="en-US" sz="2400" dirty="0" smtClean="0"/>
              <a:t>nd </a:t>
            </a:r>
            <a:r>
              <a:rPr lang="en-US" sz="2400" dirty="0"/>
              <a:t>the corresponding </a:t>
            </a:r>
            <a:r>
              <a:rPr lang="en-US" sz="2400" i="1" dirty="0"/>
              <a:t>ordinary </a:t>
            </a:r>
            <a:r>
              <a:rPr lang="en-US" sz="2400" dirty="0"/>
              <a:t>least squares residuals, </a:t>
            </a:r>
            <a:endParaRPr lang="en-US" sz="2400" dirty="0" smtClean="0"/>
          </a:p>
          <a:p>
            <a:pPr lvl="1"/>
            <a:endParaRPr lang="en-US" sz="2400" dirty="0" smtClean="0"/>
          </a:p>
          <a:p>
            <a:pPr marL="296862" lvl="1" indent="0">
              <a:buNone/>
            </a:pPr>
            <a:endParaRPr lang="en-US" sz="2400" dirty="0"/>
          </a:p>
          <a:p>
            <a:pPr lvl="1"/>
            <a:r>
              <a:rPr lang="en-US" sz="2400" dirty="0"/>
              <a:t>For example, consider the following very small (contrived) data set containing </a:t>
            </a:r>
            <a:r>
              <a:rPr lang="en-US" sz="2400" i="1" dirty="0"/>
              <a:t>n</a:t>
            </a:r>
            <a:r>
              <a:rPr lang="en-US" sz="2400" dirty="0"/>
              <a:t> = 4 data points (</a:t>
            </a:r>
            <a:r>
              <a:rPr lang="en-US" sz="2400" i="1" dirty="0"/>
              <a:t>x</a:t>
            </a:r>
            <a:r>
              <a:rPr lang="en-US" sz="2400" dirty="0"/>
              <a:t>, </a:t>
            </a:r>
            <a:r>
              <a:rPr lang="en-US" sz="2400" i="1" dirty="0"/>
              <a:t>y</a:t>
            </a:r>
            <a:r>
              <a:rPr lang="en-US" sz="2400" dirty="0"/>
              <a:t>).</a:t>
            </a:r>
            <a:endParaRPr lang="en-US" sz="2400" dirty="0" smtClean="0"/>
          </a:p>
          <a:p>
            <a:pPr marL="296862" lvl="1" indent="0">
              <a:buNone/>
            </a:pPr>
            <a:endParaRPr lang="en-US" sz="2400" dirty="0" smtClean="0"/>
          </a:p>
          <a:p>
            <a:pPr lvl="1"/>
            <a:endParaRPr lang="en-US" sz="2400" dirty="0" smtClean="0"/>
          </a:p>
          <a:p>
            <a:pPr marL="296862" lvl="1" indent="0">
              <a:buNone/>
            </a:pPr>
            <a:r>
              <a:rPr lang="en-US" sz="2400" dirty="0"/>
              <a:t>	</a:t>
            </a:r>
            <a:r>
              <a:rPr lang="en-US" sz="2400" dirty="0" smtClean="0"/>
              <a:t>			</a:t>
            </a:r>
            <a:r>
              <a:rPr lang="en-US" sz="2400" dirty="0"/>
              <a:t/>
            </a:r>
            <a:br>
              <a:rPr lang="en-US" sz="2400" dirty="0"/>
            </a:br>
            <a:endParaRPr lang="en-US" sz="2400" dirty="0" smtClean="0"/>
          </a:p>
          <a:p>
            <a:pPr marL="296862" lvl="1" indent="0">
              <a:buNone/>
            </a:pPr>
            <a:r>
              <a:rPr lang="en-US" sz="2400" dirty="0" smtClean="0"/>
              <a:t>  </a:t>
            </a:r>
            <a:r>
              <a:rPr lang="en-US" sz="2400" dirty="0"/>
              <a:t/>
            </a:r>
            <a:br>
              <a:rPr lang="en-US" sz="2400" dirty="0"/>
            </a:br>
            <a:endParaRPr lang="en-US" sz="2400" dirty="0" smtClean="0"/>
          </a:p>
          <a:p>
            <a:pPr marL="671512" lvl="2" indent="0">
              <a:buNone/>
            </a:pPr>
            <a:endParaRPr lang="en-US" sz="2400" dirty="0" smtClean="0"/>
          </a:p>
          <a:p>
            <a:pPr lvl="2"/>
            <a:endParaRPr lang="en-US" sz="2400" b="1" dirty="0" smtClean="0"/>
          </a:p>
        </p:txBody>
      </p:sp>
      <p:pic>
        <p:nvPicPr>
          <p:cNvPr id="2" name="Picture 1"/>
          <p:cNvPicPr>
            <a:picLocks noChangeAspect="1"/>
          </p:cNvPicPr>
          <p:nvPr/>
        </p:nvPicPr>
        <p:blipFill>
          <a:blip r:embed="rId3"/>
          <a:stretch>
            <a:fillRect/>
          </a:stretch>
        </p:blipFill>
        <p:spPr>
          <a:xfrm>
            <a:off x="2362200" y="1981200"/>
            <a:ext cx="3686175" cy="457200"/>
          </a:xfrm>
          <a:prstGeom prst="rect">
            <a:avLst/>
          </a:prstGeom>
        </p:spPr>
      </p:pic>
      <p:pic>
        <p:nvPicPr>
          <p:cNvPr id="3" name="Picture 2"/>
          <p:cNvPicPr>
            <a:picLocks noChangeAspect="1"/>
          </p:cNvPicPr>
          <p:nvPr/>
        </p:nvPicPr>
        <p:blipFill>
          <a:blip r:embed="rId4"/>
          <a:stretch>
            <a:fillRect/>
          </a:stretch>
        </p:blipFill>
        <p:spPr>
          <a:xfrm>
            <a:off x="2438400" y="3048000"/>
            <a:ext cx="2362200" cy="638175"/>
          </a:xfrm>
          <a:prstGeom prst="rect">
            <a:avLst/>
          </a:prstGeom>
        </p:spPr>
      </p:pic>
      <p:pic>
        <p:nvPicPr>
          <p:cNvPr id="4" name="Picture 3"/>
          <p:cNvPicPr>
            <a:picLocks noChangeAspect="1"/>
          </p:cNvPicPr>
          <p:nvPr/>
        </p:nvPicPr>
        <p:blipFill>
          <a:blip r:embed="rId5"/>
          <a:stretch>
            <a:fillRect/>
          </a:stretch>
        </p:blipFill>
        <p:spPr>
          <a:xfrm>
            <a:off x="3164680" y="4486275"/>
            <a:ext cx="2081213" cy="1571625"/>
          </a:xfrm>
          <a:prstGeom prst="rect">
            <a:avLst/>
          </a:prstGeom>
        </p:spPr>
      </p:pic>
    </p:spTree>
    <p:extLst>
      <p:ext uri="{BB962C8B-B14F-4D97-AF65-F5344CB8AC3E}">
        <p14:creationId xmlns:p14="http://schemas.microsoft.com/office/powerpoint/2010/main" val="226939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Identifying Outliers (Unusual y Values)</a:t>
            </a:r>
            <a:endParaRPr lang="en-US" altLang="en-US" sz="2800" b="1" dirty="0"/>
          </a:p>
        </p:txBody>
      </p:sp>
      <p:sp>
        <p:nvSpPr>
          <p:cNvPr id="9" name="Rectangle 3"/>
          <p:cNvSpPr>
            <a:spLocks noGrp="1" noChangeArrowheads="1"/>
          </p:cNvSpPr>
          <p:nvPr>
            <p:ph idx="1"/>
          </p:nvPr>
        </p:nvSpPr>
        <p:spPr>
          <a:xfrm>
            <a:off x="0" y="990600"/>
            <a:ext cx="9144000" cy="5867400"/>
          </a:xfrm>
        </p:spPr>
        <p:txBody>
          <a:bodyPr>
            <a:normAutofit/>
          </a:bodyPr>
          <a:lstStyle/>
          <a:p>
            <a:r>
              <a:rPr lang="en-US" sz="2400" b="1" dirty="0" err="1"/>
              <a:t>Studentized</a:t>
            </a:r>
            <a:r>
              <a:rPr lang="en-US" sz="2400" b="1" dirty="0"/>
              <a:t> residuals (or internally </a:t>
            </a:r>
            <a:r>
              <a:rPr lang="en-US" sz="2400" b="1" dirty="0" err="1"/>
              <a:t>studentized</a:t>
            </a:r>
            <a:r>
              <a:rPr lang="en-US" sz="2400" b="1" dirty="0"/>
              <a:t> residuals</a:t>
            </a:r>
            <a:r>
              <a:rPr lang="en-US" sz="2400" b="1" dirty="0" smtClean="0"/>
              <a:t>)</a:t>
            </a:r>
            <a:r>
              <a:rPr lang="en-US" sz="2400" dirty="0" smtClean="0"/>
              <a:t>:</a:t>
            </a:r>
          </a:p>
          <a:p>
            <a:endParaRPr lang="en-US" sz="2400" dirty="0"/>
          </a:p>
          <a:p>
            <a:pPr marL="0" indent="0">
              <a:buNone/>
            </a:pPr>
            <a:endParaRPr lang="en-US" sz="2400" dirty="0"/>
          </a:p>
          <a:p>
            <a:r>
              <a:rPr lang="en-US" sz="2400" dirty="0"/>
              <a:t>Here, we see that the internally </a:t>
            </a:r>
            <a:r>
              <a:rPr lang="en-US" sz="2400" dirty="0" err="1"/>
              <a:t>studentized</a:t>
            </a:r>
            <a:r>
              <a:rPr lang="en-US" sz="2400" dirty="0"/>
              <a:t> residual for a given data point depends not only on the ordinary residual, but also the size of the mean square error (</a:t>
            </a:r>
            <a:r>
              <a:rPr lang="en-US" sz="2400" i="1" dirty="0"/>
              <a:t>MSE</a:t>
            </a:r>
            <a:r>
              <a:rPr lang="en-US" sz="2400" dirty="0"/>
              <a:t>) and the </a:t>
            </a:r>
            <a:r>
              <a:rPr lang="en-US" sz="2400" dirty="0" smtClean="0"/>
              <a:t>leverage </a:t>
            </a:r>
            <a:r>
              <a:rPr lang="en-US" sz="2400" dirty="0" err="1" smtClean="0"/>
              <a:t>h</a:t>
            </a:r>
            <a:r>
              <a:rPr lang="en-US" sz="2400" i="1" baseline="-25000" dirty="0" err="1" smtClean="0"/>
              <a:t>ii</a:t>
            </a:r>
            <a:r>
              <a:rPr lang="en-US" sz="2400" dirty="0" smtClean="0"/>
              <a:t>:</a:t>
            </a:r>
          </a:p>
          <a:p>
            <a:r>
              <a:rPr lang="en-US" sz="2400" dirty="0"/>
              <a:t>For example, consider again the (contrived) data set containing </a:t>
            </a:r>
            <a:r>
              <a:rPr lang="en-US" sz="2400" i="1" dirty="0"/>
              <a:t>n</a:t>
            </a:r>
            <a:r>
              <a:rPr lang="en-US" sz="2400" dirty="0"/>
              <a:t> = 4 data points (</a:t>
            </a:r>
            <a:r>
              <a:rPr lang="en-US" sz="2400" i="1" dirty="0"/>
              <a:t>x</a:t>
            </a:r>
            <a:r>
              <a:rPr lang="en-US" sz="2400" dirty="0"/>
              <a:t>, </a:t>
            </a:r>
            <a:r>
              <a:rPr lang="en-US" sz="2400" i="1" dirty="0"/>
              <a:t>y</a:t>
            </a:r>
            <a:r>
              <a:rPr lang="en-US" sz="2400" dirty="0"/>
              <a:t>):</a:t>
            </a:r>
            <a:endParaRPr lang="en-US" sz="2400" dirty="0" smtClean="0"/>
          </a:p>
          <a:p>
            <a:pPr marL="296862" lvl="1" indent="0">
              <a:buNone/>
            </a:pPr>
            <a:r>
              <a:rPr lang="en-US" sz="2400" dirty="0" smtClean="0"/>
              <a:t>  </a:t>
            </a:r>
            <a:r>
              <a:rPr lang="en-US" sz="2400" dirty="0"/>
              <a:t/>
            </a:r>
            <a:br>
              <a:rPr lang="en-US" sz="2400" dirty="0"/>
            </a:br>
            <a:endParaRPr lang="en-US" sz="2400" dirty="0" smtClean="0"/>
          </a:p>
          <a:p>
            <a:pPr marL="671512" lvl="2" indent="0">
              <a:buNone/>
            </a:pPr>
            <a:endParaRPr lang="en-US" sz="2400" dirty="0" smtClean="0"/>
          </a:p>
          <a:p>
            <a:pPr lvl="2"/>
            <a:endParaRPr lang="en-US" sz="2400" b="1" dirty="0" smtClean="0"/>
          </a:p>
        </p:txBody>
      </p:sp>
      <p:pic>
        <p:nvPicPr>
          <p:cNvPr id="5" name="Picture 4"/>
          <p:cNvPicPr>
            <a:picLocks noChangeAspect="1"/>
          </p:cNvPicPr>
          <p:nvPr/>
        </p:nvPicPr>
        <p:blipFill>
          <a:blip r:embed="rId3"/>
          <a:stretch>
            <a:fillRect/>
          </a:stretch>
        </p:blipFill>
        <p:spPr>
          <a:xfrm>
            <a:off x="2819400" y="1371600"/>
            <a:ext cx="2819400" cy="1033463"/>
          </a:xfrm>
          <a:prstGeom prst="rect">
            <a:avLst/>
          </a:prstGeom>
        </p:spPr>
      </p:pic>
      <p:pic>
        <p:nvPicPr>
          <p:cNvPr id="6" name="Picture 5"/>
          <p:cNvPicPr>
            <a:picLocks noChangeAspect="1"/>
          </p:cNvPicPr>
          <p:nvPr/>
        </p:nvPicPr>
        <p:blipFill>
          <a:blip r:embed="rId4"/>
          <a:stretch>
            <a:fillRect/>
          </a:stretch>
        </p:blipFill>
        <p:spPr>
          <a:xfrm>
            <a:off x="3124200" y="4419600"/>
            <a:ext cx="2628900" cy="1600200"/>
          </a:xfrm>
          <a:prstGeom prst="rect">
            <a:avLst/>
          </a:prstGeom>
        </p:spPr>
      </p:pic>
    </p:spTree>
    <p:extLst>
      <p:ext uri="{BB962C8B-B14F-4D97-AF65-F5344CB8AC3E}">
        <p14:creationId xmlns:p14="http://schemas.microsoft.com/office/powerpoint/2010/main" val="124817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Identifying Outliers (Unusual y Values)</a:t>
            </a:r>
            <a:endParaRPr lang="en-US" altLang="en-US" sz="2800" b="1" dirty="0"/>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smtClean="0"/>
              <a:t>For </a:t>
            </a:r>
            <a:r>
              <a:rPr lang="en-US" sz="2400" dirty="0"/>
              <a:t>example, consider again the (contrived) data set containing </a:t>
            </a:r>
            <a:r>
              <a:rPr lang="en-US" sz="2400" i="1" dirty="0"/>
              <a:t>n</a:t>
            </a:r>
            <a:r>
              <a:rPr lang="en-US" sz="2400" dirty="0"/>
              <a:t> = 4 data points (</a:t>
            </a:r>
            <a:r>
              <a:rPr lang="en-US" sz="2400" i="1" dirty="0"/>
              <a:t>x</a:t>
            </a:r>
            <a:r>
              <a:rPr lang="en-US" sz="2400" dirty="0"/>
              <a:t>, </a:t>
            </a:r>
            <a:r>
              <a:rPr lang="en-US" sz="2400" i="1" dirty="0"/>
              <a:t>y</a:t>
            </a:r>
            <a:r>
              <a:rPr lang="en-US" sz="2400" dirty="0" smtClean="0"/>
              <a:t>):</a:t>
            </a:r>
          </a:p>
          <a:p>
            <a:endParaRPr lang="en-US" sz="2400" dirty="0"/>
          </a:p>
          <a:p>
            <a:endParaRPr lang="en-US" sz="2400" dirty="0" smtClean="0"/>
          </a:p>
          <a:p>
            <a:endParaRPr lang="en-US" sz="2400" dirty="0"/>
          </a:p>
          <a:p>
            <a:endParaRPr lang="en-US" sz="2400" dirty="0" smtClean="0"/>
          </a:p>
          <a:p>
            <a:r>
              <a:rPr lang="en-US" sz="2400" dirty="0" smtClean="0"/>
              <a:t>MSE=4.0</a:t>
            </a:r>
          </a:p>
          <a:p>
            <a:pPr marL="296862" lvl="1" indent="0">
              <a:buNone/>
            </a:pPr>
            <a:r>
              <a:rPr lang="en-US" sz="2400" dirty="0" smtClean="0"/>
              <a:t>  </a:t>
            </a:r>
            <a:r>
              <a:rPr lang="en-US" sz="2400" dirty="0"/>
              <a:t/>
            </a:r>
            <a:br>
              <a:rPr lang="en-US" sz="2400" dirty="0"/>
            </a:br>
            <a:endParaRPr lang="en-US" sz="2400" dirty="0" smtClean="0"/>
          </a:p>
          <a:p>
            <a:pPr marL="671512" lvl="2" indent="0">
              <a:buNone/>
            </a:pPr>
            <a:endParaRPr lang="en-US" sz="2400" dirty="0" smtClean="0"/>
          </a:p>
          <a:p>
            <a:pPr lvl="2"/>
            <a:endParaRPr lang="en-US" sz="2400" b="1" dirty="0" smtClean="0"/>
          </a:p>
        </p:txBody>
      </p:sp>
      <p:pic>
        <p:nvPicPr>
          <p:cNvPr id="6" name="Picture 5"/>
          <p:cNvPicPr>
            <a:picLocks noChangeAspect="1"/>
          </p:cNvPicPr>
          <p:nvPr/>
        </p:nvPicPr>
        <p:blipFill>
          <a:blip r:embed="rId3"/>
          <a:stretch>
            <a:fillRect/>
          </a:stretch>
        </p:blipFill>
        <p:spPr>
          <a:xfrm>
            <a:off x="609600" y="1905000"/>
            <a:ext cx="2628900" cy="1600200"/>
          </a:xfrm>
          <a:prstGeom prst="rect">
            <a:avLst/>
          </a:prstGeom>
        </p:spPr>
      </p:pic>
      <p:pic>
        <p:nvPicPr>
          <p:cNvPr id="2" name="Picture 1"/>
          <p:cNvPicPr>
            <a:picLocks noChangeAspect="1"/>
          </p:cNvPicPr>
          <p:nvPr/>
        </p:nvPicPr>
        <p:blipFill>
          <a:blip r:embed="rId4"/>
          <a:stretch>
            <a:fillRect/>
          </a:stretch>
        </p:blipFill>
        <p:spPr>
          <a:xfrm>
            <a:off x="2152650" y="3771900"/>
            <a:ext cx="2419350" cy="990600"/>
          </a:xfrm>
          <a:prstGeom prst="rect">
            <a:avLst/>
          </a:prstGeom>
        </p:spPr>
      </p:pic>
      <p:pic>
        <p:nvPicPr>
          <p:cNvPr id="3" name="Picture 2"/>
          <p:cNvPicPr>
            <a:picLocks noChangeAspect="1"/>
          </p:cNvPicPr>
          <p:nvPr/>
        </p:nvPicPr>
        <p:blipFill>
          <a:blip r:embed="rId5"/>
          <a:stretch>
            <a:fillRect/>
          </a:stretch>
        </p:blipFill>
        <p:spPr>
          <a:xfrm>
            <a:off x="2152650" y="5029200"/>
            <a:ext cx="2457450" cy="914400"/>
          </a:xfrm>
          <a:prstGeom prst="rect">
            <a:avLst/>
          </a:prstGeom>
        </p:spPr>
      </p:pic>
    </p:spTree>
    <p:extLst>
      <p:ext uri="{BB962C8B-B14F-4D97-AF65-F5344CB8AC3E}">
        <p14:creationId xmlns:p14="http://schemas.microsoft.com/office/powerpoint/2010/main" val="250151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Identifying Outliers (Unusual y Values)</a:t>
            </a:r>
            <a:endParaRPr lang="en-US" altLang="en-US" sz="2800" b="1" dirty="0"/>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The good thing about internally </a:t>
            </a:r>
            <a:r>
              <a:rPr lang="en-US" sz="2400" dirty="0" err="1"/>
              <a:t>studentized</a:t>
            </a:r>
            <a:r>
              <a:rPr lang="en-US" sz="2400" dirty="0"/>
              <a:t> residuals is that they quantify how large the residuals are in standard deviation units, and therefore can be easily used to identify outliers</a:t>
            </a:r>
            <a:r>
              <a:rPr lang="en-US" sz="2400" dirty="0" smtClean="0"/>
              <a:t>:</a:t>
            </a:r>
            <a:endParaRPr lang="en-US" sz="2400" dirty="0"/>
          </a:p>
          <a:p>
            <a:pPr lvl="1"/>
            <a:r>
              <a:rPr lang="en-US" sz="1800" dirty="0"/>
              <a:t>An observation with an internally </a:t>
            </a:r>
            <a:r>
              <a:rPr lang="en-US" sz="1800" dirty="0" err="1"/>
              <a:t>studentized</a:t>
            </a:r>
            <a:r>
              <a:rPr lang="en-US" sz="1800" dirty="0"/>
              <a:t> residual that is larger than 3 (in absolute value) is generally deemed an outlier. (Sometimes, the term "outlier" is reserved for an observation with an externally </a:t>
            </a:r>
            <a:r>
              <a:rPr lang="en-US" sz="1800" dirty="0" err="1"/>
              <a:t>studentized</a:t>
            </a:r>
            <a:r>
              <a:rPr lang="en-US" sz="1800" dirty="0"/>
              <a:t> residual that is larger than 3 in absolute value—we consider externally </a:t>
            </a:r>
            <a:r>
              <a:rPr lang="en-US" sz="1800" dirty="0" err="1"/>
              <a:t>studentized</a:t>
            </a:r>
            <a:r>
              <a:rPr lang="en-US" sz="1800" dirty="0"/>
              <a:t> residuals in the next section.)</a:t>
            </a:r>
          </a:p>
          <a:p>
            <a:pPr lvl="1"/>
            <a:r>
              <a:rPr lang="en-US" sz="1800" dirty="0"/>
              <a:t>Recall that Minitab flags any observation with an internally </a:t>
            </a:r>
            <a:r>
              <a:rPr lang="en-US" sz="1800" dirty="0" err="1"/>
              <a:t>studentized</a:t>
            </a:r>
            <a:r>
              <a:rPr lang="en-US" sz="1800" dirty="0"/>
              <a:t> residual that is larger than 2 (in absolute value).</a:t>
            </a:r>
          </a:p>
          <a:p>
            <a:pPr marL="296862" lvl="1" indent="0">
              <a:buNone/>
            </a:pPr>
            <a:r>
              <a:rPr lang="en-US" sz="2400" dirty="0" smtClean="0"/>
              <a:t>  </a:t>
            </a:r>
            <a:br>
              <a:rPr lang="en-US" sz="2400" dirty="0" smtClean="0"/>
            </a:br>
            <a:endParaRPr lang="en-US" sz="2400" dirty="0" smtClean="0"/>
          </a:p>
          <a:p>
            <a:pPr marL="671512" lvl="2" indent="0">
              <a:buNone/>
            </a:pPr>
            <a:endParaRPr lang="en-US" sz="2400" dirty="0" smtClean="0"/>
          </a:p>
          <a:p>
            <a:pPr lvl="2"/>
            <a:endParaRPr lang="en-US" sz="2400" b="1" dirty="0" smtClean="0"/>
          </a:p>
        </p:txBody>
      </p:sp>
    </p:spTree>
    <p:extLst>
      <p:ext uri="{BB962C8B-B14F-4D97-AF65-F5344CB8AC3E}">
        <p14:creationId xmlns:p14="http://schemas.microsoft.com/office/powerpoint/2010/main" val="49187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Identifying Outliers (Unusual y Values)</a:t>
            </a:r>
            <a:endParaRPr lang="en-US" altLang="en-US" sz="2800" b="1" dirty="0"/>
          </a:p>
        </p:txBody>
      </p:sp>
      <p:sp>
        <p:nvSpPr>
          <p:cNvPr id="9" name="Rectangle 3"/>
          <p:cNvSpPr>
            <a:spLocks noGrp="1" noChangeArrowheads="1"/>
          </p:cNvSpPr>
          <p:nvPr>
            <p:ph idx="1"/>
          </p:nvPr>
        </p:nvSpPr>
        <p:spPr>
          <a:xfrm>
            <a:off x="0" y="990600"/>
            <a:ext cx="9144000" cy="5867400"/>
          </a:xfrm>
        </p:spPr>
        <p:txBody>
          <a:bodyPr>
            <a:normAutofit/>
          </a:bodyPr>
          <a:lstStyle/>
          <a:p>
            <a:r>
              <a:rPr lang="en-US" sz="2400" b="1" dirty="0"/>
              <a:t>Deleted </a:t>
            </a:r>
            <a:r>
              <a:rPr lang="en-US" sz="2400" b="1" dirty="0" smtClean="0"/>
              <a:t>Residuals: </a:t>
            </a:r>
          </a:p>
          <a:p>
            <a:pPr lvl="1"/>
            <a:r>
              <a:rPr lang="en-US" sz="1800" dirty="0"/>
              <a:t>So far, we have learned various measures for identifying extreme x values (</a:t>
            </a:r>
            <a:r>
              <a:rPr lang="en-US" sz="1800" dirty="0" smtClean="0"/>
              <a:t>high </a:t>
            </a:r>
            <a:r>
              <a:rPr lang="en-US" sz="1800" dirty="0"/>
              <a:t>leverage observations) and unusual y values (outliers). </a:t>
            </a:r>
            <a:endParaRPr lang="en-US" sz="1800" dirty="0" smtClean="0"/>
          </a:p>
          <a:p>
            <a:pPr lvl="1"/>
            <a:r>
              <a:rPr lang="en-US" sz="1800" dirty="0" smtClean="0"/>
              <a:t>When </a:t>
            </a:r>
            <a:r>
              <a:rPr lang="en-US" sz="1800" dirty="0"/>
              <a:t>trying to identify outliers, one problem that can arise is when there is a potential outlier that influences the regression model to such an extent that the estimated regression function is "pulled" towards the potential outlier, so that it isn't flagged as an outlier using the standardized residual criterion. </a:t>
            </a:r>
            <a:endParaRPr lang="en-US" sz="1800" dirty="0" smtClean="0"/>
          </a:p>
          <a:p>
            <a:pPr lvl="1"/>
            <a:r>
              <a:rPr lang="en-US" sz="1800" dirty="0" smtClean="0"/>
              <a:t>To </a:t>
            </a:r>
            <a:r>
              <a:rPr lang="en-US" sz="1800" dirty="0"/>
              <a:t>address this issue, </a:t>
            </a:r>
            <a:r>
              <a:rPr lang="en-US" sz="1800" b="1" dirty="0"/>
              <a:t>deleted residuals</a:t>
            </a:r>
            <a:r>
              <a:rPr lang="en-US" sz="1800" dirty="0"/>
              <a:t> offer an alternative criterion for identifying outliers. The basic idea is to delete the observations one at a time, each time refitting the regression model on the remaining n–1 observations. </a:t>
            </a:r>
            <a:endParaRPr lang="en-US" sz="1800" dirty="0" smtClean="0"/>
          </a:p>
          <a:p>
            <a:pPr lvl="1"/>
            <a:r>
              <a:rPr lang="en-US" sz="1800" dirty="0" smtClean="0"/>
              <a:t>Then</a:t>
            </a:r>
            <a:r>
              <a:rPr lang="en-US" sz="1800" dirty="0"/>
              <a:t>, we compare the observed response values to their fitted values based on the models with the </a:t>
            </a:r>
            <a:r>
              <a:rPr lang="en-US" sz="1800" dirty="0" err="1" smtClean="0"/>
              <a:t>i</a:t>
            </a:r>
            <a:r>
              <a:rPr lang="en-US" sz="1800" baseline="30000" dirty="0" err="1" smtClean="0"/>
              <a:t>th</a:t>
            </a:r>
            <a:r>
              <a:rPr lang="en-US" sz="1800" dirty="0" smtClean="0"/>
              <a:t> </a:t>
            </a:r>
            <a:r>
              <a:rPr lang="en-US" sz="1800" dirty="0"/>
              <a:t>observation deleted. This produces </a:t>
            </a:r>
            <a:r>
              <a:rPr lang="en-US" sz="1800" b="1" dirty="0"/>
              <a:t>(unstandardized) deleted residuals</a:t>
            </a:r>
            <a:r>
              <a:rPr lang="en-US" sz="1800" dirty="0"/>
              <a:t>. </a:t>
            </a:r>
            <a:endParaRPr lang="en-US" sz="1800" dirty="0" smtClean="0"/>
          </a:p>
          <a:p>
            <a:pPr lvl="1"/>
            <a:r>
              <a:rPr lang="en-US" sz="1800" dirty="0" smtClean="0"/>
              <a:t>Standardizing </a:t>
            </a:r>
            <a:r>
              <a:rPr lang="en-US" sz="1800" dirty="0"/>
              <a:t>the deleted residuals produces </a:t>
            </a:r>
            <a:r>
              <a:rPr lang="en-US" sz="1800" b="1" dirty="0" err="1"/>
              <a:t>studentized</a:t>
            </a:r>
            <a:r>
              <a:rPr lang="en-US" sz="1800" b="1" dirty="0"/>
              <a:t> deleted residuals</a:t>
            </a:r>
            <a:r>
              <a:rPr lang="en-US" sz="1800" dirty="0"/>
              <a:t>, also known as </a:t>
            </a:r>
            <a:r>
              <a:rPr lang="en-US" sz="1800" b="1" dirty="0"/>
              <a:t>externally </a:t>
            </a:r>
            <a:r>
              <a:rPr lang="en-US" sz="1800" b="1" dirty="0" err="1"/>
              <a:t>studentized</a:t>
            </a:r>
            <a:r>
              <a:rPr lang="en-US" sz="1800" b="1" dirty="0"/>
              <a:t> residuals</a:t>
            </a:r>
            <a:r>
              <a:rPr lang="en-US" sz="1800" dirty="0"/>
              <a:t>.</a:t>
            </a:r>
          </a:p>
          <a:p>
            <a:pPr marL="0" indent="0">
              <a:buNone/>
            </a:pPr>
            <a:r>
              <a:rPr lang="en-US" sz="2400" dirty="0"/>
              <a:t/>
            </a:r>
            <a:br>
              <a:rPr lang="en-US" sz="2400" dirty="0"/>
            </a:br>
            <a:endParaRPr lang="en-US" sz="2400" dirty="0" smtClean="0"/>
          </a:p>
          <a:p>
            <a:pPr marL="0" indent="0">
              <a:buNone/>
            </a:pPr>
            <a:endParaRPr lang="en-US" sz="2400" dirty="0" smtClean="0"/>
          </a:p>
          <a:p>
            <a:pPr marL="671512" lvl="2" indent="0">
              <a:buNone/>
            </a:pPr>
            <a:endParaRPr lang="en-US" sz="2400" dirty="0" smtClean="0"/>
          </a:p>
          <a:p>
            <a:pPr lvl="2"/>
            <a:endParaRPr lang="en-US" sz="2400" b="1" dirty="0" smtClean="0"/>
          </a:p>
        </p:txBody>
      </p:sp>
    </p:spTree>
    <p:extLst>
      <p:ext uri="{BB962C8B-B14F-4D97-AF65-F5344CB8AC3E}">
        <p14:creationId xmlns:p14="http://schemas.microsoft.com/office/powerpoint/2010/main" val="221188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lstStyle/>
          <a:p>
            <a:pPr>
              <a:spcBef>
                <a:spcPct val="50000"/>
              </a:spcBef>
              <a:tabLst>
                <a:tab pos="633413" algn="l"/>
              </a:tabLst>
              <a:defRPr/>
            </a:pPr>
            <a:r>
              <a:rPr lang="en-US" sz="2800" dirty="0"/>
              <a:t>INFLUENTIAL POINTS</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b="1" dirty="0" smtClean="0"/>
              <a:t>Overview</a:t>
            </a:r>
            <a:r>
              <a:rPr lang="en-US" sz="2400" b="1" dirty="0"/>
              <a:t>: </a:t>
            </a:r>
            <a:endParaRPr lang="en-US" sz="2400" b="1" dirty="0" smtClean="0"/>
          </a:p>
          <a:p>
            <a:pPr lvl="1"/>
            <a:r>
              <a:rPr lang="en-US" sz="1900" dirty="0"/>
              <a:t>W</a:t>
            </a:r>
            <a:r>
              <a:rPr lang="en-US" sz="1900" dirty="0" smtClean="0"/>
              <a:t>e </a:t>
            </a:r>
            <a:r>
              <a:rPr lang="en-US" sz="1900" dirty="0"/>
              <a:t>learn about how data observations can potentially be </a:t>
            </a:r>
            <a:r>
              <a:rPr lang="en-US" sz="1900" dirty="0">
                <a:solidFill>
                  <a:srgbClr val="FF0000"/>
                </a:solidFill>
              </a:rPr>
              <a:t>influential</a:t>
            </a:r>
            <a:r>
              <a:rPr lang="en-US" sz="1900" dirty="0"/>
              <a:t> in different ways. </a:t>
            </a:r>
            <a:endParaRPr lang="en-US" sz="1900" dirty="0" smtClean="0"/>
          </a:p>
          <a:p>
            <a:pPr lvl="1"/>
            <a:r>
              <a:rPr lang="en-US" sz="1900" dirty="0" smtClean="0"/>
              <a:t>If </a:t>
            </a:r>
            <a:r>
              <a:rPr lang="en-US" sz="1900" dirty="0"/>
              <a:t>an observation has </a:t>
            </a:r>
            <a:r>
              <a:rPr lang="en-US" sz="1900" b="1" dirty="0"/>
              <a:t>a response value </a:t>
            </a:r>
            <a:r>
              <a:rPr lang="en-US" sz="1900" dirty="0"/>
              <a:t>that is very different from the predicted value based on a model, then that observation is called an </a:t>
            </a:r>
            <a:r>
              <a:rPr lang="en-US" sz="1900" dirty="0">
                <a:solidFill>
                  <a:srgbClr val="FF0000"/>
                </a:solidFill>
              </a:rPr>
              <a:t>outlier</a:t>
            </a:r>
            <a:r>
              <a:rPr lang="en-US" sz="1900" dirty="0"/>
              <a:t>. </a:t>
            </a:r>
            <a:endParaRPr lang="en-US" sz="1900" dirty="0" smtClean="0"/>
          </a:p>
          <a:p>
            <a:pPr lvl="1"/>
            <a:r>
              <a:rPr lang="en-US" sz="1900" dirty="0" smtClean="0"/>
              <a:t>On </a:t>
            </a:r>
            <a:r>
              <a:rPr lang="en-US" sz="1900" dirty="0"/>
              <a:t>the other hand, if an observation has a particularly unusual combination of </a:t>
            </a:r>
            <a:r>
              <a:rPr lang="en-US" sz="1900" b="1" dirty="0"/>
              <a:t>predictor values </a:t>
            </a:r>
            <a:r>
              <a:rPr lang="en-US" sz="1900" dirty="0"/>
              <a:t>(e.g., one predictor has a very different value for that observation compared with all the other data observations), then that observation is said to have </a:t>
            </a:r>
            <a:r>
              <a:rPr lang="en-US" sz="1900" dirty="0">
                <a:solidFill>
                  <a:srgbClr val="FF0000"/>
                </a:solidFill>
              </a:rPr>
              <a:t>high leverage</a:t>
            </a:r>
            <a:r>
              <a:rPr lang="en-US" sz="1900" dirty="0"/>
              <a:t>. </a:t>
            </a:r>
            <a:endParaRPr lang="en-US" sz="1900" dirty="0" smtClean="0"/>
          </a:p>
          <a:p>
            <a:pPr lvl="1"/>
            <a:r>
              <a:rPr lang="en-US" sz="1900" dirty="0" smtClean="0"/>
              <a:t>Thus</a:t>
            </a:r>
            <a:r>
              <a:rPr lang="en-US" sz="1900" dirty="0"/>
              <a:t>, there is a distinction between outliers and high leverage observations, and each can impact our regression analyses differently. </a:t>
            </a:r>
            <a:endParaRPr lang="en-US" sz="1900" dirty="0" smtClean="0"/>
          </a:p>
          <a:p>
            <a:pPr lvl="1"/>
            <a:r>
              <a:rPr lang="en-US" sz="1900" dirty="0" smtClean="0"/>
              <a:t>It </a:t>
            </a:r>
            <a:r>
              <a:rPr lang="en-US" sz="1900" dirty="0"/>
              <a:t>is also possible for an observation to be both an outlier and have high leverage. Thus, it is important to know how to detect outliers and high leverage data points</a:t>
            </a:r>
            <a:r>
              <a:rPr lang="en-US" sz="1900" dirty="0" smtClean="0"/>
              <a:t>.</a:t>
            </a:r>
          </a:p>
          <a:p>
            <a:pPr lvl="1"/>
            <a:r>
              <a:rPr lang="en-US" sz="1900" dirty="0" smtClean="0"/>
              <a:t>Once </a:t>
            </a:r>
            <a:r>
              <a:rPr lang="en-US" sz="1900" dirty="0"/>
              <a:t>we've identified any outliers and/or high leverage data points, we then need to determine whether or not the points actually have an undue influence on our model. </a:t>
            </a:r>
            <a:endParaRPr lang="en-US" sz="1900" dirty="0" smtClean="0"/>
          </a:p>
          <a:p>
            <a:pPr lvl="2"/>
            <a:endParaRPr lang="en-US" sz="2400" b="1" dirty="0" smtClean="0"/>
          </a:p>
        </p:txBody>
      </p:sp>
    </p:spTree>
    <p:extLst>
      <p:ext uri="{BB962C8B-B14F-4D97-AF65-F5344CB8AC3E}">
        <p14:creationId xmlns:p14="http://schemas.microsoft.com/office/powerpoint/2010/main" val="296084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Identifying Outliers (Unusual y Values)</a:t>
            </a:r>
            <a:endParaRPr lang="en-US" altLang="en-US" sz="2800" b="1" dirty="0"/>
          </a:p>
        </p:txBody>
      </p:sp>
      <mc:AlternateContent xmlns:mc="http://schemas.openxmlformats.org/markup-compatibility/2006" xmlns:a14="http://schemas.microsoft.com/office/drawing/2010/main">
        <mc:Choice Requires="a14">
          <p:sp>
            <p:nvSpPr>
              <p:cNvPr id="9" name="Rectangle 3"/>
              <p:cNvSpPr>
                <a:spLocks noGrp="1" noChangeArrowheads="1"/>
              </p:cNvSpPr>
              <p:nvPr>
                <p:ph idx="1"/>
              </p:nvPr>
            </p:nvSpPr>
            <p:spPr>
              <a:xfrm>
                <a:off x="0" y="990600"/>
                <a:ext cx="9144000" cy="5867400"/>
              </a:xfrm>
            </p:spPr>
            <p:txBody>
              <a:bodyPr>
                <a:normAutofit/>
              </a:bodyPr>
              <a:lstStyle/>
              <a:p>
                <a:r>
                  <a:rPr lang="en-US" sz="2400" b="1" dirty="0"/>
                  <a:t>Deleted </a:t>
                </a:r>
                <a:r>
                  <a:rPr lang="en-US" sz="2400" b="1" dirty="0" smtClean="0"/>
                  <a:t>Residuals: </a:t>
                </a:r>
              </a:p>
              <a:p>
                <a:pPr lvl="1"/>
                <a:r>
                  <a:rPr lang="en-US" sz="2400" dirty="0"/>
                  <a:t>If we let</a:t>
                </a:r>
                <a:r>
                  <a:rPr lang="en-US" sz="2400" dirty="0" smtClean="0"/>
                  <a:t>:</a:t>
                </a:r>
              </a:p>
              <a:p>
                <a:pPr lvl="2"/>
                <a:r>
                  <a:rPr lang="en-US" sz="2400" dirty="0" err="1" smtClean="0"/>
                  <a:t>y</a:t>
                </a:r>
                <a:r>
                  <a:rPr lang="en-US" sz="2400" baseline="-25000" dirty="0" err="1" smtClean="0"/>
                  <a:t>i</a:t>
                </a:r>
                <a:r>
                  <a:rPr lang="en-US" sz="2400" dirty="0"/>
                  <a:t> denote the observed response for the </a:t>
                </a:r>
                <a:r>
                  <a:rPr lang="en-US" sz="2400" dirty="0" err="1" smtClean="0"/>
                  <a:t>i</a:t>
                </a:r>
                <a:r>
                  <a:rPr lang="en-US" sz="2400" baseline="30000" dirty="0" err="1" smtClean="0"/>
                  <a:t>th</a:t>
                </a:r>
                <a:r>
                  <a:rPr lang="en-US" sz="2400" dirty="0"/>
                  <a:t> observation, and</a:t>
                </a:r>
              </a:p>
              <a:p>
                <a:pPr lvl="2"/>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baseline="-25000" dirty="0" smtClean="0"/>
                  <a:t>(</a:t>
                </a:r>
                <a:r>
                  <a:rPr lang="en-US" sz="2400" baseline="-25000" dirty="0" err="1" smtClean="0"/>
                  <a:t>i</a:t>
                </a:r>
                <a:r>
                  <a:rPr lang="en-US" sz="2400" baseline="-25000" dirty="0" smtClean="0"/>
                  <a:t>)</a:t>
                </a:r>
                <a:r>
                  <a:rPr lang="en-US" sz="2400" dirty="0"/>
                  <a:t> denote the predicted response for the  </a:t>
                </a:r>
                <a:r>
                  <a:rPr lang="en-US" sz="2400" dirty="0" err="1"/>
                  <a:t>i</a:t>
                </a:r>
                <a:r>
                  <a:rPr lang="en-US" sz="2400" baseline="30000" dirty="0" err="1"/>
                  <a:t>th</a:t>
                </a:r>
                <a:r>
                  <a:rPr lang="en-US" sz="2400" baseline="30000" dirty="0"/>
                  <a:t> </a:t>
                </a:r>
                <a:r>
                  <a:rPr lang="en-US" sz="2400" dirty="0"/>
                  <a:t> observation based on the estimated model with the  </a:t>
                </a:r>
                <a:r>
                  <a:rPr lang="en-US" sz="2400" dirty="0" err="1"/>
                  <a:t>i</a:t>
                </a:r>
                <a:r>
                  <a:rPr lang="en-US" sz="2400" baseline="30000" dirty="0" err="1"/>
                  <a:t>th</a:t>
                </a:r>
                <a:r>
                  <a:rPr lang="en-US" sz="2400" baseline="30000" dirty="0"/>
                  <a:t> </a:t>
                </a:r>
                <a:r>
                  <a:rPr lang="en-US" sz="2400" dirty="0"/>
                  <a:t> observation deleted</a:t>
                </a:r>
              </a:p>
              <a:p>
                <a:pPr lvl="1"/>
                <a:r>
                  <a:rPr lang="en-US" sz="2400" dirty="0"/>
                  <a:t>T</a:t>
                </a:r>
                <a:r>
                  <a:rPr lang="en-US" sz="2400" dirty="0" smtClean="0"/>
                  <a:t>hen </a:t>
                </a:r>
                <a:r>
                  <a:rPr lang="en-US" sz="2400" dirty="0"/>
                  <a:t>the </a:t>
                </a:r>
                <a:r>
                  <a:rPr lang="en-US" sz="2400" dirty="0" err="1" smtClean="0"/>
                  <a:t>i</a:t>
                </a:r>
                <a:r>
                  <a:rPr lang="en-US" sz="2400" baseline="30000" dirty="0" err="1" smtClean="0"/>
                  <a:t>th</a:t>
                </a:r>
                <a:r>
                  <a:rPr lang="en-US" sz="2400" dirty="0"/>
                  <a:t> (unstandardized) deleted residual is defined as:</a:t>
                </a:r>
              </a:p>
              <a:p>
                <a:pPr marL="296862" lvl="1" indent="0">
                  <a:buNone/>
                </a:pPr>
                <a:r>
                  <a:rPr lang="en-US" sz="2400" dirty="0" smtClean="0"/>
                  <a:t>                                      d</a:t>
                </a:r>
                <a:r>
                  <a:rPr lang="en-US" sz="2400" baseline="-25000" dirty="0" smtClean="0"/>
                  <a:t>i</a:t>
                </a:r>
                <a:r>
                  <a:rPr lang="en-US" sz="2400" dirty="0" smtClean="0"/>
                  <a:t>=</a:t>
                </a:r>
                <a:r>
                  <a:rPr lang="en-US" sz="2400" dirty="0" err="1" smtClean="0"/>
                  <a:t>y</a:t>
                </a:r>
                <a:r>
                  <a:rPr lang="en-US" sz="2400" baseline="-25000" dirty="0" err="1" smtClean="0"/>
                  <a:t>i</a:t>
                </a:r>
                <a:r>
                  <a:rPr lang="en-US" sz="2400" dirty="0" smtClean="0"/>
                  <a:t>−</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baseline="-25000" dirty="0"/>
                  <a:t>(</a:t>
                </a:r>
                <a:r>
                  <a:rPr lang="en-US" sz="2400" baseline="-25000" dirty="0" err="1"/>
                  <a:t>i</a:t>
                </a:r>
                <a:r>
                  <a:rPr lang="en-US" sz="2400" baseline="-25000" dirty="0"/>
                  <a:t>)</a:t>
                </a:r>
                <a:r>
                  <a:rPr lang="en-US" sz="2400" dirty="0"/>
                  <a:t> </a:t>
                </a:r>
              </a:p>
              <a:p>
                <a:pPr marL="296862" lvl="1" indent="0">
                  <a:buNone/>
                </a:pPr>
                <a:r>
                  <a:rPr lang="en-US" sz="2400" dirty="0" smtClean="0"/>
                  <a:t/>
                </a:r>
                <a:br>
                  <a:rPr lang="en-US" sz="2400" dirty="0" smtClean="0"/>
                </a:br>
                <a:endParaRPr lang="en-US" sz="2400" dirty="0" smtClean="0"/>
              </a:p>
              <a:p>
                <a:pPr marL="0" indent="0">
                  <a:buNone/>
                </a:pPr>
                <a:endParaRPr lang="en-US" sz="2400" dirty="0" smtClean="0"/>
              </a:p>
              <a:p>
                <a:pPr marL="671512" lvl="2" indent="0">
                  <a:buNone/>
                </a:pPr>
                <a:endParaRPr lang="en-US" sz="2400" dirty="0" smtClean="0"/>
              </a:p>
              <a:p>
                <a:pPr lvl="2"/>
                <a:endParaRPr lang="en-US" sz="2400" b="1" dirty="0" smtClean="0"/>
              </a:p>
            </p:txBody>
          </p:sp>
        </mc:Choice>
        <mc:Fallback xmlns="">
          <p:sp>
            <p:nvSpPr>
              <p:cNvPr id="9" name="Rectangle 3"/>
              <p:cNvSpPr>
                <a:spLocks noGrp="1" noRot="1" noChangeAspect="1" noMove="1" noResize="1" noEditPoints="1" noAdjustHandles="1" noChangeArrowheads="1" noChangeShapeType="1" noTextEdit="1"/>
              </p:cNvSpPr>
              <p:nvPr>
                <p:ph idx="1"/>
              </p:nvPr>
            </p:nvSpPr>
            <p:spPr>
              <a:xfrm>
                <a:off x="0" y="990600"/>
                <a:ext cx="9144000" cy="5867400"/>
              </a:xfrm>
              <a:blipFill rotWithShape="0">
                <a:blip r:embed="rId3"/>
                <a:stretch>
                  <a:fillRect l="-467" t="-1351"/>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2638425" y="4267200"/>
            <a:ext cx="3228975" cy="1219200"/>
          </a:xfrm>
          <a:prstGeom prst="rect">
            <a:avLst/>
          </a:prstGeom>
        </p:spPr>
      </p:pic>
    </p:spTree>
    <p:extLst>
      <p:ext uri="{BB962C8B-B14F-4D97-AF65-F5344CB8AC3E}">
        <p14:creationId xmlns:p14="http://schemas.microsoft.com/office/powerpoint/2010/main" val="387354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Identifying Outliers (Unusual y Values)</a:t>
            </a:r>
            <a:endParaRPr lang="en-US" altLang="en-US" sz="2800" b="1" dirty="0"/>
          </a:p>
        </p:txBody>
      </p:sp>
      <p:sp>
        <p:nvSpPr>
          <p:cNvPr id="9" name="Rectangle 3"/>
          <p:cNvSpPr>
            <a:spLocks noGrp="1" noChangeArrowheads="1"/>
          </p:cNvSpPr>
          <p:nvPr>
            <p:ph idx="1"/>
          </p:nvPr>
        </p:nvSpPr>
        <p:spPr>
          <a:xfrm>
            <a:off x="0" y="990600"/>
            <a:ext cx="9144000" cy="5867400"/>
          </a:xfrm>
        </p:spPr>
        <p:txBody>
          <a:bodyPr>
            <a:normAutofit/>
          </a:bodyPr>
          <a:lstStyle/>
          <a:p>
            <a:r>
              <a:rPr lang="en-US" sz="2400" b="1" dirty="0"/>
              <a:t>Deleted </a:t>
            </a:r>
            <a:r>
              <a:rPr lang="en-US" sz="2400" b="1" dirty="0" smtClean="0"/>
              <a:t>Residuals: </a:t>
            </a:r>
          </a:p>
          <a:p>
            <a:pPr lvl="1"/>
            <a:r>
              <a:rPr lang="en-US" sz="2400" dirty="0" smtClean="0"/>
              <a:t>Why </a:t>
            </a:r>
            <a:r>
              <a:rPr lang="en-US" sz="2400" dirty="0"/>
              <a:t>this measure? Well, data point </a:t>
            </a:r>
            <a:r>
              <a:rPr lang="en-US" sz="2400" dirty="0" err="1"/>
              <a:t>i</a:t>
            </a:r>
            <a:r>
              <a:rPr lang="en-US" sz="2400" dirty="0"/>
              <a:t> being influential implies that the data point "pulls" the estimated regression line towards itself. In that case, the observed response would be close to the predicted response. But, if you removed the influential data point from the data set, then the estimated regression line would "bounce back" away from the observed response, thereby resulting in a large deleted residual. That is, a data point having a large deleted residual suggests that the data point is influential</a:t>
            </a:r>
            <a:r>
              <a:rPr lang="en-US" sz="2400" dirty="0" smtClean="0"/>
              <a:t>.</a:t>
            </a:r>
            <a:br>
              <a:rPr lang="en-US" sz="2400" dirty="0" smtClean="0"/>
            </a:br>
            <a:endParaRPr lang="en-US" sz="2400" dirty="0" smtClean="0"/>
          </a:p>
          <a:p>
            <a:pPr marL="0" indent="0">
              <a:buNone/>
            </a:pPr>
            <a:endParaRPr lang="en-US" sz="2400" dirty="0" smtClean="0"/>
          </a:p>
          <a:p>
            <a:pPr marL="671512" lvl="2" indent="0">
              <a:buNone/>
            </a:pPr>
            <a:endParaRPr lang="en-US" sz="2400" dirty="0" smtClean="0"/>
          </a:p>
          <a:p>
            <a:pPr lvl="2"/>
            <a:endParaRPr lang="en-US" sz="2400" b="1" dirty="0" smtClean="0"/>
          </a:p>
        </p:txBody>
      </p:sp>
    </p:spTree>
    <p:extLst>
      <p:ext uri="{BB962C8B-B14F-4D97-AF65-F5344CB8AC3E}">
        <p14:creationId xmlns:p14="http://schemas.microsoft.com/office/powerpoint/2010/main" val="215778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Identifying Influential Data Points</a:t>
            </a: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In this section, we learn the following two measures for identifying influential data </a:t>
            </a:r>
            <a:r>
              <a:rPr lang="en-US" sz="2400" dirty="0" smtClean="0"/>
              <a:t>points</a:t>
            </a:r>
            <a:r>
              <a:rPr lang="en-US" sz="2400" b="1" dirty="0" smtClean="0"/>
              <a:t>: </a:t>
            </a:r>
          </a:p>
          <a:p>
            <a:pPr lvl="1"/>
            <a:r>
              <a:rPr lang="en-US" sz="2400" b="1" dirty="0"/>
              <a:t>Difference in fits (DFFITS)</a:t>
            </a:r>
          </a:p>
          <a:p>
            <a:pPr lvl="1"/>
            <a:r>
              <a:rPr lang="en-US" sz="2400" b="1" dirty="0"/>
              <a:t>Cook's </a:t>
            </a:r>
            <a:r>
              <a:rPr lang="en-US" sz="2400" b="1" dirty="0" smtClean="0"/>
              <a:t>distance</a:t>
            </a:r>
          </a:p>
          <a:p>
            <a:r>
              <a:rPr lang="en-US" sz="2400" dirty="0" smtClean="0"/>
              <a:t>The </a:t>
            </a:r>
            <a:r>
              <a:rPr lang="en-US" sz="2400" dirty="0"/>
              <a:t>basic idea behind each of these measures is the same, namely to delete the observations one at a time, each time refitting the regression model on the remaining </a:t>
            </a:r>
            <a:r>
              <a:rPr lang="en-US" sz="2400" i="1" dirty="0"/>
              <a:t>n</a:t>
            </a:r>
            <a:r>
              <a:rPr lang="en-US" sz="2400" dirty="0"/>
              <a:t>–1 observations. Then, we compare the results using all </a:t>
            </a:r>
            <a:r>
              <a:rPr lang="en-US" sz="2400" i="1" dirty="0"/>
              <a:t>n </a:t>
            </a:r>
            <a:r>
              <a:rPr lang="en-US" sz="2400" dirty="0"/>
              <a:t>observations to the results with the </a:t>
            </a:r>
            <a:r>
              <a:rPr lang="en-US" sz="2400" i="1" dirty="0" err="1"/>
              <a:t>i</a:t>
            </a:r>
            <a:r>
              <a:rPr lang="en-US" sz="2400" i="1" baseline="30000" dirty="0" err="1"/>
              <a:t>th</a:t>
            </a:r>
            <a:r>
              <a:rPr lang="en-US" sz="2400" dirty="0"/>
              <a:t> observation deleted to see how much influence the observation has on the analysis. Analyzed as such, we are able to assess the potential impact each data point has on the regression analysis.</a:t>
            </a:r>
            <a:endParaRPr lang="en-US" sz="2400" b="1" dirty="0"/>
          </a:p>
          <a:p>
            <a:pPr marL="0" indent="0">
              <a:buNone/>
            </a:pPr>
            <a:endParaRPr lang="en-US" sz="2400" dirty="0" smtClean="0"/>
          </a:p>
          <a:p>
            <a:pPr marL="671512" lvl="2" indent="0">
              <a:buNone/>
            </a:pPr>
            <a:endParaRPr lang="en-US" sz="2400" dirty="0" smtClean="0"/>
          </a:p>
          <a:p>
            <a:pPr lvl="2"/>
            <a:endParaRPr lang="en-US" sz="2400" b="1" dirty="0" smtClean="0"/>
          </a:p>
        </p:txBody>
      </p:sp>
    </p:spTree>
    <p:extLst>
      <p:ext uri="{BB962C8B-B14F-4D97-AF65-F5344CB8AC3E}">
        <p14:creationId xmlns:p14="http://schemas.microsoft.com/office/powerpoint/2010/main" val="19428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Difference in fits (DFFITS)</a:t>
            </a:r>
          </a:p>
        </p:txBody>
      </p:sp>
      <p:sp>
        <p:nvSpPr>
          <p:cNvPr id="9" name="Rectangle 3"/>
          <p:cNvSpPr>
            <a:spLocks noGrp="1" noChangeArrowheads="1"/>
          </p:cNvSpPr>
          <p:nvPr>
            <p:ph idx="1"/>
          </p:nvPr>
        </p:nvSpPr>
        <p:spPr>
          <a:xfrm>
            <a:off x="0" y="990600"/>
            <a:ext cx="9144000" cy="5867400"/>
          </a:xfrm>
        </p:spPr>
        <p:txBody>
          <a:bodyPr>
            <a:normAutofit/>
          </a:bodyPr>
          <a:lstStyle/>
          <a:p>
            <a:pPr lvl="0"/>
            <a:r>
              <a:rPr lang="en-US" sz="2300" dirty="0">
                <a:solidFill>
                  <a:srgbClr val="3B444F"/>
                </a:solidFill>
                <a:latin typeface="-apple-system"/>
              </a:rPr>
              <a:t>The difference in fits for observation </a:t>
            </a:r>
            <a:r>
              <a:rPr lang="en-US" sz="2300" i="1" dirty="0" err="1" smtClean="0">
                <a:solidFill>
                  <a:srgbClr val="3B444F"/>
                </a:solidFill>
                <a:latin typeface="-apple-system"/>
              </a:rPr>
              <a:t>i</a:t>
            </a:r>
            <a:r>
              <a:rPr lang="en-US" sz="2300" dirty="0" smtClean="0">
                <a:solidFill>
                  <a:srgbClr val="3B444F"/>
                </a:solidFill>
                <a:latin typeface="-apple-system"/>
              </a:rPr>
              <a:t>, denoted </a:t>
            </a:r>
            <a:r>
              <a:rPr lang="en-US" sz="2300" dirty="0" err="1" smtClean="0">
                <a:solidFill>
                  <a:srgbClr val="3B444F"/>
                </a:solidFill>
                <a:latin typeface="-apple-system"/>
              </a:rPr>
              <a:t>DFFITS</a:t>
            </a:r>
            <a:r>
              <a:rPr lang="en-US" sz="2300" baseline="-25000" dirty="0" err="1" smtClean="0">
                <a:solidFill>
                  <a:srgbClr val="3B444F"/>
                </a:solidFill>
                <a:latin typeface="-apple-system"/>
              </a:rPr>
              <a:t>i</a:t>
            </a:r>
            <a:r>
              <a:rPr lang="en-US" sz="2300" dirty="0" smtClean="0">
                <a:solidFill>
                  <a:srgbClr val="3B444F"/>
                </a:solidFill>
                <a:latin typeface="-apple-system"/>
              </a:rPr>
              <a:t>, </a:t>
            </a:r>
            <a:r>
              <a:rPr lang="en-US" sz="2300" dirty="0">
                <a:solidFill>
                  <a:srgbClr val="3B444F"/>
                </a:solidFill>
                <a:latin typeface="-apple-system"/>
              </a:rPr>
              <a:t>is defined </a:t>
            </a:r>
            <a:r>
              <a:rPr lang="en-US" sz="2300" dirty="0" smtClean="0">
                <a:solidFill>
                  <a:srgbClr val="3B444F"/>
                </a:solidFill>
                <a:latin typeface="-apple-system"/>
              </a:rPr>
              <a:t>as</a:t>
            </a:r>
            <a:r>
              <a:rPr lang="en-US" sz="2300" b="1" dirty="0" smtClean="0"/>
              <a:t>: </a:t>
            </a:r>
            <a:endParaRPr lang="en-US" sz="2300" b="1" dirty="0"/>
          </a:p>
          <a:p>
            <a:pPr lvl="0"/>
            <a:endParaRPr lang="en-US" sz="2300" b="1" dirty="0" smtClean="0"/>
          </a:p>
          <a:p>
            <a:pPr lvl="0"/>
            <a:r>
              <a:rPr lang="en-US" sz="2300" dirty="0" smtClean="0"/>
              <a:t>An </a:t>
            </a:r>
            <a:r>
              <a:rPr lang="en-US" sz="2300" dirty="0"/>
              <a:t>observation is deemed influential if the absolute value of its </a:t>
            </a:r>
            <a:r>
              <a:rPr lang="en-US" sz="2300" i="1" dirty="0"/>
              <a:t>DFFITS</a:t>
            </a:r>
            <a:r>
              <a:rPr lang="en-US" sz="2300" dirty="0"/>
              <a:t> value is greater than</a:t>
            </a:r>
            <a:r>
              <a:rPr lang="en-US" sz="2300" dirty="0" smtClean="0"/>
              <a:t>:</a:t>
            </a:r>
            <a:endParaRPr lang="en-US" sz="2300" b="1" dirty="0" smtClean="0"/>
          </a:p>
          <a:p>
            <a:pPr lvl="0"/>
            <a:r>
              <a:rPr lang="en-US" sz="2300" dirty="0"/>
              <a:t>W</a:t>
            </a:r>
            <a:r>
              <a:rPr lang="en-US" sz="2300" dirty="0" smtClean="0"/>
              <a:t>here as </a:t>
            </a:r>
            <a:r>
              <a:rPr lang="en-US" sz="2300" dirty="0"/>
              <a:t>always </a:t>
            </a:r>
            <a:r>
              <a:rPr lang="en-US" sz="2300" i="1" dirty="0"/>
              <a:t>n</a:t>
            </a:r>
            <a:r>
              <a:rPr lang="en-US" sz="2300" dirty="0"/>
              <a:t> = the number of observations and </a:t>
            </a:r>
            <a:r>
              <a:rPr lang="en-US" sz="2300" i="1" dirty="0"/>
              <a:t>p</a:t>
            </a:r>
            <a:r>
              <a:rPr lang="en-US" sz="2300" dirty="0"/>
              <a:t> = the number of parameters including the intercept. It is important to keep in mind that this is not a hard-and-fast rule, but rather a guideline only! It is not hard to find different authors using a slightly different guideline. Therefore, I often prefer a much more subjective guideline, such as a data point is deemed influential if the absolute value of its </a:t>
            </a:r>
            <a:r>
              <a:rPr lang="en-US" sz="2300" i="1" dirty="0"/>
              <a:t>DFFITS</a:t>
            </a:r>
            <a:r>
              <a:rPr lang="en-US" sz="2300" dirty="0"/>
              <a:t> value sticks out like a sore thumb from the other </a:t>
            </a:r>
            <a:r>
              <a:rPr lang="en-US" sz="2300" i="1" dirty="0"/>
              <a:t>DFFITS</a:t>
            </a:r>
            <a:r>
              <a:rPr lang="en-US" sz="2300" dirty="0"/>
              <a:t> values. Of course, this is a qualitative judgment, perhaps as it should be, since outliers by their very nature are subjective quantities.</a:t>
            </a:r>
            <a:endParaRPr lang="en-US" sz="2300" b="1" dirty="0" smtClean="0"/>
          </a:p>
          <a:p>
            <a:pPr marL="0" indent="0">
              <a:buNone/>
            </a:pPr>
            <a:endParaRPr lang="en-US" sz="2300" dirty="0" smtClean="0"/>
          </a:p>
          <a:p>
            <a:pPr marL="671512" lvl="2" indent="0">
              <a:buNone/>
            </a:pPr>
            <a:endParaRPr lang="en-US" sz="2300" dirty="0" smtClean="0"/>
          </a:p>
          <a:p>
            <a:pPr lvl="2"/>
            <a:endParaRPr lang="en-US" sz="2300" b="1" dirty="0" smtClean="0"/>
          </a:p>
        </p:txBody>
      </p:sp>
      <p:pic>
        <p:nvPicPr>
          <p:cNvPr id="3" name="Picture 2"/>
          <p:cNvPicPr>
            <a:picLocks noChangeAspect="1"/>
          </p:cNvPicPr>
          <p:nvPr/>
        </p:nvPicPr>
        <p:blipFill>
          <a:blip r:embed="rId3"/>
          <a:stretch>
            <a:fillRect/>
          </a:stretch>
        </p:blipFill>
        <p:spPr>
          <a:xfrm>
            <a:off x="2133600" y="1447800"/>
            <a:ext cx="2438400" cy="838200"/>
          </a:xfrm>
          <a:prstGeom prst="rect">
            <a:avLst/>
          </a:prstGeom>
        </p:spPr>
      </p:pic>
      <p:pic>
        <p:nvPicPr>
          <p:cNvPr id="4" name="Picture 3"/>
          <p:cNvPicPr>
            <a:picLocks noChangeAspect="1"/>
          </p:cNvPicPr>
          <p:nvPr/>
        </p:nvPicPr>
        <p:blipFill>
          <a:blip r:embed="rId4"/>
          <a:stretch>
            <a:fillRect/>
          </a:stretch>
        </p:blipFill>
        <p:spPr>
          <a:xfrm>
            <a:off x="4572000" y="2588654"/>
            <a:ext cx="1371600" cy="533400"/>
          </a:xfrm>
          <a:prstGeom prst="rect">
            <a:avLst/>
          </a:prstGeom>
        </p:spPr>
      </p:pic>
    </p:spTree>
    <p:extLst>
      <p:ext uri="{BB962C8B-B14F-4D97-AF65-F5344CB8AC3E}">
        <p14:creationId xmlns:p14="http://schemas.microsoft.com/office/powerpoint/2010/main" val="234890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Using Cook's distance measures</a:t>
            </a: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The beauty of the above examples is the ability to see what is going on with simple plots. Unfortunately, we can't rely on simple plots in the case of multiple regression. Instead, we must rely on guidelines for deciding when a Cook's distance measure is large enough to warrant treating a data point as influential.</a:t>
            </a:r>
          </a:p>
          <a:p>
            <a:r>
              <a:rPr lang="en-US" sz="2400" dirty="0"/>
              <a:t>Here are the guidelines commonly used:</a:t>
            </a:r>
          </a:p>
          <a:p>
            <a:pPr lvl="1"/>
            <a:r>
              <a:rPr lang="en-US" sz="2400" dirty="0">
                <a:solidFill>
                  <a:srgbClr val="3B444F"/>
                </a:solidFill>
                <a:latin typeface="-apple-system"/>
              </a:rPr>
              <a:t>If </a:t>
            </a:r>
            <a:r>
              <a:rPr lang="en-US" sz="2400" dirty="0" smtClean="0">
                <a:solidFill>
                  <a:srgbClr val="3B444F"/>
                </a:solidFill>
                <a:latin typeface="-apple-system"/>
              </a:rPr>
              <a:t>D</a:t>
            </a:r>
            <a:r>
              <a:rPr lang="en-US" sz="2400" baseline="-25000" dirty="0" smtClean="0">
                <a:solidFill>
                  <a:srgbClr val="3B444F"/>
                </a:solidFill>
                <a:latin typeface="-apple-system"/>
              </a:rPr>
              <a:t>i</a:t>
            </a:r>
            <a:r>
              <a:rPr lang="en-US" sz="2400" dirty="0">
                <a:solidFill>
                  <a:srgbClr val="3B444F"/>
                </a:solidFill>
                <a:latin typeface="-apple-system"/>
              </a:rPr>
              <a:t> is greater than 0.5, then the </a:t>
            </a:r>
            <a:r>
              <a:rPr lang="en-US" sz="2400" dirty="0" err="1" smtClean="0">
                <a:solidFill>
                  <a:srgbClr val="3B444F"/>
                </a:solidFill>
                <a:latin typeface="-apple-system"/>
              </a:rPr>
              <a:t>i</a:t>
            </a:r>
            <a:r>
              <a:rPr lang="en-US" sz="2400" baseline="30000" dirty="0" err="1" smtClean="0">
                <a:solidFill>
                  <a:srgbClr val="3B444F"/>
                </a:solidFill>
                <a:latin typeface="-apple-system"/>
              </a:rPr>
              <a:t>th</a:t>
            </a:r>
            <a:r>
              <a:rPr lang="en-US" sz="2400" dirty="0">
                <a:solidFill>
                  <a:srgbClr val="3B444F"/>
                </a:solidFill>
                <a:latin typeface="-apple-system"/>
              </a:rPr>
              <a:t> data point is worthy of further investigation as it </a:t>
            </a:r>
            <a:r>
              <a:rPr lang="en-US" sz="2400" b="1" dirty="0">
                <a:solidFill>
                  <a:srgbClr val="3B444F"/>
                </a:solidFill>
                <a:latin typeface="-apple-system"/>
              </a:rPr>
              <a:t>may be influential</a:t>
            </a:r>
            <a:r>
              <a:rPr lang="en-US" sz="2400" dirty="0">
                <a:solidFill>
                  <a:srgbClr val="3B444F"/>
                </a:solidFill>
                <a:latin typeface="-apple-system"/>
              </a:rPr>
              <a:t>.</a:t>
            </a:r>
            <a:r>
              <a:rPr lang="en-US" sz="2400" dirty="0"/>
              <a:t> </a:t>
            </a:r>
            <a:endParaRPr lang="en-US" sz="2400" dirty="0" smtClean="0"/>
          </a:p>
          <a:p>
            <a:pPr lvl="1"/>
            <a:r>
              <a:rPr lang="en-US" sz="2400" dirty="0" smtClean="0"/>
              <a:t>If D</a:t>
            </a:r>
            <a:r>
              <a:rPr lang="en-US" sz="2400" baseline="-25000" dirty="0" smtClean="0"/>
              <a:t>i</a:t>
            </a:r>
            <a:r>
              <a:rPr lang="en-US" sz="2400" dirty="0" smtClean="0"/>
              <a:t> is greater than 1, then the </a:t>
            </a:r>
            <a:r>
              <a:rPr lang="en-US" sz="2400" dirty="0" err="1" smtClean="0"/>
              <a:t>i</a:t>
            </a:r>
            <a:r>
              <a:rPr lang="en-US" sz="2400" baseline="30000" dirty="0" err="1" smtClean="0"/>
              <a:t>th</a:t>
            </a:r>
            <a:r>
              <a:rPr lang="en-US" sz="2400" dirty="0" smtClean="0"/>
              <a:t> data point </a:t>
            </a:r>
            <a:r>
              <a:rPr lang="en-US" sz="2400" dirty="0"/>
              <a:t> is </a:t>
            </a:r>
            <a:r>
              <a:rPr lang="en-US" sz="2400" b="1" dirty="0"/>
              <a:t>quite likely to be</a:t>
            </a:r>
            <a:r>
              <a:rPr lang="en-US" sz="2400" dirty="0"/>
              <a:t> </a:t>
            </a:r>
            <a:r>
              <a:rPr lang="en-US" sz="2400" b="1" dirty="0"/>
              <a:t>influential</a:t>
            </a:r>
            <a:r>
              <a:rPr lang="en-US" sz="2400" dirty="0" smtClean="0"/>
              <a:t>.</a:t>
            </a:r>
          </a:p>
          <a:p>
            <a:pPr lvl="1"/>
            <a:r>
              <a:rPr lang="en-US" sz="2400" dirty="0"/>
              <a:t>If D</a:t>
            </a:r>
            <a:r>
              <a:rPr lang="en-US" sz="2400" baseline="-25000" dirty="0"/>
              <a:t>i</a:t>
            </a:r>
            <a:r>
              <a:rPr lang="en-US" sz="2400" dirty="0"/>
              <a:t> </a:t>
            </a:r>
            <a:r>
              <a:rPr lang="en-US" sz="2400" dirty="0" smtClean="0"/>
              <a:t>sticks </a:t>
            </a:r>
            <a:r>
              <a:rPr lang="en-US" sz="2400" dirty="0"/>
              <a:t>out like a sore thumb from the </a:t>
            </a:r>
            <a:r>
              <a:rPr lang="en-US" sz="2400" dirty="0" smtClean="0"/>
              <a:t>other D</a:t>
            </a:r>
            <a:r>
              <a:rPr lang="en-US" sz="2400" baseline="-25000" dirty="0" smtClean="0"/>
              <a:t>i </a:t>
            </a:r>
            <a:r>
              <a:rPr lang="en-US" sz="2400" dirty="0" smtClean="0"/>
              <a:t>values, </a:t>
            </a:r>
            <a:r>
              <a:rPr lang="en-US" sz="2400" dirty="0"/>
              <a:t>it is </a:t>
            </a:r>
            <a:r>
              <a:rPr lang="en-US" sz="2400" b="1" dirty="0"/>
              <a:t>almost certainly</a:t>
            </a:r>
            <a:r>
              <a:rPr lang="en-US" sz="2400" dirty="0"/>
              <a:t> </a:t>
            </a:r>
            <a:r>
              <a:rPr lang="en-US" sz="2400" b="1" dirty="0"/>
              <a:t>influential</a:t>
            </a:r>
            <a:r>
              <a:rPr lang="en-US" sz="2400" dirty="0"/>
              <a:t>.</a:t>
            </a:r>
          </a:p>
          <a:p>
            <a:pPr lvl="1"/>
            <a:endParaRPr lang="en-US" sz="2400" dirty="0" smtClean="0">
              <a:solidFill>
                <a:srgbClr val="3B444F"/>
              </a:solidFill>
              <a:latin typeface="-apple-system"/>
            </a:endParaRPr>
          </a:p>
          <a:p>
            <a:endParaRPr lang="en-US" sz="2400" dirty="0" smtClean="0">
              <a:solidFill>
                <a:srgbClr val="3B444F"/>
              </a:solidFill>
              <a:latin typeface="-apple-system"/>
            </a:endParaRPr>
          </a:p>
          <a:p>
            <a:endParaRPr lang="en-US" sz="2400" dirty="0">
              <a:solidFill>
                <a:srgbClr val="3B444F"/>
              </a:solidFill>
              <a:latin typeface="-apple-system"/>
            </a:endParaRPr>
          </a:p>
          <a:p>
            <a:pPr lvl="0"/>
            <a:endParaRPr lang="en-US" sz="2400" dirty="0">
              <a:solidFill>
                <a:srgbClr val="3B444F"/>
              </a:solidFill>
              <a:latin typeface="-apple-system"/>
            </a:endParaRPr>
          </a:p>
          <a:p>
            <a:pPr lvl="0"/>
            <a:endParaRPr lang="en-US" sz="2400" dirty="0" smtClean="0">
              <a:solidFill>
                <a:srgbClr val="3B444F"/>
              </a:solidFill>
              <a:latin typeface="-apple-system"/>
            </a:endParaRPr>
          </a:p>
          <a:p>
            <a:pPr lvl="0"/>
            <a:endParaRPr lang="en-US" sz="2400" dirty="0">
              <a:solidFill>
                <a:srgbClr val="3B444F"/>
              </a:solidFill>
              <a:latin typeface="-apple-system"/>
            </a:endParaRPr>
          </a:p>
          <a:p>
            <a:pPr lvl="0"/>
            <a:endParaRPr lang="en-US" sz="2400" dirty="0" smtClean="0">
              <a:solidFill>
                <a:srgbClr val="3B444F"/>
              </a:solidFill>
              <a:latin typeface="-apple-system"/>
            </a:endParaRPr>
          </a:p>
          <a:p>
            <a:pPr lvl="0"/>
            <a:endParaRPr lang="en-US" sz="2400" dirty="0">
              <a:solidFill>
                <a:srgbClr val="3B444F"/>
              </a:solidFill>
              <a:latin typeface="-apple-system"/>
            </a:endParaRPr>
          </a:p>
          <a:p>
            <a:pPr marL="0" lvl="0" indent="0">
              <a:buNone/>
            </a:pPr>
            <a:endParaRPr lang="en-US" sz="2400" b="1" dirty="0" smtClean="0"/>
          </a:p>
          <a:p>
            <a:pPr marL="0" indent="0">
              <a:buNone/>
            </a:pPr>
            <a:endParaRPr lang="en-US" sz="2400" dirty="0" smtClean="0"/>
          </a:p>
          <a:p>
            <a:pPr marL="671512" lvl="2" indent="0">
              <a:buNone/>
            </a:pPr>
            <a:endParaRPr lang="en-US" sz="2400" dirty="0" smtClean="0"/>
          </a:p>
          <a:p>
            <a:pPr lvl="2"/>
            <a:endParaRPr lang="en-US" sz="2400" b="1" dirty="0" smtClean="0"/>
          </a:p>
        </p:txBody>
      </p:sp>
    </p:spTree>
    <p:extLst>
      <p:ext uri="{BB962C8B-B14F-4D97-AF65-F5344CB8AC3E}">
        <p14:creationId xmlns:p14="http://schemas.microsoft.com/office/powerpoint/2010/main" val="69711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b="1" dirty="0"/>
              <a:t>Cook's </a:t>
            </a:r>
            <a:r>
              <a:rPr lang="en-US" sz="2800" b="1" dirty="0" smtClean="0"/>
              <a:t>distance</a:t>
            </a:r>
            <a:endParaRPr lang="en-US" sz="2800" b="1" dirty="0"/>
          </a:p>
        </p:txBody>
      </p:sp>
      <p:sp>
        <p:nvSpPr>
          <p:cNvPr id="9" name="Rectangle 3"/>
          <p:cNvSpPr>
            <a:spLocks noGrp="1" noChangeArrowheads="1"/>
          </p:cNvSpPr>
          <p:nvPr>
            <p:ph idx="1"/>
          </p:nvPr>
        </p:nvSpPr>
        <p:spPr>
          <a:xfrm>
            <a:off x="0" y="990600"/>
            <a:ext cx="9144000" cy="5867400"/>
          </a:xfrm>
        </p:spPr>
        <p:txBody>
          <a:bodyPr>
            <a:normAutofit/>
          </a:bodyPr>
          <a:lstStyle/>
          <a:p>
            <a:pPr lvl="0"/>
            <a:r>
              <a:rPr lang="en-US" sz="2400" dirty="0">
                <a:solidFill>
                  <a:srgbClr val="3B444F"/>
                </a:solidFill>
                <a:latin typeface="-apple-system"/>
              </a:rPr>
              <a:t>Just jumping right in here, Cook's distance measure, denoted </a:t>
            </a:r>
            <a:r>
              <a:rPr lang="en-US" sz="2400" dirty="0" smtClean="0">
                <a:solidFill>
                  <a:srgbClr val="3B444F"/>
                </a:solidFill>
                <a:latin typeface="-apple-system"/>
              </a:rPr>
              <a:t>D</a:t>
            </a:r>
            <a:r>
              <a:rPr lang="en-US" sz="2400" baseline="-25000" dirty="0" smtClean="0">
                <a:solidFill>
                  <a:srgbClr val="3B444F"/>
                </a:solidFill>
                <a:latin typeface="-apple-system"/>
              </a:rPr>
              <a:t>i</a:t>
            </a:r>
            <a:r>
              <a:rPr lang="en-US" sz="2400" dirty="0" smtClean="0">
                <a:solidFill>
                  <a:srgbClr val="3B444F"/>
                </a:solidFill>
                <a:latin typeface="-apple-system"/>
              </a:rPr>
              <a:t>, </a:t>
            </a:r>
            <a:r>
              <a:rPr lang="en-US" sz="2400" dirty="0">
                <a:solidFill>
                  <a:srgbClr val="3B444F"/>
                </a:solidFill>
                <a:latin typeface="-apple-system"/>
              </a:rPr>
              <a:t>is defined as: </a:t>
            </a:r>
            <a:endParaRPr lang="en-US" sz="2400" dirty="0" smtClean="0">
              <a:solidFill>
                <a:srgbClr val="3B444F"/>
              </a:solidFill>
              <a:latin typeface="-apple-system"/>
            </a:endParaRPr>
          </a:p>
          <a:p>
            <a:pPr marL="0" lvl="0" indent="0">
              <a:buNone/>
            </a:pPr>
            <a:endParaRPr lang="en-US" sz="2400" dirty="0" smtClean="0">
              <a:solidFill>
                <a:srgbClr val="3B444F"/>
              </a:solidFill>
              <a:latin typeface="-apple-system"/>
            </a:endParaRPr>
          </a:p>
          <a:p>
            <a:pPr lvl="0"/>
            <a:r>
              <a:rPr lang="en-US" sz="2400" dirty="0">
                <a:solidFill>
                  <a:srgbClr val="3B444F"/>
                </a:solidFill>
                <a:latin typeface="-apple-system"/>
              </a:rPr>
              <a:t>It looks a little messy, but the main thing to recognize is that Cook's </a:t>
            </a:r>
            <a:r>
              <a:rPr lang="en-US" sz="2400" dirty="0" smtClean="0">
                <a:solidFill>
                  <a:srgbClr val="3B444F"/>
                </a:solidFill>
                <a:latin typeface="-apple-system"/>
              </a:rPr>
              <a:t>D</a:t>
            </a:r>
            <a:r>
              <a:rPr lang="en-US" sz="2400" baseline="-25000" dirty="0" smtClean="0">
                <a:solidFill>
                  <a:srgbClr val="3B444F"/>
                </a:solidFill>
                <a:latin typeface="-apple-system"/>
              </a:rPr>
              <a:t>i </a:t>
            </a:r>
            <a:r>
              <a:rPr lang="en-US" sz="2400" dirty="0" smtClean="0">
                <a:solidFill>
                  <a:srgbClr val="3B444F"/>
                </a:solidFill>
                <a:latin typeface="-apple-system"/>
              </a:rPr>
              <a:t>depends </a:t>
            </a:r>
            <a:r>
              <a:rPr lang="en-US" sz="2400" dirty="0">
                <a:solidFill>
                  <a:srgbClr val="3B444F"/>
                </a:solidFill>
                <a:latin typeface="-apple-system"/>
              </a:rPr>
              <a:t>on both the residual, </a:t>
            </a:r>
            <a:r>
              <a:rPr lang="en-US" sz="2400" dirty="0" err="1" smtClean="0">
                <a:solidFill>
                  <a:srgbClr val="3B444F"/>
                </a:solidFill>
                <a:latin typeface="-apple-system"/>
              </a:rPr>
              <a:t>e</a:t>
            </a:r>
            <a:r>
              <a:rPr lang="en-US" sz="2400" baseline="-25000" dirty="0" err="1" smtClean="0">
                <a:solidFill>
                  <a:srgbClr val="3B444F"/>
                </a:solidFill>
                <a:latin typeface="-apple-system"/>
              </a:rPr>
              <a:t>i</a:t>
            </a:r>
            <a:r>
              <a:rPr lang="en-US" sz="2400" baseline="-25000" dirty="0" smtClean="0">
                <a:solidFill>
                  <a:srgbClr val="3B444F"/>
                </a:solidFill>
                <a:latin typeface="-apple-system"/>
              </a:rPr>
              <a:t> </a:t>
            </a:r>
            <a:r>
              <a:rPr lang="en-US" sz="2400" dirty="0" smtClean="0">
                <a:solidFill>
                  <a:srgbClr val="3B444F"/>
                </a:solidFill>
                <a:latin typeface="-apple-system"/>
              </a:rPr>
              <a:t>, </a:t>
            </a:r>
            <a:r>
              <a:rPr lang="en-US" sz="2400" dirty="0">
                <a:solidFill>
                  <a:srgbClr val="3B444F"/>
                </a:solidFill>
                <a:latin typeface="-apple-system"/>
              </a:rPr>
              <a:t>and the </a:t>
            </a:r>
            <a:r>
              <a:rPr lang="en-US" sz="2400" dirty="0" smtClean="0">
                <a:solidFill>
                  <a:srgbClr val="3B444F"/>
                </a:solidFill>
                <a:latin typeface="-apple-system"/>
              </a:rPr>
              <a:t>leverage, </a:t>
            </a:r>
            <a:r>
              <a:rPr lang="en-US" sz="2400" dirty="0" err="1" smtClean="0">
                <a:solidFill>
                  <a:srgbClr val="3B444F"/>
                </a:solidFill>
                <a:latin typeface="-apple-system"/>
              </a:rPr>
              <a:t>h</a:t>
            </a:r>
            <a:r>
              <a:rPr lang="en-US" sz="2400" baseline="-25000" dirty="0" err="1" smtClean="0">
                <a:solidFill>
                  <a:srgbClr val="3B444F"/>
                </a:solidFill>
                <a:latin typeface="-apple-system"/>
              </a:rPr>
              <a:t>ii</a:t>
            </a:r>
            <a:r>
              <a:rPr lang="en-US" sz="2400" dirty="0" smtClean="0">
                <a:solidFill>
                  <a:srgbClr val="3B444F"/>
                </a:solidFill>
                <a:latin typeface="-apple-system"/>
              </a:rPr>
              <a:t>. </a:t>
            </a:r>
            <a:r>
              <a:rPr lang="en-US" sz="2400" dirty="0">
                <a:solidFill>
                  <a:srgbClr val="3B444F"/>
                </a:solidFill>
                <a:latin typeface="-apple-system"/>
              </a:rPr>
              <a:t>That is, both the x value and the y value of the data point play a role in the calculation of Cook's distance.</a:t>
            </a:r>
          </a:p>
          <a:p>
            <a:pPr lvl="0"/>
            <a:r>
              <a:rPr lang="en-US" sz="2400" dirty="0">
                <a:solidFill>
                  <a:srgbClr val="3B444F"/>
                </a:solidFill>
                <a:latin typeface="-apple-system"/>
              </a:rPr>
              <a:t>In short</a:t>
            </a:r>
            <a:r>
              <a:rPr lang="en-US" sz="2400" dirty="0" smtClean="0">
                <a:solidFill>
                  <a:srgbClr val="3B444F"/>
                </a:solidFill>
                <a:latin typeface="-apple-system"/>
              </a:rPr>
              <a:t>:</a:t>
            </a:r>
          </a:p>
          <a:p>
            <a:pPr lvl="1"/>
            <a:r>
              <a:rPr lang="en-US" sz="2400" dirty="0" smtClean="0">
                <a:solidFill>
                  <a:srgbClr val="3B444F"/>
                </a:solidFill>
                <a:latin typeface="MathJax_Math-italic"/>
              </a:rPr>
              <a:t>D</a:t>
            </a:r>
            <a:r>
              <a:rPr lang="en-US" sz="2400" baseline="-25000" dirty="0" smtClean="0">
                <a:solidFill>
                  <a:srgbClr val="3B444F"/>
                </a:solidFill>
                <a:latin typeface="MathJax_Math-italic"/>
              </a:rPr>
              <a:t>i</a:t>
            </a:r>
            <a:r>
              <a:rPr lang="en-US" sz="2400" dirty="0" smtClean="0">
                <a:solidFill>
                  <a:srgbClr val="3B444F"/>
                </a:solidFill>
                <a:latin typeface="MathJax_Math-italic"/>
              </a:rPr>
              <a:t> </a:t>
            </a:r>
            <a:r>
              <a:rPr lang="en-US" sz="2400" dirty="0" smtClean="0">
                <a:solidFill>
                  <a:srgbClr val="3B444F"/>
                </a:solidFill>
                <a:latin typeface="-apple-system"/>
              </a:rPr>
              <a:t>directly </a:t>
            </a:r>
            <a:r>
              <a:rPr lang="en-US" sz="2400" dirty="0">
                <a:solidFill>
                  <a:srgbClr val="3B444F"/>
                </a:solidFill>
                <a:latin typeface="-apple-system"/>
              </a:rPr>
              <a:t>summarizes how much </a:t>
            </a:r>
            <a:r>
              <a:rPr lang="en-US" sz="2400" i="1" dirty="0">
                <a:solidFill>
                  <a:srgbClr val="3B444F"/>
                </a:solidFill>
                <a:latin typeface="-apple-system"/>
              </a:rPr>
              <a:t>all</a:t>
            </a:r>
            <a:r>
              <a:rPr lang="en-US" sz="2400" dirty="0">
                <a:solidFill>
                  <a:srgbClr val="3B444F"/>
                </a:solidFill>
                <a:latin typeface="-apple-system"/>
              </a:rPr>
              <a:t> of the fitted values change when the </a:t>
            </a:r>
            <a:r>
              <a:rPr lang="en-US" sz="2400" dirty="0" err="1" smtClean="0">
                <a:solidFill>
                  <a:srgbClr val="3B444F"/>
                </a:solidFill>
                <a:latin typeface="MathJax_Math-italic"/>
              </a:rPr>
              <a:t>i</a:t>
            </a:r>
            <a:r>
              <a:rPr lang="en-US" sz="2400" baseline="30000" dirty="0" err="1" smtClean="0">
                <a:solidFill>
                  <a:srgbClr val="3B444F"/>
                </a:solidFill>
                <a:latin typeface="MathJax_Math-italic"/>
              </a:rPr>
              <a:t>th</a:t>
            </a:r>
            <a:r>
              <a:rPr lang="en-US" sz="2400" dirty="0">
                <a:solidFill>
                  <a:srgbClr val="3B444F"/>
                </a:solidFill>
                <a:latin typeface="-apple-system"/>
              </a:rPr>
              <a:t> observation is deleted</a:t>
            </a:r>
            <a:r>
              <a:rPr lang="en-US" sz="2400" dirty="0" smtClean="0">
                <a:solidFill>
                  <a:srgbClr val="3B444F"/>
                </a:solidFill>
                <a:latin typeface="-apple-system"/>
              </a:rPr>
              <a:t>.</a:t>
            </a:r>
          </a:p>
          <a:p>
            <a:pPr lvl="1"/>
            <a:r>
              <a:rPr lang="en-US" sz="2400" dirty="0" smtClean="0">
                <a:solidFill>
                  <a:srgbClr val="3B444F"/>
                </a:solidFill>
                <a:latin typeface="-apple-system"/>
              </a:rPr>
              <a:t>A data </a:t>
            </a:r>
            <a:r>
              <a:rPr lang="en-US" sz="2400" dirty="0">
                <a:solidFill>
                  <a:srgbClr val="3B444F"/>
                </a:solidFill>
                <a:latin typeface="-apple-system"/>
              </a:rPr>
              <a:t>point having a large </a:t>
            </a:r>
            <a:r>
              <a:rPr lang="en-US" sz="2400" dirty="0" smtClean="0">
                <a:solidFill>
                  <a:srgbClr val="3B444F"/>
                </a:solidFill>
                <a:latin typeface="MathJax_Math-italic"/>
              </a:rPr>
              <a:t>D</a:t>
            </a:r>
            <a:r>
              <a:rPr lang="en-US" sz="2400" baseline="-25000" dirty="0" smtClean="0">
                <a:solidFill>
                  <a:srgbClr val="3B444F"/>
                </a:solidFill>
                <a:latin typeface="MathJax_Math-italic"/>
              </a:rPr>
              <a:t>i</a:t>
            </a:r>
            <a:r>
              <a:rPr lang="en-US" sz="2400" dirty="0">
                <a:solidFill>
                  <a:srgbClr val="3B444F"/>
                </a:solidFill>
                <a:latin typeface="-apple-system"/>
              </a:rPr>
              <a:t> indicates that the data point strongly influences the fitted values.</a:t>
            </a:r>
          </a:p>
          <a:p>
            <a:pPr marL="0" lvl="0" indent="0" defTabSz="914400" eaLnBrk="0" fontAlgn="base" hangingPunct="0">
              <a:lnSpc>
                <a:spcPct val="100000"/>
              </a:lnSpc>
              <a:spcBef>
                <a:spcPct val="0"/>
              </a:spcBef>
              <a:spcAft>
                <a:spcPct val="0"/>
              </a:spcAft>
              <a:buClrTx/>
              <a:buSzTx/>
              <a:buNone/>
            </a:pPr>
            <a:endParaRPr lang="en-US" sz="2400" dirty="0"/>
          </a:p>
          <a:p>
            <a:endParaRPr lang="en-US" sz="2400" dirty="0">
              <a:solidFill>
                <a:srgbClr val="3B444F"/>
              </a:solidFill>
              <a:latin typeface="-apple-system"/>
            </a:endParaRPr>
          </a:p>
          <a:p>
            <a:pPr lvl="0"/>
            <a:endParaRPr lang="en-US" sz="2400" dirty="0">
              <a:solidFill>
                <a:srgbClr val="3B444F"/>
              </a:solidFill>
              <a:latin typeface="-apple-system"/>
            </a:endParaRPr>
          </a:p>
          <a:p>
            <a:pPr lvl="0"/>
            <a:endParaRPr lang="en-US" sz="2400" dirty="0" smtClean="0">
              <a:solidFill>
                <a:srgbClr val="3B444F"/>
              </a:solidFill>
              <a:latin typeface="-apple-system"/>
            </a:endParaRPr>
          </a:p>
          <a:p>
            <a:pPr lvl="0"/>
            <a:endParaRPr lang="en-US" sz="2400" dirty="0">
              <a:solidFill>
                <a:srgbClr val="3B444F"/>
              </a:solidFill>
              <a:latin typeface="-apple-system"/>
            </a:endParaRPr>
          </a:p>
          <a:p>
            <a:pPr lvl="0"/>
            <a:endParaRPr lang="en-US" sz="2400" dirty="0" smtClean="0">
              <a:solidFill>
                <a:srgbClr val="3B444F"/>
              </a:solidFill>
              <a:latin typeface="-apple-system"/>
            </a:endParaRPr>
          </a:p>
          <a:p>
            <a:pPr lvl="0"/>
            <a:endParaRPr lang="en-US" sz="2400" dirty="0">
              <a:solidFill>
                <a:srgbClr val="3B444F"/>
              </a:solidFill>
              <a:latin typeface="-apple-system"/>
            </a:endParaRPr>
          </a:p>
          <a:p>
            <a:pPr marL="0" lvl="0" indent="0">
              <a:buNone/>
            </a:pPr>
            <a:endParaRPr lang="en-US" sz="2400" b="1" dirty="0" smtClean="0"/>
          </a:p>
          <a:p>
            <a:pPr marL="0" indent="0">
              <a:buNone/>
            </a:pPr>
            <a:endParaRPr lang="en-US" sz="2400" dirty="0" smtClean="0"/>
          </a:p>
          <a:p>
            <a:pPr marL="671512" lvl="2" indent="0">
              <a:buNone/>
            </a:pPr>
            <a:endParaRPr lang="en-US" sz="2400" dirty="0" smtClean="0"/>
          </a:p>
          <a:p>
            <a:pPr lvl="2"/>
            <a:endParaRPr lang="en-US" sz="2400" b="1" dirty="0" smtClean="0"/>
          </a:p>
        </p:txBody>
      </p:sp>
      <p:pic>
        <p:nvPicPr>
          <p:cNvPr id="5" name="Picture 4"/>
          <p:cNvPicPr>
            <a:picLocks noChangeAspect="1"/>
          </p:cNvPicPr>
          <p:nvPr/>
        </p:nvPicPr>
        <p:blipFill>
          <a:blip r:embed="rId3"/>
          <a:stretch>
            <a:fillRect/>
          </a:stretch>
        </p:blipFill>
        <p:spPr>
          <a:xfrm>
            <a:off x="4038600" y="1295400"/>
            <a:ext cx="2757488" cy="1119187"/>
          </a:xfrm>
          <a:prstGeom prst="rect">
            <a:avLst/>
          </a:prstGeom>
        </p:spPr>
      </p:pic>
    </p:spTree>
    <p:extLst>
      <p:ext uri="{BB962C8B-B14F-4D97-AF65-F5344CB8AC3E}">
        <p14:creationId xmlns:p14="http://schemas.microsoft.com/office/powerpoint/2010/main" val="111769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r>
              <a:rPr lang="en-US" sz="2800" b="1" dirty="0" smtClean="0"/>
              <a:t>WHAT </a:t>
            </a:r>
            <a:r>
              <a:rPr lang="en-US" sz="2800" b="1" dirty="0"/>
              <a:t>TO DO WITH THE OUTLIER</a:t>
            </a:r>
            <a:r>
              <a:rPr lang="en-US" sz="2800" dirty="0"/>
              <a:t> </a:t>
            </a:r>
            <a:br>
              <a:rPr lang="en-US" sz="2800" dirty="0"/>
            </a:br>
            <a:endParaRPr lang="en-US" sz="2800" b="1" dirty="0"/>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I</a:t>
            </a:r>
            <a:r>
              <a:rPr lang="en-US" sz="2400" dirty="0" smtClean="0"/>
              <a:t>dentifying </a:t>
            </a:r>
            <a:r>
              <a:rPr lang="en-US" sz="2400" dirty="0"/>
              <a:t>and handling outliers and influential data points is a "wishy-washy" business</a:t>
            </a:r>
            <a:endParaRPr lang="en-US" sz="2400" dirty="0">
              <a:solidFill>
                <a:srgbClr val="3B444F"/>
              </a:solidFill>
              <a:latin typeface="-apple-system"/>
            </a:endParaRPr>
          </a:p>
          <a:p>
            <a:pPr lvl="0"/>
            <a:r>
              <a:rPr lang="en-US" sz="2400" dirty="0"/>
              <a:t>U</a:t>
            </a:r>
            <a:r>
              <a:rPr lang="en-US" sz="2400" dirty="0" smtClean="0"/>
              <a:t>se </a:t>
            </a:r>
            <a:r>
              <a:rPr lang="en-US" sz="2400" dirty="0"/>
              <a:t>the measures described herein only as a way of screening their data set for </a:t>
            </a:r>
            <a:r>
              <a:rPr lang="en-US" sz="2400" i="1" dirty="0"/>
              <a:t>potentially </a:t>
            </a:r>
            <a:r>
              <a:rPr lang="en-US" sz="2400" dirty="0"/>
              <a:t>influential data points</a:t>
            </a:r>
            <a:r>
              <a:rPr lang="en-US" sz="2400" dirty="0" smtClean="0"/>
              <a:t>.</a:t>
            </a:r>
          </a:p>
          <a:p>
            <a:pPr lvl="0"/>
            <a:r>
              <a:rPr lang="en-US" sz="2400" dirty="0"/>
              <a:t>H</a:t>
            </a:r>
            <a:r>
              <a:rPr lang="en-US" sz="2400" dirty="0" smtClean="0"/>
              <a:t>ere </a:t>
            </a:r>
            <a:r>
              <a:rPr lang="en-US" sz="2400" dirty="0"/>
              <a:t>are the recommended strategies for dealing with problematic data points</a:t>
            </a:r>
            <a:r>
              <a:rPr lang="en-US" sz="2400" dirty="0" smtClean="0"/>
              <a:t>:</a:t>
            </a:r>
          </a:p>
          <a:p>
            <a:pPr lvl="1"/>
            <a:r>
              <a:rPr lang="en-US" sz="2400" dirty="0"/>
              <a:t>First, check for obvious data errors:</a:t>
            </a:r>
          </a:p>
          <a:p>
            <a:pPr lvl="2"/>
            <a:r>
              <a:rPr lang="en-US" sz="2400" dirty="0"/>
              <a:t>If the error is just a data entry or data collection error, correct it.</a:t>
            </a:r>
          </a:p>
          <a:p>
            <a:pPr lvl="2"/>
            <a:r>
              <a:rPr lang="en-US" sz="2400" dirty="0"/>
              <a:t>If the data point is not representative of the intended study population, delete it.</a:t>
            </a:r>
          </a:p>
          <a:p>
            <a:pPr lvl="2"/>
            <a:r>
              <a:rPr lang="en-US" sz="2400" dirty="0"/>
              <a:t>If the data point is a procedural error and invalidates the measurement, delete it.</a:t>
            </a:r>
          </a:p>
          <a:p>
            <a:pPr lvl="0"/>
            <a:endParaRPr lang="en-US" sz="2400" dirty="0">
              <a:solidFill>
                <a:srgbClr val="3B444F"/>
              </a:solidFill>
              <a:latin typeface="-apple-system"/>
            </a:endParaRPr>
          </a:p>
          <a:p>
            <a:pPr lvl="0"/>
            <a:endParaRPr lang="en-US" sz="2400" dirty="0" smtClean="0">
              <a:solidFill>
                <a:srgbClr val="3B444F"/>
              </a:solidFill>
              <a:latin typeface="-apple-system"/>
            </a:endParaRPr>
          </a:p>
          <a:p>
            <a:pPr lvl="0"/>
            <a:endParaRPr lang="en-US" sz="2400" dirty="0">
              <a:solidFill>
                <a:srgbClr val="3B444F"/>
              </a:solidFill>
              <a:latin typeface="-apple-system"/>
            </a:endParaRPr>
          </a:p>
          <a:p>
            <a:pPr lvl="0"/>
            <a:endParaRPr lang="en-US" sz="2400" dirty="0" smtClean="0">
              <a:solidFill>
                <a:srgbClr val="3B444F"/>
              </a:solidFill>
              <a:latin typeface="-apple-system"/>
            </a:endParaRPr>
          </a:p>
          <a:p>
            <a:pPr lvl="0"/>
            <a:endParaRPr lang="en-US" sz="2400" dirty="0">
              <a:solidFill>
                <a:srgbClr val="3B444F"/>
              </a:solidFill>
              <a:latin typeface="-apple-system"/>
            </a:endParaRPr>
          </a:p>
          <a:p>
            <a:pPr marL="0" lvl="0" indent="0">
              <a:buNone/>
            </a:pPr>
            <a:endParaRPr lang="en-US" sz="2400" b="1" dirty="0" smtClean="0"/>
          </a:p>
          <a:p>
            <a:pPr marL="0" indent="0">
              <a:buNone/>
            </a:pPr>
            <a:endParaRPr lang="en-US" sz="2400" dirty="0" smtClean="0"/>
          </a:p>
          <a:p>
            <a:pPr marL="671512" lvl="2" indent="0">
              <a:buNone/>
            </a:pPr>
            <a:endParaRPr lang="en-US" sz="2400" dirty="0" smtClean="0"/>
          </a:p>
          <a:p>
            <a:pPr lvl="2"/>
            <a:endParaRPr lang="en-US" sz="2400" b="1" dirty="0" smtClean="0"/>
          </a:p>
        </p:txBody>
      </p:sp>
    </p:spTree>
    <p:extLst>
      <p:ext uri="{BB962C8B-B14F-4D97-AF65-F5344CB8AC3E}">
        <p14:creationId xmlns:p14="http://schemas.microsoft.com/office/powerpoint/2010/main" val="110965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r>
              <a:rPr lang="en-US" sz="2800" b="1" dirty="0" smtClean="0"/>
              <a:t>WHAT </a:t>
            </a:r>
            <a:r>
              <a:rPr lang="en-US" sz="2800" b="1" dirty="0"/>
              <a:t>TO DO WITH THE OUTLIER</a:t>
            </a:r>
            <a:r>
              <a:rPr lang="en-US" sz="2800" dirty="0"/>
              <a:t> </a:t>
            </a:r>
            <a:br>
              <a:rPr lang="en-US" sz="2800" dirty="0"/>
            </a:br>
            <a:endParaRPr lang="en-US" sz="2800" b="1" dirty="0"/>
          </a:p>
        </p:txBody>
      </p:sp>
      <p:sp>
        <p:nvSpPr>
          <p:cNvPr id="9" name="Rectangle 3"/>
          <p:cNvSpPr>
            <a:spLocks noGrp="1" noChangeArrowheads="1"/>
          </p:cNvSpPr>
          <p:nvPr>
            <p:ph idx="1"/>
          </p:nvPr>
        </p:nvSpPr>
        <p:spPr>
          <a:xfrm>
            <a:off x="0" y="990600"/>
            <a:ext cx="9144000" cy="5867400"/>
          </a:xfrm>
        </p:spPr>
        <p:txBody>
          <a:bodyPr>
            <a:normAutofit/>
          </a:bodyPr>
          <a:lstStyle/>
          <a:p>
            <a:pPr lvl="0"/>
            <a:r>
              <a:rPr lang="en-US" sz="2400" dirty="0" smtClean="0"/>
              <a:t>Here are the recommended strategies for dealing with problematic data points:</a:t>
            </a:r>
          </a:p>
          <a:p>
            <a:pPr lvl="1"/>
            <a:r>
              <a:rPr lang="en-US" sz="2400" dirty="0"/>
              <a:t>Consider the possibility that you might have just </a:t>
            </a:r>
            <a:r>
              <a:rPr lang="en-US" sz="2400" dirty="0" err="1"/>
              <a:t>misformulated</a:t>
            </a:r>
            <a:r>
              <a:rPr lang="en-US" sz="2400" dirty="0"/>
              <a:t> your regression model:</a:t>
            </a:r>
            <a:r>
              <a:rPr lang="en-US" sz="2400" dirty="0" smtClean="0"/>
              <a:t>:</a:t>
            </a:r>
            <a:endParaRPr lang="en-US" sz="2400" dirty="0"/>
          </a:p>
          <a:p>
            <a:pPr lvl="2"/>
            <a:r>
              <a:rPr lang="en-US" sz="2400" dirty="0"/>
              <a:t>Did you leave out any important predictors?</a:t>
            </a:r>
          </a:p>
          <a:p>
            <a:pPr lvl="2"/>
            <a:r>
              <a:rPr lang="en-US" sz="2400" dirty="0"/>
              <a:t>Should you consider adding some interaction terms?</a:t>
            </a:r>
          </a:p>
          <a:p>
            <a:pPr lvl="2"/>
            <a:r>
              <a:rPr lang="en-US" sz="2400" dirty="0"/>
              <a:t>Is there any nonlinearity that needs to be modeled?</a:t>
            </a:r>
            <a:endParaRPr lang="en-US" sz="2400" dirty="0">
              <a:solidFill>
                <a:srgbClr val="3B444F"/>
              </a:solidFill>
              <a:latin typeface="-apple-system"/>
            </a:endParaRPr>
          </a:p>
          <a:p>
            <a:pPr lvl="0"/>
            <a:endParaRPr lang="en-US" sz="2400" dirty="0" smtClean="0">
              <a:solidFill>
                <a:srgbClr val="3B444F"/>
              </a:solidFill>
              <a:latin typeface="-apple-system"/>
            </a:endParaRPr>
          </a:p>
          <a:p>
            <a:pPr lvl="0"/>
            <a:endParaRPr lang="en-US" sz="2400" dirty="0">
              <a:solidFill>
                <a:srgbClr val="3B444F"/>
              </a:solidFill>
              <a:latin typeface="-apple-system"/>
            </a:endParaRPr>
          </a:p>
          <a:p>
            <a:pPr lvl="0"/>
            <a:endParaRPr lang="en-US" sz="2400" dirty="0" smtClean="0">
              <a:solidFill>
                <a:srgbClr val="3B444F"/>
              </a:solidFill>
              <a:latin typeface="-apple-system"/>
            </a:endParaRPr>
          </a:p>
          <a:p>
            <a:pPr lvl="0"/>
            <a:endParaRPr lang="en-US" sz="2400" dirty="0">
              <a:solidFill>
                <a:srgbClr val="3B444F"/>
              </a:solidFill>
              <a:latin typeface="-apple-system"/>
            </a:endParaRPr>
          </a:p>
          <a:p>
            <a:pPr marL="0" lvl="0" indent="0">
              <a:buNone/>
            </a:pPr>
            <a:endParaRPr lang="en-US" sz="2400" b="1" dirty="0" smtClean="0"/>
          </a:p>
          <a:p>
            <a:pPr marL="0" indent="0">
              <a:buNone/>
            </a:pPr>
            <a:endParaRPr lang="en-US" sz="2400" dirty="0" smtClean="0"/>
          </a:p>
          <a:p>
            <a:pPr marL="671512" lvl="2" indent="0">
              <a:buNone/>
            </a:pPr>
            <a:endParaRPr lang="en-US" sz="2400" dirty="0" smtClean="0"/>
          </a:p>
          <a:p>
            <a:pPr lvl="2"/>
            <a:endParaRPr lang="en-US" sz="2400" b="1" dirty="0" smtClean="0"/>
          </a:p>
        </p:txBody>
      </p:sp>
    </p:spTree>
    <p:extLst>
      <p:ext uri="{BB962C8B-B14F-4D97-AF65-F5344CB8AC3E}">
        <p14:creationId xmlns:p14="http://schemas.microsoft.com/office/powerpoint/2010/main" val="396472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A Strategy for Dealing with Problematic Data Points</a:t>
            </a:r>
          </a:p>
        </p:txBody>
      </p:sp>
      <p:sp>
        <p:nvSpPr>
          <p:cNvPr id="9" name="Rectangle 3"/>
          <p:cNvSpPr>
            <a:spLocks noGrp="1" noChangeArrowheads="1"/>
          </p:cNvSpPr>
          <p:nvPr>
            <p:ph idx="1"/>
          </p:nvPr>
        </p:nvSpPr>
        <p:spPr>
          <a:xfrm>
            <a:off x="0" y="990600"/>
            <a:ext cx="9144000" cy="5867400"/>
          </a:xfrm>
        </p:spPr>
        <p:txBody>
          <a:bodyPr>
            <a:noAutofit/>
          </a:bodyPr>
          <a:lstStyle/>
          <a:p>
            <a:pPr lvl="0"/>
            <a:r>
              <a:rPr lang="en-US" sz="2200" dirty="0" smtClean="0"/>
              <a:t>Here are the recommended strategies for dealing with problematic data points:</a:t>
            </a:r>
          </a:p>
          <a:p>
            <a:pPr lvl="1"/>
            <a:r>
              <a:rPr lang="en-US" dirty="0"/>
              <a:t>If nonlinearity is an issue, one possibility is to just reduce the scope of your model. If you do reduce the scope of your model, you should be sure to report it, so that readers do not misuse your model</a:t>
            </a:r>
            <a:r>
              <a:rPr lang="en-US" dirty="0" smtClean="0"/>
              <a:t>.</a:t>
            </a:r>
            <a:endParaRPr lang="en-US" dirty="0"/>
          </a:p>
          <a:p>
            <a:pPr lvl="1"/>
            <a:r>
              <a:rPr lang="en-US" dirty="0"/>
              <a:t>Decide whether or not deleting data points is warranted</a:t>
            </a:r>
            <a:r>
              <a:rPr lang="en-US" dirty="0" smtClean="0"/>
              <a:t>: Did </a:t>
            </a:r>
            <a:r>
              <a:rPr lang="en-US" dirty="0"/>
              <a:t>you leave out any important predictors?</a:t>
            </a:r>
          </a:p>
          <a:p>
            <a:pPr lvl="2"/>
            <a:r>
              <a:rPr lang="en-US" sz="2200" dirty="0"/>
              <a:t>Do not delete data points just because they do not fit your preconceived regression model.</a:t>
            </a:r>
          </a:p>
          <a:p>
            <a:pPr lvl="2"/>
            <a:r>
              <a:rPr lang="en-US" sz="2200" dirty="0"/>
              <a:t>You must have a good, objective reason for deleting data points.</a:t>
            </a:r>
          </a:p>
          <a:p>
            <a:pPr lvl="2"/>
            <a:r>
              <a:rPr lang="en-US" sz="2200" dirty="0"/>
              <a:t>If you delete any data after you've collected it, justify and describe it in your reports.</a:t>
            </a:r>
          </a:p>
          <a:p>
            <a:pPr lvl="2"/>
            <a:r>
              <a:rPr lang="en-US" sz="2200" dirty="0"/>
              <a:t>If you are not sure what to do about a data point, analyze the data twice — once with and once without the data point — and report the results of both analyses.</a:t>
            </a:r>
            <a:endParaRPr lang="en-US" sz="2200" dirty="0" smtClean="0">
              <a:solidFill>
                <a:srgbClr val="3B444F"/>
              </a:solidFill>
              <a:latin typeface="-apple-system"/>
            </a:endParaRPr>
          </a:p>
          <a:p>
            <a:pPr lvl="0"/>
            <a:endParaRPr lang="en-US" sz="2200" dirty="0">
              <a:solidFill>
                <a:srgbClr val="3B444F"/>
              </a:solidFill>
              <a:latin typeface="-apple-system"/>
            </a:endParaRPr>
          </a:p>
          <a:p>
            <a:pPr lvl="0"/>
            <a:endParaRPr lang="en-US" sz="2200" dirty="0" smtClean="0">
              <a:solidFill>
                <a:srgbClr val="3B444F"/>
              </a:solidFill>
              <a:latin typeface="-apple-system"/>
            </a:endParaRPr>
          </a:p>
          <a:p>
            <a:pPr lvl="0"/>
            <a:endParaRPr lang="en-US" sz="2200" dirty="0">
              <a:solidFill>
                <a:srgbClr val="3B444F"/>
              </a:solidFill>
              <a:latin typeface="-apple-system"/>
            </a:endParaRPr>
          </a:p>
          <a:p>
            <a:pPr marL="0" lvl="0" indent="0">
              <a:buNone/>
            </a:pPr>
            <a:endParaRPr lang="en-US" sz="2200" b="1" dirty="0" smtClean="0"/>
          </a:p>
          <a:p>
            <a:pPr marL="0" indent="0">
              <a:buNone/>
            </a:pPr>
            <a:endParaRPr lang="en-US" sz="2200" dirty="0" smtClean="0"/>
          </a:p>
          <a:p>
            <a:pPr marL="671512" lvl="2" indent="0">
              <a:buNone/>
            </a:pPr>
            <a:endParaRPr lang="en-US" sz="2200" dirty="0" smtClean="0"/>
          </a:p>
          <a:p>
            <a:pPr lvl="2"/>
            <a:endParaRPr lang="en-US" sz="2200" b="1" dirty="0" smtClean="0"/>
          </a:p>
        </p:txBody>
      </p:sp>
    </p:spTree>
    <p:extLst>
      <p:ext uri="{BB962C8B-B14F-4D97-AF65-F5344CB8AC3E}">
        <p14:creationId xmlns:p14="http://schemas.microsoft.com/office/powerpoint/2010/main" val="172622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r>
              <a:rPr lang="en-US" sz="2800" b="1" dirty="0" smtClean="0"/>
              <a:t>GRAPHS </a:t>
            </a:r>
            <a:r>
              <a:rPr lang="en-US" sz="2800" b="1" dirty="0"/>
              <a:t>AFTER FITTING A MODEL</a:t>
            </a:r>
            <a:r>
              <a:rPr lang="en-US" sz="2800" dirty="0"/>
              <a:t> </a:t>
            </a:r>
            <a:br>
              <a:rPr lang="en-US" sz="2800" dirty="0"/>
            </a:br>
            <a:r>
              <a:rPr lang="en-US" sz="2800" b="1" dirty="0"/>
              <a:t/>
            </a:r>
            <a:br>
              <a:rPr lang="en-US" sz="2800" b="1" dirty="0"/>
            </a:br>
            <a:endParaRPr lang="en-US" altLang="en-US" sz="2800" b="1" dirty="0"/>
          </a:p>
        </p:txBody>
      </p:sp>
      <p:sp>
        <p:nvSpPr>
          <p:cNvPr id="9" name="Rectangle 3"/>
          <p:cNvSpPr>
            <a:spLocks noGrp="1" noChangeArrowheads="1"/>
          </p:cNvSpPr>
          <p:nvPr>
            <p:ph idx="1"/>
          </p:nvPr>
        </p:nvSpPr>
        <p:spPr>
          <a:xfrm>
            <a:off x="0" y="990600"/>
            <a:ext cx="9144000" cy="5867400"/>
          </a:xfrm>
        </p:spPr>
        <p:txBody>
          <a:bodyPr>
            <a:normAutofit/>
          </a:bodyPr>
          <a:lstStyle/>
          <a:p>
            <a:r>
              <a:rPr lang="en-US" dirty="0" smtClean="0"/>
              <a:t>The </a:t>
            </a:r>
            <a:r>
              <a:rPr lang="en-US" dirty="0"/>
              <a:t>graphs after fitting a model to the data help </a:t>
            </a:r>
            <a:r>
              <a:rPr lang="en-US" dirty="0" smtClean="0"/>
              <a:t>in checking </a:t>
            </a:r>
            <a:r>
              <a:rPr lang="en-US" dirty="0"/>
              <a:t>the assumptions and in assessing the adequacy of the fit of a given </a:t>
            </a:r>
            <a:r>
              <a:rPr lang="en-US" dirty="0" smtClean="0"/>
              <a:t>model. These </a:t>
            </a:r>
            <a:r>
              <a:rPr lang="en-US" dirty="0"/>
              <a:t>graphs can be grouped into the following classes</a:t>
            </a:r>
            <a:r>
              <a:rPr lang="en-US" dirty="0" smtClean="0"/>
              <a:t>:</a:t>
            </a:r>
          </a:p>
          <a:p>
            <a:pPr lvl="1"/>
            <a:r>
              <a:rPr lang="en-US" sz="2800" dirty="0" smtClean="0"/>
              <a:t>Graphs </a:t>
            </a:r>
            <a:r>
              <a:rPr lang="en-US" sz="2800" dirty="0"/>
              <a:t>for checking the linearity and normality </a:t>
            </a:r>
            <a:r>
              <a:rPr lang="en-US" sz="2800" dirty="0" smtClean="0"/>
              <a:t>assumptions</a:t>
            </a:r>
          </a:p>
          <a:p>
            <a:pPr lvl="1"/>
            <a:r>
              <a:rPr lang="en-US" sz="2800" dirty="0" smtClean="0"/>
              <a:t>Graphs </a:t>
            </a:r>
            <a:r>
              <a:rPr lang="en-US" sz="2800" dirty="0"/>
              <a:t>for the detection of outliers and influential </a:t>
            </a:r>
            <a:r>
              <a:rPr lang="en-US" sz="2800" dirty="0" smtClean="0"/>
              <a:t>observations</a:t>
            </a:r>
          </a:p>
          <a:p>
            <a:pPr lvl="1"/>
            <a:r>
              <a:rPr lang="en-US" sz="2800" dirty="0" smtClean="0"/>
              <a:t>Diagnostic plots for the effect of variables </a:t>
            </a:r>
            <a:br>
              <a:rPr lang="en-US" sz="2800" dirty="0" smtClean="0"/>
            </a:br>
            <a:r>
              <a:rPr lang="en-US" sz="2800" dirty="0"/>
              <a:t/>
            </a:r>
            <a:br>
              <a:rPr lang="en-US" sz="2800" dirty="0"/>
            </a:br>
            <a:r>
              <a:rPr lang="en-US" sz="2800" dirty="0" smtClean="0"/>
              <a:t> </a:t>
            </a:r>
          </a:p>
          <a:p>
            <a:endParaRPr lang="en-US" dirty="0"/>
          </a:p>
          <a:p>
            <a:pPr marL="0" indent="0">
              <a:buNone/>
            </a:pPr>
            <a:endParaRPr lang="en-US" dirty="0"/>
          </a:p>
          <a:p>
            <a:pPr marL="671512" lvl="2" indent="0">
              <a:buNone/>
            </a:pPr>
            <a:endParaRPr lang="en-US" sz="2800" dirty="0" smtClean="0"/>
          </a:p>
          <a:p>
            <a:pPr lvl="2"/>
            <a:endParaRPr lang="en-US" sz="2800" b="1" dirty="0" smtClean="0"/>
          </a:p>
        </p:txBody>
      </p:sp>
    </p:spTree>
    <p:extLst>
      <p:ext uri="{BB962C8B-B14F-4D97-AF65-F5344CB8AC3E}">
        <p14:creationId xmlns:p14="http://schemas.microsoft.com/office/powerpoint/2010/main" val="3065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lstStyle/>
          <a:p>
            <a:pPr>
              <a:spcBef>
                <a:spcPct val="50000"/>
              </a:spcBef>
              <a:tabLst>
                <a:tab pos="633413" algn="l"/>
              </a:tabLst>
              <a:defRPr/>
            </a:pPr>
            <a:r>
              <a:rPr lang="en-US" sz="2800" dirty="0"/>
              <a:t>INFLUENTIAL POINTS</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smtClean="0"/>
              <a:t>This section </a:t>
            </a:r>
            <a:r>
              <a:rPr lang="en-US" sz="2400" dirty="0"/>
              <a:t>addresses all these issues using the following measures</a:t>
            </a:r>
            <a:r>
              <a:rPr lang="en-US" sz="2400" dirty="0" smtClean="0"/>
              <a:t>:</a:t>
            </a:r>
          </a:p>
          <a:p>
            <a:pPr lvl="1"/>
            <a:r>
              <a:rPr lang="en-US" sz="2400" dirty="0"/>
              <a:t>L</a:t>
            </a:r>
            <a:r>
              <a:rPr lang="en-US" sz="2400" dirty="0" smtClean="0"/>
              <a:t>everages</a:t>
            </a:r>
            <a:endParaRPr lang="en-US" sz="2400" dirty="0"/>
          </a:p>
          <a:p>
            <a:pPr lvl="1"/>
            <a:r>
              <a:rPr lang="en-US" sz="2400" dirty="0"/>
              <a:t>R</a:t>
            </a:r>
            <a:r>
              <a:rPr lang="en-US" sz="2400" dirty="0" smtClean="0"/>
              <a:t>esiduals</a:t>
            </a:r>
            <a:endParaRPr lang="en-US" sz="2400" dirty="0"/>
          </a:p>
          <a:p>
            <a:pPr lvl="1"/>
            <a:r>
              <a:rPr lang="en-US" sz="2400" dirty="0" err="1"/>
              <a:t>S</a:t>
            </a:r>
            <a:r>
              <a:rPr lang="en-US" sz="2400" dirty="0" err="1" smtClean="0"/>
              <a:t>tudentized</a:t>
            </a:r>
            <a:r>
              <a:rPr lang="en-US" sz="2400" dirty="0" smtClean="0"/>
              <a:t> </a:t>
            </a:r>
            <a:r>
              <a:rPr lang="en-US" sz="2400" dirty="0"/>
              <a:t>residuals (or internally </a:t>
            </a:r>
            <a:r>
              <a:rPr lang="en-US" sz="2400" dirty="0" err="1"/>
              <a:t>studentized</a:t>
            </a:r>
            <a:r>
              <a:rPr lang="en-US" sz="2400" dirty="0"/>
              <a:t> residuals</a:t>
            </a:r>
            <a:r>
              <a:rPr lang="en-US" sz="2400" dirty="0" smtClean="0"/>
              <a:t>)</a:t>
            </a:r>
            <a:endParaRPr lang="en-US" sz="2400" dirty="0"/>
          </a:p>
          <a:p>
            <a:pPr lvl="1"/>
            <a:r>
              <a:rPr lang="en-US" sz="2400" dirty="0" smtClean="0"/>
              <a:t>(Unstandardized</a:t>
            </a:r>
            <a:r>
              <a:rPr lang="en-US" sz="2400" dirty="0"/>
              <a:t>) deleted residuals (or PRESS prediction errors)</a:t>
            </a:r>
          </a:p>
          <a:p>
            <a:pPr lvl="1"/>
            <a:r>
              <a:rPr lang="en-US" sz="2400" dirty="0" err="1"/>
              <a:t>S</a:t>
            </a:r>
            <a:r>
              <a:rPr lang="en-US" sz="2400" dirty="0" err="1" smtClean="0"/>
              <a:t>tudentized</a:t>
            </a:r>
            <a:r>
              <a:rPr lang="en-US" sz="2400" dirty="0" smtClean="0"/>
              <a:t> </a:t>
            </a:r>
            <a:r>
              <a:rPr lang="en-US" sz="2400" dirty="0"/>
              <a:t>deleted residuals (or externally </a:t>
            </a:r>
            <a:r>
              <a:rPr lang="en-US" sz="2400" dirty="0" err="1"/>
              <a:t>studentized</a:t>
            </a:r>
            <a:r>
              <a:rPr lang="en-US" sz="2400" dirty="0"/>
              <a:t> residuals) [which Minitab calls deleted residuals]</a:t>
            </a:r>
          </a:p>
          <a:p>
            <a:pPr lvl="1"/>
            <a:r>
              <a:rPr lang="en-US" sz="2400" dirty="0"/>
              <a:t>D</a:t>
            </a:r>
            <a:r>
              <a:rPr lang="en-US" sz="2400" dirty="0" smtClean="0"/>
              <a:t>ifference </a:t>
            </a:r>
            <a:r>
              <a:rPr lang="en-US" sz="2400" dirty="0"/>
              <a:t>in fits</a:t>
            </a:r>
            <a:r>
              <a:rPr lang="en-US" sz="2400" i="1" dirty="0"/>
              <a:t> </a:t>
            </a:r>
            <a:r>
              <a:rPr lang="en-US" sz="2400" dirty="0"/>
              <a:t>(</a:t>
            </a:r>
            <a:r>
              <a:rPr lang="en-US" sz="2400" i="1" dirty="0"/>
              <a:t>DFFITS</a:t>
            </a:r>
            <a:r>
              <a:rPr lang="en-US" sz="2400" dirty="0"/>
              <a:t>)</a:t>
            </a:r>
          </a:p>
          <a:p>
            <a:pPr lvl="1"/>
            <a:r>
              <a:rPr lang="en-US" sz="2400" dirty="0"/>
              <a:t>Cook's distance measure</a:t>
            </a:r>
          </a:p>
          <a:p>
            <a:endParaRPr lang="en-US" sz="2400" dirty="0" smtClean="0"/>
          </a:p>
          <a:p>
            <a:pPr lvl="2"/>
            <a:endParaRPr lang="en-US" sz="2400" b="1" dirty="0" smtClean="0"/>
          </a:p>
        </p:txBody>
      </p:sp>
    </p:spTree>
    <p:extLst>
      <p:ext uri="{BB962C8B-B14F-4D97-AF65-F5344CB8AC3E}">
        <p14:creationId xmlns:p14="http://schemas.microsoft.com/office/powerpoint/2010/main" val="3721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r>
              <a:rPr lang="en-US" sz="2800" dirty="0"/>
              <a:t>Checking </a:t>
            </a:r>
            <a:r>
              <a:rPr lang="en-US" sz="2800" dirty="0" smtClean="0"/>
              <a:t>assumptions </a:t>
            </a:r>
            <a:r>
              <a:rPr lang="en-US" sz="2800" dirty="0"/>
              <a:t>about the form of the </a:t>
            </a:r>
            <a:r>
              <a:rPr lang="en-US" sz="2800" dirty="0" smtClean="0"/>
              <a:t>model</a:t>
            </a:r>
            <a:endParaRPr lang="en-US" sz="2800" dirty="0"/>
          </a:p>
        </p:txBody>
      </p:sp>
      <p:sp>
        <p:nvSpPr>
          <p:cNvPr id="9" name="Rectangle 3"/>
          <p:cNvSpPr>
            <a:spLocks noGrp="1" noChangeArrowheads="1"/>
          </p:cNvSpPr>
          <p:nvPr>
            <p:ph idx="1"/>
          </p:nvPr>
        </p:nvSpPr>
        <p:spPr>
          <a:xfrm>
            <a:off x="0" y="1143000"/>
            <a:ext cx="9144000" cy="5715000"/>
          </a:xfrm>
        </p:spPr>
        <p:txBody>
          <a:bodyPr/>
          <a:lstStyle/>
          <a:p>
            <a:r>
              <a:rPr lang="en-US" sz="2400" dirty="0" smtClean="0"/>
              <a:t>We visualize </a:t>
            </a:r>
            <a:r>
              <a:rPr lang="en-US" sz="2400" dirty="0"/>
              <a:t>the relationship between our variables to get an intuitive grasp of the data</a:t>
            </a:r>
            <a:r>
              <a:rPr lang="en-US" sz="2400" dirty="0" smtClean="0"/>
              <a:t>.  </a:t>
            </a:r>
          </a:p>
          <a:p>
            <a:pPr lvl="2"/>
            <a:endParaRPr lang="en-US" sz="2400" b="1" dirty="0" smtClean="0"/>
          </a:p>
        </p:txBody>
      </p:sp>
      <p:pic>
        <p:nvPicPr>
          <p:cNvPr id="4" name="Picture 3"/>
          <p:cNvPicPr/>
          <p:nvPr/>
        </p:nvPicPr>
        <p:blipFill>
          <a:blip r:embed="rId3"/>
          <a:stretch>
            <a:fillRect/>
          </a:stretch>
        </p:blipFill>
        <p:spPr>
          <a:xfrm>
            <a:off x="1600200" y="1905000"/>
            <a:ext cx="5410200" cy="4267200"/>
          </a:xfrm>
          <a:prstGeom prst="rect">
            <a:avLst/>
          </a:prstGeom>
        </p:spPr>
      </p:pic>
    </p:spTree>
    <p:extLst>
      <p:ext uri="{BB962C8B-B14F-4D97-AF65-F5344CB8AC3E}">
        <p14:creationId xmlns:p14="http://schemas.microsoft.com/office/powerpoint/2010/main" val="269660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r>
              <a:rPr lang="en-US" sz="2800" dirty="0" smtClean="0"/>
              <a:t>Checking assumptions </a:t>
            </a:r>
            <a:r>
              <a:rPr lang="en-US" sz="2800" dirty="0"/>
              <a:t>about the errors</a:t>
            </a:r>
            <a:br>
              <a:rPr lang="en-US" sz="2800" dirty="0"/>
            </a:br>
            <a:endParaRPr lang="en-US" sz="2800" dirty="0"/>
          </a:p>
        </p:txBody>
      </p:sp>
      <p:sp>
        <p:nvSpPr>
          <p:cNvPr id="9" name="Rectangle 3"/>
          <p:cNvSpPr>
            <a:spLocks noGrp="1" noChangeArrowheads="1"/>
          </p:cNvSpPr>
          <p:nvPr>
            <p:ph idx="1"/>
          </p:nvPr>
        </p:nvSpPr>
        <p:spPr>
          <a:xfrm>
            <a:off x="0" y="1143000"/>
            <a:ext cx="9144000" cy="5715000"/>
          </a:xfrm>
        </p:spPr>
        <p:txBody>
          <a:bodyPr>
            <a:normAutofit/>
          </a:bodyPr>
          <a:lstStyle/>
          <a:p>
            <a:pPr marL="287338" lvl="2" indent="-287338">
              <a:spcBef>
                <a:spcPts val="1350"/>
              </a:spcBef>
              <a:buFont typeface="Wingdings" panose="05000000000000000000" pitchFamily="2" charset="2"/>
              <a:buChar char="Ø"/>
            </a:pPr>
            <a:r>
              <a:rPr lang="en-US" sz="2400" dirty="0"/>
              <a:t>The errors </a:t>
            </a:r>
            <a:r>
              <a:rPr lang="en-US" sz="2400" dirty="0">
                <a:sym typeface="Symbol"/>
              </a:rPr>
              <a:t></a:t>
            </a:r>
            <a:r>
              <a:rPr lang="en-US" sz="2400" baseline="-25000" dirty="0">
                <a:sym typeface="Symbol"/>
              </a:rPr>
              <a:t>1</a:t>
            </a:r>
            <a:r>
              <a:rPr lang="en-US" sz="2400" dirty="0">
                <a:sym typeface="Symbol"/>
              </a:rPr>
              <a:t>, </a:t>
            </a:r>
            <a:r>
              <a:rPr lang="en-US" sz="2400" baseline="-25000" dirty="0">
                <a:sym typeface="Symbol"/>
              </a:rPr>
              <a:t>2</a:t>
            </a:r>
            <a:r>
              <a:rPr lang="en-US" sz="2400" dirty="0">
                <a:sym typeface="Symbol"/>
              </a:rPr>
              <a:t>, …, </a:t>
            </a:r>
            <a:r>
              <a:rPr lang="en-US" sz="2400" baseline="-25000" dirty="0">
                <a:sym typeface="Symbol"/>
              </a:rPr>
              <a:t>n</a:t>
            </a:r>
            <a:r>
              <a:rPr lang="en-US" sz="2400" dirty="0"/>
              <a:t> have </a:t>
            </a:r>
            <a:r>
              <a:rPr lang="en-US" sz="2400" b="1" dirty="0"/>
              <a:t>mean </a:t>
            </a:r>
            <a:r>
              <a:rPr lang="en-US" sz="2400" b="1" dirty="0" smtClean="0"/>
              <a:t>zero</a:t>
            </a:r>
            <a:r>
              <a:rPr lang="en-US" dirty="0" smtClean="0"/>
              <a:t>.</a:t>
            </a:r>
          </a:p>
          <a:p>
            <a:pPr lvl="1"/>
            <a:r>
              <a:rPr lang="en-US" sz="2800" dirty="0" smtClean="0"/>
              <a:t> We use </a:t>
            </a:r>
            <a:r>
              <a:rPr lang="en-US" sz="2800" dirty="0"/>
              <a:t>r</a:t>
            </a:r>
            <a:r>
              <a:rPr lang="en-US" sz="2800" dirty="0" smtClean="0"/>
              <a:t>esidual </a:t>
            </a:r>
            <a:r>
              <a:rPr lang="en-US" sz="2800" dirty="0"/>
              <a:t>value </a:t>
            </a:r>
            <a:r>
              <a:rPr lang="en-US" sz="2800" dirty="0" err="1"/>
              <a:t>vs</a:t>
            </a:r>
            <a:r>
              <a:rPr lang="en-US" sz="2800" dirty="0"/>
              <a:t> </a:t>
            </a:r>
            <a:r>
              <a:rPr lang="en-US" sz="2800" dirty="0" smtClean="0"/>
              <a:t>fitted value plot  </a:t>
            </a:r>
          </a:p>
          <a:p>
            <a:pPr marL="296862" lvl="1" indent="0">
              <a:buNone/>
            </a:pPr>
            <a:endParaRPr lang="en-US" sz="2800" b="1" dirty="0" smtClean="0"/>
          </a:p>
        </p:txBody>
      </p:sp>
      <p:pic>
        <p:nvPicPr>
          <p:cNvPr id="4" name="Picture 3"/>
          <p:cNvPicPr/>
          <p:nvPr/>
        </p:nvPicPr>
        <p:blipFill>
          <a:blip r:embed="rId3"/>
          <a:stretch>
            <a:fillRect/>
          </a:stretch>
        </p:blipFill>
        <p:spPr>
          <a:xfrm>
            <a:off x="990600" y="2133600"/>
            <a:ext cx="6553200" cy="3505199"/>
          </a:xfrm>
          <a:prstGeom prst="rect">
            <a:avLst/>
          </a:prstGeom>
        </p:spPr>
      </p:pic>
    </p:spTree>
    <p:extLst>
      <p:ext uri="{BB962C8B-B14F-4D97-AF65-F5344CB8AC3E}">
        <p14:creationId xmlns:p14="http://schemas.microsoft.com/office/powerpoint/2010/main" val="281638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r>
              <a:rPr lang="en-US" sz="2800" dirty="0" smtClean="0"/>
              <a:t>Checking assumptions </a:t>
            </a:r>
            <a:r>
              <a:rPr lang="en-US" sz="2800" dirty="0"/>
              <a:t>about the errors</a:t>
            </a:r>
            <a:br>
              <a:rPr lang="en-US" sz="2800" dirty="0"/>
            </a:br>
            <a:endParaRPr lang="en-US" sz="2800" dirty="0"/>
          </a:p>
        </p:txBody>
      </p:sp>
      <p:sp>
        <p:nvSpPr>
          <p:cNvPr id="9" name="Rectangle 3"/>
          <p:cNvSpPr>
            <a:spLocks noGrp="1" noChangeArrowheads="1"/>
          </p:cNvSpPr>
          <p:nvPr>
            <p:ph idx="1"/>
          </p:nvPr>
        </p:nvSpPr>
        <p:spPr>
          <a:xfrm>
            <a:off x="0" y="1143000"/>
            <a:ext cx="9144000" cy="5715000"/>
          </a:xfrm>
        </p:spPr>
        <p:txBody>
          <a:bodyPr>
            <a:normAutofit/>
          </a:bodyPr>
          <a:lstStyle/>
          <a:p>
            <a:pPr marL="287338" lvl="2" indent="-287338">
              <a:spcBef>
                <a:spcPts val="1350"/>
              </a:spcBef>
              <a:buFont typeface="Wingdings" panose="05000000000000000000" pitchFamily="2" charset="2"/>
              <a:buChar char="Ø"/>
            </a:pPr>
            <a:r>
              <a:rPr lang="en-US" sz="2400" dirty="0"/>
              <a:t>The error </a:t>
            </a:r>
            <a:r>
              <a:rPr lang="en-US" sz="2400" dirty="0">
                <a:sym typeface="Symbol"/>
              </a:rPr>
              <a:t></a:t>
            </a:r>
            <a:r>
              <a:rPr lang="en-US" sz="2400" baseline="-25000" dirty="0" err="1">
                <a:sym typeface="Symbol"/>
              </a:rPr>
              <a:t>i</a:t>
            </a:r>
            <a:r>
              <a:rPr lang="en-US" sz="2400" dirty="0">
                <a:sym typeface="Symbol"/>
              </a:rPr>
              <a:t>,</a:t>
            </a:r>
            <a:r>
              <a:rPr lang="en-US" sz="2400" dirty="0"/>
              <a:t> </a:t>
            </a:r>
            <a:r>
              <a:rPr lang="en-US" sz="2400" dirty="0" err="1"/>
              <a:t>i</a:t>
            </a:r>
            <a:r>
              <a:rPr lang="en-US" sz="2400" dirty="0"/>
              <a:t> = 1,2, ... , </a:t>
            </a:r>
            <a:r>
              <a:rPr lang="en-US" sz="2400" i="1" dirty="0"/>
              <a:t>n </a:t>
            </a:r>
            <a:r>
              <a:rPr lang="en-US" sz="2400" dirty="0"/>
              <a:t>has a </a:t>
            </a:r>
            <a:r>
              <a:rPr lang="en-US" sz="2400" b="1" dirty="0"/>
              <a:t>normal distribution</a:t>
            </a:r>
            <a:r>
              <a:rPr lang="en-US" sz="2400" dirty="0" smtClean="0"/>
              <a:t>.</a:t>
            </a:r>
            <a:r>
              <a:rPr lang="en-US" dirty="0" smtClean="0"/>
              <a:t>.</a:t>
            </a:r>
          </a:p>
          <a:p>
            <a:pPr lvl="1"/>
            <a:r>
              <a:rPr lang="en-US" sz="2800" dirty="0" smtClean="0"/>
              <a:t> We use </a:t>
            </a:r>
            <a:r>
              <a:rPr lang="en-US" sz="2800" dirty="0"/>
              <a:t>n</a:t>
            </a:r>
            <a:r>
              <a:rPr lang="en-US" sz="2800" dirty="0" smtClean="0"/>
              <a:t>ormal Q-Q plot</a:t>
            </a:r>
          </a:p>
          <a:p>
            <a:pPr marL="296862" lvl="1" indent="0">
              <a:buNone/>
            </a:pPr>
            <a:endParaRPr lang="en-US" sz="2800" b="1" dirty="0" smtClean="0"/>
          </a:p>
        </p:txBody>
      </p:sp>
      <p:pic>
        <p:nvPicPr>
          <p:cNvPr id="4" name="Picture 3"/>
          <p:cNvPicPr/>
          <p:nvPr/>
        </p:nvPicPr>
        <p:blipFill>
          <a:blip r:embed="rId3"/>
          <a:stretch>
            <a:fillRect/>
          </a:stretch>
        </p:blipFill>
        <p:spPr>
          <a:xfrm>
            <a:off x="1295400" y="2209800"/>
            <a:ext cx="5943600" cy="3352799"/>
          </a:xfrm>
          <a:prstGeom prst="rect">
            <a:avLst/>
          </a:prstGeom>
        </p:spPr>
      </p:pic>
    </p:spTree>
    <p:extLst>
      <p:ext uri="{BB962C8B-B14F-4D97-AF65-F5344CB8AC3E}">
        <p14:creationId xmlns:p14="http://schemas.microsoft.com/office/powerpoint/2010/main" val="20302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r>
              <a:rPr lang="en-US" sz="2800" dirty="0" smtClean="0"/>
              <a:t>Checking assumptions </a:t>
            </a:r>
            <a:r>
              <a:rPr lang="en-US" sz="2800" dirty="0"/>
              <a:t>about the errors</a:t>
            </a:r>
            <a:br>
              <a:rPr lang="en-US" sz="2800" dirty="0"/>
            </a:br>
            <a:endParaRPr lang="en-US" sz="2800" dirty="0"/>
          </a:p>
        </p:txBody>
      </p:sp>
      <p:sp>
        <p:nvSpPr>
          <p:cNvPr id="9" name="Rectangle 3"/>
          <p:cNvSpPr>
            <a:spLocks noGrp="1" noChangeArrowheads="1"/>
          </p:cNvSpPr>
          <p:nvPr>
            <p:ph idx="1"/>
          </p:nvPr>
        </p:nvSpPr>
        <p:spPr>
          <a:xfrm>
            <a:off x="0" y="1143000"/>
            <a:ext cx="9144000" cy="5715000"/>
          </a:xfrm>
        </p:spPr>
        <p:txBody>
          <a:bodyPr>
            <a:normAutofit/>
          </a:bodyPr>
          <a:lstStyle/>
          <a:p>
            <a:pPr marL="287338" lvl="2" indent="-287338">
              <a:spcBef>
                <a:spcPts val="1350"/>
              </a:spcBef>
              <a:buClr>
                <a:prstClr val="black"/>
              </a:buClr>
              <a:buFont typeface="Wingdings" panose="05000000000000000000" pitchFamily="2" charset="2"/>
              <a:buChar char="Ø"/>
            </a:pPr>
            <a:r>
              <a:rPr lang="en-US" sz="2400" dirty="0" smtClean="0">
                <a:solidFill>
                  <a:prstClr val="black"/>
                </a:solidFill>
              </a:rPr>
              <a:t>The </a:t>
            </a:r>
            <a:r>
              <a:rPr lang="en-US" sz="2400" dirty="0">
                <a:solidFill>
                  <a:prstClr val="black"/>
                </a:solidFill>
              </a:rPr>
              <a:t>errors </a:t>
            </a:r>
            <a:r>
              <a:rPr lang="en-US" sz="2400" dirty="0">
                <a:solidFill>
                  <a:prstClr val="black"/>
                </a:solidFill>
                <a:sym typeface="Symbol"/>
              </a:rPr>
              <a:t></a:t>
            </a:r>
            <a:r>
              <a:rPr lang="en-US" sz="2400" baseline="-25000" dirty="0">
                <a:solidFill>
                  <a:prstClr val="black"/>
                </a:solidFill>
                <a:sym typeface="Symbol"/>
              </a:rPr>
              <a:t>1</a:t>
            </a:r>
            <a:r>
              <a:rPr lang="en-US" sz="2400" dirty="0">
                <a:solidFill>
                  <a:prstClr val="black"/>
                </a:solidFill>
                <a:sym typeface="Symbol"/>
              </a:rPr>
              <a:t>, </a:t>
            </a:r>
            <a:r>
              <a:rPr lang="en-US" sz="2400" baseline="-25000" dirty="0">
                <a:solidFill>
                  <a:prstClr val="black"/>
                </a:solidFill>
                <a:sym typeface="Symbol"/>
              </a:rPr>
              <a:t>2</a:t>
            </a:r>
            <a:r>
              <a:rPr lang="en-US" sz="2400" dirty="0">
                <a:solidFill>
                  <a:prstClr val="black"/>
                </a:solidFill>
                <a:sym typeface="Symbol"/>
              </a:rPr>
              <a:t>, …, </a:t>
            </a:r>
            <a:r>
              <a:rPr lang="en-US" sz="2400" baseline="-25000" dirty="0">
                <a:solidFill>
                  <a:prstClr val="black"/>
                </a:solidFill>
                <a:sym typeface="Symbol"/>
              </a:rPr>
              <a:t>n</a:t>
            </a:r>
            <a:r>
              <a:rPr lang="en-US" sz="2400" dirty="0">
                <a:solidFill>
                  <a:prstClr val="black"/>
                </a:solidFill>
              </a:rPr>
              <a:t> have the same (but unknown) variance </a:t>
            </a:r>
            <a:r>
              <a:rPr lang="en-US" sz="2400" dirty="0">
                <a:solidFill>
                  <a:prstClr val="black"/>
                </a:solidFill>
                <a:sym typeface="Symbol"/>
              </a:rPr>
              <a:t></a:t>
            </a:r>
            <a:r>
              <a:rPr lang="en-US" sz="2400" baseline="30000" dirty="0">
                <a:solidFill>
                  <a:prstClr val="black"/>
                </a:solidFill>
                <a:sym typeface="Symbol"/>
              </a:rPr>
              <a:t>2</a:t>
            </a:r>
            <a:r>
              <a:rPr lang="en-US" sz="2400" dirty="0">
                <a:solidFill>
                  <a:prstClr val="black"/>
                </a:solidFill>
                <a:sym typeface="Symbol"/>
              </a:rPr>
              <a:t> (as the </a:t>
            </a:r>
            <a:r>
              <a:rPr lang="en-US" sz="2400" b="1" dirty="0">
                <a:solidFill>
                  <a:prstClr val="black"/>
                </a:solidFill>
                <a:sym typeface="Symbol"/>
              </a:rPr>
              <a:t>homogeneity</a:t>
            </a:r>
            <a:r>
              <a:rPr lang="en-US" sz="2400" dirty="0">
                <a:solidFill>
                  <a:prstClr val="black"/>
                </a:solidFill>
                <a:sym typeface="Symbol"/>
              </a:rPr>
              <a:t> or the </a:t>
            </a:r>
            <a:r>
              <a:rPr lang="en-US" sz="2400" b="1" dirty="0">
                <a:solidFill>
                  <a:prstClr val="black"/>
                </a:solidFill>
                <a:sym typeface="Symbol"/>
              </a:rPr>
              <a:t>homoscedasticity </a:t>
            </a:r>
            <a:r>
              <a:rPr lang="en-US" sz="2400" dirty="0">
                <a:solidFill>
                  <a:prstClr val="black"/>
                </a:solidFill>
                <a:sym typeface="Symbol"/>
              </a:rPr>
              <a:t>assumption)</a:t>
            </a:r>
          </a:p>
          <a:p>
            <a:pPr lvl="1"/>
            <a:r>
              <a:rPr lang="en-US" sz="2800" dirty="0" smtClean="0"/>
              <a:t> We use </a:t>
            </a:r>
            <a:r>
              <a:rPr lang="en-US" sz="2800" dirty="0"/>
              <a:t>s</a:t>
            </a:r>
            <a:r>
              <a:rPr lang="en-US" sz="2800" dirty="0" smtClean="0"/>
              <a:t>cale-location plot</a:t>
            </a:r>
          </a:p>
          <a:p>
            <a:pPr marL="296862" lvl="1" indent="0">
              <a:buNone/>
            </a:pPr>
            <a:endParaRPr lang="en-US" sz="2800" b="1" dirty="0" smtClean="0"/>
          </a:p>
        </p:txBody>
      </p:sp>
      <p:pic>
        <p:nvPicPr>
          <p:cNvPr id="4" name="Picture 3"/>
          <p:cNvPicPr/>
          <p:nvPr/>
        </p:nvPicPr>
        <p:blipFill>
          <a:blip r:embed="rId3"/>
          <a:stretch>
            <a:fillRect/>
          </a:stretch>
        </p:blipFill>
        <p:spPr>
          <a:xfrm>
            <a:off x="1143000" y="2314575"/>
            <a:ext cx="5867399" cy="3371850"/>
          </a:xfrm>
          <a:prstGeom prst="rect">
            <a:avLst/>
          </a:prstGeom>
        </p:spPr>
      </p:pic>
    </p:spTree>
    <p:extLst>
      <p:ext uri="{BB962C8B-B14F-4D97-AF65-F5344CB8AC3E}">
        <p14:creationId xmlns:p14="http://schemas.microsoft.com/office/powerpoint/2010/main" val="203206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pPr lvl="1"/>
            <a:r>
              <a:rPr lang="en-US" sz="2800" dirty="0" smtClean="0"/>
              <a:t>Graphs for the detection of outliers and influential observations</a:t>
            </a:r>
          </a:p>
        </p:txBody>
      </p:sp>
      <p:sp>
        <p:nvSpPr>
          <p:cNvPr id="9" name="Rectangle 3"/>
          <p:cNvSpPr>
            <a:spLocks noGrp="1" noChangeArrowheads="1"/>
          </p:cNvSpPr>
          <p:nvPr>
            <p:ph idx="1"/>
          </p:nvPr>
        </p:nvSpPr>
        <p:spPr>
          <a:xfrm>
            <a:off x="0" y="990600"/>
            <a:ext cx="9144000" cy="5867400"/>
          </a:xfrm>
        </p:spPr>
        <p:txBody>
          <a:bodyPr>
            <a:normAutofit/>
          </a:bodyPr>
          <a:lstStyle/>
          <a:p>
            <a:r>
              <a:rPr lang="en-US" sz="2800" dirty="0" smtClean="0"/>
              <a:t> </a:t>
            </a:r>
          </a:p>
          <a:p>
            <a:endParaRPr lang="en-US" dirty="0"/>
          </a:p>
          <a:p>
            <a:pPr marL="0" indent="0">
              <a:buNone/>
            </a:pPr>
            <a:endParaRPr lang="en-US" dirty="0"/>
          </a:p>
          <a:p>
            <a:pPr marL="671512" lvl="2" indent="0">
              <a:buNone/>
            </a:pPr>
            <a:endParaRPr lang="en-US" sz="2800" dirty="0" smtClean="0"/>
          </a:p>
          <a:p>
            <a:pPr lvl="2"/>
            <a:endParaRPr lang="en-US" sz="2800" b="1" dirty="0" smtClean="0"/>
          </a:p>
        </p:txBody>
      </p:sp>
      <p:pic>
        <p:nvPicPr>
          <p:cNvPr id="4" name="Picture 3"/>
          <p:cNvPicPr/>
          <p:nvPr/>
        </p:nvPicPr>
        <p:blipFill>
          <a:blip r:embed="rId3"/>
          <a:stretch>
            <a:fillRect/>
          </a:stretch>
        </p:blipFill>
        <p:spPr>
          <a:xfrm>
            <a:off x="762000" y="1178417"/>
            <a:ext cx="7239000" cy="4572000"/>
          </a:xfrm>
          <a:prstGeom prst="rect">
            <a:avLst/>
          </a:prstGeom>
        </p:spPr>
      </p:pic>
    </p:spTree>
    <p:extLst>
      <p:ext uri="{BB962C8B-B14F-4D97-AF65-F5344CB8AC3E}">
        <p14:creationId xmlns:p14="http://schemas.microsoft.com/office/powerpoint/2010/main" val="190056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lstStyle/>
          <a:p>
            <a:pPr>
              <a:spcBef>
                <a:spcPct val="50000"/>
              </a:spcBef>
              <a:tabLst>
                <a:tab pos="633413" algn="l"/>
              </a:tabLst>
              <a:defRPr/>
            </a:pPr>
            <a:r>
              <a:rPr lang="en-US" sz="2800" dirty="0"/>
              <a:t>INFLUENTIAL POINTS</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smtClean="0"/>
              <a:t>Objective</a:t>
            </a:r>
            <a:r>
              <a:rPr lang="en-US" sz="2400" b="1" dirty="0" smtClean="0"/>
              <a:t>: </a:t>
            </a:r>
          </a:p>
          <a:p>
            <a:pPr lvl="1"/>
            <a:r>
              <a:rPr lang="en-US" sz="2400" dirty="0"/>
              <a:t>Upon completion of this </a:t>
            </a:r>
            <a:r>
              <a:rPr lang="en-US" sz="2400" dirty="0" smtClean="0"/>
              <a:t>section, </a:t>
            </a:r>
            <a:r>
              <a:rPr lang="en-US" sz="2400" dirty="0"/>
              <a:t>you should be able </a:t>
            </a:r>
            <a:r>
              <a:rPr lang="en-US" sz="2400" dirty="0" smtClean="0"/>
              <a:t>to: </a:t>
            </a:r>
          </a:p>
          <a:p>
            <a:pPr lvl="2"/>
            <a:r>
              <a:rPr lang="en-US" sz="2400" dirty="0"/>
              <a:t>Understand the concept of an influential data point.</a:t>
            </a:r>
          </a:p>
          <a:p>
            <a:pPr lvl="2"/>
            <a:r>
              <a:rPr lang="en-US" sz="2400" dirty="0"/>
              <a:t>Know how to detect outlying </a:t>
            </a:r>
            <a:r>
              <a:rPr lang="en-US" sz="2400" i="1" dirty="0"/>
              <a:t>y</a:t>
            </a:r>
            <a:r>
              <a:rPr lang="en-US" sz="2400" dirty="0"/>
              <a:t> values by way of </a:t>
            </a:r>
            <a:r>
              <a:rPr lang="en-US" sz="2400" dirty="0" err="1"/>
              <a:t>studentized</a:t>
            </a:r>
            <a:r>
              <a:rPr lang="en-US" sz="2400" dirty="0"/>
              <a:t> residuals or </a:t>
            </a:r>
            <a:r>
              <a:rPr lang="en-US" sz="2400" dirty="0" err="1"/>
              <a:t>studentized</a:t>
            </a:r>
            <a:r>
              <a:rPr lang="en-US" sz="2400" dirty="0"/>
              <a:t> deleted residuals.</a:t>
            </a:r>
          </a:p>
          <a:p>
            <a:pPr lvl="2"/>
            <a:r>
              <a:rPr lang="en-US" sz="2400" dirty="0"/>
              <a:t>Understand leverage, and know how to </a:t>
            </a:r>
            <a:r>
              <a:rPr lang="en-US" sz="2400" dirty="0" smtClean="0"/>
              <a:t>detect outlying</a:t>
            </a:r>
            <a:r>
              <a:rPr lang="en-US" sz="2400" dirty="0"/>
              <a:t> </a:t>
            </a:r>
            <a:r>
              <a:rPr lang="en-US" sz="2400" i="1" dirty="0"/>
              <a:t>x</a:t>
            </a:r>
            <a:r>
              <a:rPr lang="en-US" sz="2400" dirty="0"/>
              <a:t> values using leverages.</a:t>
            </a:r>
          </a:p>
          <a:p>
            <a:pPr lvl="2"/>
            <a:r>
              <a:rPr lang="en-US" sz="2400" dirty="0"/>
              <a:t>Know how to detect potentially influential data points by way of </a:t>
            </a:r>
            <a:r>
              <a:rPr lang="en-US" sz="2400" i="1" dirty="0"/>
              <a:t>DFFITS</a:t>
            </a:r>
            <a:r>
              <a:rPr lang="en-US" sz="2400" dirty="0"/>
              <a:t> and Cook's distance measure.</a:t>
            </a:r>
          </a:p>
          <a:p>
            <a:endParaRPr lang="en-US" sz="2400" b="1" dirty="0" smtClean="0"/>
          </a:p>
        </p:txBody>
      </p:sp>
    </p:spTree>
    <p:extLst>
      <p:ext uri="{BB962C8B-B14F-4D97-AF65-F5344CB8AC3E}">
        <p14:creationId xmlns:p14="http://schemas.microsoft.com/office/powerpoint/2010/main" val="156131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pPr>
              <a:spcBef>
                <a:spcPct val="50000"/>
              </a:spcBef>
              <a:tabLst>
                <a:tab pos="633413" algn="l"/>
              </a:tabLst>
              <a:defRPr/>
            </a:pPr>
            <a:r>
              <a:rPr lang="en-US" sz="2800" dirty="0"/>
              <a:t>Distinction Between Outliers &amp; High Leverage Observations</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In this section, we learn the distinction between outliers and high leverage observations. In </a:t>
            </a:r>
            <a:r>
              <a:rPr lang="en-US" sz="2400"/>
              <a:t>short</a:t>
            </a:r>
            <a:r>
              <a:rPr lang="en-US" sz="2400" smtClean="0"/>
              <a:t>:</a:t>
            </a:r>
            <a:endParaRPr lang="en-US" sz="2400" b="1" dirty="0" smtClean="0"/>
          </a:p>
          <a:p>
            <a:pPr lvl="1"/>
            <a:r>
              <a:rPr lang="en-US" sz="2400" dirty="0"/>
              <a:t>An </a:t>
            </a:r>
            <a:r>
              <a:rPr lang="en-US" sz="2400" dirty="0">
                <a:solidFill>
                  <a:srgbClr val="FF0000"/>
                </a:solidFill>
              </a:rPr>
              <a:t>outlier</a:t>
            </a:r>
            <a:r>
              <a:rPr lang="en-US" sz="2400" dirty="0"/>
              <a:t> is a data point whose response y does not follow the general trend of the rest of the data.</a:t>
            </a:r>
          </a:p>
          <a:p>
            <a:pPr lvl="1"/>
            <a:r>
              <a:rPr lang="en-US" sz="2400" dirty="0"/>
              <a:t>A data point has </a:t>
            </a:r>
            <a:r>
              <a:rPr lang="en-US" sz="2400" dirty="0">
                <a:solidFill>
                  <a:srgbClr val="FF0000"/>
                </a:solidFill>
              </a:rPr>
              <a:t>high leverage </a:t>
            </a:r>
            <a:r>
              <a:rPr lang="en-US" sz="2400" dirty="0"/>
              <a:t>if it has "extreme" predictor x values. With a single predictor, an extreme x value is simply one that is particularly high or low. With multiple predictors, extreme x values may be particularly high or low for one or more predictors, or may be "unusual" combinations of predictor values (e.g., with two predictors that are positively correlated, an unusual combination of predictor values might be a high value of one predictor paired with a low value of the other predictor</a:t>
            </a:r>
            <a:r>
              <a:rPr lang="en-US" sz="2400" dirty="0" smtClean="0"/>
              <a:t>).</a:t>
            </a:r>
            <a:endParaRPr lang="en-US" sz="2400" dirty="0"/>
          </a:p>
          <a:p>
            <a:endParaRPr lang="en-US" sz="2400" b="1" dirty="0" smtClean="0"/>
          </a:p>
        </p:txBody>
      </p:sp>
    </p:spTree>
    <p:extLst>
      <p:ext uri="{BB962C8B-B14F-4D97-AF65-F5344CB8AC3E}">
        <p14:creationId xmlns:p14="http://schemas.microsoft.com/office/powerpoint/2010/main" val="197841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fontScale="90000"/>
          </a:bodyPr>
          <a:lstStyle/>
          <a:p>
            <a:pPr>
              <a:spcBef>
                <a:spcPct val="50000"/>
              </a:spcBef>
              <a:tabLst>
                <a:tab pos="633413" algn="l"/>
              </a:tabLst>
              <a:defRPr/>
            </a:pPr>
            <a:r>
              <a:rPr lang="en-US" sz="2800" dirty="0"/>
              <a:t>Distinction Between Outliers &amp; High Leverage Observations</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Note that — for our purposes — we consider a data point to be an outlier </a:t>
            </a:r>
            <a:r>
              <a:rPr lang="en-US" sz="2400" i="1" dirty="0"/>
              <a:t>only if</a:t>
            </a:r>
            <a:r>
              <a:rPr lang="en-US" sz="2400" dirty="0"/>
              <a:t> it is extreme with respect to the other </a:t>
            </a:r>
            <a:r>
              <a:rPr lang="en-US" sz="2400" i="1" dirty="0"/>
              <a:t>y</a:t>
            </a:r>
            <a:r>
              <a:rPr lang="en-US" sz="2400" dirty="0"/>
              <a:t> values, not the </a:t>
            </a:r>
            <a:r>
              <a:rPr lang="en-US" sz="2400" i="1" dirty="0"/>
              <a:t>x</a:t>
            </a:r>
            <a:r>
              <a:rPr lang="en-US" sz="2400" dirty="0"/>
              <a:t> values.</a:t>
            </a:r>
          </a:p>
          <a:p>
            <a:r>
              <a:rPr lang="en-US" sz="2400" dirty="0"/>
              <a:t>A data point is </a:t>
            </a:r>
            <a:r>
              <a:rPr lang="en-US" sz="2400" b="1" dirty="0">
                <a:solidFill>
                  <a:srgbClr val="FF0000"/>
                </a:solidFill>
              </a:rPr>
              <a:t>influential</a:t>
            </a:r>
            <a:r>
              <a:rPr lang="en-US" sz="2400" dirty="0">
                <a:solidFill>
                  <a:srgbClr val="FF0000"/>
                </a:solidFill>
              </a:rPr>
              <a:t> </a:t>
            </a:r>
            <a:r>
              <a:rPr lang="en-US" sz="2400" dirty="0"/>
              <a:t>if it unduly influences any part of a regression analysis, such as the predicted responses, the estimated slope coefficients, or the hypothesis test results. Outliers and high leverage data points have the potential to be influential, but we generally have to investigate further to determine whether or not they are actually influential.</a:t>
            </a:r>
          </a:p>
          <a:p>
            <a:r>
              <a:rPr lang="en-US" sz="2400" dirty="0"/>
              <a:t>One advantage of the case in which we have only one predictor is that we can look at simple scatter plots in order to identify any outliers and influential data points. Let's take a look at a few examples that should help to clarify the distinction between the two types of extreme values</a:t>
            </a:r>
            <a:r>
              <a:rPr lang="en-US" sz="2400" dirty="0" smtClean="0"/>
              <a:t>.</a:t>
            </a:r>
            <a:endParaRPr lang="en-US" sz="2400" dirty="0"/>
          </a:p>
          <a:p>
            <a:endParaRPr lang="en-US" sz="2400" b="1" dirty="0" smtClean="0"/>
          </a:p>
        </p:txBody>
      </p:sp>
    </p:spTree>
    <p:extLst>
      <p:ext uri="{BB962C8B-B14F-4D97-AF65-F5344CB8AC3E}">
        <p14:creationId xmlns:p14="http://schemas.microsoft.com/office/powerpoint/2010/main" val="21167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533400"/>
            <a:ext cx="9144000" cy="609600"/>
          </a:xfrm>
        </p:spPr>
        <p:txBody>
          <a:bodyPr>
            <a:normAutofit/>
          </a:bodyPr>
          <a:lstStyle/>
          <a:p>
            <a:pPr>
              <a:spcBef>
                <a:spcPct val="50000"/>
              </a:spcBef>
              <a:tabLst>
                <a:tab pos="633413" algn="l"/>
              </a:tabLst>
              <a:defRPr/>
            </a:pPr>
            <a:r>
              <a:rPr lang="en-US" sz="2800" dirty="0" smtClean="0"/>
              <a:t>Example 1</a:t>
            </a:r>
            <a:endParaRPr lang="en-US" sz="2800" dirty="0">
              <a:solidFill>
                <a:schemeClr val="accent6">
                  <a:lumMod val="75000"/>
                </a:schemeClr>
              </a:solidFill>
              <a:latin typeface="Arial" charset="0"/>
            </a:endParaRPr>
          </a:p>
        </p:txBody>
      </p:sp>
      <p:sp>
        <p:nvSpPr>
          <p:cNvPr id="9" name="Rectangle 3"/>
          <p:cNvSpPr>
            <a:spLocks noGrp="1" noChangeArrowheads="1"/>
          </p:cNvSpPr>
          <p:nvPr>
            <p:ph idx="1"/>
          </p:nvPr>
        </p:nvSpPr>
        <p:spPr>
          <a:xfrm>
            <a:off x="0" y="990600"/>
            <a:ext cx="9144000" cy="5867400"/>
          </a:xfrm>
        </p:spPr>
        <p:txBody>
          <a:bodyPr>
            <a:normAutofit/>
          </a:bodyPr>
          <a:lstStyle/>
          <a:p>
            <a:r>
              <a:rPr lang="en-US" sz="2400" dirty="0"/>
              <a:t>Based on the definitions above, do you think the following </a:t>
            </a:r>
            <a:r>
              <a:rPr lang="en-US" sz="2400" b="1" dirty="0" err="1" smtClean="0"/>
              <a:t>DataSet</a:t>
            </a:r>
            <a:r>
              <a:rPr lang="en-US" sz="2400" b="1" dirty="0" smtClean="0"/>
              <a:t> </a:t>
            </a:r>
            <a:r>
              <a:rPr lang="en-US" sz="2400" dirty="0" smtClean="0"/>
              <a:t>contains </a:t>
            </a:r>
            <a:r>
              <a:rPr lang="en-US" sz="2400" dirty="0"/>
              <a:t>any outliers? Or, any high leverage data points</a:t>
            </a:r>
            <a:r>
              <a:rPr lang="en-US" sz="2400" dirty="0" smtClean="0"/>
              <a:t>?</a:t>
            </a:r>
          </a:p>
          <a:p>
            <a:endParaRPr lang="en-US" sz="2400" b="1" dirty="0"/>
          </a:p>
          <a:p>
            <a:endParaRPr lang="en-US" sz="2400" b="1" dirty="0" smtClean="0"/>
          </a:p>
          <a:p>
            <a:endParaRPr lang="en-US" sz="2400" b="1" dirty="0"/>
          </a:p>
          <a:p>
            <a:pPr marL="0" indent="0">
              <a:buNone/>
            </a:pPr>
            <a:endParaRPr lang="en-US" sz="2400" b="1" dirty="0"/>
          </a:p>
          <a:p>
            <a:r>
              <a:rPr lang="en-US" sz="2400" dirty="0"/>
              <a:t>All of the data points follow the general trend of the rest of the data, so there are no outliers (in the y direction). And, none of the data points are extreme with respect to x, so there are no high leverage points. Overall, none of the data points would appear to be influential with respect to the location of the best fitting line.</a:t>
            </a:r>
            <a:endParaRPr lang="en-US" sz="2400" b="1" dirty="0" smtClean="0"/>
          </a:p>
        </p:txBody>
      </p:sp>
      <p:pic>
        <p:nvPicPr>
          <p:cNvPr id="4" name="Picture 3"/>
          <p:cNvPicPr/>
          <p:nvPr/>
        </p:nvPicPr>
        <p:blipFill>
          <a:blip r:embed="rId3"/>
          <a:stretch>
            <a:fillRect/>
          </a:stretch>
        </p:blipFill>
        <p:spPr>
          <a:xfrm>
            <a:off x="2362200" y="1676400"/>
            <a:ext cx="3895725" cy="2562225"/>
          </a:xfrm>
          <a:prstGeom prst="rect">
            <a:avLst/>
          </a:prstGeom>
        </p:spPr>
      </p:pic>
    </p:spTree>
    <p:extLst>
      <p:ext uri="{BB962C8B-B14F-4D97-AF65-F5344CB8AC3E}">
        <p14:creationId xmlns:p14="http://schemas.microsoft.com/office/powerpoint/2010/main" val="251741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21082</TotalTime>
  <Pages>28</Pages>
  <Words>3612</Words>
  <Application>Microsoft Office PowerPoint</Application>
  <PresentationFormat>On-screen Show (4:3)</PresentationFormat>
  <Paragraphs>569</Paragraphs>
  <Slides>54</Slides>
  <Notes>54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54</vt:i4>
      </vt:variant>
    </vt:vector>
  </HeadingPairs>
  <TitlesOfParts>
    <vt:vector size="69" baseType="lpstr">
      <vt:lpstr>-apple-system</vt:lpstr>
      <vt:lpstr>Arabic Typesetting</vt:lpstr>
      <vt:lpstr>Arial</vt:lpstr>
      <vt:lpstr>Calibri</vt:lpstr>
      <vt:lpstr>Cambria</vt:lpstr>
      <vt:lpstr>Cambria Math</vt:lpstr>
      <vt:lpstr>Courier New</vt:lpstr>
      <vt:lpstr>Georgia</vt:lpstr>
      <vt:lpstr>MathJax_Main</vt:lpstr>
      <vt:lpstr>MathJax_Math-italic</vt:lpstr>
      <vt:lpstr>Palatino Linotype</vt:lpstr>
      <vt:lpstr>Symbol</vt:lpstr>
      <vt:lpstr>Times New Roman</vt:lpstr>
      <vt:lpstr>Wingdings</vt:lpstr>
      <vt:lpstr>Project planning overview presentation</vt:lpstr>
      <vt:lpstr>CHAPTER 12 REGRESSION DIAGNOSTICS: DETECTION OF MODEL VIOLATIONS </vt:lpstr>
      <vt:lpstr>INTRODUCTION</vt:lpstr>
      <vt:lpstr>THE STANDARD REGRESSION ASSUMPTIONS</vt:lpstr>
      <vt:lpstr>INFLUENTIAL POINTS</vt:lpstr>
      <vt:lpstr>INFLUENTIAL POINTS</vt:lpstr>
      <vt:lpstr>INFLUENTIAL POINTS</vt:lpstr>
      <vt:lpstr>Distinction Between Outliers &amp; High Leverage Observations</vt:lpstr>
      <vt:lpstr>Distinction Between Outliers &amp; High Leverage Observations</vt:lpstr>
      <vt:lpstr>Example 1</vt:lpstr>
      <vt:lpstr>Example 2</vt:lpstr>
      <vt:lpstr>Example 2</vt:lpstr>
      <vt:lpstr>Example 3</vt:lpstr>
      <vt:lpstr>Example 3</vt:lpstr>
      <vt:lpstr>Example 4</vt:lpstr>
      <vt:lpstr>Example 4</vt:lpstr>
      <vt:lpstr>Summary</vt:lpstr>
      <vt:lpstr>Using Leverages to Help Identify Extreme x Values</vt:lpstr>
      <vt:lpstr>Using Leverages to Help Identify Extreme x Values</vt:lpstr>
      <vt:lpstr>Using Leverages to Help Identify Extreme x Values</vt:lpstr>
      <vt:lpstr>Using Leverages to Help Identify Extreme x Values</vt:lpstr>
      <vt:lpstr>Using Leverages to Help Identify Extreme x Values</vt:lpstr>
      <vt:lpstr>Using Leverages to Help Identify Extreme x Values</vt:lpstr>
      <vt:lpstr>Example 2-Revisited</vt:lpstr>
      <vt:lpstr>Example 2-Revisited</vt:lpstr>
      <vt:lpstr>Example 2-Revisited</vt:lpstr>
      <vt:lpstr>Example 3-Revisited</vt:lpstr>
      <vt:lpstr>Example 3-Revisited</vt:lpstr>
      <vt:lpstr>Example 3-Revisited</vt:lpstr>
      <vt:lpstr>Identifying data points whose x values are extreme</vt:lpstr>
      <vt:lpstr>Example 3-Revisited again</vt:lpstr>
      <vt:lpstr>Example 3-Revisited again</vt:lpstr>
      <vt:lpstr>Example 4-Revisited</vt:lpstr>
      <vt:lpstr>Example 4-Revisited</vt:lpstr>
      <vt:lpstr>An important distinction</vt:lpstr>
      <vt:lpstr>Identifying Outliers (Unusual y Values)</vt:lpstr>
      <vt:lpstr>Identifying Outliers (Unusual y Values)</vt:lpstr>
      <vt:lpstr>Identifying Outliers (Unusual y Values)</vt:lpstr>
      <vt:lpstr>Identifying Outliers (Unusual y Values)</vt:lpstr>
      <vt:lpstr>Identifying Outliers (Unusual y Values)</vt:lpstr>
      <vt:lpstr>Identifying Outliers (Unusual y Values)</vt:lpstr>
      <vt:lpstr>Identifying Outliers (Unusual y Values)</vt:lpstr>
      <vt:lpstr>Identifying Influential Data Points</vt:lpstr>
      <vt:lpstr>Difference in fits (DFFITS)</vt:lpstr>
      <vt:lpstr>Using Cook's distance measures</vt:lpstr>
      <vt:lpstr>Cook's distance</vt:lpstr>
      <vt:lpstr>WHAT TO DO WITH THE OUTLIER  </vt:lpstr>
      <vt:lpstr>WHAT TO DO WITH THE OUTLIER  </vt:lpstr>
      <vt:lpstr>A Strategy for Dealing with Problematic Data Points</vt:lpstr>
      <vt:lpstr>GRAPHS AFTER FITTING A MODEL   </vt:lpstr>
      <vt:lpstr>Checking assumptions about the form of the model</vt:lpstr>
      <vt:lpstr>Checking assumptions about the errors </vt:lpstr>
      <vt:lpstr>Checking assumptions about the errors </vt:lpstr>
      <vt:lpstr>Checking assumptions about the errors </vt:lpstr>
      <vt:lpstr>Graphs for the detection of outliers and influential observations</vt:lpstr>
    </vt:vector>
  </TitlesOfParts>
  <Company>Copyright © 2014, 2012, 2010 Pearson Education, Inc. All Rights Reserved.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8 Section 1</dc:subject>
  <dc:creator>Mario Triola</dc:creator>
  <cp:lastModifiedBy>Admin</cp:lastModifiedBy>
  <cp:revision>1236</cp:revision>
  <cp:lastPrinted>1997-05-28T14:02:53Z</cp:lastPrinted>
  <dcterms:created xsi:type="dcterms:W3CDTF">1997-05-25T09:08:44Z</dcterms:created>
  <dcterms:modified xsi:type="dcterms:W3CDTF">2020-11-11T09:20:27Z</dcterms:modified>
</cp:coreProperties>
</file>