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1" r:id="rId11"/>
    <p:sldId id="272" r:id="rId12"/>
    <p:sldId id="273" r:id="rId13"/>
    <p:sldId id="264" r:id="rId14"/>
    <p:sldId id="265" r:id="rId15"/>
    <p:sldId id="274" r:id="rId16"/>
    <p:sldId id="27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56F26-985F-43EE-9FE1-98D9B5F1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12B782-48D2-42EA-9DB9-C52025E24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C598F-4B53-4AEC-BBB8-0B98F926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607981-EB55-4B79-B78A-AEB80580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496F7-D071-4024-9620-E04B1313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8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875BE-9E1E-40E2-B331-7EEAED06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7976E8-3965-4610-9B78-63D146E28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D9E42-2DD4-4D73-B0E2-EA2C6D33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71F47-B69B-4A37-8507-D5E1D382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01F340-5CD0-44FA-B4D3-498A06FC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8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29FC75-6411-487F-A150-3163F4C8E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8888FA-1143-4698-8420-591C23B5E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88937-BFCE-4574-8733-153854A9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E9624-19D7-4635-A9C0-DBAFCFF7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41A19-A013-4768-85CB-3302165D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2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B619D-A967-43C5-80F2-8008FF2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65EA82-3239-421A-85E1-19F5373D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B4FF7-4EF7-4DAF-8D18-15638E58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C2F9C-683F-4464-B2E0-8795CBCE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C0145C-EA5F-444D-B341-2B6AB3E7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2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BC10F-B025-4371-93B5-0C530BA6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AA9117-FF2A-492A-A7E3-1B10F9A6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1FF1E0-B4C0-4491-ACCD-A74BA98E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8CC0D-B565-4D38-B095-7274EEAD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EE4D3-8E49-4A7A-936E-6FF9554F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3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B7A30-BEBD-4290-8344-A4D1FF5D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EEF43-C073-4471-B2B3-C9942522A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1F6CEC-ECDC-4703-B595-F090D028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02851-4A42-4102-A3FA-C771C72C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459245-74BB-446C-873B-E03A6FC8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6439C9-3BD7-451E-BF90-C638D473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BF1E-1FBF-40DB-ABBA-C13BA40B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AFE225-3318-4317-9E70-A40AE71B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93594B-227B-4315-8E1C-F00F0CEB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DCC08B-6C05-446B-8C7D-D65CA2E84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E0ED2A-46DD-432D-8ED0-E33AC9176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BBA9EB-472D-4396-A12C-23B0B49B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87012C-976E-444D-8018-8F49D4AF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EA542E-B598-44B6-96B2-E1424516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9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CABBE-15D5-4DBE-BE74-857BE943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66F8BE-00E3-45C2-9F14-4053BFD7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82A1A9-9A1A-42D6-A9C9-223A1D72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8122C7-C8FE-4DA5-AFB6-C49B2AAE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4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19F2AE-26A0-49EC-98F6-5BD9B6FD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3965E8-E642-4177-A442-5DFA4389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C6AC2E-51AA-487C-BAC9-68D410CE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8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D7849-0FF4-4B4B-9E10-B9CCDA8D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6C97A-B22F-4253-B524-1BECEEEA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A36F0B-02F1-4324-A978-FDC982B2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DCEB08-E5DA-47CE-81F8-E2E5475B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43EBD3-9610-4B84-BAC5-99E38C63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A995C-21C8-4DBF-B40F-F6A31608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8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9400D-FDB3-4761-BEC1-CF37B77B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9EE08C-C587-487E-9F32-471384AA0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DC3519-CFA7-418D-9481-E115BBE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31B0F-764E-478E-988C-929AD125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BF95FB-F6EA-4FD7-9246-63BE876C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4F74A0-A1C2-4DDD-99A0-8EED030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0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960A-3A5B-46B7-AE01-EEBA1DEA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0D699-DB89-41A1-A435-230B99256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1DA6C-A08B-454A-A122-5844A2F29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A6C6-AC48-4ECC-AE0A-8ED7E96B90FD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1C3E7-E766-4070-84D3-7B473BF6B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B4857-8DB0-40AF-A1EB-CD47806D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1C5C-C7B0-4D42-8B87-DCB935575F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23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5A1EA-2A87-4414-85A8-DBA25C59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452" y="102501"/>
            <a:ext cx="9391096" cy="10964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1200" b="1" cap="small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2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br>
              <a:rPr lang="ru-RU" sz="12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1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«СЕВАСТОПОЛЬСКИЙ ГОСУДАРСТВЕННЫЙ УНИВЕРСИТЕТ»</a:t>
            </a:r>
            <a:br>
              <a:rPr lang="ru-RU" sz="1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ru-RU" sz="1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ECBCF7-5F27-4A98-B96C-676437CBC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012" y="1606616"/>
            <a:ext cx="5879976" cy="364476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Отчет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 выполнении итоговой работы</a:t>
            </a:r>
            <a:endParaRPr lang="ru-RU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 дисциплине: «Технология разработки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SaaS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приложений»</a:t>
            </a:r>
            <a:endParaRPr lang="ru-RU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1275E98-90BD-43E5-BD82-F9DC46435DFA}"/>
              </a:ext>
            </a:extLst>
          </p:cNvPr>
          <p:cNvSpPr txBox="1">
            <a:spLocks/>
          </p:cNvSpPr>
          <p:nvPr/>
        </p:nvSpPr>
        <p:spPr>
          <a:xfrm>
            <a:off x="9783070" y="3875103"/>
            <a:ext cx="2179097" cy="2982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Выполнили:</a:t>
            </a:r>
          </a:p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ru-RU" sz="1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ст.гр</a:t>
            </a:r>
            <a:r>
              <a:rPr lang="ru-RU" sz="1200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 ИВТ/б-21-2-о</a:t>
            </a:r>
            <a:endParaRPr lang="ru-RU" sz="12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ru-RU" sz="1200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Чубаров Д.Е.</a:t>
            </a:r>
            <a:endParaRPr lang="ru-RU" sz="12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ru-RU" sz="1200" u="sng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Сеноженко</a:t>
            </a:r>
            <a:r>
              <a:rPr lang="ru-RU" sz="1200" u="sng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И.С.</a:t>
            </a:r>
            <a:endParaRPr lang="ru-RU" sz="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FFDDD-54C1-48A1-8733-5975C9ED57E3}"/>
              </a:ext>
            </a:extLst>
          </p:cNvPr>
          <p:cNvSpPr txBox="1"/>
          <p:nvPr/>
        </p:nvSpPr>
        <p:spPr>
          <a:xfrm>
            <a:off x="3156012" y="5871987"/>
            <a:ext cx="6094520" cy="924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Севастополь, 2025 г.</a:t>
            </a:r>
            <a:endParaRPr lang="ru-RU" sz="1400" dirty="0"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3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28AA96-6EF4-418C-A430-3D7D41B6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приложение, которое позволяет пользователям создавать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 покупок и управлять чеками. Оно предлагает такие функции, как: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Быстрое добавление и удаление товаров из списка с помощью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множества списков, организованных по категориям, что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процесс покупки.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Совместное использование списков с другими пользователями, что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видеть изменения в режиме реального времени.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Премиум подписка покупается на год.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624575-075C-4FF0-A35A-D254B34BD28C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AnyList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9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28AA96-6EF4-418C-A430-3D7D41B6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простое приложение для создания списков, которое делает акцент 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удобстве использования: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интерфейс, позволяющий быстро добавлять и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удалять товары.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категоризации товаров и создания подсписков для удобства.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напоминания, чтобы не забыть о необходимых покупках.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платной версии, но и ограничен функционал по сравнению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платными аналогами.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624575-075C-4FF0-A35A-D254B34BD28C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Ease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6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28AA96-6EF4-418C-A430-3D7D41B6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универсальное приложение для заметок, которое также можно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для создания списков покупок: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создавать цветные заметки, которые можно легко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упорядочить по категориям.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совместного использования заметок, которая позволяет делиться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списками с другими пользователями.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Невозможность составления списков с большим количеством элементов,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громоздких блоков.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624575-075C-4FF0-A35A-D254B34BD28C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Keep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3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9F4C217-4B94-453B-9E6D-EBBD4B86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выявленных сильных и слабых сторон конкурентов, были определены собственные решения для списка покупок, такие как более современный и минималистичный дизайн, полностью бесплатное приложение, отсутствие рекламы и возможность ведения денежных расходов на выбранные товары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0DDA758-88C0-416A-B4D9-B0588310E39C}"/>
              </a:ext>
            </a:extLst>
          </p:cNvPr>
          <p:cNvSpPr txBox="1">
            <a:spLocks/>
          </p:cNvSpPr>
          <p:nvPr/>
        </p:nvSpPr>
        <p:spPr>
          <a:xfrm>
            <a:off x="9906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приложения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анализа конкурентов</a:t>
            </a:r>
          </a:p>
        </p:txBody>
      </p:sp>
    </p:spTree>
    <p:extLst>
      <p:ext uri="{BB962C8B-B14F-4D97-AF65-F5344CB8AC3E}">
        <p14:creationId xmlns:p14="http://schemas.microsoft.com/office/powerpoint/2010/main" val="5301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AF387B-FA05-4399-8067-1214BC6D7A3E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A67C46-C2BC-4A92-BA08-50144EB4D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7" b="5361"/>
          <a:stretch/>
        </p:blipFill>
        <p:spPr>
          <a:xfrm>
            <a:off x="8737600" y="1325563"/>
            <a:ext cx="2501900" cy="506557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3CBB5944-A9F5-470A-B3EF-67C2E9A07B52}"/>
              </a:ext>
            </a:extLst>
          </p:cNvPr>
          <p:cNvSpPr txBox="1">
            <a:spLocks/>
          </p:cNvSpPr>
          <p:nvPr/>
        </p:nvSpPr>
        <p:spPr>
          <a:xfrm>
            <a:off x="701775" y="2620089"/>
            <a:ext cx="7032525" cy="3894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входа в приложения пользователь попадает на главную страницу, на которой может либо выбрать одну из вкладок в нижней панели, либо нажать на поле поиска и найти необходимый товар</a:t>
            </a:r>
          </a:p>
        </p:txBody>
      </p:sp>
    </p:spTree>
    <p:extLst>
      <p:ext uri="{BB962C8B-B14F-4D97-AF65-F5344CB8AC3E}">
        <p14:creationId xmlns:p14="http://schemas.microsoft.com/office/powerpoint/2010/main" val="296138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AF387B-FA05-4399-8067-1214BC6D7A3E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BB5944-A9F5-470A-B3EF-67C2E9A07B52}"/>
              </a:ext>
            </a:extLst>
          </p:cNvPr>
          <p:cNvSpPr txBox="1">
            <a:spLocks/>
          </p:cNvSpPr>
          <p:nvPr/>
        </p:nvSpPr>
        <p:spPr>
          <a:xfrm>
            <a:off x="748630" y="2303812"/>
            <a:ext cx="4987825" cy="4510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найти товар по категории, либо по ключевому слову. Интерфейс максимально простой и интуитивно понятный.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EBACD-0500-4110-9982-C5A1EA5BC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b="5010"/>
          <a:stretch/>
        </p:blipFill>
        <p:spPr>
          <a:xfrm>
            <a:off x="9283700" y="1163420"/>
            <a:ext cx="2383855" cy="48554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9DB164-F3AE-4E4E-9695-AB8BD6BF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2" b="4172"/>
          <a:stretch/>
        </p:blipFill>
        <p:spPr>
          <a:xfrm>
            <a:off x="6318150" y="1163420"/>
            <a:ext cx="2383855" cy="48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8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AF387B-FA05-4399-8067-1214BC6D7A3E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BB5944-A9F5-470A-B3EF-67C2E9A07B52}"/>
              </a:ext>
            </a:extLst>
          </p:cNvPr>
          <p:cNvSpPr txBox="1">
            <a:spLocks/>
          </p:cNvSpPr>
          <p:nvPr/>
        </p:nvSpPr>
        <p:spPr>
          <a:xfrm>
            <a:off x="748630" y="2303812"/>
            <a:ext cx="4987825" cy="4510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может найти товар по категории, либо по ключевому слову. Интерфейс максимально простой и интуитивно понятный.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EBACD-0500-4110-9982-C5A1EA5BC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b="5010"/>
          <a:stretch/>
        </p:blipFill>
        <p:spPr>
          <a:xfrm>
            <a:off x="9283700" y="1163420"/>
            <a:ext cx="2383855" cy="48554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9DB164-F3AE-4E4E-9695-AB8BD6BF0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2" b="4172"/>
          <a:stretch/>
        </p:blipFill>
        <p:spPr>
          <a:xfrm>
            <a:off x="6318150" y="1163420"/>
            <a:ext cx="2383855" cy="48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5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91B565-79BD-40B5-A944-A3A7A6753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0" b="5394"/>
          <a:stretch/>
        </p:blipFill>
        <p:spPr>
          <a:xfrm>
            <a:off x="8995464" y="1231900"/>
            <a:ext cx="2472636" cy="5016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697D76-F3CE-4B1A-881E-7C29426C2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3" b="5231"/>
          <a:stretch/>
        </p:blipFill>
        <p:spPr>
          <a:xfrm>
            <a:off x="6096000" y="1231899"/>
            <a:ext cx="2472636" cy="5016501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743BF67-BC0B-4BF1-B3D1-8B94261E349F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0AEC6B3-050B-467B-9EF9-B1D1A633CE56}"/>
              </a:ext>
            </a:extLst>
          </p:cNvPr>
          <p:cNvSpPr txBox="1">
            <a:spLocks/>
          </p:cNvSpPr>
          <p:nvPr/>
        </p:nvSpPr>
        <p:spPr>
          <a:xfrm>
            <a:off x="624451" y="952498"/>
            <a:ext cx="5144170" cy="5905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Вкладки списка и истории покупок выглядят также максимально просто и не вызывают сложности в использовании для целевой аудитории.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покупок явно отображает выбранные продукты. А история записывает совершенные ранее покупки и отделяет выбранные и купленные товары.</a:t>
            </a:r>
          </a:p>
        </p:txBody>
      </p:sp>
    </p:spTree>
    <p:extLst>
      <p:ext uri="{BB962C8B-B14F-4D97-AF65-F5344CB8AC3E}">
        <p14:creationId xmlns:p14="http://schemas.microsoft.com/office/powerpoint/2010/main" val="57346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FD863A-448B-40AB-81E1-4F09E5E2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7900" cy="46767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работы  была достигнута поставленная цель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приложения для создания и управления списками покупок, где пользователи могут добавлять товары, разделять их на категории и отмечать уже купленные. Само приложение получило удобный и  лаконичный интерфейс. А также имеет отличительные особенности, которые выделяют его на фоне других конкурентов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E38B80F-C155-42CF-AFA1-4628CF0A2BF3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329887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7F478E-E696-4A95-B7AD-07A8542C802F}"/>
              </a:ext>
            </a:extLst>
          </p:cNvPr>
          <p:cNvSpPr txBox="1">
            <a:spLocks/>
          </p:cNvSpPr>
          <p:nvPr/>
        </p:nvSpPr>
        <p:spPr>
          <a:xfrm>
            <a:off x="1041400" y="2489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209708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0FB1B-9D65-49E1-964F-F522920A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474" y="30680"/>
            <a:ext cx="5257800" cy="130071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4A570-7FBE-4E7E-96E6-9061229F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52" y="2115336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создания и управления списками покупок, где пользователи могут добавлять товары, разделять их на категории и отмечать уже купленные. Само приложение должно иметь удобный и  лаконичный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0031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B42C8-3C89-40CD-8A48-4774384A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256" y="340778"/>
            <a:ext cx="5137087" cy="953868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Целевая аудитория</a:t>
            </a:r>
            <a:br>
              <a:rPr lang="ru-RU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53444-D1D0-4539-9552-E4D52B60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92" y="1609207"/>
            <a:ext cx="11431509" cy="4809700"/>
          </a:xfrm>
        </p:spPr>
        <p:txBody>
          <a:bodyPr>
            <a:normAutofit fontScale="47500" lnSpcReduction="20000"/>
          </a:bodyPr>
          <a:lstStyle/>
          <a:p>
            <a:pPr marL="0" lvl="0" indent="0" algn="just">
              <a:lnSpc>
                <a:spcPct val="17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</a:p>
          <a:p>
            <a:pPr algn="just">
              <a:lnSpc>
                <a:spcPct val="170000"/>
              </a:lnSpc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18–25 лет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или молодые люди, которые только начинают самостоятельную жизнь. Они активно пользуются смартфонами, ценят удобство и экономию времени. Приложение помогает им планировать покупки, особенно если бюджет ограничен.</a:t>
            </a:r>
          </a:p>
          <a:p>
            <a:pPr algn="just">
              <a:lnSpc>
                <a:spcPct val="170000"/>
              </a:lnSpc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30–45 лет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это люди с семьей или плотным графиком. Покупают продукты регулярно, часто для нескольких человек, и хотят быстро составлять списки, следить за расходами и не забывать о нужных товарах</a:t>
            </a:r>
          </a:p>
          <a:p>
            <a:pPr algn="just">
              <a:lnSpc>
                <a:spcPct val="170000"/>
              </a:lnSpc>
            </a:pP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50–65 лет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предпенсионного или пенсионного возраста, которые хотят контролировать траты и вести учет покупок. Им важно, чтобы приложение было простым, но полезным для планирования и анализа расходов.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8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603E4D3D-0FB2-4478-A6F6-3AD4C939F170}"/>
              </a:ext>
            </a:extLst>
          </p:cNvPr>
          <p:cNvSpPr txBox="1">
            <a:spLocks/>
          </p:cNvSpPr>
          <p:nvPr/>
        </p:nvSpPr>
        <p:spPr>
          <a:xfrm>
            <a:off x="650975" y="1998506"/>
            <a:ext cx="11172849" cy="5144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Профессиональная деятельность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Офисные работники: люди  у которых мало времени на походы по магазинам. Они используют приложение, чтобы заранее составить список и оптимизировать свои покупки после работы.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Фрилансеры или предприниматели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те, у кого гибкий график, но много задач. Они сильно ценят свое время и поэтому хотят быстро находить продукты, а история помогает отслеживать расходы для личного бюджета.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Домохозяйки/домохозяева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занимаются планированием покупок для семьи. Внимательно следят за историей своих покупок, чтобы не забыть купить что-то важное и вести финансовый учет своих расходов.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A1D1D6-A1B0-4EDA-86B0-AE3ADF39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629" y="143849"/>
            <a:ext cx="5354370" cy="1237338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Целевая аудитория</a:t>
            </a:r>
            <a:br>
              <a:rPr lang="ru-RU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56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C0414-3CA5-460F-895B-B694B326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51" y="655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к разрабатываемому приложению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F3D90-F8C5-417D-9328-1063F14B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351" y="204328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 приложения должен быть простым и интуитивно понятным для большинства пользователей, независимо от технической грамотности.</a:t>
            </a:r>
          </a:p>
          <a:p>
            <a:pPr algn="just">
              <a:lnSpc>
                <a:spcPct val="150000"/>
              </a:lnSpc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обновления приложения достаточно скачать новую версию из магазина или установить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apk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 более новой версии. </a:t>
            </a:r>
          </a:p>
          <a:p>
            <a:pPr algn="just">
              <a:lnSpc>
                <a:spcPct val="150000"/>
              </a:lnSpc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должно быть автономным и доступным почти всё время. Это особенно важно для пользователей совершающих частые покупки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6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1A54AD-AFBC-4045-B9D4-59A0A2CC2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2065322"/>
            <a:ext cx="11683014" cy="445976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продукта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Отметка купленных товаров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товаров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и поиск товаров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товаров на категории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товаров на категории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268CBD6-D814-45A6-A76A-04459BB42717}"/>
              </a:ext>
            </a:extLst>
          </p:cNvPr>
          <p:cNvSpPr txBox="1">
            <a:spLocks/>
          </p:cNvSpPr>
          <p:nvPr/>
        </p:nvSpPr>
        <p:spPr>
          <a:xfrm>
            <a:off x="948351" y="655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к разрабатываемому приложению</a:t>
            </a:r>
          </a:p>
        </p:txBody>
      </p:sp>
    </p:spTree>
    <p:extLst>
      <p:ext uri="{BB962C8B-B14F-4D97-AF65-F5344CB8AC3E}">
        <p14:creationId xmlns:p14="http://schemas.microsoft.com/office/powerpoint/2010/main" val="12842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A608803C-7F93-4A6A-8AE3-1A85636E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250" y="1816100"/>
            <a:ext cx="12211050" cy="472757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Приложение должно отвечать на действия пользователя не более чем за 1 секунду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Приложение должно быть способно обрабатывать до 1000 одновременных пользователей без значительного ухудшения производительности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Приложение должно поддерживать горизонтальное масштабирование для увеличения количества пользователей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Приложение должно быть доступно для пользователей 99.9% времени, что допускает не более 8.76 часов простоя в год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Данные пользователей должны автоматически резервироваться ежедневно, а хранение резервных копий должно осуществляться минимум за последние 30 дней.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Интерфейс должен быть простым и интуитивно понятным для пользователей разного уровня технической грамотности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FF8B62-1AAD-4F20-A5ED-9FB75776AF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4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к разрабатываемому приложению</a:t>
            </a:r>
          </a:p>
        </p:txBody>
      </p:sp>
    </p:spTree>
    <p:extLst>
      <p:ext uri="{BB962C8B-B14F-4D97-AF65-F5344CB8AC3E}">
        <p14:creationId xmlns:p14="http://schemas.microsoft.com/office/powerpoint/2010/main" val="207915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393CC4-BEDF-46E0-8D47-EFAA8B91992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" t="3096" r="2318" b="1408"/>
          <a:stretch/>
        </p:blipFill>
        <p:spPr bwMode="auto">
          <a:xfrm>
            <a:off x="2632037" y="1325563"/>
            <a:ext cx="7156525" cy="4380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134ECCC-9D4B-4839-A385-009EFD683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25403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AD0A66-2108-4834-A96F-FF969A3F1808}"/>
              </a:ext>
            </a:extLst>
          </p:cNvPr>
          <p:cNvSpPr txBox="1">
            <a:spLocks/>
          </p:cNvSpPr>
          <p:nvPr/>
        </p:nvSpPr>
        <p:spPr>
          <a:xfrm>
            <a:off x="9525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8D875F-B707-4B8B-8BBE-A96F691C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2" y="1325563"/>
            <a:ext cx="4734606" cy="2311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4B07C8-1C70-4F6A-85EE-CA5B0C47772D}"/>
              </a:ext>
            </a:extLst>
          </p:cNvPr>
          <p:cNvSpPr txBox="1"/>
          <p:nvPr/>
        </p:nvSpPr>
        <p:spPr>
          <a:xfrm>
            <a:off x="1800906" y="3517847"/>
            <a:ext cx="3319122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372480-292B-498B-BC89-43C7C0B1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2" y="1283284"/>
            <a:ext cx="4880556" cy="23824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EA5F50-5931-4D5D-ACA3-6FA762ABA5DD}"/>
              </a:ext>
            </a:extLst>
          </p:cNvPr>
          <p:cNvSpPr txBox="1"/>
          <p:nvPr/>
        </p:nvSpPr>
        <p:spPr>
          <a:xfrm>
            <a:off x="8641896" y="3630333"/>
            <a:ext cx="2124075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Ease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3E7D3A7-A37C-4482-AC41-0D9F1FF32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6" y="3820788"/>
            <a:ext cx="4200527" cy="23410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3F99A1-4CAC-4C91-82DD-CAA20967B4FE}"/>
              </a:ext>
            </a:extLst>
          </p:cNvPr>
          <p:cNvSpPr txBox="1"/>
          <p:nvPr/>
        </p:nvSpPr>
        <p:spPr>
          <a:xfrm>
            <a:off x="4854575" y="5789707"/>
            <a:ext cx="2701925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Keep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0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910</Words>
  <Application>Microsoft Office PowerPoint</Application>
  <PresentationFormat>Широкоэкранный</PresentationFormat>
  <Paragraphs>86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«СЕВАСТОПОЛЬСКИЙ ГОСУДАРСТВЕННЫЙ УНИВЕРСИТЕТ» </vt:lpstr>
      <vt:lpstr>Общая цель работы</vt:lpstr>
      <vt:lpstr>Целевая аудитория </vt:lpstr>
      <vt:lpstr>Целевая аудитория </vt:lpstr>
      <vt:lpstr>Основные требования к разрабатываемому приложению</vt:lpstr>
      <vt:lpstr>Презентация PowerPoint</vt:lpstr>
      <vt:lpstr>Основные требования к разрабатываемому приложению</vt:lpstr>
      <vt:lpstr>Архитектура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«СЕВАСТОПОЛЬСКИЙ ГОСУДАРСТВЕННЫЙ УНИВЕРСИТЕТ» </dc:title>
  <dc:creator>Данила Чубаров</dc:creator>
  <cp:lastModifiedBy>Данила Чубаров</cp:lastModifiedBy>
  <cp:revision>14</cp:revision>
  <dcterms:created xsi:type="dcterms:W3CDTF">2025-02-27T22:13:27Z</dcterms:created>
  <dcterms:modified xsi:type="dcterms:W3CDTF">2025-02-27T23:56:04Z</dcterms:modified>
</cp:coreProperties>
</file>