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entation.xml" ContentType="application/vnd.openxmlformats-officedocument.presentationml.presentation.main+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73" r:id="rId1"/>
  </p:sldMasterIdLst>
  <p:notesMasterIdLst>
    <p:notesMasterId r:id="rId47"/>
  </p:notesMasterIdLst>
  <p:sldIdLst>
    <p:sldId id="339" r:id="rId2"/>
    <p:sldId id="342" r:id="rId3"/>
    <p:sldId id="341" r:id="rId4"/>
    <p:sldId id="343" r:id="rId5"/>
    <p:sldId id="346" r:id="rId6"/>
    <p:sldId id="347" r:id="rId7"/>
    <p:sldId id="348" r:id="rId8"/>
    <p:sldId id="349" r:id="rId9"/>
    <p:sldId id="344" r:id="rId10"/>
    <p:sldId id="345" r:id="rId11"/>
    <p:sldId id="350" r:id="rId12"/>
    <p:sldId id="382" r:id="rId13"/>
    <p:sldId id="351" r:id="rId14"/>
    <p:sldId id="352" r:id="rId15"/>
    <p:sldId id="353" r:id="rId16"/>
    <p:sldId id="354" r:id="rId17"/>
    <p:sldId id="355" r:id="rId18"/>
    <p:sldId id="356" r:id="rId19"/>
    <p:sldId id="360" r:id="rId20"/>
    <p:sldId id="383" r:id="rId21"/>
    <p:sldId id="357" r:id="rId22"/>
    <p:sldId id="358" r:id="rId23"/>
    <p:sldId id="359" r:id="rId24"/>
    <p:sldId id="361" r:id="rId25"/>
    <p:sldId id="362" r:id="rId26"/>
    <p:sldId id="363" r:id="rId27"/>
    <p:sldId id="364" r:id="rId28"/>
    <p:sldId id="365" r:id="rId29"/>
    <p:sldId id="366" r:id="rId30"/>
    <p:sldId id="367" r:id="rId31"/>
    <p:sldId id="368" r:id="rId32"/>
    <p:sldId id="369" r:id="rId33"/>
    <p:sldId id="370" r:id="rId34"/>
    <p:sldId id="372" r:id="rId35"/>
    <p:sldId id="373" r:id="rId36"/>
    <p:sldId id="381" r:id="rId37"/>
    <p:sldId id="375" r:id="rId38"/>
    <p:sldId id="376" r:id="rId39"/>
    <p:sldId id="377" r:id="rId40"/>
    <p:sldId id="378" r:id="rId41"/>
    <p:sldId id="379" r:id="rId42"/>
    <p:sldId id="386" r:id="rId43"/>
    <p:sldId id="380" r:id="rId44"/>
    <p:sldId id="384" r:id="rId45"/>
    <p:sldId id="38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30" userDrawn="1">
          <p15:clr>
            <a:srgbClr val="A4A3A4"/>
          </p15:clr>
        </p15:guide>
        <p15:guide id="4" pos="47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5E7D8"/>
    <a:srgbClr val="F5EBD9"/>
    <a:srgbClr val="F3E9C7"/>
    <a:srgbClr val="FFD6A9"/>
    <a:srgbClr val="D84942"/>
    <a:srgbClr val="FDF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4"/>
    <p:restoredTop sz="67979"/>
  </p:normalViewPr>
  <p:slideViewPr>
    <p:cSldViewPr snapToGrid="0" snapToObjects="1" showGuides="1">
      <p:cViewPr varScale="1">
        <p:scale>
          <a:sx n="72" d="100"/>
          <a:sy n="72" d="100"/>
        </p:scale>
        <p:origin x="3072" y="200"/>
      </p:cViewPr>
      <p:guideLst>
        <p:guide orient="horz" pos="3430"/>
        <p:guide pos="47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D3669-69F2-3243-930B-CCB8B35DED66}" type="datetimeFigureOut">
              <a:rPr lang="en-US" smtClean="0"/>
              <a:t>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80528-0557-C24C-954E-CAEC5030BEE0}" type="slidenum">
              <a:rPr lang="en-US" smtClean="0"/>
              <a:t>‹#›</a:t>
            </a:fld>
            <a:endParaRPr lang="en-US"/>
          </a:p>
        </p:txBody>
      </p:sp>
    </p:spTree>
    <p:extLst>
      <p:ext uri="{BB962C8B-B14F-4D97-AF65-F5344CB8AC3E}">
        <p14:creationId xmlns:p14="http://schemas.microsoft.com/office/powerpoint/2010/main" val="94246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ools.ietf.org/html/rfc1122"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080528-0557-C24C-954E-CAEC5030BEE0}" type="slidenum">
              <a:rPr lang="en-US" smtClean="0"/>
              <a:t>1</a:t>
            </a:fld>
            <a:endParaRPr lang="en-US"/>
          </a:p>
        </p:txBody>
      </p:sp>
    </p:spTree>
    <p:extLst>
      <p:ext uri="{BB962C8B-B14F-4D97-AF65-F5344CB8AC3E}">
        <p14:creationId xmlns:p14="http://schemas.microsoft.com/office/powerpoint/2010/main" val="1439113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case that three duplicate ACKs are received, the TCP sender performs a </a:t>
            </a:r>
            <a:r>
              <a:rPr lang="en-US" sz="1200" b="1" kern="1200" dirty="0">
                <a:solidFill>
                  <a:schemeClr val="tx1"/>
                </a:solidFill>
                <a:effectLst/>
                <a:latin typeface="+mn-lt"/>
                <a:ea typeface="+mn-ea"/>
                <a:cs typeface="+mn-cs"/>
              </a:rPr>
              <a:t>fast retransmit </a:t>
            </a:r>
            <a:r>
              <a:rPr lang="en-US" sz="1200" kern="1200" dirty="0">
                <a:solidFill>
                  <a:schemeClr val="tx1"/>
                </a:solidFill>
                <a:effectLst/>
                <a:latin typeface="+mn-lt"/>
                <a:ea typeface="+mn-ea"/>
                <a:cs typeface="+mn-cs"/>
              </a:rPr>
              <a:t>[RFC 5681], </a:t>
            </a:r>
            <a:r>
              <a:rPr lang="en-US" sz="1200" kern="1200" dirty="0" err="1">
                <a:solidFill>
                  <a:schemeClr val="tx1"/>
                </a:solidFill>
                <a:effectLst/>
                <a:latin typeface="+mn-lt"/>
                <a:ea typeface="+mn-ea"/>
                <a:cs typeface="+mn-cs"/>
              </a:rPr>
              <a:t>retrans</a:t>
            </a:r>
            <a:r>
              <a:rPr lang="en-US" sz="1200" kern="1200" dirty="0">
                <a:solidFill>
                  <a:schemeClr val="tx1"/>
                </a:solidFill>
                <a:effectLst/>
                <a:latin typeface="+mn-lt"/>
                <a:ea typeface="+mn-ea"/>
                <a:cs typeface="+mn-cs"/>
              </a:rPr>
              <a:t>- mitting the missing segment </a:t>
            </a:r>
            <a:r>
              <a:rPr lang="en-US" sz="1200" i="1" kern="1200" dirty="0">
                <a:solidFill>
                  <a:schemeClr val="tx1"/>
                </a:solidFill>
                <a:effectLst/>
                <a:latin typeface="+mn-lt"/>
                <a:ea typeface="+mn-ea"/>
                <a:cs typeface="+mn-cs"/>
              </a:rPr>
              <a:t>before </a:t>
            </a:r>
            <a:r>
              <a:rPr lang="en-US" sz="1200" kern="1200" dirty="0">
                <a:solidFill>
                  <a:schemeClr val="tx1"/>
                </a:solidFill>
                <a:effectLst/>
                <a:latin typeface="+mn-lt"/>
                <a:ea typeface="+mn-ea"/>
                <a:cs typeface="+mn-cs"/>
              </a:rPr>
              <a:t>that segment’s timer expires. </a:t>
            </a:r>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17</a:t>
            </a:fld>
            <a:endParaRPr lang="en-US"/>
          </a:p>
        </p:txBody>
      </p:sp>
    </p:spTree>
    <p:extLst>
      <p:ext uri="{BB962C8B-B14F-4D97-AF65-F5344CB8AC3E}">
        <p14:creationId xmlns:p14="http://schemas.microsoft.com/office/powerpoint/2010/main" val="197327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TCP </a:t>
            </a:r>
            <a:r>
              <a:rPr lang="en-US" sz="1200" b="0" i="0" kern="1200" dirty="0" err="1">
                <a:solidFill>
                  <a:schemeClr val="tx1"/>
                </a:solidFill>
                <a:effectLst/>
                <a:latin typeface="+mn-lt"/>
                <a:ea typeface="+mn-ea"/>
                <a:cs typeface="+mn-cs"/>
              </a:rPr>
              <a:t>Acks</a:t>
            </a:r>
            <a:r>
              <a:rPr lang="en-US" sz="1200" b="0" i="0" kern="1200" dirty="0">
                <a:solidFill>
                  <a:schemeClr val="tx1"/>
                </a:solidFill>
                <a:effectLst/>
                <a:latin typeface="+mn-lt"/>
                <a:ea typeface="+mn-ea"/>
                <a:cs typeface="+mn-cs"/>
              </a:rPr>
              <a:t> are </a:t>
            </a:r>
            <a:r>
              <a:rPr lang="en-US" sz="1200" b="1" i="0" kern="1200" dirty="0">
                <a:solidFill>
                  <a:schemeClr val="tx1"/>
                </a:solidFill>
                <a:effectLst/>
                <a:latin typeface="+mn-lt"/>
                <a:ea typeface="+mn-ea"/>
                <a:cs typeface="+mn-cs"/>
              </a:rPr>
              <a:t>cumulative</a:t>
            </a:r>
            <a:r>
              <a:rPr lang="en-US" sz="1200" b="0" i="0" kern="1200" dirty="0">
                <a:solidFill>
                  <a:schemeClr val="tx1"/>
                </a:solidFill>
                <a:effectLst/>
                <a:latin typeface="+mn-lt"/>
                <a:ea typeface="+mn-ea"/>
                <a:cs typeface="+mn-cs"/>
              </a:rPr>
              <a:t>. That is, if the {\</a:t>
            </a:r>
            <a:r>
              <a:rPr lang="en-US" sz="1200" b="0" i="0" kern="1200" dirty="0" err="1">
                <a:solidFill>
                  <a:schemeClr val="tx1"/>
                </a:solidFill>
                <a:effectLst/>
                <a:latin typeface="+mn-lt"/>
                <a:ea typeface="+mn-ea"/>
                <a:cs typeface="+mn-cs"/>
              </a:rPr>
              <a:t>displaystyle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byte is acknowledged, it means that all previous bytes have been received too.</a:t>
            </a:r>
          </a:p>
          <a:p>
            <a:br>
              <a:rPr lang="en-US" dirty="0"/>
            </a:br>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19</a:t>
            </a:fld>
            <a:endParaRPr lang="en-US"/>
          </a:p>
        </p:txBody>
      </p:sp>
    </p:spTree>
    <p:extLst>
      <p:ext uri="{BB962C8B-B14F-4D97-AF65-F5344CB8AC3E}">
        <p14:creationId xmlns:p14="http://schemas.microsoft.com/office/powerpoint/2010/main" val="1012911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described in </a:t>
            </a:r>
            <a:r>
              <a:rPr lang="en-US" sz="1200" b="0" i="0" u="none" strike="noStrike" kern="1200" dirty="0">
                <a:solidFill>
                  <a:schemeClr val="tx1"/>
                </a:solidFill>
                <a:effectLst/>
                <a:latin typeface="+mn-lt"/>
                <a:ea typeface="+mn-ea"/>
                <a:cs typeface="+mn-cs"/>
                <a:hlinkClick r:id="rId3"/>
              </a:rPr>
              <a:t>RFC 1122</a:t>
            </a:r>
            <a:r>
              <a:rPr lang="en-US" sz="1200" b="0" i="0" kern="1200" dirty="0">
                <a:solidFill>
                  <a:schemeClr val="tx1"/>
                </a:solidFill>
                <a:effectLst/>
                <a:latin typeface="+mn-lt"/>
                <a:ea typeface="+mn-ea"/>
                <a:cs typeface="+mn-cs"/>
              </a:rPr>
              <a:t>, a host may delay sending an ACK response by up to 500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7080528-0557-C24C-954E-CAEC5030BEE0}" type="slidenum">
              <a:rPr lang="en-US" smtClean="0"/>
              <a:t>20</a:t>
            </a:fld>
            <a:endParaRPr lang="en-US"/>
          </a:p>
        </p:txBody>
      </p:sp>
    </p:spTree>
    <p:extLst>
      <p:ext uri="{BB962C8B-B14F-4D97-AF65-F5344CB8AC3E}">
        <p14:creationId xmlns:p14="http://schemas.microsoft.com/office/powerpoint/2010/main" val="374888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TCP provides a </a:t>
            </a:r>
            <a:r>
              <a:rPr lang="en-US" sz="1200" b="1" kern="1200" dirty="0">
                <a:solidFill>
                  <a:schemeClr val="tx1"/>
                </a:solidFill>
                <a:effectLst/>
                <a:latin typeface="+mn-lt"/>
                <a:ea typeface="+mn-ea"/>
                <a:cs typeface="+mn-cs"/>
              </a:rPr>
              <a:t>flow-control service </a:t>
            </a:r>
            <a:r>
              <a:rPr lang="en-US" sz="1200" kern="1200" dirty="0">
                <a:solidFill>
                  <a:schemeClr val="tx1"/>
                </a:solidFill>
                <a:effectLst/>
                <a:latin typeface="+mn-lt"/>
                <a:ea typeface="+mn-ea"/>
                <a:cs typeface="+mn-cs"/>
              </a:rPr>
              <a:t>to its applications to eliminate the possibility of the sender overflowing the receiver’s buffer. Flow control is thus a speed-matching service—matching the rate at which the sender is sending against the rate at which </a:t>
            </a:r>
            <a:r>
              <a:rPr lang="en-US" sz="1200" b="1" kern="1200" dirty="0">
                <a:solidFill>
                  <a:schemeClr val="tx1"/>
                </a:solidFill>
                <a:effectLst/>
                <a:latin typeface="+mn-lt"/>
                <a:ea typeface="+mn-ea"/>
                <a:cs typeface="+mn-cs"/>
              </a:rPr>
              <a:t>the receiving application is reading</a:t>
            </a:r>
            <a:r>
              <a:rPr lang="en-US" sz="1200" kern="1200" dirty="0">
                <a:solidFill>
                  <a:schemeClr val="tx1"/>
                </a:solidFill>
                <a:effectLst/>
                <a:latin typeface="+mn-lt"/>
                <a:ea typeface="+mn-ea"/>
                <a:cs typeface="+mn-cs"/>
              </a:rPr>
              <a:t>. As noted earlier, a TCP sender can also be throttled due to congestion within the IP network; this form of sender control is referred to as </a:t>
            </a:r>
            <a:r>
              <a:rPr lang="en-US" sz="1200" b="1" kern="1200" dirty="0">
                <a:solidFill>
                  <a:schemeClr val="tx1"/>
                </a:solidFill>
                <a:effectLst/>
                <a:latin typeface="+mn-lt"/>
                <a:ea typeface="+mn-ea"/>
                <a:cs typeface="+mn-cs"/>
              </a:rPr>
              <a:t>congestion control</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TCP provides flow control by having the </a:t>
            </a:r>
            <a:r>
              <a:rPr lang="en-US" sz="1200" i="1" kern="1200" dirty="0">
                <a:solidFill>
                  <a:schemeClr val="tx1"/>
                </a:solidFill>
                <a:effectLst/>
                <a:latin typeface="+mn-lt"/>
                <a:ea typeface="+mn-ea"/>
                <a:cs typeface="+mn-cs"/>
              </a:rPr>
              <a:t>sender </a:t>
            </a:r>
            <a:r>
              <a:rPr lang="en-US" sz="1200" kern="1200" dirty="0">
                <a:solidFill>
                  <a:schemeClr val="tx1"/>
                </a:solidFill>
                <a:effectLst/>
                <a:latin typeface="+mn-lt"/>
                <a:ea typeface="+mn-ea"/>
                <a:cs typeface="+mn-cs"/>
              </a:rPr>
              <a:t>maintain a variable called the </a:t>
            </a:r>
            <a:r>
              <a:rPr lang="en-US" sz="1200" b="1" kern="1200" dirty="0">
                <a:solidFill>
                  <a:schemeClr val="tx1"/>
                </a:solidFill>
                <a:effectLst/>
                <a:latin typeface="+mn-lt"/>
                <a:ea typeface="+mn-ea"/>
                <a:cs typeface="+mn-cs"/>
              </a:rPr>
              <a:t>receive window</a:t>
            </a:r>
            <a:r>
              <a:rPr lang="en-US" sz="1200" kern="1200" dirty="0">
                <a:solidFill>
                  <a:schemeClr val="tx1"/>
                </a:solidFill>
                <a:effectLst/>
                <a:latin typeface="+mn-lt"/>
                <a:ea typeface="+mn-ea"/>
                <a:cs typeface="+mn-cs"/>
              </a:rPr>
              <a:t>. Informally, the receive window is used to give the sender an idea of how much free buffer space is available at the receiver. </a:t>
            </a:r>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25</a:t>
            </a:fld>
            <a:endParaRPr lang="en-US"/>
          </a:p>
        </p:txBody>
      </p:sp>
    </p:spTree>
    <p:extLst>
      <p:ext uri="{BB962C8B-B14F-4D97-AF65-F5344CB8AC3E}">
        <p14:creationId xmlns:p14="http://schemas.microsoft.com/office/powerpoint/2010/main" val="33654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31</a:t>
            </a:fld>
            <a:endParaRPr lang="en-US"/>
          </a:p>
        </p:txBody>
      </p:sp>
    </p:spTree>
    <p:extLst>
      <p:ext uri="{BB962C8B-B14F-4D97-AF65-F5344CB8AC3E}">
        <p14:creationId xmlns:p14="http://schemas.microsoft.com/office/powerpoint/2010/main" val="5422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32</a:t>
            </a:fld>
            <a:endParaRPr lang="en-US"/>
          </a:p>
        </p:txBody>
      </p:sp>
    </p:spTree>
    <p:extLst>
      <p:ext uri="{BB962C8B-B14F-4D97-AF65-F5344CB8AC3E}">
        <p14:creationId xmlns:p14="http://schemas.microsoft.com/office/powerpoint/2010/main" val="160811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TCP congestion control is often referred to as an </a:t>
            </a:r>
            <a:r>
              <a:rPr lang="en-US" sz="1200" b="1" kern="1200" dirty="0">
                <a:solidFill>
                  <a:schemeClr val="tx1"/>
                </a:solidFill>
                <a:effectLst/>
                <a:latin typeface="+mn-lt"/>
                <a:ea typeface="+mn-ea"/>
                <a:cs typeface="+mn-cs"/>
              </a:rPr>
              <a:t>additive-increase, multiplicative- decrease (AIMD) </a:t>
            </a:r>
            <a:r>
              <a:rPr lang="en-US" sz="1200" kern="1200" dirty="0">
                <a:solidFill>
                  <a:schemeClr val="tx1"/>
                </a:solidFill>
                <a:effectLst/>
                <a:latin typeface="+mn-lt"/>
                <a:ea typeface="+mn-ea"/>
                <a:cs typeface="+mn-cs"/>
              </a:rPr>
              <a:t>form of congestion control.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“saw tooth” behavior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idea of Vegas is to (1) detect con- </a:t>
            </a:r>
            <a:r>
              <a:rPr lang="en-US" sz="1200" kern="1200" dirty="0" err="1">
                <a:solidFill>
                  <a:schemeClr val="tx1"/>
                </a:solidFill>
                <a:effectLst/>
                <a:latin typeface="+mn-lt"/>
                <a:ea typeface="+mn-ea"/>
                <a:cs typeface="+mn-cs"/>
              </a:rPr>
              <a:t>gestion</a:t>
            </a:r>
            <a:r>
              <a:rPr lang="en-US" sz="1200" kern="1200" dirty="0">
                <a:solidFill>
                  <a:schemeClr val="tx1"/>
                </a:solidFill>
                <a:effectLst/>
                <a:latin typeface="+mn-lt"/>
                <a:ea typeface="+mn-ea"/>
                <a:cs typeface="+mn-cs"/>
              </a:rPr>
              <a:t> in the routers between source and destination </a:t>
            </a:r>
            <a:r>
              <a:rPr lang="en-US" sz="1200" i="1" kern="1200" dirty="0">
                <a:solidFill>
                  <a:schemeClr val="tx1"/>
                </a:solidFill>
                <a:effectLst/>
                <a:latin typeface="+mn-lt"/>
                <a:ea typeface="+mn-ea"/>
                <a:cs typeface="+mn-cs"/>
              </a:rPr>
              <a:t>before </a:t>
            </a:r>
            <a:r>
              <a:rPr lang="en-US" sz="1200" kern="1200" dirty="0">
                <a:solidFill>
                  <a:schemeClr val="tx1"/>
                </a:solidFill>
                <a:effectLst/>
                <a:latin typeface="+mn-lt"/>
                <a:ea typeface="+mn-ea"/>
                <a:cs typeface="+mn-cs"/>
              </a:rPr>
              <a:t>packet loss occurs, and (2) lower the rate linearly when this imminent packet loss is detected </a:t>
            </a:r>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33</a:t>
            </a:fld>
            <a:endParaRPr lang="en-US"/>
          </a:p>
        </p:txBody>
      </p:sp>
    </p:spTree>
    <p:extLst>
      <p:ext uri="{BB962C8B-B14F-4D97-AF65-F5344CB8AC3E}">
        <p14:creationId xmlns:p14="http://schemas.microsoft.com/office/powerpoint/2010/main" val="242366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每收到一個</a:t>
            </a:r>
            <a:r>
              <a:rPr lang="en-US" altLang="zh-TW" dirty="0"/>
              <a:t>ACK</a:t>
            </a:r>
            <a:r>
              <a:rPr lang="zh-TW" altLang="en-US" dirty="0"/>
              <a:t>就會加一</a:t>
            </a:r>
            <a:r>
              <a:rPr lang="en-US" altLang="zh-TW" dirty="0"/>
              <a:t>, </a:t>
            </a:r>
            <a:r>
              <a:rPr lang="zh-TW" altLang="en-US" dirty="0"/>
              <a:t>所以</a:t>
            </a:r>
            <a:r>
              <a:rPr lang="en-US" altLang="zh-TW" dirty="0"/>
              <a:t> 1-&gt;2-.4-&gt;8</a:t>
            </a:r>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34</a:t>
            </a:fld>
            <a:endParaRPr lang="en-US"/>
          </a:p>
        </p:txBody>
      </p:sp>
    </p:spTree>
    <p:extLst>
      <p:ext uri="{BB962C8B-B14F-4D97-AF65-F5344CB8AC3E}">
        <p14:creationId xmlns:p14="http://schemas.microsoft.com/office/powerpoint/2010/main" val="97709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if there is a loss event (i.e., congestion) indicated by a timeout, the TCP sender sets the value of </a:t>
            </a:r>
            <a:r>
              <a:rPr lang="en-US" sz="1200" kern="1200" dirty="0" err="1">
                <a:solidFill>
                  <a:schemeClr val="tx1"/>
                </a:solidFill>
                <a:effectLst/>
                <a:latin typeface="+mn-lt"/>
                <a:ea typeface="+mn-ea"/>
                <a:cs typeface="+mn-cs"/>
              </a:rPr>
              <a:t>cwnd</a:t>
            </a:r>
            <a:r>
              <a:rPr lang="en-US" sz="1200" kern="1200" dirty="0">
                <a:solidFill>
                  <a:schemeClr val="tx1"/>
                </a:solidFill>
                <a:effectLst/>
                <a:latin typeface="+mn-lt"/>
                <a:ea typeface="+mn-ea"/>
                <a:cs typeface="+mn-cs"/>
              </a:rPr>
              <a:t> to 1 and begins the slow start process anew. It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also sets the value of a second state variable, </a:t>
            </a:r>
            <a:r>
              <a:rPr lang="en-US" sz="1200" kern="1200" dirty="0" err="1">
                <a:solidFill>
                  <a:schemeClr val="tx1"/>
                </a:solidFill>
                <a:effectLst/>
                <a:latin typeface="+mn-lt"/>
                <a:ea typeface="+mn-ea"/>
                <a:cs typeface="+mn-cs"/>
              </a:rPr>
              <a:t>ssthresh</a:t>
            </a:r>
            <a:r>
              <a:rPr lang="en-US" sz="1200" kern="1200" dirty="0">
                <a:solidFill>
                  <a:schemeClr val="tx1"/>
                </a:solidFill>
                <a:effectLst/>
                <a:latin typeface="+mn-lt"/>
                <a:ea typeface="+mn-ea"/>
                <a:cs typeface="+mn-cs"/>
              </a:rPr>
              <a:t> (shorthand for “slow start threshold”) to </a:t>
            </a:r>
            <a:r>
              <a:rPr lang="en-US" sz="1200" kern="1200" dirty="0" err="1">
                <a:solidFill>
                  <a:schemeClr val="tx1"/>
                </a:solidFill>
                <a:effectLst/>
                <a:latin typeface="+mn-lt"/>
                <a:ea typeface="+mn-ea"/>
                <a:cs typeface="+mn-cs"/>
              </a:rPr>
              <a:t>cwnd</a:t>
            </a:r>
            <a:r>
              <a:rPr lang="en-US" sz="1200" kern="1200" dirty="0">
                <a:solidFill>
                  <a:schemeClr val="tx1"/>
                </a:solidFill>
                <a:effectLst/>
                <a:latin typeface="+mn-lt"/>
                <a:ea typeface="+mn-ea"/>
                <a:cs typeface="+mn-cs"/>
              </a:rPr>
              <a:t>/2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is Congestion avoidance:</a:t>
            </a:r>
            <a:r>
              <a:rPr lang="en-US" baseline="0" dirty="0"/>
              <a:t> </a:t>
            </a:r>
            <a:r>
              <a:rPr lang="en-US" sz="1200" kern="1200" dirty="0">
                <a:solidFill>
                  <a:schemeClr val="tx1"/>
                </a:solidFill>
                <a:effectLst/>
                <a:latin typeface="+mn-lt"/>
                <a:ea typeface="+mn-ea"/>
                <a:cs typeface="+mn-cs"/>
              </a:rPr>
              <a:t>he value of </a:t>
            </a:r>
            <a:r>
              <a:rPr lang="en-US" sz="1200" kern="1200" dirty="0" err="1">
                <a:solidFill>
                  <a:schemeClr val="tx1"/>
                </a:solidFill>
                <a:effectLst/>
                <a:latin typeface="+mn-lt"/>
                <a:ea typeface="+mn-ea"/>
                <a:cs typeface="+mn-cs"/>
              </a:rPr>
              <a:t>cwnd</a:t>
            </a:r>
            <a:r>
              <a:rPr lang="en-US" sz="1200" kern="1200" dirty="0">
                <a:solidFill>
                  <a:schemeClr val="tx1"/>
                </a:solidFill>
                <a:effectLst/>
                <a:latin typeface="+mn-lt"/>
                <a:ea typeface="+mn-ea"/>
                <a:cs typeface="+mn-cs"/>
              </a:rPr>
              <a:t> is approximately half its value when congestion was last encountered—congestion could be just around the corner! Thus, rather than doubling the value of </a:t>
            </a:r>
            <a:r>
              <a:rPr lang="en-US" sz="1200" kern="1200" dirty="0" err="1">
                <a:solidFill>
                  <a:schemeClr val="tx1"/>
                </a:solidFill>
                <a:effectLst/>
                <a:latin typeface="+mn-lt"/>
                <a:ea typeface="+mn-ea"/>
                <a:cs typeface="+mn-cs"/>
              </a:rPr>
              <a:t>cwnd</a:t>
            </a:r>
            <a:r>
              <a:rPr lang="en-US" sz="1200" kern="1200" dirty="0">
                <a:solidFill>
                  <a:schemeClr val="tx1"/>
                </a:solidFill>
                <a:effectLst/>
                <a:latin typeface="+mn-lt"/>
                <a:ea typeface="+mn-ea"/>
                <a:cs typeface="+mn-cs"/>
              </a:rPr>
              <a:t> every RTT, TCP adopts a more conservative approach and increases the value of </a:t>
            </a:r>
            <a:r>
              <a:rPr lang="en-US" sz="1200" kern="1200" dirty="0" err="1">
                <a:solidFill>
                  <a:schemeClr val="tx1"/>
                </a:solidFill>
                <a:effectLst/>
                <a:latin typeface="+mn-lt"/>
                <a:ea typeface="+mn-ea"/>
                <a:cs typeface="+mn-cs"/>
              </a:rPr>
              <a:t>cwnd</a:t>
            </a:r>
            <a:r>
              <a:rPr lang="en-US" sz="1200" kern="1200" dirty="0">
                <a:solidFill>
                  <a:schemeClr val="tx1"/>
                </a:solidFill>
                <a:effectLst/>
                <a:latin typeface="+mn-lt"/>
                <a:ea typeface="+mn-ea"/>
                <a:cs typeface="+mn-cs"/>
              </a:rPr>
              <a:t> by just a single MSS every RTT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kern="1200" dirty="0">
                <a:solidFill>
                  <a:schemeClr val="tx1"/>
                </a:solidFill>
                <a:effectLst/>
                <a:latin typeface="+mn-lt"/>
                <a:ea typeface="+mn-ea"/>
                <a:cs typeface="+mn-cs"/>
              </a:rPr>
              <a:t>The second way in which slow start may end is directly tied to the value of </a:t>
            </a:r>
            <a:r>
              <a:rPr lang="en-US" sz="1200" kern="1200" dirty="0" err="1">
                <a:solidFill>
                  <a:schemeClr val="tx1"/>
                </a:solidFill>
                <a:effectLst/>
                <a:latin typeface="+mn-lt"/>
                <a:ea typeface="+mn-ea"/>
                <a:cs typeface="+mn-cs"/>
              </a:rPr>
              <a:t>ssthresh</a:t>
            </a:r>
            <a:r>
              <a:rPr lang="en-US" sz="1200" kern="1200" dirty="0">
                <a:solidFill>
                  <a:schemeClr val="tx1"/>
                </a:solidFill>
                <a:effectLst/>
                <a:latin typeface="+mn-lt"/>
                <a:ea typeface="+mn-ea"/>
                <a:cs typeface="+mn-cs"/>
              </a:rPr>
              <a:t>. Thus, when the value of </a:t>
            </a:r>
            <a:r>
              <a:rPr lang="en-US" sz="1200" kern="1200" dirty="0" err="1">
                <a:solidFill>
                  <a:schemeClr val="tx1"/>
                </a:solidFill>
                <a:effectLst/>
                <a:latin typeface="+mn-lt"/>
                <a:ea typeface="+mn-ea"/>
                <a:cs typeface="+mn-cs"/>
              </a:rPr>
              <a:t>cwnd</a:t>
            </a:r>
            <a:r>
              <a:rPr lang="en-US" sz="1200" kern="1200" dirty="0">
                <a:solidFill>
                  <a:schemeClr val="tx1"/>
                </a:solidFill>
                <a:effectLst/>
                <a:latin typeface="+mn-lt"/>
                <a:ea typeface="+mn-ea"/>
                <a:cs typeface="+mn-cs"/>
              </a:rPr>
              <a:t> equals </a:t>
            </a:r>
            <a:r>
              <a:rPr lang="en-US" sz="1200" kern="1200" dirty="0" err="1">
                <a:solidFill>
                  <a:schemeClr val="tx1"/>
                </a:solidFill>
                <a:effectLst/>
                <a:latin typeface="+mn-lt"/>
                <a:ea typeface="+mn-ea"/>
                <a:cs typeface="+mn-cs"/>
              </a:rPr>
              <a:t>ssthresh</a:t>
            </a:r>
            <a:r>
              <a:rPr lang="en-US" sz="1200" kern="1200" dirty="0">
                <a:solidFill>
                  <a:schemeClr val="tx1"/>
                </a:solidFill>
                <a:effectLst/>
                <a:latin typeface="+mn-lt"/>
                <a:ea typeface="+mn-ea"/>
                <a:cs typeface="+mn-cs"/>
              </a:rPr>
              <a:t>, slow start ends and TCP transitions into congestion avoidance mode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3.</a:t>
            </a:r>
            <a:r>
              <a:rPr lang="en-US" baseline="0" dirty="0"/>
              <a:t> </a:t>
            </a:r>
            <a:r>
              <a:rPr lang="en-US" sz="1200" kern="1200" dirty="0">
                <a:solidFill>
                  <a:schemeClr val="tx1"/>
                </a:solidFill>
                <a:effectLst/>
                <a:latin typeface="+mn-lt"/>
                <a:ea typeface="+mn-ea"/>
                <a:cs typeface="+mn-cs"/>
              </a:rPr>
              <a:t>The final way in which slow start can end is if three duplicate ACKs are detected, in which case TCP performs a fast retransmit and enters the fast recovery state, as discussed below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35</a:t>
            </a:fld>
            <a:endParaRPr lang="en-US"/>
          </a:p>
        </p:txBody>
      </p:sp>
    </p:spTree>
    <p:extLst>
      <p:ext uri="{BB962C8B-B14F-4D97-AF65-F5344CB8AC3E}">
        <p14:creationId xmlns:p14="http://schemas.microsoft.com/office/powerpoint/2010/main" val="1494700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figure, the threshold is initially equal to 8 MSS</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the first eight transmission rounds, Tahoe and Reno take identical actions. The congestion window climbs exponentially fast during slow start and hits the threshold at the fourth round of transmission. The congestion window then climbs linearly until a triple duplicate- ACK event occurs, just after transmission round 8. Note that the congestion window is 12 • </a:t>
            </a:r>
            <a:r>
              <a:rPr lang="en-US" sz="1200" i="1" kern="1200" dirty="0">
                <a:solidFill>
                  <a:schemeClr val="tx1"/>
                </a:solidFill>
                <a:effectLst/>
                <a:latin typeface="+mn-lt"/>
                <a:ea typeface="+mn-ea"/>
                <a:cs typeface="+mn-cs"/>
              </a:rPr>
              <a:t>MSS </a:t>
            </a:r>
            <a:r>
              <a:rPr lang="en-US" sz="1200" kern="1200" dirty="0">
                <a:solidFill>
                  <a:schemeClr val="tx1"/>
                </a:solidFill>
                <a:effectLst/>
                <a:latin typeface="+mn-lt"/>
                <a:ea typeface="+mn-ea"/>
                <a:cs typeface="+mn-cs"/>
              </a:rPr>
              <a:t>when this loss event occurs. The value of </a:t>
            </a:r>
            <a:r>
              <a:rPr lang="en-US" sz="1200" kern="1200" dirty="0" err="1">
                <a:solidFill>
                  <a:schemeClr val="tx1"/>
                </a:solidFill>
                <a:effectLst/>
                <a:latin typeface="+mn-lt"/>
                <a:ea typeface="+mn-ea"/>
                <a:cs typeface="+mn-cs"/>
              </a:rPr>
              <a:t>ssthresh</a:t>
            </a:r>
            <a:r>
              <a:rPr lang="en-US" sz="1200" kern="1200" dirty="0">
                <a:solidFill>
                  <a:schemeClr val="tx1"/>
                </a:solidFill>
                <a:effectLst/>
                <a:latin typeface="+mn-lt"/>
                <a:ea typeface="+mn-ea"/>
                <a:cs typeface="+mn-cs"/>
              </a:rPr>
              <a:t> is then set to </a:t>
            </a:r>
            <a:r>
              <a:rPr lang="bg-BG" sz="1200" kern="1200" dirty="0">
                <a:solidFill>
                  <a:schemeClr val="tx1"/>
                </a:solidFill>
                <a:effectLst/>
                <a:latin typeface="+mn-lt"/>
                <a:ea typeface="+mn-ea"/>
                <a:cs typeface="+mn-cs"/>
              </a:rPr>
              <a:t>0.5 • </a:t>
            </a:r>
            <a:r>
              <a:rPr lang="bg-BG" sz="1200" kern="1200" dirty="0" err="1">
                <a:solidFill>
                  <a:schemeClr val="tx1"/>
                </a:solidFill>
                <a:effectLst/>
                <a:latin typeface="+mn-lt"/>
                <a:ea typeface="+mn-ea"/>
                <a:cs typeface="+mn-cs"/>
              </a:rPr>
              <a:t>cwnd</a:t>
            </a:r>
            <a:r>
              <a:rPr lang="bg-BG" sz="1200" kern="1200" dirty="0">
                <a:solidFill>
                  <a:schemeClr val="tx1"/>
                </a:solidFill>
                <a:effectLst/>
                <a:latin typeface="+mn-lt"/>
                <a:ea typeface="+mn-ea"/>
                <a:cs typeface="+mn-cs"/>
              </a:rPr>
              <a:t> = 6 • MSS. </a:t>
            </a:r>
            <a:r>
              <a:rPr lang="en-US" sz="1200" kern="1200" dirty="0">
                <a:solidFill>
                  <a:schemeClr val="tx1"/>
                </a:solidFill>
                <a:effectLst/>
                <a:latin typeface="+mn-lt"/>
                <a:ea typeface="+mn-ea"/>
                <a:cs typeface="+mn-cs"/>
              </a:rPr>
              <a:t>Under TCP Reno, the congestion window is set to </a:t>
            </a:r>
            <a:r>
              <a:rPr lang="en-US" sz="1200" kern="1200" dirty="0" err="1">
                <a:solidFill>
                  <a:schemeClr val="tx1"/>
                </a:solidFill>
                <a:effectLst/>
                <a:latin typeface="+mn-lt"/>
                <a:ea typeface="+mn-ea"/>
                <a:cs typeface="+mn-cs"/>
              </a:rPr>
              <a:t>cwnd</a:t>
            </a:r>
            <a:r>
              <a:rPr lang="en-US" sz="1200" kern="1200" dirty="0">
                <a:solidFill>
                  <a:schemeClr val="tx1"/>
                </a:solidFill>
                <a:effectLst/>
                <a:latin typeface="+mn-lt"/>
                <a:ea typeface="+mn-ea"/>
                <a:cs typeface="+mn-cs"/>
              </a:rPr>
              <a:t> = 6 • MSS and then grows linearly. Under TCP Tahoe, the congestion window is set to 1 MSS and grows exponentially until it reaches the value of </a:t>
            </a:r>
            <a:r>
              <a:rPr lang="en-US" sz="1200" kern="1200" dirty="0" err="1">
                <a:solidFill>
                  <a:schemeClr val="tx1"/>
                </a:solidFill>
                <a:effectLst/>
                <a:latin typeface="+mn-lt"/>
                <a:ea typeface="+mn-ea"/>
                <a:cs typeface="+mn-cs"/>
              </a:rPr>
              <a:t>ssthresh</a:t>
            </a:r>
            <a:r>
              <a:rPr lang="en-US" sz="1200" kern="1200" dirty="0">
                <a:solidFill>
                  <a:schemeClr val="tx1"/>
                </a:solidFill>
                <a:effectLst/>
                <a:latin typeface="+mn-lt"/>
                <a:ea typeface="+mn-ea"/>
                <a:cs typeface="+mn-cs"/>
              </a:rPr>
              <a:t>, at which point it grows linearly.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bg-BG"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37</a:t>
            </a:fld>
            <a:endParaRPr lang="en-US"/>
          </a:p>
        </p:txBody>
      </p:sp>
    </p:spTree>
    <p:extLst>
      <p:ext uri="{BB962C8B-B14F-4D97-AF65-F5344CB8AC3E}">
        <p14:creationId xmlns:p14="http://schemas.microsoft.com/office/powerpoint/2010/main" val="193846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full-duplex service</a:t>
            </a:r>
            <a:r>
              <a:rPr lang="en-US" sz="1200" kern="1200" dirty="0">
                <a:solidFill>
                  <a:schemeClr val="tx1"/>
                </a:solidFill>
                <a:effectLst/>
                <a:latin typeface="+mn-lt"/>
                <a:ea typeface="+mn-ea"/>
                <a:cs typeface="+mn-cs"/>
              </a:rPr>
              <a:t>: If there is a TCP connection between Process A on one host and Process B on another host, then application- layer data can flow from Process A to Process B at the same time as application- layer data flows from Process B to Process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maximum amount of data that can be grabbed and placed in a segment is limited by the </a:t>
            </a:r>
            <a:r>
              <a:rPr lang="en-US" sz="1200" b="1" kern="1200" dirty="0">
                <a:solidFill>
                  <a:schemeClr val="tx1"/>
                </a:solidFill>
                <a:effectLst/>
                <a:latin typeface="+mn-lt"/>
                <a:ea typeface="+mn-ea"/>
                <a:cs typeface="+mn-cs"/>
              </a:rPr>
              <a:t>maximum segment size (MSS)</a:t>
            </a:r>
            <a:r>
              <a:rPr lang="en-US" sz="1200" kern="1200" dirty="0">
                <a:solidFill>
                  <a:schemeClr val="tx1"/>
                </a:solidFill>
                <a:effectLst/>
                <a:latin typeface="+mn-lt"/>
                <a:ea typeface="+mn-ea"/>
                <a:cs typeface="+mn-cs"/>
              </a:rPr>
              <a:t>. (determined by max</a:t>
            </a:r>
            <a:r>
              <a:rPr lang="en-US" sz="1200" kern="1200" baseline="0" dirty="0">
                <a:solidFill>
                  <a:schemeClr val="tx1"/>
                </a:solidFill>
                <a:effectLst/>
                <a:latin typeface="+mn-lt"/>
                <a:ea typeface="+mn-ea"/>
                <a:cs typeface="+mn-cs"/>
              </a:rPr>
              <a:t> link-layer maximum transmission unit, MTU)</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Point</a:t>
            </a:r>
            <a:r>
              <a:rPr lang="en-US" sz="1200" kern="1200" baseline="0" dirty="0">
                <a:solidFill>
                  <a:schemeClr val="tx1"/>
                </a:solidFill>
                <a:effectLst/>
                <a:latin typeface="+mn-lt"/>
                <a:ea typeface="+mn-ea"/>
                <a:cs typeface="+mn-cs"/>
              </a:rPr>
              <a:t>-to-point; no multicast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before one application process can begin to send data to another, the two processes must first “handshake” with each other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Both sides </a:t>
            </a:r>
            <a:r>
              <a:rPr lang="en-US" sz="1200" kern="1200" dirty="0">
                <a:solidFill>
                  <a:schemeClr val="tx1"/>
                </a:solidFill>
                <a:effectLst/>
                <a:latin typeface="+mn-lt"/>
                <a:ea typeface="+mn-ea"/>
                <a:cs typeface="+mn-cs"/>
              </a:rPr>
              <a:t>initialize many TCP state variables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3</a:t>
            </a:fld>
            <a:endParaRPr lang="en-US"/>
          </a:p>
        </p:txBody>
      </p:sp>
    </p:spTree>
    <p:extLst>
      <p:ext uri="{BB962C8B-B14F-4D97-AF65-F5344CB8AC3E}">
        <p14:creationId xmlns:p14="http://schemas.microsoft.com/office/powerpoint/2010/main" val="588812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Consider </a:t>
            </a:r>
            <a:r>
              <a:rPr lang="en-US" sz="1200" i="1" kern="1200" dirty="0">
                <a:solidFill>
                  <a:schemeClr val="tx1"/>
                </a:solidFill>
                <a:effectLst/>
                <a:latin typeface="+mn-lt"/>
                <a:ea typeface="+mn-ea"/>
                <a:cs typeface="+mn-cs"/>
              </a:rPr>
              <a:t>K </a:t>
            </a:r>
            <a:r>
              <a:rPr lang="en-US" sz="1200" kern="1200" dirty="0">
                <a:solidFill>
                  <a:schemeClr val="tx1"/>
                </a:solidFill>
                <a:effectLst/>
                <a:latin typeface="+mn-lt"/>
                <a:ea typeface="+mn-ea"/>
                <a:cs typeface="+mn-cs"/>
              </a:rPr>
              <a:t>TCP connections, each with a different end-to-end path, but all passing through a bottleneck link with transmission rate </a:t>
            </a:r>
            <a:r>
              <a:rPr lang="en-US" sz="1200" i="1" kern="1200" dirty="0">
                <a:solidFill>
                  <a:schemeClr val="tx1"/>
                </a:solidFill>
                <a:effectLst/>
                <a:latin typeface="+mn-lt"/>
                <a:ea typeface="+mn-ea"/>
                <a:cs typeface="+mn-cs"/>
              </a:rPr>
              <a:t>R </a:t>
            </a:r>
            <a:r>
              <a:rPr lang="en-US" sz="1200" kern="1200" dirty="0">
                <a:solidFill>
                  <a:schemeClr val="tx1"/>
                </a:solidFill>
                <a:effectLst/>
                <a:latin typeface="+mn-lt"/>
                <a:ea typeface="+mn-ea"/>
                <a:cs typeface="+mn-cs"/>
              </a:rPr>
              <a:t>bps. (B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congestion-con- </a:t>
            </a:r>
            <a:r>
              <a:rPr lang="en-US" sz="1200" kern="1200" dirty="0" err="1">
                <a:solidFill>
                  <a:schemeClr val="tx1"/>
                </a:solidFill>
                <a:effectLst/>
                <a:latin typeface="+mn-lt"/>
                <a:ea typeface="+mn-ea"/>
                <a:cs typeface="+mn-cs"/>
              </a:rPr>
              <a:t>trol</a:t>
            </a:r>
            <a:r>
              <a:rPr lang="en-US" sz="1200" kern="1200" dirty="0">
                <a:solidFill>
                  <a:schemeClr val="tx1"/>
                </a:solidFill>
                <a:effectLst/>
                <a:latin typeface="+mn-lt"/>
                <a:ea typeface="+mn-ea"/>
                <a:cs typeface="+mn-cs"/>
              </a:rPr>
              <a:t> mechanism is said to be </a:t>
            </a:r>
            <a:r>
              <a:rPr lang="en-US" sz="1200" i="1" kern="1200" dirty="0">
                <a:solidFill>
                  <a:schemeClr val="tx1"/>
                </a:solidFill>
                <a:effectLst/>
                <a:latin typeface="+mn-lt"/>
                <a:ea typeface="+mn-ea"/>
                <a:cs typeface="+mn-cs"/>
              </a:rPr>
              <a:t>fair </a:t>
            </a:r>
            <a:r>
              <a:rPr lang="en-US" sz="1200" kern="1200" dirty="0">
                <a:solidFill>
                  <a:schemeClr val="tx1"/>
                </a:solidFill>
                <a:effectLst/>
                <a:latin typeface="+mn-lt"/>
                <a:ea typeface="+mn-ea"/>
                <a:cs typeface="+mn-cs"/>
              </a:rPr>
              <a:t>if the average transmission rate of each connection is approximately </a:t>
            </a:r>
            <a:r>
              <a:rPr lang="en-US" sz="1200" i="1" kern="1200" dirty="0">
                <a:solidFill>
                  <a:schemeClr val="tx1"/>
                </a:solidFill>
                <a:effectLst/>
                <a:latin typeface="+mn-lt"/>
                <a:ea typeface="+mn-ea"/>
                <a:cs typeface="+mn-cs"/>
              </a:rPr>
              <a:t>R/K; </a:t>
            </a:r>
            <a:r>
              <a:rPr lang="en-US" sz="1200" kern="1200" dirty="0">
                <a:solidFill>
                  <a:schemeClr val="tx1"/>
                </a:solidFill>
                <a:effectLst/>
                <a:latin typeface="+mn-lt"/>
                <a:ea typeface="+mn-ea"/>
                <a:cs typeface="+mn-cs"/>
              </a:rPr>
              <a:t>that is, each connection gets an equal share of the link band- width. </a:t>
            </a:r>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40</a:t>
            </a:fld>
            <a:endParaRPr lang="en-US"/>
          </a:p>
        </p:txBody>
      </p:sp>
    </p:spTree>
    <p:extLst>
      <p:ext uri="{BB962C8B-B14F-4D97-AF65-F5344CB8AC3E}">
        <p14:creationId xmlns:p14="http://schemas.microsoft.com/office/powerpoint/2010/main" val="1388439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圖加</a:t>
            </a:r>
            <a:r>
              <a:rPr lang="en-US" altLang="zh-TW" sz="1200" kern="1200" dirty="0">
                <a:solidFill>
                  <a:schemeClr val="tx1"/>
                </a:solidFill>
                <a:effectLst/>
                <a:latin typeface="+mn-lt"/>
                <a:ea typeface="+mn-ea"/>
                <a:cs typeface="+mn-cs"/>
              </a:rPr>
              <a:t>ABC</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Suppose that the TCP window sizes are such that at a given point in time, con- </a:t>
            </a:r>
            <a:r>
              <a:rPr lang="en-US" sz="1200" kern="1200" dirty="0" err="1">
                <a:solidFill>
                  <a:schemeClr val="tx1"/>
                </a:solidFill>
                <a:effectLst/>
                <a:latin typeface="+mn-lt"/>
                <a:ea typeface="+mn-ea"/>
                <a:cs typeface="+mn-cs"/>
              </a:rPr>
              <a:t>nections</a:t>
            </a:r>
            <a:r>
              <a:rPr lang="en-US" sz="1200" kern="1200" dirty="0">
                <a:solidFill>
                  <a:schemeClr val="tx1"/>
                </a:solidFill>
                <a:effectLst/>
                <a:latin typeface="+mn-lt"/>
                <a:ea typeface="+mn-ea"/>
                <a:cs typeface="+mn-cs"/>
              </a:rPr>
              <a:t> 1 and 2 realize throughputs indicated by point </a:t>
            </a:r>
            <a:r>
              <a:rPr lang="en-US" sz="1200" i="1" kern="1200" dirty="0">
                <a:solidFill>
                  <a:schemeClr val="tx1"/>
                </a:solidFill>
                <a:effectLst/>
                <a:latin typeface="+mn-lt"/>
                <a:ea typeface="+mn-ea"/>
                <a:cs typeface="+mn-cs"/>
              </a:rPr>
              <a:t>A </a:t>
            </a:r>
            <a:r>
              <a:rPr lang="en-US" sz="1200" kern="1200" dirty="0">
                <a:solidFill>
                  <a:schemeClr val="tx1"/>
                </a:solidFill>
                <a:effectLst/>
                <a:latin typeface="+mn-lt"/>
                <a:ea typeface="+mn-ea"/>
                <a:cs typeface="+mn-cs"/>
              </a:rPr>
              <a:t>in Figure 3.56. Because the amount of link bandwidth jointly consumed by the two connections is less than </a:t>
            </a:r>
            <a:r>
              <a:rPr lang="en-US" sz="1200" i="1" kern="1200" dirty="0">
                <a:solidFill>
                  <a:schemeClr val="tx1"/>
                </a:solidFill>
                <a:effectLst/>
                <a:latin typeface="+mn-lt"/>
                <a:ea typeface="+mn-ea"/>
                <a:cs typeface="+mn-cs"/>
              </a:rPr>
              <a:t>R</a:t>
            </a:r>
            <a:r>
              <a:rPr lang="en-US" sz="1200" kern="1200" dirty="0">
                <a:solidFill>
                  <a:schemeClr val="tx1"/>
                </a:solidFill>
                <a:effectLst/>
                <a:latin typeface="+mn-lt"/>
                <a:ea typeface="+mn-ea"/>
                <a:cs typeface="+mn-cs"/>
              </a:rPr>
              <a:t>, no loss will occur, and both connections will increase their window by 1 MSS per RTT as a result of TCP’s congestion-avoidance algorithm.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Thus, the joint throughput of the two connections proceeds along a 45-degree line (equal increase for both connections) starting from point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Eventually, the link bandwidth jointly consumed by the two connections will be greater than </a:t>
            </a:r>
            <a:r>
              <a:rPr lang="en-US" sz="1200" i="1" kern="1200" dirty="0">
                <a:solidFill>
                  <a:schemeClr val="tx1"/>
                </a:solidFill>
                <a:effectLst/>
                <a:latin typeface="+mn-lt"/>
                <a:ea typeface="+mn-ea"/>
                <a:cs typeface="+mn-cs"/>
              </a:rPr>
              <a:t>R, </a:t>
            </a:r>
            <a:r>
              <a:rPr lang="en-US" sz="1200" kern="1200" dirty="0">
                <a:solidFill>
                  <a:schemeClr val="tx1"/>
                </a:solidFill>
                <a:effectLst/>
                <a:latin typeface="+mn-lt"/>
                <a:ea typeface="+mn-ea"/>
                <a:cs typeface="+mn-cs"/>
              </a:rPr>
              <a:t>and eventually packet loss will occur. Suppose that connections 1 and 2 experience packet loss when they realize throughputs indicated by point </a:t>
            </a:r>
            <a:r>
              <a:rPr lang="en-US" sz="1200" i="1" kern="120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 Connections 1 and 2 then decrease their windows by a factor of two. The resulting throughputs realized are thus at point </a:t>
            </a:r>
            <a:r>
              <a:rPr lang="en-US" sz="1200" i="1" kern="1200" dirty="0">
                <a:solidFill>
                  <a:schemeClr val="tx1"/>
                </a:solidFill>
                <a:effectLst/>
                <a:latin typeface="+mn-lt"/>
                <a:ea typeface="+mn-ea"/>
                <a:cs typeface="+mn-cs"/>
              </a:rPr>
              <a:t>C, </a:t>
            </a:r>
            <a:r>
              <a:rPr lang="en-US" sz="1200" kern="1200" dirty="0">
                <a:solidFill>
                  <a:schemeClr val="tx1"/>
                </a:solidFill>
                <a:effectLst/>
                <a:latin typeface="+mn-lt"/>
                <a:ea typeface="+mn-ea"/>
                <a:cs typeface="+mn-cs"/>
              </a:rPr>
              <a:t>halfway along a vector starting at </a:t>
            </a:r>
            <a:r>
              <a:rPr lang="en-US" sz="1200" i="1" kern="1200" dirty="0">
                <a:solidFill>
                  <a:schemeClr val="tx1"/>
                </a:solidFill>
                <a:effectLst/>
                <a:latin typeface="+mn-lt"/>
                <a:ea typeface="+mn-ea"/>
                <a:cs typeface="+mn-cs"/>
              </a:rPr>
              <a:t>B </a:t>
            </a:r>
            <a:r>
              <a:rPr lang="en-US" sz="1200" kern="1200" dirty="0">
                <a:solidFill>
                  <a:schemeClr val="tx1"/>
                </a:solidFill>
                <a:effectLst/>
                <a:latin typeface="+mn-lt"/>
                <a:ea typeface="+mn-ea"/>
                <a:cs typeface="+mn-cs"/>
              </a:rPr>
              <a:t>and ending at the origin. Because the joint bandwidth use is less than </a:t>
            </a:r>
            <a:r>
              <a:rPr lang="en-US" sz="1200" i="1" kern="1200" dirty="0">
                <a:solidFill>
                  <a:schemeClr val="tx1"/>
                </a:solidFill>
                <a:effectLst/>
                <a:latin typeface="+mn-lt"/>
                <a:ea typeface="+mn-ea"/>
                <a:cs typeface="+mn-cs"/>
              </a:rPr>
              <a:t>R </a:t>
            </a:r>
            <a:r>
              <a:rPr lang="en-US" sz="1200" kern="1200" dirty="0">
                <a:solidFill>
                  <a:schemeClr val="tx1"/>
                </a:solidFill>
                <a:effectLst/>
                <a:latin typeface="+mn-lt"/>
                <a:ea typeface="+mn-ea"/>
                <a:cs typeface="+mn-cs"/>
              </a:rPr>
              <a:t>at point </a:t>
            </a:r>
            <a:r>
              <a:rPr lang="en-US" sz="1200" i="1" kern="1200" dirty="0">
                <a:solidFill>
                  <a:schemeClr val="tx1"/>
                </a:solidFill>
                <a:effectLst/>
                <a:latin typeface="+mn-lt"/>
                <a:ea typeface="+mn-ea"/>
                <a:cs typeface="+mn-cs"/>
              </a:rPr>
              <a:t>C, </a:t>
            </a:r>
            <a:r>
              <a:rPr lang="en-US" sz="1200" kern="1200" dirty="0">
                <a:solidFill>
                  <a:schemeClr val="tx1"/>
                </a:solidFill>
                <a:effectLst/>
                <a:latin typeface="+mn-lt"/>
                <a:ea typeface="+mn-ea"/>
                <a:cs typeface="+mn-cs"/>
              </a:rPr>
              <a:t>the two connections again increase their throughputs along a 45-degree line starting from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Eventually, loss will again occur, for example, at point </a:t>
            </a:r>
            <a:r>
              <a:rPr lang="en-US" sz="1200" i="1" kern="1200" dirty="0">
                <a:solidFill>
                  <a:schemeClr val="tx1"/>
                </a:solidFill>
                <a:effectLst/>
                <a:latin typeface="+mn-lt"/>
                <a:ea typeface="+mn-ea"/>
                <a:cs typeface="+mn-cs"/>
              </a:rPr>
              <a:t>D, </a:t>
            </a:r>
            <a:r>
              <a:rPr lang="en-US" sz="1200" kern="1200" dirty="0">
                <a:solidFill>
                  <a:schemeClr val="tx1"/>
                </a:solidFill>
                <a:effectLst/>
                <a:latin typeface="+mn-lt"/>
                <a:ea typeface="+mn-ea"/>
                <a:cs typeface="+mn-cs"/>
              </a:rPr>
              <a:t>and the two connections again decrease their win- </a:t>
            </a:r>
            <a:r>
              <a:rPr lang="en-US" sz="1200" kern="1200" dirty="0" err="1">
                <a:solidFill>
                  <a:schemeClr val="tx1"/>
                </a:solidFill>
                <a:effectLst/>
                <a:latin typeface="+mn-lt"/>
                <a:ea typeface="+mn-ea"/>
                <a:cs typeface="+mn-cs"/>
              </a:rPr>
              <a:t>dow</a:t>
            </a:r>
            <a:r>
              <a:rPr lang="en-US" sz="1200" kern="1200" dirty="0">
                <a:solidFill>
                  <a:schemeClr val="tx1"/>
                </a:solidFill>
                <a:effectLst/>
                <a:latin typeface="+mn-lt"/>
                <a:ea typeface="+mn-ea"/>
                <a:cs typeface="+mn-cs"/>
              </a:rPr>
              <a:t> sizes by a factor of two, and so on. You should convince yourself that the bandwidth realized by the two connections eventually fluctuates along the equal bandwidth share line. You should also convince yourself that the two connections will converge to this behavior regardless of where they are in the two-dimensional space! Although a number of idealized assumptions lie behind this scenario, it still provides an intuitive feel for why TCP results in an equal sharing of bandwidth among connections.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41</a:t>
            </a:fld>
            <a:endParaRPr lang="en-US"/>
          </a:p>
        </p:txBody>
      </p:sp>
    </p:spTree>
    <p:extLst>
      <p:ext uri="{BB962C8B-B14F-4D97-AF65-F5344CB8AC3E}">
        <p14:creationId xmlns:p14="http://schemas.microsoft.com/office/powerpoint/2010/main" val="191704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32-bit </a:t>
            </a:r>
            <a:r>
              <a:rPr lang="en-US" sz="1200" b="1" kern="1200" dirty="0">
                <a:solidFill>
                  <a:schemeClr val="tx1"/>
                </a:solidFill>
                <a:effectLst/>
                <a:latin typeface="+mn-lt"/>
                <a:ea typeface="+mn-ea"/>
                <a:cs typeface="+mn-cs"/>
              </a:rPr>
              <a:t>sequence number field </a:t>
            </a:r>
            <a:r>
              <a:rPr lang="en-US" sz="1200" kern="1200" dirty="0">
                <a:solidFill>
                  <a:schemeClr val="tx1"/>
                </a:solidFill>
                <a:effectLst/>
                <a:latin typeface="+mn-lt"/>
                <a:ea typeface="+mn-ea"/>
                <a:cs typeface="+mn-cs"/>
              </a:rPr>
              <a:t>and the 32-bit </a:t>
            </a:r>
            <a:r>
              <a:rPr lang="en-US" sz="1200" b="1" kern="1200" dirty="0">
                <a:solidFill>
                  <a:schemeClr val="tx1"/>
                </a:solidFill>
                <a:effectLst/>
                <a:latin typeface="+mn-lt"/>
                <a:ea typeface="+mn-ea"/>
                <a:cs typeface="+mn-cs"/>
              </a:rPr>
              <a:t>acknowledgment number field </a:t>
            </a:r>
            <a:r>
              <a:rPr lang="en-US" sz="1200" kern="1200" dirty="0">
                <a:solidFill>
                  <a:schemeClr val="tx1"/>
                </a:solidFill>
                <a:effectLst/>
                <a:latin typeface="+mn-lt"/>
                <a:ea typeface="+mn-ea"/>
                <a:cs typeface="+mn-cs"/>
              </a:rPr>
              <a:t>are used by the TCP sender and receiver in implementing a reliable data transfer service, as discussed below.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16-bit </a:t>
            </a:r>
            <a:r>
              <a:rPr lang="en-US" sz="1200" b="1" kern="1200" dirty="0">
                <a:solidFill>
                  <a:schemeClr val="tx1"/>
                </a:solidFill>
                <a:effectLst/>
                <a:latin typeface="+mn-lt"/>
                <a:ea typeface="+mn-ea"/>
                <a:cs typeface="+mn-cs"/>
              </a:rPr>
              <a:t>receive window </a:t>
            </a:r>
            <a:r>
              <a:rPr lang="en-US" sz="1200" kern="1200" dirty="0">
                <a:solidFill>
                  <a:schemeClr val="tx1"/>
                </a:solidFill>
                <a:effectLst/>
                <a:latin typeface="+mn-lt"/>
                <a:ea typeface="+mn-ea"/>
                <a:cs typeface="+mn-cs"/>
              </a:rPr>
              <a:t>field is used for flow control. We will see shortly that it is used to indicate the number of bytes that a receiver is willing to accept.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4-bit </a:t>
            </a:r>
            <a:r>
              <a:rPr lang="en-US" sz="1200" b="1" kern="1200" dirty="0">
                <a:solidFill>
                  <a:schemeClr val="tx1"/>
                </a:solidFill>
                <a:effectLst/>
                <a:latin typeface="+mn-lt"/>
                <a:ea typeface="+mn-ea"/>
                <a:cs typeface="+mn-cs"/>
              </a:rPr>
              <a:t>header length field </a:t>
            </a:r>
            <a:r>
              <a:rPr lang="en-US" sz="1200" kern="1200" dirty="0">
                <a:solidFill>
                  <a:schemeClr val="tx1"/>
                </a:solidFill>
                <a:effectLst/>
                <a:latin typeface="+mn-lt"/>
                <a:ea typeface="+mn-ea"/>
                <a:cs typeface="+mn-cs"/>
              </a:rPr>
              <a:t>specifies the length of the TCP header in 32-bit words. The TCP header can be of variable length due to the TCP options field.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optional and variable-length </a:t>
            </a:r>
            <a:r>
              <a:rPr lang="en-US" sz="1200" b="1" kern="1200" dirty="0">
                <a:solidFill>
                  <a:schemeClr val="tx1"/>
                </a:solidFill>
                <a:effectLst/>
                <a:latin typeface="+mn-lt"/>
                <a:ea typeface="+mn-ea"/>
                <a:cs typeface="+mn-cs"/>
              </a:rPr>
              <a:t>options field </a:t>
            </a:r>
            <a:r>
              <a:rPr lang="en-US" sz="1200" kern="1200" dirty="0">
                <a:solidFill>
                  <a:schemeClr val="tx1"/>
                </a:solidFill>
                <a:effectLst/>
                <a:latin typeface="+mn-lt"/>
                <a:ea typeface="+mn-ea"/>
                <a:cs typeface="+mn-cs"/>
              </a:rPr>
              <a:t>is used when a sender and receiver negotiate the maximum segment size (MSS) or as a window scaling </a:t>
            </a:r>
            <a:r>
              <a:rPr lang="en-US" sz="1200" kern="1200" dirty="0" err="1">
                <a:solidFill>
                  <a:schemeClr val="tx1"/>
                </a:solidFill>
                <a:effectLst/>
                <a:latin typeface="+mn-lt"/>
                <a:ea typeface="+mn-ea"/>
                <a:cs typeface="+mn-cs"/>
              </a:rPr>
              <a:t>fac</a:t>
            </a:r>
            <a:r>
              <a:rPr lang="en-US" sz="1200" kern="1200" dirty="0">
                <a:solidFill>
                  <a:schemeClr val="tx1"/>
                </a:solidFill>
                <a:effectLst/>
                <a:latin typeface="+mn-lt"/>
                <a:ea typeface="+mn-ea"/>
                <a:cs typeface="+mn-cs"/>
              </a:rPr>
              <a:t>- tor for use in high-speed networks. A time-stamping option is also defined. See RFC 854 and RFC 1323 for additional details.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flag field </a:t>
            </a:r>
            <a:r>
              <a:rPr lang="en-US" sz="1200" kern="1200" dirty="0">
                <a:solidFill>
                  <a:schemeClr val="tx1"/>
                </a:solidFill>
                <a:effectLst/>
                <a:latin typeface="+mn-lt"/>
                <a:ea typeface="+mn-ea"/>
                <a:cs typeface="+mn-cs"/>
              </a:rPr>
              <a:t>contains 6 bits. The </a:t>
            </a:r>
            <a:r>
              <a:rPr lang="en-US" sz="1200" b="1" kern="1200" dirty="0">
                <a:solidFill>
                  <a:schemeClr val="tx1"/>
                </a:solidFill>
                <a:effectLst/>
                <a:latin typeface="+mn-lt"/>
                <a:ea typeface="+mn-ea"/>
                <a:cs typeface="+mn-cs"/>
              </a:rPr>
              <a:t>ACK bit </a:t>
            </a:r>
            <a:r>
              <a:rPr lang="en-US" sz="1200" kern="1200" dirty="0">
                <a:solidFill>
                  <a:schemeClr val="tx1"/>
                </a:solidFill>
                <a:effectLst/>
                <a:latin typeface="+mn-lt"/>
                <a:ea typeface="+mn-ea"/>
                <a:cs typeface="+mn-cs"/>
              </a:rPr>
              <a:t>is used to indicate that the value car- </a:t>
            </a:r>
            <a:r>
              <a:rPr lang="en-US" sz="1200" kern="1200" dirty="0" err="1">
                <a:solidFill>
                  <a:schemeClr val="tx1"/>
                </a:solidFill>
                <a:effectLst/>
                <a:latin typeface="+mn-lt"/>
                <a:ea typeface="+mn-ea"/>
                <a:cs typeface="+mn-cs"/>
              </a:rPr>
              <a:t>ried</a:t>
            </a:r>
            <a:r>
              <a:rPr lang="en-US" sz="1200" kern="1200" dirty="0">
                <a:solidFill>
                  <a:schemeClr val="tx1"/>
                </a:solidFill>
                <a:effectLst/>
                <a:latin typeface="+mn-lt"/>
                <a:ea typeface="+mn-ea"/>
                <a:cs typeface="+mn-cs"/>
              </a:rPr>
              <a:t> in the acknowledgment field is valid; </a:t>
            </a:r>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9</a:t>
            </a:fld>
            <a:endParaRPr lang="en-US"/>
          </a:p>
        </p:txBody>
      </p:sp>
    </p:spTree>
    <p:extLst>
      <p:ext uri="{BB962C8B-B14F-4D97-AF65-F5344CB8AC3E}">
        <p14:creationId xmlns:p14="http://schemas.microsoft.com/office/powerpoint/2010/main" val="68069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Two of the most important fields in the TCP segment header are the sequence number field and the acknowledgment number field. These fields are a critical part of TCP’s reliable data transfer service. </a:t>
            </a:r>
          </a:p>
          <a:p>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TCP views data as an unstructured, but ordered, stream of bytes.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500,000 data, MSS=1000, </a:t>
            </a:r>
            <a:r>
              <a:rPr lang="en-US" sz="1200" i="0" kern="1200" dirty="0" err="1">
                <a:solidFill>
                  <a:schemeClr val="tx1"/>
                </a:solidFill>
                <a:effectLst/>
                <a:latin typeface="+mn-lt"/>
                <a:ea typeface="+mn-ea"/>
                <a:cs typeface="+mn-cs"/>
              </a:rPr>
              <a:t>seq</a:t>
            </a:r>
            <a:r>
              <a:rPr lang="en-US" sz="1200" i="0" kern="1200" dirty="0">
                <a:solidFill>
                  <a:schemeClr val="tx1"/>
                </a:solidFill>
                <a:effectLst/>
                <a:latin typeface="+mn-lt"/>
                <a:ea typeface="+mn-ea"/>
                <a:cs typeface="+mn-cs"/>
              </a:rPr>
              <a:t>: 0, 1000, 2000, </a:t>
            </a:r>
            <a:r>
              <a:rPr lang="is-IS" sz="1200" i="0" kern="1200" dirty="0">
                <a:solidFill>
                  <a:schemeClr val="tx1"/>
                </a:solidFill>
                <a:effectLst/>
                <a:latin typeface="+mn-lt"/>
                <a:ea typeface="+mn-ea"/>
                <a:cs typeface="+mn-cs"/>
              </a:rPr>
              <a:t>…</a:t>
            </a:r>
            <a:endParaRPr lang="en-US" i="0" dirty="0">
              <a:effectLst/>
            </a:endParaRPr>
          </a:p>
          <a:p>
            <a:endParaRPr lang="en-US" i="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The acknowledgment number that Host A puts in its segment is the sequence number of the next byte Host A is expecting from Host B.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For</a:t>
            </a:r>
            <a:r>
              <a:rPr lang="en-US" sz="1200" i="0" kern="1200" baseline="0" dirty="0">
                <a:solidFill>
                  <a:schemeClr val="tx1"/>
                </a:solidFill>
                <a:effectLst/>
                <a:latin typeface="+mn-lt"/>
                <a:ea typeface="+mn-ea"/>
                <a:cs typeface="+mn-cs"/>
              </a:rPr>
              <a:t> example, receive 0-535 and 900, then ACK will be 536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How </a:t>
            </a:r>
            <a:r>
              <a:rPr lang="en-US" sz="1200" i="0" kern="1200" baseline="0" dirty="0" err="1">
                <a:solidFill>
                  <a:schemeClr val="tx1"/>
                </a:solidFill>
                <a:effectLst/>
                <a:latin typeface="+mn-lt"/>
                <a:ea typeface="+mn-ea"/>
                <a:cs typeface="+mn-cs"/>
              </a:rPr>
              <a:t>abot</a:t>
            </a:r>
            <a:r>
              <a:rPr lang="en-US" sz="1200" i="0" kern="1200" baseline="0" dirty="0">
                <a:solidFill>
                  <a:schemeClr val="tx1"/>
                </a:solidFill>
                <a:effectLst/>
                <a:latin typeface="+mn-lt"/>
                <a:ea typeface="+mn-ea"/>
                <a:cs typeface="+mn-cs"/>
              </a:rPr>
              <a:t> 900? No spec in RFC, leaving decision to programmers: discard 900 or keep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truth, both sides of a TCP connection randomly choose an initial sequence number. This is done to minimize the possibility that a segment that is still present in the network from an earlier, already-terminated connection between two hosts is mistaken for a valid segment in a later connection between these same two hosts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10</a:t>
            </a:fld>
            <a:endParaRPr lang="en-US"/>
          </a:p>
        </p:txBody>
      </p:sp>
    </p:spTree>
    <p:extLst>
      <p:ext uri="{BB962C8B-B14F-4D97-AF65-F5344CB8AC3E}">
        <p14:creationId xmlns:p14="http://schemas.microsoft.com/office/powerpoint/2010/main" val="192398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char is sent to the server, and then sent back to the client to ensure that the characters have been received by the server </a:t>
            </a:r>
            <a:r>
              <a:rPr lang="en-US" baseline="0" dirty="0">
                <a:sym typeface="Wingdings"/>
              </a:rPr>
              <a:t> Each char traverses the network twice.</a:t>
            </a:r>
            <a:endParaRPr lang="en-US" baseline="0" dirty="0"/>
          </a:p>
        </p:txBody>
      </p:sp>
      <p:sp>
        <p:nvSpPr>
          <p:cNvPr id="4" name="Slide Number Placeholder 3"/>
          <p:cNvSpPr>
            <a:spLocks noGrp="1"/>
          </p:cNvSpPr>
          <p:nvPr>
            <p:ph type="sldNum" sz="quarter" idx="10"/>
          </p:nvPr>
        </p:nvSpPr>
        <p:spPr/>
        <p:txBody>
          <a:bodyPr/>
          <a:lstStyle/>
          <a:p>
            <a:fld id="{87080528-0557-C24C-954E-CAEC5030BEE0}" type="slidenum">
              <a:rPr lang="en-US" smtClean="0"/>
              <a:t>11</a:t>
            </a:fld>
            <a:endParaRPr lang="en-US"/>
          </a:p>
        </p:txBody>
      </p:sp>
    </p:spTree>
    <p:extLst>
      <p:ext uri="{BB962C8B-B14F-4D97-AF65-F5344CB8AC3E}">
        <p14:creationId xmlns:p14="http://schemas.microsoft.com/office/powerpoint/2010/main" val="115147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 missing / data missing</a:t>
            </a:r>
          </a:p>
        </p:txBody>
      </p:sp>
      <p:sp>
        <p:nvSpPr>
          <p:cNvPr id="4" name="Slide Number Placeholder 3"/>
          <p:cNvSpPr>
            <a:spLocks noGrp="1"/>
          </p:cNvSpPr>
          <p:nvPr>
            <p:ph type="sldNum" sz="quarter" idx="5"/>
          </p:nvPr>
        </p:nvSpPr>
        <p:spPr/>
        <p:txBody>
          <a:bodyPr/>
          <a:lstStyle/>
          <a:p>
            <a:fld id="{87080528-0557-C24C-954E-CAEC5030BEE0}" type="slidenum">
              <a:rPr lang="en-US" smtClean="0"/>
              <a:t>12</a:t>
            </a:fld>
            <a:endParaRPr lang="en-US"/>
          </a:p>
        </p:txBody>
      </p:sp>
    </p:spTree>
    <p:extLst>
      <p:ext uri="{BB962C8B-B14F-4D97-AF65-F5344CB8AC3E}">
        <p14:creationId xmlns:p14="http://schemas.microsoft.com/office/powerpoint/2010/main" val="18060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IP does not guarantee datagram delivery, does not guarantee in-order delivery of data- grams, and does not guarantee the integrity of the data in the datagrams.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datagrams can overflow router buffers and never reach their destination, datagrams can arrive out of order, and bits in the datagram can get corrupted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RDT:</a:t>
            </a:r>
            <a:r>
              <a:rPr lang="en-US" b="1" baseline="0" dirty="0"/>
              <a:t> </a:t>
            </a:r>
            <a:r>
              <a:rPr lang="en-US" sz="1200" b="1" kern="1200" dirty="0">
                <a:solidFill>
                  <a:schemeClr val="tx1"/>
                </a:solidFill>
                <a:effectLst/>
                <a:latin typeface="+mn-lt"/>
                <a:ea typeface="+mn-ea"/>
                <a:cs typeface="+mn-cs"/>
              </a:rPr>
              <a:t>uncorrupted, without gaps, without duplication, and in sequence; </a:t>
            </a:r>
            <a:r>
              <a:rPr lang="en-US" sz="1200" b="1" kern="1200" dirty="0">
                <a:solidFill>
                  <a:schemeClr val="tx1"/>
                </a:solidFill>
                <a:effectLst/>
                <a:latin typeface="+mn-lt"/>
                <a:ea typeface="+mn-ea"/>
                <a:cs typeface="+mn-cs"/>
                <a:sym typeface="Wingdings"/>
              </a:rPr>
              <a:t> exactly the same with transmitted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 only a </a:t>
            </a:r>
            <a:r>
              <a:rPr lang="en-US" sz="1200" i="1" kern="1200" dirty="0">
                <a:solidFill>
                  <a:schemeClr val="tx1"/>
                </a:solidFill>
                <a:effectLst/>
                <a:latin typeface="+mn-lt"/>
                <a:ea typeface="+mn-ea"/>
                <a:cs typeface="+mn-cs"/>
              </a:rPr>
              <a:t>single </a:t>
            </a:r>
            <a:r>
              <a:rPr lang="en-US" sz="1200" kern="1200" dirty="0">
                <a:solidFill>
                  <a:schemeClr val="tx1"/>
                </a:solidFill>
                <a:effectLst/>
                <a:latin typeface="+mn-lt"/>
                <a:ea typeface="+mn-ea"/>
                <a:cs typeface="+mn-cs"/>
              </a:rPr>
              <a:t>retransmission timer</a:t>
            </a:r>
            <a:r>
              <a:rPr lang="en-US" sz="1200" kern="1200" baseline="0" dirty="0">
                <a:solidFill>
                  <a:schemeClr val="tx1"/>
                </a:solidFill>
                <a:effectLst/>
                <a:latin typeface="+mn-lt"/>
                <a:ea typeface="+mn-ea"/>
                <a:cs typeface="+mn-cs"/>
              </a:rPr>
              <a:t> for all the non-</a:t>
            </a:r>
            <a:r>
              <a:rPr lang="en-US" sz="1200" kern="1200" baseline="0" dirty="0" err="1">
                <a:solidFill>
                  <a:schemeClr val="tx1"/>
                </a:solidFill>
                <a:effectLst/>
                <a:latin typeface="+mn-lt"/>
                <a:ea typeface="+mn-ea"/>
                <a:cs typeface="+mn-cs"/>
              </a:rPr>
              <a:t>acked</a:t>
            </a:r>
            <a:r>
              <a:rPr lang="en-US" sz="1200" kern="1200" baseline="0" dirty="0">
                <a:solidFill>
                  <a:schemeClr val="tx1"/>
                </a:solidFill>
                <a:effectLst/>
                <a:latin typeface="+mn-lt"/>
                <a:ea typeface="+mn-ea"/>
                <a:cs typeface="+mn-cs"/>
              </a:rPr>
              <a:t> segments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7080528-0557-C24C-954E-CAEC5030BEE0}" type="slidenum">
              <a:rPr lang="en-US" smtClean="0"/>
              <a:t>14</a:t>
            </a:fld>
            <a:endParaRPr lang="en-US"/>
          </a:p>
        </p:txBody>
      </p:sp>
    </p:spTree>
    <p:extLst>
      <p:ext uri="{BB962C8B-B14F-4D97-AF65-F5344CB8AC3E}">
        <p14:creationId xmlns:p14="http://schemas.microsoft.com/office/powerpoint/2010/main" val="1196968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3450">
              <a:defRPr sz="1600">
                <a:solidFill>
                  <a:schemeClr val="tx1"/>
                </a:solidFill>
                <a:latin typeface="Tahoma" charset="0"/>
                <a:ea typeface="ＭＳ Ｐゴシック" charset="-128"/>
              </a:defRPr>
            </a:lvl1pPr>
            <a:lvl2pPr marL="742950" indent="-285750" defTabSz="933450">
              <a:defRPr sz="1600">
                <a:solidFill>
                  <a:schemeClr val="tx1"/>
                </a:solidFill>
                <a:latin typeface="Tahoma" charset="0"/>
                <a:ea typeface="ＭＳ Ｐゴシック" charset="-128"/>
              </a:defRPr>
            </a:lvl2pPr>
            <a:lvl3pPr marL="1143000" indent="-228600" defTabSz="933450">
              <a:defRPr sz="1600">
                <a:solidFill>
                  <a:schemeClr val="tx1"/>
                </a:solidFill>
                <a:latin typeface="Tahoma" charset="0"/>
                <a:ea typeface="ＭＳ Ｐゴシック" charset="-128"/>
              </a:defRPr>
            </a:lvl3pPr>
            <a:lvl4pPr marL="1600200" indent="-228600" defTabSz="933450">
              <a:defRPr sz="1600">
                <a:solidFill>
                  <a:schemeClr val="tx1"/>
                </a:solidFill>
                <a:latin typeface="Tahoma" charset="0"/>
                <a:ea typeface="ＭＳ Ｐゴシック" charset="-128"/>
              </a:defRPr>
            </a:lvl4pPr>
            <a:lvl5pPr marL="2057400" indent="-228600" defTabSz="933450">
              <a:defRPr sz="1600">
                <a:solidFill>
                  <a:schemeClr val="tx1"/>
                </a:solidFill>
                <a:latin typeface="Tahoma" charset="0"/>
                <a:ea typeface="ＭＳ Ｐゴシック" charset="-128"/>
              </a:defRPr>
            </a:lvl5pPr>
            <a:lvl6pPr marL="2514600" indent="-228600" algn="ctr" defTabSz="933450"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defTabSz="933450"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defTabSz="933450"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defTabSz="933450" eaLnBrk="0" fontAlgn="base" hangingPunct="0">
              <a:spcBef>
                <a:spcPct val="0"/>
              </a:spcBef>
              <a:spcAft>
                <a:spcPct val="0"/>
              </a:spcAft>
              <a:defRPr sz="1600">
                <a:solidFill>
                  <a:schemeClr val="tx1"/>
                </a:solidFill>
                <a:latin typeface="Tahoma" charset="0"/>
                <a:ea typeface="ＭＳ Ｐゴシック" charset="-128"/>
              </a:defRPr>
            </a:lvl9pPr>
          </a:lstStyle>
          <a:p>
            <a:fld id="{6E8CF623-B7F0-7441-8DEC-A29DB1BA176A}" type="slidenum">
              <a:rPr lang="en-US" altLang="en-US" sz="1200">
                <a:latin typeface="Times New Roman" charset="0"/>
              </a:rPr>
              <a:pPr/>
              <a:t>15</a:t>
            </a:fld>
            <a:endParaRPr lang="en-US" altLang="en-US" sz="1200">
              <a:latin typeface="Times New Roman"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charset="0"/>
                <a:cs typeface="+mn-cs"/>
              </a:rPr>
              <a:t>Case 1: </a:t>
            </a:r>
            <a:r>
              <a:rPr lang="en-US" sz="1200" kern="1200" dirty="0">
                <a:solidFill>
                  <a:schemeClr val="tx1"/>
                </a:solidFill>
                <a:effectLst/>
                <a:latin typeface="+mn-lt"/>
                <a:ea typeface="+mn-ea"/>
                <a:cs typeface="+mn-cs"/>
              </a:rPr>
              <a:t>Host A waits for a segment from B with acknowledgment number 100. Although the segment from A is received at B, the acknowledgment from B to A gets lost. </a:t>
            </a:r>
            <a:r>
              <a:rPr lang="en-US" sz="1200" kern="1200" dirty="0">
                <a:solidFill>
                  <a:schemeClr val="tx1"/>
                </a:solidFill>
                <a:effectLst/>
                <a:latin typeface="+mn-lt"/>
                <a:ea typeface="+mn-ea"/>
                <a:cs typeface="+mn-cs"/>
                <a:sym typeface="Wingdings"/>
              </a:rPr>
              <a:t> </a:t>
            </a:r>
            <a:r>
              <a:rPr lang="en-US" sz="1200" kern="1200" dirty="0">
                <a:solidFill>
                  <a:schemeClr val="tx1"/>
                </a:solidFill>
                <a:effectLst/>
                <a:latin typeface="+mn-lt"/>
                <a:ea typeface="+mn-ea"/>
                <a:cs typeface="+mn-cs"/>
              </a:rPr>
              <a:t>TCP in Host B will discard the bytes in the retransmitted segment.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Case 2: A sends two segments back to back, </a:t>
            </a:r>
            <a:r>
              <a:rPr lang="en-US" sz="1200" kern="1200" dirty="0">
                <a:solidFill>
                  <a:schemeClr val="tx1"/>
                </a:solidFill>
                <a:effectLst/>
                <a:latin typeface="+mn-lt"/>
                <a:ea typeface="+mn-ea"/>
                <a:cs typeface="+mn-cs"/>
              </a:rPr>
              <a:t>B sends two separate acknowledgments for each of these segments.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 timeout event occurs, Host A resends the first segment with sequence number 92 and restarts the timer. As long as the ACK for the second segment arrives before the new timeout</a:t>
            </a:r>
            <a:r>
              <a:rPr lang="en-US" sz="1200" b="1" kern="1200" dirty="0">
                <a:solidFill>
                  <a:schemeClr val="tx1"/>
                </a:solidFill>
                <a:effectLst/>
                <a:latin typeface="+mn-lt"/>
                <a:ea typeface="+mn-ea"/>
                <a:cs typeface="+mn-cs"/>
              </a:rPr>
              <a:t>, the second segment will not be retransmitted</a:t>
            </a:r>
            <a:r>
              <a:rPr lang="en-US" sz="1200" kern="1200" dirty="0">
                <a:solidFill>
                  <a:schemeClr val="tx1"/>
                </a:solidFill>
                <a:effectLst/>
                <a:latin typeface="+mn-lt"/>
                <a:ea typeface="+mn-ea"/>
                <a:cs typeface="+mn-cs"/>
              </a:rPr>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dirty="0">
              <a:latin typeface="Times New Roman" charset="0"/>
              <a:cs typeface="+mn-cs"/>
            </a:endParaRPr>
          </a:p>
        </p:txBody>
      </p:sp>
    </p:spTree>
    <p:extLst>
      <p:ext uri="{BB962C8B-B14F-4D97-AF65-F5344CB8AC3E}">
        <p14:creationId xmlns:p14="http://schemas.microsoft.com/office/powerpoint/2010/main" val="76991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3450">
              <a:defRPr sz="1600">
                <a:solidFill>
                  <a:schemeClr val="tx1"/>
                </a:solidFill>
                <a:latin typeface="Tahoma" charset="0"/>
                <a:ea typeface="ＭＳ Ｐゴシック" charset="-128"/>
              </a:defRPr>
            </a:lvl1pPr>
            <a:lvl2pPr marL="742950" indent="-285750" defTabSz="933450">
              <a:defRPr sz="1600">
                <a:solidFill>
                  <a:schemeClr val="tx1"/>
                </a:solidFill>
                <a:latin typeface="Tahoma" charset="0"/>
                <a:ea typeface="ＭＳ Ｐゴシック" charset="-128"/>
              </a:defRPr>
            </a:lvl2pPr>
            <a:lvl3pPr marL="1143000" indent="-228600" defTabSz="933450">
              <a:defRPr sz="1600">
                <a:solidFill>
                  <a:schemeClr val="tx1"/>
                </a:solidFill>
                <a:latin typeface="Tahoma" charset="0"/>
                <a:ea typeface="ＭＳ Ｐゴシック" charset="-128"/>
              </a:defRPr>
            </a:lvl3pPr>
            <a:lvl4pPr marL="1600200" indent="-228600" defTabSz="933450">
              <a:defRPr sz="1600">
                <a:solidFill>
                  <a:schemeClr val="tx1"/>
                </a:solidFill>
                <a:latin typeface="Tahoma" charset="0"/>
                <a:ea typeface="ＭＳ Ｐゴシック" charset="-128"/>
              </a:defRPr>
            </a:lvl4pPr>
            <a:lvl5pPr marL="2057400" indent="-228600" defTabSz="933450">
              <a:defRPr sz="1600">
                <a:solidFill>
                  <a:schemeClr val="tx1"/>
                </a:solidFill>
                <a:latin typeface="Tahoma" charset="0"/>
                <a:ea typeface="ＭＳ Ｐゴシック" charset="-128"/>
              </a:defRPr>
            </a:lvl5pPr>
            <a:lvl6pPr marL="2514600" indent="-228600" algn="ctr" defTabSz="933450"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defTabSz="933450"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defTabSz="933450"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defTabSz="933450" eaLnBrk="0" fontAlgn="base" hangingPunct="0">
              <a:spcBef>
                <a:spcPct val="0"/>
              </a:spcBef>
              <a:spcAft>
                <a:spcPct val="0"/>
              </a:spcAft>
              <a:defRPr sz="1600">
                <a:solidFill>
                  <a:schemeClr val="tx1"/>
                </a:solidFill>
                <a:latin typeface="Tahoma" charset="0"/>
                <a:ea typeface="ＭＳ Ｐゴシック" charset="-128"/>
              </a:defRPr>
            </a:lvl9pPr>
          </a:lstStyle>
          <a:p>
            <a:fld id="{8D5377B8-2229-E941-89BB-60E64463D15D}" type="slidenum">
              <a:rPr lang="en-US" altLang="en-US" sz="1200">
                <a:latin typeface="Times New Roman" charset="0"/>
              </a:rPr>
              <a:pPr/>
              <a:t>16</a:t>
            </a:fld>
            <a:endParaRPr lang="en-US" altLang="en-US" sz="1200">
              <a:latin typeface="Times New Roman"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dirty="0">
                <a:latin typeface="Times New Roman" charset="0"/>
                <a:cs typeface="+mn-cs"/>
              </a:rPr>
              <a:t>Case 3: ACK</a:t>
            </a:r>
            <a:r>
              <a:rPr lang="en-US" baseline="0" dirty="0">
                <a:latin typeface="Times New Roman" charset="0"/>
                <a:cs typeface="+mn-cs"/>
              </a:rPr>
              <a:t> is missed, but A receives ACK for 120. Know that B has received until seq. 119. </a:t>
            </a:r>
            <a:r>
              <a:rPr lang="en-US" baseline="0" dirty="0">
                <a:latin typeface="Times New Roman" charset="0"/>
                <a:cs typeface="+mn-cs"/>
                <a:sym typeface="Wingdings"/>
              </a:rPr>
              <a:t> A can directly send 120</a:t>
            </a:r>
            <a:endParaRPr lang="en-US" baseline="0" dirty="0">
              <a:latin typeface="Times New Roman" charset="0"/>
              <a:cs typeface="+mn-cs"/>
            </a:endParaRPr>
          </a:p>
        </p:txBody>
      </p:sp>
    </p:spTree>
    <p:extLst>
      <p:ext uri="{BB962C8B-B14F-4D97-AF65-F5344CB8AC3E}">
        <p14:creationId xmlns:p14="http://schemas.microsoft.com/office/powerpoint/2010/main" val="21487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ctr">
            <a:normAutofit/>
          </a:bodyPr>
          <a:lstStyle>
            <a:lvl1pPr algn="ctr">
              <a:defRPr sz="4400" b="1">
                <a:solidFill>
                  <a:schemeClr val="accent6"/>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295540-FF1E-064F-A181-67A13F94CACB}" type="datetime1">
              <a:rPr lang="en-US" smtClean="0"/>
              <a:t>10/20/20</a:t>
            </a:fld>
            <a:endParaRPr lang="en-US" dirty="0"/>
          </a:p>
        </p:txBody>
      </p:sp>
      <p:sp>
        <p:nvSpPr>
          <p:cNvPr id="5" name="Footer Placeholder 4"/>
          <p:cNvSpPr>
            <a:spLocks noGrp="1"/>
          </p:cNvSpPr>
          <p:nvPr>
            <p:ph type="ftr" sz="quarter" idx="11"/>
          </p:nvPr>
        </p:nvSpPr>
        <p:spPr/>
        <p:txBody>
          <a:bodyPr/>
          <a:lstStyle/>
          <a:p>
            <a:r>
              <a:rPr lang="en-US"/>
              <a:t>WCS'16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32137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8F962-B581-BA48-B614-C568E655945C}" type="datetime1">
              <a:rPr lang="en-US" smtClean="0"/>
              <a:t>10/20/20</a:t>
            </a:fld>
            <a:endParaRPr lang="en-US" dirty="0"/>
          </a:p>
        </p:txBody>
      </p:sp>
      <p:sp>
        <p:nvSpPr>
          <p:cNvPr id="5" name="Footer Placeholder 4"/>
          <p:cNvSpPr>
            <a:spLocks noGrp="1"/>
          </p:cNvSpPr>
          <p:nvPr>
            <p:ph type="ftr" sz="quarter" idx="11"/>
          </p:nvPr>
        </p:nvSpPr>
        <p:spPr/>
        <p:txBody>
          <a:bodyPr/>
          <a:lstStyle/>
          <a:p>
            <a:r>
              <a:rPr lang="en-US"/>
              <a:t>WCS'16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userDrawn="1"/>
        </p:nvCxnSpPr>
        <p:spPr>
          <a:xfrm>
            <a:off x="370114" y="947057"/>
            <a:ext cx="8425543" cy="0"/>
          </a:xfrm>
          <a:prstGeom prst="line">
            <a:avLst/>
          </a:prstGeom>
          <a:ln w="34925" cap="rnd">
            <a:solidFill>
              <a:schemeClr val="accent6"/>
            </a:solidFill>
            <a:roun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5791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7BA3D-A3C0-284C-A9D6-2F8366C186D9}" type="datetime1">
              <a:rPr lang="en-US" smtClean="0"/>
              <a:t>10/20/20</a:t>
            </a:fld>
            <a:endParaRPr lang="en-US" dirty="0"/>
          </a:p>
        </p:txBody>
      </p:sp>
      <p:sp>
        <p:nvSpPr>
          <p:cNvPr id="5" name="Footer Placeholder 4"/>
          <p:cNvSpPr>
            <a:spLocks noGrp="1"/>
          </p:cNvSpPr>
          <p:nvPr>
            <p:ph type="ftr" sz="quarter" idx="11"/>
          </p:nvPr>
        </p:nvSpPr>
        <p:spPr/>
        <p:txBody>
          <a:bodyPr/>
          <a:lstStyle/>
          <a:p>
            <a:r>
              <a:rPr lang="en-US"/>
              <a:t>WCS'16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569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59FAA004-6158-D54B-8718-372055FDF831}" type="datetime1">
              <a:rPr lang="en-US" altLang="en-US" smtClean="0"/>
              <a:t>10/20/20</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WCS'16</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8A359A8A-3B0A-FA48-93F3-AAE9B203876F}" type="slidenum">
              <a:rPr lang="en-US" altLang="en-US"/>
              <a:pPr/>
              <a:t>‹#›</a:t>
            </a:fld>
            <a:endParaRPr lang="en-US" altLang="en-US"/>
          </a:p>
        </p:txBody>
      </p:sp>
    </p:spTree>
    <p:extLst>
      <p:ext uri="{BB962C8B-B14F-4D97-AF65-F5344CB8AC3E}">
        <p14:creationId xmlns:p14="http://schemas.microsoft.com/office/powerpoint/2010/main" val="35024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48F1CD91-C7F0-734D-A290-8C4AE2A88464}" type="datetime1">
              <a:rPr lang="en-US" altLang="en-US" smtClean="0"/>
              <a:t>10/20/20</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WCS'16</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60EED29D-B011-5A47-879E-6D85A711D3CB}" type="slidenum">
              <a:rPr lang="en-US" altLang="en-US"/>
              <a:pPr/>
              <a:t>‹#›</a:t>
            </a:fld>
            <a:endParaRPr lang="en-US" altLang="en-US"/>
          </a:p>
        </p:txBody>
      </p:sp>
    </p:spTree>
    <p:extLst>
      <p:ext uri="{BB962C8B-B14F-4D97-AF65-F5344CB8AC3E}">
        <p14:creationId xmlns:p14="http://schemas.microsoft.com/office/powerpoint/2010/main" val="108934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5800" y="16113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5800" y="40116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EBE089BA-507D-C04C-BA08-B68D822023A5}" type="datetime1">
              <a:rPr lang="en-US" altLang="en-US" smtClean="0"/>
              <a:t>10/20/20</a:t>
            </a:fld>
            <a:endParaRPr lang="en-US" altLang="en-US"/>
          </a:p>
        </p:txBody>
      </p:sp>
      <p:sp>
        <p:nvSpPr>
          <p:cNvPr id="7" name="Footer Placeholder 6"/>
          <p:cNvSpPr>
            <a:spLocks noGrp="1"/>
          </p:cNvSpPr>
          <p:nvPr>
            <p:ph type="ftr" sz="quarter" idx="11"/>
          </p:nvPr>
        </p:nvSpPr>
        <p:spPr/>
        <p:txBody>
          <a:bodyPr/>
          <a:lstStyle>
            <a:lvl1pPr>
              <a:defRPr/>
            </a:lvl1pPr>
          </a:lstStyle>
          <a:p>
            <a:pPr>
              <a:defRPr/>
            </a:pPr>
            <a:r>
              <a:rPr lang="en-US"/>
              <a:t>WCS'16</a:t>
            </a:r>
          </a:p>
        </p:txBody>
      </p:sp>
      <p:sp>
        <p:nvSpPr>
          <p:cNvPr id="8" name="Slide Number Placeholder 7"/>
          <p:cNvSpPr>
            <a:spLocks noGrp="1"/>
          </p:cNvSpPr>
          <p:nvPr>
            <p:ph type="sldNum" sz="quarter" idx="12"/>
          </p:nvPr>
        </p:nvSpPr>
        <p:spPr/>
        <p:txBody>
          <a:bodyPr/>
          <a:lstStyle>
            <a:lvl1pPr>
              <a:defRPr/>
            </a:lvl1pPr>
          </a:lstStyle>
          <a:p>
            <a:r>
              <a:rPr lang="en-US" altLang="en-US"/>
              <a:t>1</a:t>
            </a:r>
            <a:fld id="{ABCF5352-F999-4348-BA62-D61540B2ACAF}" type="slidenum">
              <a:rPr lang="en-US" altLang="en-US"/>
              <a:pPr/>
              <a:t>‹#›</a:t>
            </a:fld>
            <a:endParaRPr lang="en-US" altLang="en-US"/>
          </a:p>
        </p:txBody>
      </p:sp>
    </p:spTree>
    <p:extLst>
      <p:ext uri="{BB962C8B-B14F-4D97-AF65-F5344CB8AC3E}">
        <p14:creationId xmlns:p14="http://schemas.microsoft.com/office/powerpoint/2010/main" val="5593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00000"/>
              </a:lnSpc>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D186A32-8DF5-4244-BB04-6F6CC32E8ECC}" type="datetime1">
              <a:rPr lang="en-US" smtClean="0"/>
              <a:t>10/20/20</a:t>
            </a:fld>
            <a:endParaRPr lang="en-US" dirty="0"/>
          </a:p>
        </p:txBody>
      </p:sp>
      <p:sp>
        <p:nvSpPr>
          <p:cNvPr id="5" name="Footer Placeholder 4"/>
          <p:cNvSpPr>
            <a:spLocks noGrp="1"/>
          </p:cNvSpPr>
          <p:nvPr>
            <p:ph type="ftr" sz="quarter" idx="11"/>
          </p:nvPr>
        </p:nvSpPr>
        <p:spPr/>
        <p:txBody>
          <a:bodyPr/>
          <a:lstStyle/>
          <a:p>
            <a:r>
              <a:rPr lang="en-US"/>
              <a:t>WCS'16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userDrawn="1"/>
        </p:nvCxnSpPr>
        <p:spPr>
          <a:xfrm>
            <a:off x="370114" y="947057"/>
            <a:ext cx="8425543" cy="0"/>
          </a:xfrm>
          <a:prstGeom prst="line">
            <a:avLst/>
          </a:prstGeom>
          <a:ln w="34925" cap="rnd">
            <a:solidFill>
              <a:schemeClr val="accent6"/>
            </a:solidFill>
            <a:roun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8505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37ECE1-0731-1744-B749-9FB14B193E00}" type="datetime1">
              <a:rPr lang="en-US" smtClean="0"/>
              <a:t>10/20/20</a:t>
            </a:fld>
            <a:endParaRPr lang="en-US" dirty="0"/>
          </a:p>
        </p:txBody>
      </p:sp>
      <p:sp>
        <p:nvSpPr>
          <p:cNvPr id="5" name="Footer Placeholder 4"/>
          <p:cNvSpPr>
            <a:spLocks noGrp="1"/>
          </p:cNvSpPr>
          <p:nvPr>
            <p:ph type="ftr" sz="quarter" idx="11"/>
          </p:nvPr>
        </p:nvSpPr>
        <p:spPr/>
        <p:txBody>
          <a:bodyPr/>
          <a:lstStyle/>
          <a:p>
            <a:r>
              <a:rPr lang="en-US"/>
              <a:t>WCS'16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036146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86A55-6D80-564F-B7DD-7E21182712A0}" type="datetime1">
              <a:rPr lang="en-US" smtClean="0"/>
              <a:t>10/20/20</a:t>
            </a:fld>
            <a:endParaRPr lang="en-US" dirty="0"/>
          </a:p>
        </p:txBody>
      </p:sp>
      <p:sp>
        <p:nvSpPr>
          <p:cNvPr id="6" name="Footer Placeholder 5"/>
          <p:cNvSpPr>
            <a:spLocks noGrp="1"/>
          </p:cNvSpPr>
          <p:nvPr>
            <p:ph type="ftr" sz="quarter" idx="11"/>
          </p:nvPr>
        </p:nvSpPr>
        <p:spPr/>
        <p:txBody>
          <a:bodyPr/>
          <a:lstStyle/>
          <a:p>
            <a:r>
              <a:rPr lang="en-US"/>
              <a:t>WCS'16</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370114" y="947057"/>
            <a:ext cx="8425543" cy="0"/>
          </a:xfrm>
          <a:prstGeom prst="line">
            <a:avLst/>
          </a:prstGeom>
          <a:ln w="34925" cap="rnd">
            <a:solidFill>
              <a:schemeClr val="accent6"/>
            </a:solidFill>
            <a:roun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8685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49428-DAC8-8B45-B466-DDD9FD3170F5}" type="datetime1">
              <a:rPr lang="en-US" smtClean="0"/>
              <a:t>10/20/20</a:t>
            </a:fld>
            <a:endParaRPr lang="en-US" dirty="0"/>
          </a:p>
        </p:txBody>
      </p:sp>
      <p:sp>
        <p:nvSpPr>
          <p:cNvPr id="8" name="Footer Placeholder 7"/>
          <p:cNvSpPr>
            <a:spLocks noGrp="1"/>
          </p:cNvSpPr>
          <p:nvPr>
            <p:ph type="ftr" sz="quarter" idx="11"/>
          </p:nvPr>
        </p:nvSpPr>
        <p:spPr/>
        <p:txBody>
          <a:bodyPr/>
          <a:lstStyle/>
          <a:p>
            <a:r>
              <a:rPr lang="en-US"/>
              <a:t>WCS'16</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65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0ECC01-11E0-8C41-9DBE-D7A7A24FE2F5}" type="datetime1">
              <a:rPr lang="en-US" smtClean="0"/>
              <a:t>10/20/20</a:t>
            </a:fld>
            <a:endParaRPr lang="en-US" dirty="0"/>
          </a:p>
        </p:txBody>
      </p:sp>
      <p:sp>
        <p:nvSpPr>
          <p:cNvPr id="4" name="Footer Placeholder 3"/>
          <p:cNvSpPr>
            <a:spLocks noGrp="1"/>
          </p:cNvSpPr>
          <p:nvPr>
            <p:ph type="ftr" sz="quarter" idx="11"/>
          </p:nvPr>
        </p:nvSpPr>
        <p:spPr/>
        <p:txBody>
          <a:bodyPr/>
          <a:lstStyle/>
          <a:p>
            <a:r>
              <a:rPr lang="en-US"/>
              <a:t>WCS'16</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6" name="Straight Connector 5"/>
          <p:cNvCxnSpPr/>
          <p:nvPr userDrawn="1"/>
        </p:nvCxnSpPr>
        <p:spPr>
          <a:xfrm>
            <a:off x="370114" y="947057"/>
            <a:ext cx="8425543" cy="0"/>
          </a:xfrm>
          <a:prstGeom prst="line">
            <a:avLst/>
          </a:prstGeom>
          <a:ln w="34925" cap="rnd">
            <a:solidFill>
              <a:schemeClr val="accent6"/>
            </a:solidFill>
            <a:roun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9953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AE76B-AA45-EA43-9C9A-F42558003E87}" type="datetime1">
              <a:rPr lang="en-US" smtClean="0"/>
              <a:t>10/20/20</a:t>
            </a:fld>
            <a:endParaRPr lang="en-US" dirty="0"/>
          </a:p>
        </p:txBody>
      </p:sp>
      <p:sp>
        <p:nvSpPr>
          <p:cNvPr id="3" name="Footer Placeholder 2"/>
          <p:cNvSpPr>
            <a:spLocks noGrp="1"/>
          </p:cNvSpPr>
          <p:nvPr>
            <p:ph type="ftr" sz="quarter" idx="11"/>
          </p:nvPr>
        </p:nvSpPr>
        <p:spPr/>
        <p:txBody>
          <a:bodyPr/>
          <a:lstStyle/>
          <a:p>
            <a:r>
              <a:rPr lang="en-US"/>
              <a:t>WCS'16</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08710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D1FA81-20EC-1541-84D9-F872F6839209}" type="datetime1">
              <a:rPr lang="en-US" smtClean="0"/>
              <a:t>10/20/20</a:t>
            </a:fld>
            <a:endParaRPr lang="en-US" dirty="0"/>
          </a:p>
        </p:txBody>
      </p:sp>
      <p:sp>
        <p:nvSpPr>
          <p:cNvPr id="6" name="Footer Placeholder 5"/>
          <p:cNvSpPr>
            <a:spLocks noGrp="1"/>
          </p:cNvSpPr>
          <p:nvPr>
            <p:ph type="ftr" sz="quarter" idx="11"/>
          </p:nvPr>
        </p:nvSpPr>
        <p:spPr/>
        <p:txBody>
          <a:bodyPr/>
          <a:lstStyle/>
          <a:p>
            <a:r>
              <a:rPr lang="en-US"/>
              <a:t>WCS'16</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1467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652275-59BC-2A40-98A9-71FCE304AAFF}" type="datetime1">
              <a:rPr lang="en-US" smtClean="0"/>
              <a:t>10/20/20</a:t>
            </a:fld>
            <a:endParaRPr lang="en-US" dirty="0"/>
          </a:p>
        </p:txBody>
      </p:sp>
      <p:sp>
        <p:nvSpPr>
          <p:cNvPr id="6" name="Footer Placeholder 5"/>
          <p:cNvSpPr>
            <a:spLocks noGrp="1"/>
          </p:cNvSpPr>
          <p:nvPr>
            <p:ph type="ftr" sz="quarter" idx="11"/>
          </p:nvPr>
        </p:nvSpPr>
        <p:spPr/>
        <p:txBody>
          <a:bodyPr/>
          <a:lstStyle/>
          <a:p>
            <a:r>
              <a:rPr lang="en-US"/>
              <a:t>WCS'16</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53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67154"/>
            <a:ext cx="7886700" cy="6799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094011"/>
            <a:ext cx="7886700" cy="54952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25907-CC7A-D243-9829-C0D54308A644}" type="datetime1">
              <a:rPr lang="en-US" smtClean="0"/>
              <a:t>10/20/20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WCS'16</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391394"/>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hf hdr="0" ftr="0" dt="0"/>
  <p:txStyles>
    <p:titleStyle>
      <a:lvl1pPr algn="l" defTabSz="914400" rtl="0" eaLnBrk="1" latinLnBrk="0" hangingPunct="1">
        <a:lnSpc>
          <a:spcPct val="90000"/>
        </a:lnSpc>
        <a:spcBef>
          <a:spcPct val="0"/>
        </a:spcBef>
        <a:buNone/>
        <a:defRPr sz="4000" b="1" kern="1200">
          <a:solidFill>
            <a:schemeClr val="accent6"/>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ols.ietf.org/html/rfc112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0780" y="3429000"/>
            <a:ext cx="8122440" cy="1357132"/>
          </a:xfrm>
        </p:spPr>
        <p:txBody>
          <a:bodyPr>
            <a:normAutofit/>
          </a:bodyPr>
          <a:lstStyle/>
          <a:p>
            <a:r>
              <a:rPr lang="en-US" sz="2800"/>
              <a:t>Lecture 3: Transportation (TCP/UDP)</a:t>
            </a:r>
            <a:endParaRPr lang="en-US" sz="2000"/>
          </a:p>
          <a:p>
            <a:pPr>
              <a:spcBef>
                <a:spcPts val="1600"/>
              </a:spcBef>
            </a:pPr>
            <a:r>
              <a:rPr lang="en-US"/>
              <a:t>Instructor</a:t>
            </a:r>
            <a:r>
              <a:rPr lang="en-US" dirty="0"/>
              <a:t>: Kate </a:t>
            </a:r>
            <a:r>
              <a:rPr lang="en-US" dirty="0" err="1"/>
              <a:t>Ching-Ju</a:t>
            </a:r>
            <a:r>
              <a:rPr lang="en-US" dirty="0"/>
              <a:t> Lin (</a:t>
            </a:r>
            <a:r>
              <a:rPr lang="zh-TW" altLang="en-US" dirty="0">
                <a:latin typeface="PingFang TC" charset="-120"/>
                <a:ea typeface="PingFang TC" charset="-120"/>
                <a:cs typeface="PingFang TC" charset="-120"/>
              </a:rPr>
              <a:t>林靖茹</a:t>
            </a:r>
            <a:r>
              <a:rPr lang="en-US" altLang="zh-TW" dirty="0"/>
              <a:t>)</a:t>
            </a:r>
            <a:endParaRPr lang="en-US" dirty="0"/>
          </a:p>
        </p:txBody>
      </p:sp>
      <p:sp>
        <p:nvSpPr>
          <p:cNvPr id="7" name="Title 1"/>
          <p:cNvSpPr>
            <a:spLocks noGrp="1"/>
          </p:cNvSpPr>
          <p:nvPr>
            <p:ph type="ctrTitle"/>
          </p:nvPr>
        </p:nvSpPr>
        <p:spPr>
          <a:xfrm>
            <a:off x="193268" y="1469989"/>
            <a:ext cx="8780614" cy="1238492"/>
          </a:xfrm>
        </p:spPr>
        <p:txBody>
          <a:bodyPr anchor="b">
            <a:normAutofit/>
          </a:bodyPr>
          <a:lstStyle/>
          <a:p>
            <a:pPr>
              <a:lnSpc>
                <a:spcPct val="100000"/>
              </a:lnSpc>
            </a:pPr>
            <a:r>
              <a:rPr lang="en-US" sz="4000">
                <a:latin typeface="+mn-lt"/>
              </a:rPr>
              <a:t>Computer Networks</a:t>
            </a:r>
            <a:br>
              <a:rPr lang="en-US" sz="4000" dirty="0">
                <a:latin typeface="+mn-lt"/>
              </a:rPr>
            </a:br>
            <a:r>
              <a:rPr lang="en-US" sz="3200" dirty="0">
                <a:latin typeface="+mn-lt"/>
              </a:rPr>
              <a:t>@CS.NCTU</a:t>
            </a:r>
            <a:endParaRPr lang="en-US" sz="4000" dirty="0">
              <a:latin typeface="+mn-lt"/>
            </a:endParaRPr>
          </a:p>
        </p:txBody>
      </p:sp>
      <p:sp>
        <p:nvSpPr>
          <p:cNvPr id="2" name="Rectangle 1"/>
          <p:cNvSpPr/>
          <p:nvPr/>
        </p:nvSpPr>
        <p:spPr>
          <a:xfrm>
            <a:off x="135212" y="6153613"/>
            <a:ext cx="7963761" cy="646331"/>
          </a:xfrm>
          <a:prstGeom prst="rect">
            <a:avLst/>
          </a:prstGeom>
        </p:spPr>
        <p:txBody>
          <a:bodyPr wrap="square">
            <a:spAutoFit/>
          </a:bodyPr>
          <a:lstStyle/>
          <a:p>
            <a:r>
              <a:rPr lang="en-US" dirty="0"/>
              <a:t>Slides modified from </a:t>
            </a:r>
            <a:br>
              <a:rPr lang="en-US" dirty="0"/>
            </a:br>
            <a:r>
              <a:rPr lang="en-US" dirty="0"/>
              <a:t>“Computer Networking: A Top-Down Approach” 7th Edition</a:t>
            </a:r>
          </a:p>
        </p:txBody>
      </p:sp>
    </p:spTree>
    <p:extLst>
      <p:ext uri="{BB962C8B-B14F-4D97-AF65-F5344CB8AC3E}">
        <p14:creationId xmlns:p14="http://schemas.microsoft.com/office/powerpoint/2010/main" val="1940960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type="title"/>
          </p:nvPr>
        </p:nvSpPr>
        <p:spPr/>
        <p:txBody>
          <a:bodyPr/>
          <a:lstStyle/>
          <a:p>
            <a:pPr>
              <a:defRPr/>
            </a:pPr>
            <a:r>
              <a:rPr lang="en-US" dirty="0">
                <a:cs typeface="+mj-cs"/>
              </a:rPr>
              <a:t>TCP Seq. Numbers, ACKs</a:t>
            </a:r>
          </a:p>
        </p:txBody>
      </p:sp>
      <p:sp>
        <p:nvSpPr>
          <p:cNvPr id="60422" name="Rectangle 5"/>
          <p:cNvSpPr>
            <a:spLocks noGrp="1" noChangeArrowheads="1"/>
          </p:cNvSpPr>
          <p:nvPr>
            <p:ph idx="1"/>
          </p:nvPr>
        </p:nvSpPr>
        <p:spPr>
          <a:xfrm>
            <a:off x="246743" y="1362798"/>
            <a:ext cx="4549809" cy="5495202"/>
          </a:xfrm>
        </p:spPr>
        <p:txBody>
          <a:bodyPr>
            <a:normAutofit/>
          </a:bodyPr>
          <a:lstStyle/>
          <a:p>
            <a:pPr marL="403225" indent="-292100"/>
            <a:r>
              <a:rPr lang="en-US" altLang="en-US" b="1" u="sng" dirty="0">
                <a:solidFill>
                  <a:schemeClr val="accent5"/>
                </a:solidFill>
                <a:ea typeface="ＭＳ Ｐゴシック" charset="-128"/>
              </a:rPr>
              <a:t>S</a:t>
            </a:r>
            <a:r>
              <a:rPr lang="en-US" altLang="en-US" sz="2400" b="1" u="sng" dirty="0">
                <a:solidFill>
                  <a:schemeClr val="accent5"/>
                </a:solidFill>
                <a:ea typeface="ＭＳ Ｐゴシック" charset="-128"/>
              </a:rPr>
              <a:t>equence numbers:</a:t>
            </a:r>
            <a:endParaRPr lang="en-US" altLang="en-US" b="1" dirty="0">
              <a:solidFill>
                <a:schemeClr val="accent5"/>
              </a:solidFill>
              <a:ea typeface="ＭＳ Ｐゴシック" charset="-128"/>
            </a:endParaRPr>
          </a:p>
          <a:p>
            <a:pPr marL="635000" lvl="1" indent="-274638"/>
            <a:r>
              <a:rPr lang="en-US" altLang="en-US" dirty="0">
                <a:ea typeface="ＭＳ Ｐゴシック" charset="-128"/>
              </a:rPr>
              <a:t>byte stream </a:t>
            </a:r>
            <a:r>
              <a:rPr lang="ja-JP" altLang="en-US" dirty="0">
                <a:ea typeface="ＭＳ Ｐゴシック" charset="-128"/>
              </a:rPr>
              <a:t>“</a:t>
            </a:r>
            <a:r>
              <a:rPr lang="en-US" altLang="ja-JP" dirty="0">
                <a:ea typeface="ＭＳ Ｐゴシック" charset="-128"/>
              </a:rPr>
              <a:t>number</a:t>
            </a:r>
            <a:r>
              <a:rPr lang="ja-JP" altLang="en-US" dirty="0">
                <a:ea typeface="ＭＳ Ｐゴシック" charset="-128"/>
              </a:rPr>
              <a:t>”</a:t>
            </a:r>
            <a:r>
              <a:rPr lang="en-US" altLang="ja-JP" dirty="0">
                <a:ea typeface="ＭＳ Ｐゴシック" charset="-128"/>
              </a:rPr>
              <a:t> of first byte in segment’s data</a:t>
            </a:r>
          </a:p>
          <a:p>
            <a:pPr marL="454025" indent="-342900"/>
            <a:r>
              <a:rPr lang="en-US" altLang="en-US" b="1" u="sng" dirty="0">
                <a:solidFill>
                  <a:schemeClr val="accent5"/>
                </a:solidFill>
                <a:ea typeface="ＭＳ Ｐゴシック" charset="-128"/>
              </a:rPr>
              <a:t>Acknowledgements:</a:t>
            </a:r>
          </a:p>
          <a:p>
            <a:pPr marL="635000" lvl="1" indent="-274638"/>
            <a:r>
              <a:rPr lang="en-US" altLang="en-US" dirty="0" err="1">
                <a:ea typeface="ＭＳ Ｐゴシック" charset="-128"/>
              </a:rPr>
              <a:t>seq</a:t>
            </a:r>
            <a:r>
              <a:rPr lang="en-US" altLang="en-US" dirty="0">
                <a:ea typeface="ＭＳ Ｐゴシック" charset="-128"/>
              </a:rPr>
              <a:t> # of next byte </a:t>
            </a:r>
            <a:r>
              <a:rPr lang="en-US" altLang="en-US" dirty="0">
                <a:solidFill>
                  <a:schemeClr val="accent2"/>
                </a:solidFill>
                <a:ea typeface="ＭＳ Ｐゴシック" charset="-128"/>
              </a:rPr>
              <a:t>expected</a:t>
            </a:r>
            <a:r>
              <a:rPr lang="en-US" altLang="en-US" dirty="0">
                <a:ea typeface="ＭＳ Ｐゴシック" charset="-128"/>
              </a:rPr>
              <a:t> from other side</a:t>
            </a:r>
          </a:p>
          <a:p>
            <a:pPr marL="635000" lvl="1" indent="-274638"/>
            <a:r>
              <a:rPr lang="en-US" altLang="en-US" dirty="0">
                <a:ea typeface="ＭＳ Ｐゴシック" charset="-128"/>
              </a:rPr>
              <a:t>cumulative ACK</a:t>
            </a:r>
          </a:p>
          <a:p>
            <a:pPr marL="635000" lvl="1" indent="-274638"/>
            <a:endParaRPr lang="en-US" altLang="en-US" dirty="0">
              <a:ea typeface="ＭＳ Ｐゴシック" charset="-128"/>
            </a:endParaRPr>
          </a:p>
          <a:p>
            <a:pPr marL="234950" indent="-123825">
              <a:buFont typeface="Wingdings" charset="2"/>
              <a:buNone/>
            </a:pPr>
            <a:r>
              <a:rPr lang="en-US" altLang="en-US" sz="2400" b="1" dirty="0">
                <a:solidFill>
                  <a:schemeClr val="accent2"/>
                </a:solidFill>
                <a:ea typeface="ＭＳ Ｐゴシック" charset="-128"/>
              </a:rPr>
              <a:t>Q</a:t>
            </a:r>
            <a:r>
              <a:rPr lang="en-US" altLang="en-US" sz="2400" dirty="0">
                <a:solidFill>
                  <a:srgbClr val="CC0000"/>
                </a:solidFill>
                <a:ea typeface="ＭＳ Ｐゴシック" charset="-128"/>
              </a:rPr>
              <a:t>:</a:t>
            </a:r>
            <a:r>
              <a:rPr lang="en-US" altLang="en-US" sz="2400" dirty="0">
                <a:ea typeface="ＭＳ Ｐゴシック" charset="-128"/>
              </a:rPr>
              <a:t> how receiver handles out-of-order segments</a:t>
            </a:r>
          </a:p>
          <a:p>
            <a:pPr marL="512763" lvl="1" indent="-163513"/>
            <a:r>
              <a:rPr lang="en-US" altLang="en-US" b="1" dirty="0">
                <a:solidFill>
                  <a:schemeClr val="accent2"/>
                </a:solidFill>
                <a:ea typeface="ＭＳ Ｐゴシック" charset="-128"/>
              </a:rPr>
              <a:t>A: </a:t>
            </a:r>
            <a:r>
              <a:rPr lang="en-US" altLang="en-US" dirty="0">
                <a:ea typeface="ＭＳ Ｐゴシック" charset="-128"/>
              </a:rPr>
              <a:t>TCP spec doesn</a:t>
            </a:r>
            <a:r>
              <a:rPr lang="en-US" altLang="ja-JP" dirty="0">
                <a:ea typeface="ＭＳ Ｐゴシック" charset="-128"/>
              </a:rPr>
              <a:t>’t say (up to implementer)</a:t>
            </a:r>
            <a:endParaRPr lang="en-US" altLang="en-US" dirty="0">
              <a:ea typeface="ＭＳ Ｐゴシック" charset="-128"/>
            </a:endParaRPr>
          </a:p>
        </p:txBody>
      </p:sp>
      <p:grpSp>
        <p:nvGrpSpPr>
          <p:cNvPr id="187584" name="Group 192"/>
          <p:cNvGrpSpPr>
            <a:grpSpLocks/>
          </p:cNvGrpSpPr>
          <p:nvPr/>
        </p:nvGrpSpPr>
        <p:grpSpPr bwMode="auto">
          <a:xfrm>
            <a:off x="6160306" y="3816350"/>
            <a:ext cx="3043238" cy="2541588"/>
            <a:chOff x="3599" y="2404"/>
            <a:chExt cx="1917" cy="1601"/>
          </a:xfrm>
        </p:grpSpPr>
        <p:sp>
          <p:nvSpPr>
            <p:cNvPr id="60505" name="Rectangle 167"/>
            <p:cNvSpPr>
              <a:spLocks noChangeArrowheads="1"/>
            </p:cNvSpPr>
            <p:nvPr/>
          </p:nvSpPr>
          <p:spPr bwMode="auto">
            <a:xfrm>
              <a:off x="3753" y="3587"/>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5865" name="Group 148"/>
            <p:cNvGrpSpPr>
              <a:grpSpLocks/>
            </p:cNvGrpSpPr>
            <p:nvPr/>
          </p:nvGrpSpPr>
          <p:grpSpPr bwMode="auto">
            <a:xfrm>
              <a:off x="3733" y="3291"/>
              <a:ext cx="1252" cy="714"/>
              <a:chOff x="1976" y="2984"/>
              <a:chExt cx="1252" cy="714"/>
            </a:xfrm>
          </p:grpSpPr>
          <p:sp>
            <p:nvSpPr>
              <p:cNvPr id="60509" name="Rectangle 149"/>
              <p:cNvSpPr>
                <a:spLocks noChangeArrowheads="1"/>
              </p:cNvSpPr>
              <p:nvPr/>
            </p:nvSpPr>
            <p:spPr bwMode="auto">
              <a:xfrm>
                <a:off x="1994" y="2995"/>
                <a:ext cx="1210" cy="70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510" name="Text Box 150"/>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source port #</a:t>
                </a:r>
              </a:p>
            </p:txBody>
          </p:sp>
          <p:sp>
            <p:nvSpPr>
              <p:cNvPr id="60511" name="Text Box 151"/>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dest port #</a:t>
                </a:r>
              </a:p>
            </p:txBody>
          </p:sp>
          <p:sp>
            <p:nvSpPr>
              <p:cNvPr id="60512" name="Text Box 152"/>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sequence number</a:t>
                </a:r>
              </a:p>
            </p:txBody>
          </p:sp>
          <p:sp>
            <p:nvSpPr>
              <p:cNvPr id="60513" name="Text Box 153"/>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acknowledgement number</a:t>
                </a:r>
              </a:p>
            </p:txBody>
          </p:sp>
          <p:sp>
            <p:nvSpPr>
              <p:cNvPr id="60514" name="Text Box 154"/>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checksum</a:t>
                </a:r>
              </a:p>
            </p:txBody>
          </p:sp>
          <p:sp>
            <p:nvSpPr>
              <p:cNvPr id="60515" name="Line 155"/>
              <p:cNvSpPr>
                <a:spLocks noChangeShapeType="1"/>
              </p:cNvSpPr>
              <p:nvPr/>
            </p:nvSpPr>
            <p:spPr bwMode="auto">
              <a:xfrm>
                <a:off x="1994" y="3138"/>
                <a:ext cx="12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16" name="Line 156"/>
              <p:cNvSpPr>
                <a:spLocks noChangeShapeType="1"/>
              </p:cNvSpPr>
              <p:nvPr/>
            </p:nvSpPr>
            <p:spPr bwMode="auto">
              <a:xfrm>
                <a:off x="1994" y="3274"/>
                <a:ext cx="12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17" name="Line 157"/>
              <p:cNvSpPr>
                <a:spLocks noChangeShapeType="1"/>
              </p:cNvSpPr>
              <p:nvPr/>
            </p:nvSpPr>
            <p:spPr bwMode="auto">
              <a:xfrm>
                <a:off x="1992" y="3414"/>
                <a:ext cx="12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18" name="Line 158"/>
              <p:cNvSpPr>
                <a:spLocks noChangeShapeType="1"/>
              </p:cNvSpPr>
              <p:nvPr/>
            </p:nvSpPr>
            <p:spPr bwMode="auto">
              <a:xfrm>
                <a:off x="2588" y="2994"/>
                <a:ext cx="0" cy="1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19" name="Line 159"/>
              <p:cNvSpPr>
                <a:spLocks noChangeShapeType="1"/>
              </p:cNvSpPr>
              <p:nvPr/>
            </p:nvSpPr>
            <p:spPr bwMode="auto">
              <a:xfrm>
                <a:off x="2588" y="3416"/>
                <a:ext cx="0" cy="2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20" name="Line 160"/>
              <p:cNvSpPr>
                <a:spLocks noChangeShapeType="1"/>
              </p:cNvSpPr>
              <p:nvPr/>
            </p:nvSpPr>
            <p:spPr bwMode="auto">
              <a:xfrm>
                <a:off x="1994" y="3548"/>
                <a:ext cx="12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21" name="Text Box 161"/>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rwnd</a:t>
                </a:r>
              </a:p>
            </p:txBody>
          </p:sp>
          <p:sp>
            <p:nvSpPr>
              <p:cNvPr id="60522" name="Text Box 162"/>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urg pointer</a:t>
                </a:r>
              </a:p>
            </p:txBody>
          </p:sp>
          <p:sp>
            <p:nvSpPr>
              <p:cNvPr id="60523" name="Line 163"/>
              <p:cNvSpPr>
                <a:spLocks noChangeShapeType="1"/>
              </p:cNvSpPr>
              <p:nvPr/>
            </p:nvSpPr>
            <p:spPr bwMode="auto">
              <a:xfrm>
                <a:off x="2398" y="3413"/>
                <a:ext cx="0" cy="13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24" name="Line 164"/>
              <p:cNvSpPr>
                <a:spLocks noChangeShapeType="1"/>
              </p:cNvSpPr>
              <p:nvPr/>
            </p:nvSpPr>
            <p:spPr bwMode="auto">
              <a:xfrm>
                <a:off x="2143" y="3412"/>
                <a:ext cx="0" cy="13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60507" name="Text Box 166"/>
            <p:cNvSpPr txBox="1">
              <a:spLocks noChangeArrowheads="1"/>
            </p:cNvSpPr>
            <p:nvPr/>
          </p:nvSpPr>
          <p:spPr bwMode="auto">
            <a:xfrm>
              <a:off x="3605" y="3092"/>
              <a:ext cx="1911"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incoming segment to sender</a:t>
              </a:r>
            </a:p>
          </p:txBody>
        </p:sp>
        <p:sp>
          <p:nvSpPr>
            <p:cNvPr id="75867" name="Freeform 168"/>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7587" name="Group 195"/>
          <p:cNvGrpSpPr>
            <a:grpSpLocks/>
          </p:cNvGrpSpPr>
          <p:nvPr/>
        </p:nvGrpSpPr>
        <p:grpSpPr bwMode="auto">
          <a:xfrm>
            <a:off x="6936591" y="5849938"/>
            <a:ext cx="358775" cy="304800"/>
            <a:chOff x="5144" y="3677"/>
            <a:chExt cx="226" cy="192"/>
          </a:xfrm>
        </p:grpSpPr>
        <p:sp>
          <p:nvSpPr>
            <p:cNvPr id="60503" name="Rectangle 194"/>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504" name="Text Box 193"/>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400">
                  <a:solidFill>
                    <a:schemeClr val="bg1"/>
                  </a:solidFill>
                  <a:latin typeface="Arial Narrow" charset="0"/>
                </a:rPr>
                <a:t>A</a:t>
              </a:r>
            </a:p>
          </p:txBody>
        </p:sp>
      </p:grpSp>
      <p:sp>
        <p:nvSpPr>
          <p:cNvPr id="60425" name="Rectangle 37"/>
          <p:cNvSpPr>
            <a:spLocks noChangeArrowheads="1"/>
          </p:cNvSpPr>
          <p:nvPr/>
        </p:nvSpPr>
        <p:spPr bwMode="auto">
          <a:xfrm>
            <a:off x="5087154" y="3038475"/>
            <a:ext cx="65087" cy="622300"/>
          </a:xfrm>
          <a:prstGeom prst="rect">
            <a:avLst/>
          </a:prstGeom>
          <a:gradFill rotWithShape="1">
            <a:gsLst>
              <a:gs pos="0">
                <a:schemeClr val="bg1"/>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26" name="Rectangle 39"/>
          <p:cNvSpPr>
            <a:spLocks noChangeArrowheads="1"/>
          </p:cNvSpPr>
          <p:nvPr/>
        </p:nvSpPr>
        <p:spPr bwMode="auto">
          <a:xfrm>
            <a:off x="5183991" y="3040063"/>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27" name="Rectangle 40"/>
          <p:cNvSpPr>
            <a:spLocks noChangeArrowheads="1"/>
          </p:cNvSpPr>
          <p:nvPr/>
        </p:nvSpPr>
        <p:spPr bwMode="auto">
          <a:xfrm>
            <a:off x="5282416" y="303847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28" name="Rectangle 41"/>
          <p:cNvSpPr>
            <a:spLocks noChangeArrowheads="1"/>
          </p:cNvSpPr>
          <p:nvPr/>
        </p:nvSpPr>
        <p:spPr bwMode="auto">
          <a:xfrm>
            <a:off x="5379254" y="3038475"/>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29" name="Rectangle 42"/>
          <p:cNvSpPr>
            <a:spLocks noChangeArrowheads="1"/>
          </p:cNvSpPr>
          <p:nvPr/>
        </p:nvSpPr>
        <p:spPr bwMode="auto">
          <a:xfrm>
            <a:off x="5474504" y="3038475"/>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0" name="Rectangle 43"/>
          <p:cNvSpPr>
            <a:spLocks noChangeArrowheads="1"/>
          </p:cNvSpPr>
          <p:nvPr/>
        </p:nvSpPr>
        <p:spPr bwMode="auto">
          <a:xfrm>
            <a:off x="5571341" y="303847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1" name="Rectangle 45"/>
          <p:cNvSpPr>
            <a:spLocks noChangeArrowheads="1"/>
          </p:cNvSpPr>
          <p:nvPr/>
        </p:nvSpPr>
        <p:spPr bwMode="auto">
          <a:xfrm>
            <a:off x="5663416" y="303847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2" name="Rectangle 46"/>
          <p:cNvSpPr>
            <a:spLocks noChangeArrowheads="1"/>
          </p:cNvSpPr>
          <p:nvPr/>
        </p:nvSpPr>
        <p:spPr bwMode="auto">
          <a:xfrm>
            <a:off x="5758666" y="303847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3" name="Rectangle 47"/>
          <p:cNvSpPr>
            <a:spLocks noChangeArrowheads="1"/>
          </p:cNvSpPr>
          <p:nvPr/>
        </p:nvSpPr>
        <p:spPr bwMode="auto">
          <a:xfrm>
            <a:off x="5853916" y="303847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4" name="Rectangle 50"/>
          <p:cNvSpPr>
            <a:spLocks noChangeArrowheads="1"/>
          </p:cNvSpPr>
          <p:nvPr/>
        </p:nvSpPr>
        <p:spPr bwMode="auto">
          <a:xfrm>
            <a:off x="5960279" y="3038475"/>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5" name="Rectangle 51"/>
          <p:cNvSpPr>
            <a:spLocks noChangeArrowheads="1"/>
          </p:cNvSpPr>
          <p:nvPr/>
        </p:nvSpPr>
        <p:spPr bwMode="auto">
          <a:xfrm>
            <a:off x="6058704" y="3040063"/>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6" name="Rectangle 52"/>
          <p:cNvSpPr>
            <a:spLocks noChangeArrowheads="1"/>
          </p:cNvSpPr>
          <p:nvPr/>
        </p:nvSpPr>
        <p:spPr bwMode="auto">
          <a:xfrm>
            <a:off x="6155541" y="303847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7" name="Rectangle 53"/>
          <p:cNvSpPr>
            <a:spLocks noChangeArrowheads="1"/>
          </p:cNvSpPr>
          <p:nvPr/>
        </p:nvSpPr>
        <p:spPr bwMode="auto">
          <a:xfrm>
            <a:off x="6252379" y="3038475"/>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8" name="Rectangle 54"/>
          <p:cNvSpPr>
            <a:spLocks noChangeArrowheads="1"/>
          </p:cNvSpPr>
          <p:nvPr/>
        </p:nvSpPr>
        <p:spPr bwMode="auto">
          <a:xfrm>
            <a:off x="6349216" y="303847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9" name="Rectangle 55"/>
          <p:cNvSpPr>
            <a:spLocks noChangeArrowheads="1"/>
          </p:cNvSpPr>
          <p:nvPr/>
        </p:nvSpPr>
        <p:spPr bwMode="auto">
          <a:xfrm>
            <a:off x="6444466" y="303847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0" name="Rectangle 56"/>
          <p:cNvSpPr>
            <a:spLocks noChangeArrowheads="1"/>
          </p:cNvSpPr>
          <p:nvPr/>
        </p:nvSpPr>
        <p:spPr bwMode="auto">
          <a:xfrm>
            <a:off x="6536541" y="303847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1" name="Rectangle 57"/>
          <p:cNvSpPr>
            <a:spLocks noChangeArrowheads="1"/>
          </p:cNvSpPr>
          <p:nvPr/>
        </p:nvSpPr>
        <p:spPr bwMode="auto">
          <a:xfrm>
            <a:off x="6631791" y="303847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2" name="Rectangle 58"/>
          <p:cNvSpPr>
            <a:spLocks noChangeArrowheads="1"/>
          </p:cNvSpPr>
          <p:nvPr/>
        </p:nvSpPr>
        <p:spPr bwMode="auto">
          <a:xfrm>
            <a:off x="6728629" y="3038475"/>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3" name="Rectangle 59"/>
          <p:cNvSpPr>
            <a:spLocks noChangeArrowheads="1"/>
          </p:cNvSpPr>
          <p:nvPr/>
        </p:nvSpPr>
        <p:spPr bwMode="auto">
          <a:xfrm>
            <a:off x="6817529" y="3038475"/>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4" name="Rectangle 60"/>
          <p:cNvSpPr>
            <a:spLocks noChangeArrowheads="1"/>
          </p:cNvSpPr>
          <p:nvPr/>
        </p:nvSpPr>
        <p:spPr bwMode="auto">
          <a:xfrm>
            <a:off x="6912779" y="3038475"/>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5" name="Rectangle 61"/>
          <p:cNvSpPr>
            <a:spLocks noChangeArrowheads="1"/>
          </p:cNvSpPr>
          <p:nvPr/>
        </p:nvSpPr>
        <p:spPr bwMode="auto">
          <a:xfrm>
            <a:off x="7006441" y="3036888"/>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6" name="Rectangle 62"/>
          <p:cNvSpPr>
            <a:spLocks noChangeArrowheads="1"/>
          </p:cNvSpPr>
          <p:nvPr/>
        </p:nvSpPr>
        <p:spPr bwMode="auto">
          <a:xfrm>
            <a:off x="7098516" y="3036888"/>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7" name="Rectangle 63"/>
          <p:cNvSpPr>
            <a:spLocks noChangeArrowheads="1"/>
          </p:cNvSpPr>
          <p:nvPr/>
        </p:nvSpPr>
        <p:spPr bwMode="auto">
          <a:xfrm>
            <a:off x="7195354" y="3036888"/>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8" name="Rectangle 64"/>
          <p:cNvSpPr>
            <a:spLocks noChangeArrowheads="1"/>
          </p:cNvSpPr>
          <p:nvPr/>
        </p:nvSpPr>
        <p:spPr bwMode="auto">
          <a:xfrm>
            <a:off x="7290604" y="3036888"/>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9" name="Rectangle 65"/>
          <p:cNvSpPr>
            <a:spLocks noChangeArrowheads="1"/>
          </p:cNvSpPr>
          <p:nvPr/>
        </p:nvSpPr>
        <p:spPr bwMode="auto">
          <a:xfrm>
            <a:off x="7379504" y="3036888"/>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0" name="Rectangle 66"/>
          <p:cNvSpPr>
            <a:spLocks noChangeArrowheads="1"/>
          </p:cNvSpPr>
          <p:nvPr/>
        </p:nvSpPr>
        <p:spPr bwMode="auto">
          <a:xfrm>
            <a:off x="7474754" y="3036888"/>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1" name="Rectangle 68"/>
          <p:cNvSpPr>
            <a:spLocks noChangeArrowheads="1"/>
          </p:cNvSpPr>
          <p:nvPr/>
        </p:nvSpPr>
        <p:spPr bwMode="auto">
          <a:xfrm>
            <a:off x="7571591" y="3038475"/>
            <a:ext cx="65088" cy="6223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2" name="Rectangle 69"/>
          <p:cNvSpPr>
            <a:spLocks noChangeArrowheads="1"/>
          </p:cNvSpPr>
          <p:nvPr/>
        </p:nvSpPr>
        <p:spPr bwMode="auto">
          <a:xfrm>
            <a:off x="7668429" y="3040063"/>
            <a:ext cx="65087" cy="6223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3" name="Rectangle 70"/>
          <p:cNvSpPr>
            <a:spLocks noChangeArrowheads="1"/>
          </p:cNvSpPr>
          <p:nvPr/>
        </p:nvSpPr>
        <p:spPr bwMode="auto">
          <a:xfrm>
            <a:off x="7765266" y="3038475"/>
            <a:ext cx="65088" cy="6223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4" name="Rectangle 71"/>
          <p:cNvSpPr>
            <a:spLocks noChangeArrowheads="1"/>
          </p:cNvSpPr>
          <p:nvPr/>
        </p:nvSpPr>
        <p:spPr bwMode="auto">
          <a:xfrm>
            <a:off x="7863691" y="3038475"/>
            <a:ext cx="65088" cy="6223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5" name="Rectangle 72"/>
          <p:cNvSpPr>
            <a:spLocks noChangeArrowheads="1"/>
          </p:cNvSpPr>
          <p:nvPr/>
        </p:nvSpPr>
        <p:spPr bwMode="auto">
          <a:xfrm>
            <a:off x="7958941" y="3038475"/>
            <a:ext cx="65088" cy="6223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6" name="Rectangle 73"/>
          <p:cNvSpPr>
            <a:spLocks noChangeArrowheads="1"/>
          </p:cNvSpPr>
          <p:nvPr/>
        </p:nvSpPr>
        <p:spPr bwMode="auto">
          <a:xfrm>
            <a:off x="8054191" y="3038475"/>
            <a:ext cx="65088" cy="6223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7" name="Rectangle 74"/>
          <p:cNvSpPr>
            <a:spLocks noChangeArrowheads="1"/>
          </p:cNvSpPr>
          <p:nvPr/>
        </p:nvSpPr>
        <p:spPr bwMode="auto">
          <a:xfrm>
            <a:off x="8146266" y="3038475"/>
            <a:ext cx="65088" cy="6223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8" name="Rectangle 75"/>
          <p:cNvSpPr>
            <a:spLocks noChangeArrowheads="1"/>
          </p:cNvSpPr>
          <p:nvPr/>
        </p:nvSpPr>
        <p:spPr bwMode="auto">
          <a:xfrm>
            <a:off x="8243104" y="3038475"/>
            <a:ext cx="65087" cy="6223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9" name="Rectangle 76"/>
          <p:cNvSpPr>
            <a:spLocks noChangeArrowheads="1"/>
          </p:cNvSpPr>
          <p:nvPr/>
        </p:nvSpPr>
        <p:spPr bwMode="auto">
          <a:xfrm>
            <a:off x="8338354" y="3038475"/>
            <a:ext cx="65087" cy="622300"/>
          </a:xfrm>
          <a:prstGeom prst="rect">
            <a:avLst/>
          </a:pr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60" name="Rectangle 78"/>
          <p:cNvSpPr>
            <a:spLocks noChangeArrowheads="1"/>
          </p:cNvSpPr>
          <p:nvPr/>
        </p:nvSpPr>
        <p:spPr bwMode="auto">
          <a:xfrm>
            <a:off x="5044291" y="3776663"/>
            <a:ext cx="3408363" cy="889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61" name="Rectangle 79"/>
          <p:cNvSpPr>
            <a:spLocks noChangeArrowheads="1"/>
          </p:cNvSpPr>
          <p:nvPr/>
        </p:nvSpPr>
        <p:spPr bwMode="auto">
          <a:xfrm>
            <a:off x="5130016" y="2928938"/>
            <a:ext cx="3408363" cy="889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62" name="Line 80"/>
          <p:cNvSpPr>
            <a:spLocks noChangeShapeType="1"/>
          </p:cNvSpPr>
          <p:nvPr/>
        </p:nvSpPr>
        <p:spPr bwMode="auto">
          <a:xfrm>
            <a:off x="5152241" y="3890963"/>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3" name="Line 82"/>
          <p:cNvSpPr>
            <a:spLocks noChangeShapeType="1"/>
          </p:cNvSpPr>
          <p:nvPr/>
        </p:nvSpPr>
        <p:spPr bwMode="auto">
          <a:xfrm>
            <a:off x="6087279" y="3892550"/>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4" name="Line 83"/>
          <p:cNvSpPr>
            <a:spLocks noChangeShapeType="1"/>
          </p:cNvSpPr>
          <p:nvPr/>
        </p:nvSpPr>
        <p:spPr bwMode="auto">
          <a:xfrm>
            <a:off x="7581116" y="3890963"/>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5" name="Line 84"/>
          <p:cNvSpPr>
            <a:spLocks noChangeShapeType="1"/>
          </p:cNvSpPr>
          <p:nvPr/>
        </p:nvSpPr>
        <p:spPr bwMode="auto">
          <a:xfrm>
            <a:off x="7011204" y="3892550"/>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6" name="Line 87"/>
          <p:cNvSpPr>
            <a:spLocks noChangeShapeType="1"/>
          </p:cNvSpPr>
          <p:nvPr/>
        </p:nvSpPr>
        <p:spPr bwMode="auto">
          <a:xfrm>
            <a:off x="5244316" y="3914775"/>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7" name="Line 88"/>
          <p:cNvSpPr>
            <a:spLocks noChangeShapeType="1"/>
          </p:cNvSpPr>
          <p:nvPr/>
        </p:nvSpPr>
        <p:spPr bwMode="auto">
          <a:xfrm>
            <a:off x="6473041" y="3910013"/>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8" name="Line 89"/>
          <p:cNvSpPr>
            <a:spLocks noChangeShapeType="1"/>
          </p:cNvSpPr>
          <p:nvPr/>
        </p:nvSpPr>
        <p:spPr bwMode="auto">
          <a:xfrm>
            <a:off x="7292191" y="3910013"/>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9" name="Line 90"/>
          <p:cNvSpPr>
            <a:spLocks noChangeShapeType="1"/>
          </p:cNvSpPr>
          <p:nvPr/>
        </p:nvSpPr>
        <p:spPr bwMode="auto">
          <a:xfrm>
            <a:off x="7949416" y="3910013"/>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70" name="Text Box 91"/>
          <p:cNvSpPr txBox="1">
            <a:spLocks noChangeArrowheads="1"/>
          </p:cNvSpPr>
          <p:nvPr/>
        </p:nvSpPr>
        <p:spPr bwMode="auto">
          <a:xfrm>
            <a:off x="5120491" y="4138613"/>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t>sent </a:t>
            </a:r>
          </a:p>
          <a:p>
            <a:pPr algn="l">
              <a:lnSpc>
                <a:spcPct val="90000"/>
              </a:lnSpc>
              <a:defRPr/>
            </a:pPr>
            <a:r>
              <a:rPr lang="en-US" sz="1400"/>
              <a:t>ACKed</a:t>
            </a:r>
          </a:p>
        </p:txBody>
      </p:sp>
      <p:sp>
        <p:nvSpPr>
          <p:cNvPr id="60471" name="Text Box 92"/>
          <p:cNvSpPr txBox="1">
            <a:spLocks noChangeArrowheads="1"/>
          </p:cNvSpPr>
          <p:nvPr/>
        </p:nvSpPr>
        <p:spPr bwMode="auto">
          <a:xfrm>
            <a:off x="6101566" y="4144963"/>
            <a:ext cx="1139826" cy="668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lnSpc>
                <a:spcPct val="90000"/>
              </a:lnSpc>
            </a:pPr>
            <a:r>
              <a:rPr lang="en-US" altLang="en-US" sz="1400" dirty="0"/>
              <a:t>sent, not-yet </a:t>
            </a:r>
            <a:r>
              <a:rPr lang="en-US" altLang="en-US" sz="1400" dirty="0" err="1"/>
              <a:t>ACKed</a:t>
            </a:r>
            <a:endParaRPr lang="en-US" altLang="en-US" sz="1400" dirty="0"/>
          </a:p>
          <a:p>
            <a:pPr algn="l">
              <a:lnSpc>
                <a:spcPct val="90000"/>
              </a:lnSpc>
            </a:pPr>
            <a:r>
              <a:rPr lang="en-US" altLang="en-US" sz="1400" dirty="0"/>
              <a:t>(</a:t>
            </a:r>
            <a:r>
              <a:rPr lang="ja-JP" altLang="en-US" sz="1400" dirty="0"/>
              <a:t>“</a:t>
            </a:r>
            <a:r>
              <a:rPr lang="en-US" altLang="ja-JP" sz="1400" dirty="0"/>
              <a:t>in-flight</a:t>
            </a:r>
            <a:r>
              <a:rPr lang="ja-JP" altLang="en-US" sz="1400" dirty="0"/>
              <a:t>”</a:t>
            </a:r>
            <a:r>
              <a:rPr lang="en-US" altLang="ja-JP" sz="1400" dirty="0"/>
              <a:t>)</a:t>
            </a:r>
            <a:endParaRPr lang="en-US" altLang="en-US" sz="1400" dirty="0"/>
          </a:p>
        </p:txBody>
      </p:sp>
      <p:sp>
        <p:nvSpPr>
          <p:cNvPr id="60472" name="Text Box 93"/>
          <p:cNvSpPr txBox="1">
            <a:spLocks noChangeArrowheads="1"/>
          </p:cNvSpPr>
          <p:nvPr/>
        </p:nvSpPr>
        <p:spPr bwMode="auto">
          <a:xfrm>
            <a:off x="7081054" y="4140200"/>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dirty="0"/>
              <a:t>usable</a:t>
            </a:r>
          </a:p>
          <a:p>
            <a:pPr algn="l">
              <a:lnSpc>
                <a:spcPct val="90000"/>
              </a:lnSpc>
              <a:defRPr/>
            </a:pPr>
            <a:r>
              <a:rPr lang="en-US" sz="1400" dirty="0"/>
              <a:t>but not </a:t>
            </a:r>
          </a:p>
          <a:p>
            <a:pPr algn="l">
              <a:lnSpc>
                <a:spcPct val="90000"/>
              </a:lnSpc>
              <a:defRPr/>
            </a:pPr>
            <a:r>
              <a:rPr lang="en-US" sz="1400" dirty="0"/>
              <a:t>yet sent</a:t>
            </a:r>
          </a:p>
        </p:txBody>
      </p:sp>
      <p:sp>
        <p:nvSpPr>
          <p:cNvPr id="60473" name="Text Box 94"/>
          <p:cNvSpPr txBox="1">
            <a:spLocks noChangeArrowheads="1"/>
          </p:cNvSpPr>
          <p:nvPr/>
        </p:nvSpPr>
        <p:spPr bwMode="auto">
          <a:xfrm>
            <a:off x="7838291" y="4144963"/>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t>not </a:t>
            </a:r>
          </a:p>
          <a:p>
            <a:pPr algn="l">
              <a:lnSpc>
                <a:spcPct val="90000"/>
              </a:lnSpc>
              <a:defRPr/>
            </a:pPr>
            <a:r>
              <a:rPr lang="en-US" sz="1400"/>
              <a:t>usable</a:t>
            </a:r>
          </a:p>
        </p:txBody>
      </p:sp>
      <p:sp>
        <p:nvSpPr>
          <p:cNvPr id="60474" name="Text Box 96"/>
          <p:cNvSpPr txBox="1">
            <a:spLocks noChangeArrowheads="1"/>
          </p:cNvSpPr>
          <p:nvPr/>
        </p:nvSpPr>
        <p:spPr bwMode="auto">
          <a:xfrm>
            <a:off x="6166995" y="2543890"/>
            <a:ext cx="1317284" cy="286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90000"/>
              </a:lnSpc>
              <a:defRPr/>
            </a:pPr>
            <a:r>
              <a:rPr lang="en-US" sz="1400"/>
              <a:t>window size </a:t>
            </a:r>
            <a:r>
              <a:rPr lang="en-US" sz="1400" i="1"/>
              <a:t>N</a:t>
            </a:r>
            <a:endParaRPr lang="en-US" sz="1400" i="1" dirty="0"/>
          </a:p>
        </p:txBody>
      </p:sp>
      <p:grpSp>
        <p:nvGrpSpPr>
          <p:cNvPr id="75834" name="Group 99"/>
          <p:cNvGrpSpPr>
            <a:grpSpLocks/>
          </p:cNvGrpSpPr>
          <p:nvPr/>
        </p:nvGrpSpPr>
        <p:grpSpPr bwMode="auto">
          <a:xfrm>
            <a:off x="6947704" y="2797175"/>
            <a:ext cx="593725" cy="136525"/>
            <a:chOff x="4250" y="1692"/>
            <a:chExt cx="374" cy="86"/>
          </a:xfrm>
        </p:grpSpPr>
        <p:sp>
          <p:nvSpPr>
            <p:cNvPr id="60501" name="Line 97"/>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02" name="Line 98"/>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75835" name="Group 100"/>
          <p:cNvGrpSpPr>
            <a:grpSpLocks/>
          </p:cNvGrpSpPr>
          <p:nvPr/>
        </p:nvGrpSpPr>
        <p:grpSpPr bwMode="auto">
          <a:xfrm rot="10800000">
            <a:off x="6055529" y="2822575"/>
            <a:ext cx="593725" cy="136525"/>
            <a:chOff x="4250" y="1692"/>
            <a:chExt cx="374" cy="86"/>
          </a:xfrm>
        </p:grpSpPr>
        <p:sp>
          <p:nvSpPr>
            <p:cNvPr id="60499" name="Line 101"/>
            <p:cNvSpPr>
              <a:spLocks noChangeShapeType="1"/>
            </p:cNvSpPr>
            <p:nvPr/>
          </p:nvSpPr>
          <p:spPr bwMode="auto">
            <a:xfrm>
              <a:off x="4258" y="1746"/>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00" name="Line 102"/>
            <p:cNvSpPr>
              <a:spLocks noChangeShapeType="1"/>
            </p:cNvSpPr>
            <p:nvPr/>
          </p:nvSpPr>
          <p:spPr bwMode="auto">
            <a:xfrm>
              <a:off x="4630" y="1700"/>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60477" name="Text Box 196"/>
          <p:cNvSpPr txBox="1">
            <a:spLocks noChangeArrowheads="1"/>
          </p:cNvSpPr>
          <p:nvPr/>
        </p:nvSpPr>
        <p:spPr bwMode="auto">
          <a:xfrm>
            <a:off x="5336391" y="3592513"/>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lvl="1">
              <a:defRPr/>
            </a:pPr>
            <a:r>
              <a:rPr lang="en-US" sz="1400" i="1"/>
              <a:t>sender sequence number space </a:t>
            </a:r>
          </a:p>
        </p:txBody>
      </p:sp>
      <p:grpSp>
        <p:nvGrpSpPr>
          <p:cNvPr id="187591" name="Group 199"/>
          <p:cNvGrpSpPr>
            <a:grpSpLocks/>
          </p:cNvGrpSpPr>
          <p:nvPr/>
        </p:nvGrpSpPr>
        <p:grpSpPr bwMode="auto">
          <a:xfrm>
            <a:off x="4839504" y="1068388"/>
            <a:ext cx="3257550" cy="1954212"/>
            <a:chOff x="2768" y="673"/>
            <a:chExt cx="2052" cy="1231"/>
          </a:xfrm>
        </p:grpSpPr>
        <p:sp>
          <p:nvSpPr>
            <p:cNvPr id="60479" name="Rectangle 171"/>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5839" name="Group 172"/>
            <p:cNvGrpSpPr>
              <a:grpSpLocks/>
            </p:cNvGrpSpPr>
            <p:nvPr/>
          </p:nvGrpSpPr>
          <p:grpSpPr bwMode="auto">
            <a:xfrm>
              <a:off x="2820" y="872"/>
              <a:ext cx="1252" cy="714"/>
              <a:chOff x="1976" y="2984"/>
              <a:chExt cx="1252" cy="714"/>
            </a:xfrm>
          </p:grpSpPr>
          <p:sp>
            <p:nvSpPr>
              <p:cNvPr id="60483" name="Rectangle 173"/>
              <p:cNvSpPr>
                <a:spLocks noChangeArrowheads="1"/>
              </p:cNvSpPr>
              <p:nvPr/>
            </p:nvSpPr>
            <p:spPr bwMode="auto">
              <a:xfrm>
                <a:off x="1994" y="2995"/>
                <a:ext cx="1210" cy="70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84" name="Text Box 174"/>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source port #</a:t>
                </a:r>
              </a:p>
            </p:txBody>
          </p:sp>
          <p:sp>
            <p:nvSpPr>
              <p:cNvPr id="60485" name="Text Box 175"/>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dest port #</a:t>
                </a:r>
              </a:p>
            </p:txBody>
          </p:sp>
          <p:sp>
            <p:nvSpPr>
              <p:cNvPr id="60486" name="Text Box 176"/>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sequence number</a:t>
                </a:r>
              </a:p>
            </p:txBody>
          </p:sp>
          <p:sp>
            <p:nvSpPr>
              <p:cNvPr id="60487" name="Text Box 177"/>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acknowledgement number</a:t>
                </a:r>
              </a:p>
            </p:txBody>
          </p:sp>
          <p:sp>
            <p:nvSpPr>
              <p:cNvPr id="60488" name="Text Box 178"/>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checksum</a:t>
                </a:r>
              </a:p>
            </p:txBody>
          </p:sp>
          <p:sp>
            <p:nvSpPr>
              <p:cNvPr id="60489" name="Line 179"/>
              <p:cNvSpPr>
                <a:spLocks noChangeShapeType="1"/>
              </p:cNvSpPr>
              <p:nvPr/>
            </p:nvSpPr>
            <p:spPr bwMode="auto">
              <a:xfrm>
                <a:off x="1994" y="3138"/>
                <a:ext cx="12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0" name="Line 180"/>
              <p:cNvSpPr>
                <a:spLocks noChangeShapeType="1"/>
              </p:cNvSpPr>
              <p:nvPr/>
            </p:nvSpPr>
            <p:spPr bwMode="auto">
              <a:xfrm>
                <a:off x="1994" y="3274"/>
                <a:ext cx="12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1" name="Line 181"/>
              <p:cNvSpPr>
                <a:spLocks noChangeShapeType="1"/>
              </p:cNvSpPr>
              <p:nvPr/>
            </p:nvSpPr>
            <p:spPr bwMode="auto">
              <a:xfrm>
                <a:off x="1992" y="3414"/>
                <a:ext cx="12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2" name="Line 182"/>
              <p:cNvSpPr>
                <a:spLocks noChangeShapeType="1"/>
              </p:cNvSpPr>
              <p:nvPr/>
            </p:nvSpPr>
            <p:spPr bwMode="auto">
              <a:xfrm>
                <a:off x="2588" y="2994"/>
                <a:ext cx="0" cy="1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3" name="Line 183"/>
              <p:cNvSpPr>
                <a:spLocks noChangeShapeType="1"/>
              </p:cNvSpPr>
              <p:nvPr/>
            </p:nvSpPr>
            <p:spPr bwMode="auto">
              <a:xfrm>
                <a:off x="2588" y="3416"/>
                <a:ext cx="0" cy="2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4" name="Line 184"/>
              <p:cNvSpPr>
                <a:spLocks noChangeShapeType="1"/>
              </p:cNvSpPr>
              <p:nvPr/>
            </p:nvSpPr>
            <p:spPr bwMode="auto">
              <a:xfrm>
                <a:off x="1994" y="3548"/>
                <a:ext cx="12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5" name="Text Box 185"/>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rwnd</a:t>
                </a:r>
              </a:p>
            </p:txBody>
          </p:sp>
          <p:sp>
            <p:nvSpPr>
              <p:cNvPr id="60496" name="Text Box 186"/>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urg pointer</a:t>
                </a:r>
              </a:p>
            </p:txBody>
          </p:sp>
          <p:sp>
            <p:nvSpPr>
              <p:cNvPr id="60497" name="Line 187"/>
              <p:cNvSpPr>
                <a:spLocks noChangeShapeType="1"/>
              </p:cNvSpPr>
              <p:nvPr/>
            </p:nvSpPr>
            <p:spPr bwMode="auto">
              <a:xfrm>
                <a:off x="2398" y="3413"/>
                <a:ext cx="0" cy="13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8" name="Line 188"/>
              <p:cNvSpPr>
                <a:spLocks noChangeShapeType="1"/>
              </p:cNvSpPr>
              <p:nvPr/>
            </p:nvSpPr>
            <p:spPr bwMode="auto">
              <a:xfrm>
                <a:off x="2143" y="3412"/>
                <a:ext cx="0" cy="13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60481" name="Text Box 189"/>
            <p:cNvSpPr txBox="1">
              <a:spLocks noChangeArrowheads="1"/>
            </p:cNvSpPr>
            <p:nvPr/>
          </p:nvSpPr>
          <p:spPr bwMode="auto">
            <a:xfrm>
              <a:off x="2768" y="673"/>
              <a:ext cx="205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outgoing segment from sender</a:t>
              </a:r>
            </a:p>
          </p:txBody>
        </p:sp>
        <p:sp>
          <p:nvSpPr>
            <p:cNvPr id="75841" name="Freeform 190"/>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49864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7591"/>
                                        </p:tgtEl>
                                        <p:attrNameLst>
                                          <p:attrName>style.visibility</p:attrName>
                                        </p:attrNameLst>
                                      </p:cBhvr>
                                      <p:to>
                                        <p:strVal val="visible"/>
                                      </p:to>
                                    </p:set>
                                    <p:animEffect transition="in" filter="dissolve">
                                      <p:cBhvr>
                                        <p:cTn id="7" dur="500"/>
                                        <p:tgtEl>
                                          <p:spTgt spid="187591"/>
                                        </p:tgtEl>
                                      </p:cBhvr>
                                    </p:animEffect>
                                  </p:childTnLst>
                                </p:cTn>
                              </p:par>
                            </p:childTnLst>
                          </p:cTn>
                        </p:par>
                        <p:par>
                          <p:cTn id="8" fill="hold" nodeType="with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60422">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60422">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87584"/>
                                        </p:tgtEl>
                                        <p:attrNameLst>
                                          <p:attrName>style.visibility</p:attrName>
                                        </p:attrNameLst>
                                      </p:cBhvr>
                                      <p:to>
                                        <p:strVal val="visible"/>
                                      </p:to>
                                    </p:set>
                                    <p:animEffect transition="in" filter="dissolve">
                                      <p:cBhvr>
                                        <p:cTn id="18" dur="500"/>
                                        <p:tgtEl>
                                          <p:spTgt spid="187584"/>
                                        </p:tgtEl>
                                      </p:cBhvr>
                                    </p:animEffect>
                                  </p:childTnLst>
                                </p:cTn>
                              </p:par>
                              <p:par>
                                <p:cTn id="19" presetID="9" presetClass="entr" presetSubtype="0" fill="hold" nodeType="withEffect">
                                  <p:stCondLst>
                                    <p:cond delay="0"/>
                                  </p:stCondLst>
                                  <p:childTnLst>
                                    <p:set>
                                      <p:cBhvr>
                                        <p:cTn id="20" dur="1" fill="hold">
                                          <p:stCondLst>
                                            <p:cond delay="0"/>
                                          </p:stCondLst>
                                        </p:cTn>
                                        <p:tgtEl>
                                          <p:spTgt spid="187587"/>
                                        </p:tgtEl>
                                        <p:attrNameLst>
                                          <p:attrName>style.visibility</p:attrName>
                                        </p:attrNameLst>
                                      </p:cBhvr>
                                      <p:to>
                                        <p:strVal val="visible"/>
                                      </p:to>
                                    </p:set>
                                    <p:animEffect transition="in" filter="dissolve">
                                      <p:cBhvr>
                                        <p:cTn id="21" dur="500"/>
                                        <p:tgtEl>
                                          <p:spTgt spid="187587"/>
                                        </p:tgtEl>
                                      </p:cBhvr>
                                    </p:animEffect>
                                  </p:childTnLst>
                                </p:cTn>
                              </p:par>
                              <p:par>
                                <p:cTn id="22" presetID="1" presetClass="entr" presetSubtype="0" fill="hold" nodeType="withEffect">
                                  <p:stCondLst>
                                    <p:cond delay="0"/>
                                  </p:stCondLst>
                                  <p:childTnLst>
                                    <p:set>
                                      <p:cBhvr>
                                        <p:cTn id="23" dur="1" fill="hold">
                                          <p:stCondLst>
                                            <p:cond delay="0"/>
                                          </p:stCondLst>
                                        </p:cTn>
                                        <p:tgtEl>
                                          <p:spTgt spid="60422">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0422">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0422">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0422">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04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Line 3"/>
          <p:cNvSpPr>
            <a:spLocks noChangeShapeType="1"/>
          </p:cNvSpPr>
          <p:nvPr/>
        </p:nvSpPr>
        <p:spPr bwMode="auto">
          <a:xfrm>
            <a:off x="3279775" y="4483100"/>
            <a:ext cx="2590800" cy="50641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1446" name="Line 4"/>
          <p:cNvSpPr>
            <a:spLocks noChangeShapeType="1"/>
          </p:cNvSpPr>
          <p:nvPr/>
        </p:nvSpPr>
        <p:spPr bwMode="auto">
          <a:xfrm>
            <a:off x="3294063" y="2714625"/>
            <a:ext cx="2586037"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1448" name="Text Box 7"/>
          <p:cNvSpPr txBox="1">
            <a:spLocks noChangeArrowheads="1"/>
          </p:cNvSpPr>
          <p:nvPr/>
        </p:nvSpPr>
        <p:spPr bwMode="auto">
          <a:xfrm>
            <a:off x="1740090" y="2320925"/>
            <a:ext cx="1553974"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r">
              <a:lnSpc>
                <a:spcPct val="90000"/>
              </a:lnSpc>
            </a:pPr>
            <a:r>
              <a:rPr lang="en-US" altLang="en-US" sz="2000" dirty="0">
                <a:latin typeface="+mn-lt"/>
              </a:rPr>
              <a:t>User types</a:t>
            </a:r>
            <a:r>
              <a:rPr lang="ja-JP" altLang="en-US" sz="2000" dirty="0">
                <a:latin typeface="+mn-lt"/>
              </a:rPr>
              <a:t>‘</a:t>
            </a:r>
            <a:r>
              <a:rPr lang="en-US" altLang="ja-JP" sz="2000" dirty="0">
                <a:latin typeface="+mn-lt"/>
              </a:rPr>
              <a:t>C</a:t>
            </a:r>
            <a:r>
              <a:rPr lang="ja-JP" altLang="en-US" sz="2000" dirty="0">
                <a:latin typeface="+mn-lt"/>
              </a:rPr>
              <a:t>’</a:t>
            </a:r>
            <a:endParaRPr lang="en-US" altLang="en-US" sz="1100" dirty="0">
              <a:latin typeface="+mn-lt"/>
            </a:endParaRPr>
          </a:p>
        </p:txBody>
      </p:sp>
      <p:sp>
        <p:nvSpPr>
          <p:cNvPr id="61449" name="Text Box 8"/>
          <p:cNvSpPr txBox="1">
            <a:spLocks noChangeArrowheads="1"/>
          </p:cNvSpPr>
          <p:nvPr/>
        </p:nvSpPr>
        <p:spPr bwMode="auto">
          <a:xfrm>
            <a:off x="1118013" y="3951639"/>
            <a:ext cx="2028721"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r">
              <a:lnSpc>
                <a:spcPct val="90000"/>
              </a:lnSpc>
            </a:pPr>
            <a:r>
              <a:rPr lang="en-US" altLang="en-US" sz="2000" dirty="0">
                <a:latin typeface="+mn-lt"/>
              </a:rPr>
              <a:t>host ACKs</a:t>
            </a:r>
          </a:p>
          <a:p>
            <a:pPr algn="r">
              <a:lnSpc>
                <a:spcPct val="90000"/>
              </a:lnSpc>
            </a:pPr>
            <a:r>
              <a:rPr lang="en-US" altLang="en-US" sz="2000" dirty="0">
                <a:latin typeface="+mn-lt"/>
              </a:rPr>
              <a:t>receipt </a:t>
            </a:r>
          </a:p>
          <a:p>
            <a:pPr algn="r">
              <a:lnSpc>
                <a:spcPct val="90000"/>
              </a:lnSpc>
            </a:pPr>
            <a:r>
              <a:rPr lang="en-US" altLang="en-US" sz="2000" dirty="0">
                <a:latin typeface="+mn-lt"/>
              </a:rPr>
              <a:t>of echoed</a:t>
            </a:r>
            <a:r>
              <a:rPr lang="ja-JP" altLang="en-US" sz="2000" dirty="0">
                <a:latin typeface="+mn-lt"/>
              </a:rPr>
              <a:t>‘</a:t>
            </a:r>
            <a:r>
              <a:rPr lang="en-US" altLang="ja-JP" sz="2000" dirty="0">
                <a:latin typeface="+mn-lt"/>
              </a:rPr>
              <a:t>C</a:t>
            </a:r>
            <a:r>
              <a:rPr lang="ja-JP" altLang="en-US" sz="2000" dirty="0">
                <a:latin typeface="+mn-lt"/>
              </a:rPr>
              <a:t>’</a:t>
            </a:r>
            <a:endParaRPr lang="en-US" altLang="en-US" sz="1100" dirty="0">
              <a:latin typeface="+mn-lt"/>
            </a:endParaRPr>
          </a:p>
        </p:txBody>
      </p:sp>
      <p:sp>
        <p:nvSpPr>
          <p:cNvPr id="61450" name="Text Box 9"/>
          <p:cNvSpPr txBox="1">
            <a:spLocks noChangeArrowheads="1"/>
          </p:cNvSpPr>
          <p:nvPr/>
        </p:nvSpPr>
        <p:spPr bwMode="auto">
          <a:xfrm>
            <a:off x="6370445" y="2816225"/>
            <a:ext cx="2640011"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r>
              <a:rPr lang="en-US" altLang="en-US" sz="2000" dirty="0">
                <a:latin typeface="+mn-lt"/>
              </a:rPr>
              <a:t>host ACKs receipt of</a:t>
            </a:r>
            <a:r>
              <a:rPr lang="ja-JP" altLang="en-US" sz="2000" dirty="0">
                <a:latin typeface="+mn-lt"/>
              </a:rPr>
              <a:t>‘</a:t>
            </a:r>
            <a:r>
              <a:rPr lang="en-US" altLang="ja-JP" sz="2000" dirty="0">
                <a:latin typeface="+mn-lt"/>
              </a:rPr>
              <a:t>C</a:t>
            </a:r>
            <a:r>
              <a:rPr lang="ja-JP" altLang="en-US" sz="2000" dirty="0">
                <a:latin typeface="+mn-lt"/>
              </a:rPr>
              <a:t>’</a:t>
            </a:r>
            <a:r>
              <a:rPr lang="en-US" altLang="ja-JP" sz="2000" dirty="0">
                <a:latin typeface="+mn-lt"/>
              </a:rPr>
              <a:t>, echoes </a:t>
            </a:r>
            <a:r>
              <a:rPr lang="en-US" altLang="en-US" sz="2000" dirty="0">
                <a:latin typeface="+mn-lt"/>
              </a:rPr>
              <a:t>back </a:t>
            </a:r>
            <a:r>
              <a:rPr lang="ja-JP" altLang="en-US" sz="2000" dirty="0">
                <a:latin typeface="+mn-lt"/>
              </a:rPr>
              <a:t>‘</a:t>
            </a:r>
            <a:r>
              <a:rPr lang="en-US" altLang="ja-JP" sz="2000" dirty="0">
                <a:latin typeface="+mn-lt"/>
              </a:rPr>
              <a:t>C</a:t>
            </a:r>
            <a:r>
              <a:rPr lang="ja-JP" altLang="en-US" sz="2000" dirty="0">
                <a:latin typeface="+mn-lt"/>
              </a:rPr>
              <a:t>’</a:t>
            </a:r>
            <a:endParaRPr lang="en-US" altLang="en-US" sz="2000" dirty="0">
              <a:latin typeface="+mn-lt"/>
            </a:endParaRPr>
          </a:p>
        </p:txBody>
      </p:sp>
      <p:sp>
        <p:nvSpPr>
          <p:cNvPr id="61451" name="Line 10"/>
          <p:cNvSpPr>
            <a:spLocks noChangeShapeType="1"/>
          </p:cNvSpPr>
          <p:nvPr/>
        </p:nvSpPr>
        <p:spPr bwMode="auto">
          <a:xfrm flipH="1">
            <a:off x="3284538" y="3487738"/>
            <a:ext cx="2554287" cy="8001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1452" name="Text Box 11"/>
          <p:cNvSpPr txBox="1">
            <a:spLocks noChangeArrowheads="1"/>
          </p:cNvSpPr>
          <p:nvPr/>
        </p:nvSpPr>
        <p:spPr bwMode="auto">
          <a:xfrm>
            <a:off x="3085817" y="5350833"/>
            <a:ext cx="3425938"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solidFill>
                  <a:schemeClr val="accent5"/>
                </a:solidFill>
                <a:latin typeface="+mn-lt"/>
              </a:rPr>
              <a:t>simple telnet scenario</a:t>
            </a:r>
            <a:endParaRPr lang="en-US" sz="1100" dirty="0">
              <a:solidFill>
                <a:schemeClr val="accent5"/>
              </a:solidFill>
              <a:latin typeface="+mn-lt"/>
            </a:endParaRPr>
          </a:p>
        </p:txBody>
      </p:sp>
      <p:sp>
        <p:nvSpPr>
          <p:cNvPr id="61453" name="Text Box 13"/>
          <p:cNvSpPr txBox="1">
            <a:spLocks noChangeArrowheads="1"/>
          </p:cNvSpPr>
          <p:nvPr/>
        </p:nvSpPr>
        <p:spPr bwMode="auto">
          <a:xfrm>
            <a:off x="5409861" y="1325353"/>
            <a:ext cx="931665"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mn-lt"/>
              </a:rPr>
              <a:t>Host B</a:t>
            </a:r>
          </a:p>
        </p:txBody>
      </p:sp>
      <p:sp>
        <p:nvSpPr>
          <p:cNvPr id="61454" name="Text Box 17"/>
          <p:cNvSpPr txBox="1">
            <a:spLocks noChangeArrowheads="1"/>
          </p:cNvSpPr>
          <p:nvPr/>
        </p:nvSpPr>
        <p:spPr bwMode="auto">
          <a:xfrm>
            <a:off x="2702348" y="1344591"/>
            <a:ext cx="97334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mn-lt"/>
              </a:rPr>
              <a:t>Host A</a:t>
            </a:r>
          </a:p>
        </p:txBody>
      </p:sp>
      <p:sp>
        <p:nvSpPr>
          <p:cNvPr id="61455" name="Rectangle 18"/>
          <p:cNvSpPr>
            <a:spLocks noChangeArrowheads="1"/>
          </p:cNvSpPr>
          <p:nvPr/>
        </p:nvSpPr>
        <p:spPr bwMode="auto">
          <a:xfrm>
            <a:off x="4106863" y="2806700"/>
            <a:ext cx="814387" cy="3794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1456" name="Text Box 19"/>
          <p:cNvSpPr txBox="1">
            <a:spLocks noChangeArrowheads="1"/>
          </p:cNvSpPr>
          <p:nvPr/>
        </p:nvSpPr>
        <p:spPr bwMode="auto">
          <a:xfrm>
            <a:off x="3269530" y="2858671"/>
            <a:ext cx="302839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r>
              <a:rPr lang="en-US" altLang="en-US">
                <a:latin typeface="+mn-lt"/>
              </a:rPr>
              <a:t>Seq</a:t>
            </a:r>
            <a:r>
              <a:rPr lang="en-US" altLang="en-US" dirty="0">
                <a:latin typeface="+mn-lt"/>
              </a:rPr>
              <a:t>=42, ACK=79, data = </a:t>
            </a:r>
            <a:r>
              <a:rPr lang="ja-JP" altLang="en-US" dirty="0">
                <a:latin typeface="+mn-lt"/>
              </a:rPr>
              <a:t>‘</a:t>
            </a:r>
            <a:r>
              <a:rPr lang="en-US" altLang="ja-JP" dirty="0">
                <a:latin typeface="+mn-lt"/>
              </a:rPr>
              <a:t>C</a:t>
            </a:r>
            <a:r>
              <a:rPr lang="ja-JP" altLang="en-US" dirty="0">
                <a:latin typeface="+mn-lt"/>
              </a:rPr>
              <a:t>’</a:t>
            </a:r>
            <a:endParaRPr lang="en-US" altLang="en-US" dirty="0">
              <a:latin typeface="+mn-lt"/>
            </a:endParaRPr>
          </a:p>
        </p:txBody>
      </p:sp>
      <p:sp>
        <p:nvSpPr>
          <p:cNvPr id="61457" name="Rectangle 20"/>
          <p:cNvSpPr>
            <a:spLocks noChangeArrowheads="1"/>
          </p:cNvSpPr>
          <p:nvPr/>
        </p:nvSpPr>
        <p:spPr bwMode="auto">
          <a:xfrm>
            <a:off x="4141788" y="3765550"/>
            <a:ext cx="823912" cy="2460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1458" name="Text Box 21"/>
          <p:cNvSpPr txBox="1">
            <a:spLocks noChangeArrowheads="1"/>
          </p:cNvSpPr>
          <p:nvPr/>
        </p:nvSpPr>
        <p:spPr bwMode="auto">
          <a:xfrm>
            <a:off x="3342053" y="3754438"/>
            <a:ext cx="302839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r>
              <a:rPr lang="en-US" altLang="en-US" dirty="0" err="1">
                <a:latin typeface="+mn-lt"/>
              </a:rPr>
              <a:t>Seq</a:t>
            </a:r>
            <a:r>
              <a:rPr lang="en-US" altLang="en-US" dirty="0">
                <a:latin typeface="+mn-lt"/>
              </a:rPr>
              <a:t>=79, ACK=43, data = </a:t>
            </a:r>
            <a:r>
              <a:rPr lang="ja-JP" altLang="en-US" dirty="0">
                <a:latin typeface="+mn-lt"/>
              </a:rPr>
              <a:t>‘</a:t>
            </a:r>
            <a:r>
              <a:rPr lang="en-US" altLang="ja-JP" dirty="0">
                <a:latin typeface="+mn-lt"/>
              </a:rPr>
              <a:t>C</a:t>
            </a:r>
            <a:r>
              <a:rPr lang="ja-JP" altLang="en-US" dirty="0">
                <a:latin typeface="+mn-lt"/>
              </a:rPr>
              <a:t>’</a:t>
            </a:r>
            <a:endParaRPr lang="en-US" altLang="en-US" sz="1050" dirty="0">
              <a:latin typeface="+mn-lt"/>
            </a:endParaRPr>
          </a:p>
        </p:txBody>
      </p:sp>
      <p:sp>
        <p:nvSpPr>
          <p:cNvPr id="61459" name="Rectangle 22"/>
          <p:cNvSpPr>
            <a:spLocks noChangeArrowheads="1"/>
          </p:cNvSpPr>
          <p:nvPr/>
        </p:nvSpPr>
        <p:spPr bwMode="auto">
          <a:xfrm>
            <a:off x="4208463" y="4613275"/>
            <a:ext cx="958850" cy="3571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1460" name="Text Box 23"/>
          <p:cNvSpPr txBox="1">
            <a:spLocks noChangeArrowheads="1"/>
          </p:cNvSpPr>
          <p:nvPr/>
        </p:nvSpPr>
        <p:spPr bwMode="auto">
          <a:xfrm>
            <a:off x="3778825" y="4611872"/>
            <a:ext cx="181812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dirty="0" err="1">
                <a:latin typeface="+mn-lt"/>
              </a:rPr>
              <a:t>Seq</a:t>
            </a:r>
            <a:r>
              <a:rPr lang="en-US" dirty="0">
                <a:latin typeface="+mn-lt"/>
              </a:rPr>
              <a:t>=43, ACK=80</a:t>
            </a:r>
            <a:endParaRPr lang="en-US" sz="1050" dirty="0">
              <a:latin typeface="+mn-lt"/>
            </a:endParaRPr>
          </a:p>
        </p:txBody>
      </p:sp>
      <p:sp>
        <p:nvSpPr>
          <p:cNvPr id="61461" name="Line 24"/>
          <p:cNvSpPr>
            <a:spLocks noChangeShapeType="1"/>
          </p:cNvSpPr>
          <p:nvPr/>
        </p:nvSpPr>
        <p:spPr bwMode="auto">
          <a:xfrm>
            <a:off x="3271838" y="2473325"/>
            <a:ext cx="0" cy="258762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1462" name="Line 25"/>
          <p:cNvSpPr>
            <a:spLocks noChangeShapeType="1"/>
          </p:cNvSpPr>
          <p:nvPr/>
        </p:nvSpPr>
        <p:spPr bwMode="auto">
          <a:xfrm>
            <a:off x="5934075" y="2525713"/>
            <a:ext cx="0" cy="258762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grpSp>
        <p:nvGrpSpPr>
          <p:cNvPr id="76822" name="Group 27"/>
          <p:cNvGrpSpPr>
            <a:grpSpLocks/>
          </p:cNvGrpSpPr>
          <p:nvPr/>
        </p:nvGrpSpPr>
        <p:grpSpPr bwMode="auto">
          <a:xfrm>
            <a:off x="2763838" y="1652588"/>
            <a:ext cx="755650" cy="782637"/>
            <a:chOff x="-44" y="1473"/>
            <a:chExt cx="981" cy="1105"/>
          </a:xfrm>
        </p:grpSpPr>
        <p:pic>
          <p:nvPicPr>
            <p:cNvPr id="76826" name="Picture 2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27" name="Freeform 2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grpSp>
      <p:grpSp>
        <p:nvGrpSpPr>
          <p:cNvPr id="76823" name="Group 30"/>
          <p:cNvGrpSpPr>
            <a:grpSpLocks/>
          </p:cNvGrpSpPr>
          <p:nvPr/>
        </p:nvGrpSpPr>
        <p:grpSpPr bwMode="auto">
          <a:xfrm flipH="1">
            <a:off x="5626100" y="1692275"/>
            <a:ext cx="788988" cy="862013"/>
            <a:chOff x="-44" y="1473"/>
            <a:chExt cx="981" cy="1105"/>
          </a:xfrm>
        </p:grpSpPr>
        <p:pic>
          <p:nvPicPr>
            <p:cNvPr id="76824" name="Picture 3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25" name="Freeform 3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grpSp>
      <p:sp>
        <p:nvSpPr>
          <p:cNvPr id="28" name="Rectangle 4"/>
          <p:cNvSpPr>
            <a:spLocks noGrp="1" noChangeArrowheads="1"/>
          </p:cNvSpPr>
          <p:nvPr>
            <p:ph type="title"/>
          </p:nvPr>
        </p:nvSpPr>
        <p:spPr/>
        <p:txBody>
          <a:bodyPr/>
          <a:lstStyle/>
          <a:p>
            <a:pPr>
              <a:defRPr/>
            </a:pPr>
            <a:r>
              <a:rPr lang="en-US" dirty="0">
                <a:cs typeface="+mj-cs"/>
              </a:rPr>
              <a:t>TCP Seq. Numbers, ACKs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3295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p:bldP spid="61449" grpId="0"/>
      <p:bldP spid="61451" grpId="0" animBg="1"/>
      <p:bldP spid="61458" grpId="0"/>
      <p:bldP spid="614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ACK Example</a:t>
            </a:r>
          </a:p>
        </p:txBody>
      </p:sp>
      <p:sp>
        <p:nvSpPr>
          <p:cNvPr id="7" name="Content Placeholder 6"/>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98911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Outline</a:t>
            </a:r>
          </a:p>
        </p:txBody>
      </p:sp>
      <p:sp>
        <p:nvSpPr>
          <p:cNvPr id="9" name="Content Placeholder 8"/>
          <p:cNvSpPr>
            <a:spLocks noGrp="1"/>
          </p:cNvSpPr>
          <p:nvPr>
            <p:ph idx="1"/>
          </p:nvPr>
        </p:nvSpPr>
        <p:spPr/>
        <p:txBody>
          <a:bodyPr/>
          <a:lstStyle/>
          <a:p>
            <a:r>
              <a:rPr lang="en-US" dirty="0"/>
              <a:t>Transport-layer services</a:t>
            </a:r>
          </a:p>
          <a:p>
            <a:r>
              <a:rPr lang="en-US" dirty="0"/>
              <a:t>Multiplexing and </a:t>
            </a:r>
            <a:r>
              <a:rPr lang="en-US" dirty="0" err="1"/>
              <a:t>demultiplexing</a:t>
            </a:r>
            <a:endParaRPr lang="en-US" dirty="0"/>
          </a:p>
          <a:p>
            <a:pPr lvl="1"/>
            <a:r>
              <a:rPr lang="en-US" dirty="0"/>
              <a:t>Socket programming</a:t>
            </a:r>
          </a:p>
          <a:p>
            <a:r>
              <a:rPr lang="en-US" dirty="0"/>
              <a:t>Connectionless transport: UDP</a:t>
            </a:r>
          </a:p>
          <a:p>
            <a:r>
              <a:rPr lang="en-US" dirty="0"/>
              <a:t>Reliable Data Transmission</a:t>
            </a:r>
          </a:p>
          <a:p>
            <a:r>
              <a:rPr lang="en-US" b="1" dirty="0">
                <a:solidFill>
                  <a:schemeClr val="accent2"/>
                </a:solidFill>
              </a:rPr>
              <a:t>Connection-oriented transport: TCP</a:t>
            </a:r>
          </a:p>
          <a:p>
            <a:pPr lvl="1"/>
            <a:r>
              <a:rPr lang="en-US" dirty="0"/>
              <a:t>Connection management</a:t>
            </a:r>
          </a:p>
          <a:p>
            <a:pPr lvl="1"/>
            <a:r>
              <a:rPr lang="en-US" dirty="0"/>
              <a:t>Segment structure</a:t>
            </a:r>
          </a:p>
          <a:p>
            <a:pPr lvl="1"/>
            <a:r>
              <a:rPr lang="en-US" b="1" dirty="0">
                <a:solidFill>
                  <a:schemeClr val="accent2"/>
                </a:solidFill>
              </a:rPr>
              <a:t>Reliable data transfer</a:t>
            </a:r>
          </a:p>
          <a:p>
            <a:pPr lvl="1"/>
            <a:r>
              <a:rPr lang="en-US" dirty="0"/>
              <a:t>Flow control</a:t>
            </a:r>
          </a:p>
          <a:p>
            <a:pPr lvl="1"/>
            <a:r>
              <a:rPr lang="en-US" dirty="0"/>
              <a:t>Congestion Control</a:t>
            </a:r>
          </a:p>
          <a:p>
            <a:endParaRPr lang="en-US" dirty="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4915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a:defRPr/>
            </a:pPr>
            <a:r>
              <a:rPr lang="en-US" dirty="0">
                <a:cs typeface="+mj-cs"/>
              </a:rPr>
              <a:t>TCP Reliable </a:t>
            </a:r>
            <a:r>
              <a:rPr lang="en-US" dirty="0"/>
              <a:t>D</a:t>
            </a:r>
            <a:r>
              <a:rPr lang="en-US" dirty="0">
                <a:cs typeface="+mj-cs"/>
              </a:rPr>
              <a:t>ata </a:t>
            </a:r>
            <a:r>
              <a:rPr lang="en-US" dirty="0"/>
              <a:t>T</a:t>
            </a:r>
            <a:r>
              <a:rPr lang="en-US" dirty="0">
                <a:cs typeface="+mj-cs"/>
              </a:rPr>
              <a:t>ransfer</a:t>
            </a:r>
          </a:p>
        </p:txBody>
      </p:sp>
      <p:sp>
        <p:nvSpPr>
          <p:cNvPr id="66565" name="Rectangle 3"/>
          <p:cNvSpPr>
            <a:spLocks noGrp="1" noChangeArrowheads="1"/>
          </p:cNvSpPr>
          <p:nvPr>
            <p:ph idx="1"/>
          </p:nvPr>
        </p:nvSpPr>
        <p:spPr>
          <a:xfrm>
            <a:off x="628650" y="1244183"/>
            <a:ext cx="7886700" cy="5345029"/>
          </a:xfrm>
        </p:spPr>
        <p:txBody>
          <a:bodyPr/>
          <a:lstStyle/>
          <a:p>
            <a:r>
              <a:rPr lang="en-US" altLang="en-US" dirty="0">
                <a:ea typeface="ＭＳ Ｐゴシック" charset="-128"/>
              </a:rPr>
              <a:t>TCP creates </a:t>
            </a:r>
            <a:r>
              <a:rPr lang="en-US" altLang="en-US" dirty="0" err="1">
                <a:ea typeface="ＭＳ Ｐゴシック" charset="-128"/>
              </a:rPr>
              <a:t>rdt</a:t>
            </a:r>
            <a:r>
              <a:rPr lang="en-US" altLang="en-US" dirty="0">
                <a:ea typeface="ＭＳ Ｐゴシック" charset="-128"/>
              </a:rPr>
              <a:t> service on top of </a:t>
            </a:r>
            <a:r>
              <a:rPr lang="en-US" altLang="en-US" u="sng" dirty="0">
                <a:ea typeface="ＭＳ Ｐゴシック" charset="-128"/>
              </a:rPr>
              <a:t>IP’</a:t>
            </a:r>
            <a:r>
              <a:rPr lang="en-US" altLang="ja-JP" u="sng" dirty="0">
                <a:ea typeface="ＭＳ Ｐゴシック" charset="-128"/>
              </a:rPr>
              <a:t>s unreliable service</a:t>
            </a:r>
          </a:p>
          <a:p>
            <a:pPr lvl="1"/>
            <a:r>
              <a:rPr lang="en-US" altLang="en-US" dirty="0">
                <a:ea typeface="ＭＳ Ｐゴシック" charset="-128"/>
              </a:rPr>
              <a:t>pipelined segments</a:t>
            </a:r>
          </a:p>
          <a:p>
            <a:pPr lvl="1"/>
            <a:r>
              <a:rPr lang="en-US" altLang="en-US" dirty="0">
                <a:solidFill>
                  <a:schemeClr val="accent5"/>
                </a:solidFill>
                <a:ea typeface="ＭＳ Ｐゴシック" charset="-128"/>
              </a:rPr>
              <a:t>cumulative ACKs</a:t>
            </a:r>
          </a:p>
          <a:p>
            <a:pPr lvl="1"/>
            <a:r>
              <a:rPr lang="en-US" altLang="en-US" dirty="0">
                <a:solidFill>
                  <a:schemeClr val="accent5"/>
                </a:solidFill>
                <a:ea typeface="ＭＳ Ｐゴシック" charset="-128"/>
              </a:rPr>
              <a:t>single retransmission timer</a:t>
            </a:r>
          </a:p>
          <a:p>
            <a:pPr lvl="1"/>
            <a:endParaRPr lang="en-US" altLang="en-US" dirty="0">
              <a:ea typeface="ＭＳ Ｐゴシック" charset="-128"/>
            </a:endParaRPr>
          </a:p>
          <a:p>
            <a:r>
              <a:rPr lang="en-US" altLang="en-US" dirty="0">
                <a:ea typeface="ＭＳ Ｐゴシック" charset="-128"/>
              </a:rPr>
              <a:t>Retransmissions triggered by</a:t>
            </a:r>
          </a:p>
          <a:p>
            <a:pPr lvl="1"/>
            <a:r>
              <a:rPr lang="en-US" altLang="en-US" dirty="0">
                <a:solidFill>
                  <a:schemeClr val="accent2"/>
                </a:solidFill>
                <a:ea typeface="ＭＳ Ｐゴシック" charset="-128"/>
              </a:rPr>
              <a:t>timeout events</a:t>
            </a:r>
          </a:p>
          <a:p>
            <a:pPr lvl="1"/>
            <a:r>
              <a:rPr lang="en-US" altLang="en-US" dirty="0">
                <a:solidFill>
                  <a:schemeClr val="accent2"/>
                </a:solidFill>
                <a:ea typeface="ＭＳ Ｐゴシック" charset="-128"/>
              </a:rPr>
              <a:t>duplicate ACKs (fast retransmission)</a:t>
            </a:r>
          </a:p>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695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7"/>
          <p:cNvSpPr>
            <a:spLocks noGrp="1" noChangeArrowheads="1"/>
          </p:cNvSpPr>
          <p:nvPr>
            <p:ph type="title"/>
          </p:nvPr>
        </p:nvSpPr>
        <p:spPr/>
        <p:txBody>
          <a:bodyPr/>
          <a:lstStyle/>
          <a:p>
            <a:pPr>
              <a:defRPr/>
            </a:pPr>
            <a:r>
              <a:rPr lang="en-US" sz="4000" dirty="0">
                <a:cs typeface="+mj-cs"/>
              </a:rPr>
              <a:t>TCP Retransmission </a:t>
            </a:r>
            <a:r>
              <a:rPr lang="en-US" dirty="0"/>
              <a:t>S</a:t>
            </a:r>
            <a:r>
              <a:rPr lang="en-US" sz="4000" dirty="0">
                <a:cs typeface="+mj-cs"/>
              </a:rPr>
              <a:t>cenarios</a:t>
            </a:r>
            <a:endParaRPr lang="en-US" dirty="0">
              <a:cs typeface="+mj-cs"/>
            </a:endParaRPr>
          </a:p>
        </p:txBody>
      </p:sp>
      <p:sp>
        <p:nvSpPr>
          <p:cNvPr id="69637" name="Text Box 105"/>
          <p:cNvSpPr txBox="1">
            <a:spLocks noChangeArrowheads="1"/>
          </p:cNvSpPr>
          <p:nvPr/>
        </p:nvSpPr>
        <p:spPr bwMode="auto">
          <a:xfrm>
            <a:off x="962819" y="5977365"/>
            <a:ext cx="2648482"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u="sng">
                <a:solidFill>
                  <a:schemeClr val="accent2"/>
                </a:solidFill>
                <a:latin typeface="+mn-lt"/>
              </a:rPr>
              <a:t>1. </a:t>
            </a:r>
            <a:r>
              <a:rPr lang="en-US" sz="2000" b="1" u="sng" dirty="0">
                <a:solidFill>
                  <a:schemeClr val="accent2"/>
                </a:solidFill>
                <a:latin typeface="+mn-lt"/>
              </a:rPr>
              <a:t>lost ACK scenario</a:t>
            </a:r>
            <a:endParaRPr lang="en-US" sz="1050" b="1" u="sng" dirty="0">
              <a:solidFill>
                <a:schemeClr val="accent2"/>
              </a:solidFill>
              <a:latin typeface="+mn-lt"/>
            </a:endParaRPr>
          </a:p>
        </p:txBody>
      </p:sp>
      <p:sp>
        <p:nvSpPr>
          <p:cNvPr id="69638" name="Line 99"/>
          <p:cNvSpPr>
            <a:spLocks noChangeShapeType="1"/>
          </p:cNvSpPr>
          <p:nvPr/>
        </p:nvSpPr>
        <p:spPr bwMode="auto">
          <a:xfrm>
            <a:off x="1065213" y="4184650"/>
            <a:ext cx="2351087" cy="50641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39" name="Line 100"/>
          <p:cNvSpPr>
            <a:spLocks noChangeShapeType="1"/>
          </p:cNvSpPr>
          <p:nvPr/>
        </p:nvSpPr>
        <p:spPr bwMode="auto">
          <a:xfrm>
            <a:off x="1077913" y="2416175"/>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40" name="Line 104"/>
          <p:cNvSpPr>
            <a:spLocks noChangeShapeType="1"/>
          </p:cNvSpPr>
          <p:nvPr/>
        </p:nvSpPr>
        <p:spPr bwMode="auto">
          <a:xfrm flipH="1">
            <a:off x="2114550" y="3078163"/>
            <a:ext cx="1273175" cy="4270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41" name="Text Box 107"/>
          <p:cNvSpPr txBox="1">
            <a:spLocks noChangeArrowheads="1"/>
          </p:cNvSpPr>
          <p:nvPr/>
        </p:nvSpPr>
        <p:spPr bwMode="auto">
          <a:xfrm>
            <a:off x="3016250" y="1197340"/>
            <a:ext cx="857927"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Host B</a:t>
            </a:r>
          </a:p>
        </p:txBody>
      </p:sp>
      <p:sp>
        <p:nvSpPr>
          <p:cNvPr id="69642" name="Text Box 111"/>
          <p:cNvSpPr txBox="1">
            <a:spLocks noChangeArrowheads="1"/>
          </p:cNvSpPr>
          <p:nvPr/>
        </p:nvSpPr>
        <p:spPr bwMode="auto">
          <a:xfrm>
            <a:off x="682625" y="1214803"/>
            <a:ext cx="896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Host A</a:t>
            </a:r>
          </a:p>
        </p:txBody>
      </p:sp>
      <p:sp>
        <p:nvSpPr>
          <p:cNvPr id="69643" name="Rectangle 112"/>
          <p:cNvSpPr>
            <a:spLocks noChangeArrowheads="1"/>
          </p:cNvSpPr>
          <p:nvPr/>
        </p:nvSpPr>
        <p:spPr bwMode="auto">
          <a:xfrm>
            <a:off x="1781175" y="2497138"/>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44" name="Text Box 113"/>
          <p:cNvSpPr txBox="1">
            <a:spLocks noChangeArrowheads="1"/>
          </p:cNvSpPr>
          <p:nvPr/>
        </p:nvSpPr>
        <p:spPr bwMode="auto">
          <a:xfrm>
            <a:off x="1222375" y="2549525"/>
            <a:ext cx="252665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Seq=92, 8 bytes of data</a:t>
            </a:r>
          </a:p>
        </p:txBody>
      </p:sp>
      <p:sp>
        <p:nvSpPr>
          <p:cNvPr id="69645" name="Rectangle 114"/>
          <p:cNvSpPr>
            <a:spLocks noChangeArrowheads="1"/>
          </p:cNvSpPr>
          <p:nvPr/>
        </p:nvSpPr>
        <p:spPr bwMode="auto">
          <a:xfrm>
            <a:off x="2349500" y="3163888"/>
            <a:ext cx="747713"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46" name="Text Box 115"/>
          <p:cNvSpPr txBox="1">
            <a:spLocks noChangeArrowheads="1"/>
          </p:cNvSpPr>
          <p:nvPr/>
        </p:nvSpPr>
        <p:spPr bwMode="auto">
          <a:xfrm>
            <a:off x="2270125" y="3119438"/>
            <a:ext cx="109196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ACK=100</a:t>
            </a:r>
            <a:endParaRPr lang="en-US" sz="1050">
              <a:latin typeface="+mn-lt"/>
            </a:endParaRPr>
          </a:p>
        </p:txBody>
      </p:sp>
      <p:sp>
        <p:nvSpPr>
          <p:cNvPr id="69647" name="Line 118"/>
          <p:cNvSpPr>
            <a:spLocks noChangeShapeType="1"/>
          </p:cNvSpPr>
          <p:nvPr/>
        </p:nvSpPr>
        <p:spPr bwMode="auto">
          <a:xfrm>
            <a:off x="1057275" y="2174875"/>
            <a:ext cx="0" cy="352583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9648" name="Line 119"/>
          <p:cNvSpPr>
            <a:spLocks noChangeShapeType="1"/>
          </p:cNvSpPr>
          <p:nvPr/>
        </p:nvSpPr>
        <p:spPr bwMode="auto">
          <a:xfrm>
            <a:off x="3484563" y="2170113"/>
            <a:ext cx="0" cy="353853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9649" name="Rectangle 122"/>
          <p:cNvSpPr>
            <a:spLocks noChangeArrowheads="1"/>
          </p:cNvSpPr>
          <p:nvPr/>
        </p:nvSpPr>
        <p:spPr bwMode="auto">
          <a:xfrm>
            <a:off x="1674813" y="4178300"/>
            <a:ext cx="989012" cy="4302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50" name="Text Box 123"/>
          <p:cNvSpPr txBox="1">
            <a:spLocks noChangeArrowheads="1"/>
          </p:cNvSpPr>
          <p:nvPr/>
        </p:nvSpPr>
        <p:spPr bwMode="auto">
          <a:xfrm>
            <a:off x="1151303" y="4259263"/>
            <a:ext cx="252665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Seq</a:t>
            </a:r>
            <a:r>
              <a:rPr lang="en-US" dirty="0">
                <a:latin typeface="+mn-lt"/>
              </a:rPr>
              <a:t>=92, 8 bytes of data</a:t>
            </a:r>
          </a:p>
        </p:txBody>
      </p:sp>
      <p:sp>
        <p:nvSpPr>
          <p:cNvPr id="69651" name="Text Box 124"/>
          <p:cNvSpPr txBox="1">
            <a:spLocks noChangeArrowheads="1"/>
          </p:cNvSpPr>
          <p:nvPr/>
        </p:nvSpPr>
        <p:spPr bwMode="auto">
          <a:xfrm>
            <a:off x="1903413" y="3309938"/>
            <a:ext cx="39466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b="1">
                <a:solidFill>
                  <a:srgbClr val="FF0000"/>
                </a:solidFill>
                <a:latin typeface="+mn-lt"/>
              </a:rPr>
              <a:t>X</a:t>
            </a:r>
          </a:p>
        </p:txBody>
      </p:sp>
      <p:sp>
        <p:nvSpPr>
          <p:cNvPr id="69653" name="Line 127"/>
          <p:cNvSpPr>
            <a:spLocks noChangeShapeType="1"/>
          </p:cNvSpPr>
          <p:nvPr/>
        </p:nvSpPr>
        <p:spPr bwMode="auto">
          <a:xfrm flipH="1">
            <a:off x="1054100" y="4776788"/>
            <a:ext cx="2338388" cy="7826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54" name="Rectangle 128"/>
          <p:cNvSpPr>
            <a:spLocks noChangeArrowheads="1"/>
          </p:cNvSpPr>
          <p:nvPr/>
        </p:nvSpPr>
        <p:spPr bwMode="auto">
          <a:xfrm>
            <a:off x="1887538" y="5033963"/>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55" name="Text Box 129"/>
          <p:cNvSpPr txBox="1">
            <a:spLocks noChangeArrowheads="1"/>
          </p:cNvSpPr>
          <p:nvPr/>
        </p:nvSpPr>
        <p:spPr bwMode="auto">
          <a:xfrm>
            <a:off x="1808163" y="4989513"/>
            <a:ext cx="109196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ACK=100</a:t>
            </a:r>
            <a:endParaRPr lang="en-US" sz="1050">
              <a:latin typeface="+mn-lt"/>
            </a:endParaRPr>
          </a:p>
        </p:txBody>
      </p:sp>
      <p:grpSp>
        <p:nvGrpSpPr>
          <p:cNvPr id="85015" name="Group 134"/>
          <p:cNvGrpSpPr>
            <a:grpSpLocks/>
          </p:cNvGrpSpPr>
          <p:nvPr/>
        </p:nvGrpSpPr>
        <p:grpSpPr bwMode="auto">
          <a:xfrm>
            <a:off x="795520" y="2420938"/>
            <a:ext cx="104775" cy="508000"/>
            <a:chOff x="3099" y="1749"/>
            <a:chExt cx="66" cy="320"/>
          </a:xfrm>
        </p:grpSpPr>
        <p:sp>
          <p:nvSpPr>
            <p:cNvPr id="69710" name="Line 132"/>
            <p:cNvSpPr>
              <a:spLocks noChangeShapeType="1"/>
            </p:cNvSpPr>
            <p:nvPr/>
          </p:nvSpPr>
          <p:spPr bwMode="auto">
            <a:xfrm flipV="1">
              <a:off x="3129" y="1749"/>
              <a:ext cx="0" cy="320"/>
            </a:xfrm>
            <a:prstGeom prst="line">
              <a:avLst/>
            </a:prstGeom>
            <a:noFill/>
            <a:ln w="9525">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9711" name="Line 133"/>
            <p:cNvSpPr>
              <a:spLocks noChangeShapeType="1"/>
            </p:cNvSpPr>
            <p:nvPr/>
          </p:nvSpPr>
          <p:spPr bwMode="auto">
            <a:xfrm>
              <a:off x="3099" y="1752"/>
              <a:ext cx="66" cy="0"/>
            </a:xfrm>
            <a:prstGeom prst="line">
              <a:avLst/>
            </a:prstGeom>
            <a:noFill/>
            <a:ln w="952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grpSp>
      <p:grpSp>
        <p:nvGrpSpPr>
          <p:cNvPr id="85016" name="Group 135"/>
          <p:cNvGrpSpPr>
            <a:grpSpLocks/>
          </p:cNvGrpSpPr>
          <p:nvPr/>
        </p:nvGrpSpPr>
        <p:grpSpPr bwMode="auto">
          <a:xfrm rot="10800000">
            <a:off x="790758" y="3663950"/>
            <a:ext cx="104775" cy="508000"/>
            <a:chOff x="3099" y="1749"/>
            <a:chExt cx="66" cy="320"/>
          </a:xfrm>
        </p:grpSpPr>
        <p:sp>
          <p:nvSpPr>
            <p:cNvPr id="69708" name="Line 136"/>
            <p:cNvSpPr>
              <a:spLocks noChangeShapeType="1"/>
            </p:cNvSpPr>
            <p:nvPr/>
          </p:nvSpPr>
          <p:spPr bwMode="auto">
            <a:xfrm flipV="1">
              <a:off x="3137" y="1757"/>
              <a:ext cx="0" cy="320"/>
            </a:xfrm>
            <a:prstGeom prst="line">
              <a:avLst/>
            </a:prstGeom>
            <a:noFill/>
            <a:ln w="9525">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9709" name="Line 137"/>
            <p:cNvSpPr>
              <a:spLocks noChangeShapeType="1"/>
            </p:cNvSpPr>
            <p:nvPr/>
          </p:nvSpPr>
          <p:spPr bwMode="auto">
            <a:xfrm>
              <a:off x="3107" y="1760"/>
              <a:ext cx="66" cy="0"/>
            </a:xfrm>
            <a:prstGeom prst="line">
              <a:avLst/>
            </a:prstGeom>
            <a:noFill/>
            <a:ln w="952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grpSp>
      <p:grpSp>
        <p:nvGrpSpPr>
          <p:cNvPr id="85046" name="Group 228"/>
          <p:cNvGrpSpPr>
            <a:grpSpLocks/>
          </p:cNvGrpSpPr>
          <p:nvPr/>
        </p:nvGrpSpPr>
        <p:grpSpPr bwMode="auto">
          <a:xfrm>
            <a:off x="647700" y="1547813"/>
            <a:ext cx="630238" cy="533400"/>
            <a:chOff x="-44" y="1473"/>
            <a:chExt cx="981" cy="1105"/>
          </a:xfrm>
        </p:grpSpPr>
        <p:pic>
          <p:nvPicPr>
            <p:cNvPr id="85050" name="Picture 2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1" name="Freeform 23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5047" name="Group 231"/>
          <p:cNvGrpSpPr>
            <a:grpSpLocks/>
          </p:cNvGrpSpPr>
          <p:nvPr/>
        </p:nvGrpSpPr>
        <p:grpSpPr bwMode="auto">
          <a:xfrm flipH="1">
            <a:off x="3225800" y="1531938"/>
            <a:ext cx="709613" cy="600075"/>
            <a:chOff x="-44" y="1473"/>
            <a:chExt cx="981" cy="1105"/>
          </a:xfrm>
        </p:grpSpPr>
        <p:pic>
          <p:nvPicPr>
            <p:cNvPr id="85048" name="Picture 23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9" name="Freeform 23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9661" name="Line 175"/>
          <p:cNvSpPr>
            <a:spLocks noChangeShapeType="1"/>
          </p:cNvSpPr>
          <p:nvPr/>
        </p:nvSpPr>
        <p:spPr bwMode="auto">
          <a:xfrm flipH="1">
            <a:off x="5789613" y="3084513"/>
            <a:ext cx="2335212" cy="1589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grpSp>
        <p:nvGrpSpPr>
          <p:cNvPr id="85025" name="Group 202"/>
          <p:cNvGrpSpPr>
            <a:grpSpLocks/>
          </p:cNvGrpSpPr>
          <p:nvPr/>
        </p:nvGrpSpPr>
        <p:grpSpPr bwMode="auto">
          <a:xfrm>
            <a:off x="6586389" y="3531673"/>
            <a:ext cx="1092201" cy="338138"/>
            <a:chOff x="4215" y="2253"/>
            <a:chExt cx="688" cy="213"/>
          </a:xfrm>
        </p:grpSpPr>
        <p:sp>
          <p:nvSpPr>
            <p:cNvPr id="69706" name="Rectangle 184"/>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707" name="Text Box 185"/>
            <p:cNvSpPr txBox="1">
              <a:spLocks noChangeArrowheads="1"/>
            </p:cNvSpPr>
            <p:nvPr/>
          </p:nvSpPr>
          <p:spPr bwMode="auto">
            <a:xfrm>
              <a:off x="4215" y="2253"/>
              <a:ext cx="688"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ACK=100</a:t>
              </a:r>
              <a:endParaRPr lang="en-US" sz="1050" dirty="0">
                <a:latin typeface="+mn-lt"/>
              </a:endParaRPr>
            </a:p>
          </p:txBody>
        </p:sp>
      </p:grpSp>
      <p:sp>
        <p:nvSpPr>
          <p:cNvPr id="69672" name="Line 192"/>
          <p:cNvSpPr>
            <a:spLocks noChangeShapeType="1"/>
          </p:cNvSpPr>
          <p:nvPr/>
        </p:nvSpPr>
        <p:spPr bwMode="auto">
          <a:xfrm flipH="1">
            <a:off x="5813425" y="4894263"/>
            <a:ext cx="2338388" cy="7826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73" name="Rectangle 193"/>
          <p:cNvSpPr>
            <a:spLocks noChangeArrowheads="1"/>
          </p:cNvSpPr>
          <p:nvPr/>
        </p:nvSpPr>
        <p:spPr bwMode="auto">
          <a:xfrm>
            <a:off x="6646863" y="5151438"/>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74" name="Text Box 194"/>
          <p:cNvSpPr txBox="1">
            <a:spLocks noChangeArrowheads="1"/>
          </p:cNvSpPr>
          <p:nvPr/>
        </p:nvSpPr>
        <p:spPr bwMode="auto">
          <a:xfrm>
            <a:off x="6567488" y="5106988"/>
            <a:ext cx="109196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ACK=120</a:t>
            </a:r>
            <a:endParaRPr lang="en-US" sz="1050">
              <a:latin typeface="+mn-lt"/>
            </a:endParaRPr>
          </a:p>
        </p:txBody>
      </p:sp>
      <p:sp>
        <p:nvSpPr>
          <p:cNvPr id="69678" name="Line 207"/>
          <p:cNvSpPr>
            <a:spLocks noChangeShapeType="1"/>
          </p:cNvSpPr>
          <p:nvPr/>
        </p:nvSpPr>
        <p:spPr bwMode="auto">
          <a:xfrm flipH="1">
            <a:off x="5794375" y="3440113"/>
            <a:ext cx="2335213" cy="1589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grpSp>
        <p:nvGrpSpPr>
          <p:cNvPr id="85038" name="Group 208"/>
          <p:cNvGrpSpPr>
            <a:grpSpLocks/>
          </p:cNvGrpSpPr>
          <p:nvPr/>
        </p:nvGrpSpPr>
        <p:grpSpPr bwMode="auto">
          <a:xfrm>
            <a:off x="6871071" y="3882848"/>
            <a:ext cx="1092201" cy="338138"/>
            <a:chOff x="4215" y="2253"/>
            <a:chExt cx="688" cy="213"/>
          </a:xfrm>
        </p:grpSpPr>
        <p:sp>
          <p:nvSpPr>
            <p:cNvPr id="69697" name="Rectangle 209"/>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98" name="Text Box 210"/>
            <p:cNvSpPr txBox="1">
              <a:spLocks noChangeArrowheads="1"/>
            </p:cNvSpPr>
            <p:nvPr/>
          </p:nvSpPr>
          <p:spPr bwMode="auto">
            <a:xfrm>
              <a:off x="4215" y="2253"/>
              <a:ext cx="688"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ACK=120</a:t>
              </a:r>
              <a:endParaRPr lang="en-US" sz="1050">
                <a:latin typeface="+mn-lt"/>
              </a:endParaRPr>
            </a:p>
          </p:txBody>
        </p:sp>
      </p:grpSp>
      <p:sp>
        <p:nvSpPr>
          <p:cNvPr id="69680" name="Text Box 211"/>
          <p:cNvSpPr txBox="1">
            <a:spLocks noChangeArrowheads="1"/>
          </p:cNvSpPr>
          <p:nvPr/>
        </p:nvSpPr>
        <p:spPr bwMode="auto">
          <a:xfrm>
            <a:off x="4201597" y="4489333"/>
            <a:ext cx="162416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SendBase</a:t>
            </a:r>
            <a:r>
              <a:rPr lang="en-US" dirty="0">
                <a:latin typeface="+mn-lt"/>
              </a:rPr>
              <a:t>=100</a:t>
            </a:r>
          </a:p>
        </p:txBody>
      </p:sp>
      <p:sp>
        <p:nvSpPr>
          <p:cNvPr id="69681" name="Text Box 212"/>
          <p:cNvSpPr txBox="1">
            <a:spLocks noChangeArrowheads="1"/>
          </p:cNvSpPr>
          <p:nvPr/>
        </p:nvSpPr>
        <p:spPr bwMode="auto">
          <a:xfrm>
            <a:off x="4190850" y="4868004"/>
            <a:ext cx="162416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mn-lt"/>
              </a:rPr>
              <a:t>SendBase</a:t>
            </a:r>
            <a:r>
              <a:rPr lang="en-US" dirty="0">
                <a:latin typeface="+mn-lt"/>
              </a:rPr>
              <a:t>=120</a:t>
            </a:r>
          </a:p>
        </p:txBody>
      </p:sp>
      <p:sp>
        <p:nvSpPr>
          <p:cNvPr id="69682" name="Text Box 213"/>
          <p:cNvSpPr txBox="1">
            <a:spLocks noChangeArrowheads="1"/>
          </p:cNvSpPr>
          <p:nvPr/>
        </p:nvSpPr>
        <p:spPr bwMode="auto">
          <a:xfrm>
            <a:off x="4225775" y="5484812"/>
            <a:ext cx="162416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SendBase=120</a:t>
            </a:r>
          </a:p>
        </p:txBody>
      </p:sp>
      <p:grpSp>
        <p:nvGrpSpPr>
          <p:cNvPr id="4" name="Group 3"/>
          <p:cNvGrpSpPr/>
          <p:nvPr/>
        </p:nvGrpSpPr>
        <p:grpSpPr>
          <a:xfrm>
            <a:off x="4492625" y="1203690"/>
            <a:ext cx="4118652" cy="5178776"/>
            <a:chOff x="4492625" y="1203690"/>
            <a:chExt cx="4118652" cy="5178776"/>
          </a:xfrm>
        </p:grpSpPr>
        <p:sp>
          <p:nvSpPr>
            <p:cNvPr id="69658" name="Text Box 172"/>
            <p:cNvSpPr txBox="1">
              <a:spLocks noChangeArrowheads="1"/>
            </p:cNvSpPr>
            <p:nvPr/>
          </p:nvSpPr>
          <p:spPr bwMode="auto">
            <a:xfrm>
              <a:off x="5574005" y="5982356"/>
              <a:ext cx="2783134"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u="sng">
                  <a:solidFill>
                    <a:schemeClr val="accent2"/>
                  </a:solidFill>
                  <a:latin typeface="+mn-lt"/>
                </a:rPr>
                <a:t>2. </a:t>
              </a:r>
              <a:r>
                <a:rPr lang="en-US" sz="2000" b="1" u="sng" dirty="0">
                  <a:solidFill>
                    <a:schemeClr val="accent2"/>
                  </a:solidFill>
                  <a:latin typeface="+mn-lt"/>
                </a:rPr>
                <a:t>premature timeout</a:t>
              </a:r>
              <a:endParaRPr lang="en-US" sz="1050" b="1" u="sng" dirty="0">
                <a:solidFill>
                  <a:schemeClr val="accent2"/>
                </a:solidFill>
                <a:latin typeface="+mn-lt"/>
              </a:endParaRPr>
            </a:p>
          </p:txBody>
        </p:sp>
        <p:sp>
          <p:nvSpPr>
            <p:cNvPr id="69659" name="Line 173"/>
            <p:cNvSpPr>
              <a:spLocks noChangeShapeType="1"/>
            </p:cNvSpPr>
            <p:nvPr/>
          </p:nvSpPr>
          <p:spPr bwMode="auto">
            <a:xfrm>
              <a:off x="5781675" y="4191000"/>
              <a:ext cx="2441575" cy="66516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60" name="Line 174"/>
            <p:cNvSpPr>
              <a:spLocks noChangeShapeType="1"/>
            </p:cNvSpPr>
            <p:nvPr/>
          </p:nvSpPr>
          <p:spPr bwMode="auto">
            <a:xfrm>
              <a:off x="5815013" y="2422525"/>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62" name="Text Box 177"/>
            <p:cNvSpPr txBox="1">
              <a:spLocks noChangeArrowheads="1"/>
            </p:cNvSpPr>
            <p:nvPr/>
          </p:nvSpPr>
          <p:spPr bwMode="auto">
            <a:xfrm>
              <a:off x="7753350" y="1203690"/>
              <a:ext cx="857927"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Host B</a:t>
              </a:r>
            </a:p>
          </p:txBody>
        </p:sp>
        <p:sp>
          <p:nvSpPr>
            <p:cNvPr id="69663" name="Text Box 181"/>
            <p:cNvSpPr txBox="1">
              <a:spLocks noChangeArrowheads="1"/>
            </p:cNvSpPr>
            <p:nvPr/>
          </p:nvSpPr>
          <p:spPr bwMode="auto">
            <a:xfrm>
              <a:off x="5419725" y="1221153"/>
              <a:ext cx="896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Host A</a:t>
              </a:r>
            </a:p>
          </p:txBody>
        </p:sp>
        <p:sp>
          <p:nvSpPr>
            <p:cNvPr id="69664" name="Rectangle 182"/>
            <p:cNvSpPr>
              <a:spLocks noChangeArrowheads="1"/>
            </p:cNvSpPr>
            <p:nvPr/>
          </p:nvSpPr>
          <p:spPr bwMode="auto">
            <a:xfrm>
              <a:off x="6518275" y="2503488"/>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65" name="Text Box 183"/>
            <p:cNvSpPr txBox="1">
              <a:spLocks noChangeArrowheads="1"/>
            </p:cNvSpPr>
            <p:nvPr/>
          </p:nvSpPr>
          <p:spPr bwMode="auto">
            <a:xfrm>
              <a:off x="5959475" y="2510905"/>
              <a:ext cx="252665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Seq</a:t>
              </a:r>
              <a:r>
                <a:rPr lang="en-US" dirty="0">
                  <a:latin typeface="+mn-lt"/>
                </a:rPr>
                <a:t>=92, 8 bytes of data</a:t>
              </a:r>
            </a:p>
          </p:txBody>
        </p:sp>
        <p:sp>
          <p:nvSpPr>
            <p:cNvPr id="69667" name="Line 186"/>
            <p:cNvSpPr>
              <a:spLocks noChangeShapeType="1"/>
            </p:cNvSpPr>
            <p:nvPr/>
          </p:nvSpPr>
          <p:spPr bwMode="auto">
            <a:xfrm>
              <a:off x="5794375" y="2181225"/>
              <a:ext cx="0" cy="352583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9668" name="Line 187"/>
            <p:cNvSpPr>
              <a:spLocks noChangeShapeType="1"/>
            </p:cNvSpPr>
            <p:nvPr/>
          </p:nvSpPr>
          <p:spPr bwMode="auto">
            <a:xfrm>
              <a:off x="8199438" y="2176463"/>
              <a:ext cx="0" cy="353853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9669" name="Rectangle 188"/>
            <p:cNvSpPr>
              <a:spLocks noChangeArrowheads="1"/>
            </p:cNvSpPr>
            <p:nvPr/>
          </p:nvSpPr>
          <p:spPr bwMode="auto">
            <a:xfrm>
              <a:off x="6807200" y="4308475"/>
              <a:ext cx="1057275" cy="508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670" name="Text Box 189"/>
            <p:cNvSpPr txBox="1">
              <a:spLocks noChangeArrowheads="1"/>
            </p:cNvSpPr>
            <p:nvPr/>
          </p:nvSpPr>
          <p:spPr bwMode="auto">
            <a:xfrm>
              <a:off x="6757805" y="4296843"/>
              <a:ext cx="1516762"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a:latin typeface="+mn-lt"/>
                </a:rPr>
                <a:t>Seq</a:t>
              </a:r>
              <a:r>
                <a:rPr lang="en-US" dirty="0">
                  <a:latin typeface="+mn-lt"/>
                </a:rPr>
                <a:t>=92,  8</a:t>
              </a:r>
            </a:p>
            <a:p>
              <a:pPr algn="l">
                <a:defRPr/>
              </a:pPr>
              <a:r>
                <a:rPr lang="en-US" dirty="0">
                  <a:latin typeface="+mn-lt"/>
                </a:rPr>
                <a:t>bytes of data</a:t>
              </a:r>
            </a:p>
          </p:txBody>
        </p:sp>
        <p:grpSp>
          <p:nvGrpSpPr>
            <p:cNvPr id="85034" name="Group 195"/>
            <p:cNvGrpSpPr>
              <a:grpSpLocks/>
            </p:cNvGrpSpPr>
            <p:nvPr/>
          </p:nvGrpSpPr>
          <p:grpSpPr bwMode="auto">
            <a:xfrm>
              <a:off x="5517630" y="2427288"/>
              <a:ext cx="104775" cy="508000"/>
              <a:chOff x="3099" y="1749"/>
              <a:chExt cx="66" cy="320"/>
            </a:xfrm>
          </p:grpSpPr>
          <p:sp>
            <p:nvSpPr>
              <p:cNvPr id="69704" name="Line 196"/>
              <p:cNvSpPr>
                <a:spLocks noChangeShapeType="1"/>
              </p:cNvSpPr>
              <p:nvPr/>
            </p:nvSpPr>
            <p:spPr bwMode="auto">
              <a:xfrm flipV="1">
                <a:off x="3129" y="1749"/>
                <a:ext cx="0" cy="320"/>
              </a:xfrm>
              <a:prstGeom prst="line">
                <a:avLst/>
              </a:prstGeom>
              <a:noFill/>
              <a:ln w="9525">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9705" name="Line 197"/>
              <p:cNvSpPr>
                <a:spLocks noChangeShapeType="1"/>
              </p:cNvSpPr>
              <p:nvPr/>
            </p:nvSpPr>
            <p:spPr bwMode="auto">
              <a:xfrm>
                <a:off x="3099" y="1752"/>
                <a:ext cx="66" cy="0"/>
              </a:xfrm>
              <a:prstGeom prst="line">
                <a:avLst/>
              </a:prstGeom>
              <a:noFill/>
              <a:ln w="952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grpSp>
        <p:grpSp>
          <p:nvGrpSpPr>
            <p:cNvPr id="85035" name="Group 198"/>
            <p:cNvGrpSpPr>
              <a:grpSpLocks/>
            </p:cNvGrpSpPr>
            <p:nvPr/>
          </p:nvGrpSpPr>
          <p:grpSpPr bwMode="auto">
            <a:xfrm rot="10800000">
              <a:off x="5512979" y="3725986"/>
              <a:ext cx="104775" cy="508000"/>
              <a:chOff x="3107" y="1748"/>
              <a:chExt cx="66" cy="320"/>
            </a:xfrm>
          </p:grpSpPr>
          <p:sp>
            <p:nvSpPr>
              <p:cNvPr id="69702" name="Line 199"/>
              <p:cNvSpPr>
                <a:spLocks noChangeShapeType="1"/>
              </p:cNvSpPr>
              <p:nvPr/>
            </p:nvSpPr>
            <p:spPr bwMode="auto">
              <a:xfrm flipV="1">
                <a:off x="3137" y="1748"/>
                <a:ext cx="0" cy="320"/>
              </a:xfrm>
              <a:prstGeom prst="line">
                <a:avLst/>
              </a:prstGeom>
              <a:noFill/>
              <a:ln w="9525">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69703" name="Line 200"/>
              <p:cNvSpPr>
                <a:spLocks noChangeShapeType="1"/>
              </p:cNvSpPr>
              <p:nvPr/>
            </p:nvSpPr>
            <p:spPr bwMode="auto">
              <a:xfrm>
                <a:off x="3107" y="1760"/>
                <a:ext cx="66" cy="0"/>
              </a:xfrm>
              <a:prstGeom prst="line">
                <a:avLst/>
              </a:prstGeom>
              <a:noFill/>
              <a:ln w="952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grpSp>
        <p:grpSp>
          <p:nvGrpSpPr>
            <p:cNvPr id="85036" name="Group 206"/>
            <p:cNvGrpSpPr>
              <a:grpSpLocks/>
            </p:cNvGrpSpPr>
            <p:nvPr/>
          </p:nvGrpSpPr>
          <p:grpSpPr bwMode="auto">
            <a:xfrm>
              <a:off x="5800726" y="2808288"/>
              <a:ext cx="2760663" cy="571500"/>
              <a:chOff x="3759" y="1622"/>
              <a:chExt cx="1739" cy="360"/>
            </a:xfrm>
          </p:grpSpPr>
          <p:sp>
            <p:nvSpPr>
              <p:cNvPr id="69699" name="Line 203"/>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700" name="Rectangle 204"/>
              <p:cNvSpPr>
                <a:spLocks noChangeArrowheads="1"/>
              </p:cNvSpPr>
              <p:nvPr/>
            </p:nvSpPr>
            <p:spPr bwMode="auto">
              <a:xfrm>
                <a:off x="4202" y="1673"/>
                <a:ext cx="548" cy="25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69701" name="Text Box 205"/>
              <p:cNvSpPr txBox="1">
                <a:spLocks noChangeArrowheads="1"/>
              </p:cNvSpPr>
              <p:nvPr/>
            </p:nvSpPr>
            <p:spPr bwMode="auto">
              <a:xfrm>
                <a:off x="3763" y="1697"/>
                <a:ext cx="1735"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Seq</a:t>
                </a:r>
                <a:r>
                  <a:rPr lang="en-US" dirty="0">
                    <a:latin typeface="+mn-lt"/>
                  </a:rPr>
                  <a:t>=100, 20 bytes of data</a:t>
                </a:r>
              </a:p>
            </p:txBody>
          </p:sp>
        </p:grpSp>
        <p:sp>
          <p:nvSpPr>
            <p:cNvPr id="69683" name="Text Box 214"/>
            <p:cNvSpPr txBox="1">
              <a:spLocks noChangeArrowheads="1"/>
            </p:cNvSpPr>
            <p:nvPr/>
          </p:nvSpPr>
          <p:spPr bwMode="auto">
            <a:xfrm>
              <a:off x="4492625" y="2266950"/>
              <a:ext cx="1510350" cy="33855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SendBase=92</a:t>
              </a:r>
            </a:p>
          </p:txBody>
        </p:sp>
        <p:grpSp>
          <p:nvGrpSpPr>
            <p:cNvPr id="85044" name="Group 219"/>
            <p:cNvGrpSpPr>
              <a:grpSpLocks/>
            </p:cNvGrpSpPr>
            <p:nvPr/>
          </p:nvGrpSpPr>
          <p:grpSpPr bwMode="auto">
            <a:xfrm>
              <a:off x="5372100" y="1543050"/>
              <a:ext cx="630238" cy="533400"/>
              <a:chOff x="-44" y="1473"/>
              <a:chExt cx="981" cy="1105"/>
            </a:xfrm>
          </p:grpSpPr>
          <p:pic>
            <p:nvPicPr>
              <p:cNvPr id="85054" name="Picture 22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5" name="Freeform 22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5045" name="Group 225"/>
            <p:cNvGrpSpPr>
              <a:grpSpLocks/>
            </p:cNvGrpSpPr>
            <p:nvPr/>
          </p:nvGrpSpPr>
          <p:grpSpPr bwMode="auto">
            <a:xfrm flipH="1">
              <a:off x="7939088" y="1549400"/>
              <a:ext cx="631825" cy="622300"/>
              <a:chOff x="-44" y="1473"/>
              <a:chExt cx="981" cy="1105"/>
            </a:xfrm>
          </p:grpSpPr>
          <p:pic>
            <p:nvPicPr>
              <p:cNvPr id="85052" name="Picture 22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3" name="Freeform 22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9671" name="Text Box 191"/>
            <p:cNvSpPr txBox="1">
              <a:spLocks noChangeArrowheads="1"/>
            </p:cNvSpPr>
            <p:nvPr/>
          </p:nvSpPr>
          <p:spPr bwMode="auto">
            <a:xfrm rot="10800000">
              <a:off x="5343173" y="2896949"/>
              <a:ext cx="461665" cy="954749"/>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solidFill>
                    <a:schemeClr val="accent5"/>
                  </a:solidFill>
                  <a:latin typeface="+mn-lt"/>
                </a:rPr>
                <a:t>timeout</a:t>
              </a:r>
            </a:p>
          </p:txBody>
        </p:sp>
      </p:grpSp>
      <p:sp>
        <p:nvSpPr>
          <p:cNvPr id="69652" name="Text Box 126"/>
          <p:cNvSpPr txBox="1">
            <a:spLocks noChangeArrowheads="1"/>
          </p:cNvSpPr>
          <p:nvPr/>
        </p:nvSpPr>
        <p:spPr bwMode="auto">
          <a:xfrm rot="10800000">
            <a:off x="621839" y="2830977"/>
            <a:ext cx="461665" cy="954749"/>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solidFill>
                  <a:schemeClr val="accent5"/>
                </a:solidFill>
                <a:latin typeface="+mn-lt"/>
              </a:rPr>
              <a:t>timeout</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95906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85025"/>
                                        </p:tgtEl>
                                        <p:attrNameLst>
                                          <p:attrName>style.visibility</p:attrName>
                                        </p:attrNameLst>
                                      </p:cBhvr>
                                      <p:to>
                                        <p:strVal val="visible"/>
                                      </p:to>
                                    </p:set>
                                    <p:animEffect transition="in" filter="wipe(right)">
                                      <p:cBhvr>
                                        <p:cTn id="11" dur="500"/>
                                        <p:tgtEl>
                                          <p:spTgt spid="8502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9661"/>
                                        </p:tgtEl>
                                        <p:attrNameLst>
                                          <p:attrName>style.visibility</p:attrName>
                                        </p:attrNameLst>
                                      </p:cBhvr>
                                      <p:to>
                                        <p:strVal val="visible"/>
                                      </p:to>
                                    </p:set>
                                    <p:animEffect transition="in" filter="wipe(right)">
                                      <p:cBhvr>
                                        <p:cTn id="14" dur="500"/>
                                        <p:tgtEl>
                                          <p:spTgt spid="69661"/>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69680"/>
                                        </p:tgtEl>
                                        <p:attrNameLst>
                                          <p:attrName>style.visibility</p:attrName>
                                        </p:attrNameLst>
                                      </p:cBhvr>
                                      <p:to>
                                        <p:strVal val="visible"/>
                                      </p:to>
                                    </p:set>
                                    <p:animEffect transition="in" filter="wipe(right)">
                                      <p:cBhvr>
                                        <p:cTn id="17" dur="500"/>
                                        <p:tgtEl>
                                          <p:spTgt spid="69680"/>
                                        </p:tgtEl>
                                      </p:cBhvr>
                                    </p:animEffect>
                                  </p:childTnLst>
                                </p:cTn>
                              </p:par>
                              <p:par>
                                <p:cTn id="18" presetID="22" presetClass="entr" presetSubtype="2" fill="hold" nodeType="withEffect">
                                  <p:stCondLst>
                                    <p:cond delay="0"/>
                                  </p:stCondLst>
                                  <p:childTnLst>
                                    <p:set>
                                      <p:cBhvr>
                                        <p:cTn id="19" dur="1" fill="hold">
                                          <p:stCondLst>
                                            <p:cond delay="0"/>
                                          </p:stCondLst>
                                        </p:cTn>
                                        <p:tgtEl>
                                          <p:spTgt spid="85038"/>
                                        </p:tgtEl>
                                        <p:attrNameLst>
                                          <p:attrName>style.visibility</p:attrName>
                                        </p:attrNameLst>
                                      </p:cBhvr>
                                      <p:to>
                                        <p:strVal val="visible"/>
                                      </p:to>
                                    </p:set>
                                    <p:animEffect transition="in" filter="wipe(right)">
                                      <p:cBhvr>
                                        <p:cTn id="20" dur="500"/>
                                        <p:tgtEl>
                                          <p:spTgt spid="85038"/>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69678"/>
                                        </p:tgtEl>
                                        <p:attrNameLst>
                                          <p:attrName>style.visibility</p:attrName>
                                        </p:attrNameLst>
                                      </p:cBhvr>
                                      <p:to>
                                        <p:strVal val="visible"/>
                                      </p:to>
                                    </p:set>
                                    <p:animEffect transition="in" filter="wipe(right)">
                                      <p:cBhvr>
                                        <p:cTn id="23" dur="500"/>
                                        <p:tgtEl>
                                          <p:spTgt spid="69678"/>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9681"/>
                                        </p:tgtEl>
                                        <p:attrNameLst>
                                          <p:attrName>style.visibility</p:attrName>
                                        </p:attrNameLst>
                                      </p:cBhvr>
                                      <p:to>
                                        <p:strVal val="visible"/>
                                      </p:to>
                                    </p:set>
                                    <p:animEffect transition="in" filter="wipe(right)">
                                      <p:cBhvr>
                                        <p:cTn id="26" dur="500"/>
                                        <p:tgtEl>
                                          <p:spTgt spid="6968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9672"/>
                                        </p:tgtEl>
                                        <p:attrNameLst>
                                          <p:attrName>style.visibility</p:attrName>
                                        </p:attrNameLst>
                                      </p:cBhvr>
                                      <p:to>
                                        <p:strVal val="visible"/>
                                      </p:to>
                                    </p:set>
                                    <p:animEffect transition="in" filter="wipe(right)">
                                      <p:cBhvr>
                                        <p:cTn id="31" dur="500"/>
                                        <p:tgtEl>
                                          <p:spTgt spid="6967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69674"/>
                                        </p:tgtEl>
                                        <p:attrNameLst>
                                          <p:attrName>style.visibility</p:attrName>
                                        </p:attrNameLst>
                                      </p:cBhvr>
                                      <p:to>
                                        <p:strVal val="visible"/>
                                      </p:to>
                                    </p:set>
                                    <p:animEffect transition="in" filter="wipe(right)">
                                      <p:cBhvr>
                                        <p:cTn id="34" dur="500"/>
                                        <p:tgtEl>
                                          <p:spTgt spid="69674"/>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69682"/>
                                        </p:tgtEl>
                                        <p:attrNameLst>
                                          <p:attrName>style.visibility</p:attrName>
                                        </p:attrNameLst>
                                      </p:cBhvr>
                                      <p:to>
                                        <p:strVal val="visible"/>
                                      </p:to>
                                    </p:set>
                                    <p:animEffect transition="in" filter="wipe(right)">
                                      <p:cBhvr>
                                        <p:cTn id="37" dur="500"/>
                                        <p:tgtEl>
                                          <p:spTgt spid="69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1" grpId="0" animBg="1"/>
      <p:bldP spid="69672" grpId="0" animBg="1"/>
      <p:bldP spid="69674" grpId="0"/>
      <p:bldP spid="69678" grpId="0" animBg="1"/>
      <p:bldP spid="69680" grpId="0"/>
      <p:bldP spid="69681" grpId="0"/>
      <p:bldP spid="696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Text Box 22"/>
          <p:cNvSpPr txBox="1">
            <a:spLocks noChangeArrowheads="1"/>
          </p:cNvSpPr>
          <p:nvPr/>
        </p:nvSpPr>
        <p:spPr bwMode="auto">
          <a:xfrm>
            <a:off x="1958975" y="3468688"/>
            <a:ext cx="39466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b="1">
                <a:solidFill>
                  <a:srgbClr val="FF0000"/>
                </a:solidFill>
                <a:latin typeface="+mj-lt"/>
              </a:rPr>
              <a:t>X</a:t>
            </a:r>
          </a:p>
        </p:txBody>
      </p:sp>
      <p:sp>
        <p:nvSpPr>
          <p:cNvPr id="70662" name="Text Box 34"/>
          <p:cNvSpPr txBox="1">
            <a:spLocks noChangeArrowheads="1"/>
          </p:cNvSpPr>
          <p:nvPr/>
        </p:nvSpPr>
        <p:spPr bwMode="auto">
          <a:xfrm>
            <a:off x="1276890" y="5726112"/>
            <a:ext cx="248177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u="sng">
                <a:solidFill>
                  <a:schemeClr val="accent2"/>
                </a:solidFill>
                <a:latin typeface="+mj-lt"/>
              </a:rPr>
              <a:t>3. </a:t>
            </a:r>
            <a:r>
              <a:rPr lang="en-US" sz="2000" b="1" u="sng" dirty="0">
                <a:solidFill>
                  <a:schemeClr val="accent2"/>
                </a:solidFill>
                <a:latin typeface="+mj-lt"/>
              </a:rPr>
              <a:t>cumulative ACK</a:t>
            </a:r>
            <a:endParaRPr lang="en-US" sz="1050" b="1" u="sng" dirty="0">
              <a:solidFill>
                <a:schemeClr val="accent2"/>
              </a:solidFill>
              <a:latin typeface="+mj-lt"/>
            </a:endParaRPr>
          </a:p>
        </p:txBody>
      </p:sp>
      <p:sp>
        <p:nvSpPr>
          <p:cNvPr id="70663" name="Line 35"/>
          <p:cNvSpPr>
            <a:spLocks noChangeShapeType="1"/>
          </p:cNvSpPr>
          <p:nvPr/>
        </p:nvSpPr>
        <p:spPr bwMode="auto">
          <a:xfrm>
            <a:off x="1368425" y="4540250"/>
            <a:ext cx="2441575" cy="66516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sp>
        <p:nvSpPr>
          <p:cNvPr id="70664" name="Line 36"/>
          <p:cNvSpPr>
            <a:spLocks noChangeShapeType="1"/>
          </p:cNvSpPr>
          <p:nvPr/>
        </p:nvSpPr>
        <p:spPr bwMode="auto">
          <a:xfrm>
            <a:off x="1344613" y="2444750"/>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sp>
        <p:nvSpPr>
          <p:cNvPr id="70665" name="Line 37"/>
          <p:cNvSpPr>
            <a:spLocks noChangeShapeType="1"/>
          </p:cNvSpPr>
          <p:nvPr/>
        </p:nvSpPr>
        <p:spPr bwMode="auto">
          <a:xfrm flipH="1">
            <a:off x="2222500" y="3106738"/>
            <a:ext cx="1431925" cy="573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sp>
        <p:nvSpPr>
          <p:cNvPr id="70666" name="Text Box 39"/>
          <p:cNvSpPr txBox="1">
            <a:spLocks noChangeArrowheads="1"/>
          </p:cNvSpPr>
          <p:nvPr/>
        </p:nvSpPr>
        <p:spPr bwMode="auto">
          <a:xfrm>
            <a:off x="3255260" y="1243195"/>
            <a:ext cx="85311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j-lt"/>
              </a:rPr>
              <a:t>Host B</a:t>
            </a:r>
          </a:p>
        </p:txBody>
      </p:sp>
      <p:sp>
        <p:nvSpPr>
          <p:cNvPr id="70667" name="Text Box 43"/>
          <p:cNvSpPr txBox="1">
            <a:spLocks noChangeArrowheads="1"/>
          </p:cNvSpPr>
          <p:nvPr/>
        </p:nvSpPr>
        <p:spPr bwMode="auto">
          <a:xfrm>
            <a:off x="934335" y="1273358"/>
            <a:ext cx="896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mj-lt"/>
              </a:rPr>
              <a:t>Host A</a:t>
            </a:r>
          </a:p>
        </p:txBody>
      </p:sp>
      <p:sp>
        <p:nvSpPr>
          <p:cNvPr id="70668" name="Rectangle 44"/>
          <p:cNvSpPr>
            <a:spLocks noChangeArrowheads="1"/>
          </p:cNvSpPr>
          <p:nvPr/>
        </p:nvSpPr>
        <p:spPr bwMode="auto">
          <a:xfrm>
            <a:off x="2047875" y="2525713"/>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grpSp>
        <p:nvGrpSpPr>
          <p:cNvPr id="87053" name="Group 46"/>
          <p:cNvGrpSpPr>
            <a:grpSpLocks/>
          </p:cNvGrpSpPr>
          <p:nvPr/>
        </p:nvGrpSpPr>
        <p:grpSpPr bwMode="auto">
          <a:xfrm>
            <a:off x="2244731" y="3306768"/>
            <a:ext cx="1092201" cy="338138"/>
            <a:chOff x="4215" y="2253"/>
            <a:chExt cx="688" cy="213"/>
          </a:xfrm>
        </p:grpSpPr>
        <p:sp>
          <p:nvSpPr>
            <p:cNvPr id="70699" name="Rectangle 47"/>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sp>
          <p:nvSpPr>
            <p:cNvPr id="70700" name="Text Box 48"/>
            <p:cNvSpPr txBox="1">
              <a:spLocks noChangeArrowheads="1"/>
            </p:cNvSpPr>
            <p:nvPr/>
          </p:nvSpPr>
          <p:spPr bwMode="auto">
            <a:xfrm>
              <a:off x="4215" y="2253"/>
              <a:ext cx="688"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j-lt"/>
                </a:rPr>
                <a:t>ACK=100</a:t>
              </a:r>
              <a:endParaRPr lang="en-US" sz="1050">
                <a:latin typeface="+mj-lt"/>
              </a:endParaRPr>
            </a:p>
          </p:txBody>
        </p:sp>
      </p:grpSp>
      <p:sp>
        <p:nvSpPr>
          <p:cNvPr id="70671" name="Line 49"/>
          <p:cNvSpPr>
            <a:spLocks noChangeShapeType="1"/>
          </p:cNvSpPr>
          <p:nvPr/>
        </p:nvSpPr>
        <p:spPr bwMode="auto">
          <a:xfrm>
            <a:off x="1323975" y="2203450"/>
            <a:ext cx="0" cy="352583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mj-lt"/>
              <a:ea typeface="ＭＳ Ｐゴシック" charset="0"/>
            </a:endParaRPr>
          </a:p>
        </p:txBody>
      </p:sp>
      <p:sp>
        <p:nvSpPr>
          <p:cNvPr id="70672" name="Line 50"/>
          <p:cNvSpPr>
            <a:spLocks noChangeShapeType="1"/>
          </p:cNvSpPr>
          <p:nvPr/>
        </p:nvSpPr>
        <p:spPr bwMode="auto">
          <a:xfrm>
            <a:off x="3729038" y="2198688"/>
            <a:ext cx="0" cy="353853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mj-lt"/>
              <a:ea typeface="ＭＳ Ｐゴシック" charset="0"/>
            </a:endParaRPr>
          </a:p>
        </p:txBody>
      </p:sp>
      <p:sp>
        <p:nvSpPr>
          <p:cNvPr id="70673" name="Rectangle 51"/>
          <p:cNvSpPr>
            <a:spLocks noChangeArrowheads="1"/>
          </p:cNvSpPr>
          <p:nvPr/>
        </p:nvSpPr>
        <p:spPr bwMode="auto">
          <a:xfrm>
            <a:off x="2065338" y="4613275"/>
            <a:ext cx="933450" cy="508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sp>
        <p:nvSpPr>
          <p:cNvPr id="70674" name="Text Box 52"/>
          <p:cNvSpPr txBox="1">
            <a:spLocks noChangeArrowheads="1"/>
          </p:cNvSpPr>
          <p:nvPr/>
        </p:nvSpPr>
        <p:spPr bwMode="auto">
          <a:xfrm>
            <a:off x="1339850" y="4700588"/>
            <a:ext cx="308224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dirty="0" err="1">
                <a:latin typeface="+mj-lt"/>
              </a:rPr>
              <a:t>Seq</a:t>
            </a:r>
            <a:r>
              <a:rPr lang="en-US" dirty="0">
                <a:latin typeface="+mj-lt"/>
              </a:rPr>
              <a:t>=120,  15 bytes of data</a:t>
            </a:r>
          </a:p>
        </p:txBody>
      </p:sp>
      <p:sp>
        <p:nvSpPr>
          <p:cNvPr id="70675" name="Rectangle 55"/>
          <p:cNvSpPr>
            <a:spLocks noChangeArrowheads="1"/>
          </p:cNvSpPr>
          <p:nvPr/>
        </p:nvSpPr>
        <p:spPr bwMode="auto">
          <a:xfrm>
            <a:off x="2176463" y="5173663"/>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grpSp>
        <p:nvGrpSpPr>
          <p:cNvPr id="87059" name="Group 75"/>
          <p:cNvGrpSpPr>
            <a:grpSpLocks/>
          </p:cNvGrpSpPr>
          <p:nvPr/>
        </p:nvGrpSpPr>
        <p:grpSpPr bwMode="auto">
          <a:xfrm>
            <a:off x="900124" y="2449513"/>
            <a:ext cx="492126" cy="2406650"/>
            <a:chOff x="3383" y="1529"/>
            <a:chExt cx="310" cy="1103"/>
          </a:xfrm>
        </p:grpSpPr>
        <p:grpSp>
          <p:nvGrpSpPr>
            <p:cNvPr id="87076" name="Group 57"/>
            <p:cNvGrpSpPr>
              <a:grpSpLocks/>
            </p:cNvGrpSpPr>
            <p:nvPr/>
          </p:nvGrpSpPr>
          <p:grpSpPr bwMode="auto">
            <a:xfrm>
              <a:off x="3504" y="1529"/>
              <a:ext cx="66" cy="320"/>
              <a:chOff x="3099" y="1749"/>
              <a:chExt cx="66" cy="320"/>
            </a:xfrm>
          </p:grpSpPr>
          <p:sp>
            <p:nvSpPr>
              <p:cNvPr id="70697" name="Line 58"/>
              <p:cNvSpPr>
                <a:spLocks noChangeShapeType="1"/>
              </p:cNvSpPr>
              <p:nvPr/>
            </p:nvSpPr>
            <p:spPr bwMode="auto">
              <a:xfrm flipV="1">
                <a:off x="3129" y="1749"/>
                <a:ext cx="0" cy="320"/>
              </a:xfrm>
              <a:prstGeom prst="line">
                <a:avLst/>
              </a:prstGeom>
              <a:noFill/>
              <a:ln w="9525">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mj-lt"/>
                  <a:ea typeface="ＭＳ Ｐゴシック" charset="0"/>
                </a:endParaRPr>
              </a:p>
            </p:txBody>
          </p:sp>
          <p:sp>
            <p:nvSpPr>
              <p:cNvPr id="70698" name="Line 59"/>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mj-lt"/>
                  <a:ea typeface="ＭＳ Ｐゴシック" charset="0"/>
                </a:endParaRPr>
              </a:p>
            </p:txBody>
          </p:sp>
        </p:grpSp>
        <p:grpSp>
          <p:nvGrpSpPr>
            <p:cNvPr id="87077" name="Group 60"/>
            <p:cNvGrpSpPr>
              <a:grpSpLocks/>
            </p:cNvGrpSpPr>
            <p:nvPr/>
          </p:nvGrpSpPr>
          <p:grpSpPr bwMode="auto">
            <a:xfrm rot="10800000">
              <a:off x="3501" y="2312"/>
              <a:ext cx="66" cy="320"/>
              <a:chOff x="3099" y="1749"/>
              <a:chExt cx="66" cy="320"/>
            </a:xfrm>
          </p:grpSpPr>
          <p:sp>
            <p:nvSpPr>
              <p:cNvPr id="70695" name="Line 61"/>
              <p:cNvSpPr>
                <a:spLocks noChangeShapeType="1"/>
              </p:cNvSpPr>
              <p:nvPr/>
            </p:nvSpPr>
            <p:spPr bwMode="auto">
              <a:xfrm flipV="1">
                <a:off x="3137" y="1750"/>
                <a:ext cx="0" cy="320"/>
              </a:xfrm>
              <a:prstGeom prst="line">
                <a:avLst/>
              </a:prstGeom>
              <a:noFill/>
              <a:ln w="9525">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mj-lt"/>
                  <a:ea typeface="ＭＳ Ｐゴシック" charset="0"/>
                </a:endParaRPr>
              </a:p>
            </p:txBody>
          </p:sp>
          <p:sp>
            <p:nvSpPr>
              <p:cNvPr id="70696" name="Line 62"/>
              <p:cNvSpPr>
                <a:spLocks noChangeShapeType="1"/>
              </p:cNvSpPr>
              <p:nvPr/>
            </p:nvSpPr>
            <p:spPr bwMode="auto">
              <a:xfrm>
                <a:off x="3107" y="1758"/>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latin typeface="+mj-lt"/>
                  <a:ea typeface="ＭＳ Ｐゴシック" charset="0"/>
                </a:endParaRPr>
              </a:p>
            </p:txBody>
          </p:sp>
        </p:grpSp>
        <p:sp>
          <p:nvSpPr>
            <p:cNvPr id="70692" name="Text Box 53"/>
            <p:cNvSpPr txBox="1">
              <a:spLocks noChangeArrowheads="1"/>
            </p:cNvSpPr>
            <p:nvPr/>
          </p:nvSpPr>
          <p:spPr bwMode="auto">
            <a:xfrm rot="10800000">
              <a:off x="3383" y="1850"/>
              <a:ext cx="310" cy="480"/>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solidFill>
                    <a:schemeClr val="accent5"/>
                  </a:solidFill>
                  <a:latin typeface="+mj-lt"/>
                </a:rPr>
                <a:t>timeout</a:t>
              </a:r>
            </a:p>
          </p:txBody>
        </p:sp>
      </p:grpSp>
      <p:grpSp>
        <p:nvGrpSpPr>
          <p:cNvPr id="87060" name="Group 63"/>
          <p:cNvGrpSpPr>
            <a:grpSpLocks/>
          </p:cNvGrpSpPr>
          <p:nvPr/>
        </p:nvGrpSpPr>
        <p:grpSpPr bwMode="auto">
          <a:xfrm>
            <a:off x="1330325" y="2830513"/>
            <a:ext cx="2803525" cy="571500"/>
            <a:chOff x="3759" y="1622"/>
            <a:chExt cx="1766" cy="360"/>
          </a:xfrm>
        </p:grpSpPr>
        <p:sp>
          <p:nvSpPr>
            <p:cNvPr id="70689" name="Line 64"/>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sp>
          <p:nvSpPr>
            <p:cNvPr id="70690" name="Rectangle 65"/>
            <p:cNvSpPr>
              <a:spLocks noChangeArrowheads="1"/>
            </p:cNvSpPr>
            <p:nvPr/>
          </p:nvSpPr>
          <p:spPr bwMode="auto">
            <a:xfrm>
              <a:off x="4202" y="1673"/>
              <a:ext cx="548" cy="25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sp>
          <p:nvSpPr>
            <p:cNvPr id="70691" name="Text Box 66"/>
            <p:cNvSpPr txBox="1">
              <a:spLocks noChangeArrowheads="1"/>
            </p:cNvSpPr>
            <p:nvPr/>
          </p:nvSpPr>
          <p:spPr bwMode="auto">
            <a:xfrm>
              <a:off x="3790" y="1706"/>
              <a:ext cx="1735"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mj-lt"/>
                </a:rPr>
                <a:t>Seq</a:t>
              </a:r>
              <a:r>
                <a:rPr lang="en-US" dirty="0">
                  <a:latin typeface="+mj-lt"/>
                </a:rPr>
                <a:t>=100, 20 bytes of data</a:t>
              </a:r>
            </a:p>
          </p:txBody>
        </p:sp>
      </p:grpSp>
      <p:sp>
        <p:nvSpPr>
          <p:cNvPr id="70678" name="Line 67"/>
          <p:cNvSpPr>
            <a:spLocks noChangeShapeType="1"/>
          </p:cNvSpPr>
          <p:nvPr/>
        </p:nvSpPr>
        <p:spPr bwMode="auto">
          <a:xfrm flipH="1">
            <a:off x="1335088" y="3462338"/>
            <a:ext cx="2324100" cy="10255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grpSp>
        <p:nvGrpSpPr>
          <p:cNvPr id="87062" name="Group 68"/>
          <p:cNvGrpSpPr>
            <a:grpSpLocks/>
          </p:cNvGrpSpPr>
          <p:nvPr/>
        </p:nvGrpSpPr>
        <p:grpSpPr bwMode="auto">
          <a:xfrm>
            <a:off x="1978031" y="3863980"/>
            <a:ext cx="1092201" cy="338138"/>
            <a:chOff x="4215" y="2253"/>
            <a:chExt cx="688" cy="213"/>
          </a:xfrm>
        </p:grpSpPr>
        <p:sp>
          <p:nvSpPr>
            <p:cNvPr id="70687" name="Rectangle 69"/>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latin typeface="+mj-lt"/>
                <a:ea typeface="ＭＳ Ｐゴシック" charset="0"/>
              </a:endParaRPr>
            </a:p>
          </p:txBody>
        </p:sp>
        <p:sp>
          <p:nvSpPr>
            <p:cNvPr id="70688" name="Text Box 70"/>
            <p:cNvSpPr txBox="1">
              <a:spLocks noChangeArrowheads="1"/>
            </p:cNvSpPr>
            <p:nvPr/>
          </p:nvSpPr>
          <p:spPr bwMode="auto">
            <a:xfrm>
              <a:off x="4215" y="2253"/>
              <a:ext cx="688"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j-lt"/>
                </a:rPr>
                <a:t>ACK=120</a:t>
              </a:r>
              <a:endParaRPr lang="en-US" sz="1050">
                <a:latin typeface="+mj-lt"/>
              </a:endParaRPr>
            </a:p>
          </p:txBody>
        </p:sp>
      </p:grpSp>
      <p:grpSp>
        <p:nvGrpSpPr>
          <p:cNvPr id="87064" name="Group 84"/>
          <p:cNvGrpSpPr>
            <a:grpSpLocks/>
          </p:cNvGrpSpPr>
          <p:nvPr/>
        </p:nvGrpSpPr>
        <p:grpSpPr bwMode="auto">
          <a:xfrm>
            <a:off x="903288" y="1565275"/>
            <a:ext cx="630237" cy="533400"/>
            <a:chOff x="-44" y="1473"/>
            <a:chExt cx="981" cy="1105"/>
          </a:xfrm>
        </p:grpSpPr>
        <p:pic>
          <p:nvPicPr>
            <p:cNvPr id="87068" name="Picture 8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69" name="Freeform 8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j-lt"/>
              </a:endParaRPr>
            </a:p>
          </p:txBody>
        </p:sp>
      </p:grpSp>
      <p:grpSp>
        <p:nvGrpSpPr>
          <p:cNvPr id="87065" name="Group 87"/>
          <p:cNvGrpSpPr>
            <a:grpSpLocks/>
          </p:cNvGrpSpPr>
          <p:nvPr/>
        </p:nvGrpSpPr>
        <p:grpSpPr bwMode="auto">
          <a:xfrm flipH="1">
            <a:off x="3481388" y="1560513"/>
            <a:ext cx="674687" cy="590550"/>
            <a:chOff x="-44" y="1473"/>
            <a:chExt cx="981" cy="1105"/>
          </a:xfrm>
        </p:grpSpPr>
        <p:pic>
          <p:nvPicPr>
            <p:cNvPr id="87066" name="Picture 8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67" name="Freeform 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j-lt"/>
              </a:endParaRPr>
            </a:p>
          </p:txBody>
        </p:sp>
      </p:grpSp>
      <p:sp>
        <p:nvSpPr>
          <p:cNvPr id="44" name="Rectangle 7"/>
          <p:cNvSpPr>
            <a:spLocks noGrp="1" noChangeArrowheads="1"/>
          </p:cNvSpPr>
          <p:nvPr>
            <p:ph type="title"/>
          </p:nvPr>
        </p:nvSpPr>
        <p:spPr/>
        <p:txBody>
          <a:bodyPr/>
          <a:lstStyle/>
          <a:p>
            <a:pPr>
              <a:defRPr/>
            </a:pPr>
            <a:r>
              <a:rPr lang="en-US" sz="4000" dirty="0">
                <a:cs typeface="+mj-cs"/>
              </a:rPr>
              <a:t>TCP Retransmission </a:t>
            </a:r>
            <a:r>
              <a:rPr lang="en-US" dirty="0"/>
              <a:t>S</a:t>
            </a:r>
            <a:r>
              <a:rPr lang="en-US" sz="4000" dirty="0">
                <a:cs typeface="+mj-cs"/>
              </a:rPr>
              <a:t>cenarios</a:t>
            </a:r>
            <a:endParaRPr lang="en-US" dirty="0">
              <a:cs typeface="+mj-cs"/>
            </a:endParaRPr>
          </a:p>
        </p:txBody>
      </p:sp>
      <p:sp>
        <p:nvSpPr>
          <p:cNvPr id="70669" name="Text Box 45"/>
          <p:cNvSpPr txBox="1">
            <a:spLocks noChangeArrowheads="1"/>
          </p:cNvSpPr>
          <p:nvPr/>
        </p:nvSpPr>
        <p:spPr bwMode="auto">
          <a:xfrm>
            <a:off x="1489075" y="2533130"/>
            <a:ext cx="252665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mj-lt"/>
              </a:rPr>
              <a:t>Seq</a:t>
            </a:r>
            <a:r>
              <a:rPr lang="en-US" dirty="0">
                <a:latin typeface="+mj-lt"/>
              </a:rPr>
              <a:t>=92, 8 bytes of data</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28873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a:defRPr/>
            </a:pPr>
            <a:r>
              <a:rPr lang="en-US" dirty="0">
                <a:cs typeface="+mj-cs"/>
              </a:rPr>
              <a:t>TCP Fast </a:t>
            </a:r>
            <a:r>
              <a:rPr lang="en-US" dirty="0"/>
              <a:t>R</a:t>
            </a:r>
            <a:r>
              <a:rPr lang="en-US" dirty="0">
                <a:cs typeface="+mj-cs"/>
              </a:rPr>
              <a:t>etransmit</a:t>
            </a:r>
          </a:p>
        </p:txBody>
      </p:sp>
      <p:sp>
        <p:nvSpPr>
          <p:cNvPr id="72709" name="Rectangle 3"/>
          <p:cNvSpPr>
            <a:spLocks noGrp="1" noChangeArrowheads="1"/>
          </p:cNvSpPr>
          <p:nvPr>
            <p:ph idx="1"/>
          </p:nvPr>
        </p:nvSpPr>
        <p:spPr>
          <a:xfrm>
            <a:off x="593009" y="1150172"/>
            <a:ext cx="4072366" cy="5090197"/>
          </a:xfrm>
        </p:spPr>
        <p:txBody>
          <a:bodyPr>
            <a:normAutofit/>
          </a:bodyPr>
          <a:lstStyle/>
          <a:p>
            <a:pPr>
              <a:defRPr/>
            </a:pPr>
            <a:r>
              <a:rPr lang="en-US" dirty="0"/>
              <a:t>T</a:t>
            </a:r>
            <a:r>
              <a:rPr lang="en-US" dirty="0">
                <a:cs typeface="+mn-cs"/>
              </a:rPr>
              <a:t>ime-out period often relatively long:</a:t>
            </a:r>
          </a:p>
          <a:p>
            <a:pPr lvl="1">
              <a:buFont typeface="Arial"/>
              <a:buChar char="•"/>
              <a:defRPr/>
            </a:pPr>
            <a:r>
              <a:rPr lang="en-US" dirty="0"/>
              <a:t>long delay before resending lost packet</a:t>
            </a:r>
          </a:p>
          <a:p>
            <a:pPr lvl="1">
              <a:buFont typeface="Arial"/>
              <a:buChar char="•"/>
              <a:defRPr/>
            </a:pPr>
            <a:endParaRPr lang="en-US" dirty="0"/>
          </a:p>
          <a:p>
            <a:pPr>
              <a:defRPr/>
            </a:pPr>
            <a:r>
              <a:rPr lang="en-US" dirty="0"/>
              <a:t>D</a:t>
            </a:r>
            <a:r>
              <a:rPr lang="en-US" dirty="0">
                <a:cs typeface="+mn-cs"/>
              </a:rPr>
              <a:t>etect lost segments via duplicate ACKs</a:t>
            </a:r>
          </a:p>
          <a:p>
            <a:pPr lvl="1">
              <a:buFont typeface="Arial"/>
              <a:buChar char="•"/>
              <a:defRPr/>
            </a:pPr>
            <a:r>
              <a:rPr lang="en-US" dirty="0"/>
              <a:t>Sender often sends many segments back-to-back</a:t>
            </a:r>
          </a:p>
          <a:p>
            <a:pPr lvl="1">
              <a:buFont typeface="Arial"/>
              <a:buChar char="•"/>
              <a:defRPr/>
            </a:pPr>
            <a:r>
              <a:rPr lang="en-US" dirty="0"/>
              <a:t>If segment is lost, there will likely be many duplicate ACKs</a:t>
            </a:r>
          </a:p>
        </p:txBody>
      </p:sp>
      <p:sp>
        <p:nvSpPr>
          <p:cNvPr id="72710" name="Rectangle 5"/>
          <p:cNvSpPr>
            <a:spLocks noChangeArrowheads="1"/>
          </p:cNvSpPr>
          <p:nvPr/>
        </p:nvSpPr>
        <p:spPr bwMode="auto">
          <a:xfrm>
            <a:off x="4951308" y="2249420"/>
            <a:ext cx="3680241" cy="38131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128"/>
              </a:defRPr>
            </a:lvl1pPr>
            <a:lvl2pPr marL="463550" indent="-238125">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spcBef>
                <a:spcPts val="600"/>
              </a:spcBef>
              <a:buClr>
                <a:srgbClr val="000099"/>
              </a:buClr>
              <a:buSzPct val="65000"/>
              <a:buFont typeface="Wingdings" charset="2"/>
              <a:buNone/>
            </a:pPr>
            <a:r>
              <a:rPr lang="en-US" altLang="en-US" sz="2400" dirty="0">
                <a:latin typeface="+mn-lt"/>
              </a:rPr>
              <a:t>if sender receives </a:t>
            </a:r>
            <a:r>
              <a:rPr lang="en-US" altLang="en-US" sz="2400" dirty="0">
                <a:solidFill>
                  <a:schemeClr val="accent5"/>
                </a:solidFill>
                <a:latin typeface="+mn-lt"/>
              </a:rPr>
              <a:t>3 ACKs</a:t>
            </a:r>
            <a:r>
              <a:rPr lang="en-US" altLang="en-US" sz="2400" dirty="0">
                <a:latin typeface="+mn-lt"/>
              </a:rPr>
              <a:t> for same data</a:t>
            </a:r>
            <a:br>
              <a:rPr lang="en-US" altLang="ja-JP" sz="2400" dirty="0">
                <a:latin typeface="+mn-lt"/>
              </a:rPr>
            </a:br>
            <a:r>
              <a:rPr lang="en-US" altLang="ja-JP" sz="2400" dirty="0">
                <a:latin typeface="+mn-lt"/>
                <a:sym typeface="Wingdings"/>
              </a:rPr>
              <a:t> </a:t>
            </a:r>
            <a:r>
              <a:rPr lang="en-US" altLang="ja-JP" sz="2400" dirty="0">
                <a:solidFill>
                  <a:schemeClr val="accent5"/>
                </a:solidFill>
                <a:latin typeface="+mn-lt"/>
              </a:rPr>
              <a:t>immediately</a:t>
            </a:r>
            <a:r>
              <a:rPr lang="en-US" altLang="ja-JP" sz="2400" dirty="0">
                <a:latin typeface="+mn-lt"/>
              </a:rPr>
              <a:t> resend </a:t>
            </a:r>
            <a:r>
              <a:rPr lang="en-US" altLang="ja-JP" sz="2400" dirty="0" err="1">
                <a:latin typeface="+mn-lt"/>
              </a:rPr>
              <a:t>unacked</a:t>
            </a:r>
            <a:r>
              <a:rPr lang="en-US" altLang="ja-JP" sz="2400" dirty="0">
                <a:latin typeface="+mn-lt"/>
              </a:rPr>
              <a:t> segment with smallest </a:t>
            </a:r>
            <a:r>
              <a:rPr lang="en-US" altLang="ja-JP" sz="2400" dirty="0" err="1">
                <a:latin typeface="+mn-lt"/>
              </a:rPr>
              <a:t>seq</a:t>
            </a:r>
            <a:r>
              <a:rPr lang="en-US" altLang="ja-JP" sz="2400" dirty="0">
                <a:latin typeface="+mn-lt"/>
              </a:rPr>
              <a:t> #</a:t>
            </a:r>
          </a:p>
          <a:p>
            <a:pPr marL="357188" lvl="1" indent="-312738" algn="l">
              <a:spcBef>
                <a:spcPts val="600"/>
              </a:spcBef>
              <a:buClr>
                <a:srgbClr val="000099"/>
              </a:buClr>
              <a:buFont typeface="Wingdings" charset="2"/>
              <a:buChar char="§"/>
            </a:pPr>
            <a:r>
              <a:rPr lang="en-US" altLang="en-US" sz="2000" dirty="0">
                <a:latin typeface="+mn-lt"/>
              </a:rPr>
              <a:t>likely that </a:t>
            </a:r>
            <a:r>
              <a:rPr lang="en-US" altLang="en-US" sz="2000" dirty="0" err="1">
                <a:latin typeface="+mn-lt"/>
              </a:rPr>
              <a:t>unacked</a:t>
            </a:r>
            <a:r>
              <a:rPr lang="en-US" altLang="en-US" sz="2000" dirty="0">
                <a:latin typeface="+mn-lt"/>
              </a:rPr>
              <a:t> segment lost, </a:t>
            </a:r>
            <a:r>
              <a:rPr lang="en-US" altLang="en-US" sz="2000" dirty="0">
                <a:solidFill>
                  <a:schemeClr val="accent5"/>
                </a:solidFill>
                <a:latin typeface="+mn-lt"/>
              </a:rPr>
              <a:t>so don</a:t>
            </a:r>
            <a:r>
              <a:rPr lang="en-US" altLang="ja-JP" sz="2000" dirty="0">
                <a:solidFill>
                  <a:schemeClr val="accent5"/>
                </a:solidFill>
                <a:latin typeface="+mn-lt"/>
              </a:rPr>
              <a:t>’t wait for timeout</a:t>
            </a:r>
            <a:endParaRPr lang="en-US" altLang="en-US" sz="2000" dirty="0">
              <a:solidFill>
                <a:schemeClr val="accent5"/>
              </a:solidFill>
              <a:latin typeface="+mn-lt"/>
            </a:endParaRPr>
          </a:p>
        </p:txBody>
      </p:sp>
      <p:sp>
        <p:nvSpPr>
          <p:cNvPr id="72711" name="Rectangle 6"/>
          <p:cNvSpPr>
            <a:spLocks noChangeArrowheads="1"/>
          </p:cNvSpPr>
          <p:nvPr/>
        </p:nvSpPr>
        <p:spPr bwMode="auto">
          <a:xfrm>
            <a:off x="4760686" y="1854565"/>
            <a:ext cx="3920388" cy="3681413"/>
          </a:xfrm>
          <a:prstGeom prst="rect">
            <a:avLst/>
          </a:prstGeom>
          <a:noFill/>
          <a:ln w="25400">
            <a:solidFill>
              <a:schemeClr val="accent5"/>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2712" name="Text Box 7"/>
          <p:cNvSpPr txBox="1">
            <a:spLocks noChangeArrowheads="1"/>
          </p:cNvSpPr>
          <p:nvPr/>
        </p:nvSpPr>
        <p:spPr bwMode="auto">
          <a:xfrm>
            <a:off x="5108002" y="1576354"/>
            <a:ext cx="2911374"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i="1" dirty="0">
                <a:solidFill>
                  <a:schemeClr val="accent5"/>
                </a:solidFill>
                <a:latin typeface="+mn-lt"/>
              </a:rPr>
              <a:t>TCP </a:t>
            </a:r>
            <a:r>
              <a:rPr lang="en-US" sz="2400" b="1" i="1" dirty="0">
                <a:solidFill>
                  <a:schemeClr val="accent5"/>
                </a:solidFill>
                <a:latin typeface="+mn-lt"/>
              </a:rPr>
              <a:t>fast retransmit</a:t>
            </a:r>
          </a:p>
        </p:txBody>
      </p:sp>
      <p:sp>
        <p:nvSpPr>
          <p:cNvPr id="2" name="Slide Number Placeholder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10364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7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P spid="72711" grpId="0" animBg="1"/>
      <p:bldP spid="727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Line 3"/>
          <p:cNvSpPr>
            <a:spLocks noChangeShapeType="1"/>
          </p:cNvSpPr>
          <p:nvPr/>
        </p:nvSpPr>
        <p:spPr bwMode="auto">
          <a:xfrm>
            <a:off x="1995742" y="2319338"/>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33" name="Line 9"/>
          <p:cNvSpPr>
            <a:spLocks noChangeShapeType="1"/>
          </p:cNvSpPr>
          <p:nvPr/>
        </p:nvSpPr>
        <p:spPr bwMode="auto">
          <a:xfrm>
            <a:off x="1995742" y="2547938"/>
            <a:ext cx="1757362" cy="4143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34" name="Line 10"/>
          <p:cNvSpPr>
            <a:spLocks noChangeShapeType="1"/>
          </p:cNvSpPr>
          <p:nvPr/>
        </p:nvSpPr>
        <p:spPr bwMode="auto">
          <a:xfrm flipH="1">
            <a:off x="1992567" y="2014538"/>
            <a:ext cx="3175" cy="39941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35" name="Line 11"/>
          <p:cNvSpPr>
            <a:spLocks noChangeShapeType="1"/>
          </p:cNvSpPr>
          <p:nvPr/>
        </p:nvSpPr>
        <p:spPr bwMode="auto">
          <a:xfrm>
            <a:off x="4510342" y="2090738"/>
            <a:ext cx="11112" cy="3903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36" name="Line 12"/>
          <p:cNvSpPr>
            <a:spLocks noChangeShapeType="1"/>
          </p:cNvSpPr>
          <p:nvPr/>
        </p:nvSpPr>
        <p:spPr bwMode="auto">
          <a:xfrm flipH="1">
            <a:off x="1959229" y="2962275"/>
            <a:ext cx="2519363" cy="8096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37" name="Line 14"/>
          <p:cNvSpPr>
            <a:spLocks noChangeShapeType="1"/>
          </p:cNvSpPr>
          <p:nvPr/>
        </p:nvSpPr>
        <p:spPr bwMode="auto">
          <a:xfrm>
            <a:off x="1995742" y="2776538"/>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38" name="Line 15"/>
          <p:cNvSpPr>
            <a:spLocks noChangeShapeType="1"/>
          </p:cNvSpPr>
          <p:nvPr/>
        </p:nvSpPr>
        <p:spPr bwMode="auto">
          <a:xfrm>
            <a:off x="1995742" y="3233738"/>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39" name="Line 16"/>
          <p:cNvSpPr>
            <a:spLocks noChangeShapeType="1"/>
          </p:cNvSpPr>
          <p:nvPr/>
        </p:nvSpPr>
        <p:spPr bwMode="auto">
          <a:xfrm>
            <a:off x="1995742" y="3005138"/>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40" name="Line 17"/>
          <p:cNvSpPr>
            <a:spLocks noChangeShapeType="1"/>
          </p:cNvSpPr>
          <p:nvPr/>
        </p:nvSpPr>
        <p:spPr bwMode="auto">
          <a:xfrm flipH="1">
            <a:off x="1960817" y="3386138"/>
            <a:ext cx="2530475" cy="83026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41" name="Line 18"/>
          <p:cNvSpPr>
            <a:spLocks noChangeShapeType="1"/>
          </p:cNvSpPr>
          <p:nvPr/>
        </p:nvSpPr>
        <p:spPr bwMode="auto">
          <a:xfrm flipH="1">
            <a:off x="1995742" y="3614738"/>
            <a:ext cx="2506662" cy="88741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42" name="Line 19"/>
          <p:cNvSpPr>
            <a:spLocks noChangeShapeType="1"/>
          </p:cNvSpPr>
          <p:nvPr/>
        </p:nvSpPr>
        <p:spPr bwMode="auto">
          <a:xfrm flipH="1">
            <a:off x="1995742" y="3843338"/>
            <a:ext cx="2495550" cy="90011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43" name="Text Box 20"/>
          <p:cNvSpPr txBox="1">
            <a:spLocks noChangeArrowheads="1"/>
          </p:cNvSpPr>
          <p:nvPr/>
        </p:nvSpPr>
        <p:spPr bwMode="auto">
          <a:xfrm>
            <a:off x="3668967" y="2714625"/>
            <a:ext cx="282575"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800">
                <a:solidFill>
                  <a:srgbClr val="FF0000"/>
                </a:solidFill>
                <a:latin typeface="+mn-lt"/>
              </a:rPr>
              <a:t>X</a:t>
            </a:r>
            <a:endParaRPr lang="en-US" sz="1050">
              <a:latin typeface="+mn-lt"/>
            </a:endParaRPr>
          </a:p>
        </p:txBody>
      </p:sp>
      <p:sp>
        <p:nvSpPr>
          <p:cNvPr id="73744" name="Line 24"/>
          <p:cNvSpPr>
            <a:spLocks noChangeShapeType="1"/>
          </p:cNvSpPr>
          <p:nvPr/>
        </p:nvSpPr>
        <p:spPr bwMode="auto">
          <a:xfrm>
            <a:off x="2021142" y="4784725"/>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45" name="Text Box 29"/>
          <p:cNvSpPr txBox="1">
            <a:spLocks noChangeArrowheads="1"/>
          </p:cNvSpPr>
          <p:nvPr/>
        </p:nvSpPr>
        <p:spPr bwMode="auto">
          <a:xfrm>
            <a:off x="164890" y="6031433"/>
            <a:ext cx="8791576"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defRPr/>
            </a:pPr>
            <a:r>
              <a:rPr lang="en-US" sz="2400" dirty="0">
                <a:latin typeface="+mn-lt"/>
              </a:rPr>
              <a:t>fast retransmit after sender receipt of 3 duplicate ACK</a:t>
            </a:r>
            <a:endParaRPr lang="en-US" sz="1100" dirty="0">
              <a:latin typeface="+mn-lt"/>
            </a:endParaRPr>
          </a:p>
        </p:txBody>
      </p:sp>
      <p:sp>
        <p:nvSpPr>
          <p:cNvPr id="73746" name="Text Box 34"/>
          <p:cNvSpPr txBox="1">
            <a:spLocks noChangeArrowheads="1"/>
          </p:cNvSpPr>
          <p:nvPr/>
        </p:nvSpPr>
        <p:spPr bwMode="auto">
          <a:xfrm>
            <a:off x="4007287" y="1094855"/>
            <a:ext cx="857927"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Host B</a:t>
            </a:r>
          </a:p>
        </p:txBody>
      </p:sp>
      <p:sp>
        <p:nvSpPr>
          <p:cNvPr id="73747" name="Text Box 38"/>
          <p:cNvSpPr txBox="1">
            <a:spLocks noChangeArrowheads="1"/>
          </p:cNvSpPr>
          <p:nvPr/>
        </p:nvSpPr>
        <p:spPr bwMode="auto">
          <a:xfrm>
            <a:off x="1643682" y="1112318"/>
            <a:ext cx="896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mn-lt"/>
              </a:rPr>
              <a:t>Host A</a:t>
            </a:r>
          </a:p>
        </p:txBody>
      </p:sp>
      <p:sp>
        <p:nvSpPr>
          <p:cNvPr id="73748" name="Text Box 40"/>
          <p:cNvSpPr txBox="1">
            <a:spLocks noChangeArrowheads="1"/>
          </p:cNvSpPr>
          <p:nvPr/>
        </p:nvSpPr>
        <p:spPr bwMode="auto">
          <a:xfrm>
            <a:off x="2143379" y="2239963"/>
            <a:ext cx="2526654" cy="338554"/>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Seq=92, 8 bytes of data</a:t>
            </a:r>
          </a:p>
        </p:txBody>
      </p:sp>
      <p:grpSp>
        <p:nvGrpSpPr>
          <p:cNvPr id="91156" name="Group 41"/>
          <p:cNvGrpSpPr>
            <a:grpSpLocks/>
          </p:cNvGrpSpPr>
          <p:nvPr/>
        </p:nvGrpSpPr>
        <p:grpSpPr bwMode="auto">
          <a:xfrm>
            <a:off x="2097348" y="3489330"/>
            <a:ext cx="1092201" cy="338138"/>
            <a:chOff x="4215" y="2253"/>
            <a:chExt cx="688" cy="213"/>
          </a:xfrm>
        </p:grpSpPr>
        <p:sp>
          <p:nvSpPr>
            <p:cNvPr id="73779" name="Rectangle 42"/>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80" name="Text Box 43"/>
            <p:cNvSpPr txBox="1">
              <a:spLocks noChangeArrowheads="1"/>
            </p:cNvSpPr>
            <p:nvPr/>
          </p:nvSpPr>
          <p:spPr bwMode="auto">
            <a:xfrm>
              <a:off x="4215" y="2253"/>
              <a:ext cx="688"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ACK=100</a:t>
              </a:r>
              <a:endParaRPr lang="en-US" sz="1050" dirty="0">
                <a:latin typeface="+mn-lt"/>
              </a:endParaRPr>
            </a:p>
          </p:txBody>
        </p:sp>
      </p:grpSp>
      <p:grpSp>
        <p:nvGrpSpPr>
          <p:cNvPr id="91157" name="Group 78"/>
          <p:cNvGrpSpPr>
            <a:grpSpLocks/>
          </p:cNvGrpSpPr>
          <p:nvPr/>
        </p:nvGrpSpPr>
        <p:grpSpPr bwMode="auto">
          <a:xfrm>
            <a:off x="1440910" y="3230930"/>
            <a:ext cx="461963" cy="2047869"/>
            <a:chOff x="313" y="868"/>
            <a:chExt cx="291" cy="2220"/>
          </a:xfrm>
        </p:grpSpPr>
        <p:grpSp>
          <p:nvGrpSpPr>
            <p:cNvPr id="91180" name="Group 51"/>
            <p:cNvGrpSpPr>
              <a:grpSpLocks/>
            </p:cNvGrpSpPr>
            <p:nvPr/>
          </p:nvGrpSpPr>
          <p:grpSpPr bwMode="auto">
            <a:xfrm>
              <a:off x="455" y="868"/>
              <a:ext cx="99" cy="893"/>
              <a:chOff x="3066" y="1749"/>
              <a:chExt cx="99" cy="320"/>
            </a:xfrm>
          </p:grpSpPr>
          <p:sp>
            <p:nvSpPr>
              <p:cNvPr id="73777" name="Line 52"/>
              <p:cNvSpPr>
                <a:spLocks noChangeShapeType="1"/>
              </p:cNvSpPr>
              <p:nvPr/>
            </p:nvSpPr>
            <p:spPr bwMode="auto">
              <a:xfrm flipV="1">
                <a:off x="3066" y="1749"/>
                <a:ext cx="0" cy="320"/>
              </a:xfrm>
              <a:prstGeom prst="line">
                <a:avLst/>
              </a:prstGeom>
              <a:noFill/>
              <a:ln w="1905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73778" name="Line 53"/>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grpSp>
        <p:grpSp>
          <p:nvGrpSpPr>
            <p:cNvPr id="91181" name="Group 54"/>
            <p:cNvGrpSpPr>
              <a:grpSpLocks/>
            </p:cNvGrpSpPr>
            <p:nvPr/>
          </p:nvGrpSpPr>
          <p:grpSpPr bwMode="auto">
            <a:xfrm rot="10800000">
              <a:off x="455" y="2224"/>
              <a:ext cx="88" cy="864"/>
              <a:chOff x="3107" y="1749"/>
              <a:chExt cx="88" cy="320"/>
            </a:xfrm>
          </p:grpSpPr>
          <p:sp>
            <p:nvSpPr>
              <p:cNvPr id="73775" name="Line 55"/>
              <p:cNvSpPr>
                <a:spLocks noChangeShapeType="1"/>
              </p:cNvSpPr>
              <p:nvPr/>
            </p:nvSpPr>
            <p:spPr bwMode="auto">
              <a:xfrm flipV="1">
                <a:off x="3195" y="1749"/>
                <a:ext cx="0" cy="320"/>
              </a:xfrm>
              <a:prstGeom prst="line">
                <a:avLst/>
              </a:prstGeom>
              <a:noFill/>
              <a:ln w="19050">
                <a:solidFill>
                  <a:schemeClr val="accent5"/>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sp>
            <p:nvSpPr>
              <p:cNvPr id="73776" name="Line 56"/>
              <p:cNvSpPr>
                <a:spLocks noChangeShapeType="1"/>
              </p:cNvSpPr>
              <p:nvPr/>
            </p:nvSpPr>
            <p:spPr bwMode="auto">
              <a:xfrm>
                <a:off x="3107"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ea typeface="ＭＳ Ｐゴシック" charset="0"/>
                </a:endParaRPr>
              </a:p>
            </p:txBody>
          </p:sp>
        </p:grpSp>
        <p:sp>
          <p:nvSpPr>
            <p:cNvPr id="73772" name="Text Box 50"/>
            <p:cNvSpPr txBox="1">
              <a:spLocks noChangeArrowheads="1"/>
            </p:cNvSpPr>
            <p:nvPr/>
          </p:nvSpPr>
          <p:spPr bwMode="auto">
            <a:xfrm rot="10800000">
              <a:off x="313" y="1405"/>
              <a:ext cx="291" cy="1179"/>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solidFill>
                    <a:schemeClr val="accent5"/>
                  </a:solidFill>
                  <a:latin typeface="+mn-lt"/>
                </a:rPr>
                <a:t> timeout </a:t>
              </a:r>
            </a:p>
          </p:txBody>
        </p:sp>
      </p:grpSp>
      <p:grpSp>
        <p:nvGrpSpPr>
          <p:cNvPr id="91158" name="Group 71"/>
          <p:cNvGrpSpPr>
            <a:grpSpLocks/>
          </p:cNvGrpSpPr>
          <p:nvPr/>
        </p:nvGrpSpPr>
        <p:grpSpPr bwMode="auto">
          <a:xfrm>
            <a:off x="2108454" y="3800479"/>
            <a:ext cx="1092201" cy="338138"/>
            <a:chOff x="35" y="1825"/>
            <a:chExt cx="688" cy="213"/>
          </a:xfrm>
        </p:grpSpPr>
        <p:sp>
          <p:nvSpPr>
            <p:cNvPr id="73770" name="Rectangle 66"/>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71" name="Text Box 67"/>
            <p:cNvSpPr txBox="1">
              <a:spLocks noChangeArrowheads="1"/>
            </p:cNvSpPr>
            <p:nvPr/>
          </p:nvSpPr>
          <p:spPr bwMode="auto">
            <a:xfrm>
              <a:off x="35" y="1825"/>
              <a:ext cx="688"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ACK=100</a:t>
              </a:r>
              <a:endParaRPr lang="en-US" sz="1050">
                <a:latin typeface="+mn-lt"/>
              </a:endParaRPr>
            </a:p>
          </p:txBody>
        </p:sp>
      </p:grpSp>
      <p:grpSp>
        <p:nvGrpSpPr>
          <p:cNvPr id="91159" name="Group 72"/>
          <p:cNvGrpSpPr>
            <a:grpSpLocks/>
          </p:cNvGrpSpPr>
          <p:nvPr/>
        </p:nvGrpSpPr>
        <p:grpSpPr bwMode="auto">
          <a:xfrm>
            <a:off x="2094167" y="4130679"/>
            <a:ext cx="1092201" cy="338138"/>
            <a:chOff x="35" y="1825"/>
            <a:chExt cx="688" cy="213"/>
          </a:xfrm>
        </p:grpSpPr>
        <p:sp>
          <p:nvSpPr>
            <p:cNvPr id="73768" name="Rectangle 73"/>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69" name="Text Box 74"/>
            <p:cNvSpPr txBox="1">
              <a:spLocks noChangeArrowheads="1"/>
            </p:cNvSpPr>
            <p:nvPr/>
          </p:nvSpPr>
          <p:spPr bwMode="auto">
            <a:xfrm>
              <a:off x="35" y="1825"/>
              <a:ext cx="688"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ACK=100</a:t>
              </a:r>
              <a:endParaRPr lang="en-US" sz="1050">
                <a:latin typeface="+mn-lt"/>
              </a:endParaRPr>
            </a:p>
          </p:txBody>
        </p:sp>
      </p:grpSp>
      <p:grpSp>
        <p:nvGrpSpPr>
          <p:cNvPr id="91160" name="Group 75"/>
          <p:cNvGrpSpPr>
            <a:grpSpLocks/>
          </p:cNvGrpSpPr>
          <p:nvPr/>
        </p:nvGrpSpPr>
        <p:grpSpPr bwMode="auto">
          <a:xfrm>
            <a:off x="2102104" y="4427542"/>
            <a:ext cx="1092201" cy="338138"/>
            <a:chOff x="35" y="1825"/>
            <a:chExt cx="688" cy="213"/>
          </a:xfrm>
        </p:grpSpPr>
        <p:sp>
          <p:nvSpPr>
            <p:cNvPr id="73766" name="Rectangle 76"/>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67" name="Text Box 77"/>
            <p:cNvSpPr txBox="1">
              <a:spLocks noChangeArrowheads="1"/>
            </p:cNvSpPr>
            <p:nvPr/>
          </p:nvSpPr>
          <p:spPr bwMode="auto">
            <a:xfrm>
              <a:off x="35" y="1825"/>
              <a:ext cx="688" cy="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ACK=100</a:t>
              </a:r>
              <a:endParaRPr lang="en-US" sz="1050">
                <a:latin typeface="+mn-lt"/>
              </a:endParaRPr>
            </a:p>
          </p:txBody>
        </p:sp>
      </p:grpSp>
      <p:sp>
        <p:nvSpPr>
          <p:cNvPr id="73754" name="Rectangle 81"/>
          <p:cNvSpPr>
            <a:spLocks noGrp="1" noChangeArrowheads="1"/>
          </p:cNvSpPr>
          <p:nvPr>
            <p:ph type="title"/>
          </p:nvPr>
        </p:nvSpPr>
        <p:spPr/>
        <p:txBody>
          <a:bodyPr/>
          <a:lstStyle/>
          <a:p>
            <a:pPr>
              <a:defRPr/>
            </a:pPr>
            <a:r>
              <a:rPr lang="en-US" dirty="0">
                <a:latin typeface="+mn-lt"/>
              </a:rPr>
              <a:t>TCP Fast Retransmit</a:t>
            </a:r>
          </a:p>
        </p:txBody>
      </p:sp>
      <p:sp>
        <p:nvSpPr>
          <p:cNvPr id="73756" name="Rectangle 84"/>
          <p:cNvSpPr>
            <a:spLocks noChangeArrowheads="1"/>
          </p:cNvSpPr>
          <p:nvPr/>
        </p:nvSpPr>
        <p:spPr bwMode="auto">
          <a:xfrm>
            <a:off x="2211642" y="2562225"/>
            <a:ext cx="757237" cy="225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57" name="Text Box 83"/>
          <p:cNvSpPr txBox="1">
            <a:spLocks noChangeArrowheads="1"/>
          </p:cNvSpPr>
          <p:nvPr/>
        </p:nvSpPr>
        <p:spPr bwMode="auto">
          <a:xfrm>
            <a:off x="2119567" y="2506663"/>
            <a:ext cx="2754280"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Seq=100, 20 bytes of data</a:t>
            </a:r>
          </a:p>
        </p:txBody>
      </p:sp>
      <p:sp>
        <p:nvSpPr>
          <p:cNvPr id="73758" name="Rectangle 85"/>
          <p:cNvSpPr>
            <a:spLocks noChangeArrowheads="1"/>
          </p:cNvSpPr>
          <p:nvPr/>
        </p:nvSpPr>
        <p:spPr bwMode="auto">
          <a:xfrm>
            <a:off x="2173542" y="4770438"/>
            <a:ext cx="757237" cy="225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a:ea typeface="ＭＳ Ｐゴシック" charset="0"/>
            </a:endParaRPr>
          </a:p>
        </p:txBody>
      </p:sp>
      <p:sp>
        <p:nvSpPr>
          <p:cNvPr id="73759" name="Text Box 86"/>
          <p:cNvSpPr txBox="1">
            <a:spLocks noChangeArrowheads="1"/>
          </p:cNvSpPr>
          <p:nvPr/>
        </p:nvSpPr>
        <p:spPr bwMode="auto">
          <a:xfrm>
            <a:off x="2081467" y="4714875"/>
            <a:ext cx="2754280"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Seq</a:t>
            </a:r>
            <a:r>
              <a:rPr lang="en-US" dirty="0">
                <a:latin typeface="+mn-lt"/>
              </a:rPr>
              <a:t>=100, 20 bytes of data</a:t>
            </a:r>
          </a:p>
        </p:txBody>
      </p:sp>
      <p:grpSp>
        <p:nvGrpSpPr>
          <p:cNvPr id="91167" name="Group 93"/>
          <p:cNvGrpSpPr>
            <a:grpSpLocks/>
          </p:cNvGrpSpPr>
          <p:nvPr/>
        </p:nvGrpSpPr>
        <p:grpSpPr bwMode="auto">
          <a:xfrm>
            <a:off x="1613154" y="1397000"/>
            <a:ext cx="630238" cy="533400"/>
            <a:chOff x="-44" y="1473"/>
            <a:chExt cx="981" cy="1105"/>
          </a:xfrm>
        </p:grpSpPr>
        <p:pic>
          <p:nvPicPr>
            <p:cNvPr id="91171"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72" name="Freeform 9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grpSp>
      <p:grpSp>
        <p:nvGrpSpPr>
          <p:cNvPr id="91168" name="Group 96"/>
          <p:cNvGrpSpPr>
            <a:grpSpLocks/>
          </p:cNvGrpSpPr>
          <p:nvPr/>
        </p:nvGrpSpPr>
        <p:grpSpPr bwMode="auto">
          <a:xfrm flipH="1">
            <a:off x="4191254" y="1423988"/>
            <a:ext cx="654050" cy="579437"/>
            <a:chOff x="-44" y="1473"/>
            <a:chExt cx="981" cy="1105"/>
          </a:xfrm>
        </p:grpSpPr>
        <p:pic>
          <p:nvPicPr>
            <p:cNvPr id="91169"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70" name="Freeform 9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grpSp>
      <p:sp>
        <p:nvSpPr>
          <p:cNvPr id="2" name="Oval 1"/>
          <p:cNvSpPr/>
          <p:nvPr/>
        </p:nvSpPr>
        <p:spPr>
          <a:xfrm>
            <a:off x="1584451" y="4552156"/>
            <a:ext cx="651130" cy="550863"/>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TextBox 3"/>
          <p:cNvSpPr txBox="1"/>
          <p:nvPr/>
        </p:nvSpPr>
        <p:spPr>
          <a:xfrm>
            <a:off x="5286630" y="2365245"/>
            <a:ext cx="2316660" cy="430887"/>
          </a:xfrm>
          <a:prstGeom prst="rect">
            <a:avLst/>
          </a:prstGeom>
          <a:noFill/>
        </p:spPr>
        <p:txBody>
          <a:bodyPr wrap="none" rtlCol="0">
            <a:spAutoFit/>
          </a:bodyPr>
          <a:lstStyle/>
          <a:p>
            <a:r>
              <a:rPr lang="en-US" sz="2200" b="1" u="sng" dirty="0">
                <a:solidFill>
                  <a:schemeClr val="accent5"/>
                </a:solidFill>
              </a:rPr>
              <a:t>Why this works?</a:t>
            </a:r>
          </a:p>
        </p:txBody>
      </p:sp>
      <p:sp>
        <p:nvSpPr>
          <p:cNvPr id="53" name="TextBox 52"/>
          <p:cNvSpPr txBox="1"/>
          <p:nvPr/>
        </p:nvSpPr>
        <p:spPr>
          <a:xfrm>
            <a:off x="5294980" y="2951251"/>
            <a:ext cx="3365024" cy="2123658"/>
          </a:xfrm>
          <a:prstGeom prst="rect">
            <a:avLst/>
          </a:prstGeom>
          <a:noFill/>
        </p:spPr>
        <p:txBody>
          <a:bodyPr wrap="none" rtlCol="0">
            <a:spAutoFit/>
          </a:bodyPr>
          <a:lstStyle/>
          <a:p>
            <a:r>
              <a:rPr lang="en-US" sz="2200" dirty="0">
                <a:solidFill>
                  <a:schemeClr val="accent5"/>
                </a:solidFill>
              </a:rPr>
              <a:t>Sender sends packets</a:t>
            </a:r>
            <a:br>
              <a:rPr lang="en-US" sz="2200" dirty="0">
                <a:solidFill>
                  <a:schemeClr val="accent5"/>
                </a:solidFill>
              </a:rPr>
            </a:br>
            <a:r>
              <a:rPr lang="en-US" sz="2200" dirty="0">
                <a:solidFill>
                  <a:schemeClr val="accent5"/>
                </a:solidFill>
              </a:rPr>
              <a:t>back-to-back</a:t>
            </a:r>
          </a:p>
          <a:p>
            <a:pPr marL="342900" indent="-342900">
              <a:buFont typeface="Wingdings" charset="2"/>
              <a:buChar char="à"/>
            </a:pPr>
            <a:r>
              <a:rPr lang="en-US" sz="2200" dirty="0">
                <a:solidFill>
                  <a:schemeClr val="accent5"/>
                </a:solidFill>
                <a:sym typeface="Wingdings"/>
              </a:rPr>
              <a:t>Each packet triggers</a:t>
            </a:r>
            <a:br>
              <a:rPr lang="en-US" sz="2200" dirty="0">
                <a:solidFill>
                  <a:schemeClr val="accent5"/>
                </a:solidFill>
                <a:sym typeface="Wingdings"/>
              </a:rPr>
            </a:br>
            <a:r>
              <a:rPr lang="en-US" sz="2200" dirty="0">
                <a:solidFill>
                  <a:schemeClr val="accent5"/>
                </a:solidFill>
                <a:sym typeface="Wingdings"/>
              </a:rPr>
              <a:t>an ACK</a:t>
            </a:r>
          </a:p>
          <a:p>
            <a:pPr marL="342900" indent="-342900">
              <a:buFont typeface="Wingdings" charset="2"/>
              <a:buChar char="à"/>
            </a:pPr>
            <a:r>
              <a:rPr lang="en-US" sz="2200" dirty="0">
                <a:solidFill>
                  <a:schemeClr val="accent5"/>
                </a:solidFill>
                <a:sym typeface="Wingdings"/>
              </a:rPr>
              <a:t>Dup ACK implies </a:t>
            </a:r>
            <a:br>
              <a:rPr lang="en-US" sz="2200" dirty="0">
                <a:solidFill>
                  <a:schemeClr val="accent5"/>
                </a:solidFill>
                <a:sym typeface="Wingdings"/>
              </a:rPr>
            </a:br>
            <a:r>
              <a:rPr lang="en-US" sz="2200" dirty="0">
                <a:solidFill>
                  <a:schemeClr val="accent5"/>
                </a:solidFill>
                <a:sym typeface="Wingdings"/>
              </a:rPr>
              <a:t>something lost</a:t>
            </a:r>
            <a:endParaRPr lang="en-US" sz="2200" dirty="0">
              <a:solidFill>
                <a:schemeClr val="accent5"/>
              </a:solidFill>
            </a:endParaRPr>
          </a:p>
        </p:txBody>
      </p:sp>
    </p:spTree>
    <p:extLst>
      <p:ext uri="{BB962C8B-B14F-4D97-AF65-F5344CB8AC3E}">
        <p14:creationId xmlns:p14="http://schemas.microsoft.com/office/powerpoint/2010/main" val="12771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73736"/>
                                        </p:tgtEl>
                                        <p:attrNameLst>
                                          <p:attrName>style.visibility</p:attrName>
                                        </p:attrNameLst>
                                      </p:cBhvr>
                                      <p:to>
                                        <p:strVal val="visible"/>
                                      </p:to>
                                    </p:set>
                                    <p:animEffect transition="in" filter="wipe(right)">
                                      <p:cBhvr>
                                        <p:cTn id="11" dur="500"/>
                                        <p:tgtEl>
                                          <p:spTgt spid="73736"/>
                                        </p:tgtEl>
                                      </p:cBhvr>
                                    </p:animEffect>
                                  </p:childTnLst>
                                </p:cTn>
                              </p:par>
                              <p:par>
                                <p:cTn id="12" presetID="22" presetClass="entr" presetSubtype="2" fill="hold" nodeType="withEffect">
                                  <p:stCondLst>
                                    <p:cond delay="0"/>
                                  </p:stCondLst>
                                  <p:childTnLst>
                                    <p:set>
                                      <p:cBhvr>
                                        <p:cTn id="13" dur="1" fill="hold">
                                          <p:stCondLst>
                                            <p:cond delay="0"/>
                                          </p:stCondLst>
                                        </p:cTn>
                                        <p:tgtEl>
                                          <p:spTgt spid="91156"/>
                                        </p:tgtEl>
                                        <p:attrNameLst>
                                          <p:attrName>style.visibility</p:attrName>
                                        </p:attrNameLst>
                                      </p:cBhvr>
                                      <p:to>
                                        <p:strVal val="visible"/>
                                      </p:to>
                                    </p:set>
                                    <p:animEffect transition="in" filter="wipe(right)">
                                      <p:cBhvr>
                                        <p:cTn id="14" dur="500"/>
                                        <p:tgtEl>
                                          <p:spTgt spid="9115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73740"/>
                                        </p:tgtEl>
                                        <p:attrNameLst>
                                          <p:attrName>style.visibility</p:attrName>
                                        </p:attrNameLst>
                                      </p:cBhvr>
                                      <p:to>
                                        <p:strVal val="visible"/>
                                      </p:to>
                                    </p:set>
                                    <p:animEffect transition="in" filter="wipe(right)">
                                      <p:cBhvr>
                                        <p:cTn id="19" dur="500"/>
                                        <p:tgtEl>
                                          <p:spTgt spid="73740"/>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3741"/>
                                        </p:tgtEl>
                                        <p:attrNameLst>
                                          <p:attrName>style.visibility</p:attrName>
                                        </p:attrNameLst>
                                      </p:cBhvr>
                                      <p:to>
                                        <p:strVal val="visible"/>
                                      </p:to>
                                    </p:set>
                                    <p:animEffect transition="in" filter="wipe(right)">
                                      <p:cBhvr>
                                        <p:cTn id="22" dur="500"/>
                                        <p:tgtEl>
                                          <p:spTgt spid="73741"/>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73742"/>
                                        </p:tgtEl>
                                        <p:attrNameLst>
                                          <p:attrName>style.visibility</p:attrName>
                                        </p:attrNameLst>
                                      </p:cBhvr>
                                      <p:to>
                                        <p:strVal val="visible"/>
                                      </p:to>
                                    </p:set>
                                    <p:animEffect transition="in" filter="wipe(right)">
                                      <p:cBhvr>
                                        <p:cTn id="25" dur="500"/>
                                        <p:tgtEl>
                                          <p:spTgt spid="73742"/>
                                        </p:tgtEl>
                                      </p:cBhvr>
                                    </p:animEffect>
                                  </p:childTnLst>
                                </p:cTn>
                              </p:par>
                              <p:par>
                                <p:cTn id="26" presetID="22" presetClass="entr" presetSubtype="2" fill="hold" nodeType="withEffect">
                                  <p:stCondLst>
                                    <p:cond delay="0"/>
                                  </p:stCondLst>
                                  <p:childTnLst>
                                    <p:set>
                                      <p:cBhvr>
                                        <p:cTn id="27" dur="1" fill="hold">
                                          <p:stCondLst>
                                            <p:cond delay="0"/>
                                          </p:stCondLst>
                                        </p:cTn>
                                        <p:tgtEl>
                                          <p:spTgt spid="91158"/>
                                        </p:tgtEl>
                                        <p:attrNameLst>
                                          <p:attrName>style.visibility</p:attrName>
                                        </p:attrNameLst>
                                      </p:cBhvr>
                                      <p:to>
                                        <p:strVal val="visible"/>
                                      </p:to>
                                    </p:set>
                                    <p:animEffect transition="in" filter="wipe(right)">
                                      <p:cBhvr>
                                        <p:cTn id="28" dur="500"/>
                                        <p:tgtEl>
                                          <p:spTgt spid="91158"/>
                                        </p:tgtEl>
                                      </p:cBhvr>
                                    </p:animEffect>
                                  </p:childTnLst>
                                </p:cTn>
                              </p:par>
                              <p:par>
                                <p:cTn id="29" presetID="22" presetClass="entr" presetSubtype="2" fill="hold" nodeType="withEffect">
                                  <p:stCondLst>
                                    <p:cond delay="0"/>
                                  </p:stCondLst>
                                  <p:childTnLst>
                                    <p:set>
                                      <p:cBhvr>
                                        <p:cTn id="30" dur="1" fill="hold">
                                          <p:stCondLst>
                                            <p:cond delay="0"/>
                                          </p:stCondLst>
                                        </p:cTn>
                                        <p:tgtEl>
                                          <p:spTgt spid="91159"/>
                                        </p:tgtEl>
                                        <p:attrNameLst>
                                          <p:attrName>style.visibility</p:attrName>
                                        </p:attrNameLst>
                                      </p:cBhvr>
                                      <p:to>
                                        <p:strVal val="visible"/>
                                      </p:to>
                                    </p:set>
                                    <p:animEffect transition="in" filter="wipe(right)">
                                      <p:cBhvr>
                                        <p:cTn id="31" dur="500"/>
                                        <p:tgtEl>
                                          <p:spTgt spid="91159"/>
                                        </p:tgtEl>
                                      </p:cBhvr>
                                    </p:animEffect>
                                  </p:childTnLst>
                                </p:cTn>
                              </p:par>
                              <p:par>
                                <p:cTn id="32" presetID="22" presetClass="entr" presetSubtype="2" fill="hold" nodeType="withEffect">
                                  <p:stCondLst>
                                    <p:cond delay="0"/>
                                  </p:stCondLst>
                                  <p:childTnLst>
                                    <p:set>
                                      <p:cBhvr>
                                        <p:cTn id="33" dur="1" fill="hold">
                                          <p:stCondLst>
                                            <p:cond delay="0"/>
                                          </p:stCondLst>
                                        </p:cTn>
                                        <p:tgtEl>
                                          <p:spTgt spid="91160"/>
                                        </p:tgtEl>
                                        <p:attrNameLst>
                                          <p:attrName>style.visibility</p:attrName>
                                        </p:attrNameLst>
                                      </p:cBhvr>
                                      <p:to>
                                        <p:strVal val="visible"/>
                                      </p:to>
                                    </p:set>
                                    <p:animEffect transition="in" filter="wipe(right)">
                                      <p:cBhvr>
                                        <p:cTn id="34" dur="500"/>
                                        <p:tgtEl>
                                          <p:spTgt spid="9116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3744"/>
                                        </p:tgtEl>
                                        <p:attrNameLst>
                                          <p:attrName>style.visibility</p:attrName>
                                        </p:attrNameLst>
                                      </p:cBhvr>
                                      <p:to>
                                        <p:strVal val="visible"/>
                                      </p:to>
                                    </p:set>
                                    <p:animEffect transition="in" filter="wipe(left)">
                                      <p:cBhvr>
                                        <p:cTn id="43" dur="500"/>
                                        <p:tgtEl>
                                          <p:spTgt spid="7374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3759"/>
                                        </p:tgtEl>
                                        <p:attrNameLst>
                                          <p:attrName>style.visibility</p:attrName>
                                        </p:attrNameLst>
                                      </p:cBhvr>
                                      <p:to>
                                        <p:strVal val="visible"/>
                                      </p:to>
                                    </p:set>
                                    <p:animEffect transition="in" filter="wipe(left)">
                                      <p:cBhvr>
                                        <p:cTn id="46" dur="500"/>
                                        <p:tgtEl>
                                          <p:spTgt spid="7375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animBg="1"/>
      <p:bldP spid="73740" grpId="0" animBg="1"/>
      <p:bldP spid="73741" grpId="0" animBg="1"/>
      <p:bldP spid="73742" grpId="0" animBg="1"/>
      <p:bldP spid="73744" grpId="0" animBg="1"/>
      <p:bldP spid="73759" grpId="0"/>
      <p:bldP spid="2" grpId="0" animBg="1"/>
      <p:bldP spid="4"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a:defRPr/>
            </a:pPr>
            <a:r>
              <a:rPr lang="en-US" sz="4000" dirty="0">
                <a:cs typeface="+mj-cs"/>
              </a:rPr>
              <a:t>TCP ACK Generation</a:t>
            </a:r>
            <a:r>
              <a:rPr lang="en-US" dirty="0">
                <a:cs typeface="+mj-cs"/>
              </a:rPr>
              <a:t> </a:t>
            </a:r>
            <a:r>
              <a:rPr lang="en-US" sz="1800" dirty="0">
                <a:cs typeface="+mj-cs"/>
              </a:rPr>
              <a:t>[RFC 1122, RFC 2581]</a:t>
            </a:r>
          </a:p>
        </p:txBody>
      </p:sp>
      <p:sp>
        <p:nvSpPr>
          <p:cNvPr id="71685" name="Text Box 3"/>
          <p:cNvSpPr txBox="1">
            <a:spLocks noChangeArrowheads="1"/>
          </p:cNvSpPr>
          <p:nvPr/>
        </p:nvSpPr>
        <p:spPr bwMode="auto">
          <a:xfrm>
            <a:off x="392713" y="1179412"/>
            <a:ext cx="4171335" cy="5509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2400" i="1" dirty="0">
                <a:solidFill>
                  <a:schemeClr val="accent2"/>
                </a:solidFill>
                <a:latin typeface="+mn-lt"/>
              </a:rPr>
              <a:t>     </a:t>
            </a:r>
            <a:r>
              <a:rPr lang="en-US" sz="2400" b="1" i="1" dirty="0">
                <a:solidFill>
                  <a:schemeClr val="accent2"/>
                </a:solidFill>
                <a:latin typeface="+mn-lt"/>
              </a:rPr>
              <a:t>event at receiver</a:t>
            </a:r>
            <a:endParaRPr lang="en-US" sz="1800" b="1" i="1" dirty="0">
              <a:solidFill>
                <a:schemeClr val="accent2"/>
              </a:solidFill>
              <a:latin typeface="+mn-lt"/>
            </a:endParaRPr>
          </a:p>
          <a:p>
            <a:pPr algn="l">
              <a:defRPr/>
            </a:pPr>
            <a:endParaRPr lang="en-US" sz="1800" i="1" dirty="0">
              <a:solidFill>
                <a:srgbClr val="CC0000"/>
              </a:solidFill>
              <a:latin typeface="+mn-lt"/>
            </a:endParaRPr>
          </a:p>
          <a:p>
            <a:pPr algn="l">
              <a:defRPr/>
            </a:pPr>
            <a:r>
              <a:rPr lang="en-US" sz="2000" dirty="0">
                <a:latin typeface="+mn-lt"/>
              </a:rPr>
              <a:t>arrival of in-order segment with</a:t>
            </a:r>
          </a:p>
          <a:p>
            <a:pPr algn="l">
              <a:defRPr/>
            </a:pPr>
            <a:r>
              <a:rPr lang="en-US" sz="2000" dirty="0">
                <a:latin typeface="+mn-lt"/>
              </a:rPr>
              <a:t>expected </a:t>
            </a:r>
            <a:r>
              <a:rPr lang="en-US" sz="2000" dirty="0" err="1">
                <a:latin typeface="+mn-lt"/>
              </a:rPr>
              <a:t>seq</a:t>
            </a:r>
            <a:r>
              <a:rPr lang="en-US" sz="2000" dirty="0">
                <a:latin typeface="+mn-lt"/>
              </a:rPr>
              <a:t> #. All data up to</a:t>
            </a:r>
          </a:p>
          <a:p>
            <a:pPr algn="l">
              <a:defRPr/>
            </a:pPr>
            <a:r>
              <a:rPr lang="en-US" sz="2000" dirty="0">
                <a:latin typeface="+mn-lt"/>
              </a:rPr>
              <a:t>expected </a:t>
            </a:r>
            <a:r>
              <a:rPr lang="en-US" sz="2000" dirty="0" err="1">
                <a:latin typeface="+mn-lt"/>
              </a:rPr>
              <a:t>seq</a:t>
            </a:r>
            <a:r>
              <a:rPr lang="en-US" sz="2000" dirty="0">
                <a:latin typeface="+mn-lt"/>
              </a:rPr>
              <a:t> # </a:t>
            </a:r>
            <a:r>
              <a:rPr lang="en-US" sz="2000" u="sng" dirty="0">
                <a:latin typeface="+mn-lt"/>
              </a:rPr>
              <a:t>already </a:t>
            </a:r>
            <a:r>
              <a:rPr lang="en-US" sz="2000" u="sng" dirty="0" err="1">
                <a:latin typeface="+mn-lt"/>
              </a:rPr>
              <a:t>ACKed</a:t>
            </a:r>
            <a:endParaRPr lang="en-US" sz="2000" u="sng" dirty="0">
              <a:latin typeface="+mn-lt"/>
            </a:endParaRPr>
          </a:p>
          <a:p>
            <a:pPr algn="l">
              <a:defRPr/>
            </a:pPr>
            <a:endParaRPr lang="en-US" sz="2000" dirty="0">
              <a:latin typeface="+mn-lt"/>
            </a:endParaRPr>
          </a:p>
          <a:p>
            <a:pPr algn="l">
              <a:defRPr/>
            </a:pPr>
            <a:r>
              <a:rPr lang="en-US" sz="2000" dirty="0">
                <a:latin typeface="+mn-lt"/>
              </a:rPr>
              <a:t>arrival of in-order segment with</a:t>
            </a:r>
          </a:p>
          <a:p>
            <a:pPr algn="l">
              <a:defRPr/>
            </a:pPr>
            <a:r>
              <a:rPr lang="en-US" sz="2000" dirty="0">
                <a:latin typeface="+mn-lt"/>
              </a:rPr>
              <a:t>expected </a:t>
            </a:r>
            <a:r>
              <a:rPr lang="en-US" sz="2000" dirty="0" err="1">
                <a:latin typeface="+mn-lt"/>
              </a:rPr>
              <a:t>seq</a:t>
            </a:r>
            <a:r>
              <a:rPr lang="en-US" sz="2000" dirty="0">
                <a:latin typeface="+mn-lt"/>
              </a:rPr>
              <a:t> #. One other </a:t>
            </a:r>
          </a:p>
          <a:p>
            <a:pPr algn="l">
              <a:defRPr/>
            </a:pPr>
            <a:r>
              <a:rPr lang="en-US" sz="2000" dirty="0">
                <a:latin typeface="+mn-lt"/>
              </a:rPr>
              <a:t>segment has </a:t>
            </a:r>
            <a:r>
              <a:rPr lang="en-US" sz="2000" u="sng" dirty="0">
                <a:latin typeface="+mn-lt"/>
              </a:rPr>
              <a:t>ACK pending</a:t>
            </a:r>
          </a:p>
          <a:p>
            <a:pPr algn="l">
              <a:defRPr/>
            </a:pPr>
            <a:endParaRPr lang="en-US" sz="2000" dirty="0">
              <a:latin typeface="+mn-lt"/>
            </a:endParaRPr>
          </a:p>
          <a:p>
            <a:pPr algn="l">
              <a:defRPr/>
            </a:pPr>
            <a:r>
              <a:rPr lang="en-US" sz="2000" dirty="0">
                <a:latin typeface="+mn-lt"/>
              </a:rPr>
              <a:t>arrival of out-of-order segment</a:t>
            </a:r>
          </a:p>
          <a:p>
            <a:pPr algn="l">
              <a:defRPr/>
            </a:pPr>
            <a:r>
              <a:rPr lang="en-US" sz="2000" dirty="0">
                <a:latin typeface="+mn-lt"/>
              </a:rPr>
              <a:t>higher-than-expect seq. #.</a:t>
            </a:r>
          </a:p>
          <a:p>
            <a:pPr algn="l">
              <a:defRPr/>
            </a:pPr>
            <a:r>
              <a:rPr lang="en-US" sz="2000" dirty="0">
                <a:latin typeface="+mn-lt"/>
              </a:rPr>
              <a:t>Gap detected</a:t>
            </a:r>
          </a:p>
          <a:p>
            <a:pPr algn="l">
              <a:defRPr/>
            </a:pPr>
            <a:endParaRPr lang="en-US" sz="2000" dirty="0">
              <a:latin typeface="+mn-lt"/>
            </a:endParaRPr>
          </a:p>
          <a:p>
            <a:pPr algn="l">
              <a:defRPr/>
            </a:pPr>
            <a:r>
              <a:rPr lang="en-US" sz="2000" dirty="0">
                <a:latin typeface="+mn-lt"/>
              </a:rPr>
              <a:t>arrival of segment that </a:t>
            </a:r>
          </a:p>
          <a:p>
            <a:pPr algn="l">
              <a:defRPr/>
            </a:pPr>
            <a:r>
              <a:rPr lang="en-US" sz="2000" dirty="0">
                <a:latin typeface="+mn-lt"/>
              </a:rPr>
              <a:t>partially or completely fills gap</a:t>
            </a:r>
          </a:p>
          <a:p>
            <a:pPr algn="l">
              <a:defRPr/>
            </a:pPr>
            <a:endParaRPr lang="en-US" sz="2000" dirty="0">
              <a:latin typeface="+mn-lt"/>
            </a:endParaRPr>
          </a:p>
          <a:p>
            <a:pPr algn="l">
              <a:defRPr/>
            </a:pPr>
            <a:endParaRPr lang="en-US" sz="1050" dirty="0">
              <a:latin typeface="+mn-lt"/>
            </a:endParaRPr>
          </a:p>
        </p:txBody>
      </p:sp>
      <p:sp>
        <p:nvSpPr>
          <p:cNvPr id="71686" name="Text Box 4"/>
          <p:cNvSpPr txBox="1">
            <a:spLocks noChangeArrowheads="1"/>
          </p:cNvSpPr>
          <p:nvPr/>
        </p:nvSpPr>
        <p:spPr bwMode="auto">
          <a:xfrm>
            <a:off x="4589801" y="1124918"/>
            <a:ext cx="4195369" cy="58169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2400" i="1" dirty="0">
                <a:solidFill>
                  <a:schemeClr val="accent2"/>
                </a:solidFill>
                <a:latin typeface="+mn-lt"/>
              </a:rPr>
              <a:t>         </a:t>
            </a:r>
            <a:r>
              <a:rPr lang="en-US" sz="2400" b="1" i="1" dirty="0">
                <a:solidFill>
                  <a:schemeClr val="accent2"/>
                </a:solidFill>
                <a:latin typeface="+mn-lt"/>
              </a:rPr>
              <a:t> TCP receiver action</a:t>
            </a:r>
            <a:endParaRPr lang="en-US" sz="1800" b="1" i="1" dirty="0">
              <a:solidFill>
                <a:schemeClr val="accent2"/>
              </a:solidFill>
              <a:latin typeface="+mn-lt"/>
            </a:endParaRPr>
          </a:p>
          <a:p>
            <a:pPr algn="l">
              <a:defRPr/>
            </a:pPr>
            <a:endParaRPr lang="en-US" sz="2000" i="1" dirty="0">
              <a:solidFill>
                <a:srgbClr val="CC0000"/>
              </a:solidFill>
              <a:latin typeface="+mn-lt"/>
            </a:endParaRPr>
          </a:p>
          <a:p>
            <a:pPr algn="l">
              <a:defRPr/>
            </a:pPr>
            <a:r>
              <a:rPr lang="en-US" sz="2000" dirty="0">
                <a:latin typeface="+mn-lt"/>
              </a:rPr>
              <a:t>delayed ACK. Wait up to 500ms</a:t>
            </a:r>
          </a:p>
          <a:p>
            <a:pPr algn="l">
              <a:defRPr/>
            </a:pPr>
            <a:r>
              <a:rPr lang="en-US" sz="2000" dirty="0">
                <a:latin typeface="+mn-lt"/>
              </a:rPr>
              <a:t>for next segment. If no next segment, send ACK</a:t>
            </a:r>
          </a:p>
          <a:p>
            <a:pPr algn="l">
              <a:defRPr/>
            </a:pPr>
            <a:endParaRPr lang="en-US" sz="2000" dirty="0">
              <a:latin typeface="+mn-lt"/>
            </a:endParaRPr>
          </a:p>
          <a:p>
            <a:pPr algn="l">
              <a:defRPr/>
            </a:pPr>
            <a:r>
              <a:rPr lang="en-US" sz="2000" dirty="0">
                <a:latin typeface="+mn-lt"/>
              </a:rPr>
              <a:t>immediately send </a:t>
            </a:r>
            <a:r>
              <a:rPr lang="en-US" sz="2000" dirty="0">
                <a:solidFill>
                  <a:schemeClr val="accent5"/>
                </a:solidFill>
                <a:latin typeface="+mn-lt"/>
              </a:rPr>
              <a:t>single cumulative ACK</a:t>
            </a:r>
            <a:r>
              <a:rPr lang="en-US" sz="2000" dirty="0">
                <a:latin typeface="+mn-lt"/>
              </a:rPr>
              <a:t>, </a:t>
            </a:r>
            <a:r>
              <a:rPr lang="en-US" sz="2000" dirty="0" err="1">
                <a:latin typeface="+mn-lt"/>
              </a:rPr>
              <a:t>ACKing</a:t>
            </a:r>
            <a:r>
              <a:rPr lang="en-US" sz="2000" dirty="0">
                <a:latin typeface="+mn-lt"/>
              </a:rPr>
              <a:t> both in-order segments </a:t>
            </a:r>
          </a:p>
          <a:p>
            <a:pPr algn="l">
              <a:defRPr/>
            </a:pPr>
            <a:endParaRPr lang="en-US" sz="2000" dirty="0">
              <a:latin typeface="+mn-lt"/>
            </a:endParaRPr>
          </a:p>
          <a:p>
            <a:pPr algn="l">
              <a:defRPr/>
            </a:pPr>
            <a:r>
              <a:rPr lang="en-US" sz="2000" dirty="0">
                <a:latin typeface="+mn-lt"/>
              </a:rPr>
              <a:t>immediately send </a:t>
            </a:r>
            <a:r>
              <a:rPr lang="en-US" sz="2000" i="1" dirty="0">
                <a:solidFill>
                  <a:schemeClr val="accent5"/>
                </a:solidFill>
                <a:latin typeface="+mn-lt"/>
              </a:rPr>
              <a:t>duplicate ACK</a:t>
            </a:r>
            <a:r>
              <a:rPr lang="en-US" sz="2000" dirty="0">
                <a:solidFill>
                  <a:schemeClr val="accent5"/>
                </a:solidFill>
                <a:latin typeface="+mn-lt"/>
              </a:rPr>
              <a:t>,</a:t>
            </a:r>
            <a:r>
              <a:rPr lang="en-US" sz="2000" dirty="0">
                <a:latin typeface="+mn-lt"/>
              </a:rPr>
              <a:t> indicating seq. # of next expected byte</a:t>
            </a:r>
          </a:p>
          <a:p>
            <a:pPr algn="l">
              <a:defRPr/>
            </a:pPr>
            <a:endParaRPr lang="en-US" sz="2000" dirty="0">
              <a:latin typeface="+mn-lt"/>
            </a:endParaRPr>
          </a:p>
          <a:p>
            <a:pPr algn="l">
              <a:defRPr/>
            </a:pPr>
            <a:r>
              <a:rPr lang="en-US" sz="2000" dirty="0">
                <a:latin typeface="+mn-lt"/>
              </a:rPr>
              <a:t>immediate send ACK, provided that segment starts at lower end of gap</a:t>
            </a:r>
          </a:p>
          <a:p>
            <a:pPr algn="l">
              <a:defRPr/>
            </a:pPr>
            <a:endParaRPr lang="en-US" sz="1800" dirty="0">
              <a:latin typeface="+mn-lt"/>
            </a:endParaRPr>
          </a:p>
          <a:p>
            <a:pPr algn="l">
              <a:defRPr/>
            </a:pPr>
            <a:endParaRPr lang="en-US" sz="1000" dirty="0">
              <a:latin typeface="+mn-lt"/>
            </a:endParaRPr>
          </a:p>
        </p:txBody>
      </p:sp>
      <p:sp>
        <p:nvSpPr>
          <p:cNvPr id="71687" name="Line 9"/>
          <p:cNvSpPr>
            <a:spLocks noChangeShapeType="1"/>
          </p:cNvSpPr>
          <p:nvPr/>
        </p:nvSpPr>
        <p:spPr bwMode="auto">
          <a:xfrm flipH="1">
            <a:off x="4534068" y="1049313"/>
            <a:ext cx="29980" cy="5463918"/>
          </a:xfrm>
          <a:prstGeom prst="line">
            <a:avLst/>
          </a:prstGeom>
          <a:noFill/>
          <a:ln w="2857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ea typeface="ＭＳ Ｐゴシック" charset="0"/>
            </a:endParaRPr>
          </a:p>
        </p:txBody>
      </p:sp>
      <p:sp>
        <p:nvSpPr>
          <p:cNvPr id="71689" name="Line 11"/>
          <p:cNvSpPr>
            <a:spLocks noChangeShapeType="1"/>
          </p:cNvSpPr>
          <p:nvPr/>
        </p:nvSpPr>
        <p:spPr bwMode="auto">
          <a:xfrm flipV="1">
            <a:off x="333633" y="1705059"/>
            <a:ext cx="8640000" cy="34924"/>
          </a:xfrm>
          <a:prstGeom prst="line">
            <a:avLst/>
          </a:prstGeom>
          <a:noFill/>
          <a:ln w="2857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2" name="Line 11"/>
          <p:cNvSpPr>
            <a:spLocks noChangeShapeType="1"/>
          </p:cNvSpPr>
          <p:nvPr/>
        </p:nvSpPr>
        <p:spPr bwMode="auto">
          <a:xfrm flipV="1">
            <a:off x="333633" y="2927751"/>
            <a:ext cx="8640000" cy="34924"/>
          </a:xfrm>
          <a:prstGeom prst="line">
            <a:avLst/>
          </a:prstGeom>
          <a:noFill/>
          <a:ln w="2857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3" name="Line 11"/>
          <p:cNvSpPr>
            <a:spLocks noChangeShapeType="1"/>
          </p:cNvSpPr>
          <p:nvPr/>
        </p:nvSpPr>
        <p:spPr bwMode="auto">
          <a:xfrm flipV="1">
            <a:off x="333633" y="4135453"/>
            <a:ext cx="8640000" cy="34924"/>
          </a:xfrm>
          <a:prstGeom prst="line">
            <a:avLst/>
          </a:prstGeom>
          <a:noFill/>
          <a:ln w="2857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4" name="Line 11"/>
          <p:cNvSpPr>
            <a:spLocks noChangeShapeType="1"/>
          </p:cNvSpPr>
          <p:nvPr/>
        </p:nvSpPr>
        <p:spPr bwMode="auto">
          <a:xfrm flipV="1">
            <a:off x="326950" y="5325693"/>
            <a:ext cx="8640000" cy="34924"/>
          </a:xfrm>
          <a:prstGeom prst="line">
            <a:avLst/>
          </a:prstGeom>
          <a:noFill/>
          <a:ln w="28575">
            <a:solidFill>
              <a:schemeClr val="accent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67380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68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5">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8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Outline</a:t>
            </a:r>
          </a:p>
        </p:txBody>
      </p:sp>
      <p:sp>
        <p:nvSpPr>
          <p:cNvPr id="9" name="Content Placeholder 8"/>
          <p:cNvSpPr>
            <a:spLocks noGrp="1"/>
          </p:cNvSpPr>
          <p:nvPr>
            <p:ph idx="1"/>
          </p:nvPr>
        </p:nvSpPr>
        <p:spPr/>
        <p:txBody>
          <a:bodyPr/>
          <a:lstStyle/>
          <a:p>
            <a:r>
              <a:rPr lang="en-US" dirty="0"/>
              <a:t>Transport-layer services</a:t>
            </a:r>
          </a:p>
          <a:p>
            <a:r>
              <a:rPr lang="en-US" dirty="0"/>
              <a:t>Multiplexing and </a:t>
            </a:r>
            <a:r>
              <a:rPr lang="en-US" dirty="0" err="1"/>
              <a:t>demultiplexing</a:t>
            </a:r>
            <a:endParaRPr lang="en-US" dirty="0"/>
          </a:p>
          <a:p>
            <a:pPr lvl="1"/>
            <a:r>
              <a:rPr lang="en-US" dirty="0"/>
              <a:t>Socket programming</a:t>
            </a:r>
          </a:p>
          <a:p>
            <a:r>
              <a:rPr lang="en-US" dirty="0"/>
              <a:t>Connectionless transport: UDP</a:t>
            </a:r>
          </a:p>
          <a:p>
            <a:r>
              <a:rPr lang="en-US" dirty="0"/>
              <a:t>Reliable Data Transmission</a:t>
            </a:r>
          </a:p>
          <a:p>
            <a:r>
              <a:rPr lang="en-US" b="1" dirty="0">
                <a:solidFill>
                  <a:schemeClr val="accent2"/>
                </a:solidFill>
              </a:rPr>
              <a:t>Connection-oriented transport: TCP</a:t>
            </a:r>
          </a:p>
          <a:p>
            <a:pPr lvl="1"/>
            <a:r>
              <a:rPr lang="en-US" dirty="0"/>
              <a:t>Segment structure</a:t>
            </a:r>
          </a:p>
          <a:p>
            <a:pPr lvl="1"/>
            <a:r>
              <a:rPr lang="en-US" dirty="0"/>
              <a:t>Connection management</a:t>
            </a:r>
          </a:p>
          <a:p>
            <a:pPr lvl="1"/>
            <a:r>
              <a:rPr lang="en-US" dirty="0"/>
              <a:t>Reliable data transfer</a:t>
            </a:r>
          </a:p>
          <a:p>
            <a:pPr lvl="1"/>
            <a:r>
              <a:rPr lang="en-US" dirty="0"/>
              <a:t>Flow control</a:t>
            </a:r>
          </a:p>
          <a:p>
            <a:pPr lvl="1"/>
            <a:r>
              <a:rPr lang="en-US" dirty="0"/>
              <a:t>Congestion Control</a:t>
            </a:r>
          </a:p>
          <a:p>
            <a:endParaRPr lang="en-US" dirty="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4346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ACK</a:t>
            </a:r>
          </a:p>
        </p:txBody>
      </p:sp>
      <p:sp>
        <p:nvSpPr>
          <p:cNvPr id="4" name="Content Placeholder 3">
            <a:extLst>
              <a:ext uri="{FF2B5EF4-FFF2-40B4-BE49-F238E27FC236}">
                <a16:creationId xmlns:a16="http://schemas.microsoft.com/office/drawing/2014/main" id="{34DFF53B-5B26-1242-9CEF-ADC6FD32302F}"/>
              </a:ext>
            </a:extLst>
          </p:cNvPr>
          <p:cNvSpPr>
            <a:spLocks noGrp="1"/>
          </p:cNvSpPr>
          <p:nvPr>
            <p:ph idx="1"/>
          </p:nvPr>
        </p:nvSpPr>
        <p:spPr/>
        <p:txBody>
          <a:bodyPr/>
          <a:lstStyle/>
          <a:p>
            <a:r>
              <a:rPr lang="en-US" sz="2800" dirty="0"/>
              <a:t>As described in </a:t>
            </a:r>
            <a:r>
              <a:rPr lang="en-US" sz="2800" dirty="0">
                <a:hlinkClick r:id="rId3"/>
              </a:rPr>
              <a:t>RFC 1122</a:t>
            </a:r>
            <a:r>
              <a:rPr lang="en-US" sz="2800" dirty="0"/>
              <a:t>, a host may delay sending an ACK response by up to 500 </a:t>
            </a:r>
            <a:r>
              <a:rPr lang="en-US" sz="2800" dirty="0" err="1"/>
              <a:t>ms.</a:t>
            </a:r>
            <a:r>
              <a:rPr lang="en-US" sz="2800" dirty="0"/>
              <a:t> </a:t>
            </a:r>
          </a:p>
          <a:p>
            <a:r>
              <a:rPr lang="en-US" dirty="0"/>
              <a:t>Give the application the opportunity to update the TCP receive window</a:t>
            </a:r>
          </a:p>
          <a:p>
            <a:r>
              <a:rPr lang="en-US" dirty="0"/>
              <a:t>Reduce the number of responses</a:t>
            </a:r>
          </a:p>
          <a:p>
            <a:r>
              <a:rPr lang="en-US" dirty="0"/>
              <a:t>Issue</a:t>
            </a:r>
          </a:p>
          <a:p>
            <a:pPr lvl="1"/>
            <a:r>
              <a:rPr lang="en-US" dirty="0"/>
              <a:t>Long delay if the sender is not continuously sending data</a:t>
            </a:r>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6798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Timeout Configuration</a:t>
            </a:r>
          </a:p>
        </p:txBody>
      </p:sp>
      <p:sp>
        <p:nvSpPr>
          <p:cNvPr id="6" name="Content Placeholder 5"/>
          <p:cNvSpPr>
            <a:spLocks noGrp="1"/>
          </p:cNvSpPr>
          <p:nvPr>
            <p:ph idx="1"/>
          </p:nvPr>
        </p:nvSpPr>
        <p:spPr>
          <a:xfrm>
            <a:off x="391886" y="1407887"/>
            <a:ext cx="8360228" cy="5181326"/>
          </a:xfrm>
        </p:spPr>
        <p:txBody>
          <a:bodyPr/>
          <a:lstStyle/>
          <a:p>
            <a:pPr>
              <a:lnSpc>
                <a:spcPct val="150000"/>
              </a:lnSpc>
            </a:pPr>
            <a:r>
              <a:rPr lang="en-US" dirty="0"/>
              <a:t>How to configure a proper timeout that</a:t>
            </a:r>
          </a:p>
          <a:p>
            <a:pPr lvl="1">
              <a:lnSpc>
                <a:spcPct val="150000"/>
              </a:lnSpc>
            </a:pPr>
            <a:r>
              <a:rPr lang="en-US" dirty="0"/>
              <a:t>Improve bandwidth utilization (short enough)</a:t>
            </a:r>
          </a:p>
          <a:p>
            <a:pPr lvl="1">
              <a:lnSpc>
                <a:spcPct val="150000"/>
              </a:lnSpc>
            </a:pPr>
            <a:r>
              <a:rPr lang="en-US" dirty="0"/>
              <a:t>Avoid unnecessary retransmissions (but not so short)</a:t>
            </a:r>
          </a:p>
          <a:p>
            <a:pPr lvl="1">
              <a:lnSpc>
                <a:spcPct val="150000"/>
              </a:lnSpc>
            </a:pPr>
            <a:endParaRPr lang="en-US" dirty="0"/>
          </a:p>
          <a:p>
            <a:pPr>
              <a:lnSpc>
                <a:spcPct val="150000"/>
              </a:lnSpc>
            </a:pPr>
            <a:r>
              <a:rPr lang="en-US" dirty="0"/>
              <a:t>Key idea: </a:t>
            </a:r>
            <a:r>
              <a:rPr lang="en-US" b="1" dirty="0">
                <a:solidFill>
                  <a:schemeClr val="accent5"/>
                </a:solidFill>
              </a:rPr>
              <a:t>RTT (round trip time)</a:t>
            </a:r>
          </a:p>
          <a:p>
            <a:pPr lvl="1">
              <a:lnSpc>
                <a:spcPct val="150000"/>
              </a:lnSpc>
            </a:pPr>
            <a:r>
              <a:rPr lang="en-US" dirty="0"/>
              <a:t>Ideally, an ACK should be returned to sender after RTT</a:t>
            </a:r>
          </a:p>
          <a:p>
            <a:pPr lvl="1">
              <a:lnSpc>
                <a:spcPct val="150000"/>
              </a:lnSpc>
            </a:pPr>
            <a:r>
              <a:rPr lang="en-US" b="1" dirty="0"/>
              <a:t>Q</a:t>
            </a:r>
            <a:r>
              <a:rPr lang="en-US" dirty="0"/>
              <a:t>: how to measure RTT? What if RTT fluctuates?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8554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RTT Measurement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grpSp>
        <p:nvGrpSpPr>
          <p:cNvPr id="5" name="Group 14"/>
          <p:cNvGrpSpPr>
            <a:grpSpLocks/>
          </p:cNvGrpSpPr>
          <p:nvPr/>
        </p:nvGrpSpPr>
        <p:grpSpPr bwMode="auto">
          <a:xfrm>
            <a:off x="1527944" y="2578955"/>
            <a:ext cx="6272213" cy="4292600"/>
            <a:chOff x="782" y="1865"/>
            <a:chExt cx="3951" cy="2704"/>
          </a:xfrm>
        </p:grpSpPr>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3"/>
            <p:cNvSpPr>
              <a:spLocks noChangeArrowheads="1"/>
            </p:cNvSpPr>
            <p:nvPr/>
          </p:nvSpPr>
          <p:spPr bwMode="auto">
            <a:xfrm>
              <a:off x="2070" y="1926"/>
              <a:ext cx="1404" cy="1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8" name="Text Box 18"/>
          <p:cNvSpPr txBox="1">
            <a:spLocks noChangeArrowheads="1"/>
          </p:cNvSpPr>
          <p:nvPr/>
        </p:nvSpPr>
        <p:spPr bwMode="auto">
          <a:xfrm rot="10800000">
            <a:off x="1320946" y="3650837"/>
            <a:ext cx="430887" cy="205343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RTT (milliseconds)</a:t>
            </a:r>
          </a:p>
        </p:txBody>
      </p:sp>
      <p:sp>
        <p:nvSpPr>
          <p:cNvPr id="9" name="Text Box 19"/>
          <p:cNvSpPr txBox="1">
            <a:spLocks noChangeArrowheads="1"/>
          </p:cNvSpPr>
          <p:nvPr/>
        </p:nvSpPr>
        <p:spPr bwMode="auto">
          <a:xfrm>
            <a:off x="2205402" y="3193161"/>
            <a:ext cx="4156907"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mn-lt"/>
              </a:rPr>
              <a:t>RTT:</a:t>
            </a:r>
            <a:r>
              <a:rPr lang="en-US" sz="1400">
                <a:solidFill>
                  <a:schemeClr val="bg1"/>
                </a:solidFill>
                <a:latin typeface="+mn-lt"/>
              </a:rPr>
              <a:t> </a:t>
            </a:r>
            <a:r>
              <a:rPr lang="en-US" sz="1400" dirty="0" err="1">
                <a:latin typeface="+mn-lt"/>
              </a:rPr>
              <a:t>gaia.cs.umass.edu</a:t>
            </a:r>
            <a:r>
              <a:rPr lang="en-US" sz="1400" dirty="0">
                <a:solidFill>
                  <a:schemeClr val="bg1"/>
                </a:solidFill>
                <a:latin typeface="+mn-lt"/>
              </a:rPr>
              <a:t> </a:t>
            </a:r>
            <a:r>
              <a:rPr lang="en-US" sz="1400" dirty="0">
                <a:latin typeface="+mn-lt"/>
              </a:rPr>
              <a:t>to</a:t>
            </a:r>
            <a:r>
              <a:rPr lang="en-US" sz="1400" dirty="0">
                <a:solidFill>
                  <a:schemeClr val="bg1"/>
                </a:solidFill>
                <a:latin typeface="+mn-lt"/>
              </a:rPr>
              <a:t> </a:t>
            </a:r>
            <a:r>
              <a:rPr lang="en-US" sz="1400" dirty="0" err="1">
                <a:latin typeface="+mn-lt"/>
              </a:rPr>
              <a:t>fantasia.eurecom.fr</a:t>
            </a:r>
            <a:endParaRPr lang="en-US" sz="1400" dirty="0">
              <a:latin typeface="+mn-lt"/>
            </a:endParaRPr>
          </a:p>
        </p:txBody>
      </p:sp>
      <p:sp>
        <p:nvSpPr>
          <p:cNvPr id="10" name="Text Box 20"/>
          <p:cNvSpPr txBox="1">
            <a:spLocks noChangeArrowheads="1"/>
          </p:cNvSpPr>
          <p:nvPr/>
        </p:nvSpPr>
        <p:spPr bwMode="auto">
          <a:xfrm>
            <a:off x="6206423" y="5365723"/>
            <a:ext cx="121219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sampleRTT</a:t>
            </a:r>
          </a:p>
        </p:txBody>
      </p:sp>
      <p:sp>
        <p:nvSpPr>
          <p:cNvPr id="11" name="Text Box 21"/>
          <p:cNvSpPr txBox="1">
            <a:spLocks noChangeArrowheads="1"/>
          </p:cNvSpPr>
          <p:nvPr/>
        </p:nvSpPr>
        <p:spPr bwMode="auto">
          <a:xfrm>
            <a:off x="6200073" y="5683223"/>
            <a:ext cx="146226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EstimatedRTT</a:t>
            </a:r>
          </a:p>
        </p:txBody>
      </p:sp>
      <p:sp>
        <p:nvSpPr>
          <p:cNvPr id="12" name="AutoShape 22"/>
          <p:cNvSpPr>
            <a:spLocks noChangeArrowheads="1"/>
          </p:cNvSpPr>
          <p:nvPr/>
        </p:nvSpPr>
        <p:spPr bwMode="auto">
          <a:xfrm>
            <a:off x="5990523" y="547843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3" name="AutoShape 23"/>
          <p:cNvSpPr>
            <a:spLocks noChangeArrowheads="1"/>
          </p:cNvSpPr>
          <p:nvPr/>
        </p:nvSpPr>
        <p:spPr bwMode="auto">
          <a:xfrm rot="2776382">
            <a:off x="5996079" y="576815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 name="Rectangle 24"/>
          <p:cNvSpPr>
            <a:spLocks noChangeArrowheads="1"/>
          </p:cNvSpPr>
          <p:nvPr/>
        </p:nvSpPr>
        <p:spPr bwMode="auto">
          <a:xfrm>
            <a:off x="4014573" y="6403243"/>
            <a:ext cx="1863725" cy="4683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15" name="Group 15"/>
          <p:cNvGrpSpPr>
            <a:grpSpLocks/>
          </p:cNvGrpSpPr>
          <p:nvPr/>
        </p:nvGrpSpPr>
        <p:grpSpPr bwMode="auto">
          <a:xfrm>
            <a:off x="3989927" y="6330484"/>
            <a:ext cx="2152651" cy="338138"/>
            <a:chOff x="1940" y="3645"/>
            <a:chExt cx="1356" cy="213"/>
          </a:xfrm>
        </p:grpSpPr>
        <p:sp>
          <p:nvSpPr>
            <p:cNvPr id="16" name="Rectangle 16"/>
            <p:cNvSpPr>
              <a:spLocks noChangeArrowheads="1"/>
            </p:cNvSpPr>
            <p:nvPr/>
          </p:nvSpPr>
          <p:spPr bwMode="auto">
            <a:xfrm>
              <a:off x="2592" y="3695"/>
              <a:ext cx="527" cy="9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7" name="Text Box 17"/>
            <p:cNvSpPr txBox="1">
              <a:spLocks noChangeArrowheads="1"/>
            </p:cNvSpPr>
            <p:nvPr/>
          </p:nvSpPr>
          <p:spPr bwMode="auto">
            <a:xfrm>
              <a:off x="1940" y="3645"/>
              <a:ext cx="1356"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time (seconds)</a:t>
              </a:r>
            </a:p>
          </p:txBody>
        </p:sp>
      </p:grpSp>
      <p:sp>
        <p:nvSpPr>
          <p:cNvPr id="18" name="TextBox 17"/>
          <p:cNvSpPr txBox="1"/>
          <p:nvPr/>
        </p:nvSpPr>
        <p:spPr>
          <a:xfrm flipH="1">
            <a:off x="1004341" y="1062614"/>
            <a:ext cx="7135318" cy="784830"/>
          </a:xfrm>
          <a:prstGeom prst="rect">
            <a:avLst/>
          </a:prstGeom>
          <a:solidFill>
            <a:schemeClr val="bg1">
              <a:lumMod val="95000"/>
            </a:schemeClr>
          </a:solidFill>
          <a:ln>
            <a:solidFill>
              <a:schemeClr val="tx1"/>
            </a:solidFill>
          </a:ln>
        </p:spPr>
        <p:txBody>
          <a:bodyPr wrap="square" rtlCol="0">
            <a:spAutoFit/>
          </a:bodyPr>
          <a:lstStyle/>
          <a:p>
            <a:pPr>
              <a:spcBef>
                <a:spcPts val="600"/>
              </a:spcBef>
            </a:pPr>
            <a:r>
              <a:rPr lang="en-US" sz="2000" b="1" dirty="0">
                <a:solidFill>
                  <a:schemeClr val="accent2"/>
                </a:solidFill>
              </a:rPr>
              <a:t> exponential weighted moving average (EWMA): </a:t>
            </a:r>
          </a:p>
          <a:p>
            <a:pPr algn="ctr">
              <a:spcBef>
                <a:spcPts val="600"/>
              </a:spcBef>
            </a:pPr>
            <a:r>
              <a:rPr lang="en-US" sz="2000" dirty="0"/>
              <a:t>RTT = (1-a) * RTT  + a * </a:t>
            </a:r>
            <a:r>
              <a:rPr lang="en-US" sz="2000" dirty="0" err="1"/>
              <a:t>SampleRTT</a:t>
            </a:r>
            <a:endParaRPr lang="en-US" sz="2000" dirty="0"/>
          </a:p>
        </p:txBody>
      </p:sp>
      <p:sp>
        <p:nvSpPr>
          <p:cNvPr id="19" name="Content Placeholder 2"/>
          <p:cNvSpPr>
            <a:spLocks noGrp="1"/>
          </p:cNvSpPr>
          <p:nvPr>
            <p:ph idx="1"/>
          </p:nvPr>
        </p:nvSpPr>
        <p:spPr>
          <a:xfrm>
            <a:off x="767757" y="1952216"/>
            <a:ext cx="8514439" cy="1793875"/>
          </a:xfrm>
        </p:spPr>
        <p:txBody>
          <a:bodyPr>
            <a:normAutofit/>
          </a:bodyPr>
          <a:lstStyle/>
          <a:p>
            <a:pPr>
              <a:spcBef>
                <a:spcPts val="0"/>
              </a:spcBef>
            </a:pPr>
            <a:r>
              <a:rPr lang="en-US" sz="2200" dirty="0"/>
              <a:t>exponential weighted moving average</a:t>
            </a:r>
          </a:p>
          <a:p>
            <a:pPr>
              <a:spcBef>
                <a:spcPts val="0"/>
              </a:spcBef>
            </a:pPr>
            <a:r>
              <a:rPr lang="en-US" sz="2200" dirty="0"/>
              <a:t>influence of past sample decreases exponentially fast</a:t>
            </a:r>
          </a:p>
          <a:p>
            <a:pPr>
              <a:spcBef>
                <a:spcPts val="0"/>
              </a:spcBef>
            </a:pPr>
            <a:r>
              <a:rPr lang="en-US" sz="2200" dirty="0"/>
              <a:t>typical value: </a:t>
            </a:r>
            <a:r>
              <a:rPr lang="en-US" sz="2000" dirty="0"/>
              <a:t>a</a:t>
            </a:r>
            <a:r>
              <a:rPr lang="en-US" sz="2200" dirty="0"/>
              <a:t> = 0.125</a:t>
            </a:r>
          </a:p>
          <a:p>
            <a:pPr>
              <a:spcBef>
                <a:spcPts val="0"/>
              </a:spcBef>
            </a:pPr>
            <a:endParaRPr lang="en-US" sz="2200" dirty="0"/>
          </a:p>
        </p:txBody>
      </p:sp>
    </p:spTree>
    <p:extLst>
      <p:ext uri="{BB962C8B-B14F-4D97-AF65-F5344CB8AC3E}">
        <p14:creationId xmlns:p14="http://schemas.microsoft.com/office/powerpoint/2010/main" val="204024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RTT Distribution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20" name="Content Placeholder 2"/>
          <p:cNvSpPr>
            <a:spLocks noGrp="1"/>
          </p:cNvSpPr>
          <p:nvPr>
            <p:ph idx="1"/>
          </p:nvPr>
        </p:nvSpPr>
        <p:spPr>
          <a:xfrm>
            <a:off x="628650" y="1094011"/>
            <a:ext cx="7886700" cy="5495202"/>
          </a:xfrm>
        </p:spPr>
        <p:txBody>
          <a:bodyPr/>
          <a:lstStyle/>
          <a:p>
            <a:r>
              <a:rPr lang="en-US" b="1" u="sng" dirty="0">
                <a:solidFill>
                  <a:schemeClr val="accent2"/>
                </a:solidFill>
              </a:rPr>
              <a:t>Q:</a:t>
            </a:r>
            <a:r>
              <a:rPr lang="en-US" b="1" dirty="0">
                <a:solidFill>
                  <a:schemeClr val="accent2"/>
                </a:solidFill>
              </a:rPr>
              <a:t> </a:t>
            </a:r>
            <a:r>
              <a:rPr lang="en-US" dirty="0"/>
              <a:t>how to consider RTT variation? </a:t>
            </a:r>
          </a:p>
          <a:p>
            <a:pPr lvl="1"/>
            <a:r>
              <a:rPr lang="en-US" dirty="0"/>
              <a:t>timeout interval: </a:t>
            </a:r>
            <a:r>
              <a:rPr lang="en-US" sz="2400" b="1" dirty="0" err="1">
                <a:latin typeface="Courier New" charset="0"/>
                <a:ea typeface="ＭＳ Ｐゴシック" charset="-128"/>
              </a:rPr>
              <a:t>EstimatedRTT</a:t>
            </a:r>
            <a:r>
              <a:rPr lang="en-US" dirty="0"/>
              <a:t> plus </a:t>
            </a:r>
            <a:r>
              <a:rPr lang="en-US" dirty="0">
                <a:solidFill>
                  <a:schemeClr val="accent5"/>
                </a:solidFill>
              </a:rPr>
              <a:t>“safety margin”</a:t>
            </a:r>
          </a:p>
          <a:p>
            <a:pPr lvl="1"/>
            <a:r>
              <a:rPr lang="en-US" dirty="0"/>
              <a:t>large variation in </a:t>
            </a:r>
            <a:r>
              <a:rPr lang="en-US" sz="2400" b="1" dirty="0" err="1">
                <a:latin typeface="Courier New" charset="0"/>
                <a:ea typeface="ＭＳ Ｐゴシック" charset="-128"/>
              </a:rPr>
              <a:t>EstimatedRTT</a:t>
            </a:r>
            <a:r>
              <a:rPr lang="en-US" dirty="0"/>
              <a:t> </a:t>
            </a:r>
            <a:r>
              <a:rPr lang="en-US" dirty="0">
                <a:sym typeface="Wingdings"/>
              </a:rPr>
              <a:t></a:t>
            </a:r>
            <a:r>
              <a:rPr lang="en-US" dirty="0"/>
              <a:t> larger safety margin</a:t>
            </a:r>
          </a:p>
          <a:p>
            <a:pPr lvl="1"/>
            <a:endParaRPr lang="en-US" dirty="0"/>
          </a:p>
        </p:txBody>
      </p:sp>
      <p:sp>
        <p:nvSpPr>
          <p:cNvPr id="21" name="TextBox 20"/>
          <p:cNvSpPr txBox="1"/>
          <p:nvPr/>
        </p:nvSpPr>
        <p:spPr>
          <a:xfrm flipH="1">
            <a:off x="1004341" y="3206207"/>
            <a:ext cx="7135318" cy="784830"/>
          </a:xfrm>
          <a:prstGeom prst="rect">
            <a:avLst/>
          </a:prstGeom>
          <a:solidFill>
            <a:schemeClr val="bg1">
              <a:lumMod val="95000"/>
            </a:schemeClr>
          </a:solidFill>
          <a:ln>
            <a:solidFill>
              <a:schemeClr val="tx1"/>
            </a:solidFill>
          </a:ln>
        </p:spPr>
        <p:txBody>
          <a:bodyPr wrap="square" rtlCol="0">
            <a:spAutoFit/>
          </a:bodyPr>
          <a:lstStyle/>
          <a:p>
            <a:pPr>
              <a:spcBef>
                <a:spcPts val="600"/>
              </a:spcBef>
            </a:pPr>
            <a:r>
              <a:rPr lang="en-US" sz="2000" b="1" dirty="0">
                <a:solidFill>
                  <a:schemeClr val="accent2"/>
                </a:solidFill>
              </a:rPr>
              <a:t> retransmission timeout interval: </a:t>
            </a:r>
          </a:p>
          <a:p>
            <a:pPr algn="ctr">
              <a:spcBef>
                <a:spcPts val="600"/>
              </a:spcBef>
            </a:pPr>
            <a:r>
              <a:rPr lang="en-US" sz="2000" dirty="0" err="1"/>
              <a:t>TimeoutInterval</a:t>
            </a:r>
            <a:r>
              <a:rPr lang="en-US" sz="2000" dirty="0"/>
              <a:t> = RTT  + 4 * </a:t>
            </a:r>
            <a:r>
              <a:rPr lang="en-US" sz="2000" dirty="0" err="1"/>
              <a:t>DevRTT</a:t>
            </a:r>
            <a:endParaRPr lang="en-US" sz="2000" dirty="0"/>
          </a:p>
        </p:txBody>
      </p:sp>
      <p:sp>
        <p:nvSpPr>
          <p:cNvPr id="22" name="Text Box 14"/>
          <p:cNvSpPr txBox="1">
            <a:spLocks noChangeArrowheads="1"/>
          </p:cNvSpPr>
          <p:nvPr/>
        </p:nvSpPr>
        <p:spPr bwMode="auto">
          <a:xfrm>
            <a:off x="3825733" y="4449277"/>
            <a:ext cx="187743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solidFill>
                  <a:schemeClr val="accent5"/>
                </a:solidFill>
                <a:latin typeface="+mn-lt"/>
              </a:rPr>
              <a:t>estimated RTT</a:t>
            </a:r>
          </a:p>
        </p:txBody>
      </p:sp>
      <p:sp>
        <p:nvSpPr>
          <p:cNvPr id="23" name="Text Box 16"/>
          <p:cNvSpPr txBox="1">
            <a:spLocks noChangeArrowheads="1"/>
          </p:cNvSpPr>
          <p:nvPr/>
        </p:nvSpPr>
        <p:spPr bwMode="auto">
          <a:xfrm>
            <a:off x="5699039" y="4439753"/>
            <a:ext cx="213071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defPPr>
              <a:defRPr lang="en-US"/>
            </a:defPPr>
            <a:lvl1pPr>
              <a:defRPr sz="2000">
                <a:solidFill>
                  <a:schemeClr val="accent5"/>
                </a:solidFill>
                <a:ea typeface="ＭＳ Ｐゴシック" charset="0"/>
              </a:defRPr>
            </a:lvl1pPr>
            <a:lvl2pPr marL="742950" indent="-285750">
              <a:defRPr sz="1600">
                <a:latin typeface="Tahoma" charset="0"/>
                <a:ea typeface="ＭＳ Ｐゴシック" charset="0"/>
              </a:defRPr>
            </a:lvl2pPr>
            <a:lvl3pPr marL="1143000" indent="-228600">
              <a:defRPr sz="1600">
                <a:latin typeface="Tahoma" charset="0"/>
                <a:ea typeface="ＭＳ Ｐゴシック" charset="0"/>
              </a:defRPr>
            </a:lvl3pPr>
            <a:lvl4pPr marL="1600200" indent="-228600">
              <a:defRPr sz="1600">
                <a:latin typeface="Tahoma" charset="0"/>
                <a:ea typeface="ＭＳ Ｐゴシック" charset="0"/>
              </a:defRPr>
            </a:lvl4pPr>
            <a:lvl5pPr marL="2057400" indent="-228600">
              <a:defRPr sz="1600">
                <a:latin typeface="Tahoma" charset="0"/>
                <a:ea typeface="ＭＳ Ｐゴシック" charset="0"/>
              </a:defRPr>
            </a:lvl5pPr>
            <a:lvl6pPr marL="2514600" indent="-228600" algn="ctr" eaLnBrk="0" fontAlgn="base" hangingPunct="0">
              <a:spcBef>
                <a:spcPct val="0"/>
              </a:spcBef>
              <a:spcAft>
                <a:spcPct val="0"/>
              </a:spcAft>
              <a:defRPr sz="1600">
                <a:latin typeface="Tahoma" charset="0"/>
                <a:ea typeface="ＭＳ Ｐゴシック" charset="0"/>
              </a:defRPr>
            </a:lvl6pPr>
            <a:lvl7pPr marL="2971800" indent="-228600" algn="ctr" eaLnBrk="0" fontAlgn="base" hangingPunct="0">
              <a:spcBef>
                <a:spcPct val="0"/>
              </a:spcBef>
              <a:spcAft>
                <a:spcPct val="0"/>
              </a:spcAft>
              <a:defRPr sz="1600">
                <a:latin typeface="Tahoma" charset="0"/>
                <a:ea typeface="ＭＳ Ｐゴシック" charset="0"/>
              </a:defRPr>
            </a:lvl7pPr>
            <a:lvl8pPr marL="3429000" indent="-228600" algn="ctr" eaLnBrk="0" fontAlgn="base" hangingPunct="0">
              <a:spcBef>
                <a:spcPct val="0"/>
              </a:spcBef>
              <a:spcAft>
                <a:spcPct val="0"/>
              </a:spcAft>
              <a:defRPr sz="1600">
                <a:latin typeface="Tahoma" charset="0"/>
                <a:ea typeface="ＭＳ Ｐゴシック" charset="0"/>
              </a:defRPr>
            </a:lvl8pPr>
            <a:lvl9pPr marL="3886200" indent="-228600" algn="ctr" eaLnBrk="0" fontAlgn="base" hangingPunct="0">
              <a:spcBef>
                <a:spcPct val="0"/>
              </a:spcBef>
              <a:spcAft>
                <a:spcPct val="0"/>
              </a:spcAft>
              <a:defRPr sz="1600">
                <a:latin typeface="Tahoma" charset="0"/>
                <a:ea typeface="ＭＳ Ｐゴシック" charset="0"/>
              </a:defRPr>
            </a:lvl9pPr>
          </a:lstStyle>
          <a:p>
            <a:r>
              <a:rPr lang="ja-JP" altLang="en-US" b="1" dirty="0"/>
              <a:t>“</a:t>
            </a:r>
            <a:r>
              <a:rPr lang="en-US" altLang="ja-JP" b="1" dirty="0"/>
              <a:t>safety margin</a:t>
            </a:r>
            <a:r>
              <a:rPr lang="ja-JP" altLang="en-US" b="1" dirty="0"/>
              <a:t>”</a:t>
            </a:r>
            <a:endParaRPr lang="en-US" altLang="en-US" b="1" dirty="0"/>
          </a:p>
        </p:txBody>
      </p:sp>
      <p:sp>
        <p:nvSpPr>
          <p:cNvPr id="24" name="Line 17"/>
          <p:cNvSpPr>
            <a:spLocks noChangeShapeType="1"/>
          </p:cNvSpPr>
          <p:nvPr/>
        </p:nvSpPr>
        <p:spPr bwMode="auto">
          <a:xfrm flipV="1">
            <a:off x="4742578" y="3998974"/>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5" name="Line 19"/>
          <p:cNvSpPr>
            <a:spLocks noChangeShapeType="1"/>
          </p:cNvSpPr>
          <p:nvPr/>
        </p:nvSpPr>
        <p:spPr bwMode="auto">
          <a:xfrm flipV="1">
            <a:off x="6200950" y="3998974"/>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pic>
        <p:nvPicPr>
          <p:cNvPr id="26" name="Picture 20" descr="alarm_clock_rin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298" y="3991037"/>
            <a:ext cx="752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flipH="1">
            <a:off x="1004341" y="5327591"/>
            <a:ext cx="7135318" cy="784830"/>
          </a:xfrm>
          <a:prstGeom prst="rect">
            <a:avLst/>
          </a:prstGeom>
          <a:solidFill>
            <a:schemeClr val="bg1">
              <a:lumMod val="95000"/>
            </a:schemeClr>
          </a:solidFill>
          <a:ln>
            <a:solidFill>
              <a:schemeClr val="tx1"/>
            </a:solidFill>
          </a:ln>
        </p:spPr>
        <p:txBody>
          <a:bodyPr wrap="square" rtlCol="0">
            <a:spAutoFit/>
          </a:bodyPr>
          <a:lstStyle/>
          <a:p>
            <a:pPr>
              <a:spcBef>
                <a:spcPts val="600"/>
              </a:spcBef>
            </a:pPr>
            <a:r>
              <a:rPr lang="en-US" sz="2000" b="1" dirty="0">
                <a:solidFill>
                  <a:schemeClr val="accent2"/>
                </a:solidFill>
              </a:rPr>
              <a:t> RTT deviation: </a:t>
            </a:r>
          </a:p>
          <a:p>
            <a:pPr algn="ctr">
              <a:spcBef>
                <a:spcPts val="600"/>
              </a:spcBef>
            </a:pPr>
            <a:r>
              <a:rPr lang="en-US" sz="2000" dirty="0" err="1"/>
              <a:t>DevRTT</a:t>
            </a:r>
            <a:r>
              <a:rPr lang="en-US" sz="2000" dirty="0"/>
              <a:t> = (1 - b)*</a:t>
            </a:r>
            <a:r>
              <a:rPr lang="en-US" sz="2000" dirty="0" err="1"/>
              <a:t>DevRTT</a:t>
            </a:r>
            <a:r>
              <a:rPr lang="en-US" sz="2000" dirty="0"/>
              <a:t> + b * |</a:t>
            </a:r>
            <a:r>
              <a:rPr lang="en-US" sz="2000" dirty="0" err="1"/>
              <a:t>SampleRTT</a:t>
            </a:r>
            <a:r>
              <a:rPr lang="en-US" sz="2000" dirty="0"/>
              <a:t> - RTT |</a:t>
            </a:r>
          </a:p>
        </p:txBody>
      </p:sp>
    </p:spTree>
    <p:extLst>
      <p:ext uri="{BB962C8B-B14F-4D97-AF65-F5344CB8AC3E}">
        <p14:creationId xmlns:p14="http://schemas.microsoft.com/office/powerpoint/2010/main" val="19601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animBg="1"/>
      <p:bldP spid="25"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Outline</a:t>
            </a:r>
          </a:p>
        </p:txBody>
      </p:sp>
      <p:sp>
        <p:nvSpPr>
          <p:cNvPr id="9" name="Content Placeholder 8"/>
          <p:cNvSpPr>
            <a:spLocks noGrp="1"/>
          </p:cNvSpPr>
          <p:nvPr>
            <p:ph idx="1"/>
          </p:nvPr>
        </p:nvSpPr>
        <p:spPr/>
        <p:txBody>
          <a:bodyPr/>
          <a:lstStyle/>
          <a:p>
            <a:r>
              <a:rPr lang="en-US" dirty="0"/>
              <a:t>Transport-layer services</a:t>
            </a:r>
          </a:p>
          <a:p>
            <a:r>
              <a:rPr lang="en-US" dirty="0"/>
              <a:t>Multiplexing and </a:t>
            </a:r>
            <a:r>
              <a:rPr lang="en-US" dirty="0" err="1"/>
              <a:t>demultiplexing</a:t>
            </a:r>
            <a:endParaRPr lang="en-US" dirty="0"/>
          </a:p>
          <a:p>
            <a:pPr lvl="1"/>
            <a:r>
              <a:rPr lang="en-US" dirty="0"/>
              <a:t>Socket programming</a:t>
            </a:r>
          </a:p>
          <a:p>
            <a:r>
              <a:rPr lang="en-US" dirty="0"/>
              <a:t>Connectionless transport: UDP</a:t>
            </a:r>
          </a:p>
          <a:p>
            <a:r>
              <a:rPr lang="en-US" dirty="0"/>
              <a:t>Reliable Data Transmission</a:t>
            </a:r>
          </a:p>
          <a:p>
            <a:r>
              <a:rPr lang="en-US" b="1" dirty="0">
                <a:solidFill>
                  <a:schemeClr val="accent2"/>
                </a:solidFill>
              </a:rPr>
              <a:t>Connection-oriented transport: TCP</a:t>
            </a:r>
          </a:p>
          <a:p>
            <a:pPr lvl="1"/>
            <a:r>
              <a:rPr lang="en-US" dirty="0"/>
              <a:t>Connection management</a:t>
            </a:r>
          </a:p>
          <a:p>
            <a:pPr lvl="1"/>
            <a:r>
              <a:rPr lang="en-US" dirty="0"/>
              <a:t>Segment structure</a:t>
            </a:r>
          </a:p>
          <a:p>
            <a:pPr lvl="1"/>
            <a:r>
              <a:rPr lang="en-US" dirty="0"/>
              <a:t>Reliable data transfer</a:t>
            </a:r>
          </a:p>
          <a:p>
            <a:pPr lvl="1"/>
            <a:r>
              <a:rPr lang="en-US" b="1" dirty="0">
                <a:solidFill>
                  <a:schemeClr val="accent2"/>
                </a:solidFill>
              </a:rPr>
              <a:t>Flow control</a:t>
            </a:r>
          </a:p>
          <a:p>
            <a:pPr lvl="1"/>
            <a:r>
              <a:rPr lang="en-US" dirty="0"/>
              <a:t>Congestion Control</a:t>
            </a:r>
          </a:p>
          <a:p>
            <a:endParaRPr lang="en-US" dirty="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587999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p:txBody>
          <a:bodyPr/>
          <a:lstStyle/>
          <a:p>
            <a:pPr>
              <a:defRPr/>
            </a:pPr>
            <a:r>
              <a:rPr lang="en-US" dirty="0">
                <a:cs typeface="+mj-cs"/>
              </a:rPr>
              <a:t>TCP Flow </a:t>
            </a:r>
            <a:r>
              <a:rPr lang="en-US" dirty="0"/>
              <a:t>C</a:t>
            </a:r>
            <a:r>
              <a:rPr lang="en-US" dirty="0">
                <a:cs typeface="+mj-cs"/>
              </a:rPr>
              <a:t>ontrol</a:t>
            </a:r>
          </a:p>
        </p:txBody>
      </p:sp>
      <p:sp>
        <p:nvSpPr>
          <p:cNvPr id="75781" name="Rectangle 72"/>
          <p:cNvSpPr>
            <a:spLocks noChangeArrowheads="1"/>
          </p:cNvSpPr>
          <p:nvPr/>
        </p:nvSpPr>
        <p:spPr bwMode="auto">
          <a:xfrm>
            <a:off x="5196840" y="1150045"/>
            <a:ext cx="2524125" cy="3854450"/>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3189" name="Freeform 32"/>
          <p:cNvSpPr>
            <a:spLocks/>
          </p:cNvSpPr>
          <p:nvPr/>
        </p:nvSpPr>
        <p:spPr bwMode="auto">
          <a:xfrm>
            <a:off x="7638415" y="1143695"/>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3" name="Rectangle 40"/>
          <p:cNvSpPr>
            <a:spLocks noChangeArrowheads="1"/>
          </p:cNvSpPr>
          <p:nvPr/>
        </p:nvSpPr>
        <p:spPr bwMode="auto">
          <a:xfrm>
            <a:off x="5111115" y="1251645"/>
            <a:ext cx="2533650" cy="381476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84" name="Oval 31"/>
          <p:cNvSpPr>
            <a:spLocks noChangeArrowheads="1"/>
          </p:cNvSpPr>
          <p:nvPr/>
        </p:nvSpPr>
        <p:spPr bwMode="auto">
          <a:xfrm>
            <a:off x="5650865" y="1308795"/>
            <a:ext cx="137795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rIns="72000" anchor="ctr"/>
          <a:lstStyle/>
          <a:p>
            <a:pPr marL="9525">
              <a:defRPr/>
            </a:pPr>
            <a:r>
              <a:rPr lang="en-US" sz="1600" dirty="0">
                <a:ea typeface="ＭＳ Ｐゴシック" charset="0"/>
              </a:rPr>
              <a:t>application</a:t>
            </a:r>
          </a:p>
          <a:p>
            <a:pPr marL="9525">
              <a:defRPr/>
            </a:pPr>
            <a:r>
              <a:rPr lang="en-US" sz="1600" dirty="0">
                <a:ea typeface="ＭＳ Ｐゴシック" charset="0"/>
              </a:rPr>
              <a:t>process</a:t>
            </a:r>
          </a:p>
        </p:txBody>
      </p:sp>
      <p:grpSp>
        <p:nvGrpSpPr>
          <p:cNvPr id="93192" name="Group 47"/>
          <p:cNvGrpSpPr>
            <a:grpSpLocks/>
          </p:cNvGrpSpPr>
          <p:nvPr/>
        </p:nvGrpSpPr>
        <p:grpSpPr bwMode="auto">
          <a:xfrm>
            <a:off x="5419090" y="2377182"/>
            <a:ext cx="1820863" cy="688975"/>
            <a:chOff x="1173" y="2345"/>
            <a:chExt cx="1147" cy="434"/>
          </a:xfrm>
        </p:grpSpPr>
        <p:sp>
          <p:nvSpPr>
            <p:cNvPr id="75832" name="Rectangle 44"/>
            <p:cNvSpPr>
              <a:spLocks noChangeArrowheads="1"/>
            </p:cNvSpPr>
            <p:nvPr/>
          </p:nvSpPr>
          <p:spPr bwMode="auto">
            <a:xfrm>
              <a:off x="1173" y="2345"/>
              <a:ext cx="1131" cy="434"/>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33" name="Text Box 46"/>
            <p:cNvSpPr txBox="1">
              <a:spLocks noChangeArrowheads="1"/>
            </p:cNvSpPr>
            <p:nvPr/>
          </p:nvSpPr>
          <p:spPr bwMode="auto">
            <a:xfrm>
              <a:off x="1235" y="2368"/>
              <a:ext cx="1085" cy="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dirty="0">
                  <a:latin typeface="+mn-lt"/>
                </a:rPr>
                <a:t>TCP socket</a:t>
              </a:r>
            </a:p>
            <a:p>
              <a:pPr>
                <a:defRPr/>
              </a:pPr>
              <a:r>
                <a:rPr lang="en-US" b="1" dirty="0">
                  <a:latin typeface="+mn-lt"/>
                </a:rPr>
                <a:t>receiver buffers</a:t>
              </a:r>
            </a:p>
          </p:txBody>
        </p:sp>
      </p:grpSp>
      <p:sp>
        <p:nvSpPr>
          <p:cNvPr id="75786" name="Oval 48"/>
          <p:cNvSpPr>
            <a:spLocks noChangeArrowheads="1"/>
          </p:cNvSpPr>
          <p:nvPr/>
        </p:nvSpPr>
        <p:spPr bwMode="auto">
          <a:xfrm>
            <a:off x="5587365" y="3401120"/>
            <a:ext cx="156210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87" name="Text Box 64"/>
          <p:cNvSpPr txBox="1">
            <a:spLocks noChangeArrowheads="1"/>
          </p:cNvSpPr>
          <p:nvPr/>
        </p:nvSpPr>
        <p:spPr bwMode="auto">
          <a:xfrm>
            <a:off x="6490653" y="3424932"/>
            <a:ext cx="65755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dirty="0">
                <a:latin typeface="+mn-lt"/>
              </a:rPr>
              <a:t>TCP</a:t>
            </a:r>
          </a:p>
          <a:p>
            <a:pPr algn="l">
              <a:defRPr/>
            </a:pPr>
            <a:r>
              <a:rPr lang="en-US" sz="1400" dirty="0">
                <a:latin typeface="+mn-lt"/>
              </a:rPr>
              <a:t>code</a:t>
            </a:r>
          </a:p>
        </p:txBody>
      </p:sp>
      <p:sp>
        <p:nvSpPr>
          <p:cNvPr id="75788" name="Oval 65"/>
          <p:cNvSpPr>
            <a:spLocks noChangeArrowheads="1"/>
          </p:cNvSpPr>
          <p:nvPr/>
        </p:nvSpPr>
        <p:spPr bwMode="auto">
          <a:xfrm>
            <a:off x="5595303" y="4386957"/>
            <a:ext cx="156210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89" name="Text Box 66"/>
          <p:cNvSpPr txBox="1">
            <a:spLocks noChangeArrowheads="1"/>
          </p:cNvSpPr>
          <p:nvPr/>
        </p:nvSpPr>
        <p:spPr bwMode="auto">
          <a:xfrm>
            <a:off x="6498590" y="4410770"/>
            <a:ext cx="65755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a:latin typeface="+mn-lt"/>
              </a:rPr>
              <a:t>IP</a:t>
            </a:r>
          </a:p>
          <a:p>
            <a:pPr algn="l">
              <a:defRPr/>
            </a:pPr>
            <a:r>
              <a:rPr lang="en-US" sz="1400">
                <a:latin typeface="+mn-lt"/>
              </a:rPr>
              <a:t>code</a:t>
            </a:r>
          </a:p>
        </p:txBody>
      </p:sp>
      <p:sp>
        <p:nvSpPr>
          <p:cNvPr id="93197" name="Freeform 61"/>
          <p:cNvSpPr>
            <a:spLocks/>
          </p:cNvSpPr>
          <p:nvPr/>
        </p:nvSpPr>
        <p:spPr bwMode="auto">
          <a:xfrm>
            <a:off x="6096953" y="2943920"/>
            <a:ext cx="530225" cy="2505075"/>
          </a:xfrm>
          <a:custGeom>
            <a:avLst/>
            <a:gdLst>
              <a:gd name="T0" fmla="*/ 2147483647 w 412"/>
              <a:gd name="T1" fmla="*/ 2147483647 h 2005"/>
              <a:gd name="T2" fmla="*/ 2147483647 w 412"/>
              <a:gd name="T3" fmla="*/ 0 h 2005"/>
              <a:gd name="T4" fmla="*/ 2147483647 w 412"/>
              <a:gd name="T5" fmla="*/ 2147483647 h 2005"/>
              <a:gd name="T6" fmla="*/ 0 60000 65536"/>
              <a:gd name="T7" fmla="*/ 0 60000 65536"/>
              <a:gd name="T8" fmla="*/ 0 60000 65536"/>
            </a:gdLst>
            <a:ahLst/>
            <a:cxnLst>
              <a:cxn ang="T6">
                <a:pos x="T0" y="T1"/>
              </a:cxn>
              <a:cxn ang="T7">
                <a:pos x="T2" y="T3"/>
              </a:cxn>
              <a:cxn ang="T8">
                <a:pos x="T4" y="T5"/>
              </a:cxn>
            </a:cxnLst>
            <a:rect l="0" t="0" r="r" b="b"/>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791" name="Line 68"/>
          <p:cNvSpPr>
            <a:spLocks noChangeShapeType="1"/>
          </p:cNvSpPr>
          <p:nvPr/>
        </p:nvSpPr>
        <p:spPr bwMode="auto">
          <a:xfrm>
            <a:off x="5104765" y="4136132"/>
            <a:ext cx="25463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792" name="Line 69"/>
          <p:cNvSpPr>
            <a:spLocks noChangeShapeType="1"/>
          </p:cNvSpPr>
          <p:nvPr/>
        </p:nvSpPr>
        <p:spPr bwMode="auto">
          <a:xfrm>
            <a:off x="5117465" y="2285107"/>
            <a:ext cx="25463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93200" name="Group 56"/>
          <p:cNvGrpSpPr>
            <a:grpSpLocks/>
          </p:cNvGrpSpPr>
          <p:nvPr/>
        </p:nvGrpSpPr>
        <p:grpSpPr bwMode="auto">
          <a:xfrm>
            <a:off x="6093778" y="2169220"/>
            <a:ext cx="533400" cy="206375"/>
            <a:chOff x="2003" y="1816"/>
            <a:chExt cx="336" cy="130"/>
          </a:xfrm>
        </p:grpSpPr>
        <p:sp>
          <p:nvSpPr>
            <p:cNvPr id="75828" name="Rectangle 16"/>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29" name="Rectangle 17"/>
            <p:cNvSpPr>
              <a:spLocks noChangeArrowheads="1"/>
            </p:cNvSpPr>
            <p:nvPr/>
          </p:nvSpPr>
          <p:spPr bwMode="auto">
            <a:xfrm>
              <a:off x="2105" y="1833"/>
              <a:ext cx="110"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30" name="Rectangle 18"/>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31" name="Rectangle 19"/>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93201" name="Freeform 63"/>
          <p:cNvSpPr>
            <a:spLocks/>
          </p:cNvSpPr>
          <p:nvPr/>
        </p:nvSpPr>
        <p:spPr bwMode="auto">
          <a:xfrm rot="10800000">
            <a:off x="6085840" y="1839020"/>
            <a:ext cx="530225" cy="595312"/>
          </a:xfrm>
          <a:custGeom>
            <a:avLst/>
            <a:gdLst>
              <a:gd name="T0" fmla="*/ 2147483647 w 412"/>
              <a:gd name="T1" fmla="*/ 2147483647 h 2005"/>
              <a:gd name="T2" fmla="*/ 2147483647 w 412"/>
              <a:gd name="T3" fmla="*/ 0 h 2005"/>
              <a:gd name="T4" fmla="*/ 2147483647 w 412"/>
              <a:gd name="T5" fmla="*/ 2147483647 h 2005"/>
              <a:gd name="T6" fmla="*/ 0 60000 65536"/>
              <a:gd name="T7" fmla="*/ 0 60000 65536"/>
              <a:gd name="T8" fmla="*/ 0 60000 65536"/>
            </a:gdLst>
            <a:ahLst/>
            <a:cxnLst>
              <a:cxn ang="T6">
                <a:pos x="T0" y="T1"/>
              </a:cxn>
              <a:cxn ang="T7">
                <a:pos x="T2" y="T3"/>
              </a:cxn>
              <a:cxn ang="T8">
                <a:pos x="T4" y="T5"/>
              </a:cxn>
            </a:cxnLst>
            <a:rect l="0" t="0" r="r" b="b"/>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3202" name="Group 77"/>
          <p:cNvGrpSpPr>
            <a:grpSpLocks/>
          </p:cNvGrpSpPr>
          <p:nvPr/>
        </p:nvGrpSpPr>
        <p:grpSpPr bwMode="auto">
          <a:xfrm>
            <a:off x="5276215" y="5121970"/>
            <a:ext cx="1006475" cy="211137"/>
            <a:chOff x="314" y="1591"/>
            <a:chExt cx="634" cy="133"/>
          </a:xfrm>
        </p:grpSpPr>
        <p:sp>
          <p:nvSpPr>
            <p:cNvPr id="75825" name="Rectangle 74"/>
            <p:cNvSpPr>
              <a:spLocks noChangeArrowheads="1"/>
            </p:cNvSpPr>
            <p:nvPr/>
          </p:nvSpPr>
          <p:spPr bwMode="auto">
            <a:xfrm>
              <a:off x="314" y="1591"/>
              <a:ext cx="634" cy="13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26" name="Line 75"/>
            <p:cNvSpPr>
              <a:spLocks noChangeShapeType="1"/>
            </p:cNvSpPr>
            <p:nvPr/>
          </p:nvSpPr>
          <p:spPr bwMode="auto">
            <a:xfrm>
              <a:off x="388" y="1594"/>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827" name="Line 76"/>
            <p:cNvSpPr>
              <a:spLocks noChangeShapeType="1"/>
            </p:cNvSpPr>
            <p:nvPr/>
          </p:nvSpPr>
          <p:spPr bwMode="auto">
            <a:xfrm>
              <a:off x="484" y="1594"/>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75796" name="Rectangle 80"/>
          <p:cNvSpPr>
            <a:spLocks noChangeArrowheads="1"/>
          </p:cNvSpPr>
          <p:nvPr/>
        </p:nvSpPr>
        <p:spPr bwMode="auto">
          <a:xfrm>
            <a:off x="5395278" y="4186932"/>
            <a:ext cx="876300" cy="2095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97" name="Rectangle 86"/>
          <p:cNvSpPr>
            <a:spLocks noChangeArrowheads="1"/>
          </p:cNvSpPr>
          <p:nvPr/>
        </p:nvSpPr>
        <p:spPr bwMode="auto">
          <a:xfrm>
            <a:off x="5552440" y="3145532"/>
            <a:ext cx="720725" cy="20955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98" name="Rectangle 91"/>
          <p:cNvSpPr>
            <a:spLocks noChangeArrowheads="1"/>
          </p:cNvSpPr>
          <p:nvPr/>
        </p:nvSpPr>
        <p:spPr bwMode="auto">
          <a:xfrm>
            <a:off x="5560378" y="4186932"/>
            <a:ext cx="720725" cy="20955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99" name="Rectangle 92"/>
          <p:cNvSpPr>
            <a:spLocks noChangeArrowheads="1"/>
          </p:cNvSpPr>
          <p:nvPr/>
        </p:nvSpPr>
        <p:spPr bwMode="auto">
          <a:xfrm>
            <a:off x="5555615" y="5118795"/>
            <a:ext cx="733425" cy="212725"/>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93207" name="Group 99"/>
          <p:cNvGrpSpPr>
            <a:grpSpLocks/>
          </p:cNvGrpSpPr>
          <p:nvPr/>
        </p:nvGrpSpPr>
        <p:grpSpPr bwMode="auto">
          <a:xfrm>
            <a:off x="7789228" y="1951734"/>
            <a:ext cx="1328738" cy="704851"/>
            <a:chOff x="638" y="1651"/>
            <a:chExt cx="837" cy="444"/>
          </a:xfrm>
        </p:grpSpPr>
        <p:sp>
          <p:nvSpPr>
            <p:cNvPr id="75822" name="Text Box 95"/>
            <p:cNvSpPr txBox="1">
              <a:spLocks noChangeArrowheads="1"/>
            </p:cNvSpPr>
            <p:nvPr/>
          </p:nvSpPr>
          <p:spPr bwMode="auto">
            <a:xfrm>
              <a:off x="638" y="1651"/>
              <a:ext cx="83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application</a:t>
              </a:r>
            </a:p>
          </p:txBody>
        </p:sp>
        <p:sp>
          <p:nvSpPr>
            <p:cNvPr id="75823" name="Text Box 96"/>
            <p:cNvSpPr txBox="1">
              <a:spLocks noChangeArrowheads="1"/>
            </p:cNvSpPr>
            <p:nvPr/>
          </p:nvSpPr>
          <p:spPr bwMode="auto">
            <a:xfrm>
              <a:off x="647" y="1882"/>
              <a:ext cx="2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OS</a:t>
              </a:r>
            </a:p>
          </p:txBody>
        </p:sp>
        <p:sp>
          <p:nvSpPr>
            <p:cNvPr id="75824" name="Line 98"/>
            <p:cNvSpPr>
              <a:spLocks noChangeShapeType="1"/>
            </p:cNvSpPr>
            <p:nvPr/>
          </p:nvSpPr>
          <p:spPr bwMode="auto">
            <a:xfrm>
              <a:off x="711" y="1870"/>
              <a:ext cx="548" cy="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75801" name="Text Box 103"/>
          <p:cNvSpPr txBox="1">
            <a:spLocks noChangeArrowheads="1"/>
          </p:cNvSpPr>
          <p:nvPr/>
        </p:nvSpPr>
        <p:spPr bwMode="auto">
          <a:xfrm>
            <a:off x="5092065" y="5931595"/>
            <a:ext cx="305724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mn-lt"/>
              </a:rPr>
              <a:t>receiver protocol stack</a:t>
            </a:r>
          </a:p>
        </p:txBody>
      </p:sp>
      <p:sp>
        <p:nvSpPr>
          <p:cNvPr id="75806" name="Line 115"/>
          <p:cNvSpPr>
            <a:spLocks noChangeShapeType="1"/>
          </p:cNvSpPr>
          <p:nvPr/>
        </p:nvSpPr>
        <p:spPr bwMode="auto">
          <a:xfrm>
            <a:off x="6169978" y="5483920"/>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807" name="Text Box 116"/>
          <p:cNvSpPr txBox="1">
            <a:spLocks noChangeArrowheads="1"/>
          </p:cNvSpPr>
          <p:nvPr/>
        </p:nvSpPr>
        <p:spPr bwMode="auto">
          <a:xfrm>
            <a:off x="4985200" y="5622231"/>
            <a:ext cx="1220206"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mn-lt"/>
              </a:rPr>
              <a:t>from sender</a:t>
            </a:r>
          </a:p>
        </p:txBody>
      </p:sp>
      <p:grpSp>
        <p:nvGrpSpPr>
          <p:cNvPr id="384123" name="Group 123"/>
          <p:cNvGrpSpPr>
            <a:grpSpLocks/>
          </p:cNvGrpSpPr>
          <p:nvPr/>
        </p:nvGrpSpPr>
        <p:grpSpPr bwMode="auto">
          <a:xfrm>
            <a:off x="566851" y="999445"/>
            <a:ext cx="5395912" cy="1862138"/>
            <a:chOff x="221" y="2024"/>
            <a:chExt cx="3399" cy="1173"/>
          </a:xfrm>
        </p:grpSpPr>
        <p:sp>
          <p:nvSpPr>
            <p:cNvPr id="75815" name="Line 82"/>
            <p:cNvSpPr>
              <a:spLocks noChangeShapeType="1"/>
            </p:cNvSpPr>
            <p:nvPr/>
          </p:nvSpPr>
          <p:spPr bwMode="auto">
            <a:xfrm>
              <a:off x="3620" y="2455"/>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816" name="Rectangle 110"/>
            <p:cNvSpPr>
              <a:spLocks noChangeArrowheads="1"/>
            </p:cNvSpPr>
            <p:nvPr/>
          </p:nvSpPr>
          <p:spPr bwMode="auto">
            <a:xfrm>
              <a:off x="221" y="2196"/>
              <a:ext cx="2603" cy="1001"/>
            </a:xfrm>
            <a:prstGeom prst="rect">
              <a:avLst/>
            </a:prstGeom>
            <a:solidFill>
              <a:srgbClr val="FFFFFF"/>
            </a:solidFill>
            <a:ln w="2857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17" name="Text Box 111"/>
            <p:cNvSpPr txBox="1">
              <a:spLocks noChangeArrowheads="1"/>
            </p:cNvSpPr>
            <p:nvPr/>
          </p:nvSpPr>
          <p:spPr bwMode="auto">
            <a:xfrm>
              <a:off x="279" y="2315"/>
              <a:ext cx="2538" cy="83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r>
                <a:rPr lang="en-US" altLang="en-US" sz="2000" dirty="0">
                  <a:latin typeface="+mn-lt"/>
                </a:rPr>
                <a:t>receiver controls sender, so sender won’</a:t>
              </a:r>
              <a:r>
                <a:rPr lang="en-US" altLang="ja-JP" sz="2000" dirty="0">
                  <a:latin typeface="+mn-lt"/>
                </a:rPr>
                <a:t>t overflow receiver’s buffer by transmitting too much, too fast</a:t>
              </a:r>
              <a:endParaRPr lang="en-US" altLang="en-US" sz="1000" dirty="0">
                <a:latin typeface="+mn-lt"/>
              </a:endParaRPr>
            </a:p>
          </p:txBody>
        </p:sp>
        <p:grpSp>
          <p:nvGrpSpPr>
            <p:cNvPr id="93224" name="Group 112"/>
            <p:cNvGrpSpPr>
              <a:grpSpLocks/>
            </p:cNvGrpSpPr>
            <p:nvPr/>
          </p:nvGrpSpPr>
          <p:grpSpPr bwMode="auto">
            <a:xfrm>
              <a:off x="511" y="2024"/>
              <a:ext cx="1239" cy="347"/>
              <a:chOff x="3486" y="205"/>
              <a:chExt cx="1154" cy="347"/>
            </a:xfrm>
          </p:grpSpPr>
          <p:sp>
            <p:nvSpPr>
              <p:cNvPr id="75820" name="Rectangle 113"/>
              <p:cNvSpPr>
                <a:spLocks noChangeArrowheads="1"/>
              </p:cNvSpPr>
              <p:nvPr/>
            </p:nvSpPr>
            <p:spPr bwMode="auto">
              <a:xfrm>
                <a:off x="3486" y="330"/>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21" name="Text Box 114"/>
              <p:cNvSpPr txBox="1">
                <a:spLocks noChangeArrowheads="1"/>
              </p:cNvSpPr>
              <p:nvPr/>
            </p:nvSpPr>
            <p:spPr bwMode="auto">
              <a:xfrm>
                <a:off x="3505" y="205"/>
                <a:ext cx="1135" cy="291"/>
              </a:xfrm>
              <a:prstGeom prst="rect">
                <a:avLst/>
              </a:prstGeom>
              <a:solidFill>
                <a:schemeClr val="bg1"/>
              </a:solid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solidFill>
                      <a:schemeClr val="accent5"/>
                    </a:solidFill>
                    <a:latin typeface="+mn-lt"/>
                  </a:rPr>
                  <a:t>flow control</a:t>
                </a:r>
              </a:p>
            </p:txBody>
          </p:sp>
        </p:grpSp>
        <p:sp>
          <p:nvSpPr>
            <p:cNvPr id="75819" name="Line 117"/>
            <p:cNvSpPr>
              <a:spLocks noChangeShapeType="1"/>
            </p:cNvSpPr>
            <p:nvPr/>
          </p:nvSpPr>
          <p:spPr bwMode="auto">
            <a:xfrm>
              <a:off x="3445" y="2578"/>
              <a:ext cx="0" cy="29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75809" name="Line 118"/>
          <p:cNvSpPr>
            <a:spLocks noChangeShapeType="1"/>
          </p:cNvSpPr>
          <p:nvPr/>
        </p:nvSpPr>
        <p:spPr bwMode="auto">
          <a:xfrm>
            <a:off x="7633653" y="5061645"/>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93218" name="Group 124"/>
          <p:cNvGrpSpPr>
            <a:grpSpLocks/>
          </p:cNvGrpSpPr>
          <p:nvPr/>
        </p:nvGrpSpPr>
        <p:grpSpPr bwMode="auto">
          <a:xfrm flipH="1">
            <a:off x="7871778" y="4655245"/>
            <a:ext cx="869950" cy="906462"/>
            <a:chOff x="-44" y="1473"/>
            <a:chExt cx="981" cy="1105"/>
          </a:xfrm>
        </p:grpSpPr>
        <p:pic>
          <p:nvPicPr>
            <p:cNvPr id="93219" name="Picture 12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220" name="Freeform 12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 name="Group 2"/>
          <p:cNvGrpSpPr/>
          <p:nvPr/>
        </p:nvGrpSpPr>
        <p:grpSpPr>
          <a:xfrm>
            <a:off x="366903" y="3031447"/>
            <a:ext cx="4059381" cy="3302241"/>
            <a:chOff x="366903" y="3031447"/>
            <a:chExt cx="4059381" cy="3302241"/>
          </a:xfrm>
        </p:grpSpPr>
        <p:grpSp>
          <p:nvGrpSpPr>
            <p:cNvPr id="54" name="Group 72"/>
            <p:cNvGrpSpPr>
              <a:grpSpLocks/>
            </p:cNvGrpSpPr>
            <p:nvPr/>
          </p:nvGrpSpPr>
          <p:grpSpPr bwMode="auto">
            <a:xfrm>
              <a:off x="1640078" y="3396572"/>
              <a:ext cx="2578100" cy="2155825"/>
              <a:chOff x="512" y="1294"/>
              <a:chExt cx="1888" cy="1358"/>
            </a:xfrm>
          </p:grpSpPr>
          <p:grpSp>
            <p:nvGrpSpPr>
              <p:cNvPr id="55" name="Group 17"/>
              <p:cNvGrpSpPr>
                <a:grpSpLocks/>
              </p:cNvGrpSpPr>
              <p:nvPr/>
            </p:nvGrpSpPr>
            <p:grpSpPr bwMode="auto">
              <a:xfrm>
                <a:off x="1232" y="1410"/>
                <a:ext cx="336" cy="130"/>
                <a:chOff x="2003" y="1816"/>
                <a:chExt cx="336" cy="130"/>
              </a:xfrm>
            </p:grpSpPr>
            <p:sp>
              <p:nvSpPr>
                <p:cNvPr id="64" name="Rectangle 18"/>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65" name="Rectangle 19"/>
                <p:cNvSpPr>
                  <a:spLocks noChangeArrowheads="1"/>
                </p:cNvSpPr>
                <p:nvPr/>
              </p:nvSpPr>
              <p:spPr bwMode="auto">
                <a:xfrm>
                  <a:off x="2105" y="1833"/>
                  <a:ext cx="108"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66" name="Rectangle 20"/>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67" name="Rectangle 21"/>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sp>
            <p:nvSpPr>
              <p:cNvPr id="56" name="Rectangle 52"/>
              <p:cNvSpPr>
                <a:spLocks noChangeArrowheads="1"/>
              </p:cNvSpPr>
              <p:nvPr/>
            </p:nvSpPr>
            <p:spPr bwMode="auto">
              <a:xfrm>
                <a:off x="526" y="1522"/>
                <a:ext cx="1871" cy="896"/>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57" name="Line 53"/>
              <p:cNvSpPr>
                <a:spLocks noChangeShapeType="1"/>
              </p:cNvSpPr>
              <p:nvPr/>
            </p:nvSpPr>
            <p:spPr bwMode="auto">
              <a:xfrm>
                <a:off x="512" y="1863"/>
                <a:ext cx="188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58" name="AutoShape 54"/>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59" name="Rectangle 55" descr="Dark upward diagonal"/>
              <p:cNvSpPr>
                <a:spLocks noChangeArrowheads="1"/>
              </p:cNvSpPr>
              <p:nvPr/>
            </p:nvSpPr>
            <p:spPr bwMode="auto">
              <a:xfrm>
                <a:off x="534" y="1856"/>
                <a:ext cx="1848" cy="555"/>
              </a:xfrm>
              <a:prstGeom prst="rect">
                <a:avLst/>
              </a:prstGeom>
              <a:pattFill prst="dkUpDiag">
                <a:fgClr>
                  <a:srgbClr val="FFFF00"/>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60" name="AutoShape 56"/>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61" name="Text Box 57"/>
              <p:cNvSpPr txBox="1">
                <a:spLocks noChangeArrowheads="1"/>
              </p:cNvSpPr>
              <p:nvPr/>
            </p:nvSpPr>
            <p:spPr bwMode="auto">
              <a:xfrm>
                <a:off x="814" y="1568"/>
                <a:ext cx="142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mj-lt"/>
                  </a:rPr>
                  <a:t>buffered data</a:t>
                </a:r>
              </a:p>
            </p:txBody>
          </p:sp>
          <p:sp>
            <p:nvSpPr>
              <p:cNvPr id="62" name="Line 58"/>
              <p:cNvSpPr>
                <a:spLocks noChangeShapeType="1"/>
              </p:cNvSpPr>
              <p:nvPr/>
            </p:nvSpPr>
            <p:spPr bwMode="auto">
              <a:xfrm>
                <a:off x="522" y="1857"/>
                <a:ext cx="1878" cy="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63" name="Text Box 59"/>
              <p:cNvSpPr txBox="1">
                <a:spLocks noChangeArrowheads="1"/>
              </p:cNvSpPr>
              <p:nvPr/>
            </p:nvSpPr>
            <p:spPr bwMode="auto">
              <a:xfrm>
                <a:off x="653" y="2020"/>
                <a:ext cx="17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mj-lt"/>
                  </a:rPr>
                  <a:t>free buffer space</a:t>
                </a:r>
              </a:p>
            </p:txBody>
          </p:sp>
        </p:grpSp>
        <p:sp>
          <p:nvSpPr>
            <p:cNvPr id="68" name="Text Box 62"/>
            <p:cNvSpPr txBox="1">
              <a:spLocks noChangeArrowheads="1"/>
            </p:cNvSpPr>
            <p:nvPr/>
          </p:nvSpPr>
          <p:spPr bwMode="auto">
            <a:xfrm>
              <a:off x="752665" y="4541159"/>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latin typeface="Courier New" charset="0"/>
                </a:rPr>
                <a:t>rwnd</a:t>
              </a:r>
            </a:p>
          </p:txBody>
        </p:sp>
        <p:sp>
          <p:nvSpPr>
            <p:cNvPr id="69" name="Line 64"/>
            <p:cNvSpPr>
              <a:spLocks noChangeShapeType="1"/>
            </p:cNvSpPr>
            <p:nvPr/>
          </p:nvSpPr>
          <p:spPr bwMode="auto">
            <a:xfrm>
              <a:off x="1263840" y="4274459"/>
              <a:ext cx="0" cy="32226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70" name="Line 65"/>
            <p:cNvSpPr>
              <a:spLocks noChangeShapeType="1"/>
            </p:cNvSpPr>
            <p:nvPr/>
          </p:nvSpPr>
          <p:spPr bwMode="auto">
            <a:xfrm flipV="1">
              <a:off x="1263840" y="4799922"/>
              <a:ext cx="0" cy="32226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71" name="Line 66"/>
            <p:cNvSpPr>
              <a:spLocks noChangeShapeType="1"/>
            </p:cNvSpPr>
            <p:nvPr/>
          </p:nvSpPr>
          <p:spPr bwMode="auto">
            <a:xfrm>
              <a:off x="1109853" y="5131709"/>
              <a:ext cx="4762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2" name="Line 67"/>
            <p:cNvSpPr>
              <a:spLocks noChangeShapeType="1"/>
            </p:cNvSpPr>
            <p:nvPr/>
          </p:nvSpPr>
          <p:spPr bwMode="auto">
            <a:xfrm>
              <a:off x="1159065" y="4263347"/>
              <a:ext cx="1968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3" name="Line 68"/>
            <p:cNvSpPr>
              <a:spLocks noChangeShapeType="1"/>
            </p:cNvSpPr>
            <p:nvPr/>
          </p:nvSpPr>
          <p:spPr bwMode="auto">
            <a:xfrm>
              <a:off x="1132078" y="3737884"/>
              <a:ext cx="4762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4" name="Line 69"/>
            <p:cNvSpPr>
              <a:spLocks noChangeShapeType="1"/>
            </p:cNvSpPr>
            <p:nvPr/>
          </p:nvSpPr>
          <p:spPr bwMode="auto">
            <a:xfrm>
              <a:off x="1521015" y="3742647"/>
              <a:ext cx="0" cy="177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75" name="Line 70"/>
            <p:cNvSpPr>
              <a:spLocks noChangeShapeType="1"/>
            </p:cNvSpPr>
            <p:nvPr/>
          </p:nvSpPr>
          <p:spPr bwMode="auto">
            <a:xfrm flipH="1">
              <a:off x="1519428" y="4166509"/>
              <a:ext cx="0" cy="9540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76" name="Text Box 71"/>
            <p:cNvSpPr txBox="1">
              <a:spLocks noChangeArrowheads="1"/>
            </p:cNvSpPr>
            <p:nvPr/>
          </p:nvSpPr>
          <p:spPr bwMode="auto">
            <a:xfrm>
              <a:off x="366903" y="3902984"/>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b="1">
                  <a:latin typeface="Courier New" charset="0"/>
                </a:rPr>
                <a:t>RcvBuffer</a:t>
              </a:r>
            </a:p>
          </p:txBody>
        </p:sp>
        <p:sp>
          <p:nvSpPr>
            <p:cNvPr id="77" name="Text Box 73"/>
            <p:cNvSpPr txBox="1">
              <a:spLocks noChangeArrowheads="1"/>
            </p:cNvSpPr>
            <p:nvPr/>
          </p:nvSpPr>
          <p:spPr bwMode="auto">
            <a:xfrm>
              <a:off x="1797240" y="5531759"/>
              <a:ext cx="247054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dirty="0">
                  <a:latin typeface="+mj-lt"/>
                </a:rPr>
                <a:t>TCP segment payloads</a:t>
              </a:r>
            </a:p>
          </p:txBody>
        </p:sp>
        <p:sp>
          <p:nvSpPr>
            <p:cNvPr id="78" name="Text Box 74"/>
            <p:cNvSpPr txBox="1">
              <a:spLocks noChangeArrowheads="1"/>
            </p:cNvSpPr>
            <p:nvPr/>
          </p:nvSpPr>
          <p:spPr bwMode="auto">
            <a:xfrm>
              <a:off x="1870265" y="3031447"/>
              <a:ext cx="240803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dirty="0">
                  <a:latin typeface="+mj-lt"/>
                </a:rPr>
                <a:t>to application process</a:t>
              </a:r>
            </a:p>
          </p:txBody>
        </p:sp>
        <p:sp>
          <p:nvSpPr>
            <p:cNvPr id="79" name="Text Box 76"/>
            <p:cNvSpPr txBox="1">
              <a:spLocks noChangeArrowheads="1"/>
            </p:cNvSpPr>
            <p:nvPr/>
          </p:nvSpPr>
          <p:spPr bwMode="auto">
            <a:xfrm>
              <a:off x="1462011" y="5933578"/>
              <a:ext cx="296427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i="1" dirty="0">
                  <a:solidFill>
                    <a:schemeClr val="accent5"/>
                  </a:solidFill>
                  <a:latin typeface="+mj-lt"/>
                </a:rPr>
                <a:t>receiver-side buffering</a:t>
              </a:r>
            </a:p>
          </p:txBody>
        </p:sp>
      </p:grpSp>
      <p:sp>
        <p:nvSpPr>
          <p:cNvPr id="2" name="Slide Number Placeholder 1"/>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34070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84123"/>
                                        </p:tgtEl>
                                        <p:attrNameLst>
                                          <p:attrName>style.visibility</p:attrName>
                                        </p:attrNameLst>
                                      </p:cBhvr>
                                      <p:to>
                                        <p:strVal val="visible"/>
                                      </p:to>
                                    </p:set>
                                    <p:animEffect transition="in" filter="dissolve">
                                      <p:cBhvr>
                                        <p:cTn id="11" dur="500"/>
                                        <p:tgtEl>
                                          <p:spTgt spid="384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Flow Control</a:t>
            </a:r>
          </a:p>
        </p:txBody>
      </p:sp>
      <p:sp>
        <p:nvSpPr>
          <p:cNvPr id="3" name="Content Placeholder 2"/>
          <p:cNvSpPr>
            <a:spLocks noGrp="1"/>
          </p:cNvSpPr>
          <p:nvPr>
            <p:ph idx="1"/>
          </p:nvPr>
        </p:nvSpPr>
        <p:spPr/>
        <p:txBody>
          <a:bodyPr/>
          <a:lstStyle/>
          <a:p>
            <a:r>
              <a:rPr lang="en-US" dirty="0"/>
              <a:t>Sender limits </a:t>
            </a:r>
            <a:r>
              <a:rPr lang="en-US" dirty="0" err="1"/>
              <a:t>unacked</a:t>
            </a:r>
            <a:r>
              <a:rPr lang="en-US" dirty="0"/>
              <a:t> (“in-flight”) data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grpSp>
        <p:nvGrpSpPr>
          <p:cNvPr id="5" name="Group 72"/>
          <p:cNvGrpSpPr>
            <a:grpSpLocks/>
          </p:cNvGrpSpPr>
          <p:nvPr/>
        </p:nvGrpSpPr>
        <p:grpSpPr bwMode="auto">
          <a:xfrm>
            <a:off x="1640078" y="3396572"/>
            <a:ext cx="2578100" cy="2155825"/>
            <a:chOff x="512" y="1294"/>
            <a:chExt cx="1888" cy="1358"/>
          </a:xfrm>
        </p:grpSpPr>
        <p:grpSp>
          <p:nvGrpSpPr>
            <p:cNvPr id="6" name="Group 17"/>
            <p:cNvGrpSpPr>
              <a:grpSpLocks/>
            </p:cNvGrpSpPr>
            <p:nvPr/>
          </p:nvGrpSpPr>
          <p:grpSpPr bwMode="auto">
            <a:xfrm>
              <a:off x="1232" y="1410"/>
              <a:ext cx="336" cy="130"/>
              <a:chOff x="2003" y="1816"/>
              <a:chExt cx="336" cy="130"/>
            </a:xfrm>
          </p:grpSpPr>
          <p:sp>
            <p:nvSpPr>
              <p:cNvPr id="15" name="Rectangle 18"/>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6" name="Rectangle 19"/>
              <p:cNvSpPr>
                <a:spLocks noChangeArrowheads="1"/>
              </p:cNvSpPr>
              <p:nvPr/>
            </p:nvSpPr>
            <p:spPr bwMode="auto">
              <a:xfrm>
                <a:off x="2105" y="1833"/>
                <a:ext cx="108"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7" name="Rectangle 20"/>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8" name="Rectangle 21"/>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sp>
          <p:nvSpPr>
            <p:cNvPr id="7" name="Rectangle 52"/>
            <p:cNvSpPr>
              <a:spLocks noChangeArrowheads="1"/>
            </p:cNvSpPr>
            <p:nvPr/>
          </p:nvSpPr>
          <p:spPr bwMode="auto">
            <a:xfrm>
              <a:off x="526" y="1522"/>
              <a:ext cx="1871" cy="896"/>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8" name="Line 53"/>
            <p:cNvSpPr>
              <a:spLocks noChangeShapeType="1"/>
            </p:cNvSpPr>
            <p:nvPr/>
          </p:nvSpPr>
          <p:spPr bwMode="auto">
            <a:xfrm>
              <a:off x="512" y="1863"/>
              <a:ext cx="188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9" name="AutoShape 54"/>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 name="Rectangle 55" descr="Dark upward diagonal"/>
            <p:cNvSpPr>
              <a:spLocks noChangeArrowheads="1"/>
            </p:cNvSpPr>
            <p:nvPr/>
          </p:nvSpPr>
          <p:spPr bwMode="auto">
            <a:xfrm>
              <a:off x="534" y="1856"/>
              <a:ext cx="1848" cy="555"/>
            </a:xfrm>
            <a:prstGeom prst="rect">
              <a:avLst/>
            </a:prstGeom>
            <a:pattFill prst="dkUpDiag">
              <a:fgClr>
                <a:srgbClr val="FFFF00"/>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1" name="AutoShape 56"/>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2" name="Text Box 57"/>
            <p:cNvSpPr txBox="1">
              <a:spLocks noChangeArrowheads="1"/>
            </p:cNvSpPr>
            <p:nvPr/>
          </p:nvSpPr>
          <p:spPr bwMode="auto">
            <a:xfrm>
              <a:off x="814" y="1568"/>
              <a:ext cx="142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mj-lt"/>
                </a:rPr>
                <a:t>buffered data</a:t>
              </a:r>
            </a:p>
          </p:txBody>
        </p:sp>
        <p:sp>
          <p:nvSpPr>
            <p:cNvPr id="13" name="Line 58"/>
            <p:cNvSpPr>
              <a:spLocks noChangeShapeType="1"/>
            </p:cNvSpPr>
            <p:nvPr/>
          </p:nvSpPr>
          <p:spPr bwMode="auto">
            <a:xfrm>
              <a:off x="522" y="1857"/>
              <a:ext cx="1878" cy="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14" name="Text Box 59"/>
            <p:cNvSpPr txBox="1">
              <a:spLocks noChangeArrowheads="1"/>
            </p:cNvSpPr>
            <p:nvPr/>
          </p:nvSpPr>
          <p:spPr bwMode="auto">
            <a:xfrm>
              <a:off x="653" y="2020"/>
              <a:ext cx="17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mj-lt"/>
                </a:rPr>
                <a:t>free buffer space</a:t>
              </a:r>
            </a:p>
          </p:txBody>
        </p:sp>
      </p:grpSp>
      <p:sp>
        <p:nvSpPr>
          <p:cNvPr id="19" name="Text Box 62"/>
          <p:cNvSpPr txBox="1">
            <a:spLocks noChangeArrowheads="1"/>
          </p:cNvSpPr>
          <p:nvPr/>
        </p:nvSpPr>
        <p:spPr bwMode="auto">
          <a:xfrm>
            <a:off x="752665" y="4541159"/>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latin typeface="Courier New" charset="0"/>
              </a:rPr>
              <a:t>rwnd</a:t>
            </a:r>
          </a:p>
        </p:txBody>
      </p:sp>
      <p:sp>
        <p:nvSpPr>
          <p:cNvPr id="20" name="Line 64"/>
          <p:cNvSpPr>
            <a:spLocks noChangeShapeType="1"/>
          </p:cNvSpPr>
          <p:nvPr/>
        </p:nvSpPr>
        <p:spPr bwMode="auto">
          <a:xfrm>
            <a:off x="1263840" y="4274459"/>
            <a:ext cx="0" cy="32226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21" name="Line 65"/>
          <p:cNvSpPr>
            <a:spLocks noChangeShapeType="1"/>
          </p:cNvSpPr>
          <p:nvPr/>
        </p:nvSpPr>
        <p:spPr bwMode="auto">
          <a:xfrm flipV="1">
            <a:off x="1263840" y="4799922"/>
            <a:ext cx="0" cy="32226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22" name="Line 66"/>
          <p:cNvSpPr>
            <a:spLocks noChangeShapeType="1"/>
          </p:cNvSpPr>
          <p:nvPr/>
        </p:nvSpPr>
        <p:spPr bwMode="auto">
          <a:xfrm>
            <a:off x="1109853" y="5131709"/>
            <a:ext cx="4762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3" name="Line 67"/>
          <p:cNvSpPr>
            <a:spLocks noChangeShapeType="1"/>
          </p:cNvSpPr>
          <p:nvPr/>
        </p:nvSpPr>
        <p:spPr bwMode="auto">
          <a:xfrm>
            <a:off x="1159065" y="4263347"/>
            <a:ext cx="1968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4" name="Line 68"/>
          <p:cNvSpPr>
            <a:spLocks noChangeShapeType="1"/>
          </p:cNvSpPr>
          <p:nvPr/>
        </p:nvSpPr>
        <p:spPr bwMode="auto">
          <a:xfrm>
            <a:off x="1132078" y="3737884"/>
            <a:ext cx="4762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5" name="Line 69"/>
          <p:cNvSpPr>
            <a:spLocks noChangeShapeType="1"/>
          </p:cNvSpPr>
          <p:nvPr/>
        </p:nvSpPr>
        <p:spPr bwMode="auto">
          <a:xfrm>
            <a:off x="1521015" y="3742647"/>
            <a:ext cx="0" cy="177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26" name="Line 70"/>
          <p:cNvSpPr>
            <a:spLocks noChangeShapeType="1"/>
          </p:cNvSpPr>
          <p:nvPr/>
        </p:nvSpPr>
        <p:spPr bwMode="auto">
          <a:xfrm flipH="1">
            <a:off x="1519428" y="4166509"/>
            <a:ext cx="0" cy="9540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27" name="Text Box 71"/>
          <p:cNvSpPr txBox="1">
            <a:spLocks noChangeArrowheads="1"/>
          </p:cNvSpPr>
          <p:nvPr/>
        </p:nvSpPr>
        <p:spPr bwMode="auto">
          <a:xfrm>
            <a:off x="366903" y="3902984"/>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b="1">
                <a:latin typeface="Courier New" charset="0"/>
              </a:rPr>
              <a:t>RcvBuffer</a:t>
            </a:r>
          </a:p>
        </p:txBody>
      </p:sp>
      <p:sp>
        <p:nvSpPr>
          <p:cNvPr id="28" name="Text Box 73"/>
          <p:cNvSpPr txBox="1">
            <a:spLocks noChangeArrowheads="1"/>
          </p:cNvSpPr>
          <p:nvPr/>
        </p:nvSpPr>
        <p:spPr bwMode="auto">
          <a:xfrm>
            <a:off x="1797240" y="5531759"/>
            <a:ext cx="247054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dirty="0">
                <a:latin typeface="+mj-lt"/>
              </a:rPr>
              <a:t>TCP segment payloads</a:t>
            </a:r>
          </a:p>
        </p:txBody>
      </p:sp>
      <p:sp>
        <p:nvSpPr>
          <p:cNvPr id="29" name="Text Box 74"/>
          <p:cNvSpPr txBox="1">
            <a:spLocks noChangeArrowheads="1"/>
          </p:cNvSpPr>
          <p:nvPr/>
        </p:nvSpPr>
        <p:spPr bwMode="auto">
          <a:xfrm>
            <a:off x="1870265" y="3031447"/>
            <a:ext cx="240803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a:latin typeface="+mj-lt"/>
              </a:rPr>
              <a:t>to application process</a:t>
            </a:r>
          </a:p>
        </p:txBody>
      </p:sp>
      <p:sp>
        <p:nvSpPr>
          <p:cNvPr id="30" name="Text Box 76"/>
          <p:cNvSpPr txBox="1">
            <a:spLocks noChangeArrowheads="1"/>
          </p:cNvSpPr>
          <p:nvPr/>
        </p:nvSpPr>
        <p:spPr bwMode="auto">
          <a:xfrm>
            <a:off x="1462011" y="5933578"/>
            <a:ext cx="296427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i="1" dirty="0">
                <a:solidFill>
                  <a:schemeClr val="accent5"/>
                </a:solidFill>
                <a:latin typeface="+mj-lt"/>
              </a:rPr>
              <a:t>receiver-side buffering</a:t>
            </a:r>
          </a:p>
        </p:txBody>
      </p:sp>
      <p:sp>
        <p:nvSpPr>
          <p:cNvPr id="31" name="TextBox 30"/>
          <p:cNvSpPr txBox="1"/>
          <p:nvPr/>
        </p:nvSpPr>
        <p:spPr>
          <a:xfrm flipH="1">
            <a:off x="1347978" y="1789752"/>
            <a:ext cx="6134177" cy="431978"/>
          </a:xfrm>
          <a:prstGeom prst="rect">
            <a:avLst/>
          </a:prstGeom>
          <a:solidFill>
            <a:schemeClr val="accent4">
              <a:lumMod val="20000"/>
              <a:lumOff val="80000"/>
            </a:schemeClr>
          </a:solidFill>
          <a:ln>
            <a:solidFill>
              <a:schemeClr val="tx1"/>
            </a:solidFill>
          </a:ln>
        </p:spPr>
        <p:txBody>
          <a:bodyPr wrap="square" lIns="0" tIns="46800" rIns="0" rtlCol="0">
            <a:spAutoFit/>
          </a:bodyPr>
          <a:lstStyle/>
          <a:p>
            <a:pPr marL="11113" lvl="1" algn="ctr">
              <a:lnSpc>
                <a:spcPct val="110000"/>
              </a:lnSpc>
            </a:pPr>
            <a:r>
              <a:rPr lang="en-US" altLang="en-US" sz="2000" b="1" dirty="0" err="1">
                <a:latin typeface="Courier New" charset="0"/>
                <a:ea typeface="ＭＳ Ｐゴシック" charset="-128"/>
              </a:rPr>
              <a:t>LastByteSent</a:t>
            </a:r>
            <a:r>
              <a:rPr lang="en-US" altLang="en-US" sz="2000" b="1" dirty="0">
                <a:latin typeface="Courier New" charset="0"/>
                <a:ea typeface="ＭＳ Ｐゴシック" charset="-128"/>
              </a:rPr>
              <a:t> – </a:t>
            </a:r>
            <a:r>
              <a:rPr lang="en-US" altLang="en-US" sz="2000" b="1" dirty="0" err="1">
                <a:latin typeface="Courier New" charset="0"/>
                <a:ea typeface="ＭＳ Ｐゴシック" charset="-128"/>
              </a:rPr>
              <a:t>LastByteAcked</a:t>
            </a:r>
            <a:r>
              <a:rPr lang="en-US" altLang="en-US" sz="2000" b="1" dirty="0">
                <a:latin typeface="Courier New" charset="0"/>
                <a:ea typeface="ＭＳ Ｐゴシック" charset="-128"/>
              </a:rPr>
              <a:t> ≤ </a:t>
            </a:r>
            <a:r>
              <a:rPr lang="en-US" altLang="en-US" sz="2000" b="1" dirty="0" err="1">
                <a:latin typeface="Courier New" charset="0"/>
                <a:ea typeface="ＭＳ Ｐゴシック" charset="-128"/>
              </a:rPr>
              <a:t>rwnd</a:t>
            </a:r>
            <a:r>
              <a:rPr lang="en-US" altLang="en-US" sz="2000" b="1" dirty="0">
                <a:latin typeface="Courier New" charset="0"/>
                <a:ea typeface="ＭＳ Ｐゴシック" charset="-128"/>
              </a:rPr>
              <a:t> </a:t>
            </a:r>
            <a:endParaRPr lang="en-US" altLang="en-US" sz="2000" dirty="0">
              <a:ea typeface="ＭＳ Ｐゴシック" charset="-128"/>
            </a:endParaRPr>
          </a:p>
        </p:txBody>
      </p:sp>
      <p:sp>
        <p:nvSpPr>
          <p:cNvPr id="34" name="Rectangle 110"/>
          <p:cNvSpPr>
            <a:spLocks noChangeArrowheads="1"/>
          </p:cNvSpPr>
          <p:nvPr/>
        </p:nvSpPr>
        <p:spPr bwMode="auto">
          <a:xfrm>
            <a:off x="4644248" y="2956834"/>
            <a:ext cx="4132262" cy="1589088"/>
          </a:xfrm>
          <a:prstGeom prst="rect">
            <a:avLst/>
          </a:prstGeom>
          <a:solidFill>
            <a:srgbClr val="FFFFFF"/>
          </a:solidFill>
          <a:ln w="28575">
            <a:solidFill>
              <a:schemeClr val="accent5"/>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5" name="Text Box 111"/>
          <p:cNvSpPr txBox="1">
            <a:spLocks noChangeArrowheads="1"/>
          </p:cNvSpPr>
          <p:nvPr/>
        </p:nvSpPr>
        <p:spPr bwMode="auto">
          <a:xfrm>
            <a:off x="4736323" y="3145747"/>
            <a:ext cx="4029075" cy="1323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r>
              <a:rPr lang="en-US" altLang="en-US" sz="2000" dirty="0">
                <a:latin typeface="+mn-lt"/>
              </a:rPr>
              <a:t>Does not support flow control </a:t>
            </a:r>
          </a:p>
          <a:p>
            <a:pPr marL="342900" indent="-342900" algn="l">
              <a:buFont typeface="Wingdings" charset="2"/>
              <a:buChar char="à"/>
            </a:pPr>
            <a:r>
              <a:rPr lang="en-US" altLang="en-US" sz="2000" dirty="0">
                <a:latin typeface="+mn-lt"/>
                <a:sym typeface="Wingdings"/>
              </a:rPr>
              <a:t>Segments may be received but dropped by Rx due to buffer overflow</a:t>
            </a:r>
          </a:p>
        </p:txBody>
      </p:sp>
      <p:grpSp>
        <p:nvGrpSpPr>
          <p:cNvPr id="36" name="Group 112"/>
          <p:cNvGrpSpPr>
            <a:grpSpLocks/>
          </p:cNvGrpSpPr>
          <p:nvPr/>
        </p:nvGrpSpPr>
        <p:grpSpPr bwMode="auto">
          <a:xfrm>
            <a:off x="5109385" y="2683784"/>
            <a:ext cx="2763837" cy="550863"/>
            <a:chOff x="3486" y="205"/>
            <a:chExt cx="1620" cy="347"/>
          </a:xfrm>
        </p:grpSpPr>
        <p:sp>
          <p:nvSpPr>
            <p:cNvPr id="38" name="Rectangle 113"/>
            <p:cNvSpPr>
              <a:spLocks noChangeArrowheads="1"/>
            </p:cNvSpPr>
            <p:nvPr/>
          </p:nvSpPr>
          <p:spPr bwMode="auto">
            <a:xfrm>
              <a:off x="3486" y="330"/>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9" name="Text Box 114"/>
            <p:cNvSpPr txBox="1">
              <a:spLocks noChangeArrowheads="1"/>
            </p:cNvSpPr>
            <p:nvPr/>
          </p:nvSpPr>
          <p:spPr bwMode="auto">
            <a:xfrm>
              <a:off x="3505" y="205"/>
              <a:ext cx="1601" cy="291"/>
            </a:xfrm>
            <a:prstGeom prst="rect">
              <a:avLst/>
            </a:prstGeom>
            <a:solidFill>
              <a:schemeClr val="bg1"/>
            </a:solid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solidFill>
                    <a:schemeClr val="accent5"/>
                  </a:solidFill>
                  <a:latin typeface="+mn-lt"/>
                </a:rPr>
                <a:t>How about UDP?</a:t>
              </a:r>
            </a:p>
          </p:txBody>
        </p:sp>
      </p:grpSp>
    </p:spTree>
    <p:extLst>
      <p:ext uri="{BB962C8B-B14F-4D97-AF65-F5344CB8AC3E}">
        <p14:creationId xmlns:p14="http://schemas.microsoft.com/office/powerpoint/2010/main" val="11036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Outline</a:t>
            </a:r>
          </a:p>
        </p:txBody>
      </p:sp>
      <p:sp>
        <p:nvSpPr>
          <p:cNvPr id="9" name="Content Placeholder 8"/>
          <p:cNvSpPr>
            <a:spLocks noGrp="1"/>
          </p:cNvSpPr>
          <p:nvPr>
            <p:ph idx="1"/>
          </p:nvPr>
        </p:nvSpPr>
        <p:spPr/>
        <p:txBody>
          <a:bodyPr/>
          <a:lstStyle/>
          <a:p>
            <a:r>
              <a:rPr lang="en-US" dirty="0"/>
              <a:t>Transport-layer services</a:t>
            </a:r>
          </a:p>
          <a:p>
            <a:r>
              <a:rPr lang="en-US" dirty="0"/>
              <a:t>Multiplexing and </a:t>
            </a:r>
            <a:r>
              <a:rPr lang="en-US" dirty="0" err="1"/>
              <a:t>demultiplexing</a:t>
            </a:r>
            <a:endParaRPr lang="en-US" dirty="0"/>
          </a:p>
          <a:p>
            <a:pPr lvl="1"/>
            <a:r>
              <a:rPr lang="en-US" dirty="0"/>
              <a:t>Socket programming</a:t>
            </a:r>
          </a:p>
          <a:p>
            <a:r>
              <a:rPr lang="en-US" dirty="0"/>
              <a:t>Connectionless transport: UDP</a:t>
            </a:r>
          </a:p>
          <a:p>
            <a:r>
              <a:rPr lang="en-US" dirty="0"/>
              <a:t>Reliable Data Transmission</a:t>
            </a:r>
          </a:p>
          <a:p>
            <a:r>
              <a:rPr lang="en-US" b="1" dirty="0">
                <a:solidFill>
                  <a:schemeClr val="accent2"/>
                </a:solidFill>
              </a:rPr>
              <a:t>Connection-oriented transport: TCP</a:t>
            </a:r>
          </a:p>
          <a:p>
            <a:pPr lvl="1"/>
            <a:r>
              <a:rPr lang="en-US" dirty="0"/>
              <a:t>Connection management</a:t>
            </a:r>
          </a:p>
          <a:p>
            <a:pPr lvl="1"/>
            <a:r>
              <a:rPr lang="en-US" dirty="0"/>
              <a:t>Segment structure</a:t>
            </a:r>
          </a:p>
          <a:p>
            <a:pPr lvl="1"/>
            <a:r>
              <a:rPr lang="en-US" dirty="0"/>
              <a:t>Reliable data transfer</a:t>
            </a:r>
          </a:p>
          <a:p>
            <a:pPr lvl="1"/>
            <a:r>
              <a:rPr lang="en-US" dirty="0"/>
              <a:t>Flow control</a:t>
            </a:r>
          </a:p>
          <a:p>
            <a:pPr lvl="1"/>
            <a:r>
              <a:rPr lang="en-US" b="1" dirty="0">
                <a:solidFill>
                  <a:schemeClr val="accent2"/>
                </a:solidFill>
              </a:rPr>
              <a:t>Congestion Control</a:t>
            </a:r>
          </a:p>
          <a:p>
            <a:endParaRPr lang="en-US" dirty="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99339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4" y="267154"/>
            <a:ext cx="8783956" cy="679903"/>
          </a:xfrm>
        </p:spPr>
        <p:txBody>
          <a:bodyPr>
            <a:normAutofit/>
          </a:bodyPr>
          <a:lstStyle/>
          <a:p>
            <a:r>
              <a:rPr lang="en-US" dirty="0"/>
              <a:t>Causes of Congestion (Case 1)</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Content Placeholder 2"/>
          <p:cNvSpPr txBox="1">
            <a:spLocks/>
          </p:cNvSpPr>
          <p:nvPr/>
        </p:nvSpPr>
        <p:spPr>
          <a:xfrm>
            <a:off x="258737" y="5573658"/>
            <a:ext cx="8686800" cy="802472"/>
          </a:xfrm>
          <a:prstGeom prst="rect">
            <a:avLst/>
          </a:prstGeom>
          <a:noFill/>
          <a:ln>
            <a:solidFill>
              <a:schemeClr val="tx1"/>
            </a:solidFill>
          </a:ln>
        </p:spPr>
        <p:txBody>
          <a:bodyPr vert="horz" lIns="91440" tIns="45720" rIns="91440" bIns="45720" rtlCol="0" anchor="ctr" anchorCtr="1">
            <a:normAutofit/>
          </a:bodyPr>
          <a:lstStyle>
            <a:lvl1pPr marL="228600" indent="-228600" algn="l" defTabSz="914400" rtl="0" eaLnBrk="1" latinLnBrk="0" hangingPunct="1">
              <a:lnSpc>
                <a:spcPct val="100000"/>
              </a:lnSpc>
              <a:spcBef>
                <a:spcPts val="6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When </a:t>
            </a:r>
            <a:r>
              <a:rPr lang="en-US" sz="2200" dirty="0" err="1"/>
              <a:t>λ</a:t>
            </a:r>
            <a:r>
              <a:rPr lang="en-US" sz="2200" baseline="-25000" dirty="0" err="1"/>
              <a:t>in</a:t>
            </a:r>
            <a:r>
              <a:rPr lang="en-US" sz="2200" dirty="0"/>
              <a:t> exceeds R/2, the average number of queued packets in the router is unbounded </a:t>
            </a:r>
            <a:r>
              <a:rPr lang="en-US" sz="2200" dirty="0">
                <a:sym typeface="Wingdings"/>
              </a:rPr>
              <a:t> </a:t>
            </a:r>
            <a:r>
              <a:rPr lang="en-US" sz="2200" dirty="0">
                <a:solidFill>
                  <a:schemeClr val="accent5"/>
                </a:solidFill>
                <a:sym typeface="Wingdings"/>
              </a:rPr>
              <a:t>delay becomes infinite</a:t>
            </a:r>
            <a:endParaRPr lang="en-US" sz="2200" dirty="0">
              <a:solidFill>
                <a:schemeClr val="accent5"/>
              </a:solidFill>
            </a:endParaRPr>
          </a:p>
        </p:txBody>
      </p:sp>
      <p:pic>
        <p:nvPicPr>
          <p:cNvPr id="6" name="Picture 5"/>
          <p:cNvPicPr>
            <a:picLocks noChangeAspect="1"/>
          </p:cNvPicPr>
          <p:nvPr/>
        </p:nvPicPr>
        <p:blipFill rotWithShape="1">
          <a:blip r:embed="rId2"/>
          <a:srcRect b="13140"/>
          <a:stretch/>
        </p:blipFill>
        <p:spPr>
          <a:xfrm>
            <a:off x="1332410" y="1282466"/>
            <a:ext cx="6750469" cy="2377477"/>
          </a:xfrm>
          <a:prstGeom prst="rect">
            <a:avLst/>
          </a:prstGeom>
        </p:spPr>
      </p:pic>
      <p:sp>
        <p:nvSpPr>
          <p:cNvPr id="7" name="TextBox 6"/>
          <p:cNvSpPr txBox="1"/>
          <p:nvPr/>
        </p:nvSpPr>
        <p:spPr>
          <a:xfrm>
            <a:off x="328879" y="946851"/>
            <a:ext cx="8546516" cy="461665"/>
          </a:xfrm>
          <a:prstGeom prst="rect">
            <a:avLst/>
          </a:prstGeom>
          <a:noFill/>
        </p:spPr>
        <p:txBody>
          <a:bodyPr wrap="square" rtlCol="0">
            <a:spAutoFit/>
          </a:bodyPr>
          <a:lstStyle/>
          <a:p>
            <a:pPr algn="ctr"/>
            <a:r>
              <a:rPr lang="en-US" sz="2400" dirty="0">
                <a:solidFill>
                  <a:schemeClr val="accent5"/>
                </a:solidFill>
              </a:rPr>
              <a:t>2 connections share a reliable link with infinite buffer </a:t>
            </a:r>
          </a:p>
        </p:txBody>
      </p:sp>
      <p:cxnSp>
        <p:nvCxnSpPr>
          <p:cNvPr id="8" name="Straight Arrow Connector 7"/>
          <p:cNvCxnSpPr/>
          <p:nvPr/>
        </p:nvCxnSpPr>
        <p:spPr>
          <a:xfrm flipV="1">
            <a:off x="2041824" y="5310810"/>
            <a:ext cx="1836638" cy="43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047920" y="4021414"/>
            <a:ext cx="0" cy="13020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041824" y="4267695"/>
            <a:ext cx="1025870" cy="10431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61598" y="4267695"/>
            <a:ext cx="6888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61598" y="3951402"/>
            <a:ext cx="0" cy="13594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78462" y="5075751"/>
            <a:ext cx="433132" cy="369332"/>
          </a:xfrm>
          <a:prstGeom prst="rect">
            <a:avLst/>
          </a:prstGeom>
          <a:noFill/>
        </p:spPr>
        <p:txBody>
          <a:bodyPr wrap="none" rtlCol="0">
            <a:spAutoFit/>
          </a:bodyPr>
          <a:lstStyle/>
          <a:p>
            <a:r>
              <a:rPr lang="en-US" dirty="0" err="1"/>
              <a:t>λ</a:t>
            </a:r>
            <a:r>
              <a:rPr lang="en-US" baseline="-25000" dirty="0" err="1"/>
              <a:t>in</a:t>
            </a:r>
            <a:endParaRPr lang="en-US" dirty="0"/>
          </a:p>
        </p:txBody>
      </p:sp>
      <p:sp>
        <p:nvSpPr>
          <p:cNvPr id="14" name="TextBox 13"/>
          <p:cNvSpPr txBox="1"/>
          <p:nvPr/>
        </p:nvSpPr>
        <p:spPr>
          <a:xfrm rot="16200000">
            <a:off x="1528015" y="4376679"/>
            <a:ext cx="554960" cy="369332"/>
          </a:xfrm>
          <a:prstGeom prst="rect">
            <a:avLst/>
          </a:prstGeom>
          <a:noFill/>
        </p:spPr>
        <p:txBody>
          <a:bodyPr wrap="none" rtlCol="0">
            <a:spAutoFit/>
          </a:bodyPr>
          <a:lstStyle/>
          <a:p>
            <a:r>
              <a:rPr lang="en-US"/>
              <a:t>λ</a:t>
            </a:r>
            <a:r>
              <a:rPr lang="en-US" baseline="-25000"/>
              <a:t>out</a:t>
            </a:r>
            <a:endParaRPr lang="en-US" dirty="0"/>
          </a:p>
        </p:txBody>
      </p:sp>
      <p:sp>
        <p:nvSpPr>
          <p:cNvPr id="15" name="TextBox 14"/>
          <p:cNvSpPr txBox="1"/>
          <p:nvPr/>
        </p:nvSpPr>
        <p:spPr>
          <a:xfrm>
            <a:off x="3036899" y="4941479"/>
            <a:ext cx="553357" cy="369332"/>
          </a:xfrm>
          <a:prstGeom prst="rect">
            <a:avLst/>
          </a:prstGeom>
          <a:noFill/>
        </p:spPr>
        <p:txBody>
          <a:bodyPr wrap="none" rtlCol="0">
            <a:spAutoFit/>
          </a:bodyPr>
          <a:lstStyle/>
          <a:p>
            <a:r>
              <a:rPr lang="en-US" dirty="0">
                <a:solidFill>
                  <a:schemeClr val="accent2"/>
                </a:solidFill>
              </a:rPr>
              <a:t>R/2</a:t>
            </a:r>
          </a:p>
        </p:txBody>
      </p:sp>
      <p:cxnSp>
        <p:nvCxnSpPr>
          <p:cNvPr id="16" name="Straight Arrow Connector 15"/>
          <p:cNvCxnSpPr/>
          <p:nvPr/>
        </p:nvCxnSpPr>
        <p:spPr>
          <a:xfrm flipV="1">
            <a:off x="5826379" y="5312717"/>
            <a:ext cx="1836638" cy="43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832475" y="4023321"/>
            <a:ext cx="0" cy="13020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46153" y="3953309"/>
            <a:ext cx="0" cy="13594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63017" y="5077658"/>
            <a:ext cx="433132" cy="369332"/>
          </a:xfrm>
          <a:prstGeom prst="rect">
            <a:avLst/>
          </a:prstGeom>
          <a:noFill/>
        </p:spPr>
        <p:txBody>
          <a:bodyPr wrap="none" rtlCol="0">
            <a:spAutoFit/>
          </a:bodyPr>
          <a:lstStyle/>
          <a:p>
            <a:r>
              <a:rPr lang="en-US" dirty="0" err="1"/>
              <a:t>λ</a:t>
            </a:r>
            <a:r>
              <a:rPr lang="en-US" baseline="-25000" dirty="0" err="1"/>
              <a:t>in</a:t>
            </a:r>
            <a:endParaRPr lang="en-US" dirty="0"/>
          </a:p>
        </p:txBody>
      </p:sp>
      <p:sp>
        <p:nvSpPr>
          <p:cNvPr id="20" name="TextBox 19"/>
          <p:cNvSpPr txBox="1"/>
          <p:nvPr/>
        </p:nvSpPr>
        <p:spPr>
          <a:xfrm>
            <a:off x="6821454" y="4943386"/>
            <a:ext cx="553357" cy="369332"/>
          </a:xfrm>
          <a:prstGeom prst="rect">
            <a:avLst/>
          </a:prstGeom>
          <a:noFill/>
        </p:spPr>
        <p:txBody>
          <a:bodyPr wrap="none" rtlCol="0">
            <a:spAutoFit/>
          </a:bodyPr>
          <a:lstStyle/>
          <a:p>
            <a:r>
              <a:rPr lang="en-US" dirty="0">
                <a:solidFill>
                  <a:schemeClr val="accent2"/>
                </a:solidFill>
              </a:rPr>
              <a:t>R/2</a:t>
            </a:r>
          </a:p>
        </p:txBody>
      </p:sp>
      <p:sp>
        <p:nvSpPr>
          <p:cNvPr id="21" name="TextBox 20"/>
          <p:cNvSpPr txBox="1"/>
          <p:nvPr/>
        </p:nvSpPr>
        <p:spPr>
          <a:xfrm rot="16200000">
            <a:off x="658002" y="4380815"/>
            <a:ext cx="1634763" cy="369332"/>
          </a:xfrm>
          <a:prstGeom prst="rect">
            <a:avLst/>
          </a:prstGeom>
          <a:noFill/>
        </p:spPr>
        <p:txBody>
          <a:bodyPr wrap="square" rtlCol="0">
            <a:spAutoFit/>
          </a:bodyPr>
          <a:lstStyle/>
          <a:p>
            <a:r>
              <a:rPr lang="en-US" b="1" u="sng">
                <a:solidFill>
                  <a:schemeClr val="accent2"/>
                </a:solidFill>
              </a:rPr>
              <a:t>Throughput</a:t>
            </a:r>
          </a:p>
        </p:txBody>
      </p:sp>
      <p:sp>
        <p:nvSpPr>
          <p:cNvPr id="22" name="TextBox 21"/>
          <p:cNvSpPr txBox="1"/>
          <p:nvPr/>
        </p:nvSpPr>
        <p:spPr>
          <a:xfrm rot="16200000">
            <a:off x="5111368" y="4519560"/>
            <a:ext cx="873064" cy="369332"/>
          </a:xfrm>
          <a:prstGeom prst="rect">
            <a:avLst/>
          </a:prstGeom>
          <a:noFill/>
        </p:spPr>
        <p:txBody>
          <a:bodyPr wrap="square" rtlCol="0">
            <a:spAutoFit/>
          </a:bodyPr>
          <a:lstStyle/>
          <a:p>
            <a:r>
              <a:rPr lang="en-US" b="1" u="sng" dirty="0">
                <a:solidFill>
                  <a:schemeClr val="accent2"/>
                </a:solidFill>
              </a:rPr>
              <a:t>Delay</a:t>
            </a:r>
          </a:p>
        </p:txBody>
      </p:sp>
      <p:sp>
        <p:nvSpPr>
          <p:cNvPr id="23" name="Freeform 22"/>
          <p:cNvSpPr/>
          <p:nvPr/>
        </p:nvSpPr>
        <p:spPr>
          <a:xfrm>
            <a:off x="5814646" y="3929692"/>
            <a:ext cx="937846" cy="1371600"/>
          </a:xfrm>
          <a:custGeom>
            <a:avLst/>
            <a:gdLst>
              <a:gd name="connsiteX0" fmla="*/ 0 w 937846"/>
              <a:gd name="connsiteY0" fmla="*/ 1371600 h 1371600"/>
              <a:gd name="connsiteX1" fmla="*/ 410308 w 937846"/>
              <a:gd name="connsiteY1" fmla="*/ 1254369 h 1371600"/>
              <a:gd name="connsiteX2" fmla="*/ 656492 w 937846"/>
              <a:gd name="connsiteY2" fmla="*/ 1078523 h 1371600"/>
              <a:gd name="connsiteX3" fmla="*/ 797169 w 937846"/>
              <a:gd name="connsiteY3" fmla="*/ 879230 h 1371600"/>
              <a:gd name="connsiteX4" fmla="*/ 890954 w 937846"/>
              <a:gd name="connsiteY4" fmla="*/ 609600 h 1371600"/>
              <a:gd name="connsiteX5" fmla="*/ 914400 w 937846"/>
              <a:gd name="connsiteY5" fmla="*/ 363415 h 1371600"/>
              <a:gd name="connsiteX6" fmla="*/ 937846 w 937846"/>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846" h="1371600">
                <a:moveTo>
                  <a:pt x="0" y="1371600"/>
                </a:moveTo>
                <a:cubicBezTo>
                  <a:pt x="150446" y="1337407"/>
                  <a:pt x="300893" y="1303215"/>
                  <a:pt x="410308" y="1254369"/>
                </a:cubicBezTo>
                <a:cubicBezTo>
                  <a:pt x="519723" y="1205523"/>
                  <a:pt x="592015" y="1141046"/>
                  <a:pt x="656492" y="1078523"/>
                </a:cubicBezTo>
                <a:cubicBezTo>
                  <a:pt x="720969" y="1016000"/>
                  <a:pt x="758092" y="957384"/>
                  <a:pt x="797169" y="879230"/>
                </a:cubicBezTo>
                <a:cubicBezTo>
                  <a:pt x="836246" y="801076"/>
                  <a:pt x="871416" y="695569"/>
                  <a:pt x="890954" y="609600"/>
                </a:cubicBezTo>
                <a:cubicBezTo>
                  <a:pt x="910492" y="523631"/>
                  <a:pt x="906585" y="465015"/>
                  <a:pt x="914400" y="363415"/>
                </a:cubicBezTo>
                <a:cubicBezTo>
                  <a:pt x="922215" y="261815"/>
                  <a:pt x="937846" y="0"/>
                  <a:pt x="937846" y="0"/>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p:cNvSpPr/>
          <p:nvPr/>
        </p:nvSpPr>
        <p:spPr>
          <a:xfrm>
            <a:off x="3896211" y="3611444"/>
            <a:ext cx="1697901" cy="369332"/>
          </a:xfrm>
          <a:prstGeom prst="rect">
            <a:avLst/>
          </a:prstGeom>
        </p:spPr>
        <p:txBody>
          <a:bodyPr wrap="none">
            <a:spAutoFit/>
          </a:bodyPr>
          <a:lstStyle/>
          <a:p>
            <a:r>
              <a:rPr lang="en-US"/>
              <a:t>infinite buffer </a:t>
            </a:r>
          </a:p>
        </p:txBody>
      </p:sp>
      <p:sp>
        <p:nvSpPr>
          <p:cNvPr id="25" name="Rectangle 24"/>
          <p:cNvSpPr/>
          <p:nvPr/>
        </p:nvSpPr>
        <p:spPr>
          <a:xfrm>
            <a:off x="2055548" y="2494240"/>
            <a:ext cx="433132" cy="369332"/>
          </a:xfrm>
          <a:prstGeom prst="rect">
            <a:avLst/>
          </a:prstGeom>
        </p:spPr>
        <p:txBody>
          <a:bodyPr wrap="none">
            <a:spAutoFit/>
          </a:bodyPr>
          <a:lstStyle/>
          <a:p>
            <a:r>
              <a:rPr lang="en-US" dirty="0" err="1">
                <a:solidFill>
                  <a:schemeClr val="accent2"/>
                </a:solidFill>
              </a:rPr>
              <a:t>λ</a:t>
            </a:r>
            <a:r>
              <a:rPr lang="en-US" baseline="-25000" dirty="0" err="1">
                <a:solidFill>
                  <a:schemeClr val="accent2"/>
                </a:solidFill>
              </a:rPr>
              <a:t>in</a:t>
            </a:r>
            <a:endParaRPr lang="en-US" dirty="0">
              <a:solidFill>
                <a:schemeClr val="accent2"/>
              </a:solidFill>
            </a:endParaRPr>
          </a:p>
        </p:txBody>
      </p:sp>
      <p:sp>
        <p:nvSpPr>
          <p:cNvPr id="26" name="Rectangle 25"/>
          <p:cNvSpPr/>
          <p:nvPr/>
        </p:nvSpPr>
        <p:spPr>
          <a:xfrm>
            <a:off x="2995252" y="2488139"/>
            <a:ext cx="433132" cy="369332"/>
          </a:xfrm>
          <a:prstGeom prst="rect">
            <a:avLst/>
          </a:prstGeom>
        </p:spPr>
        <p:txBody>
          <a:bodyPr wrap="none">
            <a:spAutoFit/>
          </a:bodyPr>
          <a:lstStyle/>
          <a:p>
            <a:r>
              <a:rPr lang="en-US">
                <a:solidFill>
                  <a:schemeClr val="accent2"/>
                </a:solidFill>
              </a:rPr>
              <a:t>λ</a:t>
            </a:r>
            <a:r>
              <a:rPr lang="en-US" baseline="-25000">
                <a:solidFill>
                  <a:schemeClr val="accent2"/>
                </a:solidFill>
              </a:rPr>
              <a:t>in</a:t>
            </a:r>
            <a:endParaRPr lang="en-US" dirty="0">
              <a:solidFill>
                <a:schemeClr val="accent2"/>
              </a:solidFill>
            </a:endParaRPr>
          </a:p>
        </p:txBody>
      </p:sp>
    </p:spTree>
    <p:extLst>
      <p:ext uri="{BB962C8B-B14F-4D97-AF65-F5344CB8AC3E}">
        <p14:creationId xmlns:p14="http://schemas.microsoft.com/office/powerpoint/2010/main" val="202197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13" grpId="0"/>
      <p:bldP spid="14" grpId="0"/>
      <p:bldP spid="15" grpId="0"/>
      <p:bldP spid="19" grpId="0"/>
      <p:bldP spid="20" grpId="0"/>
      <p:bldP spid="21" grpId="0"/>
      <p:bldP spid="22" grpId="0"/>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Congestion (Case 2)</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TextBox 4"/>
          <p:cNvSpPr txBox="1"/>
          <p:nvPr/>
        </p:nvSpPr>
        <p:spPr>
          <a:xfrm>
            <a:off x="258735" y="961633"/>
            <a:ext cx="8711469" cy="430887"/>
          </a:xfrm>
          <a:prstGeom prst="rect">
            <a:avLst/>
          </a:prstGeom>
          <a:noFill/>
        </p:spPr>
        <p:txBody>
          <a:bodyPr wrap="square" rtlCol="0">
            <a:spAutoFit/>
          </a:bodyPr>
          <a:lstStyle/>
          <a:p>
            <a:pPr algn="ctr"/>
            <a:r>
              <a:rPr lang="en-US" sz="2200" dirty="0">
                <a:solidFill>
                  <a:schemeClr val="accent5"/>
                </a:solidFill>
              </a:rPr>
              <a:t>2 connections with </a:t>
            </a:r>
            <a:r>
              <a:rPr lang="en-US" sz="2200" b="1" u="sng" dirty="0">
                <a:solidFill>
                  <a:schemeClr val="accent5"/>
                </a:solidFill>
              </a:rPr>
              <a:t>finite buffer </a:t>
            </a:r>
            <a:r>
              <a:rPr lang="en-US" sz="2200" dirty="0">
                <a:solidFill>
                  <a:schemeClr val="accent5"/>
                </a:solidFill>
              </a:rPr>
              <a:t>and </a:t>
            </a:r>
            <a:r>
              <a:rPr lang="en-US" sz="2200" b="1" u="sng" dirty="0">
                <a:solidFill>
                  <a:schemeClr val="accent5"/>
                </a:solidFill>
              </a:rPr>
              <a:t>retransmission enabled</a:t>
            </a:r>
            <a:r>
              <a:rPr lang="en-US" sz="2200" u="sng" dirty="0">
                <a:solidFill>
                  <a:schemeClr val="accent5"/>
                </a:solidFill>
              </a:rPr>
              <a:t> </a:t>
            </a:r>
          </a:p>
        </p:txBody>
      </p:sp>
      <p:sp>
        <p:nvSpPr>
          <p:cNvPr id="6" name="Rectangle 5"/>
          <p:cNvSpPr/>
          <p:nvPr/>
        </p:nvSpPr>
        <p:spPr>
          <a:xfrm>
            <a:off x="4792928" y="3741742"/>
            <a:ext cx="1556836" cy="369332"/>
          </a:xfrm>
          <a:prstGeom prst="rect">
            <a:avLst/>
          </a:prstGeom>
        </p:spPr>
        <p:txBody>
          <a:bodyPr wrap="none">
            <a:spAutoFit/>
          </a:bodyPr>
          <a:lstStyle/>
          <a:p>
            <a:r>
              <a:rPr lang="en-US" dirty="0"/>
              <a:t>finite buffer </a:t>
            </a:r>
          </a:p>
        </p:txBody>
      </p:sp>
      <p:pic>
        <p:nvPicPr>
          <p:cNvPr id="7" name="Picture 6"/>
          <p:cNvPicPr>
            <a:picLocks noChangeAspect="1"/>
          </p:cNvPicPr>
          <p:nvPr/>
        </p:nvPicPr>
        <p:blipFill>
          <a:blip r:embed="rId2"/>
          <a:stretch>
            <a:fillRect/>
          </a:stretch>
        </p:blipFill>
        <p:spPr>
          <a:xfrm>
            <a:off x="1098472" y="1708886"/>
            <a:ext cx="7100282" cy="2224399"/>
          </a:xfrm>
          <a:prstGeom prst="rect">
            <a:avLst/>
          </a:prstGeom>
        </p:spPr>
      </p:pic>
      <p:sp>
        <p:nvSpPr>
          <p:cNvPr id="10" name="Rectangle 9"/>
          <p:cNvSpPr/>
          <p:nvPr/>
        </p:nvSpPr>
        <p:spPr>
          <a:xfrm>
            <a:off x="1778821" y="2722840"/>
            <a:ext cx="514885" cy="369332"/>
          </a:xfrm>
          <a:prstGeom prst="rect">
            <a:avLst/>
          </a:prstGeom>
        </p:spPr>
        <p:txBody>
          <a:bodyPr wrap="none">
            <a:spAutoFit/>
          </a:bodyPr>
          <a:lstStyle/>
          <a:p>
            <a:r>
              <a:rPr lang="en-US" dirty="0" err="1">
                <a:solidFill>
                  <a:schemeClr val="accent2"/>
                </a:solidFill>
              </a:rPr>
              <a:t>λ’</a:t>
            </a:r>
            <a:r>
              <a:rPr lang="en-US" baseline="-25000" dirty="0" err="1">
                <a:solidFill>
                  <a:schemeClr val="accent2"/>
                </a:solidFill>
              </a:rPr>
              <a:t>in</a:t>
            </a:r>
            <a:endParaRPr lang="en-US" dirty="0">
              <a:solidFill>
                <a:schemeClr val="accent2"/>
              </a:solidFill>
            </a:endParaRPr>
          </a:p>
        </p:txBody>
      </p:sp>
      <p:sp>
        <p:nvSpPr>
          <p:cNvPr id="11" name="Rectangle 10"/>
          <p:cNvSpPr/>
          <p:nvPr/>
        </p:nvSpPr>
        <p:spPr>
          <a:xfrm>
            <a:off x="2718525" y="2716739"/>
            <a:ext cx="514885" cy="369332"/>
          </a:xfrm>
          <a:prstGeom prst="rect">
            <a:avLst/>
          </a:prstGeom>
        </p:spPr>
        <p:txBody>
          <a:bodyPr wrap="none">
            <a:spAutoFit/>
          </a:bodyPr>
          <a:lstStyle/>
          <a:p>
            <a:r>
              <a:rPr lang="en-US" dirty="0" err="1">
                <a:solidFill>
                  <a:schemeClr val="accent2"/>
                </a:solidFill>
              </a:rPr>
              <a:t>λ’</a:t>
            </a:r>
            <a:r>
              <a:rPr lang="en-US" baseline="-25000" dirty="0" err="1">
                <a:solidFill>
                  <a:schemeClr val="accent2"/>
                </a:solidFill>
              </a:rPr>
              <a:t>in</a:t>
            </a:r>
            <a:endParaRPr lang="en-US" dirty="0">
              <a:solidFill>
                <a:schemeClr val="accent2"/>
              </a:solidFill>
            </a:endParaRPr>
          </a:p>
        </p:txBody>
      </p:sp>
      <p:cxnSp>
        <p:nvCxnSpPr>
          <p:cNvPr id="14" name="Straight Arrow Connector 13"/>
          <p:cNvCxnSpPr/>
          <p:nvPr/>
        </p:nvCxnSpPr>
        <p:spPr>
          <a:xfrm flipV="1">
            <a:off x="1514289" y="5467223"/>
            <a:ext cx="1836638" cy="43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520385" y="4177827"/>
            <a:ext cx="0" cy="13020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514289" y="4748954"/>
            <a:ext cx="1015199" cy="718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32535" y="4757228"/>
            <a:ext cx="6888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32535" y="4120444"/>
            <a:ext cx="0" cy="13594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50927" y="5232164"/>
            <a:ext cx="433132" cy="369332"/>
          </a:xfrm>
          <a:prstGeom prst="rect">
            <a:avLst/>
          </a:prstGeom>
          <a:noFill/>
        </p:spPr>
        <p:txBody>
          <a:bodyPr wrap="none" rtlCol="0">
            <a:spAutoFit/>
          </a:bodyPr>
          <a:lstStyle/>
          <a:p>
            <a:r>
              <a:rPr lang="en-US" dirty="0" err="1"/>
              <a:t>λ</a:t>
            </a:r>
            <a:r>
              <a:rPr lang="en-US" baseline="-25000" dirty="0" err="1"/>
              <a:t>in</a:t>
            </a:r>
            <a:endParaRPr lang="en-US" dirty="0"/>
          </a:p>
        </p:txBody>
      </p:sp>
      <p:sp>
        <p:nvSpPr>
          <p:cNvPr id="20" name="TextBox 19"/>
          <p:cNvSpPr txBox="1"/>
          <p:nvPr/>
        </p:nvSpPr>
        <p:spPr>
          <a:xfrm rot="16200000">
            <a:off x="1002287" y="4995559"/>
            <a:ext cx="554960" cy="369332"/>
          </a:xfrm>
          <a:prstGeom prst="rect">
            <a:avLst/>
          </a:prstGeom>
          <a:noFill/>
        </p:spPr>
        <p:txBody>
          <a:bodyPr wrap="none" rtlCol="0">
            <a:spAutoFit/>
          </a:bodyPr>
          <a:lstStyle/>
          <a:p>
            <a:r>
              <a:rPr lang="en-US"/>
              <a:t>λ</a:t>
            </a:r>
            <a:r>
              <a:rPr lang="en-US" baseline="-25000"/>
              <a:t>out</a:t>
            </a:r>
            <a:endParaRPr lang="en-US" dirty="0"/>
          </a:p>
        </p:txBody>
      </p:sp>
      <p:sp>
        <p:nvSpPr>
          <p:cNvPr id="21" name="TextBox 20"/>
          <p:cNvSpPr txBox="1"/>
          <p:nvPr/>
        </p:nvSpPr>
        <p:spPr>
          <a:xfrm>
            <a:off x="2509364" y="5097892"/>
            <a:ext cx="553357" cy="369332"/>
          </a:xfrm>
          <a:prstGeom prst="rect">
            <a:avLst/>
          </a:prstGeom>
          <a:noFill/>
        </p:spPr>
        <p:txBody>
          <a:bodyPr wrap="none" rtlCol="0">
            <a:spAutoFit/>
          </a:bodyPr>
          <a:lstStyle/>
          <a:p>
            <a:r>
              <a:rPr lang="en-US" dirty="0">
                <a:solidFill>
                  <a:schemeClr val="accent2"/>
                </a:solidFill>
              </a:rPr>
              <a:t>R/2</a:t>
            </a:r>
          </a:p>
        </p:txBody>
      </p:sp>
      <p:sp>
        <p:nvSpPr>
          <p:cNvPr id="22" name="TextBox 21"/>
          <p:cNvSpPr txBox="1"/>
          <p:nvPr/>
        </p:nvSpPr>
        <p:spPr>
          <a:xfrm>
            <a:off x="753309" y="4076861"/>
            <a:ext cx="628308" cy="369332"/>
          </a:xfrm>
          <a:prstGeom prst="rect">
            <a:avLst/>
          </a:prstGeom>
          <a:noFill/>
        </p:spPr>
        <p:txBody>
          <a:bodyPr wrap="square" rtlCol="0">
            <a:spAutoFit/>
          </a:bodyPr>
          <a:lstStyle/>
          <a:p>
            <a:r>
              <a:rPr lang="en-US" b="1" u="sng">
                <a:solidFill>
                  <a:schemeClr val="accent2"/>
                </a:solidFill>
              </a:rPr>
              <a:t>loss</a:t>
            </a:r>
            <a:endParaRPr lang="en-US" b="1" u="sng" dirty="0">
              <a:solidFill>
                <a:schemeClr val="accent2"/>
              </a:solidFill>
            </a:endParaRPr>
          </a:p>
        </p:txBody>
      </p:sp>
      <p:sp>
        <p:nvSpPr>
          <p:cNvPr id="23" name="TextBox 22"/>
          <p:cNvSpPr txBox="1"/>
          <p:nvPr/>
        </p:nvSpPr>
        <p:spPr>
          <a:xfrm>
            <a:off x="3921549" y="4066496"/>
            <a:ext cx="2391880" cy="369332"/>
          </a:xfrm>
          <a:prstGeom prst="rect">
            <a:avLst/>
          </a:prstGeom>
          <a:noFill/>
        </p:spPr>
        <p:txBody>
          <a:bodyPr wrap="square" rtlCol="0">
            <a:spAutoFit/>
          </a:bodyPr>
          <a:lstStyle/>
          <a:p>
            <a:r>
              <a:rPr lang="en-US" b="1" u="sng">
                <a:solidFill>
                  <a:schemeClr val="accent2"/>
                </a:solidFill>
              </a:rPr>
              <a:t>No loss but timeout</a:t>
            </a:r>
            <a:endParaRPr lang="en-US" b="1" u="sng" dirty="0">
              <a:solidFill>
                <a:schemeClr val="accent2"/>
              </a:solidFill>
            </a:endParaRPr>
          </a:p>
        </p:txBody>
      </p:sp>
      <p:cxnSp>
        <p:nvCxnSpPr>
          <p:cNvPr id="24" name="Straight Connector 23"/>
          <p:cNvCxnSpPr/>
          <p:nvPr/>
        </p:nvCxnSpPr>
        <p:spPr>
          <a:xfrm flipV="1">
            <a:off x="1514289" y="4446193"/>
            <a:ext cx="1031966"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3358" y="4122818"/>
            <a:ext cx="553357" cy="369332"/>
          </a:xfrm>
          <a:prstGeom prst="rect">
            <a:avLst/>
          </a:prstGeom>
          <a:noFill/>
        </p:spPr>
        <p:txBody>
          <a:bodyPr wrap="none" rtlCol="0">
            <a:spAutoFit/>
          </a:bodyPr>
          <a:lstStyle/>
          <a:p>
            <a:r>
              <a:rPr lang="en-US" dirty="0">
                <a:solidFill>
                  <a:schemeClr val="accent2"/>
                </a:solidFill>
              </a:rPr>
              <a:t>R/2</a:t>
            </a:r>
          </a:p>
        </p:txBody>
      </p:sp>
      <p:cxnSp>
        <p:nvCxnSpPr>
          <p:cNvPr id="26" name="Straight Connector 25"/>
          <p:cNvCxnSpPr/>
          <p:nvPr/>
        </p:nvCxnSpPr>
        <p:spPr>
          <a:xfrm flipV="1">
            <a:off x="1514289" y="4757228"/>
            <a:ext cx="1031966"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61407" y="4446436"/>
            <a:ext cx="553357" cy="369332"/>
          </a:xfrm>
          <a:prstGeom prst="rect">
            <a:avLst/>
          </a:prstGeom>
          <a:noFill/>
        </p:spPr>
        <p:txBody>
          <a:bodyPr wrap="none" rtlCol="0">
            <a:spAutoFit/>
          </a:bodyPr>
          <a:lstStyle/>
          <a:p>
            <a:r>
              <a:rPr lang="en-US" dirty="0">
                <a:solidFill>
                  <a:schemeClr val="accent2"/>
                </a:solidFill>
              </a:rPr>
              <a:t>R/3</a:t>
            </a:r>
          </a:p>
        </p:txBody>
      </p:sp>
      <p:cxnSp>
        <p:nvCxnSpPr>
          <p:cNvPr id="28" name="Straight Arrow Connector 27"/>
          <p:cNvCxnSpPr/>
          <p:nvPr/>
        </p:nvCxnSpPr>
        <p:spPr>
          <a:xfrm flipV="1">
            <a:off x="6395573" y="5467223"/>
            <a:ext cx="1836638" cy="43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401669" y="4177827"/>
            <a:ext cx="0" cy="13020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95573" y="4948045"/>
            <a:ext cx="1004527" cy="5191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413819" y="4948045"/>
            <a:ext cx="6888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413819" y="4120444"/>
            <a:ext cx="0" cy="13594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6200000">
            <a:off x="5883571" y="4995559"/>
            <a:ext cx="554960" cy="369332"/>
          </a:xfrm>
          <a:prstGeom prst="rect">
            <a:avLst/>
          </a:prstGeom>
          <a:noFill/>
        </p:spPr>
        <p:txBody>
          <a:bodyPr wrap="none" rtlCol="0">
            <a:spAutoFit/>
          </a:bodyPr>
          <a:lstStyle/>
          <a:p>
            <a:r>
              <a:rPr lang="en-US"/>
              <a:t>λ</a:t>
            </a:r>
            <a:r>
              <a:rPr lang="en-US" baseline="-25000"/>
              <a:t>out</a:t>
            </a:r>
            <a:endParaRPr lang="en-US" dirty="0"/>
          </a:p>
        </p:txBody>
      </p:sp>
      <p:sp>
        <p:nvSpPr>
          <p:cNvPr id="34" name="TextBox 33"/>
          <p:cNvSpPr txBox="1"/>
          <p:nvPr/>
        </p:nvSpPr>
        <p:spPr>
          <a:xfrm>
            <a:off x="7390648" y="5097892"/>
            <a:ext cx="553357" cy="369332"/>
          </a:xfrm>
          <a:prstGeom prst="rect">
            <a:avLst/>
          </a:prstGeom>
          <a:noFill/>
        </p:spPr>
        <p:txBody>
          <a:bodyPr wrap="none" rtlCol="0">
            <a:spAutoFit/>
          </a:bodyPr>
          <a:lstStyle/>
          <a:p>
            <a:r>
              <a:rPr lang="en-US" dirty="0">
                <a:solidFill>
                  <a:schemeClr val="accent2"/>
                </a:solidFill>
              </a:rPr>
              <a:t>R/2</a:t>
            </a:r>
          </a:p>
        </p:txBody>
      </p:sp>
      <p:cxnSp>
        <p:nvCxnSpPr>
          <p:cNvPr id="35" name="Straight Connector 34"/>
          <p:cNvCxnSpPr/>
          <p:nvPr/>
        </p:nvCxnSpPr>
        <p:spPr>
          <a:xfrm flipV="1">
            <a:off x="6395573" y="4446193"/>
            <a:ext cx="1031966"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44642" y="4122818"/>
            <a:ext cx="553357" cy="369332"/>
          </a:xfrm>
          <a:prstGeom prst="rect">
            <a:avLst/>
          </a:prstGeom>
          <a:noFill/>
        </p:spPr>
        <p:txBody>
          <a:bodyPr wrap="none" rtlCol="0">
            <a:spAutoFit/>
          </a:bodyPr>
          <a:lstStyle/>
          <a:p>
            <a:r>
              <a:rPr lang="en-US" dirty="0">
                <a:solidFill>
                  <a:schemeClr val="accent2"/>
                </a:solidFill>
              </a:rPr>
              <a:t>R/2</a:t>
            </a:r>
          </a:p>
        </p:txBody>
      </p:sp>
      <p:cxnSp>
        <p:nvCxnSpPr>
          <p:cNvPr id="37" name="Straight Connector 36"/>
          <p:cNvCxnSpPr/>
          <p:nvPr/>
        </p:nvCxnSpPr>
        <p:spPr>
          <a:xfrm flipV="1">
            <a:off x="6387189" y="4948045"/>
            <a:ext cx="1031966"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344479" y="4621876"/>
            <a:ext cx="553357" cy="369332"/>
          </a:xfrm>
          <a:prstGeom prst="rect">
            <a:avLst/>
          </a:prstGeom>
          <a:noFill/>
        </p:spPr>
        <p:txBody>
          <a:bodyPr wrap="none" rtlCol="0">
            <a:spAutoFit/>
          </a:bodyPr>
          <a:lstStyle/>
          <a:p>
            <a:r>
              <a:rPr lang="en-US" dirty="0">
                <a:solidFill>
                  <a:schemeClr val="accent2"/>
                </a:solidFill>
              </a:rPr>
              <a:t>R/4</a:t>
            </a:r>
          </a:p>
        </p:txBody>
      </p:sp>
      <p:sp>
        <p:nvSpPr>
          <p:cNvPr id="39" name="Content Placeholder 2"/>
          <p:cNvSpPr>
            <a:spLocks noGrp="1"/>
          </p:cNvSpPr>
          <p:nvPr>
            <p:ph idx="1"/>
          </p:nvPr>
        </p:nvSpPr>
        <p:spPr>
          <a:xfrm>
            <a:off x="258735" y="5629698"/>
            <a:ext cx="8686800" cy="1029009"/>
          </a:xfrm>
          <a:solidFill>
            <a:schemeClr val="bg1"/>
          </a:solidFill>
          <a:ln>
            <a:solidFill>
              <a:schemeClr val="tx1"/>
            </a:solidFill>
          </a:ln>
        </p:spPr>
        <p:txBody>
          <a:bodyPr anchor="ctr" anchorCtr="1">
            <a:normAutofit/>
          </a:bodyPr>
          <a:lstStyle/>
          <a:p>
            <a:pPr>
              <a:spcBef>
                <a:spcPts val="0"/>
              </a:spcBef>
            </a:pPr>
            <a:r>
              <a:rPr lang="en-US" sz="2000" dirty="0"/>
              <a:t>With retransmission, </a:t>
            </a:r>
            <a:r>
              <a:rPr lang="en-US" sz="2000" b="1" dirty="0">
                <a:solidFill>
                  <a:schemeClr val="accent5"/>
                </a:solidFill>
              </a:rPr>
              <a:t>offered load</a:t>
            </a:r>
            <a:r>
              <a:rPr lang="en-US" sz="2000" b="1" dirty="0">
                <a:solidFill>
                  <a:schemeClr val="accent2"/>
                </a:solidFill>
              </a:rPr>
              <a:t> </a:t>
            </a:r>
            <a:r>
              <a:rPr lang="en-US" sz="2000" dirty="0"/>
              <a:t>becomes </a:t>
            </a:r>
            <a:r>
              <a:rPr lang="en-US" sz="2000" dirty="0" err="1"/>
              <a:t>λ’</a:t>
            </a:r>
            <a:r>
              <a:rPr lang="en-US" sz="2000" baseline="-25000" dirty="0" err="1"/>
              <a:t>in</a:t>
            </a:r>
            <a:r>
              <a:rPr lang="en-US" sz="2000" dirty="0"/>
              <a:t> larger then </a:t>
            </a:r>
            <a:r>
              <a:rPr lang="en-US" sz="2000" dirty="0" err="1"/>
              <a:t>λ</a:t>
            </a:r>
            <a:r>
              <a:rPr lang="en-US" sz="2000" baseline="-25000" dirty="0" err="1"/>
              <a:t>in</a:t>
            </a:r>
            <a:endParaRPr lang="en-US" sz="2000" dirty="0"/>
          </a:p>
          <a:p>
            <a:pPr>
              <a:spcBef>
                <a:spcPts val="0"/>
              </a:spcBef>
            </a:pPr>
            <a:r>
              <a:rPr lang="en-US" sz="2000" dirty="0"/>
              <a:t>Capacity wastes: 1) </a:t>
            </a:r>
            <a:r>
              <a:rPr lang="en-US" sz="2000" dirty="0">
                <a:solidFill>
                  <a:schemeClr val="accent5"/>
                </a:solidFill>
              </a:rPr>
              <a:t>packet loss: retransmission</a:t>
            </a:r>
            <a:r>
              <a:rPr lang="en-US" sz="2000" dirty="0"/>
              <a:t>,</a:t>
            </a:r>
            <a:r>
              <a:rPr lang="en-US" sz="2000" dirty="0">
                <a:solidFill>
                  <a:schemeClr val="accent2"/>
                </a:solidFill>
              </a:rPr>
              <a:t> </a:t>
            </a:r>
            <a:r>
              <a:rPr lang="en-US" sz="2000" dirty="0"/>
              <a:t>2) </a:t>
            </a:r>
            <a:r>
              <a:rPr lang="en-US" sz="2000" dirty="0">
                <a:solidFill>
                  <a:schemeClr val="accent5"/>
                </a:solidFill>
              </a:rPr>
              <a:t>timeout: unnecessary retransmissions</a:t>
            </a:r>
          </a:p>
        </p:txBody>
      </p:sp>
    </p:spTree>
    <p:extLst>
      <p:ext uri="{BB962C8B-B14F-4D97-AF65-F5344CB8AC3E}">
        <p14:creationId xmlns:p14="http://schemas.microsoft.com/office/powerpoint/2010/main" val="11732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bg/>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5" grpId="0"/>
      <p:bldP spid="27" grpId="0"/>
      <p:bldP spid="33" grpId="0"/>
      <p:bldP spid="34" grpId="0"/>
      <p:bldP spid="36" grpId="0"/>
      <p:bldP spid="38" grpId="0"/>
      <p:bldP spid="3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524654" y="267154"/>
            <a:ext cx="8484432" cy="679903"/>
          </a:xfrm>
        </p:spPr>
        <p:txBody>
          <a:bodyPr>
            <a:normAutofit fontScale="90000"/>
          </a:bodyPr>
          <a:lstStyle/>
          <a:p>
            <a:pPr>
              <a:defRPr/>
            </a:pPr>
            <a:r>
              <a:rPr lang="en-US" sz="4400" dirty="0">
                <a:cs typeface="+mj-cs"/>
              </a:rPr>
              <a:t>TCP: Overview </a:t>
            </a:r>
            <a:r>
              <a:rPr lang="en-US" dirty="0">
                <a:cs typeface="+mj-cs"/>
              </a:rPr>
              <a:t> </a:t>
            </a:r>
            <a:r>
              <a:rPr lang="en-US" sz="2400" dirty="0">
                <a:cs typeface="+mj-cs"/>
              </a:rPr>
              <a:t>RFCs: 793,1122,1323, 2018, 2581</a:t>
            </a:r>
            <a:endParaRPr lang="en-US" dirty="0">
              <a:cs typeface="+mj-cs"/>
            </a:endParaRPr>
          </a:p>
        </p:txBody>
      </p:sp>
      <p:sp>
        <p:nvSpPr>
          <p:cNvPr id="58373" name="Rectangle 3"/>
          <p:cNvSpPr>
            <a:spLocks noGrp="1" noChangeArrowheads="1"/>
          </p:cNvSpPr>
          <p:nvPr>
            <p:ph sz="half" idx="1"/>
          </p:nvPr>
        </p:nvSpPr>
        <p:spPr>
          <a:xfrm>
            <a:off x="524653" y="1087382"/>
            <a:ext cx="4294089" cy="5216577"/>
          </a:xfrm>
        </p:spPr>
        <p:txBody>
          <a:bodyPr>
            <a:noAutofit/>
          </a:bodyPr>
          <a:lstStyle/>
          <a:p>
            <a:pPr>
              <a:defRPr/>
            </a:pPr>
            <a:r>
              <a:rPr lang="en-US" b="1" dirty="0">
                <a:solidFill>
                  <a:schemeClr val="accent2"/>
                </a:solidFill>
                <a:cs typeface="+mn-cs"/>
              </a:rPr>
              <a:t>Full duplex data:</a:t>
            </a:r>
          </a:p>
          <a:p>
            <a:pPr lvl="1">
              <a:buFont typeface="Arial"/>
              <a:buChar char="•"/>
              <a:defRPr/>
            </a:pPr>
            <a:r>
              <a:rPr lang="en-US" dirty="0"/>
              <a:t>bi-directional data flow in same connection</a:t>
            </a:r>
          </a:p>
          <a:p>
            <a:pPr lvl="1">
              <a:buFont typeface="Arial"/>
              <a:buChar char="•"/>
              <a:defRPr/>
            </a:pPr>
            <a:r>
              <a:rPr lang="en-US" dirty="0"/>
              <a:t>MSS: maximum segment size</a:t>
            </a:r>
          </a:p>
          <a:p>
            <a:pPr>
              <a:defRPr/>
            </a:pPr>
            <a:r>
              <a:rPr lang="en-US" b="1" dirty="0">
                <a:solidFill>
                  <a:schemeClr val="accent2"/>
                </a:solidFill>
              </a:rPr>
              <a:t>Connection-oriented: </a:t>
            </a:r>
          </a:p>
          <a:p>
            <a:pPr lvl="1">
              <a:buFont typeface="Arial"/>
              <a:buChar char="•"/>
              <a:defRPr/>
            </a:pPr>
            <a:r>
              <a:rPr lang="en-US" b="1" dirty="0">
                <a:solidFill>
                  <a:schemeClr val="accent5"/>
                </a:solidFill>
              </a:rPr>
              <a:t>Three-way handshaking </a:t>
            </a:r>
            <a:r>
              <a:rPr lang="en-US" dirty="0"/>
              <a:t>(exchange of control </a:t>
            </a:r>
            <a:r>
              <a:rPr lang="en-US" dirty="0" err="1"/>
              <a:t>msgs</a:t>
            </a:r>
            <a:r>
              <a:rPr lang="en-US" dirty="0"/>
              <a:t>) </a:t>
            </a:r>
            <a:r>
              <a:rPr lang="en-US" dirty="0" err="1"/>
              <a:t>inits</a:t>
            </a:r>
            <a:r>
              <a:rPr lang="en-US" dirty="0"/>
              <a:t> sender, receiver state before data exchange</a:t>
            </a:r>
          </a:p>
          <a:p>
            <a:pPr>
              <a:defRPr/>
            </a:pPr>
            <a:r>
              <a:rPr lang="en-US" b="1" dirty="0">
                <a:solidFill>
                  <a:schemeClr val="accent2"/>
                </a:solidFill>
                <a:cs typeface="+mn-cs"/>
              </a:rPr>
              <a:t>Flow controlled:</a:t>
            </a:r>
          </a:p>
          <a:p>
            <a:pPr lvl="1">
              <a:buFont typeface="Arial"/>
              <a:buChar char="•"/>
              <a:defRPr/>
            </a:pPr>
            <a:r>
              <a:rPr lang="en-US" dirty="0"/>
              <a:t>sender will not overwhelm receiver</a:t>
            </a:r>
          </a:p>
        </p:txBody>
      </p:sp>
      <p:sp>
        <p:nvSpPr>
          <p:cNvPr id="58374" name="Rectangle 4"/>
          <p:cNvSpPr>
            <a:spLocks noGrp="1" noChangeArrowheads="1"/>
          </p:cNvSpPr>
          <p:nvPr>
            <p:ph sz="half" idx="2"/>
          </p:nvPr>
        </p:nvSpPr>
        <p:spPr>
          <a:xfrm>
            <a:off x="5035550" y="1087382"/>
            <a:ext cx="3687536" cy="4797868"/>
          </a:xfrm>
        </p:spPr>
        <p:txBody>
          <a:bodyPr>
            <a:normAutofit/>
          </a:bodyPr>
          <a:lstStyle/>
          <a:p>
            <a:r>
              <a:rPr lang="en-US" altLang="en-US" b="1" dirty="0">
                <a:solidFill>
                  <a:schemeClr val="accent2"/>
                </a:solidFill>
                <a:ea typeface="ＭＳ Ｐゴシック" charset="-128"/>
              </a:rPr>
              <a:t>Point-to-point:</a:t>
            </a:r>
          </a:p>
          <a:p>
            <a:pPr lvl="1"/>
            <a:r>
              <a:rPr lang="en-US" altLang="en-US" dirty="0">
                <a:ea typeface="ＭＳ Ｐゴシック" charset="-128"/>
              </a:rPr>
              <a:t>one sender, one receiver</a:t>
            </a:r>
            <a:r>
              <a:rPr lang="en-US" altLang="en-US" dirty="0">
                <a:solidFill>
                  <a:srgbClr val="FF0000"/>
                </a:solidFill>
                <a:ea typeface="ＭＳ Ｐゴシック" charset="-128"/>
              </a:rPr>
              <a:t> </a:t>
            </a:r>
          </a:p>
          <a:p>
            <a:r>
              <a:rPr lang="en-US" altLang="en-US" b="1" dirty="0">
                <a:solidFill>
                  <a:schemeClr val="accent2"/>
                </a:solidFill>
                <a:ea typeface="ＭＳ Ｐゴシック" charset="-128"/>
              </a:rPr>
              <a:t>Reliable, in-order </a:t>
            </a:r>
            <a:r>
              <a:rPr lang="en-US" altLang="en-US" b="1" i="1" dirty="0">
                <a:solidFill>
                  <a:schemeClr val="accent2"/>
                </a:solidFill>
                <a:ea typeface="ＭＳ Ｐゴシック" charset="-128"/>
              </a:rPr>
              <a:t>byte steam:</a:t>
            </a:r>
          </a:p>
          <a:p>
            <a:pPr lvl="1"/>
            <a:r>
              <a:rPr lang="en-US" altLang="en-US" dirty="0">
                <a:ea typeface="ＭＳ Ｐゴシック" charset="-128"/>
              </a:rPr>
              <a:t>no </a:t>
            </a:r>
            <a:r>
              <a:rPr lang="ja-JP" altLang="en-US" dirty="0">
                <a:ea typeface="ＭＳ Ｐゴシック" charset="-128"/>
              </a:rPr>
              <a:t>“</a:t>
            </a:r>
            <a:r>
              <a:rPr lang="en-US" altLang="ja-JP" dirty="0">
                <a:ea typeface="ＭＳ Ｐゴシック" charset="-128"/>
              </a:rPr>
              <a:t>message boundaries</a:t>
            </a:r>
            <a:r>
              <a:rPr lang="ja-JP" altLang="en-US" dirty="0">
                <a:ea typeface="ＭＳ Ｐゴシック" charset="-128"/>
              </a:rPr>
              <a:t>”</a:t>
            </a:r>
            <a:endParaRPr lang="en-US" altLang="ja-JP" dirty="0">
              <a:ea typeface="ＭＳ Ｐゴシック" charset="-128"/>
            </a:endParaRPr>
          </a:p>
          <a:p>
            <a:pPr lvl="1"/>
            <a:r>
              <a:rPr lang="en-US" altLang="en-US" b="1" dirty="0">
                <a:solidFill>
                  <a:schemeClr val="accent2"/>
                </a:solidFill>
                <a:ea typeface="ＭＳ Ｐゴシック" charset="-128"/>
              </a:rPr>
              <a:t>Pipelined</a:t>
            </a:r>
          </a:p>
          <a:p>
            <a:pPr lvl="1"/>
            <a:r>
              <a:rPr lang="en-US" altLang="en-US" dirty="0">
                <a:ea typeface="ＭＳ Ｐゴシック" charset="-128"/>
              </a:rPr>
              <a:t>TCP congestion and flow control set window size</a:t>
            </a:r>
            <a:endParaRPr lang="en-US" altLang="en-US" i="1" dirty="0">
              <a:ea typeface="ＭＳ Ｐゴシック" charset="-128"/>
            </a:endParaRPr>
          </a:p>
          <a:p>
            <a:endParaRPr lang="en-US" altLang="en-US" dirty="0">
              <a:ea typeface="ＭＳ Ｐゴシック" charset="-128"/>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7936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37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37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37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37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37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37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3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uiExpand="1" build="p"/>
      <p:bldP spid="5837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Congestion Control</a:t>
            </a:r>
          </a:p>
        </p:txBody>
      </p:sp>
      <p:sp>
        <p:nvSpPr>
          <p:cNvPr id="3" name="Content Placeholder 2"/>
          <p:cNvSpPr>
            <a:spLocks noGrp="1"/>
          </p:cNvSpPr>
          <p:nvPr>
            <p:ph idx="1"/>
          </p:nvPr>
        </p:nvSpPr>
        <p:spPr/>
        <p:txBody>
          <a:bodyPr/>
          <a:lstStyle/>
          <a:p>
            <a:r>
              <a:rPr lang="en-US" dirty="0"/>
              <a:t>End-to-end control, rather than network-assisted control</a:t>
            </a:r>
          </a:p>
          <a:p>
            <a:r>
              <a:rPr lang="en-US" dirty="0"/>
              <a:t>Idea: TCP sender determines the rate</a:t>
            </a:r>
          </a:p>
          <a:p>
            <a:pPr lvl="1"/>
            <a:r>
              <a:rPr lang="en-US" dirty="0">
                <a:solidFill>
                  <a:schemeClr val="accent5"/>
                </a:solidFill>
              </a:rPr>
              <a:t>No congestion </a:t>
            </a:r>
            <a:r>
              <a:rPr lang="en-US" dirty="0">
                <a:solidFill>
                  <a:schemeClr val="accent5"/>
                </a:solidFill>
                <a:sym typeface="Wingdings"/>
              </a:rPr>
              <a:t> increase the rate</a:t>
            </a:r>
          </a:p>
          <a:p>
            <a:pPr lvl="1"/>
            <a:r>
              <a:rPr lang="en-US" dirty="0">
                <a:solidFill>
                  <a:schemeClr val="accent5"/>
                </a:solidFill>
                <a:sym typeface="Wingdings"/>
              </a:rPr>
              <a:t>Congestion  reduce the rate</a:t>
            </a:r>
          </a:p>
          <a:p>
            <a:endParaRPr lang="en-US" dirty="0">
              <a:sym typeface="Wingdings"/>
            </a:endParaRPr>
          </a:p>
          <a:p>
            <a:r>
              <a:rPr lang="en-US" dirty="0">
                <a:sym typeface="Wingdings"/>
              </a:rPr>
              <a:t>Questions:</a:t>
            </a:r>
          </a:p>
          <a:p>
            <a:pPr lvl="1"/>
            <a:r>
              <a:rPr lang="en-US" dirty="0">
                <a:sym typeface="Wingdings"/>
              </a:rPr>
              <a:t>How to limit the rate?</a:t>
            </a:r>
          </a:p>
          <a:p>
            <a:pPr lvl="1"/>
            <a:r>
              <a:rPr lang="en-US" dirty="0"/>
              <a:t>How to determine whether there is congestion?</a:t>
            </a:r>
          </a:p>
          <a:p>
            <a:pPr lvl="1"/>
            <a:r>
              <a:rPr lang="en-US" dirty="0"/>
              <a:t>How to change the rate?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7718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Congestion Control</a:t>
            </a:r>
          </a:p>
        </p:txBody>
      </p:sp>
      <p:sp>
        <p:nvSpPr>
          <p:cNvPr id="3" name="Content Placeholder 2"/>
          <p:cNvSpPr>
            <a:spLocks noGrp="1"/>
          </p:cNvSpPr>
          <p:nvPr>
            <p:ph idx="1"/>
          </p:nvPr>
        </p:nvSpPr>
        <p:spPr>
          <a:xfrm>
            <a:off x="628650" y="1094011"/>
            <a:ext cx="7886700" cy="5667736"/>
          </a:xfrm>
        </p:spPr>
        <p:txBody>
          <a:bodyPr>
            <a:normAutofit lnSpcReduction="10000"/>
          </a:bodyPr>
          <a:lstStyle/>
          <a:p>
            <a:pPr>
              <a:lnSpc>
                <a:spcPct val="110000"/>
              </a:lnSpc>
            </a:pPr>
            <a:r>
              <a:rPr lang="en-US" dirty="0">
                <a:sym typeface="Wingdings"/>
              </a:rPr>
              <a:t>How to limit the rate?</a:t>
            </a:r>
          </a:p>
          <a:p>
            <a:pPr lvl="1">
              <a:lnSpc>
                <a:spcPct val="110000"/>
              </a:lnSpc>
            </a:pPr>
            <a:r>
              <a:rPr lang="en-US" dirty="0">
                <a:sym typeface="Wingdings"/>
              </a:rPr>
              <a:t>track a variable, </a:t>
            </a:r>
            <a:r>
              <a:rPr lang="en-US" dirty="0">
                <a:solidFill>
                  <a:schemeClr val="accent5"/>
                </a:solidFill>
                <a:sym typeface="Wingdings"/>
              </a:rPr>
              <a:t>congestion window</a:t>
            </a:r>
            <a:r>
              <a:rPr lang="en-US" dirty="0">
                <a:sym typeface="Wingdings"/>
              </a:rPr>
              <a:t>, called </a:t>
            </a:r>
            <a:r>
              <a:rPr lang="en-US" altLang="en-US" b="1" dirty="0" err="1">
                <a:latin typeface="Courier New" charset="0"/>
                <a:ea typeface="ＭＳ Ｐゴシック" charset="-128"/>
              </a:rPr>
              <a:t>cwnd</a:t>
            </a:r>
            <a:br>
              <a:rPr lang="en-US" dirty="0">
                <a:sym typeface="Wingdings"/>
              </a:rPr>
            </a:br>
            <a:br>
              <a:rPr lang="en-US" altLang="en-US" b="1" dirty="0">
                <a:latin typeface="Courier New" charset="0"/>
                <a:ea typeface="ＭＳ Ｐゴシック" charset="-128"/>
              </a:rPr>
            </a:br>
            <a:br>
              <a:rPr lang="en-US" altLang="en-US" b="1" dirty="0">
                <a:latin typeface="Courier New" charset="0"/>
                <a:ea typeface="ＭＳ Ｐゴシック" charset="-128"/>
              </a:rPr>
            </a:br>
            <a:endParaRPr lang="en-US" dirty="0">
              <a:sym typeface="Wingdings"/>
            </a:endParaRPr>
          </a:p>
          <a:p>
            <a:pPr>
              <a:lnSpc>
                <a:spcPct val="110000"/>
              </a:lnSpc>
            </a:pPr>
            <a:r>
              <a:rPr lang="en-US" dirty="0"/>
              <a:t>How to determine congestion?</a:t>
            </a:r>
          </a:p>
          <a:p>
            <a:pPr lvl="1">
              <a:lnSpc>
                <a:spcPct val="110000"/>
              </a:lnSpc>
            </a:pPr>
            <a:r>
              <a:rPr lang="en-US" dirty="0"/>
              <a:t>Buffer overflow </a:t>
            </a:r>
            <a:r>
              <a:rPr lang="en-US" dirty="0">
                <a:sym typeface="Wingdings"/>
              </a:rPr>
              <a:t> </a:t>
            </a:r>
            <a:r>
              <a:rPr lang="en-US" dirty="0"/>
              <a:t>losses</a:t>
            </a:r>
          </a:p>
          <a:p>
            <a:pPr lvl="1">
              <a:lnSpc>
                <a:spcPct val="110000"/>
              </a:lnSpc>
            </a:pPr>
            <a:r>
              <a:rPr lang="en-US" dirty="0"/>
              <a:t>How to detect? 1</a:t>
            </a:r>
            <a:r>
              <a:rPr lang="en-US" dirty="0">
                <a:solidFill>
                  <a:schemeClr val="accent5"/>
                </a:solidFill>
              </a:rPr>
              <a:t>) timeout</a:t>
            </a:r>
            <a:r>
              <a:rPr lang="en-US" dirty="0"/>
              <a:t>, or 2) </a:t>
            </a:r>
            <a:r>
              <a:rPr lang="en-US" dirty="0">
                <a:solidFill>
                  <a:schemeClr val="accent5"/>
                </a:solidFill>
              </a:rPr>
              <a:t>3 dup-ACK</a:t>
            </a:r>
          </a:p>
          <a:p>
            <a:pPr>
              <a:lnSpc>
                <a:spcPct val="110000"/>
              </a:lnSpc>
            </a:pPr>
            <a:r>
              <a:rPr lang="en-US" dirty="0"/>
              <a:t>How to change the rate?</a:t>
            </a:r>
          </a:p>
          <a:p>
            <a:pPr lvl="1">
              <a:lnSpc>
                <a:spcPct val="110000"/>
              </a:lnSpc>
            </a:pPr>
            <a:r>
              <a:rPr lang="en-US" dirty="0"/>
              <a:t>Arrival of ACK </a:t>
            </a:r>
            <a:r>
              <a:rPr lang="en-US" dirty="0">
                <a:sym typeface="Wingdings"/>
              </a:rPr>
              <a:t> </a:t>
            </a:r>
            <a:r>
              <a:rPr lang="en-US" dirty="0"/>
              <a:t> ”nothing wrong”</a:t>
            </a:r>
          </a:p>
          <a:p>
            <a:pPr lvl="1">
              <a:lnSpc>
                <a:spcPct val="110000"/>
              </a:lnSpc>
            </a:pPr>
            <a:r>
              <a:rPr lang="en-US" dirty="0"/>
              <a:t>Missing ACK </a:t>
            </a:r>
            <a:r>
              <a:rPr lang="en-US" dirty="0">
                <a:sym typeface="Wingdings"/>
              </a:rPr>
              <a:t></a:t>
            </a:r>
            <a:r>
              <a:rPr lang="en-US" dirty="0"/>
              <a:t> congestion</a:t>
            </a:r>
          </a:p>
          <a:p>
            <a:pPr lvl="1">
              <a:lnSpc>
                <a:spcPct val="110000"/>
              </a:lnSpc>
            </a:pPr>
            <a:r>
              <a:rPr lang="en-US" dirty="0"/>
              <a:t>Use </a:t>
            </a:r>
            <a:r>
              <a:rPr lang="en-US" dirty="0">
                <a:solidFill>
                  <a:schemeClr val="accent5"/>
                </a:solidFill>
              </a:rPr>
              <a:t>ACKs to update </a:t>
            </a:r>
            <a:r>
              <a:rPr lang="en-US" altLang="en-US" b="1" dirty="0" err="1">
                <a:solidFill>
                  <a:schemeClr val="accent5"/>
                </a:solidFill>
                <a:latin typeface="Courier New" charset="0"/>
                <a:ea typeface="ＭＳ Ｐゴシック" charset="-128"/>
              </a:rPr>
              <a:t>cwnd</a:t>
            </a:r>
            <a:r>
              <a:rPr lang="en-US" dirty="0">
                <a:solidFill>
                  <a:schemeClr val="accent5"/>
                </a:solidFill>
              </a:rPr>
              <a:t> </a:t>
            </a:r>
            <a:r>
              <a:rPr lang="en-US" dirty="0">
                <a:sym typeface="Wingdings"/>
              </a:rPr>
              <a:t> </a:t>
            </a:r>
            <a:r>
              <a:rPr lang="en-US" dirty="0">
                <a:solidFill>
                  <a:schemeClr val="accent5"/>
                </a:solidFill>
                <a:sym typeface="Wingdings"/>
              </a:rPr>
              <a:t>self clocking</a:t>
            </a:r>
            <a:br>
              <a:rPr lang="en-US" dirty="0">
                <a:solidFill>
                  <a:schemeClr val="accent5"/>
                </a:solidFill>
                <a:sym typeface="Wingdings"/>
              </a:rPr>
            </a:br>
            <a:r>
              <a:rPr lang="en-US" b="1" dirty="0">
                <a:solidFill>
                  <a:schemeClr val="accent2"/>
                </a:solidFill>
                <a:sym typeface="Wingdings"/>
              </a:rPr>
              <a:t>Q</a:t>
            </a:r>
            <a:r>
              <a:rPr lang="en-US" dirty="0">
                <a:solidFill>
                  <a:schemeClr val="accent2"/>
                </a:solidFill>
                <a:sym typeface="Wingdings"/>
              </a:rPr>
              <a:t>: how to adjust the value of </a:t>
            </a:r>
            <a:r>
              <a:rPr lang="en-US" altLang="en-US" b="1" dirty="0" err="1">
                <a:solidFill>
                  <a:schemeClr val="accent2"/>
                </a:solidFill>
                <a:latin typeface="Courier New" charset="0"/>
                <a:ea typeface="ＭＳ Ｐゴシック" charset="-128"/>
              </a:rPr>
              <a:t>cwnd</a:t>
            </a:r>
            <a:r>
              <a:rPr lang="en-US" altLang="en-US" dirty="0">
                <a:solidFill>
                  <a:schemeClr val="accent2"/>
                </a:solidFill>
                <a:latin typeface="+mj-lt"/>
                <a:ea typeface="ＭＳ Ｐゴシック" charset="-128"/>
              </a:rPr>
              <a:t>?</a:t>
            </a:r>
            <a:endParaRPr lang="en-US" dirty="0">
              <a:solidFill>
                <a:schemeClr val="accent2"/>
              </a:solidFill>
              <a:latin typeface="+mj-lt"/>
              <a:sym typeface="Wingdings"/>
            </a:endParaRPr>
          </a:p>
        </p:txBody>
      </p:sp>
      <p:sp>
        <p:nvSpPr>
          <p:cNvPr id="5" name="TextBox 4"/>
          <p:cNvSpPr txBox="1"/>
          <p:nvPr/>
        </p:nvSpPr>
        <p:spPr>
          <a:xfrm flipH="1">
            <a:off x="98425" y="2016197"/>
            <a:ext cx="8947150" cy="816698"/>
          </a:xfrm>
          <a:prstGeom prst="rect">
            <a:avLst/>
          </a:prstGeom>
          <a:solidFill>
            <a:schemeClr val="bg1"/>
          </a:solidFill>
          <a:ln>
            <a:solidFill>
              <a:schemeClr val="tx1"/>
            </a:solidFill>
          </a:ln>
        </p:spPr>
        <p:txBody>
          <a:bodyPr wrap="square" lIns="0" tIns="46800" rIns="0" rtlCol="0">
            <a:spAutoFit/>
          </a:bodyPr>
          <a:lstStyle/>
          <a:p>
            <a:pPr marL="11113" lvl="1" algn="ctr">
              <a:lnSpc>
                <a:spcPct val="110000"/>
              </a:lnSpc>
            </a:pPr>
            <a:r>
              <a:rPr lang="en-US" altLang="en-US" sz="2000" b="1" dirty="0">
                <a:latin typeface="Courier New" charset="0"/>
                <a:ea typeface="ＭＳ Ｐゴシック" charset="-128"/>
              </a:rPr>
              <a:t>#</a:t>
            </a:r>
            <a:r>
              <a:rPr lang="en-US" altLang="en-US" sz="2000" b="1" dirty="0" err="1">
                <a:latin typeface="Courier New" charset="0"/>
                <a:ea typeface="ＭＳ Ｐゴシック" charset="-128"/>
              </a:rPr>
              <a:t>unACKed</a:t>
            </a:r>
            <a:r>
              <a:rPr lang="en-US" altLang="en-US" sz="2000" b="1" dirty="0">
                <a:latin typeface="Courier New" charset="0"/>
                <a:ea typeface="ＭＳ Ｐゴシック" charset="-128"/>
              </a:rPr>
              <a:t> = </a:t>
            </a:r>
            <a:r>
              <a:rPr lang="en-US" altLang="en-US" sz="2000" b="1" dirty="0" err="1">
                <a:latin typeface="Courier New" charset="0"/>
                <a:ea typeface="ＭＳ Ｐゴシック" charset="-128"/>
              </a:rPr>
              <a:t>LastByteSent</a:t>
            </a:r>
            <a:r>
              <a:rPr lang="en-US" altLang="en-US" sz="2000" b="1" dirty="0">
                <a:latin typeface="Courier New" charset="0"/>
                <a:ea typeface="ＭＳ Ｐゴシック" charset="-128"/>
              </a:rPr>
              <a:t> – </a:t>
            </a:r>
            <a:r>
              <a:rPr lang="en-US" altLang="en-US" sz="2000" b="1" dirty="0" err="1">
                <a:latin typeface="Courier New" charset="0"/>
                <a:ea typeface="ＭＳ Ｐゴシック" charset="-128"/>
              </a:rPr>
              <a:t>LastByteAcked</a:t>
            </a:r>
            <a:r>
              <a:rPr lang="en-US" altLang="en-US" sz="2000" b="1" dirty="0">
                <a:latin typeface="Courier New" charset="0"/>
                <a:ea typeface="ＭＳ Ｐゴシック" charset="-128"/>
              </a:rPr>
              <a:t> ≤ min(</a:t>
            </a:r>
            <a:r>
              <a:rPr lang="en-US" altLang="en-US" sz="2000" b="1" dirty="0" err="1">
                <a:latin typeface="Courier New" charset="0"/>
                <a:ea typeface="ＭＳ Ｐゴシック" charset="-128"/>
              </a:rPr>
              <a:t>rwnd,cwnd</a:t>
            </a:r>
            <a:r>
              <a:rPr lang="en-US" altLang="en-US" sz="2000" b="1" dirty="0">
                <a:latin typeface="Courier New" charset="0"/>
                <a:ea typeface="ＭＳ Ｐゴシック" charset="-128"/>
              </a:rPr>
              <a:t>)</a:t>
            </a:r>
          </a:p>
          <a:p>
            <a:pPr marL="11113" lvl="1" algn="ctr">
              <a:spcBef>
                <a:spcPts val="600"/>
              </a:spcBef>
              <a:spcAft>
                <a:spcPts val="600"/>
              </a:spcAft>
            </a:pPr>
            <a:r>
              <a:rPr lang="en-US" altLang="en-US" sz="2000" dirty="0">
                <a:sym typeface="Wingdings"/>
              </a:rPr>
              <a:t>rate ≈  </a:t>
            </a:r>
            <a:r>
              <a:rPr lang="en-US" altLang="en-US" sz="2000" b="1" dirty="0" err="1">
                <a:latin typeface="Courier New" charset="0"/>
                <a:ea typeface="ＭＳ Ｐゴシック" charset="-128"/>
              </a:rPr>
              <a:t>cwnd</a:t>
            </a:r>
            <a:r>
              <a:rPr lang="en-US" altLang="en-US" sz="2000" b="1" dirty="0">
                <a:latin typeface="Courier New" charset="0"/>
                <a:ea typeface="ＭＳ Ｐゴシック" charset="-128"/>
              </a:rPr>
              <a:t> </a:t>
            </a:r>
            <a:r>
              <a:rPr lang="en-US" altLang="en-US" sz="2000" dirty="0">
                <a:sym typeface="Wingdings"/>
              </a:rPr>
              <a:t>/ RTT</a:t>
            </a:r>
            <a:r>
              <a:rPr lang="en-US" altLang="en-US" sz="2000" b="1" dirty="0">
                <a:latin typeface="Courier New" charset="0"/>
                <a:ea typeface="ＭＳ Ｐゴシック" charset="-128"/>
              </a:rPr>
              <a:t> </a:t>
            </a:r>
            <a:endParaRPr lang="en-US" altLang="en-US" sz="2000" dirty="0">
              <a:ea typeface="ＭＳ Ｐゴシック" charset="-12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81974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Probing </a:t>
            </a:r>
          </a:p>
        </p:txBody>
      </p:sp>
      <p:sp>
        <p:nvSpPr>
          <p:cNvPr id="3" name="Content Placeholder 2"/>
          <p:cNvSpPr>
            <a:spLocks noGrp="1"/>
          </p:cNvSpPr>
          <p:nvPr>
            <p:ph idx="1"/>
          </p:nvPr>
        </p:nvSpPr>
        <p:spPr>
          <a:xfrm>
            <a:off x="628650" y="1636295"/>
            <a:ext cx="7886700" cy="4952918"/>
          </a:xfrm>
        </p:spPr>
        <p:txBody>
          <a:bodyPr/>
          <a:lstStyle/>
          <a:p>
            <a:pPr marL="0" indent="0">
              <a:buNone/>
            </a:pPr>
            <a:r>
              <a:rPr lang="en-US" dirty="0"/>
              <a:t>Key idea of TCP’s congestion control</a:t>
            </a:r>
          </a:p>
          <a:p>
            <a:r>
              <a:rPr lang="en-US" dirty="0"/>
              <a:t>Get ACK </a:t>
            </a:r>
            <a:r>
              <a:rPr lang="en-US" dirty="0">
                <a:sym typeface="Wingdings"/>
              </a:rPr>
              <a:t> </a:t>
            </a:r>
            <a:r>
              <a:rPr lang="en-US" altLang="en-US" b="1" dirty="0" err="1">
                <a:latin typeface="Courier New" charset="0"/>
                <a:ea typeface="ＭＳ Ｐゴシック" charset="-128"/>
              </a:rPr>
              <a:t>cwnd</a:t>
            </a:r>
            <a:r>
              <a:rPr lang="en-US" altLang="en-US" b="1" dirty="0">
                <a:latin typeface="Cambria Math" charset="0"/>
                <a:ea typeface="Cambria Math" charset="0"/>
                <a:cs typeface="Cambria Math" charset="0"/>
              </a:rPr>
              <a:t>⬆ </a:t>
            </a:r>
            <a:r>
              <a:rPr lang="en-US" altLang="en-US" b="1" dirty="0">
                <a:latin typeface="Cambria Math" charset="0"/>
                <a:ea typeface="Cambria Math" charset="0"/>
                <a:cs typeface="Cambria Math" charset="0"/>
                <a:sym typeface="Wingdings"/>
              </a:rPr>
              <a:t> </a:t>
            </a:r>
            <a:r>
              <a:rPr lang="en-US" dirty="0"/>
              <a:t>rate</a:t>
            </a:r>
            <a:r>
              <a:rPr lang="en-US" altLang="en-US" b="1" dirty="0">
                <a:latin typeface="Cambria Math" charset="0"/>
                <a:ea typeface="Cambria Math" charset="0"/>
                <a:cs typeface="Cambria Math" charset="0"/>
              </a:rPr>
              <a:t> ⬆</a:t>
            </a:r>
            <a:endParaRPr lang="en-US" dirty="0"/>
          </a:p>
          <a:p>
            <a:r>
              <a:rPr lang="en-US" dirty="0"/>
              <a:t>Packet losses </a:t>
            </a:r>
            <a:r>
              <a:rPr lang="en-US" dirty="0">
                <a:sym typeface="Wingdings"/>
              </a:rPr>
              <a:t> timeout or dup ACK </a:t>
            </a:r>
            <a:r>
              <a:rPr lang="en-US" altLang="en-US" b="1" dirty="0">
                <a:latin typeface="Courier New" charset="0"/>
                <a:ea typeface="ＭＳ Ｐゴシック" charset="-128"/>
              </a:rPr>
              <a:t> </a:t>
            </a:r>
            <a:r>
              <a:rPr lang="en-US" altLang="en-US" b="1" dirty="0" err="1">
                <a:latin typeface="Courier New" charset="0"/>
                <a:ea typeface="ＭＳ Ｐゴシック" charset="-128"/>
              </a:rPr>
              <a:t>cwnd</a:t>
            </a:r>
            <a:r>
              <a:rPr lang="en-US" altLang="en-US" b="1" dirty="0">
                <a:latin typeface="Cambria Math" charset="0"/>
                <a:ea typeface="Cambria Math" charset="0"/>
                <a:cs typeface="Cambria Math" charset="0"/>
              </a:rPr>
              <a:t>⬇</a:t>
            </a:r>
            <a:endParaRPr lang="en-US" dirty="0"/>
          </a:p>
          <a:p>
            <a:endParaRPr lang="en-US" dirty="0"/>
          </a:p>
          <a:p>
            <a:pPr marL="0" indent="0">
              <a:buNone/>
            </a:pPr>
            <a:r>
              <a:rPr lang="en-US" dirty="0"/>
              <a:t>TCP’s congestion control algorithm [RFC 5681]</a:t>
            </a:r>
          </a:p>
          <a:p>
            <a:r>
              <a:rPr lang="en-US" dirty="0">
                <a:solidFill>
                  <a:schemeClr val="accent2"/>
                </a:solidFill>
              </a:rPr>
              <a:t>Slow start</a:t>
            </a:r>
          </a:p>
          <a:p>
            <a:r>
              <a:rPr lang="en-US" dirty="0">
                <a:solidFill>
                  <a:schemeClr val="accent2"/>
                </a:solidFill>
              </a:rPr>
              <a:t>Congestion avoidance </a:t>
            </a:r>
          </a:p>
          <a:p>
            <a:r>
              <a:rPr lang="en-US" dirty="0">
                <a:solidFill>
                  <a:schemeClr val="accent2"/>
                </a:solidFill>
              </a:rPr>
              <a:t>Fast recovery</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2985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Congestion Control</a:t>
            </a:r>
          </a:p>
        </p:txBody>
      </p:sp>
      <p:sp>
        <p:nvSpPr>
          <p:cNvPr id="3" name="Content Placeholder 2"/>
          <p:cNvSpPr>
            <a:spLocks noGrp="1"/>
          </p:cNvSpPr>
          <p:nvPr>
            <p:ph idx="1"/>
          </p:nvPr>
        </p:nvSpPr>
        <p:spPr>
          <a:xfrm>
            <a:off x="488950" y="1134241"/>
            <a:ext cx="8305800" cy="5495202"/>
          </a:xfrm>
        </p:spPr>
        <p:txBody>
          <a:bodyPr>
            <a:normAutofit/>
          </a:bodyPr>
          <a:lstStyle/>
          <a:p>
            <a:r>
              <a:rPr lang="en-US" dirty="0"/>
              <a:t>Sender </a:t>
            </a:r>
            <a:r>
              <a:rPr lang="en-US" dirty="0">
                <a:solidFill>
                  <a:schemeClr val="accent5"/>
                </a:solidFill>
              </a:rPr>
              <a:t>increases the rate </a:t>
            </a:r>
            <a:r>
              <a:rPr lang="en-US" dirty="0"/>
              <a:t>(</a:t>
            </a:r>
            <a:r>
              <a:rPr lang="en-US" altLang="en-US" b="1" dirty="0" err="1">
                <a:latin typeface="Courier New" charset="0"/>
                <a:ea typeface="ＭＳ Ｐゴシック" charset="-128"/>
              </a:rPr>
              <a:t>cwnd</a:t>
            </a:r>
            <a:r>
              <a:rPr lang="en-US" dirty="0"/>
              <a:t>), probing </a:t>
            </a:r>
            <a:br>
              <a:rPr lang="en-US" dirty="0"/>
            </a:br>
            <a:r>
              <a:rPr lang="en-US" dirty="0"/>
              <a:t>for usable bandwidth, </a:t>
            </a:r>
            <a:r>
              <a:rPr lang="en-US" dirty="0">
                <a:solidFill>
                  <a:schemeClr val="accent5"/>
                </a:solidFill>
              </a:rPr>
              <a:t>until loss occurs</a:t>
            </a:r>
          </a:p>
          <a:p>
            <a:r>
              <a:rPr lang="en-US" b="1" dirty="0">
                <a:solidFill>
                  <a:schemeClr val="accent2"/>
                </a:solidFill>
              </a:rPr>
              <a:t>Additive Increase Multiplicative Decrease (AIMD)</a:t>
            </a:r>
          </a:p>
          <a:p>
            <a:pPr lvl="1">
              <a:buClr>
                <a:srgbClr val="000099"/>
              </a:buClr>
              <a:buFont typeface="Arial"/>
              <a:buChar char="•"/>
              <a:defRPr/>
            </a:pPr>
            <a:r>
              <a:rPr lang="en-US" sz="2200" i="1" u="sng" dirty="0">
                <a:solidFill>
                  <a:schemeClr val="accent5"/>
                </a:solidFill>
                <a:ea typeface="ＭＳ Ｐゴシック" charset="0"/>
              </a:rPr>
              <a:t>additive increase</a:t>
            </a:r>
            <a:r>
              <a:rPr lang="en-US" sz="2200" i="1" dirty="0">
                <a:solidFill>
                  <a:schemeClr val="accent5"/>
                </a:solidFill>
                <a:ea typeface="ＭＳ Ｐゴシック" charset="0"/>
              </a:rPr>
              <a:t>:</a:t>
            </a:r>
            <a:r>
              <a:rPr lang="en-US" sz="2200" dirty="0">
                <a:solidFill>
                  <a:schemeClr val="accent5"/>
                </a:solidFill>
                <a:ea typeface="ＭＳ Ｐゴシック" charset="0"/>
              </a:rPr>
              <a:t> </a:t>
            </a:r>
            <a:r>
              <a:rPr lang="en-US" sz="2200" b="1" dirty="0" err="1">
                <a:latin typeface="Courier New" charset="0"/>
                <a:ea typeface="Courier New" charset="0"/>
                <a:cs typeface="Courier New" charset="0"/>
              </a:rPr>
              <a:t>cwnd</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cwnd</a:t>
            </a:r>
            <a:r>
              <a:rPr lang="en-US" b="1" dirty="0">
                <a:latin typeface="Courier New" charset="0"/>
                <a:ea typeface="Courier New" charset="0"/>
                <a:cs typeface="Courier New" charset="0"/>
              </a:rPr>
              <a:t> + 1*</a:t>
            </a:r>
            <a:r>
              <a:rPr lang="en-US" sz="2200" dirty="0">
                <a:ea typeface="ＭＳ Ｐゴシック" charset="0"/>
              </a:rPr>
              <a:t>MSS every RTT until loss detected</a:t>
            </a:r>
            <a:endParaRPr lang="en-US" sz="2200" i="1" dirty="0">
              <a:ea typeface="ＭＳ Ｐゴシック" charset="0"/>
            </a:endParaRPr>
          </a:p>
          <a:p>
            <a:pPr lvl="1">
              <a:buClr>
                <a:srgbClr val="000099"/>
              </a:buClr>
              <a:buFont typeface="Arial"/>
              <a:buChar char="•"/>
              <a:defRPr/>
            </a:pPr>
            <a:r>
              <a:rPr lang="en-US" sz="2200" i="1" u="sng" dirty="0">
                <a:solidFill>
                  <a:schemeClr val="accent5"/>
                </a:solidFill>
                <a:ea typeface="ＭＳ Ｐゴシック" charset="0"/>
              </a:rPr>
              <a:t>multiplicative decrease</a:t>
            </a:r>
            <a:r>
              <a:rPr lang="en-US" sz="2200" dirty="0">
                <a:solidFill>
                  <a:schemeClr val="accent5"/>
                </a:solidFill>
                <a:ea typeface="ＭＳ Ｐゴシック" charset="0"/>
              </a:rPr>
              <a:t>: </a:t>
            </a:r>
            <a:r>
              <a:rPr lang="en-US" sz="2000" b="1" dirty="0" err="1">
                <a:latin typeface="Courier New" charset="0"/>
                <a:ea typeface="Courier New" charset="0"/>
                <a:cs typeface="Courier New" charset="0"/>
              </a:rPr>
              <a:t>cwnd</a:t>
            </a:r>
            <a:r>
              <a:rPr lang="en-US" b="1" dirty="0">
                <a:latin typeface="Courier New" charset="0"/>
                <a:ea typeface="Courier New" charset="0"/>
                <a:cs typeface="Courier New" charset="0"/>
              </a:rPr>
              <a:t> = 0.5*</a:t>
            </a:r>
            <a:r>
              <a:rPr lang="en-US" b="1" dirty="0" err="1">
                <a:latin typeface="Courier New" charset="0"/>
                <a:ea typeface="Courier New" charset="0"/>
                <a:cs typeface="Courier New" charset="0"/>
              </a:rPr>
              <a:t>cwnd</a:t>
            </a:r>
            <a:r>
              <a:rPr lang="en-US" b="1" dirty="0">
                <a:latin typeface="Courier New" charset="0"/>
                <a:ea typeface="Courier New" charset="0"/>
                <a:cs typeface="Courier New" charset="0"/>
              </a:rPr>
              <a:t> </a:t>
            </a:r>
            <a:r>
              <a:rPr lang="en-US" sz="2200" dirty="0">
                <a:ea typeface="ＭＳ Ｐゴシック" charset="0"/>
              </a:rPr>
              <a:t>after loss</a:t>
            </a:r>
            <a:endParaRPr lang="en-US" sz="2200" b="1" dirty="0">
              <a:solidFill>
                <a:schemeClr val="accent2"/>
              </a:solidFill>
            </a:endParaRPr>
          </a:p>
        </p:txBody>
      </p:sp>
      <p:sp>
        <p:nvSpPr>
          <p:cNvPr id="6" name="Text Box 12"/>
          <p:cNvSpPr txBox="1">
            <a:spLocks noChangeArrowheads="1"/>
          </p:cNvSpPr>
          <p:nvPr/>
        </p:nvSpPr>
        <p:spPr bwMode="auto">
          <a:xfrm rot="-5400000">
            <a:off x="1592550" y="4857143"/>
            <a:ext cx="806631" cy="36933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a:latin typeface="+mn-lt"/>
              </a:rPr>
              <a:t>cwnd</a:t>
            </a:r>
            <a:endParaRPr lang="en-US" sz="1800" dirty="0">
              <a:latin typeface="+mn-lt"/>
            </a:endParaRPr>
          </a:p>
        </p:txBody>
      </p:sp>
      <p:sp>
        <p:nvSpPr>
          <p:cNvPr id="8" name="Line 17"/>
          <p:cNvSpPr>
            <a:spLocks noChangeShapeType="1"/>
          </p:cNvSpPr>
          <p:nvPr/>
        </p:nvSpPr>
        <p:spPr bwMode="auto">
          <a:xfrm>
            <a:off x="2271295" y="6283144"/>
            <a:ext cx="4143375"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9" name="Line 18"/>
          <p:cNvSpPr>
            <a:spLocks noChangeShapeType="1"/>
          </p:cNvSpPr>
          <p:nvPr/>
        </p:nvSpPr>
        <p:spPr bwMode="auto">
          <a:xfrm>
            <a:off x="2260183" y="3868557"/>
            <a:ext cx="0" cy="24161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0" name="Line 19"/>
          <p:cNvSpPr>
            <a:spLocks noChangeShapeType="1"/>
          </p:cNvSpPr>
          <p:nvPr/>
        </p:nvSpPr>
        <p:spPr bwMode="auto">
          <a:xfrm flipV="1">
            <a:off x="2271295" y="4986157"/>
            <a:ext cx="169863" cy="16986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1" name="Line 20"/>
          <p:cNvSpPr>
            <a:spLocks noChangeShapeType="1"/>
          </p:cNvSpPr>
          <p:nvPr/>
        </p:nvSpPr>
        <p:spPr bwMode="auto">
          <a:xfrm>
            <a:off x="2452270" y="4975044"/>
            <a:ext cx="0" cy="64293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2" name="Line 21"/>
          <p:cNvSpPr>
            <a:spLocks noChangeShapeType="1"/>
          </p:cNvSpPr>
          <p:nvPr/>
        </p:nvSpPr>
        <p:spPr bwMode="auto">
          <a:xfrm flipV="1">
            <a:off x="2441158" y="4659132"/>
            <a:ext cx="982662" cy="981075"/>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3" name="Line 22"/>
          <p:cNvSpPr>
            <a:spLocks noChangeShapeType="1"/>
          </p:cNvSpPr>
          <p:nvPr/>
        </p:nvSpPr>
        <p:spPr bwMode="auto">
          <a:xfrm>
            <a:off x="3412708" y="4660719"/>
            <a:ext cx="0" cy="8016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14" name="Group 38"/>
          <p:cNvGrpSpPr>
            <a:grpSpLocks/>
          </p:cNvGrpSpPr>
          <p:nvPr/>
        </p:nvGrpSpPr>
        <p:grpSpPr bwMode="auto">
          <a:xfrm>
            <a:off x="3404770" y="4535307"/>
            <a:ext cx="3040063" cy="1106487"/>
            <a:chOff x="2720" y="2730"/>
            <a:chExt cx="1915" cy="697"/>
          </a:xfrm>
        </p:grpSpPr>
        <p:sp>
          <p:nvSpPr>
            <p:cNvPr id="15" name="Line 23"/>
            <p:cNvSpPr>
              <a:spLocks noChangeShapeType="1"/>
            </p:cNvSpPr>
            <p:nvPr/>
          </p:nvSpPr>
          <p:spPr bwMode="auto">
            <a:xfrm flipV="1">
              <a:off x="2720" y="2996"/>
              <a:ext cx="331" cy="33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16" name="Group 37"/>
            <p:cNvGrpSpPr>
              <a:grpSpLocks/>
            </p:cNvGrpSpPr>
            <p:nvPr/>
          </p:nvGrpSpPr>
          <p:grpSpPr bwMode="auto">
            <a:xfrm>
              <a:off x="3051" y="2730"/>
              <a:ext cx="1584" cy="697"/>
              <a:chOff x="3051" y="2730"/>
              <a:chExt cx="1584" cy="697"/>
            </a:xfrm>
          </p:grpSpPr>
          <p:sp>
            <p:nvSpPr>
              <p:cNvPr id="17" name="Line 24"/>
              <p:cNvSpPr>
                <a:spLocks noChangeShapeType="1"/>
              </p:cNvSpPr>
              <p:nvPr/>
            </p:nvSpPr>
            <p:spPr bwMode="auto">
              <a:xfrm>
                <a:off x="3051" y="2993"/>
                <a:ext cx="0" cy="43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8" name="Line 25"/>
              <p:cNvSpPr>
                <a:spLocks noChangeShapeType="1"/>
              </p:cNvSpPr>
              <p:nvPr/>
            </p:nvSpPr>
            <p:spPr bwMode="auto">
              <a:xfrm flipV="1">
                <a:off x="3058" y="2795"/>
                <a:ext cx="611" cy="61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9" name="Line 26"/>
              <p:cNvSpPr>
                <a:spLocks noChangeShapeType="1"/>
              </p:cNvSpPr>
              <p:nvPr/>
            </p:nvSpPr>
            <p:spPr bwMode="auto">
              <a:xfrm>
                <a:off x="3666" y="2795"/>
                <a:ext cx="7" cy="52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0" name="Line 29"/>
              <p:cNvSpPr>
                <a:spLocks noChangeShapeType="1"/>
              </p:cNvSpPr>
              <p:nvPr/>
            </p:nvSpPr>
            <p:spPr bwMode="auto">
              <a:xfrm flipV="1">
                <a:off x="3669" y="2898"/>
                <a:ext cx="420" cy="42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1" name="Line 30"/>
              <p:cNvSpPr>
                <a:spLocks noChangeShapeType="1"/>
              </p:cNvSpPr>
              <p:nvPr/>
            </p:nvSpPr>
            <p:spPr bwMode="auto">
              <a:xfrm>
                <a:off x="4089" y="2889"/>
                <a:ext cx="0" cy="47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2" name="Line 31"/>
              <p:cNvSpPr>
                <a:spLocks noChangeShapeType="1"/>
              </p:cNvSpPr>
              <p:nvPr/>
            </p:nvSpPr>
            <p:spPr bwMode="auto">
              <a:xfrm flipV="1">
                <a:off x="4083" y="2730"/>
                <a:ext cx="552" cy="639"/>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sp>
        <p:nvSpPr>
          <p:cNvPr id="28" name="Text Box 40"/>
          <p:cNvSpPr txBox="1">
            <a:spLocks noChangeArrowheads="1"/>
          </p:cNvSpPr>
          <p:nvPr/>
        </p:nvSpPr>
        <p:spPr bwMode="auto">
          <a:xfrm>
            <a:off x="3838158" y="6273619"/>
            <a:ext cx="67678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mn-lt"/>
              </a:rPr>
              <a:t>time</a:t>
            </a:r>
          </a:p>
        </p:txBody>
      </p:sp>
      <p:cxnSp>
        <p:nvCxnSpPr>
          <p:cNvPr id="30" name="Straight Arrow Connector 29"/>
          <p:cNvCxnSpPr/>
          <p:nvPr/>
        </p:nvCxnSpPr>
        <p:spPr>
          <a:xfrm flipV="1">
            <a:off x="2498052" y="4638493"/>
            <a:ext cx="746919" cy="737673"/>
          </a:xfrm>
          <a:prstGeom prst="straightConnector1">
            <a:avLst/>
          </a:prstGeom>
          <a:ln w="34925">
            <a:solidFill>
              <a:schemeClr val="accent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04112" y="3992123"/>
            <a:ext cx="1330814" cy="646331"/>
          </a:xfrm>
          <a:prstGeom prst="rect">
            <a:avLst/>
          </a:prstGeom>
          <a:noFill/>
        </p:spPr>
        <p:txBody>
          <a:bodyPr wrap="none" rtlCol="0">
            <a:spAutoFit/>
          </a:bodyPr>
          <a:lstStyle/>
          <a:p>
            <a:r>
              <a:rPr lang="en-US">
                <a:solidFill>
                  <a:schemeClr val="accent5"/>
                </a:solidFill>
              </a:rPr>
              <a:t>linear </a:t>
            </a:r>
            <a:br>
              <a:rPr lang="en-US">
                <a:solidFill>
                  <a:schemeClr val="accent5"/>
                </a:solidFill>
              </a:rPr>
            </a:br>
            <a:r>
              <a:rPr lang="en-US">
                <a:solidFill>
                  <a:schemeClr val="accent5"/>
                </a:solidFill>
              </a:rPr>
              <a:t>increasing</a:t>
            </a:r>
          </a:p>
        </p:txBody>
      </p:sp>
      <p:cxnSp>
        <p:nvCxnSpPr>
          <p:cNvPr id="32" name="Straight Arrow Connector 31"/>
          <p:cNvCxnSpPr/>
          <p:nvPr/>
        </p:nvCxnSpPr>
        <p:spPr>
          <a:xfrm flipH="1">
            <a:off x="3512773" y="4670064"/>
            <a:ext cx="12032" cy="818147"/>
          </a:xfrm>
          <a:prstGeom prst="straightConnector1">
            <a:avLst/>
          </a:prstGeom>
          <a:ln w="34925">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52139" y="5530533"/>
            <a:ext cx="1579278" cy="646331"/>
          </a:xfrm>
          <a:prstGeom prst="rect">
            <a:avLst/>
          </a:prstGeom>
          <a:noFill/>
        </p:spPr>
        <p:txBody>
          <a:bodyPr wrap="none" rtlCol="0">
            <a:spAutoFit/>
          </a:bodyPr>
          <a:lstStyle/>
          <a:p>
            <a:r>
              <a:rPr lang="en-US" dirty="0">
                <a:solidFill>
                  <a:schemeClr val="accent2"/>
                </a:solidFill>
              </a:rPr>
              <a:t>exponential </a:t>
            </a:r>
            <a:br>
              <a:rPr lang="en-US" dirty="0">
                <a:solidFill>
                  <a:schemeClr val="accent2"/>
                </a:solidFill>
              </a:rPr>
            </a:br>
            <a:r>
              <a:rPr lang="en-US" dirty="0">
                <a:solidFill>
                  <a:schemeClr val="accent2"/>
                </a:solidFill>
              </a:rPr>
              <a:t>decreasing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21794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28" grpId="0"/>
      <p:bldP spid="31" grpId="0"/>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pPr>
              <a:defRPr/>
            </a:pPr>
            <a:r>
              <a:rPr lang="en-US" dirty="0">
                <a:cs typeface="+mj-cs"/>
              </a:rPr>
              <a:t>TCP Slow Start </a:t>
            </a:r>
          </a:p>
        </p:txBody>
      </p:sp>
      <p:sp>
        <p:nvSpPr>
          <p:cNvPr id="103430" name="Line 6"/>
          <p:cNvSpPr>
            <a:spLocks noChangeShapeType="1"/>
          </p:cNvSpPr>
          <p:nvPr/>
        </p:nvSpPr>
        <p:spPr bwMode="auto">
          <a:xfrm>
            <a:off x="5616575" y="2309813"/>
            <a:ext cx="2505075" cy="3524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31" name="Text Box 8"/>
          <p:cNvSpPr txBox="1">
            <a:spLocks noChangeArrowheads="1"/>
          </p:cNvSpPr>
          <p:nvPr/>
        </p:nvSpPr>
        <p:spPr bwMode="auto">
          <a:xfrm>
            <a:off x="5213350" y="1171575"/>
            <a:ext cx="896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j-lt"/>
              </a:rPr>
              <a:t>Host A</a:t>
            </a:r>
          </a:p>
        </p:txBody>
      </p:sp>
      <p:sp>
        <p:nvSpPr>
          <p:cNvPr id="103432" name="Text Box 9"/>
          <p:cNvSpPr txBox="1">
            <a:spLocks noChangeArrowheads="1"/>
          </p:cNvSpPr>
          <p:nvPr/>
        </p:nvSpPr>
        <p:spPr bwMode="auto">
          <a:xfrm rot="408567">
            <a:off x="6587260" y="2199273"/>
            <a:ext cx="122501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j-lt"/>
              </a:rPr>
              <a:t>1 segment</a:t>
            </a:r>
            <a:endParaRPr lang="en-US" sz="1050" dirty="0">
              <a:latin typeface="+mj-lt"/>
            </a:endParaRPr>
          </a:p>
        </p:txBody>
      </p:sp>
      <p:sp>
        <p:nvSpPr>
          <p:cNvPr id="103433" name="Text Box 10"/>
          <p:cNvSpPr txBox="1">
            <a:spLocks noChangeArrowheads="1"/>
          </p:cNvSpPr>
          <p:nvPr/>
        </p:nvSpPr>
        <p:spPr bwMode="auto">
          <a:xfrm rot="-5400000">
            <a:off x="5214995" y="2512319"/>
            <a:ext cx="4475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mj-lt"/>
              </a:rPr>
              <a:t>RTT</a:t>
            </a:r>
            <a:endParaRPr lang="en-US" sz="1000">
              <a:latin typeface="+mj-lt"/>
            </a:endParaRPr>
          </a:p>
        </p:txBody>
      </p:sp>
      <p:sp>
        <p:nvSpPr>
          <p:cNvPr id="103434" name="Text Box 12"/>
          <p:cNvSpPr txBox="1">
            <a:spLocks noChangeArrowheads="1"/>
          </p:cNvSpPr>
          <p:nvPr/>
        </p:nvSpPr>
        <p:spPr bwMode="auto">
          <a:xfrm>
            <a:off x="7650163" y="1157288"/>
            <a:ext cx="8699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j-lt"/>
              </a:rPr>
              <a:t>Host B</a:t>
            </a:r>
          </a:p>
        </p:txBody>
      </p:sp>
      <p:sp>
        <p:nvSpPr>
          <p:cNvPr id="103435" name="Line 13"/>
          <p:cNvSpPr>
            <a:spLocks noChangeShapeType="1"/>
          </p:cNvSpPr>
          <p:nvPr/>
        </p:nvSpPr>
        <p:spPr bwMode="auto">
          <a:xfrm>
            <a:off x="5611813" y="2124075"/>
            <a:ext cx="0" cy="3848100"/>
          </a:xfrm>
          <a:prstGeom prst="line">
            <a:avLst/>
          </a:prstGeom>
          <a:noFill/>
          <a:ln w="19050">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36" name="Line 14"/>
          <p:cNvSpPr>
            <a:spLocks noChangeShapeType="1"/>
          </p:cNvSpPr>
          <p:nvPr/>
        </p:nvSpPr>
        <p:spPr bwMode="auto">
          <a:xfrm>
            <a:off x="8126413" y="2162175"/>
            <a:ext cx="0" cy="3848100"/>
          </a:xfrm>
          <a:prstGeom prst="line">
            <a:avLst/>
          </a:prstGeom>
          <a:noFill/>
          <a:ln w="19050">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37" name="Line 15"/>
          <p:cNvSpPr>
            <a:spLocks noChangeShapeType="1"/>
          </p:cNvSpPr>
          <p:nvPr/>
        </p:nvSpPr>
        <p:spPr bwMode="auto">
          <a:xfrm flipH="1" flipV="1">
            <a:off x="5430838" y="2273300"/>
            <a:ext cx="4762" cy="219075"/>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38" name="Line 16"/>
          <p:cNvSpPr>
            <a:spLocks noChangeShapeType="1"/>
          </p:cNvSpPr>
          <p:nvPr/>
        </p:nvSpPr>
        <p:spPr bwMode="auto">
          <a:xfrm>
            <a:off x="5440363" y="2879725"/>
            <a:ext cx="4762" cy="223838"/>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39" name="Line 17"/>
          <p:cNvSpPr>
            <a:spLocks noChangeShapeType="1"/>
          </p:cNvSpPr>
          <p:nvPr/>
        </p:nvSpPr>
        <p:spPr bwMode="auto">
          <a:xfrm flipV="1">
            <a:off x="5592763" y="2714625"/>
            <a:ext cx="2505075" cy="352425"/>
          </a:xfrm>
          <a:prstGeom prst="line">
            <a:avLst/>
          </a:prstGeom>
          <a:noFill/>
          <a:ln w="2857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nvGrpSpPr>
          <p:cNvPr id="117775" name="Group 18"/>
          <p:cNvGrpSpPr>
            <a:grpSpLocks/>
          </p:cNvGrpSpPr>
          <p:nvPr/>
        </p:nvGrpSpPr>
        <p:grpSpPr bwMode="auto">
          <a:xfrm>
            <a:off x="7840663" y="5456238"/>
            <a:ext cx="676275" cy="369887"/>
            <a:chOff x="3317" y="3527"/>
            <a:chExt cx="426" cy="233"/>
          </a:xfrm>
        </p:grpSpPr>
        <p:sp>
          <p:nvSpPr>
            <p:cNvPr id="103494" name="Rectangle 19"/>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95" name="Text Box 20"/>
            <p:cNvSpPr txBox="1">
              <a:spLocks noChangeArrowheads="1"/>
            </p:cNvSpPr>
            <p:nvPr/>
          </p:nvSpPr>
          <p:spPr bwMode="auto">
            <a:xfrm>
              <a:off x="3317" y="3527"/>
              <a:ext cx="426" cy="2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j-lt"/>
                </a:rPr>
                <a:t>time</a:t>
              </a:r>
              <a:endParaRPr lang="en-US" sz="1000">
                <a:latin typeface="+mj-lt"/>
              </a:endParaRPr>
            </a:p>
          </p:txBody>
        </p:sp>
      </p:grpSp>
      <p:sp>
        <p:nvSpPr>
          <p:cNvPr id="103441" name="Line 21"/>
          <p:cNvSpPr>
            <a:spLocks noChangeShapeType="1"/>
          </p:cNvSpPr>
          <p:nvPr/>
        </p:nvSpPr>
        <p:spPr bwMode="auto">
          <a:xfrm>
            <a:off x="5621338" y="3090863"/>
            <a:ext cx="2505075" cy="3524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42" name="Line 22"/>
          <p:cNvSpPr>
            <a:spLocks noChangeShapeType="1"/>
          </p:cNvSpPr>
          <p:nvPr/>
        </p:nvSpPr>
        <p:spPr bwMode="auto">
          <a:xfrm>
            <a:off x="5616575" y="3176588"/>
            <a:ext cx="2505075" cy="3524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43" name="Line 23"/>
          <p:cNvSpPr>
            <a:spLocks noChangeShapeType="1"/>
          </p:cNvSpPr>
          <p:nvPr/>
        </p:nvSpPr>
        <p:spPr bwMode="auto">
          <a:xfrm flipV="1">
            <a:off x="5616575" y="3700463"/>
            <a:ext cx="2528888" cy="361950"/>
          </a:xfrm>
          <a:prstGeom prst="line">
            <a:avLst/>
          </a:prstGeom>
          <a:noFill/>
          <a:ln w="2857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44" name="Line 24"/>
          <p:cNvSpPr>
            <a:spLocks noChangeShapeType="1"/>
          </p:cNvSpPr>
          <p:nvPr/>
        </p:nvSpPr>
        <p:spPr bwMode="auto">
          <a:xfrm flipV="1">
            <a:off x="5589588" y="3960813"/>
            <a:ext cx="2505075" cy="352425"/>
          </a:xfrm>
          <a:prstGeom prst="line">
            <a:avLst/>
          </a:prstGeom>
          <a:noFill/>
          <a:ln w="2857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45" name="Text Box 25"/>
          <p:cNvSpPr txBox="1">
            <a:spLocks noChangeArrowheads="1"/>
          </p:cNvSpPr>
          <p:nvPr/>
        </p:nvSpPr>
        <p:spPr bwMode="auto">
          <a:xfrm rot="408567">
            <a:off x="6605742" y="2997420"/>
            <a:ext cx="130516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j-lt"/>
              </a:rPr>
              <a:t>2 segments</a:t>
            </a:r>
            <a:endParaRPr lang="en-US" sz="1050" dirty="0">
              <a:latin typeface="+mj-lt"/>
            </a:endParaRPr>
          </a:p>
        </p:txBody>
      </p:sp>
      <p:sp>
        <p:nvSpPr>
          <p:cNvPr id="103446" name="Text Box 26"/>
          <p:cNvSpPr txBox="1">
            <a:spLocks noChangeArrowheads="1"/>
          </p:cNvSpPr>
          <p:nvPr/>
        </p:nvSpPr>
        <p:spPr bwMode="auto">
          <a:xfrm rot="408567">
            <a:off x="6714211" y="4059824"/>
            <a:ext cx="1305165"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j-lt"/>
              </a:rPr>
              <a:t>4 segments</a:t>
            </a:r>
            <a:endParaRPr lang="en-US" sz="1050" dirty="0">
              <a:latin typeface="+mj-lt"/>
            </a:endParaRPr>
          </a:p>
        </p:txBody>
      </p:sp>
      <p:grpSp>
        <p:nvGrpSpPr>
          <p:cNvPr id="117782" name="Group 27"/>
          <p:cNvGrpSpPr>
            <a:grpSpLocks/>
          </p:cNvGrpSpPr>
          <p:nvPr/>
        </p:nvGrpSpPr>
        <p:grpSpPr bwMode="auto">
          <a:xfrm>
            <a:off x="5611813" y="4095750"/>
            <a:ext cx="2519362" cy="652463"/>
            <a:chOff x="3954" y="2214"/>
            <a:chExt cx="1587" cy="411"/>
          </a:xfrm>
        </p:grpSpPr>
        <p:sp>
          <p:nvSpPr>
            <p:cNvPr id="103490" name="Line 28"/>
            <p:cNvSpPr>
              <a:spLocks noChangeShapeType="1"/>
            </p:cNvSpPr>
            <p:nvPr/>
          </p:nvSpPr>
          <p:spPr bwMode="auto">
            <a:xfrm>
              <a:off x="3963" y="2214"/>
              <a:ext cx="1578" cy="22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91" name="Line 29"/>
            <p:cNvSpPr>
              <a:spLocks noChangeShapeType="1"/>
            </p:cNvSpPr>
            <p:nvPr/>
          </p:nvSpPr>
          <p:spPr bwMode="auto">
            <a:xfrm>
              <a:off x="3954" y="2274"/>
              <a:ext cx="1578" cy="22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92" name="Line 30"/>
            <p:cNvSpPr>
              <a:spLocks noChangeShapeType="1"/>
            </p:cNvSpPr>
            <p:nvPr/>
          </p:nvSpPr>
          <p:spPr bwMode="auto">
            <a:xfrm>
              <a:off x="3963" y="2340"/>
              <a:ext cx="1578" cy="22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93" name="Line 31"/>
            <p:cNvSpPr>
              <a:spLocks noChangeShapeType="1"/>
            </p:cNvSpPr>
            <p:nvPr/>
          </p:nvSpPr>
          <p:spPr bwMode="auto">
            <a:xfrm>
              <a:off x="3957" y="2403"/>
              <a:ext cx="1578" cy="22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grpSp>
        <p:nvGrpSpPr>
          <p:cNvPr id="117783" name="Group 32"/>
          <p:cNvGrpSpPr>
            <a:grpSpLocks/>
          </p:cNvGrpSpPr>
          <p:nvPr/>
        </p:nvGrpSpPr>
        <p:grpSpPr bwMode="auto">
          <a:xfrm flipV="1">
            <a:off x="5897563" y="4476750"/>
            <a:ext cx="2228850" cy="604838"/>
            <a:chOff x="3954" y="2214"/>
            <a:chExt cx="1587" cy="411"/>
          </a:xfrm>
        </p:grpSpPr>
        <p:sp>
          <p:nvSpPr>
            <p:cNvPr id="103486" name="Line 33"/>
            <p:cNvSpPr>
              <a:spLocks noChangeShapeType="1"/>
            </p:cNvSpPr>
            <p:nvPr/>
          </p:nvSpPr>
          <p:spPr bwMode="auto">
            <a:xfrm>
              <a:off x="3963" y="2214"/>
              <a:ext cx="1578" cy="222"/>
            </a:xfrm>
            <a:prstGeom prst="line">
              <a:avLst/>
            </a:prstGeom>
            <a:noFill/>
            <a:ln w="2857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87" name="Line 34"/>
            <p:cNvSpPr>
              <a:spLocks noChangeShapeType="1"/>
            </p:cNvSpPr>
            <p:nvPr/>
          </p:nvSpPr>
          <p:spPr bwMode="auto">
            <a:xfrm>
              <a:off x="3954" y="2274"/>
              <a:ext cx="1578" cy="220"/>
            </a:xfrm>
            <a:prstGeom prst="line">
              <a:avLst/>
            </a:prstGeom>
            <a:noFill/>
            <a:ln w="2857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88" name="Line 35"/>
            <p:cNvSpPr>
              <a:spLocks noChangeShapeType="1"/>
            </p:cNvSpPr>
            <p:nvPr/>
          </p:nvSpPr>
          <p:spPr bwMode="auto">
            <a:xfrm>
              <a:off x="3963" y="2340"/>
              <a:ext cx="1578" cy="222"/>
            </a:xfrm>
            <a:prstGeom prst="line">
              <a:avLst/>
            </a:prstGeom>
            <a:noFill/>
            <a:ln w="2857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89" name="Line 36"/>
            <p:cNvSpPr>
              <a:spLocks noChangeShapeType="1"/>
            </p:cNvSpPr>
            <p:nvPr/>
          </p:nvSpPr>
          <p:spPr bwMode="auto">
            <a:xfrm>
              <a:off x="3957" y="2403"/>
              <a:ext cx="1578" cy="222"/>
            </a:xfrm>
            <a:prstGeom prst="line">
              <a:avLst/>
            </a:prstGeom>
            <a:noFill/>
            <a:ln w="2857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grpSp>
        <p:nvGrpSpPr>
          <p:cNvPr id="117785" name="Group 43"/>
          <p:cNvGrpSpPr>
            <a:grpSpLocks/>
          </p:cNvGrpSpPr>
          <p:nvPr/>
        </p:nvGrpSpPr>
        <p:grpSpPr bwMode="auto">
          <a:xfrm>
            <a:off x="5173663" y="1495425"/>
            <a:ext cx="654050" cy="601663"/>
            <a:chOff x="-44" y="1473"/>
            <a:chExt cx="981" cy="1105"/>
          </a:xfrm>
        </p:grpSpPr>
        <p:pic>
          <p:nvPicPr>
            <p:cNvPr id="117819" name="Picture 4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820" name="Freeform 4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j-lt"/>
              </a:endParaRPr>
            </a:p>
          </p:txBody>
        </p:sp>
      </p:grpSp>
      <p:grpSp>
        <p:nvGrpSpPr>
          <p:cNvPr id="117786" name="Group 46"/>
          <p:cNvGrpSpPr>
            <a:grpSpLocks/>
          </p:cNvGrpSpPr>
          <p:nvPr/>
        </p:nvGrpSpPr>
        <p:grpSpPr bwMode="auto">
          <a:xfrm>
            <a:off x="7908925" y="1509713"/>
            <a:ext cx="382588" cy="547687"/>
            <a:chOff x="4140" y="429"/>
            <a:chExt cx="1425" cy="2396"/>
          </a:xfrm>
        </p:grpSpPr>
        <p:sp>
          <p:nvSpPr>
            <p:cNvPr id="117787" name="Freeform 47"/>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03453" name="Rectangle 48"/>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17789" name="Freeform 49"/>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17790" name="Freeform 50"/>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03456" name="Rectangle 51"/>
            <p:cNvSpPr>
              <a:spLocks noChangeArrowheads="1"/>
            </p:cNvSpPr>
            <p:nvPr/>
          </p:nvSpPr>
          <p:spPr bwMode="auto">
            <a:xfrm>
              <a:off x="4211" y="693"/>
              <a:ext cx="597"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nvGrpSpPr>
            <p:cNvPr id="117792" name="Group 52"/>
            <p:cNvGrpSpPr>
              <a:grpSpLocks/>
            </p:cNvGrpSpPr>
            <p:nvPr/>
          </p:nvGrpSpPr>
          <p:grpSpPr bwMode="auto">
            <a:xfrm>
              <a:off x="4749" y="668"/>
              <a:ext cx="581" cy="145"/>
              <a:chOff x="614" y="2568"/>
              <a:chExt cx="725" cy="139"/>
            </a:xfrm>
          </p:grpSpPr>
          <p:sp>
            <p:nvSpPr>
              <p:cNvPr id="103482" name="AutoShape 53"/>
              <p:cNvSpPr>
                <a:spLocks noChangeArrowheads="1"/>
              </p:cNvSpPr>
              <p:nvPr/>
            </p:nvSpPr>
            <p:spPr bwMode="auto">
              <a:xfrm>
                <a:off x="614" y="2565"/>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83" name="AutoShape 54"/>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sp>
          <p:nvSpPr>
            <p:cNvPr id="103458" name="Rectangle 55"/>
            <p:cNvSpPr>
              <a:spLocks noChangeArrowheads="1"/>
            </p:cNvSpPr>
            <p:nvPr/>
          </p:nvSpPr>
          <p:spPr bwMode="auto">
            <a:xfrm>
              <a:off x="4223" y="1019"/>
              <a:ext cx="597"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nvGrpSpPr>
            <p:cNvPr id="117794" name="Group 56"/>
            <p:cNvGrpSpPr>
              <a:grpSpLocks/>
            </p:cNvGrpSpPr>
            <p:nvPr/>
          </p:nvGrpSpPr>
          <p:grpSpPr bwMode="auto">
            <a:xfrm>
              <a:off x="4747" y="994"/>
              <a:ext cx="581" cy="134"/>
              <a:chOff x="614" y="2568"/>
              <a:chExt cx="725" cy="139"/>
            </a:xfrm>
          </p:grpSpPr>
          <p:sp>
            <p:nvSpPr>
              <p:cNvPr id="103480" name="AutoShape 57"/>
              <p:cNvSpPr>
                <a:spLocks noChangeArrowheads="1"/>
              </p:cNvSpPr>
              <p:nvPr/>
            </p:nvSpPr>
            <p:spPr bwMode="auto">
              <a:xfrm>
                <a:off x="617" y="2565"/>
                <a:ext cx="723"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81" name="AutoShape 58"/>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sp>
          <p:nvSpPr>
            <p:cNvPr id="103460" name="Rectangle 59"/>
            <p:cNvSpPr>
              <a:spLocks noChangeArrowheads="1"/>
            </p:cNvSpPr>
            <p:nvPr/>
          </p:nvSpPr>
          <p:spPr bwMode="auto">
            <a:xfrm>
              <a:off x="4217" y="1360"/>
              <a:ext cx="597"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61" name="Rectangle 60"/>
            <p:cNvSpPr>
              <a:spLocks noChangeArrowheads="1"/>
            </p:cNvSpPr>
            <p:nvPr/>
          </p:nvSpPr>
          <p:spPr bwMode="auto">
            <a:xfrm>
              <a:off x="4229" y="1658"/>
              <a:ext cx="597"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nvGrpSpPr>
            <p:cNvPr id="117797" name="Group 61"/>
            <p:cNvGrpSpPr>
              <a:grpSpLocks/>
            </p:cNvGrpSpPr>
            <p:nvPr/>
          </p:nvGrpSpPr>
          <p:grpSpPr bwMode="auto">
            <a:xfrm>
              <a:off x="4735" y="1627"/>
              <a:ext cx="582" cy="151"/>
              <a:chOff x="614" y="2568"/>
              <a:chExt cx="725" cy="139"/>
            </a:xfrm>
          </p:grpSpPr>
          <p:sp>
            <p:nvSpPr>
              <p:cNvPr id="103478" name="AutoShape 62"/>
              <p:cNvSpPr>
                <a:spLocks noChangeArrowheads="1"/>
              </p:cNvSpPr>
              <p:nvPr/>
            </p:nvSpPr>
            <p:spPr bwMode="auto">
              <a:xfrm>
                <a:off x="617" y="2571"/>
                <a:ext cx="722"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79" name="AutoShape 63"/>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sp>
          <p:nvSpPr>
            <p:cNvPr id="117798" name="Freeform 64"/>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grpSp>
          <p:nvGrpSpPr>
            <p:cNvPr id="117799" name="Group 65"/>
            <p:cNvGrpSpPr>
              <a:grpSpLocks/>
            </p:cNvGrpSpPr>
            <p:nvPr/>
          </p:nvGrpSpPr>
          <p:grpSpPr bwMode="auto">
            <a:xfrm>
              <a:off x="4739" y="1327"/>
              <a:ext cx="582" cy="139"/>
              <a:chOff x="614" y="2568"/>
              <a:chExt cx="725" cy="139"/>
            </a:xfrm>
          </p:grpSpPr>
          <p:sp>
            <p:nvSpPr>
              <p:cNvPr id="103476" name="AutoShape 66"/>
              <p:cNvSpPr>
                <a:spLocks noChangeArrowheads="1"/>
              </p:cNvSpPr>
              <p:nvPr/>
            </p:nvSpPr>
            <p:spPr bwMode="auto">
              <a:xfrm>
                <a:off x="612" y="2566"/>
                <a:ext cx="729"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77" name="AutoShape 67"/>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sp>
          <p:nvSpPr>
            <p:cNvPr id="103465" name="Rectangle 68"/>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17801" name="Freeform 69"/>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17802" name="Freeform 70"/>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03468" name="Oval 71"/>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17804" name="Freeform 72"/>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03470" name="AutoShape 73"/>
            <p:cNvSpPr>
              <a:spLocks noChangeArrowheads="1"/>
            </p:cNvSpPr>
            <p:nvPr/>
          </p:nvSpPr>
          <p:spPr bwMode="auto">
            <a:xfrm>
              <a:off x="4140" y="2679"/>
              <a:ext cx="1200"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71" name="AutoShape 74"/>
            <p:cNvSpPr>
              <a:spLocks noChangeArrowheads="1"/>
            </p:cNvSpPr>
            <p:nvPr/>
          </p:nvSpPr>
          <p:spPr bwMode="auto">
            <a:xfrm>
              <a:off x="4205" y="2714"/>
              <a:ext cx="1070" cy="76"/>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72" name="Oval 75"/>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73" name="Oval 76"/>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mj-lt"/>
                <a:ea typeface="ＭＳ Ｐゴシック" charset="0"/>
                <a:cs typeface="Arial" charset="0"/>
              </a:endParaRPr>
            </a:p>
          </p:txBody>
        </p:sp>
        <p:sp>
          <p:nvSpPr>
            <p:cNvPr id="103474" name="Oval 77"/>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103475" name="Rectangle 78"/>
            <p:cNvSpPr>
              <a:spLocks noChangeArrowheads="1"/>
            </p:cNvSpPr>
            <p:nvPr/>
          </p:nvSpPr>
          <p:spPr bwMode="auto">
            <a:xfrm>
              <a:off x="5062" y="1832"/>
              <a:ext cx="83"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grpSp>
      <p:sp>
        <p:nvSpPr>
          <p:cNvPr id="71" name="Rectangle 3"/>
          <p:cNvSpPr txBox="1">
            <a:spLocks noChangeArrowheads="1"/>
          </p:cNvSpPr>
          <p:nvPr/>
        </p:nvSpPr>
        <p:spPr>
          <a:xfrm>
            <a:off x="348916" y="1157289"/>
            <a:ext cx="4713864" cy="54239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When connection begins, increase rate </a:t>
            </a:r>
            <a:r>
              <a:rPr lang="en-US" sz="2400" dirty="0">
                <a:solidFill>
                  <a:schemeClr val="accent5"/>
                </a:solidFill>
              </a:rPr>
              <a:t>exponentially</a:t>
            </a:r>
            <a:r>
              <a:rPr lang="en-US" sz="2400" dirty="0"/>
              <a:t> until first loss event:</a:t>
            </a:r>
          </a:p>
          <a:p>
            <a:pPr marL="585788" lvl="1" indent="-358775">
              <a:spcBef>
                <a:spcPts val="1200"/>
              </a:spcBef>
              <a:buFont typeface="+mj-lt"/>
              <a:buAutoNum type="arabicPeriod"/>
              <a:defRPr/>
            </a:pPr>
            <a:r>
              <a:rPr lang="en-US" sz="2000" dirty="0"/>
              <a:t>initially </a:t>
            </a:r>
            <a:r>
              <a:rPr lang="en-US" sz="2000" b="1" dirty="0" err="1">
                <a:latin typeface="Courier New" charset="0"/>
              </a:rPr>
              <a:t>cwnd</a:t>
            </a:r>
            <a:r>
              <a:rPr lang="en-US" sz="2000" dirty="0"/>
              <a:t> = 1 MSS</a:t>
            </a:r>
          </a:p>
          <a:p>
            <a:pPr marL="585788" lvl="1" indent="-358775">
              <a:spcBef>
                <a:spcPts val="1200"/>
              </a:spcBef>
              <a:buFont typeface="+mj-lt"/>
              <a:buAutoNum type="arabicPeriod"/>
              <a:defRPr/>
            </a:pPr>
            <a:r>
              <a:rPr lang="en-US" sz="2000" b="1" dirty="0" err="1">
                <a:latin typeface="Courier New" charset="0"/>
              </a:rPr>
              <a:t>cwnd</a:t>
            </a:r>
            <a:r>
              <a:rPr lang="en-US" sz="2000" dirty="0"/>
              <a:t> = 2*</a:t>
            </a:r>
            <a:r>
              <a:rPr lang="en-US" sz="2000" b="1" dirty="0" err="1">
                <a:latin typeface="Courier New" charset="0"/>
              </a:rPr>
              <a:t>cwnd</a:t>
            </a:r>
            <a:endParaRPr lang="en-US" sz="2000" dirty="0"/>
          </a:p>
          <a:p>
            <a:pPr marL="585788" lvl="1" indent="-358775">
              <a:spcBef>
                <a:spcPts val="1200"/>
              </a:spcBef>
              <a:buFont typeface="+mj-lt"/>
              <a:buAutoNum type="arabicPeriod"/>
              <a:defRPr/>
            </a:pPr>
            <a:r>
              <a:rPr lang="en-US" sz="2000" dirty="0"/>
              <a:t>Update for every RTT (i.e., ACK received)</a:t>
            </a:r>
          </a:p>
          <a:p>
            <a:pPr marL="585788" lvl="1" indent="-358775">
              <a:buFont typeface="+mj-lt"/>
              <a:buAutoNum type="arabicPeriod"/>
              <a:defRPr/>
            </a:pPr>
            <a:endParaRPr lang="en-US" u="sng" dirty="0">
              <a:solidFill>
                <a:schemeClr val="accent5"/>
              </a:solidFill>
            </a:endParaRPr>
          </a:p>
          <a:p>
            <a:pPr>
              <a:defRPr/>
            </a:pPr>
            <a:r>
              <a:rPr lang="en-US" sz="2400" u="sng" dirty="0">
                <a:solidFill>
                  <a:schemeClr val="accent5"/>
                </a:solidFill>
              </a:rPr>
              <a:t>Summary</a:t>
            </a:r>
            <a:r>
              <a:rPr lang="en-US" sz="2400" dirty="0">
                <a:solidFill>
                  <a:schemeClr val="accent5"/>
                </a:solidFill>
              </a:rPr>
              <a:t>: </a:t>
            </a:r>
            <a:r>
              <a:rPr lang="en-US" sz="2400" dirty="0"/>
              <a:t>initial rate is slow but ramps up exponentially fast</a:t>
            </a:r>
            <a:br>
              <a:rPr lang="en-US" sz="2400" dirty="0"/>
            </a:br>
            <a:r>
              <a:rPr lang="en-US" sz="2400" dirty="0">
                <a:solidFill>
                  <a:schemeClr val="accent2"/>
                </a:solidFill>
                <a:sym typeface="Wingdings"/>
              </a:rPr>
              <a:t> slow start is not slow </a:t>
            </a:r>
            <a:endParaRPr lang="en-US" sz="2400" dirty="0">
              <a:solidFill>
                <a:schemeClr val="accent2"/>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8980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2"/>
          <p:cNvSpPr>
            <a:spLocks noGrp="1" noChangeArrowheads="1"/>
          </p:cNvSpPr>
          <p:nvPr>
            <p:ph type="title"/>
          </p:nvPr>
        </p:nvSpPr>
        <p:spPr/>
        <p:txBody>
          <a:bodyPr>
            <a:normAutofit/>
          </a:bodyPr>
          <a:lstStyle/>
          <a:p>
            <a:pPr>
              <a:defRPr/>
            </a:pPr>
            <a:r>
              <a:rPr lang="en-US" dirty="0"/>
              <a:t>How to Detect Loss?</a:t>
            </a:r>
            <a:endParaRPr lang="en-US" dirty="0">
              <a:cs typeface="+mj-cs"/>
            </a:endParaRPr>
          </a:p>
        </p:txBody>
      </p:sp>
      <p:sp>
        <p:nvSpPr>
          <p:cNvPr id="104454" name="Rectangle 3"/>
          <p:cNvSpPr>
            <a:spLocks noGrp="1" noChangeArrowheads="1"/>
          </p:cNvSpPr>
          <p:nvPr>
            <p:ph idx="1"/>
          </p:nvPr>
        </p:nvSpPr>
        <p:spPr>
          <a:xfrm>
            <a:off x="408214" y="1094011"/>
            <a:ext cx="8327572" cy="5495202"/>
          </a:xfrm>
        </p:spPr>
        <p:txBody>
          <a:bodyPr>
            <a:normAutofit lnSpcReduction="10000"/>
          </a:bodyPr>
          <a:lstStyle/>
          <a:p>
            <a:pPr>
              <a:defRPr/>
            </a:pPr>
            <a:r>
              <a:rPr lang="en-US" sz="2400" dirty="0">
                <a:cs typeface="+mn-cs"/>
              </a:rPr>
              <a:t>Loss indicated by </a:t>
            </a:r>
            <a:r>
              <a:rPr lang="en-US" sz="2400" dirty="0">
                <a:solidFill>
                  <a:schemeClr val="accent5"/>
                </a:solidFill>
                <a:cs typeface="+mn-cs"/>
              </a:rPr>
              <a:t>timeout</a:t>
            </a:r>
            <a:r>
              <a:rPr lang="en-US" sz="2400" dirty="0">
                <a:cs typeface="+mn-cs"/>
              </a:rPr>
              <a:t>:</a:t>
            </a:r>
          </a:p>
          <a:p>
            <a:pPr lvl="1">
              <a:buFont typeface="Arial"/>
              <a:buChar char="•"/>
              <a:defRPr/>
            </a:pPr>
            <a:endParaRPr lang="en-US" sz="2000" dirty="0"/>
          </a:p>
          <a:p>
            <a:pPr lvl="1">
              <a:buFont typeface="Arial"/>
              <a:buChar char="•"/>
              <a:defRPr/>
            </a:pPr>
            <a:endParaRPr lang="en-US" sz="2000" dirty="0"/>
          </a:p>
          <a:p>
            <a:pPr lvl="1">
              <a:buFont typeface="Arial"/>
              <a:buChar char="•"/>
              <a:defRPr/>
            </a:pPr>
            <a:r>
              <a:rPr lang="en-US" sz="2000" dirty="0">
                <a:solidFill>
                  <a:schemeClr val="accent2"/>
                </a:solidFill>
              </a:rPr>
              <a:t>begin the slow start process anew </a:t>
            </a:r>
          </a:p>
          <a:p>
            <a:pPr lvl="1">
              <a:buFont typeface="Arial"/>
              <a:buChar char="•"/>
              <a:defRPr/>
            </a:pPr>
            <a:endParaRPr lang="en-US" sz="2000" dirty="0"/>
          </a:p>
          <a:p>
            <a:pPr>
              <a:defRPr/>
            </a:pPr>
            <a:r>
              <a:rPr lang="en-US" sz="2400" dirty="0">
                <a:cs typeface="+mn-cs"/>
              </a:rPr>
              <a:t>Loss indicated by </a:t>
            </a:r>
            <a:r>
              <a:rPr lang="en-US" sz="2400" dirty="0">
                <a:solidFill>
                  <a:schemeClr val="accent5"/>
                </a:solidFill>
                <a:cs typeface="+mn-cs"/>
              </a:rPr>
              <a:t>3 duplicate ACKs</a:t>
            </a:r>
            <a:r>
              <a:rPr lang="en-US" sz="2400" dirty="0">
                <a:cs typeface="+mn-cs"/>
              </a:rPr>
              <a:t>: </a:t>
            </a:r>
            <a:r>
              <a:rPr lang="en-US" sz="2400" b="1" dirty="0">
                <a:solidFill>
                  <a:schemeClr val="accent6"/>
                </a:solidFill>
                <a:cs typeface="+mn-cs"/>
              </a:rPr>
              <a:t>TCP RENO</a:t>
            </a:r>
          </a:p>
          <a:p>
            <a:pPr lvl="1">
              <a:buFont typeface="Arial"/>
              <a:buChar char="•"/>
              <a:defRPr/>
            </a:pPr>
            <a:r>
              <a:rPr lang="en-US" sz="2000" dirty="0"/>
              <a:t>enter the </a:t>
            </a:r>
            <a:r>
              <a:rPr lang="en-US" sz="2000" b="1" u="sng" dirty="0">
                <a:solidFill>
                  <a:schemeClr val="accent5"/>
                </a:solidFill>
              </a:rPr>
              <a:t>fast recovery </a:t>
            </a:r>
            <a:r>
              <a:rPr lang="en-US" sz="2000" dirty="0"/>
              <a:t>state</a:t>
            </a:r>
          </a:p>
          <a:p>
            <a:pPr lvl="1">
              <a:buFont typeface="Arial"/>
              <a:buChar char="•"/>
              <a:defRPr/>
            </a:pPr>
            <a:endParaRPr lang="en-US" sz="2000" dirty="0"/>
          </a:p>
          <a:p>
            <a:pPr lvl="1">
              <a:buFont typeface="Arial"/>
              <a:buChar char="•"/>
              <a:defRPr/>
            </a:pPr>
            <a:endParaRPr lang="en-US" sz="2000" dirty="0"/>
          </a:p>
          <a:p>
            <a:pPr lvl="1">
              <a:defRPr/>
            </a:pPr>
            <a:endParaRPr lang="en-US" sz="2000" dirty="0"/>
          </a:p>
          <a:p>
            <a:pPr lvl="1">
              <a:defRPr/>
            </a:pPr>
            <a:r>
              <a:rPr lang="en-US" sz="2000" dirty="0"/>
              <a:t>“add 3” is to account for the three dup ACK</a:t>
            </a:r>
          </a:p>
          <a:p>
            <a:pPr lvl="1">
              <a:defRPr/>
            </a:pPr>
            <a:r>
              <a:rPr lang="en-US" sz="2000" dirty="0">
                <a:solidFill>
                  <a:schemeClr val="accent2"/>
                </a:solidFill>
              </a:rPr>
              <a:t>more conservative as compared to timeout</a:t>
            </a:r>
            <a:endParaRPr lang="en-US" sz="2400" b="1" dirty="0">
              <a:solidFill>
                <a:schemeClr val="accent2"/>
              </a:solidFill>
            </a:endParaRPr>
          </a:p>
          <a:p>
            <a:pPr>
              <a:defRPr/>
            </a:pPr>
            <a:endParaRPr lang="en-US" sz="2400" b="1" dirty="0">
              <a:solidFill>
                <a:schemeClr val="accent2"/>
              </a:solidFill>
              <a:cs typeface="+mn-cs"/>
            </a:endParaRPr>
          </a:p>
          <a:p>
            <a:pPr>
              <a:defRPr/>
            </a:pPr>
            <a:r>
              <a:rPr lang="en-US" sz="2400" b="1" dirty="0">
                <a:solidFill>
                  <a:schemeClr val="accent6"/>
                </a:solidFill>
                <a:cs typeface="+mn-cs"/>
              </a:rPr>
              <a:t>TCP Tahoe </a:t>
            </a:r>
            <a:r>
              <a:rPr lang="en-US" sz="2400" dirty="0">
                <a:cs typeface="+mn-cs"/>
              </a:rPr>
              <a:t>always sets </a:t>
            </a:r>
            <a:r>
              <a:rPr lang="en-US" sz="2400" b="1" dirty="0" err="1">
                <a:latin typeface="Courier New" charset="0"/>
                <a:cs typeface="+mn-cs"/>
              </a:rPr>
              <a:t>cwnd</a:t>
            </a:r>
            <a:r>
              <a:rPr lang="en-US" sz="2400" dirty="0">
                <a:cs typeface="+mn-cs"/>
              </a:rPr>
              <a:t> to 1, no matter timeout or 3 duplicate ACKs</a:t>
            </a:r>
          </a:p>
          <a:p>
            <a:pPr lvl="1">
              <a:buFont typeface="Arial"/>
              <a:buChar char="•"/>
              <a:defRPr/>
            </a:pPr>
            <a:endParaRPr lang="en-US" sz="2000" dirty="0"/>
          </a:p>
        </p:txBody>
      </p:sp>
      <p:sp>
        <p:nvSpPr>
          <p:cNvPr id="5" name="Rectangle 4"/>
          <p:cNvSpPr/>
          <p:nvPr/>
        </p:nvSpPr>
        <p:spPr>
          <a:xfrm>
            <a:off x="781731" y="3838270"/>
            <a:ext cx="7207776" cy="707886"/>
          </a:xfrm>
          <a:prstGeom prst="rect">
            <a:avLst/>
          </a:prstGeom>
          <a:ln>
            <a:solidFill>
              <a:schemeClr val="tx1"/>
            </a:solidFill>
          </a:ln>
        </p:spPr>
        <p:txBody>
          <a:bodyPr wrap="square">
            <a:spAutoFit/>
          </a:bodyPr>
          <a:lstStyle/>
          <a:p>
            <a:pPr algn="ctr"/>
            <a:r>
              <a:rPr lang="en-US" sz="2000" dirty="0"/>
              <a:t>Dup ACK </a:t>
            </a:r>
            <a:r>
              <a:rPr lang="en-US" sz="2000" dirty="0">
                <a:sym typeface="Wingdings"/>
              </a:rPr>
              <a:t></a:t>
            </a:r>
            <a:r>
              <a:rPr lang="en-US" sz="2000" dirty="0">
                <a:latin typeface="Courier New" charset="0"/>
                <a:sym typeface="Wingdings"/>
              </a:rPr>
              <a:t> </a:t>
            </a:r>
            <a:r>
              <a:rPr lang="en-US" sz="2000" b="1" dirty="0" err="1">
                <a:latin typeface="Courier New" charset="0"/>
              </a:rPr>
              <a:t>cwnd</a:t>
            </a:r>
            <a:r>
              <a:rPr lang="en-US" sz="2000" dirty="0"/>
              <a:t> </a:t>
            </a:r>
            <a:r>
              <a:rPr lang="en-US" sz="2000" b="1" dirty="0">
                <a:latin typeface="Courier New" charset="0"/>
              </a:rPr>
              <a:t>= </a:t>
            </a:r>
            <a:r>
              <a:rPr lang="en-US" sz="2000" b="1" dirty="0" err="1">
                <a:latin typeface="Courier New" charset="0"/>
              </a:rPr>
              <a:t>cwnd</a:t>
            </a:r>
            <a:r>
              <a:rPr lang="en-US" sz="2000" b="1" dirty="0">
                <a:latin typeface="Courier New" charset="0"/>
              </a:rPr>
              <a:t>/2 + 3</a:t>
            </a:r>
            <a:r>
              <a:rPr lang="en-US" sz="2000" dirty="0"/>
              <a:t> </a:t>
            </a:r>
            <a:br>
              <a:rPr lang="en-US" sz="2000" dirty="0"/>
            </a:br>
            <a:r>
              <a:rPr lang="en-US" sz="2000" dirty="0">
                <a:sym typeface="Wingdings"/>
              </a:rPr>
              <a:t> increase </a:t>
            </a:r>
            <a:r>
              <a:rPr lang="en-US" sz="2000" b="1" dirty="0" err="1">
                <a:latin typeface="Courier New" charset="0"/>
              </a:rPr>
              <a:t>cwnd</a:t>
            </a:r>
            <a:r>
              <a:rPr lang="en-US" sz="2000" b="1" dirty="0">
                <a:latin typeface="Courier New" charset="0"/>
              </a:rPr>
              <a:t> </a:t>
            </a:r>
            <a:r>
              <a:rPr lang="en-US" sz="2000" dirty="0"/>
              <a:t>linearly</a:t>
            </a:r>
          </a:p>
        </p:txBody>
      </p:sp>
      <p:sp>
        <p:nvSpPr>
          <p:cNvPr id="3" name="Slide Number Placeholder 2"/>
          <p:cNvSpPr>
            <a:spLocks noGrp="1"/>
          </p:cNvSpPr>
          <p:nvPr>
            <p:ph type="sldNum" sz="quarter" idx="12"/>
          </p:nvPr>
        </p:nvSpPr>
        <p:spPr/>
        <p:txBody>
          <a:bodyPr/>
          <a:lstStyle/>
          <a:p>
            <a:fld id="{D57F1E4F-1CFF-5643-939E-217C01CDF565}" type="slidenum">
              <a:rPr lang="en-US" smtClean="0"/>
              <a:pPr/>
              <a:t>35</a:t>
            </a:fld>
            <a:endParaRPr lang="en-US" dirty="0"/>
          </a:p>
        </p:txBody>
      </p:sp>
      <p:sp>
        <p:nvSpPr>
          <p:cNvPr id="7" name="Rectangle 6"/>
          <p:cNvSpPr/>
          <p:nvPr/>
        </p:nvSpPr>
        <p:spPr>
          <a:xfrm>
            <a:off x="732963" y="1675519"/>
            <a:ext cx="7305312" cy="400110"/>
          </a:xfrm>
          <a:prstGeom prst="rect">
            <a:avLst/>
          </a:prstGeom>
          <a:ln>
            <a:solidFill>
              <a:schemeClr val="tx1"/>
            </a:solidFill>
          </a:ln>
        </p:spPr>
        <p:txBody>
          <a:bodyPr wrap="square">
            <a:spAutoFit/>
          </a:bodyPr>
          <a:lstStyle/>
          <a:p>
            <a:pPr algn="ctr"/>
            <a:r>
              <a:rPr lang="en-US" sz="2000" dirty="0"/>
              <a:t>Timeout </a:t>
            </a:r>
            <a:r>
              <a:rPr lang="en-US" sz="2000" dirty="0">
                <a:sym typeface="Wingdings"/>
              </a:rPr>
              <a:t></a:t>
            </a:r>
            <a:r>
              <a:rPr lang="en-US" sz="2000" dirty="0">
                <a:latin typeface="Courier New" charset="0"/>
                <a:sym typeface="Wingdings"/>
              </a:rPr>
              <a:t> </a:t>
            </a:r>
            <a:r>
              <a:rPr lang="en-US" sz="2000" b="1" dirty="0" err="1">
                <a:latin typeface="Courier New" charset="0"/>
              </a:rPr>
              <a:t>cwnd</a:t>
            </a:r>
            <a:r>
              <a:rPr lang="en-US" sz="2000" dirty="0"/>
              <a:t> </a:t>
            </a:r>
            <a:r>
              <a:rPr lang="en-US" sz="2000" b="1" dirty="0">
                <a:latin typeface="Courier New" charset="0"/>
              </a:rPr>
              <a:t>= 1 (MSS)</a:t>
            </a:r>
            <a:endParaRPr lang="en-US" sz="2000" dirty="0"/>
          </a:p>
        </p:txBody>
      </p:sp>
    </p:spTree>
    <p:extLst>
      <p:ext uri="{BB962C8B-B14F-4D97-AF65-F5344CB8AC3E}">
        <p14:creationId xmlns:p14="http://schemas.microsoft.com/office/powerpoint/2010/main" val="2020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45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45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54">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45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Avoidance</a:t>
            </a:r>
          </a:p>
        </p:txBody>
      </p:sp>
      <p:sp>
        <p:nvSpPr>
          <p:cNvPr id="3" name="Content Placeholder 2"/>
          <p:cNvSpPr>
            <a:spLocks noGrp="1"/>
          </p:cNvSpPr>
          <p:nvPr>
            <p:ph idx="1"/>
          </p:nvPr>
        </p:nvSpPr>
        <p:spPr>
          <a:xfrm>
            <a:off x="353568" y="1094011"/>
            <a:ext cx="8436864" cy="5495202"/>
          </a:xfrm>
        </p:spPr>
        <p:txBody>
          <a:bodyPr/>
          <a:lstStyle/>
          <a:p>
            <a:r>
              <a:rPr lang="en-US" dirty="0"/>
              <a:t>switch to the </a:t>
            </a:r>
            <a:r>
              <a:rPr lang="en-US" dirty="0">
                <a:solidFill>
                  <a:schemeClr val="accent5"/>
                </a:solidFill>
              </a:rPr>
              <a:t>congestion-avoidance</a:t>
            </a:r>
            <a:r>
              <a:rPr lang="en-US" dirty="0"/>
              <a:t> mode</a:t>
            </a:r>
          </a:p>
          <a:p>
            <a:pPr lvl="1"/>
            <a:r>
              <a:rPr lang="en-US" dirty="0"/>
              <a:t>When</a:t>
            </a:r>
            <a:r>
              <a:rPr lang="en-US" b="1" dirty="0">
                <a:solidFill>
                  <a:schemeClr val="accent2"/>
                </a:solidFill>
                <a:latin typeface="Courier New" charset="0"/>
              </a:rPr>
              <a:t> </a:t>
            </a:r>
            <a:r>
              <a:rPr lang="en-US" b="1" dirty="0" err="1">
                <a:solidFill>
                  <a:schemeClr val="accent2"/>
                </a:solidFill>
                <a:latin typeface="Courier New" charset="0"/>
              </a:rPr>
              <a:t>cwnd</a:t>
            </a:r>
            <a:r>
              <a:rPr lang="en-US" dirty="0">
                <a:solidFill>
                  <a:schemeClr val="accent2"/>
                </a:solidFill>
              </a:rPr>
              <a:t> = </a:t>
            </a:r>
            <a:r>
              <a:rPr lang="en-US" b="1" dirty="0" err="1">
                <a:solidFill>
                  <a:schemeClr val="accent2"/>
                </a:solidFill>
                <a:latin typeface="Courier New" charset="0"/>
              </a:rPr>
              <a:t>ssthresh</a:t>
            </a:r>
            <a:r>
              <a:rPr lang="en-US" dirty="0">
                <a:solidFill>
                  <a:schemeClr val="accent2"/>
                </a:solidFill>
              </a:rPr>
              <a:t> </a:t>
            </a:r>
          </a:p>
          <a:p>
            <a:pPr lvl="1"/>
            <a:r>
              <a:rPr lang="en-US" dirty="0"/>
              <a:t>Increase </a:t>
            </a:r>
            <a:r>
              <a:rPr lang="en-US" b="1" dirty="0" err="1">
                <a:latin typeface="Courier New" charset="0"/>
              </a:rPr>
              <a:t>cwnd</a:t>
            </a:r>
            <a:r>
              <a:rPr lang="en-US" b="1" dirty="0">
                <a:latin typeface="Courier New" charset="0"/>
              </a:rPr>
              <a:t> </a:t>
            </a:r>
            <a:r>
              <a:rPr lang="en-US" dirty="0"/>
              <a:t>linearly</a:t>
            </a:r>
            <a:br>
              <a:rPr lang="en-US" dirty="0"/>
            </a:br>
            <a:r>
              <a:rPr lang="en-US" sz="2400" dirty="0">
                <a:sym typeface="Wingdings"/>
              </a:rPr>
              <a:t> </a:t>
            </a:r>
            <a:r>
              <a:rPr lang="en-US" b="1" dirty="0" err="1">
                <a:solidFill>
                  <a:schemeClr val="accent2"/>
                </a:solidFill>
                <a:latin typeface="Courier New" charset="0"/>
              </a:rPr>
              <a:t>cwnd</a:t>
            </a:r>
            <a:r>
              <a:rPr lang="en-US" b="1" dirty="0">
                <a:solidFill>
                  <a:schemeClr val="accent2"/>
                </a:solidFill>
                <a:latin typeface="Courier New" charset="0"/>
              </a:rPr>
              <a:t> = </a:t>
            </a:r>
            <a:r>
              <a:rPr lang="en-US" b="1" dirty="0" err="1">
                <a:solidFill>
                  <a:schemeClr val="accent2"/>
                </a:solidFill>
                <a:latin typeface="Courier New" charset="0"/>
              </a:rPr>
              <a:t>cwnd</a:t>
            </a:r>
            <a:r>
              <a:rPr lang="en-US" b="1" dirty="0">
                <a:solidFill>
                  <a:schemeClr val="accent2"/>
                </a:solidFill>
                <a:latin typeface="Courier New" charset="0"/>
              </a:rPr>
              <a:t> + 1</a:t>
            </a:r>
            <a:endParaRPr lang="en-US" dirty="0"/>
          </a:p>
          <a:p>
            <a:endParaRPr lang="en-US" dirty="0"/>
          </a:p>
          <a:p>
            <a:r>
              <a:rPr lang="en-US" dirty="0"/>
              <a:t>When and how to update the value of </a:t>
            </a:r>
            <a:r>
              <a:rPr lang="en-US" b="1" dirty="0" err="1">
                <a:latin typeface="Courier New" charset="0"/>
              </a:rPr>
              <a:t>ssthresh</a:t>
            </a:r>
            <a:r>
              <a:rPr lang="en-US" dirty="0"/>
              <a:t>?</a:t>
            </a:r>
          </a:p>
          <a:p>
            <a:pPr lvl="1"/>
            <a:r>
              <a:rPr lang="en-US" dirty="0"/>
              <a:t>When: when a loss event occurs</a:t>
            </a:r>
          </a:p>
          <a:p>
            <a:pPr lvl="1"/>
            <a:r>
              <a:rPr lang="en-US" dirty="0"/>
              <a:t>How: </a:t>
            </a:r>
            <a:r>
              <a:rPr lang="en-US" b="1" dirty="0" err="1">
                <a:solidFill>
                  <a:schemeClr val="accent2"/>
                </a:solidFill>
                <a:latin typeface="Courier New" charset="0"/>
              </a:rPr>
              <a:t>ssthresh</a:t>
            </a:r>
            <a:r>
              <a:rPr lang="en-US" b="1" dirty="0">
                <a:solidFill>
                  <a:schemeClr val="accent2"/>
                </a:solidFill>
                <a:latin typeface="Courier New" charset="0"/>
              </a:rPr>
              <a:t> = </a:t>
            </a:r>
            <a:r>
              <a:rPr lang="en-US" b="1">
                <a:solidFill>
                  <a:schemeClr val="accent2"/>
                </a:solidFill>
                <a:latin typeface="Courier New" charset="0"/>
              </a:rPr>
              <a:t>cwnd/2</a:t>
            </a:r>
            <a:endParaRPr lang="en-US" b="1" dirty="0">
              <a:solidFill>
                <a:schemeClr val="accent2"/>
              </a:solidFill>
              <a:latin typeface="Courier New" charset="0"/>
            </a:endParaRPr>
          </a:p>
          <a:p>
            <a:pPr lvl="1"/>
            <a:endParaRPr lang="en-US" b="1" dirty="0">
              <a:solidFill>
                <a:schemeClr val="accent2"/>
              </a:solidFill>
              <a:latin typeface="Courier New" charset="0"/>
            </a:endParaRPr>
          </a:p>
          <a:p>
            <a:r>
              <a:rPr lang="en-US" dirty="0"/>
              <a:t>Why congestion avoidance?</a:t>
            </a:r>
          </a:p>
          <a:p>
            <a:pPr lvl="1"/>
            <a:r>
              <a:rPr lang="en-US" dirty="0"/>
              <a:t>Prevent from saturating the available bandwidth</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5134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757" y="2933700"/>
            <a:ext cx="5846877" cy="3334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5480" name="Rectangle 10"/>
          <p:cNvSpPr>
            <a:spLocks noGrp="1" noChangeArrowheads="1"/>
          </p:cNvSpPr>
          <p:nvPr>
            <p:ph type="title"/>
          </p:nvPr>
        </p:nvSpPr>
        <p:spPr>
          <a:xfrm>
            <a:off x="517358" y="267154"/>
            <a:ext cx="8109284" cy="679903"/>
          </a:xfrm>
        </p:spPr>
        <p:txBody>
          <a:bodyPr>
            <a:noAutofit/>
          </a:bodyPr>
          <a:lstStyle/>
          <a:p>
            <a:pPr>
              <a:defRPr/>
            </a:pPr>
            <a:r>
              <a:rPr lang="en-US" dirty="0"/>
              <a:t>Congestion Window Adaptation</a:t>
            </a:r>
          </a:p>
        </p:txBody>
      </p:sp>
      <p:sp>
        <p:nvSpPr>
          <p:cNvPr id="105476" name="Rectangle 3"/>
          <p:cNvSpPr>
            <a:spLocks noGrp="1" noChangeArrowheads="1"/>
          </p:cNvSpPr>
          <p:nvPr>
            <p:ph idx="1"/>
          </p:nvPr>
        </p:nvSpPr>
        <p:spPr>
          <a:xfrm>
            <a:off x="360947" y="1145863"/>
            <a:ext cx="8422106" cy="1131831"/>
          </a:xfrm>
        </p:spPr>
        <p:txBody>
          <a:bodyPr>
            <a:noAutofit/>
          </a:bodyPr>
          <a:lstStyle/>
          <a:p>
            <a:pPr marL="452438" indent="-452438">
              <a:buFont typeface="Wingdings" charset="0"/>
              <a:buNone/>
              <a:defRPr/>
            </a:pPr>
            <a:r>
              <a:rPr lang="en-US" sz="2400" b="1" dirty="0">
                <a:solidFill>
                  <a:schemeClr val="accent2"/>
                </a:solidFill>
                <a:cs typeface="+mn-cs"/>
              </a:rPr>
              <a:t>Q: </a:t>
            </a:r>
            <a:r>
              <a:rPr lang="en-US" sz="2400" dirty="0">
                <a:cs typeface="+mn-cs"/>
              </a:rPr>
              <a:t>when should exponential increase switch to linear? </a:t>
            </a:r>
          </a:p>
          <a:p>
            <a:pPr marL="406400" indent="-406400">
              <a:buFont typeface="Wingdings" charset="0"/>
              <a:buNone/>
              <a:defRPr/>
            </a:pPr>
            <a:r>
              <a:rPr lang="en-US" sz="2400" b="1" dirty="0">
                <a:solidFill>
                  <a:schemeClr val="accent2"/>
                </a:solidFill>
                <a:cs typeface="+mn-cs"/>
              </a:rPr>
              <a:t>A: congestion avoidance: </a:t>
            </a:r>
            <a:r>
              <a:rPr lang="en-US" sz="2400" dirty="0">
                <a:cs typeface="+mn-cs"/>
              </a:rPr>
              <a:t>when </a:t>
            </a:r>
            <a:r>
              <a:rPr lang="en-US" sz="2400" b="1" dirty="0" err="1">
                <a:latin typeface="Courier New" charset="0"/>
                <a:cs typeface="+mn-cs"/>
              </a:rPr>
              <a:t>cwnd</a:t>
            </a:r>
            <a:r>
              <a:rPr lang="en-US" sz="2400" dirty="0">
                <a:cs typeface="+mn-cs"/>
              </a:rPr>
              <a:t> gets to 1/2 of its value before timeout</a:t>
            </a:r>
          </a:p>
          <a:p>
            <a:pPr>
              <a:buFont typeface="Wingdings" charset="0"/>
              <a:buNone/>
              <a:defRPr/>
            </a:pPr>
            <a:endParaRPr lang="en-US" sz="2400" dirty="0">
              <a:cs typeface="+mn-cs"/>
            </a:endParaRPr>
          </a:p>
          <a:p>
            <a:pPr>
              <a:buFont typeface="Wingdings" charset="0"/>
              <a:buNone/>
              <a:defRPr/>
            </a:pPr>
            <a:r>
              <a:rPr lang="en-US" sz="2400" dirty="0">
                <a:cs typeface="+mn-cs"/>
              </a:rPr>
              <a:t> </a:t>
            </a:r>
          </a:p>
        </p:txBody>
      </p:sp>
      <p:sp>
        <p:nvSpPr>
          <p:cNvPr id="2" name="Rectangle 1"/>
          <p:cNvSpPr/>
          <p:nvPr/>
        </p:nvSpPr>
        <p:spPr>
          <a:xfrm>
            <a:off x="2707105" y="2923674"/>
            <a:ext cx="986590" cy="3116179"/>
          </a:xfrm>
          <a:prstGeom prst="rect">
            <a:avLst/>
          </a:prstGeom>
          <a:solidFill>
            <a:schemeClr val="accent1">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93695" y="2933700"/>
            <a:ext cx="1130968" cy="3116179"/>
          </a:xfrm>
          <a:prstGeom prst="rect">
            <a:avLst/>
          </a:prstGeom>
          <a:solidFill>
            <a:schemeClr val="accent4">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98898" y="2486526"/>
            <a:ext cx="1138453" cy="535531"/>
          </a:xfrm>
          <a:prstGeom prst="rect">
            <a:avLst/>
          </a:prstGeom>
          <a:noFill/>
        </p:spPr>
        <p:txBody>
          <a:bodyPr wrap="none" rtlCol="0">
            <a:spAutoFit/>
          </a:bodyPr>
          <a:lstStyle/>
          <a:p>
            <a:pPr algn="ctr">
              <a:lnSpc>
                <a:spcPct val="80000"/>
              </a:lnSpc>
            </a:pPr>
            <a:r>
              <a:rPr lang="en-US" dirty="0" err="1">
                <a:solidFill>
                  <a:schemeClr val="accent5"/>
                </a:solidFill>
              </a:rPr>
              <a:t>exp</a:t>
            </a:r>
            <a:r>
              <a:rPr lang="en-US" dirty="0">
                <a:solidFill>
                  <a:schemeClr val="accent5"/>
                </a:solidFill>
              </a:rPr>
              <a:t> </a:t>
            </a:r>
            <a:br>
              <a:rPr lang="en-US" dirty="0">
                <a:solidFill>
                  <a:schemeClr val="accent5"/>
                </a:solidFill>
              </a:rPr>
            </a:br>
            <a:r>
              <a:rPr lang="en-US" dirty="0">
                <a:solidFill>
                  <a:schemeClr val="accent5"/>
                </a:solidFill>
              </a:rPr>
              <a:t>increase</a:t>
            </a:r>
          </a:p>
        </p:txBody>
      </p:sp>
      <p:sp>
        <p:nvSpPr>
          <p:cNvPr id="9" name="TextBox 8"/>
          <p:cNvSpPr txBox="1"/>
          <p:nvPr/>
        </p:nvSpPr>
        <p:spPr>
          <a:xfrm>
            <a:off x="3629143" y="2476500"/>
            <a:ext cx="1138452" cy="535531"/>
          </a:xfrm>
          <a:prstGeom prst="rect">
            <a:avLst/>
          </a:prstGeom>
          <a:noFill/>
        </p:spPr>
        <p:txBody>
          <a:bodyPr wrap="none" rtlCol="0">
            <a:spAutoFit/>
          </a:bodyPr>
          <a:lstStyle/>
          <a:p>
            <a:pPr algn="ctr">
              <a:lnSpc>
                <a:spcPct val="80000"/>
              </a:lnSpc>
            </a:pPr>
            <a:r>
              <a:rPr lang="en-US" dirty="0">
                <a:solidFill>
                  <a:schemeClr val="accent2"/>
                </a:solidFill>
              </a:rPr>
              <a:t>linear </a:t>
            </a:r>
            <a:br>
              <a:rPr lang="en-US" dirty="0">
                <a:solidFill>
                  <a:schemeClr val="accent2"/>
                </a:solidFill>
              </a:rPr>
            </a:br>
            <a:r>
              <a:rPr lang="en-US" dirty="0">
                <a:solidFill>
                  <a:schemeClr val="accent2"/>
                </a:solidFill>
              </a:rPr>
              <a:t>increase</a:t>
            </a:r>
          </a:p>
        </p:txBody>
      </p:sp>
      <p:sp>
        <p:nvSpPr>
          <p:cNvPr id="4" name="Oval 3"/>
          <p:cNvSpPr/>
          <p:nvPr/>
        </p:nvSpPr>
        <p:spPr>
          <a:xfrm>
            <a:off x="4913043" y="5281863"/>
            <a:ext cx="554631" cy="3609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442433" y="5185610"/>
            <a:ext cx="1074333" cy="369332"/>
          </a:xfrm>
          <a:prstGeom prst="rect">
            <a:avLst/>
          </a:prstGeom>
          <a:noFill/>
        </p:spPr>
        <p:txBody>
          <a:bodyPr wrap="none" rtlCol="0">
            <a:spAutoFit/>
          </a:bodyPr>
          <a:lstStyle/>
          <a:p>
            <a:r>
              <a:rPr lang="en-US" b="1" dirty="0" err="1">
                <a:solidFill>
                  <a:srgbClr val="FF0000"/>
                </a:solidFill>
              </a:rPr>
              <a:t>cwnd</a:t>
            </a:r>
            <a:r>
              <a:rPr lang="en-US" b="1" dirty="0">
                <a:solidFill>
                  <a:srgbClr val="FF0000"/>
                </a:solidFill>
              </a:rPr>
              <a:t>=1</a:t>
            </a:r>
          </a:p>
        </p:txBody>
      </p:sp>
      <p:sp>
        <p:nvSpPr>
          <p:cNvPr id="10" name="Oval 9"/>
          <p:cNvSpPr/>
          <p:nvPr/>
        </p:nvSpPr>
        <p:spPr>
          <a:xfrm>
            <a:off x="6188391" y="4491789"/>
            <a:ext cx="842210" cy="40427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0601" y="4358533"/>
            <a:ext cx="1258678" cy="923330"/>
          </a:xfrm>
          <a:prstGeom prst="rect">
            <a:avLst/>
          </a:prstGeom>
          <a:noFill/>
        </p:spPr>
        <p:txBody>
          <a:bodyPr wrap="none" rtlCol="0">
            <a:spAutoFit/>
          </a:bodyPr>
          <a:lstStyle/>
          <a:p>
            <a:r>
              <a:rPr lang="en-US">
                <a:solidFill>
                  <a:srgbClr val="FF0000"/>
                </a:solidFill>
              </a:rPr>
              <a:t>threshold</a:t>
            </a:r>
            <a:br>
              <a:rPr lang="en-US" dirty="0">
                <a:solidFill>
                  <a:srgbClr val="FF0000"/>
                </a:solidFill>
              </a:rPr>
            </a:br>
            <a:r>
              <a:rPr lang="en-US" dirty="0">
                <a:solidFill>
                  <a:srgbClr val="FF0000"/>
                </a:solidFill>
              </a:rPr>
              <a:t>= </a:t>
            </a:r>
            <a:r>
              <a:rPr lang="en-US" dirty="0" err="1">
                <a:solidFill>
                  <a:srgbClr val="FF0000"/>
                </a:solidFill>
              </a:rPr>
              <a:t>cwnd</a:t>
            </a:r>
            <a:r>
              <a:rPr lang="en-US" dirty="0">
                <a:solidFill>
                  <a:srgbClr val="FF0000"/>
                </a:solidFill>
              </a:rPr>
              <a:t>/2</a:t>
            </a:r>
            <a:br>
              <a:rPr lang="en-US" dirty="0">
                <a:solidFill>
                  <a:srgbClr val="FF0000"/>
                </a:solidFill>
              </a:rPr>
            </a:br>
            <a:endParaRPr lang="en-US" dirty="0">
              <a:solidFill>
                <a:srgbClr val="FF0000"/>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4" name="Oval 13"/>
          <p:cNvSpPr/>
          <p:nvPr/>
        </p:nvSpPr>
        <p:spPr>
          <a:xfrm>
            <a:off x="4873213" y="4383575"/>
            <a:ext cx="554631" cy="3609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58365" y="4023727"/>
            <a:ext cx="1074333" cy="369332"/>
          </a:xfrm>
          <a:prstGeom prst="rect">
            <a:avLst/>
          </a:prstGeom>
          <a:noFill/>
        </p:spPr>
        <p:txBody>
          <a:bodyPr wrap="none" rtlCol="0">
            <a:spAutoFit/>
          </a:bodyPr>
          <a:lstStyle/>
          <a:p>
            <a:r>
              <a:rPr lang="en-US" b="1">
                <a:solidFill>
                  <a:srgbClr val="FF0000"/>
                </a:solidFill>
              </a:rPr>
              <a:t>cwnd</a:t>
            </a:r>
            <a:r>
              <a:rPr lang="en-US" b="1" dirty="0">
                <a:solidFill>
                  <a:srgbClr val="FF0000"/>
                </a:solidFill>
              </a:rPr>
              <a:t>/2</a:t>
            </a:r>
          </a:p>
        </p:txBody>
      </p:sp>
    </p:spTree>
    <p:extLst>
      <p:ext uri="{BB962C8B-B14F-4D97-AF65-F5344CB8AC3E}">
        <p14:creationId xmlns:p14="http://schemas.microsoft.com/office/powerpoint/2010/main" val="197344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3" grpId="0"/>
      <p:bldP spid="9" grpId="0"/>
      <p:bldP spid="4" grpId="0" animBg="1"/>
      <p:bldP spid="5" grpId="0"/>
      <p:bldP spid="10" grpId="0" animBg="1"/>
      <p:bldP spid="11" grpId="0"/>
      <p:bldP spid="14"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673" name="Group 241"/>
          <p:cNvGrpSpPr>
            <a:grpSpLocks/>
          </p:cNvGrpSpPr>
          <p:nvPr/>
        </p:nvGrpSpPr>
        <p:grpSpPr bwMode="auto">
          <a:xfrm>
            <a:off x="401358" y="1549026"/>
            <a:ext cx="5156200" cy="3052764"/>
            <a:chOff x="346" y="831"/>
            <a:chExt cx="3248" cy="1923"/>
          </a:xfrm>
        </p:grpSpPr>
        <p:grpSp>
          <p:nvGrpSpPr>
            <p:cNvPr id="120865" name="Group 161"/>
            <p:cNvGrpSpPr>
              <a:grpSpLocks/>
            </p:cNvGrpSpPr>
            <p:nvPr/>
          </p:nvGrpSpPr>
          <p:grpSpPr bwMode="auto">
            <a:xfrm>
              <a:off x="1329" y="1320"/>
              <a:ext cx="800" cy="754"/>
              <a:chOff x="996" y="1773"/>
              <a:chExt cx="800" cy="754"/>
            </a:xfrm>
          </p:grpSpPr>
          <p:sp>
            <p:nvSpPr>
              <p:cNvPr id="106551" name="Oval 162"/>
              <p:cNvSpPr>
                <a:spLocks noChangeArrowheads="1"/>
              </p:cNvSpPr>
              <p:nvPr/>
            </p:nvSpPr>
            <p:spPr bwMode="auto">
              <a:xfrm>
                <a:off x="996" y="1773"/>
                <a:ext cx="800" cy="75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a:ea typeface="ＭＳ Ｐゴシック" charset="0"/>
                </a:endParaRPr>
              </a:p>
            </p:txBody>
          </p:sp>
          <p:sp>
            <p:nvSpPr>
              <p:cNvPr id="106552" name="Text Box 163"/>
              <p:cNvSpPr txBox="1">
                <a:spLocks noChangeArrowheads="1"/>
              </p:cNvSpPr>
              <p:nvPr/>
            </p:nvSpPr>
            <p:spPr bwMode="auto">
              <a:xfrm>
                <a:off x="1179" y="1946"/>
                <a:ext cx="485"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defRPr/>
                </a:pPr>
                <a:r>
                  <a:rPr lang="en-US" sz="2000" dirty="0">
                    <a:latin typeface="Arial" charset="0"/>
                  </a:rPr>
                  <a:t>slow </a:t>
                </a:r>
              </a:p>
              <a:p>
                <a:pPr eaLnBrk="1" hangingPunct="1">
                  <a:defRPr/>
                </a:pPr>
                <a:r>
                  <a:rPr lang="en-US" sz="2000" dirty="0">
                    <a:latin typeface="Arial" charset="0"/>
                  </a:rPr>
                  <a:t>start</a:t>
                </a:r>
              </a:p>
            </p:txBody>
          </p:sp>
        </p:grpSp>
        <p:grpSp>
          <p:nvGrpSpPr>
            <p:cNvPr id="120866" name="Group 177"/>
            <p:cNvGrpSpPr>
              <a:grpSpLocks/>
            </p:cNvGrpSpPr>
            <p:nvPr/>
          </p:nvGrpSpPr>
          <p:grpSpPr bwMode="auto">
            <a:xfrm>
              <a:off x="530" y="2003"/>
              <a:ext cx="1251" cy="751"/>
              <a:chOff x="418" y="2690"/>
              <a:chExt cx="1251" cy="751"/>
            </a:xfrm>
          </p:grpSpPr>
          <p:sp>
            <p:nvSpPr>
              <p:cNvPr id="106548" name="Text Box 178"/>
              <p:cNvSpPr txBox="1">
                <a:spLocks noChangeArrowheads="1"/>
              </p:cNvSpPr>
              <p:nvPr/>
            </p:nvSpPr>
            <p:spPr bwMode="auto">
              <a:xfrm>
                <a:off x="751" y="2690"/>
                <a:ext cx="48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a:latin typeface="Arial" charset="0"/>
                  </a:rPr>
                  <a:t>timeout</a:t>
                </a:r>
              </a:p>
            </p:txBody>
          </p:sp>
          <p:sp>
            <p:nvSpPr>
              <p:cNvPr id="106549" name="Text Box 179"/>
              <p:cNvSpPr txBox="1">
                <a:spLocks noChangeArrowheads="1"/>
              </p:cNvSpPr>
              <p:nvPr/>
            </p:nvSpPr>
            <p:spPr bwMode="auto">
              <a:xfrm>
                <a:off x="418" y="2840"/>
                <a:ext cx="1251" cy="6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400" dirty="0" err="1">
                    <a:latin typeface="Arial" charset="0"/>
                  </a:rPr>
                  <a:t>ssthresh</a:t>
                </a:r>
                <a:r>
                  <a:rPr lang="en-US" sz="1400" dirty="0">
                    <a:latin typeface="Arial" charset="0"/>
                  </a:rPr>
                  <a:t> = </a:t>
                </a:r>
                <a:r>
                  <a:rPr lang="en-US" sz="1400" dirty="0" err="1">
                    <a:latin typeface="Arial" charset="0"/>
                  </a:rPr>
                  <a:t>cwnd</a:t>
                </a:r>
                <a:r>
                  <a:rPr lang="en-US" sz="1400" dirty="0">
                    <a:latin typeface="Arial" charset="0"/>
                  </a:rPr>
                  <a:t>/2 </a:t>
                </a:r>
              </a:p>
              <a:p>
                <a:pPr eaLnBrk="1" hangingPunct="1">
                  <a:lnSpc>
                    <a:spcPct val="80000"/>
                  </a:lnSpc>
                  <a:defRPr/>
                </a:pPr>
                <a:r>
                  <a:rPr lang="en-US" sz="1400" dirty="0" err="1">
                    <a:latin typeface="Arial" charset="0"/>
                  </a:rPr>
                  <a:t>cwnd</a:t>
                </a:r>
                <a:r>
                  <a:rPr lang="en-US" sz="1400" dirty="0">
                    <a:latin typeface="Arial" charset="0"/>
                  </a:rPr>
                  <a:t> = 1 MSS</a:t>
                </a:r>
              </a:p>
              <a:p>
                <a:pPr eaLnBrk="1" hangingPunct="1">
                  <a:lnSpc>
                    <a:spcPct val="80000"/>
                  </a:lnSpc>
                  <a:defRPr/>
                </a:pPr>
                <a:r>
                  <a:rPr lang="en-US" sz="1400" dirty="0" err="1">
                    <a:latin typeface="Arial" charset="0"/>
                  </a:rPr>
                  <a:t>dupACKcount</a:t>
                </a:r>
                <a:r>
                  <a:rPr lang="en-US" sz="1400" dirty="0">
                    <a:latin typeface="Arial" charset="0"/>
                  </a:rPr>
                  <a:t> = 0</a:t>
                </a:r>
              </a:p>
              <a:p>
                <a:pPr eaLnBrk="1" hangingPunct="1">
                  <a:lnSpc>
                    <a:spcPct val="80000"/>
                  </a:lnSpc>
                  <a:defRPr/>
                </a:pPr>
                <a:r>
                  <a:rPr lang="en-US" sz="1400" i="1" dirty="0">
                    <a:solidFill>
                      <a:srgbClr val="000099"/>
                    </a:solidFill>
                    <a:latin typeface="Arial" charset="0"/>
                  </a:rPr>
                  <a:t>retransmit missing segment</a:t>
                </a:r>
                <a:r>
                  <a:rPr lang="en-US" sz="1400" dirty="0">
                    <a:latin typeface="Arial" charset="0"/>
                  </a:rPr>
                  <a:t> </a:t>
                </a:r>
              </a:p>
            </p:txBody>
          </p:sp>
          <p:sp>
            <p:nvSpPr>
              <p:cNvPr id="106550" name="Line 180"/>
              <p:cNvSpPr>
                <a:spLocks noChangeShapeType="1"/>
              </p:cNvSpPr>
              <p:nvPr/>
            </p:nvSpPr>
            <p:spPr bwMode="auto">
              <a:xfrm>
                <a:off x="709" y="2855"/>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grpSp>
        <p:grpSp>
          <p:nvGrpSpPr>
            <p:cNvPr id="120867" name="Group 186"/>
            <p:cNvGrpSpPr>
              <a:grpSpLocks/>
            </p:cNvGrpSpPr>
            <p:nvPr/>
          </p:nvGrpSpPr>
          <p:grpSpPr bwMode="auto">
            <a:xfrm>
              <a:off x="2189" y="867"/>
              <a:ext cx="1405" cy="784"/>
              <a:chOff x="2699" y="705"/>
              <a:chExt cx="1405" cy="784"/>
            </a:xfrm>
          </p:grpSpPr>
          <p:sp>
            <p:nvSpPr>
              <p:cNvPr id="106545" name="Text Box 187"/>
              <p:cNvSpPr txBox="1">
                <a:spLocks noChangeArrowheads="1"/>
              </p:cNvSpPr>
              <p:nvPr/>
            </p:nvSpPr>
            <p:spPr bwMode="auto">
              <a:xfrm>
                <a:off x="2699" y="834"/>
                <a:ext cx="1405" cy="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lnSpc>
                    <a:spcPct val="90000"/>
                  </a:lnSpc>
                  <a:defRPr/>
                </a:pPr>
                <a:r>
                  <a:rPr lang="en-US" sz="1400" dirty="0" err="1">
                    <a:latin typeface="Arial" charset="0"/>
                  </a:rPr>
                  <a:t>cwnd</a:t>
                </a:r>
                <a:r>
                  <a:rPr lang="en-US" sz="1400" dirty="0">
                    <a:latin typeface="Arial" charset="0"/>
                  </a:rPr>
                  <a:t> = </a:t>
                </a:r>
                <a:r>
                  <a:rPr lang="en-US" sz="1400" dirty="0" err="1">
                    <a:latin typeface="Arial" charset="0"/>
                  </a:rPr>
                  <a:t>cwnd+MSS</a:t>
                </a:r>
                <a:endParaRPr lang="en-US" sz="1400" dirty="0">
                  <a:latin typeface="Arial" charset="0"/>
                </a:endParaRPr>
              </a:p>
              <a:p>
                <a:pPr algn="l" eaLnBrk="1" hangingPunct="1">
                  <a:lnSpc>
                    <a:spcPct val="90000"/>
                  </a:lnSpc>
                  <a:defRPr/>
                </a:pPr>
                <a:r>
                  <a:rPr lang="en-US" sz="1400" dirty="0" err="1">
                    <a:latin typeface="Arial" charset="0"/>
                  </a:rPr>
                  <a:t>dupACKcount</a:t>
                </a:r>
                <a:r>
                  <a:rPr lang="en-US" sz="1400" dirty="0">
                    <a:latin typeface="Arial" charset="0"/>
                  </a:rPr>
                  <a:t> = 0</a:t>
                </a:r>
              </a:p>
              <a:p>
                <a:pPr algn="l" eaLnBrk="1" hangingPunct="1">
                  <a:lnSpc>
                    <a:spcPct val="90000"/>
                  </a:lnSpc>
                  <a:defRPr/>
                </a:pPr>
                <a:r>
                  <a:rPr lang="en-US" sz="1400" i="1" dirty="0">
                    <a:solidFill>
                      <a:srgbClr val="000099"/>
                    </a:solidFill>
                    <a:latin typeface="Arial" charset="0"/>
                  </a:rPr>
                  <a:t>transmit new segment(s), as allowed</a:t>
                </a:r>
              </a:p>
              <a:p>
                <a:pPr algn="l" eaLnBrk="1" hangingPunct="1">
                  <a:lnSpc>
                    <a:spcPct val="80000"/>
                  </a:lnSpc>
                  <a:defRPr/>
                </a:pPr>
                <a:endParaRPr lang="en-US" sz="1400" dirty="0">
                  <a:latin typeface="Arial" charset="0"/>
                </a:endParaRPr>
              </a:p>
            </p:txBody>
          </p:sp>
          <p:sp>
            <p:nvSpPr>
              <p:cNvPr id="106546" name="Line 188"/>
              <p:cNvSpPr>
                <a:spLocks noChangeShapeType="1"/>
              </p:cNvSpPr>
              <p:nvPr/>
            </p:nvSpPr>
            <p:spPr bwMode="auto">
              <a:xfrm>
                <a:off x="2778" y="871"/>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547" name="Text Box 189"/>
              <p:cNvSpPr txBox="1">
                <a:spLocks noChangeArrowheads="1"/>
              </p:cNvSpPr>
              <p:nvPr/>
            </p:nvSpPr>
            <p:spPr bwMode="auto">
              <a:xfrm>
                <a:off x="2755" y="705"/>
                <a:ext cx="58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dirty="0">
                    <a:latin typeface="Arial" charset="0"/>
                  </a:rPr>
                  <a:t>new ACK</a:t>
                </a:r>
              </a:p>
            </p:txBody>
          </p:sp>
        </p:grpSp>
        <p:sp>
          <p:nvSpPr>
            <p:cNvPr id="120868" name="Freeform 205"/>
            <p:cNvSpPr>
              <a:spLocks/>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20869" name="Freeform 206"/>
            <p:cNvSpPr>
              <a:spLocks/>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grpSp>
          <p:nvGrpSpPr>
            <p:cNvPr id="120870" name="Group 207"/>
            <p:cNvGrpSpPr>
              <a:grpSpLocks/>
            </p:cNvGrpSpPr>
            <p:nvPr/>
          </p:nvGrpSpPr>
          <p:grpSpPr bwMode="auto">
            <a:xfrm>
              <a:off x="1176" y="831"/>
              <a:ext cx="944" cy="453"/>
              <a:chOff x="3985" y="2894"/>
              <a:chExt cx="944" cy="453"/>
            </a:xfrm>
          </p:grpSpPr>
          <p:sp>
            <p:nvSpPr>
              <p:cNvPr id="106542" name="Text Box 208"/>
              <p:cNvSpPr txBox="1">
                <a:spLocks noChangeArrowheads="1"/>
              </p:cNvSpPr>
              <p:nvPr/>
            </p:nvSpPr>
            <p:spPr bwMode="auto">
              <a:xfrm>
                <a:off x="3985" y="3072"/>
                <a:ext cx="944" cy="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400" dirty="0" err="1">
                    <a:latin typeface="Arial" charset="0"/>
                  </a:rPr>
                  <a:t>dupACKcount</a:t>
                </a:r>
                <a:r>
                  <a:rPr lang="en-US" sz="1400" dirty="0">
                    <a:latin typeface="Arial" charset="0"/>
                  </a:rPr>
                  <a:t>++</a:t>
                </a:r>
              </a:p>
              <a:p>
                <a:pPr eaLnBrk="1" hangingPunct="1">
                  <a:lnSpc>
                    <a:spcPct val="80000"/>
                  </a:lnSpc>
                  <a:defRPr/>
                </a:pPr>
                <a:endParaRPr lang="en-US" sz="1400" dirty="0">
                  <a:latin typeface="Arial" charset="0"/>
                </a:endParaRPr>
              </a:p>
            </p:txBody>
          </p:sp>
          <p:sp>
            <p:nvSpPr>
              <p:cNvPr id="106543" name="Line 209"/>
              <p:cNvSpPr>
                <a:spLocks noChangeShapeType="1"/>
              </p:cNvSpPr>
              <p:nvPr/>
            </p:nvSpPr>
            <p:spPr bwMode="auto">
              <a:xfrm>
                <a:off x="4124" y="3080"/>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544" name="Text Box 210"/>
              <p:cNvSpPr txBox="1">
                <a:spLocks noChangeArrowheads="1"/>
              </p:cNvSpPr>
              <p:nvPr/>
            </p:nvSpPr>
            <p:spPr bwMode="auto">
              <a:xfrm>
                <a:off x="4012" y="2894"/>
                <a:ext cx="82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dirty="0">
                    <a:latin typeface="Arial" charset="0"/>
                  </a:rPr>
                  <a:t>duplicate ACK</a:t>
                </a:r>
              </a:p>
            </p:txBody>
          </p:sp>
        </p:grpSp>
        <p:sp>
          <p:nvSpPr>
            <p:cNvPr id="120871" name="Freeform 211"/>
            <p:cNvSpPr>
              <a:spLocks/>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6537" name="Line 234"/>
            <p:cNvSpPr>
              <a:spLocks noChangeShapeType="1"/>
            </p:cNvSpPr>
            <p:nvPr/>
          </p:nvSpPr>
          <p:spPr bwMode="auto">
            <a:xfrm>
              <a:off x="1018" y="1212"/>
              <a:ext cx="341" cy="301"/>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grpSp>
          <p:nvGrpSpPr>
            <p:cNvPr id="120873" name="Group 235"/>
            <p:cNvGrpSpPr>
              <a:grpSpLocks/>
            </p:cNvGrpSpPr>
            <p:nvPr/>
          </p:nvGrpSpPr>
          <p:grpSpPr bwMode="auto">
            <a:xfrm>
              <a:off x="346" y="1220"/>
              <a:ext cx="1004" cy="573"/>
              <a:chOff x="368" y="901"/>
              <a:chExt cx="1004" cy="573"/>
            </a:xfrm>
          </p:grpSpPr>
          <p:sp>
            <p:nvSpPr>
              <p:cNvPr id="106539" name="Text Box 236"/>
              <p:cNvSpPr txBox="1">
                <a:spLocks noChangeArrowheads="1"/>
              </p:cNvSpPr>
              <p:nvPr/>
            </p:nvSpPr>
            <p:spPr bwMode="auto">
              <a:xfrm>
                <a:off x="750" y="901"/>
                <a:ext cx="19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dirty="0" err="1">
                    <a:latin typeface="Symbol" charset="0"/>
                  </a:rPr>
                  <a:t>φ</a:t>
                </a:r>
                <a:endParaRPr lang="en-US" sz="1400" dirty="0">
                  <a:latin typeface="Symbol" charset="0"/>
                </a:endParaRPr>
              </a:p>
            </p:txBody>
          </p:sp>
          <p:sp>
            <p:nvSpPr>
              <p:cNvPr id="106540" name="Text Box 237"/>
              <p:cNvSpPr txBox="1">
                <a:spLocks noChangeArrowheads="1"/>
              </p:cNvSpPr>
              <p:nvPr/>
            </p:nvSpPr>
            <p:spPr bwMode="auto">
              <a:xfrm>
                <a:off x="368" y="1090"/>
                <a:ext cx="1004" cy="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400" dirty="0" err="1">
                    <a:latin typeface="Arial" charset="0"/>
                  </a:rPr>
                  <a:t>cwnd</a:t>
                </a:r>
                <a:r>
                  <a:rPr lang="en-US" sz="1400" dirty="0">
                    <a:latin typeface="Arial" charset="0"/>
                  </a:rPr>
                  <a:t> = 1 MSS</a:t>
                </a:r>
              </a:p>
              <a:p>
                <a:pPr eaLnBrk="1" hangingPunct="1">
                  <a:lnSpc>
                    <a:spcPct val="80000"/>
                  </a:lnSpc>
                  <a:defRPr/>
                </a:pPr>
                <a:r>
                  <a:rPr lang="en-US" sz="1400" dirty="0" err="1">
                    <a:latin typeface="Arial" charset="0"/>
                  </a:rPr>
                  <a:t>ssthresh</a:t>
                </a:r>
                <a:r>
                  <a:rPr lang="en-US" sz="1400" dirty="0">
                    <a:latin typeface="Arial" charset="0"/>
                  </a:rPr>
                  <a:t> = 64 KB</a:t>
                </a:r>
              </a:p>
              <a:p>
                <a:pPr eaLnBrk="1" hangingPunct="1">
                  <a:lnSpc>
                    <a:spcPct val="80000"/>
                  </a:lnSpc>
                  <a:defRPr/>
                </a:pPr>
                <a:r>
                  <a:rPr lang="en-US" sz="1400" dirty="0" err="1">
                    <a:latin typeface="Arial" charset="0"/>
                  </a:rPr>
                  <a:t>dupACKcount</a:t>
                </a:r>
                <a:r>
                  <a:rPr lang="en-US" sz="1400" dirty="0">
                    <a:latin typeface="Arial" charset="0"/>
                  </a:rPr>
                  <a:t> = 0</a:t>
                </a:r>
              </a:p>
            </p:txBody>
          </p:sp>
          <p:sp>
            <p:nvSpPr>
              <p:cNvPr id="106541" name="Line 238"/>
              <p:cNvSpPr>
                <a:spLocks noChangeShapeType="1"/>
              </p:cNvSpPr>
              <p:nvPr/>
            </p:nvSpPr>
            <p:spPr bwMode="auto">
              <a:xfrm>
                <a:off x="558" y="1063"/>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grpSp>
      </p:grpSp>
      <p:sp>
        <p:nvSpPr>
          <p:cNvPr id="106500" name="Rectangle 2"/>
          <p:cNvSpPr>
            <a:spLocks noGrp="1" noChangeArrowheads="1"/>
          </p:cNvSpPr>
          <p:nvPr>
            <p:ph type="title"/>
          </p:nvPr>
        </p:nvSpPr>
        <p:spPr/>
        <p:txBody>
          <a:bodyPr>
            <a:normAutofit/>
          </a:bodyPr>
          <a:lstStyle/>
          <a:p>
            <a:pPr>
              <a:defRPr/>
            </a:pPr>
            <a:r>
              <a:rPr lang="en-US" dirty="0">
                <a:cs typeface="+mj-cs"/>
              </a:rPr>
              <a:t>TCP Congestion Control</a:t>
            </a:r>
          </a:p>
        </p:txBody>
      </p:sp>
      <p:grpSp>
        <p:nvGrpSpPr>
          <p:cNvPr id="274672" name="Group 240"/>
          <p:cNvGrpSpPr>
            <a:grpSpLocks/>
          </p:cNvGrpSpPr>
          <p:nvPr/>
        </p:nvGrpSpPr>
        <p:grpSpPr bwMode="auto">
          <a:xfrm>
            <a:off x="3293783" y="3015876"/>
            <a:ext cx="2600325" cy="1001713"/>
            <a:chOff x="2168" y="1727"/>
            <a:chExt cx="1638" cy="631"/>
          </a:xfrm>
        </p:grpSpPr>
        <p:grpSp>
          <p:nvGrpSpPr>
            <p:cNvPr id="120938" name="Group 171"/>
            <p:cNvGrpSpPr>
              <a:grpSpLocks/>
            </p:cNvGrpSpPr>
            <p:nvPr/>
          </p:nvGrpSpPr>
          <p:grpSpPr bwMode="auto">
            <a:xfrm>
              <a:off x="2280" y="1727"/>
              <a:ext cx="1526" cy="631"/>
              <a:chOff x="2280" y="1727"/>
              <a:chExt cx="1526" cy="631"/>
            </a:xfrm>
          </p:grpSpPr>
          <p:sp>
            <p:nvSpPr>
              <p:cNvPr id="106605" name="Text Box 172"/>
              <p:cNvSpPr txBox="1">
                <a:spLocks noChangeArrowheads="1"/>
              </p:cNvSpPr>
              <p:nvPr/>
            </p:nvSpPr>
            <p:spPr bwMode="auto">
              <a:xfrm>
                <a:off x="2640" y="1727"/>
                <a:ext cx="48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a:latin typeface="Arial" charset="0"/>
                  </a:rPr>
                  <a:t>timeout</a:t>
                </a:r>
              </a:p>
            </p:txBody>
          </p:sp>
          <p:sp>
            <p:nvSpPr>
              <p:cNvPr id="106606" name="Text Box 173"/>
              <p:cNvSpPr txBox="1">
                <a:spLocks noChangeArrowheads="1"/>
              </p:cNvSpPr>
              <p:nvPr/>
            </p:nvSpPr>
            <p:spPr bwMode="auto">
              <a:xfrm>
                <a:off x="2280" y="1838"/>
                <a:ext cx="1526" cy="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5000"/>
                  </a:lnSpc>
                  <a:defRPr/>
                </a:pPr>
                <a:r>
                  <a:rPr lang="en-US" sz="1400" dirty="0" err="1">
                    <a:latin typeface="Arial" charset="0"/>
                  </a:rPr>
                  <a:t>ssthresh</a:t>
                </a:r>
                <a:r>
                  <a:rPr lang="en-US" sz="1400" dirty="0">
                    <a:latin typeface="Arial" charset="0"/>
                  </a:rPr>
                  <a:t> = </a:t>
                </a:r>
                <a:r>
                  <a:rPr lang="en-US" sz="1400" dirty="0" err="1">
                    <a:latin typeface="Arial" charset="0"/>
                  </a:rPr>
                  <a:t>cwnd</a:t>
                </a:r>
                <a:r>
                  <a:rPr lang="en-US" sz="1400" dirty="0">
                    <a:latin typeface="Arial" charset="0"/>
                  </a:rPr>
                  <a:t>/2</a:t>
                </a:r>
              </a:p>
              <a:p>
                <a:pPr eaLnBrk="1" hangingPunct="1">
                  <a:lnSpc>
                    <a:spcPct val="85000"/>
                  </a:lnSpc>
                  <a:defRPr/>
                </a:pPr>
                <a:r>
                  <a:rPr lang="en-US" sz="1400" dirty="0" err="1">
                    <a:latin typeface="Arial" charset="0"/>
                  </a:rPr>
                  <a:t>cwnd</a:t>
                </a:r>
                <a:r>
                  <a:rPr lang="en-US" sz="1400" dirty="0">
                    <a:latin typeface="Arial" charset="0"/>
                  </a:rPr>
                  <a:t> = 1 MSS</a:t>
                </a:r>
              </a:p>
              <a:p>
                <a:pPr eaLnBrk="1" hangingPunct="1">
                  <a:lnSpc>
                    <a:spcPct val="85000"/>
                  </a:lnSpc>
                  <a:defRPr/>
                </a:pPr>
                <a:r>
                  <a:rPr lang="en-US" sz="1400" dirty="0" err="1">
                    <a:latin typeface="Arial" charset="0"/>
                  </a:rPr>
                  <a:t>dupACKcount</a:t>
                </a:r>
                <a:r>
                  <a:rPr lang="en-US" sz="1400" dirty="0">
                    <a:latin typeface="Arial" charset="0"/>
                  </a:rPr>
                  <a:t> = 0</a:t>
                </a:r>
              </a:p>
              <a:p>
                <a:pPr eaLnBrk="1" hangingPunct="1">
                  <a:lnSpc>
                    <a:spcPct val="85000"/>
                  </a:lnSpc>
                  <a:defRPr/>
                </a:pPr>
                <a:r>
                  <a:rPr lang="en-US" sz="1400" i="1" dirty="0">
                    <a:solidFill>
                      <a:srgbClr val="000099"/>
                    </a:solidFill>
                    <a:latin typeface="Arial" charset="0"/>
                  </a:rPr>
                  <a:t>retransmit missing segment</a:t>
                </a:r>
                <a:r>
                  <a:rPr lang="en-US" sz="1400" dirty="0">
                    <a:latin typeface="Arial" charset="0"/>
                  </a:rPr>
                  <a:t> </a:t>
                </a:r>
              </a:p>
            </p:txBody>
          </p:sp>
          <p:sp>
            <p:nvSpPr>
              <p:cNvPr id="106607" name="Line 174"/>
              <p:cNvSpPr>
                <a:spLocks noChangeShapeType="1"/>
              </p:cNvSpPr>
              <p:nvPr/>
            </p:nvSpPr>
            <p:spPr bwMode="auto">
              <a:xfrm>
                <a:off x="2491" y="1857"/>
                <a:ext cx="69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grpSp>
        <p:sp>
          <p:nvSpPr>
            <p:cNvPr id="106604" name="Line 175"/>
            <p:cNvSpPr>
              <a:spLocks noChangeShapeType="1"/>
            </p:cNvSpPr>
            <p:nvPr/>
          </p:nvSpPr>
          <p:spPr bwMode="auto">
            <a:xfrm flipH="1">
              <a:off x="2168" y="1734"/>
              <a:ext cx="1344"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grpSp>
      <p:grpSp>
        <p:nvGrpSpPr>
          <p:cNvPr id="274671" name="Group 239"/>
          <p:cNvGrpSpPr>
            <a:grpSpLocks/>
          </p:cNvGrpSpPr>
          <p:nvPr/>
        </p:nvGrpSpPr>
        <p:grpSpPr bwMode="auto">
          <a:xfrm>
            <a:off x="3323947" y="2493590"/>
            <a:ext cx="2300288" cy="501651"/>
            <a:chOff x="2187" y="1398"/>
            <a:chExt cx="1449" cy="316"/>
          </a:xfrm>
        </p:grpSpPr>
        <p:sp>
          <p:nvSpPr>
            <p:cNvPr id="106597" name="Line 176"/>
            <p:cNvSpPr>
              <a:spLocks noChangeShapeType="1"/>
            </p:cNvSpPr>
            <p:nvPr/>
          </p:nvSpPr>
          <p:spPr bwMode="auto">
            <a:xfrm flipH="1">
              <a:off x="2187" y="1673"/>
              <a:ext cx="1344" cy="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598" name="Text Box 181"/>
            <p:cNvSpPr txBox="1">
              <a:spLocks noChangeArrowheads="1"/>
            </p:cNvSpPr>
            <p:nvPr/>
          </p:nvSpPr>
          <p:spPr bwMode="auto">
            <a:xfrm>
              <a:off x="3079" y="1520"/>
              <a:ext cx="190"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Symbol" charset="0"/>
                </a:rPr>
                <a:t>φ</a:t>
              </a:r>
              <a:endParaRPr lang="en-US" sz="1400" dirty="0">
                <a:latin typeface="Symbol" charset="0"/>
              </a:endParaRPr>
            </a:p>
          </p:txBody>
        </p:sp>
        <p:sp>
          <p:nvSpPr>
            <p:cNvPr id="106599" name="Line 182"/>
            <p:cNvSpPr>
              <a:spLocks noChangeShapeType="1"/>
            </p:cNvSpPr>
            <p:nvPr/>
          </p:nvSpPr>
          <p:spPr bwMode="auto">
            <a:xfrm>
              <a:off x="2858" y="1569"/>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601" name="Text Box 184"/>
            <p:cNvSpPr txBox="1">
              <a:spLocks noChangeArrowheads="1"/>
            </p:cNvSpPr>
            <p:nvPr/>
          </p:nvSpPr>
          <p:spPr bwMode="auto">
            <a:xfrm>
              <a:off x="2702" y="1398"/>
              <a:ext cx="93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dirty="0" err="1">
                  <a:latin typeface="Arial" charset="0"/>
                </a:rPr>
                <a:t>cwnd</a:t>
              </a:r>
              <a:r>
                <a:rPr lang="en-US" sz="1400" dirty="0">
                  <a:latin typeface="Arial" charset="0"/>
                </a:rPr>
                <a:t> &gt; </a:t>
              </a:r>
              <a:r>
                <a:rPr lang="en-US" sz="1400" dirty="0" err="1">
                  <a:latin typeface="Arial" charset="0"/>
                </a:rPr>
                <a:t>ssthresh</a:t>
              </a:r>
              <a:endParaRPr lang="en-US" sz="1400" dirty="0">
                <a:latin typeface="Arial" charset="0"/>
              </a:endParaRPr>
            </a:p>
          </p:txBody>
        </p:sp>
      </p:grpSp>
      <p:grpSp>
        <p:nvGrpSpPr>
          <p:cNvPr id="274674" name="Group 242"/>
          <p:cNvGrpSpPr>
            <a:grpSpLocks/>
          </p:cNvGrpSpPr>
          <p:nvPr/>
        </p:nvGrpSpPr>
        <p:grpSpPr bwMode="auto">
          <a:xfrm>
            <a:off x="5570260" y="1288677"/>
            <a:ext cx="3425826" cy="2652713"/>
            <a:chOff x="3602" y="667"/>
            <a:chExt cx="2158" cy="1671"/>
          </a:xfrm>
        </p:grpSpPr>
        <p:grpSp>
          <p:nvGrpSpPr>
            <p:cNvPr id="120918" name="Group 164"/>
            <p:cNvGrpSpPr>
              <a:grpSpLocks/>
            </p:cNvGrpSpPr>
            <p:nvPr/>
          </p:nvGrpSpPr>
          <p:grpSpPr bwMode="auto">
            <a:xfrm>
              <a:off x="3602" y="1330"/>
              <a:ext cx="824" cy="754"/>
              <a:chOff x="2293" y="2021"/>
              <a:chExt cx="824" cy="754"/>
            </a:xfrm>
          </p:grpSpPr>
          <p:sp>
            <p:nvSpPr>
              <p:cNvPr id="106595" name="Oval 165"/>
              <p:cNvSpPr>
                <a:spLocks noChangeArrowheads="1"/>
              </p:cNvSpPr>
              <p:nvPr/>
            </p:nvSpPr>
            <p:spPr bwMode="auto">
              <a:xfrm>
                <a:off x="2293" y="2021"/>
                <a:ext cx="800" cy="75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a:ea typeface="ＭＳ Ｐゴシック" charset="0"/>
                </a:endParaRPr>
              </a:p>
            </p:txBody>
          </p:sp>
          <p:sp>
            <p:nvSpPr>
              <p:cNvPr id="106596" name="Text Box 166"/>
              <p:cNvSpPr txBox="1">
                <a:spLocks noChangeArrowheads="1"/>
              </p:cNvSpPr>
              <p:nvPr/>
            </p:nvSpPr>
            <p:spPr bwMode="auto">
              <a:xfrm>
                <a:off x="2298" y="2191"/>
                <a:ext cx="819" cy="5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defRPr/>
                </a:pPr>
                <a:r>
                  <a:rPr lang="en-US" sz="1800" dirty="0">
                    <a:latin typeface="Arial" charset="0"/>
                  </a:rPr>
                  <a:t>congestion</a:t>
                </a:r>
              </a:p>
              <a:p>
                <a:pPr eaLnBrk="1" hangingPunct="1">
                  <a:defRPr/>
                </a:pPr>
                <a:r>
                  <a:rPr lang="en-US" sz="1800" dirty="0">
                    <a:latin typeface="Arial" charset="0"/>
                  </a:rPr>
                  <a:t>avoidance </a:t>
                </a:r>
              </a:p>
              <a:p>
                <a:pPr eaLnBrk="1" hangingPunct="1">
                  <a:defRPr/>
                </a:pPr>
                <a:endParaRPr lang="en-US" sz="1800" dirty="0">
                  <a:latin typeface="Arial" charset="0"/>
                </a:endParaRPr>
              </a:p>
            </p:txBody>
          </p:sp>
        </p:grpSp>
        <p:grpSp>
          <p:nvGrpSpPr>
            <p:cNvPr id="120919" name="Group 190"/>
            <p:cNvGrpSpPr>
              <a:grpSpLocks/>
            </p:cNvGrpSpPr>
            <p:nvPr/>
          </p:nvGrpSpPr>
          <p:grpSpPr bwMode="auto">
            <a:xfrm>
              <a:off x="3694" y="667"/>
              <a:ext cx="2066" cy="695"/>
              <a:chOff x="3717" y="785"/>
              <a:chExt cx="2066" cy="695"/>
            </a:xfrm>
          </p:grpSpPr>
          <p:sp>
            <p:nvSpPr>
              <p:cNvPr id="106591" name="Text Box 191"/>
              <p:cNvSpPr txBox="1">
                <a:spLocks noChangeArrowheads="1"/>
              </p:cNvSpPr>
              <p:nvPr/>
            </p:nvSpPr>
            <p:spPr bwMode="auto">
              <a:xfrm>
                <a:off x="3717" y="947"/>
                <a:ext cx="2066" cy="5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90000"/>
                  </a:lnSpc>
                  <a:defRPr/>
                </a:pPr>
                <a:r>
                  <a:rPr lang="en-US" sz="1400" dirty="0" err="1">
                    <a:latin typeface="Arial" charset="0"/>
                  </a:rPr>
                  <a:t>cwnd</a:t>
                </a:r>
                <a:r>
                  <a:rPr lang="en-US" sz="1400" dirty="0">
                    <a:latin typeface="Arial" charset="0"/>
                  </a:rPr>
                  <a:t> = </a:t>
                </a:r>
                <a:r>
                  <a:rPr lang="en-US" sz="1400" dirty="0" err="1">
                    <a:latin typeface="Arial" charset="0"/>
                  </a:rPr>
                  <a:t>cwnd</a:t>
                </a:r>
                <a:r>
                  <a:rPr lang="en-US" sz="1400" dirty="0">
                    <a:latin typeface="Arial" charset="0"/>
                  </a:rPr>
                  <a:t> + MSS*(MSS/</a:t>
                </a:r>
                <a:r>
                  <a:rPr lang="en-US" sz="1400" dirty="0" err="1">
                    <a:latin typeface="Arial" charset="0"/>
                  </a:rPr>
                  <a:t>cwnd</a:t>
                </a:r>
                <a:r>
                  <a:rPr lang="en-US" sz="1400" dirty="0">
                    <a:latin typeface="Arial" charset="0"/>
                  </a:rPr>
                  <a:t>)</a:t>
                </a:r>
              </a:p>
              <a:p>
                <a:pPr eaLnBrk="1" hangingPunct="1">
                  <a:lnSpc>
                    <a:spcPct val="90000"/>
                  </a:lnSpc>
                  <a:defRPr/>
                </a:pPr>
                <a:r>
                  <a:rPr lang="en-US" sz="1400" dirty="0" err="1">
                    <a:latin typeface="Arial" charset="0"/>
                  </a:rPr>
                  <a:t>dupACKcount</a:t>
                </a:r>
                <a:r>
                  <a:rPr lang="en-US" sz="1400" dirty="0">
                    <a:latin typeface="Arial" charset="0"/>
                  </a:rPr>
                  <a:t> = 0</a:t>
                </a:r>
              </a:p>
              <a:p>
                <a:pPr eaLnBrk="1" hangingPunct="1">
                  <a:lnSpc>
                    <a:spcPct val="90000"/>
                  </a:lnSpc>
                  <a:defRPr/>
                </a:pPr>
                <a:r>
                  <a:rPr lang="en-US" sz="1400" i="1" dirty="0">
                    <a:solidFill>
                      <a:srgbClr val="000099"/>
                    </a:solidFill>
                    <a:latin typeface="Arial" charset="0"/>
                  </a:rPr>
                  <a:t>transmit new segment(s), as allowed</a:t>
                </a:r>
              </a:p>
              <a:p>
                <a:pPr eaLnBrk="1" hangingPunct="1">
                  <a:lnSpc>
                    <a:spcPct val="80000"/>
                  </a:lnSpc>
                  <a:defRPr/>
                </a:pPr>
                <a:endParaRPr lang="en-US" sz="1400" i="1" dirty="0">
                  <a:latin typeface="Arial" charset="0"/>
                </a:endParaRPr>
              </a:p>
            </p:txBody>
          </p:sp>
          <p:sp>
            <p:nvSpPr>
              <p:cNvPr id="106592" name="Line 192"/>
              <p:cNvSpPr>
                <a:spLocks noChangeShapeType="1"/>
              </p:cNvSpPr>
              <p:nvPr/>
            </p:nvSpPr>
            <p:spPr bwMode="auto">
              <a:xfrm>
                <a:off x="3866" y="972"/>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593" name="Text Box 193"/>
              <p:cNvSpPr txBox="1">
                <a:spLocks noChangeArrowheads="1"/>
              </p:cNvSpPr>
              <p:nvPr/>
            </p:nvSpPr>
            <p:spPr bwMode="auto">
              <a:xfrm>
                <a:off x="3840" y="785"/>
                <a:ext cx="58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dirty="0">
                    <a:latin typeface="Arial" charset="0"/>
                  </a:rPr>
                  <a:t>new ACK</a:t>
                </a:r>
              </a:p>
            </p:txBody>
          </p:sp>
          <p:sp>
            <p:nvSpPr>
              <p:cNvPr id="106594" name="Text Box 194"/>
              <p:cNvSpPr txBox="1">
                <a:spLocks noChangeArrowheads="1"/>
              </p:cNvSpPr>
              <p:nvPr/>
            </p:nvSpPr>
            <p:spPr bwMode="auto">
              <a:xfrm>
                <a:off x="4311" y="904"/>
                <a:ext cx="145"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a:latin typeface="Times New Roman" charset="0"/>
                  </a:rPr>
                  <a:t>.</a:t>
                </a:r>
              </a:p>
            </p:txBody>
          </p:sp>
        </p:grpSp>
        <p:sp>
          <p:nvSpPr>
            <p:cNvPr id="120920" name="Freeform 195"/>
            <p:cNvSpPr>
              <a:spLocks/>
            </p:cNvSpPr>
            <p:nvPr/>
          </p:nvSpPr>
          <p:spPr bwMode="auto">
            <a:xfrm rot="9705213">
              <a:off x="4212" y="1145"/>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grpSp>
          <p:nvGrpSpPr>
            <p:cNvPr id="120921" name="Group 196"/>
            <p:cNvGrpSpPr>
              <a:grpSpLocks/>
            </p:cNvGrpSpPr>
            <p:nvPr/>
          </p:nvGrpSpPr>
          <p:grpSpPr bwMode="auto">
            <a:xfrm>
              <a:off x="4503" y="1888"/>
              <a:ext cx="944" cy="450"/>
              <a:chOff x="4268" y="2901"/>
              <a:chExt cx="944" cy="450"/>
            </a:xfrm>
          </p:grpSpPr>
          <p:sp>
            <p:nvSpPr>
              <p:cNvPr id="106588" name="Text Box 197"/>
              <p:cNvSpPr txBox="1">
                <a:spLocks noChangeArrowheads="1"/>
              </p:cNvSpPr>
              <p:nvPr/>
            </p:nvSpPr>
            <p:spPr bwMode="auto">
              <a:xfrm>
                <a:off x="4268" y="3076"/>
                <a:ext cx="944" cy="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lnSpc>
                    <a:spcPct val="80000"/>
                  </a:lnSpc>
                  <a:defRPr/>
                </a:pPr>
                <a:r>
                  <a:rPr lang="en-US" sz="1400">
                    <a:latin typeface="Arial" charset="0"/>
                  </a:rPr>
                  <a:t>dupACKcount</a:t>
                </a:r>
                <a:r>
                  <a:rPr lang="en-US" sz="1400" dirty="0">
                    <a:latin typeface="Arial" charset="0"/>
                  </a:rPr>
                  <a:t>++</a:t>
                </a:r>
              </a:p>
              <a:p>
                <a:pPr eaLnBrk="1" hangingPunct="1">
                  <a:lnSpc>
                    <a:spcPct val="80000"/>
                  </a:lnSpc>
                  <a:defRPr/>
                </a:pPr>
                <a:endParaRPr lang="en-US" sz="1400" dirty="0">
                  <a:latin typeface="Arial" charset="0"/>
                </a:endParaRPr>
              </a:p>
            </p:txBody>
          </p:sp>
          <p:sp>
            <p:nvSpPr>
              <p:cNvPr id="106589" name="Line 198"/>
              <p:cNvSpPr>
                <a:spLocks noChangeShapeType="1"/>
              </p:cNvSpPr>
              <p:nvPr/>
            </p:nvSpPr>
            <p:spPr bwMode="auto">
              <a:xfrm>
                <a:off x="4353" y="3071"/>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590" name="Text Box 199"/>
              <p:cNvSpPr txBox="1">
                <a:spLocks noChangeArrowheads="1"/>
              </p:cNvSpPr>
              <p:nvPr/>
            </p:nvSpPr>
            <p:spPr bwMode="auto">
              <a:xfrm>
                <a:off x="4298" y="2901"/>
                <a:ext cx="82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a:latin typeface="Arial" charset="0"/>
                  </a:rPr>
                  <a:t>duplicate ACK</a:t>
                </a:r>
              </a:p>
            </p:txBody>
          </p:sp>
        </p:grpSp>
        <p:sp>
          <p:nvSpPr>
            <p:cNvPr id="120922" name="Freeform 200"/>
            <p:cNvSpPr>
              <a:spLocks/>
            </p:cNvSpPr>
            <p:nvPr/>
          </p:nvSpPr>
          <p:spPr bwMode="auto">
            <a:xfrm rot="-7516021">
              <a:off x="4290" y="1673"/>
              <a:ext cx="333" cy="452"/>
            </a:xfrm>
            <a:custGeom>
              <a:avLst/>
              <a:gdLst>
                <a:gd name="T0" fmla="*/ 112 w 376"/>
                <a:gd name="T1" fmla="*/ 306 h 452"/>
                <a:gd name="T2" fmla="*/ 24 w 376"/>
                <a:gd name="T3" fmla="*/ 269 h 452"/>
                <a:gd name="T4" fmla="*/ 62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grpSp>
      <p:grpSp>
        <p:nvGrpSpPr>
          <p:cNvPr id="274677" name="Group 245"/>
          <p:cNvGrpSpPr>
            <a:grpSpLocks/>
          </p:cNvGrpSpPr>
          <p:nvPr/>
        </p:nvGrpSpPr>
        <p:grpSpPr bwMode="auto">
          <a:xfrm>
            <a:off x="3881158" y="4928815"/>
            <a:ext cx="3254375" cy="2033588"/>
            <a:chOff x="2538" y="2960"/>
            <a:chExt cx="2050" cy="1281"/>
          </a:xfrm>
        </p:grpSpPr>
        <p:grpSp>
          <p:nvGrpSpPr>
            <p:cNvPr id="120909" name="Group 167"/>
            <p:cNvGrpSpPr>
              <a:grpSpLocks/>
            </p:cNvGrpSpPr>
            <p:nvPr/>
          </p:nvGrpSpPr>
          <p:grpSpPr bwMode="auto">
            <a:xfrm>
              <a:off x="2538" y="2960"/>
              <a:ext cx="803" cy="799"/>
              <a:chOff x="2454" y="3045"/>
              <a:chExt cx="803" cy="799"/>
            </a:xfrm>
          </p:grpSpPr>
          <p:sp>
            <p:nvSpPr>
              <p:cNvPr id="106580" name="Oval 168"/>
              <p:cNvSpPr>
                <a:spLocks noChangeArrowheads="1"/>
              </p:cNvSpPr>
              <p:nvPr/>
            </p:nvSpPr>
            <p:spPr bwMode="auto">
              <a:xfrm>
                <a:off x="2454" y="3045"/>
                <a:ext cx="800" cy="75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a:ea typeface="ＭＳ Ｐゴシック" charset="0"/>
                </a:endParaRPr>
              </a:p>
            </p:txBody>
          </p:sp>
          <p:sp>
            <p:nvSpPr>
              <p:cNvPr id="106581" name="Text Box 169"/>
              <p:cNvSpPr txBox="1">
                <a:spLocks noChangeArrowheads="1"/>
              </p:cNvSpPr>
              <p:nvPr/>
            </p:nvSpPr>
            <p:spPr bwMode="auto">
              <a:xfrm>
                <a:off x="2796" y="3212"/>
                <a:ext cx="14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eaLnBrk="1" hangingPunct="1">
                  <a:defRPr/>
                </a:pPr>
                <a:r>
                  <a:rPr lang="en-US" sz="1400">
                    <a:latin typeface="Arial" charset="0"/>
                  </a:rPr>
                  <a:t> </a:t>
                </a:r>
              </a:p>
              <a:p>
                <a:pPr eaLnBrk="1" hangingPunct="1">
                  <a:defRPr/>
                </a:pPr>
                <a:endParaRPr lang="en-US" sz="1400">
                  <a:latin typeface="Arial" charset="0"/>
                </a:endParaRPr>
              </a:p>
            </p:txBody>
          </p:sp>
          <p:sp>
            <p:nvSpPr>
              <p:cNvPr id="106582" name="Text Box 170"/>
              <p:cNvSpPr txBox="1">
                <a:spLocks noChangeArrowheads="1"/>
              </p:cNvSpPr>
              <p:nvPr/>
            </p:nvSpPr>
            <p:spPr bwMode="auto">
              <a:xfrm>
                <a:off x="2477" y="3204"/>
                <a:ext cx="780"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1" hangingPunct="1">
                  <a:defRPr/>
                </a:pPr>
                <a:r>
                  <a:rPr lang="en-US" sz="2000" dirty="0">
                    <a:latin typeface="Arial" charset="0"/>
                  </a:rPr>
                  <a:t>fast</a:t>
                </a:r>
              </a:p>
              <a:p>
                <a:pPr algn="ctr" eaLnBrk="1" hangingPunct="1">
                  <a:defRPr/>
                </a:pPr>
                <a:r>
                  <a:rPr lang="en-US" sz="2000" dirty="0">
                    <a:latin typeface="Arial" charset="0"/>
                  </a:rPr>
                  <a:t>recovery </a:t>
                </a:r>
              </a:p>
              <a:p>
                <a:pPr algn="ctr" eaLnBrk="1" hangingPunct="1">
                  <a:defRPr/>
                </a:pPr>
                <a:endParaRPr lang="en-US" sz="2000" dirty="0">
                  <a:latin typeface="Arial" charset="0"/>
                </a:endParaRPr>
              </a:p>
            </p:txBody>
          </p:sp>
        </p:grpSp>
        <p:sp>
          <p:nvSpPr>
            <p:cNvPr id="120910" name="Freeform 220"/>
            <p:cNvSpPr>
              <a:spLocks/>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Lst>
              <a:ahLst/>
              <a:cxnLst>
                <a:cxn ang="T6">
                  <a:pos x="T0" y="T1"/>
                </a:cxn>
                <a:cxn ang="T7">
                  <a:pos x="T2" y="T3"/>
                </a:cxn>
                <a:cxn ang="T8">
                  <a:pos x="T4" y="T5"/>
                </a:cxn>
              </a:cxnLst>
              <a:rect l="0" t="0" r="r" b="b"/>
              <a:pathLst>
                <a:path w="384" h="161">
                  <a:moveTo>
                    <a:pt x="317" y="0"/>
                  </a:moveTo>
                  <a:cubicBezTo>
                    <a:pt x="384" y="42"/>
                    <a:pt x="378" y="149"/>
                    <a:pt x="189" y="155"/>
                  </a:cubicBezTo>
                  <a:cubicBezTo>
                    <a:pt x="0" y="161"/>
                    <a:pt x="3" y="87"/>
                    <a:pt x="59" y="13"/>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grpSp>
          <p:nvGrpSpPr>
            <p:cNvPr id="120911" name="Group 221"/>
            <p:cNvGrpSpPr>
              <a:grpSpLocks/>
            </p:cNvGrpSpPr>
            <p:nvPr/>
          </p:nvGrpSpPr>
          <p:grpSpPr bwMode="auto">
            <a:xfrm>
              <a:off x="3195" y="3579"/>
              <a:ext cx="1393" cy="662"/>
              <a:chOff x="3546" y="3483"/>
              <a:chExt cx="1393" cy="662"/>
            </a:xfrm>
          </p:grpSpPr>
          <p:sp>
            <p:nvSpPr>
              <p:cNvPr id="106577" name="Text Box 222"/>
              <p:cNvSpPr txBox="1">
                <a:spLocks noChangeArrowheads="1"/>
              </p:cNvSpPr>
              <p:nvPr/>
            </p:nvSpPr>
            <p:spPr bwMode="auto">
              <a:xfrm>
                <a:off x="3546" y="3632"/>
                <a:ext cx="1393" cy="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lnSpc>
                    <a:spcPct val="85000"/>
                  </a:lnSpc>
                  <a:defRPr/>
                </a:pPr>
                <a:r>
                  <a:rPr lang="en-US" sz="1400" dirty="0" err="1">
                    <a:latin typeface="Arial" charset="0"/>
                  </a:rPr>
                  <a:t>cwnd</a:t>
                </a:r>
                <a:r>
                  <a:rPr lang="en-US" sz="1400" dirty="0">
                    <a:latin typeface="Arial" charset="0"/>
                  </a:rPr>
                  <a:t> = </a:t>
                </a:r>
                <a:r>
                  <a:rPr lang="en-US" sz="1400" dirty="0" err="1">
                    <a:latin typeface="Arial" charset="0"/>
                  </a:rPr>
                  <a:t>cwnd</a:t>
                </a:r>
                <a:r>
                  <a:rPr lang="en-US" sz="1400" dirty="0">
                    <a:latin typeface="Arial" charset="0"/>
                  </a:rPr>
                  <a:t> + MSS</a:t>
                </a:r>
              </a:p>
              <a:p>
                <a:pPr algn="l" eaLnBrk="1" hangingPunct="1">
                  <a:lnSpc>
                    <a:spcPct val="85000"/>
                  </a:lnSpc>
                  <a:defRPr/>
                </a:pPr>
                <a:r>
                  <a:rPr lang="en-US" sz="1400" i="1" dirty="0">
                    <a:solidFill>
                      <a:srgbClr val="000099"/>
                    </a:solidFill>
                    <a:latin typeface="Arial" charset="0"/>
                  </a:rPr>
                  <a:t>transmit new segment(s), as allowed</a:t>
                </a:r>
              </a:p>
              <a:p>
                <a:pPr algn="l" eaLnBrk="1" hangingPunct="1">
                  <a:lnSpc>
                    <a:spcPct val="80000"/>
                  </a:lnSpc>
                  <a:defRPr/>
                </a:pPr>
                <a:endParaRPr lang="en-US" sz="1400" i="1" dirty="0">
                  <a:solidFill>
                    <a:schemeClr val="bg2"/>
                  </a:solidFill>
                  <a:latin typeface="Arial" charset="0"/>
                </a:endParaRPr>
              </a:p>
            </p:txBody>
          </p:sp>
          <p:sp>
            <p:nvSpPr>
              <p:cNvPr id="106578" name="Line 223"/>
              <p:cNvSpPr>
                <a:spLocks noChangeShapeType="1"/>
              </p:cNvSpPr>
              <p:nvPr/>
            </p:nvSpPr>
            <p:spPr bwMode="auto">
              <a:xfrm>
                <a:off x="3600" y="3645"/>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579" name="Text Box 224"/>
              <p:cNvSpPr txBox="1">
                <a:spLocks noChangeArrowheads="1"/>
              </p:cNvSpPr>
              <p:nvPr/>
            </p:nvSpPr>
            <p:spPr bwMode="auto">
              <a:xfrm>
                <a:off x="3546" y="3483"/>
                <a:ext cx="82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a:latin typeface="Arial" charset="0"/>
                  </a:rPr>
                  <a:t>duplicate ACK</a:t>
                </a:r>
              </a:p>
            </p:txBody>
          </p:sp>
        </p:grpSp>
      </p:grpSp>
      <p:grpSp>
        <p:nvGrpSpPr>
          <p:cNvPr id="274678" name="Group 246"/>
          <p:cNvGrpSpPr>
            <a:grpSpLocks/>
          </p:cNvGrpSpPr>
          <p:nvPr/>
        </p:nvGrpSpPr>
        <p:grpSpPr bwMode="auto">
          <a:xfrm>
            <a:off x="139421" y="3609602"/>
            <a:ext cx="4279900" cy="2103438"/>
            <a:chOff x="181" y="2129"/>
            <a:chExt cx="2696" cy="1325"/>
          </a:xfrm>
        </p:grpSpPr>
        <p:grpSp>
          <p:nvGrpSpPr>
            <p:cNvPr id="120899" name="Group 212"/>
            <p:cNvGrpSpPr>
              <a:grpSpLocks/>
            </p:cNvGrpSpPr>
            <p:nvPr/>
          </p:nvGrpSpPr>
          <p:grpSpPr bwMode="auto">
            <a:xfrm>
              <a:off x="181" y="2776"/>
              <a:ext cx="1496" cy="678"/>
              <a:chOff x="40" y="2726"/>
              <a:chExt cx="1496" cy="678"/>
            </a:xfrm>
          </p:grpSpPr>
          <p:sp>
            <p:nvSpPr>
              <p:cNvPr id="106573" name="Text Box 215"/>
              <p:cNvSpPr txBox="1">
                <a:spLocks noChangeArrowheads="1"/>
              </p:cNvSpPr>
              <p:nvPr/>
            </p:nvSpPr>
            <p:spPr bwMode="auto">
              <a:xfrm>
                <a:off x="466" y="2726"/>
                <a:ext cx="1070"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a:latin typeface="Arial" charset="0"/>
                  </a:rPr>
                  <a:t>dupACKcount</a:t>
                </a:r>
                <a:r>
                  <a:rPr lang="en-US" sz="1400" dirty="0">
                    <a:latin typeface="Arial" charset="0"/>
                  </a:rPr>
                  <a:t> == 3</a:t>
                </a:r>
              </a:p>
            </p:txBody>
          </p:sp>
          <p:sp>
            <p:nvSpPr>
              <p:cNvPr id="106571" name="Text Box 213"/>
              <p:cNvSpPr txBox="1">
                <a:spLocks noChangeArrowheads="1"/>
              </p:cNvSpPr>
              <p:nvPr/>
            </p:nvSpPr>
            <p:spPr bwMode="auto">
              <a:xfrm>
                <a:off x="40" y="2912"/>
                <a:ext cx="1495" cy="4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eaLnBrk="1" hangingPunct="1">
                  <a:lnSpc>
                    <a:spcPct val="80000"/>
                  </a:lnSpc>
                  <a:defRPr/>
                </a:pPr>
                <a:r>
                  <a:rPr lang="en-US" sz="1400" dirty="0" err="1">
                    <a:latin typeface="Arial" charset="0"/>
                  </a:rPr>
                  <a:t>ssthresh</a:t>
                </a:r>
                <a:r>
                  <a:rPr lang="en-US" sz="1400" dirty="0">
                    <a:latin typeface="Arial" charset="0"/>
                  </a:rPr>
                  <a:t>= </a:t>
                </a:r>
                <a:r>
                  <a:rPr lang="en-US" sz="1400" dirty="0" err="1">
                    <a:latin typeface="Arial" charset="0"/>
                  </a:rPr>
                  <a:t>cwnd</a:t>
                </a:r>
                <a:r>
                  <a:rPr lang="en-US" sz="1400" dirty="0">
                    <a:latin typeface="Arial" charset="0"/>
                  </a:rPr>
                  <a:t>/2</a:t>
                </a:r>
              </a:p>
              <a:p>
                <a:pPr algn="r" eaLnBrk="1" hangingPunct="1">
                  <a:lnSpc>
                    <a:spcPct val="80000"/>
                  </a:lnSpc>
                  <a:defRPr/>
                </a:pPr>
                <a:r>
                  <a:rPr lang="en-US" sz="1400" dirty="0" err="1">
                    <a:latin typeface="Arial" charset="0"/>
                  </a:rPr>
                  <a:t>cwnd</a:t>
                </a:r>
                <a:r>
                  <a:rPr lang="en-US" sz="1400" dirty="0">
                    <a:latin typeface="Arial" charset="0"/>
                  </a:rPr>
                  <a:t> = </a:t>
                </a:r>
                <a:r>
                  <a:rPr lang="en-US" sz="1400" dirty="0" err="1">
                    <a:latin typeface="Arial" charset="0"/>
                  </a:rPr>
                  <a:t>ssthresh</a:t>
                </a:r>
                <a:r>
                  <a:rPr lang="en-US" sz="1400" dirty="0">
                    <a:latin typeface="Arial" charset="0"/>
                  </a:rPr>
                  <a:t> + 3</a:t>
                </a:r>
              </a:p>
              <a:p>
                <a:pPr algn="r" eaLnBrk="1" hangingPunct="1">
                  <a:lnSpc>
                    <a:spcPct val="80000"/>
                  </a:lnSpc>
                  <a:defRPr/>
                </a:pPr>
                <a:r>
                  <a:rPr lang="en-US" sz="1400" i="1" dirty="0">
                    <a:solidFill>
                      <a:srgbClr val="000099"/>
                    </a:solidFill>
                    <a:latin typeface="Arial" charset="0"/>
                  </a:rPr>
                  <a:t>retransmit missing segment</a:t>
                </a:r>
              </a:p>
              <a:p>
                <a:pPr algn="r" eaLnBrk="1" hangingPunct="1">
                  <a:lnSpc>
                    <a:spcPct val="80000"/>
                  </a:lnSpc>
                  <a:defRPr/>
                </a:pPr>
                <a:endParaRPr lang="en-US" sz="1400" dirty="0">
                  <a:solidFill>
                    <a:schemeClr val="bg2"/>
                  </a:solidFill>
                  <a:latin typeface="Arial" charset="0"/>
                </a:endParaRPr>
              </a:p>
            </p:txBody>
          </p:sp>
          <p:sp>
            <p:nvSpPr>
              <p:cNvPr id="106572" name="Line 214"/>
              <p:cNvSpPr>
                <a:spLocks noChangeShapeType="1"/>
              </p:cNvSpPr>
              <p:nvPr/>
            </p:nvSpPr>
            <p:spPr bwMode="auto">
              <a:xfrm>
                <a:off x="756" y="2910"/>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grpSp>
        <p:grpSp>
          <p:nvGrpSpPr>
            <p:cNvPr id="120900" name="Group 216"/>
            <p:cNvGrpSpPr>
              <a:grpSpLocks/>
            </p:cNvGrpSpPr>
            <p:nvPr/>
          </p:nvGrpSpPr>
          <p:grpSpPr bwMode="auto">
            <a:xfrm>
              <a:off x="1798" y="2370"/>
              <a:ext cx="1079" cy="786"/>
              <a:chOff x="404" y="2788"/>
              <a:chExt cx="1079" cy="786"/>
            </a:xfrm>
          </p:grpSpPr>
          <p:sp>
            <p:nvSpPr>
              <p:cNvPr id="106568" name="Text Box 217"/>
              <p:cNvSpPr txBox="1">
                <a:spLocks noChangeArrowheads="1"/>
              </p:cNvSpPr>
              <p:nvPr/>
            </p:nvSpPr>
            <p:spPr bwMode="auto">
              <a:xfrm>
                <a:off x="566" y="2788"/>
                <a:ext cx="48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dirty="0">
                    <a:latin typeface="Arial" charset="0"/>
                  </a:rPr>
                  <a:t>timeout</a:t>
                </a:r>
              </a:p>
            </p:txBody>
          </p:sp>
          <p:sp>
            <p:nvSpPr>
              <p:cNvPr id="106569" name="Text Box 218"/>
              <p:cNvSpPr txBox="1">
                <a:spLocks noChangeArrowheads="1"/>
              </p:cNvSpPr>
              <p:nvPr/>
            </p:nvSpPr>
            <p:spPr bwMode="auto">
              <a:xfrm>
                <a:off x="404" y="2939"/>
                <a:ext cx="1079" cy="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lnSpc>
                    <a:spcPct val="85000"/>
                  </a:lnSpc>
                  <a:defRPr/>
                </a:pPr>
                <a:r>
                  <a:rPr lang="en-US" sz="1400" dirty="0" err="1">
                    <a:latin typeface="Arial" charset="0"/>
                  </a:rPr>
                  <a:t>ssthresh</a:t>
                </a:r>
                <a:r>
                  <a:rPr lang="en-US" sz="1400" dirty="0">
                    <a:latin typeface="Arial" charset="0"/>
                  </a:rPr>
                  <a:t> = </a:t>
                </a:r>
                <a:r>
                  <a:rPr lang="en-US" sz="1400" dirty="0" err="1">
                    <a:latin typeface="Arial" charset="0"/>
                  </a:rPr>
                  <a:t>cwnd</a:t>
                </a:r>
                <a:r>
                  <a:rPr lang="en-US" sz="1400" dirty="0">
                    <a:latin typeface="Arial" charset="0"/>
                  </a:rPr>
                  <a:t>/2</a:t>
                </a:r>
              </a:p>
              <a:p>
                <a:pPr algn="l" eaLnBrk="1" hangingPunct="1">
                  <a:lnSpc>
                    <a:spcPct val="85000"/>
                  </a:lnSpc>
                  <a:defRPr/>
                </a:pPr>
                <a:r>
                  <a:rPr lang="en-US" sz="1400" dirty="0" err="1">
                    <a:latin typeface="Arial" charset="0"/>
                  </a:rPr>
                  <a:t>cwnd</a:t>
                </a:r>
                <a:r>
                  <a:rPr lang="en-US" sz="1400" dirty="0">
                    <a:latin typeface="Arial" charset="0"/>
                  </a:rPr>
                  <a:t> = 1 </a:t>
                </a:r>
              </a:p>
              <a:p>
                <a:pPr algn="l" eaLnBrk="1" hangingPunct="1">
                  <a:lnSpc>
                    <a:spcPct val="85000"/>
                  </a:lnSpc>
                  <a:defRPr/>
                </a:pPr>
                <a:r>
                  <a:rPr lang="en-US" sz="1400" dirty="0" err="1">
                    <a:latin typeface="Arial" charset="0"/>
                  </a:rPr>
                  <a:t>dupACKcount</a:t>
                </a:r>
                <a:r>
                  <a:rPr lang="en-US" sz="1400" dirty="0">
                    <a:latin typeface="Arial" charset="0"/>
                  </a:rPr>
                  <a:t> = 0</a:t>
                </a:r>
              </a:p>
              <a:p>
                <a:pPr algn="l" eaLnBrk="1" hangingPunct="1">
                  <a:lnSpc>
                    <a:spcPct val="85000"/>
                  </a:lnSpc>
                  <a:defRPr/>
                </a:pPr>
                <a:r>
                  <a:rPr lang="en-US" sz="1400" i="1" dirty="0">
                    <a:solidFill>
                      <a:srgbClr val="000099"/>
                    </a:solidFill>
                    <a:latin typeface="Arial" charset="0"/>
                  </a:rPr>
                  <a:t>retransmit missing segment</a:t>
                </a:r>
                <a:r>
                  <a:rPr lang="en-US" sz="1400" dirty="0">
                    <a:latin typeface="Arial" charset="0"/>
                  </a:rPr>
                  <a:t> </a:t>
                </a:r>
              </a:p>
            </p:txBody>
          </p:sp>
          <p:sp>
            <p:nvSpPr>
              <p:cNvPr id="106570" name="Line 219"/>
              <p:cNvSpPr>
                <a:spLocks noChangeShapeType="1"/>
              </p:cNvSpPr>
              <p:nvPr/>
            </p:nvSpPr>
            <p:spPr bwMode="auto">
              <a:xfrm>
                <a:off x="456" y="2964"/>
                <a:ext cx="69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grpSp>
        <p:sp>
          <p:nvSpPr>
            <p:cNvPr id="120901" name="Freeform 225"/>
            <p:cNvSpPr>
              <a:spLocks/>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20902" name="Freeform 226"/>
            <p:cNvSpPr>
              <a:spLocks/>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grpSp>
      <p:grpSp>
        <p:nvGrpSpPr>
          <p:cNvPr id="274676" name="Group 244"/>
          <p:cNvGrpSpPr>
            <a:grpSpLocks/>
          </p:cNvGrpSpPr>
          <p:nvPr/>
        </p:nvGrpSpPr>
        <p:grpSpPr bwMode="auto">
          <a:xfrm>
            <a:off x="5203546" y="3601663"/>
            <a:ext cx="3562350" cy="2092324"/>
            <a:chOff x="3371" y="2124"/>
            <a:chExt cx="2244" cy="1318"/>
          </a:xfrm>
        </p:grpSpPr>
        <p:grpSp>
          <p:nvGrpSpPr>
            <p:cNvPr id="120894" name="Group 201"/>
            <p:cNvGrpSpPr>
              <a:grpSpLocks/>
            </p:cNvGrpSpPr>
            <p:nvPr/>
          </p:nvGrpSpPr>
          <p:grpSpPr bwMode="auto">
            <a:xfrm>
              <a:off x="4120" y="2754"/>
              <a:ext cx="1495" cy="688"/>
              <a:chOff x="4142" y="2760"/>
              <a:chExt cx="1495" cy="688"/>
            </a:xfrm>
          </p:grpSpPr>
          <p:sp>
            <p:nvSpPr>
              <p:cNvPr id="106561" name="Text Box 202"/>
              <p:cNvSpPr txBox="1">
                <a:spLocks noChangeArrowheads="1"/>
              </p:cNvSpPr>
              <p:nvPr/>
            </p:nvSpPr>
            <p:spPr bwMode="auto">
              <a:xfrm>
                <a:off x="4142" y="2956"/>
                <a:ext cx="1495" cy="4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lnSpc>
                    <a:spcPct val="80000"/>
                  </a:lnSpc>
                  <a:defRPr/>
                </a:pPr>
                <a:r>
                  <a:rPr lang="en-US" sz="1400" dirty="0" err="1">
                    <a:latin typeface="Arial" charset="0"/>
                  </a:rPr>
                  <a:t>ssthresh</a:t>
                </a:r>
                <a:r>
                  <a:rPr lang="en-US" sz="1400" dirty="0">
                    <a:latin typeface="Arial" charset="0"/>
                  </a:rPr>
                  <a:t>= </a:t>
                </a:r>
                <a:r>
                  <a:rPr lang="en-US" sz="1400" dirty="0" err="1">
                    <a:latin typeface="Arial" charset="0"/>
                  </a:rPr>
                  <a:t>cwnd</a:t>
                </a:r>
                <a:r>
                  <a:rPr lang="en-US" sz="1400" dirty="0">
                    <a:latin typeface="Arial" charset="0"/>
                  </a:rPr>
                  <a:t>/2</a:t>
                </a:r>
              </a:p>
              <a:p>
                <a:pPr algn="l" eaLnBrk="1" hangingPunct="1">
                  <a:lnSpc>
                    <a:spcPct val="80000"/>
                  </a:lnSpc>
                  <a:defRPr/>
                </a:pPr>
                <a:r>
                  <a:rPr lang="en-US" sz="1400" dirty="0" err="1">
                    <a:latin typeface="Arial" charset="0"/>
                  </a:rPr>
                  <a:t>cwnd</a:t>
                </a:r>
                <a:r>
                  <a:rPr lang="en-US" sz="1400" dirty="0">
                    <a:latin typeface="Arial" charset="0"/>
                  </a:rPr>
                  <a:t> = </a:t>
                </a:r>
                <a:r>
                  <a:rPr lang="en-US" sz="1400" dirty="0" err="1">
                    <a:latin typeface="Arial" charset="0"/>
                  </a:rPr>
                  <a:t>ssthresh</a:t>
                </a:r>
                <a:r>
                  <a:rPr lang="en-US" sz="1400" dirty="0">
                    <a:latin typeface="Arial" charset="0"/>
                  </a:rPr>
                  <a:t> + 3</a:t>
                </a:r>
              </a:p>
              <a:p>
                <a:pPr algn="l" eaLnBrk="1" hangingPunct="1">
                  <a:lnSpc>
                    <a:spcPct val="80000"/>
                  </a:lnSpc>
                  <a:defRPr/>
                </a:pPr>
                <a:r>
                  <a:rPr lang="en-US" sz="1400" i="1" dirty="0">
                    <a:solidFill>
                      <a:srgbClr val="000099"/>
                    </a:solidFill>
                    <a:latin typeface="Arial" charset="0"/>
                  </a:rPr>
                  <a:t>retransmit missing segment</a:t>
                </a:r>
              </a:p>
              <a:p>
                <a:pPr algn="l" eaLnBrk="1" hangingPunct="1">
                  <a:lnSpc>
                    <a:spcPct val="80000"/>
                  </a:lnSpc>
                  <a:defRPr/>
                </a:pPr>
                <a:endParaRPr lang="en-US" sz="1400" i="1" dirty="0">
                  <a:latin typeface="Arial" charset="0"/>
                </a:endParaRPr>
              </a:p>
            </p:txBody>
          </p:sp>
          <p:sp>
            <p:nvSpPr>
              <p:cNvPr id="106562" name="Line 203"/>
              <p:cNvSpPr>
                <a:spLocks noChangeShapeType="1"/>
              </p:cNvSpPr>
              <p:nvPr/>
            </p:nvSpPr>
            <p:spPr bwMode="auto">
              <a:xfrm>
                <a:off x="4211" y="2950"/>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563" name="Text Box 204"/>
              <p:cNvSpPr txBox="1">
                <a:spLocks noChangeArrowheads="1"/>
              </p:cNvSpPr>
              <p:nvPr/>
            </p:nvSpPr>
            <p:spPr bwMode="auto">
              <a:xfrm>
                <a:off x="4142" y="2760"/>
                <a:ext cx="1070"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eaLnBrk="1" hangingPunct="1">
                  <a:defRPr/>
                </a:pPr>
                <a:r>
                  <a:rPr lang="en-US" sz="1400" dirty="0" err="1">
                    <a:latin typeface="Arial" charset="0"/>
                  </a:rPr>
                  <a:t>dupACKcount</a:t>
                </a:r>
                <a:r>
                  <a:rPr lang="en-US" sz="1400" dirty="0">
                    <a:latin typeface="Arial" charset="0"/>
                  </a:rPr>
                  <a:t> == 3</a:t>
                </a:r>
              </a:p>
            </p:txBody>
          </p:sp>
        </p:grpSp>
        <p:sp>
          <p:nvSpPr>
            <p:cNvPr id="120895" name="Freeform 227"/>
            <p:cNvSpPr>
              <a:spLocks/>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grpSp>
      <p:grpSp>
        <p:nvGrpSpPr>
          <p:cNvPr id="274675" name="Group 243"/>
          <p:cNvGrpSpPr>
            <a:grpSpLocks/>
          </p:cNvGrpSpPr>
          <p:nvPr/>
        </p:nvGrpSpPr>
        <p:grpSpPr bwMode="auto">
          <a:xfrm>
            <a:off x="4724121" y="3627064"/>
            <a:ext cx="1593850" cy="1836737"/>
            <a:chOff x="3069" y="2140"/>
            <a:chExt cx="1004" cy="1157"/>
          </a:xfrm>
        </p:grpSpPr>
        <p:sp>
          <p:nvSpPr>
            <p:cNvPr id="120888" name="Freeform 228"/>
            <p:cNvSpPr>
              <a:spLocks/>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grpSp>
          <p:nvGrpSpPr>
            <p:cNvPr id="120889" name="Group 229"/>
            <p:cNvGrpSpPr>
              <a:grpSpLocks/>
            </p:cNvGrpSpPr>
            <p:nvPr/>
          </p:nvGrpSpPr>
          <p:grpSpPr bwMode="auto">
            <a:xfrm>
              <a:off x="3069" y="2624"/>
              <a:ext cx="1004" cy="673"/>
              <a:chOff x="861" y="3471"/>
              <a:chExt cx="1004" cy="673"/>
            </a:xfrm>
          </p:grpSpPr>
          <p:sp>
            <p:nvSpPr>
              <p:cNvPr id="106555" name="Text Box 230"/>
              <p:cNvSpPr txBox="1">
                <a:spLocks noChangeArrowheads="1"/>
              </p:cNvSpPr>
              <p:nvPr/>
            </p:nvSpPr>
            <p:spPr bwMode="auto">
              <a:xfrm>
                <a:off x="861" y="3652"/>
                <a:ext cx="1004" cy="4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eaLnBrk="1" hangingPunct="1">
                  <a:lnSpc>
                    <a:spcPct val="80000"/>
                  </a:lnSpc>
                  <a:defRPr/>
                </a:pPr>
                <a:r>
                  <a:rPr lang="en-US" sz="1400" dirty="0" err="1">
                    <a:latin typeface="Arial" charset="0"/>
                  </a:rPr>
                  <a:t>cwnd</a:t>
                </a:r>
                <a:r>
                  <a:rPr lang="en-US" sz="1400" dirty="0">
                    <a:latin typeface="Arial" charset="0"/>
                  </a:rPr>
                  <a:t> = </a:t>
                </a:r>
                <a:r>
                  <a:rPr lang="en-US" sz="1400" dirty="0" err="1">
                    <a:latin typeface="Arial" charset="0"/>
                  </a:rPr>
                  <a:t>ssthresh</a:t>
                </a:r>
                <a:endParaRPr lang="en-US" sz="1400" dirty="0">
                  <a:latin typeface="Arial" charset="0"/>
                </a:endParaRPr>
              </a:p>
              <a:p>
                <a:pPr algn="r" eaLnBrk="1" hangingPunct="1">
                  <a:lnSpc>
                    <a:spcPct val="80000"/>
                  </a:lnSpc>
                  <a:defRPr/>
                </a:pPr>
                <a:r>
                  <a:rPr lang="en-US" sz="1400" dirty="0" err="1">
                    <a:latin typeface="Arial" charset="0"/>
                  </a:rPr>
                  <a:t>dupACKcount</a:t>
                </a:r>
                <a:r>
                  <a:rPr lang="en-US" sz="1400" dirty="0">
                    <a:latin typeface="Arial" charset="0"/>
                  </a:rPr>
                  <a:t> = 0</a:t>
                </a:r>
              </a:p>
              <a:p>
                <a:pPr algn="r" eaLnBrk="1" hangingPunct="1">
                  <a:lnSpc>
                    <a:spcPct val="80000"/>
                  </a:lnSpc>
                  <a:defRPr/>
                </a:pPr>
                <a:endParaRPr lang="en-US" sz="1400" dirty="0">
                  <a:latin typeface="Arial" charset="0"/>
                </a:endParaRPr>
              </a:p>
              <a:p>
                <a:pPr algn="r" eaLnBrk="1" hangingPunct="1">
                  <a:lnSpc>
                    <a:spcPct val="80000"/>
                  </a:lnSpc>
                  <a:defRPr/>
                </a:pPr>
                <a:endParaRPr lang="en-US" sz="1400" dirty="0">
                  <a:latin typeface="Arial" charset="0"/>
                </a:endParaRPr>
              </a:p>
            </p:txBody>
          </p:sp>
          <p:grpSp>
            <p:nvGrpSpPr>
              <p:cNvPr id="120891" name="Group 231"/>
              <p:cNvGrpSpPr>
                <a:grpSpLocks/>
              </p:cNvGrpSpPr>
              <p:nvPr/>
            </p:nvGrpSpPr>
            <p:grpSpPr bwMode="auto">
              <a:xfrm>
                <a:off x="1231" y="3471"/>
                <a:ext cx="601" cy="194"/>
                <a:chOff x="1231" y="3471"/>
                <a:chExt cx="601" cy="194"/>
              </a:xfrm>
            </p:grpSpPr>
            <p:sp>
              <p:nvSpPr>
                <p:cNvPr id="106557" name="Line 232"/>
                <p:cNvSpPr>
                  <a:spLocks noChangeShapeType="1"/>
                </p:cNvSpPr>
                <p:nvPr/>
              </p:nvSpPr>
              <p:spPr bwMode="auto">
                <a:xfrm>
                  <a:off x="1248" y="3639"/>
                  <a:ext cx="5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400">
                    <a:ea typeface="ＭＳ Ｐゴシック" charset="0"/>
                  </a:endParaRPr>
                </a:p>
              </p:txBody>
            </p:sp>
            <p:sp>
              <p:nvSpPr>
                <p:cNvPr id="106558" name="Text Box 233"/>
                <p:cNvSpPr txBox="1">
                  <a:spLocks noChangeArrowheads="1"/>
                </p:cNvSpPr>
                <p:nvPr/>
              </p:nvSpPr>
              <p:spPr bwMode="auto">
                <a:xfrm>
                  <a:off x="1231" y="3471"/>
                  <a:ext cx="601"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eaLnBrk="1" hangingPunct="1">
                    <a:defRPr/>
                  </a:pPr>
                  <a:r>
                    <a:rPr lang="en-US" sz="1400" dirty="0">
                      <a:latin typeface="Arial" charset="0"/>
                    </a:rPr>
                    <a:t>New ACK</a:t>
                  </a:r>
                </a:p>
              </p:txBody>
            </p:sp>
          </p:grpSp>
        </p:grpSp>
      </p:grpSp>
      <p:grpSp>
        <p:nvGrpSpPr>
          <p:cNvPr id="274687" name="Group 255"/>
          <p:cNvGrpSpPr>
            <a:grpSpLocks/>
          </p:cNvGrpSpPr>
          <p:nvPr/>
        </p:nvGrpSpPr>
        <p:grpSpPr bwMode="auto">
          <a:xfrm>
            <a:off x="717078" y="2885703"/>
            <a:ext cx="3167062" cy="1268413"/>
            <a:chOff x="509" y="1766"/>
            <a:chExt cx="1995" cy="799"/>
          </a:xfrm>
        </p:grpSpPr>
        <p:pic>
          <p:nvPicPr>
            <p:cNvPr id="106527" name="Picture 2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09" y="1992"/>
              <a:ext cx="262" cy="2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06528" name="Picture 2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42" y="1766"/>
              <a:ext cx="262" cy="2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06529" name="Picture 2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823" y="2320"/>
              <a:ext cx="262" cy="2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274729" name="Group 297"/>
          <p:cNvGrpSpPr>
            <a:grpSpLocks/>
          </p:cNvGrpSpPr>
          <p:nvPr/>
        </p:nvGrpSpPr>
        <p:grpSpPr bwMode="auto">
          <a:xfrm>
            <a:off x="3033569" y="1107718"/>
            <a:ext cx="4791076" cy="3303588"/>
            <a:chOff x="1955" y="609"/>
            <a:chExt cx="3018" cy="2081"/>
          </a:xfrm>
        </p:grpSpPr>
        <p:grpSp>
          <p:nvGrpSpPr>
            <p:cNvPr id="120847" name="Group 282"/>
            <p:cNvGrpSpPr>
              <a:grpSpLocks/>
            </p:cNvGrpSpPr>
            <p:nvPr/>
          </p:nvGrpSpPr>
          <p:grpSpPr bwMode="auto">
            <a:xfrm>
              <a:off x="3381" y="2381"/>
              <a:ext cx="583" cy="309"/>
              <a:chOff x="1166" y="3601"/>
              <a:chExt cx="583" cy="309"/>
            </a:xfrm>
          </p:grpSpPr>
          <p:grpSp>
            <p:nvGrpSpPr>
              <p:cNvPr id="120858" name="Group 283"/>
              <p:cNvGrpSpPr>
                <a:grpSpLocks/>
              </p:cNvGrpSpPr>
              <p:nvPr/>
            </p:nvGrpSpPr>
            <p:grpSpPr bwMode="auto">
              <a:xfrm>
                <a:off x="1166" y="3601"/>
                <a:ext cx="583" cy="303"/>
                <a:chOff x="990" y="4570"/>
                <a:chExt cx="597" cy="380"/>
              </a:xfrm>
            </p:grpSpPr>
            <p:pic>
              <p:nvPicPr>
                <p:cNvPr id="106525" name="Picture 2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6526" name="Rectangle 285"/>
                <p:cNvSpPr>
                  <a:spLocks noChangeArrowheads="1"/>
                </p:cNvSpPr>
                <p:nvPr/>
              </p:nvSpPr>
              <p:spPr bwMode="auto">
                <a:xfrm>
                  <a:off x="1124" y="4679"/>
                  <a:ext cx="356" cy="148"/>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a:ea typeface="ＭＳ Ｐゴシック" charset="0"/>
                  </a:endParaRPr>
                </a:p>
              </p:txBody>
            </p:sp>
          </p:grpSp>
          <p:sp>
            <p:nvSpPr>
              <p:cNvPr id="106524" name="Text Box 286"/>
              <p:cNvSpPr txBox="1">
                <a:spLocks noChangeArrowheads="1"/>
              </p:cNvSpPr>
              <p:nvPr/>
            </p:nvSpPr>
            <p:spPr bwMode="auto">
              <a:xfrm>
                <a:off x="1274" y="3633"/>
                <a:ext cx="397" cy="2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400" b="1" i="1" dirty="0">
                    <a:solidFill>
                      <a:schemeClr val="accent2"/>
                    </a:solidFill>
                    <a:latin typeface="Comic Sans MS" charset="0"/>
                  </a:rPr>
                  <a:t>New</a:t>
                </a:r>
              </a:p>
              <a:p>
                <a:pPr>
                  <a:lnSpc>
                    <a:spcPct val="80000"/>
                  </a:lnSpc>
                  <a:defRPr/>
                </a:pPr>
                <a:r>
                  <a:rPr lang="en-US" sz="1400" b="1" i="1" dirty="0">
                    <a:solidFill>
                      <a:schemeClr val="accent2"/>
                    </a:solidFill>
                    <a:latin typeface="Comic Sans MS" charset="0"/>
                  </a:rPr>
                  <a:t>ACK!</a:t>
                </a:r>
              </a:p>
            </p:txBody>
          </p:sp>
        </p:grpSp>
        <p:grpSp>
          <p:nvGrpSpPr>
            <p:cNvPr id="120848" name="Group 287"/>
            <p:cNvGrpSpPr>
              <a:grpSpLocks/>
            </p:cNvGrpSpPr>
            <p:nvPr/>
          </p:nvGrpSpPr>
          <p:grpSpPr bwMode="auto">
            <a:xfrm>
              <a:off x="1955" y="690"/>
              <a:ext cx="583" cy="303"/>
              <a:chOff x="916" y="3591"/>
              <a:chExt cx="583" cy="303"/>
            </a:xfrm>
          </p:grpSpPr>
          <p:grpSp>
            <p:nvGrpSpPr>
              <p:cNvPr id="120854" name="Group 288"/>
              <p:cNvGrpSpPr>
                <a:grpSpLocks/>
              </p:cNvGrpSpPr>
              <p:nvPr/>
            </p:nvGrpSpPr>
            <p:grpSpPr bwMode="auto">
              <a:xfrm>
                <a:off x="916" y="3591"/>
                <a:ext cx="583" cy="303"/>
                <a:chOff x="734" y="4557"/>
                <a:chExt cx="597" cy="380"/>
              </a:xfrm>
            </p:grpSpPr>
            <p:pic>
              <p:nvPicPr>
                <p:cNvPr id="106521" name="Picture 2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 y="4557"/>
                  <a:ext cx="597" cy="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6522" name="Rectangle 290"/>
                <p:cNvSpPr>
                  <a:spLocks noChangeArrowheads="1"/>
                </p:cNvSpPr>
                <p:nvPr/>
              </p:nvSpPr>
              <p:spPr bwMode="auto">
                <a:xfrm>
                  <a:off x="875" y="4667"/>
                  <a:ext cx="356" cy="148"/>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a:ea typeface="ＭＳ Ｐゴシック" charset="0"/>
                  </a:endParaRPr>
                </a:p>
              </p:txBody>
            </p:sp>
          </p:grpSp>
          <p:sp>
            <p:nvSpPr>
              <p:cNvPr id="106520" name="Text Box 291"/>
              <p:cNvSpPr txBox="1">
                <a:spLocks noChangeArrowheads="1"/>
              </p:cNvSpPr>
              <p:nvPr/>
            </p:nvSpPr>
            <p:spPr bwMode="auto">
              <a:xfrm>
                <a:off x="1036" y="3605"/>
                <a:ext cx="397" cy="2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400" b="1" i="1" dirty="0">
                    <a:solidFill>
                      <a:schemeClr val="accent2"/>
                    </a:solidFill>
                    <a:latin typeface="Comic Sans MS" charset="0"/>
                  </a:rPr>
                  <a:t>New</a:t>
                </a:r>
              </a:p>
              <a:p>
                <a:pPr>
                  <a:lnSpc>
                    <a:spcPct val="80000"/>
                  </a:lnSpc>
                  <a:defRPr/>
                </a:pPr>
                <a:r>
                  <a:rPr lang="en-US" sz="1400" b="1" i="1" dirty="0">
                    <a:solidFill>
                      <a:schemeClr val="accent2"/>
                    </a:solidFill>
                    <a:latin typeface="Comic Sans MS" charset="0"/>
                  </a:rPr>
                  <a:t>ACK!</a:t>
                </a:r>
              </a:p>
            </p:txBody>
          </p:sp>
        </p:grpSp>
        <p:grpSp>
          <p:nvGrpSpPr>
            <p:cNvPr id="120849" name="Group 292"/>
            <p:cNvGrpSpPr>
              <a:grpSpLocks/>
            </p:cNvGrpSpPr>
            <p:nvPr/>
          </p:nvGrpSpPr>
          <p:grpSpPr bwMode="auto">
            <a:xfrm>
              <a:off x="4390" y="609"/>
              <a:ext cx="583" cy="303"/>
              <a:chOff x="1204" y="3569"/>
              <a:chExt cx="583" cy="303"/>
            </a:xfrm>
          </p:grpSpPr>
          <p:grpSp>
            <p:nvGrpSpPr>
              <p:cNvPr id="120850" name="Group 293"/>
              <p:cNvGrpSpPr>
                <a:grpSpLocks/>
              </p:cNvGrpSpPr>
              <p:nvPr/>
            </p:nvGrpSpPr>
            <p:grpSpPr bwMode="auto">
              <a:xfrm>
                <a:off x="1204" y="3569"/>
                <a:ext cx="583" cy="303"/>
                <a:chOff x="1029" y="4530"/>
                <a:chExt cx="597" cy="380"/>
              </a:xfrm>
            </p:grpSpPr>
            <p:pic>
              <p:nvPicPr>
                <p:cNvPr id="106517" name="Picture 2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 y="4530"/>
                  <a:ext cx="597" cy="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6518" name="Rectangle 295"/>
                <p:cNvSpPr>
                  <a:spLocks noChangeArrowheads="1"/>
                </p:cNvSpPr>
                <p:nvPr/>
              </p:nvSpPr>
              <p:spPr bwMode="auto">
                <a:xfrm>
                  <a:off x="1164" y="4631"/>
                  <a:ext cx="356" cy="148"/>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400">
                    <a:ea typeface="ＭＳ Ｐゴシック" charset="0"/>
                  </a:endParaRPr>
                </a:p>
              </p:txBody>
            </p:sp>
          </p:grpSp>
          <p:sp>
            <p:nvSpPr>
              <p:cNvPr id="106516" name="Text Box 296"/>
              <p:cNvSpPr txBox="1">
                <a:spLocks noChangeArrowheads="1"/>
              </p:cNvSpPr>
              <p:nvPr/>
            </p:nvSpPr>
            <p:spPr bwMode="auto">
              <a:xfrm>
                <a:off x="1327" y="3593"/>
                <a:ext cx="397" cy="2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400" b="1" i="1">
                    <a:solidFill>
                      <a:schemeClr val="accent2"/>
                    </a:solidFill>
                    <a:latin typeface="Comic Sans MS" charset="0"/>
                  </a:rPr>
                  <a:t>New</a:t>
                </a:r>
              </a:p>
              <a:p>
                <a:pPr>
                  <a:lnSpc>
                    <a:spcPct val="80000"/>
                  </a:lnSpc>
                  <a:defRPr/>
                </a:pPr>
                <a:r>
                  <a:rPr lang="en-US" sz="1400" b="1" i="1" dirty="0">
                    <a:solidFill>
                      <a:schemeClr val="accent2"/>
                    </a:solidFill>
                    <a:latin typeface="Comic Sans MS" charset="0"/>
                  </a:rPr>
                  <a:t>ACK!</a:t>
                </a:r>
              </a:p>
            </p:txBody>
          </p:sp>
        </p:grpSp>
      </p:grpSp>
      <p:sp>
        <p:nvSpPr>
          <p:cNvPr id="2" name="Slide Number Placeholder 1"/>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0998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4673"/>
                                        </p:tgtEl>
                                        <p:attrNameLst>
                                          <p:attrName>style.visibility</p:attrName>
                                        </p:attrNameLst>
                                      </p:cBhvr>
                                      <p:to>
                                        <p:strVal val="visible"/>
                                      </p:to>
                                    </p:set>
                                    <p:animEffect transition="in" filter="dissolve">
                                      <p:cBhvr>
                                        <p:cTn id="7" dur="500"/>
                                        <p:tgtEl>
                                          <p:spTgt spid="2746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4671"/>
                                        </p:tgtEl>
                                        <p:attrNameLst>
                                          <p:attrName>style.visibility</p:attrName>
                                        </p:attrNameLst>
                                      </p:cBhvr>
                                      <p:to>
                                        <p:strVal val="visible"/>
                                      </p:to>
                                    </p:set>
                                    <p:animEffect transition="in" filter="wipe(left)">
                                      <p:cBhvr>
                                        <p:cTn id="12" dur="500"/>
                                        <p:tgtEl>
                                          <p:spTgt spid="274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4674"/>
                                        </p:tgtEl>
                                        <p:attrNameLst>
                                          <p:attrName>style.visibility</p:attrName>
                                        </p:attrNameLst>
                                      </p:cBhvr>
                                      <p:to>
                                        <p:strVal val="visible"/>
                                      </p:to>
                                    </p:set>
                                    <p:animEffect transition="in" filter="dissolve">
                                      <p:cBhvr>
                                        <p:cTn id="17" dur="500"/>
                                        <p:tgtEl>
                                          <p:spTgt spid="2746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74672"/>
                                        </p:tgtEl>
                                        <p:attrNameLst>
                                          <p:attrName>style.visibility</p:attrName>
                                        </p:attrNameLst>
                                      </p:cBhvr>
                                      <p:to>
                                        <p:strVal val="visible"/>
                                      </p:to>
                                    </p:set>
                                    <p:animEffect transition="in" filter="wipe(right)">
                                      <p:cBhvr>
                                        <p:cTn id="22" dur="500"/>
                                        <p:tgtEl>
                                          <p:spTgt spid="2746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74676"/>
                                        </p:tgtEl>
                                        <p:attrNameLst>
                                          <p:attrName>style.visibility</p:attrName>
                                        </p:attrNameLst>
                                      </p:cBhvr>
                                      <p:to>
                                        <p:strVal val="visible"/>
                                      </p:to>
                                    </p:set>
                                    <p:animEffect transition="in" filter="wipe(up)">
                                      <p:cBhvr>
                                        <p:cTn id="27" dur="500"/>
                                        <p:tgtEl>
                                          <p:spTgt spid="2746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467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74675"/>
                                        </p:tgtEl>
                                        <p:attrNameLst>
                                          <p:attrName>style.visibility</p:attrName>
                                        </p:attrNameLst>
                                      </p:cBhvr>
                                      <p:to>
                                        <p:strVal val="visible"/>
                                      </p:to>
                                    </p:set>
                                    <p:animEffect transition="in" filter="wipe(left)">
                                      <p:cBhvr>
                                        <p:cTn id="36" dur="500"/>
                                        <p:tgtEl>
                                          <p:spTgt spid="2746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74678"/>
                                        </p:tgtEl>
                                        <p:attrNameLst>
                                          <p:attrName>style.visibility</p:attrName>
                                        </p:attrNameLst>
                                      </p:cBhvr>
                                      <p:to>
                                        <p:strVal val="visible"/>
                                      </p:to>
                                    </p:set>
                                    <p:animEffect transition="in" filter="dissolve">
                                      <p:cBhvr>
                                        <p:cTn id="41" dur="500"/>
                                        <p:tgtEl>
                                          <p:spTgt spid="2746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27468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74729"/>
                                        </p:tgtEl>
                                        <p:attrNameLst>
                                          <p:attrName>style.visibility</p:attrName>
                                        </p:attrNameLst>
                                      </p:cBhvr>
                                      <p:to>
                                        <p:strVal val="visible"/>
                                      </p:to>
                                    </p:set>
                                    <p:animEffect transition="in" filter="dissolve">
                                      <p:cBhvr>
                                        <p:cTn id="50" dur="500"/>
                                        <p:tgtEl>
                                          <p:spTgt spid="274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2"/>
          <p:cNvSpPr>
            <a:spLocks noGrp="1" noChangeArrowheads="1"/>
          </p:cNvSpPr>
          <p:nvPr>
            <p:ph type="title"/>
          </p:nvPr>
        </p:nvSpPr>
        <p:spPr/>
        <p:txBody>
          <a:bodyPr/>
          <a:lstStyle/>
          <a:p>
            <a:pPr>
              <a:defRPr/>
            </a:pPr>
            <a:r>
              <a:rPr lang="en-US" dirty="0">
                <a:cs typeface="+mj-cs"/>
              </a:rPr>
              <a:t>TCP Average Throughput</a:t>
            </a:r>
          </a:p>
        </p:txBody>
      </p:sp>
      <p:sp>
        <p:nvSpPr>
          <p:cNvPr id="107526" name="Rectangle 3"/>
          <p:cNvSpPr>
            <a:spLocks noGrp="1" noChangeArrowheads="1"/>
          </p:cNvSpPr>
          <p:nvPr>
            <p:ph idx="1"/>
          </p:nvPr>
        </p:nvSpPr>
        <p:spPr/>
        <p:txBody>
          <a:bodyPr/>
          <a:lstStyle/>
          <a:p>
            <a:r>
              <a:rPr lang="en-US" altLang="en-US" dirty="0">
                <a:ea typeface="ＭＳ Ｐゴシック" charset="-128"/>
              </a:rPr>
              <a:t>avg. TCP throughput as function of window size, RTT?</a:t>
            </a:r>
          </a:p>
          <a:p>
            <a:pPr lvl="1"/>
            <a:r>
              <a:rPr lang="en-US" altLang="en-US" dirty="0">
                <a:ea typeface="ＭＳ Ｐゴシック" charset="-128"/>
              </a:rPr>
              <a:t>ignore slow start, assume always data to send</a:t>
            </a:r>
          </a:p>
          <a:p>
            <a:r>
              <a:rPr lang="en-US" altLang="en-US" dirty="0">
                <a:ea typeface="ＭＳ Ｐゴシック" charset="-128"/>
              </a:rPr>
              <a:t>W: window size where loss occurs</a:t>
            </a:r>
          </a:p>
          <a:p>
            <a:pPr lvl="1"/>
            <a:r>
              <a:rPr lang="en-US" altLang="en-US" dirty="0">
                <a:ea typeface="ＭＳ Ｐゴシック" charset="-128"/>
              </a:rPr>
              <a:t>avg. window size (# in-flight bytes) is ¾ W</a:t>
            </a:r>
          </a:p>
          <a:p>
            <a:pPr lvl="1"/>
            <a:r>
              <a:rPr lang="en-US" altLang="en-US" dirty="0">
                <a:ea typeface="ＭＳ Ｐゴシック" charset="-128"/>
              </a:rPr>
              <a:t>avg. throughput is 3/4W per RTT</a:t>
            </a:r>
          </a:p>
        </p:txBody>
      </p:sp>
      <p:grpSp>
        <p:nvGrpSpPr>
          <p:cNvPr id="121862" name="Group 35"/>
          <p:cNvGrpSpPr>
            <a:grpSpLocks/>
          </p:cNvGrpSpPr>
          <p:nvPr/>
        </p:nvGrpSpPr>
        <p:grpSpPr bwMode="auto">
          <a:xfrm>
            <a:off x="4707592" y="4021764"/>
            <a:ext cx="4061758" cy="2184306"/>
            <a:chOff x="279" y="2432"/>
            <a:chExt cx="3070" cy="1259"/>
          </a:xfrm>
        </p:grpSpPr>
        <p:sp>
          <p:nvSpPr>
            <p:cNvPr id="121873" name="Freeform 26"/>
            <p:cNvSpPr>
              <a:spLocks/>
            </p:cNvSpPr>
            <p:nvPr/>
          </p:nvSpPr>
          <p:spPr bwMode="auto">
            <a:xfrm>
              <a:off x="678" y="2556"/>
              <a:ext cx="2481" cy="579"/>
            </a:xfrm>
            <a:custGeom>
              <a:avLst/>
              <a:gdLst>
                <a:gd name="T0" fmla="*/ 0 w 2481"/>
                <a:gd name="T1" fmla="*/ 573 h 579"/>
                <a:gd name="T2" fmla="*/ 414 w 2481"/>
                <a:gd name="T3" fmla="*/ 18 h 579"/>
                <a:gd name="T4" fmla="*/ 414 w 2481"/>
                <a:gd name="T5" fmla="*/ 579 h 579"/>
                <a:gd name="T6" fmla="*/ 819 w 2481"/>
                <a:gd name="T7" fmla="*/ 18 h 579"/>
                <a:gd name="T8" fmla="*/ 825 w 2481"/>
                <a:gd name="T9" fmla="*/ 579 h 579"/>
                <a:gd name="T10" fmla="*/ 1245 w 2481"/>
                <a:gd name="T11" fmla="*/ 15 h 579"/>
                <a:gd name="T12" fmla="*/ 1245 w 2481"/>
                <a:gd name="T13" fmla="*/ 576 h 579"/>
                <a:gd name="T14" fmla="*/ 1647 w 2481"/>
                <a:gd name="T15" fmla="*/ 6 h 579"/>
                <a:gd name="T16" fmla="*/ 1647 w 2481"/>
                <a:gd name="T17" fmla="*/ 570 h 579"/>
                <a:gd name="T18" fmla="*/ 2064 w 2481"/>
                <a:gd name="T19" fmla="*/ 6 h 579"/>
                <a:gd name="T20" fmla="*/ 2064 w 2481"/>
                <a:gd name="T21" fmla="*/ 564 h 579"/>
                <a:gd name="T22" fmla="*/ 2481 w 2481"/>
                <a:gd name="T23" fmla="*/ 0 h 5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81" h="579">
                  <a:moveTo>
                    <a:pt x="0" y="573"/>
                  </a:moveTo>
                  <a:lnTo>
                    <a:pt x="414" y="18"/>
                  </a:lnTo>
                  <a:lnTo>
                    <a:pt x="414" y="579"/>
                  </a:lnTo>
                  <a:lnTo>
                    <a:pt x="819" y="18"/>
                  </a:lnTo>
                  <a:lnTo>
                    <a:pt x="825" y="579"/>
                  </a:lnTo>
                  <a:lnTo>
                    <a:pt x="1245" y="15"/>
                  </a:lnTo>
                  <a:lnTo>
                    <a:pt x="1245" y="576"/>
                  </a:lnTo>
                  <a:lnTo>
                    <a:pt x="1647" y="6"/>
                  </a:lnTo>
                  <a:lnTo>
                    <a:pt x="1647" y="570"/>
                  </a:lnTo>
                  <a:lnTo>
                    <a:pt x="2064" y="6"/>
                  </a:lnTo>
                  <a:lnTo>
                    <a:pt x="2064" y="564"/>
                  </a:lnTo>
                  <a:lnTo>
                    <a:pt x="2481" y="0"/>
                  </a:ln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7539" name="Line 28"/>
            <p:cNvSpPr>
              <a:spLocks noChangeShapeType="1"/>
            </p:cNvSpPr>
            <p:nvPr/>
          </p:nvSpPr>
          <p:spPr bwMode="auto">
            <a:xfrm>
              <a:off x="675" y="3685"/>
              <a:ext cx="267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07540" name="Line 29"/>
            <p:cNvSpPr>
              <a:spLocks noChangeShapeType="1"/>
            </p:cNvSpPr>
            <p:nvPr/>
          </p:nvSpPr>
          <p:spPr bwMode="auto">
            <a:xfrm>
              <a:off x="682" y="2432"/>
              <a:ext cx="0" cy="125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07541" name="Line 31"/>
            <p:cNvSpPr>
              <a:spLocks noChangeShapeType="1"/>
            </p:cNvSpPr>
            <p:nvPr/>
          </p:nvSpPr>
          <p:spPr bwMode="auto">
            <a:xfrm>
              <a:off x="606" y="2571"/>
              <a:ext cx="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07542" name="Line 32"/>
            <p:cNvSpPr>
              <a:spLocks noChangeShapeType="1"/>
            </p:cNvSpPr>
            <p:nvPr/>
          </p:nvSpPr>
          <p:spPr bwMode="auto">
            <a:xfrm>
              <a:off x="606" y="3117"/>
              <a:ext cx="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07543" name="Text Box 33"/>
            <p:cNvSpPr txBox="1">
              <a:spLocks noChangeArrowheads="1"/>
            </p:cNvSpPr>
            <p:nvPr/>
          </p:nvSpPr>
          <p:spPr bwMode="auto">
            <a:xfrm>
              <a:off x="380" y="2453"/>
              <a:ext cx="23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W</a:t>
              </a:r>
            </a:p>
          </p:txBody>
        </p:sp>
        <p:sp>
          <p:nvSpPr>
            <p:cNvPr id="107544" name="Text Box 34"/>
            <p:cNvSpPr txBox="1">
              <a:spLocks noChangeArrowheads="1"/>
            </p:cNvSpPr>
            <p:nvPr/>
          </p:nvSpPr>
          <p:spPr bwMode="auto">
            <a:xfrm>
              <a:off x="279" y="3008"/>
              <a:ext cx="35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W/2</a:t>
              </a:r>
            </a:p>
          </p:txBody>
        </p:sp>
      </p:grpSp>
      <p:grpSp>
        <p:nvGrpSpPr>
          <p:cNvPr id="4" name="Group 3"/>
          <p:cNvGrpSpPr/>
          <p:nvPr/>
        </p:nvGrpSpPr>
        <p:grpSpPr>
          <a:xfrm>
            <a:off x="176632" y="3995917"/>
            <a:ext cx="4470255" cy="855662"/>
            <a:chOff x="1106770" y="3915566"/>
            <a:chExt cx="4470255" cy="855662"/>
          </a:xfrm>
        </p:grpSpPr>
        <p:grpSp>
          <p:nvGrpSpPr>
            <p:cNvPr id="121863" name="Group 45"/>
            <p:cNvGrpSpPr>
              <a:grpSpLocks/>
            </p:cNvGrpSpPr>
            <p:nvPr/>
          </p:nvGrpSpPr>
          <p:grpSpPr bwMode="auto">
            <a:xfrm>
              <a:off x="1193936" y="3915566"/>
              <a:ext cx="4383089" cy="849311"/>
              <a:chOff x="1649" y="2071"/>
              <a:chExt cx="2761" cy="535"/>
            </a:xfrm>
          </p:grpSpPr>
          <p:sp>
            <p:nvSpPr>
              <p:cNvPr id="107529" name="Text Box 36"/>
              <p:cNvSpPr txBox="1">
                <a:spLocks noChangeArrowheads="1"/>
              </p:cNvSpPr>
              <p:nvPr/>
            </p:nvSpPr>
            <p:spPr bwMode="auto">
              <a:xfrm>
                <a:off x="1649" y="2188"/>
                <a:ext cx="1440"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err="1">
                    <a:latin typeface="+mn-lt"/>
                  </a:rPr>
                  <a:t>avg</a:t>
                </a:r>
                <a:r>
                  <a:rPr lang="en-US" sz="2400" dirty="0">
                    <a:latin typeface="+mn-lt"/>
                  </a:rPr>
                  <a:t> </a:t>
                </a:r>
                <a:r>
                  <a:rPr lang="en-US" sz="2400" dirty="0" err="1">
                    <a:latin typeface="+mn-lt"/>
                  </a:rPr>
                  <a:t>thruput</a:t>
                </a:r>
                <a:r>
                  <a:rPr lang="en-US" sz="2400" dirty="0">
                    <a:latin typeface="+mn-lt"/>
                  </a:rPr>
                  <a:t> = </a:t>
                </a:r>
              </a:p>
            </p:txBody>
          </p:sp>
          <p:grpSp>
            <p:nvGrpSpPr>
              <p:cNvPr id="121865" name="Group 44"/>
              <p:cNvGrpSpPr>
                <a:grpSpLocks/>
              </p:cNvGrpSpPr>
              <p:nvPr/>
            </p:nvGrpSpPr>
            <p:grpSpPr bwMode="auto">
              <a:xfrm>
                <a:off x="2986" y="2071"/>
                <a:ext cx="1424" cy="535"/>
                <a:chOff x="3498" y="2085"/>
                <a:chExt cx="1424" cy="535"/>
              </a:xfrm>
            </p:grpSpPr>
            <p:sp>
              <p:nvSpPr>
                <p:cNvPr id="107531" name="Text Box 37"/>
                <p:cNvSpPr txBox="1">
                  <a:spLocks noChangeArrowheads="1"/>
                </p:cNvSpPr>
                <p:nvPr/>
              </p:nvSpPr>
              <p:spPr bwMode="auto">
                <a:xfrm>
                  <a:off x="3501" y="2097"/>
                  <a:ext cx="22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a:latin typeface="+mn-lt"/>
                    </a:rPr>
                    <a:t>3</a:t>
                  </a:r>
                </a:p>
              </p:txBody>
            </p:sp>
            <p:sp>
              <p:nvSpPr>
                <p:cNvPr id="107532" name="Text Box 38"/>
                <p:cNvSpPr txBox="1">
                  <a:spLocks noChangeArrowheads="1"/>
                </p:cNvSpPr>
                <p:nvPr/>
              </p:nvSpPr>
              <p:spPr bwMode="auto">
                <a:xfrm>
                  <a:off x="3498" y="2329"/>
                  <a:ext cx="22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latin typeface="+mn-lt"/>
                    </a:rPr>
                    <a:t>4</a:t>
                  </a:r>
                </a:p>
              </p:txBody>
            </p:sp>
            <p:sp>
              <p:nvSpPr>
                <p:cNvPr id="107533" name="Line 39"/>
                <p:cNvSpPr>
                  <a:spLocks noChangeShapeType="1"/>
                </p:cNvSpPr>
                <p:nvPr/>
              </p:nvSpPr>
              <p:spPr bwMode="auto">
                <a:xfrm>
                  <a:off x="3550" y="2352"/>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400">
                    <a:ea typeface="ＭＳ Ｐゴシック" charset="0"/>
                  </a:endParaRPr>
                </a:p>
              </p:txBody>
            </p:sp>
            <p:sp>
              <p:nvSpPr>
                <p:cNvPr id="107534" name="Text Box 40"/>
                <p:cNvSpPr txBox="1">
                  <a:spLocks noChangeArrowheads="1"/>
                </p:cNvSpPr>
                <p:nvPr/>
              </p:nvSpPr>
              <p:spPr bwMode="auto">
                <a:xfrm>
                  <a:off x="3702" y="2085"/>
                  <a:ext cx="30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latin typeface="+mn-lt"/>
                    </a:rPr>
                    <a:t>W</a:t>
                  </a:r>
                </a:p>
              </p:txBody>
            </p:sp>
            <p:sp>
              <p:nvSpPr>
                <p:cNvPr id="107535" name="Text Box 41"/>
                <p:cNvSpPr txBox="1">
                  <a:spLocks noChangeArrowheads="1"/>
                </p:cNvSpPr>
                <p:nvPr/>
              </p:nvSpPr>
              <p:spPr bwMode="auto">
                <a:xfrm>
                  <a:off x="3658" y="2325"/>
                  <a:ext cx="400"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a:latin typeface="+mn-lt"/>
                    </a:rPr>
                    <a:t>RTT</a:t>
                  </a:r>
                </a:p>
              </p:txBody>
            </p:sp>
            <p:sp>
              <p:nvSpPr>
                <p:cNvPr id="107536" name="Line 42"/>
                <p:cNvSpPr>
                  <a:spLocks noChangeShapeType="1"/>
                </p:cNvSpPr>
                <p:nvPr/>
              </p:nvSpPr>
              <p:spPr bwMode="auto">
                <a:xfrm>
                  <a:off x="3742" y="2352"/>
                  <a:ext cx="249"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400">
                    <a:ea typeface="ＭＳ Ｐゴシック" charset="0"/>
                  </a:endParaRPr>
                </a:p>
              </p:txBody>
            </p:sp>
            <p:sp>
              <p:nvSpPr>
                <p:cNvPr id="107537" name="Text Box 43"/>
                <p:cNvSpPr txBox="1">
                  <a:spLocks noChangeArrowheads="1"/>
                </p:cNvSpPr>
                <p:nvPr/>
              </p:nvSpPr>
              <p:spPr bwMode="auto">
                <a:xfrm>
                  <a:off x="4043" y="2226"/>
                  <a:ext cx="879"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mn-lt"/>
                    </a:rPr>
                    <a:t>bytes/sec</a:t>
                  </a:r>
                </a:p>
              </p:txBody>
            </p:sp>
          </p:grpSp>
        </p:grpSp>
        <p:sp>
          <p:nvSpPr>
            <p:cNvPr id="2" name="Rectangle 1"/>
            <p:cNvSpPr/>
            <p:nvPr/>
          </p:nvSpPr>
          <p:spPr>
            <a:xfrm>
              <a:off x="1106770" y="3948528"/>
              <a:ext cx="4470255" cy="8227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22982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Outline</a:t>
            </a:r>
          </a:p>
        </p:txBody>
      </p:sp>
      <p:sp>
        <p:nvSpPr>
          <p:cNvPr id="9" name="Content Placeholder 8"/>
          <p:cNvSpPr>
            <a:spLocks noGrp="1"/>
          </p:cNvSpPr>
          <p:nvPr>
            <p:ph idx="1"/>
          </p:nvPr>
        </p:nvSpPr>
        <p:spPr/>
        <p:txBody>
          <a:bodyPr/>
          <a:lstStyle/>
          <a:p>
            <a:r>
              <a:rPr lang="en-US" dirty="0"/>
              <a:t>Transport-layer services</a:t>
            </a:r>
          </a:p>
          <a:p>
            <a:r>
              <a:rPr lang="en-US" dirty="0"/>
              <a:t>Multiplexing and </a:t>
            </a:r>
            <a:r>
              <a:rPr lang="en-US" dirty="0" err="1"/>
              <a:t>demultiplexing</a:t>
            </a:r>
            <a:endParaRPr lang="en-US" dirty="0"/>
          </a:p>
          <a:p>
            <a:pPr lvl="1"/>
            <a:r>
              <a:rPr lang="en-US" dirty="0"/>
              <a:t>Socket programming</a:t>
            </a:r>
          </a:p>
          <a:p>
            <a:r>
              <a:rPr lang="en-US" dirty="0"/>
              <a:t>Connectionless transport: UDP</a:t>
            </a:r>
          </a:p>
          <a:p>
            <a:r>
              <a:rPr lang="en-US" dirty="0"/>
              <a:t>Reliable Data Transmission</a:t>
            </a:r>
          </a:p>
          <a:p>
            <a:r>
              <a:rPr lang="en-US" b="1" dirty="0">
                <a:solidFill>
                  <a:schemeClr val="accent2"/>
                </a:solidFill>
              </a:rPr>
              <a:t>Connection-oriented transport: TCP</a:t>
            </a:r>
          </a:p>
          <a:p>
            <a:pPr lvl="1"/>
            <a:r>
              <a:rPr lang="en-US" b="1" dirty="0">
                <a:solidFill>
                  <a:schemeClr val="accent2"/>
                </a:solidFill>
              </a:rPr>
              <a:t>Connection management</a:t>
            </a:r>
          </a:p>
          <a:p>
            <a:pPr lvl="1"/>
            <a:r>
              <a:rPr lang="en-US" dirty="0"/>
              <a:t>Segment structure</a:t>
            </a:r>
          </a:p>
          <a:p>
            <a:pPr lvl="1"/>
            <a:r>
              <a:rPr lang="en-US" dirty="0"/>
              <a:t>Reliable data transfer</a:t>
            </a:r>
          </a:p>
          <a:p>
            <a:pPr lvl="1"/>
            <a:r>
              <a:rPr lang="en-US" dirty="0"/>
              <a:t>Flow control</a:t>
            </a:r>
          </a:p>
          <a:p>
            <a:pPr lvl="1"/>
            <a:r>
              <a:rPr lang="en-US" dirty="0"/>
              <a:t>Congestion Control</a:t>
            </a:r>
          </a:p>
          <a:p>
            <a:endParaRPr lang="en-US" dirty="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946386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Line 68"/>
          <p:cNvSpPr>
            <a:spLocks noChangeShapeType="1"/>
          </p:cNvSpPr>
          <p:nvPr/>
        </p:nvSpPr>
        <p:spPr bwMode="auto">
          <a:xfrm>
            <a:off x="5417113" y="4158218"/>
            <a:ext cx="558800" cy="31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123908" name="Group 59"/>
          <p:cNvGrpSpPr>
            <a:grpSpLocks/>
          </p:cNvGrpSpPr>
          <p:nvPr/>
        </p:nvGrpSpPr>
        <p:grpSpPr bwMode="auto">
          <a:xfrm>
            <a:off x="4339201" y="3828018"/>
            <a:ext cx="1082675" cy="538163"/>
            <a:chOff x="2356" y="1300"/>
            <a:chExt cx="555" cy="194"/>
          </a:xfrm>
        </p:grpSpPr>
        <p:sp>
          <p:nvSpPr>
            <p:cNvPr id="1239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endParaRPr lang="en-US" altLang="en-US" sz="2400">
                <a:latin typeface="+mn-lt"/>
              </a:endParaRPr>
            </a:p>
          </p:txBody>
        </p:sp>
        <p:sp>
          <p:nvSpPr>
            <p:cNvPr id="1239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endParaRPr lang="en-US" altLang="en-US" sz="2400">
                <a:latin typeface="+mn-lt"/>
              </a:endParaRPr>
            </a:p>
          </p:txBody>
        </p:sp>
        <p:sp>
          <p:nvSpPr>
            <p:cNvPr id="1239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endParaRPr lang="en-US" altLang="en-US" sz="2400">
                <a:latin typeface="+mn-lt"/>
              </a:endParaRPr>
            </a:p>
          </p:txBody>
        </p:sp>
        <p:grpSp>
          <p:nvGrpSpPr>
            <p:cNvPr id="123939" name="Group 63"/>
            <p:cNvGrpSpPr>
              <a:grpSpLocks/>
            </p:cNvGrpSpPr>
            <p:nvPr/>
          </p:nvGrpSpPr>
          <p:grpSpPr bwMode="auto">
            <a:xfrm>
              <a:off x="2468" y="1332"/>
              <a:ext cx="310" cy="60"/>
              <a:chOff x="2468" y="1332"/>
              <a:chExt cx="310" cy="60"/>
            </a:xfrm>
          </p:grpSpPr>
          <p:sp>
            <p:nvSpPr>
              <p:cNvPr id="123942" name="Freeform 6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43" name="Freeform 6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605" name="Line 66"/>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09606" name="Line 67"/>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grpSp>
      <p:grpSp>
        <p:nvGrpSpPr>
          <p:cNvPr id="123909" name="Group 50"/>
          <p:cNvGrpSpPr>
            <a:grpSpLocks/>
          </p:cNvGrpSpPr>
          <p:nvPr/>
        </p:nvGrpSpPr>
        <p:grpSpPr bwMode="auto">
          <a:xfrm>
            <a:off x="5972738" y="3812143"/>
            <a:ext cx="1082675" cy="538163"/>
            <a:chOff x="2356" y="1300"/>
            <a:chExt cx="555" cy="194"/>
          </a:xfrm>
        </p:grpSpPr>
        <p:sp>
          <p:nvSpPr>
            <p:cNvPr id="1239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endParaRPr lang="en-US" altLang="en-US" sz="2400">
                <a:latin typeface="+mn-lt"/>
              </a:endParaRPr>
            </a:p>
          </p:txBody>
        </p:sp>
        <p:sp>
          <p:nvSpPr>
            <p:cNvPr id="1239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endParaRPr lang="en-US" altLang="en-US" sz="2400">
                <a:latin typeface="+mn-lt"/>
              </a:endParaRPr>
            </a:p>
          </p:txBody>
        </p:sp>
        <p:sp>
          <p:nvSpPr>
            <p:cNvPr id="1239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endParaRPr lang="en-US" altLang="en-US" sz="2400">
                <a:latin typeface="+mn-lt"/>
              </a:endParaRPr>
            </a:p>
          </p:txBody>
        </p:sp>
        <p:grpSp>
          <p:nvGrpSpPr>
            <p:cNvPr id="123931" name="Group 54"/>
            <p:cNvGrpSpPr>
              <a:grpSpLocks/>
            </p:cNvGrpSpPr>
            <p:nvPr/>
          </p:nvGrpSpPr>
          <p:grpSpPr bwMode="auto">
            <a:xfrm>
              <a:off x="2468" y="1332"/>
              <a:ext cx="310" cy="60"/>
              <a:chOff x="2468" y="1332"/>
              <a:chExt cx="310" cy="60"/>
            </a:xfrm>
          </p:grpSpPr>
          <p:sp>
            <p:nvSpPr>
              <p:cNvPr id="123934" name="Freeform 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5" name="Freeform 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597" name="Line 57"/>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109598" name="Line 58"/>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grpSp>
      <p:sp>
        <p:nvSpPr>
          <p:cNvPr id="109584" name="Rectangle 43"/>
          <p:cNvSpPr>
            <a:spLocks noGrp="1" noChangeArrowheads="1"/>
          </p:cNvSpPr>
          <p:nvPr>
            <p:ph type="title"/>
          </p:nvPr>
        </p:nvSpPr>
        <p:spPr/>
        <p:txBody>
          <a:bodyPr/>
          <a:lstStyle/>
          <a:p>
            <a:pPr>
              <a:defRPr/>
            </a:pPr>
            <a:r>
              <a:rPr lang="en-US" dirty="0">
                <a:cs typeface="+mj-cs"/>
              </a:rPr>
              <a:t>TCP Fairness</a:t>
            </a:r>
          </a:p>
        </p:txBody>
      </p:sp>
      <p:sp>
        <p:nvSpPr>
          <p:cNvPr id="109575" name="Rectangle 4"/>
          <p:cNvSpPr>
            <a:spLocks noGrp="1" noChangeArrowheads="1"/>
          </p:cNvSpPr>
          <p:nvPr>
            <p:ph idx="1"/>
          </p:nvPr>
        </p:nvSpPr>
        <p:spPr/>
        <p:txBody>
          <a:bodyPr/>
          <a:lstStyle/>
          <a:p>
            <a:pPr>
              <a:defRPr/>
            </a:pPr>
            <a:r>
              <a:rPr lang="en-US" i="1" dirty="0">
                <a:solidFill>
                  <a:schemeClr val="accent2"/>
                </a:solidFill>
                <a:cs typeface="+mn-cs"/>
              </a:rPr>
              <a:t>fairness goal:</a:t>
            </a:r>
            <a:r>
              <a:rPr lang="en-US" dirty="0">
                <a:solidFill>
                  <a:schemeClr val="accent2"/>
                </a:solidFill>
                <a:cs typeface="+mn-cs"/>
              </a:rPr>
              <a:t> </a:t>
            </a:r>
            <a:r>
              <a:rPr lang="en-US" dirty="0">
                <a:cs typeface="+mn-cs"/>
              </a:rPr>
              <a:t>if </a:t>
            </a:r>
            <a:r>
              <a:rPr lang="en-US" b="1" dirty="0">
                <a:solidFill>
                  <a:schemeClr val="accent5"/>
                </a:solidFill>
                <a:cs typeface="+mn-cs"/>
              </a:rPr>
              <a:t>K</a:t>
            </a:r>
            <a:r>
              <a:rPr lang="en-US" dirty="0">
                <a:cs typeface="+mn-cs"/>
              </a:rPr>
              <a:t> TCP sessions share same bottleneck link of bandwidth </a:t>
            </a:r>
            <a:r>
              <a:rPr lang="en-US" b="1" dirty="0">
                <a:solidFill>
                  <a:schemeClr val="accent5"/>
                </a:solidFill>
                <a:cs typeface="+mn-cs"/>
              </a:rPr>
              <a:t>R</a:t>
            </a:r>
            <a:r>
              <a:rPr lang="en-US" dirty="0">
                <a:cs typeface="+mn-cs"/>
              </a:rPr>
              <a:t>, each should have average rate of </a:t>
            </a:r>
            <a:r>
              <a:rPr lang="en-US" b="1" dirty="0">
                <a:solidFill>
                  <a:schemeClr val="accent5"/>
                </a:solidFill>
                <a:cs typeface="+mn-cs"/>
              </a:rPr>
              <a:t>R/K</a:t>
            </a:r>
          </a:p>
        </p:txBody>
      </p:sp>
      <p:sp>
        <p:nvSpPr>
          <p:cNvPr id="109576" name="Rectangle 25"/>
          <p:cNvSpPr>
            <a:spLocks noChangeArrowheads="1"/>
          </p:cNvSpPr>
          <p:nvPr/>
        </p:nvSpPr>
        <p:spPr bwMode="auto">
          <a:xfrm>
            <a:off x="5628251" y="3955018"/>
            <a:ext cx="147637"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9577" name="Rectangle 26"/>
          <p:cNvSpPr>
            <a:spLocks noChangeArrowheads="1"/>
          </p:cNvSpPr>
          <p:nvPr/>
        </p:nvSpPr>
        <p:spPr bwMode="auto">
          <a:xfrm>
            <a:off x="4937688" y="4016931"/>
            <a:ext cx="147638"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9578" name="Rectangle 27"/>
          <p:cNvSpPr>
            <a:spLocks noChangeArrowheads="1"/>
          </p:cNvSpPr>
          <p:nvPr/>
        </p:nvSpPr>
        <p:spPr bwMode="auto">
          <a:xfrm>
            <a:off x="5228201" y="3955018"/>
            <a:ext cx="147637"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9579" name="Text Box 28"/>
          <p:cNvSpPr txBox="1">
            <a:spLocks noChangeArrowheads="1"/>
          </p:cNvSpPr>
          <p:nvPr/>
        </p:nvSpPr>
        <p:spPr bwMode="auto">
          <a:xfrm>
            <a:off x="1691251" y="2946956"/>
            <a:ext cx="216116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a:latin typeface="+mn-lt"/>
              </a:rPr>
              <a:t>TCP connection 1</a:t>
            </a:r>
          </a:p>
        </p:txBody>
      </p:sp>
      <p:sp>
        <p:nvSpPr>
          <p:cNvPr id="109580" name="Text Box 29"/>
          <p:cNvSpPr txBox="1">
            <a:spLocks noChangeArrowheads="1"/>
          </p:cNvSpPr>
          <p:nvPr/>
        </p:nvSpPr>
        <p:spPr bwMode="auto">
          <a:xfrm>
            <a:off x="4088376" y="4401106"/>
            <a:ext cx="1406154"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bottleneck</a:t>
            </a:r>
          </a:p>
          <a:p>
            <a:pPr>
              <a:defRPr/>
            </a:pPr>
            <a:r>
              <a:rPr lang="en-US" sz="1800">
                <a:latin typeface="+mn-lt"/>
              </a:rPr>
              <a:t>router</a:t>
            </a:r>
          </a:p>
          <a:p>
            <a:pPr>
              <a:defRPr/>
            </a:pPr>
            <a:r>
              <a:rPr lang="en-US" sz="1800">
                <a:latin typeface="+mn-lt"/>
              </a:rPr>
              <a:t>capacity R</a:t>
            </a:r>
          </a:p>
        </p:txBody>
      </p:sp>
      <p:sp>
        <p:nvSpPr>
          <p:cNvPr id="123916" name="Freeform 40"/>
          <p:cNvSpPr>
            <a:spLocks/>
          </p:cNvSpPr>
          <p:nvPr/>
        </p:nvSpPr>
        <p:spPr bwMode="auto">
          <a:xfrm>
            <a:off x="3423213" y="3431143"/>
            <a:ext cx="4003675" cy="719138"/>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2" name="Rectangle 41"/>
          <p:cNvSpPr>
            <a:spLocks noChangeArrowheads="1"/>
          </p:cNvSpPr>
          <p:nvPr/>
        </p:nvSpPr>
        <p:spPr bwMode="auto">
          <a:xfrm>
            <a:off x="5099613" y="4016931"/>
            <a:ext cx="147638" cy="2000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23918" name="Freeform 42"/>
          <p:cNvSpPr>
            <a:spLocks/>
          </p:cNvSpPr>
          <p:nvPr/>
        </p:nvSpPr>
        <p:spPr bwMode="auto">
          <a:xfrm>
            <a:off x="3366063" y="4166156"/>
            <a:ext cx="4044950" cy="719137"/>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6" name="Text Box 48"/>
          <p:cNvSpPr txBox="1">
            <a:spLocks noChangeArrowheads="1"/>
          </p:cNvSpPr>
          <p:nvPr/>
        </p:nvSpPr>
        <p:spPr bwMode="auto">
          <a:xfrm>
            <a:off x="1684901" y="5075793"/>
            <a:ext cx="216116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a:latin typeface="+mn-lt"/>
              </a:rPr>
              <a:t>TCP connection 2</a:t>
            </a:r>
          </a:p>
        </p:txBody>
      </p:sp>
      <p:grpSp>
        <p:nvGrpSpPr>
          <p:cNvPr id="123922" name="Group 69"/>
          <p:cNvGrpSpPr>
            <a:grpSpLocks/>
          </p:cNvGrpSpPr>
          <p:nvPr/>
        </p:nvGrpSpPr>
        <p:grpSpPr bwMode="auto">
          <a:xfrm>
            <a:off x="2616763" y="3262868"/>
            <a:ext cx="766763" cy="704850"/>
            <a:chOff x="-44" y="1473"/>
            <a:chExt cx="981" cy="1105"/>
          </a:xfrm>
        </p:grpSpPr>
        <p:pic>
          <p:nvPicPr>
            <p:cNvPr id="123926"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27" name="Freeform 7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23923" name="Group 72"/>
          <p:cNvGrpSpPr>
            <a:grpSpLocks/>
          </p:cNvGrpSpPr>
          <p:nvPr/>
        </p:nvGrpSpPr>
        <p:grpSpPr bwMode="auto">
          <a:xfrm>
            <a:off x="2632638" y="4509056"/>
            <a:ext cx="766763" cy="704850"/>
            <a:chOff x="-44" y="1473"/>
            <a:chExt cx="981" cy="1105"/>
          </a:xfrm>
        </p:grpSpPr>
        <p:pic>
          <p:nvPicPr>
            <p:cNvPr id="123924" name="Picture 7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25" name="Freeform 7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 name="Slide Number Placeholder 1"/>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7367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06" name="Text Box 11"/>
          <p:cNvSpPr txBox="1">
            <a:spLocks noChangeArrowheads="1"/>
          </p:cNvSpPr>
          <p:nvPr/>
        </p:nvSpPr>
        <p:spPr bwMode="auto">
          <a:xfrm>
            <a:off x="2183707" y="5978684"/>
            <a:ext cx="35464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800">
                <a:latin typeface="+mj-lt"/>
              </a:rPr>
              <a:t>Connection 1 throughput</a:t>
            </a:r>
            <a:endParaRPr lang="en-US" sz="1000">
              <a:latin typeface="+mj-lt"/>
            </a:endParaRPr>
          </a:p>
        </p:txBody>
      </p:sp>
      <p:sp>
        <p:nvSpPr>
          <p:cNvPr id="110607" name="Text Box 12"/>
          <p:cNvSpPr txBox="1">
            <a:spLocks noChangeArrowheads="1"/>
          </p:cNvSpPr>
          <p:nvPr/>
        </p:nvSpPr>
        <p:spPr bwMode="auto">
          <a:xfrm rot="-5396642">
            <a:off x="311200" y="4299676"/>
            <a:ext cx="3546475"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800" dirty="0">
                <a:latin typeface="+mj-lt"/>
              </a:rPr>
              <a:t>Connection 2 throughput</a:t>
            </a:r>
            <a:endParaRPr lang="en-US" sz="1000" dirty="0">
              <a:latin typeface="+mj-lt"/>
            </a:endParaRPr>
          </a:p>
        </p:txBody>
      </p:sp>
      <p:sp>
        <p:nvSpPr>
          <p:cNvPr id="110597" name="Rectangle 2"/>
          <p:cNvSpPr>
            <a:spLocks noGrp="1" noChangeArrowheads="1"/>
          </p:cNvSpPr>
          <p:nvPr>
            <p:ph type="title"/>
          </p:nvPr>
        </p:nvSpPr>
        <p:spPr/>
        <p:txBody>
          <a:bodyPr/>
          <a:lstStyle/>
          <a:p>
            <a:pPr>
              <a:defRPr/>
            </a:pPr>
            <a:r>
              <a:rPr lang="en-US" dirty="0">
                <a:cs typeface="+mj-cs"/>
              </a:rPr>
              <a:t>Why is TCP Fair?</a:t>
            </a:r>
          </a:p>
        </p:txBody>
      </p:sp>
      <p:sp>
        <p:nvSpPr>
          <p:cNvPr id="110598" name="Rectangle 3"/>
          <p:cNvSpPr>
            <a:spLocks noGrp="1" noChangeArrowheads="1"/>
          </p:cNvSpPr>
          <p:nvPr>
            <p:ph type="body" sz="half" idx="1"/>
          </p:nvPr>
        </p:nvSpPr>
        <p:spPr>
          <a:xfrm>
            <a:off x="595522" y="1212357"/>
            <a:ext cx="8305800" cy="4596305"/>
          </a:xfrm>
        </p:spPr>
        <p:txBody>
          <a:bodyPr/>
          <a:lstStyle/>
          <a:p>
            <a:pPr>
              <a:buFont typeface="Wingdings" charset="0"/>
              <a:buNone/>
              <a:defRPr/>
            </a:pPr>
            <a:r>
              <a:rPr lang="en-US" dirty="0">
                <a:cs typeface="+mn-cs"/>
              </a:rPr>
              <a:t>Simple example: two competing sessions</a:t>
            </a:r>
          </a:p>
          <a:p>
            <a:pPr>
              <a:defRPr/>
            </a:pPr>
            <a:r>
              <a:rPr lang="en-US" sz="2200" dirty="0">
                <a:cs typeface="+mn-cs"/>
              </a:rPr>
              <a:t>additive increase gives slope of 1, as throughout increases</a:t>
            </a:r>
          </a:p>
          <a:p>
            <a:pPr>
              <a:defRPr/>
            </a:pPr>
            <a:r>
              <a:rPr lang="en-US" sz="2200" dirty="0">
                <a:cs typeface="+mn-cs"/>
              </a:rPr>
              <a:t>multiplicative decrease reduces throughput proportionally </a:t>
            </a:r>
          </a:p>
        </p:txBody>
      </p:sp>
      <p:sp>
        <p:nvSpPr>
          <p:cNvPr id="110599" name="Line 4"/>
          <p:cNvSpPr>
            <a:spLocks noChangeShapeType="1"/>
          </p:cNvSpPr>
          <p:nvPr/>
        </p:nvSpPr>
        <p:spPr bwMode="auto">
          <a:xfrm>
            <a:off x="2351982" y="5978457"/>
            <a:ext cx="363855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10600" name="Line 5"/>
          <p:cNvSpPr>
            <a:spLocks noChangeShapeType="1"/>
          </p:cNvSpPr>
          <p:nvPr/>
        </p:nvSpPr>
        <p:spPr bwMode="auto">
          <a:xfrm flipV="1">
            <a:off x="2351982" y="2882832"/>
            <a:ext cx="0" cy="30861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10601" name="Line 6"/>
          <p:cNvSpPr>
            <a:spLocks noChangeShapeType="1"/>
          </p:cNvSpPr>
          <p:nvPr/>
        </p:nvSpPr>
        <p:spPr bwMode="auto">
          <a:xfrm rot="-2938105" flipH="1" flipV="1">
            <a:off x="1778351" y="4588098"/>
            <a:ext cx="3593564" cy="116174"/>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10602" name="Line 7"/>
          <p:cNvSpPr>
            <a:spLocks noChangeShapeType="1"/>
          </p:cNvSpPr>
          <p:nvPr/>
        </p:nvSpPr>
        <p:spPr bwMode="auto">
          <a:xfrm>
            <a:off x="2332932" y="3130482"/>
            <a:ext cx="2819400" cy="2809875"/>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10603" name="Text Box 8"/>
          <p:cNvSpPr txBox="1">
            <a:spLocks noChangeArrowheads="1"/>
          </p:cNvSpPr>
          <p:nvPr/>
        </p:nvSpPr>
        <p:spPr bwMode="auto">
          <a:xfrm>
            <a:off x="1929602" y="2932044"/>
            <a:ext cx="403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dirty="0">
                <a:latin typeface="+mj-lt"/>
              </a:rPr>
              <a:t>R</a:t>
            </a:r>
            <a:endParaRPr lang="en-US" sz="1000" dirty="0">
              <a:latin typeface="+mj-lt"/>
            </a:endParaRPr>
          </a:p>
        </p:txBody>
      </p:sp>
      <p:sp>
        <p:nvSpPr>
          <p:cNvPr id="110604" name="Text Box 9"/>
          <p:cNvSpPr txBox="1">
            <a:spLocks noChangeArrowheads="1"/>
          </p:cNvSpPr>
          <p:nvPr/>
        </p:nvSpPr>
        <p:spPr bwMode="auto">
          <a:xfrm>
            <a:off x="5100986" y="5971165"/>
            <a:ext cx="403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a:latin typeface="+mj-lt"/>
              </a:rPr>
              <a:t>R</a:t>
            </a:r>
            <a:endParaRPr lang="en-US" sz="1000">
              <a:latin typeface="+mj-lt"/>
            </a:endParaRPr>
          </a:p>
        </p:txBody>
      </p:sp>
      <p:sp>
        <p:nvSpPr>
          <p:cNvPr id="110605" name="Text Box 10"/>
          <p:cNvSpPr txBox="1">
            <a:spLocks noChangeArrowheads="1"/>
          </p:cNvSpPr>
          <p:nvPr/>
        </p:nvSpPr>
        <p:spPr bwMode="auto">
          <a:xfrm>
            <a:off x="3829665" y="2818588"/>
            <a:ext cx="3546475"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dirty="0">
                <a:solidFill>
                  <a:schemeClr val="accent5"/>
                </a:solidFill>
                <a:latin typeface="+mn-lt"/>
              </a:rPr>
              <a:t>equal bandwidth share</a:t>
            </a:r>
            <a:endParaRPr lang="en-US" sz="1050" dirty="0">
              <a:solidFill>
                <a:schemeClr val="accent5"/>
              </a:solidFill>
              <a:latin typeface="+mn-lt"/>
            </a:endParaRPr>
          </a:p>
        </p:txBody>
      </p:sp>
      <p:sp>
        <p:nvSpPr>
          <p:cNvPr id="215053" name="Line 13"/>
          <p:cNvSpPr>
            <a:spLocks noChangeShapeType="1"/>
          </p:cNvSpPr>
          <p:nvPr/>
        </p:nvSpPr>
        <p:spPr bwMode="auto">
          <a:xfrm rot="-2938105" flipH="1" flipV="1">
            <a:off x="3455294" y="5235508"/>
            <a:ext cx="1293813" cy="4762"/>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054" name="Text Box 14"/>
          <p:cNvSpPr txBox="1">
            <a:spLocks noChangeArrowheads="1"/>
          </p:cNvSpPr>
          <p:nvPr/>
        </p:nvSpPr>
        <p:spPr bwMode="auto">
          <a:xfrm>
            <a:off x="4562163" y="4590305"/>
            <a:ext cx="45370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a:latin typeface="+mn-lt"/>
              </a:rPr>
              <a:t>congestion avoidance: additive increase</a:t>
            </a:r>
            <a:endParaRPr lang="en-US" sz="1000">
              <a:latin typeface="+mn-lt"/>
            </a:endParaRPr>
          </a:p>
        </p:txBody>
      </p:sp>
      <p:sp>
        <p:nvSpPr>
          <p:cNvPr id="215055" name="Line 15"/>
          <p:cNvSpPr>
            <a:spLocks noChangeShapeType="1"/>
          </p:cNvSpPr>
          <p:nvPr/>
        </p:nvSpPr>
        <p:spPr bwMode="auto">
          <a:xfrm flipH="1">
            <a:off x="3342582" y="4768782"/>
            <a:ext cx="1171575" cy="631825"/>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056" name="Text Box 16"/>
          <p:cNvSpPr txBox="1">
            <a:spLocks noChangeArrowheads="1"/>
          </p:cNvSpPr>
          <p:nvPr/>
        </p:nvSpPr>
        <p:spPr bwMode="auto">
          <a:xfrm>
            <a:off x="4546924" y="4372935"/>
            <a:ext cx="3817071"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loss: decrease window by factor of 2</a:t>
            </a:r>
            <a:endParaRPr lang="en-US" sz="1000" dirty="0">
              <a:latin typeface="+mn-lt"/>
            </a:endParaRPr>
          </a:p>
        </p:txBody>
      </p:sp>
      <p:sp>
        <p:nvSpPr>
          <p:cNvPr id="215057" name="Line 17"/>
          <p:cNvSpPr>
            <a:spLocks noChangeShapeType="1"/>
          </p:cNvSpPr>
          <p:nvPr/>
        </p:nvSpPr>
        <p:spPr bwMode="auto">
          <a:xfrm rot="-2938105" flipH="1" flipV="1">
            <a:off x="3134620" y="4908482"/>
            <a:ext cx="1303337" cy="23813"/>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058" name="Text Box 18"/>
          <p:cNvSpPr txBox="1">
            <a:spLocks noChangeArrowheads="1"/>
          </p:cNvSpPr>
          <p:nvPr/>
        </p:nvSpPr>
        <p:spPr bwMode="auto">
          <a:xfrm>
            <a:off x="4038966" y="4002121"/>
            <a:ext cx="45370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a:latin typeface="+mn-lt"/>
              </a:rPr>
              <a:t>congestion avoidance: additive increase</a:t>
            </a:r>
            <a:endParaRPr lang="en-US" sz="1000">
              <a:latin typeface="+mn-lt"/>
            </a:endParaRPr>
          </a:p>
        </p:txBody>
      </p:sp>
      <p:sp>
        <p:nvSpPr>
          <p:cNvPr id="215059" name="Line 19"/>
          <p:cNvSpPr>
            <a:spLocks noChangeShapeType="1"/>
          </p:cNvSpPr>
          <p:nvPr/>
        </p:nvSpPr>
        <p:spPr bwMode="auto">
          <a:xfrm flipH="1">
            <a:off x="3199707" y="4483032"/>
            <a:ext cx="981075" cy="765175"/>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060" name="Text Box 20"/>
          <p:cNvSpPr txBox="1">
            <a:spLocks noChangeArrowheads="1"/>
          </p:cNvSpPr>
          <p:nvPr/>
        </p:nvSpPr>
        <p:spPr bwMode="auto">
          <a:xfrm>
            <a:off x="4456478" y="3795746"/>
            <a:ext cx="3817071"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loss: decrease window by factor of 2</a:t>
            </a:r>
            <a:endParaRPr lang="en-US" sz="1000" dirty="0">
              <a:latin typeface="+mn-lt"/>
            </a:endParaRPr>
          </a:p>
        </p:txBody>
      </p:sp>
      <p:sp>
        <p:nvSpPr>
          <p:cNvPr id="215061" name="Line 21"/>
          <p:cNvSpPr>
            <a:spLocks noChangeShapeType="1"/>
          </p:cNvSpPr>
          <p:nvPr/>
        </p:nvSpPr>
        <p:spPr bwMode="auto">
          <a:xfrm rot="-2938105" flipH="1" flipV="1">
            <a:off x="2990951" y="4761639"/>
            <a:ext cx="1279525" cy="14287"/>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062" name="Line 22"/>
          <p:cNvSpPr>
            <a:spLocks noChangeShapeType="1"/>
          </p:cNvSpPr>
          <p:nvPr/>
        </p:nvSpPr>
        <p:spPr bwMode="auto">
          <a:xfrm flipH="1">
            <a:off x="3133032" y="4302057"/>
            <a:ext cx="911225" cy="889000"/>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5063" name="Line 23"/>
          <p:cNvSpPr>
            <a:spLocks noChangeShapeType="1"/>
          </p:cNvSpPr>
          <p:nvPr/>
        </p:nvSpPr>
        <p:spPr bwMode="auto">
          <a:xfrm rot="-2938105" flipH="1" flipV="1">
            <a:off x="2911576" y="4698139"/>
            <a:ext cx="1279525" cy="14287"/>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95074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53"/>
                                        </p:tgtEl>
                                        <p:attrNameLst>
                                          <p:attrName>style.visibility</p:attrName>
                                        </p:attrNameLst>
                                      </p:cBhvr>
                                      <p:to>
                                        <p:strVal val="visible"/>
                                      </p:to>
                                    </p:set>
                                    <p:animEffect transition="in" filter="wipe(left)">
                                      <p:cBhvr>
                                        <p:cTn id="7" dur="500"/>
                                        <p:tgtEl>
                                          <p:spTgt spid="21505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5054"/>
                                        </p:tgtEl>
                                        <p:attrNameLst>
                                          <p:attrName>style.visibility</p:attrName>
                                        </p:attrNameLst>
                                      </p:cBhvr>
                                      <p:to>
                                        <p:strVal val="visible"/>
                                      </p:to>
                                    </p:set>
                                    <p:animEffect transition="in" filter="dissolve">
                                      <p:cBhvr>
                                        <p:cTn id="11" dur="500"/>
                                        <p:tgtEl>
                                          <p:spTgt spid="215054"/>
                                        </p:tgtEl>
                                      </p:cBhvr>
                                    </p:animEffect>
                                  </p:childTnLst>
                                  <p:subTnLst>
                                    <p:set>
                                      <p:cBhvr override="childStyle">
                                        <p:cTn dur="1" fill="hold" display="0" masterRel="nextClick" afterEffect="1"/>
                                        <p:tgtEl>
                                          <p:spTgt spid="215054"/>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15055"/>
                                        </p:tgtEl>
                                        <p:attrNameLst>
                                          <p:attrName>style.visibility</p:attrName>
                                        </p:attrNameLst>
                                      </p:cBhvr>
                                      <p:to>
                                        <p:strVal val="visible"/>
                                      </p:to>
                                    </p:set>
                                    <p:animEffect transition="in" filter="wipe(right)">
                                      <p:cBhvr>
                                        <p:cTn id="16" dur="500"/>
                                        <p:tgtEl>
                                          <p:spTgt spid="215055"/>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5056"/>
                                        </p:tgtEl>
                                        <p:attrNameLst>
                                          <p:attrName>style.visibility</p:attrName>
                                        </p:attrNameLst>
                                      </p:cBhvr>
                                      <p:to>
                                        <p:strVal val="visible"/>
                                      </p:to>
                                    </p:set>
                                    <p:animEffect transition="in" filter="dissolve">
                                      <p:cBhvr>
                                        <p:cTn id="20" dur="500"/>
                                        <p:tgtEl>
                                          <p:spTgt spid="215056"/>
                                        </p:tgtEl>
                                      </p:cBhvr>
                                    </p:animEffect>
                                  </p:childTnLst>
                                  <p:subTnLst>
                                    <p:set>
                                      <p:cBhvr override="childStyle">
                                        <p:cTn dur="1" fill="hold" display="0" masterRel="nextClick" afterEffect="1"/>
                                        <p:tgtEl>
                                          <p:spTgt spid="21505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5057"/>
                                        </p:tgtEl>
                                        <p:attrNameLst>
                                          <p:attrName>style.visibility</p:attrName>
                                        </p:attrNameLst>
                                      </p:cBhvr>
                                      <p:to>
                                        <p:strVal val="visible"/>
                                      </p:to>
                                    </p:set>
                                    <p:animEffect transition="in" filter="wipe(left)">
                                      <p:cBhvr>
                                        <p:cTn id="25" dur="500"/>
                                        <p:tgtEl>
                                          <p:spTgt spid="215057"/>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5058"/>
                                        </p:tgtEl>
                                        <p:attrNameLst>
                                          <p:attrName>style.visibility</p:attrName>
                                        </p:attrNameLst>
                                      </p:cBhvr>
                                      <p:to>
                                        <p:strVal val="visible"/>
                                      </p:to>
                                    </p:set>
                                    <p:animEffect transition="in" filter="dissolve">
                                      <p:cBhvr>
                                        <p:cTn id="29" dur="500"/>
                                        <p:tgtEl>
                                          <p:spTgt spid="215058"/>
                                        </p:tgtEl>
                                      </p:cBhvr>
                                    </p:animEffect>
                                  </p:childTnLst>
                                  <p:subTnLst>
                                    <p:set>
                                      <p:cBhvr override="childStyle">
                                        <p:cTn dur="1" fill="hold" display="0" masterRel="nextClick" afterEffect="1"/>
                                        <p:tgtEl>
                                          <p:spTgt spid="215058"/>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215059"/>
                                        </p:tgtEl>
                                        <p:attrNameLst>
                                          <p:attrName>style.visibility</p:attrName>
                                        </p:attrNameLst>
                                      </p:cBhvr>
                                      <p:to>
                                        <p:strVal val="visible"/>
                                      </p:to>
                                    </p:set>
                                    <p:animEffect transition="in" filter="wipe(right)">
                                      <p:cBhvr>
                                        <p:cTn id="34" dur="500"/>
                                        <p:tgtEl>
                                          <p:spTgt spid="215059"/>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15060"/>
                                        </p:tgtEl>
                                        <p:attrNameLst>
                                          <p:attrName>style.visibility</p:attrName>
                                        </p:attrNameLst>
                                      </p:cBhvr>
                                      <p:to>
                                        <p:strVal val="visible"/>
                                      </p:to>
                                    </p:set>
                                    <p:animEffect transition="in" filter="dissolve">
                                      <p:cBhvr>
                                        <p:cTn id="38" dur="500"/>
                                        <p:tgtEl>
                                          <p:spTgt spid="215060"/>
                                        </p:tgtEl>
                                      </p:cBhvr>
                                    </p:animEffect>
                                  </p:childTnLst>
                                  <p:subTnLst>
                                    <p:set>
                                      <p:cBhvr override="childStyle">
                                        <p:cTn dur="1" fill="hold" display="0" masterRel="nextClick" afterEffect="1"/>
                                        <p:tgtEl>
                                          <p:spTgt spid="215060"/>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15061"/>
                                        </p:tgtEl>
                                        <p:attrNameLst>
                                          <p:attrName>style.visibility</p:attrName>
                                        </p:attrNameLst>
                                      </p:cBhvr>
                                      <p:to>
                                        <p:strVal val="visible"/>
                                      </p:to>
                                    </p:set>
                                    <p:animEffect transition="in" filter="wipe(left)">
                                      <p:cBhvr>
                                        <p:cTn id="43" dur="500"/>
                                        <p:tgtEl>
                                          <p:spTgt spid="21506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215062"/>
                                        </p:tgtEl>
                                        <p:attrNameLst>
                                          <p:attrName>style.visibility</p:attrName>
                                        </p:attrNameLst>
                                      </p:cBhvr>
                                      <p:to>
                                        <p:strVal val="visible"/>
                                      </p:to>
                                    </p:set>
                                    <p:animEffect transition="in" filter="wipe(right)">
                                      <p:cBhvr>
                                        <p:cTn id="48" dur="500"/>
                                        <p:tgtEl>
                                          <p:spTgt spid="21506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15063"/>
                                        </p:tgtEl>
                                        <p:attrNameLst>
                                          <p:attrName>style.visibility</p:attrName>
                                        </p:attrNameLst>
                                      </p:cBhvr>
                                      <p:to>
                                        <p:strVal val="visible"/>
                                      </p:to>
                                    </p:set>
                                    <p:animEffect transition="in" filter="wipe(left)">
                                      <p:cBhvr>
                                        <p:cTn id="53" dur="500"/>
                                        <p:tgtEl>
                                          <p:spTgt spid="21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4" grpId="0" autoUpdateAnimBg="0"/>
      <p:bldP spid="215056" grpId="0" autoUpdateAnimBg="0"/>
      <p:bldP spid="215058" grpId="0" autoUpdateAnimBg="0"/>
      <p:bldP spid="21506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A39437-5B47-1A4B-8E9E-E79C0437A596}"/>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F7946FD-B48A-FC4F-ABDA-7540B8AEAA7D}"/>
              </a:ext>
            </a:extLst>
          </p:cNvPr>
          <p:cNvSpPr>
            <a:spLocks noGrp="1"/>
          </p:cNvSpPr>
          <p:nvPr>
            <p:ph idx="1"/>
          </p:nvPr>
        </p:nvSpPr>
        <p:spPr/>
        <p:txBody>
          <a:bodyPr/>
          <a:lstStyle/>
          <a:p>
            <a:r>
              <a:rPr lang="en-US" dirty="0"/>
              <a:t>In TCP RENO, how does a sender update </a:t>
            </a:r>
            <a:r>
              <a:rPr lang="en-US" i="1" dirty="0" err="1"/>
              <a:t>cwnd</a:t>
            </a:r>
            <a:r>
              <a:rPr lang="en-US" i="1" dirty="0"/>
              <a:t> </a:t>
            </a:r>
            <a:r>
              <a:rPr lang="en-US" dirty="0"/>
              <a:t>when it detects dup ACK and enter the fast recovery mode?</a:t>
            </a:r>
          </a:p>
          <a:p>
            <a:endParaRPr lang="en-US" dirty="0"/>
          </a:p>
          <a:p>
            <a:r>
              <a:rPr lang="en-US" dirty="0"/>
              <a:t>How does a sender update </a:t>
            </a:r>
            <a:r>
              <a:rPr lang="en-US" i="1" dirty="0" err="1"/>
              <a:t>cwnd</a:t>
            </a:r>
            <a:r>
              <a:rPr lang="en-US" dirty="0"/>
              <a:t> when it detects </a:t>
            </a:r>
            <a:r>
              <a:rPr lang="en-US"/>
              <a:t>timeout?</a:t>
            </a:r>
          </a:p>
          <a:p>
            <a:endParaRPr lang="en-US" dirty="0"/>
          </a:p>
          <a:p>
            <a:r>
              <a:rPr lang="en-US" dirty="0"/>
              <a:t>When is the turning power that a sender switches from exponential increasing to linear increasing?</a:t>
            </a:r>
          </a:p>
          <a:p>
            <a:endParaRPr lang="en-US" dirty="0"/>
          </a:p>
        </p:txBody>
      </p:sp>
      <p:sp>
        <p:nvSpPr>
          <p:cNvPr id="5" name="Slide Number Placeholder 4">
            <a:extLst>
              <a:ext uri="{FF2B5EF4-FFF2-40B4-BE49-F238E27FC236}">
                <a16:creationId xmlns:a16="http://schemas.microsoft.com/office/drawing/2014/main" id="{662DBD8A-5C14-9543-9F3A-2DDCB5AB7A23}"/>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411214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Quiz</a:t>
            </a:r>
          </a:p>
        </p:txBody>
      </p:sp>
      <p:sp>
        <p:nvSpPr>
          <p:cNvPr id="7" name="Content Placeholder 6"/>
          <p:cNvSpPr>
            <a:spLocks noGrp="1"/>
          </p:cNvSpPr>
          <p:nvPr>
            <p:ph idx="1"/>
          </p:nvPr>
        </p:nvSpPr>
        <p:spPr/>
        <p:txBody>
          <a:bodyPr/>
          <a:lstStyle/>
          <a:p>
            <a:r>
              <a:rPr lang="en-US" dirty="0"/>
              <a:t>Retransmissions can be trigger by which (two) events?</a:t>
            </a:r>
          </a:p>
          <a:p>
            <a:r>
              <a:rPr lang="en-US" dirty="0"/>
              <a:t>Explain what does “cumulative ACK” mean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438835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AC68D4-E313-D64F-89BB-CF993F9F0C32}"/>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9EC545E7-30EF-254B-9EB1-A29A98B9DF97}"/>
              </a:ext>
            </a:extLst>
          </p:cNvPr>
          <p:cNvSpPr>
            <a:spLocks noGrp="1"/>
          </p:cNvSpPr>
          <p:nvPr>
            <p:ph idx="1"/>
          </p:nvPr>
        </p:nvSpPr>
        <p:spPr/>
        <p:txBody>
          <a:bodyPr/>
          <a:lstStyle/>
          <a:p>
            <a:r>
              <a:rPr lang="en-US" dirty="0"/>
              <a:t>Explain what is the key purpose of</a:t>
            </a:r>
          </a:p>
          <a:p>
            <a:pPr lvl="1"/>
            <a:r>
              <a:rPr lang="en-US" dirty="0"/>
              <a:t>Flow control</a:t>
            </a:r>
          </a:p>
          <a:p>
            <a:pPr lvl="1"/>
            <a:r>
              <a:rPr lang="en-US" dirty="0"/>
              <a:t>Congestion control</a:t>
            </a:r>
          </a:p>
        </p:txBody>
      </p:sp>
      <p:sp>
        <p:nvSpPr>
          <p:cNvPr id="5" name="Slide Number Placeholder 4">
            <a:extLst>
              <a:ext uri="{FF2B5EF4-FFF2-40B4-BE49-F238E27FC236}">
                <a16:creationId xmlns:a16="http://schemas.microsoft.com/office/drawing/2014/main" id="{657244B7-B8A5-6D45-98D8-E8A3365BCC34}"/>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1619922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AC68D4-E313-D64F-89BB-CF993F9F0C32}"/>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9EC545E7-30EF-254B-9EB1-A29A98B9DF97}"/>
              </a:ext>
            </a:extLst>
          </p:cNvPr>
          <p:cNvSpPr>
            <a:spLocks noGrp="1"/>
          </p:cNvSpPr>
          <p:nvPr>
            <p:ph idx="1"/>
          </p:nvPr>
        </p:nvSpPr>
        <p:spPr/>
        <p:txBody>
          <a:bodyPr/>
          <a:lstStyle/>
          <a:p>
            <a:r>
              <a:rPr lang="en-US" dirty="0"/>
              <a:t>How does a source update </a:t>
            </a:r>
            <a:r>
              <a:rPr lang="en-US" b="1" i="1" dirty="0" err="1"/>
              <a:t>cwnd</a:t>
            </a:r>
            <a:r>
              <a:rPr lang="en-US" dirty="0"/>
              <a:t> when it receives an ACK? </a:t>
            </a:r>
          </a:p>
          <a:p>
            <a:pPr lvl="1"/>
            <a:r>
              <a:rPr lang="en-US" dirty="0"/>
              <a:t>If the source is in the </a:t>
            </a:r>
            <a:r>
              <a:rPr lang="en-US" b="1" u="sng" dirty="0"/>
              <a:t>slow start</a:t>
            </a:r>
            <a:r>
              <a:rPr lang="en-US" b="1" dirty="0"/>
              <a:t> </a:t>
            </a:r>
            <a:r>
              <a:rPr lang="en-US" dirty="0"/>
              <a:t>state</a:t>
            </a:r>
          </a:p>
          <a:p>
            <a:pPr lvl="1"/>
            <a:r>
              <a:rPr lang="en-US" dirty="0"/>
              <a:t>If the source is in the </a:t>
            </a:r>
            <a:r>
              <a:rPr lang="en-US" b="1" u="sng" dirty="0"/>
              <a:t>congestion avoidance</a:t>
            </a:r>
            <a:r>
              <a:rPr lang="en-US" dirty="0"/>
              <a:t> state</a:t>
            </a:r>
          </a:p>
          <a:p>
            <a:pPr lvl="1"/>
            <a:endParaRPr lang="en-US" dirty="0"/>
          </a:p>
          <a:p>
            <a:pPr lvl="1"/>
            <a:endParaRPr lang="en-US" dirty="0"/>
          </a:p>
          <a:p>
            <a:r>
              <a:rPr lang="en-US" dirty="0"/>
              <a:t>Note: Let MSS denote the maximum segment size (in bytes)</a:t>
            </a:r>
          </a:p>
        </p:txBody>
      </p:sp>
      <p:sp>
        <p:nvSpPr>
          <p:cNvPr id="5" name="Slide Number Placeholder 4">
            <a:extLst>
              <a:ext uri="{FF2B5EF4-FFF2-40B4-BE49-F238E27FC236}">
                <a16:creationId xmlns:a16="http://schemas.microsoft.com/office/drawing/2014/main" id="{657244B7-B8A5-6D45-98D8-E8A3365BCC34}"/>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11724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Three-Way Handshaking</a:t>
            </a:r>
          </a:p>
        </p:txBody>
      </p:sp>
      <p:sp>
        <p:nvSpPr>
          <p:cNvPr id="3" name="Content Placeholder 2"/>
          <p:cNvSpPr>
            <a:spLocks noGrp="1"/>
          </p:cNvSpPr>
          <p:nvPr>
            <p:ph idx="1"/>
          </p:nvPr>
        </p:nvSpPr>
        <p:spPr>
          <a:xfrm>
            <a:off x="613930" y="4840813"/>
            <a:ext cx="7886700" cy="1790680"/>
          </a:xfrm>
        </p:spPr>
        <p:txBody>
          <a:bodyPr>
            <a:normAutofit/>
          </a:bodyPr>
          <a:lstStyle/>
          <a:p>
            <a:r>
              <a:rPr lang="en-US" sz="2400" dirty="0"/>
              <a:t>msg1: SYN = 1, </a:t>
            </a:r>
            <a:r>
              <a:rPr lang="en-US" sz="2400" dirty="0" err="1"/>
              <a:t>Seq</a:t>
            </a:r>
            <a:r>
              <a:rPr lang="en-US" sz="2400" dirty="0"/>
              <a:t> x (from C) randomly selected</a:t>
            </a:r>
          </a:p>
          <a:p>
            <a:r>
              <a:rPr lang="en-US" sz="2400" dirty="0"/>
              <a:t>msg2: SYN = 1, </a:t>
            </a:r>
            <a:r>
              <a:rPr lang="en-US" sz="2400" dirty="0" err="1"/>
              <a:t>Seq</a:t>
            </a:r>
            <a:r>
              <a:rPr lang="en-US" sz="2400" dirty="0"/>
              <a:t> y (from S) randomly selected</a:t>
            </a:r>
            <a:br>
              <a:rPr lang="en-US" sz="2400" dirty="0"/>
            </a:br>
            <a:r>
              <a:rPr lang="en-US" sz="2400" dirty="0"/>
              <a:t>           ACK# = x+1 (ready to </a:t>
            </a:r>
            <a:r>
              <a:rPr lang="en-US" sz="2400" dirty="0" err="1"/>
              <a:t>recv</a:t>
            </a:r>
            <a:r>
              <a:rPr lang="en-US" sz="2400" dirty="0"/>
              <a:t> next one)</a:t>
            </a:r>
          </a:p>
          <a:p>
            <a:r>
              <a:rPr lang="en-US" sz="2400" dirty="0"/>
              <a:t>msg3: ACK# = y + 1 (ready to receive next one)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Line 5"/>
          <p:cNvSpPr>
            <a:spLocks noChangeShapeType="1"/>
          </p:cNvSpPr>
          <p:nvPr/>
        </p:nvSpPr>
        <p:spPr bwMode="auto">
          <a:xfrm flipH="1">
            <a:off x="3115830" y="1728103"/>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6" name="Group 102"/>
          <p:cNvGrpSpPr>
            <a:grpSpLocks/>
          </p:cNvGrpSpPr>
          <p:nvPr/>
        </p:nvGrpSpPr>
        <p:grpSpPr bwMode="auto">
          <a:xfrm>
            <a:off x="3117417" y="1875742"/>
            <a:ext cx="2506662" cy="735013"/>
            <a:chOff x="2062" y="1502"/>
            <a:chExt cx="1579" cy="463"/>
          </a:xfrm>
        </p:grpSpPr>
        <p:sp>
          <p:nvSpPr>
            <p:cNvPr id="7" name="Line 10"/>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 name="Rectangle 12"/>
            <p:cNvSpPr>
              <a:spLocks noChangeArrowheads="1"/>
            </p:cNvSpPr>
            <p:nvPr/>
          </p:nvSpPr>
          <p:spPr bwMode="auto">
            <a:xfrm>
              <a:off x="2518" y="1565"/>
              <a:ext cx="590" cy="27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 name="Text Box 13"/>
            <p:cNvSpPr txBox="1">
              <a:spLocks noChangeArrowheads="1"/>
            </p:cNvSpPr>
            <p:nvPr/>
          </p:nvSpPr>
          <p:spPr bwMode="auto">
            <a:xfrm>
              <a:off x="2310" y="1624"/>
              <a:ext cx="951"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SYN=1, </a:t>
              </a:r>
              <a:r>
                <a:rPr lang="en-US" dirty="0" err="1">
                  <a:latin typeface="+mn-lt"/>
                </a:rPr>
                <a:t>Seq</a:t>
              </a:r>
              <a:r>
                <a:rPr lang="en-US" dirty="0">
                  <a:latin typeface="+mn-lt"/>
                </a:rPr>
                <a:t>=x</a:t>
              </a:r>
            </a:p>
          </p:txBody>
        </p:sp>
      </p:grpSp>
      <p:sp>
        <p:nvSpPr>
          <p:cNvPr id="11" name="Line 22"/>
          <p:cNvSpPr>
            <a:spLocks noChangeShapeType="1"/>
          </p:cNvSpPr>
          <p:nvPr/>
        </p:nvSpPr>
        <p:spPr bwMode="auto">
          <a:xfrm flipH="1">
            <a:off x="5705043" y="1797953"/>
            <a:ext cx="1587" cy="302400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2" name="Text Box 92"/>
          <p:cNvSpPr txBox="1">
            <a:spLocks noChangeArrowheads="1"/>
          </p:cNvSpPr>
          <p:nvPr/>
        </p:nvSpPr>
        <p:spPr bwMode="auto">
          <a:xfrm>
            <a:off x="6046787" y="4534069"/>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chemeClr val="accent2"/>
                </a:solidFill>
                <a:latin typeface="+mn-lt"/>
              </a:rPr>
              <a:t>ESTAB</a:t>
            </a:r>
          </a:p>
        </p:txBody>
      </p:sp>
      <p:grpSp>
        <p:nvGrpSpPr>
          <p:cNvPr id="13" name="Group 109"/>
          <p:cNvGrpSpPr>
            <a:grpSpLocks/>
          </p:cNvGrpSpPr>
          <p:nvPr/>
        </p:nvGrpSpPr>
        <p:grpSpPr bwMode="auto">
          <a:xfrm>
            <a:off x="3114243" y="2715528"/>
            <a:ext cx="2728912" cy="1035050"/>
            <a:chOff x="2060" y="2031"/>
            <a:chExt cx="1719" cy="652"/>
          </a:xfrm>
        </p:grpSpPr>
        <p:sp>
          <p:nvSpPr>
            <p:cNvPr id="14" name="Line 11"/>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5" name="Rectangle 14"/>
            <p:cNvSpPr>
              <a:spLocks noChangeArrowheads="1"/>
            </p:cNvSpPr>
            <p:nvPr/>
          </p:nvSpPr>
          <p:spPr bwMode="auto">
            <a:xfrm>
              <a:off x="2381" y="2206"/>
              <a:ext cx="896" cy="3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6" name="Text Box 83"/>
            <p:cNvSpPr txBox="1">
              <a:spLocks noChangeArrowheads="1"/>
            </p:cNvSpPr>
            <p:nvPr/>
          </p:nvSpPr>
          <p:spPr bwMode="auto">
            <a:xfrm>
              <a:off x="2159" y="2169"/>
              <a:ext cx="1620" cy="36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SYN=1, </a:t>
              </a:r>
              <a:r>
                <a:rPr lang="en-US" dirty="0" err="1">
                  <a:latin typeface="+mn-lt"/>
                </a:rPr>
                <a:t>Seq</a:t>
              </a:r>
              <a:r>
                <a:rPr lang="en-US" dirty="0">
                  <a:latin typeface="+mn-lt"/>
                </a:rPr>
                <a:t>=y</a:t>
              </a:r>
            </a:p>
            <a:p>
              <a:pPr>
                <a:defRPr/>
              </a:pPr>
              <a:r>
                <a:rPr lang="en-US" dirty="0" err="1">
                  <a:latin typeface="+mn-lt"/>
                </a:rPr>
                <a:t>ACKbit</a:t>
              </a:r>
              <a:r>
                <a:rPr lang="en-US" dirty="0">
                  <a:latin typeface="+mn-lt"/>
                </a:rPr>
                <a:t>=1; </a:t>
              </a:r>
              <a:r>
                <a:rPr lang="en-US" dirty="0" err="1">
                  <a:latin typeface="+mn-lt"/>
                </a:rPr>
                <a:t>ACKnum</a:t>
              </a:r>
              <a:r>
                <a:rPr lang="en-US" dirty="0">
                  <a:latin typeface="+mn-lt"/>
                </a:rPr>
                <a:t>=x+1</a:t>
              </a:r>
            </a:p>
          </p:txBody>
        </p:sp>
      </p:grpSp>
      <p:grpSp>
        <p:nvGrpSpPr>
          <p:cNvPr id="18" name="Group 110"/>
          <p:cNvGrpSpPr>
            <a:grpSpLocks/>
          </p:cNvGrpSpPr>
          <p:nvPr/>
        </p:nvGrpSpPr>
        <p:grpSpPr bwMode="auto">
          <a:xfrm>
            <a:off x="3134882" y="3822017"/>
            <a:ext cx="2614613" cy="735013"/>
            <a:chOff x="2073" y="2728"/>
            <a:chExt cx="1647" cy="463"/>
          </a:xfrm>
        </p:grpSpPr>
        <p:sp>
          <p:nvSpPr>
            <p:cNvPr id="19" name="Line 84"/>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0" name="Rectangle 89"/>
            <p:cNvSpPr>
              <a:spLocks noChangeArrowheads="1"/>
            </p:cNvSpPr>
            <p:nvPr/>
          </p:nvSpPr>
          <p:spPr bwMode="auto">
            <a:xfrm>
              <a:off x="2486" y="2806"/>
              <a:ext cx="775" cy="27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 name="Text Box 90"/>
            <p:cNvSpPr txBox="1">
              <a:spLocks noChangeArrowheads="1"/>
            </p:cNvSpPr>
            <p:nvPr/>
          </p:nvSpPr>
          <p:spPr bwMode="auto">
            <a:xfrm>
              <a:off x="2092" y="2852"/>
              <a:ext cx="1628"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ACKbit=1, ACKnum=y+1</a:t>
              </a:r>
            </a:p>
          </p:txBody>
        </p:sp>
      </p:grpSp>
      <p:grpSp>
        <p:nvGrpSpPr>
          <p:cNvPr id="24" name="Group 105"/>
          <p:cNvGrpSpPr>
            <a:grpSpLocks/>
          </p:cNvGrpSpPr>
          <p:nvPr/>
        </p:nvGrpSpPr>
        <p:grpSpPr bwMode="auto">
          <a:xfrm>
            <a:off x="1920442" y="1857599"/>
            <a:ext cx="1030287" cy="700088"/>
            <a:chOff x="182" y="1387"/>
            <a:chExt cx="649" cy="441"/>
          </a:xfrm>
        </p:grpSpPr>
        <p:sp>
          <p:nvSpPr>
            <p:cNvPr id="25" name="Text Box 91"/>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SYNSENT</a:t>
              </a:r>
            </a:p>
          </p:txBody>
        </p:sp>
        <p:sp>
          <p:nvSpPr>
            <p:cNvPr id="26" name="Line 103"/>
            <p:cNvSpPr>
              <a:spLocks noChangeShapeType="1"/>
            </p:cNvSpPr>
            <p:nvPr/>
          </p:nvSpPr>
          <p:spPr bwMode="auto">
            <a:xfrm>
              <a:off x="462" y="1387"/>
              <a:ext cx="0" cy="2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27" name="Group 111"/>
          <p:cNvGrpSpPr>
            <a:grpSpLocks/>
          </p:cNvGrpSpPr>
          <p:nvPr/>
        </p:nvGrpSpPr>
        <p:grpSpPr bwMode="auto">
          <a:xfrm>
            <a:off x="1922029" y="2517999"/>
            <a:ext cx="771525" cy="1622425"/>
            <a:chOff x="183" y="1803"/>
            <a:chExt cx="486" cy="1022"/>
          </a:xfrm>
        </p:grpSpPr>
        <p:sp>
          <p:nvSpPr>
            <p:cNvPr id="28" name="Text Box 16"/>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chemeClr val="accent2"/>
                  </a:solidFill>
                  <a:latin typeface="+mn-lt"/>
                </a:rPr>
                <a:t>ESTAB</a:t>
              </a:r>
            </a:p>
          </p:txBody>
        </p:sp>
        <p:sp>
          <p:nvSpPr>
            <p:cNvPr id="29" name="Line 104"/>
            <p:cNvSpPr>
              <a:spLocks noChangeShapeType="1"/>
            </p:cNvSpPr>
            <p:nvPr/>
          </p:nvSpPr>
          <p:spPr bwMode="auto">
            <a:xfrm>
              <a:off x="465" y="1803"/>
              <a:ext cx="0" cy="79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0" name="Group 108"/>
          <p:cNvGrpSpPr>
            <a:grpSpLocks/>
          </p:cNvGrpSpPr>
          <p:nvPr/>
        </p:nvGrpSpPr>
        <p:grpSpPr bwMode="auto">
          <a:xfrm>
            <a:off x="5743572" y="1646406"/>
            <a:ext cx="1206499" cy="1193799"/>
            <a:chOff x="4878" y="1422"/>
            <a:chExt cx="760" cy="752"/>
          </a:xfrm>
        </p:grpSpPr>
        <p:sp>
          <p:nvSpPr>
            <p:cNvPr id="31" name="Text Box 99"/>
            <p:cNvSpPr txBox="1">
              <a:spLocks noChangeArrowheads="1"/>
            </p:cNvSpPr>
            <p:nvPr/>
          </p:nvSpPr>
          <p:spPr bwMode="auto">
            <a:xfrm>
              <a:off x="4878" y="1961"/>
              <a:ext cx="760"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SYN RCVD</a:t>
              </a:r>
            </a:p>
          </p:txBody>
        </p:sp>
        <p:sp>
          <p:nvSpPr>
            <p:cNvPr id="32" name="Line 106"/>
            <p:cNvSpPr>
              <a:spLocks noChangeShapeType="1"/>
            </p:cNvSpPr>
            <p:nvPr/>
          </p:nvSpPr>
          <p:spPr bwMode="auto">
            <a:xfrm>
              <a:off x="5339" y="1422"/>
              <a:ext cx="0" cy="56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33" name="Line 107"/>
          <p:cNvSpPr>
            <a:spLocks noChangeShapeType="1"/>
          </p:cNvSpPr>
          <p:nvPr/>
        </p:nvSpPr>
        <p:spPr bwMode="auto">
          <a:xfrm>
            <a:off x="6457950" y="2848144"/>
            <a:ext cx="0" cy="17049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35" name="Text Box 114"/>
          <p:cNvSpPr txBox="1">
            <a:spLocks noChangeArrowheads="1"/>
          </p:cNvSpPr>
          <p:nvPr/>
        </p:nvSpPr>
        <p:spPr bwMode="auto">
          <a:xfrm>
            <a:off x="1674380" y="1168625"/>
            <a:ext cx="1416050" cy="646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i="1" dirty="0">
                <a:solidFill>
                  <a:schemeClr val="accent5"/>
                </a:solidFill>
                <a:latin typeface="+mn-lt"/>
              </a:rPr>
              <a:t>client state</a:t>
            </a:r>
          </a:p>
          <a:p>
            <a:pPr algn="r">
              <a:defRPr/>
            </a:pPr>
            <a:endParaRPr lang="en-US" sz="1800" i="1" dirty="0">
              <a:solidFill>
                <a:schemeClr val="accent5"/>
              </a:solidFill>
              <a:latin typeface="+mn-lt"/>
            </a:endParaRPr>
          </a:p>
        </p:txBody>
      </p:sp>
      <p:sp>
        <p:nvSpPr>
          <p:cNvPr id="36" name="Text Box 115"/>
          <p:cNvSpPr txBox="1">
            <a:spLocks noChangeArrowheads="1"/>
          </p:cNvSpPr>
          <p:nvPr/>
        </p:nvSpPr>
        <p:spPr bwMode="auto">
          <a:xfrm>
            <a:off x="1926792" y="1551213"/>
            <a:ext cx="779462"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LISTEN</a:t>
            </a:r>
          </a:p>
        </p:txBody>
      </p:sp>
      <p:sp>
        <p:nvSpPr>
          <p:cNvPr id="37" name="Text Box 116"/>
          <p:cNvSpPr txBox="1">
            <a:spLocks noChangeArrowheads="1"/>
          </p:cNvSpPr>
          <p:nvPr/>
        </p:nvSpPr>
        <p:spPr bwMode="auto">
          <a:xfrm>
            <a:off x="5838393" y="1038223"/>
            <a:ext cx="1460500" cy="646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i="1" dirty="0">
                <a:solidFill>
                  <a:schemeClr val="accent5"/>
                </a:solidFill>
                <a:latin typeface="+mn-lt"/>
              </a:rPr>
              <a:t>server state</a:t>
            </a:r>
          </a:p>
          <a:p>
            <a:pPr algn="r">
              <a:defRPr/>
            </a:pPr>
            <a:endParaRPr lang="en-US" sz="1800" i="1" dirty="0">
              <a:solidFill>
                <a:schemeClr val="accent5"/>
              </a:solidFill>
              <a:latin typeface="+mn-lt"/>
            </a:endParaRPr>
          </a:p>
        </p:txBody>
      </p:sp>
      <p:sp>
        <p:nvSpPr>
          <p:cNvPr id="38" name="Text Box 117"/>
          <p:cNvSpPr txBox="1">
            <a:spLocks noChangeArrowheads="1"/>
          </p:cNvSpPr>
          <p:nvPr/>
        </p:nvSpPr>
        <p:spPr bwMode="auto">
          <a:xfrm>
            <a:off x="5986462" y="1301920"/>
            <a:ext cx="779462"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LISTEN</a:t>
            </a:r>
          </a:p>
        </p:txBody>
      </p:sp>
      <p:grpSp>
        <p:nvGrpSpPr>
          <p:cNvPr id="39" name="Group 118"/>
          <p:cNvGrpSpPr>
            <a:grpSpLocks/>
          </p:cNvGrpSpPr>
          <p:nvPr/>
        </p:nvGrpSpPr>
        <p:grpSpPr bwMode="auto">
          <a:xfrm>
            <a:off x="2871356" y="1078817"/>
            <a:ext cx="642937" cy="600075"/>
            <a:chOff x="-44" y="1473"/>
            <a:chExt cx="981" cy="1105"/>
          </a:xfrm>
        </p:grpSpPr>
        <p:pic>
          <p:nvPicPr>
            <p:cNvPr id="73" name="Picture 11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Freeform 12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0" name="Group 121"/>
          <p:cNvGrpSpPr>
            <a:grpSpLocks/>
          </p:cNvGrpSpPr>
          <p:nvPr/>
        </p:nvGrpSpPr>
        <p:grpSpPr bwMode="auto">
          <a:xfrm>
            <a:off x="5503430" y="1081992"/>
            <a:ext cx="336550" cy="512763"/>
            <a:chOff x="4140" y="429"/>
            <a:chExt cx="1425" cy="2396"/>
          </a:xfrm>
        </p:grpSpPr>
        <p:sp>
          <p:nvSpPr>
            <p:cNvPr id="41" name="Freeform 12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43" name="Freeform 12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12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46" name="Group 127"/>
            <p:cNvGrpSpPr>
              <a:grpSpLocks/>
            </p:cNvGrpSpPr>
            <p:nvPr/>
          </p:nvGrpSpPr>
          <p:grpSpPr bwMode="auto">
            <a:xfrm>
              <a:off x="4749" y="668"/>
              <a:ext cx="581" cy="145"/>
              <a:chOff x="614" y="2568"/>
              <a:chExt cx="725" cy="139"/>
            </a:xfrm>
          </p:grpSpPr>
          <p:sp>
            <p:nvSpPr>
              <p:cNvPr id="71" name="AutoShape 12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2"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47"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48" name="Group 131"/>
            <p:cNvGrpSpPr>
              <a:grpSpLocks/>
            </p:cNvGrpSpPr>
            <p:nvPr/>
          </p:nvGrpSpPr>
          <p:grpSpPr bwMode="auto">
            <a:xfrm>
              <a:off x="4747" y="994"/>
              <a:ext cx="581" cy="134"/>
              <a:chOff x="614" y="2568"/>
              <a:chExt cx="725" cy="139"/>
            </a:xfrm>
          </p:grpSpPr>
          <p:sp>
            <p:nvSpPr>
              <p:cNvPr id="69" name="AutoShape 13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49"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0"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51" name="Group 136"/>
            <p:cNvGrpSpPr>
              <a:grpSpLocks/>
            </p:cNvGrpSpPr>
            <p:nvPr/>
          </p:nvGrpSpPr>
          <p:grpSpPr bwMode="auto">
            <a:xfrm>
              <a:off x="4735" y="1627"/>
              <a:ext cx="582" cy="151"/>
              <a:chOff x="614" y="2568"/>
              <a:chExt cx="725" cy="139"/>
            </a:xfrm>
          </p:grpSpPr>
          <p:sp>
            <p:nvSpPr>
              <p:cNvPr id="67" name="AutoShape 13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8"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52" name="Freeform 13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3" name="Group 140"/>
            <p:cNvGrpSpPr>
              <a:grpSpLocks/>
            </p:cNvGrpSpPr>
            <p:nvPr/>
          </p:nvGrpSpPr>
          <p:grpSpPr bwMode="auto">
            <a:xfrm>
              <a:off x="4739" y="1327"/>
              <a:ext cx="582" cy="139"/>
              <a:chOff x="614" y="2568"/>
              <a:chExt cx="725" cy="139"/>
            </a:xfrm>
          </p:grpSpPr>
          <p:sp>
            <p:nvSpPr>
              <p:cNvPr id="65" name="AutoShape 14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6"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54"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5" name="Freeform 14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Freeform 14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Oval 14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8" name="Freeform 14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 name="Oval 15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2" name="Oval 15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ea typeface="ＭＳ Ｐゴシック" charset="0"/>
                <a:cs typeface="Arial" charset="0"/>
              </a:endParaRPr>
            </a:p>
          </p:txBody>
        </p:sp>
        <p:sp>
          <p:nvSpPr>
            <p:cNvPr id="63" name="Oval 15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4"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Tree>
    <p:extLst>
      <p:ext uri="{BB962C8B-B14F-4D97-AF65-F5344CB8AC3E}">
        <p14:creationId xmlns:p14="http://schemas.microsoft.com/office/powerpoint/2010/main" val="162146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1"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par>
                                <p:cTn id="31" presetID="22" presetClass="entr" presetSubtype="1"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Three-Way Handshaking</a:t>
            </a:r>
          </a:p>
        </p:txBody>
      </p:sp>
      <p:sp>
        <p:nvSpPr>
          <p:cNvPr id="3" name="Content Placeholder 2"/>
          <p:cNvSpPr>
            <a:spLocks noGrp="1"/>
          </p:cNvSpPr>
          <p:nvPr>
            <p:ph idx="1"/>
          </p:nvPr>
        </p:nvSpPr>
        <p:spPr>
          <a:xfrm>
            <a:off x="613930" y="4840813"/>
            <a:ext cx="7886700" cy="1790680"/>
          </a:xfrm>
        </p:spPr>
        <p:txBody>
          <a:bodyPr>
            <a:normAutofit/>
          </a:bodyPr>
          <a:lstStyle/>
          <a:p>
            <a:r>
              <a:rPr lang="en-US" dirty="0"/>
              <a:t>Why 3-way, not 2-way?</a:t>
            </a:r>
          </a:p>
          <a:p>
            <a:pPr lvl="1"/>
            <a:r>
              <a:rPr lang="en-US" dirty="0"/>
              <a:t>Bi-directional connection: both client and server can send to another site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Line 5"/>
          <p:cNvSpPr>
            <a:spLocks noChangeShapeType="1"/>
          </p:cNvSpPr>
          <p:nvPr/>
        </p:nvSpPr>
        <p:spPr bwMode="auto">
          <a:xfrm flipH="1">
            <a:off x="3115830" y="1728103"/>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6" name="Group 102"/>
          <p:cNvGrpSpPr>
            <a:grpSpLocks/>
          </p:cNvGrpSpPr>
          <p:nvPr/>
        </p:nvGrpSpPr>
        <p:grpSpPr bwMode="auto">
          <a:xfrm>
            <a:off x="3117417" y="1875742"/>
            <a:ext cx="2506662" cy="735013"/>
            <a:chOff x="2062" y="1502"/>
            <a:chExt cx="1579" cy="463"/>
          </a:xfrm>
        </p:grpSpPr>
        <p:sp>
          <p:nvSpPr>
            <p:cNvPr id="7" name="Line 10"/>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 name="Rectangle 12"/>
            <p:cNvSpPr>
              <a:spLocks noChangeArrowheads="1"/>
            </p:cNvSpPr>
            <p:nvPr/>
          </p:nvSpPr>
          <p:spPr bwMode="auto">
            <a:xfrm>
              <a:off x="2518" y="1565"/>
              <a:ext cx="590" cy="27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 name="Text Box 13"/>
            <p:cNvSpPr txBox="1">
              <a:spLocks noChangeArrowheads="1"/>
            </p:cNvSpPr>
            <p:nvPr/>
          </p:nvSpPr>
          <p:spPr bwMode="auto">
            <a:xfrm>
              <a:off x="2310" y="1624"/>
              <a:ext cx="951"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SYN=1, </a:t>
              </a:r>
              <a:r>
                <a:rPr lang="en-US" dirty="0" err="1">
                  <a:latin typeface="+mn-lt"/>
                </a:rPr>
                <a:t>Seq</a:t>
              </a:r>
              <a:r>
                <a:rPr lang="en-US" dirty="0">
                  <a:latin typeface="+mn-lt"/>
                </a:rPr>
                <a:t>=x</a:t>
              </a:r>
            </a:p>
          </p:txBody>
        </p:sp>
      </p:grpSp>
      <p:sp>
        <p:nvSpPr>
          <p:cNvPr id="11" name="Line 22"/>
          <p:cNvSpPr>
            <a:spLocks noChangeShapeType="1"/>
          </p:cNvSpPr>
          <p:nvPr/>
        </p:nvSpPr>
        <p:spPr bwMode="auto">
          <a:xfrm flipH="1">
            <a:off x="5705043" y="1797953"/>
            <a:ext cx="1587" cy="302400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2" name="Text Box 92"/>
          <p:cNvSpPr txBox="1">
            <a:spLocks noChangeArrowheads="1"/>
          </p:cNvSpPr>
          <p:nvPr/>
        </p:nvSpPr>
        <p:spPr bwMode="auto">
          <a:xfrm>
            <a:off x="6046787" y="4534069"/>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chemeClr val="accent2"/>
                </a:solidFill>
                <a:latin typeface="+mn-lt"/>
              </a:rPr>
              <a:t>ESTAB</a:t>
            </a:r>
          </a:p>
        </p:txBody>
      </p:sp>
      <p:grpSp>
        <p:nvGrpSpPr>
          <p:cNvPr id="13" name="Group 109"/>
          <p:cNvGrpSpPr>
            <a:grpSpLocks/>
          </p:cNvGrpSpPr>
          <p:nvPr/>
        </p:nvGrpSpPr>
        <p:grpSpPr bwMode="auto">
          <a:xfrm>
            <a:off x="3114243" y="2715528"/>
            <a:ext cx="2728912" cy="1035050"/>
            <a:chOff x="2060" y="2031"/>
            <a:chExt cx="1719" cy="652"/>
          </a:xfrm>
        </p:grpSpPr>
        <p:sp>
          <p:nvSpPr>
            <p:cNvPr id="14" name="Line 11"/>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5" name="Rectangle 14"/>
            <p:cNvSpPr>
              <a:spLocks noChangeArrowheads="1"/>
            </p:cNvSpPr>
            <p:nvPr/>
          </p:nvSpPr>
          <p:spPr bwMode="auto">
            <a:xfrm>
              <a:off x="2381" y="2206"/>
              <a:ext cx="896" cy="3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6" name="Text Box 83"/>
            <p:cNvSpPr txBox="1">
              <a:spLocks noChangeArrowheads="1"/>
            </p:cNvSpPr>
            <p:nvPr/>
          </p:nvSpPr>
          <p:spPr bwMode="auto">
            <a:xfrm>
              <a:off x="2159" y="2169"/>
              <a:ext cx="1620" cy="36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SYN=1, </a:t>
              </a:r>
              <a:r>
                <a:rPr lang="en-US" dirty="0" err="1">
                  <a:latin typeface="+mn-lt"/>
                </a:rPr>
                <a:t>Seq</a:t>
              </a:r>
              <a:r>
                <a:rPr lang="en-US" dirty="0">
                  <a:latin typeface="+mn-lt"/>
                </a:rPr>
                <a:t>=y</a:t>
              </a:r>
            </a:p>
            <a:p>
              <a:pPr>
                <a:defRPr/>
              </a:pPr>
              <a:r>
                <a:rPr lang="en-US" dirty="0" err="1">
                  <a:latin typeface="+mn-lt"/>
                </a:rPr>
                <a:t>ACKbit</a:t>
              </a:r>
              <a:r>
                <a:rPr lang="en-US" dirty="0">
                  <a:latin typeface="+mn-lt"/>
                </a:rPr>
                <a:t>=1; </a:t>
              </a:r>
              <a:r>
                <a:rPr lang="en-US" dirty="0" err="1">
                  <a:latin typeface="+mn-lt"/>
                </a:rPr>
                <a:t>ACKnum</a:t>
              </a:r>
              <a:r>
                <a:rPr lang="en-US" dirty="0">
                  <a:latin typeface="+mn-lt"/>
                </a:rPr>
                <a:t>=x+1</a:t>
              </a:r>
            </a:p>
          </p:txBody>
        </p:sp>
      </p:grpSp>
      <p:grpSp>
        <p:nvGrpSpPr>
          <p:cNvPr id="18" name="Group 110"/>
          <p:cNvGrpSpPr>
            <a:grpSpLocks/>
          </p:cNvGrpSpPr>
          <p:nvPr/>
        </p:nvGrpSpPr>
        <p:grpSpPr bwMode="auto">
          <a:xfrm>
            <a:off x="3134882" y="3822017"/>
            <a:ext cx="2614613" cy="735013"/>
            <a:chOff x="2073" y="2728"/>
            <a:chExt cx="1647" cy="463"/>
          </a:xfrm>
        </p:grpSpPr>
        <p:sp>
          <p:nvSpPr>
            <p:cNvPr id="19" name="Line 84"/>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0" name="Rectangle 89"/>
            <p:cNvSpPr>
              <a:spLocks noChangeArrowheads="1"/>
            </p:cNvSpPr>
            <p:nvPr/>
          </p:nvSpPr>
          <p:spPr bwMode="auto">
            <a:xfrm>
              <a:off x="2486" y="2806"/>
              <a:ext cx="775" cy="27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 name="Text Box 90"/>
            <p:cNvSpPr txBox="1">
              <a:spLocks noChangeArrowheads="1"/>
            </p:cNvSpPr>
            <p:nvPr/>
          </p:nvSpPr>
          <p:spPr bwMode="auto">
            <a:xfrm>
              <a:off x="2092" y="2852"/>
              <a:ext cx="1628"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ACKbit=1, ACKnum=y+1</a:t>
              </a:r>
            </a:p>
          </p:txBody>
        </p:sp>
      </p:grpSp>
      <p:grpSp>
        <p:nvGrpSpPr>
          <p:cNvPr id="24" name="Group 105"/>
          <p:cNvGrpSpPr>
            <a:grpSpLocks/>
          </p:cNvGrpSpPr>
          <p:nvPr/>
        </p:nvGrpSpPr>
        <p:grpSpPr bwMode="auto">
          <a:xfrm>
            <a:off x="1920442" y="1857599"/>
            <a:ext cx="1030287" cy="700088"/>
            <a:chOff x="182" y="1387"/>
            <a:chExt cx="649" cy="441"/>
          </a:xfrm>
        </p:grpSpPr>
        <p:sp>
          <p:nvSpPr>
            <p:cNvPr id="25" name="Text Box 91"/>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SYNSENT</a:t>
              </a:r>
            </a:p>
          </p:txBody>
        </p:sp>
        <p:sp>
          <p:nvSpPr>
            <p:cNvPr id="26" name="Line 103"/>
            <p:cNvSpPr>
              <a:spLocks noChangeShapeType="1"/>
            </p:cNvSpPr>
            <p:nvPr/>
          </p:nvSpPr>
          <p:spPr bwMode="auto">
            <a:xfrm>
              <a:off x="462" y="1387"/>
              <a:ext cx="0" cy="2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27" name="Group 111"/>
          <p:cNvGrpSpPr>
            <a:grpSpLocks/>
          </p:cNvGrpSpPr>
          <p:nvPr/>
        </p:nvGrpSpPr>
        <p:grpSpPr bwMode="auto">
          <a:xfrm>
            <a:off x="1922029" y="2517999"/>
            <a:ext cx="771525" cy="1622425"/>
            <a:chOff x="183" y="1803"/>
            <a:chExt cx="486" cy="1022"/>
          </a:xfrm>
        </p:grpSpPr>
        <p:sp>
          <p:nvSpPr>
            <p:cNvPr id="28" name="Text Box 16"/>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chemeClr val="accent2"/>
                  </a:solidFill>
                  <a:latin typeface="+mn-lt"/>
                </a:rPr>
                <a:t>ESTAB</a:t>
              </a:r>
            </a:p>
          </p:txBody>
        </p:sp>
        <p:sp>
          <p:nvSpPr>
            <p:cNvPr id="29" name="Line 104"/>
            <p:cNvSpPr>
              <a:spLocks noChangeShapeType="1"/>
            </p:cNvSpPr>
            <p:nvPr/>
          </p:nvSpPr>
          <p:spPr bwMode="auto">
            <a:xfrm>
              <a:off x="465" y="1803"/>
              <a:ext cx="0" cy="79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0" name="Group 108"/>
          <p:cNvGrpSpPr>
            <a:grpSpLocks/>
          </p:cNvGrpSpPr>
          <p:nvPr/>
        </p:nvGrpSpPr>
        <p:grpSpPr bwMode="auto">
          <a:xfrm>
            <a:off x="5743572" y="1646406"/>
            <a:ext cx="1206499" cy="1193799"/>
            <a:chOff x="4878" y="1422"/>
            <a:chExt cx="760" cy="752"/>
          </a:xfrm>
        </p:grpSpPr>
        <p:sp>
          <p:nvSpPr>
            <p:cNvPr id="31" name="Text Box 99"/>
            <p:cNvSpPr txBox="1">
              <a:spLocks noChangeArrowheads="1"/>
            </p:cNvSpPr>
            <p:nvPr/>
          </p:nvSpPr>
          <p:spPr bwMode="auto">
            <a:xfrm>
              <a:off x="4878" y="1961"/>
              <a:ext cx="760"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SYN RCVD</a:t>
              </a:r>
            </a:p>
          </p:txBody>
        </p:sp>
        <p:sp>
          <p:nvSpPr>
            <p:cNvPr id="32" name="Line 106"/>
            <p:cNvSpPr>
              <a:spLocks noChangeShapeType="1"/>
            </p:cNvSpPr>
            <p:nvPr/>
          </p:nvSpPr>
          <p:spPr bwMode="auto">
            <a:xfrm>
              <a:off x="5339" y="1422"/>
              <a:ext cx="0" cy="56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33" name="Line 107"/>
          <p:cNvSpPr>
            <a:spLocks noChangeShapeType="1"/>
          </p:cNvSpPr>
          <p:nvPr/>
        </p:nvSpPr>
        <p:spPr bwMode="auto">
          <a:xfrm>
            <a:off x="6457950" y="2848144"/>
            <a:ext cx="0" cy="17049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35" name="Text Box 114"/>
          <p:cNvSpPr txBox="1">
            <a:spLocks noChangeArrowheads="1"/>
          </p:cNvSpPr>
          <p:nvPr/>
        </p:nvSpPr>
        <p:spPr bwMode="auto">
          <a:xfrm>
            <a:off x="1674380" y="1168625"/>
            <a:ext cx="1416050" cy="646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i="1" dirty="0">
                <a:solidFill>
                  <a:schemeClr val="accent5"/>
                </a:solidFill>
                <a:latin typeface="+mn-lt"/>
              </a:rPr>
              <a:t>client state</a:t>
            </a:r>
          </a:p>
          <a:p>
            <a:pPr algn="r">
              <a:defRPr/>
            </a:pPr>
            <a:endParaRPr lang="en-US" sz="1800" i="1" dirty="0">
              <a:solidFill>
                <a:schemeClr val="accent5"/>
              </a:solidFill>
              <a:latin typeface="+mn-lt"/>
            </a:endParaRPr>
          </a:p>
        </p:txBody>
      </p:sp>
      <p:sp>
        <p:nvSpPr>
          <p:cNvPr id="36" name="Text Box 115"/>
          <p:cNvSpPr txBox="1">
            <a:spLocks noChangeArrowheads="1"/>
          </p:cNvSpPr>
          <p:nvPr/>
        </p:nvSpPr>
        <p:spPr bwMode="auto">
          <a:xfrm>
            <a:off x="1926792" y="1551213"/>
            <a:ext cx="779462"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LISTEN</a:t>
            </a:r>
          </a:p>
        </p:txBody>
      </p:sp>
      <p:sp>
        <p:nvSpPr>
          <p:cNvPr id="37" name="Text Box 116"/>
          <p:cNvSpPr txBox="1">
            <a:spLocks noChangeArrowheads="1"/>
          </p:cNvSpPr>
          <p:nvPr/>
        </p:nvSpPr>
        <p:spPr bwMode="auto">
          <a:xfrm>
            <a:off x="5838393" y="1038223"/>
            <a:ext cx="1460500" cy="646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i="1" dirty="0">
                <a:solidFill>
                  <a:schemeClr val="accent5"/>
                </a:solidFill>
                <a:latin typeface="+mn-lt"/>
              </a:rPr>
              <a:t>server state</a:t>
            </a:r>
          </a:p>
          <a:p>
            <a:pPr algn="r">
              <a:defRPr/>
            </a:pPr>
            <a:endParaRPr lang="en-US" sz="1800" i="1" dirty="0">
              <a:solidFill>
                <a:schemeClr val="accent5"/>
              </a:solidFill>
              <a:latin typeface="+mn-lt"/>
            </a:endParaRPr>
          </a:p>
        </p:txBody>
      </p:sp>
      <p:sp>
        <p:nvSpPr>
          <p:cNvPr id="38" name="Text Box 117"/>
          <p:cNvSpPr txBox="1">
            <a:spLocks noChangeArrowheads="1"/>
          </p:cNvSpPr>
          <p:nvPr/>
        </p:nvSpPr>
        <p:spPr bwMode="auto">
          <a:xfrm>
            <a:off x="5986462" y="1301920"/>
            <a:ext cx="779462"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LISTEN</a:t>
            </a:r>
          </a:p>
        </p:txBody>
      </p:sp>
      <p:grpSp>
        <p:nvGrpSpPr>
          <p:cNvPr id="39" name="Group 118"/>
          <p:cNvGrpSpPr>
            <a:grpSpLocks/>
          </p:cNvGrpSpPr>
          <p:nvPr/>
        </p:nvGrpSpPr>
        <p:grpSpPr bwMode="auto">
          <a:xfrm>
            <a:off x="2871356" y="1078817"/>
            <a:ext cx="642937" cy="600075"/>
            <a:chOff x="-44" y="1473"/>
            <a:chExt cx="981" cy="1105"/>
          </a:xfrm>
        </p:grpSpPr>
        <p:pic>
          <p:nvPicPr>
            <p:cNvPr id="73" name="Picture 11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Freeform 12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0" name="Group 121"/>
          <p:cNvGrpSpPr>
            <a:grpSpLocks/>
          </p:cNvGrpSpPr>
          <p:nvPr/>
        </p:nvGrpSpPr>
        <p:grpSpPr bwMode="auto">
          <a:xfrm>
            <a:off x="5503430" y="1081992"/>
            <a:ext cx="336550" cy="512763"/>
            <a:chOff x="4140" y="429"/>
            <a:chExt cx="1425" cy="2396"/>
          </a:xfrm>
        </p:grpSpPr>
        <p:sp>
          <p:nvSpPr>
            <p:cNvPr id="41" name="Freeform 12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43" name="Freeform 12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12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46" name="Group 127"/>
            <p:cNvGrpSpPr>
              <a:grpSpLocks/>
            </p:cNvGrpSpPr>
            <p:nvPr/>
          </p:nvGrpSpPr>
          <p:grpSpPr bwMode="auto">
            <a:xfrm>
              <a:off x="4749" y="668"/>
              <a:ext cx="581" cy="145"/>
              <a:chOff x="614" y="2568"/>
              <a:chExt cx="725" cy="139"/>
            </a:xfrm>
          </p:grpSpPr>
          <p:sp>
            <p:nvSpPr>
              <p:cNvPr id="71" name="AutoShape 12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2"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47"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48" name="Group 131"/>
            <p:cNvGrpSpPr>
              <a:grpSpLocks/>
            </p:cNvGrpSpPr>
            <p:nvPr/>
          </p:nvGrpSpPr>
          <p:grpSpPr bwMode="auto">
            <a:xfrm>
              <a:off x="4747" y="994"/>
              <a:ext cx="581" cy="134"/>
              <a:chOff x="614" y="2568"/>
              <a:chExt cx="725" cy="139"/>
            </a:xfrm>
          </p:grpSpPr>
          <p:sp>
            <p:nvSpPr>
              <p:cNvPr id="69" name="AutoShape 13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49"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0"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51" name="Group 136"/>
            <p:cNvGrpSpPr>
              <a:grpSpLocks/>
            </p:cNvGrpSpPr>
            <p:nvPr/>
          </p:nvGrpSpPr>
          <p:grpSpPr bwMode="auto">
            <a:xfrm>
              <a:off x="4735" y="1627"/>
              <a:ext cx="582" cy="151"/>
              <a:chOff x="614" y="2568"/>
              <a:chExt cx="725" cy="139"/>
            </a:xfrm>
          </p:grpSpPr>
          <p:sp>
            <p:nvSpPr>
              <p:cNvPr id="67" name="AutoShape 13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8"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52" name="Freeform 13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3" name="Group 140"/>
            <p:cNvGrpSpPr>
              <a:grpSpLocks/>
            </p:cNvGrpSpPr>
            <p:nvPr/>
          </p:nvGrpSpPr>
          <p:grpSpPr bwMode="auto">
            <a:xfrm>
              <a:off x="4739" y="1327"/>
              <a:ext cx="582" cy="139"/>
              <a:chOff x="614" y="2568"/>
              <a:chExt cx="725" cy="139"/>
            </a:xfrm>
          </p:grpSpPr>
          <p:sp>
            <p:nvSpPr>
              <p:cNvPr id="65" name="AutoShape 14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6"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54"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5" name="Freeform 14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Freeform 14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Oval 14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8" name="Freeform 14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 name="Oval 15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2" name="Oval 15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ea typeface="ＭＳ Ｐゴシック" charset="0"/>
                <a:cs typeface="Arial" charset="0"/>
              </a:endParaRPr>
            </a:p>
          </p:txBody>
        </p:sp>
        <p:sp>
          <p:nvSpPr>
            <p:cNvPr id="63" name="Oval 15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4"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Tree>
    <p:extLst>
      <p:ext uri="{BB962C8B-B14F-4D97-AF65-F5344CB8AC3E}">
        <p14:creationId xmlns:p14="http://schemas.microsoft.com/office/powerpoint/2010/main" val="150062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Termination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Line 4"/>
          <p:cNvSpPr>
            <a:spLocks noChangeShapeType="1"/>
          </p:cNvSpPr>
          <p:nvPr/>
        </p:nvSpPr>
        <p:spPr bwMode="auto">
          <a:xfrm flipH="1">
            <a:off x="3471863" y="2081213"/>
            <a:ext cx="1587" cy="394811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 name="Line 10"/>
          <p:cNvSpPr>
            <a:spLocks noChangeShapeType="1"/>
          </p:cNvSpPr>
          <p:nvPr/>
        </p:nvSpPr>
        <p:spPr bwMode="auto">
          <a:xfrm flipH="1">
            <a:off x="6061075" y="2151063"/>
            <a:ext cx="1588" cy="3417887"/>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7" name="Group 74"/>
          <p:cNvGrpSpPr>
            <a:grpSpLocks/>
          </p:cNvGrpSpPr>
          <p:nvPr/>
        </p:nvGrpSpPr>
        <p:grpSpPr bwMode="auto">
          <a:xfrm>
            <a:off x="544513" y="2762250"/>
            <a:ext cx="1335087" cy="854075"/>
            <a:chOff x="343" y="1740"/>
            <a:chExt cx="841" cy="538"/>
          </a:xfrm>
        </p:grpSpPr>
        <p:sp>
          <p:nvSpPr>
            <p:cNvPr id="8" name="Text Box 34"/>
            <p:cNvSpPr txBox="1">
              <a:spLocks noChangeArrowheads="1"/>
            </p:cNvSpPr>
            <p:nvPr/>
          </p:nvSpPr>
          <p:spPr bwMode="auto">
            <a:xfrm>
              <a:off x="343" y="2066"/>
              <a:ext cx="84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FIN_WAIT_2</a:t>
              </a:r>
            </a:p>
          </p:txBody>
        </p:sp>
        <p:sp>
          <p:nvSpPr>
            <p:cNvPr id="9"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10" name="Group 73"/>
          <p:cNvGrpSpPr>
            <a:grpSpLocks/>
          </p:cNvGrpSpPr>
          <p:nvPr/>
        </p:nvGrpSpPr>
        <p:grpSpPr bwMode="auto">
          <a:xfrm>
            <a:off x="7175503" y="2101851"/>
            <a:ext cx="1423988" cy="962026"/>
            <a:chOff x="4520" y="1324"/>
            <a:chExt cx="897" cy="606"/>
          </a:xfrm>
        </p:grpSpPr>
        <p:sp>
          <p:nvSpPr>
            <p:cNvPr id="11" name="Text Box 37"/>
            <p:cNvSpPr txBox="1">
              <a:spLocks noChangeArrowheads="1"/>
            </p:cNvSpPr>
            <p:nvPr/>
          </p:nvSpPr>
          <p:spPr bwMode="auto">
            <a:xfrm>
              <a:off x="4520" y="1717"/>
              <a:ext cx="89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CLOSE_WAIT</a:t>
              </a:r>
            </a:p>
          </p:txBody>
        </p:sp>
        <p:sp>
          <p:nvSpPr>
            <p:cNvPr id="12"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13" name="Group 75"/>
          <p:cNvGrpSpPr>
            <a:grpSpLocks/>
          </p:cNvGrpSpPr>
          <p:nvPr/>
        </p:nvGrpSpPr>
        <p:grpSpPr bwMode="auto">
          <a:xfrm>
            <a:off x="3513138" y="3870325"/>
            <a:ext cx="2495550" cy="579438"/>
            <a:chOff x="2213" y="2438"/>
            <a:chExt cx="1572" cy="365"/>
          </a:xfrm>
        </p:grpSpPr>
        <p:sp>
          <p:nvSpPr>
            <p:cNvPr id="14"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5" name="Rectangle 42"/>
            <p:cNvSpPr>
              <a:spLocks noChangeArrowheads="1"/>
            </p:cNvSpPr>
            <p:nvPr/>
          </p:nvSpPr>
          <p:spPr bwMode="auto">
            <a:xfrm>
              <a:off x="2669" y="2438"/>
              <a:ext cx="590" cy="3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6" name="Text Box 43"/>
            <p:cNvSpPr txBox="1">
              <a:spLocks noChangeArrowheads="1"/>
            </p:cNvSpPr>
            <p:nvPr/>
          </p:nvSpPr>
          <p:spPr bwMode="auto">
            <a:xfrm>
              <a:off x="2455" y="2562"/>
              <a:ext cx="105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FINbit=1, seq=y</a:t>
              </a:r>
            </a:p>
          </p:txBody>
        </p:sp>
      </p:grpSp>
      <p:grpSp>
        <p:nvGrpSpPr>
          <p:cNvPr id="17" name="Group 80"/>
          <p:cNvGrpSpPr>
            <a:grpSpLocks/>
          </p:cNvGrpSpPr>
          <p:nvPr/>
        </p:nvGrpSpPr>
        <p:grpSpPr bwMode="auto">
          <a:xfrm>
            <a:off x="3543300" y="4578350"/>
            <a:ext cx="2606675" cy="582613"/>
            <a:chOff x="2232" y="2884"/>
            <a:chExt cx="1642" cy="367"/>
          </a:xfrm>
        </p:grpSpPr>
        <p:sp>
          <p:nvSpPr>
            <p:cNvPr id="18"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19" name="Rectangle 46"/>
            <p:cNvSpPr>
              <a:spLocks noChangeArrowheads="1"/>
            </p:cNvSpPr>
            <p:nvPr/>
          </p:nvSpPr>
          <p:spPr bwMode="auto">
            <a:xfrm>
              <a:off x="2553" y="2995"/>
              <a:ext cx="896"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0" name="Text Box 47"/>
            <p:cNvSpPr txBox="1">
              <a:spLocks noChangeArrowheads="1"/>
            </p:cNvSpPr>
            <p:nvPr/>
          </p:nvSpPr>
          <p:spPr bwMode="auto">
            <a:xfrm>
              <a:off x="2246" y="2958"/>
              <a:ext cx="1628"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ACKbit=1; ACKnum=y+1</a:t>
              </a:r>
            </a:p>
          </p:txBody>
        </p:sp>
      </p:grpSp>
      <p:grpSp>
        <p:nvGrpSpPr>
          <p:cNvPr id="21" name="Group 72"/>
          <p:cNvGrpSpPr>
            <a:grpSpLocks/>
          </p:cNvGrpSpPr>
          <p:nvPr/>
        </p:nvGrpSpPr>
        <p:grpSpPr bwMode="auto">
          <a:xfrm>
            <a:off x="2025651" y="2901950"/>
            <a:ext cx="5126038" cy="857250"/>
            <a:chOff x="1276" y="1828"/>
            <a:chExt cx="3229" cy="540"/>
          </a:xfrm>
        </p:grpSpPr>
        <p:sp>
          <p:nvSpPr>
            <p:cNvPr id="22"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23" name="Rectangle 14"/>
            <p:cNvSpPr>
              <a:spLocks noChangeArrowheads="1"/>
            </p:cNvSpPr>
            <p:nvPr/>
          </p:nvSpPr>
          <p:spPr bwMode="auto">
            <a:xfrm>
              <a:off x="2507" y="1912"/>
              <a:ext cx="896"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4" name="Text Box 15"/>
            <p:cNvSpPr txBox="1">
              <a:spLocks noChangeArrowheads="1"/>
            </p:cNvSpPr>
            <p:nvPr/>
          </p:nvSpPr>
          <p:spPr bwMode="auto">
            <a:xfrm>
              <a:off x="2200" y="1875"/>
              <a:ext cx="162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ACKbit=1; ACKnum=x+1</a:t>
              </a:r>
            </a:p>
          </p:txBody>
        </p:sp>
        <p:sp>
          <p:nvSpPr>
            <p:cNvPr id="25" name="Text Box 21"/>
            <p:cNvSpPr txBox="1">
              <a:spLocks noChangeArrowheads="1"/>
            </p:cNvSpPr>
            <p:nvPr/>
          </p:nvSpPr>
          <p:spPr bwMode="auto">
            <a:xfrm>
              <a:off x="1276" y="2066"/>
              <a:ext cx="908" cy="3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a:latin typeface="+mn-lt"/>
                </a:rPr>
                <a:t> wait for server</a:t>
              </a:r>
            </a:p>
            <a:p>
              <a:pPr algn="r">
                <a:lnSpc>
                  <a:spcPct val="90000"/>
                </a:lnSpc>
                <a:defRPr/>
              </a:pPr>
              <a:r>
                <a:rPr lang="en-US" sz="1400">
                  <a:latin typeface="+mn-lt"/>
                </a:rPr>
                <a:t>close</a:t>
              </a:r>
            </a:p>
          </p:txBody>
        </p:sp>
        <p:sp>
          <p:nvSpPr>
            <p:cNvPr id="26" name="Text Box 49"/>
            <p:cNvSpPr txBox="1">
              <a:spLocks noChangeArrowheads="1"/>
            </p:cNvSpPr>
            <p:nvPr/>
          </p:nvSpPr>
          <p:spPr bwMode="auto">
            <a:xfrm>
              <a:off x="3822" y="1979"/>
              <a:ext cx="683" cy="3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dirty="0">
                  <a:latin typeface="+mn-lt"/>
                </a:rPr>
                <a:t>can still</a:t>
              </a:r>
            </a:p>
            <a:p>
              <a:pPr algn="l">
                <a:lnSpc>
                  <a:spcPct val="90000"/>
                </a:lnSpc>
                <a:defRPr/>
              </a:pPr>
              <a:r>
                <a:rPr lang="en-US" sz="1400" dirty="0">
                  <a:latin typeface="+mn-lt"/>
                </a:rPr>
                <a:t>send data</a:t>
              </a:r>
            </a:p>
          </p:txBody>
        </p:sp>
      </p:grpSp>
      <p:grpSp>
        <p:nvGrpSpPr>
          <p:cNvPr id="27" name="Group 78"/>
          <p:cNvGrpSpPr>
            <a:grpSpLocks/>
          </p:cNvGrpSpPr>
          <p:nvPr/>
        </p:nvGrpSpPr>
        <p:grpSpPr bwMode="auto">
          <a:xfrm>
            <a:off x="6059488" y="3032125"/>
            <a:ext cx="2552700" cy="1738313"/>
            <a:chOff x="3817" y="1910"/>
            <a:chExt cx="1608" cy="1095"/>
          </a:xfrm>
        </p:grpSpPr>
        <p:sp>
          <p:nvSpPr>
            <p:cNvPr id="28" name="Text Box 50"/>
            <p:cNvSpPr txBox="1">
              <a:spLocks noChangeArrowheads="1"/>
            </p:cNvSpPr>
            <p:nvPr/>
          </p:nvSpPr>
          <p:spPr bwMode="auto">
            <a:xfrm>
              <a:off x="3817" y="2703"/>
              <a:ext cx="889" cy="3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latin typeface="+mn-lt"/>
                </a:rPr>
                <a:t>can no longer</a:t>
              </a:r>
            </a:p>
            <a:p>
              <a:pPr algn="l">
                <a:lnSpc>
                  <a:spcPct val="90000"/>
                </a:lnSpc>
                <a:defRPr/>
              </a:pPr>
              <a:r>
                <a:rPr lang="en-US" sz="1400">
                  <a:latin typeface="+mn-lt"/>
                </a:rPr>
                <a:t>send data</a:t>
              </a:r>
            </a:p>
          </p:txBody>
        </p:sp>
        <p:grpSp>
          <p:nvGrpSpPr>
            <p:cNvPr id="29" name="Group 76"/>
            <p:cNvGrpSpPr>
              <a:grpSpLocks/>
            </p:cNvGrpSpPr>
            <p:nvPr/>
          </p:nvGrpSpPr>
          <p:grpSpPr bwMode="auto">
            <a:xfrm>
              <a:off x="4691" y="1910"/>
              <a:ext cx="734" cy="724"/>
              <a:chOff x="4691" y="1910"/>
              <a:chExt cx="734" cy="724"/>
            </a:xfrm>
          </p:grpSpPr>
          <p:sp>
            <p:nvSpPr>
              <p:cNvPr id="30" name="Line 39"/>
              <p:cNvSpPr>
                <a:spLocks noChangeShapeType="1"/>
              </p:cNvSpPr>
              <p:nvPr/>
            </p:nvSpPr>
            <p:spPr bwMode="auto">
              <a:xfrm>
                <a:off x="5167" y="1910"/>
                <a:ext cx="0" cy="5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31" name="Text Box 55"/>
              <p:cNvSpPr txBox="1">
                <a:spLocks noChangeArrowheads="1"/>
              </p:cNvSpPr>
              <p:nvPr/>
            </p:nvSpPr>
            <p:spPr bwMode="auto">
              <a:xfrm>
                <a:off x="4691" y="2421"/>
                <a:ext cx="73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LAST_ACK</a:t>
                </a:r>
              </a:p>
            </p:txBody>
          </p:sp>
        </p:grpSp>
      </p:grpSp>
      <p:grpSp>
        <p:nvGrpSpPr>
          <p:cNvPr id="32" name="Group 82"/>
          <p:cNvGrpSpPr>
            <a:grpSpLocks/>
          </p:cNvGrpSpPr>
          <p:nvPr/>
        </p:nvGrpSpPr>
        <p:grpSpPr bwMode="auto">
          <a:xfrm>
            <a:off x="7642229" y="4213227"/>
            <a:ext cx="989013" cy="1225551"/>
            <a:chOff x="4814" y="2654"/>
            <a:chExt cx="623" cy="772"/>
          </a:xfrm>
        </p:grpSpPr>
        <p:sp>
          <p:nvSpPr>
            <p:cNvPr id="33" name="Text Box 11"/>
            <p:cNvSpPr txBox="1">
              <a:spLocks noChangeArrowheads="1"/>
            </p:cNvSpPr>
            <p:nvPr/>
          </p:nvSpPr>
          <p:spPr bwMode="auto">
            <a:xfrm>
              <a:off x="4814" y="3213"/>
              <a:ext cx="62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CLOSED</a:t>
              </a:r>
            </a:p>
          </p:txBody>
        </p:sp>
        <p:sp>
          <p:nvSpPr>
            <p:cNvPr id="34" name="Line 57"/>
            <p:cNvSpPr>
              <a:spLocks noChangeShapeType="1"/>
            </p:cNvSpPr>
            <p:nvPr/>
          </p:nvSpPr>
          <p:spPr bwMode="auto">
            <a:xfrm>
              <a:off x="5173" y="2654"/>
              <a:ext cx="0" cy="57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5" name="Group 77"/>
          <p:cNvGrpSpPr>
            <a:grpSpLocks/>
          </p:cNvGrpSpPr>
          <p:nvPr/>
        </p:nvGrpSpPr>
        <p:grpSpPr bwMode="auto">
          <a:xfrm>
            <a:off x="585788" y="3605213"/>
            <a:ext cx="1400175" cy="1044575"/>
            <a:chOff x="369" y="2271"/>
            <a:chExt cx="882" cy="658"/>
          </a:xfrm>
        </p:grpSpPr>
        <p:sp>
          <p:nvSpPr>
            <p:cNvPr id="36" name="Text Box 58"/>
            <p:cNvSpPr txBox="1">
              <a:spLocks noChangeArrowheads="1"/>
            </p:cNvSpPr>
            <p:nvPr/>
          </p:nvSpPr>
          <p:spPr bwMode="auto">
            <a:xfrm>
              <a:off x="369" y="2717"/>
              <a:ext cx="88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TIMED_WAIT</a:t>
              </a:r>
            </a:p>
          </p:txBody>
        </p:sp>
        <p:sp>
          <p:nvSpPr>
            <p:cNvPr id="37"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8" name="Group 81"/>
          <p:cNvGrpSpPr>
            <a:grpSpLocks/>
          </p:cNvGrpSpPr>
          <p:nvPr/>
        </p:nvGrpSpPr>
        <p:grpSpPr bwMode="auto">
          <a:xfrm>
            <a:off x="674688" y="4486276"/>
            <a:ext cx="2743200" cy="1770063"/>
            <a:chOff x="425" y="2826"/>
            <a:chExt cx="1728" cy="1115"/>
          </a:xfrm>
        </p:grpSpPr>
        <p:sp>
          <p:nvSpPr>
            <p:cNvPr id="39" name="Line 52"/>
            <p:cNvSpPr>
              <a:spLocks noChangeShapeType="1"/>
            </p:cNvSpPr>
            <p:nvPr/>
          </p:nvSpPr>
          <p:spPr bwMode="auto">
            <a:xfrm>
              <a:off x="1820" y="2833"/>
              <a:ext cx="7" cy="105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40" name="Text Box 51"/>
            <p:cNvSpPr txBox="1">
              <a:spLocks noChangeArrowheads="1"/>
            </p:cNvSpPr>
            <p:nvPr/>
          </p:nvSpPr>
          <p:spPr bwMode="auto">
            <a:xfrm>
              <a:off x="1132" y="3093"/>
              <a:ext cx="1021" cy="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dirty="0">
                  <a:latin typeface="+mn-lt"/>
                </a:rPr>
                <a:t> timed wait </a:t>
              </a:r>
            </a:p>
            <a:p>
              <a:pPr algn="r">
                <a:lnSpc>
                  <a:spcPct val="90000"/>
                </a:lnSpc>
                <a:defRPr/>
              </a:pPr>
              <a:r>
                <a:rPr lang="en-US" sz="1400" dirty="0">
                  <a:latin typeface="+mn-lt"/>
                </a:rPr>
                <a:t>for 2*max </a:t>
              </a:r>
            </a:p>
            <a:p>
              <a:pPr algn="r">
                <a:lnSpc>
                  <a:spcPct val="90000"/>
                </a:lnSpc>
                <a:defRPr/>
              </a:pPr>
              <a:r>
                <a:rPr lang="en-US" sz="1400" dirty="0">
                  <a:latin typeface="+mn-lt"/>
                </a:rPr>
                <a:t>segment lifetime</a:t>
              </a:r>
            </a:p>
          </p:txBody>
        </p:sp>
        <p:sp>
          <p:nvSpPr>
            <p:cNvPr id="41"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42" name="Line 54"/>
            <p:cNvSpPr>
              <a:spLocks noChangeShapeType="1"/>
            </p:cNvSpPr>
            <p:nvPr/>
          </p:nvSpPr>
          <p:spPr bwMode="auto">
            <a:xfrm>
              <a:off x="1759" y="3889"/>
              <a:ext cx="14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43" name="Text Box 59"/>
            <p:cNvSpPr txBox="1">
              <a:spLocks noChangeArrowheads="1"/>
            </p:cNvSpPr>
            <p:nvPr/>
          </p:nvSpPr>
          <p:spPr bwMode="auto">
            <a:xfrm>
              <a:off x="425" y="3728"/>
              <a:ext cx="62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CLOSED</a:t>
              </a:r>
            </a:p>
          </p:txBody>
        </p:sp>
        <p:sp>
          <p:nvSpPr>
            <p:cNvPr id="44"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45" name="Group 71"/>
          <p:cNvGrpSpPr>
            <a:grpSpLocks/>
          </p:cNvGrpSpPr>
          <p:nvPr/>
        </p:nvGrpSpPr>
        <p:grpSpPr bwMode="auto">
          <a:xfrm>
            <a:off x="550863" y="2046288"/>
            <a:ext cx="1335087" cy="700087"/>
            <a:chOff x="347" y="1289"/>
            <a:chExt cx="841" cy="441"/>
          </a:xfrm>
        </p:grpSpPr>
        <p:sp>
          <p:nvSpPr>
            <p:cNvPr id="46" name="Text Box 31"/>
            <p:cNvSpPr txBox="1">
              <a:spLocks noChangeArrowheads="1"/>
            </p:cNvSpPr>
            <p:nvPr/>
          </p:nvSpPr>
          <p:spPr bwMode="auto">
            <a:xfrm>
              <a:off x="347" y="1518"/>
              <a:ext cx="84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FIN_WAIT_1</a:t>
              </a:r>
            </a:p>
          </p:txBody>
        </p:sp>
        <p:sp>
          <p:nvSpPr>
            <p:cNvPr id="47"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48" name="Group 70"/>
          <p:cNvGrpSpPr>
            <a:grpSpLocks/>
          </p:cNvGrpSpPr>
          <p:nvPr/>
        </p:nvGrpSpPr>
        <p:grpSpPr bwMode="auto">
          <a:xfrm>
            <a:off x="1204913" y="2100263"/>
            <a:ext cx="4775200" cy="1014412"/>
            <a:chOff x="759" y="1323"/>
            <a:chExt cx="3008" cy="639"/>
          </a:xfrm>
        </p:grpSpPr>
        <p:sp>
          <p:nvSpPr>
            <p:cNvPr id="49"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mj-lt"/>
                <a:ea typeface="ＭＳ Ｐゴシック" charset="0"/>
              </a:endParaRPr>
            </a:p>
          </p:txBody>
        </p:sp>
        <p:sp>
          <p:nvSpPr>
            <p:cNvPr id="50" name="Rectangle 7"/>
            <p:cNvSpPr>
              <a:spLocks noChangeArrowheads="1"/>
            </p:cNvSpPr>
            <p:nvPr/>
          </p:nvSpPr>
          <p:spPr bwMode="auto">
            <a:xfrm>
              <a:off x="2644" y="1369"/>
              <a:ext cx="590" cy="3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a typeface="ＭＳ Ｐゴシック" charset="0"/>
              </a:endParaRPr>
            </a:p>
          </p:txBody>
        </p:sp>
        <p:sp>
          <p:nvSpPr>
            <p:cNvPr id="51" name="Text Box 8"/>
            <p:cNvSpPr txBox="1">
              <a:spLocks noChangeArrowheads="1"/>
            </p:cNvSpPr>
            <p:nvPr/>
          </p:nvSpPr>
          <p:spPr bwMode="auto">
            <a:xfrm>
              <a:off x="2430" y="1493"/>
              <a:ext cx="105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mj-lt"/>
                </a:rPr>
                <a:t>FINbit</a:t>
              </a:r>
              <a:r>
                <a:rPr lang="en-US" dirty="0">
                  <a:latin typeface="+mj-lt"/>
                </a:rPr>
                <a:t>=1, </a:t>
              </a:r>
              <a:r>
                <a:rPr lang="en-US" dirty="0" err="1">
                  <a:latin typeface="+mj-lt"/>
                </a:rPr>
                <a:t>seq</a:t>
              </a:r>
              <a:r>
                <a:rPr lang="en-US" dirty="0">
                  <a:latin typeface="+mj-lt"/>
                </a:rPr>
                <a:t>=x</a:t>
              </a:r>
            </a:p>
          </p:txBody>
        </p:sp>
        <p:sp>
          <p:nvSpPr>
            <p:cNvPr id="52" name="Text Box 9"/>
            <p:cNvSpPr txBox="1">
              <a:spLocks noChangeArrowheads="1"/>
            </p:cNvSpPr>
            <p:nvPr/>
          </p:nvSpPr>
          <p:spPr bwMode="auto">
            <a:xfrm>
              <a:off x="1209" y="1541"/>
              <a:ext cx="913"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a:latin typeface="+mj-lt"/>
                </a:rPr>
                <a:t>can no longer</a:t>
              </a:r>
            </a:p>
            <a:p>
              <a:pPr algn="r">
                <a:lnSpc>
                  <a:spcPct val="90000"/>
                </a:lnSpc>
                <a:defRPr/>
              </a:pPr>
              <a:r>
                <a:rPr lang="en-US" sz="1400">
                  <a:latin typeface="+mj-lt"/>
                </a:rPr>
                <a:t>send but can</a:t>
              </a:r>
            </a:p>
            <a:p>
              <a:pPr algn="r">
                <a:lnSpc>
                  <a:spcPct val="90000"/>
                </a:lnSpc>
                <a:defRPr/>
              </a:pPr>
              <a:r>
                <a:rPr lang="en-US" sz="1400">
                  <a:latin typeface="+mj-lt"/>
                </a:rPr>
                <a:t> receive data</a:t>
              </a:r>
            </a:p>
          </p:txBody>
        </p:sp>
        <p:sp>
          <p:nvSpPr>
            <p:cNvPr id="53" name="Text Box 67"/>
            <p:cNvSpPr txBox="1">
              <a:spLocks noChangeArrowheads="1"/>
            </p:cNvSpPr>
            <p:nvPr/>
          </p:nvSpPr>
          <p:spPr bwMode="auto">
            <a:xfrm>
              <a:off x="759" y="1323"/>
              <a:ext cx="146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Courier New" charset="0"/>
                  <a:ea typeface="Courier New" charset="0"/>
                  <a:cs typeface="Courier New" charset="0"/>
                </a:rPr>
                <a:t>clientSocket.close</a:t>
              </a:r>
              <a:r>
                <a:rPr lang="en-US" sz="1400" dirty="0">
                  <a:latin typeface="Courier New" charset="0"/>
                  <a:ea typeface="Courier New" charset="0"/>
                  <a:cs typeface="Courier New" charset="0"/>
                </a:rPr>
                <a:t>()</a:t>
              </a:r>
            </a:p>
          </p:txBody>
        </p:sp>
      </p:grpSp>
      <p:sp>
        <p:nvSpPr>
          <p:cNvPr id="54" name="Text Box 84"/>
          <p:cNvSpPr txBox="1">
            <a:spLocks noChangeArrowheads="1"/>
          </p:cNvSpPr>
          <p:nvPr/>
        </p:nvSpPr>
        <p:spPr bwMode="auto">
          <a:xfrm>
            <a:off x="243101" y="1368425"/>
            <a:ext cx="141583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dirty="0">
                <a:solidFill>
                  <a:schemeClr val="accent5"/>
                </a:solidFill>
                <a:latin typeface="+mn-lt"/>
              </a:rPr>
              <a:t>client state</a:t>
            </a:r>
          </a:p>
          <a:p>
            <a:pPr algn="r">
              <a:defRPr/>
            </a:pPr>
            <a:endParaRPr lang="en-US" sz="1800" dirty="0">
              <a:solidFill>
                <a:schemeClr val="accent5"/>
              </a:solidFill>
              <a:latin typeface="+mn-lt"/>
            </a:endParaRPr>
          </a:p>
        </p:txBody>
      </p:sp>
      <p:sp>
        <p:nvSpPr>
          <p:cNvPr id="55" name="Text Box 85"/>
          <p:cNvSpPr txBox="1">
            <a:spLocks noChangeArrowheads="1"/>
          </p:cNvSpPr>
          <p:nvPr/>
        </p:nvSpPr>
        <p:spPr bwMode="auto">
          <a:xfrm>
            <a:off x="7130829" y="1385888"/>
            <a:ext cx="146072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a:solidFill>
                  <a:schemeClr val="accent5"/>
                </a:solidFill>
                <a:latin typeface="+mn-lt"/>
              </a:rPr>
              <a:t>server state</a:t>
            </a:r>
          </a:p>
          <a:p>
            <a:pPr algn="r">
              <a:defRPr/>
            </a:pPr>
            <a:endParaRPr lang="en-US" sz="1800">
              <a:solidFill>
                <a:schemeClr val="accent5"/>
              </a:solidFill>
              <a:latin typeface="+mn-lt"/>
            </a:endParaRPr>
          </a:p>
        </p:txBody>
      </p:sp>
      <p:sp>
        <p:nvSpPr>
          <p:cNvPr id="56" name="Text Box 86"/>
          <p:cNvSpPr txBox="1">
            <a:spLocks noChangeArrowheads="1"/>
          </p:cNvSpPr>
          <p:nvPr/>
        </p:nvSpPr>
        <p:spPr bwMode="auto">
          <a:xfrm>
            <a:off x="7769225" y="176847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ESTAB</a:t>
            </a:r>
          </a:p>
        </p:txBody>
      </p:sp>
      <p:sp>
        <p:nvSpPr>
          <p:cNvPr id="57" name="Text Box 87"/>
          <p:cNvSpPr txBox="1">
            <a:spLocks noChangeArrowheads="1"/>
          </p:cNvSpPr>
          <p:nvPr/>
        </p:nvSpPr>
        <p:spPr bwMode="auto">
          <a:xfrm>
            <a:off x="533400" y="1751013"/>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mn-lt"/>
              </a:rPr>
              <a:t>ESTAB</a:t>
            </a:r>
          </a:p>
        </p:txBody>
      </p:sp>
      <p:grpSp>
        <p:nvGrpSpPr>
          <p:cNvPr id="58" name="Group 88"/>
          <p:cNvGrpSpPr>
            <a:grpSpLocks/>
          </p:cNvGrpSpPr>
          <p:nvPr/>
        </p:nvGrpSpPr>
        <p:grpSpPr bwMode="auto">
          <a:xfrm>
            <a:off x="3140075" y="1443038"/>
            <a:ext cx="642938" cy="600075"/>
            <a:chOff x="-44" y="1473"/>
            <a:chExt cx="981" cy="1105"/>
          </a:xfrm>
        </p:grpSpPr>
        <p:pic>
          <p:nvPicPr>
            <p:cNvPr id="59" name="Picture 8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Freeform 9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1" name="Group 91"/>
          <p:cNvGrpSpPr>
            <a:grpSpLocks/>
          </p:cNvGrpSpPr>
          <p:nvPr/>
        </p:nvGrpSpPr>
        <p:grpSpPr bwMode="auto">
          <a:xfrm>
            <a:off x="5772150" y="1446213"/>
            <a:ext cx="336550" cy="512762"/>
            <a:chOff x="4140" y="429"/>
            <a:chExt cx="1425" cy="2396"/>
          </a:xfrm>
        </p:grpSpPr>
        <p:sp>
          <p:nvSpPr>
            <p:cNvPr id="62" name="Freeform 9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4" name="Freeform 9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9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67" name="Group 97"/>
            <p:cNvGrpSpPr>
              <a:grpSpLocks/>
            </p:cNvGrpSpPr>
            <p:nvPr/>
          </p:nvGrpSpPr>
          <p:grpSpPr bwMode="auto">
            <a:xfrm>
              <a:off x="4749" y="668"/>
              <a:ext cx="581" cy="145"/>
              <a:chOff x="614" y="2568"/>
              <a:chExt cx="725" cy="139"/>
            </a:xfrm>
          </p:grpSpPr>
          <p:sp>
            <p:nvSpPr>
              <p:cNvPr id="92" name="AutoShape 9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3"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68"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69" name="Group 101"/>
            <p:cNvGrpSpPr>
              <a:grpSpLocks/>
            </p:cNvGrpSpPr>
            <p:nvPr/>
          </p:nvGrpSpPr>
          <p:grpSpPr bwMode="auto">
            <a:xfrm>
              <a:off x="4747" y="994"/>
              <a:ext cx="581" cy="134"/>
              <a:chOff x="614" y="2568"/>
              <a:chExt cx="725" cy="139"/>
            </a:xfrm>
          </p:grpSpPr>
          <p:sp>
            <p:nvSpPr>
              <p:cNvPr id="90" name="AutoShape 10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1"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70"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1"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2" name="Group 106"/>
            <p:cNvGrpSpPr>
              <a:grpSpLocks/>
            </p:cNvGrpSpPr>
            <p:nvPr/>
          </p:nvGrpSpPr>
          <p:grpSpPr bwMode="auto">
            <a:xfrm>
              <a:off x="4735" y="1627"/>
              <a:ext cx="582" cy="151"/>
              <a:chOff x="614" y="2568"/>
              <a:chExt cx="725" cy="139"/>
            </a:xfrm>
          </p:grpSpPr>
          <p:sp>
            <p:nvSpPr>
              <p:cNvPr id="88" name="AutoShape 10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9"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73" name="Freeform 10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4" name="Group 110"/>
            <p:cNvGrpSpPr>
              <a:grpSpLocks/>
            </p:cNvGrpSpPr>
            <p:nvPr/>
          </p:nvGrpSpPr>
          <p:grpSpPr bwMode="auto">
            <a:xfrm>
              <a:off x="4739" y="1327"/>
              <a:ext cx="582" cy="139"/>
              <a:chOff x="614" y="2568"/>
              <a:chExt cx="725" cy="139"/>
            </a:xfrm>
          </p:grpSpPr>
          <p:sp>
            <p:nvSpPr>
              <p:cNvPr id="86" name="AutoShape 11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7"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75"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6" name="Freeform 11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11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Oval 11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9" name="Freeform 11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1"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2" name="Oval 12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3" name="Oval 12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Arial" charset="0"/>
                <a:ea typeface="ＭＳ Ｐゴシック" charset="0"/>
                <a:cs typeface="Arial" charset="0"/>
              </a:endParaRPr>
            </a:p>
          </p:txBody>
        </p:sp>
        <p:sp>
          <p:nvSpPr>
            <p:cNvPr id="84" name="Oval 12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Tree>
    <p:extLst>
      <p:ext uri="{BB962C8B-B14F-4D97-AF65-F5344CB8AC3E}">
        <p14:creationId xmlns:p14="http://schemas.microsoft.com/office/powerpoint/2010/main" val="19977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22" presetClass="entr" presetSubtype="1"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right)">
                                      <p:cBhvr>
                                        <p:cTn id="26" dur="500"/>
                                        <p:tgtEl>
                                          <p:spTgt spid="13"/>
                                        </p:tgtEl>
                                      </p:cBhvr>
                                    </p:animEffect>
                                  </p:childTnLst>
                                </p:cTn>
                              </p:par>
                              <p:par>
                                <p:cTn id="27" presetID="22" presetClass="entr" presetSubtype="1"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par>
                                <p:cTn id="30" presetID="22" presetClass="entr" presetSubtype="1"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1"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par>
                                <p:cTn id="41" presetID="22" presetClass="entr" presetSubtype="1"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up)">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Outline</a:t>
            </a:r>
          </a:p>
        </p:txBody>
      </p:sp>
      <p:sp>
        <p:nvSpPr>
          <p:cNvPr id="9" name="Content Placeholder 8"/>
          <p:cNvSpPr>
            <a:spLocks noGrp="1"/>
          </p:cNvSpPr>
          <p:nvPr>
            <p:ph idx="1"/>
          </p:nvPr>
        </p:nvSpPr>
        <p:spPr/>
        <p:txBody>
          <a:bodyPr/>
          <a:lstStyle/>
          <a:p>
            <a:r>
              <a:rPr lang="en-US" dirty="0"/>
              <a:t>Transport-layer services</a:t>
            </a:r>
          </a:p>
          <a:p>
            <a:r>
              <a:rPr lang="en-US" dirty="0"/>
              <a:t>Multiplexing and </a:t>
            </a:r>
            <a:r>
              <a:rPr lang="en-US" dirty="0" err="1"/>
              <a:t>demultiplexing</a:t>
            </a:r>
            <a:endParaRPr lang="en-US" dirty="0"/>
          </a:p>
          <a:p>
            <a:pPr lvl="1"/>
            <a:r>
              <a:rPr lang="en-US" dirty="0"/>
              <a:t>Socket programming</a:t>
            </a:r>
          </a:p>
          <a:p>
            <a:r>
              <a:rPr lang="en-US" dirty="0"/>
              <a:t>Connectionless transport: UDP</a:t>
            </a:r>
          </a:p>
          <a:p>
            <a:r>
              <a:rPr lang="en-US" dirty="0"/>
              <a:t>Reliable Data Transmission</a:t>
            </a:r>
          </a:p>
          <a:p>
            <a:r>
              <a:rPr lang="en-US" b="1" dirty="0">
                <a:solidFill>
                  <a:schemeClr val="accent2"/>
                </a:solidFill>
              </a:rPr>
              <a:t>Connection-oriented transport: TCP</a:t>
            </a:r>
          </a:p>
          <a:p>
            <a:pPr lvl="1"/>
            <a:r>
              <a:rPr lang="en-US" dirty="0"/>
              <a:t>Connection management</a:t>
            </a:r>
          </a:p>
          <a:p>
            <a:pPr lvl="1"/>
            <a:r>
              <a:rPr lang="en-US" b="1" dirty="0">
                <a:solidFill>
                  <a:schemeClr val="accent2"/>
                </a:solidFill>
              </a:rPr>
              <a:t>Segment structure</a:t>
            </a:r>
          </a:p>
          <a:p>
            <a:pPr lvl="1"/>
            <a:r>
              <a:rPr lang="en-US" dirty="0"/>
              <a:t>Reliable data transfer</a:t>
            </a:r>
          </a:p>
          <a:p>
            <a:pPr lvl="1"/>
            <a:r>
              <a:rPr lang="en-US" dirty="0"/>
              <a:t>Flow control</a:t>
            </a:r>
          </a:p>
          <a:p>
            <a:pPr lvl="1"/>
            <a:r>
              <a:rPr lang="en-US" dirty="0"/>
              <a:t>Congestion Control</a:t>
            </a:r>
          </a:p>
          <a:p>
            <a:endParaRPr lang="en-US" dirty="0"/>
          </a:p>
          <a:p>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96162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TCP Segment Structure</a:t>
            </a:r>
          </a:p>
        </p:txBody>
      </p:sp>
      <p:sp>
        <p:nvSpPr>
          <p:cNvPr id="8" name="Rectangle 4"/>
          <p:cNvSpPr>
            <a:spLocks noChangeArrowheads="1"/>
          </p:cNvSpPr>
          <p:nvPr/>
        </p:nvSpPr>
        <p:spPr bwMode="auto">
          <a:xfrm>
            <a:off x="2897188" y="1512888"/>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 name="Rectangle 5"/>
          <p:cNvSpPr>
            <a:spLocks noChangeArrowheads="1"/>
          </p:cNvSpPr>
          <p:nvPr/>
        </p:nvSpPr>
        <p:spPr bwMode="auto">
          <a:xfrm>
            <a:off x="2811463" y="1628775"/>
            <a:ext cx="3951287" cy="480536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a:ea typeface="ＭＳ Ｐゴシック" charset="0"/>
            </a:endParaRPr>
          </a:p>
        </p:txBody>
      </p:sp>
      <p:sp>
        <p:nvSpPr>
          <p:cNvPr id="10" name="Text Box 6"/>
          <p:cNvSpPr txBox="1">
            <a:spLocks noChangeArrowheads="1"/>
          </p:cNvSpPr>
          <p:nvPr/>
        </p:nvSpPr>
        <p:spPr bwMode="auto">
          <a:xfrm>
            <a:off x="2955925" y="1587500"/>
            <a:ext cx="185018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mn-lt"/>
              </a:rPr>
              <a:t>source port #</a:t>
            </a:r>
            <a:endParaRPr lang="en-US" sz="2400">
              <a:latin typeface="+mn-lt"/>
            </a:endParaRPr>
          </a:p>
        </p:txBody>
      </p:sp>
      <p:sp>
        <p:nvSpPr>
          <p:cNvPr id="11" name="Text Box 7"/>
          <p:cNvSpPr txBox="1">
            <a:spLocks noChangeArrowheads="1"/>
          </p:cNvSpPr>
          <p:nvPr/>
        </p:nvSpPr>
        <p:spPr bwMode="auto">
          <a:xfrm>
            <a:off x="5056188" y="1592263"/>
            <a:ext cx="1545616"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mn-lt"/>
              </a:rPr>
              <a:t>dest port #</a:t>
            </a:r>
            <a:endParaRPr lang="en-US" sz="1800">
              <a:latin typeface="+mn-lt"/>
            </a:endParaRPr>
          </a:p>
        </p:txBody>
      </p:sp>
      <p:sp>
        <p:nvSpPr>
          <p:cNvPr id="12" name="Line 8"/>
          <p:cNvSpPr>
            <a:spLocks noChangeShapeType="1"/>
          </p:cNvSpPr>
          <p:nvPr/>
        </p:nvSpPr>
        <p:spPr bwMode="auto">
          <a:xfrm>
            <a:off x="2814638" y="2003425"/>
            <a:ext cx="3946525" cy="47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3" name="Line 9"/>
          <p:cNvSpPr>
            <a:spLocks noChangeShapeType="1"/>
          </p:cNvSpPr>
          <p:nvPr/>
        </p:nvSpPr>
        <p:spPr bwMode="auto">
          <a:xfrm flipV="1">
            <a:off x="2808288" y="2382838"/>
            <a:ext cx="395128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4" name="Line 10"/>
          <p:cNvSpPr>
            <a:spLocks noChangeShapeType="1"/>
          </p:cNvSpPr>
          <p:nvPr/>
        </p:nvSpPr>
        <p:spPr bwMode="auto">
          <a:xfrm flipV="1">
            <a:off x="4754563" y="1628775"/>
            <a:ext cx="0" cy="3921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5" name="Text Box 11"/>
          <p:cNvSpPr txBox="1">
            <a:spLocks noChangeArrowheads="1"/>
          </p:cNvSpPr>
          <p:nvPr/>
        </p:nvSpPr>
        <p:spPr bwMode="auto">
          <a:xfrm>
            <a:off x="4297363" y="1098550"/>
            <a:ext cx="87716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32 bits</a:t>
            </a:r>
            <a:endParaRPr lang="en-US" sz="2400">
              <a:latin typeface="+mn-lt"/>
            </a:endParaRPr>
          </a:p>
        </p:txBody>
      </p:sp>
      <p:sp>
        <p:nvSpPr>
          <p:cNvPr id="16" name="Line 12"/>
          <p:cNvSpPr>
            <a:spLocks noChangeShapeType="1"/>
          </p:cNvSpPr>
          <p:nvPr/>
        </p:nvSpPr>
        <p:spPr bwMode="auto">
          <a:xfrm>
            <a:off x="5297488" y="1344613"/>
            <a:ext cx="1427162"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7" name="Line 13"/>
          <p:cNvSpPr>
            <a:spLocks noChangeShapeType="1"/>
          </p:cNvSpPr>
          <p:nvPr/>
        </p:nvSpPr>
        <p:spPr bwMode="auto">
          <a:xfrm rot="10800000">
            <a:off x="2789238" y="1355725"/>
            <a:ext cx="134143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8" name="Text Box 14"/>
          <p:cNvSpPr txBox="1">
            <a:spLocks noChangeArrowheads="1"/>
          </p:cNvSpPr>
          <p:nvPr/>
        </p:nvSpPr>
        <p:spPr bwMode="auto">
          <a:xfrm>
            <a:off x="3863975" y="4567238"/>
            <a:ext cx="2249334"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mn-lt"/>
              </a:rPr>
              <a:t>application</a:t>
            </a:r>
          </a:p>
          <a:p>
            <a:pPr>
              <a:defRPr/>
            </a:pPr>
            <a:r>
              <a:rPr lang="en-US" sz="2000">
                <a:latin typeface="+mn-lt"/>
              </a:rPr>
              <a:t>data </a:t>
            </a:r>
          </a:p>
          <a:p>
            <a:pPr>
              <a:defRPr/>
            </a:pPr>
            <a:r>
              <a:rPr lang="en-US" sz="2000">
                <a:latin typeface="+mn-lt"/>
              </a:rPr>
              <a:t>(variable length)</a:t>
            </a:r>
            <a:endParaRPr lang="en-US" sz="2400">
              <a:latin typeface="+mn-lt"/>
            </a:endParaRPr>
          </a:p>
        </p:txBody>
      </p:sp>
      <p:sp>
        <p:nvSpPr>
          <p:cNvPr id="19" name="Text Box 15"/>
          <p:cNvSpPr txBox="1">
            <a:spLocks noChangeArrowheads="1"/>
          </p:cNvSpPr>
          <p:nvPr/>
        </p:nvSpPr>
        <p:spPr bwMode="auto">
          <a:xfrm>
            <a:off x="3444875" y="1982788"/>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mn-lt"/>
              </a:rPr>
              <a:t>sequence number</a:t>
            </a:r>
            <a:endParaRPr lang="en-US" sz="2400">
              <a:latin typeface="+mn-lt"/>
            </a:endParaRPr>
          </a:p>
        </p:txBody>
      </p:sp>
      <p:sp>
        <p:nvSpPr>
          <p:cNvPr id="20" name="Line 16"/>
          <p:cNvSpPr>
            <a:spLocks noChangeShapeType="1"/>
          </p:cNvSpPr>
          <p:nvPr/>
        </p:nvSpPr>
        <p:spPr bwMode="auto">
          <a:xfrm flipV="1">
            <a:off x="2817813" y="2763838"/>
            <a:ext cx="395128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1" name="Text Box 17"/>
          <p:cNvSpPr txBox="1">
            <a:spLocks noChangeArrowheads="1"/>
          </p:cNvSpPr>
          <p:nvPr/>
        </p:nvSpPr>
        <p:spPr bwMode="auto">
          <a:xfrm>
            <a:off x="3044825" y="2382838"/>
            <a:ext cx="340995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mn-lt"/>
              </a:rPr>
              <a:t>acknowledgement number</a:t>
            </a:r>
          </a:p>
        </p:txBody>
      </p:sp>
      <p:sp>
        <p:nvSpPr>
          <p:cNvPr id="22" name="Line 18"/>
          <p:cNvSpPr>
            <a:spLocks noChangeShapeType="1"/>
          </p:cNvSpPr>
          <p:nvPr/>
        </p:nvSpPr>
        <p:spPr bwMode="auto">
          <a:xfrm flipV="1">
            <a:off x="2813050" y="3159125"/>
            <a:ext cx="395128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3" name="Line 19"/>
          <p:cNvSpPr>
            <a:spLocks noChangeShapeType="1"/>
          </p:cNvSpPr>
          <p:nvPr/>
        </p:nvSpPr>
        <p:spPr bwMode="auto">
          <a:xfrm flipV="1">
            <a:off x="2808288" y="3549650"/>
            <a:ext cx="395128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4" name="Line 20"/>
          <p:cNvSpPr>
            <a:spLocks noChangeShapeType="1"/>
          </p:cNvSpPr>
          <p:nvPr/>
        </p:nvSpPr>
        <p:spPr bwMode="auto">
          <a:xfrm flipV="1">
            <a:off x="2808288" y="4111625"/>
            <a:ext cx="395128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5" name="Line 21"/>
          <p:cNvSpPr>
            <a:spLocks noChangeShapeType="1"/>
          </p:cNvSpPr>
          <p:nvPr/>
        </p:nvSpPr>
        <p:spPr bwMode="auto">
          <a:xfrm flipH="1" flipV="1">
            <a:off x="4768850" y="2767013"/>
            <a:ext cx="4763" cy="7778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6" name="Text Box 22"/>
          <p:cNvSpPr txBox="1">
            <a:spLocks noChangeArrowheads="1"/>
          </p:cNvSpPr>
          <p:nvPr/>
        </p:nvSpPr>
        <p:spPr bwMode="auto">
          <a:xfrm>
            <a:off x="4870450" y="2770188"/>
            <a:ext cx="197522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receive window</a:t>
            </a:r>
          </a:p>
        </p:txBody>
      </p:sp>
      <p:sp>
        <p:nvSpPr>
          <p:cNvPr id="27" name="Text Box 23"/>
          <p:cNvSpPr txBox="1">
            <a:spLocks noChangeArrowheads="1"/>
          </p:cNvSpPr>
          <p:nvPr/>
        </p:nvSpPr>
        <p:spPr bwMode="auto">
          <a:xfrm>
            <a:off x="4895850" y="3165475"/>
            <a:ext cx="203292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Urg data pointer</a:t>
            </a:r>
          </a:p>
        </p:txBody>
      </p:sp>
      <p:sp>
        <p:nvSpPr>
          <p:cNvPr id="28" name="Text Box 24"/>
          <p:cNvSpPr txBox="1">
            <a:spLocks noChangeArrowheads="1"/>
          </p:cNvSpPr>
          <p:nvPr/>
        </p:nvSpPr>
        <p:spPr bwMode="auto">
          <a:xfrm>
            <a:off x="3179763" y="3146425"/>
            <a:ext cx="133722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mn-lt"/>
              </a:rPr>
              <a:t>checksum</a:t>
            </a:r>
          </a:p>
        </p:txBody>
      </p:sp>
      <p:sp>
        <p:nvSpPr>
          <p:cNvPr id="29" name="Text Box 25"/>
          <p:cNvSpPr txBox="1">
            <a:spLocks noChangeArrowheads="1"/>
          </p:cNvSpPr>
          <p:nvPr/>
        </p:nvSpPr>
        <p:spPr bwMode="auto">
          <a:xfrm>
            <a:off x="4532313" y="2798763"/>
            <a:ext cx="28405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F</a:t>
            </a:r>
            <a:endParaRPr lang="en-US" sz="2400">
              <a:latin typeface="+mn-lt"/>
            </a:endParaRPr>
          </a:p>
        </p:txBody>
      </p:sp>
      <p:sp>
        <p:nvSpPr>
          <p:cNvPr id="30" name="Line 26"/>
          <p:cNvSpPr>
            <a:spLocks noChangeShapeType="1"/>
          </p:cNvSpPr>
          <p:nvPr/>
        </p:nvSpPr>
        <p:spPr bwMode="auto">
          <a:xfrm flipV="1">
            <a:off x="4611688" y="2757488"/>
            <a:ext cx="0" cy="3921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1" name="Line 27"/>
          <p:cNvSpPr>
            <a:spLocks noChangeShapeType="1"/>
          </p:cNvSpPr>
          <p:nvPr/>
        </p:nvSpPr>
        <p:spPr bwMode="auto">
          <a:xfrm flipV="1">
            <a:off x="4449763" y="2762250"/>
            <a:ext cx="0" cy="3921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2" name="Line 28"/>
          <p:cNvSpPr>
            <a:spLocks noChangeShapeType="1"/>
          </p:cNvSpPr>
          <p:nvPr/>
        </p:nvSpPr>
        <p:spPr bwMode="auto">
          <a:xfrm flipV="1">
            <a:off x="4283075" y="2762250"/>
            <a:ext cx="0" cy="3921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3" name="Line 29"/>
          <p:cNvSpPr>
            <a:spLocks noChangeShapeType="1"/>
          </p:cNvSpPr>
          <p:nvPr/>
        </p:nvSpPr>
        <p:spPr bwMode="auto">
          <a:xfrm flipV="1">
            <a:off x="4121150" y="2767013"/>
            <a:ext cx="0" cy="3921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4" name="Line 30"/>
          <p:cNvSpPr>
            <a:spLocks noChangeShapeType="1"/>
          </p:cNvSpPr>
          <p:nvPr/>
        </p:nvSpPr>
        <p:spPr bwMode="auto">
          <a:xfrm flipV="1">
            <a:off x="3963988" y="2762250"/>
            <a:ext cx="0" cy="3921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5" name="Line 31"/>
          <p:cNvSpPr>
            <a:spLocks noChangeShapeType="1"/>
          </p:cNvSpPr>
          <p:nvPr/>
        </p:nvSpPr>
        <p:spPr bwMode="auto">
          <a:xfrm flipV="1">
            <a:off x="3792538" y="2771775"/>
            <a:ext cx="0" cy="3921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36" name="Text Box 32"/>
          <p:cNvSpPr txBox="1">
            <a:spLocks noChangeArrowheads="1"/>
          </p:cNvSpPr>
          <p:nvPr/>
        </p:nvSpPr>
        <p:spPr bwMode="auto">
          <a:xfrm>
            <a:off x="4365625" y="2794000"/>
            <a:ext cx="28725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S</a:t>
            </a:r>
            <a:endParaRPr lang="en-US" sz="2400">
              <a:latin typeface="+mn-lt"/>
            </a:endParaRPr>
          </a:p>
        </p:txBody>
      </p:sp>
      <p:sp>
        <p:nvSpPr>
          <p:cNvPr id="37" name="Text Box 33"/>
          <p:cNvSpPr txBox="1">
            <a:spLocks noChangeArrowheads="1"/>
          </p:cNvSpPr>
          <p:nvPr/>
        </p:nvSpPr>
        <p:spPr bwMode="auto">
          <a:xfrm>
            <a:off x="4192588" y="2794000"/>
            <a:ext cx="309700"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R</a:t>
            </a:r>
            <a:endParaRPr lang="en-US" sz="2400">
              <a:latin typeface="+mn-lt"/>
            </a:endParaRPr>
          </a:p>
        </p:txBody>
      </p:sp>
      <p:sp>
        <p:nvSpPr>
          <p:cNvPr id="38" name="Text Box 34"/>
          <p:cNvSpPr txBox="1">
            <a:spLocks noChangeArrowheads="1"/>
          </p:cNvSpPr>
          <p:nvPr/>
        </p:nvSpPr>
        <p:spPr bwMode="auto">
          <a:xfrm>
            <a:off x="4030663" y="2789238"/>
            <a:ext cx="30649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P</a:t>
            </a:r>
            <a:endParaRPr lang="en-US" sz="2400">
              <a:latin typeface="+mn-lt"/>
            </a:endParaRPr>
          </a:p>
        </p:txBody>
      </p:sp>
      <p:sp>
        <p:nvSpPr>
          <p:cNvPr id="39" name="Text Box 35"/>
          <p:cNvSpPr txBox="1">
            <a:spLocks noChangeArrowheads="1"/>
          </p:cNvSpPr>
          <p:nvPr/>
        </p:nvSpPr>
        <p:spPr bwMode="auto">
          <a:xfrm>
            <a:off x="3878263" y="2789238"/>
            <a:ext cx="33695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A</a:t>
            </a:r>
            <a:endParaRPr lang="en-US" sz="2400">
              <a:latin typeface="+mn-lt"/>
            </a:endParaRPr>
          </a:p>
        </p:txBody>
      </p:sp>
      <p:sp>
        <p:nvSpPr>
          <p:cNvPr id="40" name="Text Box 36"/>
          <p:cNvSpPr txBox="1">
            <a:spLocks noChangeArrowheads="1"/>
          </p:cNvSpPr>
          <p:nvPr/>
        </p:nvSpPr>
        <p:spPr bwMode="auto">
          <a:xfrm>
            <a:off x="3711575" y="2789238"/>
            <a:ext cx="330200"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mn-lt"/>
              </a:rPr>
              <a:t>U</a:t>
            </a:r>
            <a:endParaRPr lang="en-US" sz="2400">
              <a:latin typeface="+mn-lt"/>
            </a:endParaRPr>
          </a:p>
        </p:txBody>
      </p:sp>
      <p:sp>
        <p:nvSpPr>
          <p:cNvPr id="41" name="Text Box 37"/>
          <p:cNvSpPr txBox="1">
            <a:spLocks noChangeArrowheads="1"/>
          </p:cNvSpPr>
          <p:nvPr/>
        </p:nvSpPr>
        <p:spPr bwMode="auto">
          <a:xfrm>
            <a:off x="2744085" y="2697163"/>
            <a:ext cx="657552"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mn-lt"/>
              </a:rPr>
              <a:t>head</a:t>
            </a:r>
          </a:p>
          <a:p>
            <a:pPr>
              <a:defRPr/>
            </a:pPr>
            <a:r>
              <a:rPr lang="en-US" sz="1400" dirty="0" err="1">
                <a:latin typeface="+mn-lt"/>
              </a:rPr>
              <a:t>len</a:t>
            </a:r>
            <a:endParaRPr lang="en-US" sz="1400" dirty="0">
              <a:latin typeface="+mn-lt"/>
            </a:endParaRPr>
          </a:p>
        </p:txBody>
      </p:sp>
      <p:sp>
        <p:nvSpPr>
          <p:cNvPr id="42" name="Text Box 38"/>
          <p:cNvSpPr txBox="1">
            <a:spLocks noChangeArrowheads="1"/>
          </p:cNvSpPr>
          <p:nvPr/>
        </p:nvSpPr>
        <p:spPr bwMode="auto">
          <a:xfrm>
            <a:off x="3238500" y="2697163"/>
            <a:ext cx="603050"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mn-lt"/>
              </a:rPr>
              <a:t>not</a:t>
            </a:r>
          </a:p>
          <a:p>
            <a:pPr>
              <a:defRPr/>
            </a:pPr>
            <a:r>
              <a:rPr lang="en-US" sz="1400" dirty="0">
                <a:latin typeface="+mn-lt"/>
              </a:rPr>
              <a:t>used</a:t>
            </a:r>
          </a:p>
        </p:txBody>
      </p:sp>
      <p:sp>
        <p:nvSpPr>
          <p:cNvPr id="43" name="Line 39"/>
          <p:cNvSpPr>
            <a:spLocks noChangeShapeType="1"/>
          </p:cNvSpPr>
          <p:nvPr/>
        </p:nvSpPr>
        <p:spPr bwMode="auto">
          <a:xfrm flipV="1">
            <a:off x="3287713" y="2762250"/>
            <a:ext cx="0" cy="3921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44" name="Text Box 40"/>
          <p:cNvSpPr txBox="1">
            <a:spLocks noChangeArrowheads="1"/>
          </p:cNvSpPr>
          <p:nvPr/>
        </p:nvSpPr>
        <p:spPr bwMode="auto">
          <a:xfrm>
            <a:off x="3317875" y="3648075"/>
            <a:ext cx="322556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mn-lt"/>
              </a:rPr>
              <a:t>options (variable length)</a:t>
            </a:r>
            <a:endParaRPr lang="en-US" sz="2400">
              <a:latin typeface="+mn-lt"/>
            </a:endParaRPr>
          </a:p>
        </p:txBody>
      </p:sp>
      <p:sp>
        <p:nvSpPr>
          <p:cNvPr id="45" name="Text Box 41"/>
          <p:cNvSpPr txBox="1">
            <a:spLocks noChangeArrowheads="1"/>
          </p:cNvSpPr>
          <p:nvPr/>
        </p:nvSpPr>
        <p:spPr bwMode="auto">
          <a:xfrm>
            <a:off x="31708" y="1427163"/>
            <a:ext cx="2433680"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a:latin typeface="+mn-lt"/>
              </a:rPr>
              <a:t>URG: urgent data </a:t>
            </a:r>
          </a:p>
          <a:p>
            <a:pPr algn="r">
              <a:defRPr/>
            </a:pPr>
            <a:r>
              <a:rPr lang="en-US" sz="1800">
                <a:latin typeface="+mn-lt"/>
              </a:rPr>
              <a:t>(generally not used)</a:t>
            </a:r>
            <a:endParaRPr lang="en-US" sz="1000">
              <a:latin typeface="+mn-lt"/>
            </a:endParaRPr>
          </a:p>
        </p:txBody>
      </p:sp>
      <p:sp>
        <p:nvSpPr>
          <p:cNvPr id="46" name="Text Box 42"/>
          <p:cNvSpPr txBox="1">
            <a:spLocks noChangeArrowheads="1"/>
          </p:cNvSpPr>
          <p:nvPr/>
        </p:nvSpPr>
        <p:spPr bwMode="auto">
          <a:xfrm>
            <a:off x="883369" y="2151063"/>
            <a:ext cx="1534394"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b="1" dirty="0">
                <a:solidFill>
                  <a:schemeClr val="accent5"/>
                </a:solidFill>
                <a:latin typeface="+mn-lt"/>
              </a:rPr>
              <a:t>ACK: ACK #</a:t>
            </a:r>
          </a:p>
          <a:p>
            <a:pPr algn="r">
              <a:defRPr/>
            </a:pPr>
            <a:r>
              <a:rPr lang="en-US" sz="1800" b="1" dirty="0">
                <a:solidFill>
                  <a:schemeClr val="accent5"/>
                </a:solidFill>
                <a:latin typeface="+mn-lt"/>
              </a:rPr>
              <a:t>valid</a:t>
            </a:r>
            <a:endParaRPr lang="en-US" sz="1000" b="1" dirty="0">
              <a:solidFill>
                <a:schemeClr val="accent5"/>
              </a:solidFill>
              <a:latin typeface="+mn-lt"/>
            </a:endParaRPr>
          </a:p>
        </p:txBody>
      </p:sp>
      <p:sp>
        <p:nvSpPr>
          <p:cNvPr id="47" name="Text Box 43"/>
          <p:cNvSpPr txBox="1">
            <a:spLocks noChangeArrowheads="1"/>
          </p:cNvSpPr>
          <p:nvPr/>
        </p:nvSpPr>
        <p:spPr bwMode="auto">
          <a:xfrm>
            <a:off x="3133" y="2827338"/>
            <a:ext cx="2433680"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a:latin typeface="+mn-lt"/>
              </a:rPr>
              <a:t>PSH: push data now</a:t>
            </a:r>
          </a:p>
          <a:p>
            <a:pPr algn="r">
              <a:defRPr/>
            </a:pPr>
            <a:r>
              <a:rPr lang="en-US" sz="1800">
                <a:latin typeface="+mn-lt"/>
              </a:rPr>
              <a:t>(generally not used)</a:t>
            </a:r>
          </a:p>
        </p:txBody>
      </p:sp>
      <p:sp>
        <p:nvSpPr>
          <p:cNvPr id="48" name="Text Box 44"/>
          <p:cNvSpPr txBox="1">
            <a:spLocks noChangeArrowheads="1"/>
          </p:cNvSpPr>
          <p:nvPr/>
        </p:nvSpPr>
        <p:spPr bwMode="auto">
          <a:xfrm>
            <a:off x="275458" y="3627438"/>
            <a:ext cx="2180405" cy="12003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b="1" dirty="0">
                <a:solidFill>
                  <a:schemeClr val="accent5"/>
                </a:solidFill>
                <a:latin typeface="+mn-lt"/>
              </a:rPr>
              <a:t>RST, SYN, FIN:</a:t>
            </a:r>
          </a:p>
          <a:p>
            <a:pPr algn="r">
              <a:defRPr/>
            </a:pPr>
            <a:r>
              <a:rPr lang="en-US" sz="1800" b="1" dirty="0">
                <a:solidFill>
                  <a:schemeClr val="accent5"/>
                </a:solidFill>
                <a:latin typeface="+mn-lt"/>
              </a:rPr>
              <a:t>connection </a:t>
            </a:r>
            <a:r>
              <a:rPr lang="en-US" sz="1800" b="1" dirty="0" err="1">
                <a:solidFill>
                  <a:schemeClr val="accent5"/>
                </a:solidFill>
                <a:latin typeface="+mn-lt"/>
              </a:rPr>
              <a:t>estab</a:t>
            </a:r>
            <a:endParaRPr lang="en-US" sz="1800" b="1" dirty="0">
              <a:solidFill>
                <a:schemeClr val="accent5"/>
              </a:solidFill>
              <a:latin typeface="+mn-lt"/>
            </a:endParaRPr>
          </a:p>
          <a:p>
            <a:pPr algn="r">
              <a:defRPr/>
            </a:pPr>
            <a:r>
              <a:rPr lang="en-US" sz="1800" b="1" dirty="0">
                <a:solidFill>
                  <a:schemeClr val="accent5"/>
                </a:solidFill>
                <a:latin typeface="+mn-lt"/>
              </a:rPr>
              <a:t>(setup, teardown</a:t>
            </a:r>
          </a:p>
          <a:p>
            <a:pPr algn="r">
              <a:defRPr/>
            </a:pPr>
            <a:r>
              <a:rPr lang="en-US" sz="1800" b="1" dirty="0">
                <a:solidFill>
                  <a:schemeClr val="accent5"/>
                </a:solidFill>
                <a:latin typeface="+mn-lt"/>
              </a:rPr>
              <a:t>commands)</a:t>
            </a:r>
          </a:p>
        </p:txBody>
      </p:sp>
      <p:sp>
        <p:nvSpPr>
          <p:cNvPr id="49" name="Line 45"/>
          <p:cNvSpPr>
            <a:spLocks noChangeShapeType="1"/>
          </p:cNvSpPr>
          <p:nvPr/>
        </p:nvSpPr>
        <p:spPr bwMode="auto">
          <a:xfrm>
            <a:off x="2371725" y="1800225"/>
            <a:ext cx="1495425" cy="1028700"/>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0" name="Line 46"/>
          <p:cNvSpPr>
            <a:spLocks noChangeShapeType="1"/>
          </p:cNvSpPr>
          <p:nvPr/>
        </p:nvSpPr>
        <p:spPr bwMode="auto">
          <a:xfrm>
            <a:off x="2376488" y="2487613"/>
            <a:ext cx="1658937" cy="441325"/>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1" name="Line 47"/>
          <p:cNvSpPr>
            <a:spLocks noChangeShapeType="1"/>
          </p:cNvSpPr>
          <p:nvPr/>
        </p:nvSpPr>
        <p:spPr bwMode="auto">
          <a:xfrm flipV="1">
            <a:off x="2397125" y="3041650"/>
            <a:ext cx="1827213" cy="244475"/>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2" name="Freeform 48"/>
          <p:cNvSpPr>
            <a:spLocks/>
          </p:cNvSpPr>
          <p:nvPr/>
        </p:nvSpPr>
        <p:spPr bwMode="auto">
          <a:xfrm>
            <a:off x="2390775" y="3105150"/>
            <a:ext cx="2314575" cy="704850"/>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Lst>
            <a:ahLst/>
            <a:cxnLst>
              <a:cxn ang="T6">
                <a:pos x="T0" y="T1"/>
              </a:cxn>
              <a:cxn ang="T7">
                <a:pos x="T2" y="T3"/>
              </a:cxn>
              <a:cxn ang="T8">
                <a:pos x="T4" y="T5"/>
              </a:cxn>
            </a:cxnLst>
            <a:rect l="0" t="0" r="r" b="b"/>
            <a:pathLst>
              <a:path w="1458" h="444">
                <a:moveTo>
                  <a:pt x="0" y="444"/>
                </a:moveTo>
                <a:lnTo>
                  <a:pt x="1248" y="0"/>
                </a:lnTo>
                <a:lnTo>
                  <a:pt x="1458" y="6"/>
                </a:lnTo>
              </a:path>
            </a:pathLst>
          </a:custGeom>
          <a:noFill/>
          <a:ln w="19050"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49"/>
          <p:cNvSpPr txBox="1">
            <a:spLocks noChangeArrowheads="1"/>
          </p:cNvSpPr>
          <p:nvPr/>
        </p:nvSpPr>
        <p:spPr bwMode="auto">
          <a:xfrm>
            <a:off x="7439025" y="3008313"/>
            <a:ext cx="1372492" cy="923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b="1" dirty="0">
                <a:solidFill>
                  <a:schemeClr val="accent5"/>
                </a:solidFill>
                <a:latin typeface="+mn-lt"/>
              </a:rPr>
              <a:t># bytes </a:t>
            </a:r>
          </a:p>
          <a:p>
            <a:pPr algn="l">
              <a:defRPr/>
            </a:pPr>
            <a:r>
              <a:rPr lang="en-US" sz="1800" b="1" dirty="0" err="1">
                <a:solidFill>
                  <a:schemeClr val="accent5"/>
                </a:solidFill>
                <a:latin typeface="+mn-lt"/>
              </a:rPr>
              <a:t>rcvr</a:t>
            </a:r>
            <a:r>
              <a:rPr lang="en-US" sz="1800" b="1" dirty="0">
                <a:solidFill>
                  <a:schemeClr val="accent5"/>
                </a:solidFill>
                <a:latin typeface="+mn-lt"/>
              </a:rPr>
              <a:t> willing</a:t>
            </a:r>
          </a:p>
          <a:p>
            <a:pPr algn="l">
              <a:defRPr/>
            </a:pPr>
            <a:r>
              <a:rPr lang="en-US" sz="1800" b="1" dirty="0">
                <a:solidFill>
                  <a:schemeClr val="accent5"/>
                </a:solidFill>
                <a:latin typeface="+mn-lt"/>
              </a:rPr>
              <a:t>to accept</a:t>
            </a:r>
          </a:p>
        </p:txBody>
      </p:sp>
      <p:sp>
        <p:nvSpPr>
          <p:cNvPr id="54" name="Text Box 50"/>
          <p:cNvSpPr txBox="1">
            <a:spLocks noChangeArrowheads="1"/>
          </p:cNvSpPr>
          <p:nvPr/>
        </p:nvSpPr>
        <p:spPr bwMode="auto">
          <a:xfrm>
            <a:off x="7132638" y="1522413"/>
            <a:ext cx="1928733" cy="12003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b="1" dirty="0">
                <a:solidFill>
                  <a:schemeClr val="accent5"/>
                </a:solidFill>
                <a:latin typeface="+mn-lt"/>
              </a:rPr>
              <a:t>counting</a:t>
            </a:r>
          </a:p>
          <a:p>
            <a:pPr algn="l">
              <a:defRPr/>
            </a:pPr>
            <a:r>
              <a:rPr lang="en-US" sz="1800" b="1" dirty="0">
                <a:solidFill>
                  <a:schemeClr val="accent5"/>
                </a:solidFill>
                <a:latin typeface="+mn-lt"/>
              </a:rPr>
              <a:t>by bytes </a:t>
            </a:r>
          </a:p>
          <a:p>
            <a:pPr algn="l">
              <a:defRPr/>
            </a:pPr>
            <a:r>
              <a:rPr lang="en-US" sz="1800" b="1" dirty="0">
                <a:solidFill>
                  <a:schemeClr val="accent5"/>
                </a:solidFill>
                <a:latin typeface="+mn-lt"/>
              </a:rPr>
              <a:t>of data</a:t>
            </a:r>
          </a:p>
          <a:p>
            <a:pPr algn="l">
              <a:defRPr/>
            </a:pPr>
            <a:r>
              <a:rPr lang="en-US" sz="1800" b="1" dirty="0">
                <a:solidFill>
                  <a:schemeClr val="accent5"/>
                </a:solidFill>
                <a:latin typeface="+mn-lt"/>
              </a:rPr>
              <a:t>(not segments!)</a:t>
            </a:r>
          </a:p>
        </p:txBody>
      </p:sp>
      <p:sp>
        <p:nvSpPr>
          <p:cNvPr id="55" name="Text Box 51"/>
          <p:cNvSpPr txBox="1">
            <a:spLocks noChangeArrowheads="1"/>
          </p:cNvSpPr>
          <p:nvPr/>
        </p:nvSpPr>
        <p:spPr bwMode="auto">
          <a:xfrm>
            <a:off x="982663" y="4960938"/>
            <a:ext cx="1365250" cy="9159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dirty="0">
                <a:latin typeface="+mn-lt"/>
              </a:rPr>
              <a:t>Internet</a:t>
            </a:r>
          </a:p>
          <a:p>
            <a:pPr algn="r">
              <a:defRPr/>
            </a:pPr>
            <a:r>
              <a:rPr lang="en-US" sz="1800" dirty="0">
                <a:latin typeface="+mn-lt"/>
              </a:rPr>
              <a:t>checksum</a:t>
            </a:r>
          </a:p>
          <a:p>
            <a:pPr algn="r">
              <a:defRPr/>
            </a:pPr>
            <a:r>
              <a:rPr lang="en-US" sz="1800" dirty="0">
                <a:latin typeface="+mn-lt"/>
              </a:rPr>
              <a:t>(as in UDP)</a:t>
            </a:r>
          </a:p>
        </p:txBody>
      </p:sp>
      <p:sp>
        <p:nvSpPr>
          <p:cNvPr id="56" name="Line 52"/>
          <p:cNvSpPr>
            <a:spLocks noChangeShapeType="1"/>
          </p:cNvSpPr>
          <p:nvPr/>
        </p:nvSpPr>
        <p:spPr bwMode="auto">
          <a:xfrm flipV="1">
            <a:off x="2266950" y="3429000"/>
            <a:ext cx="2105025" cy="1981200"/>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7" name="Line 53"/>
          <p:cNvSpPr>
            <a:spLocks noChangeShapeType="1"/>
          </p:cNvSpPr>
          <p:nvPr/>
        </p:nvSpPr>
        <p:spPr bwMode="auto">
          <a:xfrm flipH="1" flipV="1">
            <a:off x="6686550" y="3019425"/>
            <a:ext cx="809625" cy="466725"/>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8" name="Line 54"/>
          <p:cNvSpPr>
            <a:spLocks noChangeShapeType="1"/>
          </p:cNvSpPr>
          <p:nvPr/>
        </p:nvSpPr>
        <p:spPr bwMode="auto">
          <a:xfrm flipH="1">
            <a:off x="6619875" y="1724025"/>
            <a:ext cx="552450" cy="885825"/>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 name="Line 55"/>
          <p:cNvSpPr>
            <a:spLocks noChangeShapeType="1"/>
          </p:cNvSpPr>
          <p:nvPr/>
        </p:nvSpPr>
        <p:spPr bwMode="auto">
          <a:xfrm flipH="1">
            <a:off x="6581775" y="1714500"/>
            <a:ext cx="571500" cy="523875"/>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3497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animBg="1"/>
      <p:bldP spid="52" grpId="0" animBg="1"/>
      <p:bldP spid="53" grpId="0"/>
      <p:bldP spid="54" grpId="0"/>
      <p:bldP spid="55" grpId="0"/>
      <p:bldP spid="56" grpId="0" animBg="1"/>
      <p:bldP spid="57" grpId="0" animBg="1"/>
      <p:bldP spid="58" grpId="0" animBg="1"/>
      <p:bldP spid="5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9E691E31CF234C93484D95D56162A5" ma:contentTypeVersion="0" ma:contentTypeDescription="Create a new document." ma:contentTypeScope="" ma:versionID="5f2c3b8c6c3797b7e650b9ecd528dab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A60E4A-BB83-4FAE-A220-880FAA5A5BB0}"/>
</file>

<file path=customXml/itemProps2.xml><?xml version="1.0" encoding="utf-8"?>
<ds:datastoreItem xmlns:ds="http://schemas.openxmlformats.org/officeDocument/2006/customXml" ds:itemID="{E15AFDFC-AE2E-49A3-AEED-72F3A84877B5}"/>
</file>

<file path=customXml/itemProps3.xml><?xml version="1.0" encoding="utf-8"?>
<ds:datastoreItem xmlns:ds="http://schemas.openxmlformats.org/officeDocument/2006/customXml" ds:itemID="{AE96A422-0B6A-4D79-AF8B-37CA80F6EE67}"/>
</file>

<file path=docProps/app.xml><?xml version="1.0" encoding="utf-8"?>
<Properties xmlns="http://schemas.openxmlformats.org/officeDocument/2006/extended-properties" xmlns:vt="http://schemas.openxmlformats.org/officeDocument/2006/docPropsVTypes">
  <Template>Office Theme</Template>
  <TotalTime>17833</TotalTime>
  <Words>4547</Words>
  <Application>Microsoft Macintosh PowerPoint</Application>
  <PresentationFormat>On-screen Show (4:3)</PresentationFormat>
  <Paragraphs>793</Paragraphs>
  <Slides>45</Slides>
  <Notes>21</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PingFang TC</vt:lpstr>
      <vt:lpstr>Arial</vt:lpstr>
      <vt:lpstr>Arial Narrow</vt:lpstr>
      <vt:lpstr>Calibri</vt:lpstr>
      <vt:lpstr>Cambria Math</vt:lpstr>
      <vt:lpstr>Century Gothic</vt:lpstr>
      <vt:lpstr>Comic Sans MS</vt:lpstr>
      <vt:lpstr>Courier New</vt:lpstr>
      <vt:lpstr>Symbol</vt:lpstr>
      <vt:lpstr>Tahoma</vt:lpstr>
      <vt:lpstr>Times New Roman</vt:lpstr>
      <vt:lpstr>Wingdings</vt:lpstr>
      <vt:lpstr>Office Theme</vt:lpstr>
      <vt:lpstr>Computer Networks @CS.NCTU</vt:lpstr>
      <vt:lpstr>Outline</vt:lpstr>
      <vt:lpstr>TCP: Overview  RFCs: 793,1122,1323, 2018, 2581</vt:lpstr>
      <vt:lpstr>Outline</vt:lpstr>
      <vt:lpstr>Three-Way Handshaking</vt:lpstr>
      <vt:lpstr>Three-Way Handshaking</vt:lpstr>
      <vt:lpstr>Connection Termination</vt:lpstr>
      <vt:lpstr>Outline</vt:lpstr>
      <vt:lpstr>TCP Segment Structure</vt:lpstr>
      <vt:lpstr>TCP Seq. Numbers, ACKs</vt:lpstr>
      <vt:lpstr>TCP Seq. Numbers, ACKs</vt:lpstr>
      <vt:lpstr>ACK Example</vt:lpstr>
      <vt:lpstr>Outline</vt:lpstr>
      <vt:lpstr>TCP Reliable Data Transfer</vt:lpstr>
      <vt:lpstr>TCP Retransmission Scenarios</vt:lpstr>
      <vt:lpstr>TCP Retransmission Scenarios</vt:lpstr>
      <vt:lpstr>TCP Fast Retransmit</vt:lpstr>
      <vt:lpstr>TCP Fast Retransmit</vt:lpstr>
      <vt:lpstr>TCP ACK Generation [RFC 1122, RFC 2581]</vt:lpstr>
      <vt:lpstr>Delayed ACK</vt:lpstr>
      <vt:lpstr>Timeout Configuration</vt:lpstr>
      <vt:lpstr>Practical RTT Measurement</vt:lpstr>
      <vt:lpstr>RTT Distribution</vt:lpstr>
      <vt:lpstr>Outline</vt:lpstr>
      <vt:lpstr>TCP Flow Control</vt:lpstr>
      <vt:lpstr>TCP Flow Control</vt:lpstr>
      <vt:lpstr>Outline</vt:lpstr>
      <vt:lpstr>Causes of Congestion (Case 1)</vt:lpstr>
      <vt:lpstr>Causes of Congestion (Case 2)</vt:lpstr>
      <vt:lpstr>TCP Congestion Control</vt:lpstr>
      <vt:lpstr>TCP Congestion Control</vt:lpstr>
      <vt:lpstr>Bandwidth Probing </vt:lpstr>
      <vt:lpstr>TCP Congestion Control</vt:lpstr>
      <vt:lpstr>TCP Slow Start </vt:lpstr>
      <vt:lpstr>How to Detect Loss?</vt:lpstr>
      <vt:lpstr>Congestion Avoidance</vt:lpstr>
      <vt:lpstr>Congestion Window Adaptation</vt:lpstr>
      <vt:lpstr>TCP Congestion Control</vt:lpstr>
      <vt:lpstr>TCP Average Throughput</vt:lpstr>
      <vt:lpstr>TCP Fairness</vt:lpstr>
      <vt:lpstr>Why is TCP Fair?</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Microsoft Office User</dc:creator>
  <cp:lastModifiedBy>Kate Lin</cp:lastModifiedBy>
  <cp:revision>2697</cp:revision>
  <cp:lastPrinted>2017-10-30T10:29:41Z</cp:lastPrinted>
  <dcterms:created xsi:type="dcterms:W3CDTF">2016-05-20T14:57:22Z</dcterms:created>
  <dcterms:modified xsi:type="dcterms:W3CDTF">2020-10-20T00:13:25Z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0x0101006E9E691E31CF234C93484D95D56162A5</vt:lpwstr>
  </property>
</Properties>
</file>