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B8C163-6093-4FCD-AA42-D12B8B6738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49D99D-133F-4A95-B85F-3D7292CBB77A}">
      <dgm:prSet/>
      <dgm:spPr/>
      <dgm:t>
        <a:bodyPr/>
        <a:lstStyle/>
        <a:p>
          <a:r>
            <a:rPr lang="en-US" b="0" i="0" dirty="0"/>
            <a:t>The dataset '</a:t>
          </a:r>
          <a:r>
            <a:rPr lang="en-US" b="0" i="0" dirty="0" err="1"/>
            <a:t>Social_Network_Ads.csv</a:t>
          </a:r>
          <a:r>
            <a:rPr lang="en-US" b="0" i="0" dirty="0"/>
            <a:t>' contains the following columns:</a:t>
          </a:r>
          <a:endParaRPr lang="en-US" dirty="0"/>
        </a:p>
      </dgm:t>
    </dgm:pt>
    <dgm:pt modelId="{25EBCADB-8203-4645-99C4-318CDD24CCFB}" type="parTrans" cxnId="{0E80A755-CCAF-42D6-B39C-F84C2DD50819}">
      <dgm:prSet/>
      <dgm:spPr/>
      <dgm:t>
        <a:bodyPr/>
        <a:lstStyle/>
        <a:p>
          <a:endParaRPr lang="en-US"/>
        </a:p>
      </dgm:t>
    </dgm:pt>
    <dgm:pt modelId="{6BACC5D0-8808-4E6D-B285-723150E6785F}" type="sibTrans" cxnId="{0E80A755-CCAF-42D6-B39C-F84C2DD50819}">
      <dgm:prSet/>
      <dgm:spPr/>
      <dgm:t>
        <a:bodyPr/>
        <a:lstStyle/>
        <a:p>
          <a:endParaRPr lang="en-US"/>
        </a:p>
      </dgm:t>
    </dgm:pt>
    <dgm:pt modelId="{20CB6687-586D-4932-9CC5-5B1F35785E1B}">
      <dgm:prSet/>
      <dgm:spPr/>
      <dgm:t>
        <a:bodyPr/>
        <a:lstStyle/>
        <a:p>
          <a:r>
            <a:rPr lang="en-US" b="1" i="0"/>
            <a:t>User ID</a:t>
          </a:r>
          <a:r>
            <a:rPr lang="en-US" b="0" i="0"/>
            <a:t>: Identifier for the user.</a:t>
          </a:r>
          <a:endParaRPr lang="en-US"/>
        </a:p>
      </dgm:t>
    </dgm:pt>
    <dgm:pt modelId="{72127A38-2B44-44EB-B9B7-CCDA2DBE06BC}" type="parTrans" cxnId="{6F83F734-B756-48DB-8F9D-C9A1231138E0}">
      <dgm:prSet/>
      <dgm:spPr/>
      <dgm:t>
        <a:bodyPr/>
        <a:lstStyle/>
        <a:p>
          <a:endParaRPr lang="en-US"/>
        </a:p>
      </dgm:t>
    </dgm:pt>
    <dgm:pt modelId="{1E18ED1D-873A-45A7-9DFB-A3CCE24CF3D9}" type="sibTrans" cxnId="{6F83F734-B756-48DB-8F9D-C9A1231138E0}">
      <dgm:prSet/>
      <dgm:spPr/>
      <dgm:t>
        <a:bodyPr/>
        <a:lstStyle/>
        <a:p>
          <a:endParaRPr lang="en-US"/>
        </a:p>
      </dgm:t>
    </dgm:pt>
    <dgm:pt modelId="{ACCB1C7C-4A48-41D4-94AA-36680C6A26A9}">
      <dgm:prSet/>
      <dgm:spPr/>
      <dgm:t>
        <a:bodyPr/>
        <a:lstStyle/>
        <a:p>
          <a:r>
            <a:rPr lang="en-US" b="1" i="0"/>
            <a:t>Gender</a:t>
          </a:r>
          <a:r>
            <a:rPr lang="en-US" b="0" i="0"/>
            <a:t>: Gender of the user (Male/Female).</a:t>
          </a:r>
          <a:endParaRPr lang="en-US"/>
        </a:p>
      </dgm:t>
    </dgm:pt>
    <dgm:pt modelId="{B6C37945-D18C-465D-B096-7BB423A1B148}" type="parTrans" cxnId="{6AED3850-6173-4CF7-9A21-EB6147DD72EF}">
      <dgm:prSet/>
      <dgm:spPr/>
      <dgm:t>
        <a:bodyPr/>
        <a:lstStyle/>
        <a:p>
          <a:endParaRPr lang="en-US"/>
        </a:p>
      </dgm:t>
    </dgm:pt>
    <dgm:pt modelId="{DB22E8CF-D008-4E09-BEB9-FF21EBE9EC0E}" type="sibTrans" cxnId="{6AED3850-6173-4CF7-9A21-EB6147DD72EF}">
      <dgm:prSet/>
      <dgm:spPr/>
      <dgm:t>
        <a:bodyPr/>
        <a:lstStyle/>
        <a:p>
          <a:endParaRPr lang="en-US"/>
        </a:p>
      </dgm:t>
    </dgm:pt>
    <dgm:pt modelId="{2AD78905-BFFD-4FAB-B8F8-838CB4B8DDC7}">
      <dgm:prSet/>
      <dgm:spPr/>
      <dgm:t>
        <a:bodyPr/>
        <a:lstStyle/>
        <a:p>
          <a:r>
            <a:rPr lang="en-US" b="1" i="0"/>
            <a:t>Age</a:t>
          </a:r>
          <a:r>
            <a:rPr lang="en-US" b="0" i="0"/>
            <a:t>: Age of the user.</a:t>
          </a:r>
          <a:endParaRPr lang="en-US"/>
        </a:p>
      </dgm:t>
    </dgm:pt>
    <dgm:pt modelId="{406758FF-3B09-4981-8BD8-9432D5AA831C}" type="parTrans" cxnId="{F8820BC1-E8FE-4D04-AF0B-886A90A2314B}">
      <dgm:prSet/>
      <dgm:spPr/>
      <dgm:t>
        <a:bodyPr/>
        <a:lstStyle/>
        <a:p>
          <a:endParaRPr lang="en-US"/>
        </a:p>
      </dgm:t>
    </dgm:pt>
    <dgm:pt modelId="{656A057B-74C8-4A28-B8D2-24E65AF4C192}" type="sibTrans" cxnId="{F8820BC1-E8FE-4D04-AF0B-886A90A2314B}">
      <dgm:prSet/>
      <dgm:spPr/>
      <dgm:t>
        <a:bodyPr/>
        <a:lstStyle/>
        <a:p>
          <a:endParaRPr lang="en-US"/>
        </a:p>
      </dgm:t>
    </dgm:pt>
    <dgm:pt modelId="{D8B95900-A2A9-4361-8B6D-6CCA9F113D1C}">
      <dgm:prSet/>
      <dgm:spPr/>
      <dgm:t>
        <a:bodyPr/>
        <a:lstStyle/>
        <a:p>
          <a:r>
            <a:rPr lang="en-US" b="1" i="0"/>
            <a:t>EstimatedSalary</a:t>
          </a:r>
          <a:r>
            <a:rPr lang="en-US" b="0" i="0"/>
            <a:t>: Estimated salary of the user.</a:t>
          </a:r>
          <a:endParaRPr lang="en-US"/>
        </a:p>
      </dgm:t>
    </dgm:pt>
    <dgm:pt modelId="{B38F03D6-504B-442C-A3B0-809542538329}" type="parTrans" cxnId="{93F5D9A7-5432-4CE5-9E99-A39E9C1E00B1}">
      <dgm:prSet/>
      <dgm:spPr/>
      <dgm:t>
        <a:bodyPr/>
        <a:lstStyle/>
        <a:p>
          <a:endParaRPr lang="en-US"/>
        </a:p>
      </dgm:t>
    </dgm:pt>
    <dgm:pt modelId="{F3D41D6C-B03C-4E30-8224-9D21159A3817}" type="sibTrans" cxnId="{93F5D9A7-5432-4CE5-9E99-A39E9C1E00B1}">
      <dgm:prSet/>
      <dgm:spPr/>
      <dgm:t>
        <a:bodyPr/>
        <a:lstStyle/>
        <a:p>
          <a:endParaRPr lang="en-US"/>
        </a:p>
      </dgm:t>
    </dgm:pt>
    <dgm:pt modelId="{EA4382DC-41B0-4381-87A7-A86A3EC75B89}">
      <dgm:prSet/>
      <dgm:spPr/>
      <dgm:t>
        <a:bodyPr/>
        <a:lstStyle/>
        <a:p>
          <a:r>
            <a:rPr lang="en-US" b="1" i="0"/>
            <a:t>Purchased</a:t>
          </a:r>
          <a:r>
            <a:rPr lang="en-US" b="0" i="0"/>
            <a:t>: Whether the user purchased or not (0 = No, 1 = Yes).</a:t>
          </a:r>
          <a:endParaRPr lang="en-US"/>
        </a:p>
      </dgm:t>
    </dgm:pt>
    <dgm:pt modelId="{F288E102-0DD7-4328-B330-3A8003C436F2}" type="parTrans" cxnId="{B88A8259-2B5B-45BA-B55B-CB6D8524646A}">
      <dgm:prSet/>
      <dgm:spPr/>
      <dgm:t>
        <a:bodyPr/>
        <a:lstStyle/>
        <a:p>
          <a:endParaRPr lang="en-US"/>
        </a:p>
      </dgm:t>
    </dgm:pt>
    <dgm:pt modelId="{2D31A283-3D81-4FF8-85A2-CFDB3730E2E8}" type="sibTrans" cxnId="{B88A8259-2B5B-45BA-B55B-CB6D8524646A}">
      <dgm:prSet/>
      <dgm:spPr/>
      <dgm:t>
        <a:bodyPr/>
        <a:lstStyle/>
        <a:p>
          <a:endParaRPr lang="en-US"/>
        </a:p>
      </dgm:t>
    </dgm:pt>
    <dgm:pt modelId="{FAFE3E14-7244-B241-A52B-E484A85C05FD}" type="pres">
      <dgm:prSet presAssocID="{51B8C163-6093-4FCD-AA42-D12B8B673891}" presName="linear" presStyleCnt="0">
        <dgm:presLayoutVars>
          <dgm:animLvl val="lvl"/>
          <dgm:resizeHandles val="exact"/>
        </dgm:presLayoutVars>
      </dgm:prSet>
      <dgm:spPr/>
    </dgm:pt>
    <dgm:pt modelId="{AECD5AED-C23B-604E-A341-63102B0E9B90}" type="pres">
      <dgm:prSet presAssocID="{0649D99D-133F-4A95-B85F-3D7292CBB77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A01F475-38F1-BD42-85E6-36EDB51BDFDB}" type="pres">
      <dgm:prSet presAssocID="{6BACC5D0-8808-4E6D-B285-723150E6785F}" presName="spacer" presStyleCnt="0"/>
      <dgm:spPr/>
    </dgm:pt>
    <dgm:pt modelId="{C0733CC8-0022-FE44-AF13-FF96D51ED151}" type="pres">
      <dgm:prSet presAssocID="{20CB6687-586D-4932-9CC5-5B1F35785E1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0AFA110-2AA0-504C-A69C-9637E0E67366}" type="pres">
      <dgm:prSet presAssocID="{1E18ED1D-873A-45A7-9DFB-A3CCE24CF3D9}" presName="spacer" presStyleCnt="0"/>
      <dgm:spPr/>
    </dgm:pt>
    <dgm:pt modelId="{C8020420-CBF4-094F-AF48-0B4F30DE1DA4}" type="pres">
      <dgm:prSet presAssocID="{ACCB1C7C-4A48-41D4-94AA-36680C6A26A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17B63BB-5A47-E146-A332-D61AB0E26112}" type="pres">
      <dgm:prSet presAssocID="{DB22E8CF-D008-4E09-BEB9-FF21EBE9EC0E}" presName="spacer" presStyleCnt="0"/>
      <dgm:spPr/>
    </dgm:pt>
    <dgm:pt modelId="{97A5D657-701E-8A43-8862-955AAB0760B1}" type="pres">
      <dgm:prSet presAssocID="{2AD78905-BFFD-4FAB-B8F8-838CB4B8DDC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9E42867-CE8A-9148-8AB0-CF8A72B0607E}" type="pres">
      <dgm:prSet presAssocID="{656A057B-74C8-4A28-B8D2-24E65AF4C192}" presName="spacer" presStyleCnt="0"/>
      <dgm:spPr/>
    </dgm:pt>
    <dgm:pt modelId="{F70F47CA-4FEA-F148-B0EB-7548C0989693}" type="pres">
      <dgm:prSet presAssocID="{D8B95900-A2A9-4361-8B6D-6CCA9F113D1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6F81907-627D-C945-B2A0-CC6E6472BDBD}" type="pres">
      <dgm:prSet presAssocID="{F3D41D6C-B03C-4E30-8224-9D21159A3817}" presName="spacer" presStyleCnt="0"/>
      <dgm:spPr/>
    </dgm:pt>
    <dgm:pt modelId="{5B3E702D-2E01-3D4F-911D-6DBC41D68398}" type="pres">
      <dgm:prSet presAssocID="{EA4382DC-41B0-4381-87A7-A86A3EC75B8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F83F734-B756-48DB-8F9D-C9A1231138E0}" srcId="{51B8C163-6093-4FCD-AA42-D12B8B673891}" destId="{20CB6687-586D-4932-9CC5-5B1F35785E1B}" srcOrd="1" destOrd="0" parTransId="{72127A38-2B44-44EB-B9B7-CCDA2DBE06BC}" sibTransId="{1E18ED1D-873A-45A7-9DFB-A3CCE24CF3D9}"/>
    <dgm:cxn modelId="{56C9FD3E-45A0-2A4E-B153-B20A0D049101}" type="presOf" srcId="{D8B95900-A2A9-4361-8B6D-6CCA9F113D1C}" destId="{F70F47CA-4FEA-F148-B0EB-7548C0989693}" srcOrd="0" destOrd="0" presId="urn:microsoft.com/office/officeart/2005/8/layout/vList2"/>
    <dgm:cxn modelId="{5092B749-51A1-2C40-8F20-D23DB201F165}" type="presOf" srcId="{2AD78905-BFFD-4FAB-B8F8-838CB4B8DDC7}" destId="{97A5D657-701E-8A43-8862-955AAB0760B1}" srcOrd="0" destOrd="0" presId="urn:microsoft.com/office/officeart/2005/8/layout/vList2"/>
    <dgm:cxn modelId="{6AED3850-6173-4CF7-9A21-EB6147DD72EF}" srcId="{51B8C163-6093-4FCD-AA42-D12B8B673891}" destId="{ACCB1C7C-4A48-41D4-94AA-36680C6A26A9}" srcOrd="2" destOrd="0" parTransId="{B6C37945-D18C-465D-B096-7BB423A1B148}" sibTransId="{DB22E8CF-D008-4E09-BEB9-FF21EBE9EC0E}"/>
    <dgm:cxn modelId="{0E80A755-CCAF-42D6-B39C-F84C2DD50819}" srcId="{51B8C163-6093-4FCD-AA42-D12B8B673891}" destId="{0649D99D-133F-4A95-B85F-3D7292CBB77A}" srcOrd="0" destOrd="0" parTransId="{25EBCADB-8203-4645-99C4-318CDD24CCFB}" sibTransId="{6BACC5D0-8808-4E6D-B285-723150E6785F}"/>
    <dgm:cxn modelId="{86083559-DF8F-AA49-98E2-AFCF0ABA2279}" type="presOf" srcId="{51B8C163-6093-4FCD-AA42-D12B8B673891}" destId="{FAFE3E14-7244-B241-A52B-E484A85C05FD}" srcOrd="0" destOrd="0" presId="urn:microsoft.com/office/officeart/2005/8/layout/vList2"/>
    <dgm:cxn modelId="{B88A8259-2B5B-45BA-B55B-CB6D8524646A}" srcId="{51B8C163-6093-4FCD-AA42-D12B8B673891}" destId="{EA4382DC-41B0-4381-87A7-A86A3EC75B89}" srcOrd="5" destOrd="0" parTransId="{F288E102-0DD7-4328-B330-3A8003C436F2}" sibTransId="{2D31A283-3D81-4FF8-85A2-CFDB3730E2E8}"/>
    <dgm:cxn modelId="{68C55576-F3D6-3B46-9EA8-01E8938542C9}" type="presOf" srcId="{EA4382DC-41B0-4381-87A7-A86A3EC75B89}" destId="{5B3E702D-2E01-3D4F-911D-6DBC41D68398}" srcOrd="0" destOrd="0" presId="urn:microsoft.com/office/officeart/2005/8/layout/vList2"/>
    <dgm:cxn modelId="{21AE1E86-5912-A54B-A9A1-0370F03AD166}" type="presOf" srcId="{0649D99D-133F-4A95-B85F-3D7292CBB77A}" destId="{AECD5AED-C23B-604E-A341-63102B0E9B90}" srcOrd="0" destOrd="0" presId="urn:microsoft.com/office/officeart/2005/8/layout/vList2"/>
    <dgm:cxn modelId="{93F5D9A7-5432-4CE5-9E99-A39E9C1E00B1}" srcId="{51B8C163-6093-4FCD-AA42-D12B8B673891}" destId="{D8B95900-A2A9-4361-8B6D-6CCA9F113D1C}" srcOrd="4" destOrd="0" parTransId="{B38F03D6-504B-442C-A3B0-809542538329}" sibTransId="{F3D41D6C-B03C-4E30-8224-9D21159A3817}"/>
    <dgm:cxn modelId="{6DB00DBD-6FEB-DB46-A635-2CAD07E737A1}" type="presOf" srcId="{20CB6687-586D-4932-9CC5-5B1F35785E1B}" destId="{C0733CC8-0022-FE44-AF13-FF96D51ED151}" srcOrd="0" destOrd="0" presId="urn:microsoft.com/office/officeart/2005/8/layout/vList2"/>
    <dgm:cxn modelId="{F8820BC1-E8FE-4D04-AF0B-886A90A2314B}" srcId="{51B8C163-6093-4FCD-AA42-D12B8B673891}" destId="{2AD78905-BFFD-4FAB-B8F8-838CB4B8DDC7}" srcOrd="3" destOrd="0" parTransId="{406758FF-3B09-4981-8BD8-9432D5AA831C}" sibTransId="{656A057B-74C8-4A28-B8D2-24E65AF4C192}"/>
    <dgm:cxn modelId="{6C366CDF-1E4C-5740-B176-FF7A773CB0B3}" type="presOf" srcId="{ACCB1C7C-4A48-41D4-94AA-36680C6A26A9}" destId="{C8020420-CBF4-094F-AF48-0B4F30DE1DA4}" srcOrd="0" destOrd="0" presId="urn:microsoft.com/office/officeart/2005/8/layout/vList2"/>
    <dgm:cxn modelId="{BAAD2318-95AB-3742-9395-B95EEA513CA7}" type="presParOf" srcId="{FAFE3E14-7244-B241-A52B-E484A85C05FD}" destId="{AECD5AED-C23B-604E-A341-63102B0E9B90}" srcOrd="0" destOrd="0" presId="urn:microsoft.com/office/officeart/2005/8/layout/vList2"/>
    <dgm:cxn modelId="{0D454EDA-1FCA-314C-8EEF-AEFEEA7030E8}" type="presParOf" srcId="{FAFE3E14-7244-B241-A52B-E484A85C05FD}" destId="{5A01F475-38F1-BD42-85E6-36EDB51BDFDB}" srcOrd="1" destOrd="0" presId="urn:microsoft.com/office/officeart/2005/8/layout/vList2"/>
    <dgm:cxn modelId="{99BAFFA7-E011-6C40-9404-94C80B91721F}" type="presParOf" srcId="{FAFE3E14-7244-B241-A52B-E484A85C05FD}" destId="{C0733CC8-0022-FE44-AF13-FF96D51ED151}" srcOrd="2" destOrd="0" presId="urn:microsoft.com/office/officeart/2005/8/layout/vList2"/>
    <dgm:cxn modelId="{F7623110-48AE-0042-A2B4-6E32EC8DC5BB}" type="presParOf" srcId="{FAFE3E14-7244-B241-A52B-E484A85C05FD}" destId="{A0AFA110-2AA0-504C-A69C-9637E0E67366}" srcOrd="3" destOrd="0" presId="urn:microsoft.com/office/officeart/2005/8/layout/vList2"/>
    <dgm:cxn modelId="{5155C1AB-D290-8540-8517-5B80086F874C}" type="presParOf" srcId="{FAFE3E14-7244-B241-A52B-E484A85C05FD}" destId="{C8020420-CBF4-094F-AF48-0B4F30DE1DA4}" srcOrd="4" destOrd="0" presId="urn:microsoft.com/office/officeart/2005/8/layout/vList2"/>
    <dgm:cxn modelId="{AB3835CC-1F86-FA47-A91E-7A271255730B}" type="presParOf" srcId="{FAFE3E14-7244-B241-A52B-E484A85C05FD}" destId="{817B63BB-5A47-E146-A332-D61AB0E26112}" srcOrd="5" destOrd="0" presId="urn:microsoft.com/office/officeart/2005/8/layout/vList2"/>
    <dgm:cxn modelId="{671C15D9-A1DF-1F42-8289-FF689DB912ED}" type="presParOf" srcId="{FAFE3E14-7244-B241-A52B-E484A85C05FD}" destId="{97A5D657-701E-8A43-8862-955AAB0760B1}" srcOrd="6" destOrd="0" presId="urn:microsoft.com/office/officeart/2005/8/layout/vList2"/>
    <dgm:cxn modelId="{79659D2E-A3C9-3B49-AEA6-8F05060AA172}" type="presParOf" srcId="{FAFE3E14-7244-B241-A52B-E484A85C05FD}" destId="{99E42867-CE8A-9148-8AB0-CF8A72B0607E}" srcOrd="7" destOrd="0" presId="urn:microsoft.com/office/officeart/2005/8/layout/vList2"/>
    <dgm:cxn modelId="{DB33DB30-DBA4-6B4D-A75D-BD9866DECE96}" type="presParOf" srcId="{FAFE3E14-7244-B241-A52B-E484A85C05FD}" destId="{F70F47CA-4FEA-F148-B0EB-7548C0989693}" srcOrd="8" destOrd="0" presId="urn:microsoft.com/office/officeart/2005/8/layout/vList2"/>
    <dgm:cxn modelId="{D5356FB6-6864-EF4B-9148-D0AD80BA6BC9}" type="presParOf" srcId="{FAFE3E14-7244-B241-A52B-E484A85C05FD}" destId="{56F81907-627D-C945-B2A0-CC6E6472BDBD}" srcOrd="9" destOrd="0" presId="urn:microsoft.com/office/officeart/2005/8/layout/vList2"/>
    <dgm:cxn modelId="{4D33FBA4-881F-7743-BB7B-10AF951959CD}" type="presParOf" srcId="{FAFE3E14-7244-B241-A52B-E484A85C05FD}" destId="{5B3E702D-2E01-3D4F-911D-6DBC41D6839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25B22F-8668-41B1-82FA-01C382E849B5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65F670-E8AD-44F3-9C68-C9C04E41BB40}">
      <dgm:prSet/>
      <dgm:spPr/>
      <dgm:t>
        <a:bodyPr/>
        <a:lstStyle/>
        <a:p>
          <a:r>
            <a:rPr lang="en-US" b="0" i="0"/>
            <a:t>The project experiments with several classification models, including Logistic Regression, K-Nearest Neighbors (KNN), Support Vector Machine (SVM), Decision Tree, and Random Forest.</a:t>
          </a:r>
          <a:endParaRPr lang="en-US"/>
        </a:p>
      </dgm:t>
    </dgm:pt>
    <dgm:pt modelId="{15CB4A3F-C23A-4BE4-A31F-2E623DEC4F0E}" type="parTrans" cxnId="{4E03FCCB-ED84-4D2B-8A03-815BE7BEEBB5}">
      <dgm:prSet/>
      <dgm:spPr/>
      <dgm:t>
        <a:bodyPr/>
        <a:lstStyle/>
        <a:p>
          <a:endParaRPr lang="en-US"/>
        </a:p>
      </dgm:t>
    </dgm:pt>
    <dgm:pt modelId="{A4C98B4E-1A38-457F-AE57-D74ABEA5524D}" type="sibTrans" cxnId="{4E03FCCB-ED84-4D2B-8A03-815BE7BEEBB5}">
      <dgm:prSet/>
      <dgm:spPr/>
      <dgm:t>
        <a:bodyPr/>
        <a:lstStyle/>
        <a:p>
          <a:endParaRPr lang="en-US"/>
        </a:p>
      </dgm:t>
    </dgm:pt>
    <dgm:pt modelId="{A817D2BB-8B3A-419C-8101-136249C2A934}">
      <dgm:prSet/>
      <dgm:spPr/>
      <dgm:t>
        <a:bodyPr/>
        <a:lstStyle/>
        <a:p>
          <a:r>
            <a:rPr lang="en-US" b="1" i="0"/>
            <a:t>Grid Search</a:t>
          </a:r>
          <a:r>
            <a:rPr lang="en-US" b="0" i="0"/>
            <a:t>: This technique is used for hyperparameter tuning to optimize model performance.</a:t>
          </a:r>
          <a:endParaRPr lang="en-US"/>
        </a:p>
      </dgm:t>
    </dgm:pt>
    <dgm:pt modelId="{A69929BF-F164-4CBD-A924-1E241CC9F59A}" type="parTrans" cxnId="{C1588631-173F-4B62-9129-41796A527DF8}">
      <dgm:prSet/>
      <dgm:spPr/>
      <dgm:t>
        <a:bodyPr/>
        <a:lstStyle/>
        <a:p>
          <a:endParaRPr lang="en-US"/>
        </a:p>
      </dgm:t>
    </dgm:pt>
    <dgm:pt modelId="{43E8FC6E-4172-404E-BC0C-6BCE5B94C474}" type="sibTrans" cxnId="{C1588631-173F-4B62-9129-41796A527DF8}">
      <dgm:prSet/>
      <dgm:spPr/>
      <dgm:t>
        <a:bodyPr/>
        <a:lstStyle/>
        <a:p>
          <a:endParaRPr lang="en-US"/>
        </a:p>
      </dgm:t>
    </dgm:pt>
    <dgm:pt modelId="{8E91C0D7-3133-4C61-A10F-C8980EF1C81E}">
      <dgm:prSet/>
      <dgm:spPr/>
      <dgm:t>
        <a:bodyPr/>
        <a:lstStyle/>
        <a:p>
          <a:r>
            <a:rPr lang="en-US" b="1" i="0"/>
            <a:t>Cross-Validation</a:t>
          </a:r>
          <a:r>
            <a:rPr lang="en-US" b="0" i="0"/>
            <a:t>: K-Fold Cross-Validation is employed to assess model robustness.</a:t>
          </a:r>
          <a:endParaRPr lang="en-US"/>
        </a:p>
      </dgm:t>
    </dgm:pt>
    <dgm:pt modelId="{422C9546-20F1-4DF6-9057-1F4C336004D5}" type="parTrans" cxnId="{58753B29-F4F9-459E-90C2-4E32BD372F82}">
      <dgm:prSet/>
      <dgm:spPr/>
      <dgm:t>
        <a:bodyPr/>
        <a:lstStyle/>
        <a:p>
          <a:endParaRPr lang="en-US"/>
        </a:p>
      </dgm:t>
    </dgm:pt>
    <dgm:pt modelId="{C04B1DB2-ED35-448C-AA3E-D625FCE2BB9D}" type="sibTrans" cxnId="{58753B29-F4F9-459E-90C2-4E32BD372F82}">
      <dgm:prSet/>
      <dgm:spPr/>
      <dgm:t>
        <a:bodyPr/>
        <a:lstStyle/>
        <a:p>
          <a:endParaRPr lang="en-US"/>
        </a:p>
      </dgm:t>
    </dgm:pt>
    <dgm:pt modelId="{1B986254-60BB-8D4E-8243-CF1B88A5308F}" type="pres">
      <dgm:prSet presAssocID="{B425B22F-8668-41B1-82FA-01C382E849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8D28FC-3488-DF48-ACEC-DA8ABF2FE427}" type="pres">
      <dgm:prSet presAssocID="{6D65F670-E8AD-44F3-9C68-C9C04E41BB40}" presName="hierRoot1" presStyleCnt="0"/>
      <dgm:spPr/>
    </dgm:pt>
    <dgm:pt modelId="{29693510-38B2-1B4F-8A62-5540759D9682}" type="pres">
      <dgm:prSet presAssocID="{6D65F670-E8AD-44F3-9C68-C9C04E41BB40}" presName="composite" presStyleCnt="0"/>
      <dgm:spPr/>
    </dgm:pt>
    <dgm:pt modelId="{59A20513-96A1-5B4A-B257-DFEA298E74F4}" type="pres">
      <dgm:prSet presAssocID="{6D65F670-E8AD-44F3-9C68-C9C04E41BB40}" presName="background" presStyleLbl="node0" presStyleIdx="0" presStyleCnt="3"/>
      <dgm:spPr/>
    </dgm:pt>
    <dgm:pt modelId="{73BCAC59-12B1-4742-9EB5-8FD57983E7A7}" type="pres">
      <dgm:prSet presAssocID="{6D65F670-E8AD-44F3-9C68-C9C04E41BB40}" presName="text" presStyleLbl="fgAcc0" presStyleIdx="0" presStyleCnt="3">
        <dgm:presLayoutVars>
          <dgm:chPref val="3"/>
        </dgm:presLayoutVars>
      </dgm:prSet>
      <dgm:spPr/>
    </dgm:pt>
    <dgm:pt modelId="{64838B8E-4687-6B4C-8AB7-4CD67A6ABA88}" type="pres">
      <dgm:prSet presAssocID="{6D65F670-E8AD-44F3-9C68-C9C04E41BB40}" presName="hierChild2" presStyleCnt="0"/>
      <dgm:spPr/>
    </dgm:pt>
    <dgm:pt modelId="{DF75511B-9D9C-4144-BB54-28D96F0E1C3B}" type="pres">
      <dgm:prSet presAssocID="{A817D2BB-8B3A-419C-8101-136249C2A934}" presName="hierRoot1" presStyleCnt="0"/>
      <dgm:spPr/>
    </dgm:pt>
    <dgm:pt modelId="{ECC51E01-99B2-9546-85BA-2E29F206F88D}" type="pres">
      <dgm:prSet presAssocID="{A817D2BB-8B3A-419C-8101-136249C2A934}" presName="composite" presStyleCnt="0"/>
      <dgm:spPr/>
    </dgm:pt>
    <dgm:pt modelId="{AA8AF9D6-773C-874D-B5A0-CBEE8332A023}" type="pres">
      <dgm:prSet presAssocID="{A817D2BB-8B3A-419C-8101-136249C2A934}" presName="background" presStyleLbl="node0" presStyleIdx="1" presStyleCnt="3"/>
      <dgm:spPr/>
    </dgm:pt>
    <dgm:pt modelId="{E3A5B64E-079D-EE4A-BEAE-94F6B7CBD177}" type="pres">
      <dgm:prSet presAssocID="{A817D2BB-8B3A-419C-8101-136249C2A934}" presName="text" presStyleLbl="fgAcc0" presStyleIdx="1" presStyleCnt="3">
        <dgm:presLayoutVars>
          <dgm:chPref val="3"/>
        </dgm:presLayoutVars>
      </dgm:prSet>
      <dgm:spPr/>
    </dgm:pt>
    <dgm:pt modelId="{8DA1F714-9455-DC40-8E39-020BAE9312E9}" type="pres">
      <dgm:prSet presAssocID="{A817D2BB-8B3A-419C-8101-136249C2A934}" presName="hierChild2" presStyleCnt="0"/>
      <dgm:spPr/>
    </dgm:pt>
    <dgm:pt modelId="{C3B3A55D-1C5A-7D48-94D7-C1AB7C9F4317}" type="pres">
      <dgm:prSet presAssocID="{8E91C0D7-3133-4C61-A10F-C8980EF1C81E}" presName="hierRoot1" presStyleCnt="0"/>
      <dgm:spPr/>
    </dgm:pt>
    <dgm:pt modelId="{0D648D4B-3C74-C84A-87CD-BA02A3B77F28}" type="pres">
      <dgm:prSet presAssocID="{8E91C0D7-3133-4C61-A10F-C8980EF1C81E}" presName="composite" presStyleCnt="0"/>
      <dgm:spPr/>
    </dgm:pt>
    <dgm:pt modelId="{FC386B87-6F37-CC43-9716-6A379A8F3BC9}" type="pres">
      <dgm:prSet presAssocID="{8E91C0D7-3133-4C61-A10F-C8980EF1C81E}" presName="background" presStyleLbl="node0" presStyleIdx="2" presStyleCnt="3"/>
      <dgm:spPr/>
    </dgm:pt>
    <dgm:pt modelId="{C4199F97-D935-244B-870A-7850704D0D20}" type="pres">
      <dgm:prSet presAssocID="{8E91C0D7-3133-4C61-A10F-C8980EF1C81E}" presName="text" presStyleLbl="fgAcc0" presStyleIdx="2" presStyleCnt="3">
        <dgm:presLayoutVars>
          <dgm:chPref val="3"/>
        </dgm:presLayoutVars>
      </dgm:prSet>
      <dgm:spPr/>
    </dgm:pt>
    <dgm:pt modelId="{433ADF28-ECE7-EE4F-A915-C8E3F50D13C2}" type="pres">
      <dgm:prSet presAssocID="{8E91C0D7-3133-4C61-A10F-C8980EF1C81E}" presName="hierChild2" presStyleCnt="0"/>
      <dgm:spPr/>
    </dgm:pt>
  </dgm:ptLst>
  <dgm:cxnLst>
    <dgm:cxn modelId="{130ADB10-3808-B148-8BD0-EE500CD852E9}" type="presOf" srcId="{6D65F670-E8AD-44F3-9C68-C9C04E41BB40}" destId="{73BCAC59-12B1-4742-9EB5-8FD57983E7A7}" srcOrd="0" destOrd="0" presId="urn:microsoft.com/office/officeart/2005/8/layout/hierarchy1"/>
    <dgm:cxn modelId="{58753B29-F4F9-459E-90C2-4E32BD372F82}" srcId="{B425B22F-8668-41B1-82FA-01C382E849B5}" destId="{8E91C0D7-3133-4C61-A10F-C8980EF1C81E}" srcOrd="2" destOrd="0" parTransId="{422C9546-20F1-4DF6-9057-1F4C336004D5}" sibTransId="{C04B1DB2-ED35-448C-AA3E-D625FCE2BB9D}"/>
    <dgm:cxn modelId="{C1588631-173F-4B62-9129-41796A527DF8}" srcId="{B425B22F-8668-41B1-82FA-01C382E849B5}" destId="{A817D2BB-8B3A-419C-8101-136249C2A934}" srcOrd="1" destOrd="0" parTransId="{A69929BF-F164-4CBD-A924-1E241CC9F59A}" sibTransId="{43E8FC6E-4172-404E-BC0C-6BCE5B94C474}"/>
    <dgm:cxn modelId="{443236B2-5A8A-484F-9CAB-61BF88C6C0A9}" type="presOf" srcId="{A817D2BB-8B3A-419C-8101-136249C2A934}" destId="{E3A5B64E-079D-EE4A-BEAE-94F6B7CBD177}" srcOrd="0" destOrd="0" presId="urn:microsoft.com/office/officeart/2005/8/layout/hierarchy1"/>
    <dgm:cxn modelId="{27F34CB2-8D39-A44F-9CB3-7D37CB6C73B2}" type="presOf" srcId="{8E91C0D7-3133-4C61-A10F-C8980EF1C81E}" destId="{C4199F97-D935-244B-870A-7850704D0D20}" srcOrd="0" destOrd="0" presId="urn:microsoft.com/office/officeart/2005/8/layout/hierarchy1"/>
    <dgm:cxn modelId="{4E03FCCB-ED84-4D2B-8A03-815BE7BEEBB5}" srcId="{B425B22F-8668-41B1-82FA-01C382E849B5}" destId="{6D65F670-E8AD-44F3-9C68-C9C04E41BB40}" srcOrd="0" destOrd="0" parTransId="{15CB4A3F-C23A-4BE4-A31F-2E623DEC4F0E}" sibTransId="{A4C98B4E-1A38-457F-AE57-D74ABEA5524D}"/>
    <dgm:cxn modelId="{D6E3B1D7-FC42-F743-A13A-C3BC22B0A0BE}" type="presOf" srcId="{B425B22F-8668-41B1-82FA-01C382E849B5}" destId="{1B986254-60BB-8D4E-8243-CF1B88A5308F}" srcOrd="0" destOrd="0" presId="urn:microsoft.com/office/officeart/2005/8/layout/hierarchy1"/>
    <dgm:cxn modelId="{3CE005CC-253E-FF4F-B333-E262DB1B0734}" type="presParOf" srcId="{1B986254-60BB-8D4E-8243-CF1B88A5308F}" destId="{8D8D28FC-3488-DF48-ACEC-DA8ABF2FE427}" srcOrd="0" destOrd="0" presId="urn:microsoft.com/office/officeart/2005/8/layout/hierarchy1"/>
    <dgm:cxn modelId="{3809D773-16E9-FB41-90D2-F5F66F886216}" type="presParOf" srcId="{8D8D28FC-3488-DF48-ACEC-DA8ABF2FE427}" destId="{29693510-38B2-1B4F-8A62-5540759D9682}" srcOrd="0" destOrd="0" presId="urn:microsoft.com/office/officeart/2005/8/layout/hierarchy1"/>
    <dgm:cxn modelId="{506C8B57-8C44-3A44-9A66-064F68F1B001}" type="presParOf" srcId="{29693510-38B2-1B4F-8A62-5540759D9682}" destId="{59A20513-96A1-5B4A-B257-DFEA298E74F4}" srcOrd="0" destOrd="0" presId="urn:microsoft.com/office/officeart/2005/8/layout/hierarchy1"/>
    <dgm:cxn modelId="{02937D4C-AB09-4046-B7C1-855E919964C4}" type="presParOf" srcId="{29693510-38B2-1B4F-8A62-5540759D9682}" destId="{73BCAC59-12B1-4742-9EB5-8FD57983E7A7}" srcOrd="1" destOrd="0" presId="urn:microsoft.com/office/officeart/2005/8/layout/hierarchy1"/>
    <dgm:cxn modelId="{AED32496-018E-FF4D-BA66-9568A8480723}" type="presParOf" srcId="{8D8D28FC-3488-DF48-ACEC-DA8ABF2FE427}" destId="{64838B8E-4687-6B4C-8AB7-4CD67A6ABA88}" srcOrd="1" destOrd="0" presId="urn:microsoft.com/office/officeart/2005/8/layout/hierarchy1"/>
    <dgm:cxn modelId="{B7D9A547-0E37-F245-B312-E12E4B637368}" type="presParOf" srcId="{1B986254-60BB-8D4E-8243-CF1B88A5308F}" destId="{DF75511B-9D9C-4144-BB54-28D96F0E1C3B}" srcOrd="1" destOrd="0" presId="urn:microsoft.com/office/officeart/2005/8/layout/hierarchy1"/>
    <dgm:cxn modelId="{D2348F12-A4CC-7448-BD44-12C803855306}" type="presParOf" srcId="{DF75511B-9D9C-4144-BB54-28D96F0E1C3B}" destId="{ECC51E01-99B2-9546-85BA-2E29F206F88D}" srcOrd="0" destOrd="0" presId="urn:microsoft.com/office/officeart/2005/8/layout/hierarchy1"/>
    <dgm:cxn modelId="{6AE47467-3DAC-8844-AEB1-C461152C2083}" type="presParOf" srcId="{ECC51E01-99B2-9546-85BA-2E29F206F88D}" destId="{AA8AF9D6-773C-874D-B5A0-CBEE8332A023}" srcOrd="0" destOrd="0" presId="urn:microsoft.com/office/officeart/2005/8/layout/hierarchy1"/>
    <dgm:cxn modelId="{EB1C2EF9-41BE-214C-8AC6-D2624A6514BB}" type="presParOf" srcId="{ECC51E01-99B2-9546-85BA-2E29F206F88D}" destId="{E3A5B64E-079D-EE4A-BEAE-94F6B7CBD177}" srcOrd="1" destOrd="0" presId="urn:microsoft.com/office/officeart/2005/8/layout/hierarchy1"/>
    <dgm:cxn modelId="{3CBEC617-D3C4-0A47-B172-FEC37971813A}" type="presParOf" srcId="{DF75511B-9D9C-4144-BB54-28D96F0E1C3B}" destId="{8DA1F714-9455-DC40-8E39-020BAE9312E9}" srcOrd="1" destOrd="0" presId="urn:microsoft.com/office/officeart/2005/8/layout/hierarchy1"/>
    <dgm:cxn modelId="{D9E473E0-98C8-BA48-BC34-178108369A45}" type="presParOf" srcId="{1B986254-60BB-8D4E-8243-CF1B88A5308F}" destId="{C3B3A55D-1C5A-7D48-94D7-C1AB7C9F4317}" srcOrd="2" destOrd="0" presId="urn:microsoft.com/office/officeart/2005/8/layout/hierarchy1"/>
    <dgm:cxn modelId="{D6A3F3F0-8CF2-584E-8927-7C572449887D}" type="presParOf" srcId="{C3B3A55D-1C5A-7D48-94D7-C1AB7C9F4317}" destId="{0D648D4B-3C74-C84A-87CD-BA02A3B77F28}" srcOrd="0" destOrd="0" presId="urn:microsoft.com/office/officeart/2005/8/layout/hierarchy1"/>
    <dgm:cxn modelId="{B5542540-8859-2B4C-985E-DCABE7D97EC7}" type="presParOf" srcId="{0D648D4B-3C74-C84A-87CD-BA02A3B77F28}" destId="{FC386B87-6F37-CC43-9716-6A379A8F3BC9}" srcOrd="0" destOrd="0" presId="urn:microsoft.com/office/officeart/2005/8/layout/hierarchy1"/>
    <dgm:cxn modelId="{619B339A-1FA1-7742-837A-7A149F3FE3D0}" type="presParOf" srcId="{0D648D4B-3C74-C84A-87CD-BA02A3B77F28}" destId="{C4199F97-D935-244B-870A-7850704D0D20}" srcOrd="1" destOrd="0" presId="urn:microsoft.com/office/officeart/2005/8/layout/hierarchy1"/>
    <dgm:cxn modelId="{E2290E72-06DF-074B-9BA9-AC9D9C75BEC9}" type="presParOf" srcId="{C3B3A55D-1C5A-7D48-94D7-C1AB7C9F4317}" destId="{433ADF28-ECE7-EE4F-A915-C8E3F50D13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D5AED-C23B-604E-A341-63102B0E9B90}">
      <dsp:nvSpPr>
        <dsp:cNvPr id="0" name=""/>
        <dsp:cNvSpPr/>
      </dsp:nvSpPr>
      <dsp:spPr>
        <a:xfrm>
          <a:off x="0" y="89417"/>
          <a:ext cx="1002665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The dataset '</a:t>
          </a:r>
          <a:r>
            <a:rPr lang="en-US" sz="2400" b="0" i="0" kern="1200" dirty="0" err="1"/>
            <a:t>Social_Network_Ads.csv</a:t>
          </a:r>
          <a:r>
            <a:rPr lang="en-US" sz="2400" b="0" i="0" kern="1200" dirty="0"/>
            <a:t>' contains the following columns:</a:t>
          </a:r>
          <a:endParaRPr lang="en-US" sz="2400" kern="1200" dirty="0"/>
        </a:p>
      </dsp:txBody>
      <dsp:txXfrm>
        <a:off x="28100" y="117517"/>
        <a:ext cx="9970450" cy="519439"/>
      </dsp:txXfrm>
    </dsp:sp>
    <dsp:sp modelId="{C0733CC8-0022-FE44-AF13-FF96D51ED151}">
      <dsp:nvSpPr>
        <dsp:cNvPr id="0" name=""/>
        <dsp:cNvSpPr/>
      </dsp:nvSpPr>
      <dsp:spPr>
        <a:xfrm>
          <a:off x="0" y="734177"/>
          <a:ext cx="1002665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User ID</a:t>
          </a:r>
          <a:r>
            <a:rPr lang="en-US" sz="2400" b="0" i="0" kern="1200"/>
            <a:t>: Identifier for the user.</a:t>
          </a:r>
          <a:endParaRPr lang="en-US" sz="2400" kern="1200"/>
        </a:p>
      </dsp:txBody>
      <dsp:txXfrm>
        <a:off x="28100" y="762277"/>
        <a:ext cx="9970450" cy="519439"/>
      </dsp:txXfrm>
    </dsp:sp>
    <dsp:sp modelId="{C8020420-CBF4-094F-AF48-0B4F30DE1DA4}">
      <dsp:nvSpPr>
        <dsp:cNvPr id="0" name=""/>
        <dsp:cNvSpPr/>
      </dsp:nvSpPr>
      <dsp:spPr>
        <a:xfrm>
          <a:off x="0" y="1378937"/>
          <a:ext cx="1002665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Gender</a:t>
          </a:r>
          <a:r>
            <a:rPr lang="en-US" sz="2400" b="0" i="0" kern="1200"/>
            <a:t>: Gender of the user (Male/Female).</a:t>
          </a:r>
          <a:endParaRPr lang="en-US" sz="2400" kern="1200"/>
        </a:p>
      </dsp:txBody>
      <dsp:txXfrm>
        <a:off x="28100" y="1407037"/>
        <a:ext cx="9970450" cy="519439"/>
      </dsp:txXfrm>
    </dsp:sp>
    <dsp:sp modelId="{97A5D657-701E-8A43-8862-955AAB0760B1}">
      <dsp:nvSpPr>
        <dsp:cNvPr id="0" name=""/>
        <dsp:cNvSpPr/>
      </dsp:nvSpPr>
      <dsp:spPr>
        <a:xfrm>
          <a:off x="0" y="2023697"/>
          <a:ext cx="1002665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Age</a:t>
          </a:r>
          <a:r>
            <a:rPr lang="en-US" sz="2400" b="0" i="0" kern="1200"/>
            <a:t>: Age of the user.</a:t>
          </a:r>
          <a:endParaRPr lang="en-US" sz="2400" kern="1200"/>
        </a:p>
      </dsp:txBody>
      <dsp:txXfrm>
        <a:off x="28100" y="2051797"/>
        <a:ext cx="9970450" cy="519439"/>
      </dsp:txXfrm>
    </dsp:sp>
    <dsp:sp modelId="{F70F47CA-4FEA-F148-B0EB-7548C0989693}">
      <dsp:nvSpPr>
        <dsp:cNvPr id="0" name=""/>
        <dsp:cNvSpPr/>
      </dsp:nvSpPr>
      <dsp:spPr>
        <a:xfrm>
          <a:off x="0" y="2668457"/>
          <a:ext cx="1002665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EstimatedSalary</a:t>
          </a:r>
          <a:r>
            <a:rPr lang="en-US" sz="2400" b="0" i="0" kern="1200"/>
            <a:t>: Estimated salary of the user.</a:t>
          </a:r>
          <a:endParaRPr lang="en-US" sz="2400" kern="1200"/>
        </a:p>
      </dsp:txBody>
      <dsp:txXfrm>
        <a:off x="28100" y="2696557"/>
        <a:ext cx="9970450" cy="519439"/>
      </dsp:txXfrm>
    </dsp:sp>
    <dsp:sp modelId="{5B3E702D-2E01-3D4F-911D-6DBC41D68398}">
      <dsp:nvSpPr>
        <dsp:cNvPr id="0" name=""/>
        <dsp:cNvSpPr/>
      </dsp:nvSpPr>
      <dsp:spPr>
        <a:xfrm>
          <a:off x="0" y="3313217"/>
          <a:ext cx="1002665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Purchased</a:t>
          </a:r>
          <a:r>
            <a:rPr lang="en-US" sz="2400" b="0" i="0" kern="1200"/>
            <a:t>: Whether the user purchased or not (0 = No, 1 = Yes).</a:t>
          </a:r>
          <a:endParaRPr lang="en-US" sz="2400" kern="1200"/>
        </a:p>
      </dsp:txBody>
      <dsp:txXfrm>
        <a:off x="28100" y="3341317"/>
        <a:ext cx="9970450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20513-96A1-5B4A-B257-DFEA298E74F4}">
      <dsp:nvSpPr>
        <dsp:cNvPr id="0" name=""/>
        <dsp:cNvSpPr/>
      </dsp:nvSpPr>
      <dsp:spPr>
        <a:xfrm>
          <a:off x="0" y="579090"/>
          <a:ext cx="3124595" cy="198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BCAC59-12B1-4742-9EB5-8FD57983E7A7}">
      <dsp:nvSpPr>
        <dsp:cNvPr id="0" name=""/>
        <dsp:cNvSpPr/>
      </dsp:nvSpPr>
      <dsp:spPr>
        <a:xfrm>
          <a:off x="347177" y="908909"/>
          <a:ext cx="3124595" cy="1984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project experiments with several classification models, including Logistic Regression, K-Nearest Neighbors (KNN), Support Vector Machine (SVM), Decision Tree, and Random Forest.</a:t>
          </a:r>
          <a:endParaRPr lang="en-US" sz="1600" kern="1200"/>
        </a:p>
      </dsp:txBody>
      <dsp:txXfrm>
        <a:off x="405290" y="967022"/>
        <a:ext cx="3008369" cy="1867892"/>
      </dsp:txXfrm>
    </dsp:sp>
    <dsp:sp modelId="{AA8AF9D6-773C-874D-B5A0-CBEE8332A023}">
      <dsp:nvSpPr>
        <dsp:cNvPr id="0" name=""/>
        <dsp:cNvSpPr/>
      </dsp:nvSpPr>
      <dsp:spPr>
        <a:xfrm>
          <a:off x="3818950" y="579090"/>
          <a:ext cx="3124595" cy="198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A5B64E-079D-EE4A-BEAE-94F6B7CBD177}">
      <dsp:nvSpPr>
        <dsp:cNvPr id="0" name=""/>
        <dsp:cNvSpPr/>
      </dsp:nvSpPr>
      <dsp:spPr>
        <a:xfrm>
          <a:off x="4166127" y="908909"/>
          <a:ext cx="3124595" cy="1984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Grid Search</a:t>
          </a:r>
          <a:r>
            <a:rPr lang="en-US" sz="1600" b="0" i="0" kern="1200"/>
            <a:t>: This technique is used for hyperparameter tuning to optimize model performance.</a:t>
          </a:r>
          <a:endParaRPr lang="en-US" sz="1600" kern="1200"/>
        </a:p>
      </dsp:txBody>
      <dsp:txXfrm>
        <a:off x="4224240" y="967022"/>
        <a:ext cx="3008369" cy="1867892"/>
      </dsp:txXfrm>
    </dsp:sp>
    <dsp:sp modelId="{FC386B87-6F37-CC43-9716-6A379A8F3BC9}">
      <dsp:nvSpPr>
        <dsp:cNvPr id="0" name=""/>
        <dsp:cNvSpPr/>
      </dsp:nvSpPr>
      <dsp:spPr>
        <a:xfrm>
          <a:off x="7637900" y="579090"/>
          <a:ext cx="3124595" cy="198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199F97-D935-244B-870A-7850704D0D20}">
      <dsp:nvSpPr>
        <dsp:cNvPr id="0" name=""/>
        <dsp:cNvSpPr/>
      </dsp:nvSpPr>
      <dsp:spPr>
        <a:xfrm>
          <a:off x="7985078" y="908909"/>
          <a:ext cx="3124595" cy="1984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Cross-Validation</a:t>
          </a:r>
          <a:r>
            <a:rPr lang="en-US" sz="1600" b="0" i="0" kern="1200"/>
            <a:t>: K-Fold Cross-Validation is employed to assess model robustness.</a:t>
          </a:r>
          <a:endParaRPr lang="en-US" sz="1600" kern="1200"/>
        </a:p>
      </dsp:txBody>
      <dsp:txXfrm>
        <a:off x="8043191" y="967022"/>
        <a:ext cx="3008369" cy="1867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386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5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5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2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9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7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1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09BE6-42FC-C0F6-D374-BD1468F61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050" y="1079500"/>
            <a:ext cx="3884962" cy="2138400"/>
          </a:xfrm>
        </p:spPr>
        <p:txBody>
          <a:bodyPr>
            <a:normAutofit/>
          </a:bodyPr>
          <a:lstStyle/>
          <a:p>
            <a:r>
              <a:rPr lang="en-TW" dirty="0"/>
              <a:t>Introduction to Data science </a:t>
            </a:r>
            <a:br>
              <a:rPr lang="en-TW" dirty="0"/>
            </a:br>
            <a:r>
              <a:rPr lang="en-TW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CCC41-53AC-BE67-93AF-3F04F1777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051" y="4113213"/>
            <a:ext cx="3884961" cy="1655762"/>
          </a:xfrm>
        </p:spPr>
        <p:txBody>
          <a:bodyPr>
            <a:normAutofit/>
          </a:bodyPr>
          <a:lstStyle/>
          <a:p>
            <a:r>
              <a:rPr lang="en-TW" dirty="0"/>
              <a:t>109550198, R</a:t>
            </a:r>
            <a:r>
              <a:rPr lang="en-US" dirty="0"/>
              <a:t>a</a:t>
            </a:r>
            <a:r>
              <a:rPr lang="en-TW" dirty="0"/>
              <a:t>lph K. W.  Buteau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5E55D-A9BB-620A-65CD-60334684F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932" b="-2"/>
          <a:stretch/>
        </p:blipFill>
        <p:spPr>
          <a:xfrm>
            <a:off x="540988" y="540000"/>
            <a:ext cx="6671025" cy="577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6D134A35-9E87-28CC-926D-C456E1AF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8" r="-1" b="2231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A079D24-860A-4799-B3AE-658D4F13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76325"/>
            <a:ext cx="12191999" cy="4705352"/>
          </a:xfrm>
          <a:prstGeom prst="rect">
            <a:avLst/>
          </a:prstGeom>
          <a:gradFill flip="none" rotWithShape="1">
            <a:gsLst>
              <a:gs pos="45000">
                <a:srgbClr val="000000">
                  <a:alpha val="35000"/>
                </a:srgbClr>
              </a:gs>
              <a:gs pos="55000">
                <a:srgbClr val="000000">
                  <a:alpha val="35000"/>
                </a:srgbClr>
              </a:gs>
              <a:gs pos="25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75000">
                <a:srgbClr val="000000">
                  <a:alpha val="2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5DEE3-30FF-98B8-ADD8-BA69D4B8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2568575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i="0">
                <a:solidFill>
                  <a:srgbClr val="FFFFFF"/>
                </a:solidFill>
                <a:effectLst/>
              </a:rPr>
              <a:t>"Predictive Analytics in Social Network Advertising: Unveiling the Influence of User Demographics on Purchase Decisions"</a:t>
            </a:r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04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5CE0-DF3F-A87D-09D3-A8D37DE4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The project uses a dataset named 'Social_Network_Ads.csv’ from Kaggle.</a:t>
            </a:r>
            <a:endParaRPr lang="en-TW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6826B74-9A96-B48C-83EC-6E387B0C04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969412"/>
              </p:ext>
            </p:extLst>
          </p:nvPr>
        </p:nvGraphicFramePr>
        <p:xfrm>
          <a:off x="1079500" y="1790700"/>
          <a:ext cx="1002665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32BD32-FDBC-EE2A-BEAD-A97108E91B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878" t="58529" r="38358" b="15882"/>
          <a:stretch/>
        </p:blipFill>
        <p:spPr>
          <a:xfrm>
            <a:off x="7820024" y="2757487"/>
            <a:ext cx="3286126" cy="134302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B458FA2-3328-24E2-70CE-2FA54D2272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775" t="46176" r="44975" b="41765"/>
          <a:stretch/>
        </p:blipFill>
        <p:spPr>
          <a:xfrm>
            <a:off x="1357312" y="5820568"/>
            <a:ext cx="2428875" cy="5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5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5F65A-5179-7DFA-B859-DC715320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TW" dirty="0"/>
              <a:t>MODEL IMPLEMENTATION</a:t>
            </a:r>
            <a:endParaRPr lang="en-TW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C14A26-CB78-4767-B785-AB8E4855A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908411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428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3B925-F0E9-2B43-292F-F229B26E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4426782" cy="1331637"/>
          </a:xfrm>
        </p:spPr>
        <p:txBody>
          <a:bodyPr anchor="b">
            <a:normAutofit/>
          </a:bodyPr>
          <a:lstStyle/>
          <a:p>
            <a:pPr algn="ctr"/>
            <a:r>
              <a:rPr lang="en-TW" dirty="0"/>
              <a:t>MODEL EVALUATION </a:t>
            </a:r>
            <a:endParaRPr lang="en-TW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E2204-6587-0A01-1E95-85E19FD3F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en-US" sz="1100" b="1" i="0" dirty="0">
              <a:effectLst/>
              <a:latin typeface="Söhne"/>
            </a:endParaRP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Söhne"/>
              </a:rPr>
              <a:t>Metrics Used</a:t>
            </a:r>
            <a:r>
              <a:rPr lang="en-US" sz="1100" b="0" i="0" dirty="0">
                <a:effectLst/>
                <a:latin typeface="Söhne"/>
              </a:rPr>
              <a:t>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b="0" i="0" dirty="0">
                <a:effectLst/>
                <a:latin typeface="Söhne"/>
              </a:rPr>
              <a:t> Confusion Matrix,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b="0" i="0" dirty="0">
                <a:effectLst/>
                <a:latin typeface="Söhne"/>
              </a:rPr>
              <a:t> Classification Report</a:t>
            </a:r>
            <a:endParaRPr lang="en-US" sz="1100" dirty="0">
              <a:latin typeface="Söhne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Söhne"/>
              </a:rPr>
              <a:t>A</a:t>
            </a:r>
            <a:r>
              <a:rPr lang="en-US" sz="1100" b="0" i="0" dirty="0">
                <a:effectLst/>
                <a:latin typeface="Söhne"/>
              </a:rPr>
              <a:t>ccuracy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b="0" i="0" dirty="0">
                <a:effectLst/>
                <a:latin typeface="Söhne"/>
              </a:rPr>
              <a:t>Precision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b="0" i="0" dirty="0">
                <a:effectLst/>
                <a:latin typeface="Söhne"/>
              </a:rPr>
              <a:t>recall and F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Söhne"/>
              </a:rPr>
              <a:t>F</a:t>
            </a:r>
            <a:r>
              <a:rPr lang="en-US" sz="1100" b="0" i="0" dirty="0">
                <a:effectLst/>
                <a:latin typeface="Söhne"/>
              </a:rPr>
              <a:t>1-score, are used to evaluate the models.</a:t>
            </a:r>
          </a:p>
          <a:p>
            <a:pPr>
              <a:lnSpc>
                <a:spcPct val="115000"/>
              </a:lnSpc>
            </a:pPr>
            <a:endParaRPr lang="en-TW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B9CDC7-5D3C-4184-9491-855E59362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224AD07-D352-1FB8-8699-C2486550F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6" t="46471" r="24204" b="15882"/>
          <a:stretch/>
        </p:blipFill>
        <p:spPr>
          <a:xfrm>
            <a:off x="6688886" y="920179"/>
            <a:ext cx="5472690" cy="199364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9CC5A2B-F966-96C7-682D-335C6A7A9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77" t="56176" r="-428" b="2322"/>
          <a:stretch/>
        </p:blipFill>
        <p:spPr>
          <a:xfrm>
            <a:off x="6688886" y="3564000"/>
            <a:ext cx="5503113" cy="280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0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78CFC-A8E2-3EFA-AC3F-21137693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en-TW" dirty="0"/>
              <a:t>Exploratory TOOL</a:t>
            </a:r>
            <a:endParaRPr lang="en-TW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A6887-6443-BD5B-3BEB-A55DA852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100" b="0" i="0">
                <a:effectLst/>
                <a:latin typeface="Söhne"/>
              </a:rPr>
              <a:t>The correlation matrix indicates: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  <a:latin typeface="Söhne"/>
              </a:rPr>
              <a:t>Age</a:t>
            </a:r>
            <a:r>
              <a:rPr lang="en-US" sz="1100" b="0" i="0">
                <a:effectLst/>
                <a:latin typeface="Söhne"/>
              </a:rPr>
              <a:t> and </a:t>
            </a:r>
            <a:r>
              <a:rPr lang="en-US" sz="1100" b="1" i="0">
                <a:effectLst/>
                <a:latin typeface="Söhne"/>
              </a:rPr>
              <a:t>Purchased</a:t>
            </a:r>
            <a:r>
              <a:rPr lang="en-US" sz="1100" b="0" i="0">
                <a:effectLst/>
                <a:latin typeface="Söhne"/>
              </a:rPr>
              <a:t> have a moderate positive correlation, suggesting older users are more likely to make purchases.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  <a:latin typeface="Söhne"/>
              </a:rPr>
              <a:t>Estimated Salary</a:t>
            </a:r>
            <a:r>
              <a:rPr lang="en-US" sz="1100" b="0" i="0">
                <a:effectLst/>
                <a:latin typeface="Söhne"/>
              </a:rPr>
              <a:t> and </a:t>
            </a:r>
            <a:r>
              <a:rPr lang="en-US" sz="1100" b="1" i="0">
                <a:effectLst/>
                <a:latin typeface="Söhne"/>
              </a:rPr>
              <a:t>Purchased</a:t>
            </a:r>
            <a:r>
              <a:rPr lang="en-US" sz="1100" b="0" i="0">
                <a:effectLst/>
                <a:latin typeface="Söhne"/>
              </a:rPr>
              <a:t> are moderately correlated, indicating that users with higher salaries tend to purchase more.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  <a:latin typeface="Söhne"/>
              </a:rPr>
              <a:t>Age</a:t>
            </a:r>
            <a:r>
              <a:rPr lang="en-US" sz="1100" b="0" i="0">
                <a:effectLst/>
                <a:latin typeface="Söhne"/>
              </a:rPr>
              <a:t> and </a:t>
            </a:r>
            <a:r>
              <a:rPr lang="en-US" sz="1100" b="1" i="0">
                <a:effectLst/>
                <a:latin typeface="Söhne"/>
              </a:rPr>
              <a:t>Estimated Salary</a:t>
            </a:r>
            <a:r>
              <a:rPr lang="en-US" sz="1100" b="0" i="0">
                <a:effectLst/>
                <a:latin typeface="Söhne"/>
              </a:rPr>
              <a:t> show a weak positive correlation, slightly suggesting higher salaries with increasing age.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  <a:latin typeface="Söhne"/>
              </a:rPr>
              <a:t>User ID</a:t>
            </a:r>
            <a:r>
              <a:rPr lang="en-US" sz="1100" b="0" i="0">
                <a:effectLst/>
                <a:latin typeface="Söhne"/>
              </a:rPr>
              <a:t> has no meaningful correlation with any other variable.</a:t>
            </a:r>
          </a:p>
          <a:p>
            <a:pPr>
              <a:lnSpc>
                <a:spcPct val="115000"/>
              </a:lnSpc>
            </a:pPr>
            <a:endParaRPr lang="en-TW" sz="11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BCF8C80D-7095-9759-9472-8C7C82751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1219059"/>
            <a:ext cx="6113812" cy="44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8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98D4E-5EBA-1282-27F0-750BDDF4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11236"/>
            <a:ext cx="4426782" cy="1292662"/>
          </a:xfrm>
        </p:spPr>
        <p:txBody>
          <a:bodyPr anchor="t">
            <a:normAutofit/>
          </a:bodyPr>
          <a:lstStyle/>
          <a:p>
            <a:r>
              <a:rPr lang="en-TW" dirty="0"/>
              <a:t>Feature importance</a:t>
            </a:r>
          </a:p>
        </p:txBody>
      </p:sp>
      <p:pic>
        <p:nvPicPr>
          <p:cNvPr id="5" name="Content Placeholder 4" descr="A graph with text and numbers&#10;&#10;Description automatically generated">
            <a:extLst>
              <a:ext uri="{FF2B5EF4-FFF2-40B4-BE49-F238E27FC236}">
                <a16:creationId xmlns:a16="http://schemas.microsoft.com/office/drawing/2014/main" id="{0AABED81-3E5C-AE92-6076-2260606E2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" y="3043238"/>
            <a:ext cx="5383561" cy="3260723"/>
          </a:xfrm>
          <a:prstGeom prst="rect">
            <a:avLst/>
          </a:prstGeom>
        </p:spPr>
      </p:pic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2E243B82-8132-C316-2430-21C56993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3"/>
            <a:ext cx="5555012" cy="478155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latin typeface="Algerian" panose="020F0502020204030204" pitchFamily="34" charset="0"/>
                <a:cs typeface="Algerian" panose="020F0502020204030204" pitchFamily="34" charset="0"/>
              </a:rPr>
              <a:t>Findings 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Age</a:t>
            </a:r>
            <a:r>
              <a:rPr lang="en-US" sz="1400" b="0" i="0" dirty="0">
                <a:effectLst/>
                <a:latin typeface="Söhne"/>
              </a:rPr>
              <a:t>: This feature has the highest importance, with a score of approximately 0.515. This suggests that age is the most influential predictor in the model, indicating that the likelihood of the target variable (such as making a purchase) increases or decreases with age.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  <a:latin typeface="Söhne"/>
              </a:rPr>
              <a:t>EstimatedSalary</a:t>
            </a:r>
            <a:r>
              <a:rPr lang="en-US" sz="1400" b="0" i="0" dirty="0">
                <a:effectLst/>
                <a:latin typeface="Söhne"/>
              </a:rPr>
              <a:t>: The second most important feature, with a score of about 0.476. This indicates that estimated salary is almost as influential as age in the model's predictions. It implies a strong relationship between a user's salary and the target variable.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Gender</a:t>
            </a:r>
            <a:r>
              <a:rPr lang="en-US" sz="1400" b="0" i="0" dirty="0">
                <a:effectLst/>
                <a:latin typeface="Söhne"/>
              </a:rPr>
              <a:t>: The least important feature, with a score around 0.0078. Its lower score compared to age and estimated salary suggests that gender has a much smaller effect on the model's predictions.</a:t>
            </a:r>
          </a:p>
          <a:p>
            <a:pPr marL="0" indent="0">
              <a:lnSpc>
                <a:spcPct val="115000"/>
              </a:lnSpc>
              <a:buNone/>
            </a:pP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554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ADD72DC-CC5F-44D6-97D3-79407D4F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83E179-CF1F-4694-AEAB-6931C9B3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257A7-D071-42C9-8560-75A6EAE2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115B20-516B-48FE-ABF8-0300640B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72F2AC0-C134-4522-9F34-10107EC52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A2E5B3-77CC-4AA0-A77A-5D95FCDD5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17">
              <a:extLst>
                <a:ext uri="{FF2B5EF4-FFF2-40B4-BE49-F238E27FC236}">
                  <a16:creationId xmlns:a16="http://schemas.microsoft.com/office/drawing/2014/main" id="{2005C810-6BE0-4E85-BA3D-785C45D9B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18">
              <a:extLst>
                <a:ext uri="{FF2B5EF4-FFF2-40B4-BE49-F238E27FC236}">
                  <a16:creationId xmlns:a16="http://schemas.microsoft.com/office/drawing/2014/main" id="{D4ECB930-9F06-48DB-86D3-75A7E6A2C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Freeform: Shape 19">
              <a:extLst>
                <a:ext uri="{FF2B5EF4-FFF2-40B4-BE49-F238E27FC236}">
                  <a16:creationId xmlns:a16="http://schemas.microsoft.com/office/drawing/2014/main" id="{C9116707-08B8-43A2-8DCB-845D77AB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Freeform: Shape 20">
              <a:extLst>
                <a:ext uri="{FF2B5EF4-FFF2-40B4-BE49-F238E27FC236}">
                  <a16:creationId xmlns:a16="http://schemas.microsoft.com/office/drawing/2014/main" id="{2E7DC9CC-81EB-48D8-AC44-C99F4774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E2C41B-8946-4545-9CF1-9978182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8" name="Freeform: Shape 23">
            <a:extLst>
              <a:ext uri="{FF2B5EF4-FFF2-40B4-BE49-F238E27FC236}">
                <a16:creationId xmlns:a16="http://schemas.microsoft.com/office/drawing/2014/main" id="{8AD7D35B-560E-435E-B0FD-0F84A2E6C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46C823-4AEE-4D15-A7B7-556599F86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E368E1-8B21-487B-879D-A96309199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8A31684-3F27-4828-8633-A1624B02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29">
            <a:extLst>
              <a:ext uri="{FF2B5EF4-FFF2-40B4-BE49-F238E27FC236}">
                <a16:creationId xmlns:a16="http://schemas.microsoft.com/office/drawing/2014/main" id="{766CF5CA-BCE0-446B-990C-62FB772AB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76" name="Straight Connector 30">
              <a:extLst>
                <a:ext uri="{FF2B5EF4-FFF2-40B4-BE49-F238E27FC236}">
                  <a16:creationId xmlns:a16="http://schemas.microsoft.com/office/drawing/2014/main" id="{791F38DD-D787-4EE5-931B-C8CC2ED9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4E1D11-C91E-45F4-9A4A-EC0243DE7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D0A83C-B0AD-4E04-B3FE-48D739F6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AF60A4C7-053A-4E00-9224-C9C9CAA54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C90A005E-7D6C-4543-AE86-10F5BA1C0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174C2C-9AC5-4D2F-B12B-8AD9BE877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2A1D572-4E75-4B18-83CD-369937018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501448-AAB4-4BDF-81E5-BF4BEF2A4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A5CA3F8-7E28-4253-9221-2849B1891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BAD8F42-57F4-4A12-8B47-E199EA1741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BF509FE-DD9E-4AB3-94EE-468C8688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F45189-997F-4E6B-800E-D17FF116E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214B40-3523-42BE-856A-2B9047265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26B876-FE3F-403F-B675-FB9415E0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3F8DDE7-4258-4181-9F2B-940B587EE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EED88FA-E654-453B-92BF-21196E32B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F3C238A-5CF1-4927-B70F-C99112299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2EAC2EE-4C33-44A6-A62B-6130E320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2EC395-DF39-4C41-A452-37AF723EA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425D947-0068-4059-B9BE-93A3B27CD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0F2FE05-A04C-4860-B709-2FCBEAE8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4056ED-F36C-5911-9618-8C0A0E8D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610" y="1011237"/>
            <a:ext cx="4426782" cy="860400"/>
          </a:xfrm>
        </p:spPr>
        <p:txBody>
          <a:bodyPr anchor="b">
            <a:normAutofit/>
          </a:bodyPr>
          <a:lstStyle/>
          <a:p>
            <a:pPr algn="ctr"/>
            <a:r>
              <a:rPr lang="en-TW"/>
              <a:t>Conclusion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4C66-0405-337D-2CFB-8BE8EC7F7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976" y="2759076"/>
            <a:ext cx="4460874" cy="300989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Age and estimated salary are key predictors of purchase behavior in the '</a:t>
            </a:r>
            <a:r>
              <a:rPr lang="en-US" b="0" i="0" dirty="0" err="1">
                <a:effectLst/>
                <a:latin typeface="Söhne"/>
              </a:rPr>
              <a:t>Social_Network_Ads</a:t>
            </a:r>
            <a:r>
              <a:rPr lang="en-US" b="0" i="0" dirty="0">
                <a:effectLst/>
                <a:latin typeface="Söhne"/>
              </a:rPr>
              <a:t>' dataset, indicating that marketing efforts should prioritize these demographics. Gender's low impact suggests less focus on it for targeting strategies.</a:t>
            </a:r>
            <a:endParaRPr lang="en-TW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D14CB3-B46C-4D52-91C7-9020767C0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A77D7F4-D3A2-4801-9AC3-6626FDE15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E62BACE-7CE7-442A-BFFB-8BC57C446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5E1464-F8FF-467B-BC7A-2DB63FD73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D9EF77E-636A-4F91-8AC6-2926F2512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9F8CE5-DA1D-4DAF-A044-400C40169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C47A2FE-4826-4485-B3C0-56DF9A73A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id="{A9D0A0EF-4934-4E46-A33A-95E5D932D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30">
              <a:extLst>
                <a:ext uri="{FF2B5EF4-FFF2-40B4-BE49-F238E27FC236}">
                  <a16:creationId xmlns:a16="http://schemas.microsoft.com/office/drawing/2014/main" id="{EA389321-1892-4D9B-9F10-CA83BC15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F93B70-A436-473C-A7CE-540999A59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78ABD64-1B50-4D55-BC1F-146CC4D6E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7FC7EAA-9D36-4047-8A25-796E944D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C72E6B1-2CDE-4B76-BB57-54923A35B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A618DA4-FD3B-435B-9077-6643BD6C9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79CD8F-9756-4DC0-A735-0CA77A8734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4437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DD72DC-CC5F-44D6-97D3-79407D4F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83E179-CF1F-4694-AEAB-6931C9B3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257A7-D071-42C9-8560-75A6EAE2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115B20-516B-48FE-ABF8-0300640B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72F2AC0-C134-4522-9F34-10107EC52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A2E5B3-77CC-4AA0-A77A-5D95FCDD5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05C810-6BE0-4E85-BA3D-785C45D9B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ECB930-9F06-48DB-86D3-75A7E6A2C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116707-08B8-43A2-8DCB-845D77AB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E7DC9CC-81EB-48D8-AC44-C99F4774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E2C41B-8946-4545-9CF1-9978182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D7D35B-560E-435E-B0FD-0F84A2E6C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46C823-4AEE-4D15-A7B7-556599F86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E368E1-8B21-487B-879D-A96309199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8A31684-3F27-4828-8633-A1624B02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6CF5CA-BCE0-446B-990C-62FB772AB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1F38DD-D787-4EE5-931B-C8CC2ED9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4E1D11-C91E-45F4-9A4A-EC0243DE7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D0A83C-B0AD-4E04-B3FE-48D739F6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AF60A4C7-053A-4E00-9224-C9C9CAA54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C90A005E-7D6C-4543-AE86-10F5BA1C0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174C2C-9AC5-4D2F-B12B-8AD9BE877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2A1D572-4E75-4B18-83CD-369937018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501448-AAB4-4BDF-81E5-BF4BEF2A4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A5CA3F8-7E28-4253-9221-2849B1891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BAD8F42-57F4-4A12-8B47-E199EA1741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BF509FE-DD9E-4AB3-94EE-468C8688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F45189-997F-4E6B-800E-D17FF116E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214B40-3523-42BE-856A-2B9047265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26B876-FE3F-403F-B675-FB9415E0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3F8DDE7-4258-4181-9F2B-940B587EE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EED88FA-E654-453B-92BF-21196E32B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F3C238A-5CF1-4927-B70F-C99112299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2EAC2EE-4C33-44A6-A62B-6130E320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2EC395-DF39-4C41-A452-37AF723EA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425D947-0068-4059-B9BE-93A3B27CD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0F2FE05-A04C-4860-B709-2FCBEAE8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47702C-A959-2A18-2F1F-B5822FE9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610" y="1011237"/>
            <a:ext cx="4426782" cy="860400"/>
          </a:xfrm>
        </p:spPr>
        <p:txBody>
          <a:bodyPr anchor="b">
            <a:normAutofit/>
          </a:bodyPr>
          <a:lstStyle/>
          <a:p>
            <a:pPr algn="ctr"/>
            <a:r>
              <a:rPr lang="en-TW" dirty="0"/>
              <a:t>THANk you</a:t>
            </a:r>
            <a:endParaRPr lang="en-TW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0DBF0-95FB-866A-11A9-E8F117078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976" y="2759076"/>
            <a:ext cx="4460874" cy="3009899"/>
          </a:xfrm>
        </p:spPr>
        <p:txBody>
          <a:bodyPr>
            <a:normAutofit/>
          </a:bodyPr>
          <a:lstStyle/>
          <a:p>
            <a:endParaRPr lang="en-TW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D14CB3-B46C-4D52-91C7-9020767C0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A77D7F4-D3A2-4801-9AC3-6626FDE15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E62BACE-7CE7-442A-BFFB-8BC57C446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5E1464-F8FF-467B-BC7A-2DB63FD73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D9EF77E-636A-4F91-8AC6-2926F2512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9F8CE5-DA1D-4DAF-A044-400C40169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C47A2FE-4826-4485-B3C0-56DF9A73A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id="{A9D0A0EF-4934-4E46-A33A-95E5D932D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30">
              <a:extLst>
                <a:ext uri="{FF2B5EF4-FFF2-40B4-BE49-F238E27FC236}">
                  <a16:creationId xmlns:a16="http://schemas.microsoft.com/office/drawing/2014/main" id="{EA389321-1892-4D9B-9F10-CA83BC15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F93B70-A436-473C-A7CE-540999A59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78ABD64-1B50-4D55-BC1F-146CC4D6E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7FC7EAA-9D36-4047-8A25-796E944D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C72E6B1-2CDE-4B76-BB57-54923A35B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A618DA4-FD3B-435B-9077-6643BD6C9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79CD8F-9756-4DC0-A735-0CA77A8734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2768018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13A3B"/>
      </a:dk2>
      <a:lt2>
        <a:srgbClr val="E8E5E2"/>
      </a:lt2>
      <a:accent1>
        <a:srgbClr val="4FA9EB"/>
      </a:accent1>
      <a:accent2>
        <a:srgbClr val="38B3B3"/>
      </a:accent2>
      <a:accent3>
        <a:srgbClr val="33B680"/>
      </a:accent3>
      <a:accent4>
        <a:srgbClr val="2EB946"/>
      </a:accent4>
      <a:accent5>
        <a:srgbClr val="55B735"/>
      </a:accent5>
      <a:accent6>
        <a:srgbClr val="87AE3A"/>
      </a:accent6>
      <a:hlink>
        <a:srgbClr val="A2785A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454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Söhne</vt:lpstr>
      <vt:lpstr>Algerian</vt:lpstr>
      <vt:lpstr>Arial</vt:lpstr>
      <vt:lpstr>Avenir Next LT Pro Light</vt:lpstr>
      <vt:lpstr>Bell MT</vt:lpstr>
      <vt:lpstr>Rockwell Nova Light</vt:lpstr>
      <vt:lpstr>Wingdings</vt:lpstr>
      <vt:lpstr>LeafVTI</vt:lpstr>
      <vt:lpstr>Introduction to Data science  final project</vt:lpstr>
      <vt:lpstr>"Predictive Analytics in Social Network Advertising: Unveiling the Influence of User Demographics on Purchase Decisions"</vt:lpstr>
      <vt:lpstr>The project uses a dataset named 'Social_Network_Ads.csv’ from Kaggle.</vt:lpstr>
      <vt:lpstr>MODEL IMPLEMENTATION</vt:lpstr>
      <vt:lpstr>MODEL EVALUATION </vt:lpstr>
      <vt:lpstr>Exploratory TOOL</vt:lpstr>
      <vt:lpstr>Feature importance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 final project</dc:title>
  <dc:creator>卜銳凱</dc:creator>
  <cp:lastModifiedBy>卜銳凱</cp:lastModifiedBy>
  <cp:revision>3</cp:revision>
  <dcterms:created xsi:type="dcterms:W3CDTF">2023-12-26T18:01:44Z</dcterms:created>
  <dcterms:modified xsi:type="dcterms:W3CDTF">2023-12-26T20:51:51Z</dcterms:modified>
</cp:coreProperties>
</file>