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4660"/>
  </p:normalViewPr>
  <p:slideViewPr>
    <p:cSldViewPr>
      <p:cViewPr varScale="1">
        <p:scale>
          <a:sx n="57" d="100"/>
          <a:sy n="57" d="100"/>
        </p:scale>
        <p:origin x="614" y="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3BEA5A1-E108-4FFD-9D7B-CA41D66D412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49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“A small number of nodes have high degrees” thanks to the power law</a:t>
            </a: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5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5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6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82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093B-8EA1-457A-83DE-6286BFC6B6C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1C2B-A3B1-4ECA-B14E-B4F5EF12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Analisa Graph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Betweenness Centrality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27" name="Content Placeholder 14"/>
          <p:cNvPicPr/>
          <p:nvPr/>
        </p:nvPicPr>
        <p:blipFill>
          <a:blip r:embed="rId2"/>
          <a:srcRect t="-33180" b="-33180"/>
          <a:stretch/>
        </p:blipFill>
        <p:spPr>
          <a:xfrm>
            <a:off x="1817640" y="3588840"/>
            <a:ext cx="1607400" cy="558720"/>
          </a:xfrm>
          <a:prstGeom prst="rect">
            <a:avLst/>
          </a:prstGeom>
          <a:ln>
            <a:noFill/>
          </a:ln>
        </p:spPr>
      </p:pic>
      <p:pic>
        <p:nvPicPr>
          <p:cNvPr id="128" name="Picture 3"/>
          <p:cNvPicPr/>
          <p:nvPr/>
        </p:nvPicPr>
        <p:blipFill>
          <a:blip r:embed="rId3"/>
          <a:stretch/>
        </p:blipFill>
        <p:spPr>
          <a:xfrm>
            <a:off x="457200" y="1936440"/>
            <a:ext cx="4327920" cy="1647720"/>
          </a:xfrm>
          <a:prstGeom prst="rect">
            <a:avLst/>
          </a:prstGeom>
          <a:ln>
            <a:noFill/>
          </a:ln>
        </p:spPr>
      </p:pic>
      <p:grpSp>
        <p:nvGrpSpPr>
          <p:cNvPr id="129" name="Group 2"/>
          <p:cNvGrpSpPr/>
          <p:nvPr/>
        </p:nvGrpSpPr>
        <p:grpSpPr>
          <a:xfrm>
            <a:off x="1017720" y="4567680"/>
            <a:ext cx="5916240" cy="394920"/>
            <a:chOff x="1017720" y="4567680"/>
            <a:chExt cx="5916240" cy="394920"/>
          </a:xfrm>
        </p:grpSpPr>
        <p:sp>
          <p:nvSpPr>
            <p:cNvPr id="130" name="CustomShape 3"/>
            <p:cNvSpPr/>
            <p:nvPr/>
          </p:nvSpPr>
          <p:spPr>
            <a:xfrm>
              <a:off x="1809360" y="4567680"/>
              <a:ext cx="512460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 Jumlah path terpendek antara  s dan t</a:t>
              </a:r>
              <a:endParaRPr lang="en-US" sz="2000" b="0" strike="noStrike" spc="-1">
                <a:latin typeface="Arial"/>
              </a:endParaRPr>
            </a:p>
          </p:txBody>
        </p:sp>
        <p:pic>
          <p:nvPicPr>
            <p:cNvPr id="131" name="Picture 6"/>
            <p:cNvPicPr/>
            <p:nvPr/>
          </p:nvPicPr>
          <p:blipFill>
            <a:blip r:embed="rId4"/>
            <a:stretch/>
          </p:blipFill>
          <p:spPr>
            <a:xfrm>
              <a:off x="1017720" y="4657680"/>
              <a:ext cx="799560" cy="278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oup 4"/>
          <p:cNvGrpSpPr/>
          <p:nvPr/>
        </p:nvGrpSpPr>
        <p:grpSpPr>
          <a:xfrm>
            <a:off x="1017720" y="5096520"/>
            <a:ext cx="7432200" cy="401040"/>
            <a:chOff x="1017720" y="5096520"/>
            <a:chExt cx="7432200" cy="401040"/>
          </a:xfrm>
        </p:grpSpPr>
        <p:pic>
          <p:nvPicPr>
            <p:cNvPr id="133" name="Picture 11"/>
            <p:cNvPicPr/>
            <p:nvPr/>
          </p:nvPicPr>
          <p:blipFill>
            <a:blip r:embed="rId5"/>
            <a:stretch/>
          </p:blipFill>
          <p:spPr>
            <a:xfrm>
              <a:off x="1017720" y="5149440"/>
              <a:ext cx="1125720" cy="346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4" name="CustomShape 5"/>
            <p:cNvSpPr/>
            <p:nvPr/>
          </p:nvSpPr>
          <p:spPr>
            <a:xfrm>
              <a:off x="1889640" y="5096520"/>
              <a:ext cx="656028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Jumlah path terpendek antara s dan t yang melewati  v</a:t>
              </a:r>
              <a:r>
                <a:rPr lang="en-US" sz="1800" b="0" strike="noStrike" spc="-1" baseline="-25000">
                  <a:solidFill>
                    <a:srgbClr val="000000"/>
                  </a:solidFill>
                  <a:latin typeface="Calibri"/>
                  <a:ea typeface="DejaVu Sans"/>
                </a:rPr>
                <a:t>i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35" name="Picture 13"/>
          <p:cNvPicPr/>
          <p:nvPr/>
        </p:nvPicPr>
        <p:blipFill>
          <a:blip r:embed="rId6"/>
          <a:stretch/>
        </p:blipFill>
        <p:spPr>
          <a:xfrm>
            <a:off x="5181480" y="1417680"/>
            <a:ext cx="3961800" cy="2729880"/>
          </a:xfrm>
          <a:prstGeom prst="rect">
            <a:avLst/>
          </a:prstGeom>
          <a:ln>
            <a:noFill/>
          </a:ln>
        </p:spPr>
      </p:pic>
      <p:sp>
        <p:nvSpPr>
          <p:cNvPr id="136" name="CustomShape 6"/>
          <p:cNvSpPr/>
          <p:nvPr/>
        </p:nvSpPr>
        <p:spPr>
          <a:xfrm>
            <a:off x="332640" y="4106160"/>
            <a:ext cx="6124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DejaVu Sans"/>
              </a:rPr>
              <a:t>betweenness centrality  untuk node 5?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7" name="Picture 18"/>
          <p:cNvPicPr/>
          <p:nvPr/>
        </p:nvPicPr>
        <p:blipFill>
          <a:blip r:embed="rId7"/>
          <a:stretch/>
        </p:blipFill>
        <p:spPr>
          <a:xfrm>
            <a:off x="1017720" y="5496480"/>
            <a:ext cx="4320000" cy="1073880"/>
          </a:xfrm>
          <a:prstGeom prst="rect">
            <a:avLst/>
          </a:prstGeom>
          <a:ln>
            <a:noFill/>
          </a:ln>
        </p:spPr>
      </p:pic>
      <p:sp>
        <p:nvSpPr>
          <p:cNvPr id="138" name="CustomShape 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Normalisasi Betweenness Centrality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2"/>
          <p:cNvPicPr/>
          <p:nvPr/>
        </p:nvPicPr>
        <p:blipFill>
          <a:blip r:embed="rId2"/>
          <a:stretch/>
        </p:blipFill>
        <p:spPr>
          <a:xfrm>
            <a:off x="2209680" y="1600200"/>
            <a:ext cx="4046400" cy="18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Social Network Analysis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merupakan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bidang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kajian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mengekplorasitentang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hubungan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manusia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dengan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menggunakan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teori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graf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Implementasi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Social Network Analysis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dapat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menjelaskan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relasi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atau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hubungan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antar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aktor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melalui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visualisasi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berbentuk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graf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Relasi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analisis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sosial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dapat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diproses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bentuk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perhitungan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yang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disebut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centrality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sebuah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sosial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sesuai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dengan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posisi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masing-masing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aktor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struktur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tersebut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2"/>
          <p:cNvPicPr/>
          <p:nvPr/>
        </p:nvPicPr>
        <p:blipFill>
          <a:blip r:embed="rId2"/>
          <a:stretch/>
        </p:blipFill>
        <p:spPr>
          <a:xfrm>
            <a:off x="1416960" y="444600"/>
            <a:ext cx="6010200" cy="2214000"/>
          </a:xfrm>
          <a:prstGeom prst="rect">
            <a:avLst/>
          </a:prstGeom>
          <a:ln>
            <a:noFill/>
          </a:ln>
        </p:spPr>
      </p:pic>
      <p:pic>
        <p:nvPicPr>
          <p:cNvPr id="90" name="Picture 3"/>
          <p:cNvPicPr/>
          <p:nvPr/>
        </p:nvPicPr>
        <p:blipFill>
          <a:blip r:embed="rId3"/>
          <a:stretch/>
        </p:blipFill>
        <p:spPr>
          <a:xfrm>
            <a:off x="4710240" y="2814480"/>
            <a:ext cx="4433040" cy="31154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16720" y="4146480"/>
            <a:ext cx="686952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Social network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terdapat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node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yang mewakili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orang atau individu atau aktor.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Relasi  antar objek  dapat dinyatakan dengan link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atau edges yang terjadi antara aktor tersebut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Social network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terdiri dari banyak aktor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yang mempunyai relasi satu sama lain hingga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membentuk peta jaringan sosial yang dinyatakan dengan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457200" y="762000"/>
            <a:ext cx="8228880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lvl="1" indent="-34236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Tidak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semua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adalah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penting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(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aktor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3100" b="0" strike="noStrike" spc="-1" dirty="0">
              <a:latin typeface="Arial"/>
            </a:endParaRPr>
          </a:p>
          <a:p>
            <a:pPr marL="343080" lvl="1" indent="-34236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Mencari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 yang paling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penting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suatu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endParaRPr lang="en-US" sz="31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Centrality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adalah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penentuan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aktor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menggunakan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ukuran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Social Network Centrality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teori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graf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social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.Dibagi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menjadi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empat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jenis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lang="en-US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degree centrality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lang="en-US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betweeness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centrality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lang="en-US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closeness centrality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eigenvector centrality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Degree Centrality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417680"/>
            <a:ext cx="82288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Degree centrality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adalah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jumlah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edge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yang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terkoneksi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pada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suatu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node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yang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mewakili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interaksi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Pentingnya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ditentukan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oleh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jumlah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 yang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berdekatan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dengan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tersebut</a:t>
            </a:r>
            <a:endParaRPr lang="en-US" sz="24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Lebih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besar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derajatnya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(degree),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maka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lebih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penting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itu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suatu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Hanya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sebagian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kecil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memiliki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derajat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tinggi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Degree Centrality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FF"/>
                </a:solidFill>
                <a:latin typeface="Calibri"/>
                <a:ea typeface="DejaVu Sans"/>
              </a:rPr>
              <a:t>Normalisasi</a:t>
            </a:r>
            <a:r>
              <a:rPr lang="en-US" sz="2400" b="0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  Degree Centrality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97" name="Picture 3"/>
          <p:cNvPicPr/>
          <p:nvPr/>
        </p:nvPicPr>
        <p:blipFill>
          <a:blip r:embed="rId3"/>
          <a:stretch/>
        </p:blipFill>
        <p:spPr>
          <a:xfrm>
            <a:off x="4571640" y="3574920"/>
            <a:ext cx="2208480" cy="767520"/>
          </a:xfrm>
          <a:prstGeom prst="rect">
            <a:avLst/>
          </a:prstGeom>
          <a:ln>
            <a:noFill/>
          </a:ln>
        </p:spPr>
      </p:pic>
      <p:pic>
        <p:nvPicPr>
          <p:cNvPr id="98" name="Picture 4"/>
          <p:cNvPicPr/>
          <p:nvPr/>
        </p:nvPicPr>
        <p:blipFill>
          <a:blip r:embed="rId4"/>
          <a:stretch/>
        </p:blipFill>
        <p:spPr>
          <a:xfrm>
            <a:off x="4495320" y="4182690"/>
            <a:ext cx="3022560" cy="510840"/>
          </a:xfrm>
          <a:prstGeom prst="rect">
            <a:avLst/>
          </a:prstGeom>
          <a:ln>
            <a:noFill/>
          </a:ln>
        </p:spPr>
      </p:pic>
      <p:pic>
        <p:nvPicPr>
          <p:cNvPr id="99" name="Picture 5"/>
          <p:cNvPicPr/>
          <p:nvPr/>
        </p:nvPicPr>
        <p:blipFill>
          <a:blip r:embed="rId5"/>
          <a:stretch/>
        </p:blipFill>
        <p:spPr>
          <a:xfrm>
            <a:off x="660600" y="5029200"/>
            <a:ext cx="3834720" cy="14598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3956400" y="4936320"/>
            <a:ext cx="55864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Untuk  node 1, degree centrality adalah 3;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Normalisasi degree centrality adalah 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3/(9-1)=3/8.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Closeness Centrality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Closenes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centrality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adalah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nilai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kedekatan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antara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satu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dengan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node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lain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dengan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menghitung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rata-rata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dari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jarak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relasi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node-node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tersebut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Skor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closeness centrality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mewakili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kecepatan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penyebaran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informasi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Average Distance: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Closeness Centrality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2"/>
          <a:stretch/>
        </p:blipFill>
        <p:spPr>
          <a:xfrm>
            <a:off x="3659040" y="4097880"/>
            <a:ext cx="3517200" cy="9392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Picture 4"/>
          <p:cNvPicPr/>
          <p:nvPr/>
        </p:nvPicPr>
        <p:blipFill>
          <a:blip r:embed="rId3"/>
          <a:stretch/>
        </p:blipFill>
        <p:spPr>
          <a:xfrm>
            <a:off x="3352800" y="5188080"/>
            <a:ext cx="5574600" cy="132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Contoh Closeness Centrality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8" name="Picture 3"/>
          <p:cNvPicPr/>
          <p:nvPr/>
        </p:nvPicPr>
        <p:blipFill>
          <a:blip r:embed="rId2"/>
          <a:stretch/>
        </p:blipFill>
        <p:spPr>
          <a:xfrm>
            <a:off x="457200" y="2173320"/>
            <a:ext cx="4327920" cy="1647720"/>
          </a:xfrm>
          <a:prstGeom prst="rect">
            <a:avLst/>
          </a:prstGeom>
          <a:ln>
            <a:noFill/>
          </a:ln>
        </p:spPr>
      </p:pic>
      <p:pic>
        <p:nvPicPr>
          <p:cNvPr id="109" name="Picture 4"/>
          <p:cNvPicPr/>
          <p:nvPr/>
        </p:nvPicPr>
        <p:blipFill>
          <a:blip r:embed="rId3"/>
          <a:stretch/>
        </p:blipFill>
        <p:spPr>
          <a:xfrm>
            <a:off x="5031000" y="1631160"/>
            <a:ext cx="3655080" cy="2861280"/>
          </a:xfrm>
          <a:prstGeom prst="rect">
            <a:avLst/>
          </a:prstGeom>
          <a:ln>
            <a:noFill/>
          </a:ln>
        </p:spPr>
      </p:pic>
      <p:pic>
        <p:nvPicPr>
          <p:cNvPr id="110" name="Picture 5"/>
          <p:cNvPicPr/>
          <p:nvPr/>
        </p:nvPicPr>
        <p:blipFill>
          <a:blip r:embed="rId4"/>
          <a:stretch/>
        </p:blipFill>
        <p:spPr>
          <a:xfrm>
            <a:off x="1286280" y="4642200"/>
            <a:ext cx="6648120" cy="13593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1635120" y="6234840"/>
            <a:ext cx="53046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FF"/>
                </a:solidFill>
                <a:latin typeface="Calibri"/>
                <a:ea typeface="DejaVu Sans"/>
              </a:rPr>
              <a:t>Node 4  lebih central  dari node 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Betweenness Centrality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7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Skor </a:t>
            </a:r>
            <a:r>
              <a:rPr lang="en-US" sz="70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betweeness</a:t>
            </a:r>
            <a:r>
              <a:rPr lang="en-US" sz="7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Centrality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mewakili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seberapa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besar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informasi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yang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tersebar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dari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suatu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aktor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Semakin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besar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skor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artinya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aktor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tersebut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semakin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berperan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penyebaran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7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informasi</a:t>
            </a:r>
            <a:r>
              <a:rPr lang="en-US" sz="7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7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endParaRPr lang="en-US" sz="7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3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Semakin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banyak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lintasan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yang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harus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melewati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persimpangan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itu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misal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tidak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ada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jalan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alternatif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),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maka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semakin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penting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arti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persimpangan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tersebut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Hal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ini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menandakan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seberapa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besar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suatu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node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diperlukan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sebagai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penghubung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penyebaran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informasi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dalam</a:t>
            </a: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jaringan</a:t>
            </a:r>
            <a:endParaRPr lang="en-US" sz="6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239"/>
              </a:spcBef>
            </a:pPr>
            <a:endParaRPr lang="en-US" sz="6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Ukuran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ini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juga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dapat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digunakan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untuk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mengidentifikasi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6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boundary spanners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yaitu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orang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atau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node yang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berperan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sebagai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penghubung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jembatan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antara</a:t>
            </a:r>
            <a:r>
              <a:rPr lang="en-US" sz="6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dua </a:t>
            </a:r>
            <a:r>
              <a:rPr lang="en-US" sz="6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komunitas</a:t>
            </a:r>
            <a:endParaRPr lang="en-US" sz="62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Betweenness Centrality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Menghitung jumlah lintasan terpendek yang melewati suatu node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Node dengan  betweenness  tinggi  adalah  penting dalam komunikasi dan penyebaran informasi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Betweenness Centrality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18" name="Picture 3"/>
          <p:cNvPicPr/>
          <p:nvPr/>
        </p:nvPicPr>
        <p:blipFill>
          <a:blip r:embed="rId2"/>
          <a:stretch/>
        </p:blipFill>
        <p:spPr>
          <a:xfrm>
            <a:off x="721080" y="3040560"/>
            <a:ext cx="4320000" cy="1073880"/>
          </a:xfrm>
          <a:prstGeom prst="rect">
            <a:avLst/>
          </a:prstGeom>
          <a:ln>
            <a:noFill/>
          </a:ln>
        </p:spPr>
      </p:pic>
      <p:grpSp>
        <p:nvGrpSpPr>
          <p:cNvPr id="119" name="Group 3"/>
          <p:cNvGrpSpPr/>
          <p:nvPr/>
        </p:nvGrpSpPr>
        <p:grpSpPr>
          <a:xfrm>
            <a:off x="1025640" y="4431240"/>
            <a:ext cx="6212880" cy="394920"/>
            <a:chOff x="1025640" y="4431240"/>
            <a:chExt cx="6212880" cy="394920"/>
          </a:xfrm>
        </p:grpSpPr>
        <p:sp>
          <p:nvSpPr>
            <p:cNvPr id="120" name="CustomShape 4"/>
            <p:cNvSpPr/>
            <p:nvPr/>
          </p:nvSpPr>
          <p:spPr>
            <a:xfrm>
              <a:off x="1765080" y="4431240"/>
              <a:ext cx="54734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Jumlah lintasan terpendek antara  s dan t</a:t>
              </a:r>
              <a:endParaRPr lang="en-US" sz="2000" b="0" strike="noStrike" spc="-1">
                <a:latin typeface="Arial"/>
              </a:endParaRPr>
            </a:p>
          </p:txBody>
        </p:sp>
        <p:pic>
          <p:nvPicPr>
            <p:cNvPr id="121" name="Picture 6"/>
            <p:cNvPicPr/>
            <p:nvPr/>
          </p:nvPicPr>
          <p:blipFill>
            <a:blip r:embed="rId3"/>
            <a:stretch/>
          </p:blipFill>
          <p:spPr>
            <a:xfrm>
              <a:off x="1025640" y="4521240"/>
              <a:ext cx="915120" cy="278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2" name="Group 5"/>
          <p:cNvGrpSpPr/>
          <p:nvPr/>
        </p:nvGrpSpPr>
        <p:grpSpPr>
          <a:xfrm>
            <a:off x="570240" y="4995720"/>
            <a:ext cx="8192520" cy="501840"/>
            <a:chOff x="570240" y="4995720"/>
            <a:chExt cx="8192520" cy="501840"/>
          </a:xfrm>
        </p:grpSpPr>
        <p:pic>
          <p:nvPicPr>
            <p:cNvPr id="123" name="Picture 7"/>
            <p:cNvPicPr/>
            <p:nvPr/>
          </p:nvPicPr>
          <p:blipFill>
            <a:blip r:embed="rId4"/>
            <a:stretch/>
          </p:blipFill>
          <p:spPr>
            <a:xfrm>
              <a:off x="570240" y="4995720"/>
              <a:ext cx="1640880" cy="469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4" name="CustomShape 6"/>
            <p:cNvSpPr/>
            <p:nvPr/>
          </p:nvSpPr>
          <p:spPr>
            <a:xfrm>
              <a:off x="1887120" y="5096520"/>
              <a:ext cx="68756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Jumlah lintasan terpendek antara s dan t yang melewati v</a:t>
              </a:r>
              <a:r>
                <a:rPr lang="en-US" sz="1800" b="0" strike="noStrike" spc="-1" baseline="-25000">
                  <a:solidFill>
                    <a:srgbClr val="000000"/>
                  </a:solidFill>
                  <a:latin typeface="Calibri"/>
                  <a:ea typeface="DejaVu Sans"/>
                </a:rPr>
                <a:t>i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25" name="CustomShape 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454</Words>
  <Application>Microsoft Office PowerPoint</Application>
  <PresentationFormat>On-screen Show (4:3)</PresentationFormat>
  <Paragraphs>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Yahoo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 of Ties</dc:title>
  <dc:subject/>
  <dc:creator>Lei Tang</dc:creator>
  <dc:description/>
  <cp:lastModifiedBy>Administrator</cp:lastModifiedBy>
  <cp:revision>147</cp:revision>
  <dcterms:created xsi:type="dcterms:W3CDTF">2010-12-29T02:41:51Z</dcterms:created>
  <dcterms:modified xsi:type="dcterms:W3CDTF">2024-11-11T07:22:43Z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Yahoo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