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68" r:id="rId4"/>
    <p:sldId id="269" r:id="rId5"/>
    <p:sldId id="273" r:id="rId6"/>
    <p:sldId id="274" r:id="rId7"/>
    <p:sldId id="275" r:id="rId8"/>
    <p:sldId id="276" r:id="rId9"/>
    <p:sldId id="277" r:id="rId10"/>
    <p:sldId id="270" r:id="rId11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KpkiYshdGmP04XIMvYkvh3JX9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825"/>
  </p:normalViewPr>
  <p:slideViewPr>
    <p:cSldViewPr snapToGrid="0" snapToObjects="1">
      <p:cViewPr varScale="1">
        <p:scale>
          <a:sx n="53" d="100"/>
          <a:sy n="53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51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02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2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71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9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45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6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6" cy="88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marL="457200" lvl="0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11935826" y="13010554"/>
            <a:ext cx="494489" cy="50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12192000" y="-334"/>
            <a:ext cx="12192000" cy="1371600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D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708000" y="7474866"/>
            <a:ext cx="10787100" cy="329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13172000" y="1930867"/>
            <a:ext cx="10232105" cy="985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marL="457200" lvl="0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831200" y="11281533"/>
            <a:ext cx="15996903" cy="161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marL="914400" lvl="1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○"/>
              <a:defRPr/>
            </a:lvl2pPr>
            <a:lvl3pPr marL="1371600" lvl="2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■"/>
              <a:defRPr/>
            </a:lvl3pPr>
            <a:lvl4pPr marL="1828800" lvl="3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●"/>
              <a:defRPr/>
            </a:lvl4pPr>
            <a:lvl5pPr marL="2286000" lvl="4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831200" y="2949667"/>
            <a:ext cx="22721702" cy="523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  <a:defRPr sz="3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831200" y="8405931"/>
            <a:ext cx="22721702" cy="346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700"/>
              <a:buFont typeface="Calibri"/>
              <a:buNone/>
              <a:defRPr sz="1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»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22482064" y="12721152"/>
            <a:ext cx="682640" cy="71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25" tIns="121825" rIns="121825" bIns="1218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3" cy="303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3" cy="884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marL="457200" lvl="0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935769" y="13010554"/>
            <a:ext cx="494489" cy="50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311746" y="9251950"/>
            <a:ext cx="368504" cy="37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1222" y="1985533"/>
            <a:ext cx="22721702" cy="54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00"/>
              <a:buFont typeface="Arial"/>
              <a:buNone/>
              <a:defRPr sz="1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1200" y="7557667"/>
            <a:ext cx="22721702" cy="211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1200" y="5735599"/>
            <a:ext cx="22721702" cy="224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10666501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 sz="3700"/>
            </a:lvl2pPr>
            <a:lvl3pPr marL="1371600" lvl="2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■"/>
              <a:defRPr sz="3700"/>
            </a:lvl3pPr>
            <a:lvl4pPr marL="1828800" lvl="3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 sz="3700"/>
            </a:lvl4pPr>
            <a:lvl5pPr marL="2286000" lvl="4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 sz="37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12886401" y="3073266"/>
            <a:ext cx="10666501" cy="911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1200" y="1481599"/>
            <a:ext cx="7488002" cy="20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1200" y="3705600"/>
            <a:ext cx="7488002" cy="84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1307332" y="1200399"/>
            <a:ext cx="16980902" cy="1090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.org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github.com/manchenkoff/skillbox-skillbox-voice-assista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0489"/>
            </a:gs>
            <a:gs pos="100000">
              <a:srgbClr val="4B0489"/>
            </a:gs>
          </a:gsLst>
          <a:lin ang="1488544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1068471" y="4410220"/>
            <a:ext cx="14803071" cy="322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Голосовой помощник</a:t>
            </a:r>
            <a:r>
              <a:rPr lang="ru-RU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 на 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Python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5" name="Google Shape;75;p1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C1007-070E-344F-830E-C281D41EA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7" name="Google Shape;308;p16">
            <a:extLst>
              <a:ext uri="{FF2B5EF4-FFF2-40B4-BE49-F238E27FC236}">
                <a16:creationId xmlns:a16="http://schemas.microsoft.com/office/drawing/2014/main" id="{D5166574-E5E8-FF4B-97E3-BC2AE15789E8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/>
        </p:nvSpPr>
        <p:spPr>
          <a:xfrm>
            <a:off x="1143000" y="3509105"/>
            <a:ext cx="19705706" cy="26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Ответы</a:t>
            </a:r>
            <a:endParaRPr sz="1400" b="0" i="0" u="none" strike="noStrike" cap="none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на вопросы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2" name="Google Shape;302;p15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2C12D-0CC2-814E-863F-F0EF9963E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8" name="Google Shape;308;p16">
            <a:extLst>
              <a:ext uri="{FF2B5EF4-FFF2-40B4-BE49-F238E27FC236}">
                <a16:creationId xmlns:a16="http://schemas.microsoft.com/office/drawing/2014/main" id="{41BF0AE0-9F5F-4645-81CC-234F486F9419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/>
          <p:nvPr/>
        </p:nvSpPr>
        <p:spPr>
          <a:xfrm>
            <a:off x="15097998" y="6348716"/>
            <a:ext cx="5429185" cy="139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53333"/>
              </a:lnSpc>
              <a:spcBef>
                <a:spcPts val="0"/>
              </a:spcBef>
              <a:spcAft>
                <a:spcPts val="0"/>
              </a:spcAft>
              <a:buClr>
                <a:srgbClr val="EDF7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DF7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Есть вопрос?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15097998" y="7611756"/>
            <a:ext cx="6889617" cy="147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Задайте его в комментариях —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в конце мастер-класса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мы ответим на него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1152974" y="2760386"/>
            <a:ext cx="16375421" cy="137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Сегодня вы узнаете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1195305" y="4820077"/>
            <a:ext cx="11038548" cy="437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такое язык Python 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устроен код 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Основные конструкции в программировании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устроены голосовые помощники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73" name="Google Shape;273;p12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23AB6-8FCE-5B4F-AAC1-F8899CAA7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10" name="Google Shape;308;p16">
            <a:extLst>
              <a:ext uri="{FF2B5EF4-FFF2-40B4-BE49-F238E27FC236}">
                <a16:creationId xmlns:a16="http://schemas.microsoft.com/office/drawing/2014/main" id="{C6EF4A28-8763-3F4A-9C5B-FC174DC50CE6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2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/>
        </p:nvSpPr>
        <p:spPr>
          <a:xfrm>
            <a:off x="1210963" y="2911088"/>
            <a:ext cx="1903031" cy="58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D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Часть I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104900" y="4119361"/>
            <a:ext cx="13667414" cy="168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Почему 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Python</a:t>
            </a:r>
            <a:r>
              <a:rPr lang="ru-RU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82" name="Google Shape;282;p13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A0A62-450A-2F4A-990C-3E18C63F4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8" name="Google Shape;308;p16">
            <a:extLst>
              <a:ext uri="{FF2B5EF4-FFF2-40B4-BE49-F238E27FC236}">
                <a16:creationId xmlns:a16="http://schemas.microsoft.com/office/drawing/2014/main" id="{C4DC42C2-E856-5E42-B898-008B052D8B7D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78373" y="5245258"/>
            <a:ext cx="12216835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Простой, современный, открытый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195306" y="6708076"/>
            <a:ext cx="9372498" cy="467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Создавался, чтобы упростить код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Легкий в обучении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06679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None/>
            </a:pPr>
            <a:endParaRPr sz="3200" b="0" i="0" u="none" strike="noStrike" cap="none" dirty="0">
              <a:solidFill>
                <a:srgbClr val="65719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Богатый функционал «из коробки»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Легко применить во многих сферах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78374" y="2333206"/>
            <a:ext cx="16375421" cy="285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-RU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Что такого в </a:t>
            </a: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Python?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3" name="Google Shape;293;p14" descr="skillbox 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59" y="1306593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Group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8384" y="1278077"/>
            <a:ext cx="2057402" cy="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F09D-E766-E34E-9886-32D50FEEE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9" y="1223468"/>
            <a:ext cx="2395003" cy="770614"/>
          </a:xfrm>
          <a:prstGeom prst="rect">
            <a:avLst/>
          </a:prstGeom>
        </p:spPr>
      </p:pic>
      <p:sp>
        <p:nvSpPr>
          <p:cNvPr id="11" name="Google Shape;308;p16">
            <a:extLst>
              <a:ext uri="{FF2B5EF4-FFF2-40B4-BE49-F238E27FC236}">
                <a16:creationId xmlns:a16="http://schemas.microsoft.com/office/drawing/2014/main" id="{6D8B495C-A9FD-914F-80D3-14D357A2EAB5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78373" y="5245258"/>
            <a:ext cx="12216835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Практически везде…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195306" y="6708076"/>
            <a:ext cx="9372498" cy="467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en-US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Desktop-</a:t>
            </a: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программы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Веб-сайты и приложения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06679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None/>
            </a:pPr>
            <a:endParaRPr sz="3200" b="0" i="0" u="none" strike="noStrike" cap="none" dirty="0">
              <a:solidFill>
                <a:srgbClr val="65719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Мобильные приложения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Автоматизированное тестирование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78374" y="2333206"/>
            <a:ext cx="16375421" cy="285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-RU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Где применить?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3" name="Google Shape;293;p14" descr="skillbox 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59" y="1306593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Group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8384" y="1278077"/>
            <a:ext cx="2057402" cy="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F09D-E766-E34E-9886-32D50FEEE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9" y="1223468"/>
            <a:ext cx="2395003" cy="770614"/>
          </a:xfrm>
          <a:prstGeom prst="rect">
            <a:avLst/>
          </a:prstGeom>
        </p:spPr>
      </p:pic>
      <p:sp>
        <p:nvSpPr>
          <p:cNvPr id="11" name="Google Shape;308;p16">
            <a:extLst>
              <a:ext uri="{FF2B5EF4-FFF2-40B4-BE49-F238E27FC236}">
                <a16:creationId xmlns:a16="http://schemas.microsoft.com/office/drawing/2014/main" id="{6D8B495C-A9FD-914F-80D3-14D357A2EAB5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88;p14">
            <a:extLst>
              <a:ext uri="{FF2B5EF4-FFF2-40B4-BE49-F238E27FC236}">
                <a16:creationId xmlns:a16="http://schemas.microsoft.com/office/drawing/2014/main" id="{0EA73D72-1D64-0942-8775-43690C622E8A}"/>
              </a:ext>
            </a:extLst>
          </p:cNvPr>
          <p:cNvSpPr txBox="1"/>
          <p:nvPr/>
        </p:nvSpPr>
        <p:spPr>
          <a:xfrm>
            <a:off x="12714587" y="6708076"/>
            <a:ext cx="9372498" cy="467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Обработка и анализ данных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Автоматизация операционных систем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06679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None/>
            </a:pPr>
            <a:endParaRPr sz="3200" b="0" i="0" u="none" strike="noStrike" cap="none" dirty="0">
              <a:solidFill>
                <a:srgbClr val="65719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Пакеты </a:t>
            </a:r>
            <a:r>
              <a:rPr lang="en-US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3D </a:t>
            </a: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моделирования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Разработка компьютерных игр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9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78373" y="5245258"/>
            <a:ext cx="12216835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Индекс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TIOBE – </a:t>
            </a:r>
            <a:r>
              <a:rPr lang="ru-RU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оценка по многим факторам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78374" y="2333206"/>
            <a:ext cx="16375421" cy="285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-RU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Что с рейтингом?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3" name="Google Shape;293;p14" descr="skillbox 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59" y="1306593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Group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8384" y="1278077"/>
            <a:ext cx="2057402" cy="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F09D-E766-E34E-9886-32D50FEEE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9" y="1223468"/>
            <a:ext cx="2395003" cy="770614"/>
          </a:xfrm>
          <a:prstGeom prst="rect">
            <a:avLst/>
          </a:prstGeom>
        </p:spPr>
      </p:pic>
      <p:sp>
        <p:nvSpPr>
          <p:cNvPr id="11" name="Google Shape;308;p16">
            <a:extLst>
              <a:ext uri="{FF2B5EF4-FFF2-40B4-BE49-F238E27FC236}">
                <a16:creationId xmlns:a16="http://schemas.microsoft.com/office/drawing/2014/main" id="{6D8B495C-A9FD-914F-80D3-14D357A2EAB5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2641E-49A2-6942-BE6F-903EF79E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862" y="7834054"/>
            <a:ext cx="20063016" cy="29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78373" y="5245258"/>
            <a:ext cx="12216835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Статистика </a:t>
            </a:r>
            <a:r>
              <a:rPr lang="en-US" sz="3200" b="1" i="0" u="none" strike="noStrike" cap="none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career.habr.ru</a:t>
            </a:r>
            <a:endParaRPr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78374" y="2333206"/>
            <a:ext cx="16375421" cy="285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-RU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Что с работой?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3" name="Google Shape;293;p14" descr="skillbox 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59" y="1306593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Group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8384" y="1278077"/>
            <a:ext cx="2057402" cy="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F09D-E766-E34E-9886-32D50FEEE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9" y="1223468"/>
            <a:ext cx="2395003" cy="770614"/>
          </a:xfrm>
          <a:prstGeom prst="rect">
            <a:avLst/>
          </a:prstGeom>
        </p:spPr>
      </p:pic>
      <p:sp>
        <p:nvSpPr>
          <p:cNvPr id="11" name="Google Shape;308;p16">
            <a:extLst>
              <a:ext uri="{FF2B5EF4-FFF2-40B4-BE49-F238E27FC236}">
                <a16:creationId xmlns:a16="http://schemas.microsoft.com/office/drawing/2014/main" id="{6D8B495C-A9FD-914F-80D3-14D357A2EAB5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BDCC3-2CED-D640-BEEA-BED8CDAA4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51" y="5079712"/>
            <a:ext cx="12558074" cy="74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/>
        </p:nvSpPr>
        <p:spPr>
          <a:xfrm>
            <a:off x="1210963" y="2911088"/>
            <a:ext cx="1903031" cy="58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lvl="0">
              <a:buClr>
                <a:srgbClr val="FD5E5E"/>
              </a:buClr>
              <a:buSzPts val="3200"/>
            </a:pPr>
            <a:r>
              <a:rPr lang="ru-RU" sz="3200" b="0" i="0" u="none" strike="noStrike" cap="none" dirty="0">
                <a:solidFill>
                  <a:srgbClr val="FD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Часть</a:t>
            </a:r>
            <a:r>
              <a:rPr lang="en-US" sz="3200" b="0" i="0" u="none" strike="noStrike" cap="none" dirty="0">
                <a:solidFill>
                  <a:srgbClr val="FD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 </a:t>
            </a:r>
            <a:r>
              <a:rPr lang="en-US" sz="3200" dirty="0">
                <a:solidFill>
                  <a:srgbClr val="FD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I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104900" y="4119361"/>
            <a:ext cx="13667414" cy="168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Знакомство с 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Python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82" name="Google Shape;282;p13" descr="skillbox 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93" y="1341577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A0A62-450A-2F4A-990C-3E18C63F4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6" y="1222971"/>
            <a:ext cx="2395001" cy="770614"/>
          </a:xfrm>
          <a:prstGeom prst="rect">
            <a:avLst/>
          </a:prstGeom>
        </p:spPr>
      </p:pic>
      <p:sp>
        <p:nvSpPr>
          <p:cNvPr id="8" name="Google Shape;308;p16">
            <a:extLst>
              <a:ext uri="{FF2B5EF4-FFF2-40B4-BE49-F238E27FC236}">
                <a16:creationId xmlns:a16="http://schemas.microsoft.com/office/drawing/2014/main" id="{C4DC42C2-E856-5E42-B898-008B052D8B7D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8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78373" y="5245258"/>
            <a:ext cx="12216835" cy="6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Список необходимых инструментов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195306" y="6708076"/>
            <a:ext cx="9372498" cy="467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Интерпретатор языка </a:t>
            </a:r>
            <a:r>
              <a:rPr lang="en-US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Python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Редактор кода / Среда разработки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06679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None/>
            </a:pPr>
            <a:endParaRPr sz="3200" b="0" i="0" u="none" strike="noStrike" cap="none" dirty="0">
              <a:solidFill>
                <a:srgbClr val="65719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Документация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ru-RU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Исходный код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78374" y="2333206"/>
            <a:ext cx="16375421" cy="285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ru-RU" sz="8000" b="0" i="0" u="none" strike="noStrike" cap="none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Что понадобится?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93" name="Google Shape;293;p14" descr="skillbox 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59" y="1306593"/>
            <a:ext cx="2032002" cy="45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 descr="Group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8384" y="1278077"/>
            <a:ext cx="2057402" cy="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8F09D-E766-E34E-9886-32D50FEEE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49" y="1223468"/>
            <a:ext cx="2395003" cy="770614"/>
          </a:xfrm>
          <a:prstGeom prst="rect">
            <a:avLst/>
          </a:prstGeom>
        </p:spPr>
      </p:pic>
      <p:sp>
        <p:nvSpPr>
          <p:cNvPr id="11" name="Google Shape;308;p16">
            <a:extLst>
              <a:ext uri="{FF2B5EF4-FFF2-40B4-BE49-F238E27FC236}">
                <a16:creationId xmlns:a16="http://schemas.microsoft.com/office/drawing/2014/main" id="{6D8B495C-A9FD-914F-80D3-14D357A2EAB5}"/>
              </a:ext>
            </a:extLst>
          </p:cNvPr>
          <p:cNvSpPr txBox="1"/>
          <p:nvPr/>
        </p:nvSpPr>
        <p:spPr>
          <a:xfrm>
            <a:off x="3354044" y="1232484"/>
            <a:ext cx="38130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pen Sans Light"/>
              </a:rPr>
              <a:t>+</a:t>
            </a:r>
            <a:endParaRPr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Google Shape;288;p14">
            <a:extLst>
              <a:ext uri="{FF2B5EF4-FFF2-40B4-BE49-F238E27FC236}">
                <a16:creationId xmlns:a16="http://schemas.microsoft.com/office/drawing/2014/main" id="{0EA73D72-1D64-0942-8775-43690C622E8A}"/>
              </a:ext>
            </a:extLst>
          </p:cNvPr>
          <p:cNvSpPr txBox="1"/>
          <p:nvPr/>
        </p:nvSpPr>
        <p:spPr>
          <a:xfrm>
            <a:off x="10756232" y="6708076"/>
            <a:ext cx="13234735" cy="467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en-US" sz="3200" b="0" i="0" u="none" strike="noStrike" cap="none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  <a:hlinkClick r:id="rId6"/>
              </a:rPr>
              <a:t>https</a:t>
            </a: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/>
              </a:rPr>
              <a:t>://python.org</a:t>
            </a: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indent="-228600">
              <a:lnSpc>
                <a:spcPct val="200000"/>
              </a:lnSpc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7"/>
              </a:rPr>
              <a:t>https://www.jetbrains.com/pycharm/</a:t>
            </a: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06679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57195"/>
              </a:buClr>
              <a:buSzPts val="2400"/>
              <a:buFont typeface="Helvetica Neue"/>
              <a:buNone/>
            </a:pPr>
            <a:endParaRPr sz="3200" b="0" i="0" u="none" strike="noStrike" cap="none" dirty="0">
              <a:solidFill>
                <a:srgbClr val="65719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Arial"/>
            </a:endParaRPr>
          </a:p>
          <a:p>
            <a:pPr marL="228600" indent="-228600">
              <a:lnSpc>
                <a:spcPct val="120000"/>
              </a:lnSpc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8"/>
              </a:rPr>
              <a:t>https://docs.python.org</a:t>
            </a: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indent="-228600">
              <a:lnSpc>
                <a:spcPct val="200000"/>
              </a:lnSpc>
              <a:buClr>
                <a:srgbClr val="657195"/>
              </a:buClr>
              <a:buSzPts val="2400"/>
              <a:buFont typeface="Helvetica Neue"/>
              <a:buChar char="•"/>
            </a:pP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9"/>
              </a:rPr>
              <a:t>https://github.com/manchenkoff/skillbox-skillbox-voice-assistant</a:t>
            </a:r>
            <a:r>
              <a:rPr lang="en-US" sz="3200" dirty="0">
                <a:solidFill>
                  <a:srgbClr val="65719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0533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187</Words>
  <Application>Microsoft Macintosh PowerPoint</Application>
  <PresentationFormat>Custom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Neue</vt:lpstr>
      <vt:lpstr>Helvetica Neue Light</vt:lpstr>
      <vt:lpstr>Open Sans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Artyom Manchenkov</cp:lastModifiedBy>
  <cp:revision>25</cp:revision>
  <dcterms:modified xsi:type="dcterms:W3CDTF">2020-04-17T16:14:34Z</dcterms:modified>
</cp:coreProperties>
</file>