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94624" autoAdjust="0"/>
  </p:normalViewPr>
  <p:slideViewPr>
    <p:cSldViewPr>
      <p:cViewPr varScale="1">
        <p:scale>
          <a:sx n="69" d="100"/>
          <a:sy n="69" d="100"/>
        </p:scale>
        <p:origin x="-142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B9B0AE-5D1C-43F8-B1DD-D6BA22715298}" type="datetimeFigureOut">
              <a:rPr lang="en-US" smtClean="0"/>
              <a:pPr/>
              <a:t>3/13/2023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87A973-2041-438D-AE43-02A673FBBF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87A973-2041-438D-AE43-02A673FBBFDB}"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16A63D5-97BD-430A-9117-BF378EC70B0C}" type="datetimeFigureOut">
              <a:rPr lang="en-US" smtClean="0"/>
              <a:pPr/>
              <a:t>3/13/2023</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187F5A6-71FE-4B7A-A4C2-C7F94DCDA88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16A63D5-97BD-430A-9117-BF378EC70B0C}" type="datetimeFigureOut">
              <a:rPr lang="en-US" smtClean="0"/>
              <a:pPr/>
              <a:t>3/13/2023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187F5A6-71FE-4B7A-A4C2-C7F94DCDA88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16A63D5-97BD-430A-9117-BF378EC70B0C}" type="datetimeFigureOut">
              <a:rPr lang="en-US" smtClean="0"/>
              <a:pPr/>
              <a:t>3/13/2023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187F5A6-71FE-4B7A-A4C2-C7F94DCDA88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16A63D5-97BD-430A-9117-BF378EC70B0C}" type="datetimeFigureOut">
              <a:rPr lang="en-US" smtClean="0"/>
              <a:pPr/>
              <a:t>3/13/2023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187F5A6-71FE-4B7A-A4C2-C7F94DCDA88C}"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16A63D5-97BD-430A-9117-BF378EC70B0C}" type="datetimeFigureOut">
              <a:rPr lang="en-US" smtClean="0"/>
              <a:pPr/>
              <a:t>3/13/2023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187F5A6-71FE-4B7A-A4C2-C7F94DCDA88C}"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16A63D5-97BD-430A-9117-BF378EC70B0C}" type="datetimeFigureOut">
              <a:rPr lang="en-US" smtClean="0"/>
              <a:pPr/>
              <a:t>3/13/2023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187F5A6-71FE-4B7A-A4C2-C7F94DCDA88C}"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16A63D5-97BD-430A-9117-BF378EC70B0C}" type="datetimeFigureOut">
              <a:rPr lang="en-US" smtClean="0"/>
              <a:pPr/>
              <a:t>3/13/2023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2187F5A6-71FE-4B7A-A4C2-C7F94DCDA88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16A63D5-97BD-430A-9117-BF378EC70B0C}" type="datetimeFigureOut">
              <a:rPr lang="en-US" smtClean="0"/>
              <a:pPr/>
              <a:t>3/13/2023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2187F5A6-71FE-4B7A-A4C2-C7F94DCDA88C}"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16A63D5-97BD-430A-9117-BF378EC70B0C}" type="datetimeFigureOut">
              <a:rPr lang="en-US" smtClean="0"/>
              <a:pPr/>
              <a:t>3/13/2023</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2187F5A6-71FE-4B7A-A4C2-C7F94DCDA88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16A63D5-97BD-430A-9117-BF378EC70B0C}" type="datetimeFigureOut">
              <a:rPr lang="en-US" smtClean="0"/>
              <a:pPr/>
              <a:t>3/13/2023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187F5A6-71FE-4B7A-A4C2-C7F94DCDA88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16A63D5-97BD-430A-9117-BF378EC70B0C}" type="datetimeFigureOut">
              <a:rPr lang="en-US" smtClean="0"/>
              <a:pPr/>
              <a:t>3/13/2023</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187F5A6-71FE-4B7A-A4C2-C7F94DCDA88C}"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16A63D5-97BD-430A-9117-BF378EC70B0C}" type="datetimeFigureOut">
              <a:rPr lang="en-US" smtClean="0"/>
              <a:pPr/>
              <a:t>3/13/2023</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187F5A6-71FE-4B7A-A4C2-C7F94DCDA88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Capacitance" TargetMode="External"/><Relationship Id="rId3" Type="http://schemas.openxmlformats.org/officeDocument/2006/relationships/hyperlink" Target="https://en.wikipedia.org/wiki/Electric_current" TargetMode="External"/><Relationship Id="rId7" Type="http://schemas.openxmlformats.org/officeDocument/2006/relationships/hyperlink" Target="https://en.wikipedia.org/wiki/Electrical_resistance_and_conductance" TargetMode="External"/><Relationship Id="rId2" Type="http://schemas.openxmlformats.org/officeDocument/2006/relationships/hyperlink" Target="https://en.wikipedia.org/wiki/Passivity_(engineering)" TargetMode="External"/><Relationship Id="rId1" Type="http://schemas.openxmlformats.org/officeDocument/2006/relationships/slideLayout" Target="../slideLayouts/slideLayout2.xml"/><Relationship Id="rId6" Type="http://schemas.openxmlformats.org/officeDocument/2006/relationships/hyperlink" Target="https://en.wikipedia.org/wiki/Passive_electronic_component" TargetMode="External"/><Relationship Id="rId5" Type="http://schemas.openxmlformats.org/officeDocument/2006/relationships/hyperlink" Target="https://en.wikipedia.org/wiki/Rectifier" TargetMode="External"/><Relationship Id="rId10" Type="http://schemas.openxmlformats.org/officeDocument/2006/relationships/image" Target="../media/image2.jpeg"/><Relationship Id="rId4" Type="http://schemas.openxmlformats.org/officeDocument/2006/relationships/hyperlink" Target="https://en.wikipedia.org/wiki/Amplifier" TargetMode="External"/><Relationship Id="rId9" Type="http://schemas.openxmlformats.org/officeDocument/2006/relationships/hyperlink" Target="https://en.wikipedia.org/wiki/Inductance"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Analog and Digital Electronics </a:t>
            </a:r>
            <a:endParaRPr lang="en-US" dirty="0"/>
          </a:p>
        </p:txBody>
      </p:sp>
      <p:sp>
        <p:nvSpPr>
          <p:cNvPr id="3" name="Subtitle 2"/>
          <p:cNvSpPr>
            <a:spLocks noGrp="1"/>
          </p:cNvSpPr>
          <p:nvPr>
            <p:ph type="subTitle" idx="1"/>
          </p:nvPr>
        </p:nvSpPr>
        <p:spPr/>
        <p:txBody>
          <a:bodyPr/>
          <a:lstStyle/>
          <a:p>
            <a:r>
              <a:rPr lang="en-US" dirty="0" smtClean="0"/>
              <a:t>                                     By. V.C. Togadiya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Biasing Characteristics </a:t>
            </a:r>
            <a:endParaRPr lang="en-US" dirty="0"/>
          </a:p>
        </p:txBody>
      </p:sp>
      <p:pic>
        <p:nvPicPr>
          <p:cNvPr id="3074" name="Picture 2" descr="E:\Basic Electronics material\rb_pn_junction.jpg"/>
          <p:cNvPicPr>
            <a:picLocks noGrp="1" noChangeAspect="1" noChangeArrowheads="1"/>
          </p:cNvPicPr>
          <p:nvPr>
            <p:ph sz="quarter" idx="2"/>
          </p:nvPr>
        </p:nvPicPr>
        <p:blipFill>
          <a:blip r:embed="rId2"/>
          <a:srcRect/>
          <a:stretch>
            <a:fillRect/>
          </a:stretch>
        </p:blipFill>
        <p:spPr bwMode="auto">
          <a:xfrm>
            <a:off x="0" y="1000108"/>
            <a:ext cx="3786182" cy="2604913"/>
          </a:xfrm>
          <a:prstGeom prst="rect">
            <a:avLst/>
          </a:prstGeom>
          <a:noFill/>
        </p:spPr>
      </p:pic>
      <p:pic>
        <p:nvPicPr>
          <p:cNvPr id="3075" name="Picture 3" descr="E:\Basic Electronics material\rb_char.jpg"/>
          <p:cNvPicPr>
            <a:picLocks noGrp="1" noChangeAspect="1" noChangeArrowheads="1"/>
          </p:cNvPicPr>
          <p:nvPr>
            <p:ph sz="quarter" idx="4"/>
          </p:nvPr>
        </p:nvPicPr>
        <p:blipFill>
          <a:blip r:embed="rId3"/>
          <a:srcRect/>
          <a:stretch>
            <a:fillRect/>
          </a:stretch>
        </p:blipFill>
        <p:spPr bwMode="auto">
          <a:xfrm>
            <a:off x="428596" y="4429132"/>
            <a:ext cx="3071835" cy="1857388"/>
          </a:xfrm>
          <a:prstGeom prst="rect">
            <a:avLst/>
          </a:prstGeom>
          <a:noFill/>
        </p:spPr>
      </p:pic>
      <p:sp>
        <p:nvSpPr>
          <p:cNvPr id="9" name="Rectangle 8"/>
          <p:cNvSpPr/>
          <p:nvPr/>
        </p:nvSpPr>
        <p:spPr>
          <a:xfrm>
            <a:off x="3357554" y="1643050"/>
            <a:ext cx="5786446" cy="3139321"/>
          </a:xfrm>
          <a:prstGeom prst="rect">
            <a:avLst/>
          </a:prstGeom>
        </p:spPr>
        <p:txBody>
          <a:bodyPr wrap="square">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just"/>
            <a:r>
              <a:rPr lang="en-US" dirty="0" smtClean="0"/>
              <a:t>.</a:t>
            </a:r>
            <a:endParaRPr lang="en-US" dirty="0"/>
          </a:p>
        </p:txBody>
      </p:sp>
      <p:sp>
        <p:nvSpPr>
          <p:cNvPr id="10" name="Rectangle 9"/>
          <p:cNvSpPr/>
          <p:nvPr/>
        </p:nvSpPr>
        <p:spPr>
          <a:xfrm>
            <a:off x="3500430" y="3214686"/>
            <a:ext cx="5214974" cy="2862322"/>
          </a:xfrm>
          <a:prstGeom prst="rect">
            <a:avLst/>
          </a:prstGeom>
        </p:spPr>
        <p:txBody>
          <a:bodyPr wrap="square">
            <a:spAutoFit/>
          </a:bodyPr>
          <a:lstStyle/>
          <a:p>
            <a:pPr algn="just">
              <a:buFont typeface="Arial" pitchFamily="34" charset="0"/>
              <a:buChar char="•"/>
            </a:pPr>
            <a:r>
              <a:rPr lang="en-US" dirty="0" smtClean="0"/>
              <a:t>To make the pn–junction reverse biased, connect the negative terminal of battery to the p–type material and positive terminal to the n–type material. The electric field due to the applied reverse voltage acts in the same direction as the field due to potential barrier. The increased potential barrier prevents the flow of charge carriers across the junction. Hence, the junction offers very high resistance to the current flow</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From I–V characteristics of reverse biased  junction, it can be seen that a small current of the order of a few </a:t>
            </a:r>
            <a:r>
              <a:rPr lang="en-US" sz="2400" dirty="0" err="1" smtClean="0">
                <a:latin typeface="Times New Roman" pitchFamily="18" charset="0"/>
                <a:cs typeface="Times New Roman" pitchFamily="18" charset="0"/>
              </a:rPr>
              <a:t>μA</a:t>
            </a:r>
            <a:r>
              <a:rPr lang="en-US" sz="2400" dirty="0" smtClean="0">
                <a:latin typeface="Times New Roman" pitchFamily="18" charset="0"/>
                <a:cs typeface="Times New Roman" pitchFamily="18" charset="0"/>
              </a:rPr>
              <a:t> flows in the circuit under reverse bias.</a:t>
            </a:r>
          </a:p>
          <a:p>
            <a:pPr algn="just"/>
            <a:r>
              <a:rPr lang="en-US" sz="2400" dirty="0" smtClean="0">
                <a:latin typeface="Times New Roman" pitchFamily="18" charset="0"/>
                <a:cs typeface="Times New Roman" pitchFamily="18" charset="0"/>
              </a:rPr>
              <a:t>As the applied voltage is increased in the reverse direction a point is reached where breakdown of the pn–junction takes place and a high amount of current starts flowing through the pn-junction and the voltage corresponding to this point is called as </a:t>
            </a:r>
            <a:r>
              <a:rPr lang="en-US" sz="2400" b="1" dirty="0" smtClean="0">
                <a:latin typeface="Times New Roman" pitchFamily="18" charset="0"/>
                <a:cs typeface="Times New Roman" pitchFamily="18" charset="0"/>
              </a:rPr>
              <a:t>breakdown voltage or Zener Voltage (V</a:t>
            </a:r>
            <a:r>
              <a:rPr lang="en-US" sz="2400" b="1" baseline="-25000" dirty="0" smtClean="0">
                <a:latin typeface="Times New Roman" pitchFamily="18" charset="0"/>
                <a:cs typeface="Times New Roman" pitchFamily="18" charset="0"/>
              </a:rPr>
              <a:t>Z</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The sudden rise of reverse current may damage the junction permanently due to excessive heat.</a:t>
            </a:r>
            <a:endParaRPr lang="en-US" sz="2400" dirty="0">
              <a:latin typeface="Times New Roman" pitchFamily="18" charset="0"/>
              <a:cs typeface="Times New Roman" pitchFamily="18" charset="0"/>
            </a:endParaRPr>
          </a:p>
        </p:txBody>
      </p:sp>
      <p:sp>
        <p:nvSpPr>
          <p:cNvPr id="7" name="Title 6"/>
          <p:cNvSpPr>
            <a:spLocks noGrp="1"/>
          </p:cNvSpPr>
          <p:nvPr>
            <p:ph type="title"/>
          </p:nvPr>
        </p:nvSpPr>
        <p:spPr/>
        <p:txBody>
          <a:bodyPr/>
          <a:lstStyle/>
          <a:p>
            <a:r>
              <a:rPr lang="en-US" dirty="0" smtClean="0"/>
              <a:t>Continue..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latin typeface="Times New Roman" pitchFamily="18" charset="0"/>
                <a:cs typeface="Times New Roman" pitchFamily="18" charset="0"/>
              </a:rPr>
              <a:t>It is a circuit which convert AC voltage into DC voltage the circuit is known as a rectifier circuit and the process is known as rectification</a:t>
            </a:r>
            <a:r>
              <a:rPr lang="en-US" dirty="0" smtClean="0"/>
              <a:t>.</a:t>
            </a:r>
          </a:p>
          <a:p>
            <a:pPr algn="just"/>
            <a:r>
              <a:rPr lang="en-US" dirty="0" smtClean="0">
                <a:latin typeface="Times New Roman" pitchFamily="18" charset="0"/>
                <a:cs typeface="Times New Roman" pitchFamily="18" charset="0"/>
              </a:rPr>
              <a:t>Types of Rectifier circuits</a:t>
            </a:r>
          </a:p>
          <a:p>
            <a:r>
              <a:rPr lang="en-US" dirty="0" smtClean="0">
                <a:latin typeface="Times New Roman" pitchFamily="18" charset="0"/>
                <a:cs typeface="Times New Roman" pitchFamily="18" charset="0"/>
              </a:rPr>
              <a:t>There are two main types of rectifier circuits, depending upon their output. They are</a:t>
            </a:r>
          </a:p>
          <a:p>
            <a:r>
              <a:rPr lang="en-US" dirty="0" smtClean="0">
                <a:latin typeface="Times New Roman" pitchFamily="18" charset="0"/>
                <a:cs typeface="Times New Roman" pitchFamily="18" charset="0"/>
              </a:rPr>
              <a:t>Half-wave Rectifier</a:t>
            </a:r>
          </a:p>
          <a:p>
            <a:r>
              <a:rPr lang="en-US" dirty="0" smtClean="0">
                <a:latin typeface="Times New Roman" pitchFamily="18" charset="0"/>
                <a:cs typeface="Times New Roman" pitchFamily="18" charset="0"/>
              </a:rPr>
              <a:t>Full-wave Rectifier</a:t>
            </a:r>
          </a:p>
          <a:p>
            <a:pPr algn="just"/>
            <a:endParaRPr lang="en-US" dirty="0"/>
          </a:p>
        </p:txBody>
      </p:sp>
      <p:sp>
        <p:nvSpPr>
          <p:cNvPr id="3" name="Title 2"/>
          <p:cNvSpPr>
            <a:spLocks noGrp="1"/>
          </p:cNvSpPr>
          <p:nvPr>
            <p:ph type="title"/>
          </p:nvPr>
        </p:nvSpPr>
        <p:spPr/>
        <p:txBody>
          <a:bodyPr/>
          <a:lstStyle/>
          <a:p>
            <a:r>
              <a:rPr lang="en-US" dirty="0" smtClean="0"/>
              <a:t>Rectifier</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t>Half-Wave Rectifier</a:t>
            </a:r>
            <a:br>
              <a:rPr lang="en-US" b="0" dirty="0" smtClean="0"/>
            </a:br>
            <a:endParaRPr lang="en-US" dirty="0"/>
          </a:p>
        </p:txBody>
      </p:sp>
      <p:pic>
        <p:nvPicPr>
          <p:cNvPr id="4099" name="Picture 3" descr="E:\Basic Electronics material\half_wave_rectifier.jpg"/>
          <p:cNvPicPr>
            <a:picLocks noGrp="1" noChangeAspect="1" noChangeArrowheads="1"/>
          </p:cNvPicPr>
          <p:nvPr>
            <p:ph sz="quarter" idx="2"/>
          </p:nvPr>
        </p:nvPicPr>
        <p:blipFill>
          <a:blip r:embed="rId2"/>
          <a:stretch>
            <a:fillRect/>
          </a:stretch>
        </p:blipFill>
        <p:spPr bwMode="auto">
          <a:xfrm>
            <a:off x="2143108" y="1428736"/>
            <a:ext cx="4040188" cy="1785950"/>
          </a:xfrm>
          <a:prstGeom prst="rect">
            <a:avLst/>
          </a:prstGeom>
          <a:noFill/>
        </p:spPr>
      </p:pic>
      <p:pic>
        <p:nvPicPr>
          <p:cNvPr id="1026" name="Picture 2" descr="E:\Basic Electronics material\waveforms_rectifier.jpg"/>
          <p:cNvPicPr>
            <a:picLocks noGrp="1" noChangeAspect="1" noChangeArrowheads="1"/>
          </p:cNvPicPr>
          <p:nvPr>
            <p:ph sz="quarter" idx="4"/>
          </p:nvPr>
        </p:nvPicPr>
        <p:blipFill>
          <a:blip r:embed="rId3"/>
          <a:srcRect/>
          <a:stretch>
            <a:fillRect/>
          </a:stretch>
        </p:blipFill>
        <p:spPr bwMode="auto">
          <a:xfrm>
            <a:off x="2571736" y="3429000"/>
            <a:ext cx="3571900" cy="292895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Center-tapped Full-Wave Rectifier</a:t>
            </a:r>
            <a:br>
              <a:rPr lang="en-US" b="0" dirty="0" smtClean="0"/>
            </a:br>
            <a:endParaRPr lang="en-US" dirty="0"/>
          </a:p>
        </p:txBody>
      </p:sp>
      <p:pic>
        <p:nvPicPr>
          <p:cNvPr id="2050" name="Picture 2" descr="E:\Basic Electronics material\centered_tapped_full_wave_rectifier.jpg"/>
          <p:cNvPicPr>
            <a:picLocks noGrp="1" noChangeAspect="1" noChangeArrowheads="1"/>
          </p:cNvPicPr>
          <p:nvPr>
            <p:ph sz="quarter" idx="2"/>
          </p:nvPr>
        </p:nvPicPr>
        <p:blipFill>
          <a:blip r:embed="rId2"/>
          <a:srcRect/>
          <a:stretch>
            <a:fillRect/>
          </a:stretch>
        </p:blipFill>
        <p:spPr bwMode="auto">
          <a:xfrm>
            <a:off x="214282" y="1857364"/>
            <a:ext cx="4400552" cy="2822170"/>
          </a:xfrm>
          <a:prstGeom prst="rect">
            <a:avLst/>
          </a:prstGeom>
          <a:noFill/>
        </p:spPr>
      </p:pic>
      <p:pic>
        <p:nvPicPr>
          <p:cNvPr id="2051" name="Picture 3" descr="E:\Basic Electronics material\input_waveform_ct_fwr.jpg"/>
          <p:cNvPicPr>
            <a:picLocks noGrp="1" noChangeAspect="1" noChangeArrowheads="1"/>
          </p:cNvPicPr>
          <p:nvPr>
            <p:ph sz="quarter" idx="4"/>
          </p:nvPr>
        </p:nvPicPr>
        <p:blipFill>
          <a:blip r:embed="rId3"/>
          <a:srcRect/>
          <a:stretch>
            <a:fillRect/>
          </a:stretch>
        </p:blipFill>
        <p:spPr bwMode="auto">
          <a:xfrm>
            <a:off x="4714876" y="1500174"/>
            <a:ext cx="4429124" cy="306090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Bridge Full-Wave Rectifier</a:t>
            </a:r>
            <a:br>
              <a:rPr lang="en-US" b="0" dirty="0" smtClean="0"/>
            </a:br>
            <a:endParaRPr lang="en-US" dirty="0"/>
          </a:p>
        </p:txBody>
      </p:sp>
      <p:pic>
        <p:nvPicPr>
          <p:cNvPr id="3074" name="Picture 2" descr="E:\Basic Electronics material\bridge_wave_rectifier.jpg"/>
          <p:cNvPicPr>
            <a:picLocks noGrp="1" noChangeAspect="1" noChangeArrowheads="1"/>
          </p:cNvPicPr>
          <p:nvPr>
            <p:ph sz="quarter" idx="2"/>
          </p:nvPr>
        </p:nvPicPr>
        <p:blipFill>
          <a:blip r:embed="rId2"/>
          <a:srcRect/>
          <a:stretch>
            <a:fillRect/>
          </a:stretch>
        </p:blipFill>
        <p:spPr bwMode="auto">
          <a:xfrm>
            <a:off x="457200" y="2000240"/>
            <a:ext cx="4040188" cy="2324309"/>
          </a:xfrm>
          <a:prstGeom prst="rect">
            <a:avLst/>
          </a:prstGeom>
          <a:noFill/>
        </p:spPr>
      </p:pic>
      <p:pic>
        <p:nvPicPr>
          <p:cNvPr id="3075" name="Picture 3" descr="E:\Basic Electronics material\waveforms_of_bridge_rectifier.jpg"/>
          <p:cNvPicPr>
            <a:picLocks noGrp="1" noChangeAspect="1" noChangeArrowheads="1"/>
          </p:cNvPicPr>
          <p:nvPr>
            <p:ph sz="quarter" idx="4"/>
          </p:nvPr>
        </p:nvPicPr>
        <p:blipFill>
          <a:blip r:embed="rId3"/>
          <a:srcRect/>
          <a:stretch>
            <a:fillRect/>
          </a:stretch>
        </p:blipFill>
        <p:spPr bwMode="auto">
          <a:xfrm>
            <a:off x="4429123" y="1942083"/>
            <a:ext cx="4572033" cy="294684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571472" y="1643050"/>
          <a:ext cx="8229600" cy="350520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ctr" fontAlgn="t"/>
                      <a:r>
                        <a:rPr lang="en-US" dirty="0" smtClean="0"/>
                        <a:t>Terms</a:t>
                      </a:r>
                      <a:endParaRPr lang="en-US" dirty="0"/>
                    </a:p>
                  </a:txBody>
                  <a:tcPr marL="76200" marR="76200" marT="76200" marB="76200"/>
                </a:tc>
                <a:tc>
                  <a:txBody>
                    <a:bodyPr/>
                    <a:lstStyle/>
                    <a:p>
                      <a:pPr algn="ctr" fontAlgn="t"/>
                      <a:r>
                        <a:rPr lang="en-US"/>
                        <a:t>Half Wave Rectifier</a:t>
                      </a:r>
                    </a:p>
                  </a:txBody>
                  <a:tcPr marL="76200" marR="76200" marT="76200" marB="76200"/>
                </a:tc>
                <a:tc>
                  <a:txBody>
                    <a:bodyPr/>
                    <a:lstStyle/>
                    <a:p>
                      <a:pPr algn="ctr" fontAlgn="t"/>
                      <a:r>
                        <a:rPr lang="en-US"/>
                        <a:t>Center Tapped FWR</a:t>
                      </a:r>
                    </a:p>
                  </a:txBody>
                  <a:tcPr marL="76200" marR="76200" marT="76200" marB="76200"/>
                </a:tc>
                <a:tc>
                  <a:txBody>
                    <a:bodyPr/>
                    <a:lstStyle/>
                    <a:p>
                      <a:pPr algn="ctr" fontAlgn="t"/>
                      <a:r>
                        <a:rPr lang="en-US" dirty="0"/>
                        <a:t>Bridge FWR</a:t>
                      </a:r>
                    </a:p>
                  </a:txBody>
                  <a:tcPr marL="76200" marR="76200" marT="76200" marB="76200"/>
                </a:tc>
              </a:tr>
              <a:tr h="370840">
                <a:tc>
                  <a:txBody>
                    <a:bodyPr/>
                    <a:lstStyle/>
                    <a:p>
                      <a:pPr fontAlgn="t"/>
                      <a:r>
                        <a:rPr lang="en-US" dirty="0"/>
                        <a:t>Number of Diodes</a:t>
                      </a:r>
                    </a:p>
                  </a:txBody>
                  <a:tcPr marL="76200" marR="76200" marT="76200" marB="76200"/>
                </a:tc>
                <a:tc>
                  <a:txBody>
                    <a:bodyPr/>
                    <a:lstStyle/>
                    <a:p>
                      <a:pPr fontAlgn="t"/>
                      <a:r>
                        <a:rPr lang="en-US" b="0" i="0" u="none" strike="noStrike" dirty="0" smtClean="0"/>
                        <a:t>1</a:t>
                      </a:r>
                      <a:endParaRPr lang="en-US" dirty="0"/>
                    </a:p>
                  </a:txBody>
                  <a:tcPr marL="76200" marR="76200" marT="76200" marB="76200"/>
                </a:tc>
                <a:tc>
                  <a:txBody>
                    <a:bodyPr/>
                    <a:lstStyle/>
                    <a:p>
                      <a:pPr fontAlgn="t"/>
                      <a:r>
                        <a:rPr lang="en-US" b="0" i="0" u="none" strike="noStrike" dirty="0" smtClean="0">
                          <a:latin typeface="MathJax_Main"/>
                        </a:rPr>
                        <a:t>2</a:t>
                      </a:r>
                      <a:endParaRPr lang="en-US" dirty="0"/>
                    </a:p>
                  </a:txBody>
                  <a:tcPr marL="76200" marR="76200" marT="76200" marB="76200"/>
                </a:tc>
                <a:tc>
                  <a:txBody>
                    <a:bodyPr/>
                    <a:lstStyle/>
                    <a:p>
                      <a:pPr fontAlgn="t"/>
                      <a:r>
                        <a:rPr lang="en-US" b="0" i="0" u="none" strike="noStrike" dirty="0" smtClean="0">
                          <a:latin typeface="MathJax_Main"/>
                        </a:rPr>
                        <a:t>4</a:t>
                      </a:r>
                      <a:endParaRPr lang="en-US" dirty="0"/>
                    </a:p>
                  </a:txBody>
                  <a:tcPr marL="76200" marR="76200" marT="76200" marB="76200"/>
                </a:tc>
              </a:tr>
              <a:tr h="370840">
                <a:tc>
                  <a:txBody>
                    <a:bodyPr/>
                    <a:lstStyle/>
                    <a:p>
                      <a:pPr fontAlgn="t"/>
                      <a:r>
                        <a:rPr lang="en-US" dirty="0"/>
                        <a:t>Transformer tapping</a:t>
                      </a:r>
                    </a:p>
                  </a:txBody>
                  <a:tcPr marL="76200" marR="76200" marT="76200" marB="76200"/>
                </a:tc>
                <a:tc>
                  <a:txBody>
                    <a:bodyPr/>
                    <a:lstStyle/>
                    <a:p>
                      <a:pPr fontAlgn="t"/>
                      <a:r>
                        <a:rPr lang="en-US" b="0" i="0" u="none" strike="noStrike" dirty="0" smtClean="0">
                          <a:latin typeface="MathJax_Math-italic"/>
                        </a:rPr>
                        <a:t>No</a:t>
                      </a:r>
                      <a:endParaRPr lang="en-US" dirty="0"/>
                    </a:p>
                  </a:txBody>
                  <a:tcPr marL="76200" marR="76200" marT="76200" marB="76200"/>
                </a:tc>
                <a:tc>
                  <a:txBody>
                    <a:bodyPr/>
                    <a:lstStyle/>
                    <a:p>
                      <a:pPr fontAlgn="t"/>
                      <a:r>
                        <a:rPr lang="en-US" b="0" i="0" u="none" strike="noStrike" dirty="0" smtClean="0">
                          <a:latin typeface="MathJax_Math-italic"/>
                        </a:rPr>
                        <a:t>Yes</a:t>
                      </a:r>
                      <a:endParaRPr lang="en-US" dirty="0"/>
                    </a:p>
                  </a:txBody>
                  <a:tcPr marL="76200" marR="76200" marT="76200" marB="76200"/>
                </a:tc>
                <a:tc>
                  <a:txBody>
                    <a:bodyPr/>
                    <a:lstStyle/>
                    <a:p>
                      <a:pPr fontAlgn="t"/>
                      <a:r>
                        <a:rPr lang="en-US" b="0" i="0" u="none" strike="noStrike" dirty="0" smtClean="0">
                          <a:latin typeface="MathJax_Math-italic"/>
                        </a:rPr>
                        <a:t>No</a:t>
                      </a:r>
                      <a:endParaRPr lang="en-US" dirty="0"/>
                    </a:p>
                  </a:txBody>
                  <a:tcPr marL="76200" marR="76200" marT="76200" marB="76200"/>
                </a:tc>
              </a:tr>
              <a:tr h="370840">
                <a:tc>
                  <a:txBody>
                    <a:bodyPr/>
                    <a:lstStyle/>
                    <a:p>
                      <a:pPr fontAlgn="t"/>
                      <a:r>
                        <a:rPr lang="en-US" dirty="0"/>
                        <a:t>Peak Inverse Voltage</a:t>
                      </a:r>
                    </a:p>
                  </a:txBody>
                  <a:tcPr marL="76200" marR="76200" marT="76200" marB="76200"/>
                </a:tc>
                <a:tc>
                  <a:txBody>
                    <a:bodyPr/>
                    <a:lstStyle/>
                    <a:p>
                      <a:pPr fontAlgn="t"/>
                      <a:r>
                        <a:rPr lang="en-US" b="0" i="0" u="none" strike="noStrike" dirty="0" smtClean="0">
                          <a:latin typeface="MathJax_Math-italic"/>
                        </a:rPr>
                        <a:t>Vm</a:t>
                      </a:r>
                      <a:endParaRPr lang="en-US" dirty="0"/>
                    </a:p>
                  </a:txBody>
                  <a:tcPr marL="76200" marR="76200" marT="76200" marB="76200"/>
                </a:tc>
                <a:tc>
                  <a:txBody>
                    <a:bodyPr/>
                    <a:lstStyle/>
                    <a:p>
                      <a:pPr fontAlgn="t"/>
                      <a:r>
                        <a:rPr lang="en-US" b="0" i="0" u="none" strike="noStrike" dirty="0" smtClean="0">
                          <a:latin typeface="MathJax_Main"/>
                        </a:rPr>
                        <a:t>2</a:t>
                      </a:r>
                      <a:r>
                        <a:rPr lang="en-US" b="0" i="0" u="none" strike="noStrike" dirty="0" smtClean="0">
                          <a:latin typeface="MathJax_Math-italic"/>
                        </a:rPr>
                        <a:t>Vm</a:t>
                      </a:r>
                      <a:endParaRPr lang="en-US" dirty="0"/>
                    </a:p>
                  </a:txBody>
                  <a:tcPr marL="76200" marR="76200" marT="76200" marB="76200"/>
                </a:tc>
                <a:tc>
                  <a:txBody>
                    <a:bodyPr/>
                    <a:lstStyle/>
                    <a:p>
                      <a:pPr fontAlgn="t"/>
                      <a:r>
                        <a:rPr lang="en-US" b="0" i="0" u="none" strike="noStrike" dirty="0">
                          <a:latin typeface="MathJax_Math-italic"/>
                        </a:rPr>
                        <a:t>Vm</a:t>
                      </a:r>
                      <a:endParaRPr lang="en-US" dirty="0"/>
                    </a:p>
                  </a:txBody>
                  <a:tcPr marL="76200" marR="76200" marT="76200" marB="76200"/>
                </a:tc>
              </a:tr>
              <a:tr h="370840">
                <a:tc>
                  <a:txBody>
                    <a:bodyPr/>
                    <a:lstStyle/>
                    <a:p>
                      <a:pPr fontAlgn="t"/>
                      <a:r>
                        <a:rPr lang="en-US" dirty="0"/>
                        <a:t>Maximum Efficiency</a:t>
                      </a:r>
                    </a:p>
                  </a:txBody>
                  <a:tcPr marL="76200" marR="76200" marT="76200" marB="76200"/>
                </a:tc>
                <a:tc>
                  <a:txBody>
                    <a:bodyPr/>
                    <a:lstStyle/>
                    <a:p>
                      <a:pPr fontAlgn="t"/>
                      <a:r>
                        <a:rPr lang="en-US" b="0" i="0" u="none" strike="noStrike" dirty="0" smtClean="0">
                          <a:latin typeface="MathJax_Main"/>
                        </a:rPr>
                        <a:t>40.6%</a:t>
                      </a:r>
                      <a:endParaRPr lang="en-US" dirty="0"/>
                    </a:p>
                  </a:txBody>
                  <a:tcPr marL="76200" marR="76200" marT="76200" marB="76200"/>
                </a:tc>
                <a:tc>
                  <a:txBody>
                    <a:bodyPr/>
                    <a:lstStyle/>
                    <a:p>
                      <a:pPr fontAlgn="t"/>
                      <a:r>
                        <a:rPr lang="en-US" b="0" i="0" u="none" strike="noStrike" dirty="0" smtClean="0">
                          <a:latin typeface="MathJax_Main"/>
                        </a:rPr>
                        <a:t>81.2%</a:t>
                      </a:r>
                      <a:endParaRPr lang="en-US" dirty="0"/>
                    </a:p>
                  </a:txBody>
                  <a:tcPr marL="76200" marR="76200" marT="76200" marB="76200"/>
                </a:tc>
                <a:tc>
                  <a:txBody>
                    <a:bodyPr/>
                    <a:lstStyle/>
                    <a:p>
                      <a:pPr fontAlgn="t"/>
                      <a:r>
                        <a:rPr lang="en-US" b="0" i="0" u="none" strike="noStrike" dirty="0">
                          <a:latin typeface="MathJax_Main"/>
                        </a:rPr>
                        <a:t>81.2%</a:t>
                      </a:r>
                      <a:endParaRPr lang="en-US" dirty="0"/>
                    </a:p>
                  </a:txBody>
                  <a:tcPr marL="76200" marR="76200" marT="76200" marB="76200"/>
                </a:tc>
              </a:tr>
            </a:tbl>
          </a:graphicData>
        </a:graphic>
      </p:graphicFrame>
      <p:sp>
        <p:nvSpPr>
          <p:cNvPr id="7" name="Title 6"/>
          <p:cNvSpPr>
            <a:spLocks noGrp="1"/>
          </p:cNvSpPr>
          <p:nvPr>
            <p:ph type="title"/>
          </p:nvPr>
        </p:nvSpPr>
        <p:spPr/>
        <p:txBody>
          <a:bodyPr/>
          <a:lstStyle/>
          <a:p>
            <a:r>
              <a:rPr lang="en-US" dirty="0" err="1" smtClean="0"/>
              <a:t>Comparision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After having a good knowledge on the working of the diode, which is a single PN junction, let us try to connect two PN junctions which make a new component called </a:t>
            </a:r>
            <a:r>
              <a:rPr lang="en-US" sz="2400" b="1" dirty="0" smtClean="0">
                <a:latin typeface="Times New Roman" pitchFamily="18" charset="0"/>
                <a:cs typeface="Times New Roman" pitchFamily="18" charset="0"/>
              </a:rPr>
              <a:t>Transistor</a:t>
            </a:r>
            <a:r>
              <a:rPr lang="en-US" sz="2400" dirty="0" smtClean="0">
                <a:latin typeface="Times New Roman" pitchFamily="18" charset="0"/>
                <a:cs typeface="Times New Roman" pitchFamily="18" charset="0"/>
              </a:rPr>
              <a:t>. A </a:t>
            </a:r>
            <a:r>
              <a:rPr lang="en-US" sz="2400" b="1" dirty="0" smtClean="0">
                <a:latin typeface="Times New Roman" pitchFamily="18" charset="0"/>
                <a:cs typeface="Times New Roman" pitchFamily="18" charset="0"/>
              </a:rPr>
              <a:t>Transistor</a:t>
            </a:r>
            <a:r>
              <a:rPr lang="en-US" sz="2400" dirty="0" smtClean="0">
                <a:latin typeface="Times New Roman" pitchFamily="18" charset="0"/>
                <a:cs typeface="Times New Roman" pitchFamily="18" charset="0"/>
              </a:rPr>
              <a:t> is a three terminal semiconductor device that regulates current or voltage flow and acts as a switch or gate for signals</a:t>
            </a:r>
            <a:r>
              <a:rPr lang="en-US" dirty="0" smtClean="0"/>
              <a:t>.</a:t>
            </a:r>
          </a:p>
          <a:p>
            <a:r>
              <a:rPr lang="en-US" sz="2200" b="1" dirty="0" smtClean="0">
                <a:latin typeface="Times New Roman" pitchFamily="18" charset="0"/>
                <a:cs typeface="Times New Roman" pitchFamily="18" charset="0"/>
              </a:rPr>
              <a:t>Why Do We Need Transistors?</a:t>
            </a:r>
          </a:p>
          <a:p>
            <a:pPr algn="just"/>
            <a:r>
              <a:rPr lang="en-US" sz="2200" dirty="0" smtClean="0">
                <a:latin typeface="Times New Roman" pitchFamily="18" charset="0"/>
                <a:cs typeface="Times New Roman" pitchFamily="18" charset="0"/>
              </a:rPr>
              <a:t>Suppose that you have a FM receiver which grabs the signal you want. The received signal will obviously be weak due to the disturbances it would face during its journey. Now if this signal is read as it is, you cannot get a fair output. Hence we need to amplify the signal. </a:t>
            </a:r>
            <a:r>
              <a:rPr lang="en-US" sz="2200" b="1" dirty="0" smtClean="0">
                <a:latin typeface="Times New Roman" pitchFamily="18" charset="0"/>
                <a:cs typeface="Times New Roman" pitchFamily="18" charset="0"/>
              </a:rPr>
              <a:t>Amplification</a:t>
            </a:r>
            <a:r>
              <a:rPr lang="en-US" sz="2200" dirty="0" smtClean="0">
                <a:latin typeface="Times New Roman" pitchFamily="18" charset="0"/>
                <a:cs typeface="Times New Roman" pitchFamily="18" charset="0"/>
              </a:rPr>
              <a:t> means increasing the signal strength.</a:t>
            </a:r>
            <a:endParaRPr lang="en-US" sz="22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Transistor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t/>
            </a:r>
            <a:br>
              <a:rPr lang="en-US" b="0" dirty="0" smtClean="0"/>
            </a:br>
            <a:r>
              <a:rPr lang="en-US" b="0" dirty="0" smtClean="0"/>
              <a:t/>
            </a:r>
            <a:br>
              <a:rPr lang="en-US" b="0" dirty="0" smtClean="0"/>
            </a:br>
            <a:r>
              <a:rPr lang="en-US" b="0" dirty="0" smtClean="0"/>
              <a:t>Constructional Details of a Transistor</a:t>
            </a:r>
            <a:br>
              <a:rPr lang="en-US" b="0" dirty="0" smtClean="0"/>
            </a:br>
            <a:r>
              <a:rPr lang="en-US" dirty="0" smtClean="0"/>
              <a:t/>
            </a:r>
            <a:br>
              <a:rPr lang="en-US" dirty="0" smtClean="0"/>
            </a:br>
            <a:endParaRPr lang="en-US" dirty="0"/>
          </a:p>
        </p:txBody>
      </p:sp>
      <p:pic>
        <p:nvPicPr>
          <p:cNvPr id="4098" name="Picture 2" descr="E:\Basic Electronics material\construction_of_transistor.jpg"/>
          <p:cNvPicPr>
            <a:picLocks noGrp="1" noChangeAspect="1" noChangeArrowheads="1"/>
          </p:cNvPicPr>
          <p:nvPr>
            <p:ph idx="1"/>
          </p:nvPr>
        </p:nvPicPr>
        <p:blipFill>
          <a:blip r:embed="rId2"/>
          <a:srcRect/>
          <a:stretch>
            <a:fillRect/>
          </a:stretch>
        </p:blipFill>
        <p:spPr bwMode="auto">
          <a:xfrm>
            <a:off x="571472" y="2857496"/>
            <a:ext cx="3810532" cy="1724266"/>
          </a:xfrm>
          <a:prstGeom prst="rect">
            <a:avLst/>
          </a:prstGeom>
          <a:noFill/>
        </p:spPr>
      </p:pic>
      <p:pic>
        <p:nvPicPr>
          <p:cNvPr id="4099" name="Picture 3" descr="E:\Basic Electronics material\symbols_of_transistors.jpg"/>
          <p:cNvPicPr>
            <a:picLocks noChangeAspect="1" noChangeArrowheads="1"/>
          </p:cNvPicPr>
          <p:nvPr/>
        </p:nvPicPr>
        <p:blipFill>
          <a:blip r:embed="rId3"/>
          <a:srcRect/>
          <a:stretch>
            <a:fillRect/>
          </a:stretch>
        </p:blipFill>
        <p:spPr bwMode="auto">
          <a:xfrm>
            <a:off x="4857752" y="2571744"/>
            <a:ext cx="3810532" cy="2267267"/>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298"/>
            <a:ext cx="8229600" cy="5072098"/>
          </a:xfrm>
        </p:spPr>
        <p:txBody>
          <a:bodyPr>
            <a:noAutofit/>
          </a:bodyPr>
          <a:lstStyle/>
          <a:p>
            <a:r>
              <a:rPr lang="en-US" sz="2000" b="1" dirty="0" smtClean="0">
                <a:latin typeface="Times New Roman" pitchFamily="18" charset="0"/>
                <a:cs typeface="Times New Roman" pitchFamily="18" charset="0"/>
              </a:rPr>
              <a:t>Emitter</a:t>
            </a:r>
          </a:p>
          <a:p>
            <a:r>
              <a:rPr lang="en-US" sz="1600" dirty="0" smtClean="0">
                <a:latin typeface="Times New Roman" pitchFamily="18" charset="0"/>
                <a:cs typeface="Times New Roman" pitchFamily="18" charset="0"/>
              </a:rPr>
              <a:t>The left hand side of the above shown structure can be understood as </a:t>
            </a:r>
            <a:r>
              <a:rPr lang="en-US" sz="1600" b="1" dirty="0" smtClean="0">
                <a:latin typeface="Times New Roman" pitchFamily="18" charset="0"/>
                <a:cs typeface="Times New Roman" pitchFamily="18" charset="0"/>
              </a:rPr>
              <a:t>Emitter</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This has a </a:t>
            </a:r>
            <a:r>
              <a:rPr lang="en-US" sz="1600" b="1" dirty="0" smtClean="0">
                <a:latin typeface="Times New Roman" pitchFamily="18" charset="0"/>
                <a:cs typeface="Times New Roman" pitchFamily="18" charset="0"/>
              </a:rPr>
              <a:t>moderate size</a:t>
            </a:r>
            <a:r>
              <a:rPr lang="en-US" sz="1600" dirty="0" smtClean="0">
                <a:latin typeface="Times New Roman" pitchFamily="18" charset="0"/>
                <a:cs typeface="Times New Roman" pitchFamily="18" charset="0"/>
              </a:rPr>
              <a:t> and is </a:t>
            </a:r>
            <a:r>
              <a:rPr lang="en-US" sz="1600" b="1" dirty="0" smtClean="0">
                <a:latin typeface="Times New Roman" pitchFamily="18" charset="0"/>
                <a:cs typeface="Times New Roman" pitchFamily="18" charset="0"/>
              </a:rPr>
              <a:t>heavily doped</a:t>
            </a:r>
            <a:r>
              <a:rPr lang="en-US" sz="1600" dirty="0" smtClean="0">
                <a:latin typeface="Times New Roman" pitchFamily="18" charset="0"/>
                <a:cs typeface="Times New Roman" pitchFamily="18" charset="0"/>
              </a:rPr>
              <a:t> as its main function is to </a:t>
            </a:r>
            <a:r>
              <a:rPr lang="en-US" sz="1600" b="1" dirty="0" smtClean="0">
                <a:latin typeface="Times New Roman" pitchFamily="18" charset="0"/>
                <a:cs typeface="Times New Roman" pitchFamily="18" charset="0"/>
              </a:rPr>
              <a:t>supply</a:t>
            </a:r>
            <a:r>
              <a:rPr lang="en-US" sz="1600" dirty="0" smtClean="0">
                <a:latin typeface="Times New Roman" pitchFamily="18" charset="0"/>
                <a:cs typeface="Times New Roman" pitchFamily="18" charset="0"/>
              </a:rPr>
              <a:t> a number of </a:t>
            </a:r>
            <a:r>
              <a:rPr lang="en-US" sz="1600" b="1" dirty="0" smtClean="0">
                <a:latin typeface="Times New Roman" pitchFamily="18" charset="0"/>
                <a:cs typeface="Times New Roman" pitchFamily="18" charset="0"/>
              </a:rPr>
              <a:t>majority carriers</a:t>
            </a:r>
            <a:r>
              <a:rPr lang="en-US" sz="1600" dirty="0" smtClean="0">
                <a:latin typeface="Times New Roman" pitchFamily="18" charset="0"/>
                <a:cs typeface="Times New Roman" pitchFamily="18" charset="0"/>
              </a:rPr>
              <a:t>, i.e. either electrons or holes.</a:t>
            </a:r>
          </a:p>
          <a:p>
            <a:r>
              <a:rPr lang="en-US" sz="1600" dirty="0" smtClean="0">
                <a:latin typeface="Times New Roman" pitchFamily="18" charset="0"/>
                <a:cs typeface="Times New Roman" pitchFamily="18" charset="0"/>
              </a:rPr>
              <a:t>As this emits electrons, it is called as an Emitter.</a:t>
            </a:r>
          </a:p>
          <a:p>
            <a:r>
              <a:rPr lang="en-US" sz="1600" dirty="0" smtClean="0">
                <a:latin typeface="Times New Roman" pitchFamily="18" charset="0"/>
                <a:cs typeface="Times New Roman" pitchFamily="18" charset="0"/>
              </a:rPr>
              <a:t>This is simply indicated with the letter </a:t>
            </a:r>
            <a:r>
              <a:rPr lang="en-US" sz="1600" b="1" dirty="0" smtClean="0">
                <a:latin typeface="Times New Roman" pitchFamily="18" charset="0"/>
                <a:cs typeface="Times New Roman" pitchFamily="18" charset="0"/>
              </a:rPr>
              <a:t>E</a:t>
            </a:r>
            <a:r>
              <a:rPr lang="en-US" sz="1600" dirty="0" smtClean="0">
                <a:latin typeface="Times New Roman" pitchFamily="18" charset="0"/>
                <a:cs typeface="Times New Roman" pitchFamily="18" charset="0"/>
              </a:rPr>
              <a:t>.</a:t>
            </a:r>
          </a:p>
          <a:p>
            <a:r>
              <a:rPr lang="en-US" sz="1800" b="1" dirty="0" smtClean="0">
                <a:latin typeface="Times New Roman" pitchFamily="18" charset="0"/>
                <a:cs typeface="Times New Roman" pitchFamily="18" charset="0"/>
              </a:rPr>
              <a:t>Base</a:t>
            </a:r>
          </a:p>
          <a:p>
            <a:r>
              <a:rPr lang="en-US" sz="1600" dirty="0" smtClean="0">
                <a:latin typeface="Times New Roman" pitchFamily="18" charset="0"/>
                <a:cs typeface="Times New Roman" pitchFamily="18" charset="0"/>
              </a:rPr>
              <a:t>The middle material in the above figure is the </a:t>
            </a:r>
            <a:r>
              <a:rPr lang="en-US" sz="1600" b="1" dirty="0" smtClean="0">
                <a:latin typeface="Times New Roman" pitchFamily="18" charset="0"/>
                <a:cs typeface="Times New Roman" pitchFamily="18" charset="0"/>
              </a:rPr>
              <a:t>Base</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This is </a:t>
            </a:r>
            <a:r>
              <a:rPr lang="en-US" sz="1600" b="1" dirty="0" smtClean="0">
                <a:latin typeface="Times New Roman" pitchFamily="18" charset="0"/>
                <a:cs typeface="Times New Roman" pitchFamily="18" charset="0"/>
              </a:rPr>
              <a:t>thin</a:t>
            </a:r>
            <a:r>
              <a:rPr lang="en-US" sz="1600" dirty="0" smtClean="0">
                <a:latin typeface="Times New Roman" pitchFamily="18" charset="0"/>
                <a:cs typeface="Times New Roman" pitchFamily="18" charset="0"/>
              </a:rPr>
              <a:t> and </a:t>
            </a:r>
            <a:r>
              <a:rPr lang="en-US" sz="1600" b="1" dirty="0" smtClean="0">
                <a:latin typeface="Times New Roman" pitchFamily="18" charset="0"/>
                <a:cs typeface="Times New Roman" pitchFamily="18" charset="0"/>
              </a:rPr>
              <a:t>lightly doped</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Its main function is to </a:t>
            </a:r>
            <a:r>
              <a:rPr lang="en-US" sz="1600" b="1" dirty="0" smtClean="0">
                <a:latin typeface="Times New Roman" pitchFamily="18" charset="0"/>
                <a:cs typeface="Times New Roman" pitchFamily="18" charset="0"/>
              </a:rPr>
              <a:t>pass</a:t>
            </a:r>
            <a:r>
              <a:rPr lang="en-US" sz="1600" dirty="0" smtClean="0">
                <a:latin typeface="Times New Roman" pitchFamily="18" charset="0"/>
                <a:cs typeface="Times New Roman" pitchFamily="18" charset="0"/>
              </a:rPr>
              <a:t> the majority carriers from the emitter to the collector.</a:t>
            </a:r>
          </a:p>
          <a:p>
            <a:r>
              <a:rPr lang="en-US" sz="1600" dirty="0" smtClean="0">
                <a:latin typeface="Times New Roman" pitchFamily="18" charset="0"/>
                <a:cs typeface="Times New Roman" pitchFamily="18" charset="0"/>
              </a:rPr>
              <a:t>This is indicated by the letter </a:t>
            </a:r>
            <a:r>
              <a:rPr lang="en-US" sz="1600" b="1" dirty="0" smtClean="0">
                <a:latin typeface="Times New Roman" pitchFamily="18" charset="0"/>
                <a:cs typeface="Times New Roman" pitchFamily="18" charset="0"/>
              </a:rPr>
              <a:t>B</a:t>
            </a:r>
            <a:r>
              <a:rPr lang="en-US" sz="1600" dirty="0" smtClean="0">
                <a:latin typeface="Times New Roman" pitchFamily="18" charset="0"/>
                <a:cs typeface="Times New Roman" pitchFamily="18" charset="0"/>
              </a:rPr>
              <a:t>.</a:t>
            </a:r>
          </a:p>
          <a:p>
            <a:r>
              <a:rPr lang="en-US" sz="1800" b="1" dirty="0" smtClean="0">
                <a:latin typeface="Times New Roman" pitchFamily="18" charset="0"/>
                <a:cs typeface="Times New Roman" pitchFamily="18" charset="0"/>
              </a:rPr>
              <a:t>Collector</a:t>
            </a:r>
          </a:p>
          <a:p>
            <a:r>
              <a:rPr lang="en-US" sz="1600" dirty="0" smtClean="0">
                <a:latin typeface="Times New Roman" pitchFamily="18" charset="0"/>
                <a:cs typeface="Times New Roman" pitchFamily="18" charset="0"/>
              </a:rPr>
              <a:t>The right side material in the above figure can be understood as a </a:t>
            </a:r>
            <a:r>
              <a:rPr lang="en-US" sz="1600" b="1" dirty="0" smtClean="0">
                <a:latin typeface="Times New Roman" pitchFamily="18" charset="0"/>
                <a:cs typeface="Times New Roman" pitchFamily="18" charset="0"/>
              </a:rPr>
              <a:t>Collector</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Its name implies its function of </a:t>
            </a:r>
            <a:r>
              <a:rPr lang="en-US" sz="1600" b="1" dirty="0" smtClean="0">
                <a:latin typeface="Times New Roman" pitchFamily="18" charset="0"/>
                <a:cs typeface="Times New Roman" pitchFamily="18" charset="0"/>
              </a:rPr>
              <a:t>collecting the carriers</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This is </a:t>
            </a:r>
            <a:r>
              <a:rPr lang="en-US" sz="1600" b="1" dirty="0" smtClean="0">
                <a:latin typeface="Times New Roman" pitchFamily="18" charset="0"/>
                <a:cs typeface="Times New Roman" pitchFamily="18" charset="0"/>
              </a:rPr>
              <a:t>a bit larger</a:t>
            </a:r>
            <a:r>
              <a:rPr lang="en-US" sz="1600" dirty="0" smtClean="0">
                <a:latin typeface="Times New Roman" pitchFamily="18" charset="0"/>
                <a:cs typeface="Times New Roman" pitchFamily="18" charset="0"/>
              </a:rPr>
              <a:t> in size than emitter and base. It is </a:t>
            </a:r>
            <a:r>
              <a:rPr lang="en-US" sz="1600" b="1" dirty="0" smtClean="0">
                <a:latin typeface="Times New Roman" pitchFamily="18" charset="0"/>
                <a:cs typeface="Times New Roman" pitchFamily="18" charset="0"/>
              </a:rPr>
              <a:t>moderately doped</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This is indicated by the letter </a:t>
            </a:r>
            <a:r>
              <a:rPr lang="en-US" sz="1600" b="1" dirty="0" smtClean="0">
                <a:latin typeface="Times New Roman" pitchFamily="18" charset="0"/>
                <a:cs typeface="Times New Roman" pitchFamily="18" charset="0"/>
              </a:rPr>
              <a:t>C</a:t>
            </a:r>
            <a:r>
              <a:rPr lang="en-US" sz="1600" dirty="0" smtClean="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Continue..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14488"/>
            <a:ext cx="7901014" cy="3000396"/>
          </a:xfrm>
        </p:spPr>
        <p:txBody>
          <a:bodyPr>
            <a:noAutofit/>
          </a:bodyPr>
          <a:lstStyle/>
          <a:p>
            <a:r>
              <a:rPr lang="en-US" sz="2000" dirty="0" smtClean="0">
                <a:latin typeface="Times New Roman" pitchFamily="18" charset="0"/>
                <a:cs typeface="Times New Roman" pitchFamily="18" charset="0"/>
              </a:rPr>
              <a:t>Introduction about Electronics</a:t>
            </a:r>
          </a:p>
          <a:p>
            <a:pPr>
              <a:buNone/>
            </a:pPr>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field of electronics is a branch of </a:t>
            </a:r>
            <a:r>
              <a:rPr lang="en-US" sz="2000" dirty="0" smtClean="0">
                <a:latin typeface="Times New Roman" pitchFamily="18" charset="0"/>
                <a:cs typeface="Times New Roman" pitchFamily="18" charset="0"/>
              </a:rPr>
              <a:t>Physics</a:t>
            </a:r>
            <a:r>
              <a:rPr lang="en-US" sz="2000" dirty="0">
                <a:latin typeface="Times New Roman" pitchFamily="18" charset="0"/>
                <a:cs typeface="Times New Roman" pitchFamily="18" charset="0"/>
              </a:rPr>
              <a:t> and </a:t>
            </a:r>
            <a:r>
              <a:rPr lang="en-US" sz="2000" dirty="0" smtClean="0">
                <a:latin typeface="Times New Roman" pitchFamily="18" charset="0"/>
                <a:cs typeface="Times New Roman" pitchFamily="18" charset="0"/>
              </a:rPr>
              <a:t>electrical engineering </a:t>
            </a:r>
            <a:r>
              <a:rPr lang="en-US" sz="2000" dirty="0">
                <a:latin typeface="Times New Roman" pitchFamily="18" charset="0"/>
                <a:cs typeface="Times New Roman" pitchFamily="18" charset="0"/>
              </a:rPr>
              <a:t> that deals with the emission, </a:t>
            </a:r>
            <a:r>
              <a:rPr lang="en-US" sz="2000" dirty="0" smtClean="0">
                <a:latin typeface="Times New Roman" pitchFamily="18" charset="0"/>
                <a:cs typeface="Times New Roman" pitchFamily="18" charset="0"/>
              </a:rPr>
              <a:t>behavior </a:t>
            </a:r>
            <a:r>
              <a:rPr lang="en-US" sz="2000" dirty="0">
                <a:latin typeface="Times New Roman" pitchFamily="18" charset="0"/>
                <a:cs typeface="Times New Roman" pitchFamily="18" charset="0"/>
              </a:rPr>
              <a:t>and effects of </a:t>
            </a:r>
            <a:r>
              <a:rPr lang="en-US" sz="2000" dirty="0" smtClean="0">
                <a:latin typeface="Times New Roman" pitchFamily="18" charset="0"/>
                <a:cs typeface="Times New Roman" pitchFamily="18" charset="0"/>
              </a:rPr>
              <a:t>electrons</a:t>
            </a:r>
            <a:r>
              <a:rPr lang="en-US" sz="2000" dirty="0">
                <a:latin typeface="Times New Roman" pitchFamily="18" charset="0"/>
                <a:cs typeface="Times New Roman" pitchFamily="18" charset="0"/>
              </a:rPr>
              <a:t> using </a:t>
            </a:r>
            <a:r>
              <a:rPr lang="en-US" sz="2000" dirty="0" smtClean="0">
                <a:latin typeface="Times New Roman" pitchFamily="18" charset="0"/>
                <a:cs typeface="Times New Roman" pitchFamily="18" charset="0"/>
              </a:rPr>
              <a:t>electronics devices. </a:t>
            </a:r>
          </a:p>
          <a:p>
            <a:pPr algn="just"/>
            <a:r>
              <a:rPr lang="en-US" sz="2000" dirty="0" smtClean="0">
                <a:latin typeface="Times New Roman" pitchFamily="18" charset="0"/>
                <a:cs typeface="Times New Roman" pitchFamily="18" charset="0"/>
              </a:rPr>
              <a:t>Electronics uses</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hlinkClick r:id="rId2" tooltip="Passivity (engineering)"/>
              </a:rPr>
              <a:t>active devices</a:t>
            </a:r>
            <a:r>
              <a:rPr lang="en-US" sz="2000" dirty="0">
                <a:latin typeface="Times New Roman" pitchFamily="18" charset="0"/>
                <a:cs typeface="Times New Roman" pitchFamily="18" charset="0"/>
              </a:rPr>
              <a:t> to </a:t>
            </a:r>
            <a:r>
              <a:rPr lang="en-US" sz="2000" dirty="0" smtClean="0">
                <a:latin typeface="Times New Roman" pitchFamily="18" charset="0"/>
                <a:cs typeface="Times New Roman" pitchFamily="18" charset="0"/>
              </a:rPr>
              <a:t>control </a:t>
            </a:r>
            <a:r>
              <a:rPr lang="en-US" sz="2000" dirty="0" smtClean="0">
                <a:latin typeface="Times New Roman" pitchFamily="18" charset="0"/>
                <a:cs typeface="Times New Roman" pitchFamily="18" charset="0"/>
                <a:hlinkClick r:id="rId3" tooltip="Electric current"/>
              </a:rPr>
              <a:t>electron flow</a:t>
            </a:r>
            <a:r>
              <a:rPr lang="en-US" sz="2000" dirty="0">
                <a:latin typeface="Times New Roman" pitchFamily="18" charset="0"/>
                <a:cs typeface="Times New Roman" pitchFamily="18" charset="0"/>
              </a:rPr>
              <a:t> by </a:t>
            </a:r>
            <a:r>
              <a:rPr lang="en-US" sz="2000" dirty="0">
                <a:latin typeface="Times New Roman" pitchFamily="18" charset="0"/>
                <a:cs typeface="Times New Roman" pitchFamily="18" charset="0"/>
                <a:hlinkClick r:id="rId4" tooltip="Amplifier"/>
              </a:rPr>
              <a:t>amplification</a:t>
            </a:r>
            <a:r>
              <a:rPr lang="en-US" sz="2000" dirty="0">
                <a:latin typeface="Times New Roman" pitchFamily="18" charset="0"/>
                <a:cs typeface="Times New Roman" pitchFamily="18" charset="0"/>
              </a:rPr>
              <a:t> and </a:t>
            </a:r>
            <a:r>
              <a:rPr lang="en-US" sz="2000" dirty="0">
                <a:latin typeface="Times New Roman" pitchFamily="18" charset="0"/>
                <a:cs typeface="Times New Roman" pitchFamily="18" charset="0"/>
                <a:hlinkClick r:id="rId5" tooltip="Rectifier"/>
              </a:rPr>
              <a:t>rectification</a:t>
            </a:r>
            <a:r>
              <a:rPr lang="en-US" sz="2000" dirty="0">
                <a:latin typeface="Times New Roman" pitchFamily="18" charset="0"/>
                <a:cs typeface="Times New Roman" pitchFamily="18" charset="0"/>
              </a:rPr>
              <a:t>, which distinguishes it from classical electrical engineering, which only uses </a:t>
            </a:r>
            <a:r>
              <a:rPr lang="en-US" sz="2000" dirty="0">
                <a:latin typeface="Times New Roman" pitchFamily="18" charset="0"/>
                <a:cs typeface="Times New Roman" pitchFamily="18" charset="0"/>
                <a:hlinkClick r:id="rId6" tooltip="Passive electronic component"/>
              </a:rPr>
              <a:t>passive effects</a:t>
            </a:r>
            <a:r>
              <a:rPr lang="en-US" sz="2000" dirty="0">
                <a:latin typeface="Times New Roman" pitchFamily="18" charset="0"/>
                <a:cs typeface="Times New Roman" pitchFamily="18" charset="0"/>
              </a:rPr>
              <a:t> such as </a:t>
            </a:r>
            <a:r>
              <a:rPr lang="en-US" sz="2000" dirty="0">
                <a:latin typeface="Times New Roman" pitchFamily="18" charset="0"/>
                <a:cs typeface="Times New Roman" pitchFamily="18" charset="0"/>
                <a:hlinkClick r:id="rId7" tooltip="Electrical resistance and conductance"/>
              </a:rPr>
              <a:t>resistance</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hlinkClick r:id="rId8" tooltip="Capacitance"/>
              </a:rPr>
              <a:t>capacitance</a:t>
            </a:r>
            <a:r>
              <a:rPr lang="en-US" sz="2000" dirty="0">
                <a:latin typeface="Times New Roman" pitchFamily="18" charset="0"/>
                <a:cs typeface="Times New Roman" pitchFamily="18" charset="0"/>
              </a:rPr>
              <a:t> and </a:t>
            </a:r>
            <a:r>
              <a:rPr lang="en-US" sz="2000" dirty="0">
                <a:latin typeface="Times New Roman" pitchFamily="18" charset="0"/>
                <a:cs typeface="Times New Roman" pitchFamily="18" charset="0"/>
                <a:hlinkClick r:id="rId9" tooltip="Inductance"/>
              </a:rPr>
              <a:t>inductance</a:t>
            </a:r>
            <a:r>
              <a:rPr lang="en-US" sz="2000" dirty="0">
                <a:latin typeface="Times New Roman" pitchFamily="18" charset="0"/>
                <a:cs typeface="Times New Roman" pitchFamily="18" charset="0"/>
              </a:rPr>
              <a:t> to control electric current flow.</a:t>
            </a:r>
            <a:endParaRPr lang="en-US" sz="2000" dirty="0" smtClean="0">
              <a:latin typeface="Times New Roman" pitchFamily="18" charset="0"/>
              <a:cs typeface="Times New Roman" pitchFamily="18" charset="0"/>
            </a:endParaRPr>
          </a:p>
          <a:p>
            <a:endParaRPr lang="en-US" sz="2000" dirty="0"/>
          </a:p>
        </p:txBody>
      </p:sp>
      <p:sp>
        <p:nvSpPr>
          <p:cNvPr id="2" name="Title 1"/>
          <p:cNvSpPr>
            <a:spLocks noGrp="1"/>
          </p:cNvSpPr>
          <p:nvPr>
            <p:ph type="title"/>
          </p:nvPr>
        </p:nvSpPr>
        <p:spPr>
          <a:xfrm>
            <a:off x="457200" y="214290"/>
            <a:ext cx="8229600" cy="1285884"/>
          </a:xfrm>
        </p:spPr>
        <p:txBody>
          <a:bodyPr>
            <a:normAutofit fontScale="90000"/>
          </a:bodyPr>
          <a:lstStyle/>
          <a:p>
            <a:r>
              <a:rPr lang="en-US" sz="3600" dirty="0" smtClean="0">
                <a:solidFill>
                  <a:srgbClr val="FF0000"/>
                </a:solidFill>
              </a:rPr>
              <a:t>Chapter-1</a:t>
            </a:r>
            <a:r>
              <a:rPr lang="en-US" sz="3600" dirty="0" smtClean="0"/>
              <a:t> </a:t>
            </a:r>
            <a:r>
              <a:rPr lang="en-US" dirty="0" smtClean="0"/>
              <a:t/>
            </a:r>
            <a:br>
              <a:rPr lang="en-US" dirty="0" smtClean="0"/>
            </a:br>
            <a:r>
              <a:rPr lang="en-US" sz="3600" b="1" dirty="0" smtClean="0">
                <a:latin typeface="Times New Roman" pitchFamily="18" charset="0"/>
                <a:cs typeface="Times New Roman" pitchFamily="18" charset="0"/>
              </a:rPr>
              <a:t>Junction </a:t>
            </a:r>
            <a:r>
              <a:rPr lang="en-US" sz="3600" b="1" dirty="0">
                <a:latin typeface="Times New Roman" pitchFamily="18" charset="0"/>
                <a:cs typeface="Times New Roman" pitchFamily="18" charset="0"/>
              </a:rPr>
              <a:t>–Diode &amp; Transistor Characteristics </a:t>
            </a:r>
            <a:endParaRPr lang="en-US" sz="3600" dirty="0">
              <a:latin typeface="Times New Roman" pitchFamily="18" charset="0"/>
              <a:cs typeface="Times New Roman" pitchFamily="18" charset="0"/>
            </a:endParaRPr>
          </a:p>
        </p:txBody>
      </p:sp>
      <p:sp>
        <p:nvSpPr>
          <p:cNvPr id="3074" name="AutoShape 2" descr="Free photo closeup of electronic circuit board with cpu microchip electronic components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76" name="AutoShape 4" descr="Free photo closeup of electronic circuit board with cpu microchip electronic components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078" name="Picture 6" descr="79790508"/>
          <p:cNvPicPr>
            <a:picLocks noChangeAspect="1" noChangeArrowheads="1"/>
          </p:cNvPicPr>
          <p:nvPr/>
        </p:nvPicPr>
        <p:blipFill>
          <a:blip r:embed="rId10"/>
          <a:srcRect/>
          <a:stretch>
            <a:fillRect/>
          </a:stretch>
        </p:blipFill>
        <p:spPr bwMode="auto">
          <a:xfrm>
            <a:off x="3643306" y="4643446"/>
            <a:ext cx="3714776" cy="2000264"/>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928670"/>
          </a:xfrm>
        </p:spPr>
        <p:txBody>
          <a:bodyPr>
            <a:normAutofit fontScale="90000"/>
          </a:bodyPr>
          <a:lstStyle/>
          <a:p>
            <a:r>
              <a:rPr lang="en-US" b="0" dirty="0" smtClean="0"/>
              <a:t/>
            </a:r>
            <a:br>
              <a:rPr lang="en-US" b="0" dirty="0" smtClean="0"/>
            </a:br>
            <a:r>
              <a:rPr lang="en-US" b="0" dirty="0" smtClean="0"/>
              <a:t>Operation NPN Transistor</a:t>
            </a:r>
            <a:br>
              <a:rPr lang="en-US" b="0" dirty="0" smtClean="0"/>
            </a:br>
            <a:endParaRPr lang="en-US" b="0" dirty="0" smtClean="0"/>
          </a:p>
        </p:txBody>
      </p:sp>
      <p:sp>
        <p:nvSpPr>
          <p:cNvPr id="6" name="Content Placeholder 5"/>
          <p:cNvSpPr>
            <a:spLocks noGrp="1"/>
          </p:cNvSpPr>
          <p:nvPr>
            <p:ph idx="1"/>
          </p:nvPr>
        </p:nvSpPr>
        <p:spPr/>
        <p:txBody>
          <a:bodyPr/>
          <a:lstStyle/>
          <a:p>
            <a:r>
              <a:rPr lang="en-US" sz="2000" dirty="0" smtClean="0">
                <a:latin typeface="Times New Roman" pitchFamily="18" charset="0"/>
                <a:cs typeface="Times New Roman" pitchFamily="18" charset="0"/>
              </a:rPr>
              <a:t>The operation of an NPN transistor can be explained by having a look at the following figure, in which emitter-base junction is forward biased and collector-base junction is reverse biased.</a:t>
            </a:r>
          </a:p>
          <a:p>
            <a:r>
              <a:rPr lang="en-US" dirty="0" smtClean="0"/>
              <a:t/>
            </a:r>
            <a:br>
              <a:rPr lang="en-US" dirty="0" smtClean="0"/>
            </a:br>
            <a:endParaRPr lang="en-US" dirty="0"/>
          </a:p>
        </p:txBody>
      </p:sp>
      <p:pic>
        <p:nvPicPr>
          <p:cNvPr id="5123" name="Picture 3" descr="E:\Basic Electronics material\npn_operation.jpg"/>
          <p:cNvPicPr>
            <a:picLocks noChangeAspect="1" noChangeArrowheads="1"/>
          </p:cNvPicPr>
          <p:nvPr/>
        </p:nvPicPr>
        <p:blipFill>
          <a:blip r:embed="rId2"/>
          <a:srcRect/>
          <a:stretch>
            <a:fillRect/>
          </a:stretch>
        </p:blipFill>
        <p:spPr bwMode="auto">
          <a:xfrm>
            <a:off x="1785918" y="2786058"/>
            <a:ext cx="4286849" cy="263877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The voltage </a:t>
            </a:r>
            <a:r>
              <a:rPr lang="en-US" sz="2000" b="1" dirty="0" smtClean="0">
                <a:latin typeface="Times New Roman" pitchFamily="18" charset="0"/>
                <a:cs typeface="Times New Roman" pitchFamily="18" charset="0"/>
              </a:rPr>
              <a:t>V</a:t>
            </a:r>
            <a:r>
              <a:rPr lang="en-US" sz="2000" b="1" baseline="-25000" dirty="0" smtClean="0">
                <a:latin typeface="Times New Roman" pitchFamily="18" charset="0"/>
                <a:cs typeface="Times New Roman" pitchFamily="18" charset="0"/>
              </a:rPr>
              <a:t>EE</a:t>
            </a:r>
            <a:r>
              <a:rPr lang="en-US" sz="2000" dirty="0" smtClean="0">
                <a:latin typeface="Times New Roman" pitchFamily="18" charset="0"/>
                <a:cs typeface="Times New Roman" pitchFamily="18" charset="0"/>
              </a:rPr>
              <a:t> provides a negative potential at the emitter which repels the electrons in the N-type material and these electrons cross the emitter-base junction, to reach the base region. There a very low percent of electrons recombine with free holes of P-region. This provides very low current which constitutes the base current </a:t>
            </a:r>
            <a:r>
              <a:rPr lang="en-US" sz="2000" b="1" dirty="0" smtClean="0">
                <a:latin typeface="Times New Roman" pitchFamily="18" charset="0"/>
                <a:cs typeface="Times New Roman" pitchFamily="18" charset="0"/>
              </a:rPr>
              <a:t>I</a:t>
            </a:r>
            <a:r>
              <a:rPr lang="en-US" sz="2000" b="1" baseline="-25000" dirty="0" smtClean="0">
                <a:latin typeface="Times New Roman" pitchFamily="18" charset="0"/>
                <a:cs typeface="Times New Roman" pitchFamily="18" charset="0"/>
              </a:rPr>
              <a:t>B</a:t>
            </a:r>
            <a:r>
              <a:rPr lang="en-US" sz="2000" dirty="0" smtClean="0">
                <a:latin typeface="Times New Roman" pitchFamily="18" charset="0"/>
                <a:cs typeface="Times New Roman" pitchFamily="18" charset="0"/>
              </a:rPr>
              <a:t>. The remaining holes cross the collector-base junction, to constitute the collector current </a:t>
            </a:r>
            <a:r>
              <a:rPr lang="en-US" sz="2000" b="1" dirty="0" smtClean="0">
                <a:latin typeface="Times New Roman" pitchFamily="18" charset="0"/>
                <a:cs typeface="Times New Roman" pitchFamily="18" charset="0"/>
              </a:rPr>
              <a:t>I</a:t>
            </a:r>
            <a:r>
              <a:rPr lang="en-US" sz="2000" b="1" baseline="-25000" dirty="0"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Continue..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Times New Roman" pitchFamily="18" charset="0"/>
                <a:cs typeface="Times New Roman" pitchFamily="18" charset="0"/>
              </a:rPr>
              <a:t>The three types of configurations are </a:t>
            </a:r>
          </a:p>
          <a:p>
            <a:r>
              <a:rPr lang="en-US" dirty="0" smtClean="0">
                <a:latin typeface="Times New Roman" pitchFamily="18" charset="0"/>
                <a:cs typeface="Times New Roman" pitchFamily="18" charset="0"/>
              </a:rPr>
              <a:t>Common Base, </a:t>
            </a:r>
          </a:p>
          <a:p>
            <a:r>
              <a:rPr lang="en-US" dirty="0" smtClean="0">
                <a:latin typeface="Times New Roman" pitchFamily="18" charset="0"/>
                <a:cs typeface="Times New Roman" pitchFamily="18" charset="0"/>
              </a:rPr>
              <a:t>Common Emitter </a:t>
            </a:r>
          </a:p>
          <a:p>
            <a:r>
              <a:rPr lang="en-US" dirty="0" smtClean="0">
                <a:latin typeface="Times New Roman" pitchFamily="18" charset="0"/>
                <a:cs typeface="Times New Roman" pitchFamily="18" charset="0"/>
              </a:rPr>
              <a:t>Common Collector</a:t>
            </a:r>
            <a:endParaRPr lang="en-US" dirty="0"/>
          </a:p>
        </p:txBody>
      </p:sp>
      <p:sp>
        <p:nvSpPr>
          <p:cNvPr id="3" name="Title 2"/>
          <p:cNvSpPr>
            <a:spLocks noGrp="1"/>
          </p:cNvSpPr>
          <p:nvPr>
            <p:ph type="title"/>
          </p:nvPr>
        </p:nvSpPr>
        <p:spPr/>
        <p:txBody>
          <a:bodyPr>
            <a:normAutofit/>
          </a:bodyPr>
          <a:lstStyle/>
          <a:p>
            <a:r>
              <a:rPr lang="en-US" sz="3200" dirty="0" smtClean="0">
                <a:latin typeface="Times New Roman" pitchFamily="18" charset="0"/>
                <a:cs typeface="Times New Roman" pitchFamily="18" charset="0"/>
              </a:rPr>
              <a:t>Transistor Configuration</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Common Base </a:t>
            </a:r>
            <a:r>
              <a:rPr lang="en-US" dirty="0" err="1" smtClean="0"/>
              <a:t>configuraton</a:t>
            </a:r>
            <a:endParaRPr lang="en-US" dirty="0"/>
          </a:p>
        </p:txBody>
      </p:sp>
      <p:pic>
        <p:nvPicPr>
          <p:cNvPr id="2051" name="Picture 3" descr="E:\Basic Electronics material\cb_configuration.jpg"/>
          <p:cNvPicPr>
            <a:picLocks noGrp="1" noChangeAspect="1" noChangeArrowheads="1"/>
          </p:cNvPicPr>
          <p:nvPr>
            <p:ph idx="1"/>
          </p:nvPr>
        </p:nvPicPr>
        <p:blipFill>
          <a:blip r:embed="rId2"/>
          <a:srcRect/>
          <a:stretch>
            <a:fillRect/>
          </a:stretch>
        </p:blipFill>
        <p:spPr bwMode="auto">
          <a:xfrm>
            <a:off x="571472" y="3214686"/>
            <a:ext cx="5072098" cy="2500330"/>
          </a:xfrm>
          <a:prstGeom prst="rect">
            <a:avLst/>
          </a:prstGeom>
          <a:noFill/>
        </p:spPr>
      </p:pic>
      <p:sp>
        <p:nvSpPr>
          <p:cNvPr id="6" name="Rectangle 5"/>
          <p:cNvSpPr/>
          <p:nvPr/>
        </p:nvSpPr>
        <p:spPr>
          <a:xfrm>
            <a:off x="214282" y="1500174"/>
            <a:ext cx="8929718" cy="2031325"/>
          </a:xfrm>
          <a:prstGeom prst="rect">
            <a:avLst/>
          </a:prstGeom>
        </p:spPr>
        <p:txBody>
          <a:bodyPr wrap="square">
            <a:spAutoFit/>
          </a:bodyPr>
          <a:lstStyle/>
          <a:p>
            <a:pPr fontAlgn="t">
              <a:buFont typeface="Arial" pitchFamily="34" charset="0"/>
              <a:buChar char="•"/>
            </a:pPr>
            <a:r>
              <a:rPr lang="en-US" dirty="0" smtClean="0">
                <a:latin typeface="Times New Roman" pitchFamily="18" charset="0"/>
                <a:cs typeface="Times New Roman" pitchFamily="18" charset="0"/>
              </a:rPr>
              <a:t> The name itself implies that the Base terminal is taken as common terminal for both input and output of the transistor. The common base connection for both NPN and PNP transistors is as shown in the following figure. </a:t>
            </a:r>
          </a:p>
          <a:p>
            <a:pPr fontAlgn="t">
              <a:buFont typeface="Arial" pitchFamily="34" charset="0"/>
              <a:buChar char="•"/>
            </a:pPr>
            <a:r>
              <a:rPr lang="en-US" dirty="0" smtClean="0">
                <a:latin typeface="Times New Roman" pitchFamily="18" charset="0"/>
                <a:cs typeface="Times New Roman" pitchFamily="18" charset="0"/>
              </a:rPr>
              <a:t> The variation of emitter current(I</a:t>
            </a:r>
            <a:r>
              <a:rPr lang="en-US" baseline="-25000"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 with Base-Emitter voltage(V</a:t>
            </a:r>
            <a:r>
              <a:rPr lang="en-US" baseline="-25000" dirty="0" smtClean="0">
                <a:latin typeface="Times New Roman" pitchFamily="18" charset="0"/>
                <a:cs typeface="Times New Roman" pitchFamily="18" charset="0"/>
              </a:rPr>
              <a:t>BE</a:t>
            </a:r>
            <a:r>
              <a:rPr lang="en-US" dirty="0" smtClean="0">
                <a:latin typeface="Times New Roman" pitchFamily="18" charset="0"/>
                <a:cs typeface="Times New Roman" pitchFamily="18" charset="0"/>
              </a:rPr>
              <a:t>), keeping Collector Base voltage(V</a:t>
            </a:r>
            <a:r>
              <a:rPr lang="en-US" baseline="-25000" dirty="0" smtClean="0">
                <a:latin typeface="Times New Roman" pitchFamily="18" charset="0"/>
                <a:cs typeface="Times New Roman" pitchFamily="18" charset="0"/>
              </a:rPr>
              <a:t>CB</a:t>
            </a:r>
            <a:r>
              <a:rPr lang="en-US" dirty="0" smtClean="0">
                <a:latin typeface="Times New Roman" pitchFamily="18" charset="0"/>
                <a:cs typeface="Times New Roman" pitchFamily="18" charset="0"/>
              </a:rPr>
              <a:t>) constant.</a:t>
            </a:r>
          </a:p>
          <a:p>
            <a:r>
              <a:rPr lang="en-US" dirty="0" smtClean="0"/>
              <a:t/>
            </a:r>
            <a:br>
              <a:rPr lang="en-US" dirty="0" smtClean="0"/>
            </a:br>
            <a:endParaRPr lang="en-US" dirty="0">
              <a:latin typeface="Times New Roman" pitchFamily="18" charset="0"/>
              <a:cs typeface="Times New Roman" pitchFamily="18" charset="0"/>
            </a:endParaRPr>
          </a:p>
        </p:txBody>
      </p:sp>
      <p:pic>
        <p:nvPicPr>
          <p:cNvPr id="2053" name="Picture 5"/>
          <p:cNvPicPr>
            <a:picLocks noChangeAspect="1" noChangeArrowheads="1"/>
          </p:cNvPicPr>
          <p:nvPr/>
        </p:nvPicPr>
        <p:blipFill>
          <a:blip r:embed="rId3"/>
          <a:srcRect/>
          <a:stretch>
            <a:fillRect/>
          </a:stretch>
        </p:blipFill>
        <p:spPr bwMode="auto">
          <a:xfrm>
            <a:off x="5910262" y="3071810"/>
            <a:ext cx="3233738" cy="2238377"/>
          </a:xfrm>
          <a:prstGeom prst="rect">
            <a:avLst/>
          </a:prstGeom>
          <a:noFill/>
          <a:ln w="9525">
            <a:noFill/>
            <a:miter lim="800000"/>
            <a:headEnd/>
            <a:tailEnd/>
          </a:ln>
          <a:effectLst/>
        </p:spPr>
      </p:pic>
      <p:sp>
        <p:nvSpPr>
          <p:cNvPr id="9" name="Rectangle 8"/>
          <p:cNvSpPr/>
          <p:nvPr/>
        </p:nvSpPr>
        <p:spPr>
          <a:xfrm>
            <a:off x="5715008" y="2571744"/>
            <a:ext cx="3071834" cy="369332"/>
          </a:xfrm>
          <a:prstGeom prst="rect">
            <a:avLst/>
          </a:prstGeom>
        </p:spPr>
        <p:txBody>
          <a:bodyPr wrap="square">
            <a:spAutoFit/>
          </a:bodyPr>
          <a:lstStyle/>
          <a:p>
            <a:r>
              <a:rPr lang="en-US" b="1" dirty="0" smtClean="0"/>
              <a:t>Input Characteristics</a:t>
            </a:r>
            <a:endParaRPr lang="en-US" dirty="0"/>
          </a:p>
        </p:txBody>
      </p:sp>
      <p:pic>
        <p:nvPicPr>
          <p:cNvPr id="2055" name="Picture 7"/>
          <p:cNvPicPr>
            <a:picLocks noChangeAspect="1" noChangeArrowheads="1"/>
          </p:cNvPicPr>
          <p:nvPr/>
        </p:nvPicPr>
        <p:blipFill>
          <a:blip r:embed="rId4"/>
          <a:srcRect/>
          <a:stretch>
            <a:fillRect/>
          </a:stretch>
        </p:blipFill>
        <p:spPr bwMode="auto">
          <a:xfrm>
            <a:off x="5429256" y="5429264"/>
            <a:ext cx="3357586" cy="8132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latin typeface="Times New Roman" pitchFamily="18" charset="0"/>
                <a:cs typeface="Times New Roman" pitchFamily="18" charset="0"/>
              </a:rPr>
              <a:t>The variation of collector current(I</a:t>
            </a:r>
            <a:r>
              <a:rPr lang="en-US" sz="1800" baseline="-25000" dirty="0" smtClean="0">
                <a:latin typeface="Times New Roman" pitchFamily="18" charset="0"/>
                <a:cs typeface="Times New Roman" pitchFamily="18" charset="0"/>
              </a:rPr>
              <a:t>C</a:t>
            </a:r>
            <a:r>
              <a:rPr lang="en-US" sz="1800" dirty="0" smtClean="0">
                <a:latin typeface="Times New Roman" pitchFamily="18" charset="0"/>
                <a:cs typeface="Times New Roman" pitchFamily="18" charset="0"/>
              </a:rPr>
              <a:t>) with Collector-Base voltage(V</a:t>
            </a:r>
            <a:r>
              <a:rPr lang="en-US" sz="1800" baseline="-25000" dirty="0" smtClean="0">
                <a:latin typeface="Times New Roman" pitchFamily="18" charset="0"/>
                <a:cs typeface="Times New Roman" pitchFamily="18" charset="0"/>
              </a:rPr>
              <a:t>CB</a:t>
            </a:r>
            <a:r>
              <a:rPr lang="en-US" sz="1800" dirty="0" smtClean="0">
                <a:latin typeface="Times New Roman" pitchFamily="18" charset="0"/>
                <a:cs typeface="Times New Roman" pitchFamily="18" charset="0"/>
              </a:rPr>
              <a:t>), keeping the emitter current(I</a:t>
            </a:r>
            <a:r>
              <a:rPr lang="en-US" sz="1800" baseline="-25000" dirty="0" smtClean="0">
                <a:latin typeface="Times New Roman" pitchFamily="18" charset="0"/>
                <a:cs typeface="Times New Roman" pitchFamily="18" charset="0"/>
              </a:rPr>
              <a:t>E</a:t>
            </a:r>
            <a:r>
              <a:rPr lang="en-US" sz="1800" dirty="0" smtClean="0">
                <a:latin typeface="Times New Roman" pitchFamily="18" charset="0"/>
                <a:cs typeface="Times New Roman" pitchFamily="18" charset="0"/>
              </a:rPr>
              <a:t>) constant</a:t>
            </a:r>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Output </a:t>
            </a:r>
            <a:r>
              <a:rPr lang="en-US" dirty="0" err="1" smtClean="0"/>
              <a:t>charecteristics</a:t>
            </a:r>
            <a:endParaRPr lang="en-US" dirty="0"/>
          </a:p>
        </p:txBody>
      </p:sp>
      <p:pic>
        <p:nvPicPr>
          <p:cNvPr id="3074" name="Picture 2"/>
          <p:cNvPicPr>
            <a:picLocks noChangeAspect="1" noChangeArrowheads="1"/>
          </p:cNvPicPr>
          <p:nvPr/>
        </p:nvPicPr>
        <p:blipFill>
          <a:blip r:embed="rId2"/>
          <a:srcRect/>
          <a:stretch>
            <a:fillRect/>
          </a:stretch>
        </p:blipFill>
        <p:spPr bwMode="auto">
          <a:xfrm>
            <a:off x="1495425" y="2571744"/>
            <a:ext cx="5741005" cy="2786082"/>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1000100" y="5214950"/>
            <a:ext cx="5143536" cy="776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304730"/>
          </a:xfrm>
        </p:spPr>
        <p:txBody>
          <a:bodyPr/>
          <a:lstStyle/>
          <a:p>
            <a:r>
              <a:rPr lang="en-US" sz="1600" dirty="0" smtClean="0">
                <a:latin typeface="Times New Roman" pitchFamily="18" charset="0"/>
                <a:cs typeface="Times New Roman" pitchFamily="18" charset="0"/>
              </a:rPr>
              <a:t>The variation of collector current(I</a:t>
            </a:r>
            <a:r>
              <a:rPr lang="en-US" sz="1600" baseline="-25000" dirty="0" smtClean="0">
                <a:latin typeface="Times New Roman" pitchFamily="18" charset="0"/>
                <a:cs typeface="Times New Roman" pitchFamily="18" charset="0"/>
              </a:rPr>
              <a:t>C</a:t>
            </a:r>
            <a:r>
              <a:rPr lang="en-US" sz="1600" dirty="0" smtClean="0">
                <a:latin typeface="Times New Roman" pitchFamily="18" charset="0"/>
                <a:cs typeface="Times New Roman" pitchFamily="18" charset="0"/>
              </a:rPr>
              <a:t>) with the emitter current(I</a:t>
            </a:r>
            <a:r>
              <a:rPr lang="en-US" sz="1600" baseline="-25000" dirty="0" smtClean="0">
                <a:latin typeface="Times New Roman" pitchFamily="18" charset="0"/>
                <a:cs typeface="Times New Roman" pitchFamily="18" charset="0"/>
              </a:rPr>
              <a:t>E</a:t>
            </a:r>
            <a:r>
              <a:rPr lang="en-US" sz="1600" dirty="0" smtClean="0">
                <a:latin typeface="Times New Roman" pitchFamily="18" charset="0"/>
                <a:cs typeface="Times New Roman" pitchFamily="18" charset="0"/>
              </a:rPr>
              <a:t>), keeping Collector Base voltage(V</a:t>
            </a:r>
            <a:r>
              <a:rPr lang="en-US" sz="1600" baseline="-25000" dirty="0" smtClean="0">
                <a:latin typeface="Times New Roman" pitchFamily="18" charset="0"/>
                <a:cs typeface="Times New Roman" pitchFamily="18" charset="0"/>
              </a:rPr>
              <a:t>CB</a:t>
            </a:r>
            <a:r>
              <a:rPr lang="en-US" sz="1600" dirty="0" smtClean="0">
                <a:latin typeface="Times New Roman" pitchFamily="18" charset="0"/>
                <a:cs typeface="Times New Roman" pitchFamily="18" charset="0"/>
              </a:rPr>
              <a:t>) constant.</a:t>
            </a:r>
          </a:p>
          <a:p>
            <a:r>
              <a:rPr lang="en-US" sz="1600" dirty="0" smtClean="0">
                <a:latin typeface="Times New Roman" pitchFamily="18" charset="0"/>
                <a:cs typeface="Times New Roman" pitchFamily="18" charset="0"/>
              </a:rPr>
              <a:t>The resulting current gain has a value less than 1.</a:t>
            </a:r>
          </a:p>
          <a:p>
            <a:endParaRPr lang="en-US" dirty="0"/>
          </a:p>
        </p:txBody>
      </p:sp>
      <p:sp>
        <p:nvSpPr>
          <p:cNvPr id="3" name="Title 2"/>
          <p:cNvSpPr>
            <a:spLocks noGrp="1"/>
          </p:cNvSpPr>
          <p:nvPr>
            <p:ph type="title"/>
          </p:nvPr>
        </p:nvSpPr>
        <p:spPr/>
        <p:txBody>
          <a:bodyPr>
            <a:normAutofit fontScale="90000"/>
          </a:bodyPr>
          <a:lstStyle/>
          <a:p>
            <a:r>
              <a:rPr lang="en-US" dirty="0" smtClean="0"/>
              <a:t>Current Transfer Characteristics</a:t>
            </a:r>
            <a:endParaRPr lang="en-US" dirty="0"/>
          </a:p>
        </p:txBody>
      </p:sp>
      <p:pic>
        <p:nvPicPr>
          <p:cNvPr id="4099" name="Picture 3"/>
          <p:cNvPicPr>
            <a:picLocks noChangeAspect="1" noChangeArrowheads="1"/>
          </p:cNvPicPr>
          <p:nvPr/>
        </p:nvPicPr>
        <p:blipFill>
          <a:blip r:embed="rId2"/>
          <a:srcRect/>
          <a:stretch>
            <a:fillRect/>
          </a:stretch>
        </p:blipFill>
        <p:spPr bwMode="auto">
          <a:xfrm>
            <a:off x="571472" y="2643182"/>
            <a:ext cx="5176835" cy="25527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latin typeface="Times New Roman" pitchFamily="18" charset="0"/>
                <a:cs typeface="Times New Roman" pitchFamily="18" charset="0"/>
              </a:rPr>
              <a:t>The name itself implies that the </a:t>
            </a:r>
            <a:r>
              <a:rPr lang="en-US" sz="2000" b="1" dirty="0" smtClean="0">
                <a:latin typeface="Times New Roman" pitchFamily="18" charset="0"/>
                <a:cs typeface="Times New Roman" pitchFamily="18" charset="0"/>
              </a:rPr>
              <a:t>Emitter</a:t>
            </a:r>
            <a:r>
              <a:rPr lang="en-US" sz="2000" dirty="0" smtClean="0">
                <a:latin typeface="Times New Roman" pitchFamily="18" charset="0"/>
                <a:cs typeface="Times New Roman" pitchFamily="18" charset="0"/>
              </a:rPr>
              <a:t> terminal is taken as common terminal for both input and output of the transistor. The common emitter connection for both NPN and PNP transistors is as shown in the following figure.</a:t>
            </a:r>
          </a:p>
        </p:txBody>
      </p:sp>
      <p:sp>
        <p:nvSpPr>
          <p:cNvPr id="3" name="Title 2"/>
          <p:cNvSpPr>
            <a:spLocks noGrp="1"/>
          </p:cNvSpPr>
          <p:nvPr>
            <p:ph type="title"/>
          </p:nvPr>
        </p:nvSpPr>
        <p:spPr/>
        <p:txBody>
          <a:bodyPr>
            <a:normAutofit fontScale="90000"/>
          </a:bodyPr>
          <a:lstStyle/>
          <a:p>
            <a:r>
              <a:rPr lang="en-US" b="0" dirty="0" smtClean="0"/>
              <a:t/>
            </a:r>
            <a:br>
              <a:rPr lang="en-US" b="0" dirty="0" smtClean="0"/>
            </a:br>
            <a:r>
              <a:rPr lang="en-US" b="0" dirty="0" smtClean="0"/>
              <a:t>Common Emitter CE Configuration</a:t>
            </a:r>
            <a:br>
              <a:rPr lang="en-US" b="0" dirty="0" smtClean="0"/>
            </a:br>
            <a:endParaRPr lang="en-US" dirty="0"/>
          </a:p>
        </p:txBody>
      </p:sp>
      <p:pic>
        <p:nvPicPr>
          <p:cNvPr id="5122" name="Picture 2" descr="E:\Basic Electronics material\ce_configuration.jpg"/>
          <p:cNvPicPr>
            <a:picLocks noChangeAspect="1" noChangeArrowheads="1"/>
          </p:cNvPicPr>
          <p:nvPr/>
        </p:nvPicPr>
        <p:blipFill>
          <a:blip r:embed="rId2"/>
          <a:srcRect/>
          <a:stretch>
            <a:fillRect/>
          </a:stretch>
        </p:blipFill>
        <p:spPr bwMode="auto">
          <a:xfrm>
            <a:off x="285720" y="2857496"/>
            <a:ext cx="4714908" cy="2362530"/>
          </a:xfrm>
          <a:prstGeom prst="rect">
            <a:avLst/>
          </a:prstGeom>
          <a:noFill/>
        </p:spPr>
      </p:pic>
      <p:sp>
        <p:nvSpPr>
          <p:cNvPr id="5" name="Rectangle 4"/>
          <p:cNvSpPr/>
          <p:nvPr/>
        </p:nvSpPr>
        <p:spPr>
          <a:xfrm>
            <a:off x="5572132" y="2857496"/>
            <a:ext cx="2928958" cy="369332"/>
          </a:xfrm>
          <a:prstGeom prst="rect">
            <a:avLst/>
          </a:prstGeom>
        </p:spPr>
        <p:txBody>
          <a:bodyPr wrap="square">
            <a:spAutoFit/>
          </a:bodyPr>
          <a:lstStyle/>
          <a:p>
            <a:r>
              <a:rPr lang="en-US" b="1" dirty="0" smtClean="0"/>
              <a:t>Input Characteristics</a:t>
            </a:r>
            <a:endParaRPr lang="en-US" dirty="0"/>
          </a:p>
        </p:txBody>
      </p:sp>
      <p:pic>
        <p:nvPicPr>
          <p:cNvPr id="5123" name="Picture 3"/>
          <p:cNvPicPr>
            <a:picLocks noChangeAspect="1" noChangeArrowheads="1"/>
          </p:cNvPicPr>
          <p:nvPr/>
        </p:nvPicPr>
        <p:blipFill>
          <a:blip r:embed="rId3"/>
          <a:srcRect/>
          <a:stretch>
            <a:fillRect/>
          </a:stretch>
        </p:blipFill>
        <p:spPr bwMode="auto">
          <a:xfrm>
            <a:off x="5357819" y="3267075"/>
            <a:ext cx="3786181" cy="31623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018978"/>
          </a:xfrm>
        </p:spPr>
        <p:txBody>
          <a:bodyPr>
            <a:normAutofit fontScale="77500" lnSpcReduction="20000"/>
          </a:bodyPr>
          <a:lstStyle/>
          <a:p>
            <a:pPr fontAlgn="t"/>
            <a:r>
              <a:rPr lang="en-US" sz="1800" dirty="0" smtClean="0">
                <a:latin typeface="Times New Roman" pitchFamily="18" charset="0"/>
                <a:cs typeface="Times New Roman" pitchFamily="18" charset="0"/>
              </a:rPr>
              <a:t>The variation of collector current(I</a:t>
            </a:r>
            <a:r>
              <a:rPr lang="en-US" sz="1800" baseline="-25000" dirty="0" smtClean="0">
                <a:latin typeface="Times New Roman" pitchFamily="18" charset="0"/>
                <a:cs typeface="Times New Roman" pitchFamily="18" charset="0"/>
              </a:rPr>
              <a:t>C</a:t>
            </a:r>
            <a:r>
              <a:rPr lang="en-US" sz="1800" dirty="0" smtClean="0">
                <a:latin typeface="Times New Roman" pitchFamily="18" charset="0"/>
                <a:cs typeface="Times New Roman" pitchFamily="18" charset="0"/>
              </a:rPr>
              <a:t>) with Collector-Emitter voltage(V</a:t>
            </a:r>
            <a:r>
              <a:rPr lang="en-US" sz="1800" baseline="-25000" dirty="0" smtClean="0">
                <a:latin typeface="Times New Roman" pitchFamily="18" charset="0"/>
                <a:cs typeface="Times New Roman" pitchFamily="18" charset="0"/>
              </a:rPr>
              <a:t>CE</a:t>
            </a:r>
            <a:r>
              <a:rPr lang="en-US" sz="1800" dirty="0" smtClean="0">
                <a:latin typeface="Times New Roman" pitchFamily="18" charset="0"/>
                <a:cs typeface="Times New Roman" pitchFamily="18" charset="0"/>
              </a:rPr>
              <a:t>), keeping the base current(I</a:t>
            </a:r>
            <a:r>
              <a:rPr lang="en-US" sz="1800" baseline="-25000" dirty="0" smtClean="0">
                <a:latin typeface="Times New Roman" pitchFamily="18" charset="0"/>
                <a:cs typeface="Times New Roman" pitchFamily="18" charset="0"/>
              </a:rPr>
              <a:t>B</a:t>
            </a:r>
            <a:r>
              <a:rPr lang="en-US" sz="1800" dirty="0" smtClean="0">
                <a:latin typeface="Times New Roman" pitchFamily="18" charset="0"/>
                <a:cs typeface="Times New Roman" pitchFamily="18" charset="0"/>
              </a:rPr>
              <a:t>) constant.</a:t>
            </a:r>
          </a:p>
          <a:p>
            <a:r>
              <a:rPr lang="en-US" dirty="0" smtClean="0"/>
              <a:t/>
            </a:r>
            <a:br>
              <a:rPr lang="en-US" dirty="0" smtClean="0"/>
            </a:br>
            <a:endParaRPr lang="en-US" dirty="0"/>
          </a:p>
        </p:txBody>
      </p:sp>
      <p:sp>
        <p:nvSpPr>
          <p:cNvPr id="3" name="Title 2"/>
          <p:cNvSpPr>
            <a:spLocks noGrp="1"/>
          </p:cNvSpPr>
          <p:nvPr>
            <p:ph type="title"/>
          </p:nvPr>
        </p:nvSpPr>
        <p:spPr/>
        <p:txBody>
          <a:bodyPr/>
          <a:lstStyle/>
          <a:p>
            <a:r>
              <a:rPr lang="en-US" dirty="0" smtClean="0"/>
              <a:t>Output characteristics-CE </a:t>
            </a:r>
            <a:endParaRPr lang="en-US" dirty="0"/>
          </a:p>
        </p:txBody>
      </p:sp>
      <p:pic>
        <p:nvPicPr>
          <p:cNvPr id="6147" name="Picture 3"/>
          <p:cNvPicPr>
            <a:picLocks noChangeAspect="1" noChangeArrowheads="1"/>
          </p:cNvPicPr>
          <p:nvPr/>
        </p:nvPicPr>
        <p:blipFill>
          <a:blip r:embed="rId2"/>
          <a:srcRect/>
          <a:stretch>
            <a:fillRect/>
          </a:stretch>
        </p:blipFill>
        <p:spPr bwMode="auto">
          <a:xfrm>
            <a:off x="571472" y="1928802"/>
            <a:ext cx="6323512"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85860"/>
            <a:ext cx="8229600" cy="1428761"/>
          </a:xfrm>
        </p:spPr>
        <p:txBody>
          <a:bodyPr>
            <a:normAutofit fontScale="70000" lnSpcReduction="20000"/>
          </a:bodyPr>
          <a:lstStyle/>
          <a:p>
            <a:pPr fontAlgn="t"/>
            <a:r>
              <a:rPr lang="en-US" sz="2800" dirty="0" smtClean="0">
                <a:latin typeface="Times New Roman" pitchFamily="18" charset="0"/>
                <a:cs typeface="Times New Roman" pitchFamily="18" charset="0"/>
              </a:rPr>
              <a:t>The variation of collector current(I</a:t>
            </a:r>
            <a:r>
              <a:rPr lang="en-US" sz="2800" baseline="-25000" dirty="0" smtClean="0">
                <a:latin typeface="Times New Roman" pitchFamily="18" charset="0"/>
                <a:cs typeface="Times New Roman" pitchFamily="18" charset="0"/>
              </a:rPr>
              <a:t>C</a:t>
            </a:r>
            <a:r>
              <a:rPr lang="en-US" sz="2800" dirty="0" smtClean="0">
                <a:latin typeface="Times New Roman" pitchFamily="18" charset="0"/>
                <a:cs typeface="Times New Roman" pitchFamily="18" charset="0"/>
              </a:rPr>
              <a:t>) with the base current(I</a:t>
            </a:r>
            <a:r>
              <a:rPr lang="en-US" sz="2800" baseline="-25000" dirty="0" smtClean="0">
                <a:latin typeface="Times New Roman" pitchFamily="18" charset="0"/>
                <a:cs typeface="Times New Roman" pitchFamily="18" charset="0"/>
              </a:rPr>
              <a:t>B</a:t>
            </a:r>
            <a:r>
              <a:rPr lang="en-US" sz="2800" dirty="0" smtClean="0">
                <a:latin typeface="Times New Roman" pitchFamily="18" charset="0"/>
                <a:cs typeface="Times New Roman" pitchFamily="18" charset="0"/>
              </a:rPr>
              <a:t>), keeping Collector-Emitter voltage(V</a:t>
            </a:r>
            <a:r>
              <a:rPr lang="en-US" sz="2800" baseline="-25000" dirty="0" smtClean="0">
                <a:latin typeface="Times New Roman" pitchFamily="18" charset="0"/>
                <a:cs typeface="Times New Roman" pitchFamily="18" charset="0"/>
              </a:rPr>
              <a:t>CE</a:t>
            </a:r>
            <a:r>
              <a:rPr lang="en-US" sz="2800" dirty="0" smtClean="0">
                <a:latin typeface="Times New Roman" pitchFamily="18" charset="0"/>
                <a:cs typeface="Times New Roman" pitchFamily="18" charset="0"/>
              </a:rPr>
              <a:t>) constant.</a:t>
            </a:r>
          </a:p>
          <a:p>
            <a:pPr fontAlgn="t"/>
            <a:r>
              <a:rPr lang="en-US" sz="2800" dirty="0" smtClean="0">
                <a:latin typeface="Times New Roman" pitchFamily="18" charset="0"/>
                <a:cs typeface="Times New Roman" pitchFamily="18" charset="0"/>
              </a:rPr>
              <a:t>The resulting current gain has a value greater than 1.</a:t>
            </a:r>
          </a:p>
          <a:p>
            <a:pPr>
              <a:buNone/>
            </a:pP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Current transfer </a:t>
            </a:r>
            <a:r>
              <a:rPr lang="en-US" dirty="0" err="1" smtClean="0"/>
              <a:t>charecteristics</a:t>
            </a:r>
            <a:endParaRPr lang="en-US" dirty="0"/>
          </a:p>
        </p:txBody>
      </p:sp>
      <p:pic>
        <p:nvPicPr>
          <p:cNvPr id="2050" name="Picture 2"/>
          <p:cNvPicPr>
            <a:picLocks noChangeAspect="1" noChangeArrowheads="1"/>
          </p:cNvPicPr>
          <p:nvPr/>
        </p:nvPicPr>
        <p:blipFill>
          <a:blip r:embed="rId2"/>
          <a:srcRect/>
          <a:stretch>
            <a:fillRect/>
          </a:stretch>
        </p:blipFill>
        <p:spPr bwMode="auto">
          <a:xfrm>
            <a:off x="1428728" y="2143116"/>
            <a:ext cx="5562600" cy="3924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Common Collector configuration</a:t>
            </a:r>
            <a:endParaRPr lang="en-US" dirty="0"/>
          </a:p>
        </p:txBody>
      </p:sp>
      <p:pic>
        <p:nvPicPr>
          <p:cNvPr id="1028" name="Picture 4"/>
          <p:cNvPicPr>
            <a:picLocks noGrp="1" noChangeAspect="1" noChangeArrowheads="1"/>
          </p:cNvPicPr>
          <p:nvPr>
            <p:ph idx="1"/>
          </p:nvPr>
        </p:nvPicPr>
        <p:blipFill>
          <a:blip r:embed="rId2"/>
          <a:srcRect/>
          <a:stretch>
            <a:fillRect/>
          </a:stretch>
        </p:blipFill>
        <p:spPr bwMode="auto">
          <a:xfrm>
            <a:off x="1838325" y="1886744"/>
            <a:ext cx="5467350" cy="3714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685923"/>
          </a:xfrm>
        </p:spPr>
        <p:txBody>
          <a:bodyPr>
            <a:normAutofit fontScale="85000" lnSpcReduction="10000"/>
          </a:bodyPr>
          <a:lstStyle/>
          <a:p>
            <a:pPr algn="just"/>
            <a:r>
              <a:rPr lang="en-US" dirty="0"/>
              <a:t>Analog and digital signals are the types of signals carrying information. The major difference between both signals is that the analog signals have continuous electrical signals, while digital signals have non-continuous electrical signals.</a:t>
            </a:r>
          </a:p>
        </p:txBody>
      </p:sp>
      <p:sp>
        <p:nvSpPr>
          <p:cNvPr id="2" name="Title 1"/>
          <p:cNvSpPr>
            <a:spLocks noGrp="1"/>
          </p:cNvSpPr>
          <p:nvPr>
            <p:ph type="title"/>
          </p:nvPr>
        </p:nvSpPr>
        <p:spPr/>
        <p:txBody>
          <a:bodyPr>
            <a:normAutofit fontScale="90000"/>
          </a:bodyPr>
          <a:lstStyle/>
          <a:p>
            <a:r>
              <a:rPr lang="en-US" dirty="0" smtClean="0"/>
              <a:t>Difference Between Analog and digital electronics </a:t>
            </a:r>
            <a:endParaRPr lang="en-US" dirty="0"/>
          </a:p>
        </p:txBody>
      </p:sp>
      <p:pic>
        <p:nvPicPr>
          <p:cNvPr id="1027" name="Picture 3"/>
          <p:cNvPicPr>
            <a:picLocks noChangeAspect="1" noChangeArrowheads="1"/>
          </p:cNvPicPr>
          <p:nvPr/>
        </p:nvPicPr>
        <p:blipFill>
          <a:blip r:embed="rId2"/>
          <a:srcRect/>
          <a:stretch>
            <a:fillRect/>
          </a:stretch>
        </p:blipFill>
        <p:spPr bwMode="auto">
          <a:xfrm>
            <a:off x="1000100" y="3214686"/>
            <a:ext cx="6715172" cy="27051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Input Characteristics</a:t>
            </a:r>
          </a:p>
          <a:p>
            <a:r>
              <a:rPr lang="en-US" sz="2000" dirty="0" smtClean="0">
                <a:latin typeface="Times New Roman" pitchFamily="18" charset="0"/>
                <a:cs typeface="Times New Roman" pitchFamily="18" charset="0"/>
              </a:rPr>
              <a:t>The variation of emitter current(I</a:t>
            </a:r>
            <a:r>
              <a:rPr lang="en-US" sz="2000" baseline="-25000" dirty="0" smtClean="0">
                <a:latin typeface="Times New Roman" pitchFamily="18" charset="0"/>
                <a:cs typeface="Times New Roman" pitchFamily="18" charset="0"/>
              </a:rPr>
              <a:t>B</a:t>
            </a:r>
            <a:r>
              <a:rPr lang="en-US" sz="2000" dirty="0" smtClean="0">
                <a:latin typeface="Times New Roman" pitchFamily="18" charset="0"/>
                <a:cs typeface="Times New Roman" pitchFamily="18" charset="0"/>
              </a:rPr>
              <a:t>) with Collector-Base voltage(V</a:t>
            </a:r>
            <a:r>
              <a:rPr lang="en-US" sz="2000" baseline="-25000" dirty="0" smtClean="0">
                <a:latin typeface="Times New Roman" pitchFamily="18" charset="0"/>
                <a:cs typeface="Times New Roman" pitchFamily="18" charset="0"/>
              </a:rPr>
              <a:t>CB</a:t>
            </a:r>
            <a:r>
              <a:rPr lang="en-US" sz="2000" dirty="0" smtClean="0">
                <a:latin typeface="Times New Roman" pitchFamily="18" charset="0"/>
                <a:cs typeface="Times New Roman" pitchFamily="18" charset="0"/>
              </a:rPr>
              <a:t>), keeping Collector emitter voltage(V</a:t>
            </a:r>
            <a:r>
              <a:rPr lang="en-US" sz="2000" baseline="-25000" dirty="0" smtClean="0">
                <a:latin typeface="Times New Roman" pitchFamily="18" charset="0"/>
                <a:cs typeface="Times New Roman" pitchFamily="18" charset="0"/>
              </a:rPr>
              <a:t>CE</a:t>
            </a:r>
            <a:r>
              <a:rPr lang="en-US" sz="2000" dirty="0" smtClean="0">
                <a:latin typeface="Times New Roman" pitchFamily="18" charset="0"/>
                <a:cs typeface="Times New Roman" pitchFamily="18" charset="0"/>
              </a:rPr>
              <a:t>) constant.</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t>CC configuration </a:t>
            </a:r>
            <a:r>
              <a:rPr lang="en-US" dirty="0" err="1" smtClean="0"/>
              <a:t>charecteristics</a:t>
            </a:r>
            <a:r>
              <a:rPr lang="en-US" dirty="0" smtClean="0"/>
              <a:t> </a:t>
            </a:r>
            <a:endParaRPr lang="en-US" dirty="0"/>
          </a:p>
        </p:txBody>
      </p:sp>
      <p:pic>
        <p:nvPicPr>
          <p:cNvPr id="3075" name="Picture 3"/>
          <p:cNvPicPr>
            <a:picLocks noChangeAspect="1" noChangeArrowheads="1"/>
          </p:cNvPicPr>
          <p:nvPr/>
        </p:nvPicPr>
        <p:blipFill>
          <a:blip r:embed="rId2"/>
          <a:srcRect/>
          <a:stretch>
            <a:fillRect/>
          </a:stretch>
        </p:blipFill>
        <p:spPr bwMode="auto">
          <a:xfrm>
            <a:off x="1214414" y="2714620"/>
            <a:ext cx="5500726" cy="3643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Output Characteristics</a:t>
            </a:r>
          </a:p>
          <a:p>
            <a:r>
              <a:rPr lang="en-US" sz="1800" dirty="0" smtClean="0">
                <a:latin typeface="Times New Roman" pitchFamily="18" charset="0"/>
                <a:cs typeface="Times New Roman" pitchFamily="18" charset="0"/>
              </a:rPr>
              <a:t>The variation of emitter current(I</a:t>
            </a:r>
            <a:r>
              <a:rPr lang="en-US" sz="1800" baseline="-25000" dirty="0" smtClean="0">
                <a:latin typeface="Times New Roman" pitchFamily="18" charset="0"/>
                <a:cs typeface="Times New Roman" pitchFamily="18" charset="0"/>
              </a:rPr>
              <a:t>E</a:t>
            </a:r>
            <a:r>
              <a:rPr lang="en-US" sz="1800" dirty="0" smtClean="0">
                <a:latin typeface="Times New Roman" pitchFamily="18" charset="0"/>
                <a:cs typeface="Times New Roman" pitchFamily="18" charset="0"/>
              </a:rPr>
              <a:t>) with Collector-Emitter voltage(V</a:t>
            </a:r>
            <a:r>
              <a:rPr lang="en-US" sz="1800" baseline="-25000" dirty="0" smtClean="0">
                <a:latin typeface="Times New Roman" pitchFamily="18" charset="0"/>
                <a:cs typeface="Times New Roman" pitchFamily="18" charset="0"/>
              </a:rPr>
              <a:t>CE</a:t>
            </a:r>
            <a:r>
              <a:rPr lang="en-US" sz="1800" dirty="0" smtClean="0">
                <a:latin typeface="Times New Roman" pitchFamily="18" charset="0"/>
                <a:cs typeface="Times New Roman" pitchFamily="18" charset="0"/>
              </a:rPr>
              <a:t>), keeping the base current(I</a:t>
            </a:r>
            <a:r>
              <a:rPr lang="en-US" sz="1800" baseline="-25000" dirty="0" smtClean="0">
                <a:latin typeface="Times New Roman" pitchFamily="18" charset="0"/>
                <a:cs typeface="Times New Roman" pitchFamily="18" charset="0"/>
              </a:rPr>
              <a:t>B</a:t>
            </a:r>
            <a:r>
              <a:rPr lang="en-US" sz="1800" dirty="0" smtClean="0">
                <a:latin typeface="Times New Roman" pitchFamily="18" charset="0"/>
                <a:cs typeface="Times New Roman" pitchFamily="18" charset="0"/>
              </a:rPr>
              <a:t>) constant</a:t>
            </a:r>
            <a:r>
              <a:rPr lang="en-US" dirty="0" smtClean="0"/>
              <a:t>.</a:t>
            </a:r>
          </a:p>
          <a:p>
            <a:endParaRPr lang="en-US" dirty="0"/>
          </a:p>
        </p:txBody>
      </p:sp>
      <p:sp>
        <p:nvSpPr>
          <p:cNvPr id="3" name="Title 2"/>
          <p:cNvSpPr>
            <a:spLocks noGrp="1"/>
          </p:cNvSpPr>
          <p:nvPr>
            <p:ph type="title"/>
          </p:nvPr>
        </p:nvSpPr>
        <p:spPr/>
        <p:txBody>
          <a:bodyPr/>
          <a:lstStyle/>
          <a:p>
            <a:endParaRPr lang="en-US"/>
          </a:p>
        </p:txBody>
      </p:sp>
      <p:pic>
        <p:nvPicPr>
          <p:cNvPr id="4098" name="Picture 2" descr="E:\Basic Electronics material\Transistor-CharacteristicsArtboard-1-copy-14-8.png"/>
          <p:cNvPicPr>
            <a:picLocks noChangeAspect="1" noChangeArrowheads="1"/>
          </p:cNvPicPr>
          <p:nvPr/>
        </p:nvPicPr>
        <p:blipFill>
          <a:blip r:embed="rId2"/>
          <a:srcRect/>
          <a:stretch>
            <a:fillRect/>
          </a:stretch>
        </p:blipFill>
        <p:spPr bwMode="auto">
          <a:xfrm>
            <a:off x="0" y="2857496"/>
            <a:ext cx="4857784" cy="3214710"/>
          </a:xfrm>
          <a:prstGeom prst="rect">
            <a:avLst/>
          </a:prstGeom>
          <a:noFill/>
        </p:spPr>
      </p:pic>
      <p:sp>
        <p:nvSpPr>
          <p:cNvPr id="5" name="Rectangle 4"/>
          <p:cNvSpPr/>
          <p:nvPr/>
        </p:nvSpPr>
        <p:spPr>
          <a:xfrm>
            <a:off x="5214942" y="2786058"/>
            <a:ext cx="3929058" cy="369332"/>
          </a:xfrm>
          <a:prstGeom prst="rect">
            <a:avLst/>
          </a:prstGeom>
        </p:spPr>
        <p:txBody>
          <a:bodyPr wrap="square">
            <a:spAutoFit/>
          </a:bodyPr>
          <a:lstStyle/>
          <a:p>
            <a:r>
              <a:rPr lang="en-US" b="1" dirty="0" smtClean="0"/>
              <a:t>Current Transfer Characteristics</a:t>
            </a:r>
            <a:endParaRPr lang="en-US" dirty="0"/>
          </a:p>
        </p:txBody>
      </p:sp>
      <p:pic>
        <p:nvPicPr>
          <p:cNvPr id="4099" name="Picture 3"/>
          <p:cNvPicPr>
            <a:picLocks noChangeAspect="1" noChangeArrowheads="1"/>
          </p:cNvPicPr>
          <p:nvPr/>
        </p:nvPicPr>
        <p:blipFill>
          <a:blip r:embed="rId3"/>
          <a:srcRect/>
          <a:stretch>
            <a:fillRect/>
          </a:stretch>
        </p:blipFill>
        <p:spPr bwMode="auto">
          <a:xfrm>
            <a:off x="5286381" y="3500438"/>
            <a:ext cx="3643338" cy="2357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3708400"/>
        </p:xfrm>
        <a:graphic>
          <a:graphicData uri="http://schemas.openxmlformats.org/drawingml/2006/table">
            <a:tbl>
              <a:tblPr firstRow="1" bandRow="1">
                <a:tableStyleId>{5C22544A-7EE6-4342-B048-85BDC9FD1C3A}</a:tableStyleId>
              </a:tblPr>
              <a:tblGrid>
                <a:gridCol w="1828784"/>
                <a:gridCol w="2286016"/>
                <a:gridCol w="2057400"/>
                <a:gridCol w="2057400"/>
              </a:tblGrid>
              <a:tr h="370840">
                <a:tc>
                  <a:txBody>
                    <a:bodyPr/>
                    <a:lstStyle/>
                    <a:p>
                      <a:pPr algn="ctr"/>
                      <a:r>
                        <a:rPr lang="en-US" dirty="0" smtClean="0"/>
                        <a:t>Characteristics </a:t>
                      </a:r>
                      <a:endParaRPr lang="en-US" dirty="0"/>
                    </a:p>
                  </a:txBody>
                  <a:tcPr/>
                </a:tc>
                <a:tc>
                  <a:txBody>
                    <a:bodyPr/>
                    <a:lstStyle/>
                    <a:p>
                      <a:pPr algn="ctr"/>
                      <a:r>
                        <a:rPr lang="en-US" dirty="0" smtClean="0"/>
                        <a:t>CB</a:t>
                      </a:r>
                      <a:endParaRPr lang="en-US" dirty="0"/>
                    </a:p>
                  </a:txBody>
                  <a:tcPr/>
                </a:tc>
                <a:tc>
                  <a:txBody>
                    <a:bodyPr/>
                    <a:lstStyle/>
                    <a:p>
                      <a:pPr algn="ctr"/>
                      <a:r>
                        <a:rPr lang="en-US" dirty="0" smtClean="0"/>
                        <a:t>CE</a:t>
                      </a:r>
                      <a:endParaRPr lang="en-US" dirty="0"/>
                    </a:p>
                  </a:txBody>
                  <a:tcPr/>
                </a:tc>
                <a:tc>
                  <a:txBody>
                    <a:bodyPr/>
                    <a:lstStyle/>
                    <a:p>
                      <a:pPr algn="ctr"/>
                      <a:r>
                        <a:rPr lang="en-US" dirty="0" smtClean="0"/>
                        <a:t>CC</a:t>
                      </a:r>
                      <a:endParaRPr lang="en-US" dirty="0"/>
                    </a:p>
                  </a:txBody>
                  <a:tcPr/>
                </a:tc>
              </a:tr>
              <a:tr h="370840">
                <a:tc>
                  <a:txBody>
                    <a:bodyPr/>
                    <a:lstStyle/>
                    <a:p>
                      <a:pPr algn="ctr"/>
                      <a:r>
                        <a:rPr lang="en-US" dirty="0">
                          <a:solidFill>
                            <a:srgbClr val="414143"/>
                          </a:solidFill>
                        </a:rPr>
                        <a:t>Input Impedance</a:t>
                      </a:r>
                    </a:p>
                  </a:txBody>
                  <a:tcPr marL="47625" marR="47625" marT="95250" marB="95250" anchor="ctr"/>
                </a:tc>
                <a:tc>
                  <a:txBody>
                    <a:bodyPr/>
                    <a:lstStyle/>
                    <a:p>
                      <a:pPr algn="ctr"/>
                      <a:r>
                        <a:rPr lang="en-US">
                          <a:solidFill>
                            <a:srgbClr val="414143"/>
                          </a:solidFill>
                        </a:rPr>
                        <a:t>Low</a:t>
                      </a:r>
                    </a:p>
                  </a:txBody>
                  <a:tcPr marL="47625" marR="47625" marT="95250" marB="95250" anchor="ctr"/>
                </a:tc>
                <a:tc>
                  <a:txBody>
                    <a:bodyPr/>
                    <a:lstStyle/>
                    <a:p>
                      <a:pPr algn="ctr"/>
                      <a:r>
                        <a:rPr lang="en-US">
                          <a:solidFill>
                            <a:srgbClr val="414143"/>
                          </a:solidFill>
                        </a:rPr>
                        <a:t>Medium</a:t>
                      </a:r>
                    </a:p>
                  </a:txBody>
                  <a:tcPr marL="47625" marR="47625" marT="95250" marB="95250" anchor="ctr"/>
                </a:tc>
                <a:tc>
                  <a:txBody>
                    <a:bodyPr/>
                    <a:lstStyle/>
                    <a:p>
                      <a:pPr algn="ctr"/>
                      <a:r>
                        <a:rPr lang="en-US" dirty="0">
                          <a:solidFill>
                            <a:srgbClr val="414143"/>
                          </a:solidFill>
                        </a:rPr>
                        <a:t>High</a:t>
                      </a:r>
                    </a:p>
                  </a:txBody>
                  <a:tcPr marL="47625" marR="47625" marT="95250" marB="95250" anchor="ctr"/>
                </a:tc>
              </a:tr>
              <a:tr h="370840">
                <a:tc>
                  <a:txBody>
                    <a:bodyPr/>
                    <a:lstStyle/>
                    <a:p>
                      <a:pPr algn="ctr"/>
                      <a:r>
                        <a:rPr lang="en-US" dirty="0">
                          <a:solidFill>
                            <a:srgbClr val="414143"/>
                          </a:solidFill>
                        </a:rPr>
                        <a:t>Output Impedance</a:t>
                      </a:r>
                    </a:p>
                  </a:txBody>
                  <a:tcPr marL="47625" marR="47625" marT="95250" marB="95250" anchor="ctr"/>
                </a:tc>
                <a:tc>
                  <a:txBody>
                    <a:bodyPr/>
                    <a:lstStyle/>
                    <a:p>
                      <a:pPr algn="ctr"/>
                      <a:r>
                        <a:rPr lang="en-US">
                          <a:solidFill>
                            <a:srgbClr val="414143"/>
                          </a:solidFill>
                        </a:rPr>
                        <a:t>Very High</a:t>
                      </a:r>
                    </a:p>
                  </a:txBody>
                  <a:tcPr marL="47625" marR="47625" marT="95250" marB="95250" anchor="ctr"/>
                </a:tc>
                <a:tc>
                  <a:txBody>
                    <a:bodyPr/>
                    <a:lstStyle/>
                    <a:p>
                      <a:pPr algn="ctr"/>
                      <a:r>
                        <a:rPr lang="en-US">
                          <a:solidFill>
                            <a:srgbClr val="414143"/>
                          </a:solidFill>
                        </a:rPr>
                        <a:t>High</a:t>
                      </a:r>
                    </a:p>
                  </a:txBody>
                  <a:tcPr marL="47625" marR="47625" marT="95250" marB="95250" anchor="ctr"/>
                </a:tc>
                <a:tc>
                  <a:txBody>
                    <a:bodyPr/>
                    <a:lstStyle/>
                    <a:p>
                      <a:pPr algn="ctr"/>
                      <a:r>
                        <a:rPr lang="en-US">
                          <a:solidFill>
                            <a:srgbClr val="414143"/>
                          </a:solidFill>
                        </a:rPr>
                        <a:t>Low</a:t>
                      </a:r>
                    </a:p>
                  </a:txBody>
                  <a:tcPr marL="47625" marR="47625" marT="95250" marB="95250" anchor="ctr"/>
                </a:tc>
              </a:tr>
              <a:tr h="370840">
                <a:tc>
                  <a:txBody>
                    <a:bodyPr/>
                    <a:lstStyle/>
                    <a:p>
                      <a:pPr algn="ctr"/>
                      <a:r>
                        <a:rPr lang="en-US" dirty="0">
                          <a:solidFill>
                            <a:srgbClr val="414143"/>
                          </a:solidFill>
                        </a:rPr>
                        <a:t>Phase Shift</a:t>
                      </a:r>
                    </a:p>
                  </a:txBody>
                  <a:tcPr marL="47625" marR="47625" marT="95250" marB="95250" anchor="ctr"/>
                </a:tc>
                <a:tc>
                  <a:txBody>
                    <a:bodyPr/>
                    <a:lstStyle/>
                    <a:p>
                      <a:pPr algn="ctr"/>
                      <a:r>
                        <a:rPr lang="en-US">
                          <a:solidFill>
                            <a:srgbClr val="414143"/>
                          </a:solidFill>
                        </a:rPr>
                        <a:t>0</a:t>
                      </a:r>
                      <a:r>
                        <a:rPr lang="en-US" baseline="30000">
                          <a:solidFill>
                            <a:srgbClr val="414143"/>
                          </a:solidFill>
                        </a:rPr>
                        <a:t>o</a:t>
                      </a:r>
                      <a:endParaRPr lang="en-US">
                        <a:solidFill>
                          <a:srgbClr val="414143"/>
                        </a:solidFill>
                      </a:endParaRPr>
                    </a:p>
                  </a:txBody>
                  <a:tcPr marL="47625" marR="47625" marT="95250" marB="95250" anchor="ctr"/>
                </a:tc>
                <a:tc>
                  <a:txBody>
                    <a:bodyPr/>
                    <a:lstStyle/>
                    <a:p>
                      <a:pPr algn="ctr"/>
                      <a:r>
                        <a:rPr lang="en-US">
                          <a:solidFill>
                            <a:srgbClr val="414143"/>
                          </a:solidFill>
                        </a:rPr>
                        <a:t>180</a:t>
                      </a:r>
                      <a:r>
                        <a:rPr lang="en-US" baseline="30000">
                          <a:solidFill>
                            <a:srgbClr val="414143"/>
                          </a:solidFill>
                        </a:rPr>
                        <a:t>o</a:t>
                      </a:r>
                      <a:endParaRPr lang="en-US">
                        <a:solidFill>
                          <a:srgbClr val="414143"/>
                        </a:solidFill>
                      </a:endParaRPr>
                    </a:p>
                  </a:txBody>
                  <a:tcPr marL="47625" marR="47625" marT="95250" marB="95250" anchor="ctr"/>
                </a:tc>
                <a:tc>
                  <a:txBody>
                    <a:bodyPr/>
                    <a:lstStyle/>
                    <a:p>
                      <a:pPr algn="ctr"/>
                      <a:r>
                        <a:rPr lang="en-US" dirty="0">
                          <a:solidFill>
                            <a:srgbClr val="414143"/>
                          </a:solidFill>
                        </a:rPr>
                        <a:t>0</a:t>
                      </a:r>
                      <a:r>
                        <a:rPr lang="en-US" baseline="30000" dirty="0">
                          <a:solidFill>
                            <a:srgbClr val="414143"/>
                          </a:solidFill>
                        </a:rPr>
                        <a:t>o</a:t>
                      </a:r>
                      <a:endParaRPr lang="en-US" dirty="0">
                        <a:solidFill>
                          <a:srgbClr val="414143"/>
                        </a:solidFill>
                      </a:endParaRPr>
                    </a:p>
                  </a:txBody>
                  <a:tcPr marL="47625" marR="47625" marT="95250" marB="95250" anchor="ctr"/>
                </a:tc>
              </a:tr>
              <a:tr h="370840">
                <a:tc>
                  <a:txBody>
                    <a:bodyPr/>
                    <a:lstStyle/>
                    <a:p>
                      <a:pPr algn="ctr"/>
                      <a:r>
                        <a:rPr lang="en-US" dirty="0">
                          <a:solidFill>
                            <a:srgbClr val="414143"/>
                          </a:solidFill>
                        </a:rPr>
                        <a:t>Voltage Gain</a:t>
                      </a:r>
                    </a:p>
                  </a:txBody>
                  <a:tcPr marL="47625" marR="47625" marT="95250" marB="95250" anchor="ctr"/>
                </a:tc>
                <a:tc>
                  <a:txBody>
                    <a:bodyPr/>
                    <a:lstStyle/>
                    <a:p>
                      <a:pPr algn="ctr"/>
                      <a:r>
                        <a:rPr lang="en-US">
                          <a:solidFill>
                            <a:srgbClr val="414143"/>
                          </a:solidFill>
                        </a:rPr>
                        <a:t>High</a:t>
                      </a:r>
                    </a:p>
                  </a:txBody>
                  <a:tcPr marL="47625" marR="47625" marT="95250" marB="95250" anchor="ctr"/>
                </a:tc>
                <a:tc>
                  <a:txBody>
                    <a:bodyPr/>
                    <a:lstStyle/>
                    <a:p>
                      <a:pPr algn="ctr"/>
                      <a:r>
                        <a:rPr lang="en-US">
                          <a:solidFill>
                            <a:srgbClr val="414143"/>
                          </a:solidFill>
                        </a:rPr>
                        <a:t>Medium</a:t>
                      </a:r>
                    </a:p>
                  </a:txBody>
                  <a:tcPr marL="47625" marR="47625" marT="95250" marB="95250" anchor="ctr"/>
                </a:tc>
                <a:tc>
                  <a:txBody>
                    <a:bodyPr/>
                    <a:lstStyle/>
                    <a:p>
                      <a:pPr algn="ctr"/>
                      <a:r>
                        <a:rPr lang="en-US" dirty="0">
                          <a:solidFill>
                            <a:srgbClr val="414143"/>
                          </a:solidFill>
                        </a:rPr>
                        <a:t>Low</a:t>
                      </a:r>
                    </a:p>
                  </a:txBody>
                  <a:tcPr marL="47625" marR="47625" marT="95250" marB="95250" anchor="ctr"/>
                </a:tc>
              </a:tr>
              <a:tr h="370840">
                <a:tc>
                  <a:txBody>
                    <a:bodyPr/>
                    <a:lstStyle/>
                    <a:p>
                      <a:pPr algn="ctr"/>
                      <a:r>
                        <a:rPr lang="en-US" dirty="0">
                          <a:solidFill>
                            <a:srgbClr val="414143"/>
                          </a:solidFill>
                        </a:rPr>
                        <a:t>Current Gain</a:t>
                      </a:r>
                    </a:p>
                  </a:txBody>
                  <a:tcPr marL="47625" marR="47625" marT="95250" marB="95250" anchor="ctr"/>
                </a:tc>
                <a:tc>
                  <a:txBody>
                    <a:bodyPr/>
                    <a:lstStyle/>
                    <a:p>
                      <a:pPr algn="ctr"/>
                      <a:r>
                        <a:rPr lang="en-US">
                          <a:solidFill>
                            <a:srgbClr val="414143"/>
                          </a:solidFill>
                        </a:rPr>
                        <a:t>Low</a:t>
                      </a:r>
                    </a:p>
                  </a:txBody>
                  <a:tcPr marL="47625" marR="47625" marT="95250" marB="95250" anchor="ctr"/>
                </a:tc>
                <a:tc>
                  <a:txBody>
                    <a:bodyPr/>
                    <a:lstStyle/>
                    <a:p>
                      <a:pPr algn="ctr"/>
                      <a:r>
                        <a:rPr lang="en-US">
                          <a:solidFill>
                            <a:srgbClr val="414143"/>
                          </a:solidFill>
                        </a:rPr>
                        <a:t>Medium</a:t>
                      </a:r>
                    </a:p>
                  </a:txBody>
                  <a:tcPr marL="47625" marR="47625" marT="95250" marB="95250" anchor="ctr"/>
                </a:tc>
                <a:tc>
                  <a:txBody>
                    <a:bodyPr/>
                    <a:lstStyle/>
                    <a:p>
                      <a:pPr algn="ctr"/>
                      <a:r>
                        <a:rPr lang="en-US" dirty="0">
                          <a:solidFill>
                            <a:srgbClr val="414143"/>
                          </a:solidFill>
                        </a:rPr>
                        <a:t>High</a:t>
                      </a:r>
                    </a:p>
                  </a:txBody>
                  <a:tcPr marL="47625" marR="47625" marT="95250" marB="95250" anchor="ctr"/>
                </a:tc>
              </a:tr>
              <a:tr h="370840">
                <a:tc>
                  <a:txBody>
                    <a:bodyPr/>
                    <a:lstStyle/>
                    <a:p>
                      <a:pPr algn="ctr"/>
                      <a:r>
                        <a:rPr lang="en-US" dirty="0">
                          <a:solidFill>
                            <a:srgbClr val="414143"/>
                          </a:solidFill>
                        </a:rPr>
                        <a:t>Power Gain</a:t>
                      </a:r>
                    </a:p>
                  </a:txBody>
                  <a:tcPr marL="47625" marR="47625" marT="95250" marB="95250" anchor="ctr"/>
                </a:tc>
                <a:tc>
                  <a:txBody>
                    <a:bodyPr/>
                    <a:lstStyle/>
                    <a:p>
                      <a:pPr algn="ctr"/>
                      <a:r>
                        <a:rPr lang="en-US">
                          <a:solidFill>
                            <a:srgbClr val="414143"/>
                          </a:solidFill>
                        </a:rPr>
                        <a:t>Low</a:t>
                      </a:r>
                    </a:p>
                  </a:txBody>
                  <a:tcPr marL="47625" marR="47625" marT="95250" marB="95250" anchor="ctr"/>
                </a:tc>
                <a:tc>
                  <a:txBody>
                    <a:bodyPr/>
                    <a:lstStyle/>
                    <a:p>
                      <a:pPr algn="ctr"/>
                      <a:r>
                        <a:rPr lang="en-US">
                          <a:solidFill>
                            <a:srgbClr val="414143"/>
                          </a:solidFill>
                        </a:rPr>
                        <a:t>Very High</a:t>
                      </a:r>
                    </a:p>
                  </a:txBody>
                  <a:tcPr marL="47625" marR="47625" marT="95250" marB="95250" anchor="ctr"/>
                </a:tc>
                <a:tc>
                  <a:txBody>
                    <a:bodyPr/>
                    <a:lstStyle/>
                    <a:p>
                      <a:pPr algn="ctr"/>
                      <a:r>
                        <a:rPr lang="en-US" dirty="0">
                          <a:solidFill>
                            <a:srgbClr val="414143"/>
                          </a:solidFill>
                        </a:rPr>
                        <a:t>Medium</a:t>
                      </a:r>
                    </a:p>
                  </a:txBody>
                  <a:tcPr marL="47625" marR="47625" marT="95250" marB="95250" anchor="ctr"/>
                </a:tc>
              </a:tr>
            </a:tbl>
          </a:graphicData>
        </a:graphic>
      </p:graphicFrame>
      <p:sp>
        <p:nvSpPr>
          <p:cNvPr id="3" name="Title 2"/>
          <p:cNvSpPr>
            <a:spLocks noGrp="1"/>
          </p:cNvSpPr>
          <p:nvPr>
            <p:ph type="title"/>
          </p:nvPr>
        </p:nvSpPr>
        <p:spPr/>
        <p:txBody>
          <a:bodyPr/>
          <a:lstStyle/>
          <a:p>
            <a:r>
              <a:rPr lang="en-US" dirty="0" smtClean="0"/>
              <a:t>Comparison between CB,CE,CC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Times New Roman" pitchFamily="18" charset="0"/>
                <a:cs typeface="Times New Roman" pitchFamily="18" charset="0"/>
              </a:rPr>
              <a:t>A transistor acts as an amplifier by raising the strength of a weak signal.</a:t>
            </a:r>
          </a:p>
          <a:p>
            <a:r>
              <a:rPr lang="en-US" sz="2000" dirty="0" smtClean="0">
                <a:latin typeface="Times New Roman" pitchFamily="18" charset="0"/>
                <a:cs typeface="Times New Roman" pitchFamily="18" charset="0"/>
              </a:rPr>
              <a:t>The low resistance in input circuit, lets any small change in input signal to result in an appreciable change in the output</a:t>
            </a:r>
            <a:r>
              <a:rPr lang="en-US" sz="2000" dirty="0" smtClean="0"/>
              <a:t>.</a:t>
            </a:r>
          </a:p>
          <a:p>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Transistor as an Amplifier</a:t>
            </a:r>
            <a:endParaRPr lang="en-US" dirty="0"/>
          </a:p>
        </p:txBody>
      </p:sp>
      <p:pic>
        <p:nvPicPr>
          <p:cNvPr id="5122" name="Picture 2" descr="E:\Basic Electronics material\transistor amplifier.jpg"/>
          <p:cNvPicPr>
            <a:picLocks noChangeAspect="1" noChangeArrowheads="1"/>
          </p:cNvPicPr>
          <p:nvPr/>
        </p:nvPicPr>
        <p:blipFill>
          <a:blip r:embed="rId2"/>
          <a:srcRect/>
          <a:stretch>
            <a:fillRect/>
          </a:stretch>
        </p:blipFill>
        <p:spPr bwMode="auto">
          <a:xfrm>
            <a:off x="2214546" y="2928934"/>
            <a:ext cx="4945002" cy="321471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Times New Roman" pitchFamily="18" charset="0"/>
                <a:cs typeface="Times New Roman" pitchFamily="18" charset="0"/>
              </a:rPr>
              <a:t>Example</a:t>
            </a:r>
          </a:p>
          <a:p>
            <a:r>
              <a:rPr lang="en-US" sz="2000" dirty="0" smtClean="0">
                <a:latin typeface="Times New Roman" pitchFamily="18" charset="0"/>
                <a:cs typeface="Times New Roman" pitchFamily="18" charset="0"/>
              </a:rPr>
              <a:t>Let there be a change of 0.1v in the input voltage being applied, which further produces a change of 1mA in the emitter current. This emitter current will obviously produce a change in collector current, which would also be 1mA.</a:t>
            </a:r>
          </a:p>
          <a:p>
            <a:r>
              <a:rPr lang="en-US" sz="2000" dirty="0" smtClean="0">
                <a:latin typeface="Times New Roman" pitchFamily="18" charset="0"/>
                <a:cs typeface="Times New Roman" pitchFamily="18" charset="0"/>
              </a:rPr>
              <a:t>A load resistance of 5kΩ placed in the collector would produce a voltage of</a:t>
            </a:r>
          </a:p>
          <a:p>
            <a:r>
              <a:rPr lang="en-US" sz="2000" dirty="0" smtClean="0">
                <a:latin typeface="Times New Roman" pitchFamily="18" charset="0"/>
                <a:cs typeface="Times New Roman" pitchFamily="18" charset="0"/>
              </a:rPr>
              <a:t>5 </a:t>
            </a:r>
            <a:r>
              <a:rPr lang="en-US" sz="2000" dirty="0" err="1" smtClean="0">
                <a:latin typeface="Times New Roman" pitchFamily="18" charset="0"/>
                <a:cs typeface="Times New Roman" pitchFamily="18" charset="0"/>
              </a:rPr>
              <a:t>kΩ</a:t>
            </a:r>
            <a:r>
              <a:rPr lang="en-US" sz="2000" dirty="0" smtClean="0">
                <a:latin typeface="Times New Roman" pitchFamily="18" charset="0"/>
                <a:cs typeface="Times New Roman" pitchFamily="18" charset="0"/>
              </a:rPr>
              <a:t> × 1 </a:t>
            </a:r>
            <a:r>
              <a:rPr lang="en-US" sz="2000" dirty="0" err="1" smtClean="0">
                <a:latin typeface="Times New Roman" pitchFamily="18" charset="0"/>
                <a:cs typeface="Times New Roman" pitchFamily="18" charset="0"/>
              </a:rPr>
              <a:t>mA</a:t>
            </a:r>
            <a:r>
              <a:rPr lang="en-US" sz="2000" dirty="0" smtClean="0">
                <a:latin typeface="Times New Roman" pitchFamily="18" charset="0"/>
                <a:cs typeface="Times New Roman" pitchFamily="18" charset="0"/>
              </a:rPr>
              <a:t> = 5V</a:t>
            </a:r>
          </a:p>
          <a:p>
            <a:r>
              <a:rPr lang="en-US" sz="2000" dirty="0" smtClean="0">
                <a:latin typeface="Times New Roman" pitchFamily="18" charset="0"/>
                <a:cs typeface="Times New Roman" pitchFamily="18" charset="0"/>
              </a:rPr>
              <a:t>Hence it is observed that a change of 0.1v in the input gives a change of 5v in the output, which means the voltage level of the signal is amplified.</a:t>
            </a:r>
          </a:p>
          <a:p>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mtClean="0"/>
              <a:t>Continue..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2984"/>
            <a:ext cx="8229600" cy="4864307"/>
          </a:xfrm>
        </p:spPr>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sz="4000" dirty="0" smtClean="0"/>
              <a:t>Thank you </a:t>
            </a:r>
            <a:endParaRPr lang="en-US" sz="4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28596" y="1785926"/>
          <a:ext cx="8229600" cy="4365975"/>
        </p:xfrm>
        <a:graphic>
          <a:graphicData uri="http://schemas.openxmlformats.org/drawingml/2006/table">
            <a:tbl>
              <a:tblPr firstRow="1" bandRow="1">
                <a:tableStyleId>{5C22544A-7EE6-4342-B048-85BDC9FD1C3A}</a:tableStyleId>
              </a:tblPr>
              <a:tblGrid>
                <a:gridCol w="4114800"/>
                <a:gridCol w="4114800"/>
              </a:tblGrid>
              <a:tr h="524737">
                <a:tc>
                  <a:txBody>
                    <a:bodyPr/>
                    <a:lstStyle/>
                    <a:p>
                      <a:pPr algn="ctr"/>
                      <a:r>
                        <a:rPr lang="en-US" dirty="0" smtClean="0"/>
                        <a:t>Analog</a:t>
                      </a:r>
                      <a:r>
                        <a:rPr lang="en-US" baseline="0" dirty="0" smtClean="0"/>
                        <a:t> </a:t>
                      </a:r>
                      <a:endParaRPr lang="en-US" dirty="0"/>
                    </a:p>
                  </a:txBody>
                  <a:tcPr/>
                </a:tc>
                <a:tc>
                  <a:txBody>
                    <a:bodyPr/>
                    <a:lstStyle/>
                    <a:p>
                      <a:pPr algn="ctr"/>
                      <a:r>
                        <a:rPr lang="en-US" dirty="0" smtClean="0"/>
                        <a:t>Digital</a:t>
                      </a:r>
                      <a:endParaRPr lang="en-US" dirty="0"/>
                    </a:p>
                  </a:txBody>
                  <a:tcPr/>
                </a:tc>
              </a:tr>
              <a:tr h="524737">
                <a:tc>
                  <a:txBody>
                    <a:bodyPr/>
                    <a:lstStyle/>
                    <a:p>
                      <a:pPr fontAlgn="t"/>
                      <a:r>
                        <a:rPr lang="en-US" dirty="0"/>
                        <a:t>Continuous signals</a:t>
                      </a:r>
                    </a:p>
                  </a:txBody>
                  <a:tcPr marL="76200" marR="76200" marT="76200" marB="76200"/>
                </a:tc>
                <a:tc>
                  <a:txBody>
                    <a:bodyPr/>
                    <a:lstStyle/>
                    <a:p>
                      <a:pPr fontAlgn="t"/>
                      <a:r>
                        <a:rPr lang="en-US" dirty="0"/>
                        <a:t>Discrete signals</a:t>
                      </a:r>
                    </a:p>
                  </a:txBody>
                  <a:tcPr marL="76200" marR="76200" marT="76200" marB="76200"/>
                </a:tc>
              </a:tr>
              <a:tr h="524737">
                <a:tc>
                  <a:txBody>
                    <a:bodyPr/>
                    <a:lstStyle/>
                    <a:p>
                      <a:pPr fontAlgn="t"/>
                      <a:r>
                        <a:rPr lang="en-US" dirty="0"/>
                        <a:t>Represented by sine waves</a:t>
                      </a:r>
                    </a:p>
                  </a:txBody>
                  <a:tcPr marL="76200" marR="76200" marT="76200" marB="76200"/>
                </a:tc>
                <a:tc>
                  <a:txBody>
                    <a:bodyPr/>
                    <a:lstStyle/>
                    <a:p>
                      <a:pPr fontAlgn="t"/>
                      <a:r>
                        <a:rPr lang="en-US" dirty="0"/>
                        <a:t>Represented by square waves</a:t>
                      </a:r>
                    </a:p>
                  </a:txBody>
                  <a:tcPr marL="76200" marR="76200" marT="76200" marB="76200"/>
                </a:tc>
              </a:tr>
              <a:tr h="766930">
                <a:tc>
                  <a:txBody>
                    <a:bodyPr/>
                    <a:lstStyle/>
                    <a:p>
                      <a:pPr fontAlgn="t"/>
                      <a:r>
                        <a:rPr lang="en-US" dirty="0"/>
                        <a:t>Human voice, natural sound, analog electronic devices are a few examples</a:t>
                      </a:r>
                    </a:p>
                  </a:txBody>
                  <a:tcPr marL="76200" marR="76200" marT="76200" marB="76200"/>
                </a:tc>
                <a:tc>
                  <a:txBody>
                    <a:bodyPr/>
                    <a:lstStyle/>
                    <a:p>
                      <a:pPr fontAlgn="t"/>
                      <a:r>
                        <a:rPr lang="en-US" dirty="0"/>
                        <a:t>Computers, optical drives, and other electronic devices</a:t>
                      </a:r>
                    </a:p>
                  </a:txBody>
                  <a:tcPr marL="76200" marR="76200" marT="76200" marB="76200"/>
                </a:tc>
              </a:tr>
              <a:tr h="524737">
                <a:tc>
                  <a:txBody>
                    <a:bodyPr/>
                    <a:lstStyle/>
                    <a:p>
                      <a:pPr fontAlgn="t"/>
                      <a:r>
                        <a:rPr lang="en-US" dirty="0"/>
                        <a:t>Continuous range of values</a:t>
                      </a:r>
                    </a:p>
                  </a:txBody>
                  <a:tcPr marL="76200" marR="76200" marT="76200" marB="76200"/>
                </a:tc>
                <a:tc>
                  <a:txBody>
                    <a:bodyPr/>
                    <a:lstStyle/>
                    <a:p>
                      <a:pPr fontAlgn="t"/>
                      <a:r>
                        <a:rPr lang="en-US" dirty="0"/>
                        <a:t>Discontinuous values</a:t>
                      </a:r>
                    </a:p>
                  </a:txBody>
                  <a:tcPr marL="76200" marR="76200" marT="76200" marB="76200"/>
                </a:tc>
              </a:tr>
              <a:tr h="524737">
                <a:tc>
                  <a:txBody>
                    <a:bodyPr/>
                    <a:lstStyle/>
                    <a:p>
                      <a:pPr fontAlgn="t"/>
                      <a:r>
                        <a:rPr lang="en-US" dirty="0"/>
                        <a:t>Records sound waves as they are</a:t>
                      </a:r>
                    </a:p>
                  </a:txBody>
                  <a:tcPr marL="76200" marR="76200" marT="76200" marB="76200"/>
                </a:tc>
                <a:tc>
                  <a:txBody>
                    <a:bodyPr/>
                    <a:lstStyle/>
                    <a:p>
                      <a:pPr fontAlgn="t"/>
                      <a:r>
                        <a:rPr lang="en-US" dirty="0"/>
                        <a:t>Converts into a binary waveform</a:t>
                      </a:r>
                    </a:p>
                  </a:txBody>
                  <a:tcPr marL="76200" marR="76200" marT="76200" marB="76200"/>
                </a:tc>
              </a:tr>
              <a:tr h="766930">
                <a:tc>
                  <a:txBody>
                    <a:bodyPr/>
                    <a:lstStyle/>
                    <a:p>
                      <a:pPr fontAlgn="t"/>
                      <a:r>
                        <a:rPr lang="en-US" dirty="0"/>
                        <a:t>Only used in analog devices</a:t>
                      </a:r>
                    </a:p>
                  </a:txBody>
                  <a:tcPr marL="76200" marR="76200" marT="76200" marB="76200"/>
                </a:tc>
                <a:tc>
                  <a:txBody>
                    <a:bodyPr/>
                    <a:lstStyle/>
                    <a:p>
                      <a:pPr fontAlgn="t"/>
                      <a:r>
                        <a:rPr lang="en-US" dirty="0"/>
                        <a:t>Suited for digital electronics like computers, mobiles and more</a:t>
                      </a:r>
                    </a:p>
                  </a:txBody>
                  <a:tcPr marL="76200" marR="76200" marT="76200" marB="76200"/>
                </a:tc>
              </a:tr>
            </a:tbl>
          </a:graphicData>
        </a:graphic>
      </p:graphicFrame>
      <p:sp>
        <p:nvSpPr>
          <p:cNvPr id="2" name="Title 1"/>
          <p:cNvSpPr>
            <a:spLocks noGrp="1"/>
          </p:cNvSpPr>
          <p:nvPr>
            <p:ph type="title"/>
          </p:nvPr>
        </p:nvSpPr>
        <p:spPr/>
        <p:txBody>
          <a:bodyPr>
            <a:normAutofit/>
          </a:bodyPr>
          <a:lstStyle/>
          <a:p>
            <a:pPr algn="l"/>
            <a:r>
              <a:rPr lang="en-US" dirty="0" smtClean="0"/>
              <a:t>Continue..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semiconductor</a:t>
            </a:r>
            <a:r>
              <a:rPr lang="en-US" sz="2000" dirty="0" smtClean="0">
                <a:latin typeface="Times New Roman" pitchFamily="18" charset="0"/>
                <a:cs typeface="Times New Roman" pitchFamily="18" charset="0"/>
              </a:rPr>
              <a:t> is a substance whose resistivity lies between the conductors and insulators. The property of resistivity is not the only one that decides a material as a semiconductor, but it has few properties as follows.</a:t>
            </a:r>
          </a:p>
          <a:p>
            <a:pPr algn="just"/>
            <a:r>
              <a:rPr lang="en-US" sz="2000" dirty="0" smtClean="0">
                <a:latin typeface="Times New Roman" pitchFamily="18" charset="0"/>
                <a:cs typeface="Times New Roman" pitchFamily="18" charset="0"/>
              </a:rPr>
              <a:t>Semiconductors have the resistivity which is less than insulators and more than conductors.</a:t>
            </a:r>
          </a:p>
          <a:p>
            <a:pPr algn="just"/>
            <a:r>
              <a:rPr lang="en-US" sz="2000" dirty="0" smtClean="0">
                <a:latin typeface="Times New Roman" pitchFamily="18" charset="0"/>
                <a:cs typeface="Times New Roman" pitchFamily="18" charset="0"/>
              </a:rPr>
              <a:t>Semiconductors have negative temperature co-efficient. The resistance in semiconductors, increases with the decrease in temperature and vice versa.</a:t>
            </a:r>
          </a:p>
          <a:p>
            <a:pPr algn="just"/>
            <a:r>
              <a:rPr lang="en-US" sz="2000" dirty="0" smtClean="0">
                <a:latin typeface="Times New Roman" pitchFamily="18" charset="0"/>
                <a:cs typeface="Times New Roman" pitchFamily="18" charset="0"/>
              </a:rPr>
              <a:t>The Conducting properties of a Semiconductor changes, when a suitable metallic impurity is added to it, which is a very important property</a:t>
            </a:r>
            <a:r>
              <a:rPr lang="en-US" sz="2000" dirty="0" smtClean="0"/>
              <a:t>.</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About Semiconductor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Semiconductor devices are extensively used in the field of electronics. The transistor has replaced the bulky vacuum tubes, from which the size and cost of the devices got decreased and this revolution has kept on increasing its pace leading to the new inventions like integrated electronics. </a:t>
            </a:r>
          </a:p>
          <a:p>
            <a:pPr algn="just"/>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Continue..</a:t>
            </a:r>
            <a:endParaRPr lang="en-US" dirty="0"/>
          </a:p>
        </p:txBody>
      </p:sp>
      <p:pic>
        <p:nvPicPr>
          <p:cNvPr id="17410" name="Picture 2" descr="E:\Basic Electronics material\semiconductor_classification.jpg"/>
          <p:cNvPicPr>
            <a:picLocks noChangeAspect="1" noChangeArrowheads="1"/>
          </p:cNvPicPr>
          <p:nvPr/>
        </p:nvPicPr>
        <p:blipFill>
          <a:blip r:embed="rId2"/>
          <a:srcRect/>
          <a:stretch>
            <a:fillRect/>
          </a:stretch>
        </p:blipFill>
        <p:spPr bwMode="auto">
          <a:xfrm>
            <a:off x="1571604" y="3071810"/>
            <a:ext cx="5715798" cy="3500462"/>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Times New Roman" pitchFamily="18" charset="0"/>
                <a:cs typeface="Times New Roman" pitchFamily="18" charset="0"/>
              </a:rPr>
              <a:t>A semiconductor diode is a two terminal electronic component with a PN junction.</a:t>
            </a:r>
          </a:p>
          <a:p>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PN Junction diode</a:t>
            </a:r>
            <a:endParaRPr lang="en-US" dirty="0"/>
          </a:p>
        </p:txBody>
      </p:sp>
      <p:pic>
        <p:nvPicPr>
          <p:cNvPr id="18434" name="Picture 2" descr="E:\Basic Electronics material\diode_symbol.jpg"/>
          <p:cNvPicPr>
            <a:picLocks noChangeAspect="1" noChangeArrowheads="1"/>
          </p:cNvPicPr>
          <p:nvPr/>
        </p:nvPicPr>
        <p:blipFill>
          <a:blip r:embed="rId2"/>
          <a:srcRect/>
          <a:stretch>
            <a:fillRect/>
          </a:stretch>
        </p:blipFill>
        <p:spPr bwMode="auto">
          <a:xfrm>
            <a:off x="5643570" y="2214554"/>
            <a:ext cx="2905398" cy="1514611"/>
          </a:xfrm>
          <a:prstGeom prst="rect">
            <a:avLst/>
          </a:prstGeom>
          <a:noFill/>
        </p:spPr>
      </p:pic>
      <p:sp>
        <p:nvSpPr>
          <p:cNvPr id="5" name="Rectangle 4"/>
          <p:cNvSpPr/>
          <p:nvPr/>
        </p:nvSpPr>
        <p:spPr>
          <a:xfrm>
            <a:off x="714348" y="2928934"/>
            <a:ext cx="4214842" cy="3139321"/>
          </a:xfrm>
          <a:prstGeom prst="rect">
            <a:avLst/>
          </a:prstGeom>
        </p:spPr>
        <p:txBody>
          <a:bodyPr wrap="square">
            <a:spAutoFit/>
          </a:bodyPr>
          <a:lstStyle/>
          <a:p>
            <a:pPr algn="just"/>
            <a:r>
              <a:rPr lang="en-US" dirty="0"/>
              <a:t>The </a:t>
            </a:r>
            <a:r>
              <a:rPr lang="en-US" b="1" dirty="0"/>
              <a:t>anode</a:t>
            </a:r>
            <a:r>
              <a:rPr lang="en-US" dirty="0"/>
              <a:t> which is the </a:t>
            </a:r>
            <a:r>
              <a:rPr lang="en-US" b="1" dirty="0"/>
              <a:t>positive terminal</a:t>
            </a:r>
            <a:r>
              <a:rPr lang="en-US" dirty="0"/>
              <a:t> of a diode is represented with </a:t>
            </a:r>
            <a:r>
              <a:rPr lang="en-US" b="1" dirty="0"/>
              <a:t>A</a:t>
            </a:r>
            <a:r>
              <a:rPr lang="en-US" dirty="0"/>
              <a:t> and the </a:t>
            </a:r>
            <a:r>
              <a:rPr lang="en-US" b="1" dirty="0"/>
              <a:t>cathode</a:t>
            </a:r>
            <a:r>
              <a:rPr lang="en-US" dirty="0"/>
              <a:t>, which is the </a:t>
            </a:r>
            <a:r>
              <a:rPr lang="en-US" b="1" dirty="0"/>
              <a:t>negative terminal</a:t>
            </a:r>
            <a:r>
              <a:rPr lang="en-US" dirty="0"/>
              <a:t> is represented with </a:t>
            </a:r>
            <a:r>
              <a:rPr lang="en-US" b="1" dirty="0"/>
              <a:t>K</a:t>
            </a:r>
            <a:r>
              <a:rPr lang="en-US" dirty="0"/>
              <a:t>. To know the anode and cathode of a practical diode, a fine line is drawn on the diode which means cathode, while the other end represents anode.</a:t>
            </a:r>
          </a:p>
          <a:p>
            <a:pPr algn="just"/>
            <a:r>
              <a:rPr lang="en-US" dirty="0" smtClean="0"/>
              <a:t/>
            </a:r>
            <a:br>
              <a:rPr lang="en-US" dirty="0" smtClean="0"/>
            </a:br>
            <a:endParaRPr lang="en-US" dirty="0"/>
          </a:p>
        </p:txBody>
      </p:sp>
      <p:pic>
        <p:nvPicPr>
          <p:cNvPr id="18435" name="Picture 3" descr="E:\Basic Electronics material\diode_terminals.jpg"/>
          <p:cNvPicPr>
            <a:picLocks noChangeAspect="1" noChangeArrowheads="1"/>
          </p:cNvPicPr>
          <p:nvPr/>
        </p:nvPicPr>
        <p:blipFill>
          <a:blip r:embed="rId3"/>
          <a:srcRect/>
          <a:stretch>
            <a:fillRect/>
          </a:stretch>
        </p:blipFill>
        <p:spPr bwMode="auto">
          <a:xfrm>
            <a:off x="5171520" y="3857628"/>
            <a:ext cx="3758198" cy="178592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Continue..</a:t>
            </a:r>
            <a:endParaRPr lang="en-US" dirty="0"/>
          </a:p>
        </p:txBody>
      </p:sp>
      <p:sp>
        <p:nvSpPr>
          <p:cNvPr id="8" name="Text Placeholder 7"/>
          <p:cNvSpPr>
            <a:spLocks noGrp="1"/>
          </p:cNvSpPr>
          <p:nvPr>
            <p:ph type="body" idx="1"/>
          </p:nvPr>
        </p:nvSpPr>
        <p:spPr>
          <a:xfrm>
            <a:off x="457200" y="1428736"/>
            <a:ext cx="4040188" cy="857256"/>
          </a:xfrm>
        </p:spPr>
        <p:txBody>
          <a:bodyPr/>
          <a:lstStyle/>
          <a:p>
            <a:r>
              <a:rPr lang="en-US" dirty="0" smtClean="0"/>
              <a:t>Construction</a:t>
            </a:r>
            <a:endParaRPr lang="en-US" dirty="0"/>
          </a:p>
        </p:txBody>
      </p:sp>
      <p:pic>
        <p:nvPicPr>
          <p:cNvPr id="1026" name="Picture 2" descr="E:\Basic Electronics material\pn_junction.jpg"/>
          <p:cNvPicPr>
            <a:picLocks noGrp="1" noChangeAspect="1" noChangeArrowheads="1"/>
          </p:cNvPicPr>
          <p:nvPr>
            <p:ph sz="quarter" idx="2"/>
          </p:nvPr>
        </p:nvPicPr>
        <p:blipFill>
          <a:blip r:embed="rId3"/>
          <a:stretch>
            <a:fillRect/>
          </a:stretch>
        </p:blipFill>
        <p:spPr bwMode="auto">
          <a:xfrm>
            <a:off x="500034" y="3214686"/>
            <a:ext cx="4357718" cy="2235154"/>
          </a:xfrm>
          <a:prstGeom prst="rect">
            <a:avLst/>
          </a:prstGeom>
          <a:noFill/>
        </p:spPr>
      </p:pic>
      <p:sp>
        <p:nvSpPr>
          <p:cNvPr id="10" name="Content Placeholder 9"/>
          <p:cNvSpPr>
            <a:spLocks noGrp="1"/>
          </p:cNvSpPr>
          <p:nvPr>
            <p:ph sz="quarter" idx="4"/>
          </p:nvPr>
        </p:nvSpPr>
        <p:spPr>
          <a:xfrm>
            <a:off x="4645025" y="2786058"/>
            <a:ext cx="4498975" cy="1928827"/>
          </a:xfrm>
        </p:spPr>
        <p:txBody>
          <a:bodyPr>
            <a:normAutofit fontScale="70000" lnSpcReduction="20000"/>
          </a:bodyPr>
          <a:lstStyle/>
          <a:p>
            <a:r>
              <a:rPr lang="en-US" sz="2800" dirty="0" smtClean="0">
                <a:latin typeface="Times New Roman" pitchFamily="18" charset="0"/>
                <a:cs typeface="Times New Roman" pitchFamily="18" charset="0"/>
              </a:rPr>
              <a:t>Barrier is set up against the movement of charge carriers across the junction. This is called </a:t>
            </a:r>
            <a:r>
              <a:rPr lang="en-US" sz="2800" b="1" dirty="0" smtClean="0">
                <a:latin typeface="Times New Roman" pitchFamily="18" charset="0"/>
                <a:cs typeface="Times New Roman" pitchFamily="18" charset="0"/>
              </a:rPr>
              <a:t>Potential Barrier (V</a:t>
            </a:r>
            <a:r>
              <a:rPr lang="en-US" sz="2800" b="1" baseline="-25000" dirty="0" smtClean="0">
                <a:latin typeface="Times New Roman" pitchFamily="18" charset="0"/>
                <a:cs typeface="Times New Roman" pitchFamily="18" charset="0"/>
              </a:rPr>
              <a:t>B</a:t>
            </a:r>
            <a:r>
              <a:rPr lang="en-US" sz="2800" b="1"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The value of V</a:t>
            </a:r>
            <a:r>
              <a:rPr lang="en-US" sz="2800" baseline="-25000" dirty="0" smtClean="0">
                <a:latin typeface="Times New Roman" pitchFamily="18" charset="0"/>
                <a:cs typeface="Times New Roman" pitchFamily="18" charset="0"/>
              </a:rPr>
              <a:t>B</a:t>
            </a:r>
            <a:r>
              <a:rPr lang="en-US" sz="2800" dirty="0" smtClean="0">
                <a:latin typeface="Times New Roman" pitchFamily="18" charset="0"/>
                <a:cs typeface="Times New Roman" pitchFamily="18" charset="0"/>
              </a:rPr>
              <a:t> ranges from 0.1 to 0.7 V.</a:t>
            </a:r>
          </a:p>
          <a:p>
            <a:endParaRPr lang="en-US" sz="2000" dirty="0" smtClean="0"/>
          </a:p>
          <a:p>
            <a:pPr>
              <a:buNone/>
            </a:pPr>
            <a:r>
              <a:rPr lang="en-US" sz="2000" dirty="0" smtClean="0"/>
              <a:t/>
            </a:r>
            <a:br>
              <a:rPr lang="en-US" sz="2000" dirty="0" smtClean="0"/>
            </a:b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
            </a:r>
            <a:br>
              <a:rPr lang="en-US" b="0" dirty="0" smtClean="0"/>
            </a:br>
            <a:r>
              <a:rPr lang="en-US" b="0" dirty="0" smtClean="0"/>
              <a:t>Biasing of PN Junction and I-V Forward biasing characteristics </a:t>
            </a:r>
            <a:br>
              <a:rPr lang="en-US" b="0" dirty="0" smtClean="0"/>
            </a:br>
            <a:endParaRPr lang="en-US" dirty="0"/>
          </a:p>
        </p:txBody>
      </p:sp>
      <p:sp>
        <p:nvSpPr>
          <p:cNvPr id="5" name="Content Placeholder 4"/>
          <p:cNvSpPr>
            <a:spLocks noGrp="1"/>
          </p:cNvSpPr>
          <p:nvPr>
            <p:ph sz="quarter" idx="2"/>
          </p:nvPr>
        </p:nvSpPr>
        <p:spPr>
          <a:xfrm>
            <a:off x="457200" y="2000240"/>
            <a:ext cx="4040188" cy="3385817"/>
          </a:xfrm>
        </p:spPr>
        <p:txBody>
          <a:bodyPr/>
          <a:lstStyle/>
          <a:p>
            <a:r>
              <a:rPr lang="en-US" dirty="0" smtClean="0"/>
              <a:t>The biasing conditions for a pn–junction are of two types −</a:t>
            </a:r>
          </a:p>
          <a:p>
            <a:r>
              <a:rPr lang="en-US" dirty="0" smtClean="0"/>
              <a:t>Forward Biasing</a:t>
            </a:r>
          </a:p>
          <a:p>
            <a:r>
              <a:rPr lang="en-US" dirty="0" smtClean="0"/>
              <a:t>Reverse Biasing</a:t>
            </a:r>
          </a:p>
          <a:p>
            <a:endParaRPr lang="en-US" dirty="0"/>
          </a:p>
        </p:txBody>
      </p:sp>
      <p:pic>
        <p:nvPicPr>
          <p:cNvPr id="2051" name="Picture 3" descr="E:\Basic Electronics material\pn_junction1.jpg"/>
          <p:cNvPicPr>
            <a:picLocks noGrp="1" noChangeAspect="1" noChangeArrowheads="1"/>
          </p:cNvPicPr>
          <p:nvPr>
            <p:ph sz="quarter" idx="4"/>
          </p:nvPr>
        </p:nvPicPr>
        <p:blipFill>
          <a:blip r:embed="rId2"/>
          <a:srcRect/>
          <a:stretch>
            <a:fillRect/>
          </a:stretch>
        </p:blipFill>
        <p:spPr bwMode="auto">
          <a:xfrm>
            <a:off x="4500562" y="1357298"/>
            <a:ext cx="4643438" cy="2208450"/>
          </a:xfrm>
          <a:prstGeom prst="rect">
            <a:avLst/>
          </a:prstGeom>
          <a:noFill/>
        </p:spPr>
      </p:pic>
      <p:pic>
        <p:nvPicPr>
          <p:cNvPr id="2052" name="Picture 4" descr="E:\Basic Electronics material\fb_char (1).jpg"/>
          <p:cNvPicPr>
            <a:picLocks noChangeAspect="1" noChangeArrowheads="1"/>
          </p:cNvPicPr>
          <p:nvPr/>
        </p:nvPicPr>
        <p:blipFill>
          <a:blip r:embed="rId3"/>
          <a:srcRect/>
          <a:stretch>
            <a:fillRect/>
          </a:stretch>
        </p:blipFill>
        <p:spPr bwMode="auto">
          <a:xfrm>
            <a:off x="3357522" y="3500438"/>
            <a:ext cx="5786478" cy="2928934"/>
          </a:xfrm>
          <a:prstGeom prst="rect">
            <a:avLst/>
          </a:prstGeom>
          <a:noFill/>
        </p:spPr>
      </p:pic>
      <p:sp>
        <p:nvSpPr>
          <p:cNvPr id="10" name="Rectangle 9"/>
          <p:cNvSpPr/>
          <p:nvPr/>
        </p:nvSpPr>
        <p:spPr>
          <a:xfrm>
            <a:off x="357158" y="3929065"/>
            <a:ext cx="4714908" cy="1754326"/>
          </a:xfrm>
          <a:prstGeom prst="rect">
            <a:avLst/>
          </a:prstGeom>
        </p:spPr>
        <p:txBody>
          <a:bodyPr wrap="square">
            <a:spAutoFit/>
          </a:bodyPr>
          <a:lstStyle/>
          <a:p>
            <a:endParaRPr lang="en-US" dirty="0" smtClean="0"/>
          </a:p>
          <a:p>
            <a:pPr algn="just"/>
            <a:r>
              <a:rPr lang="en-US" dirty="0" smtClean="0"/>
              <a:t>During the operation, when the diode is in forward biased condition, at some particular voltage, the potential barrier gets eliminated. Such a voltage is called as </a:t>
            </a:r>
            <a:r>
              <a:rPr lang="en-US" b="1" dirty="0" smtClean="0"/>
              <a:t>Cut-off Voltage or Knee Voltage</a:t>
            </a:r>
            <a:r>
              <a:rPr lang="en-US" dirty="0" smtClean="0"/>
              <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986</TotalTime>
  <Words>1011</Words>
  <Application>Microsoft Office PowerPoint</Application>
  <PresentationFormat>On-screen Show (4:3)</PresentationFormat>
  <Paragraphs>193</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Concourse</vt:lpstr>
      <vt:lpstr>Analog and Digital Electronics </vt:lpstr>
      <vt:lpstr>Chapter-1  Junction –Diode &amp; Transistor Characteristics </vt:lpstr>
      <vt:lpstr>Difference Between Analog and digital electronics </vt:lpstr>
      <vt:lpstr>Continue..</vt:lpstr>
      <vt:lpstr>About Semiconductor</vt:lpstr>
      <vt:lpstr>Continue..</vt:lpstr>
      <vt:lpstr>PN Junction diode</vt:lpstr>
      <vt:lpstr>Continue..</vt:lpstr>
      <vt:lpstr> Biasing of PN Junction and I-V Forward biasing characteristics  </vt:lpstr>
      <vt:lpstr>Reverse Biasing Characteristics </vt:lpstr>
      <vt:lpstr>Continue..</vt:lpstr>
      <vt:lpstr>Rectifier</vt:lpstr>
      <vt:lpstr>Half-Wave Rectifier </vt:lpstr>
      <vt:lpstr>Center-tapped Full-Wave Rectifier </vt:lpstr>
      <vt:lpstr>Bridge Full-Wave Rectifier </vt:lpstr>
      <vt:lpstr>Comparision</vt:lpstr>
      <vt:lpstr>Transistor</vt:lpstr>
      <vt:lpstr>  Constructional Details of a Transistor  </vt:lpstr>
      <vt:lpstr>Continue..</vt:lpstr>
      <vt:lpstr> Operation NPN Transistor </vt:lpstr>
      <vt:lpstr>Continue..</vt:lpstr>
      <vt:lpstr>Transistor Configuration</vt:lpstr>
      <vt:lpstr>Common Base configuraton</vt:lpstr>
      <vt:lpstr>Output charecteristics</vt:lpstr>
      <vt:lpstr>Current Transfer Characteristics</vt:lpstr>
      <vt:lpstr> Common Emitter CE Configuration </vt:lpstr>
      <vt:lpstr>Output characteristics-CE </vt:lpstr>
      <vt:lpstr>Current transfer charecteristics</vt:lpstr>
      <vt:lpstr>Common Collector configuration</vt:lpstr>
      <vt:lpstr>CC configuration charecteristics </vt:lpstr>
      <vt:lpstr>Slide 31</vt:lpstr>
      <vt:lpstr>Comparison between CB,CE,CC </vt:lpstr>
      <vt:lpstr>Transistor as an Amplifier</vt:lpstr>
      <vt:lpstr>Continue..</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and Digital Electronics </dc:title>
  <dc:creator>DELL</dc:creator>
  <cp:lastModifiedBy>DELL</cp:lastModifiedBy>
  <cp:revision>127</cp:revision>
  <dcterms:created xsi:type="dcterms:W3CDTF">2023-02-03T07:53:40Z</dcterms:created>
  <dcterms:modified xsi:type="dcterms:W3CDTF">2023-03-13T04:04:55Z</dcterms:modified>
</cp:coreProperties>
</file>