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779A-A5D6-4425-A68E-4EE1B74793C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B40C8-CD59-45D6-B62E-68CE8DA4E2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B40C8-CD59-45D6-B62E-68CE8DA4E2A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1069-1609-414E-9F87-5CFDED065E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04F2-8C63-4C8E-B9BC-300780092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1069-1609-414E-9F87-5CFDED065E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04F2-8C63-4C8E-B9BC-300780092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1069-1609-414E-9F87-5CFDED065E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04F2-8C63-4C8E-B9BC-300780092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1069-1609-414E-9F87-5CFDED065E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04F2-8C63-4C8E-B9BC-300780092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1069-1609-414E-9F87-5CFDED065E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04F2-8C63-4C8E-B9BC-300780092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1069-1609-414E-9F87-5CFDED065E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04F2-8C63-4C8E-B9BC-300780092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1069-1609-414E-9F87-5CFDED065E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04F2-8C63-4C8E-B9BC-300780092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1069-1609-414E-9F87-5CFDED065E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04F2-8C63-4C8E-B9BC-300780092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1069-1609-414E-9F87-5CFDED065E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04F2-8C63-4C8E-B9BC-300780092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1069-1609-414E-9F87-5CFDED065E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04F2-8C63-4C8E-B9BC-300780092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1069-1609-414E-9F87-5CFDED065E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A04F2-8C63-4C8E-B9BC-300780092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1069-1609-414E-9F87-5CFDED065EE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A04F2-8C63-4C8E-B9BC-3007800929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66" y="500043"/>
            <a:ext cx="6286544" cy="1571635"/>
          </a:xfr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sz="4000" dirty="0" smtClean="0">
                <a:latin typeface="Algerian" pitchFamily="82" charset="0"/>
              </a:rPr>
              <a:t>KEYLOGGER  AND  SECURITY 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3143248"/>
            <a:ext cx="7143800" cy="257176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ea typeface="Segoe UI Black" pitchFamily="34" charset="0"/>
              </a:rPr>
              <a:t>NAME : JEYA PRIYA J</a:t>
            </a:r>
          </a:p>
          <a:p>
            <a:pPr algn="l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  <a:ea typeface="Segoe UI Black" pitchFamily="34" charset="0"/>
              </a:rPr>
              <a:t>DEPT : CSE</a:t>
            </a:r>
          </a:p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COLLEGE NAME : SRI VIDYA ENGINEERING     COLLEGE  AND TECHNOLOGY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Book Antiqua" pitchFamily="18" charset="0"/>
              </a:rPr>
              <a:t>FUTURESCOPE :</a:t>
            </a:r>
            <a:endParaRPr lang="en-US" sz="3200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Behavioral Analysis and </a:t>
            </a:r>
            <a:r>
              <a:rPr lang="en-US" b="1" dirty="0" smtClean="0"/>
              <a:t>AI</a:t>
            </a:r>
          </a:p>
          <a:p>
            <a:r>
              <a:rPr lang="en-US" b="1" dirty="0"/>
              <a:t>Zero-Day Threat </a:t>
            </a:r>
            <a:r>
              <a:rPr lang="en-US" b="1" dirty="0" smtClean="0"/>
              <a:t>Protection</a:t>
            </a:r>
          </a:p>
          <a:p>
            <a:r>
              <a:rPr lang="en-US" b="1" dirty="0"/>
              <a:t>Hardware-Level </a:t>
            </a:r>
            <a:r>
              <a:rPr lang="en-US" b="1" dirty="0" smtClean="0"/>
              <a:t>Security</a:t>
            </a:r>
          </a:p>
          <a:p>
            <a:r>
              <a:rPr lang="en-US" b="1" dirty="0" err="1"/>
              <a:t>Blockchain</a:t>
            </a:r>
            <a:r>
              <a:rPr lang="en-US" b="1" dirty="0"/>
              <a:t> </a:t>
            </a:r>
            <a:r>
              <a:rPr lang="en-US" b="1" dirty="0" smtClean="0"/>
              <a:t>Technology</a:t>
            </a:r>
          </a:p>
          <a:p>
            <a:r>
              <a:rPr lang="en-US" b="1" dirty="0"/>
              <a:t>Biometric </a:t>
            </a:r>
            <a:r>
              <a:rPr lang="en-US" b="1" dirty="0" smtClean="0"/>
              <a:t>Authentication</a:t>
            </a:r>
          </a:p>
          <a:p>
            <a:r>
              <a:rPr lang="en-US" b="1" dirty="0"/>
              <a:t>Quantum-Safe </a:t>
            </a:r>
            <a:r>
              <a:rPr lang="en-US" b="1" dirty="0" smtClean="0"/>
              <a:t>Cryptography</a:t>
            </a:r>
          </a:p>
          <a:p>
            <a:r>
              <a:rPr lang="en-US" b="1" dirty="0"/>
              <a:t>Privacy-Preserving </a:t>
            </a:r>
            <a:r>
              <a:rPr lang="en-US" b="1" dirty="0" smtClean="0"/>
              <a:t>Solutions</a:t>
            </a:r>
          </a:p>
          <a:p>
            <a:r>
              <a:rPr lang="en-US" b="1" dirty="0" err="1"/>
              <a:t>IoT</a:t>
            </a:r>
            <a:r>
              <a:rPr lang="en-US" b="1" dirty="0"/>
              <a:t> </a:t>
            </a:r>
            <a:r>
              <a:rPr lang="en-US" b="1" dirty="0" smtClean="0"/>
              <a:t>Security</a:t>
            </a:r>
          </a:p>
          <a:p>
            <a:r>
              <a:rPr lang="en-US" b="1" dirty="0"/>
              <a:t>Cyber Threat </a:t>
            </a:r>
            <a:r>
              <a:rPr lang="en-US" b="1" dirty="0" smtClean="0"/>
              <a:t>Intelligence</a:t>
            </a:r>
          </a:p>
          <a:p>
            <a:r>
              <a:rPr lang="en-US" b="1" dirty="0"/>
              <a:t>Regulatory Compliance and Standards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Book Antiqua" pitchFamily="18" charset="0"/>
              </a:rPr>
              <a:t>REFERENCES :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Blunden, B., &amp; Zhu, S. (2019). 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Keyloggers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A survey and potential future defenses. Computers &amp; Security, 82, 145-160. DOI: 10.1016/j.cose.2018.11.002</a:t>
            </a:r>
          </a:p>
          <a:p>
            <a:pPr>
              <a:buFont typeface="Wingdings" pitchFamily="2" charset="2"/>
              <a:buChar char="Ø"/>
            </a:pP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Ramachandran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M., &amp; Wu, M. (2018). A comprehensive survey of 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keylogger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and malware detection techniques. In 2018 17th IEEE International Conference on Trust, Security and Privacy in Computing and Communications/12th IEEE International Conference on Big Data Science and Engineering (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TrustCom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BigDataSE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(pp. 766-771). IEEE. DOI: 10.1109/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TrustCom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/BigDataSE.2018.00121</a:t>
            </a:r>
          </a:p>
          <a:p>
            <a:pPr>
              <a:buFont typeface="Wingdings" pitchFamily="2" charset="2"/>
              <a:buChar char="Ø"/>
            </a:pP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Zarras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A., 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Gritzalis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S., &amp; 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Stergiopoulos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G. (2016). Preventing 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keylogger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attacks: A review. Computers &amp; Security, 59, 1-16. DOI: 10.1016/j.cose.2016.01.002</a:t>
            </a:r>
          </a:p>
          <a:p>
            <a:pPr>
              <a:buFont typeface="Wingdings" pitchFamily="2" charset="2"/>
              <a:buChar char="Ø"/>
            </a:pP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Rami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M. A., Al-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Rifaie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A., &amp; 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Agarwal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R. (2020). A novel approach for the detection of 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keyloggers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In Proceedings of the 10th International Conference on Software Engineering and Service Science (pp. 133-138). DOI: 10.1145/3437656.3437821</a:t>
            </a:r>
          </a:p>
          <a:p>
            <a:pPr>
              <a:buFont typeface="Wingdings" pitchFamily="2" charset="2"/>
              <a:buChar char="Ø"/>
            </a:pP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Khan, M. S., &amp; Sharma, S. (2021). 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Keylogger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detection using machine learning. International Journal of Computer Applications, 182(39), 26-29. DOI: 10.5120/ijca2021896636</a:t>
            </a:r>
          </a:p>
          <a:p>
            <a:pPr>
              <a:buFont typeface="Wingdings" pitchFamily="2" charset="2"/>
              <a:buChar char="Ø"/>
            </a:pP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Yerima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S. Y., &amp; 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Sezer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S. (2017). Evaluation of anti-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keylogger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tools for consumer grade operating systems. In Proceedings of the 10th International Conference on Security of Information and Networks (pp. 364-371). DOI: 10.1145/3136825.3136861</a:t>
            </a:r>
          </a:p>
          <a:p>
            <a:pPr>
              <a:buFont typeface="Wingdings" pitchFamily="2" charset="2"/>
              <a:buChar char="Ø"/>
            </a:pP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Manrique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D. F., Morales, M. J. G., &amp; Andrade, M. A. V. (2017). Analysis of malware 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keyloggers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 In 2017 IEEE Ecuador Technical Chapters Meeting (ETCM) (pp. 1-6). IEEE. DOI: 10.1109/ETCM.2017.8181985</a:t>
            </a:r>
          </a:p>
          <a:p>
            <a:pPr>
              <a:buFont typeface="Wingdings" pitchFamily="2" charset="2"/>
              <a:buChar char="Ø"/>
            </a:pP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Zhang, L., Zhou, S., Huang, W., &amp; Lu, Y. (2016). Research on 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keylogger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detection based on API calling sequence. In 2016 International Conference on Intelligent Networking and Collaborative Systems (</a:t>
            </a:r>
            <a:r>
              <a:rPr lang="en-US" sz="55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INCoS</a:t>
            </a:r>
            <a:r>
              <a:rPr lang="en-US" sz="55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(pp. 560-565). IEEE. DOI: 10.1109/INCoS.2016.17</a:t>
            </a:r>
          </a:p>
          <a:p>
            <a:pPr>
              <a:buNone/>
            </a:pPr>
            <a:r>
              <a:rPr lang="en-US" sz="6200" dirty="0" smtClean="0">
                <a:latin typeface="Book Antiqua" pitchFamily="18" charset="0"/>
              </a:rPr>
              <a:t>                   </a:t>
            </a:r>
          </a:p>
          <a:p>
            <a:pPr>
              <a:buFont typeface="Wingdings" pitchFamily="2" charset="2"/>
              <a:buChar char="v"/>
            </a:pPr>
            <a:r>
              <a:rPr lang="en-US" sz="6200" dirty="0" smtClean="0">
                <a:latin typeface="Book Antiqua" pitchFamily="18" charset="0"/>
              </a:rPr>
              <a:t>       These references provide insights into various aspects of </a:t>
            </a:r>
            <a:r>
              <a:rPr lang="en-US" sz="6200" dirty="0" err="1" smtClean="0">
                <a:latin typeface="Book Antiqua" pitchFamily="18" charset="0"/>
              </a:rPr>
              <a:t>keyloggers</a:t>
            </a:r>
            <a:r>
              <a:rPr lang="en-US" sz="6200" dirty="0" smtClean="0">
                <a:latin typeface="Book Antiqua" pitchFamily="18" charset="0"/>
              </a:rPr>
              <a:t>, including detection techniques, prevention strategies, malware analysis, machine learning approaches, and evaluation of anti-</a:t>
            </a:r>
            <a:r>
              <a:rPr lang="en-US" sz="6200" dirty="0" err="1" smtClean="0">
                <a:latin typeface="Book Antiqua" pitchFamily="18" charset="0"/>
              </a:rPr>
              <a:t>keylogger</a:t>
            </a:r>
            <a:r>
              <a:rPr lang="en-US" sz="6200" dirty="0" smtClean="0">
                <a:latin typeface="Book Antiqua" pitchFamily="18" charset="0"/>
              </a:rPr>
              <a:t> tools.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6043626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Bahnschrift SemiBold" pitchFamily="34" charset="0"/>
              </a:rPr>
              <a:t>OUTLINE</a:t>
            </a:r>
            <a:r>
              <a:rPr lang="en-US" sz="2800" b="1" dirty="0" smtClean="0">
                <a:latin typeface="Bahnschrift SemiBold" pitchFamily="34" charset="0"/>
              </a:rPr>
              <a:t> </a:t>
            </a:r>
            <a:endParaRPr lang="en-US" sz="2800" b="1" dirty="0">
              <a:latin typeface="Bahnschrift SemiBold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5435" indent="-305435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Problem Statement </a:t>
            </a:r>
            <a:endParaRPr lang="en-US" sz="2400" dirty="0" smtClean="0">
              <a:solidFill>
                <a:srgbClr val="002060"/>
              </a:solidFill>
              <a:latin typeface="Bahnschrift Light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05435" indent="-305435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Proposed System</a:t>
            </a:r>
            <a:endParaRPr lang="en-US" sz="2400" dirty="0" smtClean="0">
              <a:solidFill>
                <a:srgbClr val="002060"/>
              </a:solidFill>
              <a:latin typeface="Bahnschrift Light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05435" indent="-305435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System Development Approach </a:t>
            </a:r>
            <a:r>
              <a:rPr lang="en-US" sz="2400" dirty="0" smtClean="0">
                <a:solidFill>
                  <a:srgbClr val="002060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 marL="305435" indent="-305435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Algorithm &amp; Deployment  </a:t>
            </a:r>
            <a:endParaRPr lang="en-US" sz="2400" b="1" dirty="0">
              <a:solidFill>
                <a:srgbClr val="002060"/>
              </a:solidFill>
              <a:latin typeface="Bahnschrift Light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05435" indent="-305435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 Result </a:t>
            </a:r>
          </a:p>
          <a:p>
            <a:pPr marL="305435" indent="-305435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Conclusion</a:t>
            </a:r>
            <a:endParaRPr lang="en-US" sz="2400" dirty="0" smtClean="0">
              <a:solidFill>
                <a:srgbClr val="002060"/>
              </a:solidFill>
              <a:latin typeface="Bahnschrift Light" pitchFamily="34" charset="0"/>
              <a:ea typeface="Arial Unicode MS" pitchFamily="34" charset="-128"/>
              <a:cs typeface="Arial Unicode MS" pitchFamily="34" charset="-128"/>
            </a:endParaRPr>
          </a:p>
          <a:p>
            <a:pPr marL="305435" indent="-305435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Future Scope</a:t>
            </a:r>
          </a:p>
          <a:p>
            <a:pPr marL="305435" indent="-305435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References</a:t>
            </a:r>
            <a:endParaRPr lang="en-US" sz="2400" dirty="0" smtClean="0">
              <a:solidFill>
                <a:srgbClr val="002060"/>
              </a:solidFill>
              <a:latin typeface="Bahnschrift Light" pitchFamily="34" charset="0"/>
              <a:ea typeface="Arial Unicode MS" pitchFamily="34" charset="-128"/>
              <a:cs typeface="Arial Unicode MS" pitchFamily="34" charset="-128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lgerian" pitchFamily="82" charset="0"/>
              </a:rPr>
              <a:t>INTRODUCTION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In </a:t>
            </a:r>
            <a:r>
              <a:rPr lang="en-US" sz="2400" dirty="0">
                <a:latin typeface="Book Antiqua" pitchFamily="18" charset="0"/>
              </a:rPr>
              <a:t>recent years, the proliferation of </a:t>
            </a:r>
            <a:r>
              <a:rPr lang="en-US" sz="2400" dirty="0" err="1">
                <a:latin typeface="Book Antiqua" pitchFamily="18" charset="0"/>
              </a:rPr>
              <a:t>keyloggers</a:t>
            </a:r>
            <a:r>
              <a:rPr lang="en-US" sz="2400" dirty="0">
                <a:latin typeface="Book Antiqua" pitchFamily="18" charset="0"/>
              </a:rPr>
              <a:t> - both legitimate and malicious - has presented significant security challenges for individuals, organizations, and </a:t>
            </a:r>
            <a:r>
              <a:rPr lang="en-US" sz="2400" dirty="0" err="1">
                <a:latin typeface="Book Antiqua" pitchFamily="18" charset="0"/>
              </a:rPr>
              <a:t>cybersecurity</a:t>
            </a:r>
            <a:r>
              <a:rPr lang="en-US" sz="2400" dirty="0">
                <a:latin typeface="Book Antiqua" pitchFamily="18" charset="0"/>
              </a:rPr>
              <a:t> professionals. </a:t>
            </a:r>
            <a:endParaRPr lang="en-US" sz="2400" dirty="0" smtClean="0">
              <a:latin typeface="Book Antiqu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Keyloggers</a:t>
            </a:r>
            <a:r>
              <a:rPr lang="en-US" sz="2400" dirty="0">
                <a:latin typeface="Book Antiqua" pitchFamily="18" charset="0"/>
              </a:rPr>
              <a:t>, software or hardware-based tools that record keystrokes on a computer or mobile device, can serve various purposes, ranging from legitimate monitoring to nefarious data theft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>
                <a:latin typeface="Book Antiqua" pitchFamily="18" charset="0"/>
              </a:rPr>
              <a:t>Despite their diverse applications, the potential risks associated with </a:t>
            </a:r>
            <a:r>
              <a:rPr lang="en-US" sz="2400" dirty="0" err="1">
                <a:latin typeface="Book Antiqua" pitchFamily="18" charset="0"/>
              </a:rPr>
              <a:t>keyloggers</a:t>
            </a:r>
            <a:r>
              <a:rPr lang="en-US" sz="2400" dirty="0">
                <a:latin typeface="Book Antiqua" pitchFamily="18" charset="0"/>
              </a:rPr>
              <a:t> remain a pressing concern in the realm of </a:t>
            </a:r>
            <a:r>
              <a:rPr lang="en-US" sz="2400" dirty="0" err="1">
                <a:latin typeface="Book Antiqua" pitchFamily="18" charset="0"/>
              </a:rPr>
              <a:t>cybersecurity</a:t>
            </a:r>
            <a:r>
              <a:rPr lang="en-US" sz="2400" dirty="0"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14290"/>
            <a:ext cx="8515352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Book Antiqua" pitchFamily="18" charset="0"/>
              </a:rPr>
              <a:t>PROBLEM STATEMENT :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8686800" cy="52864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Detection and Identification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One </a:t>
            </a:r>
            <a:r>
              <a:rPr lang="en-US" sz="1600" dirty="0"/>
              <a:t>primary challenge is the accurate detection and identification of </a:t>
            </a:r>
            <a:r>
              <a:rPr lang="en-US" sz="1600" dirty="0" err="1"/>
              <a:t>keyloggers</a:t>
            </a:r>
            <a:r>
              <a:rPr lang="en-US" sz="1600" dirty="0"/>
              <a:t>. Malicious </a:t>
            </a:r>
            <a:r>
              <a:rPr lang="en-US" sz="1600" dirty="0" err="1"/>
              <a:t>keyloggers</a:t>
            </a:r>
            <a:r>
              <a:rPr lang="en-US" sz="1600" dirty="0"/>
              <a:t>, in particular, may employ sophisticated techniques to evade detection by traditional security measures, necessitating advanced detection methods.</a:t>
            </a:r>
          </a:p>
          <a:p>
            <a:pPr>
              <a:buNone/>
            </a:pPr>
            <a:r>
              <a:rPr lang="en-US" sz="1600" b="1" dirty="0"/>
              <a:t>Prevention and Protection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/>
              <a:t>Another critical aspect is the development and implementation of robust prevention strategies to protect against </a:t>
            </a:r>
            <a:r>
              <a:rPr lang="en-US" sz="1600" dirty="0" err="1"/>
              <a:t>keylogger</a:t>
            </a:r>
            <a:r>
              <a:rPr lang="en-US" sz="1600" dirty="0"/>
              <a:t> infiltration. This includes enhancing system security measures, fortifying software applications against vulnerabilities exploited by </a:t>
            </a:r>
            <a:r>
              <a:rPr lang="en-US" sz="1600" dirty="0" err="1"/>
              <a:t>keyloggers</a:t>
            </a:r>
            <a:r>
              <a:rPr lang="en-US" sz="1600" dirty="0"/>
              <a:t>, and educating users about safe computing practices.</a:t>
            </a:r>
          </a:p>
          <a:p>
            <a:pPr>
              <a:buNone/>
            </a:pPr>
            <a:r>
              <a:rPr lang="en-US" sz="1600" b="1" dirty="0"/>
              <a:t>Balancing Security and Privacy</a:t>
            </a:r>
            <a:r>
              <a:rPr lang="en-US" sz="1600" dirty="0"/>
              <a:t>: </a:t>
            </a:r>
            <a:endParaRPr lang="en-US" sz="1600" dirty="0" smtClean="0"/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There </a:t>
            </a:r>
            <a:r>
              <a:rPr lang="en-US" sz="1600" dirty="0"/>
              <a:t>exists a delicate balance between enhancing security through </a:t>
            </a:r>
            <a:r>
              <a:rPr lang="en-US" sz="1600" dirty="0" err="1"/>
              <a:t>keylogger</a:t>
            </a:r>
            <a:r>
              <a:rPr lang="en-US" sz="1600" dirty="0"/>
              <a:t> detection and respecting user privacy rights. Solutions must navigate this balance effectively, ensuring that security measures do not infringe upon individuals' privacy rights or lead to unwarranted surveillance.</a:t>
            </a:r>
          </a:p>
          <a:p>
            <a:pPr>
              <a:buNone/>
            </a:pPr>
            <a:r>
              <a:rPr lang="en-US" sz="1600" b="1" dirty="0"/>
              <a:t>Technological Advancements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/>
              <a:t>As technology evolves, so too do </a:t>
            </a:r>
            <a:r>
              <a:rPr lang="en-US" sz="1600" dirty="0" err="1"/>
              <a:t>keyloggers</a:t>
            </a:r>
            <a:r>
              <a:rPr lang="en-US" sz="1600" dirty="0"/>
              <a:t> and their capabilities. Keeping pace with technological advancements and innovating new strategies to counter emerging </a:t>
            </a:r>
            <a:r>
              <a:rPr lang="en-US" sz="1600" dirty="0" err="1"/>
              <a:t>keylogger</a:t>
            </a:r>
            <a:r>
              <a:rPr lang="en-US" sz="1600" dirty="0"/>
              <a:t> threats is paramount for maintaining robust </a:t>
            </a:r>
            <a:r>
              <a:rPr lang="en-US" sz="1600" dirty="0" err="1"/>
              <a:t>cybersecurity</a:t>
            </a:r>
            <a:r>
              <a:rPr lang="en-US" sz="1600" dirty="0"/>
              <a:t> defenses.</a:t>
            </a:r>
          </a:p>
          <a:p>
            <a:pPr>
              <a:buNone/>
            </a:pP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Book Antiqua" pitchFamily="18" charset="0"/>
              </a:rPr>
              <a:t>PROPOSED SYSTEM :</a:t>
            </a:r>
            <a:endParaRPr lang="en-US" sz="3200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58204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/>
              <a:t>Advanced </a:t>
            </a:r>
            <a:r>
              <a:rPr lang="en-US" sz="1600" b="1" dirty="0" err="1"/>
              <a:t>Keylogger</a:t>
            </a:r>
            <a:r>
              <a:rPr lang="en-US" sz="1600" b="1" dirty="0"/>
              <a:t> Detection Module</a:t>
            </a:r>
            <a:r>
              <a:rPr lang="en-US" sz="1600" dirty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      Utilize </a:t>
            </a:r>
            <a:r>
              <a:rPr lang="en-US" sz="1600" dirty="0"/>
              <a:t>machine learning algorithms for anomaly detection to identify suspicious patterns indicative of </a:t>
            </a:r>
            <a:r>
              <a:rPr lang="en-US" sz="1600" dirty="0" err="1"/>
              <a:t>keylogger</a:t>
            </a:r>
            <a:r>
              <a:rPr lang="en-US" sz="1600" dirty="0"/>
              <a:t> activity.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       Implement </a:t>
            </a:r>
            <a:r>
              <a:rPr lang="en-US" sz="1600" dirty="0"/>
              <a:t>behavior-based analysis to detect deviations from normal user input behavior, such as sudden spikes in keystroke frequency or unusual input </a:t>
            </a:r>
            <a:r>
              <a:rPr lang="en-US" sz="1600" dirty="0" smtClean="0"/>
              <a:t>sequences.</a:t>
            </a:r>
          </a:p>
          <a:p>
            <a:pPr>
              <a:buNone/>
            </a:pPr>
            <a:r>
              <a:rPr lang="en-US" sz="1600" b="1" dirty="0" smtClean="0"/>
              <a:t> Prevention </a:t>
            </a:r>
            <a:r>
              <a:rPr lang="en-US" sz="1600" b="1" dirty="0"/>
              <a:t>and Protection Measures</a:t>
            </a:r>
            <a:r>
              <a:rPr lang="en-US" sz="1600" dirty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       Implement </a:t>
            </a:r>
            <a:r>
              <a:rPr lang="en-US" sz="1600" dirty="0"/>
              <a:t>system-wide encryption of keystrokes to obfuscate sensitive information and prevent </a:t>
            </a:r>
            <a:r>
              <a:rPr lang="en-US" sz="1600" dirty="0" err="1"/>
              <a:t>keyloggers</a:t>
            </a:r>
            <a:r>
              <a:rPr lang="en-US" sz="1600" dirty="0"/>
              <a:t> from capturing plaintext data.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       Integrate </a:t>
            </a:r>
            <a:r>
              <a:rPr lang="en-US" sz="1600" dirty="0"/>
              <a:t>anti-</a:t>
            </a:r>
            <a:r>
              <a:rPr lang="en-US" sz="1600" dirty="0" err="1"/>
              <a:t>keylogger</a:t>
            </a:r>
            <a:r>
              <a:rPr lang="en-US" sz="1600" dirty="0"/>
              <a:t> software that actively scans for and blocks known </a:t>
            </a:r>
            <a:r>
              <a:rPr lang="en-US" sz="1600" dirty="0" err="1"/>
              <a:t>keylogger</a:t>
            </a:r>
            <a:r>
              <a:rPr lang="en-US" sz="1600" dirty="0"/>
              <a:t> processes from operating on the system.</a:t>
            </a:r>
          </a:p>
          <a:p>
            <a:pPr>
              <a:buNone/>
            </a:pPr>
            <a:r>
              <a:rPr lang="en-US" sz="1600" b="1" dirty="0"/>
              <a:t>User Awareness and Education</a:t>
            </a:r>
            <a:r>
              <a:rPr lang="en-US" sz="1600" dirty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      Provide </a:t>
            </a:r>
            <a:r>
              <a:rPr lang="en-US" sz="1600" dirty="0"/>
              <a:t>user education and awareness programs to educate individuals about the risks associated with </a:t>
            </a:r>
            <a:r>
              <a:rPr lang="en-US" sz="1600" dirty="0" err="1"/>
              <a:t>keyloggers</a:t>
            </a:r>
            <a:r>
              <a:rPr lang="en-US" sz="1600" dirty="0"/>
              <a:t> and best practices for preventing infection.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/>
              <a:t>        Promote </a:t>
            </a:r>
            <a:r>
              <a:rPr lang="en-US" sz="1600" dirty="0"/>
              <a:t>the use of password managers and two-factor authentication to mitigate the impact of </a:t>
            </a:r>
            <a:r>
              <a:rPr lang="en-US" sz="1600" dirty="0" err="1"/>
              <a:t>keylogger</a:t>
            </a:r>
            <a:r>
              <a:rPr lang="en-US" sz="1600" dirty="0"/>
              <a:t> attacks on sensitive accounts.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Book Antiqua" pitchFamily="18" charset="0"/>
              </a:rPr>
              <a:t>SYSTEM DEVELOPED APPORACH :</a:t>
            </a:r>
            <a:endParaRPr lang="en-US" sz="3200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Research and Analysis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 smtClean="0"/>
              <a:t>      Conduct </a:t>
            </a:r>
            <a:r>
              <a:rPr lang="en-US" sz="2000" dirty="0"/>
              <a:t>a thorough analysis of </a:t>
            </a:r>
            <a:r>
              <a:rPr lang="en-US" sz="2000" dirty="0" err="1"/>
              <a:t>keylogger</a:t>
            </a:r>
            <a:r>
              <a:rPr lang="en-US" sz="2000" dirty="0"/>
              <a:t> trends, including common attack vectors, techniques, and evasion methods employed by malicious actors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b="1" dirty="0"/>
              <a:t>System Design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 smtClean="0"/>
              <a:t>      Design </a:t>
            </a:r>
            <a:r>
              <a:rPr lang="en-US" sz="2000" dirty="0"/>
              <a:t>the architecture of the </a:t>
            </a:r>
            <a:r>
              <a:rPr lang="en-US" sz="2000" dirty="0" err="1"/>
              <a:t>keylogger</a:t>
            </a:r>
            <a:r>
              <a:rPr lang="en-US" sz="2000" dirty="0"/>
              <a:t> detection and security system, outlining components, modules, and interactions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b="1" dirty="0"/>
              <a:t>Requirements Gathering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 smtClean="0"/>
              <a:t>      Engage </a:t>
            </a:r>
            <a:r>
              <a:rPr lang="en-US" sz="2000" dirty="0"/>
              <a:t>with stakeholders, including </a:t>
            </a:r>
            <a:r>
              <a:rPr lang="en-US" sz="2000" dirty="0" err="1"/>
              <a:t>cybersecurity</a:t>
            </a:r>
            <a:r>
              <a:rPr lang="en-US" sz="2000" dirty="0"/>
              <a:t> experts, system administrators, and end-users, to gather requirements and understand their needs and concerns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b="1" dirty="0"/>
              <a:t>Deployment and Maintenance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 smtClean="0"/>
              <a:t>      Deploy </a:t>
            </a:r>
            <a:r>
              <a:rPr lang="en-US" sz="2000" dirty="0"/>
              <a:t>the </a:t>
            </a:r>
            <a:r>
              <a:rPr lang="en-US" sz="2000" dirty="0" err="1"/>
              <a:t>keylogger</a:t>
            </a:r>
            <a:r>
              <a:rPr lang="en-US" sz="2000" dirty="0"/>
              <a:t> detection and security system in production environments, following best practices for installation, configuration, and rollout.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Book Antiqua" pitchFamily="18" charset="0"/>
              </a:rPr>
              <a:t>ALGORITHM AND DEPLOYMENT :</a:t>
            </a:r>
            <a:endParaRPr lang="en-US" sz="3200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Data Collection</a:t>
            </a:r>
            <a:r>
              <a:rPr lang="en-US" sz="2000" dirty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Capture user input data, including keystrokes, mouse movements, and application interactions.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Collect system-level data, such as process activity, network traffic, and file system operations.</a:t>
            </a:r>
          </a:p>
          <a:p>
            <a:pPr>
              <a:buNone/>
            </a:pPr>
            <a:r>
              <a:rPr lang="en-US" sz="2000" b="1" dirty="0"/>
              <a:t>Deployment Strategy</a:t>
            </a:r>
            <a:r>
              <a:rPr lang="en-US" sz="2000" dirty="0"/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Choose an appropriate deployment strategy based on the scale and scope of the organization's infrastructure, such as agent-based deployment for endpoint protection or network-based deployment for perimeter defense.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Consider factors such as resource utilization, performance overhead, and scalability when deploying the detection system across distributed environments.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Book Antiqua" pitchFamily="18" charset="0"/>
              </a:rPr>
              <a:t>RESULT :</a:t>
            </a:r>
            <a:endParaRPr lang="en-US" sz="3200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b="1" dirty="0"/>
              <a:t>Detection </a:t>
            </a:r>
            <a:r>
              <a:rPr lang="en-US" sz="2800" b="1" dirty="0" smtClean="0"/>
              <a:t>Accuracy</a:t>
            </a:r>
          </a:p>
          <a:p>
            <a:pPr>
              <a:buFont typeface="Courier New" pitchFamily="49" charset="0"/>
              <a:buChar char="o"/>
            </a:pPr>
            <a:r>
              <a:rPr lang="en-US" sz="2800" b="1" dirty="0"/>
              <a:t>False Positive Rate </a:t>
            </a:r>
            <a:r>
              <a:rPr lang="en-US" sz="2800" b="1" dirty="0" smtClean="0"/>
              <a:t>Reduction</a:t>
            </a:r>
          </a:p>
          <a:p>
            <a:pPr>
              <a:buFont typeface="Courier New" pitchFamily="49" charset="0"/>
              <a:buChar char="o"/>
            </a:pPr>
            <a:r>
              <a:rPr lang="en-US" sz="2800" b="1" dirty="0"/>
              <a:t>Time to </a:t>
            </a:r>
            <a:r>
              <a:rPr lang="en-US" sz="2800" b="1" dirty="0" smtClean="0"/>
              <a:t>Detection</a:t>
            </a:r>
          </a:p>
          <a:p>
            <a:pPr>
              <a:buFont typeface="Courier New" pitchFamily="49" charset="0"/>
              <a:buChar char="o"/>
            </a:pPr>
            <a:r>
              <a:rPr lang="en-US" sz="2800" b="1" dirty="0"/>
              <a:t>Prevention </a:t>
            </a:r>
            <a:r>
              <a:rPr lang="en-US" sz="2800" b="1" dirty="0" smtClean="0"/>
              <a:t>Effectiveness</a:t>
            </a:r>
          </a:p>
          <a:p>
            <a:pPr>
              <a:buFont typeface="Courier New" pitchFamily="49" charset="0"/>
              <a:buChar char="o"/>
            </a:pPr>
            <a:r>
              <a:rPr lang="en-US" sz="2800" b="1" dirty="0"/>
              <a:t>User Feedback and </a:t>
            </a:r>
            <a:r>
              <a:rPr lang="en-US" sz="2800" b="1" dirty="0" smtClean="0"/>
              <a:t>Satisfaction</a:t>
            </a:r>
          </a:p>
          <a:p>
            <a:pPr>
              <a:buFont typeface="Courier New" pitchFamily="49" charset="0"/>
              <a:buChar char="o"/>
            </a:pPr>
            <a:r>
              <a:rPr lang="en-US" sz="2800" b="1" dirty="0"/>
              <a:t>Reduction in Security </a:t>
            </a:r>
            <a:r>
              <a:rPr lang="en-US" sz="2800" b="1" dirty="0" smtClean="0"/>
              <a:t>Incidents</a:t>
            </a:r>
          </a:p>
          <a:p>
            <a:pPr>
              <a:buFont typeface="Courier New" pitchFamily="49" charset="0"/>
              <a:buChar char="o"/>
            </a:pPr>
            <a:r>
              <a:rPr lang="en-US" sz="2800" b="1" dirty="0"/>
              <a:t>Compliance </a:t>
            </a:r>
            <a:r>
              <a:rPr lang="en-US" sz="2800" b="1" dirty="0" smtClean="0"/>
              <a:t>Adherence</a:t>
            </a:r>
          </a:p>
          <a:p>
            <a:pPr>
              <a:buFont typeface="Courier New" pitchFamily="49" charset="0"/>
              <a:buChar char="o"/>
            </a:pPr>
            <a:r>
              <a:rPr lang="en-US" sz="2800" b="1" dirty="0" smtClean="0"/>
              <a:t>Cost-Effectiveness</a:t>
            </a:r>
          </a:p>
          <a:p>
            <a:pPr>
              <a:buFont typeface="Courier New" pitchFamily="49" charset="0"/>
              <a:buChar char="o"/>
            </a:pPr>
            <a:r>
              <a:rPr lang="en-US" sz="2800" b="1" dirty="0"/>
              <a:t>Scalability and </a:t>
            </a:r>
            <a:r>
              <a:rPr lang="en-US" sz="2800" b="1" dirty="0" smtClean="0"/>
              <a:t>Adaptability</a:t>
            </a:r>
          </a:p>
          <a:p>
            <a:pPr>
              <a:buFont typeface="Courier New" pitchFamily="49" charset="0"/>
              <a:buChar char="o"/>
            </a:pPr>
            <a:r>
              <a:rPr lang="en-US" sz="2800" b="1" dirty="0"/>
              <a:t>Continuous Improvement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Book Antiqua" pitchFamily="18" charset="0"/>
              </a:rPr>
              <a:t>CONCLUSION :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4200" dirty="0"/>
              <a:t>In conclusion, addressing the security risks posed by </a:t>
            </a:r>
            <a:r>
              <a:rPr lang="en-US" sz="4200" dirty="0" err="1"/>
              <a:t>keyloggers</a:t>
            </a:r>
            <a:r>
              <a:rPr lang="en-US" sz="4200" dirty="0"/>
              <a:t> requires a multifaceted approach that combines advanced detection techniques, robust prevention measures, user education, regulatory compliance, and continuous improvement efforts. </a:t>
            </a:r>
            <a:r>
              <a:rPr lang="en-US" sz="4200" dirty="0" err="1"/>
              <a:t>Keyloggers</a:t>
            </a:r>
            <a:r>
              <a:rPr lang="en-US" sz="4200" dirty="0"/>
              <a:t> represent a significant threat to individuals and organizations, capable of capturing sensitive information and compromising system integrity if left undetected.</a:t>
            </a:r>
          </a:p>
          <a:p>
            <a:pPr>
              <a:buFont typeface="Wingdings" pitchFamily="2" charset="2"/>
              <a:buChar char="ü"/>
            </a:pPr>
            <a:r>
              <a:rPr lang="en-US" sz="4200" dirty="0"/>
              <a:t>By implementing a comprehensive </a:t>
            </a:r>
            <a:r>
              <a:rPr lang="en-US" sz="4200" dirty="0" err="1"/>
              <a:t>keylogger</a:t>
            </a:r>
            <a:r>
              <a:rPr lang="en-US" sz="4200" dirty="0"/>
              <a:t> detection and security solution, organizations can mitigate these risks and enhance their </a:t>
            </a:r>
            <a:r>
              <a:rPr lang="en-US" sz="4200" dirty="0" err="1"/>
              <a:t>cybersecurity</a:t>
            </a:r>
            <a:r>
              <a:rPr lang="en-US" sz="4200" dirty="0"/>
              <a:t> posture. Such a solution should include advanced algorithms for detecting </a:t>
            </a:r>
            <a:r>
              <a:rPr lang="en-US" sz="4200" dirty="0" err="1"/>
              <a:t>keylogger</a:t>
            </a:r>
            <a:r>
              <a:rPr lang="en-US" sz="4200" dirty="0"/>
              <a:t> activity, integration with existing security infrastructure, user awareness programs, compliance with relevant regulations, and mechanisms for continuous monitoring and improvement.</a:t>
            </a:r>
          </a:p>
          <a:p>
            <a:pPr>
              <a:buFont typeface="Wingdings" pitchFamily="2" charset="2"/>
              <a:buChar char="ü"/>
            </a:pPr>
            <a:r>
              <a:rPr lang="en-US" sz="4200" dirty="0"/>
              <a:t>Furthermore, the effectiveness of the </a:t>
            </a:r>
            <a:r>
              <a:rPr lang="en-US" sz="4200" dirty="0" err="1"/>
              <a:t>keylogger</a:t>
            </a:r>
            <a:r>
              <a:rPr lang="en-US" sz="4200" dirty="0"/>
              <a:t> detection and security system should be evaluated based on various metrics, including detection accuracy, false positive rate reduction, time to detection, prevention effectiveness, user satisfaction, compliance adherence, cost-effectiveness, scalability, adaptability, and continuous improvement.</a:t>
            </a:r>
          </a:p>
          <a:p>
            <a:pPr>
              <a:buFont typeface="Wingdings" pitchFamily="2" charset="2"/>
              <a:buChar char="ü"/>
            </a:pPr>
            <a:r>
              <a:rPr lang="en-US" sz="4200" dirty="0"/>
              <a:t>Ultimately, by deploying an effective </a:t>
            </a:r>
            <a:r>
              <a:rPr lang="en-US" sz="4200" dirty="0" err="1"/>
              <a:t>keylogger</a:t>
            </a:r>
            <a:r>
              <a:rPr lang="en-US" sz="4200" dirty="0"/>
              <a:t> detection and security solution and continuously refining it based on feedback and emerging threats, organizations can better protect against </a:t>
            </a:r>
            <a:r>
              <a:rPr lang="en-US" sz="4200" dirty="0" err="1"/>
              <a:t>keylogger</a:t>
            </a:r>
            <a:r>
              <a:rPr lang="en-US" sz="4200" dirty="0"/>
              <a:t> attacks and safeguard sensitive information, thereby bolstering their overall security posture in an increasingly digital and interconnected world.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1295</Words>
  <Application>Microsoft Office PowerPoint</Application>
  <PresentationFormat>On-screen Show (4:3)</PresentationFormat>
  <Paragraphs>94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KEYLOGGER  AND  SECURITY </vt:lpstr>
      <vt:lpstr>OUTLINE </vt:lpstr>
      <vt:lpstr>INTRODUCTION</vt:lpstr>
      <vt:lpstr>PROBLEM STATEMENT :</vt:lpstr>
      <vt:lpstr>PROPOSED SYSTEM :</vt:lpstr>
      <vt:lpstr>SYSTEM DEVELOPED APPORACH :</vt:lpstr>
      <vt:lpstr>ALGORITHM AND DEPLOYMENT :</vt:lpstr>
      <vt:lpstr>RESULT :</vt:lpstr>
      <vt:lpstr>CONCLUSION :</vt:lpstr>
      <vt:lpstr>FUTURESCOPE :</vt:lpstr>
      <vt:lpstr>REFERENCES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 AND  SECURITY</dc:title>
  <dc:creator>SVCET</dc:creator>
  <cp:lastModifiedBy>SVCET</cp:lastModifiedBy>
  <cp:revision>13</cp:revision>
  <dcterms:created xsi:type="dcterms:W3CDTF">2024-03-26T15:55:51Z</dcterms:created>
  <dcterms:modified xsi:type="dcterms:W3CDTF">2024-03-26T18:01:54Z</dcterms:modified>
</cp:coreProperties>
</file>