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551" r:id="rId4"/>
  </p:sldMasterIdLst>
  <p:notesMasterIdLst>
    <p:notesMasterId r:id="rId30"/>
  </p:notesMasterIdLst>
  <p:handoutMasterIdLst>
    <p:handoutMasterId r:id="rId31"/>
  </p:handoutMasterIdLst>
  <p:sldIdLst>
    <p:sldId id="1719" r:id="rId5"/>
    <p:sldId id="2544" r:id="rId6"/>
    <p:sldId id="1865" r:id="rId7"/>
    <p:sldId id="2577" r:id="rId8"/>
    <p:sldId id="2571" r:id="rId9"/>
    <p:sldId id="2572" r:id="rId10"/>
    <p:sldId id="2531" r:id="rId11"/>
    <p:sldId id="2533" r:id="rId12"/>
    <p:sldId id="2584" r:id="rId13"/>
    <p:sldId id="2567" r:id="rId14"/>
    <p:sldId id="2241" r:id="rId15"/>
    <p:sldId id="2566" r:id="rId16"/>
    <p:sldId id="2578" r:id="rId17"/>
    <p:sldId id="1953" r:id="rId18"/>
    <p:sldId id="1954" r:id="rId19"/>
    <p:sldId id="2581" r:id="rId20"/>
    <p:sldId id="1660" r:id="rId21"/>
    <p:sldId id="2585" r:id="rId22"/>
    <p:sldId id="2583" r:id="rId23"/>
    <p:sldId id="2018" r:id="rId24"/>
    <p:sldId id="2582" r:id="rId25"/>
    <p:sldId id="2007" r:id="rId26"/>
    <p:sldId id="1907" r:id="rId27"/>
    <p:sldId id="2580" r:id="rId28"/>
    <p:sldId id="2579" r:id="rId2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dentity" id="{3D578788-D3E4-4616-832F-0AB4C53AF53E}">
          <p14:sldIdLst>
            <p14:sldId id="1719"/>
            <p14:sldId id="2544"/>
          </p14:sldIdLst>
        </p14:section>
        <p14:section name="Azure AD" id="{A4165B2C-9DA1-4218-9553-792AAAFAB4DB}">
          <p14:sldIdLst>
            <p14:sldId id="1865"/>
            <p14:sldId id="2577"/>
            <p14:sldId id="2571"/>
            <p14:sldId id="2572"/>
            <p14:sldId id="2531"/>
            <p14:sldId id="2533"/>
            <p14:sldId id="2584"/>
            <p14:sldId id="2567"/>
            <p14:sldId id="2241"/>
          </p14:sldIdLst>
        </p14:section>
        <p14:section name="User and Groups" id="{7A8ABAEC-D2E7-4A18-83D3-801C389AB1E4}">
          <p14:sldIdLst>
            <p14:sldId id="2566"/>
            <p14:sldId id="2578"/>
            <p14:sldId id="1953"/>
            <p14:sldId id="1954"/>
            <p14:sldId id="2581"/>
            <p14:sldId id="1660"/>
            <p14:sldId id="2585"/>
            <p14:sldId id="2583"/>
            <p14:sldId id="2018"/>
            <p14:sldId id="2582"/>
          </p14:sldIdLst>
        </p14:section>
        <p14:section name="Labs" id="{67C99956-5B08-4FD1-B74C-DA3A327C0EED}">
          <p14:sldIdLst>
            <p14:sldId id="2007"/>
            <p14:sldId id="1907"/>
            <p14:sldId id="2580"/>
            <p14:sldId id="257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FFFF"/>
    <a:srgbClr val="0055AD"/>
    <a:srgbClr val="243A5E"/>
    <a:srgbClr val="EBEBEB"/>
    <a:srgbClr val="59B4D9"/>
    <a:srgbClr val="FFF100"/>
    <a:srgbClr val="75757A"/>
    <a:srgbClr val="3C3C41"/>
    <a:srgbClr val="30E5D0"/>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98" autoAdjust="0"/>
    <p:restoredTop sz="85455" autoAdjust="0"/>
  </p:normalViewPr>
  <p:slideViewPr>
    <p:cSldViewPr snapToGrid="0">
      <p:cViewPr varScale="1">
        <p:scale>
          <a:sx n="93" d="100"/>
          <a:sy n="93" d="100"/>
        </p:scale>
        <p:origin x="426" y="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8/8/2023 10:35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8/8/2023 10:35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8/8/2023 10:35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endParaRPr lang="en-US" dirty="0"/>
          </a:p>
          <a:p>
            <a:r>
              <a:rPr lang="en-US" dirty="0"/>
              <a:t>Although Hybrid Identities is not on the exam, there is Learn content if a student is interested. </a:t>
            </a:r>
          </a:p>
          <a:p>
            <a:endParaRPr lang="en-US" dirty="0"/>
          </a:p>
          <a:p>
            <a:r>
              <a:rPr lang="en-US" dirty="0"/>
              <a:t>The Assessment Guide in the MCT DLC has open-ended questions.</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Describe the following concepts: identity, account, Azure AD account, Azure AD Account, Azure AD tenant, and Azure subscription. How are these different?</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Identity is an object that can be authenticated. An Account is an identity that has data associated with it. An Azure AD account is an identity created through Azure AD or another Microsoft cloud service. An Azure AD tenant is</a:t>
            </a:r>
            <a:r>
              <a:rPr lang="en-US" sz="1800" kern="1200" dirty="0">
                <a:solidFill>
                  <a:srgbClr val="505050"/>
                </a:solidFill>
                <a:effectLst/>
                <a:latin typeface="Calibri" panose="020F0502020204030204" pitchFamily="34" charset="0"/>
                <a:ea typeface="Times New Roman" panose="02020603050405020304" pitchFamily="18" charset="0"/>
                <a:cs typeface="Segoe UI (Body)"/>
              </a:rPr>
              <a:t> </a:t>
            </a:r>
            <a:r>
              <a:rPr lang="en-US" sz="1800" dirty="0">
                <a:solidFill>
                  <a:srgbClr val="505050"/>
                </a:solidFill>
                <a:effectLst/>
                <a:latin typeface="Calibri" panose="020F0502020204030204" pitchFamily="34" charset="0"/>
                <a:ea typeface="Segoe UI" panose="020B0502040204020203" pitchFamily="34" charset="0"/>
                <a:cs typeface="Segoe UI (Body)"/>
              </a:rPr>
              <a:t>a dedicated and trusted instance of Azure AD, A Tenant is automatically created when your organization signs up for a Microsoft cloud service subscription​. An Azure subscription is used to pay for Azure cloud services</a:t>
            </a:r>
            <a:r>
              <a:rPr lang="en-US" sz="1800" b="1" dirty="0">
                <a:solidFill>
                  <a:srgbClr val="505050"/>
                </a:solidFill>
                <a:effectLst/>
                <a:latin typeface="Calibri" panose="020F0502020204030204" pitchFamily="34" charset="0"/>
                <a:ea typeface="Segoe UI" panose="020B0502040204020203" pitchFamily="34" charset="0"/>
                <a:cs typeface="Segoe UI (Body)"/>
              </a:rPr>
              <a:t>.</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How is Azure Active Directory different from Azure Active Directory Domain Services?</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Azure AD is primarily an identity solution and designed for HTTP and HTTPS communications. Azure AD can be queried with a REST API, instead of LDAP. Azure AD uses federation services, and many third-party services (such as Facebook). Azure AD users and groups are created in a flat structure. Azure AD does not have Organizational Units (OUs) or Group Policy Objects (GPOs).</a:t>
            </a: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Describe the Self-Service Password Reset authentication methods can be configured for users.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Self-Service Password Reset authentication methods include mobile app notification, mobile app code, email, mobile phone, office phone, and security questions. A combination of authentication methods can be used.</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11</a:t>
            </a:fld>
            <a:endParaRPr lang="en-US"/>
          </a:p>
        </p:txBody>
      </p:sp>
    </p:spTree>
    <p:extLst>
      <p:ext uri="{BB962C8B-B14F-4D97-AF65-F5344CB8AC3E}">
        <p14:creationId xmlns:p14="http://schemas.microsoft.com/office/powerpoint/2010/main" val="29526231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Manage Azure identities and governance (15-20%)</a:t>
            </a:r>
          </a:p>
          <a:p>
            <a:r>
              <a:rPr lang="en-US" dirty="0"/>
              <a:t>Manage Azure AD objects </a:t>
            </a:r>
          </a:p>
          <a:p>
            <a:pPr marL="285750" marR="0" lvl="0" indent="-2857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sz="900" dirty="0">
                <a:effectLst/>
                <a:latin typeface="Calibri" panose="020F0502020204030204" pitchFamily="34" charset="0"/>
                <a:ea typeface="Times New Roman" panose="02020603050405020304" pitchFamily="18" charset="0"/>
                <a:cs typeface="Times New Roman" panose="02020603050405020304" pitchFamily="18" charset="0"/>
              </a:rPr>
              <a:t>Create users and groups</a:t>
            </a:r>
          </a:p>
          <a:p>
            <a:pPr marL="285750" marR="0" lvl="0" indent="-2857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sz="900" dirty="0">
                <a:effectLst/>
                <a:latin typeface="Calibri" panose="020F0502020204030204" pitchFamily="34" charset="0"/>
                <a:ea typeface="Times New Roman" panose="02020603050405020304" pitchFamily="18" charset="0"/>
                <a:cs typeface="Times New Roman" panose="02020603050405020304" pitchFamily="18" charset="0"/>
              </a:rPr>
              <a:t>Manage user and group properties</a:t>
            </a:r>
          </a:p>
          <a:p>
            <a:pPr marL="285750" marR="0" lvl="0" indent="-2857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sz="900" dirty="0">
                <a:effectLst/>
                <a:latin typeface="Calibri" panose="020F0502020204030204" pitchFamily="34" charset="0"/>
                <a:ea typeface="Times New Roman" panose="02020603050405020304" pitchFamily="18" charset="0"/>
                <a:cs typeface="Times New Roman" panose="02020603050405020304" pitchFamily="18" charset="0"/>
              </a:rPr>
              <a:t>Perform bulk user updates</a:t>
            </a:r>
          </a:p>
          <a:p>
            <a:pPr marL="285750" marR="0" lvl="0" indent="-2857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sz="9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Manage guest accounts</a:t>
            </a:r>
            <a:endParaRPr lang="en-US" sz="900" dirty="0">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4" name="Slide Number Placeholder 3"/>
          <p:cNvSpPr>
            <a:spLocks noGrp="1"/>
          </p:cNvSpPr>
          <p:nvPr>
            <p:ph type="sldNum" sz="quarter" idx="5"/>
          </p:nvPr>
        </p:nvSpPr>
        <p:spPr/>
        <p:txBody>
          <a:bodyPr/>
          <a:lstStyle/>
          <a:p>
            <a:fld id="{8507DC7E-BC41-4478-BA30-CBCC3A644F0A}" type="slidenum">
              <a:rPr lang="en-US" smtClean="0"/>
              <a:t>13</a:t>
            </a:fld>
            <a:endParaRPr lang="en-US"/>
          </a:p>
        </p:txBody>
      </p:sp>
    </p:spTree>
    <p:extLst>
      <p:ext uri="{BB962C8B-B14F-4D97-AF65-F5344CB8AC3E}">
        <p14:creationId xmlns:p14="http://schemas.microsoft.com/office/powerpoint/2010/main" val="15298718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a:solidFill>
                  <a:schemeClr val="tx1"/>
                </a:solidFill>
                <a:effectLst/>
                <a:ea typeface="+mn-ea"/>
                <a:cs typeface="+mn-cs"/>
              </a:rPr>
              <a:t>✔️ Have you given any thought as to the type of users you will need?</a:t>
            </a:r>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10:35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41038615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dirty="0">
                <a:solidFill>
                  <a:schemeClr val="tx1"/>
                </a:solidFill>
                <a:effectLst/>
                <a:ea typeface="+mn-ea"/>
                <a:cs typeface="+mn-cs"/>
              </a:rPr>
              <a:t>Add or delete users using Azure Active Directory - https://docs.microsoft.com/azure/active-directory/fundamentals/add-users-azure-active-directory</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8/8/2023 10:35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27002625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00" kern="1200" dirty="0">
                <a:solidFill>
                  <a:schemeClr val="tx1"/>
                </a:solidFill>
                <a:effectLst/>
                <a:ea typeface="+mn-ea"/>
                <a:cs typeface="+mn-cs"/>
              </a:rPr>
              <a:t>The latest JTA (Jan 2022) now states, Perform bulk updates. Previously this was just bulk user accounts.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00" kern="1200" dirty="0">
              <a:solidFill>
                <a:schemeClr val="tx1"/>
              </a:solidFill>
              <a:effectLst/>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00" kern="1200" dirty="0">
                <a:solidFill>
                  <a:schemeClr val="tx1"/>
                </a:solidFill>
                <a:effectLst/>
                <a:ea typeface="+mn-ea"/>
                <a:cs typeface="+mn-cs"/>
              </a:rPr>
              <a:t>Bulk create users in Azure Active Directory - </a:t>
            </a:r>
            <a:r>
              <a:rPr lang="en-US" sz="1600" dirty="0"/>
              <a:t>https://docs.microsoft.com/azure/active-directory/users-groups-roles/users-bulk-add</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1600" dirty="0"/>
              <a:t>Bulk add group members in Azure Active Directory - https://docs.microsoft.com/azure/active-directory/enterprise-users/groups-bulk-import-members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00" kern="1200" dirty="0">
              <a:solidFill>
                <a:schemeClr val="tx1"/>
              </a:solidFill>
              <a:effectLst/>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00" kern="1200" dirty="0">
                <a:solidFill>
                  <a:schemeClr val="tx1"/>
                </a:solidFill>
                <a:effectLst/>
                <a:ea typeface="+mn-ea"/>
                <a:cs typeface="+mn-cs"/>
              </a:rPr>
              <a:t>✔️ Establish or implement a naming convention for usernames, display names and aliases. </a:t>
            </a:r>
            <a:r>
              <a:rPr lang="en-US" sz="800" dirty="0"/>
              <a:t>The password for the new users needs to conform to the password complexity rules you have set for your directory. User parameters include User Principal Name, Display Name, Given Name, Department, and Job Title.</a:t>
            </a:r>
          </a:p>
          <a:p>
            <a:endParaRPr lang="it-IT" sz="1100" b="0" i="0" u="none" strike="noStrike" kern="1200" dirty="0">
              <a:solidFill>
                <a:schemeClr val="tx1"/>
              </a:solidFill>
              <a:effectLst/>
              <a:latin typeface="Segoe UI" panose="020B0502040204020203"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10:35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3968634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ea typeface="+mn-ea"/>
                <a:cs typeface="+mn-cs"/>
              </a:rPr>
              <a:t>Manage app and resource access using Azure Active Directory groups – https://docs.microsoft.com/azure/active-directory/fundamentals/active-directory-manage-groups</a:t>
            </a:r>
          </a:p>
          <a:p>
            <a:endParaRPr lang="en-US" sz="882" kern="1200" dirty="0">
              <a:solidFill>
                <a:schemeClr val="tx1"/>
              </a:solidFill>
              <a:effectLst/>
              <a:ea typeface="+mn-ea"/>
              <a:cs typeface="+mn-cs"/>
            </a:endParaRPr>
          </a:p>
          <a:p>
            <a:r>
              <a:rPr lang="en-US" sz="882" kern="1200" dirty="0" err="1">
                <a:solidFill>
                  <a:schemeClr val="tx1"/>
                </a:solidFill>
                <a:effectLst/>
                <a:ea typeface="+mn-ea"/>
                <a:cs typeface="+mn-cs"/>
              </a:rPr>
              <a:t>Quickstart</a:t>
            </a:r>
            <a:r>
              <a:rPr lang="en-US" sz="882" kern="1200" dirty="0">
                <a:solidFill>
                  <a:schemeClr val="tx1"/>
                </a:solidFill>
                <a:effectLst/>
                <a:ea typeface="+mn-ea"/>
                <a:cs typeface="+mn-cs"/>
              </a:rPr>
              <a:t>: View your organization's groups and members in Azure Active Directory - https://docs.microsoft.com/azure/active-directory/fundamentals/active-directory-groups-view-azure-portal</a:t>
            </a:r>
          </a:p>
          <a:p>
            <a:endParaRPr lang="en-US" sz="882" kern="1200" dirty="0">
              <a:solidFill>
                <a:schemeClr val="tx1"/>
              </a:solidFill>
              <a:effectLst/>
              <a:ea typeface="+mn-ea"/>
              <a:cs typeface="+mn-cs"/>
            </a:endParaRPr>
          </a:p>
          <a:p>
            <a:r>
              <a:rPr lang="en-US" sz="882" kern="1200" dirty="0">
                <a:solidFill>
                  <a:schemeClr val="tx1"/>
                </a:solidFill>
                <a:effectLst/>
                <a:ea typeface="+mn-ea"/>
                <a:cs typeface="+mn-cs"/>
              </a:rPr>
              <a:t>✔️ Have you given any thought to which groups you need to create? How will you assign users to groups?</a:t>
            </a:r>
          </a:p>
          <a:p>
            <a:endParaRPr lang="en-US" sz="882" kern="1200" dirty="0">
              <a:solidFill>
                <a:schemeClr val="tx1"/>
              </a:solidFill>
              <a:effectLst/>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8/8/2023 10:35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27232512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Assign or remove licenses in the Azure Active Directory portal -  https://docs.microsoft.com/azure/active-directory/fundamentals/license-users-groups</a:t>
            </a:r>
          </a:p>
          <a:p>
            <a:r>
              <a:rPr lang="en-US" dirty="0"/>
              <a:t>Choose the best license for your business -  https://www.microsoft.com/security/business/identity-access-management/azure-ad-pricing?rtc=1#office-SKUChooser-q6q98uk</a:t>
            </a:r>
          </a:p>
          <a:p>
            <a:endParaRPr lang="en-US" dirty="0"/>
          </a:p>
          <a:p>
            <a:r>
              <a:rPr lang="en-US" dirty="0"/>
              <a:t>Take a minute to show in the Portal the basic licensing tasks. This topic is not in the student content.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35668628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effectLst/>
                <a:latin typeface="Söhne"/>
              </a:rPr>
              <a:t>What Are Administrative Units?</a:t>
            </a:r>
          </a:p>
          <a:p>
            <a:pPr algn="l"/>
            <a:r>
              <a:rPr lang="en-US" b="0" i="0" dirty="0">
                <a:solidFill>
                  <a:srgbClr val="D1D5DB"/>
                </a:solidFill>
                <a:effectLst/>
                <a:latin typeface="Söhne"/>
              </a:rPr>
              <a:t>Administrative Units are essentially containers within Azure AD that allow administrators to group users, groups, and devices. Once grouped, specific administrative roles can be assigned to these units, allowing for delegated administration.</a:t>
            </a:r>
          </a:p>
          <a:p>
            <a:pPr algn="l"/>
            <a:endParaRPr lang="en-US" b="0" i="0" dirty="0">
              <a:solidFill>
                <a:srgbClr val="D1D5DB"/>
              </a:solidFill>
              <a:effectLst/>
              <a:latin typeface="Söhne"/>
            </a:endParaRPr>
          </a:p>
          <a:p>
            <a:pPr algn="l"/>
            <a:r>
              <a:rPr lang="en-US" b="1" i="0" dirty="0">
                <a:effectLst/>
                <a:latin typeface="Söhne"/>
              </a:rPr>
              <a:t>Why Might They Be Beneficial for the Department of Defense?</a:t>
            </a:r>
          </a:p>
          <a:p>
            <a:pPr algn="l">
              <a:buFont typeface="+mj-lt"/>
              <a:buAutoNum type="arabicPeriod"/>
            </a:pPr>
            <a:r>
              <a:rPr lang="en-US" b="1" i="0" dirty="0">
                <a:solidFill>
                  <a:srgbClr val="D1D5DB"/>
                </a:solidFill>
                <a:effectLst/>
                <a:latin typeface="Söhne"/>
              </a:rPr>
              <a:t>Complex Organizational Structure</a:t>
            </a:r>
            <a:r>
              <a:rPr lang="en-US" b="0" i="0" dirty="0">
                <a:solidFill>
                  <a:srgbClr val="D1D5DB"/>
                </a:solidFill>
                <a:effectLst/>
                <a:latin typeface="Söhne"/>
              </a:rPr>
              <a:t>: The DoD has a highly complex structure with various branches, units, and teams. AUs allow for a structured approach to managing this complexity.</a:t>
            </a:r>
          </a:p>
          <a:p>
            <a:pPr algn="l">
              <a:buFont typeface="+mj-lt"/>
              <a:buAutoNum type="arabicPeriod"/>
            </a:pPr>
            <a:r>
              <a:rPr lang="en-US" b="1" i="0" dirty="0">
                <a:solidFill>
                  <a:srgbClr val="D1D5DB"/>
                </a:solidFill>
                <a:effectLst/>
                <a:latin typeface="Söhne"/>
              </a:rPr>
              <a:t>Security Requirements</a:t>
            </a:r>
            <a:r>
              <a:rPr lang="en-US" b="0" i="0" dirty="0">
                <a:solidFill>
                  <a:srgbClr val="D1D5DB"/>
                </a:solidFill>
                <a:effectLst/>
                <a:latin typeface="Söhne"/>
              </a:rPr>
              <a:t>: The DoD has stringent security requirements. AUs enable precise control over who has access to what, helping to maintain security.</a:t>
            </a:r>
          </a:p>
          <a:p>
            <a:pPr algn="l">
              <a:buFont typeface="+mj-lt"/>
              <a:buAutoNum type="arabicPeriod"/>
            </a:pPr>
            <a:r>
              <a:rPr lang="en-US" b="1" i="0" dirty="0">
                <a:solidFill>
                  <a:srgbClr val="D1D5DB"/>
                </a:solidFill>
                <a:effectLst/>
                <a:latin typeface="Söhne"/>
              </a:rPr>
              <a:t>Compliance</a:t>
            </a:r>
            <a:r>
              <a:rPr lang="en-US" b="0" i="0" dirty="0">
                <a:solidFill>
                  <a:srgbClr val="D1D5DB"/>
                </a:solidFill>
                <a:effectLst/>
                <a:latin typeface="Söhne"/>
              </a:rPr>
              <a:t>: The DoD must adhere to various regulatory requirements. AUs can help in enforcing compliance by allowing specific policies to be applied to specific units.</a:t>
            </a:r>
          </a:p>
          <a:p>
            <a:pPr algn="l">
              <a:buFont typeface="+mj-lt"/>
              <a:buAutoNum type="arabicPeriod"/>
            </a:pPr>
            <a:r>
              <a:rPr lang="en-US" b="1" i="0" dirty="0">
                <a:solidFill>
                  <a:srgbClr val="D1D5DB"/>
                </a:solidFill>
                <a:effectLst/>
                <a:latin typeface="Söhne"/>
              </a:rPr>
              <a:t>Efficiency</a:t>
            </a:r>
            <a:r>
              <a:rPr lang="en-US" b="0" i="0" dirty="0">
                <a:solidFill>
                  <a:srgbClr val="D1D5DB"/>
                </a:solidFill>
                <a:effectLst/>
                <a:latin typeface="Söhne"/>
              </a:rPr>
              <a:t>: By delegating administration, the DoD can allow different units to manage their own resources, leading to increased efficiency and responsiveness.</a:t>
            </a:r>
          </a:p>
          <a:p>
            <a:pPr algn="l">
              <a:buFont typeface="+mj-lt"/>
              <a:buAutoNum type="arabicPeriod"/>
            </a:pPr>
            <a:r>
              <a:rPr lang="en-US" b="1" i="0" dirty="0">
                <a:solidFill>
                  <a:srgbClr val="D1D5DB"/>
                </a:solidFill>
                <a:effectLst/>
                <a:latin typeface="Söhne"/>
              </a:rPr>
              <a:t>Integration with Azure Government</a:t>
            </a:r>
            <a:r>
              <a:rPr lang="en-US" b="0" i="0" dirty="0">
                <a:solidFill>
                  <a:srgbClr val="D1D5DB"/>
                </a:solidFill>
                <a:effectLst/>
                <a:latin typeface="Söhne"/>
              </a:rPr>
              <a:t>: Utilizing AUs within Azure Government ensures that all the benefits are realized within a framework that's designed to meet the specific needs and regulations of governmental entities.</a:t>
            </a:r>
          </a:p>
          <a:p>
            <a:pPr algn="l"/>
            <a:endParaRPr lang="en-US" b="0" i="0" dirty="0">
              <a:solidFill>
                <a:srgbClr val="D1D5DB"/>
              </a:solidFill>
              <a:effectLst/>
              <a:latin typeface="Söhne"/>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1118858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a:p>
            <a:endParaRPr lang="en-US" dirty="0"/>
          </a:p>
          <a:p>
            <a:r>
              <a:rPr lang="en-US" dirty="0"/>
              <a:t>Use the Demonstration in the MCT DLC, or one of the </a:t>
            </a:r>
            <a:r>
              <a:rPr lang="en-US" dirty="0" err="1"/>
              <a:t>Quickstart</a:t>
            </a:r>
            <a:r>
              <a:rPr lang="en-US" dirty="0"/>
              <a:t> tutorials.</a:t>
            </a:r>
          </a:p>
          <a:p>
            <a:endParaRPr lang="en-US" dirty="0"/>
          </a:p>
          <a:p>
            <a:r>
              <a:rPr lang="en-US" dirty="0"/>
              <a:t>Add or delete users using Azure Active Directory - https://docs.microsoft.com/azure/active-directory/fundamentals/add-users-azure-active-directory</a:t>
            </a:r>
          </a:p>
          <a:p>
            <a:endParaRPr lang="en-US" dirty="0"/>
          </a:p>
          <a:p>
            <a:r>
              <a:rPr lang="en-US" dirty="0"/>
              <a:t>Create a basic group and add members using Azure Active Directory - https://docs.microsoft.com/azure/active-directory/fundamentals/active-directory-groups-create-azure-portal</a:t>
            </a:r>
          </a:p>
        </p:txBody>
      </p:sp>
      <p:sp>
        <p:nvSpPr>
          <p:cNvPr id="4" name="Slide Number Placeholder 3"/>
          <p:cNvSpPr>
            <a:spLocks noGrp="1"/>
          </p:cNvSpPr>
          <p:nvPr>
            <p:ph type="sldNum" sz="quarter" idx="5"/>
          </p:nvPr>
        </p:nvSpPr>
        <p:spPr/>
        <p:txBody>
          <a:bodyPr/>
          <a:lstStyle/>
          <a:p>
            <a:fld id="{8507DC7E-BC41-4478-BA30-CBCC3A644F0A}" type="slidenum">
              <a:rPr lang="en-US" smtClean="0"/>
              <a:t>20</a:t>
            </a:fld>
            <a:endParaRPr lang="en-US"/>
          </a:p>
        </p:txBody>
      </p:sp>
    </p:spTree>
    <p:extLst>
      <p:ext uri="{BB962C8B-B14F-4D97-AF65-F5344CB8AC3E}">
        <p14:creationId xmlns:p14="http://schemas.microsoft.com/office/powerpoint/2010/main" val="25641780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endParaRPr lang="en-US" dirty="0"/>
          </a:p>
          <a:p>
            <a:r>
              <a:rPr lang="en-US" dirty="0"/>
              <a:t>The Assessment Guide in the MCT DLC has open-ended questions.</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List three features of a user account and two ways a user can be assigned to group.</a:t>
            </a: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All users must have a user account. The user account is used for authentication and authorization. Each user account can have additional properties (user profile), like phone number.  You must be a Global Administrator or User Administrator to manage users. Users can be assigned to groups either directly or dynamically. Dynamic assignment lets you create complex attribute-based rules.</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21</a:t>
            </a:fld>
            <a:endParaRPr lang="en-US"/>
          </a:p>
        </p:txBody>
      </p:sp>
    </p:spTree>
    <p:extLst>
      <p:ext uri="{BB962C8B-B14F-4D97-AF65-F5344CB8AC3E}">
        <p14:creationId xmlns:p14="http://schemas.microsoft.com/office/powerpoint/2010/main" val="1527703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a:p>
        </p:txBody>
      </p:sp>
    </p:spTree>
    <p:extLst>
      <p:ext uri="{BB962C8B-B14F-4D97-AF65-F5344CB8AC3E}">
        <p14:creationId xmlns:p14="http://schemas.microsoft.com/office/powerpoint/2010/main" val="27724676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01 - Manage Azure Active Directory Identities - ESTIMATED DURATION 30 MIN</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AZ-104 Lab Repository - https://microsoftlearning.github.io/AZ-104-MicrosoftAzureAdministrator/</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8/8/2023 10:35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12828928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3306718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Manage Azure identities and governance (15-20%)</a:t>
            </a:r>
          </a:p>
          <a:p>
            <a:r>
              <a:rPr lang="en-US" dirty="0"/>
              <a:t>Manage Azure AD objects </a:t>
            </a:r>
          </a:p>
          <a:p>
            <a:pPr marL="171450" indent="-171450">
              <a:buFont typeface="Arial" panose="020B0604020202020204" pitchFamily="34" charset="0"/>
              <a:buChar char="•"/>
            </a:pPr>
            <a:r>
              <a:rPr lang="en-US" dirty="0"/>
              <a:t>Configure Azure AD join</a:t>
            </a:r>
          </a:p>
          <a:p>
            <a:pPr marL="171450" indent="-171450">
              <a:buFont typeface="Arial" panose="020B0604020202020204" pitchFamily="34" charset="0"/>
              <a:buChar char="•"/>
            </a:pPr>
            <a:r>
              <a:rPr lang="en-US" sz="900" kern="1200" dirty="0">
                <a:solidFill>
                  <a:schemeClr val="tx1"/>
                </a:solidFill>
                <a:latin typeface="Segoe UI" panose="020B0502040204020203" pitchFamily="34" charset="0"/>
                <a:ea typeface="+mn-ea"/>
                <a:cs typeface="+mn-cs"/>
              </a:rPr>
              <a:t>Configure self-service password reset</a:t>
            </a:r>
          </a:p>
        </p:txBody>
      </p:sp>
      <p:sp>
        <p:nvSpPr>
          <p:cNvPr id="4" name="Slide Number Placeholder 3"/>
          <p:cNvSpPr>
            <a:spLocks noGrp="1"/>
          </p:cNvSpPr>
          <p:nvPr>
            <p:ph type="sldNum" sz="quarter" idx="5"/>
          </p:nvPr>
        </p:nvSpPr>
        <p:spPr/>
        <p:txBody>
          <a:bodyPr/>
          <a:lstStyle/>
          <a:p>
            <a:fld id="{8507DC7E-BC41-4478-BA30-CBCC3A644F0A}" type="slidenum">
              <a:rPr lang="en-US" smtClean="0"/>
              <a:t>4</a:t>
            </a:fld>
            <a:endParaRPr lang="en-US"/>
          </a:p>
        </p:txBody>
      </p:sp>
    </p:spTree>
    <p:extLst>
      <p:ext uri="{BB962C8B-B14F-4D97-AF65-F5344CB8AC3E}">
        <p14:creationId xmlns:p14="http://schemas.microsoft.com/office/powerpoint/2010/main" val="947922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effectLst/>
                <a:latin typeface="Söhne"/>
              </a:rPr>
              <a:t>Comparison and Tradeoffs</a:t>
            </a:r>
          </a:p>
          <a:p>
            <a:pPr algn="l"/>
            <a:r>
              <a:rPr lang="en-US" b="1" i="0" dirty="0">
                <a:effectLst/>
                <a:latin typeface="Söhne"/>
              </a:rPr>
              <a:t>SAML, OAuth, OpenID, WS-Federation</a:t>
            </a:r>
          </a:p>
          <a:p>
            <a:pPr algn="l">
              <a:buFont typeface="Arial" panose="020B0604020202020204" pitchFamily="34" charset="0"/>
              <a:buChar char="•"/>
            </a:pPr>
            <a:r>
              <a:rPr lang="en-US" b="1" i="0" dirty="0">
                <a:solidFill>
                  <a:srgbClr val="D1D5DB"/>
                </a:solidFill>
                <a:effectLst/>
                <a:latin typeface="Söhne"/>
              </a:rPr>
              <a:t>Focus on Web and Cross-Domain</a:t>
            </a:r>
            <a:r>
              <a:rPr lang="en-US" b="0" i="0" dirty="0">
                <a:solidFill>
                  <a:srgbClr val="D1D5DB"/>
                </a:solidFill>
                <a:effectLst/>
                <a:latin typeface="Söhne"/>
              </a:rPr>
              <a:t>: These are more focused on web applications and cross-domain authentication.</a:t>
            </a:r>
          </a:p>
          <a:p>
            <a:pPr algn="l">
              <a:buFont typeface="Arial" panose="020B0604020202020204" pitchFamily="34" charset="0"/>
              <a:buChar char="•"/>
            </a:pPr>
            <a:r>
              <a:rPr lang="en-US" b="1" i="0" dirty="0">
                <a:solidFill>
                  <a:srgbClr val="D1D5DB"/>
                </a:solidFill>
                <a:effectLst/>
                <a:latin typeface="Söhne"/>
              </a:rPr>
              <a:t>Complexity</a:t>
            </a:r>
            <a:r>
              <a:rPr lang="en-US" b="0" i="0" dirty="0">
                <a:solidFill>
                  <a:srgbClr val="D1D5DB"/>
                </a:solidFill>
                <a:effectLst/>
                <a:latin typeface="Söhne"/>
              </a:rPr>
              <a:t>: Generally more complex to implement but offer more flexibility.</a:t>
            </a:r>
          </a:p>
          <a:p>
            <a:pPr algn="l">
              <a:buFont typeface="Arial" panose="020B0604020202020204" pitchFamily="34" charset="0"/>
              <a:buChar char="•"/>
            </a:pPr>
            <a:r>
              <a:rPr lang="en-US" b="1" i="0" dirty="0">
                <a:solidFill>
                  <a:srgbClr val="D1D5DB"/>
                </a:solidFill>
                <a:effectLst/>
                <a:latin typeface="Söhne"/>
              </a:rPr>
              <a:t>Security</a:t>
            </a:r>
            <a:r>
              <a:rPr lang="en-US" b="0" i="0" dirty="0">
                <a:solidFill>
                  <a:srgbClr val="D1D5DB"/>
                </a:solidFill>
                <a:effectLst/>
                <a:latin typeface="Söhne"/>
              </a:rPr>
              <a:t>: Security can be robust but depends on proper implementation.</a:t>
            </a:r>
          </a:p>
          <a:p>
            <a:pPr algn="l"/>
            <a:r>
              <a:rPr lang="en-US" b="1" i="0" dirty="0">
                <a:effectLst/>
                <a:latin typeface="Söhne"/>
              </a:rPr>
              <a:t>Kerberos and NTLM</a:t>
            </a:r>
          </a:p>
          <a:p>
            <a:pPr algn="l">
              <a:buFont typeface="Arial" panose="020B0604020202020204" pitchFamily="34" charset="0"/>
              <a:buChar char="•"/>
            </a:pPr>
            <a:r>
              <a:rPr lang="en-US" b="1" i="0" dirty="0">
                <a:solidFill>
                  <a:srgbClr val="D1D5DB"/>
                </a:solidFill>
                <a:effectLst/>
                <a:latin typeface="Söhne"/>
              </a:rPr>
              <a:t>Focus on Intranet</a:t>
            </a:r>
            <a:r>
              <a:rPr lang="en-US" b="0" i="0" dirty="0">
                <a:solidFill>
                  <a:srgbClr val="D1D5DB"/>
                </a:solidFill>
                <a:effectLst/>
                <a:latin typeface="Söhne"/>
              </a:rPr>
              <a:t>: These are more focused on intranet and network-level authentication.</a:t>
            </a:r>
          </a:p>
          <a:p>
            <a:pPr algn="l">
              <a:buFont typeface="Arial" panose="020B0604020202020204" pitchFamily="34" charset="0"/>
              <a:buChar char="•"/>
            </a:pPr>
            <a:r>
              <a:rPr lang="en-US" b="1" i="0" dirty="0">
                <a:solidFill>
                  <a:srgbClr val="D1D5DB"/>
                </a:solidFill>
                <a:effectLst/>
                <a:latin typeface="Söhne"/>
              </a:rPr>
              <a:t>Simplicity</a:t>
            </a:r>
            <a:r>
              <a:rPr lang="en-US" b="0" i="0" dirty="0">
                <a:solidFill>
                  <a:srgbClr val="D1D5DB"/>
                </a:solidFill>
                <a:effectLst/>
                <a:latin typeface="Söhne"/>
              </a:rPr>
              <a:t>: Generally simpler (especially NTLM), but may lack some flexibility.</a:t>
            </a:r>
          </a:p>
          <a:p>
            <a:pPr algn="l">
              <a:buFont typeface="Arial" panose="020B0604020202020204" pitchFamily="34" charset="0"/>
              <a:buChar char="•"/>
            </a:pPr>
            <a:r>
              <a:rPr lang="en-US" b="1" i="0" dirty="0">
                <a:solidFill>
                  <a:srgbClr val="D1D5DB"/>
                </a:solidFill>
                <a:effectLst/>
                <a:latin typeface="Söhne"/>
              </a:rPr>
              <a:t>Security</a:t>
            </a:r>
            <a:r>
              <a:rPr lang="en-US" b="0" i="0" dirty="0">
                <a:solidFill>
                  <a:srgbClr val="D1D5DB"/>
                </a:solidFill>
                <a:effectLst/>
                <a:latin typeface="Söhne"/>
              </a:rPr>
              <a:t>: Kerberos is considered very secure, while NTLM is less so.</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10:35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1089369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Azure AD Terminology - https://docs.microsoft.com/azure/active-directory/fundamentals/active-directory-whatis#terminology</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5285019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Compare Active Directory to Azure Active Directory - https://docs.microsoft.com/azure/active-directory/fundamentals/active-directory-compare-azure-ad-to-ad</a:t>
            </a:r>
          </a:p>
          <a:p>
            <a:endParaRPr lang="en-US" dirty="0"/>
          </a:p>
          <a:p>
            <a:r>
              <a:rPr lang="en-US" dirty="0"/>
              <a:t>✔️ Azure AD is a managed service. You only manage the users, groups, and policies. Deploying AD DS with virtual machines using Azure means that you manage the deployment, configuration, virtual machines, patching, and other backend tasks. Do you see the difference? How are they similar?</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10:35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2760047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ea typeface="+mn-ea"/>
                <a:cs typeface="+mn-cs"/>
              </a:rPr>
              <a:t>Azure AD Pricing Editions - https://azure.microsoft.com/pricing/details/active-directory/</a:t>
            </a:r>
            <a:endParaRPr lang="en-US" sz="800"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kern="1200" dirty="0">
              <a:solidFill>
                <a:schemeClr val="tx1"/>
              </a:solidFill>
              <a:effectLst/>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ea typeface="+mn-ea"/>
                <a:cs typeface="+mn-cs"/>
              </a:rPr>
              <a:t>✔️ Did you look through the pricing list to determine which features your organization needs and to compare edition capabilities?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10:35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15801183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This slide used to just be only about Azure AD Join. </a:t>
            </a:r>
          </a:p>
          <a:p>
            <a:endParaRPr lang="en-US" sz="800" dirty="0"/>
          </a:p>
          <a:p>
            <a:r>
              <a:rPr lang="en-US" sz="800" dirty="0"/>
              <a:t>Azure AD registered devices - https://docs.microsoft.com/azure/active-directory/devices/concept-azure-ad-register</a:t>
            </a:r>
          </a:p>
          <a:p>
            <a:endParaRPr lang="en-US" sz="800" dirty="0"/>
          </a:p>
          <a:p>
            <a:r>
              <a:rPr lang="en-US" sz="800" dirty="0"/>
              <a:t>Azure AD joined devices - https://docs.microsoft.com/azure/active-directory/devices/concept-azure-ad-join</a:t>
            </a:r>
          </a:p>
          <a:p>
            <a:endParaRPr lang="en-US" sz="800" dirty="0"/>
          </a:p>
          <a:p>
            <a:r>
              <a:rPr lang="en-US" sz="800" dirty="0"/>
              <a:t>Hybrid Azure AD joined devices - https://docs.microsoft.com/azure/active-directory/devices/concept-azure-ad-join-hybrid</a:t>
            </a:r>
          </a:p>
          <a:p>
            <a:endParaRPr lang="en-US" sz="800"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8/8/2023 10:35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452755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Plan an Azure Active Directory self-service password reset deployment - https://docs.microsoft.com/azure/active-directory/authentication/howto-sspr-deployment</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10</a:t>
            </a:fld>
            <a:endParaRPr lang="en-US"/>
          </a:p>
        </p:txBody>
      </p:sp>
    </p:spTree>
    <p:extLst>
      <p:ext uri="{BB962C8B-B14F-4D97-AF65-F5344CB8AC3E}">
        <p14:creationId xmlns:p14="http://schemas.microsoft.com/office/powerpoint/2010/main" val="27722994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4">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
        <p:nvSpPr>
          <p:cNvPr id="3" name="Footer Placeholder 1">
            <a:extLst>
              <a:ext uri="{FF2B5EF4-FFF2-40B4-BE49-F238E27FC236}">
                <a16:creationId xmlns:a16="http://schemas.microsoft.com/office/drawing/2014/main" id="{676B1136-40B5-4D57-ADEC-62ECA64AC685}"/>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
        <p:nvSpPr>
          <p:cNvPr id="3" name="Footer Placeholder 1">
            <a:extLst>
              <a:ext uri="{FF2B5EF4-FFF2-40B4-BE49-F238E27FC236}">
                <a16:creationId xmlns:a16="http://schemas.microsoft.com/office/drawing/2014/main" id="{CD77772E-3AB0-4455-B755-937D00C1D0F5}"/>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Title">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
        <p:nvSpPr>
          <p:cNvPr id="3" name="Footer Placeholder 1">
            <a:extLst>
              <a:ext uri="{FF2B5EF4-FFF2-40B4-BE49-F238E27FC236}">
                <a16:creationId xmlns:a16="http://schemas.microsoft.com/office/drawing/2014/main" id="{43F30B39-D760-4B18-A167-D47C32BD5B77}"/>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796232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96951" y="3243000"/>
            <a:ext cx="9070923" cy="508524"/>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
        <p:nvSpPr>
          <p:cNvPr id="3" name="Footer Placeholder 1">
            <a:extLst>
              <a:ext uri="{FF2B5EF4-FFF2-40B4-BE49-F238E27FC236}">
                <a16:creationId xmlns:a16="http://schemas.microsoft.com/office/drawing/2014/main" id="{1DFB148E-6FF9-4D4C-B7D0-28ACD9A6EB3A}"/>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8372978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a:xfrm>
            <a:off x="427038" y="449263"/>
            <a:ext cx="11568684" cy="693737"/>
          </a:xfrm>
          <a:prstGeom prst="rect">
            <a:avLst/>
          </a:prstGeom>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27038" y="1486337"/>
            <a:ext cx="11581934" cy="1446550"/>
          </a:xfrm>
          <a:prstGeom prst="rect">
            <a:avLst/>
          </a:prstGeom>
        </p:spPr>
        <p:txBody>
          <a:bodyPr lIns="0" tIns="9144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119583" y="6728855"/>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a:t>© Copyright Microsoft Corporation. All rights reserved.</a:t>
            </a:r>
          </a:p>
        </p:txBody>
      </p:sp>
    </p:spTree>
    <p:extLst>
      <p:ext uri="{BB962C8B-B14F-4D97-AF65-F5344CB8AC3E}">
        <p14:creationId xmlns:p14="http://schemas.microsoft.com/office/powerpoint/2010/main" val="1793393525"/>
      </p:ext>
    </p:extLst>
  </p:cSld>
  <p:clrMapOvr>
    <a:masterClrMapping/>
  </p:clrMapOvr>
  <p:transition>
    <p:fade/>
  </p:transition>
  <p:extLst>
    <p:ext uri="{DCECCB84-F9BA-43D5-87BE-67443E8EF086}">
      <p15:sldGuideLst xmlns:p15="http://schemas.microsoft.com/office/powerpoint/2012/main">
        <p15:guide id="1" orient="horz" pos="3432">
          <p15:clr>
            <a:srgbClr val="FBAE40"/>
          </p15:clr>
        </p15:guide>
        <p15:guide id="2" orient="horz" pos="3572">
          <p15:clr>
            <a:srgbClr val="FBAE40"/>
          </p15:clr>
        </p15:guide>
        <p15:guide id="3" orient="horz" pos="3288">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83" r:id="rId1"/>
    <p:sldLayoutId id="2147484562" r:id="rId2"/>
    <p:sldLayoutId id="2147484619" r:id="rId3"/>
    <p:sldLayoutId id="2147484618" r:id="rId4"/>
    <p:sldLayoutId id="2147484620" r:id="rId5"/>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learn/modules/allow-users-reset-their-password/"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docs.microsoft.com/learn/modules/implement-manage-hybrid-identity/" TargetMode="External"/><Relationship Id="rId5" Type="http://schemas.openxmlformats.org/officeDocument/2006/relationships/hyperlink" Target="https://docs.microsoft.com/learn/modules/manage-device-identity-ad-join/" TargetMode="External"/><Relationship Id="rId4" Type="http://schemas.openxmlformats.org/officeDocument/2006/relationships/image" Target="../media/image31.emf"/></Relationships>
</file>

<file path=ppt/slides/_rels/slide12.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33.emf"/><Relationship Id="rId7" Type="http://schemas.openxmlformats.org/officeDocument/2006/relationships/image" Target="../media/image37.emf"/><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36.emf"/><Relationship Id="rId11" Type="http://schemas.openxmlformats.org/officeDocument/2006/relationships/image" Target="../media/image40.svg"/><Relationship Id="rId5" Type="http://schemas.openxmlformats.org/officeDocument/2006/relationships/image" Target="../media/image35.emf"/><Relationship Id="rId10" Type="http://schemas.openxmlformats.org/officeDocument/2006/relationships/image" Target="../media/image39.png"/><Relationship Id="rId4" Type="http://schemas.openxmlformats.org/officeDocument/2006/relationships/image" Target="../media/image34.emf"/><Relationship Id="rId9" Type="http://schemas.openxmlformats.org/officeDocument/2006/relationships/image" Target="../media/image38.png"/></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1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emf"/><Relationship Id="rId7" Type="http://schemas.openxmlformats.org/officeDocument/2006/relationships/image" Target="../media/image11.sv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wmf"/><Relationship Id="rId4" Type="http://schemas.openxmlformats.org/officeDocument/2006/relationships/image" Target="../media/image8.emf"/></Relationships>
</file>

<file path=ppt/slides/_rels/slide20.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50.emf"/><Relationship Id="rId5" Type="http://schemas.openxmlformats.org/officeDocument/2006/relationships/image" Target="../media/image49.emf"/><Relationship Id="rId4" Type="http://schemas.openxmlformats.org/officeDocument/2006/relationships/image" Target="../media/image48.emf"/></Relationships>
</file>

<file path=ppt/slides/_rels/slide21.xml.rels><?xml version="1.0" encoding="UTF-8" standalone="yes"?>
<Relationships xmlns="http://schemas.openxmlformats.org/package/2006/relationships"><Relationship Id="rId3" Type="http://schemas.openxmlformats.org/officeDocument/2006/relationships/hyperlink" Target="https://docs.microsoft.com/learn/modules/create-users-and-groups-in-azure-active-directory/"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1.emf"/><Relationship Id="rId4" Type="http://schemas.openxmlformats.org/officeDocument/2006/relationships/hyperlink" Target="https://docs.microsoft.com/learn/modules/manage-users-and-groups-in-aad/"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joeycrack93/AZ-104-AzureGov/blob/master/Instructions/Labs/LAB_01-Manage_Azure_AD_Identities.md" TargetMode="External"/><Relationship Id="rId2" Type="http://schemas.openxmlformats.org/officeDocument/2006/relationships/image" Target="../media/image51.emf"/><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55.svg"/><Relationship Id="rId3" Type="http://schemas.openxmlformats.org/officeDocument/2006/relationships/image" Target="../media/image10.png"/><Relationship Id="rId7" Type="http://schemas.openxmlformats.org/officeDocument/2006/relationships/image" Target="../media/image54.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53.svg"/><Relationship Id="rId5" Type="http://schemas.openxmlformats.org/officeDocument/2006/relationships/image" Target="../media/image52.png"/><Relationship Id="rId4" Type="http://schemas.openxmlformats.org/officeDocument/2006/relationships/image" Target="../media/image11.svg"/></Relationships>
</file>

<file path=ppt/slides/_rels/slide2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image" Target="../media/image12.emf"/><Relationship Id="rId7" Type="http://schemas.openxmlformats.org/officeDocument/2006/relationships/image" Target="../media/image16.emf"/><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emf"/><Relationship Id="rId9" Type="http://schemas.openxmlformats.org/officeDocument/2006/relationships/image" Target="../media/image9.wmf"/></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emf"/><Relationship Id="rId7" Type="http://schemas.openxmlformats.org/officeDocument/2006/relationships/image" Target="../media/image23.e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2.emf"/><Relationship Id="rId5" Type="http://schemas.openxmlformats.org/officeDocument/2006/relationships/image" Target="../media/image21.emf"/><Relationship Id="rId4" Type="http://schemas.openxmlformats.org/officeDocument/2006/relationships/image" Target="../media/image20.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10.png"/><Relationship Id="rId7"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5.sv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11.svg"/><Relationship Id="rId9"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9470" y="1740036"/>
            <a:ext cx="5397466" cy="2415594"/>
          </a:xfrm>
        </p:spPr>
        <p:txBody>
          <a:bodyPr/>
          <a:lstStyle/>
          <a:p>
            <a:r>
              <a:rPr lang="en-US" dirty="0"/>
              <a:t>AZ-104 Administer Identity</a:t>
            </a:r>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19861-43D6-4007-8BC8-319996D2B231}"/>
              </a:ext>
            </a:extLst>
          </p:cNvPr>
          <p:cNvSpPr>
            <a:spLocks noGrp="1"/>
          </p:cNvSpPr>
          <p:nvPr>
            <p:ph type="title"/>
          </p:nvPr>
        </p:nvSpPr>
        <p:spPr/>
        <p:txBody>
          <a:bodyPr/>
          <a:lstStyle/>
          <a:p>
            <a:r>
              <a:rPr lang="en-US" dirty="0">
                <a:solidFill>
                  <a:schemeClr val="tx1"/>
                </a:solidFill>
              </a:rPr>
              <a:t>Implement Self-Service Password Reset</a:t>
            </a:r>
          </a:p>
        </p:txBody>
      </p:sp>
      <p:sp>
        <p:nvSpPr>
          <p:cNvPr id="7" name="Rectangle 6">
            <a:extLst>
              <a:ext uri="{FF2B5EF4-FFF2-40B4-BE49-F238E27FC236}">
                <a16:creationId xmlns:a16="http://schemas.microsoft.com/office/drawing/2014/main" id="{3F1F1CD3-20FC-4FD2-8201-F3882DDF77F7}"/>
              </a:ext>
            </a:extLst>
          </p:cNvPr>
          <p:cNvSpPr/>
          <p:nvPr/>
        </p:nvSpPr>
        <p:spPr>
          <a:xfrm>
            <a:off x="427036" y="1192212"/>
            <a:ext cx="5427663" cy="158348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341313" indent="-341313">
              <a:buFont typeface="+mj-lt"/>
              <a:buAutoNum type="arabicPeriod"/>
            </a:pPr>
            <a:r>
              <a:rPr lang="en-US" sz="2200" dirty="0">
                <a:solidFill>
                  <a:schemeClr val="tx1"/>
                </a:solidFill>
              </a:rPr>
              <a:t>Determine who can use self-service password reset</a:t>
            </a:r>
          </a:p>
        </p:txBody>
      </p:sp>
      <p:sp>
        <p:nvSpPr>
          <p:cNvPr id="6" name="Rectangle 5">
            <a:extLst>
              <a:ext uri="{FF2B5EF4-FFF2-40B4-BE49-F238E27FC236}">
                <a16:creationId xmlns:a16="http://schemas.microsoft.com/office/drawing/2014/main" id="{94E08866-4F9A-49F0-8AB9-BAB612DBBF50}"/>
              </a:ext>
            </a:extLst>
          </p:cNvPr>
          <p:cNvSpPr/>
          <p:nvPr/>
        </p:nvSpPr>
        <p:spPr>
          <a:xfrm>
            <a:off x="427036" y="3022977"/>
            <a:ext cx="5427663" cy="158348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341313" indent="-341313">
              <a:buFont typeface="+mj-lt"/>
              <a:buAutoNum type="arabicPeriod" startAt="2"/>
            </a:pPr>
            <a:r>
              <a:rPr lang="en-US" sz="2200" dirty="0">
                <a:solidFill>
                  <a:schemeClr val="tx1"/>
                </a:solidFill>
              </a:rPr>
              <a:t>Choose the number of authentication methods required and the methods available (email, phone, questions)</a:t>
            </a:r>
          </a:p>
        </p:txBody>
      </p:sp>
      <p:sp>
        <p:nvSpPr>
          <p:cNvPr id="12" name="Rectangle 11">
            <a:extLst>
              <a:ext uri="{FF2B5EF4-FFF2-40B4-BE49-F238E27FC236}">
                <a16:creationId xmlns:a16="http://schemas.microsoft.com/office/drawing/2014/main" id="{B6C56357-4CF4-45A4-B285-5055AEC60FCA}"/>
              </a:ext>
            </a:extLst>
          </p:cNvPr>
          <p:cNvSpPr/>
          <p:nvPr/>
        </p:nvSpPr>
        <p:spPr>
          <a:xfrm>
            <a:off x="427036" y="4853743"/>
            <a:ext cx="5427663" cy="158348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341313" indent="-341313">
              <a:buFont typeface="+mj-lt"/>
              <a:buAutoNum type="arabicPeriod" startAt="3"/>
            </a:pPr>
            <a:r>
              <a:rPr lang="en-US" sz="2200">
                <a:solidFill>
                  <a:schemeClr val="tx1"/>
                </a:solidFill>
              </a:rPr>
              <a:t>You can require users to register for SSPR (same process as MFA)</a:t>
            </a:r>
          </a:p>
        </p:txBody>
      </p:sp>
      <p:sp>
        <p:nvSpPr>
          <p:cNvPr id="11" name="Rectangle 10">
            <a:extLst>
              <a:ext uri="{FF2B5EF4-FFF2-40B4-BE49-F238E27FC236}">
                <a16:creationId xmlns:a16="http://schemas.microsoft.com/office/drawing/2014/main" id="{CB42AF4D-704C-438D-AE97-DB6FABEA8BAD}"/>
              </a:ext>
              <a:ext uri="{C183D7F6-B498-43B3-948B-1728B52AA6E4}">
                <adec:decorative xmlns:adec="http://schemas.microsoft.com/office/drawing/2017/decorative" val="1"/>
              </a:ext>
            </a:extLst>
          </p:cNvPr>
          <p:cNvSpPr/>
          <p:nvPr/>
        </p:nvSpPr>
        <p:spPr bwMode="auto">
          <a:xfrm>
            <a:off x="5994400" y="1192214"/>
            <a:ext cx="6015037" cy="524501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cs typeface="Segoe UI" pitchFamily="34" charset="0"/>
            </a:endParaRPr>
          </a:p>
        </p:txBody>
      </p:sp>
      <p:grpSp>
        <p:nvGrpSpPr>
          <p:cNvPr id="17" name="Group 16" descr="A screenshot of the Password Reset - Authentication Methods screen">
            <a:extLst>
              <a:ext uri="{FF2B5EF4-FFF2-40B4-BE49-F238E27FC236}">
                <a16:creationId xmlns:a16="http://schemas.microsoft.com/office/drawing/2014/main" id="{4ABEFD4D-A11C-414B-B7EB-BB79CD2FAF71}"/>
              </a:ext>
              <a:ext uri="{C183D7F6-B498-43B3-948B-1728B52AA6E4}">
                <adec:decorative xmlns:adec="http://schemas.microsoft.com/office/drawing/2017/decorative" val="0"/>
              </a:ext>
            </a:extLst>
          </p:cNvPr>
          <p:cNvGrpSpPr/>
          <p:nvPr/>
        </p:nvGrpSpPr>
        <p:grpSpPr>
          <a:xfrm>
            <a:off x="6722455" y="1320800"/>
            <a:ext cx="4873625" cy="5116429"/>
            <a:chOff x="6525750" y="1269207"/>
            <a:chExt cx="4952336" cy="5199061"/>
          </a:xfrm>
        </p:grpSpPr>
        <p:pic>
          <p:nvPicPr>
            <p:cNvPr id="13" name="Picture 4" descr="A screenshot of the Password Reset - Authentication Methods screen">
              <a:extLst>
                <a:ext uri="{FF2B5EF4-FFF2-40B4-BE49-F238E27FC236}">
                  <a16:creationId xmlns:a16="http://schemas.microsoft.com/office/drawing/2014/main" id="{395A84F5-6C98-451B-933A-19511FBA63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65051" y="1269207"/>
              <a:ext cx="4613035" cy="5199061"/>
            </a:xfrm>
            <a:prstGeom prst="rect">
              <a:avLst/>
            </a:prstGeom>
          </p:spPr>
        </p:pic>
        <p:sp>
          <p:nvSpPr>
            <p:cNvPr id="14" name="Oval 13" descr="Legend indicating to Properties in image screenshot">
              <a:extLst>
                <a:ext uri="{FF2B5EF4-FFF2-40B4-BE49-F238E27FC236}">
                  <a16:creationId xmlns:a16="http://schemas.microsoft.com/office/drawing/2014/main" id="{44747B7A-8257-4EC5-9A11-05FEACFD69BB}"/>
                </a:ext>
              </a:extLst>
            </p:cNvPr>
            <p:cNvSpPr/>
            <p:nvPr/>
          </p:nvSpPr>
          <p:spPr>
            <a:xfrm>
              <a:off x="6525750" y="2448691"/>
              <a:ext cx="245807" cy="246888"/>
            </a:xfrm>
            <a:prstGeom prst="ellipse">
              <a:avLst/>
            </a:prstGeom>
            <a:solidFill>
              <a:schemeClr val="tx2"/>
            </a:solidFill>
            <a:ln>
              <a:solidFill>
                <a:schemeClr val="tx2">
                  <a:lumMod val="7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solidFill>
                    <a:schemeClr val="bg1"/>
                  </a:solidFill>
                  <a:latin typeface="+mj-lt"/>
                </a:rPr>
                <a:t>1</a:t>
              </a:r>
            </a:p>
          </p:txBody>
        </p:sp>
        <p:sp>
          <p:nvSpPr>
            <p:cNvPr id="15" name="Oval 14" descr="Legend indicating to Authentication methods in image screenshot">
              <a:extLst>
                <a:ext uri="{FF2B5EF4-FFF2-40B4-BE49-F238E27FC236}">
                  <a16:creationId xmlns:a16="http://schemas.microsoft.com/office/drawing/2014/main" id="{16D8761F-BA62-4056-88F5-DABEFB72F898}"/>
                </a:ext>
              </a:extLst>
            </p:cNvPr>
            <p:cNvSpPr/>
            <p:nvPr/>
          </p:nvSpPr>
          <p:spPr>
            <a:xfrm>
              <a:off x="6525750" y="2731143"/>
              <a:ext cx="245807" cy="246888"/>
            </a:xfrm>
            <a:prstGeom prst="ellipse">
              <a:avLst/>
            </a:prstGeom>
            <a:solidFill>
              <a:schemeClr val="tx2"/>
            </a:solidFill>
            <a:ln>
              <a:solidFill>
                <a:schemeClr val="tx2">
                  <a:lumMod val="7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a:solidFill>
                    <a:schemeClr val="bg1"/>
                  </a:solidFill>
                  <a:latin typeface="+mj-lt"/>
                </a:rPr>
                <a:t>2</a:t>
              </a:r>
            </a:p>
          </p:txBody>
        </p:sp>
        <p:sp>
          <p:nvSpPr>
            <p:cNvPr id="16" name="Oval 15" descr="Legend indicating to Registration in image screenshot">
              <a:extLst>
                <a:ext uri="{FF2B5EF4-FFF2-40B4-BE49-F238E27FC236}">
                  <a16:creationId xmlns:a16="http://schemas.microsoft.com/office/drawing/2014/main" id="{6A7389EC-C159-4B07-A7A1-C982BA83E56E}"/>
                </a:ext>
              </a:extLst>
            </p:cNvPr>
            <p:cNvSpPr/>
            <p:nvPr/>
          </p:nvSpPr>
          <p:spPr>
            <a:xfrm>
              <a:off x="6525750" y="3013596"/>
              <a:ext cx="245807" cy="246888"/>
            </a:xfrm>
            <a:prstGeom prst="ellipse">
              <a:avLst/>
            </a:prstGeom>
            <a:solidFill>
              <a:schemeClr val="tx2"/>
            </a:solidFill>
            <a:ln>
              <a:solidFill>
                <a:schemeClr val="tx2">
                  <a:lumMod val="7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solidFill>
                    <a:schemeClr val="bg1"/>
                  </a:solidFill>
                  <a:latin typeface="+mj-lt"/>
                </a:rPr>
                <a:t>3</a:t>
              </a:r>
            </a:p>
          </p:txBody>
        </p:sp>
      </p:grpSp>
    </p:spTree>
    <p:extLst>
      <p:ext uri="{BB962C8B-B14F-4D97-AF65-F5344CB8AC3E}">
        <p14:creationId xmlns:p14="http://schemas.microsoft.com/office/powerpoint/2010/main" val="98512157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bg2">
                    <a:lumMod val="10000"/>
                  </a:schemeClr>
                </a:solidFill>
              </a:rPr>
              <a:t>Summary and Resources – Configure Azure Active Directory</a:t>
            </a:r>
          </a:p>
        </p:txBody>
      </p:sp>
      <p:sp>
        <p:nvSpPr>
          <p:cNvPr id="12" name="Rectangle 11">
            <a:extLst>
              <a:ext uri="{FF2B5EF4-FFF2-40B4-BE49-F238E27FC236}">
                <a16:creationId xmlns:a16="http://schemas.microsoft.com/office/drawing/2014/main" id="{616B814B-5D4E-416F-AE83-E9B3AC11932E}"/>
              </a:ext>
            </a:extLst>
          </p:cNvPr>
          <p:cNvSpPr/>
          <p:nvPr/>
        </p:nvSpPr>
        <p:spPr bwMode="auto">
          <a:xfrm>
            <a:off x="427039" y="1385888"/>
            <a:ext cx="4297362"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dirty="0">
                <a:latin typeface="+mj-lt"/>
              </a:rPr>
              <a:t>Knowledge Check</a:t>
            </a:r>
          </a:p>
        </p:txBody>
      </p:sp>
      <p:sp>
        <p:nvSpPr>
          <p:cNvPr id="13" name="Rectangle 12">
            <a:extLst>
              <a:ext uri="{FF2B5EF4-FFF2-40B4-BE49-F238E27FC236}">
                <a16:creationId xmlns:a16="http://schemas.microsoft.com/office/drawing/2014/main" id="{C85B5353-A05B-4F9F-93B3-4523D0B7E89B}"/>
              </a:ext>
            </a:extLst>
          </p:cNvPr>
          <p:cNvSpPr/>
          <p:nvPr/>
        </p:nvSpPr>
        <p:spPr bwMode="auto">
          <a:xfrm>
            <a:off x="4876800" y="1385888"/>
            <a:ext cx="7148540"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a:latin typeface="+mj-lt"/>
              </a:rPr>
              <a:t>Microsoft Learn Modules (docs.microsoft.com/Learn)</a:t>
            </a:r>
          </a:p>
        </p:txBody>
      </p:sp>
      <p:cxnSp>
        <p:nvCxnSpPr>
          <p:cNvPr id="28" name="Straight Connector 27">
            <a:extLst>
              <a:ext uri="{FF2B5EF4-FFF2-40B4-BE49-F238E27FC236}">
                <a16:creationId xmlns:a16="http://schemas.microsoft.com/office/drawing/2014/main" id="{3AFA1F8C-A0BC-4C3E-8230-2FFAA5369191}"/>
              </a:ext>
              <a:ext uri="{C183D7F6-B498-43B3-948B-1728B52AA6E4}">
                <adec:decorative xmlns:adec="http://schemas.microsoft.com/office/drawing/2017/decorative" val="1"/>
              </a:ext>
            </a:extLst>
          </p:cNvPr>
          <p:cNvCxnSpPr>
            <a:cxnSpLocks/>
          </p:cNvCxnSpPr>
          <p:nvPr/>
        </p:nvCxnSpPr>
        <p:spPr>
          <a:xfrm>
            <a:off x="4876800" y="2764118"/>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2804F6D-1590-44EB-B839-709E184FBF58}"/>
              </a:ext>
              <a:ext uri="{C183D7F6-B498-43B3-948B-1728B52AA6E4}">
                <adec:decorative xmlns:adec="http://schemas.microsoft.com/office/drawing/2017/decorative" val="1"/>
              </a:ext>
            </a:extLst>
          </p:cNvPr>
          <p:cNvCxnSpPr>
            <a:cxnSpLocks/>
          </p:cNvCxnSpPr>
          <p:nvPr/>
        </p:nvCxnSpPr>
        <p:spPr>
          <a:xfrm>
            <a:off x="4876800" y="3437616"/>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07D8E708-0375-4BE4-AA33-254D0233BCB2}"/>
              </a:ext>
            </a:extLst>
          </p:cNvPr>
          <p:cNvSpPr/>
          <p:nvPr/>
        </p:nvSpPr>
        <p:spPr>
          <a:xfrm>
            <a:off x="4801526" y="2021087"/>
            <a:ext cx="7132144"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0" indent="0" algn="l" defTabSz="800100">
              <a:lnSpc>
                <a:spcPct val="90000"/>
              </a:lnSpc>
              <a:spcBef>
                <a:spcPct val="0"/>
              </a:spcBef>
              <a:spcAft>
                <a:spcPct val="35000"/>
              </a:spcAft>
              <a:buNone/>
            </a:pPr>
            <a:r>
              <a:rPr lang="en-US" dirty="0">
                <a:hlinkClick r:id="rId3"/>
              </a:rPr>
              <a:t>Allow users to reset their password with Azure Active Directory self-service password reset (Sandbox)</a:t>
            </a:r>
            <a:endParaRPr lang="en-IN" sz="1800" kern="1200" dirty="0">
              <a:solidFill>
                <a:schemeClr val="tx1"/>
              </a:solidFill>
            </a:endParaRPr>
          </a:p>
        </p:txBody>
      </p:sp>
      <p:pic>
        <p:nvPicPr>
          <p:cNvPr id="3" name="Picture 2">
            <a:extLst>
              <a:ext uri="{FF2B5EF4-FFF2-40B4-BE49-F238E27FC236}">
                <a16:creationId xmlns:a16="http://schemas.microsoft.com/office/drawing/2014/main" id="{C6A6500B-AD98-4754-B815-30E4444B4EBD}"/>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41597" y="2794850"/>
            <a:ext cx="1494645" cy="2173707"/>
          </a:xfrm>
          <a:prstGeom prst="rect">
            <a:avLst/>
          </a:prstGeom>
        </p:spPr>
      </p:pic>
      <p:sp>
        <p:nvSpPr>
          <p:cNvPr id="14" name="TextBox 13">
            <a:extLst>
              <a:ext uri="{FF2B5EF4-FFF2-40B4-BE49-F238E27FC236}">
                <a16:creationId xmlns:a16="http://schemas.microsoft.com/office/drawing/2014/main" id="{2E7D642F-A854-4E49-941C-2BB00DF51409}"/>
              </a:ext>
            </a:extLst>
          </p:cNvPr>
          <p:cNvSpPr txBox="1"/>
          <p:nvPr/>
        </p:nvSpPr>
        <p:spPr>
          <a:xfrm>
            <a:off x="4801525" y="2791285"/>
            <a:ext cx="6642329" cy="646331"/>
          </a:xfrm>
          <a:prstGeom prst="rect">
            <a:avLst/>
          </a:prstGeom>
          <a:noFill/>
        </p:spPr>
        <p:txBody>
          <a:bodyPr wrap="square">
            <a:spAutoFit/>
          </a:bodyPr>
          <a:lstStyle/>
          <a:p>
            <a:r>
              <a:rPr lang="en-US" dirty="0">
                <a:hlinkClick r:id="rId5"/>
              </a:rPr>
              <a:t>Manage device identity with Azure AD join and Enterprise State Roaming</a:t>
            </a:r>
            <a:endParaRPr lang="en-US" dirty="0"/>
          </a:p>
        </p:txBody>
      </p:sp>
      <p:sp>
        <p:nvSpPr>
          <p:cNvPr id="11" name="TextBox 10">
            <a:extLst>
              <a:ext uri="{FF2B5EF4-FFF2-40B4-BE49-F238E27FC236}">
                <a16:creationId xmlns:a16="http://schemas.microsoft.com/office/drawing/2014/main" id="{82BE4601-6FA7-4F8D-B88C-7AEC6A093191}"/>
              </a:ext>
            </a:extLst>
          </p:cNvPr>
          <p:cNvSpPr txBox="1"/>
          <p:nvPr/>
        </p:nvSpPr>
        <p:spPr>
          <a:xfrm>
            <a:off x="4801525" y="3582197"/>
            <a:ext cx="6217920" cy="369332"/>
          </a:xfrm>
          <a:prstGeom prst="rect">
            <a:avLst/>
          </a:prstGeom>
          <a:noFill/>
        </p:spPr>
        <p:txBody>
          <a:bodyPr wrap="square">
            <a:spAutoFit/>
          </a:bodyPr>
          <a:lstStyle/>
          <a:p>
            <a:pPr algn="l"/>
            <a:r>
              <a:rPr lang="en-US" dirty="0">
                <a:hlinkClick r:id="rId6"/>
              </a:rPr>
              <a:t>Implement and manage hybrid identity</a:t>
            </a:r>
            <a:endParaRPr lang="en-US" dirty="0"/>
          </a:p>
        </p:txBody>
      </p:sp>
      <p:cxnSp>
        <p:nvCxnSpPr>
          <p:cNvPr id="5" name="Straight Connector 4">
            <a:extLst>
              <a:ext uri="{FF2B5EF4-FFF2-40B4-BE49-F238E27FC236}">
                <a16:creationId xmlns:a16="http://schemas.microsoft.com/office/drawing/2014/main" id="{F41EC09E-9E6D-423C-A350-6CBC666F5A02}"/>
              </a:ext>
              <a:ext uri="{C183D7F6-B498-43B3-948B-1728B52AA6E4}">
                <adec:decorative xmlns:adec="http://schemas.microsoft.com/office/drawing/2017/decorative" val="1"/>
              </a:ext>
            </a:extLst>
          </p:cNvPr>
          <p:cNvCxnSpPr>
            <a:cxnSpLocks/>
          </p:cNvCxnSpPr>
          <p:nvPr/>
        </p:nvCxnSpPr>
        <p:spPr>
          <a:xfrm>
            <a:off x="4893196" y="4077696"/>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8A1577E-FA45-4AC3-92EB-608AE1A5F622}"/>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spTree>
    <p:extLst>
      <p:ext uri="{BB962C8B-B14F-4D97-AF65-F5344CB8AC3E}">
        <p14:creationId xmlns:p14="http://schemas.microsoft.com/office/powerpoint/2010/main" val="245363075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96951" y="3247963"/>
            <a:ext cx="9070923" cy="498598"/>
          </a:xfrm>
        </p:spPr>
        <p:txBody>
          <a:bodyPr/>
          <a:lstStyle/>
          <a:p>
            <a:r>
              <a:rPr lang="en-US" dirty="0"/>
              <a:t>Configure User and Group Accounts</a:t>
            </a:r>
          </a:p>
        </p:txBody>
      </p:sp>
      <p:pic>
        <p:nvPicPr>
          <p:cNvPr id="6" name="Picture 5" descr="Icon of two people">
            <a:extLst>
              <a:ext uri="{FF2B5EF4-FFF2-40B4-BE49-F238E27FC236}">
                <a16:creationId xmlns:a16="http://schemas.microsoft.com/office/drawing/2014/main" id="{7746F07D-A897-4015-81E8-EA649193E7E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82109" y="2781637"/>
            <a:ext cx="1442020" cy="1442020"/>
          </a:xfrm>
          <a:prstGeom prst="rect">
            <a:avLst/>
          </a:prstGeom>
        </p:spPr>
      </p:pic>
    </p:spTree>
    <p:extLst>
      <p:ext uri="{BB962C8B-B14F-4D97-AF65-F5344CB8AC3E}">
        <p14:creationId xmlns:p14="http://schemas.microsoft.com/office/powerpoint/2010/main" val="149742650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06FB1-ADCB-44A6-A586-4BE06B83C4E8}"/>
              </a:ext>
            </a:extLst>
          </p:cNvPr>
          <p:cNvSpPr>
            <a:spLocks noGrp="1"/>
          </p:cNvSpPr>
          <p:nvPr>
            <p:ph type="title"/>
          </p:nvPr>
        </p:nvSpPr>
        <p:spPr>
          <a:xfrm>
            <a:off x="465139" y="2676527"/>
            <a:ext cx="2335170" cy="1641475"/>
          </a:xfrm>
        </p:spPr>
        <p:txBody>
          <a:bodyPr/>
          <a:lstStyle/>
          <a:p>
            <a:r>
              <a:rPr lang="en-US" dirty="0"/>
              <a:t>Configure User and Group Accounts Introduction</a:t>
            </a:r>
          </a:p>
        </p:txBody>
      </p:sp>
      <p:sp>
        <p:nvSpPr>
          <p:cNvPr id="5" name="Rectangle 4">
            <a:extLst>
              <a:ext uri="{FF2B5EF4-FFF2-40B4-BE49-F238E27FC236}">
                <a16:creationId xmlns:a16="http://schemas.microsoft.com/office/drawing/2014/main" id="{3F05FDA1-1599-4684-A051-18A6974A3B6D}"/>
              </a:ext>
            </a:extLst>
          </p:cNvPr>
          <p:cNvSpPr/>
          <p:nvPr/>
        </p:nvSpPr>
        <p:spPr bwMode="auto">
          <a:xfrm>
            <a:off x="4446190" y="655193"/>
            <a:ext cx="7399446" cy="438906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nSpc>
                <a:spcPct val="200000"/>
              </a:lnSpc>
            </a:pPr>
            <a:r>
              <a:rPr lang="en-US" sz="2200" dirty="0">
                <a:solidFill>
                  <a:schemeClr val="tx1"/>
                </a:solidFill>
              </a:rPr>
              <a:t>Create User Accounts</a:t>
            </a:r>
          </a:p>
          <a:p>
            <a:pPr>
              <a:lnSpc>
                <a:spcPct val="200000"/>
              </a:lnSpc>
            </a:pPr>
            <a:r>
              <a:rPr lang="en-US" sz="2200" dirty="0">
                <a:solidFill>
                  <a:schemeClr val="tx1"/>
                </a:solidFill>
              </a:rPr>
              <a:t>Manage User Accounts</a:t>
            </a:r>
          </a:p>
          <a:p>
            <a:pPr>
              <a:lnSpc>
                <a:spcPct val="200000"/>
              </a:lnSpc>
            </a:pPr>
            <a:r>
              <a:rPr lang="en-US" sz="2200" dirty="0">
                <a:solidFill>
                  <a:schemeClr val="tx1"/>
                </a:solidFill>
              </a:rPr>
              <a:t>Create Bulk Accounts</a:t>
            </a:r>
          </a:p>
          <a:p>
            <a:pPr>
              <a:lnSpc>
                <a:spcPct val="200000"/>
              </a:lnSpc>
            </a:pPr>
            <a:r>
              <a:rPr lang="en-US" sz="2200" dirty="0">
                <a:solidFill>
                  <a:schemeClr val="tx1"/>
                </a:solidFill>
              </a:rPr>
              <a:t>Create Group Accounts</a:t>
            </a:r>
          </a:p>
          <a:p>
            <a:pPr>
              <a:lnSpc>
                <a:spcPct val="200000"/>
              </a:lnSpc>
            </a:pPr>
            <a:r>
              <a:rPr lang="en-US" sz="2200" dirty="0">
                <a:solidFill>
                  <a:schemeClr val="tx1"/>
                </a:solidFill>
              </a:rPr>
              <a:t>Assign Licenses to Users and Groups (extra topic) </a:t>
            </a:r>
          </a:p>
          <a:p>
            <a:pPr>
              <a:lnSpc>
                <a:spcPct val="200000"/>
              </a:lnSpc>
            </a:pPr>
            <a:r>
              <a:rPr lang="en-US" sz="2200" dirty="0">
                <a:solidFill>
                  <a:schemeClr val="tx1"/>
                </a:solidFill>
              </a:rPr>
              <a:t>Create Administrative Units</a:t>
            </a:r>
          </a:p>
          <a:p>
            <a:pPr>
              <a:lnSpc>
                <a:spcPct val="200000"/>
              </a:lnSpc>
            </a:pPr>
            <a:r>
              <a:rPr lang="en-US" sz="2200" dirty="0">
                <a:solidFill>
                  <a:schemeClr val="tx1"/>
                </a:solidFill>
              </a:rPr>
              <a:t>Demonstration – Users and Groups</a:t>
            </a:r>
          </a:p>
          <a:p>
            <a:pPr>
              <a:lnSpc>
                <a:spcPct val="200000"/>
              </a:lnSpc>
            </a:pPr>
            <a:r>
              <a:rPr lang="en-US" sz="2200" dirty="0">
                <a:solidFill>
                  <a:schemeClr val="tx1"/>
                </a:solidFill>
              </a:rPr>
              <a:t>Summary and Resources </a:t>
            </a:r>
          </a:p>
        </p:txBody>
      </p:sp>
      <p:grpSp>
        <p:nvGrpSpPr>
          <p:cNvPr id="4" name="Group 3">
            <a:extLst>
              <a:ext uri="{FF2B5EF4-FFF2-40B4-BE49-F238E27FC236}">
                <a16:creationId xmlns:a16="http://schemas.microsoft.com/office/drawing/2014/main" id="{268F60DC-592B-4334-9C3E-4904E3E39ED1}"/>
              </a:ext>
              <a:ext uri="{C183D7F6-B498-43B3-948B-1728B52AA6E4}">
                <adec:decorative xmlns:adec="http://schemas.microsoft.com/office/drawing/2017/decorative" val="1"/>
              </a:ext>
            </a:extLst>
          </p:cNvPr>
          <p:cNvGrpSpPr/>
          <p:nvPr/>
        </p:nvGrpSpPr>
        <p:grpSpPr>
          <a:xfrm>
            <a:off x="3753172" y="386767"/>
            <a:ext cx="580552" cy="5141082"/>
            <a:chOff x="3753172" y="386767"/>
            <a:chExt cx="580552" cy="5141082"/>
          </a:xfrm>
        </p:grpSpPr>
        <p:pic>
          <p:nvPicPr>
            <p:cNvPr id="13" name="Picture 12">
              <a:extLst>
                <a:ext uri="{FF2B5EF4-FFF2-40B4-BE49-F238E27FC236}">
                  <a16:creationId xmlns:a16="http://schemas.microsoft.com/office/drawing/2014/main" id="{A13BE26B-1169-4C96-9624-3AA9A7FACC00}"/>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66601" y="386767"/>
              <a:ext cx="548354" cy="536852"/>
            </a:xfrm>
            <a:prstGeom prst="rect">
              <a:avLst/>
            </a:prstGeom>
          </p:spPr>
        </p:pic>
        <p:pic>
          <p:nvPicPr>
            <p:cNvPr id="14" name="Picture 13">
              <a:extLst>
                <a:ext uri="{FF2B5EF4-FFF2-40B4-BE49-F238E27FC236}">
                  <a16:creationId xmlns:a16="http://schemas.microsoft.com/office/drawing/2014/main" id="{004B2CEB-3CA3-4502-A605-34738E1A69D4}"/>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66601" y="1034979"/>
              <a:ext cx="548354" cy="536852"/>
            </a:xfrm>
            <a:prstGeom prst="rect">
              <a:avLst/>
            </a:prstGeom>
          </p:spPr>
        </p:pic>
        <p:pic>
          <p:nvPicPr>
            <p:cNvPr id="15" name="Picture 14">
              <a:extLst>
                <a:ext uri="{FF2B5EF4-FFF2-40B4-BE49-F238E27FC236}">
                  <a16:creationId xmlns:a16="http://schemas.microsoft.com/office/drawing/2014/main" id="{059EA2D1-9E59-40A4-B1CE-2C40C0D7A518}"/>
                </a:ext>
                <a:ext uri="{C183D7F6-B498-43B3-948B-1728B52AA6E4}">
                  <adec:decorative xmlns:adec="http://schemas.microsoft.com/office/drawing/2017/decorative" val="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66601" y="1683190"/>
              <a:ext cx="548354" cy="536852"/>
            </a:xfrm>
            <a:prstGeom prst="rect">
              <a:avLst/>
            </a:prstGeom>
          </p:spPr>
        </p:pic>
        <p:pic>
          <p:nvPicPr>
            <p:cNvPr id="16" name="Picture 15">
              <a:extLst>
                <a:ext uri="{FF2B5EF4-FFF2-40B4-BE49-F238E27FC236}">
                  <a16:creationId xmlns:a16="http://schemas.microsoft.com/office/drawing/2014/main" id="{7AC072D5-8F8B-400F-89D5-C54DE7C0885E}"/>
                </a:ext>
                <a:ext uri="{C183D7F6-B498-43B3-948B-1728B52AA6E4}">
                  <adec:decorative xmlns:adec="http://schemas.microsoft.com/office/drawing/2017/decorative" val="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65795" y="2397875"/>
              <a:ext cx="548354" cy="536852"/>
            </a:xfrm>
            <a:prstGeom prst="rect">
              <a:avLst/>
            </a:prstGeom>
          </p:spPr>
        </p:pic>
        <p:pic>
          <p:nvPicPr>
            <p:cNvPr id="57" name="Picture 56">
              <a:extLst>
                <a:ext uri="{FF2B5EF4-FFF2-40B4-BE49-F238E27FC236}">
                  <a16:creationId xmlns:a16="http://schemas.microsoft.com/office/drawing/2014/main" id="{9FA5692D-EDBC-4250-83DC-C8E7DA6EFF82}"/>
                </a:ext>
                <a:ext uri="{C183D7F6-B498-43B3-948B-1728B52AA6E4}">
                  <adec:decorative xmlns:adec="http://schemas.microsoft.com/office/drawing/2017/decorative" val="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64989" y="4392023"/>
              <a:ext cx="548354" cy="536852"/>
            </a:xfrm>
            <a:prstGeom prst="rect">
              <a:avLst/>
            </a:prstGeom>
          </p:spPr>
        </p:pic>
        <p:pic>
          <p:nvPicPr>
            <p:cNvPr id="19" name="Picture 18">
              <a:extLst>
                <a:ext uri="{FF2B5EF4-FFF2-40B4-BE49-F238E27FC236}">
                  <a16:creationId xmlns:a16="http://schemas.microsoft.com/office/drawing/2014/main" id="{C2A60FCD-E531-4C26-9664-D2320823FDC3}"/>
                </a:ext>
              </a:extLst>
            </p:cNvPr>
            <p:cNvPicPr>
              <a:picLocks noChangeAspect="1"/>
            </p:cNvPicPr>
            <p:nvPr/>
          </p:nvPicPr>
          <p:blipFill>
            <a:blip r:embed="rId8"/>
            <a:stretch>
              <a:fillRect/>
            </a:stretch>
          </p:blipFill>
          <p:spPr>
            <a:xfrm>
              <a:off x="3765795" y="5044254"/>
              <a:ext cx="548354" cy="483595"/>
            </a:xfrm>
            <a:prstGeom prst="rect">
              <a:avLst/>
            </a:prstGeom>
          </p:spPr>
        </p:pic>
        <p:sp>
          <p:nvSpPr>
            <p:cNvPr id="22" name="Freeform: Shape 21">
              <a:extLst>
                <a:ext uri="{FF2B5EF4-FFF2-40B4-BE49-F238E27FC236}">
                  <a16:creationId xmlns:a16="http://schemas.microsoft.com/office/drawing/2014/main" id="{AF3B8C99-623D-4C86-8562-1FF722BD8FC6}"/>
                </a:ext>
              </a:extLst>
            </p:cNvPr>
            <p:cNvSpPr/>
            <p:nvPr/>
          </p:nvSpPr>
          <p:spPr>
            <a:xfrm>
              <a:off x="4079916" y="5275123"/>
              <a:ext cx="117358" cy="53341"/>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D4CE08FE-2382-4850-B4F5-97EB942B4F89}"/>
                </a:ext>
              </a:extLst>
            </p:cNvPr>
            <p:cNvSpPr/>
            <p:nvPr/>
          </p:nvSpPr>
          <p:spPr>
            <a:xfrm>
              <a:off x="4105461" y="5201989"/>
              <a:ext cx="65199" cy="59267"/>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9269BC25-5E1F-4302-8933-87CA08A38C45}"/>
                </a:ext>
              </a:extLst>
            </p:cNvPr>
            <p:cNvSpPr/>
            <p:nvPr/>
          </p:nvSpPr>
          <p:spPr>
            <a:xfrm>
              <a:off x="3981016" y="5215185"/>
              <a:ext cx="117358" cy="53341"/>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98C1914-A496-4AF7-8307-BB2CEED61D9C}"/>
                </a:ext>
              </a:extLst>
            </p:cNvPr>
            <p:cNvSpPr/>
            <p:nvPr/>
          </p:nvSpPr>
          <p:spPr>
            <a:xfrm>
              <a:off x="4006567" y="5142073"/>
              <a:ext cx="65199" cy="59267"/>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08B23017-9431-4BDD-9A01-E54B3D81006C}"/>
                </a:ext>
              </a:extLst>
            </p:cNvPr>
            <p:cNvSpPr/>
            <p:nvPr/>
          </p:nvSpPr>
          <p:spPr>
            <a:xfrm>
              <a:off x="3981016" y="5350991"/>
              <a:ext cx="117358" cy="53341"/>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DCF656D-CC7F-4E04-9066-AB048DFAE0AC}"/>
                </a:ext>
              </a:extLst>
            </p:cNvPr>
            <p:cNvSpPr/>
            <p:nvPr/>
          </p:nvSpPr>
          <p:spPr>
            <a:xfrm>
              <a:off x="4006567" y="5277902"/>
              <a:ext cx="65199" cy="59267"/>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F57D9E1E-F236-4844-92AC-F83926B7B2A8}"/>
                </a:ext>
              </a:extLst>
            </p:cNvPr>
            <p:cNvSpPr/>
            <p:nvPr/>
          </p:nvSpPr>
          <p:spPr>
            <a:xfrm>
              <a:off x="3882669" y="5275123"/>
              <a:ext cx="117358" cy="53341"/>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D1D337C0-D119-426F-B939-778E9299FA3F}"/>
                </a:ext>
              </a:extLst>
            </p:cNvPr>
            <p:cNvSpPr/>
            <p:nvPr/>
          </p:nvSpPr>
          <p:spPr>
            <a:xfrm>
              <a:off x="3908221" y="5201989"/>
              <a:ext cx="65199" cy="59267"/>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a:p>
          </p:txBody>
        </p:sp>
        <p:pic>
          <p:nvPicPr>
            <p:cNvPr id="38" name="Picture 37">
              <a:extLst>
                <a:ext uri="{FF2B5EF4-FFF2-40B4-BE49-F238E27FC236}">
                  <a16:creationId xmlns:a16="http://schemas.microsoft.com/office/drawing/2014/main" id="{C91517EB-CA3F-46E9-987B-428FCF151086}"/>
                </a:ext>
                <a:ext uri="{C183D7F6-B498-43B3-948B-1728B52AA6E4}">
                  <adec:decorative xmlns:adec="http://schemas.microsoft.com/office/drawing/2017/decorative" val="1"/>
                </a:ext>
              </a:extLst>
            </p:cNvPr>
            <p:cNvPicPr>
              <a:picLocks noChangeAspect="1"/>
            </p:cNvPicPr>
            <p:nvPr/>
          </p:nvPicPr>
          <p:blipFill>
            <a:blip r:embed="rId9"/>
            <a:stretch>
              <a:fillRect/>
            </a:stretch>
          </p:blipFill>
          <p:spPr>
            <a:xfrm>
              <a:off x="3779271" y="3112560"/>
              <a:ext cx="554453" cy="536851"/>
            </a:xfrm>
            <a:prstGeom prst="rect">
              <a:avLst/>
            </a:prstGeom>
          </p:spPr>
        </p:pic>
        <p:pic>
          <p:nvPicPr>
            <p:cNvPr id="3" name="Picture 2">
              <a:extLst>
                <a:ext uri="{FF2B5EF4-FFF2-40B4-BE49-F238E27FC236}">
                  <a16:creationId xmlns:a16="http://schemas.microsoft.com/office/drawing/2014/main" id="{2D985831-4FE6-478F-BA8B-F9DF278B4254}"/>
                </a:ext>
              </a:extLst>
            </p:cNvPr>
            <p:cNvPicPr>
              <a:picLocks noChangeAspect="1"/>
            </p:cNvPicPr>
            <p:nvPr/>
          </p:nvPicPr>
          <p:blipFill>
            <a:blip r:embed="rId8"/>
            <a:stretch>
              <a:fillRect/>
            </a:stretch>
          </p:blipFill>
          <p:spPr>
            <a:xfrm>
              <a:off x="3753172" y="3731876"/>
              <a:ext cx="548354" cy="483595"/>
            </a:xfrm>
            <a:prstGeom prst="rect">
              <a:avLst/>
            </a:prstGeom>
          </p:spPr>
        </p:pic>
        <p:pic>
          <p:nvPicPr>
            <p:cNvPr id="6" name="Graphic 5" descr="Steering Wheel with solid fill">
              <a:extLst>
                <a:ext uri="{FF2B5EF4-FFF2-40B4-BE49-F238E27FC236}">
                  <a16:creationId xmlns:a16="http://schemas.microsoft.com/office/drawing/2014/main" id="{1E1E9F37-50B9-4554-BFA2-3ABE87D4D51E}"/>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828707" y="3795354"/>
              <a:ext cx="397284" cy="397284"/>
            </a:xfrm>
            <a:prstGeom prst="rect">
              <a:avLst/>
            </a:prstGeom>
          </p:spPr>
        </p:pic>
      </p:grpSp>
    </p:spTree>
    <p:extLst>
      <p:ext uri="{BB962C8B-B14F-4D97-AF65-F5344CB8AC3E}">
        <p14:creationId xmlns:p14="http://schemas.microsoft.com/office/powerpoint/2010/main" val="283729122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User Accounts</a:t>
            </a:r>
          </a:p>
        </p:txBody>
      </p:sp>
      <p:sp>
        <p:nvSpPr>
          <p:cNvPr id="5" name="Rectangle 4">
            <a:extLst>
              <a:ext uri="{FF2B5EF4-FFF2-40B4-BE49-F238E27FC236}">
                <a16:creationId xmlns:a16="http://schemas.microsoft.com/office/drawing/2014/main" id="{0341C1F6-FE65-4AC2-B74A-E7845BC7DBB4}"/>
              </a:ext>
              <a:ext uri="{C183D7F6-B498-43B3-948B-1728B52AA6E4}">
                <adec:decorative xmlns:adec="http://schemas.microsoft.com/office/drawing/2017/decorative" val="1"/>
              </a:ext>
            </a:extLst>
          </p:cNvPr>
          <p:cNvSpPr/>
          <p:nvPr/>
        </p:nvSpPr>
        <p:spPr bwMode="auto">
          <a:xfrm>
            <a:off x="415925" y="1339092"/>
            <a:ext cx="11582400" cy="3604231"/>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cs typeface="Segoe UI" pitchFamily="34" charset="0"/>
            </a:endParaRPr>
          </a:p>
        </p:txBody>
      </p:sp>
      <p:sp>
        <p:nvSpPr>
          <p:cNvPr id="9" name="Rectangle 8">
            <a:extLst>
              <a:ext uri="{FF2B5EF4-FFF2-40B4-BE49-F238E27FC236}">
                <a16:creationId xmlns:a16="http://schemas.microsoft.com/office/drawing/2014/main" id="{4DB90E1B-7A16-4229-8700-4DB851D1FD93}"/>
              </a:ext>
            </a:extLst>
          </p:cNvPr>
          <p:cNvSpPr/>
          <p:nvPr/>
        </p:nvSpPr>
        <p:spPr>
          <a:xfrm>
            <a:off x="427038" y="5225938"/>
            <a:ext cx="2735776" cy="1241365"/>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All users must</a:t>
            </a:r>
            <a:br>
              <a:rPr lang="en-US" sz="2000" dirty="0">
                <a:solidFill>
                  <a:schemeClr val="tx1"/>
                </a:solidFill>
              </a:rPr>
            </a:br>
            <a:r>
              <a:rPr lang="en-US" sz="2000" dirty="0">
                <a:solidFill>
                  <a:schemeClr val="tx1"/>
                </a:solidFill>
              </a:rPr>
              <a:t>have an account</a:t>
            </a:r>
          </a:p>
        </p:txBody>
      </p:sp>
      <p:sp>
        <p:nvSpPr>
          <p:cNvPr id="10" name="Rectangle 9">
            <a:extLst>
              <a:ext uri="{FF2B5EF4-FFF2-40B4-BE49-F238E27FC236}">
                <a16:creationId xmlns:a16="http://schemas.microsoft.com/office/drawing/2014/main" id="{312D2E04-3872-446E-A1C2-2AEBC0880E73}"/>
              </a:ext>
            </a:extLst>
          </p:cNvPr>
          <p:cNvSpPr/>
          <p:nvPr/>
        </p:nvSpPr>
        <p:spPr>
          <a:xfrm>
            <a:off x="3290859" y="5225938"/>
            <a:ext cx="4295266" cy="1241365"/>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The account is used for authentication and authorization</a:t>
            </a:r>
          </a:p>
        </p:txBody>
      </p:sp>
      <p:sp>
        <p:nvSpPr>
          <p:cNvPr id="11" name="Rectangle 10">
            <a:extLst>
              <a:ext uri="{FF2B5EF4-FFF2-40B4-BE49-F238E27FC236}">
                <a16:creationId xmlns:a16="http://schemas.microsoft.com/office/drawing/2014/main" id="{1583D988-E643-436F-981E-8AC471424EFA}"/>
              </a:ext>
            </a:extLst>
          </p:cNvPr>
          <p:cNvSpPr/>
          <p:nvPr/>
        </p:nvSpPr>
        <p:spPr>
          <a:xfrm>
            <a:off x="7714171" y="5225938"/>
            <a:ext cx="4295266" cy="1241365"/>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Each user account has additional properties</a:t>
            </a:r>
          </a:p>
        </p:txBody>
      </p:sp>
      <p:pic>
        <p:nvPicPr>
          <p:cNvPr id="4" name="Picture 3" descr="Screenshot All Users page with Name, User principal name, user type and directory synhed.">
            <a:extLst>
              <a:ext uri="{FF2B5EF4-FFF2-40B4-BE49-F238E27FC236}">
                <a16:creationId xmlns:a16="http://schemas.microsoft.com/office/drawing/2014/main" id="{1626AC27-8EDB-494D-884B-FA00BE41958A}"/>
              </a:ext>
            </a:extLst>
          </p:cNvPr>
          <p:cNvPicPr>
            <a:picLocks noChangeAspect="1"/>
          </p:cNvPicPr>
          <p:nvPr/>
        </p:nvPicPr>
        <p:blipFill>
          <a:blip r:embed="rId3"/>
          <a:stretch>
            <a:fillRect/>
          </a:stretch>
        </p:blipFill>
        <p:spPr>
          <a:xfrm>
            <a:off x="503247" y="1768586"/>
            <a:ext cx="11429979" cy="2561417"/>
          </a:xfrm>
          <a:prstGeom prst="rect">
            <a:avLst/>
          </a:prstGeom>
        </p:spPr>
      </p:pic>
    </p:spTree>
    <p:extLst>
      <p:ext uri="{BB962C8B-B14F-4D97-AF65-F5344CB8AC3E}">
        <p14:creationId xmlns:p14="http://schemas.microsoft.com/office/powerpoint/2010/main" val="2639477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Manage User Accounts</a:t>
            </a:r>
          </a:p>
        </p:txBody>
      </p:sp>
      <p:sp>
        <p:nvSpPr>
          <p:cNvPr id="6" name="Rectangle 5">
            <a:extLst>
              <a:ext uri="{FF2B5EF4-FFF2-40B4-BE49-F238E27FC236}">
                <a16:creationId xmlns:a16="http://schemas.microsoft.com/office/drawing/2014/main" id="{70DC4905-B92A-4ECC-8463-BF58A01BC2F6}"/>
              </a:ext>
              <a:ext uri="{C183D7F6-B498-43B3-948B-1728B52AA6E4}">
                <adec:decorative xmlns:adec="http://schemas.microsoft.com/office/drawing/2017/decorative" val="1"/>
              </a:ext>
            </a:extLst>
          </p:cNvPr>
          <p:cNvSpPr/>
          <p:nvPr/>
        </p:nvSpPr>
        <p:spPr bwMode="auto">
          <a:xfrm>
            <a:off x="427038" y="1192212"/>
            <a:ext cx="11582400" cy="3731331"/>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cs typeface="Segoe UI" pitchFamily="34" charset="0"/>
            </a:endParaRPr>
          </a:p>
        </p:txBody>
      </p:sp>
      <p:pic>
        <p:nvPicPr>
          <p:cNvPr id="26" name="Picture 4" descr="Screenshot of the Add user tool bar including new user, new guest user, bulk create, bulk invite, bulk delete, download users, refresh, reset password, multi-factor authentication, and delete user">
            <a:extLst>
              <a:ext uri="{FF2B5EF4-FFF2-40B4-BE49-F238E27FC236}">
                <a16:creationId xmlns:a16="http://schemas.microsoft.com/office/drawing/2014/main" id="{80E4A273-CB51-4B65-AB73-0887DB31C4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366" y="1455159"/>
            <a:ext cx="11009745" cy="462273"/>
          </a:xfrm>
          <a:prstGeom prst="rect">
            <a:avLst/>
          </a:prstGeom>
        </p:spPr>
      </p:pic>
      <p:pic>
        <p:nvPicPr>
          <p:cNvPr id="27" name="Picture 26" descr="Screenshot of the new user page. Two radio buttons are shown. One for Create User and one for Invite User">
            <a:extLst>
              <a:ext uri="{FF2B5EF4-FFF2-40B4-BE49-F238E27FC236}">
                <a16:creationId xmlns:a16="http://schemas.microsoft.com/office/drawing/2014/main" id="{F7D331FB-EBD2-431F-B77D-3C4B4CF481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2354" y="2216139"/>
            <a:ext cx="8011768" cy="2530032"/>
          </a:xfrm>
          <a:prstGeom prst="rect">
            <a:avLst/>
          </a:prstGeom>
        </p:spPr>
      </p:pic>
      <p:sp>
        <p:nvSpPr>
          <p:cNvPr id="20" name="Freeform: Shape 19">
            <a:extLst>
              <a:ext uri="{FF2B5EF4-FFF2-40B4-BE49-F238E27FC236}">
                <a16:creationId xmlns:a16="http://schemas.microsoft.com/office/drawing/2014/main" id="{FA0F26BA-40E4-45FB-B677-CC713FFA4095}"/>
              </a:ext>
            </a:extLst>
          </p:cNvPr>
          <p:cNvSpPr/>
          <p:nvPr/>
        </p:nvSpPr>
        <p:spPr>
          <a:xfrm>
            <a:off x="427037" y="5050971"/>
            <a:ext cx="2797507"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Must be Global Administrator or User Administrator to manage users</a:t>
            </a:r>
            <a:endParaRPr lang="en-IN" sz="2000" dirty="0">
              <a:solidFill>
                <a:schemeClr val="tx1"/>
              </a:solidFill>
            </a:endParaRPr>
          </a:p>
        </p:txBody>
      </p:sp>
      <p:sp>
        <p:nvSpPr>
          <p:cNvPr id="21" name="Freeform: Shape 20">
            <a:extLst>
              <a:ext uri="{FF2B5EF4-FFF2-40B4-BE49-F238E27FC236}">
                <a16:creationId xmlns:a16="http://schemas.microsoft.com/office/drawing/2014/main" id="{C076102E-3CBB-479E-BA86-CFB3F9FAF942}"/>
              </a:ext>
            </a:extLst>
          </p:cNvPr>
          <p:cNvSpPr/>
          <p:nvPr/>
        </p:nvSpPr>
        <p:spPr>
          <a:xfrm>
            <a:off x="3351630" y="5050971"/>
            <a:ext cx="2797507"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User profile</a:t>
            </a:r>
            <a:br>
              <a:rPr lang="en-US" sz="2000" dirty="0">
                <a:solidFill>
                  <a:schemeClr val="tx1"/>
                </a:solidFill>
              </a:rPr>
            </a:br>
            <a:r>
              <a:rPr lang="en-US" sz="2000" dirty="0">
                <a:solidFill>
                  <a:schemeClr val="tx1"/>
                </a:solidFill>
              </a:rPr>
              <a:t>(picture, job, contact info) is optional</a:t>
            </a:r>
            <a:endParaRPr lang="en-IN" sz="2000" dirty="0">
              <a:solidFill>
                <a:schemeClr val="tx1"/>
              </a:solidFill>
            </a:endParaRPr>
          </a:p>
        </p:txBody>
      </p:sp>
      <p:sp>
        <p:nvSpPr>
          <p:cNvPr id="22" name="Freeform: Shape 21">
            <a:extLst>
              <a:ext uri="{FF2B5EF4-FFF2-40B4-BE49-F238E27FC236}">
                <a16:creationId xmlns:a16="http://schemas.microsoft.com/office/drawing/2014/main" id="{E464C082-8CAD-4A4C-984C-008F1532D468}"/>
              </a:ext>
            </a:extLst>
          </p:cNvPr>
          <p:cNvSpPr/>
          <p:nvPr/>
        </p:nvSpPr>
        <p:spPr>
          <a:xfrm>
            <a:off x="6276223" y="5050971"/>
            <a:ext cx="2797507"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Deleted users</a:t>
            </a:r>
            <a:br>
              <a:rPr lang="en-US" sz="2000" dirty="0">
                <a:solidFill>
                  <a:schemeClr val="tx1"/>
                </a:solidFill>
              </a:rPr>
            </a:br>
            <a:r>
              <a:rPr lang="en-US" sz="2000" dirty="0">
                <a:solidFill>
                  <a:schemeClr val="tx1"/>
                </a:solidFill>
              </a:rPr>
              <a:t>can be restored</a:t>
            </a:r>
            <a:br>
              <a:rPr lang="en-US" sz="2000" dirty="0">
                <a:solidFill>
                  <a:schemeClr val="tx1"/>
                </a:solidFill>
              </a:rPr>
            </a:br>
            <a:r>
              <a:rPr lang="en-US" sz="2000" dirty="0">
                <a:solidFill>
                  <a:schemeClr val="tx1"/>
                </a:solidFill>
              </a:rPr>
              <a:t>for 30 days</a:t>
            </a:r>
            <a:endParaRPr lang="en-IN" sz="2000" dirty="0">
              <a:solidFill>
                <a:schemeClr val="tx1"/>
              </a:solidFill>
            </a:endParaRPr>
          </a:p>
        </p:txBody>
      </p:sp>
      <p:sp>
        <p:nvSpPr>
          <p:cNvPr id="23" name="Freeform: Shape 22">
            <a:extLst>
              <a:ext uri="{FF2B5EF4-FFF2-40B4-BE49-F238E27FC236}">
                <a16:creationId xmlns:a16="http://schemas.microsoft.com/office/drawing/2014/main" id="{BB47372E-D0FF-48F8-9885-26EA4EDE90A2}"/>
              </a:ext>
            </a:extLst>
          </p:cNvPr>
          <p:cNvSpPr/>
          <p:nvPr/>
        </p:nvSpPr>
        <p:spPr>
          <a:xfrm>
            <a:off x="9200817" y="5050971"/>
            <a:ext cx="2797507"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Sign in and audit</a:t>
            </a:r>
            <a:br>
              <a:rPr lang="en-US" sz="2000" dirty="0">
                <a:solidFill>
                  <a:schemeClr val="tx1"/>
                </a:solidFill>
              </a:rPr>
            </a:br>
            <a:r>
              <a:rPr lang="en-US" sz="2000" dirty="0">
                <a:solidFill>
                  <a:schemeClr val="tx1"/>
                </a:solidFill>
              </a:rPr>
              <a:t>log information</a:t>
            </a:r>
            <a:br>
              <a:rPr lang="en-US" sz="2000" dirty="0">
                <a:solidFill>
                  <a:schemeClr val="tx1"/>
                </a:solidFill>
              </a:rPr>
            </a:br>
            <a:r>
              <a:rPr lang="en-US" sz="2000" dirty="0">
                <a:solidFill>
                  <a:schemeClr val="tx1"/>
                </a:solidFill>
              </a:rPr>
              <a:t>is available</a:t>
            </a:r>
            <a:endParaRPr lang="en-IN" sz="2000" dirty="0">
              <a:solidFill>
                <a:schemeClr val="tx1"/>
              </a:solidFill>
            </a:endParaRPr>
          </a:p>
        </p:txBody>
      </p:sp>
    </p:spTree>
    <p:extLst>
      <p:ext uri="{BB962C8B-B14F-4D97-AF65-F5344CB8AC3E}">
        <p14:creationId xmlns:p14="http://schemas.microsoft.com/office/powerpoint/2010/main" val="301934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rPr>
              <a:t>Perform bulk account updates</a:t>
            </a:r>
          </a:p>
        </p:txBody>
      </p:sp>
      <p:sp>
        <p:nvSpPr>
          <p:cNvPr id="10" name="Freeform: Shape 9">
            <a:extLst>
              <a:ext uri="{FF2B5EF4-FFF2-40B4-BE49-F238E27FC236}">
                <a16:creationId xmlns:a16="http://schemas.microsoft.com/office/drawing/2014/main" id="{F6084F3F-647F-4933-85D8-5F1690C4EA0D}"/>
              </a:ext>
            </a:extLst>
          </p:cNvPr>
          <p:cNvSpPr/>
          <p:nvPr/>
        </p:nvSpPr>
        <p:spPr>
          <a:xfrm>
            <a:off x="558223" y="4894693"/>
            <a:ext cx="3629233"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Azure AD supports bulk user and group member updates</a:t>
            </a:r>
          </a:p>
        </p:txBody>
      </p:sp>
      <p:sp>
        <p:nvSpPr>
          <p:cNvPr id="9" name="Freeform: Shape 8">
            <a:extLst>
              <a:ext uri="{FF2B5EF4-FFF2-40B4-BE49-F238E27FC236}">
                <a16:creationId xmlns:a16="http://schemas.microsoft.com/office/drawing/2014/main" id="{CC67C29D-13CE-4EDA-B25C-E03DB051F7C5}"/>
              </a:ext>
            </a:extLst>
          </p:cNvPr>
          <p:cNvSpPr/>
          <p:nvPr/>
        </p:nvSpPr>
        <p:spPr>
          <a:xfrm>
            <a:off x="4369457" y="4894692"/>
            <a:ext cx="3629233"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Create the comma-separated values (CSV) template you can download from the Portal</a:t>
            </a:r>
          </a:p>
        </p:txBody>
      </p:sp>
      <p:sp>
        <p:nvSpPr>
          <p:cNvPr id="11" name="Freeform: Shape 10">
            <a:extLst>
              <a:ext uri="{FF2B5EF4-FFF2-40B4-BE49-F238E27FC236}">
                <a16:creationId xmlns:a16="http://schemas.microsoft.com/office/drawing/2014/main" id="{F1EF831E-263B-494E-A165-3C91F34BC23C}"/>
              </a:ext>
            </a:extLst>
          </p:cNvPr>
          <p:cNvSpPr/>
          <p:nvPr/>
        </p:nvSpPr>
        <p:spPr>
          <a:xfrm>
            <a:off x="8180691" y="4894692"/>
            <a:ext cx="3629233"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Must be signed in as a Global administrator or User administrator</a:t>
            </a:r>
          </a:p>
        </p:txBody>
      </p:sp>
      <p:pic>
        <p:nvPicPr>
          <p:cNvPr id="3" name="Picture 2" descr="Screenshot of the bulk create user page in Azure AD. ">
            <a:extLst>
              <a:ext uri="{FF2B5EF4-FFF2-40B4-BE49-F238E27FC236}">
                <a16:creationId xmlns:a16="http://schemas.microsoft.com/office/drawing/2014/main" id="{7740676A-1072-411D-B851-F5DB71064382}"/>
              </a:ext>
            </a:extLst>
          </p:cNvPr>
          <p:cNvPicPr>
            <a:picLocks noChangeAspect="1"/>
          </p:cNvPicPr>
          <p:nvPr/>
        </p:nvPicPr>
        <p:blipFill>
          <a:blip r:embed="rId3"/>
          <a:stretch>
            <a:fillRect/>
          </a:stretch>
        </p:blipFill>
        <p:spPr>
          <a:xfrm>
            <a:off x="656050" y="1930540"/>
            <a:ext cx="10967943" cy="2225824"/>
          </a:xfrm>
          <a:prstGeom prst="rect">
            <a:avLst/>
          </a:prstGeom>
        </p:spPr>
      </p:pic>
      <p:sp>
        <p:nvSpPr>
          <p:cNvPr id="5" name="Rectangle 4">
            <a:extLst>
              <a:ext uri="{FF2B5EF4-FFF2-40B4-BE49-F238E27FC236}">
                <a16:creationId xmlns:a16="http://schemas.microsoft.com/office/drawing/2014/main" id="{3BF2B4B1-B0EA-4B47-A1AD-F26A44ADC48A}"/>
              </a:ext>
              <a:ext uri="{C183D7F6-B498-43B3-948B-1728B52AA6E4}">
                <adec:decorative xmlns:adec="http://schemas.microsoft.com/office/drawing/2017/decorative" val="1"/>
              </a:ext>
            </a:extLst>
          </p:cNvPr>
          <p:cNvSpPr/>
          <p:nvPr/>
        </p:nvSpPr>
        <p:spPr bwMode="auto">
          <a:xfrm>
            <a:off x="427038" y="1192212"/>
            <a:ext cx="11582400" cy="34167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711294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Group Accounts</a:t>
            </a:r>
          </a:p>
        </p:txBody>
      </p:sp>
      <p:sp>
        <p:nvSpPr>
          <p:cNvPr id="11" name="Rectangle 10">
            <a:extLst>
              <a:ext uri="{FF2B5EF4-FFF2-40B4-BE49-F238E27FC236}">
                <a16:creationId xmlns:a16="http://schemas.microsoft.com/office/drawing/2014/main" id="{67F2BA23-EAF0-4F0E-ACE5-C863F7DA9F08}"/>
              </a:ext>
              <a:ext uri="{C183D7F6-B498-43B3-948B-1728B52AA6E4}">
                <adec:decorative xmlns:adec="http://schemas.microsoft.com/office/drawing/2017/decorative" val="1"/>
              </a:ext>
            </a:extLst>
          </p:cNvPr>
          <p:cNvSpPr/>
          <p:nvPr/>
        </p:nvSpPr>
        <p:spPr bwMode="auto">
          <a:xfrm>
            <a:off x="427038" y="1192213"/>
            <a:ext cx="11582400" cy="3413351"/>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cs typeface="Segoe UI" pitchFamily="34" charset="0"/>
            </a:endParaRPr>
          </a:p>
        </p:txBody>
      </p:sp>
      <p:pic>
        <p:nvPicPr>
          <p:cNvPr id="13" name="Picture 3" descr="Screenshot of the Users and Groups - All Groups page in the Azure Portal. All Groups is highlighted and three groups are shown: Managers, Virtual Machine Administrators, and Virtual Network Administrators. The Group Type for each group is Security and the Membership Type is Assigned">
            <a:extLst>
              <a:ext uri="{FF2B5EF4-FFF2-40B4-BE49-F238E27FC236}">
                <a16:creationId xmlns:a16="http://schemas.microsoft.com/office/drawing/2014/main" id="{0F71FC66-9E5E-4996-A453-AA80AC7790C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317580" y="1343638"/>
            <a:ext cx="9801317" cy="3110501"/>
          </a:xfrm>
          <a:prstGeom prst="rect">
            <a:avLst/>
          </a:prstGeom>
        </p:spPr>
      </p:pic>
      <p:sp>
        <p:nvSpPr>
          <p:cNvPr id="5" name="Rectangle 4">
            <a:extLst>
              <a:ext uri="{FF2B5EF4-FFF2-40B4-BE49-F238E27FC236}">
                <a16:creationId xmlns:a16="http://schemas.microsoft.com/office/drawing/2014/main" id="{9D4081B1-5032-4F80-BBEC-87A7EC21EBC2}"/>
              </a:ext>
            </a:extLst>
          </p:cNvPr>
          <p:cNvSpPr/>
          <p:nvPr/>
        </p:nvSpPr>
        <p:spPr>
          <a:xfrm>
            <a:off x="427036" y="4760686"/>
            <a:ext cx="5707881" cy="1698303"/>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200" dirty="0">
                <a:solidFill>
                  <a:schemeClr val="tx1"/>
                </a:solidFill>
                <a:latin typeface="+mj-lt"/>
              </a:rPr>
              <a:t>Group Types</a:t>
            </a:r>
          </a:p>
          <a:p>
            <a:pPr marL="342900" indent="-228600">
              <a:spcBef>
                <a:spcPts val="200"/>
              </a:spcBef>
              <a:spcAft>
                <a:spcPts val="300"/>
              </a:spcAft>
              <a:buFont typeface="Arial" panose="020B0604020202020204" pitchFamily="34" charset="0"/>
              <a:buChar char="•"/>
            </a:pPr>
            <a:r>
              <a:rPr lang="en-US" sz="2200" dirty="0">
                <a:solidFill>
                  <a:schemeClr val="tx1"/>
                </a:solidFill>
              </a:rPr>
              <a:t>Security groups</a:t>
            </a:r>
          </a:p>
          <a:p>
            <a:pPr marL="342900" indent="-228600">
              <a:spcBef>
                <a:spcPts val="200"/>
              </a:spcBef>
              <a:spcAft>
                <a:spcPts val="300"/>
              </a:spcAft>
              <a:buFont typeface="Arial" panose="020B0604020202020204" pitchFamily="34" charset="0"/>
              <a:buChar char="•"/>
            </a:pPr>
            <a:r>
              <a:rPr lang="en-US" sz="2200" dirty="0">
                <a:solidFill>
                  <a:schemeClr val="tx1"/>
                </a:solidFill>
              </a:rPr>
              <a:t>Microsoft 365 groups</a:t>
            </a:r>
          </a:p>
        </p:txBody>
      </p:sp>
      <p:sp>
        <p:nvSpPr>
          <p:cNvPr id="15" name="Rectangle 14">
            <a:extLst>
              <a:ext uri="{FF2B5EF4-FFF2-40B4-BE49-F238E27FC236}">
                <a16:creationId xmlns:a16="http://schemas.microsoft.com/office/drawing/2014/main" id="{BD242CC3-01C1-41E3-919F-6987173DA536}"/>
              </a:ext>
            </a:extLst>
          </p:cNvPr>
          <p:cNvSpPr/>
          <p:nvPr/>
        </p:nvSpPr>
        <p:spPr>
          <a:xfrm>
            <a:off x="6280061" y="4760686"/>
            <a:ext cx="5729376" cy="1698303"/>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200" dirty="0">
                <a:solidFill>
                  <a:schemeClr val="tx1"/>
                </a:solidFill>
                <a:latin typeface="+mj-lt"/>
              </a:rPr>
              <a:t>Assignment Types</a:t>
            </a:r>
          </a:p>
          <a:p>
            <a:pPr marL="342900" indent="-228600">
              <a:spcBef>
                <a:spcPts val="200"/>
              </a:spcBef>
              <a:spcAft>
                <a:spcPts val="300"/>
              </a:spcAft>
              <a:buFont typeface="Arial" panose="020B0604020202020204" pitchFamily="34" charset="0"/>
              <a:buChar char="•"/>
            </a:pPr>
            <a:r>
              <a:rPr lang="en-US" sz="2200" dirty="0">
                <a:solidFill>
                  <a:schemeClr val="tx1"/>
                </a:solidFill>
              </a:rPr>
              <a:t>Assigned</a:t>
            </a:r>
          </a:p>
          <a:p>
            <a:pPr marL="342900" indent="-228600">
              <a:spcBef>
                <a:spcPts val="200"/>
              </a:spcBef>
              <a:spcAft>
                <a:spcPts val="300"/>
              </a:spcAft>
              <a:buFont typeface="Arial" panose="020B0604020202020204" pitchFamily="34" charset="0"/>
              <a:buChar char="•"/>
            </a:pPr>
            <a:r>
              <a:rPr lang="en-US" sz="2200" dirty="0">
                <a:solidFill>
                  <a:schemeClr val="tx1"/>
                </a:solidFill>
              </a:rPr>
              <a:t>Dynamic User</a:t>
            </a:r>
          </a:p>
          <a:p>
            <a:pPr marL="342900" indent="-228600">
              <a:spcBef>
                <a:spcPts val="200"/>
              </a:spcBef>
              <a:spcAft>
                <a:spcPts val="300"/>
              </a:spcAft>
              <a:buFont typeface="Arial" panose="020B0604020202020204" pitchFamily="34" charset="0"/>
              <a:buChar char="•"/>
            </a:pPr>
            <a:r>
              <a:rPr lang="en-US" sz="2200" dirty="0">
                <a:solidFill>
                  <a:schemeClr val="tx1"/>
                </a:solidFill>
              </a:rPr>
              <a:t>Dynamic Device (Security groups only)</a:t>
            </a:r>
          </a:p>
        </p:txBody>
      </p:sp>
    </p:spTree>
    <p:extLst>
      <p:ext uri="{BB962C8B-B14F-4D97-AF65-F5344CB8AC3E}">
        <p14:creationId xmlns:p14="http://schemas.microsoft.com/office/powerpoint/2010/main" val="2633615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F663B-3E26-476B-B207-490FBCA34D1E}"/>
              </a:ext>
            </a:extLst>
          </p:cNvPr>
          <p:cNvSpPr>
            <a:spLocks noGrp="1"/>
          </p:cNvSpPr>
          <p:nvPr>
            <p:ph type="title"/>
          </p:nvPr>
        </p:nvSpPr>
        <p:spPr/>
        <p:txBody>
          <a:bodyPr/>
          <a:lstStyle/>
          <a:p>
            <a:r>
              <a:rPr lang="en-US" dirty="0"/>
              <a:t>Assign Licenses to Users and Groups</a:t>
            </a:r>
          </a:p>
        </p:txBody>
      </p:sp>
      <p:sp>
        <p:nvSpPr>
          <p:cNvPr id="3" name="Text Placeholder 2">
            <a:extLst>
              <a:ext uri="{FF2B5EF4-FFF2-40B4-BE49-F238E27FC236}">
                <a16:creationId xmlns:a16="http://schemas.microsoft.com/office/drawing/2014/main" id="{386CFAE0-5594-44E4-A9BF-70BA9F60E048}"/>
              </a:ext>
            </a:extLst>
          </p:cNvPr>
          <p:cNvSpPr txBox="1">
            <a:spLocks/>
          </p:cNvSpPr>
          <p:nvPr/>
        </p:nvSpPr>
        <p:spPr>
          <a:xfrm>
            <a:off x="465139" y="3341184"/>
            <a:ext cx="7045134" cy="2646878"/>
          </a:xfrm>
          <a:prstGeom prst="rect">
            <a:avLst/>
          </a:prstGeom>
          <a:solidFill>
            <a:schemeClr val="bg1">
              <a:lumMod val="95000"/>
            </a:schemeClr>
          </a:solidFill>
        </p:spPr>
        <p:txBody>
          <a:bodyPr vert="horz" wrap="square" lIns="0" tIns="91440" rIns="146304" bIns="9144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612"/>
              </a:spcAft>
            </a:pPr>
            <a:r>
              <a:rPr lang="en-US" sz="2000" dirty="0">
                <a:latin typeface="+mn-lt"/>
              </a:rPr>
              <a:t>Additional Services (like O365 are paid cloud services)</a:t>
            </a:r>
          </a:p>
          <a:p>
            <a:pPr marL="349724" indent="-349724">
              <a:spcAft>
                <a:spcPts val="612"/>
              </a:spcAft>
              <a:buFont typeface="Arial" panose="020B0604020202020204" pitchFamily="34" charset="0"/>
              <a:buChar char="•"/>
            </a:pPr>
            <a:r>
              <a:rPr lang="en-US" sz="2000" dirty="0">
                <a:latin typeface="+mn-lt"/>
              </a:rPr>
              <a:t>Microsoft paid cloud services require licenses</a:t>
            </a:r>
          </a:p>
          <a:p>
            <a:pPr marL="349724" indent="-349724">
              <a:spcAft>
                <a:spcPts val="612"/>
              </a:spcAft>
              <a:buFont typeface="Arial" panose="020B0604020202020204" pitchFamily="34" charset="0"/>
              <a:buChar char="•"/>
            </a:pPr>
            <a:r>
              <a:rPr lang="en-US" sz="2000" dirty="0">
                <a:latin typeface="+mn-lt"/>
              </a:rPr>
              <a:t>Licenses are assigned to those who need access to the services</a:t>
            </a:r>
          </a:p>
          <a:p>
            <a:pPr marL="349724" indent="-349724">
              <a:spcAft>
                <a:spcPts val="612"/>
              </a:spcAft>
              <a:buFont typeface="Arial" panose="020B0604020202020204" pitchFamily="34" charset="0"/>
              <a:buChar char="•"/>
            </a:pPr>
            <a:r>
              <a:rPr lang="en-US" sz="2000" dirty="0">
                <a:latin typeface="+mn-lt"/>
              </a:rPr>
              <a:t>Each user or group requires a separate paid license</a:t>
            </a:r>
          </a:p>
          <a:p>
            <a:pPr marL="349724" indent="-349724">
              <a:spcAft>
                <a:spcPts val="612"/>
              </a:spcAft>
              <a:buFont typeface="Arial" panose="020B0604020202020204" pitchFamily="34" charset="0"/>
              <a:buChar char="•"/>
            </a:pPr>
            <a:r>
              <a:rPr lang="en-US" sz="2000" dirty="0">
                <a:latin typeface="+mn-lt"/>
              </a:rPr>
              <a:t>Administrators use management portals and PowerShell cmdlets to manage licenses</a:t>
            </a:r>
          </a:p>
        </p:txBody>
      </p:sp>
      <p:sp>
        <p:nvSpPr>
          <p:cNvPr id="4" name="Text Placeholder 2">
            <a:extLst>
              <a:ext uri="{FF2B5EF4-FFF2-40B4-BE49-F238E27FC236}">
                <a16:creationId xmlns:a16="http://schemas.microsoft.com/office/drawing/2014/main" id="{3A954253-4AE2-4A43-AB18-919BE6E4339E}"/>
              </a:ext>
            </a:extLst>
          </p:cNvPr>
          <p:cNvSpPr txBox="1">
            <a:spLocks/>
          </p:cNvSpPr>
          <p:nvPr/>
        </p:nvSpPr>
        <p:spPr>
          <a:xfrm>
            <a:off x="465139" y="1394503"/>
            <a:ext cx="7045133" cy="1624632"/>
          </a:xfrm>
          <a:prstGeom prst="rect">
            <a:avLst/>
          </a:prstGeom>
          <a:solidFill>
            <a:schemeClr val="bg1">
              <a:lumMod val="95000"/>
            </a:schemeClr>
          </a:solidFill>
        </p:spPr>
        <p:txBody>
          <a:bodyPr vert="horz" wrap="square" lIns="0" tIns="93260" rIns="0" bIns="93260" rtlCol="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Aft>
                <a:spcPts val="612"/>
              </a:spcAft>
            </a:pPr>
            <a:r>
              <a:rPr lang="en-US" sz="2000" dirty="0">
                <a:latin typeface="+mn-lt"/>
              </a:rPr>
              <a:t>Microsoft Azure is a cloud service that provides many built-in services for free.</a:t>
            </a:r>
          </a:p>
          <a:p>
            <a:pPr marL="349724" indent="-349724">
              <a:spcAft>
                <a:spcPts val="612"/>
              </a:spcAft>
              <a:buFont typeface="Arial" panose="020B0604020202020204" pitchFamily="34" charset="0"/>
              <a:buChar char="•"/>
            </a:pPr>
            <a:r>
              <a:rPr lang="en-US" sz="2000" dirty="0">
                <a:latin typeface="+mn-lt"/>
              </a:rPr>
              <a:t>Azure AD comes as a free service</a:t>
            </a:r>
          </a:p>
          <a:p>
            <a:pPr marL="349724" indent="-349724">
              <a:spcAft>
                <a:spcPts val="612"/>
              </a:spcAft>
              <a:buFont typeface="Arial" panose="020B0604020202020204" pitchFamily="34" charset="0"/>
              <a:buChar char="•"/>
            </a:pPr>
            <a:r>
              <a:rPr lang="en-US" sz="2000" dirty="0">
                <a:latin typeface="+mn-lt"/>
              </a:rPr>
              <a:t>Gain additional Azure AD functionality with a P1 or P2 license</a:t>
            </a:r>
          </a:p>
        </p:txBody>
      </p:sp>
      <p:sp>
        <p:nvSpPr>
          <p:cNvPr id="7" name="TextBox 6">
            <a:extLst>
              <a:ext uri="{FF2B5EF4-FFF2-40B4-BE49-F238E27FC236}">
                <a16:creationId xmlns:a16="http://schemas.microsoft.com/office/drawing/2014/main" id="{2EC5E35C-165E-4CDB-A302-4D90FFF5C72B}"/>
              </a:ext>
            </a:extLst>
          </p:cNvPr>
          <p:cNvSpPr txBox="1"/>
          <p:nvPr/>
        </p:nvSpPr>
        <p:spPr>
          <a:xfrm>
            <a:off x="8086531" y="1949146"/>
            <a:ext cx="3659507" cy="3096232"/>
          </a:xfrm>
          <a:prstGeom prst="rect">
            <a:avLst/>
          </a:prstGeom>
          <a:noFill/>
        </p:spPr>
        <p:txBody>
          <a:bodyPr wrap="square" lIns="182880" tIns="146304" rIns="182880" bIns="146304" rtlCol="0">
            <a:spAutoFit/>
          </a:bodyPr>
          <a:lstStyle/>
          <a:p>
            <a:pPr marL="342900" indent="-342900">
              <a:lnSpc>
                <a:spcPct val="90000"/>
              </a:lnSpc>
              <a:spcAft>
                <a:spcPts val="600"/>
              </a:spcAft>
              <a:buFont typeface="Wingdings" panose="05000000000000000000" pitchFamily="2" charset="2"/>
              <a:buChar char="q"/>
            </a:pPr>
            <a:r>
              <a:rPr lang="en-US" sz="2000" dirty="0">
                <a:gradFill>
                  <a:gsLst>
                    <a:gs pos="2917">
                      <a:schemeClr val="tx1"/>
                    </a:gs>
                    <a:gs pos="30000">
                      <a:schemeClr val="tx1"/>
                    </a:gs>
                  </a:gsLst>
                  <a:lin ang="5400000" scaled="0"/>
                </a:gradFill>
              </a:rPr>
              <a:t>View license plans and plan details</a:t>
            </a:r>
          </a:p>
          <a:p>
            <a:pPr marL="342900" indent="-342900">
              <a:lnSpc>
                <a:spcPct val="90000"/>
              </a:lnSpc>
              <a:spcAft>
                <a:spcPts val="600"/>
              </a:spcAft>
              <a:buFont typeface="Wingdings" panose="05000000000000000000" pitchFamily="2" charset="2"/>
              <a:buChar char="q"/>
            </a:pPr>
            <a:r>
              <a:rPr lang="en-US" sz="2000" dirty="0">
                <a:gradFill>
                  <a:gsLst>
                    <a:gs pos="2917">
                      <a:schemeClr val="tx1"/>
                    </a:gs>
                    <a:gs pos="30000">
                      <a:schemeClr val="tx1"/>
                    </a:gs>
                  </a:gsLst>
                  <a:lin ang="5400000" scaled="0"/>
                </a:gradFill>
              </a:rPr>
              <a:t>Set the Usage Location parameter</a:t>
            </a:r>
          </a:p>
          <a:p>
            <a:pPr marL="342900" indent="-342900">
              <a:lnSpc>
                <a:spcPct val="90000"/>
              </a:lnSpc>
              <a:spcAft>
                <a:spcPts val="600"/>
              </a:spcAft>
              <a:buFont typeface="Wingdings" panose="05000000000000000000" pitchFamily="2" charset="2"/>
              <a:buChar char="q"/>
            </a:pPr>
            <a:r>
              <a:rPr lang="en-US" sz="2000" dirty="0">
                <a:gradFill>
                  <a:gsLst>
                    <a:gs pos="2917">
                      <a:schemeClr val="tx1"/>
                    </a:gs>
                    <a:gs pos="30000">
                      <a:schemeClr val="tx1"/>
                    </a:gs>
                  </a:gsLst>
                  <a:lin ang="5400000" scaled="0"/>
                </a:gradFill>
              </a:rPr>
              <a:t>Assign licenses to users and groups</a:t>
            </a:r>
          </a:p>
          <a:p>
            <a:pPr marL="342900" indent="-342900">
              <a:lnSpc>
                <a:spcPct val="90000"/>
              </a:lnSpc>
              <a:spcAft>
                <a:spcPts val="600"/>
              </a:spcAft>
              <a:buFont typeface="Wingdings" panose="05000000000000000000" pitchFamily="2" charset="2"/>
              <a:buChar char="q"/>
            </a:pPr>
            <a:r>
              <a:rPr lang="en-US" sz="2000" dirty="0">
                <a:gradFill>
                  <a:gsLst>
                    <a:gs pos="2917">
                      <a:schemeClr val="tx1"/>
                    </a:gs>
                    <a:gs pos="30000">
                      <a:schemeClr val="tx1"/>
                    </a:gs>
                  </a:gsLst>
                  <a:lin ang="5400000" scaled="0"/>
                </a:gradFill>
              </a:rPr>
              <a:t>Change license plans for users and groups</a:t>
            </a:r>
          </a:p>
          <a:p>
            <a:pPr marL="342900" indent="-342900">
              <a:lnSpc>
                <a:spcPct val="90000"/>
              </a:lnSpc>
              <a:spcAft>
                <a:spcPts val="600"/>
              </a:spcAft>
              <a:buFont typeface="Wingdings" panose="05000000000000000000" pitchFamily="2" charset="2"/>
              <a:buChar char="q"/>
            </a:pPr>
            <a:r>
              <a:rPr lang="en-US" sz="2000" dirty="0">
                <a:gradFill>
                  <a:gsLst>
                    <a:gs pos="2917">
                      <a:schemeClr val="tx1"/>
                    </a:gs>
                    <a:gs pos="30000">
                      <a:schemeClr val="tx1"/>
                    </a:gs>
                  </a:gsLst>
                  <a:lin ang="5400000" scaled="0"/>
                </a:gradFill>
              </a:rPr>
              <a:t>Remove a license</a:t>
            </a:r>
          </a:p>
        </p:txBody>
      </p:sp>
      <p:sp>
        <p:nvSpPr>
          <p:cNvPr id="9" name="Rectangle 8">
            <a:extLst>
              <a:ext uri="{FF2B5EF4-FFF2-40B4-BE49-F238E27FC236}">
                <a16:creationId xmlns:a16="http://schemas.microsoft.com/office/drawing/2014/main" id="{2F311426-81B3-435A-AF45-664855A823FE}"/>
              </a:ext>
              <a:ext uri="{C183D7F6-B498-43B3-948B-1728B52AA6E4}">
                <adec:decorative xmlns:adec="http://schemas.microsoft.com/office/drawing/2017/decorative" val="1"/>
              </a:ext>
            </a:extLst>
          </p:cNvPr>
          <p:cNvSpPr/>
          <p:nvPr/>
        </p:nvSpPr>
        <p:spPr bwMode="auto">
          <a:xfrm>
            <a:off x="7861235" y="1394503"/>
            <a:ext cx="4110101" cy="4593559"/>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126085030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5CBAE-9A31-4507-B151-EA8849DDE6D9}"/>
              </a:ext>
            </a:extLst>
          </p:cNvPr>
          <p:cNvSpPr>
            <a:spLocks noGrp="1"/>
          </p:cNvSpPr>
          <p:nvPr>
            <p:ph type="title"/>
          </p:nvPr>
        </p:nvSpPr>
        <p:spPr/>
        <p:txBody>
          <a:bodyPr/>
          <a:lstStyle/>
          <a:p>
            <a:r>
              <a:rPr lang="en-US" dirty="0"/>
              <a:t>Create Administrative Units</a:t>
            </a:r>
          </a:p>
        </p:txBody>
      </p:sp>
      <p:sp>
        <p:nvSpPr>
          <p:cNvPr id="15" name="Rectangle 14" descr="Cre">
            <a:extLst>
              <a:ext uri="{FF2B5EF4-FFF2-40B4-BE49-F238E27FC236}">
                <a16:creationId xmlns:a16="http://schemas.microsoft.com/office/drawing/2014/main" id="{293DE8C9-E825-447F-B9FF-51F3564C8F76}"/>
              </a:ext>
            </a:extLst>
          </p:cNvPr>
          <p:cNvSpPr/>
          <p:nvPr/>
        </p:nvSpPr>
        <p:spPr bwMode="auto">
          <a:xfrm>
            <a:off x="684891" y="1558040"/>
            <a:ext cx="6100920" cy="69893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chemeClr val="tx1"/>
                </a:solidFill>
                <a:ea typeface="Segoe UI" pitchFamily="34" charset="0"/>
                <a:cs typeface="Segoe UI" pitchFamily="34" charset="0"/>
              </a:rPr>
              <a:t>Create an administrative unit</a:t>
            </a:r>
          </a:p>
        </p:txBody>
      </p:sp>
      <p:sp>
        <p:nvSpPr>
          <p:cNvPr id="17" name="Rectangle 16" descr="Cre">
            <a:extLst>
              <a:ext uri="{FF2B5EF4-FFF2-40B4-BE49-F238E27FC236}">
                <a16:creationId xmlns:a16="http://schemas.microsoft.com/office/drawing/2014/main" id="{7D152784-4904-411C-80BF-E666F9F3032A}"/>
              </a:ext>
            </a:extLst>
          </p:cNvPr>
          <p:cNvSpPr/>
          <p:nvPr/>
        </p:nvSpPr>
        <p:spPr bwMode="auto">
          <a:xfrm>
            <a:off x="684891" y="2518183"/>
            <a:ext cx="6100920" cy="8176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chemeClr val="tx1"/>
                </a:solidFill>
                <a:ea typeface="Segoe UI" pitchFamily="34" charset="0"/>
                <a:cs typeface="Segoe UI" pitchFamily="34" charset="0"/>
              </a:rPr>
              <a:t>Populate the administrative unit with Azure AD users or groups</a:t>
            </a:r>
          </a:p>
        </p:txBody>
      </p:sp>
      <p:sp>
        <p:nvSpPr>
          <p:cNvPr id="3" name="Rectangle 2" descr="Cre">
            <a:extLst>
              <a:ext uri="{FF2B5EF4-FFF2-40B4-BE49-F238E27FC236}">
                <a16:creationId xmlns:a16="http://schemas.microsoft.com/office/drawing/2014/main" id="{7756E495-791C-4460-BF1C-F19E9A39138A}"/>
              </a:ext>
            </a:extLst>
          </p:cNvPr>
          <p:cNvSpPr/>
          <p:nvPr/>
        </p:nvSpPr>
        <p:spPr bwMode="auto">
          <a:xfrm>
            <a:off x="684891" y="3597010"/>
            <a:ext cx="6100920" cy="80877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chemeClr val="tx1"/>
                </a:solidFill>
                <a:ea typeface="Segoe UI" pitchFamily="34" charset="0"/>
                <a:cs typeface="Segoe UI" pitchFamily="34" charset="0"/>
              </a:rPr>
              <a:t>Create a role with appropriate permissions scoped to the administrative unit</a:t>
            </a:r>
          </a:p>
        </p:txBody>
      </p:sp>
      <p:sp>
        <p:nvSpPr>
          <p:cNvPr id="19" name="Rectangle 18" descr="Cre">
            <a:extLst>
              <a:ext uri="{FF2B5EF4-FFF2-40B4-BE49-F238E27FC236}">
                <a16:creationId xmlns:a16="http://schemas.microsoft.com/office/drawing/2014/main" id="{B6E6DA29-33ED-4654-8230-8505BE5D7507}"/>
              </a:ext>
            </a:extLst>
          </p:cNvPr>
          <p:cNvSpPr/>
          <p:nvPr/>
        </p:nvSpPr>
        <p:spPr bwMode="auto">
          <a:xfrm>
            <a:off x="684891" y="4666996"/>
            <a:ext cx="6100920" cy="8176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l"/>
            <a:r>
              <a:rPr lang="en-US" sz="2000" b="0" i="0" dirty="0">
                <a:solidFill>
                  <a:srgbClr val="171717"/>
                </a:solidFill>
                <a:effectLst/>
              </a:rPr>
              <a:t>Add IT members to the role </a:t>
            </a:r>
          </a:p>
        </p:txBody>
      </p:sp>
      <p:sp>
        <p:nvSpPr>
          <p:cNvPr id="34" name="TextBox 33">
            <a:extLst>
              <a:ext uri="{FF2B5EF4-FFF2-40B4-BE49-F238E27FC236}">
                <a16:creationId xmlns:a16="http://schemas.microsoft.com/office/drawing/2014/main" id="{6E5B9834-675E-4F51-8074-41FD564FC808}"/>
              </a:ext>
              <a:ext uri="{C183D7F6-B498-43B3-948B-1728B52AA6E4}">
                <adec:decorative xmlns:adec="http://schemas.microsoft.com/office/drawing/2017/decorative" val="1"/>
              </a:ext>
            </a:extLst>
          </p:cNvPr>
          <p:cNvSpPr txBox="1"/>
          <p:nvPr/>
        </p:nvSpPr>
        <p:spPr>
          <a:xfrm>
            <a:off x="7506939" y="4561286"/>
            <a:ext cx="3873799" cy="923330"/>
          </a:xfrm>
          <a:prstGeom prst="rect">
            <a:avLst/>
          </a:prstGeom>
          <a:noFill/>
        </p:spPr>
        <p:txBody>
          <a:bodyPr wrap="square">
            <a:spAutoFit/>
          </a:bodyPr>
          <a:lstStyle/>
          <a:p>
            <a:pPr algn="ctr">
              <a:spcAft>
                <a:spcPts val="1200"/>
              </a:spcAft>
            </a:pPr>
            <a:r>
              <a:rPr lang="en-US" b="0" i="0" dirty="0">
                <a:solidFill>
                  <a:srgbClr val="171717"/>
                </a:solidFill>
                <a:effectLst/>
                <a:latin typeface="Segoe UI" panose="020B0502040204020203" pitchFamily="34" charset="0"/>
              </a:rPr>
              <a:t>Azure AD Premium P1 or P2 for each Privileged Role Administrator or Global Administrator</a:t>
            </a:r>
          </a:p>
        </p:txBody>
      </p:sp>
      <p:pic>
        <p:nvPicPr>
          <p:cNvPr id="36" name="Picture 35">
            <a:extLst>
              <a:ext uri="{FF2B5EF4-FFF2-40B4-BE49-F238E27FC236}">
                <a16:creationId xmlns:a16="http://schemas.microsoft.com/office/drawing/2014/main" id="{A3F111C7-3592-4108-916D-EC8495F61091}"/>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8276109" y="1558040"/>
            <a:ext cx="2477438" cy="2858583"/>
          </a:xfrm>
          <a:prstGeom prst="rect">
            <a:avLst/>
          </a:prstGeom>
          <a:ln>
            <a:solidFill>
              <a:schemeClr val="bg1">
                <a:lumMod val="85000"/>
              </a:schemeClr>
            </a:solidFill>
          </a:ln>
        </p:spPr>
      </p:pic>
      <p:sp>
        <p:nvSpPr>
          <p:cNvPr id="37" name="Rectangle 36">
            <a:extLst>
              <a:ext uri="{FF2B5EF4-FFF2-40B4-BE49-F238E27FC236}">
                <a16:creationId xmlns:a16="http://schemas.microsoft.com/office/drawing/2014/main" id="{668061DE-0D18-4B99-8F87-797AFCBD366E}"/>
              </a:ext>
              <a:ext uri="{C183D7F6-B498-43B3-948B-1728B52AA6E4}">
                <adec:decorative xmlns:adec="http://schemas.microsoft.com/office/drawing/2017/decorative" val="1"/>
              </a:ext>
            </a:extLst>
          </p:cNvPr>
          <p:cNvSpPr/>
          <p:nvPr/>
        </p:nvSpPr>
        <p:spPr bwMode="auto">
          <a:xfrm>
            <a:off x="6997566" y="1319397"/>
            <a:ext cx="4754018" cy="4398009"/>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2654563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0780024-44E7-4594-BFB7-412A2CE7712B}"/>
              </a:ext>
              <a:ext uri="{C183D7F6-B498-43B3-948B-1728B52AA6E4}">
                <adec:decorative xmlns:adec="http://schemas.microsoft.com/office/drawing/2017/decorative" val="1"/>
              </a:ext>
            </a:extLst>
          </p:cNvPr>
          <p:cNvGrpSpPr/>
          <p:nvPr/>
        </p:nvGrpSpPr>
        <p:grpSpPr>
          <a:xfrm>
            <a:off x="4754108" y="1219000"/>
            <a:ext cx="7101919" cy="3264025"/>
            <a:chOff x="1717831" y="1683059"/>
            <a:chExt cx="10761637" cy="3264025"/>
          </a:xfrm>
        </p:grpSpPr>
        <p:sp>
          <p:nvSpPr>
            <p:cNvPr id="8" name="TextBox 7">
              <a:extLst>
                <a:ext uri="{FF2B5EF4-FFF2-40B4-BE49-F238E27FC236}">
                  <a16:creationId xmlns:a16="http://schemas.microsoft.com/office/drawing/2014/main" id="{FAAD0CB0-A81B-4D75-B5DB-727033079D8B}"/>
                </a:ext>
              </a:extLst>
            </p:cNvPr>
            <p:cNvSpPr txBox="1"/>
            <p:nvPr/>
          </p:nvSpPr>
          <p:spPr>
            <a:xfrm>
              <a:off x="1717831" y="1683059"/>
              <a:ext cx="9991724" cy="369332"/>
            </a:xfrm>
            <a:prstGeom prst="rect">
              <a:avLst/>
            </a:prstGeom>
            <a:noFill/>
          </p:spPr>
          <p:txBody>
            <a:bodyPr wrap="square" lIns="0" tIns="0" rIns="0" bIns="0" rtlCol="0" anchor="ctr">
              <a:spAutoFit/>
            </a:bodyPr>
            <a:lstStyle/>
            <a:p>
              <a:pPr>
                <a:spcAft>
                  <a:spcPts val="600"/>
                </a:spcAft>
              </a:pPr>
              <a:r>
                <a:rPr lang="en-US" sz="2400" dirty="0"/>
                <a:t>Configure Azure Active Directory (</a:t>
              </a:r>
              <a:r>
                <a:rPr lang="en-US" sz="2400" dirty="0" err="1"/>
                <a:t>Entra</a:t>
              </a:r>
              <a:r>
                <a:rPr lang="en-US" sz="2400" dirty="0"/>
                <a:t>)</a:t>
              </a:r>
            </a:p>
          </p:txBody>
        </p:sp>
        <p:cxnSp>
          <p:nvCxnSpPr>
            <p:cNvPr id="20" name="Straight Connector 19">
              <a:extLst>
                <a:ext uri="{FF2B5EF4-FFF2-40B4-BE49-F238E27FC236}">
                  <a16:creationId xmlns:a16="http://schemas.microsoft.com/office/drawing/2014/main" id="{E2D8FA1A-6A9A-4A64-A246-C3D40EBE4469}"/>
                </a:ext>
                <a:ext uri="{C183D7F6-B498-43B3-948B-1728B52AA6E4}">
                  <adec:decorative xmlns:adec="http://schemas.microsoft.com/office/drawing/2017/decorative" val="1"/>
                </a:ext>
              </a:extLst>
            </p:cNvPr>
            <p:cNvCxnSpPr>
              <a:cxnSpLocks/>
            </p:cNvCxnSpPr>
            <p:nvPr/>
          </p:nvCxnSpPr>
          <p:spPr>
            <a:xfrm>
              <a:off x="1717831" y="2633697"/>
              <a:ext cx="99917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917875F-0844-4F32-8DFC-C5F63B422D52}"/>
                </a:ext>
              </a:extLst>
            </p:cNvPr>
            <p:cNvSpPr txBox="1"/>
            <p:nvPr/>
          </p:nvSpPr>
          <p:spPr>
            <a:xfrm>
              <a:off x="1717831" y="3217923"/>
              <a:ext cx="9991724" cy="369332"/>
            </a:xfrm>
            <a:prstGeom prst="rect">
              <a:avLst/>
            </a:prstGeom>
            <a:noFill/>
          </p:spPr>
          <p:txBody>
            <a:bodyPr wrap="square" lIns="0" tIns="0" rIns="0" bIns="0" rtlCol="0" anchor="ctr">
              <a:spAutoFit/>
            </a:bodyPr>
            <a:lstStyle/>
            <a:p>
              <a:pPr>
                <a:spcAft>
                  <a:spcPts val="600"/>
                </a:spcAft>
              </a:pPr>
              <a:r>
                <a:rPr lang="en-US" sz="2400" dirty="0"/>
                <a:t>Configure User and Group Accounts</a:t>
              </a:r>
            </a:p>
          </p:txBody>
        </p:sp>
        <p:cxnSp>
          <p:nvCxnSpPr>
            <p:cNvPr id="21" name="Straight Connector 20">
              <a:extLst>
                <a:ext uri="{FF2B5EF4-FFF2-40B4-BE49-F238E27FC236}">
                  <a16:creationId xmlns:a16="http://schemas.microsoft.com/office/drawing/2014/main" id="{34B32FAA-1BA8-4D5D-BA7D-6A821773F7D2}"/>
                </a:ext>
                <a:ext uri="{C183D7F6-B498-43B3-948B-1728B52AA6E4}">
                  <adec:decorative xmlns:adec="http://schemas.microsoft.com/office/drawing/2017/decorative" val="1"/>
                </a:ext>
              </a:extLst>
            </p:cNvPr>
            <p:cNvCxnSpPr>
              <a:cxnSpLocks/>
            </p:cNvCxnSpPr>
            <p:nvPr/>
          </p:nvCxnSpPr>
          <p:spPr>
            <a:xfrm>
              <a:off x="1717831" y="4171481"/>
              <a:ext cx="99917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8D6FF0A-3D86-4915-BEA4-3247BF5912C3}"/>
                </a:ext>
              </a:extLst>
            </p:cNvPr>
            <p:cNvSpPr txBox="1"/>
            <p:nvPr/>
          </p:nvSpPr>
          <p:spPr>
            <a:xfrm>
              <a:off x="1717831" y="4577752"/>
              <a:ext cx="10761637" cy="369332"/>
            </a:xfrm>
            <a:prstGeom prst="rect">
              <a:avLst/>
            </a:prstGeom>
            <a:noFill/>
          </p:spPr>
          <p:txBody>
            <a:bodyPr wrap="square" lIns="0" tIns="0" rIns="0" bIns="0" rtlCol="0" anchor="ctr">
              <a:spAutoFit/>
            </a:bodyPr>
            <a:lstStyle/>
            <a:p>
              <a:pPr algn="l"/>
              <a:r>
                <a:rPr lang="en-US" sz="2400" b="0" i="0" dirty="0">
                  <a:solidFill>
                    <a:srgbClr val="222222"/>
                  </a:solidFill>
                  <a:effectLst/>
                  <a:latin typeface="segoe-ui_light"/>
                </a:rPr>
                <a:t>Lab 01 - Manage Azure Active Directory Identities</a:t>
              </a:r>
            </a:p>
          </p:txBody>
        </p:sp>
      </p:grpSp>
      <p:grpSp>
        <p:nvGrpSpPr>
          <p:cNvPr id="14" name="Group 13">
            <a:extLst>
              <a:ext uri="{FF2B5EF4-FFF2-40B4-BE49-F238E27FC236}">
                <a16:creationId xmlns:a16="http://schemas.microsoft.com/office/drawing/2014/main" id="{034873DE-4ACC-43E4-8B35-C7D39B86C2EC}"/>
              </a:ext>
              <a:ext uri="{C183D7F6-B498-43B3-948B-1728B52AA6E4}">
                <adec:decorative xmlns:adec="http://schemas.microsoft.com/office/drawing/2017/decorative" val="1"/>
              </a:ext>
            </a:extLst>
          </p:cNvPr>
          <p:cNvGrpSpPr/>
          <p:nvPr/>
        </p:nvGrpSpPr>
        <p:grpSpPr>
          <a:xfrm>
            <a:off x="3488715" y="1043941"/>
            <a:ext cx="1071562" cy="3854297"/>
            <a:chOff x="452438" y="1508000"/>
            <a:chExt cx="1207008" cy="4261546"/>
          </a:xfrm>
        </p:grpSpPr>
        <p:pic>
          <p:nvPicPr>
            <p:cNvPr id="7" name="Picture 6" descr="Icon of two people">
              <a:extLst>
                <a:ext uri="{FF2B5EF4-FFF2-40B4-BE49-F238E27FC236}">
                  <a16:creationId xmlns:a16="http://schemas.microsoft.com/office/drawing/2014/main" id="{AFF6D86B-4424-4C20-A3EA-4D1C86EA764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2438" y="3026277"/>
              <a:ext cx="1207008" cy="1205484"/>
            </a:xfrm>
            <a:prstGeom prst="rect">
              <a:avLst/>
            </a:prstGeom>
          </p:spPr>
        </p:pic>
        <p:pic>
          <p:nvPicPr>
            <p:cNvPr id="6" name="Picture 5" descr="Icon of a lab flask">
              <a:extLst>
                <a:ext uri="{FF2B5EF4-FFF2-40B4-BE49-F238E27FC236}">
                  <a16:creationId xmlns:a16="http://schemas.microsoft.com/office/drawing/2014/main" id="{CC96FE38-0F24-4F6E-B9D8-4C46927B15C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2438" y="4564062"/>
              <a:ext cx="1207008" cy="1205484"/>
            </a:xfrm>
            <a:prstGeom prst="rect">
              <a:avLst/>
            </a:prstGeom>
          </p:spPr>
        </p:pic>
        <p:pic>
          <p:nvPicPr>
            <p:cNvPr id="12" name="Picture 11">
              <a:extLst>
                <a:ext uri="{FF2B5EF4-FFF2-40B4-BE49-F238E27FC236}">
                  <a16:creationId xmlns:a16="http://schemas.microsoft.com/office/drawing/2014/main" id="{D871E992-6718-4013-B7C2-D4E12B6C0E56}"/>
                </a:ext>
              </a:extLst>
            </p:cNvPr>
            <p:cNvPicPr>
              <a:picLocks noChangeAspect="1"/>
            </p:cNvPicPr>
            <p:nvPr/>
          </p:nvPicPr>
          <p:blipFill>
            <a:blip r:embed="rId5"/>
            <a:stretch>
              <a:fillRect/>
            </a:stretch>
          </p:blipFill>
          <p:spPr>
            <a:xfrm>
              <a:off x="494370" y="1508000"/>
              <a:ext cx="1123143" cy="1006969"/>
            </a:xfrm>
            <a:prstGeom prst="rect">
              <a:avLst/>
            </a:prstGeom>
          </p:spPr>
        </p:pic>
        <p:pic>
          <p:nvPicPr>
            <p:cNvPr id="4" name="Graphic 3">
              <a:extLst>
                <a:ext uri="{FF2B5EF4-FFF2-40B4-BE49-F238E27FC236}">
                  <a16:creationId xmlns:a16="http://schemas.microsoft.com/office/drawing/2014/main" id="{39C6BCDB-B65B-4063-9874-B2A53ECF358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12702" y="1701556"/>
              <a:ext cx="682537" cy="682537"/>
            </a:xfrm>
            <a:prstGeom prst="rect">
              <a:avLst/>
            </a:prstGeom>
          </p:spPr>
        </p:pic>
      </p:grpSp>
      <p:sp>
        <p:nvSpPr>
          <p:cNvPr id="13" name="Title 12">
            <a:extLst>
              <a:ext uri="{FF2B5EF4-FFF2-40B4-BE49-F238E27FC236}">
                <a16:creationId xmlns:a16="http://schemas.microsoft.com/office/drawing/2014/main" id="{024EEBA0-431F-4BD9-B678-70A9323D3E2C}"/>
              </a:ext>
            </a:extLst>
          </p:cNvPr>
          <p:cNvSpPr>
            <a:spLocks noGrp="1"/>
          </p:cNvSpPr>
          <p:nvPr>
            <p:ph type="title"/>
          </p:nvPr>
        </p:nvSpPr>
        <p:spPr>
          <a:xfrm>
            <a:off x="465139" y="2881710"/>
            <a:ext cx="2506662" cy="1231106"/>
          </a:xfrm>
        </p:spPr>
        <p:txBody>
          <a:bodyPr/>
          <a:lstStyle/>
          <a:p>
            <a:r>
              <a:rPr lang="en-US" dirty="0"/>
              <a:t>Administer Identity Introduction</a:t>
            </a:r>
          </a:p>
        </p:txBody>
      </p:sp>
    </p:spTree>
    <p:extLst>
      <p:ext uri="{BB962C8B-B14F-4D97-AF65-F5344CB8AC3E}">
        <p14:creationId xmlns:p14="http://schemas.microsoft.com/office/powerpoint/2010/main" val="386768861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87843-7912-49D1-9B13-E4D88B240235}"/>
              </a:ext>
            </a:extLst>
          </p:cNvPr>
          <p:cNvSpPr>
            <a:spLocks noGrp="1"/>
          </p:cNvSpPr>
          <p:nvPr>
            <p:ph type="title"/>
          </p:nvPr>
        </p:nvSpPr>
        <p:spPr/>
        <p:txBody>
          <a:bodyPr/>
          <a:lstStyle/>
          <a:p>
            <a:r>
              <a:rPr lang="en-US" dirty="0"/>
              <a:t>Demonstration – Users and Groups</a:t>
            </a:r>
          </a:p>
        </p:txBody>
      </p:sp>
      <p:pic>
        <p:nvPicPr>
          <p:cNvPr id="8" name="Picture 7" descr="Icon of a document with a tick mark">
            <a:extLst>
              <a:ext uri="{FF2B5EF4-FFF2-40B4-BE49-F238E27FC236}">
                <a16:creationId xmlns:a16="http://schemas.microsoft.com/office/drawing/2014/main" id="{65159C4E-4AC8-4B66-A390-D3036D93A63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799" y="1409127"/>
            <a:ext cx="1086612" cy="1088136"/>
          </a:xfrm>
          <a:prstGeom prst="rect">
            <a:avLst/>
          </a:prstGeom>
        </p:spPr>
      </p:pic>
      <p:sp>
        <p:nvSpPr>
          <p:cNvPr id="17" name="Rectangle 16">
            <a:extLst>
              <a:ext uri="{FF2B5EF4-FFF2-40B4-BE49-F238E27FC236}">
                <a16:creationId xmlns:a16="http://schemas.microsoft.com/office/drawing/2014/main" id="{923D7831-018A-4B01-ADD7-E0128178D36C}"/>
              </a:ext>
            </a:extLst>
          </p:cNvPr>
          <p:cNvSpPr/>
          <p:nvPr/>
        </p:nvSpPr>
        <p:spPr bwMode="auto">
          <a:xfrm>
            <a:off x="1816100" y="1417647"/>
            <a:ext cx="10193337"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600" dirty="0">
                <a:solidFill>
                  <a:schemeClr val="tx1"/>
                </a:solidFill>
              </a:rPr>
              <a:t>Determine domain information</a:t>
            </a:r>
          </a:p>
        </p:txBody>
      </p:sp>
      <p:cxnSp>
        <p:nvCxnSpPr>
          <p:cNvPr id="16" name="Straight Connector 15">
            <a:extLst>
              <a:ext uri="{FF2B5EF4-FFF2-40B4-BE49-F238E27FC236}">
                <a16:creationId xmlns:a16="http://schemas.microsoft.com/office/drawing/2014/main" id="{59233944-0D6F-4A52-BDB7-F94B0E1F05C7}"/>
              </a:ext>
              <a:ext uri="{C183D7F6-B498-43B3-948B-1728B52AA6E4}">
                <adec:decorative xmlns:adec="http://schemas.microsoft.com/office/drawing/2017/decorative" val="1"/>
              </a:ext>
            </a:extLst>
          </p:cNvPr>
          <p:cNvCxnSpPr>
            <a:cxnSpLocks/>
          </p:cNvCxnSpPr>
          <p:nvPr/>
        </p:nvCxnSpPr>
        <p:spPr>
          <a:xfrm>
            <a:off x="1816100" y="2572943"/>
            <a:ext cx="101933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 name="Picture 8" descr="Icon of a webpage showing a person">
            <a:extLst>
              <a:ext uri="{FF2B5EF4-FFF2-40B4-BE49-F238E27FC236}">
                <a16:creationId xmlns:a16="http://schemas.microsoft.com/office/drawing/2014/main" id="{5A13B1F7-4F8B-4B99-9A39-47A4138105A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1799" y="2663971"/>
            <a:ext cx="1086612" cy="1088136"/>
          </a:xfrm>
          <a:prstGeom prst="rect">
            <a:avLst/>
          </a:prstGeom>
        </p:spPr>
      </p:pic>
      <p:sp>
        <p:nvSpPr>
          <p:cNvPr id="18" name="Rectangle 17">
            <a:extLst>
              <a:ext uri="{FF2B5EF4-FFF2-40B4-BE49-F238E27FC236}">
                <a16:creationId xmlns:a16="http://schemas.microsoft.com/office/drawing/2014/main" id="{4F292E80-6B20-4F3B-ACB6-E0B206017A2D}"/>
              </a:ext>
            </a:extLst>
          </p:cNvPr>
          <p:cNvSpPr/>
          <p:nvPr/>
        </p:nvSpPr>
        <p:spPr bwMode="auto">
          <a:xfrm>
            <a:off x="1816100" y="2685823"/>
            <a:ext cx="10193337"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600" dirty="0">
                <a:solidFill>
                  <a:schemeClr val="tx1"/>
                </a:solidFill>
              </a:rPr>
              <a:t>Explore user accounts</a:t>
            </a:r>
          </a:p>
        </p:txBody>
      </p:sp>
      <p:cxnSp>
        <p:nvCxnSpPr>
          <p:cNvPr id="21" name="Straight Connector 20">
            <a:extLst>
              <a:ext uri="{FF2B5EF4-FFF2-40B4-BE49-F238E27FC236}">
                <a16:creationId xmlns:a16="http://schemas.microsoft.com/office/drawing/2014/main" id="{07023E29-57D1-4944-A823-24A2B7F21E96}"/>
              </a:ext>
              <a:ext uri="{C183D7F6-B498-43B3-948B-1728B52AA6E4}">
                <adec:decorative xmlns:adec="http://schemas.microsoft.com/office/drawing/2017/decorative" val="1"/>
              </a:ext>
            </a:extLst>
          </p:cNvPr>
          <p:cNvCxnSpPr>
            <a:cxnSpLocks/>
          </p:cNvCxnSpPr>
          <p:nvPr/>
        </p:nvCxnSpPr>
        <p:spPr>
          <a:xfrm>
            <a:off x="1816100" y="3841119"/>
            <a:ext cx="101933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descr="Icon of a magnifying glass">
            <a:extLst>
              <a:ext uri="{FF2B5EF4-FFF2-40B4-BE49-F238E27FC236}">
                <a16:creationId xmlns:a16="http://schemas.microsoft.com/office/drawing/2014/main" id="{299799B4-E209-41B6-9CF7-EEC5E9E9761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0106" y="3918815"/>
            <a:ext cx="1086612" cy="1089660"/>
          </a:xfrm>
          <a:prstGeom prst="rect">
            <a:avLst/>
          </a:prstGeom>
        </p:spPr>
      </p:pic>
      <p:sp>
        <p:nvSpPr>
          <p:cNvPr id="19" name="Rectangle 18">
            <a:extLst>
              <a:ext uri="{FF2B5EF4-FFF2-40B4-BE49-F238E27FC236}">
                <a16:creationId xmlns:a16="http://schemas.microsoft.com/office/drawing/2014/main" id="{6F4D1B7D-EEC1-430C-AFA4-4EABCF63BEBB}"/>
              </a:ext>
            </a:extLst>
          </p:cNvPr>
          <p:cNvSpPr/>
          <p:nvPr/>
        </p:nvSpPr>
        <p:spPr bwMode="auto">
          <a:xfrm>
            <a:off x="1816100" y="3953999"/>
            <a:ext cx="10193337"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600" dirty="0">
                <a:solidFill>
                  <a:schemeClr val="tx1"/>
                </a:solidFill>
              </a:rPr>
              <a:t>Explore group accounts</a:t>
            </a:r>
          </a:p>
        </p:txBody>
      </p:sp>
      <p:cxnSp>
        <p:nvCxnSpPr>
          <p:cNvPr id="22" name="Straight Connector 21">
            <a:extLst>
              <a:ext uri="{FF2B5EF4-FFF2-40B4-BE49-F238E27FC236}">
                <a16:creationId xmlns:a16="http://schemas.microsoft.com/office/drawing/2014/main" id="{A43B75BA-25D4-437B-B853-A58E70FE9BFA}"/>
              </a:ext>
              <a:ext uri="{C183D7F6-B498-43B3-948B-1728B52AA6E4}">
                <adec:decorative xmlns:adec="http://schemas.microsoft.com/office/drawing/2017/decorative" val="1"/>
              </a:ext>
            </a:extLst>
          </p:cNvPr>
          <p:cNvCxnSpPr>
            <a:cxnSpLocks/>
          </p:cNvCxnSpPr>
          <p:nvPr/>
        </p:nvCxnSpPr>
        <p:spPr>
          <a:xfrm>
            <a:off x="1816100" y="5109295"/>
            <a:ext cx="101933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 name="Picture 10" descr="Icon of a screwdriver and a wrench">
            <a:extLst>
              <a:ext uri="{FF2B5EF4-FFF2-40B4-BE49-F238E27FC236}">
                <a16:creationId xmlns:a16="http://schemas.microsoft.com/office/drawing/2014/main" id="{EB17083C-2FD7-4F59-8D95-137363C7B5B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1799" y="5173662"/>
            <a:ext cx="1086612" cy="1088136"/>
          </a:xfrm>
          <a:prstGeom prst="rect">
            <a:avLst/>
          </a:prstGeom>
        </p:spPr>
      </p:pic>
      <p:sp>
        <p:nvSpPr>
          <p:cNvPr id="20" name="Rectangle 19">
            <a:extLst>
              <a:ext uri="{FF2B5EF4-FFF2-40B4-BE49-F238E27FC236}">
                <a16:creationId xmlns:a16="http://schemas.microsoft.com/office/drawing/2014/main" id="{0CC078E3-1410-4489-AD1E-9949E45A535F}"/>
              </a:ext>
            </a:extLst>
          </p:cNvPr>
          <p:cNvSpPr/>
          <p:nvPr/>
        </p:nvSpPr>
        <p:spPr bwMode="auto">
          <a:xfrm>
            <a:off x="1816100" y="5222174"/>
            <a:ext cx="10193337"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600">
                <a:solidFill>
                  <a:schemeClr val="tx1"/>
                </a:solidFill>
              </a:rPr>
              <a:t>Explore PowerShell for group management</a:t>
            </a:r>
          </a:p>
        </p:txBody>
      </p:sp>
    </p:spTree>
    <p:extLst>
      <p:ext uri="{BB962C8B-B14F-4D97-AF65-F5344CB8AC3E}">
        <p14:creationId xmlns:p14="http://schemas.microsoft.com/office/powerpoint/2010/main" val="412419331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bg2">
                    <a:lumMod val="10000"/>
                  </a:schemeClr>
                </a:solidFill>
              </a:rPr>
              <a:t>Summary and Resources – Configure User and Group Accounts</a:t>
            </a:r>
          </a:p>
        </p:txBody>
      </p:sp>
      <p:sp>
        <p:nvSpPr>
          <p:cNvPr id="12" name="Rectangle 11">
            <a:extLst>
              <a:ext uri="{FF2B5EF4-FFF2-40B4-BE49-F238E27FC236}">
                <a16:creationId xmlns:a16="http://schemas.microsoft.com/office/drawing/2014/main" id="{616B814B-5D4E-416F-AE83-E9B3AC11932E}"/>
              </a:ext>
            </a:extLst>
          </p:cNvPr>
          <p:cNvSpPr/>
          <p:nvPr/>
        </p:nvSpPr>
        <p:spPr bwMode="auto">
          <a:xfrm>
            <a:off x="427039" y="1385888"/>
            <a:ext cx="4297362"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lgn="ctr"/>
            <a:r>
              <a:rPr lang="en-US" sz="2000" dirty="0">
                <a:latin typeface="+mj-lt"/>
              </a:rPr>
              <a:t>Knowledge Check</a:t>
            </a:r>
          </a:p>
        </p:txBody>
      </p:sp>
      <p:sp>
        <p:nvSpPr>
          <p:cNvPr id="13" name="Rectangle 12">
            <a:extLst>
              <a:ext uri="{FF2B5EF4-FFF2-40B4-BE49-F238E27FC236}">
                <a16:creationId xmlns:a16="http://schemas.microsoft.com/office/drawing/2014/main" id="{C85B5353-A05B-4F9F-93B3-4523D0B7E89B}"/>
              </a:ext>
            </a:extLst>
          </p:cNvPr>
          <p:cNvSpPr/>
          <p:nvPr/>
        </p:nvSpPr>
        <p:spPr bwMode="auto">
          <a:xfrm>
            <a:off x="4876800" y="1385888"/>
            <a:ext cx="7148540"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a:latin typeface="+mj-lt"/>
              </a:rPr>
              <a:t>Microsoft Learn Modules (docs.microsoft.com/Learn)</a:t>
            </a:r>
          </a:p>
        </p:txBody>
      </p:sp>
      <p:sp>
        <p:nvSpPr>
          <p:cNvPr id="20" name="Rectangle 19">
            <a:extLst>
              <a:ext uri="{FF2B5EF4-FFF2-40B4-BE49-F238E27FC236}">
                <a16:creationId xmlns:a16="http://schemas.microsoft.com/office/drawing/2014/main" id="{DD85127B-1B17-4C17-BECC-B3D50AE3D904}"/>
              </a:ext>
            </a:extLst>
          </p:cNvPr>
          <p:cNvSpPr/>
          <p:nvPr/>
        </p:nvSpPr>
        <p:spPr>
          <a:xfrm>
            <a:off x="4876800" y="2088397"/>
            <a:ext cx="713214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0" indent="0" algn="l" defTabSz="800100">
              <a:lnSpc>
                <a:spcPct val="90000"/>
              </a:lnSpc>
              <a:spcBef>
                <a:spcPct val="0"/>
              </a:spcBef>
              <a:spcAft>
                <a:spcPct val="35000"/>
              </a:spcAft>
              <a:buNone/>
            </a:pPr>
            <a:r>
              <a:rPr lang="en-US" dirty="0">
                <a:hlinkClick r:id="rId3"/>
              </a:rPr>
              <a:t>Create Azure users and groups in Azure Active Directory (Sandbox)</a:t>
            </a:r>
            <a:endParaRPr lang="en-IN" sz="1800" kern="1200" dirty="0">
              <a:solidFill>
                <a:schemeClr val="tx1"/>
              </a:solidFill>
            </a:endParaRPr>
          </a:p>
        </p:txBody>
      </p:sp>
      <p:cxnSp>
        <p:nvCxnSpPr>
          <p:cNvPr id="28" name="Straight Connector 27">
            <a:extLst>
              <a:ext uri="{FF2B5EF4-FFF2-40B4-BE49-F238E27FC236}">
                <a16:creationId xmlns:a16="http://schemas.microsoft.com/office/drawing/2014/main" id="{3AFA1F8C-A0BC-4C3E-8230-2FFAA5369191}"/>
              </a:ext>
              <a:ext uri="{C183D7F6-B498-43B3-948B-1728B52AA6E4}">
                <adec:decorative xmlns:adec="http://schemas.microsoft.com/office/drawing/2017/decorative" val="1"/>
              </a:ext>
            </a:extLst>
          </p:cNvPr>
          <p:cNvCxnSpPr>
            <a:cxnSpLocks/>
          </p:cNvCxnSpPr>
          <p:nvPr/>
        </p:nvCxnSpPr>
        <p:spPr>
          <a:xfrm>
            <a:off x="4876800" y="2699466"/>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797A3BDC-BE70-40E3-BB08-015EBE935830}"/>
              </a:ext>
            </a:extLst>
          </p:cNvPr>
          <p:cNvSpPr/>
          <p:nvPr/>
        </p:nvSpPr>
        <p:spPr>
          <a:xfrm>
            <a:off x="4876800" y="2761895"/>
            <a:ext cx="713214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0" indent="0" algn="l" defTabSz="800100">
              <a:lnSpc>
                <a:spcPct val="90000"/>
              </a:lnSpc>
              <a:spcBef>
                <a:spcPct val="0"/>
              </a:spcBef>
              <a:spcAft>
                <a:spcPct val="35000"/>
              </a:spcAft>
              <a:buNone/>
            </a:pPr>
            <a:r>
              <a:rPr lang="en-US" dirty="0">
                <a:hlinkClick r:id="rId4"/>
              </a:rPr>
              <a:t>Manage users and groups in Azure Active Directory</a:t>
            </a:r>
            <a:endParaRPr lang="en-IN" sz="1800" kern="1200" dirty="0">
              <a:solidFill>
                <a:schemeClr val="tx1"/>
              </a:solidFill>
            </a:endParaRPr>
          </a:p>
        </p:txBody>
      </p:sp>
      <p:cxnSp>
        <p:nvCxnSpPr>
          <p:cNvPr id="31" name="Straight Connector 30">
            <a:extLst>
              <a:ext uri="{FF2B5EF4-FFF2-40B4-BE49-F238E27FC236}">
                <a16:creationId xmlns:a16="http://schemas.microsoft.com/office/drawing/2014/main" id="{02804F6D-1590-44EB-B839-709E184FBF58}"/>
              </a:ext>
              <a:ext uri="{C183D7F6-B498-43B3-948B-1728B52AA6E4}">
                <adec:decorative xmlns:adec="http://schemas.microsoft.com/office/drawing/2017/decorative" val="1"/>
              </a:ext>
            </a:extLst>
          </p:cNvPr>
          <p:cNvCxnSpPr>
            <a:cxnSpLocks/>
          </p:cNvCxnSpPr>
          <p:nvPr/>
        </p:nvCxnSpPr>
        <p:spPr>
          <a:xfrm>
            <a:off x="4876800" y="3372964"/>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C6A6500B-AD98-4754-B815-30E4444B4EBD}"/>
              </a:ext>
              <a:ext uri="{C183D7F6-B498-43B3-948B-1728B52AA6E4}">
                <adec:decorative xmlns:adec="http://schemas.microsoft.com/office/drawing/2017/decorative" val="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41597" y="2794850"/>
            <a:ext cx="1494645" cy="2173707"/>
          </a:xfrm>
          <a:prstGeom prst="rect">
            <a:avLst/>
          </a:prstGeom>
        </p:spPr>
      </p:pic>
      <p:sp>
        <p:nvSpPr>
          <p:cNvPr id="4" name="TextBox 3">
            <a:extLst>
              <a:ext uri="{FF2B5EF4-FFF2-40B4-BE49-F238E27FC236}">
                <a16:creationId xmlns:a16="http://schemas.microsoft.com/office/drawing/2014/main" id="{B7B436AF-E296-4784-AD56-B80A999A2DEE}"/>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spTree>
    <p:extLst>
      <p:ext uri="{BB962C8B-B14F-4D97-AF65-F5344CB8AC3E}">
        <p14:creationId xmlns:p14="http://schemas.microsoft.com/office/powerpoint/2010/main" val="340890649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96951" y="3275663"/>
            <a:ext cx="9070923" cy="443198"/>
          </a:xfrm>
        </p:spPr>
        <p:txBody>
          <a:bodyPr/>
          <a:lstStyle/>
          <a:p>
            <a:r>
              <a:rPr lang="en-US" sz="3200"/>
              <a:t>Lab 01 - Manage Azure Active Directory Identities</a:t>
            </a:r>
            <a:endParaRPr lang="en-US" sz="3200" dirty="0"/>
          </a:p>
        </p:txBody>
      </p:sp>
      <p:pic>
        <p:nvPicPr>
          <p:cNvPr id="5" name="Picture 4" descr="Icon of a lab flask">
            <a:extLst>
              <a:ext uri="{FF2B5EF4-FFF2-40B4-BE49-F238E27FC236}">
                <a16:creationId xmlns:a16="http://schemas.microsoft.com/office/drawing/2014/main" id="{31BA8DA9-9114-4BC9-BC9C-69DB9B67D1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43621" y="2833330"/>
            <a:ext cx="955995" cy="1390327"/>
          </a:xfrm>
          <a:prstGeom prst="rect">
            <a:avLst/>
          </a:prstGeom>
        </p:spPr>
      </p:pic>
      <p:sp>
        <p:nvSpPr>
          <p:cNvPr id="3" name="TextBox 2">
            <a:extLst>
              <a:ext uri="{FF2B5EF4-FFF2-40B4-BE49-F238E27FC236}">
                <a16:creationId xmlns:a16="http://schemas.microsoft.com/office/drawing/2014/main" id="{41A0C2E3-6EDA-3C77-624C-CEE1E48D25F3}"/>
              </a:ext>
            </a:extLst>
          </p:cNvPr>
          <p:cNvSpPr txBox="1"/>
          <p:nvPr/>
        </p:nvSpPr>
        <p:spPr>
          <a:xfrm>
            <a:off x="1078992" y="4672691"/>
            <a:ext cx="8110728" cy="646331"/>
          </a:xfrm>
          <a:prstGeom prst="rect">
            <a:avLst/>
          </a:prstGeom>
          <a:noFill/>
        </p:spPr>
        <p:txBody>
          <a:bodyPr wrap="square">
            <a:spAutoFit/>
          </a:bodyPr>
          <a:lstStyle/>
          <a:p>
            <a:r>
              <a:rPr lang="en-US" dirty="0">
                <a:hlinkClick r:id="rId3"/>
              </a:rPr>
              <a:t>AZ-104-AzureGov/Instructions/Labs/LAB_01-Manage_Azure_AD_Identities.md at master · joeycrack93/AZ-104-AzureGov (github.com)</a:t>
            </a:r>
            <a:endParaRPr lang="en-US" dirty="0"/>
          </a:p>
        </p:txBody>
      </p:sp>
    </p:spTree>
    <p:extLst>
      <p:ext uri="{BB962C8B-B14F-4D97-AF65-F5344CB8AC3E}">
        <p14:creationId xmlns:p14="http://schemas.microsoft.com/office/powerpoint/2010/main" val="319472734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dirty="0">
                <a:ea typeface="+mj-lt"/>
                <a:cs typeface="+mj-lt"/>
              </a:rPr>
              <a:t>Lab 01 – Manage Azure Active Directory Identities</a:t>
            </a:r>
            <a:endParaRPr lang="en-US" dirty="0"/>
          </a:p>
        </p:txBody>
      </p:sp>
      <p:sp>
        <p:nvSpPr>
          <p:cNvPr id="3" name="Text Placeholder 2">
            <a:extLst>
              <a:ext uri="{FF2B5EF4-FFF2-40B4-BE49-F238E27FC236}">
                <a16:creationId xmlns:a16="http://schemas.microsoft.com/office/drawing/2014/main" id="{A330F38F-2889-48A6-A0BB-305B3CBA3CDF}"/>
              </a:ext>
            </a:extLst>
          </p:cNvPr>
          <p:cNvSpPr txBox="1">
            <a:spLocks/>
          </p:cNvSpPr>
          <p:nvPr/>
        </p:nvSpPr>
        <p:spPr>
          <a:xfrm>
            <a:off x="427038" y="1373373"/>
            <a:ext cx="11582400" cy="1600438"/>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Lab scenario</a:t>
            </a:r>
          </a:p>
          <a:p>
            <a:r>
              <a:rPr lang="en-US" sz="2000" spc="0" dirty="0">
                <a:solidFill>
                  <a:schemeClr val="tx1"/>
                </a:solidFill>
                <a:latin typeface="+mn-lt"/>
                <a:cs typeface="Segoe UI Semilight"/>
              </a:rPr>
              <a:t>In order to allow Contoso users to authenticate by using Azure AD, you have been tasked with provisioning users and group accounts. Membership of the groups should be updated automatically based on the user job titles. You also need to create a test Azure AD tenant with a test user account and grant that account limited permissions to resources in the Contoso Azure subscription.</a:t>
            </a:r>
            <a:endParaRPr lang="en-US" sz="2000" spc="0" dirty="0">
              <a:solidFill>
                <a:schemeClr val="tx1"/>
              </a:solidFill>
              <a:latin typeface="+mn-lt"/>
            </a:endParaRPr>
          </a:p>
        </p:txBody>
      </p:sp>
      <p:sp>
        <p:nvSpPr>
          <p:cNvPr id="4" name="Text Placeholder 2">
            <a:extLst>
              <a:ext uri="{FF2B5EF4-FFF2-40B4-BE49-F238E27FC236}">
                <a16:creationId xmlns:a16="http://schemas.microsoft.com/office/drawing/2014/main" id="{20CF023F-CDCF-454F-9ABA-E592F7D77703}"/>
              </a:ext>
            </a:extLst>
          </p:cNvPr>
          <p:cNvSpPr txBox="1">
            <a:spLocks/>
          </p:cNvSpPr>
          <p:nvPr/>
        </p:nvSpPr>
        <p:spPr>
          <a:xfrm>
            <a:off x="427038" y="3247631"/>
            <a:ext cx="11582400" cy="369332"/>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Objectives</a:t>
            </a:r>
          </a:p>
        </p:txBody>
      </p:sp>
      <p:sp>
        <p:nvSpPr>
          <p:cNvPr id="5" name="Rectangle 4">
            <a:extLst>
              <a:ext uri="{FF2B5EF4-FFF2-40B4-BE49-F238E27FC236}">
                <a16:creationId xmlns:a16="http://schemas.microsoft.com/office/drawing/2014/main" id="{D56F6B51-AD2B-43E1-8FE5-756D81CBBEEA}"/>
              </a:ext>
            </a:extLst>
          </p:cNvPr>
          <p:cNvSpPr/>
          <p:nvPr/>
        </p:nvSpPr>
        <p:spPr bwMode="auto">
          <a:xfrm>
            <a:off x="427038" y="3784461"/>
            <a:ext cx="2789728" cy="193278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Task 1:</a:t>
            </a:r>
            <a:br>
              <a:rPr lang="en-US" sz="2000" dirty="0">
                <a:solidFill>
                  <a:schemeClr val="tx1"/>
                </a:solidFill>
                <a:cs typeface="Segoe UI Semilight"/>
              </a:rPr>
            </a:br>
            <a:r>
              <a:rPr lang="en-US" sz="2000" dirty="0">
                <a:solidFill>
                  <a:schemeClr val="tx1"/>
                </a:solidFill>
                <a:cs typeface="Segoe UI Semilight"/>
              </a:rPr>
              <a:t>Create and configure Azure AD users</a:t>
            </a:r>
          </a:p>
        </p:txBody>
      </p:sp>
      <p:sp>
        <p:nvSpPr>
          <p:cNvPr id="6" name="Rectangle 5">
            <a:extLst>
              <a:ext uri="{FF2B5EF4-FFF2-40B4-BE49-F238E27FC236}">
                <a16:creationId xmlns:a16="http://schemas.microsoft.com/office/drawing/2014/main" id="{2C77F4AB-6ACF-412C-B310-C4D71ECD6E4B}"/>
              </a:ext>
            </a:extLst>
          </p:cNvPr>
          <p:cNvSpPr/>
          <p:nvPr/>
        </p:nvSpPr>
        <p:spPr bwMode="auto">
          <a:xfrm>
            <a:off x="3359516" y="3784461"/>
            <a:ext cx="2789728" cy="193278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Task 2:</a:t>
            </a:r>
            <a:br>
              <a:rPr lang="en-US" sz="2200" dirty="0">
                <a:solidFill>
                  <a:schemeClr val="tx1"/>
                </a:solidFill>
                <a:latin typeface="+mj-lt"/>
                <a:cs typeface="Segoe UI Semilight"/>
              </a:rPr>
            </a:br>
            <a:r>
              <a:rPr lang="en-US" sz="2000" dirty="0">
                <a:solidFill>
                  <a:schemeClr val="tx1"/>
                </a:solidFill>
                <a:cs typeface="Segoe UI Semilight"/>
              </a:rPr>
              <a:t>Create Azure AD groups with assigned and dynamic membership</a:t>
            </a:r>
          </a:p>
        </p:txBody>
      </p:sp>
      <p:sp>
        <p:nvSpPr>
          <p:cNvPr id="7" name="Rectangle 6">
            <a:extLst>
              <a:ext uri="{FF2B5EF4-FFF2-40B4-BE49-F238E27FC236}">
                <a16:creationId xmlns:a16="http://schemas.microsoft.com/office/drawing/2014/main" id="{B2709D4D-CF3A-49B0-B774-B996E7083366}"/>
              </a:ext>
            </a:extLst>
          </p:cNvPr>
          <p:cNvSpPr/>
          <p:nvPr/>
        </p:nvSpPr>
        <p:spPr bwMode="auto">
          <a:xfrm>
            <a:off x="6291994" y="3784461"/>
            <a:ext cx="2789728" cy="193278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Task 3:</a:t>
            </a:r>
            <a:br>
              <a:rPr lang="en-US" sz="2200" dirty="0">
                <a:solidFill>
                  <a:schemeClr val="tx1"/>
                </a:solidFill>
                <a:latin typeface="+mj-lt"/>
                <a:cs typeface="Segoe UI Semilight"/>
              </a:rPr>
            </a:br>
            <a:r>
              <a:rPr lang="en-US" sz="2000" dirty="0">
                <a:solidFill>
                  <a:schemeClr val="tx1"/>
                </a:solidFill>
                <a:cs typeface="Segoe UI Semilight"/>
              </a:rPr>
              <a:t>Create an Azure Active Directory (AD) tenant</a:t>
            </a:r>
          </a:p>
        </p:txBody>
      </p:sp>
      <p:sp>
        <p:nvSpPr>
          <p:cNvPr id="8" name="Rectangle 7">
            <a:extLst>
              <a:ext uri="{FF2B5EF4-FFF2-40B4-BE49-F238E27FC236}">
                <a16:creationId xmlns:a16="http://schemas.microsoft.com/office/drawing/2014/main" id="{57035366-6403-43C4-AC3D-A2F673867A0E}"/>
              </a:ext>
            </a:extLst>
          </p:cNvPr>
          <p:cNvSpPr/>
          <p:nvPr/>
        </p:nvSpPr>
        <p:spPr bwMode="auto">
          <a:xfrm>
            <a:off x="9224472" y="3784461"/>
            <a:ext cx="2789728" cy="193278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Task 4:</a:t>
            </a:r>
            <a:br>
              <a:rPr lang="en-US" sz="2200" dirty="0">
                <a:solidFill>
                  <a:schemeClr val="tx1"/>
                </a:solidFill>
                <a:latin typeface="+mj-lt"/>
                <a:cs typeface="Segoe UI Semilight"/>
              </a:rPr>
            </a:br>
            <a:r>
              <a:rPr lang="en-US" sz="2000" dirty="0">
                <a:solidFill>
                  <a:schemeClr val="tx1"/>
                </a:solidFill>
                <a:cs typeface="Segoe UI Semilight"/>
              </a:rPr>
              <a:t>Manage Azure AD guest users</a:t>
            </a:r>
          </a:p>
        </p:txBody>
      </p:sp>
      <p:sp>
        <p:nvSpPr>
          <p:cNvPr id="10" name="Text Placeholder 2">
            <a:extLst>
              <a:ext uri="{FF2B5EF4-FFF2-40B4-BE49-F238E27FC236}">
                <a16:creationId xmlns:a16="http://schemas.microsoft.com/office/drawing/2014/main" id="{14FC16D0-8BDC-495A-B850-57E8417CC180}"/>
              </a:ext>
            </a:extLst>
          </p:cNvPr>
          <p:cNvSpPr txBox="1">
            <a:spLocks/>
          </p:cNvSpPr>
          <p:nvPr/>
        </p:nvSpPr>
        <p:spPr>
          <a:xfrm>
            <a:off x="8293754" y="6095083"/>
            <a:ext cx="3409232"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Next slide for an architecture diagram </a:t>
            </a:r>
          </a:p>
        </p:txBody>
      </p:sp>
      <p:sp>
        <p:nvSpPr>
          <p:cNvPr id="12" name="arrow_15">
            <a:extLst>
              <a:ext uri="{FF2B5EF4-FFF2-40B4-BE49-F238E27FC236}">
                <a16:creationId xmlns:a16="http://schemas.microsoft.com/office/drawing/2014/main" id="{9BE29A30-761F-4098-9003-DBD272ED051F}"/>
              </a:ext>
              <a:ext uri="{C183D7F6-B498-43B3-948B-1728B52AA6E4}">
                <adec:decorative xmlns:adec="http://schemas.microsoft.com/office/drawing/2017/decorative" val="1"/>
              </a:ext>
            </a:extLst>
          </p:cNvPr>
          <p:cNvSpPr>
            <a:spLocks noChangeAspect="1" noEditPoints="1"/>
          </p:cNvSpPr>
          <p:nvPr/>
        </p:nvSpPr>
        <p:spPr bwMode="auto">
          <a:xfrm>
            <a:off x="11783506" y="6095083"/>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187380094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1337D-A82B-4801-9524-BEC5D7940B56}"/>
              </a:ext>
            </a:extLst>
          </p:cNvPr>
          <p:cNvSpPr>
            <a:spLocks noGrp="1"/>
          </p:cNvSpPr>
          <p:nvPr>
            <p:ph type="title"/>
          </p:nvPr>
        </p:nvSpPr>
        <p:spPr/>
        <p:txBody>
          <a:bodyPr/>
          <a:lstStyle/>
          <a:p>
            <a:r>
              <a:rPr lang="en-US" dirty="0">
                <a:ea typeface="+mj-lt"/>
                <a:cs typeface="+mj-lt"/>
              </a:rPr>
              <a:t>Lab 01 – Architecture diagram</a:t>
            </a:r>
            <a:endParaRPr lang="en-US" dirty="0"/>
          </a:p>
        </p:txBody>
      </p:sp>
      <p:grpSp>
        <p:nvGrpSpPr>
          <p:cNvPr id="37" name="Group 36" descr="Architecture diagram of the detailed lab steps. ">
            <a:extLst>
              <a:ext uri="{FF2B5EF4-FFF2-40B4-BE49-F238E27FC236}">
                <a16:creationId xmlns:a16="http://schemas.microsoft.com/office/drawing/2014/main" id="{CDC8ECEB-2681-4F91-9310-CCAF6E8A01A0}"/>
              </a:ext>
            </a:extLst>
          </p:cNvPr>
          <p:cNvGrpSpPr/>
          <p:nvPr/>
        </p:nvGrpSpPr>
        <p:grpSpPr>
          <a:xfrm>
            <a:off x="1423560" y="1216692"/>
            <a:ext cx="9314988" cy="5145054"/>
            <a:chOff x="475909" y="1359113"/>
            <a:chExt cx="9314988" cy="5145054"/>
          </a:xfrm>
        </p:grpSpPr>
        <p:sp>
          <p:nvSpPr>
            <p:cNvPr id="39" name="Rectangle 38">
              <a:extLst>
                <a:ext uri="{FF2B5EF4-FFF2-40B4-BE49-F238E27FC236}">
                  <a16:creationId xmlns:a16="http://schemas.microsoft.com/office/drawing/2014/main" id="{6E264FA1-FDAE-4D50-B541-4C688DFA417E}"/>
                </a:ext>
              </a:extLst>
            </p:cNvPr>
            <p:cNvSpPr/>
            <p:nvPr/>
          </p:nvSpPr>
          <p:spPr bwMode="auto">
            <a:xfrm>
              <a:off x="7126128" y="1359113"/>
              <a:ext cx="2641033" cy="369855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1" name="Rectangle 40">
              <a:extLst>
                <a:ext uri="{FF2B5EF4-FFF2-40B4-BE49-F238E27FC236}">
                  <a16:creationId xmlns:a16="http://schemas.microsoft.com/office/drawing/2014/main" id="{559EF700-FEA3-4FC1-9CB7-4E413F5CD700}"/>
                </a:ext>
              </a:extLst>
            </p:cNvPr>
            <p:cNvSpPr/>
            <p:nvPr/>
          </p:nvSpPr>
          <p:spPr bwMode="auto">
            <a:xfrm>
              <a:off x="475909" y="1359113"/>
              <a:ext cx="6232170" cy="514505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3" name="Graphic 42">
              <a:extLst>
                <a:ext uri="{FF2B5EF4-FFF2-40B4-BE49-F238E27FC236}">
                  <a16:creationId xmlns:a16="http://schemas.microsoft.com/office/drawing/2014/main" id="{D2BA6ED9-0B2C-466C-B820-A10F0F7E1E5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951895" y="1359113"/>
              <a:ext cx="645758" cy="645758"/>
            </a:xfrm>
            <a:prstGeom prst="rect">
              <a:avLst/>
            </a:prstGeom>
          </p:spPr>
        </p:pic>
        <p:pic>
          <p:nvPicPr>
            <p:cNvPr id="45" name="Graphic 44">
              <a:extLst>
                <a:ext uri="{FF2B5EF4-FFF2-40B4-BE49-F238E27FC236}">
                  <a16:creationId xmlns:a16="http://schemas.microsoft.com/office/drawing/2014/main" id="{DC1678A8-B9AC-44AD-8ADD-F0536142CD2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25101" y="2921255"/>
              <a:ext cx="295019" cy="295019"/>
            </a:xfrm>
            <a:prstGeom prst="rect">
              <a:avLst/>
            </a:prstGeom>
          </p:spPr>
        </p:pic>
        <p:pic>
          <p:nvPicPr>
            <p:cNvPr id="47" name="Graphic 46">
              <a:extLst>
                <a:ext uri="{FF2B5EF4-FFF2-40B4-BE49-F238E27FC236}">
                  <a16:creationId xmlns:a16="http://schemas.microsoft.com/office/drawing/2014/main" id="{0C5E3FCD-F1B8-45A4-B66F-1786E90A5CB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84312" y="2416219"/>
              <a:ext cx="295019" cy="295019"/>
            </a:xfrm>
            <a:prstGeom prst="rect">
              <a:avLst/>
            </a:prstGeom>
          </p:spPr>
        </p:pic>
        <p:sp>
          <p:nvSpPr>
            <p:cNvPr id="49" name="TextBox 48">
              <a:extLst>
                <a:ext uri="{FF2B5EF4-FFF2-40B4-BE49-F238E27FC236}">
                  <a16:creationId xmlns:a16="http://schemas.microsoft.com/office/drawing/2014/main" id="{AFD1DB65-B7BF-464E-B6C6-25D81FB059A4}"/>
                </a:ext>
              </a:extLst>
            </p:cNvPr>
            <p:cNvSpPr txBox="1"/>
            <p:nvPr/>
          </p:nvSpPr>
          <p:spPr>
            <a:xfrm>
              <a:off x="2217761" y="1899984"/>
              <a:ext cx="2457615" cy="479745"/>
            </a:xfrm>
            <a:prstGeom prst="rect">
              <a:avLst/>
            </a:prstGeom>
            <a:noFill/>
          </p:spPr>
          <p:txBody>
            <a:bodyPr wrap="square" lIns="179285" tIns="143428" rIns="179285" bIns="143428" rtlCol="0">
              <a:spAutoFit/>
            </a:bodyPr>
            <a:lstStyle/>
            <a:p>
              <a:pPr defTabSz="914367">
                <a:lnSpc>
                  <a:spcPct val="90000"/>
                </a:lnSpc>
                <a:spcAft>
                  <a:spcPts val="588"/>
                </a:spcAft>
              </a:pPr>
              <a:r>
                <a:rPr lang="en-US" sz="1372" b="1" dirty="0">
                  <a:gradFill>
                    <a:gsLst>
                      <a:gs pos="2917">
                        <a:srgbClr val="000000"/>
                      </a:gs>
                      <a:gs pos="30000">
                        <a:srgbClr val="000000"/>
                      </a:gs>
                    </a:gsLst>
                    <a:lin ang="5400000" scaled="0"/>
                  </a:gradFill>
                  <a:latin typeface="Segoe UI"/>
                </a:rPr>
                <a:t>Default Azure AD tenant</a:t>
              </a:r>
              <a:endParaRPr lang="fr-FR" sz="1372" b="1" dirty="0" err="1">
                <a:gradFill>
                  <a:gsLst>
                    <a:gs pos="2917">
                      <a:srgbClr val="000000"/>
                    </a:gs>
                    <a:gs pos="30000">
                      <a:srgbClr val="000000"/>
                    </a:gs>
                  </a:gsLst>
                  <a:lin ang="5400000" scaled="0"/>
                </a:gradFill>
                <a:latin typeface="Segoe UI"/>
              </a:endParaRPr>
            </a:p>
          </p:txBody>
        </p:sp>
        <p:sp>
          <p:nvSpPr>
            <p:cNvPr id="51" name="TextBox 50">
              <a:extLst>
                <a:ext uri="{FF2B5EF4-FFF2-40B4-BE49-F238E27FC236}">
                  <a16:creationId xmlns:a16="http://schemas.microsoft.com/office/drawing/2014/main" id="{E478AE29-ABAD-40AA-A0B2-EFB285A2A6BC}"/>
                </a:ext>
              </a:extLst>
            </p:cNvPr>
            <p:cNvSpPr txBox="1"/>
            <p:nvPr/>
          </p:nvSpPr>
          <p:spPr>
            <a:xfrm>
              <a:off x="735963" y="3227558"/>
              <a:ext cx="2378745" cy="995697"/>
            </a:xfrm>
            <a:prstGeom prst="rect">
              <a:avLst/>
            </a:prstGeom>
            <a:noFill/>
          </p:spPr>
          <p:txBody>
            <a:bodyPr wrap="square">
              <a:spAutoFit/>
            </a:bodyPr>
            <a:lstStyle/>
            <a:p>
              <a:pPr defTabSz="914367"/>
              <a:r>
                <a:rPr lang="fr-FR" sz="1176" b="1" dirty="0">
                  <a:solidFill>
                    <a:srgbClr val="000000"/>
                  </a:solidFill>
                  <a:latin typeface="Segoe UI"/>
                </a:rPr>
                <a:t>az104-01a-aaduser1</a:t>
              </a:r>
            </a:p>
            <a:p>
              <a:pPr defTabSz="914367"/>
              <a:endParaRPr lang="fr-FR" sz="1176" b="1" dirty="0">
                <a:solidFill>
                  <a:srgbClr val="000000"/>
                </a:solidFill>
                <a:latin typeface="Segoe UI"/>
              </a:endParaRPr>
            </a:p>
            <a:p>
              <a:pPr defTabSz="914367"/>
              <a:r>
                <a:rPr lang="en-US" sz="1176" b="1" dirty="0">
                  <a:solidFill>
                    <a:srgbClr val="000000"/>
                  </a:solidFill>
                  <a:latin typeface="Segoe UI"/>
                </a:rPr>
                <a:t>Role: </a:t>
              </a:r>
              <a:r>
                <a:rPr lang="en-US" sz="1176" dirty="0">
                  <a:solidFill>
                    <a:srgbClr val="000000"/>
                  </a:solidFill>
                  <a:latin typeface="Segoe UI"/>
                </a:rPr>
                <a:t>User administrator</a:t>
              </a:r>
            </a:p>
            <a:p>
              <a:pPr defTabSz="914367"/>
              <a:r>
                <a:rPr lang="en-US" sz="1176" b="1" dirty="0">
                  <a:solidFill>
                    <a:srgbClr val="000000"/>
                  </a:solidFill>
                  <a:latin typeface="Segoe UI"/>
                </a:rPr>
                <a:t>Job title: </a:t>
              </a:r>
              <a:r>
                <a:rPr lang="en-US" sz="1176" dirty="0">
                  <a:solidFill>
                    <a:srgbClr val="000000"/>
                  </a:solidFill>
                  <a:latin typeface="Segoe UI"/>
                </a:rPr>
                <a:t>Cloud Administrator</a:t>
              </a:r>
            </a:p>
            <a:p>
              <a:pPr defTabSz="914367"/>
              <a:r>
                <a:rPr lang="en-US" sz="1176" b="1" dirty="0">
                  <a:solidFill>
                    <a:srgbClr val="000000"/>
                  </a:solidFill>
                  <a:latin typeface="Segoe UI"/>
                </a:rPr>
                <a:t>Department: </a:t>
              </a:r>
              <a:r>
                <a:rPr lang="en-US" sz="1176" dirty="0">
                  <a:solidFill>
                    <a:srgbClr val="000000"/>
                  </a:solidFill>
                  <a:latin typeface="Segoe UI"/>
                </a:rPr>
                <a:t>IT</a:t>
              </a:r>
              <a:endParaRPr lang="fr-FR" sz="1176" dirty="0">
                <a:solidFill>
                  <a:srgbClr val="000000"/>
                </a:solidFill>
                <a:latin typeface="Segoe UI"/>
              </a:endParaRPr>
            </a:p>
          </p:txBody>
        </p:sp>
        <p:sp>
          <p:nvSpPr>
            <p:cNvPr id="53" name="Rectangle: Rounded Corners 52">
              <a:extLst>
                <a:ext uri="{FF2B5EF4-FFF2-40B4-BE49-F238E27FC236}">
                  <a16:creationId xmlns:a16="http://schemas.microsoft.com/office/drawing/2014/main" id="{A617EC88-B201-460C-B07D-81C8D6A4222E}"/>
                </a:ext>
              </a:extLst>
            </p:cNvPr>
            <p:cNvSpPr/>
            <p:nvPr/>
          </p:nvSpPr>
          <p:spPr bwMode="auto">
            <a:xfrm>
              <a:off x="687311" y="2871283"/>
              <a:ext cx="2378745" cy="1411751"/>
            </a:xfrm>
            <a:prstGeom prst="round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5" name="TextBox 54">
              <a:extLst>
                <a:ext uri="{FF2B5EF4-FFF2-40B4-BE49-F238E27FC236}">
                  <a16:creationId xmlns:a16="http://schemas.microsoft.com/office/drawing/2014/main" id="{F59CBBDD-9E2B-44E7-BB1F-6F509D72B4AD}"/>
                </a:ext>
              </a:extLst>
            </p:cNvPr>
            <p:cNvSpPr txBox="1"/>
            <p:nvPr/>
          </p:nvSpPr>
          <p:spPr>
            <a:xfrm>
              <a:off x="1081471" y="2248615"/>
              <a:ext cx="2681796" cy="690953"/>
            </a:xfrm>
            <a:prstGeom prst="rect">
              <a:avLst/>
            </a:prstGeom>
            <a:noFill/>
          </p:spPr>
          <p:txBody>
            <a:bodyPr wrap="square" lIns="179285" tIns="143428" rIns="179285" bIns="143428" rtlCol="0">
              <a:spAutoFit/>
            </a:bodyPr>
            <a:lstStyle/>
            <a:p>
              <a:pPr defTabSz="914367">
                <a:lnSpc>
                  <a:spcPct val="90000"/>
                </a:lnSpc>
                <a:spcAft>
                  <a:spcPts val="588"/>
                </a:spcAft>
              </a:pPr>
              <a:r>
                <a:rPr lang="en-US" sz="1176" b="1" dirty="0">
                  <a:gradFill>
                    <a:gsLst>
                      <a:gs pos="2917">
                        <a:srgbClr val="000000"/>
                      </a:gs>
                      <a:gs pos="30000">
                        <a:srgbClr val="000000"/>
                      </a:gs>
                    </a:gsLst>
                    <a:lin ang="5400000" scaled="0"/>
                  </a:gradFill>
                  <a:latin typeface="Segoe UI"/>
                </a:rPr>
                <a:t>IT Cloud Administrators</a:t>
              </a:r>
            </a:p>
            <a:p>
              <a:pPr defTabSz="914367">
                <a:lnSpc>
                  <a:spcPct val="90000"/>
                </a:lnSpc>
                <a:spcAft>
                  <a:spcPts val="588"/>
                </a:spcAft>
              </a:pPr>
              <a:r>
                <a:rPr lang="en-US" sz="1176" b="1" dirty="0">
                  <a:gradFill>
                    <a:gsLst>
                      <a:gs pos="2917">
                        <a:srgbClr val="000000"/>
                      </a:gs>
                      <a:gs pos="30000">
                        <a:srgbClr val="000000"/>
                      </a:gs>
                    </a:gsLst>
                    <a:lin ang="5400000" scaled="0"/>
                  </a:gradFill>
                  <a:latin typeface="Segoe UI"/>
                </a:rPr>
                <a:t>Membership type:</a:t>
              </a:r>
              <a:r>
                <a:rPr lang="en-US" sz="1176" dirty="0">
                  <a:gradFill>
                    <a:gsLst>
                      <a:gs pos="2917">
                        <a:srgbClr val="000000"/>
                      </a:gs>
                      <a:gs pos="30000">
                        <a:srgbClr val="000000"/>
                      </a:gs>
                    </a:gsLst>
                    <a:lin ang="5400000" scaled="0"/>
                  </a:gradFill>
                  <a:latin typeface="Segoe UI"/>
                </a:rPr>
                <a:t> Dynamic User</a:t>
              </a:r>
              <a:endParaRPr lang="fr-FR" sz="1176" b="1" dirty="0" err="1">
                <a:gradFill>
                  <a:gsLst>
                    <a:gs pos="2917">
                      <a:srgbClr val="000000"/>
                    </a:gs>
                    <a:gs pos="30000">
                      <a:srgbClr val="000000"/>
                    </a:gs>
                  </a:gsLst>
                  <a:lin ang="5400000" scaled="0"/>
                </a:gradFill>
                <a:latin typeface="Segoe UI"/>
              </a:endParaRPr>
            </a:p>
          </p:txBody>
        </p:sp>
        <p:pic>
          <p:nvPicPr>
            <p:cNvPr id="57" name="Graphic 56">
              <a:extLst>
                <a:ext uri="{FF2B5EF4-FFF2-40B4-BE49-F238E27FC236}">
                  <a16:creationId xmlns:a16="http://schemas.microsoft.com/office/drawing/2014/main" id="{CA29DB5A-E7E4-43F4-A352-6F859A7C2871}"/>
                </a:ext>
              </a:extLst>
            </p:cNvPr>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403965" y="2934835"/>
              <a:ext cx="295019" cy="295019"/>
            </a:xfrm>
            <a:prstGeom prst="rect">
              <a:avLst/>
            </a:prstGeom>
          </p:spPr>
        </p:pic>
        <p:sp>
          <p:nvSpPr>
            <p:cNvPr id="59" name="TextBox 58">
              <a:extLst>
                <a:ext uri="{FF2B5EF4-FFF2-40B4-BE49-F238E27FC236}">
                  <a16:creationId xmlns:a16="http://schemas.microsoft.com/office/drawing/2014/main" id="{939C8B8D-7CE2-4D45-8B4C-4D349B7EDCD7}"/>
                </a:ext>
              </a:extLst>
            </p:cNvPr>
            <p:cNvSpPr txBox="1"/>
            <p:nvPr/>
          </p:nvSpPr>
          <p:spPr>
            <a:xfrm>
              <a:off x="3814827" y="3241138"/>
              <a:ext cx="2378745" cy="816121"/>
            </a:xfrm>
            <a:prstGeom prst="rect">
              <a:avLst/>
            </a:prstGeom>
            <a:noFill/>
          </p:spPr>
          <p:txBody>
            <a:bodyPr wrap="square">
              <a:spAutoFit/>
            </a:bodyPr>
            <a:lstStyle/>
            <a:p>
              <a:pPr defTabSz="914367"/>
              <a:r>
                <a:rPr lang="fr-FR" sz="1176" b="1" dirty="0">
                  <a:solidFill>
                    <a:srgbClr val="000000"/>
                  </a:solidFill>
                  <a:latin typeface="Segoe UI"/>
                </a:rPr>
                <a:t>az104-01a-aaduser2</a:t>
              </a:r>
            </a:p>
            <a:p>
              <a:pPr defTabSz="914367"/>
              <a:endParaRPr lang="en-US" sz="1176" b="1" dirty="0">
                <a:solidFill>
                  <a:srgbClr val="000000"/>
                </a:solidFill>
                <a:latin typeface="Segoe UI"/>
              </a:endParaRPr>
            </a:p>
            <a:p>
              <a:pPr defTabSz="914367"/>
              <a:r>
                <a:rPr lang="en-US" sz="1176" b="1" dirty="0">
                  <a:solidFill>
                    <a:srgbClr val="000000"/>
                  </a:solidFill>
                  <a:latin typeface="Segoe UI"/>
                </a:rPr>
                <a:t>Job title: </a:t>
              </a:r>
              <a:r>
                <a:rPr lang="en-US" sz="1176" dirty="0">
                  <a:solidFill>
                    <a:srgbClr val="000000"/>
                  </a:solidFill>
                  <a:latin typeface="Segoe UI"/>
                </a:rPr>
                <a:t>System Administrator</a:t>
              </a:r>
            </a:p>
            <a:p>
              <a:pPr defTabSz="914367"/>
              <a:r>
                <a:rPr lang="en-US" sz="1176" b="1" dirty="0">
                  <a:solidFill>
                    <a:srgbClr val="000000"/>
                  </a:solidFill>
                  <a:latin typeface="Segoe UI"/>
                </a:rPr>
                <a:t>Department: </a:t>
              </a:r>
              <a:r>
                <a:rPr lang="en-US" sz="1176" dirty="0">
                  <a:solidFill>
                    <a:srgbClr val="000000"/>
                  </a:solidFill>
                  <a:latin typeface="Segoe UI"/>
                </a:rPr>
                <a:t>IT</a:t>
              </a:r>
              <a:endParaRPr lang="fr-FR" sz="1176" dirty="0">
                <a:solidFill>
                  <a:srgbClr val="000000"/>
                </a:solidFill>
                <a:latin typeface="Segoe UI"/>
              </a:endParaRPr>
            </a:p>
          </p:txBody>
        </p:sp>
        <p:sp>
          <p:nvSpPr>
            <p:cNvPr id="61" name="Rectangle: Rounded Corners 60">
              <a:extLst>
                <a:ext uri="{FF2B5EF4-FFF2-40B4-BE49-F238E27FC236}">
                  <a16:creationId xmlns:a16="http://schemas.microsoft.com/office/drawing/2014/main" id="{14C5A31F-8E61-4F54-81C8-A3DD31433F42}"/>
                </a:ext>
              </a:extLst>
            </p:cNvPr>
            <p:cNvSpPr/>
            <p:nvPr/>
          </p:nvSpPr>
          <p:spPr bwMode="auto">
            <a:xfrm>
              <a:off x="3766175" y="2892069"/>
              <a:ext cx="2378745" cy="1404545"/>
            </a:xfrm>
            <a:prstGeom prst="round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63" name="Graphic 62">
              <a:extLst>
                <a:ext uri="{FF2B5EF4-FFF2-40B4-BE49-F238E27FC236}">
                  <a16:creationId xmlns:a16="http://schemas.microsoft.com/office/drawing/2014/main" id="{50300A02-28ED-45F9-A541-331DE0EAF99E}"/>
                </a:ext>
              </a:extLst>
            </p:cNvPr>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917427" y="2434179"/>
              <a:ext cx="295019" cy="295019"/>
            </a:xfrm>
            <a:prstGeom prst="rect">
              <a:avLst/>
            </a:prstGeom>
          </p:spPr>
        </p:pic>
        <p:sp>
          <p:nvSpPr>
            <p:cNvPr id="65" name="TextBox 64">
              <a:extLst>
                <a:ext uri="{FF2B5EF4-FFF2-40B4-BE49-F238E27FC236}">
                  <a16:creationId xmlns:a16="http://schemas.microsoft.com/office/drawing/2014/main" id="{D767BD19-DDB6-40B3-9C51-414D723B09AB}"/>
                </a:ext>
              </a:extLst>
            </p:cNvPr>
            <p:cNvSpPr txBox="1"/>
            <p:nvPr/>
          </p:nvSpPr>
          <p:spPr>
            <a:xfrm>
              <a:off x="4112405" y="2266240"/>
              <a:ext cx="2768357" cy="690953"/>
            </a:xfrm>
            <a:prstGeom prst="rect">
              <a:avLst/>
            </a:prstGeom>
            <a:noFill/>
          </p:spPr>
          <p:txBody>
            <a:bodyPr wrap="square" lIns="179285" tIns="143428" rIns="179285" bIns="143428" rtlCol="0">
              <a:spAutoFit/>
            </a:bodyPr>
            <a:lstStyle/>
            <a:p>
              <a:pPr defTabSz="914367">
                <a:lnSpc>
                  <a:spcPct val="90000"/>
                </a:lnSpc>
                <a:spcAft>
                  <a:spcPts val="588"/>
                </a:spcAft>
              </a:pPr>
              <a:r>
                <a:rPr lang="en-US" sz="1176" b="1" dirty="0">
                  <a:gradFill>
                    <a:gsLst>
                      <a:gs pos="2917">
                        <a:srgbClr val="000000"/>
                      </a:gs>
                      <a:gs pos="30000">
                        <a:srgbClr val="000000"/>
                      </a:gs>
                    </a:gsLst>
                    <a:lin ang="5400000" scaled="0"/>
                  </a:gradFill>
                  <a:latin typeface="Segoe UI"/>
                </a:rPr>
                <a:t>IT System Administrators</a:t>
              </a:r>
            </a:p>
            <a:p>
              <a:pPr defTabSz="914367">
                <a:lnSpc>
                  <a:spcPct val="90000"/>
                </a:lnSpc>
                <a:spcAft>
                  <a:spcPts val="588"/>
                </a:spcAft>
              </a:pPr>
              <a:r>
                <a:rPr lang="fr-FR" sz="1176" b="1" dirty="0" err="1">
                  <a:gradFill>
                    <a:gsLst>
                      <a:gs pos="2917">
                        <a:srgbClr val="000000"/>
                      </a:gs>
                      <a:gs pos="30000">
                        <a:srgbClr val="000000"/>
                      </a:gs>
                    </a:gsLst>
                    <a:lin ang="5400000" scaled="0"/>
                  </a:gradFill>
                  <a:latin typeface="Segoe UI"/>
                </a:rPr>
                <a:t>Membership</a:t>
              </a:r>
              <a:r>
                <a:rPr lang="fr-FR" sz="1176" b="1" dirty="0">
                  <a:gradFill>
                    <a:gsLst>
                      <a:gs pos="2917">
                        <a:srgbClr val="000000"/>
                      </a:gs>
                      <a:gs pos="30000">
                        <a:srgbClr val="000000"/>
                      </a:gs>
                    </a:gsLst>
                    <a:lin ang="5400000" scaled="0"/>
                  </a:gradFill>
                  <a:latin typeface="Segoe UI"/>
                </a:rPr>
                <a:t> type: </a:t>
              </a:r>
              <a:r>
                <a:rPr lang="fr-FR" sz="1176" dirty="0">
                  <a:gradFill>
                    <a:gsLst>
                      <a:gs pos="2917">
                        <a:srgbClr val="000000"/>
                      </a:gs>
                      <a:gs pos="30000">
                        <a:srgbClr val="000000"/>
                      </a:gs>
                    </a:gsLst>
                    <a:lin ang="5400000" scaled="0"/>
                  </a:gradFill>
                  <a:latin typeface="Segoe UI"/>
                </a:rPr>
                <a:t>Dynamic User</a:t>
              </a:r>
              <a:endParaRPr lang="fr-FR" sz="1176" b="1" dirty="0">
                <a:gradFill>
                  <a:gsLst>
                    <a:gs pos="2917">
                      <a:srgbClr val="000000"/>
                    </a:gs>
                    <a:gs pos="30000">
                      <a:srgbClr val="000000"/>
                    </a:gs>
                  </a:gsLst>
                  <a:lin ang="5400000" scaled="0"/>
                </a:gradFill>
                <a:latin typeface="Segoe UI"/>
              </a:endParaRPr>
            </a:p>
          </p:txBody>
        </p:sp>
        <p:pic>
          <p:nvPicPr>
            <p:cNvPr id="68" name="Graphic 67">
              <a:extLst>
                <a:ext uri="{FF2B5EF4-FFF2-40B4-BE49-F238E27FC236}">
                  <a16:creationId xmlns:a16="http://schemas.microsoft.com/office/drawing/2014/main" id="{88B6578F-236A-4F05-8405-D34B4830D279}"/>
                </a:ext>
              </a:extLst>
            </p:cNvPr>
            <p:cNvPicPr>
              <a:picLocks noChangeAspect="1"/>
            </p:cNvPicPr>
            <p:nvPr/>
          </p:nvPicPr>
          <p:blipFill>
            <a:blip r:embed="rId3">
              <a:duotone>
                <a:prstClr val="black"/>
                <a:schemeClr val="accent5">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18323" y="1735926"/>
              <a:ext cx="645758" cy="645758"/>
            </a:xfrm>
            <a:prstGeom prst="rect">
              <a:avLst/>
            </a:prstGeom>
          </p:spPr>
        </p:pic>
        <p:sp>
          <p:nvSpPr>
            <p:cNvPr id="69" name="TextBox 68">
              <a:extLst>
                <a:ext uri="{FF2B5EF4-FFF2-40B4-BE49-F238E27FC236}">
                  <a16:creationId xmlns:a16="http://schemas.microsoft.com/office/drawing/2014/main" id="{2ECEECCA-063D-4ACD-A6A3-1954D978E180}"/>
                </a:ext>
              </a:extLst>
            </p:cNvPr>
            <p:cNvSpPr txBox="1"/>
            <p:nvPr/>
          </p:nvSpPr>
          <p:spPr>
            <a:xfrm>
              <a:off x="7112395" y="2416219"/>
              <a:ext cx="2457615" cy="745264"/>
            </a:xfrm>
            <a:prstGeom prst="rect">
              <a:avLst/>
            </a:prstGeom>
            <a:noFill/>
          </p:spPr>
          <p:txBody>
            <a:bodyPr wrap="square" lIns="179285" tIns="143428" rIns="179285" bIns="143428" rtlCol="0">
              <a:spAutoFit/>
            </a:bodyPr>
            <a:lstStyle/>
            <a:p>
              <a:pPr algn="ctr" defTabSz="914367">
                <a:lnSpc>
                  <a:spcPct val="90000"/>
                </a:lnSpc>
                <a:spcAft>
                  <a:spcPts val="588"/>
                </a:spcAft>
              </a:pPr>
              <a:r>
                <a:rPr lang="en-US" sz="1372" b="1" dirty="0">
                  <a:gradFill>
                    <a:gsLst>
                      <a:gs pos="2917">
                        <a:srgbClr val="000000"/>
                      </a:gs>
                      <a:gs pos="30000">
                        <a:srgbClr val="000000"/>
                      </a:gs>
                    </a:gsLst>
                    <a:lin ang="5400000" scaled="0"/>
                  </a:gradFill>
                  <a:latin typeface="Segoe UI"/>
                </a:rPr>
                <a:t>New Azure AD tenant</a:t>
              </a:r>
            </a:p>
            <a:p>
              <a:pPr algn="ctr" defTabSz="914367">
                <a:lnSpc>
                  <a:spcPct val="90000"/>
                </a:lnSpc>
                <a:spcAft>
                  <a:spcPts val="588"/>
                </a:spcAft>
              </a:pPr>
              <a:r>
                <a:rPr lang="fr-FR" sz="1372" b="1" dirty="0" err="1">
                  <a:gradFill>
                    <a:gsLst>
                      <a:gs pos="2917">
                        <a:srgbClr val="000000"/>
                      </a:gs>
                      <a:gs pos="30000">
                        <a:srgbClr val="000000"/>
                      </a:gs>
                    </a:gsLst>
                    <a:lin ang="5400000" scaled="0"/>
                  </a:gradFill>
                  <a:latin typeface="Segoe UI"/>
                </a:rPr>
                <a:t>Contoso</a:t>
              </a:r>
              <a:r>
                <a:rPr lang="fr-FR" sz="1372" b="1" dirty="0">
                  <a:gradFill>
                    <a:gsLst>
                      <a:gs pos="2917">
                        <a:srgbClr val="000000"/>
                      </a:gs>
                      <a:gs pos="30000">
                        <a:srgbClr val="000000"/>
                      </a:gs>
                    </a:gsLst>
                    <a:lin ang="5400000" scaled="0"/>
                  </a:gradFill>
                  <a:latin typeface="Segoe UI"/>
                </a:rPr>
                <a:t> </a:t>
              </a:r>
              <a:r>
                <a:rPr lang="fr-FR" sz="1372" b="1" dirty="0" err="1">
                  <a:gradFill>
                    <a:gsLst>
                      <a:gs pos="2917">
                        <a:srgbClr val="000000"/>
                      </a:gs>
                      <a:gs pos="30000">
                        <a:srgbClr val="000000"/>
                      </a:gs>
                    </a:gsLst>
                    <a:lin ang="5400000" scaled="0"/>
                  </a:gradFill>
                  <a:latin typeface="Segoe UI"/>
                </a:rPr>
                <a:t>Lab</a:t>
              </a:r>
              <a:endParaRPr lang="fr-FR" sz="1372" b="1" dirty="0">
                <a:gradFill>
                  <a:gsLst>
                    <a:gs pos="2917">
                      <a:srgbClr val="000000"/>
                    </a:gs>
                    <a:gs pos="30000">
                      <a:srgbClr val="000000"/>
                    </a:gs>
                  </a:gsLst>
                  <a:lin ang="5400000" scaled="0"/>
                </a:gradFill>
                <a:latin typeface="Segoe UI"/>
              </a:endParaRPr>
            </a:p>
          </p:txBody>
        </p:sp>
        <p:pic>
          <p:nvPicPr>
            <p:cNvPr id="70" name="Graphic 69">
              <a:extLst>
                <a:ext uri="{FF2B5EF4-FFF2-40B4-BE49-F238E27FC236}">
                  <a16:creationId xmlns:a16="http://schemas.microsoft.com/office/drawing/2014/main" id="{84E518AD-7399-46F2-BCE0-9888BA3E191A}"/>
                </a:ext>
              </a:extLst>
            </p:cNvPr>
            <p:cNvPicPr>
              <a:picLocks noChangeAspect="1"/>
            </p:cNvPicPr>
            <p:nvPr/>
          </p:nvPicPr>
          <p:blipFill>
            <a:blip r:embed="rId5">
              <a:duotone>
                <a:prstClr val="black"/>
                <a:schemeClr val="accent5">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001291" y="3319353"/>
              <a:ext cx="295019" cy="295019"/>
            </a:xfrm>
            <a:prstGeom prst="rect">
              <a:avLst/>
            </a:prstGeom>
          </p:spPr>
        </p:pic>
        <p:sp>
          <p:nvSpPr>
            <p:cNvPr id="71" name="TextBox 70">
              <a:extLst>
                <a:ext uri="{FF2B5EF4-FFF2-40B4-BE49-F238E27FC236}">
                  <a16:creationId xmlns:a16="http://schemas.microsoft.com/office/drawing/2014/main" id="{A8E67ED0-4EA8-497F-80E8-FB286012B0EC}"/>
                </a:ext>
              </a:extLst>
            </p:cNvPr>
            <p:cNvSpPr txBox="1"/>
            <p:nvPr/>
          </p:nvSpPr>
          <p:spPr>
            <a:xfrm>
              <a:off x="7412152" y="3625656"/>
              <a:ext cx="2378745" cy="995697"/>
            </a:xfrm>
            <a:prstGeom prst="rect">
              <a:avLst/>
            </a:prstGeom>
            <a:noFill/>
          </p:spPr>
          <p:txBody>
            <a:bodyPr wrap="square">
              <a:spAutoFit/>
            </a:bodyPr>
            <a:lstStyle/>
            <a:p>
              <a:pPr defTabSz="914367"/>
              <a:r>
                <a:rPr lang="fr-FR" sz="1176" b="1" dirty="0">
                  <a:solidFill>
                    <a:srgbClr val="000000"/>
                  </a:solidFill>
                  <a:latin typeface="Segoe UI"/>
                </a:rPr>
                <a:t>az104-01b-aaduser1</a:t>
              </a:r>
            </a:p>
            <a:p>
              <a:pPr defTabSz="914367"/>
              <a:endParaRPr lang="fr-FR" sz="1176" b="1" dirty="0">
                <a:solidFill>
                  <a:srgbClr val="000000"/>
                </a:solidFill>
                <a:latin typeface="Segoe UI"/>
              </a:endParaRPr>
            </a:p>
            <a:p>
              <a:pPr defTabSz="914367"/>
              <a:endParaRPr lang="en-US" sz="1176" b="1" dirty="0">
                <a:solidFill>
                  <a:srgbClr val="000000"/>
                </a:solidFill>
                <a:latin typeface="Segoe UI"/>
              </a:endParaRPr>
            </a:p>
            <a:p>
              <a:pPr defTabSz="914367"/>
              <a:r>
                <a:rPr lang="en-US" sz="1176" b="1" dirty="0">
                  <a:solidFill>
                    <a:srgbClr val="000000"/>
                  </a:solidFill>
                  <a:latin typeface="Segoe UI"/>
                </a:rPr>
                <a:t>Job title: </a:t>
              </a:r>
              <a:r>
                <a:rPr lang="en-US" sz="1176" dirty="0">
                  <a:solidFill>
                    <a:srgbClr val="000000"/>
                  </a:solidFill>
                  <a:latin typeface="Segoe UI"/>
                </a:rPr>
                <a:t>System Administrator</a:t>
              </a:r>
            </a:p>
            <a:p>
              <a:pPr defTabSz="914367"/>
              <a:r>
                <a:rPr lang="en-US" sz="1176" b="1" dirty="0">
                  <a:solidFill>
                    <a:srgbClr val="000000"/>
                  </a:solidFill>
                  <a:latin typeface="Segoe UI"/>
                </a:rPr>
                <a:t>Department: </a:t>
              </a:r>
              <a:r>
                <a:rPr lang="en-US" sz="1176" dirty="0">
                  <a:solidFill>
                    <a:srgbClr val="000000"/>
                  </a:solidFill>
                  <a:latin typeface="Segoe UI"/>
                </a:rPr>
                <a:t>IT</a:t>
              </a:r>
              <a:endParaRPr lang="fr-FR" sz="1176" dirty="0">
                <a:solidFill>
                  <a:srgbClr val="000000"/>
                </a:solidFill>
                <a:latin typeface="Segoe UI"/>
              </a:endParaRPr>
            </a:p>
          </p:txBody>
        </p:sp>
        <p:sp>
          <p:nvSpPr>
            <p:cNvPr id="72" name="TextBox 71">
              <a:extLst>
                <a:ext uri="{FF2B5EF4-FFF2-40B4-BE49-F238E27FC236}">
                  <a16:creationId xmlns:a16="http://schemas.microsoft.com/office/drawing/2014/main" id="{BF9B8D7D-8DF7-42C4-9FE8-0AB8D5C7BA51}"/>
                </a:ext>
              </a:extLst>
            </p:cNvPr>
            <p:cNvSpPr txBox="1"/>
            <p:nvPr/>
          </p:nvSpPr>
          <p:spPr>
            <a:xfrm>
              <a:off x="1433175" y="2832457"/>
              <a:ext cx="1433643" cy="452590"/>
            </a:xfrm>
            <a:prstGeom prst="rect">
              <a:avLst/>
            </a:prstGeom>
            <a:noFill/>
          </p:spPr>
          <p:txBody>
            <a:bodyPr wrap="square" lIns="179285" tIns="143428" rIns="179285" bIns="143428" rtlCol="0">
              <a:spAutoFit/>
            </a:bodyPr>
            <a:lstStyle/>
            <a:p>
              <a:pPr defTabSz="914367">
                <a:lnSpc>
                  <a:spcPct val="90000"/>
                </a:lnSpc>
                <a:spcAft>
                  <a:spcPts val="588"/>
                </a:spcAft>
              </a:pPr>
              <a:r>
                <a:rPr lang="en-US" sz="1176" dirty="0">
                  <a:gradFill>
                    <a:gsLst>
                      <a:gs pos="2917">
                        <a:srgbClr val="000000"/>
                      </a:gs>
                      <a:gs pos="30000">
                        <a:srgbClr val="000000"/>
                      </a:gs>
                    </a:gsLst>
                    <a:lin ang="5400000" scaled="0"/>
                  </a:gradFill>
                  <a:latin typeface="Segoe UI"/>
                </a:rPr>
                <a:t>Cloud user</a:t>
              </a:r>
              <a:endParaRPr lang="fr-FR" sz="1176" dirty="0" err="1">
                <a:gradFill>
                  <a:gsLst>
                    <a:gs pos="2917">
                      <a:srgbClr val="000000"/>
                    </a:gs>
                    <a:gs pos="30000">
                      <a:srgbClr val="000000"/>
                    </a:gs>
                  </a:gsLst>
                  <a:lin ang="5400000" scaled="0"/>
                </a:gradFill>
                <a:latin typeface="Segoe UI"/>
              </a:endParaRPr>
            </a:p>
          </p:txBody>
        </p:sp>
        <p:sp>
          <p:nvSpPr>
            <p:cNvPr id="73" name="TextBox 72">
              <a:extLst>
                <a:ext uri="{FF2B5EF4-FFF2-40B4-BE49-F238E27FC236}">
                  <a16:creationId xmlns:a16="http://schemas.microsoft.com/office/drawing/2014/main" id="{22E05F90-C483-4549-A80E-2886AC586BD0}"/>
                </a:ext>
              </a:extLst>
            </p:cNvPr>
            <p:cNvSpPr txBox="1"/>
            <p:nvPr/>
          </p:nvSpPr>
          <p:spPr>
            <a:xfrm>
              <a:off x="4516721" y="2823269"/>
              <a:ext cx="1225604" cy="452590"/>
            </a:xfrm>
            <a:prstGeom prst="rect">
              <a:avLst/>
            </a:prstGeom>
            <a:noFill/>
          </p:spPr>
          <p:txBody>
            <a:bodyPr wrap="square" lIns="179285" tIns="143428" rIns="179285" bIns="143428" rtlCol="0">
              <a:spAutoFit/>
            </a:bodyPr>
            <a:lstStyle/>
            <a:p>
              <a:pPr defTabSz="914367">
                <a:lnSpc>
                  <a:spcPct val="90000"/>
                </a:lnSpc>
                <a:spcAft>
                  <a:spcPts val="588"/>
                </a:spcAft>
              </a:pPr>
              <a:r>
                <a:rPr lang="en-US" sz="1176" dirty="0">
                  <a:gradFill>
                    <a:gsLst>
                      <a:gs pos="2917">
                        <a:srgbClr val="000000"/>
                      </a:gs>
                      <a:gs pos="30000">
                        <a:srgbClr val="000000"/>
                      </a:gs>
                    </a:gsLst>
                    <a:lin ang="5400000" scaled="0"/>
                  </a:gradFill>
                  <a:latin typeface="Segoe UI"/>
                </a:rPr>
                <a:t>Cloud user</a:t>
              </a:r>
              <a:endParaRPr lang="fr-FR" sz="1176" dirty="0" err="1">
                <a:gradFill>
                  <a:gsLst>
                    <a:gs pos="2917">
                      <a:srgbClr val="000000"/>
                    </a:gs>
                    <a:gs pos="30000">
                      <a:srgbClr val="000000"/>
                    </a:gs>
                  </a:gsLst>
                  <a:lin ang="5400000" scaled="0"/>
                </a:gradFill>
                <a:latin typeface="Segoe UI"/>
              </a:endParaRPr>
            </a:p>
          </p:txBody>
        </p:sp>
        <p:sp>
          <p:nvSpPr>
            <p:cNvPr id="74" name="TextBox 73">
              <a:extLst>
                <a:ext uri="{FF2B5EF4-FFF2-40B4-BE49-F238E27FC236}">
                  <a16:creationId xmlns:a16="http://schemas.microsoft.com/office/drawing/2014/main" id="{ADEF4137-6B93-4696-B51E-ED4DEB7047C6}"/>
                </a:ext>
              </a:extLst>
            </p:cNvPr>
            <p:cNvSpPr txBox="1"/>
            <p:nvPr/>
          </p:nvSpPr>
          <p:spPr>
            <a:xfrm>
              <a:off x="8149345" y="3230554"/>
              <a:ext cx="1285958" cy="452590"/>
            </a:xfrm>
            <a:prstGeom prst="rect">
              <a:avLst/>
            </a:prstGeom>
            <a:noFill/>
          </p:spPr>
          <p:txBody>
            <a:bodyPr wrap="square" lIns="179285" tIns="143428" rIns="179285" bIns="143428" rtlCol="0">
              <a:spAutoFit/>
            </a:bodyPr>
            <a:lstStyle/>
            <a:p>
              <a:pPr defTabSz="914367">
                <a:lnSpc>
                  <a:spcPct val="90000"/>
                </a:lnSpc>
                <a:spcAft>
                  <a:spcPts val="588"/>
                </a:spcAft>
              </a:pPr>
              <a:r>
                <a:rPr lang="en-US" sz="1176" dirty="0">
                  <a:gradFill>
                    <a:gsLst>
                      <a:gs pos="2917">
                        <a:srgbClr val="000000"/>
                      </a:gs>
                      <a:gs pos="30000">
                        <a:srgbClr val="000000"/>
                      </a:gs>
                    </a:gsLst>
                    <a:lin ang="5400000" scaled="0"/>
                  </a:gradFill>
                  <a:latin typeface="Segoe UI"/>
                </a:rPr>
                <a:t>Cloud user</a:t>
              </a:r>
              <a:endParaRPr lang="fr-FR" sz="1176" dirty="0" err="1">
                <a:gradFill>
                  <a:gsLst>
                    <a:gs pos="2917">
                      <a:srgbClr val="000000"/>
                    </a:gs>
                    <a:gs pos="30000">
                      <a:srgbClr val="000000"/>
                    </a:gs>
                  </a:gsLst>
                  <a:lin ang="5400000" scaled="0"/>
                </a:gradFill>
                <a:latin typeface="Segoe UI"/>
              </a:endParaRPr>
            </a:p>
          </p:txBody>
        </p:sp>
        <p:cxnSp>
          <p:nvCxnSpPr>
            <p:cNvPr id="75" name="Straight Arrow Connector 74">
              <a:extLst>
                <a:ext uri="{FF2B5EF4-FFF2-40B4-BE49-F238E27FC236}">
                  <a16:creationId xmlns:a16="http://schemas.microsoft.com/office/drawing/2014/main" id="{C996E016-D8D5-4AD2-AC8E-1F1A4FBDD8E4}"/>
                </a:ext>
              </a:extLst>
            </p:cNvPr>
            <p:cNvCxnSpPr>
              <a:cxnSpLocks/>
              <a:stCxn id="83" idx="3"/>
            </p:cNvCxnSpPr>
            <p:nvPr/>
          </p:nvCxnSpPr>
          <p:spPr>
            <a:xfrm flipV="1">
              <a:off x="4331383" y="3955121"/>
              <a:ext cx="3065363" cy="1303006"/>
            </a:xfrm>
            <a:prstGeom prst="straightConnector1">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BFB21406-F9B5-439A-AA20-BAE8AD5BCAFD}"/>
                </a:ext>
              </a:extLst>
            </p:cNvPr>
            <p:cNvSpPr txBox="1"/>
            <p:nvPr/>
          </p:nvSpPr>
          <p:spPr>
            <a:xfrm>
              <a:off x="491673" y="1367536"/>
              <a:ext cx="1297732" cy="271554"/>
            </a:xfrm>
            <a:prstGeom prst="rect">
              <a:avLst/>
            </a:prstGeom>
            <a:noFill/>
          </p:spPr>
          <p:txBody>
            <a:bodyPr wrap="square">
              <a:spAutoFit/>
            </a:bodyPr>
            <a:lstStyle/>
            <a:p>
              <a:pPr defTabSz="914367"/>
              <a:r>
                <a:rPr lang="fr-FR" sz="1176" b="1" dirty="0" err="1">
                  <a:solidFill>
                    <a:schemeClr val="tx2">
                      <a:lumMod val="50000"/>
                    </a:schemeClr>
                  </a:solidFill>
                  <a:latin typeface="Segoe UI"/>
                </a:rPr>
                <a:t>Task</a:t>
              </a:r>
              <a:r>
                <a:rPr lang="fr-FR" sz="1176" b="1" dirty="0">
                  <a:solidFill>
                    <a:schemeClr val="tx2">
                      <a:lumMod val="50000"/>
                    </a:schemeClr>
                  </a:solidFill>
                  <a:latin typeface="Segoe UI"/>
                </a:rPr>
                <a:t> 1, </a:t>
              </a:r>
              <a:r>
                <a:rPr lang="fr-FR" sz="1176" b="1" dirty="0" err="1">
                  <a:solidFill>
                    <a:schemeClr val="tx2">
                      <a:lumMod val="50000"/>
                    </a:schemeClr>
                  </a:solidFill>
                  <a:latin typeface="Segoe UI"/>
                </a:rPr>
                <a:t>Task</a:t>
              </a:r>
              <a:r>
                <a:rPr lang="fr-FR" sz="1176" b="1" dirty="0">
                  <a:solidFill>
                    <a:schemeClr val="tx2">
                      <a:lumMod val="50000"/>
                    </a:schemeClr>
                  </a:solidFill>
                  <a:latin typeface="Segoe UI"/>
                </a:rPr>
                <a:t> 2</a:t>
              </a:r>
            </a:p>
          </p:txBody>
        </p:sp>
        <p:sp>
          <p:nvSpPr>
            <p:cNvPr id="77" name="TextBox 76">
              <a:extLst>
                <a:ext uri="{FF2B5EF4-FFF2-40B4-BE49-F238E27FC236}">
                  <a16:creationId xmlns:a16="http://schemas.microsoft.com/office/drawing/2014/main" id="{586853EF-277A-44A7-B074-B46A19F41817}"/>
                </a:ext>
              </a:extLst>
            </p:cNvPr>
            <p:cNvSpPr txBox="1"/>
            <p:nvPr/>
          </p:nvSpPr>
          <p:spPr>
            <a:xfrm>
              <a:off x="7148912" y="1432375"/>
              <a:ext cx="1297732" cy="271554"/>
            </a:xfrm>
            <a:prstGeom prst="rect">
              <a:avLst/>
            </a:prstGeom>
            <a:noFill/>
          </p:spPr>
          <p:txBody>
            <a:bodyPr wrap="square">
              <a:spAutoFit/>
            </a:bodyPr>
            <a:lstStyle/>
            <a:p>
              <a:pPr defTabSz="914367"/>
              <a:r>
                <a:rPr lang="fr-FR" sz="1176" b="1" dirty="0" err="1">
                  <a:solidFill>
                    <a:schemeClr val="tx2">
                      <a:lumMod val="50000"/>
                    </a:schemeClr>
                  </a:solidFill>
                  <a:latin typeface="Segoe UI"/>
                </a:rPr>
                <a:t>Task</a:t>
              </a:r>
              <a:r>
                <a:rPr lang="fr-FR" sz="1176" b="1" dirty="0">
                  <a:solidFill>
                    <a:schemeClr val="tx2">
                      <a:lumMod val="50000"/>
                    </a:schemeClr>
                  </a:solidFill>
                  <a:latin typeface="Segoe UI"/>
                </a:rPr>
                <a:t> 3</a:t>
              </a:r>
            </a:p>
          </p:txBody>
        </p:sp>
        <p:pic>
          <p:nvPicPr>
            <p:cNvPr id="78" name="Graphic 77">
              <a:extLst>
                <a:ext uri="{FF2B5EF4-FFF2-40B4-BE49-F238E27FC236}">
                  <a16:creationId xmlns:a16="http://schemas.microsoft.com/office/drawing/2014/main" id="{04959E82-92BE-4BBC-861E-B1A49125B9EA}"/>
                </a:ext>
              </a:extLst>
            </p:cNvPr>
            <p:cNvPicPr>
              <a:picLocks noChangeAspect="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64313" y="5089195"/>
              <a:ext cx="295019" cy="295019"/>
            </a:xfrm>
            <a:prstGeom prst="rect">
              <a:avLst/>
            </a:prstGeom>
          </p:spPr>
        </p:pic>
        <p:pic>
          <p:nvPicPr>
            <p:cNvPr id="79" name="Graphic 78">
              <a:extLst>
                <a:ext uri="{FF2B5EF4-FFF2-40B4-BE49-F238E27FC236}">
                  <a16:creationId xmlns:a16="http://schemas.microsoft.com/office/drawing/2014/main" id="{C6575700-0D21-4EA3-A7A4-6FFC9DDF0D4A}"/>
                </a:ext>
              </a:extLst>
            </p:cNvPr>
            <p:cNvPicPr>
              <a:picLocks noChangeAspect="1"/>
            </p:cNvPicPr>
            <p:nvPr/>
          </p:nvPicPr>
          <p:blipFill>
            <a:blip r:embed="rId7">
              <a:duotone>
                <a:schemeClr val="accent3">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67773" y="4588785"/>
              <a:ext cx="295019" cy="295019"/>
            </a:xfrm>
            <a:prstGeom prst="rect">
              <a:avLst/>
            </a:prstGeom>
          </p:spPr>
        </p:pic>
        <p:sp>
          <p:nvSpPr>
            <p:cNvPr id="80" name="TextBox 79">
              <a:extLst>
                <a:ext uri="{FF2B5EF4-FFF2-40B4-BE49-F238E27FC236}">
                  <a16:creationId xmlns:a16="http://schemas.microsoft.com/office/drawing/2014/main" id="{D46589E5-43F7-4B59-A27F-3A66A37F9036}"/>
                </a:ext>
              </a:extLst>
            </p:cNvPr>
            <p:cNvSpPr txBox="1"/>
            <p:nvPr/>
          </p:nvSpPr>
          <p:spPr>
            <a:xfrm>
              <a:off x="2193425" y="5469488"/>
              <a:ext cx="2378745" cy="816121"/>
            </a:xfrm>
            <a:prstGeom prst="rect">
              <a:avLst/>
            </a:prstGeom>
            <a:noFill/>
          </p:spPr>
          <p:txBody>
            <a:bodyPr wrap="square">
              <a:spAutoFit/>
            </a:bodyPr>
            <a:lstStyle/>
            <a:p>
              <a:pPr defTabSz="914367"/>
              <a:r>
                <a:rPr lang="fr-FR" sz="1176" b="1" dirty="0">
                  <a:solidFill>
                    <a:srgbClr val="000000"/>
                  </a:solidFill>
                  <a:latin typeface="Segoe UI"/>
                </a:rPr>
                <a:t>az104-01b-aaduser1</a:t>
              </a:r>
            </a:p>
            <a:p>
              <a:pPr defTabSz="914367"/>
              <a:endParaRPr lang="fr-FR" sz="1176" b="1" dirty="0">
                <a:solidFill>
                  <a:srgbClr val="000000"/>
                </a:solidFill>
                <a:latin typeface="Segoe UI"/>
              </a:endParaRPr>
            </a:p>
            <a:p>
              <a:pPr defTabSz="914367"/>
              <a:r>
                <a:rPr lang="en-US" sz="1176" b="1" dirty="0">
                  <a:solidFill>
                    <a:srgbClr val="000000"/>
                  </a:solidFill>
                  <a:latin typeface="Segoe UI"/>
                </a:rPr>
                <a:t>Job title: </a:t>
              </a:r>
              <a:r>
                <a:rPr lang="en-US" sz="1176" dirty="0">
                  <a:solidFill>
                    <a:srgbClr val="000000"/>
                  </a:solidFill>
                  <a:latin typeface="Segoe UI"/>
                </a:rPr>
                <a:t>Lab Administrator</a:t>
              </a:r>
            </a:p>
            <a:p>
              <a:pPr defTabSz="914367"/>
              <a:r>
                <a:rPr lang="en-US" sz="1176" b="1" dirty="0">
                  <a:solidFill>
                    <a:srgbClr val="000000"/>
                  </a:solidFill>
                  <a:latin typeface="Segoe UI"/>
                </a:rPr>
                <a:t>Department: </a:t>
              </a:r>
              <a:r>
                <a:rPr lang="en-US" sz="1176" dirty="0">
                  <a:solidFill>
                    <a:srgbClr val="000000"/>
                  </a:solidFill>
                  <a:latin typeface="Segoe UI"/>
                </a:rPr>
                <a:t>IT</a:t>
              </a:r>
              <a:endParaRPr lang="fr-FR" sz="1176" dirty="0">
                <a:solidFill>
                  <a:srgbClr val="000000"/>
                </a:solidFill>
                <a:latin typeface="Segoe UI"/>
              </a:endParaRPr>
            </a:p>
          </p:txBody>
        </p:sp>
        <p:sp>
          <p:nvSpPr>
            <p:cNvPr id="81" name="Rectangle: Rounded Corners 80">
              <a:extLst>
                <a:ext uri="{FF2B5EF4-FFF2-40B4-BE49-F238E27FC236}">
                  <a16:creationId xmlns:a16="http://schemas.microsoft.com/office/drawing/2014/main" id="{97F55322-C69F-4D5D-950E-ED1B71C3A74B}"/>
                </a:ext>
              </a:extLst>
            </p:cNvPr>
            <p:cNvSpPr/>
            <p:nvPr/>
          </p:nvSpPr>
          <p:spPr bwMode="auto">
            <a:xfrm>
              <a:off x="2126523" y="4977630"/>
              <a:ext cx="2378745" cy="1364273"/>
            </a:xfrm>
            <a:prstGeom prst="round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2" name="TextBox 81">
              <a:extLst>
                <a:ext uri="{FF2B5EF4-FFF2-40B4-BE49-F238E27FC236}">
                  <a16:creationId xmlns:a16="http://schemas.microsoft.com/office/drawing/2014/main" id="{81A7CDA7-2FFB-4FC3-A135-A47FEFD25352}"/>
                </a:ext>
              </a:extLst>
            </p:cNvPr>
            <p:cNvSpPr txBox="1"/>
            <p:nvPr/>
          </p:nvSpPr>
          <p:spPr>
            <a:xfrm>
              <a:off x="2449289" y="4366716"/>
              <a:ext cx="2457615" cy="690953"/>
            </a:xfrm>
            <a:prstGeom prst="rect">
              <a:avLst/>
            </a:prstGeom>
            <a:noFill/>
          </p:spPr>
          <p:txBody>
            <a:bodyPr wrap="square" lIns="179285" tIns="143428" rIns="179285" bIns="143428" rtlCol="0">
              <a:spAutoFit/>
            </a:bodyPr>
            <a:lstStyle/>
            <a:p>
              <a:pPr defTabSz="914367">
                <a:lnSpc>
                  <a:spcPct val="90000"/>
                </a:lnSpc>
                <a:spcAft>
                  <a:spcPts val="588"/>
                </a:spcAft>
              </a:pPr>
              <a:r>
                <a:rPr lang="en-US" sz="1176" b="1" dirty="0">
                  <a:gradFill>
                    <a:gsLst>
                      <a:gs pos="2917">
                        <a:srgbClr val="000000"/>
                      </a:gs>
                      <a:gs pos="30000">
                        <a:srgbClr val="000000"/>
                      </a:gs>
                    </a:gsLst>
                    <a:lin ang="5400000" scaled="0"/>
                  </a:gradFill>
                  <a:latin typeface="Segoe UI"/>
                </a:rPr>
                <a:t>IT Lab Administrators</a:t>
              </a:r>
            </a:p>
            <a:p>
              <a:pPr defTabSz="914367">
                <a:lnSpc>
                  <a:spcPct val="90000"/>
                </a:lnSpc>
                <a:spcAft>
                  <a:spcPts val="588"/>
                </a:spcAft>
              </a:pPr>
              <a:r>
                <a:rPr lang="fr-FR" sz="1176" b="1" dirty="0" err="1">
                  <a:gradFill>
                    <a:gsLst>
                      <a:gs pos="2917">
                        <a:srgbClr val="000000"/>
                      </a:gs>
                      <a:gs pos="30000">
                        <a:srgbClr val="000000"/>
                      </a:gs>
                    </a:gsLst>
                    <a:lin ang="5400000" scaled="0"/>
                  </a:gradFill>
                  <a:latin typeface="Segoe UI"/>
                </a:rPr>
                <a:t>Membership</a:t>
              </a:r>
              <a:r>
                <a:rPr lang="fr-FR" sz="1176" b="1" dirty="0">
                  <a:gradFill>
                    <a:gsLst>
                      <a:gs pos="2917">
                        <a:srgbClr val="000000"/>
                      </a:gs>
                      <a:gs pos="30000">
                        <a:srgbClr val="000000"/>
                      </a:gs>
                    </a:gsLst>
                    <a:lin ang="5400000" scaled="0"/>
                  </a:gradFill>
                  <a:latin typeface="Segoe UI"/>
                </a:rPr>
                <a:t> type: </a:t>
              </a:r>
              <a:r>
                <a:rPr lang="fr-FR" sz="1176" dirty="0" err="1">
                  <a:gradFill>
                    <a:gsLst>
                      <a:gs pos="2917">
                        <a:srgbClr val="000000"/>
                      </a:gs>
                      <a:gs pos="30000">
                        <a:srgbClr val="000000"/>
                      </a:gs>
                    </a:gsLst>
                    <a:lin ang="5400000" scaled="0"/>
                  </a:gradFill>
                  <a:latin typeface="Segoe UI"/>
                </a:rPr>
                <a:t>Assigned</a:t>
              </a:r>
              <a:endParaRPr lang="fr-FR" sz="1176" dirty="0">
                <a:gradFill>
                  <a:gsLst>
                    <a:gs pos="2917">
                      <a:srgbClr val="000000"/>
                    </a:gs>
                    <a:gs pos="30000">
                      <a:srgbClr val="000000"/>
                    </a:gs>
                  </a:gsLst>
                  <a:lin ang="5400000" scaled="0"/>
                </a:gradFill>
                <a:latin typeface="Segoe UI"/>
              </a:endParaRPr>
            </a:p>
          </p:txBody>
        </p:sp>
        <p:sp>
          <p:nvSpPr>
            <p:cNvPr id="83" name="TextBox 82">
              <a:extLst>
                <a:ext uri="{FF2B5EF4-FFF2-40B4-BE49-F238E27FC236}">
                  <a16:creationId xmlns:a16="http://schemas.microsoft.com/office/drawing/2014/main" id="{4D46A84E-D12E-4688-AE03-4261E1E4336A}"/>
                </a:ext>
              </a:extLst>
            </p:cNvPr>
            <p:cNvSpPr txBox="1"/>
            <p:nvPr/>
          </p:nvSpPr>
          <p:spPr>
            <a:xfrm>
              <a:off x="2951895" y="5031832"/>
              <a:ext cx="1379488" cy="452590"/>
            </a:xfrm>
            <a:prstGeom prst="rect">
              <a:avLst/>
            </a:prstGeom>
            <a:noFill/>
          </p:spPr>
          <p:txBody>
            <a:bodyPr wrap="square" lIns="179285" tIns="143428" rIns="179285" bIns="143428" rtlCol="0">
              <a:spAutoFit/>
            </a:bodyPr>
            <a:lstStyle/>
            <a:p>
              <a:pPr defTabSz="914367">
                <a:lnSpc>
                  <a:spcPct val="90000"/>
                </a:lnSpc>
                <a:spcAft>
                  <a:spcPts val="588"/>
                </a:spcAft>
              </a:pPr>
              <a:r>
                <a:rPr lang="en-US" sz="1176" dirty="0">
                  <a:gradFill>
                    <a:gsLst>
                      <a:gs pos="2917">
                        <a:srgbClr val="000000"/>
                      </a:gs>
                      <a:gs pos="30000">
                        <a:srgbClr val="000000"/>
                      </a:gs>
                    </a:gsLst>
                    <a:lin ang="5400000" scaled="0"/>
                  </a:gradFill>
                  <a:latin typeface="Segoe UI"/>
                </a:rPr>
                <a:t>Guest user</a:t>
              </a:r>
              <a:endParaRPr lang="fr-FR" sz="1176" dirty="0" err="1">
                <a:gradFill>
                  <a:gsLst>
                    <a:gs pos="2917">
                      <a:srgbClr val="000000"/>
                    </a:gs>
                    <a:gs pos="30000">
                      <a:srgbClr val="000000"/>
                    </a:gs>
                  </a:gsLst>
                  <a:lin ang="5400000" scaled="0"/>
                </a:gradFill>
                <a:latin typeface="Segoe UI"/>
              </a:endParaRPr>
            </a:p>
          </p:txBody>
        </p:sp>
        <p:sp>
          <p:nvSpPr>
            <p:cNvPr id="84" name="TextBox 83">
              <a:extLst>
                <a:ext uri="{FF2B5EF4-FFF2-40B4-BE49-F238E27FC236}">
                  <a16:creationId xmlns:a16="http://schemas.microsoft.com/office/drawing/2014/main" id="{5D367371-D7A4-4DE2-8469-B3C0121EE75D}"/>
                </a:ext>
              </a:extLst>
            </p:cNvPr>
            <p:cNvSpPr txBox="1"/>
            <p:nvPr/>
          </p:nvSpPr>
          <p:spPr>
            <a:xfrm>
              <a:off x="2157725" y="5120083"/>
              <a:ext cx="1297732" cy="271554"/>
            </a:xfrm>
            <a:prstGeom prst="rect">
              <a:avLst/>
            </a:prstGeom>
            <a:noFill/>
          </p:spPr>
          <p:txBody>
            <a:bodyPr wrap="square">
              <a:spAutoFit/>
            </a:bodyPr>
            <a:lstStyle/>
            <a:p>
              <a:pPr defTabSz="914367"/>
              <a:r>
                <a:rPr lang="fr-FR" sz="1176" b="1" dirty="0" err="1">
                  <a:solidFill>
                    <a:schemeClr val="tx2">
                      <a:lumMod val="50000"/>
                    </a:schemeClr>
                  </a:solidFill>
                  <a:latin typeface="Segoe UI"/>
                </a:rPr>
                <a:t>Task</a:t>
              </a:r>
              <a:r>
                <a:rPr lang="fr-FR" sz="1176" b="1" dirty="0">
                  <a:solidFill>
                    <a:schemeClr val="tx2">
                      <a:lumMod val="50000"/>
                    </a:schemeClr>
                  </a:solidFill>
                  <a:latin typeface="Segoe UI"/>
                </a:rPr>
                <a:t> 4</a:t>
              </a:r>
            </a:p>
          </p:txBody>
        </p:sp>
        <p:sp>
          <p:nvSpPr>
            <p:cNvPr id="85" name="Rectangle: Rounded Corners 84">
              <a:extLst>
                <a:ext uri="{FF2B5EF4-FFF2-40B4-BE49-F238E27FC236}">
                  <a16:creationId xmlns:a16="http://schemas.microsoft.com/office/drawing/2014/main" id="{7780C773-7158-4D0C-A1F9-0D50AAF44962}"/>
                </a:ext>
              </a:extLst>
            </p:cNvPr>
            <p:cNvSpPr/>
            <p:nvPr/>
          </p:nvSpPr>
          <p:spPr bwMode="auto">
            <a:xfrm>
              <a:off x="7237148" y="3257691"/>
              <a:ext cx="2378745" cy="1404545"/>
            </a:xfrm>
            <a:prstGeom prst="round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3" name="Rectangle 2">
            <a:extLst>
              <a:ext uri="{FF2B5EF4-FFF2-40B4-BE49-F238E27FC236}">
                <a16:creationId xmlns:a16="http://schemas.microsoft.com/office/drawing/2014/main" id="{860D6EF1-F487-4D74-BFB3-0D4FB63880A3}"/>
              </a:ext>
              <a:ext uri="{C183D7F6-B498-43B3-948B-1728B52AA6E4}">
                <adec:decorative xmlns:adec="http://schemas.microsoft.com/office/drawing/2017/decorative" val="1"/>
              </a:ext>
            </a:extLst>
          </p:cNvPr>
          <p:cNvSpPr/>
          <p:nvPr/>
        </p:nvSpPr>
        <p:spPr bwMode="auto">
          <a:xfrm>
            <a:off x="476420" y="1113906"/>
            <a:ext cx="11521905" cy="5321102"/>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51028" fontAlgn="base">
              <a:lnSpc>
                <a:spcPct val="90000"/>
              </a:lnSpc>
              <a:spcBef>
                <a:spcPct val="0"/>
              </a:spcBef>
              <a:spcAft>
                <a:spcPct val="0"/>
              </a:spcAft>
            </a:pPr>
            <a:endParaRPr lang="en-IN" sz="2448"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2754713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B590EB-220A-4DFD-AE7A-DA67B605D8D3}"/>
              </a:ext>
            </a:extLst>
          </p:cNvPr>
          <p:cNvSpPr>
            <a:spLocks noGrp="1"/>
          </p:cNvSpPr>
          <p:nvPr>
            <p:ph type="title"/>
          </p:nvPr>
        </p:nvSpPr>
        <p:spPr/>
        <p:txBody>
          <a:bodyPr/>
          <a:lstStyle/>
          <a:p>
            <a:r>
              <a:rPr lang="en-US" dirty="0"/>
              <a:t>End of presentation</a:t>
            </a:r>
          </a:p>
        </p:txBody>
      </p:sp>
      <p:pic>
        <p:nvPicPr>
          <p:cNvPr id="2" name="Picture 1">
            <a:extLst>
              <a:ext uri="{FF2B5EF4-FFF2-40B4-BE49-F238E27FC236}">
                <a16:creationId xmlns:a16="http://schemas.microsoft.com/office/drawing/2014/main" id="{8406D93A-C6DD-4A2C-B231-B3DD667EA901}"/>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0324" y="2735155"/>
            <a:ext cx="1524213" cy="1524213"/>
          </a:xfrm>
          <a:prstGeom prst="rect">
            <a:avLst/>
          </a:prstGeom>
        </p:spPr>
      </p:pic>
    </p:spTree>
    <p:extLst>
      <p:ext uri="{BB962C8B-B14F-4D97-AF65-F5344CB8AC3E}">
        <p14:creationId xmlns:p14="http://schemas.microsoft.com/office/powerpoint/2010/main" val="314147274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Azure Active Directory</a:t>
            </a:r>
          </a:p>
        </p:txBody>
      </p:sp>
      <p:pic>
        <p:nvPicPr>
          <p:cNvPr id="2" name="Graphic 1">
            <a:extLst>
              <a:ext uri="{FF2B5EF4-FFF2-40B4-BE49-F238E27FC236}">
                <a16:creationId xmlns:a16="http://schemas.microsoft.com/office/drawing/2014/main" id="{CE7F482A-A2BD-47CB-A2EE-F70D96E5092E}"/>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31841" y="2756827"/>
            <a:ext cx="1315390" cy="1315390"/>
          </a:xfrm>
          <a:prstGeom prst="rect">
            <a:avLst/>
          </a:prstGeom>
        </p:spPr>
      </p:pic>
    </p:spTree>
    <p:extLst>
      <p:ext uri="{BB962C8B-B14F-4D97-AF65-F5344CB8AC3E}">
        <p14:creationId xmlns:p14="http://schemas.microsoft.com/office/powerpoint/2010/main" val="333293306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F48BE-C782-407D-A807-DFC5C97C1A10}"/>
              </a:ext>
            </a:extLst>
          </p:cNvPr>
          <p:cNvSpPr>
            <a:spLocks noGrp="1"/>
          </p:cNvSpPr>
          <p:nvPr>
            <p:ph type="title"/>
          </p:nvPr>
        </p:nvSpPr>
        <p:spPr>
          <a:xfrm>
            <a:off x="465139" y="2676526"/>
            <a:ext cx="2506662" cy="1641475"/>
          </a:xfrm>
        </p:spPr>
        <p:txBody>
          <a:bodyPr/>
          <a:lstStyle/>
          <a:p>
            <a:r>
              <a:rPr lang="en-US" dirty="0"/>
              <a:t>Configure Azure Active Directory Introduction</a:t>
            </a:r>
          </a:p>
        </p:txBody>
      </p:sp>
      <p:sp>
        <p:nvSpPr>
          <p:cNvPr id="21" name="TextBox 20">
            <a:extLst>
              <a:ext uri="{FF2B5EF4-FFF2-40B4-BE49-F238E27FC236}">
                <a16:creationId xmlns:a16="http://schemas.microsoft.com/office/drawing/2014/main" id="{9A2A2CC3-888B-4141-BF74-DAA11C0BA979}"/>
              </a:ext>
            </a:extLst>
          </p:cNvPr>
          <p:cNvSpPr txBox="1"/>
          <p:nvPr/>
        </p:nvSpPr>
        <p:spPr>
          <a:xfrm>
            <a:off x="4621072" y="354639"/>
            <a:ext cx="7350264" cy="5055679"/>
          </a:xfrm>
          <a:prstGeom prst="rect">
            <a:avLst/>
          </a:prstGeom>
          <a:noFill/>
        </p:spPr>
        <p:txBody>
          <a:bodyPr wrap="square" lIns="0" tIns="0" rIns="0" bIns="0" rtlCol="0">
            <a:spAutoFit/>
          </a:bodyPr>
          <a:lstStyle/>
          <a:p>
            <a:pPr>
              <a:lnSpc>
                <a:spcPct val="200000"/>
              </a:lnSpc>
            </a:pPr>
            <a:r>
              <a:rPr lang="en-US" sz="2400" dirty="0"/>
              <a:t>Describe Azure Active Directory Benefits and Features</a:t>
            </a:r>
          </a:p>
          <a:p>
            <a:pPr>
              <a:lnSpc>
                <a:spcPct val="200000"/>
              </a:lnSpc>
            </a:pPr>
            <a:r>
              <a:rPr lang="en-US" sz="2400" dirty="0"/>
              <a:t>Describe Azure AD Concepts</a:t>
            </a:r>
          </a:p>
          <a:p>
            <a:pPr>
              <a:lnSpc>
                <a:spcPct val="200000"/>
              </a:lnSpc>
            </a:pPr>
            <a:r>
              <a:rPr lang="en-US" sz="2400" dirty="0"/>
              <a:t>Compare AD DS to Azure Active Directory</a:t>
            </a:r>
          </a:p>
          <a:p>
            <a:pPr>
              <a:lnSpc>
                <a:spcPct val="200000"/>
              </a:lnSpc>
            </a:pPr>
            <a:r>
              <a:rPr lang="en-US" sz="2400" dirty="0"/>
              <a:t>Select Azure AD Editions</a:t>
            </a:r>
          </a:p>
          <a:p>
            <a:pPr>
              <a:lnSpc>
                <a:spcPct val="200000"/>
              </a:lnSpc>
            </a:pPr>
            <a:r>
              <a:rPr lang="en-US" sz="2400" dirty="0"/>
              <a:t>Implement Azure AD Device Identities</a:t>
            </a:r>
          </a:p>
          <a:p>
            <a:pPr>
              <a:lnSpc>
                <a:spcPct val="200000"/>
              </a:lnSpc>
            </a:pPr>
            <a:r>
              <a:rPr lang="en-US" sz="2400" dirty="0"/>
              <a:t>Implement Self-Service Password Reset</a:t>
            </a:r>
          </a:p>
          <a:p>
            <a:pPr>
              <a:lnSpc>
                <a:spcPct val="200000"/>
              </a:lnSpc>
            </a:pPr>
            <a:r>
              <a:rPr lang="en-US" sz="2400" dirty="0"/>
              <a:t>Summary and Resources</a:t>
            </a:r>
          </a:p>
        </p:txBody>
      </p:sp>
      <p:pic>
        <p:nvPicPr>
          <p:cNvPr id="16" name="Picture 15">
            <a:extLst>
              <a:ext uri="{FF2B5EF4-FFF2-40B4-BE49-F238E27FC236}">
                <a16:creationId xmlns:a16="http://schemas.microsoft.com/office/drawing/2014/main" id="{D0EC7167-ADFF-4401-8E76-31D7BF95660F}"/>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23809" y="499872"/>
            <a:ext cx="768096" cy="629222"/>
          </a:xfrm>
          <a:prstGeom prst="rect">
            <a:avLst/>
          </a:prstGeom>
        </p:spPr>
      </p:pic>
      <p:pic>
        <p:nvPicPr>
          <p:cNvPr id="15" name="Picture 14">
            <a:extLst>
              <a:ext uri="{FF2B5EF4-FFF2-40B4-BE49-F238E27FC236}">
                <a16:creationId xmlns:a16="http://schemas.microsoft.com/office/drawing/2014/main" id="{0E57A968-27A8-4B8E-8690-80E75B7C5572}"/>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23809" y="1199329"/>
            <a:ext cx="768096" cy="629222"/>
          </a:xfrm>
          <a:prstGeom prst="rect">
            <a:avLst/>
          </a:prstGeom>
        </p:spPr>
      </p:pic>
      <p:pic>
        <p:nvPicPr>
          <p:cNvPr id="14" name="Picture 13">
            <a:extLst>
              <a:ext uri="{FF2B5EF4-FFF2-40B4-BE49-F238E27FC236}">
                <a16:creationId xmlns:a16="http://schemas.microsoft.com/office/drawing/2014/main" id="{D122EFD0-E34C-40A1-BA86-EF7607B3FAB9}"/>
              </a:ext>
              <a:ext uri="{C183D7F6-B498-43B3-948B-1728B52AA6E4}">
                <adec:decorative xmlns:adec="http://schemas.microsoft.com/office/drawing/2017/decorative" val="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23809" y="1935362"/>
            <a:ext cx="768096" cy="629222"/>
          </a:xfrm>
          <a:prstGeom prst="rect">
            <a:avLst/>
          </a:prstGeom>
        </p:spPr>
      </p:pic>
      <p:pic>
        <p:nvPicPr>
          <p:cNvPr id="13" name="Picture 12">
            <a:extLst>
              <a:ext uri="{FF2B5EF4-FFF2-40B4-BE49-F238E27FC236}">
                <a16:creationId xmlns:a16="http://schemas.microsoft.com/office/drawing/2014/main" id="{39862551-3262-4A76-9837-4415E0164333}"/>
              </a:ext>
              <a:ext uri="{C183D7F6-B498-43B3-948B-1728B52AA6E4}">
                <adec:decorative xmlns:adec="http://schemas.microsoft.com/office/drawing/2017/decorative" val="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23809" y="2671395"/>
            <a:ext cx="768096" cy="629222"/>
          </a:xfrm>
          <a:prstGeom prst="rect">
            <a:avLst/>
          </a:prstGeom>
        </p:spPr>
      </p:pic>
      <p:pic>
        <p:nvPicPr>
          <p:cNvPr id="12" name="Picture 11">
            <a:extLst>
              <a:ext uri="{FF2B5EF4-FFF2-40B4-BE49-F238E27FC236}">
                <a16:creationId xmlns:a16="http://schemas.microsoft.com/office/drawing/2014/main" id="{45A5A196-636E-4F66-80B7-737D15CE1AD4}"/>
              </a:ext>
              <a:ext uri="{C183D7F6-B498-43B3-948B-1728B52AA6E4}">
                <adec:decorative xmlns:adec="http://schemas.microsoft.com/office/drawing/2017/decorative" val="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23809" y="3407428"/>
            <a:ext cx="768096" cy="630429"/>
          </a:xfrm>
          <a:prstGeom prst="rect">
            <a:avLst/>
          </a:prstGeom>
        </p:spPr>
      </p:pic>
      <p:pic>
        <p:nvPicPr>
          <p:cNvPr id="10" name="Picture 9">
            <a:extLst>
              <a:ext uri="{FF2B5EF4-FFF2-40B4-BE49-F238E27FC236}">
                <a16:creationId xmlns:a16="http://schemas.microsoft.com/office/drawing/2014/main" id="{540DC6DD-5A97-4619-B48C-441F1BCA388E}"/>
              </a:ext>
              <a:ext uri="{C183D7F6-B498-43B3-948B-1728B52AA6E4}">
                <adec:decorative xmlns:adec="http://schemas.microsoft.com/office/drawing/2017/decorative" val="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723809" y="4159851"/>
            <a:ext cx="768096" cy="629222"/>
          </a:xfrm>
          <a:prstGeom prst="rect">
            <a:avLst/>
          </a:prstGeom>
        </p:spPr>
      </p:pic>
      <p:pic>
        <p:nvPicPr>
          <p:cNvPr id="19" name="Picture 18">
            <a:extLst>
              <a:ext uri="{FF2B5EF4-FFF2-40B4-BE49-F238E27FC236}">
                <a16:creationId xmlns:a16="http://schemas.microsoft.com/office/drawing/2014/main" id="{E2563FA4-8D8D-4BEA-B753-03CDAC7BE727}"/>
              </a:ext>
              <a:ext uri="{C183D7F6-B498-43B3-948B-1728B52AA6E4}">
                <adec:decorative xmlns:adec="http://schemas.microsoft.com/office/drawing/2017/decorative" val="1"/>
              </a:ext>
            </a:extLst>
          </p:cNvPr>
          <p:cNvPicPr>
            <a:picLocks noChangeAspect="1"/>
          </p:cNvPicPr>
          <p:nvPr/>
        </p:nvPicPr>
        <p:blipFill>
          <a:blip r:embed="rId9"/>
          <a:stretch>
            <a:fillRect/>
          </a:stretch>
        </p:blipFill>
        <p:spPr>
          <a:xfrm>
            <a:off x="3723809" y="4955909"/>
            <a:ext cx="768096" cy="564137"/>
          </a:xfrm>
          <a:prstGeom prst="rect">
            <a:avLst/>
          </a:prstGeom>
        </p:spPr>
      </p:pic>
      <p:grpSp>
        <p:nvGrpSpPr>
          <p:cNvPr id="20" name="Group 19">
            <a:extLst>
              <a:ext uri="{FF2B5EF4-FFF2-40B4-BE49-F238E27FC236}">
                <a16:creationId xmlns:a16="http://schemas.microsoft.com/office/drawing/2014/main" id="{F78BB05A-838B-4AAC-8307-25F95CFC9565}"/>
              </a:ext>
              <a:ext uri="{C183D7F6-B498-43B3-948B-1728B52AA6E4}">
                <adec:decorative xmlns:adec="http://schemas.microsoft.com/office/drawing/2017/decorative" val="1"/>
              </a:ext>
            </a:extLst>
          </p:cNvPr>
          <p:cNvGrpSpPr/>
          <p:nvPr/>
        </p:nvGrpSpPr>
        <p:grpSpPr>
          <a:xfrm>
            <a:off x="3887518" y="5070019"/>
            <a:ext cx="440677" cy="305938"/>
            <a:chOff x="3876178" y="3413953"/>
            <a:chExt cx="297764" cy="255320"/>
          </a:xfrm>
        </p:grpSpPr>
        <p:sp>
          <p:nvSpPr>
            <p:cNvPr id="22" name="Freeform: Shape 21">
              <a:extLst>
                <a:ext uri="{FF2B5EF4-FFF2-40B4-BE49-F238E27FC236}">
                  <a16:creationId xmlns:a16="http://schemas.microsoft.com/office/drawing/2014/main" id="{7BE4EF4B-2178-4E94-AD0B-4F88F53BE1A0}"/>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8FF1A18A-BE54-4414-9E40-7547FD55EB89}"/>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51FFCAAD-C3C0-4636-819F-B65339A16859}"/>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0A89A969-2095-4D5D-8249-040D54F14A70}"/>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5C1223DD-D4CC-49B7-ABDB-9681525B20CA}"/>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C55B6E6F-34FA-4BB3-B26F-F057EA33FF53}"/>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6DBC659-5C7D-459B-BB60-DB946583DC78}"/>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6AC74132-E72B-418B-984B-F3034AE94117}"/>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a:p>
          </p:txBody>
        </p:sp>
      </p:grpSp>
    </p:spTree>
    <p:extLst>
      <p:ext uri="{BB962C8B-B14F-4D97-AF65-F5344CB8AC3E}">
        <p14:creationId xmlns:p14="http://schemas.microsoft.com/office/powerpoint/2010/main" val="348154086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bg2">
                    <a:lumMod val="10000"/>
                  </a:schemeClr>
                </a:solidFill>
              </a:rPr>
              <a:t>Describe Azure Active Directory Benefits and Features</a:t>
            </a:r>
          </a:p>
        </p:txBody>
      </p:sp>
      <p:sp>
        <p:nvSpPr>
          <p:cNvPr id="11" name="Rectangle 10">
            <a:extLst>
              <a:ext uri="{FF2B5EF4-FFF2-40B4-BE49-F238E27FC236}">
                <a16:creationId xmlns:a16="http://schemas.microsoft.com/office/drawing/2014/main" id="{745927E1-AE92-4D7B-BA94-D659576C8204}"/>
              </a:ext>
            </a:extLst>
          </p:cNvPr>
          <p:cNvSpPr/>
          <p:nvPr/>
        </p:nvSpPr>
        <p:spPr>
          <a:xfrm>
            <a:off x="427039" y="1192213"/>
            <a:ext cx="3747754" cy="2450873"/>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defTabSz="1066800">
              <a:spcBef>
                <a:spcPct val="0"/>
              </a:spcBef>
              <a:spcAft>
                <a:spcPct val="35000"/>
              </a:spcAft>
            </a:pPr>
            <a:r>
              <a:rPr lang="en-US" sz="2000" dirty="0">
                <a:solidFill>
                  <a:schemeClr val="tx1"/>
                </a:solidFill>
              </a:rPr>
              <a:t>A cloud-based suite of identity management capabilities that enables you to securely manage access to Azure services and resources for your users</a:t>
            </a:r>
            <a:endParaRPr lang="en-IN" sz="2000" dirty="0">
              <a:solidFill>
                <a:schemeClr val="tx1"/>
              </a:solidFill>
            </a:endParaRPr>
          </a:p>
        </p:txBody>
      </p:sp>
      <p:sp>
        <p:nvSpPr>
          <p:cNvPr id="12" name="Rectangle 11">
            <a:extLst>
              <a:ext uri="{FF2B5EF4-FFF2-40B4-BE49-F238E27FC236}">
                <a16:creationId xmlns:a16="http://schemas.microsoft.com/office/drawing/2014/main" id="{A129EADE-1D34-48D9-88AE-4B30FFD6D06E}"/>
              </a:ext>
            </a:extLst>
          </p:cNvPr>
          <p:cNvSpPr/>
          <p:nvPr/>
        </p:nvSpPr>
        <p:spPr>
          <a:xfrm>
            <a:off x="427039" y="3802743"/>
            <a:ext cx="3747754" cy="2171020"/>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91440" bIns="137160" numCol="1" spcCol="1270" anchor="ctr" anchorCtr="0">
            <a:noAutofit/>
          </a:bodyPr>
          <a:lstStyle/>
          <a:p>
            <a:pPr defTabSz="1066800">
              <a:spcBef>
                <a:spcPct val="0"/>
              </a:spcBef>
              <a:spcAft>
                <a:spcPct val="35000"/>
              </a:spcAft>
            </a:pPr>
            <a:r>
              <a:rPr lang="en-US" sz="2000" dirty="0">
                <a:solidFill>
                  <a:schemeClr val="tx1"/>
                </a:solidFill>
              </a:rPr>
              <a:t>Provides application</a:t>
            </a:r>
            <a:br>
              <a:rPr lang="en-US" sz="2000" dirty="0">
                <a:solidFill>
                  <a:schemeClr val="tx1"/>
                </a:solidFill>
              </a:rPr>
            </a:br>
            <a:r>
              <a:rPr lang="en-US" sz="2000" dirty="0">
                <a:solidFill>
                  <a:schemeClr val="tx1"/>
                </a:solidFill>
              </a:rPr>
              <a:t>management, authentication, device management, and hybrid identity</a:t>
            </a:r>
            <a:endParaRPr lang="en-IN" sz="2000" dirty="0">
              <a:solidFill>
                <a:schemeClr val="tx1"/>
              </a:solidFill>
            </a:endParaRPr>
          </a:p>
        </p:txBody>
      </p:sp>
      <p:pic>
        <p:nvPicPr>
          <p:cNvPr id="9" name="Picture 8" descr="Windows Server AD is using Kerberos and NTLM authentication to on-premises apps. Azure AD is using SAML, Oauth, Open ID, WS-Federation authentication to Cloud apps">
            <a:extLst>
              <a:ext uri="{FF2B5EF4-FFF2-40B4-BE49-F238E27FC236}">
                <a16:creationId xmlns:a16="http://schemas.microsoft.com/office/drawing/2014/main" id="{69EF40D2-41BF-4CC4-A103-E975C269E32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526" t="-26245" r="-1526" b="-26245"/>
          <a:stretch/>
        </p:blipFill>
        <p:spPr>
          <a:xfrm>
            <a:off x="4339771" y="1192213"/>
            <a:ext cx="7669665" cy="4781550"/>
          </a:xfrm>
          <a:prstGeom prst="rect">
            <a:avLst/>
          </a:prstGeom>
          <a:solidFill>
            <a:schemeClr val="bg1"/>
          </a:solidFill>
          <a:ln w="19050">
            <a:solidFill>
              <a:schemeClr val="accent1"/>
            </a:solidFill>
            <a:headEnd type="none" w="med" len="med"/>
            <a:tailEnd type="none" w="med" len="med"/>
          </a:ln>
          <a:effectLst/>
        </p:spPr>
      </p:pic>
    </p:spTree>
    <p:extLst>
      <p:ext uri="{BB962C8B-B14F-4D97-AF65-F5344CB8AC3E}">
        <p14:creationId xmlns:p14="http://schemas.microsoft.com/office/powerpoint/2010/main" val="3827089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DCC16-9BE8-43A4-8824-D328950A1389}"/>
              </a:ext>
            </a:extLst>
          </p:cNvPr>
          <p:cNvSpPr>
            <a:spLocks noGrp="1"/>
          </p:cNvSpPr>
          <p:nvPr>
            <p:ph type="title"/>
          </p:nvPr>
        </p:nvSpPr>
        <p:spPr/>
        <p:txBody>
          <a:bodyPr/>
          <a:lstStyle/>
          <a:p>
            <a:r>
              <a:rPr lang="en-US" dirty="0">
                <a:cs typeface="Segoe UI"/>
              </a:rPr>
              <a:t>Describe Azure AD Concepts</a:t>
            </a:r>
            <a:endParaRPr lang="en-US" dirty="0"/>
          </a:p>
        </p:txBody>
      </p:sp>
      <p:graphicFrame>
        <p:nvGraphicFramePr>
          <p:cNvPr id="4" name="Table 6">
            <a:extLst>
              <a:ext uri="{FF2B5EF4-FFF2-40B4-BE49-F238E27FC236}">
                <a16:creationId xmlns:a16="http://schemas.microsoft.com/office/drawing/2014/main" id="{9976D420-D02A-4EEB-8E2F-C971B403F7CC}"/>
              </a:ext>
            </a:extLst>
          </p:cNvPr>
          <p:cNvGraphicFramePr>
            <a:graphicFrameLocks noGrp="1"/>
          </p:cNvGraphicFramePr>
          <p:nvPr>
            <p:extLst>
              <p:ext uri="{D42A27DB-BD31-4B8C-83A1-F6EECF244321}">
                <p14:modId xmlns:p14="http://schemas.microsoft.com/office/powerpoint/2010/main" val="2517914744"/>
              </p:ext>
            </p:extLst>
          </p:nvPr>
        </p:nvGraphicFramePr>
        <p:xfrm>
          <a:off x="427037" y="1141527"/>
          <a:ext cx="11582400" cy="5305498"/>
        </p:xfrm>
        <a:graphic>
          <a:graphicData uri="http://schemas.openxmlformats.org/drawingml/2006/table">
            <a:tbl>
              <a:tblPr firstRow="1" bandRow="1">
                <a:tableStyleId>{5C22544A-7EE6-4342-B048-85BDC9FD1C3A}</a:tableStyleId>
              </a:tblPr>
              <a:tblGrid>
                <a:gridCol w="2640359">
                  <a:extLst>
                    <a:ext uri="{9D8B030D-6E8A-4147-A177-3AD203B41FA5}">
                      <a16:colId xmlns:a16="http://schemas.microsoft.com/office/drawing/2014/main" val="1289156279"/>
                    </a:ext>
                  </a:extLst>
                </a:gridCol>
                <a:gridCol w="8942041">
                  <a:extLst>
                    <a:ext uri="{9D8B030D-6E8A-4147-A177-3AD203B41FA5}">
                      <a16:colId xmlns:a16="http://schemas.microsoft.com/office/drawing/2014/main" val="2759990731"/>
                    </a:ext>
                  </a:extLst>
                </a:gridCol>
              </a:tblGrid>
              <a:tr h="614530">
                <a:tc>
                  <a:txBody>
                    <a:bodyPr/>
                    <a:lstStyle/>
                    <a:p>
                      <a:pPr algn="l"/>
                      <a:r>
                        <a:rPr lang="en-US" sz="2200" b="0" dirty="0">
                          <a:solidFill>
                            <a:schemeClr val="bg1"/>
                          </a:solidFill>
                          <a:latin typeface="+mj-lt"/>
                        </a:rPr>
                        <a:t>Concept</a:t>
                      </a:r>
                    </a:p>
                  </a:txBody>
                  <a:tcPr marL="137160" marR="137160" marT="91440" marB="91440"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a:r>
                        <a:rPr lang="en-US" sz="2200" b="0" dirty="0">
                          <a:solidFill>
                            <a:schemeClr val="bg1"/>
                          </a:solidFill>
                          <a:latin typeface="+mj-lt"/>
                        </a:rPr>
                        <a:t>Description</a:t>
                      </a:r>
                    </a:p>
                  </a:txBody>
                  <a:tcPr marL="137160" marR="137160" marT="91440" marB="91440"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2897835809"/>
                  </a:ext>
                </a:extLst>
              </a:tr>
              <a:tr h="578382">
                <a:tc>
                  <a:txBody>
                    <a:bodyPr/>
                    <a:lstStyle/>
                    <a:p>
                      <a:pPr algn="l"/>
                      <a:r>
                        <a:rPr lang="en-US" sz="2000" dirty="0">
                          <a:solidFill>
                            <a:schemeClr val="tx1"/>
                          </a:solidFill>
                          <a:latin typeface="+mj-lt"/>
                        </a:rPr>
                        <a:t>Identity</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pPr>
                      <a:r>
                        <a:rPr lang="en-US" sz="2000" b="0" i="0" u="none" strike="noStrike" noProof="0">
                          <a:solidFill>
                            <a:schemeClr val="tx1"/>
                          </a:solidFill>
                          <a:latin typeface="Segoe UI"/>
                        </a:rPr>
                        <a:t>An object that can be authenticated</a:t>
                      </a:r>
                      <a:endParaRPr lang="en-US" sz="2000">
                        <a:solidFill>
                          <a:schemeClr val="tx1"/>
                        </a:solidFill>
                      </a:endParaRP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88139117"/>
                  </a:ext>
                </a:extLst>
              </a:tr>
              <a:tr h="578382">
                <a:tc>
                  <a:txBody>
                    <a:bodyPr/>
                    <a:lstStyle/>
                    <a:p>
                      <a:pPr algn="l"/>
                      <a:r>
                        <a:rPr lang="en-US" sz="2000" dirty="0">
                          <a:solidFill>
                            <a:schemeClr val="tx1"/>
                          </a:solidFill>
                          <a:latin typeface="+mj-lt"/>
                        </a:rPr>
                        <a:t>Account</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pPr>
                      <a:r>
                        <a:rPr lang="en-US" sz="2000" b="0" i="0" u="none" strike="noStrike" noProof="0" dirty="0">
                          <a:solidFill>
                            <a:schemeClr val="tx1"/>
                          </a:solidFill>
                          <a:latin typeface="Segoe UI"/>
                        </a:rPr>
                        <a:t>An identity that has data associated with it</a:t>
                      </a:r>
                      <a:endParaRPr lang="en-US" sz="2000" dirty="0">
                        <a:solidFill>
                          <a:schemeClr val="tx1"/>
                        </a:solidFill>
                      </a:endParaRP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58439219"/>
                  </a:ext>
                </a:extLst>
              </a:tr>
              <a:tr h="578382">
                <a:tc>
                  <a:txBody>
                    <a:bodyPr/>
                    <a:lstStyle/>
                    <a:p>
                      <a:pPr algn="l"/>
                      <a:r>
                        <a:rPr lang="en-US" sz="2000" dirty="0">
                          <a:solidFill>
                            <a:schemeClr val="tx1"/>
                          </a:solidFill>
                          <a:latin typeface="+mj-lt"/>
                        </a:rPr>
                        <a:t>Azure </a:t>
                      </a:r>
                      <a:r>
                        <a:rPr lang="en-US" sz="2000">
                          <a:solidFill>
                            <a:schemeClr val="tx1"/>
                          </a:solidFill>
                          <a:latin typeface="+mj-lt"/>
                        </a:rPr>
                        <a:t>AD account</a:t>
                      </a:r>
                      <a:endParaRPr lang="en-US" sz="2000" dirty="0">
                        <a:solidFill>
                          <a:schemeClr val="tx1"/>
                        </a:solidFill>
                        <a:latin typeface="+mj-l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pPr>
                      <a:r>
                        <a:rPr lang="en-US" sz="2000" b="0" i="0" u="none" strike="noStrike" noProof="0" dirty="0">
                          <a:solidFill>
                            <a:schemeClr val="tx1"/>
                          </a:solidFill>
                          <a:latin typeface="Segoe UI"/>
                        </a:rPr>
                        <a:t>An identity created through Azure AD or another Microsoft cloud service</a:t>
                      </a:r>
                      <a:endParaRPr lang="en-US" sz="2000" dirty="0">
                        <a:solidFill>
                          <a:schemeClr val="tx1"/>
                        </a:solidFill>
                      </a:endParaRP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98512727"/>
                  </a:ext>
                </a:extLst>
              </a:tr>
              <a:tr h="2292162">
                <a:tc>
                  <a:txBody>
                    <a:bodyPr/>
                    <a:lstStyle/>
                    <a:p>
                      <a:pPr algn="l"/>
                      <a:r>
                        <a:rPr lang="en-US" sz="2000" dirty="0">
                          <a:solidFill>
                            <a:schemeClr val="tx1"/>
                          </a:solidFill>
                          <a:latin typeface="+mj-lt"/>
                        </a:rPr>
                        <a:t>Azure AD tenant/directory</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rtl="0" fontAlgn="base"/>
                      <a:r>
                        <a:rPr lang="en-US" sz="1800" b="0" i="0" u="none" strike="noStrike" kern="1200" dirty="0">
                          <a:solidFill>
                            <a:schemeClr val="dk1"/>
                          </a:solidFill>
                          <a:effectLst/>
                          <a:latin typeface="+mn-lt"/>
                          <a:ea typeface="+mn-ea"/>
                          <a:cs typeface="+mn-cs"/>
                        </a:rPr>
                        <a:t>A dedicated and trusted instance of Azure AD, a Tenant is automatically created when your organization signs up for a Microsoft cloud service subscription</a:t>
                      </a:r>
                      <a:r>
                        <a:rPr lang="en-US" sz="1800" b="0" i="0" kern="1200" dirty="0">
                          <a:solidFill>
                            <a:schemeClr val="dk1"/>
                          </a:solidFill>
                          <a:effectLst/>
                          <a:latin typeface="+mn-lt"/>
                          <a:ea typeface="+mn-ea"/>
                          <a:cs typeface="+mn-cs"/>
                        </a:rPr>
                        <a:t>​</a:t>
                      </a:r>
                      <a:br>
                        <a:rPr lang="en-US" sz="1800" b="0" i="0" kern="1200" dirty="0">
                          <a:solidFill>
                            <a:schemeClr val="dk1"/>
                          </a:solidFill>
                          <a:effectLst/>
                          <a:latin typeface="+mn-lt"/>
                          <a:ea typeface="+mn-ea"/>
                          <a:cs typeface="+mn-cs"/>
                        </a:rPr>
                      </a:br>
                      <a:r>
                        <a:rPr lang="en-US" sz="1800" b="0" i="0" u="none" strike="noStrike" kern="1200" dirty="0">
                          <a:solidFill>
                            <a:schemeClr val="dk1"/>
                          </a:solidFill>
                          <a:effectLst/>
                          <a:latin typeface="+mn-lt"/>
                          <a:ea typeface="+mn-ea"/>
                          <a:cs typeface="+mn-cs"/>
                        </a:rPr>
                        <a:t> </a:t>
                      </a:r>
                      <a:r>
                        <a:rPr lang="en-US" sz="1800" b="0" i="0" kern="1200" dirty="0">
                          <a:solidFill>
                            <a:schemeClr val="dk1"/>
                          </a:solidFill>
                          <a:effectLst/>
                          <a:latin typeface="+mn-lt"/>
                          <a:ea typeface="+mn-ea"/>
                          <a:cs typeface="+mn-cs"/>
                        </a:rPr>
                        <a:t>​</a:t>
                      </a:r>
                    </a:p>
                    <a:p>
                      <a:pPr marL="285750" indent="-285750" rtl="0" fontAlgn="base">
                        <a:buFont typeface="Arial" panose="020B0604020202020204" pitchFamily="34" charset="0"/>
                        <a:buChar char="•"/>
                      </a:pPr>
                      <a:r>
                        <a:rPr lang="en-US" sz="1800" b="0" i="0" u="none" strike="noStrike" kern="1200" dirty="0">
                          <a:solidFill>
                            <a:schemeClr val="dk1"/>
                          </a:solidFill>
                          <a:effectLst/>
                          <a:latin typeface="+mn-lt"/>
                          <a:ea typeface="+mn-ea"/>
                          <a:cs typeface="+mn-cs"/>
                        </a:rPr>
                        <a:t>Additional instances of Azure AD can be created</a:t>
                      </a:r>
                      <a:r>
                        <a:rPr lang="en-US" sz="1800" b="0" i="0" kern="1200" dirty="0">
                          <a:solidFill>
                            <a:schemeClr val="dk1"/>
                          </a:solidFill>
                          <a:effectLst/>
                          <a:latin typeface="+mn-lt"/>
                          <a:ea typeface="+mn-ea"/>
                          <a:cs typeface="+mn-cs"/>
                        </a:rPr>
                        <a:t>​</a:t>
                      </a:r>
                    </a:p>
                    <a:p>
                      <a:pPr marL="285750" indent="-285750" rtl="0" fontAlgn="base">
                        <a:buFont typeface="Arial" panose="020B0604020202020204" pitchFamily="34" charset="0"/>
                        <a:buChar char="•"/>
                      </a:pPr>
                      <a:r>
                        <a:rPr lang="en-US" sz="1800" b="0" i="0" u="none" strike="noStrike" kern="1200" dirty="0">
                          <a:solidFill>
                            <a:schemeClr val="dk1"/>
                          </a:solidFill>
                          <a:effectLst/>
                          <a:latin typeface="+mn-lt"/>
                          <a:ea typeface="+mn-ea"/>
                          <a:cs typeface="+mn-cs"/>
                        </a:rPr>
                        <a:t>Azure AD is the underlying product providing the identity service</a:t>
                      </a:r>
                      <a:r>
                        <a:rPr lang="en-US" sz="1800" b="0" i="0" kern="1200" dirty="0">
                          <a:solidFill>
                            <a:schemeClr val="dk1"/>
                          </a:solidFill>
                          <a:effectLst/>
                          <a:latin typeface="+mn-lt"/>
                          <a:ea typeface="+mn-ea"/>
                          <a:cs typeface="+mn-cs"/>
                        </a:rPr>
                        <a:t>​</a:t>
                      </a:r>
                    </a:p>
                    <a:p>
                      <a:pPr marL="285750" indent="-285750" rtl="0" fontAlgn="base">
                        <a:buFont typeface="Arial" panose="020B0604020202020204" pitchFamily="34" charset="0"/>
                        <a:buChar char="•"/>
                      </a:pPr>
                      <a:r>
                        <a:rPr lang="en-US" sz="1800" b="0" i="0" u="none" strike="noStrike" kern="1200" dirty="0">
                          <a:solidFill>
                            <a:schemeClr val="dk1"/>
                          </a:solidFill>
                          <a:effectLst/>
                          <a:latin typeface="+mn-lt"/>
                          <a:ea typeface="+mn-ea"/>
                          <a:cs typeface="+mn-cs"/>
                        </a:rPr>
                        <a:t>The term </a:t>
                      </a:r>
                      <a:r>
                        <a:rPr lang="en-US" sz="1800" b="0" i="1" u="none" strike="noStrike" kern="1200" dirty="0">
                          <a:solidFill>
                            <a:schemeClr val="dk1"/>
                          </a:solidFill>
                          <a:effectLst/>
                          <a:latin typeface="+mn-lt"/>
                          <a:ea typeface="+mn-ea"/>
                          <a:cs typeface="+mn-cs"/>
                        </a:rPr>
                        <a:t>Tenant</a:t>
                      </a:r>
                      <a:r>
                        <a:rPr lang="en-US" sz="1800" b="0" i="0" u="none" strike="noStrike" kern="1200" dirty="0">
                          <a:solidFill>
                            <a:schemeClr val="dk1"/>
                          </a:solidFill>
                          <a:effectLst/>
                          <a:latin typeface="+mn-lt"/>
                          <a:ea typeface="+mn-ea"/>
                          <a:cs typeface="+mn-cs"/>
                        </a:rPr>
                        <a:t> means a single instance of Azure AD representing a single organization</a:t>
                      </a:r>
                      <a:r>
                        <a:rPr lang="en-US" sz="1800" b="0" i="0" kern="1200" dirty="0">
                          <a:solidFill>
                            <a:schemeClr val="dk1"/>
                          </a:solidFill>
                          <a:effectLst/>
                          <a:latin typeface="+mn-lt"/>
                          <a:ea typeface="+mn-ea"/>
                          <a:cs typeface="+mn-cs"/>
                        </a:rPr>
                        <a:t>​</a:t>
                      </a:r>
                    </a:p>
                    <a:p>
                      <a:pPr marL="285750" indent="-285750" rtl="0" fontAlgn="base">
                        <a:buFont typeface="Arial" panose="020B0604020202020204" pitchFamily="34" charset="0"/>
                        <a:buChar char="•"/>
                      </a:pPr>
                      <a:r>
                        <a:rPr lang="en-US" sz="1800" b="0" i="0" u="none" strike="noStrike" kern="1200" dirty="0">
                          <a:solidFill>
                            <a:schemeClr val="dk1"/>
                          </a:solidFill>
                          <a:effectLst/>
                          <a:latin typeface="+mn-lt"/>
                          <a:ea typeface="+mn-ea"/>
                          <a:cs typeface="+mn-cs"/>
                        </a:rPr>
                        <a:t>The terms </a:t>
                      </a:r>
                      <a:r>
                        <a:rPr lang="en-US" sz="1800" b="0" i="1" u="none" strike="noStrike" kern="1200" dirty="0">
                          <a:solidFill>
                            <a:schemeClr val="dk1"/>
                          </a:solidFill>
                          <a:effectLst/>
                          <a:latin typeface="+mn-lt"/>
                          <a:ea typeface="+mn-ea"/>
                          <a:cs typeface="+mn-cs"/>
                        </a:rPr>
                        <a:t>Tenant </a:t>
                      </a:r>
                      <a:r>
                        <a:rPr lang="en-US" sz="1800" b="0" i="0" u="none" strike="noStrike" kern="1200" dirty="0">
                          <a:solidFill>
                            <a:schemeClr val="dk1"/>
                          </a:solidFill>
                          <a:effectLst/>
                          <a:latin typeface="+mn-lt"/>
                          <a:ea typeface="+mn-ea"/>
                          <a:cs typeface="+mn-cs"/>
                        </a:rPr>
                        <a:t>and </a:t>
                      </a:r>
                      <a:r>
                        <a:rPr lang="en-US" sz="1800" b="0" i="1" u="none" strike="noStrike" kern="1200" dirty="0">
                          <a:solidFill>
                            <a:schemeClr val="dk1"/>
                          </a:solidFill>
                          <a:effectLst/>
                          <a:latin typeface="+mn-lt"/>
                          <a:ea typeface="+mn-ea"/>
                          <a:cs typeface="+mn-cs"/>
                        </a:rPr>
                        <a:t>Directory</a:t>
                      </a:r>
                      <a:r>
                        <a:rPr lang="en-US" sz="1800" b="0" i="0" u="none" strike="noStrike" kern="1200" dirty="0">
                          <a:solidFill>
                            <a:schemeClr val="dk1"/>
                          </a:solidFill>
                          <a:effectLst/>
                          <a:latin typeface="+mn-lt"/>
                          <a:ea typeface="+mn-ea"/>
                          <a:cs typeface="+mn-cs"/>
                        </a:rPr>
                        <a:t> are often used interchangeably</a:t>
                      </a:r>
                      <a:r>
                        <a:rPr lang="en-US" sz="1800" b="0" i="0" kern="1200" dirty="0">
                          <a:solidFill>
                            <a:schemeClr val="dk1"/>
                          </a:solidFill>
                          <a:effectLst/>
                          <a:latin typeface="+mn-lt"/>
                          <a:ea typeface="+mn-ea"/>
                          <a:cs typeface="+mn-cs"/>
                        </a:rPr>
                        <a:t>​</a:t>
                      </a: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684497"/>
                  </a:ext>
                </a:extLst>
              </a:tr>
              <a:tr h="578382">
                <a:tc>
                  <a:txBody>
                    <a:bodyPr/>
                    <a:lstStyle/>
                    <a:p>
                      <a:pPr lvl="0" algn="l">
                        <a:buNone/>
                      </a:pPr>
                      <a:r>
                        <a:rPr lang="en-US" sz="2000" dirty="0">
                          <a:solidFill>
                            <a:schemeClr val="tx1"/>
                          </a:solidFill>
                          <a:latin typeface="+mj-lt"/>
                        </a:rPr>
                        <a:t>Azure subscription</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pPr>
                      <a:r>
                        <a:rPr lang="en-US" sz="2000" b="0" i="0" u="none" strike="noStrike" noProof="0" dirty="0">
                          <a:solidFill>
                            <a:schemeClr val="tx1"/>
                          </a:solidFill>
                          <a:latin typeface="Segoe UI"/>
                        </a:rPr>
                        <a:t>Used to pay for Azure cloud services</a:t>
                      </a:r>
                      <a:endParaRPr lang="en-US" sz="2000" dirty="0">
                        <a:solidFill>
                          <a:schemeClr val="tx1"/>
                        </a:solidFill>
                      </a:endParaRP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62493009"/>
                  </a:ext>
                </a:extLst>
              </a:tr>
            </a:tbl>
          </a:graphicData>
        </a:graphic>
      </p:graphicFrame>
    </p:spTree>
    <p:extLst>
      <p:ext uri="{BB962C8B-B14F-4D97-AF65-F5344CB8AC3E}">
        <p14:creationId xmlns:p14="http://schemas.microsoft.com/office/powerpoint/2010/main" val="213707403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Compare AD DS to Azure Active Directory</a:t>
            </a:r>
          </a:p>
        </p:txBody>
      </p:sp>
      <p:pic>
        <p:nvPicPr>
          <p:cNvPr id="75" name="Picture 74" descr="Icon of a magnifying glass showing a chart">
            <a:extLst>
              <a:ext uri="{FF2B5EF4-FFF2-40B4-BE49-F238E27FC236}">
                <a16:creationId xmlns:a16="http://schemas.microsoft.com/office/drawing/2014/main" id="{AA696AF2-F4EB-4296-8EC0-D90A2ADC0F8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1912" y="1190902"/>
            <a:ext cx="795528" cy="797052"/>
          </a:xfrm>
          <a:prstGeom prst="rect">
            <a:avLst/>
          </a:prstGeom>
        </p:spPr>
      </p:pic>
      <p:sp>
        <p:nvSpPr>
          <p:cNvPr id="5" name="Rectangle 4">
            <a:extLst>
              <a:ext uri="{FF2B5EF4-FFF2-40B4-BE49-F238E27FC236}">
                <a16:creationId xmlns:a16="http://schemas.microsoft.com/office/drawing/2014/main" id="{28EB9CEF-0D1F-4FEA-86E1-586BF3CDB551}"/>
              </a:ext>
            </a:extLst>
          </p:cNvPr>
          <p:cNvSpPr/>
          <p:nvPr/>
        </p:nvSpPr>
        <p:spPr>
          <a:xfrm>
            <a:off x="1447800" y="1188696"/>
            <a:ext cx="10561638" cy="79715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Azure AD is primarily an identity solution, and designed for HTTP and HTTPS communications</a:t>
            </a:r>
            <a:endParaRPr lang="en-IN" sz="2000" dirty="0">
              <a:solidFill>
                <a:schemeClr val="tx1"/>
              </a:solidFill>
            </a:endParaRPr>
          </a:p>
        </p:txBody>
      </p:sp>
      <p:cxnSp>
        <p:nvCxnSpPr>
          <p:cNvPr id="49" name="Straight Connector 48">
            <a:extLst>
              <a:ext uri="{FF2B5EF4-FFF2-40B4-BE49-F238E27FC236}">
                <a16:creationId xmlns:a16="http://schemas.microsoft.com/office/drawing/2014/main" id="{4A7D1502-B93A-4460-BE02-E0855D24D335}"/>
              </a:ext>
              <a:ext uri="{C183D7F6-B498-43B3-948B-1728B52AA6E4}">
                <adec:decorative xmlns:adec="http://schemas.microsoft.com/office/drawing/2017/decorative" val="1"/>
              </a:ext>
            </a:extLst>
          </p:cNvPr>
          <p:cNvCxnSpPr/>
          <p:nvPr/>
        </p:nvCxnSpPr>
        <p:spPr>
          <a:xfrm flipV="1">
            <a:off x="1447800" y="2068512"/>
            <a:ext cx="105616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5" name="Picture 44" descr="Icon of a cloud with multiples lines extending from it">
            <a:extLst>
              <a:ext uri="{FF2B5EF4-FFF2-40B4-BE49-F238E27FC236}">
                <a16:creationId xmlns:a16="http://schemas.microsoft.com/office/drawing/2014/main" id="{5248068B-2571-43C8-AD31-E9359379BA8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1912" y="2125662"/>
            <a:ext cx="795528" cy="797052"/>
          </a:xfrm>
          <a:prstGeom prst="rect">
            <a:avLst/>
          </a:prstGeom>
        </p:spPr>
      </p:pic>
      <p:sp>
        <p:nvSpPr>
          <p:cNvPr id="6" name="Rectangle 5">
            <a:extLst>
              <a:ext uri="{FF2B5EF4-FFF2-40B4-BE49-F238E27FC236}">
                <a16:creationId xmlns:a16="http://schemas.microsoft.com/office/drawing/2014/main" id="{5D3F1818-1660-4914-805F-991B634A80F4}"/>
              </a:ext>
            </a:extLst>
          </p:cNvPr>
          <p:cNvSpPr/>
          <p:nvPr/>
        </p:nvSpPr>
        <p:spPr>
          <a:xfrm>
            <a:off x="1447800" y="2186073"/>
            <a:ext cx="10561638" cy="79715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Queried using the REST API over HTTP and HTTPS. Instead of LDAP</a:t>
            </a:r>
            <a:endParaRPr lang="en-IN" sz="2000" dirty="0">
              <a:solidFill>
                <a:schemeClr val="tx1"/>
              </a:solidFill>
            </a:endParaRPr>
          </a:p>
        </p:txBody>
      </p:sp>
      <p:cxnSp>
        <p:nvCxnSpPr>
          <p:cNvPr id="50" name="Straight Connector 49">
            <a:extLst>
              <a:ext uri="{FF2B5EF4-FFF2-40B4-BE49-F238E27FC236}">
                <a16:creationId xmlns:a16="http://schemas.microsoft.com/office/drawing/2014/main" id="{77BD206A-7FF0-4853-B24D-87EA250CCE9B}"/>
              </a:ext>
              <a:ext uri="{C183D7F6-B498-43B3-948B-1728B52AA6E4}">
                <adec:decorative xmlns:adec="http://schemas.microsoft.com/office/drawing/2017/decorative" val="1"/>
              </a:ext>
            </a:extLst>
          </p:cNvPr>
          <p:cNvCxnSpPr/>
          <p:nvPr/>
        </p:nvCxnSpPr>
        <p:spPr>
          <a:xfrm flipV="1">
            <a:off x="1447800" y="3100791"/>
            <a:ext cx="105616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4" name="Picture 43" descr="Icon of a webpage layout template">
            <a:extLst>
              <a:ext uri="{FF2B5EF4-FFF2-40B4-BE49-F238E27FC236}">
                <a16:creationId xmlns:a16="http://schemas.microsoft.com/office/drawing/2014/main" id="{E4CA67BB-7BF1-4800-8D54-89D033E5C2C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1912" y="3295220"/>
            <a:ext cx="795528" cy="797052"/>
          </a:xfrm>
          <a:prstGeom prst="rect">
            <a:avLst/>
          </a:prstGeom>
        </p:spPr>
      </p:pic>
      <p:sp>
        <p:nvSpPr>
          <p:cNvPr id="7" name="Rectangle 6">
            <a:extLst>
              <a:ext uri="{FF2B5EF4-FFF2-40B4-BE49-F238E27FC236}">
                <a16:creationId xmlns:a16="http://schemas.microsoft.com/office/drawing/2014/main" id="{B7223AA1-ABE3-49DE-BF24-409AC08E1482}"/>
              </a:ext>
            </a:extLst>
          </p:cNvPr>
          <p:cNvSpPr/>
          <p:nvPr/>
        </p:nvSpPr>
        <p:spPr>
          <a:xfrm>
            <a:off x="1447800" y="3204633"/>
            <a:ext cx="10561638" cy="973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Uses HTTP and HTTPS protocols such as SAML, WS-Federation, and OpenID Connect for authentication (and OAuth for authorization). Instead of Kerberos</a:t>
            </a:r>
            <a:endParaRPr lang="en-IN" sz="2000" dirty="0">
              <a:solidFill>
                <a:schemeClr val="tx1"/>
              </a:solidFill>
            </a:endParaRPr>
          </a:p>
        </p:txBody>
      </p:sp>
      <p:cxnSp>
        <p:nvCxnSpPr>
          <p:cNvPr id="51" name="Straight Connector 50">
            <a:extLst>
              <a:ext uri="{FF2B5EF4-FFF2-40B4-BE49-F238E27FC236}">
                <a16:creationId xmlns:a16="http://schemas.microsoft.com/office/drawing/2014/main" id="{A1D4387B-90F9-48EB-B24E-4F86F287BC8E}"/>
              </a:ext>
              <a:ext uri="{C183D7F6-B498-43B3-948B-1728B52AA6E4}">
                <adec:decorative xmlns:adec="http://schemas.microsoft.com/office/drawing/2017/decorative" val="1"/>
              </a:ext>
            </a:extLst>
          </p:cNvPr>
          <p:cNvCxnSpPr>
            <a:cxnSpLocks/>
          </p:cNvCxnSpPr>
          <p:nvPr/>
        </p:nvCxnSpPr>
        <p:spPr>
          <a:xfrm flipV="1">
            <a:off x="1447800" y="4281892"/>
            <a:ext cx="105616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3" name="Picture 42" descr="Icon of four servers">
            <a:extLst>
              <a:ext uri="{FF2B5EF4-FFF2-40B4-BE49-F238E27FC236}">
                <a16:creationId xmlns:a16="http://schemas.microsoft.com/office/drawing/2014/main" id="{E5A905A8-2BE0-4F1E-83CD-04F941B8444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1912" y="4485656"/>
            <a:ext cx="795528" cy="797052"/>
          </a:xfrm>
          <a:prstGeom prst="rect">
            <a:avLst/>
          </a:prstGeom>
        </p:spPr>
      </p:pic>
      <p:sp>
        <p:nvSpPr>
          <p:cNvPr id="8" name="Rectangle 7">
            <a:extLst>
              <a:ext uri="{FF2B5EF4-FFF2-40B4-BE49-F238E27FC236}">
                <a16:creationId xmlns:a16="http://schemas.microsoft.com/office/drawing/2014/main" id="{D6BCE137-4459-49D5-AED7-108803C77C89}"/>
              </a:ext>
            </a:extLst>
          </p:cNvPr>
          <p:cNvSpPr/>
          <p:nvPr/>
        </p:nvSpPr>
        <p:spPr>
          <a:xfrm>
            <a:off x="1447800" y="4458441"/>
            <a:ext cx="10561638" cy="79715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a:solidFill>
                  <a:schemeClr val="tx1"/>
                </a:solidFill>
              </a:rPr>
              <a:t>Includes federation services, and many third-party services (such as Facebook)</a:t>
            </a:r>
            <a:endParaRPr lang="en-IN" sz="2000" dirty="0">
              <a:solidFill>
                <a:schemeClr val="tx1"/>
              </a:solidFill>
            </a:endParaRPr>
          </a:p>
        </p:txBody>
      </p:sp>
      <p:cxnSp>
        <p:nvCxnSpPr>
          <p:cNvPr id="52" name="Straight Connector 51">
            <a:extLst>
              <a:ext uri="{FF2B5EF4-FFF2-40B4-BE49-F238E27FC236}">
                <a16:creationId xmlns:a16="http://schemas.microsoft.com/office/drawing/2014/main" id="{40CDC866-24EF-491D-A0F5-B0B0865BB61A}"/>
              </a:ext>
              <a:ext uri="{C183D7F6-B498-43B3-948B-1728B52AA6E4}">
                <adec:decorative xmlns:adec="http://schemas.microsoft.com/office/drawing/2017/decorative" val="1"/>
              </a:ext>
            </a:extLst>
          </p:cNvPr>
          <p:cNvCxnSpPr/>
          <p:nvPr/>
        </p:nvCxnSpPr>
        <p:spPr>
          <a:xfrm flipV="1">
            <a:off x="1447800" y="5432148"/>
            <a:ext cx="105616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2" name="Picture 41" descr="Icon of a person">
            <a:extLst>
              <a:ext uri="{FF2B5EF4-FFF2-40B4-BE49-F238E27FC236}">
                <a16:creationId xmlns:a16="http://schemas.microsoft.com/office/drawing/2014/main" id="{90012E53-F73D-487C-BC30-72F73C55636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1912" y="5583690"/>
            <a:ext cx="795528" cy="797052"/>
          </a:xfrm>
          <a:prstGeom prst="rect">
            <a:avLst/>
          </a:prstGeom>
        </p:spPr>
      </p:pic>
      <p:sp>
        <p:nvSpPr>
          <p:cNvPr id="9" name="Rectangle 8">
            <a:extLst>
              <a:ext uri="{FF2B5EF4-FFF2-40B4-BE49-F238E27FC236}">
                <a16:creationId xmlns:a16="http://schemas.microsoft.com/office/drawing/2014/main" id="{DDA664F7-C28A-4211-A524-9B3A95F5D254}"/>
              </a:ext>
            </a:extLst>
          </p:cNvPr>
          <p:cNvSpPr/>
          <p:nvPr/>
        </p:nvSpPr>
        <p:spPr>
          <a:xfrm>
            <a:off x="1447800" y="5393815"/>
            <a:ext cx="10561638" cy="115144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a:solidFill>
                  <a:schemeClr val="tx1"/>
                </a:solidFill>
              </a:rPr>
              <a:t>Azure AD users and groups are created in a flat structure, and there are no Organizational Units (OUs) or Group Policy Objects (GPOs)</a:t>
            </a:r>
            <a:endParaRPr lang="en-IN" sz="2000">
              <a:solidFill>
                <a:schemeClr val="tx1"/>
              </a:solidFill>
            </a:endParaRPr>
          </a:p>
        </p:txBody>
      </p:sp>
    </p:spTree>
    <p:extLst>
      <p:ext uri="{BB962C8B-B14F-4D97-AF65-F5344CB8AC3E}">
        <p14:creationId xmlns:p14="http://schemas.microsoft.com/office/powerpoint/2010/main" val="4157478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Select Azure Active Directory Editions</a:t>
            </a:r>
          </a:p>
        </p:txBody>
      </p:sp>
      <p:graphicFrame>
        <p:nvGraphicFramePr>
          <p:cNvPr id="4" name="Table 3">
            <a:extLst>
              <a:ext uri="{FF2B5EF4-FFF2-40B4-BE49-F238E27FC236}">
                <a16:creationId xmlns:a16="http://schemas.microsoft.com/office/drawing/2014/main" id="{E2EBED97-3914-4800-A681-B5A056D0224B}"/>
              </a:ext>
            </a:extLst>
          </p:cNvPr>
          <p:cNvGraphicFramePr>
            <a:graphicFrameLocks noGrp="1"/>
          </p:cNvGraphicFramePr>
          <p:nvPr>
            <p:extLst>
              <p:ext uri="{D42A27DB-BD31-4B8C-83A1-F6EECF244321}">
                <p14:modId xmlns:p14="http://schemas.microsoft.com/office/powerpoint/2010/main" val="2210354226"/>
              </p:ext>
            </p:extLst>
          </p:nvPr>
        </p:nvGraphicFramePr>
        <p:xfrm>
          <a:off x="439738" y="1192214"/>
          <a:ext cx="11582400" cy="4911082"/>
        </p:xfrm>
        <a:graphic>
          <a:graphicData uri="http://schemas.openxmlformats.org/drawingml/2006/table">
            <a:tbl>
              <a:tblPr firstRow="1" firstCol="1" bandRow="1">
                <a:tableStyleId>{5C22544A-7EE6-4342-B048-85BDC9FD1C3A}</a:tableStyleId>
              </a:tblPr>
              <a:tblGrid>
                <a:gridCol w="3554779">
                  <a:extLst>
                    <a:ext uri="{9D8B030D-6E8A-4147-A177-3AD203B41FA5}">
                      <a16:colId xmlns:a16="http://schemas.microsoft.com/office/drawing/2014/main" val="3909572094"/>
                    </a:ext>
                  </a:extLst>
                </a:gridCol>
                <a:gridCol w="1807767">
                  <a:extLst>
                    <a:ext uri="{9D8B030D-6E8A-4147-A177-3AD203B41FA5}">
                      <a16:colId xmlns:a16="http://schemas.microsoft.com/office/drawing/2014/main" val="426167829"/>
                    </a:ext>
                  </a:extLst>
                </a:gridCol>
                <a:gridCol w="2485505">
                  <a:extLst>
                    <a:ext uri="{9D8B030D-6E8A-4147-A177-3AD203B41FA5}">
                      <a16:colId xmlns:a16="http://schemas.microsoft.com/office/drawing/2014/main" val="2113313439"/>
                    </a:ext>
                  </a:extLst>
                </a:gridCol>
                <a:gridCol w="1840107">
                  <a:extLst>
                    <a:ext uri="{9D8B030D-6E8A-4147-A177-3AD203B41FA5}">
                      <a16:colId xmlns:a16="http://schemas.microsoft.com/office/drawing/2014/main" val="716184289"/>
                    </a:ext>
                  </a:extLst>
                </a:gridCol>
                <a:gridCol w="1894242">
                  <a:extLst>
                    <a:ext uri="{9D8B030D-6E8A-4147-A177-3AD203B41FA5}">
                      <a16:colId xmlns:a16="http://schemas.microsoft.com/office/drawing/2014/main" val="939645357"/>
                    </a:ext>
                  </a:extLst>
                </a:gridCol>
              </a:tblGrid>
              <a:tr h="366491">
                <a:tc>
                  <a:txBody>
                    <a:bodyPr/>
                    <a:lstStyle/>
                    <a:p>
                      <a:pPr marL="0" marR="156845" algn="l"/>
                      <a:r>
                        <a:rPr lang="en-US" sz="1800" b="0" kern="1200" dirty="0">
                          <a:solidFill>
                            <a:schemeClr val="bg1"/>
                          </a:solidFill>
                          <a:effectLst/>
                          <a:latin typeface="+mj-lt"/>
                          <a:ea typeface="+mn-ea"/>
                          <a:cs typeface="Segoe UI Semilight" panose="020B0402040204020203" pitchFamily="34" charset="0"/>
                        </a:rPr>
                        <a:t>Feature</a:t>
                      </a:r>
                    </a:p>
                  </a:txBody>
                  <a:tcP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156845" algn="l"/>
                      <a:r>
                        <a:rPr lang="en-US" sz="1800" b="0" dirty="0">
                          <a:solidFill>
                            <a:schemeClr val="bg1"/>
                          </a:solidFill>
                          <a:effectLst/>
                          <a:latin typeface="+mj-lt"/>
                          <a:cs typeface="Segoe UI Semilight" panose="020B0402040204020203" pitchFamily="34" charset="0"/>
                        </a:rPr>
                        <a:t>Free</a:t>
                      </a:r>
                      <a:endParaRPr lang="en-US" sz="1800" b="0" dirty="0">
                        <a:solidFill>
                          <a:schemeClr val="bg1"/>
                        </a:solidFill>
                        <a:effectLst/>
                        <a:latin typeface="+mj-lt"/>
                        <a:ea typeface="Times New Roman" panose="02020603050405020304" pitchFamily="18" charset="0"/>
                        <a:cs typeface="Segoe UI Semilight" panose="020B0402040204020203" pitchFamily="34" charset="0"/>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156845" algn="l"/>
                      <a:r>
                        <a:rPr lang="en-US" sz="1800" b="0">
                          <a:solidFill>
                            <a:schemeClr val="bg1"/>
                          </a:solidFill>
                          <a:effectLst/>
                          <a:latin typeface="+mj-lt"/>
                          <a:cs typeface="Segoe UI Semilight" panose="020B0402040204020203" pitchFamily="34" charset="0"/>
                        </a:rPr>
                        <a:t>Microsoft 365 </a:t>
                      </a:r>
                      <a:r>
                        <a:rPr lang="en-US" sz="1800" b="0" dirty="0">
                          <a:solidFill>
                            <a:schemeClr val="bg1"/>
                          </a:solidFill>
                          <a:effectLst/>
                          <a:latin typeface="+mj-lt"/>
                          <a:cs typeface="Segoe UI Semilight" panose="020B0402040204020203" pitchFamily="34" charset="0"/>
                        </a:rPr>
                        <a:t>Apps</a:t>
                      </a:r>
                      <a:endParaRPr lang="en-US" sz="1800" b="0" dirty="0">
                        <a:solidFill>
                          <a:schemeClr val="bg1"/>
                        </a:solidFill>
                        <a:effectLst/>
                        <a:latin typeface="+mj-lt"/>
                        <a:ea typeface="Times New Roman" panose="02020603050405020304" pitchFamily="18" charset="0"/>
                        <a:cs typeface="Segoe UI Semilight" panose="020B0402040204020203" pitchFamily="34" charset="0"/>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156845" algn="l"/>
                      <a:r>
                        <a:rPr lang="en-US" sz="1800" b="0">
                          <a:solidFill>
                            <a:schemeClr val="bg1"/>
                          </a:solidFill>
                          <a:effectLst/>
                          <a:latin typeface="+mj-lt"/>
                          <a:cs typeface="Segoe UI Semilight" panose="020B0402040204020203" pitchFamily="34" charset="0"/>
                        </a:rPr>
                        <a:t>Premium P1</a:t>
                      </a:r>
                      <a:endParaRPr lang="en-US" sz="1800" b="0">
                        <a:solidFill>
                          <a:schemeClr val="bg1"/>
                        </a:solidFill>
                        <a:effectLst/>
                        <a:latin typeface="+mj-lt"/>
                        <a:ea typeface="Times New Roman" panose="02020603050405020304" pitchFamily="18" charset="0"/>
                        <a:cs typeface="Segoe UI Semilight" panose="020B0402040204020203" pitchFamily="34" charset="0"/>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156845" algn="l"/>
                      <a:r>
                        <a:rPr lang="en-US" sz="1800" b="0" kern="1200" dirty="0">
                          <a:solidFill>
                            <a:schemeClr val="bg1"/>
                          </a:solidFill>
                          <a:effectLst/>
                          <a:latin typeface="+mj-lt"/>
                          <a:ea typeface="+mn-ea"/>
                          <a:cs typeface="Segoe UI Semilight" panose="020B0402040204020203" pitchFamily="34" charset="0"/>
                        </a:rPr>
                        <a:t>Premium P2</a:t>
                      </a:r>
                    </a:p>
                  </a:txBody>
                  <a:tcP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1228549739"/>
                  </a:ext>
                </a:extLst>
              </a:tr>
              <a:tr h="386786">
                <a:tc>
                  <a:txBody>
                    <a:bodyPr/>
                    <a:lstStyle/>
                    <a:p>
                      <a:pPr algn="l"/>
                      <a:r>
                        <a:rPr lang="en-US" sz="1800" b="0" kern="1200" dirty="0">
                          <a:solidFill>
                            <a:schemeClr val="tx1"/>
                          </a:solidFill>
                          <a:effectLst/>
                          <a:latin typeface="+mj-lt"/>
                          <a:ea typeface="+mn-ea"/>
                          <a:cs typeface="Segoe UI Semilight" panose="020B0402040204020203" pitchFamily="34" charset="0"/>
                        </a:rPr>
                        <a:t>Directory Objects</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r>
                        <a:rPr lang="en-US" sz="1800" dirty="0">
                          <a:solidFill>
                            <a:schemeClr val="tx1"/>
                          </a:solidFill>
                          <a:effectLst/>
                          <a:latin typeface="+mn-lt"/>
                          <a:cs typeface="Segoe UI Semilight" panose="020B0402040204020203" pitchFamily="34" charset="0"/>
                        </a:rPr>
                        <a:t>500,000 objects</a:t>
                      </a: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No object limit</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mn-lt"/>
                          <a:cs typeface="Segoe UI Semilight" panose="020B0402040204020203" pitchFamily="34" charset="0"/>
                        </a:rPr>
                        <a:t>No object limit</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mn-lt"/>
                          <a:cs typeface="Segoe UI Semilight" panose="020B0402040204020203" pitchFamily="34" charset="0"/>
                        </a:rPr>
                        <a:t>No object limit</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7200626"/>
                  </a:ext>
                </a:extLst>
              </a:tr>
              <a:tr h="386786">
                <a:tc>
                  <a:txBody>
                    <a:bodyPr/>
                    <a:lstStyle/>
                    <a:p>
                      <a:pPr algn="l"/>
                      <a:r>
                        <a:rPr lang="en-US" sz="1800" b="0" kern="1200" dirty="0">
                          <a:solidFill>
                            <a:schemeClr val="tx1"/>
                          </a:solidFill>
                          <a:effectLst/>
                          <a:latin typeface="+mj-lt"/>
                          <a:ea typeface="+mn-ea"/>
                          <a:cs typeface="Segoe UI Semilight" panose="020B0402040204020203" pitchFamily="34" charset="0"/>
                        </a:rPr>
                        <a:t>Single Sign-On</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r>
                        <a:rPr lang="en-US" sz="1800" dirty="0">
                          <a:solidFill>
                            <a:schemeClr val="tx1"/>
                          </a:solidFill>
                          <a:effectLst/>
                          <a:latin typeface="+mn-lt"/>
                          <a:cs typeface="Segoe UI Semilight" panose="020B0402040204020203" pitchFamily="34" charset="0"/>
                        </a:rPr>
                        <a:t>Unlimited</a:t>
                      </a: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Unlimited</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a:solidFill>
                            <a:schemeClr val="tx1"/>
                          </a:solidFill>
                          <a:effectLst/>
                          <a:latin typeface="+mn-lt"/>
                          <a:cs typeface="Segoe UI Semilight" panose="020B0402040204020203" pitchFamily="34" charset="0"/>
                        </a:rPr>
                        <a:t>Unlimited</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a:solidFill>
                            <a:schemeClr val="tx1"/>
                          </a:solidFill>
                          <a:effectLst/>
                          <a:latin typeface="+mn-lt"/>
                          <a:cs typeface="Segoe UI Semilight" panose="020B0402040204020203" pitchFamily="34" charset="0"/>
                        </a:rPr>
                        <a:t>Unlimited</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93124035"/>
                  </a:ext>
                </a:extLst>
              </a:tr>
              <a:tr h="395442">
                <a:tc>
                  <a:txBody>
                    <a:bodyPr/>
                    <a:lstStyle/>
                    <a:p>
                      <a:pPr algn="l"/>
                      <a:r>
                        <a:rPr lang="en-US" sz="1800" b="0" kern="1200" dirty="0">
                          <a:solidFill>
                            <a:schemeClr val="tx1"/>
                          </a:solidFill>
                          <a:effectLst/>
                          <a:latin typeface="+mj-lt"/>
                          <a:ea typeface="+mn-ea"/>
                          <a:cs typeface="Segoe UI Semilight" panose="020B0402040204020203" pitchFamily="34" charset="0"/>
                        </a:rPr>
                        <a:t>Core Identity and Access</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r>
                        <a:rPr lang="en-US" sz="1800">
                          <a:solidFill>
                            <a:schemeClr val="tx1"/>
                          </a:solidFill>
                          <a:effectLst/>
                          <a:latin typeface="+mn-lt"/>
                          <a:cs typeface="Segoe UI Semilight" panose="020B0402040204020203" pitchFamily="34" charset="0"/>
                        </a:rPr>
                        <a:t>X</a:t>
                      </a: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52787900"/>
                  </a:ext>
                </a:extLst>
              </a:tr>
              <a:tr h="395442">
                <a:tc>
                  <a:txBody>
                    <a:bodyPr/>
                    <a:lstStyle/>
                    <a:p>
                      <a:pPr algn="l"/>
                      <a:r>
                        <a:rPr lang="en-US" sz="1800" b="0" kern="1200" dirty="0">
                          <a:solidFill>
                            <a:schemeClr val="tx1"/>
                          </a:solidFill>
                          <a:effectLst/>
                          <a:latin typeface="+mj-lt"/>
                          <a:ea typeface="+mn-ea"/>
                          <a:cs typeface="Segoe UI Semilight" panose="020B0402040204020203" pitchFamily="34" charset="0"/>
                        </a:rPr>
                        <a:t>B2B Collaboration</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r>
                        <a:rPr lang="en-US" sz="1800">
                          <a:solidFill>
                            <a:schemeClr val="tx1"/>
                          </a:solidFill>
                          <a:effectLst/>
                          <a:latin typeface="+mn-lt"/>
                          <a:cs typeface="Segoe UI Semilight" panose="020B0402040204020203" pitchFamily="34" charset="0"/>
                        </a:rPr>
                        <a:t>X</a:t>
                      </a: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09445213"/>
                  </a:ext>
                </a:extLst>
              </a:tr>
              <a:tr h="521231">
                <a:tc>
                  <a:txBody>
                    <a:bodyPr/>
                    <a:lstStyle/>
                    <a:p>
                      <a:pPr algn="l"/>
                      <a:r>
                        <a:rPr lang="en-US" sz="1800" b="0" kern="1200" dirty="0">
                          <a:solidFill>
                            <a:schemeClr val="tx1"/>
                          </a:solidFill>
                          <a:effectLst/>
                          <a:latin typeface="+mj-lt"/>
                          <a:ea typeface="+mn-ea"/>
                          <a:cs typeface="Segoe UI Semilight" panose="020B0402040204020203" pitchFamily="34" charset="0"/>
                        </a:rPr>
                        <a:t>Identity &amp; Access for O365</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endParaRPr lang="en-US" sz="1800">
                        <a:solidFill>
                          <a:schemeClr val="tx1"/>
                        </a:solidFill>
                        <a:effectLst/>
                        <a:latin typeface="+mn-lt"/>
                        <a:cs typeface="Segoe UI Semilight" panose="020B0402040204020203" pitchFamily="34" charset="0"/>
                      </a:endParaRP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5057461"/>
                  </a:ext>
                </a:extLst>
              </a:tr>
              <a:tr h="386786">
                <a:tc>
                  <a:txBody>
                    <a:bodyPr/>
                    <a:lstStyle/>
                    <a:p>
                      <a:pPr algn="l"/>
                      <a:r>
                        <a:rPr lang="en-US" sz="1800" b="0" kern="1200">
                          <a:solidFill>
                            <a:schemeClr val="tx1"/>
                          </a:solidFill>
                          <a:effectLst/>
                          <a:latin typeface="+mj-lt"/>
                          <a:ea typeface="+mn-ea"/>
                          <a:cs typeface="Segoe UI Semilight" panose="020B0402040204020203" pitchFamily="34" charset="0"/>
                        </a:rPr>
                        <a:t>Premium Features</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endParaRPr lang="en-US" sz="1800">
                        <a:solidFill>
                          <a:schemeClr val="tx1"/>
                        </a:solidFill>
                        <a:effectLst/>
                        <a:latin typeface="+mn-lt"/>
                        <a:cs typeface="Segoe UI Semilight" panose="020B0402040204020203" pitchFamily="34" charset="0"/>
                      </a:endParaRP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800">
                        <a:solidFill>
                          <a:schemeClr val="tx1"/>
                        </a:solidFill>
                        <a:effectLst/>
                        <a:latin typeface="+mn-lt"/>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31705207"/>
                  </a:ext>
                </a:extLst>
              </a:tr>
              <a:tr h="386786">
                <a:tc>
                  <a:txBody>
                    <a:bodyPr/>
                    <a:lstStyle/>
                    <a:p>
                      <a:pPr algn="l"/>
                      <a:r>
                        <a:rPr lang="en-US" sz="1800" b="0" kern="1200" dirty="0">
                          <a:solidFill>
                            <a:schemeClr val="tx1"/>
                          </a:solidFill>
                          <a:effectLst/>
                          <a:latin typeface="+mj-lt"/>
                          <a:ea typeface="+mn-ea"/>
                          <a:cs typeface="Segoe UI Semilight" panose="020B0402040204020203" pitchFamily="34" charset="0"/>
                        </a:rPr>
                        <a:t>Hybrid Identities</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endParaRPr lang="en-US" sz="1800">
                        <a:solidFill>
                          <a:schemeClr val="tx1"/>
                        </a:solidFill>
                        <a:effectLst/>
                        <a:latin typeface="+mn-lt"/>
                        <a:cs typeface="Segoe UI Semilight" panose="020B0402040204020203" pitchFamily="34" charset="0"/>
                      </a:endParaRP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800">
                        <a:solidFill>
                          <a:schemeClr val="tx1"/>
                        </a:solidFill>
                        <a:effectLst/>
                        <a:latin typeface="+mn-lt"/>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9744496"/>
                  </a:ext>
                </a:extLst>
              </a:tr>
              <a:tr h="395442">
                <a:tc>
                  <a:txBody>
                    <a:bodyPr/>
                    <a:lstStyle/>
                    <a:p>
                      <a:pPr algn="l"/>
                      <a:r>
                        <a:rPr lang="en-US" sz="1800" b="0" kern="1200">
                          <a:solidFill>
                            <a:schemeClr val="tx1"/>
                          </a:solidFill>
                          <a:effectLst/>
                          <a:latin typeface="+mj-lt"/>
                          <a:ea typeface="+mn-ea"/>
                          <a:cs typeface="Segoe UI Semilight" panose="020B0402040204020203" pitchFamily="34" charset="0"/>
                        </a:rPr>
                        <a:t>Advanced Group Access</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endParaRPr lang="en-US" sz="1800">
                        <a:solidFill>
                          <a:schemeClr val="tx1"/>
                        </a:solidFill>
                        <a:effectLst/>
                        <a:latin typeface="+mn-lt"/>
                        <a:cs typeface="Segoe UI Semilight" panose="020B0402040204020203" pitchFamily="34" charset="0"/>
                      </a:endParaRP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800">
                        <a:solidFill>
                          <a:schemeClr val="tx1"/>
                        </a:solidFill>
                        <a:effectLst/>
                        <a:latin typeface="+mn-lt"/>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76222110"/>
                  </a:ext>
                </a:extLst>
              </a:tr>
              <a:tr h="386786">
                <a:tc>
                  <a:txBody>
                    <a:bodyPr/>
                    <a:lstStyle/>
                    <a:p>
                      <a:pPr algn="l"/>
                      <a:r>
                        <a:rPr lang="en-US" sz="1800" b="0" kern="1200">
                          <a:solidFill>
                            <a:schemeClr val="tx1"/>
                          </a:solidFill>
                          <a:effectLst/>
                          <a:latin typeface="+mj-lt"/>
                          <a:ea typeface="+mn-ea"/>
                          <a:cs typeface="Segoe UI Semilight" panose="020B0402040204020203" pitchFamily="34" charset="0"/>
                        </a:rPr>
                        <a:t>Conditional Access</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endParaRPr lang="en-US" sz="1800">
                        <a:solidFill>
                          <a:schemeClr val="tx1"/>
                        </a:solidFill>
                        <a:effectLst/>
                        <a:latin typeface="+mn-lt"/>
                        <a:cs typeface="Segoe UI Semilight" panose="020B0402040204020203" pitchFamily="34" charset="0"/>
                      </a:endParaRP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800">
                        <a:solidFill>
                          <a:schemeClr val="tx1"/>
                        </a:solidFill>
                        <a:effectLst/>
                        <a:latin typeface="+mn-lt"/>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2525031"/>
                  </a:ext>
                </a:extLst>
              </a:tr>
              <a:tr h="386786">
                <a:tc>
                  <a:txBody>
                    <a:bodyPr/>
                    <a:lstStyle/>
                    <a:p>
                      <a:pPr algn="l"/>
                      <a:r>
                        <a:rPr lang="en-US" sz="1800" b="0" kern="1200">
                          <a:solidFill>
                            <a:schemeClr val="tx1"/>
                          </a:solidFill>
                          <a:effectLst/>
                          <a:latin typeface="+mj-lt"/>
                          <a:ea typeface="+mn-ea"/>
                          <a:cs typeface="Segoe UI Semilight" panose="020B0402040204020203" pitchFamily="34" charset="0"/>
                        </a:rPr>
                        <a:t>Identity Protection</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endParaRPr lang="en-US" sz="1800">
                        <a:solidFill>
                          <a:schemeClr val="tx1"/>
                        </a:solidFill>
                        <a:effectLst/>
                        <a:latin typeface="+mn-lt"/>
                        <a:cs typeface="Segoe UI Semilight" panose="020B0402040204020203" pitchFamily="34" charset="0"/>
                      </a:endParaRP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800">
                        <a:solidFill>
                          <a:schemeClr val="tx1"/>
                        </a:solidFill>
                        <a:effectLst/>
                        <a:latin typeface="+mn-lt"/>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800">
                        <a:solidFill>
                          <a:schemeClr val="tx1"/>
                        </a:solidFill>
                        <a:effectLst/>
                        <a:latin typeface="+mn-lt"/>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8585556"/>
                  </a:ext>
                </a:extLst>
              </a:tr>
              <a:tr h="386786">
                <a:tc>
                  <a:txBody>
                    <a:bodyPr/>
                    <a:lstStyle/>
                    <a:p>
                      <a:pPr algn="l"/>
                      <a:r>
                        <a:rPr lang="en-US" sz="1800" b="0" kern="1200" dirty="0">
                          <a:solidFill>
                            <a:schemeClr val="tx1"/>
                          </a:solidFill>
                          <a:effectLst/>
                          <a:latin typeface="+mj-lt"/>
                          <a:ea typeface="+mn-ea"/>
                          <a:cs typeface="Segoe UI Semilight" panose="020B0402040204020203" pitchFamily="34" charset="0"/>
                        </a:rPr>
                        <a:t>Identity Governance</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endParaRPr lang="en-US" sz="1800">
                        <a:solidFill>
                          <a:schemeClr val="tx1"/>
                        </a:solidFill>
                        <a:effectLst/>
                        <a:latin typeface="+mn-lt"/>
                        <a:cs typeface="Segoe UI Semilight" panose="020B0402040204020203" pitchFamily="34" charset="0"/>
                      </a:endParaRP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800">
                        <a:solidFill>
                          <a:schemeClr val="tx1"/>
                        </a:solidFill>
                        <a:effectLst/>
                        <a:latin typeface="+mn-lt"/>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800">
                        <a:solidFill>
                          <a:schemeClr val="tx1"/>
                        </a:solidFill>
                        <a:effectLst/>
                        <a:latin typeface="+mn-lt"/>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36995523"/>
                  </a:ext>
                </a:extLst>
              </a:tr>
            </a:tbl>
          </a:graphicData>
        </a:graphic>
      </p:graphicFrame>
    </p:spTree>
    <p:extLst>
      <p:ext uri="{BB962C8B-B14F-4D97-AF65-F5344CB8AC3E}">
        <p14:creationId xmlns:p14="http://schemas.microsoft.com/office/powerpoint/2010/main" val="3901278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CF471-AA03-43DC-8209-06840CFF848C}"/>
              </a:ext>
            </a:extLst>
          </p:cNvPr>
          <p:cNvSpPr>
            <a:spLocks noGrp="1"/>
          </p:cNvSpPr>
          <p:nvPr>
            <p:ph type="title"/>
          </p:nvPr>
        </p:nvSpPr>
        <p:spPr/>
        <p:txBody>
          <a:bodyPr/>
          <a:lstStyle/>
          <a:p>
            <a:r>
              <a:rPr lang="en-US" dirty="0">
                <a:solidFill>
                  <a:schemeClr val="tx1"/>
                </a:solidFill>
              </a:rPr>
              <a:t>Configure Azure AD Device Identities</a:t>
            </a:r>
          </a:p>
        </p:txBody>
      </p:sp>
      <p:graphicFrame>
        <p:nvGraphicFramePr>
          <p:cNvPr id="3" name="Table 2">
            <a:extLst>
              <a:ext uri="{FF2B5EF4-FFF2-40B4-BE49-F238E27FC236}">
                <a16:creationId xmlns:a16="http://schemas.microsoft.com/office/drawing/2014/main" id="{EBF4B837-419C-4815-BBC8-BDEF74440811}"/>
              </a:ext>
            </a:extLst>
          </p:cNvPr>
          <p:cNvGraphicFramePr>
            <a:graphicFrameLocks noGrp="1"/>
          </p:cNvGraphicFramePr>
          <p:nvPr>
            <p:extLst>
              <p:ext uri="{D42A27DB-BD31-4B8C-83A1-F6EECF244321}">
                <p14:modId xmlns:p14="http://schemas.microsoft.com/office/powerpoint/2010/main" val="1074585862"/>
              </p:ext>
            </p:extLst>
          </p:nvPr>
        </p:nvGraphicFramePr>
        <p:xfrm>
          <a:off x="465138" y="1243585"/>
          <a:ext cx="11312334" cy="5002056"/>
        </p:xfrm>
        <a:graphic>
          <a:graphicData uri="http://schemas.openxmlformats.org/drawingml/2006/table">
            <a:tbl>
              <a:tblPr firstRow="1" firstCol="1" bandRow="1">
                <a:tableStyleId>{5C22544A-7EE6-4342-B048-85BDC9FD1C3A}</a:tableStyleId>
              </a:tblPr>
              <a:tblGrid>
                <a:gridCol w="3770778">
                  <a:extLst>
                    <a:ext uri="{9D8B030D-6E8A-4147-A177-3AD203B41FA5}">
                      <a16:colId xmlns:a16="http://schemas.microsoft.com/office/drawing/2014/main" val="426167829"/>
                    </a:ext>
                  </a:extLst>
                </a:gridCol>
                <a:gridCol w="3770778">
                  <a:extLst>
                    <a:ext uri="{9D8B030D-6E8A-4147-A177-3AD203B41FA5}">
                      <a16:colId xmlns:a16="http://schemas.microsoft.com/office/drawing/2014/main" val="2113313439"/>
                    </a:ext>
                  </a:extLst>
                </a:gridCol>
                <a:gridCol w="3770778">
                  <a:extLst>
                    <a:ext uri="{9D8B030D-6E8A-4147-A177-3AD203B41FA5}">
                      <a16:colId xmlns:a16="http://schemas.microsoft.com/office/drawing/2014/main" val="716184289"/>
                    </a:ext>
                  </a:extLst>
                </a:gridCol>
              </a:tblGrid>
              <a:tr h="426718">
                <a:tc>
                  <a:txBody>
                    <a:bodyPr/>
                    <a:lstStyle/>
                    <a:p>
                      <a:pPr marL="0" marR="156845" algn="ctr"/>
                      <a:r>
                        <a:rPr lang="en-US" sz="1800" b="0" dirty="0">
                          <a:solidFill>
                            <a:schemeClr val="bg1"/>
                          </a:solidFill>
                          <a:effectLst/>
                          <a:latin typeface="+mj-lt"/>
                          <a:cs typeface="Segoe UI Semilight" panose="020B0402040204020203" pitchFamily="34" charset="0"/>
                        </a:rPr>
                        <a:t>Azure AD registered devices</a:t>
                      </a:r>
                      <a:endParaRPr lang="en-US" sz="1800" b="0" dirty="0">
                        <a:solidFill>
                          <a:schemeClr val="bg1"/>
                        </a:solidFill>
                        <a:effectLst/>
                        <a:latin typeface="+mj-lt"/>
                        <a:ea typeface="Times New Roman" panose="02020603050405020304" pitchFamily="18" charset="0"/>
                        <a:cs typeface="Segoe UI Semilight" panose="020B0402040204020203"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156845" algn="ctr"/>
                      <a:r>
                        <a:rPr lang="en-US" sz="1800" b="0" dirty="0">
                          <a:solidFill>
                            <a:schemeClr val="bg1"/>
                          </a:solidFill>
                          <a:effectLst/>
                          <a:latin typeface="+mj-lt"/>
                          <a:cs typeface="Segoe UI Semilight" panose="020B0402040204020203" pitchFamily="34" charset="0"/>
                        </a:rPr>
                        <a:t>Azure AD joined devices</a:t>
                      </a:r>
                      <a:endParaRPr lang="en-US" sz="1800" b="0" dirty="0">
                        <a:solidFill>
                          <a:schemeClr val="bg1"/>
                        </a:solidFill>
                        <a:effectLst/>
                        <a:latin typeface="+mj-lt"/>
                        <a:ea typeface="Times New Roman" panose="02020603050405020304" pitchFamily="18" charset="0"/>
                        <a:cs typeface="Segoe UI Semilight" panose="020B0402040204020203"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156845" algn="ctr"/>
                      <a:r>
                        <a:rPr lang="en-US" sz="1800" b="0" dirty="0">
                          <a:solidFill>
                            <a:schemeClr val="bg1"/>
                          </a:solidFill>
                          <a:effectLst/>
                          <a:latin typeface="+mj-lt"/>
                          <a:cs typeface="Segoe UI Semilight" panose="020B0402040204020203" pitchFamily="34" charset="0"/>
                        </a:rPr>
                        <a:t>Hybrid Azure AD joined devices</a:t>
                      </a:r>
                      <a:endParaRPr lang="en-US" sz="1800" b="0" dirty="0">
                        <a:solidFill>
                          <a:schemeClr val="bg1"/>
                        </a:solidFill>
                        <a:effectLst/>
                        <a:latin typeface="+mj-lt"/>
                        <a:ea typeface="Times New Roman" panose="02020603050405020304" pitchFamily="18" charset="0"/>
                        <a:cs typeface="Segoe UI Semilight" panose="020B0402040204020203"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1228549739"/>
                  </a:ext>
                </a:extLst>
              </a:tr>
              <a:tr h="1603538">
                <a:tc>
                  <a:txBody>
                    <a:bodyPr/>
                    <a:lstStyle/>
                    <a:p>
                      <a:pPr marL="285750" indent="-285750" algn="l" fontAlgn="t">
                        <a:buFont typeface="Arial" panose="020B0604020202020204" pitchFamily="34" charset="0"/>
                        <a:buChar char="•"/>
                      </a:pPr>
                      <a:endParaRPr lang="en-US" b="0" dirty="0">
                        <a:solidFill>
                          <a:schemeClr val="tx1"/>
                        </a:solidFill>
                        <a:effectLst/>
                      </a:endParaRPr>
                    </a:p>
                  </a:txBody>
                  <a:tcPr marL="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indent="-285750" algn="l" fontAlgn="t">
                        <a:buFont typeface="Arial" panose="020B0604020202020204" pitchFamily="34" charset="0"/>
                        <a:buChar char="•"/>
                      </a:pPr>
                      <a:endParaRPr lang="en-US" dirty="0">
                        <a:effectLst/>
                      </a:endParaRPr>
                    </a:p>
                  </a:txBody>
                  <a:tcPr marL="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lgn="l" fontAlgn="t">
                        <a:buFont typeface="Arial" panose="020B0604020202020204" pitchFamily="34" charset="0"/>
                        <a:buChar char="•"/>
                      </a:pPr>
                      <a:endParaRPr lang="en-US" dirty="0">
                        <a:effectLst/>
                      </a:endParaRPr>
                    </a:p>
                  </a:txBody>
                  <a:tcPr marL="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89304732"/>
                  </a:ext>
                </a:extLst>
              </a:tr>
              <a:tr h="2773439">
                <a:tc>
                  <a:txBody>
                    <a:bodyPr/>
                    <a:lstStyle/>
                    <a:p>
                      <a:pPr marL="171450" indent="-171450">
                        <a:spcAft>
                          <a:spcPts val="600"/>
                        </a:spcAft>
                        <a:buFont typeface="Arial" panose="020B0604020202020204" pitchFamily="34" charset="0"/>
                        <a:buChar char="•"/>
                      </a:pPr>
                      <a:r>
                        <a:rPr lang="en-US" sz="1600" b="0" dirty="0">
                          <a:solidFill>
                            <a:schemeClr val="tx1"/>
                          </a:solidFill>
                        </a:rPr>
                        <a:t>Supports Bring Your Own Device</a:t>
                      </a:r>
                    </a:p>
                    <a:p>
                      <a:pPr marL="171450" indent="-171450">
                        <a:spcAft>
                          <a:spcPts val="600"/>
                        </a:spcAft>
                        <a:buFont typeface="Arial" panose="020B0604020202020204" pitchFamily="34" charset="0"/>
                        <a:buChar char="•"/>
                      </a:pPr>
                      <a:r>
                        <a:rPr lang="en-US" sz="1600" b="0" dirty="0">
                          <a:solidFill>
                            <a:schemeClr val="tx1"/>
                          </a:solidFill>
                        </a:rPr>
                        <a:t>Registered devices sign-in using a Microsoft account</a:t>
                      </a:r>
                    </a:p>
                    <a:p>
                      <a:pPr marL="171450" indent="-171450">
                        <a:spcAft>
                          <a:spcPts val="600"/>
                        </a:spcAft>
                        <a:buFont typeface="Arial" panose="020B0604020202020204" pitchFamily="34" charset="0"/>
                        <a:buChar char="•"/>
                      </a:pPr>
                      <a:r>
                        <a:rPr lang="en-US" sz="1600" b="0" dirty="0">
                          <a:solidFill>
                            <a:schemeClr val="tx1"/>
                          </a:solidFill>
                        </a:rPr>
                        <a:t>Attached to an Azure AD account granting access to resources</a:t>
                      </a:r>
                    </a:p>
                    <a:p>
                      <a:pPr marL="171450" indent="-171450">
                        <a:spcAft>
                          <a:spcPts val="600"/>
                        </a:spcAft>
                        <a:buFont typeface="Arial" panose="020B0604020202020204" pitchFamily="34" charset="0"/>
                        <a:buChar char="•"/>
                      </a:pPr>
                      <a:r>
                        <a:rPr lang="en-US" sz="1600" b="0" dirty="0">
                          <a:solidFill>
                            <a:schemeClr val="tx1"/>
                          </a:solidFill>
                        </a:rPr>
                        <a:t>Control using Mobile Device Management (MDM) tools like Microsoft Intune</a:t>
                      </a:r>
                    </a:p>
                    <a:p>
                      <a:pPr marL="171450" indent="-171450">
                        <a:spcAft>
                          <a:spcPts val="600"/>
                        </a:spcAft>
                        <a:buFont typeface="Arial" panose="020B0604020202020204" pitchFamily="34" charset="0"/>
                        <a:buChar char="•"/>
                      </a:pPr>
                      <a:r>
                        <a:rPr lang="en-US" sz="1600" b="0" dirty="0">
                          <a:solidFill>
                            <a:schemeClr val="tx1"/>
                          </a:solidFill>
                        </a:rPr>
                        <a:t>OS – Windows 10</a:t>
                      </a:r>
                      <a:r>
                        <a:rPr lang="en-US" sz="1600" baseline="30000" dirty="0">
                          <a:solidFill>
                            <a:schemeClr val="tx1"/>
                          </a:solidFill>
                        </a:rPr>
                        <a:t>+</a:t>
                      </a:r>
                      <a:r>
                        <a:rPr lang="en-US" sz="1600" b="0" dirty="0">
                          <a:solidFill>
                            <a:schemeClr val="tx1"/>
                          </a:solidFill>
                        </a:rPr>
                        <a:t>, iOS, Android, and MacOS</a:t>
                      </a:r>
                    </a:p>
                  </a:txBody>
                  <a:tcPr marL="182880" marT="18288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31775" indent="-231775">
                        <a:spcAft>
                          <a:spcPts val="600"/>
                        </a:spcAft>
                        <a:buFont typeface="Arial" panose="020B0604020202020204" pitchFamily="34" charset="0"/>
                        <a:buChar char="•"/>
                      </a:pPr>
                      <a:r>
                        <a:rPr lang="en-US" sz="1600" dirty="0"/>
                        <a:t>Intended for cloud-first or cloud-only organizations</a:t>
                      </a:r>
                    </a:p>
                    <a:p>
                      <a:pPr marL="231775" indent="-231775">
                        <a:spcAft>
                          <a:spcPts val="600"/>
                        </a:spcAft>
                        <a:buFont typeface="Arial" panose="020B0604020202020204" pitchFamily="34" charset="0"/>
                        <a:buChar char="•"/>
                      </a:pPr>
                      <a:r>
                        <a:rPr lang="en-US" sz="1600" dirty="0"/>
                        <a:t>Organization-owned devices</a:t>
                      </a:r>
                    </a:p>
                    <a:p>
                      <a:pPr marL="231775" indent="-231775">
                        <a:spcAft>
                          <a:spcPts val="600"/>
                        </a:spcAft>
                        <a:buFont typeface="Arial" panose="020B0604020202020204" pitchFamily="34" charset="0"/>
                        <a:buChar char="•"/>
                      </a:pPr>
                      <a:r>
                        <a:rPr lang="en-US" sz="1600" dirty="0"/>
                        <a:t>Joined only to Azure AD - organizational account required</a:t>
                      </a:r>
                    </a:p>
                    <a:p>
                      <a:pPr marL="231775" indent="-231775">
                        <a:spcAft>
                          <a:spcPts val="600"/>
                        </a:spcAft>
                        <a:buFont typeface="Arial" panose="020B0604020202020204" pitchFamily="34" charset="0"/>
                        <a:buChar char="•"/>
                      </a:pPr>
                      <a:r>
                        <a:rPr lang="en-US" sz="1600" dirty="0"/>
                        <a:t>Can use Conditional Access policies </a:t>
                      </a:r>
                    </a:p>
                    <a:p>
                      <a:pPr marL="231775" indent="-231775">
                        <a:spcAft>
                          <a:spcPts val="600"/>
                        </a:spcAft>
                        <a:buFont typeface="Arial" panose="020B0604020202020204" pitchFamily="34" charset="0"/>
                        <a:buChar char="•"/>
                      </a:pPr>
                      <a:r>
                        <a:rPr lang="en-US" sz="1600" dirty="0"/>
                        <a:t>OS – Windows 10</a:t>
                      </a:r>
                      <a:r>
                        <a:rPr lang="en-US" sz="1600" baseline="30000" dirty="0"/>
                        <a:t>+</a:t>
                      </a:r>
                      <a:r>
                        <a:rPr lang="en-US" sz="1600" dirty="0"/>
                        <a:t> devices</a:t>
                      </a:r>
                    </a:p>
                  </a:txBody>
                  <a:tcPr marL="182880" marT="18288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spcAft>
                          <a:spcPts val="600"/>
                        </a:spcAft>
                        <a:buFont typeface="Arial" panose="020B0604020202020204" pitchFamily="34" charset="0"/>
                        <a:buChar char="•"/>
                      </a:pPr>
                      <a:r>
                        <a:rPr lang="en-US" sz="1600" dirty="0"/>
                        <a:t>You have Win32 apps deployed to these devices using Active Directory machine authentication</a:t>
                      </a:r>
                    </a:p>
                    <a:p>
                      <a:pPr marL="171450" indent="-171450">
                        <a:spcAft>
                          <a:spcPts val="600"/>
                        </a:spcAft>
                        <a:buFont typeface="Arial" panose="020B0604020202020204" pitchFamily="34" charset="0"/>
                        <a:buChar char="•"/>
                      </a:pPr>
                      <a:r>
                        <a:rPr lang="en-US" sz="1600" dirty="0"/>
                        <a:t>You want to continue to use Group Policy to manage the device</a:t>
                      </a:r>
                    </a:p>
                    <a:p>
                      <a:pPr marL="171450" indent="-171450">
                        <a:spcAft>
                          <a:spcPts val="600"/>
                        </a:spcAft>
                        <a:buFont typeface="Arial" panose="020B0604020202020204" pitchFamily="34" charset="0"/>
                        <a:buChar char="•"/>
                      </a:pPr>
                      <a:r>
                        <a:rPr lang="en-US" sz="1600" dirty="0"/>
                        <a:t>You want to use existing image solutions to deploy devices</a:t>
                      </a:r>
                    </a:p>
                    <a:p>
                      <a:pPr marL="171450" indent="-171450">
                        <a:spcAft>
                          <a:spcPts val="600"/>
                        </a:spcAft>
                        <a:buFont typeface="Arial" panose="020B0604020202020204" pitchFamily="34" charset="0"/>
                        <a:buChar char="•"/>
                      </a:pPr>
                      <a:r>
                        <a:rPr lang="en-US" sz="1600" dirty="0"/>
                        <a:t>OS - Windows 7</a:t>
                      </a:r>
                      <a:r>
                        <a:rPr lang="en-US" sz="1600" baseline="30000" dirty="0"/>
                        <a:t>+ </a:t>
                      </a:r>
                      <a:r>
                        <a:rPr lang="en-US" sz="1600" kern="1200" dirty="0">
                          <a:solidFill>
                            <a:schemeClr val="dk1"/>
                          </a:solidFill>
                          <a:latin typeface="+mn-lt"/>
                          <a:ea typeface="+mn-ea"/>
                          <a:cs typeface="+mn-cs"/>
                        </a:rPr>
                        <a:t>devices</a:t>
                      </a:r>
                    </a:p>
                  </a:txBody>
                  <a:tcPr marL="182880" marT="18288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7200626"/>
                  </a:ext>
                </a:extLst>
              </a:tr>
            </a:tbl>
          </a:graphicData>
        </a:graphic>
      </p:graphicFrame>
      <p:grpSp>
        <p:nvGrpSpPr>
          <p:cNvPr id="35" name="Group 34">
            <a:extLst>
              <a:ext uri="{FF2B5EF4-FFF2-40B4-BE49-F238E27FC236}">
                <a16:creationId xmlns:a16="http://schemas.microsoft.com/office/drawing/2014/main" id="{17E1632E-F747-4442-B737-BE3675E0F70C}"/>
              </a:ext>
              <a:ext uri="{C183D7F6-B498-43B3-948B-1728B52AA6E4}">
                <adec:decorative xmlns:adec="http://schemas.microsoft.com/office/drawing/2017/decorative" val="1"/>
              </a:ext>
            </a:extLst>
          </p:cNvPr>
          <p:cNvGrpSpPr/>
          <p:nvPr/>
        </p:nvGrpSpPr>
        <p:grpSpPr>
          <a:xfrm>
            <a:off x="703553" y="1707180"/>
            <a:ext cx="2862069" cy="1461181"/>
            <a:chOff x="659003" y="1751695"/>
            <a:chExt cx="2862069" cy="1461181"/>
          </a:xfrm>
        </p:grpSpPr>
        <p:pic>
          <p:nvPicPr>
            <p:cNvPr id="7" name="Graphic 6">
              <a:extLst>
                <a:ext uri="{FF2B5EF4-FFF2-40B4-BE49-F238E27FC236}">
                  <a16:creationId xmlns:a16="http://schemas.microsoft.com/office/drawing/2014/main" id="{D223D60D-81DE-438B-8546-9DF1575896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05416" y="2181637"/>
              <a:ext cx="815656" cy="786003"/>
            </a:xfrm>
            <a:prstGeom prst="rect">
              <a:avLst/>
            </a:prstGeom>
          </p:spPr>
        </p:pic>
        <p:pic>
          <p:nvPicPr>
            <p:cNvPr id="9" name="Graphic 8" descr="Laptop with solid fill">
              <a:extLst>
                <a:ext uri="{FF2B5EF4-FFF2-40B4-BE49-F238E27FC236}">
                  <a16:creationId xmlns:a16="http://schemas.microsoft.com/office/drawing/2014/main" id="{F835CD04-849D-4CEF-BA19-A339E1AB253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419161" y="1751695"/>
              <a:ext cx="786003" cy="786003"/>
            </a:xfrm>
            <a:prstGeom prst="rect">
              <a:avLst/>
            </a:prstGeom>
          </p:spPr>
        </p:pic>
        <p:pic>
          <p:nvPicPr>
            <p:cNvPr id="15" name="Graphic 14" descr="Smart Phone with solid fill">
              <a:extLst>
                <a:ext uri="{FF2B5EF4-FFF2-40B4-BE49-F238E27FC236}">
                  <a16:creationId xmlns:a16="http://schemas.microsoft.com/office/drawing/2014/main" id="{8D295E5B-7CFE-4557-8EAD-D98385EBABD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59003" y="2574638"/>
              <a:ext cx="638238" cy="638238"/>
            </a:xfrm>
            <a:prstGeom prst="rect">
              <a:avLst/>
            </a:prstGeom>
          </p:spPr>
        </p:pic>
        <p:cxnSp>
          <p:nvCxnSpPr>
            <p:cNvPr id="21" name="Connector: Elbow 20">
              <a:extLst>
                <a:ext uri="{FF2B5EF4-FFF2-40B4-BE49-F238E27FC236}">
                  <a16:creationId xmlns:a16="http://schemas.microsoft.com/office/drawing/2014/main" id="{64B52FDA-F8E4-4072-B996-E41ED6006C96}"/>
                </a:ext>
              </a:extLst>
            </p:cNvPr>
            <p:cNvCxnSpPr>
              <a:cxnSpLocks/>
              <a:stCxn id="9" idx="3"/>
              <a:endCxn id="7" idx="1"/>
            </p:cNvCxnSpPr>
            <p:nvPr/>
          </p:nvCxnSpPr>
          <p:spPr>
            <a:xfrm>
              <a:off x="2205164" y="2144697"/>
              <a:ext cx="500252" cy="429942"/>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77412BA2-7C47-4491-A4DD-003D75152601}"/>
                </a:ext>
              </a:extLst>
            </p:cNvPr>
            <p:cNvCxnSpPr>
              <a:cxnSpLocks/>
              <a:stCxn id="15" idx="3"/>
            </p:cNvCxnSpPr>
            <p:nvPr/>
          </p:nvCxnSpPr>
          <p:spPr>
            <a:xfrm flipV="1">
              <a:off x="1297241" y="2574637"/>
              <a:ext cx="1408175" cy="319120"/>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E04C3F21-FD78-4C03-975C-9C7103604B7E}"/>
              </a:ext>
              <a:ext uri="{C183D7F6-B498-43B3-948B-1728B52AA6E4}">
                <adec:decorative xmlns:adec="http://schemas.microsoft.com/office/drawing/2017/decorative" val="1"/>
              </a:ext>
            </a:extLst>
          </p:cNvPr>
          <p:cNvGrpSpPr/>
          <p:nvPr/>
        </p:nvGrpSpPr>
        <p:grpSpPr>
          <a:xfrm>
            <a:off x="4461996" y="1707180"/>
            <a:ext cx="3019658" cy="1461181"/>
            <a:chOff x="4461996" y="1707180"/>
            <a:chExt cx="3019658" cy="1461181"/>
          </a:xfrm>
        </p:grpSpPr>
        <p:pic>
          <p:nvPicPr>
            <p:cNvPr id="59" name="Graphic 58">
              <a:extLst>
                <a:ext uri="{FF2B5EF4-FFF2-40B4-BE49-F238E27FC236}">
                  <a16:creationId xmlns:a16="http://schemas.microsoft.com/office/drawing/2014/main" id="{78BA4593-97DE-466D-9953-5F96C82CAC3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65998" y="2137122"/>
              <a:ext cx="815656" cy="786003"/>
            </a:xfrm>
            <a:prstGeom prst="rect">
              <a:avLst/>
            </a:prstGeom>
          </p:spPr>
        </p:pic>
        <p:pic>
          <p:nvPicPr>
            <p:cNvPr id="60" name="Graphic 59" descr="Laptop with solid fill">
              <a:extLst>
                <a:ext uri="{FF2B5EF4-FFF2-40B4-BE49-F238E27FC236}">
                  <a16:creationId xmlns:a16="http://schemas.microsoft.com/office/drawing/2014/main" id="{29946ECE-2BC8-4880-82B7-482293ACC25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89658" y="1707180"/>
              <a:ext cx="786003" cy="786003"/>
            </a:xfrm>
            <a:prstGeom prst="rect">
              <a:avLst/>
            </a:prstGeom>
          </p:spPr>
        </p:pic>
        <p:cxnSp>
          <p:nvCxnSpPr>
            <p:cNvPr id="62" name="Connector: Elbow 61">
              <a:extLst>
                <a:ext uri="{FF2B5EF4-FFF2-40B4-BE49-F238E27FC236}">
                  <a16:creationId xmlns:a16="http://schemas.microsoft.com/office/drawing/2014/main" id="{14BD964C-501B-4FE9-9577-500E59C7922E}"/>
                </a:ext>
              </a:extLst>
            </p:cNvPr>
            <p:cNvCxnSpPr>
              <a:cxnSpLocks/>
              <a:stCxn id="60" idx="3"/>
              <a:endCxn id="59" idx="1"/>
            </p:cNvCxnSpPr>
            <p:nvPr/>
          </p:nvCxnSpPr>
          <p:spPr>
            <a:xfrm>
              <a:off x="6175661" y="2100182"/>
              <a:ext cx="490337" cy="429942"/>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57EC038A-188D-41F8-B20E-A21431CCDE55}"/>
                </a:ext>
              </a:extLst>
            </p:cNvPr>
            <p:cNvCxnSpPr>
              <a:cxnSpLocks/>
            </p:cNvCxnSpPr>
            <p:nvPr/>
          </p:nvCxnSpPr>
          <p:spPr>
            <a:xfrm flipV="1">
              <a:off x="5267737" y="2530122"/>
              <a:ext cx="1408176" cy="356063"/>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65" name="Graphic 64">
              <a:extLst>
                <a:ext uri="{FF2B5EF4-FFF2-40B4-BE49-F238E27FC236}">
                  <a16:creationId xmlns:a16="http://schemas.microsoft.com/office/drawing/2014/main" id="{ABDFB80A-0094-445C-968C-C1BADC5D21D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461996" y="2431474"/>
              <a:ext cx="736887" cy="736887"/>
            </a:xfrm>
            <a:prstGeom prst="rect">
              <a:avLst/>
            </a:prstGeom>
          </p:spPr>
        </p:pic>
      </p:grpSp>
      <p:grpSp>
        <p:nvGrpSpPr>
          <p:cNvPr id="5" name="Group 4">
            <a:extLst>
              <a:ext uri="{FF2B5EF4-FFF2-40B4-BE49-F238E27FC236}">
                <a16:creationId xmlns:a16="http://schemas.microsoft.com/office/drawing/2014/main" id="{C93FBD60-5416-4D1A-8F26-6A0BC76783E7}"/>
              </a:ext>
              <a:ext uri="{C183D7F6-B498-43B3-948B-1728B52AA6E4}">
                <adec:decorative xmlns:adec="http://schemas.microsoft.com/office/drawing/2017/decorative" val="1"/>
              </a:ext>
            </a:extLst>
          </p:cNvPr>
          <p:cNvGrpSpPr/>
          <p:nvPr/>
        </p:nvGrpSpPr>
        <p:grpSpPr>
          <a:xfrm>
            <a:off x="8389371" y="1788838"/>
            <a:ext cx="3019658" cy="1461181"/>
            <a:chOff x="8389371" y="1788838"/>
            <a:chExt cx="3019658" cy="1461181"/>
          </a:xfrm>
        </p:grpSpPr>
        <p:pic>
          <p:nvPicPr>
            <p:cNvPr id="69" name="Graphic 68">
              <a:extLst>
                <a:ext uri="{FF2B5EF4-FFF2-40B4-BE49-F238E27FC236}">
                  <a16:creationId xmlns:a16="http://schemas.microsoft.com/office/drawing/2014/main" id="{239D42A7-F4AD-4976-8144-B2DCA0DFDAC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93373" y="2218780"/>
              <a:ext cx="815656" cy="786003"/>
            </a:xfrm>
            <a:prstGeom prst="rect">
              <a:avLst/>
            </a:prstGeom>
          </p:spPr>
        </p:pic>
        <p:pic>
          <p:nvPicPr>
            <p:cNvPr id="71" name="Graphic 70" descr="Laptop with solid fill">
              <a:extLst>
                <a:ext uri="{FF2B5EF4-FFF2-40B4-BE49-F238E27FC236}">
                  <a16:creationId xmlns:a16="http://schemas.microsoft.com/office/drawing/2014/main" id="{14C42E67-9734-43AD-8AF2-EEC0F56913E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17033" y="1788838"/>
              <a:ext cx="786003" cy="786003"/>
            </a:xfrm>
            <a:prstGeom prst="rect">
              <a:avLst/>
            </a:prstGeom>
          </p:spPr>
        </p:pic>
        <p:cxnSp>
          <p:nvCxnSpPr>
            <p:cNvPr id="73" name="Connector: Elbow 72">
              <a:extLst>
                <a:ext uri="{FF2B5EF4-FFF2-40B4-BE49-F238E27FC236}">
                  <a16:creationId xmlns:a16="http://schemas.microsoft.com/office/drawing/2014/main" id="{EF4A5009-8F48-4604-8163-52594B1BC2BB}"/>
                </a:ext>
              </a:extLst>
            </p:cNvPr>
            <p:cNvCxnSpPr>
              <a:cxnSpLocks/>
              <a:stCxn id="71" idx="3"/>
              <a:endCxn id="69" idx="1"/>
            </p:cNvCxnSpPr>
            <p:nvPr/>
          </p:nvCxnSpPr>
          <p:spPr>
            <a:xfrm>
              <a:off x="10103036" y="2181840"/>
              <a:ext cx="490337" cy="429942"/>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80572F97-C04D-45D7-89A1-E705994241B4}"/>
                </a:ext>
              </a:extLst>
            </p:cNvPr>
            <p:cNvCxnSpPr>
              <a:cxnSpLocks/>
            </p:cNvCxnSpPr>
            <p:nvPr/>
          </p:nvCxnSpPr>
          <p:spPr>
            <a:xfrm flipV="1">
              <a:off x="9195112" y="2611780"/>
              <a:ext cx="1408176" cy="356063"/>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77" name="Graphic 76">
              <a:extLst>
                <a:ext uri="{FF2B5EF4-FFF2-40B4-BE49-F238E27FC236}">
                  <a16:creationId xmlns:a16="http://schemas.microsoft.com/office/drawing/2014/main" id="{0856730A-9D1D-4796-B976-E2FDE8AF48D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389371" y="2513132"/>
              <a:ext cx="736887" cy="736887"/>
            </a:xfrm>
            <a:prstGeom prst="rect">
              <a:avLst/>
            </a:prstGeom>
          </p:spPr>
        </p:pic>
        <p:cxnSp>
          <p:nvCxnSpPr>
            <p:cNvPr id="79" name="Connector: Elbow 78">
              <a:extLst>
                <a:ext uri="{FF2B5EF4-FFF2-40B4-BE49-F238E27FC236}">
                  <a16:creationId xmlns:a16="http://schemas.microsoft.com/office/drawing/2014/main" id="{E32ADAB9-F0B5-4E0B-838E-42CBFB611066}"/>
                </a:ext>
              </a:extLst>
            </p:cNvPr>
            <p:cNvCxnSpPr>
              <a:cxnSpLocks/>
              <a:stCxn id="71" idx="1"/>
              <a:endCxn id="77" idx="0"/>
            </p:cNvCxnSpPr>
            <p:nvPr/>
          </p:nvCxnSpPr>
          <p:spPr>
            <a:xfrm rot="10800000" flipV="1">
              <a:off x="8757815" y="2181840"/>
              <a:ext cx="559218" cy="331292"/>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45003033"/>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lcf76f155ced4ddcb4097134ff3c332f xmlns="8f14afe3-2544-4b8c-8b2a-047241ba994e">
      <Terms xmlns="http://schemas.microsoft.com/office/infopath/2007/PartnerControls"/>
    </lcf76f155ced4ddcb4097134ff3c332f>
    <_ip_UnifiedCompliancePolicyProperties xmlns="http://schemas.microsoft.com/sharepoint/v3" xsi:nil="true"/>
    <TaxCatchAll xmlns="230e9df3-be65-4c73-a93b-d1236ebd677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E7D977B9DEC104F987540346F28CA61" ma:contentTypeVersion="17" ma:contentTypeDescription="Create a new document." ma:contentTypeScope="" ma:versionID="40f5e8b7fb81ecdac7c792325c217421">
  <xsd:schema xmlns:xsd="http://www.w3.org/2001/XMLSchema" xmlns:xs="http://www.w3.org/2001/XMLSchema" xmlns:p="http://schemas.microsoft.com/office/2006/metadata/properties" xmlns:ns1="http://schemas.microsoft.com/sharepoint/v3" xmlns:ns2="8f14afe3-2544-4b8c-8b2a-047241ba994e" xmlns:ns3="fddad751-a9cb-4af4-8fe6-c4ddb6b4fbb6" xmlns:ns4="230e9df3-be65-4c73-a93b-d1236ebd677e" targetNamespace="http://schemas.microsoft.com/office/2006/metadata/properties" ma:root="true" ma:fieldsID="f7c7b4b5290335c4c7e7fc0b0a8dedf9" ns1:_="" ns2:_="" ns3:_="" ns4:_="">
    <xsd:import namespace="http://schemas.microsoft.com/sharepoint/v3"/>
    <xsd:import namespace="8f14afe3-2544-4b8c-8b2a-047241ba994e"/>
    <xsd:import namespace="fddad751-a9cb-4af4-8fe6-c4ddb6b4fbb6"/>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lcf76f155ced4ddcb4097134ff3c332f" minOccurs="0"/>
                <xsd:element ref="ns4:TaxCatchAll" minOccurs="0"/>
                <xsd:element ref="ns2:MediaServiceOCR" minOccurs="0"/>
                <xsd:element ref="ns2:MediaServiceGenerationTime" minOccurs="0"/>
                <xsd:element ref="ns2:MediaServiceEventHashCode" minOccurs="0"/>
                <xsd:element ref="ns2:MediaServiceDateTaken" minOccurs="0"/>
                <xsd:element ref="ns1:_ip_UnifiedCompliancePolicyProperties" minOccurs="0"/>
                <xsd:element ref="ns1:_ip_UnifiedCompliancePolicyUIAction"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1" nillable="true" ma:displayName="Unified Compliance Policy Properties" ma:hidden="true" ma:internalName="_ip_UnifiedCompliancePolicyProperties">
      <xsd:simpleType>
        <xsd:restriction base="dms:Note"/>
      </xsd:simpleType>
    </xsd:element>
    <xsd:element name="_ip_UnifiedCompliancePolicyUIAction" ma:index="2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f14afe3-2544-4b8c-8b2a-047241ba99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DateTaken" ma:index="20" nillable="true" ma:displayName="MediaServiceDateTaken" ma:hidden="true" ma:internalName="MediaServiceDateTaken"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ddad751-a9cb-4af4-8fe6-c4ddb6b4fbb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6" nillable="true" ma:displayName="Taxonomy Catch All Column" ma:hidden="true" ma:list="{e2fe8bad-5553-4f85-a4c7-a1bca95a61a9}" ma:internalName="TaxCatchAll" ma:showField="CatchAllData" ma:web="fddad751-a9cb-4af4-8fe6-c4ddb6b4fbb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5A8240-166C-40A0-B61F-638F2A56535D}">
  <ds:schemaRefs>
    <ds:schemaRef ds:uri="http://schemas.microsoft.com/office/2006/metadata/properties"/>
    <ds:schemaRef ds:uri="http://schemas.microsoft.com/office/infopath/2007/PartnerControls"/>
    <ds:schemaRef ds:uri="http://schemas.microsoft.com/sharepoint/v3"/>
    <ds:schemaRef ds:uri="8f14afe3-2544-4b8c-8b2a-047241ba994e"/>
    <ds:schemaRef ds:uri="230e9df3-be65-4c73-a93b-d1236ebd677e"/>
  </ds:schemaRefs>
</ds:datastoreItem>
</file>

<file path=customXml/itemProps2.xml><?xml version="1.0" encoding="utf-8"?>
<ds:datastoreItem xmlns:ds="http://schemas.openxmlformats.org/officeDocument/2006/customXml" ds:itemID="{0E59DE18-A0E2-4F3D-80ED-D39C7F68A49A}">
  <ds:schemaRefs>
    <ds:schemaRef ds:uri="http://schemas.microsoft.com/sharepoint/v3/contenttype/forms"/>
  </ds:schemaRefs>
</ds:datastoreItem>
</file>

<file path=customXml/itemProps3.xml><?xml version="1.0" encoding="utf-8"?>
<ds:datastoreItem xmlns:ds="http://schemas.openxmlformats.org/officeDocument/2006/customXml" ds:itemID="{3CDBD2A7-243F-4CDA-BD7B-2A4DC101E54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f14afe3-2544-4b8c-8b2a-047241ba994e"/>
    <ds:schemaRef ds:uri="fddad751-a9cb-4af4-8fe6-c4ddb6b4fbb6"/>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0</TotalTime>
  <Words>3055</Words>
  <Application>Microsoft Office PowerPoint</Application>
  <PresentationFormat>Custom</PresentationFormat>
  <Paragraphs>361</Paragraphs>
  <Slides>25</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Segoe UI</vt:lpstr>
      <vt:lpstr>Segoe UI Semibold</vt:lpstr>
      <vt:lpstr>segoe-ui_light</vt:lpstr>
      <vt:lpstr>Söhne</vt:lpstr>
      <vt:lpstr>Wingdings</vt:lpstr>
      <vt:lpstr>Azure 1</vt:lpstr>
      <vt:lpstr>AZ-104 Administer Identity</vt:lpstr>
      <vt:lpstr>Administer Identity Introduction</vt:lpstr>
      <vt:lpstr>Configure Azure Active Directory</vt:lpstr>
      <vt:lpstr>Configure Azure Active Directory Introduction</vt:lpstr>
      <vt:lpstr>Describe Azure Active Directory Benefits and Features</vt:lpstr>
      <vt:lpstr>Describe Azure AD Concepts</vt:lpstr>
      <vt:lpstr>Compare AD DS to Azure Active Directory</vt:lpstr>
      <vt:lpstr>Select Azure Active Directory Editions</vt:lpstr>
      <vt:lpstr>Configure Azure AD Device Identities</vt:lpstr>
      <vt:lpstr>Implement Self-Service Password Reset</vt:lpstr>
      <vt:lpstr>Summary and Resources – Configure Azure Active Directory</vt:lpstr>
      <vt:lpstr>Configure User and Group Accounts</vt:lpstr>
      <vt:lpstr>Configure User and Group Accounts Introduction</vt:lpstr>
      <vt:lpstr>Create User Accounts</vt:lpstr>
      <vt:lpstr>Manage User Accounts</vt:lpstr>
      <vt:lpstr>Perform bulk account updates</vt:lpstr>
      <vt:lpstr>Create Group Accounts</vt:lpstr>
      <vt:lpstr>Assign Licenses to Users and Groups</vt:lpstr>
      <vt:lpstr>Create Administrative Units</vt:lpstr>
      <vt:lpstr>Demonstration – Users and Groups</vt:lpstr>
      <vt:lpstr>Summary and Resources – Configure User and Group Accounts</vt:lpstr>
      <vt:lpstr>Lab 01 - Manage Azure Active Directory Identities</vt:lpstr>
      <vt:lpstr>Lab 01 – Manage Azure Active Directory Identities</vt:lpstr>
      <vt:lpstr>Lab 01 – Architecture diagram</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2022-03-15T16:26:41Z</dcterms:created>
  <dcterms:modified xsi:type="dcterms:W3CDTF">2023-08-08T15:35:36Z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0x010100FE7D977B9DEC104F987540346F28CA61</vt:lpwstr>
  </property>
</Properties>
</file>