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4"/>
  </p:sldMasterIdLst>
  <p:notesMasterIdLst>
    <p:notesMasterId r:id="rId52"/>
  </p:notesMasterIdLst>
  <p:handoutMasterIdLst>
    <p:handoutMasterId r:id="rId53"/>
  </p:handoutMasterIdLst>
  <p:sldIdLst>
    <p:sldId id="2246" r:id="rId5"/>
    <p:sldId id="2584" r:id="rId6"/>
    <p:sldId id="1866" r:id="rId7"/>
    <p:sldId id="2008" r:id="rId8"/>
    <p:sldId id="2595" r:id="rId9"/>
    <p:sldId id="2582" r:id="rId10"/>
    <p:sldId id="2578" r:id="rId11"/>
    <p:sldId id="2580" r:id="rId12"/>
    <p:sldId id="2583" r:id="rId13"/>
    <p:sldId id="2593" r:id="rId14"/>
    <p:sldId id="1868" r:id="rId15"/>
    <p:sldId id="2586" r:id="rId16"/>
    <p:sldId id="1884" r:id="rId17"/>
    <p:sldId id="1899" r:id="rId18"/>
    <p:sldId id="1901" r:id="rId19"/>
    <p:sldId id="9138" r:id="rId20"/>
    <p:sldId id="1905" r:id="rId21"/>
    <p:sldId id="1906" r:id="rId22"/>
    <p:sldId id="2594" r:id="rId23"/>
    <p:sldId id="9139" r:id="rId24"/>
    <p:sldId id="2010" r:id="rId25"/>
    <p:sldId id="1907" r:id="rId26"/>
    <p:sldId id="2588" r:id="rId27"/>
    <p:sldId id="2243" r:id="rId28"/>
    <p:sldId id="2589" r:id="rId29"/>
    <p:sldId id="2244" r:id="rId30"/>
    <p:sldId id="2590" r:id="rId31"/>
    <p:sldId id="2245" r:id="rId32"/>
    <p:sldId id="2591" r:id="rId33"/>
    <p:sldId id="2587" r:id="rId34"/>
    <p:sldId id="1980" r:id="rId35"/>
    <p:sldId id="1992" r:id="rId36"/>
    <p:sldId id="1990" r:id="rId37"/>
    <p:sldId id="1981" r:id="rId38"/>
    <p:sldId id="1986" r:id="rId39"/>
    <p:sldId id="1908" r:id="rId40"/>
    <p:sldId id="2248" r:id="rId41"/>
    <p:sldId id="2249" r:id="rId42"/>
    <p:sldId id="1994" r:id="rId43"/>
    <p:sldId id="1995" r:id="rId44"/>
    <p:sldId id="1891" r:id="rId45"/>
    <p:sldId id="1892" r:id="rId46"/>
    <p:sldId id="1893" r:id="rId47"/>
    <p:sldId id="2242" r:id="rId48"/>
    <p:sldId id="1670" r:id="rId49"/>
    <p:sldId id="1996" r:id="rId50"/>
    <p:sldId id="2592"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minister Azure Resources" id="{CBCC379F-88C9-4FDE-BAC4-E30590D9465A}">
          <p14:sldIdLst>
            <p14:sldId id="2246"/>
            <p14:sldId id="2584"/>
          </p14:sldIdLst>
        </p14:section>
        <p14:section name="Tools" id="{5BC258A1-A3D9-453B-925A-8F47C74EBC7C}">
          <p14:sldIdLst>
            <p14:sldId id="1866"/>
            <p14:sldId id="2008"/>
            <p14:sldId id="2595"/>
            <p14:sldId id="2582"/>
            <p14:sldId id="2578"/>
            <p14:sldId id="2580"/>
            <p14:sldId id="2583"/>
            <p14:sldId id="2593"/>
          </p14:sldIdLst>
        </p14:section>
        <p14:section name="Templates" id="{6AB517D9-7AD0-48DE-A41A-952DCA75EEDD}">
          <p14:sldIdLst>
            <p14:sldId id="1868"/>
            <p14:sldId id="2586"/>
            <p14:sldId id="1884"/>
            <p14:sldId id="1899"/>
            <p14:sldId id="1901"/>
            <p14:sldId id="9138"/>
            <p14:sldId id="1905"/>
            <p14:sldId id="1906"/>
            <p14:sldId id="2594"/>
            <p14:sldId id="9139"/>
          </p14:sldIdLst>
        </p14:section>
        <p14:section name="Labs" id="{4FB7BD47-466F-42B8-880D-0525FD608F97}">
          <p14:sldIdLst>
            <p14:sldId id="2010"/>
            <p14:sldId id="1907"/>
            <p14:sldId id="2588"/>
            <p14:sldId id="2243"/>
            <p14:sldId id="2589"/>
            <p14:sldId id="2244"/>
            <p14:sldId id="2590"/>
            <p14:sldId id="2245"/>
            <p14:sldId id="2591"/>
            <p14:sldId id="2587"/>
          </p14:sldIdLst>
        </p14:section>
        <p14:section name="Extra Optional Slides" id="{6403CCC4-12A8-4D5C-9074-FA4DA4B16CC9}">
          <p14:sldIdLst>
            <p14:sldId id="1980"/>
            <p14:sldId id="1992"/>
            <p14:sldId id="1990"/>
            <p14:sldId id="1981"/>
            <p14:sldId id="1986"/>
            <p14:sldId id="1908"/>
          </p14:sldIdLst>
        </p14:section>
        <p14:section name="ARM - removed" id="{D046E094-FFE1-4E94-B106-2E7CA5B0E657}">
          <p14:sldIdLst>
            <p14:sldId id="2248"/>
            <p14:sldId id="2249"/>
            <p14:sldId id="1994"/>
            <p14:sldId id="1995"/>
            <p14:sldId id="1891"/>
            <p14:sldId id="1892"/>
            <p14:sldId id="1893"/>
            <p14:sldId id="2242"/>
            <p14:sldId id="1670"/>
            <p14:sldId id="1996"/>
            <p14:sldId id="259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F2F2F2"/>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BAAADC-5CAC-467A-9BC5-92E171A81588}" v="5" dt="2023-08-07T01:25:01.3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911" autoAdjust="0"/>
    <p:restoredTop sz="88000" autoAdjust="0"/>
  </p:normalViewPr>
  <p:slideViewPr>
    <p:cSldViewPr snapToGrid="0">
      <p:cViewPr varScale="1">
        <p:scale>
          <a:sx n="80" d="100"/>
          <a:sy n="80" d="100"/>
        </p:scale>
        <p:origin x="126" y="52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8/8/2023 10:36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8/8/2023 10:36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ARM templates? - https://docs.microsoft.com/azure/azure-resource-manager/templates/overview</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928865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Understand the structure and syntax of ARM templates - https://docs.microsoft.com/azure/azure-resource-manager/templates/template-syntax</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112724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Parameters in Azure Resource Manager templates - https://docs.microsoft.com/azure/azure-resource-manager/templates/template-parameters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198907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Bicep? - https://docs.microsoft.com/azure/azure-resource-manager/bicep/overview?tabs=bicep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838659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a:p>
        </p:txBody>
      </p:sp>
    </p:spTree>
    <p:extLst>
      <p:ext uri="{BB962C8B-B14F-4D97-AF65-F5344CB8AC3E}">
        <p14:creationId xmlns:p14="http://schemas.microsoft.com/office/powerpoint/2010/main" val="2172213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a:p>
        </p:txBody>
      </p:sp>
    </p:spTree>
    <p:extLst>
      <p:ext uri="{BB962C8B-B14F-4D97-AF65-F5344CB8AC3E}">
        <p14:creationId xmlns:p14="http://schemas.microsoft.com/office/powerpoint/2010/main" val="2147687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 - There are a lot of other Learn modules on templates. </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Azure Resource Manager templates and what are the advantages of using them?</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Templates are a programmatic way to define your infrastructure with code. Templates let you create and deploy resources in a consistent manner. Templates improve accuracy and reduce manual errors. Templates can be reused and simplify administration. Templates have a defined schema and uses a declarative syntax.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tools an Administrator can use to create and manage Azure resources.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Portal,</a:t>
            </a:r>
            <a:r>
              <a:rPr lang="en-US" sz="1800" b="1" dirty="0">
                <a:solidFill>
                  <a:srgbClr val="505050"/>
                </a:solidFill>
                <a:effectLst/>
                <a:latin typeface="Calibri" panose="020F0502020204030204"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Azure CLI, Azure PowerShell, and Azure templates.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a:p>
        </p:txBody>
      </p:sp>
    </p:spTree>
    <p:extLst>
      <p:ext uri="{BB962C8B-B14F-4D97-AF65-F5344CB8AC3E}">
        <p14:creationId xmlns:p14="http://schemas.microsoft.com/office/powerpoint/2010/main" val="1320119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Pick the lab(s) most appropriate for your audience.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a:p>
        </p:txBody>
      </p:sp>
    </p:spTree>
    <p:extLst>
      <p:ext uri="{BB962C8B-B14F-4D97-AF65-F5344CB8AC3E}">
        <p14:creationId xmlns:p14="http://schemas.microsoft.com/office/powerpoint/2010/main" val="337272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03a - Manage Azure resources by Using the Azure Portal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61065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03b - Manage Azure resources by Using ARM Templates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51147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lesson is not directly related to any certification objectives. However, using the tools will be necessary to complete any hands-on portion of the exam.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1333604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03c - Manage Azure resources by Using Azure PowerShell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798395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03d - Manage Azure resources by Using Azure CLI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855274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Student Content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r>
              <a:rPr lang="en-US" b="0" dirty="0">
                <a:solidFill>
                  <a:srgbClr val="000000"/>
                </a:solidFill>
                <a:effectLst/>
                <a:latin typeface="Consolas" panose="020B0609020204030204" pitchFamily="49" charset="0"/>
              </a:rPr>
              <a:t>A PowerShell command is called a </a:t>
            </a:r>
            <a:r>
              <a:rPr lang="en-US" b="0" i="1" dirty="0">
                <a:solidFill>
                  <a:srgbClr val="000000"/>
                </a:solidFill>
                <a:effectLst/>
                <a:latin typeface="Consolas" panose="020B0609020204030204" pitchFamily="49" charset="0"/>
              </a:rPr>
              <a:t>*cmdlet*</a:t>
            </a:r>
            <a:r>
              <a:rPr lang="en-US" b="0" dirty="0">
                <a:solidFill>
                  <a:srgbClr val="000000"/>
                </a:solidFill>
                <a:effectLst/>
                <a:latin typeface="Consolas" panose="020B0609020204030204" pitchFamily="49" charset="0"/>
              </a:rPr>
              <a:t> (pronounced "command-let"). A </a:t>
            </a:r>
            <a:r>
              <a:rPr lang="en-US" b="0" i="1" dirty="0">
                <a:solidFill>
                  <a:srgbClr val="000000"/>
                </a:solidFill>
                <a:effectLst/>
                <a:latin typeface="Consolas" panose="020B0609020204030204" pitchFamily="49" charset="0"/>
              </a:rPr>
              <a:t>*cmdlet*</a:t>
            </a:r>
            <a:r>
              <a:rPr lang="en-US" b="0" dirty="0">
                <a:solidFill>
                  <a:srgbClr val="000000"/>
                </a:solidFill>
                <a:effectLst/>
                <a:latin typeface="Consolas" panose="020B0609020204030204" pitchFamily="49" charset="0"/>
              </a:rPr>
              <a:t> is a command that manipulates a single feature. The term cmdlet is intended to imply that it is a small command. By convention, cmdlet authors are encouraged to keep cmdlets simple and single purpose.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base PowerShell product ships with cmdlets that work with features such as sessions and background jobs. You add modules to your PowerShell installation to get cmdlets that manipulate other features. For example, there are third-party modules to work with ftp, administer your operating system, and access the file system.</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Cmdlets follow a verb-noun naming convention; for example, </a:t>
            </a:r>
            <a:r>
              <a:rPr lang="en-US" b="1" dirty="0">
                <a:solidFill>
                  <a:srgbClr val="000000"/>
                </a:solidFill>
                <a:effectLst/>
                <a:latin typeface="Consolas" panose="020B0609020204030204" pitchFamily="49" charset="0"/>
              </a:rPr>
              <a:t>**Get-Process**</a:t>
            </a:r>
            <a:r>
              <a:rPr lang="en-US" b="0" dirty="0">
                <a:solidFill>
                  <a:srgbClr val="000000"/>
                </a:solidFill>
                <a:effectLst/>
                <a:latin typeface="Consolas" panose="020B0609020204030204" pitchFamily="49" charset="0"/>
              </a:rPr>
              <a:t>, </a:t>
            </a:r>
            <a:r>
              <a:rPr lang="en-US" b="1" dirty="0">
                <a:solidFill>
                  <a:srgbClr val="000000"/>
                </a:solidFill>
                <a:effectLst/>
                <a:latin typeface="Consolas" panose="020B0609020204030204" pitchFamily="49" charset="0"/>
              </a:rPr>
              <a:t>**Format-Table**</a:t>
            </a:r>
            <a:r>
              <a:rPr lang="en-US" b="0" dirty="0">
                <a:solidFill>
                  <a:srgbClr val="000000"/>
                </a:solidFill>
                <a:effectLst/>
                <a:latin typeface="Consolas" panose="020B0609020204030204" pitchFamily="49" charset="0"/>
              </a:rPr>
              <a:t>, and </a:t>
            </a:r>
            <a:r>
              <a:rPr lang="en-US" b="1" dirty="0">
                <a:solidFill>
                  <a:srgbClr val="000000"/>
                </a:solidFill>
                <a:effectLst/>
                <a:latin typeface="Consolas" panose="020B0609020204030204" pitchFamily="49" charset="0"/>
              </a:rPr>
              <a:t>**Start-Service**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Verbs also have a convention. You can use </a:t>
            </a:r>
            <a:r>
              <a:rPr lang="en-US" b="1" dirty="0">
                <a:solidFill>
                  <a:srgbClr val="000000"/>
                </a:solidFill>
                <a:effectLst/>
                <a:latin typeface="Consolas" panose="020B0609020204030204" pitchFamily="49" charset="0"/>
              </a:rPr>
              <a:t>**Get-Verb**</a:t>
            </a:r>
            <a:r>
              <a:rPr lang="en-US" b="0" dirty="0">
                <a:solidFill>
                  <a:srgbClr val="000000"/>
                </a:solidFill>
                <a:effectLst/>
                <a:latin typeface="Consolas" panose="020B0609020204030204" pitchFamily="49" charset="0"/>
              </a:rPr>
              <a:t> to retrieve examples, such as: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**get**</a:t>
            </a:r>
            <a:r>
              <a:rPr lang="en-US" b="0" dirty="0">
                <a:solidFill>
                  <a:srgbClr val="000000"/>
                </a:solidFill>
                <a:effectLst/>
                <a:latin typeface="Consolas" panose="020B0609020204030204" pitchFamily="49" charset="0"/>
              </a:rPr>
              <a:t> retrieves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**set**</a:t>
            </a:r>
            <a:r>
              <a:rPr lang="en-US" b="0" dirty="0">
                <a:solidFill>
                  <a:srgbClr val="000000"/>
                </a:solidFill>
                <a:effectLst/>
                <a:latin typeface="Consolas" panose="020B0609020204030204" pitchFamily="49" charset="0"/>
              </a:rPr>
              <a:t> inserts or updates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**format**</a:t>
            </a:r>
            <a:r>
              <a:rPr lang="en-US" b="0" dirty="0">
                <a:solidFill>
                  <a:srgbClr val="000000"/>
                </a:solidFill>
                <a:effectLst/>
                <a:latin typeface="Consolas" panose="020B0609020204030204" pitchFamily="49" charset="0"/>
              </a:rPr>
              <a:t> formats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**out**</a:t>
            </a:r>
            <a:r>
              <a:rPr lang="en-US" b="0" dirty="0">
                <a:solidFill>
                  <a:srgbClr val="000000"/>
                </a:solidFill>
                <a:effectLst/>
                <a:latin typeface="Consolas" panose="020B0609020204030204" pitchFamily="49" charset="0"/>
              </a:rPr>
              <a:t> directs output to a destination.</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 authors are encouraged to include a help file for each cmdlet. The </a:t>
            </a:r>
            <a:r>
              <a:rPr lang="en-US" b="1" dirty="0">
                <a:solidFill>
                  <a:srgbClr val="000000"/>
                </a:solidFill>
                <a:effectLst/>
                <a:latin typeface="Consolas" panose="020B0609020204030204" pitchFamily="49" charset="0"/>
              </a:rPr>
              <a:t>**Get-Help**</a:t>
            </a:r>
            <a:r>
              <a:rPr lang="en-US" b="0" dirty="0">
                <a:solidFill>
                  <a:srgbClr val="000000"/>
                </a:solidFill>
                <a:effectLst/>
                <a:latin typeface="Consolas" panose="020B0609020204030204" pitchFamily="49" charset="0"/>
              </a:rPr>
              <a:t> cmdlet displays the help file for any cmdlet. For example, you could get help on the </a:t>
            </a:r>
            <a:r>
              <a:rPr lang="en-US" b="0" dirty="0">
                <a:solidFill>
                  <a:srgbClr val="001188"/>
                </a:solidFill>
                <a:effectLst/>
                <a:latin typeface="Consolas" panose="020B0609020204030204" pitchFamily="49" charset="0"/>
              </a:rPr>
              <a:t>`Get-</a:t>
            </a:r>
            <a:r>
              <a:rPr lang="en-US" b="0" dirty="0" err="1">
                <a:solidFill>
                  <a:srgbClr val="001188"/>
                </a:solidFill>
                <a:effectLst/>
                <a:latin typeface="Consolas" panose="020B0609020204030204" pitchFamily="49" charset="0"/>
              </a:rPr>
              <a:t>ChildItem</a:t>
            </a:r>
            <a:r>
              <a:rPr lang="en-US" b="0" dirty="0">
                <a:solidFill>
                  <a:srgbClr val="001188"/>
                </a:solidFill>
                <a:effectLst/>
                <a:latin typeface="Consolas" panose="020B0609020204030204" pitchFamily="49" charset="0"/>
              </a:rPr>
              <a:t>`</a:t>
            </a:r>
            <a:r>
              <a:rPr lang="en-US" b="0" dirty="0">
                <a:solidFill>
                  <a:srgbClr val="000000"/>
                </a:solidFill>
                <a:effectLst/>
                <a:latin typeface="Consolas" panose="020B0609020204030204" pitchFamily="49" charset="0"/>
              </a:rPr>
              <a:t> cmdlet with the following statement:</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powershell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Get-Help Get-</a:t>
            </a:r>
            <a:r>
              <a:rPr lang="en-US" b="0" dirty="0" err="1">
                <a:solidFill>
                  <a:srgbClr val="000000"/>
                </a:solidFill>
                <a:effectLst/>
                <a:latin typeface="Consolas" panose="020B0609020204030204" pitchFamily="49" charset="0"/>
              </a:rPr>
              <a:t>ChildItem</a:t>
            </a:r>
            <a:r>
              <a:rPr lang="en-US" b="0" dirty="0">
                <a:solidFill>
                  <a:srgbClr val="000000"/>
                </a:solidFill>
                <a:effectLst/>
                <a:latin typeface="Consolas" panose="020B0609020204030204" pitchFamily="49" charset="0"/>
              </a:rPr>
              <a:t> -detailed</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Cmdlets are shipped in _modules. A </a:t>
            </a:r>
            <a:r>
              <a:rPr lang="en-US" b="0" i="1" dirty="0">
                <a:solidFill>
                  <a:srgbClr val="000000"/>
                </a:solidFill>
                <a:effectLst/>
                <a:latin typeface="Consolas" panose="020B0609020204030204" pitchFamily="49" charset="0"/>
              </a:rPr>
              <a:t>*PowerShell module*</a:t>
            </a:r>
            <a:r>
              <a:rPr lang="en-US" b="0" dirty="0">
                <a:solidFill>
                  <a:srgbClr val="000000"/>
                </a:solidFill>
                <a:effectLst/>
                <a:latin typeface="Consolas" panose="020B0609020204030204" pitchFamily="49" charset="0"/>
              </a:rPr>
              <a:t> is a DLL file that includes the code to process each available cmdlet. You load cmdlets into PowerShell by loading the module containing them. You can get a list of loaded modules using the </a:t>
            </a:r>
            <a:r>
              <a:rPr lang="en-US" b="0" dirty="0">
                <a:solidFill>
                  <a:srgbClr val="001188"/>
                </a:solidFill>
                <a:effectLst/>
                <a:latin typeface="Consolas" panose="020B0609020204030204" pitchFamily="49" charset="0"/>
              </a:rPr>
              <a:t>`Get-Module`</a:t>
            </a:r>
            <a:r>
              <a:rPr lang="en-US" b="0" dirty="0">
                <a:solidFill>
                  <a:srgbClr val="000000"/>
                </a:solidFill>
                <a:effectLst/>
                <a:latin typeface="Consolas" panose="020B0609020204030204" pitchFamily="49" charset="0"/>
              </a:rPr>
              <a:t> command:</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powershell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Get-Module</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'Get-Module' command will output something like the following code:</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 ```output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ModuleType</a:t>
            </a:r>
            <a:r>
              <a:rPr lang="en-US" b="0" dirty="0">
                <a:solidFill>
                  <a:srgbClr val="000000"/>
                </a:solidFill>
                <a:effectLst/>
                <a:latin typeface="Consolas" panose="020B0609020204030204" pitchFamily="49" charset="0"/>
              </a:rPr>
              <a:t> Version    Name                                </a:t>
            </a:r>
            <a:r>
              <a:rPr lang="en-US" b="0" dirty="0" err="1">
                <a:solidFill>
                  <a:srgbClr val="000000"/>
                </a:solidFill>
                <a:effectLst/>
                <a:latin typeface="Consolas" panose="020B0609020204030204" pitchFamily="49" charset="0"/>
              </a:rPr>
              <a:t>ExportedCommands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    ----                                ----------------</a:t>
            </a:r>
          </a:p>
          <a:p>
            <a:r>
              <a:rPr lang="en-US" b="0" dirty="0">
                <a:solidFill>
                  <a:srgbClr val="000000"/>
                </a:solidFill>
                <a:effectLst/>
                <a:latin typeface="Consolas" panose="020B0609020204030204" pitchFamily="49" charset="0"/>
              </a:rPr>
              <a:t>    Manifest   3.1.0.0    </a:t>
            </a:r>
            <a:r>
              <a:rPr lang="en-US" b="0" dirty="0" err="1">
                <a:solidFill>
                  <a:srgbClr val="000000"/>
                </a:solidFill>
                <a:effectLst/>
                <a:latin typeface="Consolas" panose="020B0609020204030204" pitchFamily="49" charset="0"/>
              </a:rPr>
              <a:t>Microsoft.PowerShell.Management</a:t>
            </a:r>
            <a:r>
              <a:rPr lang="en-US" b="0" dirty="0">
                <a:solidFill>
                  <a:srgbClr val="000000"/>
                </a:solidFill>
                <a:effectLst/>
                <a:latin typeface="Consolas" panose="020B0609020204030204" pitchFamily="49" charset="0"/>
              </a:rPr>
              <a:t>     {Add-Computer, Add-Content, Checkpoint-Computer, Clear-Con...</a:t>
            </a:r>
          </a:p>
          <a:p>
            <a:r>
              <a:rPr lang="en-US" b="0" dirty="0">
                <a:solidFill>
                  <a:srgbClr val="000000"/>
                </a:solidFill>
                <a:effectLst/>
                <a:latin typeface="Consolas" panose="020B0609020204030204" pitchFamily="49" charset="0"/>
              </a:rPr>
              <a:t>    Manifest   3.1.0.0    </a:t>
            </a:r>
            <a:r>
              <a:rPr lang="en-US" b="0" dirty="0" err="1">
                <a:solidFill>
                  <a:srgbClr val="000000"/>
                </a:solidFill>
                <a:effectLst/>
                <a:latin typeface="Consolas" panose="020B0609020204030204" pitchFamily="49" charset="0"/>
              </a:rPr>
              <a:t>Microsoft.PowerShell.Utility</a:t>
            </a:r>
            <a:r>
              <a:rPr lang="en-US" b="0" dirty="0">
                <a:solidFill>
                  <a:srgbClr val="000000"/>
                </a:solidFill>
                <a:effectLst/>
                <a:latin typeface="Consolas" panose="020B0609020204030204" pitchFamily="49" charset="0"/>
              </a:rPr>
              <a:t>        {Add-Member, Add-Type, Clear-Variable, Compare-Object...}</a:t>
            </a:r>
          </a:p>
          <a:p>
            <a:r>
              <a:rPr lang="en-US" b="0" dirty="0">
                <a:solidFill>
                  <a:srgbClr val="000000"/>
                </a:solidFill>
                <a:effectLst/>
                <a:latin typeface="Consolas" panose="020B0609020204030204" pitchFamily="49" charset="0"/>
              </a:rPr>
              <a:t>    Binary     1.0.0.1    </a:t>
            </a:r>
            <a:r>
              <a:rPr lang="en-US" b="0" dirty="0" err="1">
                <a:solidFill>
                  <a:srgbClr val="000000"/>
                </a:solidFill>
                <a:effectLst/>
                <a:latin typeface="Consolas" panose="020B0609020204030204" pitchFamily="49" charset="0"/>
              </a:rPr>
              <a:t>PackageManagement</a:t>
            </a:r>
            <a:r>
              <a:rPr lang="en-US" b="0" dirty="0">
                <a:solidFill>
                  <a:srgbClr val="000000"/>
                </a:solidFill>
                <a:effectLst/>
                <a:latin typeface="Consolas" panose="020B0609020204030204" pitchFamily="49" charset="0"/>
              </a:rPr>
              <a:t>                   {Find-Package, Find-</a:t>
            </a:r>
            <a:r>
              <a:rPr lang="en-US" b="0" dirty="0" err="1">
                <a:solidFill>
                  <a:srgbClr val="000000"/>
                </a:solidFill>
                <a:effectLst/>
                <a:latin typeface="Consolas" panose="020B0609020204030204" pitchFamily="49" charset="0"/>
              </a:rPr>
              <a:t>PackageProvider</a:t>
            </a:r>
            <a:r>
              <a:rPr lang="en-US" b="0" dirty="0">
                <a:solidFill>
                  <a:srgbClr val="000000"/>
                </a:solidFill>
                <a:effectLst/>
                <a:latin typeface="Consolas" panose="020B0609020204030204" pitchFamily="49" charset="0"/>
              </a:rPr>
              <a:t>, Get-Package, Get-Pack...</a:t>
            </a:r>
          </a:p>
          <a:p>
            <a:r>
              <a:rPr lang="en-US" b="0" dirty="0">
                <a:solidFill>
                  <a:srgbClr val="000000"/>
                </a:solidFill>
                <a:effectLst/>
                <a:latin typeface="Consolas" panose="020B0609020204030204" pitchFamily="49" charset="0"/>
              </a:rPr>
              <a:t>    Script     1.0.0.1    </a:t>
            </a:r>
            <a:r>
              <a:rPr lang="en-US" b="0" dirty="0" err="1">
                <a:solidFill>
                  <a:srgbClr val="000000"/>
                </a:solidFill>
                <a:effectLst/>
                <a:latin typeface="Consolas" panose="020B0609020204030204" pitchFamily="49" charset="0"/>
              </a:rPr>
              <a:t>PowerShellGet</a:t>
            </a:r>
            <a:r>
              <a:rPr lang="en-US" b="0" dirty="0">
                <a:solidFill>
                  <a:srgbClr val="000000"/>
                </a:solidFill>
                <a:effectLst/>
                <a:latin typeface="Consolas" panose="020B0609020204030204" pitchFamily="49" charset="0"/>
              </a:rPr>
              <a:t>                       {Find-Command, Find-</a:t>
            </a:r>
            <a:r>
              <a:rPr lang="en-US" b="0" dirty="0" err="1">
                <a:solidFill>
                  <a:srgbClr val="000000"/>
                </a:solidFill>
                <a:effectLst/>
                <a:latin typeface="Consolas" panose="020B0609020204030204" pitchFamily="49" charset="0"/>
              </a:rPr>
              <a:t>DscResource</a:t>
            </a:r>
            <a:r>
              <a:rPr lang="en-US" b="0" dirty="0">
                <a:solidFill>
                  <a:srgbClr val="000000"/>
                </a:solidFill>
                <a:effectLst/>
                <a:latin typeface="Consolas" panose="020B0609020204030204" pitchFamily="49" charset="0"/>
              </a:rPr>
              <a:t>, Find-Module, Find-</a:t>
            </a:r>
            <a:r>
              <a:rPr lang="en-US" b="0" dirty="0" err="1">
                <a:solidFill>
                  <a:srgbClr val="000000"/>
                </a:solidFill>
                <a:effectLst/>
                <a:latin typeface="Consolas" panose="020B0609020204030204" pitchFamily="49" charset="0"/>
              </a:rPr>
              <a:t>RoleCap</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Script     2.0.0      </a:t>
            </a:r>
            <a:r>
              <a:rPr lang="en-US" b="0" dirty="0" err="1">
                <a:solidFill>
                  <a:srgbClr val="000000"/>
                </a:solidFill>
                <a:effectLst/>
                <a:latin typeface="Consolas" panose="020B0609020204030204" pitchFamily="49" charset="0"/>
              </a:rPr>
              <a:t>PSReadline</a:t>
            </a:r>
            <a:r>
              <a:rPr lang="en-US" b="0" dirty="0">
                <a:solidFill>
                  <a:srgbClr val="000000"/>
                </a:solidFill>
                <a:effectLst/>
                <a:latin typeface="Consolas" panose="020B0609020204030204" pitchFamily="49" charset="0"/>
              </a:rPr>
              <a:t>                          {Get-</a:t>
            </a:r>
            <a:r>
              <a:rPr lang="en-US" b="0" dirty="0" err="1">
                <a:solidFill>
                  <a:srgbClr val="000000"/>
                </a:solidFill>
                <a:effectLst/>
                <a:latin typeface="Consolas" panose="020B0609020204030204" pitchFamily="49" charset="0"/>
              </a:rPr>
              <a:t>PSReadLineKeyHandler</a:t>
            </a:r>
            <a:r>
              <a:rPr lang="en-US" b="0" dirty="0">
                <a:solidFill>
                  <a:srgbClr val="000000"/>
                </a:solidFill>
                <a:effectLst/>
                <a:latin typeface="Consolas" panose="020B0609020204030204" pitchFamily="49" charset="0"/>
              </a:rPr>
              <a:t>, Get-</a:t>
            </a:r>
            <a:r>
              <a:rPr lang="en-US" b="0" dirty="0" err="1">
                <a:solidFill>
                  <a:srgbClr val="000000"/>
                </a:solidFill>
                <a:effectLst/>
                <a:latin typeface="Consolas" panose="020B0609020204030204" pitchFamily="49" charset="0"/>
              </a:rPr>
              <a:t>PSReadLineOption</a:t>
            </a:r>
            <a:r>
              <a:rPr lang="en-US" b="0" dirty="0">
                <a:solidFill>
                  <a:srgbClr val="000000"/>
                </a:solidFill>
                <a:effectLst/>
                <a:latin typeface="Consolas" panose="020B0609020204030204" pitchFamily="49" charset="0"/>
              </a:rPr>
              <a:t>, Remove-PS...</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a:p>
        </p:txBody>
      </p:sp>
    </p:spTree>
    <p:extLst>
      <p:ext uri="{BB962C8B-B14F-4D97-AF65-F5344CB8AC3E}">
        <p14:creationId xmlns:p14="http://schemas.microsoft.com/office/powerpoint/2010/main" val="835229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Portal Overview - https://docs.microsoft.com/azure/azure-portal/azure-portal-overview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420085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Azure Cloud Shell - https://docs.microsoft.com/azure/cloud-shell/overview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a:p>
        </p:txBody>
      </p:sp>
    </p:spTree>
    <p:extLst>
      <p:ext uri="{BB962C8B-B14F-4D97-AF65-F5344CB8AC3E}">
        <p14:creationId xmlns:p14="http://schemas.microsoft.com/office/powerpoint/2010/main" val="2987880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PowerShell - https://docs.microsoft.com/powershell/azure/get-started-azureps?view=azps-4.3.0</a:t>
            </a:r>
          </a:p>
          <a:p>
            <a:endParaRPr lang="en-US" dirty="0"/>
          </a:p>
          <a:p>
            <a:r>
              <a:rPr lang="en-US" dirty="0"/>
              <a:t>Ask about the classes experience with PowerShell and Azure PowerShell.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377434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CLI - https://docs.microsoft.com/cli/azure/get-started-with-azure-cli?view=azure-cli-latest</a:t>
            </a:r>
          </a:p>
          <a:p>
            <a:endParaRPr lang="en-US" dirty="0"/>
          </a:p>
          <a:p>
            <a:r>
              <a:rPr lang="en-US" dirty="0"/>
              <a:t>Ask about the students experience with CLI.</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707119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QuickStart Templates - https://azure.microsoft.com/resources/templates/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3986770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Manage Azure identities and governance (15-20%)</a:t>
            </a:r>
          </a:p>
          <a:p>
            <a:pPr marL="171450" indent="-171450">
              <a:buFont typeface="Arial" panose="020B0604020202020204" pitchFamily="34" charset="0"/>
              <a:buChar char="•"/>
            </a:pPr>
            <a:r>
              <a:rPr lang="en-US" dirty="0"/>
              <a:t>Manage subscriptions and governance</a:t>
            </a:r>
          </a:p>
          <a:p>
            <a:pPr marL="171450" indent="-1714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Configure resource locks</a:t>
            </a:r>
          </a:p>
          <a:p>
            <a:pPr marL="171450" indent="-1714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Create and manage resource groups (move and remove)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a:p>
        </p:txBody>
      </p:sp>
    </p:spTree>
    <p:extLst>
      <p:ext uri="{BB962C8B-B14F-4D97-AF65-F5344CB8AC3E}">
        <p14:creationId xmlns:p14="http://schemas.microsoft.com/office/powerpoint/2010/main" val="777569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What is Azure Resource Manager? - https://docs.microsoft.com/azure/azure-resource-manager/management/overview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59794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student content has a page for each tool. This is a summary comparison. The extra slides that were removed are at the end of the presentation.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Portal Overview - https://docs.microsoft.com/azure/azure-portal/azure-portal-overview</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Azure Cloud Shell - https://docs.microsoft.com/azure/cloud-shell/overview</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PowerShell - https://docs.microsoft.com/powershell/azure/get-started-azureps?view=azps-4.3.0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CLI - https://docs.microsoft.com/cli/azure/get-started-with-azure-cli?view=azure-cli-latest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602307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Manage Azure Resource Manager resource groups by using the Azure portal - https://docs.microsoft.com/azure/azure-resource-manager/management/manage-resource-groups-portal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246250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Lock resources to prevent unexpected changes: https://docs.microsoft.com/azure/azure-resource-manager/resource-group-lock-resources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Control and organize Azure resources with Azure Resource Manager - https://docs.microsoft.com/learn/modules/control-and-organize-with-azure-resource-manager/</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Only Owner and User Access Administrator roles can create or delete management locks.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254864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Move resources to new resource group or subscription - https://docs.microsoft.com/azure/azure-resource-manager/resource-group-move-resources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Just because a service can be moved doesn’t mean there aren’t restrictions. For example, you can move a virtual network, but you must also move its dependent resources, like gateways. Learn more at the reference link.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31162059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Resource Manager resource groups by using the Azure portal - https://docs.microsoft.com/azure/azure-resource-manager/management/manage-resource-groups-portal</a:t>
            </a:r>
          </a:p>
          <a:p>
            <a:endParaRPr lang="en-US" dirty="0"/>
          </a:p>
          <a:p>
            <a:r>
              <a:rPr lang="en-US" dirty="0"/>
              <a:t>Move Azure resources to another resource group - https://docs.microsoft.com/learn/modules/move-azure-resources-another-resource-group/</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3068086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Azure subscription and service limits, quotas, and constraints - https://docs.microsoft.com/azure/azure-resource-manager/management/azure-subscription-service-limits</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19063430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46</a:t>
            </a:fld>
            <a:endParaRPr lang="en-US"/>
          </a:p>
        </p:txBody>
      </p:sp>
    </p:spTree>
    <p:extLst>
      <p:ext uri="{BB962C8B-B14F-4D97-AF65-F5344CB8AC3E}">
        <p14:creationId xmlns:p14="http://schemas.microsoft.com/office/powerpoint/2010/main" val="2574345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47</a:t>
            </a:fld>
            <a:endParaRPr lang="en-US"/>
          </a:p>
        </p:txBody>
      </p:sp>
    </p:spTree>
    <p:extLst>
      <p:ext uri="{BB962C8B-B14F-4D97-AF65-F5344CB8AC3E}">
        <p14:creationId xmlns:p14="http://schemas.microsoft.com/office/powerpoint/2010/main" val="132011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6</a:t>
            </a:fld>
            <a:endParaRPr lang="en-US"/>
          </a:p>
        </p:txBody>
      </p:sp>
    </p:spTree>
    <p:extLst>
      <p:ext uri="{BB962C8B-B14F-4D97-AF65-F5344CB8AC3E}">
        <p14:creationId xmlns:p14="http://schemas.microsoft.com/office/powerpoint/2010/main" val="518330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7</a:t>
            </a:fld>
            <a:endParaRPr lang="en-US"/>
          </a:p>
        </p:txBody>
      </p:sp>
    </p:spTree>
    <p:extLst>
      <p:ext uri="{BB962C8B-B14F-4D97-AF65-F5344CB8AC3E}">
        <p14:creationId xmlns:p14="http://schemas.microsoft.com/office/powerpoint/2010/main" val="3095193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a:p>
        </p:txBody>
      </p:sp>
    </p:spTree>
    <p:extLst>
      <p:ext uri="{BB962C8B-B14F-4D97-AF65-F5344CB8AC3E}">
        <p14:creationId xmlns:p14="http://schemas.microsoft.com/office/powerpoint/2010/main" val="1255391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solidFill>
                  <a:srgbClr val="000000"/>
                </a:solidFill>
                <a:effectLst/>
                <a:latin typeface="Consolas" panose="020B0609020204030204" pitchFamily="49" charset="0"/>
              </a:rPr>
              <a:t>Note:</a:t>
            </a:r>
            <a:r>
              <a:rPr lang="en-US" b="0" dirty="0">
                <a:solidFill>
                  <a:srgbClr val="000000"/>
                </a:solidFill>
                <a:effectLst/>
                <a:latin typeface="Consolas" panose="020B0609020204030204" pitchFamily="49" charset="0"/>
              </a:rPr>
              <a:t> If at any time you receive errors about </a:t>
            </a:r>
            <a:r>
              <a:rPr lang="en-US" b="0" i="1" dirty="0">
                <a:solidFill>
                  <a:srgbClr val="000000"/>
                </a:solidFill>
                <a:effectLst/>
                <a:latin typeface="Consolas" panose="020B0609020204030204" pitchFamily="49" charset="0"/>
              </a:rPr>
              <a:t>*running scripts is disabled*</a:t>
            </a:r>
            <a:r>
              <a:rPr lang="en-US" b="0" dirty="0">
                <a:solidFill>
                  <a:srgbClr val="000000"/>
                </a:solidFill>
                <a:effectLst/>
                <a:latin typeface="Consolas" panose="020B0609020204030204" pitchFamily="49" charset="0"/>
              </a:rPr>
              <a:t> be sure to set the execution policy:  </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    Set-</a:t>
            </a:r>
            <a:r>
              <a:rPr lang="en-US" b="0" dirty="0" err="1">
                <a:solidFill>
                  <a:srgbClr val="A31515"/>
                </a:solidFill>
                <a:effectLst/>
                <a:latin typeface="Consolas" panose="020B0609020204030204" pitchFamily="49" charset="0"/>
              </a:rPr>
              <a:t>ExecutionPolicy</a:t>
            </a:r>
            <a:r>
              <a:rPr lang="en-US" b="0" dirty="0">
                <a:solidFill>
                  <a:srgbClr val="A31515"/>
                </a:solidFill>
                <a:effectLst/>
                <a:latin typeface="Consolas" panose="020B0609020204030204" pitchFamily="49" charset="0"/>
              </a:rPr>
              <a:t> -</a:t>
            </a:r>
            <a:r>
              <a:rPr lang="en-US" b="0" dirty="0" err="1">
                <a:solidFill>
                  <a:srgbClr val="A31515"/>
                </a:solidFill>
                <a:effectLst/>
                <a:latin typeface="Consolas" panose="020B0609020204030204" pitchFamily="49" charset="0"/>
              </a:rPr>
              <a:t>ExecutionPolicy</a:t>
            </a:r>
            <a:r>
              <a:rPr lang="en-US" b="0" dirty="0">
                <a:solidFill>
                  <a:srgbClr val="A31515"/>
                </a:solidFill>
                <a:effectLst/>
                <a:latin typeface="Consolas" panose="020B0609020204030204" pitchFamily="49" charset="0"/>
              </a:rPr>
              <a:t> </a:t>
            </a:r>
            <a:r>
              <a:rPr lang="en-US" b="0" dirty="0" err="1">
                <a:solidFill>
                  <a:srgbClr val="A31515"/>
                </a:solidFill>
                <a:effectLst/>
                <a:latin typeface="Consolas" panose="020B0609020204030204" pitchFamily="49" charset="0"/>
              </a:rPr>
              <a:t>RemoteSigned</a:t>
            </a:r>
            <a:r>
              <a:rPr lang="en-US" b="0" dirty="0">
                <a:solidFill>
                  <a:srgbClr val="A31515"/>
                </a:solidFill>
                <a:effectLst/>
                <a:latin typeface="Consolas" panose="020B0609020204030204" pitchFamily="49" charset="0"/>
              </a:rPr>
              <a:t> -Scope </a:t>
            </a:r>
            <a:r>
              <a:rPr lang="en-US" b="0" dirty="0" err="1">
                <a:solidFill>
                  <a:srgbClr val="A31515"/>
                </a:solidFill>
                <a:effectLst/>
                <a:latin typeface="Consolas" panose="020B0609020204030204" pitchFamily="49" charset="0"/>
              </a:rPr>
              <a:t>LocalMachine</a:t>
            </a:r>
            <a:endParaRPr lang="en-US" b="0" dirty="0">
              <a:solidFill>
                <a:srgbClr val="000000"/>
              </a:solidFill>
              <a:effectLst/>
              <a:latin typeface="Consolas" panose="020B0609020204030204" pitchFamily="49" charset="0"/>
            </a:endParaRPr>
          </a:p>
          <a:p>
            <a:br>
              <a:rPr lang="en-US" b="0">
                <a:solidFill>
                  <a:srgbClr val="000000"/>
                </a:solidFill>
                <a:effectLst/>
                <a:latin typeface="Consolas" panose="020B0609020204030204" pitchFamily="49" charset="0"/>
              </a:rPr>
            </a:br>
            <a:r>
              <a:rPr lang="en-US" b="1">
                <a:solidFill>
                  <a:srgbClr val="000000"/>
                </a:solidFill>
                <a:effectLst/>
                <a:latin typeface="Consolas" panose="020B0609020204030204" pitchFamily="49" charset="0"/>
              </a:rPr>
              <a:t>Note</a:t>
            </a:r>
            <a:r>
              <a:rPr lang="en-US" b="1" dirty="0">
                <a:solidFill>
                  <a:srgbClr val="000000"/>
                </a:solidFill>
                <a:effectLst/>
                <a:latin typeface="Consolas" panose="020B0609020204030204" pitchFamily="49" charset="0"/>
              </a:rPr>
              <a:t>:</a:t>
            </a:r>
            <a:r>
              <a:rPr lang="en-US" b="0" dirty="0">
                <a:solidFill>
                  <a:srgbClr val="000000"/>
                </a:solidFill>
                <a:effectLst/>
                <a:latin typeface="Consolas" panose="020B0609020204030204" pitchFamily="49" charset="0"/>
              </a:rPr>
              <a:t> You may need to run this code in PowerShell to enable TLSv2: </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    [</a:t>
            </a:r>
            <a:r>
              <a:rPr lang="en-US" b="0" dirty="0" err="1">
                <a:solidFill>
                  <a:srgbClr val="A31515"/>
                </a:solidFill>
                <a:effectLst/>
                <a:latin typeface="Consolas" panose="020B0609020204030204" pitchFamily="49" charset="0"/>
              </a:rPr>
              <a:t>Net.ServicePointManager</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SecurityProtocol</a:t>
            </a:r>
            <a:r>
              <a:rPr lang="en-US" b="0" dirty="0">
                <a:solidFill>
                  <a:srgbClr val="A31515"/>
                </a:solidFill>
                <a:effectLst/>
                <a:latin typeface="Consolas" panose="020B0609020204030204" pitchFamily="49" charset="0"/>
              </a:rPr>
              <a:t> = [</a:t>
            </a:r>
            <a:r>
              <a:rPr lang="en-US" b="0" dirty="0" err="1">
                <a:solidFill>
                  <a:srgbClr val="A31515"/>
                </a:solidFill>
                <a:effectLst/>
                <a:latin typeface="Consolas" panose="020B0609020204030204" pitchFamily="49" charset="0"/>
              </a:rPr>
              <a:t>Net.SecurityProtocolType</a:t>
            </a:r>
            <a:r>
              <a:rPr lang="en-US" b="0" dirty="0">
                <a:solidFill>
                  <a:srgbClr val="A31515"/>
                </a:solidFill>
                <a:effectLst/>
                <a:latin typeface="Consolas" panose="020B0609020204030204" pitchFamily="49" charset="0"/>
              </a:rPr>
              <a:t>]::Tls12</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a:p>
        </p:txBody>
      </p:sp>
    </p:spTree>
    <p:extLst>
      <p:ext uri="{BB962C8B-B14F-4D97-AF65-F5344CB8AC3E}">
        <p14:creationId xmlns:p14="http://schemas.microsoft.com/office/powerpoint/2010/main" val="3410652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Azure Cloud Shell and the two programming languages it supports.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 Azure Cloud Shell Interactive, browser-accessible shell. The shell offers coding in either Azure CLI or Azure PowerShell. The shell Is temporary and provided on a per-session, per-user basis. The shell requires a resource group, storage account, and Azure File share. When you use the shell it authenticates automatically and times out after 20 minutes.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a:p>
        </p:txBody>
      </p:sp>
    </p:spTree>
    <p:extLst>
      <p:ext uri="{BB962C8B-B14F-4D97-AF65-F5344CB8AC3E}">
        <p14:creationId xmlns:p14="http://schemas.microsoft.com/office/powerpoint/2010/main" val="1320119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Deploy and manage Azure compute resources (20–25%)</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Automate deployment of virtual machines (VMs) by using Azure Resource Manager templates</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Modify an Azure Resource Manager template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Deploy from a template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Save a deployment as an Azure Resource Manager template</a:t>
            </a:r>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221874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2B00059-8BDD-4D63-AEED-E873AFF3EAA4}"/>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778812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spc="0">
                <a:ln w="3175">
                  <a:noFill/>
                </a:ln>
                <a:solidFill>
                  <a:schemeClr val="tx1"/>
                </a:solidFill>
              </a:defRPr>
            </a:lvl1pPr>
          </a:lstStyle>
          <a:p>
            <a:r>
              <a:rPr lang="en-US"/>
              <a:t>Title</a:t>
            </a:r>
          </a:p>
        </p:txBody>
      </p:sp>
      <p:sp>
        <p:nvSpPr>
          <p:cNvPr id="4" name="Footer Placeholder 1">
            <a:extLst>
              <a:ext uri="{FF2B5EF4-FFF2-40B4-BE49-F238E27FC236}">
                <a16:creationId xmlns:a16="http://schemas.microsoft.com/office/drawing/2014/main" id="{29DBB0C0-C71B-4E00-BC91-2FB053666D4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786020AC-BCCC-4D0F-AC82-1D9E6DCA66C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37295"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2263AB76-7A3E-4E74-82D1-8A17ECC1479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59709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600059" y="466302"/>
            <a:ext cx="11239464" cy="439465"/>
          </a:xfrm>
        </p:spPr>
        <p:txBody>
          <a:bodyPr/>
          <a:lstStyle>
            <a:lvl1pPr>
              <a:defRPr sz="2856"/>
            </a:lvl1pPr>
          </a:lstStyle>
          <a:p>
            <a:r>
              <a:rPr lang="en-US" dirty="0"/>
              <a:t>Click to add title</a:t>
            </a:r>
          </a:p>
        </p:txBody>
      </p:sp>
    </p:spTree>
    <p:extLst>
      <p:ext uri="{BB962C8B-B14F-4D97-AF65-F5344CB8AC3E}">
        <p14:creationId xmlns:p14="http://schemas.microsoft.com/office/powerpoint/2010/main" val="1363115450"/>
      </p:ext>
    </p:extLst>
  </p:cSld>
  <p:clrMapOvr>
    <a:masterClrMapping/>
  </p:clrMapOvr>
  <p:transition>
    <p:fade/>
  </p:transition>
  <p:hf hdr="0" dt="0"/>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26" r:id="rId1"/>
    <p:sldLayoutId id="2147484562" r:id="rId2"/>
    <p:sldLayoutId id="2147484556" r:id="rId3"/>
    <p:sldLayoutId id="2147484624" r:id="rId4"/>
    <p:sldLayoutId id="2147484625"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learn/modules/tour-azure-portal/" TargetMode="External"/><Relationship Id="rId7" Type="http://schemas.openxmlformats.org/officeDocument/2006/relationships/hyperlink" Target="https://docs.microsoft.com/learn/modules/control-and-organize-with-azure-resource-manag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hyperlink" Target="https://docs.microsoft.com/learn/modules/control-azure-services-with-cli/" TargetMode="External"/><Relationship Id="rId4" Type="http://schemas.openxmlformats.org/officeDocument/2006/relationships/hyperlink" Target="https://docs.microsoft.com/learn/modules/introduction-to-powershel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1.bin"/><Relationship Id="rId7" Type="http://schemas.openxmlformats.org/officeDocument/2006/relationships/image" Target="../media/image36.emf"/><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5.emf"/><Relationship Id="rId11" Type="http://schemas.openxmlformats.org/officeDocument/2006/relationships/image" Target="../media/image39.emf"/><Relationship Id="rId5" Type="http://schemas.openxmlformats.org/officeDocument/2006/relationships/image" Target="../media/image34.png"/><Relationship Id="rId10" Type="http://schemas.openxmlformats.org/officeDocument/2006/relationships/image" Target="../media/image38.wmf"/><Relationship Id="rId4" Type="http://schemas.openxmlformats.org/officeDocument/2006/relationships/image" Target="../media/image33.wmf"/><Relationship Id="rId9" Type="http://schemas.openxmlformats.org/officeDocument/2006/relationships/image" Target="../media/image37.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azure/azure-resource-manager/templates/template-synta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learn/modules/create-azure-resources-using-azure-resource-manager-templat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cs.microsoft.com/learn/modules/build-first-bicep-template/" TargetMode="External"/><Relationship Id="rId5" Type="http://schemas.openxmlformats.org/officeDocument/2006/relationships/hyperlink" Target="https://docs.microsoft.com/learn/modules/create-azure-resource-manager-template-vs-code/" TargetMode="External"/><Relationship Id="rId4" Type="http://schemas.openxmlformats.org/officeDocument/2006/relationships/image" Target="../media/image31.emf"/></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Azure/NoOpsAccelerato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sv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svg"/><Relationship Id="rId7" Type="http://schemas.openxmlformats.org/officeDocument/2006/relationships/image" Target="../media/image53.sv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0.sv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sv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sv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azure.microsoft.com/resources/template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37.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56.emf"/><Relationship Id="rId7" Type="http://schemas.openxmlformats.org/officeDocument/2006/relationships/image" Target="../media/image59.emf"/><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58.emf"/><Relationship Id="rId11" Type="http://schemas.openxmlformats.org/officeDocument/2006/relationships/image" Target="../media/image38.wmf"/><Relationship Id="rId5" Type="http://schemas.openxmlformats.org/officeDocument/2006/relationships/image" Target="../media/image57.emf"/><Relationship Id="rId10" Type="http://schemas.openxmlformats.org/officeDocument/2006/relationships/image" Target="../media/image62.emf"/><Relationship Id="rId4" Type="http://schemas.openxmlformats.org/officeDocument/2006/relationships/image" Target="../media/image39.emf"/><Relationship Id="rId9" Type="http://schemas.openxmlformats.org/officeDocument/2006/relationships/image" Target="../media/image61.emf"/></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40.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emf"/></Relationships>
</file>

<file path=ppt/slides/_rels/slide41.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70.wmf"/></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pc="0" dirty="0">
                <a:solidFill>
                  <a:schemeClr val="tx1"/>
                </a:solidFill>
                <a:cs typeface="Segoe UI"/>
              </a:rPr>
              <a:t>AZ-104</a:t>
            </a:r>
            <a:br>
              <a:rPr lang="en-US" spc="0" dirty="0"/>
            </a:br>
            <a:r>
              <a:rPr lang="en-US" spc="0" dirty="0">
                <a:solidFill>
                  <a:schemeClr val="tx1"/>
                </a:solidFill>
                <a:cs typeface="Segoe UI"/>
              </a:rPr>
              <a:t>Administer Azure Resources</a:t>
            </a:r>
            <a:endParaRPr lang="en-US" spc="0" dirty="0">
              <a:solidFill>
                <a:schemeClr val="tx1"/>
              </a:solidFill>
            </a:endParaRPr>
          </a:p>
        </p:txBody>
      </p:sp>
    </p:spTree>
    <p:extLst>
      <p:ext uri="{BB962C8B-B14F-4D97-AF65-F5344CB8AC3E}">
        <p14:creationId xmlns:p14="http://schemas.microsoft.com/office/powerpoint/2010/main" val="46752064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Summary and Resources – Configure Azure Resources with Tools</a:t>
            </a:r>
          </a:p>
        </p:txBody>
      </p:sp>
      <p:sp>
        <p:nvSpPr>
          <p:cNvPr id="18" name="Rectangle 17">
            <a:extLst>
              <a:ext uri="{FF2B5EF4-FFF2-40B4-BE49-F238E27FC236}">
                <a16:creationId xmlns:a16="http://schemas.microsoft.com/office/drawing/2014/main" id="{1B76FA35-9DAE-4E8C-B7D4-DDB8E3FAB1CC}"/>
              </a:ext>
            </a:extLst>
          </p:cNvPr>
          <p:cNvSpPr/>
          <p:nvPr/>
        </p:nvSpPr>
        <p:spPr bwMode="auto">
          <a:xfrm>
            <a:off x="427039" y="1561783"/>
            <a:ext cx="4297362"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19" name="Rectangle 18">
            <a:extLst>
              <a:ext uri="{FF2B5EF4-FFF2-40B4-BE49-F238E27FC236}">
                <a16:creationId xmlns:a16="http://schemas.microsoft.com/office/drawing/2014/main" id="{B809EBB3-E2ED-4315-8770-BB6D970116FC}"/>
              </a:ext>
            </a:extLst>
          </p:cNvPr>
          <p:cNvSpPr/>
          <p:nvPr/>
        </p:nvSpPr>
        <p:spPr bwMode="auto">
          <a:xfrm>
            <a:off x="4876800" y="1561783"/>
            <a:ext cx="7132638"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20" name="Rectangle 19">
            <a:extLst>
              <a:ext uri="{FF2B5EF4-FFF2-40B4-BE49-F238E27FC236}">
                <a16:creationId xmlns:a16="http://schemas.microsoft.com/office/drawing/2014/main" id="{594659B7-6543-4216-BCFA-5E6142C6747D}"/>
              </a:ext>
            </a:extLst>
          </p:cNvPr>
          <p:cNvSpPr/>
          <p:nvPr/>
        </p:nvSpPr>
        <p:spPr>
          <a:xfrm>
            <a:off x="4877294" y="2264292"/>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dirty="0">
                <a:hlinkClick r:id="rId3"/>
              </a:rPr>
              <a:t>Manage services with the Azure portal (Sandbox)</a:t>
            </a:r>
            <a:endParaRPr lang="en-US" dirty="0">
              <a:solidFill>
                <a:schemeClr val="tx1"/>
              </a:solidFill>
            </a:endParaRPr>
          </a:p>
        </p:txBody>
      </p:sp>
      <p:cxnSp>
        <p:nvCxnSpPr>
          <p:cNvPr id="21" name="Straight Connector 20">
            <a:extLst>
              <a:ext uri="{FF2B5EF4-FFF2-40B4-BE49-F238E27FC236}">
                <a16:creationId xmlns:a16="http://schemas.microsoft.com/office/drawing/2014/main" id="{93E5F85F-B84B-4610-8829-80B9B97DA0A4}"/>
              </a:ext>
              <a:ext uri="{C183D7F6-B498-43B3-948B-1728B52AA6E4}">
                <adec:decorative xmlns:adec="http://schemas.microsoft.com/office/drawing/2017/decorative" val="1"/>
              </a:ext>
            </a:extLst>
          </p:cNvPr>
          <p:cNvCxnSpPr>
            <a:cxnSpLocks/>
          </p:cNvCxnSpPr>
          <p:nvPr/>
        </p:nvCxnSpPr>
        <p:spPr>
          <a:xfrm>
            <a:off x="4877294" y="287536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D21274-E20F-4EB7-B798-D064F9FC16FF}"/>
              </a:ext>
            </a:extLst>
          </p:cNvPr>
          <p:cNvSpPr/>
          <p:nvPr/>
        </p:nvSpPr>
        <p:spPr>
          <a:xfrm>
            <a:off x="4886819" y="2937790"/>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dirty="0">
                <a:hlinkClick r:id="rId4"/>
              </a:rPr>
              <a:t>Introduction to PowerShell (Sandbox)</a:t>
            </a:r>
            <a:endParaRPr lang="en-US" dirty="0">
              <a:solidFill>
                <a:schemeClr val="tx1"/>
              </a:solidFill>
            </a:endParaRPr>
          </a:p>
        </p:txBody>
      </p:sp>
      <p:cxnSp>
        <p:nvCxnSpPr>
          <p:cNvPr id="23" name="Straight Connector 22">
            <a:extLst>
              <a:ext uri="{FF2B5EF4-FFF2-40B4-BE49-F238E27FC236}">
                <a16:creationId xmlns:a16="http://schemas.microsoft.com/office/drawing/2014/main" id="{B31CE05C-4091-493A-B8A0-4B14EC5EC842}"/>
              </a:ext>
              <a:ext uri="{C183D7F6-B498-43B3-948B-1728B52AA6E4}">
                <adec:decorative xmlns:adec="http://schemas.microsoft.com/office/drawing/2017/decorative" val="1"/>
              </a:ext>
            </a:extLst>
          </p:cNvPr>
          <p:cNvCxnSpPr>
            <a:cxnSpLocks/>
          </p:cNvCxnSpPr>
          <p:nvPr/>
        </p:nvCxnSpPr>
        <p:spPr>
          <a:xfrm>
            <a:off x="4877294" y="3548859"/>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0ECDFFA-E1FA-4E14-9986-286162B10CED}"/>
              </a:ext>
              <a:ext uri="{C183D7F6-B498-43B3-948B-1728B52AA6E4}">
                <adec:decorative xmlns:adec="http://schemas.microsoft.com/office/drawing/2017/decorative" val="1"/>
              </a:ext>
            </a:extLst>
          </p:cNvPr>
          <p:cNvCxnSpPr>
            <a:cxnSpLocks/>
          </p:cNvCxnSpPr>
          <p:nvPr/>
        </p:nvCxnSpPr>
        <p:spPr>
          <a:xfrm>
            <a:off x="4877294" y="4222357"/>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9EE9A33-263E-4477-9121-B63EF2727783}"/>
              </a:ext>
            </a:extLst>
          </p:cNvPr>
          <p:cNvSpPr/>
          <p:nvPr/>
        </p:nvSpPr>
        <p:spPr>
          <a:xfrm>
            <a:off x="4866181" y="3606635"/>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r>
              <a:rPr lang="en-US" dirty="0">
                <a:hlinkClick r:id="rId5"/>
              </a:rPr>
              <a:t>Control Azure services with the CLI (Sandbox)</a:t>
            </a:r>
            <a:endParaRPr lang="en-US" dirty="0">
              <a:solidFill>
                <a:schemeClr val="tx1"/>
              </a:solidFill>
            </a:endParaRPr>
          </a:p>
        </p:txBody>
      </p:sp>
      <p:pic>
        <p:nvPicPr>
          <p:cNvPr id="3" name="Picture 2">
            <a:extLst>
              <a:ext uri="{FF2B5EF4-FFF2-40B4-BE49-F238E27FC236}">
                <a16:creationId xmlns:a16="http://schemas.microsoft.com/office/drawing/2014/main" id="{EB194B0C-9628-44DF-BD6F-EA71522B57B4}"/>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741597" y="2784577"/>
            <a:ext cx="1494645" cy="2173707"/>
          </a:xfrm>
          <a:prstGeom prst="rect">
            <a:avLst/>
          </a:prstGeom>
        </p:spPr>
      </p:pic>
      <p:sp>
        <p:nvSpPr>
          <p:cNvPr id="14" name="TextBox 13">
            <a:extLst>
              <a:ext uri="{FF2B5EF4-FFF2-40B4-BE49-F238E27FC236}">
                <a16:creationId xmlns:a16="http://schemas.microsoft.com/office/drawing/2014/main" id="{3398D2A0-71B5-445D-BBF6-25FF45F819DF}"/>
              </a:ext>
            </a:extLst>
          </p:cNvPr>
          <p:cNvSpPr txBox="1"/>
          <p:nvPr/>
        </p:nvSpPr>
        <p:spPr>
          <a:xfrm>
            <a:off x="4866181" y="4407997"/>
            <a:ext cx="7052192" cy="341632"/>
          </a:xfrm>
          <a:prstGeom prst="rect">
            <a:avLst/>
          </a:prstGeom>
          <a:noFill/>
        </p:spPr>
        <p:txBody>
          <a:bodyPr wrap="square">
            <a:spAutoFit/>
          </a:bodyPr>
          <a:lstStyle/>
          <a:p>
            <a:pPr defTabSz="800100">
              <a:lnSpc>
                <a:spcPct val="90000"/>
              </a:lnSpc>
              <a:spcBef>
                <a:spcPct val="0"/>
              </a:spcBef>
              <a:spcAft>
                <a:spcPct val="35000"/>
              </a:spcAft>
              <a:buSzPct val="100000"/>
              <a:tabLst>
                <a:tab pos="349724" algn="l"/>
                <a:tab pos="582873" algn="l"/>
              </a:tabLst>
            </a:pPr>
            <a:r>
              <a:rPr lang="en-US" dirty="0">
                <a:solidFill>
                  <a:schemeClr val="tx1"/>
                </a:solidFill>
                <a:hlinkClick r:id="rId7"/>
              </a:rPr>
              <a:t>Control and organize Azure resources with Azure Resource Manager</a:t>
            </a:r>
            <a:endParaRPr lang="en-US" dirty="0">
              <a:solidFill>
                <a:schemeClr val="tx1"/>
              </a:solidFill>
            </a:endParaRPr>
          </a:p>
        </p:txBody>
      </p:sp>
      <p:cxnSp>
        <p:nvCxnSpPr>
          <p:cNvPr id="5" name="Straight Connector 4">
            <a:extLst>
              <a:ext uri="{FF2B5EF4-FFF2-40B4-BE49-F238E27FC236}">
                <a16:creationId xmlns:a16="http://schemas.microsoft.com/office/drawing/2014/main" id="{9D9C40BA-EF99-427F-95C9-CCDEB1173A3D}"/>
              </a:ext>
              <a:ext uri="{C183D7F6-B498-43B3-948B-1728B52AA6E4}">
                <adec:decorative xmlns:adec="http://schemas.microsoft.com/office/drawing/2017/decorative" val="1"/>
              </a:ext>
            </a:extLst>
          </p:cNvPr>
          <p:cNvCxnSpPr>
            <a:cxnSpLocks/>
          </p:cNvCxnSpPr>
          <p:nvPr/>
        </p:nvCxnSpPr>
        <p:spPr>
          <a:xfrm>
            <a:off x="4886819" y="498430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33D0BC-3BEF-46AB-A916-04A320124DA6}"/>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13513055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37295" y="3247963"/>
            <a:ext cx="9070923" cy="498598"/>
          </a:xfrm>
        </p:spPr>
        <p:txBody>
          <a:bodyPr/>
          <a:lstStyle/>
          <a:p>
            <a:r>
              <a:rPr lang="en-US" dirty="0"/>
              <a:t>Configure Resources with ARM Templates</a:t>
            </a:r>
          </a:p>
        </p:txBody>
      </p:sp>
      <p:pic>
        <p:nvPicPr>
          <p:cNvPr id="7" name="Picture 6" descr="Icon of a webpage layout template">
            <a:extLst>
              <a:ext uri="{FF2B5EF4-FFF2-40B4-BE49-F238E27FC236}">
                <a16:creationId xmlns:a16="http://schemas.microsoft.com/office/drawing/2014/main" id="{D65F89A5-D7D4-4862-AF16-C02A3D3A407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392050" y="2990982"/>
            <a:ext cx="1012548" cy="1012554"/>
          </a:xfrm>
          <a:prstGeom prst="rect">
            <a:avLst/>
          </a:prstGeom>
        </p:spPr>
      </p:pic>
    </p:spTree>
    <p:extLst>
      <p:ext uri="{BB962C8B-B14F-4D97-AF65-F5344CB8AC3E}">
        <p14:creationId xmlns:p14="http://schemas.microsoft.com/office/powerpoint/2010/main" val="20881167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a:xfrm>
            <a:off x="465139" y="2423766"/>
            <a:ext cx="2058605" cy="1894236"/>
          </a:xfrm>
        </p:spPr>
        <p:txBody>
          <a:bodyPr/>
          <a:lstStyle/>
          <a:p>
            <a:r>
              <a:rPr lang="en-US" dirty="0"/>
              <a:t>Configure Resources with ARM Templates Introduction</a:t>
            </a:r>
          </a:p>
        </p:txBody>
      </p:sp>
      <p:sp>
        <p:nvSpPr>
          <p:cNvPr id="3" name="TextBox 2">
            <a:extLst>
              <a:ext uri="{FF2B5EF4-FFF2-40B4-BE49-F238E27FC236}">
                <a16:creationId xmlns:a16="http://schemas.microsoft.com/office/drawing/2014/main" id="{1D66F79A-FC3B-489E-A9A6-42CC1358C0DB}"/>
              </a:ext>
            </a:extLst>
          </p:cNvPr>
          <p:cNvSpPr txBox="1"/>
          <p:nvPr/>
        </p:nvSpPr>
        <p:spPr>
          <a:xfrm>
            <a:off x="4656743" y="484328"/>
            <a:ext cx="4687211" cy="434639"/>
          </a:xfrm>
          <a:prstGeom prst="rect">
            <a:avLst/>
          </a:prstGeom>
          <a:noFill/>
        </p:spPr>
        <p:txBody>
          <a:bodyPr wrap="square" lIns="0" tIns="0" rIns="0" bIns="0" rtlCol="0" anchor="ctr">
            <a:noAutofit/>
          </a:bodyPr>
          <a:lstStyle/>
          <a:p>
            <a:pPr>
              <a:spcAft>
                <a:spcPts val="600"/>
              </a:spcAft>
            </a:pPr>
            <a:r>
              <a:rPr lang="en-US" sz="2000" dirty="0"/>
              <a:t>Review ARM Template Advantages</a:t>
            </a:r>
          </a:p>
        </p:txBody>
      </p:sp>
      <p:sp>
        <p:nvSpPr>
          <p:cNvPr id="4" name="TextBox 3">
            <a:extLst>
              <a:ext uri="{FF2B5EF4-FFF2-40B4-BE49-F238E27FC236}">
                <a16:creationId xmlns:a16="http://schemas.microsoft.com/office/drawing/2014/main" id="{9DA683A5-EE9D-41B6-9A3D-94B98F0EF338}"/>
              </a:ext>
            </a:extLst>
          </p:cNvPr>
          <p:cNvSpPr txBox="1"/>
          <p:nvPr/>
        </p:nvSpPr>
        <p:spPr>
          <a:xfrm>
            <a:off x="4652696" y="1163769"/>
            <a:ext cx="4138571" cy="434639"/>
          </a:xfrm>
          <a:prstGeom prst="rect">
            <a:avLst/>
          </a:prstGeom>
          <a:noFill/>
        </p:spPr>
        <p:txBody>
          <a:bodyPr wrap="square" lIns="0" tIns="0" rIns="0" bIns="0" rtlCol="0" anchor="ctr">
            <a:noAutofit/>
          </a:bodyPr>
          <a:lstStyle/>
          <a:p>
            <a:pPr>
              <a:spcAft>
                <a:spcPts val="600"/>
              </a:spcAft>
            </a:pPr>
            <a:r>
              <a:rPr lang="en-US" sz="2000" dirty="0"/>
              <a:t>Explore the JSON Template Schema</a:t>
            </a:r>
          </a:p>
        </p:txBody>
      </p:sp>
      <p:sp>
        <p:nvSpPr>
          <p:cNvPr id="5" name="TextBox 4">
            <a:extLst>
              <a:ext uri="{FF2B5EF4-FFF2-40B4-BE49-F238E27FC236}">
                <a16:creationId xmlns:a16="http://schemas.microsoft.com/office/drawing/2014/main" id="{3831524B-E8EC-441F-BC02-EFE2F7DF5121}"/>
              </a:ext>
            </a:extLst>
          </p:cNvPr>
          <p:cNvSpPr txBox="1"/>
          <p:nvPr/>
        </p:nvSpPr>
        <p:spPr>
          <a:xfrm>
            <a:off x="4656743" y="1870036"/>
            <a:ext cx="5333388" cy="434639"/>
          </a:xfrm>
          <a:prstGeom prst="rect">
            <a:avLst/>
          </a:prstGeom>
          <a:noFill/>
        </p:spPr>
        <p:txBody>
          <a:bodyPr wrap="square" lIns="0" tIns="0" rIns="0" bIns="0" rtlCol="0" anchor="ctr">
            <a:noAutofit/>
          </a:bodyPr>
          <a:lstStyle/>
          <a:p>
            <a:pPr>
              <a:spcAft>
                <a:spcPts val="600"/>
              </a:spcAft>
            </a:pPr>
            <a:r>
              <a:rPr lang="en-US" sz="2000" dirty="0"/>
              <a:t>Explore the JSON Template Parameters</a:t>
            </a:r>
          </a:p>
        </p:txBody>
      </p:sp>
      <p:sp>
        <p:nvSpPr>
          <p:cNvPr id="11" name="TextBox 10">
            <a:extLst>
              <a:ext uri="{FF2B5EF4-FFF2-40B4-BE49-F238E27FC236}">
                <a16:creationId xmlns:a16="http://schemas.microsoft.com/office/drawing/2014/main" id="{032DFB6B-CA6D-49CB-8630-734A6FCAF3E1}"/>
              </a:ext>
            </a:extLst>
          </p:cNvPr>
          <p:cNvSpPr txBox="1"/>
          <p:nvPr/>
        </p:nvSpPr>
        <p:spPr>
          <a:xfrm>
            <a:off x="4652696" y="2511568"/>
            <a:ext cx="5333388" cy="434639"/>
          </a:xfrm>
          <a:prstGeom prst="rect">
            <a:avLst/>
          </a:prstGeom>
          <a:noFill/>
        </p:spPr>
        <p:txBody>
          <a:bodyPr wrap="square" lIns="0" tIns="0" rIns="0" bIns="0" rtlCol="0" anchor="ctr">
            <a:noAutofit/>
          </a:bodyPr>
          <a:lstStyle/>
          <a:p>
            <a:pPr>
              <a:spcAft>
                <a:spcPts val="600"/>
              </a:spcAft>
            </a:pPr>
            <a:r>
              <a:rPr lang="en-US" sz="2000" dirty="0"/>
              <a:t>Consider Azure Bicep Templates</a:t>
            </a:r>
          </a:p>
        </p:txBody>
      </p:sp>
      <p:sp>
        <p:nvSpPr>
          <p:cNvPr id="7" name="TextBox 6">
            <a:extLst>
              <a:ext uri="{FF2B5EF4-FFF2-40B4-BE49-F238E27FC236}">
                <a16:creationId xmlns:a16="http://schemas.microsoft.com/office/drawing/2014/main" id="{D720668F-1F58-45A5-8D44-3116EF0BDD90}"/>
              </a:ext>
            </a:extLst>
          </p:cNvPr>
          <p:cNvSpPr txBox="1"/>
          <p:nvPr/>
        </p:nvSpPr>
        <p:spPr>
          <a:xfrm>
            <a:off x="4656743" y="3103125"/>
            <a:ext cx="6307827" cy="585178"/>
          </a:xfrm>
          <a:prstGeom prst="rect">
            <a:avLst/>
          </a:prstGeom>
          <a:noFill/>
        </p:spPr>
        <p:txBody>
          <a:bodyPr wrap="square" lIns="0" tIns="0" rIns="0" bIns="0" rtlCol="0" anchor="ctr">
            <a:noAutofit/>
          </a:bodyPr>
          <a:lstStyle/>
          <a:p>
            <a:pPr>
              <a:spcAft>
                <a:spcPts val="600"/>
              </a:spcAft>
            </a:pPr>
            <a:r>
              <a:rPr lang="en-US" sz="2000" dirty="0"/>
              <a:t>Demonstration – QuickStart Templates</a:t>
            </a:r>
          </a:p>
        </p:txBody>
      </p:sp>
      <p:sp>
        <p:nvSpPr>
          <p:cNvPr id="13" name="TextBox 12">
            <a:extLst>
              <a:ext uri="{FF2B5EF4-FFF2-40B4-BE49-F238E27FC236}">
                <a16:creationId xmlns:a16="http://schemas.microsoft.com/office/drawing/2014/main" id="{C4A68F67-227B-48DD-8B25-865A88614FE5}"/>
              </a:ext>
            </a:extLst>
          </p:cNvPr>
          <p:cNvSpPr txBox="1"/>
          <p:nvPr/>
        </p:nvSpPr>
        <p:spPr>
          <a:xfrm>
            <a:off x="4656743" y="3767680"/>
            <a:ext cx="6958074" cy="585178"/>
          </a:xfrm>
          <a:prstGeom prst="rect">
            <a:avLst/>
          </a:prstGeom>
          <a:noFill/>
        </p:spPr>
        <p:txBody>
          <a:bodyPr wrap="square" lIns="0" tIns="0" rIns="0" bIns="0" rtlCol="0" anchor="ctr">
            <a:noAutofit/>
          </a:bodyPr>
          <a:lstStyle/>
          <a:p>
            <a:pPr>
              <a:spcAft>
                <a:spcPts val="600"/>
              </a:spcAft>
            </a:pPr>
            <a:r>
              <a:rPr lang="en-US" sz="2000" dirty="0"/>
              <a:t>Demonstration – Run Templates with PowerShell (optional)</a:t>
            </a:r>
          </a:p>
        </p:txBody>
      </p:sp>
      <p:sp>
        <p:nvSpPr>
          <p:cNvPr id="29" name="TextBox 28">
            <a:extLst>
              <a:ext uri="{FF2B5EF4-FFF2-40B4-BE49-F238E27FC236}">
                <a16:creationId xmlns:a16="http://schemas.microsoft.com/office/drawing/2014/main" id="{C39760DA-931D-45C8-B713-BB6E66D7E0DD}"/>
              </a:ext>
            </a:extLst>
          </p:cNvPr>
          <p:cNvSpPr txBox="1"/>
          <p:nvPr/>
        </p:nvSpPr>
        <p:spPr>
          <a:xfrm>
            <a:off x="4652696" y="4541763"/>
            <a:ext cx="6668792" cy="307777"/>
          </a:xfrm>
          <a:prstGeom prst="rect">
            <a:avLst/>
          </a:prstGeom>
          <a:noFill/>
        </p:spPr>
        <p:txBody>
          <a:bodyPr wrap="square" lIns="0" tIns="0" rIns="0" bIns="0" rtlCol="0">
            <a:spAutoFit/>
          </a:bodyPr>
          <a:lstStyle/>
          <a:p>
            <a:pPr defTabSz="444500">
              <a:spcBef>
                <a:spcPct val="0"/>
              </a:spcBef>
              <a:spcAft>
                <a:spcPct val="35000"/>
              </a:spcAft>
              <a:tabLst>
                <a:tab pos="400050" algn="l"/>
              </a:tabLst>
            </a:pPr>
            <a:r>
              <a:rPr lang="en-US" sz="2000" dirty="0"/>
              <a:t>Summary and Resources</a:t>
            </a:r>
            <a:endParaRPr lang="en-US" sz="2400" dirty="0"/>
          </a:p>
        </p:txBody>
      </p:sp>
      <p:grpSp>
        <p:nvGrpSpPr>
          <p:cNvPr id="6" name="Group 5">
            <a:extLst>
              <a:ext uri="{FF2B5EF4-FFF2-40B4-BE49-F238E27FC236}">
                <a16:creationId xmlns:a16="http://schemas.microsoft.com/office/drawing/2014/main" id="{F169E673-C001-4909-B838-96366A0704F4}"/>
              </a:ext>
              <a:ext uri="{C183D7F6-B498-43B3-948B-1728B52AA6E4}">
                <adec:decorative xmlns:adec="http://schemas.microsoft.com/office/drawing/2017/decorative" val="1"/>
              </a:ext>
            </a:extLst>
          </p:cNvPr>
          <p:cNvGrpSpPr/>
          <p:nvPr/>
        </p:nvGrpSpPr>
        <p:grpSpPr>
          <a:xfrm>
            <a:off x="3860763" y="470646"/>
            <a:ext cx="628650" cy="4510040"/>
            <a:chOff x="3860763" y="470646"/>
            <a:chExt cx="628650" cy="4510040"/>
          </a:xfrm>
        </p:grpSpPr>
        <p:graphicFrame>
          <p:nvGraphicFramePr>
            <p:cNvPr id="10" name="Object 9">
              <a:extLst>
                <a:ext uri="{FF2B5EF4-FFF2-40B4-BE49-F238E27FC236}">
                  <a16:creationId xmlns:a16="http://schemas.microsoft.com/office/drawing/2014/main" id="{BA48DEA2-8CF6-4229-A6A3-91189BA5F623}"/>
                </a:ext>
              </a:extLst>
            </p:cNvPr>
            <p:cNvGraphicFramePr>
              <a:graphicFrameLocks noChangeAspect="1"/>
            </p:cNvGraphicFramePr>
            <p:nvPr>
              <p:extLst>
                <p:ext uri="{D42A27DB-BD31-4B8C-83A1-F6EECF244321}">
                  <p14:modId xmlns:p14="http://schemas.microsoft.com/office/powerpoint/2010/main" val="629168917"/>
                </p:ext>
              </p:extLst>
            </p:nvPr>
          </p:nvGraphicFramePr>
          <p:xfrm>
            <a:off x="3860763" y="470646"/>
            <a:ext cx="628650" cy="3276600"/>
          </p:xfrm>
          <a:graphic>
            <a:graphicData uri="http://schemas.openxmlformats.org/presentationml/2006/ole">
              <mc:AlternateContent xmlns:mc="http://schemas.openxmlformats.org/markup-compatibility/2006">
                <mc:Choice xmlns:v="urn:schemas-microsoft-com:vml" Requires="v">
                  <p:oleObj name="Bitmap Image" r:id="rId3" imgW="628560" imgH="3276720" progId="Paint.Picture">
                    <p:embed/>
                  </p:oleObj>
                </mc:Choice>
                <mc:Fallback>
                  <p:oleObj name="Bitmap Image" r:id="rId3" imgW="628560" imgH="3276720" progId="Paint.Picture">
                    <p:embed/>
                    <p:pic>
                      <p:nvPicPr>
                        <p:cNvPr id="10" name="Object 9">
                          <a:extLst>
                            <a:ext uri="{FF2B5EF4-FFF2-40B4-BE49-F238E27FC236}">
                              <a16:creationId xmlns:a16="http://schemas.microsoft.com/office/drawing/2014/main" id="{BA48DEA2-8CF6-4229-A6A3-91189BA5F623}"/>
                            </a:ext>
                          </a:extLst>
                        </p:cNvPr>
                        <p:cNvPicPr/>
                        <p:nvPr/>
                      </p:nvPicPr>
                      <p:blipFill>
                        <a:blip r:embed="rId4"/>
                        <a:stretch>
                          <a:fillRect/>
                        </a:stretch>
                      </p:blipFill>
                      <p:spPr>
                        <a:xfrm>
                          <a:off x="3860763" y="470646"/>
                          <a:ext cx="628650" cy="3276600"/>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5573531C-60F5-4AA4-864D-6703D718C244}"/>
                </a:ext>
                <a:ext uri="{C183D7F6-B498-43B3-948B-1728B52AA6E4}">
                  <adec:decorative xmlns:adec="http://schemas.microsoft.com/office/drawing/2017/decorative" val="1"/>
                </a:ext>
              </a:extLst>
            </p:cNvPr>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985223" y="589706"/>
              <a:ext cx="299661" cy="279318"/>
            </a:xfrm>
            <a:prstGeom prst="rect">
              <a:avLst/>
            </a:prstGeom>
          </p:spPr>
        </p:pic>
        <p:pic>
          <p:nvPicPr>
            <p:cNvPr id="16" name="Picture 15">
              <a:extLst>
                <a:ext uri="{FF2B5EF4-FFF2-40B4-BE49-F238E27FC236}">
                  <a16:creationId xmlns:a16="http://schemas.microsoft.com/office/drawing/2014/main" id="{DCEF51A5-3B0D-4E1E-832C-BD57489321D9}"/>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016334" y="1280265"/>
              <a:ext cx="237440" cy="221321"/>
            </a:xfrm>
            <a:prstGeom prst="rect">
              <a:avLst/>
            </a:prstGeom>
          </p:spPr>
        </p:pic>
        <p:pic>
          <p:nvPicPr>
            <p:cNvPr id="17" name="Picture 16">
              <a:extLst>
                <a:ext uri="{FF2B5EF4-FFF2-40B4-BE49-F238E27FC236}">
                  <a16:creationId xmlns:a16="http://schemas.microsoft.com/office/drawing/2014/main" id="{4E4BBE23-D33F-4688-82C9-DECD0BD9DEF8}"/>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050416" y="1989910"/>
              <a:ext cx="203358" cy="189551"/>
            </a:xfrm>
            <a:prstGeom prst="rect">
              <a:avLst/>
            </a:prstGeom>
          </p:spPr>
        </p:pic>
        <p:pic>
          <p:nvPicPr>
            <p:cNvPr id="44" name="Picture 43">
              <a:extLst>
                <a:ext uri="{FF2B5EF4-FFF2-40B4-BE49-F238E27FC236}">
                  <a16:creationId xmlns:a16="http://schemas.microsoft.com/office/drawing/2014/main" id="{7BA84F13-83B3-4F25-8316-F1676106246A}"/>
                </a:ext>
                <a:ext uri="{C183D7F6-B498-43B3-948B-1728B52AA6E4}">
                  <adec:decorative xmlns:adec="http://schemas.microsoft.com/office/drawing/2017/decorative" val="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24046" y="2639599"/>
              <a:ext cx="225645" cy="210326"/>
            </a:xfrm>
            <a:prstGeom prst="rect">
              <a:avLst/>
            </a:prstGeom>
          </p:spPr>
        </p:pic>
        <p:pic>
          <p:nvPicPr>
            <p:cNvPr id="46" name="Picture 45">
              <a:extLst>
                <a:ext uri="{FF2B5EF4-FFF2-40B4-BE49-F238E27FC236}">
                  <a16:creationId xmlns:a16="http://schemas.microsoft.com/office/drawing/2014/main" id="{A6B077D6-F417-4CAF-AD56-A9494B3F0FD8}"/>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28290" y="3335905"/>
              <a:ext cx="251475" cy="175898"/>
            </a:xfrm>
            <a:prstGeom prst="rect">
              <a:avLst/>
            </a:prstGeom>
          </p:spPr>
        </p:pic>
        <p:grpSp>
          <p:nvGrpSpPr>
            <p:cNvPr id="18" name="Group 17">
              <a:extLst>
                <a:ext uri="{FF2B5EF4-FFF2-40B4-BE49-F238E27FC236}">
                  <a16:creationId xmlns:a16="http://schemas.microsoft.com/office/drawing/2014/main" id="{63594329-8E65-4A76-8961-B6C7CD2887F2}"/>
                </a:ext>
              </a:extLst>
            </p:cNvPr>
            <p:cNvGrpSpPr/>
            <p:nvPr/>
          </p:nvGrpSpPr>
          <p:grpSpPr>
            <a:xfrm>
              <a:off x="3882904" y="4498714"/>
              <a:ext cx="584367" cy="481972"/>
              <a:chOff x="10493727" y="625999"/>
              <a:chExt cx="519000" cy="503150"/>
            </a:xfrm>
          </p:grpSpPr>
          <p:pic>
            <p:nvPicPr>
              <p:cNvPr id="19" name="Picture 18">
                <a:extLst>
                  <a:ext uri="{FF2B5EF4-FFF2-40B4-BE49-F238E27FC236}">
                    <a16:creationId xmlns:a16="http://schemas.microsoft.com/office/drawing/2014/main" id="{3649C028-1727-4C61-A2CB-2D6E104F99A9}"/>
                  </a:ext>
                </a:extLst>
              </p:cNvPr>
              <p:cNvPicPr>
                <a:picLocks noChangeAspect="1"/>
              </p:cNvPicPr>
              <p:nvPr/>
            </p:nvPicPr>
            <p:blipFill>
              <a:blip r:embed="rId10"/>
              <a:stretch>
                <a:fillRect/>
              </a:stretch>
            </p:blipFill>
            <p:spPr>
              <a:xfrm>
                <a:off x="10493727" y="625999"/>
                <a:ext cx="519000" cy="503150"/>
              </a:xfrm>
              <a:prstGeom prst="rect">
                <a:avLst/>
              </a:prstGeom>
            </p:spPr>
          </p:pic>
          <p:grpSp>
            <p:nvGrpSpPr>
              <p:cNvPr id="20" name="Group 19">
                <a:extLst>
                  <a:ext uri="{FF2B5EF4-FFF2-40B4-BE49-F238E27FC236}">
                    <a16:creationId xmlns:a16="http://schemas.microsoft.com/office/drawing/2014/main" id="{A8D6A05A-C43A-42FE-81CB-4FDA9E055B6B}"/>
                  </a:ext>
                </a:extLst>
              </p:cNvPr>
              <p:cNvGrpSpPr/>
              <p:nvPr/>
            </p:nvGrpSpPr>
            <p:grpSpPr>
              <a:xfrm>
                <a:off x="10604345" y="727773"/>
                <a:ext cx="297764" cy="272864"/>
                <a:chOff x="3876178" y="3413953"/>
                <a:chExt cx="297764" cy="255320"/>
              </a:xfrm>
            </p:grpSpPr>
            <p:sp>
              <p:nvSpPr>
                <p:cNvPr id="21" name="Freeform: Shape 20">
                  <a:extLst>
                    <a:ext uri="{FF2B5EF4-FFF2-40B4-BE49-F238E27FC236}">
                      <a16:creationId xmlns:a16="http://schemas.microsoft.com/office/drawing/2014/main" id="{48C6E4BE-7DC1-43D3-B8D4-1F93DEB99146}"/>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ECE84EF-166A-43E9-BE98-5B460F0028F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2BF1382-B673-4163-9AEF-8AA3A03B7B2C}"/>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F68E8FB-CFF1-40C6-B337-28A89F84647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8FD5B18-F87A-48DB-A921-7DB55797321D}"/>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E0E6E08-0C38-4BFC-9C7C-2E470CA92D73}"/>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906B702-DA0C-4998-A843-3F5B776AF31F}"/>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02BD2D7-07D5-4A36-A56A-31711D5EEE1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pic>
          <p:nvPicPr>
            <p:cNvPr id="9" name="Picture 8" descr="Icon of a gear inside a circle">
              <a:extLst>
                <a:ext uri="{FF2B5EF4-FFF2-40B4-BE49-F238E27FC236}">
                  <a16:creationId xmlns:a16="http://schemas.microsoft.com/office/drawing/2014/main" id="{AE8A9300-731B-4F66-80A2-51D8AC81EF57}"/>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866624" y="3838695"/>
              <a:ext cx="570942" cy="527708"/>
            </a:xfrm>
            <a:prstGeom prst="rect">
              <a:avLst/>
            </a:prstGeom>
          </p:spPr>
        </p:pic>
      </p:grpSp>
    </p:spTree>
    <p:extLst>
      <p:ext uri="{BB962C8B-B14F-4D97-AF65-F5344CB8AC3E}">
        <p14:creationId xmlns:p14="http://schemas.microsoft.com/office/powerpoint/2010/main" val="26541038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Review ARM Template Advantages</a:t>
            </a:r>
          </a:p>
        </p:txBody>
      </p:sp>
      <p:sp>
        <p:nvSpPr>
          <p:cNvPr id="19" name="TextBox 1">
            <a:extLst>
              <a:ext uri="{FF2B5EF4-FFF2-40B4-BE49-F238E27FC236}">
                <a16:creationId xmlns:a16="http://schemas.microsoft.com/office/drawing/2014/main" id="{99ED5AB8-634E-4BFB-AB06-E2C83FD66D93}"/>
              </a:ext>
            </a:extLst>
          </p:cNvPr>
          <p:cNvSpPr txBox="1"/>
          <p:nvPr/>
        </p:nvSpPr>
        <p:spPr>
          <a:xfrm>
            <a:off x="427037" y="1463668"/>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Improves consistency and promotes reuse</a:t>
            </a:r>
          </a:p>
        </p:txBody>
      </p:sp>
      <p:sp>
        <p:nvSpPr>
          <p:cNvPr id="21" name="TextBox 1">
            <a:extLst>
              <a:ext uri="{FF2B5EF4-FFF2-40B4-BE49-F238E27FC236}">
                <a16:creationId xmlns:a16="http://schemas.microsoft.com/office/drawing/2014/main" id="{FEE670CE-95BA-44F6-B8E1-29D2986C0A0F}"/>
              </a:ext>
            </a:extLst>
          </p:cNvPr>
          <p:cNvSpPr txBox="1"/>
          <p:nvPr/>
        </p:nvSpPr>
        <p:spPr>
          <a:xfrm>
            <a:off x="427037" y="2240588"/>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Reduce manual, error prone, and repetitive tasks</a:t>
            </a:r>
          </a:p>
        </p:txBody>
      </p:sp>
      <p:sp>
        <p:nvSpPr>
          <p:cNvPr id="20" name="TextBox 1">
            <a:extLst>
              <a:ext uri="{FF2B5EF4-FFF2-40B4-BE49-F238E27FC236}">
                <a16:creationId xmlns:a16="http://schemas.microsoft.com/office/drawing/2014/main" id="{188A0A3F-9774-4934-849D-CDB10E766E1E}"/>
              </a:ext>
            </a:extLst>
          </p:cNvPr>
          <p:cNvSpPr txBox="1"/>
          <p:nvPr/>
        </p:nvSpPr>
        <p:spPr>
          <a:xfrm>
            <a:off x="427035" y="2991402"/>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Express complex deployments</a:t>
            </a:r>
          </a:p>
        </p:txBody>
      </p:sp>
      <p:sp>
        <p:nvSpPr>
          <p:cNvPr id="22" name="TextBox 1">
            <a:extLst>
              <a:ext uri="{FF2B5EF4-FFF2-40B4-BE49-F238E27FC236}">
                <a16:creationId xmlns:a16="http://schemas.microsoft.com/office/drawing/2014/main" id="{CA91FA35-7B25-4629-B28A-1C04B429FF61}"/>
              </a:ext>
            </a:extLst>
          </p:cNvPr>
          <p:cNvSpPr txBox="1"/>
          <p:nvPr/>
        </p:nvSpPr>
        <p:spPr>
          <a:xfrm>
            <a:off x="427036" y="3662117"/>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Express requirements through code</a:t>
            </a:r>
          </a:p>
        </p:txBody>
      </p:sp>
      <p:sp>
        <p:nvSpPr>
          <p:cNvPr id="23" name="TextBox 1">
            <a:extLst>
              <a:ext uri="{FF2B5EF4-FFF2-40B4-BE49-F238E27FC236}">
                <a16:creationId xmlns:a16="http://schemas.microsoft.com/office/drawing/2014/main" id="{923E5A5A-AD7F-4862-B6D6-D868B872B4C0}"/>
              </a:ext>
            </a:extLst>
          </p:cNvPr>
          <p:cNvSpPr txBox="1"/>
          <p:nvPr/>
        </p:nvSpPr>
        <p:spPr>
          <a:xfrm>
            <a:off x="427037" y="4367537"/>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Provides validation tasks</a:t>
            </a:r>
          </a:p>
        </p:txBody>
      </p:sp>
      <p:sp>
        <p:nvSpPr>
          <p:cNvPr id="24" name="TextBox 1">
            <a:extLst>
              <a:ext uri="{FF2B5EF4-FFF2-40B4-BE49-F238E27FC236}">
                <a16:creationId xmlns:a16="http://schemas.microsoft.com/office/drawing/2014/main" id="{64A5959B-F99A-42AF-AFA5-6C59D7C49278}"/>
              </a:ext>
            </a:extLst>
          </p:cNvPr>
          <p:cNvSpPr txBox="1"/>
          <p:nvPr/>
        </p:nvSpPr>
        <p:spPr>
          <a:xfrm>
            <a:off x="427037" y="5093504"/>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Modular and can be linked</a:t>
            </a:r>
          </a:p>
        </p:txBody>
      </p:sp>
      <p:sp>
        <p:nvSpPr>
          <p:cNvPr id="25" name="TextBox 1">
            <a:extLst>
              <a:ext uri="{FF2B5EF4-FFF2-40B4-BE49-F238E27FC236}">
                <a16:creationId xmlns:a16="http://schemas.microsoft.com/office/drawing/2014/main" id="{07EA3284-7FC0-4F63-BBA7-A12453157CE3}"/>
              </a:ext>
            </a:extLst>
          </p:cNvPr>
          <p:cNvSpPr txBox="1"/>
          <p:nvPr/>
        </p:nvSpPr>
        <p:spPr>
          <a:xfrm>
            <a:off x="427037" y="5819472"/>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Simplifies orchestration</a:t>
            </a:r>
          </a:p>
        </p:txBody>
      </p:sp>
      <p:grpSp>
        <p:nvGrpSpPr>
          <p:cNvPr id="5" name="Group 4" descr="An ARM template is shown being deployed in Development, Production, and Quality Assurance">
            <a:extLst>
              <a:ext uri="{FF2B5EF4-FFF2-40B4-BE49-F238E27FC236}">
                <a16:creationId xmlns:a16="http://schemas.microsoft.com/office/drawing/2014/main" id="{17DBA4EE-1510-4FEB-9A72-0F49DC88BBAB}"/>
              </a:ext>
            </a:extLst>
          </p:cNvPr>
          <p:cNvGrpSpPr/>
          <p:nvPr/>
        </p:nvGrpSpPr>
        <p:grpSpPr>
          <a:xfrm>
            <a:off x="7915163" y="1778001"/>
            <a:ext cx="3743438" cy="4193282"/>
            <a:chOff x="409260" y="1193514"/>
            <a:chExt cx="2908098" cy="3772935"/>
          </a:xfrm>
        </p:grpSpPr>
        <p:sp>
          <p:nvSpPr>
            <p:cNvPr id="7" name="Rectangle 6">
              <a:extLst>
                <a:ext uri="{FF2B5EF4-FFF2-40B4-BE49-F238E27FC236}">
                  <a16:creationId xmlns:a16="http://schemas.microsoft.com/office/drawing/2014/main" id="{1B5185C2-7528-45DF-8F51-CED2629D6B8D}"/>
                </a:ext>
              </a:extLst>
            </p:cNvPr>
            <p:cNvSpPr/>
            <p:nvPr/>
          </p:nvSpPr>
          <p:spPr bwMode="auto">
            <a:xfrm>
              <a:off x="409260" y="1193514"/>
              <a:ext cx="1790301" cy="739898"/>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a:solidFill>
                    <a:schemeClr val="tx1"/>
                  </a:solidFill>
                  <a:latin typeface="+mj-lt"/>
                  <a:ea typeface="Verdana" panose="020B0604030504040204" pitchFamily="34" charset="0"/>
                  <a:cs typeface="Segoe UI" pitchFamily="34" charset="0"/>
                </a:rPr>
                <a:t>ARM</a:t>
              </a:r>
            </a:p>
            <a:p>
              <a:pPr algn="ctr" defTabSz="951028" fontAlgn="base">
                <a:spcBef>
                  <a:spcPct val="0"/>
                </a:spcBef>
                <a:spcAft>
                  <a:spcPct val="0"/>
                </a:spcAft>
              </a:pPr>
              <a:r>
                <a:rPr lang="en-US" b="1">
                  <a:solidFill>
                    <a:schemeClr val="tx1"/>
                  </a:solidFill>
                  <a:latin typeface="+mj-lt"/>
                  <a:ea typeface="Verdana" panose="020B0604030504040204" pitchFamily="34" charset="0"/>
                  <a:cs typeface="Segoe UI" pitchFamily="34" charset="0"/>
                </a:rPr>
                <a:t>Template</a:t>
              </a:r>
            </a:p>
          </p:txBody>
        </p:sp>
        <p:cxnSp>
          <p:nvCxnSpPr>
            <p:cNvPr id="12" name="Connector: Elbow 11" descr="Arrow pointing right">
              <a:extLst>
                <a:ext uri="{FF2B5EF4-FFF2-40B4-BE49-F238E27FC236}">
                  <a16:creationId xmlns:a16="http://schemas.microsoft.com/office/drawing/2014/main" id="{F1E99D06-8763-496C-887D-A73563BD1E76}"/>
                </a:ext>
              </a:extLst>
            </p:cNvPr>
            <p:cNvCxnSpPr>
              <a:cxnSpLocks/>
              <a:stCxn id="7" idx="2"/>
              <a:endCxn id="8" idx="1"/>
            </p:cNvCxnSpPr>
            <p:nvPr/>
          </p:nvCxnSpPr>
          <p:spPr>
            <a:xfrm rot="16200000" flipH="1">
              <a:off x="1083495" y="2154326"/>
              <a:ext cx="66447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AA46F11A-974F-48F2-8432-F54F72582827}"/>
                </a:ext>
              </a:extLst>
            </p:cNvPr>
            <p:cNvSpPr/>
            <p:nvPr/>
          </p:nvSpPr>
          <p:spPr bwMode="auto">
            <a:xfrm>
              <a:off x="1527057" y="2276626"/>
              <a:ext cx="1790301" cy="642523"/>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a:solidFill>
                    <a:schemeClr val="tx1"/>
                  </a:solidFill>
                  <a:ea typeface="Verdana" panose="020B0604030504040204" pitchFamily="34" charset="0"/>
                  <a:cs typeface="Segoe UI" pitchFamily="34" charset="0"/>
                </a:rPr>
                <a:t>Development</a:t>
              </a:r>
            </a:p>
          </p:txBody>
        </p:sp>
        <p:cxnSp>
          <p:nvCxnSpPr>
            <p:cNvPr id="13" name="Connector: Elbow 12" descr="Arrow pointing right">
              <a:extLst>
                <a:ext uri="{FF2B5EF4-FFF2-40B4-BE49-F238E27FC236}">
                  <a16:creationId xmlns:a16="http://schemas.microsoft.com/office/drawing/2014/main" id="{E2945F88-F91C-431E-8281-3A4B9E844192}"/>
                </a:ext>
              </a:extLst>
            </p:cNvPr>
            <p:cNvCxnSpPr>
              <a:cxnSpLocks/>
              <a:stCxn id="7" idx="2"/>
              <a:endCxn id="11" idx="1"/>
            </p:cNvCxnSpPr>
            <p:nvPr/>
          </p:nvCxnSpPr>
          <p:spPr>
            <a:xfrm rot="16200000" flipH="1">
              <a:off x="571670" y="2666151"/>
              <a:ext cx="168812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CE43D46-0B25-4589-B644-CFC1BE0074B7}"/>
                </a:ext>
              </a:extLst>
            </p:cNvPr>
            <p:cNvSpPr/>
            <p:nvPr/>
          </p:nvSpPr>
          <p:spPr bwMode="auto">
            <a:xfrm>
              <a:off x="1527057" y="3300276"/>
              <a:ext cx="1790301" cy="642523"/>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a:solidFill>
                    <a:schemeClr val="tx1"/>
                  </a:solidFill>
                  <a:ea typeface="Verdana" panose="020B0604030504040204" pitchFamily="34" charset="0"/>
                  <a:cs typeface="Segoe UI" pitchFamily="34" charset="0"/>
                </a:rPr>
                <a:t>Production</a:t>
              </a:r>
            </a:p>
          </p:txBody>
        </p:sp>
        <p:cxnSp>
          <p:nvCxnSpPr>
            <p:cNvPr id="14" name="Connector: Elbow 13" descr="Arrow pointing right">
              <a:extLst>
                <a:ext uri="{FF2B5EF4-FFF2-40B4-BE49-F238E27FC236}">
                  <a16:creationId xmlns:a16="http://schemas.microsoft.com/office/drawing/2014/main" id="{D055DEBE-E1DB-4540-B1B6-2F8C711EF887}"/>
                </a:ext>
              </a:extLst>
            </p:cNvPr>
            <p:cNvCxnSpPr>
              <a:cxnSpLocks/>
              <a:stCxn id="7" idx="2"/>
              <a:endCxn id="9" idx="1"/>
            </p:cNvCxnSpPr>
            <p:nvPr/>
          </p:nvCxnSpPr>
          <p:spPr>
            <a:xfrm rot="16200000" flipH="1">
              <a:off x="59845" y="3177976"/>
              <a:ext cx="271177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BEA681F5-6C1E-47C1-9187-917D19CC2C81}"/>
                </a:ext>
              </a:extLst>
            </p:cNvPr>
            <p:cNvSpPr/>
            <p:nvPr/>
          </p:nvSpPr>
          <p:spPr bwMode="auto">
            <a:xfrm>
              <a:off x="1527057" y="4323926"/>
              <a:ext cx="1790301" cy="642523"/>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a:solidFill>
                    <a:schemeClr val="tx1"/>
                  </a:solidFill>
                  <a:ea typeface="Verdana" panose="020B0604030504040204" pitchFamily="34" charset="0"/>
                  <a:cs typeface="Segoe UI" pitchFamily="34" charset="0"/>
                </a:rPr>
                <a:t>Quality</a:t>
              </a:r>
            </a:p>
            <a:p>
              <a:pPr algn="ctr" defTabSz="951028" fontAlgn="base">
                <a:spcBef>
                  <a:spcPct val="0"/>
                </a:spcBef>
                <a:spcAft>
                  <a:spcPct val="0"/>
                </a:spcAft>
              </a:pPr>
              <a:r>
                <a:rPr lang="en-US">
                  <a:solidFill>
                    <a:schemeClr val="tx1"/>
                  </a:solidFill>
                  <a:ea typeface="Verdana" panose="020B0604030504040204" pitchFamily="34" charset="0"/>
                  <a:cs typeface="Segoe UI" pitchFamily="34" charset="0"/>
                </a:rPr>
                <a:t>Assurance</a:t>
              </a:r>
            </a:p>
          </p:txBody>
        </p:sp>
      </p:grpSp>
      <p:sp>
        <p:nvSpPr>
          <p:cNvPr id="16" name="Rectangle 15">
            <a:extLst>
              <a:ext uri="{FF2B5EF4-FFF2-40B4-BE49-F238E27FC236}">
                <a16:creationId xmlns:a16="http://schemas.microsoft.com/office/drawing/2014/main" id="{BEFFE8D7-B4DC-4E44-9C71-8540EAE016EB}"/>
              </a:ext>
              <a:ext uri="{C183D7F6-B498-43B3-948B-1728B52AA6E4}">
                <adec:decorative xmlns:adec="http://schemas.microsoft.com/office/drawing/2017/decorative" val="1"/>
              </a:ext>
            </a:extLst>
          </p:cNvPr>
          <p:cNvSpPr/>
          <p:nvPr/>
        </p:nvSpPr>
        <p:spPr bwMode="auto">
          <a:xfrm>
            <a:off x="7597714" y="1463669"/>
            <a:ext cx="4411724" cy="489807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43C9-A706-480F-A06C-1ED37469D207}"/>
              </a:ext>
            </a:extLst>
          </p:cNvPr>
          <p:cNvSpPr>
            <a:spLocks noGrp="1"/>
          </p:cNvSpPr>
          <p:nvPr>
            <p:ph type="title"/>
          </p:nvPr>
        </p:nvSpPr>
        <p:spPr/>
        <p:txBody>
          <a:bodyPr/>
          <a:lstStyle/>
          <a:p>
            <a:r>
              <a:rPr lang="en-US" dirty="0">
                <a:hlinkClick r:id="rId3"/>
              </a:rPr>
              <a:t>Explore the JSON Template Schema</a:t>
            </a:r>
            <a:endParaRPr lang="en-US" dirty="0"/>
          </a:p>
        </p:txBody>
      </p:sp>
      <p:sp>
        <p:nvSpPr>
          <p:cNvPr id="8" name="TextBox 1">
            <a:extLst>
              <a:ext uri="{FF2B5EF4-FFF2-40B4-BE49-F238E27FC236}">
                <a16:creationId xmlns:a16="http://schemas.microsoft.com/office/drawing/2014/main" id="{A39056A0-0557-4299-8691-1E731DE70B94}"/>
              </a:ext>
            </a:extLst>
          </p:cNvPr>
          <p:cNvSpPr txBox="1"/>
          <p:nvPr/>
        </p:nvSpPr>
        <p:spPr>
          <a:xfrm>
            <a:off x="427038" y="1463668"/>
            <a:ext cx="5629588" cy="105102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a:t>Defines all the Resource manager resources in a deployment</a:t>
            </a:r>
          </a:p>
        </p:txBody>
      </p:sp>
      <p:sp>
        <p:nvSpPr>
          <p:cNvPr id="9" name="TextBox 1">
            <a:extLst>
              <a:ext uri="{FF2B5EF4-FFF2-40B4-BE49-F238E27FC236}">
                <a16:creationId xmlns:a16="http://schemas.microsoft.com/office/drawing/2014/main" id="{9B0DA49B-2AB8-482F-A738-5B393399D383}"/>
              </a:ext>
            </a:extLst>
          </p:cNvPr>
          <p:cNvSpPr txBox="1"/>
          <p:nvPr/>
        </p:nvSpPr>
        <p:spPr>
          <a:xfrm>
            <a:off x="427038" y="2673860"/>
            <a:ext cx="5629588" cy="730481"/>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a:t>Written in JSON</a:t>
            </a:r>
          </a:p>
        </p:txBody>
      </p:sp>
      <p:sp>
        <p:nvSpPr>
          <p:cNvPr id="10" name="TextBox 1">
            <a:extLst>
              <a:ext uri="{FF2B5EF4-FFF2-40B4-BE49-F238E27FC236}">
                <a16:creationId xmlns:a16="http://schemas.microsoft.com/office/drawing/2014/main" id="{2ABCDACA-4AAB-4893-B8DD-D7C22C0C62BD}"/>
              </a:ext>
            </a:extLst>
          </p:cNvPr>
          <p:cNvSpPr txBox="1"/>
          <p:nvPr/>
        </p:nvSpPr>
        <p:spPr>
          <a:xfrm>
            <a:off x="427038" y="3563511"/>
            <a:ext cx="5629588" cy="730481"/>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a:t>A collection of key-value pairs</a:t>
            </a:r>
          </a:p>
        </p:txBody>
      </p:sp>
      <p:sp>
        <p:nvSpPr>
          <p:cNvPr id="11" name="TextBox 1">
            <a:extLst>
              <a:ext uri="{FF2B5EF4-FFF2-40B4-BE49-F238E27FC236}">
                <a16:creationId xmlns:a16="http://schemas.microsoft.com/office/drawing/2014/main" id="{A4CC9C80-4DD8-4007-BBBB-373F7D706594}"/>
              </a:ext>
            </a:extLst>
          </p:cNvPr>
          <p:cNvSpPr txBox="1"/>
          <p:nvPr/>
        </p:nvSpPr>
        <p:spPr>
          <a:xfrm>
            <a:off x="427038" y="4453162"/>
            <a:ext cx="5629588" cy="730481"/>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a:t>Each key is a string</a:t>
            </a:r>
          </a:p>
        </p:txBody>
      </p:sp>
      <p:sp>
        <p:nvSpPr>
          <p:cNvPr id="12" name="TextBox 1">
            <a:extLst>
              <a:ext uri="{FF2B5EF4-FFF2-40B4-BE49-F238E27FC236}">
                <a16:creationId xmlns:a16="http://schemas.microsoft.com/office/drawing/2014/main" id="{5340D256-A76C-4D77-8B8B-48665DD927D2}"/>
              </a:ext>
            </a:extLst>
          </p:cNvPr>
          <p:cNvSpPr txBox="1"/>
          <p:nvPr/>
        </p:nvSpPr>
        <p:spPr>
          <a:xfrm>
            <a:off x="427038" y="5342813"/>
            <a:ext cx="5629588" cy="101893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Each value can be a string, number, Boolean expression, list of values, object </a:t>
            </a:r>
          </a:p>
        </p:txBody>
      </p:sp>
      <p:sp>
        <p:nvSpPr>
          <p:cNvPr id="6" name="Rectangle 5">
            <a:extLst>
              <a:ext uri="{FF2B5EF4-FFF2-40B4-BE49-F238E27FC236}">
                <a16:creationId xmlns:a16="http://schemas.microsoft.com/office/drawing/2014/main" id="{9D75F2C2-A09A-4F9F-A94A-7AECE11B9638}"/>
              </a:ext>
              <a:ext uri="{C183D7F6-B498-43B3-948B-1728B52AA6E4}">
                <adec:decorative xmlns:adec="http://schemas.microsoft.com/office/drawing/2017/decorative" val="0"/>
              </a:ext>
            </a:extLst>
          </p:cNvPr>
          <p:cNvSpPr/>
          <p:nvPr/>
        </p:nvSpPr>
        <p:spPr bwMode="auto">
          <a:xfrm>
            <a:off x="6218237" y="1463669"/>
            <a:ext cx="5791201" cy="4898077"/>
          </a:xfrm>
          <a:prstGeom prst="rect">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274320" rIns="182880"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nSpc>
                <a:spcPct val="120000"/>
              </a:lnSpc>
            </a:pPr>
            <a:r>
              <a:rPr lang="en-US" sz="2000">
                <a:solidFill>
                  <a:schemeClr val="tx1"/>
                </a:solidFill>
                <a:latin typeface="Consolas" panose="020B0609020204030204" pitchFamily="49" charset="0"/>
              </a:rPr>
              <a:t>{</a:t>
            </a:r>
          </a:p>
          <a:p>
            <a:pPr>
              <a:lnSpc>
                <a:spcPct val="120000"/>
              </a:lnSpc>
            </a:pPr>
            <a:r>
              <a:rPr lang="en-US" sz="2000">
                <a:solidFill>
                  <a:schemeClr val="tx1"/>
                </a:solidFill>
                <a:latin typeface="Consolas" panose="020B0609020204030204" pitchFamily="49" charset="0"/>
              </a:rPr>
              <a:t>    "$schema": 	"http://schema.management.</a:t>
            </a:r>
          </a:p>
          <a:p>
            <a:pPr>
              <a:lnSpc>
                <a:spcPct val="120000"/>
              </a:lnSpc>
            </a:pPr>
            <a:r>
              <a:rPr lang="en-US" sz="2000">
                <a:solidFill>
                  <a:schemeClr val="tx1"/>
                </a:solidFill>
                <a:latin typeface="Consolas" panose="020B0609020204030204" pitchFamily="49" charset="0"/>
              </a:rPr>
              <a:t>	azure.com/schemas/2019-04-	01/deploymentTemplate.json#",</a:t>
            </a:r>
          </a:p>
          <a:p>
            <a:pPr>
              <a:lnSpc>
                <a:spcPct val="120000"/>
              </a:lnSpc>
            </a:pPr>
            <a:r>
              <a:rPr lang="en-US" sz="2000">
                <a:solidFill>
                  <a:schemeClr val="tx1"/>
                </a:solidFill>
                <a:latin typeface="Consolas" panose="020B0609020204030204" pitchFamily="49" charset="0"/>
              </a:rPr>
              <a:t>    "contentVersion": "",</a:t>
            </a:r>
          </a:p>
          <a:p>
            <a:pPr>
              <a:lnSpc>
                <a:spcPct val="120000"/>
              </a:lnSpc>
            </a:pPr>
            <a:r>
              <a:rPr lang="en-US" sz="2000">
                <a:solidFill>
                  <a:schemeClr val="tx1"/>
                </a:solidFill>
                <a:latin typeface="Consolas" panose="020B0609020204030204" pitchFamily="49" charset="0"/>
              </a:rPr>
              <a:t>    "parameters": {},</a:t>
            </a:r>
          </a:p>
          <a:p>
            <a:pPr>
              <a:lnSpc>
                <a:spcPct val="120000"/>
              </a:lnSpc>
            </a:pPr>
            <a:r>
              <a:rPr lang="en-US" sz="2000">
                <a:solidFill>
                  <a:schemeClr val="tx1"/>
                </a:solidFill>
                <a:latin typeface="Consolas" panose="020B0609020204030204" pitchFamily="49" charset="0"/>
              </a:rPr>
              <a:t>    "variables": {},</a:t>
            </a:r>
          </a:p>
          <a:p>
            <a:pPr>
              <a:lnSpc>
                <a:spcPct val="120000"/>
              </a:lnSpc>
            </a:pPr>
            <a:r>
              <a:rPr lang="en-US" sz="2000">
                <a:solidFill>
                  <a:schemeClr val="tx1"/>
                </a:solidFill>
                <a:latin typeface="Consolas" panose="020B0609020204030204" pitchFamily="49" charset="0"/>
              </a:rPr>
              <a:t>    "functions": [],</a:t>
            </a:r>
          </a:p>
          <a:p>
            <a:pPr>
              <a:lnSpc>
                <a:spcPct val="120000"/>
              </a:lnSpc>
            </a:pPr>
            <a:r>
              <a:rPr lang="en-US" sz="2000">
                <a:solidFill>
                  <a:schemeClr val="tx1"/>
                </a:solidFill>
                <a:latin typeface="Consolas" panose="020B0609020204030204" pitchFamily="49" charset="0"/>
              </a:rPr>
              <a:t>    "resources": [],</a:t>
            </a:r>
          </a:p>
          <a:p>
            <a:pPr>
              <a:lnSpc>
                <a:spcPct val="120000"/>
              </a:lnSpc>
            </a:pPr>
            <a:r>
              <a:rPr lang="en-US" sz="2000">
                <a:solidFill>
                  <a:schemeClr val="tx1"/>
                </a:solidFill>
                <a:latin typeface="Consolas" panose="020B0609020204030204" pitchFamily="49" charset="0"/>
              </a:rPr>
              <a:t>    "outputs": {}</a:t>
            </a:r>
          </a:p>
          <a:p>
            <a:pPr>
              <a:lnSpc>
                <a:spcPct val="120000"/>
              </a:lnSpc>
            </a:pPr>
            <a:r>
              <a:rPr lang="en-US" sz="2000">
                <a:solidFill>
                  <a:schemeClr val="tx1"/>
                </a:solidFill>
                <a:latin typeface="Consolas" panose="020B0609020204030204" pitchFamily="49" charset="0"/>
              </a:rPr>
              <a:t>}</a:t>
            </a:r>
          </a:p>
        </p:txBody>
      </p:sp>
    </p:spTree>
    <p:extLst>
      <p:ext uri="{BB962C8B-B14F-4D97-AF65-F5344CB8AC3E}">
        <p14:creationId xmlns:p14="http://schemas.microsoft.com/office/powerpoint/2010/main" val="45397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85C-880A-4483-946F-1BEE5178869D}"/>
              </a:ext>
            </a:extLst>
          </p:cNvPr>
          <p:cNvSpPr>
            <a:spLocks noGrp="1"/>
          </p:cNvSpPr>
          <p:nvPr>
            <p:ph type="title"/>
          </p:nvPr>
        </p:nvSpPr>
        <p:spPr/>
        <p:txBody>
          <a:bodyPr/>
          <a:lstStyle/>
          <a:p>
            <a:r>
              <a:rPr lang="en-US" dirty="0"/>
              <a:t>Explore the JSON Template Parameters</a:t>
            </a:r>
          </a:p>
        </p:txBody>
      </p:sp>
      <p:sp>
        <p:nvSpPr>
          <p:cNvPr id="9" name="TextBox 1">
            <a:extLst>
              <a:ext uri="{FF2B5EF4-FFF2-40B4-BE49-F238E27FC236}">
                <a16:creationId xmlns:a16="http://schemas.microsoft.com/office/drawing/2014/main" id="{25BF0B9B-B097-4E8A-8C46-7E428ACAD8C2}"/>
              </a:ext>
            </a:extLst>
          </p:cNvPr>
          <p:cNvSpPr txBox="1"/>
          <p:nvPr/>
        </p:nvSpPr>
        <p:spPr>
          <a:xfrm>
            <a:off x="427038" y="1463668"/>
            <a:ext cx="3636962" cy="168593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Specify which values are configurable when the template runs</a:t>
            </a:r>
          </a:p>
        </p:txBody>
      </p:sp>
      <p:sp>
        <p:nvSpPr>
          <p:cNvPr id="10" name="TextBox 1">
            <a:extLst>
              <a:ext uri="{FF2B5EF4-FFF2-40B4-BE49-F238E27FC236}">
                <a16:creationId xmlns:a16="http://schemas.microsoft.com/office/drawing/2014/main" id="{01D12586-576E-4A0C-A35C-E0FE6A712C4B}"/>
              </a:ext>
            </a:extLst>
          </p:cNvPr>
          <p:cNvSpPr txBox="1"/>
          <p:nvPr/>
        </p:nvSpPr>
        <p:spPr>
          <a:xfrm>
            <a:off x="427038" y="3302000"/>
            <a:ext cx="3636962" cy="307105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This example has two parameters: one for a VM’s username (</a:t>
            </a:r>
            <a:r>
              <a:rPr lang="en-US" sz="2400" err="1"/>
              <a:t>adminUsername</a:t>
            </a:r>
            <a:r>
              <a:rPr lang="en-US" sz="2400"/>
              <a:t>), and one for its password (</a:t>
            </a:r>
            <a:r>
              <a:rPr lang="en-US" sz="2400" err="1"/>
              <a:t>adminPassword</a:t>
            </a:r>
            <a:r>
              <a:rPr lang="en-US" sz="2400"/>
              <a:t>)</a:t>
            </a:r>
          </a:p>
        </p:txBody>
      </p:sp>
      <p:sp>
        <p:nvSpPr>
          <p:cNvPr id="6" name="Rectangle 5">
            <a:extLst>
              <a:ext uri="{FF2B5EF4-FFF2-40B4-BE49-F238E27FC236}">
                <a16:creationId xmlns:a16="http://schemas.microsoft.com/office/drawing/2014/main" id="{5DCECF3E-9A0A-4CE7-A06B-453DABFA6DBF}"/>
              </a:ext>
              <a:ext uri="{C183D7F6-B498-43B3-948B-1728B52AA6E4}">
                <adec:decorative xmlns:adec="http://schemas.microsoft.com/office/drawing/2017/decorative" val="0"/>
              </a:ext>
            </a:extLst>
          </p:cNvPr>
          <p:cNvSpPr/>
          <p:nvPr/>
        </p:nvSpPr>
        <p:spPr bwMode="auto">
          <a:xfrm>
            <a:off x="4219448" y="1463669"/>
            <a:ext cx="7789990" cy="4930168"/>
          </a:xfrm>
          <a:prstGeom prst="rect">
            <a:avLst/>
          </a:prstGeom>
          <a:solidFill>
            <a:schemeClr val="bg1"/>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0" tIns="320040" rIns="365760"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r>
              <a:rPr lang="en-US" sz="2000">
                <a:solidFill>
                  <a:schemeClr val="tx1"/>
                </a:solidFill>
                <a:latin typeface="Consolas" panose="020B0609020204030204" pitchFamily="49" charset="0"/>
              </a:rPr>
              <a:t>"parameters": {</a:t>
            </a: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adminUsername</a:t>
            </a:r>
            <a:r>
              <a:rPr lang="en-US" sz="2000">
                <a:solidFill>
                  <a:schemeClr val="tx1"/>
                </a:solidFill>
                <a:latin typeface="Consolas" panose="020B0609020204030204" pitchFamily="49" charset="0"/>
              </a:rPr>
              <a:t>": {</a:t>
            </a:r>
          </a:p>
          <a:p>
            <a:r>
              <a:rPr lang="en-US" sz="2000">
                <a:solidFill>
                  <a:schemeClr val="tx1"/>
                </a:solidFill>
                <a:latin typeface="Consolas" panose="020B0609020204030204" pitchFamily="49" charset="0"/>
              </a:rPr>
              <a:t>    "type": "string",</a:t>
            </a:r>
          </a:p>
          <a:p>
            <a:r>
              <a:rPr lang="en-US" sz="2000">
                <a:solidFill>
                  <a:schemeClr val="tx1"/>
                </a:solidFill>
                <a:latin typeface="Consolas" panose="020B0609020204030204" pitchFamily="49" charset="0"/>
              </a:rPr>
              <a:t>    "metadata": {</a:t>
            </a:r>
          </a:p>
          <a:p>
            <a:r>
              <a:rPr lang="en-US" sz="2000">
                <a:solidFill>
                  <a:schemeClr val="tx1"/>
                </a:solidFill>
                <a:latin typeface="Consolas"/>
              </a:rPr>
              <a:t>      "description": "Username for the VM."</a:t>
            </a:r>
          </a:p>
          <a:p>
            <a:r>
              <a:rPr lang="en-US" sz="2000">
                <a:solidFill>
                  <a:schemeClr val="tx1"/>
                </a:solidFill>
                <a:latin typeface="Consolas" panose="020B0609020204030204" pitchFamily="49" charset="0"/>
              </a:rPr>
              <a:t>    }</a:t>
            </a:r>
          </a:p>
          <a:p>
            <a:r>
              <a:rPr lang="en-US" sz="2000">
                <a:solidFill>
                  <a:schemeClr val="tx1"/>
                </a:solidFill>
                <a:latin typeface="Consolas" panose="020B0609020204030204" pitchFamily="49" charset="0"/>
              </a:rPr>
              <a:t>  },</a:t>
            </a: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adminPassword</a:t>
            </a:r>
            <a:r>
              <a:rPr lang="en-US" sz="2000">
                <a:solidFill>
                  <a:schemeClr val="tx1"/>
                </a:solidFill>
                <a:latin typeface="Consolas" panose="020B0609020204030204" pitchFamily="49" charset="0"/>
              </a:rPr>
              <a:t>": {</a:t>
            </a:r>
          </a:p>
          <a:p>
            <a:r>
              <a:rPr lang="en-US" sz="2000">
                <a:solidFill>
                  <a:schemeClr val="tx1"/>
                </a:solidFill>
                <a:latin typeface="Consolas" panose="020B0609020204030204" pitchFamily="49" charset="0"/>
              </a:rPr>
              <a:t>    "type": "</a:t>
            </a:r>
            <a:r>
              <a:rPr lang="en-US" sz="2000" err="1">
                <a:solidFill>
                  <a:schemeClr val="tx1"/>
                </a:solidFill>
                <a:latin typeface="Consolas" panose="020B0609020204030204" pitchFamily="49" charset="0"/>
              </a:rPr>
              <a:t>securestring</a:t>
            </a:r>
            <a:r>
              <a:rPr lang="en-US" sz="2000">
                <a:solidFill>
                  <a:schemeClr val="tx1"/>
                </a:solidFill>
                <a:latin typeface="Consolas" panose="020B0609020204030204" pitchFamily="49" charset="0"/>
              </a:rPr>
              <a:t>",</a:t>
            </a:r>
          </a:p>
          <a:p>
            <a:r>
              <a:rPr lang="en-US" sz="2000">
                <a:solidFill>
                  <a:schemeClr val="tx1"/>
                </a:solidFill>
                <a:latin typeface="Consolas" panose="020B0609020204030204" pitchFamily="49" charset="0"/>
              </a:rPr>
              <a:t>    "metadata": {</a:t>
            </a:r>
          </a:p>
          <a:p>
            <a:r>
              <a:rPr lang="en-US" sz="2000">
                <a:solidFill>
                  <a:schemeClr val="tx1"/>
                </a:solidFill>
                <a:latin typeface="Consolas"/>
              </a:rPr>
              <a:t>      "description": "Password for the VM."</a:t>
            </a:r>
          </a:p>
          <a:p>
            <a:r>
              <a:rPr lang="en-US" sz="2000">
                <a:solidFill>
                  <a:schemeClr val="tx1"/>
                </a:solidFill>
                <a:latin typeface="Consolas" panose="020B0609020204030204" pitchFamily="49" charset="0"/>
              </a:rPr>
              <a:t>    }</a:t>
            </a:r>
          </a:p>
          <a:p>
            <a:r>
              <a:rPr lang="en-US" sz="2000">
                <a:solidFill>
                  <a:schemeClr val="tx1"/>
                </a:solidFill>
                <a:latin typeface="Consolas" panose="020B0609020204030204" pitchFamily="49" charset="0"/>
              </a:rPr>
              <a:t>  }</a:t>
            </a:r>
          </a:p>
          <a:p>
            <a:r>
              <a:rPr lang="en-US" sz="2000">
                <a:solidFill>
                  <a:schemeClr val="tx1"/>
                </a:solidFill>
                <a:latin typeface="Consolas" panose="020B0609020204030204" pitchFamily="49" charset="0"/>
              </a:rPr>
              <a:t>}</a:t>
            </a:r>
          </a:p>
        </p:txBody>
      </p:sp>
    </p:spTree>
    <p:extLst>
      <p:ext uri="{BB962C8B-B14F-4D97-AF65-F5344CB8AC3E}">
        <p14:creationId xmlns:p14="http://schemas.microsoft.com/office/powerpoint/2010/main" val="278929716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27D9-ADA5-45D4-9B4E-AC5D4CBF6D23}"/>
              </a:ext>
            </a:extLst>
          </p:cNvPr>
          <p:cNvSpPr>
            <a:spLocks noGrp="1"/>
          </p:cNvSpPr>
          <p:nvPr>
            <p:ph type="title"/>
          </p:nvPr>
        </p:nvSpPr>
        <p:spPr/>
        <p:txBody>
          <a:bodyPr/>
          <a:lstStyle/>
          <a:p>
            <a:r>
              <a:rPr lang="en-US" dirty="0"/>
              <a:t>Consider Azure Bicep Templates (or Terraform)</a:t>
            </a:r>
          </a:p>
        </p:txBody>
      </p:sp>
      <p:sp>
        <p:nvSpPr>
          <p:cNvPr id="8" name="TextBox 1">
            <a:extLst>
              <a:ext uri="{FF2B5EF4-FFF2-40B4-BE49-F238E27FC236}">
                <a16:creationId xmlns:a16="http://schemas.microsoft.com/office/drawing/2014/main" id="{79AE20E1-FABF-465B-81BF-7B00414BD73C}"/>
              </a:ext>
            </a:extLst>
          </p:cNvPr>
          <p:cNvSpPr txBox="1"/>
          <p:nvPr/>
        </p:nvSpPr>
        <p:spPr>
          <a:xfrm>
            <a:off x="651430" y="1371205"/>
            <a:ext cx="5119400" cy="103146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Simpler syntax for writing templates</a:t>
            </a:r>
          </a:p>
        </p:txBody>
      </p:sp>
      <p:sp>
        <p:nvSpPr>
          <p:cNvPr id="12" name="TextBox 1">
            <a:extLst>
              <a:ext uri="{FF2B5EF4-FFF2-40B4-BE49-F238E27FC236}">
                <a16:creationId xmlns:a16="http://schemas.microsoft.com/office/drawing/2014/main" id="{6BBD11AC-032F-4F0F-92F1-37365DF661A1}"/>
              </a:ext>
            </a:extLst>
          </p:cNvPr>
          <p:cNvSpPr txBox="1"/>
          <p:nvPr/>
        </p:nvSpPr>
        <p:spPr>
          <a:xfrm>
            <a:off x="658458" y="2521510"/>
            <a:ext cx="5119400" cy="103146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Smaller module files you can reference from a main template</a:t>
            </a:r>
          </a:p>
        </p:txBody>
      </p:sp>
      <p:sp>
        <p:nvSpPr>
          <p:cNvPr id="14" name="TextBox 1">
            <a:extLst>
              <a:ext uri="{FF2B5EF4-FFF2-40B4-BE49-F238E27FC236}">
                <a16:creationId xmlns:a16="http://schemas.microsoft.com/office/drawing/2014/main" id="{188C105B-15B0-43E4-8FF9-6904BFAEE707}"/>
              </a:ext>
            </a:extLst>
          </p:cNvPr>
          <p:cNvSpPr txBox="1"/>
          <p:nvPr/>
        </p:nvSpPr>
        <p:spPr>
          <a:xfrm>
            <a:off x="658458" y="3794194"/>
            <a:ext cx="5119400" cy="103146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solidFill>
                  <a:srgbClr val="171717"/>
                </a:solidFill>
                <a:effectLst/>
                <a:ea typeface="Times New Roman" panose="02020603050405020304" pitchFamily="18" charset="0"/>
              </a:rPr>
              <a:t>Automatically detect dependencies between your resources</a:t>
            </a:r>
            <a:endParaRPr lang="en-US" sz="2000" dirty="0"/>
          </a:p>
        </p:txBody>
      </p:sp>
      <p:sp>
        <p:nvSpPr>
          <p:cNvPr id="16" name="TextBox 1">
            <a:extLst>
              <a:ext uri="{FF2B5EF4-FFF2-40B4-BE49-F238E27FC236}">
                <a16:creationId xmlns:a16="http://schemas.microsoft.com/office/drawing/2014/main" id="{4275A496-4B35-4C70-A831-B77729011210}"/>
              </a:ext>
            </a:extLst>
          </p:cNvPr>
          <p:cNvSpPr txBox="1"/>
          <p:nvPr/>
        </p:nvSpPr>
        <p:spPr>
          <a:xfrm>
            <a:off x="665486" y="4944499"/>
            <a:ext cx="5119400" cy="103146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Visual Studio Code extension with validation and IntelliSense </a:t>
            </a:r>
          </a:p>
        </p:txBody>
      </p:sp>
      <p:pic>
        <p:nvPicPr>
          <p:cNvPr id="4" name="Picture 3" descr="Azure Bicep templates are converted to Azure JSON templates. ">
            <a:extLst>
              <a:ext uri="{FF2B5EF4-FFF2-40B4-BE49-F238E27FC236}">
                <a16:creationId xmlns:a16="http://schemas.microsoft.com/office/drawing/2014/main" id="{AF97D465-6884-4B3C-A906-5BF022E4F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513" y="1994014"/>
            <a:ext cx="5116647" cy="3253076"/>
          </a:xfrm>
          <a:prstGeom prst="rect">
            <a:avLst/>
          </a:prstGeom>
        </p:spPr>
      </p:pic>
      <p:sp>
        <p:nvSpPr>
          <p:cNvPr id="6" name="Rectangle 5">
            <a:extLst>
              <a:ext uri="{FF2B5EF4-FFF2-40B4-BE49-F238E27FC236}">
                <a16:creationId xmlns:a16="http://schemas.microsoft.com/office/drawing/2014/main" id="{F6A54A8A-1BE0-4B1F-8ECD-23BAFDCB3E61}"/>
              </a:ext>
              <a:ext uri="{C183D7F6-B498-43B3-948B-1728B52AA6E4}">
                <adec:decorative xmlns:adec="http://schemas.microsoft.com/office/drawing/2017/decorative" val="1"/>
              </a:ext>
            </a:extLst>
          </p:cNvPr>
          <p:cNvSpPr/>
          <p:nvPr/>
        </p:nvSpPr>
        <p:spPr bwMode="auto">
          <a:xfrm>
            <a:off x="6218237" y="1371205"/>
            <a:ext cx="5791201" cy="4562112"/>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369872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C15-818F-403E-8351-B8AD7A73A29C}"/>
              </a:ext>
            </a:extLst>
          </p:cNvPr>
          <p:cNvSpPr>
            <a:spLocks noGrp="1"/>
          </p:cNvSpPr>
          <p:nvPr>
            <p:ph type="title"/>
          </p:nvPr>
        </p:nvSpPr>
        <p:spPr/>
        <p:txBody>
          <a:bodyPr/>
          <a:lstStyle/>
          <a:p>
            <a:r>
              <a:rPr lang="en-US" dirty="0"/>
              <a:t>Demonstration -  Quickstart templates</a:t>
            </a:r>
          </a:p>
        </p:txBody>
      </p:sp>
      <p:sp>
        <p:nvSpPr>
          <p:cNvPr id="4" name="TextBox 3">
            <a:extLst>
              <a:ext uri="{FF2B5EF4-FFF2-40B4-BE49-F238E27FC236}">
                <a16:creationId xmlns:a16="http://schemas.microsoft.com/office/drawing/2014/main" id="{739FF25C-D71E-4497-8E3E-AC14BE1C0171}"/>
              </a:ext>
            </a:extLst>
          </p:cNvPr>
          <p:cNvSpPr txBox="1"/>
          <p:nvPr/>
        </p:nvSpPr>
        <p:spPr>
          <a:xfrm>
            <a:off x="362397" y="2007243"/>
            <a:ext cx="4738285" cy="1114151"/>
          </a:xfrm>
          <a:prstGeom prst="rect">
            <a:avLst/>
          </a:prstGeom>
          <a:noFill/>
        </p:spPr>
        <p:txBody>
          <a:bodyPr wrap="none" lIns="182880" tIns="146304" rIns="182880" bIns="146304" rtlCol="0">
            <a:spAutoFit/>
          </a:bodyPr>
          <a:lstStyle/>
          <a:p>
            <a:pPr marL="342900" indent="-342900">
              <a:lnSpc>
                <a:spcPct val="90000"/>
              </a:lnSpc>
              <a:spcAft>
                <a:spcPts val="1200"/>
              </a:spcAft>
              <a:buFont typeface="Wingdings" panose="05000000000000000000" pitchFamily="2" charset="2"/>
              <a:buChar char="ü"/>
            </a:pPr>
            <a:r>
              <a:rPr lang="en-US" sz="2400" dirty="0">
                <a:gradFill>
                  <a:gsLst>
                    <a:gs pos="2917">
                      <a:schemeClr val="tx1"/>
                    </a:gs>
                    <a:gs pos="30000">
                      <a:schemeClr val="tx1"/>
                    </a:gs>
                  </a:gsLst>
                  <a:lin ang="5400000" scaled="0"/>
                </a:gradFill>
              </a:rPr>
              <a:t>Explore the QuickStart gallery</a:t>
            </a:r>
          </a:p>
          <a:p>
            <a:pPr marL="342900" indent="-342900">
              <a:lnSpc>
                <a:spcPct val="90000"/>
              </a:lnSpc>
              <a:spcAft>
                <a:spcPts val="1200"/>
              </a:spcAft>
              <a:buFont typeface="Wingdings" panose="05000000000000000000" pitchFamily="2" charset="2"/>
              <a:buChar char="ü"/>
            </a:pPr>
            <a:r>
              <a:rPr lang="en-US" sz="2400" dirty="0">
                <a:gradFill>
                  <a:gsLst>
                    <a:gs pos="2917">
                      <a:schemeClr val="tx1"/>
                    </a:gs>
                    <a:gs pos="30000">
                      <a:schemeClr val="tx1"/>
                    </a:gs>
                  </a:gsLst>
                  <a:lin ang="5400000" scaled="0"/>
                </a:gradFill>
              </a:rPr>
              <a:t>Explore a template</a:t>
            </a:r>
          </a:p>
        </p:txBody>
      </p:sp>
      <p:pic>
        <p:nvPicPr>
          <p:cNvPr id="3" name="Picture 2" descr="Screenshot of the QuickStart Gallery. ">
            <a:extLst>
              <a:ext uri="{FF2B5EF4-FFF2-40B4-BE49-F238E27FC236}">
                <a16:creationId xmlns:a16="http://schemas.microsoft.com/office/drawing/2014/main" id="{50DE8CE7-2C08-4267-AF36-AB7C9D3DAB69}"/>
              </a:ext>
            </a:extLst>
          </p:cNvPr>
          <p:cNvPicPr>
            <a:picLocks noChangeAspect="1"/>
          </p:cNvPicPr>
          <p:nvPr/>
        </p:nvPicPr>
        <p:blipFill>
          <a:blip r:embed="rId3"/>
          <a:stretch>
            <a:fillRect/>
          </a:stretch>
        </p:blipFill>
        <p:spPr>
          <a:xfrm>
            <a:off x="5927730" y="1555233"/>
            <a:ext cx="5487575" cy="4190824"/>
          </a:xfrm>
          <a:prstGeom prst="rect">
            <a:avLst/>
          </a:prstGeom>
        </p:spPr>
      </p:pic>
      <p:sp>
        <p:nvSpPr>
          <p:cNvPr id="5" name="Rectangle 4">
            <a:extLst>
              <a:ext uri="{FF2B5EF4-FFF2-40B4-BE49-F238E27FC236}">
                <a16:creationId xmlns:a16="http://schemas.microsoft.com/office/drawing/2014/main" id="{ECB84F63-B4AB-497D-94F4-9A819EC8B619}"/>
              </a:ext>
              <a:ext uri="{C183D7F6-B498-43B3-948B-1728B52AA6E4}">
                <adec:decorative xmlns:adec="http://schemas.microsoft.com/office/drawing/2017/decorative" val="1"/>
              </a:ext>
            </a:extLst>
          </p:cNvPr>
          <p:cNvSpPr/>
          <p:nvPr/>
        </p:nvSpPr>
        <p:spPr bwMode="auto">
          <a:xfrm>
            <a:off x="5373384" y="1304818"/>
            <a:ext cx="6624941" cy="481858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048113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06A8-7297-4381-A5CF-82B697D2A49A}"/>
              </a:ext>
            </a:extLst>
          </p:cNvPr>
          <p:cNvSpPr>
            <a:spLocks noGrp="1"/>
          </p:cNvSpPr>
          <p:nvPr>
            <p:ph type="title"/>
          </p:nvPr>
        </p:nvSpPr>
        <p:spPr/>
        <p:txBody>
          <a:bodyPr/>
          <a:lstStyle/>
          <a:p>
            <a:r>
              <a:rPr lang="en-US" dirty="0"/>
              <a:t>Demonstration – Run Templates with PowerShell (optional)</a:t>
            </a:r>
          </a:p>
        </p:txBody>
      </p:sp>
      <p:pic>
        <p:nvPicPr>
          <p:cNvPr id="7" name="Picture 6" descr="Icon of 5 circles connected by a line">
            <a:extLst>
              <a:ext uri="{FF2B5EF4-FFF2-40B4-BE49-F238E27FC236}">
                <a16:creationId xmlns:a16="http://schemas.microsoft.com/office/drawing/2014/main" id="{F87AB56D-D932-4BA9-9E38-63F16931A13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1801" y="1521993"/>
            <a:ext cx="1056132" cy="1054608"/>
          </a:xfrm>
          <a:prstGeom prst="rect">
            <a:avLst/>
          </a:prstGeom>
        </p:spPr>
      </p:pic>
      <p:sp>
        <p:nvSpPr>
          <p:cNvPr id="36" name="Rectangle 35">
            <a:extLst>
              <a:ext uri="{FF2B5EF4-FFF2-40B4-BE49-F238E27FC236}">
                <a16:creationId xmlns:a16="http://schemas.microsoft.com/office/drawing/2014/main" id="{136C632F-1DB8-4EAB-AB3D-A088953F9869}"/>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Connect to your subscription</a:t>
            </a:r>
          </a:p>
        </p:txBody>
      </p:sp>
      <p:cxnSp>
        <p:nvCxnSpPr>
          <p:cNvPr id="13" name="Straight Connector 12">
            <a:extLst>
              <a:ext uri="{FF2B5EF4-FFF2-40B4-BE49-F238E27FC236}">
                <a16:creationId xmlns:a16="http://schemas.microsoft.com/office/drawing/2014/main" id="{2E2A41FB-CB23-4BD3-9945-0213B6CA76FA}"/>
              </a:ext>
              <a:ext uri="{C183D7F6-B498-43B3-948B-1728B52AA6E4}">
                <adec:decorative xmlns:adec="http://schemas.microsoft.com/office/drawing/2017/decorative" val="1"/>
              </a:ext>
            </a:extLst>
          </p:cNvPr>
          <p:cNvCxnSpPr>
            <a:cxnSpLocks/>
          </p:cNvCxnSpPr>
          <p:nvPr/>
        </p:nvCxnSpPr>
        <p:spPr>
          <a:xfrm>
            <a:off x="1799617" y="2680876"/>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wo people">
            <a:extLst>
              <a:ext uri="{FF2B5EF4-FFF2-40B4-BE49-F238E27FC236}">
                <a16:creationId xmlns:a16="http://schemas.microsoft.com/office/drawing/2014/main" id="{6303D34B-CF9D-412A-93DC-6E1E9251DA5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1801" y="2785659"/>
            <a:ext cx="1056132" cy="1056132"/>
          </a:xfrm>
          <a:prstGeom prst="rect">
            <a:avLst/>
          </a:prstGeom>
        </p:spPr>
      </p:pic>
      <p:sp>
        <p:nvSpPr>
          <p:cNvPr id="44" name="Rectangle 43">
            <a:extLst>
              <a:ext uri="{FF2B5EF4-FFF2-40B4-BE49-F238E27FC236}">
                <a16:creationId xmlns:a16="http://schemas.microsoft.com/office/drawing/2014/main" id="{5A785D11-F598-4903-93C5-231ED85CF121}"/>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Create the resource group</a:t>
            </a:r>
          </a:p>
        </p:txBody>
      </p:sp>
      <p:pic>
        <p:nvPicPr>
          <p:cNvPr id="9" name="Picture 8" descr="Icon of arrow pointing upwards">
            <a:extLst>
              <a:ext uri="{FF2B5EF4-FFF2-40B4-BE49-F238E27FC236}">
                <a16:creationId xmlns:a16="http://schemas.microsoft.com/office/drawing/2014/main" id="{14747D07-0190-4312-B329-C4E6D76CC51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1801" y="4049325"/>
            <a:ext cx="1056132" cy="1056132"/>
          </a:xfrm>
          <a:prstGeom prst="rect">
            <a:avLst/>
          </a:prstGeom>
        </p:spPr>
      </p:pic>
      <p:cxnSp>
        <p:nvCxnSpPr>
          <p:cNvPr id="18" name="Straight Connector 17">
            <a:extLst>
              <a:ext uri="{FF2B5EF4-FFF2-40B4-BE49-F238E27FC236}">
                <a16:creationId xmlns:a16="http://schemas.microsoft.com/office/drawing/2014/main" id="{8F24EDD8-4FF2-4CD0-8763-057E286B8835}"/>
              </a:ext>
              <a:ext uri="{C183D7F6-B498-43B3-948B-1728B52AA6E4}">
                <adec:decorative xmlns:adec="http://schemas.microsoft.com/office/drawing/2017/decorative" val="1"/>
              </a:ext>
            </a:extLst>
          </p:cNvPr>
          <p:cNvCxnSpPr>
            <a:cxnSpLocks/>
          </p:cNvCxnSpPr>
          <p:nvPr/>
        </p:nvCxnSpPr>
        <p:spPr>
          <a:xfrm>
            <a:off x="1799617" y="3944542"/>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372AA575-2169-47CD-9F8F-69BD77B7AAC8}"/>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12"/>
              </a:spcBef>
            </a:pPr>
            <a:r>
              <a:rPr lang="en-US" sz="2400">
                <a:solidFill>
                  <a:schemeClr val="tx1"/>
                </a:solidFill>
              </a:rPr>
              <a:t>Deploy the template into the resource group</a:t>
            </a:r>
          </a:p>
        </p:txBody>
      </p:sp>
      <p:pic>
        <p:nvPicPr>
          <p:cNvPr id="10" name="Picture 9" descr="Icon of a webpage layout template">
            <a:extLst>
              <a:ext uri="{FF2B5EF4-FFF2-40B4-BE49-F238E27FC236}">
                <a16:creationId xmlns:a16="http://schemas.microsoft.com/office/drawing/2014/main" id="{CC25ED89-1FFE-4DFD-8EEB-B0A76CC4EDF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1801" y="5312989"/>
            <a:ext cx="1056132" cy="1056132"/>
          </a:xfrm>
          <a:prstGeom prst="rect">
            <a:avLst/>
          </a:prstGeom>
        </p:spPr>
      </p:pic>
      <p:cxnSp>
        <p:nvCxnSpPr>
          <p:cNvPr id="19" name="Straight Connector 18">
            <a:extLst>
              <a:ext uri="{FF2B5EF4-FFF2-40B4-BE49-F238E27FC236}">
                <a16:creationId xmlns:a16="http://schemas.microsoft.com/office/drawing/2014/main" id="{BF58A6BA-10E8-4043-B8A3-49EFC0684B0B}"/>
              </a:ext>
              <a:ext uri="{C183D7F6-B498-43B3-948B-1728B52AA6E4}">
                <adec:decorative xmlns:adec="http://schemas.microsoft.com/office/drawing/2017/decorative" val="1"/>
              </a:ext>
            </a:extLst>
          </p:cNvPr>
          <p:cNvCxnSpPr>
            <a:cxnSpLocks/>
          </p:cNvCxnSpPr>
          <p:nvPr/>
        </p:nvCxnSpPr>
        <p:spPr>
          <a:xfrm>
            <a:off x="1799617" y="5208208"/>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BC230958-9C95-4833-8A64-1480D89CC97F}"/>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Verify the template deployed</a:t>
            </a:r>
          </a:p>
        </p:txBody>
      </p:sp>
    </p:spTree>
    <p:extLst>
      <p:ext uri="{BB962C8B-B14F-4D97-AF65-F5344CB8AC3E}">
        <p14:creationId xmlns:p14="http://schemas.microsoft.com/office/powerpoint/2010/main" val="279291372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Summary and Resources</a:t>
            </a:r>
          </a:p>
        </p:txBody>
      </p:sp>
      <p:sp>
        <p:nvSpPr>
          <p:cNvPr id="18" name="Rectangle 17">
            <a:extLst>
              <a:ext uri="{FF2B5EF4-FFF2-40B4-BE49-F238E27FC236}">
                <a16:creationId xmlns:a16="http://schemas.microsoft.com/office/drawing/2014/main" id="{1B76FA35-9DAE-4E8C-B7D4-DDB8E3FAB1CC}"/>
              </a:ext>
            </a:extLst>
          </p:cNvPr>
          <p:cNvSpPr/>
          <p:nvPr/>
        </p:nvSpPr>
        <p:spPr bwMode="auto">
          <a:xfrm>
            <a:off x="427039" y="1561783"/>
            <a:ext cx="4297362"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19" name="Rectangle 18">
            <a:extLst>
              <a:ext uri="{FF2B5EF4-FFF2-40B4-BE49-F238E27FC236}">
                <a16:creationId xmlns:a16="http://schemas.microsoft.com/office/drawing/2014/main" id="{B809EBB3-E2ED-4315-8770-BB6D970116FC}"/>
              </a:ext>
            </a:extLst>
          </p:cNvPr>
          <p:cNvSpPr/>
          <p:nvPr/>
        </p:nvSpPr>
        <p:spPr bwMode="auto">
          <a:xfrm>
            <a:off x="4876800" y="1561783"/>
            <a:ext cx="7132638"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cxnSp>
        <p:nvCxnSpPr>
          <p:cNvPr id="21" name="Straight Connector 20">
            <a:extLst>
              <a:ext uri="{FF2B5EF4-FFF2-40B4-BE49-F238E27FC236}">
                <a16:creationId xmlns:a16="http://schemas.microsoft.com/office/drawing/2014/main" id="{93E5F85F-B84B-4610-8829-80B9B97DA0A4}"/>
              </a:ext>
              <a:ext uri="{C183D7F6-B498-43B3-948B-1728B52AA6E4}">
                <adec:decorative xmlns:adec="http://schemas.microsoft.com/office/drawing/2017/decorative" val="1"/>
              </a:ext>
            </a:extLst>
          </p:cNvPr>
          <p:cNvCxnSpPr>
            <a:cxnSpLocks/>
          </p:cNvCxnSpPr>
          <p:nvPr/>
        </p:nvCxnSpPr>
        <p:spPr>
          <a:xfrm>
            <a:off x="4877294" y="287536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1CE05C-4091-493A-B8A0-4B14EC5EC842}"/>
              </a:ext>
              <a:ext uri="{C183D7F6-B498-43B3-948B-1728B52AA6E4}">
                <adec:decorative xmlns:adec="http://schemas.microsoft.com/office/drawing/2017/decorative" val="1"/>
              </a:ext>
            </a:extLst>
          </p:cNvPr>
          <p:cNvCxnSpPr>
            <a:cxnSpLocks/>
          </p:cNvCxnSpPr>
          <p:nvPr/>
        </p:nvCxnSpPr>
        <p:spPr>
          <a:xfrm>
            <a:off x="4877294" y="3548859"/>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4B5EDE0-FAD7-455E-86D0-EBCCE9AC7677}"/>
              </a:ext>
            </a:extLst>
          </p:cNvPr>
          <p:cNvSpPr/>
          <p:nvPr/>
        </p:nvSpPr>
        <p:spPr>
          <a:xfrm>
            <a:off x="4877294" y="2326720"/>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dirty="0">
                <a:hlinkClick r:id="rId3"/>
              </a:rPr>
              <a:t>Create Azure resources using Azure Resource Manager templates</a:t>
            </a:r>
            <a:endParaRPr lang="en-US" dirty="0">
              <a:solidFill>
                <a:schemeClr val="tx1"/>
              </a:solidFill>
            </a:endParaRPr>
          </a:p>
        </p:txBody>
      </p:sp>
      <p:pic>
        <p:nvPicPr>
          <p:cNvPr id="3" name="Picture 2">
            <a:extLst>
              <a:ext uri="{FF2B5EF4-FFF2-40B4-BE49-F238E27FC236}">
                <a16:creationId xmlns:a16="http://schemas.microsoft.com/office/drawing/2014/main" id="{EB194B0C-9628-44DF-BD6F-EA71522B57B4}"/>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41597" y="2784577"/>
            <a:ext cx="1494645" cy="2173707"/>
          </a:xfrm>
          <a:prstGeom prst="rect">
            <a:avLst/>
          </a:prstGeom>
        </p:spPr>
      </p:pic>
      <p:sp>
        <p:nvSpPr>
          <p:cNvPr id="4" name="Rectangle 3">
            <a:extLst>
              <a:ext uri="{FF2B5EF4-FFF2-40B4-BE49-F238E27FC236}">
                <a16:creationId xmlns:a16="http://schemas.microsoft.com/office/drawing/2014/main" id="{ED578A82-C822-4991-B52A-8A20F374F4C9}"/>
              </a:ext>
            </a:extLst>
          </p:cNvPr>
          <p:cNvSpPr/>
          <p:nvPr/>
        </p:nvSpPr>
        <p:spPr>
          <a:xfrm>
            <a:off x="4866181" y="2948622"/>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r>
              <a:rPr lang="en-US" dirty="0">
                <a:hlinkClick r:id="rId5"/>
              </a:rPr>
              <a:t>Deploy Azure infrastructure by using JSON ARM templates (Sandbox)</a:t>
            </a:r>
            <a:endParaRPr lang="en-US" dirty="0">
              <a:solidFill>
                <a:schemeClr val="tx1"/>
              </a:solidFill>
            </a:endParaRPr>
          </a:p>
        </p:txBody>
      </p:sp>
      <p:sp>
        <p:nvSpPr>
          <p:cNvPr id="15" name="TextBox 14">
            <a:extLst>
              <a:ext uri="{FF2B5EF4-FFF2-40B4-BE49-F238E27FC236}">
                <a16:creationId xmlns:a16="http://schemas.microsoft.com/office/drawing/2014/main" id="{0AB20BF3-2933-4C7E-9E3F-12857EAB1861}"/>
              </a:ext>
            </a:extLst>
          </p:cNvPr>
          <p:cNvSpPr txBox="1"/>
          <p:nvPr/>
        </p:nvSpPr>
        <p:spPr>
          <a:xfrm>
            <a:off x="4876800" y="3706408"/>
            <a:ext cx="6215448" cy="369332"/>
          </a:xfrm>
          <a:prstGeom prst="rect">
            <a:avLst/>
          </a:prstGeom>
          <a:noFill/>
        </p:spPr>
        <p:txBody>
          <a:bodyPr wrap="square">
            <a:spAutoFit/>
          </a:bodyPr>
          <a:lstStyle/>
          <a:p>
            <a:r>
              <a:rPr lang="en-US" dirty="0">
                <a:hlinkClick r:id="rId6"/>
              </a:rPr>
              <a:t>Build your first Bicep template (Sandbox)</a:t>
            </a:r>
            <a:endParaRPr lang="en-US" dirty="0"/>
          </a:p>
        </p:txBody>
      </p:sp>
      <p:sp>
        <p:nvSpPr>
          <p:cNvPr id="5" name="TextBox 4">
            <a:extLst>
              <a:ext uri="{FF2B5EF4-FFF2-40B4-BE49-F238E27FC236}">
                <a16:creationId xmlns:a16="http://schemas.microsoft.com/office/drawing/2014/main" id="{54A9EA70-EC91-4F7A-88D4-518E73BABFD8}"/>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9167179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2">
            <a:extLst>
              <a:ext uri="{FF2B5EF4-FFF2-40B4-BE49-F238E27FC236}">
                <a16:creationId xmlns:a16="http://schemas.microsoft.com/office/drawing/2014/main" id="{7B7721DD-A3DB-4788-ACB5-748A59D0A599}"/>
              </a:ext>
            </a:extLst>
          </p:cNvPr>
          <p:cNvSpPr>
            <a:spLocks noGrp="1"/>
          </p:cNvSpPr>
          <p:nvPr>
            <p:ph type="title"/>
          </p:nvPr>
        </p:nvSpPr>
        <p:spPr>
          <a:xfrm>
            <a:off x="465139" y="2676526"/>
            <a:ext cx="2506662" cy="1641475"/>
          </a:xfrm>
        </p:spPr>
        <p:txBody>
          <a:bodyPr/>
          <a:lstStyle/>
          <a:p>
            <a:r>
              <a:rPr lang="en-US" dirty="0"/>
              <a:t>Administer Azure Resources Introduction</a:t>
            </a:r>
            <a:endParaRPr lang="en-IN" dirty="0"/>
          </a:p>
        </p:txBody>
      </p:sp>
      <p:pic>
        <p:nvPicPr>
          <p:cNvPr id="50" name="Picture 49" descr="Icon of a person">
            <a:extLst>
              <a:ext uri="{FF2B5EF4-FFF2-40B4-BE49-F238E27FC236}">
                <a16:creationId xmlns:a16="http://schemas.microsoft.com/office/drawing/2014/main" id="{3C906AF3-34FD-4308-9D29-9E014AE488A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749612" y="640715"/>
            <a:ext cx="850392" cy="850392"/>
          </a:xfrm>
          <a:prstGeom prst="rect">
            <a:avLst/>
          </a:prstGeom>
        </p:spPr>
      </p:pic>
      <p:pic>
        <p:nvPicPr>
          <p:cNvPr id="14" name="Picture 13" descr="Icon of a webpage layout template">
            <a:extLst>
              <a:ext uri="{FF2B5EF4-FFF2-40B4-BE49-F238E27FC236}">
                <a16:creationId xmlns:a16="http://schemas.microsoft.com/office/drawing/2014/main" id="{ADA9F392-55D4-4550-AEF1-995EA6B7308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52398" y="1781419"/>
            <a:ext cx="850392" cy="850392"/>
          </a:xfrm>
          <a:prstGeom prst="rect">
            <a:avLst/>
          </a:prstGeom>
        </p:spPr>
      </p:pic>
      <p:grpSp>
        <p:nvGrpSpPr>
          <p:cNvPr id="2" name="Group 1">
            <a:extLst>
              <a:ext uri="{FF2B5EF4-FFF2-40B4-BE49-F238E27FC236}">
                <a16:creationId xmlns:a16="http://schemas.microsoft.com/office/drawing/2014/main" id="{317B45E3-953B-4FEF-9659-5E924A741320}"/>
              </a:ext>
              <a:ext uri="{C183D7F6-B498-43B3-948B-1728B52AA6E4}">
                <adec:decorative xmlns:adec="http://schemas.microsoft.com/office/drawing/2017/decorative" val="1"/>
              </a:ext>
            </a:extLst>
          </p:cNvPr>
          <p:cNvGrpSpPr/>
          <p:nvPr/>
        </p:nvGrpSpPr>
        <p:grpSpPr>
          <a:xfrm>
            <a:off x="4821799" y="1587334"/>
            <a:ext cx="7043099" cy="3405018"/>
            <a:chOff x="1496395" y="2410121"/>
            <a:chExt cx="10517265" cy="3405018"/>
          </a:xfrm>
        </p:grpSpPr>
        <p:cxnSp>
          <p:nvCxnSpPr>
            <p:cNvPr id="33" name="Straight Connector 32">
              <a:extLst>
                <a:ext uri="{FF2B5EF4-FFF2-40B4-BE49-F238E27FC236}">
                  <a16:creationId xmlns:a16="http://schemas.microsoft.com/office/drawing/2014/main" id="{A91DE52B-194D-477C-8A56-488AEE792B01}"/>
                </a:ext>
                <a:ext uri="{C183D7F6-B498-43B3-948B-1728B52AA6E4}">
                  <adec:decorative xmlns:adec="http://schemas.microsoft.com/office/drawing/2017/decorative" val="1"/>
                </a:ext>
              </a:extLst>
            </p:cNvPr>
            <p:cNvCxnSpPr>
              <a:cxnSpLocks/>
            </p:cNvCxnSpPr>
            <p:nvPr/>
          </p:nvCxnSpPr>
          <p:spPr>
            <a:xfrm>
              <a:off x="1520217" y="2410121"/>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2210F22-15CE-4A87-A193-B45809AA9F65}"/>
                </a:ext>
                <a:ext uri="{C183D7F6-B498-43B3-948B-1728B52AA6E4}">
                  <adec:decorative xmlns:adec="http://schemas.microsoft.com/office/drawing/2017/decorative" val="1"/>
                </a:ext>
              </a:extLst>
            </p:cNvPr>
            <p:cNvCxnSpPr>
              <a:cxnSpLocks/>
            </p:cNvCxnSpPr>
            <p:nvPr/>
          </p:nvCxnSpPr>
          <p:spPr>
            <a:xfrm>
              <a:off x="1496395" y="5815139"/>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13" name="Picture 12" descr="Icon of a lab flask">
            <a:extLst>
              <a:ext uri="{FF2B5EF4-FFF2-40B4-BE49-F238E27FC236}">
                <a16:creationId xmlns:a16="http://schemas.microsoft.com/office/drawing/2014/main" id="{9B2D6EA8-32A9-443E-813A-84972095905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49612" y="3310695"/>
            <a:ext cx="850392" cy="850392"/>
          </a:xfrm>
          <a:prstGeom prst="rect">
            <a:avLst/>
          </a:prstGeom>
        </p:spPr>
      </p:pic>
      <p:sp>
        <p:nvSpPr>
          <p:cNvPr id="67" name="TextBox 66">
            <a:extLst>
              <a:ext uri="{FF2B5EF4-FFF2-40B4-BE49-F238E27FC236}">
                <a16:creationId xmlns:a16="http://schemas.microsoft.com/office/drawing/2014/main" id="{78A4BCCC-515F-463B-B32F-9FCDD10E7A45}"/>
              </a:ext>
            </a:extLst>
          </p:cNvPr>
          <p:cNvSpPr txBox="1"/>
          <p:nvPr/>
        </p:nvSpPr>
        <p:spPr>
          <a:xfrm>
            <a:off x="4821799" y="911261"/>
            <a:ext cx="5529209" cy="307777"/>
          </a:xfrm>
          <a:prstGeom prst="rect">
            <a:avLst/>
          </a:prstGeom>
          <a:noFill/>
        </p:spPr>
        <p:txBody>
          <a:bodyPr wrap="square" lIns="0" tIns="0" rIns="0" bIns="0" rtlCol="0" anchor="ctr">
            <a:noAutofit/>
          </a:bodyPr>
          <a:lstStyle/>
          <a:p>
            <a:r>
              <a:rPr lang="en-US" sz="2000" dirty="0"/>
              <a:t>Configure Azure Resources with Tools</a:t>
            </a:r>
            <a:endParaRPr lang="en-IN" sz="2000" dirty="0"/>
          </a:p>
        </p:txBody>
      </p:sp>
      <p:sp>
        <p:nvSpPr>
          <p:cNvPr id="70" name="TextBox 69">
            <a:extLst>
              <a:ext uri="{FF2B5EF4-FFF2-40B4-BE49-F238E27FC236}">
                <a16:creationId xmlns:a16="http://schemas.microsoft.com/office/drawing/2014/main" id="{B0D8CAA7-6EAB-4173-9EB7-D2BB515351EE}"/>
              </a:ext>
            </a:extLst>
          </p:cNvPr>
          <p:cNvSpPr txBox="1"/>
          <p:nvPr/>
        </p:nvSpPr>
        <p:spPr>
          <a:xfrm>
            <a:off x="4830310" y="2051965"/>
            <a:ext cx="6010085" cy="307777"/>
          </a:xfrm>
          <a:prstGeom prst="rect">
            <a:avLst/>
          </a:prstGeom>
          <a:noFill/>
        </p:spPr>
        <p:txBody>
          <a:bodyPr wrap="square" lIns="0" tIns="0" rIns="0" bIns="0" rtlCol="0" anchor="ctr">
            <a:noAutofit/>
          </a:bodyPr>
          <a:lstStyle/>
          <a:p>
            <a:r>
              <a:rPr lang="en-US" sz="2000" dirty="0"/>
              <a:t>Configure Resources with ARM Templates</a:t>
            </a:r>
          </a:p>
        </p:txBody>
      </p:sp>
      <p:cxnSp>
        <p:nvCxnSpPr>
          <p:cNvPr id="4" name="Straight Connector 3">
            <a:extLst>
              <a:ext uri="{FF2B5EF4-FFF2-40B4-BE49-F238E27FC236}">
                <a16:creationId xmlns:a16="http://schemas.microsoft.com/office/drawing/2014/main" id="{28C4D791-322D-45D7-858E-2A671B65BD6C}"/>
              </a:ext>
              <a:ext uri="{C183D7F6-B498-43B3-948B-1728B52AA6E4}">
                <adec:decorative xmlns:adec="http://schemas.microsoft.com/office/drawing/2017/decorative" val="1"/>
              </a:ext>
            </a:extLst>
          </p:cNvPr>
          <p:cNvCxnSpPr>
            <a:cxnSpLocks/>
          </p:cNvCxnSpPr>
          <p:nvPr/>
        </p:nvCxnSpPr>
        <p:spPr>
          <a:xfrm>
            <a:off x="4830310" y="2676526"/>
            <a:ext cx="694537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C3D67D0-085B-49BA-B396-8A0B108BF018}"/>
              </a:ext>
            </a:extLst>
          </p:cNvPr>
          <p:cNvSpPr txBox="1"/>
          <p:nvPr/>
        </p:nvSpPr>
        <p:spPr>
          <a:xfrm>
            <a:off x="4821799" y="2852021"/>
            <a:ext cx="7149537" cy="1973063"/>
          </a:xfrm>
          <a:prstGeom prst="rect">
            <a:avLst/>
          </a:prstGeom>
          <a:noFill/>
        </p:spPr>
        <p:txBody>
          <a:bodyPr wrap="square" lIns="0" tIns="0" rIns="0" bIns="0" rtlCol="0" anchor="ctr">
            <a:noAutofit/>
          </a:bodyPr>
          <a:lstStyle/>
          <a:p>
            <a:r>
              <a:rPr lang="en-US" sz="2000" dirty="0"/>
              <a:t>Lab 03a - Manage Azure resources by Using the Azure Portal</a:t>
            </a:r>
          </a:p>
          <a:p>
            <a:r>
              <a:rPr lang="en-US" sz="2000" dirty="0"/>
              <a:t>Lab 03b - Manage Azure resources by Using ARM Templates</a:t>
            </a:r>
          </a:p>
          <a:p>
            <a:r>
              <a:rPr lang="en-US" sz="2000" dirty="0"/>
              <a:t>Lab 03c - Manage Azure resources by Using Azure PowerShell (optional)</a:t>
            </a:r>
          </a:p>
          <a:p>
            <a:r>
              <a:rPr lang="en-US" sz="2000" dirty="0"/>
              <a:t>Lab 03d - Manage Azure resources by Using Azure CLI (optional)</a:t>
            </a:r>
            <a:endParaRPr lang="en-IN" sz="2000" dirty="0"/>
          </a:p>
        </p:txBody>
      </p:sp>
    </p:spTree>
    <p:extLst>
      <p:ext uri="{BB962C8B-B14F-4D97-AF65-F5344CB8AC3E}">
        <p14:creationId xmlns:p14="http://schemas.microsoft.com/office/powerpoint/2010/main" val="11008070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FDD0-2937-9B06-9BF1-364637B5C856}"/>
              </a:ext>
            </a:extLst>
          </p:cNvPr>
          <p:cNvSpPr>
            <a:spLocks noGrp="1"/>
          </p:cNvSpPr>
          <p:nvPr>
            <p:ph type="title"/>
          </p:nvPr>
        </p:nvSpPr>
        <p:spPr>
          <a:xfrm>
            <a:off x="465138" y="632779"/>
            <a:ext cx="11533187" cy="410369"/>
          </a:xfrm>
        </p:spPr>
        <p:txBody>
          <a:bodyPr/>
          <a:lstStyle/>
          <a:p>
            <a:r>
              <a:rPr lang="en-US" dirty="0"/>
              <a:t>Azure </a:t>
            </a:r>
            <a:r>
              <a:rPr lang="en-US" dirty="0" err="1"/>
              <a:t>NoOps</a:t>
            </a:r>
            <a:r>
              <a:rPr lang="en-US" dirty="0"/>
              <a:t> Accelerator</a:t>
            </a:r>
          </a:p>
        </p:txBody>
      </p:sp>
      <p:sp>
        <p:nvSpPr>
          <p:cNvPr id="4" name="Text Placeholder 2">
            <a:extLst>
              <a:ext uri="{FF2B5EF4-FFF2-40B4-BE49-F238E27FC236}">
                <a16:creationId xmlns:a16="http://schemas.microsoft.com/office/drawing/2014/main" id="{8CD586DA-9773-05B5-0A6C-9D869C4CEDB0}"/>
              </a:ext>
            </a:extLst>
          </p:cNvPr>
          <p:cNvSpPr txBox="1">
            <a:spLocks/>
          </p:cNvSpPr>
          <p:nvPr/>
        </p:nvSpPr>
        <p:spPr>
          <a:xfrm>
            <a:off x="427038" y="1305847"/>
            <a:ext cx="11582400" cy="221599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hlinkClick r:id="rId2"/>
              </a:rPr>
              <a:t>https://github.com/Azure/NoOpsAccelerator</a:t>
            </a:r>
            <a:endParaRPr lang="en-US" spc="0" dirty="0">
              <a:solidFill>
                <a:schemeClr val="tx2">
                  <a:lumMod val="50000"/>
                </a:schemeClr>
              </a:solidFill>
              <a:cs typeface="Segoe UI Semilight"/>
            </a:endParaRPr>
          </a:p>
          <a:p>
            <a:endParaRPr lang="en-US" sz="2000" spc="0" dirty="0">
              <a:solidFill>
                <a:schemeClr val="tx2">
                  <a:lumMod val="50000"/>
                </a:schemeClr>
              </a:solidFill>
              <a:latin typeface="+mn-lt"/>
              <a:cs typeface="Segoe UI Semilight"/>
            </a:endParaRPr>
          </a:p>
          <a:p>
            <a:pPr marL="342900" indent="-342900">
              <a:buFont typeface="Arial" panose="020B0604020202020204" pitchFamily="34" charset="0"/>
              <a:buChar char="•"/>
            </a:pPr>
            <a:r>
              <a:rPr lang="en-US" sz="2000" spc="0" dirty="0">
                <a:solidFill>
                  <a:schemeClr val="tx1"/>
                </a:solidFill>
                <a:latin typeface="+mn-lt"/>
                <a:cs typeface="Segoe UI Semilight"/>
              </a:rPr>
              <a:t>Designed for US Government mission customers, with a specific focus on the US Department of Defense, Military Departments and coalition partners.</a:t>
            </a:r>
          </a:p>
          <a:p>
            <a:pPr marL="342900" indent="-342900">
              <a:buFont typeface="Arial" panose="020B0604020202020204" pitchFamily="34" charset="0"/>
              <a:buChar char="•"/>
            </a:pPr>
            <a:r>
              <a:rPr lang="en-US" sz="2000" spc="0" dirty="0">
                <a:solidFill>
                  <a:schemeClr val="tx1"/>
                </a:solidFill>
                <a:latin typeface="+mn-lt"/>
                <a:cs typeface="Segoe UI Semilight"/>
              </a:rPr>
              <a:t>Provide reusable and composable </a:t>
            </a:r>
            <a:r>
              <a:rPr lang="en-US" sz="2000" spc="0" dirty="0" err="1">
                <a:solidFill>
                  <a:schemeClr val="tx1"/>
                </a:solidFill>
                <a:latin typeface="+mn-lt"/>
                <a:cs typeface="Segoe UI Semilight"/>
              </a:rPr>
              <a:t>IaC</a:t>
            </a:r>
            <a:r>
              <a:rPr lang="en-US" sz="2000" spc="0" dirty="0">
                <a:solidFill>
                  <a:schemeClr val="tx1"/>
                </a:solidFill>
                <a:latin typeface="+mn-lt"/>
                <a:cs typeface="Segoe UI Semilight"/>
              </a:rPr>
              <a:t> modules that hyper-automate infrastructure deployment using Microsoft best practices.</a:t>
            </a:r>
          </a:p>
          <a:p>
            <a:pPr marL="342900" indent="-342900">
              <a:buFont typeface="Arial" panose="020B0604020202020204" pitchFamily="34" charset="0"/>
              <a:buChar char="•"/>
            </a:pPr>
            <a:r>
              <a:rPr lang="en-US" sz="2000" spc="0" dirty="0">
                <a:solidFill>
                  <a:schemeClr val="tx1"/>
                </a:solidFill>
                <a:latin typeface="+mn-lt"/>
                <a:cs typeface="Segoe UI Semilight"/>
              </a:rPr>
              <a:t>Simplify compliance management through automated audit, reporting, and remediation.</a:t>
            </a:r>
          </a:p>
        </p:txBody>
      </p:sp>
    </p:spTree>
    <p:extLst>
      <p:ext uri="{BB962C8B-B14F-4D97-AF65-F5344CB8AC3E}">
        <p14:creationId xmlns:p14="http://schemas.microsoft.com/office/powerpoint/2010/main" val="38915562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187914" y="2666265"/>
            <a:ext cx="9725014" cy="1661993"/>
          </a:xfrm>
        </p:spPr>
        <p:txBody>
          <a:bodyPr/>
          <a:lstStyle/>
          <a:p>
            <a:r>
              <a:rPr lang="en-US" sz="2400" dirty="0"/>
              <a:t>Lab 03a - Manage Azure resources by Using the Azure Portal</a:t>
            </a:r>
            <a:br>
              <a:rPr lang="en-US" sz="2400" dirty="0"/>
            </a:br>
            <a:r>
              <a:rPr lang="en-US" sz="2400" dirty="0"/>
              <a:t>Lab 03b - Manage Azure resources by Using ARM Templates</a:t>
            </a:r>
            <a:br>
              <a:rPr lang="en-US" sz="2400" dirty="0"/>
            </a:br>
            <a:r>
              <a:rPr lang="en-US" sz="2400" dirty="0"/>
              <a:t>Lab 03c - Manage Azure resources by Using Azure PowerShell (optional)</a:t>
            </a:r>
            <a:br>
              <a:rPr lang="en-US" sz="2400" dirty="0"/>
            </a:br>
            <a:r>
              <a:rPr lang="en-US" sz="2400" dirty="0"/>
              <a:t>Lab 03d - Manage Azure resources by Using Azure CLI (optional)</a:t>
            </a:r>
            <a:endParaRPr lang="en-IN" sz="2400" dirty="0"/>
          </a:p>
        </p:txBody>
      </p:sp>
      <p:pic>
        <p:nvPicPr>
          <p:cNvPr id="6" name="Picture 5"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06243" y="2802098"/>
            <a:ext cx="955995" cy="1390327"/>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a:t>Lab 03a – Manage Azure resources with the Azure portal</a:t>
            </a:r>
          </a:p>
        </p:txBody>
      </p:sp>
      <p:sp>
        <p:nvSpPr>
          <p:cNvPr id="15" name="Text Placeholder 2">
            <a:extLst>
              <a:ext uri="{FF2B5EF4-FFF2-40B4-BE49-F238E27FC236}">
                <a16:creationId xmlns:a16="http://schemas.microsoft.com/office/drawing/2014/main" id="{8FCFD271-A7B0-4276-80B8-5C0B7B3EDB50}"/>
              </a:ext>
            </a:extLst>
          </p:cNvPr>
          <p:cNvSpPr txBox="1">
            <a:spLocks/>
          </p:cNvSpPr>
          <p:nvPr/>
        </p:nvSpPr>
        <p:spPr>
          <a:xfrm>
            <a:off x="427038" y="1305847"/>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You need to explore the basic Azure administration capabilities associated with provisioning resources and organizing them based on resource groups, including moving resources between resource groups. You also want to explore options for protecting disk resources from being accidentally deleted, while still allowing for modifying their performance characteristics and size</a:t>
            </a:r>
          </a:p>
        </p:txBody>
      </p:sp>
      <p:sp>
        <p:nvSpPr>
          <p:cNvPr id="16" name="Text Placeholder 2">
            <a:extLst>
              <a:ext uri="{FF2B5EF4-FFF2-40B4-BE49-F238E27FC236}">
                <a16:creationId xmlns:a16="http://schemas.microsoft.com/office/drawing/2014/main" id="{734DCA34-5CAB-4F81-BF42-2E7860E6FDE1}"/>
              </a:ext>
            </a:extLst>
          </p:cNvPr>
          <p:cNvSpPr txBox="1">
            <a:spLocks/>
          </p:cNvSpPr>
          <p:nvPr/>
        </p:nvSpPr>
        <p:spPr>
          <a:xfrm>
            <a:off x="427038" y="318010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19" name="Rectangle 18">
            <a:extLst>
              <a:ext uri="{FF2B5EF4-FFF2-40B4-BE49-F238E27FC236}">
                <a16:creationId xmlns:a16="http://schemas.microsoft.com/office/drawing/2014/main" id="{EF3951CE-D622-4539-BA3E-257509E66962}"/>
              </a:ext>
            </a:extLst>
          </p:cNvPr>
          <p:cNvSpPr/>
          <p:nvPr/>
        </p:nvSpPr>
        <p:spPr bwMode="auto">
          <a:xfrm>
            <a:off x="427038" y="366725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resource groups</a:t>
            </a:r>
            <a:br>
              <a:rPr lang="en-US" sz="2000" dirty="0">
                <a:solidFill>
                  <a:schemeClr val="tx1"/>
                </a:solidFill>
                <a:cs typeface="Segoe UI Semilight"/>
              </a:rPr>
            </a:br>
            <a:r>
              <a:rPr lang="en-US" sz="2000" dirty="0">
                <a:solidFill>
                  <a:schemeClr val="tx1"/>
                </a:solidFill>
                <a:cs typeface="Segoe UI Semilight"/>
              </a:rPr>
              <a:t>and deploy resources to resource groups</a:t>
            </a:r>
          </a:p>
        </p:txBody>
      </p:sp>
      <p:sp>
        <p:nvSpPr>
          <p:cNvPr id="21" name="Rectangle 20">
            <a:extLst>
              <a:ext uri="{FF2B5EF4-FFF2-40B4-BE49-F238E27FC236}">
                <a16:creationId xmlns:a16="http://schemas.microsoft.com/office/drawing/2014/main" id="{4076545C-7C29-48C2-B464-E5343B335EF9}"/>
              </a:ext>
            </a:extLst>
          </p:cNvPr>
          <p:cNvSpPr/>
          <p:nvPr/>
        </p:nvSpPr>
        <p:spPr bwMode="auto">
          <a:xfrm>
            <a:off x="4334267" y="366725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Move resources between resource groups</a:t>
            </a:r>
          </a:p>
        </p:txBody>
      </p:sp>
      <p:sp>
        <p:nvSpPr>
          <p:cNvPr id="22" name="Rectangle 21">
            <a:extLst>
              <a:ext uri="{FF2B5EF4-FFF2-40B4-BE49-F238E27FC236}">
                <a16:creationId xmlns:a16="http://schemas.microsoft.com/office/drawing/2014/main" id="{B362BC40-4EB1-42E3-966E-3E4D1B5922DA}"/>
              </a:ext>
            </a:extLst>
          </p:cNvPr>
          <p:cNvSpPr/>
          <p:nvPr/>
        </p:nvSpPr>
        <p:spPr bwMode="auto">
          <a:xfrm>
            <a:off x="8241495" y="366725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cs typeface="Segoe UI Semilight"/>
              </a:rPr>
              <a:t>Implement and test</a:t>
            </a:r>
            <a:br>
              <a:rPr lang="en-US" sz="2000" dirty="0">
                <a:solidFill>
                  <a:schemeClr val="tx1"/>
                </a:solidFill>
                <a:cs typeface="Segoe UI Semilight"/>
              </a:rPr>
            </a:br>
            <a:r>
              <a:rPr lang="en-US" sz="2000" dirty="0">
                <a:solidFill>
                  <a:schemeClr val="tx1"/>
                </a:solidFill>
                <a:cs typeface="Segoe UI Semilight"/>
              </a:rPr>
              <a:t>resource locks</a:t>
            </a:r>
          </a:p>
        </p:txBody>
      </p:sp>
      <p:sp>
        <p:nvSpPr>
          <p:cNvPr id="3" name="Text Placeholder 2">
            <a:extLst>
              <a:ext uri="{FF2B5EF4-FFF2-40B4-BE49-F238E27FC236}">
                <a16:creationId xmlns:a16="http://schemas.microsoft.com/office/drawing/2014/main" id="{A019BEF8-7C88-4176-98E6-4FAFAF6675C2}"/>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A33C588A-4CD1-4662-B1EB-0552DA01D532}"/>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03a – Architecture diagram</a:t>
            </a:r>
          </a:p>
        </p:txBody>
      </p:sp>
      <p:sp>
        <p:nvSpPr>
          <p:cNvPr id="8" name="Rectangle 7">
            <a:extLst>
              <a:ext uri="{FF2B5EF4-FFF2-40B4-BE49-F238E27FC236}">
                <a16:creationId xmlns:a16="http://schemas.microsoft.com/office/drawing/2014/main" id="{73A0CF67-6E4C-4434-B293-AD14765AE0AA}"/>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descr="Architecture diagram of the detailed lab steps. ">
            <a:extLst>
              <a:ext uri="{FF2B5EF4-FFF2-40B4-BE49-F238E27FC236}">
                <a16:creationId xmlns:a16="http://schemas.microsoft.com/office/drawing/2014/main" id="{BF390BE1-CBD5-4F4B-8828-81D248D0FA4D}"/>
              </a:ext>
            </a:extLst>
          </p:cNvPr>
          <p:cNvGrpSpPr/>
          <p:nvPr/>
        </p:nvGrpSpPr>
        <p:grpSpPr>
          <a:xfrm>
            <a:off x="2830695" y="1493115"/>
            <a:ext cx="6104988" cy="4641172"/>
            <a:chOff x="2440170" y="1652730"/>
            <a:chExt cx="6104988" cy="4641172"/>
          </a:xfrm>
        </p:grpSpPr>
        <p:sp>
          <p:nvSpPr>
            <p:cNvPr id="10" name="Rectangle 9">
              <a:extLst>
                <a:ext uri="{FF2B5EF4-FFF2-40B4-BE49-F238E27FC236}">
                  <a16:creationId xmlns:a16="http://schemas.microsoft.com/office/drawing/2014/main" id="{73F002ED-B607-493C-8B4D-AAFBE7BDF55D}"/>
                </a:ext>
              </a:extLst>
            </p:cNvPr>
            <p:cNvSpPr/>
            <p:nvPr/>
          </p:nvSpPr>
          <p:spPr bwMode="auto">
            <a:xfrm>
              <a:off x="2522739" y="4169888"/>
              <a:ext cx="557420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66E7B3B9-17F1-4294-BB23-807E034AAFF7}"/>
                </a:ext>
              </a:extLst>
            </p:cNvPr>
            <p:cNvSpPr/>
            <p:nvPr/>
          </p:nvSpPr>
          <p:spPr bwMode="auto">
            <a:xfrm>
              <a:off x="5023732" y="1652730"/>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B2B4B03-FB0B-4460-ABB4-32A1C7C65AF4}"/>
                </a:ext>
              </a:extLst>
            </p:cNvPr>
            <p:cNvSpPr/>
            <p:nvPr/>
          </p:nvSpPr>
          <p:spPr bwMode="auto">
            <a:xfrm>
              <a:off x="2440170" y="1671045"/>
              <a:ext cx="2503644"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5FE601A3-589F-4194-A531-3D58C432B4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9073" y="2229672"/>
              <a:ext cx="376369" cy="376369"/>
            </a:xfrm>
            <a:prstGeom prst="rect">
              <a:avLst/>
            </a:prstGeom>
          </p:spPr>
        </p:pic>
        <p:pic>
          <p:nvPicPr>
            <p:cNvPr id="18" name="Graphic 17">
              <a:extLst>
                <a:ext uri="{FF2B5EF4-FFF2-40B4-BE49-F238E27FC236}">
                  <a16:creationId xmlns:a16="http://schemas.microsoft.com/office/drawing/2014/main" id="{C4DC0BCE-B108-4C2C-B169-C2D0C630F5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16122" y="2777234"/>
              <a:ext cx="376370" cy="376370"/>
            </a:xfrm>
            <a:prstGeom prst="rect">
              <a:avLst/>
            </a:prstGeom>
          </p:spPr>
        </p:pic>
        <p:sp>
          <p:nvSpPr>
            <p:cNvPr id="20" name="TextBox 19">
              <a:extLst>
                <a:ext uri="{FF2B5EF4-FFF2-40B4-BE49-F238E27FC236}">
                  <a16:creationId xmlns:a16="http://schemas.microsoft.com/office/drawing/2014/main" id="{19994399-C167-409B-8CD9-F1514F30BAD6}"/>
                </a:ext>
              </a:extLst>
            </p:cNvPr>
            <p:cNvSpPr txBox="1"/>
            <p:nvPr/>
          </p:nvSpPr>
          <p:spPr>
            <a:xfrm>
              <a:off x="3155441" y="2282080"/>
              <a:ext cx="1297732" cy="271554"/>
            </a:xfrm>
            <a:prstGeom prst="rect">
              <a:avLst/>
            </a:prstGeom>
            <a:noFill/>
          </p:spPr>
          <p:txBody>
            <a:bodyPr wrap="square">
              <a:spAutoFit/>
            </a:bodyPr>
            <a:lstStyle/>
            <a:p>
              <a:r>
                <a:rPr lang="fr-FR" sz="1176" b="1" dirty="0"/>
                <a:t>az104-03a-rg1</a:t>
              </a:r>
            </a:p>
          </p:txBody>
        </p:sp>
        <p:sp>
          <p:nvSpPr>
            <p:cNvPr id="22" name="Rectangle 21">
              <a:extLst>
                <a:ext uri="{FF2B5EF4-FFF2-40B4-BE49-F238E27FC236}">
                  <a16:creationId xmlns:a16="http://schemas.microsoft.com/office/drawing/2014/main" id="{D9529829-D86C-4B22-A2EC-D1D76DC71A7D}"/>
                </a:ext>
              </a:extLst>
            </p:cNvPr>
            <p:cNvSpPr/>
            <p:nvPr/>
          </p:nvSpPr>
          <p:spPr bwMode="auto">
            <a:xfrm>
              <a:off x="2687125" y="2658448"/>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24" name="TextBox 23">
              <a:extLst>
                <a:ext uri="{FF2B5EF4-FFF2-40B4-BE49-F238E27FC236}">
                  <a16:creationId xmlns:a16="http://schemas.microsoft.com/office/drawing/2014/main" id="{BE6157B2-4AC0-4A8A-87FC-EAFB71D9CC71}"/>
                </a:ext>
              </a:extLst>
            </p:cNvPr>
            <p:cNvSpPr txBox="1"/>
            <p:nvPr/>
          </p:nvSpPr>
          <p:spPr>
            <a:xfrm>
              <a:off x="3102651" y="3153831"/>
              <a:ext cx="1578425" cy="271554"/>
            </a:xfrm>
            <a:prstGeom prst="rect">
              <a:avLst/>
            </a:prstGeom>
            <a:noFill/>
          </p:spPr>
          <p:txBody>
            <a:bodyPr wrap="square">
              <a:spAutoFit/>
            </a:bodyPr>
            <a:lstStyle/>
            <a:p>
              <a:r>
                <a:rPr lang="fr-FR" sz="1176" b="1" dirty="0"/>
                <a:t>az104-03a-disk1</a:t>
              </a:r>
            </a:p>
          </p:txBody>
        </p:sp>
        <p:pic>
          <p:nvPicPr>
            <p:cNvPr id="26" name="Graphic 25">
              <a:extLst>
                <a:ext uri="{FF2B5EF4-FFF2-40B4-BE49-F238E27FC236}">
                  <a16:creationId xmlns:a16="http://schemas.microsoft.com/office/drawing/2014/main" id="{A192904A-1B07-4381-B265-BC0BB6B134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3956" y="2177265"/>
              <a:ext cx="376369" cy="376369"/>
            </a:xfrm>
            <a:prstGeom prst="rect">
              <a:avLst/>
            </a:prstGeom>
          </p:spPr>
        </p:pic>
        <p:pic>
          <p:nvPicPr>
            <p:cNvPr id="28" name="Graphic 27">
              <a:extLst>
                <a:ext uri="{FF2B5EF4-FFF2-40B4-BE49-F238E27FC236}">
                  <a16:creationId xmlns:a16="http://schemas.microsoft.com/office/drawing/2014/main" id="{6AD2D826-8DFA-4D71-9C2B-9E0884BF83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51006" y="2724827"/>
              <a:ext cx="376370" cy="376370"/>
            </a:xfrm>
            <a:prstGeom prst="rect">
              <a:avLst/>
            </a:prstGeom>
          </p:spPr>
        </p:pic>
        <p:sp>
          <p:nvSpPr>
            <p:cNvPr id="30" name="TextBox 29">
              <a:extLst>
                <a:ext uri="{FF2B5EF4-FFF2-40B4-BE49-F238E27FC236}">
                  <a16:creationId xmlns:a16="http://schemas.microsoft.com/office/drawing/2014/main" id="{53E8790C-1456-4FAA-876B-843F942DA2A6}"/>
                </a:ext>
              </a:extLst>
            </p:cNvPr>
            <p:cNvSpPr txBox="1"/>
            <p:nvPr/>
          </p:nvSpPr>
          <p:spPr>
            <a:xfrm>
              <a:off x="6690325" y="2229672"/>
              <a:ext cx="1297732" cy="271554"/>
            </a:xfrm>
            <a:prstGeom prst="rect">
              <a:avLst/>
            </a:prstGeom>
            <a:noFill/>
          </p:spPr>
          <p:txBody>
            <a:bodyPr wrap="square">
              <a:spAutoFit/>
            </a:bodyPr>
            <a:lstStyle/>
            <a:p>
              <a:r>
                <a:rPr lang="fr-FR" sz="1176" b="1" dirty="0"/>
                <a:t>az104-03a-rg2</a:t>
              </a:r>
            </a:p>
          </p:txBody>
        </p:sp>
        <p:sp>
          <p:nvSpPr>
            <p:cNvPr id="32" name="Rectangle 31">
              <a:extLst>
                <a:ext uri="{FF2B5EF4-FFF2-40B4-BE49-F238E27FC236}">
                  <a16:creationId xmlns:a16="http://schemas.microsoft.com/office/drawing/2014/main" id="{B97D7767-2DFA-409B-9EA9-115DE8D48595}"/>
                </a:ext>
              </a:extLst>
            </p:cNvPr>
            <p:cNvSpPr/>
            <p:nvPr/>
          </p:nvSpPr>
          <p:spPr bwMode="auto">
            <a:xfrm>
              <a:off x="6313955" y="2606041"/>
              <a:ext cx="2147814"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34" name="TextBox 33">
              <a:extLst>
                <a:ext uri="{FF2B5EF4-FFF2-40B4-BE49-F238E27FC236}">
                  <a16:creationId xmlns:a16="http://schemas.microsoft.com/office/drawing/2014/main" id="{FE762DCF-ABBA-4E33-89EA-783714F935F0}"/>
                </a:ext>
              </a:extLst>
            </p:cNvPr>
            <p:cNvSpPr txBox="1"/>
            <p:nvPr/>
          </p:nvSpPr>
          <p:spPr>
            <a:xfrm>
              <a:off x="6637535" y="3101424"/>
              <a:ext cx="1578425" cy="271554"/>
            </a:xfrm>
            <a:prstGeom prst="rect">
              <a:avLst/>
            </a:prstGeom>
            <a:noFill/>
          </p:spPr>
          <p:txBody>
            <a:bodyPr wrap="square">
              <a:spAutoFit/>
            </a:bodyPr>
            <a:lstStyle/>
            <a:p>
              <a:r>
                <a:rPr lang="fr-FR" sz="1176" b="1" dirty="0"/>
                <a:t>az104-03a-disk1</a:t>
              </a:r>
            </a:p>
          </p:txBody>
        </p:sp>
        <p:cxnSp>
          <p:nvCxnSpPr>
            <p:cNvPr id="36" name="Straight Arrow Connector 35">
              <a:extLst>
                <a:ext uri="{FF2B5EF4-FFF2-40B4-BE49-F238E27FC236}">
                  <a16:creationId xmlns:a16="http://schemas.microsoft.com/office/drawing/2014/main" id="{B3958C9B-8BDE-49F6-B537-65949FD99F81}"/>
                </a:ext>
              </a:extLst>
            </p:cNvPr>
            <p:cNvCxnSpPr>
              <a:cxnSpLocks/>
            </p:cNvCxnSpPr>
            <p:nvPr/>
          </p:nvCxnSpPr>
          <p:spPr>
            <a:xfrm>
              <a:off x="4045241" y="2991439"/>
              <a:ext cx="288426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0601A19-A41B-4DB1-89F2-BE7781D3680F}"/>
                </a:ext>
              </a:extLst>
            </p:cNvPr>
            <p:cNvSpPr txBox="1"/>
            <p:nvPr/>
          </p:nvSpPr>
          <p:spPr>
            <a:xfrm>
              <a:off x="5023732" y="2743815"/>
              <a:ext cx="1366283" cy="271554"/>
            </a:xfrm>
            <a:prstGeom prst="rect">
              <a:avLst/>
            </a:prstGeom>
            <a:noFill/>
          </p:spPr>
          <p:txBody>
            <a:bodyPr wrap="square">
              <a:spAutoFit/>
            </a:bodyPr>
            <a:lstStyle/>
            <a:p>
              <a:r>
                <a:rPr lang="fr-FR" sz="1176" b="1" dirty="0"/>
                <a:t>Move </a:t>
              </a:r>
              <a:r>
                <a:rPr lang="fr-FR" sz="1176" b="1" dirty="0" err="1"/>
                <a:t>resource</a:t>
              </a:r>
              <a:r>
                <a:rPr lang="fr-FR" sz="1176" b="1" dirty="0"/>
                <a:t> </a:t>
              </a:r>
            </a:p>
          </p:txBody>
        </p:sp>
        <p:pic>
          <p:nvPicPr>
            <p:cNvPr id="40" name="Graphic 39">
              <a:extLst>
                <a:ext uri="{FF2B5EF4-FFF2-40B4-BE49-F238E27FC236}">
                  <a16:creationId xmlns:a16="http://schemas.microsoft.com/office/drawing/2014/main" id="{7D2F0244-FA43-4D55-BB6D-4CE97F43DB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8649" y="4667082"/>
              <a:ext cx="376369" cy="376369"/>
            </a:xfrm>
            <a:prstGeom prst="rect">
              <a:avLst/>
            </a:prstGeom>
          </p:spPr>
        </p:pic>
        <p:pic>
          <p:nvPicPr>
            <p:cNvPr id="42" name="Graphic 41">
              <a:extLst>
                <a:ext uri="{FF2B5EF4-FFF2-40B4-BE49-F238E27FC236}">
                  <a16:creationId xmlns:a16="http://schemas.microsoft.com/office/drawing/2014/main" id="{7257F93D-DFF4-4854-9746-497F5FF463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05698" y="5214644"/>
              <a:ext cx="376370" cy="376370"/>
            </a:xfrm>
            <a:prstGeom prst="rect">
              <a:avLst/>
            </a:prstGeom>
          </p:spPr>
        </p:pic>
        <p:sp>
          <p:nvSpPr>
            <p:cNvPr id="44" name="TextBox 43">
              <a:extLst>
                <a:ext uri="{FF2B5EF4-FFF2-40B4-BE49-F238E27FC236}">
                  <a16:creationId xmlns:a16="http://schemas.microsoft.com/office/drawing/2014/main" id="{56BA5DA0-8B9A-45DA-85C4-B0BB7F499FA3}"/>
                </a:ext>
              </a:extLst>
            </p:cNvPr>
            <p:cNvSpPr txBox="1"/>
            <p:nvPr/>
          </p:nvSpPr>
          <p:spPr>
            <a:xfrm>
              <a:off x="3145017" y="4719489"/>
              <a:ext cx="1297732" cy="271554"/>
            </a:xfrm>
            <a:prstGeom prst="rect">
              <a:avLst/>
            </a:prstGeom>
            <a:noFill/>
          </p:spPr>
          <p:txBody>
            <a:bodyPr wrap="square">
              <a:spAutoFit/>
            </a:bodyPr>
            <a:lstStyle/>
            <a:p>
              <a:r>
                <a:rPr lang="fr-FR" sz="1176" b="1" dirty="0"/>
                <a:t>az104-03a-rg3</a:t>
              </a:r>
            </a:p>
          </p:txBody>
        </p:sp>
        <p:sp>
          <p:nvSpPr>
            <p:cNvPr id="46" name="Rectangle 45">
              <a:extLst>
                <a:ext uri="{FF2B5EF4-FFF2-40B4-BE49-F238E27FC236}">
                  <a16:creationId xmlns:a16="http://schemas.microsoft.com/office/drawing/2014/main" id="{41A392FE-C564-49ED-996A-2C847E6978C0}"/>
                </a:ext>
              </a:extLst>
            </p:cNvPr>
            <p:cNvSpPr/>
            <p:nvPr/>
          </p:nvSpPr>
          <p:spPr bwMode="auto">
            <a:xfrm>
              <a:off x="2676701" y="5095858"/>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48" name="TextBox 47">
              <a:extLst>
                <a:ext uri="{FF2B5EF4-FFF2-40B4-BE49-F238E27FC236}">
                  <a16:creationId xmlns:a16="http://schemas.microsoft.com/office/drawing/2014/main" id="{CFA5B777-6B5D-41DC-ADD5-472F87CC79D2}"/>
                </a:ext>
              </a:extLst>
            </p:cNvPr>
            <p:cNvSpPr txBox="1"/>
            <p:nvPr/>
          </p:nvSpPr>
          <p:spPr>
            <a:xfrm>
              <a:off x="3092227" y="5591241"/>
              <a:ext cx="1578425" cy="271554"/>
            </a:xfrm>
            <a:prstGeom prst="rect">
              <a:avLst/>
            </a:prstGeom>
            <a:noFill/>
          </p:spPr>
          <p:txBody>
            <a:bodyPr wrap="square">
              <a:spAutoFit/>
            </a:bodyPr>
            <a:lstStyle/>
            <a:p>
              <a:r>
                <a:rPr lang="fr-FR" sz="1176" b="1" dirty="0"/>
                <a:t>az104-03a-disk2</a:t>
              </a:r>
            </a:p>
          </p:txBody>
        </p:sp>
        <p:pic>
          <p:nvPicPr>
            <p:cNvPr id="50" name="Picture 49">
              <a:extLst>
                <a:ext uri="{FF2B5EF4-FFF2-40B4-BE49-F238E27FC236}">
                  <a16:creationId xmlns:a16="http://schemas.microsoft.com/office/drawing/2014/main" id="{B6FC0266-2696-48AC-83D0-41C7F0580797}"/>
                </a:ext>
              </a:extLst>
            </p:cNvPr>
            <p:cNvPicPr>
              <a:picLocks noChangeAspect="1"/>
            </p:cNvPicPr>
            <p:nvPr/>
          </p:nvPicPr>
          <p:blipFill>
            <a:blip r:embed="rId6"/>
            <a:stretch>
              <a:fillRect/>
            </a:stretch>
          </p:blipFill>
          <p:spPr>
            <a:xfrm>
              <a:off x="6029227" y="4667082"/>
              <a:ext cx="260577" cy="323961"/>
            </a:xfrm>
            <a:prstGeom prst="rect">
              <a:avLst/>
            </a:prstGeom>
          </p:spPr>
        </p:pic>
        <p:sp>
          <p:nvSpPr>
            <p:cNvPr id="52" name="TextBox 51">
              <a:extLst>
                <a:ext uri="{FF2B5EF4-FFF2-40B4-BE49-F238E27FC236}">
                  <a16:creationId xmlns:a16="http://schemas.microsoft.com/office/drawing/2014/main" id="{CCF566DD-9DBC-4D68-9044-D409EABA83A4}"/>
                </a:ext>
              </a:extLst>
            </p:cNvPr>
            <p:cNvSpPr txBox="1"/>
            <p:nvPr/>
          </p:nvSpPr>
          <p:spPr>
            <a:xfrm>
              <a:off x="6289805" y="4709124"/>
              <a:ext cx="1935318" cy="452590"/>
            </a:xfrm>
            <a:prstGeom prst="rect">
              <a:avLst/>
            </a:prstGeom>
            <a:noFill/>
          </p:spPr>
          <p:txBody>
            <a:bodyPr wrap="square">
              <a:spAutoFit/>
            </a:bodyPr>
            <a:lstStyle/>
            <a:p>
              <a:r>
                <a:rPr lang="fr-FR" sz="1176" b="1" dirty="0"/>
                <a:t>az104-03a-delete-lock</a:t>
              </a:r>
            </a:p>
            <a:p>
              <a:r>
                <a:rPr lang="fr-FR" sz="1176" b="1" dirty="0"/>
                <a:t>Type: </a:t>
              </a:r>
              <a:r>
                <a:rPr lang="fr-FR" sz="1176" dirty="0" err="1"/>
                <a:t>Delete</a:t>
              </a:r>
              <a:endParaRPr lang="fr-FR" sz="1176" dirty="0"/>
            </a:p>
          </p:txBody>
        </p:sp>
        <p:cxnSp>
          <p:nvCxnSpPr>
            <p:cNvPr id="54" name="Straight Arrow Connector 53">
              <a:extLst>
                <a:ext uri="{FF2B5EF4-FFF2-40B4-BE49-F238E27FC236}">
                  <a16:creationId xmlns:a16="http://schemas.microsoft.com/office/drawing/2014/main" id="{28717AE4-8B0C-41D9-9F2C-8593C3D6E8AA}"/>
                </a:ext>
              </a:extLst>
            </p:cNvPr>
            <p:cNvCxnSpPr>
              <a:cxnSpLocks/>
            </p:cNvCxnSpPr>
            <p:nvPr/>
          </p:nvCxnSpPr>
          <p:spPr>
            <a:xfrm flipH="1">
              <a:off x="4442750" y="4855265"/>
              <a:ext cx="14548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7F42C56-1313-4659-8676-F5504FA95F0C}"/>
                </a:ext>
              </a:extLst>
            </p:cNvPr>
            <p:cNvSpPr txBox="1"/>
            <p:nvPr/>
          </p:nvSpPr>
          <p:spPr>
            <a:xfrm>
              <a:off x="2594132" y="1741146"/>
              <a:ext cx="1297732"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58" name="TextBox 57">
              <a:extLst>
                <a:ext uri="{FF2B5EF4-FFF2-40B4-BE49-F238E27FC236}">
                  <a16:creationId xmlns:a16="http://schemas.microsoft.com/office/drawing/2014/main" id="{64383C77-BD63-49AB-A8DD-ED840E7ED666}"/>
                </a:ext>
              </a:extLst>
            </p:cNvPr>
            <p:cNvSpPr txBox="1"/>
            <p:nvPr/>
          </p:nvSpPr>
          <p:spPr>
            <a:xfrm>
              <a:off x="5177694" y="1722831"/>
              <a:ext cx="1825286"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2</a:t>
              </a:r>
            </a:p>
          </p:txBody>
        </p:sp>
        <p:sp>
          <p:nvSpPr>
            <p:cNvPr id="60" name="TextBox 59">
              <a:extLst>
                <a:ext uri="{FF2B5EF4-FFF2-40B4-BE49-F238E27FC236}">
                  <a16:creationId xmlns:a16="http://schemas.microsoft.com/office/drawing/2014/main" id="{09B02C0E-5CE5-4091-ABCF-13FCE97ED08F}"/>
                </a:ext>
              </a:extLst>
            </p:cNvPr>
            <p:cNvSpPr txBox="1"/>
            <p:nvPr/>
          </p:nvSpPr>
          <p:spPr>
            <a:xfrm>
              <a:off x="2676702" y="4239989"/>
              <a:ext cx="1825286"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3</a:t>
              </a:r>
            </a:p>
          </p:txBody>
        </p:sp>
      </p:grpSp>
    </p:spTree>
    <p:extLst>
      <p:ext uri="{BB962C8B-B14F-4D97-AF65-F5344CB8AC3E}">
        <p14:creationId xmlns:p14="http://schemas.microsoft.com/office/powerpoint/2010/main" val="39202485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03b – Manage Azure resources with templates</a:t>
            </a:r>
          </a:p>
        </p:txBody>
      </p:sp>
      <p:sp>
        <p:nvSpPr>
          <p:cNvPr id="13" name="Text Placeholder 2">
            <a:extLst>
              <a:ext uri="{FF2B5EF4-FFF2-40B4-BE49-F238E27FC236}">
                <a16:creationId xmlns:a16="http://schemas.microsoft.com/office/drawing/2014/main" id="{B523FF43-6FFD-4200-AA92-21AD69A2C20E}"/>
              </a:ext>
            </a:extLst>
          </p:cNvPr>
          <p:cNvSpPr txBox="1">
            <a:spLocks/>
          </p:cNvSpPr>
          <p:nvPr/>
        </p:nvSpPr>
        <p:spPr>
          <a:xfrm>
            <a:off x="463125" y="1354615"/>
            <a:ext cx="11582400" cy="129266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you need to carry out the equivalent task by using Azure Resource Manager templates</a:t>
            </a:r>
          </a:p>
        </p:txBody>
      </p:sp>
      <p:sp>
        <p:nvSpPr>
          <p:cNvPr id="16" name="Text Placeholder 2">
            <a:extLst>
              <a:ext uri="{FF2B5EF4-FFF2-40B4-BE49-F238E27FC236}">
                <a16:creationId xmlns:a16="http://schemas.microsoft.com/office/drawing/2014/main" id="{4CC1036D-E6C0-4027-9505-32D3C1479268}"/>
              </a:ext>
            </a:extLst>
          </p:cNvPr>
          <p:cNvSpPr txBox="1">
            <a:spLocks/>
          </p:cNvSpPr>
          <p:nvPr/>
        </p:nvSpPr>
        <p:spPr>
          <a:xfrm>
            <a:off x="463125" y="322887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5" name="Rectangle 24">
            <a:extLst>
              <a:ext uri="{FF2B5EF4-FFF2-40B4-BE49-F238E27FC236}">
                <a16:creationId xmlns:a16="http://schemas.microsoft.com/office/drawing/2014/main" id="{847364E2-1D44-4F91-9B22-EFB1D3A6B773}"/>
              </a:ext>
            </a:extLst>
          </p:cNvPr>
          <p:cNvSpPr/>
          <p:nvPr/>
        </p:nvSpPr>
        <p:spPr bwMode="auto">
          <a:xfrm>
            <a:off x="463125" y="371602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1:</a:t>
            </a:r>
            <a:br>
              <a:rPr lang="en-US" sz="2000" dirty="0">
                <a:solidFill>
                  <a:schemeClr val="tx1"/>
                </a:solidFill>
                <a:cs typeface="Segoe UI Semilight"/>
              </a:rPr>
            </a:br>
            <a:r>
              <a:rPr lang="en-US" sz="2000" dirty="0">
                <a:solidFill>
                  <a:schemeClr val="tx1"/>
                </a:solidFill>
                <a:cs typeface="Segoe UI Semilight"/>
              </a:rPr>
              <a:t>Review an ARM template</a:t>
            </a:r>
            <a:br>
              <a:rPr lang="en-US" sz="2000" dirty="0">
                <a:solidFill>
                  <a:schemeClr val="tx1"/>
                </a:solidFill>
                <a:cs typeface="Segoe UI Semilight"/>
              </a:rPr>
            </a:br>
            <a:r>
              <a:rPr lang="en-US" sz="2000" dirty="0">
                <a:solidFill>
                  <a:schemeClr val="tx1"/>
                </a:solidFill>
                <a:cs typeface="Segoe UI Semilight"/>
              </a:rPr>
              <a:t>for deployment of an Azure managed disk</a:t>
            </a:r>
          </a:p>
        </p:txBody>
      </p:sp>
      <p:sp>
        <p:nvSpPr>
          <p:cNvPr id="26" name="Rectangle 25">
            <a:extLst>
              <a:ext uri="{FF2B5EF4-FFF2-40B4-BE49-F238E27FC236}">
                <a16:creationId xmlns:a16="http://schemas.microsoft.com/office/drawing/2014/main" id="{A19AC064-EB6B-4717-925C-9A1C445009C2}"/>
              </a:ext>
            </a:extLst>
          </p:cNvPr>
          <p:cNvSpPr/>
          <p:nvPr/>
        </p:nvSpPr>
        <p:spPr bwMode="auto">
          <a:xfrm>
            <a:off x="4370354" y="371602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2:</a:t>
            </a:r>
            <a:br>
              <a:rPr lang="en-US" sz="2200" dirty="0">
                <a:solidFill>
                  <a:schemeClr val="tx1"/>
                </a:solidFill>
                <a:latin typeface="Segoe UI Semibold"/>
                <a:cs typeface="Segoe UI Semilight"/>
              </a:rPr>
            </a:br>
            <a:r>
              <a:rPr lang="en-US" sz="2000" dirty="0">
                <a:solidFill>
                  <a:schemeClr val="tx1"/>
                </a:solidFill>
                <a:cs typeface="Segoe UI Semilight"/>
              </a:rPr>
              <a:t>Create an Azure managed disk by using an ARM template</a:t>
            </a:r>
          </a:p>
        </p:txBody>
      </p:sp>
      <p:sp>
        <p:nvSpPr>
          <p:cNvPr id="27" name="Rectangle 26">
            <a:extLst>
              <a:ext uri="{FF2B5EF4-FFF2-40B4-BE49-F238E27FC236}">
                <a16:creationId xmlns:a16="http://schemas.microsoft.com/office/drawing/2014/main" id="{5EC36B3E-9282-40F3-B788-A78480F42B40}"/>
              </a:ext>
            </a:extLst>
          </p:cNvPr>
          <p:cNvSpPr/>
          <p:nvPr/>
        </p:nvSpPr>
        <p:spPr bwMode="auto">
          <a:xfrm>
            <a:off x="8277582" y="371602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3:</a:t>
            </a:r>
            <a:br>
              <a:rPr lang="en-US" sz="2200" dirty="0">
                <a:solidFill>
                  <a:schemeClr val="tx1"/>
                </a:solidFill>
                <a:latin typeface="Segoe UI Semibold"/>
                <a:cs typeface="Segoe UI Semilight"/>
              </a:rPr>
            </a:br>
            <a:r>
              <a:rPr lang="en-US" sz="2000" dirty="0">
                <a:solidFill>
                  <a:schemeClr val="tx1"/>
                </a:solidFill>
                <a:cs typeface="Segoe UI Semilight"/>
              </a:rPr>
              <a:t>Review the ARM template-based deployment of the managed disk</a:t>
            </a:r>
          </a:p>
        </p:txBody>
      </p:sp>
      <p:sp>
        <p:nvSpPr>
          <p:cNvPr id="3" name="Text Placeholder 2">
            <a:extLst>
              <a:ext uri="{FF2B5EF4-FFF2-40B4-BE49-F238E27FC236}">
                <a16:creationId xmlns:a16="http://schemas.microsoft.com/office/drawing/2014/main" id="{679DD51B-7278-49F9-9796-F1B3C6A2B849}"/>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A70DD89-658C-4783-8151-0ED3A968775F}"/>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43277659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03b – Architecture diagram</a:t>
            </a:r>
          </a:p>
        </p:txBody>
      </p:sp>
      <p:grpSp>
        <p:nvGrpSpPr>
          <p:cNvPr id="9" name="Group 8" descr="Architecture diagram of the detailed lab steps. ">
            <a:extLst>
              <a:ext uri="{FF2B5EF4-FFF2-40B4-BE49-F238E27FC236}">
                <a16:creationId xmlns:a16="http://schemas.microsoft.com/office/drawing/2014/main" id="{24848A19-218B-4EFF-9A33-1203888518AF}"/>
              </a:ext>
            </a:extLst>
          </p:cNvPr>
          <p:cNvGrpSpPr/>
          <p:nvPr/>
        </p:nvGrpSpPr>
        <p:grpSpPr>
          <a:xfrm>
            <a:off x="1072803" y="2423625"/>
            <a:ext cx="10020475" cy="2147274"/>
            <a:chOff x="649470" y="2196534"/>
            <a:chExt cx="10020475" cy="2147274"/>
          </a:xfrm>
        </p:grpSpPr>
        <p:sp>
          <p:nvSpPr>
            <p:cNvPr id="10" name="Rectangle 9">
              <a:extLst>
                <a:ext uri="{FF2B5EF4-FFF2-40B4-BE49-F238E27FC236}">
                  <a16:creationId xmlns:a16="http://schemas.microsoft.com/office/drawing/2014/main" id="{1257D073-5B4E-4361-B21F-D6C079510D17}"/>
                </a:ext>
              </a:extLst>
            </p:cNvPr>
            <p:cNvSpPr/>
            <p:nvPr/>
          </p:nvSpPr>
          <p:spPr bwMode="auto">
            <a:xfrm>
              <a:off x="4899066" y="2219794"/>
              <a:ext cx="5770879"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E787A12D-9A7C-4EB0-99DF-675427C30D80}"/>
                </a:ext>
              </a:extLst>
            </p:cNvPr>
            <p:cNvSpPr/>
            <p:nvPr/>
          </p:nvSpPr>
          <p:spPr bwMode="auto">
            <a:xfrm>
              <a:off x="649470" y="2196534"/>
              <a:ext cx="4168904"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2" name="Graphic 11">
              <a:extLst>
                <a:ext uri="{FF2B5EF4-FFF2-40B4-BE49-F238E27FC236}">
                  <a16:creationId xmlns:a16="http://schemas.microsoft.com/office/drawing/2014/main" id="{16C02489-66AD-494E-B7FD-32998DC2E0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8373" y="2755161"/>
              <a:ext cx="376369" cy="376369"/>
            </a:xfrm>
            <a:prstGeom prst="rect">
              <a:avLst/>
            </a:prstGeom>
          </p:spPr>
        </p:pic>
        <p:pic>
          <p:nvPicPr>
            <p:cNvPr id="13" name="Graphic 12">
              <a:extLst>
                <a:ext uri="{FF2B5EF4-FFF2-40B4-BE49-F238E27FC236}">
                  <a16:creationId xmlns:a16="http://schemas.microsoft.com/office/drawing/2014/main" id="{D0B89A5F-9DB6-4814-A7F2-1AFA6DDC38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5422" y="3302723"/>
              <a:ext cx="376370" cy="376370"/>
            </a:xfrm>
            <a:prstGeom prst="rect">
              <a:avLst/>
            </a:prstGeom>
          </p:spPr>
        </p:pic>
        <p:sp>
          <p:nvSpPr>
            <p:cNvPr id="14" name="TextBox 13">
              <a:extLst>
                <a:ext uri="{FF2B5EF4-FFF2-40B4-BE49-F238E27FC236}">
                  <a16:creationId xmlns:a16="http://schemas.microsoft.com/office/drawing/2014/main" id="{1C8364DB-888B-4CD3-B2D0-DD9D25C5F0B9}"/>
                </a:ext>
              </a:extLst>
            </p:cNvPr>
            <p:cNvSpPr txBox="1"/>
            <p:nvPr/>
          </p:nvSpPr>
          <p:spPr>
            <a:xfrm>
              <a:off x="1364741" y="2807568"/>
              <a:ext cx="1297732" cy="271554"/>
            </a:xfrm>
            <a:prstGeom prst="rect">
              <a:avLst/>
            </a:prstGeom>
            <a:noFill/>
          </p:spPr>
          <p:txBody>
            <a:bodyPr wrap="square">
              <a:spAutoFit/>
            </a:bodyPr>
            <a:lstStyle/>
            <a:p>
              <a:pPr defTabSz="914367"/>
              <a:r>
                <a:rPr lang="fr-FR" sz="1176" b="1" dirty="0">
                  <a:solidFill>
                    <a:srgbClr val="000000"/>
                  </a:solidFill>
                  <a:latin typeface="Segoe UI"/>
                </a:rPr>
                <a:t>az104-03a-rg1</a:t>
              </a:r>
            </a:p>
          </p:txBody>
        </p:sp>
        <p:sp>
          <p:nvSpPr>
            <p:cNvPr id="15" name="Rectangle 14">
              <a:extLst>
                <a:ext uri="{FF2B5EF4-FFF2-40B4-BE49-F238E27FC236}">
                  <a16:creationId xmlns:a16="http://schemas.microsoft.com/office/drawing/2014/main" id="{A9EC3846-EBA3-422C-9C4F-02BD976994EE}"/>
                </a:ext>
              </a:extLst>
            </p:cNvPr>
            <p:cNvSpPr/>
            <p:nvPr/>
          </p:nvSpPr>
          <p:spPr bwMode="auto">
            <a:xfrm>
              <a:off x="896425" y="3183937"/>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16" name="TextBox 15">
              <a:extLst>
                <a:ext uri="{FF2B5EF4-FFF2-40B4-BE49-F238E27FC236}">
                  <a16:creationId xmlns:a16="http://schemas.microsoft.com/office/drawing/2014/main" id="{71EBFAD2-C68C-4DD8-8930-D4ACCB62F2D7}"/>
                </a:ext>
              </a:extLst>
            </p:cNvPr>
            <p:cNvSpPr txBox="1"/>
            <p:nvPr/>
          </p:nvSpPr>
          <p:spPr>
            <a:xfrm>
              <a:off x="1311951" y="3679320"/>
              <a:ext cx="1578425" cy="271554"/>
            </a:xfrm>
            <a:prstGeom prst="rect">
              <a:avLst/>
            </a:prstGeom>
            <a:noFill/>
          </p:spPr>
          <p:txBody>
            <a:bodyPr wrap="square">
              <a:spAutoFit/>
            </a:bodyPr>
            <a:lstStyle/>
            <a:p>
              <a:pPr defTabSz="914367"/>
              <a:r>
                <a:rPr lang="fr-FR" sz="1176" b="1" dirty="0">
                  <a:solidFill>
                    <a:srgbClr val="000000"/>
                  </a:solidFill>
                  <a:latin typeface="Segoe UI"/>
                </a:rPr>
                <a:t>az104-03a-disk1</a:t>
              </a:r>
            </a:p>
          </p:txBody>
        </p:sp>
        <p:sp>
          <p:nvSpPr>
            <p:cNvPr id="17" name="TextBox 16">
              <a:extLst>
                <a:ext uri="{FF2B5EF4-FFF2-40B4-BE49-F238E27FC236}">
                  <a16:creationId xmlns:a16="http://schemas.microsoft.com/office/drawing/2014/main" id="{CDEBDA3B-C561-444F-8793-28B919D003D2}"/>
                </a:ext>
              </a:extLst>
            </p:cNvPr>
            <p:cNvSpPr txBox="1"/>
            <p:nvPr/>
          </p:nvSpPr>
          <p:spPr>
            <a:xfrm>
              <a:off x="803432" y="2266635"/>
              <a:ext cx="1297732"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1</a:t>
              </a:r>
            </a:p>
          </p:txBody>
        </p:sp>
        <p:cxnSp>
          <p:nvCxnSpPr>
            <p:cNvPr id="18" name="Straight Arrow Connector 17">
              <a:extLst>
                <a:ext uri="{FF2B5EF4-FFF2-40B4-BE49-F238E27FC236}">
                  <a16:creationId xmlns:a16="http://schemas.microsoft.com/office/drawing/2014/main" id="{3414CD6E-66E2-4423-8E2E-CBA581A4A89E}"/>
                </a:ext>
              </a:extLst>
            </p:cNvPr>
            <p:cNvCxnSpPr/>
            <p:nvPr/>
          </p:nvCxnSpPr>
          <p:spPr>
            <a:xfrm>
              <a:off x="2662473" y="2965117"/>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9509450-5939-40B0-9C23-6B5056ACFE66}"/>
                </a:ext>
              </a:extLst>
            </p:cNvPr>
            <p:cNvSpPr txBox="1"/>
            <p:nvPr/>
          </p:nvSpPr>
          <p:spPr>
            <a:xfrm>
              <a:off x="3960205" y="2802056"/>
              <a:ext cx="994157"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dirty="0">
                  <a:solidFill>
                    <a:srgbClr val="0070C0"/>
                  </a:solidFill>
                  <a:latin typeface="Segoe UI"/>
                </a:rPr>
                <a:t>JSON</a:t>
              </a:r>
              <a:endParaRPr lang="fr-FR" sz="1372" dirty="0" err="1">
                <a:solidFill>
                  <a:srgbClr val="0070C0"/>
                </a:solidFill>
                <a:latin typeface="Segoe UI"/>
              </a:endParaRPr>
            </a:p>
          </p:txBody>
        </p:sp>
        <p:sp>
          <p:nvSpPr>
            <p:cNvPr id="20" name="TextBox 19">
              <a:extLst>
                <a:ext uri="{FF2B5EF4-FFF2-40B4-BE49-F238E27FC236}">
                  <a16:creationId xmlns:a16="http://schemas.microsoft.com/office/drawing/2014/main" id="{BD0E67FB-8038-42B7-A604-0FD67454E987}"/>
                </a:ext>
              </a:extLst>
            </p:cNvPr>
            <p:cNvSpPr txBox="1"/>
            <p:nvPr/>
          </p:nvSpPr>
          <p:spPr>
            <a:xfrm>
              <a:off x="3960205" y="3501929"/>
              <a:ext cx="1297732" cy="271554"/>
            </a:xfrm>
            <a:prstGeom prst="rect">
              <a:avLst/>
            </a:prstGeom>
            <a:noFill/>
          </p:spPr>
          <p:txBody>
            <a:bodyPr wrap="square">
              <a:spAutoFit/>
            </a:bodyPr>
            <a:lstStyle/>
            <a:p>
              <a:pPr defTabSz="914367"/>
              <a:r>
                <a:rPr lang="fr-FR" sz="1176" b="1" dirty="0">
                  <a:solidFill>
                    <a:srgbClr val="000000"/>
                  </a:solidFill>
                  <a:latin typeface="Segoe UI"/>
                </a:rPr>
                <a:t>Template</a:t>
              </a:r>
            </a:p>
          </p:txBody>
        </p:sp>
        <p:sp>
          <p:nvSpPr>
            <p:cNvPr id="21" name="TextBox 20">
              <a:extLst>
                <a:ext uri="{FF2B5EF4-FFF2-40B4-BE49-F238E27FC236}">
                  <a16:creationId xmlns:a16="http://schemas.microsoft.com/office/drawing/2014/main" id="{1A5072CD-307C-44C1-A687-A1D034444370}"/>
                </a:ext>
              </a:extLst>
            </p:cNvPr>
            <p:cNvSpPr txBox="1"/>
            <p:nvPr/>
          </p:nvSpPr>
          <p:spPr>
            <a:xfrm>
              <a:off x="6219312" y="2784700"/>
              <a:ext cx="994157"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dirty="0">
                  <a:solidFill>
                    <a:srgbClr val="0070C0"/>
                  </a:solidFill>
                  <a:latin typeface="Segoe UI"/>
                </a:rPr>
                <a:t>JSON</a:t>
              </a:r>
              <a:endParaRPr lang="fr-FR" sz="1372" dirty="0" err="1">
                <a:solidFill>
                  <a:srgbClr val="0070C0"/>
                </a:solidFill>
                <a:latin typeface="Segoe UI"/>
              </a:endParaRPr>
            </a:p>
          </p:txBody>
        </p:sp>
        <p:sp>
          <p:nvSpPr>
            <p:cNvPr id="22" name="TextBox 21">
              <a:extLst>
                <a:ext uri="{FF2B5EF4-FFF2-40B4-BE49-F238E27FC236}">
                  <a16:creationId xmlns:a16="http://schemas.microsoft.com/office/drawing/2014/main" id="{8DE2F63C-77B3-43C2-82C1-61D57AAF2AF8}"/>
                </a:ext>
              </a:extLst>
            </p:cNvPr>
            <p:cNvSpPr txBox="1"/>
            <p:nvPr/>
          </p:nvSpPr>
          <p:spPr>
            <a:xfrm>
              <a:off x="6067525" y="3484573"/>
              <a:ext cx="1297732" cy="271554"/>
            </a:xfrm>
            <a:prstGeom prst="rect">
              <a:avLst/>
            </a:prstGeom>
            <a:noFill/>
          </p:spPr>
          <p:txBody>
            <a:bodyPr wrap="square">
              <a:spAutoFit/>
            </a:bodyPr>
            <a:lstStyle/>
            <a:p>
              <a:pPr defTabSz="914367"/>
              <a:r>
                <a:rPr lang="fr-FR" sz="1176" b="1" dirty="0">
                  <a:solidFill>
                    <a:srgbClr val="000000"/>
                  </a:solidFill>
                  <a:latin typeface="Segoe UI"/>
                </a:rPr>
                <a:t>New Template</a:t>
              </a:r>
            </a:p>
          </p:txBody>
        </p:sp>
        <p:cxnSp>
          <p:nvCxnSpPr>
            <p:cNvPr id="23" name="Straight Arrow Connector 22">
              <a:extLst>
                <a:ext uri="{FF2B5EF4-FFF2-40B4-BE49-F238E27FC236}">
                  <a16:creationId xmlns:a16="http://schemas.microsoft.com/office/drawing/2014/main" id="{1983402F-51E8-408D-B900-9CC15243418E}"/>
                </a:ext>
              </a:extLst>
            </p:cNvPr>
            <p:cNvCxnSpPr>
              <a:cxnSpLocks/>
            </p:cNvCxnSpPr>
            <p:nvPr/>
          </p:nvCxnSpPr>
          <p:spPr>
            <a:xfrm>
              <a:off x="4818373" y="2985963"/>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1A907B0-0973-4669-AE42-D9B94B78894C}"/>
                </a:ext>
              </a:extLst>
            </p:cNvPr>
            <p:cNvSpPr txBox="1"/>
            <p:nvPr/>
          </p:nvSpPr>
          <p:spPr>
            <a:xfrm>
              <a:off x="4842258" y="2677179"/>
              <a:ext cx="1489160" cy="271554"/>
            </a:xfrm>
            <a:prstGeom prst="rect">
              <a:avLst/>
            </a:prstGeom>
            <a:noFill/>
          </p:spPr>
          <p:txBody>
            <a:bodyPr wrap="square">
              <a:spAutoFit/>
            </a:bodyPr>
            <a:lstStyle/>
            <a:p>
              <a:pPr defTabSz="914367"/>
              <a:r>
                <a:rPr lang="fr-FR" sz="1176" b="1" dirty="0">
                  <a:solidFill>
                    <a:srgbClr val="000000"/>
                  </a:solidFill>
                  <a:latin typeface="Segoe UI"/>
                </a:rPr>
                <a:t>Edit Template</a:t>
              </a:r>
            </a:p>
          </p:txBody>
        </p:sp>
        <p:sp>
          <p:nvSpPr>
            <p:cNvPr id="25" name="TextBox 24">
              <a:extLst>
                <a:ext uri="{FF2B5EF4-FFF2-40B4-BE49-F238E27FC236}">
                  <a16:creationId xmlns:a16="http://schemas.microsoft.com/office/drawing/2014/main" id="{19688981-547E-470F-AEAA-3C99613A1371}"/>
                </a:ext>
              </a:extLst>
            </p:cNvPr>
            <p:cNvSpPr txBox="1"/>
            <p:nvPr/>
          </p:nvSpPr>
          <p:spPr>
            <a:xfrm>
              <a:off x="5074068" y="2289895"/>
              <a:ext cx="1297732"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2</a:t>
              </a:r>
            </a:p>
          </p:txBody>
        </p:sp>
        <p:pic>
          <p:nvPicPr>
            <p:cNvPr id="26" name="Graphic 25">
              <a:extLst>
                <a:ext uri="{FF2B5EF4-FFF2-40B4-BE49-F238E27FC236}">
                  <a16:creationId xmlns:a16="http://schemas.microsoft.com/office/drawing/2014/main" id="{0876DADA-8308-4F6C-B75A-573A454D82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3942" y="2733127"/>
              <a:ext cx="376369" cy="376369"/>
            </a:xfrm>
            <a:prstGeom prst="rect">
              <a:avLst/>
            </a:prstGeom>
          </p:spPr>
        </p:pic>
        <p:pic>
          <p:nvPicPr>
            <p:cNvPr id="27" name="Graphic 26">
              <a:extLst>
                <a:ext uri="{FF2B5EF4-FFF2-40B4-BE49-F238E27FC236}">
                  <a16:creationId xmlns:a16="http://schemas.microsoft.com/office/drawing/2014/main" id="{90DB03CA-C7DE-4555-8BD6-BFDD950AE1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90991" y="3280688"/>
              <a:ext cx="376370" cy="376370"/>
            </a:xfrm>
            <a:prstGeom prst="rect">
              <a:avLst/>
            </a:prstGeom>
          </p:spPr>
        </p:pic>
        <p:sp>
          <p:nvSpPr>
            <p:cNvPr id="28" name="TextBox 27">
              <a:extLst>
                <a:ext uri="{FF2B5EF4-FFF2-40B4-BE49-F238E27FC236}">
                  <a16:creationId xmlns:a16="http://schemas.microsoft.com/office/drawing/2014/main" id="{8B562283-C959-43FA-A651-3036EFE6C205}"/>
                </a:ext>
              </a:extLst>
            </p:cNvPr>
            <p:cNvSpPr txBox="1"/>
            <p:nvPr/>
          </p:nvSpPr>
          <p:spPr>
            <a:xfrm>
              <a:off x="8730310" y="2785534"/>
              <a:ext cx="1297732" cy="271554"/>
            </a:xfrm>
            <a:prstGeom prst="rect">
              <a:avLst/>
            </a:prstGeom>
            <a:noFill/>
          </p:spPr>
          <p:txBody>
            <a:bodyPr wrap="square">
              <a:spAutoFit/>
            </a:bodyPr>
            <a:lstStyle/>
            <a:p>
              <a:pPr defTabSz="914367"/>
              <a:r>
                <a:rPr lang="fr-FR" sz="1176" b="1" dirty="0">
                  <a:solidFill>
                    <a:srgbClr val="000000"/>
                  </a:solidFill>
                  <a:latin typeface="Segoe UI"/>
                </a:rPr>
                <a:t>az104-03b-rg1</a:t>
              </a:r>
            </a:p>
          </p:txBody>
        </p:sp>
        <p:sp>
          <p:nvSpPr>
            <p:cNvPr id="29" name="Rectangle 28">
              <a:extLst>
                <a:ext uri="{FF2B5EF4-FFF2-40B4-BE49-F238E27FC236}">
                  <a16:creationId xmlns:a16="http://schemas.microsoft.com/office/drawing/2014/main" id="{56BB13B8-634F-4C03-9FA7-ED9AE84E6ADE}"/>
                </a:ext>
              </a:extLst>
            </p:cNvPr>
            <p:cNvSpPr/>
            <p:nvPr/>
          </p:nvSpPr>
          <p:spPr bwMode="auto">
            <a:xfrm>
              <a:off x="8261994" y="3161903"/>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30" name="TextBox 29">
              <a:extLst>
                <a:ext uri="{FF2B5EF4-FFF2-40B4-BE49-F238E27FC236}">
                  <a16:creationId xmlns:a16="http://schemas.microsoft.com/office/drawing/2014/main" id="{5FA5B6FD-EA02-472E-ACAD-B3628F61F714}"/>
                </a:ext>
              </a:extLst>
            </p:cNvPr>
            <p:cNvSpPr txBox="1"/>
            <p:nvPr/>
          </p:nvSpPr>
          <p:spPr>
            <a:xfrm>
              <a:off x="8677520" y="3657286"/>
              <a:ext cx="1578425" cy="271554"/>
            </a:xfrm>
            <a:prstGeom prst="rect">
              <a:avLst/>
            </a:prstGeom>
            <a:noFill/>
          </p:spPr>
          <p:txBody>
            <a:bodyPr wrap="square">
              <a:spAutoFit/>
            </a:bodyPr>
            <a:lstStyle/>
            <a:p>
              <a:pPr defTabSz="914367"/>
              <a:r>
                <a:rPr lang="fr-FR" sz="1176" b="1" dirty="0">
                  <a:solidFill>
                    <a:srgbClr val="000000"/>
                  </a:solidFill>
                  <a:latin typeface="Segoe UI"/>
                </a:rPr>
                <a:t>az104-03b-disk1</a:t>
              </a:r>
            </a:p>
          </p:txBody>
        </p:sp>
        <p:cxnSp>
          <p:nvCxnSpPr>
            <p:cNvPr id="31" name="Straight Arrow Connector 30">
              <a:extLst>
                <a:ext uri="{FF2B5EF4-FFF2-40B4-BE49-F238E27FC236}">
                  <a16:creationId xmlns:a16="http://schemas.microsoft.com/office/drawing/2014/main" id="{CE8E69C4-197C-441A-9B59-306E59D0EA56}"/>
                </a:ext>
              </a:extLst>
            </p:cNvPr>
            <p:cNvCxnSpPr/>
            <p:nvPr/>
          </p:nvCxnSpPr>
          <p:spPr>
            <a:xfrm>
              <a:off x="6984367" y="2985963"/>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9DD209-A56C-4B32-876F-B720739F58C7}"/>
                </a:ext>
              </a:extLst>
            </p:cNvPr>
            <p:cNvSpPr txBox="1"/>
            <p:nvPr/>
          </p:nvSpPr>
          <p:spPr>
            <a:xfrm>
              <a:off x="7175197" y="2688698"/>
              <a:ext cx="1489160" cy="271554"/>
            </a:xfrm>
            <a:prstGeom prst="rect">
              <a:avLst/>
            </a:prstGeom>
            <a:noFill/>
          </p:spPr>
          <p:txBody>
            <a:bodyPr wrap="square">
              <a:spAutoFit/>
            </a:bodyPr>
            <a:lstStyle/>
            <a:p>
              <a:pPr defTabSz="914367"/>
              <a:r>
                <a:rPr lang="fr-FR" sz="1176" b="1" dirty="0" err="1">
                  <a:solidFill>
                    <a:srgbClr val="000000"/>
                  </a:solidFill>
                  <a:latin typeface="Segoe UI"/>
                </a:rPr>
                <a:t>Deploy</a:t>
              </a:r>
              <a:endParaRPr lang="fr-FR" sz="1176" b="1" dirty="0">
                <a:solidFill>
                  <a:srgbClr val="000000"/>
                </a:solidFill>
                <a:latin typeface="Segoe UI"/>
              </a:endParaRPr>
            </a:p>
          </p:txBody>
        </p:sp>
        <p:pic>
          <p:nvPicPr>
            <p:cNvPr id="33" name="Graphic 32" descr="Paper">
              <a:extLst>
                <a:ext uri="{FF2B5EF4-FFF2-40B4-BE49-F238E27FC236}">
                  <a16:creationId xmlns:a16="http://schemas.microsoft.com/office/drawing/2014/main" id="{A5F593E0-355E-4907-BB23-6882C538B650}"/>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3544" y="2561448"/>
              <a:ext cx="896425" cy="896425"/>
            </a:xfrm>
            <a:prstGeom prst="rect">
              <a:avLst/>
            </a:prstGeom>
          </p:spPr>
        </p:pic>
        <p:pic>
          <p:nvPicPr>
            <p:cNvPr id="34" name="Graphic 33" descr="Paper">
              <a:extLst>
                <a:ext uri="{FF2B5EF4-FFF2-40B4-BE49-F238E27FC236}">
                  <a16:creationId xmlns:a16="http://schemas.microsoft.com/office/drawing/2014/main" id="{5C290129-0EFF-4034-AB14-068860B900D5}"/>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51043" y="2571384"/>
              <a:ext cx="896425" cy="896425"/>
            </a:xfrm>
            <a:prstGeom prst="rect">
              <a:avLst/>
            </a:prstGeom>
          </p:spPr>
        </p:pic>
      </p:grpSp>
      <p:sp>
        <p:nvSpPr>
          <p:cNvPr id="36" name="Rectangle 35">
            <a:extLst>
              <a:ext uri="{FF2B5EF4-FFF2-40B4-BE49-F238E27FC236}">
                <a16:creationId xmlns:a16="http://schemas.microsoft.com/office/drawing/2014/main" id="{DBF774EC-D693-47B4-945D-4D6EE334E33A}"/>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1568451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03c – Manage Azure resources with PowerShell (optional)</a:t>
            </a:r>
          </a:p>
        </p:txBody>
      </p:sp>
      <p:sp>
        <p:nvSpPr>
          <p:cNvPr id="13" name="Text Placeholder 2">
            <a:extLst>
              <a:ext uri="{FF2B5EF4-FFF2-40B4-BE49-F238E27FC236}">
                <a16:creationId xmlns:a16="http://schemas.microsoft.com/office/drawing/2014/main" id="{F3F48AEF-E212-433F-8B5D-79A9E3E6B87E}"/>
              </a:ext>
            </a:extLst>
          </p:cNvPr>
          <p:cNvSpPr txBox="1">
            <a:spLocks/>
          </p:cNvSpPr>
          <p:nvPr/>
        </p:nvSpPr>
        <p:spPr>
          <a:xfrm>
            <a:off x="427038" y="1366807"/>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and Azure Resource Manager templates, you want the equivalent tasks with Azure PowerShell. To avoid installing Azure PowerShell modules, you will leverage the Azure Cloud Shell</a:t>
            </a:r>
          </a:p>
        </p:txBody>
      </p:sp>
      <p:sp>
        <p:nvSpPr>
          <p:cNvPr id="16" name="Text Placeholder 2">
            <a:extLst>
              <a:ext uri="{FF2B5EF4-FFF2-40B4-BE49-F238E27FC236}">
                <a16:creationId xmlns:a16="http://schemas.microsoft.com/office/drawing/2014/main" id="{F72300B1-756A-45FE-A503-82B1144D3FB9}"/>
              </a:ext>
            </a:extLst>
          </p:cNvPr>
          <p:cNvSpPr txBox="1">
            <a:spLocks/>
          </p:cNvSpPr>
          <p:nvPr/>
        </p:nvSpPr>
        <p:spPr>
          <a:xfrm>
            <a:off x="427038" y="324106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0" name="Rectangle 19">
            <a:extLst>
              <a:ext uri="{FF2B5EF4-FFF2-40B4-BE49-F238E27FC236}">
                <a16:creationId xmlns:a16="http://schemas.microsoft.com/office/drawing/2014/main" id="{B7854F82-8874-4A3E-AB1E-D3805D4333E3}"/>
              </a:ext>
            </a:extLst>
          </p:cNvPr>
          <p:cNvSpPr/>
          <p:nvPr/>
        </p:nvSpPr>
        <p:spPr bwMode="auto">
          <a:xfrm>
            <a:off x="427038" y="372821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1:</a:t>
            </a:r>
            <a:br>
              <a:rPr lang="en-US" sz="2000" dirty="0">
                <a:solidFill>
                  <a:schemeClr val="tx1"/>
                </a:solidFill>
                <a:cs typeface="Segoe UI Semilight"/>
              </a:rPr>
            </a:br>
            <a:r>
              <a:rPr lang="en-US" sz="2000" dirty="0">
                <a:solidFill>
                  <a:schemeClr val="tx1"/>
                </a:solidFill>
                <a:cs typeface="Segoe UI Semilight"/>
              </a:rPr>
              <a:t>Start a PowerShell session in Azure Cloud Shell</a:t>
            </a:r>
          </a:p>
        </p:txBody>
      </p:sp>
      <p:sp>
        <p:nvSpPr>
          <p:cNvPr id="23" name="Rectangle 22">
            <a:extLst>
              <a:ext uri="{FF2B5EF4-FFF2-40B4-BE49-F238E27FC236}">
                <a16:creationId xmlns:a16="http://schemas.microsoft.com/office/drawing/2014/main" id="{9CBAA487-55D1-45F1-8A32-AC702BA1FCAA}"/>
              </a:ext>
            </a:extLst>
          </p:cNvPr>
          <p:cNvSpPr/>
          <p:nvPr/>
        </p:nvSpPr>
        <p:spPr bwMode="auto">
          <a:xfrm>
            <a:off x="4334267" y="372821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2:</a:t>
            </a:r>
            <a:br>
              <a:rPr lang="en-US" sz="2200" dirty="0">
                <a:solidFill>
                  <a:schemeClr val="tx1"/>
                </a:solidFill>
                <a:latin typeface="Segoe UI Semibold"/>
                <a:cs typeface="Segoe UI Semilight"/>
              </a:rPr>
            </a:br>
            <a:r>
              <a:rPr lang="en-US" sz="2000" dirty="0">
                <a:solidFill>
                  <a:schemeClr val="tx1"/>
                </a:solidFill>
                <a:cs typeface="Segoe UI Semilight"/>
              </a:rPr>
              <a:t>Create a resource group and an Azure managed disk with Azure PowerShell</a:t>
            </a:r>
          </a:p>
        </p:txBody>
      </p:sp>
      <p:sp>
        <p:nvSpPr>
          <p:cNvPr id="24" name="Rectangle 23">
            <a:extLst>
              <a:ext uri="{FF2B5EF4-FFF2-40B4-BE49-F238E27FC236}">
                <a16:creationId xmlns:a16="http://schemas.microsoft.com/office/drawing/2014/main" id="{DECBE062-F6AB-4051-9A73-560A962D36CB}"/>
              </a:ext>
            </a:extLst>
          </p:cNvPr>
          <p:cNvSpPr/>
          <p:nvPr/>
        </p:nvSpPr>
        <p:spPr bwMode="auto">
          <a:xfrm>
            <a:off x="8241495" y="372821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3:</a:t>
            </a:r>
            <a:br>
              <a:rPr lang="en-US" sz="2200" dirty="0">
                <a:solidFill>
                  <a:schemeClr val="tx1"/>
                </a:solidFill>
                <a:latin typeface="Segoe UI Semibold"/>
                <a:cs typeface="Segoe UI Semilight"/>
              </a:rPr>
            </a:br>
            <a:r>
              <a:rPr lang="en-US" sz="2000" dirty="0">
                <a:solidFill>
                  <a:schemeClr val="tx1"/>
                </a:solidFill>
                <a:cs typeface="Segoe UI Semilight"/>
              </a:rPr>
              <a:t>Configure the managed disk by using Azure PowerShell</a:t>
            </a:r>
          </a:p>
        </p:txBody>
      </p:sp>
      <p:sp>
        <p:nvSpPr>
          <p:cNvPr id="3" name="Text Placeholder 2">
            <a:extLst>
              <a:ext uri="{FF2B5EF4-FFF2-40B4-BE49-F238E27FC236}">
                <a16:creationId xmlns:a16="http://schemas.microsoft.com/office/drawing/2014/main" id="{572B05B7-9D44-42FC-BC93-37C5DCEF0D52}"/>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960FFA84-DE90-49BC-91B7-ADD4B5FB7872}"/>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5346850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03c – Architecture diagram</a:t>
            </a:r>
          </a:p>
        </p:txBody>
      </p:sp>
      <p:sp>
        <p:nvSpPr>
          <p:cNvPr id="3" name="Rectangle 2">
            <a:extLst>
              <a:ext uri="{FF2B5EF4-FFF2-40B4-BE49-F238E27FC236}">
                <a16:creationId xmlns:a16="http://schemas.microsoft.com/office/drawing/2014/main" id="{C903FC99-843D-4F5F-8C72-4B6C341B4A44}"/>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descr="Architecture diagram of the detailed lab steps. ">
            <a:extLst>
              <a:ext uri="{FF2B5EF4-FFF2-40B4-BE49-F238E27FC236}">
                <a16:creationId xmlns:a16="http://schemas.microsoft.com/office/drawing/2014/main" id="{127F2EF8-532E-4C6B-93E6-86D94BF7838F}"/>
              </a:ext>
            </a:extLst>
          </p:cNvPr>
          <p:cNvGrpSpPr/>
          <p:nvPr/>
        </p:nvGrpSpPr>
        <p:grpSpPr>
          <a:xfrm>
            <a:off x="3996912" y="2544592"/>
            <a:ext cx="3521426" cy="2124014"/>
            <a:chOff x="3787362" y="2115967"/>
            <a:chExt cx="3521426" cy="2124014"/>
          </a:xfrm>
        </p:grpSpPr>
        <p:sp>
          <p:nvSpPr>
            <p:cNvPr id="8" name="Rectangle 7">
              <a:extLst>
                <a:ext uri="{FF2B5EF4-FFF2-40B4-BE49-F238E27FC236}">
                  <a16:creationId xmlns:a16="http://schemas.microsoft.com/office/drawing/2014/main" id="{30690CD1-57EE-42E9-8309-C4E82519322A}"/>
                </a:ext>
              </a:extLst>
            </p:cNvPr>
            <p:cNvSpPr/>
            <p:nvPr/>
          </p:nvSpPr>
          <p:spPr bwMode="auto">
            <a:xfrm>
              <a:off x="3787362" y="2115967"/>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TextBox 8">
              <a:extLst>
                <a:ext uri="{FF2B5EF4-FFF2-40B4-BE49-F238E27FC236}">
                  <a16:creationId xmlns:a16="http://schemas.microsoft.com/office/drawing/2014/main" id="{0E506008-07DD-4881-B87B-FE486C0ADA20}"/>
                </a:ext>
              </a:extLst>
            </p:cNvPr>
            <p:cNvSpPr txBox="1"/>
            <p:nvPr/>
          </p:nvSpPr>
          <p:spPr>
            <a:xfrm>
              <a:off x="3787363" y="2161014"/>
              <a:ext cx="1825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1,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2,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3</a:t>
              </a:r>
            </a:p>
          </p:txBody>
        </p:sp>
        <p:pic>
          <p:nvPicPr>
            <p:cNvPr id="10" name="Graphic 9">
              <a:extLst>
                <a:ext uri="{FF2B5EF4-FFF2-40B4-BE49-F238E27FC236}">
                  <a16:creationId xmlns:a16="http://schemas.microsoft.com/office/drawing/2014/main" id="{6C8867F1-697C-4009-84B2-23759380BD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1026" y="2505069"/>
              <a:ext cx="376369" cy="376369"/>
            </a:xfrm>
            <a:prstGeom prst="rect">
              <a:avLst/>
            </a:prstGeom>
          </p:spPr>
        </p:pic>
        <p:pic>
          <p:nvPicPr>
            <p:cNvPr id="11" name="Graphic 10">
              <a:extLst>
                <a:ext uri="{FF2B5EF4-FFF2-40B4-BE49-F238E27FC236}">
                  <a16:creationId xmlns:a16="http://schemas.microsoft.com/office/drawing/2014/main" id="{458B5B69-C7E4-4845-826E-5F22F9AB50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8076" y="3052630"/>
              <a:ext cx="376370" cy="376370"/>
            </a:xfrm>
            <a:prstGeom prst="rect">
              <a:avLst/>
            </a:prstGeom>
          </p:spPr>
        </p:pic>
        <p:sp>
          <p:nvSpPr>
            <p:cNvPr id="12" name="TextBox 11">
              <a:extLst>
                <a:ext uri="{FF2B5EF4-FFF2-40B4-BE49-F238E27FC236}">
                  <a16:creationId xmlns:a16="http://schemas.microsoft.com/office/drawing/2014/main" id="{39FA5C5D-F947-41A5-A4EA-B21BC018C6DB}"/>
                </a:ext>
              </a:extLst>
            </p:cNvPr>
            <p:cNvSpPr txBox="1"/>
            <p:nvPr/>
          </p:nvSpPr>
          <p:spPr>
            <a:xfrm>
              <a:off x="5087395" y="2557476"/>
              <a:ext cx="1297732" cy="271554"/>
            </a:xfrm>
            <a:prstGeom prst="rect">
              <a:avLst/>
            </a:prstGeom>
            <a:noFill/>
          </p:spPr>
          <p:txBody>
            <a:bodyPr wrap="square">
              <a:spAutoFit/>
            </a:bodyPr>
            <a:lstStyle/>
            <a:p>
              <a:pPr defTabSz="914367"/>
              <a:r>
                <a:rPr lang="fr-FR" sz="1176" b="1" dirty="0">
                  <a:solidFill>
                    <a:srgbClr val="000000"/>
                  </a:solidFill>
                  <a:latin typeface="Segoe UI"/>
                </a:rPr>
                <a:t>az104-03c-rg1</a:t>
              </a:r>
            </a:p>
          </p:txBody>
        </p:sp>
        <p:sp>
          <p:nvSpPr>
            <p:cNvPr id="13" name="Rectangle 12">
              <a:extLst>
                <a:ext uri="{FF2B5EF4-FFF2-40B4-BE49-F238E27FC236}">
                  <a16:creationId xmlns:a16="http://schemas.microsoft.com/office/drawing/2014/main" id="{5B91599A-740D-4734-AEE1-DEA8A5EC58A3}"/>
                </a:ext>
              </a:extLst>
            </p:cNvPr>
            <p:cNvSpPr/>
            <p:nvPr/>
          </p:nvSpPr>
          <p:spPr bwMode="auto">
            <a:xfrm>
              <a:off x="4619078" y="2933845"/>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14" name="TextBox 13">
              <a:extLst>
                <a:ext uri="{FF2B5EF4-FFF2-40B4-BE49-F238E27FC236}">
                  <a16:creationId xmlns:a16="http://schemas.microsoft.com/office/drawing/2014/main" id="{D7FB9810-C3FE-48C0-9379-3D4168602486}"/>
                </a:ext>
              </a:extLst>
            </p:cNvPr>
            <p:cNvSpPr txBox="1"/>
            <p:nvPr/>
          </p:nvSpPr>
          <p:spPr>
            <a:xfrm>
              <a:off x="5034604" y="3429228"/>
              <a:ext cx="1578425" cy="271554"/>
            </a:xfrm>
            <a:prstGeom prst="rect">
              <a:avLst/>
            </a:prstGeom>
            <a:noFill/>
          </p:spPr>
          <p:txBody>
            <a:bodyPr wrap="square">
              <a:spAutoFit/>
            </a:bodyPr>
            <a:lstStyle/>
            <a:p>
              <a:pPr defTabSz="914367"/>
              <a:r>
                <a:rPr lang="fr-FR" sz="1176" b="1" dirty="0">
                  <a:solidFill>
                    <a:srgbClr val="000000"/>
                  </a:solidFill>
                  <a:latin typeface="Segoe UI"/>
                </a:rPr>
                <a:t>az104-03c-disk1</a:t>
              </a:r>
            </a:p>
          </p:txBody>
        </p:sp>
      </p:grpSp>
    </p:spTree>
    <p:extLst>
      <p:ext uri="{BB962C8B-B14F-4D97-AF65-F5344CB8AC3E}">
        <p14:creationId xmlns:p14="http://schemas.microsoft.com/office/powerpoint/2010/main" val="20153558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03d – Manage Azure resources with the Azure CLI (optional)</a:t>
            </a:r>
          </a:p>
        </p:txBody>
      </p:sp>
      <p:sp>
        <p:nvSpPr>
          <p:cNvPr id="13" name="Text Placeholder 2">
            <a:extLst>
              <a:ext uri="{FF2B5EF4-FFF2-40B4-BE49-F238E27FC236}">
                <a16:creationId xmlns:a16="http://schemas.microsoft.com/office/drawing/2014/main" id="{165DB789-31AD-41A3-9D85-7FA836083CF4}"/>
              </a:ext>
            </a:extLst>
          </p:cNvPr>
          <p:cNvSpPr txBox="1">
            <a:spLocks/>
          </p:cNvSpPr>
          <p:nvPr/>
        </p:nvSpPr>
        <p:spPr>
          <a:xfrm>
            <a:off x="465138" y="1427767"/>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Azure Resource Manager templates, and Azure PowerShell, you need to carry out the equivalent task by using Azure CLI. To avoid installing Azure CLI, you will leverage Bash environment available in Azure Cloud Shell</a:t>
            </a:r>
          </a:p>
        </p:txBody>
      </p:sp>
      <p:sp>
        <p:nvSpPr>
          <p:cNvPr id="16" name="Text Placeholder 2">
            <a:extLst>
              <a:ext uri="{FF2B5EF4-FFF2-40B4-BE49-F238E27FC236}">
                <a16:creationId xmlns:a16="http://schemas.microsoft.com/office/drawing/2014/main" id="{3B6ABC31-6117-43FC-BA57-9E953991F76A}"/>
              </a:ext>
            </a:extLst>
          </p:cNvPr>
          <p:cNvSpPr txBox="1">
            <a:spLocks/>
          </p:cNvSpPr>
          <p:nvPr/>
        </p:nvSpPr>
        <p:spPr>
          <a:xfrm>
            <a:off x="465138" y="330202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0" name="Rectangle 19">
            <a:extLst>
              <a:ext uri="{FF2B5EF4-FFF2-40B4-BE49-F238E27FC236}">
                <a16:creationId xmlns:a16="http://schemas.microsoft.com/office/drawing/2014/main" id="{0BA91D87-2BD9-4E59-A7F2-76F5A4980C88}"/>
              </a:ext>
            </a:extLst>
          </p:cNvPr>
          <p:cNvSpPr/>
          <p:nvPr/>
        </p:nvSpPr>
        <p:spPr bwMode="auto">
          <a:xfrm>
            <a:off x="465138" y="378917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1:</a:t>
            </a:r>
            <a:br>
              <a:rPr lang="en-US" sz="2000" dirty="0">
                <a:solidFill>
                  <a:schemeClr val="tx1"/>
                </a:solidFill>
                <a:cs typeface="Segoe UI Semilight"/>
              </a:rPr>
            </a:br>
            <a:r>
              <a:rPr lang="en-US" sz="2000" dirty="0">
                <a:solidFill>
                  <a:schemeClr val="tx1"/>
                </a:solidFill>
                <a:cs typeface="Segoe UI Semilight"/>
              </a:rPr>
              <a:t>Start a Bash session in Azure Cloud Shell</a:t>
            </a:r>
          </a:p>
        </p:txBody>
      </p:sp>
      <p:sp>
        <p:nvSpPr>
          <p:cNvPr id="23" name="Rectangle 22">
            <a:extLst>
              <a:ext uri="{FF2B5EF4-FFF2-40B4-BE49-F238E27FC236}">
                <a16:creationId xmlns:a16="http://schemas.microsoft.com/office/drawing/2014/main" id="{F5AEB3FC-DB0D-4B23-90C6-55A5702CFB51}"/>
              </a:ext>
            </a:extLst>
          </p:cNvPr>
          <p:cNvSpPr/>
          <p:nvPr/>
        </p:nvSpPr>
        <p:spPr bwMode="auto">
          <a:xfrm>
            <a:off x="4372367" y="378917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2:</a:t>
            </a:r>
            <a:br>
              <a:rPr lang="en-US" sz="2200" dirty="0">
                <a:solidFill>
                  <a:schemeClr val="tx1"/>
                </a:solidFill>
                <a:latin typeface="Segoe UI Semibold"/>
                <a:cs typeface="Segoe UI Semilight"/>
              </a:rPr>
            </a:br>
            <a:r>
              <a:rPr lang="en-US" sz="2000" dirty="0">
                <a:solidFill>
                  <a:schemeClr val="tx1"/>
                </a:solidFill>
                <a:cs typeface="Segoe UI Semilight"/>
              </a:rPr>
              <a:t>Create a resource group</a:t>
            </a:r>
            <a:br>
              <a:rPr lang="en-US" sz="2000" dirty="0">
                <a:solidFill>
                  <a:schemeClr val="tx1"/>
                </a:solidFill>
                <a:cs typeface="Segoe UI Semilight"/>
              </a:rPr>
            </a:br>
            <a:r>
              <a:rPr lang="en-US" sz="2000" dirty="0">
                <a:solidFill>
                  <a:schemeClr val="tx1"/>
                </a:solidFill>
                <a:cs typeface="Segoe UI Semilight"/>
              </a:rPr>
              <a:t>and a managed disk by</a:t>
            </a:r>
            <a:br>
              <a:rPr lang="en-US" sz="2000" dirty="0">
                <a:solidFill>
                  <a:schemeClr val="tx1"/>
                </a:solidFill>
                <a:cs typeface="Segoe UI Semilight"/>
              </a:rPr>
            </a:br>
            <a:r>
              <a:rPr lang="en-US" sz="2000" dirty="0">
                <a:solidFill>
                  <a:schemeClr val="tx1"/>
                </a:solidFill>
                <a:cs typeface="Segoe UI Semilight"/>
              </a:rPr>
              <a:t>using Azure CLI</a:t>
            </a:r>
          </a:p>
        </p:txBody>
      </p:sp>
      <p:sp>
        <p:nvSpPr>
          <p:cNvPr id="24" name="Rectangle 23">
            <a:extLst>
              <a:ext uri="{FF2B5EF4-FFF2-40B4-BE49-F238E27FC236}">
                <a16:creationId xmlns:a16="http://schemas.microsoft.com/office/drawing/2014/main" id="{CD372C23-45FB-4361-B404-CE2125F48097}"/>
              </a:ext>
            </a:extLst>
          </p:cNvPr>
          <p:cNvSpPr/>
          <p:nvPr/>
        </p:nvSpPr>
        <p:spPr bwMode="auto">
          <a:xfrm>
            <a:off x="8279595" y="378917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3:</a:t>
            </a:r>
            <a:br>
              <a:rPr lang="en-US" sz="2200" dirty="0">
                <a:solidFill>
                  <a:schemeClr val="tx1"/>
                </a:solidFill>
                <a:latin typeface="Segoe UI Semibold"/>
                <a:cs typeface="Segoe UI Semilight"/>
              </a:rPr>
            </a:br>
            <a:r>
              <a:rPr lang="en-US" sz="2000" dirty="0">
                <a:solidFill>
                  <a:schemeClr val="tx1"/>
                </a:solidFill>
                <a:cs typeface="Segoe UI Semilight"/>
              </a:rPr>
              <a:t>Configure the managed disk by using Azure CLI</a:t>
            </a:r>
          </a:p>
        </p:txBody>
      </p:sp>
      <p:sp>
        <p:nvSpPr>
          <p:cNvPr id="3" name="Text Placeholder 2">
            <a:extLst>
              <a:ext uri="{FF2B5EF4-FFF2-40B4-BE49-F238E27FC236}">
                <a16:creationId xmlns:a16="http://schemas.microsoft.com/office/drawing/2014/main" id="{7813C320-C428-4549-8765-F46097949354}"/>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6C8FE4A1-4372-49C9-9C50-4B4FB19B47D1}"/>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67484097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03d – Architecture diagram</a:t>
            </a:r>
          </a:p>
        </p:txBody>
      </p:sp>
      <p:grpSp>
        <p:nvGrpSpPr>
          <p:cNvPr id="4" name="Group 3" descr="A resource group with a disk.">
            <a:extLst>
              <a:ext uri="{FF2B5EF4-FFF2-40B4-BE49-F238E27FC236}">
                <a16:creationId xmlns:a16="http://schemas.microsoft.com/office/drawing/2014/main" id="{D6C287F9-45BE-47A9-9258-7C183FB00E82}"/>
              </a:ext>
            </a:extLst>
          </p:cNvPr>
          <p:cNvGrpSpPr/>
          <p:nvPr/>
        </p:nvGrpSpPr>
        <p:grpSpPr>
          <a:xfrm>
            <a:off x="4063587" y="2435255"/>
            <a:ext cx="3521426" cy="2124014"/>
            <a:chOff x="4063587" y="2435255"/>
            <a:chExt cx="3521426" cy="2124014"/>
          </a:xfrm>
        </p:grpSpPr>
        <p:sp>
          <p:nvSpPr>
            <p:cNvPr id="8" name="Rectangle 7" descr="Architecture diagram of the detailed lab steps. ">
              <a:extLst>
                <a:ext uri="{FF2B5EF4-FFF2-40B4-BE49-F238E27FC236}">
                  <a16:creationId xmlns:a16="http://schemas.microsoft.com/office/drawing/2014/main" id="{A76F3BD7-4F87-4A39-8ABE-F6B302442CEE}"/>
                </a:ext>
              </a:extLst>
            </p:cNvPr>
            <p:cNvSpPr/>
            <p:nvPr/>
          </p:nvSpPr>
          <p:spPr bwMode="auto">
            <a:xfrm>
              <a:off x="4063587" y="2435255"/>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descr="Architecture diagram of the detailed lab steps. ">
              <a:extLst>
                <a:ext uri="{FF2B5EF4-FFF2-40B4-BE49-F238E27FC236}">
                  <a16:creationId xmlns:a16="http://schemas.microsoft.com/office/drawing/2014/main" id="{E49237FB-965C-4714-BFFA-5467B4C85EC7}"/>
                </a:ext>
              </a:extLst>
            </p:cNvPr>
            <p:cNvSpPr txBox="1"/>
            <p:nvPr/>
          </p:nvSpPr>
          <p:spPr>
            <a:xfrm>
              <a:off x="4063588" y="2480302"/>
              <a:ext cx="1825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1,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2,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3</a:t>
              </a:r>
            </a:p>
          </p:txBody>
        </p:sp>
        <p:pic>
          <p:nvPicPr>
            <p:cNvPr id="12" name="Graphic 11" descr="Architecture diagram of the detailed lab steps. ">
              <a:extLst>
                <a:ext uri="{FF2B5EF4-FFF2-40B4-BE49-F238E27FC236}">
                  <a16:creationId xmlns:a16="http://schemas.microsoft.com/office/drawing/2014/main" id="{558B0151-76A1-4A9E-B9C9-9A3706F9B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7251" y="2824357"/>
              <a:ext cx="376369" cy="376369"/>
            </a:xfrm>
            <a:prstGeom prst="rect">
              <a:avLst/>
            </a:prstGeom>
          </p:spPr>
        </p:pic>
        <p:pic>
          <p:nvPicPr>
            <p:cNvPr id="14" name="Graphic 13" descr="Architecture diagram of the detailed lab steps. ">
              <a:extLst>
                <a:ext uri="{FF2B5EF4-FFF2-40B4-BE49-F238E27FC236}">
                  <a16:creationId xmlns:a16="http://schemas.microsoft.com/office/drawing/2014/main" id="{D1528FF9-7817-41D5-A936-E01A0F2C97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24301" y="3371918"/>
              <a:ext cx="376370" cy="376370"/>
            </a:xfrm>
            <a:prstGeom prst="rect">
              <a:avLst/>
            </a:prstGeom>
          </p:spPr>
        </p:pic>
        <p:sp>
          <p:nvSpPr>
            <p:cNvPr id="16" name="TextBox 15" descr="Architecture diagram of the detailed lab steps. ">
              <a:extLst>
                <a:ext uri="{FF2B5EF4-FFF2-40B4-BE49-F238E27FC236}">
                  <a16:creationId xmlns:a16="http://schemas.microsoft.com/office/drawing/2014/main" id="{1EDC5358-C043-4EA8-9B24-214F9E05CE9E}"/>
                </a:ext>
              </a:extLst>
            </p:cNvPr>
            <p:cNvSpPr txBox="1"/>
            <p:nvPr/>
          </p:nvSpPr>
          <p:spPr>
            <a:xfrm>
              <a:off x="5363620" y="2876764"/>
              <a:ext cx="1297732" cy="271554"/>
            </a:xfrm>
            <a:prstGeom prst="rect">
              <a:avLst/>
            </a:prstGeom>
            <a:noFill/>
          </p:spPr>
          <p:txBody>
            <a:bodyPr wrap="square">
              <a:spAutoFit/>
            </a:bodyPr>
            <a:lstStyle/>
            <a:p>
              <a:pPr defTabSz="914367"/>
              <a:r>
                <a:rPr lang="fr-FR" sz="1176" b="1" dirty="0">
                  <a:solidFill>
                    <a:srgbClr val="000000"/>
                  </a:solidFill>
                  <a:latin typeface="Segoe UI"/>
                </a:rPr>
                <a:t>az104-03d-rg1</a:t>
              </a:r>
            </a:p>
          </p:txBody>
        </p:sp>
        <p:sp>
          <p:nvSpPr>
            <p:cNvPr id="18" name="Rectangle 17" descr="Architecture diagram of the detailed lab steps. ">
              <a:extLst>
                <a:ext uri="{FF2B5EF4-FFF2-40B4-BE49-F238E27FC236}">
                  <a16:creationId xmlns:a16="http://schemas.microsoft.com/office/drawing/2014/main" id="{1CAA09B2-807B-4DC4-B2B9-A64BC9945323}"/>
                </a:ext>
              </a:extLst>
            </p:cNvPr>
            <p:cNvSpPr/>
            <p:nvPr/>
          </p:nvSpPr>
          <p:spPr bwMode="auto">
            <a:xfrm>
              <a:off x="4895303" y="3253133"/>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0" name="TextBox 19" descr="Architecture diagram of the detailed lab steps. ">
              <a:extLst>
                <a:ext uri="{FF2B5EF4-FFF2-40B4-BE49-F238E27FC236}">
                  <a16:creationId xmlns:a16="http://schemas.microsoft.com/office/drawing/2014/main" id="{5A35EB5A-1154-4378-AE44-1D0109D0A197}"/>
                </a:ext>
              </a:extLst>
            </p:cNvPr>
            <p:cNvSpPr txBox="1"/>
            <p:nvPr/>
          </p:nvSpPr>
          <p:spPr>
            <a:xfrm>
              <a:off x="5310829" y="3748516"/>
              <a:ext cx="1578425" cy="271554"/>
            </a:xfrm>
            <a:prstGeom prst="rect">
              <a:avLst/>
            </a:prstGeom>
            <a:noFill/>
          </p:spPr>
          <p:txBody>
            <a:bodyPr wrap="square">
              <a:spAutoFit/>
            </a:bodyPr>
            <a:lstStyle/>
            <a:p>
              <a:pPr defTabSz="914367"/>
              <a:r>
                <a:rPr lang="fr-FR" sz="1176" b="1" dirty="0">
                  <a:solidFill>
                    <a:srgbClr val="000000"/>
                  </a:solidFill>
                  <a:latin typeface="Segoe UI"/>
                </a:rPr>
                <a:t>az104-03d-disk1</a:t>
              </a:r>
            </a:p>
          </p:txBody>
        </p:sp>
      </p:grpSp>
      <p:sp>
        <p:nvSpPr>
          <p:cNvPr id="3" name="Rectangle 2">
            <a:extLst>
              <a:ext uri="{FF2B5EF4-FFF2-40B4-BE49-F238E27FC236}">
                <a16:creationId xmlns:a16="http://schemas.microsoft.com/office/drawing/2014/main" id="{FEACAFF6-03DF-4B26-A080-C882904B2FA3}"/>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65447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37295" y="3247963"/>
            <a:ext cx="9070923" cy="498598"/>
          </a:xfrm>
        </p:spPr>
        <p:txBody>
          <a:bodyPr/>
          <a:lstStyle/>
          <a:p>
            <a:r>
              <a:rPr lang="en-US" spc="0" dirty="0"/>
              <a:t>Configure Azure Resources with Tools</a:t>
            </a:r>
          </a:p>
        </p:txBody>
      </p:sp>
      <p:pic>
        <p:nvPicPr>
          <p:cNvPr id="7" name="Picture 6" descr="Icon of a pie chart">
            <a:extLst>
              <a:ext uri="{FF2B5EF4-FFF2-40B4-BE49-F238E27FC236}">
                <a16:creationId xmlns:a16="http://schemas.microsoft.com/office/drawing/2014/main" id="{DB0A8A1E-88C9-49FE-A197-0D6D48B004A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35228" y="2843829"/>
            <a:ext cx="1347171" cy="1347171"/>
          </a:xfrm>
          <a:prstGeom prst="rect">
            <a:avLst/>
          </a:prstGeom>
        </p:spPr>
      </p:pic>
    </p:spTree>
    <p:extLst>
      <p:ext uri="{BB962C8B-B14F-4D97-AF65-F5344CB8AC3E}">
        <p14:creationId xmlns:p14="http://schemas.microsoft.com/office/powerpoint/2010/main" val="102134841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6BBDF4-CC37-4359-BF13-F0C26354B15B}"/>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28D8C09A-24BA-4B15-89CA-2E7084DDB1F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198361499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3FF3-F566-4321-8297-7D3E296856FF}"/>
              </a:ext>
            </a:extLst>
          </p:cNvPr>
          <p:cNvSpPr>
            <a:spLocks noGrp="1"/>
          </p:cNvSpPr>
          <p:nvPr>
            <p:ph type="title"/>
          </p:nvPr>
        </p:nvSpPr>
        <p:spPr/>
        <p:txBody>
          <a:bodyPr/>
          <a:lstStyle/>
          <a:p>
            <a:r>
              <a:rPr lang="en-US" dirty="0"/>
              <a:t>Review PowerShell Cmdlets and Modules</a:t>
            </a:r>
          </a:p>
        </p:txBody>
      </p:sp>
      <p:sp>
        <p:nvSpPr>
          <p:cNvPr id="4" name="Rectangle 3" descr="The Get-Module PowerShell command is shown with module and version output.">
            <a:extLst>
              <a:ext uri="{FF2B5EF4-FFF2-40B4-BE49-F238E27FC236}">
                <a16:creationId xmlns:a16="http://schemas.microsoft.com/office/drawing/2014/main" id="{83BECBDB-C270-425B-B0F7-7E797CECF76F}"/>
              </a:ext>
            </a:extLst>
          </p:cNvPr>
          <p:cNvSpPr/>
          <p:nvPr/>
        </p:nvSpPr>
        <p:spPr>
          <a:xfrm>
            <a:off x="440754" y="1370103"/>
            <a:ext cx="11568684" cy="3027726"/>
          </a:xfrm>
          <a:prstGeom prst="rect">
            <a:avLst/>
          </a:prstGeom>
          <a:noFill/>
          <a:ln w="19050">
            <a:solidFill>
              <a:schemeClr val="accent1"/>
            </a:solidFill>
          </a:ln>
        </p:spPr>
        <p:txBody>
          <a:bodyPr wrap="square" lIns="137160" tIns="91440" rIns="137160" bIns="91440" anchor="ctr">
            <a:noAutofit/>
          </a:bodyPr>
          <a:lstStyle/>
          <a:p>
            <a:r>
              <a:rPr lang="en-US" sz="2000" b="1" dirty="0">
                <a:latin typeface="Consolas" panose="020B0609020204030204" pitchFamily="49" charset="0"/>
              </a:rPr>
              <a:t>Get-Module</a:t>
            </a:r>
          </a:p>
          <a:p>
            <a:r>
              <a:rPr lang="en-US" sz="2000" dirty="0">
                <a:latin typeface="Consolas" panose="020B0609020204030204" pitchFamily="49" charset="0"/>
              </a:rPr>
              <a:t># Output</a:t>
            </a:r>
          </a:p>
          <a:p>
            <a:r>
              <a:rPr lang="en-US" sz="2000" dirty="0" err="1">
                <a:latin typeface="Consolas" panose="020B0609020204030204" pitchFamily="49" charset="0"/>
              </a:rPr>
              <a:t>ModuleType</a:t>
            </a:r>
            <a:r>
              <a:rPr lang="en-US" sz="2000" dirty="0">
                <a:latin typeface="Consolas" panose="020B0609020204030204" pitchFamily="49" charset="0"/>
              </a:rPr>
              <a:t> Version    Name </a:t>
            </a:r>
          </a:p>
          <a:p>
            <a:r>
              <a:rPr lang="en-US" sz="2000" dirty="0">
                <a:latin typeface="Consolas" panose="020B0609020204030204" pitchFamily="49" charset="0"/>
              </a:rPr>
              <a:t>---------- -------    ----                                </a:t>
            </a:r>
          </a:p>
          <a:p>
            <a:pPr>
              <a:tabLst>
                <a:tab pos="3142657" algn="l"/>
              </a:tabLst>
            </a:pPr>
            <a:r>
              <a:rPr lang="en-US" sz="2000" dirty="0">
                <a:latin typeface="Consolas" panose="020B0609020204030204" pitchFamily="49" charset="0"/>
              </a:rPr>
              <a:t>Manifest   3.1.0.0    </a:t>
            </a:r>
            <a:r>
              <a:rPr lang="en-US" sz="2000" dirty="0" err="1">
                <a:latin typeface="Consolas" panose="020B0609020204030204" pitchFamily="49" charset="0"/>
              </a:rPr>
              <a:t>Microsoft.PowerShell.Management</a:t>
            </a:r>
            <a:r>
              <a:rPr lang="en-US" sz="2000" dirty="0">
                <a:latin typeface="Consolas" panose="020B0609020204030204" pitchFamily="49" charset="0"/>
              </a:rPr>
              <a:t>     </a:t>
            </a:r>
          </a:p>
          <a:p>
            <a:pPr>
              <a:tabLst>
                <a:tab pos="3142657" algn="l"/>
              </a:tabLst>
            </a:pPr>
            <a:r>
              <a:rPr lang="en-US" sz="2000" dirty="0">
                <a:latin typeface="Consolas" panose="020B0609020204030204" pitchFamily="49" charset="0"/>
              </a:rPr>
              <a:t>Manifest   3.1.0.0    </a:t>
            </a:r>
            <a:r>
              <a:rPr lang="en-US" sz="2000" dirty="0" err="1">
                <a:latin typeface="Consolas" panose="020B0609020204030204" pitchFamily="49" charset="0"/>
              </a:rPr>
              <a:t>Microsoft.PowerShell.Utility</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Binary     1.0.0.1	</a:t>
            </a:r>
            <a:r>
              <a:rPr lang="en-US" sz="2000" dirty="0" err="1">
                <a:latin typeface="Consolas" panose="020B0609020204030204" pitchFamily="49" charset="0"/>
              </a:rPr>
              <a:t>PackageManagement</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Script     1.0.0.1	</a:t>
            </a:r>
            <a:r>
              <a:rPr lang="en-US" sz="2000" dirty="0" err="1">
                <a:latin typeface="Consolas" panose="020B0609020204030204" pitchFamily="49" charset="0"/>
              </a:rPr>
              <a:t>PowerShellGet</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Script     2.0.0      </a:t>
            </a:r>
            <a:r>
              <a:rPr lang="en-US" sz="2000" dirty="0" err="1">
                <a:latin typeface="Consolas" panose="020B0609020204030204" pitchFamily="49" charset="0"/>
              </a:rPr>
              <a:t>PSReadline</a:t>
            </a:r>
            <a:r>
              <a:rPr lang="en-US" sz="2000" dirty="0">
                <a:latin typeface="Consolas" panose="020B0609020204030204" pitchFamily="49" charset="0"/>
              </a:rPr>
              <a:t>                          </a:t>
            </a:r>
          </a:p>
        </p:txBody>
      </p:sp>
      <p:sp>
        <p:nvSpPr>
          <p:cNvPr id="7" name="Text Placeholder 2">
            <a:extLst>
              <a:ext uri="{FF2B5EF4-FFF2-40B4-BE49-F238E27FC236}">
                <a16:creationId xmlns:a16="http://schemas.microsoft.com/office/drawing/2014/main" id="{9A0BA3A9-0C47-4310-9C17-426AC178E277}"/>
              </a:ext>
            </a:extLst>
          </p:cNvPr>
          <p:cNvSpPr txBox="1">
            <a:spLocks/>
          </p:cNvSpPr>
          <p:nvPr/>
        </p:nvSpPr>
        <p:spPr>
          <a:xfrm>
            <a:off x="440754" y="4553278"/>
            <a:ext cx="11568684" cy="1808468"/>
          </a:xfrm>
          <a:prstGeom prst="rect">
            <a:avLst/>
          </a:prstGeom>
          <a:solidFill>
            <a:schemeClr val="bg1">
              <a:lumMod val="95000"/>
            </a:schemeClr>
          </a:solidFill>
        </p:spPr>
        <p:txBody>
          <a:bodyPr lIns="137160" tIns="91440" rIns="137160" bIns="91440"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000" dirty="0">
                <a:solidFill>
                  <a:schemeClr val="tx1"/>
                </a:solidFill>
                <a:latin typeface="+mn-lt"/>
              </a:rPr>
              <a:t>Cmdlets follow a verb-noun naming convention; shipped in modules</a:t>
            </a:r>
          </a:p>
          <a:p>
            <a:pPr>
              <a:spcBef>
                <a:spcPts val="1200"/>
              </a:spcBef>
            </a:pPr>
            <a:r>
              <a:rPr lang="en-US" sz="2000" dirty="0">
                <a:solidFill>
                  <a:schemeClr val="tx1"/>
                </a:solidFill>
                <a:latin typeface="+mn-lt"/>
              </a:rPr>
              <a:t>Modules are a DLL file with the code to process each cmdlet</a:t>
            </a:r>
          </a:p>
          <a:p>
            <a:pPr>
              <a:spcBef>
                <a:spcPts val="1200"/>
              </a:spcBef>
            </a:pPr>
            <a:r>
              <a:rPr lang="en-US" sz="2000" dirty="0">
                <a:solidFill>
                  <a:schemeClr val="tx1"/>
                </a:solidFill>
                <a:latin typeface="+mn-lt"/>
              </a:rPr>
              <a:t>Load cmdlets by loading the module containing them</a:t>
            </a:r>
          </a:p>
          <a:p>
            <a:pPr>
              <a:spcBef>
                <a:spcPts val="1200"/>
              </a:spcBef>
            </a:pPr>
            <a:r>
              <a:rPr lang="en-US" sz="2000" dirty="0">
                <a:solidFill>
                  <a:schemeClr val="tx1"/>
                </a:solidFill>
                <a:latin typeface="+mn-lt"/>
              </a:rPr>
              <a:t>Use </a:t>
            </a:r>
            <a:r>
              <a:rPr lang="en-US" sz="2000" b="1" dirty="0">
                <a:solidFill>
                  <a:schemeClr val="tx1"/>
                </a:solidFill>
                <a:latin typeface="+mn-lt"/>
              </a:rPr>
              <a:t>Get-Module</a:t>
            </a:r>
            <a:r>
              <a:rPr lang="en-US" sz="2000" dirty="0">
                <a:solidFill>
                  <a:schemeClr val="tx1"/>
                </a:solidFill>
                <a:latin typeface="+mn-lt"/>
              </a:rPr>
              <a:t> to see a list of loaded modules</a:t>
            </a:r>
          </a:p>
        </p:txBody>
      </p:sp>
    </p:spTree>
    <p:extLst>
      <p:ext uri="{BB962C8B-B14F-4D97-AF65-F5344CB8AC3E}">
        <p14:creationId xmlns:p14="http://schemas.microsoft.com/office/powerpoint/2010/main" val="281743711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9C61-791D-49FC-BDEC-BD2305F29900}"/>
              </a:ext>
            </a:extLst>
          </p:cNvPr>
          <p:cNvSpPr>
            <a:spLocks noGrp="1"/>
          </p:cNvSpPr>
          <p:nvPr>
            <p:ph type="title"/>
          </p:nvPr>
        </p:nvSpPr>
        <p:spPr/>
        <p:txBody>
          <a:bodyPr/>
          <a:lstStyle/>
          <a:p>
            <a:r>
              <a:rPr lang="en-US" dirty="0"/>
              <a:t>Use the Azure Portal</a:t>
            </a:r>
          </a:p>
        </p:txBody>
      </p:sp>
      <p:sp>
        <p:nvSpPr>
          <p:cNvPr id="9" name="TextBox 1">
            <a:extLst>
              <a:ext uri="{FF2B5EF4-FFF2-40B4-BE49-F238E27FC236}">
                <a16:creationId xmlns:a16="http://schemas.microsoft.com/office/drawing/2014/main" id="{E565B6F9-13ED-409D-90C7-194F8D16C459}"/>
              </a:ext>
            </a:extLst>
          </p:cNvPr>
          <p:cNvSpPr txBox="1"/>
          <p:nvPr/>
        </p:nvSpPr>
        <p:spPr>
          <a:xfrm>
            <a:off x="427038" y="1463668"/>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Search resources, services, and docs</a:t>
            </a:r>
          </a:p>
        </p:txBody>
      </p:sp>
      <p:sp>
        <p:nvSpPr>
          <p:cNvPr id="10" name="TextBox 1">
            <a:extLst>
              <a:ext uri="{FF2B5EF4-FFF2-40B4-BE49-F238E27FC236}">
                <a16:creationId xmlns:a16="http://schemas.microsoft.com/office/drawing/2014/main" id="{B73718D5-1350-483E-A4D5-A48D5F848B61}"/>
              </a:ext>
            </a:extLst>
          </p:cNvPr>
          <p:cNvSpPr txBox="1"/>
          <p:nvPr/>
        </p:nvSpPr>
        <p:spPr>
          <a:xfrm>
            <a:off x="427038" y="2481280"/>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Manage resources</a:t>
            </a:r>
          </a:p>
        </p:txBody>
      </p:sp>
      <p:sp>
        <p:nvSpPr>
          <p:cNvPr id="11" name="TextBox 1">
            <a:extLst>
              <a:ext uri="{FF2B5EF4-FFF2-40B4-BE49-F238E27FC236}">
                <a16:creationId xmlns:a16="http://schemas.microsoft.com/office/drawing/2014/main" id="{76C59DA4-ACB8-41AF-9926-865D2A2F3EA1}"/>
              </a:ext>
            </a:extLst>
          </p:cNvPr>
          <p:cNvSpPr txBox="1"/>
          <p:nvPr/>
        </p:nvSpPr>
        <p:spPr>
          <a:xfrm>
            <a:off x="427038" y="3498892"/>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Create customized dashboards and favorites</a:t>
            </a:r>
          </a:p>
        </p:txBody>
      </p:sp>
      <p:sp>
        <p:nvSpPr>
          <p:cNvPr id="12" name="TextBox 1">
            <a:extLst>
              <a:ext uri="{FF2B5EF4-FFF2-40B4-BE49-F238E27FC236}">
                <a16:creationId xmlns:a16="http://schemas.microsoft.com/office/drawing/2014/main" id="{0F4CA1C0-5438-41CE-B4A4-48095492689D}"/>
              </a:ext>
            </a:extLst>
          </p:cNvPr>
          <p:cNvSpPr txBox="1"/>
          <p:nvPr/>
        </p:nvSpPr>
        <p:spPr>
          <a:xfrm>
            <a:off x="427038" y="4516503"/>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Access the Cloud Shell</a:t>
            </a:r>
          </a:p>
        </p:txBody>
      </p:sp>
      <p:sp>
        <p:nvSpPr>
          <p:cNvPr id="13" name="TextBox 1">
            <a:extLst>
              <a:ext uri="{FF2B5EF4-FFF2-40B4-BE49-F238E27FC236}">
                <a16:creationId xmlns:a16="http://schemas.microsoft.com/office/drawing/2014/main" id="{4B57DFFE-7D63-4383-827A-6CFEEF0FA211}"/>
              </a:ext>
            </a:extLst>
          </p:cNvPr>
          <p:cNvSpPr txBox="1"/>
          <p:nvPr/>
        </p:nvSpPr>
        <p:spPr>
          <a:xfrm>
            <a:off x="427038" y="5534114"/>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Receive notifications</a:t>
            </a:r>
          </a:p>
        </p:txBody>
      </p:sp>
      <p:sp>
        <p:nvSpPr>
          <p:cNvPr id="7" name="Rectangle 6">
            <a:extLst>
              <a:ext uri="{FF2B5EF4-FFF2-40B4-BE49-F238E27FC236}">
                <a16:creationId xmlns:a16="http://schemas.microsoft.com/office/drawing/2014/main" id="{BD92171B-5699-45BC-A26D-4EC5FECEFBA8}"/>
              </a:ext>
              <a:ext uri="{C183D7F6-B498-43B3-948B-1728B52AA6E4}">
                <adec:decorative xmlns:adec="http://schemas.microsoft.com/office/drawing/2017/decorative" val="1"/>
              </a:ext>
            </a:extLst>
          </p:cNvPr>
          <p:cNvSpPr/>
          <p:nvPr/>
        </p:nvSpPr>
        <p:spPr bwMode="auto">
          <a:xfrm>
            <a:off x="6218238" y="1463668"/>
            <a:ext cx="5791200" cy="493016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of the Azure portal dashboard page">
            <a:extLst>
              <a:ext uri="{FF2B5EF4-FFF2-40B4-BE49-F238E27FC236}">
                <a16:creationId xmlns:a16="http://schemas.microsoft.com/office/drawing/2014/main" id="{C27059EF-20F6-44E4-8748-D5224B485B22}"/>
              </a:ext>
            </a:extLst>
          </p:cNvPr>
          <p:cNvPicPr/>
          <p:nvPr/>
        </p:nvPicPr>
        <p:blipFill>
          <a:blip r:embed="rId3">
            <a:extLst>
              <a:ext uri="{28A0092B-C50C-407E-A947-70E740481C1C}">
                <a14:useLocalDpi xmlns:a14="http://schemas.microsoft.com/office/drawing/2010/main"/>
              </a:ext>
            </a:extLst>
          </a:blip>
          <a:stretch>
            <a:fillRect/>
          </a:stretch>
        </p:blipFill>
        <p:spPr>
          <a:xfrm>
            <a:off x="6312523" y="1839438"/>
            <a:ext cx="5602630" cy="4178629"/>
          </a:xfrm>
          <a:prstGeom prst="rect">
            <a:avLst/>
          </a:prstGeom>
          <a:ln>
            <a:noFill/>
          </a:ln>
        </p:spPr>
      </p:pic>
    </p:spTree>
    <p:extLst>
      <p:ext uri="{BB962C8B-B14F-4D97-AF65-F5344CB8AC3E}">
        <p14:creationId xmlns:p14="http://schemas.microsoft.com/office/powerpoint/2010/main" val="81128667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BEBC05-3F24-4A4D-AB9A-0763C4DF72DB}"/>
              </a:ext>
            </a:extLst>
          </p:cNvPr>
          <p:cNvSpPr>
            <a:spLocks noGrp="1"/>
          </p:cNvSpPr>
          <p:nvPr>
            <p:ph type="title"/>
          </p:nvPr>
        </p:nvSpPr>
        <p:spPr/>
        <p:txBody>
          <a:bodyPr/>
          <a:lstStyle/>
          <a:p>
            <a:r>
              <a:rPr lang="en-US" dirty="0"/>
              <a:t>Use Azure Cloud Shell</a:t>
            </a:r>
          </a:p>
        </p:txBody>
      </p:sp>
      <p:sp>
        <p:nvSpPr>
          <p:cNvPr id="9" name="TextBox 1">
            <a:extLst>
              <a:ext uri="{FF2B5EF4-FFF2-40B4-BE49-F238E27FC236}">
                <a16:creationId xmlns:a16="http://schemas.microsoft.com/office/drawing/2014/main" id="{7EB9AD0A-E72D-421C-A1A3-AFBCC026FF7E}"/>
              </a:ext>
            </a:extLst>
          </p:cNvPr>
          <p:cNvSpPr txBox="1"/>
          <p:nvPr/>
        </p:nvSpPr>
        <p:spPr>
          <a:xfrm>
            <a:off x="427038" y="1463668"/>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dirty="0"/>
              <a:t>Interactive, browser-accessible shell</a:t>
            </a:r>
          </a:p>
        </p:txBody>
      </p:sp>
      <p:sp>
        <p:nvSpPr>
          <p:cNvPr id="10" name="TextBox 1">
            <a:extLst>
              <a:ext uri="{FF2B5EF4-FFF2-40B4-BE49-F238E27FC236}">
                <a16:creationId xmlns:a16="http://schemas.microsoft.com/office/drawing/2014/main" id="{915423AB-B40A-477D-A04E-37FA783EF19E}"/>
              </a:ext>
            </a:extLst>
          </p:cNvPr>
          <p:cNvSpPr txBox="1"/>
          <p:nvPr/>
        </p:nvSpPr>
        <p:spPr>
          <a:xfrm>
            <a:off x="427038" y="2022837"/>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Offers either Bash or PowerShell</a:t>
            </a:r>
          </a:p>
        </p:txBody>
      </p:sp>
      <p:sp>
        <p:nvSpPr>
          <p:cNvPr id="11" name="TextBox 1">
            <a:extLst>
              <a:ext uri="{FF2B5EF4-FFF2-40B4-BE49-F238E27FC236}">
                <a16:creationId xmlns:a16="http://schemas.microsoft.com/office/drawing/2014/main" id="{E03D889B-E97B-4880-ADA8-5DD96DC84D04}"/>
              </a:ext>
            </a:extLst>
          </p:cNvPr>
          <p:cNvSpPr txBox="1"/>
          <p:nvPr/>
        </p:nvSpPr>
        <p:spPr>
          <a:xfrm>
            <a:off x="427038" y="2582006"/>
            <a:ext cx="5707062" cy="74214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Is temporary and provided on a per-session,</a:t>
            </a:r>
            <a:br>
              <a:rPr lang="en-US"/>
            </a:br>
            <a:r>
              <a:rPr lang="en-US"/>
              <a:t>per-user basis</a:t>
            </a:r>
          </a:p>
        </p:txBody>
      </p:sp>
      <p:sp>
        <p:nvSpPr>
          <p:cNvPr id="12" name="TextBox 1">
            <a:extLst>
              <a:ext uri="{FF2B5EF4-FFF2-40B4-BE49-F238E27FC236}">
                <a16:creationId xmlns:a16="http://schemas.microsoft.com/office/drawing/2014/main" id="{46A1244D-E193-46F3-A78B-D833B642C90D}"/>
              </a:ext>
            </a:extLst>
          </p:cNvPr>
          <p:cNvSpPr txBox="1"/>
          <p:nvPr/>
        </p:nvSpPr>
        <p:spPr>
          <a:xfrm>
            <a:off x="427038" y="3415022"/>
            <a:ext cx="5707062" cy="74214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Requires a resource group, storage account, and Azure File share</a:t>
            </a:r>
          </a:p>
        </p:txBody>
      </p:sp>
      <p:sp>
        <p:nvSpPr>
          <p:cNvPr id="13" name="TextBox 1">
            <a:extLst>
              <a:ext uri="{FF2B5EF4-FFF2-40B4-BE49-F238E27FC236}">
                <a16:creationId xmlns:a16="http://schemas.microsoft.com/office/drawing/2014/main" id="{2E623BD1-6CBF-4C9C-9C1E-9A6043B26A12}"/>
              </a:ext>
            </a:extLst>
          </p:cNvPr>
          <p:cNvSpPr txBox="1"/>
          <p:nvPr/>
        </p:nvSpPr>
        <p:spPr>
          <a:xfrm>
            <a:off x="427038" y="4248038"/>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Authenticates automatically</a:t>
            </a:r>
          </a:p>
        </p:txBody>
      </p:sp>
      <p:sp>
        <p:nvSpPr>
          <p:cNvPr id="14" name="TextBox 1">
            <a:extLst>
              <a:ext uri="{FF2B5EF4-FFF2-40B4-BE49-F238E27FC236}">
                <a16:creationId xmlns:a16="http://schemas.microsoft.com/office/drawing/2014/main" id="{3F779A34-1708-4DA0-B440-A25278E6762B}"/>
              </a:ext>
            </a:extLst>
          </p:cNvPr>
          <p:cNvSpPr txBox="1"/>
          <p:nvPr/>
        </p:nvSpPr>
        <p:spPr>
          <a:xfrm>
            <a:off x="427038" y="4807207"/>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Integrated graphical text editor</a:t>
            </a:r>
          </a:p>
        </p:txBody>
      </p:sp>
      <p:sp>
        <p:nvSpPr>
          <p:cNvPr id="15" name="TextBox 1">
            <a:extLst>
              <a:ext uri="{FF2B5EF4-FFF2-40B4-BE49-F238E27FC236}">
                <a16:creationId xmlns:a16="http://schemas.microsoft.com/office/drawing/2014/main" id="{648F8B0C-9917-4313-A111-6CE952E009FD}"/>
              </a:ext>
            </a:extLst>
          </p:cNvPr>
          <p:cNvSpPr txBox="1"/>
          <p:nvPr/>
        </p:nvSpPr>
        <p:spPr>
          <a:xfrm>
            <a:off x="427038" y="5366376"/>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Is assigned one machine per user account</a:t>
            </a:r>
          </a:p>
        </p:txBody>
      </p:sp>
      <p:sp>
        <p:nvSpPr>
          <p:cNvPr id="16" name="TextBox 1">
            <a:extLst>
              <a:ext uri="{FF2B5EF4-FFF2-40B4-BE49-F238E27FC236}">
                <a16:creationId xmlns:a16="http://schemas.microsoft.com/office/drawing/2014/main" id="{D764974B-8F57-4FB8-979A-A52A16308C22}"/>
              </a:ext>
            </a:extLst>
          </p:cNvPr>
          <p:cNvSpPr txBox="1"/>
          <p:nvPr/>
        </p:nvSpPr>
        <p:spPr>
          <a:xfrm>
            <a:off x="427038" y="5925544"/>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Times out after 20 minutes</a:t>
            </a:r>
          </a:p>
        </p:txBody>
      </p:sp>
      <p:sp>
        <p:nvSpPr>
          <p:cNvPr id="7" name="Rectangle 6">
            <a:extLst>
              <a:ext uri="{FF2B5EF4-FFF2-40B4-BE49-F238E27FC236}">
                <a16:creationId xmlns:a16="http://schemas.microsoft.com/office/drawing/2014/main" id="{39712147-F8B2-427E-8D88-4651268FAB36}"/>
              </a:ext>
              <a:ext uri="{C183D7F6-B498-43B3-948B-1728B52AA6E4}">
                <adec:decorative xmlns:adec="http://schemas.microsoft.com/office/drawing/2017/decorative" val="1"/>
              </a:ext>
            </a:extLst>
          </p:cNvPr>
          <p:cNvSpPr/>
          <p:nvPr/>
        </p:nvSpPr>
        <p:spPr bwMode="auto">
          <a:xfrm>
            <a:off x="6218238" y="1463669"/>
            <a:ext cx="5791200" cy="493016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cs typeface="Segoe UI" pitchFamily="34" charset="0"/>
            </a:endParaRPr>
          </a:p>
        </p:txBody>
      </p:sp>
      <p:pic>
        <p:nvPicPr>
          <p:cNvPr id="5" name="Picture 4" descr="Cloud shell icon with choice for Bash or PowerShell">
            <a:extLst>
              <a:ext uri="{FF2B5EF4-FFF2-40B4-BE49-F238E27FC236}">
                <a16:creationId xmlns:a16="http://schemas.microsoft.com/office/drawing/2014/main" id="{366A92B6-C411-4DAA-95E2-5C16E0F968CD}"/>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554441" y="1905881"/>
            <a:ext cx="5118795" cy="4045744"/>
          </a:xfrm>
          <a:prstGeom prst="rect">
            <a:avLst/>
          </a:prstGeom>
        </p:spPr>
      </p:pic>
    </p:spTree>
    <p:extLst>
      <p:ext uri="{BB962C8B-B14F-4D97-AF65-F5344CB8AC3E}">
        <p14:creationId xmlns:p14="http://schemas.microsoft.com/office/powerpoint/2010/main" val="341787932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Azure PowerShell</a:t>
            </a:r>
          </a:p>
        </p:txBody>
      </p:sp>
      <p:sp>
        <p:nvSpPr>
          <p:cNvPr id="4" name="Rectangle 3">
            <a:extLst>
              <a:ext uri="{FF2B5EF4-FFF2-40B4-BE49-F238E27FC236}">
                <a16:creationId xmlns:a16="http://schemas.microsoft.com/office/drawing/2014/main" id="{AFCA2EA0-8A84-4109-87A4-B758AF7CDD59}"/>
              </a:ext>
            </a:extLst>
          </p:cNvPr>
          <p:cNvSpPr/>
          <p:nvPr/>
        </p:nvSpPr>
        <p:spPr>
          <a:xfrm>
            <a:off x="427038" y="1191532"/>
            <a:ext cx="11582399" cy="2189843"/>
          </a:xfrm>
          <a:prstGeom prst="rect">
            <a:avLst/>
          </a:prstGeom>
          <a:noFill/>
          <a:ln w="19050">
            <a:solidFill>
              <a:schemeClr val="accent1"/>
            </a:solidFill>
          </a:ln>
        </p:spPr>
        <p:txBody>
          <a:bodyPr wrap="square" lIns="182880" tIns="137160" rIns="182880" bIns="137160" anchor="ctr">
            <a:noAutofit/>
          </a:bodyPr>
          <a:lstStyle/>
          <a:p>
            <a:pPr>
              <a:tabLst>
                <a:tab pos="288198" algn="l"/>
              </a:tabLst>
            </a:pPr>
            <a:r>
              <a:rPr lang="en-US" sz="2400">
                <a:latin typeface="Consolas" panose="020B0609020204030204" pitchFamily="49" charset="0"/>
              </a:rPr>
              <a:t>New-</a:t>
            </a:r>
            <a:r>
              <a:rPr lang="en-US" sz="2400" err="1">
                <a:latin typeface="Consolas" panose="020B0609020204030204" pitchFamily="49" charset="0"/>
              </a:rPr>
              <a:t>AzVm</a:t>
            </a:r>
            <a:r>
              <a:rPr lang="en-US" sz="2400">
                <a:latin typeface="Consolas" panose="020B0609020204030204" pitchFamily="49" charset="0"/>
              </a:rPr>
              <a:t> ` </a:t>
            </a:r>
          </a:p>
          <a:p>
            <a:pPr>
              <a:tabLst>
                <a:tab pos="288198" algn="l"/>
              </a:tabLst>
            </a:pPr>
            <a:r>
              <a:rPr lang="en-US" sz="2400">
                <a:latin typeface="Consolas" panose="020B0609020204030204" pitchFamily="49" charset="0"/>
              </a:rPr>
              <a:t>	-</a:t>
            </a:r>
            <a:r>
              <a:rPr lang="en-US" sz="2400" err="1">
                <a:latin typeface="Consolas" panose="020B0609020204030204" pitchFamily="49" charset="0"/>
              </a:rPr>
              <a:t>ResourceGroupName</a:t>
            </a:r>
            <a:r>
              <a:rPr lang="en-US" sz="2400">
                <a:latin typeface="Consolas" panose="020B0609020204030204" pitchFamily="49" charset="0"/>
              </a:rPr>
              <a:t> "</a:t>
            </a:r>
            <a:r>
              <a:rPr lang="en-US" sz="2400" err="1">
                <a:latin typeface="Consolas" panose="020B0609020204030204" pitchFamily="49" charset="0"/>
              </a:rPr>
              <a:t>CrmTestingResourceGroup</a:t>
            </a:r>
            <a:r>
              <a:rPr lang="en-US" sz="2400">
                <a:latin typeface="Consolas" panose="020B0609020204030204" pitchFamily="49" charset="0"/>
              </a:rPr>
              <a:t>" ` </a:t>
            </a:r>
          </a:p>
          <a:p>
            <a:pPr>
              <a:tabLst>
                <a:tab pos="288198" algn="l"/>
              </a:tabLst>
            </a:pPr>
            <a:r>
              <a:rPr lang="en-US" sz="2400">
                <a:latin typeface="Consolas" panose="020B0609020204030204" pitchFamily="49" charset="0"/>
              </a:rPr>
              <a:t>	-Name "</a:t>
            </a:r>
            <a:r>
              <a:rPr lang="en-US" sz="2400" err="1">
                <a:latin typeface="Consolas" panose="020B0609020204030204" pitchFamily="49" charset="0"/>
              </a:rPr>
              <a:t>CrmUnitTests</a:t>
            </a:r>
            <a:r>
              <a:rPr lang="en-US" sz="2400">
                <a:latin typeface="Consolas" panose="020B0609020204030204" pitchFamily="49" charset="0"/>
              </a:rPr>
              <a:t>" ` </a:t>
            </a:r>
          </a:p>
          <a:p>
            <a:pPr>
              <a:tabLst>
                <a:tab pos="288198" algn="l"/>
              </a:tabLst>
            </a:pPr>
            <a:r>
              <a:rPr lang="en-US" sz="2400">
                <a:latin typeface="Consolas" panose="020B0609020204030204" pitchFamily="49" charset="0"/>
              </a:rPr>
              <a:t>	-Image "</a:t>
            </a:r>
            <a:r>
              <a:rPr lang="en-US" sz="2400" err="1">
                <a:latin typeface="Consolas" panose="020B0609020204030204" pitchFamily="49" charset="0"/>
              </a:rPr>
              <a:t>UbuntuLTS</a:t>
            </a:r>
            <a:r>
              <a:rPr lang="en-US" sz="2400">
                <a:latin typeface="Consolas" panose="020B0609020204030204" pitchFamily="49" charset="0"/>
              </a:rPr>
              <a:t>" `</a:t>
            </a:r>
          </a:p>
          <a:p>
            <a:pPr>
              <a:tabLst>
                <a:tab pos="288198" algn="l"/>
              </a:tabLst>
            </a:pPr>
            <a:r>
              <a:rPr lang="en-US" sz="2400">
                <a:latin typeface="Consolas" panose="020B0609020204030204" pitchFamily="49" charset="0"/>
              </a:rPr>
              <a:t>...</a:t>
            </a:r>
          </a:p>
        </p:txBody>
      </p:sp>
      <p:sp>
        <p:nvSpPr>
          <p:cNvPr id="6" name="Freeform: Shape 5">
            <a:extLst>
              <a:ext uri="{FF2B5EF4-FFF2-40B4-BE49-F238E27FC236}">
                <a16:creationId xmlns:a16="http://schemas.microsoft.com/office/drawing/2014/main" id="{01A93F98-35A9-4CC7-88D5-78763E0DB719}"/>
              </a:ext>
            </a:extLst>
          </p:cNvPr>
          <p:cNvSpPr/>
          <p:nvPr/>
        </p:nvSpPr>
        <p:spPr>
          <a:xfrm>
            <a:off x="428027" y="3536823"/>
            <a:ext cx="11570298" cy="2824923"/>
          </a:xfrm>
          <a:custGeom>
            <a:avLst/>
            <a:gdLst>
              <a:gd name="connsiteX0" fmla="*/ 0 w 1982948"/>
              <a:gd name="connsiteY0" fmla="*/ 0 h 991474"/>
              <a:gd name="connsiteX1" fmla="*/ 1982948 w 1982948"/>
              <a:gd name="connsiteY1" fmla="*/ 0 h 991474"/>
              <a:gd name="connsiteX2" fmla="*/ 1982948 w 1982948"/>
              <a:gd name="connsiteY2" fmla="*/ 991474 h 991474"/>
              <a:gd name="connsiteX3" fmla="*/ 0 w 1982948"/>
              <a:gd name="connsiteY3" fmla="*/ 991474 h 991474"/>
              <a:gd name="connsiteX4" fmla="*/ 0 w 1982948"/>
              <a:gd name="connsiteY4" fmla="*/ 0 h 99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2948" h="991474">
                <a:moveTo>
                  <a:pt x="0" y="0"/>
                </a:moveTo>
                <a:lnTo>
                  <a:pt x="1982948" y="0"/>
                </a:lnTo>
                <a:lnTo>
                  <a:pt x="1982948" y="991474"/>
                </a:lnTo>
                <a:lnTo>
                  <a:pt x="0" y="991474"/>
                </a:lnTo>
                <a:lnTo>
                  <a:pt x="0" y="0"/>
                </a:lnTo>
                <a:close/>
              </a:path>
            </a:pathLst>
          </a:custGeom>
          <a:solidFill>
            <a:schemeClr val="bg1">
              <a:lumMod val="95000"/>
            </a:schemeClr>
          </a:solidFill>
        </p:spPr>
        <p:txBody>
          <a:bodyPr lIns="182880" tIns="137160" rIns="182880" bIns="137160" anchor="ctr"/>
          <a:lstStyle/>
          <a:p>
            <a:pPr marL="342900" indent="-342900">
              <a:spcBef>
                <a:spcPts val="1600"/>
              </a:spcBef>
              <a:buSzPct val="90000"/>
              <a:buFont typeface="Arial" panose="020B0604020202020204" pitchFamily="34" charset="0"/>
              <a:buChar char="•"/>
            </a:pPr>
            <a:r>
              <a:rPr lang="en-US" sz="2400" dirty="0">
                <a:cs typeface="Segoe UI Semilight"/>
              </a:rPr>
              <a:t>Connect to your Azure subscription and manage resources</a:t>
            </a:r>
          </a:p>
          <a:p>
            <a:pPr marL="342900" indent="-342900">
              <a:spcBef>
                <a:spcPts val="1600"/>
              </a:spcBef>
              <a:buSzPct val="90000"/>
              <a:buFont typeface="Arial" panose="020B0604020202020204" pitchFamily="34" charset="0"/>
              <a:buChar char="•"/>
            </a:pPr>
            <a:r>
              <a:rPr lang="en-US" sz="2400" dirty="0">
                <a:cs typeface="Segoe UI Semilight"/>
              </a:rPr>
              <a:t>Adds the Azure-specific commands </a:t>
            </a:r>
          </a:p>
          <a:p>
            <a:pPr marL="342900" indent="-342900">
              <a:spcBef>
                <a:spcPts val="1600"/>
              </a:spcBef>
              <a:buSzPct val="90000"/>
              <a:buFont typeface="Arial" panose="020B0604020202020204" pitchFamily="34" charset="0"/>
              <a:buChar char="•"/>
            </a:pPr>
            <a:r>
              <a:rPr lang="en-US" sz="2400" dirty="0">
                <a:cs typeface="Segoe UI Semilight"/>
              </a:rPr>
              <a:t>Available inside a browser via the Azure Cloud Shell</a:t>
            </a:r>
          </a:p>
          <a:p>
            <a:pPr marL="342900" indent="-342900">
              <a:spcBef>
                <a:spcPts val="1600"/>
              </a:spcBef>
              <a:buSzPct val="90000"/>
              <a:buFont typeface="Arial" panose="020B0604020202020204" pitchFamily="34" charset="0"/>
              <a:buChar char="•"/>
            </a:pPr>
            <a:r>
              <a:rPr lang="en-US" sz="2400" dirty="0">
                <a:cs typeface="Segoe UI Semilight"/>
              </a:rPr>
              <a:t>Available as a local installation on Linux, macOS, or Windows</a:t>
            </a:r>
          </a:p>
          <a:p>
            <a:pPr marL="342900" indent="-342900">
              <a:spcBef>
                <a:spcPts val="1600"/>
              </a:spcBef>
              <a:buSzPct val="90000"/>
              <a:buFont typeface="Arial" panose="020B0604020202020204" pitchFamily="34" charset="0"/>
              <a:buChar char="•"/>
            </a:pPr>
            <a:r>
              <a:rPr lang="en-US" sz="2400" dirty="0">
                <a:cs typeface="Segoe UI Semilight"/>
              </a:rPr>
              <a:t>Has an interactive and a scripting mode</a:t>
            </a:r>
          </a:p>
        </p:txBody>
      </p:sp>
    </p:spTree>
    <p:extLst>
      <p:ext uri="{BB962C8B-B14F-4D97-AF65-F5344CB8AC3E}">
        <p14:creationId xmlns:p14="http://schemas.microsoft.com/office/powerpoint/2010/main" val="334314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Azure CLI</a:t>
            </a:r>
          </a:p>
        </p:txBody>
      </p:sp>
      <p:sp>
        <p:nvSpPr>
          <p:cNvPr id="4" name="Rectangle 3">
            <a:extLst>
              <a:ext uri="{FF2B5EF4-FFF2-40B4-BE49-F238E27FC236}">
                <a16:creationId xmlns:a16="http://schemas.microsoft.com/office/drawing/2014/main" id="{8063CEE5-49B1-4257-98DD-FF1FA9915E3A}"/>
              </a:ext>
            </a:extLst>
          </p:cNvPr>
          <p:cNvSpPr/>
          <p:nvPr/>
        </p:nvSpPr>
        <p:spPr>
          <a:xfrm>
            <a:off x="427038" y="1492957"/>
            <a:ext cx="11582399" cy="843843"/>
          </a:xfrm>
          <a:prstGeom prst="rect">
            <a:avLst/>
          </a:prstGeom>
          <a:noFill/>
          <a:ln w="19050">
            <a:solidFill>
              <a:schemeClr val="accent1"/>
            </a:solidFill>
          </a:ln>
        </p:spPr>
        <p:txBody>
          <a:bodyPr wrap="square" lIns="182880" tIns="137160" rIns="182880" bIns="137160" anchor="ctr">
            <a:noAutofit/>
          </a:bodyPr>
          <a:lstStyle/>
          <a:p>
            <a:pPr algn="ctr">
              <a:tabLst>
                <a:tab pos="288198" algn="l"/>
              </a:tabLst>
            </a:pPr>
            <a:r>
              <a:rPr lang="en-US" sz="2600">
                <a:latin typeface="Consolas" panose="020B0609020204030204" pitchFamily="49" charset="0"/>
              </a:rPr>
              <a:t> </a:t>
            </a:r>
            <a:r>
              <a:rPr lang="en-US" sz="2600" err="1">
                <a:latin typeface="Consolas" panose="020B0609020204030204" pitchFamily="49" charset="0"/>
              </a:rPr>
              <a:t>az</a:t>
            </a:r>
            <a:r>
              <a:rPr lang="en-US" sz="2600">
                <a:latin typeface="Consolas" panose="020B0609020204030204" pitchFamily="49" charset="0"/>
              </a:rPr>
              <a:t> </a:t>
            </a:r>
            <a:r>
              <a:rPr lang="en-US" sz="2600" err="1">
                <a:latin typeface="Consolas" panose="020B0609020204030204" pitchFamily="49" charset="0"/>
              </a:rPr>
              <a:t>vm</a:t>
            </a:r>
            <a:r>
              <a:rPr lang="en-US" sz="2600">
                <a:latin typeface="Consolas" panose="020B0609020204030204" pitchFamily="49" charset="0"/>
              </a:rPr>
              <a:t> restart -g </a:t>
            </a:r>
            <a:r>
              <a:rPr lang="en-US" sz="2600" err="1">
                <a:latin typeface="Consolas" panose="020B0609020204030204" pitchFamily="49" charset="0"/>
              </a:rPr>
              <a:t>MyResourceGroup</a:t>
            </a:r>
            <a:r>
              <a:rPr lang="en-US" sz="2600">
                <a:latin typeface="Consolas" panose="020B0609020204030204" pitchFamily="49" charset="0"/>
              </a:rPr>
              <a:t> -n </a:t>
            </a:r>
            <a:r>
              <a:rPr lang="en-US" sz="2600" err="1">
                <a:latin typeface="Consolas" panose="020B0609020204030204" pitchFamily="49" charset="0"/>
              </a:rPr>
              <a:t>MyVm</a:t>
            </a:r>
            <a:endParaRPr lang="en-US" sz="2600">
              <a:latin typeface="Consolas" panose="020B0609020204030204" pitchFamily="49" charset="0"/>
            </a:endParaRPr>
          </a:p>
        </p:txBody>
      </p:sp>
      <p:sp>
        <p:nvSpPr>
          <p:cNvPr id="5" name="Text Placeholder 1">
            <a:extLst>
              <a:ext uri="{FF2B5EF4-FFF2-40B4-BE49-F238E27FC236}">
                <a16:creationId xmlns:a16="http://schemas.microsoft.com/office/drawing/2014/main" id="{E50E3A4B-F320-4F7E-BE5C-24D6AE452455}"/>
              </a:ext>
            </a:extLst>
          </p:cNvPr>
          <p:cNvSpPr txBox="1">
            <a:spLocks/>
          </p:cNvSpPr>
          <p:nvPr/>
        </p:nvSpPr>
        <p:spPr>
          <a:xfrm>
            <a:off x="415924" y="2492249"/>
            <a:ext cx="11593513" cy="3869497"/>
          </a:xfrm>
          <a:prstGeom prst="rect">
            <a:avLst/>
          </a:prstGeom>
          <a:solidFill>
            <a:schemeClr val="bg1">
              <a:lumMod val="95000"/>
            </a:schemeClr>
          </a:solidFill>
        </p:spPr>
        <p:txBody>
          <a:bodyPr lIns="182880" tIns="137160" rIns="182880" bIns="137160" anchor="ctr"/>
          <a:lstStyle>
            <a:defPPr>
              <a:defRPr lang="en-US"/>
            </a:defPPr>
            <a:lvl1pPr>
              <a:spcBef>
                <a:spcPts val="1600"/>
              </a:spcBef>
              <a:buSzPct val="90000"/>
              <a:defRPr sz="2400">
                <a:solidFill>
                  <a:schemeClr val="bg1"/>
                </a:solidFill>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800"/>
              </a:spcBef>
              <a:buFont typeface="Arial" panose="020B0604020202020204" pitchFamily="34" charset="0"/>
              <a:buChar char="•"/>
            </a:pPr>
            <a:r>
              <a:rPr lang="en-US" sz="2600" dirty="0">
                <a:solidFill>
                  <a:schemeClr val="tx1"/>
                </a:solidFill>
              </a:rPr>
              <a:t>Cross-platform command-line program</a:t>
            </a:r>
          </a:p>
          <a:p>
            <a:pPr marL="457200" indent="-457200">
              <a:spcBef>
                <a:spcPts val="1800"/>
              </a:spcBef>
              <a:buFont typeface="Arial" panose="020B0604020202020204" pitchFamily="34" charset="0"/>
              <a:buChar char="•"/>
            </a:pPr>
            <a:r>
              <a:rPr lang="en-US" sz="2600" dirty="0">
                <a:solidFill>
                  <a:schemeClr val="tx1"/>
                </a:solidFill>
              </a:rPr>
              <a:t>Runs on Linux, macOS, and Windows</a:t>
            </a:r>
          </a:p>
          <a:p>
            <a:pPr marL="457200" indent="-457200">
              <a:spcBef>
                <a:spcPts val="1800"/>
              </a:spcBef>
              <a:buFont typeface="Arial" panose="020B0604020202020204" pitchFamily="34" charset="0"/>
              <a:buChar char="•"/>
            </a:pPr>
            <a:r>
              <a:rPr lang="en-US" sz="2600" dirty="0">
                <a:solidFill>
                  <a:schemeClr val="tx1"/>
                </a:solidFill>
              </a:rPr>
              <a:t>Can be used interactively or through scripts</a:t>
            </a:r>
          </a:p>
          <a:p>
            <a:pPr marL="457200" indent="-457200">
              <a:spcBef>
                <a:spcPts val="1800"/>
              </a:spcBef>
              <a:buFont typeface="Arial" panose="020B0604020202020204" pitchFamily="34" charset="0"/>
              <a:buChar char="•"/>
            </a:pPr>
            <a:r>
              <a:rPr lang="en-US" sz="2600" dirty="0">
                <a:solidFill>
                  <a:schemeClr val="tx1"/>
                </a:solidFill>
              </a:rPr>
              <a:t>Commands are structured in </a:t>
            </a:r>
            <a:r>
              <a:rPr lang="en-US" sz="2600" i="1" dirty="0">
                <a:solidFill>
                  <a:schemeClr val="tx1"/>
                </a:solidFill>
              </a:rPr>
              <a:t>_groups_</a:t>
            </a:r>
            <a:r>
              <a:rPr lang="en-US" sz="2600" dirty="0">
                <a:solidFill>
                  <a:schemeClr val="tx1"/>
                </a:solidFill>
              </a:rPr>
              <a:t> and </a:t>
            </a:r>
            <a:r>
              <a:rPr lang="en-US" sz="2600" i="1" dirty="0">
                <a:solidFill>
                  <a:schemeClr val="tx1"/>
                </a:solidFill>
              </a:rPr>
              <a:t>_subgroups_</a:t>
            </a:r>
          </a:p>
          <a:p>
            <a:pPr marL="457200" indent="-457200">
              <a:spcBef>
                <a:spcPts val="1800"/>
              </a:spcBef>
              <a:buFont typeface="Arial" panose="020B0604020202020204" pitchFamily="34" charset="0"/>
              <a:buChar char="•"/>
            </a:pPr>
            <a:r>
              <a:rPr lang="en-US" sz="2600" dirty="0">
                <a:solidFill>
                  <a:schemeClr val="tx1"/>
                </a:solidFill>
              </a:rPr>
              <a:t>Use </a:t>
            </a:r>
            <a:r>
              <a:rPr lang="en-US" sz="2600" i="1" dirty="0">
                <a:solidFill>
                  <a:schemeClr val="tx1"/>
                </a:solidFill>
              </a:rPr>
              <a:t>find</a:t>
            </a:r>
            <a:r>
              <a:rPr lang="en-US" sz="2600" dirty="0">
                <a:solidFill>
                  <a:schemeClr val="tx1"/>
                </a:solidFill>
              </a:rPr>
              <a:t> to locate commands</a:t>
            </a:r>
          </a:p>
          <a:p>
            <a:pPr marL="457200" indent="-457200">
              <a:spcBef>
                <a:spcPts val="1800"/>
              </a:spcBef>
              <a:buFont typeface="Arial" panose="020B0604020202020204" pitchFamily="34" charset="0"/>
              <a:buChar char="•"/>
            </a:pPr>
            <a:r>
              <a:rPr lang="en-US" sz="2600" dirty="0">
                <a:solidFill>
                  <a:schemeClr val="tx1"/>
                </a:solidFill>
              </a:rPr>
              <a:t>Use </a:t>
            </a:r>
            <a:r>
              <a:rPr lang="en-US" sz="2600" i="1" dirty="0">
                <a:solidFill>
                  <a:schemeClr val="tx1"/>
                </a:solidFill>
              </a:rPr>
              <a:t>--help</a:t>
            </a:r>
            <a:r>
              <a:rPr lang="en-US" sz="2600" dirty="0">
                <a:solidFill>
                  <a:schemeClr val="tx1"/>
                </a:solidFill>
              </a:rPr>
              <a:t> for more detailed information</a:t>
            </a:r>
          </a:p>
        </p:txBody>
      </p:sp>
    </p:spTree>
    <p:extLst>
      <p:ext uri="{BB962C8B-B14F-4D97-AF65-F5344CB8AC3E}">
        <p14:creationId xmlns:p14="http://schemas.microsoft.com/office/powerpoint/2010/main" val="106209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955-E420-4B26-B888-C33E9BBB8DB4}"/>
              </a:ext>
            </a:extLst>
          </p:cNvPr>
          <p:cNvSpPr>
            <a:spLocks noGrp="1"/>
          </p:cNvSpPr>
          <p:nvPr>
            <p:ph type="title"/>
          </p:nvPr>
        </p:nvSpPr>
        <p:spPr/>
        <p:txBody>
          <a:bodyPr/>
          <a:lstStyle/>
          <a:p>
            <a:r>
              <a:rPr lang="en-US" dirty="0"/>
              <a:t>Review QuickStart Templates</a:t>
            </a:r>
          </a:p>
        </p:txBody>
      </p:sp>
      <p:sp>
        <p:nvSpPr>
          <p:cNvPr id="9" name="TextBox 1">
            <a:extLst>
              <a:ext uri="{FF2B5EF4-FFF2-40B4-BE49-F238E27FC236}">
                <a16:creationId xmlns:a16="http://schemas.microsoft.com/office/drawing/2014/main" id="{0EAF4BE6-957B-448A-AADF-1D0F9A97E2AA}"/>
              </a:ext>
            </a:extLst>
          </p:cNvPr>
          <p:cNvSpPr txBox="1"/>
          <p:nvPr/>
        </p:nvSpPr>
        <p:spPr>
          <a:xfrm>
            <a:off x="427038" y="1463668"/>
            <a:ext cx="5629588" cy="2204628"/>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Resource Manager templates provided by the Azure community</a:t>
            </a:r>
          </a:p>
        </p:txBody>
      </p:sp>
      <p:sp>
        <p:nvSpPr>
          <p:cNvPr id="10" name="TextBox 1">
            <a:extLst>
              <a:ext uri="{FF2B5EF4-FFF2-40B4-BE49-F238E27FC236}">
                <a16:creationId xmlns:a16="http://schemas.microsoft.com/office/drawing/2014/main" id="{E5FF261B-978E-44FF-9D47-3DAAE4B7CD4A}"/>
              </a:ext>
            </a:extLst>
          </p:cNvPr>
          <p:cNvSpPr txBox="1"/>
          <p:nvPr/>
        </p:nvSpPr>
        <p:spPr>
          <a:xfrm>
            <a:off x="427038" y="3821151"/>
            <a:ext cx="5629588" cy="2204628"/>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Provides everything you need to deploy your solution or  serves as a starting point for your template</a:t>
            </a:r>
          </a:p>
        </p:txBody>
      </p:sp>
      <p:sp>
        <p:nvSpPr>
          <p:cNvPr id="7" name="Rectangle 6">
            <a:extLst>
              <a:ext uri="{FF2B5EF4-FFF2-40B4-BE49-F238E27FC236}">
                <a16:creationId xmlns:a16="http://schemas.microsoft.com/office/drawing/2014/main" id="{F18E0CA1-51E5-4A2F-A904-7436AB652683}"/>
              </a:ext>
              <a:ext uri="{C183D7F6-B498-43B3-948B-1728B52AA6E4}">
                <adec:decorative xmlns:adec="http://schemas.microsoft.com/office/drawing/2017/decorative" val="1"/>
              </a:ext>
            </a:extLst>
          </p:cNvPr>
          <p:cNvSpPr/>
          <p:nvPr/>
        </p:nvSpPr>
        <p:spPr bwMode="auto">
          <a:xfrm>
            <a:off x="6218236" y="1463669"/>
            <a:ext cx="5791201" cy="4562112"/>
          </a:xfrm>
          <a:prstGeom prst="rect">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EF6C3EAF-75AA-473F-9284-F0FD553BBFD9}"/>
              </a:ext>
            </a:extLst>
          </p:cNvPr>
          <p:cNvSpPr/>
          <p:nvPr/>
        </p:nvSpPr>
        <p:spPr>
          <a:xfrm>
            <a:off x="427038" y="6191878"/>
            <a:ext cx="4525726" cy="246221"/>
          </a:xfrm>
          <a:prstGeom prst="rect">
            <a:avLst/>
          </a:prstGeom>
        </p:spPr>
        <p:txBody>
          <a:bodyPr wrap="none" lIns="0" tIns="0" rIns="0" bIns="0">
            <a:spAutoFit/>
          </a:bodyPr>
          <a:lstStyle/>
          <a:p>
            <a:r>
              <a:rPr lang="en-US" sz="1600" dirty="0">
                <a:hlinkClick r:id="rId3"/>
              </a:rPr>
              <a:t>https://azure.microsoft.com/resources/templates/</a:t>
            </a:r>
            <a:r>
              <a:rPr lang="en-US" sz="1600" dirty="0"/>
              <a:t> </a:t>
            </a:r>
          </a:p>
        </p:txBody>
      </p:sp>
      <p:pic>
        <p:nvPicPr>
          <p:cNvPr id="12" name="Picture 11" descr="Screenshot of the QuickStart Gallery. ">
            <a:extLst>
              <a:ext uri="{FF2B5EF4-FFF2-40B4-BE49-F238E27FC236}">
                <a16:creationId xmlns:a16="http://schemas.microsoft.com/office/drawing/2014/main" id="{4DB3CC53-0867-4B62-A9FE-469DD222244C}"/>
              </a:ext>
            </a:extLst>
          </p:cNvPr>
          <p:cNvPicPr>
            <a:picLocks noChangeAspect="1"/>
          </p:cNvPicPr>
          <p:nvPr/>
        </p:nvPicPr>
        <p:blipFill>
          <a:blip r:embed="rId4"/>
          <a:stretch>
            <a:fillRect/>
          </a:stretch>
        </p:blipFill>
        <p:spPr>
          <a:xfrm>
            <a:off x="6379850" y="1665446"/>
            <a:ext cx="5487575" cy="4190824"/>
          </a:xfrm>
          <a:prstGeom prst="rect">
            <a:avLst/>
          </a:prstGeom>
        </p:spPr>
      </p:pic>
    </p:spTree>
    <p:extLst>
      <p:ext uri="{BB962C8B-B14F-4D97-AF65-F5344CB8AC3E}">
        <p14:creationId xmlns:p14="http://schemas.microsoft.com/office/powerpoint/2010/main" val="370075283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02: Use Azure Resource Manager</a:t>
            </a:r>
          </a:p>
        </p:txBody>
      </p:sp>
      <p:pic>
        <p:nvPicPr>
          <p:cNvPr id="7" name="Picture 6" descr="Icon of a person">
            <a:extLst>
              <a:ext uri="{FF2B5EF4-FFF2-40B4-BE49-F238E27FC236}">
                <a16:creationId xmlns:a16="http://schemas.microsoft.com/office/drawing/2014/main" id="{EB7AF911-B3AF-49BE-B509-4E9557C2E74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363616" y="2886922"/>
            <a:ext cx="1066384" cy="1253278"/>
          </a:xfrm>
          <a:prstGeom prst="rect">
            <a:avLst/>
          </a:prstGeom>
        </p:spPr>
      </p:pic>
    </p:spTree>
    <p:extLst>
      <p:ext uri="{BB962C8B-B14F-4D97-AF65-F5344CB8AC3E}">
        <p14:creationId xmlns:p14="http://schemas.microsoft.com/office/powerpoint/2010/main" val="342448077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D2828804-3C60-4C1B-B7D4-722B0B042F6A}"/>
              </a:ext>
            </a:extLst>
          </p:cNvPr>
          <p:cNvSpPr>
            <a:spLocks noGrp="1"/>
          </p:cNvSpPr>
          <p:nvPr>
            <p:ph type="title"/>
          </p:nvPr>
        </p:nvSpPr>
        <p:spPr>
          <a:xfrm>
            <a:off x="465139" y="2676526"/>
            <a:ext cx="2506662" cy="1641475"/>
          </a:xfrm>
        </p:spPr>
        <p:txBody>
          <a:bodyPr/>
          <a:lstStyle/>
          <a:p>
            <a:r>
              <a:rPr lang="en-US" dirty="0"/>
              <a:t>Use Azure Resource Manager Introduction</a:t>
            </a:r>
          </a:p>
        </p:txBody>
      </p:sp>
      <p:sp>
        <p:nvSpPr>
          <p:cNvPr id="32" name="Rectangle 31">
            <a:extLst>
              <a:ext uri="{FF2B5EF4-FFF2-40B4-BE49-F238E27FC236}">
                <a16:creationId xmlns:a16="http://schemas.microsoft.com/office/drawing/2014/main" id="{C2C4B7BF-CE77-426B-94AB-C681CBF36E12}"/>
              </a:ext>
            </a:extLst>
          </p:cNvPr>
          <p:cNvSpPr/>
          <p:nvPr/>
        </p:nvSpPr>
        <p:spPr bwMode="auto">
          <a:xfrm>
            <a:off x="4635207" y="28179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Review Resource Manager Benefits</a:t>
            </a:r>
          </a:p>
        </p:txBody>
      </p:sp>
      <p:sp>
        <p:nvSpPr>
          <p:cNvPr id="34" name="Rectangle 33">
            <a:extLst>
              <a:ext uri="{FF2B5EF4-FFF2-40B4-BE49-F238E27FC236}">
                <a16:creationId xmlns:a16="http://schemas.microsoft.com/office/drawing/2014/main" id="{22E241FA-60B4-4512-86CB-7B3AEB3FAE6D}"/>
              </a:ext>
            </a:extLst>
          </p:cNvPr>
          <p:cNvSpPr/>
          <p:nvPr/>
        </p:nvSpPr>
        <p:spPr bwMode="auto">
          <a:xfrm>
            <a:off x="4635207" y="98228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Review Azure Resource Terminology</a:t>
            </a:r>
          </a:p>
        </p:txBody>
      </p:sp>
      <p:sp>
        <p:nvSpPr>
          <p:cNvPr id="36" name="Rectangle 35">
            <a:extLst>
              <a:ext uri="{FF2B5EF4-FFF2-40B4-BE49-F238E27FC236}">
                <a16:creationId xmlns:a16="http://schemas.microsoft.com/office/drawing/2014/main" id="{6D460B34-772C-4636-9446-B5FE1D055211}"/>
              </a:ext>
            </a:extLst>
          </p:cNvPr>
          <p:cNvSpPr/>
          <p:nvPr/>
        </p:nvSpPr>
        <p:spPr bwMode="auto">
          <a:xfrm>
            <a:off x="4635207" y="1662821"/>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Create Resource Groups</a:t>
            </a:r>
          </a:p>
        </p:txBody>
      </p:sp>
      <p:sp>
        <p:nvSpPr>
          <p:cNvPr id="38" name="Rectangle 37">
            <a:extLst>
              <a:ext uri="{FF2B5EF4-FFF2-40B4-BE49-F238E27FC236}">
                <a16:creationId xmlns:a16="http://schemas.microsoft.com/office/drawing/2014/main" id="{C13BA0AF-6D0B-4A26-B9D9-7E43AE7E74F2}"/>
              </a:ext>
            </a:extLst>
          </p:cNvPr>
          <p:cNvSpPr/>
          <p:nvPr/>
        </p:nvSpPr>
        <p:spPr bwMode="auto">
          <a:xfrm>
            <a:off x="4635207" y="234335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Create Resource Manager Locks</a:t>
            </a:r>
          </a:p>
        </p:txBody>
      </p:sp>
      <p:sp>
        <p:nvSpPr>
          <p:cNvPr id="40" name="Rectangle 39">
            <a:extLst>
              <a:ext uri="{FF2B5EF4-FFF2-40B4-BE49-F238E27FC236}">
                <a16:creationId xmlns:a16="http://schemas.microsoft.com/office/drawing/2014/main" id="{2376C7F9-BDB5-4240-8995-62608354E45A}"/>
              </a:ext>
            </a:extLst>
          </p:cNvPr>
          <p:cNvSpPr/>
          <p:nvPr/>
        </p:nvSpPr>
        <p:spPr bwMode="auto">
          <a:xfrm>
            <a:off x="4635207" y="3017905"/>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Reorganize Azure Resources</a:t>
            </a:r>
          </a:p>
        </p:txBody>
      </p:sp>
      <p:sp>
        <p:nvSpPr>
          <p:cNvPr id="42" name="Rectangle 41">
            <a:extLst>
              <a:ext uri="{FF2B5EF4-FFF2-40B4-BE49-F238E27FC236}">
                <a16:creationId xmlns:a16="http://schemas.microsoft.com/office/drawing/2014/main" id="{32900286-FF2D-4137-85E5-A63DC2BA89C4}"/>
              </a:ext>
            </a:extLst>
          </p:cNvPr>
          <p:cNvSpPr/>
          <p:nvPr/>
        </p:nvSpPr>
        <p:spPr bwMode="auto">
          <a:xfrm>
            <a:off x="4635207" y="3691737"/>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Remove Resources and Resource Groups</a:t>
            </a:r>
          </a:p>
        </p:txBody>
      </p:sp>
      <p:sp>
        <p:nvSpPr>
          <p:cNvPr id="44" name="Rectangle 43">
            <a:extLst>
              <a:ext uri="{FF2B5EF4-FFF2-40B4-BE49-F238E27FC236}">
                <a16:creationId xmlns:a16="http://schemas.microsoft.com/office/drawing/2014/main" id="{6B5B5A2C-EA9E-4F93-8AC3-1CA8E13D79B5}"/>
              </a:ext>
            </a:extLst>
          </p:cNvPr>
          <p:cNvSpPr/>
          <p:nvPr/>
        </p:nvSpPr>
        <p:spPr bwMode="auto">
          <a:xfrm>
            <a:off x="4635207" y="4370192"/>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Determine Resource Limits</a:t>
            </a:r>
          </a:p>
        </p:txBody>
      </p:sp>
      <p:sp>
        <p:nvSpPr>
          <p:cNvPr id="46" name="Rectangle 45">
            <a:extLst>
              <a:ext uri="{FF2B5EF4-FFF2-40B4-BE49-F238E27FC236}">
                <a16:creationId xmlns:a16="http://schemas.microsoft.com/office/drawing/2014/main" id="{BE44818D-2E08-4527-9D58-7B321ACCF4D2}"/>
              </a:ext>
            </a:extLst>
          </p:cNvPr>
          <p:cNvSpPr/>
          <p:nvPr/>
        </p:nvSpPr>
        <p:spPr bwMode="auto">
          <a:xfrm>
            <a:off x="4635207" y="5043621"/>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Demonstration – Resource Groups</a:t>
            </a:r>
          </a:p>
        </p:txBody>
      </p:sp>
      <p:grpSp>
        <p:nvGrpSpPr>
          <p:cNvPr id="2" name="Group 1">
            <a:extLst>
              <a:ext uri="{FF2B5EF4-FFF2-40B4-BE49-F238E27FC236}">
                <a16:creationId xmlns:a16="http://schemas.microsoft.com/office/drawing/2014/main" id="{5CD54DC8-543F-46C6-9A4F-CFDBE7ED0CAE}"/>
              </a:ext>
              <a:ext uri="{C183D7F6-B498-43B3-948B-1728B52AA6E4}">
                <adec:decorative xmlns:adec="http://schemas.microsoft.com/office/drawing/2017/decorative" val="1"/>
              </a:ext>
            </a:extLst>
          </p:cNvPr>
          <p:cNvGrpSpPr/>
          <p:nvPr/>
        </p:nvGrpSpPr>
        <p:grpSpPr>
          <a:xfrm>
            <a:off x="3802675" y="361158"/>
            <a:ext cx="597875" cy="6052937"/>
            <a:chOff x="4126525" y="433612"/>
            <a:chExt cx="739004" cy="6963013"/>
          </a:xfrm>
        </p:grpSpPr>
        <p:pic>
          <p:nvPicPr>
            <p:cNvPr id="10" name="Picture 9" descr="Icon of a person">
              <a:extLst>
                <a:ext uri="{FF2B5EF4-FFF2-40B4-BE49-F238E27FC236}">
                  <a16:creationId xmlns:a16="http://schemas.microsoft.com/office/drawing/2014/main" id="{A9D810B4-5642-4CF9-B78B-5B08BFD932E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69061" y="433612"/>
              <a:ext cx="696468" cy="694944"/>
            </a:xfrm>
            <a:prstGeom prst="rect">
              <a:avLst/>
            </a:prstGeom>
          </p:spPr>
        </p:pic>
        <p:pic>
          <p:nvPicPr>
            <p:cNvPr id="11" name="Picture 10" descr="Icon of a gear inside a circle">
              <a:extLst>
                <a:ext uri="{FF2B5EF4-FFF2-40B4-BE49-F238E27FC236}">
                  <a16:creationId xmlns:a16="http://schemas.microsoft.com/office/drawing/2014/main" id="{A51E9D4C-C082-4207-81E4-722A6EF5A87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69061" y="1209582"/>
              <a:ext cx="696468" cy="694944"/>
            </a:xfrm>
            <a:prstGeom prst="rect">
              <a:avLst/>
            </a:prstGeom>
          </p:spPr>
        </p:pic>
        <p:pic>
          <p:nvPicPr>
            <p:cNvPr id="12" name="Picture 11" descr="Icon of two people">
              <a:extLst>
                <a:ext uri="{FF2B5EF4-FFF2-40B4-BE49-F238E27FC236}">
                  <a16:creationId xmlns:a16="http://schemas.microsoft.com/office/drawing/2014/main" id="{52AEE1A0-96F1-4EDC-BAE0-0384FC1FA00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69061" y="1985552"/>
              <a:ext cx="696468" cy="694944"/>
            </a:xfrm>
            <a:prstGeom prst="rect">
              <a:avLst/>
            </a:prstGeom>
          </p:spPr>
        </p:pic>
        <p:pic>
          <p:nvPicPr>
            <p:cNvPr id="13" name="Picture 12" descr="Icon of a person sitting in a desk">
              <a:extLst>
                <a:ext uri="{FF2B5EF4-FFF2-40B4-BE49-F238E27FC236}">
                  <a16:creationId xmlns:a16="http://schemas.microsoft.com/office/drawing/2014/main" id="{6B51DB7E-D381-4156-BA22-507A775E49A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169061" y="2761522"/>
              <a:ext cx="696468" cy="696468"/>
            </a:xfrm>
            <a:prstGeom prst="rect">
              <a:avLst/>
            </a:prstGeom>
          </p:spPr>
        </p:pic>
        <p:pic>
          <p:nvPicPr>
            <p:cNvPr id="14" name="Picture 13" descr="Icon of a column chart">
              <a:extLst>
                <a:ext uri="{FF2B5EF4-FFF2-40B4-BE49-F238E27FC236}">
                  <a16:creationId xmlns:a16="http://schemas.microsoft.com/office/drawing/2014/main" id="{60A6F4C5-2B23-4C5D-8D25-A278978248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169061" y="3537492"/>
              <a:ext cx="696468" cy="696468"/>
            </a:xfrm>
            <a:prstGeom prst="rect">
              <a:avLst/>
            </a:prstGeom>
          </p:spPr>
        </p:pic>
        <p:pic>
          <p:nvPicPr>
            <p:cNvPr id="15" name="Picture 14" descr="Icon of a gear and a arrow going across it">
              <a:extLst>
                <a:ext uri="{FF2B5EF4-FFF2-40B4-BE49-F238E27FC236}">
                  <a16:creationId xmlns:a16="http://schemas.microsoft.com/office/drawing/2014/main" id="{347E29E2-1F3A-4ACB-8E4F-9A284D52A5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169061" y="4313462"/>
              <a:ext cx="696468" cy="696468"/>
            </a:xfrm>
            <a:prstGeom prst="rect">
              <a:avLst/>
            </a:prstGeom>
          </p:spPr>
        </p:pic>
        <p:pic>
          <p:nvPicPr>
            <p:cNvPr id="16" name="Picture 15" descr="Icon of gears">
              <a:extLst>
                <a:ext uri="{FF2B5EF4-FFF2-40B4-BE49-F238E27FC236}">
                  <a16:creationId xmlns:a16="http://schemas.microsoft.com/office/drawing/2014/main" id="{4C9D4886-419E-4B24-8BC5-49514085679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169061" y="5089432"/>
              <a:ext cx="696468" cy="694944"/>
            </a:xfrm>
            <a:prstGeom prst="rect">
              <a:avLst/>
            </a:prstGeom>
          </p:spPr>
        </p:pic>
        <p:pic>
          <p:nvPicPr>
            <p:cNvPr id="17" name="Picture 16" descr="Icon of a monitor screen on a stand">
              <a:extLst>
                <a:ext uri="{FF2B5EF4-FFF2-40B4-BE49-F238E27FC236}">
                  <a16:creationId xmlns:a16="http://schemas.microsoft.com/office/drawing/2014/main" id="{CA40E97F-91C6-49CC-888D-5BB0C9ACCC7D}"/>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169061" y="5865399"/>
              <a:ext cx="696468" cy="694944"/>
            </a:xfrm>
            <a:prstGeom prst="rect">
              <a:avLst/>
            </a:prstGeom>
          </p:spPr>
        </p:pic>
        <p:grpSp>
          <p:nvGrpSpPr>
            <p:cNvPr id="19" name="Group 18">
              <a:extLst>
                <a:ext uri="{FF2B5EF4-FFF2-40B4-BE49-F238E27FC236}">
                  <a16:creationId xmlns:a16="http://schemas.microsoft.com/office/drawing/2014/main" id="{7C48F2D7-369D-43C7-8B4C-EADA758F2AB3}"/>
                </a:ext>
              </a:extLst>
            </p:cNvPr>
            <p:cNvGrpSpPr/>
            <p:nvPr/>
          </p:nvGrpSpPr>
          <p:grpSpPr>
            <a:xfrm>
              <a:off x="4126525" y="6700157"/>
              <a:ext cx="739004" cy="696468"/>
              <a:chOff x="10493727" y="629664"/>
              <a:chExt cx="519000" cy="503150"/>
            </a:xfrm>
          </p:grpSpPr>
          <p:pic>
            <p:nvPicPr>
              <p:cNvPr id="20" name="Picture 19">
                <a:extLst>
                  <a:ext uri="{FF2B5EF4-FFF2-40B4-BE49-F238E27FC236}">
                    <a16:creationId xmlns:a16="http://schemas.microsoft.com/office/drawing/2014/main" id="{656E1FFF-7168-408E-A43C-3A8A1D7BE740}"/>
                  </a:ext>
                </a:extLst>
              </p:cNvPr>
              <p:cNvPicPr>
                <a:picLocks noChangeAspect="1"/>
              </p:cNvPicPr>
              <p:nvPr/>
            </p:nvPicPr>
            <p:blipFill>
              <a:blip r:embed="rId11"/>
              <a:stretch>
                <a:fillRect/>
              </a:stretch>
            </p:blipFill>
            <p:spPr>
              <a:xfrm>
                <a:off x="10493727" y="629664"/>
                <a:ext cx="519000" cy="503150"/>
              </a:xfrm>
              <a:prstGeom prst="rect">
                <a:avLst/>
              </a:prstGeom>
            </p:spPr>
          </p:pic>
          <p:grpSp>
            <p:nvGrpSpPr>
              <p:cNvPr id="21" name="Group 20">
                <a:extLst>
                  <a:ext uri="{FF2B5EF4-FFF2-40B4-BE49-F238E27FC236}">
                    <a16:creationId xmlns:a16="http://schemas.microsoft.com/office/drawing/2014/main" id="{B1A91D2C-1DFC-48A5-8FB9-6404E6DE2649}"/>
                  </a:ext>
                </a:extLst>
              </p:cNvPr>
              <p:cNvGrpSpPr/>
              <p:nvPr/>
            </p:nvGrpSpPr>
            <p:grpSpPr>
              <a:xfrm>
                <a:off x="10604345" y="727773"/>
                <a:ext cx="297764" cy="272864"/>
                <a:chOff x="3876178" y="3413953"/>
                <a:chExt cx="297764" cy="255320"/>
              </a:xfrm>
            </p:grpSpPr>
            <p:sp>
              <p:nvSpPr>
                <p:cNvPr id="22" name="Freeform: Shape 21">
                  <a:extLst>
                    <a:ext uri="{FF2B5EF4-FFF2-40B4-BE49-F238E27FC236}">
                      <a16:creationId xmlns:a16="http://schemas.microsoft.com/office/drawing/2014/main" id="{55C2C86C-79B9-4717-8C71-B50951F2D8E4}"/>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EA28AFF-8E7B-43F6-97D7-C0F11426E290}"/>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894168F-807D-450F-8E13-EDD3D4CBAEF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A1326EA-CFBC-4DAE-B9CE-8CEB679AF29C}"/>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CE21955-9158-4ECD-945A-CE1C8F5C9179}"/>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C83BA19-2C4A-44E0-97FE-B50F827B91CE}"/>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5E04504-40D2-4F74-A803-6FDAF63A02A6}"/>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02C1354-FFDB-46D4-9ABB-47466123438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30" name="TextBox 29">
            <a:extLst>
              <a:ext uri="{FF2B5EF4-FFF2-40B4-BE49-F238E27FC236}">
                <a16:creationId xmlns:a16="http://schemas.microsoft.com/office/drawing/2014/main" id="{32E0E9C8-72D1-4AFB-8B1B-95AC6BAB1931}"/>
              </a:ext>
            </a:extLst>
          </p:cNvPr>
          <p:cNvSpPr txBox="1"/>
          <p:nvPr/>
        </p:nvSpPr>
        <p:spPr>
          <a:xfrm>
            <a:off x="4635207" y="5926710"/>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Summary and Resources</a:t>
            </a:r>
          </a:p>
        </p:txBody>
      </p:sp>
    </p:spTree>
    <p:extLst>
      <p:ext uri="{BB962C8B-B14F-4D97-AF65-F5344CB8AC3E}">
        <p14:creationId xmlns:p14="http://schemas.microsoft.com/office/powerpoint/2010/main" val="171181084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B204-9C57-4225-ADAF-45E6E88B98D7}"/>
              </a:ext>
            </a:extLst>
          </p:cNvPr>
          <p:cNvSpPr>
            <a:spLocks noGrp="1"/>
          </p:cNvSpPr>
          <p:nvPr>
            <p:ph type="title"/>
          </p:nvPr>
        </p:nvSpPr>
        <p:spPr/>
        <p:txBody>
          <a:bodyPr/>
          <a:lstStyle/>
          <a:p>
            <a:r>
              <a:rPr lang="en-US" dirty="0"/>
              <a:t>Review Resource Manager Benefits</a:t>
            </a:r>
          </a:p>
        </p:txBody>
      </p:sp>
      <p:sp>
        <p:nvSpPr>
          <p:cNvPr id="5" name="TextBox 1">
            <a:extLst>
              <a:ext uri="{FF2B5EF4-FFF2-40B4-BE49-F238E27FC236}">
                <a16:creationId xmlns:a16="http://schemas.microsoft.com/office/drawing/2014/main" id="{BFEB36CB-76C0-4CFB-B6C6-12BCC00FC0A9}"/>
              </a:ext>
            </a:extLst>
          </p:cNvPr>
          <p:cNvSpPr txBox="1"/>
          <p:nvPr/>
        </p:nvSpPr>
        <p:spPr>
          <a:xfrm>
            <a:off x="427037" y="1463668"/>
            <a:ext cx="5632093" cy="68580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Provides a consistent management layer</a:t>
            </a:r>
          </a:p>
        </p:txBody>
      </p:sp>
      <p:sp>
        <p:nvSpPr>
          <p:cNvPr id="9" name="TextBox 1">
            <a:extLst>
              <a:ext uri="{FF2B5EF4-FFF2-40B4-BE49-F238E27FC236}">
                <a16:creationId xmlns:a16="http://schemas.microsoft.com/office/drawing/2014/main" id="{58B8175D-ED57-40EE-B612-E4362E901094}"/>
              </a:ext>
            </a:extLst>
          </p:cNvPr>
          <p:cNvSpPr txBox="1"/>
          <p:nvPr/>
        </p:nvSpPr>
        <p:spPr>
          <a:xfrm>
            <a:off x="427037" y="2300835"/>
            <a:ext cx="5632093" cy="90972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Enables you to work with the resources in your solution as a group</a:t>
            </a:r>
          </a:p>
        </p:txBody>
      </p:sp>
      <p:sp>
        <p:nvSpPr>
          <p:cNvPr id="10" name="TextBox 1">
            <a:extLst>
              <a:ext uri="{FF2B5EF4-FFF2-40B4-BE49-F238E27FC236}">
                <a16:creationId xmlns:a16="http://schemas.microsoft.com/office/drawing/2014/main" id="{524489C5-10E2-4186-BEC6-B952B712FD8B}"/>
              </a:ext>
            </a:extLst>
          </p:cNvPr>
          <p:cNvSpPr txBox="1"/>
          <p:nvPr/>
        </p:nvSpPr>
        <p:spPr>
          <a:xfrm>
            <a:off x="427037" y="3361927"/>
            <a:ext cx="5632093" cy="90972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Deploy, update, or delete in a single, coordinated operation</a:t>
            </a:r>
          </a:p>
        </p:txBody>
      </p:sp>
      <p:sp>
        <p:nvSpPr>
          <p:cNvPr id="11" name="TextBox 1">
            <a:extLst>
              <a:ext uri="{FF2B5EF4-FFF2-40B4-BE49-F238E27FC236}">
                <a16:creationId xmlns:a16="http://schemas.microsoft.com/office/drawing/2014/main" id="{42549C1A-B439-4798-8583-0FA5831212F9}"/>
              </a:ext>
            </a:extLst>
          </p:cNvPr>
          <p:cNvSpPr txBox="1"/>
          <p:nvPr/>
        </p:nvSpPr>
        <p:spPr>
          <a:xfrm>
            <a:off x="427037" y="4423019"/>
            <a:ext cx="5632093" cy="90972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Provides security, auditing, and</a:t>
            </a:r>
            <a:br>
              <a:rPr lang="en-US" sz="2000"/>
            </a:br>
            <a:r>
              <a:rPr lang="en-US" sz="2000"/>
              <a:t>tagging features</a:t>
            </a:r>
          </a:p>
        </p:txBody>
      </p:sp>
      <p:sp>
        <p:nvSpPr>
          <p:cNvPr id="12" name="TextBox 1">
            <a:extLst>
              <a:ext uri="{FF2B5EF4-FFF2-40B4-BE49-F238E27FC236}">
                <a16:creationId xmlns:a16="http://schemas.microsoft.com/office/drawing/2014/main" id="{C19A5929-92B6-4569-A11F-8962B4F66202}"/>
              </a:ext>
            </a:extLst>
          </p:cNvPr>
          <p:cNvSpPr txBox="1"/>
          <p:nvPr/>
        </p:nvSpPr>
        <p:spPr>
          <a:xfrm>
            <a:off x="427037" y="5484111"/>
            <a:ext cx="5632093" cy="87763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Choose the tools and APIs that work</a:t>
            </a:r>
            <a:br>
              <a:rPr lang="en-US" sz="2000"/>
            </a:br>
            <a:r>
              <a:rPr lang="en-US" sz="2000"/>
              <a:t>best for you</a:t>
            </a:r>
          </a:p>
        </p:txBody>
      </p:sp>
      <p:sp>
        <p:nvSpPr>
          <p:cNvPr id="6" name="Rectangle 5">
            <a:extLst>
              <a:ext uri="{FF2B5EF4-FFF2-40B4-BE49-F238E27FC236}">
                <a16:creationId xmlns:a16="http://schemas.microsoft.com/office/drawing/2014/main" id="{682D4FB2-62C5-4058-8404-A6D746525401}"/>
              </a:ext>
              <a:ext uri="{C183D7F6-B498-43B3-948B-1728B52AA6E4}">
                <adec:decorative xmlns:adec="http://schemas.microsoft.com/office/drawing/2017/decorative" val="1"/>
              </a:ext>
            </a:extLst>
          </p:cNvPr>
          <p:cNvSpPr/>
          <p:nvPr/>
        </p:nvSpPr>
        <p:spPr bwMode="auto">
          <a:xfrm>
            <a:off x="6218238" y="1463669"/>
            <a:ext cx="5791200" cy="489807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4" name="Picture 3" descr="The Azure Resource Manager in the middle. Inputs are the portal, Azure PowerShell, Azure CLI, and REST clients. Outputs ae Data stores, Web apps, Virtual machines, and Service management">
            <a:extLst>
              <a:ext uri="{FF2B5EF4-FFF2-40B4-BE49-F238E27FC236}">
                <a16:creationId xmlns:a16="http://schemas.microsoft.com/office/drawing/2014/main" id="{13D052CF-E3DD-4BBD-B314-CC35C30CE8CC}"/>
              </a:ext>
            </a:extLst>
          </p:cNvPr>
          <p:cNvPicPr>
            <a:picLocks noChangeAspect="1"/>
          </p:cNvPicPr>
          <p:nvPr/>
        </p:nvPicPr>
        <p:blipFill>
          <a:blip r:embed="rId3"/>
          <a:stretch>
            <a:fillRect/>
          </a:stretch>
        </p:blipFill>
        <p:spPr>
          <a:xfrm>
            <a:off x="6450394" y="2485025"/>
            <a:ext cx="5326887" cy="2887457"/>
          </a:xfrm>
          <a:prstGeom prst="rect">
            <a:avLst/>
          </a:prstGeom>
        </p:spPr>
      </p:pic>
    </p:spTree>
    <p:extLst>
      <p:ext uri="{BB962C8B-B14F-4D97-AF65-F5344CB8AC3E}">
        <p14:creationId xmlns:p14="http://schemas.microsoft.com/office/powerpoint/2010/main" val="40646147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a:xfrm>
            <a:off x="465139" y="2471343"/>
            <a:ext cx="2290253" cy="2051844"/>
          </a:xfrm>
        </p:spPr>
        <p:txBody>
          <a:bodyPr/>
          <a:lstStyle/>
          <a:p>
            <a:r>
              <a:rPr lang="en-US" spc="0" dirty="0"/>
              <a:t>Configure Azure Resources with Tools Introduction</a:t>
            </a:r>
          </a:p>
        </p:txBody>
      </p:sp>
      <p:sp>
        <p:nvSpPr>
          <p:cNvPr id="62" name="Rectangle 61">
            <a:extLst>
              <a:ext uri="{FF2B5EF4-FFF2-40B4-BE49-F238E27FC236}">
                <a16:creationId xmlns:a16="http://schemas.microsoft.com/office/drawing/2014/main" id="{1B42294D-DFF9-44C2-B135-8C166BD29A4F}"/>
              </a:ext>
            </a:extLst>
          </p:cNvPr>
          <p:cNvSpPr/>
          <p:nvPr/>
        </p:nvSpPr>
        <p:spPr>
          <a:xfrm>
            <a:off x="4359853" y="508137"/>
            <a:ext cx="6907099" cy="37032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spcBef>
                <a:spcPts val="600"/>
              </a:spcBef>
              <a:spcAft>
                <a:spcPts val="2000"/>
              </a:spcAft>
            </a:pPr>
            <a:r>
              <a:rPr lang="en-US" sz="2000" dirty="0">
                <a:solidFill>
                  <a:schemeClr val="tx1"/>
                </a:solidFill>
              </a:rPr>
              <a:t>Compare Administration tools (4 student topics)</a:t>
            </a:r>
          </a:p>
          <a:p>
            <a:pPr>
              <a:spcBef>
                <a:spcPts val="600"/>
              </a:spcBef>
              <a:spcAft>
                <a:spcPts val="2000"/>
              </a:spcAft>
            </a:pPr>
            <a:r>
              <a:rPr lang="en-US" sz="2000" dirty="0">
                <a:solidFill>
                  <a:schemeClr val="tx1"/>
                </a:solidFill>
              </a:rPr>
              <a:t>Demonstration – Azure Portal </a:t>
            </a:r>
          </a:p>
          <a:p>
            <a:pPr>
              <a:spcBef>
                <a:spcPts val="600"/>
              </a:spcBef>
              <a:spcAft>
                <a:spcPts val="2000"/>
              </a:spcAft>
            </a:pPr>
            <a:r>
              <a:rPr lang="en-US" sz="2000" dirty="0">
                <a:solidFill>
                  <a:schemeClr val="tx1"/>
                </a:solidFill>
              </a:rPr>
              <a:t>Demonstration – Azure Cloud Shell </a:t>
            </a:r>
          </a:p>
          <a:p>
            <a:pPr>
              <a:spcBef>
                <a:spcPts val="600"/>
              </a:spcBef>
              <a:spcAft>
                <a:spcPts val="2000"/>
              </a:spcAft>
            </a:pPr>
            <a:r>
              <a:rPr lang="en-US" sz="2000" dirty="0">
                <a:solidFill>
                  <a:schemeClr val="tx1"/>
                </a:solidFill>
              </a:rPr>
              <a:t>Demonstration – Working with PowerShell locally (optional)</a:t>
            </a:r>
          </a:p>
          <a:p>
            <a:pPr>
              <a:spcBef>
                <a:spcPts val="600"/>
              </a:spcBef>
              <a:spcAft>
                <a:spcPts val="2000"/>
              </a:spcAft>
            </a:pPr>
            <a:r>
              <a:rPr lang="en-US" sz="2000" dirty="0">
                <a:solidFill>
                  <a:schemeClr val="tx1"/>
                </a:solidFill>
              </a:rPr>
              <a:t>Demonstration – Azure CLI (optional)</a:t>
            </a:r>
          </a:p>
          <a:p>
            <a:pPr>
              <a:spcAft>
                <a:spcPts val="2000"/>
              </a:spcAft>
            </a:pPr>
            <a:r>
              <a:rPr lang="en-US" sz="2000" dirty="0">
                <a:solidFill>
                  <a:schemeClr val="tx1"/>
                </a:solidFill>
              </a:rPr>
              <a:t>Summary and Resources</a:t>
            </a:r>
          </a:p>
        </p:txBody>
      </p:sp>
      <p:grpSp>
        <p:nvGrpSpPr>
          <p:cNvPr id="5" name="Group 4">
            <a:extLst>
              <a:ext uri="{FF2B5EF4-FFF2-40B4-BE49-F238E27FC236}">
                <a16:creationId xmlns:a16="http://schemas.microsoft.com/office/drawing/2014/main" id="{E8B405DC-E244-434D-94F8-F1694D1042F3}"/>
              </a:ext>
              <a:ext uri="{C183D7F6-B498-43B3-948B-1728B52AA6E4}">
                <adec:decorative xmlns:adec="http://schemas.microsoft.com/office/drawing/2017/decorative" val="1"/>
              </a:ext>
            </a:extLst>
          </p:cNvPr>
          <p:cNvGrpSpPr/>
          <p:nvPr/>
        </p:nvGrpSpPr>
        <p:grpSpPr>
          <a:xfrm>
            <a:off x="3638921" y="616458"/>
            <a:ext cx="610961" cy="3524028"/>
            <a:chOff x="3638921" y="616457"/>
            <a:chExt cx="628279" cy="3712187"/>
          </a:xfrm>
        </p:grpSpPr>
        <p:grpSp>
          <p:nvGrpSpPr>
            <p:cNvPr id="3" name="Group 2">
              <a:extLst>
                <a:ext uri="{FF2B5EF4-FFF2-40B4-BE49-F238E27FC236}">
                  <a16:creationId xmlns:a16="http://schemas.microsoft.com/office/drawing/2014/main" id="{CDCB0692-C0B1-40FD-A728-9CF1F2B646E8}"/>
                </a:ext>
              </a:extLst>
            </p:cNvPr>
            <p:cNvGrpSpPr/>
            <p:nvPr/>
          </p:nvGrpSpPr>
          <p:grpSpPr>
            <a:xfrm>
              <a:off x="3638921" y="616457"/>
              <a:ext cx="628279" cy="2461337"/>
              <a:chOff x="3844141" y="443928"/>
              <a:chExt cx="1002998" cy="4721083"/>
            </a:xfrm>
          </p:grpSpPr>
          <p:pic>
            <p:nvPicPr>
              <p:cNvPr id="29" name="Picture 28" descr="Icon of a pie chart">
                <a:extLst>
                  <a:ext uri="{FF2B5EF4-FFF2-40B4-BE49-F238E27FC236}">
                    <a16:creationId xmlns:a16="http://schemas.microsoft.com/office/drawing/2014/main" id="{FF189369-1AAA-4487-B65C-73A8BEDBEBD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45610" y="443928"/>
                <a:ext cx="998220" cy="998220"/>
              </a:xfrm>
              <a:prstGeom prst="rect">
                <a:avLst/>
              </a:prstGeom>
            </p:spPr>
          </p:pic>
          <p:pic>
            <p:nvPicPr>
              <p:cNvPr id="33" name="Picture 32" descr="Icon of a webpage showing a person">
                <a:extLst>
                  <a:ext uri="{FF2B5EF4-FFF2-40B4-BE49-F238E27FC236}">
                    <a16:creationId xmlns:a16="http://schemas.microsoft.com/office/drawing/2014/main" id="{B94417F4-B009-49AE-984D-E902694AD93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48919" y="1724533"/>
                <a:ext cx="998220" cy="998220"/>
              </a:xfrm>
              <a:prstGeom prst="rect">
                <a:avLst/>
              </a:prstGeom>
            </p:spPr>
          </p:pic>
          <p:pic>
            <p:nvPicPr>
              <p:cNvPr id="35" name="Picture 34" descr="Icon of a cloud with multiples lines extending from it">
                <a:extLst>
                  <a:ext uri="{FF2B5EF4-FFF2-40B4-BE49-F238E27FC236}">
                    <a16:creationId xmlns:a16="http://schemas.microsoft.com/office/drawing/2014/main" id="{3792D2D8-446B-4836-A57D-750913B794A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45610" y="2968080"/>
                <a:ext cx="998220" cy="998220"/>
              </a:xfrm>
              <a:prstGeom prst="rect">
                <a:avLst/>
              </a:prstGeom>
            </p:spPr>
          </p:pic>
          <p:pic>
            <p:nvPicPr>
              <p:cNvPr id="37" name="Picture 36" descr="Icon of a webpage showing a person">
                <a:extLst>
                  <a:ext uri="{FF2B5EF4-FFF2-40B4-BE49-F238E27FC236}">
                    <a16:creationId xmlns:a16="http://schemas.microsoft.com/office/drawing/2014/main" id="{9E2E4309-6B6D-4656-BF54-037CB32EC5B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844141" y="4166791"/>
                <a:ext cx="998220" cy="998220"/>
              </a:xfrm>
              <a:prstGeom prst="rect">
                <a:avLst/>
              </a:prstGeom>
            </p:spPr>
          </p:pic>
        </p:grpSp>
        <p:pic>
          <p:nvPicPr>
            <p:cNvPr id="4" name="Picture 3" descr="Icon of coding brackets">
              <a:extLst>
                <a:ext uri="{FF2B5EF4-FFF2-40B4-BE49-F238E27FC236}">
                  <a16:creationId xmlns:a16="http://schemas.microsoft.com/office/drawing/2014/main" id="{6C0D71BF-2821-4F4C-AC6C-5C7FF1331D9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642469" y="3205695"/>
              <a:ext cx="621738" cy="486907"/>
            </a:xfrm>
            <a:prstGeom prst="rect">
              <a:avLst/>
            </a:prstGeom>
          </p:spPr>
        </p:pic>
        <p:pic>
          <p:nvPicPr>
            <p:cNvPr id="6" name="Picture 5" descr="Icon of a whiteboard with a cloud symbol drawn on it">
              <a:extLst>
                <a:ext uri="{FF2B5EF4-FFF2-40B4-BE49-F238E27FC236}">
                  <a16:creationId xmlns:a16="http://schemas.microsoft.com/office/drawing/2014/main" id="{6AFB0FDD-31C4-485E-ABC7-940AEE4CBDF0}"/>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42469" y="3841737"/>
              <a:ext cx="621738" cy="486907"/>
            </a:xfrm>
            <a:prstGeom prst="rect">
              <a:avLst/>
            </a:prstGeom>
          </p:spPr>
        </p:pic>
      </p:grpSp>
    </p:spTree>
    <p:extLst>
      <p:ext uri="{BB962C8B-B14F-4D97-AF65-F5344CB8AC3E}">
        <p14:creationId xmlns:p14="http://schemas.microsoft.com/office/powerpoint/2010/main" val="372242429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73A-478B-4C59-9132-A9B85038CFD7}"/>
              </a:ext>
            </a:extLst>
          </p:cNvPr>
          <p:cNvSpPr>
            <a:spLocks noGrp="1"/>
          </p:cNvSpPr>
          <p:nvPr>
            <p:ph type="title"/>
          </p:nvPr>
        </p:nvSpPr>
        <p:spPr/>
        <p:txBody>
          <a:bodyPr/>
          <a:lstStyle/>
          <a:p>
            <a:r>
              <a:rPr lang="en-US" dirty="0"/>
              <a:t>Review Azure Resource Terminology</a:t>
            </a:r>
          </a:p>
        </p:txBody>
      </p:sp>
      <p:pic>
        <p:nvPicPr>
          <p:cNvPr id="12" name="Picture 11" descr="Icon of books stacked together">
            <a:extLst>
              <a:ext uri="{FF2B5EF4-FFF2-40B4-BE49-F238E27FC236}">
                <a16:creationId xmlns:a16="http://schemas.microsoft.com/office/drawing/2014/main" id="{D1D8DA75-7166-42B5-8FD7-76FA4170478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3388" y="1471708"/>
            <a:ext cx="851916" cy="851916"/>
          </a:xfrm>
          <a:prstGeom prst="rect">
            <a:avLst/>
          </a:prstGeom>
        </p:spPr>
      </p:pic>
      <p:sp>
        <p:nvSpPr>
          <p:cNvPr id="20" name="TextBox 19">
            <a:extLst>
              <a:ext uri="{FF2B5EF4-FFF2-40B4-BE49-F238E27FC236}">
                <a16:creationId xmlns:a16="http://schemas.microsoft.com/office/drawing/2014/main" id="{3D2D3E24-9AB8-4CC1-BACD-D24724141BAE}"/>
              </a:ext>
            </a:extLst>
          </p:cNvPr>
          <p:cNvSpPr txBox="1"/>
          <p:nvPr/>
        </p:nvSpPr>
        <p:spPr>
          <a:xfrm>
            <a:off x="1511300" y="1732281"/>
            <a:ext cx="10498138" cy="307777"/>
          </a:xfrm>
          <a:prstGeom prst="rect">
            <a:avLst/>
          </a:prstGeom>
          <a:noFill/>
        </p:spPr>
        <p:txBody>
          <a:bodyPr wrap="square" lIns="0" tIns="0" rIns="0" bIns="0" rtlCol="0" anchor="ctr">
            <a:spAutoFit/>
          </a:bodyPr>
          <a:lstStyle/>
          <a:p>
            <a:pPr>
              <a:spcBef>
                <a:spcPts val="600"/>
              </a:spcBef>
              <a:spcAft>
                <a:spcPts val="600"/>
              </a:spcAft>
            </a:pPr>
            <a:r>
              <a:rPr lang="en-US" sz="2000"/>
              <a:t>A </a:t>
            </a:r>
            <a:r>
              <a:rPr lang="en-US" sz="2000">
                <a:latin typeface="+mj-lt"/>
              </a:rPr>
              <a:t>resource</a:t>
            </a:r>
            <a:r>
              <a:rPr lang="en-US" sz="2000"/>
              <a:t> is simply a single service instance in Azure</a:t>
            </a:r>
          </a:p>
        </p:txBody>
      </p:sp>
      <p:cxnSp>
        <p:nvCxnSpPr>
          <p:cNvPr id="21" name="Straight Connector 20">
            <a:extLst>
              <a:ext uri="{FF2B5EF4-FFF2-40B4-BE49-F238E27FC236}">
                <a16:creationId xmlns:a16="http://schemas.microsoft.com/office/drawing/2014/main" id="{FAB8C3D6-F1EA-4F89-B27B-3A0348FB753A}"/>
              </a:ext>
              <a:ext uri="{C183D7F6-B498-43B3-948B-1728B52AA6E4}">
                <adec:decorative xmlns:adec="http://schemas.microsoft.com/office/drawing/2017/decorative" val="1"/>
              </a:ext>
            </a:extLst>
          </p:cNvPr>
          <p:cNvCxnSpPr>
            <a:cxnSpLocks/>
          </p:cNvCxnSpPr>
          <p:nvPr/>
        </p:nvCxnSpPr>
        <p:spPr>
          <a:xfrm>
            <a:off x="1520217" y="2414981"/>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two people">
            <a:extLst>
              <a:ext uri="{FF2B5EF4-FFF2-40B4-BE49-F238E27FC236}">
                <a16:creationId xmlns:a16="http://schemas.microsoft.com/office/drawing/2014/main" id="{AE28454B-76B2-4444-92DF-C5C0C54A110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2507869"/>
            <a:ext cx="851916" cy="851916"/>
          </a:xfrm>
          <a:prstGeom prst="rect">
            <a:avLst/>
          </a:prstGeom>
        </p:spPr>
      </p:pic>
      <p:sp>
        <p:nvSpPr>
          <p:cNvPr id="22" name="TextBox 21">
            <a:extLst>
              <a:ext uri="{FF2B5EF4-FFF2-40B4-BE49-F238E27FC236}">
                <a16:creationId xmlns:a16="http://schemas.microsoft.com/office/drawing/2014/main" id="{05A11FCB-FD8D-4E69-84F7-7BF12C885F4E}"/>
              </a:ext>
            </a:extLst>
          </p:cNvPr>
          <p:cNvSpPr txBox="1"/>
          <p:nvPr/>
        </p:nvSpPr>
        <p:spPr>
          <a:xfrm>
            <a:off x="1511300" y="2751791"/>
            <a:ext cx="10498138" cy="307777"/>
          </a:xfrm>
          <a:prstGeom prst="rect">
            <a:avLst/>
          </a:prstGeom>
          <a:noFill/>
        </p:spPr>
        <p:txBody>
          <a:bodyPr wrap="square" lIns="0" tIns="0" rIns="0" bIns="0" rtlCol="0" anchor="ctr">
            <a:spAutoFit/>
          </a:bodyPr>
          <a:lstStyle/>
          <a:p>
            <a:pPr>
              <a:spcBef>
                <a:spcPts val="612"/>
              </a:spcBef>
              <a:spcAft>
                <a:spcPts val="600"/>
              </a:spcAft>
            </a:pPr>
            <a:r>
              <a:rPr lang="en-US" sz="2000"/>
              <a:t>A </a:t>
            </a:r>
            <a:r>
              <a:rPr lang="en-US" sz="2000">
                <a:latin typeface="+mj-lt"/>
              </a:rPr>
              <a:t>resource group </a:t>
            </a:r>
            <a:r>
              <a:rPr lang="en-US" sz="2000"/>
              <a:t>is a logical grouping of resources</a:t>
            </a:r>
          </a:p>
        </p:txBody>
      </p:sp>
      <p:cxnSp>
        <p:nvCxnSpPr>
          <p:cNvPr id="23" name="Straight Connector 22">
            <a:extLst>
              <a:ext uri="{FF2B5EF4-FFF2-40B4-BE49-F238E27FC236}">
                <a16:creationId xmlns:a16="http://schemas.microsoft.com/office/drawing/2014/main" id="{AEEE2681-65E7-4053-93B5-68E699715634}"/>
              </a:ext>
              <a:ext uri="{C183D7F6-B498-43B3-948B-1728B52AA6E4}">
                <adec:decorative xmlns:adec="http://schemas.microsoft.com/office/drawing/2017/decorative" val="1"/>
              </a:ext>
            </a:extLst>
          </p:cNvPr>
          <p:cNvCxnSpPr>
            <a:cxnSpLocks/>
          </p:cNvCxnSpPr>
          <p:nvPr/>
        </p:nvCxnSpPr>
        <p:spPr>
          <a:xfrm>
            <a:off x="1520217" y="3451142"/>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person">
            <a:extLst>
              <a:ext uri="{FF2B5EF4-FFF2-40B4-BE49-F238E27FC236}">
                <a16:creationId xmlns:a16="http://schemas.microsoft.com/office/drawing/2014/main" id="{B0AABEDF-5A1C-4CA0-8DBF-9454221EAF6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3544030"/>
            <a:ext cx="851916" cy="851916"/>
          </a:xfrm>
          <a:prstGeom prst="rect">
            <a:avLst/>
          </a:prstGeom>
        </p:spPr>
      </p:pic>
      <p:sp>
        <p:nvSpPr>
          <p:cNvPr id="24" name="TextBox 23">
            <a:extLst>
              <a:ext uri="{FF2B5EF4-FFF2-40B4-BE49-F238E27FC236}">
                <a16:creationId xmlns:a16="http://schemas.microsoft.com/office/drawing/2014/main" id="{44D3E384-92C1-4399-BFF2-8D9FE5B54A54}"/>
              </a:ext>
            </a:extLst>
          </p:cNvPr>
          <p:cNvSpPr txBox="1"/>
          <p:nvPr/>
        </p:nvSpPr>
        <p:spPr>
          <a:xfrm>
            <a:off x="1511300" y="3661446"/>
            <a:ext cx="10498138" cy="615553"/>
          </a:xfrm>
          <a:prstGeom prst="rect">
            <a:avLst/>
          </a:prstGeom>
          <a:noFill/>
        </p:spPr>
        <p:txBody>
          <a:bodyPr wrap="square" lIns="0" tIns="0" rIns="0" bIns="0" rtlCol="0" anchor="ctr">
            <a:spAutoFit/>
          </a:bodyPr>
          <a:lstStyle/>
          <a:p>
            <a:pPr>
              <a:spcBef>
                <a:spcPts val="612"/>
              </a:spcBef>
              <a:spcAft>
                <a:spcPts val="600"/>
              </a:spcAft>
            </a:pPr>
            <a:r>
              <a:rPr lang="en-US" sz="2000"/>
              <a:t>An </a:t>
            </a:r>
            <a:r>
              <a:rPr lang="en-US" sz="2000">
                <a:latin typeface="+mj-lt"/>
              </a:rPr>
              <a:t>Azure Resource Manager template </a:t>
            </a:r>
            <a:r>
              <a:rPr lang="en-US" sz="2000"/>
              <a:t>is a JSON file that allows you to declaratively describe a set of resources </a:t>
            </a:r>
          </a:p>
        </p:txBody>
      </p:sp>
      <p:cxnSp>
        <p:nvCxnSpPr>
          <p:cNvPr id="25" name="Straight Connector 24">
            <a:extLst>
              <a:ext uri="{FF2B5EF4-FFF2-40B4-BE49-F238E27FC236}">
                <a16:creationId xmlns:a16="http://schemas.microsoft.com/office/drawing/2014/main" id="{96CA20F4-2AC9-419E-AB48-B3E7F943BF27}"/>
              </a:ext>
              <a:ext uri="{C183D7F6-B498-43B3-948B-1728B52AA6E4}">
                <adec:decorative xmlns:adec="http://schemas.microsoft.com/office/drawing/2017/decorative" val="1"/>
              </a:ext>
            </a:extLst>
          </p:cNvPr>
          <p:cNvCxnSpPr>
            <a:cxnSpLocks/>
          </p:cNvCxnSpPr>
          <p:nvPr/>
        </p:nvCxnSpPr>
        <p:spPr>
          <a:xfrm>
            <a:off x="1520217" y="4487303"/>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document">
            <a:extLst>
              <a:ext uri="{FF2B5EF4-FFF2-40B4-BE49-F238E27FC236}">
                <a16:creationId xmlns:a16="http://schemas.microsoft.com/office/drawing/2014/main" id="{21350CBE-0B59-4AEF-A63A-A633A4974F8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4580191"/>
            <a:ext cx="851916" cy="851916"/>
          </a:xfrm>
          <a:prstGeom prst="rect">
            <a:avLst/>
          </a:prstGeom>
        </p:spPr>
      </p:pic>
      <p:sp>
        <p:nvSpPr>
          <p:cNvPr id="31" name="TextBox 30">
            <a:extLst>
              <a:ext uri="{FF2B5EF4-FFF2-40B4-BE49-F238E27FC236}">
                <a16:creationId xmlns:a16="http://schemas.microsoft.com/office/drawing/2014/main" id="{CEBF18B8-74DD-4510-9E2E-26FAFE491351}"/>
              </a:ext>
            </a:extLst>
          </p:cNvPr>
          <p:cNvSpPr txBox="1"/>
          <p:nvPr/>
        </p:nvSpPr>
        <p:spPr>
          <a:xfrm>
            <a:off x="1511300" y="4851495"/>
            <a:ext cx="10498138" cy="307777"/>
          </a:xfrm>
          <a:prstGeom prst="rect">
            <a:avLst/>
          </a:prstGeom>
          <a:noFill/>
        </p:spPr>
        <p:txBody>
          <a:bodyPr wrap="square" lIns="0" tIns="0" rIns="0" bIns="0" rtlCol="0" anchor="ctr">
            <a:spAutoFit/>
          </a:bodyPr>
          <a:lstStyle/>
          <a:p>
            <a:pPr>
              <a:spcBef>
                <a:spcPts val="612"/>
              </a:spcBef>
              <a:spcAft>
                <a:spcPts val="600"/>
              </a:spcAft>
            </a:pPr>
            <a:r>
              <a:rPr lang="en-US" sz="2000"/>
              <a:t>A </a:t>
            </a:r>
            <a:r>
              <a:rPr lang="en-US" sz="2000">
                <a:latin typeface="+mj-lt"/>
              </a:rPr>
              <a:t>declarative syntax </a:t>
            </a:r>
            <a:r>
              <a:rPr lang="en-US" sz="2000"/>
              <a:t>is what a template uses to state what you intend to create</a:t>
            </a:r>
          </a:p>
        </p:txBody>
      </p:sp>
      <p:cxnSp>
        <p:nvCxnSpPr>
          <p:cNvPr id="26" name="Straight Connector 25">
            <a:extLst>
              <a:ext uri="{FF2B5EF4-FFF2-40B4-BE49-F238E27FC236}">
                <a16:creationId xmlns:a16="http://schemas.microsoft.com/office/drawing/2014/main" id="{C804A1D2-DB27-4408-BED4-EBB272C3CF2E}"/>
              </a:ext>
              <a:ext uri="{C183D7F6-B498-43B3-948B-1728B52AA6E4}">
                <adec:decorative xmlns:adec="http://schemas.microsoft.com/office/drawing/2017/decorative" val="1"/>
              </a:ext>
            </a:extLst>
          </p:cNvPr>
          <p:cNvCxnSpPr>
            <a:cxnSpLocks/>
          </p:cNvCxnSpPr>
          <p:nvPr/>
        </p:nvCxnSpPr>
        <p:spPr>
          <a:xfrm>
            <a:off x="1520217" y="5523464"/>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person sitting in a desk">
            <a:extLst>
              <a:ext uri="{FF2B5EF4-FFF2-40B4-BE49-F238E27FC236}">
                <a16:creationId xmlns:a16="http://schemas.microsoft.com/office/drawing/2014/main" id="{301D2F12-769D-48BB-A940-AF8CBEF7790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5616348"/>
            <a:ext cx="851916" cy="851916"/>
          </a:xfrm>
          <a:prstGeom prst="rect">
            <a:avLst/>
          </a:prstGeom>
        </p:spPr>
      </p:pic>
      <p:sp>
        <p:nvSpPr>
          <p:cNvPr id="33" name="TextBox 32">
            <a:extLst>
              <a:ext uri="{FF2B5EF4-FFF2-40B4-BE49-F238E27FC236}">
                <a16:creationId xmlns:a16="http://schemas.microsoft.com/office/drawing/2014/main" id="{41262BE2-30AD-4BCA-8E49-4E19B7BC267A}"/>
              </a:ext>
            </a:extLst>
          </p:cNvPr>
          <p:cNvSpPr txBox="1"/>
          <p:nvPr/>
        </p:nvSpPr>
        <p:spPr>
          <a:xfrm>
            <a:off x="1511300" y="5733764"/>
            <a:ext cx="10498138" cy="615553"/>
          </a:xfrm>
          <a:prstGeom prst="rect">
            <a:avLst/>
          </a:prstGeom>
          <a:noFill/>
        </p:spPr>
        <p:txBody>
          <a:bodyPr wrap="square" lIns="0" tIns="0" rIns="0" bIns="0" rtlCol="0" anchor="ctr">
            <a:spAutoFit/>
          </a:bodyPr>
          <a:lstStyle/>
          <a:p>
            <a:pPr>
              <a:spcBef>
                <a:spcPts val="612"/>
              </a:spcBef>
              <a:spcAft>
                <a:spcPts val="600"/>
              </a:spcAft>
            </a:pPr>
            <a:r>
              <a:rPr lang="en-US" sz="2000"/>
              <a:t>A </a:t>
            </a:r>
            <a:r>
              <a:rPr lang="en-US" sz="2000">
                <a:latin typeface="+mj-lt"/>
              </a:rPr>
              <a:t>resource provider </a:t>
            </a:r>
            <a:r>
              <a:rPr lang="en-US" sz="2000"/>
              <a:t>is service that supplies the resources you can deploy and manage through Resource Manager</a:t>
            </a:r>
          </a:p>
        </p:txBody>
      </p:sp>
    </p:spTree>
    <p:extLst>
      <p:ext uri="{BB962C8B-B14F-4D97-AF65-F5344CB8AC3E}">
        <p14:creationId xmlns:p14="http://schemas.microsoft.com/office/powerpoint/2010/main" val="294759216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Resource Groups</a:t>
            </a:r>
          </a:p>
        </p:txBody>
      </p:sp>
      <p:sp>
        <p:nvSpPr>
          <p:cNvPr id="42" name="TextBox 1">
            <a:extLst>
              <a:ext uri="{FF2B5EF4-FFF2-40B4-BE49-F238E27FC236}">
                <a16:creationId xmlns:a16="http://schemas.microsoft.com/office/drawing/2014/main" id="{69AE58E4-4D4D-464F-B6F4-52847CD96FBE}"/>
              </a:ext>
            </a:extLst>
          </p:cNvPr>
          <p:cNvSpPr txBox="1"/>
          <p:nvPr/>
        </p:nvSpPr>
        <p:spPr>
          <a:xfrm>
            <a:off x="427038" y="1463666"/>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Resources can only exist in one resource group </a:t>
            </a:r>
          </a:p>
        </p:txBody>
      </p:sp>
      <p:sp>
        <p:nvSpPr>
          <p:cNvPr id="46" name="TextBox 1">
            <a:extLst>
              <a:ext uri="{FF2B5EF4-FFF2-40B4-BE49-F238E27FC236}">
                <a16:creationId xmlns:a16="http://schemas.microsoft.com/office/drawing/2014/main" id="{5045EEE3-BFED-440E-98A7-0E553AE26C5A}"/>
              </a:ext>
            </a:extLst>
          </p:cNvPr>
          <p:cNvSpPr txBox="1"/>
          <p:nvPr/>
        </p:nvSpPr>
        <p:spPr>
          <a:xfrm>
            <a:off x="409849" y="2529803"/>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Groups can have resources of many different types (services) and from many different regions</a:t>
            </a:r>
          </a:p>
        </p:txBody>
      </p:sp>
      <p:sp>
        <p:nvSpPr>
          <p:cNvPr id="45" name="TextBox 1">
            <a:extLst>
              <a:ext uri="{FF2B5EF4-FFF2-40B4-BE49-F238E27FC236}">
                <a16:creationId xmlns:a16="http://schemas.microsoft.com/office/drawing/2014/main" id="{44A43FDA-7F6E-4FB2-8926-980F65240916}"/>
              </a:ext>
            </a:extLst>
          </p:cNvPr>
          <p:cNvSpPr txBox="1"/>
          <p:nvPr/>
        </p:nvSpPr>
        <p:spPr>
          <a:xfrm>
            <a:off x="409849" y="3595940"/>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Groups cannot be renamed</a:t>
            </a:r>
          </a:p>
        </p:txBody>
      </p:sp>
      <p:sp>
        <p:nvSpPr>
          <p:cNvPr id="48" name="TextBox 1">
            <a:extLst>
              <a:ext uri="{FF2B5EF4-FFF2-40B4-BE49-F238E27FC236}">
                <a16:creationId xmlns:a16="http://schemas.microsoft.com/office/drawing/2014/main" id="{954A4978-6F1F-4CB9-80DE-18790617D26C}"/>
              </a:ext>
            </a:extLst>
          </p:cNvPr>
          <p:cNvSpPr txBox="1"/>
          <p:nvPr/>
        </p:nvSpPr>
        <p:spPr>
          <a:xfrm>
            <a:off x="409849" y="4418828"/>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Groups cannot be nested</a:t>
            </a:r>
          </a:p>
        </p:txBody>
      </p:sp>
      <p:sp>
        <p:nvSpPr>
          <p:cNvPr id="2" name="TextBox 1">
            <a:extLst>
              <a:ext uri="{FF2B5EF4-FFF2-40B4-BE49-F238E27FC236}">
                <a16:creationId xmlns:a16="http://schemas.microsoft.com/office/drawing/2014/main" id="{85039C30-474E-440D-85DC-4CE94902CA77}"/>
              </a:ext>
            </a:extLst>
          </p:cNvPr>
          <p:cNvSpPr txBox="1"/>
          <p:nvPr/>
        </p:nvSpPr>
        <p:spPr>
          <a:xfrm>
            <a:off x="409849" y="5241717"/>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Deployments are incremental</a:t>
            </a:r>
          </a:p>
        </p:txBody>
      </p:sp>
      <p:sp>
        <p:nvSpPr>
          <p:cNvPr id="39" name="Rectangle 38">
            <a:extLst>
              <a:ext uri="{FF2B5EF4-FFF2-40B4-BE49-F238E27FC236}">
                <a16:creationId xmlns:a16="http://schemas.microsoft.com/office/drawing/2014/main" id="{FE8782E6-EE76-4F79-B12D-7BF4409F2A36}"/>
              </a:ext>
              <a:ext uri="{C183D7F6-B498-43B3-948B-1728B52AA6E4}">
                <adec:decorative xmlns:adec="http://schemas.microsoft.com/office/drawing/2017/decorative" val="1"/>
              </a:ext>
            </a:extLst>
          </p:cNvPr>
          <p:cNvSpPr/>
          <p:nvPr/>
        </p:nvSpPr>
        <p:spPr bwMode="auto">
          <a:xfrm>
            <a:off x="6439710" y="1463671"/>
            <a:ext cx="5569727" cy="44323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grpSp>
        <p:nvGrpSpPr>
          <p:cNvPr id="5" name="Group 4">
            <a:extLst>
              <a:ext uri="{FF2B5EF4-FFF2-40B4-BE49-F238E27FC236}">
                <a16:creationId xmlns:a16="http://schemas.microsoft.com/office/drawing/2014/main" id="{26A1806B-FA89-47D0-B7CA-C78CD14CCAB1}"/>
              </a:ext>
              <a:ext uri="{C183D7F6-B498-43B3-948B-1728B52AA6E4}">
                <adec:decorative xmlns:adec="http://schemas.microsoft.com/office/drawing/2017/decorative" val="1"/>
              </a:ext>
            </a:extLst>
          </p:cNvPr>
          <p:cNvGrpSpPr/>
          <p:nvPr/>
        </p:nvGrpSpPr>
        <p:grpSpPr>
          <a:xfrm>
            <a:off x="6608855" y="1689064"/>
            <a:ext cx="5253691" cy="1680624"/>
            <a:chOff x="6402965" y="1622389"/>
            <a:chExt cx="5253691" cy="1680624"/>
          </a:xfrm>
        </p:grpSpPr>
        <p:sp>
          <p:nvSpPr>
            <p:cNvPr id="11" name="Rectangle 10">
              <a:extLst>
                <a:ext uri="{FF2B5EF4-FFF2-40B4-BE49-F238E27FC236}">
                  <a16:creationId xmlns:a16="http://schemas.microsoft.com/office/drawing/2014/main" id="{B3A605D0-3D29-4D88-9447-62F060AB804A}"/>
                </a:ext>
              </a:extLst>
            </p:cNvPr>
            <p:cNvSpPr>
              <a:spLocks/>
            </p:cNvSpPr>
            <p:nvPr/>
          </p:nvSpPr>
          <p:spPr bwMode="auto">
            <a:xfrm>
              <a:off x="6402965" y="1622389"/>
              <a:ext cx="5253691" cy="168062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defTabSz="932597">
                <a:spcBef>
                  <a:spcPts val="600"/>
                </a:spcBef>
                <a:defRPr/>
              </a:pPr>
              <a:r>
                <a:rPr lang="en-US" sz="1400">
                  <a:solidFill>
                    <a:srgbClr val="000000"/>
                  </a:solidFill>
                </a:rPr>
                <a:t>Resources grouped </a:t>
              </a:r>
              <a:br>
                <a:rPr lang="en-US" sz="1400">
                  <a:solidFill>
                    <a:srgbClr val="000000"/>
                  </a:solidFill>
                </a:rPr>
              </a:br>
              <a:r>
                <a:rPr lang="en-US" sz="1400">
                  <a:solidFill>
                    <a:srgbClr val="000000"/>
                  </a:solidFill>
                </a:rPr>
                <a:t>(Web + DB, VM, Storage) in one group</a:t>
              </a:r>
            </a:p>
          </p:txBody>
        </p:sp>
        <p:pic>
          <p:nvPicPr>
            <p:cNvPr id="73" name="Picture 72">
              <a:extLst>
                <a:ext uri="{FF2B5EF4-FFF2-40B4-BE49-F238E27FC236}">
                  <a16:creationId xmlns:a16="http://schemas.microsoft.com/office/drawing/2014/main" id="{25E8EF84-25BA-4C06-B813-BF0FEA4C348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6808" y="2389287"/>
              <a:ext cx="4617720" cy="845820"/>
            </a:xfrm>
            <a:prstGeom prst="rect">
              <a:avLst/>
            </a:prstGeom>
          </p:spPr>
        </p:pic>
      </p:grpSp>
      <p:cxnSp>
        <p:nvCxnSpPr>
          <p:cNvPr id="41" name="Straight Connector 40">
            <a:extLst>
              <a:ext uri="{FF2B5EF4-FFF2-40B4-BE49-F238E27FC236}">
                <a16:creationId xmlns:a16="http://schemas.microsoft.com/office/drawing/2014/main" id="{8FBD7ED9-6694-4AFD-A9DB-72AD5E4009A9}"/>
              </a:ext>
              <a:ext uri="{C183D7F6-B498-43B3-948B-1728B52AA6E4}">
                <adec:decorative xmlns:adec="http://schemas.microsoft.com/office/drawing/2017/decorative" val="1"/>
              </a:ext>
            </a:extLst>
          </p:cNvPr>
          <p:cNvCxnSpPr>
            <a:cxnSpLocks/>
          </p:cNvCxnSpPr>
          <p:nvPr/>
        </p:nvCxnSpPr>
        <p:spPr>
          <a:xfrm flipV="1">
            <a:off x="6634781" y="3600559"/>
            <a:ext cx="5201838"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Oval 307">
            <a:extLst>
              <a:ext uri="{FF2B5EF4-FFF2-40B4-BE49-F238E27FC236}">
                <a16:creationId xmlns:a16="http://schemas.microsoft.com/office/drawing/2014/main" id="{93EE7E33-188C-42EA-826F-A19AF22B5EA6}"/>
              </a:ext>
              <a:ext uri="{C183D7F6-B498-43B3-948B-1728B52AA6E4}">
                <adec:decorative xmlns:adec="http://schemas.microsoft.com/office/drawing/2017/decorative" val="1"/>
              </a:ext>
            </a:extLst>
          </p:cNvPr>
          <p:cNvSpPr>
            <a:spLocks noChangeArrowheads="1"/>
          </p:cNvSpPr>
          <p:nvPr/>
        </p:nvSpPr>
        <p:spPr bwMode="auto">
          <a:xfrm>
            <a:off x="9011664" y="3370299"/>
            <a:ext cx="448073" cy="460522"/>
          </a:xfrm>
          <a:prstGeom prst="ellipse">
            <a:avLst/>
          </a:prstGeom>
          <a:solidFill>
            <a:schemeClr val="tx2"/>
          </a:solidFill>
          <a:ln w="9525">
            <a:noFill/>
            <a:round/>
            <a:headEnd/>
            <a:tailEnd/>
          </a:ln>
        </p:spPr>
        <p:txBody>
          <a:bodyPr vert="horz" wrap="none" lIns="95117" tIns="47558" rIns="95117" bIns="47558" numCol="1" anchor="ctr" anchorCtr="0" compatLnSpc="1">
            <a:prstTxWarp prst="textNoShape">
              <a:avLst/>
            </a:prstTxWarp>
          </a:bodyPr>
          <a:lstStyle/>
          <a:p>
            <a:pPr algn="ctr" defTabSz="932597">
              <a:defRPr/>
            </a:pPr>
            <a:r>
              <a:rPr lang="en-US" sz="1428" kern="0">
                <a:solidFill>
                  <a:srgbClr val="FFFFFF"/>
                </a:solidFill>
              </a:rPr>
              <a:t>OR</a:t>
            </a:r>
          </a:p>
        </p:txBody>
      </p:sp>
      <p:grpSp>
        <p:nvGrpSpPr>
          <p:cNvPr id="7" name="Group 6">
            <a:extLst>
              <a:ext uri="{FF2B5EF4-FFF2-40B4-BE49-F238E27FC236}">
                <a16:creationId xmlns:a16="http://schemas.microsoft.com/office/drawing/2014/main" id="{12043F35-9EE8-4940-A114-3107E413DDB8}"/>
              </a:ext>
              <a:ext uri="{C183D7F6-B498-43B3-948B-1728B52AA6E4}">
                <adec:decorative xmlns:adec="http://schemas.microsoft.com/office/drawing/2017/decorative" val="1"/>
              </a:ext>
            </a:extLst>
          </p:cNvPr>
          <p:cNvGrpSpPr/>
          <p:nvPr/>
        </p:nvGrpSpPr>
        <p:grpSpPr>
          <a:xfrm>
            <a:off x="6608855" y="3920042"/>
            <a:ext cx="5253691" cy="1734634"/>
            <a:chOff x="6402965" y="3853367"/>
            <a:chExt cx="5253691" cy="1734634"/>
          </a:xfrm>
        </p:grpSpPr>
        <p:sp>
          <p:nvSpPr>
            <p:cNvPr id="34" name="Rectangle 33">
              <a:extLst>
                <a:ext uri="{FF2B5EF4-FFF2-40B4-BE49-F238E27FC236}">
                  <a16:creationId xmlns:a16="http://schemas.microsoft.com/office/drawing/2014/main" id="{7F495C3D-E20B-47EC-A6CF-42A2EBC69BA5}"/>
                </a:ext>
              </a:extLst>
            </p:cNvPr>
            <p:cNvSpPr/>
            <p:nvPr/>
          </p:nvSpPr>
          <p:spPr bwMode="auto">
            <a:xfrm>
              <a:off x="6402965"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Web and DB </a:t>
              </a:r>
              <a:r>
                <a:rPr lang="en-US" sz="1224" kern="0">
                  <a:ea typeface="Segoe UI" pitchFamily="34" charset="0"/>
                  <a:cs typeface="Segoe UI" pitchFamily="34" charset="0"/>
                </a:rPr>
                <a:t>resource group</a:t>
              </a:r>
            </a:p>
          </p:txBody>
        </p:sp>
        <p:sp>
          <p:nvSpPr>
            <p:cNvPr id="32" name="Rectangle 31">
              <a:extLst>
                <a:ext uri="{FF2B5EF4-FFF2-40B4-BE49-F238E27FC236}">
                  <a16:creationId xmlns:a16="http://schemas.microsoft.com/office/drawing/2014/main" id="{D04AFD30-C459-4E6B-8E2A-99357E2724B9}"/>
                </a:ext>
              </a:extLst>
            </p:cNvPr>
            <p:cNvSpPr/>
            <p:nvPr/>
          </p:nvSpPr>
          <p:spPr bwMode="auto">
            <a:xfrm>
              <a:off x="8372133"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Virtual machine </a:t>
              </a:r>
              <a:r>
                <a:rPr lang="en-US" sz="1224" kern="0">
                  <a:ea typeface="Segoe UI" pitchFamily="34" charset="0"/>
                  <a:cs typeface="Segoe UI" pitchFamily="34" charset="0"/>
                </a:rPr>
                <a:t>resource group</a:t>
              </a:r>
            </a:p>
          </p:txBody>
        </p:sp>
        <p:sp>
          <p:nvSpPr>
            <p:cNvPr id="30" name="Rectangle 29">
              <a:extLst>
                <a:ext uri="{FF2B5EF4-FFF2-40B4-BE49-F238E27FC236}">
                  <a16:creationId xmlns:a16="http://schemas.microsoft.com/office/drawing/2014/main" id="{3E59BB04-D3DE-4847-A585-ACDBDC7076F7}"/>
                </a:ext>
              </a:extLst>
            </p:cNvPr>
            <p:cNvSpPr/>
            <p:nvPr/>
          </p:nvSpPr>
          <p:spPr bwMode="auto">
            <a:xfrm>
              <a:off x="10341301"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Storage</a:t>
              </a:r>
              <a:r>
                <a:rPr lang="en-US" sz="1200" kern="0">
                  <a:solidFill>
                    <a:schemeClr val="tx2"/>
                  </a:solidFill>
                  <a:latin typeface="+mj-lt"/>
                  <a:ea typeface="Segoe UI" pitchFamily="34" charset="0"/>
                  <a:cs typeface="Segoe UI" pitchFamily="34" charset="0"/>
                </a:rPr>
                <a:t> </a:t>
              </a:r>
              <a:r>
                <a:rPr lang="en-US" sz="1224" kern="0">
                  <a:ea typeface="Segoe UI" pitchFamily="34" charset="0"/>
                  <a:cs typeface="Segoe UI" pitchFamily="34" charset="0"/>
                </a:rPr>
                <a:t>resource group</a:t>
              </a:r>
            </a:p>
          </p:txBody>
        </p:sp>
        <p:pic>
          <p:nvPicPr>
            <p:cNvPr id="98" name="Picture 97">
              <a:extLst>
                <a:ext uri="{FF2B5EF4-FFF2-40B4-BE49-F238E27FC236}">
                  <a16:creationId xmlns:a16="http://schemas.microsoft.com/office/drawing/2014/main" id="{1A0D1922-224E-4C8C-BBE6-DAD109DDE843}"/>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14802" y="3900330"/>
              <a:ext cx="4639056" cy="1043940"/>
            </a:xfrm>
            <a:prstGeom prst="rect">
              <a:avLst/>
            </a:prstGeom>
          </p:spPr>
        </p:pic>
      </p:grpSp>
    </p:spTree>
    <p:extLst>
      <p:ext uri="{BB962C8B-B14F-4D97-AF65-F5344CB8AC3E}">
        <p14:creationId xmlns:p14="http://schemas.microsoft.com/office/powerpoint/2010/main" val="362281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Create Resource Manager Locks</a:t>
            </a:r>
          </a:p>
        </p:txBody>
      </p:sp>
      <p:sp>
        <p:nvSpPr>
          <p:cNvPr id="8" name="TextBox 1">
            <a:extLst>
              <a:ext uri="{FF2B5EF4-FFF2-40B4-BE49-F238E27FC236}">
                <a16:creationId xmlns:a16="http://schemas.microsoft.com/office/drawing/2014/main" id="{80E672FA-7255-498A-90EA-F69EB1A96278}"/>
              </a:ext>
            </a:extLst>
          </p:cNvPr>
          <p:cNvSpPr txBox="1"/>
          <p:nvPr/>
        </p:nvSpPr>
        <p:spPr>
          <a:xfrm>
            <a:off x="427037" y="1463667"/>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Associate the lock with a subscription,</a:t>
            </a:r>
            <a:br>
              <a:rPr lang="en-US" sz="2000"/>
            </a:br>
            <a:r>
              <a:rPr lang="en-US" sz="2000"/>
              <a:t>resource group, or resource</a:t>
            </a:r>
          </a:p>
        </p:txBody>
      </p:sp>
      <p:sp>
        <p:nvSpPr>
          <p:cNvPr id="9" name="TextBox 1">
            <a:extLst>
              <a:ext uri="{FF2B5EF4-FFF2-40B4-BE49-F238E27FC236}">
                <a16:creationId xmlns:a16="http://schemas.microsoft.com/office/drawing/2014/main" id="{8F64EDBE-D3E4-404D-A7A9-E517318B9554}"/>
              </a:ext>
            </a:extLst>
          </p:cNvPr>
          <p:cNvSpPr txBox="1"/>
          <p:nvPr/>
        </p:nvSpPr>
        <p:spPr>
          <a:xfrm>
            <a:off x="427037" y="2592862"/>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Locks are inherited by child resources</a:t>
            </a:r>
          </a:p>
        </p:txBody>
      </p:sp>
      <p:sp>
        <p:nvSpPr>
          <p:cNvPr id="10" name="TextBox 1">
            <a:extLst>
              <a:ext uri="{FF2B5EF4-FFF2-40B4-BE49-F238E27FC236}">
                <a16:creationId xmlns:a16="http://schemas.microsoft.com/office/drawing/2014/main" id="{C02948E0-DA31-4C59-986D-D6E21377467F}"/>
              </a:ext>
            </a:extLst>
          </p:cNvPr>
          <p:cNvSpPr txBox="1"/>
          <p:nvPr/>
        </p:nvSpPr>
        <p:spPr>
          <a:xfrm>
            <a:off x="427037" y="3722058"/>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Read-Only locks prevent any changes</a:t>
            </a:r>
            <a:br>
              <a:rPr lang="en-US" sz="2000"/>
            </a:br>
            <a:r>
              <a:rPr lang="en-US" sz="2000"/>
              <a:t>to the resource</a:t>
            </a:r>
          </a:p>
        </p:txBody>
      </p:sp>
      <p:sp>
        <p:nvSpPr>
          <p:cNvPr id="11" name="TextBox 1">
            <a:extLst>
              <a:ext uri="{FF2B5EF4-FFF2-40B4-BE49-F238E27FC236}">
                <a16:creationId xmlns:a16="http://schemas.microsoft.com/office/drawing/2014/main" id="{B4A2B618-8799-4655-ABFA-ADFA5487FB5F}"/>
              </a:ext>
            </a:extLst>
          </p:cNvPr>
          <p:cNvSpPr txBox="1"/>
          <p:nvPr/>
        </p:nvSpPr>
        <p:spPr>
          <a:xfrm>
            <a:off x="427038" y="4851253"/>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Delete locks prevent deletion</a:t>
            </a:r>
          </a:p>
        </p:txBody>
      </p:sp>
      <p:sp>
        <p:nvSpPr>
          <p:cNvPr id="14" name="Rectangle 13">
            <a:extLst>
              <a:ext uri="{FF2B5EF4-FFF2-40B4-BE49-F238E27FC236}">
                <a16:creationId xmlns:a16="http://schemas.microsoft.com/office/drawing/2014/main" id="{B8526515-A252-4A6E-80BB-1B6450834C63}"/>
              </a:ext>
              <a:ext uri="{C183D7F6-B498-43B3-948B-1728B52AA6E4}">
                <adec:decorative xmlns:adec="http://schemas.microsoft.com/office/drawing/2017/decorative" val="1"/>
              </a:ext>
            </a:extLst>
          </p:cNvPr>
          <p:cNvSpPr/>
          <p:nvPr/>
        </p:nvSpPr>
        <p:spPr bwMode="auto">
          <a:xfrm>
            <a:off x="6218237" y="1463671"/>
            <a:ext cx="5791201" cy="428738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4" name="Picture 4" descr="Screenshot of the Management locks page. In the Settings options, Locks are highlighted and in the Add Lock page, the Lock type, Ready-only, and Delete option are displayed and highlighted">
            <a:extLst>
              <a:ext uri="{FF2B5EF4-FFF2-40B4-BE49-F238E27FC236}">
                <a16:creationId xmlns:a16="http://schemas.microsoft.com/office/drawing/2014/main" id="{D99D5D1D-00B0-48AA-B1A5-F7FC72D935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00033" y="1952672"/>
            <a:ext cx="5416494" cy="3309383"/>
          </a:xfrm>
          <a:prstGeom prst="rect">
            <a:avLst/>
          </a:prstGeom>
        </p:spPr>
      </p:pic>
    </p:spTree>
    <p:extLst>
      <p:ext uri="{BB962C8B-B14F-4D97-AF65-F5344CB8AC3E}">
        <p14:creationId xmlns:p14="http://schemas.microsoft.com/office/powerpoint/2010/main" val="142697423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Reorganize Azure Resources</a:t>
            </a:r>
          </a:p>
        </p:txBody>
      </p:sp>
      <p:sp>
        <p:nvSpPr>
          <p:cNvPr id="8" name="Rectangle 7">
            <a:extLst>
              <a:ext uri="{FF2B5EF4-FFF2-40B4-BE49-F238E27FC236}">
                <a16:creationId xmlns:a16="http://schemas.microsoft.com/office/drawing/2014/main" id="{65AD47C4-074E-485C-849C-077BAA25B571}"/>
              </a:ext>
              <a:ext uri="{C183D7F6-B498-43B3-948B-1728B52AA6E4}">
                <adec:decorative xmlns:adec="http://schemas.microsoft.com/office/drawing/2017/decorative" val="0"/>
              </a:ext>
            </a:extLst>
          </p:cNvPr>
          <p:cNvSpPr/>
          <p:nvPr/>
        </p:nvSpPr>
        <p:spPr>
          <a:xfrm>
            <a:off x="427036" y="5270501"/>
            <a:ext cx="5707881"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115887" algn="ctr">
              <a:spcBef>
                <a:spcPts val="1200"/>
              </a:spcBef>
            </a:pPr>
            <a:r>
              <a:rPr lang="en-US" sz="2000" dirty="0">
                <a:solidFill>
                  <a:schemeClr val="tx1"/>
                </a:solidFill>
              </a:rPr>
              <a:t>When moving resources, both the source group and the target group are locked</a:t>
            </a:r>
            <a:br>
              <a:rPr lang="en-US" sz="2000" dirty="0">
                <a:solidFill>
                  <a:schemeClr val="tx1"/>
                </a:solidFill>
              </a:rPr>
            </a:br>
            <a:r>
              <a:rPr lang="en-US" sz="2000" dirty="0">
                <a:solidFill>
                  <a:schemeClr val="tx1"/>
                </a:solidFill>
              </a:rPr>
              <a:t>during the operation</a:t>
            </a:r>
          </a:p>
        </p:txBody>
      </p:sp>
      <p:sp>
        <p:nvSpPr>
          <p:cNvPr id="9" name="Rectangle 8">
            <a:extLst>
              <a:ext uri="{FF2B5EF4-FFF2-40B4-BE49-F238E27FC236}">
                <a16:creationId xmlns:a16="http://schemas.microsoft.com/office/drawing/2014/main" id="{74F348F3-EEFD-4F94-A23A-827369C2A258}"/>
              </a:ext>
            </a:extLst>
          </p:cNvPr>
          <p:cNvSpPr/>
          <p:nvPr/>
        </p:nvSpPr>
        <p:spPr>
          <a:xfrm>
            <a:off x="6280061" y="5270501"/>
            <a:ext cx="5729376"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115887" algn="ctr">
              <a:spcBef>
                <a:spcPts val="1200"/>
              </a:spcBef>
            </a:pPr>
            <a:r>
              <a:rPr lang="en-US" sz="2000" dirty="0">
                <a:solidFill>
                  <a:schemeClr val="tx1"/>
                </a:solidFill>
              </a:rPr>
              <a:t>Services that cannot be moved: Azure AD Domain Services, ExpressRoute, and Site Recovery. Other restrictions apply</a:t>
            </a:r>
          </a:p>
        </p:txBody>
      </p:sp>
      <p:pic>
        <p:nvPicPr>
          <p:cNvPr id="5" name="Picture 4">
            <a:extLst>
              <a:ext uri="{FF2B5EF4-FFF2-40B4-BE49-F238E27FC236}">
                <a16:creationId xmlns:a16="http://schemas.microsoft.com/office/drawing/2014/main" id="{92562CE2-71CC-4DE4-B3EE-B582CE49662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274734" y="2457980"/>
            <a:ext cx="2600801" cy="1453620"/>
          </a:xfrm>
          <a:prstGeom prst="rect">
            <a:avLst/>
          </a:prstGeom>
          <a:ln>
            <a:solidFill>
              <a:srgbClr val="C00000"/>
            </a:solidFill>
          </a:ln>
        </p:spPr>
      </p:pic>
      <p:pic>
        <p:nvPicPr>
          <p:cNvPr id="11" name="Picture 10">
            <a:extLst>
              <a:ext uri="{FF2B5EF4-FFF2-40B4-BE49-F238E27FC236}">
                <a16:creationId xmlns:a16="http://schemas.microsoft.com/office/drawing/2014/main" id="{A3E1E58A-CA95-43A8-95A4-DF1EA2F653D8}"/>
              </a:ext>
              <a:ext uri="{C183D7F6-B498-43B3-948B-1728B52AA6E4}">
                <adec:decorative xmlns:adec="http://schemas.microsoft.com/office/drawing/2017/decorative" val="1"/>
              </a:ext>
            </a:extLst>
          </p:cNvPr>
          <p:cNvPicPr/>
          <p:nvPr/>
        </p:nvPicPr>
        <p:blipFill>
          <a:blip r:embed="rId4">
            <a:extLst>
              <a:ext uri="{28A0092B-C50C-407E-A947-70E740481C1C}">
                <a14:useLocalDpi xmlns:a14="http://schemas.microsoft.com/office/drawing/2010/main"/>
              </a:ext>
            </a:extLst>
          </a:blip>
          <a:stretch>
            <a:fillRect/>
          </a:stretch>
        </p:blipFill>
        <p:spPr bwMode="auto">
          <a:xfrm>
            <a:off x="616351" y="1910827"/>
            <a:ext cx="8469070" cy="2760115"/>
          </a:xfrm>
          <a:prstGeom prst="rect">
            <a:avLst/>
          </a:prstGeom>
        </p:spPr>
      </p:pic>
      <p:sp>
        <p:nvSpPr>
          <p:cNvPr id="6" name="Rectangle 5">
            <a:extLst>
              <a:ext uri="{FF2B5EF4-FFF2-40B4-BE49-F238E27FC236}">
                <a16:creationId xmlns:a16="http://schemas.microsoft.com/office/drawing/2014/main" id="{0FF49510-E343-4A73-812F-BF37148F24CD}"/>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78778282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89E4-1853-490B-B6C5-8A412B615407}"/>
              </a:ext>
            </a:extLst>
          </p:cNvPr>
          <p:cNvSpPr>
            <a:spLocks noGrp="1"/>
          </p:cNvSpPr>
          <p:nvPr>
            <p:ph type="title"/>
          </p:nvPr>
        </p:nvSpPr>
        <p:spPr/>
        <p:txBody>
          <a:bodyPr/>
          <a:lstStyle/>
          <a:p>
            <a:r>
              <a:rPr lang="en-US" dirty="0"/>
              <a:t>Remove Resources and Resource Groups</a:t>
            </a:r>
          </a:p>
        </p:txBody>
      </p:sp>
      <p:sp>
        <p:nvSpPr>
          <p:cNvPr id="12" name="Rectangle 11">
            <a:extLst>
              <a:ext uri="{FF2B5EF4-FFF2-40B4-BE49-F238E27FC236}">
                <a16:creationId xmlns:a16="http://schemas.microsoft.com/office/drawing/2014/main" id="{249CEEDE-B62A-44DE-974F-B92EC4A89EBE}"/>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IN" sz="204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4" descr="A resource group with resource. The Delete individual resource portal page is displayed">
            <a:extLst>
              <a:ext uri="{FF2B5EF4-FFF2-40B4-BE49-F238E27FC236}">
                <a16:creationId xmlns:a16="http://schemas.microsoft.com/office/drawing/2014/main" id="{064EE80C-DEB8-44CB-A490-FD204B969975}"/>
              </a:ext>
            </a:extLst>
          </p:cNvPr>
          <p:cNvPicPr>
            <a:picLocks noChangeAspect="1"/>
          </p:cNvPicPr>
          <p:nvPr/>
        </p:nvPicPr>
        <p:blipFill>
          <a:blip r:embed="rId3"/>
          <a:stretch>
            <a:fillRect/>
          </a:stretch>
        </p:blipFill>
        <p:spPr>
          <a:xfrm>
            <a:off x="1329788" y="2012205"/>
            <a:ext cx="9771717" cy="2271307"/>
          </a:xfrm>
          <a:prstGeom prst="rect">
            <a:avLst/>
          </a:prstGeom>
        </p:spPr>
      </p:pic>
      <p:pic>
        <p:nvPicPr>
          <p:cNvPr id="6" name="Picture 6" descr="Coding output">
            <a:extLst>
              <a:ext uri="{FF2B5EF4-FFF2-40B4-BE49-F238E27FC236}">
                <a16:creationId xmlns:a16="http://schemas.microsoft.com/office/drawing/2014/main" id="{BC5885DE-628B-4E58-A679-F92A799E6DE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077605" y="4283512"/>
            <a:ext cx="10276083" cy="411813"/>
          </a:xfrm>
          <a:prstGeom prst="rect">
            <a:avLst/>
          </a:prstGeom>
        </p:spPr>
      </p:pic>
      <p:sp>
        <p:nvSpPr>
          <p:cNvPr id="9" name="Rectangle 8">
            <a:extLst>
              <a:ext uri="{FF2B5EF4-FFF2-40B4-BE49-F238E27FC236}">
                <a16:creationId xmlns:a16="http://schemas.microsoft.com/office/drawing/2014/main" id="{D3899F86-309A-46A6-AF0B-E2FC7A4DB57B}"/>
              </a:ext>
            </a:extLst>
          </p:cNvPr>
          <p:cNvSpPr/>
          <p:nvPr/>
        </p:nvSpPr>
        <p:spPr>
          <a:xfrm>
            <a:off x="427037" y="5270501"/>
            <a:ext cx="3758359"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Remove Azure resources</a:t>
            </a:r>
            <a:br>
              <a:rPr lang="en-US" sz="2000">
                <a:solidFill>
                  <a:schemeClr val="tx1"/>
                </a:solidFill>
              </a:rPr>
            </a:br>
            <a:r>
              <a:rPr lang="en-US" sz="2000">
                <a:solidFill>
                  <a:schemeClr val="tx1"/>
                </a:solidFill>
              </a:rPr>
              <a:t>that you no longer use</a:t>
            </a:r>
          </a:p>
        </p:txBody>
      </p:sp>
      <p:sp>
        <p:nvSpPr>
          <p:cNvPr id="10" name="Rectangle 9">
            <a:extLst>
              <a:ext uri="{FF2B5EF4-FFF2-40B4-BE49-F238E27FC236}">
                <a16:creationId xmlns:a16="http://schemas.microsoft.com/office/drawing/2014/main" id="{CA38D0D8-B143-4B3D-8CC1-C953265AEB0C}"/>
              </a:ext>
            </a:extLst>
          </p:cNvPr>
          <p:cNvSpPr/>
          <p:nvPr/>
        </p:nvSpPr>
        <p:spPr>
          <a:xfrm>
            <a:off x="4339057" y="5270501"/>
            <a:ext cx="3758359"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Ensures you will not see unexpected charges</a:t>
            </a:r>
          </a:p>
        </p:txBody>
      </p:sp>
      <p:sp>
        <p:nvSpPr>
          <p:cNvPr id="11" name="Rectangle 10">
            <a:extLst>
              <a:ext uri="{FF2B5EF4-FFF2-40B4-BE49-F238E27FC236}">
                <a16:creationId xmlns:a16="http://schemas.microsoft.com/office/drawing/2014/main" id="{766CCC70-AD81-4EE7-8E11-E3FF245E8DBA}"/>
              </a:ext>
            </a:extLst>
          </p:cNvPr>
          <p:cNvSpPr/>
          <p:nvPr/>
        </p:nvSpPr>
        <p:spPr>
          <a:xfrm>
            <a:off x="8251078" y="5270501"/>
            <a:ext cx="3758359"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Remove individual resources or remove the resource group</a:t>
            </a:r>
          </a:p>
        </p:txBody>
      </p:sp>
    </p:spTree>
    <p:extLst>
      <p:ext uri="{BB962C8B-B14F-4D97-AF65-F5344CB8AC3E}">
        <p14:creationId xmlns:p14="http://schemas.microsoft.com/office/powerpoint/2010/main" val="27866124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descr="Screenshot of the Subscription usage and quotas page. It shows quotas for Network Watchers, Public IP Addresses, Route Tables, and Virtual Networks by their location with the usage numbers by percent used and number of resources."/>
          <p:cNvSpPr>
            <a:spLocks noGrp="1"/>
          </p:cNvSpPr>
          <p:nvPr>
            <p:ph type="title"/>
          </p:nvPr>
        </p:nvSpPr>
        <p:spPr/>
        <p:txBody>
          <a:bodyPr/>
          <a:lstStyle/>
          <a:p>
            <a:r>
              <a:rPr lang="en-US" dirty="0"/>
              <a:t>Determine Resource Limits</a:t>
            </a:r>
          </a:p>
        </p:txBody>
      </p:sp>
      <p:sp>
        <p:nvSpPr>
          <p:cNvPr id="11" name="Rectangle 10">
            <a:extLst>
              <a:ext uri="{FF2B5EF4-FFF2-40B4-BE49-F238E27FC236}">
                <a16:creationId xmlns:a16="http://schemas.microsoft.com/office/drawing/2014/main" id="{A6BE8079-E3E8-44A4-AE0B-E564367CE6C6}"/>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IN" sz="204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2"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9B9EB0A-77E8-4391-B117-AB32AB9FBEC5}"/>
              </a:ext>
            </a:extLst>
          </p:cNvPr>
          <p:cNvPicPr>
            <a:picLocks noChangeAspect="1"/>
          </p:cNvPicPr>
          <p:nvPr/>
        </p:nvPicPr>
        <p:blipFill>
          <a:blip r:embed="rId3"/>
          <a:stretch>
            <a:fillRect/>
          </a:stretch>
        </p:blipFill>
        <p:spPr>
          <a:xfrm>
            <a:off x="1251195" y="1740019"/>
            <a:ext cx="9928904" cy="3098682"/>
          </a:xfrm>
          <a:prstGeom prst="rect">
            <a:avLst/>
          </a:prstGeom>
        </p:spPr>
      </p:pic>
      <p:sp>
        <p:nvSpPr>
          <p:cNvPr id="6" name="Rectangle 5">
            <a:extLst>
              <a:ext uri="{FF2B5EF4-FFF2-40B4-BE49-F238E27FC236}">
                <a16:creationId xmlns:a16="http://schemas.microsoft.com/office/drawing/2014/main" id="{8D6435BA-23D7-481C-945F-4EE9A5D51DB7}"/>
              </a:ext>
            </a:extLst>
          </p:cNvPr>
          <p:cNvSpPr/>
          <p:nvPr/>
        </p:nvSpPr>
        <p:spPr>
          <a:xfrm>
            <a:off x="42703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Resources have a default limit also known as quota</a:t>
            </a:r>
          </a:p>
        </p:txBody>
      </p:sp>
      <p:sp>
        <p:nvSpPr>
          <p:cNvPr id="8" name="Rectangle 7">
            <a:extLst>
              <a:ext uri="{FF2B5EF4-FFF2-40B4-BE49-F238E27FC236}">
                <a16:creationId xmlns:a16="http://schemas.microsoft.com/office/drawing/2014/main" id="{919E6670-AE91-4E27-A782-094BD40B04FA}"/>
              </a:ext>
            </a:extLst>
          </p:cNvPr>
          <p:cNvSpPr/>
          <p:nvPr/>
        </p:nvSpPr>
        <p:spPr>
          <a:xfrm>
            <a:off x="433905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Helpful to track current usage, and plan for future use</a:t>
            </a:r>
          </a:p>
        </p:txBody>
      </p:sp>
      <p:sp>
        <p:nvSpPr>
          <p:cNvPr id="9" name="Rectangle 8">
            <a:extLst>
              <a:ext uri="{FF2B5EF4-FFF2-40B4-BE49-F238E27FC236}">
                <a16:creationId xmlns:a16="http://schemas.microsoft.com/office/drawing/2014/main" id="{4933B88A-7740-4B21-BAC6-C1EEA901C69E}"/>
              </a:ext>
            </a:extLst>
          </p:cNvPr>
          <p:cNvSpPr/>
          <p:nvPr/>
        </p:nvSpPr>
        <p:spPr>
          <a:xfrm>
            <a:off x="8251079"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You can open a free support case to increase limits to published maximums</a:t>
            </a:r>
          </a:p>
        </p:txBody>
      </p:sp>
    </p:spTree>
    <p:extLst>
      <p:ext uri="{BB962C8B-B14F-4D97-AF65-F5344CB8AC3E}">
        <p14:creationId xmlns:p14="http://schemas.microsoft.com/office/powerpoint/2010/main" val="107376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C67-A34E-4FF0-8143-35AC8C41766B}"/>
              </a:ext>
            </a:extLst>
          </p:cNvPr>
          <p:cNvSpPr>
            <a:spLocks noGrp="1"/>
          </p:cNvSpPr>
          <p:nvPr>
            <p:ph type="title"/>
          </p:nvPr>
        </p:nvSpPr>
        <p:spPr/>
        <p:txBody>
          <a:bodyPr/>
          <a:lstStyle/>
          <a:p>
            <a:r>
              <a:rPr lang="en-US" dirty="0"/>
              <a:t>Demonstration – Resource Groups</a:t>
            </a:r>
          </a:p>
        </p:txBody>
      </p:sp>
      <p:pic>
        <p:nvPicPr>
          <p:cNvPr id="46" name="Picture 45">
            <a:extLst>
              <a:ext uri="{FF2B5EF4-FFF2-40B4-BE49-F238E27FC236}">
                <a16:creationId xmlns:a16="http://schemas.microsoft.com/office/drawing/2014/main" id="{8E99677A-35C5-4B1D-B4F8-FD0D4BD76669}"/>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7" y="1801813"/>
            <a:ext cx="12428220" cy="2119884"/>
          </a:xfrm>
          <a:prstGeom prst="rect">
            <a:avLst/>
          </a:prstGeom>
        </p:spPr>
      </p:pic>
      <p:sp>
        <p:nvSpPr>
          <p:cNvPr id="47" name="Oval 46">
            <a:extLst>
              <a:ext uri="{FF2B5EF4-FFF2-40B4-BE49-F238E27FC236}">
                <a16:creationId xmlns:a16="http://schemas.microsoft.com/office/drawing/2014/main" id="{57C6D721-40F4-4C01-9AA8-4EFB6C81C1D1}"/>
              </a:ext>
              <a:ext uri="{C183D7F6-B498-43B3-948B-1728B52AA6E4}">
                <adec:decorative xmlns:adec="http://schemas.microsoft.com/office/drawing/2017/decorative" val="0"/>
              </a:ext>
            </a:extLst>
          </p:cNvPr>
          <p:cNvSpPr/>
          <p:nvPr/>
        </p:nvSpPr>
        <p:spPr bwMode="auto">
          <a:xfrm>
            <a:off x="1940850" y="2101393"/>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400">
                <a:solidFill>
                  <a:schemeClr val="tx1"/>
                </a:solidFill>
                <a:latin typeface="+mj-lt"/>
              </a:rPr>
              <a:t>Manage resource</a:t>
            </a:r>
            <a:br>
              <a:rPr lang="en-US" sz="2400">
                <a:solidFill>
                  <a:schemeClr val="tx1"/>
                </a:solidFill>
                <a:latin typeface="+mj-lt"/>
              </a:rPr>
            </a:br>
            <a:r>
              <a:rPr lang="en-US" sz="2400">
                <a:solidFill>
                  <a:schemeClr val="tx1"/>
                </a:solidFill>
                <a:latin typeface="+mj-lt"/>
              </a:rPr>
              <a:t>groups in the portal</a:t>
            </a:r>
          </a:p>
        </p:txBody>
      </p:sp>
      <p:sp>
        <p:nvSpPr>
          <p:cNvPr id="49" name="Oval 48">
            <a:extLst>
              <a:ext uri="{FF2B5EF4-FFF2-40B4-BE49-F238E27FC236}">
                <a16:creationId xmlns:a16="http://schemas.microsoft.com/office/drawing/2014/main" id="{73AD566B-62D7-49FF-91A3-ACB281834666}"/>
              </a:ext>
              <a:ext uri="{C183D7F6-B498-43B3-948B-1728B52AA6E4}">
                <adec:decorative xmlns:adec="http://schemas.microsoft.com/office/drawing/2017/decorative" val="0"/>
              </a:ext>
            </a:extLst>
          </p:cNvPr>
          <p:cNvSpPr/>
          <p:nvPr/>
        </p:nvSpPr>
        <p:spPr bwMode="auto">
          <a:xfrm>
            <a:off x="7027065" y="2101393"/>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400">
                <a:solidFill>
                  <a:schemeClr val="tx1"/>
                </a:solidFill>
                <a:latin typeface="+mj-lt"/>
              </a:rPr>
              <a:t>Manage resource</a:t>
            </a:r>
            <a:br>
              <a:rPr lang="en-US" sz="2400">
                <a:solidFill>
                  <a:schemeClr val="tx1"/>
                </a:solidFill>
                <a:latin typeface="+mj-lt"/>
              </a:rPr>
            </a:br>
            <a:r>
              <a:rPr lang="en-US" sz="2400">
                <a:solidFill>
                  <a:schemeClr val="tx1"/>
                </a:solidFill>
                <a:latin typeface="+mj-lt"/>
              </a:rPr>
              <a:t>groups with</a:t>
            </a:r>
            <a:br>
              <a:rPr lang="en-US" sz="2400">
                <a:solidFill>
                  <a:schemeClr val="tx1"/>
                </a:solidFill>
                <a:latin typeface="+mj-lt"/>
              </a:rPr>
            </a:br>
            <a:r>
              <a:rPr lang="en-US" sz="2400">
                <a:solidFill>
                  <a:schemeClr val="tx1"/>
                </a:solidFill>
                <a:latin typeface="+mj-lt"/>
              </a:rPr>
              <a:t>PowerShell</a:t>
            </a:r>
          </a:p>
        </p:txBody>
      </p:sp>
    </p:spTree>
    <p:extLst>
      <p:ext uri="{BB962C8B-B14F-4D97-AF65-F5344CB8AC3E}">
        <p14:creationId xmlns:p14="http://schemas.microsoft.com/office/powerpoint/2010/main" val="88240332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Summary and Resources – Use Azure Resource Manager</a:t>
            </a:r>
          </a:p>
        </p:txBody>
      </p:sp>
      <p:sp>
        <p:nvSpPr>
          <p:cNvPr id="18" name="Rectangle 17">
            <a:extLst>
              <a:ext uri="{FF2B5EF4-FFF2-40B4-BE49-F238E27FC236}">
                <a16:creationId xmlns:a16="http://schemas.microsoft.com/office/drawing/2014/main" id="{1B76FA35-9DAE-4E8C-B7D4-DDB8E3FAB1CC}"/>
              </a:ext>
            </a:extLst>
          </p:cNvPr>
          <p:cNvSpPr/>
          <p:nvPr/>
        </p:nvSpPr>
        <p:spPr bwMode="auto">
          <a:xfrm>
            <a:off x="427039" y="1561783"/>
            <a:ext cx="4297362"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19" name="Rectangle 18">
            <a:extLst>
              <a:ext uri="{FF2B5EF4-FFF2-40B4-BE49-F238E27FC236}">
                <a16:creationId xmlns:a16="http://schemas.microsoft.com/office/drawing/2014/main" id="{B809EBB3-E2ED-4315-8770-BB6D970116FC}"/>
              </a:ext>
            </a:extLst>
          </p:cNvPr>
          <p:cNvSpPr/>
          <p:nvPr/>
        </p:nvSpPr>
        <p:spPr bwMode="auto">
          <a:xfrm>
            <a:off x="4876800" y="1561783"/>
            <a:ext cx="7132638"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cxnSp>
        <p:nvCxnSpPr>
          <p:cNvPr id="21" name="Straight Connector 20">
            <a:extLst>
              <a:ext uri="{FF2B5EF4-FFF2-40B4-BE49-F238E27FC236}">
                <a16:creationId xmlns:a16="http://schemas.microsoft.com/office/drawing/2014/main" id="{93E5F85F-B84B-4610-8829-80B9B97DA0A4}"/>
              </a:ext>
              <a:ext uri="{C183D7F6-B498-43B3-948B-1728B52AA6E4}">
                <adec:decorative xmlns:adec="http://schemas.microsoft.com/office/drawing/2017/decorative" val="1"/>
              </a:ext>
            </a:extLst>
          </p:cNvPr>
          <p:cNvCxnSpPr>
            <a:cxnSpLocks/>
          </p:cNvCxnSpPr>
          <p:nvPr/>
        </p:nvCxnSpPr>
        <p:spPr>
          <a:xfrm>
            <a:off x="4877294" y="287536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D21274-E20F-4EB7-B798-D064F9FC16FF}"/>
              </a:ext>
            </a:extLst>
          </p:cNvPr>
          <p:cNvSpPr/>
          <p:nvPr/>
        </p:nvSpPr>
        <p:spPr>
          <a:xfrm>
            <a:off x="4877294" y="229550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dirty="0">
                <a:solidFill>
                  <a:schemeClr val="tx1"/>
                </a:solidFill>
              </a:rPr>
              <a:t>Control and organize Azure resources with Azure Resource Manager</a:t>
            </a:r>
          </a:p>
        </p:txBody>
      </p:sp>
      <p:pic>
        <p:nvPicPr>
          <p:cNvPr id="3" name="Picture 2">
            <a:extLst>
              <a:ext uri="{FF2B5EF4-FFF2-40B4-BE49-F238E27FC236}">
                <a16:creationId xmlns:a16="http://schemas.microsoft.com/office/drawing/2014/main" id="{EB194B0C-9628-44DF-BD6F-EA71522B57B4}"/>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41597" y="2784577"/>
            <a:ext cx="1494645" cy="2173707"/>
          </a:xfrm>
          <a:prstGeom prst="rect">
            <a:avLst/>
          </a:prstGeom>
        </p:spPr>
      </p:pic>
    </p:spTree>
    <p:extLst>
      <p:ext uri="{BB962C8B-B14F-4D97-AF65-F5344CB8AC3E}">
        <p14:creationId xmlns:p14="http://schemas.microsoft.com/office/powerpoint/2010/main" val="5882358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CE6A24-92B2-4CF8-8F79-6E0EA5D7F64D}"/>
              </a:ext>
            </a:extLst>
          </p:cNvPr>
          <p:cNvSpPr>
            <a:spLocks noGrp="1"/>
          </p:cNvSpPr>
          <p:nvPr>
            <p:ph type="title"/>
          </p:nvPr>
        </p:nvSpPr>
        <p:spPr/>
        <p:txBody>
          <a:bodyPr/>
          <a:lstStyle/>
          <a:p>
            <a:r>
              <a:rPr lang="en-US" dirty="0"/>
              <a:t>Compare Administrator tools</a:t>
            </a:r>
          </a:p>
        </p:txBody>
      </p:sp>
      <p:graphicFrame>
        <p:nvGraphicFramePr>
          <p:cNvPr id="4" name="Table 4">
            <a:extLst>
              <a:ext uri="{FF2B5EF4-FFF2-40B4-BE49-F238E27FC236}">
                <a16:creationId xmlns:a16="http://schemas.microsoft.com/office/drawing/2014/main" id="{0E80402C-F56D-4439-BE6E-DDA3C79B8F08}"/>
              </a:ext>
            </a:extLst>
          </p:cNvPr>
          <p:cNvGraphicFramePr>
            <a:graphicFrameLocks noGrp="1"/>
          </p:cNvGraphicFramePr>
          <p:nvPr>
            <p:extLst>
              <p:ext uri="{D42A27DB-BD31-4B8C-83A1-F6EECF244321}">
                <p14:modId xmlns:p14="http://schemas.microsoft.com/office/powerpoint/2010/main" val="3763960647"/>
              </p:ext>
            </p:extLst>
          </p:nvPr>
        </p:nvGraphicFramePr>
        <p:xfrm>
          <a:off x="639799"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70840">
                <a:tc>
                  <a:txBody>
                    <a:bodyPr/>
                    <a:lstStyle/>
                    <a:p>
                      <a:pPr algn="ctr"/>
                      <a:r>
                        <a:rPr lang="en-US" dirty="0">
                          <a:solidFill>
                            <a:schemeClr val="bg1"/>
                          </a:solidFill>
                        </a:rPr>
                        <a:t>Azure Portal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3123306647"/>
                  </a:ext>
                </a:extLst>
              </a:tr>
              <a:tr h="370840">
                <a:tc>
                  <a:txBody>
                    <a:bodyPr/>
                    <a:lstStyle/>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View and manage resources</a:t>
                      </a:r>
                    </a:p>
                    <a:p>
                      <a:pPr marL="174625" indent="-174625">
                        <a:spcAft>
                          <a:spcPts val="600"/>
                        </a:spcAft>
                        <a:buFont typeface="Arial" panose="020B0604020202020204" pitchFamily="34" charset="0"/>
                        <a:buChar char="•"/>
                      </a:pPr>
                      <a:r>
                        <a:rPr lang="en-US" dirty="0"/>
                        <a:t>Visual interface</a:t>
                      </a:r>
                    </a:p>
                    <a:p>
                      <a:pPr marL="174625" indent="-174625">
                        <a:spcAft>
                          <a:spcPts val="600"/>
                        </a:spcAft>
                        <a:buFont typeface="Arial" panose="020B0604020202020204" pitchFamily="34" charset="0"/>
                        <a:buChar char="•"/>
                      </a:pPr>
                      <a:r>
                        <a:rPr lang="en-US" dirty="0"/>
                        <a:t>Unified hub – training and documentation </a:t>
                      </a:r>
                    </a:p>
                    <a:p>
                      <a:pPr marL="174625" indent="-174625">
                        <a:spcAft>
                          <a:spcPts val="600"/>
                        </a:spcAft>
                        <a:buFont typeface="Arial" panose="020B0604020202020204" pitchFamily="34" charset="0"/>
                        <a:buChar char="•"/>
                      </a:pPr>
                      <a:r>
                        <a:rPr lang="en-US" dirty="0"/>
                        <a:t>Personalize your experience</a:t>
                      </a:r>
                    </a:p>
                    <a:p>
                      <a:pPr marL="174625" indent="-174625">
                        <a:spcAft>
                          <a:spcPts val="600"/>
                        </a:spcAft>
                        <a:buFont typeface="Arial" panose="020B0604020202020204" pitchFamily="34" charset="0"/>
                        <a:buChar char="•"/>
                      </a:pPr>
                      <a:r>
                        <a:rPr lang="en-US" dirty="0"/>
                        <a:t>Mobile app</a:t>
                      </a:r>
                    </a:p>
                    <a:p>
                      <a:pPr marL="174625" marR="0" lvl="0" indent="-174625"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Access the Cloud Shell</a:t>
                      </a:r>
                    </a:p>
                    <a:p>
                      <a:pPr marL="174625" indent="-174625">
                        <a:spcAft>
                          <a:spcPts val="600"/>
                        </a:spcAft>
                        <a:buFont typeface="Arial" panose="020B0604020202020204" pitchFamily="34" charset="0"/>
                        <a:buChar char="•"/>
                      </a:pPr>
                      <a:r>
                        <a:rPr lang="en-US" dirty="0"/>
                        <a:t>One-off creation scenarios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77884476"/>
                  </a:ext>
                </a:extLst>
              </a:tr>
            </a:tbl>
          </a:graphicData>
        </a:graphic>
      </p:graphicFrame>
      <p:graphicFrame>
        <p:nvGraphicFramePr>
          <p:cNvPr id="6" name="Table 4">
            <a:extLst>
              <a:ext uri="{FF2B5EF4-FFF2-40B4-BE49-F238E27FC236}">
                <a16:creationId xmlns:a16="http://schemas.microsoft.com/office/drawing/2014/main" id="{44F6B055-CECA-4D21-82EC-3BCBD6003A8F}"/>
              </a:ext>
            </a:extLst>
          </p:cNvPr>
          <p:cNvGraphicFramePr>
            <a:graphicFrameLocks noGrp="1"/>
          </p:cNvGraphicFramePr>
          <p:nvPr>
            <p:extLst>
              <p:ext uri="{D42A27DB-BD31-4B8C-83A1-F6EECF244321}">
                <p14:modId xmlns:p14="http://schemas.microsoft.com/office/powerpoint/2010/main" val="4019721764"/>
              </p:ext>
            </p:extLst>
          </p:nvPr>
        </p:nvGraphicFramePr>
        <p:xfrm>
          <a:off x="4480622"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83106">
                <a:tc>
                  <a:txBody>
                    <a:bodyPr/>
                    <a:lstStyle/>
                    <a:p>
                      <a:pPr algn="ctr"/>
                      <a:r>
                        <a:rPr lang="en-US" dirty="0">
                          <a:solidFill>
                            <a:schemeClr val="bg1"/>
                          </a:solidFill>
                        </a:rPr>
                        <a:t>Azure Cloud Shell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3123306647"/>
                  </a:ext>
                </a:extLst>
              </a:tr>
              <a:tr h="4376854">
                <a:tc>
                  <a:txBody>
                    <a:bodyPr/>
                    <a:lstStyle/>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spcAft>
                          <a:spcPts val="600"/>
                        </a:spcAft>
                        <a:buFont typeface="Arial" panose="020B0604020202020204" pitchFamily="34" charset="0"/>
                        <a:buChar char="•"/>
                      </a:pPr>
                      <a:r>
                        <a:rPr lang="en-US" dirty="0"/>
                        <a:t>Interactive and browser-accessible </a:t>
                      </a:r>
                    </a:p>
                    <a:p>
                      <a:pPr marL="174625" indent="-174625">
                        <a:spcAft>
                          <a:spcPts val="600"/>
                        </a:spcAft>
                        <a:buFont typeface="Arial" panose="020B0604020202020204" pitchFamily="34" charset="0"/>
                        <a:buChar char="•"/>
                      </a:pPr>
                      <a:r>
                        <a:rPr lang="en-US" dirty="0"/>
                        <a:t>Offers Bash or PowerShell</a:t>
                      </a:r>
                    </a:p>
                    <a:p>
                      <a:pPr marL="174625" indent="-174625">
                        <a:spcAft>
                          <a:spcPts val="600"/>
                        </a:spcAft>
                        <a:buFont typeface="Arial" panose="020B0604020202020204" pitchFamily="34" charset="0"/>
                        <a:buChar char="•"/>
                      </a:pPr>
                      <a:r>
                        <a:rPr lang="en-US" dirty="0"/>
                        <a:t>Authenticates automatically</a:t>
                      </a:r>
                    </a:p>
                    <a:p>
                      <a:pPr marL="174625" indent="-174625">
                        <a:spcAft>
                          <a:spcPts val="600"/>
                        </a:spcAft>
                        <a:buFont typeface="Arial" panose="020B0604020202020204" pitchFamily="34" charset="0"/>
                        <a:buChar char="•"/>
                      </a:pPr>
                      <a:r>
                        <a:rPr lang="en-US" dirty="0"/>
                        <a:t>Provided on a per-session and per-user basis</a:t>
                      </a:r>
                    </a:p>
                    <a:p>
                      <a:pPr marL="174625" indent="-174625">
                        <a:spcAft>
                          <a:spcPts val="600"/>
                        </a:spcAft>
                        <a:buFont typeface="Arial" panose="020B0604020202020204" pitchFamily="34" charset="0"/>
                        <a:buChar char="•"/>
                      </a:pPr>
                      <a:r>
                        <a:rPr lang="en-US" dirty="0"/>
                        <a:t>Temporary - times out after 20 minutes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77884476"/>
                  </a:ext>
                </a:extLst>
              </a:tr>
            </a:tbl>
          </a:graphicData>
        </a:graphic>
      </p:graphicFrame>
      <p:graphicFrame>
        <p:nvGraphicFramePr>
          <p:cNvPr id="8" name="Table 4">
            <a:extLst>
              <a:ext uri="{FF2B5EF4-FFF2-40B4-BE49-F238E27FC236}">
                <a16:creationId xmlns:a16="http://schemas.microsoft.com/office/drawing/2014/main" id="{FC8699D1-58CA-4A88-AFEF-A1F8DB6FA590}"/>
              </a:ext>
            </a:extLst>
          </p:cNvPr>
          <p:cNvGraphicFramePr>
            <a:graphicFrameLocks noGrp="1"/>
          </p:cNvGraphicFramePr>
          <p:nvPr>
            <p:extLst>
              <p:ext uri="{D42A27DB-BD31-4B8C-83A1-F6EECF244321}">
                <p14:modId xmlns:p14="http://schemas.microsoft.com/office/powerpoint/2010/main" val="808204864"/>
              </p:ext>
            </p:extLst>
          </p:nvPr>
        </p:nvGraphicFramePr>
        <p:xfrm>
          <a:off x="8187881"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83106">
                <a:tc>
                  <a:txBody>
                    <a:bodyPr/>
                    <a:lstStyle/>
                    <a:p>
                      <a:pPr algn="ctr"/>
                      <a:r>
                        <a:rPr lang="en-US" dirty="0">
                          <a:solidFill>
                            <a:schemeClr val="bg1"/>
                          </a:solidFill>
                        </a:rPr>
                        <a:t>Azure PowerShell and CLI</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3123306647"/>
                  </a:ext>
                </a:extLst>
              </a:tr>
              <a:tr h="4376854">
                <a:tc>
                  <a:txBody>
                    <a:bodyPr/>
                    <a:lstStyle/>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spcAft>
                          <a:spcPts val="600"/>
                        </a:spcAft>
                        <a:buFont typeface="Arial" panose="020B0604020202020204" pitchFamily="34" charset="0"/>
                        <a:buChar char="•"/>
                      </a:pPr>
                      <a:r>
                        <a:rPr lang="en-US" dirty="0"/>
                        <a:t>Command line programs</a:t>
                      </a:r>
                    </a:p>
                    <a:p>
                      <a:pPr marL="174625" indent="-174625">
                        <a:spcAft>
                          <a:spcPts val="600"/>
                        </a:spcAft>
                        <a:buFont typeface="Arial" panose="020B0604020202020204" pitchFamily="34" charset="0"/>
                        <a:buChar char="•"/>
                      </a:pPr>
                      <a:r>
                        <a:rPr lang="en-US" dirty="0"/>
                        <a:t>Interactive and scripting modes</a:t>
                      </a:r>
                    </a:p>
                    <a:p>
                      <a:pPr marL="174625" indent="-174625">
                        <a:spcAft>
                          <a:spcPts val="600"/>
                        </a:spcAft>
                        <a:buFont typeface="Arial" panose="020B0604020202020204" pitchFamily="34" charset="0"/>
                        <a:buChar char="•"/>
                      </a:pPr>
                      <a:r>
                        <a:rPr lang="en-US" dirty="0"/>
                        <a:t>Cross-platform</a:t>
                      </a:r>
                    </a:p>
                    <a:p>
                      <a:pPr marL="174625" indent="-174625">
                        <a:spcAft>
                          <a:spcPts val="600"/>
                        </a:spcAft>
                        <a:buFont typeface="Arial" panose="020B0604020202020204" pitchFamily="34" charset="0"/>
                        <a:buChar char="•"/>
                      </a:pPr>
                      <a:r>
                        <a:rPr lang="en-US" dirty="0"/>
                        <a:t>Good for repeatable deployments</a:t>
                      </a:r>
                    </a:p>
                    <a:p>
                      <a:pPr marL="174625" indent="-174625">
                        <a:spcAft>
                          <a:spcPts val="600"/>
                        </a:spcAft>
                        <a:buFont typeface="Arial" panose="020B0604020202020204" pitchFamily="34" charset="0"/>
                        <a:buChar char="•"/>
                      </a:pPr>
                      <a:r>
                        <a:rPr lang="en-US" dirty="0"/>
                        <a:t>Familiar coding experience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77884476"/>
                  </a:ext>
                </a:extLst>
              </a:tr>
            </a:tbl>
          </a:graphicData>
        </a:graphic>
      </p:graphicFrame>
      <p:pic>
        <p:nvPicPr>
          <p:cNvPr id="12" name="Picture 11">
            <a:extLst>
              <a:ext uri="{FF2B5EF4-FFF2-40B4-BE49-F238E27FC236}">
                <a16:creationId xmlns:a16="http://schemas.microsoft.com/office/drawing/2014/main" id="{BEB47ED3-91E7-49EE-A53E-7EEFD0D931A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185049" y="1949590"/>
            <a:ext cx="1813314" cy="1263004"/>
          </a:xfrm>
          <a:prstGeom prst="rect">
            <a:avLst/>
          </a:prstGeom>
        </p:spPr>
      </p:pic>
      <p:pic>
        <p:nvPicPr>
          <p:cNvPr id="14" name="Picture 13">
            <a:extLst>
              <a:ext uri="{FF2B5EF4-FFF2-40B4-BE49-F238E27FC236}">
                <a16:creationId xmlns:a16="http://schemas.microsoft.com/office/drawing/2014/main" id="{46D54FCE-CC4A-4C3F-80C6-AAEDB3EEF3C2}"/>
              </a:ext>
              <a:ext uri="{C183D7F6-B498-43B3-948B-1728B52AA6E4}">
                <adec:decorative xmlns:adec="http://schemas.microsoft.com/office/drawing/2017/decorative" val="1"/>
              </a:ext>
            </a:extLst>
          </p:cNvPr>
          <p:cNvPicPr/>
          <p:nvPr/>
        </p:nvPicPr>
        <p:blipFill>
          <a:blip r:embed="rId4">
            <a:extLst>
              <a:ext uri="{28A0092B-C50C-407E-A947-70E740481C1C}">
                <a14:useLocalDpi xmlns:a14="http://schemas.microsoft.com/office/drawing/2010/main"/>
              </a:ext>
            </a:extLst>
          </a:blip>
          <a:stretch>
            <a:fillRect/>
          </a:stretch>
        </p:blipFill>
        <p:spPr>
          <a:xfrm>
            <a:off x="924667" y="1874412"/>
            <a:ext cx="2605446" cy="1413360"/>
          </a:xfrm>
          <a:prstGeom prst="rect">
            <a:avLst/>
          </a:prstGeom>
          <a:ln>
            <a:noFill/>
          </a:ln>
        </p:spPr>
      </p:pic>
      <p:sp>
        <p:nvSpPr>
          <p:cNvPr id="16" name="Rectangle 15">
            <a:extLst>
              <a:ext uri="{FF2B5EF4-FFF2-40B4-BE49-F238E27FC236}">
                <a16:creationId xmlns:a16="http://schemas.microsoft.com/office/drawing/2014/main" id="{8E3B601B-685D-4D21-8E3F-BFB7E6C74F83}"/>
              </a:ext>
              <a:ext uri="{C183D7F6-B498-43B3-948B-1728B52AA6E4}">
                <adec:decorative xmlns:adec="http://schemas.microsoft.com/office/drawing/2017/decorative" val="1"/>
              </a:ext>
            </a:extLst>
          </p:cNvPr>
          <p:cNvSpPr/>
          <p:nvPr/>
        </p:nvSpPr>
        <p:spPr>
          <a:xfrm>
            <a:off x="8490527" y="2159170"/>
            <a:ext cx="2751037" cy="843843"/>
          </a:xfrm>
          <a:prstGeom prst="rect">
            <a:avLst/>
          </a:prstGeom>
          <a:solidFill>
            <a:schemeClr val="bg1"/>
          </a:solidFill>
          <a:ln w="19050">
            <a:solidFill>
              <a:schemeClr val="accent1"/>
            </a:solidFill>
          </a:ln>
        </p:spPr>
        <p:txBody>
          <a:bodyPr wrap="square" lIns="182880" tIns="137160" rIns="182880" bIns="137160" anchor="ctr">
            <a:noAutofit/>
          </a:bodyPr>
          <a:lstStyle/>
          <a:p>
            <a:pPr algn="ctr">
              <a:tabLst>
                <a:tab pos="288198" algn="l"/>
              </a:tabLst>
            </a:pPr>
            <a:r>
              <a:rPr lang="en-US" sz="1400" dirty="0">
                <a:latin typeface="Consolas" panose="020B0609020204030204" pitchFamily="49" charset="0"/>
              </a:rPr>
              <a:t> </a:t>
            </a:r>
            <a:r>
              <a:rPr lang="en-US" sz="1400" dirty="0" err="1">
                <a:latin typeface="Consolas" panose="020B0609020204030204" pitchFamily="49" charset="0"/>
              </a:rPr>
              <a:t>az</a:t>
            </a:r>
            <a:r>
              <a:rPr lang="en-US" sz="1400" dirty="0">
                <a:latin typeface="Consolas" panose="020B0609020204030204" pitchFamily="49" charset="0"/>
              </a:rPr>
              <a:t> </a:t>
            </a:r>
            <a:r>
              <a:rPr lang="en-US" sz="1400" dirty="0" err="1">
                <a:latin typeface="Consolas" panose="020B0609020204030204" pitchFamily="49" charset="0"/>
              </a:rPr>
              <a:t>vm</a:t>
            </a:r>
            <a:r>
              <a:rPr lang="en-US" sz="1400" dirty="0">
                <a:latin typeface="Consolas" panose="020B0609020204030204" pitchFamily="49" charset="0"/>
              </a:rPr>
              <a:t> restart -g </a:t>
            </a:r>
            <a:r>
              <a:rPr lang="en-US" sz="1400" dirty="0" err="1">
                <a:latin typeface="Consolas" panose="020B0609020204030204" pitchFamily="49" charset="0"/>
              </a:rPr>
              <a:t>MyResourceGroup</a:t>
            </a:r>
            <a:r>
              <a:rPr lang="en-US" sz="1400" dirty="0">
                <a:latin typeface="Consolas" panose="020B0609020204030204" pitchFamily="49" charset="0"/>
              </a:rPr>
              <a:t> -n </a:t>
            </a:r>
            <a:r>
              <a:rPr lang="en-US" sz="1400" dirty="0" err="1">
                <a:latin typeface="Consolas" panose="020B0609020204030204" pitchFamily="49" charset="0"/>
              </a:rPr>
              <a:t>MyVm</a:t>
            </a:r>
            <a:endParaRPr lang="en-US" sz="1400" dirty="0">
              <a:latin typeface="Consolas" panose="020B0609020204030204" pitchFamily="49" charset="0"/>
            </a:endParaRPr>
          </a:p>
        </p:txBody>
      </p:sp>
    </p:spTree>
    <p:extLst>
      <p:ext uri="{BB962C8B-B14F-4D97-AF65-F5344CB8AC3E}">
        <p14:creationId xmlns:p14="http://schemas.microsoft.com/office/powerpoint/2010/main" val="19497611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3944-CBE3-4DBE-88DB-E267C38DC4E1}"/>
              </a:ext>
            </a:extLst>
          </p:cNvPr>
          <p:cNvSpPr>
            <a:spLocks noGrp="1"/>
          </p:cNvSpPr>
          <p:nvPr>
            <p:ph type="title"/>
          </p:nvPr>
        </p:nvSpPr>
        <p:spPr/>
        <p:txBody>
          <a:bodyPr/>
          <a:lstStyle/>
          <a:p>
            <a:r>
              <a:rPr lang="en-US" dirty="0"/>
              <a:t>Demonstration – Azure Portal (optional)</a:t>
            </a:r>
          </a:p>
        </p:txBody>
      </p:sp>
      <p:pic>
        <p:nvPicPr>
          <p:cNvPr id="3" name="Picture 2" descr="Icon of a cloud with multiples lines extending from it">
            <a:extLst>
              <a:ext uri="{FF2B5EF4-FFF2-40B4-BE49-F238E27FC236}">
                <a16:creationId xmlns:a16="http://schemas.microsoft.com/office/drawing/2014/main" id="{EA38FD17-715D-48D9-8DE7-CDD3B299680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0905" y="1523817"/>
            <a:ext cx="1057656" cy="1056132"/>
          </a:xfrm>
          <a:prstGeom prst="rect">
            <a:avLst/>
          </a:prstGeom>
        </p:spPr>
      </p:pic>
      <p:sp>
        <p:nvSpPr>
          <p:cNvPr id="4" name="Rectangle 3">
            <a:extLst>
              <a:ext uri="{FF2B5EF4-FFF2-40B4-BE49-F238E27FC236}">
                <a16:creationId xmlns:a16="http://schemas.microsoft.com/office/drawing/2014/main" id="{D6F61086-2623-436F-B84F-F7834E874A0E}"/>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Help and keyboard shortcuts</a:t>
            </a:r>
          </a:p>
        </p:txBody>
      </p:sp>
      <p:cxnSp>
        <p:nvCxnSpPr>
          <p:cNvPr id="5" name="Straight Connector 4">
            <a:extLst>
              <a:ext uri="{FF2B5EF4-FFF2-40B4-BE49-F238E27FC236}">
                <a16:creationId xmlns:a16="http://schemas.microsoft.com/office/drawing/2014/main" id="{917F3956-F2F7-44C0-8FFD-9A72811A9388}"/>
              </a:ext>
              <a:ext uri="{C183D7F6-B498-43B3-948B-1728B52AA6E4}">
                <adec:decorative xmlns:adec="http://schemas.microsoft.com/office/drawing/2017/decorative" val="1"/>
              </a:ext>
            </a:extLst>
          </p:cNvPr>
          <p:cNvCxnSpPr>
            <a:cxnSpLocks/>
          </p:cNvCxnSpPr>
          <p:nvPr/>
        </p:nvCxnSpPr>
        <p:spPr>
          <a:xfrm>
            <a:off x="1790700" y="2682310"/>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coding brackets">
            <a:extLst>
              <a:ext uri="{FF2B5EF4-FFF2-40B4-BE49-F238E27FC236}">
                <a16:creationId xmlns:a16="http://schemas.microsoft.com/office/drawing/2014/main" id="{CD912458-3A22-4982-8B29-526379ABDF7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0905" y="2786959"/>
            <a:ext cx="1057656" cy="1056132"/>
          </a:xfrm>
          <a:prstGeom prst="rect">
            <a:avLst/>
          </a:prstGeom>
        </p:spPr>
      </p:pic>
      <p:sp>
        <p:nvSpPr>
          <p:cNvPr id="11" name="Rectangle 10">
            <a:extLst>
              <a:ext uri="{FF2B5EF4-FFF2-40B4-BE49-F238E27FC236}">
                <a16:creationId xmlns:a16="http://schemas.microsoft.com/office/drawing/2014/main" id="{D90AA163-173A-4131-A1CE-65221AAB6DBC}"/>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Customizing your experience</a:t>
            </a:r>
          </a:p>
        </p:txBody>
      </p:sp>
      <p:cxnSp>
        <p:nvCxnSpPr>
          <p:cNvPr id="15" name="Straight Connector 14">
            <a:extLst>
              <a:ext uri="{FF2B5EF4-FFF2-40B4-BE49-F238E27FC236}">
                <a16:creationId xmlns:a16="http://schemas.microsoft.com/office/drawing/2014/main" id="{B9ABA227-EFC4-45B0-8E26-ACAB7EC4FDA2}"/>
              </a:ext>
              <a:ext uri="{C183D7F6-B498-43B3-948B-1728B52AA6E4}">
                <adec:decorative xmlns:adec="http://schemas.microsoft.com/office/drawing/2017/decorative" val="1"/>
              </a:ext>
            </a:extLst>
          </p:cNvPr>
          <p:cNvCxnSpPr>
            <a:cxnSpLocks/>
          </p:cNvCxnSpPr>
          <p:nvPr/>
        </p:nvCxnSpPr>
        <p:spPr>
          <a:xfrm>
            <a:off x="1790700" y="3945452"/>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7904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D6FC-8BC6-4FB9-ABC0-671D5C825B09}"/>
              </a:ext>
            </a:extLst>
          </p:cNvPr>
          <p:cNvSpPr>
            <a:spLocks noGrp="1"/>
          </p:cNvSpPr>
          <p:nvPr>
            <p:ph type="title"/>
          </p:nvPr>
        </p:nvSpPr>
        <p:spPr/>
        <p:txBody>
          <a:bodyPr/>
          <a:lstStyle/>
          <a:p>
            <a:r>
              <a:rPr lang="en-US" dirty="0"/>
              <a:t>Demonstration – Cloud Shell (optional)</a:t>
            </a:r>
          </a:p>
        </p:txBody>
      </p:sp>
      <p:pic>
        <p:nvPicPr>
          <p:cNvPr id="11" name="Picture 10" descr="Icon of a cloud with multiples lines extending from it">
            <a:extLst>
              <a:ext uri="{FF2B5EF4-FFF2-40B4-BE49-F238E27FC236}">
                <a16:creationId xmlns:a16="http://schemas.microsoft.com/office/drawing/2014/main" id="{DC4C00C1-9FD0-4B8C-96F2-F78C19E94E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0905" y="1523817"/>
            <a:ext cx="1057656" cy="1056132"/>
          </a:xfrm>
          <a:prstGeom prst="rect">
            <a:avLst/>
          </a:prstGeom>
        </p:spPr>
      </p:pic>
      <p:sp>
        <p:nvSpPr>
          <p:cNvPr id="30" name="Rectangle 29">
            <a:extLst>
              <a:ext uri="{FF2B5EF4-FFF2-40B4-BE49-F238E27FC236}">
                <a16:creationId xmlns:a16="http://schemas.microsoft.com/office/drawing/2014/main" id="{2BDC35E2-0415-439A-A55F-97A07060EB78}"/>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Configure the Cloud Shell</a:t>
            </a:r>
          </a:p>
        </p:txBody>
      </p:sp>
      <p:cxnSp>
        <p:nvCxnSpPr>
          <p:cNvPr id="13" name="Straight Connector 12">
            <a:extLst>
              <a:ext uri="{FF2B5EF4-FFF2-40B4-BE49-F238E27FC236}">
                <a16:creationId xmlns:a16="http://schemas.microsoft.com/office/drawing/2014/main" id="{ED759E9D-D168-434F-BC59-20A48BCCF178}"/>
              </a:ext>
              <a:ext uri="{C183D7F6-B498-43B3-948B-1728B52AA6E4}">
                <adec:decorative xmlns:adec="http://schemas.microsoft.com/office/drawing/2017/decorative" val="1"/>
              </a:ext>
            </a:extLst>
          </p:cNvPr>
          <p:cNvCxnSpPr>
            <a:cxnSpLocks/>
          </p:cNvCxnSpPr>
          <p:nvPr/>
        </p:nvCxnSpPr>
        <p:spPr>
          <a:xfrm>
            <a:off x="1790700" y="2682310"/>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coding brackets">
            <a:extLst>
              <a:ext uri="{FF2B5EF4-FFF2-40B4-BE49-F238E27FC236}">
                <a16:creationId xmlns:a16="http://schemas.microsoft.com/office/drawing/2014/main" id="{0C4489C7-70CC-4965-9D5E-880AAECCC21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0905" y="2786959"/>
            <a:ext cx="1057656" cy="1056132"/>
          </a:xfrm>
          <a:prstGeom prst="rect">
            <a:avLst/>
          </a:prstGeom>
        </p:spPr>
      </p:pic>
      <p:sp>
        <p:nvSpPr>
          <p:cNvPr id="32" name="Rectangle 31">
            <a:extLst>
              <a:ext uri="{FF2B5EF4-FFF2-40B4-BE49-F238E27FC236}">
                <a16:creationId xmlns:a16="http://schemas.microsoft.com/office/drawing/2014/main" id="{326B623A-7D6B-47B8-AAF6-BB431E61D3CE}"/>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Experiment with Azure PowerShell</a:t>
            </a:r>
          </a:p>
        </p:txBody>
      </p:sp>
      <p:cxnSp>
        <p:nvCxnSpPr>
          <p:cNvPr id="18" name="Straight Connector 17">
            <a:extLst>
              <a:ext uri="{FF2B5EF4-FFF2-40B4-BE49-F238E27FC236}">
                <a16:creationId xmlns:a16="http://schemas.microsoft.com/office/drawing/2014/main" id="{CF29EE15-32A6-44CC-A134-19022A36B65D}"/>
              </a:ext>
              <a:ext uri="{C183D7F6-B498-43B3-948B-1728B52AA6E4}">
                <adec:decorative xmlns:adec="http://schemas.microsoft.com/office/drawing/2017/decorative" val="1"/>
              </a:ext>
            </a:extLst>
          </p:cNvPr>
          <p:cNvCxnSpPr>
            <a:cxnSpLocks/>
          </p:cNvCxnSpPr>
          <p:nvPr/>
        </p:nvCxnSpPr>
        <p:spPr>
          <a:xfrm>
            <a:off x="1790700" y="3945452"/>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 webpage">
            <a:extLst>
              <a:ext uri="{FF2B5EF4-FFF2-40B4-BE49-F238E27FC236}">
                <a16:creationId xmlns:a16="http://schemas.microsoft.com/office/drawing/2014/main" id="{7ECF9F5A-574E-4B0B-995D-AA8783FEAB2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0905" y="4050101"/>
            <a:ext cx="1057656" cy="1056132"/>
          </a:xfrm>
          <a:prstGeom prst="rect">
            <a:avLst/>
          </a:prstGeom>
        </p:spPr>
      </p:pic>
      <p:sp>
        <p:nvSpPr>
          <p:cNvPr id="38" name="Rectangle 37">
            <a:extLst>
              <a:ext uri="{FF2B5EF4-FFF2-40B4-BE49-F238E27FC236}">
                <a16:creationId xmlns:a16="http://schemas.microsoft.com/office/drawing/2014/main" id="{3FE22416-AE00-4C21-89C8-57D011C7C209}"/>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12"/>
              </a:spcBef>
            </a:pPr>
            <a:r>
              <a:rPr lang="en-US" sz="2400">
                <a:solidFill>
                  <a:schemeClr val="tx1"/>
                </a:solidFill>
              </a:rPr>
              <a:t>Experiment with Bash shell</a:t>
            </a:r>
          </a:p>
        </p:txBody>
      </p:sp>
      <p:cxnSp>
        <p:nvCxnSpPr>
          <p:cNvPr id="19" name="Straight Connector 18">
            <a:extLst>
              <a:ext uri="{FF2B5EF4-FFF2-40B4-BE49-F238E27FC236}">
                <a16:creationId xmlns:a16="http://schemas.microsoft.com/office/drawing/2014/main" id="{0D2A8634-56FC-4177-BEB3-AF7988B500C2}"/>
              </a:ext>
              <a:ext uri="{C183D7F6-B498-43B3-948B-1728B52AA6E4}">
                <adec:decorative xmlns:adec="http://schemas.microsoft.com/office/drawing/2017/decorative" val="1"/>
              </a:ext>
            </a:extLst>
          </p:cNvPr>
          <p:cNvCxnSpPr>
            <a:cxnSpLocks/>
          </p:cNvCxnSpPr>
          <p:nvPr/>
        </p:nvCxnSpPr>
        <p:spPr>
          <a:xfrm>
            <a:off x="1790700" y="5208594"/>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5" name="Picture 34" descr="Icon of a whiteboard with a cloud symbol drawn on it">
            <a:extLst>
              <a:ext uri="{FF2B5EF4-FFF2-40B4-BE49-F238E27FC236}">
                <a16:creationId xmlns:a16="http://schemas.microsoft.com/office/drawing/2014/main" id="{7E8BF2C5-3FED-42FE-838D-FA91A6273AA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10905" y="5313245"/>
            <a:ext cx="1057656" cy="1056132"/>
          </a:xfrm>
          <a:prstGeom prst="rect">
            <a:avLst/>
          </a:prstGeom>
        </p:spPr>
      </p:pic>
      <p:sp>
        <p:nvSpPr>
          <p:cNvPr id="41" name="Rectangle 40">
            <a:extLst>
              <a:ext uri="{FF2B5EF4-FFF2-40B4-BE49-F238E27FC236}">
                <a16:creationId xmlns:a16="http://schemas.microsoft.com/office/drawing/2014/main" id="{463E2B82-D595-480A-9BB4-9034F688C74C}"/>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Experiment with the Cloud Editor</a:t>
            </a:r>
          </a:p>
        </p:txBody>
      </p:sp>
    </p:spTree>
    <p:extLst>
      <p:ext uri="{BB962C8B-B14F-4D97-AF65-F5344CB8AC3E}">
        <p14:creationId xmlns:p14="http://schemas.microsoft.com/office/powerpoint/2010/main" val="10576892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PowerShell (optional)</a:t>
            </a:r>
          </a:p>
        </p:txBody>
      </p:sp>
      <p:pic>
        <p:nvPicPr>
          <p:cNvPr id="46" name="Picture 45" descr="Icon of an arrow pointing down">
            <a:extLst>
              <a:ext uri="{FF2B5EF4-FFF2-40B4-BE49-F238E27FC236}">
                <a16:creationId xmlns:a16="http://schemas.microsoft.com/office/drawing/2014/main" id="{E97CB2B0-70E4-4986-9744-4D2F90DFA42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1471708"/>
            <a:ext cx="853440" cy="853440"/>
          </a:xfrm>
          <a:prstGeom prst="rect">
            <a:avLst/>
          </a:prstGeom>
        </p:spPr>
      </p:pic>
      <p:sp>
        <p:nvSpPr>
          <p:cNvPr id="31" name="TextBox 30">
            <a:extLst>
              <a:ext uri="{FF2B5EF4-FFF2-40B4-BE49-F238E27FC236}">
                <a16:creationId xmlns:a16="http://schemas.microsoft.com/office/drawing/2014/main" id="{E38F1634-51D6-4DC1-838E-7FDA51D269D3}"/>
              </a:ext>
            </a:extLst>
          </p:cNvPr>
          <p:cNvSpPr txBox="1"/>
          <p:nvPr/>
        </p:nvSpPr>
        <p:spPr>
          <a:xfrm>
            <a:off x="1511300" y="1716893"/>
            <a:ext cx="10498138" cy="338554"/>
          </a:xfrm>
          <a:prstGeom prst="rect">
            <a:avLst/>
          </a:prstGeom>
          <a:noFill/>
        </p:spPr>
        <p:txBody>
          <a:bodyPr wrap="square" lIns="0" tIns="0" rIns="0" bIns="0" rtlCol="0" anchor="ctr">
            <a:spAutoFit/>
          </a:bodyPr>
          <a:lstStyle/>
          <a:p>
            <a:pPr>
              <a:spcBef>
                <a:spcPts val="600"/>
              </a:spcBef>
              <a:spcAft>
                <a:spcPts val="600"/>
              </a:spcAft>
            </a:pPr>
            <a:r>
              <a:rPr lang="en-US" sz="2200"/>
              <a:t>Install the Az module</a:t>
            </a:r>
          </a:p>
        </p:txBody>
      </p:sp>
      <p:cxnSp>
        <p:nvCxnSpPr>
          <p:cNvPr id="17" name="Straight Connector 16">
            <a:extLst>
              <a:ext uri="{FF2B5EF4-FFF2-40B4-BE49-F238E27FC236}">
                <a16:creationId xmlns:a16="http://schemas.microsoft.com/office/drawing/2014/main" id="{3B86B97F-F193-4D39-A480-FA70082E0341}"/>
              </a:ext>
              <a:ext uri="{C183D7F6-B498-43B3-948B-1728B52AA6E4}">
                <adec:decorative xmlns:adec="http://schemas.microsoft.com/office/drawing/2017/decorative" val="1"/>
              </a:ext>
            </a:extLst>
          </p:cNvPr>
          <p:cNvCxnSpPr>
            <a:cxnSpLocks/>
          </p:cNvCxnSpPr>
          <p:nvPr/>
        </p:nvCxnSpPr>
        <p:spPr>
          <a:xfrm>
            <a:off x="1520217" y="2415207"/>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n arrow pointing down">
            <a:extLst>
              <a:ext uri="{FF2B5EF4-FFF2-40B4-BE49-F238E27FC236}">
                <a16:creationId xmlns:a16="http://schemas.microsoft.com/office/drawing/2014/main" id="{E48A2267-DBBA-4CC1-8426-4765112CB91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2508321"/>
            <a:ext cx="853440" cy="853440"/>
          </a:xfrm>
          <a:prstGeom prst="rect">
            <a:avLst/>
          </a:prstGeom>
        </p:spPr>
      </p:pic>
      <p:sp>
        <p:nvSpPr>
          <p:cNvPr id="33" name="TextBox 32">
            <a:extLst>
              <a:ext uri="{FF2B5EF4-FFF2-40B4-BE49-F238E27FC236}">
                <a16:creationId xmlns:a16="http://schemas.microsoft.com/office/drawing/2014/main" id="{4AE1739B-F552-419D-B1A8-62C31B525053}"/>
              </a:ext>
            </a:extLst>
          </p:cNvPr>
          <p:cNvSpPr txBox="1"/>
          <p:nvPr/>
        </p:nvSpPr>
        <p:spPr>
          <a:xfrm>
            <a:off x="1511300" y="2736403"/>
            <a:ext cx="10498138" cy="338554"/>
          </a:xfrm>
          <a:prstGeom prst="rect">
            <a:avLst/>
          </a:prstGeom>
          <a:noFill/>
        </p:spPr>
        <p:txBody>
          <a:bodyPr wrap="square" lIns="0" tIns="0" rIns="0" bIns="0" rtlCol="0" anchor="ctr">
            <a:spAutoFit/>
          </a:bodyPr>
          <a:lstStyle/>
          <a:p>
            <a:pPr>
              <a:spcBef>
                <a:spcPts val="612"/>
              </a:spcBef>
              <a:spcAft>
                <a:spcPts val="600"/>
              </a:spcAft>
            </a:pPr>
            <a:r>
              <a:rPr lang="en-US" sz="2200"/>
              <a:t>Install NuGet (if needed)</a:t>
            </a:r>
          </a:p>
        </p:txBody>
      </p:sp>
      <p:cxnSp>
        <p:nvCxnSpPr>
          <p:cNvPr id="19" name="Straight Connector 18">
            <a:extLst>
              <a:ext uri="{FF2B5EF4-FFF2-40B4-BE49-F238E27FC236}">
                <a16:creationId xmlns:a16="http://schemas.microsoft.com/office/drawing/2014/main" id="{E495BC99-4AAE-4EE6-8B49-9D3FE623D85F}"/>
              </a:ext>
              <a:ext uri="{C183D7F6-B498-43B3-948B-1728B52AA6E4}">
                <adec:decorative xmlns:adec="http://schemas.microsoft.com/office/drawing/2017/decorative" val="1"/>
              </a:ext>
            </a:extLst>
          </p:cNvPr>
          <p:cNvCxnSpPr>
            <a:cxnSpLocks/>
          </p:cNvCxnSpPr>
          <p:nvPr/>
        </p:nvCxnSpPr>
        <p:spPr>
          <a:xfrm>
            <a:off x="1520217" y="3451820"/>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checkmark">
            <a:extLst>
              <a:ext uri="{FF2B5EF4-FFF2-40B4-BE49-F238E27FC236}">
                <a16:creationId xmlns:a16="http://schemas.microsoft.com/office/drawing/2014/main" id="{CBA09A4E-177A-44A5-8FBA-0BD2663C13C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3544934"/>
            <a:ext cx="853440" cy="853440"/>
          </a:xfrm>
          <a:prstGeom prst="rect">
            <a:avLst/>
          </a:prstGeom>
        </p:spPr>
      </p:pic>
      <p:sp>
        <p:nvSpPr>
          <p:cNvPr id="35" name="TextBox 34">
            <a:extLst>
              <a:ext uri="{FF2B5EF4-FFF2-40B4-BE49-F238E27FC236}">
                <a16:creationId xmlns:a16="http://schemas.microsoft.com/office/drawing/2014/main" id="{C2712466-C218-4B5D-B8B4-4E1EEC2E6B68}"/>
              </a:ext>
            </a:extLst>
          </p:cNvPr>
          <p:cNvSpPr txBox="1"/>
          <p:nvPr/>
        </p:nvSpPr>
        <p:spPr>
          <a:xfrm>
            <a:off x="1511300" y="3771301"/>
            <a:ext cx="10498138" cy="338554"/>
          </a:xfrm>
          <a:prstGeom prst="rect">
            <a:avLst/>
          </a:prstGeom>
          <a:noFill/>
        </p:spPr>
        <p:txBody>
          <a:bodyPr wrap="square" lIns="0" tIns="0" rIns="0" bIns="0" rtlCol="0" anchor="ctr">
            <a:spAutoFit/>
          </a:bodyPr>
          <a:lstStyle/>
          <a:p>
            <a:pPr>
              <a:spcBef>
                <a:spcPts val="612"/>
              </a:spcBef>
              <a:spcAft>
                <a:spcPts val="600"/>
              </a:spcAft>
            </a:pPr>
            <a:r>
              <a:rPr lang="en-US" sz="2200"/>
              <a:t>Trust the repository</a:t>
            </a:r>
          </a:p>
        </p:txBody>
      </p:sp>
      <p:cxnSp>
        <p:nvCxnSpPr>
          <p:cNvPr id="21" name="Straight Connector 20">
            <a:extLst>
              <a:ext uri="{FF2B5EF4-FFF2-40B4-BE49-F238E27FC236}">
                <a16:creationId xmlns:a16="http://schemas.microsoft.com/office/drawing/2014/main" id="{B796E34E-E224-4C0B-8632-0F3C2DDD3EBC}"/>
              </a:ext>
              <a:ext uri="{C183D7F6-B498-43B3-948B-1728B52AA6E4}">
                <adec:decorative xmlns:adec="http://schemas.microsoft.com/office/drawing/2017/decorative" val="1"/>
              </a:ext>
            </a:extLst>
          </p:cNvPr>
          <p:cNvCxnSpPr>
            <a:cxnSpLocks/>
          </p:cNvCxnSpPr>
          <p:nvPr/>
        </p:nvCxnSpPr>
        <p:spPr>
          <a:xfrm>
            <a:off x="1520217" y="4488433"/>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four circles interconnected with one another">
            <a:extLst>
              <a:ext uri="{FF2B5EF4-FFF2-40B4-BE49-F238E27FC236}">
                <a16:creationId xmlns:a16="http://schemas.microsoft.com/office/drawing/2014/main" id="{C19074FC-2B50-4E11-A665-F6EB86F86CD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4581547"/>
            <a:ext cx="853440" cy="853440"/>
          </a:xfrm>
          <a:prstGeom prst="rect">
            <a:avLst/>
          </a:prstGeom>
        </p:spPr>
      </p:pic>
      <p:sp>
        <p:nvSpPr>
          <p:cNvPr id="37" name="TextBox 36">
            <a:extLst>
              <a:ext uri="{FF2B5EF4-FFF2-40B4-BE49-F238E27FC236}">
                <a16:creationId xmlns:a16="http://schemas.microsoft.com/office/drawing/2014/main" id="{9E97E909-D831-4A4F-9E35-6446BC05BE9A}"/>
              </a:ext>
            </a:extLst>
          </p:cNvPr>
          <p:cNvSpPr txBox="1"/>
          <p:nvPr/>
        </p:nvSpPr>
        <p:spPr>
          <a:xfrm>
            <a:off x="1511300" y="4806199"/>
            <a:ext cx="10498138" cy="338554"/>
          </a:xfrm>
          <a:prstGeom prst="rect">
            <a:avLst/>
          </a:prstGeom>
          <a:noFill/>
        </p:spPr>
        <p:txBody>
          <a:bodyPr wrap="square" lIns="0" tIns="0" rIns="0" bIns="0" rtlCol="0" anchor="ctr">
            <a:spAutoFit/>
          </a:bodyPr>
          <a:lstStyle/>
          <a:p>
            <a:pPr>
              <a:spcBef>
                <a:spcPts val="612"/>
              </a:spcBef>
              <a:spcAft>
                <a:spcPts val="600"/>
              </a:spcAft>
            </a:pPr>
            <a:r>
              <a:rPr lang="en-US" sz="2200"/>
              <a:t>Connect to Azure and view your subscription information</a:t>
            </a:r>
          </a:p>
        </p:txBody>
      </p:sp>
      <p:cxnSp>
        <p:nvCxnSpPr>
          <p:cNvPr id="23" name="Straight Connector 22">
            <a:extLst>
              <a:ext uri="{FF2B5EF4-FFF2-40B4-BE49-F238E27FC236}">
                <a16:creationId xmlns:a16="http://schemas.microsoft.com/office/drawing/2014/main" id="{E61DA2FB-FA9D-4334-A076-92D6D07B6B6C}"/>
              </a:ext>
              <a:ext uri="{C183D7F6-B498-43B3-948B-1728B52AA6E4}">
                <adec:decorative xmlns:adec="http://schemas.microsoft.com/office/drawing/2017/decorative" val="1"/>
              </a:ext>
            </a:extLst>
          </p:cNvPr>
          <p:cNvCxnSpPr>
            <a:cxnSpLocks/>
          </p:cNvCxnSpPr>
          <p:nvPr/>
        </p:nvCxnSpPr>
        <p:spPr>
          <a:xfrm>
            <a:off x="1520217" y="5525046"/>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screwdriver and a wrench">
            <a:extLst>
              <a:ext uri="{FF2B5EF4-FFF2-40B4-BE49-F238E27FC236}">
                <a16:creationId xmlns:a16="http://schemas.microsoft.com/office/drawing/2014/main" id="{6F2FE6C1-B008-447B-BB20-3B28136E66C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5618162"/>
            <a:ext cx="853440" cy="853440"/>
          </a:xfrm>
          <a:prstGeom prst="rect">
            <a:avLst/>
          </a:prstGeom>
        </p:spPr>
      </p:pic>
      <p:sp>
        <p:nvSpPr>
          <p:cNvPr id="55" name="TextBox 54">
            <a:extLst>
              <a:ext uri="{FF2B5EF4-FFF2-40B4-BE49-F238E27FC236}">
                <a16:creationId xmlns:a16="http://schemas.microsoft.com/office/drawing/2014/main" id="{5FDF2ED4-B632-4A31-92C9-06DE7BA559ED}"/>
              </a:ext>
            </a:extLst>
          </p:cNvPr>
          <p:cNvSpPr txBox="1"/>
          <p:nvPr/>
        </p:nvSpPr>
        <p:spPr>
          <a:xfrm>
            <a:off x="1511300" y="5841096"/>
            <a:ext cx="10498138" cy="338554"/>
          </a:xfrm>
          <a:prstGeom prst="rect">
            <a:avLst/>
          </a:prstGeom>
          <a:noFill/>
        </p:spPr>
        <p:txBody>
          <a:bodyPr wrap="square" lIns="0" tIns="0" rIns="0" bIns="0" rtlCol="0" anchor="ctr">
            <a:spAutoFit/>
          </a:bodyPr>
          <a:lstStyle/>
          <a:p>
            <a:pPr>
              <a:spcBef>
                <a:spcPts val="612"/>
              </a:spcBef>
              <a:spcAft>
                <a:spcPts val="600"/>
              </a:spcAft>
            </a:pPr>
            <a:r>
              <a:rPr lang="en-US" sz="2200"/>
              <a:t>Create resources</a:t>
            </a:r>
          </a:p>
        </p:txBody>
      </p:sp>
    </p:spTree>
    <p:extLst>
      <p:ext uri="{BB962C8B-B14F-4D97-AF65-F5344CB8AC3E}">
        <p14:creationId xmlns:p14="http://schemas.microsoft.com/office/powerpoint/2010/main" val="28949583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the CLI (optional)</a:t>
            </a:r>
          </a:p>
        </p:txBody>
      </p:sp>
      <p:pic>
        <p:nvPicPr>
          <p:cNvPr id="14" name="Picture 13" descr="Icon of an arrow pointing down">
            <a:extLst>
              <a:ext uri="{FF2B5EF4-FFF2-40B4-BE49-F238E27FC236}">
                <a16:creationId xmlns:a16="http://schemas.microsoft.com/office/drawing/2014/main" id="{B12FA5DD-3931-4CBE-81C1-93466D5518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1471708"/>
            <a:ext cx="854964" cy="853440"/>
          </a:xfrm>
          <a:prstGeom prst="rect">
            <a:avLst/>
          </a:prstGeom>
        </p:spPr>
      </p:pic>
      <p:sp>
        <p:nvSpPr>
          <p:cNvPr id="31" name="TextBox 30">
            <a:extLst>
              <a:ext uri="{FF2B5EF4-FFF2-40B4-BE49-F238E27FC236}">
                <a16:creationId xmlns:a16="http://schemas.microsoft.com/office/drawing/2014/main" id="{10F25653-84F0-43D7-B13E-94580F43EBE9}"/>
              </a:ext>
            </a:extLst>
          </p:cNvPr>
          <p:cNvSpPr txBox="1"/>
          <p:nvPr/>
        </p:nvSpPr>
        <p:spPr>
          <a:xfrm>
            <a:off x="1511300" y="1716893"/>
            <a:ext cx="10498138" cy="338554"/>
          </a:xfrm>
          <a:prstGeom prst="rect">
            <a:avLst/>
          </a:prstGeom>
          <a:noFill/>
        </p:spPr>
        <p:txBody>
          <a:bodyPr wrap="square" lIns="0" tIns="0" rIns="0" bIns="0" rtlCol="0" anchor="ctr">
            <a:spAutoFit/>
          </a:bodyPr>
          <a:lstStyle/>
          <a:p>
            <a:pPr>
              <a:spcBef>
                <a:spcPts val="600"/>
              </a:spcBef>
              <a:spcAft>
                <a:spcPts val="600"/>
              </a:spcAft>
            </a:pPr>
            <a:r>
              <a:rPr lang="en-US" sz="2200"/>
              <a:t>Install the CLI </a:t>
            </a:r>
          </a:p>
        </p:txBody>
      </p:sp>
      <p:cxnSp>
        <p:nvCxnSpPr>
          <p:cNvPr id="15" name="Straight Connector 14">
            <a:extLst>
              <a:ext uri="{FF2B5EF4-FFF2-40B4-BE49-F238E27FC236}">
                <a16:creationId xmlns:a16="http://schemas.microsoft.com/office/drawing/2014/main" id="{8A5412C3-5AF8-4015-8139-102422E23EE7}"/>
              </a:ext>
              <a:ext uri="{C183D7F6-B498-43B3-948B-1728B52AA6E4}">
                <adec:decorative xmlns:adec="http://schemas.microsoft.com/office/drawing/2017/decorative" val="1"/>
              </a:ext>
            </a:extLst>
          </p:cNvPr>
          <p:cNvCxnSpPr>
            <a:cxnSpLocks/>
          </p:cNvCxnSpPr>
          <p:nvPr/>
        </p:nvCxnSpPr>
        <p:spPr>
          <a:xfrm>
            <a:off x="1520217" y="2416795"/>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checkmark">
            <a:extLst>
              <a:ext uri="{FF2B5EF4-FFF2-40B4-BE49-F238E27FC236}">
                <a16:creationId xmlns:a16="http://schemas.microsoft.com/office/drawing/2014/main" id="{3F67E886-C7A6-4D87-8665-AD86C9F95D4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2511497"/>
            <a:ext cx="854964" cy="853440"/>
          </a:xfrm>
          <a:prstGeom prst="rect">
            <a:avLst/>
          </a:prstGeom>
        </p:spPr>
      </p:pic>
      <p:sp>
        <p:nvSpPr>
          <p:cNvPr id="33" name="TextBox 32">
            <a:extLst>
              <a:ext uri="{FF2B5EF4-FFF2-40B4-BE49-F238E27FC236}">
                <a16:creationId xmlns:a16="http://schemas.microsoft.com/office/drawing/2014/main" id="{8A855C22-3F99-4BEB-AD6E-D08BAA867D19}"/>
              </a:ext>
            </a:extLst>
          </p:cNvPr>
          <p:cNvSpPr txBox="1"/>
          <p:nvPr/>
        </p:nvSpPr>
        <p:spPr>
          <a:xfrm>
            <a:off x="1511300" y="2736403"/>
            <a:ext cx="10498138" cy="338554"/>
          </a:xfrm>
          <a:prstGeom prst="rect">
            <a:avLst/>
          </a:prstGeom>
          <a:noFill/>
        </p:spPr>
        <p:txBody>
          <a:bodyPr wrap="square" lIns="0" tIns="0" rIns="0" bIns="0" rtlCol="0" anchor="ctr">
            <a:spAutoFit/>
          </a:bodyPr>
          <a:lstStyle/>
          <a:p>
            <a:pPr>
              <a:spcBef>
                <a:spcPts val="612"/>
              </a:spcBef>
            </a:pPr>
            <a:r>
              <a:rPr lang="en-US" sz="2200"/>
              <a:t>Verify the CLI installation</a:t>
            </a:r>
          </a:p>
        </p:txBody>
      </p:sp>
      <p:cxnSp>
        <p:nvCxnSpPr>
          <p:cNvPr id="17" name="Straight Connector 16">
            <a:extLst>
              <a:ext uri="{FF2B5EF4-FFF2-40B4-BE49-F238E27FC236}">
                <a16:creationId xmlns:a16="http://schemas.microsoft.com/office/drawing/2014/main" id="{4105E535-CDD8-48EB-A4ED-95E5815BD106}"/>
              </a:ext>
              <a:ext uri="{C183D7F6-B498-43B3-948B-1728B52AA6E4}">
                <adec:decorative xmlns:adec="http://schemas.microsoft.com/office/drawing/2017/decorative" val="1"/>
              </a:ext>
            </a:extLst>
          </p:cNvPr>
          <p:cNvCxnSpPr>
            <a:cxnSpLocks/>
          </p:cNvCxnSpPr>
          <p:nvPr/>
        </p:nvCxnSpPr>
        <p:spPr>
          <a:xfrm>
            <a:off x="1520217" y="3456584"/>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clouds with multiple lines diverging out of it">
            <a:extLst>
              <a:ext uri="{FF2B5EF4-FFF2-40B4-BE49-F238E27FC236}">
                <a16:creationId xmlns:a16="http://schemas.microsoft.com/office/drawing/2014/main" id="{9E38C0E8-CDD3-4734-889B-B58AC7D5729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3551286"/>
            <a:ext cx="854964" cy="853440"/>
          </a:xfrm>
          <a:prstGeom prst="rect">
            <a:avLst/>
          </a:prstGeom>
        </p:spPr>
      </p:pic>
      <p:sp>
        <p:nvSpPr>
          <p:cNvPr id="35" name="TextBox 34">
            <a:extLst>
              <a:ext uri="{FF2B5EF4-FFF2-40B4-BE49-F238E27FC236}">
                <a16:creationId xmlns:a16="http://schemas.microsoft.com/office/drawing/2014/main" id="{4E87AD4E-2457-45DB-9075-68DFEF5B2A35}"/>
              </a:ext>
            </a:extLst>
          </p:cNvPr>
          <p:cNvSpPr txBox="1"/>
          <p:nvPr/>
        </p:nvSpPr>
        <p:spPr>
          <a:xfrm>
            <a:off x="1511300" y="3771301"/>
            <a:ext cx="10498138" cy="338554"/>
          </a:xfrm>
          <a:prstGeom prst="rect">
            <a:avLst/>
          </a:prstGeom>
          <a:noFill/>
        </p:spPr>
        <p:txBody>
          <a:bodyPr wrap="square" lIns="0" tIns="0" rIns="0" bIns="0" rtlCol="0" anchor="ctr">
            <a:spAutoFit/>
          </a:bodyPr>
          <a:lstStyle/>
          <a:p>
            <a:pPr>
              <a:spcBef>
                <a:spcPts val="612"/>
              </a:spcBef>
              <a:spcAft>
                <a:spcPts val="600"/>
              </a:spcAft>
            </a:pPr>
            <a:r>
              <a:rPr lang="en-US" sz="2200"/>
              <a:t>Login to Azure</a:t>
            </a:r>
          </a:p>
        </p:txBody>
      </p:sp>
      <p:cxnSp>
        <p:nvCxnSpPr>
          <p:cNvPr id="19" name="Straight Connector 18">
            <a:extLst>
              <a:ext uri="{FF2B5EF4-FFF2-40B4-BE49-F238E27FC236}">
                <a16:creationId xmlns:a16="http://schemas.microsoft.com/office/drawing/2014/main" id="{EA662A41-38A2-428D-BA13-B2DF6A9A6D9C}"/>
              </a:ext>
              <a:ext uri="{C183D7F6-B498-43B3-948B-1728B52AA6E4}">
                <adec:decorative xmlns:adec="http://schemas.microsoft.com/office/drawing/2017/decorative" val="1"/>
              </a:ext>
            </a:extLst>
          </p:cNvPr>
          <p:cNvCxnSpPr>
            <a:cxnSpLocks/>
          </p:cNvCxnSpPr>
          <p:nvPr/>
        </p:nvCxnSpPr>
        <p:spPr>
          <a:xfrm>
            <a:off x="1520217" y="4496373"/>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screwdriver and a wrench">
            <a:extLst>
              <a:ext uri="{FF2B5EF4-FFF2-40B4-BE49-F238E27FC236}">
                <a16:creationId xmlns:a16="http://schemas.microsoft.com/office/drawing/2014/main" id="{42EF105E-0DFF-42FF-A5E2-C31F23204BA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4591075"/>
            <a:ext cx="854964" cy="853440"/>
          </a:xfrm>
          <a:prstGeom prst="rect">
            <a:avLst/>
          </a:prstGeom>
        </p:spPr>
      </p:pic>
      <p:sp>
        <p:nvSpPr>
          <p:cNvPr id="37" name="TextBox 36">
            <a:extLst>
              <a:ext uri="{FF2B5EF4-FFF2-40B4-BE49-F238E27FC236}">
                <a16:creationId xmlns:a16="http://schemas.microsoft.com/office/drawing/2014/main" id="{6389A74E-5DCB-4B62-BFC8-52D815325247}"/>
              </a:ext>
            </a:extLst>
          </p:cNvPr>
          <p:cNvSpPr txBox="1"/>
          <p:nvPr/>
        </p:nvSpPr>
        <p:spPr>
          <a:xfrm>
            <a:off x="1511300" y="4806199"/>
            <a:ext cx="10498138" cy="338554"/>
          </a:xfrm>
          <a:prstGeom prst="rect">
            <a:avLst/>
          </a:prstGeom>
          <a:noFill/>
        </p:spPr>
        <p:txBody>
          <a:bodyPr wrap="square" lIns="0" tIns="0" rIns="0" bIns="0" rtlCol="0" anchor="ctr">
            <a:spAutoFit/>
          </a:bodyPr>
          <a:lstStyle/>
          <a:p>
            <a:pPr>
              <a:spcBef>
                <a:spcPts val="612"/>
              </a:spcBef>
              <a:spcAft>
                <a:spcPts val="600"/>
              </a:spcAft>
            </a:pPr>
            <a:r>
              <a:rPr lang="en-US" sz="2200"/>
              <a:t>Create a resource group</a:t>
            </a:r>
          </a:p>
        </p:txBody>
      </p:sp>
      <p:cxnSp>
        <p:nvCxnSpPr>
          <p:cNvPr id="21" name="Straight Connector 20">
            <a:extLst>
              <a:ext uri="{FF2B5EF4-FFF2-40B4-BE49-F238E27FC236}">
                <a16:creationId xmlns:a16="http://schemas.microsoft.com/office/drawing/2014/main" id="{E263E5EE-4902-46E6-98E1-3B6E4242C485}"/>
              </a:ext>
              <a:ext uri="{C183D7F6-B498-43B3-948B-1728B52AA6E4}">
                <adec:decorative xmlns:adec="http://schemas.microsoft.com/office/drawing/2017/decorative" val="1"/>
              </a:ext>
            </a:extLst>
          </p:cNvPr>
          <p:cNvCxnSpPr>
            <a:cxnSpLocks/>
          </p:cNvCxnSpPr>
          <p:nvPr/>
        </p:nvCxnSpPr>
        <p:spPr>
          <a:xfrm>
            <a:off x="1520217" y="5536162"/>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magnifying glass">
            <a:extLst>
              <a:ext uri="{FF2B5EF4-FFF2-40B4-BE49-F238E27FC236}">
                <a16:creationId xmlns:a16="http://schemas.microsoft.com/office/drawing/2014/main" id="{62059D52-4007-49DE-9D5A-A701578D3A3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3388" y="5630862"/>
            <a:ext cx="854964" cy="853440"/>
          </a:xfrm>
          <a:prstGeom prst="rect">
            <a:avLst/>
          </a:prstGeom>
        </p:spPr>
      </p:pic>
      <p:sp>
        <p:nvSpPr>
          <p:cNvPr id="55" name="TextBox 54">
            <a:extLst>
              <a:ext uri="{FF2B5EF4-FFF2-40B4-BE49-F238E27FC236}">
                <a16:creationId xmlns:a16="http://schemas.microsoft.com/office/drawing/2014/main" id="{ED37AF38-A430-463C-BA09-BDC025D6DFC3}"/>
              </a:ext>
            </a:extLst>
          </p:cNvPr>
          <p:cNvSpPr txBox="1"/>
          <p:nvPr/>
        </p:nvSpPr>
        <p:spPr>
          <a:xfrm>
            <a:off x="1511300" y="5841096"/>
            <a:ext cx="10498138" cy="338554"/>
          </a:xfrm>
          <a:prstGeom prst="rect">
            <a:avLst/>
          </a:prstGeom>
          <a:noFill/>
        </p:spPr>
        <p:txBody>
          <a:bodyPr wrap="square" lIns="0" tIns="0" rIns="0" bIns="0" rtlCol="0" anchor="ctr">
            <a:spAutoFit/>
          </a:bodyPr>
          <a:lstStyle/>
          <a:p>
            <a:pPr>
              <a:spcBef>
                <a:spcPts val="612"/>
              </a:spcBef>
              <a:spcAft>
                <a:spcPts val="600"/>
              </a:spcAft>
            </a:pPr>
            <a:r>
              <a:rPr lang="en-US" sz="2200"/>
              <a:t>Verify the resource group</a:t>
            </a:r>
          </a:p>
        </p:txBody>
      </p:sp>
    </p:spTree>
    <p:extLst>
      <p:ext uri="{BB962C8B-B14F-4D97-AF65-F5344CB8AC3E}">
        <p14:creationId xmlns:p14="http://schemas.microsoft.com/office/powerpoint/2010/main" val="3498987749"/>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7D977B9DEC104F987540346F28CA61" ma:contentTypeVersion="17" ma:contentTypeDescription="Create a new document." ma:contentTypeScope="" ma:versionID="40f5e8b7fb81ecdac7c792325c217421">
  <xsd:schema xmlns:xsd="http://www.w3.org/2001/XMLSchema" xmlns:xs="http://www.w3.org/2001/XMLSchema" xmlns:p="http://schemas.microsoft.com/office/2006/metadata/properties" xmlns:ns1="http://schemas.microsoft.com/sharepoint/v3" xmlns:ns2="8f14afe3-2544-4b8c-8b2a-047241ba994e" xmlns:ns3="fddad751-a9cb-4af4-8fe6-c4ddb6b4fbb6" xmlns:ns4="230e9df3-be65-4c73-a93b-d1236ebd677e" targetNamespace="http://schemas.microsoft.com/office/2006/metadata/properties" ma:root="true" ma:fieldsID="f7c7b4b5290335c4c7e7fc0b0a8dedf9" ns1:_="" ns2:_="" ns3:_="" ns4:_="">
    <xsd:import namespace="http://schemas.microsoft.com/sharepoint/v3"/>
    <xsd:import namespace="8f14afe3-2544-4b8c-8b2a-047241ba994e"/>
    <xsd:import namespace="fddad751-a9cb-4af4-8fe6-c4ddb6b4fbb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14afe3-2544-4b8c-8b2a-047241ba99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dad751-a9cb-4af4-8fe6-c4ddb6b4fb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e2fe8bad-5553-4f85-a4c7-a1bca95a61a9}" ma:internalName="TaxCatchAll" ma:showField="CatchAllData" ma:web="fddad751-a9cb-4af4-8fe6-c4ddb6b4fb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8f14afe3-2544-4b8c-8b2a-047241ba994e">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Props1.xml><?xml version="1.0" encoding="utf-8"?>
<ds:datastoreItem xmlns:ds="http://schemas.openxmlformats.org/officeDocument/2006/customXml" ds:itemID="{C34C01BC-1A9C-42AF-A2BB-4608A560D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f14afe3-2544-4b8c-8b2a-047241ba994e"/>
    <ds:schemaRef ds:uri="fddad751-a9cb-4af4-8fe6-c4ddb6b4fbb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A53C88-AD9E-4A5D-8EC5-EE8758BF490B}">
  <ds:schemaRefs>
    <ds:schemaRef ds:uri="http://schemas.microsoft.com/sharepoint/v3/contenttype/forms"/>
  </ds:schemaRefs>
</ds:datastoreItem>
</file>

<file path=customXml/itemProps3.xml><?xml version="1.0" encoding="utf-8"?>
<ds:datastoreItem xmlns:ds="http://schemas.openxmlformats.org/officeDocument/2006/customXml" ds:itemID="{893CBCC8-BF20-4F07-9EE7-142114CC14FC}">
  <ds:schemaRefs>
    <ds:schemaRef ds:uri="http://schemas.microsoft.com/office/2006/metadata/properties"/>
    <ds:schemaRef ds:uri="http://schemas.microsoft.com/office/infopath/2007/PartnerControls"/>
    <ds:schemaRef ds:uri="http://schemas.microsoft.com/sharepoint/v3"/>
    <ds:schemaRef ds:uri="8f14afe3-2544-4b8c-8b2a-047241ba994e"/>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4283</Words>
  <Application>Microsoft Office PowerPoint</Application>
  <PresentationFormat>Custom</PresentationFormat>
  <Paragraphs>527</Paragraphs>
  <Slides>47</Slides>
  <Notes>36</Notes>
  <HiddenSlides>18</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6" baseType="lpstr">
      <vt:lpstr>Arial</vt:lpstr>
      <vt:lpstr>Calibri</vt:lpstr>
      <vt:lpstr>Consolas</vt:lpstr>
      <vt:lpstr>Segoe UI</vt:lpstr>
      <vt:lpstr>Segoe UI Light</vt:lpstr>
      <vt:lpstr>Segoe UI Semibold</vt:lpstr>
      <vt:lpstr>Wingdings</vt:lpstr>
      <vt:lpstr>Azure 1</vt:lpstr>
      <vt:lpstr>Bitmap Image</vt:lpstr>
      <vt:lpstr>AZ-104 Administer Azure Resources</vt:lpstr>
      <vt:lpstr>Administer Azure Resources Introduction</vt:lpstr>
      <vt:lpstr>Configure Azure Resources with Tools</vt:lpstr>
      <vt:lpstr>Configure Azure Resources with Tools Introduction</vt:lpstr>
      <vt:lpstr>Compare Administrator tools</vt:lpstr>
      <vt:lpstr>Demonstration – Azure Portal (optional)</vt:lpstr>
      <vt:lpstr>Demonstration – Cloud Shell (optional)</vt:lpstr>
      <vt:lpstr>Demonstration – Working with PowerShell (optional)</vt:lpstr>
      <vt:lpstr>Demonstration – Working with the CLI (optional)</vt:lpstr>
      <vt:lpstr>Summary and Resources – Configure Azure Resources with Tools</vt:lpstr>
      <vt:lpstr>Configure Resources with ARM Templates</vt:lpstr>
      <vt:lpstr>Configure Resources with ARM Templates Introduction</vt:lpstr>
      <vt:lpstr>Review ARM Template Advantages</vt:lpstr>
      <vt:lpstr>Explore the JSON Template Schema</vt:lpstr>
      <vt:lpstr>Explore the JSON Template Parameters</vt:lpstr>
      <vt:lpstr>Consider Azure Bicep Templates (or Terraform)</vt:lpstr>
      <vt:lpstr>Demonstration -  Quickstart templates</vt:lpstr>
      <vt:lpstr>Demonstration – Run Templates with PowerShell (optional)</vt:lpstr>
      <vt:lpstr>Summary and Resources</vt:lpstr>
      <vt:lpstr>Azure NoOps Accelerator</vt:lpstr>
      <vt:lpstr>Lab 03a - Manage Azure resources by Using the Azure Portal Lab 03b - Manage Azure resources by Using ARM Templates Lab 03c - Manage Azure resources by Using Azure PowerShell (optional) Lab 03d - Manage Azure resources by Using Azure CLI (optional)</vt:lpstr>
      <vt:lpstr>Lab 03a – Manage Azure resources with the Azure portal</vt:lpstr>
      <vt:lpstr>Lab 03a – Architecture diagram</vt:lpstr>
      <vt:lpstr>Lab 03b – Manage Azure resources with templates</vt:lpstr>
      <vt:lpstr>Lab 03b – Architecture diagram</vt:lpstr>
      <vt:lpstr>Lab 03c – Manage Azure resources with PowerShell (optional)</vt:lpstr>
      <vt:lpstr>Lab 03c – Architecture diagram</vt:lpstr>
      <vt:lpstr>Lab 03d – Manage Azure resources with the Azure CLI (optional)</vt:lpstr>
      <vt:lpstr>Lab 03d – Architecture diagram</vt:lpstr>
      <vt:lpstr>End of presentation</vt:lpstr>
      <vt:lpstr>Review PowerShell Cmdlets and Modules</vt:lpstr>
      <vt:lpstr>Use the Azure Portal</vt:lpstr>
      <vt:lpstr>Use Azure Cloud Shell</vt:lpstr>
      <vt:lpstr>Use Azure PowerShell</vt:lpstr>
      <vt:lpstr>Use Azure CLI</vt:lpstr>
      <vt:lpstr>Review QuickStart Templates</vt:lpstr>
      <vt:lpstr>Lesson 02: Use Azure Resource Manager</vt:lpstr>
      <vt:lpstr>Use Azure Resource Manager Introduction</vt:lpstr>
      <vt:lpstr>Review Resource Manager Benefits</vt:lpstr>
      <vt:lpstr>Review Azure Resource Terminology</vt:lpstr>
      <vt:lpstr>Create Resource Groups</vt:lpstr>
      <vt:lpstr>Create Resource Manager Locks</vt:lpstr>
      <vt:lpstr>Reorganize Azure Resources</vt:lpstr>
      <vt:lpstr>Remove Resources and Resource Groups</vt:lpstr>
      <vt:lpstr>Determine Resource Limits</vt:lpstr>
      <vt:lpstr>Demonstration – Resource Groups</vt:lpstr>
      <vt:lpstr>Summary and Resources – Use Azure Resource Manager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2022-03-15T16:43:03Z</dcterms:created>
  <dcterms:modified xsi:type="dcterms:W3CDTF">2023-08-08T15:36:41Z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0x010100FE7D977B9DEC104F987540346F28CA61</vt:lpwstr>
  </property>
</Properties>
</file>