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4"/>
  </p:sldMasterIdLst>
  <p:notesMasterIdLst>
    <p:notesMasterId r:id="rId50"/>
  </p:notesMasterIdLst>
  <p:handoutMasterIdLst>
    <p:handoutMasterId r:id="rId51"/>
  </p:handoutMasterIdLst>
  <p:sldIdLst>
    <p:sldId id="1719" r:id="rId5"/>
    <p:sldId id="2409" r:id="rId6"/>
    <p:sldId id="1865" r:id="rId7"/>
    <p:sldId id="2393" r:id="rId8"/>
    <p:sldId id="2336" r:id="rId9"/>
    <p:sldId id="2337" r:id="rId10"/>
    <p:sldId id="2341" r:id="rId11"/>
    <p:sldId id="2348" r:id="rId12"/>
    <p:sldId id="2542" r:id="rId13"/>
    <p:sldId id="2350" r:id="rId14"/>
    <p:sldId id="2352" r:id="rId15"/>
    <p:sldId id="2397" r:id="rId16"/>
    <p:sldId id="2546" r:id="rId17"/>
    <p:sldId id="2222" r:id="rId18"/>
    <p:sldId id="2396" r:id="rId19"/>
    <p:sldId id="2387" r:id="rId20"/>
    <p:sldId id="2388" r:id="rId21"/>
    <p:sldId id="2389" r:id="rId22"/>
    <p:sldId id="2392" r:id="rId23"/>
    <p:sldId id="2550" r:id="rId24"/>
    <p:sldId id="2408" r:id="rId25"/>
    <p:sldId id="2547" r:id="rId26"/>
    <p:sldId id="2537" r:id="rId27"/>
    <p:sldId id="2544" r:id="rId28"/>
    <p:sldId id="2538" r:id="rId29"/>
    <p:sldId id="2541" r:id="rId30"/>
    <p:sldId id="2551" r:id="rId31"/>
    <p:sldId id="2548" r:id="rId32"/>
    <p:sldId id="2004" r:id="rId33"/>
    <p:sldId id="2395" r:id="rId34"/>
    <p:sldId id="2535" r:id="rId35"/>
    <p:sldId id="2536" r:id="rId36"/>
    <p:sldId id="2370" r:id="rId37"/>
    <p:sldId id="2375" r:id="rId38"/>
    <p:sldId id="2405" r:id="rId39"/>
    <p:sldId id="2406" r:id="rId40"/>
    <p:sldId id="2378" r:id="rId41"/>
    <p:sldId id="2407" r:id="rId42"/>
    <p:sldId id="2549" r:id="rId43"/>
    <p:sldId id="9139" r:id="rId44"/>
    <p:sldId id="2007" r:id="rId45"/>
    <p:sldId id="1907" r:id="rId46"/>
    <p:sldId id="2543" r:id="rId47"/>
    <p:sldId id="2545" r:id="rId48"/>
    <p:sldId id="2335" r:id="rId4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irtual Networking" id="{51FAA111-F35F-49D8-8407-C31D1D28D254}">
          <p14:sldIdLst>
            <p14:sldId id="1719"/>
            <p14:sldId id="2409"/>
          </p14:sldIdLst>
        </p14:section>
        <p14:section name="Virtual Networks" id="{532A972C-33C7-4482-A486-0022903CDBB0}">
          <p14:sldIdLst>
            <p14:sldId id="1865"/>
            <p14:sldId id="2393"/>
            <p14:sldId id="2336"/>
            <p14:sldId id="2337"/>
            <p14:sldId id="2341"/>
            <p14:sldId id="2348"/>
            <p14:sldId id="2542"/>
            <p14:sldId id="2350"/>
            <p14:sldId id="2352"/>
            <p14:sldId id="2397"/>
            <p14:sldId id="2546"/>
          </p14:sldIdLst>
        </p14:section>
        <p14:section name="NSGs" id="{A9710181-5E60-430A-847B-6CFDECA6055C}">
          <p14:sldIdLst>
            <p14:sldId id="2222"/>
            <p14:sldId id="2396"/>
            <p14:sldId id="2387"/>
            <p14:sldId id="2388"/>
            <p14:sldId id="2389"/>
            <p14:sldId id="2392"/>
            <p14:sldId id="2550"/>
            <p14:sldId id="2408"/>
            <p14:sldId id="2547"/>
          </p14:sldIdLst>
        </p14:section>
        <p14:section name="Firewall" id="{97474F3A-9344-4A0C-A29C-6C9B1768D3D1}">
          <p14:sldIdLst>
            <p14:sldId id="2537"/>
            <p14:sldId id="2544"/>
            <p14:sldId id="2538"/>
            <p14:sldId id="2541"/>
            <p14:sldId id="2551"/>
            <p14:sldId id="2548"/>
          </p14:sldIdLst>
        </p14:section>
        <p14:section name="DNS" id="{31AC2046-60D2-4BCB-A89C-F7421169900E}">
          <p14:sldIdLst>
            <p14:sldId id="2004"/>
            <p14:sldId id="2395"/>
            <p14:sldId id="2535"/>
            <p14:sldId id="2536"/>
            <p14:sldId id="2370"/>
            <p14:sldId id="2375"/>
            <p14:sldId id="2405"/>
            <p14:sldId id="2406"/>
            <p14:sldId id="2378"/>
            <p14:sldId id="2407"/>
            <p14:sldId id="2549"/>
            <p14:sldId id="9139"/>
          </p14:sldIdLst>
        </p14:section>
        <p14:section name="Labs" id="{276B6FFD-F917-4C7B-B4CE-9AD928BF478A}">
          <p14:sldIdLst>
            <p14:sldId id="2007"/>
            <p14:sldId id="1907"/>
            <p14:sldId id="2543"/>
            <p14:sldId id="2545"/>
          </p14:sldIdLst>
        </p14:section>
        <p14:section name="Extra Optional Slides" id="{87138945-F397-481A-8FB0-B3482812C8FA}">
          <p14:sldIdLst>
            <p14:sldId id="233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EBEBEB"/>
    <a:srgbClr val="59B4D9"/>
    <a:srgbClr val="FFFFFF"/>
    <a:srgbClr val="FFF100"/>
    <a:srgbClr val="75757A"/>
    <a:srgbClr val="3C3C41"/>
    <a:srgbClr val="30E5D0"/>
    <a:srgbClr val="008272"/>
    <a:srgbClr val="0777D3"/>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329475-9D2C-4134-9DDE-615748F0215B}" v="2" dt="2023-08-07T01:27:46.4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5333" autoAdjust="0"/>
  </p:normalViewPr>
  <p:slideViewPr>
    <p:cSldViewPr snapToGrid="0">
      <p:cViewPr varScale="1">
        <p:scale>
          <a:sx n="96" d="100"/>
          <a:sy n="96" d="100"/>
        </p:scale>
        <p:origin x="324"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4548" y="117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8" Type="http://schemas.microsoft.com/office/2018/10/relationships/authors" Target="author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8/8/2023 10:36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8/8/2023 10:36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8/8/2023 10:36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Private IP addresses - https://docs.microsoft.com/azure/virtual-network/private-ip-addresses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740782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a:p>
            <a:endParaRPr lang="en-US"/>
          </a:p>
        </p:txBody>
      </p:sp>
      <p:sp>
        <p:nvSpPr>
          <p:cNvPr id="4" name="Slide Number Placeholder 3"/>
          <p:cNvSpPr>
            <a:spLocks noGrp="1"/>
          </p:cNvSpPr>
          <p:nvPr>
            <p:ph type="sldNum" sz="quarter" idx="5"/>
          </p:nvPr>
        </p:nvSpPr>
        <p:spPr/>
        <p:txBody>
          <a:bodyPr/>
          <a:lstStyle/>
          <a:p>
            <a:fld id="{8507DC7E-BC41-4478-BA30-CBCC3A644F0A}" type="slidenum">
              <a:rPr lang="en-US" smtClean="0"/>
              <a:t>12</a:t>
            </a:fld>
            <a:endParaRPr lang="en-US"/>
          </a:p>
        </p:txBody>
      </p:sp>
    </p:spTree>
    <p:extLst>
      <p:ext uri="{BB962C8B-B14F-4D97-AF65-F5344CB8AC3E}">
        <p14:creationId xmlns:p14="http://schemas.microsoft.com/office/powerpoint/2010/main" val="4032834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sz="1800" dirty="0">
              <a:solidFill>
                <a:srgbClr val="505050"/>
              </a:solidFill>
              <a:effectLst/>
              <a:latin typeface="Calibri" panose="020F0502020204030204" pitchFamily="34" charset="0"/>
              <a:ea typeface="Segoe UI" panose="020B0502040204020203" pitchFamily="34" charset="0"/>
              <a:cs typeface="Segoe UI (Body)"/>
            </a:endParaRPr>
          </a:p>
          <a:p>
            <a:r>
              <a:rPr lang="en-US" sz="1800" dirty="0">
                <a:solidFill>
                  <a:srgbClr val="505050"/>
                </a:solidFill>
                <a:effectLst/>
                <a:latin typeface="Calibri" panose="020F0502020204030204" pitchFamily="34" charset="0"/>
                <a:ea typeface="Segoe UI" panose="020B0502040204020203" pitchFamily="34" charset="0"/>
                <a:cs typeface="Segoe UI (Body)"/>
              </a:rPr>
              <a:t>What is a virtual network and what things should you consider when creating a virtual network?</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 virtual network is a logical representation of your own network. Virtual networks can be used in cloud and hybrid cloud scenarios. When creating a virtual network, you will need to define the address space and create at least one subnet. Subnets in the virtual network subnet must have a unique address range that does not overlap with other subnets. Also consider traffic control, resource isolation, and topology. </a:t>
            </a:r>
          </a:p>
          <a:p>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are the two types of virtual networking addresses and how are the addresses used?</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Private IP addresses used within an Azure virtual network, and your on-premises network. When you use a VPN gateway or ExpressRoute circuit to extend your network to Azure, you are using private IP addresses. Public IP addresses are used for communication with the internet, including Azure public-facing services. For example, a customer retail website.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and manage virtual networking (25-30%)</a:t>
            </a:r>
          </a:p>
          <a:p>
            <a:r>
              <a:rPr lang="en-US" dirty="0"/>
              <a:t>Secure access to virtual networks</a:t>
            </a:r>
          </a:p>
          <a:p>
            <a:pPr marL="171450" indent="-171450">
              <a:buFont typeface="Arial" panose="020B0604020202020204" pitchFamily="34" charset="0"/>
              <a:buChar char="•"/>
            </a:pPr>
            <a:r>
              <a:rPr lang="en-US" dirty="0"/>
              <a:t>Create security rules</a:t>
            </a:r>
          </a:p>
          <a:p>
            <a:pPr marL="171450" indent="-171450">
              <a:buFont typeface="Arial" panose="020B0604020202020204" pitchFamily="34" charset="0"/>
              <a:buChar char="•"/>
            </a:pPr>
            <a:r>
              <a:rPr lang="en-US" dirty="0"/>
              <a:t>Associate an NSG to a subnet or network interface</a:t>
            </a:r>
          </a:p>
          <a:p>
            <a:pPr marL="171450" indent="-171450">
              <a:buFont typeface="Arial" panose="020B0604020202020204" pitchFamily="34" charset="0"/>
              <a:buChar char="•"/>
            </a:pPr>
            <a:r>
              <a:rPr lang="en-US" dirty="0"/>
              <a:t>Evaluate effective security rules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15</a:t>
            </a:fld>
            <a:endParaRPr lang="en-US"/>
          </a:p>
        </p:txBody>
      </p:sp>
    </p:spTree>
    <p:extLst>
      <p:ext uri="{BB962C8B-B14F-4D97-AF65-F5344CB8AC3E}">
        <p14:creationId xmlns:p14="http://schemas.microsoft.com/office/powerpoint/2010/main" val="1396238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Network Security Groups - https://docs.microsoft.com/azure/virtual-network/security-overview#network-security-groups </a:t>
            </a:r>
          </a:p>
          <a:p>
            <a:endParaRPr lang="en-US" dirty="0"/>
          </a:p>
          <a:p>
            <a:r>
              <a:rPr lang="en-US" dirty="0"/>
              <a:t>✔️ To simplify management of security rules, it's recommended that you associate a network security group to individual subnets, rather than individual network interfaces within the subnet.</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96121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Create, change, or delete a network security group -https://docs.microsoft.com/azure/virtual-network/manage-network-security-group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317683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873391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Tutorial: Filter network traffic with a network security group using the Azure portal - https://docs.microsoft.com/azure/virtual-network/tutorial-filter-network-traffic</a:t>
            </a:r>
          </a:p>
          <a:p>
            <a:endParaRPr lang="en-US" dirty="0"/>
          </a:p>
          <a:p>
            <a:r>
              <a:rPr lang="en-US" dirty="0"/>
              <a:t>Secure and isolate access to Azure resources by using network security groups and service endpoints - https://docs.microsoft.com/learn/modules/secure-and-isolate-with-nsg-and-service-endpoints/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575675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associated student material. </a:t>
            </a:r>
          </a:p>
          <a:p>
            <a:endParaRPr lang="en-US" dirty="0"/>
          </a:p>
          <a:p>
            <a:r>
              <a:rPr lang="en-US" dirty="0"/>
              <a:t>Application Security Groups - https://docs.microsoft.com/azure/virtual-network/application-security-groups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8526102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21</a:t>
            </a:fld>
            <a:endParaRPr lang="en-US"/>
          </a:p>
        </p:txBody>
      </p:sp>
    </p:spTree>
    <p:extLst>
      <p:ext uri="{BB962C8B-B14F-4D97-AF65-F5344CB8AC3E}">
        <p14:creationId xmlns:p14="http://schemas.microsoft.com/office/powerpoint/2010/main" val="433192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a:p>
        </p:txBody>
      </p:sp>
    </p:spTree>
    <p:extLst>
      <p:ext uri="{BB962C8B-B14F-4D97-AF65-F5344CB8AC3E}">
        <p14:creationId xmlns:p14="http://schemas.microsoft.com/office/powerpoint/2010/main" val="130410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a Network Security Group (NSG) and when would you use it?</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 NSG filters network traffic to and from Azure resources in an Azure virtual network. An NSG lists the security rules that allow or deny inbound or outbound network traffic. For example, limiting inbound traffic to only frontend web servers. Another example, limiting outbound traffic from protect internal virtual machines. </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an Application Security Group (ASG) and when would you use it?</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An ASG is a logical grouping of virtual machines. For example, you could group web servers and SQL database application servers. To control the traffic flow security rules can then be assigned to each ASG. By placing a NSG around the ASGs you can further control inbound and outbound access.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23</a:t>
            </a:fld>
            <a:endParaRPr lang="en-US"/>
          </a:p>
        </p:txBody>
      </p:sp>
    </p:spTree>
    <p:extLst>
      <p:ext uri="{BB962C8B-B14F-4D97-AF65-F5344CB8AC3E}">
        <p14:creationId xmlns:p14="http://schemas.microsoft.com/office/powerpoint/2010/main" val="2062352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and manage virtual networking (25-30%)</a:t>
            </a:r>
          </a:p>
          <a:p>
            <a:r>
              <a:rPr lang="en-US" dirty="0"/>
              <a:t>Secure access to virtual networks</a:t>
            </a:r>
          </a:p>
          <a:p>
            <a:pPr marL="171450" indent="-171450">
              <a:buFont typeface="Arial" panose="020B0604020202020204" pitchFamily="34" charset="0"/>
              <a:buChar char="•"/>
            </a:pPr>
            <a:r>
              <a:rPr lang="en-US" b="0" i="0" dirty="0">
                <a:effectLst/>
                <a:latin typeface="Segoe UI" panose="020B0502040204020203" pitchFamily="34" charset="0"/>
              </a:rPr>
              <a:t>Implement Azure Firewall</a:t>
            </a: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24</a:t>
            </a:fld>
            <a:endParaRPr lang="en-US"/>
          </a:p>
        </p:txBody>
      </p:sp>
    </p:spTree>
    <p:extLst>
      <p:ext uri="{BB962C8B-B14F-4D97-AF65-F5344CB8AC3E}">
        <p14:creationId xmlns:p14="http://schemas.microsoft.com/office/powerpoint/2010/main" val="23447089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Firewall documentation - https://docs.microsoft.com/azure/firewall/</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25</a:t>
            </a:fld>
            <a:endParaRPr lang="en-US"/>
          </a:p>
        </p:txBody>
      </p:sp>
    </p:spTree>
    <p:extLst>
      <p:ext uri="{BB962C8B-B14F-4D97-AF65-F5344CB8AC3E}">
        <p14:creationId xmlns:p14="http://schemas.microsoft.com/office/powerpoint/2010/main" val="3663545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Hub-spoke network topology in Azure - https://docs.microsoft.com/azure/architecture/reference-architectures/hybrid-networking/hub-spoke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27630739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Tutorial: Deploy and configure Azure Firewall and policy using the Azure portal - https://docs.microsoft.com/azure/firewall/tutorial-firewall-deploy-portal-policy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19491106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an Azure Firewall and how would you use it?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Firewall is a managed, cloud-based network security service that protects your Azure virtual network resources. Firewalls are usually deployed in a hub-spoke topology. Shared services (i.e., Bastion, VPN Gateways) are in the hub. Internal services are isolated and protected in the spokes. Azure Firewall can be used to translate and filter inbound internet traffic to your subnets. Azure Firewall can also be used to connect your on-premises network to Azure. You can configure rules (source addresses, protocols, destination ports, and destination addresses) to specific exactly what the firewall filters.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28</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Configure and manage virtual networking (25-30%)</a:t>
            </a:r>
          </a:p>
          <a:p>
            <a:pPr algn="l"/>
            <a:r>
              <a:rPr lang="en-US" b="0" i="0" dirty="0">
                <a:effectLst/>
                <a:latin typeface="Segoe UI" panose="020B0502040204020203" pitchFamily="34" charset="0"/>
              </a:rPr>
              <a:t>Implement and manage virtual networking</a:t>
            </a:r>
          </a:p>
          <a:p>
            <a:r>
              <a:rPr lang="en-US" b="0" i="0" dirty="0">
                <a:effectLst/>
                <a:latin typeface="Segoe UI" panose="020B0502040204020203" pitchFamily="34" charset="0"/>
              </a:rPr>
              <a:t>* Configure Azure DNS, including custom DNS settings and private or public DNS zones.</a:t>
            </a:r>
          </a:p>
          <a:p>
            <a:br>
              <a:rPr lang="en-US" dirty="0"/>
            </a:b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30</a:t>
            </a:fld>
            <a:endParaRPr lang="en-US"/>
          </a:p>
        </p:txBody>
      </p:sp>
    </p:spTree>
    <p:extLst>
      <p:ext uri="{BB962C8B-B14F-4D97-AF65-F5344CB8AC3E}">
        <p14:creationId xmlns:p14="http://schemas.microsoft.com/office/powerpoint/2010/main" val="18415798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IN" dirty="0"/>
              <a:t>What is Azure DNS? - https://docs.microsoft.com/azure/dns/dns-overview</a:t>
            </a:r>
          </a:p>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5866784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QuickStart: Create an Azure DNS zone and record using the Azure portal - https://docs.microsoft.com/azure/dns/dns-getstarted-portal</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956636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Configure and manage virtual networking (25-30%)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Implement and manage virtual networking</a:t>
            </a:r>
          </a:p>
          <a:p>
            <a:pPr algn="l">
              <a:buFont typeface="Arial" panose="020B0604020202020204" pitchFamily="34" charset="0"/>
              <a:buChar char="•"/>
            </a:pPr>
            <a:r>
              <a:rPr lang="en-US" b="0" i="0" dirty="0">
                <a:effectLst/>
                <a:latin typeface="Segoe UI" panose="020B0502040204020203" pitchFamily="34" charset="0"/>
              </a:rPr>
              <a:t> Create and configure virtual networks.</a:t>
            </a:r>
          </a:p>
          <a:p>
            <a:pPr algn="l">
              <a:buFont typeface="Arial" panose="020B0604020202020204" pitchFamily="34" charset="0"/>
              <a:buChar char="•"/>
            </a:pPr>
            <a:r>
              <a:rPr lang="en-US" b="0" i="0" dirty="0">
                <a:effectLst/>
                <a:latin typeface="Segoe UI" panose="020B0502040204020203" pitchFamily="34" charset="0"/>
              </a:rPr>
              <a:t> Implement subnets.</a:t>
            </a:r>
          </a:p>
          <a:p>
            <a:pPr algn="l">
              <a:buFont typeface="Arial" panose="020B0604020202020204" pitchFamily="34" charset="0"/>
              <a:buChar char="•"/>
            </a:pPr>
            <a:r>
              <a:rPr lang="en-US" b="0" i="0" dirty="0">
                <a:effectLst/>
                <a:latin typeface="Segoe UI" panose="020B0502040204020203" pitchFamily="34" charset="0"/>
              </a:rPr>
              <a:t> Configure private and public IP addresses.</a:t>
            </a:r>
          </a:p>
          <a:p>
            <a:br>
              <a:rPr lang="en-US" dirty="0"/>
            </a:b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a:p>
        </p:txBody>
      </p:sp>
    </p:spTree>
    <p:extLst>
      <p:ext uri="{BB962C8B-B14F-4D97-AF65-F5344CB8AC3E}">
        <p14:creationId xmlns:p14="http://schemas.microsoft.com/office/powerpoint/2010/main" val="1539240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DNS Zones - https://docs.microsoft.com/azure/dns/dns-zones-records#dns-zones </a:t>
            </a:r>
          </a:p>
          <a:p>
            <a:endParaRPr lang="en-US" dirty="0"/>
          </a:p>
          <a:p>
            <a:r>
              <a:rPr lang="en-US" dirty="0"/>
              <a:t>✔️ You do not have to own a domain name to create a DNS zone with that domain name in Azure DNS. However, you do need to own the domain to configure the domain.</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13176838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Host your domain on Azure DNS - https://docs.microsoft.com/learn/modules/host-domain-azure-dns/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14701818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10379734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QuickStart: Create an Azure private DNS zone using the Azure portal - https://docs.microsoft.com/azure/dns/private-dns-getstarted-portal</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22670008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26451957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38</a:t>
            </a:fld>
            <a:endParaRPr lang="en-US"/>
          </a:p>
        </p:txBody>
      </p:sp>
    </p:spTree>
    <p:extLst>
      <p:ext uri="{BB962C8B-B14F-4D97-AF65-F5344CB8AC3E}">
        <p14:creationId xmlns:p14="http://schemas.microsoft.com/office/powerpoint/2010/main" val="13695464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an Azure DNS domain, and can you change the name assigned to you?</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a:t>
            </a:r>
            <a:r>
              <a:rPr lang="en-US" sz="1800" dirty="0">
                <a:solidFill>
                  <a:srgbClr val="505050"/>
                </a:solidFill>
                <a:effectLst/>
                <a:latin typeface="Calibri" panose="020F0502020204030204" pitchFamily="34" charset="0"/>
                <a:ea typeface="Segoe UI" panose="020B0502040204020203" pitchFamily="34" charset="0"/>
                <a:cs typeface="Segoe UI (Body)"/>
              </a:rPr>
              <a:t>. The domain name system (DNS) is a naming database in which internet domain names are located and translated into Internet Protocol (IP) addresses. The domain name system maps the name people use to locate a website to the IP address that a computer uses to locate that website. Azure DNS is a hosting service for DNS domains that provides name resolution. When you create an Azure subscription an Azure AD domain is created for you. This initial domain takes the form domainname.onmicrosoft.com. You can change or customize the domain name. However, you will need to verify ownership of the domain name.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39</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07DC7E-BC41-4478-BA30-CBCC3A644F0A}" type="slidenum">
              <a:rPr lang="en-US" smtClean="0"/>
              <a:t>41</a:t>
            </a:fld>
            <a:endParaRPr lang="en-US"/>
          </a:p>
        </p:txBody>
      </p:sp>
    </p:spTree>
    <p:extLst>
      <p:ext uri="{BB962C8B-B14F-4D97-AF65-F5344CB8AC3E}">
        <p14:creationId xmlns:p14="http://schemas.microsoft.com/office/powerpoint/2010/main" val="3372728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04 - Implement Virtual Networking - ESTIMATED DURATION 40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8/8/2023 10:36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3610651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Extra slide if you like.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networking documentation - https://docs.microsoft.com/azure/networking/</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96121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Azure Virtual Networks - https://azure.microsoft.com/services/virtual-network/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Azure Virtual Network? - https://docs.microsoft.com/azure/virtual-network/virtual-networks-overview</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490994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 </a:t>
            </a:r>
            <a:r>
              <a:rPr lang="en-US" b="1" i="0" dirty="0">
                <a:solidFill>
                  <a:srgbClr val="000000"/>
                </a:solidFill>
                <a:effectLst/>
                <a:latin typeface="Segoe UI VSS (Regular)"/>
              </a:rPr>
              <a:t> </a:t>
            </a:r>
            <a:r>
              <a:rPr lang="en-US" b="0" i="0" dirty="0">
                <a:solidFill>
                  <a:srgbClr val="000000"/>
                </a:solidFill>
                <a:effectLst/>
                <a:latin typeface="Segoe UI VSS (Regular)"/>
              </a:rPr>
              <a:t>Azure reserves 5 IP addresses within each subnet.</a:t>
            </a:r>
          </a:p>
          <a:p>
            <a:pPr algn="l"/>
            <a:endParaRPr lang="en-US" b="0" i="0" dirty="0">
              <a:solidFill>
                <a:srgbClr val="000000"/>
              </a:solidFill>
              <a:effectLst/>
              <a:latin typeface="Segoe UI VSS (Regular)"/>
            </a:endParaRPr>
          </a:p>
          <a:p>
            <a:pPr algn="l">
              <a:buFont typeface="Arial" panose="020B0604020202020204" pitchFamily="34" charset="0"/>
              <a:buChar char="•"/>
            </a:pPr>
            <a:r>
              <a:rPr lang="en-US" b="0" i="0" dirty="0">
                <a:solidFill>
                  <a:srgbClr val="000000"/>
                </a:solidFill>
                <a:effectLst/>
                <a:latin typeface="Segoe UI VSS (Regular)"/>
              </a:rPr>
              <a:t> x.x.x.0: Network address</a:t>
            </a: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0" i="0" dirty="0">
                <a:solidFill>
                  <a:srgbClr val="000000"/>
                </a:solidFill>
                <a:effectLst/>
                <a:latin typeface="Segoe UI VSS (Regular)"/>
              </a:rPr>
              <a:t> x.x.x.1: Reserved by Azure for the default gateway</a:t>
            </a: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0" i="0" dirty="0">
                <a:solidFill>
                  <a:srgbClr val="000000"/>
                </a:solidFill>
                <a:effectLst/>
                <a:latin typeface="Segoe UI VSS (Regular)"/>
              </a:rPr>
              <a:t> x.x.x.2, x.x.x.3: Reserved by Azure to map the Azure DNS IPs to the VNet space</a:t>
            </a:r>
          </a:p>
          <a:p>
            <a:pPr algn="l">
              <a:buFont typeface="Arial" panose="020B0604020202020204" pitchFamily="34" charset="0"/>
              <a:buChar char="•"/>
            </a:pPr>
            <a:r>
              <a:rPr lang="en-US" b="0" i="0" dirty="0">
                <a:solidFill>
                  <a:srgbClr val="000000"/>
                </a:solidFill>
                <a:effectLst/>
                <a:latin typeface="Segoe UI VSS (Regular)"/>
              </a:rPr>
              <a:t> x.x.x.255: Network broadcast address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680350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 Create a virtual network using the Azure portal - https://docs.microsoft.com/azure/virtual-network/quick-create-portal</a:t>
            </a:r>
          </a:p>
          <a:p>
            <a:endParaRPr lang="en-US" dirty="0"/>
          </a:p>
          <a:p>
            <a:r>
              <a:rPr lang="en-US" dirty="0"/>
              <a:t>✔️ Always plan to use an address space that is not already in use in your organization, either on-premises or in other </a:t>
            </a:r>
            <a:r>
              <a:rPr lang="en-US" dirty="0" err="1"/>
              <a:t>VNets</a:t>
            </a:r>
            <a:r>
              <a:rPr lang="en-US" dirty="0"/>
              <a:t>. Even if you plan for a VNet to be cloud-only, you may want to make a VPN connection to it later. If there is any overlap in address spaces at that point, you will have to reconfigure or recreate the VNet. The next lesson will focus on IP addressing.</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470181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Design an IP addressing schema for your Azure deployment – https://docs.microsoft.com/learn/modules/design-ip-addressing-for-azure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 As a best practice you may decide to separate dynamically and statically assigned IP resources into different subnets. And, IP Addresses are never managed from within a virtual machine.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778475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20000"/>
              </a:spcBef>
            </a:pPr>
            <a:r>
              <a:rPr lang="en-US" dirty="0">
                <a:cs typeface="Calibri"/>
              </a:rPr>
              <a:t>Create, change, or delete IP addresses - </a:t>
            </a:r>
            <a:r>
              <a:rPr lang="en-US" dirty="0"/>
              <a:t>https://docs.microsoft.com/azure/virtual-network/virtual-network-public-ip-address</a:t>
            </a:r>
            <a:endParaRPr lang="en-US" dirty="0">
              <a:cs typeface="Calibri" panose="020F0502020204030204"/>
            </a:endParaRPr>
          </a:p>
          <a:p>
            <a:pPr marL="228600" lvl="1">
              <a:spcBef>
                <a:spcPct val="20000"/>
              </a:spcBef>
            </a:pPr>
            <a:endParaRPr lang="en-US" dirty="0"/>
          </a:p>
          <a:p>
            <a:endParaRPr lang="en-US" dirty="0">
              <a:cs typeface="Calibri"/>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9</a:t>
            </a:fld>
            <a:endParaRPr lang="en-US"/>
          </a:p>
        </p:txBody>
      </p:sp>
    </p:spTree>
    <p:extLst>
      <p:ext uri="{BB962C8B-B14F-4D97-AF65-F5344CB8AC3E}">
        <p14:creationId xmlns:p14="http://schemas.microsoft.com/office/powerpoint/2010/main" val="1856170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cs typeface="Calibri" panose="020F0502020204030204"/>
              </a:rPr>
              <a:t>Public IP addresses - https://docs.microsoft.com/azure/virtual-network/public-ip-addresses</a:t>
            </a:r>
          </a:p>
          <a:p>
            <a:endParaRPr lang="en-US" dirty="0">
              <a:cs typeface="Calibri" panose="020F0502020204030204"/>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5020100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62B00059-8BDD-4D63-AEED-E873AFF3EAA4}"/>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993191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4" name="Footer Placeholder 1">
            <a:extLst>
              <a:ext uri="{FF2B5EF4-FFF2-40B4-BE49-F238E27FC236}">
                <a16:creationId xmlns:a16="http://schemas.microsoft.com/office/drawing/2014/main" id="{F958AD9B-5936-43D4-8B50-A6AB8CD83DAE}"/>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4" name="Footer Placeholder 1">
            <a:extLst>
              <a:ext uri="{FF2B5EF4-FFF2-40B4-BE49-F238E27FC236}">
                <a16:creationId xmlns:a16="http://schemas.microsoft.com/office/drawing/2014/main" id="{378BC8B2-8B14-472D-8B55-166A192D6D35}"/>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485498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9" y="3243000"/>
            <a:ext cx="9240836"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6B80B430-BACC-4E23-9C6B-F7FB683CD9B8}"/>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2926538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20" r:id="rId1"/>
    <p:sldLayoutId id="2147484562" r:id="rId2"/>
    <p:sldLayoutId id="2147484618" r:id="rId3"/>
    <p:sldLayoutId id="2147484619" r:id="rId4"/>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learn/modules/design-ip-addressing-for-azure/"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hyperlink" Target="https://docs.microsoft.com/learn/modules/implement-windows-server-iaas-virtual-machine-ip-addressing-routing/"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8.emf"/><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0.wmf"/><Relationship Id="rId11" Type="http://schemas.openxmlformats.org/officeDocument/2006/relationships/image" Target="../media/image35.png"/><Relationship Id="rId5" Type="http://schemas.openxmlformats.org/officeDocument/2006/relationships/image" Target="../media/image30.emf"/><Relationship Id="rId10" Type="http://schemas.openxmlformats.org/officeDocument/2006/relationships/image" Target="../media/image34.svg"/><Relationship Id="rId4" Type="http://schemas.openxmlformats.org/officeDocument/2006/relationships/image" Target="../media/image29.emf"/><Relationship Id="rId9"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1.wmf"/></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20.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42.png"/><Relationship Id="rId7"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2.svg"/><Relationship Id="rId11" Type="http://schemas.openxmlformats.org/officeDocument/2006/relationships/image" Target="../media/image46.svg"/><Relationship Id="rId5" Type="http://schemas.openxmlformats.org/officeDocument/2006/relationships/image" Target="../media/image31.png"/><Relationship Id="rId10" Type="http://schemas.openxmlformats.org/officeDocument/2006/relationships/image" Target="../media/image45.png"/><Relationship Id="rId4" Type="http://schemas.openxmlformats.org/officeDocument/2006/relationships/image" Target="../media/image43.svg"/><Relationship Id="rId9"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9.emf"/><Relationship Id="rId4" Type="http://schemas.openxmlformats.org/officeDocument/2006/relationships/image" Target="../media/image48.emf"/></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learn/modules/secure-and-isolate-with-nsg-and-service-endpoint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23.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0.wmf"/><Relationship Id="rId5" Type="http://schemas.openxmlformats.org/officeDocument/2006/relationships/image" Target="../media/image53.emf"/><Relationship Id="rId4" Type="http://schemas.openxmlformats.org/officeDocument/2006/relationships/image" Target="../media/image52.emf"/></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learn/modules/introduction-azure-firewal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hyperlink" Target="https://docs.microsoft.com/learn/modules/intro-to-azure-firewall-manager/"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image" Target="../media/image63.emf"/><Relationship Id="rId3" Type="http://schemas.openxmlformats.org/officeDocument/2006/relationships/image" Target="../media/image58.emf"/><Relationship Id="rId7" Type="http://schemas.openxmlformats.org/officeDocument/2006/relationships/image" Target="../media/image62.emf"/><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61.emf"/><Relationship Id="rId11" Type="http://schemas.openxmlformats.org/officeDocument/2006/relationships/image" Target="../media/image20.wmf"/><Relationship Id="rId5" Type="http://schemas.openxmlformats.org/officeDocument/2006/relationships/image" Target="../media/image60.emf"/><Relationship Id="rId10" Type="http://schemas.openxmlformats.org/officeDocument/2006/relationships/image" Target="../media/image65.emf"/><Relationship Id="rId4" Type="http://schemas.openxmlformats.org/officeDocument/2006/relationships/image" Target="../media/image59.emf"/><Relationship Id="rId9" Type="http://schemas.openxmlformats.org/officeDocument/2006/relationships/image" Target="../media/image64.emf"/></Relationships>
</file>

<file path=ppt/slides/_rels/slide3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3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79.emf"/><Relationship Id="rId3" Type="http://schemas.openxmlformats.org/officeDocument/2006/relationships/image" Target="../media/image74.emf"/><Relationship Id="rId7" Type="http://schemas.openxmlformats.org/officeDocument/2006/relationships/image" Target="../media/image78.emf"/><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77.emf"/><Relationship Id="rId5" Type="http://schemas.openxmlformats.org/officeDocument/2006/relationships/image" Target="../media/image76.emf"/><Relationship Id="rId4" Type="http://schemas.openxmlformats.org/officeDocument/2006/relationships/image" Target="../media/image75.emf"/></Relationships>
</file>

<file path=ppt/slides/_rels/slide39.xml.rels><?xml version="1.0" encoding="UTF-8" standalone="yes"?>
<Relationships xmlns="http://schemas.openxmlformats.org/package/2006/relationships"><Relationship Id="rId3" Type="http://schemas.openxmlformats.org/officeDocument/2006/relationships/hyperlink" Target="https://docs.microsoft.com/learn/modules/host-domain-azure-dns/"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hyperlink" Target="https://docs.microsoft.com/learn/modules/implement-dns-for-windows-server-iaas-virtual-machines/"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5.emf"/><Relationship Id="rId11" Type="http://schemas.openxmlformats.org/officeDocument/2006/relationships/image" Target="../media/image20.wmf"/><Relationship Id="rId5" Type="http://schemas.openxmlformats.org/officeDocument/2006/relationships/image" Target="../media/image14.emf"/><Relationship Id="rId10" Type="http://schemas.openxmlformats.org/officeDocument/2006/relationships/image" Target="../media/image19.emf"/><Relationship Id="rId4" Type="http://schemas.openxmlformats.org/officeDocument/2006/relationships/image" Target="../media/image13.emf"/><Relationship Id="rId9" Type="http://schemas.openxmlformats.org/officeDocument/2006/relationships/image" Target="../media/image18.emf"/></Relationships>
</file>

<file path=ppt/slides/_rels/slide40.xml.rels><?xml version="1.0" encoding="UTF-8" standalone="yes"?>
<Relationships xmlns="http://schemas.openxmlformats.org/package/2006/relationships"><Relationship Id="rId2" Type="http://schemas.openxmlformats.org/officeDocument/2006/relationships/hyperlink" Target="https://github.com/Azure/ipam"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90.svg"/><Relationship Id="rId3" Type="http://schemas.openxmlformats.org/officeDocument/2006/relationships/image" Target="../media/image82.svg"/><Relationship Id="rId7" Type="http://schemas.openxmlformats.org/officeDocument/2006/relationships/image" Target="../media/image86.svg"/><Relationship Id="rId12" Type="http://schemas.openxmlformats.org/officeDocument/2006/relationships/image" Target="../media/image89.png"/><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85.png"/><Relationship Id="rId11" Type="http://schemas.openxmlformats.org/officeDocument/2006/relationships/image" Target="../media/image88.svg"/><Relationship Id="rId5" Type="http://schemas.openxmlformats.org/officeDocument/2006/relationships/image" Target="../media/image84.svg"/><Relationship Id="rId15" Type="http://schemas.openxmlformats.org/officeDocument/2006/relationships/image" Target="../media/image92.svg"/><Relationship Id="rId10" Type="http://schemas.openxmlformats.org/officeDocument/2006/relationships/image" Target="../media/image87.png"/><Relationship Id="rId4" Type="http://schemas.openxmlformats.org/officeDocument/2006/relationships/image" Target="../media/image83.png"/><Relationship Id="rId9" Type="http://schemas.openxmlformats.org/officeDocument/2006/relationships/image" Target="../media/image32.svg"/><Relationship Id="rId14" Type="http://schemas.openxmlformats.org/officeDocument/2006/relationships/image" Target="../media/image91.png"/></Relationships>
</file>

<file path=ppt/slides/_rels/slide44.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95.png"/></Relationships>
</file>

<file path=ppt/slides/_rels/slide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8374" y="1818525"/>
            <a:ext cx="5537797" cy="2510943"/>
          </a:xfrm>
        </p:spPr>
        <p:txBody>
          <a:bodyPr/>
          <a:lstStyle/>
          <a:p>
            <a:r>
              <a:rPr lang="en-US" spc="0" dirty="0">
                <a:solidFill>
                  <a:schemeClr val="tx1"/>
                </a:solidFill>
              </a:rPr>
              <a:t>AZ-104</a:t>
            </a:r>
            <a:br>
              <a:rPr lang="en-US" spc="0" dirty="0">
                <a:solidFill>
                  <a:schemeClr val="tx1"/>
                </a:solidFill>
              </a:rPr>
            </a:br>
            <a:r>
              <a:rPr lang="en-US" spc="0" dirty="0">
                <a:solidFill>
                  <a:schemeClr val="tx1"/>
                </a:solidFill>
              </a:rPr>
              <a:t>Administer</a:t>
            </a:r>
            <a:br>
              <a:rPr lang="en-US" spc="0" dirty="0">
                <a:solidFill>
                  <a:schemeClr val="tx1"/>
                </a:solidFill>
              </a:rPr>
            </a:br>
            <a:r>
              <a:rPr lang="en-US" spc="0" dirty="0">
                <a:solidFill>
                  <a:schemeClr val="tx1"/>
                </a:solidFill>
              </a:rPr>
              <a:t>Virtual Networking</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Associate Public IP Addresses</a:t>
            </a:r>
          </a:p>
        </p:txBody>
      </p:sp>
      <p:graphicFrame>
        <p:nvGraphicFramePr>
          <p:cNvPr id="6" name="Table 5">
            <a:extLst>
              <a:ext uri="{FF2B5EF4-FFF2-40B4-BE49-F238E27FC236}">
                <a16:creationId xmlns:a16="http://schemas.microsoft.com/office/drawing/2014/main" id="{502F9D95-E492-4C4B-AB80-7D143BF9436C}"/>
              </a:ext>
            </a:extLst>
          </p:cNvPr>
          <p:cNvGraphicFramePr>
            <a:graphicFrameLocks noGrp="1"/>
          </p:cNvGraphicFramePr>
          <p:nvPr>
            <p:extLst>
              <p:ext uri="{D42A27DB-BD31-4B8C-83A1-F6EECF244321}">
                <p14:modId xmlns:p14="http://schemas.microsoft.com/office/powerpoint/2010/main" val="2982906665"/>
              </p:ext>
            </p:extLst>
          </p:nvPr>
        </p:nvGraphicFramePr>
        <p:xfrm>
          <a:off x="427038" y="1306514"/>
          <a:ext cx="11582399" cy="3282420"/>
        </p:xfrm>
        <a:graphic>
          <a:graphicData uri="http://schemas.openxmlformats.org/drawingml/2006/table">
            <a:tbl>
              <a:tblPr firstRow="1" firstCol="1" bandRow="1">
                <a:tableStyleId>{2D5ABB26-0587-4C30-8999-92F81FD0307C}</a:tableStyleId>
              </a:tblPr>
              <a:tblGrid>
                <a:gridCol w="3561433">
                  <a:extLst>
                    <a:ext uri="{9D8B030D-6E8A-4147-A177-3AD203B41FA5}">
                      <a16:colId xmlns:a16="http://schemas.microsoft.com/office/drawing/2014/main" val="3174192451"/>
                    </a:ext>
                  </a:extLst>
                </a:gridCol>
                <a:gridCol w="4236555">
                  <a:extLst>
                    <a:ext uri="{9D8B030D-6E8A-4147-A177-3AD203B41FA5}">
                      <a16:colId xmlns:a16="http://schemas.microsoft.com/office/drawing/2014/main" val="2284610204"/>
                    </a:ext>
                  </a:extLst>
                </a:gridCol>
                <a:gridCol w="2006792">
                  <a:extLst>
                    <a:ext uri="{9D8B030D-6E8A-4147-A177-3AD203B41FA5}">
                      <a16:colId xmlns:a16="http://schemas.microsoft.com/office/drawing/2014/main" val="1182798680"/>
                    </a:ext>
                  </a:extLst>
                </a:gridCol>
                <a:gridCol w="1777619">
                  <a:extLst>
                    <a:ext uri="{9D8B030D-6E8A-4147-A177-3AD203B41FA5}">
                      <a16:colId xmlns:a16="http://schemas.microsoft.com/office/drawing/2014/main" val="3457186022"/>
                    </a:ext>
                  </a:extLst>
                </a:gridCol>
              </a:tblGrid>
              <a:tr h="603244">
                <a:tc>
                  <a:txBody>
                    <a:bodyPr/>
                    <a:lstStyle/>
                    <a:p>
                      <a:pPr marL="0" marR="156845">
                        <a:lnSpc>
                          <a:spcPct val="115000"/>
                        </a:lnSpc>
                      </a:pPr>
                      <a:r>
                        <a:rPr lang="en-US" sz="2200">
                          <a:solidFill>
                            <a:schemeClr val="bg1"/>
                          </a:solidFill>
                          <a:effectLst/>
                          <a:latin typeface="+mj-lt"/>
                        </a:rPr>
                        <a:t>Public IP addresses</a:t>
                      </a:r>
                      <a:endParaRPr lang="en-US" sz="2200" b="0">
                        <a:solidFill>
                          <a:schemeClr val="bg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nSpc>
                          <a:spcPct val="115000"/>
                        </a:lnSpc>
                      </a:pPr>
                      <a:r>
                        <a:rPr lang="en-US" sz="2200">
                          <a:solidFill>
                            <a:schemeClr val="bg1"/>
                          </a:solidFill>
                          <a:effectLst/>
                          <a:latin typeface="+mj-lt"/>
                        </a:rPr>
                        <a:t>IP address association</a:t>
                      </a:r>
                      <a:endParaRPr lang="en-US" sz="2200" b="0">
                        <a:solidFill>
                          <a:schemeClr val="bg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nSpc>
                          <a:spcPct val="115000"/>
                        </a:lnSpc>
                      </a:pPr>
                      <a:r>
                        <a:rPr lang="en-US" sz="2200">
                          <a:solidFill>
                            <a:schemeClr val="bg1"/>
                          </a:solidFill>
                          <a:effectLst/>
                          <a:latin typeface="+mj-lt"/>
                        </a:rPr>
                        <a:t>Dynamic</a:t>
                      </a:r>
                      <a:endParaRPr lang="en-US" sz="2200" b="0">
                        <a:solidFill>
                          <a:schemeClr val="bg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nSpc>
                          <a:spcPct val="115000"/>
                        </a:lnSpc>
                      </a:pPr>
                      <a:r>
                        <a:rPr lang="en-US" sz="2200">
                          <a:solidFill>
                            <a:schemeClr val="bg1"/>
                          </a:solidFill>
                          <a:effectLst/>
                          <a:latin typeface="+mj-lt"/>
                        </a:rPr>
                        <a:t>Static</a:t>
                      </a:r>
                      <a:endParaRPr lang="en-US" sz="2200" b="0">
                        <a:solidFill>
                          <a:schemeClr val="bg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3394654805"/>
                  </a:ext>
                </a:extLst>
              </a:tr>
              <a:tr h="669794">
                <a:tc>
                  <a:txBody>
                    <a:bodyPr/>
                    <a:lstStyle/>
                    <a:p>
                      <a:pPr marL="0" marR="156845">
                        <a:lnSpc>
                          <a:spcPct val="115000"/>
                        </a:lnSpc>
                      </a:pPr>
                      <a:r>
                        <a:rPr lang="en-US" sz="2200">
                          <a:effectLst/>
                          <a:latin typeface="+mj-lt"/>
                        </a:rPr>
                        <a:t>Virtual Machine</a:t>
                      </a:r>
                      <a:endParaRPr lang="en-US" sz="2200" b="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nSpc>
                          <a:spcPct val="115000"/>
                        </a:lnSpc>
                      </a:pPr>
                      <a:r>
                        <a:rPr lang="en-US" sz="2200">
                          <a:effectLst/>
                        </a:rPr>
                        <a:t>NIC</a:t>
                      </a:r>
                      <a:endParaRPr lang="en-US" sz="2200" b="0">
                        <a:solidFill>
                          <a:schemeClr val="tx1"/>
                        </a:solidFill>
                        <a:effectLst/>
                        <a:latin typeface="+mn-lt"/>
                        <a:ea typeface="Times New Roman" panose="02020603050405020304" pitchFamily="18" charset="0"/>
                        <a:cs typeface="Segoe UI Semilight"/>
                      </a:endParaRPr>
                    </a:p>
                  </a:txBody>
                  <a:tcPr marL="137160" marR="137160" marT="91440" marB="9144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a:effectLst/>
                        </a:rPr>
                        <a:t>Yes</a:t>
                      </a:r>
                      <a:endParaRPr lang="en-US" sz="2200" b="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a:effectLst/>
                        </a:rPr>
                        <a:t>Yes</a:t>
                      </a:r>
                      <a:endParaRPr lang="en-US" sz="2200" b="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31043496"/>
                  </a:ext>
                </a:extLst>
              </a:tr>
              <a:tr h="669794">
                <a:tc>
                  <a:txBody>
                    <a:bodyPr/>
                    <a:lstStyle/>
                    <a:p>
                      <a:pPr marL="0" marR="156845">
                        <a:lnSpc>
                          <a:spcPct val="115000"/>
                        </a:lnSpc>
                      </a:pPr>
                      <a:r>
                        <a:rPr lang="en-US" sz="2200">
                          <a:effectLst/>
                          <a:latin typeface="+mj-lt"/>
                        </a:rPr>
                        <a:t>Load Balancer</a:t>
                      </a:r>
                      <a:endParaRPr lang="en-US" sz="2200" b="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nSpc>
                          <a:spcPct val="115000"/>
                        </a:lnSpc>
                      </a:pPr>
                      <a:r>
                        <a:rPr lang="en-US" sz="2200">
                          <a:effectLst/>
                        </a:rPr>
                        <a:t>Front-end configuration</a:t>
                      </a:r>
                      <a:endParaRPr lang="en-US" sz="2200" b="0">
                        <a:solidFill>
                          <a:schemeClr val="tx1"/>
                        </a:solidFill>
                        <a:effectLst/>
                        <a:latin typeface="+mn-lt"/>
                        <a:ea typeface="Times New Roman" panose="02020603050405020304" pitchFamily="18" charset="0"/>
                        <a:cs typeface="Segoe UI Semilight"/>
                      </a:endParaRPr>
                    </a:p>
                  </a:txBody>
                  <a:tcPr marL="137160" marR="137160" marT="91440" marB="9144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a:effectLst/>
                        </a:rPr>
                        <a:t>Yes</a:t>
                      </a:r>
                      <a:endParaRPr lang="en-US" sz="2200" b="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a:effectLst/>
                        </a:rPr>
                        <a:t>Yes</a:t>
                      </a:r>
                      <a:endParaRPr lang="en-US" sz="2200" b="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9406885"/>
                  </a:ext>
                </a:extLst>
              </a:tr>
              <a:tr h="669794">
                <a:tc>
                  <a:txBody>
                    <a:bodyPr/>
                    <a:lstStyle/>
                    <a:p>
                      <a:pPr marL="0" marR="156845">
                        <a:lnSpc>
                          <a:spcPct val="115000"/>
                        </a:lnSpc>
                      </a:pPr>
                      <a:r>
                        <a:rPr lang="en-US" sz="2200">
                          <a:effectLst/>
                          <a:latin typeface="+mj-lt"/>
                        </a:rPr>
                        <a:t>VPN Gateway</a:t>
                      </a:r>
                      <a:endParaRPr lang="en-US" sz="2200" b="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nSpc>
                          <a:spcPct val="115000"/>
                        </a:lnSpc>
                      </a:pPr>
                      <a:r>
                        <a:rPr lang="en-US" sz="2200">
                          <a:effectLst/>
                        </a:rPr>
                        <a:t>Gateway IP configuration</a:t>
                      </a:r>
                      <a:endParaRPr lang="en-US" sz="2200" b="0">
                        <a:solidFill>
                          <a:schemeClr val="tx1"/>
                        </a:solidFill>
                        <a:effectLst/>
                        <a:latin typeface="+mn-lt"/>
                        <a:ea typeface="Times New Roman" panose="02020603050405020304" pitchFamily="18" charset="0"/>
                        <a:cs typeface="Segoe UI Semilight"/>
                      </a:endParaRPr>
                    </a:p>
                  </a:txBody>
                  <a:tcPr marL="137160" marR="137160" marT="91440" marB="9144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a:effectLst/>
                        </a:rPr>
                        <a:t>Yes</a:t>
                      </a:r>
                      <a:endParaRPr lang="en-US" sz="2200" b="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dirty="0">
                          <a:effectLst/>
                        </a:rPr>
                        <a:t>Yes*</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85675026"/>
                  </a:ext>
                </a:extLst>
              </a:tr>
              <a:tr h="669794">
                <a:tc>
                  <a:txBody>
                    <a:bodyPr/>
                    <a:lstStyle/>
                    <a:p>
                      <a:pPr marL="0" marR="156845">
                        <a:lnSpc>
                          <a:spcPct val="115000"/>
                        </a:lnSpc>
                      </a:pPr>
                      <a:r>
                        <a:rPr lang="en-US" sz="2200">
                          <a:effectLst/>
                          <a:latin typeface="+mj-lt"/>
                        </a:rPr>
                        <a:t>Application Gateway</a:t>
                      </a:r>
                      <a:endParaRPr lang="en-US" sz="2200" b="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nSpc>
                          <a:spcPct val="115000"/>
                        </a:lnSpc>
                      </a:pPr>
                      <a:r>
                        <a:rPr lang="en-US" sz="2200" dirty="0">
                          <a:effectLst/>
                        </a:rPr>
                        <a:t>Front-end configuration</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a:effectLst/>
                        </a:rPr>
                        <a:t>Yes</a:t>
                      </a:r>
                      <a:endParaRPr lang="en-US" sz="2200" b="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dirty="0">
                          <a:effectLst/>
                        </a:rPr>
                        <a:t>Yes*</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41467203"/>
                  </a:ext>
                </a:extLst>
              </a:tr>
            </a:tbl>
          </a:graphicData>
        </a:graphic>
      </p:graphicFrame>
      <p:sp>
        <p:nvSpPr>
          <p:cNvPr id="5" name="Text Placeholder 2">
            <a:extLst>
              <a:ext uri="{FF2B5EF4-FFF2-40B4-BE49-F238E27FC236}">
                <a16:creationId xmlns:a16="http://schemas.microsoft.com/office/drawing/2014/main" id="{6B583F85-3C20-4317-AFBB-0E44244A4E2E}"/>
              </a:ext>
            </a:extLst>
          </p:cNvPr>
          <p:cNvSpPr txBox="1">
            <a:spLocks/>
          </p:cNvSpPr>
          <p:nvPr/>
        </p:nvSpPr>
        <p:spPr>
          <a:xfrm>
            <a:off x="427038" y="4815655"/>
            <a:ext cx="11571288" cy="1097280"/>
          </a:xfrm>
          <a:prstGeom prst="rect">
            <a:avLst/>
          </a:prstGeom>
          <a:solidFill>
            <a:schemeClr val="bg1">
              <a:lumMod val="95000"/>
            </a:schemeClr>
          </a:solidFill>
          <a:ln w="6350">
            <a:noFill/>
          </a:ln>
        </p:spPr>
        <p:txBody>
          <a:bodyPr vert="horz" wrap="square" lIns="137160" tIns="91440" rIns="137160"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spc="0">
                <a:latin typeface="+mn-lt"/>
                <a:cs typeface="Segoe UI Semilight"/>
              </a:rPr>
              <a:t>A public IP address resource can be associated with virtual machine network interfaces, internet-facing load balancers, VPN gateways, and application gateways</a:t>
            </a:r>
          </a:p>
        </p:txBody>
      </p:sp>
      <p:sp>
        <p:nvSpPr>
          <p:cNvPr id="7" name="Text Placeholder 2">
            <a:extLst>
              <a:ext uri="{FF2B5EF4-FFF2-40B4-BE49-F238E27FC236}">
                <a16:creationId xmlns:a16="http://schemas.microsoft.com/office/drawing/2014/main" id="{157291F9-3B56-4C00-8D20-58D634535BCA}"/>
              </a:ext>
            </a:extLst>
          </p:cNvPr>
          <p:cNvSpPr txBox="1">
            <a:spLocks/>
          </p:cNvSpPr>
          <p:nvPr/>
        </p:nvSpPr>
        <p:spPr>
          <a:xfrm>
            <a:off x="427038" y="6215536"/>
            <a:ext cx="4547014" cy="246221"/>
          </a:xfrm>
          <a:prstGeom prst="rect">
            <a:avLst/>
          </a:prstGeom>
        </p:spPr>
        <p:txBody>
          <a:bodyPr vert="horz" wrap="non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latin typeface="+mn-lt"/>
                <a:cs typeface="Segoe UI Semilight"/>
              </a:rPr>
              <a:t>*Static IP addresses only available on certain SKUs.</a:t>
            </a:r>
            <a:endParaRPr lang="en-US" sz="1600" spc="0" dirty="0">
              <a:latin typeface="+mn-lt"/>
            </a:endParaRPr>
          </a:p>
        </p:txBody>
      </p:sp>
    </p:spTree>
    <p:extLst>
      <p:ext uri="{BB962C8B-B14F-4D97-AF65-F5344CB8AC3E}">
        <p14:creationId xmlns:p14="http://schemas.microsoft.com/office/powerpoint/2010/main" val="97330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Associate Private IP Addresses</a:t>
            </a:r>
          </a:p>
        </p:txBody>
      </p:sp>
      <p:graphicFrame>
        <p:nvGraphicFramePr>
          <p:cNvPr id="6" name="Table 5">
            <a:extLst>
              <a:ext uri="{FF2B5EF4-FFF2-40B4-BE49-F238E27FC236}">
                <a16:creationId xmlns:a16="http://schemas.microsoft.com/office/drawing/2014/main" id="{01F09E08-26E6-4844-B30B-D091C8CA5746}"/>
              </a:ext>
            </a:extLst>
          </p:cNvPr>
          <p:cNvGraphicFramePr>
            <a:graphicFrameLocks noGrp="1"/>
          </p:cNvGraphicFramePr>
          <p:nvPr>
            <p:extLst>
              <p:ext uri="{D42A27DB-BD31-4B8C-83A1-F6EECF244321}">
                <p14:modId xmlns:p14="http://schemas.microsoft.com/office/powerpoint/2010/main" val="1143383327"/>
              </p:ext>
            </p:extLst>
          </p:nvPr>
        </p:nvGraphicFramePr>
        <p:xfrm>
          <a:off x="427038" y="1306514"/>
          <a:ext cx="11582399" cy="2703382"/>
        </p:xfrm>
        <a:graphic>
          <a:graphicData uri="http://schemas.openxmlformats.org/drawingml/2006/table">
            <a:tbl>
              <a:tblPr firstRow="1" firstCol="1" bandRow="1">
                <a:tableStyleId>{2D5ABB26-0587-4C30-8999-92F81FD0307C}</a:tableStyleId>
              </a:tblPr>
              <a:tblGrid>
                <a:gridCol w="3561433">
                  <a:extLst>
                    <a:ext uri="{9D8B030D-6E8A-4147-A177-3AD203B41FA5}">
                      <a16:colId xmlns:a16="http://schemas.microsoft.com/office/drawing/2014/main" val="3174192451"/>
                    </a:ext>
                  </a:extLst>
                </a:gridCol>
                <a:gridCol w="4236555">
                  <a:extLst>
                    <a:ext uri="{9D8B030D-6E8A-4147-A177-3AD203B41FA5}">
                      <a16:colId xmlns:a16="http://schemas.microsoft.com/office/drawing/2014/main" val="2284610204"/>
                    </a:ext>
                  </a:extLst>
                </a:gridCol>
                <a:gridCol w="2006792">
                  <a:extLst>
                    <a:ext uri="{9D8B030D-6E8A-4147-A177-3AD203B41FA5}">
                      <a16:colId xmlns:a16="http://schemas.microsoft.com/office/drawing/2014/main" val="1182798680"/>
                    </a:ext>
                  </a:extLst>
                </a:gridCol>
                <a:gridCol w="1777619">
                  <a:extLst>
                    <a:ext uri="{9D8B030D-6E8A-4147-A177-3AD203B41FA5}">
                      <a16:colId xmlns:a16="http://schemas.microsoft.com/office/drawing/2014/main" val="3457186022"/>
                    </a:ext>
                  </a:extLst>
                </a:gridCol>
              </a:tblGrid>
              <a:tr h="624199">
                <a:tc>
                  <a:txBody>
                    <a:bodyPr/>
                    <a:lstStyle/>
                    <a:p>
                      <a:pPr marL="0" marR="156845" algn="l" defTabSz="932742" rtl="0" eaLnBrk="1" latinLnBrk="0" hangingPunct="1">
                        <a:lnSpc>
                          <a:spcPct val="115000"/>
                        </a:lnSpc>
                      </a:pPr>
                      <a:r>
                        <a:rPr lang="en-US" sz="2200" kern="1200">
                          <a:solidFill>
                            <a:schemeClr val="bg1"/>
                          </a:solidFill>
                          <a:effectLst/>
                          <a:latin typeface="+mj-lt"/>
                        </a:rPr>
                        <a:t>Private IP Addresses</a:t>
                      </a:r>
                      <a:endParaRPr lang="en-US" sz="2200" b="0" kern="1200">
                        <a:solidFill>
                          <a:schemeClr val="bg1"/>
                        </a:solidFill>
                        <a:effectLst/>
                        <a:latin typeface="+mj-lt"/>
                        <a:ea typeface="+mn-ea"/>
                        <a:cs typeface="Segoe UI Semilight"/>
                      </a:endParaRPr>
                    </a:p>
                  </a:txBody>
                  <a:tcPr marL="137160" marR="137160" marT="9144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gn="l" defTabSz="932742" rtl="0" eaLnBrk="1" latinLnBrk="0" hangingPunct="1">
                        <a:lnSpc>
                          <a:spcPct val="115000"/>
                        </a:lnSpc>
                      </a:pPr>
                      <a:r>
                        <a:rPr lang="en-US" sz="2200" kern="1200">
                          <a:solidFill>
                            <a:schemeClr val="bg1"/>
                          </a:solidFill>
                          <a:effectLst/>
                          <a:latin typeface="+mj-lt"/>
                        </a:rPr>
                        <a:t>IP address association</a:t>
                      </a:r>
                      <a:endParaRPr lang="en-US" sz="2200" b="0" kern="1200">
                        <a:solidFill>
                          <a:schemeClr val="bg1"/>
                        </a:solidFill>
                        <a:effectLst/>
                        <a:latin typeface="+mj-lt"/>
                        <a:ea typeface="+mn-ea"/>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gn="l" defTabSz="932742" rtl="0" eaLnBrk="1" latinLnBrk="0" hangingPunct="1">
                        <a:lnSpc>
                          <a:spcPct val="115000"/>
                        </a:lnSpc>
                      </a:pPr>
                      <a:r>
                        <a:rPr lang="en-US" sz="2200" kern="1200">
                          <a:solidFill>
                            <a:schemeClr val="bg1"/>
                          </a:solidFill>
                          <a:effectLst/>
                          <a:latin typeface="+mj-lt"/>
                        </a:rPr>
                        <a:t>Dynamic</a:t>
                      </a:r>
                      <a:endParaRPr lang="en-US" sz="2200" b="0" kern="1200">
                        <a:solidFill>
                          <a:schemeClr val="bg1"/>
                        </a:solidFill>
                        <a:effectLst/>
                        <a:latin typeface="+mj-lt"/>
                        <a:ea typeface="+mn-ea"/>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gn="l" defTabSz="932742" rtl="0" eaLnBrk="1" latinLnBrk="0" hangingPunct="1">
                        <a:lnSpc>
                          <a:spcPct val="115000"/>
                        </a:lnSpc>
                      </a:pPr>
                      <a:r>
                        <a:rPr lang="en-US" sz="2200" kern="1200">
                          <a:solidFill>
                            <a:schemeClr val="bg1"/>
                          </a:solidFill>
                          <a:effectLst/>
                          <a:latin typeface="+mj-lt"/>
                        </a:rPr>
                        <a:t>Static</a:t>
                      </a:r>
                      <a:endParaRPr lang="en-US" sz="2200" b="0" kern="1200">
                        <a:solidFill>
                          <a:schemeClr val="bg1"/>
                        </a:solidFill>
                        <a:effectLst/>
                        <a:latin typeface="+mj-lt"/>
                        <a:ea typeface="+mn-ea"/>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3394654805"/>
                  </a:ext>
                </a:extLst>
              </a:tr>
              <a:tr h="693061">
                <a:tc>
                  <a:txBody>
                    <a:bodyPr/>
                    <a:lstStyle/>
                    <a:p>
                      <a:pPr marL="0" marR="156845" algn="l" defTabSz="932742" rtl="0" eaLnBrk="1" latinLnBrk="0" hangingPunct="1">
                        <a:lnSpc>
                          <a:spcPct val="115000"/>
                        </a:lnSpc>
                      </a:pPr>
                      <a:r>
                        <a:rPr lang="en-US" sz="2200" kern="1200">
                          <a:effectLst/>
                          <a:latin typeface="+mj-lt"/>
                        </a:rPr>
                        <a:t>Virtual Machine</a:t>
                      </a:r>
                      <a:endParaRPr lang="en-US" sz="2200" b="0" kern="1200">
                        <a:solidFill>
                          <a:schemeClr val="tx1"/>
                        </a:solidFill>
                        <a:effectLst/>
                        <a:latin typeface="+mj-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lnSpc>
                          <a:spcPct val="115000"/>
                        </a:lnSpc>
                      </a:pPr>
                      <a:r>
                        <a:rPr lang="en-US" sz="2200" kern="1200">
                          <a:effectLst/>
                        </a:rPr>
                        <a:t>NIC</a:t>
                      </a:r>
                      <a:endParaRPr lang="en-US" sz="2200" b="0" kern="1200">
                        <a:solidFill>
                          <a:schemeClr val="tx1"/>
                        </a:solidFill>
                        <a:effectLst/>
                        <a:latin typeface="+mn-lt"/>
                        <a:ea typeface="+mn-ea"/>
                        <a:cs typeface="Segoe UI Semilight"/>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a:effectLst/>
                        </a:rPr>
                        <a:t>Yes</a:t>
                      </a:r>
                      <a:endParaRPr lang="en-US" sz="2200" b="0" kern="120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a:effectLst/>
                        </a:rPr>
                        <a:t>Yes</a:t>
                      </a:r>
                      <a:endParaRPr lang="en-US" sz="2200" b="0" kern="120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31043496"/>
                  </a:ext>
                </a:extLst>
              </a:tr>
              <a:tr h="693061">
                <a:tc>
                  <a:txBody>
                    <a:bodyPr/>
                    <a:lstStyle/>
                    <a:p>
                      <a:pPr marL="0" marR="156845" algn="l" defTabSz="932742" rtl="0" eaLnBrk="1" latinLnBrk="0" hangingPunct="1">
                        <a:lnSpc>
                          <a:spcPct val="115000"/>
                        </a:lnSpc>
                      </a:pPr>
                      <a:r>
                        <a:rPr lang="en-US" sz="2200" kern="1200">
                          <a:effectLst/>
                          <a:latin typeface="+mj-lt"/>
                        </a:rPr>
                        <a:t>Internal Load Balancer</a:t>
                      </a:r>
                      <a:endParaRPr lang="en-US" sz="2200" b="0" kern="1200">
                        <a:solidFill>
                          <a:schemeClr val="tx1"/>
                        </a:solidFill>
                        <a:effectLst/>
                        <a:latin typeface="+mj-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lnSpc>
                          <a:spcPct val="115000"/>
                        </a:lnSpc>
                      </a:pPr>
                      <a:r>
                        <a:rPr lang="en-US" sz="2200" kern="1200">
                          <a:effectLst/>
                        </a:rPr>
                        <a:t>Front-end configuration</a:t>
                      </a:r>
                      <a:endParaRPr lang="en-US" sz="2200" b="0" kern="1200">
                        <a:solidFill>
                          <a:schemeClr val="tx1"/>
                        </a:solidFill>
                        <a:effectLst/>
                        <a:latin typeface="+mn-lt"/>
                        <a:ea typeface="+mn-ea"/>
                        <a:cs typeface="Segoe UI Semilight"/>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dirty="0">
                          <a:effectLst/>
                        </a:rPr>
                        <a:t>Yes</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a:effectLst/>
                        </a:rPr>
                        <a:t>Yes</a:t>
                      </a:r>
                      <a:endParaRPr lang="en-US" sz="2200" b="0" kern="120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9406885"/>
                  </a:ext>
                </a:extLst>
              </a:tr>
              <a:tr h="693061">
                <a:tc>
                  <a:txBody>
                    <a:bodyPr/>
                    <a:lstStyle/>
                    <a:p>
                      <a:pPr marL="0" marR="156845" algn="l" defTabSz="932742" rtl="0" eaLnBrk="1" latinLnBrk="0" hangingPunct="1">
                        <a:lnSpc>
                          <a:spcPct val="115000"/>
                        </a:lnSpc>
                      </a:pPr>
                      <a:r>
                        <a:rPr lang="en-US" sz="2200" kern="1200">
                          <a:effectLst/>
                          <a:latin typeface="+mj-lt"/>
                        </a:rPr>
                        <a:t>Application Gateway</a:t>
                      </a:r>
                      <a:endParaRPr lang="en-US" sz="2200" b="0" kern="1200">
                        <a:solidFill>
                          <a:schemeClr val="tx1"/>
                        </a:solidFill>
                        <a:effectLst/>
                        <a:latin typeface="+mj-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lnSpc>
                          <a:spcPct val="115000"/>
                        </a:lnSpc>
                      </a:pPr>
                      <a:r>
                        <a:rPr lang="en-US" sz="2200" kern="1200">
                          <a:effectLst/>
                        </a:rPr>
                        <a:t>Front-end configuration</a:t>
                      </a:r>
                      <a:endParaRPr lang="en-US" sz="2200" b="0" kern="1200">
                        <a:solidFill>
                          <a:schemeClr val="tx1"/>
                        </a:solidFill>
                        <a:effectLst/>
                        <a:latin typeface="+mn-lt"/>
                        <a:ea typeface="+mn-ea"/>
                        <a:cs typeface="Segoe UI Semilight"/>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a:effectLst/>
                        </a:rPr>
                        <a:t>Yes</a:t>
                      </a:r>
                      <a:endParaRPr lang="en-US" sz="2200" b="0" kern="120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dirty="0">
                          <a:effectLst/>
                        </a:rPr>
                        <a:t>Yes</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85675026"/>
                  </a:ext>
                </a:extLst>
              </a:tr>
            </a:tbl>
          </a:graphicData>
        </a:graphic>
      </p:graphicFrame>
      <p:sp>
        <p:nvSpPr>
          <p:cNvPr id="11" name="Text Placeholder 2">
            <a:extLst>
              <a:ext uri="{FF2B5EF4-FFF2-40B4-BE49-F238E27FC236}">
                <a16:creationId xmlns:a16="http://schemas.microsoft.com/office/drawing/2014/main" id="{EC3544F5-E71F-41E9-85BB-F6BC6E8DE988}"/>
              </a:ext>
            </a:extLst>
          </p:cNvPr>
          <p:cNvSpPr txBox="1">
            <a:spLocks/>
          </p:cNvSpPr>
          <p:nvPr/>
        </p:nvSpPr>
        <p:spPr>
          <a:xfrm>
            <a:off x="427038" y="4148347"/>
            <a:ext cx="11582400" cy="977669"/>
          </a:xfrm>
          <a:prstGeom prst="rect">
            <a:avLst/>
          </a:prstGeom>
          <a:solidFill>
            <a:schemeClr val="bg1">
              <a:lumMod val="95000"/>
            </a:schemeClr>
          </a:solidFill>
          <a:ln w="6350">
            <a:noFill/>
          </a:ln>
        </p:spPr>
        <p:txBody>
          <a:bodyPr vert="horz" wrap="square" lIns="137160" tIns="91440" rIns="137160"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200" spc="0" dirty="0">
                <a:solidFill>
                  <a:schemeClr val="tx2">
                    <a:lumMod val="50000"/>
                  </a:schemeClr>
                </a:solidFill>
                <a:cs typeface="Segoe UI Semilight"/>
              </a:rPr>
              <a:t>Dynamic (default).</a:t>
            </a:r>
            <a:r>
              <a:rPr lang="en-US" sz="2200" spc="0" dirty="0">
                <a:solidFill>
                  <a:schemeClr val="tx2">
                    <a:lumMod val="50000"/>
                  </a:schemeClr>
                </a:solidFill>
                <a:latin typeface="+mn-lt"/>
                <a:cs typeface="Segoe UI Semilight"/>
              </a:rPr>
              <a:t> </a:t>
            </a:r>
            <a:r>
              <a:rPr lang="en-US" sz="2200" spc="0" dirty="0">
                <a:latin typeface="+mn-lt"/>
                <a:cs typeface="Segoe UI Semilight"/>
              </a:rPr>
              <a:t>Azure assigns the next available unassigned or unreserved IP address in the subnet’s address range </a:t>
            </a:r>
          </a:p>
        </p:txBody>
      </p:sp>
      <p:sp>
        <p:nvSpPr>
          <p:cNvPr id="5" name="Text Placeholder 2">
            <a:extLst>
              <a:ext uri="{FF2B5EF4-FFF2-40B4-BE49-F238E27FC236}">
                <a16:creationId xmlns:a16="http://schemas.microsoft.com/office/drawing/2014/main" id="{188DE04B-0ABB-4FE1-BAC8-6E3AB0E24B5C}"/>
              </a:ext>
            </a:extLst>
          </p:cNvPr>
          <p:cNvSpPr txBox="1">
            <a:spLocks/>
          </p:cNvSpPr>
          <p:nvPr/>
        </p:nvSpPr>
        <p:spPr>
          <a:xfrm>
            <a:off x="427038" y="5264467"/>
            <a:ext cx="11582400" cy="977669"/>
          </a:xfrm>
          <a:prstGeom prst="rect">
            <a:avLst/>
          </a:prstGeom>
          <a:solidFill>
            <a:schemeClr val="bg1">
              <a:lumMod val="95000"/>
            </a:schemeClr>
          </a:solidFill>
          <a:ln w="6350">
            <a:noFill/>
          </a:ln>
        </p:spPr>
        <p:txBody>
          <a:bodyPr vert="horz" wrap="square" lIns="137160" tIns="91440" rIns="137160"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200" spc="0" dirty="0">
                <a:solidFill>
                  <a:schemeClr val="tx2">
                    <a:lumMod val="50000"/>
                  </a:schemeClr>
                </a:solidFill>
                <a:cs typeface="Segoe UI Semilight"/>
              </a:rPr>
              <a:t>Static</a:t>
            </a:r>
            <a:r>
              <a:rPr lang="en-US" sz="2200" spc="0" dirty="0">
                <a:solidFill>
                  <a:schemeClr val="tx2"/>
                </a:solidFill>
                <a:cs typeface="Segoe UI Semilight"/>
              </a:rPr>
              <a:t>. </a:t>
            </a:r>
            <a:r>
              <a:rPr lang="en-US" sz="2200" spc="0" dirty="0">
                <a:latin typeface="+mn-lt"/>
                <a:cs typeface="Segoe UI Semilight"/>
              </a:rPr>
              <a:t>You select and assign any unassigned or unreserved IP address in the subnet's address range </a:t>
            </a:r>
          </a:p>
        </p:txBody>
      </p:sp>
    </p:spTree>
    <p:extLst>
      <p:ext uri="{BB962C8B-B14F-4D97-AF65-F5344CB8AC3E}">
        <p14:creationId xmlns:p14="http://schemas.microsoft.com/office/powerpoint/2010/main" val="323248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1A9B-4884-43FC-B882-32050A4E731A}"/>
              </a:ext>
            </a:extLst>
          </p:cNvPr>
          <p:cNvSpPr>
            <a:spLocks noGrp="1"/>
          </p:cNvSpPr>
          <p:nvPr>
            <p:ph type="title"/>
          </p:nvPr>
        </p:nvSpPr>
        <p:spPr/>
        <p:txBody>
          <a:bodyPr/>
          <a:lstStyle/>
          <a:p>
            <a:r>
              <a:rPr lang="en-US" dirty="0"/>
              <a:t>Demonstration – Virtual Networks</a:t>
            </a:r>
          </a:p>
        </p:txBody>
      </p:sp>
      <p:pic>
        <p:nvPicPr>
          <p:cNvPr id="9" name="Picture 8">
            <a:extLst>
              <a:ext uri="{FF2B5EF4-FFF2-40B4-BE49-F238E27FC236}">
                <a16:creationId xmlns:a16="http://schemas.microsoft.com/office/drawing/2014/main" id="{D26FA3CA-7EF3-4B2B-A311-A9C6BF07E57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127" y="1801813"/>
            <a:ext cx="12428220" cy="2119884"/>
          </a:xfrm>
          <a:prstGeom prst="rect">
            <a:avLst/>
          </a:prstGeom>
        </p:spPr>
      </p:pic>
      <p:sp>
        <p:nvSpPr>
          <p:cNvPr id="10" name="Oval 9">
            <a:extLst>
              <a:ext uri="{FF2B5EF4-FFF2-40B4-BE49-F238E27FC236}">
                <a16:creationId xmlns:a16="http://schemas.microsoft.com/office/drawing/2014/main" id="{E31FBD9E-00BE-4D41-8FB7-E020B62D794F}"/>
              </a:ext>
              <a:ext uri="{C183D7F6-B498-43B3-948B-1728B52AA6E4}">
                <adec:decorative xmlns:adec="http://schemas.microsoft.com/office/drawing/2017/decorative" val="0"/>
              </a:ext>
            </a:extLst>
          </p:cNvPr>
          <p:cNvSpPr/>
          <p:nvPr/>
        </p:nvSpPr>
        <p:spPr bwMode="auto">
          <a:xfrm>
            <a:off x="1940850" y="2082620"/>
            <a:ext cx="3468562" cy="3468555"/>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400">
                <a:solidFill>
                  <a:schemeClr val="tx1"/>
                </a:solidFill>
                <a:latin typeface="+mj-lt"/>
              </a:rPr>
              <a:t>Create a</a:t>
            </a:r>
            <a:br>
              <a:rPr lang="en-US" sz="2400">
                <a:solidFill>
                  <a:schemeClr val="tx1"/>
                </a:solidFill>
                <a:latin typeface="+mj-lt"/>
              </a:rPr>
            </a:br>
            <a:r>
              <a:rPr lang="en-US" sz="2400">
                <a:solidFill>
                  <a:schemeClr val="tx1"/>
                </a:solidFill>
                <a:latin typeface="+mj-lt"/>
              </a:rPr>
              <a:t>virtual network</a:t>
            </a:r>
            <a:br>
              <a:rPr lang="en-US" sz="2400">
                <a:solidFill>
                  <a:schemeClr val="tx1"/>
                </a:solidFill>
                <a:latin typeface="+mj-lt"/>
              </a:rPr>
            </a:br>
            <a:r>
              <a:rPr lang="en-US" sz="2400">
                <a:solidFill>
                  <a:schemeClr val="tx1"/>
                </a:solidFill>
                <a:latin typeface="+mj-lt"/>
              </a:rPr>
              <a:t>in the portal</a:t>
            </a:r>
          </a:p>
        </p:txBody>
      </p:sp>
      <p:sp>
        <p:nvSpPr>
          <p:cNvPr id="12" name="Oval 11">
            <a:extLst>
              <a:ext uri="{FF2B5EF4-FFF2-40B4-BE49-F238E27FC236}">
                <a16:creationId xmlns:a16="http://schemas.microsoft.com/office/drawing/2014/main" id="{FCAEAFC7-DFE4-438B-B42A-DE8B301486B5}"/>
              </a:ext>
              <a:ext uri="{C183D7F6-B498-43B3-948B-1728B52AA6E4}">
                <adec:decorative xmlns:adec="http://schemas.microsoft.com/office/drawing/2017/decorative" val="0"/>
              </a:ext>
            </a:extLst>
          </p:cNvPr>
          <p:cNvSpPr/>
          <p:nvPr/>
        </p:nvSpPr>
        <p:spPr bwMode="auto">
          <a:xfrm>
            <a:off x="7027065" y="2082620"/>
            <a:ext cx="3468562" cy="3468555"/>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400">
                <a:solidFill>
                  <a:schemeClr val="tx1"/>
                </a:solidFill>
                <a:latin typeface="+mj-lt"/>
              </a:rPr>
              <a:t>Create a</a:t>
            </a:r>
            <a:br>
              <a:rPr lang="en-US" sz="2400">
                <a:solidFill>
                  <a:schemeClr val="tx1"/>
                </a:solidFill>
                <a:latin typeface="+mj-lt"/>
              </a:rPr>
            </a:br>
            <a:r>
              <a:rPr lang="en-US" sz="2400">
                <a:solidFill>
                  <a:schemeClr val="tx1"/>
                </a:solidFill>
                <a:latin typeface="+mj-lt"/>
              </a:rPr>
              <a:t>virtual network</a:t>
            </a:r>
            <a:br>
              <a:rPr lang="en-US" sz="2400">
                <a:solidFill>
                  <a:schemeClr val="tx1"/>
                </a:solidFill>
                <a:latin typeface="+mj-lt"/>
              </a:rPr>
            </a:br>
            <a:r>
              <a:rPr lang="en-US" sz="2400">
                <a:solidFill>
                  <a:schemeClr val="tx1"/>
                </a:solidFill>
                <a:latin typeface="+mj-lt"/>
              </a:rPr>
              <a:t>with PowerShell</a:t>
            </a:r>
          </a:p>
        </p:txBody>
      </p:sp>
    </p:spTree>
    <p:extLst>
      <p:ext uri="{BB962C8B-B14F-4D97-AF65-F5344CB8AC3E}">
        <p14:creationId xmlns:p14="http://schemas.microsoft.com/office/powerpoint/2010/main" val="266545547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Configure Virtual Networks</a:t>
            </a:r>
          </a:p>
        </p:txBody>
      </p:sp>
      <p:sp>
        <p:nvSpPr>
          <p:cNvPr id="4" name="Rectangle 3">
            <a:extLst>
              <a:ext uri="{FF2B5EF4-FFF2-40B4-BE49-F238E27FC236}">
                <a16:creationId xmlns:a16="http://schemas.microsoft.com/office/drawing/2014/main" id="{2966B463-01CD-4B75-BB8C-E0B3A0BA3BB5}"/>
              </a:ext>
            </a:extLst>
          </p:cNvPr>
          <p:cNvSpPr/>
          <p:nvPr/>
        </p:nvSpPr>
        <p:spPr bwMode="auto">
          <a:xfrm>
            <a:off x="400024" y="1502616"/>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a:t>
            </a:r>
          </a:p>
        </p:txBody>
      </p:sp>
      <p:sp>
        <p:nvSpPr>
          <p:cNvPr id="5" name="Rectangle 4">
            <a:extLst>
              <a:ext uri="{FF2B5EF4-FFF2-40B4-BE49-F238E27FC236}">
                <a16:creationId xmlns:a16="http://schemas.microsoft.com/office/drawing/2014/main" id="{518F38BA-DC8B-40A2-8C01-D6C0048EF654}"/>
              </a:ext>
            </a:extLst>
          </p:cNvPr>
          <p:cNvSpPr/>
          <p:nvPr/>
        </p:nvSpPr>
        <p:spPr bwMode="auto">
          <a:xfrm>
            <a:off x="4849785" y="1502616"/>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latin typeface="+mj-lt"/>
              </a:rPr>
              <a:t>Microsoft Learn Modules (docs.microsoft.com/Learn)</a:t>
            </a:r>
          </a:p>
        </p:txBody>
      </p:sp>
      <p:sp>
        <p:nvSpPr>
          <p:cNvPr id="8" name="Rectangle 7">
            <a:extLst>
              <a:ext uri="{FF2B5EF4-FFF2-40B4-BE49-F238E27FC236}">
                <a16:creationId xmlns:a16="http://schemas.microsoft.com/office/drawing/2014/main" id="{74FB8EB5-9373-4BF7-A4F4-0EBE905EA0D8}"/>
              </a:ext>
            </a:extLst>
          </p:cNvPr>
          <p:cNvSpPr/>
          <p:nvPr/>
        </p:nvSpPr>
        <p:spPr>
          <a:xfrm>
            <a:off x="4849785" y="2325057"/>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lnSpc>
                <a:spcPct val="90000"/>
              </a:lnSpc>
              <a:spcBef>
                <a:spcPct val="0"/>
              </a:spcBef>
              <a:spcAft>
                <a:spcPct val="35000"/>
              </a:spcAft>
            </a:pPr>
            <a:r>
              <a:rPr lang="en-US" sz="2000" dirty="0">
                <a:solidFill>
                  <a:schemeClr val="tx1"/>
                </a:solidFill>
                <a:hlinkClick r:id="rId3"/>
              </a:rPr>
              <a:t>Design an IP addressing schema for your Azure deployment (Sandbox)</a:t>
            </a:r>
            <a:endParaRPr lang="en-US" sz="2000" dirty="0">
              <a:solidFill>
                <a:schemeClr val="tx1"/>
              </a:solidFill>
            </a:endParaRPr>
          </a:p>
        </p:txBody>
      </p:sp>
      <p:sp>
        <p:nvSpPr>
          <p:cNvPr id="15" name="TextBox 14">
            <a:extLst>
              <a:ext uri="{FF2B5EF4-FFF2-40B4-BE49-F238E27FC236}">
                <a16:creationId xmlns:a16="http://schemas.microsoft.com/office/drawing/2014/main" id="{441C2F6C-09DC-4FEA-94BC-D4CCA032AAA6}"/>
              </a:ext>
            </a:extLst>
          </p:cNvPr>
          <p:cNvSpPr txBox="1"/>
          <p:nvPr/>
        </p:nvSpPr>
        <p:spPr>
          <a:xfrm>
            <a:off x="4849785" y="3171723"/>
            <a:ext cx="7415787" cy="400110"/>
          </a:xfrm>
          <a:prstGeom prst="rect">
            <a:avLst/>
          </a:prstGeom>
          <a:noFill/>
        </p:spPr>
        <p:txBody>
          <a:bodyPr wrap="square">
            <a:spAutoFit/>
          </a:bodyPr>
          <a:lstStyle/>
          <a:p>
            <a:r>
              <a:rPr lang="en-US" sz="2000" dirty="0">
                <a:hlinkClick r:id="rId4"/>
              </a:rPr>
              <a:t>Implement Windows Server IaaS VM IP addressing and routing</a:t>
            </a:r>
            <a:endParaRPr lang="en-US" sz="2000" dirty="0"/>
          </a:p>
        </p:txBody>
      </p:sp>
      <p:cxnSp>
        <p:nvCxnSpPr>
          <p:cNvPr id="14" name="Straight Connector 13">
            <a:extLst>
              <a:ext uri="{FF2B5EF4-FFF2-40B4-BE49-F238E27FC236}">
                <a16:creationId xmlns:a16="http://schemas.microsoft.com/office/drawing/2014/main" id="{B8019769-3D92-44B8-B3D0-907648D9CF64}"/>
              </a:ext>
              <a:ext uri="{C183D7F6-B498-43B3-948B-1728B52AA6E4}">
                <adec:decorative xmlns:adec="http://schemas.microsoft.com/office/drawing/2017/decorative" val="1"/>
              </a:ext>
            </a:extLst>
          </p:cNvPr>
          <p:cNvCxnSpPr>
            <a:cxnSpLocks/>
          </p:cNvCxnSpPr>
          <p:nvPr/>
        </p:nvCxnSpPr>
        <p:spPr>
          <a:xfrm>
            <a:off x="4922543" y="3063248"/>
            <a:ext cx="705938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4131A59-8C9B-415F-B4A2-CA8A0ECC7817}"/>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1714582" y="2873697"/>
            <a:ext cx="1494645" cy="2173707"/>
          </a:xfrm>
          <a:prstGeom prst="rect">
            <a:avLst/>
          </a:prstGeom>
        </p:spPr>
      </p:pic>
      <p:cxnSp>
        <p:nvCxnSpPr>
          <p:cNvPr id="11" name="Straight Connector 10">
            <a:extLst>
              <a:ext uri="{FF2B5EF4-FFF2-40B4-BE49-F238E27FC236}">
                <a16:creationId xmlns:a16="http://schemas.microsoft.com/office/drawing/2014/main" id="{04762056-76B4-4807-B50E-B6EDF8CF973A}"/>
              </a:ext>
              <a:ext uri="{C183D7F6-B498-43B3-948B-1728B52AA6E4}">
                <adec:decorative xmlns:adec="http://schemas.microsoft.com/office/drawing/2017/decorative" val="1"/>
              </a:ext>
            </a:extLst>
          </p:cNvPr>
          <p:cNvCxnSpPr>
            <a:cxnSpLocks/>
          </p:cNvCxnSpPr>
          <p:nvPr/>
        </p:nvCxnSpPr>
        <p:spPr>
          <a:xfrm>
            <a:off x="4922543" y="3837772"/>
            <a:ext cx="705938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3D0E5EC-AD09-4A8A-BC4F-68268346CA1B}"/>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422890536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282072" y="3247963"/>
            <a:ext cx="9464093" cy="498598"/>
          </a:xfrm>
        </p:spPr>
        <p:txBody>
          <a:bodyPr/>
          <a:lstStyle/>
          <a:p>
            <a:r>
              <a:rPr lang="en-US" dirty="0"/>
              <a:t>Configure </a:t>
            </a:r>
            <a:r>
              <a:rPr lang="en-US" dirty="0">
                <a:cs typeface="Segoe UI"/>
              </a:rPr>
              <a:t>Network Security Groups</a:t>
            </a:r>
          </a:p>
        </p:txBody>
      </p:sp>
      <p:pic>
        <p:nvPicPr>
          <p:cNvPr id="3" name="Picture 2" descr="Icon of 3 interlap arc">
            <a:extLst>
              <a:ext uri="{FF2B5EF4-FFF2-40B4-BE49-F238E27FC236}">
                <a16:creationId xmlns:a16="http://schemas.microsoft.com/office/drawing/2014/main" id="{65AB4EDA-FC4E-43D6-84B4-1CC600551095}"/>
              </a:ext>
            </a:extLst>
          </p:cNvPr>
          <p:cNvPicPr>
            <a:picLocks noChangeAspect="1"/>
          </p:cNvPicPr>
          <p:nvPr/>
        </p:nvPicPr>
        <p:blipFill>
          <a:blip r:embed="rId2"/>
          <a:stretch>
            <a:fillRect/>
          </a:stretch>
        </p:blipFill>
        <p:spPr>
          <a:xfrm>
            <a:off x="10288646" y="2936874"/>
            <a:ext cx="1254126" cy="1254126"/>
          </a:xfrm>
          <a:prstGeom prst="rect">
            <a:avLst/>
          </a:prstGeom>
        </p:spPr>
      </p:pic>
    </p:spTree>
    <p:extLst>
      <p:ext uri="{BB962C8B-B14F-4D97-AF65-F5344CB8AC3E}">
        <p14:creationId xmlns:p14="http://schemas.microsoft.com/office/powerpoint/2010/main" val="17892389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a:xfrm>
            <a:off x="465139" y="2676526"/>
            <a:ext cx="2506662" cy="1641475"/>
          </a:xfrm>
        </p:spPr>
        <p:txBody>
          <a:bodyPr/>
          <a:lstStyle/>
          <a:p>
            <a:r>
              <a:rPr lang="en-US" dirty="0"/>
              <a:t>Configure Network Security Groups Introduction</a:t>
            </a:r>
          </a:p>
        </p:txBody>
      </p:sp>
      <p:sp>
        <p:nvSpPr>
          <p:cNvPr id="4" name="Rectangle 3">
            <a:extLst>
              <a:ext uri="{FF2B5EF4-FFF2-40B4-BE49-F238E27FC236}">
                <a16:creationId xmlns:a16="http://schemas.microsoft.com/office/drawing/2014/main" id="{02E3D4CF-6F7F-4ECB-80C3-219912F3C803}"/>
              </a:ext>
            </a:extLst>
          </p:cNvPr>
          <p:cNvSpPr/>
          <p:nvPr/>
        </p:nvSpPr>
        <p:spPr>
          <a:xfrm>
            <a:off x="4313140" y="391816"/>
            <a:ext cx="6405963" cy="462349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lnSpc>
                <a:spcPct val="150000"/>
              </a:lnSpc>
              <a:spcBef>
                <a:spcPct val="0"/>
              </a:spcBef>
              <a:spcAft>
                <a:spcPct val="35000"/>
              </a:spcAft>
            </a:pPr>
            <a:r>
              <a:rPr lang="en-US" sz="2000" dirty="0">
                <a:solidFill>
                  <a:schemeClr val="tx1"/>
                </a:solidFill>
              </a:rPr>
              <a:t>Implement Network Security Groups (NSGs)</a:t>
            </a:r>
          </a:p>
          <a:p>
            <a:pPr defTabSz="1022350">
              <a:lnSpc>
                <a:spcPct val="150000"/>
              </a:lnSpc>
              <a:spcBef>
                <a:spcPct val="0"/>
              </a:spcBef>
              <a:spcAft>
                <a:spcPct val="35000"/>
              </a:spcAft>
            </a:pPr>
            <a:r>
              <a:rPr lang="en-US" sz="2000" dirty="0">
                <a:solidFill>
                  <a:schemeClr val="tx1"/>
                </a:solidFill>
              </a:rPr>
              <a:t>Determine NSG Rules</a:t>
            </a:r>
          </a:p>
          <a:p>
            <a:pPr defTabSz="1022350">
              <a:lnSpc>
                <a:spcPct val="150000"/>
              </a:lnSpc>
              <a:spcBef>
                <a:spcPct val="0"/>
              </a:spcBef>
              <a:spcAft>
                <a:spcPct val="35000"/>
              </a:spcAft>
            </a:pPr>
            <a:r>
              <a:rPr lang="en-US" sz="2000" dirty="0">
                <a:solidFill>
                  <a:schemeClr val="tx1"/>
                </a:solidFill>
              </a:rPr>
              <a:t>Determine NSG Effective Rules</a:t>
            </a:r>
          </a:p>
          <a:p>
            <a:pPr defTabSz="1022350">
              <a:lnSpc>
                <a:spcPct val="150000"/>
              </a:lnSpc>
              <a:spcBef>
                <a:spcPct val="0"/>
              </a:spcBef>
              <a:spcAft>
                <a:spcPct val="35000"/>
              </a:spcAft>
            </a:pPr>
            <a:r>
              <a:rPr lang="en-US" sz="2000" dirty="0">
                <a:solidFill>
                  <a:schemeClr val="tx1"/>
                </a:solidFill>
              </a:rPr>
              <a:t>Create NSG Rules</a:t>
            </a:r>
          </a:p>
          <a:p>
            <a:pPr defTabSz="1022350">
              <a:lnSpc>
                <a:spcPct val="150000"/>
              </a:lnSpc>
              <a:spcBef>
                <a:spcPct val="0"/>
              </a:spcBef>
              <a:spcAft>
                <a:spcPct val="35000"/>
              </a:spcAft>
            </a:pPr>
            <a:r>
              <a:rPr lang="en-US" sz="2000" dirty="0">
                <a:solidFill>
                  <a:schemeClr val="tx1"/>
                </a:solidFill>
              </a:rPr>
              <a:t>Implement Application Security Groups (ASGs)</a:t>
            </a:r>
          </a:p>
          <a:p>
            <a:pPr defTabSz="1022350">
              <a:lnSpc>
                <a:spcPct val="150000"/>
              </a:lnSpc>
              <a:spcBef>
                <a:spcPct val="0"/>
              </a:spcBef>
              <a:spcAft>
                <a:spcPct val="35000"/>
              </a:spcAft>
            </a:pPr>
            <a:r>
              <a:rPr lang="en-US" sz="2000" dirty="0">
                <a:solidFill>
                  <a:schemeClr val="tx1"/>
                </a:solidFill>
              </a:rPr>
              <a:t>Demonstration – NSGs</a:t>
            </a:r>
          </a:p>
          <a:p>
            <a:pPr defTabSz="1022350">
              <a:lnSpc>
                <a:spcPct val="150000"/>
              </a:lnSpc>
              <a:spcBef>
                <a:spcPct val="0"/>
              </a:spcBef>
              <a:spcAft>
                <a:spcPct val="35000"/>
              </a:spcAft>
            </a:pPr>
            <a:r>
              <a:rPr lang="en-US" sz="2000" dirty="0">
                <a:solidFill>
                  <a:schemeClr val="tx1"/>
                </a:solidFill>
              </a:rPr>
              <a:t>Summary and Resources</a:t>
            </a:r>
          </a:p>
          <a:p>
            <a:pPr defTabSz="1022350">
              <a:lnSpc>
                <a:spcPct val="150000"/>
              </a:lnSpc>
              <a:spcBef>
                <a:spcPct val="0"/>
              </a:spcBef>
              <a:spcAft>
                <a:spcPct val="35000"/>
              </a:spcAft>
            </a:pPr>
            <a:endParaRPr lang="en-US" sz="2000" dirty="0">
              <a:solidFill>
                <a:schemeClr val="tx1"/>
              </a:solidFill>
            </a:endParaRPr>
          </a:p>
        </p:txBody>
      </p:sp>
      <p:grpSp>
        <p:nvGrpSpPr>
          <p:cNvPr id="5" name="Group 4">
            <a:extLst>
              <a:ext uri="{FF2B5EF4-FFF2-40B4-BE49-F238E27FC236}">
                <a16:creationId xmlns:a16="http://schemas.microsoft.com/office/drawing/2014/main" id="{1911EFE6-CF74-4820-8B2D-95F4440A5E70}"/>
              </a:ext>
              <a:ext uri="{C183D7F6-B498-43B3-948B-1728B52AA6E4}">
                <adec:decorative xmlns:adec="http://schemas.microsoft.com/office/drawing/2017/decorative" val="1"/>
              </a:ext>
            </a:extLst>
          </p:cNvPr>
          <p:cNvGrpSpPr/>
          <p:nvPr/>
        </p:nvGrpSpPr>
        <p:grpSpPr>
          <a:xfrm>
            <a:off x="3627689" y="596868"/>
            <a:ext cx="550048" cy="3885714"/>
            <a:chOff x="3627689" y="596868"/>
            <a:chExt cx="550048" cy="3885714"/>
          </a:xfrm>
        </p:grpSpPr>
        <p:pic>
          <p:nvPicPr>
            <p:cNvPr id="76" name="Picture 75" descr="Icon two arrows in a circular motion">
              <a:extLst>
                <a:ext uri="{FF2B5EF4-FFF2-40B4-BE49-F238E27FC236}">
                  <a16:creationId xmlns:a16="http://schemas.microsoft.com/office/drawing/2014/main" id="{742F70A9-76AE-4100-8D14-E4A87E9AC5AD}"/>
                </a:ext>
              </a:extLst>
            </p:cNvPr>
            <p:cNvPicPr>
              <a:picLocks noChangeAspect="1"/>
            </p:cNvPicPr>
            <p:nvPr/>
          </p:nvPicPr>
          <p:blipFill>
            <a:blip r:embed="rId3"/>
            <a:stretch>
              <a:fillRect/>
            </a:stretch>
          </p:blipFill>
          <p:spPr>
            <a:xfrm>
              <a:off x="3627689" y="2311825"/>
              <a:ext cx="531865" cy="499841"/>
            </a:xfrm>
            <a:prstGeom prst="rect">
              <a:avLst/>
            </a:prstGeom>
          </p:spPr>
        </p:pic>
        <p:pic>
          <p:nvPicPr>
            <p:cNvPr id="77" name="Picture 76" descr="Icon of a circles in different sizes">
              <a:extLst>
                <a:ext uri="{FF2B5EF4-FFF2-40B4-BE49-F238E27FC236}">
                  <a16:creationId xmlns:a16="http://schemas.microsoft.com/office/drawing/2014/main" id="{FD2C627B-FC33-4715-8A1F-0EC5ED9BF129}"/>
                </a:ext>
              </a:extLst>
            </p:cNvPr>
            <p:cNvPicPr>
              <a:picLocks noChangeAspect="1"/>
            </p:cNvPicPr>
            <p:nvPr/>
          </p:nvPicPr>
          <p:blipFill>
            <a:blip r:embed="rId4"/>
            <a:stretch>
              <a:fillRect/>
            </a:stretch>
          </p:blipFill>
          <p:spPr>
            <a:xfrm>
              <a:off x="3633275" y="1168890"/>
              <a:ext cx="526279" cy="566391"/>
            </a:xfrm>
            <a:prstGeom prst="rect">
              <a:avLst/>
            </a:prstGeom>
          </p:spPr>
        </p:pic>
        <p:pic>
          <p:nvPicPr>
            <p:cNvPr id="79" name="Picture 78" descr="Icon of a webpage">
              <a:extLst>
                <a:ext uri="{FF2B5EF4-FFF2-40B4-BE49-F238E27FC236}">
                  <a16:creationId xmlns:a16="http://schemas.microsoft.com/office/drawing/2014/main" id="{E2050EFD-04FB-4228-987B-92091D429AB4}"/>
                </a:ext>
              </a:extLst>
            </p:cNvPr>
            <p:cNvPicPr>
              <a:picLocks noChangeAspect="1"/>
            </p:cNvPicPr>
            <p:nvPr/>
          </p:nvPicPr>
          <p:blipFill>
            <a:blip r:embed="rId5"/>
            <a:stretch>
              <a:fillRect/>
            </a:stretch>
          </p:blipFill>
          <p:spPr>
            <a:xfrm>
              <a:off x="3658846" y="3406904"/>
              <a:ext cx="457786" cy="508196"/>
            </a:xfrm>
            <a:prstGeom prst="rect">
              <a:avLst/>
            </a:prstGeom>
          </p:spPr>
        </p:pic>
        <p:pic>
          <p:nvPicPr>
            <p:cNvPr id="14" name="Picture 13">
              <a:extLst>
                <a:ext uri="{FF2B5EF4-FFF2-40B4-BE49-F238E27FC236}">
                  <a16:creationId xmlns:a16="http://schemas.microsoft.com/office/drawing/2014/main" id="{A0E92C1E-BAB3-4496-BB8E-504F40B7FD54}"/>
                </a:ext>
              </a:extLst>
            </p:cNvPr>
            <p:cNvPicPr>
              <a:picLocks noChangeAspect="1"/>
            </p:cNvPicPr>
            <p:nvPr/>
          </p:nvPicPr>
          <p:blipFill>
            <a:blip r:embed="rId6"/>
            <a:stretch>
              <a:fillRect/>
            </a:stretch>
          </p:blipFill>
          <p:spPr>
            <a:xfrm>
              <a:off x="3665028" y="3992825"/>
              <a:ext cx="512709" cy="489757"/>
            </a:xfrm>
            <a:prstGeom prst="rect">
              <a:avLst/>
            </a:prstGeom>
          </p:spPr>
        </p:pic>
        <p:grpSp>
          <p:nvGrpSpPr>
            <p:cNvPr id="16" name="Group 15">
              <a:extLst>
                <a:ext uri="{FF2B5EF4-FFF2-40B4-BE49-F238E27FC236}">
                  <a16:creationId xmlns:a16="http://schemas.microsoft.com/office/drawing/2014/main" id="{6E0A9BFD-C660-42AC-B0BE-71AB033098A4}"/>
                </a:ext>
              </a:extLst>
            </p:cNvPr>
            <p:cNvGrpSpPr/>
            <p:nvPr/>
          </p:nvGrpSpPr>
          <p:grpSpPr>
            <a:xfrm>
              <a:off x="3784297" y="4104902"/>
              <a:ext cx="319258" cy="265601"/>
              <a:chOff x="3876178" y="3413953"/>
              <a:chExt cx="297764" cy="255320"/>
            </a:xfrm>
          </p:grpSpPr>
          <p:sp>
            <p:nvSpPr>
              <p:cNvPr id="17" name="Freeform: Shape 16">
                <a:extLst>
                  <a:ext uri="{FF2B5EF4-FFF2-40B4-BE49-F238E27FC236}">
                    <a16:creationId xmlns:a16="http://schemas.microsoft.com/office/drawing/2014/main" id="{62FF6A62-C3B1-4E83-939A-91EEF64F54DA}"/>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D77A323-4268-409E-AF3C-BAC89FCD48CA}"/>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AE9CFBE-75BA-41A4-B723-A420A2929654}"/>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6E7BB6F-940D-41DA-BF45-78CBADEC11FB}"/>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F8BE0FE8-8C6B-4ABF-BD38-2063958EA6EC}"/>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C0C5F6A-D25D-4D83-96C6-0478C032259A}"/>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A6E6406-76A1-4805-B7A0-0BBA96199030}"/>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8BC94BB9-49C1-4BBF-AA8B-6EF86F15FE14}"/>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nvGrpSpPr>
            <p:cNvPr id="35" name="Group 34">
              <a:extLst>
                <a:ext uri="{FF2B5EF4-FFF2-40B4-BE49-F238E27FC236}">
                  <a16:creationId xmlns:a16="http://schemas.microsoft.com/office/drawing/2014/main" id="{F6260082-AA72-49E7-BAA0-B43A98C4CE9F}"/>
                </a:ext>
              </a:extLst>
            </p:cNvPr>
            <p:cNvGrpSpPr/>
            <p:nvPr/>
          </p:nvGrpSpPr>
          <p:grpSpPr>
            <a:xfrm>
              <a:off x="3627689" y="596868"/>
              <a:ext cx="538456" cy="543175"/>
              <a:chOff x="4090012" y="6216604"/>
              <a:chExt cx="577680" cy="577680"/>
            </a:xfrm>
          </p:grpSpPr>
          <p:pic>
            <p:nvPicPr>
              <p:cNvPr id="34" name="Picture 33">
                <a:extLst>
                  <a:ext uri="{FF2B5EF4-FFF2-40B4-BE49-F238E27FC236}">
                    <a16:creationId xmlns:a16="http://schemas.microsoft.com/office/drawing/2014/main" id="{C51315CD-5847-4120-AF65-801976B6A8B8}"/>
                  </a:ext>
                </a:extLst>
              </p:cNvPr>
              <p:cNvPicPr>
                <a:picLocks noChangeAspect="1"/>
              </p:cNvPicPr>
              <p:nvPr/>
            </p:nvPicPr>
            <p:blipFill>
              <a:blip r:embed="rId6"/>
              <a:stretch>
                <a:fillRect/>
              </a:stretch>
            </p:blipFill>
            <p:spPr>
              <a:xfrm>
                <a:off x="4090012" y="6216604"/>
                <a:ext cx="577680" cy="577680"/>
              </a:xfrm>
              <a:prstGeom prst="rect">
                <a:avLst/>
              </a:prstGeom>
            </p:spPr>
          </p:pic>
          <p:pic>
            <p:nvPicPr>
              <p:cNvPr id="12" name="Graphic 11">
                <a:extLst>
                  <a:ext uri="{FF2B5EF4-FFF2-40B4-BE49-F238E27FC236}">
                    <a16:creationId xmlns:a16="http://schemas.microsoft.com/office/drawing/2014/main" id="{BFF200CF-E87A-4BF7-8A25-FF61D67EE5D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99690" y="6331940"/>
                <a:ext cx="333304" cy="347007"/>
              </a:xfrm>
              <a:prstGeom prst="rect">
                <a:avLst/>
              </a:prstGeom>
            </p:spPr>
          </p:pic>
        </p:grpSp>
        <p:grpSp>
          <p:nvGrpSpPr>
            <p:cNvPr id="40" name="Group 39">
              <a:extLst>
                <a:ext uri="{FF2B5EF4-FFF2-40B4-BE49-F238E27FC236}">
                  <a16:creationId xmlns:a16="http://schemas.microsoft.com/office/drawing/2014/main" id="{BC719F26-C61E-4FE5-BAC0-8DB3EA649F85}"/>
                </a:ext>
              </a:extLst>
            </p:cNvPr>
            <p:cNvGrpSpPr/>
            <p:nvPr/>
          </p:nvGrpSpPr>
          <p:grpSpPr>
            <a:xfrm>
              <a:off x="3637038" y="2858888"/>
              <a:ext cx="513165" cy="508196"/>
              <a:chOff x="7963697" y="6841005"/>
              <a:chExt cx="577680" cy="577680"/>
            </a:xfrm>
          </p:grpSpPr>
          <p:pic>
            <p:nvPicPr>
              <p:cNvPr id="37" name="Picture 36">
                <a:extLst>
                  <a:ext uri="{FF2B5EF4-FFF2-40B4-BE49-F238E27FC236}">
                    <a16:creationId xmlns:a16="http://schemas.microsoft.com/office/drawing/2014/main" id="{7E8C6939-47C8-47D3-94DD-E6C4E5E239C5}"/>
                  </a:ext>
                </a:extLst>
              </p:cNvPr>
              <p:cNvPicPr>
                <a:picLocks noChangeAspect="1"/>
              </p:cNvPicPr>
              <p:nvPr/>
            </p:nvPicPr>
            <p:blipFill>
              <a:blip r:embed="rId6"/>
              <a:stretch>
                <a:fillRect/>
              </a:stretch>
            </p:blipFill>
            <p:spPr>
              <a:xfrm>
                <a:off x="7963697" y="6841005"/>
                <a:ext cx="577680" cy="577680"/>
              </a:xfrm>
              <a:prstGeom prst="rect">
                <a:avLst/>
              </a:prstGeom>
            </p:spPr>
          </p:pic>
          <p:pic>
            <p:nvPicPr>
              <p:cNvPr id="39" name="Graphic 38">
                <a:extLst>
                  <a:ext uri="{FF2B5EF4-FFF2-40B4-BE49-F238E27FC236}">
                    <a16:creationId xmlns:a16="http://schemas.microsoft.com/office/drawing/2014/main" id="{C2293927-D758-4F65-97B3-DC0B174FFDF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53729" y="6985348"/>
                <a:ext cx="368443" cy="348286"/>
              </a:xfrm>
              <a:prstGeom prst="rect">
                <a:avLst/>
              </a:prstGeom>
            </p:spPr>
          </p:pic>
        </p:grpSp>
        <p:pic>
          <p:nvPicPr>
            <p:cNvPr id="6" name="Picture 5">
              <a:extLst>
                <a:ext uri="{FF2B5EF4-FFF2-40B4-BE49-F238E27FC236}">
                  <a16:creationId xmlns:a16="http://schemas.microsoft.com/office/drawing/2014/main" id="{F3120AE3-99A6-4F48-B5FD-66EAE6C6905D}"/>
                </a:ext>
              </a:extLst>
            </p:cNvPr>
            <p:cNvPicPr>
              <a:picLocks noChangeAspect="1"/>
            </p:cNvPicPr>
            <p:nvPr/>
          </p:nvPicPr>
          <p:blipFill>
            <a:blip r:embed="rId6"/>
            <a:stretch>
              <a:fillRect/>
            </a:stretch>
          </p:blipFill>
          <p:spPr>
            <a:xfrm>
              <a:off x="3645019" y="1800555"/>
              <a:ext cx="445413" cy="457401"/>
            </a:xfrm>
            <a:prstGeom prst="rect">
              <a:avLst/>
            </a:prstGeom>
          </p:spPr>
        </p:pic>
        <p:pic>
          <p:nvPicPr>
            <p:cNvPr id="8" name="Graphic 7" descr="Sort with solid fill">
              <a:extLst>
                <a:ext uri="{FF2B5EF4-FFF2-40B4-BE49-F238E27FC236}">
                  <a16:creationId xmlns:a16="http://schemas.microsoft.com/office/drawing/2014/main" id="{BAAA0028-ACC0-411C-BE8D-6BA8EB8F0CA9}"/>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699942" y="1897898"/>
              <a:ext cx="364449" cy="284375"/>
            </a:xfrm>
            <a:prstGeom prst="rect">
              <a:avLst/>
            </a:prstGeom>
          </p:spPr>
        </p:pic>
      </p:grpSp>
    </p:spTree>
    <p:extLst>
      <p:ext uri="{BB962C8B-B14F-4D97-AF65-F5344CB8AC3E}">
        <p14:creationId xmlns:p14="http://schemas.microsoft.com/office/powerpoint/2010/main" val="94199651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Network Security Groups (NSGs)</a:t>
            </a:r>
          </a:p>
        </p:txBody>
      </p:sp>
      <p:sp>
        <p:nvSpPr>
          <p:cNvPr id="5" name="Rectangle 4">
            <a:extLst>
              <a:ext uri="{FF2B5EF4-FFF2-40B4-BE49-F238E27FC236}">
                <a16:creationId xmlns:a16="http://schemas.microsoft.com/office/drawing/2014/main" id="{47119705-F607-45C2-AE29-3D7F92C0EF5B}"/>
              </a:ext>
              <a:ext uri="{C183D7F6-B498-43B3-948B-1728B52AA6E4}">
                <adec:decorative xmlns:adec="http://schemas.microsoft.com/office/drawing/2017/decorative" val="1"/>
              </a:ext>
            </a:extLst>
          </p:cNvPr>
          <p:cNvSpPr/>
          <p:nvPr/>
        </p:nvSpPr>
        <p:spPr bwMode="auto">
          <a:xfrm>
            <a:off x="427038" y="1192212"/>
            <a:ext cx="11582400" cy="332485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2" name="Picture 3" descr="Screenshot of the network security group overview blade. One subnet and one custom security rule are shown.">
            <a:extLst>
              <a:ext uri="{FF2B5EF4-FFF2-40B4-BE49-F238E27FC236}">
                <a16:creationId xmlns:a16="http://schemas.microsoft.com/office/drawing/2014/main" id="{0B3F2393-AC17-4B81-B046-9BE53495409B}"/>
              </a:ext>
            </a:extLst>
          </p:cNvPr>
          <p:cNvPicPr>
            <a:picLocks noChangeAspect="1"/>
          </p:cNvPicPr>
          <p:nvPr/>
        </p:nvPicPr>
        <p:blipFill>
          <a:blip r:embed="rId3"/>
          <a:stretch>
            <a:fillRect/>
          </a:stretch>
        </p:blipFill>
        <p:spPr>
          <a:xfrm>
            <a:off x="625308" y="1612040"/>
            <a:ext cx="11185861" cy="2485198"/>
          </a:xfrm>
          <a:prstGeom prst="rect">
            <a:avLst/>
          </a:prstGeom>
          <a:ln>
            <a:noFill/>
          </a:ln>
        </p:spPr>
      </p:pic>
      <p:sp>
        <p:nvSpPr>
          <p:cNvPr id="6" name="Rectangle 5">
            <a:extLst>
              <a:ext uri="{FF2B5EF4-FFF2-40B4-BE49-F238E27FC236}">
                <a16:creationId xmlns:a16="http://schemas.microsoft.com/office/drawing/2014/main" id="{F5A0D721-822E-4869-80A9-C0BD7205C4AE}"/>
              </a:ext>
            </a:extLst>
          </p:cNvPr>
          <p:cNvSpPr/>
          <p:nvPr/>
        </p:nvSpPr>
        <p:spPr>
          <a:xfrm>
            <a:off x="427036" y="4673601"/>
            <a:ext cx="2830816" cy="16881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Limits network traffic</a:t>
            </a:r>
            <a:br>
              <a:rPr lang="en-US" sz="2000" dirty="0">
                <a:solidFill>
                  <a:schemeClr val="tx1"/>
                </a:solidFill>
              </a:rPr>
            </a:br>
            <a:r>
              <a:rPr lang="en-US" sz="2000" dirty="0">
                <a:solidFill>
                  <a:schemeClr val="tx1"/>
                </a:solidFill>
              </a:rPr>
              <a:t>to resources in a</a:t>
            </a:r>
            <a:br>
              <a:rPr lang="en-US" sz="2000" dirty="0">
                <a:solidFill>
                  <a:schemeClr val="tx1"/>
                </a:solidFill>
              </a:rPr>
            </a:br>
            <a:r>
              <a:rPr lang="en-US" sz="2000" dirty="0">
                <a:solidFill>
                  <a:schemeClr val="tx1"/>
                </a:solidFill>
              </a:rPr>
              <a:t>virtual network</a:t>
            </a:r>
            <a:endParaRPr lang="bs-Latn-BA" sz="2000" dirty="0">
              <a:solidFill>
                <a:schemeClr val="tx1"/>
              </a:solidFill>
            </a:endParaRPr>
          </a:p>
        </p:txBody>
      </p:sp>
      <p:sp>
        <p:nvSpPr>
          <p:cNvPr id="7" name="Rectangle 6">
            <a:extLst>
              <a:ext uri="{FF2B5EF4-FFF2-40B4-BE49-F238E27FC236}">
                <a16:creationId xmlns:a16="http://schemas.microsoft.com/office/drawing/2014/main" id="{91E12727-CB70-4E89-A2F5-5BD1FD70667A}"/>
              </a:ext>
            </a:extLst>
          </p:cNvPr>
          <p:cNvSpPr/>
          <p:nvPr/>
        </p:nvSpPr>
        <p:spPr>
          <a:xfrm>
            <a:off x="3373235" y="4665338"/>
            <a:ext cx="2830816" cy="16881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Lists the security rules that allow or deny inbound or outbound network traffic </a:t>
            </a:r>
          </a:p>
        </p:txBody>
      </p:sp>
      <p:sp>
        <p:nvSpPr>
          <p:cNvPr id="9" name="Rectangle 8">
            <a:extLst>
              <a:ext uri="{FF2B5EF4-FFF2-40B4-BE49-F238E27FC236}">
                <a16:creationId xmlns:a16="http://schemas.microsoft.com/office/drawing/2014/main" id="{E630B86D-632D-4D17-810D-5D831273F4F2}"/>
              </a:ext>
            </a:extLst>
          </p:cNvPr>
          <p:cNvSpPr/>
          <p:nvPr/>
        </p:nvSpPr>
        <p:spPr>
          <a:xfrm>
            <a:off x="6319434" y="4673601"/>
            <a:ext cx="2830816" cy="16881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Associated</a:t>
            </a:r>
            <a:br>
              <a:rPr lang="en-US" sz="2000" dirty="0">
                <a:solidFill>
                  <a:schemeClr val="tx1"/>
                </a:solidFill>
              </a:rPr>
            </a:br>
            <a:r>
              <a:rPr lang="en-US" sz="2000" dirty="0">
                <a:solidFill>
                  <a:schemeClr val="tx1"/>
                </a:solidFill>
              </a:rPr>
              <a:t>to a subnet or a</a:t>
            </a:r>
            <a:br>
              <a:rPr lang="en-US" sz="2000" dirty="0">
                <a:solidFill>
                  <a:schemeClr val="tx1"/>
                </a:solidFill>
              </a:rPr>
            </a:br>
            <a:r>
              <a:rPr lang="en-US" sz="2000" dirty="0">
                <a:solidFill>
                  <a:schemeClr val="tx1"/>
                </a:solidFill>
              </a:rPr>
              <a:t>network interface </a:t>
            </a:r>
          </a:p>
        </p:txBody>
      </p:sp>
      <p:sp>
        <p:nvSpPr>
          <p:cNvPr id="2" name="Rectangle 1">
            <a:extLst>
              <a:ext uri="{FF2B5EF4-FFF2-40B4-BE49-F238E27FC236}">
                <a16:creationId xmlns:a16="http://schemas.microsoft.com/office/drawing/2014/main" id="{A1EEB9FA-4900-4D65-8AB4-4132B469E75D}"/>
              </a:ext>
            </a:extLst>
          </p:cNvPr>
          <p:cNvSpPr/>
          <p:nvPr/>
        </p:nvSpPr>
        <p:spPr>
          <a:xfrm>
            <a:off x="9265633" y="4643846"/>
            <a:ext cx="2830816" cy="16881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b="0" i="0" dirty="0">
                <a:solidFill>
                  <a:schemeClr val="tx1"/>
                </a:solidFill>
                <a:effectLst/>
                <a:latin typeface="Segoe UI VSS (Regular)"/>
              </a:rPr>
              <a:t>Can be associated multiple times</a:t>
            </a:r>
            <a:endParaRPr lang="en-US" sz="2000" dirty="0">
              <a:solidFill>
                <a:schemeClr val="tx1"/>
              </a:solidFill>
            </a:endParaRPr>
          </a:p>
        </p:txBody>
      </p:sp>
    </p:spTree>
    <p:extLst>
      <p:ext uri="{BB962C8B-B14F-4D97-AF65-F5344CB8AC3E}">
        <p14:creationId xmlns:p14="http://schemas.microsoft.com/office/powerpoint/2010/main" val="76987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NSG Rules</a:t>
            </a:r>
          </a:p>
        </p:txBody>
      </p:sp>
      <p:sp>
        <p:nvSpPr>
          <p:cNvPr id="5" name="Rectangle 4">
            <a:extLst>
              <a:ext uri="{FF2B5EF4-FFF2-40B4-BE49-F238E27FC236}">
                <a16:creationId xmlns:a16="http://schemas.microsoft.com/office/drawing/2014/main" id="{0F50981E-3A8E-43B1-A708-D76C52368BCB}"/>
              </a:ext>
              <a:ext uri="{C183D7F6-B498-43B3-948B-1728B52AA6E4}">
                <adec:decorative xmlns:adec="http://schemas.microsoft.com/office/drawing/2017/decorative" val="1"/>
              </a:ext>
            </a:extLst>
          </p:cNvPr>
          <p:cNvSpPr/>
          <p:nvPr/>
        </p:nvSpPr>
        <p:spPr bwMode="auto">
          <a:xfrm>
            <a:off x="427038" y="1192212"/>
            <a:ext cx="11582400" cy="332485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6" name="Picture 3" descr="Screenshot of the inbound and outbound NSG rules page">
            <a:extLst>
              <a:ext uri="{FF2B5EF4-FFF2-40B4-BE49-F238E27FC236}">
                <a16:creationId xmlns:a16="http://schemas.microsoft.com/office/drawing/2014/main" id="{1AF15E94-89BD-483F-9F0E-AAB63D062E58}"/>
              </a:ext>
            </a:extLst>
          </p:cNvPr>
          <p:cNvPicPr>
            <a:picLocks noChangeAspect="1"/>
          </p:cNvPicPr>
          <p:nvPr/>
        </p:nvPicPr>
        <p:blipFill>
          <a:blip r:embed="rId3"/>
          <a:stretch>
            <a:fillRect/>
          </a:stretch>
        </p:blipFill>
        <p:spPr>
          <a:xfrm>
            <a:off x="1624511" y="1299203"/>
            <a:ext cx="9187454" cy="3110872"/>
          </a:xfrm>
          <a:prstGeom prst="rect">
            <a:avLst/>
          </a:prstGeom>
          <a:ln>
            <a:noFill/>
          </a:ln>
        </p:spPr>
      </p:pic>
      <p:sp>
        <p:nvSpPr>
          <p:cNvPr id="13" name="Rectangle 12">
            <a:extLst>
              <a:ext uri="{FF2B5EF4-FFF2-40B4-BE49-F238E27FC236}">
                <a16:creationId xmlns:a16="http://schemas.microsoft.com/office/drawing/2014/main" id="{2A3603C3-7082-4BB7-A358-918DDD80E7FE}"/>
              </a:ext>
            </a:extLst>
          </p:cNvPr>
          <p:cNvSpPr/>
          <p:nvPr/>
        </p:nvSpPr>
        <p:spPr>
          <a:xfrm>
            <a:off x="427036" y="4792717"/>
            <a:ext cx="5715000" cy="14849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Security rules in NSGs enable you</a:t>
            </a:r>
            <a:br>
              <a:rPr lang="en-US" sz="2000" dirty="0">
                <a:solidFill>
                  <a:schemeClr val="tx1"/>
                </a:solidFill>
              </a:rPr>
            </a:br>
            <a:r>
              <a:rPr lang="en-US" sz="2000" dirty="0">
                <a:solidFill>
                  <a:schemeClr val="tx1"/>
                </a:solidFill>
              </a:rPr>
              <a:t>to filter network traffic that can flow</a:t>
            </a:r>
            <a:br>
              <a:rPr lang="en-US" sz="2000" dirty="0">
                <a:solidFill>
                  <a:schemeClr val="tx1"/>
                </a:solidFill>
              </a:rPr>
            </a:br>
            <a:r>
              <a:rPr lang="en-US" sz="2000" dirty="0">
                <a:solidFill>
                  <a:schemeClr val="tx1"/>
                </a:solidFill>
              </a:rPr>
              <a:t>in and out of virtual network subnets and network interfaces</a:t>
            </a:r>
          </a:p>
        </p:txBody>
      </p:sp>
      <p:sp>
        <p:nvSpPr>
          <p:cNvPr id="14" name="Rectangle 13">
            <a:extLst>
              <a:ext uri="{FF2B5EF4-FFF2-40B4-BE49-F238E27FC236}">
                <a16:creationId xmlns:a16="http://schemas.microsoft.com/office/drawing/2014/main" id="{8EB88D31-6547-42D5-9903-02A447B49D70}"/>
              </a:ext>
            </a:extLst>
          </p:cNvPr>
          <p:cNvSpPr/>
          <p:nvPr/>
        </p:nvSpPr>
        <p:spPr>
          <a:xfrm>
            <a:off x="6294437" y="4792717"/>
            <a:ext cx="5715000" cy="14849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a:solidFill>
                  <a:schemeClr val="tx1"/>
                </a:solidFill>
              </a:rPr>
              <a:t>There are default security rules.</a:t>
            </a:r>
            <a:br>
              <a:rPr lang="en-US" sz="2000">
                <a:solidFill>
                  <a:schemeClr val="tx1"/>
                </a:solidFill>
              </a:rPr>
            </a:br>
            <a:r>
              <a:rPr lang="en-US" sz="2000">
                <a:solidFill>
                  <a:schemeClr val="tx1"/>
                </a:solidFill>
              </a:rPr>
              <a:t>You cannot delete the default rules,</a:t>
            </a:r>
            <a:br>
              <a:rPr lang="en-US" sz="2000">
                <a:solidFill>
                  <a:schemeClr val="tx1"/>
                </a:solidFill>
              </a:rPr>
            </a:br>
            <a:r>
              <a:rPr lang="en-US" sz="2000">
                <a:solidFill>
                  <a:schemeClr val="tx1"/>
                </a:solidFill>
              </a:rPr>
              <a:t>but you can add other rules with</a:t>
            </a:r>
            <a:br>
              <a:rPr lang="en-US" sz="2000">
                <a:solidFill>
                  <a:schemeClr val="tx1"/>
                </a:solidFill>
              </a:rPr>
            </a:br>
            <a:r>
              <a:rPr lang="en-US" sz="2000">
                <a:solidFill>
                  <a:schemeClr val="tx1"/>
                </a:solidFill>
              </a:rPr>
              <a:t>a higher priority</a:t>
            </a:r>
          </a:p>
        </p:txBody>
      </p:sp>
    </p:spTree>
    <p:extLst>
      <p:ext uri="{BB962C8B-B14F-4D97-AF65-F5344CB8AC3E}">
        <p14:creationId xmlns:p14="http://schemas.microsoft.com/office/powerpoint/2010/main" val="759302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NSG Effective Rules</a:t>
            </a:r>
          </a:p>
        </p:txBody>
      </p:sp>
      <p:sp>
        <p:nvSpPr>
          <p:cNvPr id="6" name="Rectangle 5">
            <a:extLst>
              <a:ext uri="{FF2B5EF4-FFF2-40B4-BE49-F238E27FC236}">
                <a16:creationId xmlns:a16="http://schemas.microsoft.com/office/drawing/2014/main" id="{2453C5A8-FD59-472C-B6E7-5FF127804305}"/>
              </a:ext>
            </a:extLst>
          </p:cNvPr>
          <p:cNvSpPr/>
          <p:nvPr/>
        </p:nvSpPr>
        <p:spPr>
          <a:xfrm>
            <a:off x="435830" y="1263995"/>
            <a:ext cx="4475163" cy="15022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cs typeface="Segoe UI Semilight"/>
              </a:rPr>
              <a:t>NSGs are evaluated independently for the</a:t>
            </a:r>
            <a:br>
              <a:rPr lang="en-US" sz="2400">
                <a:solidFill>
                  <a:schemeClr val="tx1"/>
                </a:solidFill>
                <a:cs typeface="Segoe UI Semilight"/>
              </a:rPr>
            </a:br>
            <a:r>
              <a:rPr lang="en-US" sz="2400">
                <a:solidFill>
                  <a:schemeClr val="tx1"/>
                </a:solidFill>
                <a:cs typeface="Segoe UI Semilight"/>
              </a:rPr>
              <a:t>subnet and NIC </a:t>
            </a:r>
          </a:p>
        </p:txBody>
      </p:sp>
      <p:sp>
        <p:nvSpPr>
          <p:cNvPr id="9" name="Rectangle 8">
            <a:extLst>
              <a:ext uri="{FF2B5EF4-FFF2-40B4-BE49-F238E27FC236}">
                <a16:creationId xmlns:a16="http://schemas.microsoft.com/office/drawing/2014/main" id="{4C8F27F7-BD48-469A-96C9-9F66182114FC}"/>
              </a:ext>
            </a:extLst>
          </p:cNvPr>
          <p:cNvSpPr/>
          <p:nvPr/>
        </p:nvSpPr>
        <p:spPr>
          <a:xfrm>
            <a:off x="435828" y="3034916"/>
            <a:ext cx="4475163" cy="15022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cs typeface="Segoe UI Semilight"/>
              </a:rPr>
              <a:t>An “allow” rule must exist</a:t>
            </a:r>
            <a:br>
              <a:rPr lang="en-US" sz="2400">
                <a:solidFill>
                  <a:schemeClr val="tx1"/>
                </a:solidFill>
                <a:cs typeface="Segoe UI Semilight"/>
              </a:rPr>
            </a:br>
            <a:r>
              <a:rPr lang="en-US" sz="2400">
                <a:solidFill>
                  <a:schemeClr val="tx1"/>
                </a:solidFill>
                <a:cs typeface="Segoe UI Semilight"/>
              </a:rPr>
              <a:t>at both levels for traffic to</a:t>
            </a:r>
            <a:br>
              <a:rPr lang="en-US" sz="2400">
                <a:solidFill>
                  <a:schemeClr val="tx1"/>
                </a:solidFill>
                <a:cs typeface="Segoe UI Semilight"/>
              </a:rPr>
            </a:br>
            <a:r>
              <a:rPr lang="en-US" sz="2400">
                <a:solidFill>
                  <a:schemeClr val="tx1"/>
                </a:solidFill>
                <a:cs typeface="Segoe UI Semilight"/>
              </a:rPr>
              <a:t>be admitted </a:t>
            </a:r>
          </a:p>
        </p:txBody>
      </p:sp>
      <p:sp>
        <p:nvSpPr>
          <p:cNvPr id="10" name="Rectangle 9">
            <a:extLst>
              <a:ext uri="{FF2B5EF4-FFF2-40B4-BE49-F238E27FC236}">
                <a16:creationId xmlns:a16="http://schemas.microsoft.com/office/drawing/2014/main" id="{264DF3BC-4EE0-4CE8-9503-C9321D663C67}"/>
              </a:ext>
            </a:extLst>
          </p:cNvPr>
          <p:cNvSpPr/>
          <p:nvPr/>
        </p:nvSpPr>
        <p:spPr>
          <a:xfrm>
            <a:off x="435829" y="4820803"/>
            <a:ext cx="4475163" cy="15022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cs typeface="Segoe UI Semilight"/>
              </a:rPr>
              <a:t>Use the Effective Rules link if you are not sure which security rules are being applied</a:t>
            </a:r>
          </a:p>
        </p:txBody>
      </p:sp>
      <p:sp>
        <p:nvSpPr>
          <p:cNvPr id="8" name="Rectangle 7">
            <a:extLst>
              <a:ext uri="{FF2B5EF4-FFF2-40B4-BE49-F238E27FC236}">
                <a16:creationId xmlns:a16="http://schemas.microsoft.com/office/drawing/2014/main" id="{9BFDF54F-5CC5-4D4A-898D-ED2AFDF4D502}"/>
              </a:ext>
              <a:ext uri="{C183D7F6-B498-43B3-948B-1728B52AA6E4}">
                <adec:decorative xmlns:adec="http://schemas.microsoft.com/office/drawing/2017/decorative" val="1"/>
              </a:ext>
            </a:extLst>
          </p:cNvPr>
          <p:cNvSpPr/>
          <p:nvPr/>
        </p:nvSpPr>
        <p:spPr bwMode="auto">
          <a:xfrm>
            <a:off x="5057648" y="1192213"/>
            <a:ext cx="6951789"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4" name="Picture 13" descr="A NSG is shown controlling traffic to a subnet. Inside the subnet another NSG is shown controlling traffic to a virtual machine NIC">
            <a:extLst>
              <a:ext uri="{FF2B5EF4-FFF2-40B4-BE49-F238E27FC236}">
                <a16:creationId xmlns:a16="http://schemas.microsoft.com/office/drawing/2014/main" id="{8271843B-1240-41EA-87E2-C59E35624A8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39745" y="1479861"/>
            <a:ext cx="6441130" cy="4070484"/>
          </a:xfrm>
          <a:prstGeom prst="rect">
            <a:avLst/>
          </a:prstGeom>
          <a:noFill/>
        </p:spPr>
      </p:pic>
      <p:pic>
        <p:nvPicPr>
          <p:cNvPr id="15" name="Picture 2" descr="Screenshot showing the status of a network interface">
            <a:extLst>
              <a:ext uri="{FF2B5EF4-FFF2-40B4-BE49-F238E27FC236}">
                <a16:creationId xmlns:a16="http://schemas.microsoft.com/office/drawing/2014/main" id="{6B310F93-8FAB-4475-A5A6-4BE13FBC31B5}"/>
              </a:ext>
            </a:extLst>
          </p:cNvPr>
          <p:cNvPicPr>
            <a:picLocks noChangeAspect="1"/>
          </p:cNvPicPr>
          <p:nvPr/>
        </p:nvPicPr>
        <p:blipFill>
          <a:blip r:embed="rId4"/>
          <a:stretch>
            <a:fillRect/>
          </a:stretch>
        </p:blipFill>
        <p:spPr>
          <a:xfrm>
            <a:off x="5328011" y="5748947"/>
            <a:ext cx="6464597" cy="487359"/>
          </a:xfrm>
          <a:prstGeom prst="rect">
            <a:avLst/>
          </a:prstGeom>
        </p:spPr>
      </p:pic>
    </p:spTree>
    <p:extLst>
      <p:ext uri="{BB962C8B-B14F-4D97-AF65-F5344CB8AC3E}">
        <p14:creationId xmlns:p14="http://schemas.microsoft.com/office/powerpoint/2010/main" val="90799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NSG rules</a:t>
            </a:r>
          </a:p>
        </p:txBody>
      </p:sp>
      <p:sp>
        <p:nvSpPr>
          <p:cNvPr id="5" name="Rectangle 4">
            <a:extLst>
              <a:ext uri="{FF2B5EF4-FFF2-40B4-BE49-F238E27FC236}">
                <a16:creationId xmlns:a16="http://schemas.microsoft.com/office/drawing/2014/main" id="{649CF10E-F859-4E7B-81D5-2229F6F205B7}"/>
              </a:ext>
            </a:extLst>
          </p:cNvPr>
          <p:cNvSpPr/>
          <p:nvPr/>
        </p:nvSpPr>
        <p:spPr>
          <a:xfrm>
            <a:off x="427037" y="1285957"/>
            <a:ext cx="7358357"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b="1" dirty="0">
                <a:solidFill>
                  <a:schemeClr val="tx1"/>
                </a:solidFill>
              </a:rPr>
              <a:t>Source</a:t>
            </a:r>
            <a:r>
              <a:rPr lang="en-US" sz="2400" dirty="0">
                <a:solidFill>
                  <a:schemeClr val="tx1"/>
                </a:solidFill>
              </a:rPr>
              <a:t> (Any, IP addresses, service tags, application security group)</a:t>
            </a:r>
          </a:p>
        </p:txBody>
      </p:sp>
      <p:sp>
        <p:nvSpPr>
          <p:cNvPr id="9" name="Rectangle 8">
            <a:extLst>
              <a:ext uri="{FF2B5EF4-FFF2-40B4-BE49-F238E27FC236}">
                <a16:creationId xmlns:a16="http://schemas.microsoft.com/office/drawing/2014/main" id="{D974E248-5E4C-4A3E-BBEF-A6B27DD507CB}"/>
              </a:ext>
            </a:extLst>
          </p:cNvPr>
          <p:cNvSpPr/>
          <p:nvPr/>
        </p:nvSpPr>
        <p:spPr>
          <a:xfrm>
            <a:off x="427037" y="2568537"/>
            <a:ext cx="7358357"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b="1" dirty="0">
                <a:solidFill>
                  <a:schemeClr val="tx1"/>
                </a:solidFill>
              </a:rPr>
              <a:t>Destination</a:t>
            </a:r>
            <a:r>
              <a:rPr lang="en-US" sz="2400" b="1" dirty="0">
                <a:solidFill>
                  <a:schemeClr val="tx1"/>
                </a:solidFill>
                <a:latin typeface="+mj-lt"/>
              </a:rPr>
              <a:t> </a:t>
            </a:r>
            <a:r>
              <a:rPr lang="en-US" sz="2400" dirty="0">
                <a:solidFill>
                  <a:schemeClr val="tx1"/>
                </a:solidFill>
              </a:rPr>
              <a:t>(Any, IP addresses, virtual network, application security group)</a:t>
            </a:r>
          </a:p>
        </p:txBody>
      </p:sp>
      <p:sp>
        <p:nvSpPr>
          <p:cNvPr id="10" name="Rectangle 9">
            <a:extLst>
              <a:ext uri="{FF2B5EF4-FFF2-40B4-BE49-F238E27FC236}">
                <a16:creationId xmlns:a16="http://schemas.microsoft.com/office/drawing/2014/main" id="{C5F2F7F3-F16D-4E8E-A69F-33B4D7D188D2}"/>
              </a:ext>
            </a:extLst>
          </p:cNvPr>
          <p:cNvSpPr/>
          <p:nvPr/>
        </p:nvSpPr>
        <p:spPr>
          <a:xfrm>
            <a:off x="410719" y="3851117"/>
            <a:ext cx="7358357"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b="1" dirty="0">
                <a:solidFill>
                  <a:schemeClr val="tx1"/>
                </a:solidFill>
              </a:rPr>
              <a:t>Service</a:t>
            </a:r>
            <a:r>
              <a:rPr lang="en-US" sz="2400" b="1" dirty="0">
                <a:solidFill>
                  <a:schemeClr val="tx1"/>
                </a:solidFill>
                <a:latin typeface="+mj-lt"/>
              </a:rPr>
              <a:t> </a:t>
            </a:r>
            <a:r>
              <a:rPr lang="en-US" sz="2400" dirty="0">
                <a:solidFill>
                  <a:schemeClr val="tx1"/>
                </a:solidFill>
              </a:rPr>
              <a:t>(HTTPS, SSH, RDP, DNS, POP3, custom, …)</a:t>
            </a:r>
          </a:p>
        </p:txBody>
      </p:sp>
      <p:sp>
        <p:nvSpPr>
          <p:cNvPr id="11" name="Rectangle 10">
            <a:extLst>
              <a:ext uri="{FF2B5EF4-FFF2-40B4-BE49-F238E27FC236}">
                <a16:creationId xmlns:a16="http://schemas.microsoft.com/office/drawing/2014/main" id="{602D810D-0503-4CFF-A099-64CB0EF0B7FE}"/>
              </a:ext>
            </a:extLst>
          </p:cNvPr>
          <p:cNvSpPr/>
          <p:nvPr/>
        </p:nvSpPr>
        <p:spPr>
          <a:xfrm>
            <a:off x="410719" y="5219560"/>
            <a:ext cx="7358357"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b="1" dirty="0">
                <a:solidFill>
                  <a:schemeClr val="tx1"/>
                </a:solidFill>
              </a:rPr>
              <a:t>Priority </a:t>
            </a:r>
            <a:r>
              <a:rPr lang="en-US" sz="2400" dirty="0">
                <a:solidFill>
                  <a:schemeClr val="tx1"/>
                </a:solidFill>
                <a:latin typeface="+mj-lt"/>
              </a:rPr>
              <a:t>– </a:t>
            </a:r>
            <a:r>
              <a:rPr lang="en-US" sz="2400" dirty="0">
                <a:solidFill>
                  <a:schemeClr val="tx1"/>
                </a:solidFill>
              </a:rPr>
              <a:t>The lower the number, the higher</a:t>
            </a:r>
            <a:br>
              <a:rPr lang="en-US" sz="2400" dirty="0">
                <a:solidFill>
                  <a:schemeClr val="tx1"/>
                </a:solidFill>
              </a:rPr>
            </a:br>
            <a:r>
              <a:rPr lang="en-US" sz="2400" dirty="0">
                <a:solidFill>
                  <a:schemeClr val="tx1"/>
                </a:solidFill>
              </a:rPr>
              <a:t>the priority</a:t>
            </a:r>
          </a:p>
        </p:txBody>
      </p:sp>
      <p:sp>
        <p:nvSpPr>
          <p:cNvPr id="6" name="Rectangle 5">
            <a:extLst>
              <a:ext uri="{FF2B5EF4-FFF2-40B4-BE49-F238E27FC236}">
                <a16:creationId xmlns:a16="http://schemas.microsoft.com/office/drawing/2014/main" id="{9EE8D063-FA87-4134-A645-2C01468DBAF1}"/>
              </a:ext>
              <a:ext uri="{C183D7F6-B498-43B3-948B-1728B52AA6E4}">
                <adec:decorative xmlns:adec="http://schemas.microsoft.com/office/drawing/2017/decorative" val="1"/>
              </a:ext>
            </a:extLst>
          </p:cNvPr>
          <p:cNvSpPr/>
          <p:nvPr/>
        </p:nvSpPr>
        <p:spPr bwMode="auto">
          <a:xfrm>
            <a:off x="7940842" y="1285957"/>
            <a:ext cx="4068595" cy="507578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graphicFrame>
        <p:nvGraphicFramePr>
          <p:cNvPr id="3" name="Object 2" descr="Screenshot of the add inbound security rule page. ">
            <a:extLst>
              <a:ext uri="{FF2B5EF4-FFF2-40B4-BE49-F238E27FC236}">
                <a16:creationId xmlns:a16="http://schemas.microsoft.com/office/drawing/2014/main" id="{C0F2ED32-4FFB-4504-851B-DCE073CF3EE0}"/>
              </a:ext>
            </a:extLst>
          </p:cNvPr>
          <p:cNvGraphicFramePr>
            <a:graphicFrameLocks noChangeAspect="1"/>
          </p:cNvGraphicFramePr>
          <p:nvPr>
            <p:extLst>
              <p:ext uri="{D42A27DB-BD31-4B8C-83A1-F6EECF244321}">
                <p14:modId xmlns:p14="http://schemas.microsoft.com/office/powerpoint/2010/main" val="2985169148"/>
              </p:ext>
            </p:extLst>
          </p:nvPr>
        </p:nvGraphicFramePr>
        <p:xfrm>
          <a:off x="8675523" y="1404501"/>
          <a:ext cx="2905125" cy="4838700"/>
        </p:xfrm>
        <a:graphic>
          <a:graphicData uri="http://schemas.openxmlformats.org/presentationml/2006/ole">
            <mc:AlternateContent xmlns:mc="http://schemas.openxmlformats.org/markup-compatibility/2006">
              <mc:Choice xmlns:v="urn:schemas-microsoft-com:vml" Requires="v">
                <p:oleObj name="Bitmap Image" r:id="rId3" imgW="2905200" imgH="4838760" progId="Paint.Picture">
                  <p:embed/>
                </p:oleObj>
              </mc:Choice>
              <mc:Fallback>
                <p:oleObj name="Bitmap Image" r:id="rId3" imgW="2905200" imgH="4838760" progId="Paint.Picture">
                  <p:embed/>
                  <p:pic>
                    <p:nvPicPr>
                      <p:cNvPr id="3" name="Object 2" descr="Screenshot of the add inbound security rule page. ">
                        <a:extLst>
                          <a:ext uri="{FF2B5EF4-FFF2-40B4-BE49-F238E27FC236}">
                            <a16:creationId xmlns:a16="http://schemas.microsoft.com/office/drawing/2014/main" id="{C0F2ED32-4FFB-4504-851B-DCE073CF3EE0}"/>
                          </a:ext>
                        </a:extLst>
                      </p:cNvPr>
                      <p:cNvPicPr/>
                      <p:nvPr/>
                    </p:nvPicPr>
                    <p:blipFill>
                      <a:blip r:embed="rId4"/>
                      <a:stretch>
                        <a:fillRect/>
                      </a:stretch>
                    </p:blipFill>
                    <p:spPr>
                      <a:xfrm>
                        <a:off x="8675523" y="1404501"/>
                        <a:ext cx="2905125" cy="4838700"/>
                      </a:xfrm>
                      <a:prstGeom prst="rect">
                        <a:avLst/>
                      </a:prstGeom>
                    </p:spPr>
                  </p:pic>
                </p:oleObj>
              </mc:Fallback>
            </mc:AlternateContent>
          </a:graphicData>
        </a:graphic>
      </p:graphicFrame>
    </p:spTree>
    <p:extLst>
      <p:ext uri="{BB962C8B-B14F-4D97-AF65-F5344CB8AC3E}">
        <p14:creationId xmlns:p14="http://schemas.microsoft.com/office/powerpoint/2010/main" val="4142514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EF2E00C-13A9-4720-83C4-2F0C958ADAC8}"/>
              </a:ext>
            </a:extLst>
          </p:cNvPr>
          <p:cNvSpPr>
            <a:spLocks noGrp="1"/>
          </p:cNvSpPr>
          <p:nvPr>
            <p:ph type="title"/>
          </p:nvPr>
        </p:nvSpPr>
        <p:spPr>
          <a:xfrm>
            <a:off x="465139" y="2676526"/>
            <a:ext cx="2506662" cy="1641475"/>
          </a:xfrm>
        </p:spPr>
        <p:txBody>
          <a:bodyPr/>
          <a:lstStyle/>
          <a:p>
            <a:r>
              <a:rPr lang="en-US" dirty="0"/>
              <a:t>Administer Virtual Networking Introduction</a:t>
            </a:r>
          </a:p>
        </p:txBody>
      </p:sp>
      <p:sp>
        <p:nvSpPr>
          <p:cNvPr id="61" name="Rectangle 60">
            <a:extLst>
              <a:ext uri="{FF2B5EF4-FFF2-40B4-BE49-F238E27FC236}">
                <a16:creationId xmlns:a16="http://schemas.microsoft.com/office/drawing/2014/main" id="{B89C5FB4-1D85-45E3-8D4A-7DB36147B975}"/>
              </a:ext>
            </a:extLst>
          </p:cNvPr>
          <p:cNvSpPr/>
          <p:nvPr/>
        </p:nvSpPr>
        <p:spPr>
          <a:xfrm>
            <a:off x="4691380" y="589621"/>
            <a:ext cx="6413680"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l" defTabSz="1022350">
              <a:spcBef>
                <a:spcPct val="0"/>
              </a:spcBef>
              <a:spcAft>
                <a:spcPct val="35000"/>
              </a:spcAft>
              <a:buNone/>
            </a:pPr>
            <a:r>
              <a:rPr lang="en-US" sz="2300" kern="1200" dirty="0">
                <a:solidFill>
                  <a:schemeClr val="tx1"/>
                </a:solidFill>
              </a:rPr>
              <a:t>Configure Virtual Networks</a:t>
            </a:r>
            <a:endParaRPr lang="en-IN" sz="2300" kern="1200" dirty="0">
              <a:solidFill>
                <a:schemeClr val="tx1"/>
              </a:solidFill>
            </a:endParaRPr>
          </a:p>
        </p:txBody>
      </p:sp>
      <p:sp>
        <p:nvSpPr>
          <p:cNvPr id="73" name="Rectangle 72">
            <a:extLst>
              <a:ext uri="{FF2B5EF4-FFF2-40B4-BE49-F238E27FC236}">
                <a16:creationId xmlns:a16="http://schemas.microsoft.com/office/drawing/2014/main" id="{73CF0739-36DF-47F7-AE84-CEFE285A6140}"/>
              </a:ext>
            </a:extLst>
          </p:cNvPr>
          <p:cNvSpPr/>
          <p:nvPr/>
        </p:nvSpPr>
        <p:spPr>
          <a:xfrm>
            <a:off x="4696074" y="1480578"/>
            <a:ext cx="6410838"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l" defTabSz="1022350">
              <a:spcBef>
                <a:spcPct val="0"/>
              </a:spcBef>
              <a:spcAft>
                <a:spcPct val="35000"/>
              </a:spcAft>
              <a:buNone/>
            </a:pPr>
            <a:r>
              <a:rPr lang="en-US" sz="2300" kern="1200" dirty="0">
                <a:solidFill>
                  <a:schemeClr val="tx1"/>
                </a:solidFill>
              </a:rPr>
              <a:t>Configure Network Security Groups</a:t>
            </a:r>
            <a:endParaRPr lang="en-IN" sz="2300" kern="1200" dirty="0">
              <a:solidFill>
                <a:schemeClr val="tx1"/>
              </a:solidFill>
            </a:endParaRPr>
          </a:p>
        </p:txBody>
      </p:sp>
      <p:sp>
        <p:nvSpPr>
          <p:cNvPr id="85" name="Rectangle 84">
            <a:extLst>
              <a:ext uri="{FF2B5EF4-FFF2-40B4-BE49-F238E27FC236}">
                <a16:creationId xmlns:a16="http://schemas.microsoft.com/office/drawing/2014/main" id="{DFAD04E8-9410-4926-810B-F6508282E16F}"/>
              </a:ext>
              <a:ext uri="{C183D7F6-B498-43B3-948B-1728B52AA6E4}">
                <adec:decorative xmlns:adec="http://schemas.microsoft.com/office/drawing/2017/decorative" val="0"/>
              </a:ext>
            </a:extLst>
          </p:cNvPr>
          <p:cNvSpPr/>
          <p:nvPr/>
        </p:nvSpPr>
        <p:spPr>
          <a:xfrm>
            <a:off x="4696074" y="3315868"/>
            <a:ext cx="6410838"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l" defTabSz="1022350">
              <a:spcBef>
                <a:spcPct val="0"/>
              </a:spcBef>
              <a:spcAft>
                <a:spcPct val="35000"/>
              </a:spcAft>
              <a:buNone/>
            </a:pPr>
            <a:r>
              <a:rPr lang="en-US" sz="2300" kern="1200" dirty="0">
                <a:solidFill>
                  <a:schemeClr val="tx1"/>
                </a:solidFill>
              </a:rPr>
              <a:t>Configure Azure DNS</a:t>
            </a:r>
            <a:endParaRPr lang="en-IN" sz="2300" kern="1200" dirty="0">
              <a:solidFill>
                <a:schemeClr val="tx1"/>
              </a:solidFill>
            </a:endParaRPr>
          </a:p>
        </p:txBody>
      </p:sp>
      <p:sp>
        <p:nvSpPr>
          <p:cNvPr id="91" name="Rectangle 90">
            <a:extLst>
              <a:ext uri="{FF2B5EF4-FFF2-40B4-BE49-F238E27FC236}">
                <a16:creationId xmlns:a16="http://schemas.microsoft.com/office/drawing/2014/main" id="{01898E45-1B0B-47FB-8D9C-2E9A7449616E}"/>
              </a:ext>
            </a:extLst>
          </p:cNvPr>
          <p:cNvSpPr/>
          <p:nvPr/>
        </p:nvSpPr>
        <p:spPr>
          <a:xfrm>
            <a:off x="4696074" y="4313358"/>
            <a:ext cx="6410838"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kern="1200" dirty="0">
                <a:solidFill>
                  <a:schemeClr val="tx1"/>
                </a:solidFill>
              </a:rPr>
              <a:t>Lab</a:t>
            </a:r>
            <a:r>
              <a:rPr lang="en-US" sz="2300" dirty="0">
                <a:solidFill>
                  <a:schemeClr val="tx1"/>
                </a:solidFill>
              </a:rPr>
              <a:t> 04 – Implement Virtual Networks</a:t>
            </a:r>
            <a:endParaRPr lang="en-US" sz="2300" dirty="0">
              <a:solidFill>
                <a:schemeClr val="tx1"/>
              </a:solidFill>
              <a:cs typeface="Segoe UI"/>
            </a:endParaRPr>
          </a:p>
        </p:txBody>
      </p:sp>
      <p:pic>
        <p:nvPicPr>
          <p:cNvPr id="13" name="Picture 12">
            <a:extLst>
              <a:ext uri="{FF2B5EF4-FFF2-40B4-BE49-F238E27FC236}">
                <a16:creationId xmlns:a16="http://schemas.microsoft.com/office/drawing/2014/main" id="{96F34F02-84EE-49B0-92D6-A44ADE80A53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675380" y="576438"/>
            <a:ext cx="797052" cy="797052"/>
          </a:xfrm>
          <a:prstGeom prst="rect">
            <a:avLst/>
          </a:prstGeom>
        </p:spPr>
      </p:pic>
      <p:cxnSp>
        <p:nvCxnSpPr>
          <p:cNvPr id="19" name="Straight Connector 18">
            <a:extLst>
              <a:ext uri="{FF2B5EF4-FFF2-40B4-BE49-F238E27FC236}">
                <a16:creationId xmlns:a16="http://schemas.microsoft.com/office/drawing/2014/main" id="{A231D3A9-DB37-4ACF-B0E8-7128F3281DCE}"/>
              </a:ext>
              <a:ext uri="{C183D7F6-B498-43B3-948B-1728B52AA6E4}">
                <adec:decorative xmlns:adec="http://schemas.microsoft.com/office/drawing/2017/decorative" val="1"/>
              </a:ext>
            </a:extLst>
          </p:cNvPr>
          <p:cNvCxnSpPr>
            <a:cxnSpLocks/>
          </p:cNvCxnSpPr>
          <p:nvPr/>
        </p:nvCxnSpPr>
        <p:spPr>
          <a:xfrm>
            <a:off x="4675505" y="1424957"/>
            <a:ext cx="638676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E6E93164-9F9E-49FB-985C-365852FA7BAC}"/>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675380" y="1497284"/>
            <a:ext cx="797052" cy="797052"/>
          </a:xfrm>
          <a:prstGeom prst="rect">
            <a:avLst/>
          </a:prstGeom>
        </p:spPr>
      </p:pic>
      <p:cxnSp>
        <p:nvCxnSpPr>
          <p:cNvPr id="36" name="Straight Connector 35">
            <a:extLst>
              <a:ext uri="{FF2B5EF4-FFF2-40B4-BE49-F238E27FC236}">
                <a16:creationId xmlns:a16="http://schemas.microsoft.com/office/drawing/2014/main" id="{63919E88-05E6-44F1-B7D5-4AA2DCDBD7C7}"/>
              </a:ext>
              <a:ext uri="{C183D7F6-B498-43B3-948B-1728B52AA6E4}">
                <adec:decorative xmlns:adec="http://schemas.microsoft.com/office/drawing/2017/decorative" val="1"/>
              </a:ext>
            </a:extLst>
          </p:cNvPr>
          <p:cNvCxnSpPr>
            <a:cxnSpLocks/>
          </p:cNvCxnSpPr>
          <p:nvPr/>
        </p:nvCxnSpPr>
        <p:spPr>
          <a:xfrm>
            <a:off x="4675505" y="2351745"/>
            <a:ext cx="638676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F0B16785-12AC-4030-B5BC-726EC99C1FEE}"/>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675380" y="2418130"/>
            <a:ext cx="797052" cy="797052"/>
          </a:xfrm>
          <a:prstGeom prst="rect">
            <a:avLst/>
          </a:prstGeom>
        </p:spPr>
      </p:pic>
      <p:cxnSp>
        <p:nvCxnSpPr>
          <p:cNvPr id="37" name="Straight Connector 36">
            <a:extLst>
              <a:ext uri="{FF2B5EF4-FFF2-40B4-BE49-F238E27FC236}">
                <a16:creationId xmlns:a16="http://schemas.microsoft.com/office/drawing/2014/main" id="{4E54E1BF-4B59-41B3-8AB5-507995FFC541}"/>
              </a:ext>
              <a:ext uri="{C183D7F6-B498-43B3-948B-1728B52AA6E4}">
                <adec:decorative xmlns:adec="http://schemas.microsoft.com/office/drawing/2017/decorative" val="1"/>
              </a:ext>
            </a:extLst>
          </p:cNvPr>
          <p:cNvCxnSpPr>
            <a:cxnSpLocks/>
          </p:cNvCxnSpPr>
          <p:nvPr/>
        </p:nvCxnSpPr>
        <p:spPr>
          <a:xfrm>
            <a:off x="4675505" y="3266145"/>
            <a:ext cx="638676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1DC3001-897D-4DBC-98FB-3CC747165752}"/>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3675380" y="3338976"/>
            <a:ext cx="797052" cy="798576"/>
          </a:xfrm>
          <a:prstGeom prst="rect">
            <a:avLst/>
          </a:prstGeom>
        </p:spPr>
      </p:pic>
      <p:sp>
        <p:nvSpPr>
          <p:cNvPr id="79" name="Rectangle 78">
            <a:extLst>
              <a:ext uri="{FF2B5EF4-FFF2-40B4-BE49-F238E27FC236}">
                <a16:creationId xmlns:a16="http://schemas.microsoft.com/office/drawing/2014/main" id="{96FB6F64-8E07-4DB2-A58E-48363E6CBA49}"/>
              </a:ext>
              <a:ext uri="{C183D7F6-B498-43B3-948B-1728B52AA6E4}">
                <adec:decorative xmlns:adec="http://schemas.microsoft.com/office/drawing/2017/decorative" val="1"/>
              </a:ext>
            </a:extLst>
          </p:cNvPr>
          <p:cNvSpPr/>
          <p:nvPr/>
        </p:nvSpPr>
        <p:spPr>
          <a:xfrm>
            <a:off x="4696074" y="2398223"/>
            <a:ext cx="6410838"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l" defTabSz="1022350">
              <a:spcBef>
                <a:spcPct val="0"/>
              </a:spcBef>
              <a:spcAft>
                <a:spcPct val="35000"/>
              </a:spcAft>
              <a:buNone/>
            </a:pPr>
            <a:r>
              <a:rPr lang="en-US" sz="2300" kern="1200" dirty="0">
                <a:solidFill>
                  <a:schemeClr val="tx1"/>
                </a:solidFill>
              </a:rPr>
              <a:t>Configure Azure Firewall</a:t>
            </a:r>
            <a:endParaRPr lang="en-IN" sz="2300" kern="1200" dirty="0">
              <a:solidFill>
                <a:schemeClr val="tx1"/>
              </a:solidFill>
            </a:endParaRPr>
          </a:p>
        </p:txBody>
      </p:sp>
      <p:cxnSp>
        <p:nvCxnSpPr>
          <p:cNvPr id="38" name="Straight Connector 37">
            <a:extLst>
              <a:ext uri="{FF2B5EF4-FFF2-40B4-BE49-F238E27FC236}">
                <a16:creationId xmlns:a16="http://schemas.microsoft.com/office/drawing/2014/main" id="{83AA725C-4D72-490D-A7CF-4390B12A6556}"/>
              </a:ext>
              <a:ext uri="{C183D7F6-B498-43B3-948B-1728B52AA6E4}">
                <adec:decorative xmlns:adec="http://schemas.microsoft.com/office/drawing/2017/decorative" val="1"/>
              </a:ext>
            </a:extLst>
          </p:cNvPr>
          <p:cNvCxnSpPr>
            <a:cxnSpLocks/>
          </p:cNvCxnSpPr>
          <p:nvPr/>
        </p:nvCxnSpPr>
        <p:spPr>
          <a:xfrm>
            <a:off x="4675505" y="4180545"/>
            <a:ext cx="638676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C7F331-A0DE-4A32-A96D-8F70FECB5EBD}"/>
              </a:ext>
              <a:ext uri="{C183D7F6-B498-43B3-948B-1728B52AA6E4}">
                <adec:decorative xmlns:adec="http://schemas.microsoft.com/office/drawing/2017/decorative" val="1"/>
              </a:ext>
            </a:extLst>
          </p:cNvPr>
          <p:cNvCxnSpPr>
            <a:cxnSpLocks/>
          </p:cNvCxnSpPr>
          <p:nvPr/>
        </p:nvCxnSpPr>
        <p:spPr>
          <a:xfrm>
            <a:off x="4675505" y="5094945"/>
            <a:ext cx="638676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FD1FB890-F487-46B5-BE9B-14DAECDF7D34}"/>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3675380" y="4297893"/>
            <a:ext cx="797052" cy="797052"/>
          </a:xfrm>
          <a:prstGeom prst="rect">
            <a:avLst/>
          </a:prstGeom>
        </p:spPr>
      </p:pic>
    </p:spTree>
    <p:extLst>
      <p:ext uri="{BB962C8B-B14F-4D97-AF65-F5344CB8AC3E}">
        <p14:creationId xmlns:p14="http://schemas.microsoft.com/office/powerpoint/2010/main" val="326821280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165AC-FD77-4800-997D-4DF0A839897A}"/>
              </a:ext>
            </a:extLst>
          </p:cNvPr>
          <p:cNvSpPr>
            <a:spLocks noGrp="1"/>
          </p:cNvSpPr>
          <p:nvPr>
            <p:ph type="title"/>
          </p:nvPr>
        </p:nvSpPr>
        <p:spPr>
          <a:xfrm>
            <a:off x="465138" y="632779"/>
            <a:ext cx="11533187" cy="410369"/>
          </a:xfrm>
        </p:spPr>
        <p:txBody>
          <a:bodyPr/>
          <a:lstStyle/>
          <a:p>
            <a:r>
              <a:rPr lang="en-US" dirty="0"/>
              <a:t>Implement Application Security Groups</a:t>
            </a:r>
          </a:p>
        </p:txBody>
      </p:sp>
      <p:sp>
        <p:nvSpPr>
          <p:cNvPr id="3" name="Rectangle 2">
            <a:extLst>
              <a:ext uri="{FF2B5EF4-FFF2-40B4-BE49-F238E27FC236}">
                <a16:creationId xmlns:a16="http://schemas.microsoft.com/office/drawing/2014/main" id="{A791E2D7-CA67-4DF2-A7CC-21BC3F157224}"/>
              </a:ext>
            </a:extLst>
          </p:cNvPr>
          <p:cNvSpPr/>
          <p:nvPr/>
        </p:nvSpPr>
        <p:spPr>
          <a:xfrm>
            <a:off x="600856" y="1311039"/>
            <a:ext cx="5012152" cy="110290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1088029">
              <a:spcBef>
                <a:spcPct val="0"/>
              </a:spcBef>
              <a:spcAft>
                <a:spcPct val="35000"/>
              </a:spcAft>
              <a:defRPr/>
            </a:pPr>
            <a:r>
              <a:rPr lang="en-US" sz="2040" kern="0" dirty="0">
                <a:latin typeface="Segoe UI"/>
                <a:ea typeface="+mn-ea"/>
                <a:cs typeface="+mn-cs"/>
              </a:rPr>
              <a:t>Extends your application's structure</a:t>
            </a:r>
          </a:p>
        </p:txBody>
      </p:sp>
      <p:sp>
        <p:nvSpPr>
          <p:cNvPr id="4" name="Rectangle 3">
            <a:extLst>
              <a:ext uri="{FF2B5EF4-FFF2-40B4-BE49-F238E27FC236}">
                <a16:creationId xmlns:a16="http://schemas.microsoft.com/office/drawing/2014/main" id="{9AE5A218-70F7-44C7-9FCF-0ADD902E131D}"/>
              </a:ext>
            </a:extLst>
          </p:cNvPr>
          <p:cNvSpPr/>
          <p:nvPr/>
        </p:nvSpPr>
        <p:spPr>
          <a:xfrm>
            <a:off x="600856" y="2608361"/>
            <a:ext cx="5012152" cy="110290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1088029">
              <a:spcBef>
                <a:spcPct val="0"/>
              </a:spcBef>
              <a:spcAft>
                <a:spcPct val="35000"/>
              </a:spcAft>
              <a:defRPr/>
            </a:pPr>
            <a:r>
              <a:rPr lang="en-US" sz="2040" kern="0" dirty="0">
                <a:latin typeface="Segoe UI"/>
                <a:ea typeface="+mn-ea"/>
                <a:cs typeface="+mn-cs"/>
              </a:rPr>
              <a:t>ASGs logically group virtual machines – web servers, application servers</a:t>
            </a:r>
          </a:p>
        </p:txBody>
      </p:sp>
      <p:sp>
        <p:nvSpPr>
          <p:cNvPr id="6" name="Rectangle 5">
            <a:extLst>
              <a:ext uri="{FF2B5EF4-FFF2-40B4-BE49-F238E27FC236}">
                <a16:creationId xmlns:a16="http://schemas.microsoft.com/office/drawing/2014/main" id="{815673AA-AE84-43C3-A4CF-A90CDA3528EA}"/>
              </a:ext>
            </a:extLst>
          </p:cNvPr>
          <p:cNvSpPr/>
          <p:nvPr/>
        </p:nvSpPr>
        <p:spPr>
          <a:xfrm>
            <a:off x="600856" y="3905684"/>
            <a:ext cx="5012152" cy="110290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1088029">
              <a:spcBef>
                <a:spcPct val="0"/>
              </a:spcBef>
              <a:spcAft>
                <a:spcPct val="35000"/>
              </a:spcAft>
              <a:defRPr/>
            </a:pPr>
            <a:r>
              <a:rPr lang="en-US" sz="2040" kern="0" dirty="0">
                <a:latin typeface="Segoe UI"/>
                <a:ea typeface="+mn-ea"/>
                <a:cs typeface="+mn-cs"/>
              </a:rPr>
              <a:t>Define rules to control the traffic flow</a:t>
            </a:r>
          </a:p>
        </p:txBody>
      </p:sp>
      <p:sp>
        <p:nvSpPr>
          <p:cNvPr id="8" name="Rectangle 7">
            <a:extLst>
              <a:ext uri="{FF2B5EF4-FFF2-40B4-BE49-F238E27FC236}">
                <a16:creationId xmlns:a16="http://schemas.microsoft.com/office/drawing/2014/main" id="{4623793E-634B-4430-A8D2-27C10D5F9AAB}"/>
              </a:ext>
            </a:extLst>
          </p:cNvPr>
          <p:cNvSpPr/>
          <p:nvPr/>
        </p:nvSpPr>
        <p:spPr>
          <a:xfrm>
            <a:off x="600856" y="5203005"/>
            <a:ext cx="5012152" cy="110290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1088029">
              <a:spcBef>
                <a:spcPct val="0"/>
              </a:spcBef>
              <a:spcAft>
                <a:spcPct val="35000"/>
              </a:spcAft>
              <a:defRPr/>
            </a:pPr>
            <a:r>
              <a:rPr lang="en-US" sz="2040" kern="0" dirty="0">
                <a:latin typeface="Segoe UI"/>
                <a:ea typeface="+mn-ea"/>
                <a:cs typeface="+mn-cs"/>
              </a:rPr>
              <a:t>Wrap the ASG with an NSG for added security</a:t>
            </a:r>
          </a:p>
        </p:txBody>
      </p:sp>
      <p:grpSp>
        <p:nvGrpSpPr>
          <p:cNvPr id="46" name="Group 45" descr="An ASG is applied to two subnets. An NSG includes both ASGs.">
            <a:extLst>
              <a:ext uri="{FF2B5EF4-FFF2-40B4-BE49-F238E27FC236}">
                <a16:creationId xmlns:a16="http://schemas.microsoft.com/office/drawing/2014/main" id="{60AEB722-FAC3-4367-B6A1-55580FF0DFB1}"/>
              </a:ext>
            </a:extLst>
          </p:cNvPr>
          <p:cNvGrpSpPr/>
          <p:nvPr/>
        </p:nvGrpSpPr>
        <p:grpSpPr>
          <a:xfrm>
            <a:off x="6097578" y="1382183"/>
            <a:ext cx="5169509" cy="3552380"/>
            <a:chOff x="6097578" y="1382183"/>
            <a:chExt cx="5169509" cy="3552380"/>
          </a:xfrm>
        </p:grpSpPr>
        <p:sp>
          <p:nvSpPr>
            <p:cNvPr id="10" name="Rectangle: Rounded Corners 9">
              <a:extLst>
                <a:ext uri="{FF2B5EF4-FFF2-40B4-BE49-F238E27FC236}">
                  <a16:creationId xmlns:a16="http://schemas.microsoft.com/office/drawing/2014/main" id="{C9D02B9F-B391-4266-9872-EE8D72F579E2}"/>
                </a:ext>
              </a:extLst>
            </p:cNvPr>
            <p:cNvSpPr/>
            <p:nvPr/>
          </p:nvSpPr>
          <p:spPr bwMode="auto">
            <a:xfrm>
              <a:off x="7507520" y="1814289"/>
              <a:ext cx="1523041" cy="2317531"/>
            </a:xfrm>
            <a:prstGeom prst="roundRect">
              <a:avLst/>
            </a:prstGeom>
            <a:solidFill>
              <a:schemeClr val="bg1"/>
            </a:solid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Rounded Corners 11">
              <a:extLst>
                <a:ext uri="{FF2B5EF4-FFF2-40B4-BE49-F238E27FC236}">
                  <a16:creationId xmlns:a16="http://schemas.microsoft.com/office/drawing/2014/main" id="{1C327E2F-64DC-4CA4-B0F0-8F1233370C3A}"/>
                </a:ext>
              </a:extLst>
            </p:cNvPr>
            <p:cNvSpPr/>
            <p:nvPr/>
          </p:nvSpPr>
          <p:spPr bwMode="auto">
            <a:xfrm>
              <a:off x="9520993" y="1814288"/>
              <a:ext cx="1596976" cy="2317531"/>
            </a:xfrm>
            <a:prstGeom prst="roundRect">
              <a:avLst/>
            </a:prstGeom>
            <a:solidFill>
              <a:schemeClr val="bg1"/>
            </a:solid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Rounded Corners 13">
              <a:extLst>
                <a:ext uri="{FF2B5EF4-FFF2-40B4-BE49-F238E27FC236}">
                  <a16:creationId xmlns:a16="http://schemas.microsoft.com/office/drawing/2014/main" id="{73AF6301-A30C-492D-A8AD-6BE13495FEF2}"/>
                </a:ext>
              </a:extLst>
            </p:cNvPr>
            <p:cNvSpPr/>
            <p:nvPr/>
          </p:nvSpPr>
          <p:spPr bwMode="auto">
            <a:xfrm>
              <a:off x="7294177" y="1594809"/>
              <a:ext cx="3972910" cy="2953407"/>
            </a:xfrm>
            <a:prstGeom prst="round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6" name="Graphic 15">
              <a:extLst>
                <a:ext uri="{FF2B5EF4-FFF2-40B4-BE49-F238E27FC236}">
                  <a16:creationId xmlns:a16="http://schemas.microsoft.com/office/drawing/2014/main" id="{1ED60E56-4956-4EDE-9DA1-416B16E151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16487" y="2197506"/>
              <a:ext cx="625675" cy="437279"/>
            </a:xfrm>
            <a:prstGeom prst="rect">
              <a:avLst/>
            </a:prstGeom>
          </p:spPr>
        </p:pic>
        <p:pic>
          <p:nvPicPr>
            <p:cNvPr id="18" name="Graphic 17">
              <a:extLst>
                <a:ext uri="{FF2B5EF4-FFF2-40B4-BE49-F238E27FC236}">
                  <a16:creationId xmlns:a16="http://schemas.microsoft.com/office/drawing/2014/main" id="{E0974212-0D96-4006-8D92-1F21E7AC62C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80444" y="4391128"/>
              <a:ext cx="634040" cy="543435"/>
            </a:xfrm>
            <a:prstGeom prst="rect">
              <a:avLst/>
            </a:prstGeom>
          </p:spPr>
        </p:pic>
        <p:pic>
          <p:nvPicPr>
            <p:cNvPr id="20" name="Graphic 19">
              <a:extLst>
                <a:ext uri="{FF2B5EF4-FFF2-40B4-BE49-F238E27FC236}">
                  <a16:creationId xmlns:a16="http://schemas.microsoft.com/office/drawing/2014/main" id="{4F02A779-35C8-4CD4-BC95-09CB041D1DB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45402" y="3849273"/>
              <a:ext cx="485054" cy="458517"/>
            </a:xfrm>
            <a:prstGeom prst="rect">
              <a:avLst/>
            </a:prstGeom>
          </p:spPr>
        </p:pic>
        <p:pic>
          <p:nvPicPr>
            <p:cNvPr id="22" name="Graphic 21">
              <a:extLst>
                <a:ext uri="{FF2B5EF4-FFF2-40B4-BE49-F238E27FC236}">
                  <a16:creationId xmlns:a16="http://schemas.microsoft.com/office/drawing/2014/main" id="{2D0DFF9B-5083-4315-B3DC-CFBCB13344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05963" y="3228551"/>
              <a:ext cx="625675" cy="437279"/>
            </a:xfrm>
            <a:prstGeom prst="rect">
              <a:avLst/>
            </a:prstGeom>
          </p:spPr>
        </p:pic>
        <p:pic>
          <p:nvPicPr>
            <p:cNvPr id="24" name="Graphic 23">
              <a:extLst>
                <a:ext uri="{FF2B5EF4-FFF2-40B4-BE49-F238E27FC236}">
                  <a16:creationId xmlns:a16="http://schemas.microsoft.com/office/drawing/2014/main" id="{D8A2F8C7-0099-4B5E-BBD6-F1C28CE2F0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01862" y="2197506"/>
              <a:ext cx="625675" cy="437279"/>
            </a:xfrm>
            <a:prstGeom prst="rect">
              <a:avLst/>
            </a:prstGeom>
          </p:spPr>
        </p:pic>
        <p:pic>
          <p:nvPicPr>
            <p:cNvPr id="26" name="Graphic 25">
              <a:extLst>
                <a:ext uri="{FF2B5EF4-FFF2-40B4-BE49-F238E27FC236}">
                  <a16:creationId xmlns:a16="http://schemas.microsoft.com/office/drawing/2014/main" id="{0DD89914-1BC9-4CCA-9AA0-CE2EBF2EC3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91338" y="3249748"/>
              <a:ext cx="625675" cy="437279"/>
            </a:xfrm>
            <a:prstGeom prst="rect">
              <a:avLst/>
            </a:prstGeom>
          </p:spPr>
        </p:pic>
        <p:pic>
          <p:nvPicPr>
            <p:cNvPr id="28" name="Graphic 27">
              <a:extLst>
                <a:ext uri="{FF2B5EF4-FFF2-40B4-BE49-F238E27FC236}">
                  <a16:creationId xmlns:a16="http://schemas.microsoft.com/office/drawing/2014/main" id="{0E1A45C8-E3EB-426B-B7ED-278436B256C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114547" y="3892781"/>
              <a:ext cx="485054" cy="458517"/>
            </a:xfrm>
            <a:prstGeom prst="rect">
              <a:avLst/>
            </a:prstGeom>
          </p:spPr>
        </p:pic>
        <p:pic>
          <p:nvPicPr>
            <p:cNvPr id="32" name="Picture 31">
              <a:extLst>
                <a:ext uri="{FF2B5EF4-FFF2-40B4-BE49-F238E27FC236}">
                  <a16:creationId xmlns:a16="http://schemas.microsoft.com/office/drawing/2014/main" id="{8395299B-1870-4A59-BA7B-788E80D39053}"/>
                </a:ext>
              </a:extLst>
            </p:cNvPr>
            <p:cNvPicPr>
              <a:picLocks noChangeAspect="1"/>
            </p:cNvPicPr>
            <p:nvPr/>
          </p:nvPicPr>
          <p:blipFill>
            <a:blip r:embed="rId9"/>
            <a:stretch>
              <a:fillRect/>
            </a:stretch>
          </p:blipFill>
          <p:spPr>
            <a:xfrm>
              <a:off x="8980444" y="1382183"/>
              <a:ext cx="634039" cy="445047"/>
            </a:xfrm>
            <a:prstGeom prst="rect">
              <a:avLst/>
            </a:prstGeom>
          </p:spPr>
        </p:pic>
        <p:sp>
          <p:nvSpPr>
            <p:cNvPr id="34" name="TextBox 33">
              <a:extLst>
                <a:ext uri="{FF2B5EF4-FFF2-40B4-BE49-F238E27FC236}">
                  <a16:creationId xmlns:a16="http://schemas.microsoft.com/office/drawing/2014/main" id="{CCFC4D71-3883-4E80-9775-B498124914FF}"/>
                </a:ext>
              </a:extLst>
            </p:cNvPr>
            <p:cNvSpPr txBox="1"/>
            <p:nvPr/>
          </p:nvSpPr>
          <p:spPr>
            <a:xfrm>
              <a:off x="7651900" y="2762009"/>
              <a:ext cx="1474329" cy="369332"/>
            </a:xfrm>
            <a:prstGeom prst="rect">
              <a:avLst/>
            </a:prstGeom>
            <a:noFill/>
          </p:spPr>
          <p:txBody>
            <a:bodyPr wrap="square">
              <a:spAutoFit/>
            </a:bodyPr>
            <a:lstStyle/>
            <a:p>
              <a:r>
                <a:rPr lang="en-US" dirty="0" err="1"/>
                <a:t>WebServers</a:t>
              </a:r>
              <a:endParaRPr lang="en-US" dirty="0"/>
            </a:p>
          </p:txBody>
        </p:sp>
        <p:sp>
          <p:nvSpPr>
            <p:cNvPr id="36" name="TextBox 35">
              <a:extLst>
                <a:ext uri="{FF2B5EF4-FFF2-40B4-BE49-F238E27FC236}">
                  <a16:creationId xmlns:a16="http://schemas.microsoft.com/office/drawing/2014/main" id="{65278A6E-ECA6-4A2A-8F9E-F87C65BEA114}"/>
                </a:ext>
              </a:extLst>
            </p:cNvPr>
            <p:cNvSpPr txBox="1"/>
            <p:nvPr/>
          </p:nvSpPr>
          <p:spPr>
            <a:xfrm>
              <a:off x="9649324" y="2750302"/>
              <a:ext cx="1474329" cy="369332"/>
            </a:xfrm>
            <a:prstGeom prst="rect">
              <a:avLst/>
            </a:prstGeom>
            <a:noFill/>
          </p:spPr>
          <p:txBody>
            <a:bodyPr wrap="square">
              <a:spAutoFit/>
            </a:bodyPr>
            <a:lstStyle/>
            <a:p>
              <a:r>
                <a:rPr lang="en-US" dirty="0" err="1"/>
                <a:t>AppLServers</a:t>
              </a:r>
              <a:endParaRPr lang="en-US" dirty="0"/>
            </a:p>
          </p:txBody>
        </p:sp>
        <p:pic>
          <p:nvPicPr>
            <p:cNvPr id="38" name="Graphic 37" descr="World outline">
              <a:extLst>
                <a:ext uri="{FF2B5EF4-FFF2-40B4-BE49-F238E27FC236}">
                  <a16:creationId xmlns:a16="http://schemas.microsoft.com/office/drawing/2014/main" id="{BE0B000E-BD49-4C0F-8E9A-C2703173E8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097578" y="2597851"/>
              <a:ext cx="770306" cy="770306"/>
            </a:xfrm>
            <a:prstGeom prst="rect">
              <a:avLst/>
            </a:prstGeom>
          </p:spPr>
        </p:pic>
        <p:cxnSp>
          <p:nvCxnSpPr>
            <p:cNvPr id="40" name="Straight Arrow Connector 39">
              <a:extLst>
                <a:ext uri="{FF2B5EF4-FFF2-40B4-BE49-F238E27FC236}">
                  <a16:creationId xmlns:a16="http://schemas.microsoft.com/office/drawing/2014/main" id="{B5FA7D02-E7DE-444C-9E08-3AFCD6F93681}"/>
                </a:ext>
              </a:extLst>
            </p:cNvPr>
            <p:cNvCxnSpPr>
              <a:cxnSpLocks/>
              <a:endCxn id="10" idx="1"/>
            </p:cNvCxnSpPr>
            <p:nvPr/>
          </p:nvCxnSpPr>
          <p:spPr>
            <a:xfrm flipV="1">
              <a:off x="6899413" y="2973055"/>
              <a:ext cx="608107" cy="994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C76D550-863E-4740-9EDB-BDDC71DAE204}"/>
                </a:ext>
              </a:extLst>
            </p:cNvPr>
            <p:cNvCxnSpPr>
              <a:cxnSpLocks/>
              <a:stCxn id="10" idx="3"/>
              <a:endCxn id="12" idx="1"/>
            </p:cNvCxnSpPr>
            <p:nvPr/>
          </p:nvCxnSpPr>
          <p:spPr>
            <a:xfrm flipV="1">
              <a:off x="9030561" y="2973054"/>
              <a:ext cx="490432"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0" name="Table 28">
            <a:extLst>
              <a:ext uri="{FF2B5EF4-FFF2-40B4-BE49-F238E27FC236}">
                <a16:creationId xmlns:a16="http://schemas.microsoft.com/office/drawing/2014/main" id="{EA20EBAC-A8B0-4E25-BA2A-A01E68904792}"/>
              </a:ext>
            </a:extLst>
          </p:cNvPr>
          <p:cNvGraphicFramePr>
            <a:graphicFrameLocks noGrp="1"/>
          </p:cNvGraphicFramePr>
          <p:nvPr>
            <p:extLst>
              <p:ext uri="{D42A27DB-BD31-4B8C-83A1-F6EECF244321}">
                <p14:modId xmlns:p14="http://schemas.microsoft.com/office/powerpoint/2010/main" val="2501672814"/>
              </p:ext>
            </p:extLst>
          </p:nvPr>
        </p:nvGraphicFramePr>
        <p:xfrm>
          <a:off x="6779820" y="5079682"/>
          <a:ext cx="4991913" cy="1097280"/>
        </p:xfrm>
        <a:graphic>
          <a:graphicData uri="http://schemas.openxmlformats.org/drawingml/2006/table">
            <a:tbl>
              <a:tblPr firstRow="1" bandRow="1">
                <a:tableStyleId>{00A15C55-8517-42AA-B614-E9B94910E393}</a:tableStyleId>
              </a:tblPr>
              <a:tblGrid>
                <a:gridCol w="1663971">
                  <a:extLst>
                    <a:ext uri="{9D8B030D-6E8A-4147-A177-3AD203B41FA5}">
                      <a16:colId xmlns:a16="http://schemas.microsoft.com/office/drawing/2014/main" val="406953343"/>
                    </a:ext>
                  </a:extLst>
                </a:gridCol>
                <a:gridCol w="1663971">
                  <a:extLst>
                    <a:ext uri="{9D8B030D-6E8A-4147-A177-3AD203B41FA5}">
                      <a16:colId xmlns:a16="http://schemas.microsoft.com/office/drawing/2014/main" val="3820428953"/>
                    </a:ext>
                  </a:extLst>
                </a:gridCol>
                <a:gridCol w="1663971">
                  <a:extLst>
                    <a:ext uri="{9D8B030D-6E8A-4147-A177-3AD203B41FA5}">
                      <a16:colId xmlns:a16="http://schemas.microsoft.com/office/drawing/2014/main" val="1650983920"/>
                    </a:ext>
                  </a:extLst>
                </a:gridCol>
              </a:tblGrid>
              <a:tr h="241812">
                <a:tc>
                  <a:txBody>
                    <a:bodyPr/>
                    <a:lstStyle/>
                    <a:p>
                      <a:pPr algn="ctr"/>
                      <a:r>
                        <a:rPr lang="en-US" b="0" dirty="0"/>
                        <a:t>Source</a:t>
                      </a:r>
                    </a:p>
                  </a:txBody>
                  <a:tcPr/>
                </a:tc>
                <a:tc>
                  <a:txBody>
                    <a:bodyPr/>
                    <a:lstStyle/>
                    <a:p>
                      <a:pPr algn="ctr"/>
                      <a:r>
                        <a:rPr lang="en-US" b="0" dirty="0"/>
                        <a:t>Destination</a:t>
                      </a:r>
                    </a:p>
                  </a:txBody>
                  <a:tcPr/>
                </a:tc>
                <a:tc>
                  <a:txBody>
                    <a:bodyPr/>
                    <a:lstStyle/>
                    <a:p>
                      <a:pPr algn="ctr"/>
                      <a:r>
                        <a:rPr lang="en-US" b="0" dirty="0"/>
                        <a:t>Port</a:t>
                      </a:r>
                    </a:p>
                  </a:txBody>
                  <a:tcPr/>
                </a:tc>
                <a:extLst>
                  <a:ext uri="{0D108BD9-81ED-4DB2-BD59-A6C34878D82A}">
                    <a16:rowId xmlns:a16="http://schemas.microsoft.com/office/drawing/2014/main" val="577127248"/>
                  </a:ext>
                </a:extLst>
              </a:tr>
              <a:tr h="254969">
                <a:tc>
                  <a:txBody>
                    <a:bodyPr/>
                    <a:lstStyle/>
                    <a:p>
                      <a:pPr algn="ctr"/>
                      <a:r>
                        <a:rPr lang="en-US" dirty="0"/>
                        <a:t>Internet</a:t>
                      </a:r>
                    </a:p>
                  </a:txBody>
                  <a:tcPr/>
                </a:tc>
                <a:tc>
                  <a:txBody>
                    <a:bodyPr/>
                    <a:lstStyle/>
                    <a:p>
                      <a:pPr algn="ctr"/>
                      <a:r>
                        <a:rPr lang="en-US" dirty="0" err="1"/>
                        <a:t>WebServers</a:t>
                      </a:r>
                      <a:endParaRPr lang="en-US" dirty="0"/>
                    </a:p>
                  </a:txBody>
                  <a:tcPr/>
                </a:tc>
                <a:tc>
                  <a:txBody>
                    <a:bodyPr/>
                    <a:lstStyle/>
                    <a:p>
                      <a:pPr algn="ctr"/>
                      <a:r>
                        <a:rPr lang="en-US" dirty="0"/>
                        <a:t>80, 443</a:t>
                      </a:r>
                    </a:p>
                  </a:txBody>
                  <a:tcPr/>
                </a:tc>
                <a:extLst>
                  <a:ext uri="{0D108BD9-81ED-4DB2-BD59-A6C34878D82A}">
                    <a16:rowId xmlns:a16="http://schemas.microsoft.com/office/drawing/2014/main" val="3872507533"/>
                  </a:ext>
                </a:extLst>
              </a:tr>
              <a:tr h="254969">
                <a:tc>
                  <a:txBody>
                    <a:bodyPr/>
                    <a:lstStyle/>
                    <a:p>
                      <a:pPr algn="ctr"/>
                      <a:r>
                        <a:rPr lang="en-US" dirty="0" err="1"/>
                        <a:t>WebServers</a:t>
                      </a:r>
                      <a:endParaRPr lang="en-US" dirty="0"/>
                    </a:p>
                  </a:txBody>
                  <a:tcPr/>
                </a:tc>
                <a:tc>
                  <a:txBody>
                    <a:bodyPr/>
                    <a:lstStyle/>
                    <a:p>
                      <a:pPr algn="ctr"/>
                      <a:r>
                        <a:rPr lang="en-US" dirty="0" err="1"/>
                        <a:t>SQLServers</a:t>
                      </a:r>
                      <a:endParaRPr lang="en-US" dirty="0"/>
                    </a:p>
                  </a:txBody>
                  <a:tcPr/>
                </a:tc>
                <a:tc>
                  <a:txBody>
                    <a:bodyPr/>
                    <a:lstStyle/>
                    <a:p>
                      <a:pPr algn="ctr"/>
                      <a:r>
                        <a:rPr lang="en-US" dirty="0"/>
                        <a:t>1533</a:t>
                      </a:r>
                    </a:p>
                  </a:txBody>
                  <a:tcPr/>
                </a:tc>
                <a:extLst>
                  <a:ext uri="{0D108BD9-81ED-4DB2-BD59-A6C34878D82A}">
                    <a16:rowId xmlns:a16="http://schemas.microsoft.com/office/drawing/2014/main" val="2192936244"/>
                  </a:ext>
                </a:extLst>
              </a:tr>
            </a:tbl>
          </a:graphicData>
        </a:graphic>
      </p:graphicFrame>
      <p:sp>
        <p:nvSpPr>
          <p:cNvPr id="44" name="Rectangle 43">
            <a:extLst>
              <a:ext uri="{FF2B5EF4-FFF2-40B4-BE49-F238E27FC236}">
                <a16:creationId xmlns:a16="http://schemas.microsoft.com/office/drawing/2014/main" id="{C6A077C0-3CD3-4B1A-8F9D-86C3C58D4B8F}"/>
              </a:ext>
              <a:ext uri="{C183D7F6-B498-43B3-948B-1728B52AA6E4}">
                <adec:decorative xmlns:adec="http://schemas.microsoft.com/office/drawing/2017/decorative" val="1"/>
              </a:ext>
            </a:extLst>
          </p:cNvPr>
          <p:cNvSpPr/>
          <p:nvPr/>
        </p:nvSpPr>
        <p:spPr bwMode="auto">
          <a:xfrm>
            <a:off x="5990295" y="1311040"/>
            <a:ext cx="6008030" cy="499487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320151248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E84E-1BED-49C3-9537-ACBBFC4FBDF0}"/>
              </a:ext>
            </a:extLst>
          </p:cNvPr>
          <p:cNvSpPr>
            <a:spLocks noGrp="1"/>
          </p:cNvSpPr>
          <p:nvPr>
            <p:ph type="title"/>
          </p:nvPr>
        </p:nvSpPr>
        <p:spPr/>
        <p:txBody>
          <a:bodyPr/>
          <a:lstStyle/>
          <a:p>
            <a:r>
              <a:rPr lang="en-US" dirty="0"/>
              <a:t>Demonstration – Network Security Groups</a:t>
            </a:r>
          </a:p>
        </p:txBody>
      </p:sp>
      <p:pic>
        <p:nvPicPr>
          <p:cNvPr id="50" name="Picture 49" descr="Icon of a calendar">
            <a:extLst>
              <a:ext uri="{FF2B5EF4-FFF2-40B4-BE49-F238E27FC236}">
                <a16:creationId xmlns:a16="http://schemas.microsoft.com/office/drawing/2014/main" id="{A59C0E80-4CA9-4DDE-A93B-8AE660CFC10A}"/>
              </a:ext>
            </a:extLst>
          </p:cNvPr>
          <p:cNvPicPr>
            <a:picLocks noChangeAspect="1"/>
          </p:cNvPicPr>
          <p:nvPr/>
        </p:nvPicPr>
        <p:blipFill>
          <a:blip r:embed="rId3"/>
          <a:stretch>
            <a:fillRect/>
          </a:stretch>
        </p:blipFill>
        <p:spPr>
          <a:xfrm>
            <a:off x="412524" y="1669143"/>
            <a:ext cx="1165860" cy="1165860"/>
          </a:xfrm>
          <a:prstGeom prst="rect">
            <a:avLst/>
          </a:prstGeom>
        </p:spPr>
      </p:pic>
      <p:sp>
        <p:nvSpPr>
          <p:cNvPr id="5" name="Rectangle 4">
            <a:extLst>
              <a:ext uri="{FF2B5EF4-FFF2-40B4-BE49-F238E27FC236}">
                <a16:creationId xmlns:a16="http://schemas.microsoft.com/office/drawing/2014/main" id="{62BB01EB-CE0D-4BBB-A5E6-7266BD85D142}"/>
              </a:ext>
            </a:extLst>
          </p:cNvPr>
          <p:cNvSpPr/>
          <p:nvPr/>
        </p:nvSpPr>
        <p:spPr>
          <a:xfrm>
            <a:off x="1990724" y="1669143"/>
            <a:ext cx="10018713" cy="1143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400">
                <a:solidFill>
                  <a:schemeClr val="tx1"/>
                </a:solidFill>
              </a:rPr>
              <a:t>Access the NSGs blade</a:t>
            </a:r>
          </a:p>
        </p:txBody>
      </p:sp>
      <p:cxnSp>
        <p:nvCxnSpPr>
          <p:cNvPr id="13" name="Straight Connector 12">
            <a:extLst>
              <a:ext uri="{FF2B5EF4-FFF2-40B4-BE49-F238E27FC236}">
                <a16:creationId xmlns:a16="http://schemas.microsoft.com/office/drawing/2014/main" id="{85479C3C-B60B-4856-A989-FB4C38E41AEF}"/>
              </a:ext>
              <a:ext uri="{C183D7F6-B498-43B3-948B-1728B52AA6E4}">
                <adec:decorative xmlns:adec="http://schemas.microsoft.com/office/drawing/2017/decorative" val="1"/>
              </a:ext>
            </a:extLst>
          </p:cNvPr>
          <p:cNvCxnSpPr>
            <a:cxnSpLocks/>
          </p:cNvCxnSpPr>
          <p:nvPr/>
        </p:nvCxnSpPr>
        <p:spPr>
          <a:xfrm>
            <a:off x="1990725" y="3018149"/>
            <a:ext cx="1001871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9" name="Picture 48" descr="Icon of a plus sign">
            <a:extLst>
              <a:ext uri="{FF2B5EF4-FFF2-40B4-BE49-F238E27FC236}">
                <a16:creationId xmlns:a16="http://schemas.microsoft.com/office/drawing/2014/main" id="{4945C829-FB63-44B0-96F8-4C6EE7FEB4F9}"/>
              </a:ext>
            </a:extLst>
          </p:cNvPr>
          <p:cNvPicPr>
            <a:picLocks noChangeAspect="1"/>
          </p:cNvPicPr>
          <p:nvPr/>
        </p:nvPicPr>
        <p:blipFill>
          <a:blip r:embed="rId4"/>
          <a:stretch>
            <a:fillRect/>
          </a:stretch>
        </p:blipFill>
        <p:spPr>
          <a:xfrm>
            <a:off x="412524" y="3252702"/>
            <a:ext cx="1165860" cy="1165860"/>
          </a:xfrm>
          <a:prstGeom prst="rect">
            <a:avLst/>
          </a:prstGeom>
        </p:spPr>
      </p:pic>
      <p:sp>
        <p:nvSpPr>
          <p:cNvPr id="6" name="Rectangle 5">
            <a:extLst>
              <a:ext uri="{FF2B5EF4-FFF2-40B4-BE49-F238E27FC236}">
                <a16:creationId xmlns:a16="http://schemas.microsoft.com/office/drawing/2014/main" id="{EC656FA9-4111-4E45-BB4D-F07593D77CDD}"/>
              </a:ext>
            </a:extLst>
          </p:cNvPr>
          <p:cNvSpPr/>
          <p:nvPr/>
        </p:nvSpPr>
        <p:spPr>
          <a:xfrm>
            <a:off x="1990724" y="3262663"/>
            <a:ext cx="10018713" cy="1143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400">
                <a:solidFill>
                  <a:schemeClr val="tx1"/>
                </a:solidFill>
              </a:rPr>
              <a:t>Add a new NSG</a:t>
            </a:r>
          </a:p>
        </p:txBody>
      </p:sp>
      <p:cxnSp>
        <p:nvCxnSpPr>
          <p:cNvPr id="14" name="Straight Connector 13">
            <a:extLst>
              <a:ext uri="{FF2B5EF4-FFF2-40B4-BE49-F238E27FC236}">
                <a16:creationId xmlns:a16="http://schemas.microsoft.com/office/drawing/2014/main" id="{1883C629-5536-4642-BACD-4F5EA6C1CDD4}"/>
              </a:ext>
              <a:ext uri="{C183D7F6-B498-43B3-948B-1728B52AA6E4}">
                <adec:decorative xmlns:adec="http://schemas.microsoft.com/office/drawing/2017/decorative" val="1"/>
              </a:ext>
            </a:extLst>
          </p:cNvPr>
          <p:cNvCxnSpPr>
            <a:cxnSpLocks/>
          </p:cNvCxnSpPr>
          <p:nvPr/>
        </p:nvCxnSpPr>
        <p:spPr>
          <a:xfrm>
            <a:off x="1990725" y="4627562"/>
            <a:ext cx="1001871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2" name="Picture 31" descr="Icon of small circles forming a big circle center">
            <a:extLst>
              <a:ext uri="{FF2B5EF4-FFF2-40B4-BE49-F238E27FC236}">
                <a16:creationId xmlns:a16="http://schemas.microsoft.com/office/drawing/2014/main" id="{93ECB633-7B87-4FD8-8FDB-54923EA8C112}"/>
              </a:ext>
            </a:extLst>
          </p:cNvPr>
          <p:cNvPicPr>
            <a:picLocks noChangeAspect="1"/>
          </p:cNvPicPr>
          <p:nvPr/>
        </p:nvPicPr>
        <p:blipFill>
          <a:blip r:embed="rId5"/>
          <a:stretch>
            <a:fillRect/>
          </a:stretch>
        </p:blipFill>
        <p:spPr>
          <a:xfrm>
            <a:off x="412524" y="4836261"/>
            <a:ext cx="1165860" cy="1165860"/>
          </a:xfrm>
          <a:prstGeom prst="rect">
            <a:avLst/>
          </a:prstGeom>
        </p:spPr>
      </p:pic>
      <p:sp>
        <p:nvSpPr>
          <p:cNvPr id="7" name="Rectangle 6">
            <a:extLst>
              <a:ext uri="{FF2B5EF4-FFF2-40B4-BE49-F238E27FC236}">
                <a16:creationId xmlns:a16="http://schemas.microsoft.com/office/drawing/2014/main" id="{DC615207-619C-47C8-8B45-312D51FAC867}"/>
              </a:ext>
            </a:extLst>
          </p:cNvPr>
          <p:cNvSpPr/>
          <p:nvPr/>
        </p:nvSpPr>
        <p:spPr>
          <a:xfrm>
            <a:off x="1990724" y="4856183"/>
            <a:ext cx="10018713" cy="1143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400">
                <a:solidFill>
                  <a:schemeClr val="tx1"/>
                </a:solidFill>
              </a:rPr>
              <a:t>Explore inbound and outbound rules</a:t>
            </a:r>
          </a:p>
        </p:txBody>
      </p:sp>
    </p:spTree>
    <p:extLst>
      <p:ext uri="{BB962C8B-B14F-4D97-AF65-F5344CB8AC3E}">
        <p14:creationId xmlns:p14="http://schemas.microsoft.com/office/powerpoint/2010/main" val="85511300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Configure Network Security Groups</a:t>
            </a:r>
          </a:p>
        </p:txBody>
      </p:sp>
      <p:sp>
        <p:nvSpPr>
          <p:cNvPr id="4" name="Rectangle 3">
            <a:extLst>
              <a:ext uri="{FF2B5EF4-FFF2-40B4-BE49-F238E27FC236}">
                <a16:creationId xmlns:a16="http://schemas.microsoft.com/office/drawing/2014/main" id="{2966B463-01CD-4B75-BB8C-E0B3A0BA3BB5}"/>
              </a:ext>
            </a:extLst>
          </p:cNvPr>
          <p:cNvSpPr/>
          <p:nvPr/>
        </p:nvSpPr>
        <p:spPr bwMode="auto">
          <a:xfrm>
            <a:off x="400024" y="1502616"/>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a:t>
            </a:r>
          </a:p>
        </p:txBody>
      </p:sp>
      <p:sp>
        <p:nvSpPr>
          <p:cNvPr id="5" name="Rectangle 4">
            <a:extLst>
              <a:ext uri="{FF2B5EF4-FFF2-40B4-BE49-F238E27FC236}">
                <a16:creationId xmlns:a16="http://schemas.microsoft.com/office/drawing/2014/main" id="{518F38BA-DC8B-40A2-8C01-D6C0048EF654}"/>
              </a:ext>
            </a:extLst>
          </p:cNvPr>
          <p:cNvSpPr/>
          <p:nvPr/>
        </p:nvSpPr>
        <p:spPr bwMode="auto">
          <a:xfrm>
            <a:off x="4849785" y="1502616"/>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latin typeface="+mj-lt"/>
              </a:rPr>
              <a:t>Microsoft Learn Modules (docs.microsoft.com/Learn)</a:t>
            </a:r>
          </a:p>
        </p:txBody>
      </p:sp>
      <p:cxnSp>
        <p:nvCxnSpPr>
          <p:cNvPr id="14" name="Straight Connector 13">
            <a:extLst>
              <a:ext uri="{FF2B5EF4-FFF2-40B4-BE49-F238E27FC236}">
                <a16:creationId xmlns:a16="http://schemas.microsoft.com/office/drawing/2014/main" id="{B8019769-3D92-44B8-B3D0-907648D9CF64}"/>
              </a:ext>
              <a:ext uri="{C183D7F6-B498-43B3-948B-1728B52AA6E4}">
                <adec:decorative xmlns:adec="http://schemas.microsoft.com/office/drawing/2017/decorative" val="1"/>
              </a:ext>
            </a:extLst>
          </p:cNvPr>
          <p:cNvCxnSpPr>
            <a:cxnSpLocks/>
          </p:cNvCxnSpPr>
          <p:nvPr/>
        </p:nvCxnSpPr>
        <p:spPr>
          <a:xfrm>
            <a:off x="4979325" y="2941530"/>
            <a:ext cx="705938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69F1270-547C-46E5-BE5C-44182EA353A1}"/>
              </a:ext>
            </a:extLst>
          </p:cNvPr>
          <p:cNvSpPr/>
          <p:nvPr/>
        </p:nvSpPr>
        <p:spPr>
          <a:xfrm>
            <a:off x="4857983" y="2184137"/>
            <a:ext cx="7132144"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lnSpc>
                <a:spcPct val="90000"/>
              </a:lnSpc>
              <a:spcBef>
                <a:spcPct val="0"/>
              </a:spcBef>
              <a:spcAft>
                <a:spcPct val="35000"/>
              </a:spcAft>
            </a:pPr>
            <a:r>
              <a:rPr lang="en-US" sz="2000" dirty="0">
                <a:hlinkClick r:id="rId3"/>
              </a:rPr>
              <a:t>Secure and isolate access to Azure resources by using network security groups and service endpoints (Sandbox)</a:t>
            </a:r>
            <a:endParaRPr lang="en-US" sz="2000" dirty="0">
              <a:solidFill>
                <a:schemeClr val="tx1"/>
              </a:solidFill>
            </a:endParaRPr>
          </a:p>
        </p:txBody>
      </p:sp>
      <p:pic>
        <p:nvPicPr>
          <p:cNvPr id="3" name="Picture 2">
            <a:extLst>
              <a:ext uri="{FF2B5EF4-FFF2-40B4-BE49-F238E27FC236}">
                <a16:creationId xmlns:a16="http://schemas.microsoft.com/office/drawing/2014/main" id="{74131A59-8C9B-415F-B4A2-CA8A0ECC781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714582" y="2873697"/>
            <a:ext cx="1494645" cy="2173707"/>
          </a:xfrm>
          <a:prstGeom prst="rect">
            <a:avLst/>
          </a:prstGeom>
        </p:spPr>
      </p:pic>
      <p:sp>
        <p:nvSpPr>
          <p:cNvPr id="6" name="TextBox 5">
            <a:extLst>
              <a:ext uri="{FF2B5EF4-FFF2-40B4-BE49-F238E27FC236}">
                <a16:creationId xmlns:a16="http://schemas.microsoft.com/office/drawing/2014/main" id="{777CA492-E7BD-448F-96ED-8BEC410A4A52}"/>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390506941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cs typeface="Segoe UI"/>
              </a:rPr>
              <a:t>Lesson 03: </a:t>
            </a:r>
            <a:r>
              <a:rPr lang="en-US" dirty="0"/>
              <a:t>Configure </a:t>
            </a:r>
            <a:r>
              <a:rPr lang="en-US" dirty="0">
                <a:cs typeface="Segoe UI"/>
              </a:rPr>
              <a:t>Azure Firewall</a:t>
            </a:r>
          </a:p>
        </p:txBody>
      </p:sp>
      <p:pic>
        <p:nvPicPr>
          <p:cNvPr id="3" name="Picture 2" descr="Icon of a security lock">
            <a:extLst>
              <a:ext uri="{FF2B5EF4-FFF2-40B4-BE49-F238E27FC236}">
                <a16:creationId xmlns:a16="http://schemas.microsoft.com/office/drawing/2014/main" id="{E91BD6C8-CAFE-4931-B01F-ADF0EB66A59A}"/>
              </a:ext>
            </a:extLst>
          </p:cNvPr>
          <p:cNvPicPr>
            <a:picLocks noChangeAspect="1"/>
          </p:cNvPicPr>
          <p:nvPr/>
        </p:nvPicPr>
        <p:blipFill rotWithShape="1">
          <a:blip r:embed="rId3"/>
          <a:srcRect b="20657"/>
          <a:stretch/>
        </p:blipFill>
        <p:spPr>
          <a:xfrm>
            <a:off x="10349216" y="2820660"/>
            <a:ext cx="1061734" cy="1421140"/>
          </a:xfrm>
          <a:prstGeom prst="rect">
            <a:avLst/>
          </a:prstGeom>
        </p:spPr>
      </p:pic>
    </p:spTree>
    <p:extLst>
      <p:ext uri="{BB962C8B-B14F-4D97-AF65-F5344CB8AC3E}">
        <p14:creationId xmlns:p14="http://schemas.microsoft.com/office/powerpoint/2010/main" val="367408066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a:xfrm>
            <a:off x="465139" y="2881710"/>
            <a:ext cx="2506662" cy="1231106"/>
          </a:xfrm>
        </p:spPr>
        <p:txBody>
          <a:bodyPr/>
          <a:lstStyle/>
          <a:p>
            <a:r>
              <a:rPr lang="en-US" dirty="0"/>
              <a:t>Configure Azure Firewall Introduction</a:t>
            </a:r>
          </a:p>
        </p:txBody>
      </p:sp>
      <p:sp>
        <p:nvSpPr>
          <p:cNvPr id="4" name="Rectangle 3">
            <a:extLst>
              <a:ext uri="{FF2B5EF4-FFF2-40B4-BE49-F238E27FC236}">
                <a16:creationId xmlns:a16="http://schemas.microsoft.com/office/drawing/2014/main" id="{B099C8C4-0334-4225-878E-06FCEDA4D7B2}"/>
              </a:ext>
            </a:extLst>
          </p:cNvPr>
          <p:cNvSpPr/>
          <p:nvPr/>
        </p:nvSpPr>
        <p:spPr>
          <a:xfrm>
            <a:off x="4663808" y="277664"/>
            <a:ext cx="6345238" cy="1143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400" dirty="0">
                <a:solidFill>
                  <a:schemeClr val="tx1"/>
                </a:solidFill>
              </a:rPr>
              <a:t>Determine Azure Firewall Uses</a:t>
            </a:r>
          </a:p>
        </p:txBody>
      </p:sp>
      <p:sp>
        <p:nvSpPr>
          <p:cNvPr id="5" name="Rectangle 4">
            <a:extLst>
              <a:ext uri="{FF2B5EF4-FFF2-40B4-BE49-F238E27FC236}">
                <a16:creationId xmlns:a16="http://schemas.microsoft.com/office/drawing/2014/main" id="{CA0602FD-12F8-4426-A8CD-B233D1BEA4F2}"/>
              </a:ext>
            </a:extLst>
          </p:cNvPr>
          <p:cNvSpPr/>
          <p:nvPr/>
        </p:nvSpPr>
        <p:spPr>
          <a:xfrm>
            <a:off x="4663808" y="1089677"/>
            <a:ext cx="6345238" cy="1143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400" dirty="0">
                <a:solidFill>
                  <a:schemeClr val="tx1"/>
                </a:solidFill>
              </a:rPr>
              <a:t>Create Azure Firewalls</a:t>
            </a:r>
          </a:p>
        </p:txBody>
      </p:sp>
      <p:sp>
        <p:nvSpPr>
          <p:cNvPr id="6" name="Rectangle 5">
            <a:extLst>
              <a:ext uri="{FF2B5EF4-FFF2-40B4-BE49-F238E27FC236}">
                <a16:creationId xmlns:a16="http://schemas.microsoft.com/office/drawing/2014/main" id="{A6982591-4642-4531-B78C-9D3120CCBE61}"/>
              </a:ext>
            </a:extLst>
          </p:cNvPr>
          <p:cNvSpPr/>
          <p:nvPr/>
        </p:nvSpPr>
        <p:spPr>
          <a:xfrm>
            <a:off x="4663808" y="2026714"/>
            <a:ext cx="6345238" cy="1143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400" dirty="0">
                <a:solidFill>
                  <a:schemeClr val="tx1"/>
                </a:solidFill>
              </a:rPr>
              <a:t>Create Azure Firewall Rules</a:t>
            </a:r>
          </a:p>
        </p:txBody>
      </p:sp>
      <p:sp>
        <p:nvSpPr>
          <p:cNvPr id="3" name="Rectangle 2">
            <a:extLst>
              <a:ext uri="{FF2B5EF4-FFF2-40B4-BE49-F238E27FC236}">
                <a16:creationId xmlns:a16="http://schemas.microsoft.com/office/drawing/2014/main" id="{B7730FDA-F166-44C6-B04D-C6C7845BD28C}"/>
              </a:ext>
            </a:extLst>
          </p:cNvPr>
          <p:cNvSpPr/>
          <p:nvPr/>
        </p:nvSpPr>
        <p:spPr>
          <a:xfrm>
            <a:off x="4673536" y="3149910"/>
            <a:ext cx="6853306"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dirty="0">
                <a:solidFill>
                  <a:schemeClr val="tx1"/>
                </a:solidFill>
              </a:rPr>
              <a:t>Summary and Resources</a:t>
            </a:r>
          </a:p>
        </p:txBody>
      </p:sp>
      <p:grpSp>
        <p:nvGrpSpPr>
          <p:cNvPr id="7" name="Group 6">
            <a:extLst>
              <a:ext uri="{FF2B5EF4-FFF2-40B4-BE49-F238E27FC236}">
                <a16:creationId xmlns:a16="http://schemas.microsoft.com/office/drawing/2014/main" id="{A1488968-815A-422C-8719-EBD7B8DE23F6}"/>
              </a:ext>
              <a:ext uri="{C183D7F6-B498-43B3-948B-1728B52AA6E4}">
                <adec:decorative xmlns:adec="http://schemas.microsoft.com/office/drawing/2017/decorative" val="1"/>
              </a:ext>
            </a:extLst>
          </p:cNvPr>
          <p:cNvGrpSpPr/>
          <p:nvPr/>
        </p:nvGrpSpPr>
        <p:grpSpPr>
          <a:xfrm>
            <a:off x="3654184" y="464207"/>
            <a:ext cx="779643" cy="3470019"/>
            <a:chOff x="3654184" y="464207"/>
            <a:chExt cx="779643" cy="3470019"/>
          </a:xfrm>
        </p:grpSpPr>
        <p:pic>
          <p:nvPicPr>
            <p:cNvPr id="22" name="Picture 21" descr="Icon of a linear chart in a laptop screen">
              <a:extLst>
                <a:ext uri="{FF2B5EF4-FFF2-40B4-BE49-F238E27FC236}">
                  <a16:creationId xmlns:a16="http://schemas.microsoft.com/office/drawing/2014/main" id="{DF0786C4-6D42-4505-A48B-F8CA0FB0D5E9}"/>
                </a:ext>
              </a:extLst>
            </p:cNvPr>
            <p:cNvPicPr>
              <a:picLocks noChangeAspect="1"/>
            </p:cNvPicPr>
            <p:nvPr/>
          </p:nvPicPr>
          <p:blipFill>
            <a:blip r:embed="rId3"/>
            <a:stretch>
              <a:fillRect/>
            </a:stretch>
          </p:blipFill>
          <p:spPr>
            <a:xfrm>
              <a:off x="3654184" y="464207"/>
              <a:ext cx="769915" cy="769915"/>
            </a:xfrm>
            <a:prstGeom prst="rect">
              <a:avLst/>
            </a:prstGeom>
          </p:spPr>
        </p:pic>
        <p:pic>
          <p:nvPicPr>
            <p:cNvPr id="21" name="Picture 20" descr="Icon of a 3 interlap arcs">
              <a:extLst>
                <a:ext uri="{FF2B5EF4-FFF2-40B4-BE49-F238E27FC236}">
                  <a16:creationId xmlns:a16="http://schemas.microsoft.com/office/drawing/2014/main" id="{A59A6BEE-1097-48B8-862B-F1E9DCFB7F7F}"/>
                </a:ext>
              </a:extLst>
            </p:cNvPr>
            <p:cNvPicPr>
              <a:picLocks noChangeAspect="1"/>
            </p:cNvPicPr>
            <p:nvPr/>
          </p:nvPicPr>
          <p:blipFill>
            <a:blip r:embed="rId4"/>
            <a:stretch>
              <a:fillRect/>
            </a:stretch>
          </p:blipFill>
          <p:spPr>
            <a:xfrm>
              <a:off x="3654184" y="1360213"/>
              <a:ext cx="769915" cy="769915"/>
            </a:xfrm>
            <a:prstGeom prst="rect">
              <a:avLst/>
            </a:prstGeom>
          </p:spPr>
        </p:pic>
        <p:pic>
          <p:nvPicPr>
            <p:cNvPr id="20" name="Picture 19" descr="Icon of 4 boxes connected by a line">
              <a:extLst>
                <a:ext uri="{FF2B5EF4-FFF2-40B4-BE49-F238E27FC236}">
                  <a16:creationId xmlns:a16="http://schemas.microsoft.com/office/drawing/2014/main" id="{87C85F95-BF39-484A-B7FA-368DC8DA7A37}"/>
                </a:ext>
              </a:extLst>
            </p:cNvPr>
            <p:cNvPicPr>
              <a:picLocks noChangeAspect="1"/>
            </p:cNvPicPr>
            <p:nvPr/>
          </p:nvPicPr>
          <p:blipFill>
            <a:blip r:embed="rId5"/>
            <a:stretch>
              <a:fillRect/>
            </a:stretch>
          </p:blipFill>
          <p:spPr>
            <a:xfrm>
              <a:off x="3654184" y="2213257"/>
              <a:ext cx="769915" cy="769915"/>
            </a:xfrm>
            <a:prstGeom prst="rect">
              <a:avLst/>
            </a:prstGeom>
          </p:spPr>
        </p:pic>
        <p:grpSp>
          <p:nvGrpSpPr>
            <p:cNvPr id="23" name="Group 22">
              <a:extLst>
                <a:ext uri="{FF2B5EF4-FFF2-40B4-BE49-F238E27FC236}">
                  <a16:creationId xmlns:a16="http://schemas.microsoft.com/office/drawing/2014/main" id="{E6A3CBAE-5393-4EA2-9798-8F8117BD5EAC}"/>
                </a:ext>
              </a:extLst>
            </p:cNvPr>
            <p:cNvGrpSpPr/>
            <p:nvPr/>
          </p:nvGrpSpPr>
          <p:grpSpPr>
            <a:xfrm>
              <a:off x="3663912" y="3194790"/>
              <a:ext cx="769915" cy="739436"/>
              <a:chOff x="10493727" y="629664"/>
              <a:chExt cx="519000" cy="503150"/>
            </a:xfrm>
          </p:grpSpPr>
          <p:pic>
            <p:nvPicPr>
              <p:cNvPr id="24" name="Picture 23">
                <a:extLst>
                  <a:ext uri="{FF2B5EF4-FFF2-40B4-BE49-F238E27FC236}">
                    <a16:creationId xmlns:a16="http://schemas.microsoft.com/office/drawing/2014/main" id="{4337FF05-9CF5-4E6F-BE30-98BE4DEE2E7B}"/>
                  </a:ext>
                </a:extLst>
              </p:cNvPr>
              <p:cNvPicPr>
                <a:picLocks noChangeAspect="1"/>
              </p:cNvPicPr>
              <p:nvPr/>
            </p:nvPicPr>
            <p:blipFill>
              <a:blip r:embed="rId6"/>
              <a:stretch>
                <a:fillRect/>
              </a:stretch>
            </p:blipFill>
            <p:spPr>
              <a:xfrm>
                <a:off x="10493727" y="629664"/>
                <a:ext cx="519000" cy="503150"/>
              </a:xfrm>
              <a:prstGeom prst="rect">
                <a:avLst/>
              </a:prstGeom>
            </p:spPr>
          </p:pic>
          <p:grpSp>
            <p:nvGrpSpPr>
              <p:cNvPr id="25" name="Group 24">
                <a:extLst>
                  <a:ext uri="{FF2B5EF4-FFF2-40B4-BE49-F238E27FC236}">
                    <a16:creationId xmlns:a16="http://schemas.microsoft.com/office/drawing/2014/main" id="{69EACB45-D746-4B84-BBE8-2EEDE69C8386}"/>
                  </a:ext>
                </a:extLst>
              </p:cNvPr>
              <p:cNvGrpSpPr/>
              <p:nvPr/>
            </p:nvGrpSpPr>
            <p:grpSpPr>
              <a:xfrm>
                <a:off x="10604345" y="727773"/>
                <a:ext cx="297764" cy="272864"/>
                <a:chOff x="3876178" y="3413953"/>
                <a:chExt cx="297764" cy="255320"/>
              </a:xfrm>
            </p:grpSpPr>
            <p:sp>
              <p:nvSpPr>
                <p:cNvPr id="26" name="Freeform: Shape 25">
                  <a:extLst>
                    <a:ext uri="{FF2B5EF4-FFF2-40B4-BE49-F238E27FC236}">
                      <a16:creationId xmlns:a16="http://schemas.microsoft.com/office/drawing/2014/main" id="{AA4CDD3B-AFE7-4ECD-8E5C-FAFF9551B5EA}"/>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4B8591A8-0894-4C49-A2BE-995761DD67B3}"/>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5AC99AB-913A-49D9-8E78-8BFE064E9826}"/>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3C2367A-B554-42AC-941A-EBEEE3E2536F}"/>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E60858EF-AC72-4CC5-98EC-5919303B4FDC}"/>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38467A66-4737-4FE6-B86E-92CE2913641F}"/>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BAA3F7-B908-42F8-8B76-416BDD2DA81D}"/>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F3D103F-5FA0-4B97-AD13-7FF6CE6312B7}"/>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Tree>
    <p:extLst>
      <p:ext uri="{BB962C8B-B14F-4D97-AF65-F5344CB8AC3E}">
        <p14:creationId xmlns:p14="http://schemas.microsoft.com/office/powerpoint/2010/main" val="408511889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E84E-1BED-49C3-9537-ACBBFC4FBDF0}"/>
              </a:ext>
            </a:extLst>
          </p:cNvPr>
          <p:cNvSpPr>
            <a:spLocks noGrp="1"/>
          </p:cNvSpPr>
          <p:nvPr>
            <p:ph type="title"/>
          </p:nvPr>
        </p:nvSpPr>
        <p:spPr/>
        <p:txBody>
          <a:bodyPr/>
          <a:lstStyle/>
          <a:p>
            <a:r>
              <a:rPr lang="en-US" dirty="0"/>
              <a:t>Determine Azure Firewall Uses</a:t>
            </a:r>
          </a:p>
        </p:txBody>
      </p:sp>
      <p:sp>
        <p:nvSpPr>
          <p:cNvPr id="5" name="Rectangle 4">
            <a:extLst>
              <a:ext uri="{FF2B5EF4-FFF2-40B4-BE49-F238E27FC236}">
                <a16:creationId xmlns:a16="http://schemas.microsoft.com/office/drawing/2014/main" id="{F92477FF-A0AF-470C-8BA0-354EC1813339}"/>
              </a:ext>
            </a:extLst>
          </p:cNvPr>
          <p:cNvSpPr/>
          <p:nvPr/>
        </p:nvSpPr>
        <p:spPr>
          <a:xfrm>
            <a:off x="427037" y="1236174"/>
            <a:ext cx="5780215" cy="45798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Stateful firewall as a service</a:t>
            </a:r>
          </a:p>
        </p:txBody>
      </p:sp>
      <p:sp>
        <p:nvSpPr>
          <p:cNvPr id="7" name="Rectangle 6">
            <a:extLst>
              <a:ext uri="{FF2B5EF4-FFF2-40B4-BE49-F238E27FC236}">
                <a16:creationId xmlns:a16="http://schemas.microsoft.com/office/drawing/2014/main" id="{E27F5F05-0B0B-441B-A57A-61D4CDCD4B95}"/>
              </a:ext>
            </a:extLst>
          </p:cNvPr>
          <p:cNvSpPr/>
          <p:nvPr/>
        </p:nvSpPr>
        <p:spPr>
          <a:xfrm>
            <a:off x="427037" y="1907464"/>
            <a:ext cx="5780215" cy="6867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Built-in high availability with unrestricted cloud scalability</a:t>
            </a:r>
          </a:p>
        </p:txBody>
      </p:sp>
      <p:sp>
        <p:nvSpPr>
          <p:cNvPr id="8" name="Rectangle 7">
            <a:extLst>
              <a:ext uri="{FF2B5EF4-FFF2-40B4-BE49-F238E27FC236}">
                <a16:creationId xmlns:a16="http://schemas.microsoft.com/office/drawing/2014/main" id="{ED8A30DC-5B17-45D3-BE47-B1DB6CA1A042}"/>
              </a:ext>
            </a:extLst>
          </p:cNvPr>
          <p:cNvSpPr/>
          <p:nvPr/>
        </p:nvSpPr>
        <p:spPr>
          <a:xfrm>
            <a:off x="427037" y="2860105"/>
            <a:ext cx="5780215" cy="6867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Create, enforce, and log application and network connectivity policies</a:t>
            </a:r>
          </a:p>
        </p:txBody>
      </p:sp>
      <p:sp>
        <p:nvSpPr>
          <p:cNvPr id="9" name="Rectangle 8">
            <a:extLst>
              <a:ext uri="{FF2B5EF4-FFF2-40B4-BE49-F238E27FC236}">
                <a16:creationId xmlns:a16="http://schemas.microsoft.com/office/drawing/2014/main" id="{2D0A33A8-6B0D-4D43-9138-45D6795B8AEB}"/>
              </a:ext>
            </a:extLst>
          </p:cNvPr>
          <p:cNvSpPr/>
          <p:nvPr/>
        </p:nvSpPr>
        <p:spPr>
          <a:xfrm>
            <a:off x="427035" y="3860066"/>
            <a:ext cx="5780215" cy="44434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Threat intelligence-based filtering</a:t>
            </a:r>
          </a:p>
        </p:txBody>
      </p:sp>
      <p:sp>
        <p:nvSpPr>
          <p:cNvPr id="10" name="Rectangle 9">
            <a:extLst>
              <a:ext uri="{FF2B5EF4-FFF2-40B4-BE49-F238E27FC236}">
                <a16:creationId xmlns:a16="http://schemas.microsoft.com/office/drawing/2014/main" id="{81C1142A-2B5A-473F-9B34-24D5EA6EC410}"/>
              </a:ext>
            </a:extLst>
          </p:cNvPr>
          <p:cNvSpPr/>
          <p:nvPr/>
        </p:nvSpPr>
        <p:spPr>
          <a:xfrm>
            <a:off x="427037" y="4551563"/>
            <a:ext cx="5780215" cy="6867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Fully integrated with Azure Monitor for logging and analytics</a:t>
            </a:r>
          </a:p>
        </p:txBody>
      </p:sp>
      <p:sp>
        <p:nvSpPr>
          <p:cNvPr id="11" name="Rectangle 10">
            <a:extLst>
              <a:ext uri="{FF2B5EF4-FFF2-40B4-BE49-F238E27FC236}">
                <a16:creationId xmlns:a16="http://schemas.microsoft.com/office/drawing/2014/main" id="{98EA9014-32B7-4BC8-A703-0390850379EE}"/>
              </a:ext>
            </a:extLst>
          </p:cNvPr>
          <p:cNvSpPr/>
          <p:nvPr/>
        </p:nvSpPr>
        <p:spPr>
          <a:xfrm>
            <a:off x="427036" y="5525510"/>
            <a:ext cx="5780215" cy="6867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Support for hybrid connectivity through deployment behind VPN and ExpressRoute Gateways</a:t>
            </a:r>
          </a:p>
        </p:txBody>
      </p:sp>
      <p:sp>
        <p:nvSpPr>
          <p:cNvPr id="6" name="Rectangle 5">
            <a:extLst>
              <a:ext uri="{FF2B5EF4-FFF2-40B4-BE49-F238E27FC236}">
                <a16:creationId xmlns:a16="http://schemas.microsoft.com/office/drawing/2014/main" id="{C3E2415B-3C39-4095-B66F-AAE06248DAA2}"/>
              </a:ext>
              <a:ext uri="{C183D7F6-B498-43B3-948B-1728B52AA6E4}">
                <adec:decorative xmlns:adec="http://schemas.microsoft.com/office/drawing/2017/decorative" val="1"/>
              </a:ext>
            </a:extLst>
          </p:cNvPr>
          <p:cNvSpPr/>
          <p:nvPr/>
        </p:nvSpPr>
        <p:spPr bwMode="auto">
          <a:xfrm>
            <a:off x="6362700" y="1192213"/>
            <a:ext cx="56467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4" name="Picture 3" descr="VNets are using an Azure Firewall and Threat Intelligence to deny or allow traffic">
            <a:extLst>
              <a:ext uri="{FF2B5EF4-FFF2-40B4-BE49-F238E27FC236}">
                <a16:creationId xmlns:a16="http://schemas.microsoft.com/office/drawing/2014/main" id="{39B0BBFD-86A3-4D71-8568-183EBDD0E4EB}"/>
              </a:ext>
            </a:extLst>
          </p:cNvPr>
          <p:cNvPicPr>
            <a:picLocks noChangeAspect="1"/>
          </p:cNvPicPr>
          <p:nvPr/>
        </p:nvPicPr>
        <p:blipFill>
          <a:blip r:embed="rId3"/>
          <a:stretch>
            <a:fillRect/>
          </a:stretch>
        </p:blipFill>
        <p:spPr>
          <a:xfrm>
            <a:off x="6509543" y="1907464"/>
            <a:ext cx="5353050" cy="3524250"/>
          </a:xfrm>
          <a:prstGeom prst="rect">
            <a:avLst/>
          </a:prstGeom>
        </p:spPr>
      </p:pic>
    </p:spTree>
    <p:extLst>
      <p:ext uri="{BB962C8B-B14F-4D97-AF65-F5344CB8AC3E}">
        <p14:creationId xmlns:p14="http://schemas.microsoft.com/office/powerpoint/2010/main" val="41631089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4BEE9-E5E3-4336-BA26-8B078D3D7218}"/>
              </a:ext>
            </a:extLst>
          </p:cNvPr>
          <p:cNvSpPr>
            <a:spLocks noGrp="1"/>
          </p:cNvSpPr>
          <p:nvPr>
            <p:ph type="title"/>
          </p:nvPr>
        </p:nvSpPr>
        <p:spPr/>
        <p:txBody>
          <a:bodyPr/>
          <a:lstStyle/>
          <a:p>
            <a:r>
              <a:rPr lang="en-US" dirty="0"/>
              <a:t>Create Azure Firewalls</a:t>
            </a:r>
          </a:p>
        </p:txBody>
      </p:sp>
      <p:sp>
        <p:nvSpPr>
          <p:cNvPr id="9" name="Rectangle 8">
            <a:extLst>
              <a:ext uri="{FF2B5EF4-FFF2-40B4-BE49-F238E27FC236}">
                <a16:creationId xmlns:a16="http://schemas.microsoft.com/office/drawing/2014/main" id="{39FD55CA-F157-4619-9C25-3FFA28FD8D6E}"/>
              </a:ext>
              <a:ext uri="{C183D7F6-B498-43B3-948B-1728B52AA6E4}">
                <adec:decorative xmlns:adec="http://schemas.microsoft.com/office/drawing/2017/decorative" val="1"/>
              </a:ext>
            </a:extLst>
          </p:cNvPr>
          <p:cNvSpPr/>
          <p:nvPr/>
        </p:nvSpPr>
        <p:spPr bwMode="auto">
          <a:xfrm>
            <a:off x="583660" y="1192213"/>
            <a:ext cx="11293812" cy="365313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11" name="Rectangle 10">
            <a:extLst>
              <a:ext uri="{FF2B5EF4-FFF2-40B4-BE49-F238E27FC236}">
                <a16:creationId xmlns:a16="http://schemas.microsoft.com/office/drawing/2014/main" id="{EBF8C227-E4E2-4445-A9AF-7C8EC0933E52}"/>
              </a:ext>
            </a:extLst>
          </p:cNvPr>
          <p:cNvSpPr/>
          <p:nvPr/>
        </p:nvSpPr>
        <p:spPr>
          <a:xfrm>
            <a:off x="699600" y="5098283"/>
            <a:ext cx="3480581" cy="100358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A Hub-Spoke network topology is recommended</a:t>
            </a:r>
          </a:p>
        </p:txBody>
      </p:sp>
      <p:sp>
        <p:nvSpPr>
          <p:cNvPr id="12" name="Rectangle 11">
            <a:extLst>
              <a:ext uri="{FF2B5EF4-FFF2-40B4-BE49-F238E27FC236}">
                <a16:creationId xmlns:a16="http://schemas.microsoft.com/office/drawing/2014/main" id="{37D6B01C-0E1A-431E-ABBF-2C2668E74CF6}"/>
              </a:ext>
            </a:extLst>
          </p:cNvPr>
          <p:cNvSpPr/>
          <p:nvPr/>
        </p:nvSpPr>
        <p:spPr>
          <a:xfrm>
            <a:off x="4470327" y="5098282"/>
            <a:ext cx="3480581" cy="100358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Shared services are placed in the hub virtual network</a:t>
            </a:r>
          </a:p>
        </p:txBody>
      </p:sp>
      <p:sp>
        <p:nvSpPr>
          <p:cNvPr id="13" name="Rectangle 12">
            <a:extLst>
              <a:ext uri="{FF2B5EF4-FFF2-40B4-BE49-F238E27FC236}">
                <a16:creationId xmlns:a16="http://schemas.microsoft.com/office/drawing/2014/main" id="{C28CC056-FD60-4626-8428-503313FDB51E}"/>
              </a:ext>
            </a:extLst>
          </p:cNvPr>
          <p:cNvSpPr/>
          <p:nvPr/>
        </p:nvSpPr>
        <p:spPr>
          <a:xfrm>
            <a:off x="8241054" y="5098282"/>
            <a:ext cx="3480581" cy="100358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Each environment is deployed to a spoke to maintain isolation</a:t>
            </a:r>
          </a:p>
        </p:txBody>
      </p:sp>
      <p:pic>
        <p:nvPicPr>
          <p:cNvPr id="1026" name="Picture 2" descr="Diagram of an on-premises network using a hub virtual network (with Firewall) to access spoke virtual networks. VNet peering is used between the hub and spokes. ">
            <a:extLst>
              <a:ext uri="{FF2B5EF4-FFF2-40B4-BE49-F238E27FC236}">
                <a16:creationId xmlns:a16="http://schemas.microsoft.com/office/drawing/2014/main" id="{EAC11EDD-426D-42EC-8E29-EE9E78B18B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892" y="1397976"/>
            <a:ext cx="10634934" cy="3241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1611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6FEE1-EDF8-423D-BBCE-93C01A29C952}"/>
              </a:ext>
            </a:extLst>
          </p:cNvPr>
          <p:cNvSpPr>
            <a:spLocks noGrp="1"/>
          </p:cNvSpPr>
          <p:nvPr>
            <p:ph type="title"/>
          </p:nvPr>
        </p:nvSpPr>
        <p:spPr/>
        <p:txBody>
          <a:bodyPr/>
          <a:lstStyle/>
          <a:p>
            <a:r>
              <a:rPr lang="en-US" dirty="0"/>
              <a:t>Create Azure Firewall Rules</a:t>
            </a:r>
          </a:p>
        </p:txBody>
      </p:sp>
      <p:sp>
        <p:nvSpPr>
          <p:cNvPr id="4" name="Rectangle 3">
            <a:extLst>
              <a:ext uri="{FF2B5EF4-FFF2-40B4-BE49-F238E27FC236}">
                <a16:creationId xmlns:a16="http://schemas.microsoft.com/office/drawing/2014/main" id="{687E815D-B094-45EE-BE83-4D67D979C113}"/>
              </a:ext>
            </a:extLst>
          </p:cNvPr>
          <p:cNvSpPr/>
          <p:nvPr/>
        </p:nvSpPr>
        <p:spPr>
          <a:xfrm>
            <a:off x="427036" y="1414418"/>
            <a:ext cx="6575655" cy="84674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nSpc>
                <a:spcPct val="110000"/>
              </a:lnSpc>
            </a:pPr>
            <a:r>
              <a:rPr lang="en-US" sz="2000" dirty="0">
                <a:solidFill>
                  <a:schemeClr val="tx1"/>
                </a:solidFill>
              </a:rPr>
              <a:t>Azure Firewall Manager centralizes firewall management</a:t>
            </a:r>
          </a:p>
        </p:txBody>
      </p:sp>
      <p:sp>
        <p:nvSpPr>
          <p:cNvPr id="10" name="Rectangle 9">
            <a:extLst>
              <a:ext uri="{FF2B5EF4-FFF2-40B4-BE49-F238E27FC236}">
                <a16:creationId xmlns:a16="http://schemas.microsoft.com/office/drawing/2014/main" id="{FD2387D2-BABD-4E0B-8FD8-4CB7F7B8D473}"/>
              </a:ext>
            </a:extLst>
          </p:cNvPr>
          <p:cNvSpPr/>
          <p:nvPr/>
        </p:nvSpPr>
        <p:spPr>
          <a:xfrm>
            <a:off x="427036" y="2384527"/>
            <a:ext cx="6575655" cy="84674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nSpc>
                <a:spcPct val="110000"/>
              </a:lnSpc>
            </a:pPr>
            <a:r>
              <a:rPr lang="en-US" sz="2000" dirty="0">
                <a:solidFill>
                  <a:schemeClr val="tx1"/>
                </a:solidFill>
              </a:rPr>
              <a:t>Firewall policies container rules and settings to control access</a:t>
            </a:r>
          </a:p>
        </p:txBody>
      </p:sp>
      <p:sp>
        <p:nvSpPr>
          <p:cNvPr id="6" name="Rectangle 5">
            <a:extLst>
              <a:ext uri="{FF2B5EF4-FFF2-40B4-BE49-F238E27FC236}">
                <a16:creationId xmlns:a16="http://schemas.microsoft.com/office/drawing/2014/main" id="{297F82D0-A319-4B22-8E15-125D6E771613}"/>
              </a:ext>
            </a:extLst>
          </p:cNvPr>
          <p:cNvSpPr/>
          <p:nvPr/>
        </p:nvSpPr>
        <p:spPr>
          <a:xfrm>
            <a:off x="851337" y="3283521"/>
            <a:ext cx="6151354" cy="84674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nSpc>
                <a:spcPct val="110000"/>
              </a:lnSpc>
            </a:pPr>
            <a:r>
              <a:rPr lang="en-US" sz="2000" b="1" dirty="0">
                <a:solidFill>
                  <a:schemeClr val="tx1"/>
                </a:solidFill>
              </a:rPr>
              <a:t>NAT rules</a:t>
            </a:r>
            <a:r>
              <a:rPr lang="en-US" sz="2000" dirty="0">
                <a:solidFill>
                  <a:schemeClr val="tx1"/>
                </a:solidFill>
              </a:rPr>
              <a:t> allow incoming connections</a:t>
            </a:r>
          </a:p>
        </p:txBody>
      </p:sp>
      <p:sp>
        <p:nvSpPr>
          <p:cNvPr id="7" name="Rectangle 6">
            <a:extLst>
              <a:ext uri="{FF2B5EF4-FFF2-40B4-BE49-F238E27FC236}">
                <a16:creationId xmlns:a16="http://schemas.microsoft.com/office/drawing/2014/main" id="{9DE21242-5198-4F1E-93DB-8321CD2FD207}"/>
              </a:ext>
            </a:extLst>
          </p:cNvPr>
          <p:cNvSpPr/>
          <p:nvPr/>
        </p:nvSpPr>
        <p:spPr>
          <a:xfrm>
            <a:off x="891896" y="4296588"/>
            <a:ext cx="6110795" cy="94941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nSpc>
                <a:spcPct val="110000"/>
              </a:lnSpc>
            </a:pPr>
            <a:r>
              <a:rPr lang="en-US" sz="2000" b="1" dirty="0">
                <a:solidFill>
                  <a:schemeClr val="tx1"/>
                </a:solidFill>
              </a:rPr>
              <a:t>Network rules </a:t>
            </a:r>
            <a:r>
              <a:rPr lang="en-US" sz="2000" dirty="0">
                <a:solidFill>
                  <a:schemeClr val="tx1"/>
                </a:solidFill>
              </a:rPr>
              <a:t>contain source and destination addresses, protocols, and destination ports</a:t>
            </a:r>
          </a:p>
        </p:txBody>
      </p:sp>
      <p:sp>
        <p:nvSpPr>
          <p:cNvPr id="8" name="Rectangle 7">
            <a:extLst>
              <a:ext uri="{FF2B5EF4-FFF2-40B4-BE49-F238E27FC236}">
                <a16:creationId xmlns:a16="http://schemas.microsoft.com/office/drawing/2014/main" id="{CE2CD1C5-E33C-4CB6-9450-1F8203A4AE47}"/>
              </a:ext>
            </a:extLst>
          </p:cNvPr>
          <p:cNvSpPr/>
          <p:nvPr/>
        </p:nvSpPr>
        <p:spPr>
          <a:xfrm>
            <a:off x="892353" y="5412329"/>
            <a:ext cx="6110338" cy="94941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nSpc>
                <a:spcPct val="110000"/>
              </a:lnSpc>
            </a:pPr>
            <a:r>
              <a:rPr lang="en-US" sz="2000" b="1" dirty="0">
                <a:solidFill>
                  <a:schemeClr val="tx1"/>
                </a:solidFill>
              </a:rPr>
              <a:t>Application rules</a:t>
            </a:r>
            <a:r>
              <a:rPr lang="en-US" sz="2000" dirty="0">
                <a:solidFill>
                  <a:schemeClr val="tx1"/>
                </a:solidFill>
              </a:rPr>
              <a:t> </a:t>
            </a:r>
            <a:r>
              <a:rPr lang="en-US" sz="2000" b="1" dirty="0">
                <a:solidFill>
                  <a:schemeClr val="tx1"/>
                </a:solidFill>
              </a:rPr>
              <a:t>provide</a:t>
            </a:r>
            <a:r>
              <a:rPr lang="en-US" sz="2000" dirty="0">
                <a:solidFill>
                  <a:schemeClr val="tx1"/>
                </a:solidFill>
              </a:rPr>
              <a:t> qualified domain names (FQDNs) that can be accessed from a subnet</a:t>
            </a:r>
          </a:p>
        </p:txBody>
      </p:sp>
      <p:sp>
        <p:nvSpPr>
          <p:cNvPr id="5" name="Rectangle 4">
            <a:extLst>
              <a:ext uri="{FF2B5EF4-FFF2-40B4-BE49-F238E27FC236}">
                <a16:creationId xmlns:a16="http://schemas.microsoft.com/office/drawing/2014/main" id="{CB31D96E-1CDE-4C56-84B3-60AEE8C04CDB}"/>
              </a:ext>
              <a:ext uri="{C183D7F6-B498-43B3-948B-1728B52AA6E4}">
                <adec:decorative xmlns:adec="http://schemas.microsoft.com/office/drawing/2017/decorative" val="1"/>
              </a:ext>
            </a:extLst>
          </p:cNvPr>
          <p:cNvSpPr/>
          <p:nvPr/>
        </p:nvSpPr>
        <p:spPr bwMode="auto">
          <a:xfrm>
            <a:off x="7420303" y="1414418"/>
            <a:ext cx="4589135" cy="494732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4" name="Picture 13" descr="Azure Firewall Manager portal menu showing the different types of rules. ">
            <a:extLst>
              <a:ext uri="{FF2B5EF4-FFF2-40B4-BE49-F238E27FC236}">
                <a16:creationId xmlns:a16="http://schemas.microsoft.com/office/drawing/2014/main" id="{BA9838B3-869C-4DF7-8006-32DE46518C16}"/>
              </a:ext>
            </a:extLst>
          </p:cNvPr>
          <p:cNvPicPr>
            <a:picLocks noChangeAspect="1"/>
          </p:cNvPicPr>
          <p:nvPr/>
        </p:nvPicPr>
        <p:blipFill>
          <a:blip r:embed="rId3"/>
          <a:stretch>
            <a:fillRect/>
          </a:stretch>
        </p:blipFill>
        <p:spPr>
          <a:xfrm>
            <a:off x="8095490" y="1925337"/>
            <a:ext cx="2993136" cy="3563112"/>
          </a:xfrm>
          <a:prstGeom prst="rect">
            <a:avLst/>
          </a:prstGeom>
        </p:spPr>
      </p:pic>
    </p:spTree>
    <p:extLst>
      <p:ext uri="{BB962C8B-B14F-4D97-AF65-F5344CB8AC3E}">
        <p14:creationId xmlns:p14="http://schemas.microsoft.com/office/powerpoint/2010/main" val="221101596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Azure Firewall</a:t>
            </a:r>
          </a:p>
        </p:txBody>
      </p:sp>
      <p:sp>
        <p:nvSpPr>
          <p:cNvPr id="13" name="TextBox 12">
            <a:extLst>
              <a:ext uri="{FF2B5EF4-FFF2-40B4-BE49-F238E27FC236}">
                <a16:creationId xmlns:a16="http://schemas.microsoft.com/office/drawing/2014/main" id="{3E2AD85C-CCD6-40E0-89B0-D0566F4A5581}"/>
              </a:ext>
            </a:extLst>
          </p:cNvPr>
          <p:cNvSpPr txBox="1"/>
          <p:nvPr/>
        </p:nvSpPr>
        <p:spPr>
          <a:xfrm>
            <a:off x="4849785" y="2315104"/>
            <a:ext cx="6215864" cy="400110"/>
          </a:xfrm>
          <a:prstGeom prst="rect">
            <a:avLst/>
          </a:prstGeom>
          <a:noFill/>
        </p:spPr>
        <p:txBody>
          <a:bodyPr wrap="square">
            <a:spAutoFit/>
          </a:bodyPr>
          <a:lstStyle/>
          <a:p>
            <a:r>
              <a:rPr lang="en-US" sz="2000" dirty="0">
                <a:hlinkClick r:id="rId3"/>
              </a:rPr>
              <a:t>Introduction to Azure Firewall </a:t>
            </a:r>
            <a:endParaRPr lang="en-US" sz="2000" dirty="0"/>
          </a:p>
        </p:txBody>
      </p:sp>
      <p:sp>
        <p:nvSpPr>
          <p:cNvPr id="4" name="Rectangle 3">
            <a:extLst>
              <a:ext uri="{FF2B5EF4-FFF2-40B4-BE49-F238E27FC236}">
                <a16:creationId xmlns:a16="http://schemas.microsoft.com/office/drawing/2014/main" id="{2966B463-01CD-4B75-BB8C-E0B3A0BA3BB5}"/>
              </a:ext>
              <a:ext uri="{C183D7F6-B498-43B3-948B-1728B52AA6E4}">
                <adec:decorative xmlns:adec="http://schemas.microsoft.com/office/drawing/2017/decorative" val="1"/>
              </a:ext>
            </a:extLst>
          </p:cNvPr>
          <p:cNvSpPr/>
          <p:nvPr/>
        </p:nvSpPr>
        <p:spPr bwMode="auto">
          <a:xfrm>
            <a:off x="400024" y="1502616"/>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a:t>
            </a:r>
          </a:p>
        </p:txBody>
      </p:sp>
      <p:sp>
        <p:nvSpPr>
          <p:cNvPr id="5" name="Rectangle 4">
            <a:extLst>
              <a:ext uri="{FF2B5EF4-FFF2-40B4-BE49-F238E27FC236}">
                <a16:creationId xmlns:a16="http://schemas.microsoft.com/office/drawing/2014/main" id="{518F38BA-DC8B-40A2-8C01-D6C0048EF654}"/>
              </a:ext>
              <a:ext uri="{C183D7F6-B498-43B3-948B-1728B52AA6E4}">
                <adec:decorative xmlns:adec="http://schemas.microsoft.com/office/drawing/2017/decorative" val="1"/>
              </a:ext>
            </a:extLst>
          </p:cNvPr>
          <p:cNvSpPr/>
          <p:nvPr/>
        </p:nvSpPr>
        <p:spPr bwMode="auto">
          <a:xfrm>
            <a:off x="4849785" y="1502616"/>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latin typeface="+mj-lt"/>
              </a:rPr>
              <a:t>Microsoft Learn Modules (docs.microsoft.com/Learn)</a:t>
            </a:r>
          </a:p>
        </p:txBody>
      </p:sp>
      <p:sp>
        <p:nvSpPr>
          <p:cNvPr id="6" name="Rectangle 5">
            <a:extLst>
              <a:ext uri="{FF2B5EF4-FFF2-40B4-BE49-F238E27FC236}">
                <a16:creationId xmlns:a16="http://schemas.microsoft.com/office/drawing/2014/main" id="{CAC358CA-46B9-4711-B1E2-32C8BA478474}"/>
              </a:ext>
            </a:extLst>
          </p:cNvPr>
          <p:cNvSpPr/>
          <p:nvPr/>
        </p:nvSpPr>
        <p:spPr>
          <a:xfrm>
            <a:off x="4857983" y="2887622"/>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lnSpc>
                <a:spcPct val="90000"/>
              </a:lnSpc>
              <a:spcBef>
                <a:spcPct val="0"/>
              </a:spcBef>
              <a:spcAft>
                <a:spcPct val="35000"/>
              </a:spcAft>
            </a:pPr>
            <a:r>
              <a:rPr lang="en-US" sz="2000" dirty="0">
                <a:hlinkClick r:id="rId4"/>
              </a:rPr>
              <a:t>Introduction to Azure Firewall Manager </a:t>
            </a:r>
            <a:endParaRPr lang="en-US" sz="2000" dirty="0">
              <a:solidFill>
                <a:schemeClr val="tx1"/>
              </a:solidFill>
            </a:endParaRPr>
          </a:p>
        </p:txBody>
      </p:sp>
      <p:cxnSp>
        <p:nvCxnSpPr>
          <p:cNvPr id="14" name="Straight Connector 13">
            <a:extLst>
              <a:ext uri="{FF2B5EF4-FFF2-40B4-BE49-F238E27FC236}">
                <a16:creationId xmlns:a16="http://schemas.microsoft.com/office/drawing/2014/main" id="{B8019769-3D92-44B8-B3D0-907648D9CF64}"/>
              </a:ext>
              <a:ext uri="{C183D7F6-B498-43B3-948B-1728B52AA6E4}">
                <adec:decorative xmlns:adec="http://schemas.microsoft.com/office/drawing/2017/decorative" val="1"/>
              </a:ext>
            </a:extLst>
          </p:cNvPr>
          <p:cNvCxnSpPr>
            <a:cxnSpLocks/>
          </p:cNvCxnSpPr>
          <p:nvPr/>
        </p:nvCxnSpPr>
        <p:spPr>
          <a:xfrm>
            <a:off x="4979325" y="2834522"/>
            <a:ext cx="705938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4131A59-8C9B-415F-B4A2-CA8A0ECC7817}"/>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1714582" y="2873697"/>
            <a:ext cx="1494645" cy="2173707"/>
          </a:xfrm>
          <a:prstGeom prst="rect">
            <a:avLst/>
          </a:prstGeom>
        </p:spPr>
      </p:pic>
      <p:cxnSp>
        <p:nvCxnSpPr>
          <p:cNvPr id="12" name="Straight Connector 11">
            <a:extLst>
              <a:ext uri="{FF2B5EF4-FFF2-40B4-BE49-F238E27FC236}">
                <a16:creationId xmlns:a16="http://schemas.microsoft.com/office/drawing/2014/main" id="{1AFBEB29-497C-445C-912F-DED320A35727}"/>
              </a:ext>
              <a:ext uri="{C183D7F6-B498-43B3-948B-1728B52AA6E4}">
                <adec:decorative xmlns:adec="http://schemas.microsoft.com/office/drawing/2017/decorative" val="1"/>
              </a:ext>
            </a:extLst>
          </p:cNvPr>
          <p:cNvCxnSpPr>
            <a:cxnSpLocks/>
          </p:cNvCxnSpPr>
          <p:nvPr/>
        </p:nvCxnSpPr>
        <p:spPr>
          <a:xfrm>
            <a:off x="4979325" y="3497262"/>
            <a:ext cx="705938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06256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t>
            </a:r>
            <a:r>
              <a:rPr lang="en-US" dirty="0">
                <a:cs typeface="Segoe UI"/>
              </a:rPr>
              <a:t>Azure DNS</a:t>
            </a:r>
          </a:p>
        </p:txBody>
      </p:sp>
      <p:pic>
        <p:nvPicPr>
          <p:cNvPr id="5" name="Picture 4" descr="Icon of a webpage">
            <a:extLst>
              <a:ext uri="{FF2B5EF4-FFF2-40B4-BE49-F238E27FC236}">
                <a16:creationId xmlns:a16="http://schemas.microsoft.com/office/drawing/2014/main" id="{87498648-25D5-41A6-B1A7-321B45BEA247}"/>
              </a:ext>
            </a:extLst>
          </p:cNvPr>
          <p:cNvPicPr>
            <a:picLocks noChangeAspect="1"/>
          </p:cNvPicPr>
          <p:nvPr/>
        </p:nvPicPr>
        <p:blipFill>
          <a:blip r:embed="rId2"/>
          <a:stretch>
            <a:fillRect/>
          </a:stretch>
        </p:blipFill>
        <p:spPr>
          <a:xfrm>
            <a:off x="10261599" y="3028495"/>
            <a:ext cx="1373491" cy="1030687"/>
          </a:xfrm>
          <a:prstGeom prst="rect">
            <a:avLst/>
          </a:prstGeom>
        </p:spPr>
      </p:pic>
    </p:spTree>
    <p:extLst>
      <p:ext uri="{BB962C8B-B14F-4D97-AF65-F5344CB8AC3E}">
        <p14:creationId xmlns:p14="http://schemas.microsoft.com/office/powerpoint/2010/main" val="338123366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Virtual Networks</a:t>
            </a:r>
          </a:p>
        </p:txBody>
      </p:sp>
      <p:pic>
        <p:nvPicPr>
          <p:cNvPr id="3" name="Picture 2" descr="Icon of multiples circles converging to a single circle in the middle">
            <a:extLst>
              <a:ext uri="{FF2B5EF4-FFF2-40B4-BE49-F238E27FC236}">
                <a16:creationId xmlns:a16="http://schemas.microsoft.com/office/drawing/2014/main" id="{67AD2FD9-1015-430B-A498-79CE8735F639}"/>
              </a:ext>
            </a:extLst>
          </p:cNvPr>
          <p:cNvPicPr>
            <a:picLocks noChangeAspect="1"/>
          </p:cNvPicPr>
          <p:nvPr/>
        </p:nvPicPr>
        <p:blipFill>
          <a:blip r:embed="rId2">
            <a:clrChange>
              <a:clrFrom>
                <a:srgbClr val="FFFFFF"/>
              </a:clrFrom>
              <a:clrTo>
                <a:srgbClr val="FFFFFF">
                  <a:alpha val="0"/>
                </a:srgbClr>
              </a:clrTo>
            </a:clrChange>
          </a:blip>
          <a:srcRect/>
          <a:stretch/>
        </p:blipFill>
        <p:spPr>
          <a:xfrm>
            <a:off x="10285147" y="2905124"/>
            <a:ext cx="1260476" cy="1260476"/>
          </a:xfrm>
          <a:prstGeom prst="rect">
            <a:avLst/>
          </a:prstGeom>
        </p:spPr>
      </p:pic>
    </p:spTree>
    <p:extLst>
      <p:ext uri="{BB962C8B-B14F-4D97-AF65-F5344CB8AC3E}">
        <p14:creationId xmlns:p14="http://schemas.microsoft.com/office/powerpoint/2010/main" val="374676602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a:xfrm>
            <a:off x="465139" y="2881710"/>
            <a:ext cx="2506662" cy="1231106"/>
          </a:xfrm>
        </p:spPr>
        <p:txBody>
          <a:bodyPr/>
          <a:lstStyle/>
          <a:p>
            <a:r>
              <a:rPr lang="en-US" dirty="0"/>
              <a:t>Configure Azure DNS Introduction</a:t>
            </a:r>
          </a:p>
        </p:txBody>
      </p:sp>
      <p:sp>
        <p:nvSpPr>
          <p:cNvPr id="6" name="Rectangle 5">
            <a:extLst>
              <a:ext uri="{FF2B5EF4-FFF2-40B4-BE49-F238E27FC236}">
                <a16:creationId xmlns:a16="http://schemas.microsoft.com/office/drawing/2014/main" id="{0978B9AA-DDC9-4826-A1DE-BE73AA0A1DC2}"/>
              </a:ext>
            </a:extLst>
          </p:cNvPr>
          <p:cNvSpPr/>
          <p:nvPr/>
        </p:nvSpPr>
        <p:spPr bwMode="auto">
          <a:xfrm>
            <a:off x="4372486" y="187233"/>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Identify Domains and Custom Domains</a:t>
            </a:r>
          </a:p>
        </p:txBody>
      </p:sp>
      <p:sp>
        <p:nvSpPr>
          <p:cNvPr id="34" name="Rectangle 33">
            <a:extLst>
              <a:ext uri="{FF2B5EF4-FFF2-40B4-BE49-F238E27FC236}">
                <a16:creationId xmlns:a16="http://schemas.microsoft.com/office/drawing/2014/main" id="{F6F44370-6775-4001-BF91-C273F78DAC53}"/>
              </a:ext>
            </a:extLst>
          </p:cNvPr>
          <p:cNvSpPr/>
          <p:nvPr/>
        </p:nvSpPr>
        <p:spPr bwMode="auto">
          <a:xfrm>
            <a:off x="4372486" y="905399"/>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Verify Custom Domain Names (optional)</a:t>
            </a:r>
          </a:p>
        </p:txBody>
      </p:sp>
      <p:sp>
        <p:nvSpPr>
          <p:cNvPr id="35" name="Rectangle 34">
            <a:extLst>
              <a:ext uri="{FF2B5EF4-FFF2-40B4-BE49-F238E27FC236}">
                <a16:creationId xmlns:a16="http://schemas.microsoft.com/office/drawing/2014/main" id="{2175F76C-322C-482B-8EC0-EE6243A2C2CA}"/>
              </a:ext>
            </a:extLst>
          </p:cNvPr>
          <p:cNvSpPr/>
          <p:nvPr/>
        </p:nvSpPr>
        <p:spPr bwMode="auto">
          <a:xfrm>
            <a:off x="4394204" y="1627983"/>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Create Azure DNS Zones</a:t>
            </a:r>
          </a:p>
        </p:txBody>
      </p:sp>
      <p:sp>
        <p:nvSpPr>
          <p:cNvPr id="36" name="Rectangle 35">
            <a:extLst>
              <a:ext uri="{FF2B5EF4-FFF2-40B4-BE49-F238E27FC236}">
                <a16:creationId xmlns:a16="http://schemas.microsoft.com/office/drawing/2014/main" id="{3784DCB1-6CA0-4DD7-829E-3D91B52D95D5}"/>
              </a:ext>
            </a:extLst>
          </p:cNvPr>
          <p:cNvSpPr/>
          <p:nvPr/>
        </p:nvSpPr>
        <p:spPr bwMode="auto">
          <a:xfrm>
            <a:off x="4394204" y="2338522"/>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Delegate DNS Domains</a:t>
            </a:r>
          </a:p>
        </p:txBody>
      </p:sp>
      <p:sp>
        <p:nvSpPr>
          <p:cNvPr id="37" name="Rectangle 36">
            <a:extLst>
              <a:ext uri="{FF2B5EF4-FFF2-40B4-BE49-F238E27FC236}">
                <a16:creationId xmlns:a16="http://schemas.microsoft.com/office/drawing/2014/main" id="{C92E73BC-7FDD-433A-B5AA-E56BAEAF9064}"/>
              </a:ext>
            </a:extLst>
          </p:cNvPr>
          <p:cNvSpPr/>
          <p:nvPr/>
        </p:nvSpPr>
        <p:spPr bwMode="auto">
          <a:xfrm>
            <a:off x="4394204" y="3068733"/>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Add DNS Record Sets</a:t>
            </a:r>
          </a:p>
        </p:txBody>
      </p:sp>
      <p:sp>
        <p:nvSpPr>
          <p:cNvPr id="38" name="Rectangle 37">
            <a:extLst>
              <a:ext uri="{FF2B5EF4-FFF2-40B4-BE49-F238E27FC236}">
                <a16:creationId xmlns:a16="http://schemas.microsoft.com/office/drawing/2014/main" id="{F5EE0AF9-08AA-4D9C-991C-6CC92FB6F651}"/>
              </a:ext>
            </a:extLst>
          </p:cNvPr>
          <p:cNvSpPr/>
          <p:nvPr/>
        </p:nvSpPr>
        <p:spPr bwMode="auto">
          <a:xfrm>
            <a:off x="4372486" y="3816858"/>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Plan for Private DNS Zones</a:t>
            </a:r>
          </a:p>
        </p:txBody>
      </p:sp>
      <p:sp>
        <p:nvSpPr>
          <p:cNvPr id="39" name="Rectangle 38">
            <a:extLst>
              <a:ext uri="{FF2B5EF4-FFF2-40B4-BE49-F238E27FC236}">
                <a16:creationId xmlns:a16="http://schemas.microsoft.com/office/drawing/2014/main" id="{F6B7377C-893D-436E-A5D7-8874519F5F2F}"/>
              </a:ext>
            </a:extLst>
          </p:cNvPr>
          <p:cNvSpPr/>
          <p:nvPr/>
        </p:nvSpPr>
        <p:spPr bwMode="auto">
          <a:xfrm>
            <a:off x="4372486" y="4501506"/>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Determine Private Zone Scenarios </a:t>
            </a:r>
          </a:p>
        </p:txBody>
      </p:sp>
      <p:sp>
        <p:nvSpPr>
          <p:cNvPr id="40" name="Rectangle 39">
            <a:extLst>
              <a:ext uri="{FF2B5EF4-FFF2-40B4-BE49-F238E27FC236}">
                <a16:creationId xmlns:a16="http://schemas.microsoft.com/office/drawing/2014/main" id="{EDC75C3D-5F8F-4C41-A516-72679214B756}"/>
              </a:ext>
            </a:extLst>
          </p:cNvPr>
          <p:cNvSpPr/>
          <p:nvPr/>
        </p:nvSpPr>
        <p:spPr bwMode="auto">
          <a:xfrm>
            <a:off x="4372486" y="5189846"/>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Demonstration – DNS Name Resolution</a:t>
            </a:r>
          </a:p>
        </p:txBody>
      </p:sp>
      <p:grpSp>
        <p:nvGrpSpPr>
          <p:cNvPr id="3" name="Group 2">
            <a:extLst>
              <a:ext uri="{FF2B5EF4-FFF2-40B4-BE49-F238E27FC236}">
                <a16:creationId xmlns:a16="http://schemas.microsoft.com/office/drawing/2014/main" id="{2F72EC59-9797-4D99-87E6-1D59E6185014}"/>
              </a:ext>
              <a:ext uri="{C183D7F6-B498-43B3-948B-1728B52AA6E4}">
                <adec:decorative xmlns:adec="http://schemas.microsoft.com/office/drawing/2017/decorative" val="1"/>
              </a:ext>
            </a:extLst>
          </p:cNvPr>
          <p:cNvGrpSpPr/>
          <p:nvPr/>
        </p:nvGrpSpPr>
        <p:grpSpPr>
          <a:xfrm>
            <a:off x="3588597" y="220122"/>
            <a:ext cx="655103" cy="6413170"/>
            <a:chOff x="4166496" y="434784"/>
            <a:chExt cx="681228" cy="7017493"/>
          </a:xfrm>
        </p:grpSpPr>
        <p:pic>
          <p:nvPicPr>
            <p:cNvPr id="100" name="Picture 99" descr="Icon of a globe">
              <a:extLst>
                <a:ext uri="{FF2B5EF4-FFF2-40B4-BE49-F238E27FC236}">
                  <a16:creationId xmlns:a16="http://schemas.microsoft.com/office/drawing/2014/main" id="{5B7064C0-BCD5-4B4C-BA61-96DA37A7749F}"/>
                </a:ext>
              </a:extLst>
            </p:cNvPr>
            <p:cNvPicPr>
              <a:picLocks noChangeAspect="1"/>
            </p:cNvPicPr>
            <p:nvPr/>
          </p:nvPicPr>
          <p:blipFill>
            <a:blip r:embed="rId3"/>
            <a:stretch>
              <a:fillRect/>
            </a:stretch>
          </p:blipFill>
          <p:spPr>
            <a:xfrm>
              <a:off x="4166496" y="434784"/>
              <a:ext cx="681228" cy="681228"/>
            </a:xfrm>
            <a:prstGeom prst="rect">
              <a:avLst/>
            </a:prstGeom>
          </p:spPr>
        </p:pic>
        <p:pic>
          <p:nvPicPr>
            <p:cNvPr id="99" name="Picture 98" descr="Icon of a checkmark inside a badge">
              <a:extLst>
                <a:ext uri="{FF2B5EF4-FFF2-40B4-BE49-F238E27FC236}">
                  <a16:creationId xmlns:a16="http://schemas.microsoft.com/office/drawing/2014/main" id="{8C3B16B2-34AC-4C14-B22A-C052A3FDDCE3}"/>
                </a:ext>
              </a:extLst>
            </p:cNvPr>
            <p:cNvPicPr>
              <a:picLocks noChangeAspect="1"/>
            </p:cNvPicPr>
            <p:nvPr/>
          </p:nvPicPr>
          <p:blipFill>
            <a:blip r:embed="rId4"/>
            <a:stretch>
              <a:fillRect/>
            </a:stretch>
          </p:blipFill>
          <p:spPr>
            <a:xfrm>
              <a:off x="4166496" y="1220624"/>
              <a:ext cx="681228" cy="681228"/>
            </a:xfrm>
            <a:prstGeom prst="rect">
              <a:avLst/>
            </a:prstGeom>
          </p:spPr>
        </p:pic>
        <p:pic>
          <p:nvPicPr>
            <p:cNvPr id="19" name="Picture 18" descr="Icon of small circles connected by lines forming a big circle">
              <a:extLst>
                <a:ext uri="{FF2B5EF4-FFF2-40B4-BE49-F238E27FC236}">
                  <a16:creationId xmlns:a16="http://schemas.microsoft.com/office/drawing/2014/main" id="{D40FFCE3-CD91-445A-A378-055637C5EBFD}"/>
                </a:ext>
              </a:extLst>
            </p:cNvPr>
            <p:cNvPicPr>
              <a:picLocks noChangeAspect="1"/>
            </p:cNvPicPr>
            <p:nvPr/>
          </p:nvPicPr>
          <p:blipFill>
            <a:blip r:embed="rId5"/>
            <a:stretch>
              <a:fillRect/>
            </a:stretch>
          </p:blipFill>
          <p:spPr>
            <a:xfrm>
              <a:off x="4166496" y="2002384"/>
              <a:ext cx="681228" cy="681228"/>
            </a:xfrm>
            <a:prstGeom prst="rect">
              <a:avLst/>
            </a:prstGeom>
          </p:spPr>
        </p:pic>
        <p:pic>
          <p:nvPicPr>
            <p:cNvPr id="18" name="Picture 17" descr="Icon of a circle and two lines joining to other two circles">
              <a:extLst>
                <a:ext uri="{FF2B5EF4-FFF2-40B4-BE49-F238E27FC236}">
                  <a16:creationId xmlns:a16="http://schemas.microsoft.com/office/drawing/2014/main" id="{6CDBA47E-E505-421B-A4DE-2D0AFBAE970E}"/>
                </a:ext>
              </a:extLst>
            </p:cNvPr>
            <p:cNvPicPr>
              <a:picLocks noChangeAspect="1"/>
            </p:cNvPicPr>
            <p:nvPr/>
          </p:nvPicPr>
          <p:blipFill>
            <a:blip r:embed="rId6"/>
            <a:stretch>
              <a:fillRect/>
            </a:stretch>
          </p:blipFill>
          <p:spPr>
            <a:xfrm>
              <a:off x="4166496" y="2792304"/>
              <a:ext cx="681228" cy="681228"/>
            </a:xfrm>
            <a:prstGeom prst="rect">
              <a:avLst/>
            </a:prstGeom>
          </p:spPr>
        </p:pic>
        <p:pic>
          <p:nvPicPr>
            <p:cNvPr id="16" name="Picture 15" descr="Icon of a document">
              <a:extLst>
                <a:ext uri="{FF2B5EF4-FFF2-40B4-BE49-F238E27FC236}">
                  <a16:creationId xmlns:a16="http://schemas.microsoft.com/office/drawing/2014/main" id="{51E36EF1-5B37-4DE4-8E3F-5684BB12406A}"/>
                </a:ext>
              </a:extLst>
            </p:cNvPr>
            <p:cNvPicPr>
              <a:picLocks noChangeAspect="1"/>
            </p:cNvPicPr>
            <p:nvPr/>
          </p:nvPicPr>
          <p:blipFill>
            <a:blip r:embed="rId7"/>
            <a:stretch>
              <a:fillRect/>
            </a:stretch>
          </p:blipFill>
          <p:spPr>
            <a:xfrm>
              <a:off x="4166496" y="3578144"/>
              <a:ext cx="681228" cy="681228"/>
            </a:xfrm>
            <a:prstGeom prst="rect">
              <a:avLst/>
            </a:prstGeom>
          </p:spPr>
        </p:pic>
        <p:pic>
          <p:nvPicPr>
            <p:cNvPr id="15" name="Picture 14" descr="Icon of a person">
              <a:extLst>
                <a:ext uri="{FF2B5EF4-FFF2-40B4-BE49-F238E27FC236}">
                  <a16:creationId xmlns:a16="http://schemas.microsoft.com/office/drawing/2014/main" id="{D0030DF2-9080-4CE3-8397-EF275B2C778B}"/>
                </a:ext>
              </a:extLst>
            </p:cNvPr>
            <p:cNvPicPr>
              <a:picLocks noChangeAspect="1"/>
            </p:cNvPicPr>
            <p:nvPr/>
          </p:nvPicPr>
          <p:blipFill>
            <a:blip r:embed="rId8"/>
            <a:stretch>
              <a:fillRect/>
            </a:stretch>
          </p:blipFill>
          <p:spPr>
            <a:xfrm>
              <a:off x="4166496" y="4363984"/>
              <a:ext cx="681228" cy="681228"/>
            </a:xfrm>
            <a:prstGeom prst="rect">
              <a:avLst/>
            </a:prstGeom>
          </p:spPr>
        </p:pic>
        <p:pic>
          <p:nvPicPr>
            <p:cNvPr id="14" name="Picture 13" descr="Icon of a magnifying glass and a column chart">
              <a:extLst>
                <a:ext uri="{FF2B5EF4-FFF2-40B4-BE49-F238E27FC236}">
                  <a16:creationId xmlns:a16="http://schemas.microsoft.com/office/drawing/2014/main" id="{A91E82CD-D999-4C3A-A7E2-D60EBAD198D1}"/>
                </a:ext>
              </a:extLst>
            </p:cNvPr>
            <p:cNvPicPr>
              <a:picLocks noChangeAspect="1"/>
            </p:cNvPicPr>
            <p:nvPr/>
          </p:nvPicPr>
          <p:blipFill>
            <a:blip r:embed="rId9"/>
            <a:stretch>
              <a:fillRect/>
            </a:stretch>
          </p:blipFill>
          <p:spPr>
            <a:xfrm>
              <a:off x="4166496" y="5149824"/>
              <a:ext cx="681228" cy="681228"/>
            </a:xfrm>
            <a:prstGeom prst="rect">
              <a:avLst/>
            </a:prstGeom>
          </p:spPr>
        </p:pic>
        <p:pic>
          <p:nvPicPr>
            <p:cNvPr id="12" name="Picture 11" descr="Icon of a tablet">
              <a:extLst>
                <a:ext uri="{FF2B5EF4-FFF2-40B4-BE49-F238E27FC236}">
                  <a16:creationId xmlns:a16="http://schemas.microsoft.com/office/drawing/2014/main" id="{C1A17EF8-46DC-4AAF-8213-915F40CBCEF1}"/>
                </a:ext>
              </a:extLst>
            </p:cNvPr>
            <p:cNvPicPr>
              <a:picLocks noChangeAspect="1"/>
            </p:cNvPicPr>
            <p:nvPr/>
          </p:nvPicPr>
          <p:blipFill>
            <a:blip r:embed="rId10"/>
            <a:stretch>
              <a:fillRect/>
            </a:stretch>
          </p:blipFill>
          <p:spPr>
            <a:xfrm>
              <a:off x="4166496" y="5935662"/>
              <a:ext cx="681228" cy="681228"/>
            </a:xfrm>
            <a:prstGeom prst="rect">
              <a:avLst/>
            </a:prstGeom>
          </p:spPr>
        </p:pic>
        <p:grpSp>
          <p:nvGrpSpPr>
            <p:cNvPr id="49" name="Group 48">
              <a:extLst>
                <a:ext uri="{FF2B5EF4-FFF2-40B4-BE49-F238E27FC236}">
                  <a16:creationId xmlns:a16="http://schemas.microsoft.com/office/drawing/2014/main" id="{46612062-31B7-40B0-AA48-8638EB36B92C}"/>
                </a:ext>
              </a:extLst>
            </p:cNvPr>
            <p:cNvGrpSpPr/>
            <p:nvPr/>
          </p:nvGrpSpPr>
          <p:grpSpPr>
            <a:xfrm>
              <a:off x="4166496" y="6771049"/>
              <a:ext cx="681228" cy="681228"/>
              <a:chOff x="10493727" y="614628"/>
              <a:chExt cx="519000" cy="503150"/>
            </a:xfrm>
          </p:grpSpPr>
          <p:pic>
            <p:nvPicPr>
              <p:cNvPr id="50" name="Picture 49">
                <a:extLst>
                  <a:ext uri="{FF2B5EF4-FFF2-40B4-BE49-F238E27FC236}">
                    <a16:creationId xmlns:a16="http://schemas.microsoft.com/office/drawing/2014/main" id="{0B035CFA-1978-4F90-A48A-E8AB28F67F2C}"/>
                  </a:ext>
                </a:extLst>
              </p:cNvPr>
              <p:cNvPicPr>
                <a:picLocks noChangeAspect="1"/>
              </p:cNvPicPr>
              <p:nvPr/>
            </p:nvPicPr>
            <p:blipFill>
              <a:blip r:embed="rId11"/>
              <a:stretch>
                <a:fillRect/>
              </a:stretch>
            </p:blipFill>
            <p:spPr>
              <a:xfrm>
                <a:off x="10493727" y="614628"/>
                <a:ext cx="519000" cy="503150"/>
              </a:xfrm>
              <a:prstGeom prst="rect">
                <a:avLst/>
              </a:prstGeom>
            </p:spPr>
          </p:pic>
          <p:grpSp>
            <p:nvGrpSpPr>
              <p:cNvPr id="51" name="Group 50">
                <a:extLst>
                  <a:ext uri="{FF2B5EF4-FFF2-40B4-BE49-F238E27FC236}">
                    <a16:creationId xmlns:a16="http://schemas.microsoft.com/office/drawing/2014/main" id="{939E1BD8-4D24-4DB9-8AD0-5FDD61E11667}"/>
                  </a:ext>
                </a:extLst>
              </p:cNvPr>
              <p:cNvGrpSpPr/>
              <p:nvPr/>
            </p:nvGrpSpPr>
            <p:grpSpPr>
              <a:xfrm>
                <a:off x="10604345" y="727773"/>
                <a:ext cx="297764" cy="272864"/>
                <a:chOff x="3876178" y="3413953"/>
                <a:chExt cx="297764" cy="255320"/>
              </a:xfrm>
            </p:grpSpPr>
            <p:sp>
              <p:nvSpPr>
                <p:cNvPr id="52" name="Freeform: Shape 51">
                  <a:extLst>
                    <a:ext uri="{FF2B5EF4-FFF2-40B4-BE49-F238E27FC236}">
                      <a16:creationId xmlns:a16="http://schemas.microsoft.com/office/drawing/2014/main" id="{A4481F13-D536-4AB1-A54F-1C317FE79C07}"/>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AD986FF1-8A47-4822-AABB-134A0026F7C5}"/>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55176C0-7610-4CD7-B6D9-13BB41F955CC}"/>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8A03175B-6B2A-415D-AD6B-379997141439}"/>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5447FF1-F06D-4FF0-8733-EDCB1411129F}"/>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0E933234-205E-45CE-931E-BA206F9C7F67}"/>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80E30234-C10A-49F3-AF77-167BC184E4AB}"/>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BF4EAF8F-F93B-4B44-A429-174FD8F9809E}"/>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
        <p:nvSpPr>
          <p:cNvPr id="4" name="Rectangle 3">
            <a:extLst>
              <a:ext uri="{FF2B5EF4-FFF2-40B4-BE49-F238E27FC236}">
                <a16:creationId xmlns:a16="http://schemas.microsoft.com/office/drawing/2014/main" id="{09797520-386B-467B-8C15-3C52E700A6C0}"/>
              </a:ext>
            </a:extLst>
          </p:cNvPr>
          <p:cNvSpPr/>
          <p:nvPr/>
        </p:nvSpPr>
        <p:spPr bwMode="auto">
          <a:xfrm>
            <a:off x="4372486" y="5921840"/>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Summary and Resources</a:t>
            </a:r>
          </a:p>
        </p:txBody>
      </p:sp>
    </p:spTree>
    <p:extLst>
      <p:ext uri="{BB962C8B-B14F-4D97-AF65-F5344CB8AC3E}">
        <p14:creationId xmlns:p14="http://schemas.microsoft.com/office/powerpoint/2010/main" val="143242697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15F5-7E54-4674-9594-975BAF12005A}"/>
              </a:ext>
            </a:extLst>
          </p:cNvPr>
          <p:cNvSpPr>
            <a:spLocks noGrp="1"/>
          </p:cNvSpPr>
          <p:nvPr>
            <p:ph type="title"/>
          </p:nvPr>
        </p:nvSpPr>
        <p:spPr/>
        <p:txBody>
          <a:bodyPr/>
          <a:lstStyle/>
          <a:p>
            <a:r>
              <a:rPr lang="en-US" dirty="0"/>
              <a:t>Identity Domains and Custom Domains</a:t>
            </a:r>
          </a:p>
        </p:txBody>
      </p:sp>
      <p:sp>
        <p:nvSpPr>
          <p:cNvPr id="4" name="Rectangle 3">
            <a:extLst>
              <a:ext uri="{FF2B5EF4-FFF2-40B4-BE49-F238E27FC236}">
                <a16:creationId xmlns:a16="http://schemas.microsoft.com/office/drawing/2014/main" id="{8D24B47B-D05D-49B3-B9D7-811CAE24B59A}"/>
              </a:ext>
            </a:extLst>
          </p:cNvPr>
          <p:cNvSpPr/>
          <p:nvPr/>
        </p:nvSpPr>
        <p:spPr>
          <a:xfrm>
            <a:off x="427037" y="1271342"/>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When you create an Azure subscription an Azure AD domain is created for you</a:t>
            </a:r>
          </a:p>
        </p:txBody>
      </p:sp>
      <p:sp>
        <p:nvSpPr>
          <p:cNvPr id="5" name="Rectangle 4">
            <a:extLst>
              <a:ext uri="{FF2B5EF4-FFF2-40B4-BE49-F238E27FC236}">
                <a16:creationId xmlns:a16="http://schemas.microsoft.com/office/drawing/2014/main" id="{A7E89D5A-2D2C-4167-8B71-2542E57B430C}"/>
              </a:ext>
            </a:extLst>
          </p:cNvPr>
          <p:cNvSpPr/>
          <p:nvPr/>
        </p:nvSpPr>
        <p:spPr>
          <a:xfrm>
            <a:off x="427037" y="2647665"/>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The domain has initial domain name in the form </a:t>
            </a:r>
            <a:r>
              <a:rPr lang="en-US" sz="2200" i="1">
                <a:solidFill>
                  <a:schemeClr val="tx1"/>
                </a:solidFill>
              </a:rPr>
              <a:t>domainname.onmicrosoft.com</a:t>
            </a:r>
          </a:p>
        </p:txBody>
      </p:sp>
      <p:sp>
        <p:nvSpPr>
          <p:cNvPr id="6" name="Rectangle 5">
            <a:extLst>
              <a:ext uri="{FF2B5EF4-FFF2-40B4-BE49-F238E27FC236}">
                <a16:creationId xmlns:a16="http://schemas.microsoft.com/office/drawing/2014/main" id="{3FF3AEDE-459F-49CD-8CF1-E45528CCFFDE}"/>
              </a:ext>
            </a:extLst>
          </p:cNvPr>
          <p:cNvSpPr/>
          <p:nvPr/>
        </p:nvSpPr>
        <p:spPr>
          <a:xfrm>
            <a:off x="427037" y="4023988"/>
            <a:ext cx="6060849"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You can customize/change the name </a:t>
            </a:r>
          </a:p>
        </p:txBody>
      </p:sp>
      <p:sp>
        <p:nvSpPr>
          <p:cNvPr id="7" name="Rectangle 6">
            <a:extLst>
              <a:ext uri="{FF2B5EF4-FFF2-40B4-BE49-F238E27FC236}">
                <a16:creationId xmlns:a16="http://schemas.microsoft.com/office/drawing/2014/main" id="{E6CAB7D3-4D51-48C8-8C3B-2E449600B3EE}"/>
              </a:ext>
            </a:extLst>
          </p:cNvPr>
          <p:cNvSpPr/>
          <p:nvPr/>
        </p:nvSpPr>
        <p:spPr>
          <a:xfrm>
            <a:off x="427036" y="5216796"/>
            <a:ext cx="6060849"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After the custom name is added it must be verified – this demonstrates ownership of the domain</a:t>
            </a:r>
          </a:p>
        </p:txBody>
      </p:sp>
      <p:sp>
        <p:nvSpPr>
          <p:cNvPr id="8" name="Rectangle 7">
            <a:extLst>
              <a:ext uri="{FF2B5EF4-FFF2-40B4-BE49-F238E27FC236}">
                <a16:creationId xmlns:a16="http://schemas.microsoft.com/office/drawing/2014/main" id="{D2A8A52B-D571-4DDF-B9C8-CAD061F3C72B}"/>
              </a:ext>
              <a:ext uri="{C183D7F6-B498-43B3-948B-1728B52AA6E4}">
                <adec:decorative xmlns:adec="http://schemas.microsoft.com/office/drawing/2017/decorative" val="1"/>
              </a:ext>
            </a:extLst>
          </p:cNvPr>
          <p:cNvSpPr/>
          <p:nvPr/>
        </p:nvSpPr>
        <p:spPr bwMode="auto">
          <a:xfrm>
            <a:off x="6640132" y="1192213"/>
            <a:ext cx="5369306"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0" name="Picture 4" descr="Screenshot of the create a directory configuration tab.">
            <a:extLst>
              <a:ext uri="{FF2B5EF4-FFF2-40B4-BE49-F238E27FC236}">
                <a16:creationId xmlns:a16="http://schemas.microsoft.com/office/drawing/2014/main" id="{AF7BC781-F133-4D55-87FF-B77881B0E30A}"/>
              </a:ext>
            </a:extLst>
          </p:cNvPr>
          <p:cNvPicPr>
            <a:picLocks noChangeAspect="1"/>
          </p:cNvPicPr>
          <p:nvPr/>
        </p:nvPicPr>
        <p:blipFill>
          <a:blip r:embed="rId3"/>
          <a:stretch>
            <a:fillRect/>
          </a:stretch>
        </p:blipFill>
        <p:spPr>
          <a:xfrm>
            <a:off x="7760436" y="1333500"/>
            <a:ext cx="3107516" cy="2537252"/>
          </a:xfrm>
          <a:prstGeom prst="rect">
            <a:avLst/>
          </a:prstGeom>
          <a:ln>
            <a:solidFill>
              <a:schemeClr val="tx1"/>
            </a:solidFill>
          </a:ln>
        </p:spPr>
      </p:pic>
      <p:sp>
        <p:nvSpPr>
          <p:cNvPr id="12" name="Arrow: Down 11" descr="Arrow pointing down">
            <a:extLst>
              <a:ext uri="{FF2B5EF4-FFF2-40B4-BE49-F238E27FC236}">
                <a16:creationId xmlns:a16="http://schemas.microsoft.com/office/drawing/2014/main" id="{E8F3283A-8D17-4790-8A98-EBECBA3785ED}"/>
              </a:ext>
              <a:ext uri="{C183D7F6-B498-43B3-948B-1728B52AA6E4}">
                <adec:decorative xmlns:adec="http://schemas.microsoft.com/office/drawing/2017/decorative" val="0"/>
              </a:ext>
            </a:extLst>
          </p:cNvPr>
          <p:cNvSpPr/>
          <p:nvPr/>
        </p:nvSpPr>
        <p:spPr bwMode="auto">
          <a:xfrm>
            <a:off x="9109937" y="3944860"/>
            <a:ext cx="408513" cy="318031"/>
          </a:xfrm>
          <a:prstGeom prst="downArrow">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descr="Screenshot of adding a custom domain name.">
            <a:extLst>
              <a:ext uri="{FF2B5EF4-FFF2-40B4-BE49-F238E27FC236}">
                <a16:creationId xmlns:a16="http://schemas.microsoft.com/office/drawing/2014/main" id="{02A11B91-29FA-4709-A850-9A4DE2922579}"/>
              </a:ext>
            </a:extLst>
          </p:cNvPr>
          <p:cNvPicPr>
            <a:picLocks noChangeAspect="1"/>
          </p:cNvPicPr>
          <p:nvPr/>
        </p:nvPicPr>
        <p:blipFill>
          <a:blip r:embed="rId4"/>
          <a:stretch>
            <a:fillRect/>
          </a:stretch>
        </p:blipFill>
        <p:spPr>
          <a:xfrm>
            <a:off x="7680832" y="4230343"/>
            <a:ext cx="3266722" cy="2131403"/>
          </a:xfrm>
          <a:prstGeom prst="rect">
            <a:avLst/>
          </a:prstGeom>
        </p:spPr>
      </p:pic>
    </p:spTree>
    <p:extLst>
      <p:ext uri="{BB962C8B-B14F-4D97-AF65-F5344CB8AC3E}">
        <p14:creationId xmlns:p14="http://schemas.microsoft.com/office/powerpoint/2010/main" val="79739005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3137-CCDE-4D5D-AAB3-7D5EC85AF276}"/>
              </a:ext>
            </a:extLst>
          </p:cNvPr>
          <p:cNvSpPr>
            <a:spLocks noGrp="1"/>
          </p:cNvSpPr>
          <p:nvPr>
            <p:ph type="title"/>
          </p:nvPr>
        </p:nvSpPr>
        <p:spPr/>
        <p:txBody>
          <a:bodyPr/>
          <a:lstStyle/>
          <a:p>
            <a:r>
              <a:rPr lang="en-US" dirty="0"/>
              <a:t>Verify Custom Domain Names</a:t>
            </a:r>
          </a:p>
        </p:txBody>
      </p:sp>
      <p:sp>
        <p:nvSpPr>
          <p:cNvPr id="5" name="Rectangle 4">
            <a:extLst>
              <a:ext uri="{FF2B5EF4-FFF2-40B4-BE49-F238E27FC236}">
                <a16:creationId xmlns:a16="http://schemas.microsoft.com/office/drawing/2014/main" id="{BE859702-786A-47AA-93E5-B3913D947DE7}"/>
              </a:ext>
            </a:extLst>
          </p:cNvPr>
          <p:cNvSpPr/>
          <p:nvPr/>
        </p:nvSpPr>
        <p:spPr>
          <a:xfrm>
            <a:off x="427037" y="1192214"/>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Verification demonstrates ownership of the domain name</a:t>
            </a:r>
          </a:p>
        </p:txBody>
      </p:sp>
      <p:sp>
        <p:nvSpPr>
          <p:cNvPr id="6" name="Rectangle 5">
            <a:extLst>
              <a:ext uri="{FF2B5EF4-FFF2-40B4-BE49-F238E27FC236}">
                <a16:creationId xmlns:a16="http://schemas.microsoft.com/office/drawing/2014/main" id="{E9BE5AD1-F9EC-4AE1-A01C-1B7D667B61B2}"/>
              </a:ext>
            </a:extLst>
          </p:cNvPr>
          <p:cNvSpPr/>
          <p:nvPr/>
        </p:nvSpPr>
        <p:spPr>
          <a:xfrm>
            <a:off x="427037" y="2568537"/>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Add a DNS record (MX or TXT) that is provided by Azure into your company’s DNS zone</a:t>
            </a:r>
          </a:p>
        </p:txBody>
      </p:sp>
      <p:sp>
        <p:nvSpPr>
          <p:cNvPr id="7" name="Rectangle 6">
            <a:extLst>
              <a:ext uri="{FF2B5EF4-FFF2-40B4-BE49-F238E27FC236}">
                <a16:creationId xmlns:a16="http://schemas.microsoft.com/office/drawing/2014/main" id="{F1A9DB47-D9D1-48DE-9B61-12F0F9C653C7}"/>
              </a:ext>
            </a:extLst>
          </p:cNvPr>
          <p:cNvSpPr/>
          <p:nvPr/>
        </p:nvSpPr>
        <p:spPr>
          <a:xfrm>
            <a:off x="427037" y="3944860"/>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Azure will query the DNS domain for the presence of the record</a:t>
            </a:r>
          </a:p>
        </p:txBody>
      </p:sp>
      <p:sp>
        <p:nvSpPr>
          <p:cNvPr id="8" name="Rectangle 7">
            <a:extLst>
              <a:ext uri="{FF2B5EF4-FFF2-40B4-BE49-F238E27FC236}">
                <a16:creationId xmlns:a16="http://schemas.microsoft.com/office/drawing/2014/main" id="{426FD7F0-4F14-4549-AAB8-4D5F1DBA477D}"/>
              </a:ext>
            </a:extLst>
          </p:cNvPr>
          <p:cNvSpPr/>
          <p:nvPr/>
        </p:nvSpPr>
        <p:spPr>
          <a:xfrm>
            <a:off x="427037" y="5321183"/>
            <a:ext cx="6060849"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This could take several minutes or several hours</a:t>
            </a:r>
          </a:p>
        </p:txBody>
      </p:sp>
      <p:sp>
        <p:nvSpPr>
          <p:cNvPr id="9" name="Rectangle 8">
            <a:extLst>
              <a:ext uri="{FF2B5EF4-FFF2-40B4-BE49-F238E27FC236}">
                <a16:creationId xmlns:a16="http://schemas.microsoft.com/office/drawing/2014/main" id="{E161DAF0-94C4-48C0-B95A-2747F6087201}"/>
              </a:ext>
              <a:ext uri="{C183D7F6-B498-43B3-948B-1728B52AA6E4}">
                <adec:decorative xmlns:adec="http://schemas.microsoft.com/office/drawing/2017/decorative" val="1"/>
              </a:ext>
            </a:extLst>
          </p:cNvPr>
          <p:cNvSpPr/>
          <p:nvPr/>
        </p:nvSpPr>
        <p:spPr bwMode="auto">
          <a:xfrm>
            <a:off x="6640132" y="1192213"/>
            <a:ext cx="5369306"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2" name="Picture 5" descr="Screenshot of the add a DNS text record page.">
            <a:extLst>
              <a:ext uri="{FF2B5EF4-FFF2-40B4-BE49-F238E27FC236}">
                <a16:creationId xmlns:a16="http://schemas.microsoft.com/office/drawing/2014/main" id="{4E4A35C8-6552-44ED-9212-5F910C5AC73E}"/>
              </a:ext>
            </a:extLst>
          </p:cNvPr>
          <p:cNvPicPr>
            <a:picLocks noChangeAspect="1"/>
          </p:cNvPicPr>
          <p:nvPr/>
        </p:nvPicPr>
        <p:blipFill>
          <a:blip r:embed="rId3"/>
          <a:stretch>
            <a:fillRect/>
          </a:stretch>
        </p:blipFill>
        <p:spPr>
          <a:xfrm>
            <a:off x="6746685" y="1586504"/>
            <a:ext cx="5156200" cy="4564466"/>
          </a:xfrm>
          <a:prstGeom prst="rect">
            <a:avLst/>
          </a:prstGeom>
          <a:ln>
            <a:noFill/>
          </a:ln>
        </p:spPr>
      </p:pic>
    </p:spTree>
    <p:extLst>
      <p:ext uri="{BB962C8B-B14F-4D97-AF65-F5344CB8AC3E}">
        <p14:creationId xmlns:p14="http://schemas.microsoft.com/office/powerpoint/2010/main" val="323713838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Azure DNS Zones</a:t>
            </a:r>
          </a:p>
        </p:txBody>
      </p:sp>
      <p:sp>
        <p:nvSpPr>
          <p:cNvPr id="6" name="Rectangle 5">
            <a:extLst>
              <a:ext uri="{FF2B5EF4-FFF2-40B4-BE49-F238E27FC236}">
                <a16:creationId xmlns:a16="http://schemas.microsoft.com/office/drawing/2014/main" id="{111D40A4-CDCE-4502-83DD-B2A0C6AF0218}"/>
              </a:ext>
            </a:extLst>
          </p:cNvPr>
          <p:cNvSpPr/>
          <p:nvPr/>
        </p:nvSpPr>
        <p:spPr>
          <a:xfrm>
            <a:off x="427037" y="1512895"/>
            <a:ext cx="6060849" cy="11154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A DNS zone hosts the DNS records for a domain</a:t>
            </a:r>
          </a:p>
        </p:txBody>
      </p:sp>
      <p:sp>
        <p:nvSpPr>
          <p:cNvPr id="8" name="Rectangle 7">
            <a:extLst>
              <a:ext uri="{FF2B5EF4-FFF2-40B4-BE49-F238E27FC236}">
                <a16:creationId xmlns:a16="http://schemas.microsoft.com/office/drawing/2014/main" id="{27CBD683-860D-44E7-8022-C5652E1541E4}"/>
              </a:ext>
            </a:extLst>
          </p:cNvPr>
          <p:cNvSpPr/>
          <p:nvPr/>
        </p:nvSpPr>
        <p:spPr>
          <a:xfrm>
            <a:off x="421930" y="2885223"/>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lvl="0"/>
            <a:r>
              <a:rPr lang="en-US" sz="2000" dirty="0">
                <a:solidFill>
                  <a:schemeClr val="tx1"/>
                </a:solidFill>
              </a:rPr>
              <a:t>Where multiple zones share the same name,</a:t>
            </a:r>
            <a:br>
              <a:rPr lang="en-US" sz="2000" dirty="0">
                <a:solidFill>
                  <a:schemeClr val="tx1"/>
                </a:solidFill>
              </a:rPr>
            </a:br>
            <a:r>
              <a:rPr lang="en-US" sz="2000" dirty="0">
                <a:solidFill>
                  <a:schemeClr val="tx1"/>
                </a:solidFill>
              </a:rPr>
              <a:t>each instance is assigned different name server addresses </a:t>
            </a:r>
          </a:p>
        </p:txBody>
      </p:sp>
      <p:sp>
        <p:nvSpPr>
          <p:cNvPr id="9" name="Rectangle 8">
            <a:extLst>
              <a:ext uri="{FF2B5EF4-FFF2-40B4-BE49-F238E27FC236}">
                <a16:creationId xmlns:a16="http://schemas.microsoft.com/office/drawing/2014/main" id="{D26FFBFD-21F4-4BF6-978E-CF9A4E87B964}"/>
              </a:ext>
            </a:extLst>
          </p:cNvPr>
          <p:cNvSpPr/>
          <p:nvPr/>
        </p:nvSpPr>
        <p:spPr>
          <a:xfrm>
            <a:off x="421930" y="4315865"/>
            <a:ext cx="6060849"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lvl="0"/>
            <a:r>
              <a:rPr lang="en-US" sz="2000" dirty="0">
                <a:solidFill>
                  <a:schemeClr val="tx1"/>
                </a:solidFill>
              </a:rPr>
              <a:t>Root/Parent domain is registered at the registrar and pointed to Azure NS</a:t>
            </a:r>
          </a:p>
        </p:txBody>
      </p:sp>
      <p:sp>
        <p:nvSpPr>
          <p:cNvPr id="10" name="Rectangle 9">
            <a:extLst>
              <a:ext uri="{FF2B5EF4-FFF2-40B4-BE49-F238E27FC236}">
                <a16:creationId xmlns:a16="http://schemas.microsoft.com/office/drawing/2014/main" id="{64B22871-5DBC-4B5D-AD31-23B2FF3275FB}"/>
              </a:ext>
              <a:ext uri="{C183D7F6-B498-43B3-948B-1728B52AA6E4}">
                <adec:decorative xmlns:adec="http://schemas.microsoft.com/office/drawing/2017/decorative" val="1"/>
              </a:ext>
            </a:extLst>
          </p:cNvPr>
          <p:cNvSpPr/>
          <p:nvPr/>
        </p:nvSpPr>
        <p:spPr bwMode="auto">
          <a:xfrm>
            <a:off x="6640132" y="1192213"/>
            <a:ext cx="5369306"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2" name="Picture 2" descr="Screenshot of the create a DNS zone page.">
            <a:extLst>
              <a:ext uri="{FF2B5EF4-FFF2-40B4-BE49-F238E27FC236}">
                <a16:creationId xmlns:a16="http://schemas.microsoft.com/office/drawing/2014/main" id="{C7D027B3-950B-4EA2-BBD2-003C038C3C77}"/>
              </a:ext>
            </a:extLst>
          </p:cNvPr>
          <p:cNvPicPr>
            <a:picLocks noChangeAspect="1"/>
          </p:cNvPicPr>
          <p:nvPr/>
        </p:nvPicPr>
        <p:blipFill>
          <a:blip r:embed="rId3"/>
          <a:stretch>
            <a:fillRect/>
          </a:stretch>
        </p:blipFill>
        <p:spPr>
          <a:xfrm>
            <a:off x="6797485" y="1730706"/>
            <a:ext cx="5054600" cy="4276062"/>
          </a:xfrm>
          <a:prstGeom prst="rect">
            <a:avLst/>
          </a:prstGeom>
          <a:ln>
            <a:noFill/>
          </a:ln>
        </p:spPr>
      </p:pic>
    </p:spTree>
    <p:extLst>
      <p:ext uri="{BB962C8B-B14F-4D97-AF65-F5344CB8AC3E}">
        <p14:creationId xmlns:p14="http://schemas.microsoft.com/office/powerpoint/2010/main" val="164693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Delegate DNS Domains</a:t>
            </a:r>
          </a:p>
        </p:txBody>
      </p:sp>
      <p:sp>
        <p:nvSpPr>
          <p:cNvPr id="5" name="Rectangle 4">
            <a:extLst>
              <a:ext uri="{FF2B5EF4-FFF2-40B4-BE49-F238E27FC236}">
                <a16:creationId xmlns:a16="http://schemas.microsoft.com/office/drawing/2014/main" id="{58BD298F-AB01-4860-8ED6-178A8E01B02E}"/>
              </a:ext>
            </a:extLst>
          </p:cNvPr>
          <p:cNvSpPr/>
          <p:nvPr/>
        </p:nvSpPr>
        <p:spPr>
          <a:xfrm>
            <a:off x="427037" y="1394438"/>
            <a:ext cx="4475163" cy="206973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rPr>
              <a:t>When delegating a domain to Azure DNS, you must use the name server names provided by Azure DNS – use all four</a:t>
            </a:r>
          </a:p>
        </p:txBody>
      </p:sp>
      <p:sp>
        <p:nvSpPr>
          <p:cNvPr id="6" name="Rectangle 5">
            <a:extLst>
              <a:ext uri="{FF2B5EF4-FFF2-40B4-BE49-F238E27FC236}">
                <a16:creationId xmlns:a16="http://schemas.microsoft.com/office/drawing/2014/main" id="{086212BA-E26A-4439-B1A4-76061171CAEE}"/>
              </a:ext>
            </a:extLst>
          </p:cNvPr>
          <p:cNvSpPr/>
          <p:nvPr/>
        </p:nvSpPr>
        <p:spPr>
          <a:xfrm>
            <a:off x="427037" y="3643320"/>
            <a:ext cx="4475163" cy="11928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rPr>
              <a:t>Once the DNS zone is created, update the parent registrar</a:t>
            </a:r>
          </a:p>
        </p:txBody>
      </p:sp>
      <p:sp>
        <p:nvSpPr>
          <p:cNvPr id="7" name="Rectangle 6">
            <a:extLst>
              <a:ext uri="{FF2B5EF4-FFF2-40B4-BE49-F238E27FC236}">
                <a16:creationId xmlns:a16="http://schemas.microsoft.com/office/drawing/2014/main" id="{0D89C738-007F-489E-9E42-DA98A544923D}"/>
              </a:ext>
            </a:extLst>
          </p:cNvPr>
          <p:cNvSpPr/>
          <p:nvPr/>
        </p:nvSpPr>
        <p:spPr>
          <a:xfrm>
            <a:off x="427036" y="5072224"/>
            <a:ext cx="4475163" cy="11928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rPr>
              <a:t>For child zones, register the NS records in the parent domain</a:t>
            </a:r>
          </a:p>
        </p:txBody>
      </p:sp>
      <p:sp>
        <p:nvSpPr>
          <p:cNvPr id="8" name="Rectangle 7">
            <a:extLst>
              <a:ext uri="{FF2B5EF4-FFF2-40B4-BE49-F238E27FC236}">
                <a16:creationId xmlns:a16="http://schemas.microsoft.com/office/drawing/2014/main" id="{C5FF236C-4008-4406-9E64-4F7F293DE072}"/>
              </a:ext>
              <a:ext uri="{C183D7F6-B498-43B3-948B-1728B52AA6E4}">
                <adec:decorative xmlns:adec="http://schemas.microsoft.com/office/drawing/2017/decorative" val="1"/>
              </a:ext>
            </a:extLst>
          </p:cNvPr>
          <p:cNvSpPr/>
          <p:nvPr/>
        </p:nvSpPr>
        <p:spPr bwMode="auto">
          <a:xfrm>
            <a:off x="5057648" y="1192213"/>
            <a:ext cx="6951789"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5" name="Picture 4" descr="Screenshot of the DNS delegation page ">
            <a:extLst>
              <a:ext uri="{FF2B5EF4-FFF2-40B4-BE49-F238E27FC236}">
                <a16:creationId xmlns:a16="http://schemas.microsoft.com/office/drawing/2014/main" id="{DB447754-CEC0-408A-8C6A-548FE57BCD13}"/>
              </a:ext>
            </a:extLst>
          </p:cNvPr>
          <p:cNvPicPr>
            <a:picLocks noChangeAspect="1"/>
          </p:cNvPicPr>
          <p:nvPr/>
        </p:nvPicPr>
        <p:blipFill rotWithShape="1">
          <a:blip r:embed="rId3"/>
          <a:srcRect l="689"/>
          <a:stretch/>
        </p:blipFill>
        <p:spPr>
          <a:xfrm>
            <a:off x="5204056" y="2137429"/>
            <a:ext cx="6658972" cy="3462617"/>
          </a:xfrm>
          <a:prstGeom prst="rect">
            <a:avLst/>
          </a:prstGeom>
          <a:ln>
            <a:solidFill>
              <a:schemeClr val="accent1"/>
            </a:solidFill>
          </a:ln>
        </p:spPr>
      </p:pic>
    </p:spTree>
    <p:extLst>
      <p:ext uri="{BB962C8B-B14F-4D97-AF65-F5344CB8AC3E}">
        <p14:creationId xmlns:p14="http://schemas.microsoft.com/office/powerpoint/2010/main" val="413857470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645B-1F5B-40E4-9CB7-9CFBFB74CC3E}"/>
              </a:ext>
            </a:extLst>
          </p:cNvPr>
          <p:cNvSpPr>
            <a:spLocks noGrp="1"/>
          </p:cNvSpPr>
          <p:nvPr>
            <p:ph type="title"/>
          </p:nvPr>
        </p:nvSpPr>
        <p:spPr/>
        <p:txBody>
          <a:bodyPr/>
          <a:lstStyle/>
          <a:p>
            <a:r>
              <a:rPr lang="en-US" dirty="0"/>
              <a:t>Add DNS Record Sets</a:t>
            </a:r>
          </a:p>
        </p:txBody>
      </p:sp>
      <p:sp>
        <p:nvSpPr>
          <p:cNvPr id="6" name="Rectangle 5">
            <a:extLst>
              <a:ext uri="{FF2B5EF4-FFF2-40B4-BE49-F238E27FC236}">
                <a16:creationId xmlns:a16="http://schemas.microsoft.com/office/drawing/2014/main" id="{3B89F5B3-2EAD-4087-A90C-ACBE16507C36}"/>
              </a:ext>
            </a:extLst>
          </p:cNvPr>
          <p:cNvSpPr/>
          <p:nvPr/>
        </p:nvSpPr>
        <p:spPr>
          <a:xfrm>
            <a:off x="427037" y="1268414"/>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A record set is a collection of records in a zone</a:t>
            </a:r>
            <a:br>
              <a:rPr lang="en-US" sz="2000">
                <a:solidFill>
                  <a:schemeClr val="tx1"/>
                </a:solidFill>
              </a:rPr>
            </a:br>
            <a:r>
              <a:rPr lang="en-US" sz="2000">
                <a:solidFill>
                  <a:schemeClr val="tx1"/>
                </a:solidFill>
              </a:rPr>
              <a:t>that have the same name and are the same type</a:t>
            </a:r>
          </a:p>
        </p:txBody>
      </p:sp>
      <p:sp>
        <p:nvSpPr>
          <p:cNvPr id="7" name="Rectangle 6">
            <a:extLst>
              <a:ext uri="{FF2B5EF4-FFF2-40B4-BE49-F238E27FC236}">
                <a16:creationId xmlns:a16="http://schemas.microsoft.com/office/drawing/2014/main" id="{1A8F5EB3-7559-41FD-BE7E-51EAEC5E2347}"/>
              </a:ext>
            </a:extLst>
          </p:cNvPr>
          <p:cNvSpPr/>
          <p:nvPr/>
        </p:nvSpPr>
        <p:spPr>
          <a:xfrm>
            <a:off x="427037" y="2629101"/>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You can add up to 20 records to any record set</a:t>
            </a:r>
          </a:p>
        </p:txBody>
      </p:sp>
      <p:sp>
        <p:nvSpPr>
          <p:cNvPr id="8" name="Rectangle 7">
            <a:extLst>
              <a:ext uri="{FF2B5EF4-FFF2-40B4-BE49-F238E27FC236}">
                <a16:creationId xmlns:a16="http://schemas.microsoft.com/office/drawing/2014/main" id="{FBF7CB7B-A00C-4793-9F03-0947683312C7}"/>
              </a:ext>
            </a:extLst>
          </p:cNvPr>
          <p:cNvSpPr/>
          <p:nvPr/>
        </p:nvSpPr>
        <p:spPr>
          <a:xfrm>
            <a:off x="427037" y="4021060"/>
            <a:ext cx="6060849"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A record set cannot contain two identical records</a:t>
            </a:r>
          </a:p>
        </p:txBody>
      </p:sp>
      <p:sp>
        <p:nvSpPr>
          <p:cNvPr id="9" name="Rectangle 8">
            <a:extLst>
              <a:ext uri="{FF2B5EF4-FFF2-40B4-BE49-F238E27FC236}">
                <a16:creationId xmlns:a16="http://schemas.microsoft.com/office/drawing/2014/main" id="{3C547279-6EB0-471D-8394-8DD45F5723F1}"/>
              </a:ext>
            </a:extLst>
          </p:cNvPr>
          <p:cNvSpPr/>
          <p:nvPr/>
        </p:nvSpPr>
        <p:spPr>
          <a:xfrm>
            <a:off x="427036" y="5229504"/>
            <a:ext cx="6060849"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Changing the drop-down Type, changes the information required</a:t>
            </a:r>
          </a:p>
        </p:txBody>
      </p:sp>
      <p:sp>
        <p:nvSpPr>
          <p:cNvPr id="10" name="Rectangle 9">
            <a:extLst>
              <a:ext uri="{FF2B5EF4-FFF2-40B4-BE49-F238E27FC236}">
                <a16:creationId xmlns:a16="http://schemas.microsoft.com/office/drawing/2014/main" id="{8EF1767E-CEE5-4EC7-A214-8898BBE9F7F1}"/>
              </a:ext>
              <a:ext uri="{C183D7F6-B498-43B3-948B-1728B52AA6E4}">
                <adec:decorative xmlns:adec="http://schemas.microsoft.com/office/drawing/2017/decorative" val="1"/>
              </a:ext>
            </a:extLst>
          </p:cNvPr>
          <p:cNvSpPr/>
          <p:nvPr/>
        </p:nvSpPr>
        <p:spPr bwMode="auto">
          <a:xfrm>
            <a:off x="6640132" y="1192213"/>
            <a:ext cx="5369306"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2" name="Picture 5" descr="Screenshot of the DNS add record set page">
            <a:extLst>
              <a:ext uri="{FF2B5EF4-FFF2-40B4-BE49-F238E27FC236}">
                <a16:creationId xmlns:a16="http://schemas.microsoft.com/office/drawing/2014/main" id="{45DA052F-07DE-41A5-80BA-EEE72293D086}"/>
              </a:ext>
            </a:extLst>
          </p:cNvPr>
          <p:cNvPicPr>
            <a:picLocks noChangeAspect="1"/>
          </p:cNvPicPr>
          <p:nvPr/>
        </p:nvPicPr>
        <p:blipFill>
          <a:blip r:embed="rId3"/>
          <a:stretch>
            <a:fillRect/>
          </a:stretch>
        </p:blipFill>
        <p:spPr>
          <a:xfrm>
            <a:off x="6784175" y="1407006"/>
            <a:ext cx="5081220" cy="4739946"/>
          </a:xfrm>
          <a:prstGeom prst="rect">
            <a:avLst/>
          </a:prstGeom>
          <a:ln>
            <a:solidFill>
              <a:schemeClr val="accent1"/>
            </a:solidFill>
          </a:ln>
        </p:spPr>
      </p:pic>
    </p:spTree>
    <p:extLst>
      <p:ext uri="{BB962C8B-B14F-4D97-AF65-F5344CB8AC3E}">
        <p14:creationId xmlns:p14="http://schemas.microsoft.com/office/powerpoint/2010/main" val="83334419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5605-C6B8-454F-991A-3BC0214DCFD8}"/>
              </a:ext>
            </a:extLst>
          </p:cNvPr>
          <p:cNvSpPr>
            <a:spLocks noGrp="1"/>
          </p:cNvSpPr>
          <p:nvPr>
            <p:ph type="title"/>
          </p:nvPr>
        </p:nvSpPr>
        <p:spPr/>
        <p:txBody>
          <a:bodyPr/>
          <a:lstStyle/>
          <a:p>
            <a:r>
              <a:rPr lang="en-US" dirty="0"/>
              <a:t>Plan for Private DNS Zones</a:t>
            </a:r>
          </a:p>
        </p:txBody>
      </p:sp>
      <p:sp>
        <p:nvSpPr>
          <p:cNvPr id="6" name="Rectangle 5">
            <a:extLst>
              <a:ext uri="{FF2B5EF4-FFF2-40B4-BE49-F238E27FC236}">
                <a16:creationId xmlns:a16="http://schemas.microsoft.com/office/drawing/2014/main" id="{67D5AC58-F991-4756-8794-CDE81F028AED}"/>
              </a:ext>
            </a:extLst>
          </p:cNvPr>
          <p:cNvSpPr/>
          <p:nvPr/>
        </p:nvSpPr>
        <p:spPr>
          <a:xfrm>
            <a:off x="427037" y="1258887"/>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Use your own custom domain names</a:t>
            </a:r>
          </a:p>
        </p:txBody>
      </p:sp>
      <p:sp>
        <p:nvSpPr>
          <p:cNvPr id="7" name="Rectangle 6">
            <a:extLst>
              <a:ext uri="{FF2B5EF4-FFF2-40B4-BE49-F238E27FC236}">
                <a16:creationId xmlns:a16="http://schemas.microsoft.com/office/drawing/2014/main" id="{170C0A56-8C2F-4300-B930-33863DBE10F0}"/>
              </a:ext>
            </a:extLst>
          </p:cNvPr>
          <p:cNvSpPr/>
          <p:nvPr/>
        </p:nvSpPr>
        <p:spPr>
          <a:xfrm>
            <a:off x="427037" y="2158344"/>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Provides name resolution for VMs within a VNet and between VNets</a:t>
            </a:r>
          </a:p>
        </p:txBody>
      </p:sp>
      <p:sp>
        <p:nvSpPr>
          <p:cNvPr id="8" name="Rectangle 7">
            <a:extLst>
              <a:ext uri="{FF2B5EF4-FFF2-40B4-BE49-F238E27FC236}">
                <a16:creationId xmlns:a16="http://schemas.microsoft.com/office/drawing/2014/main" id="{E8B17EA4-0C54-4678-B61D-65C317343D2A}"/>
              </a:ext>
            </a:extLst>
          </p:cNvPr>
          <p:cNvSpPr/>
          <p:nvPr/>
        </p:nvSpPr>
        <p:spPr>
          <a:xfrm>
            <a:off x="427036" y="3029939"/>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Automatic hostname record management</a:t>
            </a:r>
          </a:p>
        </p:txBody>
      </p:sp>
      <p:sp>
        <p:nvSpPr>
          <p:cNvPr id="9" name="Rectangle 8">
            <a:extLst>
              <a:ext uri="{FF2B5EF4-FFF2-40B4-BE49-F238E27FC236}">
                <a16:creationId xmlns:a16="http://schemas.microsoft.com/office/drawing/2014/main" id="{FB38BDD8-E9B1-4C07-92CE-3277B448388F}"/>
              </a:ext>
            </a:extLst>
          </p:cNvPr>
          <p:cNvSpPr/>
          <p:nvPr/>
        </p:nvSpPr>
        <p:spPr>
          <a:xfrm>
            <a:off x="427035" y="3948664"/>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Removes the need for custom DNS solutions</a:t>
            </a:r>
          </a:p>
        </p:txBody>
      </p:sp>
      <p:sp>
        <p:nvSpPr>
          <p:cNvPr id="10" name="Rectangle 9">
            <a:extLst>
              <a:ext uri="{FF2B5EF4-FFF2-40B4-BE49-F238E27FC236}">
                <a16:creationId xmlns:a16="http://schemas.microsoft.com/office/drawing/2014/main" id="{5820BD39-A552-4685-BBF0-15F6427064BE}"/>
              </a:ext>
            </a:extLst>
          </p:cNvPr>
          <p:cNvSpPr/>
          <p:nvPr/>
        </p:nvSpPr>
        <p:spPr>
          <a:xfrm>
            <a:off x="427034" y="4857704"/>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Use all common DNS records types</a:t>
            </a:r>
          </a:p>
        </p:txBody>
      </p:sp>
      <p:sp>
        <p:nvSpPr>
          <p:cNvPr id="11" name="Rectangle 10">
            <a:extLst>
              <a:ext uri="{FF2B5EF4-FFF2-40B4-BE49-F238E27FC236}">
                <a16:creationId xmlns:a16="http://schemas.microsoft.com/office/drawing/2014/main" id="{67147CD7-AA56-469B-A01E-4F084552EBED}"/>
              </a:ext>
            </a:extLst>
          </p:cNvPr>
          <p:cNvSpPr/>
          <p:nvPr/>
        </p:nvSpPr>
        <p:spPr>
          <a:xfrm>
            <a:off x="427033" y="5749937"/>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Available in all Azure regions</a:t>
            </a:r>
          </a:p>
        </p:txBody>
      </p:sp>
      <p:sp>
        <p:nvSpPr>
          <p:cNvPr id="12" name="Rectangle 11">
            <a:extLst>
              <a:ext uri="{FF2B5EF4-FFF2-40B4-BE49-F238E27FC236}">
                <a16:creationId xmlns:a16="http://schemas.microsoft.com/office/drawing/2014/main" id="{53CD122C-9FDA-49D1-873B-3E7D0CB6AB2B}"/>
              </a:ext>
              <a:ext uri="{C183D7F6-B498-43B3-948B-1728B52AA6E4}">
                <adec:decorative xmlns:adec="http://schemas.microsoft.com/office/drawing/2017/decorative" val="1"/>
              </a:ext>
            </a:extLst>
          </p:cNvPr>
          <p:cNvSpPr/>
          <p:nvPr/>
        </p:nvSpPr>
        <p:spPr bwMode="auto">
          <a:xfrm>
            <a:off x="5359400" y="1192213"/>
            <a:ext cx="66500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4" name="Picture 13" descr="Diagram showing a VM requesting and receiving a local IP address from Azure DNS. The IP address is used to communicate with another VM in the same virtual network">
            <a:extLst>
              <a:ext uri="{FF2B5EF4-FFF2-40B4-BE49-F238E27FC236}">
                <a16:creationId xmlns:a16="http://schemas.microsoft.com/office/drawing/2014/main" id="{89686DF1-29F0-4F33-9E62-1702BDE021FD}"/>
              </a:ext>
            </a:extLst>
          </p:cNvPr>
          <p:cNvPicPr>
            <a:picLocks noChangeAspect="1"/>
          </p:cNvPicPr>
          <p:nvPr/>
        </p:nvPicPr>
        <p:blipFill>
          <a:blip r:embed="rId3"/>
          <a:stretch>
            <a:fillRect/>
          </a:stretch>
        </p:blipFill>
        <p:spPr>
          <a:xfrm>
            <a:off x="5570538" y="1981200"/>
            <a:ext cx="6227762" cy="3775074"/>
          </a:xfrm>
          <a:prstGeom prst="rect">
            <a:avLst/>
          </a:prstGeom>
        </p:spPr>
      </p:pic>
      <p:sp>
        <p:nvSpPr>
          <p:cNvPr id="3" name="TextBox 2">
            <a:extLst>
              <a:ext uri="{FF2B5EF4-FFF2-40B4-BE49-F238E27FC236}">
                <a16:creationId xmlns:a16="http://schemas.microsoft.com/office/drawing/2014/main" id="{4ECCB4F4-ED96-422F-891F-A5BD1F09A920}"/>
              </a:ext>
            </a:extLst>
          </p:cNvPr>
          <p:cNvSpPr txBox="1"/>
          <p:nvPr/>
        </p:nvSpPr>
        <p:spPr>
          <a:xfrm>
            <a:off x="8174515" y="2483176"/>
            <a:ext cx="1872867" cy="397032"/>
          </a:xfrm>
          <a:prstGeom prst="rect">
            <a:avLst/>
          </a:prstGeom>
          <a:solidFill>
            <a:schemeClr val="bg1"/>
          </a:solidFill>
        </p:spPr>
        <p:txBody>
          <a:bodyPr wrap="square" lIns="182880" tIns="146304" rIns="182880" bIns="0" rtlCol="0" anchor="t">
            <a:spAutoFit/>
          </a:bodyPr>
          <a:lstStyle/>
          <a:p>
            <a:pPr>
              <a:lnSpc>
                <a:spcPct val="90000"/>
              </a:lnSpc>
            </a:pPr>
            <a:r>
              <a:rPr lang="en-US" dirty="0">
                <a:gradFill>
                  <a:gsLst>
                    <a:gs pos="2917">
                      <a:schemeClr val="tx1"/>
                    </a:gs>
                    <a:gs pos="30000">
                      <a:schemeClr val="tx1"/>
                    </a:gs>
                  </a:gsLst>
                  <a:lin ang="5400000" scaled="0"/>
                </a:gradFill>
              </a:rPr>
              <a:t>db.contoso.lab</a:t>
            </a:r>
          </a:p>
        </p:txBody>
      </p:sp>
    </p:spTree>
    <p:extLst>
      <p:ext uri="{BB962C8B-B14F-4D97-AF65-F5344CB8AC3E}">
        <p14:creationId xmlns:p14="http://schemas.microsoft.com/office/powerpoint/2010/main" val="84453254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Private Zone Scenarios</a:t>
            </a:r>
          </a:p>
        </p:txBody>
      </p:sp>
      <p:sp>
        <p:nvSpPr>
          <p:cNvPr id="10" name="Rectangle 9">
            <a:extLst>
              <a:ext uri="{FF2B5EF4-FFF2-40B4-BE49-F238E27FC236}">
                <a16:creationId xmlns:a16="http://schemas.microsoft.com/office/drawing/2014/main" id="{BDBC60E2-3A4A-447B-A89E-7071B31A46BF}"/>
              </a:ext>
            </a:extLst>
          </p:cNvPr>
          <p:cNvSpPr/>
          <p:nvPr/>
        </p:nvSpPr>
        <p:spPr>
          <a:xfrm>
            <a:off x="427037" y="5181600"/>
            <a:ext cx="3753661" cy="11801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rPr>
              <a:t>DNS resolution in VNet1 is private and not accessible from the Internet</a:t>
            </a:r>
          </a:p>
        </p:txBody>
      </p:sp>
      <p:sp>
        <p:nvSpPr>
          <p:cNvPr id="11" name="Rectangle 10">
            <a:extLst>
              <a:ext uri="{FF2B5EF4-FFF2-40B4-BE49-F238E27FC236}">
                <a16:creationId xmlns:a16="http://schemas.microsoft.com/office/drawing/2014/main" id="{3D61C7A2-DF9B-4989-B89D-E0C693E86E99}"/>
              </a:ext>
            </a:extLst>
          </p:cNvPr>
          <p:cNvSpPr/>
          <p:nvPr/>
        </p:nvSpPr>
        <p:spPr>
          <a:xfrm>
            <a:off x="4341406" y="5181600"/>
            <a:ext cx="3753661" cy="11801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a:solidFill>
                  <a:schemeClr val="tx1"/>
                </a:solidFill>
              </a:rPr>
              <a:t>DNS queries across</a:t>
            </a:r>
            <a:br>
              <a:rPr lang="en-US" sz="2200">
                <a:solidFill>
                  <a:schemeClr val="tx1"/>
                </a:solidFill>
              </a:rPr>
            </a:br>
            <a:r>
              <a:rPr lang="en-US" sz="2200">
                <a:solidFill>
                  <a:schemeClr val="tx1"/>
                </a:solidFill>
              </a:rPr>
              <a:t>the virtual networks</a:t>
            </a:r>
            <a:br>
              <a:rPr lang="en-US" sz="2200">
                <a:solidFill>
                  <a:schemeClr val="tx1"/>
                </a:solidFill>
              </a:rPr>
            </a:br>
            <a:r>
              <a:rPr lang="en-US" sz="2200">
                <a:solidFill>
                  <a:schemeClr val="tx1"/>
                </a:solidFill>
              </a:rPr>
              <a:t>are resolved</a:t>
            </a:r>
          </a:p>
        </p:txBody>
      </p:sp>
      <p:sp>
        <p:nvSpPr>
          <p:cNvPr id="12" name="Rectangle 11">
            <a:extLst>
              <a:ext uri="{FF2B5EF4-FFF2-40B4-BE49-F238E27FC236}">
                <a16:creationId xmlns:a16="http://schemas.microsoft.com/office/drawing/2014/main" id="{5B6EE075-51E1-4ADA-98B7-C35BD342F6C7}"/>
              </a:ext>
            </a:extLst>
          </p:cNvPr>
          <p:cNvSpPr/>
          <p:nvPr/>
        </p:nvSpPr>
        <p:spPr>
          <a:xfrm>
            <a:off x="8255776" y="5181600"/>
            <a:ext cx="3753661" cy="11801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a:solidFill>
                  <a:schemeClr val="tx1"/>
                </a:solidFill>
              </a:rPr>
              <a:t>Reverse DNS queries are scoped to the same virtual network</a:t>
            </a:r>
          </a:p>
        </p:txBody>
      </p:sp>
      <p:pic>
        <p:nvPicPr>
          <p:cNvPr id="4" name="Picture 3" descr="Diagram showing VNet1 as the registration VNet and VNet1 as the resolution VNet. Azure DNS is providing private zone records for the two VNets">
            <a:extLst>
              <a:ext uri="{FF2B5EF4-FFF2-40B4-BE49-F238E27FC236}">
                <a16:creationId xmlns:a16="http://schemas.microsoft.com/office/drawing/2014/main" id="{935BAE4E-AA1C-468A-B45C-8A506CCA7A32}"/>
              </a:ext>
            </a:extLst>
          </p:cNvPr>
          <p:cNvPicPr>
            <a:picLocks noChangeAspect="1"/>
          </p:cNvPicPr>
          <p:nvPr/>
        </p:nvPicPr>
        <p:blipFill>
          <a:blip r:embed="rId3"/>
          <a:stretch>
            <a:fillRect/>
          </a:stretch>
        </p:blipFill>
        <p:spPr>
          <a:xfrm>
            <a:off x="1555750" y="1497012"/>
            <a:ext cx="8943975" cy="3390900"/>
          </a:xfrm>
          <a:prstGeom prst="rect">
            <a:avLst/>
          </a:prstGeom>
        </p:spPr>
      </p:pic>
      <p:sp>
        <p:nvSpPr>
          <p:cNvPr id="2" name="TextBox 1">
            <a:extLst>
              <a:ext uri="{FF2B5EF4-FFF2-40B4-BE49-F238E27FC236}">
                <a16:creationId xmlns:a16="http://schemas.microsoft.com/office/drawing/2014/main" id="{670C77B2-7AD0-4541-A19F-454B1D4A828E}"/>
              </a:ext>
              <a:ext uri="{C183D7F6-B498-43B3-948B-1728B52AA6E4}">
                <adec:decorative xmlns:adec="http://schemas.microsoft.com/office/drawing/2017/decorative" val="1"/>
              </a:ext>
            </a:extLst>
          </p:cNvPr>
          <p:cNvSpPr txBox="1"/>
          <p:nvPr/>
        </p:nvSpPr>
        <p:spPr>
          <a:xfrm>
            <a:off x="3767770" y="1849551"/>
            <a:ext cx="2963536" cy="544765"/>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latin typeface="+mj-lt"/>
              </a:rPr>
              <a:t>Query:VM2.contoso.lab</a:t>
            </a:r>
          </a:p>
        </p:txBody>
      </p:sp>
      <p:sp>
        <p:nvSpPr>
          <p:cNvPr id="3" name="TextBox 2">
            <a:extLst>
              <a:ext uri="{FF2B5EF4-FFF2-40B4-BE49-F238E27FC236}">
                <a16:creationId xmlns:a16="http://schemas.microsoft.com/office/drawing/2014/main" id="{5B2E5544-067D-4F61-A773-5373CDF13BCA}"/>
              </a:ext>
              <a:ext uri="{C183D7F6-B498-43B3-948B-1728B52AA6E4}">
                <adec:decorative xmlns:adec="http://schemas.microsoft.com/office/drawing/2017/decorative" val="1"/>
              </a:ext>
            </a:extLst>
          </p:cNvPr>
          <p:cNvSpPr txBox="1"/>
          <p:nvPr/>
        </p:nvSpPr>
        <p:spPr>
          <a:xfrm>
            <a:off x="3718194" y="3862224"/>
            <a:ext cx="3062687" cy="544765"/>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en-US" sz="1700" dirty="0">
                <a:gradFill>
                  <a:gsLst>
                    <a:gs pos="2917">
                      <a:schemeClr val="tx1"/>
                    </a:gs>
                    <a:gs pos="30000">
                      <a:schemeClr val="tx1"/>
                    </a:gs>
                  </a:gsLst>
                  <a:lin ang="5400000" scaled="0"/>
                </a:gradFill>
                <a:latin typeface="+mj-lt"/>
              </a:rPr>
              <a:t>Response</a:t>
            </a:r>
            <a:r>
              <a:rPr lang="en-US" sz="1700">
                <a:gradFill>
                  <a:gsLst>
                    <a:gs pos="2917">
                      <a:schemeClr val="tx1"/>
                    </a:gs>
                    <a:gs pos="30000">
                      <a:schemeClr val="tx1"/>
                    </a:gs>
                  </a:gsLst>
                  <a:lin ang="5400000" scaled="0"/>
                </a:gradFill>
                <a:latin typeface="+mj-lt"/>
              </a:rPr>
              <a:t>:VM1.</a:t>
            </a:r>
            <a:r>
              <a:rPr lang="en-US" sz="1700" dirty="0">
                <a:gradFill>
                  <a:gsLst>
                    <a:gs pos="2917">
                      <a:schemeClr val="tx1"/>
                    </a:gs>
                    <a:gs pos="30000">
                      <a:schemeClr val="tx1"/>
                    </a:gs>
                  </a:gsLst>
                  <a:lin ang="5400000" scaled="0"/>
                </a:gradFill>
                <a:latin typeface="+mj-lt"/>
              </a:rPr>
              <a:t>contoso.lab</a:t>
            </a:r>
          </a:p>
        </p:txBody>
      </p:sp>
      <p:sp>
        <p:nvSpPr>
          <p:cNvPr id="9" name="Rectangle 8">
            <a:extLst>
              <a:ext uri="{FF2B5EF4-FFF2-40B4-BE49-F238E27FC236}">
                <a16:creationId xmlns:a16="http://schemas.microsoft.com/office/drawing/2014/main" id="{37BF4DCE-1101-49E3-A95B-2706778F906C}"/>
              </a:ext>
              <a:ext uri="{C183D7F6-B498-43B3-948B-1728B52AA6E4}">
                <adec:decorative xmlns:adec="http://schemas.microsoft.com/office/drawing/2017/decorative" val="1"/>
              </a:ext>
            </a:extLst>
          </p:cNvPr>
          <p:cNvSpPr/>
          <p:nvPr/>
        </p:nvSpPr>
        <p:spPr bwMode="auto">
          <a:xfrm>
            <a:off x="427038" y="1192212"/>
            <a:ext cx="11582400" cy="384424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283589415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A1961-EF07-4B34-A4F5-A97D1136528C}"/>
              </a:ext>
            </a:extLst>
          </p:cNvPr>
          <p:cNvSpPr>
            <a:spLocks noGrp="1"/>
          </p:cNvSpPr>
          <p:nvPr>
            <p:ph type="title"/>
          </p:nvPr>
        </p:nvSpPr>
        <p:spPr/>
        <p:txBody>
          <a:bodyPr/>
          <a:lstStyle/>
          <a:p>
            <a:r>
              <a:rPr lang="en-US" dirty="0"/>
              <a:t>Demonstration - DNS</a:t>
            </a:r>
          </a:p>
        </p:txBody>
      </p:sp>
      <p:pic>
        <p:nvPicPr>
          <p:cNvPr id="81" name="Picture 80" descr="Icon of a screen with dots">
            <a:extLst>
              <a:ext uri="{FF2B5EF4-FFF2-40B4-BE49-F238E27FC236}">
                <a16:creationId xmlns:a16="http://schemas.microsoft.com/office/drawing/2014/main" id="{FEF0B869-33ED-4BAB-AED6-7D74855B8493}"/>
              </a:ext>
            </a:extLst>
          </p:cNvPr>
          <p:cNvPicPr>
            <a:picLocks noChangeAspect="1"/>
          </p:cNvPicPr>
          <p:nvPr/>
        </p:nvPicPr>
        <p:blipFill>
          <a:blip r:embed="rId3"/>
          <a:stretch>
            <a:fillRect/>
          </a:stretch>
        </p:blipFill>
        <p:spPr>
          <a:xfrm>
            <a:off x="449036" y="1192214"/>
            <a:ext cx="757428" cy="757428"/>
          </a:xfrm>
          <a:prstGeom prst="rect">
            <a:avLst/>
          </a:prstGeom>
        </p:spPr>
      </p:pic>
      <p:sp>
        <p:nvSpPr>
          <p:cNvPr id="4" name="Rectangle 3">
            <a:extLst>
              <a:ext uri="{FF2B5EF4-FFF2-40B4-BE49-F238E27FC236}">
                <a16:creationId xmlns:a16="http://schemas.microsoft.com/office/drawing/2014/main" id="{FD8F5AEC-22B3-4DBE-98F3-D9571EB06369}"/>
              </a:ext>
            </a:extLst>
          </p:cNvPr>
          <p:cNvSpPr/>
          <p:nvPr/>
        </p:nvSpPr>
        <p:spPr>
          <a:xfrm>
            <a:off x="1422400" y="1192213"/>
            <a:ext cx="10591800"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Create a DNS zone</a:t>
            </a:r>
          </a:p>
        </p:txBody>
      </p:sp>
      <p:cxnSp>
        <p:nvCxnSpPr>
          <p:cNvPr id="19" name="Straight Connector 18">
            <a:extLst>
              <a:ext uri="{FF2B5EF4-FFF2-40B4-BE49-F238E27FC236}">
                <a16:creationId xmlns:a16="http://schemas.microsoft.com/office/drawing/2014/main" id="{7109E79C-1E8C-4349-9E98-0FA3E4D3B421}"/>
              </a:ext>
              <a:ext uri="{C183D7F6-B498-43B3-948B-1728B52AA6E4}">
                <adec:decorative xmlns:adec="http://schemas.microsoft.com/office/drawing/2017/decorative" val="1"/>
              </a:ext>
            </a:extLst>
          </p:cNvPr>
          <p:cNvCxnSpPr>
            <a:cxnSpLocks/>
          </p:cNvCxnSpPr>
          <p:nvPr/>
        </p:nvCxnSpPr>
        <p:spPr>
          <a:xfrm>
            <a:off x="1435100" y="2023739"/>
            <a:ext cx="105206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0" name="Picture 79" descr="Icon of three dots and outward pointing chevrons on left and right">
            <a:extLst>
              <a:ext uri="{FF2B5EF4-FFF2-40B4-BE49-F238E27FC236}">
                <a16:creationId xmlns:a16="http://schemas.microsoft.com/office/drawing/2014/main" id="{CD791A94-E914-49F4-8727-EE6E85578DA7}"/>
              </a:ext>
            </a:extLst>
          </p:cNvPr>
          <p:cNvPicPr>
            <a:picLocks noChangeAspect="1"/>
          </p:cNvPicPr>
          <p:nvPr/>
        </p:nvPicPr>
        <p:blipFill>
          <a:blip r:embed="rId4"/>
          <a:stretch>
            <a:fillRect/>
          </a:stretch>
        </p:blipFill>
        <p:spPr>
          <a:xfrm>
            <a:off x="449036" y="2110424"/>
            <a:ext cx="757428" cy="757428"/>
          </a:xfrm>
          <a:prstGeom prst="rect">
            <a:avLst/>
          </a:prstGeom>
        </p:spPr>
      </p:pic>
      <p:sp>
        <p:nvSpPr>
          <p:cNvPr id="5" name="Rectangle 4">
            <a:extLst>
              <a:ext uri="{FF2B5EF4-FFF2-40B4-BE49-F238E27FC236}">
                <a16:creationId xmlns:a16="http://schemas.microsoft.com/office/drawing/2014/main" id="{C9569FD9-77B8-47EB-9311-040EB4C5673C}"/>
              </a:ext>
            </a:extLst>
          </p:cNvPr>
          <p:cNvSpPr/>
          <p:nvPr/>
        </p:nvSpPr>
        <p:spPr>
          <a:xfrm>
            <a:off x="1422332" y="2109858"/>
            <a:ext cx="10587106"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Add a DNS record set</a:t>
            </a:r>
          </a:p>
        </p:txBody>
      </p:sp>
      <p:cxnSp>
        <p:nvCxnSpPr>
          <p:cNvPr id="36" name="Straight Connector 35">
            <a:extLst>
              <a:ext uri="{FF2B5EF4-FFF2-40B4-BE49-F238E27FC236}">
                <a16:creationId xmlns:a16="http://schemas.microsoft.com/office/drawing/2014/main" id="{5D5D6BCD-5EA2-4FE9-B7C7-EC7B1753B805}"/>
              </a:ext>
              <a:ext uri="{C183D7F6-B498-43B3-948B-1728B52AA6E4}">
                <adec:decorative xmlns:adec="http://schemas.microsoft.com/office/drawing/2017/decorative" val="1"/>
              </a:ext>
            </a:extLst>
          </p:cNvPr>
          <p:cNvCxnSpPr>
            <a:cxnSpLocks/>
          </p:cNvCxnSpPr>
          <p:nvPr/>
        </p:nvCxnSpPr>
        <p:spPr>
          <a:xfrm>
            <a:off x="1435100" y="2944570"/>
            <a:ext cx="105206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9" name="Picture 78" descr="Icon of a closed and open bracket">
            <a:extLst>
              <a:ext uri="{FF2B5EF4-FFF2-40B4-BE49-F238E27FC236}">
                <a16:creationId xmlns:a16="http://schemas.microsoft.com/office/drawing/2014/main" id="{9EF50E9E-11EB-4516-A078-00FD939180DC}"/>
              </a:ext>
            </a:extLst>
          </p:cNvPr>
          <p:cNvPicPr>
            <a:picLocks noChangeAspect="1"/>
          </p:cNvPicPr>
          <p:nvPr/>
        </p:nvPicPr>
        <p:blipFill>
          <a:blip r:embed="rId5"/>
          <a:stretch>
            <a:fillRect/>
          </a:stretch>
        </p:blipFill>
        <p:spPr>
          <a:xfrm>
            <a:off x="449036" y="3028634"/>
            <a:ext cx="757428" cy="757428"/>
          </a:xfrm>
          <a:prstGeom prst="rect">
            <a:avLst/>
          </a:prstGeom>
        </p:spPr>
      </p:pic>
      <p:sp>
        <p:nvSpPr>
          <p:cNvPr id="6" name="Rectangle 5">
            <a:extLst>
              <a:ext uri="{FF2B5EF4-FFF2-40B4-BE49-F238E27FC236}">
                <a16:creationId xmlns:a16="http://schemas.microsoft.com/office/drawing/2014/main" id="{B4F15F1D-AC25-45D7-A5A0-80DB231BCD3E}"/>
              </a:ext>
            </a:extLst>
          </p:cNvPr>
          <p:cNvSpPr/>
          <p:nvPr/>
        </p:nvSpPr>
        <p:spPr>
          <a:xfrm>
            <a:off x="1422332" y="3027503"/>
            <a:ext cx="10587106"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Use PowerShell to view DNS information</a:t>
            </a:r>
          </a:p>
        </p:txBody>
      </p:sp>
      <p:cxnSp>
        <p:nvCxnSpPr>
          <p:cNvPr id="37" name="Straight Connector 36">
            <a:extLst>
              <a:ext uri="{FF2B5EF4-FFF2-40B4-BE49-F238E27FC236}">
                <a16:creationId xmlns:a16="http://schemas.microsoft.com/office/drawing/2014/main" id="{DF178C6D-8883-407B-8A9D-F72FA9A04114}"/>
              </a:ext>
              <a:ext uri="{C183D7F6-B498-43B3-948B-1728B52AA6E4}">
                <adec:decorative xmlns:adec="http://schemas.microsoft.com/office/drawing/2017/decorative" val="1"/>
              </a:ext>
            </a:extLst>
          </p:cNvPr>
          <p:cNvCxnSpPr>
            <a:cxnSpLocks/>
          </p:cNvCxnSpPr>
          <p:nvPr/>
        </p:nvCxnSpPr>
        <p:spPr>
          <a:xfrm>
            <a:off x="1435100" y="3865401"/>
            <a:ext cx="105206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8" name="Picture 77" descr="Icon of a webpage showing six squares">
            <a:extLst>
              <a:ext uri="{FF2B5EF4-FFF2-40B4-BE49-F238E27FC236}">
                <a16:creationId xmlns:a16="http://schemas.microsoft.com/office/drawing/2014/main" id="{8CEA42BE-7779-4C08-A61E-7F1B6261B45B}"/>
              </a:ext>
            </a:extLst>
          </p:cNvPr>
          <p:cNvPicPr>
            <a:picLocks noChangeAspect="1"/>
          </p:cNvPicPr>
          <p:nvPr/>
        </p:nvPicPr>
        <p:blipFill>
          <a:blip r:embed="rId6"/>
          <a:stretch>
            <a:fillRect/>
          </a:stretch>
        </p:blipFill>
        <p:spPr>
          <a:xfrm>
            <a:off x="449036" y="3946844"/>
            <a:ext cx="757428" cy="757428"/>
          </a:xfrm>
          <a:prstGeom prst="rect">
            <a:avLst/>
          </a:prstGeom>
        </p:spPr>
      </p:pic>
      <p:sp>
        <p:nvSpPr>
          <p:cNvPr id="7" name="Rectangle 6">
            <a:extLst>
              <a:ext uri="{FF2B5EF4-FFF2-40B4-BE49-F238E27FC236}">
                <a16:creationId xmlns:a16="http://schemas.microsoft.com/office/drawing/2014/main" id="{A4CB6DB3-43C7-4BA7-A459-351CDC67E9C8}"/>
              </a:ext>
            </a:extLst>
          </p:cNvPr>
          <p:cNvSpPr/>
          <p:nvPr/>
        </p:nvSpPr>
        <p:spPr>
          <a:xfrm>
            <a:off x="1422332" y="3945148"/>
            <a:ext cx="10587106"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View your name servers</a:t>
            </a:r>
          </a:p>
        </p:txBody>
      </p:sp>
      <p:cxnSp>
        <p:nvCxnSpPr>
          <p:cNvPr id="39" name="Straight Connector 38">
            <a:extLst>
              <a:ext uri="{FF2B5EF4-FFF2-40B4-BE49-F238E27FC236}">
                <a16:creationId xmlns:a16="http://schemas.microsoft.com/office/drawing/2014/main" id="{C23476E1-9344-415C-9D88-CA28806CBF4A}"/>
              </a:ext>
              <a:ext uri="{C183D7F6-B498-43B3-948B-1728B52AA6E4}">
                <adec:decorative xmlns:adec="http://schemas.microsoft.com/office/drawing/2017/decorative" val="1"/>
              </a:ext>
            </a:extLst>
          </p:cNvPr>
          <p:cNvCxnSpPr>
            <a:cxnSpLocks/>
          </p:cNvCxnSpPr>
          <p:nvPr/>
        </p:nvCxnSpPr>
        <p:spPr>
          <a:xfrm>
            <a:off x="1435100" y="4786232"/>
            <a:ext cx="105206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7" name="Picture 76" descr="Icon of arrow pointing in four opposite directions">
            <a:extLst>
              <a:ext uri="{FF2B5EF4-FFF2-40B4-BE49-F238E27FC236}">
                <a16:creationId xmlns:a16="http://schemas.microsoft.com/office/drawing/2014/main" id="{D5ED346B-152C-4F88-B76F-F189F6D1F6B9}"/>
              </a:ext>
            </a:extLst>
          </p:cNvPr>
          <p:cNvPicPr>
            <a:picLocks noChangeAspect="1"/>
          </p:cNvPicPr>
          <p:nvPr/>
        </p:nvPicPr>
        <p:blipFill>
          <a:blip r:embed="rId7"/>
          <a:stretch>
            <a:fillRect/>
          </a:stretch>
        </p:blipFill>
        <p:spPr>
          <a:xfrm>
            <a:off x="449036" y="4865054"/>
            <a:ext cx="757428" cy="757428"/>
          </a:xfrm>
          <a:prstGeom prst="rect">
            <a:avLst/>
          </a:prstGeom>
        </p:spPr>
      </p:pic>
      <p:sp>
        <p:nvSpPr>
          <p:cNvPr id="8" name="Rectangle 7">
            <a:extLst>
              <a:ext uri="{FF2B5EF4-FFF2-40B4-BE49-F238E27FC236}">
                <a16:creationId xmlns:a16="http://schemas.microsoft.com/office/drawing/2014/main" id="{422E9CF3-50DF-4F5B-997A-0A9E87E85556}"/>
              </a:ext>
            </a:extLst>
          </p:cNvPr>
          <p:cNvSpPr/>
          <p:nvPr/>
        </p:nvSpPr>
        <p:spPr>
          <a:xfrm>
            <a:off x="1422332" y="4862793"/>
            <a:ext cx="10587106"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Test the resolution</a:t>
            </a:r>
          </a:p>
        </p:txBody>
      </p:sp>
      <p:cxnSp>
        <p:nvCxnSpPr>
          <p:cNvPr id="40" name="Straight Connector 39">
            <a:extLst>
              <a:ext uri="{FF2B5EF4-FFF2-40B4-BE49-F238E27FC236}">
                <a16:creationId xmlns:a16="http://schemas.microsoft.com/office/drawing/2014/main" id="{F4BD5924-F2BE-4531-91C2-302656A7F4DC}"/>
              </a:ext>
              <a:ext uri="{C183D7F6-B498-43B3-948B-1728B52AA6E4}">
                <adec:decorative xmlns:adec="http://schemas.microsoft.com/office/drawing/2017/decorative" val="1"/>
              </a:ext>
            </a:extLst>
          </p:cNvPr>
          <p:cNvCxnSpPr>
            <a:cxnSpLocks/>
          </p:cNvCxnSpPr>
          <p:nvPr/>
        </p:nvCxnSpPr>
        <p:spPr>
          <a:xfrm>
            <a:off x="1435100" y="5707062"/>
            <a:ext cx="105206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6" name="Picture 75" descr="Icon of four circle connect in a branch">
            <a:extLst>
              <a:ext uri="{FF2B5EF4-FFF2-40B4-BE49-F238E27FC236}">
                <a16:creationId xmlns:a16="http://schemas.microsoft.com/office/drawing/2014/main" id="{B317A4E2-AB1F-4B9A-8AE3-998BC45C90D3}"/>
              </a:ext>
            </a:extLst>
          </p:cNvPr>
          <p:cNvPicPr>
            <a:picLocks noChangeAspect="1"/>
          </p:cNvPicPr>
          <p:nvPr/>
        </p:nvPicPr>
        <p:blipFill>
          <a:blip r:embed="rId8"/>
          <a:stretch>
            <a:fillRect/>
          </a:stretch>
        </p:blipFill>
        <p:spPr>
          <a:xfrm>
            <a:off x="449036" y="5783262"/>
            <a:ext cx="757428" cy="757428"/>
          </a:xfrm>
          <a:prstGeom prst="rect">
            <a:avLst/>
          </a:prstGeom>
        </p:spPr>
      </p:pic>
      <p:sp>
        <p:nvSpPr>
          <p:cNvPr id="9" name="Rectangle 8">
            <a:extLst>
              <a:ext uri="{FF2B5EF4-FFF2-40B4-BE49-F238E27FC236}">
                <a16:creationId xmlns:a16="http://schemas.microsoft.com/office/drawing/2014/main" id="{956296C8-0346-4071-B2AD-1A726E2B7D4A}"/>
              </a:ext>
            </a:extLst>
          </p:cNvPr>
          <p:cNvSpPr/>
          <p:nvPr/>
        </p:nvSpPr>
        <p:spPr>
          <a:xfrm>
            <a:off x="1422332" y="5780433"/>
            <a:ext cx="10587106"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Explore DNS metrics</a:t>
            </a:r>
          </a:p>
        </p:txBody>
      </p:sp>
    </p:spTree>
    <p:extLst>
      <p:ext uri="{BB962C8B-B14F-4D97-AF65-F5344CB8AC3E}">
        <p14:creationId xmlns:p14="http://schemas.microsoft.com/office/powerpoint/2010/main" val="228946496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Configure Azure DNS</a:t>
            </a:r>
          </a:p>
        </p:txBody>
      </p:sp>
      <p:sp>
        <p:nvSpPr>
          <p:cNvPr id="4" name="Rectangle 3">
            <a:extLst>
              <a:ext uri="{FF2B5EF4-FFF2-40B4-BE49-F238E27FC236}">
                <a16:creationId xmlns:a16="http://schemas.microsoft.com/office/drawing/2014/main" id="{2966B463-01CD-4B75-BB8C-E0B3A0BA3BB5}"/>
              </a:ext>
            </a:extLst>
          </p:cNvPr>
          <p:cNvSpPr/>
          <p:nvPr/>
        </p:nvSpPr>
        <p:spPr bwMode="auto">
          <a:xfrm>
            <a:off x="400024" y="1502616"/>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a:t>
            </a:r>
          </a:p>
        </p:txBody>
      </p:sp>
      <p:sp>
        <p:nvSpPr>
          <p:cNvPr id="5" name="Rectangle 4">
            <a:extLst>
              <a:ext uri="{FF2B5EF4-FFF2-40B4-BE49-F238E27FC236}">
                <a16:creationId xmlns:a16="http://schemas.microsoft.com/office/drawing/2014/main" id="{518F38BA-DC8B-40A2-8C01-D6C0048EF654}"/>
              </a:ext>
            </a:extLst>
          </p:cNvPr>
          <p:cNvSpPr/>
          <p:nvPr/>
        </p:nvSpPr>
        <p:spPr bwMode="auto">
          <a:xfrm>
            <a:off x="4849785" y="1502616"/>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latin typeface="+mj-lt"/>
              </a:rPr>
              <a:t>Microsoft Learn Modules (docs.microsoft.com/Learn)</a:t>
            </a:r>
          </a:p>
        </p:txBody>
      </p:sp>
      <p:sp>
        <p:nvSpPr>
          <p:cNvPr id="6" name="Rectangle 5">
            <a:extLst>
              <a:ext uri="{FF2B5EF4-FFF2-40B4-BE49-F238E27FC236}">
                <a16:creationId xmlns:a16="http://schemas.microsoft.com/office/drawing/2014/main" id="{CAC358CA-46B9-4711-B1E2-32C8BA478474}"/>
              </a:ext>
            </a:extLst>
          </p:cNvPr>
          <p:cNvSpPr/>
          <p:nvPr/>
        </p:nvSpPr>
        <p:spPr>
          <a:xfrm>
            <a:off x="4850279" y="2203483"/>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lnSpc>
                <a:spcPct val="90000"/>
              </a:lnSpc>
              <a:spcBef>
                <a:spcPct val="0"/>
              </a:spcBef>
              <a:spcAft>
                <a:spcPct val="35000"/>
              </a:spcAft>
            </a:pPr>
            <a:r>
              <a:rPr lang="en-US" sz="2000" dirty="0">
                <a:hlinkClick r:id="rId3"/>
              </a:rPr>
              <a:t>Host your domain on Azure DNS (Sandbox)</a:t>
            </a:r>
            <a:endParaRPr lang="en-US" sz="2000" dirty="0">
              <a:solidFill>
                <a:schemeClr val="tx1"/>
              </a:solidFill>
            </a:endParaRPr>
          </a:p>
        </p:txBody>
      </p:sp>
      <p:cxnSp>
        <p:nvCxnSpPr>
          <p:cNvPr id="14" name="Straight Connector 13">
            <a:extLst>
              <a:ext uri="{FF2B5EF4-FFF2-40B4-BE49-F238E27FC236}">
                <a16:creationId xmlns:a16="http://schemas.microsoft.com/office/drawing/2014/main" id="{B8019769-3D92-44B8-B3D0-907648D9CF64}"/>
              </a:ext>
              <a:ext uri="{C183D7F6-B498-43B3-948B-1728B52AA6E4}">
                <adec:decorative xmlns:adec="http://schemas.microsoft.com/office/drawing/2017/decorative" val="1"/>
              </a:ext>
            </a:extLst>
          </p:cNvPr>
          <p:cNvCxnSpPr>
            <a:cxnSpLocks/>
          </p:cNvCxnSpPr>
          <p:nvPr/>
        </p:nvCxnSpPr>
        <p:spPr>
          <a:xfrm>
            <a:off x="4979325" y="2834522"/>
            <a:ext cx="705938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4FB8EB5-9373-4BF7-A4F4-0EBE905EA0D8}"/>
              </a:ext>
            </a:extLst>
          </p:cNvPr>
          <p:cNvSpPr/>
          <p:nvPr/>
        </p:nvSpPr>
        <p:spPr>
          <a:xfrm>
            <a:off x="4850279" y="2873697"/>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lnSpc>
                <a:spcPct val="90000"/>
              </a:lnSpc>
              <a:spcBef>
                <a:spcPct val="0"/>
              </a:spcBef>
              <a:spcAft>
                <a:spcPct val="35000"/>
              </a:spcAft>
            </a:pPr>
            <a:r>
              <a:rPr lang="en-US" sz="2000" dirty="0">
                <a:solidFill>
                  <a:schemeClr val="tx1"/>
                </a:solidFill>
                <a:hlinkClick r:id="rId4"/>
              </a:rPr>
              <a:t>Implement DNS for Windows Server IaaS VMs</a:t>
            </a:r>
            <a:endParaRPr lang="en-US" sz="2000" dirty="0">
              <a:solidFill>
                <a:schemeClr val="tx1"/>
              </a:solidFill>
            </a:endParaRPr>
          </a:p>
        </p:txBody>
      </p:sp>
      <p:cxnSp>
        <p:nvCxnSpPr>
          <p:cNvPr id="16" name="Straight Connector 15">
            <a:extLst>
              <a:ext uri="{FF2B5EF4-FFF2-40B4-BE49-F238E27FC236}">
                <a16:creationId xmlns:a16="http://schemas.microsoft.com/office/drawing/2014/main" id="{D19B7121-8268-444D-A185-D4E92EFF96D7}"/>
              </a:ext>
              <a:ext uri="{C183D7F6-B498-43B3-948B-1728B52AA6E4}">
                <adec:decorative xmlns:adec="http://schemas.microsoft.com/office/drawing/2017/decorative" val="1"/>
              </a:ext>
            </a:extLst>
          </p:cNvPr>
          <p:cNvCxnSpPr>
            <a:cxnSpLocks/>
          </p:cNvCxnSpPr>
          <p:nvPr/>
        </p:nvCxnSpPr>
        <p:spPr>
          <a:xfrm>
            <a:off x="4979325" y="3506675"/>
            <a:ext cx="705938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4131A59-8C9B-415F-B4A2-CA8A0ECC7817}"/>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1714582" y="2873697"/>
            <a:ext cx="1494645" cy="2173707"/>
          </a:xfrm>
          <a:prstGeom prst="rect">
            <a:avLst/>
          </a:prstGeom>
        </p:spPr>
      </p:pic>
      <p:sp>
        <p:nvSpPr>
          <p:cNvPr id="7" name="TextBox 6">
            <a:extLst>
              <a:ext uri="{FF2B5EF4-FFF2-40B4-BE49-F238E27FC236}">
                <a16:creationId xmlns:a16="http://schemas.microsoft.com/office/drawing/2014/main" id="{948D2374-7F36-41DB-A280-BD41A04F9A83}"/>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25406665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a:xfrm>
            <a:off x="465139" y="2676526"/>
            <a:ext cx="2506662" cy="1641475"/>
          </a:xfrm>
        </p:spPr>
        <p:txBody>
          <a:bodyPr/>
          <a:lstStyle/>
          <a:p>
            <a:r>
              <a:rPr lang="en-US" dirty="0"/>
              <a:t>Configure Virtual Networks Introduction</a:t>
            </a:r>
          </a:p>
        </p:txBody>
      </p:sp>
      <p:sp>
        <p:nvSpPr>
          <p:cNvPr id="5" name="Rectangle 4">
            <a:extLst>
              <a:ext uri="{FF2B5EF4-FFF2-40B4-BE49-F238E27FC236}">
                <a16:creationId xmlns:a16="http://schemas.microsoft.com/office/drawing/2014/main" id="{AB3A1709-C971-4249-90BC-2B61932F0B83}"/>
              </a:ext>
            </a:extLst>
          </p:cNvPr>
          <p:cNvSpPr/>
          <p:nvPr/>
        </p:nvSpPr>
        <p:spPr>
          <a:xfrm>
            <a:off x="4404360" y="354895"/>
            <a:ext cx="6904038" cy="5943358"/>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defTabSz="1022350">
              <a:lnSpc>
                <a:spcPct val="150000"/>
              </a:lnSpc>
              <a:spcBef>
                <a:spcPct val="0"/>
              </a:spcBef>
              <a:spcAft>
                <a:spcPts val="1200"/>
              </a:spcAft>
            </a:pPr>
            <a:r>
              <a:rPr lang="en-US" sz="2300" dirty="0">
                <a:solidFill>
                  <a:schemeClr val="tx1"/>
                </a:solidFill>
              </a:rPr>
              <a:t>Plan Virtual Networks</a:t>
            </a:r>
          </a:p>
          <a:p>
            <a:pPr defTabSz="1022350">
              <a:lnSpc>
                <a:spcPct val="150000"/>
              </a:lnSpc>
              <a:spcBef>
                <a:spcPct val="0"/>
              </a:spcBef>
              <a:spcAft>
                <a:spcPts val="1200"/>
              </a:spcAft>
            </a:pPr>
            <a:r>
              <a:rPr lang="en-US" sz="2300" dirty="0">
                <a:solidFill>
                  <a:schemeClr val="tx1"/>
                </a:solidFill>
              </a:rPr>
              <a:t>Create Subnets</a:t>
            </a:r>
          </a:p>
          <a:p>
            <a:pPr defTabSz="1022350">
              <a:lnSpc>
                <a:spcPct val="150000"/>
              </a:lnSpc>
              <a:spcBef>
                <a:spcPct val="0"/>
              </a:spcBef>
              <a:spcAft>
                <a:spcPts val="1200"/>
              </a:spcAft>
            </a:pPr>
            <a:r>
              <a:rPr lang="en-US" sz="2300" dirty="0">
                <a:solidFill>
                  <a:schemeClr val="tx1"/>
                </a:solidFill>
              </a:rPr>
              <a:t>Create Virtual Networks</a:t>
            </a:r>
          </a:p>
          <a:p>
            <a:pPr defTabSz="1022350">
              <a:lnSpc>
                <a:spcPct val="150000"/>
              </a:lnSpc>
              <a:spcBef>
                <a:spcPct val="0"/>
              </a:spcBef>
              <a:spcAft>
                <a:spcPts val="1200"/>
              </a:spcAft>
            </a:pPr>
            <a:r>
              <a:rPr lang="en-US" sz="2300" dirty="0">
                <a:solidFill>
                  <a:schemeClr val="tx1"/>
                </a:solidFill>
              </a:rPr>
              <a:t>Plan IP Addressing</a:t>
            </a:r>
          </a:p>
          <a:p>
            <a:pPr defTabSz="1022350">
              <a:lnSpc>
                <a:spcPct val="150000"/>
              </a:lnSpc>
              <a:spcBef>
                <a:spcPct val="0"/>
              </a:spcBef>
              <a:spcAft>
                <a:spcPts val="1200"/>
              </a:spcAft>
            </a:pPr>
            <a:r>
              <a:rPr lang="en-US" sz="2300" dirty="0">
                <a:solidFill>
                  <a:schemeClr val="tx1"/>
                </a:solidFill>
              </a:rPr>
              <a:t>Create Public IP Addresses</a:t>
            </a:r>
          </a:p>
          <a:p>
            <a:pPr defTabSz="1022350">
              <a:lnSpc>
                <a:spcPct val="150000"/>
              </a:lnSpc>
              <a:spcBef>
                <a:spcPct val="0"/>
              </a:spcBef>
              <a:spcAft>
                <a:spcPts val="1200"/>
              </a:spcAft>
            </a:pPr>
            <a:r>
              <a:rPr lang="en-US" sz="2300" dirty="0">
                <a:solidFill>
                  <a:schemeClr val="tx1"/>
                </a:solidFill>
              </a:rPr>
              <a:t>Associate Public IP Addresses</a:t>
            </a:r>
          </a:p>
          <a:p>
            <a:pPr defTabSz="1022350">
              <a:lnSpc>
                <a:spcPct val="150000"/>
              </a:lnSpc>
              <a:spcBef>
                <a:spcPct val="0"/>
              </a:spcBef>
              <a:spcAft>
                <a:spcPts val="1200"/>
              </a:spcAft>
            </a:pPr>
            <a:r>
              <a:rPr lang="en-US" sz="2300" dirty="0">
                <a:solidFill>
                  <a:schemeClr val="tx1"/>
                </a:solidFill>
              </a:rPr>
              <a:t>Associate Private IP Addresses</a:t>
            </a:r>
          </a:p>
          <a:p>
            <a:pPr defTabSz="1022350">
              <a:lnSpc>
                <a:spcPct val="150000"/>
              </a:lnSpc>
              <a:spcBef>
                <a:spcPct val="0"/>
              </a:spcBef>
              <a:spcAft>
                <a:spcPts val="1200"/>
              </a:spcAft>
            </a:pPr>
            <a:r>
              <a:rPr lang="en-US" sz="2300" dirty="0">
                <a:solidFill>
                  <a:schemeClr val="tx1"/>
                </a:solidFill>
              </a:rPr>
              <a:t>Demonstration – Virtual Networks</a:t>
            </a:r>
          </a:p>
          <a:p>
            <a:pPr defTabSz="1022350">
              <a:lnSpc>
                <a:spcPct val="150000"/>
              </a:lnSpc>
              <a:spcBef>
                <a:spcPct val="0"/>
              </a:spcBef>
              <a:spcAft>
                <a:spcPts val="1200"/>
              </a:spcAft>
            </a:pPr>
            <a:r>
              <a:rPr lang="en-US" sz="2300" dirty="0">
                <a:solidFill>
                  <a:schemeClr val="tx1"/>
                </a:solidFill>
              </a:rPr>
              <a:t>Summary and Resources</a:t>
            </a:r>
          </a:p>
        </p:txBody>
      </p:sp>
      <p:grpSp>
        <p:nvGrpSpPr>
          <p:cNvPr id="4" name="Group 3">
            <a:extLst>
              <a:ext uri="{FF2B5EF4-FFF2-40B4-BE49-F238E27FC236}">
                <a16:creationId xmlns:a16="http://schemas.microsoft.com/office/drawing/2014/main" id="{3A77E16D-8625-42B4-97BD-2931733658F3}"/>
              </a:ext>
              <a:ext uri="{C183D7F6-B498-43B3-948B-1728B52AA6E4}">
                <adec:decorative xmlns:adec="http://schemas.microsoft.com/office/drawing/2017/decorative" val="1"/>
              </a:ext>
            </a:extLst>
          </p:cNvPr>
          <p:cNvGrpSpPr/>
          <p:nvPr/>
        </p:nvGrpSpPr>
        <p:grpSpPr>
          <a:xfrm>
            <a:off x="3640771" y="354895"/>
            <a:ext cx="620434" cy="6033660"/>
            <a:chOff x="3640771" y="354895"/>
            <a:chExt cx="620434" cy="6033660"/>
          </a:xfrm>
        </p:grpSpPr>
        <p:pic>
          <p:nvPicPr>
            <p:cNvPr id="63" name="Picture 62" descr="Icon of a rectangle, a square and a circle in a straight line">
              <a:extLst>
                <a:ext uri="{FF2B5EF4-FFF2-40B4-BE49-F238E27FC236}">
                  <a16:creationId xmlns:a16="http://schemas.microsoft.com/office/drawing/2014/main" id="{075A0095-1E7F-458C-B98F-4EAE5C5AAEE8}"/>
                </a:ext>
              </a:extLst>
            </p:cNvPr>
            <p:cNvPicPr>
              <a:picLocks noChangeAspect="1"/>
            </p:cNvPicPr>
            <p:nvPr/>
          </p:nvPicPr>
          <p:blipFill>
            <a:blip r:embed="rId3"/>
            <a:stretch>
              <a:fillRect/>
            </a:stretch>
          </p:blipFill>
          <p:spPr>
            <a:xfrm>
              <a:off x="3640771" y="354895"/>
              <a:ext cx="577680" cy="577680"/>
            </a:xfrm>
            <a:prstGeom prst="rect">
              <a:avLst/>
            </a:prstGeom>
          </p:spPr>
        </p:pic>
        <p:pic>
          <p:nvPicPr>
            <p:cNvPr id="62" name="Picture 61" descr="Icon of a mobile phone">
              <a:extLst>
                <a:ext uri="{FF2B5EF4-FFF2-40B4-BE49-F238E27FC236}">
                  <a16:creationId xmlns:a16="http://schemas.microsoft.com/office/drawing/2014/main" id="{91053E8D-A266-4AD1-8F65-8C8BCAE21F5F}"/>
                </a:ext>
              </a:extLst>
            </p:cNvPr>
            <p:cNvPicPr>
              <a:picLocks noChangeAspect="1"/>
            </p:cNvPicPr>
            <p:nvPr/>
          </p:nvPicPr>
          <p:blipFill>
            <a:blip r:embed="rId4"/>
            <a:stretch>
              <a:fillRect/>
            </a:stretch>
          </p:blipFill>
          <p:spPr>
            <a:xfrm>
              <a:off x="3647219" y="1719833"/>
              <a:ext cx="577680" cy="577680"/>
            </a:xfrm>
            <a:prstGeom prst="rect">
              <a:avLst/>
            </a:prstGeom>
          </p:spPr>
        </p:pic>
        <p:pic>
          <p:nvPicPr>
            <p:cNvPr id="61" name="Picture 60" descr="Icon of a column chart">
              <a:extLst>
                <a:ext uri="{FF2B5EF4-FFF2-40B4-BE49-F238E27FC236}">
                  <a16:creationId xmlns:a16="http://schemas.microsoft.com/office/drawing/2014/main" id="{10DEBEBD-7B63-4806-8DE8-4BACDAB47EFD}"/>
                </a:ext>
              </a:extLst>
            </p:cNvPr>
            <p:cNvPicPr>
              <a:picLocks noChangeAspect="1"/>
            </p:cNvPicPr>
            <p:nvPr/>
          </p:nvPicPr>
          <p:blipFill>
            <a:blip r:embed="rId5"/>
            <a:stretch>
              <a:fillRect/>
            </a:stretch>
          </p:blipFill>
          <p:spPr>
            <a:xfrm>
              <a:off x="3647219" y="3084771"/>
              <a:ext cx="577680" cy="577680"/>
            </a:xfrm>
            <a:prstGeom prst="rect">
              <a:avLst/>
            </a:prstGeom>
          </p:spPr>
        </p:pic>
        <p:pic>
          <p:nvPicPr>
            <p:cNvPr id="60" name="Picture 59" descr="Icon of a gear inside a circle">
              <a:extLst>
                <a:ext uri="{FF2B5EF4-FFF2-40B4-BE49-F238E27FC236}">
                  <a16:creationId xmlns:a16="http://schemas.microsoft.com/office/drawing/2014/main" id="{D101B89A-C528-4BB1-86DC-E35516021960}"/>
                </a:ext>
              </a:extLst>
            </p:cNvPr>
            <p:cNvPicPr>
              <a:picLocks noChangeAspect="1"/>
            </p:cNvPicPr>
            <p:nvPr/>
          </p:nvPicPr>
          <p:blipFill>
            <a:blip r:embed="rId6"/>
            <a:stretch>
              <a:fillRect/>
            </a:stretch>
          </p:blipFill>
          <p:spPr>
            <a:xfrm>
              <a:off x="3647219" y="4449573"/>
              <a:ext cx="577680" cy="576806"/>
            </a:xfrm>
            <a:prstGeom prst="rect">
              <a:avLst/>
            </a:prstGeom>
          </p:spPr>
        </p:pic>
        <p:pic>
          <p:nvPicPr>
            <p:cNvPr id="33" name="Picture 32" descr="Icon of a webpage showing a person">
              <a:extLst>
                <a:ext uri="{FF2B5EF4-FFF2-40B4-BE49-F238E27FC236}">
                  <a16:creationId xmlns:a16="http://schemas.microsoft.com/office/drawing/2014/main" id="{8A3163C2-AA37-4A21-B6E5-DA2A0780113B}"/>
                </a:ext>
              </a:extLst>
            </p:cNvPr>
            <p:cNvPicPr>
              <a:picLocks noChangeAspect="1"/>
            </p:cNvPicPr>
            <p:nvPr/>
          </p:nvPicPr>
          <p:blipFill>
            <a:blip r:embed="rId7"/>
            <a:stretch>
              <a:fillRect/>
            </a:stretch>
          </p:blipFill>
          <p:spPr>
            <a:xfrm>
              <a:off x="3667031" y="5116307"/>
              <a:ext cx="577680" cy="577680"/>
            </a:xfrm>
            <a:prstGeom prst="rect">
              <a:avLst/>
            </a:prstGeom>
          </p:spPr>
        </p:pic>
        <p:pic>
          <p:nvPicPr>
            <p:cNvPr id="3" name="Picture 2" descr="Icon of an arrow pointing upwards">
              <a:extLst>
                <a:ext uri="{FF2B5EF4-FFF2-40B4-BE49-F238E27FC236}">
                  <a16:creationId xmlns:a16="http://schemas.microsoft.com/office/drawing/2014/main" id="{8EA3589D-B895-4C64-884C-0160C8ECBB0E}"/>
                </a:ext>
              </a:extLst>
            </p:cNvPr>
            <p:cNvPicPr>
              <a:picLocks noChangeAspect="1"/>
            </p:cNvPicPr>
            <p:nvPr/>
          </p:nvPicPr>
          <p:blipFill>
            <a:blip r:embed="rId8"/>
            <a:stretch>
              <a:fillRect/>
            </a:stretch>
          </p:blipFill>
          <p:spPr>
            <a:xfrm>
              <a:off x="3640771" y="1028139"/>
              <a:ext cx="600403" cy="599529"/>
            </a:xfrm>
            <a:prstGeom prst="rect">
              <a:avLst/>
            </a:prstGeom>
          </p:spPr>
        </p:pic>
        <p:pic>
          <p:nvPicPr>
            <p:cNvPr id="10" name="Picture 9" descr="Icon of 2 gears">
              <a:extLst>
                <a:ext uri="{FF2B5EF4-FFF2-40B4-BE49-F238E27FC236}">
                  <a16:creationId xmlns:a16="http://schemas.microsoft.com/office/drawing/2014/main" id="{70239A3F-9DFF-453C-9055-743D4C3A5C71}"/>
                </a:ext>
              </a:extLst>
            </p:cNvPr>
            <p:cNvPicPr>
              <a:picLocks noChangeAspect="1"/>
            </p:cNvPicPr>
            <p:nvPr/>
          </p:nvPicPr>
          <p:blipFill>
            <a:blip r:embed="rId9"/>
            <a:stretch>
              <a:fillRect/>
            </a:stretch>
          </p:blipFill>
          <p:spPr>
            <a:xfrm>
              <a:off x="3640771" y="2393077"/>
              <a:ext cx="600403" cy="599529"/>
            </a:xfrm>
            <a:prstGeom prst="rect">
              <a:avLst/>
            </a:prstGeom>
          </p:spPr>
        </p:pic>
        <p:pic>
          <p:nvPicPr>
            <p:cNvPr id="12" name="Picture 11" descr="Icon of 4 arrows going in different directions">
              <a:extLst>
                <a:ext uri="{FF2B5EF4-FFF2-40B4-BE49-F238E27FC236}">
                  <a16:creationId xmlns:a16="http://schemas.microsoft.com/office/drawing/2014/main" id="{5E08A508-46FE-48A4-AB6A-EFBE441ECCB3}"/>
                </a:ext>
              </a:extLst>
            </p:cNvPr>
            <p:cNvPicPr>
              <a:picLocks noChangeAspect="1"/>
            </p:cNvPicPr>
            <p:nvPr/>
          </p:nvPicPr>
          <p:blipFill>
            <a:blip r:embed="rId10"/>
            <a:stretch>
              <a:fillRect/>
            </a:stretch>
          </p:blipFill>
          <p:spPr>
            <a:xfrm>
              <a:off x="3640771" y="3758015"/>
              <a:ext cx="600403" cy="599529"/>
            </a:xfrm>
            <a:prstGeom prst="rect">
              <a:avLst/>
            </a:prstGeom>
          </p:spPr>
        </p:pic>
        <p:pic>
          <p:nvPicPr>
            <p:cNvPr id="15" name="Picture 14">
              <a:extLst>
                <a:ext uri="{FF2B5EF4-FFF2-40B4-BE49-F238E27FC236}">
                  <a16:creationId xmlns:a16="http://schemas.microsoft.com/office/drawing/2014/main" id="{C325C0F3-B92F-477A-8176-149470798789}"/>
                </a:ext>
              </a:extLst>
            </p:cNvPr>
            <p:cNvPicPr>
              <a:picLocks noChangeAspect="1"/>
            </p:cNvPicPr>
            <p:nvPr/>
          </p:nvPicPr>
          <p:blipFill>
            <a:blip r:embed="rId11"/>
            <a:stretch>
              <a:fillRect/>
            </a:stretch>
          </p:blipFill>
          <p:spPr>
            <a:xfrm>
              <a:off x="3683525" y="5810875"/>
              <a:ext cx="577680" cy="577680"/>
            </a:xfrm>
            <a:prstGeom prst="rect">
              <a:avLst/>
            </a:prstGeom>
          </p:spPr>
        </p:pic>
        <p:grpSp>
          <p:nvGrpSpPr>
            <p:cNvPr id="16" name="Group 15">
              <a:extLst>
                <a:ext uri="{FF2B5EF4-FFF2-40B4-BE49-F238E27FC236}">
                  <a16:creationId xmlns:a16="http://schemas.microsoft.com/office/drawing/2014/main" id="{46F65DF9-3F7A-4C36-938C-680AEA614CEF}"/>
                </a:ext>
              </a:extLst>
            </p:cNvPr>
            <p:cNvGrpSpPr/>
            <p:nvPr/>
          </p:nvGrpSpPr>
          <p:grpSpPr>
            <a:xfrm>
              <a:off x="3786619" y="5908920"/>
              <a:ext cx="331430" cy="313282"/>
              <a:chOff x="3876178" y="3413953"/>
              <a:chExt cx="297764" cy="255320"/>
            </a:xfrm>
          </p:grpSpPr>
          <p:sp>
            <p:nvSpPr>
              <p:cNvPr id="17" name="Freeform: Shape 16">
                <a:extLst>
                  <a:ext uri="{FF2B5EF4-FFF2-40B4-BE49-F238E27FC236}">
                    <a16:creationId xmlns:a16="http://schemas.microsoft.com/office/drawing/2014/main" id="{E2DA440A-D5BE-44E1-8E1E-4E3B313155D4}"/>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B88DBB2-0700-41BE-B50A-526B2510A893}"/>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2A2CCC5-E992-436A-B022-CDBEC194151B}"/>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3C82CAB7-FCC3-4934-8767-B4F1D1E5E9D4}"/>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F89442B-1807-4A3E-9ECE-5F200D4465F5}"/>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1A734B43-BA84-4F70-9996-08436C327321}"/>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BE546945-1BDE-4487-B787-555D2B5EB54C}"/>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C407EA9-59AC-4119-94F1-740BC8E2E2D3}"/>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407402265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7FDD0-2937-9B06-9BF1-364637B5C856}"/>
              </a:ext>
            </a:extLst>
          </p:cNvPr>
          <p:cNvSpPr>
            <a:spLocks noGrp="1"/>
          </p:cNvSpPr>
          <p:nvPr>
            <p:ph type="title"/>
          </p:nvPr>
        </p:nvSpPr>
        <p:spPr>
          <a:xfrm>
            <a:off x="465138" y="632779"/>
            <a:ext cx="11533187" cy="410369"/>
          </a:xfrm>
        </p:spPr>
        <p:txBody>
          <a:bodyPr/>
          <a:lstStyle/>
          <a:p>
            <a:r>
              <a:rPr lang="en-US" dirty="0"/>
              <a:t>Azure IPAM</a:t>
            </a:r>
          </a:p>
        </p:txBody>
      </p:sp>
      <p:sp>
        <p:nvSpPr>
          <p:cNvPr id="4" name="Text Placeholder 2">
            <a:extLst>
              <a:ext uri="{FF2B5EF4-FFF2-40B4-BE49-F238E27FC236}">
                <a16:creationId xmlns:a16="http://schemas.microsoft.com/office/drawing/2014/main" id="{8CD586DA-9773-05B5-0A6C-9D869C4CEDB0}"/>
              </a:ext>
            </a:extLst>
          </p:cNvPr>
          <p:cNvSpPr txBox="1">
            <a:spLocks/>
          </p:cNvSpPr>
          <p:nvPr/>
        </p:nvSpPr>
        <p:spPr>
          <a:xfrm>
            <a:off x="427038" y="1305847"/>
            <a:ext cx="11582400" cy="1908215"/>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hlinkClick r:id="rId2"/>
              </a:rPr>
              <a:t>https://github.com/Azure/ipam</a:t>
            </a:r>
            <a:endParaRPr lang="en-US" spc="0" dirty="0">
              <a:solidFill>
                <a:schemeClr val="tx2">
                  <a:lumMod val="50000"/>
                </a:schemeClr>
              </a:solidFill>
              <a:cs typeface="Segoe UI Semilight"/>
            </a:endParaRPr>
          </a:p>
          <a:p>
            <a:endParaRPr lang="en-US" sz="2000" spc="0" dirty="0">
              <a:solidFill>
                <a:schemeClr val="tx2">
                  <a:lumMod val="50000"/>
                </a:schemeClr>
              </a:solidFill>
              <a:latin typeface="+mn-lt"/>
              <a:cs typeface="Segoe UI Semilight"/>
            </a:endParaRPr>
          </a:p>
          <a:p>
            <a:pPr marL="342900" indent="-342900">
              <a:buFont typeface="Arial" panose="020B0604020202020204" pitchFamily="34" charset="0"/>
              <a:buChar char="•"/>
            </a:pPr>
            <a:r>
              <a:rPr lang="en-US" sz="2000" spc="0">
                <a:solidFill>
                  <a:schemeClr val="tx1"/>
                </a:solidFill>
                <a:latin typeface="+mn-lt"/>
                <a:cs typeface="Segoe UI Semilight"/>
              </a:rPr>
              <a:t>Azure </a:t>
            </a:r>
            <a:r>
              <a:rPr lang="en-US" sz="2000" spc="0" dirty="0">
                <a:solidFill>
                  <a:schemeClr val="tx1"/>
                </a:solidFill>
                <a:latin typeface="+mn-lt"/>
                <a:cs typeface="Segoe UI Semilight"/>
              </a:rPr>
              <a:t>IPAM is a lightweight solution developed on top of the Azure platform designed to help Azure customers manage their IP Address space easily and effectively.</a:t>
            </a:r>
          </a:p>
          <a:p>
            <a:pPr marL="342900" indent="-342900">
              <a:buFont typeface="Arial" panose="020B0604020202020204" pitchFamily="34" charset="0"/>
              <a:buChar char="•"/>
            </a:pPr>
            <a:endParaRPr lang="en-US" sz="2000" spc="0" dirty="0">
              <a:solidFill>
                <a:schemeClr val="tx1"/>
              </a:solidFill>
              <a:latin typeface="+mn-lt"/>
              <a:cs typeface="Segoe UI Semilight"/>
            </a:endParaRPr>
          </a:p>
          <a:p>
            <a:pPr marL="342900" indent="-342900">
              <a:buFont typeface="Arial" panose="020B0604020202020204" pitchFamily="34" charset="0"/>
              <a:buChar char="•"/>
            </a:pPr>
            <a:endParaRPr lang="en-US" sz="2000" spc="0" dirty="0">
              <a:solidFill>
                <a:schemeClr val="tx1"/>
              </a:solidFill>
              <a:latin typeface="+mn-lt"/>
              <a:cs typeface="Segoe UI Semilight"/>
            </a:endParaRPr>
          </a:p>
        </p:txBody>
      </p:sp>
    </p:spTree>
    <p:extLst>
      <p:ext uri="{BB962C8B-B14F-4D97-AF65-F5344CB8AC3E}">
        <p14:creationId xmlns:p14="http://schemas.microsoft.com/office/powerpoint/2010/main" val="389155623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347184" y="3243875"/>
            <a:ext cx="9240836" cy="498598"/>
          </a:xfrm>
        </p:spPr>
        <p:txBody>
          <a:bodyPr/>
          <a:lstStyle/>
          <a:p>
            <a:r>
              <a:rPr lang="en-US">
                <a:latin typeface="Segoe UI"/>
                <a:cs typeface="Segoe UI"/>
              </a:rPr>
              <a:t>Lab 04 – Implement Virtual Networks</a:t>
            </a:r>
            <a:endParaRPr lang="en-US">
              <a:ea typeface="+mj-lt"/>
              <a:cs typeface="+mj-lt"/>
            </a:endParaRPr>
          </a:p>
        </p:txBody>
      </p:sp>
      <p:pic>
        <p:nvPicPr>
          <p:cNvPr id="3" name="Picture 2" descr="Icon of a lab flask">
            <a:extLst>
              <a:ext uri="{FF2B5EF4-FFF2-40B4-BE49-F238E27FC236}">
                <a16:creationId xmlns:a16="http://schemas.microsoft.com/office/drawing/2014/main" id="{B8C51F90-FC8E-4BB2-BA95-1BD4B57DEE55}"/>
              </a:ext>
            </a:extLst>
          </p:cNvPr>
          <p:cNvPicPr>
            <a:picLocks noChangeAspect="1"/>
          </p:cNvPicPr>
          <p:nvPr/>
        </p:nvPicPr>
        <p:blipFill>
          <a:blip r:embed="rId3"/>
          <a:stretch>
            <a:fillRect/>
          </a:stretch>
        </p:blipFill>
        <p:spPr>
          <a:xfrm>
            <a:off x="10485381" y="2848382"/>
            <a:ext cx="911962" cy="1326290"/>
          </a:xfrm>
          <a:prstGeom prst="rect">
            <a:avLst/>
          </a:prstGeom>
        </p:spPr>
      </p:pic>
    </p:spTree>
    <p:extLst>
      <p:ext uri="{BB962C8B-B14F-4D97-AF65-F5344CB8AC3E}">
        <p14:creationId xmlns:p14="http://schemas.microsoft.com/office/powerpoint/2010/main" val="319472734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ea typeface="+mj-lt"/>
                <a:cs typeface="+mj-lt"/>
              </a:rPr>
              <a:t>Lab 04 – Implement Virtual Networking</a:t>
            </a:r>
          </a:p>
        </p:txBody>
      </p:sp>
      <p:sp>
        <p:nvSpPr>
          <p:cNvPr id="5" name="Text Placeholder 2">
            <a:extLst>
              <a:ext uri="{FF2B5EF4-FFF2-40B4-BE49-F238E27FC236}">
                <a16:creationId xmlns:a16="http://schemas.microsoft.com/office/drawing/2014/main" id="{9A085E54-B7DB-4480-872D-1F7E42EA007A}"/>
              </a:ext>
            </a:extLst>
          </p:cNvPr>
          <p:cNvSpPr txBox="1">
            <a:spLocks/>
          </p:cNvSpPr>
          <p:nvPr/>
        </p:nvSpPr>
        <p:spPr>
          <a:xfrm>
            <a:off x="427038" y="1279213"/>
            <a:ext cx="11582400" cy="1754326"/>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spc="0" dirty="0">
                <a:solidFill>
                  <a:schemeClr val="tx2">
                    <a:lumMod val="50000"/>
                  </a:schemeClr>
                </a:solidFill>
                <a:cs typeface="Segoe UI Semilight"/>
              </a:rPr>
              <a:t>Lab scenario</a:t>
            </a:r>
          </a:p>
          <a:p>
            <a:r>
              <a:rPr lang="en-US" sz="1800" spc="0" dirty="0">
                <a:solidFill>
                  <a:schemeClr val="tx1"/>
                </a:solidFill>
                <a:latin typeface="+mn-lt"/>
                <a:cs typeface="Segoe UI Semilight"/>
              </a:rPr>
              <a:t>You plan to create a virtual network in Azure that will host a couple of Azure virtual machines. You will deploy them into different subnets of the virtual network. You also want to ensure that their private and public IP addresses will not change over time. To comply with Contoso security requirements, you need to protect public endpoints of Azure virtual machines accessible from Internet. Finally, you need to implement DNS name resolution for Azure virtual machines both within the virtual network and from Internet.</a:t>
            </a:r>
          </a:p>
        </p:txBody>
      </p:sp>
      <p:sp>
        <p:nvSpPr>
          <p:cNvPr id="6" name="Text Placeholder 2">
            <a:extLst>
              <a:ext uri="{FF2B5EF4-FFF2-40B4-BE49-F238E27FC236}">
                <a16:creationId xmlns:a16="http://schemas.microsoft.com/office/drawing/2014/main" id="{5BF117DA-30EB-4BF8-BD6B-47E5F981A2C8}"/>
              </a:ext>
            </a:extLst>
          </p:cNvPr>
          <p:cNvSpPr txBox="1">
            <a:spLocks/>
          </p:cNvSpPr>
          <p:nvPr/>
        </p:nvSpPr>
        <p:spPr>
          <a:xfrm>
            <a:off x="427038" y="3143631"/>
            <a:ext cx="11582400" cy="33855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spc="0" dirty="0">
                <a:solidFill>
                  <a:schemeClr val="tx2">
                    <a:lumMod val="50000"/>
                  </a:schemeClr>
                </a:solidFill>
                <a:cs typeface="Segoe UI Semilight"/>
              </a:rPr>
              <a:t>Objectives</a:t>
            </a:r>
          </a:p>
        </p:txBody>
      </p:sp>
      <p:sp>
        <p:nvSpPr>
          <p:cNvPr id="7" name="Rectangle 6">
            <a:extLst>
              <a:ext uri="{FF2B5EF4-FFF2-40B4-BE49-F238E27FC236}">
                <a16:creationId xmlns:a16="http://schemas.microsoft.com/office/drawing/2014/main" id="{D4D6810E-9169-417A-8E79-F0AE4DD689F1}"/>
              </a:ext>
            </a:extLst>
          </p:cNvPr>
          <p:cNvSpPr/>
          <p:nvPr/>
        </p:nvSpPr>
        <p:spPr bwMode="auto">
          <a:xfrm>
            <a:off x="427036" y="3588658"/>
            <a:ext cx="3756430" cy="1071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Semilight"/>
              </a:rPr>
              <a:t>Task 1:</a:t>
            </a:r>
            <a:br>
              <a:rPr lang="en-US" dirty="0">
                <a:solidFill>
                  <a:schemeClr val="tx1"/>
                </a:solidFill>
                <a:cs typeface="Segoe UI Semilight"/>
              </a:rPr>
            </a:br>
            <a:r>
              <a:rPr lang="en-US" dirty="0">
                <a:solidFill>
                  <a:schemeClr val="tx1"/>
                </a:solidFill>
                <a:cs typeface="Segoe UI Semilight"/>
              </a:rPr>
              <a:t>Create and configure a</a:t>
            </a:r>
            <a:br>
              <a:rPr lang="en-US" dirty="0">
                <a:solidFill>
                  <a:schemeClr val="tx1"/>
                </a:solidFill>
                <a:cs typeface="Segoe UI Semilight"/>
              </a:rPr>
            </a:br>
            <a:r>
              <a:rPr lang="en-US" dirty="0">
                <a:solidFill>
                  <a:schemeClr val="tx1"/>
                </a:solidFill>
                <a:cs typeface="Segoe UI Semilight"/>
              </a:rPr>
              <a:t>virtual network</a:t>
            </a:r>
            <a:endParaRPr lang="en-US" sz="2000" dirty="0">
              <a:solidFill>
                <a:schemeClr val="tx1"/>
              </a:solidFill>
            </a:endParaRPr>
          </a:p>
        </p:txBody>
      </p:sp>
      <p:sp>
        <p:nvSpPr>
          <p:cNvPr id="8" name="Rectangle 7">
            <a:extLst>
              <a:ext uri="{FF2B5EF4-FFF2-40B4-BE49-F238E27FC236}">
                <a16:creationId xmlns:a16="http://schemas.microsoft.com/office/drawing/2014/main" id="{BD9EB97C-7785-4689-BA9D-451EA72F36AE}"/>
              </a:ext>
            </a:extLst>
          </p:cNvPr>
          <p:cNvSpPr/>
          <p:nvPr/>
        </p:nvSpPr>
        <p:spPr bwMode="auto">
          <a:xfrm>
            <a:off x="4340021" y="3588658"/>
            <a:ext cx="3756430" cy="1071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Semilight"/>
              </a:rPr>
              <a:t>Task 2:</a:t>
            </a:r>
            <a:br>
              <a:rPr lang="en-US" sz="2000" dirty="0">
                <a:solidFill>
                  <a:schemeClr val="tx1"/>
                </a:solidFill>
                <a:latin typeface="+mj-lt"/>
                <a:cs typeface="Segoe UI Semilight"/>
              </a:rPr>
            </a:br>
            <a:r>
              <a:rPr lang="en-US" dirty="0">
                <a:solidFill>
                  <a:schemeClr val="tx1"/>
                </a:solidFill>
                <a:cs typeface="Segoe UI Semilight"/>
              </a:rPr>
              <a:t>Deploy virtual machines into</a:t>
            </a:r>
            <a:br>
              <a:rPr lang="en-US" dirty="0">
                <a:solidFill>
                  <a:schemeClr val="tx1"/>
                </a:solidFill>
                <a:cs typeface="Segoe UI Semilight"/>
              </a:rPr>
            </a:br>
            <a:r>
              <a:rPr lang="en-US" dirty="0">
                <a:solidFill>
                  <a:schemeClr val="tx1"/>
                </a:solidFill>
                <a:cs typeface="Segoe UI Semilight"/>
              </a:rPr>
              <a:t>the virtual network</a:t>
            </a:r>
            <a:endParaRPr lang="en-US" sz="2000" dirty="0">
              <a:solidFill>
                <a:schemeClr val="tx1"/>
              </a:solidFill>
            </a:endParaRPr>
          </a:p>
        </p:txBody>
      </p:sp>
      <p:sp>
        <p:nvSpPr>
          <p:cNvPr id="9" name="Rectangle 8">
            <a:extLst>
              <a:ext uri="{FF2B5EF4-FFF2-40B4-BE49-F238E27FC236}">
                <a16:creationId xmlns:a16="http://schemas.microsoft.com/office/drawing/2014/main" id="{B78A904D-9DCF-4AC5-9D25-875144D53651}"/>
              </a:ext>
            </a:extLst>
          </p:cNvPr>
          <p:cNvSpPr/>
          <p:nvPr/>
        </p:nvSpPr>
        <p:spPr bwMode="auto">
          <a:xfrm>
            <a:off x="8253007" y="3588658"/>
            <a:ext cx="3756430" cy="1071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Semilight"/>
              </a:rPr>
              <a:t>Task 3:</a:t>
            </a:r>
            <a:br>
              <a:rPr lang="en-US" dirty="0">
                <a:solidFill>
                  <a:schemeClr val="tx1"/>
                </a:solidFill>
                <a:cs typeface="Segoe UI Semilight"/>
              </a:rPr>
            </a:br>
            <a:r>
              <a:rPr lang="en-US" dirty="0">
                <a:solidFill>
                  <a:schemeClr val="tx1"/>
                </a:solidFill>
                <a:cs typeface="Segoe UI Semilight"/>
              </a:rPr>
              <a:t>Configure private and public IP addresses of Azure VMs</a:t>
            </a:r>
            <a:endParaRPr lang="en-US" sz="2000" dirty="0">
              <a:solidFill>
                <a:schemeClr val="tx1"/>
              </a:solidFill>
            </a:endParaRPr>
          </a:p>
        </p:txBody>
      </p:sp>
      <p:sp>
        <p:nvSpPr>
          <p:cNvPr id="12" name="Rectangle 11">
            <a:extLst>
              <a:ext uri="{FF2B5EF4-FFF2-40B4-BE49-F238E27FC236}">
                <a16:creationId xmlns:a16="http://schemas.microsoft.com/office/drawing/2014/main" id="{89961F56-F428-403D-86D4-8361DD61BD30}"/>
              </a:ext>
            </a:extLst>
          </p:cNvPr>
          <p:cNvSpPr/>
          <p:nvPr/>
        </p:nvSpPr>
        <p:spPr bwMode="auto">
          <a:xfrm>
            <a:off x="427036" y="4910053"/>
            <a:ext cx="3756430" cy="1071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Semilight"/>
              </a:rPr>
              <a:t>Task 4:</a:t>
            </a:r>
            <a:br>
              <a:rPr lang="en-US" dirty="0">
                <a:solidFill>
                  <a:schemeClr val="tx1"/>
                </a:solidFill>
                <a:cs typeface="Segoe UI Semilight"/>
              </a:rPr>
            </a:br>
            <a:r>
              <a:rPr lang="en-US" dirty="0">
                <a:solidFill>
                  <a:schemeClr val="tx1"/>
                </a:solidFill>
                <a:cs typeface="Segoe UI Semilight"/>
              </a:rPr>
              <a:t>Configure network</a:t>
            </a:r>
            <a:br>
              <a:rPr lang="en-US" dirty="0">
                <a:solidFill>
                  <a:schemeClr val="tx1"/>
                </a:solidFill>
                <a:cs typeface="Segoe UI Semilight"/>
              </a:rPr>
            </a:br>
            <a:r>
              <a:rPr lang="en-US" dirty="0">
                <a:solidFill>
                  <a:schemeClr val="tx1"/>
                </a:solidFill>
                <a:cs typeface="Segoe UI Semilight"/>
              </a:rPr>
              <a:t>security groups</a:t>
            </a:r>
            <a:endParaRPr lang="en-US" sz="2000" dirty="0">
              <a:solidFill>
                <a:schemeClr val="tx1"/>
              </a:solidFill>
            </a:endParaRPr>
          </a:p>
        </p:txBody>
      </p:sp>
      <p:sp>
        <p:nvSpPr>
          <p:cNvPr id="13" name="Rectangle 12">
            <a:extLst>
              <a:ext uri="{FF2B5EF4-FFF2-40B4-BE49-F238E27FC236}">
                <a16:creationId xmlns:a16="http://schemas.microsoft.com/office/drawing/2014/main" id="{CEE8096D-7736-4674-BCF9-92EF177592DB}"/>
              </a:ext>
            </a:extLst>
          </p:cNvPr>
          <p:cNvSpPr/>
          <p:nvPr/>
        </p:nvSpPr>
        <p:spPr bwMode="auto">
          <a:xfrm>
            <a:off x="4340021" y="4910053"/>
            <a:ext cx="3756430" cy="1071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Semilight"/>
              </a:rPr>
              <a:t>Task 5:</a:t>
            </a:r>
            <a:br>
              <a:rPr lang="en-US" dirty="0">
                <a:solidFill>
                  <a:schemeClr val="tx1"/>
                </a:solidFill>
                <a:cs typeface="Segoe UI Semilight"/>
              </a:rPr>
            </a:br>
            <a:r>
              <a:rPr lang="en-US" dirty="0">
                <a:solidFill>
                  <a:schemeClr val="tx1"/>
                </a:solidFill>
                <a:cs typeface="Segoe UI Semilight"/>
              </a:rPr>
              <a:t>Configure Azure DNS for</a:t>
            </a:r>
            <a:br>
              <a:rPr lang="en-US" dirty="0">
                <a:solidFill>
                  <a:schemeClr val="tx1"/>
                </a:solidFill>
                <a:cs typeface="Segoe UI Semilight"/>
              </a:rPr>
            </a:br>
            <a:r>
              <a:rPr lang="en-US" dirty="0">
                <a:solidFill>
                  <a:schemeClr val="tx1"/>
                </a:solidFill>
                <a:cs typeface="Segoe UI Semilight"/>
              </a:rPr>
              <a:t>internal name resolution</a:t>
            </a:r>
            <a:endParaRPr lang="en-US" sz="2000" dirty="0">
              <a:solidFill>
                <a:schemeClr val="tx1"/>
              </a:solidFill>
            </a:endParaRPr>
          </a:p>
        </p:txBody>
      </p:sp>
      <p:sp>
        <p:nvSpPr>
          <p:cNvPr id="14" name="Rectangle 13">
            <a:extLst>
              <a:ext uri="{FF2B5EF4-FFF2-40B4-BE49-F238E27FC236}">
                <a16:creationId xmlns:a16="http://schemas.microsoft.com/office/drawing/2014/main" id="{32C4599C-EC7B-401E-B7D2-A888B10EF926}"/>
              </a:ext>
            </a:extLst>
          </p:cNvPr>
          <p:cNvSpPr/>
          <p:nvPr/>
        </p:nvSpPr>
        <p:spPr bwMode="auto">
          <a:xfrm>
            <a:off x="8253007" y="4910053"/>
            <a:ext cx="3756430" cy="1071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Semilight"/>
              </a:rPr>
              <a:t>Task 6:</a:t>
            </a:r>
            <a:br>
              <a:rPr lang="en-US" dirty="0">
                <a:solidFill>
                  <a:schemeClr val="tx1"/>
                </a:solidFill>
                <a:cs typeface="Segoe UI Semilight"/>
              </a:rPr>
            </a:br>
            <a:r>
              <a:rPr lang="en-US" dirty="0">
                <a:solidFill>
                  <a:schemeClr val="tx1"/>
                </a:solidFill>
                <a:cs typeface="Segoe UI Semilight"/>
              </a:rPr>
              <a:t>Configure Azure DNS for</a:t>
            </a:r>
            <a:br>
              <a:rPr lang="en-US" dirty="0">
                <a:solidFill>
                  <a:schemeClr val="tx1"/>
                </a:solidFill>
                <a:cs typeface="Segoe UI Semilight"/>
              </a:rPr>
            </a:br>
            <a:r>
              <a:rPr lang="en-US" dirty="0">
                <a:solidFill>
                  <a:schemeClr val="tx1"/>
                </a:solidFill>
                <a:cs typeface="Segoe UI Semilight"/>
              </a:rPr>
              <a:t>external name resolution</a:t>
            </a:r>
            <a:endParaRPr lang="en-US" sz="2000" dirty="0">
              <a:solidFill>
                <a:schemeClr val="tx1"/>
              </a:solidFill>
            </a:endParaRPr>
          </a:p>
        </p:txBody>
      </p:sp>
      <p:sp>
        <p:nvSpPr>
          <p:cNvPr id="21" name="Text Placeholder 2">
            <a:extLst>
              <a:ext uri="{FF2B5EF4-FFF2-40B4-BE49-F238E27FC236}">
                <a16:creationId xmlns:a16="http://schemas.microsoft.com/office/drawing/2014/main" id="{27612CF1-317E-4249-BC4C-2662B896B73C}"/>
              </a:ext>
            </a:extLst>
          </p:cNvPr>
          <p:cNvSpPr txBox="1">
            <a:spLocks/>
          </p:cNvSpPr>
          <p:nvPr/>
        </p:nvSpPr>
        <p:spPr>
          <a:xfrm>
            <a:off x="8240307" y="611552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a:solidFill>
                  <a:schemeClr val="tx1"/>
                </a:solidFill>
                <a:latin typeface="+mn-lt"/>
                <a:cs typeface="Segoe UI Semilight"/>
              </a:rPr>
              <a:t>Next slide for an architecture diagram </a:t>
            </a:r>
          </a:p>
        </p:txBody>
      </p:sp>
      <p:sp>
        <p:nvSpPr>
          <p:cNvPr id="22" name="arrow_15">
            <a:extLst>
              <a:ext uri="{FF2B5EF4-FFF2-40B4-BE49-F238E27FC236}">
                <a16:creationId xmlns:a16="http://schemas.microsoft.com/office/drawing/2014/main" id="{DEDC40DE-1ECF-409A-B2F8-E1BBF36437BE}"/>
              </a:ext>
              <a:ext uri="{C183D7F6-B498-43B3-948B-1728B52AA6E4}">
                <adec:decorative xmlns:adec="http://schemas.microsoft.com/office/drawing/2017/decorative" val="1"/>
              </a:ext>
            </a:extLst>
          </p:cNvPr>
          <p:cNvSpPr>
            <a:spLocks noChangeAspect="1" noEditPoints="1"/>
          </p:cNvSpPr>
          <p:nvPr/>
        </p:nvSpPr>
        <p:spPr bwMode="auto">
          <a:xfrm>
            <a:off x="11772393" y="6126182"/>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09164900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02B1-5CB4-4E61-93D2-CD8FFBD5512A}"/>
              </a:ext>
            </a:extLst>
          </p:cNvPr>
          <p:cNvSpPr>
            <a:spLocks noGrp="1"/>
          </p:cNvSpPr>
          <p:nvPr>
            <p:ph type="title"/>
          </p:nvPr>
        </p:nvSpPr>
        <p:spPr/>
        <p:txBody>
          <a:bodyPr/>
          <a:lstStyle/>
          <a:p>
            <a:r>
              <a:rPr lang="en-US" dirty="0">
                <a:cs typeface="Segoe UI"/>
              </a:rPr>
              <a:t>Lab 04 – Architecture diagram</a:t>
            </a:r>
            <a:endParaRPr lang="en-US" dirty="0"/>
          </a:p>
        </p:txBody>
      </p:sp>
      <p:sp>
        <p:nvSpPr>
          <p:cNvPr id="4" name="Rectangle 3">
            <a:extLst>
              <a:ext uri="{FF2B5EF4-FFF2-40B4-BE49-F238E27FC236}">
                <a16:creationId xmlns:a16="http://schemas.microsoft.com/office/drawing/2014/main" id="{EE070F4D-4C29-4985-B14B-091FCF35AC60}"/>
              </a:ext>
              <a:ext uri="{C183D7F6-B498-43B3-948B-1728B52AA6E4}">
                <adec:decorative xmlns:adec="http://schemas.microsoft.com/office/drawing/2017/decorative" val="1"/>
              </a:ext>
            </a:extLst>
          </p:cNvPr>
          <p:cNvSpPr/>
          <p:nvPr/>
        </p:nvSpPr>
        <p:spPr bwMode="auto">
          <a:xfrm>
            <a:off x="427038" y="1192212"/>
            <a:ext cx="11582400" cy="522041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grpSp>
        <p:nvGrpSpPr>
          <p:cNvPr id="5" name="Group 4" descr="Architecture diagram of the detailed lab steps. ">
            <a:extLst>
              <a:ext uri="{FF2B5EF4-FFF2-40B4-BE49-F238E27FC236}">
                <a16:creationId xmlns:a16="http://schemas.microsoft.com/office/drawing/2014/main" id="{A52F92C8-88DA-4FDC-9D15-CD7F44A8B4E0}"/>
              </a:ext>
            </a:extLst>
          </p:cNvPr>
          <p:cNvGrpSpPr/>
          <p:nvPr/>
        </p:nvGrpSpPr>
        <p:grpSpPr>
          <a:xfrm>
            <a:off x="2367363" y="1345465"/>
            <a:ext cx="7389269" cy="4913906"/>
            <a:chOff x="2446494" y="1542553"/>
            <a:chExt cx="7389269" cy="4913906"/>
          </a:xfrm>
        </p:grpSpPr>
        <p:sp>
          <p:nvSpPr>
            <p:cNvPr id="7" name="Rectangle 6">
              <a:extLst>
                <a:ext uri="{FF2B5EF4-FFF2-40B4-BE49-F238E27FC236}">
                  <a16:creationId xmlns:a16="http://schemas.microsoft.com/office/drawing/2014/main" id="{A845AB35-AF28-439A-9444-F9EF209E8DB0}"/>
                </a:ext>
              </a:extLst>
            </p:cNvPr>
            <p:cNvSpPr/>
            <p:nvPr/>
          </p:nvSpPr>
          <p:spPr bwMode="auto">
            <a:xfrm>
              <a:off x="7950861" y="4768750"/>
              <a:ext cx="1661096" cy="12544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90DD12D6-5B08-490A-AF25-FE44DE218C4F}"/>
                </a:ext>
              </a:extLst>
            </p:cNvPr>
            <p:cNvSpPr/>
            <p:nvPr/>
          </p:nvSpPr>
          <p:spPr bwMode="auto">
            <a:xfrm>
              <a:off x="7891433" y="2753114"/>
              <a:ext cx="1661096" cy="12544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BEBE0B2E-F694-4CBF-80F7-7F784C945EA3}"/>
                </a:ext>
              </a:extLst>
            </p:cNvPr>
            <p:cNvSpPr/>
            <p:nvPr/>
          </p:nvSpPr>
          <p:spPr bwMode="auto">
            <a:xfrm>
              <a:off x="2595126" y="5669870"/>
              <a:ext cx="5038048" cy="7196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C76E3ABC-7391-4D93-B978-82594BC62A76}"/>
                </a:ext>
              </a:extLst>
            </p:cNvPr>
            <p:cNvSpPr/>
            <p:nvPr/>
          </p:nvSpPr>
          <p:spPr bwMode="auto">
            <a:xfrm>
              <a:off x="2619847" y="4795482"/>
              <a:ext cx="5038048" cy="7196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92645E47-D035-45CF-BEC7-6E7F3617D170}"/>
                </a:ext>
              </a:extLst>
            </p:cNvPr>
            <p:cNvSpPr/>
            <p:nvPr/>
          </p:nvSpPr>
          <p:spPr bwMode="auto">
            <a:xfrm>
              <a:off x="2598173" y="1542553"/>
              <a:ext cx="5038049" cy="31372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TextBox 11">
              <a:extLst>
                <a:ext uri="{FF2B5EF4-FFF2-40B4-BE49-F238E27FC236}">
                  <a16:creationId xmlns:a16="http://schemas.microsoft.com/office/drawing/2014/main" id="{DFD3D16D-618A-4494-B67C-58D0B9420491}"/>
                </a:ext>
              </a:extLst>
            </p:cNvPr>
            <p:cNvSpPr txBox="1"/>
            <p:nvPr/>
          </p:nvSpPr>
          <p:spPr>
            <a:xfrm>
              <a:off x="2624427" y="1674810"/>
              <a:ext cx="1568286" cy="271554"/>
            </a:xfrm>
            <a:prstGeom prst="rect">
              <a:avLst/>
            </a:prstGeom>
            <a:noFill/>
          </p:spPr>
          <p:txBody>
            <a:bodyPr wrap="square">
              <a:spAutoFit/>
            </a:bodyPr>
            <a:lstStyle/>
            <a:p>
              <a:pPr defTabSz="914367"/>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1, </a:t>
              </a:r>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2</a:t>
              </a:r>
            </a:p>
          </p:txBody>
        </p:sp>
        <p:pic>
          <p:nvPicPr>
            <p:cNvPr id="13" name="Graphic 12">
              <a:extLst>
                <a:ext uri="{FF2B5EF4-FFF2-40B4-BE49-F238E27FC236}">
                  <a16:creationId xmlns:a16="http://schemas.microsoft.com/office/drawing/2014/main" id="{BF0A63C1-28DB-4CC4-9884-B476A47229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43861" y="1619020"/>
              <a:ext cx="376369" cy="376369"/>
            </a:xfrm>
            <a:prstGeom prst="rect">
              <a:avLst/>
            </a:prstGeom>
          </p:spPr>
        </p:pic>
        <p:sp>
          <p:nvSpPr>
            <p:cNvPr id="14" name="TextBox 13">
              <a:extLst>
                <a:ext uri="{FF2B5EF4-FFF2-40B4-BE49-F238E27FC236}">
                  <a16:creationId xmlns:a16="http://schemas.microsoft.com/office/drawing/2014/main" id="{207E7DE0-3C22-4A91-A50C-FD052D3E6C00}"/>
                </a:ext>
              </a:extLst>
            </p:cNvPr>
            <p:cNvSpPr txBox="1"/>
            <p:nvPr/>
          </p:nvSpPr>
          <p:spPr>
            <a:xfrm>
              <a:off x="4720230" y="1671427"/>
              <a:ext cx="1297732" cy="271554"/>
            </a:xfrm>
            <a:prstGeom prst="rect">
              <a:avLst/>
            </a:prstGeom>
            <a:noFill/>
          </p:spPr>
          <p:txBody>
            <a:bodyPr wrap="square">
              <a:spAutoFit/>
            </a:bodyPr>
            <a:lstStyle/>
            <a:p>
              <a:pPr defTabSz="914367"/>
              <a:r>
                <a:rPr lang="fr-FR" sz="1176" b="1" dirty="0">
                  <a:solidFill>
                    <a:srgbClr val="000000"/>
                  </a:solidFill>
                  <a:latin typeface="Segoe UI"/>
                </a:rPr>
                <a:t>az104-04-rg1</a:t>
              </a:r>
            </a:p>
          </p:txBody>
        </p:sp>
        <p:sp>
          <p:nvSpPr>
            <p:cNvPr id="15" name="Rectangle 14">
              <a:extLst>
                <a:ext uri="{FF2B5EF4-FFF2-40B4-BE49-F238E27FC236}">
                  <a16:creationId xmlns:a16="http://schemas.microsoft.com/office/drawing/2014/main" id="{32BCE3B5-4A4E-4071-9667-93390E271F1A}"/>
                </a:ext>
              </a:extLst>
            </p:cNvPr>
            <p:cNvSpPr/>
            <p:nvPr/>
          </p:nvSpPr>
          <p:spPr bwMode="auto">
            <a:xfrm>
              <a:off x="2446494" y="2046758"/>
              <a:ext cx="7389269" cy="4409701"/>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pic>
          <p:nvPicPr>
            <p:cNvPr id="16" name="Graphic 15">
              <a:extLst>
                <a:ext uri="{FF2B5EF4-FFF2-40B4-BE49-F238E27FC236}">
                  <a16:creationId xmlns:a16="http://schemas.microsoft.com/office/drawing/2014/main" id="{DD341371-C5CA-4ED8-BDFE-F26A6CD175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06123" y="2160449"/>
              <a:ext cx="412418" cy="412418"/>
            </a:xfrm>
            <a:prstGeom prst="rect">
              <a:avLst/>
            </a:prstGeom>
          </p:spPr>
        </p:pic>
        <p:sp>
          <p:nvSpPr>
            <p:cNvPr id="17" name="Rectangle 16">
              <a:extLst>
                <a:ext uri="{FF2B5EF4-FFF2-40B4-BE49-F238E27FC236}">
                  <a16:creationId xmlns:a16="http://schemas.microsoft.com/office/drawing/2014/main" id="{1F23631D-5B6C-44AE-A09C-2ECB53C32884}"/>
                </a:ext>
              </a:extLst>
            </p:cNvPr>
            <p:cNvSpPr/>
            <p:nvPr/>
          </p:nvSpPr>
          <p:spPr bwMode="auto">
            <a:xfrm>
              <a:off x="2806123" y="2601956"/>
              <a:ext cx="4616061" cy="203556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18" name="TextBox 17">
              <a:extLst>
                <a:ext uri="{FF2B5EF4-FFF2-40B4-BE49-F238E27FC236}">
                  <a16:creationId xmlns:a16="http://schemas.microsoft.com/office/drawing/2014/main" id="{30237919-B646-41A4-B4ED-FEC3BD6425BD}"/>
                </a:ext>
              </a:extLst>
            </p:cNvPr>
            <p:cNvSpPr txBox="1"/>
            <p:nvPr/>
          </p:nvSpPr>
          <p:spPr>
            <a:xfrm>
              <a:off x="3218541" y="2197071"/>
              <a:ext cx="2688259" cy="271554"/>
            </a:xfrm>
            <a:prstGeom prst="rect">
              <a:avLst/>
            </a:prstGeom>
            <a:noFill/>
          </p:spPr>
          <p:txBody>
            <a:bodyPr wrap="square">
              <a:spAutoFit/>
            </a:bodyPr>
            <a:lstStyle/>
            <a:p>
              <a:pPr defTabSz="914367"/>
              <a:r>
                <a:rPr lang="fr-FR" sz="1176" b="1" dirty="0">
                  <a:solidFill>
                    <a:srgbClr val="000000"/>
                  </a:solidFill>
                  <a:latin typeface="Segoe UI"/>
                </a:rPr>
                <a:t>az104-04-vnet1 </a:t>
              </a:r>
              <a:r>
                <a:rPr lang="fr-FR" sz="1176" dirty="0">
                  <a:solidFill>
                    <a:srgbClr val="000000"/>
                  </a:solidFill>
                  <a:latin typeface="Segoe UI"/>
                </a:rPr>
                <a:t>10.40.0.0/20</a:t>
              </a:r>
            </a:p>
          </p:txBody>
        </p:sp>
        <p:sp>
          <p:nvSpPr>
            <p:cNvPr id="19" name="Rectangle 18">
              <a:extLst>
                <a:ext uri="{FF2B5EF4-FFF2-40B4-BE49-F238E27FC236}">
                  <a16:creationId xmlns:a16="http://schemas.microsoft.com/office/drawing/2014/main" id="{CDFC697B-C304-476B-9967-3431763F399C}"/>
                </a:ext>
              </a:extLst>
            </p:cNvPr>
            <p:cNvSpPr/>
            <p:nvPr/>
          </p:nvSpPr>
          <p:spPr bwMode="auto">
            <a:xfrm>
              <a:off x="2912840" y="2974337"/>
              <a:ext cx="2140222" cy="1569713"/>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20" name="TextBox 19">
              <a:extLst>
                <a:ext uri="{FF2B5EF4-FFF2-40B4-BE49-F238E27FC236}">
                  <a16:creationId xmlns:a16="http://schemas.microsoft.com/office/drawing/2014/main" id="{DADB2D73-2986-46B2-B1BF-EA7496A01031}"/>
                </a:ext>
              </a:extLst>
            </p:cNvPr>
            <p:cNvSpPr txBox="1"/>
            <p:nvPr/>
          </p:nvSpPr>
          <p:spPr>
            <a:xfrm>
              <a:off x="2870152" y="2624161"/>
              <a:ext cx="2688259" cy="271554"/>
            </a:xfrm>
            <a:prstGeom prst="rect">
              <a:avLst/>
            </a:prstGeom>
            <a:noFill/>
          </p:spPr>
          <p:txBody>
            <a:bodyPr wrap="square">
              <a:spAutoFit/>
            </a:bodyPr>
            <a:lstStyle/>
            <a:p>
              <a:pPr defTabSz="914367"/>
              <a:r>
                <a:rPr lang="fr-FR" sz="1176" b="1" dirty="0">
                  <a:solidFill>
                    <a:srgbClr val="000000"/>
                  </a:solidFill>
                  <a:latin typeface="Segoe UI"/>
                </a:rPr>
                <a:t>Subnet0 </a:t>
              </a:r>
              <a:r>
                <a:rPr lang="fr-FR" sz="1176" dirty="0">
                  <a:solidFill>
                    <a:srgbClr val="000000"/>
                  </a:solidFill>
                  <a:latin typeface="Segoe UI"/>
                </a:rPr>
                <a:t>10.40.0.0/24</a:t>
              </a:r>
            </a:p>
          </p:txBody>
        </p:sp>
        <p:sp>
          <p:nvSpPr>
            <p:cNvPr id="21" name="Rectangle 20">
              <a:extLst>
                <a:ext uri="{FF2B5EF4-FFF2-40B4-BE49-F238E27FC236}">
                  <a16:creationId xmlns:a16="http://schemas.microsoft.com/office/drawing/2014/main" id="{2CD1D2CD-46F2-4856-8350-A3FEB282DFE0}"/>
                </a:ext>
              </a:extLst>
            </p:cNvPr>
            <p:cNvSpPr/>
            <p:nvPr/>
          </p:nvSpPr>
          <p:spPr bwMode="auto">
            <a:xfrm>
              <a:off x="5182646" y="2977368"/>
              <a:ext cx="2140222" cy="1566682"/>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22" name="TextBox 21">
              <a:extLst>
                <a:ext uri="{FF2B5EF4-FFF2-40B4-BE49-F238E27FC236}">
                  <a16:creationId xmlns:a16="http://schemas.microsoft.com/office/drawing/2014/main" id="{05FAD4DF-E0D8-473A-A122-C0E86E100A2D}"/>
                </a:ext>
              </a:extLst>
            </p:cNvPr>
            <p:cNvSpPr txBox="1"/>
            <p:nvPr/>
          </p:nvSpPr>
          <p:spPr>
            <a:xfrm>
              <a:off x="5139958" y="2708115"/>
              <a:ext cx="2688259" cy="271554"/>
            </a:xfrm>
            <a:prstGeom prst="rect">
              <a:avLst/>
            </a:prstGeom>
            <a:noFill/>
          </p:spPr>
          <p:txBody>
            <a:bodyPr wrap="square">
              <a:spAutoFit/>
            </a:bodyPr>
            <a:lstStyle/>
            <a:p>
              <a:pPr defTabSz="914367"/>
              <a:r>
                <a:rPr lang="fr-FR" sz="1176" b="1" dirty="0">
                  <a:solidFill>
                    <a:srgbClr val="000000"/>
                  </a:solidFill>
                  <a:latin typeface="Segoe UI"/>
                </a:rPr>
                <a:t>Subnet1 </a:t>
              </a:r>
              <a:r>
                <a:rPr lang="fr-FR" sz="1176" dirty="0">
                  <a:solidFill>
                    <a:srgbClr val="000000"/>
                  </a:solidFill>
                  <a:latin typeface="Segoe UI"/>
                </a:rPr>
                <a:t>10.40.1.0/24</a:t>
              </a:r>
            </a:p>
          </p:txBody>
        </p:sp>
        <p:pic>
          <p:nvPicPr>
            <p:cNvPr id="23" name="Graphic 22">
              <a:extLst>
                <a:ext uri="{FF2B5EF4-FFF2-40B4-BE49-F238E27FC236}">
                  <a16:creationId xmlns:a16="http://schemas.microsoft.com/office/drawing/2014/main" id="{A23EE2D0-CE29-40BD-A5FE-18797F2F997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76839" y="3084790"/>
              <a:ext cx="403078" cy="403078"/>
            </a:xfrm>
            <a:prstGeom prst="rect">
              <a:avLst/>
            </a:prstGeom>
          </p:spPr>
        </p:pic>
        <p:sp>
          <p:nvSpPr>
            <p:cNvPr id="24" name="TextBox 23">
              <a:extLst>
                <a:ext uri="{FF2B5EF4-FFF2-40B4-BE49-F238E27FC236}">
                  <a16:creationId xmlns:a16="http://schemas.microsoft.com/office/drawing/2014/main" id="{7490DCF3-135D-4DC8-AD11-939FA1F8216B}"/>
                </a:ext>
              </a:extLst>
            </p:cNvPr>
            <p:cNvSpPr txBox="1"/>
            <p:nvPr/>
          </p:nvSpPr>
          <p:spPr>
            <a:xfrm>
              <a:off x="3317288" y="3505773"/>
              <a:ext cx="1322180" cy="271554"/>
            </a:xfrm>
            <a:prstGeom prst="rect">
              <a:avLst/>
            </a:prstGeom>
            <a:noFill/>
          </p:spPr>
          <p:txBody>
            <a:bodyPr wrap="square">
              <a:spAutoFit/>
            </a:bodyPr>
            <a:lstStyle/>
            <a:p>
              <a:pPr algn="ctr" defTabSz="914367"/>
              <a:r>
                <a:rPr lang="fr-FR" sz="1176" b="1" dirty="0">
                  <a:solidFill>
                    <a:srgbClr val="000000"/>
                  </a:solidFill>
                  <a:latin typeface="Segoe UI"/>
                </a:rPr>
                <a:t>az104-04-vm0</a:t>
              </a:r>
            </a:p>
          </p:txBody>
        </p:sp>
        <p:pic>
          <p:nvPicPr>
            <p:cNvPr id="25" name="Graphic 24">
              <a:extLst>
                <a:ext uri="{FF2B5EF4-FFF2-40B4-BE49-F238E27FC236}">
                  <a16:creationId xmlns:a16="http://schemas.microsoft.com/office/drawing/2014/main" id="{7BDED429-7CCF-49D2-B543-703083B3D56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17962" y="3079768"/>
              <a:ext cx="403078" cy="403078"/>
            </a:xfrm>
            <a:prstGeom prst="rect">
              <a:avLst/>
            </a:prstGeom>
          </p:spPr>
        </p:pic>
        <p:sp>
          <p:nvSpPr>
            <p:cNvPr id="26" name="TextBox 25">
              <a:extLst>
                <a:ext uri="{FF2B5EF4-FFF2-40B4-BE49-F238E27FC236}">
                  <a16:creationId xmlns:a16="http://schemas.microsoft.com/office/drawing/2014/main" id="{6A52BC3E-FE95-4FF7-BEEB-489A7DBD2B07}"/>
                </a:ext>
              </a:extLst>
            </p:cNvPr>
            <p:cNvSpPr txBox="1"/>
            <p:nvPr/>
          </p:nvSpPr>
          <p:spPr>
            <a:xfrm>
              <a:off x="5558411" y="3500751"/>
              <a:ext cx="1322180" cy="271554"/>
            </a:xfrm>
            <a:prstGeom prst="rect">
              <a:avLst/>
            </a:prstGeom>
            <a:noFill/>
          </p:spPr>
          <p:txBody>
            <a:bodyPr wrap="square">
              <a:spAutoFit/>
            </a:bodyPr>
            <a:lstStyle/>
            <a:p>
              <a:pPr algn="ctr" defTabSz="914367"/>
              <a:r>
                <a:rPr lang="fr-FR" sz="1176" b="1" dirty="0">
                  <a:solidFill>
                    <a:srgbClr val="000000"/>
                  </a:solidFill>
                  <a:latin typeface="Segoe UI"/>
                </a:rPr>
                <a:t>az104-04-vm1</a:t>
              </a:r>
            </a:p>
          </p:txBody>
        </p:sp>
        <p:pic>
          <p:nvPicPr>
            <p:cNvPr id="27" name="Graphic 26">
              <a:extLst>
                <a:ext uri="{FF2B5EF4-FFF2-40B4-BE49-F238E27FC236}">
                  <a16:creationId xmlns:a16="http://schemas.microsoft.com/office/drawing/2014/main" id="{62C16BA0-5086-4BAB-94FC-24146E36ED1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07082" y="5784466"/>
              <a:ext cx="361430" cy="361430"/>
            </a:xfrm>
            <a:prstGeom prst="rect">
              <a:avLst/>
            </a:prstGeom>
          </p:spPr>
        </p:pic>
        <p:pic>
          <p:nvPicPr>
            <p:cNvPr id="28" name="Graphic 27">
              <a:extLst>
                <a:ext uri="{FF2B5EF4-FFF2-40B4-BE49-F238E27FC236}">
                  <a16:creationId xmlns:a16="http://schemas.microsoft.com/office/drawing/2014/main" id="{26597212-B26F-43EE-B6A9-28E5FA0503D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76838" y="4828886"/>
              <a:ext cx="361430" cy="361430"/>
            </a:xfrm>
            <a:prstGeom prst="rect">
              <a:avLst/>
            </a:prstGeom>
          </p:spPr>
        </p:pic>
        <p:sp>
          <p:nvSpPr>
            <p:cNvPr id="29" name="TextBox 28">
              <a:extLst>
                <a:ext uri="{FF2B5EF4-FFF2-40B4-BE49-F238E27FC236}">
                  <a16:creationId xmlns:a16="http://schemas.microsoft.com/office/drawing/2014/main" id="{16154CA5-406C-4864-8507-3EB7BDE588C3}"/>
                </a:ext>
              </a:extLst>
            </p:cNvPr>
            <p:cNvSpPr txBox="1"/>
            <p:nvPr/>
          </p:nvSpPr>
          <p:spPr>
            <a:xfrm>
              <a:off x="3258435" y="5149686"/>
              <a:ext cx="1264958" cy="271554"/>
            </a:xfrm>
            <a:prstGeom prst="rect">
              <a:avLst/>
            </a:prstGeom>
            <a:noFill/>
          </p:spPr>
          <p:txBody>
            <a:bodyPr wrap="square">
              <a:spAutoFit/>
            </a:bodyPr>
            <a:lstStyle/>
            <a:p>
              <a:pPr defTabSz="914367"/>
              <a:r>
                <a:rPr lang="fr-FR" sz="1176" b="1" dirty="0">
                  <a:solidFill>
                    <a:srgbClr val="000000"/>
                  </a:solidFill>
                  <a:latin typeface="Segoe UI"/>
                </a:rPr>
                <a:t>az104-04-pip0</a:t>
              </a:r>
            </a:p>
          </p:txBody>
        </p:sp>
        <p:pic>
          <p:nvPicPr>
            <p:cNvPr id="30" name="Graphic 29">
              <a:extLst>
                <a:ext uri="{FF2B5EF4-FFF2-40B4-BE49-F238E27FC236}">
                  <a16:creationId xmlns:a16="http://schemas.microsoft.com/office/drawing/2014/main" id="{07213181-80BE-467D-9B65-6B7621D3913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059823" y="4838546"/>
              <a:ext cx="361430" cy="361430"/>
            </a:xfrm>
            <a:prstGeom prst="rect">
              <a:avLst/>
            </a:prstGeom>
          </p:spPr>
        </p:pic>
        <p:sp>
          <p:nvSpPr>
            <p:cNvPr id="31" name="TextBox 30">
              <a:extLst>
                <a:ext uri="{FF2B5EF4-FFF2-40B4-BE49-F238E27FC236}">
                  <a16:creationId xmlns:a16="http://schemas.microsoft.com/office/drawing/2014/main" id="{5E2F0800-A4C6-4316-9DC6-5450F2B74203}"/>
                </a:ext>
              </a:extLst>
            </p:cNvPr>
            <p:cNvSpPr txBox="1"/>
            <p:nvPr/>
          </p:nvSpPr>
          <p:spPr>
            <a:xfrm>
              <a:off x="5607399" y="5116774"/>
              <a:ext cx="1264958" cy="271554"/>
            </a:xfrm>
            <a:prstGeom prst="rect">
              <a:avLst/>
            </a:prstGeom>
            <a:noFill/>
          </p:spPr>
          <p:txBody>
            <a:bodyPr wrap="square">
              <a:spAutoFit/>
            </a:bodyPr>
            <a:lstStyle/>
            <a:p>
              <a:pPr defTabSz="914367"/>
              <a:r>
                <a:rPr lang="fr-FR" sz="1176" b="1" dirty="0">
                  <a:solidFill>
                    <a:srgbClr val="000000"/>
                  </a:solidFill>
                  <a:latin typeface="Segoe UI"/>
                </a:rPr>
                <a:t>az104-04-pip1</a:t>
              </a:r>
            </a:p>
          </p:txBody>
        </p:sp>
        <p:sp>
          <p:nvSpPr>
            <p:cNvPr id="32" name="TextBox 31">
              <a:extLst>
                <a:ext uri="{FF2B5EF4-FFF2-40B4-BE49-F238E27FC236}">
                  <a16:creationId xmlns:a16="http://schemas.microsoft.com/office/drawing/2014/main" id="{BB584BCF-525E-4A19-B8EA-2D6E2113B49B}"/>
                </a:ext>
              </a:extLst>
            </p:cNvPr>
            <p:cNvSpPr txBox="1"/>
            <p:nvPr/>
          </p:nvSpPr>
          <p:spPr>
            <a:xfrm>
              <a:off x="4424114" y="6120143"/>
              <a:ext cx="1429516" cy="271554"/>
            </a:xfrm>
            <a:prstGeom prst="rect">
              <a:avLst/>
            </a:prstGeom>
            <a:noFill/>
          </p:spPr>
          <p:txBody>
            <a:bodyPr wrap="square">
              <a:spAutoFit/>
            </a:bodyPr>
            <a:lstStyle/>
            <a:p>
              <a:pPr defTabSz="914367"/>
              <a:r>
                <a:rPr lang="fr-FR" sz="1176" b="1" dirty="0">
                  <a:solidFill>
                    <a:srgbClr val="000000"/>
                  </a:solidFill>
                  <a:latin typeface="Segoe UI"/>
                </a:rPr>
                <a:t>az104-04-nsg01</a:t>
              </a:r>
            </a:p>
          </p:txBody>
        </p:sp>
        <p:pic>
          <p:nvPicPr>
            <p:cNvPr id="33" name="Graphic 32">
              <a:extLst>
                <a:ext uri="{FF2B5EF4-FFF2-40B4-BE49-F238E27FC236}">
                  <a16:creationId xmlns:a16="http://schemas.microsoft.com/office/drawing/2014/main" id="{A403A63A-1C06-49C5-BC21-CCFAF28E107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91995" y="3777326"/>
              <a:ext cx="357982" cy="357982"/>
            </a:xfrm>
            <a:prstGeom prst="rect">
              <a:avLst/>
            </a:prstGeom>
          </p:spPr>
        </p:pic>
        <p:sp>
          <p:nvSpPr>
            <p:cNvPr id="34" name="TextBox 33">
              <a:extLst>
                <a:ext uri="{FF2B5EF4-FFF2-40B4-BE49-F238E27FC236}">
                  <a16:creationId xmlns:a16="http://schemas.microsoft.com/office/drawing/2014/main" id="{FB4C7D27-AAEB-4546-9E0F-72EF4BBE45F5}"/>
                </a:ext>
              </a:extLst>
            </p:cNvPr>
            <p:cNvSpPr txBox="1"/>
            <p:nvPr/>
          </p:nvSpPr>
          <p:spPr>
            <a:xfrm>
              <a:off x="3328997" y="4069268"/>
              <a:ext cx="1322180" cy="452590"/>
            </a:xfrm>
            <a:prstGeom prst="rect">
              <a:avLst/>
            </a:prstGeom>
            <a:noFill/>
          </p:spPr>
          <p:txBody>
            <a:bodyPr wrap="square">
              <a:spAutoFit/>
            </a:bodyPr>
            <a:lstStyle/>
            <a:p>
              <a:pPr algn="ctr" defTabSz="914367"/>
              <a:r>
                <a:rPr lang="fr-FR" sz="1176" b="1" dirty="0">
                  <a:solidFill>
                    <a:srgbClr val="000000"/>
                  </a:solidFill>
                  <a:latin typeface="Segoe UI"/>
                </a:rPr>
                <a:t>az104-04-nic0</a:t>
              </a:r>
            </a:p>
            <a:p>
              <a:pPr algn="ctr" defTabSz="914367"/>
              <a:r>
                <a:rPr lang="fr-FR" sz="1176" dirty="0">
                  <a:solidFill>
                    <a:srgbClr val="000000"/>
                  </a:solidFill>
                  <a:latin typeface="Segoe UI"/>
                </a:rPr>
                <a:t>10.40.0.4</a:t>
              </a:r>
            </a:p>
          </p:txBody>
        </p:sp>
        <p:pic>
          <p:nvPicPr>
            <p:cNvPr id="35" name="Graphic 34">
              <a:extLst>
                <a:ext uri="{FF2B5EF4-FFF2-40B4-BE49-F238E27FC236}">
                  <a16:creationId xmlns:a16="http://schemas.microsoft.com/office/drawing/2014/main" id="{88E03FF6-1C6B-4675-8B39-A002403CBAD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039530" y="3768122"/>
              <a:ext cx="357982" cy="357982"/>
            </a:xfrm>
            <a:prstGeom prst="rect">
              <a:avLst/>
            </a:prstGeom>
          </p:spPr>
        </p:pic>
        <p:sp>
          <p:nvSpPr>
            <p:cNvPr id="36" name="TextBox 35">
              <a:extLst>
                <a:ext uri="{FF2B5EF4-FFF2-40B4-BE49-F238E27FC236}">
                  <a16:creationId xmlns:a16="http://schemas.microsoft.com/office/drawing/2014/main" id="{9C9E2FCA-FB97-4FE2-B4DE-F11A4574CC2B}"/>
                </a:ext>
              </a:extLst>
            </p:cNvPr>
            <p:cNvSpPr txBox="1"/>
            <p:nvPr/>
          </p:nvSpPr>
          <p:spPr>
            <a:xfrm>
              <a:off x="5576532" y="4060063"/>
              <a:ext cx="1322180" cy="452590"/>
            </a:xfrm>
            <a:prstGeom prst="rect">
              <a:avLst/>
            </a:prstGeom>
            <a:noFill/>
          </p:spPr>
          <p:txBody>
            <a:bodyPr wrap="square">
              <a:spAutoFit/>
            </a:bodyPr>
            <a:lstStyle/>
            <a:p>
              <a:pPr algn="ctr" defTabSz="914367"/>
              <a:r>
                <a:rPr lang="fr-FR" sz="1176" b="1" dirty="0">
                  <a:solidFill>
                    <a:srgbClr val="000000"/>
                  </a:solidFill>
                  <a:latin typeface="Segoe UI"/>
                </a:rPr>
                <a:t>az104-04-nic1</a:t>
              </a:r>
            </a:p>
            <a:p>
              <a:pPr algn="ctr" defTabSz="914367"/>
              <a:r>
                <a:rPr lang="fr-FR" sz="1176" dirty="0">
                  <a:solidFill>
                    <a:srgbClr val="000000"/>
                  </a:solidFill>
                  <a:latin typeface="Segoe UI"/>
                </a:rPr>
                <a:t>10.40.1.4</a:t>
              </a:r>
            </a:p>
          </p:txBody>
        </p:sp>
        <p:cxnSp>
          <p:nvCxnSpPr>
            <p:cNvPr id="37" name="Straight Arrow Connector 36">
              <a:extLst>
                <a:ext uri="{FF2B5EF4-FFF2-40B4-BE49-F238E27FC236}">
                  <a16:creationId xmlns:a16="http://schemas.microsoft.com/office/drawing/2014/main" id="{9A2FDDEF-1A73-4DDA-8AB3-A82BD43D4E2D}"/>
                </a:ext>
              </a:extLst>
            </p:cNvPr>
            <p:cNvCxnSpPr>
              <a:cxnSpLocks/>
              <a:endCxn id="28" idx="0"/>
            </p:cNvCxnSpPr>
            <p:nvPr/>
          </p:nvCxnSpPr>
          <p:spPr>
            <a:xfrm>
              <a:off x="3957553" y="4528179"/>
              <a:ext cx="1" cy="3007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28F2629-31B9-408F-A3BD-30DE093AD377}"/>
                </a:ext>
              </a:extLst>
            </p:cNvPr>
            <p:cNvCxnSpPr>
              <a:cxnSpLocks/>
              <a:endCxn id="27" idx="0"/>
            </p:cNvCxnSpPr>
            <p:nvPr/>
          </p:nvCxnSpPr>
          <p:spPr>
            <a:xfrm flipH="1">
              <a:off x="5087797" y="4512653"/>
              <a:ext cx="984893" cy="127181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68089E6-04C3-4DE5-A093-122D37009180}"/>
                </a:ext>
              </a:extLst>
            </p:cNvPr>
            <p:cNvCxnSpPr>
              <a:cxnSpLocks/>
              <a:endCxn id="27" idx="0"/>
            </p:cNvCxnSpPr>
            <p:nvPr/>
          </p:nvCxnSpPr>
          <p:spPr>
            <a:xfrm>
              <a:off x="4159600" y="4453477"/>
              <a:ext cx="928197" cy="133098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0" name="Graphic 39">
              <a:extLst>
                <a:ext uri="{FF2B5EF4-FFF2-40B4-BE49-F238E27FC236}">
                  <a16:creationId xmlns:a16="http://schemas.microsoft.com/office/drawing/2014/main" id="{073A7009-A737-4135-8BFD-AE8B415E20F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436599" y="3285203"/>
              <a:ext cx="431094" cy="431094"/>
            </a:xfrm>
            <a:prstGeom prst="rect">
              <a:avLst/>
            </a:prstGeom>
          </p:spPr>
        </p:pic>
        <p:sp>
          <p:nvSpPr>
            <p:cNvPr id="41" name="TextBox 40">
              <a:extLst>
                <a:ext uri="{FF2B5EF4-FFF2-40B4-BE49-F238E27FC236}">
                  <a16:creationId xmlns:a16="http://schemas.microsoft.com/office/drawing/2014/main" id="{FC4A878C-E04C-4A66-B728-60A718591D55}"/>
                </a:ext>
              </a:extLst>
            </p:cNvPr>
            <p:cNvSpPr txBox="1"/>
            <p:nvPr/>
          </p:nvSpPr>
          <p:spPr>
            <a:xfrm>
              <a:off x="8146753" y="3656287"/>
              <a:ext cx="1214096" cy="271554"/>
            </a:xfrm>
            <a:prstGeom prst="rect">
              <a:avLst/>
            </a:prstGeom>
            <a:noFill/>
          </p:spPr>
          <p:txBody>
            <a:bodyPr wrap="square">
              <a:spAutoFit/>
            </a:bodyPr>
            <a:lstStyle/>
            <a:p>
              <a:pPr defTabSz="914367"/>
              <a:r>
                <a:rPr lang="fr-FR" sz="1176" b="1" dirty="0">
                  <a:solidFill>
                    <a:srgbClr val="000000"/>
                  </a:solidFill>
                  <a:latin typeface="Segoe UI"/>
                </a:rPr>
                <a:t>contoso.org</a:t>
              </a:r>
            </a:p>
          </p:txBody>
        </p:sp>
        <p:cxnSp>
          <p:nvCxnSpPr>
            <p:cNvPr id="42" name="Straight Arrow Connector 41">
              <a:extLst>
                <a:ext uri="{FF2B5EF4-FFF2-40B4-BE49-F238E27FC236}">
                  <a16:creationId xmlns:a16="http://schemas.microsoft.com/office/drawing/2014/main" id="{C2302527-6653-4DFD-BD20-68F79D16C695}"/>
                </a:ext>
              </a:extLst>
            </p:cNvPr>
            <p:cNvCxnSpPr>
              <a:cxnSpLocks/>
            </p:cNvCxnSpPr>
            <p:nvPr/>
          </p:nvCxnSpPr>
          <p:spPr>
            <a:xfrm flipH="1">
              <a:off x="7422183" y="3500750"/>
              <a:ext cx="9151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DEE1A792-25DB-46C1-BF0B-F25147E9F204}"/>
                </a:ext>
              </a:extLst>
            </p:cNvPr>
            <p:cNvSpPr txBox="1"/>
            <p:nvPr/>
          </p:nvSpPr>
          <p:spPr>
            <a:xfrm>
              <a:off x="8041574" y="3017654"/>
              <a:ext cx="1424452" cy="271554"/>
            </a:xfrm>
            <a:prstGeom prst="rect">
              <a:avLst/>
            </a:prstGeom>
            <a:noFill/>
          </p:spPr>
          <p:txBody>
            <a:bodyPr wrap="square">
              <a:spAutoFit/>
            </a:bodyPr>
            <a:lstStyle/>
            <a:p>
              <a:pPr defTabSz="914367"/>
              <a:r>
                <a:rPr lang="fr-FR" sz="1176" b="1" dirty="0" err="1">
                  <a:solidFill>
                    <a:srgbClr val="000000"/>
                  </a:solidFill>
                  <a:latin typeface="Segoe UI"/>
                </a:rPr>
                <a:t>Private</a:t>
              </a:r>
              <a:r>
                <a:rPr lang="fr-FR" sz="1176" b="1" dirty="0">
                  <a:solidFill>
                    <a:srgbClr val="000000"/>
                  </a:solidFill>
                  <a:latin typeface="Segoe UI"/>
                </a:rPr>
                <a:t> DNS zone </a:t>
              </a:r>
            </a:p>
          </p:txBody>
        </p:sp>
        <p:pic>
          <p:nvPicPr>
            <p:cNvPr id="44" name="Graphic 43">
              <a:extLst>
                <a:ext uri="{FF2B5EF4-FFF2-40B4-BE49-F238E27FC236}">
                  <a16:creationId xmlns:a16="http://schemas.microsoft.com/office/drawing/2014/main" id="{1483DEAB-3E45-4913-87C0-D1EAC512913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496027" y="5384872"/>
              <a:ext cx="431094" cy="431094"/>
            </a:xfrm>
            <a:prstGeom prst="rect">
              <a:avLst/>
            </a:prstGeom>
          </p:spPr>
        </p:pic>
        <p:sp>
          <p:nvSpPr>
            <p:cNvPr id="45" name="TextBox 44">
              <a:extLst>
                <a:ext uri="{FF2B5EF4-FFF2-40B4-BE49-F238E27FC236}">
                  <a16:creationId xmlns:a16="http://schemas.microsoft.com/office/drawing/2014/main" id="{F2BB8BB6-08E5-44FB-8711-77C3BFC240FD}"/>
                </a:ext>
              </a:extLst>
            </p:cNvPr>
            <p:cNvSpPr txBox="1"/>
            <p:nvPr/>
          </p:nvSpPr>
          <p:spPr>
            <a:xfrm>
              <a:off x="8293981" y="5134704"/>
              <a:ext cx="1424452" cy="271554"/>
            </a:xfrm>
            <a:prstGeom prst="rect">
              <a:avLst/>
            </a:prstGeom>
            <a:noFill/>
          </p:spPr>
          <p:txBody>
            <a:bodyPr wrap="square">
              <a:spAutoFit/>
            </a:bodyPr>
            <a:lstStyle/>
            <a:p>
              <a:pPr defTabSz="914367"/>
              <a:r>
                <a:rPr lang="fr-FR" sz="1176" b="1" dirty="0">
                  <a:solidFill>
                    <a:srgbClr val="000000"/>
                  </a:solidFill>
                  <a:latin typeface="Segoe UI"/>
                </a:rPr>
                <a:t>DNS zone </a:t>
              </a:r>
            </a:p>
          </p:txBody>
        </p:sp>
        <p:cxnSp>
          <p:nvCxnSpPr>
            <p:cNvPr id="46" name="Straight Arrow Connector 45">
              <a:extLst>
                <a:ext uri="{FF2B5EF4-FFF2-40B4-BE49-F238E27FC236}">
                  <a16:creationId xmlns:a16="http://schemas.microsoft.com/office/drawing/2014/main" id="{F56E4A1E-5CA6-4DBC-B116-FC8094C97AD7}"/>
                </a:ext>
              </a:extLst>
            </p:cNvPr>
            <p:cNvCxnSpPr>
              <a:cxnSpLocks/>
            </p:cNvCxnSpPr>
            <p:nvPr/>
          </p:nvCxnSpPr>
          <p:spPr>
            <a:xfrm>
              <a:off x="6237622" y="4468043"/>
              <a:ext cx="1" cy="3007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6D1C118-F3DB-4696-9242-A96A00EAB999}"/>
                </a:ext>
              </a:extLst>
            </p:cNvPr>
            <p:cNvSpPr txBox="1"/>
            <p:nvPr/>
          </p:nvSpPr>
          <p:spPr>
            <a:xfrm>
              <a:off x="2596753" y="4800504"/>
              <a:ext cx="1568286" cy="271554"/>
            </a:xfrm>
            <a:prstGeom prst="rect">
              <a:avLst/>
            </a:prstGeom>
            <a:noFill/>
          </p:spPr>
          <p:txBody>
            <a:bodyPr wrap="square">
              <a:spAutoFit/>
            </a:bodyPr>
            <a:lstStyle/>
            <a:p>
              <a:pPr defTabSz="914367"/>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3</a:t>
              </a:r>
            </a:p>
          </p:txBody>
        </p:sp>
        <p:sp>
          <p:nvSpPr>
            <p:cNvPr id="48" name="TextBox 47">
              <a:extLst>
                <a:ext uri="{FF2B5EF4-FFF2-40B4-BE49-F238E27FC236}">
                  <a16:creationId xmlns:a16="http://schemas.microsoft.com/office/drawing/2014/main" id="{77740F20-0AC0-443E-B5AF-068BC24E3997}"/>
                </a:ext>
              </a:extLst>
            </p:cNvPr>
            <p:cNvSpPr txBox="1"/>
            <p:nvPr/>
          </p:nvSpPr>
          <p:spPr>
            <a:xfrm>
              <a:off x="2591315" y="5687504"/>
              <a:ext cx="1568286" cy="271554"/>
            </a:xfrm>
            <a:prstGeom prst="rect">
              <a:avLst/>
            </a:prstGeom>
            <a:noFill/>
          </p:spPr>
          <p:txBody>
            <a:bodyPr wrap="square">
              <a:spAutoFit/>
            </a:bodyPr>
            <a:lstStyle/>
            <a:p>
              <a:pPr defTabSz="914367"/>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4</a:t>
              </a:r>
            </a:p>
          </p:txBody>
        </p:sp>
        <p:sp>
          <p:nvSpPr>
            <p:cNvPr id="49" name="TextBox 48">
              <a:extLst>
                <a:ext uri="{FF2B5EF4-FFF2-40B4-BE49-F238E27FC236}">
                  <a16:creationId xmlns:a16="http://schemas.microsoft.com/office/drawing/2014/main" id="{32BAC4D2-F7BD-491A-99EE-7A4D16B2E066}"/>
                </a:ext>
              </a:extLst>
            </p:cNvPr>
            <p:cNvSpPr txBox="1"/>
            <p:nvPr/>
          </p:nvSpPr>
          <p:spPr>
            <a:xfrm>
              <a:off x="7864369" y="2744412"/>
              <a:ext cx="1568286" cy="271554"/>
            </a:xfrm>
            <a:prstGeom prst="rect">
              <a:avLst/>
            </a:prstGeom>
            <a:noFill/>
          </p:spPr>
          <p:txBody>
            <a:bodyPr wrap="square">
              <a:spAutoFit/>
            </a:bodyPr>
            <a:lstStyle/>
            <a:p>
              <a:pPr defTabSz="914367"/>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5</a:t>
              </a:r>
            </a:p>
          </p:txBody>
        </p:sp>
        <p:sp>
          <p:nvSpPr>
            <p:cNvPr id="50" name="TextBox 49">
              <a:extLst>
                <a:ext uri="{FF2B5EF4-FFF2-40B4-BE49-F238E27FC236}">
                  <a16:creationId xmlns:a16="http://schemas.microsoft.com/office/drawing/2014/main" id="{03D5B61F-FFF8-441D-9CAB-644E1F8E4631}"/>
                </a:ext>
              </a:extLst>
            </p:cNvPr>
            <p:cNvSpPr txBox="1"/>
            <p:nvPr/>
          </p:nvSpPr>
          <p:spPr>
            <a:xfrm>
              <a:off x="7940996" y="4768750"/>
              <a:ext cx="1568286" cy="271554"/>
            </a:xfrm>
            <a:prstGeom prst="rect">
              <a:avLst/>
            </a:prstGeom>
            <a:noFill/>
          </p:spPr>
          <p:txBody>
            <a:bodyPr wrap="square">
              <a:spAutoFit/>
            </a:bodyPr>
            <a:lstStyle/>
            <a:p>
              <a:pPr defTabSz="914367"/>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6</a:t>
              </a:r>
            </a:p>
          </p:txBody>
        </p:sp>
      </p:grpSp>
    </p:spTree>
    <p:extLst>
      <p:ext uri="{BB962C8B-B14F-4D97-AF65-F5344CB8AC3E}">
        <p14:creationId xmlns:p14="http://schemas.microsoft.com/office/powerpoint/2010/main" val="1970680321"/>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7278F1-6266-4E4D-8CB8-53E91317A710}"/>
              </a:ext>
            </a:extLst>
          </p:cNvPr>
          <p:cNvSpPr>
            <a:spLocks noGrp="1"/>
          </p:cNvSpPr>
          <p:nvPr>
            <p:ph type="title"/>
          </p:nvPr>
        </p:nvSpPr>
        <p:spPr/>
        <p:txBody>
          <a:bodyPr/>
          <a:lstStyle/>
          <a:p>
            <a:r>
              <a:rPr lang="en-US" dirty="0"/>
              <a:t>End of presentation</a:t>
            </a:r>
          </a:p>
        </p:txBody>
      </p:sp>
      <p:pic>
        <p:nvPicPr>
          <p:cNvPr id="4" name="Picture 3">
            <a:extLst>
              <a:ext uri="{FF2B5EF4-FFF2-40B4-BE49-F238E27FC236}">
                <a16:creationId xmlns:a16="http://schemas.microsoft.com/office/drawing/2014/main" id="{A3EA4BE7-3305-4E60-9AD8-8F0E1CCA38FD}"/>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0324" y="2735155"/>
            <a:ext cx="1524213" cy="1524213"/>
          </a:xfrm>
          <a:prstGeom prst="rect">
            <a:avLst/>
          </a:prstGeom>
        </p:spPr>
      </p:pic>
    </p:spTree>
    <p:extLst>
      <p:ext uri="{BB962C8B-B14F-4D97-AF65-F5344CB8AC3E}">
        <p14:creationId xmlns:p14="http://schemas.microsoft.com/office/powerpoint/2010/main" val="1943025627"/>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Networking Components (optional)</a:t>
            </a:r>
          </a:p>
        </p:txBody>
      </p:sp>
      <p:sp>
        <p:nvSpPr>
          <p:cNvPr id="6" name="Rectangle 5">
            <a:extLst>
              <a:ext uri="{FF2B5EF4-FFF2-40B4-BE49-F238E27FC236}">
                <a16:creationId xmlns:a16="http://schemas.microsoft.com/office/drawing/2014/main" id="{1AB98A0D-636E-4E79-9539-66220E5FFFAD}"/>
              </a:ext>
            </a:extLst>
          </p:cNvPr>
          <p:cNvSpPr/>
          <p:nvPr/>
        </p:nvSpPr>
        <p:spPr>
          <a:xfrm>
            <a:off x="427036" y="1260584"/>
            <a:ext cx="4348163" cy="150800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Adopting cloud solutions can save time and simplify operations</a:t>
            </a:r>
          </a:p>
        </p:txBody>
      </p:sp>
      <p:sp>
        <p:nvSpPr>
          <p:cNvPr id="7" name="Rectangle 6">
            <a:extLst>
              <a:ext uri="{FF2B5EF4-FFF2-40B4-BE49-F238E27FC236}">
                <a16:creationId xmlns:a16="http://schemas.microsoft.com/office/drawing/2014/main" id="{978CE854-FF71-4B07-A865-A29953CDD16C}"/>
              </a:ext>
            </a:extLst>
          </p:cNvPr>
          <p:cNvSpPr/>
          <p:nvPr/>
        </p:nvSpPr>
        <p:spPr>
          <a:xfrm>
            <a:off x="427036" y="3022977"/>
            <a:ext cx="4348163" cy="150800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Azure requires the same types</a:t>
            </a:r>
            <a:br>
              <a:rPr lang="en-US" sz="2200" dirty="0">
                <a:solidFill>
                  <a:schemeClr val="tx1"/>
                </a:solidFill>
              </a:rPr>
            </a:br>
            <a:r>
              <a:rPr lang="en-US" sz="2200" dirty="0">
                <a:solidFill>
                  <a:schemeClr val="tx1"/>
                </a:solidFill>
              </a:rPr>
              <a:t>of networking functionality as on-premises infrastructure</a:t>
            </a:r>
          </a:p>
        </p:txBody>
      </p:sp>
      <p:sp>
        <p:nvSpPr>
          <p:cNvPr id="8" name="Rectangle 7">
            <a:extLst>
              <a:ext uri="{FF2B5EF4-FFF2-40B4-BE49-F238E27FC236}">
                <a16:creationId xmlns:a16="http://schemas.microsoft.com/office/drawing/2014/main" id="{69BA91AB-0CCA-43AF-9094-91CC64BA5605}"/>
              </a:ext>
            </a:extLst>
          </p:cNvPr>
          <p:cNvSpPr/>
          <p:nvPr/>
        </p:nvSpPr>
        <p:spPr>
          <a:xfrm>
            <a:off x="427036" y="4800991"/>
            <a:ext cx="4348163" cy="150800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Azure networking offers a wide range of services and products</a:t>
            </a:r>
          </a:p>
        </p:txBody>
      </p:sp>
      <p:sp>
        <p:nvSpPr>
          <p:cNvPr id="9" name="Rectangle 8">
            <a:extLst>
              <a:ext uri="{FF2B5EF4-FFF2-40B4-BE49-F238E27FC236}">
                <a16:creationId xmlns:a16="http://schemas.microsoft.com/office/drawing/2014/main" id="{A54B4002-F56A-4BA4-A808-7259BEA32D58}"/>
              </a:ext>
              <a:ext uri="{C183D7F6-B498-43B3-948B-1728B52AA6E4}">
                <adec:decorative xmlns:adec="http://schemas.microsoft.com/office/drawing/2017/decorative" val="1"/>
              </a:ext>
            </a:extLst>
          </p:cNvPr>
          <p:cNvSpPr/>
          <p:nvPr/>
        </p:nvSpPr>
        <p:spPr bwMode="auto">
          <a:xfrm>
            <a:off x="4914900" y="1192213"/>
            <a:ext cx="70945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3" descr="Marketplace virtual network, load balancer, and application gateway">
            <a:extLst>
              <a:ext uri="{FF2B5EF4-FFF2-40B4-BE49-F238E27FC236}">
                <a16:creationId xmlns:a16="http://schemas.microsoft.com/office/drawing/2014/main" id="{10C8440B-B9CA-46F7-8430-9DF8CBF9C4B6}"/>
              </a:ext>
            </a:extLst>
          </p:cNvPr>
          <p:cNvPicPr>
            <a:picLocks noChangeAspect="1"/>
          </p:cNvPicPr>
          <p:nvPr/>
        </p:nvPicPr>
        <p:blipFill>
          <a:blip r:embed="rId3"/>
          <a:stretch>
            <a:fillRect/>
          </a:stretch>
        </p:blipFill>
        <p:spPr>
          <a:xfrm>
            <a:off x="5084877" y="1260584"/>
            <a:ext cx="6789751" cy="2523573"/>
          </a:xfrm>
          <a:prstGeom prst="rect">
            <a:avLst/>
          </a:prstGeom>
        </p:spPr>
      </p:pic>
      <p:pic>
        <p:nvPicPr>
          <p:cNvPr id="18" name="Picture 5" descr="Marketplace traffic manager profile, virtual network gateway, and virtual WAN">
            <a:extLst>
              <a:ext uri="{FF2B5EF4-FFF2-40B4-BE49-F238E27FC236}">
                <a16:creationId xmlns:a16="http://schemas.microsoft.com/office/drawing/2014/main" id="{5DA811CD-3022-49B5-B7D2-97F88AD283C3}"/>
              </a:ext>
            </a:extLst>
          </p:cNvPr>
          <p:cNvPicPr>
            <a:picLocks noChangeAspect="1"/>
          </p:cNvPicPr>
          <p:nvPr/>
        </p:nvPicPr>
        <p:blipFill>
          <a:blip r:embed="rId4"/>
          <a:stretch>
            <a:fillRect/>
          </a:stretch>
        </p:blipFill>
        <p:spPr>
          <a:xfrm>
            <a:off x="5084877" y="3786983"/>
            <a:ext cx="6789751" cy="2522011"/>
          </a:xfrm>
          <a:prstGeom prst="rect">
            <a:avLst/>
          </a:prstGeom>
        </p:spPr>
      </p:pic>
    </p:spTree>
    <p:extLst>
      <p:ext uri="{BB962C8B-B14F-4D97-AF65-F5344CB8AC3E}">
        <p14:creationId xmlns:p14="http://schemas.microsoft.com/office/powerpoint/2010/main" val="277876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CECF43-A5B3-4EBA-84DE-4A669251E787}"/>
              </a:ext>
              <a:ext uri="{C183D7F6-B498-43B3-948B-1728B52AA6E4}">
                <adec:decorative xmlns:adec="http://schemas.microsoft.com/office/drawing/2017/decorative" val="0"/>
              </a:ext>
            </a:extLst>
          </p:cNvPr>
          <p:cNvSpPr>
            <a:spLocks noGrp="1"/>
          </p:cNvSpPr>
          <p:nvPr>
            <p:ph type="title"/>
          </p:nvPr>
        </p:nvSpPr>
        <p:spPr/>
        <p:txBody>
          <a:bodyPr/>
          <a:lstStyle/>
          <a:p>
            <a:r>
              <a:rPr lang="en-US" dirty="0"/>
              <a:t>Plan Virtual Networks</a:t>
            </a:r>
          </a:p>
        </p:txBody>
      </p:sp>
      <p:grpSp>
        <p:nvGrpSpPr>
          <p:cNvPr id="2" name="Group 1" descr="A virtual network has subnets and connects to on-premises and virtual networks. ">
            <a:extLst>
              <a:ext uri="{FF2B5EF4-FFF2-40B4-BE49-F238E27FC236}">
                <a16:creationId xmlns:a16="http://schemas.microsoft.com/office/drawing/2014/main" id="{B272DFE8-1AE3-4A24-BB31-4C425D3CFC1D}"/>
              </a:ext>
            </a:extLst>
          </p:cNvPr>
          <p:cNvGrpSpPr/>
          <p:nvPr/>
        </p:nvGrpSpPr>
        <p:grpSpPr>
          <a:xfrm>
            <a:off x="1691181" y="1481959"/>
            <a:ext cx="8104459" cy="3103150"/>
            <a:chOff x="1438934" y="3914453"/>
            <a:chExt cx="5979008" cy="2373331"/>
          </a:xfrm>
        </p:grpSpPr>
        <p:sp>
          <p:nvSpPr>
            <p:cNvPr id="11" name="Rectangle 10">
              <a:extLst>
                <a:ext uri="{FF2B5EF4-FFF2-40B4-BE49-F238E27FC236}">
                  <a16:creationId xmlns:a16="http://schemas.microsoft.com/office/drawing/2014/main" id="{ED1A22FB-3218-45DB-9C1E-355DF9DBB251}"/>
                </a:ext>
              </a:extLst>
            </p:cNvPr>
            <p:cNvSpPr/>
            <p:nvPr/>
          </p:nvSpPr>
          <p:spPr>
            <a:xfrm>
              <a:off x="1489566" y="3963863"/>
              <a:ext cx="3785063" cy="2323921"/>
            </a:xfrm>
            <a:prstGeom prst="rect">
              <a:avLst/>
            </a:prstGeom>
            <a:solidFill>
              <a:srgbClr val="44546A">
                <a:lumMod val="20000"/>
                <a:lumOff val="80000"/>
              </a:srgbClr>
            </a:solidFill>
            <a:ln w="12700" cap="flat" cmpd="sng" algn="ctr">
              <a:solidFill>
                <a:sysClr val="windowText" lastClr="00000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D245DBDA-D26F-4554-95F2-15A0BCE64A44}"/>
                </a:ext>
              </a:extLst>
            </p:cNvPr>
            <p:cNvSpPr/>
            <p:nvPr/>
          </p:nvSpPr>
          <p:spPr>
            <a:xfrm>
              <a:off x="1984222" y="4470849"/>
              <a:ext cx="2892829" cy="1662545"/>
            </a:xfrm>
            <a:prstGeom prst="rect">
              <a:avLst/>
            </a:prstGeom>
            <a:solidFill>
              <a:srgbClr val="E7E6E6"/>
            </a:solidFill>
            <a:ln w="12700" cap="flat" cmpd="sng" algn="ctr">
              <a:solidFill>
                <a:sysClr val="windowText" lastClr="00000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7DB04DCB-3541-4CC8-8096-0C7A73B01867}"/>
                </a:ext>
              </a:extLst>
            </p:cNvPr>
            <p:cNvSpPr txBox="1"/>
            <p:nvPr/>
          </p:nvSpPr>
          <p:spPr>
            <a:xfrm>
              <a:off x="2484536" y="5711032"/>
              <a:ext cx="1771640" cy="369332"/>
            </a:xfrm>
            <a:prstGeom prst="rect">
              <a:avLst/>
            </a:prstGeom>
            <a:noFill/>
          </p:spPr>
          <p:txBody>
            <a:bodyPr wrap="none" rtlCol="0">
              <a:spAutoFit/>
            </a:bodyPr>
            <a:lstStyle/>
            <a:p>
              <a:pPr algn="ctr" defTabSz="914400"/>
              <a:r>
                <a:rPr lang="en-US" dirty="0">
                  <a:solidFill>
                    <a:prstClr val="black"/>
                  </a:solidFill>
                  <a:latin typeface="Calibri" panose="020F0502020204030204"/>
                </a:rPr>
                <a:t>Virtual Machines</a:t>
              </a:r>
            </a:p>
          </p:txBody>
        </p:sp>
        <p:grpSp>
          <p:nvGrpSpPr>
            <p:cNvPr id="16" name="Group 15">
              <a:extLst>
                <a:ext uri="{FF2B5EF4-FFF2-40B4-BE49-F238E27FC236}">
                  <a16:creationId xmlns:a16="http://schemas.microsoft.com/office/drawing/2014/main" id="{86A90234-A9FD-4FA4-AF6A-D268762B091E}"/>
                </a:ext>
              </a:extLst>
            </p:cNvPr>
            <p:cNvGrpSpPr/>
            <p:nvPr/>
          </p:nvGrpSpPr>
          <p:grpSpPr>
            <a:xfrm>
              <a:off x="3556116" y="4833183"/>
              <a:ext cx="1002118" cy="798085"/>
              <a:chOff x="7563034" y="1853676"/>
              <a:chExt cx="1002118" cy="798085"/>
            </a:xfrm>
          </p:grpSpPr>
          <p:grpSp>
            <p:nvGrpSpPr>
              <p:cNvPr id="17" name="Group 16">
                <a:extLst>
                  <a:ext uri="{FF2B5EF4-FFF2-40B4-BE49-F238E27FC236}">
                    <a16:creationId xmlns:a16="http://schemas.microsoft.com/office/drawing/2014/main" id="{35B3842C-27B8-4021-97AC-2A22F0C36306}"/>
                  </a:ext>
                </a:extLst>
              </p:cNvPr>
              <p:cNvGrpSpPr>
                <a:grpSpLocks noChangeAspect="1"/>
              </p:cNvGrpSpPr>
              <p:nvPr/>
            </p:nvGrpSpPr>
            <p:grpSpPr>
              <a:xfrm>
                <a:off x="7563034" y="1853676"/>
                <a:ext cx="416425" cy="798085"/>
                <a:chOff x="9191145" y="3741535"/>
                <a:chExt cx="774393" cy="2092980"/>
              </a:xfrm>
            </p:grpSpPr>
            <p:grpSp>
              <p:nvGrpSpPr>
                <p:cNvPr id="20" name="Group 19">
                  <a:extLst>
                    <a:ext uri="{FF2B5EF4-FFF2-40B4-BE49-F238E27FC236}">
                      <a16:creationId xmlns:a16="http://schemas.microsoft.com/office/drawing/2014/main" id="{9F33091F-FE67-4955-88CB-3510168332A0}"/>
                    </a:ext>
                  </a:extLst>
                </p:cNvPr>
                <p:cNvGrpSpPr>
                  <a:grpSpLocks noChangeAspect="1"/>
                </p:cNvGrpSpPr>
                <p:nvPr/>
              </p:nvGrpSpPr>
              <p:grpSpPr>
                <a:xfrm>
                  <a:off x="9191145" y="3741535"/>
                  <a:ext cx="774393" cy="2092980"/>
                  <a:chOff x="6576174" y="3760259"/>
                  <a:chExt cx="1081539" cy="2764684"/>
                </a:xfrm>
              </p:grpSpPr>
              <p:grpSp>
                <p:nvGrpSpPr>
                  <p:cNvPr id="24" name="Group 23">
                    <a:extLst>
                      <a:ext uri="{FF2B5EF4-FFF2-40B4-BE49-F238E27FC236}">
                        <a16:creationId xmlns:a16="http://schemas.microsoft.com/office/drawing/2014/main" id="{9FF195F2-AB75-40EE-A6BE-CA3DB575D87A}"/>
                      </a:ext>
                    </a:extLst>
                  </p:cNvPr>
                  <p:cNvGrpSpPr/>
                  <p:nvPr/>
                </p:nvGrpSpPr>
                <p:grpSpPr>
                  <a:xfrm>
                    <a:off x="6576174" y="3760259"/>
                    <a:ext cx="1081539" cy="2764684"/>
                    <a:chOff x="6576174" y="3760259"/>
                    <a:chExt cx="1081539" cy="2764684"/>
                  </a:xfrm>
                </p:grpSpPr>
                <p:grpSp>
                  <p:nvGrpSpPr>
                    <p:cNvPr id="26" name="Group 25">
                      <a:extLst>
                        <a:ext uri="{FF2B5EF4-FFF2-40B4-BE49-F238E27FC236}">
                          <a16:creationId xmlns:a16="http://schemas.microsoft.com/office/drawing/2014/main" id="{92BCDB64-F94C-4117-ADA0-212C0C25B03D}"/>
                        </a:ext>
                      </a:extLst>
                    </p:cNvPr>
                    <p:cNvGrpSpPr/>
                    <p:nvPr/>
                  </p:nvGrpSpPr>
                  <p:grpSpPr>
                    <a:xfrm>
                      <a:off x="6576174" y="3760259"/>
                      <a:ext cx="1081539" cy="2764684"/>
                      <a:chOff x="5365826" y="3709999"/>
                      <a:chExt cx="1074023" cy="2853208"/>
                    </a:xfrm>
                  </p:grpSpPr>
                  <p:sp>
                    <p:nvSpPr>
                      <p:cNvPr id="36" name="Rectangle 35">
                        <a:extLst>
                          <a:ext uri="{FF2B5EF4-FFF2-40B4-BE49-F238E27FC236}">
                            <a16:creationId xmlns:a16="http://schemas.microsoft.com/office/drawing/2014/main" id="{73E1C3F2-1226-4660-99FC-836501A2AD59}"/>
                          </a:ext>
                        </a:extLst>
                      </p:cNvPr>
                      <p:cNvSpPr/>
                      <p:nvPr/>
                    </p:nvSpPr>
                    <p:spPr bwMode="auto">
                      <a:xfrm>
                        <a:off x="5365826" y="3709999"/>
                        <a:ext cx="1074023" cy="2853208"/>
                      </a:xfrm>
                      <a:prstGeom prst="rect">
                        <a:avLst/>
                      </a:prstGeom>
                      <a:solidFill>
                        <a:srgbClr val="FFFFFF">
                          <a:alpha val="69804"/>
                        </a:srgbClr>
                      </a:solidFill>
                      <a:ln w="12700"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37" name="Rectangle 36">
                        <a:extLst>
                          <a:ext uri="{FF2B5EF4-FFF2-40B4-BE49-F238E27FC236}">
                            <a16:creationId xmlns:a16="http://schemas.microsoft.com/office/drawing/2014/main" id="{00823CEA-0B13-4FC9-900A-C5BE444E2C39}"/>
                          </a:ext>
                        </a:extLst>
                      </p:cNvPr>
                      <p:cNvSpPr/>
                      <p:nvPr/>
                    </p:nvSpPr>
                    <p:spPr bwMode="auto">
                      <a:xfrm>
                        <a:off x="5478169" y="4034937"/>
                        <a:ext cx="849330"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38" name="Rectangle 37">
                        <a:extLst>
                          <a:ext uri="{FF2B5EF4-FFF2-40B4-BE49-F238E27FC236}">
                            <a16:creationId xmlns:a16="http://schemas.microsoft.com/office/drawing/2014/main" id="{977775E8-AF4E-40A5-8442-7E224A8C066B}"/>
                          </a:ext>
                        </a:extLst>
                      </p:cNvPr>
                      <p:cNvSpPr/>
                      <p:nvPr/>
                    </p:nvSpPr>
                    <p:spPr bwMode="auto">
                      <a:xfrm>
                        <a:off x="5478170" y="4215859"/>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 </a:t>
                        </a:r>
                      </a:p>
                    </p:txBody>
                  </p:sp>
                  <p:sp>
                    <p:nvSpPr>
                      <p:cNvPr id="39" name="Rectangle 38">
                        <a:extLst>
                          <a:ext uri="{FF2B5EF4-FFF2-40B4-BE49-F238E27FC236}">
                            <a16:creationId xmlns:a16="http://schemas.microsoft.com/office/drawing/2014/main" id="{7E96C21D-DE99-48BB-90F7-8136D156419C}"/>
                          </a:ext>
                        </a:extLst>
                      </p:cNvPr>
                      <p:cNvSpPr/>
                      <p:nvPr/>
                    </p:nvSpPr>
                    <p:spPr bwMode="auto">
                      <a:xfrm>
                        <a:off x="5478170" y="4398739"/>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0" name="Rectangle 39">
                        <a:extLst>
                          <a:ext uri="{FF2B5EF4-FFF2-40B4-BE49-F238E27FC236}">
                            <a16:creationId xmlns:a16="http://schemas.microsoft.com/office/drawing/2014/main" id="{0F1E03A8-5778-4331-B9A0-5011D54B5232}"/>
                          </a:ext>
                        </a:extLst>
                      </p:cNvPr>
                      <p:cNvSpPr/>
                      <p:nvPr/>
                    </p:nvSpPr>
                    <p:spPr bwMode="auto">
                      <a:xfrm>
                        <a:off x="5478170" y="4764122"/>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1" name="Rectangle 40">
                        <a:extLst>
                          <a:ext uri="{FF2B5EF4-FFF2-40B4-BE49-F238E27FC236}">
                            <a16:creationId xmlns:a16="http://schemas.microsoft.com/office/drawing/2014/main" id="{59519EF3-A12C-4828-855E-51833107D177}"/>
                          </a:ext>
                        </a:extLst>
                      </p:cNvPr>
                      <p:cNvSpPr/>
                      <p:nvPr/>
                    </p:nvSpPr>
                    <p:spPr bwMode="auto">
                      <a:xfrm>
                        <a:off x="5478171" y="4947002"/>
                        <a:ext cx="849330"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2" name="Rectangle 41">
                        <a:extLst>
                          <a:ext uri="{FF2B5EF4-FFF2-40B4-BE49-F238E27FC236}">
                            <a16:creationId xmlns:a16="http://schemas.microsoft.com/office/drawing/2014/main" id="{E2A93760-7ADF-4954-94F7-39584794AA4D}"/>
                          </a:ext>
                        </a:extLst>
                      </p:cNvPr>
                      <p:cNvSpPr/>
                      <p:nvPr/>
                    </p:nvSpPr>
                    <p:spPr bwMode="auto">
                      <a:xfrm>
                        <a:off x="5478171" y="5131673"/>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 </a:t>
                        </a:r>
                      </a:p>
                    </p:txBody>
                  </p:sp>
                  <p:sp>
                    <p:nvSpPr>
                      <p:cNvPr id="43" name="Rectangle 42">
                        <a:extLst>
                          <a:ext uri="{FF2B5EF4-FFF2-40B4-BE49-F238E27FC236}">
                            <a16:creationId xmlns:a16="http://schemas.microsoft.com/office/drawing/2014/main" id="{F7F7D77F-4528-4CDB-AD0F-9EA481FA7F59}"/>
                          </a:ext>
                        </a:extLst>
                      </p:cNvPr>
                      <p:cNvSpPr/>
                      <p:nvPr/>
                    </p:nvSpPr>
                    <p:spPr bwMode="auto">
                      <a:xfrm>
                        <a:off x="5478171" y="5313426"/>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4" name="Rectangle 43">
                        <a:extLst>
                          <a:ext uri="{FF2B5EF4-FFF2-40B4-BE49-F238E27FC236}">
                            <a16:creationId xmlns:a16="http://schemas.microsoft.com/office/drawing/2014/main" id="{57543689-5309-4005-A2E3-0C7AEF86239F}"/>
                          </a:ext>
                        </a:extLst>
                      </p:cNvPr>
                      <p:cNvSpPr/>
                      <p:nvPr/>
                    </p:nvSpPr>
                    <p:spPr bwMode="auto">
                      <a:xfrm>
                        <a:off x="5478170" y="5496306"/>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5" name="Freeform 34">
                        <a:extLst>
                          <a:ext uri="{FF2B5EF4-FFF2-40B4-BE49-F238E27FC236}">
                            <a16:creationId xmlns:a16="http://schemas.microsoft.com/office/drawing/2014/main" id="{1D66EF7A-D6B4-4A89-B0C6-E23D301EAF09}"/>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46" name="Freeform 35">
                        <a:extLst>
                          <a:ext uri="{FF2B5EF4-FFF2-40B4-BE49-F238E27FC236}">
                            <a16:creationId xmlns:a16="http://schemas.microsoft.com/office/drawing/2014/main" id="{F309CDB0-583B-4958-8B29-E59E50320DDB}"/>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47" name="Freeform 36">
                        <a:extLst>
                          <a:ext uri="{FF2B5EF4-FFF2-40B4-BE49-F238E27FC236}">
                            <a16:creationId xmlns:a16="http://schemas.microsoft.com/office/drawing/2014/main" id="{090F9837-5F4F-4C4B-A73B-B310DDF0E859}"/>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48" name="Freeform 37">
                        <a:extLst>
                          <a:ext uri="{FF2B5EF4-FFF2-40B4-BE49-F238E27FC236}">
                            <a16:creationId xmlns:a16="http://schemas.microsoft.com/office/drawing/2014/main" id="{EA9EB62C-9A78-47FB-9BBA-F9A4ED19DB1D}"/>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49" name="Freeform 34">
                        <a:extLst>
                          <a:ext uri="{FF2B5EF4-FFF2-40B4-BE49-F238E27FC236}">
                            <a16:creationId xmlns:a16="http://schemas.microsoft.com/office/drawing/2014/main" id="{8A4FE913-A6AA-4964-9264-419DA56ECB9C}"/>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50" name="Freeform 35">
                        <a:extLst>
                          <a:ext uri="{FF2B5EF4-FFF2-40B4-BE49-F238E27FC236}">
                            <a16:creationId xmlns:a16="http://schemas.microsoft.com/office/drawing/2014/main" id="{429AA64E-DA56-413E-A796-C044B358D2E0}"/>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51" name="Freeform 36">
                        <a:extLst>
                          <a:ext uri="{FF2B5EF4-FFF2-40B4-BE49-F238E27FC236}">
                            <a16:creationId xmlns:a16="http://schemas.microsoft.com/office/drawing/2014/main" id="{F63A230A-08F8-498C-86CA-16554D04DB43}"/>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52" name="Freeform 37">
                        <a:extLst>
                          <a:ext uri="{FF2B5EF4-FFF2-40B4-BE49-F238E27FC236}">
                            <a16:creationId xmlns:a16="http://schemas.microsoft.com/office/drawing/2014/main" id="{1E9D322E-3483-464F-BB3B-525E36D8BBA0}"/>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53" name="Rectangle 42">
                        <a:extLst>
                          <a:ext uri="{FF2B5EF4-FFF2-40B4-BE49-F238E27FC236}">
                            <a16:creationId xmlns:a16="http://schemas.microsoft.com/office/drawing/2014/main" id="{20663CA8-84A6-4560-A85B-D8F9BCE987CB}"/>
                          </a:ext>
                        </a:extLst>
                      </p:cNvPr>
                      <p:cNvSpPr>
                        <a:spLocks noChangeArrowheads="1"/>
                      </p:cNvSpPr>
                      <p:nvPr/>
                    </p:nvSpPr>
                    <p:spPr bwMode="auto">
                      <a:xfrm>
                        <a:off x="5480021" y="5797778"/>
                        <a:ext cx="868674" cy="13040"/>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sp>
                  <p:nvSpPr>
                    <p:cNvPr id="27" name="Freeform 8">
                      <a:extLst>
                        <a:ext uri="{FF2B5EF4-FFF2-40B4-BE49-F238E27FC236}">
                          <a16:creationId xmlns:a16="http://schemas.microsoft.com/office/drawing/2014/main" id="{7479DB76-3ABA-4ECF-9F29-50AD6995A961}"/>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28" name="Freeform 8">
                      <a:extLst>
                        <a:ext uri="{FF2B5EF4-FFF2-40B4-BE49-F238E27FC236}">
                          <a16:creationId xmlns:a16="http://schemas.microsoft.com/office/drawing/2014/main" id="{426C0450-7A4B-4DC0-97E5-4B0B43EF29DD}"/>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29" name="Freeform 8">
                      <a:extLst>
                        <a:ext uri="{FF2B5EF4-FFF2-40B4-BE49-F238E27FC236}">
                          <a16:creationId xmlns:a16="http://schemas.microsoft.com/office/drawing/2014/main" id="{83C212D5-0AA2-4D5D-965B-7CE99E39F623}"/>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30" name="Freeform 8">
                      <a:extLst>
                        <a:ext uri="{FF2B5EF4-FFF2-40B4-BE49-F238E27FC236}">
                          <a16:creationId xmlns:a16="http://schemas.microsoft.com/office/drawing/2014/main" id="{91E8DD33-C284-4D10-9AC7-414BA6C7A18A}"/>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31" name="Freeform 8">
                      <a:extLst>
                        <a:ext uri="{FF2B5EF4-FFF2-40B4-BE49-F238E27FC236}">
                          <a16:creationId xmlns:a16="http://schemas.microsoft.com/office/drawing/2014/main" id="{45C49118-C1DE-4F5B-A4F9-DEF49E992AC1}"/>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32" name="Freeform 8">
                      <a:extLst>
                        <a:ext uri="{FF2B5EF4-FFF2-40B4-BE49-F238E27FC236}">
                          <a16:creationId xmlns:a16="http://schemas.microsoft.com/office/drawing/2014/main" id="{57E130A2-3724-439C-85C1-FDCF28D0D18E}"/>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33" name="Freeform 8">
                      <a:extLst>
                        <a:ext uri="{FF2B5EF4-FFF2-40B4-BE49-F238E27FC236}">
                          <a16:creationId xmlns:a16="http://schemas.microsoft.com/office/drawing/2014/main" id="{0E9E8427-C7F6-4CB6-85E3-7EBF913936BC}"/>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34" name="Freeform 8">
                      <a:extLst>
                        <a:ext uri="{FF2B5EF4-FFF2-40B4-BE49-F238E27FC236}">
                          <a16:creationId xmlns:a16="http://schemas.microsoft.com/office/drawing/2014/main" id="{F20CF64E-8E9E-47BF-825A-788A43C53003}"/>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35" name="Freeform 8">
                      <a:extLst>
                        <a:ext uri="{FF2B5EF4-FFF2-40B4-BE49-F238E27FC236}">
                          <a16:creationId xmlns:a16="http://schemas.microsoft.com/office/drawing/2014/main" id="{2FA0CC7A-099F-475E-8813-5E48CA4FD8CD}"/>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sp>
                <p:nvSpPr>
                  <p:cNvPr id="25" name="Rectangle 24">
                    <a:extLst>
                      <a:ext uri="{FF2B5EF4-FFF2-40B4-BE49-F238E27FC236}">
                        <a16:creationId xmlns:a16="http://schemas.microsoft.com/office/drawing/2014/main" id="{879F7338-3A36-47A5-9D52-12BF45FD6617}"/>
                      </a:ext>
                    </a:extLst>
                  </p:cNvPr>
                  <p:cNvSpPr/>
                  <p:nvPr/>
                </p:nvSpPr>
                <p:spPr bwMode="auto">
                  <a:xfrm>
                    <a:off x="6689300" y="4605702"/>
                    <a:ext cx="855274" cy="177206"/>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grpSp>
            <p:sp>
              <p:nvSpPr>
                <p:cNvPr id="21" name="Rectangle 42">
                  <a:extLst>
                    <a:ext uri="{FF2B5EF4-FFF2-40B4-BE49-F238E27FC236}">
                      <a16:creationId xmlns:a16="http://schemas.microsoft.com/office/drawing/2014/main" id="{A3FB83F2-EB52-4DBB-B78B-1B4A1278A0F9}"/>
                    </a:ext>
                  </a:extLst>
                </p:cNvPr>
                <p:cNvSpPr>
                  <a:spLocks noChangeArrowheads="1"/>
                </p:cNvSpPr>
                <p:nvPr/>
              </p:nvSpPr>
              <p:spPr bwMode="auto">
                <a:xfrm>
                  <a:off x="9273483" y="5413375"/>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22" name="Rectangle 42">
                  <a:extLst>
                    <a:ext uri="{FF2B5EF4-FFF2-40B4-BE49-F238E27FC236}">
                      <a16:creationId xmlns:a16="http://schemas.microsoft.com/office/drawing/2014/main" id="{DB5C8F4E-BAB1-4424-AC34-CC847CE97B0D}"/>
                    </a:ext>
                  </a:extLst>
                </p:cNvPr>
                <p:cNvSpPr>
                  <a:spLocks noChangeArrowheads="1"/>
                </p:cNvSpPr>
                <p:nvPr/>
              </p:nvSpPr>
              <p:spPr bwMode="auto">
                <a:xfrm>
                  <a:off x="9273483" y="5549431"/>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23" name="Rectangle 42">
                  <a:extLst>
                    <a:ext uri="{FF2B5EF4-FFF2-40B4-BE49-F238E27FC236}">
                      <a16:creationId xmlns:a16="http://schemas.microsoft.com/office/drawing/2014/main" id="{1A25D5AC-67D8-4E99-B8D8-994F3B43194D}"/>
                    </a:ext>
                  </a:extLst>
                </p:cNvPr>
                <p:cNvSpPr>
                  <a:spLocks noChangeArrowheads="1"/>
                </p:cNvSpPr>
                <p:nvPr/>
              </p:nvSpPr>
              <p:spPr bwMode="auto">
                <a:xfrm>
                  <a:off x="9281420" y="5683350"/>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pic>
            <p:nvPicPr>
              <p:cNvPr id="18" name="Picture 17">
                <a:extLst>
                  <a:ext uri="{FF2B5EF4-FFF2-40B4-BE49-F238E27FC236}">
                    <a16:creationId xmlns:a16="http://schemas.microsoft.com/office/drawing/2014/main" id="{D61F7322-24A4-42B7-85BF-27669BC13C30}"/>
                  </a:ext>
                </a:extLst>
              </p:cNvPr>
              <p:cNvPicPr>
                <a:picLocks noChangeAspect="1"/>
              </p:cNvPicPr>
              <p:nvPr/>
            </p:nvPicPr>
            <p:blipFill>
              <a:blip r:embed="rId3"/>
              <a:stretch>
                <a:fillRect/>
              </a:stretch>
            </p:blipFill>
            <p:spPr>
              <a:xfrm>
                <a:off x="7767172" y="2098177"/>
                <a:ext cx="354359" cy="228857"/>
              </a:xfrm>
              <a:prstGeom prst="rect">
                <a:avLst/>
              </a:prstGeom>
            </p:spPr>
          </p:pic>
          <p:sp>
            <p:nvSpPr>
              <p:cNvPr id="19" name="Rectangle 18">
                <a:extLst>
                  <a:ext uri="{FF2B5EF4-FFF2-40B4-BE49-F238E27FC236}">
                    <a16:creationId xmlns:a16="http://schemas.microsoft.com/office/drawing/2014/main" id="{D9754935-3203-489D-8EC8-FB0D3159BAE4}"/>
                  </a:ext>
                </a:extLst>
              </p:cNvPr>
              <p:cNvSpPr/>
              <p:nvPr/>
            </p:nvSpPr>
            <p:spPr>
              <a:xfrm>
                <a:off x="8050267" y="2022363"/>
                <a:ext cx="514885"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NIC</a:t>
                </a:r>
              </a:p>
            </p:txBody>
          </p:sp>
        </p:grpSp>
        <p:sp>
          <p:nvSpPr>
            <p:cNvPr id="54" name="Rectangle 53">
              <a:extLst>
                <a:ext uri="{FF2B5EF4-FFF2-40B4-BE49-F238E27FC236}">
                  <a16:creationId xmlns:a16="http://schemas.microsoft.com/office/drawing/2014/main" id="{32749BD8-002B-449C-8F2F-8359FF990BD3}"/>
                </a:ext>
              </a:extLst>
            </p:cNvPr>
            <p:cNvSpPr/>
            <p:nvPr/>
          </p:nvSpPr>
          <p:spPr>
            <a:xfrm>
              <a:off x="1922507" y="4431655"/>
              <a:ext cx="847091" cy="369332"/>
            </a:xfrm>
            <a:prstGeom prst="rect">
              <a:avLst/>
            </a:prstGeom>
          </p:spPr>
          <p:txBody>
            <a:bodyPr wrap="none">
              <a:spAutoFit/>
            </a:bodyPr>
            <a:lstStyle/>
            <a:p>
              <a:pPr defTabSz="914400"/>
              <a:r>
                <a:rPr lang="en-US" dirty="0">
                  <a:solidFill>
                    <a:prstClr val="black"/>
                  </a:solidFill>
                  <a:latin typeface="Calibri" panose="020F0502020204030204"/>
                </a:rPr>
                <a:t>Subnet</a:t>
              </a:r>
            </a:p>
          </p:txBody>
        </p:sp>
        <p:sp>
          <p:nvSpPr>
            <p:cNvPr id="55" name="Rectangle 54">
              <a:extLst>
                <a:ext uri="{FF2B5EF4-FFF2-40B4-BE49-F238E27FC236}">
                  <a16:creationId xmlns:a16="http://schemas.microsoft.com/office/drawing/2014/main" id="{7560462A-04ED-4776-9603-5B9695651962}"/>
                </a:ext>
              </a:extLst>
            </p:cNvPr>
            <p:cNvSpPr/>
            <p:nvPr/>
          </p:nvSpPr>
          <p:spPr>
            <a:xfrm>
              <a:off x="1438934" y="3944066"/>
              <a:ext cx="1673728" cy="369332"/>
            </a:xfrm>
            <a:prstGeom prst="rect">
              <a:avLst/>
            </a:prstGeom>
          </p:spPr>
          <p:txBody>
            <a:bodyPr wrap="none">
              <a:spAutoFit/>
            </a:bodyPr>
            <a:lstStyle/>
            <a:p>
              <a:pPr defTabSz="914400"/>
              <a:r>
                <a:rPr lang="en-US" dirty="0">
                  <a:solidFill>
                    <a:prstClr val="black"/>
                  </a:solidFill>
                  <a:latin typeface="Calibri" panose="020F0502020204030204"/>
                </a:rPr>
                <a:t>Virtual Network</a:t>
              </a:r>
            </a:p>
          </p:txBody>
        </p:sp>
        <p:grpSp>
          <p:nvGrpSpPr>
            <p:cNvPr id="56" name="Group 55">
              <a:extLst>
                <a:ext uri="{FF2B5EF4-FFF2-40B4-BE49-F238E27FC236}">
                  <a16:creationId xmlns:a16="http://schemas.microsoft.com/office/drawing/2014/main" id="{5BEB202C-4354-42A3-89D7-45553A5EF87F}"/>
                </a:ext>
              </a:extLst>
            </p:cNvPr>
            <p:cNvGrpSpPr/>
            <p:nvPr/>
          </p:nvGrpSpPr>
          <p:grpSpPr>
            <a:xfrm>
              <a:off x="2434521" y="4841746"/>
              <a:ext cx="1002118" cy="798085"/>
              <a:chOff x="7563034" y="1853676"/>
              <a:chExt cx="1002118" cy="798085"/>
            </a:xfrm>
          </p:grpSpPr>
          <p:grpSp>
            <p:nvGrpSpPr>
              <p:cNvPr id="57" name="Group 56">
                <a:extLst>
                  <a:ext uri="{FF2B5EF4-FFF2-40B4-BE49-F238E27FC236}">
                    <a16:creationId xmlns:a16="http://schemas.microsoft.com/office/drawing/2014/main" id="{D35EC841-EE2D-4FC3-B069-791AC24EC43A}"/>
                  </a:ext>
                </a:extLst>
              </p:cNvPr>
              <p:cNvGrpSpPr>
                <a:grpSpLocks noChangeAspect="1"/>
              </p:cNvGrpSpPr>
              <p:nvPr/>
            </p:nvGrpSpPr>
            <p:grpSpPr>
              <a:xfrm>
                <a:off x="7563034" y="1853676"/>
                <a:ext cx="416425" cy="798085"/>
                <a:chOff x="9191145" y="3741535"/>
                <a:chExt cx="774393" cy="2092980"/>
              </a:xfrm>
            </p:grpSpPr>
            <p:grpSp>
              <p:nvGrpSpPr>
                <p:cNvPr id="60" name="Group 59">
                  <a:extLst>
                    <a:ext uri="{FF2B5EF4-FFF2-40B4-BE49-F238E27FC236}">
                      <a16:creationId xmlns:a16="http://schemas.microsoft.com/office/drawing/2014/main" id="{724CE315-5655-4073-971E-EEEAA3215EF0}"/>
                    </a:ext>
                  </a:extLst>
                </p:cNvPr>
                <p:cNvGrpSpPr>
                  <a:grpSpLocks noChangeAspect="1"/>
                </p:cNvGrpSpPr>
                <p:nvPr/>
              </p:nvGrpSpPr>
              <p:grpSpPr>
                <a:xfrm>
                  <a:off x="9191145" y="3741535"/>
                  <a:ext cx="774393" cy="2092980"/>
                  <a:chOff x="6576174" y="3760259"/>
                  <a:chExt cx="1081539" cy="2764684"/>
                </a:xfrm>
              </p:grpSpPr>
              <p:grpSp>
                <p:nvGrpSpPr>
                  <p:cNvPr id="64" name="Group 63">
                    <a:extLst>
                      <a:ext uri="{FF2B5EF4-FFF2-40B4-BE49-F238E27FC236}">
                        <a16:creationId xmlns:a16="http://schemas.microsoft.com/office/drawing/2014/main" id="{915F9323-1D51-4F14-BDB0-8A52D5107B02}"/>
                      </a:ext>
                    </a:extLst>
                  </p:cNvPr>
                  <p:cNvGrpSpPr/>
                  <p:nvPr/>
                </p:nvGrpSpPr>
                <p:grpSpPr>
                  <a:xfrm>
                    <a:off x="6576174" y="3760259"/>
                    <a:ext cx="1081539" cy="2764684"/>
                    <a:chOff x="6576174" y="3760259"/>
                    <a:chExt cx="1081539" cy="2764684"/>
                  </a:xfrm>
                </p:grpSpPr>
                <p:grpSp>
                  <p:nvGrpSpPr>
                    <p:cNvPr id="66" name="Group 65">
                      <a:extLst>
                        <a:ext uri="{FF2B5EF4-FFF2-40B4-BE49-F238E27FC236}">
                          <a16:creationId xmlns:a16="http://schemas.microsoft.com/office/drawing/2014/main" id="{35F275B0-75CA-4955-A8A6-48717027969A}"/>
                        </a:ext>
                      </a:extLst>
                    </p:cNvPr>
                    <p:cNvGrpSpPr/>
                    <p:nvPr/>
                  </p:nvGrpSpPr>
                  <p:grpSpPr>
                    <a:xfrm>
                      <a:off x="6576174" y="3760259"/>
                      <a:ext cx="1081539" cy="2764684"/>
                      <a:chOff x="5365826" y="3709999"/>
                      <a:chExt cx="1074023" cy="2853208"/>
                    </a:xfrm>
                  </p:grpSpPr>
                  <p:sp>
                    <p:nvSpPr>
                      <p:cNvPr id="76" name="Rectangle 75">
                        <a:extLst>
                          <a:ext uri="{FF2B5EF4-FFF2-40B4-BE49-F238E27FC236}">
                            <a16:creationId xmlns:a16="http://schemas.microsoft.com/office/drawing/2014/main" id="{0C708256-D4C3-44D4-8E19-FEA11F14CBD9}"/>
                          </a:ext>
                        </a:extLst>
                      </p:cNvPr>
                      <p:cNvSpPr/>
                      <p:nvPr/>
                    </p:nvSpPr>
                    <p:spPr bwMode="auto">
                      <a:xfrm>
                        <a:off x="5365826" y="3709999"/>
                        <a:ext cx="1074023" cy="2853208"/>
                      </a:xfrm>
                      <a:prstGeom prst="rect">
                        <a:avLst/>
                      </a:prstGeom>
                      <a:solidFill>
                        <a:srgbClr val="FFFFFF">
                          <a:alpha val="69804"/>
                        </a:srgbClr>
                      </a:solidFill>
                      <a:ln w="12700"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77" name="Rectangle 76">
                        <a:extLst>
                          <a:ext uri="{FF2B5EF4-FFF2-40B4-BE49-F238E27FC236}">
                            <a16:creationId xmlns:a16="http://schemas.microsoft.com/office/drawing/2014/main" id="{8340B444-043F-4D0E-8538-C2326272350B}"/>
                          </a:ext>
                        </a:extLst>
                      </p:cNvPr>
                      <p:cNvSpPr/>
                      <p:nvPr/>
                    </p:nvSpPr>
                    <p:spPr bwMode="auto">
                      <a:xfrm>
                        <a:off x="5478169" y="4034937"/>
                        <a:ext cx="849330"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78" name="Rectangle 77">
                        <a:extLst>
                          <a:ext uri="{FF2B5EF4-FFF2-40B4-BE49-F238E27FC236}">
                            <a16:creationId xmlns:a16="http://schemas.microsoft.com/office/drawing/2014/main" id="{61735650-E527-40D7-9D3A-2950CAFD29CD}"/>
                          </a:ext>
                        </a:extLst>
                      </p:cNvPr>
                      <p:cNvSpPr/>
                      <p:nvPr/>
                    </p:nvSpPr>
                    <p:spPr bwMode="auto">
                      <a:xfrm>
                        <a:off x="5478170" y="4215859"/>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 </a:t>
                        </a:r>
                      </a:p>
                    </p:txBody>
                  </p:sp>
                  <p:sp>
                    <p:nvSpPr>
                      <p:cNvPr id="79" name="Rectangle 78">
                        <a:extLst>
                          <a:ext uri="{FF2B5EF4-FFF2-40B4-BE49-F238E27FC236}">
                            <a16:creationId xmlns:a16="http://schemas.microsoft.com/office/drawing/2014/main" id="{FF14015A-0CE7-489A-B092-98606E484CC6}"/>
                          </a:ext>
                        </a:extLst>
                      </p:cNvPr>
                      <p:cNvSpPr/>
                      <p:nvPr/>
                    </p:nvSpPr>
                    <p:spPr bwMode="auto">
                      <a:xfrm>
                        <a:off x="5478170" y="4398739"/>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80" name="Rectangle 79">
                        <a:extLst>
                          <a:ext uri="{FF2B5EF4-FFF2-40B4-BE49-F238E27FC236}">
                            <a16:creationId xmlns:a16="http://schemas.microsoft.com/office/drawing/2014/main" id="{538258F9-6A2C-469C-BD1F-42A83727B294}"/>
                          </a:ext>
                        </a:extLst>
                      </p:cNvPr>
                      <p:cNvSpPr/>
                      <p:nvPr/>
                    </p:nvSpPr>
                    <p:spPr bwMode="auto">
                      <a:xfrm>
                        <a:off x="5478170" y="4764122"/>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81" name="Rectangle 80">
                        <a:extLst>
                          <a:ext uri="{FF2B5EF4-FFF2-40B4-BE49-F238E27FC236}">
                            <a16:creationId xmlns:a16="http://schemas.microsoft.com/office/drawing/2014/main" id="{944D3A8A-F008-4E29-A293-FFAC47BCBF22}"/>
                          </a:ext>
                        </a:extLst>
                      </p:cNvPr>
                      <p:cNvSpPr/>
                      <p:nvPr/>
                    </p:nvSpPr>
                    <p:spPr bwMode="auto">
                      <a:xfrm>
                        <a:off x="5478171" y="4947002"/>
                        <a:ext cx="849330"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82" name="Rectangle 81">
                        <a:extLst>
                          <a:ext uri="{FF2B5EF4-FFF2-40B4-BE49-F238E27FC236}">
                            <a16:creationId xmlns:a16="http://schemas.microsoft.com/office/drawing/2014/main" id="{00E792CB-ACC2-47A2-AACF-DDF7262AAE3F}"/>
                          </a:ext>
                        </a:extLst>
                      </p:cNvPr>
                      <p:cNvSpPr/>
                      <p:nvPr/>
                    </p:nvSpPr>
                    <p:spPr bwMode="auto">
                      <a:xfrm>
                        <a:off x="5478171" y="5131673"/>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 </a:t>
                        </a:r>
                      </a:p>
                    </p:txBody>
                  </p:sp>
                  <p:sp>
                    <p:nvSpPr>
                      <p:cNvPr id="83" name="Rectangle 82">
                        <a:extLst>
                          <a:ext uri="{FF2B5EF4-FFF2-40B4-BE49-F238E27FC236}">
                            <a16:creationId xmlns:a16="http://schemas.microsoft.com/office/drawing/2014/main" id="{B0BF506F-C57C-4461-BC0B-0FAA281E8C9F}"/>
                          </a:ext>
                        </a:extLst>
                      </p:cNvPr>
                      <p:cNvSpPr/>
                      <p:nvPr/>
                    </p:nvSpPr>
                    <p:spPr bwMode="auto">
                      <a:xfrm>
                        <a:off x="5478171" y="5313426"/>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84" name="Rectangle 83">
                        <a:extLst>
                          <a:ext uri="{FF2B5EF4-FFF2-40B4-BE49-F238E27FC236}">
                            <a16:creationId xmlns:a16="http://schemas.microsoft.com/office/drawing/2014/main" id="{7D43C5D7-02A4-4433-BCA4-19363A4E4201}"/>
                          </a:ext>
                        </a:extLst>
                      </p:cNvPr>
                      <p:cNvSpPr/>
                      <p:nvPr/>
                    </p:nvSpPr>
                    <p:spPr bwMode="auto">
                      <a:xfrm>
                        <a:off x="5478170" y="5496306"/>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85" name="Freeform 34">
                        <a:extLst>
                          <a:ext uri="{FF2B5EF4-FFF2-40B4-BE49-F238E27FC236}">
                            <a16:creationId xmlns:a16="http://schemas.microsoft.com/office/drawing/2014/main" id="{645CA46F-F785-49D1-B400-8A4D957ACB9C}"/>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86" name="Freeform 35">
                        <a:extLst>
                          <a:ext uri="{FF2B5EF4-FFF2-40B4-BE49-F238E27FC236}">
                            <a16:creationId xmlns:a16="http://schemas.microsoft.com/office/drawing/2014/main" id="{63BFCC21-F5C7-4216-9457-33795B6C50D1}"/>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87" name="Freeform 36">
                        <a:extLst>
                          <a:ext uri="{FF2B5EF4-FFF2-40B4-BE49-F238E27FC236}">
                            <a16:creationId xmlns:a16="http://schemas.microsoft.com/office/drawing/2014/main" id="{62C713DB-513F-432B-96F5-8B41A796BF93}"/>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88" name="Freeform 37">
                        <a:extLst>
                          <a:ext uri="{FF2B5EF4-FFF2-40B4-BE49-F238E27FC236}">
                            <a16:creationId xmlns:a16="http://schemas.microsoft.com/office/drawing/2014/main" id="{ABC1F08B-61A3-4D81-A519-A30458137C06}"/>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89" name="Freeform 34">
                        <a:extLst>
                          <a:ext uri="{FF2B5EF4-FFF2-40B4-BE49-F238E27FC236}">
                            <a16:creationId xmlns:a16="http://schemas.microsoft.com/office/drawing/2014/main" id="{C0B65951-561C-49B7-931C-0AC397622372}"/>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90" name="Freeform 35">
                        <a:extLst>
                          <a:ext uri="{FF2B5EF4-FFF2-40B4-BE49-F238E27FC236}">
                            <a16:creationId xmlns:a16="http://schemas.microsoft.com/office/drawing/2014/main" id="{1778506B-A4F6-43DF-9E2F-BCFBFDF311C7}"/>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91" name="Freeform 36">
                        <a:extLst>
                          <a:ext uri="{FF2B5EF4-FFF2-40B4-BE49-F238E27FC236}">
                            <a16:creationId xmlns:a16="http://schemas.microsoft.com/office/drawing/2014/main" id="{BA463852-F7FA-4160-AB00-BA6DCC4A657B}"/>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92" name="Freeform 37">
                        <a:extLst>
                          <a:ext uri="{FF2B5EF4-FFF2-40B4-BE49-F238E27FC236}">
                            <a16:creationId xmlns:a16="http://schemas.microsoft.com/office/drawing/2014/main" id="{7BEAB276-1FB7-4AE4-B6C2-4B9F188841DC}"/>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93" name="Rectangle 42">
                        <a:extLst>
                          <a:ext uri="{FF2B5EF4-FFF2-40B4-BE49-F238E27FC236}">
                            <a16:creationId xmlns:a16="http://schemas.microsoft.com/office/drawing/2014/main" id="{8FC31C71-9AE4-4DFC-ACB5-BE3AD8E20899}"/>
                          </a:ext>
                        </a:extLst>
                      </p:cNvPr>
                      <p:cNvSpPr>
                        <a:spLocks noChangeArrowheads="1"/>
                      </p:cNvSpPr>
                      <p:nvPr/>
                    </p:nvSpPr>
                    <p:spPr bwMode="auto">
                      <a:xfrm>
                        <a:off x="5480021" y="5797778"/>
                        <a:ext cx="868674" cy="13040"/>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sp>
                  <p:nvSpPr>
                    <p:cNvPr id="67" name="Freeform 8">
                      <a:extLst>
                        <a:ext uri="{FF2B5EF4-FFF2-40B4-BE49-F238E27FC236}">
                          <a16:creationId xmlns:a16="http://schemas.microsoft.com/office/drawing/2014/main" id="{5D482F69-947F-45BF-9CC2-D19A3684E7B5}"/>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68" name="Freeform 8">
                      <a:extLst>
                        <a:ext uri="{FF2B5EF4-FFF2-40B4-BE49-F238E27FC236}">
                          <a16:creationId xmlns:a16="http://schemas.microsoft.com/office/drawing/2014/main" id="{4BB5DC1D-583F-42F8-B092-ECF207142762}"/>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69" name="Freeform 8">
                      <a:extLst>
                        <a:ext uri="{FF2B5EF4-FFF2-40B4-BE49-F238E27FC236}">
                          <a16:creationId xmlns:a16="http://schemas.microsoft.com/office/drawing/2014/main" id="{D633AEB9-16D4-412B-9C55-2EA6C13742A5}"/>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70" name="Freeform 8">
                      <a:extLst>
                        <a:ext uri="{FF2B5EF4-FFF2-40B4-BE49-F238E27FC236}">
                          <a16:creationId xmlns:a16="http://schemas.microsoft.com/office/drawing/2014/main" id="{24548291-2BC6-4DDF-84C9-EBD3572CAD99}"/>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71" name="Freeform 8">
                      <a:extLst>
                        <a:ext uri="{FF2B5EF4-FFF2-40B4-BE49-F238E27FC236}">
                          <a16:creationId xmlns:a16="http://schemas.microsoft.com/office/drawing/2014/main" id="{8269FE88-6CAF-41DB-8F27-C854A4101585}"/>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72" name="Freeform 8">
                      <a:extLst>
                        <a:ext uri="{FF2B5EF4-FFF2-40B4-BE49-F238E27FC236}">
                          <a16:creationId xmlns:a16="http://schemas.microsoft.com/office/drawing/2014/main" id="{6F735A54-6C90-492F-A029-3E84D6ED1A16}"/>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73" name="Freeform 8">
                      <a:extLst>
                        <a:ext uri="{FF2B5EF4-FFF2-40B4-BE49-F238E27FC236}">
                          <a16:creationId xmlns:a16="http://schemas.microsoft.com/office/drawing/2014/main" id="{D0A9219E-C667-4E6B-B7A8-723D036B41A8}"/>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74" name="Freeform 8">
                      <a:extLst>
                        <a:ext uri="{FF2B5EF4-FFF2-40B4-BE49-F238E27FC236}">
                          <a16:creationId xmlns:a16="http://schemas.microsoft.com/office/drawing/2014/main" id="{11C55257-A500-4E93-927C-33C950288100}"/>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75" name="Freeform 8">
                      <a:extLst>
                        <a:ext uri="{FF2B5EF4-FFF2-40B4-BE49-F238E27FC236}">
                          <a16:creationId xmlns:a16="http://schemas.microsoft.com/office/drawing/2014/main" id="{733FD628-E0F0-4030-A5A1-35D729EBEAEA}"/>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sp>
                <p:nvSpPr>
                  <p:cNvPr id="65" name="Rectangle 64">
                    <a:extLst>
                      <a:ext uri="{FF2B5EF4-FFF2-40B4-BE49-F238E27FC236}">
                        <a16:creationId xmlns:a16="http://schemas.microsoft.com/office/drawing/2014/main" id="{57C3E625-395B-42AD-9820-588E235CFF62}"/>
                      </a:ext>
                    </a:extLst>
                  </p:cNvPr>
                  <p:cNvSpPr/>
                  <p:nvPr/>
                </p:nvSpPr>
                <p:spPr bwMode="auto">
                  <a:xfrm>
                    <a:off x="6689300" y="4605702"/>
                    <a:ext cx="855274" cy="177206"/>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grpSp>
            <p:sp>
              <p:nvSpPr>
                <p:cNvPr id="61" name="Rectangle 42">
                  <a:extLst>
                    <a:ext uri="{FF2B5EF4-FFF2-40B4-BE49-F238E27FC236}">
                      <a16:creationId xmlns:a16="http://schemas.microsoft.com/office/drawing/2014/main" id="{E97802A9-2226-4DEE-B66B-247E6498C994}"/>
                    </a:ext>
                  </a:extLst>
                </p:cNvPr>
                <p:cNvSpPr>
                  <a:spLocks noChangeArrowheads="1"/>
                </p:cNvSpPr>
                <p:nvPr/>
              </p:nvSpPr>
              <p:spPr bwMode="auto">
                <a:xfrm>
                  <a:off x="9273483" y="5413375"/>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62" name="Rectangle 42">
                  <a:extLst>
                    <a:ext uri="{FF2B5EF4-FFF2-40B4-BE49-F238E27FC236}">
                      <a16:creationId xmlns:a16="http://schemas.microsoft.com/office/drawing/2014/main" id="{B1F4ACC2-C904-4145-9430-362F12E70328}"/>
                    </a:ext>
                  </a:extLst>
                </p:cNvPr>
                <p:cNvSpPr>
                  <a:spLocks noChangeArrowheads="1"/>
                </p:cNvSpPr>
                <p:nvPr/>
              </p:nvSpPr>
              <p:spPr bwMode="auto">
                <a:xfrm>
                  <a:off x="9273483" y="5549431"/>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63" name="Rectangle 42">
                  <a:extLst>
                    <a:ext uri="{FF2B5EF4-FFF2-40B4-BE49-F238E27FC236}">
                      <a16:creationId xmlns:a16="http://schemas.microsoft.com/office/drawing/2014/main" id="{06BD0AF4-B28D-4DD8-AEFF-6E6D90ADE78B}"/>
                    </a:ext>
                  </a:extLst>
                </p:cNvPr>
                <p:cNvSpPr>
                  <a:spLocks noChangeArrowheads="1"/>
                </p:cNvSpPr>
                <p:nvPr/>
              </p:nvSpPr>
              <p:spPr bwMode="auto">
                <a:xfrm>
                  <a:off x="9281420" y="5683350"/>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pic>
            <p:nvPicPr>
              <p:cNvPr id="58" name="Picture 57">
                <a:extLst>
                  <a:ext uri="{FF2B5EF4-FFF2-40B4-BE49-F238E27FC236}">
                    <a16:creationId xmlns:a16="http://schemas.microsoft.com/office/drawing/2014/main" id="{DFD535D4-C8A5-497E-9071-4F5854523C01}"/>
                  </a:ext>
                </a:extLst>
              </p:cNvPr>
              <p:cNvPicPr>
                <a:picLocks noChangeAspect="1"/>
              </p:cNvPicPr>
              <p:nvPr/>
            </p:nvPicPr>
            <p:blipFill>
              <a:blip r:embed="rId3"/>
              <a:stretch>
                <a:fillRect/>
              </a:stretch>
            </p:blipFill>
            <p:spPr>
              <a:xfrm>
                <a:off x="7767172" y="2098177"/>
                <a:ext cx="354359" cy="228857"/>
              </a:xfrm>
              <a:prstGeom prst="rect">
                <a:avLst/>
              </a:prstGeom>
            </p:spPr>
          </p:pic>
          <p:sp>
            <p:nvSpPr>
              <p:cNvPr id="59" name="Rectangle 58">
                <a:extLst>
                  <a:ext uri="{FF2B5EF4-FFF2-40B4-BE49-F238E27FC236}">
                    <a16:creationId xmlns:a16="http://schemas.microsoft.com/office/drawing/2014/main" id="{F8C40BC4-EEB0-459E-BBE9-6957B5BF5B99}"/>
                  </a:ext>
                </a:extLst>
              </p:cNvPr>
              <p:cNvSpPr/>
              <p:nvPr/>
            </p:nvSpPr>
            <p:spPr>
              <a:xfrm>
                <a:off x="8050267" y="2022363"/>
                <a:ext cx="514885"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NIC</a:t>
                </a:r>
              </a:p>
            </p:txBody>
          </p:sp>
        </p:grpSp>
        <p:grpSp>
          <p:nvGrpSpPr>
            <p:cNvPr id="94" name="Group 93">
              <a:extLst>
                <a:ext uri="{FF2B5EF4-FFF2-40B4-BE49-F238E27FC236}">
                  <a16:creationId xmlns:a16="http://schemas.microsoft.com/office/drawing/2014/main" id="{F6B86030-FE81-4FEB-85B8-6F15B86EC541}"/>
                </a:ext>
              </a:extLst>
            </p:cNvPr>
            <p:cNvGrpSpPr/>
            <p:nvPr/>
          </p:nvGrpSpPr>
          <p:grpSpPr>
            <a:xfrm>
              <a:off x="5872894" y="3914453"/>
              <a:ext cx="1375889" cy="1204379"/>
              <a:chOff x="6674278" y="4377743"/>
              <a:chExt cx="1375889" cy="1532200"/>
            </a:xfrm>
          </p:grpSpPr>
          <p:sp>
            <p:nvSpPr>
              <p:cNvPr id="95" name="Rectangle 94">
                <a:extLst>
                  <a:ext uri="{FF2B5EF4-FFF2-40B4-BE49-F238E27FC236}">
                    <a16:creationId xmlns:a16="http://schemas.microsoft.com/office/drawing/2014/main" id="{FE1481AA-11B2-42E9-9E4A-A91CF96215F7}"/>
                  </a:ext>
                </a:extLst>
              </p:cNvPr>
              <p:cNvSpPr/>
              <p:nvPr/>
            </p:nvSpPr>
            <p:spPr>
              <a:xfrm>
                <a:off x="6674278" y="5540611"/>
                <a:ext cx="1375889" cy="3693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On-premises</a:t>
                </a:r>
              </a:p>
            </p:txBody>
          </p:sp>
          <p:grpSp>
            <p:nvGrpSpPr>
              <p:cNvPr id="96" name="Group 95">
                <a:extLst>
                  <a:ext uri="{FF2B5EF4-FFF2-40B4-BE49-F238E27FC236}">
                    <a16:creationId xmlns:a16="http://schemas.microsoft.com/office/drawing/2014/main" id="{60B64B5B-9A61-4C24-9017-68B9BFD9986D}"/>
                  </a:ext>
                </a:extLst>
              </p:cNvPr>
              <p:cNvGrpSpPr>
                <a:grpSpLocks noChangeAspect="1"/>
              </p:cNvGrpSpPr>
              <p:nvPr/>
            </p:nvGrpSpPr>
            <p:grpSpPr bwMode="auto">
              <a:xfrm>
                <a:off x="6969122" y="4377743"/>
                <a:ext cx="700277" cy="1231867"/>
                <a:chOff x="3600" y="469"/>
                <a:chExt cx="768" cy="1351"/>
              </a:xfrm>
            </p:grpSpPr>
            <p:sp>
              <p:nvSpPr>
                <p:cNvPr id="97" name="AutoShape 7">
                  <a:extLst>
                    <a:ext uri="{FF2B5EF4-FFF2-40B4-BE49-F238E27FC236}">
                      <a16:creationId xmlns:a16="http://schemas.microsoft.com/office/drawing/2014/main" id="{F907D22D-A1CD-4225-8F25-19A898A2654B}"/>
                    </a:ext>
                  </a:extLst>
                </p:cNvPr>
                <p:cNvSpPr>
                  <a:spLocks noChangeAspect="1" noChangeArrowheads="1" noTextEdit="1"/>
                </p:cNvSpPr>
                <p:nvPr/>
              </p:nvSpPr>
              <p:spPr bwMode="auto">
                <a:xfrm>
                  <a:off x="3600" y="469"/>
                  <a:ext cx="768" cy="1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98" name="Rectangle 97">
                  <a:extLst>
                    <a:ext uri="{FF2B5EF4-FFF2-40B4-BE49-F238E27FC236}">
                      <a16:creationId xmlns:a16="http://schemas.microsoft.com/office/drawing/2014/main" id="{D9DB2FCB-74A0-42E5-A137-17407514B6D0}"/>
                    </a:ext>
                  </a:extLst>
                </p:cNvPr>
                <p:cNvSpPr>
                  <a:spLocks noChangeArrowheads="1"/>
                </p:cNvSpPr>
                <p:nvPr/>
              </p:nvSpPr>
              <p:spPr bwMode="auto">
                <a:xfrm>
                  <a:off x="3597" y="1386"/>
                  <a:ext cx="541" cy="431"/>
                </a:xfrm>
                <a:prstGeom prst="rect">
                  <a:avLst/>
                </a:prstGeom>
                <a:solidFill>
                  <a:sysClr val="window" lastClr="FFFFFF">
                    <a:lumMod val="75000"/>
                  </a:sys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99" name="Freeform 135">
                  <a:extLst>
                    <a:ext uri="{FF2B5EF4-FFF2-40B4-BE49-F238E27FC236}">
                      <a16:creationId xmlns:a16="http://schemas.microsoft.com/office/drawing/2014/main" id="{8E41C064-2BBE-41DC-9DD6-FABDFA65998C}"/>
                    </a:ext>
                  </a:extLst>
                </p:cNvPr>
                <p:cNvSpPr>
                  <a:spLocks/>
                </p:cNvSpPr>
                <p:nvPr/>
              </p:nvSpPr>
              <p:spPr bwMode="auto">
                <a:xfrm>
                  <a:off x="3908" y="606"/>
                  <a:ext cx="460" cy="1211"/>
                </a:xfrm>
                <a:custGeom>
                  <a:avLst/>
                  <a:gdLst>
                    <a:gd name="T0" fmla="*/ 0 w 460"/>
                    <a:gd name="T1" fmla="*/ 0 h 1211"/>
                    <a:gd name="T2" fmla="*/ 460 w 460"/>
                    <a:gd name="T3" fmla="*/ 0 h 1211"/>
                    <a:gd name="T4" fmla="*/ 460 w 460"/>
                    <a:gd name="T5" fmla="*/ 1211 h 1211"/>
                    <a:gd name="T6" fmla="*/ 0 w 460"/>
                    <a:gd name="T7" fmla="*/ 1211 h 1211"/>
                    <a:gd name="T8" fmla="*/ 0 w 460"/>
                    <a:gd name="T9" fmla="*/ 790 h 1211"/>
                    <a:gd name="T10" fmla="*/ 0 w 460"/>
                    <a:gd name="T11" fmla="*/ 0 h 1211"/>
                  </a:gdLst>
                  <a:ahLst/>
                  <a:cxnLst>
                    <a:cxn ang="0">
                      <a:pos x="T0" y="T1"/>
                    </a:cxn>
                    <a:cxn ang="0">
                      <a:pos x="T2" y="T3"/>
                    </a:cxn>
                    <a:cxn ang="0">
                      <a:pos x="T4" y="T5"/>
                    </a:cxn>
                    <a:cxn ang="0">
                      <a:pos x="T6" y="T7"/>
                    </a:cxn>
                    <a:cxn ang="0">
                      <a:pos x="T8" y="T9"/>
                    </a:cxn>
                    <a:cxn ang="0">
                      <a:pos x="T10" y="T11"/>
                    </a:cxn>
                  </a:cxnLst>
                  <a:rect l="0" t="0" r="r" b="b"/>
                  <a:pathLst>
                    <a:path w="460" h="1211">
                      <a:moveTo>
                        <a:pt x="0" y="0"/>
                      </a:moveTo>
                      <a:lnTo>
                        <a:pt x="460" y="0"/>
                      </a:lnTo>
                      <a:lnTo>
                        <a:pt x="460" y="1211"/>
                      </a:lnTo>
                      <a:lnTo>
                        <a:pt x="0" y="1211"/>
                      </a:lnTo>
                      <a:lnTo>
                        <a:pt x="0" y="790"/>
                      </a:lnTo>
                      <a:lnTo>
                        <a:pt x="0" y="0"/>
                      </a:lnTo>
                      <a:close/>
                    </a:path>
                  </a:pathLst>
                </a:custGeom>
                <a:solidFill>
                  <a:sysClr val="window" lastClr="FFFFFF">
                    <a:lumMod val="7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00" name="Freeform 136">
                  <a:extLst>
                    <a:ext uri="{FF2B5EF4-FFF2-40B4-BE49-F238E27FC236}">
                      <a16:creationId xmlns:a16="http://schemas.microsoft.com/office/drawing/2014/main" id="{309E02A6-5982-40E2-BB3E-55770F5F32D8}"/>
                    </a:ext>
                  </a:extLst>
                </p:cNvPr>
                <p:cNvSpPr>
                  <a:spLocks/>
                </p:cNvSpPr>
                <p:nvPr/>
              </p:nvSpPr>
              <p:spPr bwMode="auto">
                <a:xfrm>
                  <a:off x="3597" y="1396"/>
                  <a:ext cx="311" cy="421"/>
                </a:xfrm>
                <a:custGeom>
                  <a:avLst/>
                  <a:gdLst>
                    <a:gd name="T0" fmla="*/ 0 w 311"/>
                    <a:gd name="T1" fmla="*/ 421 h 421"/>
                    <a:gd name="T2" fmla="*/ 311 w 311"/>
                    <a:gd name="T3" fmla="*/ 421 h 421"/>
                    <a:gd name="T4" fmla="*/ 311 w 311"/>
                    <a:gd name="T5" fmla="*/ 0 h 421"/>
                    <a:gd name="T6" fmla="*/ 0 w 311"/>
                    <a:gd name="T7" fmla="*/ 421 h 421"/>
                  </a:gdLst>
                  <a:ahLst/>
                  <a:cxnLst>
                    <a:cxn ang="0">
                      <a:pos x="T0" y="T1"/>
                    </a:cxn>
                    <a:cxn ang="0">
                      <a:pos x="T2" y="T3"/>
                    </a:cxn>
                    <a:cxn ang="0">
                      <a:pos x="T4" y="T5"/>
                    </a:cxn>
                    <a:cxn ang="0">
                      <a:pos x="T6" y="T7"/>
                    </a:cxn>
                  </a:cxnLst>
                  <a:rect l="0" t="0" r="r" b="b"/>
                  <a:pathLst>
                    <a:path w="311" h="421">
                      <a:moveTo>
                        <a:pt x="0" y="421"/>
                      </a:moveTo>
                      <a:lnTo>
                        <a:pt x="311" y="421"/>
                      </a:lnTo>
                      <a:lnTo>
                        <a:pt x="311" y="0"/>
                      </a:lnTo>
                      <a:lnTo>
                        <a:pt x="0" y="421"/>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01" name="Rectangle 100">
                  <a:extLst>
                    <a:ext uri="{FF2B5EF4-FFF2-40B4-BE49-F238E27FC236}">
                      <a16:creationId xmlns:a16="http://schemas.microsoft.com/office/drawing/2014/main" id="{E806D932-2891-4566-9F96-10F8B82CF8F4}"/>
                    </a:ext>
                  </a:extLst>
                </p:cNvPr>
                <p:cNvSpPr>
                  <a:spLocks noChangeArrowheads="1"/>
                </p:cNvSpPr>
                <p:nvPr/>
              </p:nvSpPr>
              <p:spPr bwMode="auto">
                <a:xfrm>
                  <a:off x="3967" y="694"/>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02" name="Rectangle 101">
                  <a:extLst>
                    <a:ext uri="{FF2B5EF4-FFF2-40B4-BE49-F238E27FC236}">
                      <a16:creationId xmlns:a16="http://schemas.microsoft.com/office/drawing/2014/main" id="{5F7BE7DE-E490-461A-BAC7-E000790A87EF}"/>
                    </a:ext>
                  </a:extLst>
                </p:cNvPr>
                <p:cNvSpPr>
                  <a:spLocks noChangeArrowheads="1"/>
                </p:cNvSpPr>
                <p:nvPr/>
              </p:nvSpPr>
              <p:spPr bwMode="auto">
                <a:xfrm>
                  <a:off x="4066" y="694"/>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03" name="Rectangle 102">
                  <a:extLst>
                    <a:ext uri="{FF2B5EF4-FFF2-40B4-BE49-F238E27FC236}">
                      <a16:creationId xmlns:a16="http://schemas.microsoft.com/office/drawing/2014/main" id="{33ABBCB8-C63A-4507-90EE-E13428409A35}"/>
                    </a:ext>
                  </a:extLst>
                </p:cNvPr>
                <p:cNvSpPr>
                  <a:spLocks noChangeArrowheads="1"/>
                </p:cNvSpPr>
                <p:nvPr/>
              </p:nvSpPr>
              <p:spPr bwMode="auto">
                <a:xfrm>
                  <a:off x="4164" y="694"/>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04" name="Rectangle 103">
                  <a:extLst>
                    <a:ext uri="{FF2B5EF4-FFF2-40B4-BE49-F238E27FC236}">
                      <a16:creationId xmlns:a16="http://schemas.microsoft.com/office/drawing/2014/main" id="{2F60FF72-4ECA-4AFF-87D0-889F49A1CCFA}"/>
                    </a:ext>
                  </a:extLst>
                </p:cNvPr>
                <p:cNvSpPr>
                  <a:spLocks noChangeArrowheads="1"/>
                </p:cNvSpPr>
                <p:nvPr/>
              </p:nvSpPr>
              <p:spPr bwMode="auto">
                <a:xfrm>
                  <a:off x="4263" y="694"/>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05" name="Rectangle 104">
                  <a:extLst>
                    <a:ext uri="{FF2B5EF4-FFF2-40B4-BE49-F238E27FC236}">
                      <a16:creationId xmlns:a16="http://schemas.microsoft.com/office/drawing/2014/main" id="{ECED562F-505F-489A-9EC0-9BCB605F3CE2}"/>
                    </a:ext>
                  </a:extLst>
                </p:cNvPr>
                <p:cNvSpPr>
                  <a:spLocks noChangeArrowheads="1"/>
                </p:cNvSpPr>
                <p:nvPr/>
              </p:nvSpPr>
              <p:spPr bwMode="auto">
                <a:xfrm>
                  <a:off x="3967" y="821"/>
                  <a:ext cx="46"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06" name="Rectangle 105">
                  <a:extLst>
                    <a:ext uri="{FF2B5EF4-FFF2-40B4-BE49-F238E27FC236}">
                      <a16:creationId xmlns:a16="http://schemas.microsoft.com/office/drawing/2014/main" id="{6AC14F31-82A8-488D-8D0A-35F233D37810}"/>
                    </a:ext>
                  </a:extLst>
                </p:cNvPr>
                <p:cNvSpPr>
                  <a:spLocks noChangeArrowheads="1"/>
                </p:cNvSpPr>
                <p:nvPr/>
              </p:nvSpPr>
              <p:spPr bwMode="auto">
                <a:xfrm>
                  <a:off x="4066" y="821"/>
                  <a:ext cx="46"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07" name="Rectangle 106">
                  <a:extLst>
                    <a:ext uri="{FF2B5EF4-FFF2-40B4-BE49-F238E27FC236}">
                      <a16:creationId xmlns:a16="http://schemas.microsoft.com/office/drawing/2014/main" id="{300570C7-0842-4F5E-B572-8EE176B1AF28}"/>
                    </a:ext>
                  </a:extLst>
                </p:cNvPr>
                <p:cNvSpPr>
                  <a:spLocks noChangeArrowheads="1"/>
                </p:cNvSpPr>
                <p:nvPr/>
              </p:nvSpPr>
              <p:spPr bwMode="auto">
                <a:xfrm>
                  <a:off x="4164" y="821"/>
                  <a:ext cx="46" cy="8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08" name="Rectangle 107">
                  <a:extLst>
                    <a:ext uri="{FF2B5EF4-FFF2-40B4-BE49-F238E27FC236}">
                      <a16:creationId xmlns:a16="http://schemas.microsoft.com/office/drawing/2014/main" id="{61BCA33F-1722-4BD2-9DE6-EA4589F66279}"/>
                    </a:ext>
                  </a:extLst>
                </p:cNvPr>
                <p:cNvSpPr>
                  <a:spLocks noChangeArrowheads="1"/>
                </p:cNvSpPr>
                <p:nvPr/>
              </p:nvSpPr>
              <p:spPr bwMode="auto">
                <a:xfrm>
                  <a:off x="4263" y="821"/>
                  <a:ext cx="46"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09" name="Rectangle 108">
                  <a:extLst>
                    <a:ext uri="{FF2B5EF4-FFF2-40B4-BE49-F238E27FC236}">
                      <a16:creationId xmlns:a16="http://schemas.microsoft.com/office/drawing/2014/main" id="{5CAC0AF9-6077-40DB-9C48-F8C43C36E465}"/>
                    </a:ext>
                  </a:extLst>
                </p:cNvPr>
                <p:cNvSpPr>
                  <a:spLocks noChangeArrowheads="1"/>
                </p:cNvSpPr>
                <p:nvPr/>
              </p:nvSpPr>
              <p:spPr bwMode="auto">
                <a:xfrm>
                  <a:off x="3967" y="952"/>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10" name="Rectangle 109">
                  <a:extLst>
                    <a:ext uri="{FF2B5EF4-FFF2-40B4-BE49-F238E27FC236}">
                      <a16:creationId xmlns:a16="http://schemas.microsoft.com/office/drawing/2014/main" id="{157C0648-217A-43C6-B61B-1C29655EB5FB}"/>
                    </a:ext>
                  </a:extLst>
                </p:cNvPr>
                <p:cNvSpPr>
                  <a:spLocks noChangeArrowheads="1"/>
                </p:cNvSpPr>
                <p:nvPr/>
              </p:nvSpPr>
              <p:spPr bwMode="auto">
                <a:xfrm>
                  <a:off x="4066" y="952"/>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11" name="Rectangle 110">
                  <a:extLst>
                    <a:ext uri="{FF2B5EF4-FFF2-40B4-BE49-F238E27FC236}">
                      <a16:creationId xmlns:a16="http://schemas.microsoft.com/office/drawing/2014/main" id="{0E030755-A58F-496D-93BC-E7BE201177CB}"/>
                    </a:ext>
                  </a:extLst>
                </p:cNvPr>
                <p:cNvSpPr>
                  <a:spLocks noChangeArrowheads="1"/>
                </p:cNvSpPr>
                <p:nvPr/>
              </p:nvSpPr>
              <p:spPr bwMode="auto">
                <a:xfrm>
                  <a:off x="4164" y="952"/>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12" name="Rectangle 111">
                  <a:extLst>
                    <a:ext uri="{FF2B5EF4-FFF2-40B4-BE49-F238E27FC236}">
                      <a16:creationId xmlns:a16="http://schemas.microsoft.com/office/drawing/2014/main" id="{8830BF3A-C47B-4EA2-98C6-19862DDDD821}"/>
                    </a:ext>
                  </a:extLst>
                </p:cNvPr>
                <p:cNvSpPr>
                  <a:spLocks noChangeArrowheads="1"/>
                </p:cNvSpPr>
                <p:nvPr/>
              </p:nvSpPr>
              <p:spPr bwMode="auto">
                <a:xfrm>
                  <a:off x="4263" y="952"/>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13" name="Rectangle 112">
                  <a:extLst>
                    <a:ext uri="{FF2B5EF4-FFF2-40B4-BE49-F238E27FC236}">
                      <a16:creationId xmlns:a16="http://schemas.microsoft.com/office/drawing/2014/main" id="{D95E60DC-852C-45F0-8A35-49C99062A573}"/>
                    </a:ext>
                  </a:extLst>
                </p:cNvPr>
                <p:cNvSpPr>
                  <a:spLocks noChangeArrowheads="1"/>
                </p:cNvSpPr>
                <p:nvPr/>
              </p:nvSpPr>
              <p:spPr bwMode="auto">
                <a:xfrm>
                  <a:off x="3967" y="1079"/>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14" name="Rectangle 113">
                  <a:extLst>
                    <a:ext uri="{FF2B5EF4-FFF2-40B4-BE49-F238E27FC236}">
                      <a16:creationId xmlns:a16="http://schemas.microsoft.com/office/drawing/2014/main" id="{D3AEC032-8C94-4034-98DA-3484AEA2F014}"/>
                    </a:ext>
                  </a:extLst>
                </p:cNvPr>
                <p:cNvSpPr>
                  <a:spLocks noChangeArrowheads="1"/>
                </p:cNvSpPr>
                <p:nvPr/>
              </p:nvSpPr>
              <p:spPr bwMode="auto">
                <a:xfrm>
                  <a:off x="4066" y="1079"/>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15" name="Rectangle 114">
                  <a:extLst>
                    <a:ext uri="{FF2B5EF4-FFF2-40B4-BE49-F238E27FC236}">
                      <a16:creationId xmlns:a16="http://schemas.microsoft.com/office/drawing/2014/main" id="{A095065E-2159-4BA5-91A5-E6094E01B033}"/>
                    </a:ext>
                  </a:extLst>
                </p:cNvPr>
                <p:cNvSpPr>
                  <a:spLocks noChangeArrowheads="1"/>
                </p:cNvSpPr>
                <p:nvPr/>
              </p:nvSpPr>
              <p:spPr bwMode="auto">
                <a:xfrm>
                  <a:off x="4164" y="1079"/>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16" name="Rectangle 115">
                  <a:extLst>
                    <a:ext uri="{FF2B5EF4-FFF2-40B4-BE49-F238E27FC236}">
                      <a16:creationId xmlns:a16="http://schemas.microsoft.com/office/drawing/2014/main" id="{9F577CFF-0EA6-4F41-A7CF-CC3F7DAB31BA}"/>
                    </a:ext>
                  </a:extLst>
                </p:cNvPr>
                <p:cNvSpPr>
                  <a:spLocks noChangeArrowheads="1"/>
                </p:cNvSpPr>
                <p:nvPr/>
              </p:nvSpPr>
              <p:spPr bwMode="auto">
                <a:xfrm>
                  <a:off x="4263" y="1079"/>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17" name="Rectangle 116">
                  <a:extLst>
                    <a:ext uri="{FF2B5EF4-FFF2-40B4-BE49-F238E27FC236}">
                      <a16:creationId xmlns:a16="http://schemas.microsoft.com/office/drawing/2014/main" id="{BF609758-DC4F-4012-8B7C-3B419278C60A}"/>
                    </a:ext>
                  </a:extLst>
                </p:cNvPr>
                <p:cNvSpPr>
                  <a:spLocks noChangeArrowheads="1"/>
                </p:cNvSpPr>
                <p:nvPr/>
              </p:nvSpPr>
              <p:spPr bwMode="auto">
                <a:xfrm>
                  <a:off x="3967" y="1210"/>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18" name="Rectangle 117">
                  <a:extLst>
                    <a:ext uri="{FF2B5EF4-FFF2-40B4-BE49-F238E27FC236}">
                      <a16:creationId xmlns:a16="http://schemas.microsoft.com/office/drawing/2014/main" id="{17560036-B427-40D7-9F21-87476CEB82E5}"/>
                    </a:ext>
                  </a:extLst>
                </p:cNvPr>
                <p:cNvSpPr>
                  <a:spLocks noChangeArrowheads="1"/>
                </p:cNvSpPr>
                <p:nvPr/>
              </p:nvSpPr>
              <p:spPr bwMode="auto">
                <a:xfrm>
                  <a:off x="4066" y="1210"/>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19" name="Rectangle 118">
                  <a:extLst>
                    <a:ext uri="{FF2B5EF4-FFF2-40B4-BE49-F238E27FC236}">
                      <a16:creationId xmlns:a16="http://schemas.microsoft.com/office/drawing/2014/main" id="{1C97090C-649F-4A3C-BB9C-B63D7A1A4237}"/>
                    </a:ext>
                  </a:extLst>
                </p:cNvPr>
                <p:cNvSpPr>
                  <a:spLocks noChangeArrowheads="1"/>
                </p:cNvSpPr>
                <p:nvPr/>
              </p:nvSpPr>
              <p:spPr bwMode="auto">
                <a:xfrm>
                  <a:off x="4164" y="1210"/>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20" name="Rectangle 31">
                  <a:extLst>
                    <a:ext uri="{FF2B5EF4-FFF2-40B4-BE49-F238E27FC236}">
                      <a16:creationId xmlns:a16="http://schemas.microsoft.com/office/drawing/2014/main" id="{CAB5C8E4-2C8D-4FE5-96BD-E50ADA257FF2}"/>
                    </a:ext>
                  </a:extLst>
                </p:cNvPr>
                <p:cNvSpPr>
                  <a:spLocks noChangeArrowheads="1"/>
                </p:cNvSpPr>
                <p:nvPr/>
              </p:nvSpPr>
              <p:spPr bwMode="auto">
                <a:xfrm>
                  <a:off x="4263" y="1210"/>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21" name="Rectangle 32">
                  <a:extLst>
                    <a:ext uri="{FF2B5EF4-FFF2-40B4-BE49-F238E27FC236}">
                      <a16:creationId xmlns:a16="http://schemas.microsoft.com/office/drawing/2014/main" id="{E1296782-B047-4199-AAA6-0F9F139B5A85}"/>
                    </a:ext>
                  </a:extLst>
                </p:cNvPr>
                <p:cNvSpPr>
                  <a:spLocks noChangeArrowheads="1"/>
                </p:cNvSpPr>
                <p:nvPr/>
              </p:nvSpPr>
              <p:spPr bwMode="auto">
                <a:xfrm>
                  <a:off x="3967" y="1337"/>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22" name="Rectangle 33">
                  <a:extLst>
                    <a:ext uri="{FF2B5EF4-FFF2-40B4-BE49-F238E27FC236}">
                      <a16:creationId xmlns:a16="http://schemas.microsoft.com/office/drawing/2014/main" id="{44312614-0805-450C-BF30-C51ADEB69F1E}"/>
                    </a:ext>
                  </a:extLst>
                </p:cNvPr>
                <p:cNvSpPr>
                  <a:spLocks noChangeArrowheads="1"/>
                </p:cNvSpPr>
                <p:nvPr/>
              </p:nvSpPr>
              <p:spPr bwMode="auto">
                <a:xfrm>
                  <a:off x="4066" y="1337"/>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23" name="Rectangle 34">
                  <a:extLst>
                    <a:ext uri="{FF2B5EF4-FFF2-40B4-BE49-F238E27FC236}">
                      <a16:creationId xmlns:a16="http://schemas.microsoft.com/office/drawing/2014/main" id="{99AB26CB-817B-4AED-AC2A-5A35D98939E7}"/>
                    </a:ext>
                  </a:extLst>
                </p:cNvPr>
                <p:cNvSpPr>
                  <a:spLocks noChangeArrowheads="1"/>
                </p:cNvSpPr>
                <p:nvPr/>
              </p:nvSpPr>
              <p:spPr bwMode="auto">
                <a:xfrm>
                  <a:off x="4164" y="1337"/>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24" name="Rectangle 35">
                  <a:extLst>
                    <a:ext uri="{FF2B5EF4-FFF2-40B4-BE49-F238E27FC236}">
                      <a16:creationId xmlns:a16="http://schemas.microsoft.com/office/drawing/2014/main" id="{9AA2BFD8-1B95-4F11-B515-6E08EF13C6E6}"/>
                    </a:ext>
                  </a:extLst>
                </p:cNvPr>
                <p:cNvSpPr>
                  <a:spLocks noChangeArrowheads="1"/>
                </p:cNvSpPr>
                <p:nvPr/>
              </p:nvSpPr>
              <p:spPr bwMode="auto">
                <a:xfrm>
                  <a:off x="4263" y="1337"/>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25" name="Rectangle 36">
                  <a:extLst>
                    <a:ext uri="{FF2B5EF4-FFF2-40B4-BE49-F238E27FC236}">
                      <a16:creationId xmlns:a16="http://schemas.microsoft.com/office/drawing/2014/main" id="{F1E6B3BA-AC81-445C-BC8E-3AB88FAAD54F}"/>
                    </a:ext>
                  </a:extLst>
                </p:cNvPr>
                <p:cNvSpPr>
                  <a:spLocks noChangeArrowheads="1"/>
                </p:cNvSpPr>
                <p:nvPr/>
              </p:nvSpPr>
              <p:spPr bwMode="auto">
                <a:xfrm>
                  <a:off x="3967" y="1468"/>
                  <a:ext cx="46" cy="8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26" name="Rectangle 37">
                  <a:extLst>
                    <a:ext uri="{FF2B5EF4-FFF2-40B4-BE49-F238E27FC236}">
                      <a16:creationId xmlns:a16="http://schemas.microsoft.com/office/drawing/2014/main" id="{16385391-3F0C-4FA5-AEC6-3DB0A3974C67}"/>
                    </a:ext>
                  </a:extLst>
                </p:cNvPr>
                <p:cNvSpPr>
                  <a:spLocks noChangeArrowheads="1"/>
                </p:cNvSpPr>
                <p:nvPr/>
              </p:nvSpPr>
              <p:spPr bwMode="auto">
                <a:xfrm>
                  <a:off x="4066"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27" name="Rectangle 38">
                  <a:extLst>
                    <a:ext uri="{FF2B5EF4-FFF2-40B4-BE49-F238E27FC236}">
                      <a16:creationId xmlns:a16="http://schemas.microsoft.com/office/drawing/2014/main" id="{4FD2184E-A8DF-4352-A0F0-1F30A486B171}"/>
                    </a:ext>
                  </a:extLst>
                </p:cNvPr>
                <p:cNvSpPr>
                  <a:spLocks noChangeArrowheads="1"/>
                </p:cNvSpPr>
                <p:nvPr/>
              </p:nvSpPr>
              <p:spPr bwMode="auto">
                <a:xfrm>
                  <a:off x="4164" y="1468"/>
                  <a:ext cx="46" cy="8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28" name="Rectangle 39">
                  <a:extLst>
                    <a:ext uri="{FF2B5EF4-FFF2-40B4-BE49-F238E27FC236}">
                      <a16:creationId xmlns:a16="http://schemas.microsoft.com/office/drawing/2014/main" id="{CAA91116-D14A-4011-817E-A85475BEA491}"/>
                    </a:ext>
                  </a:extLst>
                </p:cNvPr>
                <p:cNvSpPr>
                  <a:spLocks noChangeArrowheads="1"/>
                </p:cNvSpPr>
                <p:nvPr/>
              </p:nvSpPr>
              <p:spPr bwMode="auto">
                <a:xfrm>
                  <a:off x="4263"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29" name="Rectangle 40">
                  <a:extLst>
                    <a:ext uri="{FF2B5EF4-FFF2-40B4-BE49-F238E27FC236}">
                      <a16:creationId xmlns:a16="http://schemas.microsoft.com/office/drawing/2014/main" id="{744570C5-D817-4F61-B7FD-3F2808E00517}"/>
                    </a:ext>
                  </a:extLst>
                </p:cNvPr>
                <p:cNvSpPr>
                  <a:spLocks noChangeArrowheads="1"/>
                </p:cNvSpPr>
                <p:nvPr/>
              </p:nvSpPr>
              <p:spPr bwMode="auto">
                <a:xfrm>
                  <a:off x="3630" y="1468"/>
                  <a:ext cx="45" cy="8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30" name="Rectangle 41">
                  <a:extLst>
                    <a:ext uri="{FF2B5EF4-FFF2-40B4-BE49-F238E27FC236}">
                      <a16:creationId xmlns:a16="http://schemas.microsoft.com/office/drawing/2014/main" id="{7666BCBD-69E2-40DA-9530-2753295104B9}"/>
                    </a:ext>
                  </a:extLst>
                </p:cNvPr>
                <p:cNvSpPr>
                  <a:spLocks noChangeArrowheads="1"/>
                </p:cNvSpPr>
                <p:nvPr/>
              </p:nvSpPr>
              <p:spPr bwMode="auto">
                <a:xfrm>
                  <a:off x="3728"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31" name="Rectangle 42">
                  <a:extLst>
                    <a:ext uri="{FF2B5EF4-FFF2-40B4-BE49-F238E27FC236}">
                      <a16:creationId xmlns:a16="http://schemas.microsoft.com/office/drawing/2014/main" id="{220D9718-5027-4B64-BC0E-E275CAE78D55}"/>
                    </a:ext>
                  </a:extLst>
                </p:cNvPr>
                <p:cNvSpPr>
                  <a:spLocks noChangeArrowheads="1"/>
                </p:cNvSpPr>
                <p:nvPr/>
              </p:nvSpPr>
              <p:spPr bwMode="auto">
                <a:xfrm>
                  <a:off x="3830"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32" name="Rectangle 43">
                  <a:extLst>
                    <a:ext uri="{FF2B5EF4-FFF2-40B4-BE49-F238E27FC236}">
                      <a16:creationId xmlns:a16="http://schemas.microsoft.com/office/drawing/2014/main" id="{F80D5322-4763-46E0-92E6-F391A467111D}"/>
                    </a:ext>
                  </a:extLst>
                </p:cNvPr>
                <p:cNvSpPr>
                  <a:spLocks noChangeArrowheads="1"/>
                </p:cNvSpPr>
                <p:nvPr/>
              </p:nvSpPr>
              <p:spPr bwMode="auto">
                <a:xfrm>
                  <a:off x="3630" y="1595"/>
                  <a:ext cx="45"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33" name="Rectangle 44">
                  <a:extLst>
                    <a:ext uri="{FF2B5EF4-FFF2-40B4-BE49-F238E27FC236}">
                      <a16:creationId xmlns:a16="http://schemas.microsoft.com/office/drawing/2014/main" id="{B03CE041-4568-4D7D-AE08-71D15A713B3F}"/>
                    </a:ext>
                  </a:extLst>
                </p:cNvPr>
                <p:cNvSpPr>
                  <a:spLocks noChangeArrowheads="1"/>
                </p:cNvSpPr>
                <p:nvPr/>
              </p:nvSpPr>
              <p:spPr bwMode="auto">
                <a:xfrm>
                  <a:off x="3728" y="1595"/>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34" name="Rectangle 45">
                  <a:extLst>
                    <a:ext uri="{FF2B5EF4-FFF2-40B4-BE49-F238E27FC236}">
                      <a16:creationId xmlns:a16="http://schemas.microsoft.com/office/drawing/2014/main" id="{48BACCAF-4BE6-4065-8A0A-7D0B04CBDEC4}"/>
                    </a:ext>
                  </a:extLst>
                </p:cNvPr>
                <p:cNvSpPr>
                  <a:spLocks noChangeArrowheads="1"/>
                </p:cNvSpPr>
                <p:nvPr/>
              </p:nvSpPr>
              <p:spPr bwMode="auto">
                <a:xfrm>
                  <a:off x="3830" y="1595"/>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35" name="Rectangle 46">
                  <a:extLst>
                    <a:ext uri="{FF2B5EF4-FFF2-40B4-BE49-F238E27FC236}">
                      <a16:creationId xmlns:a16="http://schemas.microsoft.com/office/drawing/2014/main" id="{DA7F5927-D609-45C4-9035-75826865C7C7}"/>
                    </a:ext>
                  </a:extLst>
                </p:cNvPr>
                <p:cNvSpPr>
                  <a:spLocks noChangeArrowheads="1"/>
                </p:cNvSpPr>
                <p:nvPr/>
              </p:nvSpPr>
              <p:spPr bwMode="auto">
                <a:xfrm>
                  <a:off x="3967" y="1595"/>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36" name="Rectangle 47">
                  <a:extLst>
                    <a:ext uri="{FF2B5EF4-FFF2-40B4-BE49-F238E27FC236}">
                      <a16:creationId xmlns:a16="http://schemas.microsoft.com/office/drawing/2014/main" id="{D1EE42CF-711C-4F2D-B357-2B1B4285EEDE}"/>
                    </a:ext>
                  </a:extLst>
                </p:cNvPr>
                <p:cNvSpPr>
                  <a:spLocks noChangeArrowheads="1"/>
                </p:cNvSpPr>
                <p:nvPr/>
              </p:nvSpPr>
              <p:spPr bwMode="auto">
                <a:xfrm>
                  <a:off x="4066" y="1595"/>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37" name="Rectangle 48">
                  <a:extLst>
                    <a:ext uri="{FF2B5EF4-FFF2-40B4-BE49-F238E27FC236}">
                      <a16:creationId xmlns:a16="http://schemas.microsoft.com/office/drawing/2014/main" id="{8B9227AB-D4E2-48D2-A766-D0CA9F82BF26}"/>
                    </a:ext>
                  </a:extLst>
                </p:cNvPr>
                <p:cNvSpPr>
                  <a:spLocks noChangeArrowheads="1"/>
                </p:cNvSpPr>
                <p:nvPr/>
              </p:nvSpPr>
              <p:spPr bwMode="auto">
                <a:xfrm>
                  <a:off x="4164" y="1595"/>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38" name="Rectangle 49">
                  <a:extLst>
                    <a:ext uri="{FF2B5EF4-FFF2-40B4-BE49-F238E27FC236}">
                      <a16:creationId xmlns:a16="http://schemas.microsoft.com/office/drawing/2014/main" id="{82B3210A-40F8-4099-AA0B-4675DB9FA311}"/>
                    </a:ext>
                  </a:extLst>
                </p:cNvPr>
                <p:cNvSpPr>
                  <a:spLocks noChangeArrowheads="1"/>
                </p:cNvSpPr>
                <p:nvPr/>
              </p:nvSpPr>
              <p:spPr bwMode="auto">
                <a:xfrm>
                  <a:off x="4263" y="1595"/>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39" name="Rectangle 50">
                  <a:extLst>
                    <a:ext uri="{FF2B5EF4-FFF2-40B4-BE49-F238E27FC236}">
                      <a16:creationId xmlns:a16="http://schemas.microsoft.com/office/drawing/2014/main" id="{01C50267-4AA7-46A1-82BE-B0B63917D059}"/>
                    </a:ext>
                  </a:extLst>
                </p:cNvPr>
                <p:cNvSpPr>
                  <a:spLocks noChangeArrowheads="1"/>
                </p:cNvSpPr>
                <p:nvPr/>
              </p:nvSpPr>
              <p:spPr bwMode="auto">
                <a:xfrm>
                  <a:off x="4164" y="521"/>
                  <a:ext cx="145" cy="8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40" name="Rectangle 51">
                  <a:extLst>
                    <a:ext uri="{FF2B5EF4-FFF2-40B4-BE49-F238E27FC236}">
                      <a16:creationId xmlns:a16="http://schemas.microsoft.com/office/drawing/2014/main" id="{23B1B35E-F17B-43BE-806A-424FCDF90E04}"/>
                    </a:ext>
                  </a:extLst>
                </p:cNvPr>
                <p:cNvSpPr>
                  <a:spLocks noChangeArrowheads="1"/>
                </p:cNvSpPr>
                <p:nvPr/>
              </p:nvSpPr>
              <p:spPr bwMode="auto">
                <a:xfrm>
                  <a:off x="4013" y="466"/>
                  <a:ext cx="27" cy="14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grpSp>
        <p:sp>
          <p:nvSpPr>
            <p:cNvPr id="141" name="Rectangle 140">
              <a:extLst>
                <a:ext uri="{FF2B5EF4-FFF2-40B4-BE49-F238E27FC236}">
                  <a16:creationId xmlns:a16="http://schemas.microsoft.com/office/drawing/2014/main" id="{65F62736-A1CF-411F-961D-AE90AD5EC244}"/>
                </a:ext>
              </a:extLst>
            </p:cNvPr>
            <p:cNvSpPr/>
            <p:nvPr/>
          </p:nvSpPr>
          <p:spPr>
            <a:xfrm>
              <a:off x="6164494" y="5410807"/>
              <a:ext cx="1253448" cy="846155"/>
            </a:xfrm>
            <a:prstGeom prst="rect">
              <a:avLst/>
            </a:prstGeom>
            <a:solidFill>
              <a:srgbClr val="44546A">
                <a:lumMod val="20000"/>
                <a:lumOff val="80000"/>
              </a:srgbClr>
            </a:solidFill>
            <a:ln w="6350" cap="flat" cmpd="sng" algn="ctr">
              <a:solidFill>
                <a:sysClr val="windowText" lastClr="00000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Virtual Network(s)</a:t>
              </a:r>
            </a:p>
          </p:txBody>
        </p:sp>
        <p:cxnSp>
          <p:nvCxnSpPr>
            <p:cNvPr id="142" name="Connector: Elbow 141">
              <a:extLst>
                <a:ext uri="{FF2B5EF4-FFF2-40B4-BE49-F238E27FC236}">
                  <a16:creationId xmlns:a16="http://schemas.microsoft.com/office/drawing/2014/main" id="{C214CD69-73BE-412A-9102-B1FB20939C18}"/>
                </a:ext>
              </a:extLst>
            </p:cNvPr>
            <p:cNvCxnSpPr>
              <a:stCxn id="11" idx="3"/>
              <a:endCxn id="97" idx="1"/>
            </p:cNvCxnSpPr>
            <p:nvPr/>
          </p:nvCxnSpPr>
          <p:spPr>
            <a:xfrm flipV="1">
              <a:off x="5274629" y="4398605"/>
              <a:ext cx="893109" cy="727219"/>
            </a:xfrm>
            <a:prstGeom prst="bentConnector3">
              <a:avLst/>
            </a:prstGeom>
            <a:noFill/>
            <a:ln w="6350" cap="flat" cmpd="sng" algn="ctr">
              <a:solidFill>
                <a:sysClr val="windowText" lastClr="000000"/>
              </a:solidFill>
              <a:prstDash val="sysDash"/>
              <a:miter lim="800000"/>
              <a:tailEnd type="triangle"/>
            </a:ln>
            <a:effectLst/>
          </p:spPr>
        </p:cxnSp>
        <p:cxnSp>
          <p:nvCxnSpPr>
            <p:cNvPr id="143" name="Connector: Elbow 142">
              <a:extLst>
                <a:ext uri="{FF2B5EF4-FFF2-40B4-BE49-F238E27FC236}">
                  <a16:creationId xmlns:a16="http://schemas.microsoft.com/office/drawing/2014/main" id="{65AB0913-538B-4FC6-ADAD-25B3F216A35A}"/>
                </a:ext>
              </a:extLst>
            </p:cNvPr>
            <p:cNvCxnSpPr>
              <a:cxnSpLocks/>
              <a:stCxn id="11" idx="3"/>
              <a:endCxn id="141" idx="1"/>
            </p:cNvCxnSpPr>
            <p:nvPr/>
          </p:nvCxnSpPr>
          <p:spPr>
            <a:xfrm>
              <a:off x="5274629" y="5125824"/>
              <a:ext cx="889865" cy="708061"/>
            </a:xfrm>
            <a:prstGeom prst="bentConnector3">
              <a:avLst/>
            </a:prstGeom>
            <a:noFill/>
            <a:ln w="6350" cap="flat" cmpd="sng" algn="ctr">
              <a:solidFill>
                <a:sysClr val="windowText" lastClr="000000"/>
              </a:solidFill>
              <a:prstDash val="sysDash"/>
              <a:miter lim="800000"/>
              <a:tailEnd type="triangle"/>
            </a:ln>
            <a:effectLst/>
          </p:spPr>
        </p:cxnSp>
      </p:grpSp>
      <p:sp>
        <p:nvSpPr>
          <p:cNvPr id="8" name="Rectangle 7">
            <a:extLst>
              <a:ext uri="{FF2B5EF4-FFF2-40B4-BE49-F238E27FC236}">
                <a16:creationId xmlns:a16="http://schemas.microsoft.com/office/drawing/2014/main" id="{2FE2D89F-3864-4D98-9432-9AA601C6370A}"/>
              </a:ext>
            </a:extLst>
          </p:cNvPr>
          <p:cNvSpPr/>
          <p:nvPr/>
        </p:nvSpPr>
        <p:spPr>
          <a:xfrm>
            <a:off x="427037" y="5166451"/>
            <a:ext cx="2829469" cy="119529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Logical representation of your own network</a:t>
            </a:r>
          </a:p>
        </p:txBody>
      </p:sp>
      <p:sp>
        <p:nvSpPr>
          <p:cNvPr id="9" name="Rectangle 8">
            <a:extLst>
              <a:ext uri="{FF2B5EF4-FFF2-40B4-BE49-F238E27FC236}">
                <a16:creationId xmlns:a16="http://schemas.microsoft.com/office/drawing/2014/main" id="{A0A3D8C3-FB8D-435F-B975-864FBE05C79C}"/>
              </a:ext>
            </a:extLst>
          </p:cNvPr>
          <p:cNvSpPr/>
          <p:nvPr/>
        </p:nvSpPr>
        <p:spPr>
          <a:xfrm>
            <a:off x="3357380" y="5166451"/>
            <a:ext cx="2829469" cy="119529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a:solidFill>
                  <a:schemeClr val="tx1"/>
                </a:solidFill>
              </a:rPr>
              <a:t>Create a dedicated private cloud-only virtual network</a:t>
            </a:r>
          </a:p>
        </p:txBody>
      </p:sp>
      <p:sp>
        <p:nvSpPr>
          <p:cNvPr id="10" name="Rectangle 9">
            <a:extLst>
              <a:ext uri="{FF2B5EF4-FFF2-40B4-BE49-F238E27FC236}">
                <a16:creationId xmlns:a16="http://schemas.microsoft.com/office/drawing/2014/main" id="{127523E7-5480-4D13-886A-877F5511F3FE}"/>
              </a:ext>
            </a:extLst>
          </p:cNvPr>
          <p:cNvSpPr/>
          <p:nvPr/>
        </p:nvSpPr>
        <p:spPr>
          <a:xfrm>
            <a:off x="6249625" y="5166451"/>
            <a:ext cx="2829469" cy="119529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a:solidFill>
                  <a:schemeClr val="tx1"/>
                </a:solidFill>
              </a:rPr>
              <a:t>Securely extend</a:t>
            </a:r>
            <a:br>
              <a:rPr lang="en-US" sz="2000">
                <a:solidFill>
                  <a:schemeClr val="tx1"/>
                </a:solidFill>
              </a:rPr>
            </a:br>
            <a:r>
              <a:rPr lang="en-US" sz="2000">
                <a:solidFill>
                  <a:schemeClr val="tx1"/>
                </a:solidFill>
              </a:rPr>
              <a:t>your datacenter with virtual networks</a:t>
            </a:r>
          </a:p>
        </p:txBody>
      </p:sp>
      <p:sp>
        <p:nvSpPr>
          <p:cNvPr id="12" name="Rectangle 11">
            <a:extLst>
              <a:ext uri="{FF2B5EF4-FFF2-40B4-BE49-F238E27FC236}">
                <a16:creationId xmlns:a16="http://schemas.microsoft.com/office/drawing/2014/main" id="{A24A0C60-02F3-4501-968C-0E106BDEF086}"/>
              </a:ext>
            </a:extLst>
          </p:cNvPr>
          <p:cNvSpPr/>
          <p:nvPr/>
        </p:nvSpPr>
        <p:spPr>
          <a:xfrm>
            <a:off x="9179968" y="5166451"/>
            <a:ext cx="2829469" cy="119529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a:solidFill>
                  <a:schemeClr val="tx1"/>
                </a:solidFill>
              </a:rPr>
              <a:t>Enable hybrid</a:t>
            </a:r>
            <a:br>
              <a:rPr lang="en-US" sz="2000">
                <a:solidFill>
                  <a:schemeClr val="tx1"/>
                </a:solidFill>
              </a:rPr>
            </a:br>
            <a:r>
              <a:rPr lang="en-US" sz="2000">
                <a:solidFill>
                  <a:schemeClr val="tx1"/>
                </a:solidFill>
              </a:rPr>
              <a:t>cloud scenarios</a:t>
            </a:r>
          </a:p>
        </p:txBody>
      </p:sp>
      <p:sp>
        <p:nvSpPr>
          <p:cNvPr id="5" name="Rectangle 4">
            <a:extLst>
              <a:ext uri="{FF2B5EF4-FFF2-40B4-BE49-F238E27FC236}">
                <a16:creationId xmlns:a16="http://schemas.microsoft.com/office/drawing/2014/main" id="{34C9F17B-B8C1-4AA3-9263-DAC0478B9F60}"/>
              </a:ext>
              <a:ext uri="{C183D7F6-B498-43B3-948B-1728B52AA6E4}">
                <adec:decorative xmlns:adec="http://schemas.microsoft.com/office/drawing/2017/decorative" val="1"/>
              </a:ext>
            </a:extLst>
          </p:cNvPr>
          <p:cNvSpPr/>
          <p:nvPr/>
        </p:nvSpPr>
        <p:spPr bwMode="auto">
          <a:xfrm>
            <a:off x="427038" y="1192213"/>
            <a:ext cx="11582400" cy="383190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26410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Subnets</a:t>
            </a:r>
          </a:p>
        </p:txBody>
      </p:sp>
      <p:sp>
        <p:nvSpPr>
          <p:cNvPr id="20" name="Rectangle 19">
            <a:extLst>
              <a:ext uri="{FF2B5EF4-FFF2-40B4-BE49-F238E27FC236}">
                <a16:creationId xmlns:a16="http://schemas.microsoft.com/office/drawing/2014/main" id="{53440C5D-67F0-4C24-9EB1-3BFE242EFB2B}"/>
              </a:ext>
              <a:ext uri="{C183D7F6-B498-43B3-948B-1728B52AA6E4}">
                <adec:decorative xmlns:adec="http://schemas.microsoft.com/office/drawing/2017/decorative" val="1"/>
              </a:ext>
            </a:extLst>
          </p:cNvPr>
          <p:cNvSpPr/>
          <p:nvPr/>
        </p:nvSpPr>
        <p:spPr bwMode="auto">
          <a:xfrm>
            <a:off x="427038" y="1192213"/>
            <a:ext cx="11582400" cy="302815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21" name="Rectangle 20">
            <a:extLst>
              <a:ext uri="{FF2B5EF4-FFF2-40B4-BE49-F238E27FC236}">
                <a16:creationId xmlns:a16="http://schemas.microsoft.com/office/drawing/2014/main" id="{7F7B7EDA-562D-4590-AE2F-F97A7E8A1378}"/>
              </a:ext>
            </a:extLst>
          </p:cNvPr>
          <p:cNvSpPr/>
          <p:nvPr/>
        </p:nvSpPr>
        <p:spPr>
          <a:xfrm>
            <a:off x="427038" y="4648201"/>
            <a:ext cx="2791368" cy="17135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a:solidFill>
                  <a:schemeClr val="tx1"/>
                </a:solidFill>
              </a:rPr>
              <a:t>A virtual network can be segmented into one or more subnets</a:t>
            </a:r>
          </a:p>
        </p:txBody>
      </p:sp>
      <p:sp>
        <p:nvSpPr>
          <p:cNvPr id="22" name="Rectangle 21">
            <a:extLst>
              <a:ext uri="{FF2B5EF4-FFF2-40B4-BE49-F238E27FC236}">
                <a16:creationId xmlns:a16="http://schemas.microsoft.com/office/drawing/2014/main" id="{FDD26C2C-9F20-43BD-8385-F040055D6A56}"/>
              </a:ext>
            </a:extLst>
          </p:cNvPr>
          <p:cNvSpPr/>
          <p:nvPr/>
        </p:nvSpPr>
        <p:spPr>
          <a:xfrm>
            <a:off x="3357382" y="4648201"/>
            <a:ext cx="2791368" cy="17135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a:solidFill>
                  <a:schemeClr val="tx1"/>
                </a:solidFill>
              </a:rPr>
              <a:t>Subnets provide logical divisions within your network</a:t>
            </a:r>
          </a:p>
        </p:txBody>
      </p:sp>
      <p:sp>
        <p:nvSpPr>
          <p:cNvPr id="23" name="Rectangle 22">
            <a:extLst>
              <a:ext uri="{FF2B5EF4-FFF2-40B4-BE49-F238E27FC236}">
                <a16:creationId xmlns:a16="http://schemas.microsoft.com/office/drawing/2014/main" id="{53A55359-2EC7-44DA-B0D4-793E9D40B4FE}"/>
              </a:ext>
            </a:extLst>
          </p:cNvPr>
          <p:cNvSpPr/>
          <p:nvPr/>
        </p:nvSpPr>
        <p:spPr>
          <a:xfrm>
            <a:off x="6287726" y="4648201"/>
            <a:ext cx="2791368" cy="17135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a:solidFill>
                  <a:schemeClr val="tx1"/>
                </a:solidFill>
              </a:rPr>
              <a:t>Subnets can help improve security, increase performance, and make it easier to manage the network</a:t>
            </a:r>
          </a:p>
        </p:txBody>
      </p:sp>
      <p:sp>
        <p:nvSpPr>
          <p:cNvPr id="24" name="Rectangle 23">
            <a:extLst>
              <a:ext uri="{FF2B5EF4-FFF2-40B4-BE49-F238E27FC236}">
                <a16:creationId xmlns:a16="http://schemas.microsoft.com/office/drawing/2014/main" id="{09083D68-4C7B-43F3-926F-83A8CAC417AD}"/>
              </a:ext>
            </a:extLst>
          </p:cNvPr>
          <p:cNvSpPr/>
          <p:nvPr/>
        </p:nvSpPr>
        <p:spPr>
          <a:xfrm>
            <a:off x="9218069" y="4648201"/>
            <a:ext cx="2791368" cy="17135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Each subnet must have a unique address range – cannot overlap with other subnets in the </a:t>
            </a:r>
            <a:r>
              <a:rPr lang="en-US" dirty="0" err="1">
                <a:solidFill>
                  <a:schemeClr val="tx1"/>
                </a:solidFill>
              </a:rPr>
              <a:t>vnet</a:t>
            </a:r>
            <a:r>
              <a:rPr lang="en-US" dirty="0">
                <a:solidFill>
                  <a:schemeClr val="tx1"/>
                </a:solidFill>
              </a:rPr>
              <a:t> in the subscription </a:t>
            </a:r>
          </a:p>
        </p:txBody>
      </p:sp>
      <p:pic>
        <p:nvPicPr>
          <p:cNvPr id="4" name="Picture 3" descr="Screenshot of adding a subnet page. Several subnets are listed including the AzureBastionSubnet and GatewaySubnet.">
            <a:extLst>
              <a:ext uri="{FF2B5EF4-FFF2-40B4-BE49-F238E27FC236}">
                <a16:creationId xmlns:a16="http://schemas.microsoft.com/office/drawing/2014/main" id="{BCC05A6F-E28D-44E7-AEEC-AC7E9BEBD6F5}"/>
              </a:ext>
            </a:extLst>
          </p:cNvPr>
          <p:cNvPicPr>
            <a:picLocks noChangeAspect="1"/>
          </p:cNvPicPr>
          <p:nvPr/>
        </p:nvPicPr>
        <p:blipFill>
          <a:blip r:embed="rId3"/>
          <a:stretch>
            <a:fillRect/>
          </a:stretch>
        </p:blipFill>
        <p:spPr>
          <a:xfrm>
            <a:off x="1622153" y="1467643"/>
            <a:ext cx="8991600" cy="2752725"/>
          </a:xfrm>
          <a:prstGeom prst="rect">
            <a:avLst/>
          </a:prstGeom>
        </p:spPr>
      </p:pic>
    </p:spTree>
    <p:extLst>
      <p:ext uri="{BB962C8B-B14F-4D97-AF65-F5344CB8AC3E}">
        <p14:creationId xmlns:p14="http://schemas.microsoft.com/office/powerpoint/2010/main" val="204549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Virtual Networks</a:t>
            </a:r>
          </a:p>
        </p:txBody>
      </p:sp>
      <p:sp>
        <p:nvSpPr>
          <p:cNvPr id="5" name="Rectangle 4">
            <a:extLst>
              <a:ext uri="{FF2B5EF4-FFF2-40B4-BE49-F238E27FC236}">
                <a16:creationId xmlns:a16="http://schemas.microsoft.com/office/drawing/2014/main" id="{8B366F71-125D-42AF-BC52-5B7E07E5ACB0}"/>
              </a:ext>
            </a:extLst>
          </p:cNvPr>
          <p:cNvSpPr/>
          <p:nvPr/>
        </p:nvSpPr>
        <p:spPr>
          <a:xfrm>
            <a:off x="427035" y="1296956"/>
            <a:ext cx="4348163" cy="10240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Create new virtual networks</a:t>
            </a:r>
            <a:br>
              <a:rPr lang="en-US" sz="2200">
                <a:solidFill>
                  <a:schemeClr val="tx1"/>
                </a:solidFill>
              </a:rPr>
            </a:br>
            <a:r>
              <a:rPr lang="en-US" sz="2200">
                <a:solidFill>
                  <a:schemeClr val="tx1"/>
                </a:solidFill>
              </a:rPr>
              <a:t>at any time</a:t>
            </a:r>
          </a:p>
        </p:txBody>
      </p:sp>
      <p:sp>
        <p:nvSpPr>
          <p:cNvPr id="6" name="Rectangle 5">
            <a:extLst>
              <a:ext uri="{FF2B5EF4-FFF2-40B4-BE49-F238E27FC236}">
                <a16:creationId xmlns:a16="http://schemas.microsoft.com/office/drawing/2014/main" id="{AEF60C32-CAFD-4EF6-A3F5-3E8974BCDB4C}"/>
              </a:ext>
            </a:extLst>
          </p:cNvPr>
          <p:cNvSpPr/>
          <p:nvPr/>
        </p:nvSpPr>
        <p:spPr>
          <a:xfrm>
            <a:off x="427036" y="2603882"/>
            <a:ext cx="4348163" cy="10240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Add virtual networks when</a:t>
            </a:r>
            <a:br>
              <a:rPr lang="en-US" sz="2200">
                <a:solidFill>
                  <a:schemeClr val="tx1"/>
                </a:solidFill>
              </a:rPr>
            </a:br>
            <a:r>
              <a:rPr lang="en-US" sz="2200">
                <a:solidFill>
                  <a:schemeClr val="tx1"/>
                </a:solidFill>
              </a:rPr>
              <a:t>you create a virtual machine</a:t>
            </a:r>
          </a:p>
        </p:txBody>
      </p:sp>
      <p:sp>
        <p:nvSpPr>
          <p:cNvPr id="7" name="Rectangle 6">
            <a:extLst>
              <a:ext uri="{FF2B5EF4-FFF2-40B4-BE49-F238E27FC236}">
                <a16:creationId xmlns:a16="http://schemas.microsoft.com/office/drawing/2014/main" id="{86B16058-5ED7-447B-AD8E-E1BF9EA4F30B}"/>
              </a:ext>
            </a:extLst>
          </p:cNvPr>
          <p:cNvSpPr/>
          <p:nvPr/>
        </p:nvSpPr>
        <p:spPr>
          <a:xfrm>
            <a:off x="427035" y="3910808"/>
            <a:ext cx="4348163" cy="10240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Need to define the address space, and at least one subnet</a:t>
            </a:r>
          </a:p>
        </p:txBody>
      </p:sp>
      <p:sp>
        <p:nvSpPr>
          <p:cNvPr id="11" name="Rectangle 10">
            <a:extLst>
              <a:ext uri="{FF2B5EF4-FFF2-40B4-BE49-F238E27FC236}">
                <a16:creationId xmlns:a16="http://schemas.microsoft.com/office/drawing/2014/main" id="{43726846-A9A4-455D-93F8-83D05F7826D1}"/>
              </a:ext>
            </a:extLst>
          </p:cNvPr>
          <p:cNvSpPr/>
          <p:nvPr/>
        </p:nvSpPr>
        <p:spPr>
          <a:xfrm>
            <a:off x="427034" y="5217734"/>
            <a:ext cx="4348163" cy="10240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Be careful with overlapping address spaces</a:t>
            </a:r>
          </a:p>
        </p:txBody>
      </p:sp>
      <p:sp>
        <p:nvSpPr>
          <p:cNvPr id="8" name="Rectangle 7">
            <a:extLst>
              <a:ext uri="{FF2B5EF4-FFF2-40B4-BE49-F238E27FC236}">
                <a16:creationId xmlns:a16="http://schemas.microsoft.com/office/drawing/2014/main" id="{B0E6C658-2229-4F73-BB5F-D05565CAAC83}"/>
              </a:ext>
              <a:ext uri="{C183D7F6-B498-43B3-948B-1728B52AA6E4}">
                <adec:decorative xmlns:adec="http://schemas.microsoft.com/office/drawing/2017/decorative" val="1"/>
              </a:ext>
            </a:extLst>
          </p:cNvPr>
          <p:cNvSpPr/>
          <p:nvPr/>
        </p:nvSpPr>
        <p:spPr bwMode="auto">
          <a:xfrm>
            <a:off x="4914902" y="1192212"/>
            <a:ext cx="7094537" cy="51695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4" name="Picture 4" descr="Screenshot of a webpage on creating a virtual network">
            <a:extLst>
              <a:ext uri="{FF2B5EF4-FFF2-40B4-BE49-F238E27FC236}">
                <a16:creationId xmlns:a16="http://schemas.microsoft.com/office/drawing/2014/main" id="{657580F7-90E5-49BC-B813-1983949A4BCE}"/>
              </a:ext>
            </a:extLst>
          </p:cNvPr>
          <p:cNvPicPr>
            <a:picLocks noChangeAspect="1"/>
          </p:cNvPicPr>
          <p:nvPr/>
        </p:nvPicPr>
        <p:blipFill rotWithShape="1">
          <a:blip r:embed="rId3"/>
          <a:srcRect l="506" t="506" r="506" b="506"/>
          <a:stretch/>
        </p:blipFill>
        <p:spPr>
          <a:xfrm>
            <a:off x="5181600" y="1495677"/>
            <a:ext cx="6561136" cy="4746120"/>
          </a:xfrm>
          <a:prstGeom prst="rect">
            <a:avLst/>
          </a:prstGeom>
          <a:ln>
            <a:noFill/>
          </a:ln>
        </p:spPr>
      </p:pic>
    </p:spTree>
    <p:extLst>
      <p:ext uri="{BB962C8B-B14F-4D97-AF65-F5344CB8AC3E}">
        <p14:creationId xmlns:p14="http://schemas.microsoft.com/office/powerpoint/2010/main" val="28528117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Plan IP Addressing</a:t>
            </a:r>
          </a:p>
        </p:txBody>
      </p:sp>
      <p:sp>
        <p:nvSpPr>
          <p:cNvPr id="7" name="Rectangle 6">
            <a:extLst>
              <a:ext uri="{FF2B5EF4-FFF2-40B4-BE49-F238E27FC236}">
                <a16:creationId xmlns:a16="http://schemas.microsoft.com/office/drawing/2014/main" id="{00864868-18D6-4157-8E60-BD554FEDFF72}"/>
              </a:ext>
              <a:ext uri="{C183D7F6-B498-43B3-948B-1728B52AA6E4}">
                <adec:decorative xmlns:adec="http://schemas.microsoft.com/office/drawing/2017/decorative" val="1"/>
              </a:ext>
            </a:extLst>
          </p:cNvPr>
          <p:cNvSpPr/>
          <p:nvPr/>
        </p:nvSpPr>
        <p:spPr bwMode="auto">
          <a:xfrm>
            <a:off x="427038" y="1248509"/>
            <a:ext cx="10903114" cy="305093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8" name="Rectangle 7">
            <a:extLst>
              <a:ext uri="{FF2B5EF4-FFF2-40B4-BE49-F238E27FC236}">
                <a16:creationId xmlns:a16="http://schemas.microsoft.com/office/drawing/2014/main" id="{13BA1415-396C-42D8-A9F9-1C449E74C8F7}"/>
              </a:ext>
            </a:extLst>
          </p:cNvPr>
          <p:cNvSpPr/>
          <p:nvPr/>
        </p:nvSpPr>
        <p:spPr>
          <a:xfrm>
            <a:off x="427037" y="4460770"/>
            <a:ext cx="5713981" cy="19009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b="1" dirty="0">
                <a:solidFill>
                  <a:schemeClr val="tx2">
                    <a:lumMod val="50000"/>
                  </a:schemeClr>
                </a:solidFill>
                <a:latin typeface="+mj-lt"/>
              </a:rPr>
              <a:t>Private IP addresses </a:t>
            </a:r>
            <a:r>
              <a:rPr lang="en-US" sz="2200" dirty="0">
                <a:solidFill>
                  <a:schemeClr val="tx1"/>
                </a:solidFill>
              </a:rPr>
              <a:t>- used within an</a:t>
            </a:r>
            <a:br>
              <a:rPr lang="en-US" sz="2200" dirty="0">
                <a:solidFill>
                  <a:schemeClr val="tx1"/>
                </a:solidFill>
              </a:rPr>
            </a:br>
            <a:r>
              <a:rPr lang="en-US" sz="2200" dirty="0">
                <a:solidFill>
                  <a:schemeClr val="tx1"/>
                </a:solidFill>
              </a:rPr>
              <a:t>Azure virtual network (VNet), and your</a:t>
            </a:r>
            <a:br>
              <a:rPr lang="en-US" sz="2200" dirty="0">
                <a:solidFill>
                  <a:schemeClr val="tx1"/>
                </a:solidFill>
              </a:rPr>
            </a:br>
            <a:r>
              <a:rPr lang="en-US" sz="2200" dirty="0">
                <a:solidFill>
                  <a:schemeClr val="tx1"/>
                </a:solidFill>
              </a:rPr>
              <a:t>on-premises network, when you use a VPN gateway or ExpressRoute circuit to extend your network to Azure</a:t>
            </a:r>
          </a:p>
        </p:txBody>
      </p:sp>
      <p:sp>
        <p:nvSpPr>
          <p:cNvPr id="9" name="Rectangle 8">
            <a:extLst>
              <a:ext uri="{FF2B5EF4-FFF2-40B4-BE49-F238E27FC236}">
                <a16:creationId xmlns:a16="http://schemas.microsoft.com/office/drawing/2014/main" id="{45C429F2-E078-4A30-9DC5-3C91A29B3384}"/>
              </a:ext>
            </a:extLst>
          </p:cNvPr>
          <p:cNvSpPr/>
          <p:nvPr/>
        </p:nvSpPr>
        <p:spPr>
          <a:xfrm>
            <a:off x="6400800" y="4460770"/>
            <a:ext cx="5608637" cy="19009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b="1" dirty="0">
                <a:solidFill>
                  <a:schemeClr val="tx2">
                    <a:lumMod val="50000"/>
                  </a:schemeClr>
                </a:solidFill>
                <a:latin typeface="+mj-lt"/>
              </a:rPr>
              <a:t>Public IP addresses </a:t>
            </a:r>
            <a:r>
              <a:rPr lang="en-US" sz="2200" dirty="0">
                <a:solidFill>
                  <a:schemeClr val="tx1"/>
                </a:solidFill>
              </a:rPr>
              <a:t>- used for communication with the Internet, including Azure public-facing services</a:t>
            </a:r>
          </a:p>
        </p:txBody>
      </p:sp>
      <p:grpSp>
        <p:nvGrpSpPr>
          <p:cNvPr id="38" name="Group 37" descr="Private IP addresses and public IP addresses. ">
            <a:extLst>
              <a:ext uri="{FF2B5EF4-FFF2-40B4-BE49-F238E27FC236}">
                <a16:creationId xmlns:a16="http://schemas.microsoft.com/office/drawing/2014/main" id="{B3418864-369E-415E-8334-3A888E61B78D}"/>
              </a:ext>
            </a:extLst>
          </p:cNvPr>
          <p:cNvGrpSpPr/>
          <p:nvPr/>
        </p:nvGrpSpPr>
        <p:grpSpPr>
          <a:xfrm>
            <a:off x="582207" y="1601879"/>
            <a:ext cx="10464173" cy="1971638"/>
            <a:chOff x="1191799" y="4011435"/>
            <a:chExt cx="8662157" cy="1172095"/>
          </a:xfrm>
        </p:grpSpPr>
        <p:sp>
          <p:nvSpPr>
            <p:cNvPr id="39" name="Rectangle 38">
              <a:extLst>
                <a:ext uri="{FF2B5EF4-FFF2-40B4-BE49-F238E27FC236}">
                  <a16:creationId xmlns:a16="http://schemas.microsoft.com/office/drawing/2014/main" id="{7B43DA87-7594-4956-8088-4578E751D85E}"/>
                </a:ext>
              </a:extLst>
            </p:cNvPr>
            <p:cNvSpPr/>
            <p:nvPr/>
          </p:nvSpPr>
          <p:spPr>
            <a:xfrm>
              <a:off x="5513522" y="4011435"/>
              <a:ext cx="990789" cy="1172095"/>
            </a:xfrm>
            <a:prstGeom prst="rect">
              <a:avLst/>
            </a:prstGeom>
            <a:solidFill>
              <a:schemeClr val="tx2">
                <a:lumMod val="50000"/>
              </a:scheme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Azure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Resource</a:t>
              </a:r>
            </a:p>
          </p:txBody>
        </p:sp>
        <p:sp>
          <p:nvSpPr>
            <p:cNvPr id="40" name="Rectangle 39">
              <a:extLst>
                <a:ext uri="{FF2B5EF4-FFF2-40B4-BE49-F238E27FC236}">
                  <a16:creationId xmlns:a16="http://schemas.microsoft.com/office/drawing/2014/main" id="{2C78D58E-4751-4D4F-B185-7F1ADE5A9844}"/>
                </a:ext>
              </a:extLst>
            </p:cNvPr>
            <p:cNvSpPr/>
            <p:nvPr/>
          </p:nvSpPr>
          <p:spPr>
            <a:xfrm>
              <a:off x="6438537" y="4391302"/>
              <a:ext cx="1472333" cy="646331"/>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ea typeface="Times New Roman" panose="02020603050405020304" pitchFamily="18" charset="0"/>
                  <a:cs typeface="Segoe UI" panose="020B0502040204020203" pitchFamily="34" charset="0"/>
                </a:rPr>
                <a:t>Public IP address</a:t>
              </a:r>
              <a:endParaRPr kumimoji="0" lang="en-US" sz="1800" b="0" i="0" u="none" strike="noStrike" kern="0" cap="none" spc="0" normalizeH="0" baseline="0" noProof="0" dirty="0">
                <a:ln>
                  <a:noFill/>
                </a:ln>
                <a:solidFill>
                  <a:prstClr val="black"/>
                </a:solidFill>
                <a:effectLst/>
                <a:uLnTx/>
                <a:uFillTx/>
                <a:cs typeface="Segoe UI" panose="020B0502040204020203" pitchFamily="34" charset="0"/>
              </a:endParaRPr>
            </a:p>
          </p:txBody>
        </p:sp>
        <p:sp>
          <p:nvSpPr>
            <p:cNvPr id="41" name="Rectangle 40">
              <a:extLst>
                <a:ext uri="{FF2B5EF4-FFF2-40B4-BE49-F238E27FC236}">
                  <a16:creationId xmlns:a16="http://schemas.microsoft.com/office/drawing/2014/main" id="{7669C83F-6889-49ED-9A16-D3B559AF1C0E}"/>
                </a:ext>
              </a:extLst>
            </p:cNvPr>
            <p:cNvSpPr/>
            <p:nvPr/>
          </p:nvSpPr>
          <p:spPr>
            <a:xfrm>
              <a:off x="3958122" y="4385054"/>
              <a:ext cx="1555399" cy="646331"/>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ea typeface="Times New Roman" panose="02020603050405020304" pitchFamily="18" charset="0"/>
                  <a:cs typeface="Segoe UI" panose="020B0502040204020203" pitchFamily="34" charset="0"/>
                </a:rPr>
                <a:t>Private IP address</a:t>
              </a:r>
              <a:endParaRPr kumimoji="0" lang="en-US" sz="1800" b="0" i="0" u="none" strike="noStrike" kern="0" cap="none" spc="0" normalizeH="0" baseline="0" noProof="0" dirty="0">
                <a:ln>
                  <a:noFill/>
                </a:ln>
                <a:solidFill>
                  <a:prstClr val="black"/>
                </a:solidFill>
                <a:effectLst/>
                <a:uLnTx/>
                <a:uFillTx/>
                <a:cs typeface="Segoe UI" panose="020B0502040204020203" pitchFamily="34" charset="0"/>
              </a:endParaRPr>
            </a:p>
          </p:txBody>
        </p:sp>
        <p:sp>
          <p:nvSpPr>
            <p:cNvPr id="42" name="Rectangle 41">
              <a:extLst>
                <a:ext uri="{FF2B5EF4-FFF2-40B4-BE49-F238E27FC236}">
                  <a16:creationId xmlns:a16="http://schemas.microsoft.com/office/drawing/2014/main" id="{80A60CE2-99AB-4A5C-82CD-257D0D60BBB6}"/>
                </a:ext>
              </a:extLst>
            </p:cNvPr>
            <p:cNvSpPr/>
            <p:nvPr/>
          </p:nvSpPr>
          <p:spPr>
            <a:xfrm>
              <a:off x="1191799" y="4111998"/>
              <a:ext cx="2815120" cy="965771"/>
            </a:xfrm>
            <a:prstGeom prst="rect">
              <a:avLst/>
            </a:prstGeom>
            <a:solidFill>
              <a:sysClr val="window" lastClr="FFFFFF">
                <a:lumMod val="95000"/>
              </a:sys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prstClr val="black"/>
                  </a:solidFill>
                  <a:effectLst/>
                  <a:uLnTx/>
                  <a:uFillTx/>
                  <a:ea typeface="+mn-ea"/>
                  <a:cs typeface="Segoe UI" panose="020B0502040204020203" pitchFamily="34" charset="0"/>
                </a:rPr>
                <a:t>VNets</a:t>
              </a:r>
              <a:r>
                <a:rPr kumimoji="0" lang="en-US" sz="1800" b="0" i="0" u="none" strike="noStrike" kern="0" cap="none" spc="0" normalizeH="0" baseline="0" noProof="0" dirty="0">
                  <a:ln>
                    <a:noFill/>
                  </a:ln>
                  <a:solidFill>
                    <a:prstClr val="black"/>
                  </a:solidFill>
                  <a:effectLst/>
                  <a:uLnTx/>
                  <a:uFillTx/>
                  <a:ea typeface="+mn-ea"/>
                  <a:cs typeface="Segoe UI" panose="020B0502040204020203" pitchFamily="34" charset="0"/>
                </a:rPr>
                <a:t>, on-premises networks, VPN gateways, ExpressRoute</a:t>
              </a:r>
            </a:p>
          </p:txBody>
        </p:sp>
        <p:cxnSp>
          <p:nvCxnSpPr>
            <p:cNvPr id="43" name="Connector: Elbow 42">
              <a:extLst>
                <a:ext uri="{FF2B5EF4-FFF2-40B4-BE49-F238E27FC236}">
                  <a16:creationId xmlns:a16="http://schemas.microsoft.com/office/drawing/2014/main" id="{CF15CAAB-43AF-4A75-8B1F-1A0DE895E0B3}"/>
                </a:ext>
              </a:extLst>
            </p:cNvPr>
            <p:cNvCxnSpPr>
              <a:cxnSpLocks/>
              <a:stCxn id="39" idx="1"/>
              <a:endCxn id="42" idx="3"/>
            </p:cNvCxnSpPr>
            <p:nvPr/>
          </p:nvCxnSpPr>
          <p:spPr>
            <a:xfrm rot="10800000">
              <a:off x="4006920" y="4594883"/>
              <a:ext cx="1506603" cy="2599"/>
            </a:xfrm>
            <a:prstGeom prst="bentConnector3">
              <a:avLst/>
            </a:prstGeom>
            <a:noFill/>
            <a:ln w="12700" cap="flat" cmpd="sng" algn="ctr">
              <a:solidFill>
                <a:sysClr val="windowText" lastClr="000000"/>
              </a:solidFill>
              <a:prstDash val="dash"/>
              <a:miter lim="800000"/>
              <a:headEnd type="triangle"/>
              <a:tailEnd type="triangle"/>
            </a:ln>
            <a:effectLst/>
          </p:spPr>
        </p:cxnSp>
        <p:cxnSp>
          <p:nvCxnSpPr>
            <p:cNvPr id="44" name="Connector: Elbow 43">
              <a:extLst>
                <a:ext uri="{FF2B5EF4-FFF2-40B4-BE49-F238E27FC236}">
                  <a16:creationId xmlns:a16="http://schemas.microsoft.com/office/drawing/2014/main" id="{709CE6EB-7D51-4237-8664-6D048A695FF6}"/>
                </a:ext>
              </a:extLst>
            </p:cNvPr>
            <p:cNvCxnSpPr>
              <a:cxnSpLocks/>
              <a:stCxn id="39" idx="3"/>
              <a:endCxn id="45" idx="1"/>
            </p:cNvCxnSpPr>
            <p:nvPr/>
          </p:nvCxnSpPr>
          <p:spPr>
            <a:xfrm>
              <a:off x="6504311" y="4597483"/>
              <a:ext cx="1340787" cy="1525"/>
            </a:xfrm>
            <a:prstGeom prst="bentConnector3">
              <a:avLst/>
            </a:prstGeom>
            <a:noFill/>
            <a:ln w="12700" cap="flat" cmpd="sng" algn="ctr">
              <a:solidFill>
                <a:sysClr val="windowText" lastClr="000000"/>
              </a:solidFill>
              <a:prstDash val="dash"/>
              <a:miter lim="800000"/>
              <a:headEnd type="triangle"/>
              <a:tailEnd type="triangle"/>
            </a:ln>
            <a:effectLst/>
          </p:spPr>
        </p:cxnSp>
        <p:sp>
          <p:nvSpPr>
            <p:cNvPr id="45" name="Rectangle 44">
              <a:extLst>
                <a:ext uri="{FF2B5EF4-FFF2-40B4-BE49-F238E27FC236}">
                  <a16:creationId xmlns:a16="http://schemas.microsoft.com/office/drawing/2014/main" id="{F4D1C9B6-775F-47AE-B2AC-550D36DE96BB}"/>
                </a:ext>
              </a:extLst>
            </p:cNvPr>
            <p:cNvSpPr/>
            <p:nvPr/>
          </p:nvSpPr>
          <p:spPr>
            <a:xfrm>
              <a:off x="7845098" y="4081336"/>
              <a:ext cx="2008858" cy="1035343"/>
            </a:xfrm>
            <a:prstGeom prst="rect">
              <a:avLst/>
            </a:prstGeom>
            <a:solidFill>
              <a:sysClr val="window" lastClr="FFFFFF">
                <a:lumMod val="95000"/>
              </a:sysClr>
            </a:solidFill>
          </p:spPr>
          <p:txBody>
            <a:bodyPr wrap="squar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cs typeface="Segoe UI" panose="020B0502040204020203" pitchFamily="34" charset="0"/>
                </a:rPr>
                <a:t>Internet, public-facing services</a:t>
              </a:r>
            </a:p>
          </p:txBody>
        </p:sp>
      </p:grpSp>
    </p:spTree>
    <p:extLst>
      <p:ext uri="{BB962C8B-B14F-4D97-AF65-F5344CB8AC3E}">
        <p14:creationId xmlns:p14="http://schemas.microsoft.com/office/powerpoint/2010/main" val="312917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66E9-0060-45DA-BCD8-B002315BCFBD}"/>
              </a:ext>
            </a:extLst>
          </p:cNvPr>
          <p:cNvSpPr>
            <a:spLocks noGrp="1"/>
          </p:cNvSpPr>
          <p:nvPr>
            <p:ph type="title"/>
          </p:nvPr>
        </p:nvSpPr>
        <p:spPr/>
        <p:txBody>
          <a:bodyPr/>
          <a:lstStyle/>
          <a:p>
            <a:r>
              <a:rPr lang="en-US" dirty="0">
                <a:cs typeface="Segoe UI"/>
              </a:rPr>
              <a:t>Create Public IP Addresses</a:t>
            </a:r>
          </a:p>
        </p:txBody>
      </p:sp>
      <p:sp>
        <p:nvSpPr>
          <p:cNvPr id="5" name="Rectangle 4">
            <a:extLst>
              <a:ext uri="{FF2B5EF4-FFF2-40B4-BE49-F238E27FC236}">
                <a16:creationId xmlns:a16="http://schemas.microsoft.com/office/drawing/2014/main" id="{B9242DA4-5145-4B62-AABD-206F9B5F2BBF}"/>
              </a:ext>
            </a:extLst>
          </p:cNvPr>
          <p:cNvSpPr/>
          <p:nvPr/>
        </p:nvSpPr>
        <p:spPr>
          <a:xfrm>
            <a:off x="427036" y="1192213"/>
            <a:ext cx="7358898" cy="7647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0" bIns="91440" numCol="1" spcCol="1270" anchor="ctr" anchorCtr="0">
            <a:noAutofit/>
          </a:bodyPr>
          <a:lstStyle/>
          <a:p>
            <a:r>
              <a:rPr lang="en-US" sz="2400">
                <a:solidFill>
                  <a:schemeClr val="tx1"/>
                </a:solidFill>
                <a:latin typeface="+mj-lt"/>
                <a:ea typeface="+mn-lt"/>
                <a:cs typeface="+mn-lt"/>
              </a:rPr>
              <a:t>Available in IPv4 or IPv6 or both</a:t>
            </a:r>
          </a:p>
        </p:txBody>
      </p:sp>
      <p:sp>
        <p:nvSpPr>
          <p:cNvPr id="9" name="Rectangle 8">
            <a:extLst>
              <a:ext uri="{FF2B5EF4-FFF2-40B4-BE49-F238E27FC236}">
                <a16:creationId xmlns:a16="http://schemas.microsoft.com/office/drawing/2014/main" id="{03F5FE44-5611-4304-B74B-4114F1920D46}"/>
              </a:ext>
            </a:extLst>
          </p:cNvPr>
          <p:cNvSpPr/>
          <p:nvPr/>
        </p:nvSpPr>
        <p:spPr>
          <a:xfrm>
            <a:off x="427036" y="2299708"/>
            <a:ext cx="7358898" cy="7647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0" bIns="91440" numCol="1" spcCol="1270" anchor="ctr" anchorCtr="0">
            <a:noAutofit/>
          </a:bodyPr>
          <a:lstStyle/>
          <a:p>
            <a:r>
              <a:rPr lang="en-US" sz="2400" dirty="0">
                <a:solidFill>
                  <a:schemeClr val="tx1"/>
                </a:solidFill>
                <a:latin typeface="+mj-lt"/>
                <a:cs typeface="Segoe UI Semilight"/>
              </a:rPr>
              <a:t>Basic vs Standard SKU  </a:t>
            </a:r>
          </a:p>
        </p:txBody>
      </p:sp>
      <p:sp>
        <p:nvSpPr>
          <p:cNvPr id="14" name="Rectangle 13">
            <a:extLst>
              <a:ext uri="{FF2B5EF4-FFF2-40B4-BE49-F238E27FC236}">
                <a16:creationId xmlns:a16="http://schemas.microsoft.com/office/drawing/2014/main" id="{0483A8CF-CAA0-49F6-B0B3-704BAC5FBA68}"/>
              </a:ext>
            </a:extLst>
          </p:cNvPr>
          <p:cNvSpPr/>
          <p:nvPr/>
        </p:nvSpPr>
        <p:spPr>
          <a:xfrm>
            <a:off x="427036" y="3407203"/>
            <a:ext cx="7358898" cy="7647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0" bIns="91440" numCol="1" spcCol="1270" anchor="ctr" anchorCtr="0">
            <a:noAutofit/>
          </a:bodyPr>
          <a:lstStyle/>
          <a:p>
            <a:r>
              <a:rPr lang="en-US" sz="2400" dirty="0">
                <a:solidFill>
                  <a:schemeClr val="tx1"/>
                </a:solidFill>
                <a:latin typeface="+mj-lt"/>
                <a:ea typeface="+mn-lt"/>
                <a:cs typeface="+mn-lt"/>
              </a:rPr>
              <a:t>Dynamic vs Static</a:t>
            </a:r>
            <a:endParaRPr lang="en-US" sz="2200" dirty="0">
              <a:solidFill>
                <a:schemeClr val="tx1"/>
              </a:solidFill>
            </a:endParaRPr>
          </a:p>
        </p:txBody>
      </p:sp>
      <p:sp>
        <p:nvSpPr>
          <p:cNvPr id="4" name="Rectangle 3">
            <a:extLst>
              <a:ext uri="{FF2B5EF4-FFF2-40B4-BE49-F238E27FC236}">
                <a16:creationId xmlns:a16="http://schemas.microsoft.com/office/drawing/2014/main" id="{76D520F6-6881-4B8F-86F0-B2EADA22A3E2}"/>
              </a:ext>
            </a:extLst>
          </p:cNvPr>
          <p:cNvSpPr/>
          <p:nvPr/>
        </p:nvSpPr>
        <p:spPr>
          <a:xfrm>
            <a:off x="427036" y="4489544"/>
            <a:ext cx="7358898" cy="7647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0" bIns="91440" numCol="1" spcCol="1270" anchor="ctr" anchorCtr="0">
            <a:noAutofit/>
          </a:bodyPr>
          <a:lstStyle/>
          <a:p>
            <a:r>
              <a:rPr lang="en-US" sz="2400" dirty="0">
                <a:solidFill>
                  <a:schemeClr val="tx1"/>
                </a:solidFill>
                <a:latin typeface="+mj-lt"/>
                <a:ea typeface="+mn-lt"/>
                <a:cs typeface="+mn-lt"/>
              </a:rPr>
              <a:t>Zone redundant (Standard SKU)</a:t>
            </a:r>
          </a:p>
        </p:txBody>
      </p:sp>
      <p:sp>
        <p:nvSpPr>
          <p:cNvPr id="15" name="Rectangle 14">
            <a:extLst>
              <a:ext uri="{FF2B5EF4-FFF2-40B4-BE49-F238E27FC236}">
                <a16:creationId xmlns:a16="http://schemas.microsoft.com/office/drawing/2014/main" id="{EA0560FC-57E5-4F42-9F1A-33CD4FDED8A2}"/>
              </a:ext>
            </a:extLst>
          </p:cNvPr>
          <p:cNvSpPr/>
          <p:nvPr/>
        </p:nvSpPr>
        <p:spPr>
          <a:xfrm>
            <a:off x="427036" y="5597039"/>
            <a:ext cx="7358898" cy="7647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0" bIns="91440" numCol="1" spcCol="1270" anchor="ctr" anchorCtr="0">
            <a:noAutofit/>
          </a:bodyPr>
          <a:lstStyle/>
          <a:p>
            <a:r>
              <a:rPr lang="en-US" sz="2400">
                <a:solidFill>
                  <a:schemeClr val="tx1"/>
                </a:solidFill>
                <a:latin typeface="+mj-lt"/>
                <a:cs typeface="Segoe UI Semilight"/>
              </a:rPr>
              <a:t>Range of contiguous addresses available as a prefix</a:t>
            </a:r>
          </a:p>
        </p:txBody>
      </p:sp>
      <p:pic>
        <p:nvPicPr>
          <p:cNvPr id="8" name="Picture 7" descr="Screenshot of the create public IP address">
            <a:extLst>
              <a:ext uri="{FF2B5EF4-FFF2-40B4-BE49-F238E27FC236}">
                <a16:creationId xmlns:a16="http://schemas.microsoft.com/office/drawing/2014/main" id="{1962ED69-FE7E-4C93-8C87-B4DAFD7DBA7C}"/>
              </a:ext>
            </a:extLst>
          </p:cNvPr>
          <p:cNvPicPr>
            <a:picLocks noChangeAspect="1"/>
          </p:cNvPicPr>
          <p:nvPr/>
        </p:nvPicPr>
        <p:blipFill>
          <a:blip r:embed="rId3"/>
          <a:stretch>
            <a:fillRect/>
          </a:stretch>
        </p:blipFill>
        <p:spPr>
          <a:xfrm>
            <a:off x="8097469" y="1495725"/>
            <a:ext cx="3756201" cy="4746025"/>
          </a:xfrm>
          <a:prstGeom prst="rect">
            <a:avLst/>
          </a:prstGeom>
          <a:ln>
            <a:noFill/>
          </a:ln>
        </p:spPr>
      </p:pic>
      <p:sp>
        <p:nvSpPr>
          <p:cNvPr id="6" name="Rectangle 5">
            <a:extLst>
              <a:ext uri="{FF2B5EF4-FFF2-40B4-BE49-F238E27FC236}">
                <a16:creationId xmlns:a16="http://schemas.microsoft.com/office/drawing/2014/main" id="{A01390ED-4A1F-482E-BED1-8BA8D3BC317F}"/>
              </a:ext>
              <a:ext uri="{C183D7F6-B498-43B3-948B-1728B52AA6E4}">
                <adec:decorative xmlns:adec="http://schemas.microsoft.com/office/drawing/2017/decorative" val="1"/>
              </a:ext>
            </a:extLst>
          </p:cNvPr>
          <p:cNvSpPr/>
          <p:nvPr/>
        </p:nvSpPr>
        <p:spPr bwMode="auto">
          <a:xfrm>
            <a:off x="7941701" y="1192213"/>
            <a:ext cx="4067736"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2819383181"/>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7D977B9DEC104F987540346F28CA61" ma:contentTypeVersion="17" ma:contentTypeDescription="Create a new document." ma:contentTypeScope="" ma:versionID="40f5e8b7fb81ecdac7c792325c217421">
  <xsd:schema xmlns:xsd="http://www.w3.org/2001/XMLSchema" xmlns:xs="http://www.w3.org/2001/XMLSchema" xmlns:p="http://schemas.microsoft.com/office/2006/metadata/properties" xmlns:ns1="http://schemas.microsoft.com/sharepoint/v3" xmlns:ns2="8f14afe3-2544-4b8c-8b2a-047241ba994e" xmlns:ns3="fddad751-a9cb-4af4-8fe6-c4ddb6b4fbb6" xmlns:ns4="230e9df3-be65-4c73-a93b-d1236ebd677e" targetNamespace="http://schemas.microsoft.com/office/2006/metadata/properties" ma:root="true" ma:fieldsID="f7c7b4b5290335c4c7e7fc0b0a8dedf9" ns1:_="" ns2:_="" ns3:_="" ns4:_="">
    <xsd:import namespace="http://schemas.microsoft.com/sharepoint/v3"/>
    <xsd:import namespace="8f14afe3-2544-4b8c-8b2a-047241ba994e"/>
    <xsd:import namespace="fddad751-a9cb-4af4-8fe6-c4ddb6b4fbb6"/>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4:TaxCatchAll" minOccurs="0"/>
                <xsd:element ref="ns2:MediaServiceOCR" minOccurs="0"/>
                <xsd:element ref="ns2:MediaServiceGenerationTime" minOccurs="0"/>
                <xsd:element ref="ns2:MediaServiceEventHashCode" minOccurs="0"/>
                <xsd:element ref="ns2:MediaServiceDateTaken" minOccurs="0"/>
                <xsd:element ref="ns1:_ip_UnifiedCompliancePolicyProperties" minOccurs="0"/>
                <xsd:element ref="ns1:_ip_UnifiedCompliancePolicyUIAction"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f14afe3-2544-4b8c-8b2a-047241ba99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ternalName="MediaServiceDateTaken"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ddad751-a9cb-4af4-8fe6-c4ddb6b4fbb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e2fe8bad-5553-4f85-a4c7-a1bca95a61a9}" ma:internalName="TaxCatchAll" ma:showField="CatchAllData" ma:web="fddad751-a9cb-4af4-8fe6-c4ddb6b4fbb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lcf76f155ced4ddcb4097134ff3c332f xmlns="8f14afe3-2544-4b8c-8b2a-047241ba994e">
      <Terms xmlns="http://schemas.microsoft.com/office/infopath/2007/PartnerControls"/>
    </lcf76f155ced4ddcb4097134ff3c332f>
    <_ip_UnifiedCompliancePolicyProperties xmlns="http://schemas.microsoft.com/sharepoint/v3" xsi:nil="true"/>
    <TaxCatchAll xmlns="230e9df3-be65-4c73-a93b-d1236ebd677e" xsi:nil="true"/>
  </documentManagement>
</p:properties>
</file>

<file path=customXml/itemProps1.xml><?xml version="1.0" encoding="utf-8"?>
<ds:datastoreItem xmlns:ds="http://schemas.openxmlformats.org/officeDocument/2006/customXml" ds:itemID="{EDFEB4AD-6BD1-467A-B0CB-0BA9799CF5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f14afe3-2544-4b8c-8b2a-047241ba994e"/>
    <ds:schemaRef ds:uri="fddad751-a9cb-4af4-8fe6-c4ddb6b4fbb6"/>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B035B38-AE0F-417E-90A7-78C6D6AE4E96}">
  <ds:schemaRefs>
    <ds:schemaRef ds:uri="http://schemas.microsoft.com/sharepoint/v3/contenttype/forms"/>
  </ds:schemaRefs>
</ds:datastoreItem>
</file>

<file path=customXml/itemProps3.xml><?xml version="1.0" encoding="utf-8"?>
<ds:datastoreItem xmlns:ds="http://schemas.openxmlformats.org/officeDocument/2006/customXml" ds:itemID="{514C169A-024A-4CEB-8DF0-D8AF17EC99B2}">
  <ds:schemaRefs>
    <ds:schemaRef ds:uri="http://schemas.microsoft.com/office/2006/metadata/properties"/>
    <ds:schemaRef ds:uri="http://schemas.microsoft.com/office/infopath/2007/PartnerControls"/>
    <ds:schemaRef ds:uri="http://schemas.microsoft.com/sharepoint/v3"/>
    <ds:schemaRef ds:uri="8f14afe3-2544-4b8c-8b2a-047241ba994e"/>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3960</Words>
  <Application>Microsoft Office PowerPoint</Application>
  <PresentationFormat>Custom</PresentationFormat>
  <Paragraphs>468</Paragraphs>
  <Slides>45</Slides>
  <Notes>39</Notes>
  <HiddenSlides>2</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3" baseType="lpstr">
      <vt:lpstr>Arial</vt:lpstr>
      <vt:lpstr>Calibri</vt:lpstr>
      <vt:lpstr>Segoe UI</vt:lpstr>
      <vt:lpstr>Segoe UI Semibold</vt:lpstr>
      <vt:lpstr>Segoe UI VSS (Regular)</vt:lpstr>
      <vt:lpstr>Wingdings</vt:lpstr>
      <vt:lpstr>Azure 1</vt:lpstr>
      <vt:lpstr>Bitmap Image</vt:lpstr>
      <vt:lpstr>AZ-104 Administer Virtual Networking</vt:lpstr>
      <vt:lpstr>Administer Virtual Networking Introduction</vt:lpstr>
      <vt:lpstr>Configure Virtual Networks</vt:lpstr>
      <vt:lpstr>Configure Virtual Networks Introduction</vt:lpstr>
      <vt:lpstr>Plan Virtual Networks</vt:lpstr>
      <vt:lpstr>Create Subnets</vt:lpstr>
      <vt:lpstr>Create Virtual Networks</vt:lpstr>
      <vt:lpstr>Plan IP Addressing</vt:lpstr>
      <vt:lpstr>Create Public IP Addresses</vt:lpstr>
      <vt:lpstr>Associate Public IP Addresses</vt:lpstr>
      <vt:lpstr>Associate Private IP Addresses</vt:lpstr>
      <vt:lpstr>Demonstration – Virtual Networks</vt:lpstr>
      <vt:lpstr>Summary and Resources – Configure Virtual Networks</vt:lpstr>
      <vt:lpstr>Configure Network Security Groups</vt:lpstr>
      <vt:lpstr>Configure Network Security Groups Introduction</vt:lpstr>
      <vt:lpstr>Implement Network Security Groups (NSGs)</vt:lpstr>
      <vt:lpstr>Determine NSG Rules</vt:lpstr>
      <vt:lpstr>Determine NSG Effective Rules</vt:lpstr>
      <vt:lpstr>Create NSG rules</vt:lpstr>
      <vt:lpstr>Implement Application Security Groups</vt:lpstr>
      <vt:lpstr>Demonstration – Network Security Groups</vt:lpstr>
      <vt:lpstr>Summary and Resources  – Configure Network Security Groups</vt:lpstr>
      <vt:lpstr>Lesson 03: Configure Azure Firewall</vt:lpstr>
      <vt:lpstr>Configure Azure Firewall Introduction</vt:lpstr>
      <vt:lpstr>Determine Azure Firewall Uses</vt:lpstr>
      <vt:lpstr>Create Azure Firewalls</vt:lpstr>
      <vt:lpstr>Create Azure Firewall Rules</vt:lpstr>
      <vt:lpstr>Summary and Resources - Azure Firewall</vt:lpstr>
      <vt:lpstr>Configure Azure DNS</vt:lpstr>
      <vt:lpstr>Configure Azure DNS Introduction</vt:lpstr>
      <vt:lpstr>Identity Domains and Custom Domains</vt:lpstr>
      <vt:lpstr>Verify Custom Domain Names</vt:lpstr>
      <vt:lpstr>Create Azure DNS Zones</vt:lpstr>
      <vt:lpstr>Delegate DNS Domains</vt:lpstr>
      <vt:lpstr>Add DNS Record Sets</vt:lpstr>
      <vt:lpstr>Plan for Private DNS Zones</vt:lpstr>
      <vt:lpstr>Determine Private Zone Scenarios</vt:lpstr>
      <vt:lpstr>Demonstration - DNS</vt:lpstr>
      <vt:lpstr>Summary and Resources – Configure Azure DNS</vt:lpstr>
      <vt:lpstr>Azure IPAM</vt:lpstr>
      <vt:lpstr>Lab 04 – Implement Virtual Networks</vt:lpstr>
      <vt:lpstr>Lab 04 – Implement Virtual Networking</vt:lpstr>
      <vt:lpstr>Lab 04 – Architecture diagram</vt:lpstr>
      <vt:lpstr>End of presentation</vt:lpstr>
      <vt:lpstr>Azure Networking Components (optional)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2022-03-15T16:53:53Z</dcterms:created>
  <dcterms:modified xsi:type="dcterms:W3CDTF">2023-08-08T15:37:16Z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0x010100FE7D977B9DEC104F987540346F28CA61</vt:lpwstr>
  </property>
</Properties>
</file>