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4"/>
  </p:sldMasterIdLst>
  <p:notesMasterIdLst>
    <p:notesMasterId r:id="rId50"/>
  </p:notesMasterIdLst>
  <p:handoutMasterIdLst>
    <p:handoutMasterId r:id="rId51"/>
  </p:handoutMasterIdLst>
  <p:sldIdLst>
    <p:sldId id="1719" r:id="rId5"/>
    <p:sldId id="2495" r:id="rId6"/>
    <p:sldId id="1865" r:id="rId7"/>
    <p:sldId id="2485" r:id="rId8"/>
    <p:sldId id="2356" r:id="rId9"/>
    <p:sldId id="2357" r:id="rId10"/>
    <p:sldId id="2496" r:id="rId11"/>
    <p:sldId id="2534" r:id="rId12"/>
    <p:sldId id="2524" r:id="rId13"/>
    <p:sldId id="2528" r:id="rId14"/>
    <p:sldId id="2241" r:id="rId15"/>
    <p:sldId id="2010" r:id="rId16"/>
    <p:sldId id="2487" r:id="rId17"/>
    <p:sldId id="2535" r:id="rId18"/>
    <p:sldId id="2457" r:id="rId19"/>
    <p:sldId id="2458" r:id="rId20"/>
    <p:sldId id="2530" r:id="rId21"/>
    <p:sldId id="1921" r:id="rId22"/>
    <p:sldId id="2459" r:id="rId23"/>
    <p:sldId id="2461" r:id="rId24"/>
    <p:sldId id="2532" r:id="rId25"/>
    <p:sldId id="2011" r:id="rId26"/>
    <p:sldId id="2520" r:id="rId27"/>
    <p:sldId id="2488" r:id="rId28"/>
    <p:sldId id="2519" r:id="rId29"/>
    <p:sldId id="2521" r:id="rId30"/>
    <p:sldId id="2531" r:id="rId31"/>
    <p:sldId id="2544" r:id="rId32"/>
    <p:sldId id="2547" r:id="rId33"/>
    <p:sldId id="2511" r:id="rId34"/>
    <p:sldId id="2545" r:id="rId35"/>
    <p:sldId id="2512" r:id="rId36"/>
    <p:sldId id="2546" r:id="rId37"/>
    <p:sldId id="2555" r:id="rId38"/>
    <p:sldId id="2522" r:id="rId39"/>
    <p:sldId id="2008" r:id="rId40"/>
    <p:sldId id="2526" r:id="rId41"/>
    <p:sldId id="2529" r:id="rId42"/>
    <p:sldId id="2358" r:id="rId43"/>
    <p:sldId id="2359" r:id="rId44"/>
    <p:sldId id="2497" r:id="rId45"/>
    <p:sldId id="2361" r:id="rId46"/>
    <p:sldId id="2525" r:id="rId47"/>
    <p:sldId id="2456" r:id="rId48"/>
    <p:sldId id="1896" r:id="rId4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Network Traffic Management" id="{5C8335FD-ABE1-4532-A57F-09675EA2EF07}">
          <p14:sldIdLst>
            <p14:sldId id="1719"/>
            <p14:sldId id="2495"/>
          </p14:sldIdLst>
        </p14:section>
        <p14:section name="Routing and Endpoints" id="{9D75EA2C-C99C-4543-992A-A54992471AB1}">
          <p14:sldIdLst>
            <p14:sldId id="1865"/>
            <p14:sldId id="2485"/>
            <p14:sldId id="2356"/>
            <p14:sldId id="2357"/>
            <p14:sldId id="2496"/>
            <p14:sldId id="2534"/>
            <p14:sldId id="2524"/>
            <p14:sldId id="2528"/>
            <p14:sldId id="2241"/>
          </p14:sldIdLst>
        </p14:section>
        <p14:section name="Load Balancer" id="{A5A2CF0F-0DE0-4121-B032-B8983578C3FE}">
          <p14:sldIdLst>
            <p14:sldId id="2010"/>
            <p14:sldId id="2487"/>
            <p14:sldId id="2535"/>
            <p14:sldId id="2457"/>
            <p14:sldId id="2458"/>
            <p14:sldId id="2530"/>
            <p14:sldId id="1921"/>
            <p14:sldId id="2459"/>
            <p14:sldId id="2461"/>
            <p14:sldId id="2532"/>
          </p14:sldIdLst>
        </p14:section>
        <p14:section name="App Gateway" id="{99B49270-E829-49EE-B686-630700DA5AE3}">
          <p14:sldIdLst>
            <p14:sldId id="2011"/>
            <p14:sldId id="2520"/>
            <p14:sldId id="2488"/>
            <p14:sldId id="2519"/>
            <p14:sldId id="2521"/>
            <p14:sldId id="2531"/>
            <p14:sldId id="2544"/>
            <p14:sldId id="2547"/>
            <p14:sldId id="2511"/>
            <p14:sldId id="2545"/>
            <p14:sldId id="2512"/>
            <p14:sldId id="2546"/>
            <p14:sldId id="2555"/>
          </p14:sldIdLst>
        </p14:section>
        <p14:section name="Labs" id="{7F5A2C29-A914-4B06-B5AD-B2EF27B283C8}">
          <p14:sldIdLst>
            <p14:sldId id="2522"/>
            <p14:sldId id="2008"/>
            <p14:sldId id="2526"/>
            <p14:sldId id="2529"/>
          </p14:sldIdLst>
        </p14:section>
        <p14:section name="Extra optional slides" id="{0E559FAC-FCBB-44A7-B25C-53DBA20F62FF}">
          <p14:sldIdLst>
            <p14:sldId id="2358"/>
            <p14:sldId id="2359"/>
            <p14:sldId id="2497"/>
            <p14:sldId id="2361"/>
            <p14:sldId id="2525"/>
            <p14:sldId id="2456"/>
            <p14:sldId id="189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DEEBF7"/>
    <a:srgbClr val="EBEBEB"/>
    <a:srgbClr val="243A5E"/>
    <a:srgbClr val="59B4D9"/>
    <a:srgbClr val="FFFFFF"/>
    <a:srgbClr val="FFF100"/>
    <a:srgbClr val="75757A"/>
    <a:srgbClr val="3C3C41"/>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68FC69-3809-49BB-9BC6-843B3884300C}" v="1" dt="2023-08-02T16:23:14.2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327" autoAdjust="0"/>
    <p:restoredTop sz="81923" autoAdjust="0"/>
  </p:normalViewPr>
  <p:slideViewPr>
    <p:cSldViewPr snapToGrid="0">
      <p:cViewPr varScale="1">
        <p:scale>
          <a:sx n="89" d="100"/>
          <a:sy n="89" d="100"/>
        </p:scale>
        <p:origin x="90" y="168"/>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8" Type="http://schemas.microsoft.com/office/2018/10/relationships/authors" Target="author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5/10/relationships/revisionInfo" Target="revisionInfo.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8/8/2023 10:39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8/8/2023 10:39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8/8/2023 10:39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the difference between system-defined routes and user-defined routes? Give an example where each type of route would be used.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System-defined routes direct network traffic between virtual machines, on-premises networks, and the internet. System-defined routes are the default behavior for Azure routing. Examples include traffic between VMs in the same subnet, between VMs in different subnets in the same virtual network, and data flow from VMs to the internet. User-defined (custom) routes override the system routes or add routes to the routing table. Examples include routing through gateways and virtual appliances. </a:t>
            </a:r>
          </a:p>
          <a:p>
            <a:pPr marL="0" marR="365760" lvl="0" indent="0">
              <a:lnSpc>
                <a:spcPct val="107000"/>
              </a:lnSpc>
              <a:spcBef>
                <a:spcPts val="0"/>
              </a:spcBef>
              <a:spcAft>
                <a:spcPts val="0"/>
              </a:spcAft>
              <a:buFont typeface="+mj-lt"/>
              <a:buNone/>
            </a:pP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0"/>
              </a:spcAft>
              <a:buFont typeface="+mj-lt"/>
              <a:buNone/>
            </a:pPr>
            <a:r>
              <a:rPr lang="en-US" sz="1800" dirty="0">
                <a:solidFill>
                  <a:srgbClr val="505050"/>
                </a:solidFill>
                <a:effectLst/>
                <a:latin typeface="Segoe UI" panose="020B0502040204020203" pitchFamily="34" charset="0"/>
                <a:ea typeface="Segoe UI" panose="020B0502040204020203" pitchFamily="34" charset="0"/>
                <a:cs typeface="Segoe UI (Body)"/>
              </a:rPr>
              <a:t>Wha</a:t>
            </a:r>
            <a:r>
              <a:rPr lang="en-US" sz="1800" dirty="0">
                <a:solidFill>
                  <a:srgbClr val="505050"/>
                </a:solidFill>
                <a:effectLst/>
                <a:latin typeface="Calibri" panose="020F0502020204030204" pitchFamily="34" charset="0"/>
                <a:ea typeface="Segoe UI" panose="020B0502040204020203" pitchFamily="34" charset="0"/>
                <a:cs typeface="Segoe UI (Body)"/>
              </a:rPr>
              <a:t>t is the difference between a service endpoint and a private endpoint?</a:t>
            </a:r>
            <a:r>
              <a:rPr lang="en-US" sz="1800" b="1" dirty="0">
                <a:solidFill>
                  <a:srgbClr val="505050"/>
                </a:solidFill>
                <a:effectLst/>
                <a:latin typeface="Calibri" panose="020F0502020204030204" pitchFamily="34" charset="0"/>
                <a:ea typeface="Segoe UI" panose="020B0502040204020203" pitchFamily="34" charset="0"/>
                <a:cs typeface="Segoe UI (Body)"/>
              </a:rPr>
              <a:t>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r>
              <a:rPr lang="en-US" sz="1800" b="1" dirty="0">
                <a:effectLst/>
                <a:latin typeface="Calibri" panose="020F0502020204030204" pitchFamily="34" charset="0"/>
                <a:ea typeface="Segoe UI" panose="020B0502040204020203" pitchFamily="34" charset="0"/>
              </a:rPr>
              <a:t>Answer: </a:t>
            </a:r>
            <a:r>
              <a:rPr lang="en-US" sz="1800" dirty="0">
                <a:effectLst/>
                <a:latin typeface="Calibri" panose="020F0502020204030204" pitchFamily="34" charset="0"/>
                <a:ea typeface="Segoe UI" panose="020B0502040204020203" pitchFamily="34" charset="0"/>
              </a:rPr>
              <a:t>A service endpoint limits network access to specific subnets and IP addresses. A service endpoint is a web address (URL) at which clients of a specific service can gain access to it. Service endpoints are supported for a variety of services including Storage, Key Vault, and SQL. A private endpoint. A private endpoint is a network interface that uses a private IP address from your virtual network. This network interface connects you privately and securely to a service through a private link. Private link integrates with on-premises and peered networks.</a:t>
            </a:r>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11</a:t>
            </a:fld>
            <a:endParaRPr lang="en-US"/>
          </a:p>
        </p:txBody>
      </p:sp>
    </p:spTree>
    <p:extLst>
      <p:ext uri="{BB962C8B-B14F-4D97-AF65-F5344CB8AC3E}">
        <p14:creationId xmlns:p14="http://schemas.microsoft.com/office/powerpoint/2010/main" val="2952623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Configure and manage virtual networking (25–30%)</a:t>
            </a:r>
          </a:p>
          <a:p>
            <a:r>
              <a:rPr lang="en-US" b="0" dirty="0">
                <a:solidFill>
                  <a:srgbClr val="000000"/>
                </a:solidFill>
                <a:effectLst/>
                <a:latin typeface="Consolas" panose="020B0609020204030204" pitchFamily="49" charset="0"/>
              </a:rPr>
              <a:t>Configure load balancing</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Configure an internal or public load balancer.</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Troubleshoot load-balancing.</a:t>
            </a:r>
          </a:p>
        </p:txBody>
      </p:sp>
      <p:sp>
        <p:nvSpPr>
          <p:cNvPr id="4" name="Slide Number Placeholder 3"/>
          <p:cNvSpPr>
            <a:spLocks noGrp="1"/>
          </p:cNvSpPr>
          <p:nvPr>
            <p:ph type="sldNum" sz="quarter" idx="5"/>
          </p:nvPr>
        </p:nvSpPr>
        <p:spPr/>
        <p:txBody>
          <a:bodyPr/>
          <a:lstStyle/>
          <a:p>
            <a:fld id="{8507DC7E-BC41-4478-BA30-CBCC3A644F0A}" type="slidenum">
              <a:rPr lang="en-US" smtClean="0"/>
              <a:t>13</a:t>
            </a:fld>
            <a:endParaRPr lang="en-US"/>
          </a:p>
        </p:txBody>
      </p:sp>
    </p:spTree>
    <p:extLst>
      <p:ext uri="{BB962C8B-B14F-4D97-AF65-F5344CB8AC3E}">
        <p14:creationId xmlns:p14="http://schemas.microsoft.com/office/powerpoint/2010/main" val="1537343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not in the student materials. It is designed to help students understand that the Azure Load Balancer is not the only product solution. Use the portal and the “Load Balancing – help me choose” page to review the options. </a:t>
            </a:r>
          </a:p>
          <a:p>
            <a:endParaRPr lang="en-US" dirty="0"/>
          </a:p>
          <a:p>
            <a:r>
              <a:rPr lang="en-US" dirty="0"/>
              <a:t>Load-balancing options - Azure Architecture Center | Microsoft Docs - https://docs.microsoft.com/azure/architecture/guide/technology-choices/load-balancing-overview</a:t>
            </a:r>
          </a:p>
          <a:p>
            <a:endParaRPr lang="en-US" dirty="0"/>
          </a:p>
          <a:p>
            <a:pPr marL="217262" lvl="1" indent="-107956"/>
            <a:r>
              <a:rPr lang="en-US" dirty="0"/>
              <a:t>Does your application use HTTP/HTTPS?</a:t>
            </a:r>
          </a:p>
          <a:p>
            <a:pPr marL="217262" lvl="1" indent="-107956"/>
            <a:r>
              <a:rPr lang="en-US" dirty="0"/>
              <a:t>Is your application public (internet facing)? </a:t>
            </a:r>
          </a:p>
          <a:p>
            <a:pPr marL="217262" lvl="1" indent="-107956"/>
            <a:r>
              <a:rPr lang="en-US" dirty="0"/>
              <a:t>Is your application deployed in multiple regions?</a:t>
            </a:r>
          </a:p>
          <a:p>
            <a:pPr marL="217262" lvl="1" indent="-107956"/>
            <a:endParaRPr lang="en-US" dirty="0"/>
          </a:p>
          <a:p>
            <a:endParaRPr lang="en-US" dirty="0"/>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4819685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10:39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3728164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Can you see how a public load balancer could be placed in front of the internal load balancer to create a multi-tier application.</a:t>
            </a:r>
          </a:p>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10:39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41312890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Load balancer SKUs - https://docs.microsoft.com/azure/load-balancer/skus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10:39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38039695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In the Standard SKU you can have up to 1000 instances in the backend pool. In the Basic SKU you can have up to 100 instances. </a:t>
            </a:r>
          </a:p>
          <a:p>
            <a:endParaRPr lang="en-US"/>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10:39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41430789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Tutorial: Load balance internet traffic to VMs using the Azure portal - https://docs.microsoft.com/azure/load-balancer/tutorial-load-balancer-standard-manage-portal</a:t>
            </a:r>
          </a:p>
          <a:p>
            <a:endParaRPr lang="en-US" dirty="0"/>
          </a:p>
          <a:p>
            <a:r>
              <a:rPr lang="en-US" dirty="0"/>
              <a:t>✔ Can you see the difference between load balancing rules and NAT rules? Remember, this approach should only be used when you need connectivity from the Internet. Most normal communications would occur from on-premises to Azure connections such as site-to-site VPN and ExpressRoute.</a:t>
            </a:r>
          </a:p>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10:39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14909941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student materials have a Health Probes topic. The slide is at the end if you need it. </a:t>
            </a:r>
          </a:p>
          <a:p>
            <a:endParaRPr lang="en-US" dirty="0"/>
          </a:p>
          <a:p>
            <a:r>
              <a:rPr lang="en-US" dirty="0"/>
              <a:t>✔ Keeping session persistence information is very important in applications that use a shopping cart. Can you think of any other applications?</a:t>
            </a:r>
          </a:p>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10:39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876608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a load balancer and what two types of load balancer does Azure provide? Give an example of where each type of load balancer would be used. </a:t>
            </a: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 load balancer distributes inbound and outbound traffic using load-balancing rules and health probes. There are two types of load balancers: public and internal. Public facing load balancers maps external IP addresses to internal IP addresses, and vice versa. Public load balancers handle external requests to backend resources, like SQL servers. Internal load balancers direct traffic only to resources inside a virtual network or that use a VPN. Internal load balancers can be used for cross-premises virtual networks, for multi-tier applications, and for line-of-business application balancing. </a:t>
            </a: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List at least three types of Azure load balancers. For each load balance describe the usage scenarios.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The Application Gateway can optimize delivery from application server farms while increasing application security with web application firewall. Front Door</a:t>
            </a:r>
            <a:r>
              <a:rPr lang="en-US" sz="1800" dirty="0">
                <a:solidFill>
                  <a:srgbClr val="505050"/>
                </a:solidFill>
                <a:effectLst/>
                <a:latin typeface="Segoe UI" panose="020B0502040204020203" pitchFamily="34" charset="0"/>
                <a:ea typeface="Segoe UI" panose="020B0502040204020203" pitchFamily="34" charset="0"/>
                <a:cs typeface="Segoe UI (Body)"/>
              </a:rPr>
              <a:t> </a:t>
            </a:r>
            <a:r>
              <a:rPr lang="en-US" sz="1800" dirty="0">
                <a:solidFill>
                  <a:srgbClr val="505050"/>
                </a:solidFill>
                <a:effectLst/>
                <a:latin typeface="Calibri" panose="020F0502020204030204" pitchFamily="34" charset="0"/>
                <a:ea typeface="Segoe UI" panose="020B0502040204020203" pitchFamily="34" charset="0"/>
                <a:cs typeface="Segoe UI (Body)"/>
              </a:rPr>
              <a:t> is a scalable, security-enhanced delivery point for global, micro service-based web applications. The Azure Load Balancer balances inbound and outbound connections and requests to your applications or server endpoints. Traffic</a:t>
            </a:r>
            <a:r>
              <a:rPr lang="en-US" sz="1800" dirty="0">
                <a:solidFill>
                  <a:srgbClr val="505050"/>
                </a:solidFill>
                <a:effectLst/>
                <a:latin typeface="Segoe UI" panose="020B0502040204020203" pitchFamily="34" charset="0"/>
                <a:ea typeface="Segoe UI" panose="020B0502040204020203" pitchFamily="34" charset="0"/>
                <a:cs typeface="Segoe UI (Body)"/>
              </a:rPr>
              <a:t> Manager d</a:t>
            </a:r>
            <a:r>
              <a:rPr lang="en-US" sz="1800" dirty="0">
                <a:solidFill>
                  <a:srgbClr val="505050"/>
                </a:solidFill>
                <a:effectLst/>
                <a:latin typeface="Calibri" panose="020F0502020204030204" pitchFamily="34" charset="0"/>
                <a:ea typeface="Segoe UI" panose="020B0502040204020203" pitchFamily="34" charset="0"/>
                <a:cs typeface="Segoe UI (Body)"/>
              </a:rPr>
              <a:t>istributes traffic optimally to services across global Azure regions, while providing high availability and responsiveness.</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21</a:t>
            </a:fld>
            <a:endParaRPr lang="en-US"/>
          </a:p>
        </p:txBody>
      </p:sp>
    </p:spTree>
    <p:extLst>
      <p:ext uri="{BB962C8B-B14F-4D97-AF65-F5344CB8AC3E}">
        <p14:creationId xmlns:p14="http://schemas.microsoft.com/office/powerpoint/2010/main" val="2952623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Module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a:p>
        </p:txBody>
      </p:sp>
    </p:spTree>
    <p:extLst>
      <p:ext uri="{BB962C8B-B14F-4D97-AF65-F5344CB8AC3E}">
        <p14:creationId xmlns:p14="http://schemas.microsoft.com/office/powerpoint/2010/main" val="12455153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Configure and manage virtual networking (25–30%)</a:t>
            </a:r>
          </a:p>
          <a:p>
            <a:r>
              <a:rPr lang="en-US" b="0" dirty="0">
                <a:solidFill>
                  <a:srgbClr val="000000"/>
                </a:solidFill>
                <a:effectLst/>
                <a:latin typeface="Consolas" panose="020B0609020204030204" pitchFamily="49" charset="0"/>
              </a:rPr>
              <a:t>Configure load balancing</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Configure Azure Application gateway. </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25045375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Configure and manage virtual networking (30-35%)</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0" dirty="0">
                <a:effectLst/>
                <a:latin typeface="Calibri" panose="020F0502020204030204" pitchFamily="34" charset="0"/>
                <a:ea typeface="Times New Roman" panose="02020603050405020304" pitchFamily="18" charset="0"/>
                <a:cs typeface="Calibri" panose="020F0502020204030204" pitchFamily="34" charset="0"/>
              </a:rPr>
              <a:t>Configure load balancing</a:t>
            </a:r>
          </a:p>
          <a:p>
            <a:r>
              <a:rPr lang="en-US" dirty="0"/>
              <a:t>• Configure Application Gateway</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23</a:t>
            </a:fld>
            <a:endParaRPr lang="en-US"/>
          </a:p>
        </p:txBody>
      </p:sp>
    </p:spTree>
    <p:extLst>
      <p:ext uri="{BB962C8B-B14F-4D97-AF65-F5344CB8AC3E}">
        <p14:creationId xmlns:p14="http://schemas.microsoft.com/office/powerpoint/2010/main" val="1802162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Application Gateway configuration overview - https://docs.microsoft.com/azure/application-gateway/configuration-overview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24</a:t>
            </a:fld>
            <a:endParaRPr lang="en-US"/>
          </a:p>
        </p:txBody>
      </p:sp>
    </p:spTree>
    <p:extLst>
      <p:ext uri="{BB962C8B-B14F-4D97-AF65-F5344CB8AC3E}">
        <p14:creationId xmlns:p14="http://schemas.microsoft.com/office/powerpoint/2010/main" val="38995037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QuickStart: Direct web traffic with Azure Application Gateway - Azure portal - https://docs.microsoft.com/azure/application-gateway/quick-create-portal</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15003837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Load balance your web service traffic with Application Gateway - https://docs.microsoft.com/learn/modules/load-balance-web-traffic-with-application-gateway/</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3159913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Your website uses static image and video. The images and video are located on different backend servers. What solution would you put in place to handle the requests?</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An Application Gateway manages web app requests. The Application Gateway can route traffic to a pool of web servers based on the URL of a request. In this case path-based routing can send URL images to one server and URL videos to another server. Multiple-site routing is also available. For example, one set of servers for one organization and another set of servers for a different organization.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27</a:t>
            </a:fld>
            <a:endParaRPr lang="en-US"/>
          </a:p>
        </p:txBody>
      </p:sp>
    </p:spTree>
    <p:extLst>
      <p:ext uri="{BB962C8B-B14F-4D97-AF65-F5344CB8AC3E}">
        <p14:creationId xmlns:p14="http://schemas.microsoft.com/office/powerpoint/2010/main" val="29526231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 </a:t>
            </a:r>
            <a:r>
              <a:rPr lang="en-US" b="0" dirty="0"/>
              <a:t>Additional optional slides at the end of the presentation. </a:t>
            </a:r>
            <a:endParaRPr lang="en-US" b="1" dirty="0"/>
          </a:p>
          <a:p>
            <a:endParaRPr lang="en-US" dirty="0"/>
          </a:p>
          <a:p>
            <a:r>
              <a:rPr lang="en-US" dirty="0"/>
              <a:t>Configure and manage virtual networking (30-35%)</a:t>
            </a:r>
          </a:p>
          <a:p>
            <a:r>
              <a:rPr lang="en-US" dirty="0"/>
              <a:t>Monitor and troubleshoot virtual networking</a:t>
            </a:r>
          </a:p>
          <a:p>
            <a:pPr marL="171450" indent="-171450">
              <a:buFont typeface="Arial" panose="020B0604020202020204" pitchFamily="34" charset="0"/>
              <a:buChar char="•"/>
            </a:pPr>
            <a:r>
              <a:rPr lang="en-US" dirty="0"/>
              <a:t>Monitor on-premises connectivity</a:t>
            </a:r>
          </a:p>
          <a:p>
            <a:pPr marL="171450" indent="-171450">
              <a:buFont typeface="Arial" panose="020B0604020202020204" pitchFamily="34" charset="0"/>
              <a:buChar char="•"/>
            </a:pPr>
            <a:r>
              <a:rPr lang="en-US" dirty="0"/>
              <a:t>Use Network Performance Monitor</a:t>
            </a:r>
          </a:p>
          <a:p>
            <a:pPr marL="171450" indent="-171450">
              <a:buFont typeface="Arial" panose="020B0604020202020204" pitchFamily="34" charset="0"/>
              <a:buChar char="•"/>
            </a:pPr>
            <a:r>
              <a:rPr lang="en-US" dirty="0"/>
              <a:t>Use Network Watcher</a:t>
            </a:r>
          </a:p>
          <a:p>
            <a:pPr marL="171450" indent="-171450">
              <a:buFont typeface="Arial" panose="020B0604020202020204" pitchFamily="34" charset="0"/>
              <a:buChar char="•"/>
            </a:pPr>
            <a:r>
              <a:rPr lang="en-US" dirty="0"/>
              <a:t>Troubleshoot external networking</a:t>
            </a:r>
          </a:p>
          <a:p>
            <a:pPr marL="171450" indent="-171450">
              <a:buFont typeface="Arial" panose="020B0604020202020204" pitchFamily="34" charset="0"/>
              <a:buChar char="•"/>
            </a:pPr>
            <a:r>
              <a:rPr lang="en-US" dirty="0"/>
              <a:t>Troubleshoot virtual network connectivity</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29</a:t>
            </a:fld>
            <a:endParaRPr lang="en-US" dirty="0"/>
          </a:p>
        </p:txBody>
      </p:sp>
    </p:spTree>
    <p:extLst>
      <p:ext uri="{BB962C8B-B14F-4D97-AF65-F5344CB8AC3E}">
        <p14:creationId xmlns:p14="http://schemas.microsoft.com/office/powerpoint/2010/main" val="22463390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6941873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IP flow verify in Azure Network Watcher - https://docs.microsoft.com/azure/network-watcher/network-watcher-ip-flow-verify-overview</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8534927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next hop to diagnose virtual machine routing problems - https://docs.microsoft.com/azure/network-watcher/network-watcher-next-hop-overview</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166203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Configure and manage virtual networking (25–30%)</a:t>
            </a:r>
          </a:p>
          <a:p>
            <a:r>
              <a:rPr lang="en-US" b="0" dirty="0">
                <a:solidFill>
                  <a:srgbClr val="000000"/>
                </a:solidFill>
                <a:effectLst/>
                <a:latin typeface="Consolas" panose="020B0609020204030204" pitchFamily="49" charset="0"/>
              </a:rPr>
              <a:t>Implement and manage virtual networking</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Configure user-defined network routes.</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Configure endpoints on subnets.</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Configure private endpoints.</a:t>
            </a:r>
          </a:p>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3398155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View the topology of an Azure virtual network - https://docs.microsoft.com/azure/network-watcher/view-network-topology</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4886074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 Assessment Guide in the MCT DLC has open-ended questions.</a:t>
            </a:r>
          </a:p>
          <a:p>
            <a:endParaRPr lang="en-US" dirty="0"/>
          </a:p>
          <a:p>
            <a:pPr marL="0" marR="365760" lvl="0" indent="0">
              <a:lnSpc>
                <a:spcPct val="107000"/>
              </a:lnSpc>
              <a:spcBef>
                <a:spcPts val="120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Name at least three ways to use Network Watcher to troubleshoot and diagnose network problems.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120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Network Watcher is a regional service that provides various network diagnostic and monitoring tools​.</a:t>
            </a:r>
            <a:r>
              <a:rPr lang="en-US" sz="1800" i="1" dirty="0">
                <a:solidFill>
                  <a:srgbClr val="505050"/>
                </a:solidFill>
                <a:effectLst/>
                <a:latin typeface="Calibri" panose="020F0502020204030204" pitchFamily="34" charset="0"/>
                <a:ea typeface="Segoe UI" panose="020B0502040204020203" pitchFamily="34" charset="0"/>
                <a:cs typeface="Segoe UI (Body)"/>
              </a:rPr>
              <a:t> IP Flow Verify </a:t>
            </a:r>
            <a:r>
              <a:rPr lang="en-US" sz="1800" dirty="0">
                <a:solidFill>
                  <a:srgbClr val="505050"/>
                </a:solidFill>
                <a:effectLst/>
                <a:latin typeface="Calibri" panose="020F0502020204030204" pitchFamily="34" charset="0"/>
                <a:ea typeface="Segoe UI" panose="020B0502040204020203" pitchFamily="34" charset="0"/>
                <a:cs typeface="Segoe UI (Body)"/>
              </a:rPr>
              <a:t>diagnoses connectivity issues. </a:t>
            </a:r>
            <a:r>
              <a:rPr lang="en-US" sz="1800" i="1" dirty="0">
                <a:solidFill>
                  <a:srgbClr val="505050"/>
                </a:solidFill>
                <a:effectLst/>
                <a:latin typeface="Calibri" panose="020F0502020204030204" pitchFamily="34" charset="0"/>
                <a:ea typeface="Segoe UI" panose="020B0502040204020203" pitchFamily="34" charset="0"/>
                <a:cs typeface="Segoe UI (Body)"/>
              </a:rPr>
              <a:t>Next Hop</a:t>
            </a:r>
            <a:r>
              <a:rPr lang="en-US" sz="1800" dirty="0">
                <a:solidFill>
                  <a:srgbClr val="505050"/>
                </a:solidFill>
                <a:effectLst/>
                <a:latin typeface="Calibri" panose="020F0502020204030204" pitchFamily="34" charset="0"/>
                <a:ea typeface="Segoe UI" panose="020B0502040204020203" pitchFamily="34" charset="0"/>
                <a:cs typeface="Segoe UI (Body)"/>
              </a:rPr>
              <a:t> determines if traffic is being correctly routed. </a:t>
            </a:r>
            <a:r>
              <a:rPr lang="en-US" sz="1800" i="1" dirty="0">
                <a:solidFill>
                  <a:srgbClr val="505050"/>
                </a:solidFill>
                <a:effectLst/>
                <a:latin typeface="Calibri" panose="020F0502020204030204" pitchFamily="34" charset="0"/>
                <a:ea typeface="Segoe UI" panose="020B0502040204020203" pitchFamily="34" charset="0"/>
                <a:cs typeface="Segoe UI (Body)"/>
              </a:rPr>
              <a:t>VPN Diagnostics</a:t>
            </a:r>
            <a:r>
              <a:rPr lang="en-US" sz="1800" dirty="0">
                <a:solidFill>
                  <a:srgbClr val="505050"/>
                </a:solidFill>
                <a:effectLst/>
                <a:latin typeface="Calibri" panose="020F0502020204030204" pitchFamily="34" charset="0"/>
                <a:ea typeface="Segoe UI" panose="020B0502040204020203" pitchFamily="34" charset="0"/>
                <a:cs typeface="Segoe UI (Body)"/>
              </a:rPr>
              <a:t> troubleshoots gateways and connections. </a:t>
            </a:r>
            <a:r>
              <a:rPr lang="en-US" sz="1800" i="1" dirty="0">
                <a:solidFill>
                  <a:srgbClr val="505050"/>
                </a:solidFill>
                <a:effectLst/>
                <a:latin typeface="Calibri" panose="020F0502020204030204" pitchFamily="34" charset="0"/>
                <a:ea typeface="Segoe UI" panose="020B0502040204020203" pitchFamily="34" charset="0"/>
                <a:cs typeface="Segoe UI (Body)"/>
              </a:rPr>
              <a:t>NSG Flow Logs</a:t>
            </a:r>
            <a:r>
              <a:rPr lang="en-US" sz="1800" dirty="0">
                <a:solidFill>
                  <a:srgbClr val="505050"/>
                </a:solidFill>
                <a:effectLst/>
                <a:latin typeface="Calibri" panose="020F0502020204030204" pitchFamily="34" charset="0"/>
                <a:ea typeface="Segoe UI" panose="020B0502040204020203" pitchFamily="34" charset="0"/>
                <a:cs typeface="Segoe UI (Body)"/>
              </a:rPr>
              <a:t> maps IP traffic through a network security group. </a:t>
            </a:r>
            <a:r>
              <a:rPr lang="en-US" sz="1800" i="1" dirty="0">
                <a:solidFill>
                  <a:srgbClr val="505050"/>
                </a:solidFill>
                <a:effectLst/>
                <a:latin typeface="Calibri" panose="020F0502020204030204" pitchFamily="34" charset="0"/>
                <a:ea typeface="Segoe UI" panose="020B0502040204020203" pitchFamily="34" charset="0"/>
                <a:cs typeface="Segoe UI (Body)"/>
              </a:rPr>
              <a:t>Connection Troubleshoot</a:t>
            </a:r>
            <a:r>
              <a:rPr lang="en-US" sz="1800" dirty="0">
                <a:solidFill>
                  <a:srgbClr val="505050"/>
                </a:solidFill>
                <a:effectLst/>
                <a:latin typeface="Calibri" panose="020F0502020204030204" pitchFamily="34" charset="0"/>
                <a:ea typeface="Segoe UI" panose="020B0502040204020203" pitchFamily="34" charset="0"/>
                <a:cs typeface="Segoe UI (Body)"/>
              </a:rPr>
              <a:t> shows connectivity between source VM and destination. </a:t>
            </a:r>
            <a:r>
              <a:rPr lang="en-US" sz="1800" i="1" dirty="0">
                <a:solidFill>
                  <a:srgbClr val="505050"/>
                </a:solidFill>
                <a:effectLst/>
                <a:latin typeface="Calibri" panose="020F0502020204030204" pitchFamily="34" charset="0"/>
                <a:ea typeface="Segoe UI" panose="020B0502040204020203" pitchFamily="34" charset="0"/>
                <a:cs typeface="Segoe UI (Body)"/>
              </a:rPr>
              <a:t>Topology</a:t>
            </a:r>
            <a:r>
              <a:rPr lang="en-US" sz="1800" dirty="0">
                <a:solidFill>
                  <a:srgbClr val="505050"/>
                </a:solidFill>
                <a:effectLst/>
                <a:latin typeface="Calibri" panose="020F0502020204030204" pitchFamily="34" charset="0"/>
                <a:ea typeface="Segoe UI" panose="020B0502040204020203" pitchFamily="34" charset="0"/>
                <a:cs typeface="Segoe UI (Body)"/>
              </a:rPr>
              <a:t> generates a visual diagram of resources that might be helpful.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34</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06 - Implement Traffic Management - ESTIMATED DURATION 60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Repository - https://microsoftlearning.github.io/AZ-104-MicrosoftAzureAdministrator/</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36</a:t>
            </a:fld>
            <a:endParaRPr lang="en-US"/>
          </a:p>
        </p:txBody>
      </p:sp>
    </p:spTree>
    <p:extLst>
      <p:ext uri="{BB962C8B-B14F-4D97-AF65-F5344CB8AC3E}">
        <p14:creationId xmlns:p14="http://schemas.microsoft.com/office/powerpoint/2010/main" val="31437879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 down the explanation by reviewing the components in each of the three virtual networks.</a:t>
            </a:r>
          </a:p>
        </p:txBody>
      </p:sp>
      <p:sp>
        <p:nvSpPr>
          <p:cNvPr id="4" name="Slide Number Placeholder 3"/>
          <p:cNvSpPr>
            <a:spLocks noGrp="1"/>
          </p:cNvSpPr>
          <p:nvPr>
            <p:ph type="sldNum" sz="quarter" idx="5"/>
          </p:nvPr>
        </p:nvSpPr>
        <p:spPr/>
        <p:txBody>
          <a:bodyPr/>
          <a:lstStyle/>
          <a:p>
            <a:fld id="{8507DC7E-BC41-4478-BA30-CBCC3A644F0A}" type="slidenum">
              <a:rPr lang="en-US" smtClean="0"/>
              <a:t>37</a:t>
            </a:fld>
            <a:endParaRPr lang="en-US"/>
          </a:p>
        </p:txBody>
      </p:sp>
    </p:spTree>
    <p:extLst>
      <p:ext uri="{BB962C8B-B14F-4D97-AF65-F5344CB8AC3E}">
        <p14:creationId xmlns:p14="http://schemas.microsoft.com/office/powerpoint/2010/main" val="41655290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 and control traffic flow in your Azure deployment with routes - https://docs.microsoft.com/learn/modules/control-network-traffic-flow-with-routes/</a:t>
            </a:r>
          </a:p>
          <a:p>
            <a:endParaRPr lang="en-US" dirty="0"/>
          </a:p>
          <a:p>
            <a:r>
              <a:rPr lang="en-US" dirty="0"/>
              <a:t>The next three topics will cover this information.</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10:39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31716941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Overview of BGP with Azure VPN Gateways - https://docs.microsoft.com/azure/vpn-gateway/vpn-gateway-bgp-overview?toc=%2fazure%2fvirtual-network%2ftoc.json </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10:39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a:p>
        </p:txBody>
      </p:sp>
    </p:spTree>
    <p:extLst>
      <p:ext uri="{BB962C8B-B14F-4D97-AF65-F5344CB8AC3E}">
        <p14:creationId xmlns:p14="http://schemas.microsoft.com/office/powerpoint/2010/main" val="11652199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10:39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a:p>
        </p:txBody>
      </p:sp>
    </p:spTree>
    <p:extLst>
      <p:ext uri="{BB962C8B-B14F-4D97-AF65-F5344CB8AC3E}">
        <p14:creationId xmlns:p14="http://schemas.microsoft.com/office/powerpoint/2010/main" val="16237195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a:solidFill>
                  <a:schemeClr val="tx1"/>
                </a:solidFill>
                <a:effectLst/>
                <a:latin typeface="Segoe UI Light" pitchFamily="34" charset="0"/>
                <a:ea typeface="+mn-ea"/>
                <a:cs typeface="+mn-cs"/>
              </a:rPr>
              <a:t>✔️ In this case the virtual appliance should not have a public IP address and IP forwarding should be enabled. </a:t>
            </a: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10:39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a:p>
        </p:txBody>
      </p:sp>
    </p:spTree>
    <p:extLst>
      <p:ext uri="{BB962C8B-B14F-4D97-AF65-F5344CB8AC3E}">
        <p14:creationId xmlns:p14="http://schemas.microsoft.com/office/powerpoint/2010/main" val="15379470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Azure Load Balancer? - https://docs.microsoft.com/azure/load-balancer/load-balancer-overview</a:t>
            </a:r>
          </a:p>
          <a:p>
            <a:r>
              <a:rPr lang="en-US" dirty="0"/>
              <a:t>Azure Load Balancer Components - https://docs.microsoft.com/azure/load-balancer/components</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 Keep this diagram in mind since it covers the four components that must be configured for your load balancer: Frontend IP configuration, Backend pools, Health probes, and Load balancing rules. </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10:39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a:p>
        </p:txBody>
      </p:sp>
    </p:spTree>
    <p:extLst>
      <p:ext uri="{BB962C8B-B14F-4D97-AF65-F5344CB8AC3E}">
        <p14:creationId xmlns:p14="http://schemas.microsoft.com/office/powerpoint/2010/main" val="27187624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Load Balancer health probes - https://docs.microsoft.com/azure/load-balancer/load-balancer-custom-probe-overview</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r>
              <a:rPr lang="en-US" dirty="0"/>
              <a:t>✔  There is also a guest agent probe. This probe uses the guest agent inside the VM. It is not recommended when HTTP or TCP custom probe configurations are possible. Relate back to the original diagram to ensure all the components are covered. </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10:39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a:p>
        </p:txBody>
      </p:sp>
    </p:spTree>
    <p:extLst>
      <p:ext uri="{BB962C8B-B14F-4D97-AF65-F5344CB8AC3E}">
        <p14:creationId xmlns:p14="http://schemas.microsoft.com/office/powerpoint/2010/main" val="869485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System routes - https://docs.microsoft.com/azure/virtual-network/virtual-networks-udr-overview#system-routes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10:39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632575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Virtual network traffic routing - https://docs.microsoft.com/azure/virtual-network/virtual-networks-udr-overview</a:t>
            </a:r>
          </a:p>
          <a:p>
            <a:endParaRPr lang="en-US" dirty="0"/>
          </a:p>
          <a:p>
            <a:r>
              <a:rPr lang="en-US" dirty="0"/>
              <a:t>✔ Each route table can be associated to multiple subnets, but a subnet can only be associated to a single route table. There are no additional charges for creating route tables in Microsoft Azure. Do you think you will need to create custom routes?</a:t>
            </a:r>
          </a:p>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10:39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234197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Always consider having students walk-through the demonstrations themselves. Also, consider the overlap with the formal labs and your best use of time. </a:t>
            </a:r>
          </a:p>
          <a:p>
            <a:endParaRPr lang="en-US"/>
          </a:p>
        </p:txBody>
      </p:sp>
      <p:sp>
        <p:nvSpPr>
          <p:cNvPr id="4" name="Slide Number Placeholder 3"/>
          <p:cNvSpPr>
            <a:spLocks noGrp="1"/>
          </p:cNvSpPr>
          <p:nvPr>
            <p:ph type="sldNum" sz="quarter" idx="5"/>
          </p:nvPr>
        </p:nvSpPr>
        <p:spPr/>
        <p:txBody>
          <a:bodyPr/>
          <a:lstStyle/>
          <a:p>
            <a:fld id="{8507DC7E-BC41-4478-BA30-CBCC3A644F0A}" type="slidenum">
              <a:rPr lang="en-US" smtClean="0"/>
              <a:t>7</a:t>
            </a:fld>
            <a:endParaRPr lang="en-US"/>
          </a:p>
        </p:txBody>
      </p:sp>
    </p:spTree>
    <p:extLst>
      <p:ext uri="{BB962C8B-B14F-4D97-AF65-F5344CB8AC3E}">
        <p14:creationId xmlns:p14="http://schemas.microsoft.com/office/powerpoint/2010/main" val="2053006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Several slides were consolidated onto this one slide. The student content was also consolidated onto one page.  The slides that were removed are at the end of the presentation. If you prefer to break it up</a:t>
            </a:r>
            <a:r>
              <a:rPr lang="en-US"/>
              <a:t>. </a:t>
            </a:r>
            <a:endParaRPr lang="en-US" dirty="0"/>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Manage and control traffic flow in your Azure deployment with routes - https://docs.microsoft.com/learn/modules/control-network-traffic-flow-with-routes/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10:39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221976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2 topics in the student content. </a:t>
            </a:r>
          </a:p>
          <a:p>
            <a:endParaRPr lang="en-US" dirty="0"/>
          </a:p>
          <a:p>
            <a:r>
              <a:rPr lang="en-US" dirty="0"/>
              <a:t>Virtual network service endpoints - https://docs.microsoft.com/azure/virtual-network/virtual-network-service-endpoints-overview</a:t>
            </a:r>
          </a:p>
          <a:p>
            <a:endParaRPr lang="en-US" dirty="0"/>
          </a:p>
          <a:p>
            <a:r>
              <a:rPr lang="en-US" dirty="0"/>
              <a:t>Tutorial: Restrict network access to PaaS resources with virtual network service endpoints using the Azure portal - https://docs.microsoft.com/azure/virtual-network/tutorial-restrict-network-access-to-resources</a:t>
            </a:r>
          </a:p>
          <a:p>
            <a:endParaRPr lang="en-US" dirty="0"/>
          </a:p>
          <a:p>
            <a:pPr marL="171450" indent="-171450">
              <a:buFont typeface="Arial" panose="020B0604020202020204" pitchFamily="34" charset="0"/>
              <a:buChar char="•"/>
            </a:pPr>
            <a:r>
              <a:rPr lang="en-US" dirty="0"/>
              <a:t>Improved security for your resources</a:t>
            </a:r>
          </a:p>
          <a:p>
            <a:pPr marL="171450" indent="-171450">
              <a:buFont typeface="Arial" panose="020B0604020202020204" pitchFamily="34" charset="0"/>
              <a:buChar char="•"/>
            </a:pPr>
            <a:r>
              <a:rPr lang="en-US" dirty="0"/>
              <a:t>Optimal routing for your services</a:t>
            </a:r>
          </a:p>
          <a:p>
            <a:pPr marL="171450" indent="-171450">
              <a:buFont typeface="Arial" panose="020B0604020202020204" pitchFamily="34" charset="0"/>
              <a:buChar char="•"/>
            </a:pPr>
            <a:r>
              <a:rPr lang="en-US" dirty="0"/>
              <a:t>Uses the Azure backbone and is simple to configure</a:t>
            </a:r>
          </a:p>
          <a:p>
            <a:endParaRPr lang="en-US" dirty="0"/>
          </a:p>
          <a:p>
            <a:r>
              <a:rPr lang="en-US" dirty="0"/>
              <a:t>✔️ Can you see a use for service endpoints in your organization?</a:t>
            </a:r>
          </a:p>
          <a:p>
            <a:endParaRPr lang="en-US" dirty="0">
              <a:cs typeface="Calibri"/>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9</a:t>
            </a:fld>
            <a:endParaRPr lang="en-US"/>
          </a:p>
        </p:txBody>
      </p:sp>
    </p:spTree>
    <p:extLst>
      <p:ext uri="{BB962C8B-B14F-4D97-AF65-F5344CB8AC3E}">
        <p14:creationId xmlns:p14="http://schemas.microsoft.com/office/powerpoint/2010/main" val="3132168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Private Link Documentation - https://docs.microsoft.com/azure/private-link/</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35765377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4">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3" name="Footer Placeholder 1">
            <a:extLst>
              <a:ext uri="{FF2B5EF4-FFF2-40B4-BE49-F238E27FC236}">
                <a16:creationId xmlns:a16="http://schemas.microsoft.com/office/drawing/2014/main" id="{D06F2AAB-F822-4F6B-8EB6-FBE788AB6A4B}"/>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
        <p:nvSpPr>
          <p:cNvPr id="6" name="Footer Placeholder 1">
            <a:extLst>
              <a:ext uri="{FF2B5EF4-FFF2-40B4-BE49-F238E27FC236}">
                <a16:creationId xmlns:a16="http://schemas.microsoft.com/office/drawing/2014/main" id="{6606017B-79AB-4945-B4C3-DB9D25392AFB}"/>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Titl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
        <p:nvSpPr>
          <p:cNvPr id="6" name="Footer Placeholder 1">
            <a:extLst>
              <a:ext uri="{FF2B5EF4-FFF2-40B4-BE49-F238E27FC236}">
                <a16:creationId xmlns:a16="http://schemas.microsoft.com/office/drawing/2014/main" id="{7D05B28D-FB1C-485C-9792-0C223A9EBECF}"/>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3146531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427039" y="3243000"/>
            <a:ext cx="9240836"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6" name="Footer Placeholder 1">
            <a:extLst>
              <a:ext uri="{FF2B5EF4-FFF2-40B4-BE49-F238E27FC236}">
                <a16:creationId xmlns:a16="http://schemas.microsoft.com/office/drawing/2014/main" id="{5D7656DF-2278-4E6B-921A-455C5C364D3E}"/>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469703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3" r:id="rId1"/>
    <p:sldLayoutId id="2147484562" r:id="rId2"/>
    <p:sldLayoutId id="2147484619" r:id="rId3"/>
    <p:sldLayoutId id="2147484620" r:id="rId4"/>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learn/modules/control-network-traffic-flow-with-route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docs.microsoft.com/learn/modules/introduction-azure-private-link/" TargetMode="External"/><Relationship Id="rId4" Type="http://schemas.openxmlformats.org/officeDocument/2006/relationships/image" Target="../media/image35.emf"/></Relationships>
</file>

<file path=ppt/slides/_rels/slide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41.emf"/><Relationship Id="rId3" Type="http://schemas.openxmlformats.org/officeDocument/2006/relationships/image" Target="../media/image36.emf"/><Relationship Id="rId7" Type="http://schemas.openxmlformats.org/officeDocument/2006/relationships/image" Target="../media/image40.emf"/><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39.emf"/><Relationship Id="rId5" Type="http://schemas.openxmlformats.org/officeDocument/2006/relationships/image" Target="../media/image38.emf"/><Relationship Id="rId10" Type="http://schemas.openxmlformats.org/officeDocument/2006/relationships/image" Target="../media/image21.wmf"/><Relationship Id="rId4" Type="http://schemas.openxmlformats.org/officeDocument/2006/relationships/image" Target="../media/image37.emf"/><Relationship Id="rId9" Type="http://schemas.openxmlformats.org/officeDocument/2006/relationships/image" Target="../media/image42.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emf"/><Relationship Id="rId7" Type="http://schemas.openxmlformats.org/officeDocument/2006/relationships/image" Target="../media/image10.sv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emf"/><Relationship Id="rId10" Type="http://schemas.openxmlformats.org/officeDocument/2006/relationships/image" Target="../media/image13.png"/><Relationship Id="rId4" Type="http://schemas.openxmlformats.org/officeDocument/2006/relationships/image" Target="../media/image7.emf"/><Relationship Id="rId9" Type="http://schemas.openxmlformats.org/officeDocument/2006/relationships/image" Target="../media/image12.svg"/></Relationships>
</file>

<file path=ppt/slides/_rels/slide2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learn/modules/improve-app-scalability-resiliency-with-load-balancer/"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s://docs.microsoft.com/learn/modules/load-balancing-non-https-traffic-azure/" TargetMode="External"/><Relationship Id="rId4" Type="http://schemas.openxmlformats.org/officeDocument/2006/relationships/image" Target="../media/image35.emf"/></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4.svg"/></Relationships>
</file>

<file path=ppt/slides/_rels/slide23.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21.wmf"/><Relationship Id="rId5" Type="http://schemas.openxmlformats.org/officeDocument/2006/relationships/image" Target="../media/image52.emf"/><Relationship Id="rId4" Type="http://schemas.openxmlformats.org/officeDocument/2006/relationships/image" Target="../media/image51.emf"/></Relationships>
</file>

<file path=ppt/slides/_rels/slide2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docs.microsoft.com/learn/modules/intro-to-azure-application-gateway/" TargetMode="External"/><Relationship Id="rId7" Type="http://schemas.openxmlformats.org/officeDocument/2006/relationships/image" Target="../media/image35.emf"/><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s://docs.microsoft.com/learn/modules/end-to-end-encryption-with-app-gateway/" TargetMode="External"/><Relationship Id="rId5" Type="http://schemas.openxmlformats.org/officeDocument/2006/relationships/hyperlink" Target="https://docs.microsoft.com/learn/modules/load-balancing-https-traffic-azure/" TargetMode="External"/><Relationship Id="rId4" Type="http://schemas.openxmlformats.org/officeDocument/2006/relationships/hyperlink" Target="https://docs.microsoft.com/learn/modules/load-balance-web-traffic-with-application-gateway/"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image" Target="../media/image60.emf"/><Relationship Id="rId3" Type="http://schemas.openxmlformats.org/officeDocument/2006/relationships/image" Target="../media/image8.emf"/><Relationship Id="rId7" Type="http://schemas.openxmlformats.org/officeDocument/2006/relationships/image" Target="../media/image21.wmf"/><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59.emf"/><Relationship Id="rId5" Type="http://schemas.openxmlformats.org/officeDocument/2006/relationships/image" Target="../media/image58.emf"/><Relationship Id="rId4" Type="http://schemas.openxmlformats.org/officeDocument/2006/relationships/image" Target="../media/image57.emf"/></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35.emf"/><Relationship Id="rId3" Type="http://schemas.openxmlformats.org/officeDocument/2006/relationships/hyperlink" Target="https://docs.microsoft.com/learn/modules/intro-to-azure-network-watcher/" TargetMode="External"/><Relationship Id="rId7" Type="http://schemas.openxmlformats.org/officeDocument/2006/relationships/hyperlink" Target="https://docs.microsoft.com/learn/modules/write-first-query-kusto-query-language/"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hyperlink" Target="https://docs.microsoft.com/learn/modules/monitor-performance-using-azure-monitor-for-vms/" TargetMode="External"/><Relationship Id="rId5" Type="http://schemas.openxmlformats.org/officeDocument/2006/relationships/hyperlink" Target="https://docs.microsoft.com/learn/modules/analyze-infrastructure-with-azure-monitor-logs/" TargetMode="External"/><Relationship Id="rId4" Type="http://schemas.openxmlformats.org/officeDocument/2006/relationships/hyperlink" Target="https://docs.microsoft.com/learn/modules/troubleshoot-azure-network-infrastructure/" TargetMode="External"/></Relationships>
</file>

<file path=ppt/slides/_rels/slide35.xml.rels><?xml version="1.0" encoding="UTF-8" standalone="yes"?>
<Relationships xmlns="http://schemas.openxmlformats.org/package/2006/relationships"><Relationship Id="rId2" Type="http://schemas.openxmlformats.org/officeDocument/2006/relationships/image" Target="../media/image65.emf"/><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71.svg"/><Relationship Id="rId13" Type="http://schemas.openxmlformats.org/officeDocument/2006/relationships/image" Target="../media/image11.png"/><Relationship Id="rId18" Type="http://schemas.openxmlformats.org/officeDocument/2006/relationships/image" Target="../media/image14.svg"/><Relationship Id="rId3" Type="http://schemas.openxmlformats.org/officeDocument/2006/relationships/image" Target="../media/image66.png"/><Relationship Id="rId7" Type="http://schemas.openxmlformats.org/officeDocument/2006/relationships/image" Target="../media/image70.png"/><Relationship Id="rId12" Type="http://schemas.openxmlformats.org/officeDocument/2006/relationships/image" Target="../media/image75.svg"/><Relationship Id="rId17" Type="http://schemas.openxmlformats.org/officeDocument/2006/relationships/image" Target="../media/image13.png"/><Relationship Id="rId2" Type="http://schemas.openxmlformats.org/officeDocument/2006/relationships/notesSlide" Target="../notesSlides/notesSlide33.xml"/><Relationship Id="rId16" Type="http://schemas.openxmlformats.org/officeDocument/2006/relationships/image" Target="../media/image77.svg"/><Relationship Id="rId1" Type="http://schemas.openxmlformats.org/officeDocument/2006/relationships/slideLayout" Target="../slideLayouts/slideLayout2.xml"/><Relationship Id="rId6" Type="http://schemas.openxmlformats.org/officeDocument/2006/relationships/image" Target="../media/image69.svg"/><Relationship Id="rId11" Type="http://schemas.openxmlformats.org/officeDocument/2006/relationships/image" Target="../media/image74.png"/><Relationship Id="rId5" Type="http://schemas.openxmlformats.org/officeDocument/2006/relationships/image" Target="../media/image68.png"/><Relationship Id="rId15" Type="http://schemas.openxmlformats.org/officeDocument/2006/relationships/image" Target="../media/image76.png"/><Relationship Id="rId10" Type="http://schemas.openxmlformats.org/officeDocument/2006/relationships/image" Target="../media/image73.svg"/><Relationship Id="rId4" Type="http://schemas.openxmlformats.org/officeDocument/2006/relationships/image" Target="../media/image67.svg"/><Relationship Id="rId9" Type="http://schemas.openxmlformats.org/officeDocument/2006/relationships/image" Target="../media/image72.png"/><Relationship Id="rId14" Type="http://schemas.openxmlformats.org/officeDocument/2006/relationships/image" Target="../media/image12.svg"/></Relationships>
</file>

<file path=ppt/slides/_rels/slide3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6.emf"/><Relationship Id="rId7" Type="http://schemas.openxmlformats.org/officeDocument/2006/relationships/image" Target="../media/image20.emf"/><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1.emf"/><Relationship Id="rId5" Type="http://schemas.openxmlformats.org/officeDocument/2006/relationships/image" Target="../media/image30.pn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7277" y="1477532"/>
            <a:ext cx="4573635" cy="3653379"/>
          </a:xfrm>
        </p:spPr>
        <p:txBody>
          <a:bodyPr/>
          <a:lstStyle/>
          <a:p>
            <a:r>
              <a:rPr lang="en-US" dirty="0"/>
              <a:t>AZ-104</a:t>
            </a:r>
            <a:br>
              <a:rPr lang="en-US" dirty="0"/>
            </a:br>
            <a:r>
              <a:rPr lang="en-US" dirty="0"/>
              <a:t>Administer</a:t>
            </a:r>
            <a:br>
              <a:rPr lang="en-US" dirty="0"/>
            </a:br>
            <a:r>
              <a:rPr lang="en-US" dirty="0"/>
              <a:t>Network Traffic</a:t>
            </a:r>
            <a:br>
              <a:rPr lang="en-US" dirty="0"/>
            </a:br>
            <a:endParaRPr lang="en-US" dirty="0"/>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8DC09-5266-4087-96CA-B5D189023FEA}"/>
              </a:ext>
            </a:extLst>
          </p:cNvPr>
          <p:cNvSpPr>
            <a:spLocks noGrp="1"/>
          </p:cNvSpPr>
          <p:nvPr>
            <p:ph type="title"/>
          </p:nvPr>
        </p:nvSpPr>
        <p:spPr/>
        <p:txBody>
          <a:bodyPr/>
          <a:lstStyle/>
          <a:p>
            <a:r>
              <a:rPr lang="en-US" dirty="0"/>
              <a:t>Identify Private Link Uses</a:t>
            </a:r>
          </a:p>
        </p:txBody>
      </p:sp>
      <p:sp>
        <p:nvSpPr>
          <p:cNvPr id="3" name="Rectangle 2">
            <a:extLst>
              <a:ext uri="{FF2B5EF4-FFF2-40B4-BE49-F238E27FC236}">
                <a16:creationId xmlns:a16="http://schemas.microsoft.com/office/drawing/2014/main" id="{BC899DB6-F872-4B75-86CE-F63B1E3B0235}"/>
              </a:ext>
              <a:ext uri="{C183D7F6-B498-43B3-948B-1728B52AA6E4}">
                <adec:decorative xmlns:adec="http://schemas.microsoft.com/office/drawing/2017/decorative" val="1"/>
              </a:ext>
            </a:extLst>
          </p:cNvPr>
          <p:cNvSpPr/>
          <p:nvPr/>
        </p:nvSpPr>
        <p:spPr bwMode="auto">
          <a:xfrm>
            <a:off x="427038" y="1192213"/>
            <a:ext cx="11582400" cy="3675062"/>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9" name="Picture 3" descr="An Azure Private Link connects a NSG Private endpoint with SQL database. A direct connection is cancel out ">
            <a:extLst>
              <a:ext uri="{FF2B5EF4-FFF2-40B4-BE49-F238E27FC236}">
                <a16:creationId xmlns:a16="http://schemas.microsoft.com/office/drawing/2014/main" id="{F6120E21-C10F-4AC2-9548-66DFF782CB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230" y="1310422"/>
            <a:ext cx="9748016" cy="3476742"/>
          </a:xfrm>
          <a:prstGeom prst="rect">
            <a:avLst/>
          </a:prstGeom>
        </p:spPr>
      </p:pic>
      <p:sp>
        <p:nvSpPr>
          <p:cNvPr id="5" name="Freeform: Shape 4">
            <a:extLst>
              <a:ext uri="{FF2B5EF4-FFF2-40B4-BE49-F238E27FC236}">
                <a16:creationId xmlns:a16="http://schemas.microsoft.com/office/drawing/2014/main" id="{4B1EAF5E-A4C6-414F-8635-53DB5D06089A}"/>
              </a:ext>
            </a:extLst>
          </p:cNvPr>
          <p:cNvSpPr/>
          <p:nvPr/>
        </p:nvSpPr>
        <p:spPr>
          <a:xfrm>
            <a:off x="427038" y="5043544"/>
            <a:ext cx="3749040" cy="1318202"/>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cs typeface="Segoe UI Semilight"/>
              </a:rPr>
              <a:t>Private connectivity to services on Azure. Traffic remains on the Microsoft network, with</a:t>
            </a:r>
            <a:br>
              <a:rPr lang="en-US" sz="2000" dirty="0">
                <a:solidFill>
                  <a:schemeClr val="tx1"/>
                </a:solidFill>
                <a:cs typeface="Segoe UI Semilight"/>
              </a:rPr>
            </a:br>
            <a:r>
              <a:rPr lang="en-US" sz="2000" dirty="0">
                <a:solidFill>
                  <a:schemeClr val="tx1"/>
                </a:solidFill>
                <a:cs typeface="Segoe UI Semilight"/>
              </a:rPr>
              <a:t>no public internet access</a:t>
            </a:r>
          </a:p>
        </p:txBody>
      </p:sp>
      <p:sp>
        <p:nvSpPr>
          <p:cNvPr id="6" name="Freeform: Shape 5">
            <a:extLst>
              <a:ext uri="{FF2B5EF4-FFF2-40B4-BE49-F238E27FC236}">
                <a16:creationId xmlns:a16="http://schemas.microsoft.com/office/drawing/2014/main" id="{4215F9F2-831F-4D82-A70C-DBBFCFFDE57F}"/>
              </a:ext>
            </a:extLst>
          </p:cNvPr>
          <p:cNvSpPr/>
          <p:nvPr/>
        </p:nvSpPr>
        <p:spPr>
          <a:xfrm>
            <a:off x="4344510" y="5043544"/>
            <a:ext cx="3749040" cy="1318202"/>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a:solidFill>
                  <a:schemeClr val="tx1"/>
                </a:solidFill>
                <a:cs typeface="Segoe UI Semilight"/>
              </a:rPr>
              <a:t>Integration with on-premises and peered networks</a:t>
            </a:r>
          </a:p>
        </p:txBody>
      </p:sp>
      <p:sp>
        <p:nvSpPr>
          <p:cNvPr id="4" name="Freeform: Shape 3">
            <a:extLst>
              <a:ext uri="{FF2B5EF4-FFF2-40B4-BE49-F238E27FC236}">
                <a16:creationId xmlns:a16="http://schemas.microsoft.com/office/drawing/2014/main" id="{1AB74C13-9E21-4897-8227-D25D4A95FB0E}"/>
              </a:ext>
            </a:extLst>
          </p:cNvPr>
          <p:cNvSpPr/>
          <p:nvPr/>
        </p:nvSpPr>
        <p:spPr>
          <a:xfrm>
            <a:off x="8261983" y="5043544"/>
            <a:ext cx="3749040" cy="1318202"/>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a:solidFill>
                  <a:schemeClr val="tx1"/>
                </a:solidFill>
                <a:cs typeface="Segoe UI Semilight"/>
              </a:rPr>
              <a:t>In the event of a security incident within your network, only the mapped resource would be accessible</a:t>
            </a:r>
          </a:p>
        </p:txBody>
      </p:sp>
    </p:spTree>
    <p:extLst>
      <p:ext uri="{BB962C8B-B14F-4D97-AF65-F5344CB8AC3E}">
        <p14:creationId xmlns:p14="http://schemas.microsoft.com/office/powerpoint/2010/main" val="235667359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 – Configure Network Routing and Endpoints</a:t>
            </a:r>
          </a:p>
        </p:txBody>
      </p:sp>
      <p:sp>
        <p:nvSpPr>
          <p:cNvPr id="3" name="Rectangle 2">
            <a:extLst>
              <a:ext uri="{FF2B5EF4-FFF2-40B4-BE49-F238E27FC236}">
                <a16:creationId xmlns:a16="http://schemas.microsoft.com/office/drawing/2014/main" id="{C986EA34-AF94-4FFE-ADB1-DD7F73179098}"/>
              </a:ext>
            </a:extLst>
          </p:cNvPr>
          <p:cNvSpPr/>
          <p:nvPr/>
        </p:nvSpPr>
        <p:spPr bwMode="auto">
          <a:xfrm>
            <a:off x="427039" y="1573358"/>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spcBef>
                <a:spcPts val="600"/>
              </a:spcBef>
            </a:pPr>
            <a:r>
              <a:rPr lang="en-US" sz="2000" dirty="0">
                <a:solidFill>
                  <a:schemeClr val="bg1"/>
                </a:solidFill>
                <a:latin typeface="+mj-lt"/>
              </a:rPr>
              <a:t>Knowledge Check Questions</a:t>
            </a:r>
          </a:p>
        </p:txBody>
      </p:sp>
      <p:sp>
        <p:nvSpPr>
          <p:cNvPr id="4" name="Rectangle 3">
            <a:extLst>
              <a:ext uri="{FF2B5EF4-FFF2-40B4-BE49-F238E27FC236}">
                <a16:creationId xmlns:a16="http://schemas.microsoft.com/office/drawing/2014/main" id="{23324CE0-D292-4187-AEF5-01EFFB0CE5F5}"/>
              </a:ext>
            </a:extLst>
          </p:cNvPr>
          <p:cNvSpPr/>
          <p:nvPr/>
        </p:nvSpPr>
        <p:spPr bwMode="auto">
          <a:xfrm>
            <a:off x="4876800" y="1573358"/>
            <a:ext cx="7132144"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spcBef>
                <a:spcPts val="600"/>
              </a:spcBef>
            </a:pPr>
            <a:r>
              <a:rPr lang="en-US" sz="2000">
                <a:solidFill>
                  <a:schemeClr val="bg1"/>
                </a:solidFill>
                <a:latin typeface="+mj-lt"/>
              </a:rPr>
              <a:t>Microsoft Learn Modules (docs.microsoft.com/Learn)</a:t>
            </a:r>
          </a:p>
        </p:txBody>
      </p:sp>
      <p:sp>
        <p:nvSpPr>
          <p:cNvPr id="5" name="Rectangle 4">
            <a:extLst>
              <a:ext uri="{FF2B5EF4-FFF2-40B4-BE49-F238E27FC236}">
                <a16:creationId xmlns:a16="http://schemas.microsoft.com/office/drawing/2014/main" id="{8706B694-8AD6-40E0-B2E4-B2B2A1F1415D}"/>
              </a:ext>
            </a:extLst>
          </p:cNvPr>
          <p:cNvSpPr/>
          <p:nvPr/>
        </p:nvSpPr>
        <p:spPr>
          <a:xfrm>
            <a:off x="4815381" y="2445827"/>
            <a:ext cx="7132144"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1"/>
            <a:r>
              <a:rPr lang="en-US" sz="2000" dirty="0">
                <a:hlinkClick r:id="rId3"/>
              </a:rPr>
              <a:t>Manage and control traffic flow in your Azure deployment with routes (Sandbox)</a:t>
            </a:r>
            <a:endParaRPr lang="en-US" sz="2000" dirty="0">
              <a:solidFill>
                <a:schemeClr val="tx1"/>
              </a:solidFill>
            </a:endParaRPr>
          </a:p>
        </p:txBody>
      </p:sp>
      <p:cxnSp>
        <p:nvCxnSpPr>
          <p:cNvPr id="6" name="Straight Connector 5">
            <a:extLst>
              <a:ext uri="{FF2B5EF4-FFF2-40B4-BE49-F238E27FC236}">
                <a16:creationId xmlns:a16="http://schemas.microsoft.com/office/drawing/2014/main" id="{B75DB14D-3BDA-4D23-A7F7-71F061EAA6F8}"/>
              </a:ext>
              <a:ext uri="{C183D7F6-B498-43B3-948B-1728B52AA6E4}">
                <adec:decorative xmlns:adec="http://schemas.microsoft.com/office/drawing/2017/decorative" val="1"/>
              </a:ext>
            </a:extLst>
          </p:cNvPr>
          <p:cNvCxnSpPr>
            <a:cxnSpLocks/>
          </p:cNvCxnSpPr>
          <p:nvPr/>
        </p:nvCxnSpPr>
        <p:spPr>
          <a:xfrm>
            <a:off x="5008880" y="3415857"/>
            <a:ext cx="700006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0FA55D17-1DC9-43F6-8BC9-16D44769821F}"/>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1927" y="3007704"/>
            <a:ext cx="1494645" cy="2173707"/>
          </a:xfrm>
          <a:prstGeom prst="rect">
            <a:avLst/>
          </a:prstGeom>
        </p:spPr>
      </p:pic>
      <p:sp>
        <p:nvSpPr>
          <p:cNvPr id="12" name="TextBox 11">
            <a:extLst>
              <a:ext uri="{FF2B5EF4-FFF2-40B4-BE49-F238E27FC236}">
                <a16:creationId xmlns:a16="http://schemas.microsoft.com/office/drawing/2014/main" id="{9E9D32CD-01DC-438C-858B-EFCE425E3C80}"/>
              </a:ext>
            </a:extLst>
          </p:cNvPr>
          <p:cNvSpPr txBox="1"/>
          <p:nvPr/>
        </p:nvSpPr>
        <p:spPr>
          <a:xfrm>
            <a:off x="4917440" y="3615324"/>
            <a:ext cx="6217920" cy="400110"/>
          </a:xfrm>
          <a:prstGeom prst="rect">
            <a:avLst/>
          </a:prstGeom>
          <a:noFill/>
        </p:spPr>
        <p:txBody>
          <a:bodyPr wrap="square">
            <a:spAutoFit/>
          </a:bodyPr>
          <a:lstStyle/>
          <a:p>
            <a:r>
              <a:rPr lang="en-US" sz="2000" dirty="0">
                <a:hlinkClick r:id="rId5"/>
              </a:rPr>
              <a:t>Introduction to Azure Private Link </a:t>
            </a:r>
            <a:endParaRPr lang="en-US" sz="2000" dirty="0"/>
          </a:p>
        </p:txBody>
      </p:sp>
      <p:sp>
        <p:nvSpPr>
          <p:cNvPr id="7" name="TextBox 6">
            <a:extLst>
              <a:ext uri="{FF2B5EF4-FFF2-40B4-BE49-F238E27FC236}">
                <a16:creationId xmlns:a16="http://schemas.microsoft.com/office/drawing/2014/main" id="{C2CE8384-E895-4FBD-A9FF-E58E7AB5DA37}"/>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cxnSp>
        <p:nvCxnSpPr>
          <p:cNvPr id="8" name="Straight Connector 7">
            <a:extLst>
              <a:ext uri="{FF2B5EF4-FFF2-40B4-BE49-F238E27FC236}">
                <a16:creationId xmlns:a16="http://schemas.microsoft.com/office/drawing/2014/main" id="{258EBA3F-6FA9-4982-A272-57A25751BB34}"/>
              </a:ext>
              <a:ext uri="{C183D7F6-B498-43B3-948B-1728B52AA6E4}">
                <adec:decorative xmlns:adec="http://schemas.microsoft.com/office/drawing/2017/decorative" val="1"/>
              </a:ext>
            </a:extLst>
          </p:cNvPr>
          <p:cNvCxnSpPr>
            <a:cxnSpLocks/>
          </p:cNvCxnSpPr>
          <p:nvPr/>
        </p:nvCxnSpPr>
        <p:spPr>
          <a:xfrm>
            <a:off x="4998261" y="4256879"/>
            <a:ext cx="700006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363075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Azure Load Balancer</a:t>
            </a:r>
          </a:p>
        </p:txBody>
      </p:sp>
      <p:pic>
        <p:nvPicPr>
          <p:cNvPr id="7" name="Graphic 6">
            <a:extLst>
              <a:ext uri="{FF2B5EF4-FFF2-40B4-BE49-F238E27FC236}">
                <a16:creationId xmlns:a16="http://schemas.microsoft.com/office/drawing/2014/main" id="{B7F35C6C-7C9E-421A-9839-0DC96C2BD766}"/>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69423" y="2754144"/>
            <a:ext cx="1486235" cy="1486235"/>
          </a:xfrm>
          <a:prstGeom prst="rect">
            <a:avLst/>
          </a:prstGeom>
        </p:spPr>
      </p:pic>
    </p:spTree>
    <p:extLst>
      <p:ext uri="{BB962C8B-B14F-4D97-AF65-F5344CB8AC3E}">
        <p14:creationId xmlns:p14="http://schemas.microsoft.com/office/powerpoint/2010/main" val="222886767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a:xfrm>
            <a:off x="465139" y="2676526"/>
            <a:ext cx="2506662" cy="1641475"/>
          </a:xfrm>
        </p:spPr>
        <p:txBody>
          <a:bodyPr/>
          <a:lstStyle/>
          <a:p>
            <a:r>
              <a:rPr lang="en-US" dirty="0"/>
              <a:t>Configure Azure Load Balancer Introduction</a:t>
            </a:r>
          </a:p>
        </p:txBody>
      </p:sp>
      <p:sp>
        <p:nvSpPr>
          <p:cNvPr id="62" name="Rectangle 61">
            <a:extLst>
              <a:ext uri="{FF2B5EF4-FFF2-40B4-BE49-F238E27FC236}">
                <a16:creationId xmlns:a16="http://schemas.microsoft.com/office/drawing/2014/main" id="{6910DC23-E514-44C9-938A-8DB55BE61C8A}"/>
              </a:ext>
            </a:extLst>
          </p:cNvPr>
          <p:cNvSpPr/>
          <p:nvPr/>
        </p:nvSpPr>
        <p:spPr bwMode="auto">
          <a:xfrm>
            <a:off x="4439591" y="574300"/>
            <a:ext cx="4427709" cy="30977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Choose a Load Balancer Solution</a:t>
            </a:r>
          </a:p>
        </p:txBody>
      </p:sp>
      <p:sp>
        <p:nvSpPr>
          <p:cNvPr id="64" name="Rectangle 63">
            <a:extLst>
              <a:ext uri="{FF2B5EF4-FFF2-40B4-BE49-F238E27FC236}">
                <a16:creationId xmlns:a16="http://schemas.microsoft.com/office/drawing/2014/main" id="{5B79419B-858C-46CF-A97D-22C8990D1CE4}"/>
              </a:ext>
            </a:extLst>
          </p:cNvPr>
          <p:cNvSpPr/>
          <p:nvPr/>
        </p:nvSpPr>
        <p:spPr bwMode="auto">
          <a:xfrm>
            <a:off x="4439592" y="1130631"/>
            <a:ext cx="4126626" cy="5367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Implement a Public Load Balancer</a:t>
            </a:r>
          </a:p>
        </p:txBody>
      </p:sp>
      <p:sp>
        <p:nvSpPr>
          <p:cNvPr id="66" name="Rectangle 65">
            <a:extLst>
              <a:ext uri="{FF2B5EF4-FFF2-40B4-BE49-F238E27FC236}">
                <a16:creationId xmlns:a16="http://schemas.microsoft.com/office/drawing/2014/main" id="{BCE0F158-4D62-4754-A300-05DFA2E4E827}"/>
              </a:ext>
            </a:extLst>
          </p:cNvPr>
          <p:cNvSpPr/>
          <p:nvPr/>
        </p:nvSpPr>
        <p:spPr bwMode="auto">
          <a:xfrm>
            <a:off x="4439591" y="1756131"/>
            <a:ext cx="4884909" cy="53678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Implement an Internal Load Balancer</a:t>
            </a:r>
          </a:p>
        </p:txBody>
      </p:sp>
      <p:sp>
        <p:nvSpPr>
          <p:cNvPr id="68" name="Rectangle 67">
            <a:extLst>
              <a:ext uri="{FF2B5EF4-FFF2-40B4-BE49-F238E27FC236}">
                <a16:creationId xmlns:a16="http://schemas.microsoft.com/office/drawing/2014/main" id="{F9FF5883-8AEB-475E-B323-B1BD4CF10898}"/>
              </a:ext>
            </a:extLst>
          </p:cNvPr>
          <p:cNvSpPr/>
          <p:nvPr/>
        </p:nvSpPr>
        <p:spPr bwMode="auto">
          <a:xfrm>
            <a:off x="4439592" y="2460668"/>
            <a:ext cx="4427708" cy="54721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444500">
              <a:spcBef>
                <a:spcPct val="0"/>
              </a:spcBef>
              <a:spcAft>
                <a:spcPct val="35000"/>
              </a:spcAft>
            </a:pPr>
            <a:r>
              <a:rPr lang="en-US" sz="2000" dirty="0">
                <a:solidFill>
                  <a:schemeClr val="tx1"/>
                </a:solidFill>
              </a:rPr>
              <a:t>Determine Load Balancer SKUs</a:t>
            </a:r>
          </a:p>
        </p:txBody>
      </p:sp>
      <p:sp>
        <p:nvSpPr>
          <p:cNvPr id="70" name="Rectangle 69">
            <a:extLst>
              <a:ext uri="{FF2B5EF4-FFF2-40B4-BE49-F238E27FC236}">
                <a16:creationId xmlns:a16="http://schemas.microsoft.com/office/drawing/2014/main" id="{F4748A1B-4B96-4E46-9902-1DB919FC16C2}"/>
              </a:ext>
            </a:extLst>
          </p:cNvPr>
          <p:cNvSpPr/>
          <p:nvPr/>
        </p:nvSpPr>
        <p:spPr bwMode="auto">
          <a:xfrm>
            <a:off x="4439592" y="3089477"/>
            <a:ext cx="2567894" cy="56493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Create Backend Pools</a:t>
            </a:r>
          </a:p>
        </p:txBody>
      </p:sp>
      <p:sp>
        <p:nvSpPr>
          <p:cNvPr id="72" name="Rectangle 71">
            <a:extLst>
              <a:ext uri="{FF2B5EF4-FFF2-40B4-BE49-F238E27FC236}">
                <a16:creationId xmlns:a16="http://schemas.microsoft.com/office/drawing/2014/main" id="{404FC5B0-B117-404A-8036-054ACA3A2A58}"/>
              </a:ext>
            </a:extLst>
          </p:cNvPr>
          <p:cNvSpPr/>
          <p:nvPr/>
        </p:nvSpPr>
        <p:spPr bwMode="auto">
          <a:xfrm>
            <a:off x="4439592" y="3712006"/>
            <a:ext cx="3580216" cy="5367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Create Load Balancer Rules</a:t>
            </a:r>
          </a:p>
        </p:txBody>
      </p:sp>
      <p:sp>
        <p:nvSpPr>
          <p:cNvPr id="74" name="Rectangle 73">
            <a:extLst>
              <a:ext uri="{FF2B5EF4-FFF2-40B4-BE49-F238E27FC236}">
                <a16:creationId xmlns:a16="http://schemas.microsoft.com/office/drawing/2014/main" id="{2BF73157-176D-43D7-9500-124DE104B0C3}"/>
              </a:ext>
            </a:extLst>
          </p:cNvPr>
          <p:cNvSpPr/>
          <p:nvPr/>
        </p:nvSpPr>
        <p:spPr bwMode="auto">
          <a:xfrm>
            <a:off x="4439592" y="4360173"/>
            <a:ext cx="5226922" cy="53678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Configure Session Persistence (optional)</a:t>
            </a:r>
          </a:p>
        </p:txBody>
      </p:sp>
      <p:grpSp>
        <p:nvGrpSpPr>
          <p:cNvPr id="4" name="Group 3">
            <a:extLst>
              <a:ext uri="{FF2B5EF4-FFF2-40B4-BE49-F238E27FC236}">
                <a16:creationId xmlns:a16="http://schemas.microsoft.com/office/drawing/2014/main" id="{580B6CC2-A100-4E9A-8505-C951246BE4FF}"/>
              </a:ext>
              <a:ext uri="{C183D7F6-B498-43B3-948B-1728B52AA6E4}">
                <adec:decorative xmlns:adec="http://schemas.microsoft.com/office/drawing/2017/decorative" val="1"/>
              </a:ext>
            </a:extLst>
          </p:cNvPr>
          <p:cNvGrpSpPr/>
          <p:nvPr/>
        </p:nvGrpSpPr>
        <p:grpSpPr>
          <a:xfrm>
            <a:off x="3707176" y="461188"/>
            <a:ext cx="536783" cy="5049413"/>
            <a:chOff x="3707176" y="461188"/>
            <a:chExt cx="536783" cy="5049413"/>
          </a:xfrm>
        </p:grpSpPr>
        <p:pic>
          <p:nvPicPr>
            <p:cNvPr id="15" name="Picture 14" descr="Icon of a four dot connected with line to form a chart">
              <a:extLst>
                <a:ext uri="{FF2B5EF4-FFF2-40B4-BE49-F238E27FC236}">
                  <a16:creationId xmlns:a16="http://schemas.microsoft.com/office/drawing/2014/main" id="{05F269ED-2E7E-4515-9C73-02F40ED030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7176" y="461188"/>
              <a:ext cx="536783" cy="535994"/>
            </a:xfrm>
            <a:prstGeom prst="rect">
              <a:avLst/>
            </a:prstGeom>
          </p:spPr>
        </p:pic>
        <p:pic>
          <p:nvPicPr>
            <p:cNvPr id="14" name="Picture 13" descr="Icon of two person">
              <a:extLst>
                <a:ext uri="{FF2B5EF4-FFF2-40B4-BE49-F238E27FC236}">
                  <a16:creationId xmlns:a16="http://schemas.microsoft.com/office/drawing/2014/main" id="{16789A6D-E429-4E89-A77E-57954A1A983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176" y="1130632"/>
              <a:ext cx="536783" cy="536783"/>
            </a:xfrm>
            <a:prstGeom prst="rect">
              <a:avLst/>
            </a:prstGeom>
          </p:spPr>
        </p:pic>
        <p:pic>
          <p:nvPicPr>
            <p:cNvPr id="13" name="Picture 12" descr="Icon of books stacked together">
              <a:extLst>
                <a:ext uri="{FF2B5EF4-FFF2-40B4-BE49-F238E27FC236}">
                  <a16:creationId xmlns:a16="http://schemas.microsoft.com/office/drawing/2014/main" id="{E933B203-2E92-4753-A4F5-39B6D950547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07176" y="1800865"/>
              <a:ext cx="536783" cy="536783"/>
            </a:xfrm>
            <a:prstGeom prst="rect">
              <a:avLst/>
            </a:prstGeom>
          </p:spPr>
        </p:pic>
        <p:pic>
          <p:nvPicPr>
            <p:cNvPr id="12" name="Picture 11" descr="Icon of circles in the form of an organizational chart">
              <a:extLst>
                <a:ext uri="{FF2B5EF4-FFF2-40B4-BE49-F238E27FC236}">
                  <a16:creationId xmlns:a16="http://schemas.microsoft.com/office/drawing/2014/main" id="{C2962047-FC37-4D8B-BC3D-30A0900C2B5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07176" y="2471098"/>
              <a:ext cx="536783" cy="536783"/>
            </a:xfrm>
            <a:prstGeom prst="rect">
              <a:avLst/>
            </a:prstGeom>
          </p:spPr>
        </p:pic>
        <p:pic>
          <p:nvPicPr>
            <p:cNvPr id="50" name="Picture 49" descr="Icon of chart with different colours">
              <a:extLst>
                <a:ext uri="{FF2B5EF4-FFF2-40B4-BE49-F238E27FC236}">
                  <a16:creationId xmlns:a16="http://schemas.microsoft.com/office/drawing/2014/main" id="{AB742D56-179A-4035-B698-E241DA8F658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31886" y="3141331"/>
              <a:ext cx="487363" cy="486646"/>
            </a:xfrm>
            <a:prstGeom prst="rect">
              <a:avLst/>
            </a:prstGeom>
          </p:spPr>
        </p:pic>
        <p:pic>
          <p:nvPicPr>
            <p:cNvPr id="49" name="Picture 48" descr="Icon of document with checkmark">
              <a:extLst>
                <a:ext uri="{FF2B5EF4-FFF2-40B4-BE49-F238E27FC236}">
                  <a16:creationId xmlns:a16="http://schemas.microsoft.com/office/drawing/2014/main" id="{F5F41B73-BA0B-4B3D-AD26-824531F11D6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31886" y="4382240"/>
              <a:ext cx="487363" cy="487363"/>
            </a:xfrm>
            <a:prstGeom prst="rect">
              <a:avLst/>
            </a:prstGeom>
          </p:spPr>
        </p:pic>
        <p:pic>
          <p:nvPicPr>
            <p:cNvPr id="19" name="Picture 18" descr="Icon of a whiteboard with a cloud symbol drawn on it">
              <a:extLst>
                <a:ext uri="{FF2B5EF4-FFF2-40B4-BE49-F238E27FC236}">
                  <a16:creationId xmlns:a16="http://schemas.microsoft.com/office/drawing/2014/main" id="{C668891A-59D3-493A-B11B-AFBCFBC063E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731886" y="3761427"/>
              <a:ext cx="487363" cy="487363"/>
            </a:xfrm>
            <a:prstGeom prst="rect">
              <a:avLst/>
            </a:prstGeom>
          </p:spPr>
        </p:pic>
        <p:grpSp>
          <p:nvGrpSpPr>
            <p:cNvPr id="20" name="Group 19">
              <a:extLst>
                <a:ext uri="{FF2B5EF4-FFF2-40B4-BE49-F238E27FC236}">
                  <a16:creationId xmlns:a16="http://schemas.microsoft.com/office/drawing/2014/main" id="{B76ED168-E140-465D-8E49-805C41CC567C}"/>
                </a:ext>
              </a:extLst>
            </p:cNvPr>
            <p:cNvGrpSpPr/>
            <p:nvPr/>
          </p:nvGrpSpPr>
          <p:grpSpPr>
            <a:xfrm>
              <a:off x="3731885" y="5081996"/>
              <a:ext cx="487364" cy="428605"/>
              <a:chOff x="10493727" y="629664"/>
              <a:chExt cx="519000" cy="503150"/>
            </a:xfrm>
          </p:grpSpPr>
          <p:pic>
            <p:nvPicPr>
              <p:cNvPr id="21" name="Picture 20">
                <a:extLst>
                  <a:ext uri="{FF2B5EF4-FFF2-40B4-BE49-F238E27FC236}">
                    <a16:creationId xmlns:a16="http://schemas.microsoft.com/office/drawing/2014/main" id="{E00DC898-EAD5-4229-8E1E-6B66BFB81CC1}"/>
                  </a:ext>
                </a:extLst>
              </p:cNvPr>
              <p:cNvPicPr>
                <a:picLocks noChangeAspect="1"/>
              </p:cNvPicPr>
              <p:nvPr/>
            </p:nvPicPr>
            <p:blipFill>
              <a:blip r:embed="rId10"/>
              <a:stretch>
                <a:fillRect/>
              </a:stretch>
            </p:blipFill>
            <p:spPr>
              <a:xfrm>
                <a:off x="10493727" y="629664"/>
                <a:ext cx="519000" cy="503150"/>
              </a:xfrm>
              <a:prstGeom prst="rect">
                <a:avLst/>
              </a:prstGeom>
            </p:spPr>
          </p:pic>
          <p:grpSp>
            <p:nvGrpSpPr>
              <p:cNvPr id="22" name="Group 21">
                <a:extLst>
                  <a:ext uri="{FF2B5EF4-FFF2-40B4-BE49-F238E27FC236}">
                    <a16:creationId xmlns:a16="http://schemas.microsoft.com/office/drawing/2014/main" id="{1FFDE71B-B77D-47D3-844F-91C83DB17DC6}"/>
                  </a:ext>
                </a:extLst>
              </p:cNvPr>
              <p:cNvGrpSpPr/>
              <p:nvPr/>
            </p:nvGrpSpPr>
            <p:grpSpPr>
              <a:xfrm>
                <a:off x="10604345" y="727773"/>
                <a:ext cx="297764" cy="272864"/>
                <a:chOff x="3876178" y="3413953"/>
                <a:chExt cx="297764" cy="255320"/>
              </a:xfrm>
            </p:grpSpPr>
            <p:sp>
              <p:nvSpPr>
                <p:cNvPr id="23" name="Freeform: Shape 22">
                  <a:extLst>
                    <a:ext uri="{FF2B5EF4-FFF2-40B4-BE49-F238E27FC236}">
                      <a16:creationId xmlns:a16="http://schemas.microsoft.com/office/drawing/2014/main" id="{924D646A-1CF7-4331-BD9C-AEA415222622}"/>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AAAD6A3F-E201-4453-B1FF-B62C818B54DD}"/>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9D5ADE5C-14B5-474A-B3BD-BA98A547A96C}"/>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70B53BCE-BA23-4E1D-B65B-B9316666EC46}"/>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6528C642-F2FA-49A4-973F-8059E7DFAF4A}"/>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2CDC6BA-ACA3-48B6-963B-2F5FA396913D}"/>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0AA85D25-A902-4039-AFA6-F164225D436B}"/>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23CE476-679B-4BE5-A9BB-4FD701E47EFD}"/>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grpSp>
      </p:grpSp>
      <p:sp>
        <p:nvSpPr>
          <p:cNvPr id="3" name="Rectangle 2">
            <a:extLst>
              <a:ext uri="{FF2B5EF4-FFF2-40B4-BE49-F238E27FC236}">
                <a16:creationId xmlns:a16="http://schemas.microsoft.com/office/drawing/2014/main" id="{D7160264-A499-4C86-808E-F77E18E842ED}"/>
              </a:ext>
            </a:extLst>
          </p:cNvPr>
          <p:cNvSpPr/>
          <p:nvPr/>
        </p:nvSpPr>
        <p:spPr bwMode="auto">
          <a:xfrm>
            <a:off x="4420056" y="5054133"/>
            <a:ext cx="4602023" cy="46363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Summary and Resources</a:t>
            </a:r>
          </a:p>
        </p:txBody>
      </p:sp>
    </p:spTree>
    <p:extLst>
      <p:ext uri="{BB962C8B-B14F-4D97-AF65-F5344CB8AC3E}">
        <p14:creationId xmlns:p14="http://schemas.microsoft.com/office/powerpoint/2010/main" val="120256031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09D50C1-E47B-4BFE-AC7D-9223F97643F8}"/>
              </a:ext>
            </a:extLst>
          </p:cNvPr>
          <p:cNvSpPr>
            <a:spLocks noGrp="1"/>
          </p:cNvSpPr>
          <p:nvPr>
            <p:ph type="title"/>
          </p:nvPr>
        </p:nvSpPr>
        <p:spPr/>
        <p:txBody>
          <a:bodyPr/>
          <a:lstStyle/>
          <a:p>
            <a:r>
              <a:rPr lang="en-US" dirty="0"/>
              <a:t>Choose a Load Balancer Solution</a:t>
            </a:r>
          </a:p>
        </p:txBody>
      </p:sp>
      <p:graphicFrame>
        <p:nvGraphicFramePr>
          <p:cNvPr id="6" name="Table 2">
            <a:extLst>
              <a:ext uri="{FF2B5EF4-FFF2-40B4-BE49-F238E27FC236}">
                <a16:creationId xmlns:a16="http://schemas.microsoft.com/office/drawing/2014/main" id="{08D0FB5A-8529-479F-B080-1074B28AA862}"/>
              </a:ext>
            </a:extLst>
          </p:cNvPr>
          <p:cNvGraphicFramePr>
            <a:graphicFrameLocks noGrp="1"/>
          </p:cNvGraphicFramePr>
          <p:nvPr>
            <p:extLst>
              <p:ext uri="{D42A27DB-BD31-4B8C-83A1-F6EECF244321}">
                <p14:modId xmlns:p14="http://schemas.microsoft.com/office/powerpoint/2010/main" val="3338107860"/>
              </p:ext>
            </p:extLst>
          </p:nvPr>
        </p:nvGraphicFramePr>
        <p:xfrm>
          <a:off x="579688" y="1352349"/>
          <a:ext cx="11206893" cy="4500880"/>
        </p:xfrm>
        <a:graphic>
          <a:graphicData uri="http://schemas.openxmlformats.org/drawingml/2006/table">
            <a:tbl>
              <a:tblPr firstRow="1" bandRow="1">
                <a:tableStyleId>{00A15C55-8517-42AA-B614-E9B94910E393}</a:tableStyleId>
              </a:tblPr>
              <a:tblGrid>
                <a:gridCol w="1184593">
                  <a:extLst>
                    <a:ext uri="{9D8B030D-6E8A-4147-A177-3AD203B41FA5}">
                      <a16:colId xmlns:a16="http://schemas.microsoft.com/office/drawing/2014/main" val="828115051"/>
                    </a:ext>
                  </a:extLst>
                </a:gridCol>
                <a:gridCol w="2505575">
                  <a:extLst>
                    <a:ext uri="{9D8B030D-6E8A-4147-A177-3AD203B41FA5}">
                      <a16:colId xmlns:a16="http://schemas.microsoft.com/office/drawing/2014/main" val="2036691416"/>
                    </a:ext>
                  </a:extLst>
                </a:gridCol>
                <a:gridCol w="2505575">
                  <a:extLst>
                    <a:ext uri="{9D8B030D-6E8A-4147-A177-3AD203B41FA5}">
                      <a16:colId xmlns:a16="http://schemas.microsoft.com/office/drawing/2014/main" val="3335721742"/>
                    </a:ext>
                  </a:extLst>
                </a:gridCol>
                <a:gridCol w="2505575">
                  <a:extLst>
                    <a:ext uri="{9D8B030D-6E8A-4147-A177-3AD203B41FA5}">
                      <a16:colId xmlns:a16="http://schemas.microsoft.com/office/drawing/2014/main" val="405673769"/>
                    </a:ext>
                  </a:extLst>
                </a:gridCol>
                <a:gridCol w="2505575">
                  <a:extLst>
                    <a:ext uri="{9D8B030D-6E8A-4147-A177-3AD203B41FA5}">
                      <a16:colId xmlns:a16="http://schemas.microsoft.com/office/drawing/2014/main" val="2661881332"/>
                    </a:ext>
                  </a:extLst>
                </a:gridCol>
              </a:tblGrid>
              <a:tr h="333947">
                <a:tc>
                  <a:txBody>
                    <a:bodyPr/>
                    <a:lstStyle/>
                    <a:p>
                      <a:pPr algn="ctr"/>
                      <a:r>
                        <a:rPr lang="en-US" dirty="0"/>
                        <a:t>Feature</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2">
                        <a:lumMod val="50000"/>
                      </a:schemeClr>
                    </a:solidFill>
                  </a:tcPr>
                </a:tc>
                <a:tc>
                  <a:txBody>
                    <a:bodyPr/>
                    <a:lstStyle/>
                    <a:p>
                      <a:pPr algn="ctr"/>
                      <a:r>
                        <a:rPr lang="en-US" dirty="0"/>
                        <a:t>Application Gateway</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2">
                        <a:lumMod val="50000"/>
                      </a:schemeClr>
                    </a:solidFill>
                  </a:tcPr>
                </a:tc>
                <a:tc>
                  <a:txBody>
                    <a:bodyPr/>
                    <a:lstStyle/>
                    <a:p>
                      <a:pPr algn="ctr"/>
                      <a:r>
                        <a:rPr lang="en-US" dirty="0"/>
                        <a:t>Front Door</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2">
                        <a:lumMod val="50000"/>
                      </a:schemeClr>
                    </a:solidFill>
                  </a:tcPr>
                </a:tc>
                <a:tc>
                  <a:txBody>
                    <a:bodyPr/>
                    <a:lstStyle/>
                    <a:p>
                      <a:pPr algn="ctr"/>
                      <a:r>
                        <a:rPr lang="en-US" dirty="0"/>
                        <a:t>Load Balancer</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2">
                        <a:lumMod val="50000"/>
                      </a:schemeClr>
                    </a:solidFill>
                  </a:tcPr>
                </a:tc>
                <a:tc>
                  <a:txBody>
                    <a:bodyPr/>
                    <a:lstStyle/>
                    <a:p>
                      <a:pPr algn="ctr"/>
                      <a:r>
                        <a:rPr lang="en-US" dirty="0"/>
                        <a:t>Traffic Manager</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009128339"/>
                  </a:ext>
                </a:extLst>
              </a:tr>
              <a:tr h="370840">
                <a:tc>
                  <a:txBody>
                    <a:bodyPr/>
                    <a:lstStyle/>
                    <a:p>
                      <a:r>
                        <a:rPr lang="en-US" b="0" dirty="0"/>
                        <a:t>Usage</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r>
                        <a:rPr lang="en-US" sz="1800" b="0" i="0" kern="1200" dirty="0">
                          <a:solidFill>
                            <a:schemeClr val="dk1"/>
                          </a:solidFill>
                          <a:effectLst/>
                          <a:latin typeface="+mn-lt"/>
                          <a:ea typeface="+mn-ea"/>
                          <a:cs typeface="+mn-cs"/>
                        </a:rPr>
                        <a:t>Optimize delivery from application server farms while increasing application security with web application firewall.</a:t>
                      </a:r>
                      <a:endParaRPr lang="en-US"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800" b="0" i="0" kern="1200" dirty="0">
                          <a:solidFill>
                            <a:schemeClr val="dk1"/>
                          </a:solidFill>
                          <a:effectLst/>
                          <a:latin typeface="+mn-lt"/>
                          <a:ea typeface="+mn-ea"/>
                          <a:cs typeface="+mn-cs"/>
                        </a:rPr>
                        <a:t>Scalable, security-enhanced delivery point for global, micro service-based web applications.</a:t>
                      </a:r>
                      <a:endParaRPr lang="en-US"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800" b="0" i="0" kern="1200" dirty="0">
                          <a:solidFill>
                            <a:schemeClr val="dk1"/>
                          </a:solidFill>
                          <a:effectLst/>
                          <a:latin typeface="+mn-lt"/>
                          <a:ea typeface="+mn-ea"/>
                          <a:cs typeface="+mn-cs"/>
                        </a:rPr>
                        <a:t>Balance inbound and outbound connections and requests to your applications or server endpoints.</a:t>
                      </a:r>
                      <a:endParaRPr lang="en-US"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800" b="0" i="0" kern="1200" dirty="0">
                          <a:solidFill>
                            <a:schemeClr val="dk1"/>
                          </a:solidFill>
                          <a:effectLst/>
                          <a:latin typeface="+mn-lt"/>
                          <a:ea typeface="+mn-ea"/>
                          <a:cs typeface="+mn-cs"/>
                        </a:rPr>
                        <a:t>Distribute traffic optimally to services across global Azure regions, while providing high availability and responsiveness.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601834156"/>
                  </a:ext>
                </a:extLst>
              </a:tr>
              <a:tr h="370840">
                <a:tc>
                  <a:txBody>
                    <a:bodyPr/>
                    <a:lstStyle/>
                    <a:p>
                      <a:r>
                        <a:rPr lang="en-US" dirty="0"/>
                        <a:t>Protocols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sz="1800" b="0" i="0" kern="1200" dirty="0">
                          <a:solidFill>
                            <a:schemeClr val="dk1"/>
                          </a:solidFill>
                          <a:effectLst/>
                          <a:latin typeface="+mn-lt"/>
                          <a:ea typeface="+mn-ea"/>
                          <a:cs typeface="+mn-cs"/>
                        </a:rPr>
                        <a:t>HTTP, HTTPS, HTTP2</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kern="1200" dirty="0">
                          <a:solidFill>
                            <a:schemeClr val="dk1"/>
                          </a:solidFill>
                          <a:effectLst/>
                          <a:latin typeface="+mn-lt"/>
                          <a:ea typeface="+mn-ea"/>
                          <a:cs typeface="+mn-cs"/>
                        </a:rPr>
                        <a:t>HTTP, HTTPS, HTTP2</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kern="1200" dirty="0">
                          <a:solidFill>
                            <a:schemeClr val="dk1"/>
                          </a:solidFill>
                          <a:effectLst/>
                          <a:latin typeface="+mn-lt"/>
                          <a:ea typeface="+mn-ea"/>
                          <a:cs typeface="+mn-cs"/>
                        </a:rPr>
                        <a:t>TCP, UDP</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Any</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4354189"/>
                  </a:ext>
                </a:extLst>
              </a:tr>
              <a:tr h="370840">
                <a:tc>
                  <a:txBody>
                    <a:bodyPr/>
                    <a:lstStyle/>
                    <a:p>
                      <a:r>
                        <a:rPr lang="en-US" dirty="0"/>
                        <a:t>Private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dirty="0"/>
                        <a:t>Yes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dirty="0"/>
                        <a:t>Yes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914921975"/>
                  </a:ext>
                </a:extLst>
              </a:tr>
              <a:tr h="370840">
                <a:tc>
                  <a:txBody>
                    <a:bodyPr/>
                    <a:lstStyle/>
                    <a:p>
                      <a:r>
                        <a:rPr lang="en-US" dirty="0"/>
                        <a:t>Global</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fontAlgn="t"/>
                      <a:endParaRPr lang="en-US" dirty="0">
                        <a:effectLs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Yes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Yes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53307403"/>
                  </a:ext>
                </a:extLst>
              </a:tr>
              <a:tr h="370840">
                <a:tc>
                  <a:txBody>
                    <a:bodyPr/>
                    <a:lstStyle/>
                    <a:p>
                      <a:r>
                        <a:rPr lang="en-US" dirty="0"/>
                        <a:t>Env</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sz="1800" b="0" i="0" kern="1200" dirty="0">
                          <a:solidFill>
                            <a:schemeClr val="dk1"/>
                          </a:solidFill>
                          <a:effectLst/>
                          <a:latin typeface="+mn-lt"/>
                          <a:ea typeface="+mn-ea"/>
                          <a:cs typeface="+mn-cs"/>
                        </a:rPr>
                        <a:t>Azure, non-Azure cloud, on premises</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0" i="0" kern="1200" dirty="0">
                          <a:solidFill>
                            <a:schemeClr val="dk1"/>
                          </a:solidFill>
                          <a:effectLst/>
                          <a:latin typeface="+mn-lt"/>
                          <a:ea typeface="+mn-ea"/>
                          <a:cs typeface="+mn-cs"/>
                        </a:rPr>
                        <a:t>Azure, non-Azure cloud, on premises</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dirty="0"/>
                        <a:t>Azure</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0" i="0" kern="1200" dirty="0">
                          <a:solidFill>
                            <a:schemeClr val="dk1"/>
                          </a:solidFill>
                          <a:effectLst/>
                          <a:latin typeface="+mn-lt"/>
                          <a:ea typeface="+mn-ea"/>
                          <a:cs typeface="+mn-cs"/>
                        </a:rPr>
                        <a:t>Azure, non-Azure cloud, on premises</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71377115"/>
                  </a:ext>
                </a:extLst>
              </a:tr>
              <a:tr h="370840">
                <a:tc>
                  <a:txBody>
                    <a:bodyPr/>
                    <a:lstStyle/>
                    <a:p>
                      <a:r>
                        <a:rPr lang="en-US" dirty="0"/>
                        <a:t>Security</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dirty="0"/>
                        <a:t>WAF</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WAF, NSG</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NSG</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04432760"/>
                  </a:ext>
                </a:extLst>
              </a:tr>
            </a:tbl>
          </a:graphicData>
        </a:graphic>
      </p:graphicFrame>
    </p:spTree>
    <p:extLst>
      <p:ext uri="{BB962C8B-B14F-4D97-AF65-F5344CB8AC3E}">
        <p14:creationId xmlns:p14="http://schemas.microsoft.com/office/powerpoint/2010/main" val="392288330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 a Public Load Balancer</a:t>
            </a:r>
          </a:p>
        </p:txBody>
      </p:sp>
      <p:sp>
        <p:nvSpPr>
          <p:cNvPr id="3" name="Rectangle 2">
            <a:extLst>
              <a:ext uri="{FF2B5EF4-FFF2-40B4-BE49-F238E27FC236}">
                <a16:creationId xmlns:a16="http://schemas.microsoft.com/office/drawing/2014/main" id="{A7300692-307C-41D1-A147-C589172A2DEC}"/>
              </a:ext>
              <a:ext uri="{C183D7F6-B498-43B3-948B-1728B52AA6E4}">
                <adec:decorative xmlns:adec="http://schemas.microsoft.com/office/drawing/2017/decorative" val="1"/>
              </a:ext>
            </a:extLst>
          </p:cNvPr>
          <p:cNvSpPr/>
          <p:nvPr/>
        </p:nvSpPr>
        <p:spPr bwMode="auto">
          <a:xfrm>
            <a:off x="427038" y="1192213"/>
            <a:ext cx="11582400" cy="402034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7" name="Picture 6" descr="Diagram showing how public load balancer works. Incoming requests on port 80 are sent to  the public load balancer. The LB sends requests on port 80 to three VMs in the web tier subnet">
            <a:extLst>
              <a:ext uri="{FF2B5EF4-FFF2-40B4-BE49-F238E27FC236}">
                <a16:creationId xmlns:a16="http://schemas.microsoft.com/office/drawing/2014/main" id="{33A77C5B-66DC-4DFD-A4BE-5642C631CC5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389753" y="1288969"/>
            <a:ext cx="5656970" cy="3855246"/>
          </a:xfrm>
          <a:prstGeom prst="rect">
            <a:avLst/>
          </a:prstGeom>
          <a:noFill/>
          <a:ln>
            <a:noFill/>
          </a:ln>
        </p:spPr>
      </p:pic>
      <p:sp>
        <p:nvSpPr>
          <p:cNvPr id="4" name="Rectangle 3">
            <a:extLst>
              <a:ext uri="{FF2B5EF4-FFF2-40B4-BE49-F238E27FC236}">
                <a16:creationId xmlns:a16="http://schemas.microsoft.com/office/drawing/2014/main" id="{B9E1D0C8-3094-4534-893D-C266A73D719A}"/>
              </a:ext>
            </a:extLst>
          </p:cNvPr>
          <p:cNvSpPr/>
          <p:nvPr/>
        </p:nvSpPr>
        <p:spPr>
          <a:xfrm>
            <a:off x="427036" y="5381625"/>
            <a:ext cx="5697306" cy="98012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Maps public IP addresses and port number of incoming traffic to the VM’s private IP address and port number, and vice versa</a:t>
            </a:r>
          </a:p>
        </p:txBody>
      </p:sp>
      <p:sp>
        <p:nvSpPr>
          <p:cNvPr id="5" name="Rectangle 4">
            <a:extLst>
              <a:ext uri="{FF2B5EF4-FFF2-40B4-BE49-F238E27FC236}">
                <a16:creationId xmlns:a16="http://schemas.microsoft.com/office/drawing/2014/main" id="{495EBDCC-9AFF-45E7-957F-3ADEF7DCD526}"/>
              </a:ext>
            </a:extLst>
          </p:cNvPr>
          <p:cNvSpPr/>
          <p:nvPr/>
        </p:nvSpPr>
        <p:spPr>
          <a:xfrm>
            <a:off x="6290676" y="5381625"/>
            <a:ext cx="5718761" cy="98012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Apply load balancing rules to distribute traffic across VMs or services</a:t>
            </a:r>
          </a:p>
        </p:txBody>
      </p:sp>
    </p:spTree>
    <p:extLst>
      <p:ext uri="{BB962C8B-B14F-4D97-AF65-F5344CB8AC3E}">
        <p14:creationId xmlns:p14="http://schemas.microsoft.com/office/powerpoint/2010/main" val="3505764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 an Internal Load Balancer</a:t>
            </a:r>
          </a:p>
        </p:txBody>
      </p:sp>
      <p:sp>
        <p:nvSpPr>
          <p:cNvPr id="4" name="Rectangle 3">
            <a:extLst>
              <a:ext uri="{FF2B5EF4-FFF2-40B4-BE49-F238E27FC236}">
                <a16:creationId xmlns:a16="http://schemas.microsoft.com/office/drawing/2014/main" id="{29C81A2B-B710-47EE-A3D3-05BC3F161E97}"/>
              </a:ext>
            </a:extLst>
          </p:cNvPr>
          <p:cNvSpPr/>
          <p:nvPr/>
        </p:nvSpPr>
        <p:spPr>
          <a:xfrm>
            <a:off x="436562" y="1400645"/>
            <a:ext cx="4678490" cy="138654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Directs traffic only to resources inside a virtual network or that use a VPN to access Azure infrastructure</a:t>
            </a:r>
          </a:p>
        </p:txBody>
      </p:sp>
      <p:sp>
        <p:nvSpPr>
          <p:cNvPr id="5" name="Rectangle 4">
            <a:extLst>
              <a:ext uri="{FF2B5EF4-FFF2-40B4-BE49-F238E27FC236}">
                <a16:creationId xmlns:a16="http://schemas.microsoft.com/office/drawing/2014/main" id="{26C8C970-DBB5-4B3F-8673-A6E46380EFBB}"/>
              </a:ext>
            </a:extLst>
          </p:cNvPr>
          <p:cNvSpPr/>
          <p:nvPr/>
        </p:nvSpPr>
        <p:spPr>
          <a:xfrm>
            <a:off x="436562" y="2912533"/>
            <a:ext cx="4678490" cy="138654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nSpc>
                <a:spcPct val="90000"/>
              </a:lnSpc>
              <a:spcAft>
                <a:spcPts val="600"/>
              </a:spcAft>
            </a:pPr>
            <a:r>
              <a:rPr lang="en-US" sz="2000" dirty="0">
                <a:solidFill>
                  <a:schemeClr val="tx1"/>
                </a:solidFill>
              </a:rPr>
              <a:t>Frontend IP addresses and virtual networks are never directly exposed to an internet endpoint</a:t>
            </a:r>
          </a:p>
          <a:p>
            <a:endParaRPr lang="en-US" sz="2000" dirty="0">
              <a:solidFill>
                <a:schemeClr val="tx1"/>
              </a:solidFill>
            </a:endParaRPr>
          </a:p>
        </p:txBody>
      </p:sp>
      <p:sp>
        <p:nvSpPr>
          <p:cNvPr id="6" name="Rectangle 5">
            <a:extLst>
              <a:ext uri="{FF2B5EF4-FFF2-40B4-BE49-F238E27FC236}">
                <a16:creationId xmlns:a16="http://schemas.microsoft.com/office/drawing/2014/main" id="{D19C102E-2B68-4980-86F8-3FFBCF4FD39B}"/>
              </a:ext>
            </a:extLst>
          </p:cNvPr>
          <p:cNvSpPr/>
          <p:nvPr/>
        </p:nvSpPr>
        <p:spPr>
          <a:xfrm>
            <a:off x="436562" y="4506355"/>
            <a:ext cx="4678490" cy="174250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Enables load balancing within a virtual network, for cross-premises virtual networks, for multi-tier applications, and for line-of-business applications</a:t>
            </a:r>
          </a:p>
          <a:p>
            <a:endParaRPr lang="en-US" sz="2000" dirty="0">
              <a:solidFill>
                <a:schemeClr val="tx1"/>
              </a:solidFill>
            </a:endParaRPr>
          </a:p>
        </p:txBody>
      </p:sp>
      <p:sp>
        <p:nvSpPr>
          <p:cNvPr id="3" name="Rectangle 2">
            <a:extLst>
              <a:ext uri="{FF2B5EF4-FFF2-40B4-BE49-F238E27FC236}">
                <a16:creationId xmlns:a16="http://schemas.microsoft.com/office/drawing/2014/main" id="{4DE98120-0062-4BC3-9D92-B7596B225B22}"/>
              </a:ext>
              <a:ext uri="{C183D7F6-B498-43B3-948B-1728B52AA6E4}">
                <adec:decorative xmlns:adec="http://schemas.microsoft.com/office/drawing/2017/decorative" val="1"/>
              </a:ext>
            </a:extLst>
          </p:cNvPr>
          <p:cNvSpPr/>
          <p:nvPr/>
        </p:nvSpPr>
        <p:spPr bwMode="auto">
          <a:xfrm>
            <a:off x="5270500" y="1192214"/>
            <a:ext cx="6738937" cy="5169532"/>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8" name="Picture 7" descr="Diagram showing how an internal load balancer works. Three VMs are shown going through a load balancer to access SQL servers in the database tier subnet. The SQL servers are responding on port 1443">
            <a:extLst>
              <a:ext uri="{FF2B5EF4-FFF2-40B4-BE49-F238E27FC236}">
                <a16:creationId xmlns:a16="http://schemas.microsoft.com/office/drawing/2014/main" id="{D63E445B-D49D-48C0-BE3F-FF286C427B70}"/>
              </a:ext>
            </a:extLst>
          </p:cNvPr>
          <p:cNvPicPr>
            <a:picLocks noChangeAspect="1"/>
          </p:cNvPicPr>
          <p:nvPr/>
        </p:nvPicPr>
        <p:blipFill>
          <a:blip r:embed="rId3"/>
          <a:stretch>
            <a:fillRect/>
          </a:stretch>
        </p:blipFill>
        <p:spPr>
          <a:xfrm>
            <a:off x="5837237" y="1438592"/>
            <a:ext cx="5848350" cy="4676775"/>
          </a:xfrm>
          <a:prstGeom prst="rect">
            <a:avLst/>
          </a:prstGeom>
        </p:spPr>
      </p:pic>
    </p:spTree>
    <p:extLst>
      <p:ext uri="{BB962C8B-B14F-4D97-AF65-F5344CB8AC3E}">
        <p14:creationId xmlns:p14="http://schemas.microsoft.com/office/powerpoint/2010/main" val="3050714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Determine Load Balancer SKUs</a:t>
            </a:r>
          </a:p>
        </p:txBody>
      </p:sp>
      <p:graphicFrame>
        <p:nvGraphicFramePr>
          <p:cNvPr id="2" name="Table 2">
            <a:extLst>
              <a:ext uri="{FF2B5EF4-FFF2-40B4-BE49-F238E27FC236}">
                <a16:creationId xmlns:a16="http://schemas.microsoft.com/office/drawing/2014/main" id="{E0A57C7C-4FD0-44D9-AF5B-5AF5E4ACEDF9}"/>
              </a:ext>
            </a:extLst>
          </p:cNvPr>
          <p:cNvGraphicFramePr>
            <a:graphicFrameLocks noGrp="1"/>
          </p:cNvGraphicFramePr>
          <p:nvPr>
            <p:extLst>
              <p:ext uri="{D42A27DB-BD31-4B8C-83A1-F6EECF244321}">
                <p14:modId xmlns:p14="http://schemas.microsoft.com/office/powerpoint/2010/main" val="1689915902"/>
              </p:ext>
            </p:extLst>
          </p:nvPr>
        </p:nvGraphicFramePr>
        <p:xfrm>
          <a:off x="555626" y="1322386"/>
          <a:ext cx="8064499" cy="4765040"/>
        </p:xfrm>
        <a:graphic>
          <a:graphicData uri="http://schemas.openxmlformats.org/drawingml/2006/table">
            <a:tbl>
              <a:tblPr firstRow="1" bandRow="1">
                <a:tableStyleId>{00A15C55-8517-42AA-B614-E9B94910E393}</a:tableStyleId>
              </a:tblPr>
              <a:tblGrid>
                <a:gridCol w="2246736">
                  <a:extLst>
                    <a:ext uri="{9D8B030D-6E8A-4147-A177-3AD203B41FA5}">
                      <a16:colId xmlns:a16="http://schemas.microsoft.com/office/drawing/2014/main" val="828115051"/>
                    </a:ext>
                  </a:extLst>
                </a:gridCol>
                <a:gridCol w="2512588">
                  <a:extLst>
                    <a:ext uri="{9D8B030D-6E8A-4147-A177-3AD203B41FA5}">
                      <a16:colId xmlns:a16="http://schemas.microsoft.com/office/drawing/2014/main" val="2036691416"/>
                    </a:ext>
                  </a:extLst>
                </a:gridCol>
                <a:gridCol w="3305175">
                  <a:extLst>
                    <a:ext uri="{9D8B030D-6E8A-4147-A177-3AD203B41FA5}">
                      <a16:colId xmlns:a16="http://schemas.microsoft.com/office/drawing/2014/main" val="3335721742"/>
                    </a:ext>
                  </a:extLst>
                </a:gridCol>
              </a:tblGrid>
              <a:tr h="0">
                <a:tc>
                  <a:txBody>
                    <a:bodyPr/>
                    <a:lstStyle/>
                    <a:p>
                      <a:pPr algn="ctr"/>
                      <a:r>
                        <a:rPr lang="en-US" dirty="0"/>
                        <a:t>Feature</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2">
                        <a:lumMod val="50000"/>
                      </a:schemeClr>
                    </a:solidFill>
                  </a:tcPr>
                </a:tc>
                <a:tc>
                  <a:txBody>
                    <a:bodyPr/>
                    <a:lstStyle/>
                    <a:p>
                      <a:pPr algn="ctr"/>
                      <a:r>
                        <a:rPr lang="en-US" dirty="0"/>
                        <a:t>Basic SKU</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2">
                        <a:lumMod val="50000"/>
                      </a:schemeClr>
                    </a:solidFill>
                  </a:tcPr>
                </a:tc>
                <a:tc>
                  <a:txBody>
                    <a:bodyPr/>
                    <a:lstStyle/>
                    <a:p>
                      <a:pPr algn="ctr"/>
                      <a:r>
                        <a:rPr lang="en-US" dirty="0"/>
                        <a:t>Standard SKU</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009128339"/>
                  </a:ext>
                </a:extLst>
              </a:tr>
              <a:tr h="370840">
                <a:tc>
                  <a:txBody>
                    <a:bodyPr/>
                    <a:lstStyle/>
                    <a:p>
                      <a:r>
                        <a:rPr lang="en-US" dirty="0"/>
                        <a:t>Backend pool</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r>
                        <a:rPr lang="en-US" sz="1800" b="0" i="0" kern="1200" dirty="0">
                          <a:solidFill>
                            <a:schemeClr val="dk1"/>
                          </a:solidFill>
                          <a:effectLst/>
                          <a:latin typeface="+mn-lt"/>
                          <a:ea typeface="+mn-ea"/>
                          <a:cs typeface="+mn-cs"/>
                        </a:rPr>
                        <a:t>Up to 300 instances</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800" b="0" i="0" kern="1200" dirty="0">
                          <a:solidFill>
                            <a:schemeClr val="dk1"/>
                          </a:solidFill>
                          <a:effectLst/>
                          <a:latin typeface="+mn-lt"/>
                          <a:ea typeface="+mn-ea"/>
                          <a:cs typeface="+mn-cs"/>
                        </a:rPr>
                        <a:t>Up to 1000 instances</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601834156"/>
                  </a:ext>
                </a:extLst>
              </a:tr>
              <a:tr h="370840">
                <a:tc>
                  <a:txBody>
                    <a:bodyPr/>
                    <a:lstStyle/>
                    <a:p>
                      <a:r>
                        <a:rPr lang="en-US" dirty="0"/>
                        <a:t>Health probes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r>
                        <a:rPr lang="en-US" sz="1800" b="0" i="0" kern="1200" dirty="0">
                          <a:solidFill>
                            <a:schemeClr val="dk1"/>
                          </a:solidFill>
                          <a:effectLst/>
                          <a:latin typeface="+mn-lt"/>
                          <a:ea typeface="+mn-ea"/>
                          <a:cs typeface="+mn-cs"/>
                        </a:rPr>
                        <a:t>TCP, HTTP</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800" b="0" i="0" kern="1200" dirty="0">
                          <a:solidFill>
                            <a:schemeClr val="dk1"/>
                          </a:solidFill>
                          <a:effectLst/>
                          <a:latin typeface="+mn-lt"/>
                          <a:ea typeface="+mn-ea"/>
                          <a:cs typeface="+mn-cs"/>
                        </a:rPr>
                        <a:t>TCP, HTTP, HTTPS</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4354189"/>
                  </a:ext>
                </a:extLst>
              </a:tr>
              <a:tr h="370840">
                <a:tc>
                  <a:txBody>
                    <a:bodyPr/>
                    <a:lstStyle/>
                    <a:p>
                      <a:r>
                        <a:rPr lang="en-US" dirty="0"/>
                        <a:t>Availability zones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r>
                        <a:rPr lang="en-US" sz="1800" b="0" i="0" kern="1200" dirty="0">
                          <a:solidFill>
                            <a:schemeClr val="dk1"/>
                          </a:solidFill>
                          <a:effectLst/>
                          <a:latin typeface="+mn-lt"/>
                          <a:ea typeface="+mn-ea"/>
                          <a:cs typeface="+mn-cs"/>
                        </a:rPr>
                        <a:t>Not available</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800" b="0" i="0" kern="1200" dirty="0">
                          <a:solidFill>
                            <a:schemeClr val="dk1"/>
                          </a:solidFill>
                          <a:effectLst/>
                          <a:latin typeface="+mn-lt"/>
                          <a:ea typeface="+mn-ea"/>
                          <a:cs typeface="+mn-cs"/>
                        </a:rPr>
                        <a:t>Zone-redundant and zonal frontends for inbound and outbound traffic</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914921975"/>
                  </a:ext>
                </a:extLst>
              </a:tr>
              <a:tr h="370840">
                <a:tc>
                  <a:txBody>
                    <a:bodyPr/>
                    <a:lstStyle/>
                    <a:p>
                      <a:r>
                        <a:rPr lang="en-US" dirty="0"/>
                        <a:t>Multiple frontends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l" fontAlgn="t"/>
                      <a:r>
                        <a:rPr lang="en-US" dirty="0">
                          <a:effectLst/>
                        </a:rPr>
                        <a:t>Inbound only</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dirty="0"/>
                        <a:t>Inbound and outbound</a:t>
                      </a:r>
                    </a:p>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53307403"/>
                  </a:ext>
                </a:extLst>
              </a:tr>
              <a:tr h="370840">
                <a:tc>
                  <a:txBody>
                    <a:bodyPr/>
                    <a:lstStyle/>
                    <a:p>
                      <a:r>
                        <a:rPr lang="en-US" dirty="0"/>
                        <a:t>Secure by default</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r>
                        <a:rPr lang="en-US" sz="1800" b="0" i="0" kern="1200" dirty="0">
                          <a:solidFill>
                            <a:schemeClr val="dk1"/>
                          </a:solidFill>
                          <a:effectLst/>
                          <a:latin typeface="+mn-lt"/>
                          <a:ea typeface="+mn-ea"/>
                          <a:cs typeface="+mn-cs"/>
                        </a:rPr>
                        <a:t>Open by default. NSG optional.</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800" b="0" i="0" kern="1200" dirty="0">
                          <a:solidFill>
                            <a:schemeClr val="dk1"/>
                          </a:solidFill>
                          <a:effectLst/>
                          <a:latin typeface="+mn-lt"/>
                          <a:ea typeface="+mn-ea"/>
                          <a:cs typeface="+mn-cs"/>
                        </a:rPr>
                        <a:t>Closed to inbound flows unless allowed by a NSG. Internal traffic from the virtual network to the internal load balancer is allowed.</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71377115"/>
                  </a:ext>
                </a:extLst>
              </a:tr>
              <a:tr h="370840">
                <a:tc>
                  <a:txBody>
                    <a:bodyPr/>
                    <a:lstStyle/>
                    <a:p>
                      <a:r>
                        <a:rPr lang="en-US" dirty="0"/>
                        <a:t>SLA</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Not available</a:t>
                      </a:r>
                      <a:endParaRPr lang="en-US" dirty="0"/>
                    </a:p>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dirty="0"/>
                        <a:t>99.99%</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404432760"/>
                  </a:ext>
                </a:extLst>
              </a:tr>
            </a:tbl>
          </a:graphicData>
        </a:graphic>
      </p:graphicFrame>
      <p:grpSp>
        <p:nvGrpSpPr>
          <p:cNvPr id="5" name="Group 4" descr="Screenshot of the Load Balancer SKUs Basic and Standard. ">
            <a:extLst>
              <a:ext uri="{FF2B5EF4-FFF2-40B4-BE49-F238E27FC236}">
                <a16:creationId xmlns:a16="http://schemas.microsoft.com/office/drawing/2014/main" id="{81712A3B-9FC4-424F-9A29-D8774F3DDA76}"/>
              </a:ext>
            </a:extLst>
          </p:cNvPr>
          <p:cNvGrpSpPr/>
          <p:nvPr/>
        </p:nvGrpSpPr>
        <p:grpSpPr>
          <a:xfrm>
            <a:off x="8875713" y="1043941"/>
            <a:ext cx="3122612" cy="5171122"/>
            <a:chOff x="8886825" y="1192215"/>
            <a:chExt cx="3122612" cy="5169532"/>
          </a:xfrm>
        </p:grpSpPr>
        <p:sp>
          <p:nvSpPr>
            <p:cNvPr id="16" name="Rectangle 15">
              <a:extLst>
                <a:ext uri="{FF2B5EF4-FFF2-40B4-BE49-F238E27FC236}">
                  <a16:creationId xmlns:a16="http://schemas.microsoft.com/office/drawing/2014/main" id="{17158759-6553-4354-8CBE-48E72E3836EA}"/>
                </a:ext>
                <a:ext uri="{C183D7F6-B498-43B3-948B-1728B52AA6E4}">
                  <adec:decorative xmlns:adec="http://schemas.microsoft.com/office/drawing/2017/decorative" val="1"/>
                </a:ext>
              </a:extLst>
            </p:cNvPr>
            <p:cNvSpPr/>
            <p:nvPr/>
          </p:nvSpPr>
          <p:spPr bwMode="auto">
            <a:xfrm>
              <a:off x="8886825" y="1192215"/>
              <a:ext cx="3122612" cy="5169532"/>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4" name="Picture 3" descr="Screenshot of the Create a load balancer page. The name is lb01. The Region is East US. The Type is Internal. The SKU is Basic. The Virtual Network is vnet01. The subnet is subnet01. The IP address assignment is Dynamic">
              <a:extLst>
                <a:ext uri="{FF2B5EF4-FFF2-40B4-BE49-F238E27FC236}">
                  <a16:creationId xmlns:a16="http://schemas.microsoft.com/office/drawing/2014/main" id="{81FEB804-45B7-4C3D-95E3-1E0E4DE1761C}"/>
                </a:ext>
              </a:extLst>
            </p:cNvPr>
            <p:cNvPicPr>
              <a:picLocks noChangeAspect="1"/>
            </p:cNvPicPr>
            <p:nvPr/>
          </p:nvPicPr>
          <p:blipFill>
            <a:blip r:embed="rId3"/>
            <a:stretch>
              <a:fillRect/>
            </a:stretch>
          </p:blipFill>
          <p:spPr>
            <a:xfrm>
              <a:off x="9156700" y="1418063"/>
              <a:ext cx="2390775" cy="4876800"/>
            </a:xfrm>
            <a:prstGeom prst="rect">
              <a:avLst/>
            </a:prstGeom>
          </p:spPr>
        </p:pic>
      </p:grpSp>
    </p:spTree>
    <p:extLst>
      <p:ext uri="{BB962C8B-B14F-4D97-AF65-F5344CB8AC3E}">
        <p14:creationId xmlns:p14="http://schemas.microsoft.com/office/powerpoint/2010/main" val="2164203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Backend Pools</a:t>
            </a:r>
          </a:p>
        </p:txBody>
      </p:sp>
      <p:sp>
        <p:nvSpPr>
          <p:cNvPr id="2" name="Rectangle 1">
            <a:extLst>
              <a:ext uri="{FF2B5EF4-FFF2-40B4-BE49-F238E27FC236}">
                <a16:creationId xmlns:a16="http://schemas.microsoft.com/office/drawing/2014/main" id="{2463C883-F78A-4B30-AD1E-A13AAA5079EA}"/>
              </a:ext>
              <a:ext uri="{C183D7F6-B498-43B3-948B-1728B52AA6E4}">
                <adec:decorative xmlns:adec="http://schemas.microsoft.com/office/drawing/2017/decorative" val="1"/>
              </a:ext>
            </a:extLst>
          </p:cNvPr>
          <p:cNvSpPr/>
          <p:nvPr/>
        </p:nvSpPr>
        <p:spPr bwMode="auto">
          <a:xfrm>
            <a:off x="427038" y="1192213"/>
            <a:ext cx="5594383" cy="4065587"/>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pic>
        <p:nvPicPr>
          <p:cNvPr id="4" name="Picture 3" descr="Screenshot of the backend pool page. The Associated to drop-down is shown with availability set, single virtual machine, and virtual machine scale set">
            <a:extLst>
              <a:ext uri="{FF2B5EF4-FFF2-40B4-BE49-F238E27FC236}">
                <a16:creationId xmlns:a16="http://schemas.microsoft.com/office/drawing/2014/main" id="{9F1A19A7-38C1-4DD0-BECC-557E8029FD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135" y="1870145"/>
            <a:ext cx="5244188" cy="2709722"/>
          </a:xfrm>
          <a:prstGeom prst="rect">
            <a:avLst/>
          </a:prstGeom>
        </p:spPr>
      </p:pic>
      <p:graphicFrame>
        <p:nvGraphicFramePr>
          <p:cNvPr id="3" name="Table 2">
            <a:extLst>
              <a:ext uri="{FF2B5EF4-FFF2-40B4-BE49-F238E27FC236}">
                <a16:creationId xmlns:a16="http://schemas.microsoft.com/office/drawing/2014/main" id="{CBD5C4BE-8142-49FF-AF7E-5D58155D85E5}"/>
              </a:ext>
            </a:extLst>
          </p:cNvPr>
          <p:cNvGraphicFramePr>
            <a:graphicFrameLocks noGrp="1"/>
          </p:cNvGraphicFramePr>
          <p:nvPr>
            <p:extLst>
              <p:ext uri="{D42A27DB-BD31-4B8C-83A1-F6EECF244321}">
                <p14:modId xmlns:p14="http://schemas.microsoft.com/office/powerpoint/2010/main" val="981805146"/>
              </p:ext>
            </p:extLst>
          </p:nvPr>
        </p:nvGraphicFramePr>
        <p:xfrm>
          <a:off x="6196518" y="1192213"/>
          <a:ext cx="5821263" cy="4065585"/>
        </p:xfrm>
        <a:graphic>
          <a:graphicData uri="http://schemas.openxmlformats.org/drawingml/2006/table">
            <a:tbl>
              <a:tblPr firstRow="1" firstCol="1" bandRow="1">
                <a:tableStyleId>{5C22544A-7EE6-4342-B048-85BDC9FD1C3A}</a:tableStyleId>
              </a:tblPr>
              <a:tblGrid>
                <a:gridCol w="1486982">
                  <a:extLst>
                    <a:ext uri="{9D8B030D-6E8A-4147-A177-3AD203B41FA5}">
                      <a16:colId xmlns:a16="http://schemas.microsoft.com/office/drawing/2014/main" val="3188652653"/>
                    </a:ext>
                  </a:extLst>
                </a:gridCol>
                <a:gridCol w="4334281">
                  <a:extLst>
                    <a:ext uri="{9D8B030D-6E8A-4147-A177-3AD203B41FA5}">
                      <a16:colId xmlns:a16="http://schemas.microsoft.com/office/drawing/2014/main" val="1801538278"/>
                    </a:ext>
                  </a:extLst>
                </a:gridCol>
              </a:tblGrid>
              <a:tr h="490629">
                <a:tc>
                  <a:txBody>
                    <a:bodyPr/>
                    <a:lstStyle/>
                    <a:p>
                      <a:pPr marL="0" marR="156845" algn="l"/>
                      <a:r>
                        <a:rPr lang="en-US" sz="2000" b="0">
                          <a:solidFill>
                            <a:schemeClr val="bg1"/>
                          </a:solidFill>
                          <a:effectLst/>
                          <a:latin typeface="+mj-lt"/>
                        </a:rPr>
                        <a:t> SKU</a:t>
                      </a:r>
                      <a:endParaRPr lang="en-US" sz="2000" b="0">
                        <a:solidFill>
                          <a:schemeClr val="bg1"/>
                        </a:solidFill>
                        <a:effectLst/>
                        <a:latin typeface="+mj-lt"/>
                        <a:ea typeface="Times New Roman" panose="02020603050405020304" pitchFamily="18" charset="0"/>
                      </a:endParaRPr>
                    </a:p>
                  </a:txBody>
                  <a:tcPr marL="137160" marR="137160" marT="91440" marB="91440"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156845" algn="l"/>
                      <a:r>
                        <a:rPr lang="en-US" sz="2000" b="0" kern="1200">
                          <a:solidFill>
                            <a:schemeClr val="bg1"/>
                          </a:solidFill>
                          <a:effectLst/>
                          <a:latin typeface="+mj-lt"/>
                          <a:ea typeface="+mn-ea"/>
                          <a:cs typeface="+mn-cs"/>
                        </a:rPr>
                        <a:t>Backend pool endpoints</a:t>
                      </a: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3728697460"/>
                  </a:ext>
                </a:extLst>
              </a:tr>
              <a:tr h="1787478">
                <a:tc>
                  <a:txBody>
                    <a:bodyPr/>
                    <a:lstStyle/>
                    <a:p>
                      <a:pPr marL="0" marR="156845" algn="l"/>
                      <a:r>
                        <a:rPr lang="en-US" sz="2000" b="0">
                          <a:solidFill>
                            <a:schemeClr val="tx1"/>
                          </a:solidFill>
                          <a:effectLst/>
                          <a:latin typeface="+mj-lt"/>
                          <a:ea typeface="Times New Roman" panose="02020603050405020304" pitchFamily="18" charset="0"/>
                        </a:rPr>
                        <a:t>Basic SKU</a:t>
                      </a:r>
                    </a:p>
                  </a:txBody>
                  <a:tcPr marL="137160" marR="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lvl="0" indent="0" algn="l" defTabSz="932742" rtl="0" eaLnBrk="1" fontAlgn="auto" latinLnBrk="0" hangingPunct="1">
                        <a:lnSpc>
                          <a:spcPct val="100000"/>
                        </a:lnSpc>
                        <a:spcBef>
                          <a:spcPts val="0"/>
                        </a:spcBef>
                        <a:spcAft>
                          <a:spcPts val="0"/>
                        </a:spcAft>
                        <a:buClrTx/>
                        <a:buSzTx/>
                        <a:buFontTx/>
                        <a:buNone/>
                        <a:tabLst/>
                        <a:defRPr/>
                      </a:pPr>
                      <a:r>
                        <a:rPr lang="en-US" sz="2000">
                          <a:solidFill>
                            <a:schemeClr val="tx1"/>
                          </a:solidFill>
                          <a:effectLst/>
                          <a:latin typeface="+mn-lt"/>
                        </a:rPr>
                        <a:t>VMs in a single availability set or VM scale set</a:t>
                      </a:r>
                      <a:endParaRPr lang="en-US" sz="2000">
                        <a:solidFill>
                          <a:schemeClr val="tx1"/>
                        </a:solidFill>
                        <a:effectLst/>
                        <a:latin typeface="+mn-lt"/>
                        <a:ea typeface="Times New Roman" panose="02020603050405020304" pitchFamily="18" charset="0"/>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02944636"/>
                  </a:ext>
                </a:extLst>
              </a:tr>
              <a:tr h="1787478">
                <a:tc>
                  <a:txBody>
                    <a:bodyPr/>
                    <a:lstStyle/>
                    <a:p>
                      <a:pPr marL="0" marR="156845" algn="l"/>
                      <a:r>
                        <a:rPr lang="en-US" sz="2000" b="0">
                          <a:solidFill>
                            <a:schemeClr val="tx1"/>
                          </a:solidFill>
                          <a:effectLst/>
                          <a:latin typeface="+mj-lt"/>
                          <a:ea typeface="Times New Roman" panose="02020603050405020304" pitchFamily="18" charset="0"/>
                        </a:rPr>
                        <a:t>Standard SKU</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a:r>
                        <a:rPr lang="en-US" sz="2000" dirty="0">
                          <a:solidFill>
                            <a:schemeClr val="tx1"/>
                          </a:solidFill>
                          <a:effectLst/>
                          <a:latin typeface="+mn-lt"/>
                        </a:rPr>
                        <a:t>Any VM in a single virtual network, including a blend of VMs, availability sets, and VM scale sets</a:t>
                      </a:r>
                      <a:endParaRPr lang="en-US" sz="2000" dirty="0">
                        <a:solidFill>
                          <a:schemeClr val="tx1"/>
                        </a:solidFill>
                        <a:effectLst/>
                        <a:latin typeface="+mn-lt"/>
                        <a:ea typeface="Times New Roman" panose="02020603050405020304" pitchFamily="18" charset="0"/>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58724596"/>
                  </a:ext>
                </a:extLst>
              </a:tr>
            </a:tbl>
          </a:graphicData>
        </a:graphic>
      </p:graphicFrame>
      <p:sp>
        <p:nvSpPr>
          <p:cNvPr id="5" name="Rectangle 4">
            <a:extLst>
              <a:ext uri="{FF2B5EF4-FFF2-40B4-BE49-F238E27FC236}">
                <a16:creationId xmlns:a16="http://schemas.microsoft.com/office/drawing/2014/main" id="{C1280751-2AC1-425E-9DD3-16DD89334B90}"/>
              </a:ext>
            </a:extLst>
          </p:cNvPr>
          <p:cNvSpPr/>
          <p:nvPr/>
        </p:nvSpPr>
        <p:spPr bwMode="auto">
          <a:xfrm>
            <a:off x="424516" y="5406070"/>
            <a:ext cx="11590743" cy="93884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200" dirty="0">
                <a:solidFill>
                  <a:schemeClr val="tx1"/>
                </a:solidFill>
              </a:rPr>
              <a:t>To distribute traffic, a back-end address pool contains the</a:t>
            </a:r>
            <a:br>
              <a:rPr lang="en-US" sz="2200" dirty="0">
                <a:solidFill>
                  <a:schemeClr val="tx1"/>
                </a:solidFill>
              </a:rPr>
            </a:br>
            <a:r>
              <a:rPr lang="en-US" sz="2200" dirty="0">
                <a:solidFill>
                  <a:schemeClr val="tx1"/>
                </a:solidFill>
              </a:rPr>
              <a:t>IP addresses of the virtual NICs that are connected to the load balancer</a:t>
            </a:r>
          </a:p>
        </p:txBody>
      </p:sp>
    </p:spTree>
    <p:extLst>
      <p:ext uri="{BB962C8B-B14F-4D97-AF65-F5344CB8AC3E}">
        <p14:creationId xmlns:p14="http://schemas.microsoft.com/office/powerpoint/2010/main" val="129820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Load Balancer Rules</a:t>
            </a:r>
          </a:p>
        </p:txBody>
      </p:sp>
      <p:sp>
        <p:nvSpPr>
          <p:cNvPr id="4" name="Rectangle 3">
            <a:extLst>
              <a:ext uri="{FF2B5EF4-FFF2-40B4-BE49-F238E27FC236}">
                <a16:creationId xmlns:a16="http://schemas.microsoft.com/office/drawing/2014/main" id="{9560EE8D-5296-4D8B-B213-72841D1EF6E7}"/>
              </a:ext>
            </a:extLst>
          </p:cNvPr>
          <p:cNvSpPr/>
          <p:nvPr/>
        </p:nvSpPr>
        <p:spPr>
          <a:xfrm>
            <a:off x="436561" y="1285693"/>
            <a:ext cx="5617105" cy="149969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rPr>
              <a:t>Maps a frontend IP and port combination to a set of backend pool and port combination</a:t>
            </a:r>
          </a:p>
        </p:txBody>
      </p:sp>
      <p:sp>
        <p:nvSpPr>
          <p:cNvPr id="5" name="Rectangle 4">
            <a:extLst>
              <a:ext uri="{FF2B5EF4-FFF2-40B4-BE49-F238E27FC236}">
                <a16:creationId xmlns:a16="http://schemas.microsoft.com/office/drawing/2014/main" id="{608B9852-17EE-4974-B604-13B74B91A2B0}"/>
              </a:ext>
            </a:extLst>
          </p:cNvPr>
          <p:cNvSpPr/>
          <p:nvPr/>
        </p:nvSpPr>
        <p:spPr>
          <a:xfrm>
            <a:off x="436561" y="3027136"/>
            <a:ext cx="5617105" cy="149969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rPr>
              <a:t>Rules can be combined with NAT rules</a:t>
            </a:r>
          </a:p>
        </p:txBody>
      </p:sp>
      <p:sp>
        <p:nvSpPr>
          <p:cNvPr id="6" name="Rectangle 5">
            <a:extLst>
              <a:ext uri="{FF2B5EF4-FFF2-40B4-BE49-F238E27FC236}">
                <a16:creationId xmlns:a16="http://schemas.microsoft.com/office/drawing/2014/main" id="{582052F9-578C-44D5-A555-8F63D399769B}"/>
              </a:ext>
            </a:extLst>
          </p:cNvPr>
          <p:cNvSpPr/>
          <p:nvPr/>
        </p:nvSpPr>
        <p:spPr>
          <a:xfrm>
            <a:off x="436561" y="4768579"/>
            <a:ext cx="5617105" cy="149969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a:solidFill>
                  <a:schemeClr val="tx1"/>
                </a:solidFill>
              </a:rPr>
              <a:t>A NAT rule is explicitly attached to a VM (or network interface) to complete the path to the target</a:t>
            </a:r>
          </a:p>
        </p:txBody>
      </p:sp>
      <p:sp>
        <p:nvSpPr>
          <p:cNvPr id="3" name="Rectangle 2">
            <a:extLst>
              <a:ext uri="{FF2B5EF4-FFF2-40B4-BE49-F238E27FC236}">
                <a16:creationId xmlns:a16="http://schemas.microsoft.com/office/drawing/2014/main" id="{CD86EDDD-C65A-4B6E-B10E-0714987A132D}"/>
              </a:ext>
              <a:ext uri="{C183D7F6-B498-43B3-948B-1728B52AA6E4}">
                <adec:decorative xmlns:adec="http://schemas.microsoft.com/office/drawing/2017/decorative" val="1"/>
              </a:ext>
            </a:extLst>
          </p:cNvPr>
          <p:cNvSpPr/>
          <p:nvPr/>
        </p:nvSpPr>
        <p:spPr bwMode="auto">
          <a:xfrm>
            <a:off x="6218237" y="1192213"/>
            <a:ext cx="5791200"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7" name="Picture 2" descr="A screen shot of adding a load balancing rule. The name of the rule is lb01. The IP Version is IPv4. The Frontend IP address is 10.1.0.4. The protocol is TCP. The port is 80. The backend port is 80. The Backend pool is bep01. The Health probe is hp01. The Session persistence is none. The Idle timeout is 4. The Floating IP is Disabled">
            <a:extLst>
              <a:ext uri="{FF2B5EF4-FFF2-40B4-BE49-F238E27FC236}">
                <a16:creationId xmlns:a16="http://schemas.microsoft.com/office/drawing/2014/main" id="{FC3CA881-8A04-42AD-B2B8-13348CB1AD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3716" y="1321137"/>
            <a:ext cx="4140241" cy="4911683"/>
          </a:xfrm>
          <a:prstGeom prst="rect">
            <a:avLst/>
          </a:prstGeom>
          <a:ln>
            <a:noFill/>
          </a:ln>
        </p:spPr>
      </p:pic>
    </p:spTree>
    <p:extLst>
      <p:ext uri="{BB962C8B-B14F-4D97-AF65-F5344CB8AC3E}">
        <p14:creationId xmlns:p14="http://schemas.microsoft.com/office/powerpoint/2010/main" val="249114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a:xfrm>
            <a:off x="465139" y="2881710"/>
            <a:ext cx="2506662" cy="1231106"/>
          </a:xfrm>
        </p:spPr>
        <p:txBody>
          <a:bodyPr/>
          <a:lstStyle/>
          <a:p>
            <a:r>
              <a:rPr lang="en-US" dirty="0"/>
              <a:t>Administer Network Traffic Introduction</a:t>
            </a:r>
          </a:p>
        </p:txBody>
      </p:sp>
      <p:sp>
        <p:nvSpPr>
          <p:cNvPr id="34" name="TextBox 33">
            <a:extLst>
              <a:ext uri="{FF2B5EF4-FFF2-40B4-BE49-F238E27FC236}">
                <a16:creationId xmlns:a16="http://schemas.microsoft.com/office/drawing/2014/main" id="{6A4131AC-52CE-4D3E-B409-916150339DE9}"/>
              </a:ext>
            </a:extLst>
          </p:cNvPr>
          <p:cNvSpPr txBox="1"/>
          <p:nvPr/>
        </p:nvSpPr>
        <p:spPr>
          <a:xfrm>
            <a:off x="4525955" y="419858"/>
            <a:ext cx="7327900" cy="3826332"/>
          </a:xfrm>
          <a:prstGeom prst="rect">
            <a:avLst/>
          </a:prstGeom>
          <a:noFill/>
        </p:spPr>
        <p:txBody>
          <a:bodyPr wrap="square" lIns="0" tIns="0" rIns="0" bIns="0" rtlCol="0" anchor="ctr">
            <a:noAutofit/>
          </a:bodyPr>
          <a:lstStyle/>
          <a:p>
            <a:pPr>
              <a:lnSpc>
                <a:spcPct val="200000"/>
              </a:lnSpc>
              <a:spcAft>
                <a:spcPts val="600"/>
              </a:spcAft>
            </a:pPr>
            <a:r>
              <a:rPr lang="en-US" sz="2400" dirty="0"/>
              <a:t>Configure Network Routing and Endpoints</a:t>
            </a:r>
          </a:p>
          <a:p>
            <a:pPr>
              <a:lnSpc>
                <a:spcPct val="200000"/>
              </a:lnSpc>
              <a:spcAft>
                <a:spcPts val="600"/>
              </a:spcAft>
            </a:pPr>
            <a:r>
              <a:rPr lang="en-US" sz="2400" dirty="0"/>
              <a:t>Configure Azure Load Balancer</a:t>
            </a:r>
          </a:p>
          <a:p>
            <a:pPr>
              <a:lnSpc>
                <a:spcPct val="200000"/>
              </a:lnSpc>
              <a:spcAft>
                <a:spcPts val="600"/>
              </a:spcAft>
            </a:pPr>
            <a:r>
              <a:rPr lang="en-US" sz="2400" dirty="0"/>
              <a:t>Configure Application Gateway</a:t>
            </a:r>
          </a:p>
          <a:p>
            <a:pPr>
              <a:lnSpc>
                <a:spcPct val="200000"/>
              </a:lnSpc>
              <a:spcAft>
                <a:spcPts val="600"/>
              </a:spcAft>
            </a:pPr>
            <a:r>
              <a:rPr lang="en-US" sz="2400" dirty="0"/>
              <a:t>Configure Network Watcher</a:t>
            </a:r>
          </a:p>
          <a:p>
            <a:pPr>
              <a:lnSpc>
                <a:spcPct val="200000"/>
              </a:lnSpc>
              <a:spcAft>
                <a:spcPts val="600"/>
              </a:spcAft>
            </a:pPr>
            <a:r>
              <a:rPr lang="en-US" sz="2400" dirty="0"/>
              <a:t>Lab 06 – Implement Traffic Management</a:t>
            </a:r>
          </a:p>
        </p:txBody>
      </p:sp>
      <p:grpSp>
        <p:nvGrpSpPr>
          <p:cNvPr id="3" name="Group 2">
            <a:extLst>
              <a:ext uri="{FF2B5EF4-FFF2-40B4-BE49-F238E27FC236}">
                <a16:creationId xmlns:a16="http://schemas.microsoft.com/office/drawing/2014/main" id="{9AA9D9F0-720B-4514-92E8-05E513AEC3B3}"/>
              </a:ext>
              <a:ext uri="{C183D7F6-B498-43B3-948B-1728B52AA6E4}">
                <adec:decorative xmlns:adec="http://schemas.microsoft.com/office/drawing/2017/decorative" val="1"/>
              </a:ext>
            </a:extLst>
          </p:cNvPr>
          <p:cNvGrpSpPr/>
          <p:nvPr/>
        </p:nvGrpSpPr>
        <p:grpSpPr>
          <a:xfrm>
            <a:off x="3715590" y="531876"/>
            <a:ext cx="653101" cy="3857857"/>
            <a:chOff x="3715590" y="531876"/>
            <a:chExt cx="653101" cy="3857857"/>
          </a:xfrm>
        </p:grpSpPr>
        <p:pic>
          <p:nvPicPr>
            <p:cNvPr id="11" name="Picture 10" descr="Icon of four circles interconnected with one another">
              <a:extLst>
                <a:ext uri="{FF2B5EF4-FFF2-40B4-BE49-F238E27FC236}">
                  <a16:creationId xmlns:a16="http://schemas.microsoft.com/office/drawing/2014/main" id="{08EE92BD-0DC4-4B11-92B0-4C56574EC6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5590" y="531876"/>
              <a:ext cx="640821" cy="640821"/>
            </a:xfrm>
            <a:prstGeom prst="rect">
              <a:avLst/>
            </a:prstGeom>
          </p:spPr>
        </p:pic>
        <p:pic>
          <p:nvPicPr>
            <p:cNvPr id="72" name="Picture 71" descr="Icon of a lab flask">
              <a:extLst>
                <a:ext uri="{FF2B5EF4-FFF2-40B4-BE49-F238E27FC236}">
                  <a16:creationId xmlns:a16="http://schemas.microsoft.com/office/drawing/2014/main" id="{A4B25629-B245-4500-BA81-230273E00BD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22116" y="3798933"/>
              <a:ext cx="627767" cy="590800"/>
            </a:xfrm>
            <a:prstGeom prst="rect">
              <a:avLst/>
            </a:prstGeom>
          </p:spPr>
        </p:pic>
        <p:pic>
          <p:nvPicPr>
            <p:cNvPr id="4" name="Picture 3">
              <a:extLst>
                <a:ext uri="{FF2B5EF4-FFF2-40B4-BE49-F238E27FC236}">
                  <a16:creationId xmlns:a16="http://schemas.microsoft.com/office/drawing/2014/main" id="{041318E5-9491-4F33-9301-D1307312B63C}"/>
                </a:ext>
                <a:ext uri="{C183D7F6-B498-43B3-948B-1728B52AA6E4}">
                  <adec:decorative xmlns:adec="http://schemas.microsoft.com/office/drawing/2017/decorative" val="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740924" y="3030306"/>
              <a:ext cx="627767" cy="590799"/>
            </a:xfrm>
            <a:prstGeom prst="rect">
              <a:avLst/>
            </a:prstGeom>
          </p:spPr>
        </p:pic>
        <p:pic>
          <p:nvPicPr>
            <p:cNvPr id="5" name="Graphic 4">
              <a:extLst>
                <a:ext uri="{FF2B5EF4-FFF2-40B4-BE49-F238E27FC236}">
                  <a16:creationId xmlns:a16="http://schemas.microsoft.com/office/drawing/2014/main" id="{539C9E8C-F97A-46DD-93DC-88F0671A19A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916996" y="3185211"/>
              <a:ext cx="275622" cy="275622"/>
            </a:xfrm>
            <a:prstGeom prst="rect">
              <a:avLst/>
            </a:prstGeom>
          </p:spPr>
        </p:pic>
        <p:grpSp>
          <p:nvGrpSpPr>
            <p:cNvPr id="27" name="Group 26">
              <a:extLst>
                <a:ext uri="{FF2B5EF4-FFF2-40B4-BE49-F238E27FC236}">
                  <a16:creationId xmlns:a16="http://schemas.microsoft.com/office/drawing/2014/main" id="{E0F4548F-A10E-43DE-8612-93041B4A2E95}"/>
                </a:ext>
              </a:extLst>
            </p:cNvPr>
            <p:cNvGrpSpPr/>
            <p:nvPr/>
          </p:nvGrpSpPr>
          <p:grpSpPr>
            <a:xfrm>
              <a:off x="3728644" y="1399824"/>
              <a:ext cx="627767" cy="590799"/>
              <a:chOff x="3728644" y="1399824"/>
              <a:chExt cx="627767" cy="590799"/>
            </a:xfrm>
          </p:grpSpPr>
          <p:pic>
            <p:nvPicPr>
              <p:cNvPr id="6" name="Picture 5">
                <a:extLst>
                  <a:ext uri="{FF2B5EF4-FFF2-40B4-BE49-F238E27FC236}">
                    <a16:creationId xmlns:a16="http://schemas.microsoft.com/office/drawing/2014/main" id="{5B34459A-E0B2-4309-A086-D8578AB1AF9F}"/>
                  </a:ext>
                  <a:ext uri="{C183D7F6-B498-43B3-948B-1728B52AA6E4}">
                    <adec:decorative xmlns:adec="http://schemas.microsoft.com/office/drawing/2017/decorative" val="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728644" y="1399824"/>
                <a:ext cx="627767" cy="590799"/>
              </a:xfrm>
              <a:prstGeom prst="rect">
                <a:avLst/>
              </a:prstGeom>
            </p:spPr>
          </p:pic>
          <p:pic>
            <p:nvPicPr>
              <p:cNvPr id="24" name="Graphic 23">
                <a:extLst>
                  <a:ext uri="{FF2B5EF4-FFF2-40B4-BE49-F238E27FC236}">
                    <a16:creationId xmlns:a16="http://schemas.microsoft.com/office/drawing/2014/main" id="{EBBD9373-B8C1-4A98-9A21-19B7F2EA925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802491" y="1437588"/>
                <a:ext cx="467018" cy="467018"/>
              </a:xfrm>
              <a:prstGeom prst="rect">
                <a:avLst/>
              </a:prstGeom>
            </p:spPr>
          </p:pic>
        </p:grpSp>
        <p:grpSp>
          <p:nvGrpSpPr>
            <p:cNvPr id="28" name="Group 27">
              <a:extLst>
                <a:ext uri="{FF2B5EF4-FFF2-40B4-BE49-F238E27FC236}">
                  <a16:creationId xmlns:a16="http://schemas.microsoft.com/office/drawing/2014/main" id="{E0160928-6487-4363-9DCF-13419F44A7D4}"/>
                </a:ext>
              </a:extLst>
            </p:cNvPr>
            <p:cNvGrpSpPr/>
            <p:nvPr/>
          </p:nvGrpSpPr>
          <p:grpSpPr>
            <a:xfrm>
              <a:off x="3722116" y="2178452"/>
              <a:ext cx="627767" cy="590799"/>
              <a:chOff x="3758496" y="2144525"/>
              <a:chExt cx="627767" cy="590799"/>
            </a:xfrm>
          </p:grpSpPr>
          <p:pic>
            <p:nvPicPr>
              <p:cNvPr id="7" name="Picture 6">
                <a:extLst>
                  <a:ext uri="{FF2B5EF4-FFF2-40B4-BE49-F238E27FC236}">
                    <a16:creationId xmlns:a16="http://schemas.microsoft.com/office/drawing/2014/main" id="{C8730015-59AE-457F-B4DD-44D54C612A64}"/>
                  </a:ext>
                  <a:ext uri="{C183D7F6-B498-43B3-948B-1728B52AA6E4}">
                    <adec:decorative xmlns:adec="http://schemas.microsoft.com/office/drawing/2017/decorative" val="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758496" y="2144525"/>
                <a:ext cx="627767" cy="590799"/>
              </a:xfrm>
              <a:prstGeom prst="rect">
                <a:avLst/>
              </a:prstGeom>
            </p:spPr>
          </p:pic>
          <p:pic>
            <p:nvPicPr>
              <p:cNvPr id="26" name="Graphic 25">
                <a:extLst>
                  <a:ext uri="{FF2B5EF4-FFF2-40B4-BE49-F238E27FC236}">
                    <a16:creationId xmlns:a16="http://schemas.microsoft.com/office/drawing/2014/main" id="{AFC272EE-FBAA-4553-A8BB-BEAD3B6BC78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838870" y="2176988"/>
                <a:ext cx="467018" cy="467018"/>
              </a:xfrm>
              <a:prstGeom prst="rect">
                <a:avLst/>
              </a:prstGeom>
            </p:spPr>
          </p:pic>
        </p:grpSp>
      </p:grpSp>
    </p:spTree>
    <p:extLst>
      <p:ext uri="{BB962C8B-B14F-4D97-AF65-F5344CB8AC3E}">
        <p14:creationId xmlns:p14="http://schemas.microsoft.com/office/powerpoint/2010/main" val="180088025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Session Persistence (optional)</a:t>
            </a:r>
          </a:p>
        </p:txBody>
      </p:sp>
      <p:sp>
        <p:nvSpPr>
          <p:cNvPr id="3" name="Rectangle 2">
            <a:extLst>
              <a:ext uri="{FF2B5EF4-FFF2-40B4-BE49-F238E27FC236}">
                <a16:creationId xmlns:a16="http://schemas.microsoft.com/office/drawing/2014/main" id="{B026556F-D070-4A34-84DB-96B77B871E5B}"/>
              </a:ext>
              <a:ext uri="{C183D7F6-B498-43B3-948B-1728B52AA6E4}">
                <adec:decorative xmlns:adec="http://schemas.microsoft.com/office/drawing/2017/decorative" val="1"/>
              </a:ext>
            </a:extLst>
          </p:cNvPr>
          <p:cNvSpPr/>
          <p:nvPr/>
        </p:nvSpPr>
        <p:spPr bwMode="auto">
          <a:xfrm>
            <a:off x="427038" y="1192212"/>
            <a:ext cx="11582400" cy="3367088"/>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9" name="Picture 4" descr="A screen shot of the Session persistence setttings">
            <a:extLst>
              <a:ext uri="{FF2B5EF4-FFF2-40B4-BE49-F238E27FC236}">
                <a16:creationId xmlns:a16="http://schemas.microsoft.com/office/drawing/2014/main" id="{557F597A-9FDA-448D-B68E-315E52F155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091" y="1585935"/>
            <a:ext cx="3576872" cy="2582120"/>
          </a:xfrm>
          <a:prstGeom prst="rect">
            <a:avLst/>
          </a:prstGeom>
          <a:ln>
            <a:noFill/>
          </a:ln>
        </p:spPr>
      </p:pic>
      <p:pic>
        <p:nvPicPr>
          <p:cNvPr id="8" name="Picture 7" descr="Illustration of hash-based distribution with a load balancer and 3 virtual machines">
            <a:extLst>
              <a:ext uri="{FF2B5EF4-FFF2-40B4-BE49-F238E27FC236}">
                <a16:creationId xmlns:a16="http://schemas.microsoft.com/office/drawing/2014/main" id="{A1299FAA-EA52-4376-B8E6-D96CF076CBF5}"/>
              </a:ext>
            </a:extLst>
          </p:cNvPr>
          <p:cNvPicPr/>
          <p:nvPr/>
        </p:nvPicPr>
        <p:blipFill>
          <a:blip r:embed="rId4">
            <a:extLst>
              <a:ext uri="{28A0092B-C50C-407E-A947-70E740481C1C}">
                <a14:useLocalDpi xmlns:a14="http://schemas.microsoft.com/office/drawing/2010/main" val="0"/>
              </a:ext>
            </a:extLst>
          </a:blip>
          <a:stretch>
            <a:fillRect/>
          </a:stretch>
        </p:blipFill>
        <p:spPr>
          <a:xfrm>
            <a:off x="5016247" y="1388990"/>
            <a:ext cx="6565750" cy="2976010"/>
          </a:xfrm>
          <a:prstGeom prst="rect">
            <a:avLst/>
          </a:prstGeom>
        </p:spPr>
      </p:pic>
      <p:sp>
        <p:nvSpPr>
          <p:cNvPr id="4" name="Freeform: Shape 3">
            <a:extLst>
              <a:ext uri="{FF2B5EF4-FFF2-40B4-BE49-F238E27FC236}">
                <a16:creationId xmlns:a16="http://schemas.microsoft.com/office/drawing/2014/main" id="{B159A7E5-1D90-4853-8789-31BFF586D2D7}"/>
              </a:ext>
            </a:extLst>
          </p:cNvPr>
          <p:cNvSpPr/>
          <p:nvPr/>
        </p:nvSpPr>
        <p:spPr>
          <a:xfrm>
            <a:off x="427037" y="4707571"/>
            <a:ext cx="2336487" cy="16541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tx1"/>
                </a:solidFill>
              </a:rPr>
              <a:t>Session persistence specifies how client traffic is handled </a:t>
            </a:r>
          </a:p>
        </p:txBody>
      </p:sp>
      <p:sp>
        <p:nvSpPr>
          <p:cNvPr id="5" name="Freeform: Shape 4">
            <a:extLst>
              <a:ext uri="{FF2B5EF4-FFF2-40B4-BE49-F238E27FC236}">
                <a16:creationId xmlns:a16="http://schemas.microsoft.com/office/drawing/2014/main" id="{5B1B9574-481E-49A3-86F8-77074801D8E7}"/>
              </a:ext>
            </a:extLst>
          </p:cNvPr>
          <p:cNvSpPr/>
          <p:nvPr/>
        </p:nvSpPr>
        <p:spPr>
          <a:xfrm>
            <a:off x="2912987" y="4707571"/>
            <a:ext cx="2336487" cy="16541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a:solidFill>
                  <a:schemeClr val="tx1"/>
                </a:solidFill>
                <a:latin typeface="+mj-lt"/>
              </a:rPr>
              <a:t>None</a:t>
            </a:r>
            <a:r>
              <a:rPr lang="en-US" b="1">
                <a:solidFill>
                  <a:schemeClr val="tx1"/>
                </a:solidFill>
              </a:rPr>
              <a:t> </a:t>
            </a:r>
            <a:r>
              <a:rPr lang="en-US">
                <a:solidFill>
                  <a:schemeClr val="tx1"/>
                </a:solidFill>
              </a:rPr>
              <a:t>(default) requests can be handled by any</a:t>
            </a:r>
            <a:br>
              <a:rPr lang="en-US">
                <a:solidFill>
                  <a:schemeClr val="tx1"/>
                </a:solidFill>
              </a:rPr>
            </a:br>
            <a:r>
              <a:rPr lang="en-US">
                <a:solidFill>
                  <a:schemeClr val="tx1"/>
                </a:solidFill>
              </a:rPr>
              <a:t>virtual machine </a:t>
            </a:r>
          </a:p>
        </p:txBody>
      </p:sp>
      <p:sp>
        <p:nvSpPr>
          <p:cNvPr id="6" name="Freeform: Shape 5">
            <a:extLst>
              <a:ext uri="{FF2B5EF4-FFF2-40B4-BE49-F238E27FC236}">
                <a16:creationId xmlns:a16="http://schemas.microsoft.com/office/drawing/2014/main" id="{24C6D451-647D-43C3-9BCE-7DB0E7F8BE3B}"/>
              </a:ext>
            </a:extLst>
          </p:cNvPr>
          <p:cNvSpPr/>
          <p:nvPr/>
        </p:nvSpPr>
        <p:spPr>
          <a:xfrm>
            <a:off x="5398938" y="4707571"/>
            <a:ext cx="2336487" cy="16541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a:solidFill>
                  <a:schemeClr val="tx1"/>
                </a:solidFill>
                <a:latin typeface="+mj-lt"/>
              </a:rPr>
              <a:t>Client IP </a:t>
            </a:r>
            <a:r>
              <a:rPr lang="en-US">
                <a:solidFill>
                  <a:schemeClr val="tx1"/>
                </a:solidFill>
              </a:rPr>
              <a:t>requests will be handled by the same virtual machine</a:t>
            </a:r>
          </a:p>
        </p:txBody>
      </p:sp>
      <p:sp>
        <p:nvSpPr>
          <p:cNvPr id="7" name="Freeform: Shape 6">
            <a:extLst>
              <a:ext uri="{FF2B5EF4-FFF2-40B4-BE49-F238E27FC236}">
                <a16:creationId xmlns:a16="http://schemas.microsoft.com/office/drawing/2014/main" id="{5A1B65C3-A482-47C0-B2EA-93D4E7434F83}"/>
              </a:ext>
            </a:extLst>
          </p:cNvPr>
          <p:cNvSpPr/>
          <p:nvPr/>
        </p:nvSpPr>
        <p:spPr>
          <a:xfrm>
            <a:off x="7884888" y="4707571"/>
            <a:ext cx="4124549" cy="16541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a:solidFill>
                  <a:schemeClr val="tx1"/>
                </a:solidFill>
                <a:latin typeface="+mj-lt"/>
              </a:rPr>
              <a:t>Client IP and protocol </a:t>
            </a:r>
            <a:r>
              <a:rPr lang="en-US">
                <a:solidFill>
                  <a:schemeClr val="tx1"/>
                </a:solidFill>
              </a:rPr>
              <a:t>specifies that successive requests from the same address and protocol will be handled by the same virtual machine</a:t>
            </a:r>
          </a:p>
        </p:txBody>
      </p:sp>
    </p:spTree>
    <p:extLst>
      <p:ext uri="{BB962C8B-B14F-4D97-AF65-F5344CB8AC3E}">
        <p14:creationId xmlns:p14="http://schemas.microsoft.com/office/powerpoint/2010/main" val="1309880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 – Configure Azure Load Balancer</a:t>
            </a:r>
          </a:p>
        </p:txBody>
      </p:sp>
      <p:sp>
        <p:nvSpPr>
          <p:cNvPr id="3" name="Rectangle 2">
            <a:extLst>
              <a:ext uri="{FF2B5EF4-FFF2-40B4-BE49-F238E27FC236}">
                <a16:creationId xmlns:a16="http://schemas.microsoft.com/office/drawing/2014/main" id="{C986EA34-AF94-4FFE-ADB1-DD7F73179098}"/>
              </a:ext>
            </a:extLst>
          </p:cNvPr>
          <p:cNvSpPr/>
          <p:nvPr/>
        </p:nvSpPr>
        <p:spPr bwMode="auto">
          <a:xfrm>
            <a:off x="427039" y="1573358"/>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spcBef>
                <a:spcPts val="600"/>
              </a:spcBef>
            </a:pPr>
            <a:r>
              <a:rPr lang="en-US" sz="2000" dirty="0">
                <a:solidFill>
                  <a:schemeClr val="bg1"/>
                </a:solidFill>
                <a:latin typeface="+mj-lt"/>
              </a:rPr>
              <a:t>Knowledge Check Questions</a:t>
            </a:r>
          </a:p>
        </p:txBody>
      </p:sp>
      <p:sp>
        <p:nvSpPr>
          <p:cNvPr id="4" name="Rectangle 3">
            <a:extLst>
              <a:ext uri="{FF2B5EF4-FFF2-40B4-BE49-F238E27FC236}">
                <a16:creationId xmlns:a16="http://schemas.microsoft.com/office/drawing/2014/main" id="{23324CE0-D292-4187-AEF5-01EFFB0CE5F5}"/>
              </a:ext>
            </a:extLst>
          </p:cNvPr>
          <p:cNvSpPr/>
          <p:nvPr/>
        </p:nvSpPr>
        <p:spPr bwMode="auto">
          <a:xfrm>
            <a:off x="4876800" y="1573358"/>
            <a:ext cx="7132144"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spcBef>
                <a:spcPts val="600"/>
              </a:spcBef>
            </a:pPr>
            <a:r>
              <a:rPr lang="en-US" sz="2000">
                <a:solidFill>
                  <a:schemeClr val="bg1"/>
                </a:solidFill>
                <a:latin typeface="+mj-lt"/>
              </a:rPr>
              <a:t>Microsoft Learn Modules (docs.microsoft.com/Learn)</a:t>
            </a:r>
          </a:p>
        </p:txBody>
      </p:sp>
      <p:sp>
        <p:nvSpPr>
          <p:cNvPr id="7" name="Rectangle 6">
            <a:extLst>
              <a:ext uri="{FF2B5EF4-FFF2-40B4-BE49-F238E27FC236}">
                <a16:creationId xmlns:a16="http://schemas.microsoft.com/office/drawing/2014/main" id="{B065BE23-B7E3-411D-B438-736FFAA1956D}"/>
              </a:ext>
            </a:extLst>
          </p:cNvPr>
          <p:cNvSpPr/>
          <p:nvPr/>
        </p:nvSpPr>
        <p:spPr>
          <a:xfrm>
            <a:off x="4719968" y="2336772"/>
            <a:ext cx="7132144"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1"/>
            <a:r>
              <a:rPr lang="en-US" sz="2000" dirty="0">
                <a:hlinkClick r:id="rId3"/>
              </a:rPr>
              <a:t>Improve application scalability and resiliency by using Azure Load Balancer (Sandbox)</a:t>
            </a:r>
            <a:endParaRPr lang="en-US" sz="2000" dirty="0">
              <a:solidFill>
                <a:schemeClr val="tx1"/>
              </a:solidFill>
            </a:endParaRPr>
          </a:p>
        </p:txBody>
      </p:sp>
      <p:cxnSp>
        <p:nvCxnSpPr>
          <p:cNvPr id="8" name="Straight Connector 7">
            <a:extLst>
              <a:ext uri="{FF2B5EF4-FFF2-40B4-BE49-F238E27FC236}">
                <a16:creationId xmlns:a16="http://schemas.microsoft.com/office/drawing/2014/main" id="{DB465EFD-AEF7-4983-87B7-E852F434B9F5}"/>
              </a:ext>
              <a:ext uri="{C183D7F6-B498-43B3-948B-1728B52AA6E4}">
                <adec:decorative xmlns:adec="http://schemas.microsoft.com/office/drawing/2017/decorative" val="1"/>
              </a:ext>
            </a:extLst>
          </p:cNvPr>
          <p:cNvCxnSpPr>
            <a:cxnSpLocks/>
          </p:cNvCxnSpPr>
          <p:nvPr/>
        </p:nvCxnSpPr>
        <p:spPr>
          <a:xfrm>
            <a:off x="4876800" y="3283066"/>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0FA55D17-1DC9-43F6-8BC9-16D44769821F}"/>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1927" y="3007704"/>
            <a:ext cx="1494645" cy="2173707"/>
          </a:xfrm>
          <a:prstGeom prst="rect">
            <a:avLst/>
          </a:prstGeom>
        </p:spPr>
      </p:pic>
      <p:sp>
        <p:nvSpPr>
          <p:cNvPr id="9" name="TextBox 8">
            <a:extLst>
              <a:ext uri="{FF2B5EF4-FFF2-40B4-BE49-F238E27FC236}">
                <a16:creationId xmlns:a16="http://schemas.microsoft.com/office/drawing/2014/main" id="{5DEEBF6D-81A3-4D3F-B6CA-D20E74E29426}"/>
              </a:ext>
            </a:extLst>
          </p:cNvPr>
          <p:cNvSpPr txBox="1"/>
          <p:nvPr/>
        </p:nvSpPr>
        <p:spPr>
          <a:xfrm>
            <a:off x="4803093" y="3343337"/>
            <a:ext cx="6216732" cy="400110"/>
          </a:xfrm>
          <a:prstGeom prst="rect">
            <a:avLst/>
          </a:prstGeom>
          <a:noFill/>
        </p:spPr>
        <p:txBody>
          <a:bodyPr wrap="square">
            <a:spAutoFit/>
          </a:bodyPr>
          <a:lstStyle/>
          <a:p>
            <a:r>
              <a:rPr lang="en-US" sz="2000" dirty="0">
                <a:hlinkClick r:id="rId5"/>
              </a:rPr>
              <a:t>Load balance non-HTTP(S) traffic in Azure </a:t>
            </a:r>
            <a:endParaRPr lang="en-US" sz="2000" dirty="0"/>
          </a:p>
        </p:txBody>
      </p:sp>
      <p:cxnSp>
        <p:nvCxnSpPr>
          <p:cNvPr id="6" name="Straight Connector 5">
            <a:extLst>
              <a:ext uri="{FF2B5EF4-FFF2-40B4-BE49-F238E27FC236}">
                <a16:creationId xmlns:a16="http://schemas.microsoft.com/office/drawing/2014/main" id="{7C2DE98F-222C-4830-BB38-4A0B0904E0D5}"/>
              </a:ext>
              <a:ext uri="{C183D7F6-B498-43B3-948B-1728B52AA6E4}">
                <adec:decorative xmlns:adec="http://schemas.microsoft.com/office/drawing/2017/decorative" val="1"/>
              </a:ext>
            </a:extLst>
          </p:cNvPr>
          <p:cNvCxnSpPr>
            <a:cxnSpLocks/>
          </p:cNvCxnSpPr>
          <p:nvPr/>
        </p:nvCxnSpPr>
        <p:spPr>
          <a:xfrm>
            <a:off x="4876800" y="3910479"/>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6400C28-D641-4CA7-B56F-0E91AD74E3F2}"/>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103499582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9" y="3247963"/>
            <a:ext cx="9240836" cy="498598"/>
          </a:xfrm>
        </p:spPr>
        <p:txBody>
          <a:bodyPr/>
          <a:lstStyle/>
          <a:p>
            <a:r>
              <a:rPr lang="en-US" dirty="0"/>
              <a:t>Configure Azure Application Gateway</a:t>
            </a:r>
          </a:p>
        </p:txBody>
      </p:sp>
      <p:pic>
        <p:nvPicPr>
          <p:cNvPr id="7" name="Graphic 6">
            <a:extLst>
              <a:ext uri="{FF2B5EF4-FFF2-40B4-BE49-F238E27FC236}">
                <a16:creationId xmlns:a16="http://schemas.microsoft.com/office/drawing/2014/main" id="{75D29DAB-9DA1-4588-907B-94E5268D8C25}"/>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06456" y="2742400"/>
            <a:ext cx="1399311" cy="1400621"/>
          </a:xfrm>
          <a:prstGeom prst="rect">
            <a:avLst/>
          </a:prstGeom>
        </p:spPr>
      </p:pic>
    </p:spTree>
    <p:extLst>
      <p:ext uri="{BB962C8B-B14F-4D97-AF65-F5344CB8AC3E}">
        <p14:creationId xmlns:p14="http://schemas.microsoft.com/office/powerpoint/2010/main" val="226839156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a:xfrm>
            <a:off x="465139" y="2471342"/>
            <a:ext cx="2506662" cy="2051844"/>
          </a:xfrm>
        </p:spPr>
        <p:txBody>
          <a:bodyPr/>
          <a:lstStyle/>
          <a:p>
            <a:r>
              <a:rPr lang="en-US" dirty="0"/>
              <a:t>Configure Azure Application Gateway Introduction</a:t>
            </a:r>
          </a:p>
        </p:txBody>
      </p:sp>
      <p:sp>
        <p:nvSpPr>
          <p:cNvPr id="4" name="TextBox 3">
            <a:extLst>
              <a:ext uri="{FF2B5EF4-FFF2-40B4-BE49-F238E27FC236}">
                <a16:creationId xmlns:a16="http://schemas.microsoft.com/office/drawing/2014/main" id="{D85FDA11-7FB7-45C9-B795-1D7A89D6716C}"/>
              </a:ext>
            </a:extLst>
          </p:cNvPr>
          <p:cNvSpPr txBox="1"/>
          <p:nvPr/>
        </p:nvSpPr>
        <p:spPr>
          <a:xfrm>
            <a:off x="4809104" y="612386"/>
            <a:ext cx="6675120" cy="307777"/>
          </a:xfrm>
          <a:prstGeom prst="rect">
            <a:avLst/>
          </a:prstGeom>
          <a:noFill/>
        </p:spPr>
        <p:txBody>
          <a:bodyPr wrap="square" lIns="0" tIns="0" rIns="0" bIns="0" rtlCol="0" anchor="ctr">
            <a:spAutoFit/>
          </a:bodyPr>
          <a:lstStyle/>
          <a:p>
            <a:r>
              <a:rPr lang="en-US" sz="2000" dirty="0"/>
              <a:t>Implement Application Gateway</a:t>
            </a:r>
          </a:p>
        </p:txBody>
      </p:sp>
      <p:sp>
        <p:nvSpPr>
          <p:cNvPr id="6" name="TextBox 5">
            <a:extLst>
              <a:ext uri="{FF2B5EF4-FFF2-40B4-BE49-F238E27FC236}">
                <a16:creationId xmlns:a16="http://schemas.microsoft.com/office/drawing/2014/main" id="{C29E11C7-0ECF-44FC-BC7C-E0C3ED53EEC5}"/>
              </a:ext>
            </a:extLst>
          </p:cNvPr>
          <p:cNvSpPr txBox="1"/>
          <p:nvPr/>
        </p:nvSpPr>
        <p:spPr>
          <a:xfrm>
            <a:off x="4800322" y="1427495"/>
            <a:ext cx="6675120" cy="307777"/>
          </a:xfrm>
          <a:prstGeom prst="rect">
            <a:avLst/>
          </a:prstGeom>
          <a:noFill/>
        </p:spPr>
        <p:txBody>
          <a:bodyPr wrap="square" lIns="0" tIns="0" rIns="0" bIns="0" rtlCol="0" anchor="ctr">
            <a:spAutoFit/>
          </a:bodyPr>
          <a:lstStyle/>
          <a:p>
            <a:r>
              <a:rPr lang="en-US" sz="2000" dirty="0"/>
              <a:t>Determine Application Gateway Routing</a:t>
            </a:r>
          </a:p>
        </p:txBody>
      </p:sp>
      <p:sp>
        <p:nvSpPr>
          <p:cNvPr id="8" name="TextBox 7">
            <a:extLst>
              <a:ext uri="{FF2B5EF4-FFF2-40B4-BE49-F238E27FC236}">
                <a16:creationId xmlns:a16="http://schemas.microsoft.com/office/drawing/2014/main" id="{A2B9155C-4F97-4328-8BA4-7C4E62A23C40}"/>
              </a:ext>
            </a:extLst>
          </p:cNvPr>
          <p:cNvSpPr txBox="1"/>
          <p:nvPr/>
        </p:nvSpPr>
        <p:spPr>
          <a:xfrm>
            <a:off x="4809104" y="2242604"/>
            <a:ext cx="6675120" cy="307777"/>
          </a:xfrm>
          <a:prstGeom prst="rect">
            <a:avLst/>
          </a:prstGeom>
          <a:noFill/>
        </p:spPr>
        <p:txBody>
          <a:bodyPr wrap="square" lIns="0" tIns="0" rIns="0" bIns="0" rtlCol="0" anchor="ctr">
            <a:spAutoFit/>
          </a:bodyPr>
          <a:lstStyle/>
          <a:p>
            <a:r>
              <a:rPr lang="en-US" sz="2000" dirty="0"/>
              <a:t>Setup Application Gateway Components (optional)</a:t>
            </a:r>
          </a:p>
        </p:txBody>
      </p:sp>
      <p:grpSp>
        <p:nvGrpSpPr>
          <p:cNvPr id="5" name="Group 4">
            <a:extLst>
              <a:ext uri="{FF2B5EF4-FFF2-40B4-BE49-F238E27FC236}">
                <a16:creationId xmlns:a16="http://schemas.microsoft.com/office/drawing/2014/main" id="{9CE902A1-F3B3-4080-AADB-561F3AF26B46}"/>
              </a:ext>
              <a:ext uri="{C183D7F6-B498-43B3-948B-1728B52AA6E4}">
                <adec:decorative xmlns:adec="http://schemas.microsoft.com/office/drawing/2017/decorative" val="1"/>
              </a:ext>
            </a:extLst>
          </p:cNvPr>
          <p:cNvGrpSpPr/>
          <p:nvPr/>
        </p:nvGrpSpPr>
        <p:grpSpPr>
          <a:xfrm>
            <a:off x="3893815" y="451835"/>
            <a:ext cx="678185" cy="3045428"/>
            <a:chOff x="3893815" y="451834"/>
            <a:chExt cx="787248" cy="3430807"/>
          </a:xfrm>
        </p:grpSpPr>
        <p:pic>
          <p:nvPicPr>
            <p:cNvPr id="40" name="Picture 39" descr="Icon of a document">
              <a:extLst>
                <a:ext uri="{FF2B5EF4-FFF2-40B4-BE49-F238E27FC236}">
                  <a16:creationId xmlns:a16="http://schemas.microsoft.com/office/drawing/2014/main" id="{E7965B21-8142-47E6-9133-6DEBE7DF42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1148" y="451834"/>
              <a:ext cx="769915" cy="768927"/>
            </a:xfrm>
            <a:prstGeom prst="rect">
              <a:avLst/>
            </a:prstGeom>
          </p:spPr>
        </p:pic>
        <p:pic>
          <p:nvPicPr>
            <p:cNvPr id="39" name="Picture 38" descr="Icon of a wave connected by circles and lines at both end">
              <a:extLst>
                <a:ext uri="{FF2B5EF4-FFF2-40B4-BE49-F238E27FC236}">
                  <a16:creationId xmlns:a16="http://schemas.microsoft.com/office/drawing/2014/main" id="{3F24E62F-00C0-4919-BC92-89F7AAFA87E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10017" y="1350810"/>
              <a:ext cx="769915" cy="768927"/>
            </a:xfrm>
            <a:prstGeom prst="rect">
              <a:avLst/>
            </a:prstGeom>
          </p:spPr>
        </p:pic>
        <p:pic>
          <p:nvPicPr>
            <p:cNvPr id="38" name="Picture 37" descr="Icon of a series of squares arranged in a square pattern">
              <a:extLst>
                <a:ext uri="{FF2B5EF4-FFF2-40B4-BE49-F238E27FC236}">
                  <a16:creationId xmlns:a16="http://schemas.microsoft.com/office/drawing/2014/main" id="{B71FD375-C00B-4D90-85E4-8039410542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10016" y="2245828"/>
              <a:ext cx="769915" cy="768927"/>
            </a:xfrm>
            <a:prstGeom prst="rect">
              <a:avLst/>
            </a:prstGeom>
          </p:spPr>
        </p:pic>
        <p:grpSp>
          <p:nvGrpSpPr>
            <p:cNvPr id="9" name="Group 8">
              <a:extLst>
                <a:ext uri="{FF2B5EF4-FFF2-40B4-BE49-F238E27FC236}">
                  <a16:creationId xmlns:a16="http://schemas.microsoft.com/office/drawing/2014/main" id="{237D82ED-DCAD-4F23-A4B9-00CF128A6AC7}"/>
                </a:ext>
              </a:extLst>
            </p:cNvPr>
            <p:cNvGrpSpPr/>
            <p:nvPr/>
          </p:nvGrpSpPr>
          <p:grpSpPr>
            <a:xfrm>
              <a:off x="3893815" y="3143205"/>
              <a:ext cx="769915" cy="739436"/>
              <a:chOff x="10493727" y="629664"/>
              <a:chExt cx="519000" cy="503150"/>
            </a:xfrm>
          </p:grpSpPr>
          <p:pic>
            <p:nvPicPr>
              <p:cNvPr id="10" name="Picture 9">
                <a:extLst>
                  <a:ext uri="{FF2B5EF4-FFF2-40B4-BE49-F238E27FC236}">
                    <a16:creationId xmlns:a16="http://schemas.microsoft.com/office/drawing/2014/main" id="{04D1D987-2E89-4186-BFB0-DC60635D10EF}"/>
                  </a:ext>
                </a:extLst>
              </p:cNvPr>
              <p:cNvPicPr>
                <a:picLocks noChangeAspect="1"/>
              </p:cNvPicPr>
              <p:nvPr/>
            </p:nvPicPr>
            <p:blipFill>
              <a:blip r:embed="rId6"/>
              <a:stretch>
                <a:fillRect/>
              </a:stretch>
            </p:blipFill>
            <p:spPr>
              <a:xfrm>
                <a:off x="10493727" y="629664"/>
                <a:ext cx="519000" cy="503150"/>
              </a:xfrm>
              <a:prstGeom prst="rect">
                <a:avLst/>
              </a:prstGeom>
            </p:spPr>
          </p:pic>
          <p:grpSp>
            <p:nvGrpSpPr>
              <p:cNvPr id="11" name="Group 10">
                <a:extLst>
                  <a:ext uri="{FF2B5EF4-FFF2-40B4-BE49-F238E27FC236}">
                    <a16:creationId xmlns:a16="http://schemas.microsoft.com/office/drawing/2014/main" id="{98BFEBFB-7EBD-45C7-8091-CBC2298F1D76}"/>
                  </a:ext>
                </a:extLst>
              </p:cNvPr>
              <p:cNvGrpSpPr/>
              <p:nvPr/>
            </p:nvGrpSpPr>
            <p:grpSpPr>
              <a:xfrm>
                <a:off x="10604345" y="727773"/>
                <a:ext cx="297764" cy="272864"/>
                <a:chOff x="3876178" y="3413953"/>
                <a:chExt cx="297764" cy="255320"/>
              </a:xfrm>
            </p:grpSpPr>
            <p:sp>
              <p:nvSpPr>
                <p:cNvPr id="12" name="Freeform: Shape 11">
                  <a:extLst>
                    <a:ext uri="{FF2B5EF4-FFF2-40B4-BE49-F238E27FC236}">
                      <a16:creationId xmlns:a16="http://schemas.microsoft.com/office/drawing/2014/main" id="{BF902116-4AF7-4849-B9CC-947930E9BBD8}"/>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9016FD33-51A1-4B60-A498-3A34A7932A9A}"/>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7575C67-A0F7-4467-8819-C3CB6CD42694}"/>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6D7910A-C929-42DB-87AA-689A2F3950D5}"/>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F0C693E-98EF-4077-B08B-506466CBBF66}"/>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A286A0E2-1558-4AA9-AF53-2451E4AFC18A}"/>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1955B68-0CCE-45B0-BD24-E7B3AFB9BF9F}"/>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113DEE33-2D88-4CB8-B7F0-9423AE59C24D}"/>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grpSp>
      </p:grpSp>
      <p:sp>
        <p:nvSpPr>
          <p:cNvPr id="3" name="TextBox 2">
            <a:extLst>
              <a:ext uri="{FF2B5EF4-FFF2-40B4-BE49-F238E27FC236}">
                <a16:creationId xmlns:a16="http://schemas.microsoft.com/office/drawing/2014/main" id="{F848A2EE-101E-459D-B797-E004E00CE25B}"/>
              </a:ext>
            </a:extLst>
          </p:cNvPr>
          <p:cNvSpPr txBox="1"/>
          <p:nvPr/>
        </p:nvSpPr>
        <p:spPr>
          <a:xfrm>
            <a:off x="4794354" y="3009094"/>
            <a:ext cx="6675120" cy="307777"/>
          </a:xfrm>
          <a:prstGeom prst="rect">
            <a:avLst/>
          </a:prstGeom>
          <a:noFill/>
        </p:spPr>
        <p:txBody>
          <a:bodyPr wrap="square" lIns="0" tIns="0" rIns="0" bIns="0" rtlCol="0" anchor="ctr">
            <a:spAutoFit/>
          </a:bodyPr>
          <a:lstStyle/>
          <a:p>
            <a:r>
              <a:rPr lang="en-US" sz="2000" dirty="0"/>
              <a:t>Summary and Resources</a:t>
            </a:r>
          </a:p>
        </p:txBody>
      </p:sp>
    </p:spTree>
    <p:extLst>
      <p:ext uri="{BB962C8B-B14F-4D97-AF65-F5344CB8AC3E}">
        <p14:creationId xmlns:p14="http://schemas.microsoft.com/office/powerpoint/2010/main" val="282511056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a:xfrm>
            <a:off x="468510" y="632779"/>
            <a:ext cx="11533187" cy="411162"/>
          </a:xfrm>
        </p:spPr>
        <p:txBody>
          <a:bodyPr/>
          <a:lstStyle/>
          <a:p>
            <a:r>
              <a:rPr lang="en-US" dirty="0">
                <a:solidFill>
                  <a:schemeClr val="tx1"/>
                </a:solidFill>
              </a:rPr>
              <a:t>Implement Application Gateway</a:t>
            </a:r>
          </a:p>
        </p:txBody>
      </p:sp>
      <p:sp>
        <p:nvSpPr>
          <p:cNvPr id="3" name="Rectangle 2">
            <a:extLst>
              <a:ext uri="{FF2B5EF4-FFF2-40B4-BE49-F238E27FC236}">
                <a16:creationId xmlns:a16="http://schemas.microsoft.com/office/drawing/2014/main" id="{1BBABD2E-FE66-4476-B463-C7CEEDD08C1E}"/>
              </a:ext>
              <a:ext uri="{C183D7F6-B498-43B3-948B-1728B52AA6E4}">
                <adec:decorative xmlns:adec="http://schemas.microsoft.com/office/drawing/2017/decorative" val="1"/>
              </a:ext>
            </a:extLst>
          </p:cNvPr>
          <p:cNvSpPr/>
          <p:nvPr/>
        </p:nvSpPr>
        <p:spPr bwMode="auto">
          <a:xfrm>
            <a:off x="430410" y="1192212"/>
            <a:ext cx="11582400" cy="3731331"/>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
        <p:nvSpPr>
          <p:cNvPr id="5" name="Freeform: Shape 4">
            <a:extLst>
              <a:ext uri="{FF2B5EF4-FFF2-40B4-BE49-F238E27FC236}">
                <a16:creationId xmlns:a16="http://schemas.microsoft.com/office/drawing/2014/main" id="{C6630F68-59D7-4F97-BA21-1C836BA45436}"/>
              </a:ext>
            </a:extLst>
          </p:cNvPr>
          <p:cNvSpPr/>
          <p:nvPr/>
        </p:nvSpPr>
        <p:spPr>
          <a:xfrm>
            <a:off x="430410" y="5050971"/>
            <a:ext cx="2582862"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a:solidFill>
                  <a:schemeClr val="tx1"/>
                </a:solidFill>
              </a:rPr>
              <a:t>Manages web</a:t>
            </a:r>
            <a:br>
              <a:rPr lang="en-US">
                <a:solidFill>
                  <a:schemeClr val="tx1"/>
                </a:solidFill>
              </a:rPr>
            </a:br>
            <a:r>
              <a:rPr lang="en-US">
                <a:solidFill>
                  <a:schemeClr val="tx1"/>
                </a:solidFill>
              </a:rPr>
              <a:t>app requests</a:t>
            </a:r>
          </a:p>
        </p:txBody>
      </p:sp>
      <p:sp>
        <p:nvSpPr>
          <p:cNvPr id="4" name="Freeform: Shape 3">
            <a:extLst>
              <a:ext uri="{FF2B5EF4-FFF2-40B4-BE49-F238E27FC236}">
                <a16:creationId xmlns:a16="http://schemas.microsoft.com/office/drawing/2014/main" id="{65ADF4AF-65C7-46D7-8DF1-8FD564437114}"/>
              </a:ext>
            </a:extLst>
          </p:cNvPr>
          <p:cNvSpPr/>
          <p:nvPr/>
        </p:nvSpPr>
        <p:spPr>
          <a:xfrm>
            <a:off x="3167954" y="5050971"/>
            <a:ext cx="4343400"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a:solidFill>
                  <a:schemeClr val="tx1"/>
                </a:solidFill>
              </a:rPr>
              <a:t>Routes traffic to a pool of web servers based on the URL of a request </a:t>
            </a:r>
          </a:p>
        </p:txBody>
      </p:sp>
      <p:sp>
        <p:nvSpPr>
          <p:cNvPr id="6" name="Freeform: Shape 5">
            <a:extLst>
              <a:ext uri="{FF2B5EF4-FFF2-40B4-BE49-F238E27FC236}">
                <a16:creationId xmlns:a16="http://schemas.microsoft.com/office/drawing/2014/main" id="{05AB522E-AE38-45DB-BAB9-CB2996C2DAB2}"/>
              </a:ext>
            </a:extLst>
          </p:cNvPr>
          <p:cNvSpPr/>
          <p:nvPr/>
        </p:nvSpPr>
        <p:spPr>
          <a:xfrm>
            <a:off x="7662665" y="5050971"/>
            <a:ext cx="4343400"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a:solidFill>
                  <a:schemeClr val="tx1"/>
                </a:solidFill>
              </a:rPr>
              <a:t>The web servers can be Azure virtual machines, Azure virtual machine scale sets, Azure App Service, and even</a:t>
            </a:r>
            <a:br>
              <a:rPr lang="en-US">
                <a:solidFill>
                  <a:schemeClr val="tx1"/>
                </a:solidFill>
              </a:rPr>
            </a:br>
            <a:r>
              <a:rPr lang="en-US">
                <a:solidFill>
                  <a:schemeClr val="tx1"/>
                </a:solidFill>
              </a:rPr>
              <a:t>on-premises servers</a:t>
            </a:r>
          </a:p>
        </p:txBody>
      </p:sp>
      <p:pic>
        <p:nvPicPr>
          <p:cNvPr id="9" name="Picture 8" descr="A flowchart from left to right: browser, app gateway frontend IP, listener, Rule, and backed pool">
            <a:extLst>
              <a:ext uri="{FF2B5EF4-FFF2-40B4-BE49-F238E27FC236}">
                <a16:creationId xmlns:a16="http://schemas.microsoft.com/office/drawing/2014/main" id="{D81B6A24-59DD-41F8-B753-3CD5FC7007A7}"/>
              </a:ext>
            </a:extLst>
          </p:cNvPr>
          <p:cNvPicPr>
            <a:picLocks noChangeAspect="1"/>
          </p:cNvPicPr>
          <p:nvPr/>
        </p:nvPicPr>
        <p:blipFill>
          <a:blip r:embed="rId3"/>
          <a:stretch>
            <a:fillRect/>
          </a:stretch>
        </p:blipFill>
        <p:spPr>
          <a:xfrm>
            <a:off x="974263" y="1381477"/>
            <a:ext cx="10153650" cy="3352800"/>
          </a:xfrm>
          <a:prstGeom prst="rect">
            <a:avLst/>
          </a:prstGeom>
        </p:spPr>
      </p:pic>
    </p:spTree>
    <p:extLst>
      <p:ext uri="{BB962C8B-B14F-4D97-AF65-F5344CB8AC3E}">
        <p14:creationId xmlns:p14="http://schemas.microsoft.com/office/powerpoint/2010/main" val="85114981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F9B50-5D67-4608-B464-AEAEA00296B7}"/>
              </a:ext>
            </a:extLst>
          </p:cNvPr>
          <p:cNvSpPr>
            <a:spLocks noGrp="1"/>
          </p:cNvSpPr>
          <p:nvPr>
            <p:ph type="title"/>
          </p:nvPr>
        </p:nvSpPr>
        <p:spPr/>
        <p:txBody>
          <a:bodyPr/>
          <a:lstStyle/>
          <a:p>
            <a:r>
              <a:rPr lang="en-US" dirty="0">
                <a:solidFill>
                  <a:schemeClr val="tx1"/>
                </a:solidFill>
              </a:rPr>
              <a:t>Determine Application Gateway Routing</a:t>
            </a:r>
          </a:p>
        </p:txBody>
      </p:sp>
      <p:sp>
        <p:nvSpPr>
          <p:cNvPr id="6" name="Rectangle 5">
            <a:extLst>
              <a:ext uri="{FF2B5EF4-FFF2-40B4-BE49-F238E27FC236}">
                <a16:creationId xmlns:a16="http://schemas.microsoft.com/office/drawing/2014/main" id="{7E7BF4B1-A6C4-49D0-B3A8-F59B0004C3AA}"/>
              </a:ext>
              <a:ext uri="{C183D7F6-B498-43B3-948B-1728B52AA6E4}">
                <adec:decorative xmlns:adec="http://schemas.microsoft.com/office/drawing/2017/decorative" val="1"/>
              </a:ext>
            </a:extLst>
          </p:cNvPr>
          <p:cNvSpPr/>
          <p:nvPr/>
        </p:nvSpPr>
        <p:spPr bwMode="auto">
          <a:xfrm>
            <a:off x="427037" y="1192213"/>
            <a:ext cx="5715000" cy="523476"/>
          </a:xfrm>
          <a:prstGeom prst="rect">
            <a:avLst/>
          </a:prstGeom>
          <a:solidFill>
            <a:srgbClr val="243A5E"/>
          </a:solid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2000">
                <a:solidFill>
                  <a:schemeClr val="bg1"/>
                </a:solidFill>
                <a:latin typeface="+mj-lt"/>
              </a:rPr>
              <a:t>Path-based routing</a:t>
            </a:r>
          </a:p>
        </p:txBody>
      </p:sp>
      <p:sp>
        <p:nvSpPr>
          <p:cNvPr id="3" name="Rectangle 2">
            <a:extLst>
              <a:ext uri="{FF2B5EF4-FFF2-40B4-BE49-F238E27FC236}">
                <a16:creationId xmlns:a16="http://schemas.microsoft.com/office/drawing/2014/main" id="{8D782C67-6854-400F-8BB0-657886095782}"/>
              </a:ext>
              <a:ext uri="{C183D7F6-B498-43B3-948B-1728B52AA6E4}">
                <adec:decorative xmlns:adec="http://schemas.microsoft.com/office/drawing/2017/decorative" val="1"/>
              </a:ext>
            </a:extLst>
          </p:cNvPr>
          <p:cNvSpPr/>
          <p:nvPr/>
        </p:nvSpPr>
        <p:spPr bwMode="auto">
          <a:xfrm>
            <a:off x="427037" y="1856509"/>
            <a:ext cx="5715000" cy="4505237"/>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pic>
        <p:nvPicPr>
          <p:cNvPr id="8" name="Picture 7" descr="Flowchart from left to right: user, application gateway, image server pool. Traffic is directed to the image server pool based on *images or *video">
            <a:extLst>
              <a:ext uri="{FF2B5EF4-FFF2-40B4-BE49-F238E27FC236}">
                <a16:creationId xmlns:a16="http://schemas.microsoft.com/office/drawing/2014/main" id="{D4F8C063-2E0F-4ABB-A462-3F8CDD4181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954" y="2473521"/>
            <a:ext cx="5197166" cy="3454728"/>
          </a:xfrm>
          <a:prstGeom prst="rect">
            <a:avLst/>
          </a:prstGeom>
          <a:ln>
            <a:noFill/>
          </a:ln>
        </p:spPr>
      </p:pic>
      <p:sp>
        <p:nvSpPr>
          <p:cNvPr id="4" name="Rectangle 3">
            <a:extLst>
              <a:ext uri="{FF2B5EF4-FFF2-40B4-BE49-F238E27FC236}">
                <a16:creationId xmlns:a16="http://schemas.microsoft.com/office/drawing/2014/main" id="{3D2358C1-961D-4EA6-933F-C17A97B8D3F9}"/>
              </a:ext>
              <a:ext uri="{C183D7F6-B498-43B3-948B-1728B52AA6E4}">
                <adec:decorative xmlns:adec="http://schemas.microsoft.com/office/drawing/2017/decorative" val="1"/>
              </a:ext>
            </a:extLst>
          </p:cNvPr>
          <p:cNvSpPr/>
          <p:nvPr/>
        </p:nvSpPr>
        <p:spPr bwMode="auto">
          <a:xfrm>
            <a:off x="6294476" y="1192213"/>
            <a:ext cx="5714962" cy="523476"/>
          </a:xfrm>
          <a:prstGeom prst="rect">
            <a:avLst/>
          </a:prstGeom>
          <a:solidFill>
            <a:srgbClr val="243A5E"/>
          </a:solid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2000">
                <a:solidFill>
                  <a:schemeClr val="bg1"/>
                </a:solidFill>
                <a:latin typeface="+mj-lt"/>
              </a:rPr>
              <a:t>Multiple-site routing</a:t>
            </a:r>
          </a:p>
        </p:txBody>
      </p:sp>
      <p:sp>
        <p:nvSpPr>
          <p:cNvPr id="13" name="Rectangle 12">
            <a:extLst>
              <a:ext uri="{FF2B5EF4-FFF2-40B4-BE49-F238E27FC236}">
                <a16:creationId xmlns:a16="http://schemas.microsoft.com/office/drawing/2014/main" id="{EC4D4EAC-54DC-4990-8749-2009AAF869FC}"/>
              </a:ext>
              <a:ext uri="{C183D7F6-B498-43B3-948B-1728B52AA6E4}">
                <adec:decorative xmlns:adec="http://schemas.microsoft.com/office/drawing/2017/decorative" val="1"/>
              </a:ext>
            </a:extLst>
          </p:cNvPr>
          <p:cNvSpPr/>
          <p:nvPr/>
        </p:nvSpPr>
        <p:spPr bwMode="auto">
          <a:xfrm>
            <a:off x="6294476" y="1856509"/>
            <a:ext cx="5715000" cy="4505237"/>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pic>
        <p:nvPicPr>
          <p:cNvPr id="10" name="Picture 9" descr="Flowchart left to right: user, application gateway, backend pool. Traffic is directed to the backend pool based on company, contoso or fabrikam">
            <a:extLst>
              <a:ext uri="{FF2B5EF4-FFF2-40B4-BE49-F238E27FC236}">
                <a16:creationId xmlns:a16="http://schemas.microsoft.com/office/drawing/2014/main" id="{333D858D-D912-4BF2-A540-C1FC14DAE4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8888" y="2457231"/>
            <a:ext cx="5246176" cy="3487308"/>
          </a:xfrm>
          <a:prstGeom prst="rect">
            <a:avLst/>
          </a:prstGeom>
        </p:spPr>
      </p:pic>
    </p:spTree>
    <p:extLst>
      <p:ext uri="{BB962C8B-B14F-4D97-AF65-F5344CB8AC3E}">
        <p14:creationId xmlns:p14="http://schemas.microsoft.com/office/powerpoint/2010/main" val="371678327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13FE2-5230-45AC-8B59-F650A65773FB}"/>
              </a:ext>
            </a:extLst>
          </p:cNvPr>
          <p:cNvSpPr>
            <a:spLocks noGrp="1"/>
          </p:cNvSpPr>
          <p:nvPr>
            <p:ph type="title"/>
          </p:nvPr>
        </p:nvSpPr>
        <p:spPr/>
        <p:txBody>
          <a:bodyPr/>
          <a:lstStyle/>
          <a:p>
            <a:r>
              <a:rPr lang="en-US" dirty="0">
                <a:solidFill>
                  <a:schemeClr val="tx1"/>
                </a:solidFill>
              </a:rPr>
              <a:t>Setup Application Gateway Components (optional)</a:t>
            </a:r>
          </a:p>
        </p:txBody>
      </p:sp>
      <p:sp>
        <p:nvSpPr>
          <p:cNvPr id="4" name="Rectangle 3">
            <a:extLst>
              <a:ext uri="{FF2B5EF4-FFF2-40B4-BE49-F238E27FC236}">
                <a16:creationId xmlns:a16="http://schemas.microsoft.com/office/drawing/2014/main" id="{B121C80F-72FB-4122-A278-AE5A1D809509}"/>
              </a:ext>
            </a:extLst>
          </p:cNvPr>
          <p:cNvSpPr/>
          <p:nvPr/>
        </p:nvSpPr>
        <p:spPr>
          <a:xfrm>
            <a:off x="431802" y="1192213"/>
            <a:ext cx="2663824" cy="6966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Frontend IP</a:t>
            </a:r>
          </a:p>
        </p:txBody>
      </p:sp>
      <p:sp>
        <p:nvSpPr>
          <p:cNvPr id="5" name="Rectangle 4">
            <a:extLst>
              <a:ext uri="{FF2B5EF4-FFF2-40B4-BE49-F238E27FC236}">
                <a16:creationId xmlns:a16="http://schemas.microsoft.com/office/drawing/2014/main" id="{10ED4579-96A4-43F1-B0AE-58ADAD88576D}"/>
              </a:ext>
            </a:extLst>
          </p:cNvPr>
          <p:cNvSpPr/>
          <p:nvPr/>
        </p:nvSpPr>
        <p:spPr>
          <a:xfrm>
            <a:off x="431802" y="2040150"/>
            <a:ext cx="2663824" cy="6966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Listeners</a:t>
            </a:r>
          </a:p>
        </p:txBody>
      </p:sp>
      <p:sp>
        <p:nvSpPr>
          <p:cNvPr id="6" name="Rectangle 5">
            <a:extLst>
              <a:ext uri="{FF2B5EF4-FFF2-40B4-BE49-F238E27FC236}">
                <a16:creationId xmlns:a16="http://schemas.microsoft.com/office/drawing/2014/main" id="{B24E9653-FC14-45D3-B782-D5465D834BBD}"/>
              </a:ext>
            </a:extLst>
          </p:cNvPr>
          <p:cNvSpPr/>
          <p:nvPr/>
        </p:nvSpPr>
        <p:spPr>
          <a:xfrm>
            <a:off x="431802" y="2888087"/>
            <a:ext cx="2663824" cy="6966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Routing rules</a:t>
            </a:r>
          </a:p>
        </p:txBody>
      </p:sp>
      <p:sp>
        <p:nvSpPr>
          <p:cNvPr id="7" name="Rectangle 6">
            <a:extLst>
              <a:ext uri="{FF2B5EF4-FFF2-40B4-BE49-F238E27FC236}">
                <a16:creationId xmlns:a16="http://schemas.microsoft.com/office/drawing/2014/main" id="{4D2F20E0-AF52-4C9A-8DA5-3AD8CC45697B}"/>
              </a:ext>
            </a:extLst>
          </p:cNvPr>
          <p:cNvSpPr/>
          <p:nvPr/>
        </p:nvSpPr>
        <p:spPr>
          <a:xfrm>
            <a:off x="431802" y="3736024"/>
            <a:ext cx="2663824" cy="6966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Backend pools</a:t>
            </a:r>
          </a:p>
        </p:txBody>
      </p:sp>
      <p:sp>
        <p:nvSpPr>
          <p:cNvPr id="9" name="Rectangle 8">
            <a:extLst>
              <a:ext uri="{FF2B5EF4-FFF2-40B4-BE49-F238E27FC236}">
                <a16:creationId xmlns:a16="http://schemas.microsoft.com/office/drawing/2014/main" id="{CBC0BE49-A224-410C-878B-F512D977DD55}"/>
              </a:ext>
            </a:extLst>
          </p:cNvPr>
          <p:cNvSpPr/>
          <p:nvPr/>
        </p:nvSpPr>
        <p:spPr>
          <a:xfrm>
            <a:off x="431802" y="4583961"/>
            <a:ext cx="2663824" cy="95323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Web application firewall (optional)</a:t>
            </a:r>
          </a:p>
        </p:txBody>
      </p:sp>
      <p:sp>
        <p:nvSpPr>
          <p:cNvPr id="8" name="Rectangle 7">
            <a:extLst>
              <a:ext uri="{FF2B5EF4-FFF2-40B4-BE49-F238E27FC236}">
                <a16:creationId xmlns:a16="http://schemas.microsoft.com/office/drawing/2014/main" id="{2432F561-A45A-4C1B-8433-2C9A716CCCFE}"/>
              </a:ext>
            </a:extLst>
          </p:cNvPr>
          <p:cNvSpPr/>
          <p:nvPr/>
        </p:nvSpPr>
        <p:spPr>
          <a:xfrm>
            <a:off x="431802" y="5665068"/>
            <a:ext cx="2663824" cy="6966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Health probes</a:t>
            </a:r>
          </a:p>
        </p:txBody>
      </p:sp>
      <p:sp>
        <p:nvSpPr>
          <p:cNvPr id="3" name="Rectangle 2">
            <a:extLst>
              <a:ext uri="{FF2B5EF4-FFF2-40B4-BE49-F238E27FC236}">
                <a16:creationId xmlns:a16="http://schemas.microsoft.com/office/drawing/2014/main" id="{0543E1E2-97F4-40D9-9F4B-0FDF2E790FA8}"/>
              </a:ext>
              <a:ext uri="{C183D7F6-B498-43B3-948B-1728B52AA6E4}">
                <adec:decorative xmlns:adec="http://schemas.microsoft.com/office/drawing/2017/decorative" val="1"/>
              </a:ext>
            </a:extLst>
          </p:cNvPr>
          <p:cNvSpPr/>
          <p:nvPr/>
        </p:nvSpPr>
        <p:spPr bwMode="auto">
          <a:xfrm>
            <a:off x="3249390" y="1192213"/>
            <a:ext cx="8760048"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10" name="Picture 9" descr="Flowchart top to bottom: frontend IP, listener, rule, and backend instances">
            <a:extLst>
              <a:ext uri="{FF2B5EF4-FFF2-40B4-BE49-F238E27FC236}">
                <a16:creationId xmlns:a16="http://schemas.microsoft.com/office/drawing/2014/main" id="{59E46486-0FBE-49E9-B5B6-C150C2D8BB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1393" y="1568449"/>
            <a:ext cx="8210550" cy="4667250"/>
          </a:xfrm>
          <a:prstGeom prst="rect">
            <a:avLst/>
          </a:prstGeom>
        </p:spPr>
      </p:pic>
    </p:spTree>
    <p:extLst>
      <p:ext uri="{BB962C8B-B14F-4D97-AF65-F5344CB8AC3E}">
        <p14:creationId xmlns:p14="http://schemas.microsoft.com/office/powerpoint/2010/main" val="269055743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 – Configure Azure Application Gateway</a:t>
            </a:r>
          </a:p>
        </p:txBody>
      </p:sp>
      <p:sp>
        <p:nvSpPr>
          <p:cNvPr id="3" name="Rectangle 2">
            <a:extLst>
              <a:ext uri="{FF2B5EF4-FFF2-40B4-BE49-F238E27FC236}">
                <a16:creationId xmlns:a16="http://schemas.microsoft.com/office/drawing/2014/main" id="{C986EA34-AF94-4FFE-ADB1-DD7F73179098}"/>
              </a:ext>
            </a:extLst>
          </p:cNvPr>
          <p:cNvSpPr/>
          <p:nvPr/>
        </p:nvSpPr>
        <p:spPr bwMode="auto">
          <a:xfrm>
            <a:off x="427039" y="1573358"/>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spcBef>
                <a:spcPts val="600"/>
              </a:spcBef>
            </a:pPr>
            <a:r>
              <a:rPr lang="en-US" sz="2000" dirty="0">
                <a:solidFill>
                  <a:schemeClr val="bg1"/>
                </a:solidFill>
                <a:latin typeface="+mj-lt"/>
              </a:rPr>
              <a:t>Knowledge Check Questions</a:t>
            </a:r>
          </a:p>
        </p:txBody>
      </p:sp>
      <p:sp>
        <p:nvSpPr>
          <p:cNvPr id="4" name="Rectangle 3">
            <a:extLst>
              <a:ext uri="{FF2B5EF4-FFF2-40B4-BE49-F238E27FC236}">
                <a16:creationId xmlns:a16="http://schemas.microsoft.com/office/drawing/2014/main" id="{23324CE0-D292-4187-AEF5-01EFFB0CE5F5}"/>
              </a:ext>
            </a:extLst>
          </p:cNvPr>
          <p:cNvSpPr/>
          <p:nvPr/>
        </p:nvSpPr>
        <p:spPr bwMode="auto">
          <a:xfrm>
            <a:off x="4876800" y="1573358"/>
            <a:ext cx="7132144"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spcBef>
                <a:spcPts val="600"/>
              </a:spcBef>
            </a:pPr>
            <a:r>
              <a:rPr lang="en-US" sz="2000">
                <a:solidFill>
                  <a:schemeClr val="bg1"/>
                </a:solidFill>
                <a:latin typeface="+mj-lt"/>
              </a:rPr>
              <a:t>Microsoft Learn Modules (docs.microsoft.com/Learn)</a:t>
            </a:r>
          </a:p>
        </p:txBody>
      </p:sp>
      <p:sp>
        <p:nvSpPr>
          <p:cNvPr id="15" name="TextBox 14">
            <a:extLst>
              <a:ext uri="{FF2B5EF4-FFF2-40B4-BE49-F238E27FC236}">
                <a16:creationId xmlns:a16="http://schemas.microsoft.com/office/drawing/2014/main" id="{EAE08E34-EB78-49A4-9893-03AB3EB3981E}"/>
              </a:ext>
            </a:extLst>
          </p:cNvPr>
          <p:cNvSpPr txBox="1"/>
          <p:nvPr/>
        </p:nvSpPr>
        <p:spPr>
          <a:xfrm>
            <a:off x="4960917" y="2394445"/>
            <a:ext cx="6220178" cy="400110"/>
          </a:xfrm>
          <a:prstGeom prst="rect">
            <a:avLst/>
          </a:prstGeom>
          <a:noFill/>
        </p:spPr>
        <p:txBody>
          <a:bodyPr wrap="square">
            <a:spAutoFit/>
          </a:bodyPr>
          <a:lstStyle/>
          <a:p>
            <a:r>
              <a:rPr lang="en-US" sz="2000" dirty="0">
                <a:hlinkClick r:id="rId3"/>
              </a:rPr>
              <a:t>Introduction to Azure Application Gateway </a:t>
            </a:r>
            <a:endParaRPr lang="en-US" sz="2000" dirty="0"/>
          </a:p>
        </p:txBody>
      </p:sp>
      <p:sp>
        <p:nvSpPr>
          <p:cNvPr id="9" name="Rectangle 8">
            <a:extLst>
              <a:ext uri="{FF2B5EF4-FFF2-40B4-BE49-F238E27FC236}">
                <a16:creationId xmlns:a16="http://schemas.microsoft.com/office/drawing/2014/main" id="{5BA78809-3CA0-4A7B-BA0B-CE1E2A4646E6}"/>
              </a:ext>
            </a:extLst>
          </p:cNvPr>
          <p:cNvSpPr/>
          <p:nvPr/>
        </p:nvSpPr>
        <p:spPr>
          <a:xfrm>
            <a:off x="4866181" y="3225604"/>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1"/>
            <a:r>
              <a:rPr lang="en-US" sz="2000" dirty="0">
                <a:hlinkClick r:id="rId4"/>
              </a:rPr>
              <a:t>Load balance your web service traffic with Application Gateway</a:t>
            </a:r>
            <a:endParaRPr lang="en-US" sz="2000" dirty="0">
              <a:solidFill>
                <a:schemeClr val="tx1"/>
              </a:solidFill>
            </a:endParaRPr>
          </a:p>
        </p:txBody>
      </p:sp>
      <p:sp>
        <p:nvSpPr>
          <p:cNvPr id="11" name="TextBox 10">
            <a:extLst>
              <a:ext uri="{FF2B5EF4-FFF2-40B4-BE49-F238E27FC236}">
                <a16:creationId xmlns:a16="http://schemas.microsoft.com/office/drawing/2014/main" id="{BE63E680-DDEB-4F23-A71D-BF5D25684628}"/>
              </a:ext>
            </a:extLst>
          </p:cNvPr>
          <p:cNvSpPr txBox="1"/>
          <p:nvPr/>
        </p:nvSpPr>
        <p:spPr>
          <a:xfrm>
            <a:off x="4960917" y="4031707"/>
            <a:ext cx="6216732" cy="400110"/>
          </a:xfrm>
          <a:prstGeom prst="rect">
            <a:avLst/>
          </a:prstGeom>
          <a:noFill/>
        </p:spPr>
        <p:txBody>
          <a:bodyPr wrap="square">
            <a:spAutoFit/>
          </a:bodyPr>
          <a:lstStyle/>
          <a:p>
            <a:r>
              <a:rPr lang="en-US" sz="2000" dirty="0">
                <a:hlinkClick r:id="rId5"/>
              </a:rPr>
              <a:t>Load balance HTTP(S) traffic in Azure </a:t>
            </a:r>
            <a:endParaRPr lang="en-US" sz="2000" dirty="0"/>
          </a:p>
        </p:txBody>
      </p:sp>
      <p:sp>
        <p:nvSpPr>
          <p:cNvPr id="12" name="TextBox 11">
            <a:extLst>
              <a:ext uri="{FF2B5EF4-FFF2-40B4-BE49-F238E27FC236}">
                <a16:creationId xmlns:a16="http://schemas.microsoft.com/office/drawing/2014/main" id="{C09EA05A-4F3E-4D8E-9C30-B02CBC13A121}"/>
              </a:ext>
            </a:extLst>
          </p:cNvPr>
          <p:cNvSpPr txBox="1"/>
          <p:nvPr/>
        </p:nvSpPr>
        <p:spPr>
          <a:xfrm>
            <a:off x="4949306" y="4759815"/>
            <a:ext cx="6220178" cy="707886"/>
          </a:xfrm>
          <a:prstGeom prst="rect">
            <a:avLst/>
          </a:prstGeom>
          <a:noFill/>
        </p:spPr>
        <p:txBody>
          <a:bodyPr wrap="square">
            <a:spAutoFit/>
          </a:bodyPr>
          <a:lstStyle/>
          <a:p>
            <a:r>
              <a:rPr lang="en-US" sz="2000" dirty="0">
                <a:hlinkClick r:id="rId6"/>
              </a:rPr>
              <a:t>Encrypt network traffic end to end with Azure Application Gateway</a:t>
            </a:r>
            <a:endParaRPr lang="en-US" sz="2000" dirty="0"/>
          </a:p>
        </p:txBody>
      </p:sp>
      <p:cxnSp>
        <p:nvCxnSpPr>
          <p:cNvPr id="10" name="Straight Connector 9">
            <a:extLst>
              <a:ext uri="{FF2B5EF4-FFF2-40B4-BE49-F238E27FC236}">
                <a16:creationId xmlns:a16="http://schemas.microsoft.com/office/drawing/2014/main" id="{28806818-A484-40FF-AECD-B2AE137781DC}"/>
              </a:ext>
              <a:ext uri="{C183D7F6-B498-43B3-948B-1728B52AA6E4}">
                <adec:decorative xmlns:adec="http://schemas.microsoft.com/office/drawing/2017/decorative" val="1"/>
              </a:ext>
            </a:extLst>
          </p:cNvPr>
          <p:cNvCxnSpPr>
            <a:cxnSpLocks/>
          </p:cNvCxnSpPr>
          <p:nvPr/>
        </p:nvCxnSpPr>
        <p:spPr>
          <a:xfrm>
            <a:off x="4949306" y="3974225"/>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0FA55D17-1DC9-43F6-8BC9-16D44769821F}"/>
              </a:ex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911927" y="3007704"/>
            <a:ext cx="1494645" cy="2173707"/>
          </a:xfrm>
          <a:prstGeom prst="rect">
            <a:avLst/>
          </a:prstGeom>
        </p:spPr>
      </p:pic>
      <p:cxnSp>
        <p:nvCxnSpPr>
          <p:cNvPr id="6" name="Straight Connector 5">
            <a:extLst>
              <a:ext uri="{FF2B5EF4-FFF2-40B4-BE49-F238E27FC236}">
                <a16:creationId xmlns:a16="http://schemas.microsoft.com/office/drawing/2014/main" id="{D0AED3F6-5EF5-444A-B4C4-0FCF5537EA3C}"/>
              </a:ext>
              <a:ext uri="{C183D7F6-B498-43B3-948B-1728B52AA6E4}">
                <adec:decorative xmlns:adec="http://schemas.microsoft.com/office/drawing/2017/decorative" val="1"/>
              </a:ext>
            </a:extLst>
          </p:cNvPr>
          <p:cNvCxnSpPr>
            <a:cxnSpLocks/>
          </p:cNvCxnSpPr>
          <p:nvPr/>
        </p:nvCxnSpPr>
        <p:spPr>
          <a:xfrm>
            <a:off x="4960917" y="4625390"/>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8E33BFB-C26B-4481-8790-1189E202EACD}"/>
              </a:ext>
              <a:ext uri="{C183D7F6-B498-43B3-948B-1728B52AA6E4}">
                <adec:decorative xmlns:adec="http://schemas.microsoft.com/office/drawing/2017/decorative" val="1"/>
              </a:ext>
            </a:extLst>
          </p:cNvPr>
          <p:cNvCxnSpPr>
            <a:cxnSpLocks/>
          </p:cNvCxnSpPr>
          <p:nvPr/>
        </p:nvCxnSpPr>
        <p:spPr>
          <a:xfrm>
            <a:off x="4960917" y="5680901"/>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C61405E-22A0-4E41-9B2D-62E305C2C8D8}"/>
              </a:ext>
              <a:ext uri="{C183D7F6-B498-43B3-948B-1728B52AA6E4}">
                <adec:decorative xmlns:adec="http://schemas.microsoft.com/office/drawing/2017/decorative" val="1"/>
              </a:ext>
            </a:extLst>
          </p:cNvPr>
          <p:cNvCxnSpPr>
            <a:cxnSpLocks/>
          </p:cNvCxnSpPr>
          <p:nvPr/>
        </p:nvCxnSpPr>
        <p:spPr>
          <a:xfrm>
            <a:off x="4960917" y="3007704"/>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1310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Network Watcher</a:t>
            </a:r>
          </a:p>
        </p:txBody>
      </p:sp>
      <p:pic>
        <p:nvPicPr>
          <p:cNvPr id="2" name="Graphic 1">
            <a:extLst>
              <a:ext uri="{FF2B5EF4-FFF2-40B4-BE49-F238E27FC236}">
                <a16:creationId xmlns:a16="http://schemas.microsoft.com/office/drawing/2014/main" id="{496BFC6D-1A95-485F-B4FF-86CA9B16F294}"/>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30167" y="2888879"/>
            <a:ext cx="1216766" cy="1216766"/>
          </a:xfrm>
          <a:prstGeom prst="rect">
            <a:avLst/>
          </a:prstGeom>
        </p:spPr>
      </p:pic>
    </p:spTree>
    <p:extLst>
      <p:ext uri="{BB962C8B-B14F-4D97-AF65-F5344CB8AC3E}">
        <p14:creationId xmlns:p14="http://schemas.microsoft.com/office/powerpoint/2010/main" val="242507316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FB1F-5AB3-4049-A586-FF1938836FA3}"/>
              </a:ext>
            </a:extLst>
          </p:cNvPr>
          <p:cNvSpPr>
            <a:spLocks noGrp="1"/>
          </p:cNvSpPr>
          <p:nvPr>
            <p:ph type="title"/>
          </p:nvPr>
        </p:nvSpPr>
        <p:spPr>
          <a:xfrm>
            <a:off x="465139" y="2676526"/>
            <a:ext cx="2506662" cy="1641475"/>
          </a:xfrm>
        </p:spPr>
        <p:txBody>
          <a:bodyPr/>
          <a:lstStyle/>
          <a:p>
            <a:r>
              <a:rPr lang="en-US" dirty="0"/>
              <a:t>Configure Network Watcher Introduction</a:t>
            </a:r>
          </a:p>
        </p:txBody>
      </p:sp>
      <p:sp>
        <p:nvSpPr>
          <p:cNvPr id="27" name="TextBox 26">
            <a:extLst>
              <a:ext uri="{FF2B5EF4-FFF2-40B4-BE49-F238E27FC236}">
                <a16:creationId xmlns:a16="http://schemas.microsoft.com/office/drawing/2014/main" id="{2D881DF6-F8A9-4AB7-8CDB-17AE938AC0FA}"/>
              </a:ext>
            </a:extLst>
          </p:cNvPr>
          <p:cNvSpPr txBox="1"/>
          <p:nvPr/>
        </p:nvSpPr>
        <p:spPr>
          <a:xfrm>
            <a:off x="4295538" y="569721"/>
            <a:ext cx="4344576" cy="307777"/>
          </a:xfrm>
          <a:prstGeom prst="rect">
            <a:avLst/>
          </a:prstGeom>
          <a:noFill/>
        </p:spPr>
        <p:txBody>
          <a:bodyPr wrap="square" lIns="0" tIns="0" rIns="0" bIns="0" rtlCol="0" anchor="ctr">
            <a:noAutofit/>
          </a:bodyPr>
          <a:lstStyle/>
          <a:p>
            <a:pPr>
              <a:spcBef>
                <a:spcPct val="0"/>
              </a:spcBef>
              <a:spcAft>
                <a:spcPts val="600"/>
              </a:spcAft>
            </a:pPr>
            <a:r>
              <a:rPr lang="en-US" sz="2000" dirty="0"/>
              <a:t>Describe Network Watcher Features</a:t>
            </a:r>
          </a:p>
        </p:txBody>
      </p:sp>
      <p:sp>
        <p:nvSpPr>
          <p:cNvPr id="33" name="TextBox 32">
            <a:extLst>
              <a:ext uri="{FF2B5EF4-FFF2-40B4-BE49-F238E27FC236}">
                <a16:creationId xmlns:a16="http://schemas.microsoft.com/office/drawing/2014/main" id="{090957FA-ACAC-4803-B621-72F74606D537}"/>
              </a:ext>
            </a:extLst>
          </p:cNvPr>
          <p:cNvSpPr txBox="1"/>
          <p:nvPr/>
        </p:nvSpPr>
        <p:spPr>
          <a:xfrm>
            <a:off x="4300119" y="967058"/>
            <a:ext cx="4141751" cy="615553"/>
          </a:xfrm>
          <a:prstGeom prst="rect">
            <a:avLst/>
          </a:prstGeom>
          <a:noFill/>
        </p:spPr>
        <p:txBody>
          <a:bodyPr wrap="square" lIns="0" tIns="0" rIns="0" bIns="0" rtlCol="0" anchor="ctr">
            <a:noAutofit/>
          </a:bodyPr>
          <a:lstStyle/>
          <a:p>
            <a:pPr>
              <a:spcBef>
                <a:spcPct val="0"/>
              </a:spcBef>
              <a:spcAft>
                <a:spcPts val="600"/>
              </a:spcAft>
            </a:pPr>
            <a:r>
              <a:rPr lang="en-US" sz="2000" dirty="0"/>
              <a:t>Review IP Flow Verify Diagnostics</a:t>
            </a:r>
          </a:p>
        </p:txBody>
      </p:sp>
      <p:sp>
        <p:nvSpPr>
          <p:cNvPr id="36" name="TextBox 35">
            <a:extLst>
              <a:ext uri="{FF2B5EF4-FFF2-40B4-BE49-F238E27FC236}">
                <a16:creationId xmlns:a16="http://schemas.microsoft.com/office/drawing/2014/main" id="{86873A75-3F8D-408B-A339-1BAC002F3E69}"/>
              </a:ext>
            </a:extLst>
          </p:cNvPr>
          <p:cNvSpPr txBox="1"/>
          <p:nvPr/>
        </p:nvSpPr>
        <p:spPr>
          <a:xfrm>
            <a:off x="4300119" y="1677857"/>
            <a:ext cx="4141750" cy="307777"/>
          </a:xfrm>
          <a:prstGeom prst="rect">
            <a:avLst/>
          </a:prstGeom>
          <a:noFill/>
        </p:spPr>
        <p:txBody>
          <a:bodyPr wrap="square" lIns="0" tIns="0" rIns="0" bIns="0" rtlCol="0" anchor="ctr">
            <a:noAutofit/>
          </a:bodyPr>
          <a:lstStyle/>
          <a:p>
            <a:pPr defTabSz="444500">
              <a:spcBef>
                <a:spcPct val="0"/>
              </a:spcBef>
              <a:spcAft>
                <a:spcPct val="35000"/>
              </a:spcAft>
            </a:pPr>
            <a:r>
              <a:rPr lang="en-US" sz="2000" dirty="0"/>
              <a:t>Review Next Hop Diagnostics</a:t>
            </a:r>
          </a:p>
        </p:txBody>
      </p:sp>
      <p:sp>
        <p:nvSpPr>
          <p:cNvPr id="54" name="TextBox 53">
            <a:extLst>
              <a:ext uri="{FF2B5EF4-FFF2-40B4-BE49-F238E27FC236}">
                <a16:creationId xmlns:a16="http://schemas.microsoft.com/office/drawing/2014/main" id="{DF52B51A-D992-4164-9A16-E6A44DA654AE}"/>
              </a:ext>
            </a:extLst>
          </p:cNvPr>
          <p:cNvSpPr txBox="1"/>
          <p:nvPr/>
        </p:nvSpPr>
        <p:spPr>
          <a:xfrm>
            <a:off x="4324162" y="2221014"/>
            <a:ext cx="4322412" cy="307777"/>
          </a:xfrm>
          <a:prstGeom prst="rect">
            <a:avLst/>
          </a:prstGeom>
          <a:noFill/>
        </p:spPr>
        <p:txBody>
          <a:bodyPr wrap="square" lIns="0" tIns="0" rIns="0" bIns="0" rtlCol="0" anchor="ctr">
            <a:noAutofit/>
          </a:bodyPr>
          <a:lstStyle/>
          <a:p>
            <a:pPr defTabSz="444500">
              <a:spcBef>
                <a:spcPct val="0"/>
              </a:spcBef>
              <a:spcAft>
                <a:spcPct val="35000"/>
              </a:spcAft>
            </a:pPr>
            <a:r>
              <a:rPr lang="en-US" sz="2000" dirty="0"/>
              <a:t>Visualize the Network Topology </a:t>
            </a:r>
          </a:p>
        </p:txBody>
      </p:sp>
      <p:sp>
        <p:nvSpPr>
          <p:cNvPr id="10" name="TextBox 9">
            <a:extLst>
              <a:ext uri="{FF2B5EF4-FFF2-40B4-BE49-F238E27FC236}">
                <a16:creationId xmlns:a16="http://schemas.microsoft.com/office/drawing/2014/main" id="{327D742F-1F80-4EFA-BD34-9CDBB9E94BA2}"/>
              </a:ext>
            </a:extLst>
          </p:cNvPr>
          <p:cNvSpPr txBox="1"/>
          <p:nvPr/>
        </p:nvSpPr>
        <p:spPr>
          <a:xfrm>
            <a:off x="4300119" y="2761148"/>
            <a:ext cx="3228371" cy="307777"/>
          </a:xfrm>
          <a:prstGeom prst="rect">
            <a:avLst/>
          </a:prstGeom>
          <a:noFill/>
        </p:spPr>
        <p:txBody>
          <a:bodyPr wrap="square" lIns="0" tIns="0" rIns="0" bIns="0" rtlCol="0" anchor="ctr">
            <a:noAutofit/>
          </a:bodyPr>
          <a:lstStyle/>
          <a:p>
            <a:pPr defTabSz="444500">
              <a:spcBef>
                <a:spcPct val="0"/>
              </a:spcBef>
              <a:spcAft>
                <a:spcPct val="35000"/>
              </a:spcAft>
            </a:pPr>
            <a:r>
              <a:rPr lang="en-US" sz="2000" dirty="0"/>
              <a:t>Summary and Resources</a:t>
            </a:r>
          </a:p>
        </p:txBody>
      </p:sp>
      <p:grpSp>
        <p:nvGrpSpPr>
          <p:cNvPr id="4" name="Group 3">
            <a:extLst>
              <a:ext uri="{FF2B5EF4-FFF2-40B4-BE49-F238E27FC236}">
                <a16:creationId xmlns:a16="http://schemas.microsoft.com/office/drawing/2014/main" id="{B71955AA-CB0F-4BCD-AEF2-278CD741B2A0}"/>
              </a:ext>
              <a:ext uri="{C183D7F6-B498-43B3-948B-1728B52AA6E4}">
                <adec:decorative xmlns:adec="http://schemas.microsoft.com/office/drawing/2017/decorative" val="1"/>
              </a:ext>
            </a:extLst>
          </p:cNvPr>
          <p:cNvGrpSpPr/>
          <p:nvPr/>
        </p:nvGrpSpPr>
        <p:grpSpPr>
          <a:xfrm>
            <a:off x="3668393" y="562858"/>
            <a:ext cx="525655" cy="2540617"/>
            <a:chOff x="3668393" y="562858"/>
            <a:chExt cx="553425" cy="2766731"/>
          </a:xfrm>
        </p:grpSpPr>
        <p:pic>
          <p:nvPicPr>
            <p:cNvPr id="25" name="Picture 24">
              <a:extLst>
                <a:ext uri="{FF2B5EF4-FFF2-40B4-BE49-F238E27FC236}">
                  <a16:creationId xmlns:a16="http://schemas.microsoft.com/office/drawing/2014/main" id="{33CA0E61-0F28-45CA-BC7E-2ACD516F4644}"/>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68393" y="562858"/>
              <a:ext cx="546965" cy="430621"/>
            </a:xfrm>
            <a:prstGeom prst="rect">
              <a:avLst/>
            </a:prstGeom>
          </p:spPr>
        </p:pic>
        <p:pic>
          <p:nvPicPr>
            <p:cNvPr id="26" name="Picture 25" descr="Icon of a magnifying glass">
              <a:extLst>
                <a:ext uri="{FF2B5EF4-FFF2-40B4-BE49-F238E27FC236}">
                  <a16:creationId xmlns:a16="http://schemas.microsoft.com/office/drawing/2014/main" id="{C98FC2A5-ABA1-4ED9-A6E8-8D5F29A4802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834771" y="692907"/>
              <a:ext cx="216594" cy="170522"/>
            </a:xfrm>
            <a:prstGeom prst="rect">
              <a:avLst/>
            </a:prstGeom>
          </p:spPr>
        </p:pic>
        <p:pic>
          <p:nvPicPr>
            <p:cNvPr id="31" name="Picture 30">
              <a:extLst>
                <a:ext uri="{FF2B5EF4-FFF2-40B4-BE49-F238E27FC236}">
                  <a16:creationId xmlns:a16="http://schemas.microsoft.com/office/drawing/2014/main" id="{DCF2AD45-E82B-4661-8A4A-5660DB4424AD}"/>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74853" y="1220763"/>
              <a:ext cx="546965" cy="430621"/>
            </a:xfrm>
            <a:prstGeom prst="rect">
              <a:avLst/>
            </a:prstGeom>
          </p:spPr>
        </p:pic>
        <p:pic>
          <p:nvPicPr>
            <p:cNvPr id="32" name="Picture 31" descr="Icon of an arrow that is branched to left and right">
              <a:extLst>
                <a:ext uri="{FF2B5EF4-FFF2-40B4-BE49-F238E27FC236}">
                  <a16:creationId xmlns:a16="http://schemas.microsoft.com/office/drawing/2014/main" id="{9031325B-7CA2-4425-AE0A-74DD95635536}"/>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827960" y="1337552"/>
              <a:ext cx="233506" cy="197043"/>
            </a:xfrm>
            <a:prstGeom prst="rect">
              <a:avLst/>
            </a:prstGeom>
          </p:spPr>
        </p:pic>
        <p:pic>
          <p:nvPicPr>
            <p:cNvPr id="34" name="Picture 33">
              <a:extLst>
                <a:ext uri="{FF2B5EF4-FFF2-40B4-BE49-F238E27FC236}">
                  <a16:creationId xmlns:a16="http://schemas.microsoft.com/office/drawing/2014/main" id="{A01271AA-F116-4B18-99F8-501B114C3374}"/>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74853" y="1776667"/>
              <a:ext cx="546965" cy="430621"/>
            </a:xfrm>
            <a:prstGeom prst="rect">
              <a:avLst/>
            </a:prstGeom>
          </p:spPr>
        </p:pic>
        <p:pic>
          <p:nvPicPr>
            <p:cNvPr id="35" name="Picture 34" descr="Icon of arrow positioned diagonally">
              <a:extLst>
                <a:ext uri="{FF2B5EF4-FFF2-40B4-BE49-F238E27FC236}">
                  <a16:creationId xmlns:a16="http://schemas.microsoft.com/office/drawing/2014/main" id="{27008471-9258-4D61-AE49-CC4045146934}"/>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814967" y="1895554"/>
              <a:ext cx="244948" cy="192845"/>
            </a:xfrm>
            <a:prstGeom prst="rect">
              <a:avLst/>
            </a:prstGeom>
          </p:spPr>
        </p:pic>
        <p:pic>
          <p:nvPicPr>
            <p:cNvPr id="37" name="Picture 36">
              <a:extLst>
                <a:ext uri="{FF2B5EF4-FFF2-40B4-BE49-F238E27FC236}">
                  <a16:creationId xmlns:a16="http://schemas.microsoft.com/office/drawing/2014/main" id="{CB466753-D727-447E-AFD5-F7B5D31AE4C9}"/>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74853" y="2341561"/>
              <a:ext cx="546965" cy="430621"/>
            </a:xfrm>
            <a:prstGeom prst="rect">
              <a:avLst/>
            </a:prstGeom>
          </p:spPr>
        </p:pic>
        <p:pic>
          <p:nvPicPr>
            <p:cNvPr id="56" name="Picture 55">
              <a:extLst>
                <a:ext uri="{FF2B5EF4-FFF2-40B4-BE49-F238E27FC236}">
                  <a16:creationId xmlns:a16="http://schemas.microsoft.com/office/drawing/2014/main" id="{87952565-8362-4E0F-A2DC-1265EB606CE9}"/>
                </a:ext>
              </a:extLst>
            </p:cNvPr>
            <p:cNvPicPr>
              <a:picLocks noChangeAspect="1"/>
            </p:cNvPicPr>
            <p:nvPr/>
          </p:nvPicPr>
          <p:blipFill>
            <a:blip r:embed="rId7"/>
            <a:stretch>
              <a:fillRect/>
            </a:stretch>
          </p:blipFill>
          <p:spPr>
            <a:xfrm>
              <a:off x="3668393" y="2883877"/>
              <a:ext cx="508269" cy="445712"/>
            </a:xfrm>
            <a:prstGeom prst="rect">
              <a:avLst/>
            </a:prstGeom>
          </p:spPr>
        </p:pic>
        <p:grpSp>
          <p:nvGrpSpPr>
            <p:cNvPr id="57" name="Group 56">
              <a:extLst>
                <a:ext uri="{FF2B5EF4-FFF2-40B4-BE49-F238E27FC236}">
                  <a16:creationId xmlns:a16="http://schemas.microsoft.com/office/drawing/2014/main" id="{E0D9D1BB-6141-42D9-B943-35A9F1BFB5A7}"/>
                </a:ext>
              </a:extLst>
            </p:cNvPr>
            <p:cNvGrpSpPr/>
            <p:nvPr/>
          </p:nvGrpSpPr>
          <p:grpSpPr>
            <a:xfrm>
              <a:off x="3781705" y="2981544"/>
              <a:ext cx="291607" cy="241715"/>
              <a:chOff x="3876178" y="3413953"/>
              <a:chExt cx="297764" cy="255320"/>
            </a:xfrm>
          </p:grpSpPr>
          <p:sp>
            <p:nvSpPr>
              <p:cNvPr id="58" name="Freeform: Shape 57">
                <a:extLst>
                  <a:ext uri="{FF2B5EF4-FFF2-40B4-BE49-F238E27FC236}">
                    <a16:creationId xmlns:a16="http://schemas.microsoft.com/office/drawing/2014/main" id="{2C814A82-D90D-4286-9DF1-7BCA43942069}"/>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C0CA2B65-3621-4EEA-8AAC-14211B165E77}"/>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FD53BEDD-347A-48BF-B080-B23514AD75B3}"/>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9BA8FDD6-F934-4F5F-9CF1-8D8F899CA3B5}"/>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F79BFC81-2C3F-4E0C-ABF3-FB7B3848DC13}"/>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60E94A3B-C57D-44AE-9DAA-DACE185389E2}"/>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1836299F-AFBC-43A4-A51E-F5B069E2AC61}"/>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02517274-330F-42A4-A612-58633AFDE113}"/>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pic>
          <p:nvPicPr>
            <p:cNvPr id="3" name="Picture 2" descr="Icon of three concentric arcs">
              <a:extLst>
                <a:ext uri="{FF2B5EF4-FFF2-40B4-BE49-F238E27FC236}">
                  <a16:creationId xmlns:a16="http://schemas.microsoft.com/office/drawing/2014/main" id="{0C2006BE-4077-4573-840F-94494006BDBC}"/>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3809093" y="2448664"/>
              <a:ext cx="260338" cy="232840"/>
            </a:xfrm>
            <a:prstGeom prst="rect">
              <a:avLst/>
            </a:prstGeom>
            <a:noFill/>
          </p:spPr>
        </p:pic>
      </p:grpSp>
    </p:spTree>
    <p:extLst>
      <p:ext uri="{BB962C8B-B14F-4D97-AF65-F5344CB8AC3E}">
        <p14:creationId xmlns:p14="http://schemas.microsoft.com/office/powerpoint/2010/main" val="292544392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9" y="3247963"/>
            <a:ext cx="9240836" cy="498598"/>
          </a:xfrm>
        </p:spPr>
        <p:txBody>
          <a:bodyPr/>
          <a:lstStyle/>
          <a:p>
            <a:r>
              <a:rPr lang="en-US" dirty="0">
                <a:cs typeface="Segoe UI"/>
              </a:rPr>
              <a:t>Configure Network Routing and Endpoints</a:t>
            </a:r>
            <a:endParaRPr lang="en-US" dirty="0"/>
          </a:p>
        </p:txBody>
      </p:sp>
      <p:pic>
        <p:nvPicPr>
          <p:cNvPr id="3" name="Picture 2" descr="Icon of four circles interconnected with one another">
            <a:extLst>
              <a:ext uri="{FF2B5EF4-FFF2-40B4-BE49-F238E27FC236}">
                <a16:creationId xmlns:a16="http://schemas.microsoft.com/office/drawing/2014/main" id="{70D6F253-DE7D-408F-A8ED-F34280F5B8B6}"/>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10226610" y="2885064"/>
            <a:ext cx="1331342" cy="1331336"/>
          </a:xfrm>
          <a:prstGeom prst="rect">
            <a:avLst/>
          </a:prstGeom>
        </p:spPr>
      </p:pic>
    </p:spTree>
    <p:extLst>
      <p:ext uri="{BB962C8B-B14F-4D97-AF65-F5344CB8AC3E}">
        <p14:creationId xmlns:p14="http://schemas.microsoft.com/office/powerpoint/2010/main" val="374676602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Describe Network Watcher Features</a:t>
            </a:r>
          </a:p>
        </p:txBody>
      </p:sp>
      <p:sp>
        <p:nvSpPr>
          <p:cNvPr id="5" name="Rectangle 4">
            <a:extLst>
              <a:ext uri="{FF2B5EF4-FFF2-40B4-BE49-F238E27FC236}">
                <a16:creationId xmlns:a16="http://schemas.microsoft.com/office/drawing/2014/main" id="{D440792F-6DF6-4B61-B4B7-41A0B005648F}"/>
              </a:ext>
              <a:ext uri="{C183D7F6-B498-43B3-948B-1728B52AA6E4}">
                <adec:decorative xmlns:adec="http://schemas.microsoft.com/office/drawing/2017/decorative" val="0"/>
              </a:ext>
            </a:extLst>
          </p:cNvPr>
          <p:cNvSpPr/>
          <p:nvPr/>
        </p:nvSpPr>
        <p:spPr bwMode="auto">
          <a:xfrm>
            <a:off x="498525" y="1267367"/>
            <a:ext cx="5239353" cy="489877"/>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lgn="l" rtl="0" fontAlgn="base"/>
            <a:r>
              <a:rPr lang="en-US" dirty="0">
                <a:solidFill>
                  <a:schemeClr val="tx1"/>
                </a:solidFill>
              </a:rPr>
              <a:t>A </a:t>
            </a:r>
            <a:r>
              <a:rPr lang="en-US" b="1" dirty="0">
                <a:solidFill>
                  <a:schemeClr val="tx1"/>
                </a:solidFill>
              </a:rPr>
              <a:t>regional service </a:t>
            </a:r>
            <a:r>
              <a:rPr lang="en-US" dirty="0">
                <a:solidFill>
                  <a:schemeClr val="tx1"/>
                </a:solidFill>
              </a:rPr>
              <a:t>that provides various network diagnostic and monitoring tools​</a:t>
            </a:r>
          </a:p>
        </p:txBody>
      </p:sp>
      <p:sp>
        <p:nvSpPr>
          <p:cNvPr id="7" name="Rectangle 6">
            <a:extLst>
              <a:ext uri="{FF2B5EF4-FFF2-40B4-BE49-F238E27FC236}">
                <a16:creationId xmlns:a16="http://schemas.microsoft.com/office/drawing/2014/main" id="{B6C16A35-54AE-48C8-87AE-11982C132599}"/>
              </a:ext>
              <a:ext uri="{C183D7F6-B498-43B3-948B-1728B52AA6E4}">
                <adec:decorative xmlns:adec="http://schemas.microsoft.com/office/drawing/2017/decorative" val="0"/>
              </a:ext>
            </a:extLst>
          </p:cNvPr>
          <p:cNvSpPr/>
          <p:nvPr/>
        </p:nvSpPr>
        <p:spPr bwMode="auto">
          <a:xfrm>
            <a:off x="498525" y="1875452"/>
            <a:ext cx="5239353" cy="489877"/>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latin typeface="+mj-lt"/>
              </a:rPr>
              <a:t>IP Flow Verify </a:t>
            </a:r>
            <a:r>
              <a:rPr lang="en-US" dirty="0">
                <a:solidFill>
                  <a:schemeClr val="tx1"/>
                </a:solidFill>
              </a:rPr>
              <a:t>diagnoses connectivity issues</a:t>
            </a:r>
          </a:p>
        </p:txBody>
      </p:sp>
      <p:sp>
        <p:nvSpPr>
          <p:cNvPr id="8" name="Rectangle 7">
            <a:extLst>
              <a:ext uri="{FF2B5EF4-FFF2-40B4-BE49-F238E27FC236}">
                <a16:creationId xmlns:a16="http://schemas.microsoft.com/office/drawing/2014/main" id="{9CF48259-9CCD-41B5-B832-DEFAE8DABB76}"/>
              </a:ext>
              <a:ext uri="{C183D7F6-B498-43B3-948B-1728B52AA6E4}">
                <adec:decorative xmlns:adec="http://schemas.microsoft.com/office/drawing/2017/decorative" val="0"/>
              </a:ext>
            </a:extLst>
          </p:cNvPr>
          <p:cNvSpPr/>
          <p:nvPr/>
        </p:nvSpPr>
        <p:spPr bwMode="auto">
          <a:xfrm>
            <a:off x="491785" y="2483537"/>
            <a:ext cx="5239353" cy="69580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latin typeface="+mj-lt"/>
              </a:rPr>
              <a:t>Next Hop </a:t>
            </a:r>
            <a:r>
              <a:rPr lang="en-US" dirty="0">
                <a:solidFill>
                  <a:schemeClr val="tx1"/>
                </a:solidFill>
              </a:rPr>
              <a:t>determines if traffic is being</a:t>
            </a:r>
            <a:br>
              <a:rPr lang="en-US" dirty="0">
                <a:solidFill>
                  <a:schemeClr val="tx1"/>
                </a:solidFill>
              </a:rPr>
            </a:br>
            <a:r>
              <a:rPr lang="en-US" dirty="0">
                <a:solidFill>
                  <a:schemeClr val="tx1"/>
                </a:solidFill>
              </a:rPr>
              <a:t>correctly routed</a:t>
            </a:r>
          </a:p>
        </p:txBody>
      </p:sp>
      <p:sp>
        <p:nvSpPr>
          <p:cNvPr id="9" name="Rectangle 8">
            <a:extLst>
              <a:ext uri="{FF2B5EF4-FFF2-40B4-BE49-F238E27FC236}">
                <a16:creationId xmlns:a16="http://schemas.microsoft.com/office/drawing/2014/main" id="{023AD182-BBCF-4836-9AB5-2C55FCE5CA74}"/>
              </a:ext>
              <a:ext uri="{C183D7F6-B498-43B3-948B-1728B52AA6E4}">
                <adec:decorative xmlns:adec="http://schemas.microsoft.com/office/drawing/2017/decorative" val="0"/>
              </a:ext>
            </a:extLst>
          </p:cNvPr>
          <p:cNvSpPr/>
          <p:nvPr/>
        </p:nvSpPr>
        <p:spPr bwMode="auto">
          <a:xfrm>
            <a:off x="491785" y="3297553"/>
            <a:ext cx="5239353" cy="69580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latin typeface="+mj-lt"/>
              </a:rPr>
              <a:t>VPN Diagnostics </a:t>
            </a:r>
            <a:r>
              <a:rPr lang="en-US" dirty="0">
                <a:solidFill>
                  <a:schemeClr val="tx1"/>
                </a:solidFill>
              </a:rPr>
              <a:t>troubleshoots gateways and connections</a:t>
            </a:r>
          </a:p>
        </p:txBody>
      </p:sp>
      <p:sp>
        <p:nvSpPr>
          <p:cNvPr id="10" name="Rectangle 9">
            <a:extLst>
              <a:ext uri="{FF2B5EF4-FFF2-40B4-BE49-F238E27FC236}">
                <a16:creationId xmlns:a16="http://schemas.microsoft.com/office/drawing/2014/main" id="{6A971866-B604-4E18-BA31-729D0E8006BC}"/>
              </a:ext>
              <a:ext uri="{C183D7F6-B498-43B3-948B-1728B52AA6E4}">
                <adec:decorative xmlns:adec="http://schemas.microsoft.com/office/drawing/2017/decorative" val="0"/>
              </a:ext>
            </a:extLst>
          </p:cNvPr>
          <p:cNvSpPr/>
          <p:nvPr/>
        </p:nvSpPr>
        <p:spPr bwMode="auto">
          <a:xfrm>
            <a:off x="491785" y="4111569"/>
            <a:ext cx="5239353" cy="69580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latin typeface="+mj-lt"/>
              </a:rPr>
              <a:t>NSG Flow Logs </a:t>
            </a:r>
            <a:r>
              <a:rPr lang="en-US" dirty="0">
                <a:solidFill>
                  <a:schemeClr val="tx1"/>
                </a:solidFill>
              </a:rPr>
              <a:t>maps IP traffic through a network security group</a:t>
            </a:r>
          </a:p>
        </p:txBody>
      </p:sp>
      <p:sp>
        <p:nvSpPr>
          <p:cNvPr id="11" name="Rectangle 10">
            <a:extLst>
              <a:ext uri="{FF2B5EF4-FFF2-40B4-BE49-F238E27FC236}">
                <a16:creationId xmlns:a16="http://schemas.microsoft.com/office/drawing/2014/main" id="{1576D345-B5EF-4760-9217-BCAB06A56A65}"/>
              </a:ext>
              <a:ext uri="{C183D7F6-B498-43B3-948B-1728B52AA6E4}">
                <adec:decorative xmlns:adec="http://schemas.microsoft.com/office/drawing/2017/decorative" val="0"/>
              </a:ext>
            </a:extLst>
          </p:cNvPr>
          <p:cNvSpPr/>
          <p:nvPr/>
        </p:nvSpPr>
        <p:spPr bwMode="auto">
          <a:xfrm>
            <a:off x="491785" y="4925585"/>
            <a:ext cx="5239353" cy="69580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latin typeface="+mj-lt"/>
              </a:rPr>
              <a:t>Connection troubleshoot </a:t>
            </a:r>
            <a:r>
              <a:rPr lang="en-US" dirty="0">
                <a:solidFill>
                  <a:schemeClr val="tx1"/>
                </a:solidFill>
              </a:rPr>
              <a:t>shows connectivity between source VM and destination</a:t>
            </a:r>
          </a:p>
        </p:txBody>
      </p:sp>
      <p:sp>
        <p:nvSpPr>
          <p:cNvPr id="12" name="Rectangle 11">
            <a:extLst>
              <a:ext uri="{FF2B5EF4-FFF2-40B4-BE49-F238E27FC236}">
                <a16:creationId xmlns:a16="http://schemas.microsoft.com/office/drawing/2014/main" id="{3CA94DAC-F7E1-452B-A5FB-B9ECC36CB25E}"/>
              </a:ext>
              <a:ext uri="{C183D7F6-B498-43B3-948B-1728B52AA6E4}">
                <adec:decorative xmlns:adec="http://schemas.microsoft.com/office/drawing/2017/decorative" val="0"/>
              </a:ext>
            </a:extLst>
          </p:cNvPr>
          <p:cNvSpPr/>
          <p:nvPr/>
        </p:nvSpPr>
        <p:spPr bwMode="auto">
          <a:xfrm>
            <a:off x="491784" y="5739598"/>
            <a:ext cx="5239353" cy="69580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latin typeface="+mj-lt"/>
              </a:rPr>
              <a:t>Topology</a:t>
            </a:r>
            <a:r>
              <a:rPr lang="en-US" dirty="0">
                <a:solidFill>
                  <a:schemeClr val="tx1"/>
                </a:solidFill>
              </a:rPr>
              <a:t> generates a visual diagram of resources</a:t>
            </a:r>
          </a:p>
        </p:txBody>
      </p:sp>
      <p:sp>
        <p:nvSpPr>
          <p:cNvPr id="13" name="Rectangle 12">
            <a:extLst>
              <a:ext uri="{FF2B5EF4-FFF2-40B4-BE49-F238E27FC236}">
                <a16:creationId xmlns:a16="http://schemas.microsoft.com/office/drawing/2014/main" id="{A1BB032E-B8ED-45DA-B8D9-D5A79E5BBCBC}"/>
              </a:ext>
              <a:ext uri="{C183D7F6-B498-43B3-948B-1728B52AA6E4}">
                <adec:decorative xmlns:adec="http://schemas.microsoft.com/office/drawing/2017/decorative" val="1"/>
              </a:ext>
            </a:extLst>
          </p:cNvPr>
          <p:cNvSpPr/>
          <p:nvPr/>
        </p:nvSpPr>
        <p:spPr bwMode="auto">
          <a:xfrm>
            <a:off x="5790670" y="1248658"/>
            <a:ext cx="6218767"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2" name="Picture 2" descr="Screenshot of the Network Watcher page. Four headings are highlighted: Monitoring, Network Diagnostic Tools, Metrics, and Logs">
            <a:extLst>
              <a:ext uri="{FF2B5EF4-FFF2-40B4-BE49-F238E27FC236}">
                <a16:creationId xmlns:a16="http://schemas.microsoft.com/office/drawing/2014/main" id="{3ADF79BC-3101-48C2-9429-44DE4E195CBE}"/>
              </a:ext>
            </a:extLst>
          </p:cNvPr>
          <p:cNvPicPr>
            <a:picLocks noChangeAspect="1"/>
          </p:cNvPicPr>
          <p:nvPr/>
        </p:nvPicPr>
        <p:blipFill>
          <a:blip r:embed="rId3"/>
          <a:stretch>
            <a:fillRect/>
          </a:stretch>
        </p:blipFill>
        <p:spPr>
          <a:xfrm>
            <a:off x="5909733" y="1956683"/>
            <a:ext cx="5927850" cy="3937000"/>
          </a:xfrm>
          <a:prstGeom prst="rect">
            <a:avLst/>
          </a:prstGeom>
          <a:ln>
            <a:noFill/>
          </a:ln>
        </p:spPr>
      </p:pic>
    </p:spTree>
    <p:extLst>
      <p:ext uri="{BB962C8B-B14F-4D97-AF65-F5344CB8AC3E}">
        <p14:creationId xmlns:p14="http://schemas.microsoft.com/office/powerpoint/2010/main" val="327474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5382-A4CE-48F3-A068-9D22C12CFA9C}"/>
              </a:ext>
            </a:extLst>
          </p:cNvPr>
          <p:cNvSpPr>
            <a:spLocks noGrp="1"/>
          </p:cNvSpPr>
          <p:nvPr>
            <p:ph type="title"/>
          </p:nvPr>
        </p:nvSpPr>
        <p:spPr/>
        <p:txBody>
          <a:bodyPr/>
          <a:lstStyle/>
          <a:p>
            <a:r>
              <a:rPr lang="en-US" dirty="0">
                <a:cs typeface="Segoe UI"/>
              </a:rPr>
              <a:t>Review IP Flow Verify Diagnostics</a:t>
            </a:r>
            <a:endParaRPr lang="en-US" dirty="0"/>
          </a:p>
        </p:txBody>
      </p:sp>
      <p:sp>
        <p:nvSpPr>
          <p:cNvPr id="6" name="Rectangle 5">
            <a:extLst>
              <a:ext uri="{FF2B5EF4-FFF2-40B4-BE49-F238E27FC236}">
                <a16:creationId xmlns:a16="http://schemas.microsoft.com/office/drawing/2014/main" id="{0B133498-91A5-4247-8FDC-AC8AB06B45B8}"/>
              </a:ext>
              <a:ext uri="{C183D7F6-B498-43B3-948B-1728B52AA6E4}">
                <adec:decorative xmlns:adec="http://schemas.microsoft.com/office/drawing/2017/decorative" val="0"/>
              </a:ext>
            </a:extLst>
          </p:cNvPr>
          <p:cNvSpPr/>
          <p:nvPr/>
        </p:nvSpPr>
        <p:spPr bwMode="auto">
          <a:xfrm>
            <a:off x="413066" y="3195449"/>
            <a:ext cx="3017520" cy="116306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pPr>
              <a:spcBef>
                <a:spcPts val="1200"/>
              </a:spcBef>
            </a:pPr>
            <a:r>
              <a:rPr lang="en-US" sz="2000" dirty="0">
                <a:solidFill>
                  <a:schemeClr val="tx1"/>
                </a:solidFill>
              </a:rPr>
              <a:t>Checks if a packet is allowed or denied to or from a virtual machine</a:t>
            </a:r>
          </a:p>
        </p:txBody>
      </p:sp>
      <p:sp>
        <p:nvSpPr>
          <p:cNvPr id="7" name="Rectangle 6">
            <a:extLst>
              <a:ext uri="{FF2B5EF4-FFF2-40B4-BE49-F238E27FC236}">
                <a16:creationId xmlns:a16="http://schemas.microsoft.com/office/drawing/2014/main" id="{DA966EFF-E195-408F-AEE9-6F56E2D1C40E}"/>
              </a:ext>
              <a:ext uri="{C183D7F6-B498-43B3-948B-1728B52AA6E4}">
                <adec:decorative xmlns:adec="http://schemas.microsoft.com/office/drawing/2017/decorative" val="1"/>
              </a:ext>
            </a:extLst>
          </p:cNvPr>
          <p:cNvSpPr/>
          <p:nvPr/>
        </p:nvSpPr>
        <p:spPr bwMode="auto">
          <a:xfrm>
            <a:off x="3556000" y="1192213"/>
            <a:ext cx="8453438"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5" name="Picture 5" descr="A screenshot of IP Flow Verify.  Protocol is TCP. Direction is Inbound. Local IP address is 10.1.1.4. Local port is 3389. Remote IP address is 13.24.35.46. Remote port is 3389. Access is denied due to DenyAllInBound rule">
            <a:extLst>
              <a:ext uri="{FF2B5EF4-FFF2-40B4-BE49-F238E27FC236}">
                <a16:creationId xmlns:a16="http://schemas.microsoft.com/office/drawing/2014/main" id="{D93CDF2D-7131-4F28-878D-8771FFC671D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82999" y="1713833"/>
            <a:ext cx="8201025" cy="4294298"/>
          </a:xfrm>
          <a:prstGeom prst="rect">
            <a:avLst/>
          </a:prstGeom>
          <a:ln>
            <a:noFill/>
          </a:ln>
        </p:spPr>
      </p:pic>
    </p:spTree>
    <p:extLst>
      <p:ext uri="{BB962C8B-B14F-4D97-AF65-F5344CB8AC3E}">
        <p14:creationId xmlns:p14="http://schemas.microsoft.com/office/powerpoint/2010/main" val="419196692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Review Next Hop Diagnostics</a:t>
            </a:r>
          </a:p>
        </p:txBody>
      </p:sp>
      <p:sp>
        <p:nvSpPr>
          <p:cNvPr id="9" name="Rectangle 8">
            <a:extLst>
              <a:ext uri="{FF2B5EF4-FFF2-40B4-BE49-F238E27FC236}">
                <a16:creationId xmlns:a16="http://schemas.microsoft.com/office/drawing/2014/main" id="{A0D06B2A-44AD-434C-BB00-D63B1C45AB49}"/>
              </a:ext>
              <a:ext uri="{C183D7F6-B498-43B3-948B-1728B52AA6E4}">
                <adec:decorative xmlns:adec="http://schemas.microsoft.com/office/drawing/2017/decorative" val="0"/>
              </a:ext>
            </a:extLst>
          </p:cNvPr>
          <p:cNvSpPr/>
          <p:nvPr/>
        </p:nvSpPr>
        <p:spPr bwMode="auto">
          <a:xfrm>
            <a:off x="427037" y="2638424"/>
            <a:ext cx="4135438" cy="1729581"/>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Helps with determining whether traffic is being directed to the intended destination by showing the next hop</a:t>
            </a:r>
          </a:p>
        </p:txBody>
      </p:sp>
      <p:sp>
        <p:nvSpPr>
          <p:cNvPr id="6" name="Rectangle 5">
            <a:extLst>
              <a:ext uri="{FF2B5EF4-FFF2-40B4-BE49-F238E27FC236}">
                <a16:creationId xmlns:a16="http://schemas.microsoft.com/office/drawing/2014/main" id="{A64E84F9-944B-4000-99FA-6371EC0A13B8}"/>
              </a:ext>
              <a:ext uri="{C183D7F6-B498-43B3-948B-1728B52AA6E4}">
                <adec:decorative xmlns:adec="http://schemas.microsoft.com/office/drawing/2017/decorative" val="1"/>
              </a:ext>
            </a:extLst>
          </p:cNvPr>
          <p:cNvSpPr/>
          <p:nvPr/>
        </p:nvSpPr>
        <p:spPr bwMode="auto">
          <a:xfrm>
            <a:off x="4765200" y="1192211"/>
            <a:ext cx="6950550" cy="516953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2" name="Picture 3" descr="Screenshot of the Next hop page. The Next hop button is highlighted showing that the next hop is a virtual appliance on IP address 10.1.1.100">
            <a:extLst>
              <a:ext uri="{FF2B5EF4-FFF2-40B4-BE49-F238E27FC236}">
                <a16:creationId xmlns:a16="http://schemas.microsoft.com/office/drawing/2014/main" id="{097391FB-CD7D-481A-ADFC-FEF70E8A454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50244" y="1301462"/>
            <a:ext cx="4965137" cy="4989272"/>
          </a:xfrm>
          <a:prstGeom prst="rect">
            <a:avLst/>
          </a:prstGeom>
          <a:ln>
            <a:noFill/>
          </a:ln>
        </p:spPr>
      </p:pic>
    </p:spTree>
    <p:extLst>
      <p:ext uri="{BB962C8B-B14F-4D97-AF65-F5344CB8AC3E}">
        <p14:creationId xmlns:p14="http://schemas.microsoft.com/office/powerpoint/2010/main" val="3712709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100B4-10C8-4BEF-B037-F660CEAD1755}"/>
              </a:ext>
            </a:extLst>
          </p:cNvPr>
          <p:cNvSpPr>
            <a:spLocks noGrp="1"/>
          </p:cNvSpPr>
          <p:nvPr>
            <p:ph type="title"/>
          </p:nvPr>
        </p:nvSpPr>
        <p:spPr/>
        <p:txBody>
          <a:bodyPr/>
          <a:lstStyle/>
          <a:p>
            <a:r>
              <a:rPr lang="en-US" dirty="0">
                <a:cs typeface="Segoe UI"/>
              </a:rPr>
              <a:t>Visualize the Network Topology</a:t>
            </a:r>
            <a:endParaRPr lang="en-US" dirty="0"/>
          </a:p>
        </p:txBody>
      </p:sp>
      <p:sp>
        <p:nvSpPr>
          <p:cNvPr id="18" name="Rectangle 17">
            <a:extLst>
              <a:ext uri="{FF2B5EF4-FFF2-40B4-BE49-F238E27FC236}">
                <a16:creationId xmlns:a16="http://schemas.microsoft.com/office/drawing/2014/main" id="{E27A98CB-E0AD-4BD9-9845-8D91239B5EDE}"/>
              </a:ext>
              <a:ext uri="{C183D7F6-B498-43B3-948B-1728B52AA6E4}">
                <adec:decorative xmlns:adec="http://schemas.microsoft.com/office/drawing/2017/decorative" val="1"/>
              </a:ext>
            </a:extLst>
          </p:cNvPr>
          <p:cNvSpPr/>
          <p:nvPr/>
        </p:nvSpPr>
        <p:spPr bwMode="auto">
          <a:xfrm>
            <a:off x="427038" y="1192212"/>
            <a:ext cx="11582400" cy="363378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6" name="Picture 6" descr="Screenshot of the Network Watcher Topology page. The illustration is described in the text">
            <a:extLst>
              <a:ext uri="{FF2B5EF4-FFF2-40B4-BE49-F238E27FC236}">
                <a16:creationId xmlns:a16="http://schemas.microsoft.com/office/drawing/2014/main" id="{58BB9726-D023-44AF-BDA3-43A12BA799DE}"/>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l="1019" t="1019" r="1019" b="1019"/>
          <a:stretch/>
        </p:blipFill>
        <p:spPr>
          <a:xfrm>
            <a:off x="938945" y="1390649"/>
            <a:ext cx="10558586" cy="3236914"/>
          </a:xfrm>
          <a:prstGeom prst="rect">
            <a:avLst/>
          </a:prstGeom>
          <a:ln>
            <a:noFill/>
          </a:ln>
        </p:spPr>
      </p:pic>
      <p:sp>
        <p:nvSpPr>
          <p:cNvPr id="15" name="Freeform: Shape 14">
            <a:extLst>
              <a:ext uri="{FF2B5EF4-FFF2-40B4-BE49-F238E27FC236}">
                <a16:creationId xmlns:a16="http://schemas.microsoft.com/office/drawing/2014/main" id="{702453A2-FD2F-428B-ABF4-FC73A8C67B76}"/>
              </a:ext>
            </a:extLst>
          </p:cNvPr>
          <p:cNvSpPr/>
          <p:nvPr/>
        </p:nvSpPr>
        <p:spPr>
          <a:xfrm>
            <a:off x="440570" y="4978400"/>
            <a:ext cx="3474720" cy="13833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000" dirty="0">
                <a:solidFill>
                  <a:schemeClr val="tx1"/>
                </a:solidFill>
              </a:rPr>
              <a:t>Provides a visual representation of your networking elements</a:t>
            </a:r>
          </a:p>
        </p:txBody>
      </p:sp>
      <p:sp>
        <p:nvSpPr>
          <p:cNvPr id="16" name="Freeform: Shape 15">
            <a:extLst>
              <a:ext uri="{FF2B5EF4-FFF2-40B4-BE49-F238E27FC236}">
                <a16:creationId xmlns:a16="http://schemas.microsoft.com/office/drawing/2014/main" id="{9CB9C76E-0691-4DD0-BB71-879F91A12EA6}"/>
              </a:ext>
            </a:extLst>
          </p:cNvPr>
          <p:cNvSpPr/>
          <p:nvPr/>
        </p:nvSpPr>
        <p:spPr>
          <a:xfrm>
            <a:off x="4052958" y="4978400"/>
            <a:ext cx="4041016" cy="13833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000" dirty="0">
                <a:solidFill>
                  <a:schemeClr val="tx1"/>
                </a:solidFill>
              </a:rPr>
              <a:t>View all the resources in a virtual network, resource to resource associations, and relationships between the resources</a:t>
            </a:r>
          </a:p>
        </p:txBody>
      </p:sp>
      <p:sp>
        <p:nvSpPr>
          <p:cNvPr id="17" name="Freeform: Shape 16">
            <a:extLst>
              <a:ext uri="{FF2B5EF4-FFF2-40B4-BE49-F238E27FC236}">
                <a16:creationId xmlns:a16="http://schemas.microsoft.com/office/drawing/2014/main" id="{04E1EFB6-FBED-46F1-83AF-77B2409690BA}"/>
              </a:ext>
            </a:extLst>
          </p:cNvPr>
          <p:cNvSpPr/>
          <p:nvPr/>
        </p:nvSpPr>
        <p:spPr>
          <a:xfrm>
            <a:off x="8231643" y="4978400"/>
            <a:ext cx="3777796" cy="13833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t" anchorCtr="0">
            <a:noAutofit/>
          </a:bodyPr>
          <a:lstStyle/>
          <a:p>
            <a:pPr>
              <a:spcBef>
                <a:spcPts val="1200"/>
              </a:spcBef>
            </a:pPr>
            <a:r>
              <a:rPr lang="en-US" sz="2000" dirty="0">
                <a:solidFill>
                  <a:schemeClr val="tx1"/>
                </a:solidFill>
              </a:rPr>
              <a:t>The Network Watcher</a:t>
            </a:r>
            <a:br>
              <a:rPr lang="en-US" sz="2000" dirty="0">
                <a:solidFill>
                  <a:schemeClr val="tx1"/>
                </a:solidFill>
              </a:rPr>
            </a:br>
            <a:r>
              <a:rPr lang="en-US" sz="2000" dirty="0">
                <a:solidFill>
                  <a:schemeClr val="tx1"/>
                </a:solidFill>
              </a:rPr>
              <a:t>instance in the same region as the virtual network</a:t>
            </a:r>
          </a:p>
        </p:txBody>
      </p:sp>
    </p:spTree>
    <p:extLst>
      <p:ext uri="{BB962C8B-B14F-4D97-AF65-F5344CB8AC3E}">
        <p14:creationId xmlns:p14="http://schemas.microsoft.com/office/powerpoint/2010/main" val="196864748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Summary and Resources – Configure Network Watcher</a:t>
            </a:r>
          </a:p>
        </p:txBody>
      </p:sp>
      <p:sp>
        <p:nvSpPr>
          <p:cNvPr id="5" name="Rectangle 4">
            <a:extLst>
              <a:ext uri="{FF2B5EF4-FFF2-40B4-BE49-F238E27FC236}">
                <a16:creationId xmlns:a16="http://schemas.microsoft.com/office/drawing/2014/main" id="{D6B57048-FB90-4694-8AC9-8130DB42E612}"/>
              </a:ext>
            </a:extLst>
          </p:cNvPr>
          <p:cNvSpPr/>
          <p:nvPr/>
        </p:nvSpPr>
        <p:spPr bwMode="auto">
          <a:xfrm>
            <a:off x="427038" y="1295190"/>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solidFill>
                  <a:schemeClr val="bg1"/>
                </a:solidFill>
                <a:latin typeface="+mj-lt"/>
              </a:rPr>
              <a:t>Knowledge Check Questions</a:t>
            </a:r>
          </a:p>
        </p:txBody>
      </p:sp>
      <p:sp>
        <p:nvSpPr>
          <p:cNvPr id="6" name="Rectangle 5">
            <a:extLst>
              <a:ext uri="{FF2B5EF4-FFF2-40B4-BE49-F238E27FC236}">
                <a16:creationId xmlns:a16="http://schemas.microsoft.com/office/drawing/2014/main" id="{E9F90866-181D-409D-A7FA-74806B3B9DB1}"/>
              </a:ext>
            </a:extLst>
          </p:cNvPr>
          <p:cNvSpPr/>
          <p:nvPr/>
        </p:nvSpPr>
        <p:spPr bwMode="auto">
          <a:xfrm>
            <a:off x="4876799" y="1295190"/>
            <a:ext cx="7132638"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Microsoft Learn Modules (docs.microsoft.com/Learn)</a:t>
            </a:r>
          </a:p>
        </p:txBody>
      </p:sp>
      <p:sp>
        <p:nvSpPr>
          <p:cNvPr id="9" name="TextBox 8">
            <a:extLst>
              <a:ext uri="{FF2B5EF4-FFF2-40B4-BE49-F238E27FC236}">
                <a16:creationId xmlns:a16="http://schemas.microsoft.com/office/drawing/2014/main" id="{3FD9F227-18B1-4F15-8C5F-AE0A0A5E981A}"/>
              </a:ext>
            </a:extLst>
          </p:cNvPr>
          <p:cNvSpPr txBox="1"/>
          <p:nvPr/>
        </p:nvSpPr>
        <p:spPr>
          <a:xfrm>
            <a:off x="4887417" y="2101129"/>
            <a:ext cx="6220178" cy="349983"/>
          </a:xfrm>
          <a:prstGeom prst="rect">
            <a:avLst/>
          </a:prstGeom>
          <a:noFill/>
        </p:spPr>
        <p:txBody>
          <a:bodyPr wrap="square">
            <a:spAutoFit/>
          </a:bodyPr>
          <a:lstStyle/>
          <a:p>
            <a:r>
              <a:rPr lang="en-US" sz="2000" dirty="0">
                <a:hlinkClick r:id="rId3"/>
              </a:rPr>
              <a:t>Introduction to Azure Network Watcher</a:t>
            </a:r>
            <a:endParaRPr lang="en-US" sz="2000" dirty="0"/>
          </a:p>
        </p:txBody>
      </p:sp>
      <p:sp>
        <p:nvSpPr>
          <p:cNvPr id="7" name="Rectangle 6">
            <a:extLst>
              <a:ext uri="{FF2B5EF4-FFF2-40B4-BE49-F238E27FC236}">
                <a16:creationId xmlns:a16="http://schemas.microsoft.com/office/drawing/2014/main" id="{F252B34B-AA3F-48F4-BB9F-584CC6528192}"/>
              </a:ext>
            </a:extLst>
          </p:cNvPr>
          <p:cNvSpPr/>
          <p:nvPr/>
        </p:nvSpPr>
        <p:spPr>
          <a:xfrm>
            <a:off x="4876799" y="2632481"/>
            <a:ext cx="7132144" cy="728705"/>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lvl="0" defTabSz="800100">
              <a:lnSpc>
                <a:spcPct val="90000"/>
              </a:lnSpc>
              <a:spcBef>
                <a:spcPct val="0"/>
              </a:spcBef>
              <a:spcAft>
                <a:spcPct val="35000"/>
              </a:spcAft>
            </a:pPr>
            <a:r>
              <a:rPr lang="en-US" sz="2000" dirty="0">
                <a:hlinkClick r:id="rId4"/>
              </a:rPr>
              <a:t>Monitor and troubleshoot your end-to-end Azure network infrastructure by using network monitoring tools</a:t>
            </a:r>
            <a:endParaRPr lang="en-US" sz="2000" dirty="0">
              <a:solidFill>
                <a:schemeClr val="tx1"/>
              </a:solidFill>
            </a:endParaRPr>
          </a:p>
        </p:txBody>
      </p:sp>
      <p:sp>
        <p:nvSpPr>
          <p:cNvPr id="12" name="TextBox 11">
            <a:extLst>
              <a:ext uri="{FF2B5EF4-FFF2-40B4-BE49-F238E27FC236}">
                <a16:creationId xmlns:a16="http://schemas.microsoft.com/office/drawing/2014/main" id="{25FC13D5-EEC2-4F31-80A8-E74AEB3F41A2}"/>
              </a:ext>
            </a:extLst>
          </p:cNvPr>
          <p:cNvSpPr txBox="1"/>
          <p:nvPr/>
        </p:nvSpPr>
        <p:spPr>
          <a:xfrm>
            <a:off x="4887417" y="3507223"/>
            <a:ext cx="6220178" cy="619199"/>
          </a:xfrm>
          <a:prstGeom prst="rect">
            <a:avLst/>
          </a:prstGeom>
          <a:noFill/>
        </p:spPr>
        <p:txBody>
          <a:bodyPr wrap="square">
            <a:spAutoFit/>
          </a:bodyPr>
          <a:lstStyle/>
          <a:p>
            <a:r>
              <a:rPr lang="en-US" sz="2000" dirty="0">
                <a:hlinkClick r:id="rId5"/>
              </a:rPr>
              <a:t>Analyze your Azure infrastructure by using Azure Monitor logs (Sandbox)</a:t>
            </a:r>
            <a:endParaRPr lang="en-US" sz="2000" dirty="0"/>
          </a:p>
        </p:txBody>
      </p:sp>
      <p:sp>
        <p:nvSpPr>
          <p:cNvPr id="13" name="TextBox 12">
            <a:extLst>
              <a:ext uri="{FF2B5EF4-FFF2-40B4-BE49-F238E27FC236}">
                <a16:creationId xmlns:a16="http://schemas.microsoft.com/office/drawing/2014/main" id="{2C7380A0-EF5E-4793-B513-2B99C66EA1B9}"/>
              </a:ext>
            </a:extLst>
          </p:cNvPr>
          <p:cNvSpPr txBox="1"/>
          <p:nvPr/>
        </p:nvSpPr>
        <p:spPr>
          <a:xfrm>
            <a:off x="4887417" y="4311169"/>
            <a:ext cx="6220178" cy="619199"/>
          </a:xfrm>
          <a:prstGeom prst="rect">
            <a:avLst/>
          </a:prstGeom>
          <a:noFill/>
        </p:spPr>
        <p:txBody>
          <a:bodyPr wrap="square">
            <a:spAutoFit/>
          </a:bodyPr>
          <a:lstStyle/>
          <a:p>
            <a:r>
              <a:rPr lang="en-US" sz="2000" dirty="0">
                <a:hlinkClick r:id="rId6"/>
              </a:rPr>
              <a:t>Monitor the performance of virtual machines using Azure Monitor VM Insights (Sandbox)</a:t>
            </a:r>
            <a:endParaRPr lang="en-US" sz="2000" dirty="0"/>
          </a:p>
        </p:txBody>
      </p:sp>
      <p:sp>
        <p:nvSpPr>
          <p:cNvPr id="15" name="TextBox 14">
            <a:extLst>
              <a:ext uri="{FF2B5EF4-FFF2-40B4-BE49-F238E27FC236}">
                <a16:creationId xmlns:a16="http://schemas.microsoft.com/office/drawing/2014/main" id="{6B579DEA-1352-4404-8C76-0A4F9DB1763A}"/>
              </a:ext>
            </a:extLst>
          </p:cNvPr>
          <p:cNvSpPr txBox="1"/>
          <p:nvPr/>
        </p:nvSpPr>
        <p:spPr>
          <a:xfrm>
            <a:off x="4876799" y="5189291"/>
            <a:ext cx="6220178" cy="349983"/>
          </a:xfrm>
          <a:prstGeom prst="rect">
            <a:avLst/>
          </a:prstGeom>
          <a:noFill/>
        </p:spPr>
        <p:txBody>
          <a:bodyPr wrap="square">
            <a:spAutoFit/>
          </a:bodyPr>
          <a:lstStyle/>
          <a:p>
            <a:r>
              <a:rPr lang="en-US" sz="2000" dirty="0">
                <a:hlinkClick r:id="rId7"/>
              </a:rPr>
              <a:t>Write your first query with Kusto Query Language </a:t>
            </a:r>
            <a:endParaRPr lang="en-US" sz="2000" dirty="0"/>
          </a:p>
        </p:txBody>
      </p:sp>
      <p:sp>
        <p:nvSpPr>
          <p:cNvPr id="25" name="TextBox 24">
            <a:extLst>
              <a:ext uri="{FF2B5EF4-FFF2-40B4-BE49-F238E27FC236}">
                <a16:creationId xmlns:a16="http://schemas.microsoft.com/office/drawing/2014/main" id="{E514EF65-5B8B-49B4-B148-BAC2FD82B0CD}"/>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pic>
        <p:nvPicPr>
          <p:cNvPr id="3" name="Picture 2">
            <a:extLst>
              <a:ext uri="{FF2B5EF4-FFF2-40B4-BE49-F238E27FC236}">
                <a16:creationId xmlns:a16="http://schemas.microsoft.com/office/drawing/2014/main" id="{47B10436-A1A9-4DD8-89DB-A03204E69C56}"/>
              </a:ext>
              <a:ext uri="{C183D7F6-B498-43B3-948B-1728B52AA6E4}">
                <adec:decorative xmlns:adec="http://schemas.microsoft.com/office/drawing/2017/decorative" val="1"/>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828396" y="2522542"/>
            <a:ext cx="1494645" cy="2173707"/>
          </a:xfrm>
          <a:prstGeom prst="rect">
            <a:avLst/>
          </a:prstGeom>
        </p:spPr>
      </p:pic>
      <p:grpSp>
        <p:nvGrpSpPr>
          <p:cNvPr id="23" name="Group 22">
            <a:extLst>
              <a:ext uri="{FF2B5EF4-FFF2-40B4-BE49-F238E27FC236}">
                <a16:creationId xmlns:a16="http://schemas.microsoft.com/office/drawing/2014/main" id="{762C82D2-E476-4077-9D6F-EB4EC95B1D4E}"/>
              </a:ext>
              <a:ext uri="{C183D7F6-B498-43B3-948B-1728B52AA6E4}">
                <adec:decorative xmlns:adec="http://schemas.microsoft.com/office/drawing/2017/decorative" val="1"/>
              </a:ext>
            </a:extLst>
          </p:cNvPr>
          <p:cNvGrpSpPr/>
          <p:nvPr/>
        </p:nvGrpSpPr>
        <p:grpSpPr>
          <a:xfrm>
            <a:off x="4978399" y="2614175"/>
            <a:ext cx="7132144" cy="3085160"/>
            <a:chOff x="4978399" y="2614175"/>
            <a:chExt cx="7132144" cy="3085160"/>
          </a:xfrm>
        </p:grpSpPr>
        <p:cxnSp>
          <p:nvCxnSpPr>
            <p:cNvPr id="8" name="Straight Connector 7">
              <a:extLst>
                <a:ext uri="{FF2B5EF4-FFF2-40B4-BE49-F238E27FC236}">
                  <a16:creationId xmlns:a16="http://schemas.microsoft.com/office/drawing/2014/main" id="{CCA86995-A905-4C40-AB9F-797ED5CA620A}"/>
                </a:ext>
                <a:ext uri="{C183D7F6-B498-43B3-948B-1728B52AA6E4}">
                  <adec:decorative xmlns:adec="http://schemas.microsoft.com/office/drawing/2017/decorative" val="1"/>
                </a:ext>
              </a:extLst>
            </p:cNvPr>
            <p:cNvCxnSpPr>
              <a:cxnSpLocks/>
            </p:cNvCxnSpPr>
            <p:nvPr/>
          </p:nvCxnSpPr>
          <p:spPr>
            <a:xfrm>
              <a:off x="4978399" y="2614175"/>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FBB3E46-AEAE-49B1-8FC7-CAA59C7649E0}"/>
                </a:ext>
                <a:ext uri="{C183D7F6-B498-43B3-948B-1728B52AA6E4}">
                  <adec:decorative xmlns:adec="http://schemas.microsoft.com/office/drawing/2017/decorative" val="1"/>
                </a:ext>
              </a:extLst>
            </p:cNvPr>
            <p:cNvCxnSpPr>
              <a:cxnSpLocks/>
            </p:cNvCxnSpPr>
            <p:nvPr/>
          </p:nvCxnSpPr>
          <p:spPr>
            <a:xfrm>
              <a:off x="4978399" y="3448577"/>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FA66257-0F95-451E-87E2-6554CE525298}"/>
                </a:ext>
                <a:ext uri="{C183D7F6-B498-43B3-948B-1728B52AA6E4}">
                  <adec:decorative xmlns:adec="http://schemas.microsoft.com/office/drawing/2017/decorative" val="1"/>
                </a:ext>
              </a:extLst>
            </p:cNvPr>
            <p:cNvCxnSpPr>
              <a:cxnSpLocks/>
            </p:cNvCxnSpPr>
            <p:nvPr/>
          </p:nvCxnSpPr>
          <p:spPr>
            <a:xfrm>
              <a:off x="4978399" y="4272460"/>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00D7608-A9B3-4A5F-8C09-A0A17BCA800E}"/>
                </a:ext>
                <a:ext uri="{C183D7F6-B498-43B3-948B-1728B52AA6E4}">
                  <adec:decorative xmlns:adec="http://schemas.microsoft.com/office/drawing/2017/decorative" val="1"/>
                </a:ext>
              </a:extLst>
            </p:cNvPr>
            <p:cNvCxnSpPr>
              <a:cxnSpLocks/>
            </p:cNvCxnSpPr>
            <p:nvPr/>
          </p:nvCxnSpPr>
          <p:spPr>
            <a:xfrm>
              <a:off x="4978399" y="5057488"/>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7BE3D46-C257-4516-868F-99CC87E9CB88}"/>
                </a:ext>
                <a:ext uri="{C183D7F6-B498-43B3-948B-1728B52AA6E4}">
                  <adec:decorative xmlns:adec="http://schemas.microsoft.com/office/drawing/2017/decorative" val="1"/>
                </a:ext>
              </a:extLst>
            </p:cNvPr>
            <p:cNvCxnSpPr>
              <a:cxnSpLocks/>
            </p:cNvCxnSpPr>
            <p:nvPr/>
          </p:nvCxnSpPr>
          <p:spPr>
            <a:xfrm>
              <a:off x="4978399" y="5699335"/>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0471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Lab 06 – Implement Traffic Management</a:t>
            </a:r>
          </a:p>
        </p:txBody>
      </p:sp>
      <p:pic>
        <p:nvPicPr>
          <p:cNvPr id="5" name="Picture 4" descr="Icon of a lab flask">
            <a:extLst>
              <a:ext uri="{FF2B5EF4-FFF2-40B4-BE49-F238E27FC236}">
                <a16:creationId xmlns:a16="http://schemas.microsoft.com/office/drawing/2014/main" id="{77C99D1C-489E-42C4-9EF3-742FAE302A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06766" y="2919796"/>
            <a:ext cx="847888" cy="1233104"/>
          </a:xfrm>
          <a:prstGeom prst="rect">
            <a:avLst/>
          </a:prstGeom>
        </p:spPr>
      </p:pic>
    </p:spTree>
    <p:extLst>
      <p:ext uri="{BB962C8B-B14F-4D97-AF65-F5344CB8AC3E}">
        <p14:creationId xmlns:p14="http://schemas.microsoft.com/office/powerpoint/2010/main" val="1671104188"/>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B55C8-6368-4BBB-A9E6-0DE88363DA1D}"/>
              </a:ext>
            </a:extLst>
          </p:cNvPr>
          <p:cNvSpPr>
            <a:spLocks noGrp="1"/>
          </p:cNvSpPr>
          <p:nvPr>
            <p:ph type="title"/>
          </p:nvPr>
        </p:nvSpPr>
        <p:spPr/>
        <p:txBody>
          <a:bodyPr/>
          <a:lstStyle/>
          <a:p>
            <a:r>
              <a:rPr lang="en-US"/>
              <a:t>Lab 06 – Implement traffic management</a:t>
            </a:r>
          </a:p>
        </p:txBody>
      </p:sp>
      <p:sp>
        <p:nvSpPr>
          <p:cNvPr id="3" name="Rectangle 2">
            <a:extLst>
              <a:ext uri="{FF2B5EF4-FFF2-40B4-BE49-F238E27FC236}">
                <a16:creationId xmlns:a16="http://schemas.microsoft.com/office/drawing/2014/main" id="{A86D35E2-A7CA-4C7F-B18E-55C37E3FB5AF}"/>
              </a:ext>
            </a:extLst>
          </p:cNvPr>
          <p:cNvSpPr/>
          <p:nvPr/>
        </p:nvSpPr>
        <p:spPr bwMode="auto">
          <a:xfrm>
            <a:off x="427038" y="1240913"/>
            <a:ext cx="11582400" cy="120066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b="1" dirty="0">
                <a:solidFill>
                  <a:schemeClr val="tx2">
                    <a:lumMod val="50000"/>
                  </a:schemeClr>
                </a:solidFill>
                <a:latin typeface="+mj-lt"/>
                <a:cs typeface="Segoe UI Semilight"/>
              </a:rPr>
              <a:t>Scenario</a:t>
            </a:r>
            <a:endParaRPr lang="en-US" sz="2400" b="1" dirty="0">
              <a:solidFill>
                <a:schemeClr val="tx2">
                  <a:lumMod val="50000"/>
                </a:schemeClr>
              </a:solidFill>
              <a:latin typeface="+mj-lt"/>
              <a:cs typeface="Segoe UI"/>
            </a:endParaRPr>
          </a:p>
          <a:p>
            <a:r>
              <a:rPr lang="en-US" sz="2200" dirty="0">
                <a:solidFill>
                  <a:schemeClr val="tx1"/>
                </a:solidFill>
                <a:ea typeface="+mn-lt"/>
                <a:cs typeface="+mn-lt"/>
              </a:rPr>
              <a:t>You are tasked with implementing a hub spoke topology for network traffic. The topology should include an Azure Load Balancer and Azure Application Gateway.</a:t>
            </a:r>
          </a:p>
        </p:txBody>
      </p:sp>
      <p:sp>
        <p:nvSpPr>
          <p:cNvPr id="12" name="Text Placeholder 2">
            <a:extLst>
              <a:ext uri="{FF2B5EF4-FFF2-40B4-BE49-F238E27FC236}">
                <a16:creationId xmlns:a16="http://schemas.microsoft.com/office/drawing/2014/main" id="{1927DEFF-8224-40EA-8B75-71A125739B9B}"/>
              </a:ext>
            </a:extLst>
          </p:cNvPr>
          <p:cNvSpPr txBox="1">
            <a:spLocks/>
          </p:cNvSpPr>
          <p:nvPr/>
        </p:nvSpPr>
        <p:spPr>
          <a:xfrm>
            <a:off x="427038" y="2556325"/>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Objectives</a:t>
            </a:r>
          </a:p>
        </p:txBody>
      </p:sp>
      <p:sp>
        <p:nvSpPr>
          <p:cNvPr id="13" name="Rectangle 12">
            <a:extLst>
              <a:ext uri="{FF2B5EF4-FFF2-40B4-BE49-F238E27FC236}">
                <a16:creationId xmlns:a16="http://schemas.microsoft.com/office/drawing/2014/main" id="{29E9F4D2-B825-4794-A782-C5C95373EFAD}"/>
              </a:ext>
            </a:extLst>
          </p:cNvPr>
          <p:cNvSpPr/>
          <p:nvPr/>
        </p:nvSpPr>
        <p:spPr bwMode="auto">
          <a:xfrm>
            <a:off x="427038" y="3069972"/>
            <a:ext cx="3763962" cy="122180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1:</a:t>
            </a:r>
            <a:br>
              <a:rPr lang="en-US" sz="2000" dirty="0">
                <a:solidFill>
                  <a:schemeClr val="tx1"/>
                </a:solidFill>
                <a:cs typeface="Segoe UI Semilight"/>
              </a:rPr>
            </a:br>
            <a:r>
              <a:rPr lang="en-US" sz="2000" dirty="0">
                <a:solidFill>
                  <a:schemeClr val="tx1"/>
                </a:solidFill>
                <a:cs typeface="Segoe UI Semilight"/>
              </a:rPr>
              <a:t>Provision the lab</a:t>
            </a:r>
            <a:br>
              <a:rPr lang="en-US" sz="2000" dirty="0">
                <a:solidFill>
                  <a:schemeClr val="tx1"/>
                </a:solidFill>
                <a:cs typeface="Segoe UI Semilight"/>
              </a:rPr>
            </a:br>
            <a:r>
              <a:rPr lang="en-US" sz="2000" dirty="0">
                <a:solidFill>
                  <a:schemeClr val="tx1"/>
                </a:solidFill>
                <a:cs typeface="Segoe UI Semilight"/>
              </a:rPr>
              <a:t>environment</a:t>
            </a:r>
          </a:p>
        </p:txBody>
      </p:sp>
      <p:sp>
        <p:nvSpPr>
          <p:cNvPr id="14" name="Rectangle 13">
            <a:extLst>
              <a:ext uri="{FF2B5EF4-FFF2-40B4-BE49-F238E27FC236}">
                <a16:creationId xmlns:a16="http://schemas.microsoft.com/office/drawing/2014/main" id="{3CCFD053-18FE-43CC-85EA-D8521302A80E}"/>
              </a:ext>
            </a:extLst>
          </p:cNvPr>
          <p:cNvSpPr/>
          <p:nvPr/>
        </p:nvSpPr>
        <p:spPr bwMode="auto">
          <a:xfrm>
            <a:off x="4328524" y="3069972"/>
            <a:ext cx="3763962" cy="122180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2:</a:t>
            </a:r>
            <a:br>
              <a:rPr lang="en-US" sz="2200" dirty="0">
                <a:solidFill>
                  <a:schemeClr val="tx1"/>
                </a:solidFill>
                <a:latin typeface="+mj-lt"/>
                <a:cs typeface="Segoe UI Semilight"/>
              </a:rPr>
            </a:br>
            <a:r>
              <a:rPr lang="en-US" sz="2000" dirty="0">
                <a:solidFill>
                  <a:schemeClr val="tx1"/>
                </a:solidFill>
                <a:cs typeface="Segoe UI Semilight"/>
              </a:rPr>
              <a:t>Configure the hub and</a:t>
            </a:r>
            <a:br>
              <a:rPr lang="en-US" sz="2000" dirty="0">
                <a:solidFill>
                  <a:schemeClr val="tx1"/>
                </a:solidFill>
                <a:cs typeface="Segoe UI Semilight"/>
              </a:rPr>
            </a:br>
            <a:r>
              <a:rPr lang="en-US" sz="2000" dirty="0">
                <a:solidFill>
                  <a:schemeClr val="tx1"/>
                </a:solidFill>
                <a:cs typeface="Segoe UI Semilight"/>
              </a:rPr>
              <a:t>spoke network topology</a:t>
            </a:r>
          </a:p>
        </p:txBody>
      </p:sp>
      <p:sp>
        <p:nvSpPr>
          <p:cNvPr id="15" name="Rectangle 14">
            <a:extLst>
              <a:ext uri="{FF2B5EF4-FFF2-40B4-BE49-F238E27FC236}">
                <a16:creationId xmlns:a16="http://schemas.microsoft.com/office/drawing/2014/main" id="{C358CF4A-394E-4ADC-A8BA-2EF49BDCEB5F}"/>
              </a:ext>
            </a:extLst>
          </p:cNvPr>
          <p:cNvSpPr/>
          <p:nvPr/>
        </p:nvSpPr>
        <p:spPr bwMode="auto">
          <a:xfrm>
            <a:off x="8230010" y="3069972"/>
            <a:ext cx="3779428" cy="122180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3:</a:t>
            </a:r>
            <a:br>
              <a:rPr lang="en-US" sz="2200" dirty="0">
                <a:solidFill>
                  <a:schemeClr val="tx1"/>
                </a:solidFill>
                <a:latin typeface="+mj-lt"/>
                <a:cs typeface="Segoe UI Semilight"/>
              </a:rPr>
            </a:br>
            <a:r>
              <a:rPr lang="en-US" sz="2000" dirty="0">
                <a:solidFill>
                  <a:schemeClr val="tx1"/>
                </a:solidFill>
                <a:cs typeface="Segoe UI Semilight"/>
              </a:rPr>
              <a:t>Test transitivity of virtual network peering</a:t>
            </a:r>
          </a:p>
        </p:txBody>
      </p:sp>
      <p:sp>
        <p:nvSpPr>
          <p:cNvPr id="16" name="Rectangle 15">
            <a:extLst>
              <a:ext uri="{FF2B5EF4-FFF2-40B4-BE49-F238E27FC236}">
                <a16:creationId xmlns:a16="http://schemas.microsoft.com/office/drawing/2014/main" id="{5DBBA120-EEE9-4D11-B52A-3CF87D2BD6CE}"/>
              </a:ext>
            </a:extLst>
          </p:cNvPr>
          <p:cNvSpPr/>
          <p:nvPr/>
        </p:nvSpPr>
        <p:spPr bwMode="auto">
          <a:xfrm>
            <a:off x="415925" y="4436089"/>
            <a:ext cx="3763962" cy="122180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4:</a:t>
            </a:r>
            <a:br>
              <a:rPr lang="en-US" sz="2000" dirty="0">
                <a:solidFill>
                  <a:schemeClr val="tx1"/>
                </a:solidFill>
                <a:cs typeface="Segoe UI Semilight"/>
              </a:rPr>
            </a:br>
            <a:r>
              <a:rPr lang="en-US" sz="2000" dirty="0">
                <a:solidFill>
                  <a:schemeClr val="tx1"/>
                </a:solidFill>
                <a:cs typeface="Segoe UI Semilight"/>
              </a:rPr>
              <a:t>Configure routing in the</a:t>
            </a:r>
            <a:br>
              <a:rPr lang="en-US" sz="2000" dirty="0">
                <a:solidFill>
                  <a:schemeClr val="tx1"/>
                </a:solidFill>
                <a:cs typeface="Segoe UI Semilight"/>
              </a:rPr>
            </a:br>
            <a:r>
              <a:rPr lang="en-US" sz="2000" dirty="0">
                <a:solidFill>
                  <a:schemeClr val="tx1"/>
                </a:solidFill>
                <a:cs typeface="Segoe UI Semilight"/>
              </a:rPr>
              <a:t>hub and spoke topology</a:t>
            </a:r>
          </a:p>
        </p:txBody>
      </p:sp>
      <p:sp>
        <p:nvSpPr>
          <p:cNvPr id="17" name="Rectangle 16">
            <a:extLst>
              <a:ext uri="{FF2B5EF4-FFF2-40B4-BE49-F238E27FC236}">
                <a16:creationId xmlns:a16="http://schemas.microsoft.com/office/drawing/2014/main" id="{436A292F-FE6D-4538-9012-01C4F9FACEA6}"/>
              </a:ext>
            </a:extLst>
          </p:cNvPr>
          <p:cNvSpPr/>
          <p:nvPr/>
        </p:nvSpPr>
        <p:spPr bwMode="auto">
          <a:xfrm>
            <a:off x="4317411" y="4436089"/>
            <a:ext cx="3763962" cy="122180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5:</a:t>
            </a:r>
            <a:br>
              <a:rPr lang="en-US" sz="2200" dirty="0">
                <a:solidFill>
                  <a:schemeClr val="tx1"/>
                </a:solidFill>
                <a:latin typeface="+mj-lt"/>
                <a:cs typeface="Segoe UI Semilight"/>
              </a:rPr>
            </a:br>
            <a:r>
              <a:rPr lang="en-US" sz="2000" dirty="0">
                <a:solidFill>
                  <a:schemeClr val="tx1"/>
                </a:solidFill>
                <a:cs typeface="Segoe UI Semilight"/>
              </a:rPr>
              <a:t>Implement Azure</a:t>
            </a:r>
            <a:br>
              <a:rPr lang="en-US" sz="2000" dirty="0">
                <a:solidFill>
                  <a:schemeClr val="tx1"/>
                </a:solidFill>
                <a:cs typeface="Segoe UI Semilight"/>
              </a:rPr>
            </a:br>
            <a:r>
              <a:rPr lang="en-US" sz="2000" dirty="0">
                <a:solidFill>
                  <a:schemeClr val="tx1"/>
                </a:solidFill>
                <a:cs typeface="Segoe UI Semilight"/>
              </a:rPr>
              <a:t>Load Balancer</a:t>
            </a:r>
          </a:p>
        </p:txBody>
      </p:sp>
      <p:sp>
        <p:nvSpPr>
          <p:cNvPr id="18" name="Rectangle 17">
            <a:extLst>
              <a:ext uri="{FF2B5EF4-FFF2-40B4-BE49-F238E27FC236}">
                <a16:creationId xmlns:a16="http://schemas.microsoft.com/office/drawing/2014/main" id="{B8CE1EDB-AA3E-4785-A0C5-9A55442ED209}"/>
              </a:ext>
            </a:extLst>
          </p:cNvPr>
          <p:cNvSpPr/>
          <p:nvPr/>
        </p:nvSpPr>
        <p:spPr bwMode="auto">
          <a:xfrm>
            <a:off x="8218897" y="4436089"/>
            <a:ext cx="3779428" cy="122180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6:</a:t>
            </a:r>
            <a:br>
              <a:rPr lang="en-US" sz="2200" dirty="0">
                <a:solidFill>
                  <a:schemeClr val="tx1"/>
                </a:solidFill>
                <a:latin typeface="+mj-lt"/>
                <a:cs typeface="Segoe UI Semilight"/>
              </a:rPr>
            </a:br>
            <a:r>
              <a:rPr lang="en-US" sz="2000" dirty="0">
                <a:solidFill>
                  <a:schemeClr val="tx1"/>
                </a:solidFill>
                <a:cs typeface="Segoe UI Semilight"/>
              </a:rPr>
              <a:t>Implement Azure</a:t>
            </a:r>
            <a:br>
              <a:rPr lang="en-US" sz="2000" dirty="0">
                <a:solidFill>
                  <a:schemeClr val="tx1"/>
                </a:solidFill>
                <a:cs typeface="Segoe UI Semilight"/>
              </a:rPr>
            </a:br>
            <a:r>
              <a:rPr lang="en-US" sz="2000" dirty="0">
                <a:solidFill>
                  <a:schemeClr val="tx1"/>
                </a:solidFill>
                <a:cs typeface="Segoe UI Semilight"/>
              </a:rPr>
              <a:t>Application Gateway</a:t>
            </a:r>
          </a:p>
        </p:txBody>
      </p:sp>
      <p:sp>
        <p:nvSpPr>
          <p:cNvPr id="19" name="Text Placeholder 2">
            <a:extLst>
              <a:ext uri="{FF2B5EF4-FFF2-40B4-BE49-F238E27FC236}">
                <a16:creationId xmlns:a16="http://schemas.microsoft.com/office/drawing/2014/main" id="{585766C3-22A0-4241-A7D4-28BD41B6EA08}"/>
              </a:ext>
            </a:extLst>
          </p:cNvPr>
          <p:cNvSpPr txBox="1">
            <a:spLocks/>
          </p:cNvSpPr>
          <p:nvPr/>
        </p:nvSpPr>
        <p:spPr>
          <a:xfrm>
            <a:off x="8293754" y="614197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20" name="arrow_15">
            <a:extLst>
              <a:ext uri="{FF2B5EF4-FFF2-40B4-BE49-F238E27FC236}">
                <a16:creationId xmlns:a16="http://schemas.microsoft.com/office/drawing/2014/main" id="{52C53CB4-95B7-4E2F-9485-9B7364B2C047}"/>
              </a:ext>
              <a:ext uri="{C183D7F6-B498-43B3-948B-1728B52AA6E4}">
                <adec:decorative xmlns:adec="http://schemas.microsoft.com/office/drawing/2017/decorative" val="1"/>
              </a:ext>
            </a:extLst>
          </p:cNvPr>
          <p:cNvSpPr>
            <a:spLocks noChangeAspect="1" noEditPoints="1"/>
          </p:cNvSpPr>
          <p:nvPr/>
        </p:nvSpPr>
        <p:spPr bwMode="auto">
          <a:xfrm>
            <a:off x="11783506" y="6141975"/>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383236508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D6D26-A3DB-43D4-8A67-99A2F174A4A2}"/>
              </a:ext>
            </a:extLst>
          </p:cNvPr>
          <p:cNvSpPr>
            <a:spLocks noGrp="1"/>
          </p:cNvSpPr>
          <p:nvPr>
            <p:ph type="title"/>
          </p:nvPr>
        </p:nvSpPr>
        <p:spPr/>
        <p:txBody>
          <a:bodyPr/>
          <a:lstStyle/>
          <a:p>
            <a:r>
              <a:rPr lang="en-US" dirty="0">
                <a:cs typeface="Segoe UI"/>
              </a:rPr>
              <a:t>Lab 06 – Architecture Diagram</a:t>
            </a:r>
            <a:endParaRPr lang="en-US" dirty="0"/>
          </a:p>
        </p:txBody>
      </p:sp>
      <p:grpSp>
        <p:nvGrpSpPr>
          <p:cNvPr id="5" name="Group 4" descr="Architecture diagram as detailed in the lab steps. ">
            <a:extLst>
              <a:ext uri="{FF2B5EF4-FFF2-40B4-BE49-F238E27FC236}">
                <a16:creationId xmlns:a16="http://schemas.microsoft.com/office/drawing/2014/main" id="{7B05F615-D422-4644-B7D7-55094BCBD0FA}"/>
              </a:ext>
            </a:extLst>
          </p:cNvPr>
          <p:cNvGrpSpPr/>
          <p:nvPr/>
        </p:nvGrpSpPr>
        <p:grpSpPr>
          <a:xfrm>
            <a:off x="510489" y="811657"/>
            <a:ext cx="11415497" cy="5702443"/>
            <a:chOff x="510489" y="480425"/>
            <a:chExt cx="11415497" cy="6033676"/>
          </a:xfrm>
        </p:grpSpPr>
        <p:sp>
          <p:nvSpPr>
            <p:cNvPr id="80" name="Rectangle 79">
              <a:extLst>
                <a:ext uri="{FF2B5EF4-FFF2-40B4-BE49-F238E27FC236}">
                  <a16:creationId xmlns:a16="http://schemas.microsoft.com/office/drawing/2014/main" id="{09A5FED2-982E-4BF7-93D4-DEDCDF8BE3A0}"/>
                </a:ext>
              </a:extLst>
            </p:cNvPr>
            <p:cNvSpPr/>
            <p:nvPr/>
          </p:nvSpPr>
          <p:spPr bwMode="auto">
            <a:xfrm>
              <a:off x="510489" y="879674"/>
              <a:ext cx="11415497" cy="563442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a:extLst>
                <a:ext uri="{FF2B5EF4-FFF2-40B4-BE49-F238E27FC236}">
                  <a16:creationId xmlns:a16="http://schemas.microsoft.com/office/drawing/2014/main" id="{133A2A20-EEA2-4FF9-B315-A6294A652FD5}"/>
                </a:ext>
              </a:extLst>
            </p:cNvPr>
            <p:cNvSpPr/>
            <p:nvPr/>
          </p:nvSpPr>
          <p:spPr bwMode="auto">
            <a:xfrm>
              <a:off x="2238573" y="2821498"/>
              <a:ext cx="5650661" cy="1381284"/>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4" name="Rectangle 83">
              <a:extLst>
                <a:ext uri="{FF2B5EF4-FFF2-40B4-BE49-F238E27FC236}">
                  <a16:creationId xmlns:a16="http://schemas.microsoft.com/office/drawing/2014/main" id="{EF1889FC-BE45-4303-88DE-A9486F3FEF0E}"/>
                </a:ext>
              </a:extLst>
            </p:cNvPr>
            <p:cNvSpPr/>
            <p:nvPr/>
          </p:nvSpPr>
          <p:spPr bwMode="auto">
            <a:xfrm>
              <a:off x="9041048" y="4395858"/>
              <a:ext cx="919673" cy="1075472"/>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6" name="Rectangle 85">
              <a:extLst>
                <a:ext uri="{FF2B5EF4-FFF2-40B4-BE49-F238E27FC236}">
                  <a16:creationId xmlns:a16="http://schemas.microsoft.com/office/drawing/2014/main" id="{80032540-4AC7-4544-A90E-0A967E26D3CE}"/>
                </a:ext>
              </a:extLst>
            </p:cNvPr>
            <p:cNvSpPr/>
            <p:nvPr/>
          </p:nvSpPr>
          <p:spPr bwMode="auto">
            <a:xfrm>
              <a:off x="825965" y="4359278"/>
              <a:ext cx="952231" cy="1027380"/>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88" name="Graphic 7">
              <a:extLst>
                <a:ext uri="{FF2B5EF4-FFF2-40B4-BE49-F238E27FC236}">
                  <a16:creationId xmlns:a16="http://schemas.microsoft.com/office/drawing/2014/main" id="{9C905E29-59A3-4D1B-BE59-DBFE5D4EF5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62047" y="1980668"/>
              <a:ext cx="319365" cy="319365"/>
            </a:xfrm>
            <a:prstGeom prst="rect">
              <a:avLst/>
            </a:prstGeom>
          </p:spPr>
        </p:pic>
        <p:sp>
          <p:nvSpPr>
            <p:cNvPr id="90" name="TextBox 9">
              <a:extLst>
                <a:ext uri="{FF2B5EF4-FFF2-40B4-BE49-F238E27FC236}">
                  <a16:creationId xmlns:a16="http://schemas.microsoft.com/office/drawing/2014/main" id="{1BA18876-C9C2-43B5-9AC4-305C6CC6EAFD}"/>
                </a:ext>
              </a:extLst>
            </p:cNvPr>
            <p:cNvSpPr txBox="1"/>
            <p:nvPr/>
          </p:nvSpPr>
          <p:spPr>
            <a:xfrm>
              <a:off x="3788294" y="2282668"/>
              <a:ext cx="1322180" cy="57328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980" b="1" dirty="0"/>
                <a:t>az104-06-vm0</a:t>
              </a:r>
            </a:p>
            <a:p>
              <a:pPr algn="ctr"/>
              <a:r>
                <a:rPr lang="fr-FR" sz="980" dirty="0"/>
                <a:t>10.60.0.4</a:t>
              </a:r>
            </a:p>
            <a:p>
              <a:pPr algn="ctr"/>
              <a:endParaRPr lang="fr-FR" sz="1176" b="1" dirty="0"/>
            </a:p>
          </p:txBody>
        </p:sp>
        <p:pic>
          <p:nvPicPr>
            <p:cNvPr id="92" name="Graphic 11">
              <a:extLst>
                <a:ext uri="{FF2B5EF4-FFF2-40B4-BE49-F238E27FC236}">
                  <a16:creationId xmlns:a16="http://schemas.microsoft.com/office/drawing/2014/main" id="{C1D4B73B-BC4E-4E01-B09E-3EC23B7837C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56175" y="1349010"/>
              <a:ext cx="328675" cy="328675"/>
            </a:xfrm>
            <a:prstGeom prst="rect">
              <a:avLst/>
            </a:prstGeom>
          </p:spPr>
        </p:pic>
        <p:sp>
          <p:nvSpPr>
            <p:cNvPr id="94" name="TextBox 15">
              <a:extLst>
                <a:ext uri="{FF2B5EF4-FFF2-40B4-BE49-F238E27FC236}">
                  <a16:creationId xmlns:a16="http://schemas.microsoft.com/office/drawing/2014/main" id="{D15058C6-7339-49AF-AAC4-805926F08645}"/>
                </a:ext>
              </a:extLst>
            </p:cNvPr>
            <p:cNvSpPr txBox="1"/>
            <p:nvPr/>
          </p:nvSpPr>
          <p:spPr>
            <a:xfrm>
              <a:off x="3768593" y="1385633"/>
              <a:ext cx="2688259"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az104-06-vnet01 </a:t>
              </a:r>
              <a:r>
                <a:rPr lang="fr-FR" sz="980" dirty="0"/>
                <a:t>10.60.0.0/22</a:t>
              </a:r>
            </a:p>
          </p:txBody>
        </p:sp>
        <p:sp>
          <p:nvSpPr>
            <p:cNvPr id="96" name="Rectangle 95">
              <a:extLst>
                <a:ext uri="{FF2B5EF4-FFF2-40B4-BE49-F238E27FC236}">
                  <a16:creationId xmlns:a16="http://schemas.microsoft.com/office/drawing/2014/main" id="{102AF07F-819F-489C-B8BA-A0F17AA779DF}"/>
                </a:ext>
              </a:extLst>
            </p:cNvPr>
            <p:cNvSpPr/>
            <p:nvPr/>
          </p:nvSpPr>
          <p:spPr bwMode="auto">
            <a:xfrm>
              <a:off x="3870122" y="1929389"/>
              <a:ext cx="1212697" cy="749824"/>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98" name="TextBox 19">
              <a:extLst>
                <a:ext uri="{FF2B5EF4-FFF2-40B4-BE49-F238E27FC236}">
                  <a16:creationId xmlns:a16="http://schemas.microsoft.com/office/drawing/2014/main" id="{D8E3F06D-0A79-42D5-A54C-C976463A692F}"/>
                </a:ext>
              </a:extLst>
            </p:cNvPr>
            <p:cNvSpPr txBox="1"/>
            <p:nvPr/>
          </p:nvSpPr>
          <p:spPr>
            <a:xfrm>
              <a:off x="3795653" y="1701796"/>
              <a:ext cx="1848143"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Subnet0 </a:t>
              </a:r>
              <a:r>
                <a:rPr lang="fr-FR" sz="980" dirty="0"/>
                <a:t>10.60.0.0/24</a:t>
              </a:r>
            </a:p>
          </p:txBody>
        </p:sp>
        <p:sp>
          <p:nvSpPr>
            <p:cNvPr id="100" name="TextBox 21">
              <a:extLst>
                <a:ext uri="{FF2B5EF4-FFF2-40B4-BE49-F238E27FC236}">
                  <a16:creationId xmlns:a16="http://schemas.microsoft.com/office/drawing/2014/main" id="{629A10C7-60C7-4D5C-B0E5-82AACBC1584B}"/>
                </a:ext>
              </a:extLst>
            </p:cNvPr>
            <p:cNvSpPr txBox="1"/>
            <p:nvPr/>
          </p:nvSpPr>
          <p:spPr>
            <a:xfrm>
              <a:off x="3623168" y="1039199"/>
              <a:ext cx="1297732"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az104-06-rg1</a:t>
              </a:r>
            </a:p>
          </p:txBody>
        </p:sp>
        <p:sp>
          <p:nvSpPr>
            <p:cNvPr id="102" name="Rectangle 101">
              <a:extLst>
                <a:ext uri="{FF2B5EF4-FFF2-40B4-BE49-F238E27FC236}">
                  <a16:creationId xmlns:a16="http://schemas.microsoft.com/office/drawing/2014/main" id="{3CDB13EA-0AF5-43B2-9EC7-20CAFCC56ACE}"/>
                </a:ext>
              </a:extLst>
            </p:cNvPr>
            <p:cNvSpPr/>
            <p:nvPr/>
          </p:nvSpPr>
          <p:spPr bwMode="auto">
            <a:xfrm>
              <a:off x="3237917" y="1323711"/>
              <a:ext cx="4132999" cy="1657314"/>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pic>
          <p:nvPicPr>
            <p:cNvPr id="104" name="Graphic 25">
              <a:extLst>
                <a:ext uri="{FF2B5EF4-FFF2-40B4-BE49-F238E27FC236}">
                  <a16:creationId xmlns:a16="http://schemas.microsoft.com/office/drawing/2014/main" id="{22D3A501-56C8-4E16-8130-2C28C429A90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50244" y="987812"/>
              <a:ext cx="308264" cy="308264"/>
            </a:xfrm>
            <a:prstGeom prst="rect">
              <a:avLst/>
            </a:prstGeom>
          </p:spPr>
        </p:pic>
        <p:sp>
          <p:nvSpPr>
            <p:cNvPr id="106" name="TextBox 71">
              <a:extLst>
                <a:ext uri="{FF2B5EF4-FFF2-40B4-BE49-F238E27FC236}">
                  <a16:creationId xmlns:a16="http://schemas.microsoft.com/office/drawing/2014/main" id="{033DB406-FCAA-4F30-A991-49140740A31A}"/>
                </a:ext>
              </a:extLst>
            </p:cNvPr>
            <p:cNvSpPr txBox="1"/>
            <p:nvPr/>
          </p:nvSpPr>
          <p:spPr>
            <a:xfrm>
              <a:off x="510489" y="907789"/>
              <a:ext cx="1568286" cy="271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53" b="1" dirty="0">
                  <a:solidFill>
                    <a:srgbClr val="0078D3">
                      <a:lumMod val="50000"/>
                    </a:srgbClr>
                  </a:solidFill>
                  <a:latin typeface="Segoe UI"/>
                </a:rPr>
                <a:t>Task1</a:t>
              </a:r>
            </a:p>
          </p:txBody>
        </p:sp>
        <p:cxnSp>
          <p:nvCxnSpPr>
            <p:cNvPr id="108" name="Straight Connector 107">
              <a:extLst>
                <a:ext uri="{FF2B5EF4-FFF2-40B4-BE49-F238E27FC236}">
                  <a16:creationId xmlns:a16="http://schemas.microsoft.com/office/drawing/2014/main" id="{DCBDB6A2-3307-4DB2-AC35-7CB96474F447}"/>
                </a:ext>
              </a:extLst>
            </p:cNvPr>
            <p:cNvCxnSpPr>
              <a:cxnSpLocks/>
            </p:cNvCxnSpPr>
            <p:nvPr/>
          </p:nvCxnSpPr>
          <p:spPr>
            <a:xfrm>
              <a:off x="3458674" y="2821499"/>
              <a:ext cx="0" cy="1378345"/>
            </a:xfrm>
            <a:prstGeom prst="line">
              <a:avLst/>
            </a:prstGeom>
            <a:ln w="5715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0" name="TextBox 81">
              <a:extLst>
                <a:ext uri="{FF2B5EF4-FFF2-40B4-BE49-F238E27FC236}">
                  <a16:creationId xmlns:a16="http://schemas.microsoft.com/office/drawing/2014/main" id="{0BC4C9A2-DDD3-4004-8959-EA46F48F9528}"/>
                </a:ext>
              </a:extLst>
            </p:cNvPr>
            <p:cNvSpPr txBox="1"/>
            <p:nvPr/>
          </p:nvSpPr>
          <p:spPr>
            <a:xfrm>
              <a:off x="2474906" y="3313378"/>
              <a:ext cx="755607" cy="25726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980" b="1" dirty="0" err="1"/>
                <a:t>Peering</a:t>
              </a:r>
              <a:endParaRPr lang="fr-FR" sz="980" b="1" dirty="0"/>
            </a:p>
          </p:txBody>
        </p:sp>
        <p:pic>
          <p:nvPicPr>
            <p:cNvPr id="112" name="Graphic 85">
              <a:extLst>
                <a:ext uri="{FF2B5EF4-FFF2-40B4-BE49-F238E27FC236}">
                  <a16:creationId xmlns:a16="http://schemas.microsoft.com/office/drawing/2014/main" id="{C2B7AEBE-74EA-4F8A-A45B-5E4D1BD8EF4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41493" y="3393245"/>
              <a:ext cx="246547" cy="246547"/>
            </a:xfrm>
            <a:prstGeom prst="rect">
              <a:avLst/>
            </a:prstGeom>
          </p:spPr>
        </p:pic>
        <p:sp>
          <p:nvSpPr>
            <p:cNvPr id="114" name="TextBox 97">
              <a:extLst>
                <a:ext uri="{FF2B5EF4-FFF2-40B4-BE49-F238E27FC236}">
                  <a16:creationId xmlns:a16="http://schemas.microsoft.com/office/drawing/2014/main" id="{E75EBC7C-9A9E-4C91-A8C1-165F41452555}"/>
                </a:ext>
              </a:extLst>
            </p:cNvPr>
            <p:cNvSpPr txBox="1"/>
            <p:nvPr/>
          </p:nvSpPr>
          <p:spPr>
            <a:xfrm>
              <a:off x="5513910" y="2295816"/>
              <a:ext cx="1322180" cy="57328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980" b="1" dirty="0"/>
                <a:t>az104-06-vm1</a:t>
              </a:r>
            </a:p>
            <a:p>
              <a:pPr algn="ctr"/>
              <a:r>
                <a:rPr lang="fr-FR" sz="980" dirty="0"/>
                <a:t>10.60.1.4</a:t>
              </a:r>
            </a:p>
            <a:p>
              <a:pPr algn="ctr"/>
              <a:endParaRPr lang="fr-FR" sz="1176" b="1" dirty="0"/>
            </a:p>
          </p:txBody>
        </p:sp>
        <p:sp>
          <p:nvSpPr>
            <p:cNvPr id="116" name="Rectangle 115">
              <a:extLst>
                <a:ext uri="{FF2B5EF4-FFF2-40B4-BE49-F238E27FC236}">
                  <a16:creationId xmlns:a16="http://schemas.microsoft.com/office/drawing/2014/main" id="{C3EA8F78-1321-451C-A304-E5735E4B1109}"/>
                </a:ext>
              </a:extLst>
            </p:cNvPr>
            <p:cNvSpPr/>
            <p:nvPr/>
          </p:nvSpPr>
          <p:spPr bwMode="auto">
            <a:xfrm>
              <a:off x="5565461" y="1949619"/>
              <a:ext cx="1212697" cy="743566"/>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118" name="TextBox 99">
              <a:extLst>
                <a:ext uri="{FF2B5EF4-FFF2-40B4-BE49-F238E27FC236}">
                  <a16:creationId xmlns:a16="http://schemas.microsoft.com/office/drawing/2014/main" id="{C323453C-63C3-4DA5-8089-5F173E1F3CFA}"/>
                </a:ext>
              </a:extLst>
            </p:cNvPr>
            <p:cNvSpPr txBox="1"/>
            <p:nvPr/>
          </p:nvSpPr>
          <p:spPr>
            <a:xfrm>
              <a:off x="5494905" y="1732154"/>
              <a:ext cx="1848143"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Subnet1 </a:t>
              </a:r>
              <a:r>
                <a:rPr lang="fr-FR" sz="980" dirty="0"/>
                <a:t>10.60.1.0/24</a:t>
              </a:r>
            </a:p>
          </p:txBody>
        </p:sp>
        <p:sp>
          <p:nvSpPr>
            <p:cNvPr id="120" name="TextBox 101">
              <a:extLst>
                <a:ext uri="{FF2B5EF4-FFF2-40B4-BE49-F238E27FC236}">
                  <a16:creationId xmlns:a16="http://schemas.microsoft.com/office/drawing/2014/main" id="{B037E5F3-AFBF-4AE2-89C5-80A50F00115A}"/>
                </a:ext>
              </a:extLst>
            </p:cNvPr>
            <p:cNvSpPr txBox="1"/>
            <p:nvPr/>
          </p:nvSpPr>
          <p:spPr>
            <a:xfrm>
              <a:off x="2094396" y="5021077"/>
              <a:ext cx="1322180" cy="57328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980" b="1" dirty="0"/>
                <a:t>az104-06-vm2</a:t>
              </a:r>
            </a:p>
            <a:p>
              <a:pPr algn="ctr"/>
              <a:r>
                <a:rPr lang="fr-FR" sz="980" dirty="0"/>
                <a:t>10.62.0.4</a:t>
              </a:r>
            </a:p>
            <a:p>
              <a:pPr algn="ctr"/>
              <a:endParaRPr lang="fr-FR" sz="1176" b="1" dirty="0"/>
            </a:p>
          </p:txBody>
        </p:sp>
        <p:sp>
          <p:nvSpPr>
            <p:cNvPr id="122" name="Rectangle 121">
              <a:extLst>
                <a:ext uri="{FF2B5EF4-FFF2-40B4-BE49-F238E27FC236}">
                  <a16:creationId xmlns:a16="http://schemas.microsoft.com/office/drawing/2014/main" id="{E741EDDC-F3FC-48D5-B491-440E94759F4F}"/>
                </a:ext>
              </a:extLst>
            </p:cNvPr>
            <p:cNvSpPr/>
            <p:nvPr/>
          </p:nvSpPr>
          <p:spPr bwMode="auto">
            <a:xfrm>
              <a:off x="1832201" y="4196991"/>
              <a:ext cx="1908048" cy="1444486"/>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124" name="Rectangle 123">
              <a:extLst>
                <a:ext uri="{FF2B5EF4-FFF2-40B4-BE49-F238E27FC236}">
                  <a16:creationId xmlns:a16="http://schemas.microsoft.com/office/drawing/2014/main" id="{920E91EB-DB86-4F0B-BA4C-1445BA63F472}"/>
                </a:ext>
              </a:extLst>
            </p:cNvPr>
            <p:cNvSpPr/>
            <p:nvPr/>
          </p:nvSpPr>
          <p:spPr bwMode="auto">
            <a:xfrm>
              <a:off x="2154285" y="4667645"/>
              <a:ext cx="1189322" cy="751224"/>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126" name="TextBox 105">
              <a:extLst>
                <a:ext uri="{FF2B5EF4-FFF2-40B4-BE49-F238E27FC236}">
                  <a16:creationId xmlns:a16="http://schemas.microsoft.com/office/drawing/2014/main" id="{58D53DF9-5C79-4B82-8A99-83D5933FB48B}"/>
                </a:ext>
              </a:extLst>
            </p:cNvPr>
            <p:cNvSpPr txBox="1"/>
            <p:nvPr/>
          </p:nvSpPr>
          <p:spPr>
            <a:xfrm>
              <a:off x="2103496" y="4451035"/>
              <a:ext cx="1848143"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Subnet0 </a:t>
              </a:r>
              <a:r>
                <a:rPr lang="fr-FR" sz="980" dirty="0"/>
                <a:t>10.62.0.0/24</a:t>
              </a:r>
            </a:p>
          </p:txBody>
        </p:sp>
        <p:sp>
          <p:nvSpPr>
            <p:cNvPr id="128" name="TextBox 106">
              <a:extLst>
                <a:ext uri="{FF2B5EF4-FFF2-40B4-BE49-F238E27FC236}">
                  <a16:creationId xmlns:a16="http://schemas.microsoft.com/office/drawing/2014/main" id="{62EF03DA-0989-4FD8-BB72-A47F6CF01296}"/>
                </a:ext>
              </a:extLst>
            </p:cNvPr>
            <p:cNvSpPr txBox="1"/>
            <p:nvPr/>
          </p:nvSpPr>
          <p:spPr>
            <a:xfrm>
              <a:off x="1063483" y="6127440"/>
              <a:ext cx="1297732" cy="25726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az104-06-rg1</a:t>
              </a:r>
            </a:p>
          </p:txBody>
        </p:sp>
        <p:sp>
          <p:nvSpPr>
            <p:cNvPr id="130" name="Rectangle 129">
              <a:extLst>
                <a:ext uri="{FF2B5EF4-FFF2-40B4-BE49-F238E27FC236}">
                  <a16:creationId xmlns:a16="http://schemas.microsoft.com/office/drawing/2014/main" id="{FA24F91C-783B-4DD9-BB56-B90C2FF43B6B}"/>
                </a:ext>
              </a:extLst>
            </p:cNvPr>
            <p:cNvSpPr/>
            <p:nvPr/>
          </p:nvSpPr>
          <p:spPr bwMode="auto">
            <a:xfrm>
              <a:off x="787644" y="4066317"/>
              <a:ext cx="3107653" cy="2015134"/>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131" name="TextBox 113">
              <a:extLst>
                <a:ext uri="{FF2B5EF4-FFF2-40B4-BE49-F238E27FC236}">
                  <a16:creationId xmlns:a16="http://schemas.microsoft.com/office/drawing/2014/main" id="{5FB07D57-C556-4FC4-A868-F5D971CAFF2D}"/>
                </a:ext>
              </a:extLst>
            </p:cNvPr>
            <p:cNvSpPr txBox="1"/>
            <p:nvPr/>
          </p:nvSpPr>
          <p:spPr>
            <a:xfrm>
              <a:off x="2058510" y="5716004"/>
              <a:ext cx="2227804"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az104-06-vnet2 </a:t>
              </a:r>
              <a:r>
                <a:rPr lang="fr-FR" sz="980" dirty="0"/>
                <a:t>10.62.0.0/22</a:t>
              </a:r>
            </a:p>
          </p:txBody>
        </p:sp>
        <p:sp>
          <p:nvSpPr>
            <p:cNvPr id="132" name="TextBox 115">
              <a:extLst>
                <a:ext uri="{FF2B5EF4-FFF2-40B4-BE49-F238E27FC236}">
                  <a16:creationId xmlns:a16="http://schemas.microsoft.com/office/drawing/2014/main" id="{D57D3D96-7170-4488-9EFD-3304A7C5AEC5}"/>
                </a:ext>
              </a:extLst>
            </p:cNvPr>
            <p:cNvSpPr txBox="1"/>
            <p:nvPr/>
          </p:nvSpPr>
          <p:spPr>
            <a:xfrm>
              <a:off x="7267096" y="5032416"/>
              <a:ext cx="1322180" cy="57328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980" b="1" dirty="0"/>
                <a:t>az104-06-vm3</a:t>
              </a:r>
            </a:p>
            <a:p>
              <a:pPr algn="ctr"/>
              <a:r>
                <a:rPr lang="fr-FR" sz="980" dirty="0"/>
                <a:t>10.63.0.4</a:t>
              </a:r>
            </a:p>
            <a:p>
              <a:pPr algn="ctr"/>
              <a:endParaRPr lang="fr-FR" sz="1176" b="1" dirty="0"/>
            </a:p>
          </p:txBody>
        </p:sp>
        <p:sp>
          <p:nvSpPr>
            <p:cNvPr id="133" name="Rectangle 132">
              <a:extLst>
                <a:ext uri="{FF2B5EF4-FFF2-40B4-BE49-F238E27FC236}">
                  <a16:creationId xmlns:a16="http://schemas.microsoft.com/office/drawing/2014/main" id="{1ECE00C7-DB32-43C1-AB87-AA28E18C9BD9}"/>
                </a:ext>
              </a:extLst>
            </p:cNvPr>
            <p:cNvSpPr/>
            <p:nvPr/>
          </p:nvSpPr>
          <p:spPr bwMode="auto">
            <a:xfrm>
              <a:off x="6897556" y="4199844"/>
              <a:ext cx="2049607" cy="150886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134" name="TextBox 120">
              <a:extLst>
                <a:ext uri="{FF2B5EF4-FFF2-40B4-BE49-F238E27FC236}">
                  <a16:creationId xmlns:a16="http://schemas.microsoft.com/office/drawing/2014/main" id="{E9F28FC7-5719-406D-AD4F-B651CB52B3D4}"/>
                </a:ext>
              </a:extLst>
            </p:cNvPr>
            <p:cNvSpPr txBox="1"/>
            <p:nvPr/>
          </p:nvSpPr>
          <p:spPr>
            <a:xfrm>
              <a:off x="7066561" y="6117647"/>
              <a:ext cx="1297732" cy="25726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az104-06-rg1</a:t>
              </a:r>
            </a:p>
          </p:txBody>
        </p:sp>
        <p:sp>
          <p:nvSpPr>
            <p:cNvPr id="136" name="Rectangle 135">
              <a:extLst>
                <a:ext uri="{FF2B5EF4-FFF2-40B4-BE49-F238E27FC236}">
                  <a16:creationId xmlns:a16="http://schemas.microsoft.com/office/drawing/2014/main" id="{9438C117-270F-4FFD-8CF8-3AC8383732A4}"/>
                </a:ext>
              </a:extLst>
            </p:cNvPr>
            <p:cNvSpPr/>
            <p:nvPr/>
          </p:nvSpPr>
          <p:spPr bwMode="auto">
            <a:xfrm>
              <a:off x="6768623" y="4066502"/>
              <a:ext cx="3399259" cy="2015134"/>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138" name="TextBox 123">
              <a:extLst>
                <a:ext uri="{FF2B5EF4-FFF2-40B4-BE49-F238E27FC236}">
                  <a16:creationId xmlns:a16="http://schemas.microsoft.com/office/drawing/2014/main" id="{36DA0D04-D260-4E65-BF7B-1EB1B2EFE7E9}"/>
                </a:ext>
              </a:extLst>
            </p:cNvPr>
            <p:cNvSpPr txBox="1"/>
            <p:nvPr/>
          </p:nvSpPr>
          <p:spPr>
            <a:xfrm>
              <a:off x="7210842" y="5708713"/>
              <a:ext cx="2191283"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az104-06-vnet3 </a:t>
              </a:r>
              <a:r>
                <a:rPr lang="fr-FR" sz="980" dirty="0"/>
                <a:t>10.63.0.0/22</a:t>
              </a:r>
            </a:p>
          </p:txBody>
        </p:sp>
        <p:cxnSp>
          <p:nvCxnSpPr>
            <p:cNvPr id="140" name="Straight Connector 139">
              <a:extLst>
                <a:ext uri="{FF2B5EF4-FFF2-40B4-BE49-F238E27FC236}">
                  <a16:creationId xmlns:a16="http://schemas.microsoft.com/office/drawing/2014/main" id="{84A5BD9B-1DEC-493C-A300-449F35FAFDA5}"/>
                </a:ext>
              </a:extLst>
            </p:cNvPr>
            <p:cNvCxnSpPr>
              <a:cxnSpLocks/>
            </p:cNvCxnSpPr>
            <p:nvPr/>
          </p:nvCxnSpPr>
          <p:spPr>
            <a:xfrm>
              <a:off x="6988533" y="2813256"/>
              <a:ext cx="0" cy="1380189"/>
            </a:xfrm>
            <a:prstGeom prst="line">
              <a:avLst/>
            </a:prstGeom>
            <a:ln w="5715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42" name="TextBox 128">
              <a:extLst>
                <a:ext uri="{FF2B5EF4-FFF2-40B4-BE49-F238E27FC236}">
                  <a16:creationId xmlns:a16="http://schemas.microsoft.com/office/drawing/2014/main" id="{9E55F995-EC90-4E8A-8F44-DF33887C819B}"/>
                </a:ext>
              </a:extLst>
            </p:cNvPr>
            <p:cNvSpPr txBox="1"/>
            <p:nvPr/>
          </p:nvSpPr>
          <p:spPr>
            <a:xfrm>
              <a:off x="7209499" y="3375192"/>
              <a:ext cx="755607" cy="25726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980" b="1" dirty="0" err="1"/>
                <a:t>Peering</a:t>
              </a:r>
              <a:endParaRPr lang="fr-FR" sz="980" b="1" dirty="0"/>
            </a:p>
          </p:txBody>
        </p:sp>
        <p:pic>
          <p:nvPicPr>
            <p:cNvPr id="144" name="Graphic 131">
              <a:extLst>
                <a:ext uri="{FF2B5EF4-FFF2-40B4-BE49-F238E27FC236}">
                  <a16:creationId xmlns:a16="http://schemas.microsoft.com/office/drawing/2014/main" id="{07D94644-7433-4A35-AB78-5470A9CE107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23485" y="4744520"/>
              <a:ext cx="350054" cy="350054"/>
            </a:xfrm>
            <a:prstGeom prst="rect">
              <a:avLst/>
            </a:prstGeom>
          </p:spPr>
        </p:pic>
        <p:sp>
          <p:nvSpPr>
            <p:cNvPr id="146" name="TextBox 133">
              <a:extLst>
                <a:ext uri="{FF2B5EF4-FFF2-40B4-BE49-F238E27FC236}">
                  <a16:creationId xmlns:a16="http://schemas.microsoft.com/office/drawing/2014/main" id="{6F492DD1-593C-4F73-99D4-6ABDFFE3717D}"/>
                </a:ext>
              </a:extLst>
            </p:cNvPr>
            <p:cNvSpPr txBox="1"/>
            <p:nvPr/>
          </p:nvSpPr>
          <p:spPr>
            <a:xfrm>
              <a:off x="783118" y="5111668"/>
              <a:ext cx="1184522"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az104-06-rt23</a:t>
              </a:r>
            </a:p>
          </p:txBody>
        </p:sp>
        <p:cxnSp>
          <p:nvCxnSpPr>
            <p:cNvPr id="148" name="Straight Arrow Connector 147">
              <a:extLst>
                <a:ext uri="{FF2B5EF4-FFF2-40B4-BE49-F238E27FC236}">
                  <a16:creationId xmlns:a16="http://schemas.microsoft.com/office/drawing/2014/main" id="{DDC27406-9F65-4B90-A2AF-56EEE84E4F9F}"/>
                </a:ext>
              </a:extLst>
            </p:cNvPr>
            <p:cNvCxnSpPr>
              <a:cxnSpLocks/>
            </p:cNvCxnSpPr>
            <p:nvPr/>
          </p:nvCxnSpPr>
          <p:spPr>
            <a:xfrm>
              <a:off x="1608807" y="5008768"/>
              <a:ext cx="54547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0" name="TextBox 138">
              <a:extLst>
                <a:ext uri="{FF2B5EF4-FFF2-40B4-BE49-F238E27FC236}">
                  <a16:creationId xmlns:a16="http://schemas.microsoft.com/office/drawing/2014/main" id="{AD851B86-B033-4EE4-AEE5-E6CAB372DBF8}"/>
                </a:ext>
              </a:extLst>
            </p:cNvPr>
            <p:cNvSpPr txBox="1"/>
            <p:nvPr/>
          </p:nvSpPr>
          <p:spPr>
            <a:xfrm>
              <a:off x="8999419" y="5074859"/>
              <a:ext cx="1184522"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az104-06-rt32</a:t>
              </a:r>
            </a:p>
          </p:txBody>
        </p:sp>
        <p:cxnSp>
          <p:nvCxnSpPr>
            <p:cNvPr id="152" name="Straight Arrow Connector 151">
              <a:extLst>
                <a:ext uri="{FF2B5EF4-FFF2-40B4-BE49-F238E27FC236}">
                  <a16:creationId xmlns:a16="http://schemas.microsoft.com/office/drawing/2014/main" id="{6B0ED76A-84B4-4093-AA28-0E54C7E03092}"/>
                </a:ext>
              </a:extLst>
            </p:cNvPr>
            <p:cNvCxnSpPr>
              <a:cxnSpLocks/>
            </p:cNvCxnSpPr>
            <p:nvPr/>
          </p:nvCxnSpPr>
          <p:spPr>
            <a:xfrm flipH="1">
              <a:off x="8589275" y="4897026"/>
              <a:ext cx="852133"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3" name="TextBox 78">
              <a:extLst>
                <a:ext uri="{FF2B5EF4-FFF2-40B4-BE49-F238E27FC236}">
                  <a16:creationId xmlns:a16="http://schemas.microsoft.com/office/drawing/2014/main" id="{891CCA2F-8F02-4796-8812-B0F2BC98AC1D}"/>
                </a:ext>
              </a:extLst>
            </p:cNvPr>
            <p:cNvSpPr txBox="1"/>
            <p:nvPr/>
          </p:nvSpPr>
          <p:spPr>
            <a:xfrm>
              <a:off x="2205815" y="2847272"/>
              <a:ext cx="1568286" cy="271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53" b="1" dirty="0">
                  <a:solidFill>
                    <a:srgbClr val="0078D3">
                      <a:lumMod val="50000"/>
                    </a:srgbClr>
                  </a:solidFill>
                  <a:latin typeface="Segoe UI"/>
                </a:rPr>
                <a:t>Task2, Task3</a:t>
              </a:r>
            </a:p>
          </p:txBody>
        </p:sp>
        <p:sp>
          <p:nvSpPr>
            <p:cNvPr id="154" name="TextBox 80">
              <a:extLst>
                <a:ext uri="{FF2B5EF4-FFF2-40B4-BE49-F238E27FC236}">
                  <a16:creationId xmlns:a16="http://schemas.microsoft.com/office/drawing/2014/main" id="{196842A4-F9C5-496D-8EB3-5F432AE8A4AA}"/>
                </a:ext>
              </a:extLst>
            </p:cNvPr>
            <p:cNvSpPr txBox="1"/>
            <p:nvPr/>
          </p:nvSpPr>
          <p:spPr>
            <a:xfrm>
              <a:off x="765180" y="4318534"/>
              <a:ext cx="1568286" cy="271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53" b="1" dirty="0">
                  <a:solidFill>
                    <a:srgbClr val="0078D3">
                      <a:lumMod val="50000"/>
                    </a:srgbClr>
                  </a:solidFill>
                  <a:latin typeface="Segoe UI"/>
                </a:rPr>
                <a:t>Task4</a:t>
              </a:r>
            </a:p>
          </p:txBody>
        </p:sp>
        <p:sp>
          <p:nvSpPr>
            <p:cNvPr id="155" name="TextBox 84">
              <a:extLst>
                <a:ext uri="{FF2B5EF4-FFF2-40B4-BE49-F238E27FC236}">
                  <a16:creationId xmlns:a16="http://schemas.microsoft.com/office/drawing/2014/main" id="{31E88CA1-B0B6-4422-B100-3E9A44E74090}"/>
                </a:ext>
              </a:extLst>
            </p:cNvPr>
            <p:cNvSpPr txBox="1"/>
            <p:nvPr/>
          </p:nvSpPr>
          <p:spPr>
            <a:xfrm>
              <a:off x="9032283" y="4404853"/>
              <a:ext cx="1568286" cy="271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53" b="1" dirty="0">
                  <a:solidFill>
                    <a:srgbClr val="0078D3">
                      <a:lumMod val="50000"/>
                    </a:srgbClr>
                  </a:solidFill>
                  <a:latin typeface="Segoe UI"/>
                </a:rPr>
                <a:t>Task4</a:t>
              </a:r>
            </a:p>
          </p:txBody>
        </p:sp>
        <p:sp>
          <p:nvSpPr>
            <p:cNvPr id="156" name="Rectangle 155">
              <a:extLst>
                <a:ext uri="{FF2B5EF4-FFF2-40B4-BE49-F238E27FC236}">
                  <a16:creationId xmlns:a16="http://schemas.microsoft.com/office/drawing/2014/main" id="{79D6896A-1DB5-47E0-8DCE-E5A7F45D346A}"/>
                </a:ext>
              </a:extLst>
            </p:cNvPr>
            <p:cNvSpPr/>
            <p:nvPr/>
          </p:nvSpPr>
          <p:spPr bwMode="auto">
            <a:xfrm>
              <a:off x="4077778" y="4317551"/>
              <a:ext cx="2522816" cy="1988187"/>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158" name="TextBox 57">
              <a:extLst>
                <a:ext uri="{FF2B5EF4-FFF2-40B4-BE49-F238E27FC236}">
                  <a16:creationId xmlns:a16="http://schemas.microsoft.com/office/drawing/2014/main" id="{AA4647E4-64C7-41D3-9D7B-D561C2AE9041}"/>
                </a:ext>
              </a:extLst>
            </p:cNvPr>
            <p:cNvSpPr txBox="1"/>
            <p:nvPr/>
          </p:nvSpPr>
          <p:spPr>
            <a:xfrm>
              <a:off x="4069058" y="4268469"/>
              <a:ext cx="1568286" cy="271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53" b="1" dirty="0">
                  <a:solidFill>
                    <a:srgbClr val="0078D3">
                      <a:lumMod val="50000"/>
                    </a:srgbClr>
                  </a:solidFill>
                  <a:latin typeface="Segoe UI"/>
                </a:rPr>
                <a:t>Task5</a:t>
              </a:r>
            </a:p>
          </p:txBody>
        </p:sp>
        <p:pic>
          <p:nvPicPr>
            <p:cNvPr id="160" name="Graphic 58">
              <a:extLst>
                <a:ext uri="{FF2B5EF4-FFF2-40B4-BE49-F238E27FC236}">
                  <a16:creationId xmlns:a16="http://schemas.microsoft.com/office/drawing/2014/main" id="{F3C33086-59AB-4A15-9ACB-B9605EF25BB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103972" y="4638864"/>
              <a:ext cx="394529" cy="394529"/>
            </a:xfrm>
            <a:prstGeom prst="rect">
              <a:avLst/>
            </a:prstGeom>
          </p:spPr>
        </p:pic>
        <p:sp>
          <p:nvSpPr>
            <p:cNvPr id="162" name="TextBox 59">
              <a:extLst>
                <a:ext uri="{FF2B5EF4-FFF2-40B4-BE49-F238E27FC236}">
                  <a16:creationId xmlns:a16="http://schemas.microsoft.com/office/drawing/2014/main" id="{1DD3D492-57F0-4442-B568-44A41960597E}"/>
                </a:ext>
              </a:extLst>
            </p:cNvPr>
            <p:cNvSpPr txBox="1"/>
            <p:nvPr/>
          </p:nvSpPr>
          <p:spPr>
            <a:xfrm>
              <a:off x="4792588" y="4982040"/>
              <a:ext cx="1297732"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az104-06-lb4</a:t>
              </a:r>
            </a:p>
          </p:txBody>
        </p:sp>
        <p:sp>
          <p:nvSpPr>
            <p:cNvPr id="163" name="Rectangle 162">
              <a:extLst>
                <a:ext uri="{FF2B5EF4-FFF2-40B4-BE49-F238E27FC236}">
                  <a16:creationId xmlns:a16="http://schemas.microsoft.com/office/drawing/2014/main" id="{ADC7C288-8EE4-4E08-A348-8E7F8221EB7D}"/>
                </a:ext>
              </a:extLst>
            </p:cNvPr>
            <p:cNvSpPr/>
            <p:nvPr/>
          </p:nvSpPr>
          <p:spPr bwMode="auto">
            <a:xfrm>
              <a:off x="4399931" y="4540023"/>
              <a:ext cx="1873750" cy="1361358"/>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pic>
          <p:nvPicPr>
            <p:cNvPr id="164" name="Graphic 61">
              <a:extLst>
                <a:ext uri="{FF2B5EF4-FFF2-40B4-BE49-F238E27FC236}">
                  <a16:creationId xmlns:a16="http://schemas.microsoft.com/office/drawing/2014/main" id="{D7AAD070-12AB-4517-9273-95F48968D27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155408" y="5343892"/>
              <a:ext cx="265416" cy="265416"/>
            </a:xfrm>
            <a:prstGeom prst="rect">
              <a:avLst/>
            </a:prstGeom>
          </p:spPr>
        </p:pic>
        <p:sp>
          <p:nvSpPr>
            <p:cNvPr id="165" name="TextBox 62">
              <a:extLst>
                <a:ext uri="{FF2B5EF4-FFF2-40B4-BE49-F238E27FC236}">
                  <a16:creationId xmlns:a16="http://schemas.microsoft.com/office/drawing/2014/main" id="{F81C66CD-59C4-46F8-8F38-CF35BF8ECF63}"/>
                </a:ext>
              </a:extLst>
            </p:cNvPr>
            <p:cNvSpPr txBox="1"/>
            <p:nvPr/>
          </p:nvSpPr>
          <p:spPr>
            <a:xfrm>
              <a:off x="4748188" y="5569289"/>
              <a:ext cx="1264958"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az104-06-pip4</a:t>
              </a:r>
            </a:p>
          </p:txBody>
        </p:sp>
        <p:cxnSp>
          <p:nvCxnSpPr>
            <p:cNvPr id="166" name="Straight Arrow Connector 165">
              <a:extLst>
                <a:ext uri="{FF2B5EF4-FFF2-40B4-BE49-F238E27FC236}">
                  <a16:creationId xmlns:a16="http://schemas.microsoft.com/office/drawing/2014/main" id="{D17736F3-E199-4341-9468-FB5B760F741C}"/>
                </a:ext>
              </a:extLst>
            </p:cNvPr>
            <p:cNvCxnSpPr>
              <a:cxnSpLocks/>
              <a:stCxn id="160" idx="0"/>
            </p:cNvCxnSpPr>
            <p:nvPr/>
          </p:nvCxnSpPr>
          <p:spPr>
            <a:xfrm flipH="1" flipV="1">
              <a:off x="4480380" y="2628972"/>
              <a:ext cx="820857" cy="2009892"/>
            </a:xfrm>
            <a:prstGeom prst="straightConnector1">
              <a:avLst/>
            </a:prstGeom>
            <a:ln w="19050">
              <a:solidFill>
                <a:schemeClr val="tx2">
                  <a:lumMod val="75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167" name="TextBox 64">
              <a:extLst>
                <a:ext uri="{FF2B5EF4-FFF2-40B4-BE49-F238E27FC236}">
                  <a16:creationId xmlns:a16="http://schemas.microsoft.com/office/drawing/2014/main" id="{8F8451EB-8F6E-4970-9342-4E8F40E8B950}"/>
                </a:ext>
              </a:extLst>
            </p:cNvPr>
            <p:cNvSpPr txBox="1"/>
            <p:nvPr/>
          </p:nvSpPr>
          <p:spPr>
            <a:xfrm>
              <a:off x="4682363" y="5958832"/>
              <a:ext cx="1297732"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az104-06-rg4</a:t>
              </a:r>
            </a:p>
          </p:txBody>
        </p:sp>
        <p:cxnSp>
          <p:nvCxnSpPr>
            <p:cNvPr id="168" name="Straight Arrow Connector 167">
              <a:extLst>
                <a:ext uri="{FF2B5EF4-FFF2-40B4-BE49-F238E27FC236}">
                  <a16:creationId xmlns:a16="http://schemas.microsoft.com/office/drawing/2014/main" id="{F6965573-401A-4ECF-90EC-7376AA61186C}"/>
                </a:ext>
              </a:extLst>
            </p:cNvPr>
            <p:cNvCxnSpPr>
              <a:cxnSpLocks/>
              <a:stCxn id="160" idx="0"/>
            </p:cNvCxnSpPr>
            <p:nvPr/>
          </p:nvCxnSpPr>
          <p:spPr>
            <a:xfrm flipV="1">
              <a:off x="5301237" y="2578300"/>
              <a:ext cx="786595" cy="2060564"/>
            </a:xfrm>
            <a:prstGeom prst="straightConnector1">
              <a:avLst/>
            </a:prstGeom>
            <a:ln w="19050">
              <a:solidFill>
                <a:schemeClr val="tx2">
                  <a:lumMod val="75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169" name="Rectangle 168">
              <a:extLst>
                <a:ext uri="{FF2B5EF4-FFF2-40B4-BE49-F238E27FC236}">
                  <a16:creationId xmlns:a16="http://schemas.microsoft.com/office/drawing/2014/main" id="{601D7DE3-D315-4874-A734-0EBBD79AC164}"/>
                </a:ext>
              </a:extLst>
            </p:cNvPr>
            <p:cNvSpPr/>
            <p:nvPr/>
          </p:nvSpPr>
          <p:spPr bwMode="auto">
            <a:xfrm>
              <a:off x="8124461" y="480425"/>
              <a:ext cx="3399258" cy="2536996"/>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170" name="TextBox 68">
              <a:extLst>
                <a:ext uri="{FF2B5EF4-FFF2-40B4-BE49-F238E27FC236}">
                  <a16:creationId xmlns:a16="http://schemas.microsoft.com/office/drawing/2014/main" id="{66C6BE30-2A0E-40AC-BB09-836870A22AFD}"/>
                </a:ext>
              </a:extLst>
            </p:cNvPr>
            <p:cNvSpPr txBox="1"/>
            <p:nvPr/>
          </p:nvSpPr>
          <p:spPr>
            <a:xfrm>
              <a:off x="8141030" y="505414"/>
              <a:ext cx="1568286" cy="271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53" b="1" dirty="0">
                  <a:solidFill>
                    <a:srgbClr val="0078D3">
                      <a:lumMod val="50000"/>
                    </a:srgbClr>
                  </a:solidFill>
                  <a:latin typeface="Segoe UI"/>
                </a:rPr>
                <a:t>Task6</a:t>
              </a:r>
            </a:p>
          </p:txBody>
        </p:sp>
        <p:sp>
          <p:nvSpPr>
            <p:cNvPr id="171" name="Rectangle 170">
              <a:extLst>
                <a:ext uri="{FF2B5EF4-FFF2-40B4-BE49-F238E27FC236}">
                  <a16:creationId xmlns:a16="http://schemas.microsoft.com/office/drawing/2014/main" id="{54050B60-F6D7-4856-874A-FACD740D3576}"/>
                </a:ext>
              </a:extLst>
            </p:cNvPr>
            <p:cNvSpPr/>
            <p:nvPr/>
          </p:nvSpPr>
          <p:spPr bwMode="auto">
            <a:xfrm>
              <a:off x="8306484" y="1950367"/>
              <a:ext cx="1733166" cy="780861"/>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172" name="TextBox 70">
              <a:extLst>
                <a:ext uri="{FF2B5EF4-FFF2-40B4-BE49-F238E27FC236}">
                  <a16:creationId xmlns:a16="http://schemas.microsoft.com/office/drawing/2014/main" id="{838E16A3-1022-41A3-AF5E-0613E1A43D41}"/>
                </a:ext>
              </a:extLst>
            </p:cNvPr>
            <p:cNvSpPr txBox="1"/>
            <p:nvPr/>
          </p:nvSpPr>
          <p:spPr>
            <a:xfrm>
              <a:off x="8241640" y="1681273"/>
              <a:ext cx="2707143"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err="1"/>
                <a:t>Subnet-appgw</a:t>
              </a:r>
              <a:r>
                <a:rPr lang="fr-FR" sz="980" b="1" dirty="0"/>
                <a:t> </a:t>
              </a:r>
              <a:r>
                <a:rPr lang="fr-FR" sz="980" dirty="0"/>
                <a:t>10.60.3.224/27</a:t>
              </a:r>
            </a:p>
          </p:txBody>
        </p:sp>
        <p:pic>
          <p:nvPicPr>
            <p:cNvPr id="173" name="Graphic 72">
              <a:extLst>
                <a:ext uri="{FF2B5EF4-FFF2-40B4-BE49-F238E27FC236}">
                  <a16:creationId xmlns:a16="http://schemas.microsoft.com/office/drawing/2014/main" id="{787FDAB9-DF03-49BE-9A77-C70C490026C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859761" y="2211295"/>
              <a:ext cx="417677" cy="417677"/>
            </a:xfrm>
            <a:prstGeom prst="rect">
              <a:avLst/>
            </a:prstGeom>
          </p:spPr>
        </p:pic>
        <p:sp>
          <p:nvSpPr>
            <p:cNvPr id="174" name="Rectangle 173">
              <a:extLst>
                <a:ext uri="{FF2B5EF4-FFF2-40B4-BE49-F238E27FC236}">
                  <a16:creationId xmlns:a16="http://schemas.microsoft.com/office/drawing/2014/main" id="{00647B5F-4D81-4C06-B4D0-530CFA39B4F9}"/>
                </a:ext>
              </a:extLst>
            </p:cNvPr>
            <p:cNvSpPr/>
            <p:nvPr/>
          </p:nvSpPr>
          <p:spPr bwMode="auto">
            <a:xfrm>
              <a:off x="8180446" y="1205776"/>
              <a:ext cx="3047742" cy="1666366"/>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175" name="TextBox 74">
              <a:extLst>
                <a:ext uri="{FF2B5EF4-FFF2-40B4-BE49-F238E27FC236}">
                  <a16:creationId xmlns:a16="http://schemas.microsoft.com/office/drawing/2014/main" id="{7F405245-D63F-4007-8A18-C8094659465C}"/>
                </a:ext>
              </a:extLst>
            </p:cNvPr>
            <p:cNvSpPr txBox="1"/>
            <p:nvPr/>
          </p:nvSpPr>
          <p:spPr>
            <a:xfrm>
              <a:off x="8505162" y="877118"/>
              <a:ext cx="1297732"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az104-06-rg5</a:t>
              </a:r>
            </a:p>
          </p:txBody>
        </p:sp>
        <p:sp>
          <p:nvSpPr>
            <p:cNvPr id="176" name="TextBox 76">
              <a:extLst>
                <a:ext uri="{FF2B5EF4-FFF2-40B4-BE49-F238E27FC236}">
                  <a16:creationId xmlns:a16="http://schemas.microsoft.com/office/drawing/2014/main" id="{4D756376-B462-4C5E-9990-98B9E09EF529}"/>
                </a:ext>
              </a:extLst>
            </p:cNvPr>
            <p:cNvSpPr txBox="1"/>
            <p:nvPr/>
          </p:nvSpPr>
          <p:spPr>
            <a:xfrm>
              <a:off x="8427100" y="1996217"/>
              <a:ext cx="1480076"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az104-06-appgw5</a:t>
              </a:r>
            </a:p>
          </p:txBody>
        </p:sp>
        <p:sp>
          <p:nvSpPr>
            <p:cNvPr id="177" name="TextBox 83">
              <a:extLst>
                <a:ext uri="{FF2B5EF4-FFF2-40B4-BE49-F238E27FC236}">
                  <a16:creationId xmlns:a16="http://schemas.microsoft.com/office/drawing/2014/main" id="{2C3E4CF3-4E80-47B4-9604-47AFE3DC3BB8}"/>
                </a:ext>
              </a:extLst>
            </p:cNvPr>
            <p:cNvSpPr txBox="1"/>
            <p:nvPr/>
          </p:nvSpPr>
          <p:spPr>
            <a:xfrm>
              <a:off x="10207281" y="2221536"/>
              <a:ext cx="1264958"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az104-06-pip5</a:t>
              </a:r>
            </a:p>
          </p:txBody>
        </p:sp>
        <p:cxnSp>
          <p:nvCxnSpPr>
            <p:cNvPr id="179" name="Straight Arrow Connector 178">
              <a:extLst>
                <a:ext uri="{FF2B5EF4-FFF2-40B4-BE49-F238E27FC236}">
                  <a16:creationId xmlns:a16="http://schemas.microsoft.com/office/drawing/2014/main" id="{3ED15FBA-5192-42B3-BBCB-C92A337BD49F}"/>
                </a:ext>
              </a:extLst>
            </p:cNvPr>
            <p:cNvCxnSpPr>
              <a:cxnSpLocks/>
              <a:stCxn id="173" idx="2"/>
            </p:cNvCxnSpPr>
            <p:nvPr/>
          </p:nvCxnSpPr>
          <p:spPr>
            <a:xfrm flipH="1">
              <a:off x="3243672" y="2628973"/>
              <a:ext cx="5824928" cy="1799588"/>
            </a:xfrm>
            <a:prstGeom prst="straightConnector1">
              <a:avLst/>
            </a:prstGeom>
            <a:ln w="19050">
              <a:solidFill>
                <a:srgbClr val="008272"/>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69AC5E30-46F4-473A-B5F0-9E9F075885BB}"/>
                </a:ext>
              </a:extLst>
            </p:cNvPr>
            <p:cNvCxnSpPr>
              <a:cxnSpLocks/>
              <a:stCxn id="173" idx="2"/>
            </p:cNvCxnSpPr>
            <p:nvPr/>
          </p:nvCxnSpPr>
          <p:spPr>
            <a:xfrm flipH="1">
              <a:off x="7966989" y="2628973"/>
              <a:ext cx="1101611" cy="1799588"/>
            </a:xfrm>
            <a:prstGeom prst="straightConnector1">
              <a:avLst/>
            </a:prstGeom>
            <a:ln w="19050">
              <a:solidFill>
                <a:srgbClr val="008272"/>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181" name="TextBox 119">
              <a:extLst>
                <a:ext uri="{FF2B5EF4-FFF2-40B4-BE49-F238E27FC236}">
                  <a16:creationId xmlns:a16="http://schemas.microsoft.com/office/drawing/2014/main" id="{74832456-5AC3-437B-B076-1F34A4E8D8AC}"/>
                </a:ext>
              </a:extLst>
            </p:cNvPr>
            <p:cNvSpPr txBox="1"/>
            <p:nvPr/>
          </p:nvSpPr>
          <p:spPr>
            <a:xfrm>
              <a:off x="7309900" y="4407748"/>
              <a:ext cx="1848143"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Subnet0 </a:t>
              </a:r>
              <a:r>
                <a:rPr lang="fr-FR" sz="980" dirty="0"/>
                <a:t>10.63.0.0/24</a:t>
              </a:r>
            </a:p>
          </p:txBody>
        </p:sp>
        <p:sp>
          <p:nvSpPr>
            <p:cNvPr id="183" name="Rectangle 182">
              <a:extLst>
                <a:ext uri="{FF2B5EF4-FFF2-40B4-BE49-F238E27FC236}">
                  <a16:creationId xmlns:a16="http://schemas.microsoft.com/office/drawing/2014/main" id="{0C25E97D-6A8F-458F-8599-AEE86FE57969}"/>
                </a:ext>
              </a:extLst>
            </p:cNvPr>
            <p:cNvSpPr/>
            <p:nvPr/>
          </p:nvSpPr>
          <p:spPr bwMode="auto">
            <a:xfrm>
              <a:off x="3321428" y="1660896"/>
              <a:ext cx="6862514" cy="115235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pic>
          <p:nvPicPr>
            <p:cNvPr id="184" name="Graphic 89">
              <a:extLst>
                <a:ext uri="{FF2B5EF4-FFF2-40B4-BE49-F238E27FC236}">
                  <a16:creationId xmlns:a16="http://schemas.microsoft.com/office/drawing/2014/main" id="{403A82CA-1E57-4205-ADEE-2288C13070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74095" y="2018032"/>
              <a:ext cx="319365" cy="319365"/>
            </a:xfrm>
            <a:prstGeom prst="rect">
              <a:avLst/>
            </a:prstGeom>
          </p:spPr>
        </p:pic>
        <p:pic>
          <p:nvPicPr>
            <p:cNvPr id="185" name="Graphic 90">
              <a:extLst>
                <a:ext uri="{FF2B5EF4-FFF2-40B4-BE49-F238E27FC236}">
                  <a16:creationId xmlns:a16="http://schemas.microsoft.com/office/drawing/2014/main" id="{D2486B6D-7CA8-4D28-864F-0037FAB86B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9058" y="4740174"/>
              <a:ext cx="319365" cy="319365"/>
            </a:xfrm>
            <a:prstGeom prst="rect">
              <a:avLst/>
            </a:prstGeom>
          </p:spPr>
        </p:pic>
        <p:pic>
          <p:nvPicPr>
            <p:cNvPr id="187" name="Graphic 91">
              <a:extLst>
                <a:ext uri="{FF2B5EF4-FFF2-40B4-BE49-F238E27FC236}">
                  <a16:creationId xmlns:a16="http://schemas.microsoft.com/office/drawing/2014/main" id="{56C3D1CE-80CB-470B-893A-646618410A1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8964" y="6109086"/>
              <a:ext cx="308264" cy="308264"/>
            </a:xfrm>
            <a:prstGeom prst="rect">
              <a:avLst/>
            </a:prstGeom>
          </p:spPr>
        </p:pic>
        <p:pic>
          <p:nvPicPr>
            <p:cNvPr id="188" name="Graphic 92">
              <a:extLst>
                <a:ext uri="{FF2B5EF4-FFF2-40B4-BE49-F238E27FC236}">
                  <a16:creationId xmlns:a16="http://schemas.microsoft.com/office/drawing/2014/main" id="{F4A95E05-24F7-4F1A-919D-048A22C1449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325399" y="4753851"/>
              <a:ext cx="350054" cy="350054"/>
            </a:xfrm>
            <a:prstGeom prst="rect">
              <a:avLst/>
            </a:prstGeom>
          </p:spPr>
        </p:pic>
        <p:pic>
          <p:nvPicPr>
            <p:cNvPr id="189" name="Graphic 94">
              <a:extLst>
                <a:ext uri="{FF2B5EF4-FFF2-40B4-BE49-F238E27FC236}">
                  <a16:creationId xmlns:a16="http://schemas.microsoft.com/office/drawing/2014/main" id="{E2105203-3A4B-4941-8503-5C03601FAC2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63926" y="5669231"/>
              <a:ext cx="328675" cy="328675"/>
            </a:xfrm>
            <a:prstGeom prst="rect">
              <a:avLst/>
            </a:prstGeom>
          </p:spPr>
        </p:pic>
        <p:pic>
          <p:nvPicPr>
            <p:cNvPr id="190" name="Graphic 95">
              <a:extLst>
                <a:ext uri="{FF2B5EF4-FFF2-40B4-BE49-F238E27FC236}">
                  <a16:creationId xmlns:a16="http://schemas.microsoft.com/office/drawing/2014/main" id="{89803068-F855-49AB-A0F6-F98565ACC78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409664" y="5919644"/>
              <a:ext cx="308264" cy="308264"/>
            </a:xfrm>
            <a:prstGeom prst="rect">
              <a:avLst/>
            </a:prstGeom>
          </p:spPr>
        </p:pic>
        <p:pic>
          <p:nvPicPr>
            <p:cNvPr id="191" name="Graphic 109">
              <a:extLst>
                <a:ext uri="{FF2B5EF4-FFF2-40B4-BE49-F238E27FC236}">
                  <a16:creationId xmlns:a16="http://schemas.microsoft.com/office/drawing/2014/main" id="{8EABE013-D8D1-4E62-A445-C39151264F4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574343" y="1962030"/>
              <a:ext cx="265416" cy="265416"/>
            </a:xfrm>
            <a:prstGeom prst="rect">
              <a:avLst/>
            </a:prstGeom>
          </p:spPr>
        </p:pic>
        <p:pic>
          <p:nvPicPr>
            <p:cNvPr id="192" name="Graphic 110">
              <a:extLst>
                <a:ext uri="{FF2B5EF4-FFF2-40B4-BE49-F238E27FC236}">
                  <a16:creationId xmlns:a16="http://schemas.microsoft.com/office/drawing/2014/main" id="{84A53A39-2D43-48B5-A30C-87F8254E648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234048" y="869799"/>
              <a:ext cx="308264" cy="308264"/>
            </a:xfrm>
            <a:prstGeom prst="rect">
              <a:avLst/>
            </a:prstGeom>
          </p:spPr>
        </p:pic>
        <p:pic>
          <p:nvPicPr>
            <p:cNvPr id="193" name="Graphic 111">
              <a:extLst>
                <a:ext uri="{FF2B5EF4-FFF2-40B4-BE49-F238E27FC236}">
                  <a16:creationId xmlns:a16="http://schemas.microsoft.com/office/drawing/2014/main" id="{07187156-DD93-4999-BC94-6CD5ECEF915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044352" y="3449125"/>
              <a:ext cx="246547" cy="246547"/>
            </a:xfrm>
            <a:prstGeom prst="rect">
              <a:avLst/>
            </a:prstGeom>
          </p:spPr>
        </p:pic>
        <p:pic>
          <p:nvPicPr>
            <p:cNvPr id="194" name="Graphic 112">
              <a:extLst>
                <a:ext uri="{FF2B5EF4-FFF2-40B4-BE49-F238E27FC236}">
                  <a16:creationId xmlns:a16="http://schemas.microsoft.com/office/drawing/2014/main" id="{18FC3E17-D285-4266-941B-28A4C3064B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63801" y="4735361"/>
              <a:ext cx="319365" cy="319365"/>
            </a:xfrm>
            <a:prstGeom prst="rect">
              <a:avLst/>
            </a:prstGeom>
          </p:spPr>
        </p:pic>
        <p:pic>
          <p:nvPicPr>
            <p:cNvPr id="195" name="Graphic 124">
              <a:extLst>
                <a:ext uri="{FF2B5EF4-FFF2-40B4-BE49-F238E27FC236}">
                  <a16:creationId xmlns:a16="http://schemas.microsoft.com/office/drawing/2014/main" id="{9B5F1FB5-4473-4734-BCF3-C9C07898C0E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05524" y="5684710"/>
              <a:ext cx="328675" cy="328675"/>
            </a:xfrm>
            <a:prstGeom prst="rect">
              <a:avLst/>
            </a:prstGeom>
          </p:spPr>
        </p:pic>
        <p:sp>
          <p:nvSpPr>
            <p:cNvPr id="196" name="Rectangle 195">
              <a:extLst>
                <a:ext uri="{FF2B5EF4-FFF2-40B4-BE49-F238E27FC236}">
                  <a16:creationId xmlns:a16="http://schemas.microsoft.com/office/drawing/2014/main" id="{E5F569CC-7EA2-49DD-831F-CD12C22B0027}"/>
                </a:ext>
              </a:extLst>
            </p:cNvPr>
            <p:cNvSpPr/>
            <p:nvPr/>
          </p:nvSpPr>
          <p:spPr bwMode="auto">
            <a:xfrm>
              <a:off x="7367290" y="4639046"/>
              <a:ext cx="1189322" cy="751224"/>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pic>
          <p:nvPicPr>
            <p:cNvPr id="197" name="Graphic 134">
              <a:extLst>
                <a:ext uri="{FF2B5EF4-FFF2-40B4-BE49-F238E27FC236}">
                  <a16:creationId xmlns:a16="http://schemas.microsoft.com/office/drawing/2014/main" id="{27EAF631-BD62-4CF7-BE62-E8117BA0CF7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784955" y="6127620"/>
              <a:ext cx="308264" cy="308264"/>
            </a:xfrm>
            <a:prstGeom prst="rect">
              <a:avLst/>
            </a:prstGeom>
          </p:spPr>
        </p:pic>
      </p:grpSp>
    </p:spTree>
    <p:extLst>
      <p:ext uri="{BB962C8B-B14F-4D97-AF65-F5344CB8AC3E}">
        <p14:creationId xmlns:p14="http://schemas.microsoft.com/office/powerpoint/2010/main" val="2460046508"/>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4A4F76-3223-45E6-B6AF-37674A4B5C8E}"/>
              </a:ext>
            </a:extLst>
          </p:cNvPr>
          <p:cNvSpPr>
            <a:spLocks noGrp="1"/>
          </p:cNvSpPr>
          <p:nvPr>
            <p:ph type="title"/>
          </p:nvPr>
        </p:nvSpPr>
        <p:spPr/>
        <p:txBody>
          <a:bodyPr/>
          <a:lstStyle/>
          <a:p>
            <a:r>
              <a:rPr lang="en-US" dirty="0"/>
              <a:t>End of presentation</a:t>
            </a:r>
          </a:p>
        </p:txBody>
      </p:sp>
      <p:pic>
        <p:nvPicPr>
          <p:cNvPr id="4" name="Picture 3">
            <a:extLst>
              <a:ext uri="{FF2B5EF4-FFF2-40B4-BE49-F238E27FC236}">
                <a16:creationId xmlns:a16="http://schemas.microsoft.com/office/drawing/2014/main" id="{9F5FF329-9D7D-407A-9D26-AD9F510B7456}"/>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1258" y="2735155"/>
            <a:ext cx="1524213" cy="1524213"/>
          </a:xfrm>
          <a:prstGeom prst="rect">
            <a:avLst/>
          </a:prstGeom>
        </p:spPr>
      </p:pic>
    </p:spTree>
    <p:extLst>
      <p:ext uri="{BB962C8B-B14F-4D97-AF65-F5344CB8AC3E}">
        <p14:creationId xmlns:p14="http://schemas.microsoft.com/office/powerpoint/2010/main" val="37103071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9" y="632779"/>
            <a:ext cx="11533187" cy="411162"/>
          </a:xfrm>
        </p:spPr>
        <p:txBody>
          <a:bodyPr/>
          <a:lstStyle/>
          <a:p>
            <a:r>
              <a:rPr lang="en-US" dirty="0"/>
              <a:t>Routing Example (optional)</a:t>
            </a:r>
          </a:p>
        </p:txBody>
      </p:sp>
      <p:sp>
        <p:nvSpPr>
          <p:cNvPr id="3" name="Rectangle 2">
            <a:extLst>
              <a:ext uri="{FF2B5EF4-FFF2-40B4-BE49-F238E27FC236}">
                <a16:creationId xmlns:a16="http://schemas.microsoft.com/office/drawing/2014/main" id="{4228DB02-75E0-4499-AD6E-B733CF4507D6}"/>
              </a:ext>
              <a:ext uri="{C183D7F6-B498-43B3-948B-1728B52AA6E4}">
                <adec:decorative xmlns:adec="http://schemas.microsoft.com/office/drawing/2017/decorative" val="1"/>
              </a:ext>
            </a:extLst>
          </p:cNvPr>
          <p:cNvSpPr/>
          <p:nvPr/>
        </p:nvSpPr>
        <p:spPr bwMode="auto">
          <a:xfrm>
            <a:off x="427039" y="1192213"/>
            <a:ext cx="11582400" cy="3845454"/>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
        <p:nvSpPr>
          <p:cNvPr id="9" name="Rectangle 8">
            <a:extLst>
              <a:ext uri="{FF2B5EF4-FFF2-40B4-BE49-F238E27FC236}">
                <a16:creationId xmlns:a16="http://schemas.microsoft.com/office/drawing/2014/main" id="{67D1603F-3B59-459C-A92A-EC89FEBF1DC2}"/>
              </a:ext>
            </a:extLst>
          </p:cNvPr>
          <p:cNvSpPr/>
          <p:nvPr/>
        </p:nvSpPr>
        <p:spPr>
          <a:xfrm>
            <a:off x="723901" y="2412701"/>
            <a:ext cx="3182937" cy="1538883"/>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spAutoFit/>
          </a:bodyPr>
          <a:lstStyle/>
          <a:p>
            <a:r>
              <a:rPr lang="en-US" sz="2000" dirty="0">
                <a:solidFill>
                  <a:schemeClr val="tx1"/>
                </a:solidFill>
              </a:rPr>
              <a:t>All traffic coming into the public subnet and headed for the private subnet must be go through the virtual network appliance</a:t>
            </a:r>
          </a:p>
        </p:txBody>
      </p:sp>
      <p:pic>
        <p:nvPicPr>
          <p:cNvPr id="10" name="Picture 9" descr="Diagram of three subnets, left to right: public, DMZ, and private. A route table with custom route is associated with the public subnet. Traffic flows from the public subnet through the DMZ subnet to the private subnet">
            <a:extLst>
              <a:ext uri="{FF2B5EF4-FFF2-40B4-BE49-F238E27FC236}">
                <a16:creationId xmlns:a16="http://schemas.microsoft.com/office/drawing/2014/main" id="{3849199A-99C8-4885-BA0D-EC855EA713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7500" y="1471888"/>
            <a:ext cx="7664046" cy="3420508"/>
          </a:xfrm>
          <a:prstGeom prst="rect">
            <a:avLst/>
          </a:prstGeom>
        </p:spPr>
      </p:pic>
      <p:sp>
        <p:nvSpPr>
          <p:cNvPr id="11" name="Rectangle 10">
            <a:extLst>
              <a:ext uri="{FF2B5EF4-FFF2-40B4-BE49-F238E27FC236}">
                <a16:creationId xmlns:a16="http://schemas.microsoft.com/office/drawing/2014/main" id="{4708CEF7-8707-48FA-B977-C3BDB7A9E58C}"/>
              </a:ext>
            </a:extLst>
          </p:cNvPr>
          <p:cNvSpPr/>
          <p:nvPr/>
        </p:nvSpPr>
        <p:spPr>
          <a:xfrm>
            <a:off x="415925" y="5172071"/>
            <a:ext cx="2962656" cy="118967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marL="312738" indent="-312738">
              <a:buFont typeface="+mj-lt"/>
              <a:buAutoNum type="arabicPeriod"/>
            </a:pPr>
            <a:r>
              <a:rPr lang="en-US" sz="2000">
                <a:solidFill>
                  <a:schemeClr val="tx1"/>
                </a:solidFill>
              </a:rPr>
              <a:t>Create a routing table</a:t>
            </a:r>
          </a:p>
        </p:txBody>
      </p:sp>
      <p:sp>
        <p:nvSpPr>
          <p:cNvPr id="12" name="Rectangle 11">
            <a:extLst>
              <a:ext uri="{FF2B5EF4-FFF2-40B4-BE49-F238E27FC236}">
                <a16:creationId xmlns:a16="http://schemas.microsoft.com/office/drawing/2014/main" id="{57A97253-78A3-4EC5-A2D6-944C2DD73E37}"/>
              </a:ext>
            </a:extLst>
          </p:cNvPr>
          <p:cNvSpPr/>
          <p:nvPr/>
        </p:nvSpPr>
        <p:spPr>
          <a:xfrm>
            <a:off x="3535363" y="5172071"/>
            <a:ext cx="5151437" cy="118967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marL="312738" indent="-312738">
              <a:buFont typeface="+mj-lt"/>
              <a:buAutoNum type="arabicPeriod" startAt="2"/>
            </a:pPr>
            <a:r>
              <a:rPr lang="en-US" sz="2000" dirty="0">
                <a:solidFill>
                  <a:schemeClr val="tx1"/>
                </a:solidFill>
              </a:rPr>
              <a:t>Add a custom route that requires all private subnet traffic be directed to a network appliance </a:t>
            </a:r>
          </a:p>
        </p:txBody>
      </p:sp>
      <p:sp>
        <p:nvSpPr>
          <p:cNvPr id="13" name="Rectangle 12">
            <a:extLst>
              <a:ext uri="{FF2B5EF4-FFF2-40B4-BE49-F238E27FC236}">
                <a16:creationId xmlns:a16="http://schemas.microsoft.com/office/drawing/2014/main" id="{A730411D-9F0E-4272-9BA9-DB513FBF6368}"/>
              </a:ext>
            </a:extLst>
          </p:cNvPr>
          <p:cNvSpPr/>
          <p:nvPr/>
        </p:nvSpPr>
        <p:spPr>
          <a:xfrm>
            <a:off x="8843582" y="5172071"/>
            <a:ext cx="3154744" cy="118967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marL="312738" indent="-312738">
              <a:buFont typeface="+mj-lt"/>
              <a:buAutoNum type="arabicPeriod" startAt="3"/>
            </a:pPr>
            <a:r>
              <a:rPr lang="en-US" sz="2000" dirty="0">
                <a:solidFill>
                  <a:schemeClr val="tx1"/>
                </a:solidFill>
              </a:rPr>
              <a:t>Associate the new route to the public subnet</a:t>
            </a:r>
          </a:p>
        </p:txBody>
      </p:sp>
    </p:spTree>
    <p:extLst>
      <p:ext uri="{BB962C8B-B14F-4D97-AF65-F5344CB8AC3E}">
        <p14:creationId xmlns:p14="http://schemas.microsoft.com/office/powerpoint/2010/main" val="421246728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a:xfrm>
            <a:off x="465139" y="2471342"/>
            <a:ext cx="2506662" cy="2051844"/>
          </a:xfrm>
        </p:spPr>
        <p:txBody>
          <a:bodyPr/>
          <a:lstStyle/>
          <a:p>
            <a:r>
              <a:rPr lang="en-US" dirty="0"/>
              <a:t>Configure Network Routing and Endpoints Introduction</a:t>
            </a:r>
          </a:p>
        </p:txBody>
      </p:sp>
      <p:sp>
        <p:nvSpPr>
          <p:cNvPr id="72" name="TextBox 71">
            <a:extLst>
              <a:ext uri="{FF2B5EF4-FFF2-40B4-BE49-F238E27FC236}">
                <a16:creationId xmlns:a16="http://schemas.microsoft.com/office/drawing/2014/main" id="{1DDB84BC-AC5A-457A-80DE-DCBABE6E8956}"/>
              </a:ext>
            </a:extLst>
          </p:cNvPr>
          <p:cNvSpPr txBox="1"/>
          <p:nvPr/>
        </p:nvSpPr>
        <p:spPr>
          <a:xfrm>
            <a:off x="4527590" y="484412"/>
            <a:ext cx="3228370" cy="457200"/>
          </a:xfrm>
          <a:prstGeom prst="rect">
            <a:avLst/>
          </a:prstGeom>
          <a:noFill/>
        </p:spPr>
        <p:txBody>
          <a:bodyPr wrap="square" lIns="0" tIns="0" rIns="0" bIns="0" rtlCol="0" anchor="ctr">
            <a:noAutofit/>
          </a:bodyPr>
          <a:lstStyle/>
          <a:p>
            <a:r>
              <a:rPr lang="en-US" sz="2000" dirty="0">
                <a:cs typeface="Segoe UI Semilight"/>
              </a:rPr>
              <a:t>Review System Routes</a:t>
            </a:r>
          </a:p>
        </p:txBody>
      </p:sp>
      <p:sp>
        <p:nvSpPr>
          <p:cNvPr id="74" name="TextBox 73">
            <a:extLst>
              <a:ext uri="{FF2B5EF4-FFF2-40B4-BE49-F238E27FC236}">
                <a16:creationId xmlns:a16="http://schemas.microsoft.com/office/drawing/2014/main" id="{7230AC7A-4AE6-4737-9307-BABF1F8B0B23}"/>
              </a:ext>
            </a:extLst>
          </p:cNvPr>
          <p:cNvSpPr txBox="1"/>
          <p:nvPr/>
        </p:nvSpPr>
        <p:spPr>
          <a:xfrm>
            <a:off x="4527589" y="1179578"/>
            <a:ext cx="4036548" cy="457200"/>
          </a:xfrm>
          <a:prstGeom prst="rect">
            <a:avLst/>
          </a:prstGeom>
          <a:noFill/>
        </p:spPr>
        <p:txBody>
          <a:bodyPr wrap="square" lIns="0" tIns="0" rIns="0" bIns="0" rtlCol="0" anchor="ctr">
            <a:noAutofit/>
          </a:bodyPr>
          <a:lstStyle/>
          <a:p>
            <a:r>
              <a:rPr lang="en-US" sz="2000" dirty="0">
                <a:cs typeface="Segoe UI Semilight"/>
              </a:rPr>
              <a:t>Identify User-Defined Routes</a:t>
            </a:r>
          </a:p>
        </p:txBody>
      </p:sp>
      <p:sp>
        <p:nvSpPr>
          <p:cNvPr id="84" name="TextBox 83">
            <a:extLst>
              <a:ext uri="{FF2B5EF4-FFF2-40B4-BE49-F238E27FC236}">
                <a16:creationId xmlns:a16="http://schemas.microsoft.com/office/drawing/2014/main" id="{43E009C9-8060-4AD6-BE3D-F4A383FCFDB5}"/>
              </a:ext>
            </a:extLst>
          </p:cNvPr>
          <p:cNvSpPr txBox="1"/>
          <p:nvPr/>
        </p:nvSpPr>
        <p:spPr>
          <a:xfrm>
            <a:off x="4527589" y="1712274"/>
            <a:ext cx="6969083" cy="1170475"/>
          </a:xfrm>
          <a:prstGeom prst="rect">
            <a:avLst/>
          </a:prstGeom>
          <a:noFill/>
        </p:spPr>
        <p:txBody>
          <a:bodyPr wrap="square" lIns="0" tIns="0" rIns="0" bIns="0" rtlCol="0" anchor="ctr">
            <a:noAutofit/>
          </a:bodyPr>
          <a:lstStyle/>
          <a:p>
            <a:pPr>
              <a:spcAft>
                <a:spcPts val="1200"/>
              </a:spcAft>
            </a:pPr>
            <a:r>
              <a:rPr lang="en-US" sz="2000" dirty="0">
                <a:cs typeface="Segoe UI Semilight"/>
              </a:rPr>
              <a:t>Demonstration – Custom Routing tables</a:t>
            </a:r>
          </a:p>
          <a:p>
            <a:pPr marL="396875" lvl="1" indent="-223838">
              <a:spcAft>
                <a:spcPts val="600"/>
              </a:spcAft>
              <a:buFont typeface="Arial" panose="020B0604020202020204" pitchFamily="34" charset="0"/>
              <a:buChar char="•"/>
            </a:pPr>
            <a:r>
              <a:rPr lang="en-US" sz="2000" dirty="0">
                <a:cs typeface="Segoe UI Semilight"/>
              </a:rPr>
              <a:t>Examine a Routing Example</a:t>
            </a:r>
          </a:p>
        </p:txBody>
      </p:sp>
      <p:sp>
        <p:nvSpPr>
          <p:cNvPr id="86" name="TextBox 85">
            <a:extLst>
              <a:ext uri="{FF2B5EF4-FFF2-40B4-BE49-F238E27FC236}">
                <a16:creationId xmlns:a16="http://schemas.microsoft.com/office/drawing/2014/main" id="{C01F20DC-F691-4673-A1DA-D8117DE6F677}"/>
              </a:ext>
            </a:extLst>
          </p:cNvPr>
          <p:cNvSpPr txBox="1"/>
          <p:nvPr/>
        </p:nvSpPr>
        <p:spPr>
          <a:xfrm>
            <a:off x="4517762" y="2835857"/>
            <a:ext cx="6647543" cy="457200"/>
          </a:xfrm>
          <a:prstGeom prst="rect">
            <a:avLst/>
          </a:prstGeom>
          <a:noFill/>
        </p:spPr>
        <p:txBody>
          <a:bodyPr wrap="square" lIns="0" tIns="0" rIns="0" bIns="0" rtlCol="0" anchor="ctr">
            <a:noAutofit/>
          </a:bodyPr>
          <a:lstStyle/>
          <a:p>
            <a:r>
              <a:rPr lang="en-US" sz="2000" dirty="0">
                <a:cs typeface="Segoe UI Semilight"/>
              </a:rPr>
              <a:t>Determine Service Endpoint Uses</a:t>
            </a:r>
            <a:endParaRPr lang="en-US" sz="2000" dirty="0"/>
          </a:p>
        </p:txBody>
      </p:sp>
      <p:sp>
        <p:nvSpPr>
          <p:cNvPr id="90" name="TextBox 89">
            <a:extLst>
              <a:ext uri="{FF2B5EF4-FFF2-40B4-BE49-F238E27FC236}">
                <a16:creationId xmlns:a16="http://schemas.microsoft.com/office/drawing/2014/main" id="{6A44A8E8-D67D-4A20-8355-F882D1329AF2}"/>
              </a:ext>
            </a:extLst>
          </p:cNvPr>
          <p:cNvSpPr txBox="1"/>
          <p:nvPr/>
        </p:nvSpPr>
        <p:spPr>
          <a:xfrm>
            <a:off x="4506845" y="3497262"/>
            <a:ext cx="3228371" cy="615553"/>
          </a:xfrm>
          <a:prstGeom prst="rect">
            <a:avLst/>
          </a:prstGeom>
          <a:noFill/>
        </p:spPr>
        <p:txBody>
          <a:bodyPr wrap="square" lIns="0" tIns="0" rIns="0" bIns="0" rtlCol="0" anchor="ctr">
            <a:noAutofit/>
          </a:bodyPr>
          <a:lstStyle/>
          <a:p>
            <a:r>
              <a:rPr lang="en-US" sz="2000" dirty="0">
                <a:cs typeface="Segoe UI Semilight"/>
              </a:rPr>
              <a:t>Identify Private Link Uses</a:t>
            </a:r>
            <a:endParaRPr lang="en-US" sz="2000" dirty="0"/>
          </a:p>
        </p:txBody>
      </p:sp>
      <p:grpSp>
        <p:nvGrpSpPr>
          <p:cNvPr id="4" name="Group 3">
            <a:extLst>
              <a:ext uri="{FF2B5EF4-FFF2-40B4-BE49-F238E27FC236}">
                <a16:creationId xmlns:a16="http://schemas.microsoft.com/office/drawing/2014/main" id="{B961D010-B894-4F07-A596-37999C46FACB}"/>
              </a:ext>
              <a:ext uri="{C183D7F6-B498-43B3-948B-1728B52AA6E4}">
                <adec:decorative xmlns:adec="http://schemas.microsoft.com/office/drawing/2017/decorative" val="1"/>
              </a:ext>
            </a:extLst>
          </p:cNvPr>
          <p:cNvGrpSpPr/>
          <p:nvPr/>
        </p:nvGrpSpPr>
        <p:grpSpPr>
          <a:xfrm>
            <a:off x="3789818" y="411699"/>
            <a:ext cx="635427" cy="4369113"/>
            <a:chOff x="3789818" y="411699"/>
            <a:chExt cx="635427" cy="4369113"/>
          </a:xfrm>
        </p:grpSpPr>
        <p:grpSp>
          <p:nvGrpSpPr>
            <p:cNvPr id="3" name="Group 2">
              <a:extLst>
                <a:ext uri="{FF2B5EF4-FFF2-40B4-BE49-F238E27FC236}">
                  <a16:creationId xmlns:a16="http://schemas.microsoft.com/office/drawing/2014/main" id="{74E40DDA-561C-4634-A420-51D0B591E072}"/>
                </a:ext>
              </a:extLst>
            </p:cNvPr>
            <p:cNvGrpSpPr/>
            <p:nvPr/>
          </p:nvGrpSpPr>
          <p:grpSpPr>
            <a:xfrm>
              <a:off x="3789818" y="411699"/>
              <a:ext cx="635427" cy="3664475"/>
              <a:chOff x="3624998" y="326171"/>
              <a:chExt cx="827818" cy="5350040"/>
            </a:xfrm>
          </p:grpSpPr>
          <p:pic>
            <p:nvPicPr>
              <p:cNvPr id="13" name="Picture 12" descr="Icon of a wave connected by circles and lines at both end">
                <a:extLst>
                  <a:ext uri="{FF2B5EF4-FFF2-40B4-BE49-F238E27FC236}">
                    <a16:creationId xmlns:a16="http://schemas.microsoft.com/office/drawing/2014/main" id="{674D52A0-C2B3-4B5E-87B8-621A8369A7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4998" y="326171"/>
                <a:ext cx="815340" cy="815340"/>
              </a:xfrm>
              <a:prstGeom prst="rect">
                <a:avLst/>
              </a:prstGeom>
            </p:spPr>
          </p:pic>
          <p:pic>
            <p:nvPicPr>
              <p:cNvPr id="14" name="Picture 13" descr="Icon of a webpage showing a person on the screen">
                <a:extLst>
                  <a:ext uri="{FF2B5EF4-FFF2-40B4-BE49-F238E27FC236}">
                    <a16:creationId xmlns:a16="http://schemas.microsoft.com/office/drawing/2014/main" id="{876C1CA3-4E52-4792-8057-7CD01972DB3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24998" y="1384926"/>
                <a:ext cx="815340" cy="815340"/>
              </a:xfrm>
              <a:prstGeom prst="rect">
                <a:avLst/>
              </a:prstGeom>
            </p:spPr>
          </p:pic>
          <p:pic>
            <p:nvPicPr>
              <p:cNvPr id="21" name="Picture 20" descr="Icon of a whiteboard with a cloud symbol drawn on it">
                <a:extLst>
                  <a:ext uri="{FF2B5EF4-FFF2-40B4-BE49-F238E27FC236}">
                    <a16:creationId xmlns:a16="http://schemas.microsoft.com/office/drawing/2014/main" id="{83FB4E9A-D86E-428A-9A1E-9821C0783E4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37476" y="2439893"/>
                <a:ext cx="815340" cy="815340"/>
              </a:xfrm>
              <a:prstGeom prst="rect">
                <a:avLst/>
              </a:prstGeom>
            </p:spPr>
          </p:pic>
          <p:pic>
            <p:nvPicPr>
              <p:cNvPr id="20" name="Picture 19" descr="Icon of three squares and a cloud">
                <a:extLst>
                  <a:ext uri="{FF2B5EF4-FFF2-40B4-BE49-F238E27FC236}">
                    <a16:creationId xmlns:a16="http://schemas.microsoft.com/office/drawing/2014/main" id="{E14D73C6-0B13-41BC-AE8F-E2F4313B9DE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7476" y="3780774"/>
                <a:ext cx="815340" cy="815340"/>
              </a:xfrm>
              <a:prstGeom prst="rect">
                <a:avLst/>
              </a:prstGeom>
            </p:spPr>
          </p:pic>
          <p:pic>
            <p:nvPicPr>
              <p:cNvPr id="18" name="Picture 17" descr="Icon of a rectangle, a square and a circle in a straight line">
                <a:extLst>
                  <a:ext uri="{FF2B5EF4-FFF2-40B4-BE49-F238E27FC236}">
                    <a16:creationId xmlns:a16="http://schemas.microsoft.com/office/drawing/2014/main" id="{147B7DFD-00CF-4BCA-B9FE-06D20660D87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24998" y="4860871"/>
                <a:ext cx="815340" cy="815340"/>
              </a:xfrm>
              <a:prstGeom prst="rect">
                <a:avLst/>
              </a:prstGeom>
            </p:spPr>
          </p:pic>
        </p:grpSp>
        <p:pic>
          <p:nvPicPr>
            <p:cNvPr id="25" name="Picture 24">
              <a:extLst>
                <a:ext uri="{FF2B5EF4-FFF2-40B4-BE49-F238E27FC236}">
                  <a16:creationId xmlns:a16="http://schemas.microsoft.com/office/drawing/2014/main" id="{DD66FD01-5CE0-4426-81D5-A851A206C3D4}"/>
                </a:ext>
              </a:extLst>
            </p:cNvPr>
            <p:cNvPicPr>
              <a:picLocks noChangeAspect="1"/>
            </p:cNvPicPr>
            <p:nvPr/>
          </p:nvPicPr>
          <p:blipFill>
            <a:blip r:embed="rId8"/>
            <a:stretch>
              <a:fillRect/>
            </a:stretch>
          </p:blipFill>
          <p:spPr>
            <a:xfrm>
              <a:off x="3799397" y="4256961"/>
              <a:ext cx="625848" cy="523851"/>
            </a:xfrm>
            <a:prstGeom prst="rect">
              <a:avLst/>
            </a:prstGeom>
          </p:spPr>
        </p:pic>
        <p:grpSp>
          <p:nvGrpSpPr>
            <p:cNvPr id="26" name="Group 25">
              <a:extLst>
                <a:ext uri="{FF2B5EF4-FFF2-40B4-BE49-F238E27FC236}">
                  <a16:creationId xmlns:a16="http://schemas.microsoft.com/office/drawing/2014/main" id="{6E03DB06-F3B7-42E7-A85D-32022343F35F}"/>
                </a:ext>
              </a:extLst>
            </p:cNvPr>
            <p:cNvGrpSpPr/>
            <p:nvPr/>
          </p:nvGrpSpPr>
          <p:grpSpPr>
            <a:xfrm>
              <a:off x="3932787" y="4376841"/>
              <a:ext cx="359066" cy="284090"/>
              <a:chOff x="3876178" y="3413953"/>
              <a:chExt cx="297764" cy="255320"/>
            </a:xfrm>
          </p:grpSpPr>
          <p:sp>
            <p:nvSpPr>
              <p:cNvPr id="27" name="Freeform: Shape 26">
                <a:extLst>
                  <a:ext uri="{FF2B5EF4-FFF2-40B4-BE49-F238E27FC236}">
                    <a16:creationId xmlns:a16="http://schemas.microsoft.com/office/drawing/2014/main" id="{9F3600C3-16CB-433C-B21F-14D4A8FB7164}"/>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B241D5FD-94BA-4D0F-9767-ED1708DF9559}"/>
                  </a:ext>
                </a:extLst>
              </p:cNvPr>
              <p:cNvSpPr/>
              <p:nvPr/>
            </p:nvSpPr>
            <p:spPr>
              <a:xfrm>
                <a:off x="3969260" y="3485129"/>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01762A4-94A6-4151-8D6F-CB58606097D8}"/>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3A48FBC0-7482-402B-AD94-CFF795D87DA3}"/>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0BA57B5-8C4E-4469-94A8-84F71BBDBF7B}"/>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D630CFC-27B7-4211-855A-2402E2AC68C5}"/>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687D1C8-1DA3-4A1A-9C31-75EC3953C75A}"/>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grpSp>
      <p:sp>
        <p:nvSpPr>
          <p:cNvPr id="5" name="TextBox 4">
            <a:extLst>
              <a:ext uri="{FF2B5EF4-FFF2-40B4-BE49-F238E27FC236}">
                <a16:creationId xmlns:a16="http://schemas.microsoft.com/office/drawing/2014/main" id="{306E0F7E-56D8-44AD-A302-DFC157375A54}"/>
              </a:ext>
            </a:extLst>
          </p:cNvPr>
          <p:cNvSpPr txBox="1"/>
          <p:nvPr/>
        </p:nvSpPr>
        <p:spPr>
          <a:xfrm>
            <a:off x="4516672" y="4176817"/>
            <a:ext cx="3228371" cy="615553"/>
          </a:xfrm>
          <a:prstGeom prst="rect">
            <a:avLst/>
          </a:prstGeom>
          <a:noFill/>
        </p:spPr>
        <p:txBody>
          <a:bodyPr wrap="square" lIns="0" tIns="0" rIns="0" bIns="0" rtlCol="0" anchor="ctr">
            <a:noAutofit/>
          </a:bodyPr>
          <a:lstStyle/>
          <a:p>
            <a:r>
              <a:rPr lang="en-US" sz="2000" dirty="0">
                <a:cs typeface="Segoe UI Semilight"/>
              </a:rPr>
              <a:t>Summary and Resources</a:t>
            </a:r>
            <a:endParaRPr lang="en-US" sz="2000" dirty="0"/>
          </a:p>
        </p:txBody>
      </p:sp>
    </p:spTree>
    <p:extLst>
      <p:ext uri="{BB962C8B-B14F-4D97-AF65-F5344CB8AC3E}">
        <p14:creationId xmlns:p14="http://schemas.microsoft.com/office/powerpoint/2010/main" val="179226705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 Routing Table (optional)</a:t>
            </a:r>
          </a:p>
        </p:txBody>
      </p:sp>
      <p:sp>
        <p:nvSpPr>
          <p:cNvPr id="3" name="Rectangle 2">
            <a:extLst>
              <a:ext uri="{FF2B5EF4-FFF2-40B4-BE49-F238E27FC236}">
                <a16:creationId xmlns:a16="http://schemas.microsoft.com/office/drawing/2014/main" id="{987A4317-F897-4188-B88E-DE5C782389A8}"/>
              </a:ext>
            </a:extLst>
          </p:cNvPr>
          <p:cNvSpPr/>
          <p:nvPr/>
        </p:nvSpPr>
        <p:spPr>
          <a:xfrm>
            <a:off x="436563" y="1339351"/>
            <a:ext cx="6074304" cy="160784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rPr>
              <a:t>A standard routing protocol is used</a:t>
            </a:r>
            <a:br>
              <a:rPr lang="en-US" sz="2400" dirty="0">
                <a:solidFill>
                  <a:schemeClr val="tx1"/>
                </a:solidFill>
              </a:rPr>
            </a:br>
            <a:r>
              <a:rPr lang="en-US" sz="2400" dirty="0">
                <a:solidFill>
                  <a:schemeClr val="tx1"/>
                </a:solidFill>
              </a:rPr>
              <a:t>to exchange routing and reachability information between two or more networks </a:t>
            </a:r>
          </a:p>
        </p:txBody>
      </p:sp>
      <p:sp>
        <p:nvSpPr>
          <p:cNvPr id="4" name="Rectangle 3">
            <a:extLst>
              <a:ext uri="{FF2B5EF4-FFF2-40B4-BE49-F238E27FC236}">
                <a16:creationId xmlns:a16="http://schemas.microsoft.com/office/drawing/2014/main" id="{CA04A884-C9DE-4356-9F53-74C8F7E5F5DF}"/>
              </a:ext>
            </a:extLst>
          </p:cNvPr>
          <p:cNvSpPr/>
          <p:nvPr/>
        </p:nvSpPr>
        <p:spPr>
          <a:xfrm>
            <a:off x="436563" y="3242606"/>
            <a:ext cx="6074304" cy="160784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a:solidFill>
                  <a:schemeClr val="tx1"/>
                </a:solidFill>
              </a:rPr>
              <a:t>Routes are automatically added to the route table of all subnets with virtual network gateway route propagation enabled</a:t>
            </a:r>
          </a:p>
        </p:txBody>
      </p:sp>
      <p:sp>
        <p:nvSpPr>
          <p:cNvPr id="6" name="Rectangle 5">
            <a:extLst>
              <a:ext uri="{FF2B5EF4-FFF2-40B4-BE49-F238E27FC236}">
                <a16:creationId xmlns:a16="http://schemas.microsoft.com/office/drawing/2014/main" id="{8EE1F5C9-EB3A-42DB-A6C3-CB66E6CABE88}"/>
              </a:ext>
            </a:extLst>
          </p:cNvPr>
          <p:cNvSpPr/>
          <p:nvPr/>
        </p:nvSpPr>
        <p:spPr>
          <a:xfrm>
            <a:off x="436563" y="5145861"/>
            <a:ext cx="6074304" cy="115175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rPr>
              <a:t>In most situations you will want to enable route propagation</a:t>
            </a:r>
          </a:p>
        </p:txBody>
      </p:sp>
      <p:sp>
        <p:nvSpPr>
          <p:cNvPr id="5" name="Rectangle 4">
            <a:extLst>
              <a:ext uri="{FF2B5EF4-FFF2-40B4-BE49-F238E27FC236}">
                <a16:creationId xmlns:a16="http://schemas.microsoft.com/office/drawing/2014/main" id="{40D5BBA3-F0A1-41C2-9504-A90F5E99364B}"/>
              </a:ext>
              <a:ext uri="{C183D7F6-B498-43B3-948B-1728B52AA6E4}">
                <adec:decorative xmlns:adec="http://schemas.microsoft.com/office/drawing/2017/decorative" val="1"/>
              </a:ext>
            </a:extLst>
          </p:cNvPr>
          <p:cNvSpPr/>
          <p:nvPr/>
        </p:nvSpPr>
        <p:spPr bwMode="auto">
          <a:xfrm>
            <a:off x="6697133" y="1192213"/>
            <a:ext cx="5312304"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7" name="Picture 6" descr="Screenshot of the Create route table page. BGP route propagation is Enabled">
            <a:extLst>
              <a:ext uri="{FF2B5EF4-FFF2-40B4-BE49-F238E27FC236}">
                <a16:creationId xmlns:a16="http://schemas.microsoft.com/office/drawing/2014/main" id="{19782DD7-1F6B-4E65-82C0-7D81E887FF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0108" y="1439863"/>
            <a:ext cx="3590925" cy="4857750"/>
          </a:xfrm>
          <a:prstGeom prst="rect">
            <a:avLst/>
          </a:prstGeom>
          <a:ln>
            <a:noFill/>
          </a:ln>
        </p:spPr>
      </p:pic>
    </p:spTree>
    <p:extLst>
      <p:ext uri="{BB962C8B-B14F-4D97-AF65-F5344CB8AC3E}">
        <p14:creationId xmlns:p14="http://schemas.microsoft.com/office/powerpoint/2010/main" val="778501797"/>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 Custom Route (optional)</a:t>
            </a:r>
          </a:p>
        </p:txBody>
      </p:sp>
      <p:sp>
        <p:nvSpPr>
          <p:cNvPr id="3" name="Rectangle 2">
            <a:extLst>
              <a:ext uri="{FF2B5EF4-FFF2-40B4-BE49-F238E27FC236}">
                <a16:creationId xmlns:a16="http://schemas.microsoft.com/office/drawing/2014/main" id="{7BA60AC9-4980-4EC3-937A-23ECD4421A30}"/>
              </a:ext>
            </a:extLst>
          </p:cNvPr>
          <p:cNvSpPr/>
          <p:nvPr/>
        </p:nvSpPr>
        <p:spPr>
          <a:xfrm>
            <a:off x="436562" y="1300075"/>
            <a:ext cx="5623560" cy="148051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a:solidFill>
                  <a:schemeClr val="tx1"/>
                </a:solidFill>
              </a:rPr>
              <a:t>When you create a route there are several Next hop types </a:t>
            </a:r>
          </a:p>
        </p:txBody>
      </p:sp>
      <p:sp>
        <p:nvSpPr>
          <p:cNvPr id="4" name="Rectangle 3">
            <a:extLst>
              <a:ext uri="{FF2B5EF4-FFF2-40B4-BE49-F238E27FC236}">
                <a16:creationId xmlns:a16="http://schemas.microsoft.com/office/drawing/2014/main" id="{85636A44-657C-4EAC-B038-9507538ABB6A}"/>
              </a:ext>
            </a:extLst>
          </p:cNvPr>
          <p:cNvSpPr/>
          <p:nvPr/>
        </p:nvSpPr>
        <p:spPr>
          <a:xfrm>
            <a:off x="436562" y="3036723"/>
            <a:ext cx="5623560" cy="148051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a:solidFill>
                  <a:schemeClr val="tx1"/>
                </a:solidFill>
              </a:rPr>
              <a:t>In this example, any private subnet IP addresses will be sent to the virtual appliance </a:t>
            </a:r>
          </a:p>
        </p:txBody>
      </p:sp>
      <p:sp>
        <p:nvSpPr>
          <p:cNvPr id="7" name="Rectangle 6">
            <a:extLst>
              <a:ext uri="{FF2B5EF4-FFF2-40B4-BE49-F238E27FC236}">
                <a16:creationId xmlns:a16="http://schemas.microsoft.com/office/drawing/2014/main" id="{7AD08F8E-3026-4C10-BD97-C26AB35D524D}"/>
              </a:ext>
            </a:extLst>
          </p:cNvPr>
          <p:cNvSpPr/>
          <p:nvPr/>
        </p:nvSpPr>
        <p:spPr>
          <a:xfrm>
            <a:off x="436562" y="4773371"/>
            <a:ext cx="5623560" cy="148051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rPr>
              <a:t>Other choices are Virtual network gateway, Virtual network, Internet,</a:t>
            </a:r>
            <a:br>
              <a:rPr lang="en-US" sz="2400" dirty="0">
                <a:solidFill>
                  <a:schemeClr val="tx1"/>
                </a:solidFill>
              </a:rPr>
            </a:br>
            <a:r>
              <a:rPr lang="en-US" sz="2400" dirty="0">
                <a:solidFill>
                  <a:schemeClr val="tx1"/>
                </a:solidFill>
              </a:rPr>
              <a:t>and None</a:t>
            </a:r>
          </a:p>
        </p:txBody>
      </p:sp>
      <p:sp>
        <p:nvSpPr>
          <p:cNvPr id="5" name="Rectangle 4">
            <a:extLst>
              <a:ext uri="{FF2B5EF4-FFF2-40B4-BE49-F238E27FC236}">
                <a16:creationId xmlns:a16="http://schemas.microsoft.com/office/drawing/2014/main" id="{486B72B3-EE66-4EC1-9355-C0268AB8E7B5}"/>
              </a:ext>
              <a:ext uri="{C183D7F6-B498-43B3-948B-1728B52AA6E4}">
                <adec:decorative xmlns:adec="http://schemas.microsoft.com/office/drawing/2017/decorative" val="1"/>
              </a:ext>
            </a:extLst>
          </p:cNvPr>
          <p:cNvSpPr/>
          <p:nvPr/>
        </p:nvSpPr>
        <p:spPr bwMode="auto">
          <a:xfrm>
            <a:off x="6218237" y="1192213"/>
            <a:ext cx="5791200"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6" name="Picture 7" descr="Screenshot of the Add route page. The next hop type is virtual appliance">
            <a:extLst>
              <a:ext uri="{FF2B5EF4-FFF2-40B4-BE49-F238E27FC236}">
                <a16:creationId xmlns:a16="http://schemas.microsoft.com/office/drawing/2014/main" id="{9F7D660E-3156-482B-A6C6-A12C941628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5849" y="1281146"/>
            <a:ext cx="3355976" cy="5175182"/>
          </a:xfrm>
          <a:prstGeom prst="rect">
            <a:avLst/>
          </a:prstGeom>
          <a:ln>
            <a:noFill/>
          </a:ln>
        </p:spPr>
      </p:pic>
    </p:spTree>
    <p:extLst>
      <p:ext uri="{BB962C8B-B14F-4D97-AF65-F5344CB8AC3E}">
        <p14:creationId xmlns:p14="http://schemas.microsoft.com/office/powerpoint/2010/main" val="3413147812"/>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Associate the Route Table</a:t>
            </a:r>
            <a:r>
              <a:rPr lang="en-US" dirty="0"/>
              <a:t> (optional)</a:t>
            </a:r>
          </a:p>
        </p:txBody>
      </p:sp>
      <p:sp>
        <p:nvSpPr>
          <p:cNvPr id="3" name="Rectangle 2">
            <a:extLst>
              <a:ext uri="{FF2B5EF4-FFF2-40B4-BE49-F238E27FC236}">
                <a16:creationId xmlns:a16="http://schemas.microsoft.com/office/drawing/2014/main" id="{98D52892-262E-4841-9A04-4B67CA772A49}"/>
              </a:ext>
            </a:extLst>
          </p:cNvPr>
          <p:cNvSpPr/>
          <p:nvPr/>
        </p:nvSpPr>
        <p:spPr>
          <a:xfrm>
            <a:off x="427038" y="1794616"/>
            <a:ext cx="5623560" cy="149306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rPr>
              <a:t>Each subnet can have zero or one route table associated to it</a:t>
            </a:r>
          </a:p>
        </p:txBody>
      </p:sp>
      <p:sp>
        <p:nvSpPr>
          <p:cNvPr id="4" name="Rectangle 3">
            <a:extLst>
              <a:ext uri="{FF2B5EF4-FFF2-40B4-BE49-F238E27FC236}">
                <a16:creationId xmlns:a16="http://schemas.microsoft.com/office/drawing/2014/main" id="{88280274-9BA8-43D6-886F-31A71197F6CC}"/>
              </a:ext>
            </a:extLst>
          </p:cNvPr>
          <p:cNvSpPr/>
          <p:nvPr/>
        </p:nvSpPr>
        <p:spPr>
          <a:xfrm>
            <a:off x="427038" y="3706842"/>
            <a:ext cx="5623560" cy="149306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a:solidFill>
                  <a:schemeClr val="tx1"/>
                </a:solidFill>
              </a:rPr>
              <a:t>In our example, the Public subnet will be associated with the routing table </a:t>
            </a:r>
          </a:p>
        </p:txBody>
      </p:sp>
      <p:sp>
        <p:nvSpPr>
          <p:cNvPr id="5" name="Rectangle 4">
            <a:extLst>
              <a:ext uri="{FF2B5EF4-FFF2-40B4-BE49-F238E27FC236}">
                <a16:creationId xmlns:a16="http://schemas.microsoft.com/office/drawing/2014/main" id="{43017268-B80C-4F8A-9F6D-F50385D13B12}"/>
              </a:ext>
              <a:ext uri="{C183D7F6-B498-43B3-948B-1728B52AA6E4}">
                <adec:decorative xmlns:adec="http://schemas.microsoft.com/office/drawing/2017/decorative" val="1"/>
              </a:ext>
            </a:extLst>
          </p:cNvPr>
          <p:cNvSpPr/>
          <p:nvPr/>
        </p:nvSpPr>
        <p:spPr bwMode="auto">
          <a:xfrm>
            <a:off x="6218237" y="1192213"/>
            <a:ext cx="5791200"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6" name="Picture 4" descr="Screenshot of the Add subnet page showing the route table that is associated with the subnet">
            <a:extLst>
              <a:ext uri="{FF2B5EF4-FFF2-40B4-BE49-F238E27FC236}">
                <a16:creationId xmlns:a16="http://schemas.microsoft.com/office/drawing/2014/main" id="{A7F7D114-354B-493A-AE93-F1E275F256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5956" y="1371972"/>
            <a:ext cx="4095762" cy="4993530"/>
          </a:xfrm>
          <a:prstGeom prst="rect">
            <a:avLst/>
          </a:prstGeom>
          <a:ln>
            <a:noFill/>
          </a:ln>
        </p:spPr>
      </p:pic>
    </p:spTree>
    <p:extLst>
      <p:ext uri="{BB962C8B-B14F-4D97-AF65-F5344CB8AC3E}">
        <p14:creationId xmlns:p14="http://schemas.microsoft.com/office/powerpoint/2010/main" val="2134763705"/>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8DC09-5266-4087-96CA-B5D189023FEA}"/>
              </a:ext>
            </a:extLst>
          </p:cNvPr>
          <p:cNvSpPr>
            <a:spLocks noGrp="1"/>
          </p:cNvSpPr>
          <p:nvPr>
            <p:ph type="title"/>
          </p:nvPr>
        </p:nvSpPr>
        <p:spPr/>
        <p:txBody>
          <a:bodyPr/>
          <a:lstStyle/>
          <a:p>
            <a:r>
              <a:rPr lang="en-US" dirty="0"/>
              <a:t>Determine Service Endpoint Services</a:t>
            </a:r>
          </a:p>
        </p:txBody>
      </p:sp>
      <p:sp>
        <p:nvSpPr>
          <p:cNvPr id="3" name="Rectangle 2">
            <a:extLst>
              <a:ext uri="{FF2B5EF4-FFF2-40B4-BE49-F238E27FC236}">
                <a16:creationId xmlns:a16="http://schemas.microsoft.com/office/drawing/2014/main" id="{AA0476E9-98E2-48EB-ADA2-B6FD4FCCBB5B}"/>
              </a:ext>
            </a:extLst>
          </p:cNvPr>
          <p:cNvSpPr/>
          <p:nvPr/>
        </p:nvSpPr>
        <p:spPr>
          <a:xfrm>
            <a:off x="613833" y="2618967"/>
            <a:ext cx="5812367" cy="74241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There are many types of service endpoints</a:t>
            </a:r>
          </a:p>
        </p:txBody>
      </p:sp>
      <p:sp>
        <p:nvSpPr>
          <p:cNvPr id="4" name="Rectangle 3">
            <a:extLst>
              <a:ext uri="{FF2B5EF4-FFF2-40B4-BE49-F238E27FC236}">
                <a16:creationId xmlns:a16="http://schemas.microsoft.com/office/drawing/2014/main" id="{663842B7-76A9-4758-B206-B7E2C253EBDD}"/>
              </a:ext>
            </a:extLst>
          </p:cNvPr>
          <p:cNvSpPr/>
          <p:nvPr/>
        </p:nvSpPr>
        <p:spPr>
          <a:xfrm>
            <a:off x="613833" y="3617701"/>
            <a:ext cx="5812367" cy="74241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Adding service endpoints can take up to 15 minutes to complete</a:t>
            </a:r>
          </a:p>
        </p:txBody>
      </p:sp>
      <p:pic>
        <p:nvPicPr>
          <p:cNvPr id="5" name="Picture 4" descr="Screenshot of the add service endpoints pane">
            <a:extLst>
              <a:ext uri="{FF2B5EF4-FFF2-40B4-BE49-F238E27FC236}">
                <a16:creationId xmlns:a16="http://schemas.microsoft.com/office/drawing/2014/main" id="{B351C1EC-CC57-4904-869B-23D2C6B310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3782" y="1385575"/>
            <a:ext cx="3309938" cy="4588188"/>
          </a:xfrm>
          <a:prstGeom prst="rect">
            <a:avLst/>
          </a:prstGeom>
          <a:ln>
            <a:noFill/>
          </a:ln>
        </p:spPr>
      </p:pic>
      <p:sp>
        <p:nvSpPr>
          <p:cNvPr id="6" name="Rectangle 5">
            <a:extLst>
              <a:ext uri="{FF2B5EF4-FFF2-40B4-BE49-F238E27FC236}">
                <a16:creationId xmlns:a16="http://schemas.microsoft.com/office/drawing/2014/main" id="{FEFF7C38-987C-4DBB-8D5F-5EC3655BF562}"/>
              </a:ext>
              <a:ext uri="{C183D7F6-B498-43B3-948B-1728B52AA6E4}">
                <adec:decorative xmlns:adec="http://schemas.microsoft.com/office/drawing/2017/decorative" val="1"/>
              </a:ext>
            </a:extLst>
          </p:cNvPr>
          <p:cNvSpPr/>
          <p:nvPr/>
        </p:nvSpPr>
        <p:spPr bwMode="auto">
          <a:xfrm>
            <a:off x="6731000" y="1192213"/>
            <a:ext cx="5278437" cy="4781550"/>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3204205013"/>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Determine Azure Load Balancer Uses</a:t>
            </a:r>
          </a:p>
        </p:txBody>
      </p:sp>
      <p:sp>
        <p:nvSpPr>
          <p:cNvPr id="3" name="Rectangle 2">
            <a:extLst>
              <a:ext uri="{FF2B5EF4-FFF2-40B4-BE49-F238E27FC236}">
                <a16:creationId xmlns:a16="http://schemas.microsoft.com/office/drawing/2014/main" id="{DDE15DE2-1FE8-4DD7-A146-CCA3772DDF1E}"/>
              </a:ext>
              <a:ext uri="{C183D7F6-B498-43B3-948B-1728B52AA6E4}">
                <adec:decorative xmlns:adec="http://schemas.microsoft.com/office/drawing/2017/decorative" val="1"/>
              </a:ext>
            </a:extLst>
          </p:cNvPr>
          <p:cNvSpPr/>
          <p:nvPr/>
        </p:nvSpPr>
        <p:spPr bwMode="auto">
          <a:xfrm>
            <a:off x="427038" y="1192213"/>
            <a:ext cx="11582400" cy="3684588"/>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14" name="Picture 13" descr="Diagram showing how load balancer works. Left to right. The frontend is exchanging information with the Load Balancer. The Load Balancer is using rules and probes to communicate with the backend">
            <a:extLst>
              <a:ext uri="{FF2B5EF4-FFF2-40B4-BE49-F238E27FC236}">
                <a16:creationId xmlns:a16="http://schemas.microsoft.com/office/drawing/2014/main" id="{841CA3AD-2121-446F-9635-33286B68053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483248" y="1321506"/>
            <a:ext cx="9469980" cy="3426002"/>
          </a:xfrm>
          <a:prstGeom prst="rect">
            <a:avLst/>
          </a:prstGeom>
          <a:noFill/>
        </p:spPr>
      </p:pic>
      <p:sp>
        <p:nvSpPr>
          <p:cNvPr id="4" name="Freeform: Shape 3">
            <a:extLst>
              <a:ext uri="{FF2B5EF4-FFF2-40B4-BE49-F238E27FC236}">
                <a16:creationId xmlns:a16="http://schemas.microsoft.com/office/drawing/2014/main" id="{617DAA27-EBDE-444E-A275-6458DED6EE70}"/>
              </a:ext>
            </a:extLst>
          </p:cNvPr>
          <p:cNvSpPr/>
          <p:nvPr/>
        </p:nvSpPr>
        <p:spPr>
          <a:xfrm>
            <a:off x="427036" y="5050971"/>
            <a:ext cx="3749040"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Distributes inbound traffic</a:t>
            </a:r>
            <a:br>
              <a:rPr lang="en-US" sz="2000" dirty="0">
                <a:solidFill>
                  <a:schemeClr val="tx1"/>
                </a:solidFill>
              </a:rPr>
            </a:br>
            <a:r>
              <a:rPr lang="en-US" sz="2000" dirty="0">
                <a:solidFill>
                  <a:schemeClr val="tx1"/>
                </a:solidFill>
              </a:rPr>
              <a:t>to backend resources using load-balancing rules and health probes</a:t>
            </a:r>
          </a:p>
        </p:txBody>
      </p:sp>
      <p:sp>
        <p:nvSpPr>
          <p:cNvPr id="11" name="Freeform: Shape 10">
            <a:extLst>
              <a:ext uri="{FF2B5EF4-FFF2-40B4-BE49-F238E27FC236}">
                <a16:creationId xmlns:a16="http://schemas.microsoft.com/office/drawing/2014/main" id="{C973C14D-2F6C-40A8-AF11-A5F4C1D31908}"/>
              </a:ext>
            </a:extLst>
          </p:cNvPr>
          <p:cNvSpPr/>
          <p:nvPr/>
        </p:nvSpPr>
        <p:spPr>
          <a:xfrm>
            <a:off x="4344510" y="5050971"/>
            <a:ext cx="3749040"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a:solidFill>
                  <a:schemeClr val="tx1"/>
                </a:solidFill>
              </a:rPr>
              <a:t>Can be used for</a:t>
            </a:r>
            <a:br>
              <a:rPr lang="en-US" sz="2000">
                <a:solidFill>
                  <a:schemeClr val="tx1"/>
                </a:solidFill>
              </a:rPr>
            </a:br>
            <a:r>
              <a:rPr lang="en-US" sz="2000">
                <a:solidFill>
                  <a:schemeClr val="tx1"/>
                </a:solidFill>
              </a:rPr>
              <a:t>both inbound/outbound scenarios</a:t>
            </a:r>
          </a:p>
        </p:txBody>
      </p:sp>
      <p:sp>
        <p:nvSpPr>
          <p:cNvPr id="12" name="Freeform: Shape 11">
            <a:extLst>
              <a:ext uri="{FF2B5EF4-FFF2-40B4-BE49-F238E27FC236}">
                <a16:creationId xmlns:a16="http://schemas.microsoft.com/office/drawing/2014/main" id="{058E09A6-8E3E-4698-8D81-09820E158D7F}"/>
              </a:ext>
            </a:extLst>
          </p:cNvPr>
          <p:cNvSpPr/>
          <p:nvPr/>
        </p:nvSpPr>
        <p:spPr>
          <a:xfrm>
            <a:off x="8261983" y="5050971"/>
            <a:ext cx="3749040"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a:solidFill>
                  <a:schemeClr val="tx1"/>
                </a:solidFill>
              </a:rPr>
              <a:t>Two types: Public and Internal</a:t>
            </a:r>
          </a:p>
        </p:txBody>
      </p:sp>
    </p:spTree>
    <p:extLst>
      <p:ext uri="{BB962C8B-B14F-4D97-AF65-F5344CB8AC3E}">
        <p14:creationId xmlns:p14="http://schemas.microsoft.com/office/powerpoint/2010/main" val="2044585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Health Probes (optional)</a:t>
            </a:r>
          </a:p>
        </p:txBody>
      </p:sp>
      <p:sp>
        <p:nvSpPr>
          <p:cNvPr id="4" name="Rectangle 3">
            <a:extLst>
              <a:ext uri="{FF2B5EF4-FFF2-40B4-BE49-F238E27FC236}">
                <a16:creationId xmlns:a16="http://schemas.microsoft.com/office/drawing/2014/main" id="{827F8F06-6924-4524-8AE3-97EAD4E07413}"/>
              </a:ext>
            </a:extLst>
          </p:cNvPr>
          <p:cNvSpPr/>
          <p:nvPr/>
        </p:nvSpPr>
        <p:spPr>
          <a:xfrm>
            <a:off x="436563" y="1258142"/>
            <a:ext cx="4618037" cy="94909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a:solidFill>
                  <a:schemeClr val="tx1"/>
                </a:solidFill>
              </a:rPr>
              <a:t>Allows the load balancer to monitor the status of an app</a:t>
            </a:r>
          </a:p>
        </p:txBody>
      </p:sp>
      <p:sp>
        <p:nvSpPr>
          <p:cNvPr id="5" name="Rectangle 4">
            <a:extLst>
              <a:ext uri="{FF2B5EF4-FFF2-40B4-BE49-F238E27FC236}">
                <a16:creationId xmlns:a16="http://schemas.microsoft.com/office/drawing/2014/main" id="{B2175430-2141-4962-BC79-B464B90F8302}"/>
              </a:ext>
            </a:extLst>
          </p:cNvPr>
          <p:cNvSpPr/>
          <p:nvPr/>
        </p:nvSpPr>
        <p:spPr>
          <a:xfrm>
            <a:off x="436563" y="2463333"/>
            <a:ext cx="4618037" cy="142286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dirty="0">
                <a:solidFill>
                  <a:schemeClr val="tx1"/>
                </a:solidFill>
              </a:rPr>
              <a:t>Dynamically adds or removes VMs from the load balancer rotation based on their response to health checks</a:t>
            </a:r>
          </a:p>
        </p:txBody>
      </p:sp>
      <p:sp>
        <p:nvSpPr>
          <p:cNvPr id="6" name="Rectangle 5">
            <a:extLst>
              <a:ext uri="{FF2B5EF4-FFF2-40B4-BE49-F238E27FC236}">
                <a16:creationId xmlns:a16="http://schemas.microsoft.com/office/drawing/2014/main" id="{C204B8D4-B61F-4E6C-9C25-7F726F7D88F5}"/>
              </a:ext>
            </a:extLst>
          </p:cNvPr>
          <p:cNvSpPr/>
          <p:nvPr/>
        </p:nvSpPr>
        <p:spPr>
          <a:xfrm>
            <a:off x="465137" y="4142301"/>
            <a:ext cx="4618037" cy="94909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a:solidFill>
                  <a:schemeClr val="tx1"/>
                </a:solidFill>
              </a:rPr>
              <a:t>HTTP custom probe (preferred) pings every 15 seconds</a:t>
            </a:r>
          </a:p>
        </p:txBody>
      </p:sp>
      <p:sp>
        <p:nvSpPr>
          <p:cNvPr id="7" name="Rectangle 6">
            <a:extLst>
              <a:ext uri="{FF2B5EF4-FFF2-40B4-BE49-F238E27FC236}">
                <a16:creationId xmlns:a16="http://schemas.microsoft.com/office/drawing/2014/main" id="{67838254-BA89-454D-A057-1ACD06ED0414}"/>
              </a:ext>
            </a:extLst>
          </p:cNvPr>
          <p:cNvSpPr/>
          <p:nvPr/>
        </p:nvSpPr>
        <p:spPr>
          <a:xfrm>
            <a:off x="465136" y="5346724"/>
            <a:ext cx="4618037" cy="94909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dirty="0">
                <a:solidFill>
                  <a:schemeClr val="tx1"/>
                </a:solidFill>
              </a:rPr>
              <a:t>TCP custom probe tries to establish a successful TCP session </a:t>
            </a:r>
          </a:p>
        </p:txBody>
      </p:sp>
      <p:sp>
        <p:nvSpPr>
          <p:cNvPr id="3" name="Rectangle 2">
            <a:extLst>
              <a:ext uri="{FF2B5EF4-FFF2-40B4-BE49-F238E27FC236}">
                <a16:creationId xmlns:a16="http://schemas.microsoft.com/office/drawing/2014/main" id="{030F7860-A12B-4133-B412-085CEF191914}"/>
              </a:ext>
              <a:ext uri="{C183D7F6-B498-43B3-948B-1728B52AA6E4}">
                <adec:decorative xmlns:adec="http://schemas.microsoft.com/office/drawing/2017/decorative" val="1"/>
              </a:ext>
            </a:extLst>
          </p:cNvPr>
          <p:cNvSpPr/>
          <p:nvPr/>
        </p:nvSpPr>
        <p:spPr bwMode="auto">
          <a:xfrm>
            <a:off x="5207000" y="1192213"/>
            <a:ext cx="6802437" cy="5169534"/>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8" name="Picture 2" descr="Screenshot of the HTTP custom probe page. The port is 80. The path is /. The interval is 5. The unhealthy threshold is 2 ">
            <a:extLst>
              <a:ext uri="{FF2B5EF4-FFF2-40B4-BE49-F238E27FC236}">
                <a16:creationId xmlns:a16="http://schemas.microsoft.com/office/drawing/2014/main" id="{8796594F-FA3B-4D99-93D1-AD3069D0E7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1816" y="1505237"/>
            <a:ext cx="5932805" cy="4726998"/>
          </a:xfrm>
          <a:prstGeom prst="rect">
            <a:avLst/>
          </a:prstGeom>
          <a:ln>
            <a:noFill/>
          </a:ln>
        </p:spPr>
      </p:pic>
    </p:spTree>
    <p:extLst>
      <p:ext uri="{BB962C8B-B14F-4D97-AF65-F5344CB8AC3E}">
        <p14:creationId xmlns:p14="http://schemas.microsoft.com/office/powerpoint/2010/main" val="285244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Review System Routes</a:t>
            </a:r>
          </a:p>
        </p:txBody>
      </p:sp>
      <p:sp>
        <p:nvSpPr>
          <p:cNvPr id="3" name="Rectangle 2">
            <a:extLst>
              <a:ext uri="{FF2B5EF4-FFF2-40B4-BE49-F238E27FC236}">
                <a16:creationId xmlns:a16="http://schemas.microsoft.com/office/drawing/2014/main" id="{F8627C1E-3EB7-474E-9CB8-7FD0CEE23A34}"/>
              </a:ext>
            </a:extLst>
          </p:cNvPr>
          <p:cNvSpPr/>
          <p:nvPr/>
        </p:nvSpPr>
        <p:spPr>
          <a:xfrm>
            <a:off x="436562" y="1192213"/>
            <a:ext cx="5094555" cy="516953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Aft>
                <a:spcPts val="600"/>
              </a:spcAft>
            </a:pPr>
            <a:r>
              <a:rPr lang="en-US" sz="2200" dirty="0">
                <a:solidFill>
                  <a:schemeClr val="tx1"/>
                </a:solidFill>
              </a:rPr>
              <a:t>System routes direct network traffic between virtual machines, on-premises networks, and the internet:</a:t>
            </a:r>
          </a:p>
          <a:p>
            <a:pPr marL="246063" indent="-187325">
              <a:spcBef>
                <a:spcPts val="300"/>
              </a:spcBef>
              <a:spcAft>
                <a:spcPts val="600"/>
              </a:spcAft>
              <a:buFont typeface="Arial" panose="020B0604020202020204" pitchFamily="34" charset="0"/>
              <a:buChar char="•"/>
            </a:pPr>
            <a:r>
              <a:rPr lang="en-US" sz="2000" dirty="0">
                <a:solidFill>
                  <a:schemeClr val="tx1"/>
                </a:solidFill>
              </a:rPr>
              <a:t>Traffic between VMs in the</a:t>
            </a:r>
            <a:br>
              <a:rPr lang="en-US" sz="2000" dirty="0">
                <a:solidFill>
                  <a:schemeClr val="tx1"/>
                </a:solidFill>
              </a:rPr>
            </a:br>
            <a:r>
              <a:rPr lang="en-US" sz="2000" dirty="0">
                <a:solidFill>
                  <a:schemeClr val="tx1"/>
                </a:solidFill>
              </a:rPr>
              <a:t>same subnet</a:t>
            </a:r>
          </a:p>
          <a:p>
            <a:pPr marL="246063" indent="-187325">
              <a:spcBef>
                <a:spcPts val="300"/>
              </a:spcBef>
              <a:spcAft>
                <a:spcPts val="600"/>
              </a:spcAft>
              <a:buFont typeface="Arial" panose="020B0604020202020204" pitchFamily="34" charset="0"/>
              <a:buChar char="•"/>
            </a:pPr>
            <a:r>
              <a:rPr lang="en-US" sz="2000" dirty="0">
                <a:solidFill>
                  <a:schemeClr val="tx1"/>
                </a:solidFill>
              </a:rPr>
              <a:t>Between VMs in different subnets in the same virtual network</a:t>
            </a:r>
          </a:p>
          <a:p>
            <a:pPr marL="246063" indent="-187325">
              <a:spcBef>
                <a:spcPts val="300"/>
              </a:spcBef>
              <a:spcAft>
                <a:spcPts val="600"/>
              </a:spcAft>
              <a:buFont typeface="Arial" panose="020B0604020202020204" pitchFamily="34" charset="0"/>
              <a:buChar char="•"/>
            </a:pPr>
            <a:r>
              <a:rPr lang="en-US" sz="2000" dirty="0">
                <a:solidFill>
                  <a:schemeClr val="tx1"/>
                </a:solidFill>
              </a:rPr>
              <a:t>Data flow from VMs to the internet</a:t>
            </a:r>
          </a:p>
          <a:p>
            <a:pPr marL="246063" indent="-187325">
              <a:spcBef>
                <a:spcPts val="300"/>
              </a:spcBef>
              <a:spcAft>
                <a:spcPts val="600"/>
              </a:spcAft>
              <a:buFont typeface="Arial" panose="020B0604020202020204" pitchFamily="34" charset="0"/>
              <a:buChar char="•"/>
            </a:pPr>
            <a:r>
              <a:rPr lang="en-US" sz="2000" dirty="0">
                <a:solidFill>
                  <a:schemeClr val="tx1"/>
                </a:solidFill>
              </a:rPr>
              <a:t>Communication between VMs using a VNet-to-VNet VPN</a:t>
            </a:r>
          </a:p>
          <a:p>
            <a:pPr marL="246063" indent="-187325">
              <a:spcBef>
                <a:spcPts val="300"/>
              </a:spcBef>
              <a:spcAft>
                <a:spcPts val="600"/>
              </a:spcAft>
              <a:buFont typeface="Arial" panose="020B0604020202020204" pitchFamily="34" charset="0"/>
              <a:buChar char="•"/>
            </a:pPr>
            <a:r>
              <a:rPr lang="en-US" sz="2000" dirty="0">
                <a:solidFill>
                  <a:schemeClr val="tx1"/>
                </a:solidFill>
              </a:rPr>
              <a:t>Site-to-Site and ExpressRoute communication through the</a:t>
            </a:r>
            <a:br>
              <a:rPr lang="en-US" sz="2000" dirty="0">
                <a:solidFill>
                  <a:schemeClr val="tx1"/>
                </a:solidFill>
              </a:rPr>
            </a:br>
            <a:r>
              <a:rPr lang="en-US" sz="2000" dirty="0">
                <a:solidFill>
                  <a:schemeClr val="tx1"/>
                </a:solidFill>
              </a:rPr>
              <a:t>VPN gateway</a:t>
            </a:r>
          </a:p>
        </p:txBody>
      </p:sp>
      <p:sp>
        <p:nvSpPr>
          <p:cNvPr id="5" name="Rectangle 4">
            <a:extLst>
              <a:ext uri="{FF2B5EF4-FFF2-40B4-BE49-F238E27FC236}">
                <a16:creationId xmlns:a16="http://schemas.microsoft.com/office/drawing/2014/main" id="{D4D8422F-B022-45C4-AABA-876FD4C917DB}"/>
              </a:ext>
              <a:ext uri="{C183D7F6-B498-43B3-948B-1728B52AA6E4}">
                <adec:decorative xmlns:adec="http://schemas.microsoft.com/office/drawing/2017/decorative" val="1"/>
              </a:ext>
            </a:extLst>
          </p:cNvPr>
          <p:cNvSpPr/>
          <p:nvPr/>
        </p:nvSpPr>
        <p:spPr bwMode="auto">
          <a:xfrm>
            <a:off x="5760720" y="1192213"/>
            <a:ext cx="6248717"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graphicFrame>
        <p:nvGraphicFramePr>
          <p:cNvPr id="9" name="Table 8">
            <a:extLst>
              <a:ext uri="{FF2B5EF4-FFF2-40B4-BE49-F238E27FC236}">
                <a16:creationId xmlns:a16="http://schemas.microsoft.com/office/drawing/2014/main" id="{2B20BF9D-879E-46F0-BED7-9A46F464071F}"/>
              </a:ext>
            </a:extLst>
          </p:cNvPr>
          <p:cNvGraphicFramePr>
            <a:graphicFrameLocks noGrp="1"/>
          </p:cNvGraphicFramePr>
          <p:nvPr>
            <p:extLst>
              <p:ext uri="{D42A27DB-BD31-4B8C-83A1-F6EECF244321}">
                <p14:modId xmlns:p14="http://schemas.microsoft.com/office/powerpoint/2010/main" val="41523770"/>
              </p:ext>
            </p:extLst>
          </p:nvPr>
        </p:nvGraphicFramePr>
        <p:xfrm>
          <a:off x="7913091" y="4731469"/>
          <a:ext cx="1897024" cy="530433"/>
        </p:xfrm>
        <a:graphic>
          <a:graphicData uri="http://schemas.openxmlformats.org/drawingml/2006/table">
            <a:tbl>
              <a:tblPr firstRow="1" bandRow="1"/>
              <a:tblGrid>
                <a:gridCol w="948512">
                  <a:extLst>
                    <a:ext uri="{9D8B030D-6E8A-4147-A177-3AD203B41FA5}">
                      <a16:colId xmlns:a16="http://schemas.microsoft.com/office/drawing/2014/main" val="2041782024"/>
                    </a:ext>
                  </a:extLst>
                </a:gridCol>
                <a:gridCol w="948512">
                  <a:extLst>
                    <a:ext uri="{9D8B030D-6E8A-4147-A177-3AD203B41FA5}">
                      <a16:colId xmlns:a16="http://schemas.microsoft.com/office/drawing/2014/main" val="682074058"/>
                    </a:ext>
                  </a:extLst>
                </a:gridCol>
              </a:tblGrid>
              <a:tr h="176811">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endParaRPr lang="en-US" sz="3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endParaRPr lang="en-US" sz="3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3068356132"/>
                  </a:ext>
                </a:extLst>
              </a:tr>
              <a:tr h="176811">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endParaRPr lang="en-US" sz="30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endParaRPr lang="en-US" sz="30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2251558768"/>
                  </a:ext>
                </a:extLst>
              </a:tr>
              <a:tr h="176811">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endParaRPr lang="en-US" sz="30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endParaRPr lang="en-US" sz="3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254989881"/>
                  </a:ext>
                </a:extLst>
              </a:tr>
            </a:tbl>
          </a:graphicData>
        </a:graphic>
      </p:graphicFrame>
      <p:grpSp>
        <p:nvGrpSpPr>
          <p:cNvPr id="2" name="Group 1" descr="System routes connect the frontend subnet with the backend subnet and the internet. ">
            <a:extLst>
              <a:ext uri="{FF2B5EF4-FFF2-40B4-BE49-F238E27FC236}">
                <a16:creationId xmlns:a16="http://schemas.microsoft.com/office/drawing/2014/main" id="{8C9BC62D-6629-4417-8204-D391B3BF2029}"/>
              </a:ext>
            </a:extLst>
          </p:cNvPr>
          <p:cNvGrpSpPr/>
          <p:nvPr/>
        </p:nvGrpSpPr>
        <p:grpSpPr>
          <a:xfrm>
            <a:off x="6152515" y="1752748"/>
            <a:ext cx="5381625" cy="3810414"/>
            <a:chOff x="6152515" y="1752748"/>
            <a:chExt cx="5381625" cy="3810414"/>
          </a:xfrm>
        </p:grpSpPr>
        <p:sp>
          <p:nvSpPr>
            <p:cNvPr id="6" name="Rectangle 5">
              <a:extLst>
                <a:ext uri="{FF2B5EF4-FFF2-40B4-BE49-F238E27FC236}">
                  <a16:creationId xmlns:a16="http://schemas.microsoft.com/office/drawing/2014/main" id="{C5E20124-6D67-474F-A3B9-FDECBA62AC29}"/>
                </a:ext>
              </a:extLst>
            </p:cNvPr>
            <p:cNvSpPr/>
            <p:nvPr/>
          </p:nvSpPr>
          <p:spPr>
            <a:xfrm>
              <a:off x="6255550" y="3136265"/>
              <a:ext cx="1662851" cy="1123949"/>
            </a:xfrm>
            <a:prstGeom prst="rect">
              <a:avLst/>
            </a:prstGeom>
            <a:solidFill>
              <a:srgbClr val="EBF1D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8" name="Connector: Elbow 7">
              <a:extLst>
                <a:ext uri="{FF2B5EF4-FFF2-40B4-BE49-F238E27FC236}">
                  <a16:creationId xmlns:a16="http://schemas.microsoft.com/office/drawing/2014/main" id="{F0CF78EF-7D6F-436E-90A1-AEAC9113F449}"/>
                </a:ext>
              </a:extLst>
            </p:cNvPr>
            <p:cNvCxnSpPr>
              <a:cxnSpLocks/>
              <a:stCxn id="6" idx="3"/>
              <a:endCxn id="14" idx="1"/>
            </p:cNvCxnSpPr>
            <p:nvPr/>
          </p:nvCxnSpPr>
          <p:spPr>
            <a:xfrm flipV="1">
              <a:off x="7918401" y="3685540"/>
              <a:ext cx="1701793" cy="12700"/>
            </a:xfrm>
            <a:prstGeom prst="bentConnector3">
              <a:avLst>
                <a:gd name="adj1" fmla="val 50000"/>
              </a:avLst>
            </a:prstGeom>
            <a:noFill/>
            <a:ln w="15875" cap="flat" cmpd="sng" algn="ctr">
              <a:solidFill>
                <a:sysClr val="windowText" lastClr="000000"/>
              </a:solidFill>
              <a:prstDash val="solid"/>
              <a:miter lim="800000"/>
              <a:tailEnd type="none"/>
            </a:ln>
            <a:effectLst/>
          </p:spPr>
        </p:cxnSp>
        <p:cxnSp>
          <p:nvCxnSpPr>
            <p:cNvPr id="10" name="Connector: Elbow 9">
              <a:extLst>
                <a:ext uri="{FF2B5EF4-FFF2-40B4-BE49-F238E27FC236}">
                  <a16:creationId xmlns:a16="http://schemas.microsoft.com/office/drawing/2014/main" id="{B2964091-967E-42BF-9E04-0207E83099C8}"/>
                </a:ext>
              </a:extLst>
            </p:cNvPr>
            <p:cNvCxnSpPr>
              <a:cxnSpLocks/>
              <a:stCxn id="14" idx="2"/>
              <a:endCxn id="9" idx="0"/>
            </p:cNvCxnSpPr>
            <p:nvPr/>
          </p:nvCxnSpPr>
          <p:spPr>
            <a:xfrm rot="5400000">
              <a:off x="9414635" y="3694483"/>
              <a:ext cx="483955" cy="1590017"/>
            </a:xfrm>
            <a:prstGeom prst="bentConnector3">
              <a:avLst>
                <a:gd name="adj1" fmla="val 50000"/>
              </a:avLst>
            </a:prstGeom>
            <a:noFill/>
            <a:ln w="15875" cap="flat" cmpd="sng" algn="ctr">
              <a:solidFill>
                <a:srgbClr val="E7E6E6">
                  <a:lumMod val="50000"/>
                </a:srgbClr>
              </a:solidFill>
              <a:prstDash val="sysDash"/>
              <a:miter lim="800000"/>
              <a:tailEnd type="triangle"/>
            </a:ln>
            <a:effectLst/>
          </p:spPr>
        </p:cxnSp>
        <p:sp>
          <p:nvSpPr>
            <p:cNvPr id="11" name="TextBox 10">
              <a:extLst>
                <a:ext uri="{FF2B5EF4-FFF2-40B4-BE49-F238E27FC236}">
                  <a16:creationId xmlns:a16="http://schemas.microsoft.com/office/drawing/2014/main" id="{1D959314-73C9-43E0-8020-9D9290FE7BAA}"/>
                </a:ext>
              </a:extLst>
            </p:cNvPr>
            <p:cNvSpPr txBox="1"/>
            <p:nvPr/>
          </p:nvSpPr>
          <p:spPr>
            <a:xfrm>
              <a:off x="8156046" y="4853133"/>
              <a:ext cx="1358794" cy="338554"/>
            </a:xfrm>
            <a:prstGeom prst="rect">
              <a:avLst/>
            </a:prstGeom>
            <a:solidFill>
              <a:sysClr val="window" lastClr="FFFFFF"/>
            </a:solid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rPr>
                <a:t>Routing Table</a:t>
              </a:r>
            </a:p>
          </p:txBody>
        </p:sp>
        <p:sp>
          <p:nvSpPr>
            <p:cNvPr id="12" name="Rectangle 11">
              <a:extLst>
                <a:ext uri="{FF2B5EF4-FFF2-40B4-BE49-F238E27FC236}">
                  <a16:creationId xmlns:a16="http://schemas.microsoft.com/office/drawing/2014/main" id="{BCB9669A-536B-4984-9E2E-C70C37A0AADA}"/>
                </a:ext>
              </a:extLst>
            </p:cNvPr>
            <p:cNvSpPr/>
            <p:nvPr/>
          </p:nvSpPr>
          <p:spPr>
            <a:xfrm>
              <a:off x="8258120" y="2589171"/>
              <a:ext cx="990269" cy="461176"/>
            </a:xfrm>
            <a:prstGeom prst="rect">
              <a:avLst/>
            </a:prstGeom>
            <a:solidFill>
              <a:srgbClr val="DDD6E5"/>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System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Route</a:t>
              </a:r>
            </a:p>
          </p:txBody>
        </p:sp>
        <p:sp>
          <p:nvSpPr>
            <p:cNvPr id="13" name="Rectangle 12">
              <a:extLst>
                <a:ext uri="{FF2B5EF4-FFF2-40B4-BE49-F238E27FC236}">
                  <a16:creationId xmlns:a16="http://schemas.microsoft.com/office/drawing/2014/main" id="{3C2BDC07-BCD4-45F3-BEA0-1ABBBF8ADC31}"/>
                </a:ext>
              </a:extLst>
            </p:cNvPr>
            <p:cNvSpPr/>
            <p:nvPr/>
          </p:nvSpPr>
          <p:spPr>
            <a:xfrm>
              <a:off x="8267396" y="3402937"/>
              <a:ext cx="990269" cy="461176"/>
            </a:xfrm>
            <a:prstGeom prst="rect">
              <a:avLst/>
            </a:prstGeom>
            <a:solidFill>
              <a:srgbClr val="DDD6E5"/>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System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Route</a:t>
              </a:r>
            </a:p>
          </p:txBody>
        </p:sp>
        <p:sp>
          <p:nvSpPr>
            <p:cNvPr id="14" name="Rectangle 13">
              <a:extLst>
                <a:ext uri="{FF2B5EF4-FFF2-40B4-BE49-F238E27FC236}">
                  <a16:creationId xmlns:a16="http://schemas.microsoft.com/office/drawing/2014/main" id="{96D0D484-7FC7-4B2B-A3F3-CE90229F5229}"/>
                </a:ext>
              </a:extLst>
            </p:cNvPr>
            <p:cNvSpPr/>
            <p:nvPr/>
          </p:nvSpPr>
          <p:spPr>
            <a:xfrm>
              <a:off x="9620194" y="3123565"/>
              <a:ext cx="1662851" cy="1123949"/>
            </a:xfrm>
            <a:prstGeom prst="rect">
              <a:avLst/>
            </a:prstGeom>
            <a:solidFill>
              <a:srgbClr val="EBF1D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15" name="Connector: Elbow 14">
              <a:extLst>
                <a:ext uri="{FF2B5EF4-FFF2-40B4-BE49-F238E27FC236}">
                  <a16:creationId xmlns:a16="http://schemas.microsoft.com/office/drawing/2014/main" id="{485A11BB-B088-49E6-B7BE-76E20DF30ECC}"/>
                </a:ext>
              </a:extLst>
            </p:cNvPr>
            <p:cNvCxnSpPr>
              <a:cxnSpLocks/>
              <a:stCxn id="6" idx="2"/>
              <a:endCxn id="9" idx="0"/>
            </p:cNvCxnSpPr>
            <p:nvPr/>
          </p:nvCxnSpPr>
          <p:spPr>
            <a:xfrm rot="16200000" flipH="1">
              <a:off x="7738662" y="3608527"/>
              <a:ext cx="471255" cy="1774627"/>
            </a:xfrm>
            <a:prstGeom prst="bentConnector3">
              <a:avLst>
                <a:gd name="adj1" fmla="val 50000"/>
              </a:avLst>
            </a:prstGeom>
            <a:noFill/>
            <a:ln w="15875" cap="flat" cmpd="sng" algn="ctr">
              <a:solidFill>
                <a:srgbClr val="E7E6E6">
                  <a:lumMod val="50000"/>
                </a:srgbClr>
              </a:solidFill>
              <a:prstDash val="sysDash"/>
              <a:miter lim="800000"/>
              <a:tailEnd type="triangle"/>
            </a:ln>
            <a:effectLst/>
          </p:spPr>
        </p:cxnSp>
        <p:sp>
          <p:nvSpPr>
            <p:cNvPr id="16" name="Freeform 44">
              <a:extLst>
                <a:ext uri="{FF2B5EF4-FFF2-40B4-BE49-F238E27FC236}">
                  <a16:creationId xmlns:a16="http://schemas.microsoft.com/office/drawing/2014/main" id="{6EA7FF2B-04FB-4947-B064-429CA0EC31F8}"/>
                </a:ext>
              </a:extLst>
            </p:cNvPr>
            <p:cNvSpPr>
              <a:spLocks noChangeAspect="1" noEditPoints="1"/>
            </p:cNvSpPr>
            <p:nvPr/>
          </p:nvSpPr>
          <p:spPr bwMode="black">
            <a:xfrm>
              <a:off x="6602990" y="3277705"/>
              <a:ext cx="355794" cy="346066"/>
            </a:xfrm>
            <a:custGeom>
              <a:avLst/>
              <a:gdLst>
                <a:gd name="T0" fmla="*/ 120 w 155"/>
                <a:gd name="T1" fmla="*/ 50 h 150"/>
                <a:gd name="T2" fmla="*/ 120 w 155"/>
                <a:gd name="T3" fmla="*/ 54 h 150"/>
                <a:gd name="T4" fmla="*/ 117 w 155"/>
                <a:gd name="T5" fmla="*/ 54 h 150"/>
                <a:gd name="T6" fmla="*/ 117 w 155"/>
                <a:gd name="T7" fmla="*/ 54 h 150"/>
                <a:gd name="T8" fmla="*/ 108 w 155"/>
                <a:gd name="T9" fmla="*/ 54 h 150"/>
                <a:gd name="T10" fmla="*/ 101 w 155"/>
                <a:gd name="T11" fmla="*/ 86 h 150"/>
                <a:gd name="T12" fmla="*/ 99 w 155"/>
                <a:gd name="T13" fmla="*/ 96 h 150"/>
                <a:gd name="T14" fmla="*/ 98 w 155"/>
                <a:gd name="T15" fmla="*/ 97 h 150"/>
                <a:gd name="T16" fmla="*/ 100 w 155"/>
                <a:gd name="T17" fmla="*/ 101 h 150"/>
                <a:gd name="T18" fmla="*/ 94 w 155"/>
                <a:gd name="T19" fmla="*/ 107 h 150"/>
                <a:gd name="T20" fmla="*/ 89 w 155"/>
                <a:gd name="T21" fmla="*/ 101 h 150"/>
                <a:gd name="T22" fmla="*/ 90 w 155"/>
                <a:gd name="T23" fmla="*/ 98 h 150"/>
                <a:gd name="T24" fmla="*/ 67 w 155"/>
                <a:gd name="T25" fmla="*/ 98 h 150"/>
                <a:gd name="T26" fmla="*/ 68 w 155"/>
                <a:gd name="T27" fmla="*/ 101 h 150"/>
                <a:gd name="T28" fmla="*/ 63 w 155"/>
                <a:gd name="T29" fmla="*/ 107 h 150"/>
                <a:gd name="T30" fmla="*/ 58 w 155"/>
                <a:gd name="T31" fmla="*/ 101 h 150"/>
                <a:gd name="T32" fmla="*/ 59 w 155"/>
                <a:gd name="T33" fmla="*/ 98 h 150"/>
                <a:gd name="T34" fmla="*/ 55 w 155"/>
                <a:gd name="T35" fmla="*/ 98 h 150"/>
                <a:gd name="T36" fmla="*/ 54 w 155"/>
                <a:gd name="T37" fmla="*/ 98 h 150"/>
                <a:gd name="T38" fmla="*/ 52 w 155"/>
                <a:gd name="T39" fmla="*/ 98 h 150"/>
                <a:gd name="T40" fmla="*/ 52 w 155"/>
                <a:gd name="T41" fmla="*/ 93 h 150"/>
                <a:gd name="T42" fmla="*/ 55 w 155"/>
                <a:gd name="T43" fmla="*/ 93 h 150"/>
                <a:gd name="T44" fmla="*/ 56 w 155"/>
                <a:gd name="T45" fmla="*/ 93 h 150"/>
                <a:gd name="T46" fmla="*/ 94 w 155"/>
                <a:gd name="T47" fmla="*/ 93 h 150"/>
                <a:gd name="T48" fmla="*/ 95 w 155"/>
                <a:gd name="T49" fmla="*/ 88 h 150"/>
                <a:gd name="T50" fmla="*/ 58 w 155"/>
                <a:gd name="T51" fmla="*/ 88 h 150"/>
                <a:gd name="T52" fmla="*/ 58 w 155"/>
                <a:gd name="T53" fmla="*/ 88 h 150"/>
                <a:gd name="T54" fmla="*/ 56 w 155"/>
                <a:gd name="T55" fmla="*/ 88 h 150"/>
                <a:gd name="T56" fmla="*/ 56 w 155"/>
                <a:gd name="T57" fmla="*/ 87 h 150"/>
                <a:gd name="T58" fmla="*/ 56 w 155"/>
                <a:gd name="T59" fmla="*/ 86 h 150"/>
                <a:gd name="T60" fmla="*/ 50 w 155"/>
                <a:gd name="T61" fmla="*/ 61 h 150"/>
                <a:gd name="T62" fmla="*/ 50 w 155"/>
                <a:gd name="T63" fmla="*/ 61 h 150"/>
                <a:gd name="T64" fmla="*/ 50 w 155"/>
                <a:gd name="T65" fmla="*/ 58 h 150"/>
                <a:gd name="T66" fmla="*/ 53 w 155"/>
                <a:gd name="T67" fmla="*/ 58 h 150"/>
                <a:gd name="T68" fmla="*/ 55 w 155"/>
                <a:gd name="T69" fmla="*/ 58 h 150"/>
                <a:gd name="T70" fmla="*/ 103 w 155"/>
                <a:gd name="T71" fmla="*/ 58 h 150"/>
                <a:gd name="T72" fmla="*/ 104 w 155"/>
                <a:gd name="T73" fmla="*/ 50 h 150"/>
                <a:gd name="T74" fmla="*/ 106 w 155"/>
                <a:gd name="T75" fmla="*/ 50 h 150"/>
                <a:gd name="T76" fmla="*/ 107 w 155"/>
                <a:gd name="T77" fmla="*/ 50 h 150"/>
                <a:gd name="T78" fmla="*/ 117 w 155"/>
                <a:gd name="T79" fmla="*/ 50 h 150"/>
                <a:gd name="T80" fmla="*/ 117 w 155"/>
                <a:gd name="T81" fmla="*/ 50 h 150"/>
                <a:gd name="T82" fmla="*/ 120 w 155"/>
                <a:gd name="T83" fmla="*/ 50 h 150"/>
                <a:gd name="T84" fmla="*/ 43 w 155"/>
                <a:gd name="T85" fmla="*/ 6 h 150"/>
                <a:gd name="T86" fmla="*/ 21 w 155"/>
                <a:gd name="T87" fmla="*/ 39 h 150"/>
                <a:gd name="T88" fmla="*/ 7 w 155"/>
                <a:gd name="T89" fmla="*/ 27 h 150"/>
                <a:gd name="T90" fmla="*/ 0 w 155"/>
                <a:gd name="T91" fmla="*/ 35 h 150"/>
                <a:gd name="T92" fmla="*/ 22 w 155"/>
                <a:gd name="T93" fmla="*/ 54 h 150"/>
                <a:gd name="T94" fmla="*/ 52 w 155"/>
                <a:gd name="T95" fmla="*/ 12 h 150"/>
                <a:gd name="T96" fmla="*/ 43 w 155"/>
                <a:gd name="T97" fmla="*/ 6 h 150"/>
                <a:gd name="T98" fmla="*/ 80 w 155"/>
                <a:gd name="T99" fmla="*/ 0 h 150"/>
                <a:gd name="T100" fmla="*/ 74 w 155"/>
                <a:gd name="T101" fmla="*/ 0 h 150"/>
                <a:gd name="T102" fmla="*/ 74 w 155"/>
                <a:gd name="T103" fmla="*/ 10 h 150"/>
                <a:gd name="T104" fmla="*/ 80 w 155"/>
                <a:gd name="T105" fmla="*/ 9 h 150"/>
                <a:gd name="T106" fmla="*/ 145 w 155"/>
                <a:gd name="T107" fmla="*/ 75 h 150"/>
                <a:gd name="T108" fmla="*/ 80 w 155"/>
                <a:gd name="T109" fmla="*/ 140 h 150"/>
                <a:gd name="T110" fmla="*/ 14 w 155"/>
                <a:gd name="T111" fmla="*/ 75 h 150"/>
                <a:gd name="T112" fmla="*/ 14 w 155"/>
                <a:gd name="T113" fmla="*/ 74 h 150"/>
                <a:gd name="T114" fmla="*/ 5 w 155"/>
                <a:gd name="T115" fmla="*/ 74 h 150"/>
                <a:gd name="T116" fmla="*/ 5 w 155"/>
                <a:gd name="T117" fmla="*/ 75 h 150"/>
                <a:gd name="T118" fmla="*/ 80 w 155"/>
                <a:gd name="T119" fmla="*/ 150 h 150"/>
                <a:gd name="T120" fmla="*/ 155 w 155"/>
                <a:gd name="T121" fmla="*/ 75 h 150"/>
                <a:gd name="T122" fmla="*/ 80 w 155"/>
                <a:gd name="T12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5" h="150">
                  <a:moveTo>
                    <a:pt x="120" y="50"/>
                  </a:moveTo>
                  <a:cubicBezTo>
                    <a:pt x="120" y="54"/>
                    <a:pt x="120" y="54"/>
                    <a:pt x="120" y="54"/>
                  </a:cubicBezTo>
                  <a:cubicBezTo>
                    <a:pt x="117" y="54"/>
                    <a:pt x="117" y="54"/>
                    <a:pt x="117" y="54"/>
                  </a:cubicBezTo>
                  <a:cubicBezTo>
                    <a:pt x="117" y="54"/>
                    <a:pt x="117" y="54"/>
                    <a:pt x="117" y="54"/>
                  </a:cubicBezTo>
                  <a:cubicBezTo>
                    <a:pt x="108" y="54"/>
                    <a:pt x="108" y="54"/>
                    <a:pt x="108" y="54"/>
                  </a:cubicBezTo>
                  <a:cubicBezTo>
                    <a:pt x="101" y="86"/>
                    <a:pt x="101" y="86"/>
                    <a:pt x="101" y="86"/>
                  </a:cubicBezTo>
                  <a:cubicBezTo>
                    <a:pt x="99" y="96"/>
                    <a:pt x="99" y="96"/>
                    <a:pt x="99" y="96"/>
                  </a:cubicBezTo>
                  <a:cubicBezTo>
                    <a:pt x="99" y="97"/>
                    <a:pt x="98" y="97"/>
                    <a:pt x="98" y="97"/>
                  </a:cubicBezTo>
                  <a:cubicBezTo>
                    <a:pt x="99" y="98"/>
                    <a:pt x="100" y="100"/>
                    <a:pt x="100" y="101"/>
                  </a:cubicBezTo>
                  <a:cubicBezTo>
                    <a:pt x="100" y="104"/>
                    <a:pt x="97" y="107"/>
                    <a:pt x="94" y="107"/>
                  </a:cubicBezTo>
                  <a:cubicBezTo>
                    <a:pt x="91" y="107"/>
                    <a:pt x="89" y="104"/>
                    <a:pt x="89" y="101"/>
                  </a:cubicBezTo>
                  <a:cubicBezTo>
                    <a:pt x="89" y="100"/>
                    <a:pt x="89" y="99"/>
                    <a:pt x="90" y="98"/>
                  </a:cubicBezTo>
                  <a:cubicBezTo>
                    <a:pt x="67" y="98"/>
                    <a:pt x="67" y="98"/>
                    <a:pt x="67" y="98"/>
                  </a:cubicBezTo>
                  <a:cubicBezTo>
                    <a:pt x="68" y="99"/>
                    <a:pt x="68" y="100"/>
                    <a:pt x="68" y="101"/>
                  </a:cubicBezTo>
                  <a:cubicBezTo>
                    <a:pt x="68" y="104"/>
                    <a:pt x="66" y="107"/>
                    <a:pt x="63" y="107"/>
                  </a:cubicBezTo>
                  <a:cubicBezTo>
                    <a:pt x="60" y="107"/>
                    <a:pt x="58" y="104"/>
                    <a:pt x="58" y="101"/>
                  </a:cubicBezTo>
                  <a:cubicBezTo>
                    <a:pt x="58" y="100"/>
                    <a:pt x="58" y="99"/>
                    <a:pt x="59" y="98"/>
                  </a:cubicBezTo>
                  <a:cubicBezTo>
                    <a:pt x="55" y="98"/>
                    <a:pt x="55" y="98"/>
                    <a:pt x="55" y="98"/>
                  </a:cubicBezTo>
                  <a:cubicBezTo>
                    <a:pt x="55" y="98"/>
                    <a:pt x="54" y="98"/>
                    <a:pt x="54" y="98"/>
                  </a:cubicBezTo>
                  <a:cubicBezTo>
                    <a:pt x="52" y="98"/>
                    <a:pt x="52" y="98"/>
                    <a:pt x="52" y="98"/>
                  </a:cubicBezTo>
                  <a:cubicBezTo>
                    <a:pt x="52" y="93"/>
                    <a:pt x="52" y="93"/>
                    <a:pt x="52" y="93"/>
                  </a:cubicBezTo>
                  <a:cubicBezTo>
                    <a:pt x="55" y="93"/>
                    <a:pt x="55" y="93"/>
                    <a:pt x="55" y="93"/>
                  </a:cubicBezTo>
                  <a:cubicBezTo>
                    <a:pt x="56" y="93"/>
                    <a:pt x="56" y="93"/>
                    <a:pt x="56" y="93"/>
                  </a:cubicBezTo>
                  <a:cubicBezTo>
                    <a:pt x="94" y="93"/>
                    <a:pt x="94" y="93"/>
                    <a:pt x="94" y="93"/>
                  </a:cubicBezTo>
                  <a:cubicBezTo>
                    <a:pt x="95" y="88"/>
                    <a:pt x="95" y="88"/>
                    <a:pt x="95" y="88"/>
                  </a:cubicBezTo>
                  <a:cubicBezTo>
                    <a:pt x="58" y="88"/>
                    <a:pt x="58" y="88"/>
                    <a:pt x="58" y="88"/>
                  </a:cubicBezTo>
                  <a:cubicBezTo>
                    <a:pt x="58" y="88"/>
                    <a:pt x="58" y="88"/>
                    <a:pt x="58" y="88"/>
                  </a:cubicBezTo>
                  <a:cubicBezTo>
                    <a:pt x="56" y="88"/>
                    <a:pt x="56" y="88"/>
                    <a:pt x="56" y="88"/>
                  </a:cubicBezTo>
                  <a:cubicBezTo>
                    <a:pt x="56" y="87"/>
                    <a:pt x="56" y="87"/>
                    <a:pt x="56" y="87"/>
                  </a:cubicBezTo>
                  <a:cubicBezTo>
                    <a:pt x="56" y="87"/>
                    <a:pt x="56" y="87"/>
                    <a:pt x="56" y="86"/>
                  </a:cubicBezTo>
                  <a:cubicBezTo>
                    <a:pt x="50" y="61"/>
                    <a:pt x="50" y="61"/>
                    <a:pt x="50" y="61"/>
                  </a:cubicBezTo>
                  <a:cubicBezTo>
                    <a:pt x="50" y="61"/>
                    <a:pt x="50" y="61"/>
                    <a:pt x="50" y="61"/>
                  </a:cubicBezTo>
                  <a:cubicBezTo>
                    <a:pt x="50" y="58"/>
                    <a:pt x="50" y="58"/>
                    <a:pt x="50" y="58"/>
                  </a:cubicBezTo>
                  <a:cubicBezTo>
                    <a:pt x="53" y="58"/>
                    <a:pt x="53" y="58"/>
                    <a:pt x="53" y="58"/>
                  </a:cubicBezTo>
                  <a:cubicBezTo>
                    <a:pt x="55" y="58"/>
                    <a:pt x="55" y="58"/>
                    <a:pt x="55" y="58"/>
                  </a:cubicBezTo>
                  <a:cubicBezTo>
                    <a:pt x="103" y="58"/>
                    <a:pt x="103" y="58"/>
                    <a:pt x="103" y="58"/>
                  </a:cubicBezTo>
                  <a:cubicBezTo>
                    <a:pt x="104" y="50"/>
                    <a:pt x="104" y="50"/>
                    <a:pt x="104" y="50"/>
                  </a:cubicBezTo>
                  <a:cubicBezTo>
                    <a:pt x="106" y="50"/>
                    <a:pt x="106" y="50"/>
                    <a:pt x="106" y="50"/>
                  </a:cubicBezTo>
                  <a:cubicBezTo>
                    <a:pt x="107" y="50"/>
                    <a:pt x="107" y="50"/>
                    <a:pt x="107" y="50"/>
                  </a:cubicBezTo>
                  <a:cubicBezTo>
                    <a:pt x="117" y="50"/>
                    <a:pt x="117" y="50"/>
                    <a:pt x="117" y="50"/>
                  </a:cubicBezTo>
                  <a:cubicBezTo>
                    <a:pt x="117" y="50"/>
                    <a:pt x="117" y="50"/>
                    <a:pt x="117" y="50"/>
                  </a:cubicBezTo>
                  <a:lnTo>
                    <a:pt x="120" y="50"/>
                  </a:lnTo>
                  <a:close/>
                  <a:moveTo>
                    <a:pt x="43" y="6"/>
                  </a:moveTo>
                  <a:cubicBezTo>
                    <a:pt x="21" y="39"/>
                    <a:pt x="21" y="39"/>
                    <a:pt x="21" y="39"/>
                  </a:cubicBezTo>
                  <a:cubicBezTo>
                    <a:pt x="7" y="27"/>
                    <a:pt x="7" y="27"/>
                    <a:pt x="7" y="27"/>
                  </a:cubicBezTo>
                  <a:cubicBezTo>
                    <a:pt x="0" y="35"/>
                    <a:pt x="0" y="35"/>
                    <a:pt x="0" y="35"/>
                  </a:cubicBezTo>
                  <a:cubicBezTo>
                    <a:pt x="22" y="54"/>
                    <a:pt x="22" y="54"/>
                    <a:pt x="22" y="54"/>
                  </a:cubicBezTo>
                  <a:cubicBezTo>
                    <a:pt x="52" y="12"/>
                    <a:pt x="52" y="12"/>
                    <a:pt x="52" y="12"/>
                  </a:cubicBezTo>
                  <a:lnTo>
                    <a:pt x="43" y="6"/>
                  </a:lnTo>
                  <a:close/>
                  <a:moveTo>
                    <a:pt x="80" y="0"/>
                  </a:moveTo>
                  <a:cubicBezTo>
                    <a:pt x="78" y="0"/>
                    <a:pt x="76" y="0"/>
                    <a:pt x="74" y="0"/>
                  </a:cubicBezTo>
                  <a:cubicBezTo>
                    <a:pt x="74" y="10"/>
                    <a:pt x="74" y="10"/>
                    <a:pt x="74" y="10"/>
                  </a:cubicBezTo>
                  <a:cubicBezTo>
                    <a:pt x="76" y="10"/>
                    <a:pt x="78" y="9"/>
                    <a:pt x="80" y="9"/>
                  </a:cubicBezTo>
                  <a:cubicBezTo>
                    <a:pt x="116" y="9"/>
                    <a:pt x="145" y="39"/>
                    <a:pt x="145" y="75"/>
                  </a:cubicBezTo>
                  <a:cubicBezTo>
                    <a:pt x="145" y="111"/>
                    <a:pt x="116" y="140"/>
                    <a:pt x="80" y="140"/>
                  </a:cubicBezTo>
                  <a:cubicBezTo>
                    <a:pt x="44" y="140"/>
                    <a:pt x="14" y="111"/>
                    <a:pt x="14" y="75"/>
                  </a:cubicBezTo>
                  <a:cubicBezTo>
                    <a:pt x="14" y="75"/>
                    <a:pt x="14" y="75"/>
                    <a:pt x="14" y="74"/>
                  </a:cubicBezTo>
                  <a:cubicBezTo>
                    <a:pt x="5" y="74"/>
                    <a:pt x="5" y="74"/>
                    <a:pt x="5" y="74"/>
                  </a:cubicBezTo>
                  <a:cubicBezTo>
                    <a:pt x="5" y="75"/>
                    <a:pt x="5" y="75"/>
                    <a:pt x="5" y="75"/>
                  </a:cubicBezTo>
                  <a:cubicBezTo>
                    <a:pt x="5" y="116"/>
                    <a:pt x="38" y="150"/>
                    <a:pt x="80" y="150"/>
                  </a:cubicBezTo>
                  <a:cubicBezTo>
                    <a:pt x="121" y="150"/>
                    <a:pt x="155" y="116"/>
                    <a:pt x="155" y="75"/>
                  </a:cubicBezTo>
                  <a:cubicBezTo>
                    <a:pt x="155" y="34"/>
                    <a:pt x="121" y="0"/>
                    <a:pt x="80" y="0"/>
                  </a:cubicBezTo>
                  <a:close/>
                </a:path>
              </a:pathLst>
            </a:custGeom>
            <a:solidFill>
              <a:srgbClr val="000000"/>
            </a:solidFill>
            <a:ln>
              <a:noFill/>
            </a:ln>
          </p:spPr>
          <p:txBody>
            <a:bodyPr vert="horz" wrap="square" lIns="93278" tIns="46639" rIns="93278" bIns="46639" numCol="1" anchor="t" anchorCtr="0" compatLnSpc="1">
              <a:prstTxWarp prst="textNoShape">
                <a:avLst/>
              </a:prstTxWarp>
            </a:bodyPr>
            <a:lstStyle/>
            <a:p>
              <a:pPr defTabSz="914400"/>
              <a:endParaRPr lang="en-US" sz="1600" dirty="0">
                <a:solidFill>
                  <a:srgbClr val="000000"/>
                </a:solidFill>
                <a:latin typeface="Calibri" panose="020F0502020204030204"/>
              </a:endParaRPr>
            </a:p>
          </p:txBody>
        </p:sp>
        <p:sp>
          <p:nvSpPr>
            <p:cNvPr id="18" name="Freeform 44">
              <a:extLst>
                <a:ext uri="{FF2B5EF4-FFF2-40B4-BE49-F238E27FC236}">
                  <a16:creationId xmlns:a16="http://schemas.microsoft.com/office/drawing/2014/main" id="{D1D63FB6-960D-466D-9ED9-314F2C6E1B2B}"/>
                </a:ext>
              </a:extLst>
            </p:cNvPr>
            <p:cNvSpPr>
              <a:spLocks noChangeAspect="1" noEditPoints="1"/>
            </p:cNvSpPr>
            <p:nvPr/>
          </p:nvSpPr>
          <p:spPr bwMode="black">
            <a:xfrm>
              <a:off x="7146412" y="3574720"/>
              <a:ext cx="355794" cy="346066"/>
            </a:xfrm>
            <a:custGeom>
              <a:avLst/>
              <a:gdLst>
                <a:gd name="T0" fmla="*/ 120 w 155"/>
                <a:gd name="T1" fmla="*/ 50 h 150"/>
                <a:gd name="T2" fmla="*/ 120 w 155"/>
                <a:gd name="T3" fmla="*/ 54 h 150"/>
                <a:gd name="T4" fmla="*/ 117 w 155"/>
                <a:gd name="T5" fmla="*/ 54 h 150"/>
                <a:gd name="T6" fmla="*/ 117 w 155"/>
                <a:gd name="T7" fmla="*/ 54 h 150"/>
                <a:gd name="T8" fmla="*/ 108 w 155"/>
                <a:gd name="T9" fmla="*/ 54 h 150"/>
                <a:gd name="T10" fmla="*/ 101 w 155"/>
                <a:gd name="T11" fmla="*/ 86 h 150"/>
                <a:gd name="T12" fmla="*/ 99 w 155"/>
                <a:gd name="T13" fmla="*/ 96 h 150"/>
                <a:gd name="T14" fmla="*/ 98 w 155"/>
                <a:gd name="T15" fmla="*/ 97 h 150"/>
                <a:gd name="T16" fmla="*/ 100 w 155"/>
                <a:gd name="T17" fmla="*/ 101 h 150"/>
                <a:gd name="T18" fmla="*/ 94 w 155"/>
                <a:gd name="T19" fmla="*/ 107 h 150"/>
                <a:gd name="T20" fmla="*/ 89 w 155"/>
                <a:gd name="T21" fmla="*/ 101 h 150"/>
                <a:gd name="T22" fmla="*/ 90 w 155"/>
                <a:gd name="T23" fmla="*/ 98 h 150"/>
                <a:gd name="T24" fmla="*/ 67 w 155"/>
                <a:gd name="T25" fmla="*/ 98 h 150"/>
                <a:gd name="T26" fmla="*/ 68 w 155"/>
                <a:gd name="T27" fmla="*/ 101 h 150"/>
                <a:gd name="T28" fmla="*/ 63 w 155"/>
                <a:gd name="T29" fmla="*/ 107 h 150"/>
                <a:gd name="T30" fmla="*/ 58 w 155"/>
                <a:gd name="T31" fmla="*/ 101 h 150"/>
                <a:gd name="T32" fmla="*/ 59 w 155"/>
                <a:gd name="T33" fmla="*/ 98 h 150"/>
                <a:gd name="T34" fmla="*/ 55 w 155"/>
                <a:gd name="T35" fmla="*/ 98 h 150"/>
                <a:gd name="T36" fmla="*/ 54 w 155"/>
                <a:gd name="T37" fmla="*/ 98 h 150"/>
                <a:gd name="T38" fmla="*/ 52 w 155"/>
                <a:gd name="T39" fmla="*/ 98 h 150"/>
                <a:gd name="T40" fmla="*/ 52 w 155"/>
                <a:gd name="T41" fmla="*/ 93 h 150"/>
                <a:gd name="T42" fmla="*/ 55 w 155"/>
                <a:gd name="T43" fmla="*/ 93 h 150"/>
                <a:gd name="T44" fmla="*/ 56 w 155"/>
                <a:gd name="T45" fmla="*/ 93 h 150"/>
                <a:gd name="T46" fmla="*/ 94 w 155"/>
                <a:gd name="T47" fmla="*/ 93 h 150"/>
                <a:gd name="T48" fmla="*/ 95 w 155"/>
                <a:gd name="T49" fmla="*/ 88 h 150"/>
                <a:gd name="T50" fmla="*/ 58 w 155"/>
                <a:gd name="T51" fmla="*/ 88 h 150"/>
                <a:gd name="T52" fmla="*/ 58 w 155"/>
                <a:gd name="T53" fmla="*/ 88 h 150"/>
                <a:gd name="T54" fmla="*/ 56 w 155"/>
                <a:gd name="T55" fmla="*/ 88 h 150"/>
                <a:gd name="T56" fmla="*/ 56 w 155"/>
                <a:gd name="T57" fmla="*/ 87 h 150"/>
                <a:gd name="T58" fmla="*/ 56 w 155"/>
                <a:gd name="T59" fmla="*/ 86 h 150"/>
                <a:gd name="T60" fmla="*/ 50 w 155"/>
                <a:gd name="T61" fmla="*/ 61 h 150"/>
                <a:gd name="T62" fmla="*/ 50 w 155"/>
                <a:gd name="T63" fmla="*/ 61 h 150"/>
                <a:gd name="T64" fmla="*/ 50 w 155"/>
                <a:gd name="T65" fmla="*/ 58 h 150"/>
                <a:gd name="T66" fmla="*/ 53 w 155"/>
                <a:gd name="T67" fmla="*/ 58 h 150"/>
                <a:gd name="T68" fmla="*/ 55 w 155"/>
                <a:gd name="T69" fmla="*/ 58 h 150"/>
                <a:gd name="T70" fmla="*/ 103 w 155"/>
                <a:gd name="T71" fmla="*/ 58 h 150"/>
                <a:gd name="T72" fmla="*/ 104 w 155"/>
                <a:gd name="T73" fmla="*/ 50 h 150"/>
                <a:gd name="T74" fmla="*/ 106 w 155"/>
                <a:gd name="T75" fmla="*/ 50 h 150"/>
                <a:gd name="T76" fmla="*/ 107 w 155"/>
                <a:gd name="T77" fmla="*/ 50 h 150"/>
                <a:gd name="T78" fmla="*/ 117 w 155"/>
                <a:gd name="T79" fmla="*/ 50 h 150"/>
                <a:gd name="T80" fmla="*/ 117 w 155"/>
                <a:gd name="T81" fmla="*/ 50 h 150"/>
                <a:gd name="T82" fmla="*/ 120 w 155"/>
                <a:gd name="T83" fmla="*/ 50 h 150"/>
                <a:gd name="T84" fmla="*/ 43 w 155"/>
                <a:gd name="T85" fmla="*/ 6 h 150"/>
                <a:gd name="T86" fmla="*/ 21 w 155"/>
                <a:gd name="T87" fmla="*/ 39 h 150"/>
                <a:gd name="T88" fmla="*/ 7 w 155"/>
                <a:gd name="T89" fmla="*/ 27 h 150"/>
                <a:gd name="T90" fmla="*/ 0 w 155"/>
                <a:gd name="T91" fmla="*/ 35 h 150"/>
                <a:gd name="T92" fmla="*/ 22 w 155"/>
                <a:gd name="T93" fmla="*/ 54 h 150"/>
                <a:gd name="T94" fmla="*/ 52 w 155"/>
                <a:gd name="T95" fmla="*/ 12 h 150"/>
                <a:gd name="T96" fmla="*/ 43 w 155"/>
                <a:gd name="T97" fmla="*/ 6 h 150"/>
                <a:gd name="T98" fmla="*/ 80 w 155"/>
                <a:gd name="T99" fmla="*/ 0 h 150"/>
                <a:gd name="T100" fmla="*/ 74 w 155"/>
                <a:gd name="T101" fmla="*/ 0 h 150"/>
                <a:gd name="T102" fmla="*/ 74 w 155"/>
                <a:gd name="T103" fmla="*/ 10 h 150"/>
                <a:gd name="T104" fmla="*/ 80 w 155"/>
                <a:gd name="T105" fmla="*/ 9 h 150"/>
                <a:gd name="T106" fmla="*/ 145 w 155"/>
                <a:gd name="T107" fmla="*/ 75 h 150"/>
                <a:gd name="T108" fmla="*/ 80 w 155"/>
                <a:gd name="T109" fmla="*/ 140 h 150"/>
                <a:gd name="T110" fmla="*/ 14 w 155"/>
                <a:gd name="T111" fmla="*/ 75 h 150"/>
                <a:gd name="T112" fmla="*/ 14 w 155"/>
                <a:gd name="T113" fmla="*/ 74 h 150"/>
                <a:gd name="T114" fmla="*/ 5 w 155"/>
                <a:gd name="T115" fmla="*/ 74 h 150"/>
                <a:gd name="T116" fmla="*/ 5 w 155"/>
                <a:gd name="T117" fmla="*/ 75 h 150"/>
                <a:gd name="T118" fmla="*/ 80 w 155"/>
                <a:gd name="T119" fmla="*/ 150 h 150"/>
                <a:gd name="T120" fmla="*/ 155 w 155"/>
                <a:gd name="T121" fmla="*/ 75 h 150"/>
                <a:gd name="T122" fmla="*/ 80 w 155"/>
                <a:gd name="T12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5" h="150">
                  <a:moveTo>
                    <a:pt x="120" y="50"/>
                  </a:moveTo>
                  <a:cubicBezTo>
                    <a:pt x="120" y="54"/>
                    <a:pt x="120" y="54"/>
                    <a:pt x="120" y="54"/>
                  </a:cubicBezTo>
                  <a:cubicBezTo>
                    <a:pt x="117" y="54"/>
                    <a:pt x="117" y="54"/>
                    <a:pt x="117" y="54"/>
                  </a:cubicBezTo>
                  <a:cubicBezTo>
                    <a:pt x="117" y="54"/>
                    <a:pt x="117" y="54"/>
                    <a:pt x="117" y="54"/>
                  </a:cubicBezTo>
                  <a:cubicBezTo>
                    <a:pt x="108" y="54"/>
                    <a:pt x="108" y="54"/>
                    <a:pt x="108" y="54"/>
                  </a:cubicBezTo>
                  <a:cubicBezTo>
                    <a:pt x="101" y="86"/>
                    <a:pt x="101" y="86"/>
                    <a:pt x="101" y="86"/>
                  </a:cubicBezTo>
                  <a:cubicBezTo>
                    <a:pt x="99" y="96"/>
                    <a:pt x="99" y="96"/>
                    <a:pt x="99" y="96"/>
                  </a:cubicBezTo>
                  <a:cubicBezTo>
                    <a:pt x="99" y="97"/>
                    <a:pt x="98" y="97"/>
                    <a:pt x="98" y="97"/>
                  </a:cubicBezTo>
                  <a:cubicBezTo>
                    <a:pt x="99" y="98"/>
                    <a:pt x="100" y="100"/>
                    <a:pt x="100" y="101"/>
                  </a:cubicBezTo>
                  <a:cubicBezTo>
                    <a:pt x="100" y="104"/>
                    <a:pt x="97" y="107"/>
                    <a:pt x="94" y="107"/>
                  </a:cubicBezTo>
                  <a:cubicBezTo>
                    <a:pt x="91" y="107"/>
                    <a:pt x="89" y="104"/>
                    <a:pt x="89" y="101"/>
                  </a:cubicBezTo>
                  <a:cubicBezTo>
                    <a:pt x="89" y="100"/>
                    <a:pt x="89" y="99"/>
                    <a:pt x="90" y="98"/>
                  </a:cubicBezTo>
                  <a:cubicBezTo>
                    <a:pt x="67" y="98"/>
                    <a:pt x="67" y="98"/>
                    <a:pt x="67" y="98"/>
                  </a:cubicBezTo>
                  <a:cubicBezTo>
                    <a:pt x="68" y="99"/>
                    <a:pt x="68" y="100"/>
                    <a:pt x="68" y="101"/>
                  </a:cubicBezTo>
                  <a:cubicBezTo>
                    <a:pt x="68" y="104"/>
                    <a:pt x="66" y="107"/>
                    <a:pt x="63" y="107"/>
                  </a:cubicBezTo>
                  <a:cubicBezTo>
                    <a:pt x="60" y="107"/>
                    <a:pt x="58" y="104"/>
                    <a:pt x="58" y="101"/>
                  </a:cubicBezTo>
                  <a:cubicBezTo>
                    <a:pt x="58" y="100"/>
                    <a:pt x="58" y="99"/>
                    <a:pt x="59" y="98"/>
                  </a:cubicBezTo>
                  <a:cubicBezTo>
                    <a:pt x="55" y="98"/>
                    <a:pt x="55" y="98"/>
                    <a:pt x="55" y="98"/>
                  </a:cubicBezTo>
                  <a:cubicBezTo>
                    <a:pt x="55" y="98"/>
                    <a:pt x="54" y="98"/>
                    <a:pt x="54" y="98"/>
                  </a:cubicBezTo>
                  <a:cubicBezTo>
                    <a:pt x="52" y="98"/>
                    <a:pt x="52" y="98"/>
                    <a:pt x="52" y="98"/>
                  </a:cubicBezTo>
                  <a:cubicBezTo>
                    <a:pt x="52" y="93"/>
                    <a:pt x="52" y="93"/>
                    <a:pt x="52" y="93"/>
                  </a:cubicBezTo>
                  <a:cubicBezTo>
                    <a:pt x="55" y="93"/>
                    <a:pt x="55" y="93"/>
                    <a:pt x="55" y="93"/>
                  </a:cubicBezTo>
                  <a:cubicBezTo>
                    <a:pt x="56" y="93"/>
                    <a:pt x="56" y="93"/>
                    <a:pt x="56" y="93"/>
                  </a:cubicBezTo>
                  <a:cubicBezTo>
                    <a:pt x="94" y="93"/>
                    <a:pt x="94" y="93"/>
                    <a:pt x="94" y="93"/>
                  </a:cubicBezTo>
                  <a:cubicBezTo>
                    <a:pt x="95" y="88"/>
                    <a:pt x="95" y="88"/>
                    <a:pt x="95" y="88"/>
                  </a:cubicBezTo>
                  <a:cubicBezTo>
                    <a:pt x="58" y="88"/>
                    <a:pt x="58" y="88"/>
                    <a:pt x="58" y="88"/>
                  </a:cubicBezTo>
                  <a:cubicBezTo>
                    <a:pt x="58" y="88"/>
                    <a:pt x="58" y="88"/>
                    <a:pt x="58" y="88"/>
                  </a:cubicBezTo>
                  <a:cubicBezTo>
                    <a:pt x="56" y="88"/>
                    <a:pt x="56" y="88"/>
                    <a:pt x="56" y="88"/>
                  </a:cubicBezTo>
                  <a:cubicBezTo>
                    <a:pt x="56" y="87"/>
                    <a:pt x="56" y="87"/>
                    <a:pt x="56" y="87"/>
                  </a:cubicBezTo>
                  <a:cubicBezTo>
                    <a:pt x="56" y="87"/>
                    <a:pt x="56" y="87"/>
                    <a:pt x="56" y="86"/>
                  </a:cubicBezTo>
                  <a:cubicBezTo>
                    <a:pt x="50" y="61"/>
                    <a:pt x="50" y="61"/>
                    <a:pt x="50" y="61"/>
                  </a:cubicBezTo>
                  <a:cubicBezTo>
                    <a:pt x="50" y="61"/>
                    <a:pt x="50" y="61"/>
                    <a:pt x="50" y="61"/>
                  </a:cubicBezTo>
                  <a:cubicBezTo>
                    <a:pt x="50" y="58"/>
                    <a:pt x="50" y="58"/>
                    <a:pt x="50" y="58"/>
                  </a:cubicBezTo>
                  <a:cubicBezTo>
                    <a:pt x="53" y="58"/>
                    <a:pt x="53" y="58"/>
                    <a:pt x="53" y="58"/>
                  </a:cubicBezTo>
                  <a:cubicBezTo>
                    <a:pt x="55" y="58"/>
                    <a:pt x="55" y="58"/>
                    <a:pt x="55" y="58"/>
                  </a:cubicBezTo>
                  <a:cubicBezTo>
                    <a:pt x="103" y="58"/>
                    <a:pt x="103" y="58"/>
                    <a:pt x="103" y="58"/>
                  </a:cubicBezTo>
                  <a:cubicBezTo>
                    <a:pt x="104" y="50"/>
                    <a:pt x="104" y="50"/>
                    <a:pt x="104" y="50"/>
                  </a:cubicBezTo>
                  <a:cubicBezTo>
                    <a:pt x="106" y="50"/>
                    <a:pt x="106" y="50"/>
                    <a:pt x="106" y="50"/>
                  </a:cubicBezTo>
                  <a:cubicBezTo>
                    <a:pt x="107" y="50"/>
                    <a:pt x="107" y="50"/>
                    <a:pt x="107" y="50"/>
                  </a:cubicBezTo>
                  <a:cubicBezTo>
                    <a:pt x="117" y="50"/>
                    <a:pt x="117" y="50"/>
                    <a:pt x="117" y="50"/>
                  </a:cubicBezTo>
                  <a:cubicBezTo>
                    <a:pt x="117" y="50"/>
                    <a:pt x="117" y="50"/>
                    <a:pt x="117" y="50"/>
                  </a:cubicBezTo>
                  <a:lnTo>
                    <a:pt x="120" y="50"/>
                  </a:lnTo>
                  <a:close/>
                  <a:moveTo>
                    <a:pt x="43" y="6"/>
                  </a:moveTo>
                  <a:cubicBezTo>
                    <a:pt x="21" y="39"/>
                    <a:pt x="21" y="39"/>
                    <a:pt x="21" y="39"/>
                  </a:cubicBezTo>
                  <a:cubicBezTo>
                    <a:pt x="7" y="27"/>
                    <a:pt x="7" y="27"/>
                    <a:pt x="7" y="27"/>
                  </a:cubicBezTo>
                  <a:cubicBezTo>
                    <a:pt x="0" y="35"/>
                    <a:pt x="0" y="35"/>
                    <a:pt x="0" y="35"/>
                  </a:cubicBezTo>
                  <a:cubicBezTo>
                    <a:pt x="22" y="54"/>
                    <a:pt x="22" y="54"/>
                    <a:pt x="22" y="54"/>
                  </a:cubicBezTo>
                  <a:cubicBezTo>
                    <a:pt x="52" y="12"/>
                    <a:pt x="52" y="12"/>
                    <a:pt x="52" y="12"/>
                  </a:cubicBezTo>
                  <a:lnTo>
                    <a:pt x="43" y="6"/>
                  </a:lnTo>
                  <a:close/>
                  <a:moveTo>
                    <a:pt x="80" y="0"/>
                  </a:moveTo>
                  <a:cubicBezTo>
                    <a:pt x="78" y="0"/>
                    <a:pt x="76" y="0"/>
                    <a:pt x="74" y="0"/>
                  </a:cubicBezTo>
                  <a:cubicBezTo>
                    <a:pt x="74" y="10"/>
                    <a:pt x="74" y="10"/>
                    <a:pt x="74" y="10"/>
                  </a:cubicBezTo>
                  <a:cubicBezTo>
                    <a:pt x="76" y="10"/>
                    <a:pt x="78" y="9"/>
                    <a:pt x="80" y="9"/>
                  </a:cubicBezTo>
                  <a:cubicBezTo>
                    <a:pt x="116" y="9"/>
                    <a:pt x="145" y="39"/>
                    <a:pt x="145" y="75"/>
                  </a:cubicBezTo>
                  <a:cubicBezTo>
                    <a:pt x="145" y="111"/>
                    <a:pt x="116" y="140"/>
                    <a:pt x="80" y="140"/>
                  </a:cubicBezTo>
                  <a:cubicBezTo>
                    <a:pt x="44" y="140"/>
                    <a:pt x="14" y="111"/>
                    <a:pt x="14" y="75"/>
                  </a:cubicBezTo>
                  <a:cubicBezTo>
                    <a:pt x="14" y="75"/>
                    <a:pt x="14" y="75"/>
                    <a:pt x="14" y="74"/>
                  </a:cubicBezTo>
                  <a:cubicBezTo>
                    <a:pt x="5" y="74"/>
                    <a:pt x="5" y="74"/>
                    <a:pt x="5" y="74"/>
                  </a:cubicBezTo>
                  <a:cubicBezTo>
                    <a:pt x="5" y="75"/>
                    <a:pt x="5" y="75"/>
                    <a:pt x="5" y="75"/>
                  </a:cubicBezTo>
                  <a:cubicBezTo>
                    <a:pt x="5" y="116"/>
                    <a:pt x="38" y="150"/>
                    <a:pt x="80" y="150"/>
                  </a:cubicBezTo>
                  <a:cubicBezTo>
                    <a:pt x="121" y="150"/>
                    <a:pt x="155" y="116"/>
                    <a:pt x="155" y="75"/>
                  </a:cubicBezTo>
                  <a:cubicBezTo>
                    <a:pt x="155" y="34"/>
                    <a:pt x="121" y="0"/>
                    <a:pt x="80" y="0"/>
                  </a:cubicBezTo>
                  <a:close/>
                </a:path>
              </a:pathLst>
            </a:custGeom>
            <a:solidFill>
              <a:srgbClr val="000000"/>
            </a:solidFill>
            <a:ln>
              <a:noFill/>
            </a:ln>
          </p:spPr>
          <p:txBody>
            <a:bodyPr vert="horz" wrap="square" lIns="93278" tIns="46639" rIns="93278" bIns="46639" numCol="1" anchor="t" anchorCtr="0" compatLnSpc="1">
              <a:prstTxWarp prst="textNoShape">
                <a:avLst/>
              </a:prstTxWarp>
            </a:bodyPr>
            <a:lstStyle/>
            <a:p>
              <a:pPr defTabSz="914400"/>
              <a:endParaRPr lang="en-US" sz="1600" dirty="0">
                <a:solidFill>
                  <a:srgbClr val="000000"/>
                </a:solidFill>
                <a:latin typeface="Calibri" panose="020F0502020204030204"/>
              </a:endParaRPr>
            </a:p>
          </p:txBody>
        </p:sp>
        <p:cxnSp>
          <p:nvCxnSpPr>
            <p:cNvPr id="19" name="Connector: Elbow 18">
              <a:extLst>
                <a:ext uri="{FF2B5EF4-FFF2-40B4-BE49-F238E27FC236}">
                  <a16:creationId xmlns:a16="http://schemas.microsoft.com/office/drawing/2014/main" id="{6D086D7A-934F-4727-B888-1E4279F936A8}"/>
                </a:ext>
              </a:extLst>
            </p:cNvPr>
            <p:cNvCxnSpPr>
              <a:cxnSpLocks/>
              <a:stCxn id="6" idx="0"/>
              <a:endCxn id="12" idx="1"/>
            </p:cNvCxnSpPr>
            <p:nvPr/>
          </p:nvCxnSpPr>
          <p:spPr>
            <a:xfrm rot="5400000" flipH="1" flipV="1">
              <a:off x="7514295" y="2392440"/>
              <a:ext cx="316506" cy="1171144"/>
            </a:xfrm>
            <a:prstGeom prst="bentConnector2">
              <a:avLst/>
            </a:prstGeom>
            <a:noFill/>
            <a:ln w="15875" cap="flat" cmpd="sng" algn="ctr">
              <a:solidFill>
                <a:srgbClr val="E7E6E6">
                  <a:lumMod val="50000"/>
                </a:srgbClr>
              </a:solidFill>
              <a:prstDash val="solid"/>
              <a:miter lim="800000"/>
              <a:tailEnd type="none"/>
            </a:ln>
            <a:effectLst/>
          </p:spPr>
        </p:cxnSp>
        <p:sp>
          <p:nvSpPr>
            <p:cNvPr id="20" name="TextBox 19">
              <a:extLst>
                <a:ext uri="{FF2B5EF4-FFF2-40B4-BE49-F238E27FC236}">
                  <a16:creationId xmlns:a16="http://schemas.microsoft.com/office/drawing/2014/main" id="{2F65E2BD-0BA4-4486-B787-DACF5F93D676}"/>
                </a:ext>
              </a:extLst>
            </p:cNvPr>
            <p:cNvSpPr txBox="1"/>
            <p:nvPr/>
          </p:nvSpPr>
          <p:spPr>
            <a:xfrm>
              <a:off x="6317720" y="3929208"/>
              <a:ext cx="1596919" cy="338554"/>
            </a:xfrm>
            <a:prstGeom prst="rect">
              <a:avLst/>
            </a:prstGeom>
            <a:noFill/>
          </p:spPr>
          <p:txBody>
            <a:bodyPr wrap="square" rtlCol="0">
              <a:spAutoFit/>
            </a:bodyPr>
            <a:lstStyle/>
            <a:p>
              <a:pPr defTabSz="914400"/>
              <a:r>
                <a:rPr lang="en-US" sz="1600" dirty="0">
                  <a:solidFill>
                    <a:prstClr val="black"/>
                  </a:solidFill>
                  <a:latin typeface="Calibri" panose="020F0502020204030204"/>
                </a:rPr>
                <a:t>Frontend Subnet</a:t>
              </a:r>
            </a:p>
          </p:txBody>
        </p:sp>
        <p:sp>
          <p:nvSpPr>
            <p:cNvPr id="21" name="TextBox 20">
              <a:extLst>
                <a:ext uri="{FF2B5EF4-FFF2-40B4-BE49-F238E27FC236}">
                  <a16:creationId xmlns:a16="http://schemas.microsoft.com/office/drawing/2014/main" id="{C09612EF-CBA9-4033-89DA-695F145728F1}"/>
                </a:ext>
              </a:extLst>
            </p:cNvPr>
            <p:cNvSpPr txBox="1"/>
            <p:nvPr/>
          </p:nvSpPr>
          <p:spPr>
            <a:xfrm>
              <a:off x="9746721" y="3910158"/>
              <a:ext cx="1520720" cy="338554"/>
            </a:xfrm>
            <a:prstGeom prst="rect">
              <a:avLst/>
            </a:prstGeom>
            <a:noFill/>
          </p:spPr>
          <p:txBody>
            <a:bodyPr wrap="square" rtlCol="0">
              <a:spAutoFit/>
            </a:bodyPr>
            <a:lstStyle/>
            <a:p>
              <a:pPr defTabSz="914400"/>
              <a:r>
                <a:rPr lang="en-US" sz="1600" dirty="0">
                  <a:solidFill>
                    <a:prstClr val="black"/>
                  </a:solidFill>
                  <a:latin typeface="Calibri" panose="020F0502020204030204"/>
                </a:rPr>
                <a:t>Backend Subnet</a:t>
              </a:r>
            </a:p>
          </p:txBody>
        </p:sp>
        <p:pic>
          <p:nvPicPr>
            <p:cNvPr id="22" name="Picture 21">
              <a:extLst>
                <a:ext uri="{FF2B5EF4-FFF2-40B4-BE49-F238E27FC236}">
                  <a16:creationId xmlns:a16="http://schemas.microsoft.com/office/drawing/2014/main" id="{D8510FC3-24EF-4B8A-B047-205393517BA0}"/>
                </a:ext>
              </a:extLst>
            </p:cNvPr>
            <p:cNvPicPr>
              <a:picLocks noChangeAspect="1"/>
            </p:cNvPicPr>
            <p:nvPr/>
          </p:nvPicPr>
          <p:blipFill>
            <a:blip r:embed="rId3">
              <a:biLevel thresh="75000"/>
            </a:blip>
            <a:stretch>
              <a:fillRect/>
            </a:stretch>
          </p:blipFill>
          <p:spPr>
            <a:xfrm>
              <a:off x="8236903" y="1752748"/>
              <a:ext cx="1039813" cy="607683"/>
            </a:xfrm>
            <a:prstGeom prst="rect">
              <a:avLst/>
            </a:prstGeom>
            <a:ln>
              <a:noFill/>
            </a:ln>
          </p:spPr>
        </p:pic>
        <p:sp>
          <p:nvSpPr>
            <p:cNvPr id="23" name="TextBox 22">
              <a:extLst>
                <a:ext uri="{FF2B5EF4-FFF2-40B4-BE49-F238E27FC236}">
                  <a16:creationId xmlns:a16="http://schemas.microsoft.com/office/drawing/2014/main" id="{4C3529DF-D4B4-4813-BBAA-EAFE27FD9FA1}"/>
                </a:ext>
              </a:extLst>
            </p:cNvPr>
            <p:cNvSpPr txBox="1"/>
            <p:nvPr/>
          </p:nvSpPr>
          <p:spPr>
            <a:xfrm>
              <a:off x="8308447" y="2024209"/>
              <a:ext cx="911118" cy="338554"/>
            </a:xfrm>
            <a:prstGeom prst="rect">
              <a:avLst/>
            </a:prstGeom>
            <a:noFill/>
          </p:spPr>
          <p:txBody>
            <a:bodyPr wrap="square" rtlCol="0">
              <a:spAutoFit/>
            </a:bodyPr>
            <a:lstStyle/>
            <a:p>
              <a:pPr defTabSz="914400"/>
              <a:r>
                <a:rPr lang="en-US" sz="1600" dirty="0">
                  <a:solidFill>
                    <a:prstClr val="black"/>
                  </a:solidFill>
                  <a:latin typeface="Calibri" panose="020F0502020204030204"/>
                </a:rPr>
                <a:t>Internet</a:t>
              </a:r>
            </a:p>
          </p:txBody>
        </p:sp>
        <p:cxnSp>
          <p:nvCxnSpPr>
            <p:cNvPr id="24" name="Connector: Elbow 23">
              <a:extLst>
                <a:ext uri="{FF2B5EF4-FFF2-40B4-BE49-F238E27FC236}">
                  <a16:creationId xmlns:a16="http://schemas.microsoft.com/office/drawing/2014/main" id="{D13AE39B-0C01-41C4-A642-9D5B7B0F5595}"/>
                </a:ext>
              </a:extLst>
            </p:cNvPr>
            <p:cNvCxnSpPr>
              <a:cxnSpLocks/>
              <a:stCxn id="12" idx="0"/>
              <a:endCxn id="22" idx="2"/>
            </p:cNvCxnSpPr>
            <p:nvPr/>
          </p:nvCxnSpPr>
          <p:spPr>
            <a:xfrm rot="5400000" flipH="1" flipV="1">
              <a:off x="8640662" y="2473024"/>
              <a:ext cx="228740" cy="3555"/>
            </a:xfrm>
            <a:prstGeom prst="bentConnector3">
              <a:avLst>
                <a:gd name="adj1" fmla="val 50000"/>
              </a:avLst>
            </a:prstGeom>
            <a:noFill/>
            <a:ln w="15875" cap="flat" cmpd="sng" algn="ctr">
              <a:solidFill>
                <a:srgbClr val="E7E6E6">
                  <a:lumMod val="50000"/>
                </a:srgbClr>
              </a:solidFill>
              <a:prstDash val="solid"/>
              <a:miter lim="800000"/>
              <a:tailEnd type="none"/>
            </a:ln>
            <a:effectLst/>
          </p:spPr>
        </p:cxnSp>
        <p:pic>
          <p:nvPicPr>
            <p:cNvPr id="25" name="Picture 24">
              <a:extLst>
                <a:ext uri="{FF2B5EF4-FFF2-40B4-BE49-F238E27FC236}">
                  <a16:creationId xmlns:a16="http://schemas.microsoft.com/office/drawing/2014/main" id="{55F66469-2F68-4101-A86F-1A37EDD335D1}"/>
                </a:ext>
              </a:extLst>
            </p:cNvPr>
            <p:cNvPicPr>
              <a:picLocks noChangeAspect="1"/>
            </p:cNvPicPr>
            <p:nvPr/>
          </p:nvPicPr>
          <p:blipFill>
            <a:blip r:embed="rId4"/>
            <a:stretch>
              <a:fillRect/>
            </a:stretch>
          </p:blipFill>
          <p:spPr>
            <a:xfrm>
              <a:off x="9837447" y="3283559"/>
              <a:ext cx="496543" cy="371681"/>
            </a:xfrm>
            <a:prstGeom prst="rect">
              <a:avLst/>
            </a:prstGeom>
          </p:spPr>
        </p:pic>
        <p:pic>
          <p:nvPicPr>
            <p:cNvPr id="26" name="Picture 25">
              <a:extLst>
                <a:ext uri="{FF2B5EF4-FFF2-40B4-BE49-F238E27FC236}">
                  <a16:creationId xmlns:a16="http://schemas.microsoft.com/office/drawing/2014/main" id="{61C532D9-2B14-4EF2-A801-F0668CCBA3F6}"/>
                </a:ext>
              </a:extLst>
            </p:cNvPr>
            <p:cNvPicPr>
              <a:picLocks noChangeAspect="1"/>
            </p:cNvPicPr>
            <p:nvPr/>
          </p:nvPicPr>
          <p:blipFill>
            <a:blip r:embed="rId4"/>
            <a:stretch>
              <a:fillRect/>
            </a:stretch>
          </p:blipFill>
          <p:spPr>
            <a:xfrm>
              <a:off x="10437522" y="3521684"/>
              <a:ext cx="496543" cy="371681"/>
            </a:xfrm>
            <a:prstGeom prst="rect">
              <a:avLst/>
            </a:prstGeom>
          </p:spPr>
        </p:pic>
        <p:sp>
          <p:nvSpPr>
            <p:cNvPr id="27" name="Rectangle 26">
              <a:extLst>
                <a:ext uri="{FF2B5EF4-FFF2-40B4-BE49-F238E27FC236}">
                  <a16:creationId xmlns:a16="http://schemas.microsoft.com/office/drawing/2014/main" id="{5562A242-2696-47E0-9CF2-4E3D38B696E9}"/>
                </a:ext>
              </a:extLst>
            </p:cNvPr>
            <p:cNvSpPr/>
            <p:nvPr/>
          </p:nvSpPr>
          <p:spPr>
            <a:xfrm>
              <a:off x="6152515" y="2447290"/>
              <a:ext cx="5381625" cy="2971800"/>
            </a:xfrm>
            <a:prstGeom prst="rect">
              <a:avLst/>
            </a:prstGeom>
            <a:noFill/>
            <a:ln w="12700" cap="flat" cmpd="sng" algn="ctr">
              <a:solidFill>
                <a:srgbClr val="4472C4">
                  <a:shade val="50000"/>
                </a:srgb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94AB46A6-2D01-41F7-BAE0-423EF7ED62EB}"/>
                </a:ext>
              </a:extLst>
            </p:cNvPr>
            <p:cNvSpPr txBox="1"/>
            <p:nvPr/>
          </p:nvSpPr>
          <p:spPr>
            <a:xfrm>
              <a:off x="9984845" y="5224608"/>
              <a:ext cx="1520719" cy="338554"/>
            </a:xfrm>
            <a:prstGeom prst="rect">
              <a:avLst/>
            </a:prstGeom>
            <a:solidFill>
              <a:sysClr val="window" lastClr="FFFFFF"/>
            </a:solid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rPr>
                <a:t>Virtual Network</a:t>
              </a:r>
            </a:p>
          </p:txBody>
        </p:sp>
      </p:grpSp>
    </p:spTree>
    <p:extLst>
      <p:ext uri="{BB962C8B-B14F-4D97-AF65-F5344CB8AC3E}">
        <p14:creationId xmlns:p14="http://schemas.microsoft.com/office/powerpoint/2010/main" val="99872804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Identify User-Defined Routes</a:t>
            </a:r>
          </a:p>
        </p:txBody>
      </p:sp>
      <p:sp>
        <p:nvSpPr>
          <p:cNvPr id="3" name="Rectangle 2">
            <a:extLst>
              <a:ext uri="{FF2B5EF4-FFF2-40B4-BE49-F238E27FC236}">
                <a16:creationId xmlns:a16="http://schemas.microsoft.com/office/drawing/2014/main" id="{77A4040F-0BBA-4D65-A877-5F44BA6E6423}"/>
              </a:ext>
            </a:extLst>
          </p:cNvPr>
          <p:cNvSpPr/>
          <p:nvPr/>
        </p:nvSpPr>
        <p:spPr>
          <a:xfrm>
            <a:off x="436562" y="1293817"/>
            <a:ext cx="4608576" cy="148236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A route table contains a set of rules, called routes, that specifies how packets should be routed in a virtual network</a:t>
            </a:r>
          </a:p>
        </p:txBody>
      </p:sp>
      <p:sp>
        <p:nvSpPr>
          <p:cNvPr id="4" name="Rectangle 3">
            <a:extLst>
              <a:ext uri="{FF2B5EF4-FFF2-40B4-BE49-F238E27FC236}">
                <a16:creationId xmlns:a16="http://schemas.microsoft.com/office/drawing/2014/main" id="{562E6E93-F185-403F-91D7-7BECFEC5B71C}"/>
              </a:ext>
            </a:extLst>
          </p:cNvPr>
          <p:cNvSpPr/>
          <p:nvPr/>
        </p:nvSpPr>
        <p:spPr>
          <a:xfrm>
            <a:off x="436562" y="3035796"/>
            <a:ext cx="4608576" cy="148236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User-defined routes are custom</a:t>
            </a:r>
            <a:br>
              <a:rPr lang="en-US" sz="2000" dirty="0">
                <a:solidFill>
                  <a:schemeClr val="tx1"/>
                </a:solidFill>
              </a:rPr>
            </a:br>
            <a:r>
              <a:rPr lang="en-US" sz="2000" dirty="0">
                <a:solidFill>
                  <a:schemeClr val="tx1"/>
                </a:solidFill>
              </a:rPr>
              <a:t>routes that control network traffic by defining routes that specify the next hop of the traffic flow </a:t>
            </a:r>
          </a:p>
        </p:txBody>
      </p:sp>
      <p:sp>
        <p:nvSpPr>
          <p:cNvPr id="6" name="Rectangle 5">
            <a:extLst>
              <a:ext uri="{FF2B5EF4-FFF2-40B4-BE49-F238E27FC236}">
                <a16:creationId xmlns:a16="http://schemas.microsoft.com/office/drawing/2014/main" id="{B5D4251D-FB20-4653-A0F9-E1079FFBE179}"/>
              </a:ext>
            </a:extLst>
          </p:cNvPr>
          <p:cNvSpPr/>
          <p:nvPr/>
        </p:nvSpPr>
        <p:spPr>
          <a:xfrm>
            <a:off x="436562" y="4777775"/>
            <a:ext cx="4608576" cy="148236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The next hop can be a virtual network gateway, virtual network, internet, or virtual appliance </a:t>
            </a:r>
          </a:p>
        </p:txBody>
      </p:sp>
      <p:sp>
        <p:nvSpPr>
          <p:cNvPr id="8" name="Rectangle 7">
            <a:extLst>
              <a:ext uri="{FF2B5EF4-FFF2-40B4-BE49-F238E27FC236}">
                <a16:creationId xmlns:a16="http://schemas.microsoft.com/office/drawing/2014/main" id="{093B843E-DAFA-46BD-AFFA-6C6CA5F2A6BE}"/>
              </a:ext>
              <a:ext uri="{C183D7F6-B498-43B3-948B-1728B52AA6E4}">
                <adec:decorative xmlns:adec="http://schemas.microsoft.com/office/drawing/2017/decorative" val="1"/>
              </a:ext>
            </a:extLst>
          </p:cNvPr>
          <p:cNvSpPr/>
          <p:nvPr/>
        </p:nvSpPr>
        <p:spPr bwMode="auto">
          <a:xfrm>
            <a:off x="5181600" y="1192213"/>
            <a:ext cx="6827837"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grpSp>
        <p:nvGrpSpPr>
          <p:cNvPr id="9" name="Group 8" descr="A user defined route connects the frontend subnet with the backend subnet and the internet. ">
            <a:extLst>
              <a:ext uri="{FF2B5EF4-FFF2-40B4-BE49-F238E27FC236}">
                <a16:creationId xmlns:a16="http://schemas.microsoft.com/office/drawing/2014/main" id="{1A7319B5-AD51-403A-AE9C-752D2EC1352B}"/>
              </a:ext>
            </a:extLst>
          </p:cNvPr>
          <p:cNvGrpSpPr/>
          <p:nvPr/>
        </p:nvGrpSpPr>
        <p:grpSpPr>
          <a:xfrm>
            <a:off x="5705870" y="1411748"/>
            <a:ext cx="5779295" cy="4390564"/>
            <a:chOff x="6348206" y="670929"/>
            <a:chExt cx="5381625" cy="4033051"/>
          </a:xfrm>
        </p:grpSpPr>
        <p:sp>
          <p:nvSpPr>
            <p:cNvPr id="10" name="Rectangle 9">
              <a:extLst>
                <a:ext uri="{FF2B5EF4-FFF2-40B4-BE49-F238E27FC236}">
                  <a16:creationId xmlns:a16="http://schemas.microsoft.com/office/drawing/2014/main" id="{2C1AB66D-B732-4145-BAB0-771ED9B7D126}"/>
                </a:ext>
              </a:extLst>
            </p:cNvPr>
            <p:cNvSpPr/>
            <p:nvPr/>
          </p:nvSpPr>
          <p:spPr>
            <a:xfrm>
              <a:off x="6451241" y="2467912"/>
              <a:ext cx="1662851" cy="1123949"/>
            </a:xfrm>
            <a:prstGeom prst="rect">
              <a:avLst/>
            </a:prstGeom>
            <a:solidFill>
              <a:srgbClr val="EBF1D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11" name="Connector: Elbow 10">
              <a:extLst>
                <a:ext uri="{FF2B5EF4-FFF2-40B4-BE49-F238E27FC236}">
                  <a16:creationId xmlns:a16="http://schemas.microsoft.com/office/drawing/2014/main" id="{0F586F36-D24A-46F8-98CB-D0D797530E70}"/>
                </a:ext>
              </a:extLst>
            </p:cNvPr>
            <p:cNvCxnSpPr>
              <a:cxnSpLocks/>
              <a:stCxn id="10" idx="3"/>
              <a:endCxn id="15" idx="1"/>
            </p:cNvCxnSpPr>
            <p:nvPr/>
          </p:nvCxnSpPr>
          <p:spPr>
            <a:xfrm flipV="1">
              <a:off x="8114092" y="3017187"/>
              <a:ext cx="1701793" cy="12700"/>
            </a:xfrm>
            <a:prstGeom prst="bentConnector3">
              <a:avLst>
                <a:gd name="adj1" fmla="val 50000"/>
              </a:avLst>
            </a:prstGeom>
            <a:noFill/>
            <a:ln w="15875" cap="flat" cmpd="sng" algn="ctr">
              <a:solidFill>
                <a:sysClr val="windowText" lastClr="000000"/>
              </a:solidFill>
              <a:prstDash val="solid"/>
              <a:miter lim="800000"/>
              <a:tailEnd type="none"/>
            </a:ln>
            <a:effectLst/>
          </p:spPr>
        </p:cxnSp>
        <p:cxnSp>
          <p:nvCxnSpPr>
            <p:cNvPr id="12" name="Connector: Elbow 11">
              <a:extLst>
                <a:ext uri="{FF2B5EF4-FFF2-40B4-BE49-F238E27FC236}">
                  <a16:creationId xmlns:a16="http://schemas.microsoft.com/office/drawing/2014/main" id="{CA3A7ED3-E085-4702-8687-873DBA976C47}"/>
                </a:ext>
              </a:extLst>
            </p:cNvPr>
            <p:cNvCxnSpPr>
              <a:cxnSpLocks/>
              <a:stCxn id="32" idx="3"/>
              <a:endCxn id="22" idx="2"/>
            </p:cNvCxnSpPr>
            <p:nvPr/>
          </p:nvCxnSpPr>
          <p:spPr>
            <a:xfrm flipV="1">
              <a:off x="8763662" y="3580359"/>
              <a:ext cx="1939110" cy="402876"/>
            </a:xfrm>
            <a:prstGeom prst="bentConnector2">
              <a:avLst/>
            </a:prstGeom>
            <a:noFill/>
            <a:ln w="15875" cap="flat" cmpd="sng" algn="ctr">
              <a:solidFill>
                <a:srgbClr val="E7E6E6">
                  <a:lumMod val="50000"/>
                </a:srgbClr>
              </a:solidFill>
              <a:prstDash val="sysDash"/>
              <a:miter lim="800000"/>
              <a:tailEnd type="triangle"/>
            </a:ln>
            <a:effectLst/>
          </p:spPr>
        </p:cxnSp>
        <p:sp>
          <p:nvSpPr>
            <p:cNvPr id="13" name="Rectangle 12">
              <a:extLst>
                <a:ext uri="{FF2B5EF4-FFF2-40B4-BE49-F238E27FC236}">
                  <a16:creationId xmlns:a16="http://schemas.microsoft.com/office/drawing/2014/main" id="{51C5D790-0998-4357-A631-5B76DCC95DB1}"/>
                </a:ext>
              </a:extLst>
            </p:cNvPr>
            <p:cNvSpPr/>
            <p:nvPr/>
          </p:nvSpPr>
          <p:spPr>
            <a:xfrm>
              <a:off x="7587119" y="1478949"/>
              <a:ext cx="1294488" cy="553196"/>
            </a:xfrm>
            <a:prstGeom prst="rect">
              <a:avLst/>
            </a:prstGeom>
            <a:solidFill>
              <a:srgbClr val="FEE599"/>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User defined route</a:t>
              </a:r>
            </a:p>
          </p:txBody>
        </p:sp>
        <p:sp>
          <p:nvSpPr>
            <p:cNvPr id="14" name="Rectangle 13">
              <a:extLst>
                <a:ext uri="{FF2B5EF4-FFF2-40B4-BE49-F238E27FC236}">
                  <a16:creationId xmlns:a16="http://schemas.microsoft.com/office/drawing/2014/main" id="{D4820117-94C6-4473-8A93-0ED3EEF0566A}"/>
                </a:ext>
              </a:extLst>
            </p:cNvPr>
            <p:cNvSpPr/>
            <p:nvPr/>
          </p:nvSpPr>
          <p:spPr>
            <a:xfrm>
              <a:off x="8463087" y="2734584"/>
              <a:ext cx="990269" cy="461176"/>
            </a:xfrm>
            <a:prstGeom prst="rect">
              <a:avLst/>
            </a:prstGeom>
            <a:solidFill>
              <a:srgbClr val="DDD6E5"/>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System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Route</a:t>
              </a:r>
            </a:p>
          </p:txBody>
        </p:sp>
        <p:sp>
          <p:nvSpPr>
            <p:cNvPr id="15" name="Rectangle 14">
              <a:extLst>
                <a:ext uri="{FF2B5EF4-FFF2-40B4-BE49-F238E27FC236}">
                  <a16:creationId xmlns:a16="http://schemas.microsoft.com/office/drawing/2014/main" id="{FB3FEF15-6117-4F40-ADBE-CE716E1816A3}"/>
                </a:ext>
              </a:extLst>
            </p:cNvPr>
            <p:cNvSpPr/>
            <p:nvPr/>
          </p:nvSpPr>
          <p:spPr>
            <a:xfrm>
              <a:off x="9815885" y="2455212"/>
              <a:ext cx="1662851" cy="1123949"/>
            </a:xfrm>
            <a:prstGeom prst="rect">
              <a:avLst/>
            </a:prstGeom>
            <a:solidFill>
              <a:srgbClr val="EBF1D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16" name="Connector: Elbow 15">
              <a:extLst>
                <a:ext uri="{FF2B5EF4-FFF2-40B4-BE49-F238E27FC236}">
                  <a16:creationId xmlns:a16="http://schemas.microsoft.com/office/drawing/2014/main" id="{3C566719-7DDC-4A82-A166-81501FE2DAB7}"/>
                </a:ext>
              </a:extLst>
            </p:cNvPr>
            <p:cNvCxnSpPr>
              <a:cxnSpLocks/>
              <a:stCxn id="10" idx="2"/>
              <a:endCxn id="32" idx="1"/>
            </p:cNvCxnSpPr>
            <p:nvPr/>
          </p:nvCxnSpPr>
          <p:spPr>
            <a:xfrm rot="16200000" flipH="1">
              <a:off x="7180233" y="3694294"/>
              <a:ext cx="391374" cy="186507"/>
            </a:xfrm>
            <a:prstGeom prst="bentConnector2">
              <a:avLst/>
            </a:prstGeom>
            <a:noFill/>
            <a:ln w="15875" cap="flat" cmpd="sng" algn="ctr">
              <a:solidFill>
                <a:srgbClr val="E7E6E6">
                  <a:lumMod val="50000"/>
                </a:srgbClr>
              </a:solidFill>
              <a:prstDash val="sysDash"/>
              <a:miter lim="800000"/>
              <a:tailEnd type="triangle"/>
            </a:ln>
            <a:effectLst/>
          </p:spPr>
        </p:cxnSp>
        <p:sp>
          <p:nvSpPr>
            <p:cNvPr id="18" name="Freeform 44">
              <a:extLst>
                <a:ext uri="{FF2B5EF4-FFF2-40B4-BE49-F238E27FC236}">
                  <a16:creationId xmlns:a16="http://schemas.microsoft.com/office/drawing/2014/main" id="{1C58F036-3104-4F0A-8080-41613415B6DE}"/>
                </a:ext>
              </a:extLst>
            </p:cNvPr>
            <p:cNvSpPr>
              <a:spLocks noChangeAspect="1" noEditPoints="1"/>
            </p:cNvSpPr>
            <p:nvPr/>
          </p:nvSpPr>
          <p:spPr bwMode="black">
            <a:xfrm>
              <a:off x="6798681" y="2609352"/>
              <a:ext cx="355794" cy="346066"/>
            </a:xfrm>
            <a:custGeom>
              <a:avLst/>
              <a:gdLst>
                <a:gd name="T0" fmla="*/ 120 w 155"/>
                <a:gd name="T1" fmla="*/ 50 h 150"/>
                <a:gd name="T2" fmla="*/ 120 w 155"/>
                <a:gd name="T3" fmla="*/ 54 h 150"/>
                <a:gd name="T4" fmla="*/ 117 w 155"/>
                <a:gd name="T5" fmla="*/ 54 h 150"/>
                <a:gd name="T6" fmla="*/ 117 w 155"/>
                <a:gd name="T7" fmla="*/ 54 h 150"/>
                <a:gd name="T8" fmla="*/ 108 w 155"/>
                <a:gd name="T9" fmla="*/ 54 h 150"/>
                <a:gd name="T10" fmla="*/ 101 w 155"/>
                <a:gd name="T11" fmla="*/ 86 h 150"/>
                <a:gd name="T12" fmla="*/ 99 w 155"/>
                <a:gd name="T13" fmla="*/ 96 h 150"/>
                <a:gd name="T14" fmla="*/ 98 w 155"/>
                <a:gd name="T15" fmla="*/ 97 h 150"/>
                <a:gd name="T16" fmla="*/ 100 w 155"/>
                <a:gd name="T17" fmla="*/ 101 h 150"/>
                <a:gd name="T18" fmla="*/ 94 w 155"/>
                <a:gd name="T19" fmla="*/ 107 h 150"/>
                <a:gd name="T20" fmla="*/ 89 w 155"/>
                <a:gd name="T21" fmla="*/ 101 h 150"/>
                <a:gd name="T22" fmla="*/ 90 w 155"/>
                <a:gd name="T23" fmla="*/ 98 h 150"/>
                <a:gd name="T24" fmla="*/ 67 w 155"/>
                <a:gd name="T25" fmla="*/ 98 h 150"/>
                <a:gd name="T26" fmla="*/ 68 w 155"/>
                <a:gd name="T27" fmla="*/ 101 h 150"/>
                <a:gd name="T28" fmla="*/ 63 w 155"/>
                <a:gd name="T29" fmla="*/ 107 h 150"/>
                <a:gd name="T30" fmla="*/ 58 w 155"/>
                <a:gd name="T31" fmla="*/ 101 h 150"/>
                <a:gd name="T32" fmla="*/ 59 w 155"/>
                <a:gd name="T33" fmla="*/ 98 h 150"/>
                <a:gd name="T34" fmla="*/ 55 w 155"/>
                <a:gd name="T35" fmla="*/ 98 h 150"/>
                <a:gd name="T36" fmla="*/ 54 w 155"/>
                <a:gd name="T37" fmla="*/ 98 h 150"/>
                <a:gd name="T38" fmla="*/ 52 w 155"/>
                <a:gd name="T39" fmla="*/ 98 h 150"/>
                <a:gd name="T40" fmla="*/ 52 w 155"/>
                <a:gd name="T41" fmla="*/ 93 h 150"/>
                <a:gd name="T42" fmla="*/ 55 w 155"/>
                <a:gd name="T43" fmla="*/ 93 h 150"/>
                <a:gd name="T44" fmla="*/ 56 w 155"/>
                <a:gd name="T45" fmla="*/ 93 h 150"/>
                <a:gd name="T46" fmla="*/ 94 w 155"/>
                <a:gd name="T47" fmla="*/ 93 h 150"/>
                <a:gd name="T48" fmla="*/ 95 w 155"/>
                <a:gd name="T49" fmla="*/ 88 h 150"/>
                <a:gd name="T50" fmla="*/ 58 w 155"/>
                <a:gd name="T51" fmla="*/ 88 h 150"/>
                <a:gd name="T52" fmla="*/ 58 w 155"/>
                <a:gd name="T53" fmla="*/ 88 h 150"/>
                <a:gd name="T54" fmla="*/ 56 w 155"/>
                <a:gd name="T55" fmla="*/ 88 h 150"/>
                <a:gd name="T56" fmla="*/ 56 w 155"/>
                <a:gd name="T57" fmla="*/ 87 h 150"/>
                <a:gd name="T58" fmla="*/ 56 w 155"/>
                <a:gd name="T59" fmla="*/ 86 h 150"/>
                <a:gd name="T60" fmla="*/ 50 w 155"/>
                <a:gd name="T61" fmla="*/ 61 h 150"/>
                <a:gd name="T62" fmla="*/ 50 w 155"/>
                <a:gd name="T63" fmla="*/ 61 h 150"/>
                <a:gd name="T64" fmla="*/ 50 w 155"/>
                <a:gd name="T65" fmla="*/ 58 h 150"/>
                <a:gd name="T66" fmla="*/ 53 w 155"/>
                <a:gd name="T67" fmla="*/ 58 h 150"/>
                <a:gd name="T68" fmla="*/ 55 w 155"/>
                <a:gd name="T69" fmla="*/ 58 h 150"/>
                <a:gd name="T70" fmla="*/ 103 w 155"/>
                <a:gd name="T71" fmla="*/ 58 h 150"/>
                <a:gd name="T72" fmla="*/ 104 w 155"/>
                <a:gd name="T73" fmla="*/ 50 h 150"/>
                <a:gd name="T74" fmla="*/ 106 w 155"/>
                <a:gd name="T75" fmla="*/ 50 h 150"/>
                <a:gd name="T76" fmla="*/ 107 w 155"/>
                <a:gd name="T77" fmla="*/ 50 h 150"/>
                <a:gd name="T78" fmla="*/ 117 w 155"/>
                <a:gd name="T79" fmla="*/ 50 h 150"/>
                <a:gd name="T80" fmla="*/ 117 w 155"/>
                <a:gd name="T81" fmla="*/ 50 h 150"/>
                <a:gd name="T82" fmla="*/ 120 w 155"/>
                <a:gd name="T83" fmla="*/ 50 h 150"/>
                <a:gd name="T84" fmla="*/ 43 w 155"/>
                <a:gd name="T85" fmla="*/ 6 h 150"/>
                <a:gd name="T86" fmla="*/ 21 w 155"/>
                <a:gd name="T87" fmla="*/ 39 h 150"/>
                <a:gd name="T88" fmla="*/ 7 w 155"/>
                <a:gd name="T89" fmla="*/ 27 h 150"/>
                <a:gd name="T90" fmla="*/ 0 w 155"/>
                <a:gd name="T91" fmla="*/ 35 h 150"/>
                <a:gd name="T92" fmla="*/ 22 w 155"/>
                <a:gd name="T93" fmla="*/ 54 h 150"/>
                <a:gd name="T94" fmla="*/ 52 w 155"/>
                <a:gd name="T95" fmla="*/ 12 h 150"/>
                <a:gd name="T96" fmla="*/ 43 w 155"/>
                <a:gd name="T97" fmla="*/ 6 h 150"/>
                <a:gd name="T98" fmla="*/ 80 w 155"/>
                <a:gd name="T99" fmla="*/ 0 h 150"/>
                <a:gd name="T100" fmla="*/ 74 w 155"/>
                <a:gd name="T101" fmla="*/ 0 h 150"/>
                <a:gd name="T102" fmla="*/ 74 w 155"/>
                <a:gd name="T103" fmla="*/ 10 h 150"/>
                <a:gd name="T104" fmla="*/ 80 w 155"/>
                <a:gd name="T105" fmla="*/ 9 h 150"/>
                <a:gd name="T106" fmla="*/ 145 w 155"/>
                <a:gd name="T107" fmla="*/ 75 h 150"/>
                <a:gd name="T108" fmla="*/ 80 w 155"/>
                <a:gd name="T109" fmla="*/ 140 h 150"/>
                <a:gd name="T110" fmla="*/ 14 w 155"/>
                <a:gd name="T111" fmla="*/ 75 h 150"/>
                <a:gd name="T112" fmla="*/ 14 w 155"/>
                <a:gd name="T113" fmla="*/ 74 h 150"/>
                <a:gd name="T114" fmla="*/ 5 w 155"/>
                <a:gd name="T115" fmla="*/ 74 h 150"/>
                <a:gd name="T116" fmla="*/ 5 w 155"/>
                <a:gd name="T117" fmla="*/ 75 h 150"/>
                <a:gd name="T118" fmla="*/ 80 w 155"/>
                <a:gd name="T119" fmla="*/ 150 h 150"/>
                <a:gd name="T120" fmla="*/ 155 w 155"/>
                <a:gd name="T121" fmla="*/ 75 h 150"/>
                <a:gd name="T122" fmla="*/ 80 w 155"/>
                <a:gd name="T12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5" h="150">
                  <a:moveTo>
                    <a:pt x="120" y="50"/>
                  </a:moveTo>
                  <a:cubicBezTo>
                    <a:pt x="120" y="54"/>
                    <a:pt x="120" y="54"/>
                    <a:pt x="120" y="54"/>
                  </a:cubicBezTo>
                  <a:cubicBezTo>
                    <a:pt x="117" y="54"/>
                    <a:pt x="117" y="54"/>
                    <a:pt x="117" y="54"/>
                  </a:cubicBezTo>
                  <a:cubicBezTo>
                    <a:pt x="117" y="54"/>
                    <a:pt x="117" y="54"/>
                    <a:pt x="117" y="54"/>
                  </a:cubicBezTo>
                  <a:cubicBezTo>
                    <a:pt x="108" y="54"/>
                    <a:pt x="108" y="54"/>
                    <a:pt x="108" y="54"/>
                  </a:cubicBezTo>
                  <a:cubicBezTo>
                    <a:pt x="101" y="86"/>
                    <a:pt x="101" y="86"/>
                    <a:pt x="101" y="86"/>
                  </a:cubicBezTo>
                  <a:cubicBezTo>
                    <a:pt x="99" y="96"/>
                    <a:pt x="99" y="96"/>
                    <a:pt x="99" y="96"/>
                  </a:cubicBezTo>
                  <a:cubicBezTo>
                    <a:pt x="99" y="97"/>
                    <a:pt x="98" y="97"/>
                    <a:pt x="98" y="97"/>
                  </a:cubicBezTo>
                  <a:cubicBezTo>
                    <a:pt x="99" y="98"/>
                    <a:pt x="100" y="100"/>
                    <a:pt x="100" y="101"/>
                  </a:cubicBezTo>
                  <a:cubicBezTo>
                    <a:pt x="100" y="104"/>
                    <a:pt x="97" y="107"/>
                    <a:pt x="94" y="107"/>
                  </a:cubicBezTo>
                  <a:cubicBezTo>
                    <a:pt x="91" y="107"/>
                    <a:pt x="89" y="104"/>
                    <a:pt x="89" y="101"/>
                  </a:cubicBezTo>
                  <a:cubicBezTo>
                    <a:pt x="89" y="100"/>
                    <a:pt x="89" y="99"/>
                    <a:pt x="90" y="98"/>
                  </a:cubicBezTo>
                  <a:cubicBezTo>
                    <a:pt x="67" y="98"/>
                    <a:pt x="67" y="98"/>
                    <a:pt x="67" y="98"/>
                  </a:cubicBezTo>
                  <a:cubicBezTo>
                    <a:pt x="68" y="99"/>
                    <a:pt x="68" y="100"/>
                    <a:pt x="68" y="101"/>
                  </a:cubicBezTo>
                  <a:cubicBezTo>
                    <a:pt x="68" y="104"/>
                    <a:pt x="66" y="107"/>
                    <a:pt x="63" y="107"/>
                  </a:cubicBezTo>
                  <a:cubicBezTo>
                    <a:pt x="60" y="107"/>
                    <a:pt x="58" y="104"/>
                    <a:pt x="58" y="101"/>
                  </a:cubicBezTo>
                  <a:cubicBezTo>
                    <a:pt x="58" y="100"/>
                    <a:pt x="58" y="99"/>
                    <a:pt x="59" y="98"/>
                  </a:cubicBezTo>
                  <a:cubicBezTo>
                    <a:pt x="55" y="98"/>
                    <a:pt x="55" y="98"/>
                    <a:pt x="55" y="98"/>
                  </a:cubicBezTo>
                  <a:cubicBezTo>
                    <a:pt x="55" y="98"/>
                    <a:pt x="54" y="98"/>
                    <a:pt x="54" y="98"/>
                  </a:cubicBezTo>
                  <a:cubicBezTo>
                    <a:pt x="52" y="98"/>
                    <a:pt x="52" y="98"/>
                    <a:pt x="52" y="98"/>
                  </a:cubicBezTo>
                  <a:cubicBezTo>
                    <a:pt x="52" y="93"/>
                    <a:pt x="52" y="93"/>
                    <a:pt x="52" y="93"/>
                  </a:cubicBezTo>
                  <a:cubicBezTo>
                    <a:pt x="55" y="93"/>
                    <a:pt x="55" y="93"/>
                    <a:pt x="55" y="93"/>
                  </a:cubicBezTo>
                  <a:cubicBezTo>
                    <a:pt x="56" y="93"/>
                    <a:pt x="56" y="93"/>
                    <a:pt x="56" y="93"/>
                  </a:cubicBezTo>
                  <a:cubicBezTo>
                    <a:pt x="94" y="93"/>
                    <a:pt x="94" y="93"/>
                    <a:pt x="94" y="93"/>
                  </a:cubicBezTo>
                  <a:cubicBezTo>
                    <a:pt x="95" y="88"/>
                    <a:pt x="95" y="88"/>
                    <a:pt x="95" y="88"/>
                  </a:cubicBezTo>
                  <a:cubicBezTo>
                    <a:pt x="58" y="88"/>
                    <a:pt x="58" y="88"/>
                    <a:pt x="58" y="88"/>
                  </a:cubicBezTo>
                  <a:cubicBezTo>
                    <a:pt x="58" y="88"/>
                    <a:pt x="58" y="88"/>
                    <a:pt x="58" y="88"/>
                  </a:cubicBezTo>
                  <a:cubicBezTo>
                    <a:pt x="56" y="88"/>
                    <a:pt x="56" y="88"/>
                    <a:pt x="56" y="88"/>
                  </a:cubicBezTo>
                  <a:cubicBezTo>
                    <a:pt x="56" y="87"/>
                    <a:pt x="56" y="87"/>
                    <a:pt x="56" y="87"/>
                  </a:cubicBezTo>
                  <a:cubicBezTo>
                    <a:pt x="56" y="87"/>
                    <a:pt x="56" y="87"/>
                    <a:pt x="56" y="86"/>
                  </a:cubicBezTo>
                  <a:cubicBezTo>
                    <a:pt x="50" y="61"/>
                    <a:pt x="50" y="61"/>
                    <a:pt x="50" y="61"/>
                  </a:cubicBezTo>
                  <a:cubicBezTo>
                    <a:pt x="50" y="61"/>
                    <a:pt x="50" y="61"/>
                    <a:pt x="50" y="61"/>
                  </a:cubicBezTo>
                  <a:cubicBezTo>
                    <a:pt x="50" y="58"/>
                    <a:pt x="50" y="58"/>
                    <a:pt x="50" y="58"/>
                  </a:cubicBezTo>
                  <a:cubicBezTo>
                    <a:pt x="53" y="58"/>
                    <a:pt x="53" y="58"/>
                    <a:pt x="53" y="58"/>
                  </a:cubicBezTo>
                  <a:cubicBezTo>
                    <a:pt x="55" y="58"/>
                    <a:pt x="55" y="58"/>
                    <a:pt x="55" y="58"/>
                  </a:cubicBezTo>
                  <a:cubicBezTo>
                    <a:pt x="103" y="58"/>
                    <a:pt x="103" y="58"/>
                    <a:pt x="103" y="58"/>
                  </a:cubicBezTo>
                  <a:cubicBezTo>
                    <a:pt x="104" y="50"/>
                    <a:pt x="104" y="50"/>
                    <a:pt x="104" y="50"/>
                  </a:cubicBezTo>
                  <a:cubicBezTo>
                    <a:pt x="106" y="50"/>
                    <a:pt x="106" y="50"/>
                    <a:pt x="106" y="50"/>
                  </a:cubicBezTo>
                  <a:cubicBezTo>
                    <a:pt x="107" y="50"/>
                    <a:pt x="107" y="50"/>
                    <a:pt x="107" y="50"/>
                  </a:cubicBezTo>
                  <a:cubicBezTo>
                    <a:pt x="117" y="50"/>
                    <a:pt x="117" y="50"/>
                    <a:pt x="117" y="50"/>
                  </a:cubicBezTo>
                  <a:cubicBezTo>
                    <a:pt x="117" y="50"/>
                    <a:pt x="117" y="50"/>
                    <a:pt x="117" y="50"/>
                  </a:cubicBezTo>
                  <a:lnTo>
                    <a:pt x="120" y="50"/>
                  </a:lnTo>
                  <a:close/>
                  <a:moveTo>
                    <a:pt x="43" y="6"/>
                  </a:moveTo>
                  <a:cubicBezTo>
                    <a:pt x="21" y="39"/>
                    <a:pt x="21" y="39"/>
                    <a:pt x="21" y="39"/>
                  </a:cubicBezTo>
                  <a:cubicBezTo>
                    <a:pt x="7" y="27"/>
                    <a:pt x="7" y="27"/>
                    <a:pt x="7" y="27"/>
                  </a:cubicBezTo>
                  <a:cubicBezTo>
                    <a:pt x="0" y="35"/>
                    <a:pt x="0" y="35"/>
                    <a:pt x="0" y="35"/>
                  </a:cubicBezTo>
                  <a:cubicBezTo>
                    <a:pt x="22" y="54"/>
                    <a:pt x="22" y="54"/>
                    <a:pt x="22" y="54"/>
                  </a:cubicBezTo>
                  <a:cubicBezTo>
                    <a:pt x="52" y="12"/>
                    <a:pt x="52" y="12"/>
                    <a:pt x="52" y="12"/>
                  </a:cubicBezTo>
                  <a:lnTo>
                    <a:pt x="43" y="6"/>
                  </a:lnTo>
                  <a:close/>
                  <a:moveTo>
                    <a:pt x="80" y="0"/>
                  </a:moveTo>
                  <a:cubicBezTo>
                    <a:pt x="78" y="0"/>
                    <a:pt x="76" y="0"/>
                    <a:pt x="74" y="0"/>
                  </a:cubicBezTo>
                  <a:cubicBezTo>
                    <a:pt x="74" y="10"/>
                    <a:pt x="74" y="10"/>
                    <a:pt x="74" y="10"/>
                  </a:cubicBezTo>
                  <a:cubicBezTo>
                    <a:pt x="76" y="10"/>
                    <a:pt x="78" y="9"/>
                    <a:pt x="80" y="9"/>
                  </a:cubicBezTo>
                  <a:cubicBezTo>
                    <a:pt x="116" y="9"/>
                    <a:pt x="145" y="39"/>
                    <a:pt x="145" y="75"/>
                  </a:cubicBezTo>
                  <a:cubicBezTo>
                    <a:pt x="145" y="111"/>
                    <a:pt x="116" y="140"/>
                    <a:pt x="80" y="140"/>
                  </a:cubicBezTo>
                  <a:cubicBezTo>
                    <a:pt x="44" y="140"/>
                    <a:pt x="14" y="111"/>
                    <a:pt x="14" y="75"/>
                  </a:cubicBezTo>
                  <a:cubicBezTo>
                    <a:pt x="14" y="75"/>
                    <a:pt x="14" y="75"/>
                    <a:pt x="14" y="74"/>
                  </a:cubicBezTo>
                  <a:cubicBezTo>
                    <a:pt x="5" y="74"/>
                    <a:pt x="5" y="74"/>
                    <a:pt x="5" y="74"/>
                  </a:cubicBezTo>
                  <a:cubicBezTo>
                    <a:pt x="5" y="75"/>
                    <a:pt x="5" y="75"/>
                    <a:pt x="5" y="75"/>
                  </a:cubicBezTo>
                  <a:cubicBezTo>
                    <a:pt x="5" y="116"/>
                    <a:pt x="38" y="150"/>
                    <a:pt x="80" y="150"/>
                  </a:cubicBezTo>
                  <a:cubicBezTo>
                    <a:pt x="121" y="150"/>
                    <a:pt x="155" y="116"/>
                    <a:pt x="155" y="75"/>
                  </a:cubicBezTo>
                  <a:cubicBezTo>
                    <a:pt x="155" y="34"/>
                    <a:pt x="121" y="0"/>
                    <a:pt x="80" y="0"/>
                  </a:cubicBezTo>
                  <a:close/>
                </a:path>
              </a:pathLst>
            </a:custGeom>
            <a:solidFill>
              <a:srgbClr val="000000"/>
            </a:solidFill>
            <a:ln>
              <a:noFill/>
            </a:ln>
          </p:spPr>
          <p:txBody>
            <a:bodyPr vert="horz" wrap="square" lIns="93278" tIns="46639" rIns="93278" bIns="46639"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ndParaRPr>
            </a:p>
          </p:txBody>
        </p:sp>
        <p:sp>
          <p:nvSpPr>
            <p:cNvPr id="19" name="Freeform 44">
              <a:extLst>
                <a:ext uri="{FF2B5EF4-FFF2-40B4-BE49-F238E27FC236}">
                  <a16:creationId xmlns:a16="http://schemas.microsoft.com/office/drawing/2014/main" id="{D42F7933-AD44-417D-99F6-B5E630029BB4}"/>
                </a:ext>
              </a:extLst>
            </p:cNvPr>
            <p:cNvSpPr>
              <a:spLocks noChangeAspect="1" noEditPoints="1"/>
            </p:cNvSpPr>
            <p:nvPr/>
          </p:nvSpPr>
          <p:spPr bwMode="black">
            <a:xfrm>
              <a:off x="7342103" y="2906367"/>
              <a:ext cx="355794" cy="346066"/>
            </a:xfrm>
            <a:custGeom>
              <a:avLst/>
              <a:gdLst>
                <a:gd name="T0" fmla="*/ 120 w 155"/>
                <a:gd name="T1" fmla="*/ 50 h 150"/>
                <a:gd name="T2" fmla="*/ 120 w 155"/>
                <a:gd name="T3" fmla="*/ 54 h 150"/>
                <a:gd name="T4" fmla="*/ 117 w 155"/>
                <a:gd name="T5" fmla="*/ 54 h 150"/>
                <a:gd name="T6" fmla="*/ 117 w 155"/>
                <a:gd name="T7" fmla="*/ 54 h 150"/>
                <a:gd name="T8" fmla="*/ 108 w 155"/>
                <a:gd name="T9" fmla="*/ 54 h 150"/>
                <a:gd name="T10" fmla="*/ 101 w 155"/>
                <a:gd name="T11" fmla="*/ 86 h 150"/>
                <a:gd name="T12" fmla="*/ 99 w 155"/>
                <a:gd name="T13" fmla="*/ 96 h 150"/>
                <a:gd name="T14" fmla="*/ 98 w 155"/>
                <a:gd name="T15" fmla="*/ 97 h 150"/>
                <a:gd name="T16" fmla="*/ 100 w 155"/>
                <a:gd name="T17" fmla="*/ 101 h 150"/>
                <a:gd name="T18" fmla="*/ 94 w 155"/>
                <a:gd name="T19" fmla="*/ 107 h 150"/>
                <a:gd name="T20" fmla="*/ 89 w 155"/>
                <a:gd name="T21" fmla="*/ 101 h 150"/>
                <a:gd name="T22" fmla="*/ 90 w 155"/>
                <a:gd name="T23" fmla="*/ 98 h 150"/>
                <a:gd name="T24" fmla="*/ 67 w 155"/>
                <a:gd name="T25" fmla="*/ 98 h 150"/>
                <a:gd name="T26" fmla="*/ 68 w 155"/>
                <a:gd name="T27" fmla="*/ 101 h 150"/>
                <a:gd name="T28" fmla="*/ 63 w 155"/>
                <a:gd name="T29" fmla="*/ 107 h 150"/>
                <a:gd name="T30" fmla="*/ 58 w 155"/>
                <a:gd name="T31" fmla="*/ 101 h 150"/>
                <a:gd name="T32" fmla="*/ 59 w 155"/>
                <a:gd name="T33" fmla="*/ 98 h 150"/>
                <a:gd name="T34" fmla="*/ 55 w 155"/>
                <a:gd name="T35" fmla="*/ 98 h 150"/>
                <a:gd name="T36" fmla="*/ 54 w 155"/>
                <a:gd name="T37" fmla="*/ 98 h 150"/>
                <a:gd name="T38" fmla="*/ 52 w 155"/>
                <a:gd name="T39" fmla="*/ 98 h 150"/>
                <a:gd name="T40" fmla="*/ 52 w 155"/>
                <a:gd name="T41" fmla="*/ 93 h 150"/>
                <a:gd name="T42" fmla="*/ 55 w 155"/>
                <a:gd name="T43" fmla="*/ 93 h 150"/>
                <a:gd name="T44" fmla="*/ 56 w 155"/>
                <a:gd name="T45" fmla="*/ 93 h 150"/>
                <a:gd name="T46" fmla="*/ 94 w 155"/>
                <a:gd name="T47" fmla="*/ 93 h 150"/>
                <a:gd name="T48" fmla="*/ 95 w 155"/>
                <a:gd name="T49" fmla="*/ 88 h 150"/>
                <a:gd name="T50" fmla="*/ 58 w 155"/>
                <a:gd name="T51" fmla="*/ 88 h 150"/>
                <a:gd name="T52" fmla="*/ 58 w 155"/>
                <a:gd name="T53" fmla="*/ 88 h 150"/>
                <a:gd name="T54" fmla="*/ 56 w 155"/>
                <a:gd name="T55" fmla="*/ 88 h 150"/>
                <a:gd name="T56" fmla="*/ 56 w 155"/>
                <a:gd name="T57" fmla="*/ 87 h 150"/>
                <a:gd name="T58" fmla="*/ 56 w 155"/>
                <a:gd name="T59" fmla="*/ 86 h 150"/>
                <a:gd name="T60" fmla="*/ 50 w 155"/>
                <a:gd name="T61" fmla="*/ 61 h 150"/>
                <a:gd name="T62" fmla="*/ 50 w 155"/>
                <a:gd name="T63" fmla="*/ 61 h 150"/>
                <a:gd name="T64" fmla="*/ 50 w 155"/>
                <a:gd name="T65" fmla="*/ 58 h 150"/>
                <a:gd name="T66" fmla="*/ 53 w 155"/>
                <a:gd name="T67" fmla="*/ 58 h 150"/>
                <a:gd name="T68" fmla="*/ 55 w 155"/>
                <a:gd name="T69" fmla="*/ 58 h 150"/>
                <a:gd name="T70" fmla="*/ 103 w 155"/>
                <a:gd name="T71" fmla="*/ 58 h 150"/>
                <a:gd name="T72" fmla="*/ 104 w 155"/>
                <a:gd name="T73" fmla="*/ 50 h 150"/>
                <a:gd name="T74" fmla="*/ 106 w 155"/>
                <a:gd name="T75" fmla="*/ 50 h 150"/>
                <a:gd name="T76" fmla="*/ 107 w 155"/>
                <a:gd name="T77" fmla="*/ 50 h 150"/>
                <a:gd name="T78" fmla="*/ 117 w 155"/>
                <a:gd name="T79" fmla="*/ 50 h 150"/>
                <a:gd name="T80" fmla="*/ 117 w 155"/>
                <a:gd name="T81" fmla="*/ 50 h 150"/>
                <a:gd name="T82" fmla="*/ 120 w 155"/>
                <a:gd name="T83" fmla="*/ 50 h 150"/>
                <a:gd name="T84" fmla="*/ 43 w 155"/>
                <a:gd name="T85" fmla="*/ 6 h 150"/>
                <a:gd name="T86" fmla="*/ 21 w 155"/>
                <a:gd name="T87" fmla="*/ 39 h 150"/>
                <a:gd name="T88" fmla="*/ 7 w 155"/>
                <a:gd name="T89" fmla="*/ 27 h 150"/>
                <a:gd name="T90" fmla="*/ 0 w 155"/>
                <a:gd name="T91" fmla="*/ 35 h 150"/>
                <a:gd name="T92" fmla="*/ 22 w 155"/>
                <a:gd name="T93" fmla="*/ 54 h 150"/>
                <a:gd name="T94" fmla="*/ 52 w 155"/>
                <a:gd name="T95" fmla="*/ 12 h 150"/>
                <a:gd name="T96" fmla="*/ 43 w 155"/>
                <a:gd name="T97" fmla="*/ 6 h 150"/>
                <a:gd name="T98" fmla="*/ 80 w 155"/>
                <a:gd name="T99" fmla="*/ 0 h 150"/>
                <a:gd name="T100" fmla="*/ 74 w 155"/>
                <a:gd name="T101" fmla="*/ 0 h 150"/>
                <a:gd name="T102" fmla="*/ 74 w 155"/>
                <a:gd name="T103" fmla="*/ 10 h 150"/>
                <a:gd name="T104" fmla="*/ 80 w 155"/>
                <a:gd name="T105" fmla="*/ 9 h 150"/>
                <a:gd name="T106" fmla="*/ 145 w 155"/>
                <a:gd name="T107" fmla="*/ 75 h 150"/>
                <a:gd name="T108" fmla="*/ 80 w 155"/>
                <a:gd name="T109" fmla="*/ 140 h 150"/>
                <a:gd name="T110" fmla="*/ 14 w 155"/>
                <a:gd name="T111" fmla="*/ 75 h 150"/>
                <a:gd name="T112" fmla="*/ 14 w 155"/>
                <a:gd name="T113" fmla="*/ 74 h 150"/>
                <a:gd name="T114" fmla="*/ 5 w 155"/>
                <a:gd name="T115" fmla="*/ 74 h 150"/>
                <a:gd name="T116" fmla="*/ 5 w 155"/>
                <a:gd name="T117" fmla="*/ 75 h 150"/>
                <a:gd name="T118" fmla="*/ 80 w 155"/>
                <a:gd name="T119" fmla="*/ 150 h 150"/>
                <a:gd name="T120" fmla="*/ 155 w 155"/>
                <a:gd name="T121" fmla="*/ 75 h 150"/>
                <a:gd name="T122" fmla="*/ 80 w 155"/>
                <a:gd name="T12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5" h="150">
                  <a:moveTo>
                    <a:pt x="120" y="50"/>
                  </a:moveTo>
                  <a:cubicBezTo>
                    <a:pt x="120" y="54"/>
                    <a:pt x="120" y="54"/>
                    <a:pt x="120" y="54"/>
                  </a:cubicBezTo>
                  <a:cubicBezTo>
                    <a:pt x="117" y="54"/>
                    <a:pt x="117" y="54"/>
                    <a:pt x="117" y="54"/>
                  </a:cubicBezTo>
                  <a:cubicBezTo>
                    <a:pt x="117" y="54"/>
                    <a:pt x="117" y="54"/>
                    <a:pt x="117" y="54"/>
                  </a:cubicBezTo>
                  <a:cubicBezTo>
                    <a:pt x="108" y="54"/>
                    <a:pt x="108" y="54"/>
                    <a:pt x="108" y="54"/>
                  </a:cubicBezTo>
                  <a:cubicBezTo>
                    <a:pt x="101" y="86"/>
                    <a:pt x="101" y="86"/>
                    <a:pt x="101" y="86"/>
                  </a:cubicBezTo>
                  <a:cubicBezTo>
                    <a:pt x="99" y="96"/>
                    <a:pt x="99" y="96"/>
                    <a:pt x="99" y="96"/>
                  </a:cubicBezTo>
                  <a:cubicBezTo>
                    <a:pt x="99" y="97"/>
                    <a:pt x="98" y="97"/>
                    <a:pt x="98" y="97"/>
                  </a:cubicBezTo>
                  <a:cubicBezTo>
                    <a:pt x="99" y="98"/>
                    <a:pt x="100" y="100"/>
                    <a:pt x="100" y="101"/>
                  </a:cubicBezTo>
                  <a:cubicBezTo>
                    <a:pt x="100" y="104"/>
                    <a:pt x="97" y="107"/>
                    <a:pt x="94" y="107"/>
                  </a:cubicBezTo>
                  <a:cubicBezTo>
                    <a:pt x="91" y="107"/>
                    <a:pt x="89" y="104"/>
                    <a:pt x="89" y="101"/>
                  </a:cubicBezTo>
                  <a:cubicBezTo>
                    <a:pt x="89" y="100"/>
                    <a:pt x="89" y="99"/>
                    <a:pt x="90" y="98"/>
                  </a:cubicBezTo>
                  <a:cubicBezTo>
                    <a:pt x="67" y="98"/>
                    <a:pt x="67" y="98"/>
                    <a:pt x="67" y="98"/>
                  </a:cubicBezTo>
                  <a:cubicBezTo>
                    <a:pt x="68" y="99"/>
                    <a:pt x="68" y="100"/>
                    <a:pt x="68" y="101"/>
                  </a:cubicBezTo>
                  <a:cubicBezTo>
                    <a:pt x="68" y="104"/>
                    <a:pt x="66" y="107"/>
                    <a:pt x="63" y="107"/>
                  </a:cubicBezTo>
                  <a:cubicBezTo>
                    <a:pt x="60" y="107"/>
                    <a:pt x="58" y="104"/>
                    <a:pt x="58" y="101"/>
                  </a:cubicBezTo>
                  <a:cubicBezTo>
                    <a:pt x="58" y="100"/>
                    <a:pt x="58" y="99"/>
                    <a:pt x="59" y="98"/>
                  </a:cubicBezTo>
                  <a:cubicBezTo>
                    <a:pt x="55" y="98"/>
                    <a:pt x="55" y="98"/>
                    <a:pt x="55" y="98"/>
                  </a:cubicBezTo>
                  <a:cubicBezTo>
                    <a:pt x="55" y="98"/>
                    <a:pt x="54" y="98"/>
                    <a:pt x="54" y="98"/>
                  </a:cubicBezTo>
                  <a:cubicBezTo>
                    <a:pt x="52" y="98"/>
                    <a:pt x="52" y="98"/>
                    <a:pt x="52" y="98"/>
                  </a:cubicBezTo>
                  <a:cubicBezTo>
                    <a:pt x="52" y="93"/>
                    <a:pt x="52" y="93"/>
                    <a:pt x="52" y="93"/>
                  </a:cubicBezTo>
                  <a:cubicBezTo>
                    <a:pt x="55" y="93"/>
                    <a:pt x="55" y="93"/>
                    <a:pt x="55" y="93"/>
                  </a:cubicBezTo>
                  <a:cubicBezTo>
                    <a:pt x="56" y="93"/>
                    <a:pt x="56" y="93"/>
                    <a:pt x="56" y="93"/>
                  </a:cubicBezTo>
                  <a:cubicBezTo>
                    <a:pt x="94" y="93"/>
                    <a:pt x="94" y="93"/>
                    <a:pt x="94" y="93"/>
                  </a:cubicBezTo>
                  <a:cubicBezTo>
                    <a:pt x="95" y="88"/>
                    <a:pt x="95" y="88"/>
                    <a:pt x="95" y="88"/>
                  </a:cubicBezTo>
                  <a:cubicBezTo>
                    <a:pt x="58" y="88"/>
                    <a:pt x="58" y="88"/>
                    <a:pt x="58" y="88"/>
                  </a:cubicBezTo>
                  <a:cubicBezTo>
                    <a:pt x="58" y="88"/>
                    <a:pt x="58" y="88"/>
                    <a:pt x="58" y="88"/>
                  </a:cubicBezTo>
                  <a:cubicBezTo>
                    <a:pt x="56" y="88"/>
                    <a:pt x="56" y="88"/>
                    <a:pt x="56" y="88"/>
                  </a:cubicBezTo>
                  <a:cubicBezTo>
                    <a:pt x="56" y="87"/>
                    <a:pt x="56" y="87"/>
                    <a:pt x="56" y="87"/>
                  </a:cubicBezTo>
                  <a:cubicBezTo>
                    <a:pt x="56" y="87"/>
                    <a:pt x="56" y="87"/>
                    <a:pt x="56" y="86"/>
                  </a:cubicBezTo>
                  <a:cubicBezTo>
                    <a:pt x="50" y="61"/>
                    <a:pt x="50" y="61"/>
                    <a:pt x="50" y="61"/>
                  </a:cubicBezTo>
                  <a:cubicBezTo>
                    <a:pt x="50" y="61"/>
                    <a:pt x="50" y="61"/>
                    <a:pt x="50" y="61"/>
                  </a:cubicBezTo>
                  <a:cubicBezTo>
                    <a:pt x="50" y="58"/>
                    <a:pt x="50" y="58"/>
                    <a:pt x="50" y="58"/>
                  </a:cubicBezTo>
                  <a:cubicBezTo>
                    <a:pt x="53" y="58"/>
                    <a:pt x="53" y="58"/>
                    <a:pt x="53" y="58"/>
                  </a:cubicBezTo>
                  <a:cubicBezTo>
                    <a:pt x="55" y="58"/>
                    <a:pt x="55" y="58"/>
                    <a:pt x="55" y="58"/>
                  </a:cubicBezTo>
                  <a:cubicBezTo>
                    <a:pt x="103" y="58"/>
                    <a:pt x="103" y="58"/>
                    <a:pt x="103" y="58"/>
                  </a:cubicBezTo>
                  <a:cubicBezTo>
                    <a:pt x="104" y="50"/>
                    <a:pt x="104" y="50"/>
                    <a:pt x="104" y="50"/>
                  </a:cubicBezTo>
                  <a:cubicBezTo>
                    <a:pt x="106" y="50"/>
                    <a:pt x="106" y="50"/>
                    <a:pt x="106" y="50"/>
                  </a:cubicBezTo>
                  <a:cubicBezTo>
                    <a:pt x="107" y="50"/>
                    <a:pt x="107" y="50"/>
                    <a:pt x="107" y="50"/>
                  </a:cubicBezTo>
                  <a:cubicBezTo>
                    <a:pt x="117" y="50"/>
                    <a:pt x="117" y="50"/>
                    <a:pt x="117" y="50"/>
                  </a:cubicBezTo>
                  <a:cubicBezTo>
                    <a:pt x="117" y="50"/>
                    <a:pt x="117" y="50"/>
                    <a:pt x="117" y="50"/>
                  </a:cubicBezTo>
                  <a:lnTo>
                    <a:pt x="120" y="50"/>
                  </a:lnTo>
                  <a:close/>
                  <a:moveTo>
                    <a:pt x="43" y="6"/>
                  </a:moveTo>
                  <a:cubicBezTo>
                    <a:pt x="21" y="39"/>
                    <a:pt x="21" y="39"/>
                    <a:pt x="21" y="39"/>
                  </a:cubicBezTo>
                  <a:cubicBezTo>
                    <a:pt x="7" y="27"/>
                    <a:pt x="7" y="27"/>
                    <a:pt x="7" y="27"/>
                  </a:cubicBezTo>
                  <a:cubicBezTo>
                    <a:pt x="0" y="35"/>
                    <a:pt x="0" y="35"/>
                    <a:pt x="0" y="35"/>
                  </a:cubicBezTo>
                  <a:cubicBezTo>
                    <a:pt x="22" y="54"/>
                    <a:pt x="22" y="54"/>
                    <a:pt x="22" y="54"/>
                  </a:cubicBezTo>
                  <a:cubicBezTo>
                    <a:pt x="52" y="12"/>
                    <a:pt x="52" y="12"/>
                    <a:pt x="52" y="12"/>
                  </a:cubicBezTo>
                  <a:lnTo>
                    <a:pt x="43" y="6"/>
                  </a:lnTo>
                  <a:close/>
                  <a:moveTo>
                    <a:pt x="80" y="0"/>
                  </a:moveTo>
                  <a:cubicBezTo>
                    <a:pt x="78" y="0"/>
                    <a:pt x="76" y="0"/>
                    <a:pt x="74" y="0"/>
                  </a:cubicBezTo>
                  <a:cubicBezTo>
                    <a:pt x="74" y="10"/>
                    <a:pt x="74" y="10"/>
                    <a:pt x="74" y="10"/>
                  </a:cubicBezTo>
                  <a:cubicBezTo>
                    <a:pt x="76" y="10"/>
                    <a:pt x="78" y="9"/>
                    <a:pt x="80" y="9"/>
                  </a:cubicBezTo>
                  <a:cubicBezTo>
                    <a:pt x="116" y="9"/>
                    <a:pt x="145" y="39"/>
                    <a:pt x="145" y="75"/>
                  </a:cubicBezTo>
                  <a:cubicBezTo>
                    <a:pt x="145" y="111"/>
                    <a:pt x="116" y="140"/>
                    <a:pt x="80" y="140"/>
                  </a:cubicBezTo>
                  <a:cubicBezTo>
                    <a:pt x="44" y="140"/>
                    <a:pt x="14" y="111"/>
                    <a:pt x="14" y="75"/>
                  </a:cubicBezTo>
                  <a:cubicBezTo>
                    <a:pt x="14" y="75"/>
                    <a:pt x="14" y="75"/>
                    <a:pt x="14" y="74"/>
                  </a:cubicBezTo>
                  <a:cubicBezTo>
                    <a:pt x="5" y="74"/>
                    <a:pt x="5" y="74"/>
                    <a:pt x="5" y="74"/>
                  </a:cubicBezTo>
                  <a:cubicBezTo>
                    <a:pt x="5" y="75"/>
                    <a:pt x="5" y="75"/>
                    <a:pt x="5" y="75"/>
                  </a:cubicBezTo>
                  <a:cubicBezTo>
                    <a:pt x="5" y="116"/>
                    <a:pt x="38" y="150"/>
                    <a:pt x="80" y="150"/>
                  </a:cubicBezTo>
                  <a:cubicBezTo>
                    <a:pt x="121" y="150"/>
                    <a:pt x="155" y="116"/>
                    <a:pt x="155" y="75"/>
                  </a:cubicBezTo>
                  <a:cubicBezTo>
                    <a:pt x="155" y="34"/>
                    <a:pt x="121" y="0"/>
                    <a:pt x="80" y="0"/>
                  </a:cubicBezTo>
                  <a:close/>
                </a:path>
              </a:pathLst>
            </a:custGeom>
            <a:solidFill>
              <a:srgbClr val="000000"/>
            </a:solidFill>
            <a:ln>
              <a:noFill/>
            </a:ln>
          </p:spPr>
          <p:txBody>
            <a:bodyPr vert="horz" wrap="square" lIns="93278" tIns="46639" rIns="93278" bIns="46639"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ndParaRPr>
            </a:p>
          </p:txBody>
        </p:sp>
        <p:cxnSp>
          <p:nvCxnSpPr>
            <p:cNvPr id="20" name="Connector: Elbow 19">
              <a:extLst>
                <a:ext uri="{FF2B5EF4-FFF2-40B4-BE49-F238E27FC236}">
                  <a16:creationId xmlns:a16="http://schemas.microsoft.com/office/drawing/2014/main" id="{F3DEEBAF-B9A8-4DBE-AFF6-55CDB3E33185}"/>
                </a:ext>
              </a:extLst>
            </p:cNvPr>
            <p:cNvCxnSpPr>
              <a:cxnSpLocks/>
              <a:stCxn id="10" idx="0"/>
              <a:endCxn id="13" idx="1"/>
            </p:cNvCxnSpPr>
            <p:nvPr/>
          </p:nvCxnSpPr>
          <p:spPr>
            <a:xfrm rot="5400000" flipH="1" flipV="1">
              <a:off x="7078711" y="1959504"/>
              <a:ext cx="712365" cy="304452"/>
            </a:xfrm>
            <a:prstGeom prst="bentConnector2">
              <a:avLst/>
            </a:prstGeom>
            <a:noFill/>
            <a:ln w="15875" cap="flat" cmpd="sng" algn="ctr">
              <a:solidFill>
                <a:srgbClr val="E7E6E6">
                  <a:lumMod val="50000"/>
                </a:srgbClr>
              </a:solidFill>
              <a:prstDash val="solid"/>
              <a:miter lim="800000"/>
              <a:tailEnd type="none"/>
            </a:ln>
            <a:effectLst/>
          </p:spPr>
        </p:cxnSp>
        <p:sp>
          <p:nvSpPr>
            <p:cNvPr id="21" name="TextBox 20">
              <a:extLst>
                <a:ext uri="{FF2B5EF4-FFF2-40B4-BE49-F238E27FC236}">
                  <a16:creationId xmlns:a16="http://schemas.microsoft.com/office/drawing/2014/main" id="{827576CE-D33A-440C-93D9-10F6CF2B76E2}"/>
                </a:ext>
              </a:extLst>
            </p:cNvPr>
            <p:cNvSpPr txBox="1"/>
            <p:nvPr/>
          </p:nvSpPr>
          <p:spPr>
            <a:xfrm>
              <a:off x="6513411" y="3260855"/>
              <a:ext cx="1596919"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rPr>
                <a:t>Frontend Subnet</a:t>
              </a:r>
            </a:p>
          </p:txBody>
        </p:sp>
        <p:sp>
          <p:nvSpPr>
            <p:cNvPr id="22" name="TextBox 21">
              <a:extLst>
                <a:ext uri="{FF2B5EF4-FFF2-40B4-BE49-F238E27FC236}">
                  <a16:creationId xmlns:a16="http://schemas.microsoft.com/office/drawing/2014/main" id="{43A0BD29-9FE3-485E-B4E5-CC286047C0F7}"/>
                </a:ext>
              </a:extLst>
            </p:cNvPr>
            <p:cNvSpPr txBox="1"/>
            <p:nvPr/>
          </p:nvSpPr>
          <p:spPr>
            <a:xfrm>
              <a:off x="9942412" y="3241805"/>
              <a:ext cx="1520720"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rPr>
                <a:t>Backend Subnet</a:t>
              </a:r>
            </a:p>
          </p:txBody>
        </p:sp>
        <p:pic>
          <p:nvPicPr>
            <p:cNvPr id="23" name="Picture 22">
              <a:extLst>
                <a:ext uri="{FF2B5EF4-FFF2-40B4-BE49-F238E27FC236}">
                  <a16:creationId xmlns:a16="http://schemas.microsoft.com/office/drawing/2014/main" id="{63F55FA8-6097-48C8-B5AF-4BDF9A4D4761}"/>
                </a:ext>
              </a:extLst>
            </p:cNvPr>
            <p:cNvPicPr>
              <a:picLocks noChangeAspect="1"/>
            </p:cNvPicPr>
            <p:nvPr/>
          </p:nvPicPr>
          <p:blipFill>
            <a:blip r:embed="rId3">
              <a:biLevel thresh="75000"/>
            </a:blip>
            <a:stretch>
              <a:fillRect/>
            </a:stretch>
          </p:blipFill>
          <p:spPr>
            <a:xfrm>
              <a:off x="9513971" y="670929"/>
              <a:ext cx="1039813" cy="607683"/>
            </a:xfrm>
            <a:prstGeom prst="rect">
              <a:avLst/>
            </a:prstGeom>
            <a:ln>
              <a:noFill/>
            </a:ln>
          </p:spPr>
        </p:pic>
        <p:sp>
          <p:nvSpPr>
            <p:cNvPr id="24" name="TextBox 23">
              <a:extLst>
                <a:ext uri="{FF2B5EF4-FFF2-40B4-BE49-F238E27FC236}">
                  <a16:creationId xmlns:a16="http://schemas.microsoft.com/office/drawing/2014/main" id="{2763C894-D296-446E-B18C-2D20E93E0678}"/>
                </a:ext>
              </a:extLst>
            </p:cNvPr>
            <p:cNvSpPr txBox="1"/>
            <p:nvPr/>
          </p:nvSpPr>
          <p:spPr>
            <a:xfrm>
              <a:off x="9585515" y="942390"/>
              <a:ext cx="911118"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rPr>
                <a:t>Internet</a:t>
              </a:r>
            </a:p>
          </p:txBody>
        </p:sp>
        <p:cxnSp>
          <p:nvCxnSpPr>
            <p:cNvPr id="25" name="Connector: Elbow 24">
              <a:extLst>
                <a:ext uri="{FF2B5EF4-FFF2-40B4-BE49-F238E27FC236}">
                  <a16:creationId xmlns:a16="http://schemas.microsoft.com/office/drawing/2014/main" id="{C8A614FB-5F1F-453C-BDB4-E467480DCC71}"/>
                </a:ext>
              </a:extLst>
            </p:cNvPr>
            <p:cNvCxnSpPr>
              <a:cxnSpLocks/>
              <a:stCxn id="13" idx="3"/>
              <a:endCxn id="30" idx="1"/>
            </p:cNvCxnSpPr>
            <p:nvPr/>
          </p:nvCxnSpPr>
          <p:spPr>
            <a:xfrm flipV="1">
              <a:off x="8881607" y="1752807"/>
              <a:ext cx="476995" cy="2740"/>
            </a:xfrm>
            <a:prstGeom prst="bentConnector3">
              <a:avLst>
                <a:gd name="adj1" fmla="val 50000"/>
              </a:avLst>
            </a:prstGeom>
            <a:noFill/>
            <a:ln w="15875" cap="flat" cmpd="sng" algn="ctr">
              <a:solidFill>
                <a:srgbClr val="E7E6E6">
                  <a:lumMod val="50000"/>
                </a:srgbClr>
              </a:solidFill>
              <a:prstDash val="solid"/>
              <a:miter lim="800000"/>
              <a:tailEnd type="none"/>
            </a:ln>
            <a:effectLst/>
          </p:spPr>
        </p:cxnSp>
        <p:pic>
          <p:nvPicPr>
            <p:cNvPr id="26" name="Picture 25">
              <a:extLst>
                <a:ext uri="{FF2B5EF4-FFF2-40B4-BE49-F238E27FC236}">
                  <a16:creationId xmlns:a16="http://schemas.microsoft.com/office/drawing/2014/main" id="{99C82B37-03CC-4E85-A13C-1C8A1DAD7B69}"/>
                </a:ext>
              </a:extLst>
            </p:cNvPr>
            <p:cNvPicPr>
              <a:picLocks noChangeAspect="1"/>
            </p:cNvPicPr>
            <p:nvPr/>
          </p:nvPicPr>
          <p:blipFill>
            <a:blip r:embed="rId4"/>
            <a:stretch>
              <a:fillRect/>
            </a:stretch>
          </p:blipFill>
          <p:spPr>
            <a:xfrm>
              <a:off x="10033138" y="2615206"/>
              <a:ext cx="496543" cy="371681"/>
            </a:xfrm>
            <a:prstGeom prst="rect">
              <a:avLst/>
            </a:prstGeom>
          </p:spPr>
        </p:pic>
        <p:pic>
          <p:nvPicPr>
            <p:cNvPr id="27" name="Picture 26">
              <a:extLst>
                <a:ext uri="{FF2B5EF4-FFF2-40B4-BE49-F238E27FC236}">
                  <a16:creationId xmlns:a16="http://schemas.microsoft.com/office/drawing/2014/main" id="{03CB5D43-17B8-4129-BD72-76E3F279306E}"/>
                </a:ext>
              </a:extLst>
            </p:cNvPr>
            <p:cNvPicPr>
              <a:picLocks noChangeAspect="1"/>
            </p:cNvPicPr>
            <p:nvPr/>
          </p:nvPicPr>
          <p:blipFill>
            <a:blip r:embed="rId4"/>
            <a:stretch>
              <a:fillRect/>
            </a:stretch>
          </p:blipFill>
          <p:spPr>
            <a:xfrm>
              <a:off x="10633213" y="2853331"/>
              <a:ext cx="496543" cy="371681"/>
            </a:xfrm>
            <a:prstGeom prst="rect">
              <a:avLst/>
            </a:prstGeom>
          </p:spPr>
        </p:pic>
        <p:sp>
          <p:nvSpPr>
            <p:cNvPr id="28" name="Rectangle 27">
              <a:extLst>
                <a:ext uri="{FF2B5EF4-FFF2-40B4-BE49-F238E27FC236}">
                  <a16:creationId xmlns:a16="http://schemas.microsoft.com/office/drawing/2014/main" id="{036F4121-8EC0-41D7-B0EB-9BE1825A042A}"/>
                </a:ext>
              </a:extLst>
            </p:cNvPr>
            <p:cNvSpPr/>
            <p:nvPr/>
          </p:nvSpPr>
          <p:spPr>
            <a:xfrm>
              <a:off x="6348206" y="1375576"/>
              <a:ext cx="5381625" cy="3184332"/>
            </a:xfrm>
            <a:prstGeom prst="rect">
              <a:avLst/>
            </a:prstGeom>
            <a:noFill/>
            <a:ln w="12700" cap="flat" cmpd="sng" algn="ctr">
              <a:solidFill>
                <a:srgbClr val="4472C4">
                  <a:shade val="50000"/>
                </a:srgb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9" name="TextBox 28">
              <a:extLst>
                <a:ext uri="{FF2B5EF4-FFF2-40B4-BE49-F238E27FC236}">
                  <a16:creationId xmlns:a16="http://schemas.microsoft.com/office/drawing/2014/main" id="{D3D057D7-09B9-4CDB-A62D-7C73D18B3D23}"/>
                </a:ext>
              </a:extLst>
            </p:cNvPr>
            <p:cNvSpPr txBox="1"/>
            <p:nvPr/>
          </p:nvSpPr>
          <p:spPr>
            <a:xfrm>
              <a:off x="10180536" y="4365426"/>
              <a:ext cx="1520719" cy="338554"/>
            </a:xfrm>
            <a:prstGeom prst="rect">
              <a:avLst/>
            </a:prstGeom>
            <a:solidFill>
              <a:sysClr val="window" lastClr="FFFFFF"/>
            </a:solid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rPr>
                <a:t>Virtual Network</a:t>
              </a:r>
            </a:p>
          </p:txBody>
        </p:sp>
        <p:pic>
          <p:nvPicPr>
            <p:cNvPr id="30" name="Picture 29">
              <a:extLst>
                <a:ext uri="{FF2B5EF4-FFF2-40B4-BE49-F238E27FC236}">
                  <a16:creationId xmlns:a16="http://schemas.microsoft.com/office/drawing/2014/main" id="{D68FFA97-FD2A-412D-8147-D1F300DCDE2F}"/>
                </a:ext>
              </a:extLst>
            </p:cNvPr>
            <p:cNvPicPr>
              <a:picLocks noChangeAspect="1"/>
            </p:cNvPicPr>
            <p:nvPr/>
          </p:nvPicPr>
          <p:blipFill>
            <a:blip r:embed="rId4"/>
            <a:stretch>
              <a:fillRect/>
            </a:stretch>
          </p:blipFill>
          <p:spPr>
            <a:xfrm>
              <a:off x="9358602" y="1566966"/>
              <a:ext cx="496543" cy="371681"/>
            </a:xfrm>
            <a:prstGeom prst="rect">
              <a:avLst/>
            </a:prstGeom>
          </p:spPr>
        </p:pic>
        <p:pic>
          <p:nvPicPr>
            <p:cNvPr id="31" name="Picture 30">
              <a:extLst>
                <a:ext uri="{FF2B5EF4-FFF2-40B4-BE49-F238E27FC236}">
                  <a16:creationId xmlns:a16="http://schemas.microsoft.com/office/drawing/2014/main" id="{E69BD748-15F5-4287-B330-42C2037897AC}"/>
                </a:ext>
              </a:extLst>
            </p:cNvPr>
            <p:cNvPicPr>
              <a:picLocks noChangeAspect="1"/>
            </p:cNvPicPr>
            <p:nvPr/>
          </p:nvPicPr>
          <p:blipFill>
            <a:blip r:embed="rId4"/>
            <a:stretch>
              <a:fillRect/>
            </a:stretch>
          </p:blipFill>
          <p:spPr>
            <a:xfrm>
              <a:off x="9073681" y="3792775"/>
              <a:ext cx="496543" cy="341756"/>
            </a:xfrm>
            <a:prstGeom prst="rect">
              <a:avLst/>
            </a:prstGeom>
          </p:spPr>
        </p:pic>
        <p:sp>
          <p:nvSpPr>
            <p:cNvPr id="32" name="Rectangle 31">
              <a:extLst>
                <a:ext uri="{FF2B5EF4-FFF2-40B4-BE49-F238E27FC236}">
                  <a16:creationId xmlns:a16="http://schemas.microsoft.com/office/drawing/2014/main" id="{FDD5DDAB-FA8D-4BBD-B113-62EA0C04B923}"/>
                </a:ext>
              </a:extLst>
            </p:cNvPr>
            <p:cNvSpPr/>
            <p:nvPr/>
          </p:nvSpPr>
          <p:spPr>
            <a:xfrm>
              <a:off x="7469174" y="3706637"/>
              <a:ext cx="1294488" cy="553196"/>
            </a:xfrm>
            <a:prstGeom prst="rect">
              <a:avLst/>
            </a:prstGeom>
            <a:solidFill>
              <a:srgbClr val="FEE599"/>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User defined route</a:t>
              </a:r>
            </a:p>
          </p:txBody>
        </p:sp>
        <p:sp>
          <p:nvSpPr>
            <p:cNvPr id="33" name="Rectangle 32">
              <a:extLst>
                <a:ext uri="{FF2B5EF4-FFF2-40B4-BE49-F238E27FC236}">
                  <a16:creationId xmlns:a16="http://schemas.microsoft.com/office/drawing/2014/main" id="{20261956-72D0-430C-A6FC-0048EAC88A35}"/>
                </a:ext>
              </a:extLst>
            </p:cNvPr>
            <p:cNvSpPr/>
            <p:nvPr/>
          </p:nvSpPr>
          <p:spPr>
            <a:xfrm>
              <a:off x="9071830" y="1868763"/>
              <a:ext cx="1226811" cy="52322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rPr>
                <a:t>VM/Appliance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rPr>
                <a:t>IP Forwarding</a:t>
              </a:r>
            </a:p>
          </p:txBody>
        </p:sp>
        <p:cxnSp>
          <p:nvCxnSpPr>
            <p:cNvPr id="34" name="Connector: Elbow 33">
              <a:extLst>
                <a:ext uri="{FF2B5EF4-FFF2-40B4-BE49-F238E27FC236}">
                  <a16:creationId xmlns:a16="http://schemas.microsoft.com/office/drawing/2014/main" id="{16CB855D-BFC3-4254-947B-F1FF26FA52D3}"/>
                </a:ext>
              </a:extLst>
            </p:cNvPr>
            <p:cNvCxnSpPr>
              <a:cxnSpLocks/>
              <a:stCxn id="30" idx="3"/>
              <a:endCxn id="24" idx="2"/>
            </p:cNvCxnSpPr>
            <p:nvPr/>
          </p:nvCxnSpPr>
          <p:spPr>
            <a:xfrm flipV="1">
              <a:off x="9855145" y="1280944"/>
              <a:ext cx="185929" cy="471863"/>
            </a:xfrm>
            <a:prstGeom prst="bentConnector2">
              <a:avLst/>
            </a:prstGeom>
            <a:noFill/>
            <a:ln w="15875" cap="flat" cmpd="sng" algn="ctr">
              <a:solidFill>
                <a:srgbClr val="E7E6E6">
                  <a:lumMod val="50000"/>
                </a:srgbClr>
              </a:solidFill>
              <a:prstDash val="solid"/>
              <a:miter lim="800000"/>
              <a:tailEnd type="none"/>
            </a:ln>
            <a:effectLst/>
          </p:spPr>
        </p:cxnSp>
        <p:sp>
          <p:nvSpPr>
            <p:cNvPr id="35" name="Rectangle 34">
              <a:extLst>
                <a:ext uri="{FF2B5EF4-FFF2-40B4-BE49-F238E27FC236}">
                  <a16:creationId xmlns:a16="http://schemas.microsoft.com/office/drawing/2014/main" id="{6264E52D-F138-47AF-838F-40BE3D4FAE04}"/>
                </a:ext>
              </a:extLst>
            </p:cNvPr>
            <p:cNvSpPr/>
            <p:nvPr/>
          </p:nvSpPr>
          <p:spPr>
            <a:xfrm>
              <a:off x="8778956" y="4072600"/>
              <a:ext cx="1226811" cy="52322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rPr>
                <a:t>VM/Appliance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rPr>
                <a:t>IP Forwarding</a:t>
              </a:r>
            </a:p>
          </p:txBody>
        </p:sp>
      </p:grpSp>
    </p:spTree>
    <p:extLst>
      <p:ext uri="{BB962C8B-B14F-4D97-AF65-F5344CB8AC3E}">
        <p14:creationId xmlns:p14="http://schemas.microsoft.com/office/powerpoint/2010/main" val="299430384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AD121-6B8C-4559-B2CA-F9501BD6C7E7}"/>
              </a:ext>
            </a:extLst>
          </p:cNvPr>
          <p:cNvSpPr>
            <a:spLocks noGrp="1"/>
          </p:cNvSpPr>
          <p:nvPr>
            <p:ph type="title"/>
          </p:nvPr>
        </p:nvSpPr>
        <p:spPr/>
        <p:txBody>
          <a:bodyPr/>
          <a:lstStyle/>
          <a:p>
            <a:r>
              <a:rPr lang="en-US" dirty="0"/>
              <a:t>Demonstration – Custom Routing Tables</a:t>
            </a:r>
          </a:p>
        </p:txBody>
      </p:sp>
      <p:pic>
        <p:nvPicPr>
          <p:cNvPr id="11" name="Picture 10" descr="Icon of a calendar">
            <a:extLst>
              <a:ext uri="{FF2B5EF4-FFF2-40B4-BE49-F238E27FC236}">
                <a16:creationId xmlns:a16="http://schemas.microsoft.com/office/drawing/2014/main" id="{877B623F-1696-4A59-B33B-3C6AE65BA52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810" y="1522937"/>
            <a:ext cx="1036320" cy="1036320"/>
          </a:xfrm>
          <a:prstGeom prst="rect">
            <a:avLst/>
          </a:prstGeom>
        </p:spPr>
      </p:pic>
      <p:sp>
        <p:nvSpPr>
          <p:cNvPr id="28" name="Rectangle 27">
            <a:extLst>
              <a:ext uri="{FF2B5EF4-FFF2-40B4-BE49-F238E27FC236}">
                <a16:creationId xmlns:a16="http://schemas.microsoft.com/office/drawing/2014/main" id="{7780BB41-9EBA-4199-AA35-BA037D867A42}"/>
              </a:ext>
            </a:extLst>
          </p:cNvPr>
          <p:cNvSpPr/>
          <p:nvPr/>
        </p:nvSpPr>
        <p:spPr bwMode="auto">
          <a:xfrm>
            <a:off x="1811337" y="1522238"/>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a:solidFill>
                  <a:schemeClr val="tx1"/>
                </a:solidFill>
              </a:rPr>
              <a:t>Create a route table</a:t>
            </a:r>
          </a:p>
        </p:txBody>
      </p:sp>
      <p:cxnSp>
        <p:nvCxnSpPr>
          <p:cNvPr id="15" name="Straight Connector 14">
            <a:extLst>
              <a:ext uri="{FF2B5EF4-FFF2-40B4-BE49-F238E27FC236}">
                <a16:creationId xmlns:a16="http://schemas.microsoft.com/office/drawing/2014/main" id="{62366217-AD42-4EFE-84A2-BEC14E50B225}"/>
              </a:ext>
              <a:ext uri="{C183D7F6-B498-43B3-948B-1728B52AA6E4}">
                <adec:decorative xmlns:adec="http://schemas.microsoft.com/office/drawing/2017/decorative" val="1"/>
              </a:ext>
            </a:extLst>
          </p:cNvPr>
          <p:cNvCxnSpPr>
            <a:cxnSpLocks/>
          </p:cNvCxnSpPr>
          <p:nvPr/>
        </p:nvCxnSpPr>
        <p:spPr>
          <a:xfrm>
            <a:off x="1805651" y="2674951"/>
            <a:ext cx="1017884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three concentric arcs">
            <a:extLst>
              <a:ext uri="{FF2B5EF4-FFF2-40B4-BE49-F238E27FC236}">
                <a16:creationId xmlns:a16="http://schemas.microsoft.com/office/drawing/2014/main" id="{706B993F-40EF-41ED-A2F9-840FB25D43F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6810" y="2790645"/>
            <a:ext cx="1036320" cy="1036320"/>
          </a:xfrm>
          <a:prstGeom prst="rect">
            <a:avLst/>
          </a:prstGeom>
        </p:spPr>
      </p:pic>
      <p:sp>
        <p:nvSpPr>
          <p:cNvPr id="30" name="Rectangle 29">
            <a:extLst>
              <a:ext uri="{FF2B5EF4-FFF2-40B4-BE49-F238E27FC236}">
                <a16:creationId xmlns:a16="http://schemas.microsoft.com/office/drawing/2014/main" id="{C841565D-F957-4882-BC6C-559BEAD6B635}"/>
              </a:ext>
            </a:extLst>
          </p:cNvPr>
          <p:cNvSpPr/>
          <p:nvPr/>
        </p:nvSpPr>
        <p:spPr bwMode="auto">
          <a:xfrm>
            <a:off x="1811337" y="2790414"/>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a:solidFill>
                  <a:schemeClr val="tx1"/>
                </a:solidFill>
              </a:rPr>
              <a:t>Add a route</a:t>
            </a:r>
          </a:p>
        </p:txBody>
      </p:sp>
      <p:cxnSp>
        <p:nvCxnSpPr>
          <p:cNvPr id="27" name="Straight Connector 26">
            <a:extLst>
              <a:ext uri="{FF2B5EF4-FFF2-40B4-BE49-F238E27FC236}">
                <a16:creationId xmlns:a16="http://schemas.microsoft.com/office/drawing/2014/main" id="{ED9004E9-98F3-46C1-AE60-E5B8A9CEAA42}"/>
              </a:ext>
              <a:ext uri="{C183D7F6-B498-43B3-948B-1728B52AA6E4}">
                <adec:decorative xmlns:adec="http://schemas.microsoft.com/office/drawing/2017/decorative" val="1"/>
              </a:ext>
            </a:extLst>
          </p:cNvPr>
          <p:cNvCxnSpPr>
            <a:cxnSpLocks/>
          </p:cNvCxnSpPr>
          <p:nvPr/>
        </p:nvCxnSpPr>
        <p:spPr>
          <a:xfrm>
            <a:off x="1805651" y="3942659"/>
            <a:ext cx="1017884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a magnifying glass">
            <a:extLst>
              <a:ext uri="{FF2B5EF4-FFF2-40B4-BE49-F238E27FC236}">
                <a16:creationId xmlns:a16="http://schemas.microsoft.com/office/drawing/2014/main" id="{DD435638-4F82-4BE3-BA0F-A2A5C1EF50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6810" y="4058353"/>
            <a:ext cx="1036320" cy="1036320"/>
          </a:xfrm>
          <a:prstGeom prst="rect">
            <a:avLst/>
          </a:prstGeom>
        </p:spPr>
      </p:pic>
      <p:sp>
        <p:nvSpPr>
          <p:cNvPr id="32" name="Rectangle 31">
            <a:extLst>
              <a:ext uri="{FF2B5EF4-FFF2-40B4-BE49-F238E27FC236}">
                <a16:creationId xmlns:a16="http://schemas.microsoft.com/office/drawing/2014/main" id="{2A810D1D-95AD-4B25-BAC3-5F8EDE96E8E6}"/>
              </a:ext>
            </a:extLst>
          </p:cNvPr>
          <p:cNvSpPr/>
          <p:nvPr/>
        </p:nvSpPr>
        <p:spPr bwMode="auto">
          <a:xfrm>
            <a:off x="1811337" y="4058590"/>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a:solidFill>
                  <a:schemeClr val="tx1"/>
                </a:solidFill>
              </a:rPr>
              <a:t>Associate a route table to a subnet</a:t>
            </a:r>
          </a:p>
        </p:txBody>
      </p:sp>
      <p:cxnSp>
        <p:nvCxnSpPr>
          <p:cNvPr id="29" name="Straight Connector 28">
            <a:extLst>
              <a:ext uri="{FF2B5EF4-FFF2-40B4-BE49-F238E27FC236}">
                <a16:creationId xmlns:a16="http://schemas.microsoft.com/office/drawing/2014/main" id="{E1F98DE4-38CA-4E1E-AEA3-CCB75331059A}"/>
              </a:ext>
              <a:ext uri="{C183D7F6-B498-43B3-948B-1728B52AA6E4}">
                <adec:decorative xmlns:adec="http://schemas.microsoft.com/office/drawing/2017/decorative" val="1"/>
              </a:ext>
            </a:extLst>
          </p:cNvPr>
          <p:cNvCxnSpPr>
            <a:cxnSpLocks/>
          </p:cNvCxnSpPr>
          <p:nvPr/>
        </p:nvCxnSpPr>
        <p:spPr>
          <a:xfrm>
            <a:off x="1805651" y="5210367"/>
            <a:ext cx="1017884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screen with three circles enclosed by outward pointing chevrons on left and right">
            <a:extLst>
              <a:ext uri="{FF2B5EF4-FFF2-40B4-BE49-F238E27FC236}">
                <a16:creationId xmlns:a16="http://schemas.microsoft.com/office/drawing/2014/main" id="{6A4459F6-6758-4255-9178-5037BAF09EF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6810" y="5326062"/>
            <a:ext cx="1036320" cy="1036320"/>
          </a:xfrm>
          <a:prstGeom prst="rect">
            <a:avLst/>
          </a:prstGeom>
        </p:spPr>
      </p:pic>
      <p:sp>
        <p:nvSpPr>
          <p:cNvPr id="38" name="Rectangle 37">
            <a:extLst>
              <a:ext uri="{FF2B5EF4-FFF2-40B4-BE49-F238E27FC236}">
                <a16:creationId xmlns:a16="http://schemas.microsoft.com/office/drawing/2014/main" id="{236DC8FF-47CB-4537-B0E5-4983F23D9054}"/>
              </a:ext>
            </a:extLst>
          </p:cNvPr>
          <p:cNvSpPr/>
          <p:nvPr/>
        </p:nvSpPr>
        <p:spPr bwMode="auto">
          <a:xfrm>
            <a:off x="1811337" y="5326765"/>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dirty="0">
                <a:solidFill>
                  <a:schemeClr val="tx1"/>
                </a:solidFill>
              </a:rPr>
              <a:t>Use PowerShell to view your routing information (optional)</a:t>
            </a:r>
          </a:p>
        </p:txBody>
      </p:sp>
    </p:spTree>
    <p:extLst>
      <p:ext uri="{BB962C8B-B14F-4D97-AF65-F5344CB8AC3E}">
        <p14:creationId xmlns:p14="http://schemas.microsoft.com/office/powerpoint/2010/main" val="316312945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9" y="632779"/>
            <a:ext cx="11533187" cy="411162"/>
          </a:xfrm>
        </p:spPr>
        <p:txBody>
          <a:bodyPr/>
          <a:lstStyle/>
          <a:p>
            <a:r>
              <a:rPr lang="en-US" dirty="0"/>
              <a:t>Examine a Routing Example</a:t>
            </a:r>
          </a:p>
        </p:txBody>
      </p:sp>
      <p:sp>
        <p:nvSpPr>
          <p:cNvPr id="9" name="Rectangle 8">
            <a:extLst>
              <a:ext uri="{FF2B5EF4-FFF2-40B4-BE49-F238E27FC236}">
                <a16:creationId xmlns:a16="http://schemas.microsoft.com/office/drawing/2014/main" id="{67D1603F-3B59-459C-A92A-EC89FEBF1DC2}"/>
              </a:ext>
            </a:extLst>
          </p:cNvPr>
          <p:cNvSpPr/>
          <p:nvPr/>
        </p:nvSpPr>
        <p:spPr>
          <a:xfrm>
            <a:off x="646308" y="1371644"/>
            <a:ext cx="4441579" cy="141577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91440" rIns="0" bIns="91440" numCol="1" spcCol="1270" anchor="ctr" anchorCtr="0">
            <a:spAutoFit/>
          </a:bodyPr>
          <a:lstStyle/>
          <a:p>
            <a:r>
              <a:rPr lang="en-US" sz="2000" dirty="0">
                <a:solidFill>
                  <a:schemeClr val="tx1"/>
                </a:solidFill>
              </a:rPr>
              <a:t>All traffic coming into the public subnet and headed for the private subnet must go through the virtual network appliance</a:t>
            </a:r>
          </a:p>
        </p:txBody>
      </p:sp>
      <p:pic>
        <p:nvPicPr>
          <p:cNvPr id="2" name="Picture 1" descr="Screenshot of the Create route table page. BGP route propagation is Enabled">
            <a:extLst>
              <a:ext uri="{FF2B5EF4-FFF2-40B4-BE49-F238E27FC236}">
                <a16:creationId xmlns:a16="http://schemas.microsoft.com/office/drawing/2014/main" id="{303193CF-529E-47B9-930B-91DB8DEC4A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2890" y="3478398"/>
            <a:ext cx="2424898" cy="2973839"/>
          </a:xfrm>
          <a:prstGeom prst="rect">
            <a:avLst/>
          </a:prstGeom>
          <a:ln>
            <a:solidFill>
              <a:schemeClr val="tx1"/>
            </a:solidFill>
          </a:ln>
        </p:spPr>
      </p:pic>
      <p:pic>
        <p:nvPicPr>
          <p:cNvPr id="4" name="Picture 7" descr="Screenshot of the Add route page. The next hop type is virtual appliance">
            <a:extLst>
              <a:ext uri="{FF2B5EF4-FFF2-40B4-BE49-F238E27FC236}">
                <a16:creationId xmlns:a16="http://schemas.microsoft.com/office/drawing/2014/main" id="{440679F0-BA2C-4746-B6C4-48ED85E227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6605" y="3467989"/>
            <a:ext cx="2483344" cy="3008058"/>
          </a:xfrm>
          <a:prstGeom prst="rect">
            <a:avLst/>
          </a:prstGeom>
          <a:ln>
            <a:solidFill>
              <a:schemeClr val="tx1"/>
            </a:solidFill>
          </a:ln>
        </p:spPr>
      </p:pic>
      <p:pic>
        <p:nvPicPr>
          <p:cNvPr id="5" name="Picture 4" descr="Screenshot of the Add subnet page showing the route table that is associated with the subnet">
            <a:extLst>
              <a:ext uri="{FF2B5EF4-FFF2-40B4-BE49-F238E27FC236}">
                <a16:creationId xmlns:a16="http://schemas.microsoft.com/office/drawing/2014/main" id="{3E7CDA31-570E-42EA-830A-EF36E1099C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82410" y="3457579"/>
            <a:ext cx="2537412" cy="2994658"/>
          </a:xfrm>
          <a:prstGeom prst="rect">
            <a:avLst/>
          </a:prstGeom>
          <a:ln>
            <a:solidFill>
              <a:schemeClr val="tx1"/>
            </a:solidFill>
          </a:ln>
        </p:spPr>
      </p:pic>
      <p:sp>
        <p:nvSpPr>
          <p:cNvPr id="6" name="Oval 5">
            <a:extLst>
              <a:ext uri="{FF2B5EF4-FFF2-40B4-BE49-F238E27FC236}">
                <a16:creationId xmlns:a16="http://schemas.microsoft.com/office/drawing/2014/main" id="{FFF4C7DF-8B41-44DB-9D1B-38A15989575E}"/>
              </a:ext>
              <a:ext uri="{C183D7F6-B498-43B3-948B-1728B52AA6E4}">
                <adec:decorative xmlns:adec="http://schemas.microsoft.com/office/drawing/2017/decorative" val="1"/>
              </a:ext>
            </a:extLst>
          </p:cNvPr>
          <p:cNvSpPr/>
          <p:nvPr/>
        </p:nvSpPr>
        <p:spPr bwMode="auto">
          <a:xfrm>
            <a:off x="3491472" y="3483201"/>
            <a:ext cx="311247" cy="274880"/>
          </a:xfrm>
          <a:prstGeom prst="ellipse">
            <a:avLst/>
          </a:prstGeom>
          <a:solidFill>
            <a:srgbClr val="FFFF0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1</a:t>
            </a:r>
            <a:endParaRPr lang="en-US" sz="2000" dirty="0">
              <a:solidFill>
                <a:schemeClr val="tx1"/>
              </a:solidFill>
              <a:ea typeface="Segoe UI" pitchFamily="34" charset="0"/>
              <a:cs typeface="Segoe UI" pitchFamily="34" charset="0"/>
            </a:endParaRPr>
          </a:p>
        </p:txBody>
      </p:sp>
      <p:sp>
        <p:nvSpPr>
          <p:cNvPr id="7" name="Oval 6">
            <a:extLst>
              <a:ext uri="{FF2B5EF4-FFF2-40B4-BE49-F238E27FC236}">
                <a16:creationId xmlns:a16="http://schemas.microsoft.com/office/drawing/2014/main" id="{2B2060B6-0A04-4B71-A3E0-1E9A445504CC}"/>
              </a:ext>
              <a:ext uri="{C183D7F6-B498-43B3-948B-1728B52AA6E4}">
                <adec:decorative xmlns:adec="http://schemas.microsoft.com/office/drawing/2017/decorative" val="1"/>
              </a:ext>
            </a:extLst>
          </p:cNvPr>
          <p:cNvSpPr/>
          <p:nvPr/>
        </p:nvSpPr>
        <p:spPr bwMode="auto">
          <a:xfrm>
            <a:off x="6874707" y="3483201"/>
            <a:ext cx="311247" cy="274880"/>
          </a:xfrm>
          <a:prstGeom prst="ellipse">
            <a:avLst/>
          </a:prstGeom>
          <a:solidFill>
            <a:srgbClr val="FFFF0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2</a:t>
            </a:r>
            <a:endParaRPr lang="en-US" sz="2000" dirty="0">
              <a:solidFill>
                <a:schemeClr val="tx1"/>
              </a:solidFill>
              <a:ea typeface="Segoe UI" pitchFamily="34" charset="0"/>
              <a:cs typeface="Segoe UI" pitchFamily="34" charset="0"/>
            </a:endParaRPr>
          </a:p>
        </p:txBody>
      </p:sp>
      <p:sp>
        <p:nvSpPr>
          <p:cNvPr id="8" name="Oval 7">
            <a:extLst>
              <a:ext uri="{FF2B5EF4-FFF2-40B4-BE49-F238E27FC236}">
                <a16:creationId xmlns:a16="http://schemas.microsoft.com/office/drawing/2014/main" id="{1CBB23C2-0FDB-4D1A-9863-E260307DBFCD}"/>
              </a:ext>
              <a:ext uri="{C183D7F6-B498-43B3-948B-1728B52AA6E4}">
                <adec:decorative xmlns:adec="http://schemas.microsoft.com/office/drawing/2017/decorative" val="1"/>
              </a:ext>
            </a:extLst>
          </p:cNvPr>
          <p:cNvSpPr/>
          <p:nvPr/>
        </p:nvSpPr>
        <p:spPr bwMode="auto">
          <a:xfrm>
            <a:off x="10346771" y="3464151"/>
            <a:ext cx="311247" cy="274880"/>
          </a:xfrm>
          <a:prstGeom prst="ellipse">
            <a:avLst/>
          </a:prstGeom>
          <a:solidFill>
            <a:srgbClr val="FFFF0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3</a:t>
            </a:r>
            <a:endParaRPr lang="en-US" sz="2000" dirty="0">
              <a:solidFill>
                <a:schemeClr val="tx1"/>
              </a:solidFill>
              <a:ea typeface="Segoe UI" pitchFamily="34" charset="0"/>
              <a:cs typeface="Segoe UI" pitchFamily="34" charset="0"/>
            </a:endParaRPr>
          </a:p>
        </p:txBody>
      </p:sp>
      <p:sp>
        <p:nvSpPr>
          <p:cNvPr id="63" name="Rectangle 62">
            <a:extLst>
              <a:ext uri="{FF2B5EF4-FFF2-40B4-BE49-F238E27FC236}">
                <a16:creationId xmlns:a16="http://schemas.microsoft.com/office/drawing/2014/main" id="{34B89C67-2B14-455A-97BB-4A9CE283A9C0}"/>
              </a:ext>
              <a:ext uri="{C183D7F6-B498-43B3-948B-1728B52AA6E4}">
                <adec:decorative xmlns:adec="http://schemas.microsoft.com/office/drawing/2017/decorative" val="1"/>
              </a:ext>
            </a:extLst>
          </p:cNvPr>
          <p:cNvSpPr/>
          <p:nvPr/>
        </p:nvSpPr>
        <p:spPr>
          <a:xfrm>
            <a:off x="9864932" y="765488"/>
            <a:ext cx="1609899" cy="751726"/>
          </a:xfrm>
          <a:prstGeom prst="rect">
            <a:avLst/>
          </a:prstGeom>
          <a:solidFill>
            <a:srgbClr val="5B9BD5">
              <a:lumMod val="20000"/>
              <a:lumOff val="80000"/>
            </a:srgbClr>
          </a:solidFill>
          <a:ln w="12700" cap="flat" cmpd="sng" algn="ctr">
            <a:solidFill>
              <a:sysClr val="windowText" lastClr="000000"/>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Segoe UI" panose="020B0502040204020203" pitchFamily="34" charset="0"/>
              </a:rPr>
              <a:t>Backend Subnet </a:t>
            </a:r>
          </a:p>
        </p:txBody>
      </p:sp>
      <p:sp>
        <p:nvSpPr>
          <p:cNvPr id="64" name="Rectangle 63">
            <a:extLst>
              <a:ext uri="{FF2B5EF4-FFF2-40B4-BE49-F238E27FC236}">
                <a16:creationId xmlns:a16="http://schemas.microsoft.com/office/drawing/2014/main" id="{8EF55C2D-7D56-42A7-84FE-5B94AD66A59F}"/>
              </a:ext>
              <a:ext uri="{C183D7F6-B498-43B3-948B-1728B52AA6E4}">
                <adec:decorative xmlns:adec="http://schemas.microsoft.com/office/drawing/2017/decorative" val="1"/>
              </a:ext>
            </a:extLst>
          </p:cNvPr>
          <p:cNvSpPr/>
          <p:nvPr/>
        </p:nvSpPr>
        <p:spPr>
          <a:xfrm>
            <a:off x="7821789" y="755824"/>
            <a:ext cx="1609899" cy="2015447"/>
          </a:xfrm>
          <a:prstGeom prst="rect">
            <a:avLst/>
          </a:prstGeom>
          <a:solidFill>
            <a:srgbClr val="5B9BD5">
              <a:lumMod val="20000"/>
              <a:lumOff val="80000"/>
            </a:srgbClr>
          </a:solidFill>
          <a:ln w="12700" cap="flat" cmpd="sng" algn="ctr">
            <a:solidFill>
              <a:sysClr val="windowText" lastClr="000000"/>
            </a:solidFill>
            <a:prstDash val="sysDash"/>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Segoe UI" panose="020B0502040204020203" pitchFamily="34" charset="0"/>
              </a:rPr>
              <a:t>DMZ Subnet</a:t>
            </a:r>
          </a:p>
        </p:txBody>
      </p:sp>
      <p:sp>
        <p:nvSpPr>
          <p:cNvPr id="65" name="Rectangle 64">
            <a:extLst>
              <a:ext uri="{FF2B5EF4-FFF2-40B4-BE49-F238E27FC236}">
                <a16:creationId xmlns:a16="http://schemas.microsoft.com/office/drawing/2014/main" id="{6812DBBC-813C-4EE6-B227-E025D278F128}"/>
              </a:ext>
              <a:ext uri="{C183D7F6-B498-43B3-948B-1728B52AA6E4}">
                <adec:decorative xmlns:adec="http://schemas.microsoft.com/office/drawing/2017/decorative" val="1"/>
              </a:ext>
            </a:extLst>
          </p:cNvPr>
          <p:cNvSpPr/>
          <p:nvPr/>
        </p:nvSpPr>
        <p:spPr>
          <a:xfrm>
            <a:off x="5615399" y="500683"/>
            <a:ext cx="6174768" cy="2568540"/>
          </a:xfrm>
          <a:prstGeom prst="rect">
            <a:avLst/>
          </a:prstGeom>
          <a:noFill/>
          <a:ln w="12700" cap="flat" cmpd="sng" algn="ctr">
            <a:solidFill>
              <a:srgbClr val="4472C4">
                <a:shade val="50000"/>
              </a:srgb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latin typeface="Calibri" panose="020F0502020204030204"/>
              <a:ea typeface="+mn-ea"/>
              <a:cs typeface="Segoe UI" panose="020B0502040204020203" pitchFamily="34" charset="0"/>
            </a:endParaRPr>
          </a:p>
        </p:txBody>
      </p:sp>
      <p:grpSp>
        <p:nvGrpSpPr>
          <p:cNvPr id="66" name="Group 65">
            <a:extLst>
              <a:ext uri="{FF2B5EF4-FFF2-40B4-BE49-F238E27FC236}">
                <a16:creationId xmlns:a16="http://schemas.microsoft.com/office/drawing/2014/main" id="{11DAC142-4589-4A99-9F62-715392D9555F}"/>
              </a:ext>
              <a:ext uri="{C183D7F6-B498-43B3-948B-1728B52AA6E4}">
                <adec:decorative xmlns:adec="http://schemas.microsoft.com/office/drawing/2017/decorative" val="1"/>
              </a:ext>
            </a:extLst>
          </p:cNvPr>
          <p:cNvGrpSpPr/>
          <p:nvPr/>
        </p:nvGrpSpPr>
        <p:grpSpPr>
          <a:xfrm>
            <a:off x="7877452" y="1470813"/>
            <a:ext cx="1513941" cy="1112778"/>
            <a:chOff x="7830647" y="2007819"/>
            <a:chExt cx="1513941" cy="1112778"/>
          </a:xfrm>
        </p:grpSpPr>
        <p:grpSp>
          <p:nvGrpSpPr>
            <p:cNvPr id="67" name="Group 66">
              <a:extLst>
                <a:ext uri="{FF2B5EF4-FFF2-40B4-BE49-F238E27FC236}">
                  <a16:creationId xmlns:a16="http://schemas.microsoft.com/office/drawing/2014/main" id="{4BDE7E66-7218-43F5-BFC2-581CF7ADECB4}"/>
                </a:ext>
              </a:extLst>
            </p:cNvPr>
            <p:cNvGrpSpPr>
              <a:grpSpLocks noChangeAspect="1"/>
            </p:cNvGrpSpPr>
            <p:nvPr/>
          </p:nvGrpSpPr>
          <p:grpSpPr>
            <a:xfrm>
              <a:off x="8336834" y="2007819"/>
              <a:ext cx="416425" cy="798085"/>
              <a:chOff x="9191145" y="3741535"/>
              <a:chExt cx="774393" cy="2092980"/>
            </a:xfrm>
          </p:grpSpPr>
          <p:grpSp>
            <p:nvGrpSpPr>
              <p:cNvPr id="70" name="Group 69">
                <a:extLst>
                  <a:ext uri="{FF2B5EF4-FFF2-40B4-BE49-F238E27FC236}">
                    <a16:creationId xmlns:a16="http://schemas.microsoft.com/office/drawing/2014/main" id="{DBCA1AE6-C19C-43A5-B875-E76F90F18038}"/>
                  </a:ext>
                </a:extLst>
              </p:cNvPr>
              <p:cNvGrpSpPr>
                <a:grpSpLocks noChangeAspect="1"/>
              </p:cNvGrpSpPr>
              <p:nvPr/>
            </p:nvGrpSpPr>
            <p:grpSpPr>
              <a:xfrm>
                <a:off x="9191145" y="3741535"/>
                <a:ext cx="774393" cy="2092980"/>
                <a:chOff x="6576174" y="3760259"/>
                <a:chExt cx="1081539" cy="2764684"/>
              </a:xfrm>
            </p:grpSpPr>
            <p:grpSp>
              <p:nvGrpSpPr>
                <p:cNvPr id="74" name="Group 73">
                  <a:extLst>
                    <a:ext uri="{FF2B5EF4-FFF2-40B4-BE49-F238E27FC236}">
                      <a16:creationId xmlns:a16="http://schemas.microsoft.com/office/drawing/2014/main" id="{F78BE81A-24CA-476C-91C6-D7E42A522550}"/>
                    </a:ext>
                  </a:extLst>
                </p:cNvPr>
                <p:cNvGrpSpPr/>
                <p:nvPr/>
              </p:nvGrpSpPr>
              <p:grpSpPr>
                <a:xfrm>
                  <a:off x="6576174" y="3760259"/>
                  <a:ext cx="1081539" cy="2764684"/>
                  <a:chOff x="6576174" y="3760259"/>
                  <a:chExt cx="1081539" cy="2764684"/>
                </a:xfrm>
              </p:grpSpPr>
              <p:grpSp>
                <p:nvGrpSpPr>
                  <p:cNvPr id="76" name="Group 75">
                    <a:extLst>
                      <a:ext uri="{FF2B5EF4-FFF2-40B4-BE49-F238E27FC236}">
                        <a16:creationId xmlns:a16="http://schemas.microsoft.com/office/drawing/2014/main" id="{2E0DAE23-07F8-4F51-A544-FA982FB4B391}"/>
                      </a:ext>
                    </a:extLst>
                  </p:cNvPr>
                  <p:cNvGrpSpPr/>
                  <p:nvPr/>
                </p:nvGrpSpPr>
                <p:grpSpPr>
                  <a:xfrm>
                    <a:off x="6576174" y="3760259"/>
                    <a:ext cx="1081539" cy="2764684"/>
                    <a:chOff x="5365826" y="3709999"/>
                    <a:chExt cx="1074023" cy="2853208"/>
                  </a:xfrm>
                </p:grpSpPr>
                <p:sp>
                  <p:nvSpPr>
                    <p:cNvPr id="86" name="Rectangle 85">
                      <a:extLst>
                        <a:ext uri="{FF2B5EF4-FFF2-40B4-BE49-F238E27FC236}">
                          <a16:creationId xmlns:a16="http://schemas.microsoft.com/office/drawing/2014/main" id="{2B73EACD-32B6-457B-B80E-7AF440FFCC4A}"/>
                        </a:ext>
                      </a:extLst>
                    </p:cNvPr>
                    <p:cNvSpPr/>
                    <p:nvPr/>
                  </p:nvSpPr>
                  <p:spPr bwMode="auto">
                    <a:xfrm>
                      <a:off x="5365826" y="3709999"/>
                      <a:ext cx="1074023" cy="2853208"/>
                    </a:xfrm>
                    <a:prstGeom prst="rect">
                      <a:avLst/>
                    </a:prstGeom>
                    <a:solidFill>
                      <a:srgbClr val="FFFFFF">
                        <a:alpha val="69804"/>
                      </a:srgbClr>
                    </a:solidFill>
                    <a:ln w="12700"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87" name="Rectangle 86">
                      <a:extLst>
                        <a:ext uri="{FF2B5EF4-FFF2-40B4-BE49-F238E27FC236}">
                          <a16:creationId xmlns:a16="http://schemas.microsoft.com/office/drawing/2014/main" id="{FB038F0D-DCFD-479E-A4C2-13244A5A4D9D}"/>
                        </a:ext>
                      </a:extLst>
                    </p:cNvPr>
                    <p:cNvSpPr/>
                    <p:nvPr/>
                  </p:nvSpPr>
                  <p:spPr bwMode="auto">
                    <a:xfrm>
                      <a:off x="5478169" y="4034937"/>
                      <a:ext cx="849330"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88" name="Rectangle 87">
                      <a:extLst>
                        <a:ext uri="{FF2B5EF4-FFF2-40B4-BE49-F238E27FC236}">
                          <a16:creationId xmlns:a16="http://schemas.microsoft.com/office/drawing/2014/main" id="{7D76478E-C934-4269-BF96-C1D38941F02D}"/>
                        </a:ext>
                      </a:extLst>
                    </p:cNvPr>
                    <p:cNvSpPr/>
                    <p:nvPr/>
                  </p:nvSpPr>
                  <p:spPr bwMode="auto">
                    <a:xfrm>
                      <a:off x="5478170" y="4215859"/>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rPr>
                        <a:t> </a:t>
                      </a:r>
                    </a:p>
                  </p:txBody>
                </p:sp>
                <p:sp>
                  <p:nvSpPr>
                    <p:cNvPr id="89" name="Rectangle 88">
                      <a:extLst>
                        <a:ext uri="{FF2B5EF4-FFF2-40B4-BE49-F238E27FC236}">
                          <a16:creationId xmlns:a16="http://schemas.microsoft.com/office/drawing/2014/main" id="{00BAD466-BE3B-45BA-9F16-2E8A9F982BEE}"/>
                        </a:ext>
                      </a:extLst>
                    </p:cNvPr>
                    <p:cNvSpPr/>
                    <p:nvPr/>
                  </p:nvSpPr>
                  <p:spPr bwMode="auto">
                    <a:xfrm>
                      <a:off x="5478170" y="4398739"/>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90" name="Rectangle 89">
                      <a:extLst>
                        <a:ext uri="{FF2B5EF4-FFF2-40B4-BE49-F238E27FC236}">
                          <a16:creationId xmlns:a16="http://schemas.microsoft.com/office/drawing/2014/main" id="{D31D78CD-F99A-417C-AD58-05C8CBD75874}"/>
                        </a:ext>
                      </a:extLst>
                    </p:cNvPr>
                    <p:cNvSpPr/>
                    <p:nvPr/>
                  </p:nvSpPr>
                  <p:spPr bwMode="auto">
                    <a:xfrm>
                      <a:off x="5478170" y="4764122"/>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91" name="Rectangle 90">
                      <a:extLst>
                        <a:ext uri="{FF2B5EF4-FFF2-40B4-BE49-F238E27FC236}">
                          <a16:creationId xmlns:a16="http://schemas.microsoft.com/office/drawing/2014/main" id="{FD031C08-50FD-4F41-8656-C5C928131A1D}"/>
                        </a:ext>
                      </a:extLst>
                    </p:cNvPr>
                    <p:cNvSpPr/>
                    <p:nvPr/>
                  </p:nvSpPr>
                  <p:spPr bwMode="auto">
                    <a:xfrm>
                      <a:off x="5478171" y="4947002"/>
                      <a:ext cx="849330"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92" name="Rectangle 91">
                      <a:extLst>
                        <a:ext uri="{FF2B5EF4-FFF2-40B4-BE49-F238E27FC236}">
                          <a16:creationId xmlns:a16="http://schemas.microsoft.com/office/drawing/2014/main" id="{C2DBF7CB-BC46-48B8-B180-2B9D1F813A13}"/>
                        </a:ext>
                      </a:extLst>
                    </p:cNvPr>
                    <p:cNvSpPr/>
                    <p:nvPr/>
                  </p:nvSpPr>
                  <p:spPr bwMode="auto">
                    <a:xfrm>
                      <a:off x="5478171" y="5131673"/>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rPr>
                        <a:t> </a:t>
                      </a:r>
                    </a:p>
                  </p:txBody>
                </p:sp>
                <p:sp>
                  <p:nvSpPr>
                    <p:cNvPr id="93" name="Rectangle 92">
                      <a:extLst>
                        <a:ext uri="{FF2B5EF4-FFF2-40B4-BE49-F238E27FC236}">
                          <a16:creationId xmlns:a16="http://schemas.microsoft.com/office/drawing/2014/main" id="{201C840F-113C-4E6C-852D-6610D7ED3AFD}"/>
                        </a:ext>
                      </a:extLst>
                    </p:cNvPr>
                    <p:cNvSpPr/>
                    <p:nvPr/>
                  </p:nvSpPr>
                  <p:spPr bwMode="auto">
                    <a:xfrm>
                      <a:off x="5478171" y="5313426"/>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94" name="Rectangle 93">
                      <a:extLst>
                        <a:ext uri="{FF2B5EF4-FFF2-40B4-BE49-F238E27FC236}">
                          <a16:creationId xmlns:a16="http://schemas.microsoft.com/office/drawing/2014/main" id="{0D5B762A-5614-4815-A1EA-6C3D5FF1DA56}"/>
                        </a:ext>
                      </a:extLst>
                    </p:cNvPr>
                    <p:cNvSpPr/>
                    <p:nvPr/>
                  </p:nvSpPr>
                  <p:spPr bwMode="auto">
                    <a:xfrm>
                      <a:off x="5478170" y="5496306"/>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95" name="Freeform 34">
                      <a:extLst>
                        <a:ext uri="{FF2B5EF4-FFF2-40B4-BE49-F238E27FC236}">
                          <a16:creationId xmlns:a16="http://schemas.microsoft.com/office/drawing/2014/main" id="{D33760A5-B765-4732-B74A-8FAF0F127CFC}"/>
                        </a:ext>
                      </a:extLst>
                    </p:cNvPr>
                    <p:cNvSpPr>
                      <a:spLocks/>
                    </p:cNvSpPr>
                    <p:nvPr/>
                  </p:nvSpPr>
                  <p:spPr bwMode="auto">
                    <a:xfrm>
                      <a:off x="5478170" y="3943870"/>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Calibri" panose="020F0502020204030204"/>
                      </a:endParaRPr>
                    </a:p>
                  </p:txBody>
                </p:sp>
                <p:sp>
                  <p:nvSpPr>
                    <p:cNvPr id="96" name="Freeform 35">
                      <a:extLst>
                        <a:ext uri="{FF2B5EF4-FFF2-40B4-BE49-F238E27FC236}">
                          <a16:creationId xmlns:a16="http://schemas.microsoft.com/office/drawing/2014/main" id="{E2B42DFC-7A58-41A7-908D-FFA764119FD6}"/>
                        </a:ext>
                      </a:extLst>
                    </p:cNvPr>
                    <p:cNvSpPr>
                      <a:spLocks/>
                    </p:cNvSpPr>
                    <p:nvPr/>
                  </p:nvSpPr>
                  <p:spPr bwMode="auto">
                    <a:xfrm>
                      <a:off x="5478170" y="3906755"/>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Calibri" panose="020F0502020204030204"/>
                      </a:endParaRPr>
                    </a:p>
                  </p:txBody>
                </p:sp>
                <p:sp>
                  <p:nvSpPr>
                    <p:cNvPr id="97" name="Freeform 36">
                      <a:extLst>
                        <a:ext uri="{FF2B5EF4-FFF2-40B4-BE49-F238E27FC236}">
                          <a16:creationId xmlns:a16="http://schemas.microsoft.com/office/drawing/2014/main" id="{4F2D6953-2137-484D-8C8D-0863B97FA907}"/>
                        </a:ext>
                      </a:extLst>
                    </p:cNvPr>
                    <p:cNvSpPr>
                      <a:spLocks/>
                    </p:cNvSpPr>
                    <p:nvPr/>
                  </p:nvSpPr>
                  <p:spPr bwMode="auto">
                    <a:xfrm>
                      <a:off x="5478170" y="3870644"/>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Calibri" panose="020F0502020204030204"/>
                      </a:endParaRPr>
                    </a:p>
                  </p:txBody>
                </p:sp>
                <p:sp>
                  <p:nvSpPr>
                    <p:cNvPr id="98" name="Freeform 37">
                      <a:extLst>
                        <a:ext uri="{FF2B5EF4-FFF2-40B4-BE49-F238E27FC236}">
                          <a16:creationId xmlns:a16="http://schemas.microsoft.com/office/drawing/2014/main" id="{F3B37E62-3C6A-48B3-BED5-55D7D3844BD2}"/>
                        </a:ext>
                      </a:extLst>
                    </p:cNvPr>
                    <p:cNvSpPr>
                      <a:spLocks/>
                    </p:cNvSpPr>
                    <p:nvPr/>
                  </p:nvSpPr>
                  <p:spPr bwMode="auto">
                    <a:xfrm>
                      <a:off x="5478170" y="3834533"/>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Calibri" panose="020F0502020204030204"/>
                      </a:endParaRPr>
                    </a:p>
                  </p:txBody>
                </p:sp>
                <p:sp>
                  <p:nvSpPr>
                    <p:cNvPr id="99" name="Freeform 34">
                      <a:extLst>
                        <a:ext uri="{FF2B5EF4-FFF2-40B4-BE49-F238E27FC236}">
                          <a16:creationId xmlns:a16="http://schemas.microsoft.com/office/drawing/2014/main" id="{DCAF25A4-0C85-4A53-AB08-CA53A4CD6F10}"/>
                        </a:ext>
                      </a:extLst>
                    </p:cNvPr>
                    <p:cNvSpPr>
                      <a:spLocks/>
                    </p:cNvSpPr>
                    <p:nvPr/>
                  </p:nvSpPr>
                  <p:spPr bwMode="auto">
                    <a:xfrm flipH="1">
                      <a:off x="6027579" y="3943869"/>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Calibri" panose="020F0502020204030204"/>
                      </a:endParaRPr>
                    </a:p>
                  </p:txBody>
                </p:sp>
                <p:sp>
                  <p:nvSpPr>
                    <p:cNvPr id="100" name="Freeform 35">
                      <a:extLst>
                        <a:ext uri="{FF2B5EF4-FFF2-40B4-BE49-F238E27FC236}">
                          <a16:creationId xmlns:a16="http://schemas.microsoft.com/office/drawing/2014/main" id="{7CF9E5A2-9BDF-4F75-A552-052294B38A26}"/>
                        </a:ext>
                      </a:extLst>
                    </p:cNvPr>
                    <p:cNvSpPr>
                      <a:spLocks/>
                    </p:cNvSpPr>
                    <p:nvPr/>
                  </p:nvSpPr>
                  <p:spPr bwMode="auto">
                    <a:xfrm flipH="1">
                      <a:off x="6027579" y="390675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Calibri" panose="020F0502020204030204"/>
                      </a:endParaRPr>
                    </a:p>
                  </p:txBody>
                </p:sp>
                <p:sp>
                  <p:nvSpPr>
                    <p:cNvPr id="101" name="Freeform 36">
                      <a:extLst>
                        <a:ext uri="{FF2B5EF4-FFF2-40B4-BE49-F238E27FC236}">
                          <a16:creationId xmlns:a16="http://schemas.microsoft.com/office/drawing/2014/main" id="{34DB989A-965F-405B-BBBF-E48D57F34BDF}"/>
                        </a:ext>
                      </a:extLst>
                    </p:cNvPr>
                    <p:cNvSpPr>
                      <a:spLocks/>
                    </p:cNvSpPr>
                    <p:nvPr/>
                  </p:nvSpPr>
                  <p:spPr bwMode="auto">
                    <a:xfrm flipH="1">
                      <a:off x="6027579" y="387064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Calibri" panose="020F0502020204030204"/>
                      </a:endParaRPr>
                    </a:p>
                  </p:txBody>
                </p:sp>
                <p:sp>
                  <p:nvSpPr>
                    <p:cNvPr id="102" name="Freeform 37">
                      <a:extLst>
                        <a:ext uri="{FF2B5EF4-FFF2-40B4-BE49-F238E27FC236}">
                          <a16:creationId xmlns:a16="http://schemas.microsoft.com/office/drawing/2014/main" id="{0F7C6305-25E3-411D-ABBA-1A885F400672}"/>
                        </a:ext>
                      </a:extLst>
                    </p:cNvPr>
                    <p:cNvSpPr>
                      <a:spLocks/>
                    </p:cNvSpPr>
                    <p:nvPr/>
                  </p:nvSpPr>
                  <p:spPr bwMode="auto">
                    <a:xfrm flipH="1">
                      <a:off x="6027579" y="3834532"/>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Calibri" panose="020F0502020204030204"/>
                      </a:endParaRPr>
                    </a:p>
                  </p:txBody>
                </p:sp>
                <p:sp>
                  <p:nvSpPr>
                    <p:cNvPr id="103" name="Rectangle 42">
                      <a:extLst>
                        <a:ext uri="{FF2B5EF4-FFF2-40B4-BE49-F238E27FC236}">
                          <a16:creationId xmlns:a16="http://schemas.microsoft.com/office/drawing/2014/main" id="{DE142EE8-70B1-4704-A42F-3B960EA954C0}"/>
                        </a:ext>
                      </a:extLst>
                    </p:cNvPr>
                    <p:cNvSpPr>
                      <a:spLocks noChangeArrowheads="1"/>
                    </p:cNvSpPr>
                    <p:nvPr/>
                  </p:nvSpPr>
                  <p:spPr bwMode="auto">
                    <a:xfrm>
                      <a:off x="5480021" y="5797778"/>
                      <a:ext cx="868674" cy="13040"/>
                    </a:xfrm>
                    <a:prstGeom prst="rect">
                      <a:avLst/>
                    </a:prstGeom>
                    <a:solidFill>
                      <a:sysClr val="windowText" lastClr="000000"/>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Calibri" panose="020F0502020204030204"/>
                      </a:endParaRPr>
                    </a:p>
                  </p:txBody>
                </p:sp>
              </p:grpSp>
              <p:sp>
                <p:nvSpPr>
                  <p:cNvPr id="77" name="Freeform 8">
                    <a:extLst>
                      <a:ext uri="{FF2B5EF4-FFF2-40B4-BE49-F238E27FC236}">
                        <a16:creationId xmlns:a16="http://schemas.microsoft.com/office/drawing/2014/main" id="{03CB65CE-1AD6-4E16-B6B5-266A2BA460FD}"/>
                      </a:ext>
                    </a:extLst>
                  </p:cNvPr>
                  <p:cNvSpPr>
                    <a:spLocks/>
                  </p:cNvSpPr>
                  <p:nvPr/>
                </p:nvSpPr>
                <p:spPr bwMode="auto">
                  <a:xfrm>
                    <a:off x="7317062" y="412625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Calibri" panose="020F0502020204030204"/>
                    </a:endParaRPr>
                  </a:p>
                </p:txBody>
              </p:sp>
              <p:sp>
                <p:nvSpPr>
                  <p:cNvPr id="78" name="Freeform 8">
                    <a:extLst>
                      <a:ext uri="{FF2B5EF4-FFF2-40B4-BE49-F238E27FC236}">
                        <a16:creationId xmlns:a16="http://schemas.microsoft.com/office/drawing/2014/main" id="{E30E01A7-543C-41E6-BBAA-B307C9817D5F}"/>
                      </a:ext>
                    </a:extLst>
                  </p:cNvPr>
                  <p:cNvSpPr>
                    <a:spLocks/>
                  </p:cNvSpPr>
                  <p:nvPr/>
                </p:nvSpPr>
                <p:spPr bwMode="auto">
                  <a:xfrm>
                    <a:off x="7317062" y="4304332"/>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Calibri" panose="020F0502020204030204"/>
                    </a:endParaRPr>
                  </a:p>
                </p:txBody>
              </p:sp>
              <p:sp>
                <p:nvSpPr>
                  <p:cNvPr id="79" name="Freeform 8">
                    <a:extLst>
                      <a:ext uri="{FF2B5EF4-FFF2-40B4-BE49-F238E27FC236}">
                        <a16:creationId xmlns:a16="http://schemas.microsoft.com/office/drawing/2014/main" id="{A43789D2-C090-40B4-B034-54CA883841C7}"/>
                      </a:ext>
                    </a:extLst>
                  </p:cNvPr>
                  <p:cNvSpPr>
                    <a:spLocks/>
                  </p:cNvSpPr>
                  <p:nvPr/>
                </p:nvSpPr>
                <p:spPr bwMode="auto">
                  <a:xfrm>
                    <a:off x="7317062" y="4490080"/>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Calibri" panose="020F0502020204030204"/>
                    </a:endParaRPr>
                  </a:p>
                </p:txBody>
              </p:sp>
              <p:sp>
                <p:nvSpPr>
                  <p:cNvPr id="80" name="Freeform 8">
                    <a:extLst>
                      <a:ext uri="{FF2B5EF4-FFF2-40B4-BE49-F238E27FC236}">
                        <a16:creationId xmlns:a16="http://schemas.microsoft.com/office/drawing/2014/main" id="{6ED4CAF6-5C78-4CD9-90F6-83665F9E46F5}"/>
                      </a:ext>
                    </a:extLst>
                  </p:cNvPr>
                  <p:cNvSpPr>
                    <a:spLocks/>
                  </p:cNvSpPr>
                  <p:nvPr/>
                </p:nvSpPr>
                <p:spPr bwMode="auto">
                  <a:xfrm>
                    <a:off x="7320696" y="466636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Calibri" panose="020F0502020204030204"/>
                    </a:endParaRPr>
                  </a:p>
                </p:txBody>
              </p:sp>
              <p:sp>
                <p:nvSpPr>
                  <p:cNvPr id="81" name="Freeform 8">
                    <a:extLst>
                      <a:ext uri="{FF2B5EF4-FFF2-40B4-BE49-F238E27FC236}">
                        <a16:creationId xmlns:a16="http://schemas.microsoft.com/office/drawing/2014/main" id="{06A13197-BC75-4735-83B2-7F4453C56D3C}"/>
                      </a:ext>
                    </a:extLst>
                  </p:cNvPr>
                  <p:cNvSpPr>
                    <a:spLocks/>
                  </p:cNvSpPr>
                  <p:nvPr/>
                </p:nvSpPr>
                <p:spPr bwMode="auto">
                  <a:xfrm>
                    <a:off x="7320696" y="484684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Calibri" panose="020F0502020204030204"/>
                    </a:endParaRPr>
                  </a:p>
                </p:txBody>
              </p:sp>
              <p:sp>
                <p:nvSpPr>
                  <p:cNvPr id="82" name="Freeform 8">
                    <a:extLst>
                      <a:ext uri="{FF2B5EF4-FFF2-40B4-BE49-F238E27FC236}">
                        <a16:creationId xmlns:a16="http://schemas.microsoft.com/office/drawing/2014/main" id="{1555F6D5-BA10-44BD-83CC-12C6039A21E8}"/>
                      </a:ext>
                    </a:extLst>
                  </p:cNvPr>
                  <p:cNvSpPr>
                    <a:spLocks/>
                  </p:cNvSpPr>
                  <p:nvPr/>
                </p:nvSpPr>
                <p:spPr bwMode="auto">
                  <a:xfrm>
                    <a:off x="7320696" y="5017519"/>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Calibri" panose="020F0502020204030204"/>
                    </a:endParaRPr>
                  </a:p>
                </p:txBody>
              </p:sp>
              <p:sp>
                <p:nvSpPr>
                  <p:cNvPr id="83" name="Freeform 8">
                    <a:extLst>
                      <a:ext uri="{FF2B5EF4-FFF2-40B4-BE49-F238E27FC236}">
                        <a16:creationId xmlns:a16="http://schemas.microsoft.com/office/drawing/2014/main" id="{15370CE7-CED6-4623-88A3-34D783D39D15}"/>
                      </a:ext>
                    </a:extLst>
                  </p:cNvPr>
                  <p:cNvSpPr>
                    <a:spLocks/>
                  </p:cNvSpPr>
                  <p:nvPr/>
                </p:nvSpPr>
                <p:spPr bwMode="auto">
                  <a:xfrm>
                    <a:off x="7320696" y="520717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Calibri" panose="020F0502020204030204"/>
                    </a:endParaRPr>
                  </a:p>
                </p:txBody>
              </p:sp>
              <p:sp>
                <p:nvSpPr>
                  <p:cNvPr id="84" name="Freeform 8">
                    <a:extLst>
                      <a:ext uri="{FF2B5EF4-FFF2-40B4-BE49-F238E27FC236}">
                        <a16:creationId xmlns:a16="http://schemas.microsoft.com/office/drawing/2014/main" id="{44FB5A00-8DCE-4A2E-9083-9BBF0A3064B1}"/>
                      </a:ext>
                    </a:extLst>
                  </p:cNvPr>
                  <p:cNvSpPr>
                    <a:spLocks/>
                  </p:cNvSpPr>
                  <p:nvPr/>
                </p:nvSpPr>
                <p:spPr bwMode="auto">
                  <a:xfrm>
                    <a:off x="7317062" y="538498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Calibri" panose="020F0502020204030204"/>
                    </a:endParaRPr>
                  </a:p>
                </p:txBody>
              </p:sp>
              <p:sp>
                <p:nvSpPr>
                  <p:cNvPr id="85" name="Freeform 8">
                    <a:extLst>
                      <a:ext uri="{FF2B5EF4-FFF2-40B4-BE49-F238E27FC236}">
                        <a16:creationId xmlns:a16="http://schemas.microsoft.com/office/drawing/2014/main" id="{0A8682F4-BA8E-4252-B4B3-73E748BD6C00}"/>
                      </a:ext>
                    </a:extLst>
                  </p:cNvPr>
                  <p:cNvSpPr>
                    <a:spLocks/>
                  </p:cNvSpPr>
                  <p:nvPr/>
                </p:nvSpPr>
                <p:spPr bwMode="auto">
                  <a:xfrm>
                    <a:off x="7320696" y="555327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Calibri" panose="020F0502020204030204"/>
                    </a:endParaRPr>
                  </a:p>
                </p:txBody>
              </p:sp>
            </p:grpSp>
            <p:sp>
              <p:nvSpPr>
                <p:cNvPr id="75" name="Rectangle 74">
                  <a:extLst>
                    <a:ext uri="{FF2B5EF4-FFF2-40B4-BE49-F238E27FC236}">
                      <a16:creationId xmlns:a16="http://schemas.microsoft.com/office/drawing/2014/main" id="{9F9EFFA5-0F42-46DD-846C-4CC1D82980B1}"/>
                    </a:ext>
                  </a:extLst>
                </p:cNvPr>
                <p:cNvSpPr/>
                <p:nvPr/>
              </p:nvSpPr>
              <p:spPr bwMode="auto">
                <a:xfrm>
                  <a:off x="6689300" y="4605702"/>
                  <a:ext cx="855274" cy="177206"/>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grpSp>
          <p:sp>
            <p:nvSpPr>
              <p:cNvPr id="71" name="Rectangle 42">
                <a:extLst>
                  <a:ext uri="{FF2B5EF4-FFF2-40B4-BE49-F238E27FC236}">
                    <a16:creationId xmlns:a16="http://schemas.microsoft.com/office/drawing/2014/main" id="{12C772A1-4323-4088-9416-B82D5445F366}"/>
                  </a:ext>
                </a:extLst>
              </p:cNvPr>
              <p:cNvSpPr>
                <a:spLocks noChangeArrowheads="1"/>
              </p:cNvSpPr>
              <p:nvPr/>
            </p:nvSpPr>
            <p:spPr bwMode="auto">
              <a:xfrm>
                <a:off x="9273483" y="5413375"/>
                <a:ext cx="626332" cy="9566"/>
              </a:xfrm>
              <a:prstGeom prst="rect">
                <a:avLst/>
              </a:prstGeom>
              <a:solidFill>
                <a:sysClr val="windowText" lastClr="000000"/>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Calibri" panose="020F0502020204030204"/>
                </a:endParaRPr>
              </a:p>
            </p:txBody>
          </p:sp>
          <p:sp>
            <p:nvSpPr>
              <p:cNvPr id="72" name="Rectangle 42">
                <a:extLst>
                  <a:ext uri="{FF2B5EF4-FFF2-40B4-BE49-F238E27FC236}">
                    <a16:creationId xmlns:a16="http://schemas.microsoft.com/office/drawing/2014/main" id="{A0AB0B9B-AA8E-4913-B743-A91849D25508}"/>
                  </a:ext>
                </a:extLst>
              </p:cNvPr>
              <p:cNvSpPr>
                <a:spLocks noChangeArrowheads="1"/>
              </p:cNvSpPr>
              <p:nvPr/>
            </p:nvSpPr>
            <p:spPr bwMode="auto">
              <a:xfrm>
                <a:off x="9273483" y="5549431"/>
                <a:ext cx="626332" cy="9566"/>
              </a:xfrm>
              <a:prstGeom prst="rect">
                <a:avLst/>
              </a:prstGeom>
              <a:solidFill>
                <a:sysClr val="windowText" lastClr="000000"/>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Calibri" panose="020F0502020204030204"/>
                </a:endParaRPr>
              </a:p>
            </p:txBody>
          </p:sp>
          <p:sp>
            <p:nvSpPr>
              <p:cNvPr id="73" name="Rectangle 42">
                <a:extLst>
                  <a:ext uri="{FF2B5EF4-FFF2-40B4-BE49-F238E27FC236}">
                    <a16:creationId xmlns:a16="http://schemas.microsoft.com/office/drawing/2014/main" id="{91376FF6-81BF-4B51-8CD7-601A292C05EA}"/>
                  </a:ext>
                </a:extLst>
              </p:cNvPr>
              <p:cNvSpPr>
                <a:spLocks noChangeArrowheads="1"/>
              </p:cNvSpPr>
              <p:nvPr/>
            </p:nvSpPr>
            <p:spPr bwMode="auto">
              <a:xfrm>
                <a:off x="9281420" y="5683350"/>
                <a:ext cx="626332" cy="9566"/>
              </a:xfrm>
              <a:prstGeom prst="rect">
                <a:avLst/>
              </a:prstGeom>
              <a:solidFill>
                <a:sysClr val="windowText" lastClr="000000"/>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Calibri" panose="020F0502020204030204"/>
                </a:endParaRPr>
              </a:p>
            </p:txBody>
          </p:sp>
        </p:grpSp>
        <p:pic>
          <p:nvPicPr>
            <p:cNvPr id="68" name="Picture 67">
              <a:extLst>
                <a:ext uri="{FF2B5EF4-FFF2-40B4-BE49-F238E27FC236}">
                  <a16:creationId xmlns:a16="http://schemas.microsoft.com/office/drawing/2014/main" id="{71167EAE-70FD-4D19-8F74-F84721AC1846}"/>
                </a:ext>
              </a:extLst>
            </p:cNvPr>
            <p:cNvPicPr>
              <a:picLocks noChangeAspect="1"/>
            </p:cNvPicPr>
            <p:nvPr/>
          </p:nvPicPr>
          <p:blipFill>
            <a:blip r:embed="rId6"/>
            <a:stretch>
              <a:fillRect/>
            </a:stretch>
          </p:blipFill>
          <p:spPr>
            <a:xfrm>
              <a:off x="8540972" y="2118755"/>
              <a:ext cx="354359" cy="228857"/>
            </a:xfrm>
            <a:prstGeom prst="rect">
              <a:avLst/>
            </a:prstGeom>
          </p:spPr>
        </p:pic>
        <p:sp>
          <p:nvSpPr>
            <p:cNvPr id="69" name="Rectangle 68">
              <a:extLst>
                <a:ext uri="{FF2B5EF4-FFF2-40B4-BE49-F238E27FC236}">
                  <a16:creationId xmlns:a16="http://schemas.microsoft.com/office/drawing/2014/main" id="{90FBDADD-A8B5-40DC-887A-FF0B8DCB9A58}"/>
                </a:ext>
              </a:extLst>
            </p:cNvPr>
            <p:cNvSpPr/>
            <p:nvPr/>
          </p:nvSpPr>
          <p:spPr>
            <a:xfrm>
              <a:off x="7830647" y="2812820"/>
              <a:ext cx="1513941"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cs typeface="Segoe UI" panose="020B0502040204020203" pitchFamily="34" charset="0"/>
                </a:rPr>
                <a:t>Virtual appliance</a:t>
              </a:r>
              <a:endParaRPr kumimoji="0" lang="en-US" sz="1400" b="0" i="0" u="none" strike="noStrike" kern="0" cap="none" spc="0" normalizeH="0" baseline="0" noProof="0" dirty="0">
                <a:ln>
                  <a:noFill/>
                </a:ln>
                <a:solidFill>
                  <a:prstClr val="black"/>
                </a:solidFill>
                <a:effectLst/>
                <a:uLnTx/>
                <a:uFillTx/>
                <a:latin typeface="Calibri" panose="020F0502020204030204"/>
              </a:endParaRPr>
            </a:p>
          </p:txBody>
        </p:sp>
      </p:grpSp>
      <p:cxnSp>
        <p:nvCxnSpPr>
          <p:cNvPr id="104" name="Connector: Elbow 103">
            <a:extLst>
              <a:ext uri="{FF2B5EF4-FFF2-40B4-BE49-F238E27FC236}">
                <a16:creationId xmlns:a16="http://schemas.microsoft.com/office/drawing/2014/main" id="{0B7BD07B-BF21-491B-95C2-50A3816E99AD}"/>
              </a:ext>
              <a:ext uri="{C183D7F6-B498-43B3-948B-1728B52AA6E4}">
                <adec:decorative xmlns:adec="http://schemas.microsoft.com/office/drawing/2017/decorative" val="1"/>
              </a:ext>
            </a:extLst>
          </p:cNvPr>
          <p:cNvCxnSpPr>
            <a:cxnSpLocks/>
            <a:stCxn id="86" idx="1"/>
            <a:endCxn id="106" idx="3"/>
          </p:cNvCxnSpPr>
          <p:nvPr/>
        </p:nvCxnSpPr>
        <p:spPr>
          <a:xfrm rot="10800000">
            <a:off x="7390257" y="1139640"/>
            <a:ext cx="993382" cy="730216"/>
          </a:xfrm>
          <a:prstGeom prst="bentConnector3">
            <a:avLst>
              <a:gd name="adj1" fmla="val 50000"/>
            </a:avLst>
          </a:prstGeom>
          <a:noFill/>
          <a:ln w="9525" cap="flat" cmpd="sng" algn="ctr">
            <a:solidFill>
              <a:sysClr val="windowText" lastClr="000000"/>
            </a:solidFill>
            <a:prstDash val="dash"/>
            <a:miter lim="800000"/>
            <a:headEnd type="triangle"/>
            <a:tailEnd type="none"/>
          </a:ln>
          <a:effectLst/>
        </p:spPr>
      </p:cxnSp>
      <p:cxnSp>
        <p:nvCxnSpPr>
          <p:cNvPr id="105" name="Connector: Elbow 104">
            <a:extLst>
              <a:ext uri="{FF2B5EF4-FFF2-40B4-BE49-F238E27FC236}">
                <a16:creationId xmlns:a16="http://schemas.microsoft.com/office/drawing/2014/main" id="{7BDD3425-7052-4065-A6AD-78E2DF617572}"/>
              </a:ext>
              <a:ext uri="{C183D7F6-B498-43B3-948B-1728B52AA6E4}">
                <adec:decorative xmlns:adec="http://schemas.microsoft.com/office/drawing/2017/decorative" val="1"/>
              </a:ext>
            </a:extLst>
          </p:cNvPr>
          <p:cNvCxnSpPr>
            <a:cxnSpLocks/>
            <a:stCxn id="86" idx="3"/>
            <a:endCxn id="63" idx="1"/>
          </p:cNvCxnSpPr>
          <p:nvPr/>
        </p:nvCxnSpPr>
        <p:spPr>
          <a:xfrm flipV="1">
            <a:off x="8800064" y="1141351"/>
            <a:ext cx="1064868" cy="728505"/>
          </a:xfrm>
          <a:prstGeom prst="bentConnector3">
            <a:avLst>
              <a:gd name="adj1" fmla="val 50000"/>
            </a:avLst>
          </a:prstGeom>
          <a:noFill/>
          <a:ln w="9525" cap="flat" cmpd="sng" algn="ctr">
            <a:solidFill>
              <a:sysClr val="windowText" lastClr="000000"/>
            </a:solidFill>
            <a:prstDash val="dash"/>
            <a:miter lim="800000"/>
            <a:headEnd type="none"/>
            <a:tailEnd type="triangle"/>
          </a:ln>
          <a:effectLst/>
        </p:spPr>
      </p:cxnSp>
      <p:sp>
        <p:nvSpPr>
          <p:cNvPr id="106" name="Rectangle 105">
            <a:extLst>
              <a:ext uri="{FF2B5EF4-FFF2-40B4-BE49-F238E27FC236}">
                <a16:creationId xmlns:a16="http://schemas.microsoft.com/office/drawing/2014/main" id="{EF6051C2-1B5D-4219-A568-1C4BEFCE36B2}"/>
              </a:ext>
              <a:ext uri="{C183D7F6-B498-43B3-948B-1728B52AA6E4}">
                <adec:decorative xmlns:adec="http://schemas.microsoft.com/office/drawing/2017/decorative" val="1"/>
              </a:ext>
            </a:extLst>
          </p:cNvPr>
          <p:cNvSpPr/>
          <p:nvPr/>
        </p:nvSpPr>
        <p:spPr>
          <a:xfrm>
            <a:off x="5780358" y="763777"/>
            <a:ext cx="1609899" cy="751726"/>
          </a:xfrm>
          <a:prstGeom prst="rect">
            <a:avLst/>
          </a:prstGeom>
          <a:solidFill>
            <a:srgbClr val="5B9BD5">
              <a:lumMod val="20000"/>
              <a:lumOff val="80000"/>
            </a:srgbClr>
          </a:solidFill>
          <a:ln w="12700" cap="flat" cmpd="sng" algn="ctr">
            <a:solidFill>
              <a:sysClr val="windowText" lastClr="000000"/>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Segoe UI" panose="020B0502040204020203" pitchFamily="34" charset="0"/>
              </a:rPr>
              <a:t>Frontend Subnet</a:t>
            </a:r>
          </a:p>
        </p:txBody>
      </p:sp>
      <p:graphicFrame>
        <p:nvGraphicFramePr>
          <p:cNvPr id="107" name="Table 106">
            <a:extLst>
              <a:ext uri="{FF2B5EF4-FFF2-40B4-BE49-F238E27FC236}">
                <a16:creationId xmlns:a16="http://schemas.microsoft.com/office/drawing/2014/main" id="{91F93CC7-F226-4422-9BAF-9ADA57CB3BD3}"/>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759599985"/>
              </p:ext>
            </p:extLst>
          </p:nvPr>
        </p:nvGraphicFramePr>
        <p:xfrm>
          <a:off x="5721267" y="1921890"/>
          <a:ext cx="1726058" cy="411480"/>
        </p:xfrm>
        <a:graphic>
          <a:graphicData uri="http://schemas.openxmlformats.org/drawingml/2006/table">
            <a:tbl>
              <a:tblPr firstRow="1" bandRow="1"/>
              <a:tblGrid>
                <a:gridCol w="863029">
                  <a:extLst>
                    <a:ext uri="{9D8B030D-6E8A-4147-A177-3AD203B41FA5}">
                      <a16:colId xmlns:a16="http://schemas.microsoft.com/office/drawing/2014/main" val="2041782024"/>
                    </a:ext>
                  </a:extLst>
                </a:gridCol>
                <a:gridCol w="863029">
                  <a:extLst>
                    <a:ext uri="{9D8B030D-6E8A-4147-A177-3AD203B41FA5}">
                      <a16:colId xmlns:a16="http://schemas.microsoft.com/office/drawing/2014/main" val="682074058"/>
                    </a:ext>
                  </a:extLst>
                </a:gridCol>
              </a:tblGrid>
              <a:tr h="128556">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endParaRPr lang="en-US" sz="3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endParaRPr lang="en-US" sz="30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3068356132"/>
                  </a:ext>
                </a:extLst>
              </a:tr>
              <a:tr h="128556">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endParaRPr lang="en-US" sz="30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endParaRPr lang="en-US" sz="30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2251558768"/>
                  </a:ext>
                </a:extLst>
              </a:tr>
              <a:tr h="128556">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endParaRPr lang="en-US" sz="30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endParaRPr lang="en-US" sz="3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254989881"/>
                  </a:ext>
                </a:extLst>
              </a:tr>
            </a:tbl>
          </a:graphicData>
        </a:graphic>
      </p:graphicFrame>
      <p:sp>
        <p:nvSpPr>
          <p:cNvPr id="108" name="TextBox 107">
            <a:extLst>
              <a:ext uri="{FF2B5EF4-FFF2-40B4-BE49-F238E27FC236}">
                <a16:creationId xmlns:a16="http://schemas.microsoft.com/office/drawing/2014/main" id="{2A529181-4F1C-4490-BEDB-649819E7C4DE}"/>
              </a:ext>
              <a:ext uri="{C183D7F6-B498-43B3-948B-1728B52AA6E4}">
                <adec:decorative xmlns:adec="http://schemas.microsoft.com/office/drawing/2017/decorative" val="1"/>
              </a:ext>
            </a:extLst>
          </p:cNvPr>
          <p:cNvSpPr txBox="1"/>
          <p:nvPr/>
        </p:nvSpPr>
        <p:spPr>
          <a:xfrm>
            <a:off x="5801747" y="1981753"/>
            <a:ext cx="1095556" cy="276999"/>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cs typeface="Segoe UI" panose="020B0502040204020203" pitchFamily="34" charset="0"/>
              </a:rPr>
              <a:t>Routing table</a:t>
            </a:r>
          </a:p>
        </p:txBody>
      </p:sp>
      <p:cxnSp>
        <p:nvCxnSpPr>
          <p:cNvPr id="109" name="Connector: Elbow 108">
            <a:extLst>
              <a:ext uri="{FF2B5EF4-FFF2-40B4-BE49-F238E27FC236}">
                <a16:creationId xmlns:a16="http://schemas.microsoft.com/office/drawing/2014/main" id="{84D597AA-4C12-4786-A028-BD1F7AC19013}"/>
              </a:ext>
              <a:ext uri="{C183D7F6-B498-43B3-948B-1728B52AA6E4}">
                <adec:decorative xmlns:adec="http://schemas.microsoft.com/office/drawing/2017/decorative" val="1"/>
              </a:ext>
            </a:extLst>
          </p:cNvPr>
          <p:cNvCxnSpPr>
            <a:cxnSpLocks/>
            <a:stCxn id="107" idx="0"/>
            <a:endCxn id="106" idx="2"/>
          </p:cNvCxnSpPr>
          <p:nvPr/>
        </p:nvCxnSpPr>
        <p:spPr>
          <a:xfrm rot="5400000" flipH="1" flipV="1">
            <a:off x="6381609" y="1718191"/>
            <a:ext cx="406387" cy="1012"/>
          </a:xfrm>
          <a:prstGeom prst="bentConnector3">
            <a:avLst>
              <a:gd name="adj1" fmla="val 50000"/>
            </a:avLst>
          </a:prstGeom>
          <a:noFill/>
          <a:ln w="9525" cap="flat" cmpd="sng" algn="ctr">
            <a:solidFill>
              <a:sysClr val="windowText" lastClr="000000"/>
            </a:solidFill>
            <a:prstDash val="dash"/>
            <a:miter lim="800000"/>
            <a:headEnd type="none"/>
            <a:tailEnd type="triangle"/>
          </a:ln>
          <a:effectLst/>
        </p:spPr>
      </p:cxnSp>
      <p:sp>
        <p:nvSpPr>
          <p:cNvPr id="110" name="Oval 109">
            <a:extLst>
              <a:ext uri="{FF2B5EF4-FFF2-40B4-BE49-F238E27FC236}">
                <a16:creationId xmlns:a16="http://schemas.microsoft.com/office/drawing/2014/main" id="{9E6C3415-D803-46AB-B5E3-0776E2BDA5CF}"/>
              </a:ext>
              <a:ext uri="{C183D7F6-B498-43B3-948B-1728B52AA6E4}">
                <adec:decorative xmlns:adec="http://schemas.microsoft.com/office/drawing/2017/decorative" val="1"/>
              </a:ext>
            </a:extLst>
          </p:cNvPr>
          <p:cNvSpPr/>
          <p:nvPr/>
        </p:nvSpPr>
        <p:spPr>
          <a:xfrm>
            <a:off x="7177177" y="1820694"/>
            <a:ext cx="245807" cy="216464"/>
          </a:xfrm>
          <a:prstGeom prst="ellipse">
            <a:avLst/>
          </a:prstGeom>
          <a:solidFill>
            <a:srgbClr val="FFFF00"/>
          </a:solid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Calibri" panose="020F0502020204030204"/>
                <a:ea typeface="+mn-ea"/>
                <a:cs typeface="+mn-cs"/>
              </a:rPr>
              <a:t>1</a:t>
            </a:r>
          </a:p>
        </p:txBody>
      </p:sp>
      <p:sp>
        <p:nvSpPr>
          <p:cNvPr id="111" name="Oval 110">
            <a:extLst>
              <a:ext uri="{FF2B5EF4-FFF2-40B4-BE49-F238E27FC236}">
                <a16:creationId xmlns:a16="http://schemas.microsoft.com/office/drawing/2014/main" id="{61326EE2-FCFF-45B3-BA27-9E943C5F0426}"/>
              </a:ext>
              <a:ext uri="{C183D7F6-B498-43B3-948B-1728B52AA6E4}">
                <adec:decorative xmlns:adec="http://schemas.microsoft.com/office/drawing/2017/decorative" val="1"/>
              </a:ext>
            </a:extLst>
          </p:cNvPr>
          <p:cNvSpPr/>
          <p:nvPr/>
        </p:nvSpPr>
        <p:spPr>
          <a:xfrm>
            <a:off x="7485111" y="871141"/>
            <a:ext cx="245807" cy="216464"/>
          </a:xfrm>
          <a:prstGeom prst="ellipse">
            <a:avLst/>
          </a:prstGeom>
          <a:solidFill>
            <a:srgbClr val="FFFF00"/>
          </a:solid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Calibri" panose="020F0502020204030204"/>
                <a:ea typeface="+mn-ea"/>
                <a:cs typeface="+mn-cs"/>
              </a:rPr>
              <a:t>2</a:t>
            </a:r>
          </a:p>
        </p:txBody>
      </p:sp>
      <p:sp>
        <p:nvSpPr>
          <p:cNvPr id="112" name="Oval 111">
            <a:extLst>
              <a:ext uri="{FF2B5EF4-FFF2-40B4-BE49-F238E27FC236}">
                <a16:creationId xmlns:a16="http://schemas.microsoft.com/office/drawing/2014/main" id="{FF081358-C50B-407F-91D3-87E21B2C34BA}"/>
              </a:ext>
              <a:ext uri="{C183D7F6-B498-43B3-948B-1728B52AA6E4}">
                <adec:decorative xmlns:adec="http://schemas.microsoft.com/office/drawing/2017/decorative" val="1"/>
              </a:ext>
            </a:extLst>
          </p:cNvPr>
          <p:cNvSpPr/>
          <p:nvPr/>
        </p:nvSpPr>
        <p:spPr>
          <a:xfrm>
            <a:off x="9136527" y="2510524"/>
            <a:ext cx="245807" cy="216464"/>
          </a:xfrm>
          <a:prstGeom prst="ellipse">
            <a:avLst/>
          </a:prstGeom>
          <a:solidFill>
            <a:srgbClr val="FFFF00"/>
          </a:solid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Calibri" panose="020F0502020204030204"/>
                <a:ea typeface="+mn-ea"/>
                <a:cs typeface="+mn-cs"/>
              </a:rPr>
              <a:t>3</a:t>
            </a:r>
          </a:p>
        </p:txBody>
      </p:sp>
      <p:sp>
        <p:nvSpPr>
          <p:cNvPr id="113" name="TextBox 112">
            <a:extLst>
              <a:ext uri="{FF2B5EF4-FFF2-40B4-BE49-F238E27FC236}">
                <a16:creationId xmlns:a16="http://schemas.microsoft.com/office/drawing/2014/main" id="{69AB4AC3-5367-4F5B-9F4F-77F886C5CB59}"/>
              </a:ext>
              <a:ext uri="{C183D7F6-B498-43B3-948B-1728B52AA6E4}">
                <adec:decorative xmlns:adec="http://schemas.microsoft.com/office/drawing/2017/decorative" val="1"/>
              </a:ext>
            </a:extLst>
          </p:cNvPr>
          <p:cNvSpPr txBox="1"/>
          <p:nvPr/>
        </p:nvSpPr>
        <p:spPr>
          <a:xfrm>
            <a:off x="10162987" y="2839952"/>
            <a:ext cx="1520719" cy="338554"/>
          </a:xfrm>
          <a:prstGeom prst="rect">
            <a:avLst/>
          </a:prstGeom>
          <a:solidFill>
            <a:sysClr val="window" lastClr="FFFFFF"/>
          </a:solid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rPr>
              <a:t>Virtual Network</a:t>
            </a:r>
          </a:p>
        </p:txBody>
      </p:sp>
    </p:spTree>
    <p:extLst>
      <p:ext uri="{BB962C8B-B14F-4D97-AF65-F5344CB8AC3E}">
        <p14:creationId xmlns:p14="http://schemas.microsoft.com/office/powerpoint/2010/main" val="235569418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FB8E0-B03B-4F79-B486-579B098B3916}"/>
              </a:ext>
            </a:extLst>
          </p:cNvPr>
          <p:cNvSpPr>
            <a:spLocks noGrp="1"/>
          </p:cNvSpPr>
          <p:nvPr>
            <p:ph type="title"/>
          </p:nvPr>
        </p:nvSpPr>
        <p:spPr/>
        <p:txBody>
          <a:bodyPr/>
          <a:lstStyle/>
          <a:p>
            <a:r>
              <a:rPr lang="en-US" dirty="0"/>
              <a:t>Determine Service Endpoint Uses</a:t>
            </a:r>
          </a:p>
        </p:txBody>
      </p:sp>
      <p:sp>
        <p:nvSpPr>
          <p:cNvPr id="4" name="Rectangle 3">
            <a:extLst>
              <a:ext uri="{FF2B5EF4-FFF2-40B4-BE49-F238E27FC236}">
                <a16:creationId xmlns:a16="http://schemas.microsoft.com/office/drawing/2014/main" id="{602976CB-139D-4D17-A901-4C1ABEA6B8C9}"/>
              </a:ext>
            </a:extLst>
          </p:cNvPr>
          <p:cNvSpPr/>
          <p:nvPr/>
        </p:nvSpPr>
        <p:spPr>
          <a:xfrm>
            <a:off x="465138" y="1480663"/>
            <a:ext cx="5108203" cy="95773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cs typeface="Segoe UI Semilight"/>
              </a:rPr>
              <a:t>Endpoints limit network access to specific services -</a:t>
            </a:r>
            <a:r>
              <a:rPr lang="en-US" sz="2000" dirty="0">
                <a:solidFill>
                  <a:schemeClr val="tx1"/>
                </a:solidFill>
              </a:rPr>
              <a:t>Adding service endpoints can take up to 15 minutes to complete</a:t>
            </a:r>
          </a:p>
        </p:txBody>
      </p:sp>
      <p:pic>
        <p:nvPicPr>
          <p:cNvPr id="9" name="Picture 8" descr="A virtual machine is using an endpoint to access a storage account">
            <a:extLst>
              <a:ext uri="{FF2B5EF4-FFF2-40B4-BE49-F238E27FC236}">
                <a16:creationId xmlns:a16="http://schemas.microsoft.com/office/drawing/2014/main" id="{834DC45D-1478-470F-896E-8B5B933F47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7408" y="1299749"/>
            <a:ext cx="5570102" cy="4854096"/>
          </a:xfrm>
          <a:prstGeom prst="rect">
            <a:avLst/>
          </a:prstGeom>
        </p:spPr>
      </p:pic>
      <p:pic>
        <p:nvPicPr>
          <p:cNvPr id="6" name="Picture 5">
            <a:extLst>
              <a:ext uri="{FF2B5EF4-FFF2-40B4-BE49-F238E27FC236}">
                <a16:creationId xmlns:a16="http://schemas.microsoft.com/office/drawing/2014/main" id="{E6729773-0091-4831-B97E-42E6B3E34E6F}"/>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1244703" y="2599877"/>
            <a:ext cx="3278124" cy="3553968"/>
          </a:xfrm>
          <a:prstGeom prst="rect">
            <a:avLst/>
          </a:prstGeom>
        </p:spPr>
      </p:pic>
      <p:sp>
        <p:nvSpPr>
          <p:cNvPr id="3" name="Rectangle 2">
            <a:extLst>
              <a:ext uri="{FF2B5EF4-FFF2-40B4-BE49-F238E27FC236}">
                <a16:creationId xmlns:a16="http://schemas.microsoft.com/office/drawing/2014/main" id="{584A70EB-A21A-4597-80ED-2F954A8E4126}"/>
              </a:ext>
              <a:ext uri="{C183D7F6-B498-43B3-948B-1728B52AA6E4}">
                <adec:decorative xmlns:adec="http://schemas.microsoft.com/office/drawing/2017/decorative" val="1"/>
              </a:ext>
            </a:extLst>
          </p:cNvPr>
          <p:cNvSpPr/>
          <p:nvPr/>
        </p:nvSpPr>
        <p:spPr bwMode="auto">
          <a:xfrm>
            <a:off x="6001984" y="1299749"/>
            <a:ext cx="6318756"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2043618248"/>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E7D977B9DEC104F987540346F28CA61" ma:contentTypeVersion="17" ma:contentTypeDescription="Create a new document." ma:contentTypeScope="" ma:versionID="40f5e8b7fb81ecdac7c792325c217421">
  <xsd:schema xmlns:xsd="http://www.w3.org/2001/XMLSchema" xmlns:xs="http://www.w3.org/2001/XMLSchema" xmlns:p="http://schemas.microsoft.com/office/2006/metadata/properties" xmlns:ns1="http://schemas.microsoft.com/sharepoint/v3" xmlns:ns2="8f14afe3-2544-4b8c-8b2a-047241ba994e" xmlns:ns3="fddad751-a9cb-4af4-8fe6-c4ddb6b4fbb6" xmlns:ns4="230e9df3-be65-4c73-a93b-d1236ebd677e" targetNamespace="http://schemas.microsoft.com/office/2006/metadata/properties" ma:root="true" ma:fieldsID="f7c7b4b5290335c4c7e7fc0b0a8dedf9" ns1:_="" ns2:_="" ns3:_="" ns4:_="">
    <xsd:import namespace="http://schemas.microsoft.com/sharepoint/v3"/>
    <xsd:import namespace="8f14afe3-2544-4b8c-8b2a-047241ba994e"/>
    <xsd:import namespace="fddad751-a9cb-4af4-8fe6-c4ddb6b4fbb6"/>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4:TaxCatchAll" minOccurs="0"/>
                <xsd:element ref="ns2:MediaServiceOCR" minOccurs="0"/>
                <xsd:element ref="ns2:MediaServiceGenerationTime" minOccurs="0"/>
                <xsd:element ref="ns2:MediaServiceEventHashCode" minOccurs="0"/>
                <xsd:element ref="ns2:MediaServiceDateTaken" minOccurs="0"/>
                <xsd:element ref="ns1:_ip_UnifiedCompliancePolicyProperties" minOccurs="0"/>
                <xsd:element ref="ns1:_ip_UnifiedCompliancePolicyUIAction"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f14afe3-2544-4b8c-8b2a-047241ba99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ternalName="MediaServiceDateTaken"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ddad751-a9cb-4af4-8fe6-c4ddb6b4fbb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e2fe8bad-5553-4f85-a4c7-a1bca95a61a9}" ma:internalName="TaxCatchAll" ma:showField="CatchAllData" ma:web="fddad751-a9cb-4af4-8fe6-c4ddb6b4fbb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lcf76f155ced4ddcb4097134ff3c332f xmlns="8f14afe3-2544-4b8c-8b2a-047241ba994e">
      <Terms xmlns="http://schemas.microsoft.com/office/infopath/2007/PartnerControls"/>
    </lcf76f155ced4ddcb4097134ff3c332f>
    <_ip_UnifiedCompliancePolicyProperties xmlns="http://schemas.microsoft.com/sharepoint/v3" xsi:nil="true"/>
    <TaxCatchAll xmlns="230e9df3-be65-4c73-a93b-d1236ebd677e" xsi:nil="true"/>
  </documentManagement>
</p:properties>
</file>

<file path=customXml/itemProps1.xml><?xml version="1.0" encoding="utf-8"?>
<ds:datastoreItem xmlns:ds="http://schemas.openxmlformats.org/officeDocument/2006/customXml" ds:itemID="{186D416F-CE22-422D-87CE-38C3915C5B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f14afe3-2544-4b8c-8b2a-047241ba994e"/>
    <ds:schemaRef ds:uri="fddad751-a9cb-4af4-8fe6-c4ddb6b4fbb6"/>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141ACB9-3BA6-498F-AED1-29B6CA717EB8}">
  <ds:schemaRefs>
    <ds:schemaRef ds:uri="http://schemas.microsoft.com/sharepoint/v3/contenttype/forms"/>
  </ds:schemaRefs>
</ds:datastoreItem>
</file>

<file path=customXml/itemProps3.xml><?xml version="1.0" encoding="utf-8"?>
<ds:datastoreItem xmlns:ds="http://schemas.openxmlformats.org/officeDocument/2006/customXml" ds:itemID="{D8E8CD21-FE8B-4D6B-B204-64CCB7CDE1F2}">
  <ds:schemaRefs>
    <ds:schemaRef ds:uri="http://schemas.microsoft.com/office/2006/metadata/properties"/>
    <ds:schemaRef ds:uri="http://schemas.microsoft.com/office/infopath/2007/PartnerControls"/>
    <ds:schemaRef ds:uri="http://schemas.microsoft.com/sharepoint/v3"/>
    <ds:schemaRef ds:uri="8f14afe3-2544-4b8c-8b2a-047241ba994e"/>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4288</Words>
  <Application>Microsoft Office PowerPoint</Application>
  <PresentationFormat>Custom</PresentationFormat>
  <Paragraphs>510</Paragraphs>
  <Slides>45</Slides>
  <Notes>39</Notes>
  <HiddenSlides>7</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Calibri</vt:lpstr>
      <vt:lpstr>Consolas</vt:lpstr>
      <vt:lpstr>Segoe UI</vt:lpstr>
      <vt:lpstr>Segoe UI Light</vt:lpstr>
      <vt:lpstr>Segoe UI Semibold</vt:lpstr>
      <vt:lpstr>Wingdings</vt:lpstr>
      <vt:lpstr>Azure 1</vt:lpstr>
      <vt:lpstr>AZ-104 Administer Network Traffic </vt:lpstr>
      <vt:lpstr>Administer Network Traffic Introduction</vt:lpstr>
      <vt:lpstr>Configure Network Routing and Endpoints</vt:lpstr>
      <vt:lpstr>Configure Network Routing and Endpoints Introduction</vt:lpstr>
      <vt:lpstr>Review System Routes</vt:lpstr>
      <vt:lpstr>Identify User-Defined Routes</vt:lpstr>
      <vt:lpstr>Demonstration – Custom Routing Tables</vt:lpstr>
      <vt:lpstr>Examine a Routing Example</vt:lpstr>
      <vt:lpstr>Determine Service Endpoint Uses</vt:lpstr>
      <vt:lpstr>Identify Private Link Uses</vt:lpstr>
      <vt:lpstr>Summary and Resources – Configure Network Routing and Endpoints</vt:lpstr>
      <vt:lpstr>Configure Azure Load Balancer</vt:lpstr>
      <vt:lpstr>Configure Azure Load Balancer Introduction</vt:lpstr>
      <vt:lpstr>Choose a Load Balancer Solution</vt:lpstr>
      <vt:lpstr>Implement a Public Load Balancer</vt:lpstr>
      <vt:lpstr>Implement an Internal Load Balancer</vt:lpstr>
      <vt:lpstr>Determine Load Balancer SKUs</vt:lpstr>
      <vt:lpstr>Create Backend Pools</vt:lpstr>
      <vt:lpstr>Create Load Balancer Rules</vt:lpstr>
      <vt:lpstr>Configure Session Persistence (optional)</vt:lpstr>
      <vt:lpstr>Summary and Resources – Configure Azure Load Balancer</vt:lpstr>
      <vt:lpstr>Configure Azure Application Gateway</vt:lpstr>
      <vt:lpstr>Configure Azure Application Gateway Introduction</vt:lpstr>
      <vt:lpstr>Implement Application Gateway</vt:lpstr>
      <vt:lpstr>Determine Application Gateway Routing</vt:lpstr>
      <vt:lpstr>Setup Application Gateway Components (optional)</vt:lpstr>
      <vt:lpstr>Summary and Resources – Configure Azure Application Gateway</vt:lpstr>
      <vt:lpstr>Configure Network Watcher</vt:lpstr>
      <vt:lpstr>Configure Network Watcher Introduction</vt:lpstr>
      <vt:lpstr>Describe Network Watcher Features</vt:lpstr>
      <vt:lpstr>Review IP Flow Verify Diagnostics</vt:lpstr>
      <vt:lpstr>Review Next Hop Diagnostics</vt:lpstr>
      <vt:lpstr>Visualize the Network Topology</vt:lpstr>
      <vt:lpstr>Summary and Resources – Configure Network Watcher</vt:lpstr>
      <vt:lpstr>Lab 06 – Implement Traffic Management</vt:lpstr>
      <vt:lpstr>Lab 06 – Implement traffic management</vt:lpstr>
      <vt:lpstr>Lab 06 – Architecture Diagram</vt:lpstr>
      <vt:lpstr>End of presentation</vt:lpstr>
      <vt:lpstr>Routing Example (optional)</vt:lpstr>
      <vt:lpstr>Create a Routing Table (optional)</vt:lpstr>
      <vt:lpstr>Create a Custom Route (optional)</vt:lpstr>
      <vt:lpstr>Associate the Route Table (optional)</vt:lpstr>
      <vt:lpstr>Determine Service Endpoint Services</vt:lpstr>
      <vt:lpstr>Determine Azure Load Balancer Uses</vt:lpstr>
      <vt:lpstr>Create Health Probes (optional)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2022-03-15T18:58:57Z</dcterms:created>
  <dcterms:modified xsi:type="dcterms:W3CDTF">2023-08-08T15:40:30Z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0x010100FE7D977B9DEC104F987540346F28CA61</vt:lpwstr>
  </property>
</Properties>
</file>