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4"/>
  </p:sldMasterIdLst>
  <p:notesMasterIdLst>
    <p:notesMasterId r:id="rId59"/>
  </p:notesMasterIdLst>
  <p:handoutMasterIdLst>
    <p:handoutMasterId r:id="rId60"/>
  </p:handoutMasterIdLst>
  <p:sldIdLst>
    <p:sldId id="1719" r:id="rId5"/>
    <p:sldId id="2253" r:id="rId6"/>
    <p:sldId id="1865" r:id="rId7"/>
    <p:sldId id="1905" r:id="rId8"/>
    <p:sldId id="1922" r:id="rId9"/>
    <p:sldId id="2473" r:id="rId10"/>
    <p:sldId id="2480" r:id="rId11"/>
    <p:sldId id="2482" r:id="rId12"/>
    <p:sldId id="2489" r:id="rId13"/>
    <p:sldId id="2471" r:id="rId14"/>
    <p:sldId id="2476" r:id="rId15"/>
    <p:sldId id="2481" r:id="rId16"/>
    <p:sldId id="2472" r:id="rId17"/>
    <p:sldId id="2477" r:id="rId18"/>
    <p:sldId id="2479" r:id="rId19"/>
    <p:sldId id="1926" r:id="rId20"/>
    <p:sldId id="1946" r:id="rId21"/>
    <p:sldId id="2483" r:id="rId22"/>
    <p:sldId id="1862" r:id="rId23"/>
    <p:sldId id="2490" r:id="rId24"/>
    <p:sldId id="2523" r:id="rId25"/>
    <p:sldId id="2485" r:id="rId26"/>
    <p:sldId id="2492" r:id="rId27"/>
    <p:sldId id="2527" r:id="rId28"/>
    <p:sldId id="2516" r:id="rId29"/>
    <p:sldId id="2518" r:id="rId30"/>
    <p:sldId id="2510" r:id="rId31"/>
    <p:sldId id="2526" r:id="rId32"/>
    <p:sldId id="2524" r:id="rId33"/>
    <p:sldId id="2508" r:id="rId34"/>
    <p:sldId id="2509" r:id="rId35"/>
    <p:sldId id="2517" r:id="rId36"/>
    <p:sldId id="2528" r:id="rId37"/>
    <p:sldId id="2514" r:id="rId38"/>
    <p:sldId id="2498" r:id="rId39"/>
    <p:sldId id="2500" r:id="rId40"/>
    <p:sldId id="2503" r:id="rId41"/>
    <p:sldId id="1897" r:id="rId42"/>
    <p:sldId id="2525" r:id="rId43"/>
    <p:sldId id="2469" r:id="rId44"/>
    <p:sldId id="2470" r:id="rId45"/>
    <p:sldId id="2520" r:id="rId46"/>
    <p:sldId id="2504" r:id="rId47"/>
    <p:sldId id="2521" r:id="rId48"/>
    <p:sldId id="2505" r:id="rId49"/>
    <p:sldId id="2522" r:id="rId50"/>
    <p:sldId id="2519" r:id="rId51"/>
    <p:sldId id="2511" r:id="rId52"/>
    <p:sldId id="2494" r:id="rId53"/>
    <p:sldId id="2515" r:id="rId54"/>
    <p:sldId id="1964" r:id="rId55"/>
    <p:sldId id="1923" r:id="rId56"/>
    <p:sldId id="2478" r:id="rId57"/>
    <p:sldId id="2501" r:id="rId5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aS Compute Options" id="{4F1F8CE5-B2C3-456C-A812-418E477651AC}">
          <p14:sldIdLst>
            <p14:sldId id="1719"/>
            <p14:sldId id="2253"/>
          </p14:sldIdLst>
        </p14:section>
        <p14:section name="App Service Plans" id="{2F65BD05-5507-43B4-8D36-8216A9125082}">
          <p14:sldIdLst>
            <p14:sldId id="1865"/>
            <p14:sldId id="1905"/>
            <p14:sldId id="1922"/>
            <p14:sldId id="2473"/>
            <p14:sldId id="2480"/>
            <p14:sldId id="2482"/>
            <p14:sldId id="2489"/>
            <p14:sldId id="2471"/>
          </p14:sldIdLst>
        </p14:section>
        <p14:section name="App Services" id="{4F66F9CE-5C35-44D8-8DF8-3031384F09D2}">
          <p14:sldIdLst>
            <p14:sldId id="2476"/>
            <p14:sldId id="2481"/>
            <p14:sldId id="2472"/>
            <p14:sldId id="2477"/>
            <p14:sldId id="2479"/>
            <p14:sldId id="1926"/>
            <p14:sldId id="1946"/>
            <p14:sldId id="2483"/>
            <p14:sldId id="1862"/>
            <p14:sldId id="2490"/>
            <p14:sldId id="2523"/>
          </p14:sldIdLst>
        </p14:section>
        <p14:section name="Container Instances" id="{BBC19043-BCF1-45ED-B9AB-68FD08EBCE8E}">
          <p14:sldIdLst>
            <p14:sldId id="2485"/>
            <p14:sldId id="2492"/>
            <p14:sldId id="2527"/>
            <p14:sldId id="2516"/>
            <p14:sldId id="2518"/>
            <p14:sldId id="2510"/>
            <p14:sldId id="2526"/>
            <p14:sldId id="2524"/>
          </p14:sldIdLst>
        </p14:section>
        <p14:section name="Kubernetes" id="{91D29F83-CE38-4B70-8F99-5E19D38A217F}">
          <p14:sldIdLst>
            <p14:sldId id="2508"/>
            <p14:sldId id="2509"/>
            <p14:sldId id="2517"/>
            <p14:sldId id="2528"/>
            <p14:sldId id="2514"/>
            <p14:sldId id="2498"/>
            <p14:sldId id="2500"/>
            <p14:sldId id="2503"/>
            <p14:sldId id="1897"/>
            <p14:sldId id="2525"/>
          </p14:sldIdLst>
        </p14:section>
        <p14:section name="Labs" id="{C99B9DCC-896B-4011-B449-D7D5E048D74C}">
          <p14:sldIdLst>
            <p14:sldId id="2469"/>
            <p14:sldId id="2470"/>
            <p14:sldId id="2520"/>
            <p14:sldId id="2504"/>
            <p14:sldId id="2521"/>
            <p14:sldId id="2505"/>
            <p14:sldId id="2522"/>
            <p14:sldId id="2519"/>
          </p14:sldIdLst>
        </p14:section>
        <p14:section name="Extra Retired Slides" id="{0D0AB77B-25D2-419E-9668-254C2A33370C}">
          <p14:sldIdLst>
            <p14:sldId id="2511"/>
            <p14:sldId id="2494"/>
            <p14:sldId id="2515"/>
            <p14:sldId id="1964"/>
            <p14:sldId id="1923"/>
            <p14:sldId id="2478"/>
            <p14:sldId id="250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100"/>
    <a:srgbClr val="243A5E"/>
    <a:srgbClr val="0067B4"/>
    <a:srgbClr val="0070C4"/>
    <a:srgbClr val="EDEDED"/>
    <a:srgbClr val="EBEBEB"/>
    <a:srgbClr val="59B4D9"/>
    <a:srgbClr val="FFFFFF"/>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9F9BBE-A521-469E-8D4D-6C7C175D0A25}" v="1" dt="2023-08-02T18:55:19.4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14" autoAdjust="0"/>
    <p:restoredTop sz="88364" autoAdjust="0"/>
  </p:normalViewPr>
  <p:slideViewPr>
    <p:cSldViewPr snapToGrid="0">
      <p:cViewPr varScale="1">
        <p:scale>
          <a:sx n="87" d="100"/>
          <a:sy n="87" d="100"/>
        </p:scale>
        <p:origin x="108" y="37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67" Type="http://schemas.microsoft.com/office/2018/10/relationships/authors" Targe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8/8/2023 10:43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8/8/2023 10:43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was previously called Serverless Computing. Changing the title is the only difference.  </a:t>
            </a:r>
            <a:endParaRPr lang="en-US" b="0" i="0" dirty="0">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8/8/2023 10:43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0" dirty="0">
                <a:effectLst/>
                <a:latin typeface="Calibri" panose="020F0502020204030204" pitchFamily="34" charset="0"/>
                <a:cs typeface="Times New Roman" panose="02020603050405020304" pitchFamily="18" charset="0"/>
              </a:rPr>
              <a:t>Deploy and manage Azure compute resources (25-30%)</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Times New Roman" panose="02020603050405020304" pitchFamily="18" charset="0"/>
                <a:cs typeface="Calibri" panose="020F0502020204030204" pitchFamily="34" charset="0"/>
              </a:rPr>
              <a:t>Create and configure Web Apps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Create and configure App Service</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Create and configure App Service Plans</a:t>
            </a:r>
          </a:p>
          <a:p>
            <a:r>
              <a:rPr lang="en-US" sz="850" dirty="0">
                <a:cs typeface="Segoe UI" panose="020B0502040204020203" pitchFamily="34" charset="0"/>
              </a:rPr>
              <a:t> </a:t>
            </a:r>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374840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 https://azure.microsoft.com/services/app-service/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534725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an App Service plan in Azure - https://docs.microsoft.com/azure/app-service/app-service-plan-manage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370275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 up staging environments - https://docs.microsoft.com/azure/app-service/web-sites-staged-publishing?toc=%2Fazure%2Fapp-service%2Ftoc.json#add-a-deployment-slot</a:t>
            </a:r>
          </a:p>
          <a:p>
            <a:endParaRPr lang="en-US" dirty="0"/>
          </a:p>
          <a:p>
            <a:r>
              <a:rPr lang="en-US" dirty="0"/>
              <a:t>App Service Web App – block web access to non-production deployment slots - http://ruslany.net/2014/04/azure-web-sites-block-web-access-to-non-production-deployment-slots/</a:t>
            </a:r>
          </a:p>
          <a:p>
            <a:endParaRPr lang="en-US" dirty="0"/>
          </a:p>
          <a:p>
            <a:r>
              <a:rPr lang="en-US" dirty="0"/>
              <a:t>✔ Each App Service plan mode supports a different number of deployment slots. To find out the number of slots your app’s mode supports, see App Service Limits. </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4011758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You can configure app settings and connections to stick to a slot and not be swapped. This done in the App Settings blade. A developer can create new settings for the web app. </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445746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recommendations for App Service - https://docs.microsoft.com/azure/app-service/security-recommendations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248605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your App in Azure - https://docs.microsoft.com/azure/app-service/web-sites-backup</a:t>
            </a:r>
          </a:p>
          <a:p>
            <a:endParaRPr lang="en-US" dirty="0"/>
          </a:p>
          <a:p>
            <a:r>
              <a:rPr lang="en-US" dirty="0"/>
              <a:t>Configure partial backups - https://docs.microsoft.com/azure/app-service/web-sites-backup</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647943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032952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at least three administrator tasks for an organization’s web app.</a:t>
            </a: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If you are administering an Azure web app you will need to monitor, secure, and backup the app. Monitoring includes usage stats, outages, page views, user sessions, performance, and troubleshooting. Securing tasks include access, authentication, certificates, and identity. Backup decisions make sure all parts of the app can be restored, as well as frequency of the backups. Creating a custom domain name is another important task; there are certainly other important tasks.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Deploy and manage Azure compute resources (20–25%)</a:t>
            </a:r>
          </a:p>
          <a:p>
            <a:r>
              <a:rPr lang="en-US" b="0" dirty="0">
                <a:solidFill>
                  <a:srgbClr val="000000"/>
                </a:solidFill>
                <a:effectLst/>
                <a:latin typeface="Consolas" panose="020B0609020204030204" pitchFamily="49" charset="0"/>
              </a:rPr>
              <a:t>Create and configure containers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sizing and scaling for Azure Container Instances.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container groups for Azure Container Instances.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095097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Module overview</a:t>
            </a:r>
          </a:p>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replaces a text heavy table slide. The older slide with discussion points is at the end of presentation.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Containers vs. virtual machines - https://docs.microsoft.com/virtualization/windowscontainers/about/containers-vs-</a:t>
            </a:r>
            <a:endParaRPr lang="en-US" sz="1800" b="0" i="0" u="none" strike="noStrike" dirty="0">
              <a:effectLst/>
              <a:latin typeface="Arial" panose="020B0604020202020204"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804095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Container Instances? - https://docs.microsoft.com/azure/container-instances/container-instances-overview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450875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err="1"/>
              <a:t>Quickstart</a:t>
            </a:r>
            <a:r>
              <a:rPr lang="en-US" b="0" dirty="0"/>
              <a:t>: Deploy a container instance in Azure using the Azure portal - https://docs.microsoft.com/azure/container-instances/container-instances-quickstart-portal</a:t>
            </a:r>
          </a:p>
          <a:p>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154710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0" i="0" kern="1200" dirty="0">
                <a:solidFill>
                  <a:schemeClr val="tx1"/>
                </a:solidFill>
                <a:effectLst/>
                <a:cs typeface="Segoe UI" panose="020B0502040204020203" pitchFamily="34" charset="0"/>
              </a:rPr>
              <a:t>Docker on Azure -  </a:t>
            </a:r>
            <a:r>
              <a:rPr lang="en-US" b="0" dirty="0"/>
              <a:t>https://azure.microsoft.com/services/kubernetes-service/docker/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430436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032952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at least two differences between containers and virtual machines.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Containers provide only lightweight isolation, whereas VMs provide complete isolation. VMs run the entire operating systems, but containers only run the OS services that are needed. Containers are deployed with Docker and orchestrated with Azure Kubernetes service. VMs are deployed and managed  different tools with Azure. Containers can use local disk storage or file shares. VMs use a virtual hard disk and file shares.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29</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00000"/>
                </a:solidFill>
                <a:effectLst/>
                <a:latin typeface="Consolas" panose="020B0609020204030204" pitchFamily="49" charset="0"/>
              </a:rPr>
              <a:t>Instructor – </a:t>
            </a:r>
            <a:r>
              <a:rPr lang="en-US" b="0" dirty="0">
                <a:solidFill>
                  <a:srgbClr val="000000"/>
                </a:solidFill>
                <a:effectLst/>
                <a:latin typeface="Consolas" panose="020B0609020204030204" pitchFamily="49" charset="0"/>
              </a:rPr>
              <a:t>the number of slides in this lesson has been reduced. Removed slides are at the end.</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Deploy and manage Azure compute resources (20–25%)</a:t>
            </a:r>
          </a:p>
          <a:p>
            <a:r>
              <a:rPr lang="en-US" b="0" dirty="0">
                <a:solidFill>
                  <a:srgbClr val="000000"/>
                </a:solidFill>
                <a:effectLst/>
                <a:latin typeface="Consolas" panose="020B0609020204030204" pitchFamily="49" charset="0"/>
              </a:rPr>
              <a:t>Create and configure containers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storage for Azure Kubernetes Service (AKS).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scaling for AKS.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network connections for AKS.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Upgrade an AKS cluster.</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1583936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Kubernetes core concepts for Azure Kubernetes Service (AKS) - https://docs.microsoft.com/azure/aks/concepts-clusters-workloads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2341768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Baseline architecture for an Azure Kubernetes Service (AKS) cluster - https://docs.microsoft.com/azure/architecture/reference-architectures/containers/aks/secure-baseline-aks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3238018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concepts for applications in Azure Kubernetes Service (AKS) - https://docs.microsoft.com/azure/aks/concepts-network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08582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00" b="0" dirty="0">
                <a:solidFill>
                  <a:srgbClr val="000000"/>
                </a:solidFill>
                <a:effectLst/>
                <a:latin typeface="Consolas" panose="020B0609020204030204" pitchFamily="49" charset="0"/>
              </a:rPr>
              <a:t>Deploy and manage Azure compute resources (20–25%)</a:t>
            </a:r>
          </a:p>
          <a:p>
            <a:r>
              <a:rPr lang="en-US" sz="8800" b="0" dirty="0">
                <a:solidFill>
                  <a:srgbClr val="000000"/>
                </a:solidFill>
                <a:effectLst/>
                <a:latin typeface="Consolas" panose="020B0609020204030204" pitchFamily="49" charset="0"/>
              </a:rPr>
              <a:t>Create and configure Azure App Service</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Create an App Service.</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Secure an App Service.</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Configure custom domain names.</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Configure backup for an App Service.</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Configure networking settings.</a:t>
            </a:r>
          </a:p>
          <a:p>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Configure deployment settings.</a:t>
            </a:r>
          </a:p>
          <a:p>
            <a:br>
              <a:rPr lang="en-US" sz="8800" b="0" dirty="0">
                <a:solidFill>
                  <a:srgbClr val="000000"/>
                </a:solidFill>
                <a:effectLst/>
                <a:latin typeface="Consolas" panose="020B0609020204030204" pitchFamily="49" charset="0"/>
              </a:rPr>
            </a:b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613201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options for applications in Azure Kubernetes Service (AKS) - https://docs.microsoft.com/azure/aks/concepts-storage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37063370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Scaling options for applications in Azure Kubernetes Service (AKS) - https://docs.microsoft.com/azure/aks/concepts-scale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30605126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t>QuickStart: </a:t>
            </a:r>
            <a:r>
              <a:rPr lang="en-US" sz="882" b="0" i="0" u="none" strike="noStrike" kern="1200" dirty="0">
                <a:solidFill>
                  <a:schemeClr val="tx1"/>
                </a:solidFill>
                <a:effectLst/>
                <a:ea typeface="+mn-ea"/>
                <a:cs typeface="+mn-cs"/>
              </a:rPr>
              <a:t>Deploy an Azure Kubernetes Service (AKS) cluster using the Azure portal</a:t>
            </a:r>
            <a:r>
              <a:rPr lang="en-US" b="0" dirty="0"/>
              <a:t> - https://docs.microsoft.com/azure/aks/kubernetes-walkthrough-portal</a:t>
            </a:r>
          </a:p>
          <a:p>
            <a:endParaRPr lang="en-US" b="0" dirty="0"/>
          </a:p>
          <a:p>
            <a:r>
              <a:rPr lang="en-US" b="0" dirty="0"/>
              <a:t>✔ Always consider having students walk-through the demonstrations themselves. Also, consider the overlap with the formal labs and your best use of time. </a:t>
            </a:r>
          </a:p>
          <a:p>
            <a:endParaRPr lang="en-US" b="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8/8/2023 10:43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1087600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Assessment Guide in the MCT DLC has open-ended questions.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how Azure Kubernetes service pools, nodes, and pods work together.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000000"/>
                </a:solidFill>
                <a:effectLst/>
                <a:latin typeface="Calibri" panose="020F0502020204030204" pitchFamily="34" charset="0"/>
                <a:ea typeface="Segoe UI" panose="020B0502040204020203" pitchFamily="34" charset="0"/>
                <a:cs typeface="Segoe UI (Body)"/>
              </a:rPr>
              <a:t>Kubernetes is an open-source system for automating deployment, scaling, and management of containerized applications. Azure Kubernetes Service (AKS) makes it simple to deploy a managed Kubernetes cluster in Azure.</a:t>
            </a:r>
            <a:r>
              <a:rPr lang="en-US" sz="1800" b="1" dirty="0">
                <a:solidFill>
                  <a:srgbClr val="505050"/>
                </a:solidFill>
                <a:effectLst/>
                <a:latin typeface="Calibri" panose="020F0502020204030204" pitchFamily="34" charset="0"/>
                <a:ea typeface="Segoe UI" panose="020B0502040204020203" pitchFamily="34"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Nodes are the individual VMs running the containerized applications. Pods are a single instance of an application. The application can contain multiple containers. Pools are groups of nodes with identical configurations. Both pools and nodes can be scaled.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39</a:t>
            </a:fld>
            <a:endParaRPr lang="en-US"/>
          </a:p>
        </p:txBody>
      </p:sp>
    </p:spTree>
    <p:extLst>
      <p:ext uri="{BB962C8B-B14F-4D97-AF65-F5344CB8AC3E}">
        <p14:creationId xmlns:p14="http://schemas.microsoft.com/office/powerpoint/2010/main" val="2952623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18954985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09a - Implement Web Apps - ESTIMATED DURATION 30 MIN</a:t>
            </a:r>
          </a:p>
          <a:p>
            <a:r>
              <a:rPr lang="en-US" dirty="0"/>
              <a:t>Lab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1282892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09b - Implement Azure Container Instances - ESTIMATED DURATION 20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8364988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09c - Implement Azure Kubernetes Service - ESTIMATED DURATION 40 MIN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Lab Repository - https://microsoftlearning.github.io/AZ-104-MicrosoftAzureAdministrator/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30623497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Kubernetes - https://azure.microsoft.com/topic/what-is-kubernetes/</a:t>
            </a:r>
          </a:p>
          <a:p>
            <a:endParaRPr lang="en-US" dirty="0"/>
          </a:p>
          <a:p>
            <a:pPr algn="l"/>
            <a:r>
              <a:rPr lang="en-US" b="1" i="0" dirty="0">
                <a:effectLst/>
                <a:latin typeface="Segoe UI" panose="020B0502040204020203" pitchFamily="34" charset="0"/>
              </a:rPr>
              <a:t>Student Notes: </a:t>
            </a:r>
          </a:p>
          <a:p>
            <a:pPr algn="l"/>
            <a:endParaRPr lang="en-US" b="1" i="0" dirty="0">
              <a:effectLst/>
              <a:latin typeface="Segoe UI" panose="020B0502040204020203" pitchFamily="34" charset="0"/>
            </a:endParaRPr>
          </a:p>
          <a:p>
            <a:pPr algn="l"/>
            <a:r>
              <a:rPr lang="en-US" b="0" i="0" dirty="0">
                <a:effectLst/>
                <a:latin typeface="Segoe UI" panose="020B0502040204020203" pitchFamily="34" charset="0"/>
              </a:rPr>
              <a:t>Kubernetes is a rapidly evolving platform that manages container-based applications and their associated networking and storage components. The focus is on the application workloads, not the underlying infrastructure components. Kubernetes provides a declarative approach to deployments, backed by a robust set of APIs for management operations.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You can build and run modern, portable, microservices-based applications that benefit from Kubernetes orchestrating and managing the availability of those application components. Kubernetes supports both stateless and stateful applications as teams progress through the adoption of microservices-based applications.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As an open platform, Kubernetes allows you to build your applications with your preferred programming language, OS, libraries, or messaging bus. Existing continuous integration and continuous delivery (CI/CD) tools can integrate with Kubernetes to schedule and deploy releases.</a:t>
            </a:r>
          </a:p>
          <a:p>
            <a:pPr algn="l"/>
            <a:r>
              <a:rPr lang="en-US" b="0" i="0" dirty="0">
                <a:effectLst/>
                <a:latin typeface="Segoe UI" panose="020B0502040204020203" pitchFamily="34" charset="0"/>
              </a:rPr>
              <a:t>Azure Kubernetes Service (AKS) provides a managed Kubernetes service that reduces the complexity for deployment and core management tasks, including coordinating upgrades. The AKS cluster is managed by the Azure platform, and you only pay for the AKS nodes that run your applications. AKS is built on top of the open-source Azure Container Service Engine (</a:t>
            </a:r>
            <a:r>
              <a:rPr lang="en-US" b="0" i="0" dirty="0" err="1">
                <a:effectLst/>
                <a:latin typeface="Segoe UI" panose="020B0502040204020203" pitchFamily="34" charset="0"/>
              </a:rPr>
              <a:t>acs</a:t>
            </a:r>
            <a:r>
              <a:rPr lang="en-US" b="0" i="0" dirty="0">
                <a:effectLst/>
                <a:latin typeface="Segoe UI" panose="020B0502040204020203" pitchFamily="34" charset="0"/>
              </a:rPr>
              <a:t>-engine).</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Azure Kubernetes Service (AKS) makes it simple to deploy a managed Kubernetes cluster in Azure. AKS reduces the complexity and operational overhead of managing Kubernetes by offloading much of that responsibility to Azure. As a hosted Kubernetes service, Azure handles critical tasks like health monitoring and maintenance for you. In addition, the service is free, you only pay for the agent nodes within your clusters.</a:t>
            </a:r>
          </a:p>
          <a:p>
            <a:pPr algn="l"/>
            <a:endParaRPr lang="en-US" dirty="0"/>
          </a:p>
          <a:p>
            <a:pPr algn="l"/>
            <a:r>
              <a:rPr lang="en-US" dirty="0"/>
              <a:t>Features</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Flexible deployment options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Azure Kubernetes Service offers portal, command line, and template driven deployment options (Resource Manager templates and Terraform). When deploying an AKS cluster, the Kubernetes nodes are deployed and configured for you. Additional features such as advanced networking, Azure Active Directory integration, and monitoring can also be configured during the deployment process. </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a:t>
            </a:r>
            <a:r>
              <a:rPr lang="en-US" b="0" dirty="0">
                <a:solidFill>
                  <a:srgbClr val="000000"/>
                </a:solidFill>
                <a:effectLst/>
                <a:latin typeface="Consolas" panose="020B0609020204030204" pitchFamily="49" charset="0"/>
              </a:rPr>
              <a:t>dentity and security management: AKS clusters support RBAC.  An AKS cluster can also be configured to integrate with Azure Active Directory. In this configuration, Kubernetes access can be configured based on Azure Active Directory identity and group membership.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Integrated logging and monitoring: Container health gives you performance visibility by collecting memory and processor metrics from containers, nodes, and controllers. Container logs are also collected. This data is stored in your Log Analytics workspace, and is available through the Azure portal, Azure CLI, or a REST endpoint.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Cluster node scaling: As demand for resources increases, the nodes of an AKS cluster can be scaled out to match. If resource demand drops, nodes can be removed by scaling in the cluster. AKS scale operations can be completed using the Azure portal or the Azure CLI.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Cluster node upgrade: AKS Service offers multiple Kubernetes versions. As new versions become available in AKS, your cluster can be upgraded using the Azure portal or Azure CLI. During the upgrade process, nodes are carefully cordoned and drained to minimize disruption to running applications.</a:t>
            </a:r>
          </a:p>
          <a:p>
            <a:pPr algn="l"/>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39369610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egoe UI" panose="020B0502040204020203" pitchFamily="34" charset="0"/>
              </a:rPr>
              <a:t>Student Notes:</a:t>
            </a:r>
          </a:p>
          <a:p>
            <a:endParaRPr lang="en-US" b="0" i="0" dirty="0">
              <a:effectLst/>
              <a:latin typeface="Segoe UI" panose="020B0502040204020203" pitchFamily="34" charset="0"/>
            </a:endParaRPr>
          </a:p>
          <a:p>
            <a:r>
              <a:rPr lang="en-US" b="0" i="0" dirty="0">
                <a:effectLst/>
                <a:latin typeface="Segoe UI" panose="020B0502040204020203" pitchFamily="34" charset="0"/>
              </a:rPr>
              <a:t>There are different ways to authenticate with and secure Kubernetes clusters. Using role-based access controls (RBAC), you can grant users or groups access to only the resources they need. With Azure Kubernetes Service (AKS), you can further enhance the security and permissions structure by using Azure Active Directory. These approaches help you secure your application workloads and customer data.</a:t>
            </a:r>
          </a:p>
          <a:p>
            <a:endParaRPr lang="en-US" b="0" i="0" dirty="0">
              <a:effectLst/>
              <a:latin typeface="Segoe UI" panose="020B0502040204020203" pitchFamily="34" charset="0"/>
            </a:endParaRPr>
          </a:p>
          <a:p>
            <a:pPr algn="l"/>
            <a:r>
              <a:rPr lang="en-US" b="1" i="0" dirty="0">
                <a:effectLst/>
                <a:latin typeface="Segoe UI" panose="020B0502040204020203" pitchFamily="34" charset="0"/>
              </a:rPr>
              <a:t>Kubernetes service accounts</a:t>
            </a:r>
          </a:p>
          <a:p>
            <a:pPr algn="l"/>
            <a:r>
              <a:rPr lang="en-US" b="0" i="0" dirty="0">
                <a:effectLst/>
                <a:latin typeface="Segoe UI" panose="020B0502040204020203" pitchFamily="34" charset="0"/>
              </a:rPr>
              <a:t>One of the primary user types in Kubernetes is a service account. A service account exists in, and is managed by, the Kubernetes API. The credentials for service accounts are stored as Kubernetes secrets, which allows them to be used by authorized pods to communicate with the API Server. Most API requests provide an authentication token for a service account or a normal user account.</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Normal user accounts allow more traditional access for human administrators or developers, not just services and processes. Kubernetes itself does not provide an identity management solution where regular user accounts and passwords are stored. Instead, external identity solutions can be integrated into Kubernetes. For AKS clusters, this integrated identity solution is Azure Active Directory.</a:t>
            </a:r>
          </a:p>
          <a:p>
            <a:pPr algn="l"/>
            <a:endParaRPr lang="en-US" b="0" i="0" dirty="0">
              <a:effectLst/>
              <a:latin typeface="Segoe UI" panose="020B0502040204020203" pitchFamily="34" charset="0"/>
            </a:endParaRPr>
          </a:p>
          <a:p>
            <a:pPr algn="l"/>
            <a:r>
              <a:rPr lang="en-US" b="1" i="0" dirty="0">
                <a:effectLst/>
                <a:latin typeface="Segoe UI" panose="020B0502040204020203" pitchFamily="34" charset="0"/>
              </a:rPr>
              <a:t>Azure Active Directory integration</a:t>
            </a:r>
          </a:p>
          <a:p>
            <a:pPr algn="l"/>
            <a:r>
              <a:rPr lang="en-US" b="0" i="0" dirty="0">
                <a:effectLst/>
                <a:latin typeface="Segoe UI" panose="020B0502040204020203" pitchFamily="34" charset="0"/>
              </a:rPr>
              <a:t>The security of AKS clusters can be enhanced with the integration of Azure Active Directory (AD). Built on decades of enterprise identity management, Azure AD is a multi-tenant, cloud-based directory, and identity management service that combines core directory services, application access management, and identity protection. With Azure AD, you can integrate on-premises identities into AKS clusters to provide a single source for account management and security.</a:t>
            </a:r>
          </a:p>
          <a:p>
            <a:endParaRPr lang="en-US" dirty="0"/>
          </a:p>
          <a:p>
            <a:pPr algn="l"/>
            <a:r>
              <a:rPr lang="en-US" b="1" i="0" dirty="0">
                <a:effectLst/>
                <a:latin typeface="Segoe UI" panose="020B0502040204020203" pitchFamily="34" charset="0"/>
              </a:rPr>
              <a:t>Role-based access controls (RBAC)</a:t>
            </a:r>
          </a:p>
          <a:p>
            <a:pPr algn="l"/>
            <a:r>
              <a:rPr lang="en-US" b="0" i="0" dirty="0">
                <a:effectLst/>
                <a:latin typeface="Segoe UI" panose="020B0502040204020203" pitchFamily="34" charset="0"/>
              </a:rPr>
              <a:t>To provide granular filtering of the actions that users can perform, Kubernetes uses role-based access controls (RBAC). This control mechanism lets you assign users, or groups of users, permission to do things like create or modify resources, or view logs from running application workloads. These permissions can be scoped to a single namespace, or granted across the entire AKS cluster. With Kubernetes RBAC, you create roles to define permissions, and then assign those </a:t>
            </a:r>
            <a:r>
              <a:rPr lang="en-US" b="0" i="1" dirty="0">
                <a:effectLst/>
                <a:latin typeface="Segoe UI" panose="020B0502040204020203" pitchFamily="34" charset="0"/>
              </a:rPr>
              <a:t>roles</a:t>
            </a:r>
            <a:r>
              <a:rPr lang="en-US" b="0" i="0" dirty="0">
                <a:effectLst/>
                <a:latin typeface="Segoe UI" panose="020B0502040204020203" pitchFamily="34" charset="0"/>
              </a:rPr>
              <a:t> to users with </a:t>
            </a:r>
            <a:r>
              <a:rPr lang="en-US" b="0" i="1" dirty="0">
                <a:effectLst/>
                <a:latin typeface="Segoe UI" panose="020B0502040204020203" pitchFamily="34" charset="0"/>
              </a:rPr>
              <a:t>role bindings</a:t>
            </a:r>
            <a:r>
              <a:rPr lang="en-US" b="0" i="0" dirty="0">
                <a:effectLst/>
                <a:latin typeface="Segoe UI" panose="020B0502040204020203" pitchFamily="34" charset="0"/>
              </a:rPr>
              <a:t>.</a:t>
            </a:r>
          </a:p>
          <a:p>
            <a:pPr algn="l"/>
            <a:endParaRPr lang="en-US" b="0" i="0" dirty="0">
              <a:effectLst/>
              <a:latin typeface="Segoe UI" panose="020B0502040204020203" pitchFamily="34" charset="0"/>
            </a:endParaRPr>
          </a:p>
          <a:p>
            <a:pPr algn="l"/>
            <a:r>
              <a:rPr lang="en-US" b="1" i="0" dirty="0">
                <a:effectLst/>
                <a:latin typeface="Segoe UI" panose="020B0502040204020203" pitchFamily="34" charset="0"/>
              </a:rPr>
              <a:t>Azure role-based access controls (RBAC)</a:t>
            </a:r>
          </a:p>
          <a:p>
            <a:pPr algn="l"/>
            <a:r>
              <a:rPr lang="en-US" b="0" i="0" dirty="0">
                <a:effectLst/>
                <a:latin typeface="Segoe UI" panose="020B0502040204020203" pitchFamily="34" charset="0"/>
              </a:rPr>
              <a:t>Another mechanism for controlling access to resources is Azure role-based access controls (RBAC). Kubernetes RBAC is designed to work on resources within your AKS cluster, and Azure RBAC is designed to work on resources within your Azure subscription. With Azure RBAC, you create a </a:t>
            </a:r>
            <a:r>
              <a:rPr lang="en-US" b="0" i="1" dirty="0">
                <a:effectLst/>
                <a:latin typeface="Segoe UI" panose="020B0502040204020203" pitchFamily="34" charset="0"/>
              </a:rPr>
              <a:t>role definition</a:t>
            </a:r>
            <a:r>
              <a:rPr lang="en-US" b="0" i="0" dirty="0">
                <a:effectLst/>
                <a:latin typeface="Segoe UI" panose="020B0502040204020203" pitchFamily="34" charset="0"/>
              </a:rPr>
              <a:t> that outlines the permissions to be applied. A user or group is then assigned this role definition for a particular </a:t>
            </a:r>
            <a:r>
              <a:rPr lang="en-US" b="0" i="1" dirty="0">
                <a:effectLst/>
                <a:latin typeface="Segoe UI" panose="020B0502040204020203" pitchFamily="34" charset="0"/>
              </a:rPr>
              <a:t>scope</a:t>
            </a:r>
            <a:r>
              <a:rPr lang="en-US" b="0" i="0" dirty="0">
                <a:effectLst/>
                <a:latin typeface="Segoe UI" panose="020B0502040204020203" pitchFamily="34" charset="0"/>
              </a:rPr>
              <a:t>, which could be an individual resource, a</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167636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Azure App Service plan overview - https://docs.microsoft.com/azure/app-service/overview-hosting-plans</a:t>
            </a:r>
          </a:p>
          <a:p>
            <a:br>
              <a:rPr lang="en-US" b="0" i="0" dirty="0">
                <a:effectLst/>
                <a:latin typeface="Segoe UI" panose="020B0502040204020203" pitchFamily="34" charset="0"/>
              </a:rPr>
            </a:b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331409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concepts for applications and clusters in Azure Kubernetes Service (AKS) - https://docs.microsoft.com/azure/aks/concepts-security</a:t>
            </a:r>
          </a:p>
          <a:p>
            <a:endParaRPr lang="en-US" dirty="0"/>
          </a:p>
          <a:p>
            <a:r>
              <a:rPr lang="en-US" b="1" dirty="0"/>
              <a:t>Student Notes</a:t>
            </a:r>
          </a:p>
          <a:p>
            <a:endParaRPr lang="en-US" b="1" dirty="0"/>
          </a:p>
          <a:p>
            <a:pPr algn="l"/>
            <a:r>
              <a:rPr lang="en-US" b="0" i="0" dirty="0">
                <a:effectLst/>
                <a:latin typeface="Segoe UI" panose="020B0502040204020203" pitchFamily="34" charset="0"/>
              </a:rPr>
              <a:t>To protect your customer data as you run application workloads in Azure Kubernetes Service (AKS), the security of your cluster is a key consideration. Kubernetes includes security components such as network policies and Secrets. Azure then adds in components such as network security groups and orchestrated cluster upgrades. These security components are combined to keep your AKS cluster running the latest OS security updates and Kubernetes releases, and with secure pod traffic and access to sensitive credentials.</a:t>
            </a:r>
          </a:p>
          <a:p>
            <a:pPr algn="l"/>
            <a:endParaRPr lang="en-US" b="1" i="0" dirty="0">
              <a:effectLst/>
              <a:latin typeface="Segoe UI" panose="020B0502040204020203" pitchFamily="34" charset="0"/>
            </a:endParaRPr>
          </a:p>
          <a:p>
            <a:pPr algn="l"/>
            <a:r>
              <a:rPr lang="en-US" b="1" i="0" dirty="0">
                <a:effectLst/>
                <a:latin typeface="Segoe UI" panose="020B0502040204020203" pitchFamily="34" charset="0"/>
              </a:rPr>
              <a:t>Azure component security</a:t>
            </a:r>
          </a:p>
          <a:p>
            <a:pPr algn="l"/>
            <a:r>
              <a:rPr lang="en-US" b="0" i="0" dirty="0">
                <a:effectLst/>
                <a:latin typeface="Segoe UI" panose="020B0502040204020203" pitchFamily="34" charset="0"/>
              </a:rPr>
              <a:t>Each AKS cluster has their own single-tenanted, dedicated Kubernetes node to provide the API Server, Scheduler, etc. This node is managed and maintained by Microsoft. By default, the Kubernetes API server uses a public IP address and with fully qualified domain name (FQDN). You can control access to the API server using Kubernetes role-based access controls and Azure Active Directory.</a:t>
            </a:r>
          </a:p>
          <a:p>
            <a:pPr algn="l"/>
            <a:endParaRPr lang="en-US" b="0" i="0" dirty="0">
              <a:effectLst/>
              <a:latin typeface="Segoe UI" panose="020B0502040204020203" pitchFamily="34" charset="0"/>
            </a:endParaRPr>
          </a:p>
          <a:p>
            <a:pPr algn="l"/>
            <a:r>
              <a:rPr lang="en-US" b="1" i="0" dirty="0">
                <a:effectLst/>
                <a:latin typeface="Segoe UI" panose="020B0502040204020203" pitchFamily="34" charset="0"/>
              </a:rPr>
              <a:t>Node security</a:t>
            </a:r>
          </a:p>
          <a:p>
            <a:pPr algn="l"/>
            <a:r>
              <a:rPr lang="en-US" b="0" i="0" dirty="0">
                <a:effectLst/>
                <a:latin typeface="Segoe UI" panose="020B0502040204020203" pitchFamily="34" charset="0"/>
              </a:rPr>
              <a:t>AKS nodes are Azure virtual machines that you manage and maintain. When an AKS cluster is created or scaled up, the nodes are automatically deployed with the latest OS security updates and configurations.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Nodes are deployed into a private virtual network subnet, with no public IP addresses assigned. For troubleshooting and management purposes, SSH is enabled by default. This SSH access is only available using the internal IP address. Azure network security group rules can be used to further restrict IP range access to the AKS nodes. Deleting the default network security group SSH rule and disabling the SSH service on the nodes prevents the Azure platform from performing maintenance tasks.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To provide storage, the nodes use Azure-managed Disks. For most VM node sizes, these are Premium disks backed by high-performance SSDs. The data stored on managed disks is automatically encrypted at rest within the Azure platform. To improve redundancy, these disks are also securely replicated within the Azure datacenter.</a:t>
            </a:r>
          </a:p>
          <a:p>
            <a:pPr algn="l"/>
            <a:endParaRPr lang="en-US" b="0" i="0" dirty="0">
              <a:effectLst/>
              <a:latin typeface="Segoe UI" panose="020B0502040204020203" pitchFamily="34" charset="0"/>
            </a:endParaRPr>
          </a:p>
          <a:p>
            <a:pPr algn="l"/>
            <a:r>
              <a:rPr lang="en-US" b="1" i="0" dirty="0">
                <a:effectLst/>
                <a:latin typeface="Segoe UI" panose="020B0502040204020203" pitchFamily="34" charset="0"/>
              </a:rPr>
              <a:t>Cluster upgrades</a:t>
            </a:r>
          </a:p>
          <a:p>
            <a:pPr algn="l"/>
            <a:endParaRPr lang="en-US" b="1" i="0" dirty="0">
              <a:effectLst/>
              <a:latin typeface="Segoe UI" panose="020B0502040204020203" pitchFamily="34" charset="0"/>
            </a:endParaRPr>
          </a:p>
          <a:p>
            <a:pPr algn="l"/>
            <a:r>
              <a:rPr lang="en-US" b="0" i="0" dirty="0">
                <a:effectLst/>
                <a:latin typeface="Segoe UI" panose="020B0502040204020203" pitchFamily="34" charset="0"/>
              </a:rPr>
              <a:t>For security and compliance, or to use the latest features, Azure provides tools to orchestrate the upgrade of an AKS cluster and components. This upgrade orchestration includes both the Kubernetes Azure-managed and customer-managed agent components. You can view a list of available Kubernetes versions for your AKS cluster. To start the upgrade process, you specify one of these available versions. Azure then safely cordons and drains each AKS node and performs the upgrade.</a:t>
            </a:r>
          </a:p>
          <a:p>
            <a:endParaRPr lang="en-US" b="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41793168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0" dirty="0">
                <a:cs typeface="Segoe UI" panose="020B0502040204020203" pitchFamily="34" charset="0"/>
              </a:rPr>
              <a:t>Virtual </a:t>
            </a:r>
            <a:r>
              <a:rPr lang="en-US" sz="850" b="0" dirty="0" err="1">
                <a:cs typeface="Segoe UI" panose="020B0502040204020203" pitchFamily="34" charset="0"/>
              </a:rPr>
              <a:t>Kubelet</a:t>
            </a:r>
            <a:r>
              <a:rPr lang="en-US" sz="850" b="0" dirty="0">
                <a:cs typeface="Segoe UI" panose="020B0502040204020203" pitchFamily="34" charset="0"/>
              </a:rPr>
              <a:t> Introduction - https://azure.microsoft.com/resources/videos/azure-friday-virtual-kubelet-introduction/</a:t>
            </a:r>
          </a:p>
          <a:p>
            <a:endParaRPr lang="en-US" sz="850" b="0" dirty="0">
              <a:cs typeface="Segoe UI" panose="020B0502040204020203" pitchFamily="34" charset="0"/>
            </a:endParaRPr>
          </a:p>
          <a:p>
            <a:r>
              <a:rPr lang="en-US" sz="850" b="1" dirty="0">
                <a:cs typeface="Segoe UI" panose="020B0502040204020203" pitchFamily="34" charset="0"/>
              </a:rPr>
              <a:t>Student Notes</a:t>
            </a:r>
          </a:p>
          <a:p>
            <a:endParaRPr lang="en-US" sz="850" b="1" dirty="0">
              <a:cs typeface="Segoe UI" panose="020B0502040204020203" pitchFamily="34" charset="0"/>
            </a:endParaRPr>
          </a:p>
          <a:p>
            <a:pPr algn="l"/>
            <a:r>
              <a:rPr lang="en-US" sz="1600" b="0" i="0" dirty="0">
                <a:effectLst/>
                <a:latin typeface="Segoe UI" panose="020B0502040204020203" pitchFamily="34" charset="0"/>
              </a:rPr>
              <a:t>Virtual </a:t>
            </a:r>
            <a:r>
              <a:rPr lang="en-US" sz="1600" b="0" i="0" dirty="0" err="1">
                <a:effectLst/>
                <a:latin typeface="Segoe UI" panose="020B0502040204020203" pitchFamily="34" charset="0"/>
              </a:rPr>
              <a:t>kubelet</a:t>
            </a:r>
            <a:r>
              <a:rPr lang="en-US" sz="1600" b="0" i="0" dirty="0">
                <a:effectLst/>
                <a:latin typeface="Segoe UI" panose="020B0502040204020203" pitchFamily="34" charset="0"/>
              </a:rPr>
              <a:t> is an open-source Kubernetes </a:t>
            </a:r>
            <a:r>
              <a:rPr lang="en-US" sz="1600" b="0" i="0" dirty="0" err="1">
                <a:effectLst/>
                <a:latin typeface="Segoe UI" panose="020B0502040204020203" pitchFamily="34" charset="0"/>
              </a:rPr>
              <a:t>kubelet</a:t>
            </a:r>
            <a:r>
              <a:rPr lang="en-US" sz="1600" b="0" i="0" dirty="0">
                <a:effectLst/>
                <a:latin typeface="Segoe UI" panose="020B0502040204020203" pitchFamily="34" charset="0"/>
              </a:rPr>
              <a:t> implementation that masquerades as a </a:t>
            </a:r>
            <a:r>
              <a:rPr lang="en-US" sz="1600" b="0" i="0" dirty="0" err="1">
                <a:effectLst/>
                <a:latin typeface="Segoe UI" panose="020B0502040204020203" pitchFamily="34" charset="0"/>
              </a:rPr>
              <a:t>kubelet</a:t>
            </a:r>
            <a:r>
              <a:rPr lang="en-US" sz="1600" b="0" i="0" dirty="0">
                <a:effectLst/>
                <a:latin typeface="Segoe UI" panose="020B0502040204020203" pitchFamily="34" charset="0"/>
              </a:rPr>
              <a:t>.</a:t>
            </a:r>
          </a:p>
          <a:p>
            <a:pPr algn="l"/>
            <a:br>
              <a:rPr lang="en-US" sz="1600" dirty="0"/>
            </a:br>
            <a:r>
              <a:rPr lang="en-US" sz="1600" b="0" i="0" dirty="0">
                <a:effectLst/>
                <a:latin typeface="Segoe UI" panose="020B0502040204020203" pitchFamily="34" charset="0"/>
              </a:rPr>
              <a:t>n the above example, the virtual </a:t>
            </a:r>
            <a:r>
              <a:rPr lang="en-US" sz="1600" b="0" i="0" dirty="0" err="1">
                <a:effectLst/>
                <a:latin typeface="Segoe UI" panose="020B0502040204020203" pitchFamily="34" charset="0"/>
              </a:rPr>
              <a:t>kubelet</a:t>
            </a:r>
            <a:r>
              <a:rPr lang="en-US" sz="1600" b="0" i="0" dirty="0">
                <a:effectLst/>
                <a:latin typeface="Segoe UI" panose="020B0502040204020203" pitchFamily="34" charset="0"/>
              </a:rPr>
              <a:t> lets us back our Kubernetes cluster with services. These services then host our individual nodes on behalf of the cluster.​ These services can include Container Instances, and Azure Batch. The virtual </a:t>
            </a:r>
            <a:r>
              <a:rPr lang="en-US" sz="1600" b="0" i="0" dirty="0" err="1">
                <a:effectLst/>
                <a:latin typeface="Segoe UI" panose="020B0502040204020203" pitchFamily="34" charset="0"/>
              </a:rPr>
              <a:t>kubelet</a:t>
            </a:r>
            <a:r>
              <a:rPr lang="en-US" sz="1600" b="0" i="0" dirty="0">
                <a:effectLst/>
                <a:latin typeface="Segoe UI" panose="020B0502040204020203" pitchFamily="34" charset="0"/>
              </a:rPr>
              <a:t> registers itself as a node and allows developers to deploy pods and containers with their own APIs. This lets the virtual </a:t>
            </a:r>
            <a:r>
              <a:rPr lang="en-US" sz="1600" b="0" i="0" dirty="0" err="1">
                <a:effectLst/>
                <a:latin typeface="Segoe UI" panose="020B0502040204020203" pitchFamily="34" charset="0"/>
              </a:rPr>
              <a:t>kubelet</a:t>
            </a:r>
            <a:r>
              <a:rPr lang="en-US" sz="1600" b="0" i="0" dirty="0">
                <a:effectLst/>
                <a:latin typeface="Segoe UI" panose="020B0502040204020203" pitchFamily="34" charset="0"/>
              </a:rPr>
              <a:t> provide a shim layer with a pseudo-</a:t>
            </a:r>
            <a:r>
              <a:rPr lang="en-US" sz="1600" b="0" i="0" dirty="0" err="1">
                <a:effectLst/>
                <a:latin typeface="Segoe UI" panose="020B0502040204020203" pitchFamily="34" charset="0"/>
              </a:rPr>
              <a:t>kubelet</a:t>
            </a:r>
            <a:r>
              <a:rPr lang="en-US" sz="1600" b="0" i="0" dirty="0">
                <a:effectLst/>
                <a:latin typeface="Segoe UI" panose="020B0502040204020203" pitchFamily="34" charset="0"/>
              </a:rPr>
              <a:t> implementation. This process lets you use other services for your individual instances.</a:t>
            </a:r>
          </a:p>
          <a:p>
            <a:pPr algn="l"/>
            <a:endParaRPr lang="en-US" sz="1600" b="0" i="0" dirty="0">
              <a:effectLst/>
              <a:latin typeface="Segoe UI" panose="020B0502040204020203" pitchFamily="34" charset="0"/>
            </a:endParaRPr>
          </a:p>
          <a:p>
            <a:pPr algn="l"/>
            <a:r>
              <a:rPr lang="en-US" sz="1600" b="1" i="0" dirty="0">
                <a:effectLst/>
                <a:latin typeface="Segoe UI" panose="020B0502040204020203" pitchFamily="34" charset="0"/>
              </a:rPr>
              <a:t>Provider list</a:t>
            </a:r>
          </a:p>
          <a:p>
            <a:pPr algn="l">
              <a:buFont typeface="Arial" panose="020B0604020202020204" pitchFamily="34" charset="0"/>
              <a:buChar char="•"/>
            </a:pPr>
            <a:r>
              <a:rPr lang="en-US" sz="1600" b="0" i="0" dirty="0">
                <a:effectLst/>
                <a:latin typeface="Segoe UI" panose="020B0502040204020203" pitchFamily="34" charset="0"/>
              </a:rPr>
              <a:t>Azure Batch​</a:t>
            </a:r>
          </a:p>
          <a:p>
            <a:pPr algn="l">
              <a:buFont typeface="Arial" panose="020B0604020202020204" pitchFamily="34" charset="0"/>
              <a:buChar char="•"/>
            </a:pPr>
            <a:r>
              <a:rPr lang="en-US" sz="1600" b="0" i="0" dirty="0">
                <a:effectLst/>
                <a:latin typeface="Segoe UI" panose="020B0502040204020203" pitchFamily="34" charset="0"/>
              </a:rPr>
              <a:t>Container Instances​</a:t>
            </a:r>
          </a:p>
          <a:p>
            <a:pPr algn="l">
              <a:buFont typeface="Arial" panose="020B0604020202020204" pitchFamily="34" charset="0"/>
              <a:buChar char="•"/>
            </a:pPr>
            <a:r>
              <a:rPr lang="en-US" sz="1600" b="0" i="0" dirty="0">
                <a:effectLst/>
                <a:latin typeface="Segoe UI" panose="020B0502040204020203" pitchFamily="34" charset="0"/>
              </a:rPr>
              <a:t>Alibaba Cloud Elastic Container Instance (ECI)​</a:t>
            </a:r>
          </a:p>
          <a:p>
            <a:pPr algn="l">
              <a:buFont typeface="Arial" panose="020B0604020202020204" pitchFamily="34" charset="0"/>
              <a:buChar char="•"/>
            </a:pPr>
            <a:r>
              <a:rPr lang="en-US" sz="1600" b="0" i="0" dirty="0">
                <a:effectLst/>
                <a:latin typeface="Segoe UI" panose="020B0502040204020203" pitchFamily="34" charset="0"/>
              </a:rPr>
              <a:t>AWS </a:t>
            </a:r>
            <a:r>
              <a:rPr lang="en-US" sz="1600" b="0" i="0" dirty="0" err="1">
                <a:effectLst/>
                <a:latin typeface="Segoe UI" panose="020B0502040204020203" pitchFamily="34" charset="0"/>
              </a:rPr>
              <a:t>Fargate</a:t>
            </a:r>
            <a:r>
              <a:rPr lang="en-US" sz="1600" b="0" i="0" dirty="0">
                <a:effectLst/>
                <a:latin typeface="Segoe UI" panose="020B0502040204020203" pitchFamily="34" charset="0"/>
              </a:rPr>
              <a:t>​</a:t>
            </a:r>
          </a:p>
          <a:p>
            <a:pPr algn="l">
              <a:buFont typeface="Arial" panose="020B0604020202020204" pitchFamily="34" charset="0"/>
              <a:buChar char="•"/>
            </a:pPr>
            <a:r>
              <a:rPr lang="en-US" sz="1600" b="0" i="0" dirty="0">
                <a:effectLst/>
                <a:latin typeface="Segoe UI" panose="020B0502040204020203" pitchFamily="34" charset="0"/>
              </a:rPr>
              <a:t>Kubernetes Container Runtime Interface (CRI)​</a:t>
            </a:r>
          </a:p>
          <a:p>
            <a:pPr algn="l">
              <a:buFont typeface="Arial" panose="020B0604020202020204" pitchFamily="34" charset="0"/>
              <a:buChar char="•"/>
            </a:pPr>
            <a:r>
              <a:rPr lang="en-US" sz="1600" b="0" i="0" dirty="0">
                <a:effectLst/>
                <a:latin typeface="Segoe UI" panose="020B0502040204020203" pitchFamily="34" charset="0"/>
              </a:rPr>
              <a:t>Huawei Cloud Container Instance (CCI)​</a:t>
            </a:r>
          </a:p>
          <a:p>
            <a:pPr algn="l">
              <a:buFont typeface="Arial" panose="020B0604020202020204" pitchFamily="34" charset="0"/>
              <a:buChar char="•"/>
            </a:pPr>
            <a:r>
              <a:rPr lang="en-US" sz="1600" b="0" i="0" dirty="0" err="1">
                <a:effectLst/>
                <a:latin typeface="Segoe UI" panose="020B0502040204020203" pitchFamily="34" charset="0"/>
              </a:rPr>
              <a:t>HashiCorp</a:t>
            </a:r>
            <a:r>
              <a:rPr lang="en-US" sz="1600" b="0" i="0" dirty="0">
                <a:effectLst/>
                <a:latin typeface="Segoe UI" panose="020B0502040204020203" pitchFamily="34" charset="0"/>
              </a:rPr>
              <a:t> Nomad​</a:t>
            </a:r>
          </a:p>
          <a:p>
            <a:pPr algn="l">
              <a:buFont typeface="Arial" panose="020B0604020202020204" pitchFamily="34" charset="0"/>
              <a:buChar char="•"/>
            </a:pPr>
            <a:r>
              <a:rPr lang="en-US" sz="1600" b="0" i="0" dirty="0">
                <a:effectLst/>
                <a:latin typeface="Segoe UI" panose="020B0502040204020203" pitchFamily="34" charset="0"/>
              </a:rPr>
              <a:t>OpenStack </a:t>
            </a:r>
            <a:r>
              <a:rPr lang="en-US" sz="1600" b="0" i="0" dirty="0" err="1">
                <a:effectLst/>
                <a:latin typeface="Segoe UI" panose="020B0502040204020203" pitchFamily="34" charset="0"/>
              </a:rPr>
              <a:t>Zun</a:t>
            </a:r>
            <a:endParaRPr lang="en-US" sz="1600" b="0" i="0" dirty="0">
              <a:effectLst/>
              <a:latin typeface="Segoe UI" panose="020B0502040204020203" pitchFamily="34" charset="0"/>
            </a:endParaRPr>
          </a:p>
          <a:p>
            <a:pPr algn="l">
              <a:buFont typeface="Arial" panose="020B0604020202020204" pitchFamily="34" charset="0"/>
              <a:buChar char="•"/>
            </a:pPr>
            <a:r>
              <a:rPr lang="en-US" sz="1600" b="0" i="0" dirty="0">
                <a:effectLst/>
                <a:latin typeface="Segoe UI" panose="020B0502040204020203" pitchFamily="34" charset="0"/>
              </a:rPr>
              <a:t>Custom provider</a:t>
            </a:r>
          </a:p>
          <a:p>
            <a:endParaRPr lang="en-US" sz="850" b="1" dirty="0">
              <a:cs typeface="Segoe UI"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37083719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Continuous deployment - https://github.com/projectkudu/kudu/wiki/Continuous-deployment#setting-up-continuous-deployment-using-manual-steps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38094927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Application Insights? - https://docs.microsoft.com/azure/azure-monitor/app/app-insights-overview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34700919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vs. virtual machines - https://docs.microsoft.com/virtualization/windowscontainers/about/containers-vs-</a:t>
            </a:r>
            <a:endParaRPr lang="en-US" sz="1800" b="0" i="0" u="none" strike="noStrike" dirty="0">
              <a:effectLst/>
              <a:latin typeface="Arial" panose="020B0604020202020204" pitchFamily="34"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54</a:t>
            </a:fld>
            <a:endParaRPr lang="en-US"/>
          </a:p>
        </p:txBody>
      </p:sp>
    </p:spTree>
    <p:extLst>
      <p:ext uri="{BB962C8B-B14F-4D97-AF65-F5344CB8AC3E}">
        <p14:creationId xmlns:p14="http://schemas.microsoft.com/office/powerpoint/2010/main" val="2796989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pricing - https://azure.microsoft.com/pricing/details/app-service/windows/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8/8/2023 10:43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72960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up an app in Azure App Service - https://docs.microsoft.com/azure/app-service/manage-scale-up</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670055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started with </a:t>
            </a:r>
            <a:r>
              <a:rPr lang="en-US" dirty="0" err="1"/>
              <a:t>Autoscale</a:t>
            </a:r>
            <a:r>
              <a:rPr lang="en-US" dirty="0"/>
              <a:t> in Azure - https://docs.microsoft.com/azure/azure-monitor/platform/autoscale-get-started?toc=/azure/app-service/toc.json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81178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Always consider having students walk-through the demonstrations themselves. Also, consider the overlap with the formal labs and your best use of time. </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8/8/2023 10:43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712227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https://docs.microsoft.com/learn/browse</a:t>
            </a:r>
          </a:p>
          <a:p>
            <a:endParaRPr lang="en-US" dirty="0"/>
          </a:p>
          <a:p>
            <a:endParaRPr lang="en-US" dirty="0"/>
          </a:p>
          <a:p>
            <a:r>
              <a:rPr lang="en-US" dirty="0"/>
              <a:t>The Assessment Guide in the MCT DLC has open-ended questions.</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What is an App Service Plan and what will you consider in deciding which plan to choose?</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An App Service Plan defines a set of compute resources for a web app to run. The plan determines performance, price, and features for a web app. Considerations for which plan to choose include how many web apps you can have, the disk space available to the web apps, if the web app can </a:t>
            </a:r>
            <a:r>
              <a:rPr lang="en-US" sz="1800" dirty="0" err="1">
                <a:solidFill>
                  <a:srgbClr val="505050"/>
                </a:solidFill>
                <a:effectLst/>
                <a:latin typeface="Calibri" panose="020F0502020204030204" pitchFamily="34" charset="0"/>
                <a:ea typeface="Segoe UI" panose="020B0502040204020203" pitchFamily="34" charset="0"/>
                <a:cs typeface="Segoe UI (Body)"/>
              </a:rPr>
              <a:t>autoscale</a:t>
            </a:r>
            <a:r>
              <a:rPr lang="en-US" sz="1800" dirty="0">
                <a:solidFill>
                  <a:srgbClr val="505050"/>
                </a:solidFill>
                <a:effectLst/>
                <a:latin typeface="Calibri" panose="020F0502020204030204" pitchFamily="34" charset="0"/>
                <a:ea typeface="Segoe UI" panose="020B0502040204020203" pitchFamily="34" charset="0"/>
                <a:cs typeface="Segoe UI (Body)"/>
              </a:rPr>
              <a:t>, how many deployment slots are available, and how many web app instances can be created.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10</a:t>
            </a:fld>
            <a:endParaRPr lang="en-US"/>
          </a:p>
        </p:txBody>
      </p:sp>
    </p:spTree>
    <p:extLst>
      <p:ext uri="{BB962C8B-B14F-4D97-AF65-F5344CB8AC3E}">
        <p14:creationId xmlns:p14="http://schemas.microsoft.com/office/powerpoint/2010/main" val="2952623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78F76081-828F-4C52-AA16-090DBC90ABE7}"/>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7073DB33-B054-4E09-9CF7-1310540A60B7}"/>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EB4B854E-65BB-477A-8733-98A573C96F7D}"/>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3378426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D8BEC7DC-2B5C-4DCE-BCF8-67616187F80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9222755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24" r:id="rId3"/>
    <p:sldLayoutId id="2147484623"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learn/modules/app-service-scale-up-scale-ou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5.png"/><Relationship Id="rId11" Type="http://schemas.openxmlformats.org/officeDocument/2006/relationships/image" Target="../media/image21.wmf"/><Relationship Id="rId5" Type="http://schemas.openxmlformats.org/officeDocument/2006/relationships/image" Target="../media/image34.wmf"/><Relationship Id="rId10" Type="http://schemas.openxmlformats.org/officeDocument/2006/relationships/image" Target="../media/image39.wmf"/><Relationship Id="rId4" Type="http://schemas.openxmlformats.org/officeDocument/2006/relationships/image" Target="../media/image33.png"/><Relationship Id="rId9"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2.png"/><Relationship Id="rId3" Type="http://schemas.openxmlformats.org/officeDocument/2006/relationships/image" Target="../media/image6.wmf"/><Relationship Id="rId7" Type="http://schemas.openxmlformats.org/officeDocument/2006/relationships/oleObject" Target="../embeddings/oleObject3.bin"/><Relationship Id="rId12" Type="http://schemas.openxmlformats.org/officeDocument/2006/relationships/image" Target="../media/image11.svg"/><Relationship Id="rId2" Type="http://schemas.openxmlformats.org/officeDocument/2006/relationships/notesSlide" Target="../notesSlides/notesSlide2.xml"/><Relationship Id="rId16" Type="http://schemas.openxmlformats.org/officeDocument/2006/relationships/image" Target="../media/image15.svg"/><Relationship Id="rId1" Type="http://schemas.openxmlformats.org/officeDocument/2006/relationships/slideLayout" Target="../slideLayouts/slideLayout3.xml"/><Relationship Id="rId6" Type="http://schemas.openxmlformats.org/officeDocument/2006/relationships/oleObject" Target="../embeddings/oleObject2.bin"/><Relationship Id="rId11" Type="http://schemas.openxmlformats.org/officeDocument/2006/relationships/image" Target="../media/image10.png"/><Relationship Id="rId5" Type="http://schemas.openxmlformats.org/officeDocument/2006/relationships/image" Target="../media/image7.wmf"/><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oleObject" Target="../embeddings/oleObject1.bin"/><Relationship Id="rId9" Type="http://schemas.openxmlformats.org/officeDocument/2006/relationships/image" Target="../media/image8.png"/><Relationship Id="rId14" Type="http://schemas.openxmlformats.org/officeDocument/2006/relationships/image" Target="../media/image13.svg"/></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learn/modules/host-a-web-app-with-azure-app-servic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hyperlink" Target="https://docs.microsoft.com/learn/modules/app-service-autoscale-rules/" TargetMode="External"/><Relationship Id="rId4" Type="http://schemas.openxmlformats.org/officeDocument/2006/relationships/hyperlink" Target="https://docs.microsoft.com/learn/modules/stage-deploy-app-service-deployment-slot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54.wmf"/><Relationship Id="rId7" Type="http://schemas.openxmlformats.org/officeDocument/2006/relationships/image" Target="../media/image21.wmf"/><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62.sv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13.sv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learn/modules/run-docker-with-azure-container-instances/"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hyperlink" Target="https://docs.microsoft.com/learn/modules/intro-to-container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21.wmf"/><Relationship Id="rId4" Type="http://schemas.openxmlformats.org/officeDocument/2006/relationships/image" Target="../media/image64.wmf"/><Relationship Id="rId9" Type="http://schemas.openxmlformats.org/officeDocument/2006/relationships/image" Target="../media/image69.wmf"/></Relationships>
</file>

<file path=ppt/slides/_rels/slide3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learn/modules/intro-to-azure-kubernetes-service/"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s://docs.microsoft.com/learn/modules/implement-azure-kubernetes-service/" TargetMode="External"/><Relationship Id="rId4" Type="http://schemas.openxmlformats.org/officeDocument/2006/relationships/image" Target="../media/image31.emf"/></Relationships>
</file>

<file path=ppt/slides/_rels/slide4.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9.wmf"/><Relationship Id="rId5" Type="http://schemas.openxmlformats.org/officeDocument/2006/relationships/image" Target="../media/image18.png"/><Relationship Id="rId4" Type="http://schemas.openxmlformats.org/officeDocument/2006/relationships/image" Target="../media/image17.wmf"/></Relationships>
</file>

<file path=ppt/slides/_rels/slide40.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9.svg"/><Relationship Id="rId3" Type="http://schemas.openxmlformats.org/officeDocument/2006/relationships/image" Target="../media/image79.svg"/><Relationship Id="rId7" Type="http://schemas.openxmlformats.org/officeDocument/2006/relationships/image" Target="../media/image81.svg"/><Relationship Id="rId12" Type="http://schemas.openxmlformats.org/officeDocument/2006/relationships/image" Target="../media/image8.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11.svg"/><Relationship Id="rId10" Type="http://schemas.openxmlformats.org/officeDocument/2006/relationships/image" Target="../media/image84.svg"/><Relationship Id="rId4" Type="http://schemas.openxmlformats.org/officeDocument/2006/relationships/image" Target="../media/image10.png"/><Relationship Id="rId9" Type="http://schemas.openxmlformats.org/officeDocument/2006/relationships/image" Target="../media/image83.png"/><Relationship Id="rId14" Type="http://schemas.openxmlformats.org/officeDocument/2006/relationships/image" Target="../media/image8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9.svg"/><Relationship Id="rId7" Type="http://schemas.openxmlformats.org/officeDocument/2006/relationships/image" Target="../media/image88.sv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13.svg"/><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91.png"/><Relationship Id="rId13" Type="http://schemas.openxmlformats.org/officeDocument/2006/relationships/image" Target="../media/image96.svg"/><Relationship Id="rId18" Type="http://schemas.openxmlformats.org/officeDocument/2006/relationships/image" Target="../media/image101.png"/><Relationship Id="rId3" Type="http://schemas.openxmlformats.org/officeDocument/2006/relationships/image" Target="../media/image79.svg"/><Relationship Id="rId21" Type="http://schemas.openxmlformats.org/officeDocument/2006/relationships/image" Target="../media/image83.png"/><Relationship Id="rId7" Type="http://schemas.openxmlformats.org/officeDocument/2006/relationships/image" Target="../media/image90.svg"/><Relationship Id="rId12" Type="http://schemas.openxmlformats.org/officeDocument/2006/relationships/image" Target="../media/image95.png"/><Relationship Id="rId17" Type="http://schemas.openxmlformats.org/officeDocument/2006/relationships/image" Target="../media/image100.svg"/><Relationship Id="rId2" Type="http://schemas.openxmlformats.org/officeDocument/2006/relationships/image" Target="../media/image78.png"/><Relationship Id="rId16" Type="http://schemas.openxmlformats.org/officeDocument/2006/relationships/image" Target="../media/image99.png"/><Relationship Id="rId20" Type="http://schemas.openxmlformats.org/officeDocument/2006/relationships/image" Target="../media/image103.svg"/><Relationship Id="rId1" Type="http://schemas.openxmlformats.org/officeDocument/2006/relationships/slideLayout" Target="../slideLayouts/slideLayout2.xml"/><Relationship Id="rId6" Type="http://schemas.openxmlformats.org/officeDocument/2006/relationships/image" Target="../media/image89.png"/><Relationship Id="rId11" Type="http://schemas.openxmlformats.org/officeDocument/2006/relationships/image" Target="../media/image94.svg"/><Relationship Id="rId5" Type="http://schemas.openxmlformats.org/officeDocument/2006/relationships/image" Target="../media/image15.svg"/><Relationship Id="rId15" Type="http://schemas.openxmlformats.org/officeDocument/2006/relationships/image" Target="../media/image98.svg"/><Relationship Id="rId10" Type="http://schemas.openxmlformats.org/officeDocument/2006/relationships/image" Target="../media/image93.png"/><Relationship Id="rId19" Type="http://schemas.openxmlformats.org/officeDocument/2006/relationships/image" Target="../media/image102.png"/><Relationship Id="rId4" Type="http://schemas.openxmlformats.org/officeDocument/2006/relationships/image" Target="../media/image14.png"/><Relationship Id="rId9" Type="http://schemas.openxmlformats.org/officeDocument/2006/relationships/image" Target="../media/image92.svg"/><Relationship Id="rId14" Type="http://schemas.openxmlformats.org/officeDocument/2006/relationships/image" Target="../media/image97.png"/><Relationship Id="rId22" Type="http://schemas.openxmlformats.org/officeDocument/2006/relationships/image" Target="../media/image84.svg"/></Relationships>
</file>

<file path=ppt/slides/_rels/slide47.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4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43.png"/></Relationships>
</file>

<file path=ppt/slides/_rels/slide53.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wmf"/><Relationship Id="rId4" Type="http://schemas.openxmlformats.org/officeDocument/2006/relationships/image" Target="../media/image2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4055" y="2369989"/>
            <a:ext cx="5921578" cy="2254546"/>
          </a:xfrm>
        </p:spPr>
        <p:txBody>
          <a:bodyPr bIns="0" anchor="ctr">
            <a:noAutofit/>
          </a:bodyPr>
          <a:lstStyle/>
          <a:p>
            <a:pPr>
              <a:lnSpc>
                <a:spcPct val="100000"/>
              </a:lnSpc>
            </a:pPr>
            <a:r>
              <a:rPr lang="en-US" sz="4000" spc="0" dirty="0">
                <a:solidFill>
                  <a:schemeClr val="tx1"/>
                </a:solidFill>
              </a:rPr>
              <a:t>AZ-104</a:t>
            </a:r>
            <a:br>
              <a:rPr lang="en-US" sz="4000" spc="0" dirty="0">
                <a:solidFill>
                  <a:schemeClr val="tx1"/>
                </a:solidFill>
              </a:rPr>
            </a:br>
            <a:r>
              <a:rPr lang="en-US" sz="4000" spc="0" dirty="0">
                <a:solidFill>
                  <a:schemeClr val="tx1"/>
                </a:solidFill>
              </a:rPr>
              <a:t>Administer PaaS Compute Options</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cs typeface="Segoe UI"/>
              </a:rPr>
              <a:t>Summary and Resources – Configure Azure App Service Plans</a:t>
            </a:r>
          </a:p>
        </p:txBody>
      </p:sp>
      <p:sp>
        <p:nvSpPr>
          <p:cNvPr id="3" name="Rectangle 2">
            <a:extLst>
              <a:ext uri="{FF2B5EF4-FFF2-40B4-BE49-F238E27FC236}">
                <a16:creationId xmlns:a16="http://schemas.microsoft.com/office/drawing/2014/main" id="{F185F91B-2F94-4692-B4F6-FB1FE64CD155}"/>
              </a:ext>
            </a:extLst>
          </p:cNvPr>
          <p:cNvSpPr/>
          <p:nvPr/>
        </p:nvSpPr>
        <p:spPr bwMode="auto">
          <a:xfrm>
            <a:off x="427039" y="1282676"/>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DB314D9F-C825-4894-BD62-410DBCB194ED}"/>
              </a:ext>
            </a:extLst>
          </p:cNvPr>
          <p:cNvSpPr/>
          <p:nvPr/>
        </p:nvSpPr>
        <p:spPr bwMode="auto">
          <a:xfrm>
            <a:off x="4256087" y="1282676"/>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bg1"/>
                </a:solidFill>
                <a:latin typeface="+mj-lt"/>
              </a:rPr>
              <a:t>Microsoft Learn Modules (docs.microsoft.com/Learn)</a:t>
            </a:r>
          </a:p>
        </p:txBody>
      </p:sp>
      <p:sp>
        <p:nvSpPr>
          <p:cNvPr id="9" name="Rectangle 8">
            <a:extLst>
              <a:ext uri="{FF2B5EF4-FFF2-40B4-BE49-F238E27FC236}">
                <a16:creationId xmlns:a16="http://schemas.microsoft.com/office/drawing/2014/main" id="{B5626745-2DE6-48D7-8FBA-2B4F0FA20E74}"/>
              </a:ext>
            </a:extLst>
          </p:cNvPr>
          <p:cNvSpPr/>
          <p:nvPr/>
        </p:nvSpPr>
        <p:spPr>
          <a:xfrm>
            <a:off x="4388062" y="2169860"/>
            <a:ext cx="7742238" cy="73152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dirty="0">
                <a:hlinkClick r:id="rId3"/>
              </a:rPr>
              <a:t>Scale an App Service web app to efficiently meet demand with App Service scale up and scale out </a:t>
            </a:r>
            <a:endParaRPr lang="en-US" dirty="0">
              <a:solidFill>
                <a:schemeClr val="tx1"/>
              </a:solidFill>
              <a:cs typeface="Segoe UI"/>
            </a:endParaRPr>
          </a:p>
        </p:txBody>
      </p:sp>
      <p:cxnSp>
        <p:nvCxnSpPr>
          <p:cNvPr id="24" name="Straight Connector 23">
            <a:extLst>
              <a:ext uri="{FF2B5EF4-FFF2-40B4-BE49-F238E27FC236}">
                <a16:creationId xmlns:a16="http://schemas.microsoft.com/office/drawing/2014/main" id="{8FA2AF56-CFE8-4EFB-ABEF-37B0881831A6}"/>
              </a:ext>
              <a:ext uri="{C183D7F6-B498-43B3-948B-1728B52AA6E4}">
                <adec:decorative xmlns:adec="http://schemas.microsoft.com/office/drawing/2017/decorative" val="1"/>
              </a:ext>
            </a:extLst>
          </p:cNvPr>
          <p:cNvCxnSpPr>
            <a:cxnSpLocks/>
          </p:cNvCxnSpPr>
          <p:nvPr/>
        </p:nvCxnSpPr>
        <p:spPr>
          <a:xfrm>
            <a:off x="4388062" y="294627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64E6168-34A6-4052-8098-A1C03E09BA71}"/>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3596" y="2788964"/>
            <a:ext cx="1494645" cy="2173707"/>
          </a:xfrm>
          <a:prstGeom prst="rect">
            <a:avLst/>
          </a:prstGeom>
        </p:spPr>
      </p:pic>
    </p:spTree>
    <p:extLst>
      <p:ext uri="{BB962C8B-B14F-4D97-AF65-F5344CB8AC3E}">
        <p14:creationId xmlns:p14="http://schemas.microsoft.com/office/powerpoint/2010/main" val="6089082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51041"/>
            <a:ext cx="9070923" cy="492443"/>
          </a:xfrm>
        </p:spPr>
        <p:txBody>
          <a:bodyPr/>
          <a:lstStyle/>
          <a:p>
            <a:pPr>
              <a:lnSpc>
                <a:spcPct val="100000"/>
              </a:lnSpc>
            </a:pPr>
            <a:r>
              <a:rPr lang="en-US" sz="3200" spc="0" dirty="0"/>
              <a:t>Configure Azure App Services</a:t>
            </a:r>
          </a:p>
        </p:txBody>
      </p:sp>
      <p:pic>
        <p:nvPicPr>
          <p:cNvPr id="3" name="Graphic 2">
            <a:extLst>
              <a:ext uri="{FF2B5EF4-FFF2-40B4-BE49-F238E27FC236}">
                <a16:creationId xmlns:a16="http://schemas.microsoft.com/office/drawing/2014/main" id="{78F49442-951E-4573-B745-11F0D88179D3}"/>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71626" y="2843362"/>
            <a:ext cx="1307800" cy="1307800"/>
          </a:xfrm>
          <a:prstGeom prst="rect">
            <a:avLst/>
          </a:prstGeom>
        </p:spPr>
      </p:pic>
    </p:spTree>
    <p:extLst>
      <p:ext uri="{BB962C8B-B14F-4D97-AF65-F5344CB8AC3E}">
        <p14:creationId xmlns:p14="http://schemas.microsoft.com/office/powerpoint/2010/main" val="3453684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635489"/>
            <a:ext cx="2506662" cy="1723549"/>
          </a:xfrm>
        </p:spPr>
        <p:txBody>
          <a:bodyPr/>
          <a:lstStyle/>
          <a:p>
            <a:pPr>
              <a:lnSpc>
                <a:spcPct val="100000"/>
              </a:lnSpc>
            </a:pPr>
            <a:r>
              <a:rPr lang="en-US" sz="2800" spc="0" dirty="0"/>
              <a:t>Configure </a:t>
            </a:r>
            <a:r>
              <a:rPr lang="en-US" spc="0" dirty="0"/>
              <a:t>Azure App Services Introduction</a:t>
            </a:r>
          </a:p>
        </p:txBody>
      </p:sp>
      <p:sp>
        <p:nvSpPr>
          <p:cNvPr id="60" name="TextBox 59">
            <a:extLst>
              <a:ext uri="{FF2B5EF4-FFF2-40B4-BE49-F238E27FC236}">
                <a16:creationId xmlns:a16="http://schemas.microsoft.com/office/drawing/2014/main" id="{2067AF59-F776-4EE0-89F5-04A4A57BE968}"/>
              </a:ext>
            </a:extLst>
          </p:cNvPr>
          <p:cNvSpPr txBox="1"/>
          <p:nvPr/>
        </p:nvSpPr>
        <p:spPr>
          <a:xfrm>
            <a:off x="4436081" y="287459"/>
            <a:ext cx="5231728" cy="4338992"/>
          </a:xfrm>
          <a:prstGeom prst="rect">
            <a:avLst/>
          </a:prstGeom>
          <a:noFill/>
        </p:spPr>
        <p:txBody>
          <a:bodyPr wrap="square" lIns="0" tIns="0" rIns="0" bIns="0" rtlCol="0" anchor="ctr">
            <a:noAutofit/>
          </a:bodyPr>
          <a:lstStyle/>
          <a:p>
            <a:pPr>
              <a:lnSpc>
                <a:spcPct val="150000"/>
              </a:lnSpc>
            </a:pPr>
            <a:r>
              <a:rPr lang="en-US" sz="2000" dirty="0">
                <a:cs typeface="Segoe UI Semilight"/>
              </a:rPr>
              <a:t>Implement Azure App Service</a:t>
            </a:r>
          </a:p>
          <a:p>
            <a:pPr>
              <a:lnSpc>
                <a:spcPct val="150000"/>
              </a:lnSpc>
            </a:pPr>
            <a:r>
              <a:rPr lang="en-US" sz="2000" dirty="0">
                <a:cs typeface="Segoe UI Semilight"/>
              </a:rPr>
              <a:t>Create an App Service</a:t>
            </a:r>
          </a:p>
          <a:p>
            <a:pPr>
              <a:lnSpc>
                <a:spcPct val="150000"/>
              </a:lnSpc>
            </a:pPr>
            <a:r>
              <a:rPr lang="en-US" sz="2000" dirty="0">
                <a:cs typeface="Segoe UI Semilight"/>
              </a:rPr>
              <a:t>Create Deployment Slots</a:t>
            </a:r>
          </a:p>
          <a:p>
            <a:pPr>
              <a:lnSpc>
                <a:spcPct val="150000"/>
              </a:lnSpc>
            </a:pPr>
            <a:r>
              <a:rPr lang="en-US" sz="2000" dirty="0">
                <a:cs typeface="Segoe UI Semilight"/>
              </a:rPr>
              <a:t>Add Deployment Slots</a:t>
            </a:r>
          </a:p>
          <a:p>
            <a:pPr>
              <a:lnSpc>
                <a:spcPct val="150000"/>
              </a:lnSpc>
            </a:pPr>
            <a:r>
              <a:rPr lang="en-US" sz="2000" dirty="0">
                <a:cs typeface="Segoe UI Semilight"/>
              </a:rPr>
              <a:t>Secure an App Service</a:t>
            </a:r>
          </a:p>
          <a:p>
            <a:pPr>
              <a:lnSpc>
                <a:spcPct val="150000"/>
              </a:lnSpc>
            </a:pPr>
            <a:r>
              <a:rPr lang="en-US" sz="2000" dirty="0">
                <a:cs typeface="Segoe UI Semilight"/>
              </a:rPr>
              <a:t>Create Custom Domain Names</a:t>
            </a:r>
          </a:p>
          <a:p>
            <a:pPr>
              <a:lnSpc>
                <a:spcPct val="150000"/>
              </a:lnSpc>
            </a:pPr>
            <a:r>
              <a:rPr lang="en-US" sz="2000" dirty="0">
                <a:cs typeface="Segoe UI Semilight"/>
              </a:rPr>
              <a:t>Backup an App Service</a:t>
            </a:r>
          </a:p>
          <a:p>
            <a:pPr>
              <a:lnSpc>
                <a:spcPct val="150000"/>
              </a:lnSpc>
            </a:pPr>
            <a:r>
              <a:rPr lang="en-US" sz="2000" dirty="0">
                <a:cs typeface="Segoe UI Semilight"/>
              </a:rPr>
              <a:t>Demonstration – Create an App Service</a:t>
            </a:r>
          </a:p>
          <a:p>
            <a:pPr>
              <a:lnSpc>
                <a:spcPct val="150000"/>
              </a:lnSpc>
            </a:pPr>
            <a:r>
              <a:rPr lang="en-US" sz="2000" dirty="0">
                <a:cs typeface="Segoe UI Semilight"/>
              </a:rPr>
              <a:t>Summary and Resources</a:t>
            </a:r>
          </a:p>
        </p:txBody>
      </p:sp>
      <p:grpSp>
        <p:nvGrpSpPr>
          <p:cNvPr id="7" name="Group 6">
            <a:extLst>
              <a:ext uri="{FF2B5EF4-FFF2-40B4-BE49-F238E27FC236}">
                <a16:creationId xmlns:a16="http://schemas.microsoft.com/office/drawing/2014/main" id="{9A7D7F0B-0EE3-4202-A98D-7856EE5A8705}"/>
              </a:ext>
              <a:ext uri="{C183D7F6-B498-43B3-948B-1728B52AA6E4}">
                <adec:decorative xmlns:adec="http://schemas.microsoft.com/office/drawing/2017/decorative" val="1"/>
              </a:ext>
            </a:extLst>
          </p:cNvPr>
          <p:cNvGrpSpPr/>
          <p:nvPr/>
        </p:nvGrpSpPr>
        <p:grpSpPr>
          <a:xfrm>
            <a:off x="3771216" y="491537"/>
            <a:ext cx="520229" cy="4029664"/>
            <a:chOff x="3771217" y="491536"/>
            <a:chExt cx="527992" cy="4865295"/>
          </a:xfrm>
        </p:grpSpPr>
        <p:grpSp>
          <p:nvGrpSpPr>
            <p:cNvPr id="2" name="Group 1">
              <a:extLst>
                <a:ext uri="{FF2B5EF4-FFF2-40B4-BE49-F238E27FC236}">
                  <a16:creationId xmlns:a16="http://schemas.microsoft.com/office/drawing/2014/main" id="{851240B1-0628-467C-BF71-F5A92530524B}"/>
                </a:ext>
              </a:extLst>
            </p:cNvPr>
            <p:cNvGrpSpPr/>
            <p:nvPr/>
          </p:nvGrpSpPr>
          <p:grpSpPr>
            <a:xfrm>
              <a:off x="3771217" y="491536"/>
              <a:ext cx="507923" cy="2637561"/>
              <a:chOff x="3650609" y="932613"/>
              <a:chExt cx="841321" cy="5154885"/>
            </a:xfrm>
          </p:grpSpPr>
          <p:pic>
            <p:nvPicPr>
              <p:cNvPr id="12" name="Picture 11" descr="Icon of a heart">
                <a:extLst>
                  <a:ext uri="{FF2B5EF4-FFF2-40B4-BE49-F238E27FC236}">
                    <a16:creationId xmlns:a16="http://schemas.microsoft.com/office/drawing/2014/main" id="{14FAD80A-7350-463F-A9F6-C959123B10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0609" y="932613"/>
                <a:ext cx="841248" cy="841248"/>
              </a:xfrm>
              <a:prstGeom prst="rect">
                <a:avLst/>
              </a:prstGeom>
            </p:spPr>
          </p:pic>
          <p:pic>
            <p:nvPicPr>
              <p:cNvPr id="16" name="Picture 15" descr="Icon of a webpage showing six squares">
                <a:extLst>
                  <a:ext uri="{FF2B5EF4-FFF2-40B4-BE49-F238E27FC236}">
                    <a16:creationId xmlns:a16="http://schemas.microsoft.com/office/drawing/2014/main" id="{540D8359-2ED3-49D1-8D92-A713BCFC22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0609" y="1999596"/>
                <a:ext cx="841321" cy="841321"/>
              </a:xfrm>
              <a:prstGeom prst="rect">
                <a:avLst/>
              </a:prstGeom>
            </p:spPr>
          </p:pic>
          <p:pic>
            <p:nvPicPr>
              <p:cNvPr id="19" name="Picture 18" descr="Icon of four squares connected by lines ">
                <a:extLst>
                  <a:ext uri="{FF2B5EF4-FFF2-40B4-BE49-F238E27FC236}">
                    <a16:creationId xmlns:a16="http://schemas.microsoft.com/office/drawing/2014/main" id="{0C0324FF-0398-4631-940E-8DA3CDA7FC5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0609" y="3066652"/>
                <a:ext cx="841248" cy="841248"/>
              </a:xfrm>
              <a:prstGeom prst="rect">
                <a:avLst/>
              </a:prstGeom>
            </p:spPr>
          </p:pic>
          <p:pic>
            <p:nvPicPr>
              <p:cNvPr id="23" name="Picture 22" descr="Icon of small circles connected by lines forming a big circle">
                <a:extLst>
                  <a:ext uri="{FF2B5EF4-FFF2-40B4-BE49-F238E27FC236}">
                    <a16:creationId xmlns:a16="http://schemas.microsoft.com/office/drawing/2014/main" id="{E2A71AC0-06DA-441A-88C3-5337D379A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50609" y="4133635"/>
                <a:ext cx="841321" cy="835224"/>
              </a:xfrm>
              <a:prstGeom prst="rect">
                <a:avLst/>
              </a:prstGeom>
            </p:spPr>
          </p:pic>
          <p:pic>
            <p:nvPicPr>
              <p:cNvPr id="26" name="Picture 25" descr="Icon of a rectangle, a square and a circle in a straight line">
                <a:extLst>
                  <a:ext uri="{FF2B5EF4-FFF2-40B4-BE49-F238E27FC236}">
                    <a16:creationId xmlns:a16="http://schemas.microsoft.com/office/drawing/2014/main" id="{2292A132-C01F-4415-80BB-FDFBDABF164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50609" y="5247775"/>
                <a:ext cx="841248" cy="839723"/>
              </a:xfrm>
              <a:prstGeom prst="rect">
                <a:avLst/>
              </a:prstGeom>
            </p:spPr>
          </p:pic>
        </p:grpSp>
        <p:pic>
          <p:nvPicPr>
            <p:cNvPr id="75" name="Picture 74" descr="Icon of a security lock">
              <a:extLst>
                <a:ext uri="{FF2B5EF4-FFF2-40B4-BE49-F238E27FC236}">
                  <a16:creationId xmlns:a16="http://schemas.microsoft.com/office/drawing/2014/main" id="{4034CA2D-5823-433D-AF21-01205731290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81317" y="3257963"/>
              <a:ext cx="507836" cy="421864"/>
            </a:xfrm>
            <a:prstGeom prst="rect">
              <a:avLst/>
            </a:prstGeom>
          </p:spPr>
        </p:pic>
        <p:pic>
          <p:nvPicPr>
            <p:cNvPr id="81" name="Picture 80" descr="Icon of a square with two smaller squares inside it">
              <a:extLst>
                <a:ext uri="{FF2B5EF4-FFF2-40B4-BE49-F238E27FC236}">
                  <a16:creationId xmlns:a16="http://schemas.microsoft.com/office/drawing/2014/main" id="{99AAC1B0-2940-4743-988F-4629C1C40BF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81317" y="3792272"/>
              <a:ext cx="507880" cy="421901"/>
            </a:xfrm>
            <a:prstGeom prst="rect">
              <a:avLst/>
            </a:prstGeom>
          </p:spPr>
        </p:pic>
        <p:pic>
          <p:nvPicPr>
            <p:cNvPr id="92" name="Picture 91" descr="Icon of a whiteboard with a cloud symbol drawn on it">
              <a:extLst>
                <a:ext uri="{FF2B5EF4-FFF2-40B4-BE49-F238E27FC236}">
                  <a16:creationId xmlns:a16="http://schemas.microsoft.com/office/drawing/2014/main" id="{646EE06D-B2AF-4872-B251-724C449793C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91373" y="4381058"/>
              <a:ext cx="507836" cy="421100"/>
            </a:xfrm>
            <a:prstGeom prst="rect">
              <a:avLst/>
            </a:prstGeom>
          </p:spPr>
        </p:pic>
        <p:grpSp>
          <p:nvGrpSpPr>
            <p:cNvPr id="27" name="Group 26">
              <a:extLst>
                <a:ext uri="{FF2B5EF4-FFF2-40B4-BE49-F238E27FC236}">
                  <a16:creationId xmlns:a16="http://schemas.microsoft.com/office/drawing/2014/main" id="{C4576B22-3DB5-45E7-B01E-6BCDDF9BF7AE}"/>
                </a:ext>
              </a:extLst>
            </p:cNvPr>
            <p:cNvGrpSpPr/>
            <p:nvPr/>
          </p:nvGrpSpPr>
          <p:grpSpPr>
            <a:xfrm>
              <a:off x="3791374" y="4935731"/>
              <a:ext cx="497779" cy="421100"/>
              <a:chOff x="10493727" y="629664"/>
              <a:chExt cx="519000" cy="503150"/>
            </a:xfrm>
          </p:grpSpPr>
          <p:pic>
            <p:nvPicPr>
              <p:cNvPr id="28" name="Picture 27">
                <a:extLst>
                  <a:ext uri="{FF2B5EF4-FFF2-40B4-BE49-F238E27FC236}">
                    <a16:creationId xmlns:a16="http://schemas.microsoft.com/office/drawing/2014/main" id="{E0B6A647-B18F-4094-B84B-CDCD2C4C749F}"/>
                  </a:ext>
                </a:extLst>
              </p:cNvPr>
              <p:cNvPicPr>
                <a:picLocks noChangeAspect="1"/>
              </p:cNvPicPr>
              <p:nvPr/>
            </p:nvPicPr>
            <p:blipFill>
              <a:blip r:embed="rId11"/>
              <a:stretch>
                <a:fillRect/>
              </a:stretch>
            </p:blipFill>
            <p:spPr>
              <a:xfrm>
                <a:off x="10493727" y="629664"/>
                <a:ext cx="519000" cy="503150"/>
              </a:xfrm>
              <a:prstGeom prst="rect">
                <a:avLst/>
              </a:prstGeom>
            </p:spPr>
          </p:pic>
          <p:grpSp>
            <p:nvGrpSpPr>
              <p:cNvPr id="29" name="Group 28">
                <a:extLst>
                  <a:ext uri="{FF2B5EF4-FFF2-40B4-BE49-F238E27FC236}">
                    <a16:creationId xmlns:a16="http://schemas.microsoft.com/office/drawing/2014/main" id="{A22C5FB7-336A-4080-95FC-ADD732D3158E}"/>
                  </a:ext>
                </a:extLst>
              </p:cNvPr>
              <p:cNvGrpSpPr/>
              <p:nvPr/>
            </p:nvGrpSpPr>
            <p:grpSpPr>
              <a:xfrm>
                <a:off x="10604345" y="727773"/>
                <a:ext cx="297764" cy="272864"/>
                <a:chOff x="3876178" y="3413953"/>
                <a:chExt cx="297764" cy="255320"/>
              </a:xfrm>
            </p:grpSpPr>
            <p:sp>
              <p:nvSpPr>
                <p:cNvPr id="30" name="Freeform: Shape 29">
                  <a:extLst>
                    <a:ext uri="{FF2B5EF4-FFF2-40B4-BE49-F238E27FC236}">
                      <a16:creationId xmlns:a16="http://schemas.microsoft.com/office/drawing/2014/main" id="{EBCC1CD3-C441-406A-8E46-F802B4417F3B}"/>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57F41B0-DD6C-44C7-8230-5977AC3DA876}"/>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7A5A424-38C2-472A-8B1C-F0FA1F27F444}"/>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3FED9E9-8B27-4C7D-A98D-182FEA35B26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1B60C63-A2EA-4545-BD6E-16ADBCE4091F}"/>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E8706AB0-B3DC-407B-870A-74E6E273C4A4}"/>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30DF055-24D7-474D-AD66-35BE2D0D6A7B}"/>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3948691-EDE8-46D1-A3E2-D98474189BAC}"/>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41477474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Implement Azure App Service</a:t>
            </a:r>
          </a:p>
        </p:txBody>
      </p:sp>
      <p:sp>
        <p:nvSpPr>
          <p:cNvPr id="3" name="Rectangle 2">
            <a:extLst>
              <a:ext uri="{FF2B5EF4-FFF2-40B4-BE49-F238E27FC236}">
                <a16:creationId xmlns:a16="http://schemas.microsoft.com/office/drawing/2014/main" id="{29184160-7178-4E3B-9BD3-6415CD41EE99}"/>
              </a:ext>
              <a:ext uri="{C183D7F6-B498-43B3-948B-1728B52AA6E4}">
                <adec:decorative xmlns:adec="http://schemas.microsoft.com/office/drawing/2017/decorative" val="1"/>
              </a:ext>
            </a:extLst>
          </p:cNvPr>
          <p:cNvSpPr/>
          <p:nvPr/>
        </p:nvSpPr>
        <p:spPr bwMode="auto">
          <a:xfrm>
            <a:off x="427038" y="1192214"/>
            <a:ext cx="11581792" cy="17668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solidFill>
                <a:schemeClr val="tx1"/>
              </a:solidFill>
              <a:ea typeface="Segoe UI" pitchFamily="34" charset="0"/>
              <a:cs typeface="Segoe UI" pitchFamily="34" charset="0"/>
            </a:endParaRPr>
          </a:p>
        </p:txBody>
      </p:sp>
      <p:sp>
        <p:nvSpPr>
          <p:cNvPr id="2" name="Rectangle 1">
            <a:extLst>
              <a:ext uri="{FF2B5EF4-FFF2-40B4-BE49-F238E27FC236}">
                <a16:creationId xmlns:a16="http://schemas.microsoft.com/office/drawing/2014/main" id="{E671AFEA-66A1-400A-9F14-3DBB100F271A}"/>
              </a:ext>
            </a:extLst>
          </p:cNvPr>
          <p:cNvSpPr/>
          <p:nvPr/>
        </p:nvSpPr>
        <p:spPr bwMode="auto">
          <a:xfrm>
            <a:off x="427037" y="3111501"/>
            <a:ext cx="11585448" cy="3250245"/>
          </a:xfrm>
          <a:prstGeom prst="rect">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1200"/>
              </a:spcBef>
              <a:spcAft>
                <a:spcPts val="300"/>
              </a:spcAft>
            </a:pPr>
            <a:r>
              <a:rPr lang="en-US" sz="2000" dirty="0">
                <a:solidFill>
                  <a:schemeClr val="tx1"/>
                </a:solidFill>
                <a:cs typeface="Segoe UI Semilight"/>
              </a:rPr>
              <a:t>Includes Web Apps, API Apps, Mobile Apps, and Function Apps</a:t>
            </a:r>
          </a:p>
          <a:p>
            <a:pPr>
              <a:spcBef>
                <a:spcPts val="1200"/>
              </a:spcBef>
              <a:spcAft>
                <a:spcPts val="300"/>
              </a:spcAft>
            </a:pPr>
            <a:r>
              <a:rPr lang="en-US" sz="2000" dirty="0">
                <a:solidFill>
                  <a:schemeClr val="tx1"/>
                </a:solidFill>
                <a:cs typeface="Segoe UI Semilight"/>
              </a:rPr>
              <a:t>Fully managed environment enabling high productivity development</a:t>
            </a:r>
          </a:p>
          <a:p>
            <a:pPr>
              <a:spcBef>
                <a:spcPts val="1200"/>
              </a:spcBef>
              <a:spcAft>
                <a:spcPts val="300"/>
              </a:spcAft>
            </a:pPr>
            <a:r>
              <a:rPr lang="en-US" sz="2000" dirty="0">
                <a:solidFill>
                  <a:schemeClr val="tx1"/>
                </a:solidFill>
                <a:cs typeface="Segoe UI Semilight"/>
              </a:rPr>
              <a:t>Platform-as-a-service (PaaS) offering for building and deploying highly available cloud apps </a:t>
            </a:r>
            <a:br>
              <a:rPr lang="en-US" sz="2000" dirty="0">
                <a:solidFill>
                  <a:schemeClr val="tx1"/>
                </a:solidFill>
                <a:cs typeface="Segoe UI Semilight"/>
              </a:rPr>
            </a:br>
            <a:r>
              <a:rPr lang="en-US" sz="2000" dirty="0">
                <a:solidFill>
                  <a:schemeClr val="tx1"/>
                </a:solidFill>
                <a:cs typeface="Segoe UI Semilight"/>
              </a:rPr>
              <a:t>for web and mobile</a:t>
            </a:r>
          </a:p>
          <a:p>
            <a:pPr>
              <a:spcBef>
                <a:spcPts val="1200"/>
              </a:spcBef>
              <a:spcAft>
                <a:spcPts val="300"/>
              </a:spcAft>
            </a:pPr>
            <a:r>
              <a:rPr lang="en-US" sz="2000" dirty="0">
                <a:solidFill>
                  <a:schemeClr val="tx1"/>
                </a:solidFill>
                <a:cs typeface="Segoe UI Semilight"/>
              </a:rPr>
              <a:t>Platform handles infrastructure so developers focus on core web apps and services</a:t>
            </a:r>
          </a:p>
          <a:p>
            <a:pPr>
              <a:spcBef>
                <a:spcPts val="1200"/>
              </a:spcBef>
              <a:spcAft>
                <a:spcPts val="300"/>
              </a:spcAft>
            </a:pPr>
            <a:r>
              <a:rPr lang="en-US" sz="2000" dirty="0">
                <a:solidFill>
                  <a:schemeClr val="tx1"/>
                </a:solidFill>
                <a:cs typeface="Segoe UI Semilight"/>
              </a:rPr>
              <a:t>Developer productivity using .NET, .NET Core, Java, Python and a host of others</a:t>
            </a:r>
          </a:p>
          <a:p>
            <a:pPr>
              <a:spcBef>
                <a:spcPts val="1200"/>
              </a:spcBef>
              <a:spcAft>
                <a:spcPts val="300"/>
              </a:spcAft>
            </a:pPr>
            <a:r>
              <a:rPr lang="en-US" sz="2000" dirty="0">
                <a:solidFill>
                  <a:schemeClr val="tx1"/>
                </a:solidFill>
                <a:cs typeface="Segoe UI Semilight"/>
              </a:rPr>
              <a:t>Provides enterprise-grade security and compliance</a:t>
            </a:r>
          </a:p>
        </p:txBody>
      </p:sp>
      <p:pic>
        <p:nvPicPr>
          <p:cNvPr id="6" name="Picture 5" descr="Development tools : .NET, Node.js, PHP, Java, Python, HTML and Custom Windows or Linux Container">
            <a:extLst>
              <a:ext uri="{FF2B5EF4-FFF2-40B4-BE49-F238E27FC236}">
                <a16:creationId xmlns:a16="http://schemas.microsoft.com/office/drawing/2014/main" id="{C4D920C6-7A49-489B-9265-C0E1B22C92A9}"/>
              </a:ext>
            </a:extLst>
          </p:cNvPr>
          <p:cNvPicPr>
            <a:picLocks noChangeAspect="1"/>
          </p:cNvPicPr>
          <p:nvPr/>
        </p:nvPicPr>
        <p:blipFill>
          <a:blip r:embed="rId3"/>
          <a:stretch>
            <a:fillRect/>
          </a:stretch>
        </p:blipFill>
        <p:spPr>
          <a:xfrm>
            <a:off x="708025" y="1427957"/>
            <a:ext cx="10829925" cy="1295400"/>
          </a:xfrm>
          <a:prstGeom prst="rect">
            <a:avLst/>
          </a:prstGeom>
        </p:spPr>
      </p:pic>
    </p:spTree>
    <p:extLst>
      <p:ext uri="{BB962C8B-B14F-4D97-AF65-F5344CB8AC3E}">
        <p14:creationId xmlns:p14="http://schemas.microsoft.com/office/powerpoint/2010/main" val="9467316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F7D4-A10D-4CEB-8507-7729B45F09AC}"/>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Create an App Service</a:t>
            </a:r>
          </a:p>
        </p:txBody>
      </p:sp>
      <p:sp>
        <p:nvSpPr>
          <p:cNvPr id="7" name="Rectangle 6">
            <a:extLst>
              <a:ext uri="{FF2B5EF4-FFF2-40B4-BE49-F238E27FC236}">
                <a16:creationId xmlns:a16="http://schemas.microsoft.com/office/drawing/2014/main" id="{BE0013CD-E608-4D87-8B1C-71A250588B67}"/>
              </a:ext>
            </a:extLst>
          </p:cNvPr>
          <p:cNvSpPr/>
          <p:nvPr/>
        </p:nvSpPr>
        <p:spPr>
          <a:xfrm>
            <a:off x="427038" y="1192215"/>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a:solidFill>
                  <a:schemeClr val="tx1"/>
                </a:solidFill>
              </a:rPr>
              <a:t>Name must be unique</a:t>
            </a:r>
            <a:endParaRPr lang="en-IN" sz="2000" kern="1200">
              <a:solidFill>
                <a:schemeClr val="tx1"/>
              </a:solidFill>
            </a:endParaRPr>
          </a:p>
        </p:txBody>
      </p:sp>
      <p:sp>
        <p:nvSpPr>
          <p:cNvPr id="8" name="Rectangle 7">
            <a:extLst>
              <a:ext uri="{FF2B5EF4-FFF2-40B4-BE49-F238E27FC236}">
                <a16:creationId xmlns:a16="http://schemas.microsoft.com/office/drawing/2014/main" id="{35EF41C1-5F0C-4B67-94A8-5A187CBF96C4}"/>
              </a:ext>
            </a:extLst>
          </p:cNvPr>
          <p:cNvSpPr/>
          <p:nvPr/>
        </p:nvSpPr>
        <p:spPr>
          <a:xfrm>
            <a:off x="427038" y="1904739"/>
            <a:ext cx="5122862" cy="88310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a:solidFill>
                  <a:schemeClr val="tx1"/>
                </a:solidFill>
              </a:rPr>
              <a:t>Access using </a:t>
            </a:r>
            <a:r>
              <a:rPr lang="en-US" sz="2000" i="1" kern="1200">
                <a:solidFill>
                  <a:schemeClr val="tx1"/>
                </a:solidFill>
              </a:rPr>
              <a:t>azurewebsites.net – </a:t>
            </a:r>
            <a:r>
              <a:rPr lang="en-US" sz="2000" kern="1200">
                <a:solidFill>
                  <a:schemeClr val="tx1"/>
                </a:solidFill>
              </a:rPr>
              <a:t>can map to a custom domain</a:t>
            </a:r>
            <a:endParaRPr lang="en-IN" sz="2000" kern="1200">
              <a:solidFill>
                <a:schemeClr val="tx1"/>
              </a:solidFill>
            </a:endParaRPr>
          </a:p>
        </p:txBody>
      </p:sp>
      <p:sp>
        <p:nvSpPr>
          <p:cNvPr id="9" name="Rectangle 8">
            <a:extLst>
              <a:ext uri="{FF2B5EF4-FFF2-40B4-BE49-F238E27FC236}">
                <a16:creationId xmlns:a16="http://schemas.microsoft.com/office/drawing/2014/main" id="{A15791AE-389A-4934-9DA1-3E869CF2958C}"/>
              </a:ext>
            </a:extLst>
          </p:cNvPr>
          <p:cNvSpPr/>
          <p:nvPr/>
        </p:nvSpPr>
        <p:spPr>
          <a:xfrm>
            <a:off x="427038" y="2970503"/>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a:solidFill>
                  <a:schemeClr val="tx1"/>
                </a:solidFill>
              </a:rPr>
              <a:t>Publish Code (Runtime Stack) </a:t>
            </a:r>
            <a:endParaRPr lang="en-IN" sz="2000" kern="1200">
              <a:solidFill>
                <a:schemeClr val="tx1"/>
              </a:solidFill>
            </a:endParaRPr>
          </a:p>
        </p:txBody>
      </p:sp>
      <p:sp>
        <p:nvSpPr>
          <p:cNvPr id="11" name="Rectangle 10">
            <a:extLst>
              <a:ext uri="{FF2B5EF4-FFF2-40B4-BE49-F238E27FC236}">
                <a16:creationId xmlns:a16="http://schemas.microsoft.com/office/drawing/2014/main" id="{900AA868-E8C0-4E58-A73B-E82C63DC546D}"/>
              </a:ext>
            </a:extLst>
          </p:cNvPr>
          <p:cNvSpPr/>
          <p:nvPr/>
        </p:nvSpPr>
        <p:spPr>
          <a:xfrm>
            <a:off x="427038" y="3683027"/>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a:solidFill>
                  <a:schemeClr val="tx1"/>
                </a:solidFill>
              </a:rPr>
              <a:t>Publish Docker Container </a:t>
            </a:r>
            <a:endParaRPr lang="en-IN" sz="2000" kern="1200">
              <a:solidFill>
                <a:schemeClr val="tx1"/>
              </a:solidFill>
            </a:endParaRPr>
          </a:p>
        </p:txBody>
      </p:sp>
      <p:sp>
        <p:nvSpPr>
          <p:cNvPr id="12" name="Rectangle 11">
            <a:extLst>
              <a:ext uri="{FF2B5EF4-FFF2-40B4-BE49-F238E27FC236}">
                <a16:creationId xmlns:a16="http://schemas.microsoft.com/office/drawing/2014/main" id="{73264C0C-40B4-4342-BD6C-CF7BCF25B801}"/>
              </a:ext>
            </a:extLst>
          </p:cNvPr>
          <p:cNvSpPr/>
          <p:nvPr/>
        </p:nvSpPr>
        <p:spPr>
          <a:xfrm>
            <a:off x="427038" y="4395551"/>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a:solidFill>
                  <a:schemeClr val="tx1"/>
                </a:solidFill>
              </a:rPr>
              <a:t>Linux or Windows</a:t>
            </a:r>
            <a:endParaRPr lang="en-IN" sz="2000" kern="1200">
              <a:solidFill>
                <a:schemeClr val="tx1"/>
              </a:solidFill>
            </a:endParaRPr>
          </a:p>
        </p:txBody>
      </p:sp>
      <p:sp>
        <p:nvSpPr>
          <p:cNvPr id="13" name="Rectangle 12">
            <a:extLst>
              <a:ext uri="{FF2B5EF4-FFF2-40B4-BE49-F238E27FC236}">
                <a16:creationId xmlns:a16="http://schemas.microsoft.com/office/drawing/2014/main" id="{3CD48C92-B9CE-4B52-A857-FCEAE788EA27}"/>
              </a:ext>
            </a:extLst>
          </p:cNvPr>
          <p:cNvSpPr/>
          <p:nvPr/>
        </p:nvSpPr>
        <p:spPr>
          <a:xfrm>
            <a:off x="427038" y="5108075"/>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a:solidFill>
                  <a:schemeClr val="tx1"/>
                </a:solidFill>
              </a:rPr>
              <a:t>Region closest to your users</a:t>
            </a:r>
            <a:endParaRPr lang="en-IN" sz="2000" kern="1200">
              <a:solidFill>
                <a:schemeClr val="tx1"/>
              </a:solidFill>
            </a:endParaRPr>
          </a:p>
        </p:txBody>
      </p:sp>
      <p:sp>
        <p:nvSpPr>
          <p:cNvPr id="14" name="Rectangle 13">
            <a:extLst>
              <a:ext uri="{FF2B5EF4-FFF2-40B4-BE49-F238E27FC236}">
                <a16:creationId xmlns:a16="http://schemas.microsoft.com/office/drawing/2014/main" id="{821E5E01-714F-4DF4-9572-E0842DAE1E75}"/>
              </a:ext>
            </a:extLst>
          </p:cNvPr>
          <p:cNvSpPr/>
          <p:nvPr/>
        </p:nvSpPr>
        <p:spPr>
          <a:xfrm>
            <a:off x="427038" y="5820600"/>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a:solidFill>
                  <a:schemeClr val="tx1"/>
                </a:solidFill>
              </a:rPr>
              <a:t>App Service Plan</a:t>
            </a:r>
            <a:endParaRPr lang="en-IN" sz="2000" kern="1200">
              <a:solidFill>
                <a:schemeClr val="tx1"/>
              </a:solidFill>
            </a:endParaRPr>
          </a:p>
        </p:txBody>
      </p:sp>
      <p:sp>
        <p:nvSpPr>
          <p:cNvPr id="6" name="Rectangle 5">
            <a:extLst>
              <a:ext uri="{FF2B5EF4-FFF2-40B4-BE49-F238E27FC236}">
                <a16:creationId xmlns:a16="http://schemas.microsoft.com/office/drawing/2014/main" id="{50D585D3-F252-4CA8-BDC7-4690FA3F0D22}"/>
              </a:ext>
              <a:ext uri="{C183D7F6-B498-43B3-948B-1728B52AA6E4}">
                <adec:decorative xmlns:adec="http://schemas.microsoft.com/office/drawing/2017/decorative" val="1"/>
              </a:ext>
            </a:extLst>
          </p:cNvPr>
          <p:cNvSpPr/>
          <p:nvPr/>
        </p:nvSpPr>
        <p:spPr bwMode="auto">
          <a:xfrm>
            <a:off x="5705475" y="1192213"/>
            <a:ext cx="6303962"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solidFill>
                <a:schemeClr val="tx1"/>
              </a:solidFill>
              <a:ea typeface="Segoe UI" pitchFamily="34" charset="0"/>
              <a:cs typeface="Segoe UI" pitchFamily="34" charset="0"/>
            </a:endParaRPr>
          </a:p>
        </p:txBody>
      </p:sp>
      <p:pic>
        <p:nvPicPr>
          <p:cNvPr id="10" name="Picture 2" descr="Screenshot of the Create Web App configuration page including the Publish radio button for Code or Docker Image">
            <a:extLst>
              <a:ext uri="{FF2B5EF4-FFF2-40B4-BE49-F238E27FC236}">
                <a16:creationId xmlns:a16="http://schemas.microsoft.com/office/drawing/2014/main" id="{A010D84E-3F0F-47F1-AE94-5AADF29E75C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156136" y="1264559"/>
            <a:ext cx="5402640" cy="507047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5085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Deployment Slots</a:t>
            </a:r>
          </a:p>
        </p:txBody>
      </p:sp>
      <p:sp>
        <p:nvSpPr>
          <p:cNvPr id="16" name="Rectangle 15">
            <a:extLst>
              <a:ext uri="{FF2B5EF4-FFF2-40B4-BE49-F238E27FC236}">
                <a16:creationId xmlns:a16="http://schemas.microsoft.com/office/drawing/2014/main" id="{051F3A97-0D1D-4081-B6A1-D3199691C85C}"/>
              </a:ext>
              <a:ext uri="{C183D7F6-B498-43B3-948B-1728B52AA6E4}">
                <adec:decorative xmlns:adec="http://schemas.microsoft.com/office/drawing/2017/decorative" val="1"/>
              </a:ext>
            </a:extLst>
          </p:cNvPr>
          <p:cNvSpPr/>
          <p:nvPr/>
        </p:nvSpPr>
        <p:spPr bwMode="auto">
          <a:xfrm>
            <a:off x="430530" y="1192213"/>
            <a:ext cx="6325631" cy="374594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sp>
        <p:nvSpPr>
          <p:cNvPr id="28" name="TextBox 27">
            <a:extLst>
              <a:ext uri="{FF2B5EF4-FFF2-40B4-BE49-F238E27FC236}">
                <a16:creationId xmlns:a16="http://schemas.microsoft.com/office/drawing/2014/main" id="{24495777-FC90-4ADD-9BC1-1CF728448D00}"/>
              </a:ext>
            </a:extLst>
          </p:cNvPr>
          <p:cNvSpPr txBox="1"/>
          <p:nvPr/>
        </p:nvSpPr>
        <p:spPr>
          <a:xfrm>
            <a:off x="726223" y="1413343"/>
            <a:ext cx="4193199" cy="276999"/>
          </a:xfrm>
          <a:prstGeom prst="rect">
            <a:avLst/>
          </a:prstGeom>
          <a:noFill/>
        </p:spPr>
        <p:txBody>
          <a:bodyPr wrap="none" lIns="0" tIns="0" rIns="0" bIns="0" rtlCol="0" anchor="t">
            <a:spAutoFit/>
          </a:bodyPr>
          <a:lstStyle/>
          <a:p>
            <a:pPr>
              <a:spcAft>
                <a:spcPts val="600"/>
              </a:spcAft>
            </a:pPr>
            <a:r>
              <a:rPr lang="en-US">
                <a:latin typeface="+mj-lt"/>
              </a:rPr>
              <a:t>Continuous Deployment with Stage Slot</a:t>
            </a:r>
            <a:endParaRPr lang="en-IN">
              <a:latin typeface="+mj-lt"/>
            </a:endParaRPr>
          </a:p>
        </p:txBody>
      </p:sp>
      <p:grpSp>
        <p:nvGrpSpPr>
          <p:cNvPr id="6" name="Group 5" descr="Graphic showing that two developers are sending information to GitHub. GitHub is sending information to the Staging slot. A production slot is shown which can swap information with the staging slot">
            <a:extLst>
              <a:ext uri="{FF2B5EF4-FFF2-40B4-BE49-F238E27FC236}">
                <a16:creationId xmlns:a16="http://schemas.microsoft.com/office/drawing/2014/main" id="{9136BC3A-A3D0-46F8-A356-4591700530EF}"/>
              </a:ext>
            </a:extLst>
          </p:cNvPr>
          <p:cNvGrpSpPr/>
          <p:nvPr/>
        </p:nvGrpSpPr>
        <p:grpSpPr>
          <a:xfrm>
            <a:off x="732426" y="2150316"/>
            <a:ext cx="5685194" cy="2429358"/>
            <a:chOff x="732426" y="2150316"/>
            <a:chExt cx="5685194" cy="2429358"/>
          </a:xfrm>
        </p:grpSpPr>
        <p:pic>
          <p:nvPicPr>
            <p:cNvPr id="33" name="Picture 32" descr="Icon of a computer screen">
              <a:extLst>
                <a:ext uri="{FF2B5EF4-FFF2-40B4-BE49-F238E27FC236}">
                  <a16:creationId xmlns:a16="http://schemas.microsoft.com/office/drawing/2014/main" id="{422338C3-931A-477F-A772-4CFA3F0A6B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20209" y="2150316"/>
              <a:ext cx="439465" cy="439465"/>
            </a:xfrm>
            <a:prstGeom prst="rect">
              <a:avLst/>
            </a:prstGeom>
          </p:spPr>
        </p:pic>
        <p:sp>
          <p:nvSpPr>
            <p:cNvPr id="30" name="TextBox 29">
              <a:extLst>
                <a:ext uri="{FF2B5EF4-FFF2-40B4-BE49-F238E27FC236}">
                  <a16:creationId xmlns:a16="http://schemas.microsoft.com/office/drawing/2014/main" id="{BAD85E3F-1479-4FBA-AE7D-216D49243242}"/>
                </a:ext>
              </a:extLst>
            </p:cNvPr>
            <p:cNvSpPr txBox="1"/>
            <p:nvPr/>
          </p:nvSpPr>
          <p:spPr>
            <a:xfrm>
              <a:off x="732426" y="2691418"/>
              <a:ext cx="815031" cy="184666"/>
            </a:xfrm>
            <a:prstGeom prst="rect">
              <a:avLst/>
            </a:prstGeom>
            <a:noFill/>
          </p:spPr>
          <p:txBody>
            <a:bodyPr wrap="none" lIns="0" tIns="0" rIns="0" bIns="0" rtlCol="0" anchor="t">
              <a:spAutoFit/>
            </a:bodyPr>
            <a:lstStyle/>
            <a:p>
              <a:pPr>
                <a:spcAft>
                  <a:spcPts val="600"/>
                </a:spcAft>
              </a:pPr>
              <a:r>
                <a:rPr lang="en-US" sz="1200"/>
                <a:t>Developer 1</a:t>
              </a:r>
              <a:endParaRPr lang="en-IN" sz="1200"/>
            </a:p>
          </p:txBody>
        </p:sp>
        <p:cxnSp>
          <p:nvCxnSpPr>
            <p:cNvPr id="24" name="Straight Arrow Connector 23">
              <a:extLst>
                <a:ext uri="{FF2B5EF4-FFF2-40B4-BE49-F238E27FC236}">
                  <a16:creationId xmlns:a16="http://schemas.microsoft.com/office/drawing/2014/main" id="{6B473FA1-0CCF-4C54-874B-A7D2052F1FEE}"/>
                </a:ext>
              </a:extLst>
            </p:cNvPr>
            <p:cNvCxnSpPr>
              <a:cxnSpLocks/>
            </p:cNvCxnSpPr>
            <p:nvPr/>
          </p:nvCxnSpPr>
          <p:spPr>
            <a:xfrm>
              <a:off x="1695135" y="2531740"/>
              <a:ext cx="594481" cy="721607"/>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4" name="Picture 33" descr="Icon of a computer screen">
              <a:extLst>
                <a:ext uri="{FF2B5EF4-FFF2-40B4-BE49-F238E27FC236}">
                  <a16:creationId xmlns:a16="http://schemas.microsoft.com/office/drawing/2014/main" id="{69465FAC-5D88-4C9A-B952-D5CE1C4D4BB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20209" y="3839260"/>
              <a:ext cx="439465" cy="439465"/>
            </a:xfrm>
            <a:prstGeom prst="rect">
              <a:avLst/>
            </a:prstGeom>
          </p:spPr>
        </p:pic>
        <p:sp>
          <p:nvSpPr>
            <p:cNvPr id="31" name="TextBox 30">
              <a:extLst>
                <a:ext uri="{FF2B5EF4-FFF2-40B4-BE49-F238E27FC236}">
                  <a16:creationId xmlns:a16="http://schemas.microsoft.com/office/drawing/2014/main" id="{7E02D88C-4EB6-430A-B968-E2DF21DD5FAA}"/>
                </a:ext>
              </a:extLst>
            </p:cNvPr>
            <p:cNvSpPr txBox="1"/>
            <p:nvPr/>
          </p:nvSpPr>
          <p:spPr>
            <a:xfrm>
              <a:off x="732426" y="4395008"/>
              <a:ext cx="815031" cy="184666"/>
            </a:xfrm>
            <a:prstGeom prst="rect">
              <a:avLst/>
            </a:prstGeom>
            <a:noFill/>
          </p:spPr>
          <p:txBody>
            <a:bodyPr wrap="none" lIns="0" tIns="0" rIns="0" bIns="0" rtlCol="0" anchor="t">
              <a:spAutoFit/>
            </a:bodyPr>
            <a:lstStyle/>
            <a:p>
              <a:pPr>
                <a:spcAft>
                  <a:spcPts val="600"/>
                </a:spcAft>
              </a:pPr>
              <a:r>
                <a:rPr lang="en-US" sz="1200"/>
                <a:t>Developer 2</a:t>
              </a:r>
              <a:endParaRPr lang="en-IN" sz="1200"/>
            </a:p>
          </p:txBody>
        </p:sp>
        <p:cxnSp>
          <p:nvCxnSpPr>
            <p:cNvPr id="25" name="Straight Arrow Connector 24">
              <a:extLst>
                <a:ext uri="{FF2B5EF4-FFF2-40B4-BE49-F238E27FC236}">
                  <a16:creationId xmlns:a16="http://schemas.microsoft.com/office/drawing/2014/main" id="{B957E471-FAC7-4806-AE58-5BC3B624DC3E}"/>
                </a:ext>
              </a:extLst>
            </p:cNvPr>
            <p:cNvCxnSpPr>
              <a:cxnSpLocks/>
            </p:cNvCxnSpPr>
            <p:nvPr/>
          </p:nvCxnSpPr>
          <p:spPr>
            <a:xfrm flipV="1">
              <a:off x="1695135" y="3482506"/>
              <a:ext cx="596086" cy="723427"/>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3CECAF0-351E-45A8-9D58-DECAB50EB51A}"/>
                </a:ext>
              </a:extLst>
            </p:cNvPr>
            <p:cNvSpPr/>
            <p:nvPr/>
          </p:nvSpPr>
          <p:spPr bwMode="auto">
            <a:xfrm>
              <a:off x="2431298" y="2820568"/>
              <a:ext cx="992869" cy="99286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100">
                  <a:solidFill>
                    <a:schemeClr val="bg1"/>
                  </a:solidFill>
                </a:rPr>
                <a:t>GitHub</a:t>
              </a:r>
              <a:endParaRPr lang="en-IN" sz="1100">
                <a:solidFill>
                  <a:schemeClr val="bg1"/>
                </a:solidFill>
              </a:endParaRPr>
            </a:p>
          </p:txBody>
        </p:sp>
        <p:pic>
          <p:nvPicPr>
            <p:cNvPr id="27" name="Picture 10" descr="Github character silhouette | Free Icon">
              <a:extLst>
                <a:ext uri="{FF2B5EF4-FFF2-40B4-BE49-F238E27FC236}">
                  <a16:creationId xmlns:a16="http://schemas.microsoft.com/office/drawing/2014/main" id="{F15CB571-A511-4F1D-91EB-839FF3B84B0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6475" y="2914748"/>
              <a:ext cx="582514" cy="582514"/>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a:extLst>
                <a:ext uri="{FF2B5EF4-FFF2-40B4-BE49-F238E27FC236}">
                  <a16:creationId xmlns:a16="http://schemas.microsoft.com/office/drawing/2014/main" id="{FD256EC4-11B0-4D6F-A9E6-BF3ACC654418}"/>
                </a:ext>
              </a:extLst>
            </p:cNvPr>
            <p:cNvCxnSpPr>
              <a:cxnSpLocks/>
            </p:cNvCxnSpPr>
            <p:nvPr/>
          </p:nvCxnSpPr>
          <p:spPr>
            <a:xfrm>
              <a:off x="3481368" y="3317002"/>
              <a:ext cx="404556" cy="0"/>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5" name="Picture 34" descr="Icons of a series of circles with rings enclosing a bigger circle at the centre">
              <a:extLst>
                <a:ext uri="{FF2B5EF4-FFF2-40B4-BE49-F238E27FC236}">
                  <a16:creationId xmlns:a16="http://schemas.microsoft.com/office/drawing/2014/main" id="{5FAE832C-18C8-4464-9589-C477810AA4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67369" y="2999117"/>
              <a:ext cx="439465" cy="439465"/>
            </a:xfrm>
            <a:prstGeom prst="rect">
              <a:avLst/>
            </a:prstGeom>
          </p:spPr>
        </p:pic>
        <p:sp>
          <p:nvSpPr>
            <p:cNvPr id="32" name="TextBox 31">
              <a:extLst>
                <a:ext uri="{FF2B5EF4-FFF2-40B4-BE49-F238E27FC236}">
                  <a16:creationId xmlns:a16="http://schemas.microsoft.com/office/drawing/2014/main" id="{5ECCA94C-8C05-4014-B47E-45369E2C3B18}"/>
                </a:ext>
              </a:extLst>
            </p:cNvPr>
            <p:cNvSpPr txBox="1"/>
            <p:nvPr/>
          </p:nvSpPr>
          <p:spPr>
            <a:xfrm>
              <a:off x="4229883" y="3554220"/>
              <a:ext cx="514436" cy="184666"/>
            </a:xfrm>
            <a:prstGeom prst="rect">
              <a:avLst/>
            </a:prstGeom>
            <a:noFill/>
          </p:spPr>
          <p:txBody>
            <a:bodyPr wrap="none" lIns="0" tIns="0" rIns="0" bIns="0" rtlCol="0" anchor="t">
              <a:spAutoFit/>
            </a:bodyPr>
            <a:lstStyle/>
            <a:p>
              <a:pPr>
                <a:spcAft>
                  <a:spcPts val="600"/>
                </a:spcAft>
              </a:pPr>
              <a:r>
                <a:rPr lang="en-US" sz="1200"/>
                <a:t>Staging</a:t>
              </a:r>
              <a:endParaRPr lang="en-IN" sz="1200"/>
            </a:p>
          </p:txBody>
        </p:sp>
        <p:cxnSp>
          <p:nvCxnSpPr>
            <p:cNvPr id="43" name="Straight Arrow Connector 42">
              <a:extLst>
                <a:ext uri="{FF2B5EF4-FFF2-40B4-BE49-F238E27FC236}">
                  <a16:creationId xmlns:a16="http://schemas.microsoft.com/office/drawing/2014/main" id="{0DD06C0D-211E-42C7-9ADA-002C29D65FCA}"/>
                </a:ext>
              </a:extLst>
            </p:cNvPr>
            <p:cNvCxnSpPr>
              <a:cxnSpLocks/>
            </p:cNvCxnSpPr>
            <p:nvPr/>
          </p:nvCxnSpPr>
          <p:spPr>
            <a:xfrm>
              <a:off x="5041106" y="3317002"/>
              <a:ext cx="440532" cy="0"/>
            </a:xfrm>
            <a:prstGeom prst="straightConnector1">
              <a:avLst/>
            </a:prstGeom>
            <a:ln w="19050">
              <a:solidFill>
                <a:srgbClr val="FF0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49D2DCC-56F0-4CCB-960C-1A865D9DC543}"/>
                </a:ext>
              </a:extLst>
            </p:cNvPr>
            <p:cNvSpPr txBox="1"/>
            <p:nvPr/>
          </p:nvSpPr>
          <p:spPr>
            <a:xfrm>
              <a:off x="5094301" y="3023188"/>
              <a:ext cx="358624" cy="184666"/>
            </a:xfrm>
            <a:prstGeom prst="rect">
              <a:avLst/>
            </a:prstGeom>
            <a:noFill/>
          </p:spPr>
          <p:txBody>
            <a:bodyPr wrap="none" lIns="0" tIns="0" rIns="0" bIns="0" rtlCol="0" anchor="t">
              <a:spAutoFit/>
            </a:bodyPr>
            <a:lstStyle/>
            <a:p>
              <a:pPr>
                <a:spcAft>
                  <a:spcPts val="600"/>
                </a:spcAft>
              </a:pPr>
              <a:r>
                <a:rPr lang="en-US" sz="1200">
                  <a:solidFill>
                    <a:srgbClr val="FF0000"/>
                  </a:solidFill>
                </a:rPr>
                <a:t>Swap</a:t>
              </a:r>
              <a:endParaRPr lang="en-IN" sz="1200">
                <a:solidFill>
                  <a:srgbClr val="FF0000"/>
                </a:solidFill>
              </a:endParaRPr>
            </a:p>
          </p:txBody>
        </p:sp>
        <p:pic>
          <p:nvPicPr>
            <p:cNvPr id="37" name="Picture 36" descr="Icons of a series of circles with rings enclosing a bigger circle at the centre">
              <a:extLst>
                <a:ext uri="{FF2B5EF4-FFF2-40B4-BE49-F238E27FC236}">
                  <a16:creationId xmlns:a16="http://schemas.microsoft.com/office/drawing/2014/main" id="{8C3A0944-6B92-4023-8118-B38A6AFC4E9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27017" y="2999117"/>
              <a:ext cx="439465" cy="439465"/>
            </a:xfrm>
            <a:prstGeom prst="rect">
              <a:avLst/>
            </a:prstGeom>
          </p:spPr>
        </p:pic>
        <p:sp>
          <p:nvSpPr>
            <p:cNvPr id="40" name="TextBox 39">
              <a:extLst>
                <a:ext uri="{FF2B5EF4-FFF2-40B4-BE49-F238E27FC236}">
                  <a16:creationId xmlns:a16="http://schemas.microsoft.com/office/drawing/2014/main" id="{2A4315AE-DC6A-4887-9F59-29BA5EBA7DF5}"/>
                </a:ext>
              </a:extLst>
            </p:cNvPr>
            <p:cNvSpPr txBox="1"/>
            <p:nvPr/>
          </p:nvSpPr>
          <p:spPr>
            <a:xfrm>
              <a:off x="5675878" y="3554220"/>
              <a:ext cx="741742" cy="184666"/>
            </a:xfrm>
            <a:prstGeom prst="rect">
              <a:avLst/>
            </a:prstGeom>
            <a:noFill/>
          </p:spPr>
          <p:txBody>
            <a:bodyPr wrap="none" lIns="0" tIns="0" rIns="0" bIns="0" rtlCol="0" anchor="t">
              <a:spAutoFit/>
            </a:bodyPr>
            <a:lstStyle/>
            <a:p>
              <a:pPr>
                <a:spcAft>
                  <a:spcPts val="600"/>
                </a:spcAft>
              </a:pPr>
              <a:r>
                <a:rPr lang="en-US" sz="1200"/>
                <a:t>Production</a:t>
              </a:r>
              <a:endParaRPr lang="en-IN" sz="1200"/>
            </a:p>
          </p:txBody>
        </p:sp>
      </p:grpSp>
      <p:graphicFrame>
        <p:nvGraphicFramePr>
          <p:cNvPr id="3" name="Table 6">
            <a:extLst>
              <a:ext uri="{FF2B5EF4-FFF2-40B4-BE49-F238E27FC236}">
                <a16:creationId xmlns:a16="http://schemas.microsoft.com/office/drawing/2014/main" id="{F840DE11-44FA-42CB-B12E-5E601ECC6978}"/>
              </a:ext>
            </a:extLst>
          </p:cNvPr>
          <p:cNvGraphicFramePr>
            <a:graphicFrameLocks noGrp="1"/>
          </p:cNvGraphicFramePr>
          <p:nvPr>
            <p:extLst>
              <p:ext uri="{D42A27DB-BD31-4B8C-83A1-F6EECF244321}">
                <p14:modId xmlns:p14="http://schemas.microsoft.com/office/powerpoint/2010/main" val="3244733599"/>
              </p:ext>
            </p:extLst>
          </p:nvPr>
        </p:nvGraphicFramePr>
        <p:xfrm>
          <a:off x="6933999" y="1193801"/>
          <a:ext cx="5075438" cy="3744355"/>
        </p:xfrm>
        <a:graphic>
          <a:graphicData uri="http://schemas.openxmlformats.org/drawingml/2006/table">
            <a:tbl>
              <a:tblPr firstRow="1" bandRow="1">
                <a:tableStyleId>{5C22544A-7EE6-4342-B048-85BDC9FD1C3A}</a:tableStyleId>
              </a:tblPr>
              <a:tblGrid>
                <a:gridCol w="2537719">
                  <a:extLst>
                    <a:ext uri="{9D8B030D-6E8A-4147-A177-3AD203B41FA5}">
                      <a16:colId xmlns:a16="http://schemas.microsoft.com/office/drawing/2014/main" val="1289156279"/>
                    </a:ext>
                  </a:extLst>
                </a:gridCol>
                <a:gridCol w="2537719">
                  <a:extLst>
                    <a:ext uri="{9D8B030D-6E8A-4147-A177-3AD203B41FA5}">
                      <a16:colId xmlns:a16="http://schemas.microsoft.com/office/drawing/2014/main" val="2759990731"/>
                    </a:ext>
                  </a:extLst>
                </a:gridCol>
              </a:tblGrid>
              <a:tr h="748871">
                <a:tc>
                  <a:txBody>
                    <a:bodyPr/>
                    <a:lstStyle/>
                    <a:p>
                      <a:pPr algn="l"/>
                      <a:r>
                        <a:rPr lang="en-US" sz="2000" b="0">
                          <a:solidFill>
                            <a:schemeClr val="bg1"/>
                          </a:solidFill>
                          <a:latin typeface="+mj-lt"/>
                        </a:rPr>
                        <a:t>Service Plan</a:t>
                      </a:r>
                    </a:p>
                  </a:txBody>
                  <a:tcPr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2000" b="0">
                          <a:solidFill>
                            <a:schemeClr val="bg1"/>
                          </a:solidFill>
                          <a:latin typeface="+mj-lt"/>
                        </a:rPr>
                        <a:t>Slots</a:t>
                      </a:r>
                    </a:p>
                  </a:txBody>
                  <a:tcPr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748871">
                <a:tc>
                  <a:txBody>
                    <a:bodyPr/>
                    <a:lstStyle/>
                    <a:p>
                      <a:pPr algn="l"/>
                      <a:r>
                        <a:rPr lang="en-US" sz="1800">
                          <a:solidFill>
                            <a:schemeClr val="tx1"/>
                          </a:solidFill>
                          <a:latin typeface="+mj-lt"/>
                        </a:rPr>
                        <a:t>Free, Shared, Basic</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748871">
                <a:tc>
                  <a:txBody>
                    <a:bodyPr/>
                    <a:lstStyle/>
                    <a:p>
                      <a:pPr algn="l"/>
                      <a:r>
                        <a:rPr lang="en-US" sz="1800">
                          <a:solidFill>
                            <a:schemeClr val="tx1"/>
                          </a:solidFill>
                          <a:latin typeface="+mj-lt"/>
                        </a:rPr>
                        <a:t>Standard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rPr>
                        <a:t>Up to 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748871">
                <a:tc>
                  <a:txBody>
                    <a:bodyPr/>
                    <a:lstStyle/>
                    <a:p>
                      <a:pPr algn="l"/>
                      <a:r>
                        <a:rPr lang="en-US" sz="1800">
                          <a:solidFill>
                            <a:schemeClr val="tx1"/>
                          </a:solidFill>
                          <a:latin typeface="+mj-lt"/>
                        </a:rPr>
                        <a:t>Premium</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a:solidFill>
                            <a:schemeClr val="tx1"/>
                          </a:solidFill>
                        </a:rPr>
                        <a:t>Up to 20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748871">
                <a:tc>
                  <a:txBody>
                    <a:bodyPr/>
                    <a:lstStyle/>
                    <a:p>
                      <a:pPr algn="l"/>
                      <a:r>
                        <a:rPr lang="en-US" sz="1800">
                          <a:solidFill>
                            <a:schemeClr val="tx1"/>
                          </a:solidFill>
                          <a:latin typeface="+mj-lt"/>
                        </a:rPr>
                        <a:t>Isolated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Up to 20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bl>
          </a:graphicData>
        </a:graphic>
      </p:graphicFrame>
      <p:sp>
        <p:nvSpPr>
          <p:cNvPr id="9" name="Freeform: Shape 8">
            <a:extLst>
              <a:ext uri="{FF2B5EF4-FFF2-40B4-BE49-F238E27FC236}">
                <a16:creationId xmlns:a16="http://schemas.microsoft.com/office/drawing/2014/main" id="{2FA5C646-F393-499F-9F67-33959B7E743E}"/>
              </a:ext>
            </a:extLst>
          </p:cNvPr>
          <p:cNvSpPr/>
          <p:nvPr/>
        </p:nvSpPr>
        <p:spPr>
          <a:xfrm>
            <a:off x="427038"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a:solidFill>
                  <a:schemeClr val="tx1"/>
                </a:solidFill>
              </a:rPr>
              <a:t>Deploy to a different deployment slots (depends on service plan)</a:t>
            </a:r>
            <a:endParaRPr lang="en-IN" sz="1600" kern="1200">
              <a:solidFill>
                <a:schemeClr val="tx1"/>
              </a:solidFill>
            </a:endParaRPr>
          </a:p>
        </p:txBody>
      </p:sp>
      <p:sp>
        <p:nvSpPr>
          <p:cNvPr id="10" name="Freeform: Shape 9">
            <a:extLst>
              <a:ext uri="{FF2B5EF4-FFF2-40B4-BE49-F238E27FC236}">
                <a16:creationId xmlns:a16="http://schemas.microsoft.com/office/drawing/2014/main" id="{A9BD7FB0-8B02-4C85-AE51-D08E4B844C64}"/>
              </a:ext>
            </a:extLst>
          </p:cNvPr>
          <p:cNvSpPr/>
          <p:nvPr/>
        </p:nvSpPr>
        <p:spPr>
          <a:xfrm>
            <a:off x="2384075"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a:solidFill>
                  <a:schemeClr val="tx1"/>
                </a:solidFill>
              </a:rPr>
              <a:t>Validate changes before sending to production</a:t>
            </a:r>
            <a:endParaRPr lang="en-IN" sz="1600" kern="1200">
              <a:solidFill>
                <a:schemeClr val="tx1"/>
              </a:solidFill>
            </a:endParaRPr>
          </a:p>
        </p:txBody>
      </p:sp>
      <p:sp>
        <p:nvSpPr>
          <p:cNvPr id="11" name="Freeform: Shape 10">
            <a:extLst>
              <a:ext uri="{FF2B5EF4-FFF2-40B4-BE49-F238E27FC236}">
                <a16:creationId xmlns:a16="http://schemas.microsoft.com/office/drawing/2014/main" id="{ACFC1943-F0E0-417B-B6B1-78246A54224E}"/>
              </a:ext>
            </a:extLst>
          </p:cNvPr>
          <p:cNvSpPr/>
          <p:nvPr/>
        </p:nvSpPr>
        <p:spPr>
          <a:xfrm>
            <a:off x="4341113"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a:solidFill>
                  <a:schemeClr val="tx1"/>
                </a:solidFill>
              </a:rPr>
              <a:t>Deployment slots are live apps with their own hostnames</a:t>
            </a:r>
            <a:endParaRPr lang="en-IN" sz="1600" kern="1200">
              <a:solidFill>
                <a:schemeClr val="tx1"/>
              </a:solidFill>
            </a:endParaRPr>
          </a:p>
        </p:txBody>
      </p:sp>
      <p:sp>
        <p:nvSpPr>
          <p:cNvPr id="12" name="Freeform: Shape 11">
            <a:extLst>
              <a:ext uri="{FF2B5EF4-FFF2-40B4-BE49-F238E27FC236}">
                <a16:creationId xmlns:a16="http://schemas.microsoft.com/office/drawing/2014/main" id="{514BA59F-2B63-4536-B0E6-69D1F5906669}"/>
              </a:ext>
            </a:extLst>
          </p:cNvPr>
          <p:cNvSpPr/>
          <p:nvPr/>
        </p:nvSpPr>
        <p:spPr>
          <a:xfrm>
            <a:off x="6298150"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a:solidFill>
                  <a:schemeClr val="tx1"/>
                </a:solidFill>
              </a:rPr>
              <a:t>Avoids a cold start – eliminates downtime</a:t>
            </a:r>
            <a:endParaRPr lang="en-IN" sz="1600" kern="1200">
              <a:solidFill>
                <a:schemeClr val="tx1"/>
              </a:solidFill>
            </a:endParaRPr>
          </a:p>
        </p:txBody>
      </p:sp>
      <p:sp>
        <p:nvSpPr>
          <p:cNvPr id="13" name="Freeform: Shape 12">
            <a:extLst>
              <a:ext uri="{FF2B5EF4-FFF2-40B4-BE49-F238E27FC236}">
                <a16:creationId xmlns:a16="http://schemas.microsoft.com/office/drawing/2014/main" id="{B09D9AB6-F5BD-4DDA-AEBB-258166095292}"/>
              </a:ext>
            </a:extLst>
          </p:cNvPr>
          <p:cNvSpPr/>
          <p:nvPr/>
        </p:nvSpPr>
        <p:spPr>
          <a:xfrm>
            <a:off x="8255188"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a:solidFill>
                  <a:schemeClr val="tx1"/>
                </a:solidFill>
              </a:rPr>
              <a:t>Fallback to a last known good site</a:t>
            </a:r>
            <a:endParaRPr lang="en-IN" sz="1600" kern="1200">
              <a:solidFill>
                <a:schemeClr val="tx1"/>
              </a:solidFill>
            </a:endParaRPr>
          </a:p>
        </p:txBody>
      </p:sp>
      <p:sp>
        <p:nvSpPr>
          <p:cNvPr id="14" name="Freeform: Shape 13">
            <a:extLst>
              <a:ext uri="{FF2B5EF4-FFF2-40B4-BE49-F238E27FC236}">
                <a16:creationId xmlns:a16="http://schemas.microsoft.com/office/drawing/2014/main" id="{ABF3FFA0-E889-4CDF-976C-A813B3CBBB94}"/>
              </a:ext>
            </a:extLst>
          </p:cNvPr>
          <p:cNvSpPr/>
          <p:nvPr/>
        </p:nvSpPr>
        <p:spPr>
          <a:xfrm>
            <a:off x="10212227"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a:solidFill>
                  <a:schemeClr val="tx1"/>
                </a:solidFill>
              </a:rPr>
              <a:t>Auto Swap when pre-swap validation is not needed</a:t>
            </a:r>
            <a:endParaRPr lang="en-IN" sz="1600" kern="1200">
              <a:solidFill>
                <a:schemeClr val="tx1"/>
              </a:solidFill>
            </a:endParaRPr>
          </a:p>
        </p:txBody>
      </p:sp>
    </p:spTree>
    <p:extLst>
      <p:ext uri="{BB962C8B-B14F-4D97-AF65-F5344CB8AC3E}">
        <p14:creationId xmlns:p14="http://schemas.microsoft.com/office/powerpoint/2010/main" val="29844291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t>Add Deployment Slots</a:t>
            </a:r>
          </a:p>
        </p:txBody>
      </p:sp>
      <p:sp>
        <p:nvSpPr>
          <p:cNvPr id="2" name="Rectangle 1">
            <a:extLst>
              <a:ext uri="{FF2B5EF4-FFF2-40B4-BE49-F238E27FC236}">
                <a16:creationId xmlns:a16="http://schemas.microsoft.com/office/drawing/2014/main" id="{6CF3D10C-9DBF-4B77-87F7-B831FE565582}"/>
              </a:ext>
            </a:extLst>
          </p:cNvPr>
          <p:cNvSpPr/>
          <p:nvPr/>
        </p:nvSpPr>
        <p:spPr bwMode="auto">
          <a:xfrm>
            <a:off x="432881" y="1192211"/>
            <a:ext cx="5542469" cy="7657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Select whether to clone an app configuration from another deployment slot</a:t>
            </a:r>
          </a:p>
        </p:txBody>
      </p:sp>
      <p:sp>
        <p:nvSpPr>
          <p:cNvPr id="13" name="Rectangle 12">
            <a:extLst>
              <a:ext uri="{FF2B5EF4-FFF2-40B4-BE49-F238E27FC236}">
                <a16:creationId xmlns:a16="http://schemas.microsoft.com/office/drawing/2014/main" id="{FA4C3630-4561-4828-9A0E-8A9DF1BCD0C9}"/>
              </a:ext>
            </a:extLst>
          </p:cNvPr>
          <p:cNvSpPr/>
          <p:nvPr/>
        </p:nvSpPr>
        <p:spPr bwMode="auto">
          <a:xfrm>
            <a:off x="432881" y="2181499"/>
            <a:ext cx="5542469" cy="18187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600"/>
              </a:spcBef>
            </a:pPr>
            <a:r>
              <a:rPr lang="en-US" sz="2000" dirty="0">
                <a:solidFill>
                  <a:schemeClr val="tx1"/>
                </a:solidFill>
                <a:cs typeface="Segoe UI Semilight"/>
              </a:rPr>
              <a:t>When you clone, pay attention to the settings:</a:t>
            </a:r>
          </a:p>
          <a:p>
            <a:pPr marL="168275" lvl="1" indent="-168275">
              <a:spcBef>
                <a:spcPts val="600"/>
              </a:spcBef>
              <a:buFont typeface="Arial" panose="020B0604020202020204" pitchFamily="34" charset="0"/>
              <a:buChar char="•"/>
            </a:pPr>
            <a:r>
              <a:rPr lang="en-US" dirty="0">
                <a:solidFill>
                  <a:schemeClr val="tx1"/>
                </a:solidFill>
                <a:cs typeface="Segoe UI Semilight"/>
              </a:rPr>
              <a:t>Slot-specific app settings and connection strings</a:t>
            </a:r>
          </a:p>
          <a:p>
            <a:pPr marL="168275" lvl="1" indent="-168275">
              <a:spcBef>
                <a:spcPts val="600"/>
              </a:spcBef>
              <a:buFont typeface="Arial" panose="020B0604020202020204" pitchFamily="34" charset="0"/>
              <a:buChar char="•"/>
            </a:pPr>
            <a:r>
              <a:rPr lang="en-US" dirty="0">
                <a:solidFill>
                  <a:schemeClr val="tx1"/>
                </a:solidFill>
                <a:cs typeface="Segoe UI Semilight"/>
              </a:rPr>
              <a:t>Continuous deployment settings</a:t>
            </a:r>
          </a:p>
          <a:p>
            <a:pPr marL="168275" lvl="1" indent="-168275">
              <a:spcBef>
                <a:spcPts val="600"/>
              </a:spcBef>
              <a:buFont typeface="Arial" panose="020B0604020202020204" pitchFamily="34" charset="0"/>
              <a:buChar char="•"/>
            </a:pPr>
            <a:r>
              <a:rPr lang="en-US" dirty="0">
                <a:solidFill>
                  <a:schemeClr val="tx1"/>
                </a:solidFill>
                <a:cs typeface="Segoe UI Semilight"/>
              </a:rPr>
              <a:t>App Service authentication settings</a:t>
            </a:r>
          </a:p>
        </p:txBody>
      </p:sp>
      <p:sp>
        <p:nvSpPr>
          <p:cNvPr id="14" name="Rectangle 13">
            <a:extLst>
              <a:ext uri="{FF2B5EF4-FFF2-40B4-BE49-F238E27FC236}">
                <a16:creationId xmlns:a16="http://schemas.microsoft.com/office/drawing/2014/main" id="{848128E5-4E30-4BE2-8F55-74C93137738B}"/>
              </a:ext>
            </a:extLst>
          </p:cNvPr>
          <p:cNvSpPr/>
          <p:nvPr/>
        </p:nvSpPr>
        <p:spPr bwMode="auto">
          <a:xfrm>
            <a:off x="432881" y="4223760"/>
            <a:ext cx="5542469" cy="11486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Not all settings are sticky (endpoints, custom domain names, SSL certificates, scaling)</a:t>
            </a:r>
          </a:p>
        </p:txBody>
      </p:sp>
      <p:sp>
        <p:nvSpPr>
          <p:cNvPr id="15" name="Rectangle 14">
            <a:extLst>
              <a:ext uri="{FF2B5EF4-FFF2-40B4-BE49-F238E27FC236}">
                <a16:creationId xmlns:a16="http://schemas.microsoft.com/office/drawing/2014/main" id="{CAEFB5B4-6E63-4FE9-A0EB-A0C40D116A9C}"/>
              </a:ext>
            </a:extLst>
          </p:cNvPr>
          <p:cNvSpPr/>
          <p:nvPr/>
        </p:nvSpPr>
        <p:spPr bwMode="auto">
          <a:xfrm>
            <a:off x="432881" y="5595947"/>
            <a:ext cx="5542469" cy="7657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Review and edit your settings before swapping</a:t>
            </a:r>
          </a:p>
        </p:txBody>
      </p:sp>
      <p:sp>
        <p:nvSpPr>
          <p:cNvPr id="4" name="Rectangle 3">
            <a:extLst>
              <a:ext uri="{FF2B5EF4-FFF2-40B4-BE49-F238E27FC236}">
                <a16:creationId xmlns:a16="http://schemas.microsoft.com/office/drawing/2014/main" id="{0E8B82B0-6FAE-45F5-96B3-F29C88F3F61C}"/>
              </a:ext>
              <a:ext uri="{C183D7F6-B498-43B3-948B-1728B52AA6E4}">
                <adec:decorative xmlns:adec="http://schemas.microsoft.com/office/drawing/2017/decorative" val="1"/>
              </a:ext>
            </a:extLst>
          </p:cNvPr>
          <p:cNvSpPr/>
          <p:nvPr/>
        </p:nvSpPr>
        <p:spPr bwMode="auto">
          <a:xfrm>
            <a:off x="6124448" y="1192211"/>
            <a:ext cx="5873877" cy="51695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6" descr="A screen shot of the Add a slot screen for an App Service.  The name of the slot is preproduction, and settings are cloned from appservice09">
            <a:extLst>
              <a:ext uri="{FF2B5EF4-FFF2-40B4-BE49-F238E27FC236}">
                <a16:creationId xmlns:a16="http://schemas.microsoft.com/office/drawing/2014/main" id="{B5F33B82-010A-4B5E-9B98-77A431CF1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117" y="2788524"/>
            <a:ext cx="5550538" cy="2168360"/>
          </a:xfrm>
          <a:prstGeom prst="rect">
            <a:avLst/>
          </a:prstGeom>
          <a:ln>
            <a:noFill/>
          </a:ln>
        </p:spPr>
      </p:pic>
    </p:spTree>
    <p:extLst>
      <p:ext uri="{BB962C8B-B14F-4D97-AF65-F5344CB8AC3E}">
        <p14:creationId xmlns:p14="http://schemas.microsoft.com/office/powerpoint/2010/main" val="27969434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Secure an App Service</a:t>
            </a:r>
          </a:p>
        </p:txBody>
      </p:sp>
      <p:sp>
        <p:nvSpPr>
          <p:cNvPr id="3" name="Rectangle 2">
            <a:extLst>
              <a:ext uri="{FF2B5EF4-FFF2-40B4-BE49-F238E27FC236}">
                <a16:creationId xmlns:a16="http://schemas.microsoft.com/office/drawing/2014/main" id="{466CDB52-A6AB-489A-9B09-51DA0D3CDC80}"/>
              </a:ext>
            </a:extLst>
          </p:cNvPr>
          <p:cNvSpPr/>
          <p:nvPr/>
        </p:nvSpPr>
        <p:spPr bwMode="auto">
          <a:xfrm>
            <a:off x="427038" y="1192210"/>
            <a:ext cx="5541264" cy="1843089"/>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pPr>
            <a:r>
              <a:rPr lang="en-US" sz="2400" dirty="0">
                <a:solidFill>
                  <a:schemeClr val="tx1"/>
                </a:solidFill>
                <a:latin typeface="+mj-lt"/>
              </a:rPr>
              <a:t>Authentication:</a:t>
            </a:r>
          </a:p>
          <a:p>
            <a:pPr marL="173038" lvl="1" indent="-173038">
              <a:spcBef>
                <a:spcPts val="600"/>
              </a:spcBef>
              <a:buFont typeface="Arial" panose="020B0604020202020204" pitchFamily="34" charset="0"/>
              <a:buChar char="•"/>
            </a:pPr>
            <a:r>
              <a:rPr lang="en-US" sz="2000" dirty="0">
                <a:solidFill>
                  <a:schemeClr val="tx1"/>
                </a:solidFill>
              </a:rPr>
              <a:t>Enable authentication – default anonymous</a:t>
            </a:r>
          </a:p>
          <a:p>
            <a:pPr marL="173038" lvl="1" indent="-173038">
              <a:spcBef>
                <a:spcPts val="600"/>
              </a:spcBef>
              <a:buFont typeface="Arial" panose="020B0604020202020204" pitchFamily="34" charset="0"/>
              <a:buChar char="•"/>
            </a:pPr>
            <a:r>
              <a:rPr lang="en-US" sz="2000" dirty="0">
                <a:solidFill>
                  <a:schemeClr val="tx1"/>
                </a:solidFill>
              </a:rPr>
              <a:t>Log in with a third-party identity provider</a:t>
            </a:r>
          </a:p>
        </p:txBody>
      </p:sp>
      <p:sp>
        <p:nvSpPr>
          <p:cNvPr id="7" name="Rectangle 6">
            <a:extLst>
              <a:ext uri="{FF2B5EF4-FFF2-40B4-BE49-F238E27FC236}">
                <a16:creationId xmlns:a16="http://schemas.microsoft.com/office/drawing/2014/main" id="{85E13CC6-5AAC-4F2A-B3BF-E218BCA8A842}"/>
              </a:ext>
            </a:extLst>
          </p:cNvPr>
          <p:cNvSpPr/>
          <p:nvPr/>
        </p:nvSpPr>
        <p:spPr bwMode="auto">
          <a:xfrm>
            <a:off x="427039" y="3195637"/>
            <a:ext cx="5541264" cy="3166110"/>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pPr>
            <a:r>
              <a:rPr lang="en-US" sz="2400" dirty="0">
                <a:solidFill>
                  <a:schemeClr val="tx1"/>
                </a:solidFill>
                <a:latin typeface="+mj-lt"/>
              </a:rPr>
              <a:t>Security:</a:t>
            </a:r>
          </a:p>
          <a:p>
            <a:pPr marL="173038" lvl="1" indent="-173038">
              <a:spcBef>
                <a:spcPts val="600"/>
              </a:spcBef>
              <a:buFont typeface="Arial" panose="020B0604020202020204" pitchFamily="34" charset="0"/>
              <a:buChar char="•"/>
            </a:pPr>
            <a:r>
              <a:rPr lang="en-US" sz="2000" dirty="0">
                <a:solidFill>
                  <a:schemeClr val="tx1"/>
                </a:solidFill>
              </a:rPr>
              <a:t>Troubleshoot with Diagnostic Logs – failed requests, app logging</a:t>
            </a:r>
          </a:p>
          <a:p>
            <a:pPr marL="173038" lvl="1" indent="-173038">
              <a:spcBef>
                <a:spcPts val="600"/>
              </a:spcBef>
              <a:buFont typeface="Arial" panose="020B0604020202020204" pitchFamily="34" charset="0"/>
              <a:buChar char="•"/>
            </a:pPr>
            <a:r>
              <a:rPr lang="en-US" sz="2000" dirty="0">
                <a:solidFill>
                  <a:schemeClr val="tx1"/>
                </a:solidFill>
              </a:rPr>
              <a:t>Add an SSL certificate – HTTPS</a:t>
            </a:r>
          </a:p>
          <a:p>
            <a:pPr marL="173038" lvl="1" indent="-173038">
              <a:spcBef>
                <a:spcPts val="600"/>
              </a:spcBef>
              <a:buFont typeface="Arial" panose="020B0604020202020204" pitchFamily="34" charset="0"/>
              <a:buChar char="•"/>
            </a:pPr>
            <a:r>
              <a:rPr lang="en-US" sz="2000" dirty="0">
                <a:solidFill>
                  <a:schemeClr val="tx1"/>
                </a:solidFill>
              </a:rPr>
              <a:t>Define a priority ordered allow/deny list to control network access to the app</a:t>
            </a:r>
          </a:p>
          <a:p>
            <a:pPr marL="173038" lvl="1" indent="-173038">
              <a:spcBef>
                <a:spcPts val="600"/>
              </a:spcBef>
              <a:buFont typeface="Arial" panose="020B0604020202020204" pitchFamily="34" charset="0"/>
              <a:buChar char="•"/>
            </a:pPr>
            <a:r>
              <a:rPr lang="en-US" sz="2000" dirty="0">
                <a:solidFill>
                  <a:schemeClr val="tx1"/>
                </a:solidFill>
              </a:rPr>
              <a:t>Store secrets in the Azure Key Vault</a:t>
            </a:r>
          </a:p>
        </p:txBody>
      </p:sp>
      <p:sp>
        <p:nvSpPr>
          <p:cNvPr id="9" name="Rectangle 8">
            <a:extLst>
              <a:ext uri="{FF2B5EF4-FFF2-40B4-BE49-F238E27FC236}">
                <a16:creationId xmlns:a16="http://schemas.microsoft.com/office/drawing/2014/main" id="{432D7BBA-A4B9-4EB4-BA49-C1FD92B4B4E7}"/>
              </a:ext>
              <a:ext uri="{C183D7F6-B498-43B3-948B-1728B52AA6E4}">
                <adec:decorative xmlns:adec="http://schemas.microsoft.com/office/drawing/2017/decorative" val="1"/>
              </a:ext>
            </a:extLst>
          </p:cNvPr>
          <p:cNvSpPr/>
          <p:nvPr/>
        </p:nvSpPr>
        <p:spPr bwMode="auto">
          <a:xfrm>
            <a:off x="6124448" y="1192211"/>
            <a:ext cx="5873877" cy="51695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solidFill>
                <a:schemeClr val="tx1"/>
              </a:solidFill>
              <a:ea typeface="Segoe UI" pitchFamily="34" charset="0"/>
              <a:cs typeface="Segoe UI" pitchFamily="34" charset="0"/>
            </a:endParaRPr>
          </a:p>
        </p:txBody>
      </p:sp>
      <p:pic>
        <p:nvPicPr>
          <p:cNvPr id="5" name="Picture 4" descr="Screenshot of identity providers including Microsoft, Facebook, Google, and Twitter. ">
            <a:extLst>
              <a:ext uri="{FF2B5EF4-FFF2-40B4-BE49-F238E27FC236}">
                <a16:creationId xmlns:a16="http://schemas.microsoft.com/office/drawing/2014/main" id="{2E5EB363-0DC5-49D9-B01A-37460DB81C48}"/>
              </a:ext>
            </a:extLst>
          </p:cNvPr>
          <p:cNvPicPr>
            <a:picLocks noChangeAspect="1"/>
          </p:cNvPicPr>
          <p:nvPr/>
        </p:nvPicPr>
        <p:blipFill>
          <a:blip r:embed="rId3"/>
          <a:stretch>
            <a:fillRect/>
          </a:stretch>
        </p:blipFill>
        <p:spPr>
          <a:xfrm>
            <a:off x="6503790" y="2113754"/>
            <a:ext cx="4953000" cy="3048000"/>
          </a:xfrm>
          <a:prstGeom prst="rect">
            <a:avLst/>
          </a:prstGeom>
          <a:ln>
            <a:solidFill>
              <a:schemeClr val="tx1"/>
            </a:solidFill>
          </a:ln>
        </p:spPr>
      </p:pic>
    </p:spTree>
    <p:extLst>
      <p:ext uri="{BB962C8B-B14F-4D97-AF65-F5344CB8AC3E}">
        <p14:creationId xmlns:p14="http://schemas.microsoft.com/office/powerpoint/2010/main" val="44512109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1AA-5B25-48F9-B79E-EF9D69FDA458}"/>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Create Custom Domain Names</a:t>
            </a:r>
          </a:p>
        </p:txBody>
      </p:sp>
      <p:sp>
        <p:nvSpPr>
          <p:cNvPr id="3" name="Rectangle 2">
            <a:extLst>
              <a:ext uri="{FF2B5EF4-FFF2-40B4-BE49-F238E27FC236}">
                <a16:creationId xmlns:a16="http://schemas.microsoft.com/office/drawing/2014/main" id="{2124A118-779E-4C4F-9260-BD85FE7A3AAA}"/>
              </a:ext>
              <a:ext uri="{C183D7F6-B498-43B3-948B-1728B52AA6E4}">
                <adec:decorative xmlns:adec="http://schemas.microsoft.com/office/drawing/2017/decorative" val="1"/>
              </a:ext>
            </a:extLst>
          </p:cNvPr>
          <p:cNvSpPr/>
          <p:nvPr/>
        </p:nvSpPr>
        <p:spPr bwMode="auto">
          <a:xfrm>
            <a:off x="427038" y="1192214"/>
            <a:ext cx="11582402" cy="38899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solidFill>
                <a:schemeClr val="bg1"/>
              </a:solidFill>
              <a:ea typeface="Segoe UI" pitchFamily="34" charset="0"/>
              <a:cs typeface="Segoe UI" pitchFamily="34" charset="0"/>
            </a:endParaRPr>
          </a:p>
        </p:txBody>
      </p:sp>
      <p:pic>
        <p:nvPicPr>
          <p:cNvPr id="5" name="Picture 5" descr="Screenshot showing settings pop up window highlighting Custom Domains blade selection">
            <a:extLst>
              <a:ext uri="{FF2B5EF4-FFF2-40B4-BE49-F238E27FC236}">
                <a16:creationId xmlns:a16="http://schemas.microsoft.com/office/drawing/2014/main" id="{2D6E278D-00AF-491A-BAF9-6E99921E6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331" y="1372350"/>
            <a:ext cx="2178438" cy="3529693"/>
          </a:xfrm>
          <a:prstGeom prst="rect">
            <a:avLst/>
          </a:prstGeom>
          <a:ln w="6350">
            <a:solidFill>
              <a:schemeClr val="bg1">
                <a:lumMod val="65000"/>
              </a:schemeClr>
            </a:solidFill>
          </a:ln>
        </p:spPr>
      </p:pic>
      <p:cxnSp>
        <p:nvCxnSpPr>
          <p:cNvPr id="6" name="Connector: Elbow 5" descr="Arrow pointing right">
            <a:extLst>
              <a:ext uri="{FF2B5EF4-FFF2-40B4-BE49-F238E27FC236}">
                <a16:creationId xmlns:a16="http://schemas.microsoft.com/office/drawing/2014/main" id="{EE7D7B54-4CBC-41CB-A9C7-59BDD23DE068}"/>
              </a:ext>
              <a:ext uri="{C183D7F6-B498-43B3-948B-1728B52AA6E4}">
                <adec:decorative xmlns:adec="http://schemas.microsoft.com/office/drawing/2017/decorative" val="1"/>
              </a:ext>
            </a:extLst>
          </p:cNvPr>
          <p:cNvCxnSpPr>
            <a:cxnSpLocks/>
          </p:cNvCxnSpPr>
          <p:nvPr/>
        </p:nvCxnSpPr>
        <p:spPr>
          <a:xfrm>
            <a:off x="3688795" y="3137196"/>
            <a:ext cx="1175307" cy="0"/>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descr="Welcome to Contoso web page. The contoso.com URL is highlighted">
            <a:extLst>
              <a:ext uri="{FF2B5EF4-FFF2-40B4-BE49-F238E27FC236}">
                <a16:creationId xmlns:a16="http://schemas.microsoft.com/office/drawing/2014/main" id="{9D100C4A-E9EB-4D66-8763-1572DFBB04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259" y="1372343"/>
            <a:ext cx="6033888" cy="3529706"/>
          </a:xfrm>
          <a:prstGeom prst="rect">
            <a:avLst/>
          </a:prstGeom>
          <a:ln>
            <a:noFill/>
          </a:ln>
        </p:spPr>
      </p:pic>
      <p:sp>
        <p:nvSpPr>
          <p:cNvPr id="9" name="Rectangle 8">
            <a:extLst>
              <a:ext uri="{FF2B5EF4-FFF2-40B4-BE49-F238E27FC236}">
                <a16:creationId xmlns:a16="http://schemas.microsoft.com/office/drawing/2014/main" id="{C4EFD61E-756B-45C1-A335-04954A7148F8}"/>
              </a:ext>
            </a:extLst>
          </p:cNvPr>
          <p:cNvSpPr/>
          <p:nvPr/>
        </p:nvSpPr>
        <p:spPr>
          <a:xfrm>
            <a:off x="427037" y="5251522"/>
            <a:ext cx="2069200"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a:solidFill>
                  <a:schemeClr val="tx1"/>
                </a:solidFill>
              </a:rPr>
              <a:t>Redirect the default web </a:t>
            </a:r>
            <a:br>
              <a:rPr lang="en-US" sz="2000">
                <a:solidFill>
                  <a:schemeClr val="tx1"/>
                </a:solidFill>
              </a:rPr>
            </a:br>
            <a:r>
              <a:rPr lang="en-US" sz="2000">
                <a:solidFill>
                  <a:schemeClr val="tx1"/>
                </a:solidFill>
              </a:rPr>
              <a:t>app URL</a:t>
            </a:r>
          </a:p>
        </p:txBody>
      </p:sp>
      <p:sp>
        <p:nvSpPr>
          <p:cNvPr id="11" name="Rectangle 10">
            <a:extLst>
              <a:ext uri="{FF2B5EF4-FFF2-40B4-BE49-F238E27FC236}">
                <a16:creationId xmlns:a16="http://schemas.microsoft.com/office/drawing/2014/main" id="{56EB7894-B084-42BA-B092-F4C2B2C84C48}"/>
              </a:ext>
            </a:extLst>
          </p:cNvPr>
          <p:cNvSpPr/>
          <p:nvPr/>
        </p:nvSpPr>
        <p:spPr>
          <a:xfrm>
            <a:off x="2650658" y="5251522"/>
            <a:ext cx="2069201"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a:solidFill>
                  <a:schemeClr val="tx1"/>
                </a:solidFill>
              </a:rPr>
              <a:t>Validate the custom domain in Azure</a:t>
            </a:r>
          </a:p>
        </p:txBody>
      </p:sp>
      <p:sp>
        <p:nvSpPr>
          <p:cNvPr id="10" name="Rectangle 9">
            <a:extLst>
              <a:ext uri="{FF2B5EF4-FFF2-40B4-BE49-F238E27FC236}">
                <a16:creationId xmlns:a16="http://schemas.microsoft.com/office/drawing/2014/main" id="{F6D86CF7-D60B-4D01-9DDE-4B142AF6B7DC}"/>
              </a:ext>
            </a:extLst>
          </p:cNvPr>
          <p:cNvSpPr/>
          <p:nvPr/>
        </p:nvSpPr>
        <p:spPr>
          <a:xfrm>
            <a:off x="4874279" y="5251522"/>
            <a:ext cx="4331972"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a:solidFill>
                  <a:schemeClr val="tx1"/>
                </a:solidFill>
              </a:rPr>
              <a:t>Use the DNS registry for your domain provider – create a CNAME or A record with the mapping</a:t>
            </a:r>
          </a:p>
        </p:txBody>
      </p:sp>
      <p:sp>
        <p:nvSpPr>
          <p:cNvPr id="13" name="Rectangle 12">
            <a:extLst>
              <a:ext uri="{FF2B5EF4-FFF2-40B4-BE49-F238E27FC236}">
                <a16:creationId xmlns:a16="http://schemas.microsoft.com/office/drawing/2014/main" id="{7D11F7C7-7C04-4D72-B5DF-075B7DC0E0C1}"/>
              </a:ext>
            </a:extLst>
          </p:cNvPr>
          <p:cNvSpPr/>
          <p:nvPr/>
        </p:nvSpPr>
        <p:spPr>
          <a:xfrm>
            <a:off x="9360672" y="5251522"/>
            <a:ext cx="2648767"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a:solidFill>
                  <a:schemeClr val="tx1"/>
                </a:solidFill>
              </a:rPr>
              <a:t>Ensure App Service plan supports custom domains</a:t>
            </a:r>
          </a:p>
          <a:p>
            <a:endParaRPr lang="en-US" sz="2000">
              <a:solidFill>
                <a:schemeClr val="tx1"/>
              </a:solidFill>
            </a:endParaRPr>
          </a:p>
        </p:txBody>
      </p:sp>
    </p:spTree>
    <p:extLst>
      <p:ext uri="{BB962C8B-B14F-4D97-AF65-F5344CB8AC3E}">
        <p14:creationId xmlns:p14="http://schemas.microsoft.com/office/powerpoint/2010/main" val="12534167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Backup an App Service</a:t>
            </a:r>
          </a:p>
        </p:txBody>
      </p:sp>
      <p:sp>
        <p:nvSpPr>
          <p:cNvPr id="6" name="Rectangle 5">
            <a:extLst>
              <a:ext uri="{FF2B5EF4-FFF2-40B4-BE49-F238E27FC236}">
                <a16:creationId xmlns:a16="http://schemas.microsoft.com/office/drawing/2014/main" id="{E472425A-B4AC-4379-A631-8D3388B1DCA2}"/>
              </a:ext>
            </a:extLst>
          </p:cNvPr>
          <p:cNvSpPr/>
          <p:nvPr/>
        </p:nvSpPr>
        <p:spPr bwMode="auto">
          <a:xfrm>
            <a:off x="427831" y="1192212"/>
            <a:ext cx="6097779" cy="5833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a:solidFill>
                  <a:schemeClr val="tx1"/>
                </a:solidFill>
              </a:rPr>
              <a:t>Create app backups manually or on a schedule</a:t>
            </a:r>
          </a:p>
        </p:txBody>
      </p:sp>
      <p:sp>
        <p:nvSpPr>
          <p:cNvPr id="7" name="Rectangle 6">
            <a:extLst>
              <a:ext uri="{FF2B5EF4-FFF2-40B4-BE49-F238E27FC236}">
                <a16:creationId xmlns:a16="http://schemas.microsoft.com/office/drawing/2014/main" id="{DFEFB4A2-37F1-4205-B65D-C8CA57E156E0}"/>
              </a:ext>
            </a:extLst>
          </p:cNvPr>
          <p:cNvSpPr/>
          <p:nvPr/>
        </p:nvSpPr>
        <p:spPr bwMode="auto">
          <a:xfrm>
            <a:off x="427831" y="1918513"/>
            <a:ext cx="6097779" cy="87029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a:solidFill>
                  <a:schemeClr val="tx1"/>
                </a:solidFill>
              </a:rPr>
              <a:t>Backup the configuration, file content, and database connected to the app</a:t>
            </a:r>
          </a:p>
        </p:txBody>
      </p:sp>
      <p:sp>
        <p:nvSpPr>
          <p:cNvPr id="8" name="Rectangle 7">
            <a:extLst>
              <a:ext uri="{FF2B5EF4-FFF2-40B4-BE49-F238E27FC236}">
                <a16:creationId xmlns:a16="http://schemas.microsoft.com/office/drawing/2014/main" id="{EAB5440F-79C6-4A4C-A9DB-539CCEE4AFE9}"/>
              </a:ext>
            </a:extLst>
          </p:cNvPr>
          <p:cNvSpPr/>
          <p:nvPr/>
        </p:nvSpPr>
        <p:spPr bwMode="auto">
          <a:xfrm>
            <a:off x="427831" y="2931712"/>
            <a:ext cx="6097779" cy="5833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a:solidFill>
                  <a:schemeClr val="tx1"/>
                </a:solidFill>
              </a:rPr>
              <a:t>Requires Standard or Premium plan</a:t>
            </a:r>
          </a:p>
        </p:txBody>
      </p:sp>
      <p:sp>
        <p:nvSpPr>
          <p:cNvPr id="9" name="Rectangle 8">
            <a:extLst>
              <a:ext uri="{FF2B5EF4-FFF2-40B4-BE49-F238E27FC236}">
                <a16:creationId xmlns:a16="http://schemas.microsoft.com/office/drawing/2014/main" id="{18833617-30D0-4B4B-BA70-0F9CAA28E454}"/>
              </a:ext>
            </a:extLst>
          </p:cNvPr>
          <p:cNvSpPr/>
          <p:nvPr/>
        </p:nvSpPr>
        <p:spPr bwMode="auto">
          <a:xfrm>
            <a:off x="427831" y="3658013"/>
            <a:ext cx="6097779" cy="87029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Backups can be up to 10 GB of app and database content</a:t>
            </a:r>
          </a:p>
        </p:txBody>
      </p:sp>
      <p:sp>
        <p:nvSpPr>
          <p:cNvPr id="10" name="Rectangle 9">
            <a:extLst>
              <a:ext uri="{FF2B5EF4-FFF2-40B4-BE49-F238E27FC236}">
                <a16:creationId xmlns:a16="http://schemas.microsoft.com/office/drawing/2014/main" id="{BF264C37-EAFD-4B7F-A5EA-F1DC663575BE}"/>
              </a:ext>
            </a:extLst>
          </p:cNvPr>
          <p:cNvSpPr/>
          <p:nvPr/>
        </p:nvSpPr>
        <p:spPr bwMode="auto">
          <a:xfrm>
            <a:off x="427831" y="4671212"/>
            <a:ext cx="6097779" cy="7842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Configure partial backups and exclude items from the backup</a:t>
            </a:r>
          </a:p>
        </p:txBody>
      </p:sp>
      <p:sp>
        <p:nvSpPr>
          <p:cNvPr id="11" name="Rectangle 10">
            <a:extLst>
              <a:ext uri="{FF2B5EF4-FFF2-40B4-BE49-F238E27FC236}">
                <a16:creationId xmlns:a16="http://schemas.microsoft.com/office/drawing/2014/main" id="{5BAB7361-5FCB-47D4-BD80-0F0278181EB1}"/>
              </a:ext>
            </a:extLst>
          </p:cNvPr>
          <p:cNvSpPr/>
          <p:nvPr/>
        </p:nvSpPr>
        <p:spPr bwMode="auto">
          <a:xfrm>
            <a:off x="427831" y="5598325"/>
            <a:ext cx="6097779" cy="7842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Restore your app on-demand to a previous state,</a:t>
            </a:r>
            <a:br>
              <a:rPr lang="en-US" sz="2000" dirty="0">
                <a:solidFill>
                  <a:schemeClr val="tx1"/>
                </a:solidFill>
              </a:rPr>
            </a:br>
            <a:r>
              <a:rPr lang="en-US" sz="2000" dirty="0">
                <a:solidFill>
                  <a:schemeClr val="tx1"/>
                </a:solidFill>
              </a:rPr>
              <a:t>or create a new app</a:t>
            </a:r>
          </a:p>
        </p:txBody>
      </p:sp>
      <p:sp>
        <p:nvSpPr>
          <p:cNvPr id="4" name="Rectangle 3">
            <a:extLst>
              <a:ext uri="{FF2B5EF4-FFF2-40B4-BE49-F238E27FC236}">
                <a16:creationId xmlns:a16="http://schemas.microsoft.com/office/drawing/2014/main" id="{691531D8-9480-464E-93B5-A235C82C9453}"/>
              </a:ext>
              <a:ext uri="{C183D7F6-B498-43B3-948B-1728B52AA6E4}">
                <adec:decorative xmlns:adec="http://schemas.microsoft.com/office/drawing/2017/decorative" val="1"/>
              </a:ext>
            </a:extLst>
          </p:cNvPr>
          <p:cNvSpPr/>
          <p:nvPr/>
        </p:nvSpPr>
        <p:spPr bwMode="auto">
          <a:xfrm>
            <a:off x="6692900" y="1192213"/>
            <a:ext cx="53165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solidFill>
                <a:schemeClr val="tx1"/>
              </a:solidFill>
              <a:ea typeface="Segoe UI" pitchFamily="34" charset="0"/>
              <a:cs typeface="Segoe UI" pitchFamily="34" charset="0"/>
            </a:endParaRPr>
          </a:p>
        </p:txBody>
      </p:sp>
      <p:pic>
        <p:nvPicPr>
          <p:cNvPr id="5" name="Picture 3" descr="Screenshot showing settings pop up window highlighting backups">
            <a:extLst>
              <a:ext uri="{FF2B5EF4-FFF2-40B4-BE49-F238E27FC236}">
                <a16:creationId xmlns:a16="http://schemas.microsoft.com/office/drawing/2014/main" id="{540DA700-32D8-4563-AB68-D937D0F09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2755" y="1346020"/>
            <a:ext cx="3176825" cy="5015726"/>
          </a:xfrm>
          <a:prstGeom prst="rect">
            <a:avLst/>
          </a:prstGeom>
          <a:ln>
            <a:noFill/>
          </a:ln>
        </p:spPr>
      </p:pic>
    </p:spTree>
    <p:extLst>
      <p:ext uri="{BB962C8B-B14F-4D97-AF65-F5344CB8AC3E}">
        <p14:creationId xmlns:p14="http://schemas.microsoft.com/office/powerpoint/2010/main" val="116757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a:xfrm>
            <a:off x="465139" y="2635489"/>
            <a:ext cx="2506662" cy="1723549"/>
          </a:xfrm>
        </p:spPr>
        <p:txBody>
          <a:bodyPr/>
          <a:lstStyle/>
          <a:p>
            <a:pPr>
              <a:lnSpc>
                <a:spcPct val="100000"/>
              </a:lnSpc>
            </a:pPr>
            <a:r>
              <a:rPr lang="en-US" spc="0" dirty="0"/>
              <a:t>Administer PaaS Compute Options Introduction</a:t>
            </a:r>
          </a:p>
        </p:txBody>
      </p:sp>
      <p:grpSp>
        <p:nvGrpSpPr>
          <p:cNvPr id="11" name="Group 10">
            <a:extLst>
              <a:ext uri="{FF2B5EF4-FFF2-40B4-BE49-F238E27FC236}">
                <a16:creationId xmlns:a16="http://schemas.microsoft.com/office/drawing/2014/main" id="{C6BDDDBC-96F1-45B9-BB3A-7AC7C885439F}"/>
              </a:ext>
              <a:ext uri="{C183D7F6-B498-43B3-948B-1728B52AA6E4}">
                <adec:decorative xmlns:adec="http://schemas.microsoft.com/office/drawing/2017/decorative" val="1"/>
              </a:ext>
            </a:extLst>
          </p:cNvPr>
          <p:cNvGrpSpPr/>
          <p:nvPr/>
        </p:nvGrpSpPr>
        <p:grpSpPr>
          <a:xfrm>
            <a:off x="3648992" y="353292"/>
            <a:ext cx="702934" cy="5375942"/>
            <a:chOff x="3648992" y="340777"/>
            <a:chExt cx="702934" cy="5367676"/>
          </a:xfrm>
        </p:grpSpPr>
        <p:pic>
          <p:nvPicPr>
            <p:cNvPr id="18" name="Picture 17" descr="Icon of a lab flask">
              <a:extLst>
                <a:ext uri="{FF2B5EF4-FFF2-40B4-BE49-F238E27FC236}">
                  <a16:creationId xmlns:a16="http://schemas.microsoft.com/office/drawing/2014/main" id="{5134968E-92F0-48F0-8FB5-F1257B1F58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8992" y="4935069"/>
              <a:ext cx="702934" cy="773384"/>
            </a:xfrm>
            <a:prstGeom prst="rect">
              <a:avLst/>
            </a:prstGeom>
          </p:spPr>
        </p:pic>
        <p:graphicFrame>
          <p:nvGraphicFramePr>
            <p:cNvPr id="4" name="Object 3">
              <a:extLst>
                <a:ext uri="{FF2B5EF4-FFF2-40B4-BE49-F238E27FC236}">
                  <a16:creationId xmlns:a16="http://schemas.microsoft.com/office/drawing/2014/main" id="{4120E76E-4AF2-4FBE-BED6-E8143A2EB023}"/>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765967851"/>
                </p:ext>
              </p:extLst>
            </p:nvPr>
          </p:nvGraphicFramePr>
          <p:xfrm>
            <a:off x="3648992" y="340777"/>
            <a:ext cx="702934" cy="789330"/>
          </p:xfrm>
          <a:graphic>
            <a:graphicData uri="http://schemas.openxmlformats.org/presentationml/2006/ole">
              <mc:AlternateContent xmlns:mc="http://schemas.openxmlformats.org/markup-compatibility/2006">
                <mc:Choice xmlns:v="urn:schemas-microsoft-com:vml" Requires="v">
                  <p:oleObj name="Bitmap Image" r:id="rId4" imgW="615960" imgH="628560" progId="Paint.Picture">
                    <p:embed/>
                  </p:oleObj>
                </mc:Choice>
                <mc:Fallback>
                  <p:oleObj name="Bitmap Image" r:id="rId4" imgW="615960" imgH="628560" progId="Paint.Picture">
                    <p:embed/>
                    <p:pic>
                      <p:nvPicPr>
                        <p:cNvPr id="4" name="Object 3">
                          <a:extLst>
                            <a:ext uri="{FF2B5EF4-FFF2-40B4-BE49-F238E27FC236}">
                              <a16:creationId xmlns:a16="http://schemas.microsoft.com/office/drawing/2014/main" id="{4120E76E-4AF2-4FBE-BED6-E8143A2EB023}"/>
                            </a:ext>
                            <a:ext uri="{C183D7F6-B498-43B3-948B-1728B52AA6E4}">
                              <adec:decorative xmlns:adec="http://schemas.microsoft.com/office/drawing/2017/decorative" val="1"/>
                            </a:ext>
                          </a:extLst>
                        </p:cNvPr>
                        <p:cNvPicPr/>
                        <p:nvPr/>
                      </p:nvPicPr>
                      <p:blipFill>
                        <a:blip r:embed="rId5"/>
                        <a:stretch>
                          <a:fillRect/>
                        </a:stretch>
                      </p:blipFill>
                      <p:spPr>
                        <a:xfrm>
                          <a:off x="3648992" y="340777"/>
                          <a:ext cx="702934" cy="78933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2FCBFF7F-7759-483A-8DA1-B955CCFAEC1C}"/>
                </a:ext>
              </a:extLst>
            </p:cNvPr>
            <p:cNvGraphicFramePr>
              <a:graphicFrameLocks noChangeAspect="1"/>
            </p:cNvGraphicFramePr>
            <p:nvPr>
              <p:extLst>
                <p:ext uri="{D42A27DB-BD31-4B8C-83A1-F6EECF244321}">
                  <p14:modId xmlns:p14="http://schemas.microsoft.com/office/powerpoint/2010/main" val="1882195916"/>
                </p:ext>
              </p:extLst>
            </p:nvPr>
          </p:nvGraphicFramePr>
          <p:xfrm>
            <a:off x="3648992" y="1304508"/>
            <a:ext cx="702934" cy="789330"/>
          </p:xfrm>
          <a:graphic>
            <a:graphicData uri="http://schemas.openxmlformats.org/presentationml/2006/ole">
              <mc:AlternateContent xmlns:mc="http://schemas.openxmlformats.org/markup-compatibility/2006">
                <mc:Choice xmlns:v="urn:schemas-microsoft-com:vml" Requires="v">
                  <p:oleObj name="Bitmap Image" r:id="rId6" imgW="615960" imgH="628560" progId="Paint.Picture">
                    <p:embed/>
                  </p:oleObj>
                </mc:Choice>
                <mc:Fallback>
                  <p:oleObj name="Bitmap Image" r:id="rId6" imgW="615960" imgH="628560" progId="Paint.Picture">
                    <p:embed/>
                    <p:pic>
                      <p:nvPicPr>
                        <p:cNvPr id="5" name="Object 4">
                          <a:extLst>
                            <a:ext uri="{FF2B5EF4-FFF2-40B4-BE49-F238E27FC236}">
                              <a16:creationId xmlns:a16="http://schemas.microsoft.com/office/drawing/2014/main" id="{2FCBFF7F-7759-483A-8DA1-B955CCFAEC1C}"/>
                            </a:ext>
                          </a:extLst>
                        </p:cNvPr>
                        <p:cNvPicPr/>
                        <p:nvPr/>
                      </p:nvPicPr>
                      <p:blipFill>
                        <a:blip r:embed="rId5"/>
                        <a:stretch>
                          <a:fillRect/>
                        </a:stretch>
                      </p:blipFill>
                      <p:spPr>
                        <a:xfrm>
                          <a:off x="3648992" y="1304508"/>
                          <a:ext cx="702934" cy="78933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8DD26E27-B41C-41B2-A749-C0D7C08277E1}"/>
                </a:ext>
              </a:extLst>
            </p:cNvPr>
            <p:cNvGraphicFramePr>
              <a:graphicFrameLocks noChangeAspect="1"/>
            </p:cNvGraphicFramePr>
            <p:nvPr>
              <p:extLst>
                <p:ext uri="{D42A27DB-BD31-4B8C-83A1-F6EECF244321}">
                  <p14:modId xmlns:p14="http://schemas.microsoft.com/office/powerpoint/2010/main" val="3048705494"/>
                </p:ext>
              </p:extLst>
            </p:nvPr>
          </p:nvGraphicFramePr>
          <p:xfrm>
            <a:off x="3648992" y="2402351"/>
            <a:ext cx="702934" cy="789330"/>
          </p:xfrm>
          <a:graphic>
            <a:graphicData uri="http://schemas.openxmlformats.org/presentationml/2006/ole">
              <mc:AlternateContent xmlns:mc="http://schemas.openxmlformats.org/markup-compatibility/2006">
                <mc:Choice xmlns:v="urn:schemas-microsoft-com:vml" Requires="v">
                  <p:oleObj name="Bitmap Image" r:id="rId7" imgW="615960" imgH="628560" progId="Paint.Picture">
                    <p:embed/>
                  </p:oleObj>
                </mc:Choice>
                <mc:Fallback>
                  <p:oleObj name="Bitmap Image" r:id="rId7" imgW="615960" imgH="628560" progId="Paint.Picture">
                    <p:embed/>
                    <p:pic>
                      <p:nvPicPr>
                        <p:cNvPr id="6" name="Object 5">
                          <a:extLst>
                            <a:ext uri="{FF2B5EF4-FFF2-40B4-BE49-F238E27FC236}">
                              <a16:creationId xmlns:a16="http://schemas.microsoft.com/office/drawing/2014/main" id="{8DD26E27-B41C-41B2-A749-C0D7C08277E1}"/>
                            </a:ext>
                          </a:extLst>
                        </p:cNvPr>
                        <p:cNvPicPr/>
                        <p:nvPr/>
                      </p:nvPicPr>
                      <p:blipFill>
                        <a:blip r:embed="rId5"/>
                        <a:stretch>
                          <a:fillRect/>
                        </a:stretch>
                      </p:blipFill>
                      <p:spPr>
                        <a:xfrm>
                          <a:off x="3648992" y="2402351"/>
                          <a:ext cx="702934" cy="78933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24B644EA-164B-447A-9510-F9AC0D60C108}"/>
                </a:ext>
              </a:extLst>
            </p:cNvPr>
            <p:cNvGraphicFramePr>
              <a:graphicFrameLocks noChangeAspect="1"/>
            </p:cNvGraphicFramePr>
            <p:nvPr>
              <p:extLst>
                <p:ext uri="{D42A27DB-BD31-4B8C-83A1-F6EECF244321}">
                  <p14:modId xmlns:p14="http://schemas.microsoft.com/office/powerpoint/2010/main" val="4015348078"/>
                </p:ext>
              </p:extLst>
            </p:nvPr>
          </p:nvGraphicFramePr>
          <p:xfrm>
            <a:off x="3648992" y="3488002"/>
            <a:ext cx="702934" cy="789330"/>
          </p:xfrm>
          <a:graphic>
            <a:graphicData uri="http://schemas.openxmlformats.org/presentationml/2006/ole">
              <mc:AlternateContent xmlns:mc="http://schemas.openxmlformats.org/markup-compatibility/2006">
                <mc:Choice xmlns:v="urn:schemas-microsoft-com:vml" Requires="v">
                  <p:oleObj name="Bitmap Image" r:id="rId8" imgW="615960" imgH="628560" progId="Paint.Picture">
                    <p:embed/>
                  </p:oleObj>
                </mc:Choice>
                <mc:Fallback>
                  <p:oleObj name="Bitmap Image" r:id="rId8" imgW="615960" imgH="628560" progId="Paint.Picture">
                    <p:embed/>
                    <p:pic>
                      <p:nvPicPr>
                        <p:cNvPr id="7" name="Object 6">
                          <a:extLst>
                            <a:ext uri="{FF2B5EF4-FFF2-40B4-BE49-F238E27FC236}">
                              <a16:creationId xmlns:a16="http://schemas.microsoft.com/office/drawing/2014/main" id="{24B644EA-164B-447A-9510-F9AC0D60C108}"/>
                            </a:ext>
                          </a:extLst>
                        </p:cNvPr>
                        <p:cNvPicPr/>
                        <p:nvPr/>
                      </p:nvPicPr>
                      <p:blipFill>
                        <a:blip r:embed="rId5"/>
                        <a:stretch>
                          <a:fillRect/>
                        </a:stretch>
                      </p:blipFill>
                      <p:spPr>
                        <a:xfrm>
                          <a:off x="3648992" y="3488002"/>
                          <a:ext cx="702934" cy="789330"/>
                        </a:xfrm>
                        <a:prstGeom prst="rect">
                          <a:avLst/>
                        </a:prstGeom>
                      </p:spPr>
                    </p:pic>
                  </p:oleObj>
                </mc:Fallback>
              </mc:AlternateContent>
            </a:graphicData>
          </a:graphic>
        </p:graphicFrame>
        <p:pic>
          <p:nvPicPr>
            <p:cNvPr id="8" name="Graphic 7">
              <a:extLst>
                <a:ext uri="{FF2B5EF4-FFF2-40B4-BE49-F238E27FC236}">
                  <a16:creationId xmlns:a16="http://schemas.microsoft.com/office/drawing/2014/main" id="{C71A7077-62D4-461D-B71E-6426995B5AF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847489" y="463927"/>
              <a:ext cx="383048" cy="421438"/>
            </a:xfrm>
            <a:prstGeom prst="rect">
              <a:avLst/>
            </a:prstGeom>
          </p:spPr>
        </p:pic>
        <p:pic>
          <p:nvPicPr>
            <p:cNvPr id="10" name="Graphic 9">
              <a:extLst>
                <a:ext uri="{FF2B5EF4-FFF2-40B4-BE49-F238E27FC236}">
                  <a16:creationId xmlns:a16="http://schemas.microsoft.com/office/drawing/2014/main" id="{35F7E8B8-C125-4787-9B2B-C9A6C3BD53D5}"/>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flipH="1">
              <a:off x="3773469" y="1447056"/>
              <a:ext cx="427430" cy="470268"/>
            </a:xfrm>
            <a:prstGeom prst="rect">
              <a:avLst/>
            </a:prstGeom>
          </p:spPr>
        </p:pic>
        <p:pic>
          <p:nvPicPr>
            <p:cNvPr id="12" name="Graphic 11">
              <a:extLst>
                <a:ext uri="{FF2B5EF4-FFF2-40B4-BE49-F238E27FC236}">
                  <a16:creationId xmlns:a16="http://schemas.microsoft.com/office/drawing/2014/main" id="{869DFF0B-781F-4D12-85E4-DCA037BA2B7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48240" y="2496157"/>
              <a:ext cx="504437" cy="554993"/>
            </a:xfrm>
            <a:prstGeom prst="rect">
              <a:avLst/>
            </a:prstGeom>
          </p:spPr>
        </p:pic>
        <p:pic>
          <p:nvPicPr>
            <p:cNvPr id="14" name="Graphic 13">
              <a:extLst>
                <a:ext uri="{FF2B5EF4-FFF2-40B4-BE49-F238E27FC236}">
                  <a16:creationId xmlns:a16="http://schemas.microsoft.com/office/drawing/2014/main" id="{7DB79977-7EAC-4649-A907-DE9800FF0B8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86042" y="3621354"/>
              <a:ext cx="444495" cy="489043"/>
            </a:xfrm>
            <a:prstGeom prst="rect">
              <a:avLst/>
            </a:prstGeom>
          </p:spPr>
        </p:pic>
      </p:grpSp>
      <p:grpSp>
        <p:nvGrpSpPr>
          <p:cNvPr id="3" name="Group 2">
            <a:extLst>
              <a:ext uri="{FF2B5EF4-FFF2-40B4-BE49-F238E27FC236}">
                <a16:creationId xmlns:a16="http://schemas.microsoft.com/office/drawing/2014/main" id="{147702B1-60BD-49A9-BD3B-BB346ACBFBF7}"/>
              </a:ext>
              <a:ext uri="{C183D7F6-B498-43B3-948B-1728B52AA6E4}">
                <adec:decorative xmlns:adec="http://schemas.microsoft.com/office/drawing/2017/decorative" val="1"/>
              </a:ext>
            </a:extLst>
          </p:cNvPr>
          <p:cNvGrpSpPr/>
          <p:nvPr/>
        </p:nvGrpSpPr>
        <p:grpSpPr>
          <a:xfrm>
            <a:off x="4581094" y="252835"/>
            <a:ext cx="7135418" cy="5866399"/>
            <a:chOff x="1646691" y="1363426"/>
            <a:chExt cx="10696603" cy="5866399"/>
          </a:xfrm>
        </p:grpSpPr>
        <p:sp>
          <p:nvSpPr>
            <p:cNvPr id="36" name="Rectangle 35">
              <a:extLst>
                <a:ext uri="{FF2B5EF4-FFF2-40B4-BE49-F238E27FC236}">
                  <a16:creationId xmlns:a16="http://schemas.microsoft.com/office/drawing/2014/main" id="{E5E2A559-5126-49E9-895D-A84B498B7AEE}"/>
                </a:ext>
              </a:extLst>
            </p:cNvPr>
            <p:cNvSpPr/>
            <p:nvPr/>
          </p:nvSpPr>
          <p:spPr bwMode="auto">
            <a:xfrm>
              <a:off x="1646691" y="136342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Configure Azure App Service Plans</a:t>
              </a:r>
            </a:p>
          </p:txBody>
        </p:sp>
        <p:cxnSp>
          <p:nvCxnSpPr>
            <p:cNvPr id="57" name="Straight Connector 56">
              <a:extLst>
                <a:ext uri="{FF2B5EF4-FFF2-40B4-BE49-F238E27FC236}">
                  <a16:creationId xmlns:a16="http://schemas.microsoft.com/office/drawing/2014/main" id="{723BDEE5-6D5F-4551-B582-C623BD958DD7}"/>
                </a:ext>
                <a:ext uri="{C183D7F6-B498-43B3-948B-1728B52AA6E4}">
                  <adec:decorative xmlns:adec="http://schemas.microsoft.com/office/drawing/2017/decorative" val="1"/>
                </a:ext>
              </a:extLst>
            </p:cNvPr>
            <p:cNvCxnSpPr>
              <a:cxnSpLocks/>
            </p:cNvCxnSpPr>
            <p:nvPr/>
          </p:nvCxnSpPr>
          <p:spPr>
            <a:xfrm>
              <a:off x="1646691" y="226973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E51C1035-9653-44E2-BA29-FFEBC0CC70FE}"/>
                </a:ext>
              </a:extLst>
            </p:cNvPr>
            <p:cNvSpPr/>
            <p:nvPr/>
          </p:nvSpPr>
          <p:spPr bwMode="auto">
            <a:xfrm>
              <a:off x="1646691" y="244451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Configure Azure App Services</a:t>
              </a:r>
            </a:p>
          </p:txBody>
        </p:sp>
        <p:cxnSp>
          <p:nvCxnSpPr>
            <p:cNvPr id="58" name="Straight Connector 57">
              <a:extLst>
                <a:ext uri="{FF2B5EF4-FFF2-40B4-BE49-F238E27FC236}">
                  <a16:creationId xmlns:a16="http://schemas.microsoft.com/office/drawing/2014/main" id="{41FFD988-6109-42EE-A4F6-E182E9399800}"/>
                </a:ext>
                <a:ext uri="{C183D7F6-B498-43B3-948B-1728B52AA6E4}">
                  <adec:decorative xmlns:adec="http://schemas.microsoft.com/office/drawing/2017/decorative" val="1"/>
                </a:ext>
              </a:extLst>
            </p:cNvPr>
            <p:cNvCxnSpPr>
              <a:cxnSpLocks/>
            </p:cNvCxnSpPr>
            <p:nvPr/>
          </p:nvCxnSpPr>
          <p:spPr>
            <a:xfrm>
              <a:off x="1646691" y="335082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6C044899-B273-44CD-B13A-2926772F078C}"/>
                </a:ext>
              </a:extLst>
            </p:cNvPr>
            <p:cNvSpPr/>
            <p:nvPr/>
          </p:nvSpPr>
          <p:spPr bwMode="auto">
            <a:xfrm>
              <a:off x="1646691" y="352560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Configure Azure Container Instances</a:t>
              </a:r>
            </a:p>
          </p:txBody>
        </p:sp>
        <p:cxnSp>
          <p:nvCxnSpPr>
            <p:cNvPr id="59" name="Straight Connector 58">
              <a:extLst>
                <a:ext uri="{FF2B5EF4-FFF2-40B4-BE49-F238E27FC236}">
                  <a16:creationId xmlns:a16="http://schemas.microsoft.com/office/drawing/2014/main" id="{165B2145-FE02-475A-A596-3B7E7067AD9C}"/>
                </a:ext>
                <a:ext uri="{C183D7F6-B498-43B3-948B-1728B52AA6E4}">
                  <adec:decorative xmlns:adec="http://schemas.microsoft.com/office/drawing/2017/decorative" val="1"/>
                </a:ext>
              </a:extLst>
            </p:cNvPr>
            <p:cNvCxnSpPr>
              <a:cxnSpLocks/>
            </p:cNvCxnSpPr>
            <p:nvPr/>
          </p:nvCxnSpPr>
          <p:spPr>
            <a:xfrm>
              <a:off x="1646691" y="443191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4F9B6CA5-66DA-4048-AAE5-8F898F8DD28A}"/>
                </a:ext>
              </a:extLst>
            </p:cNvPr>
            <p:cNvSpPr/>
            <p:nvPr/>
          </p:nvSpPr>
          <p:spPr bwMode="auto">
            <a:xfrm>
              <a:off x="1646691" y="460669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Configure Azure Kubernetes Service</a:t>
              </a:r>
            </a:p>
          </p:txBody>
        </p:sp>
        <p:cxnSp>
          <p:nvCxnSpPr>
            <p:cNvPr id="60" name="Straight Connector 59">
              <a:extLst>
                <a:ext uri="{FF2B5EF4-FFF2-40B4-BE49-F238E27FC236}">
                  <a16:creationId xmlns:a16="http://schemas.microsoft.com/office/drawing/2014/main" id="{AB42358F-09B6-4C29-A514-8AD515C11661}"/>
                </a:ext>
                <a:ext uri="{C183D7F6-B498-43B3-948B-1728B52AA6E4}">
                  <adec:decorative xmlns:adec="http://schemas.microsoft.com/office/drawing/2017/decorative" val="1"/>
                </a:ext>
              </a:extLst>
            </p:cNvPr>
            <p:cNvCxnSpPr>
              <a:cxnSpLocks/>
            </p:cNvCxnSpPr>
            <p:nvPr/>
          </p:nvCxnSpPr>
          <p:spPr>
            <a:xfrm>
              <a:off x="1646691" y="551300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23021D5-5C92-48B1-AC95-26B25E2588B8}"/>
                </a:ext>
              </a:extLst>
            </p:cNvPr>
            <p:cNvSpPr/>
            <p:nvPr/>
          </p:nvSpPr>
          <p:spPr bwMode="auto">
            <a:xfrm>
              <a:off x="1646691" y="5608785"/>
              <a:ext cx="10696603" cy="16210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rPr>
                <a:t>Lab 09a - Implement Web Apps</a:t>
              </a:r>
            </a:p>
            <a:p>
              <a:pPr>
                <a:spcAft>
                  <a:spcPts val="600"/>
                </a:spcAft>
              </a:pPr>
              <a:r>
                <a:rPr lang="en-US" sz="2200" dirty="0">
                  <a:solidFill>
                    <a:schemeClr val="tx1"/>
                  </a:solidFill>
                </a:rPr>
                <a:t>Lab 09b - Implement Azure Container Instances</a:t>
              </a:r>
            </a:p>
            <a:p>
              <a:pPr>
                <a:spcAft>
                  <a:spcPts val="600"/>
                </a:spcAft>
              </a:pPr>
              <a:r>
                <a:rPr lang="en-US" sz="2200" dirty="0">
                  <a:solidFill>
                    <a:schemeClr val="tx1"/>
                  </a:solidFill>
                </a:rPr>
                <a:t>Lab 09c - Implement Azure Kubernetes Service (optional)</a:t>
              </a:r>
            </a:p>
          </p:txBody>
        </p:sp>
      </p:grpSp>
      <p:cxnSp>
        <p:nvCxnSpPr>
          <p:cNvPr id="9" name="Straight Connector 8">
            <a:extLst>
              <a:ext uri="{FF2B5EF4-FFF2-40B4-BE49-F238E27FC236}">
                <a16:creationId xmlns:a16="http://schemas.microsoft.com/office/drawing/2014/main" id="{7E827D21-88B3-455E-A039-13CC75142B77}"/>
              </a:ext>
              <a:ext uri="{C183D7F6-B498-43B3-948B-1728B52AA6E4}">
                <adec:decorative xmlns:adec="http://schemas.microsoft.com/office/drawing/2017/decorative" val="1"/>
              </a:ext>
            </a:extLst>
          </p:cNvPr>
          <p:cNvCxnSpPr>
            <a:cxnSpLocks/>
          </p:cNvCxnSpPr>
          <p:nvPr/>
        </p:nvCxnSpPr>
        <p:spPr>
          <a:xfrm>
            <a:off x="4580056" y="6119234"/>
            <a:ext cx="67608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Demonstration – Create an App Service</a:t>
            </a:r>
          </a:p>
        </p:txBody>
      </p:sp>
      <p:pic>
        <p:nvPicPr>
          <p:cNvPr id="12" name="Picture 11" descr="Icon of a webpage showing six squares">
            <a:extLst>
              <a:ext uri="{FF2B5EF4-FFF2-40B4-BE49-F238E27FC236}">
                <a16:creationId xmlns:a16="http://schemas.microsoft.com/office/drawing/2014/main" id="{AA4FBD97-3CA5-4986-BA37-D1481697E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38" y="1471434"/>
            <a:ext cx="951058" cy="951058"/>
          </a:xfrm>
          <a:prstGeom prst="rect">
            <a:avLst/>
          </a:prstGeom>
        </p:spPr>
      </p:pic>
      <p:sp>
        <p:nvSpPr>
          <p:cNvPr id="15" name="Rectangle 14">
            <a:extLst>
              <a:ext uri="{FF2B5EF4-FFF2-40B4-BE49-F238E27FC236}">
                <a16:creationId xmlns:a16="http://schemas.microsoft.com/office/drawing/2014/main" id="{CEF9FBC7-CD9C-43F7-937C-6976FB917B08}"/>
              </a:ext>
            </a:extLst>
          </p:cNvPr>
          <p:cNvSpPr/>
          <p:nvPr/>
        </p:nvSpPr>
        <p:spPr>
          <a:xfrm>
            <a:off x="1793484" y="1761609"/>
            <a:ext cx="5069080" cy="369332"/>
          </a:xfrm>
          <a:prstGeom prst="rect">
            <a:avLst/>
          </a:prstGeom>
        </p:spPr>
        <p:txBody>
          <a:bodyPr wrap="none" lIns="0" tIns="0" rIns="0" bIns="0">
            <a:spAutoFit/>
          </a:bodyPr>
          <a:lstStyle/>
          <a:p>
            <a:r>
              <a:rPr lang="en-US" sz="2400">
                <a:cs typeface="Segoe UI Semilight"/>
              </a:rPr>
              <a:t>Create a Web App in the Azure Portal</a:t>
            </a:r>
            <a:endParaRPr lang="en-US" sz="2400"/>
          </a:p>
        </p:txBody>
      </p:sp>
      <p:cxnSp>
        <p:nvCxnSpPr>
          <p:cNvPr id="74" name="Straight Connector 73">
            <a:extLst>
              <a:ext uri="{FF2B5EF4-FFF2-40B4-BE49-F238E27FC236}">
                <a16:creationId xmlns:a16="http://schemas.microsoft.com/office/drawing/2014/main" id="{2FB5D585-6D11-4274-946C-4FB99F67F764}"/>
              </a:ext>
              <a:ext uri="{C183D7F6-B498-43B3-948B-1728B52AA6E4}">
                <adec:decorative xmlns:adec="http://schemas.microsoft.com/office/drawing/2017/decorative" val="1"/>
              </a:ext>
            </a:extLst>
          </p:cNvPr>
          <p:cNvCxnSpPr>
            <a:cxnSpLocks/>
          </p:cNvCxnSpPr>
          <p:nvPr/>
        </p:nvCxnSpPr>
        <p:spPr>
          <a:xfrm>
            <a:off x="1793484" y="2542411"/>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7" name="Picture 76" descr="Icon of a magnifying glass showing a chart">
            <a:extLst>
              <a:ext uri="{FF2B5EF4-FFF2-40B4-BE49-F238E27FC236}">
                <a16:creationId xmlns:a16="http://schemas.microsoft.com/office/drawing/2014/main" id="{FF407F04-3342-4489-80FC-5892D87AF6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138" y="2663706"/>
            <a:ext cx="950976" cy="950976"/>
          </a:xfrm>
          <a:prstGeom prst="rect">
            <a:avLst/>
          </a:prstGeom>
        </p:spPr>
      </p:pic>
      <p:sp>
        <p:nvSpPr>
          <p:cNvPr id="16" name="Rectangle 15">
            <a:extLst>
              <a:ext uri="{FF2B5EF4-FFF2-40B4-BE49-F238E27FC236}">
                <a16:creationId xmlns:a16="http://schemas.microsoft.com/office/drawing/2014/main" id="{0E08A75B-906C-4D66-B298-0175D0466CEB}"/>
              </a:ext>
            </a:extLst>
          </p:cNvPr>
          <p:cNvSpPr/>
          <p:nvPr/>
        </p:nvSpPr>
        <p:spPr>
          <a:xfrm>
            <a:off x="1793484" y="2953881"/>
            <a:ext cx="2400657" cy="369332"/>
          </a:xfrm>
          <a:prstGeom prst="rect">
            <a:avLst/>
          </a:prstGeom>
        </p:spPr>
        <p:txBody>
          <a:bodyPr wrap="none" lIns="0" tIns="0" rIns="0" bIns="0">
            <a:spAutoFit/>
          </a:bodyPr>
          <a:lstStyle/>
          <a:p>
            <a:r>
              <a:rPr lang="en-US" sz="2400">
                <a:cs typeface="Segoe UI Semilight"/>
              </a:rPr>
              <a:t>Test the Web App</a:t>
            </a:r>
            <a:endParaRPr lang="en-US" sz="2400"/>
          </a:p>
        </p:txBody>
      </p:sp>
      <p:cxnSp>
        <p:nvCxnSpPr>
          <p:cNvPr id="75" name="Straight Connector 74">
            <a:extLst>
              <a:ext uri="{FF2B5EF4-FFF2-40B4-BE49-F238E27FC236}">
                <a16:creationId xmlns:a16="http://schemas.microsoft.com/office/drawing/2014/main" id="{58BB4A35-EF6C-4800-9A2E-851F1F9E7966}"/>
              </a:ext>
              <a:ext uri="{C183D7F6-B498-43B3-948B-1728B52AA6E4}">
                <adec:decorative xmlns:adec="http://schemas.microsoft.com/office/drawing/2017/decorative" val="1"/>
              </a:ext>
            </a:extLst>
          </p:cNvPr>
          <p:cNvCxnSpPr>
            <a:cxnSpLocks/>
          </p:cNvCxnSpPr>
          <p:nvPr/>
        </p:nvCxnSpPr>
        <p:spPr>
          <a:xfrm>
            <a:off x="1793484" y="3734683"/>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9" name="Picture 78" descr="Icon of four squares connected by lines ">
            <a:extLst>
              <a:ext uri="{FF2B5EF4-FFF2-40B4-BE49-F238E27FC236}">
                <a16:creationId xmlns:a16="http://schemas.microsoft.com/office/drawing/2014/main" id="{794A61CD-5433-43A4-B3B2-F1DBDCFD46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138" y="3855978"/>
            <a:ext cx="950976" cy="950976"/>
          </a:xfrm>
          <a:prstGeom prst="rect">
            <a:avLst/>
          </a:prstGeom>
        </p:spPr>
      </p:pic>
      <p:sp>
        <p:nvSpPr>
          <p:cNvPr id="17" name="Rectangle 16">
            <a:extLst>
              <a:ext uri="{FF2B5EF4-FFF2-40B4-BE49-F238E27FC236}">
                <a16:creationId xmlns:a16="http://schemas.microsoft.com/office/drawing/2014/main" id="{963ED9DF-1980-4BC5-BED9-5BF2B5709A74}"/>
              </a:ext>
            </a:extLst>
          </p:cNvPr>
          <p:cNvSpPr/>
          <p:nvPr/>
        </p:nvSpPr>
        <p:spPr>
          <a:xfrm>
            <a:off x="1793484" y="4146153"/>
            <a:ext cx="3828740" cy="369332"/>
          </a:xfrm>
          <a:prstGeom prst="rect">
            <a:avLst/>
          </a:prstGeom>
        </p:spPr>
        <p:txBody>
          <a:bodyPr wrap="none" lIns="0" tIns="0" rIns="0" bIns="0">
            <a:spAutoFit/>
          </a:bodyPr>
          <a:lstStyle/>
          <a:p>
            <a:r>
              <a:rPr lang="en-US" sz="2400">
                <a:cs typeface="Segoe UI Semilight"/>
              </a:rPr>
              <a:t>Configure Deployment Slots</a:t>
            </a:r>
          </a:p>
        </p:txBody>
      </p:sp>
      <p:cxnSp>
        <p:nvCxnSpPr>
          <p:cNvPr id="76" name="Straight Connector 75">
            <a:extLst>
              <a:ext uri="{FF2B5EF4-FFF2-40B4-BE49-F238E27FC236}">
                <a16:creationId xmlns:a16="http://schemas.microsoft.com/office/drawing/2014/main" id="{199EC139-B091-4F07-8F6A-A59BB0D54323}"/>
              </a:ext>
              <a:ext uri="{C183D7F6-B498-43B3-948B-1728B52AA6E4}">
                <adec:decorative xmlns:adec="http://schemas.microsoft.com/office/drawing/2017/decorative" val="1"/>
              </a:ext>
            </a:extLst>
          </p:cNvPr>
          <p:cNvCxnSpPr>
            <a:cxnSpLocks/>
          </p:cNvCxnSpPr>
          <p:nvPr/>
        </p:nvCxnSpPr>
        <p:spPr>
          <a:xfrm>
            <a:off x="1793484" y="4926955"/>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1" name="Picture 80" descr="Icon of an arrow in a circular motion and a cloud inside it">
            <a:extLst>
              <a:ext uri="{FF2B5EF4-FFF2-40B4-BE49-F238E27FC236}">
                <a16:creationId xmlns:a16="http://schemas.microsoft.com/office/drawing/2014/main" id="{A3997300-B408-4DB2-8B2D-A45C9870570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138" y="5048250"/>
            <a:ext cx="950976" cy="950976"/>
          </a:xfrm>
          <a:prstGeom prst="rect">
            <a:avLst/>
          </a:prstGeom>
        </p:spPr>
      </p:pic>
      <p:sp>
        <p:nvSpPr>
          <p:cNvPr id="18" name="Rectangle 17">
            <a:extLst>
              <a:ext uri="{FF2B5EF4-FFF2-40B4-BE49-F238E27FC236}">
                <a16:creationId xmlns:a16="http://schemas.microsoft.com/office/drawing/2014/main" id="{0FDF154D-B70C-4943-A42C-E23627310F30}"/>
              </a:ext>
            </a:extLst>
          </p:cNvPr>
          <p:cNvSpPr/>
          <p:nvPr/>
        </p:nvSpPr>
        <p:spPr>
          <a:xfrm>
            <a:off x="1793484" y="5338425"/>
            <a:ext cx="2406877" cy="369332"/>
          </a:xfrm>
          <a:prstGeom prst="rect">
            <a:avLst/>
          </a:prstGeom>
        </p:spPr>
        <p:txBody>
          <a:bodyPr wrap="none" lIns="0" tIns="0" rIns="0" bIns="0">
            <a:spAutoFit/>
          </a:bodyPr>
          <a:lstStyle/>
          <a:p>
            <a:r>
              <a:rPr lang="en-US" sz="2400">
                <a:cs typeface="Segoe UI Semilight"/>
              </a:rPr>
              <a:t>Configure Backup</a:t>
            </a:r>
          </a:p>
        </p:txBody>
      </p:sp>
    </p:spTree>
    <p:extLst>
      <p:ext uri="{BB962C8B-B14F-4D97-AF65-F5344CB8AC3E}">
        <p14:creationId xmlns:p14="http://schemas.microsoft.com/office/powerpoint/2010/main" val="186191559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cs typeface="Segoe UI"/>
              </a:rPr>
              <a:t>Summary and Resources  – Configure Azure App Services</a:t>
            </a:r>
          </a:p>
        </p:txBody>
      </p:sp>
      <p:sp>
        <p:nvSpPr>
          <p:cNvPr id="3" name="Rectangle 2">
            <a:extLst>
              <a:ext uri="{FF2B5EF4-FFF2-40B4-BE49-F238E27FC236}">
                <a16:creationId xmlns:a16="http://schemas.microsoft.com/office/drawing/2014/main" id="{F185F91B-2F94-4692-B4F6-FB1FE64CD155}"/>
              </a:ext>
            </a:extLst>
          </p:cNvPr>
          <p:cNvSpPr/>
          <p:nvPr/>
        </p:nvSpPr>
        <p:spPr bwMode="auto">
          <a:xfrm>
            <a:off x="427039" y="1195592"/>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DB314D9F-C825-4894-BD62-410DBCB194ED}"/>
              </a:ext>
            </a:extLst>
          </p:cNvPr>
          <p:cNvSpPr/>
          <p:nvPr/>
        </p:nvSpPr>
        <p:spPr bwMode="auto">
          <a:xfrm>
            <a:off x="4256087" y="1195592"/>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bg1"/>
                </a:solidFill>
                <a:latin typeface="+mj-lt"/>
              </a:rPr>
              <a:t>Microsoft Learn Modules (docs.microsoft.com/Learn)</a:t>
            </a:r>
          </a:p>
        </p:txBody>
      </p:sp>
      <p:grpSp>
        <p:nvGrpSpPr>
          <p:cNvPr id="12" name="Group 11">
            <a:extLst>
              <a:ext uri="{FF2B5EF4-FFF2-40B4-BE49-F238E27FC236}">
                <a16:creationId xmlns:a16="http://schemas.microsoft.com/office/drawing/2014/main" id="{62F9F55E-6526-4E7E-9795-8B99C5F78DE3}"/>
              </a:ext>
              <a:ext uri="{C183D7F6-B498-43B3-948B-1728B52AA6E4}">
                <adec:decorative xmlns:adec="http://schemas.microsoft.com/office/drawing/2017/decorative" val="1"/>
              </a:ext>
            </a:extLst>
          </p:cNvPr>
          <p:cNvGrpSpPr/>
          <p:nvPr/>
        </p:nvGrpSpPr>
        <p:grpSpPr>
          <a:xfrm>
            <a:off x="4256087" y="1845689"/>
            <a:ext cx="7742238" cy="2902335"/>
            <a:chOff x="4256087" y="1845690"/>
            <a:chExt cx="7742238" cy="2112123"/>
          </a:xfrm>
        </p:grpSpPr>
        <p:sp>
          <p:nvSpPr>
            <p:cNvPr id="5" name="Rectangle 4">
              <a:extLst>
                <a:ext uri="{FF2B5EF4-FFF2-40B4-BE49-F238E27FC236}">
                  <a16:creationId xmlns:a16="http://schemas.microsoft.com/office/drawing/2014/main" id="{7B402F18-F086-4DCC-831B-F7591FCF6A68}"/>
                </a:ext>
              </a:extLst>
            </p:cNvPr>
            <p:cNvSpPr/>
            <p:nvPr/>
          </p:nvSpPr>
          <p:spPr>
            <a:xfrm>
              <a:off x="4256087" y="1845690"/>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3"/>
                </a:rPr>
                <a:t>Host a web application with Azure App Service (Sandbox)</a:t>
              </a:r>
              <a:endParaRPr lang="en-US" sz="2000" dirty="0">
                <a:solidFill>
                  <a:schemeClr val="tx1"/>
                </a:solidFill>
                <a:cs typeface="Segoe UI"/>
              </a:endParaRPr>
            </a:p>
          </p:txBody>
        </p:sp>
        <p:cxnSp>
          <p:nvCxnSpPr>
            <p:cNvPr id="6" name="Straight Connector 5">
              <a:extLst>
                <a:ext uri="{FF2B5EF4-FFF2-40B4-BE49-F238E27FC236}">
                  <a16:creationId xmlns:a16="http://schemas.microsoft.com/office/drawing/2014/main" id="{0E989E35-8AFE-4D2C-8C05-28CAD7D717F8}"/>
                </a:ext>
                <a:ext uri="{C183D7F6-B498-43B3-948B-1728B52AA6E4}">
                  <adec:decorative xmlns:adec="http://schemas.microsoft.com/office/drawing/2017/decorative" val="1"/>
                </a:ext>
              </a:extLst>
            </p:cNvPr>
            <p:cNvCxnSpPr>
              <a:cxnSpLocks/>
            </p:cNvCxnSpPr>
            <p:nvPr/>
          </p:nvCxnSpPr>
          <p:spPr>
            <a:xfrm>
              <a:off x="4256087" y="234778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2614B41-D3B8-405E-BA18-F7271A99EF93}"/>
                </a:ext>
              </a:extLst>
            </p:cNvPr>
            <p:cNvSpPr/>
            <p:nvPr/>
          </p:nvSpPr>
          <p:spPr>
            <a:xfrm>
              <a:off x="4256087" y="2392682"/>
              <a:ext cx="7742238" cy="73152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4"/>
                </a:rPr>
                <a:t>Stage a web app deployment for testing and rollback by using App Service deployment slots</a:t>
              </a:r>
              <a:endParaRPr lang="en-US" sz="2000" dirty="0">
                <a:solidFill>
                  <a:schemeClr val="tx1"/>
                </a:solidFill>
                <a:cs typeface="Segoe UI"/>
              </a:endParaRPr>
            </a:p>
          </p:txBody>
        </p:sp>
        <p:cxnSp>
          <p:nvCxnSpPr>
            <p:cNvPr id="8" name="Straight Connector 7">
              <a:extLst>
                <a:ext uri="{FF2B5EF4-FFF2-40B4-BE49-F238E27FC236}">
                  <a16:creationId xmlns:a16="http://schemas.microsoft.com/office/drawing/2014/main" id="{445F1080-3A30-4F6B-9FFB-7F79888AA764}"/>
                </a:ext>
                <a:ext uri="{C183D7F6-B498-43B3-948B-1728B52AA6E4}">
                  <adec:decorative xmlns:adec="http://schemas.microsoft.com/office/drawing/2017/decorative" val="1"/>
                </a:ext>
              </a:extLst>
            </p:cNvPr>
            <p:cNvCxnSpPr>
              <a:cxnSpLocks/>
            </p:cNvCxnSpPr>
            <p:nvPr/>
          </p:nvCxnSpPr>
          <p:spPr>
            <a:xfrm>
              <a:off x="4256087" y="321568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FA2AF56-CFE8-4EFB-ABEF-37B0881831A6}"/>
                </a:ext>
                <a:ext uri="{C183D7F6-B498-43B3-948B-1728B52AA6E4}">
                  <adec:decorative xmlns:adec="http://schemas.microsoft.com/office/drawing/2017/decorative" val="1"/>
                </a:ext>
              </a:extLst>
            </p:cNvPr>
            <p:cNvCxnSpPr>
              <a:cxnSpLocks/>
            </p:cNvCxnSpPr>
            <p:nvPr/>
          </p:nvCxnSpPr>
          <p:spPr>
            <a:xfrm>
              <a:off x="4256087" y="3957813"/>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2CD2C20-8CF7-4C1F-8623-56315EFA9AC9}"/>
                </a:ext>
              </a:extLst>
            </p:cNvPr>
            <p:cNvSpPr/>
            <p:nvPr/>
          </p:nvSpPr>
          <p:spPr>
            <a:xfrm>
              <a:off x="4256087" y="3315530"/>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5"/>
                </a:rPr>
                <a:t>Dynamically meet changing web app performance requirements with </a:t>
              </a:r>
              <a:r>
                <a:rPr lang="en-US" sz="2000" dirty="0" err="1">
                  <a:hlinkClick r:id="rId5"/>
                </a:rPr>
                <a:t>autoscale</a:t>
              </a:r>
              <a:r>
                <a:rPr lang="en-US" sz="2000">
                  <a:hlinkClick r:id="rId5"/>
                </a:rPr>
                <a:t> rules</a:t>
              </a:r>
              <a:endParaRPr lang="en-US" sz="2000" dirty="0">
                <a:solidFill>
                  <a:schemeClr val="tx1"/>
                </a:solidFill>
                <a:cs typeface="Segoe UI"/>
              </a:endParaRPr>
            </a:p>
          </p:txBody>
        </p:sp>
      </p:grpSp>
      <p:pic>
        <p:nvPicPr>
          <p:cNvPr id="18" name="Picture 17">
            <a:extLst>
              <a:ext uri="{FF2B5EF4-FFF2-40B4-BE49-F238E27FC236}">
                <a16:creationId xmlns:a16="http://schemas.microsoft.com/office/drawing/2014/main" id="{B64E6168-34A6-4052-8098-A1C03E09BA71}"/>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23596" y="2701880"/>
            <a:ext cx="1494645" cy="2173707"/>
          </a:xfrm>
          <a:prstGeom prst="rect">
            <a:avLst/>
          </a:prstGeom>
        </p:spPr>
      </p:pic>
      <p:sp>
        <p:nvSpPr>
          <p:cNvPr id="10" name="TextBox 9">
            <a:extLst>
              <a:ext uri="{FF2B5EF4-FFF2-40B4-BE49-F238E27FC236}">
                <a16:creationId xmlns:a16="http://schemas.microsoft.com/office/drawing/2014/main" id="{94BFFE11-F10A-4B2F-B7BE-B0D4F535A110}"/>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203254901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75663"/>
            <a:ext cx="9070923" cy="443198"/>
          </a:xfrm>
        </p:spPr>
        <p:txBody>
          <a:bodyPr/>
          <a:lstStyle/>
          <a:p>
            <a:r>
              <a:rPr lang="en-US" sz="3200" dirty="0"/>
              <a:t>Configure Azure Container Instances</a:t>
            </a:r>
          </a:p>
        </p:txBody>
      </p:sp>
      <p:pic>
        <p:nvPicPr>
          <p:cNvPr id="9" name="Graphic 8">
            <a:extLst>
              <a:ext uri="{FF2B5EF4-FFF2-40B4-BE49-F238E27FC236}">
                <a16:creationId xmlns:a16="http://schemas.microsoft.com/office/drawing/2014/main" id="{4A7D0795-5E2B-4D63-A79E-A517105D036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0971" y="2656568"/>
            <a:ext cx="1521730" cy="1521730"/>
          </a:xfrm>
          <a:prstGeom prst="rect">
            <a:avLst/>
          </a:prstGeom>
        </p:spPr>
      </p:pic>
    </p:spTree>
    <p:extLst>
      <p:ext uri="{BB962C8B-B14F-4D97-AF65-F5344CB8AC3E}">
        <p14:creationId xmlns:p14="http://schemas.microsoft.com/office/powerpoint/2010/main" val="15977549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420046"/>
            <a:ext cx="2506662" cy="2154436"/>
          </a:xfrm>
        </p:spPr>
        <p:txBody>
          <a:bodyPr/>
          <a:lstStyle/>
          <a:p>
            <a:pPr>
              <a:lnSpc>
                <a:spcPct val="100000"/>
              </a:lnSpc>
              <a:spcBef>
                <a:spcPts val="0"/>
              </a:spcBef>
            </a:pPr>
            <a:r>
              <a:rPr lang="en-US" spc="0" dirty="0"/>
              <a:t>Configure Azure Container Instances Introduction</a:t>
            </a:r>
          </a:p>
        </p:txBody>
      </p:sp>
      <p:sp>
        <p:nvSpPr>
          <p:cNvPr id="2" name="Rectangle 1">
            <a:extLst>
              <a:ext uri="{FF2B5EF4-FFF2-40B4-BE49-F238E27FC236}">
                <a16:creationId xmlns:a16="http://schemas.microsoft.com/office/drawing/2014/main" id="{BD215697-635D-49B2-ABC3-EA90F7A682EA}"/>
              </a:ext>
            </a:extLst>
          </p:cNvPr>
          <p:cNvSpPr/>
          <p:nvPr/>
        </p:nvSpPr>
        <p:spPr bwMode="auto">
          <a:xfrm>
            <a:off x="4596784" y="683691"/>
            <a:ext cx="543931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Compare Containers to Virtual Machines</a:t>
            </a:r>
          </a:p>
        </p:txBody>
      </p:sp>
      <p:sp>
        <p:nvSpPr>
          <p:cNvPr id="18" name="Rectangle 17">
            <a:extLst>
              <a:ext uri="{FF2B5EF4-FFF2-40B4-BE49-F238E27FC236}">
                <a16:creationId xmlns:a16="http://schemas.microsoft.com/office/drawing/2014/main" id="{068F1309-9962-4184-92AC-2BA04E790B64}"/>
              </a:ext>
            </a:extLst>
          </p:cNvPr>
          <p:cNvSpPr/>
          <p:nvPr/>
        </p:nvSpPr>
        <p:spPr bwMode="auto">
          <a:xfrm>
            <a:off x="4596783" y="1351161"/>
            <a:ext cx="5737387"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Explore Azure Container Instances Benefits</a:t>
            </a:r>
            <a:endParaRPr lang="en-US" sz="2000" dirty="0">
              <a:solidFill>
                <a:schemeClr val="tx1"/>
              </a:solidFill>
            </a:endParaRPr>
          </a:p>
        </p:txBody>
      </p:sp>
      <p:sp>
        <p:nvSpPr>
          <p:cNvPr id="20" name="Rectangle 19" descr="Icon of a square with two smaller squares inside it">
            <a:extLst>
              <a:ext uri="{FF2B5EF4-FFF2-40B4-BE49-F238E27FC236}">
                <a16:creationId xmlns:a16="http://schemas.microsoft.com/office/drawing/2014/main" id="{176FA9CB-98F9-4F56-9674-A5BC018EA25E}"/>
              </a:ext>
            </a:extLst>
          </p:cNvPr>
          <p:cNvSpPr/>
          <p:nvPr/>
        </p:nvSpPr>
        <p:spPr bwMode="auto">
          <a:xfrm>
            <a:off x="4596784" y="2018631"/>
            <a:ext cx="438150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Implement Container Groups</a:t>
            </a:r>
          </a:p>
        </p:txBody>
      </p:sp>
      <p:sp>
        <p:nvSpPr>
          <p:cNvPr id="21" name="Rectangle 20">
            <a:extLst>
              <a:ext uri="{FF2B5EF4-FFF2-40B4-BE49-F238E27FC236}">
                <a16:creationId xmlns:a16="http://schemas.microsoft.com/office/drawing/2014/main" id="{DF4ED247-B189-47CF-83AC-2D60F2F8D0EE}"/>
              </a:ext>
            </a:extLst>
          </p:cNvPr>
          <p:cNvSpPr/>
          <p:nvPr/>
        </p:nvSpPr>
        <p:spPr bwMode="auto">
          <a:xfrm>
            <a:off x="4596784" y="2754374"/>
            <a:ext cx="438150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Understand the Docker Platform</a:t>
            </a:r>
          </a:p>
        </p:txBody>
      </p:sp>
      <p:sp>
        <p:nvSpPr>
          <p:cNvPr id="11" name="Rectangle 10">
            <a:extLst>
              <a:ext uri="{FF2B5EF4-FFF2-40B4-BE49-F238E27FC236}">
                <a16:creationId xmlns:a16="http://schemas.microsoft.com/office/drawing/2014/main" id="{52F8EB89-429B-4FAD-9852-F91C773B27CE}"/>
              </a:ext>
            </a:extLst>
          </p:cNvPr>
          <p:cNvSpPr/>
          <p:nvPr/>
        </p:nvSpPr>
        <p:spPr bwMode="auto">
          <a:xfrm>
            <a:off x="4596784" y="3392278"/>
            <a:ext cx="6014772"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Demonstration – Deploy Azure Container Instances</a:t>
            </a:r>
          </a:p>
        </p:txBody>
      </p:sp>
      <p:sp>
        <p:nvSpPr>
          <p:cNvPr id="4" name="Rectangle 3">
            <a:extLst>
              <a:ext uri="{FF2B5EF4-FFF2-40B4-BE49-F238E27FC236}">
                <a16:creationId xmlns:a16="http://schemas.microsoft.com/office/drawing/2014/main" id="{A1151DBA-4662-413F-A69A-B6FA51FB80EE}"/>
              </a:ext>
            </a:extLst>
          </p:cNvPr>
          <p:cNvSpPr/>
          <p:nvPr/>
        </p:nvSpPr>
        <p:spPr bwMode="auto">
          <a:xfrm>
            <a:off x="4596784" y="3996547"/>
            <a:ext cx="438150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Summary and Resources</a:t>
            </a:r>
          </a:p>
        </p:txBody>
      </p:sp>
      <p:grpSp>
        <p:nvGrpSpPr>
          <p:cNvPr id="9" name="Group 8">
            <a:extLst>
              <a:ext uri="{FF2B5EF4-FFF2-40B4-BE49-F238E27FC236}">
                <a16:creationId xmlns:a16="http://schemas.microsoft.com/office/drawing/2014/main" id="{A92E5BBB-2259-4EBD-8442-6E1E5DC2B397}"/>
              </a:ext>
              <a:ext uri="{C183D7F6-B498-43B3-948B-1728B52AA6E4}">
                <adec:decorative xmlns:adec="http://schemas.microsoft.com/office/drawing/2017/decorative" val="1"/>
              </a:ext>
            </a:extLst>
          </p:cNvPr>
          <p:cNvGrpSpPr/>
          <p:nvPr/>
        </p:nvGrpSpPr>
        <p:grpSpPr>
          <a:xfrm>
            <a:off x="3769111" y="577593"/>
            <a:ext cx="683854" cy="3867324"/>
            <a:chOff x="3769111" y="577593"/>
            <a:chExt cx="683854" cy="3867324"/>
          </a:xfrm>
        </p:grpSpPr>
        <p:grpSp>
          <p:nvGrpSpPr>
            <p:cNvPr id="3" name="Group 2">
              <a:extLst>
                <a:ext uri="{FF2B5EF4-FFF2-40B4-BE49-F238E27FC236}">
                  <a16:creationId xmlns:a16="http://schemas.microsoft.com/office/drawing/2014/main" id="{234CAFEE-A173-4856-8E8C-6367522ECF5E}"/>
                </a:ext>
              </a:extLst>
            </p:cNvPr>
            <p:cNvGrpSpPr/>
            <p:nvPr/>
          </p:nvGrpSpPr>
          <p:grpSpPr>
            <a:xfrm>
              <a:off x="3769111" y="577593"/>
              <a:ext cx="653669" cy="2590657"/>
              <a:chOff x="3711348" y="991529"/>
              <a:chExt cx="1005840" cy="5011379"/>
            </a:xfrm>
          </p:grpSpPr>
          <p:pic>
            <p:nvPicPr>
              <p:cNvPr id="8" name="Picture 7" descr="Icon of coding brackets">
                <a:extLst>
                  <a:ext uri="{FF2B5EF4-FFF2-40B4-BE49-F238E27FC236}">
                    <a16:creationId xmlns:a16="http://schemas.microsoft.com/office/drawing/2014/main" id="{E93BE699-FD70-4EE1-A5FD-A5DEE6092B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348" y="991529"/>
                <a:ext cx="1005840" cy="1005840"/>
              </a:xfrm>
              <a:prstGeom prst="rect">
                <a:avLst/>
              </a:prstGeom>
            </p:spPr>
          </p:pic>
          <p:pic>
            <p:nvPicPr>
              <p:cNvPr id="10" name="Picture 9" descr="Icon of a square with a smaller square positioned in the lower left corner">
                <a:extLst>
                  <a:ext uri="{FF2B5EF4-FFF2-40B4-BE49-F238E27FC236}">
                    <a16:creationId xmlns:a16="http://schemas.microsoft.com/office/drawing/2014/main" id="{914AE258-4411-4EAF-9C05-A2E36838D2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1348" y="2327188"/>
                <a:ext cx="1005840" cy="1005840"/>
              </a:xfrm>
              <a:prstGeom prst="rect">
                <a:avLst/>
              </a:prstGeom>
            </p:spPr>
          </p:pic>
          <p:pic>
            <p:nvPicPr>
              <p:cNvPr id="37" name="Picture 36" descr="Icon of a square with two smaller squares inside it">
                <a:extLst>
                  <a:ext uri="{FF2B5EF4-FFF2-40B4-BE49-F238E27FC236}">
                    <a16:creationId xmlns:a16="http://schemas.microsoft.com/office/drawing/2014/main" id="{5B6D2CAB-AE40-46F2-86A9-5815DF6ADD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11348" y="3662847"/>
                <a:ext cx="1005840" cy="1005840"/>
              </a:xfrm>
              <a:prstGeom prst="rect">
                <a:avLst/>
              </a:prstGeom>
            </p:spPr>
          </p:pic>
          <p:pic>
            <p:nvPicPr>
              <p:cNvPr id="41" name="Picture 40" descr="Icon of chart build by blocks of square with the letter SQL on it">
                <a:extLst>
                  <a:ext uri="{FF2B5EF4-FFF2-40B4-BE49-F238E27FC236}">
                    <a16:creationId xmlns:a16="http://schemas.microsoft.com/office/drawing/2014/main" id="{F0755D7E-0C77-470A-94A0-9CB7E3F68BC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11348" y="4997068"/>
                <a:ext cx="1005840" cy="1005840"/>
              </a:xfrm>
              <a:prstGeom prst="rect">
                <a:avLst/>
              </a:prstGeom>
            </p:spPr>
          </p:pic>
        </p:grpSp>
        <p:grpSp>
          <p:nvGrpSpPr>
            <p:cNvPr id="12" name="Group 11">
              <a:extLst>
                <a:ext uri="{FF2B5EF4-FFF2-40B4-BE49-F238E27FC236}">
                  <a16:creationId xmlns:a16="http://schemas.microsoft.com/office/drawing/2014/main" id="{8892CE76-6732-417D-BAE1-5D99E7F7F1A1}"/>
                </a:ext>
              </a:extLst>
            </p:cNvPr>
            <p:cNvGrpSpPr/>
            <p:nvPr/>
          </p:nvGrpSpPr>
          <p:grpSpPr>
            <a:xfrm>
              <a:off x="3799296" y="3924942"/>
              <a:ext cx="653669" cy="519975"/>
              <a:chOff x="10493727" y="629664"/>
              <a:chExt cx="519000" cy="503150"/>
            </a:xfrm>
          </p:grpSpPr>
          <p:pic>
            <p:nvPicPr>
              <p:cNvPr id="13" name="Picture 12">
                <a:extLst>
                  <a:ext uri="{FF2B5EF4-FFF2-40B4-BE49-F238E27FC236}">
                    <a16:creationId xmlns:a16="http://schemas.microsoft.com/office/drawing/2014/main" id="{905000CB-2309-404C-A3D9-D9C8F6DF5E6D}"/>
                  </a:ext>
                </a:extLst>
              </p:cNvPr>
              <p:cNvPicPr>
                <a:picLocks noChangeAspect="1"/>
              </p:cNvPicPr>
              <p:nvPr/>
            </p:nvPicPr>
            <p:blipFill>
              <a:blip r:embed="rId7"/>
              <a:stretch>
                <a:fillRect/>
              </a:stretch>
            </p:blipFill>
            <p:spPr>
              <a:xfrm>
                <a:off x="10493727" y="629664"/>
                <a:ext cx="519000" cy="503150"/>
              </a:xfrm>
              <a:prstGeom prst="rect">
                <a:avLst/>
              </a:prstGeom>
            </p:spPr>
          </p:pic>
          <p:grpSp>
            <p:nvGrpSpPr>
              <p:cNvPr id="14" name="Group 13">
                <a:extLst>
                  <a:ext uri="{FF2B5EF4-FFF2-40B4-BE49-F238E27FC236}">
                    <a16:creationId xmlns:a16="http://schemas.microsoft.com/office/drawing/2014/main" id="{E66D2C03-78CA-4660-B418-88C55F495BCC}"/>
                  </a:ext>
                </a:extLst>
              </p:cNvPr>
              <p:cNvGrpSpPr/>
              <p:nvPr/>
            </p:nvGrpSpPr>
            <p:grpSpPr>
              <a:xfrm>
                <a:off x="10604345" y="727773"/>
                <a:ext cx="297764" cy="272864"/>
                <a:chOff x="3876178" y="3413953"/>
                <a:chExt cx="297764" cy="255320"/>
              </a:xfrm>
            </p:grpSpPr>
            <p:sp>
              <p:nvSpPr>
                <p:cNvPr id="15" name="Freeform: Shape 14">
                  <a:extLst>
                    <a:ext uri="{FF2B5EF4-FFF2-40B4-BE49-F238E27FC236}">
                      <a16:creationId xmlns:a16="http://schemas.microsoft.com/office/drawing/2014/main" id="{D41202FC-16B0-4612-B960-4991FD2CAC17}"/>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sz="2000"/>
                </a:p>
              </p:txBody>
            </p:sp>
            <p:sp>
              <p:nvSpPr>
                <p:cNvPr id="16" name="Freeform: Shape 15">
                  <a:extLst>
                    <a:ext uri="{FF2B5EF4-FFF2-40B4-BE49-F238E27FC236}">
                      <a16:creationId xmlns:a16="http://schemas.microsoft.com/office/drawing/2014/main" id="{52BF60F8-A230-4AFD-A517-DA18372A6D6E}"/>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sz="2000"/>
                </a:p>
              </p:txBody>
            </p:sp>
            <p:sp>
              <p:nvSpPr>
                <p:cNvPr id="19" name="Freeform: Shape 18">
                  <a:extLst>
                    <a:ext uri="{FF2B5EF4-FFF2-40B4-BE49-F238E27FC236}">
                      <a16:creationId xmlns:a16="http://schemas.microsoft.com/office/drawing/2014/main" id="{C5BA3924-1705-4F4B-A4E8-AD136477FE76}"/>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sz="2000"/>
                </a:p>
              </p:txBody>
            </p:sp>
            <p:sp>
              <p:nvSpPr>
                <p:cNvPr id="22" name="Freeform: Shape 21">
                  <a:extLst>
                    <a:ext uri="{FF2B5EF4-FFF2-40B4-BE49-F238E27FC236}">
                      <a16:creationId xmlns:a16="http://schemas.microsoft.com/office/drawing/2014/main" id="{79F2CA45-8637-49B2-AA08-636211098B7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sz="2000"/>
                </a:p>
              </p:txBody>
            </p:sp>
            <p:sp>
              <p:nvSpPr>
                <p:cNvPr id="23" name="Freeform: Shape 22">
                  <a:extLst>
                    <a:ext uri="{FF2B5EF4-FFF2-40B4-BE49-F238E27FC236}">
                      <a16:creationId xmlns:a16="http://schemas.microsoft.com/office/drawing/2014/main" id="{E84F57D7-C785-4C6C-B503-AD2041D4BB19}"/>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sz="2000"/>
                </a:p>
              </p:txBody>
            </p:sp>
            <p:sp>
              <p:nvSpPr>
                <p:cNvPr id="24" name="Freeform: Shape 23">
                  <a:extLst>
                    <a:ext uri="{FF2B5EF4-FFF2-40B4-BE49-F238E27FC236}">
                      <a16:creationId xmlns:a16="http://schemas.microsoft.com/office/drawing/2014/main" id="{BDD16F40-621C-4A93-ADA5-CD824B32A1FA}"/>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sz="2000"/>
                </a:p>
              </p:txBody>
            </p:sp>
            <p:sp>
              <p:nvSpPr>
                <p:cNvPr id="25" name="Freeform: Shape 24">
                  <a:extLst>
                    <a:ext uri="{FF2B5EF4-FFF2-40B4-BE49-F238E27FC236}">
                      <a16:creationId xmlns:a16="http://schemas.microsoft.com/office/drawing/2014/main" id="{FA4AF028-CC55-4033-9ADA-37808194A0F5}"/>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sz="2000"/>
                </a:p>
              </p:txBody>
            </p:sp>
            <p:sp>
              <p:nvSpPr>
                <p:cNvPr id="26" name="Freeform: Shape 25">
                  <a:extLst>
                    <a:ext uri="{FF2B5EF4-FFF2-40B4-BE49-F238E27FC236}">
                      <a16:creationId xmlns:a16="http://schemas.microsoft.com/office/drawing/2014/main" id="{D84CCF4F-AC53-41B3-AA1E-C8E394FA79BF}"/>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sz="2000"/>
                </a:p>
              </p:txBody>
            </p:sp>
          </p:grpSp>
        </p:grpSp>
        <p:pic>
          <p:nvPicPr>
            <p:cNvPr id="6" name="Picture 5" descr="Icon of a whiteboard with a cloud symbol drawn on it">
              <a:extLst>
                <a:ext uri="{FF2B5EF4-FFF2-40B4-BE49-F238E27FC236}">
                  <a16:creationId xmlns:a16="http://schemas.microsoft.com/office/drawing/2014/main" id="{4A2EAE3D-553C-4A29-94B0-AE8A26C1535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94411" y="3323254"/>
              <a:ext cx="628368" cy="521046"/>
            </a:xfrm>
            <a:prstGeom prst="rect">
              <a:avLst/>
            </a:prstGeom>
          </p:spPr>
        </p:pic>
      </p:grpSp>
    </p:spTree>
    <p:extLst>
      <p:ext uri="{BB962C8B-B14F-4D97-AF65-F5344CB8AC3E}">
        <p14:creationId xmlns:p14="http://schemas.microsoft.com/office/powerpoint/2010/main" val="283502798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08ADD-4C8A-4700-BB53-D1B5157535ED}"/>
              </a:ext>
            </a:extLst>
          </p:cNvPr>
          <p:cNvSpPr>
            <a:spLocks noGrp="1"/>
          </p:cNvSpPr>
          <p:nvPr>
            <p:ph type="title"/>
          </p:nvPr>
        </p:nvSpPr>
        <p:spPr/>
        <p:txBody>
          <a:bodyPr/>
          <a:lstStyle/>
          <a:p>
            <a:r>
              <a:rPr lang="en-US" spc="0" dirty="0">
                <a:solidFill>
                  <a:schemeClr val="tx1"/>
                </a:solidFill>
              </a:rPr>
              <a:t>Compare Containers to Virtual Machines</a:t>
            </a:r>
            <a:endParaRPr lang="en-US" dirty="0"/>
          </a:p>
        </p:txBody>
      </p:sp>
      <p:sp>
        <p:nvSpPr>
          <p:cNvPr id="47" name="TextBox 46">
            <a:extLst>
              <a:ext uri="{FF2B5EF4-FFF2-40B4-BE49-F238E27FC236}">
                <a16:creationId xmlns:a16="http://schemas.microsoft.com/office/drawing/2014/main" id="{5C595E68-EC96-4F95-B13A-FE37DDCAA705}"/>
              </a:ext>
            </a:extLst>
          </p:cNvPr>
          <p:cNvSpPr txBox="1"/>
          <p:nvPr/>
        </p:nvSpPr>
        <p:spPr>
          <a:xfrm>
            <a:off x="351235" y="1768946"/>
            <a:ext cx="3136243" cy="3304431"/>
          </a:xfrm>
          <a:prstGeom prst="rect">
            <a:avLst/>
          </a:prstGeom>
          <a:noFill/>
        </p:spPr>
        <p:txBody>
          <a:bodyPr wrap="non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Isolation</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Operating System</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Deployment</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Persistent storage</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Fault tolerance</a:t>
            </a:r>
          </a:p>
        </p:txBody>
      </p:sp>
      <p:grpSp>
        <p:nvGrpSpPr>
          <p:cNvPr id="5" name="Group 4" descr="Containers run on the Host OS which runs on the Server. Virtual Machines run on the Hypervisor which runs on the Host OS which runs on the Server. ">
            <a:extLst>
              <a:ext uri="{FF2B5EF4-FFF2-40B4-BE49-F238E27FC236}">
                <a16:creationId xmlns:a16="http://schemas.microsoft.com/office/drawing/2014/main" id="{93F70077-C304-4CE1-A904-6557021DCBBF}"/>
              </a:ext>
            </a:extLst>
          </p:cNvPr>
          <p:cNvGrpSpPr/>
          <p:nvPr/>
        </p:nvGrpSpPr>
        <p:grpSpPr>
          <a:xfrm>
            <a:off x="3757919" y="1426577"/>
            <a:ext cx="8315484" cy="4678561"/>
            <a:chOff x="3757919" y="1426577"/>
            <a:chExt cx="8315484" cy="4678561"/>
          </a:xfrm>
        </p:grpSpPr>
        <p:sp>
          <p:nvSpPr>
            <p:cNvPr id="3" name="Rectangle 2">
              <a:extLst>
                <a:ext uri="{FF2B5EF4-FFF2-40B4-BE49-F238E27FC236}">
                  <a16:creationId xmlns:a16="http://schemas.microsoft.com/office/drawing/2014/main" id="{51B3F1A5-5C94-4D1F-93E7-F46AD09E27FB}"/>
                </a:ext>
              </a:extLst>
            </p:cNvPr>
            <p:cNvSpPr/>
            <p:nvPr/>
          </p:nvSpPr>
          <p:spPr bwMode="auto">
            <a:xfrm>
              <a:off x="3757919" y="5598362"/>
              <a:ext cx="8315484" cy="506776"/>
            </a:xfrm>
            <a:prstGeom prst="rect">
              <a:avLst/>
            </a:prstGeom>
            <a:solidFill>
              <a:schemeClr val="accent3">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Server</a:t>
              </a:r>
            </a:p>
          </p:txBody>
        </p:sp>
        <p:sp>
          <p:nvSpPr>
            <p:cNvPr id="4" name="Rectangle 3">
              <a:extLst>
                <a:ext uri="{FF2B5EF4-FFF2-40B4-BE49-F238E27FC236}">
                  <a16:creationId xmlns:a16="http://schemas.microsoft.com/office/drawing/2014/main" id="{6A216DD5-FBC4-4324-B345-2D1F913E49F0}"/>
                </a:ext>
              </a:extLst>
            </p:cNvPr>
            <p:cNvSpPr/>
            <p:nvPr/>
          </p:nvSpPr>
          <p:spPr bwMode="auto">
            <a:xfrm>
              <a:off x="3757919" y="4991038"/>
              <a:ext cx="8315484" cy="50677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Host OS</a:t>
              </a:r>
            </a:p>
          </p:txBody>
        </p:sp>
        <p:sp>
          <p:nvSpPr>
            <p:cNvPr id="6" name="Rectangle 5">
              <a:extLst>
                <a:ext uri="{FF2B5EF4-FFF2-40B4-BE49-F238E27FC236}">
                  <a16:creationId xmlns:a16="http://schemas.microsoft.com/office/drawing/2014/main" id="{E7A59B95-232D-49E8-BBF9-88D16316CAC3}"/>
                </a:ext>
              </a:extLst>
            </p:cNvPr>
            <p:cNvSpPr/>
            <p:nvPr/>
          </p:nvSpPr>
          <p:spPr bwMode="auto">
            <a:xfrm>
              <a:off x="7849539" y="4412977"/>
              <a:ext cx="4083884" cy="506776"/>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Hypervisor</a:t>
              </a:r>
            </a:p>
          </p:txBody>
        </p:sp>
        <p:grpSp>
          <p:nvGrpSpPr>
            <p:cNvPr id="50" name="Group 49">
              <a:extLst>
                <a:ext uri="{FF2B5EF4-FFF2-40B4-BE49-F238E27FC236}">
                  <a16:creationId xmlns:a16="http://schemas.microsoft.com/office/drawing/2014/main" id="{F5326143-ACC5-449C-A6D3-83DA8B8EA243}"/>
                </a:ext>
              </a:extLst>
            </p:cNvPr>
            <p:cNvGrpSpPr/>
            <p:nvPr/>
          </p:nvGrpSpPr>
          <p:grpSpPr>
            <a:xfrm>
              <a:off x="7859809" y="1426577"/>
              <a:ext cx="4023118" cy="2888120"/>
              <a:chOff x="3818686" y="1338364"/>
              <a:chExt cx="4023118" cy="2888120"/>
            </a:xfrm>
          </p:grpSpPr>
          <p:sp>
            <p:nvSpPr>
              <p:cNvPr id="34" name="Rectangle 33">
                <a:extLst>
                  <a:ext uri="{FF2B5EF4-FFF2-40B4-BE49-F238E27FC236}">
                    <a16:creationId xmlns:a16="http://schemas.microsoft.com/office/drawing/2014/main" id="{DB40EC47-4D04-4889-8FA2-EC197C083F02}"/>
                  </a:ext>
                </a:extLst>
              </p:cNvPr>
              <p:cNvSpPr/>
              <p:nvPr/>
            </p:nvSpPr>
            <p:spPr bwMode="auto">
              <a:xfrm>
                <a:off x="5913852" y="1810666"/>
                <a:ext cx="1927952" cy="240114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95A5BC0D-51AE-4C5A-935F-C51BAFDE4286}"/>
                  </a:ext>
                </a:extLst>
              </p:cNvPr>
              <p:cNvGrpSpPr/>
              <p:nvPr/>
            </p:nvGrpSpPr>
            <p:grpSpPr>
              <a:xfrm>
                <a:off x="6017413" y="2043881"/>
                <a:ext cx="1743680" cy="2008565"/>
                <a:chOff x="680034" y="1276877"/>
                <a:chExt cx="1743680" cy="2008565"/>
              </a:xfrm>
              <a:solidFill>
                <a:schemeClr val="bg1">
                  <a:lumMod val="85000"/>
                </a:schemeClr>
              </a:solidFill>
            </p:grpSpPr>
            <p:sp>
              <p:nvSpPr>
                <p:cNvPr id="14" name="Rectangle 13">
                  <a:extLst>
                    <a:ext uri="{FF2B5EF4-FFF2-40B4-BE49-F238E27FC236}">
                      <a16:creationId xmlns:a16="http://schemas.microsoft.com/office/drawing/2014/main" id="{419325D8-42EB-4F21-972F-21564D5A8019}"/>
                    </a:ext>
                  </a:extLst>
                </p:cNvPr>
                <p:cNvSpPr/>
                <p:nvPr/>
              </p:nvSpPr>
              <p:spPr bwMode="auto">
                <a:xfrm>
                  <a:off x="680035" y="2000992"/>
                  <a:ext cx="1743678"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16" name="Rectangle 15">
                  <a:extLst>
                    <a:ext uri="{FF2B5EF4-FFF2-40B4-BE49-F238E27FC236}">
                      <a16:creationId xmlns:a16="http://schemas.microsoft.com/office/drawing/2014/main" id="{6F7FF98A-8D81-42EE-8604-4A7C70F84314}"/>
                    </a:ext>
                  </a:extLst>
                </p:cNvPr>
                <p:cNvSpPr/>
                <p:nvPr/>
              </p:nvSpPr>
              <p:spPr bwMode="auto">
                <a:xfrm>
                  <a:off x="680036" y="2778666"/>
                  <a:ext cx="1743678" cy="50677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Guest OS</a:t>
                  </a:r>
                </a:p>
              </p:txBody>
            </p:sp>
            <p:sp>
              <p:nvSpPr>
                <p:cNvPr id="18" name="Rectangle 17">
                  <a:extLst>
                    <a:ext uri="{FF2B5EF4-FFF2-40B4-BE49-F238E27FC236}">
                      <a16:creationId xmlns:a16="http://schemas.microsoft.com/office/drawing/2014/main" id="{74654402-9A23-4AC6-A82B-667A8EB7CEC8}"/>
                    </a:ext>
                  </a:extLst>
                </p:cNvPr>
                <p:cNvSpPr/>
                <p:nvPr/>
              </p:nvSpPr>
              <p:spPr bwMode="auto">
                <a:xfrm>
                  <a:off x="680034" y="1276877"/>
                  <a:ext cx="1743678" cy="506776"/>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B</a:t>
                  </a:r>
                </a:p>
              </p:txBody>
            </p:sp>
          </p:grpSp>
          <p:sp>
            <p:nvSpPr>
              <p:cNvPr id="23" name="Rectangle 22">
                <a:extLst>
                  <a:ext uri="{FF2B5EF4-FFF2-40B4-BE49-F238E27FC236}">
                    <a16:creationId xmlns:a16="http://schemas.microsoft.com/office/drawing/2014/main" id="{458A3788-A328-48A4-8F20-B9E6442DC2E8}"/>
                  </a:ext>
                </a:extLst>
              </p:cNvPr>
              <p:cNvSpPr/>
              <p:nvPr/>
            </p:nvSpPr>
            <p:spPr bwMode="auto">
              <a:xfrm>
                <a:off x="3818686" y="1810666"/>
                <a:ext cx="1927952" cy="241581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9" name="Group 28">
                <a:extLst>
                  <a:ext uri="{FF2B5EF4-FFF2-40B4-BE49-F238E27FC236}">
                    <a16:creationId xmlns:a16="http://schemas.microsoft.com/office/drawing/2014/main" id="{03F7D6E4-C43E-4537-BA26-E57AB050557A}"/>
                  </a:ext>
                </a:extLst>
              </p:cNvPr>
              <p:cNvGrpSpPr/>
              <p:nvPr/>
            </p:nvGrpSpPr>
            <p:grpSpPr>
              <a:xfrm>
                <a:off x="3910823" y="2043881"/>
                <a:ext cx="1743680" cy="2008565"/>
                <a:chOff x="680034" y="1276877"/>
                <a:chExt cx="1743680" cy="2008565"/>
              </a:xfrm>
            </p:grpSpPr>
            <p:sp>
              <p:nvSpPr>
                <p:cNvPr id="30" name="Rectangle 29">
                  <a:extLst>
                    <a:ext uri="{FF2B5EF4-FFF2-40B4-BE49-F238E27FC236}">
                      <a16:creationId xmlns:a16="http://schemas.microsoft.com/office/drawing/2014/main" id="{FE068BB1-C9D8-408B-AF7E-40A6A9A850F3}"/>
                    </a:ext>
                  </a:extLst>
                </p:cNvPr>
                <p:cNvSpPr/>
                <p:nvPr/>
              </p:nvSpPr>
              <p:spPr bwMode="auto">
                <a:xfrm>
                  <a:off x="680035" y="2000992"/>
                  <a:ext cx="1743678"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31" name="Rectangle 30">
                  <a:extLst>
                    <a:ext uri="{FF2B5EF4-FFF2-40B4-BE49-F238E27FC236}">
                      <a16:creationId xmlns:a16="http://schemas.microsoft.com/office/drawing/2014/main" id="{28AC6E8C-5492-4AE0-B94E-3742BEAB91E9}"/>
                    </a:ext>
                  </a:extLst>
                </p:cNvPr>
                <p:cNvSpPr/>
                <p:nvPr/>
              </p:nvSpPr>
              <p:spPr bwMode="auto">
                <a:xfrm>
                  <a:off x="680036" y="2778666"/>
                  <a:ext cx="1743678" cy="50677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Guest OS</a:t>
                  </a:r>
                </a:p>
              </p:txBody>
            </p:sp>
            <p:sp>
              <p:nvSpPr>
                <p:cNvPr id="32" name="Rectangle 31">
                  <a:extLst>
                    <a:ext uri="{FF2B5EF4-FFF2-40B4-BE49-F238E27FC236}">
                      <a16:creationId xmlns:a16="http://schemas.microsoft.com/office/drawing/2014/main" id="{36A911C5-6F08-47DB-8FB8-C54CB3AB71B4}"/>
                    </a:ext>
                  </a:extLst>
                </p:cNvPr>
                <p:cNvSpPr/>
                <p:nvPr/>
              </p:nvSpPr>
              <p:spPr bwMode="auto">
                <a:xfrm>
                  <a:off x="680034" y="1276877"/>
                  <a:ext cx="1743678" cy="506776"/>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A</a:t>
                  </a:r>
                </a:p>
              </p:txBody>
            </p:sp>
          </p:grpSp>
          <p:sp>
            <p:nvSpPr>
              <p:cNvPr id="38" name="TextBox 37">
                <a:extLst>
                  <a:ext uri="{FF2B5EF4-FFF2-40B4-BE49-F238E27FC236}">
                    <a16:creationId xmlns:a16="http://schemas.microsoft.com/office/drawing/2014/main" id="{9511D82D-F274-4027-90F3-16DBD34005DD}"/>
                  </a:ext>
                </a:extLst>
              </p:cNvPr>
              <p:cNvSpPr txBox="1"/>
              <p:nvPr/>
            </p:nvSpPr>
            <p:spPr>
              <a:xfrm>
                <a:off x="6478728" y="1352719"/>
                <a:ext cx="798199" cy="461665"/>
              </a:xfrm>
              <a:prstGeom prst="rect">
                <a:avLst/>
              </a:prstGeom>
              <a:solidFill>
                <a:schemeClr val="bg1"/>
              </a:solidFill>
            </p:spPr>
            <p:txBody>
              <a:bodyPr wrap="square">
                <a:spAutoFit/>
              </a:bodyPr>
              <a:lstStyle/>
              <a:p>
                <a:r>
                  <a:rPr lang="en-US" sz="2400" dirty="0">
                    <a:cs typeface="Segoe UI" pitchFamily="34" charset="0"/>
                  </a:rPr>
                  <a:t>VM</a:t>
                </a:r>
                <a:endParaRPr lang="en-US" sz="2400" dirty="0"/>
              </a:p>
            </p:txBody>
          </p:sp>
          <p:sp>
            <p:nvSpPr>
              <p:cNvPr id="37" name="TextBox 36">
                <a:extLst>
                  <a:ext uri="{FF2B5EF4-FFF2-40B4-BE49-F238E27FC236}">
                    <a16:creationId xmlns:a16="http://schemas.microsoft.com/office/drawing/2014/main" id="{B2ECB99B-7066-468D-928B-9AB4F8170EA5}"/>
                  </a:ext>
                </a:extLst>
              </p:cNvPr>
              <p:cNvSpPr txBox="1"/>
              <p:nvPr/>
            </p:nvSpPr>
            <p:spPr>
              <a:xfrm>
                <a:off x="4383562" y="1338364"/>
                <a:ext cx="798199" cy="461665"/>
              </a:xfrm>
              <a:prstGeom prst="rect">
                <a:avLst/>
              </a:prstGeom>
              <a:solidFill>
                <a:schemeClr val="bg1"/>
              </a:solidFill>
            </p:spPr>
            <p:txBody>
              <a:bodyPr wrap="square">
                <a:spAutoFit/>
              </a:bodyPr>
              <a:lstStyle/>
              <a:p>
                <a:r>
                  <a:rPr lang="en-US" sz="2400" dirty="0">
                    <a:cs typeface="Segoe UI" pitchFamily="34" charset="0"/>
                  </a:rPr>
                  <a:t>VM</a:t>
                </a:r>
                <a:endParaRPr lang="en-US" sz="2400" dirty="0"/>
              </a:p>
            </p:txBody>
          </p:sp>
        </p:grpSp>
        <p:grpSp>
          <p:nvGrpSpPr>
            <p:cNvPr id="51" name="Group 50">
              <a:extLst>
                <a:ext uri="{FF2B5EF4-FFF2-40B4-BE49-F238E27FC236}">
                  <a16:creationId xmlns:a16="http://schemas.microsoft.com/office/drawing/2014/main" id="{6AAF4A67-0B91-487E-9566-89955B6BAA64}"/>
                </a:ext>
              </a:extLst>
            </p:cNvPr>
            <p:cNvGrpSpPr/>
            <p:nvPr/>
          </p:nvGrpSpPr>
          <p:grpSpPr>
            <a:xfrm>
              <a:off x="3757919" y="2126819"/>
              <a:ext cx="3981190" cy="2699322"/>
              <a:chOff x="8104050" y="2151549"/>
              <a:chExt cx="3981190" cy="2699322"/>
            </a:xfrm>
          </p:grpSpPr>
          <p:grpSp>
            <p:nvGrpSpPr>
              <p:cNvPr id="22" name="Group 21">
                <a:extLst>
                  <a:ext uri="{FF2B5EF4-FFF2-40B4-BE49-F238E27FC236}">
                    <a16:creationId xmlns:a16="http://schemas.microsoft.com/office/drawing/2014/main" id="{C386D16C-27AB-46C5-BFE0-2348FC83D5E7}"/>
                  </a:ext>
                </a:extLst>
              </p:cNvPr>
              <p:cNvGrpSpPr/>
              <p:nvPr/>
            </p:nvGrpSpPr>
            <p:grpSpPr>
              <a:xfrm>
                <a:off x="8104050" y="2616927"/>
                <a:ext cx="1927952" cy="2229485"/>
                <a:chOff x="3852620" y="2000992"/>
                <a:chExt cx="1927952" cy="2229485"/>
              </a:xfrm>
            </p:grpSpPr>
            <p:sp>
              <p:nvSpPr>
                <p:cNvPr id="20" name="Rectangle 19">
                  <a:extLst>
                    <a:ext uri="{FF2B5EF4-FFF2-40B4-BE49-F238E27FC236}">
                      <a16:creationId xmlns:a16="http://schemas.microsoft.com/office/drawing/2014/main" id="{325D4171-9DB7-4E61-88BE-B49B66AD30D3}"/>
                    </a:ext>
                  </a:extLst>
                </p:cNvPr>
                <p:cNvSpPr/>
                <p:nvPr/>
              </p:nvSpPr>
              <p:spPr bwMode="auto">
                <a:xfrm>
                  <a:off x="3852620" y="2000992"/>
                  <a:ext cx="1927952" cy="2229485"/>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B53E0E8A-0D97-4B96-AE50-44FC880B0FF6}"/>
                    </a:ext>
                  </a:extLst>
                </p:cNvPr>
                <p:cNvSpPr/>
                <p:nvPr/>
              </p:nvSpPr>
              <p:spPr bwMode="auto">
                <a:xfrm>
                  <a:off x="3966069" y="3571656"/>
                  <a:ext cx="1701054"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10" name="Rectangle 9">
                  <a:extLst>
                    <a:ext uri="{FF2B5EF4-FFF2-40B4-BE49-F238E27FC236}">
                      <a16:creationId xmlns:a16="http://schemas.microsoft.com/office/drawing/2014/main" id="{4691A36C-F8B9-43F5-86A2-CC7A7FDDB05F}"/>
                    </a:ext>
                  </a:extLst>
                </p:cNvPr>
                <p:cNvSpPr/>
                <p:nvPr/>
              </p:nvSpPr>
              <p:spPr bwMode="auto">
                <a:xfrm rot="5400000">
                  <a:off x="3711505" y="243225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A</a:t>
                  </a:r>
                </a:p>
              </p:txBody>
            </p:sp>
            <p:sp>
              <p:nvSpPr>
                <p:cNvPr id="12" name="Rectangle 11">
                  <a:extLst>
                    <a:ext uri="{FF2B5EF4-FFF2-40B4-BE49-F238E27FC236}">
                      <a16:creationId xmlns:a16="http://schemas.microsoft.com/office/drawing/2014/main" id="{4C1B1388-547A-47FE-BBE2-3FCCFE859571}"/>
                    </a:ext>
                  </a:extLst>
                </p:cNvPr>
                <p:cNvSpPr/>
                <p:nvPr/>
              </p:nvSpPr>
              <p:spPr bwMode="auto">
                <a:xfrm rot="5400000">
                  <a:off x="4665521" y="240684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A</a:t>
                  </a:r>
                </a:p>
              </p:txBody>
            </p:sp>
          </p:grpSp>
          <p:grpSp>
            <p:nvGrpSpPr>
              <p:cNvPr id="24" name="Group 23">
                <a:extLst>
                  <a:ext uri="{FF2B5EF4-FFF2-40B4-BE49-F238E27FC236}">
                    <a16:creationId xmlns:a16="http://schemas.microsoft.com/office/drawing/2014/main" id="{72EE76CB-EBD8-4775-A708-BB039699F0AF}"/>
                  </a:ext>
                </a:extLst>
              </p:cNvPr>
              <p:cNvGrpSpPr/>
              <p:nvPr/>
            </p:nvGrpSpPr>
            <p:grpSpPr>
              <a:xfrm>
                <a:off x="10145451" y="2621386"/>
                <a:ext cx="1927952" cy="2229485"/>
                <a:chOff x="3852620" y="2000992"/>
                <a:chExt cx="1927952" cy="2229485"/>
              </a:xfrm>
            </p:grpSpPr>
            <p:sp>
              <p:nvSpPr>
                <p:cNvPr id="25" name="Rectangle 24">
                  <a:extLst>
                    <a:ext uri="{FF2B5EF4-FFF2-40B4-BE49-F238E27FC236}">
                      <a16:creationId xmlns:a16="http://schemas.microsoft.com/office/drawing/2014/main" id="{5CD23103-D8E0-46A7-A31E-8DD5B4A25672}"/>
                    </a:ext>
                  </a:extLst>
                </p:cNvPr>
                <p:cNvSpPr/>
                <p:nvPr/>
              </p:nvSpPr>
              <p:spPr bwMode="auto">
                <a:xfrm>
                  <a:off x="3852620" y="2000992"/>
                  <a:ext cx="1927952" cy="2229485"/>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BDB15350-672D-44ED-8DF6-C385CE826D60}"/>
                    </a:ext>
                  </a:extLst>
                </p:cNvPr>
                <p:cNvSpPr/>
                <p:nvPr/>
              </p:nvSpPr>
              <p:spPr bwMode="auto">
                <a:xfrm>
                  <a:off x="3966069" y="3571656"/>
                  <a:ext cx="1701054"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27" name="Rectangle 26">
                  <a:extLst>
                    <a:ext uri="{FF2B5EF4-FFF2-40B4-BE49-F238E27FC236}">
                      <a16:creationId xmlns:a16="http://schemas.microsoft.com/office/drawing/2014/main" id="{D888EE68-9A2D-4703-8D53-D81A4540FF05}"/>
                    </a:ext>
                  </a:extLst>
                </p:cNvPr>
                <p:cNvSpPr/>
                <p:nvPr/>
              </p:nvSpPr>
              <p:spPr bwMode="auto">
                <a:xfrm rot="5400000">
                  <a:off x="3711505" y="243225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B</a:t>
                  </a:r>
                </a:p>
              </p:txBody>
            </p:sp>
            <p:sp>
              <p:nvSpPr>
                <p:cNvPr id="28" name="Rectangle 27">
                  <a:extLst>
                    <a:ext uri="{FF2B5EF4-FFF2-40B4-BE49-F238E27FC236}">
                      <a16:creationId xmlns:a16="http://schemas.microsoft.com/office/drawing/2014/main" id="{BFA0C94F-065A-4B00-AF17-82B27F5A3AD2}"/>
                    </a:ext>
                  </a:extLst>
                </p:cNvPr>
                <p:cNvSpPr/>
                <p:nvPr/>
              </p:nvSpPr>
              <p:spPr bwMode="auto">
                <a:xfrm rot="5400000">
                  <a:off x="4665521" y="240684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B</a:t>
                  </a:r>
                </a:p>
              </p:txBody>
            </p:sp>
          </p:grpSp>
          <p:sp>
            <p:nvSpPr>
              <p:cNvPr id="40" name="TextBox 39">
                <a:extLst>
                  <a:ext uri="{FF2B5EF4-FFF2-40B4-BE49-F238E27FC236}">
                    <a16:creationId xmlns:a16="http://schemas.microsoft.com/office/drawing/2014/main" id="{88C57A0E-DB37-435E-B5E4-A3327913DBD1}"/>
                  </a:ext>
                </a:extLst>
              </p:cNvPr>
              <p:cNvSpPr txBox="1"/>
              <p:nvPr/>
            </p:nvSpPr>
            <p:spPr>
              <a:xfrm>
                <a:off x="10384186" y="2156008"/>
                <a:ext cx="1701054" cy="461665"/>
              </a:xfrm>
              <a:prstGeom prst="rect">
                <a:avLst/>
              </a:prstGeom>
              <a:solidFill>
                <a:schemeClr val="bg1"/>
              </a:solidFill>
            </p:spPr>
            <p:txBody>
              <a:bodyPr wrap="square">
                <a:spAutoFit/>
              </a:bodyPr>
              <a:lstStyle/>
              <a:p>
                <a:r>
                  <a:rPr lang="en-US" sz="2400" dirty="0">
                    <a:cs typeface="Segoe UI" pitchFamily="34" charset="0"/>
                  </a:rPr>
                  <a:t>Container</a:t>
                </a:r>
                <a:endParaRPr lang="en-US" sz="2400" dirty="0"/>
              </a:p>
            </p:txBody>
          </p:sp>
          <p:sp>
            <p:nvSpPr>
              <p:cNvPr id="42" name="TextBox 41">
                <a:extLst>
                  <a:ext uri="{FF2B5EF4-FFF2-40B4-BE49-F238E27FC236}">
                    <a16:creationId xmlns:a16="http://schemas.microsoft.com/office/drawing/2014/main" id="{3498E6D4-0B86-41FA-A0F5-3CEF5238B3DB}"/>
                  </a:ext>
                </a:extLst>
              </p:cNvPr>
              <p:cNvSpPr txBox="1"/>
              <p:nvPr/>
            </p:nvSpPr>
            <p:spPr>
              <a:xfrm>
                <a:off x="8417449" y="2151549"/>
                <a:ext cx="1701054" cy="461665"/>
              </a:xfrm>
              <a:prstGeom prst="rect">
                <a:avLst/>
              </a:prstGeom>
              <a:solidFill>
                <a:schemeClr val="bg1"/>
              </a:solidFill>
            </p:spPr>
            <p:txBody>
              <a:bodyPr wrap="square">
                <a:spAutoFit/>
              </a:bodyPr>
              <a:lstStyle/>
              <a:p>
                <a:r>
                  <a:rPr lang="en-US" sz="2400" dirty="0">
                    <a:cs typeface="Segoe UI" pitchFamily="34" charset="0"/>
                  </a:rPr>
                  <a:t>Container</a:t>
                </a:r>
                <a:endParaRPr lang="en-US" sz="2400" dirty="0"/>
              </a:p>
            </p:txBody>
          </p:sp>
        </p:grpSp>
      </p:grpSp>
      <p:sp>
        <p:nvSpPr>
          <p:cNvPr id="48" name="Rectangle 47">
            <a:extLst>
              <a:ext uri="{FF2B5EF4-FFF2-40B4-BE49-F238E27FC236}">
                <a16:creationId xmlns:a16="http://schemas.microsoft.com/office/drawing/2014/main" id="{EB8CFD0A-756D-4380-89BC-315B32270E73}"/>
              </a:ext>
              <a:ext uri="{C183D7F6-B498-43B3-948B-1728B52AA6E4}">
                <adec:decorative xmlns:adec="http://schemas.microsoft.com/office/drawing/2017/decorative" val="1"/>
              </a:ext>
            </a:extLst>
          </p:cNvPr>
          <p:cNvSpPr/>
          <p:nvPr/>
        </p:nvSpPr>
        <p:spPr bwMode="auto">
          <a:xfrm>
            <a:off x="3514425" y="1195612"/>
            <a:ext cx="8670229" cy="51661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48169183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2681-88E2-4075-AA78-4FEACD3FFE20}"/>
              </a:ext>
            </a:extLst>
          </p:cNvPr>
          <p:cNvSpPr>
            <a:spLocks noGrp="1"/>
          </p:cNvSpPr>
          <p:nvPr>
            <p:ph type="title"/>
          </p:nvPr>
        </p:nvSpPr>
        <p:spPr>
          <a:xfrm>
            <a:off x="465138" y="632779"/>
            <a:ext cx="11533187" cy="430887"/>
          </a:xfrm>
        </p:spPr>
        <p:txBody>
          <a:bodyPr/>
          <a:lstStyle/>
          <a:p>
            <a:pPr>
              <a:lnSpc>
                <a:spcPct val="100000"/>
              </a:lnSpc>
            </a:pPr>
            <a:r>
              <a:rPr lang="en-US" spc="0" dirty="0"/>
              <a:t>Explore Azure Container Instances Benefits</a:t>
            </a:r>
          </a:p>
        </p:txBody>
      </p:sp>
      <p:sp>
        <p:nvSpPr>
          <p:cNvPr id="3" name="Rectangle 2">
            <a:extLst>
              <a:ext uri="{FF2B5EF4-FFF2-40B4-BE49-F238E27FC236}">
                <a16:creationId xmlns:a16="http://schemas.microsoft.com/office/drawing/2014/main" id="{9F8EEF0C-686E-4C46-8543-8691A1EE74A0}"/>
              </a:ext>
            </a:extLst>
          </p:cNvPr>
          <p:cNvSpPr/>
          <p:nvPr/>
        </p:nvSpPr>
        <p:spPr>
          <a:xfrm>
            <a:off x="427039" y="1192213"/>
            <a:ext cx="5791198" cy="516613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342900" indent="-342900" fontAlgn="t">
              <a:spcBef>
                <a:spcPts val="500"/>
              </a:spcBef>
              <a:spcAft>
                <a:spcPts val="600"/>
              </a:spcAft>
              <a:buFont typeface="Arial" panose="020B0604020202020204" pitchFamily="34" charset="0"/>
              <a:buChar char="•"/>
            </a:pPr>
            <a:r>
              <a:rPr lang="en-US" sz="2400" dirty="0">
                <a:solidFill>
                  <a:schemeClr val="tx1"/>
                </a:solidFill>
              </a:rPr>
              <a:t>PaaS Service</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Fast startup times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Public IP connectivity and DNS name</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Isolation features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Custom sizes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Persistent storage</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Linux and Windows Containers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Co-scheduled Groups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Virtual network Deployment</a:t>
            </a:r>
          </a:p>
        </p:txBody>
      </p:sp>
      <p:sp>
        <p:nvSpPr>
          <p:cNvPr id="4" name="Rectangle 3">
            <a:extLst>
              <a:ext uri="{FF2B5EF4-FFF2-40B4-BE49-F238E27FC236}">
                <a16:creationId xmlns:a16="http://schemas.microsoft.com/office/drawing/2014/main" id="{02FA9123-19DF-42AD-9E6D-8A2CF2C48E85}"/>
              </a:ext>
              <a:ext uri="{C183D7F6-B498-43B3-948B-1728B52AA6E4}">
                <adec:decorative xmlns:adec="http://schemas.microsoft.com/office/drawing/2017/decorative" val="1"/>
              </a:ext>
            </a:extLst>
          </p:cNvPr>
          <p:cNvSpPr/>
          <p:nvPr/>
        </p:nvSpPr>
        <p:spPr bwMode="auto">
          <a:xfrm>
            <a:off x="6412674" y="1195612"/>
            <a:ext cx="5596761" cy="51661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pic>
        <p:nvPicPr>
          <p:cNvPr id="5" name="Picture 4" descr="A container (web server) is on a virtual machine in a virtual network. ">
            <a:extLst>
              <a:ext uri="{FF2B5EF4-FFF2-40B4-BE49-F238E27FC236}">
                <a16:creationId xmlns:a16="http://schemas.microsoft.com/office/drawing/2014/main" id="{A906902A-584D-41B2-BBCF-3C7810E3B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4204" y="1202345"/>
            <a:ext cx="3149285" cy="4421513"/>
          </a:xfrm>
          <a:prstGeom prst="rect">
            <a:avLst/>
          </a:prstGeom>
        </p:spPr>
      </p:pic>
      <p:sp>
        <p:nvSpPr>
          <p:cNvPr id="6" name="Rectangle 5">
            <a:extLst>
              <a:ext uri="{FF2B5EF4-FFF2-40B4-BE49-F238E27FC236}">
                <a16:creationId xmlns:a16="http://schemas.microsoft.com/office/drawing/2014/main" id="{E1EEDE17-BA9B-4EB8-A3F9-31B8D9D3BFC5}"/>
              </a:ext>
            </a:extLst>
          </p:cNvPr>
          <p:cNvSpPr/>
          <p:nvPr/>
        </p:nvSpPr>
        <p:spPr bwMode="auto">
          <a:xfrm>
            <a:off x="7039727" y="5557366"/>
            <a:ext cx="4552950" cy="8128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cs typeface="Segoe UI Semilight"/>
              </a:rPr>
              <a:t>Fastest way to run a container in Azure without provisioning a VM</a:t>
            </a:r>
          </a:p>
        </p:txBody>
      </p:sp>
    </p:spTree>
    <p:extLst>
      <p:ext uri="{BB962C8B-B14F-4D97-AF65-F5344CB8AC3E}">
        <p14:creationId xmlns:p14="http://schemas.microsoft.com/office/powerpoint/2010/main" val="398672212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Implement Container Groups</a:t>
            </a:r>
          </a:p>
        </p:txBody>
      </p:sp>
      <p:sp>
        <p:nvSpPr>
          <p:cNvPr id="3" name="Rectangle 2">
            <a:extLst>
              <a:ext uri="{FF2B5EF4-FFF2-40B4-BE49-F238E27FC236}">
                <a16:creationId xmlns:a16="http://schemas.microsoft.com/office/drawing/2014/main" id="{A09BD4FE-BA6F-448D-A0AE-D56244B93DAA}"/>
              </a:ext>
              <a:ext uri="{C183D7F6-B498-43B3-948B-1728B52AA6E4}">
                <adec:decorative xmlns:adec="http://schemas.microsoft.com/office/drawing/2017/decorative" val="1"/>
              </a:ext>
            </a:extLst>
          </p:cNvPr>
          <p:cNvSpPr/>
          <p:nvPr/>
        </p:nvSpPr>
        <p:spPr bwMode="auto">
          <a:xfrm>
            <a:off x="427037" y="1192214"/>
            <a:ext cx="11582401" cy="37607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26" name="Picture 25" descr="Container Group working with Azure files which is connected to DNS through port 80">
            <a:extLst>
              <a:ext uri="{FF2B5EF4-FFF2-40B4-BE49-F238E27FC236}">
                <a16:creationId xmlns:a16="http://schemas.microsoft.com/office/drawing/2014/main" id="{3FCF82BC-F905-468A-944C-3DFA75497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1548" y="1374724"/>
            <a:ext cx="7413379" cy="3395766"/>
          </a:xfrm>
          <a:prstGeom prst="rect">
            <a:avLst/>
          </a:prstGeom>
        </p:spPr>
      </p:pic>
      <p:sp>
        <p:nvSpPr>
          <p:cNvPr id="50" name="Rectangle 49">
            <a:extLst>
              <a:ext uri="{FF2B5EF4-FFF2-40B4-BE49-F238E27FC236}">
                <a16:creationId xmlns:a16="http://schemas.microsoft.com/office/drawing/2014/main" id="{33887101-D253-4EB6-9C09-52FACE0B229E}"/>
              </a:ext>
            </a:extLst>
          </p:cNvPr>
          <p:cNvSpPr/>
          <p:nvPr/>
        </p:nvSpPr>
        <p:spPr>
          <a:xfrm>
            <a:off x="427035" y="5108447"/>
            <a:ext cx="3254262"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a:solidFill>
                  <a:schemeClr val="tx1"/>
                </a:solidFill>
                <a:cs typeface="Segoe UI"/>
              </a:rPr>
              <a:t>Top-level resource in Azure Container Instances</a:t>
            </a:r>
            <a:endParaRPr lang="en-US" sz="2200">
              <a:solidFill>
                <a:schemeClr val="tx1"/>
              </a:solidFill>
            </a:endParaRPr>
          </a:p>
        </p:txBody>
      </p:sp>
      <p:sp>
        <p:nvSpPr>
          <p:cNvPr id="51" name="Rectangle 50">
            <a:extLst>
              <a:ext uri="{FF2B5EF4-FFF2-40B4-BE49-F238E27FC236}">
                <a16:creationId xmlns:a16="http://schemas.microsoft.com/office/drawing/2014/main" id="{9294C462-2765-463C-B18B-65BF529568C1}"/>
              </a:ext>
            </a:extLst>
          </p:cNvPr>
          <p:cNvSpPr/>
          <p:nvPr/>
        </p:nvSpPr>
        <p:spPr>
          <a:xfrm>
            <a:off x="3827107" y="5108447"/>
            <a:ext cx="3411893"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a:solidFill>
                  <a:schemeClr val="tx1"/>
                </a:solidFill>
                <a:cs typeface="Segoe UI"/>
              </a:rPr>
              <a:t>A collection of containers</a:t>
            </a:r>
            <a:br>
              <a:rPr lang="en-US" sz="2200">
                <a:solidFill>
                  <a:schemeClr val="tx1"/>
                </a:solidFill>
                <a:cs typeface="Segoe UI"/>
              </a:rPr>
            </a:br>
            <a:r>
              <a:rPr lang="en-US" sz="2200">
                <a:solidFill>
                  <a:schemeClr val="tx1"/>
                </a:solidFill>
                <a:cs typeface="Segoe UI"/>
              </a:rPr>
              <a:t>that get scheduled on</a:t>
            </a:r>
            <a:br>
              <a:rPr lang="en-US" sz="2200">
                <a:solidFill>
                  <a:schemeClr val="tx1"/>
                </a:solidFill>
                <a:cs typeface="Segoe UI"/>
              </a:rPr>
            </a:br>
            <a:r>
              <a:rPr lang="en-US" sz="2200">
                <a:solidFill>
                  <a:schemeClr val="tx1"/>
                </a:solidFill>
                <a:cs typeface="Segoe UI"/>
              </a:rPr>
              <a:t>the same host</a:t>
            </a:r>
          </a:p>
        </p:txBody>
      </p:sp>
      <p:sp>
        <p:nvSpPr>
          <p:cNvPr id="52" name="Rectangle 51">
            <a:extLst>
              <a:ext uri="{FF2B5EF4-FFF2-40B4-BE49-F238E27FC236}">
                <a16:creationId xmlns:a16="http://schemas.microsoft.com/office/drawing/2014/main" id="{8B7BF4EF-0A56-447D-A388-24F3AD88C6A9}"/>
              </a:ext>
            </a:extLst>
          </p:cNvPr>
          <p:cNvSpPr/>
          <p:nvPr/>
        </p:nvSpPr>
        <p:spPr>
          <a:xfrm>
            <a:off x="7384810" y="5108447"/>
            <a:ext cx="4624626"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a:solidFill>
                  <a:schemeClr val="tx1"/>
                </a:solidFill>
                <a:cs typeface="Segoe UI"/>
              </a:rPr>
              <a:t>The containers in the group share a lifecycle, resources, local network, and storage volumes</a:t>
            </a:r>
          </a:p>
        </p:txBody>
      </p:sp>
    </p:spTree>
    <p:extLst>
      <p:ext uri="{BB962C8B-B14F-4D97-AF65-F5344CB8AC3E}">
        <p14:creationId xmlns:p14="http://schemas.microsoft.com/office/powerpoint/2010/main" val="374905963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AE1D-860B-4A7C-804F-D565C801C79A}"/>
              </a:ext>
            </a:extLst>
          </p:cNvPr>
          <p:cNvSpPr>
            <a:spLocks noGrp="1"/>
          </p:cNvSpPr>
          <p:nvPr>
            <p:ph type="title"/>
          </p:nvPr>
        </p:nvSpPr>
        <p:spPr>
          <a:xfrm>
            <a:off x="465138" y="632779"/>
            <a:ext cx="11533187" cy="430887"/>
          </a:xfrm>
        </p:spPr>
        <p:txBody>
          <a:bodyPr/>
          <a:lstStyle/>
          <a:p>
            <a:pPr>
              <a:lnSpc>
                <a:spcPct val="100000"/>
              </a:lnSpc>
            </a:pPr>
            <a:r>
              <a:rPr lang="en-US" spc="0" dirty="0"/>
              <a:t>Understand the Docker Platform</a:t>
            </a:r>
          </a:p>
        </p:txBody>
      </p:sp>
      <p:sp>
        <p:nvSpPr>
          <p:cNvPr id="3" name="Rectangle 2">
            <a:extLst>
              <a:ext uri="{FF2B5EF4-FFF2-40B4-BE49-F238E27FC236}">
                <a16:creationId xmlns:a16="http://schemas.microsoft.com/office/drawing/2014/main" id="{3A86C3B4-2617-4B80-8788-7B7B2893A77B}"/>
              </a:ext>
              <a:ext uri="{C183D7F6-B498-43B3-948B-1728B52AA6E4}">
                <adec:decorative xmlns:adec="http://schemas.microsoft.com/office/drawing/2017/decorative" val="1"/>
              </a:ext>
            </a:extLst>
          </p:cNvPr>
          <p:cNvSpPr/>
          <p:nvPr/>
        </p:nvSpPr>
        <p:spPr bwMode="auto">
          <a:xfrm>
            <a:off x="427037" y="1192214"/>
            <a:ext cx="11582401" cy="37607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7" name="Picture 5" descr="A docker hub and docker host are working together. The docker hub has ubuntu Linux, windows, and nginx. The Docker host has a docker engine and containers">
            <a:extLst>
              <a:ext uri="{FF2B5EF4-FFF2-40B4-BE49-F238E27FC236}">
                <a16:creationId xmlns:a16="http://schemas.microsoft.com/office/drawing/2014/main" id="{34C7392E-306D-4048-BC80-DCDF2B141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811" y="1354609"/>
            <a:ext cx="9386853" cy="3435997"/>
          </a:xfrm>
          <a:prstGeom prst="rect">
            <a:avLst/>
          </a:prstGeom>
        </p:spPr>
      </p:pic>
      <p:sp>
        <p:nvSpPr>
          <p:cNvPr id="8" name="Rectangle 7">
            <a:extLst>
              <a:ext uri="{FF2B5EF4-FFF2-40B4-BE49-F238E27FC236}">
                <a16:creationId xmlns:a16="http://schemas.microsoft.com/office/drawing/2014/main" id="{242D7FC1-114F-473C-B79B-84D47FD6EB41}"/>
              </a:ext>
            </a:extLst>
          </p:cNvPr>
          <p:cNvSpPr/>
          <p:nvPr/>
        </p:nvSpPr>
        <p:spPr>
          <a:xfrm>
            <a:off x="427035" y="5108447"/>
            <a:ext cx="3551993"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a:solidFill>
                  <a:schemeClr val="tx1"/>
                </a:solidFill>
                <a:cs typeface="Segoe UI Semilight"/>
              </a:rPr>
              <a:t>Enables developers to</a:t>
            </a:r>
            <a:br>
              <a:rPr lang="en-US" sz="2000">
                <a:solidFill>
                  <a:schemeClr val="tx1"/>
                </a:solidFill>
                <a:cs typeface="Segoe UI Semilight"/>
              </a:rPr>
            </a:br>
            <a:r>
              <a:rPr lang="en-US" sz="2000">
                <a:solidFill>
                  <a:schemeClr val="tx1"/>
                </a:solidFill>
                <a:cs typeface="Segoe UI Semilight"/>
              </a:rPr>
              <a:t>host applications within</a:t>
            </a:r>
            <a:br>
              <a:rPr lang="en-US" sz="2000">
                <a:solidFill>
                  <a:schemeClr val="tx1"/>
                </a:solidFill>
                <a:cs typeface="Segoe UI Semilight"/>
              </a:rPr>
            </a:br>
            <a:r>
              <a:rPr lang="en-US" sz="2000">
                <a:solidFill>
                  <a:schemeClr val="tx1"/>
                </a:solidFill>
                <a:cs typeface="Segoe UI Semilight"/>
              </a:rPr>
              <a:t>a container</a:t>
            </a:r>
            <a:endParaRPr lang="en-US" sz="2000">
              <a:solidFill>
                <a:schemeClr val="tx1"/>
              </a:solidFill>
            </a:endParaRPr>
          </a:p>
        </p:txBody>
      </p:sp>
      <p:sp>
        <p:nvSpPr>
          <p:cNvPr id="9" name="Rectangle 8">
            <a:extLst>
              <a:ext uri="{FF2B5EF4-FFF2-40B4-BE49-F238E27FC236}">
                <a16:creationId xmlns:a16="http://schemas.microsoft.com/office/drawing/2014/main" id="{C13AEDEF-FF34-4C46-8403-4BE422AE607F}"/>
              </a:ext>
            </a:extLst>
          </p:cNvPr>
          <p:cNvSpPr/>
          <p:nvPr/>
        </p:nvSpPr>
        <p:spPr>
          <a:xfrm>
            <a:off x="4138178" y="5108447"/>
            <a:ext cx="4535922"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a:solidFill>
                  <a:schemeClr val="tx1"/>
                </a:solidFill>
                <a:cs typeface="Segoe UI Semilight"/>
              </a:rPr>
              <a:t>A container is a standardized “unit of software“ that contains everything required for an application to run</a:t>
            </a:r>
          </a:p>
        </p:txBody>
      </p:sp>
      <p:sp>
        <p:nvSpPr>
          <p:cNvPr id="10" name="Rectangle 9">
            <a:extLst>
              <a:ext uri="{FF2B5EF4-FFF2-40B4-BE49-F238E27FC236}">
                <a16:creationId xmlns:a16="http://schemas.microsoft.com/office/drawing/2014/main" id="{73FA0030-192B-424C-B9BA-11FFFB118558}"/>
              </a:ext>
            </a:extLst>
          </p:cNvPr>
          <p:cNvSpPr/>
          <p:nvPr/>
        </p:nvSpPr>
        <p:spPr>
          <a:xfrm>
            <a:off x="8851900" y="5108447"/>
            <a:ext cx="3157536"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a:solidFill>
                  <a:schemeClr val="tx1"/>
                </a:solidFill>
                <a:cs typeface="Segoe UI Semilight"/>
              </a:rPr>
              <a:t>Available on both Linux</a:t>
            </a:r>
            <a:br>
              <a:rPr lang="en-US" sz="2000">
                <a:solidFill>
                  <a:schemeClr val="tx1"/>
                </a:solidFill>
                <a:cs typeface="Segoe UI Semilight"/>
              </a:rPr>
            </a:br>
            <a:r>
              <a:rPr lang="en-US" sz="2000">
                <a:solidFill>
                  <a:schemeClr val="tx1"/>
                </a:solidFill>
                <a:cs typeface="Segoe UI Semilight"/>
              </a:rPr>
              <a:t>and Windows and can be</a:t>
            </a:r>
            <a:br>
              <a:rPr lang="en-US" sz="2000">
                <a:solidFill>
                  <a:schemeClr val="tx1"/>
                </a:solidFill>
                <a:cs typeface="Segoe UI Semilight"/>
              </a:rPr>
            </a:br>
            <a:r>
              <a:rPr lang="en-US" sz="2000">
                <a:solidFill>
                  <a:schemeClr val="tx1"/>
                </a:solidFill>
                <a:cs typeface="Segoe UI Semilight"/>
              </a:rPr>
              <a:t>hosted on Azure</a:t>
            </a:r>
            <a:endParaRPr lang="en-US" sz="2000">
              <a:solidFill>
                <a:schemeClr val="tx1"/>
              </a:solidFill>
              <a:cs typeface="Segoe UI Semilight" panose="020B0402040204020203" pitchFamily="34" charset="0"/>
            </a:endParaRPr>
          </a:p>
        </p:txBody>
      </p:sp>
    </p:spTree>
    <p:extLst>
      <p:ext uri="{BB962C8B-B14F-4D97-AF65-F5344CB8AC3E}">
        <p14:creationId xmlns:p14="http://schemas.microsoft.com/office/powerpoint/2010/main" val="233156565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Demonstration - Deploy Azure Container Instances</a:t>
            </a:r>
          </a:p>
        </p:txBody>
      </p:sp>
      <p:sp>
        <p:nvSpPr>
          <p:cNvPr id="15" name="Rectangle 14">
            <a:extLst>
              <a:ext uri="{FF2B5EF4-FFF2-40B4-BE49-F238E27FC236}">
                <a16:creationId xmlns:a16="http://schemas.microsoft.com/office/drawing/2014/main" id="{CEF9FBC7-CD9C-43F7-937C-6976FB917B08}"/>
              </a:ext>
            </a:extLst>
          </p:cNvPr>
          <p:cNvSpPr/>
          <p:nvPr/>
        </p:nvSpPr>
        <p:spPr>
          <a:xfrm>
            <a:off x="1793484" y="1761609"/>
            <a:ext cx="3682034" cy="369332"/>
          </a:xfrm>
          <a:prstGeom prst="rect">
            <a:avLst/>
          </a:prstGeom>
        </p:spPr>
        <p:txBody>
          <a:bodyPr wrap="none" lIns="0" tIns="0" rIns="0" bIns="0">
            <a:spAutoFit/>
          </a:bodyPr>
          <a:lstStyle/>
          <a:p>
            <a:r>
              <a:rPr lang="en-US" sz="2400" dirty="0">
                <a:cs typeface="Segoe UI Semilight"/>
              </a:rPr>
              <a:t>Create a container instance</a:t>
            </a:r>
            <a:endParaRPr lang="en-US" sz="2400" dirty="0"/>
          </a:p>
        </p:txBody>
      </p:sp>
      <p:cxnSp>
        <p:nvCxnSpPr>
          <p:cNvPr id="74" name="Straight Connector 73">
            <a:extLst>
              <a:ext uri="{FF2B5EF4-FFF2-40B4-BE49-F238E27FC236}">
                <a16:creationId xmlns:a16="http://schemas.microsoft.com/office/drawing/2014/main" id="{2FB5D585-6D11-4274-946C-4FB99F67F764}"/>
              </a:ext>
              <a:ext uri="{C183D7F6-B498-43B3-948B-1728B52AA6E4}">
                <adec:decorative xmlns:adec="http://schemas.microsoft.com/office/drawing/2017/decorative" val="1"/>
              </a:ext>
            </a:extLst>
          </p:cNvPr>
          <p:cNvCxnSpPr>
            <a:cxnSpLocks/>
          </p:cNvCxnSpPr>
          <p:nvPr/>
        </p:nvCxnSpPr>
        <p:spPr>
          <a:xfrm>
            <a:off x="1793484" y="2542411"/>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E08A75B-906C-4D66-B298-0175D0466CEB}"/>
              </a:ext>
            </a:extLst>
          </p:cNvPr>
          <p:cNvSpPr/>
          <p:nvPr/>
        </p:nvSpPr>
        <p:spPr>
          <a:xfrm>
            <a:off x="1793484" y="2953881"/>
            <a:ext cx="5928739" cy="369332"/>
          </a:xfrm>
          <a:prstGeom prst="rect">
            <a:avLst/>
          </a:prstGeom>
        </p:spPr>
        <p:txBody>
          <a:bodyPr wrap="none" lIns="0" tIns="0" rIns="0" bIns="0">
            <a:spAutoFit/>
          </a:bodyPr>
          <a:lstStyle/>
          <a:p>
            <a:r>
              <a:rPr lang="en-US" sz="2400" dirty="0">
                <a:cs typeface="Segoe UI Semilight"/>
              </a:rPr>
              <a:t>Verify deployment of the container instance</a:t>
            </a:r>
            <a:endParaRPr lang="en-US" sz="2400" dirty="0"/>
          </a:p>
        </p:txBody>
      </p:sp>
      <p:cxnSp>
        <p:nvCxnSpPr>
          <p:cNvPr id="75" name="Straight Connector 74">
            <a:extLst>
              <a:ext uri="{FF2B5EF4-FFF2-40B4-BE49-F238E27FC236}">
                <a16:creationId xmlns:a16="http://schemas.microsoft.com/office/drawing/2014/main" id="{58BB4A35-EF6C-4800-9A2E-851F1F9E7966}"/>
              </a:ext>
              <a:ext uri="{C183D7F6-B498-43B3-948B-1728B52AA6E4}">
                <adec:decorative xmlns:adec="http://schemas.microsoft.com/office/drawing/2017/decorative" val="1"/>
              </a:ext>
            </a:extLst>
          </p:cNvPr>
          <p:cNvCxnSpPr>
            <a:cxnSpLocks/>
          </p:cNvCxnSpPr>
          <p:nvPr/>
        </p:nvCxnSpPr>
        <p:spPr>
          <a:xfrm>
            <a:off x="1793484" y="3734683"/>
            <a:ext cx="102159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03C4CEA2-5896-4318-82A2-31E388093D8F}"/>
              </a:ext>
              <a:ext uri="{C183D7F6-B498-43B3-948B-1728B52AA6E4}">
                <adec:decorative xmlns:adec="http://schemas.microsoft.com/office/drawing/2017/decorative" val="1"/>
              </a:ext>
            </a:extLst>
          </p:cNvPr>
          <p:cNvGrpSpPr/>
          <p:nvPr/>
        </p:nvGrpSpPr>
        <p:grpSpPr>
          <a:xfrm>
            <a:off x="753660" y="1527732"/>
            <a:ext cx="851180" cy="2029358"/>
            <a:chOff x="753660" y="1527732"/>
            <a:chExt cx="851180" cy="2029358"/>
          </a:xfrm>
        </p:grpSpPr>
        <p:pic>
          <p:nvPicPr>
            <p:cNvPr id="19" name="Picture 18">
              <a:extLst>
                <a:ext uri="{FF2B5EF4-FFF2-40B4-BE49-F238E27FC236}">
                  <a16:creationId xmlns:a16="http://schemas.microsoft.com/office/drawing/2014/main" id="{B3E41760-0C29-4AC8-A314-9F56F3D8667E}"/>
                </a:ext>
              </a:extLst>
            </p:cNvPr>
            <p:cNvPicPr>
              <a:picLocks noChangeAspect="1"/>
            </p:cNvPicPr>
            <p:nvPr/>
          </p:nvPicPr>
          <p:blipFill>
            <a:blip r:embed="rId3"/>
            <a:stretch>
              <a:fillRect/>
            </a:stretch>
          </p:blipFill>
          <p:spPr>
            <a:xfrm>
              <a:off x="754983" y="1527732"/>
              <a:ext cx="849857" cy="837086"/>
            </a:xfrm>
            <a:prstGeom prst="rect">
              <a:avLst/>
            </a:prstGeom>
          </p:spPr>
        </p:pic>
        <p:pic>
          <p:nvPicPr>
            <p:cNvPr id="4" name="Graphic 3">
              <a:extLst>
                <a:ext uri="{FF2B5EF4-FFF2-40B4-BE49-F238E27FC236}">
                  <a16:creationId xmlns:a16="http://schemas.microsoft.com/office/drawing/2014/main" id="{66A4CD05-B5D1-46A7-96B8-E0B7D99DDB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0236" y="1645523"/>
              <a:ext cx="496707" cy="496707"/>
            </a:xfrm>
            <a:prstGeom prst="rect">
              <a:avLst/>
            </a:prstGeom>
          </p:spPr>
        </p:pic>
        <p:pic>
          <p:nvPicPr>
            <p:cNvPr id="5" name="Picture 4">
              <a:extLst>
                <a:ext uri="{FF2B5EF4-FFF2-40B4-BE49-F238E27FC236}">
                  <a16:creationId xmlns:a16="http://schemas.microsoft.com/office/drawing/2014/main" id="{E4FC3EAF-A434-4FED-ABC8-80C7A6C61E53}"/>
                </a:ext>
              </a:extLst>
            </p:cNvPr>
            <p:cNvPicPr>
              <a:picLocks noChangeAspect="1"/>
            </p:cNvPicPr>
            <p:nvPr/>
          </p:nvPicPr>
          <p:blipFill>
            <a:blip r:embed="rId3"/>
            <a:stretch>
              <a:fillRect/>
            </a:stretch>
          </p:blipFill>
          <p:spPr>
            <a:xfrm>
              <a:off x="753660" y="2720004"/>
              <a:ext cx="849857" cy="837086"/>
            </a:xfrm>
            <a:prstGeom prst="rect">
              <a:avLst/>
            </a:prstGeom>
          </p:spPr>
        </p:pic>
        <p:pic>
          <p:nvPicPr>
            <p:cNvPr id="7" name="Graphic 6">
              <a:extLst>
                <a:ext uri="{FF2B5EF4-FFF2-40B4-BE49-F238E27FC236}">
                  <a16:creationId xmlns:a16="http://schemas.microsoft.com/office/drawing/2014/main" id="{1C6DB093-9DB4-44CA-84E6-693FCB8CEFA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0236" y="2851462"/>
              <a:ext cx="494329" cy="494329"/>
            </a:xfrm>
            <a:prstGeom prst="rect">
              <a:avLst/>
            </a:prstGeom>
          </p:spPr>
        </p:pic>
      </p:grpSp>
    </p:spTree>
    <p:extLst>
      <p:ext uri="{BB962C8B-B14F-4D97-AF65-F5344CB8AC3E}">
        <p14:creationId xmlns:p14="http://schemas.microsoft.com/office/powerpoint/2010/main" val="14249129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cs typeface="Segoe UI"/>
              </a:rPr>
              <a:t>Summary and Resources  – Configure Azure Container Instances</a:t>
            </a:r>
          </a:p>
        </p:txBody>
      </p:sp>
      <p:sp>
        <p:nvSpPr>
          <p:cNvPr id="3" name="Rectangle 2">
            <a:extLst>
              <a:ext uri="{FF2B5EF4-FFF2-40B4-BE49-F238E27FC236}">
                <a16:creationId xmlns:a16="http://schemas.microsoft.com/office/drawing/2014/main" id="{F185F91B-2F94-4692-B4F6-FB1FE64CD155}"/>
              </a:ext>
            </a:extLst>
          </p:cNvPr>
          <p:cNvSpPr/>
          <p:nvPr/>
        </p:nvSpPr>
        <p:spPr bwMode="auto">
          <a:xfrm>
            <a:off x="427039" y="1195592"/>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DB314D9F-C825-4894-BD62-410DBCB194ED}"/>
              </a:ext>
            </a:extLst>
          </p:cNvPr>
          <p:cNvSpPr/>
          <p:nvPr/>
        </p:nvSpPr>
        <p:spPr bwMode="auto">
          <a:xfrm>
            <a:off x="4256087" y="1195592"/>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bg1"/>
                </a:solidFill>
                <a:latin typeface="+mj-lt"/>
              </a:rPr>
              <a:t>Microsoft Learn Modules (docs.microsoft.com/Learn)</a:t>
            </a:r>
          </a:p>
        </p:txBody>
      </p:sp>
      <p:grpSp>
        <p:nvGrpSpPr>
          <p:cNvPr id="9" name="Group 8">
            <a:extLst>
              <a:ext uri="{FF2B5EF4-FFF2-40B4-BE49-F238E27FC236}">
                <a16:creationId xmlns:a16="http://schemas.microsoft.com/office/drawing/2014/main" id="{FA71F632-5054-4342-87A6-0D0B61DC4229}"/>
              </a:ext>
              <a:ext uri="{C183D7F6-B498-43B3-948B-1728B52AA6E4}">
                <adec:decorative xmlns:adec="http://schemas.microsoft.com/office/drawing/2017/decorative" val="1"/>
              </a:ext>
            </a:extLst>
          </p:cNvPr>
          <p:cNvGrpSpPr/>
          <p:nvPr/>
        </p:nvGrpSpPr>
        <p:grpSpPr>
          <a:xfrm>
            <a:off x="4360758" y="1949044"/>
            <a:ext cx="7742238" cy="1505671"/>
            <a:chOff x="4256087" y="1876158"/>
            <a:chExt cx="7742238" cy="1236378"/>
          </a:xfrm>
        </p:grpSpPr>
        <p:sp>
          <p:nvSpPr>
            <p:cNvPr id="5" name="Rectangle 4">
              <a:extLst>
                <a:ext uri="{FF2B5EF4-FFF2-40B4-BE49-F238E27FC236}">
                  <a16:creationId xmlns:a16="http://schemas.microsoft.com/office/drawing/2014/main" id="{7B402F18-F086-4DCC-831B-F7591FCF6A68}"/>
                </a:ext>
              </a:extLst>
            </p:cNvPr>
            <p:cNvSpPr/>
            <p:nvPr/>
          </p:nvSpPr>
          <p:spPr>
            <a:xfrm>
              <a:off x="4256087" y="1876158"/>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3"/>
                </a:rPr>
                <a:t>Run Docker containers with Azure Container Instances </a:t>
              </a:r>
              <a:endParaRPr lang="en-US" sz="2000" dirty="0">
                <a:solidFill>
                  <a:schemeClr val="tx1"/>
                </a:solidFill>
              </a:endParaRPr>
            </a:p>
          </p:txBody>
        </p:sp>
        <p:cxnSp>
          <p:nvCxnSpPr>
            <p:cNvPr id="6" name="Straight Connector 5">
              <a:extLst>
                <a:ext uri="{FF2B5EF4-FFF2-40B4-BE49-F238E27FC236}">
                  <a16:creationId xmlns:a16="http://schemas.microsoft.com/office/drawing/2014/main" id="{0E989E35-8AFE-4D2C-8C05-28CAD7D717F8}"/>
                </a:ext>
                <a:ext uri="{C183D7F6-B498-43B3-948B-1728B52AA6E4}">
                  <adec:decorative xmlns:adec="http://schemas.microsoft.com/office/drawing/2017/decorative" val="1"/>
                </a:ext>
              </a:extLst>
            </p:cNvPr>
            <p:cNvCxnSpPr>
              <a:cxnSpLocks/>
            </p:cNvCxnSpPr>
            <p:nvPr/>
          </p:nvCxnSpPr>
          <p:spPr>
            <a:xfrm>
              <a:off x="4256087" y="2411109"/>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2614B41-D3B8-405E-BA18-F7271A99EF93}"/>
                </a:ext>
              </a:extLst>
            </p:cNvPr>
            <p:cNvSpPr/>
            <p:nvPr/>
          </p:nvSpPr>
          <p:spPr>
            <a:xfrm>
              <a:off x="4256087" y="2446615"/>
              <a:ext cx="7742238" cy="65325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4"/>
                </a:rPr>
                <a:t>Build a containerized web application with Docker</a:t>
              </a:r>
              <a:endParaRPr lang="en-US" sz="2000" dirty="0">
                <a:solidFill>
                  <a:schemeClr val="tx1"/>
                </a:solidFill>
              </a:endParaRPr>
            </a:p>
          </p:txBody>
        </p:sp>
        <p:cxnSp>
          <p:nvCxnSpPr>
            <p:cNvPr id="8" name="Straight Connector 7">
              <a:extLst>
                <a:ext uri="{FF2B5EF4-FFF2-40B4-BE49-F238E27FC236}">
                  <a16:creationId xmlns:a16="http://schemas.microsoft.com/office/drawing/2014/main" id="{445F1080-3A30-4F6B-9FFB-7F79888AA764}"/>
                </a:ext>
                <a:ext uri="{C183D7F6-B498-43B3-948B-1728B52AA6E4}">
                  <adec:decorative xmlns:adec="http://schemas.microsoft.com/office/drawing/2017/decorative" val="1"/>
                </a:ext>
              </a:extLst>
            </p:cNvPr>
            <p:cNvCxnSpPr>
              <a:cxnSpLocks/>
            </p:cNvCxnSpPr>
            <p:nvPr/>
          </p:nvCxnSpPr>
          <p:spPr>
            <a:xfrm>
              <a:off x="4256087" y="311253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pic>
        <p:nvPicPr>
          <p:cNvPr id="18" name="Picture 17">
            <a:extLst>
              <a:ext uri="{FF2B5EF4-FFF2-40B4-BE49-F238E27FC236}">
                <a16:creationId xmlns:a16="http://schemas.microsoft.com/office/drawing/2014/main" id="{B64E6168-34A6-4052-8098-A1C03E09BA71}"/>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3596" y="2701880"/>
            <a:ext cx="1494645" cy="2173707"/>
          </a:xfrm>
          <a:prstGeom prst="rect">
            <a:avLst/>
          </a:prstGeom>
        </p:spPr>
      </p:pic>
    </p:spTree>
    <p:extLst>
      <p:ext uri="{BB962C8B-B14F-4D97-AF65-F5344CB8AC3E}">
        <p14:creationId xmlns:p14="http://schemas.microsoft.com/office/powerpoint/2010/main" val="3736411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51041"/>
            <a:ext cx="9070923" cy="492443"/>
          </a:xfrm>
        </p:spPr>
        <p:txBody>
          <a:bodyPr/>
          <a:lstStyle/>
          <a:p>
            <a:pPr>
              <a:lnSpc>
                <a:spcPct val="100000"/>
              </a:lnSpc>
            </a:pPr>
            <a:r>
              <a:rPr lang="en-US" sz="3200" spc="0" dirty="0"/>
              <a:t>Configure Azure App Service Plans</a:t>
            </a:r>
          </a:p>
        </p:txBody>
      </p:sp>
      <p:pic>
        <p:nvPicPr>
          <p:cNvPr id="5" name="Graphic 4">
            <a:extLst>
              <a:ext uri="{FF2B5EF4-FFF2-40B4-BE49-F238E27FC236}">
                <a16:creationId xmlns:a16="http://schemas.microsoft.com/office/drawing/2014/main" id="{D4274ABC-3BF1-4590-958C-C5510FFC22AD}"/>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09096" y="2862669"/>
            <a:ext cx="1269186" cy="1269186"/>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51041"/>
            <a:ext cx="9070923" cy="492443"/>
          </a:xfrm>
        </p:spPr>
        <p:txBody>
          <a:bodyPr/>
          <a:lstStyle/>
          <a:p>
            <a:pPr>
              <a:lnSpc>
                <a:spcPct val="100000"/>
              </a:lnSpc>
            </a:pPr>
            <a:r>
              <a:rPr lang="en-US" sz="3200" spc="0" dirty="0"/>
              <a:t>Configure Azure Kubernetes Service</a:t>
            </a:r>
          </a:p>
        </p:txBody>
      </p:sp>
      <p:pic>
        <p:nvPicPr>
          <p:cNvPr id="5" name="Graphic 4">
            <a:extLst>
              <a:ext uri="{FF2B5EF4-FFF2-40B4-BE49-F238E27FC236}">
                <a16:creationId xmlns:a16="http://schemas.microsoft.com/office/drawing/2014/main" id="{228BDFDD-0C61-4B44-80A0-BBE2889767F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96511" y="2867025"/>
            <a:ext cx="1260473" cy="1260473"/>
          </a:xfrm>
          <a:prstGeom prst="rect">
            <a:avLst/>
          </a:prstGeom>
        </p:spPr>
      </p:pic>
    </p:spTree>
    <p:extLst>
      <p:ext uri="{BB962C8B-B14F-4D97-AF65-F5344CB8AC3E}">
        <p14:creationId xmlns:p14="http://schemas.microsoft.com/office/powerpoint/2010/main" val="417064825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87178" y="2584400"/>
            <a:ext cx="2066451" cy="1782989"/>
          </a:xfrm>
        </p:spPr>
        <p:txBody>
          <a:bodyPr/>
          <a:lstStyle/>
          <a:p>
            <a:r>
              <a:rPr lang="en-US" sz="2400" dirty="0"/>
              <a:t>Configure Azure Kubernetes Service Introduction</a:t>
            </a:r>
          </a:p>
        </p:txBody>
      </p:sp>
      <p:sp>
        <p:nvSpPr>
          <p:cNvPr id="37" name="Rectangle 36">
            <a:extLst>
              <a:ext uri="{FF2B5EF4-FFF2-40B4-BE49-F238E27FC236}">
                <a16:creationId xmlns:a16="http://schemas.microsoft.com/office/drawing/2014/main" id="{E663AA8D-AA15-4EF8-8A82-E75F75D20B20}"/>
              </a:ext>
            </a:extLst>
          </p:cNvPr>
          <p:cNvSpPr/>
          <p:nvPr/>
        </p:nvSpPr>
        <p:spPr>
          <a:xfrm>
            <a:off x="4248672" y="571804"/>
            <a:ext cx="3312253" cy="307777"/>
          </a:xfrm>
          <a:prstGeom prst="rect">
            <a:avLst/>
          </a:prstGeom>
        </p:spPr>
        <p:txBody>
          <a:bodyPr wrap="none" lIns="0" tIns="0" rIns="0" bIns="0">
            <a:spAutoFit/>
          </a:bodyPr>
          <a:lstStyle/>
          <a:p>
            <a:r>
              <a:rPr lang="en-US" sz="2000" dirty="0">
                <a:cs typeface="Segoe UI Semilight"/>
              </a:rPr>
              <a:t>Understand AKS Terminology</a:t>
            </a:r>
          </a:p>
        </p:txBody>
      </p:sp>
      <p:sp>
        <p:nvSpPr>
          <p:cNvPr id="38" name="Rectangle 37">
            <a:extLst>
              <a:ext uri="{FF2B5EF4-FFF2-40B4-BE49-F238E27FC236}">
                <a16:creationId xmlns:a16="http://schemas.microsoft.com/office/drawing/2014/main" id="{B1ACDC84-5A31-4A3D-9689-0383F72A2807}"/>
              </a:ext>
            </a:extLst>
          </p:cNvPr>
          <p:cNvSpPr/>
          <p:nvPr/>
        </p:nvSpPr>
        <p:spPr>
          <a:xfrm>
            <a:off x="4248672" y="1120252"/>
            <a:ext cx="4113177" cy="307777"/>
          </a:xfrm>
          <a:prstGeom prst="rect">
            <a:avLst/>
          </a:prstGeom>
        </p:spPr>
        <p:txBody>
          <a:bodyPr wrap="none" lIns="0" tIns="0" rIns="0" bIns="0">
            <a:spAutoFit/>
          </a:bodyPr>
          <a:lstStyle/>
          <a:p>
            <a:r>
              <a:rPr lang="en-US" sz="2000" dirty="0">
                <a:cs typeface="Segoe UI Semilight"/>
              </a:rPr>
              <a:t>Understand AKS Clusters and Nodes</a:t>
            </a:r>
          </a:p>
        </p:txBody>
      </p:sp>
      <p:sp>
        <p:nvSpPr>
          <p:cNvPr id="39" name="Rectangle 38">
            <a:extLst>
              <a:ext uri="{FF2B5EF4-FFF2-40B4-BE49-F238E27FC236}">
                <a16:creationId xmlns:a16="http://schemas.microsoft.com/office/drawing/2014/main" id="{52A04B7B-2098-45B5-98A2-47A1884BB2E9}"/>
              </a:ext>
            </a:extLst>
          </p:cNvPr>
          <p:cNvSpPr/>
          <p:nvPr/>
        </p:nvSpPr>
        <p:spPr>
          <a:xfrm>
            <a:off x="4248672" y="1669124"/>
            <a:ext cx="3033523" cy="307777"/>
          </a:xfrm>
          <a:prstGeom prst="rect">
            <a:avLst/>
          </a:prstGeom>
        </p:spPr>
        <p:txBody>
          <a:bodyPr wrap="none" lIns="0" tIns="0" rIns="0" bIns="0">
            <a:spAutoFit/>
          </a:bodyPr>
          <a:lstStyle/>
          <a:p>
            <a:r>
              <a:rPr lang="en-US" sz="2000" dirty="0">
                <a:cs typeface="Segoe UI Semilight"/>
              </a:rPr>
              <a:t>Configure AKS Networking</a:t>
            </a:r>
          </a:p>
        </p:txBody>
      </p:sp>
      <p:sp>
        <p:nvSpPr>
          <p:cNvPr id="40" name="Rectangle 39">
            <a:extLst>
              <a:ext uri="{FF2B5EF4-FFF2-40B4-BE49-F238E27FC236}">
                <a16:creationId xmlns:a16="http://schemas.microsoft.com/office/drawing/2014/main" id="{1CC0614B-7200-452C-A141-4865B50D2183}"/>
              </a:ext>
            </a:extLst>
          </p:cNvPr>
          <p:cNvSpPr/>
          <p:nvPr/>
        </p:nvSpPr>
        <p:spPr>
          <a:xfrm>
            <a:off x="4248672" y="2199243"/>
            <a:ext cx="2575192" cy="307777"/>
          </a:xfrm>
          <a:prstGeom prst="rect">
            <a:avLst/>
          </a:prstGeom>
        </p:spPr>
        <p:txBody>
          <a:bodyPr wrap="none" lIns="0" tIns="0" rIns="0" bIns="0">
            <a:spAutoFit/>
          </a:bodyPr>
          <a:lstStyle/>
          <a:p>
            <a:r>
              <a:rPr lang="en-US" sz="2000" dirty="0">
                <a:cs typeface="Segoe UI Semilight"/>
              </a:rPr>
              <a:t>Configure AKS Storage</a:t>
            </a:r>
          </a:p>
        </p:txBody>
      </p:sp>
      <p:sp>
        <p:nvSpPr>
          <p:cNvPr id="43" name="Rectangle 42">
            <a:extLst>
              <a:ext uri="{FF2B5EF4-FFF2-40B4-BE49-F238E27FC236}">
                <a16:creationId xmlns:a16="http://schemas.microsoft.com/office/drawing/2014/main" id="{CD54B398-93F7-477B-87E4-2CB645C9863E}"/>
              </a:ext>
            </a:extLst>
          </p:cNvPr>
          <p:cNvSpPr/>
          <p:nvPr/>
        </p:nvSpPr>
        <p:spPr>
          <a:xfrm>
            <a:off x="4248672" y="2755293"/>
            <a:ext cx="2513317" cy="307777"/>
          </a:xfrm>
          <a:prstGeom prst="rect">
            <a:avLst/>
          </a:prstGeom>
        </p:spPr>
        <p:txBody>
          <a:bodyPr wrap="none" lIns="0" tIns="0" rIns="0" bIns="0">
            <a:spAutoFit/>
          </a:bodyPr>
          <a:lstStyle/>
          <a:p>
            <a:r>
              <a:rPr lang="en-US" sz="2000" dirty="0">
                <a:cs typeface="Segoe UI Semilight"/>
              </a:rPr>
              <a:t>Configure AKS Scaling</a:t>
            </a:r>
          </a:p>
        </p:txBody>
      </p:sp>
      <p:sp>
        <p:nvSpPr>
          <p:cNvPr id="44" name="Rectangle 43">
            <a:extLst>
              <a:ext uri="{FF2B5EF4-FFF2-40B4-BE49-F238E27FC236}">
                <a16:creationId xmlns:a16="http://schemas.microsoft.com/office/drawing/2014/main" id="{17C58CB9-0FBF-40FE-AC1C-48DAEA18B5AC}"/>
              </a:ext>
            </a:extLst>
          </p:cNvPr>
          <p:cNvSpPr/>
          <p:nvPr/>
        </p:nvSpPr>
        <p:spPr>
          <a:xfrm>
            <a:off x="4248672" y="3239518"/>
            <a:ext cx="4442755" cy="307777"/>
          </a:xfrm>
          <a:prstGeom prst="rect">
            <a:avLst/>
          </a:prstGeom>
        </p:spPr>
        <p:txBody>
          <a:bodyPr wrap="none" lIns="0" tIns="0" rIns="0" bIns="0">
            <a:spAutoFit/>
          </a:bodyPr>
          <a:lstStyle/>
          <a:p>
            <a:r>
              <a:rPr lang="en-US" sz="2000" dirty="0">
                <a:cs typeface="Segoe UI Semilight"/>
              </a:rPr>
              <a:t>Configure AKS Scaling to ACI (optional)</a:t>
            </a:r>
          </a:p>
        </p:txBody>
      </p:sp>
      <p:sp>
        <p:nvSpPr>
          <p:cNvPr id="49" name="Rectangle 48">
            <a:extLst>
              <a:ext uri="{FF2B5EF4-FFF2-40B4-BE49-F238E27FC236}">
                <a16:creationId xmlns:a16="http://schemas.microsoft.com/office/drawing/2014/main" id="{A42C43CD-E203-43C1-AE98-2988E3162BAB}"/>
              </a:ext>
            </a:extLst>
          </p:cNvPr>
          <p:cNvSpPr/>
          <p:nvPr/>
        </p:nvSpPr>
        <p:spPr>
          <a:xfrm>
            <a:off x="4248671" y="3769637"/>
            <a:ext cx="7319391" cy="307777"/>
          </a:xfrm>
          <a:prstGeom prst="rect">
            <a:avLst/>
          </a:prstGeom>
        </p:spPr>
        <p:txBody>
          <a:bodyPr wrap="square" lIns="0" tIns="0" rIns="0" bIns="0">
            <a:spAutoFit/>
          </a:bodyPr>
          <a:lstStyle/>
          <a:p>
            <a:r>
              <a:rPr lang="en-US" sz="2000" dirty="0">
                <a:cs typeface="Segoe UI Semilight"/>
              </a:rPr>
              <a:t>Demonstration – Deploy Azure Kubernetes Service (optional)</a:t>
            </a:r>
          </a:p>
        </p:txBody>
      </p:sp>
      <p:sp>
        <p:nvSpPr>
          <p:cNvPr id="5" name="Rectangle 4">
            <a:extLst>
              <a:ext uri="{FF2B5EF4-FFF2-40B4-BE49-F238E27FC236}">
                <a16:creationId xmlns:a16="http://schemas.microsoft.com/office/drawing/2014/main" id="{204C106C-CADC-4B16-A588-62B7E5434A6F}"/>
              </a:ext>
            </a:extLst>
          </p:cNvPr>
          <p:cNvSpPr/>
          <p:nvPr/>
        </p:nvSpPr>
        <p:spPr>
          <a:xfrm>
            <a:off x="4248672" y="4239641"/>
            <a:ext cx="5988514" cy="307777"/>
          </a:xfrm>
          <a:prstGeom prst="rect">
            <a:avLst/>
          </a:prstGeom>
        </p:spPr>
        <p:txBody>
          <a:bodyPr wrap="square" lIns="0" tIns="0" rIns="0" bIns="0">
            <a:spAutoFit/>
          </a:bodyPr>
          <a:lstStyle/>
          <a:p>
            <a:r>
              <a:rPr lang="en-US" sz="2000" dirty="0">
                <a:cs typeface="Segoe UI Semilight"/>
              </a:rPr>
              <a:t>Summary and Resources</a:t>
            </a:r>
          </a:p>
        </p:txBody>
      </p:sp>
      <p:grpSp>
        <p:nvGrpSpPr>
          <p:cNvPr id="3" name="Group 2">
            <a:extLst>
              <a:ext uri="{FF2B5EF4-FFF2-40B4-BE49-F238E27FC236}">
                <a16:creationId xmlns:a16="http://schemas.microsoft.com/office/drawing/2014/main" id="{68E76FC0-C5E7-4A0D-88C3-71E6AF0893E4}"/>
              </a:ext>
              <a:ext uri="{C183D7F6-B498-43B3-948B-1728B52AA6E4}">
                <adec:decorative xmlns:adec="http://schemas.microsoft.com/office/drawing/2017/decorative" val="1"/>
              </a:ext>
            </a:extLst>
          </p:cNvPr>
          <p:cNvGrpSpPr/>
          <p:nvPr/>
        </p:nvGrpSpPr>
        <p:grpSpPr>
          <a:xfrm>
            <a:off x="3643340" y="526646"/>
            <a:ext cx="444313" cy="4088200"/>
            <a:chOff x="3817512" y="570189"/>
            <a:chExt cx="444313" cy="4088200"/>
          </a:xfrm>
        </p:grpSpPr>
        <p:pic>
          <p:nvPicPr>
            <p:cNvPr id="16" name="Picture 15">
              <a:extLst>
                <a:ext uri="{FF2B5EF4-FFF2-40B4-BE49-F238E27FC236}">
                  <a16:creationId xmlns:a16="http://schemas.microsoft.com/office/drawing/2014/main" id="{F31FF49E-16C3-43B3-98B3-ACA0DD3AB34D}"/>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7512" y="570189"/>
              <a:ext cx="444312" cy="418768"/>
            </a:xfrm>
            <a:prstGeom prst="rect">
              <a:avLst/>
            </a:prstGeom>
          </p:spPr>
        </p:pic>
        <p:pic>
          <p:nvPicPr>
            <p:cNvPr id="19" name="Picture 18">
              <a:extLst>
                <a:ext uri="{FF2B5EF4-FFF2-40B4-BE49-F238E27FC236}">
                  <a16:creationId xmlns:a16="http://schemas.microsoft.com/office/drawing/2014/main" id="{2EB52DB1-5C76-4CC3-881C-FBC531F9C3B2}"/>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7512" y="1107849"/>
              <a:ext cx="444312" cy="418768"/>
            </a:xfrm>
            <a:prstGeom prst="rect">
              <a:avLst/>
            </a:prstGeom>
          </p:spPr>
        </p:pic>
        <p:pic>
          <p:nvPicPr>
            <p:cNvPr id="23" name="Picture 22">
              <a:extLst>
                <a:ext uri="{FF2B5EF4-FFF2-40B4-BE49-F238E27FC236}">
                  <a16:creationId xmlns:a16="http://schemas.microsoft.com/office/drawing/2014/main" id="{12C9720E-D293-400F-B892-630406086444}"/>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7512" y="1639500"/>
              <a:ext cx="444312" cy="418768"/>
            </a:xfrm>
            <a:prstGeom prst="rect">
              <a:avLst/>
            </a:prstGeom>
          </p:spPr>
        </p:pic>
        <p:pic>
          <p:nvPicPr>
            <p:cNvPr id="84" name="Picture 83">
              <a:extLst>
                <a:ext uri="{FF2B5EF4-FFF2-40B4-BE49-F238E27FC236}">
                  <a16:creationId xmlns:a16="http://schemas.microsoft.com/office/drawing/2014/main" id="{1447F96B-F7D4-4534-8F3F-56E2171563C4}"/>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17512" y="2181046"/>
              <a:ext cx="444312" cy="418768"/>
            </a:xfrm>
            <a:prstGeom prst="rect">
              <a:avLst/>
            </a:prstGeom>
          </p:spPr>
        </p:pic>
        <p:pic>
          <p:nvPicPr>
            <p:cNvPr id="97" name="Picture 96">
              <a:extLst>
                <a:ext uri="{FF2B5EF4-FFF2-40B4-BE49-F238E27FC236}">
                  <a16:creationId xmlns:a16="http://schemas.microsoft.com/office/drawing/2014/main" id="{5CC7F094-98EF-4D72-B746-3468F7500CF7}"/>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17512" y="2759883"/>
              <a:ext cx="444313" cy="374206"/>
            </a:xfrm>
            <a:prstGeom prst="rect">
              <a:avLst/>
            </a:prstGeom>
          </p:spPr>
        </p:pic>
        <p:pic>
          <p:nvPicPr>
            <p:cNvPr id="95" name="Picture 94">
              <a:extLst>
                <a:ext uri="{FF2B5EF4-FFF2-40B4-BE49-F238E27FC236}">
                  <a16:creationId xmlns:a16="http://schemas.microsoft.com/office/drawing/2014/main" id="{156D9A1D-2E3E-485C-A9A8-E45E288C0FB4}"/>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17512" y="3241963"/>
              <a:ext cx="444313" cy="374206"/>
            </a:xfrm>
            <a:prstGeom prst="rect">
              <a:avLst/>
            </a:prstGeom>
          </p:spPr>
        </p:pic>
        <p:pic>
          <p:nvPicPr>
            <p:cNvPr id="88" name="Picture 87">
              <a:extLst>
                <a:ext uri="{FF2B5EF4-FFF2-40B4-BE49-F238E27FC236}">
                  <a16:creationId xmlns:a16="http://schemas.microsoft.com/office/drawing/2014/main" id="{5F55411A-794E-4AE8-9D03-6929955FCFB7}"/>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17512" y="3768692"/>
              <a:ext cx="444313" cy="374206"/>
            </a:xfrm>
            <a:prstGeom prst="rect">
              <a:avLst/>
            </a:prstGeom>
          </p:spPr>
        </p:pic>
        <p:grpSp>
          <p:nvGrpSpPr>
            <p:cNvPr id="2" name="Group 1">
              <a:extLst>
                <a:ext uri="{FF2B5EF4-FFF2-40B4-BE49-F238E27FC236}">
                  <a16:creationId xmlns:a16="http://schemas.microsoft.com/office/drawing/2014/main" id="{B44CDBD3-1F4C-4129-BA68-45FA1E31A708}"/>
                </a:ext>
                <a:ext uri="{C183D7F6-B498-43B3-948B-1728B52AA6E4}">
                  <adec:decorative xmlns:adec="http://schemas.microsoft.com/office/drawing/2017/decorative" val="1"/>
                </a:ext>
              </a:extLst>
            </p:cNvPr>
            <p:cNvGrpSpPr/>
            <p:nvPr/>
          </p:nvGrpSpPr>
          <p:grpSpPr>
            <a:xfrm>
              <a:off x="3817512" y="4239621"/>
              <a:ext cx="444313" cy="418768"/>
              <a:chOff x="3817512" y="4239621"/>
              <a:chExt cx="444313" cy="418768"/>
            </a:xfrm>
          </p:grpSpPr>
          <p:pic>
            <p:nvPicPr>
              <p:cNvPr id="31" name="Picture 30">
                <a:extLst>
                  <a:ext uri="{FF2B5EF4-FFF2-40B4-BE49-F238E27FC236}">
                    <a16:creationId xmlns:a16="http://schemas.microsoft.com/office/drawing/2014/main" id="{845F9E0C-A272-428C-9666-6A0CFC07BFC4}"/>
                  </a:ext>
                </a:extLst>
              </p:cNvPr>
              <p:cNvPicPr>
                <a:picLocks noChangeAspect="1"/>
              </p:cNvPicPr>
              <p:nvPr/>
            </p:nvPicPr>
            <p:blipFill>
              <a:blip r:embed="rId10"/>
              <a:stretch>
                <a:fillRect/>
              </a:stretch>
            </p:blipFill>
            <p:spPr>
              <a:xfrm>
                <a:off x="3817512" y="4239621"/>
                <a:ext cx="444313" cy="418768"/>
              </a:xfrm>
              <a:prstGeom prst="rect">
                <a:avLst/>
              </a:prstGeom>
            </p:spPr>
          </p:pic>
          <p:sp>
            <p:nvSpPr>
              <p:cNvPr id="33" name="Freeform: Shape 32">
                <a:extLst>
                  <a:ext uri="{FF2B5EF4-FFF2-40B4-BE49-F238E27FC236}">
                    <a16:creationId xmlns:a16="http://schemas.microsoft.com/office/drawing/2014/main" id="{85A48368-0C37-4E02-B7BF-1313397ED264}"/>
                  </a:ext>
                </a:extLst>
              </p:cNvPr>
              <p:cNvSpPr/>
              <p:nvPr/>
            </p:nvSpPr>
            <p:spPr>
              <a:xfrm>
                <a:off x="4072033" y="4436491"/>
                <a:ext cx="95092" cy="4619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sz="2000"/>
              </a:p>
            </p:txBody>
          </p:sp>
          <p:sp>
            <p:nvSpPr>
              <p:cNvPr id="34" name="Freeform: Shape 33">
                <a:extLst>
                  <a:ext uri="{FF2B5EF4-FFF2-40B4-BE49-F238E27FC236}">
                    <a16:creationId xmlns:a16="http://schemas.microsoft.com/office/drawing/2014/main" id="{3BAF49B5-ED3C-436C-87FA-F96CC78D13DF}"/>
                  </a:ext>
                </a:extLst>
              </p:cNvPr>
              <p:cNvSpPr/>
              <p:nvPr/>
            </p:nvSpPr>
            <p:spPr>
              <a:xfrm>
                <a:off x="4092732" y="4373160"/>
                <a:ext cx="52829" cy="51322"/>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sz="2000"/>
              </a:p>
            </p:txBody>
          </p:sp>
          <p:sp>
            <p:nvSpPr>
              <p:cNvPr id="35" name="Freeform: Shape 34">
                <a:extLst>
                  <a:ext uri="{FF2B5EF4-FFF2-40B4-BE49-F238E27FC236}">
                    <a16:creationId xmlns:a16="http://schemas.microsoft.com/office/drawing/2014/main" id="{E94E2341-EEA9-4A36-A20E-C9F4E8BBD0D0}"/>
                  </a:ext>
                </a:extLst>
              </p:cNvPr>
              <p:cNvSpPr/>
              <p:nvPr/>
            </p:nvSpPr>
            <p:spPr>
              <a:xfrm>
                <a:off x="3991898" y="4384588"/>
                <a:ext cx="95092" cy="4619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sz="2000"/>
              </a:p>
            </p:txBody>
          </p:sp>
          <p:sp>
            <p:nvSpPr>
              <p:cNvPr id="46" name="Freeform: Shape 45">
                <a:extLst>
                  <a:ext uri="{FF2B5EF4-FFF2-40B4-BE49-F238E27FC236}">
                    <a16:creationId xmlns:a16="http://schemas.microsoft.com/office/drawing/2014/main" id="{71B1C30A-D0AC-4839-8C66-12131E5972AF}"/>
                  </a:ext>
                </a:extLst>
              </p:cNvPr>
              <p:cNvSpPr/>
              <p:nvPr/>
            </p:nvSpPr>
            <p:spPr>
              <a:xfrm>
                <a:off x="4012602" y="4321276"/>
                <a:ext cx="52829" cy="51322"/>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sz="2000"/>
              </a:p>
            </p:txBody>
          </p:sp>
          <p:sp>
            <p:nvSpPr>
              <p:cNvPr id="47" name="Freeform: Shape 46">
                <a:extLst>
                  <a:ext uri="{FF2B5EF4-FFF2-40B4-BE49-F238E27FC236}">
                    <a16:creationId xmlns:a16="http://schemas.microsoft.com/office/drawing/2014/main" id="{8401BF65-2E6C-463E-A604-DC1909C10E67}"/>
                  </a:ext>
                </a:extLst>
              </p:cNvPr>
              <p:cNvSpPr/>
              <p:nvPr/>
            </p:nvSpPr>
            <p:spPr>
              <a:xfrm>
                <a:off x="3991898" y="4502188"/>
                <a:ext cx="95092" cy="4619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sz="2000"/>
              </a:p>
            </p:txBody>
          </p:sp>
          <p:sp>
            <p:nvSpPr>
              <p:cNvPr id="48" name="Freeform: Shape 47">
                <a:extLst>
                  <a:ext uri="{FF2B5EF4-FFF2-40B4-BE49-F238E27FC236}">
                    <a16:creationId xmlns:a16="http://schemas.microsoft.com/office/drawing/2014/main" id="{1B320EB2-0336-49AA-B811-D15D092FA3F4}"/>
                  </a:ext>
                </a:extLst>
              </p:cNvPr>
              <p:cNvSpPr/>
              <p:nvPr/>
            </p:nvSpPr>
            <p:spPr>
              <a:xfrm>
                <a:off x="4012602" y="4438897"/>
                <a:ext cx="52829" cy="51322"/>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sz="2000"/>
              </a:p>
            </p:txBody>
          </p:sp>
          <p:sp>
            <p:nvSpPr>
              <p:cNvPr id="50" name="Freeform: Shape 49">
                <a:extLst>
                  <a:ext uri="{FF2B5EF4-FFF2-40B4-BE49-F238E27FC236}">
                    <a16:creationId xmlns:a16="http://schemas.microsoft.com/office/drawing/2014/main" id="{AC36CAD6-9437-4373-A507-2FDE7AC61967}"/>
                  </a:ext>
                </a:extLst>
              </p:cNvPr>
              <p:cNvSpPr/>
              <p:nvPr/>
            </p:nvSpPr>
            <p:spPr>
              <a:xfrm>
                <a:off x="3912211" y="4436491"/>
                <a:ext cx="95092" cy="4619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sz="2000"/>
              </a:p>
            </p:txBody>
          </p:sp>
          <p:sp>
            <p:nvSpPr>
              <p:cNvPr id="51" name="Freeform: Shape 50">
                <a:extLst>
                  <a:ext uri="{FF2B5EF4-FFF2-40B4-BE49-F238E27FC236}">
                    <a16:creationId xmlns:a16="http://schemas.microsoft.com/office/drawing/2014/main" id="{49AE1B9A-FAD6-444B-AB61-83352CAA0C68}"/>
                  </a:ext>
                </a:extLst>
              </p:cNvPr>
              <p:cNvSpPr/>
              <p:nvPr/>
            </p:nvSpPr>
            <p:spPr>
              <a:xfrm>
                <a:off x="3932915" y="4373160"/>
                <a:ext cx="52829" cy="51322"/>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sz="2000"/>
              </a:p>
            </p:txBody>
          </p:sp>
        </p:grpSp>
      </p:grpSp>
    </p:spTree>
    <p:extLst>
      <p:ext uri="{BB962C8B-B14F-4D97-AF65-F5344CB8AC3E}">
        <p14:creationId xmlns:p14="http://schemas.microsoft.com/office/powerpoint/2010/main" val="16986001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4685-49CE-4948-93FC-C6962E7A20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Understand AKS Terminology</a:t>
            </a:r>
          </a:p>
        </p:txBody>
      </p:sp>
      <p:graphicFrame>
        <p:nvGraphicFramePr>
          <p:cNvPr id="56" name="Table 6">
            <a:extLst>
              <a:ext uri="{FF2B5EF4-FFF2-40B4-BE49-F238E27FC236}">
                <a16:creationId xmlns:a16="http://schemas.microsoft.com/office/drawing/2014/main" id="{C6A12215-A43F-4EEC-B2E2-4FC967C5C03E}"/>
              </a:ext>
            </a:extLst>
          </p:cNvPr>
          <p:cNvGraphicFramePr>
            <a:graphicFrameLocks noGrp="1"/>
          </p:cNvGraphicFramePr>
          <p:nvPr>
            <p:extLst>
              <p:ext uri="{D42A27DB-BD31-4B8C-83A1-F6EECF244321}">
                <p14:modId xmlns:p14="http://schemas.microsoft.com/office/powerpoint/2010/main" val="891693503"/>
              </p:ext>
            </p:extLst>
          </p:nvPr>
        </p:nvGraphicFramePr>
        <p:xfrm>
          <a:off x="427037" y="1192212"/>
          <a:ext cx="5012547" cy="5169535"/>
        </p:xfrm>
        <a:graphic>
          <a:graphicData uri="http://schemas.openxmlformats.org/drawingml/2006/table">
            <a:tbl>
              <a:tblPr firstRow="1" bandRow="1">
                <a:tableStyleId>{5C22544A-7EE6-4342-B048-85BDC9FD1C3A}</a:tableStyleId>
              </a:tblPr>
              <a:tblGrid>
                <a:gridCol w="1389063">
                  <a:extLst>
                    <a:ext uri="{9D8B030D-6E8A-4147-A177-3AD203B41FA5}">
                      <a16:colId xmlns:a16="http://schemas.microsoft.com/office/drawing/2014/main" val="1289156279"/>
                    </a:ext>
                  </a:extLst>
                </a:gridCol>
                <a:gridCol w="3623484">
                  <a:extLst>
                    <a:ext uri="{9D8B030D-6E8A-4147-A177-3AD203B41FA5}">
                      <a16:colId xmlns:a16="http://schemas.microsoft.com/office/drawing/2014/main" val="2759990731"/>
                    </a:ext>
                  </a:extLst>
                </a:gridCol>
              </a:tblGrid>
              <a:tr h="475531">
                <a:tc>
                  <a:txBody>
                    <a:bodyPr/>
                    <a:lstStyle/>
                    <a:p>
                      <a:pPr algn="l"/>
                      <a:r>
                        <a:rPr lang="en-US" sz="1800" b="0" dirty="0">
                          <a:solidFill>
                            <a:schemeClr val="bg1"/>
                          </a:solidFill>
                          <a:latin typeface="+mj-lt"/>
                        </a:rPr>
                        <a:t>Term</a:t>
                      </a:r>
                    </a:p>
                  </a:txBody>
                  <a:tcPr marL="93260" marR="93260" marT="46630" marB="4663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1800" b="0">
                          <a:solidFill>
                            <a:schemeClr val="bg1"/>
                          </a:solidFill>
                          <a:latin typeface="+mj-lt"/>
                        </a:rPr>
                        <a:t>Description</a:t>
                      </a:r>
                    </a:p>
                  </a:txBody>
                  <a:tcPr marL="93260" marR="93260" marT="46630" marB="4663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985613">
                <a:tc>
                  <a:txBody>
                    <a:bodyPr/>
                    <a:lstStyle/>
                    <a:p>
                      <a:pPr algn="l"/>
                      <a:r>
                        <a:rPr lang="en-US" sz="1600">
                          <a:solidFill>
                            <a:schemeClr val="tx1"/>
                          </a:solidFill>
                          <a:latin typeface="+mj-lt"/>
                        </a:rPr>
                        <a:t>Pools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600" b="0" i="0" u="none" strike="noStrike" dirty="0">
                          <a:solidFill>
                            <a:schemeClr val="tx1"/>
                          </a:solidFill>
                          <a:effectLst/>
                          <a:latin typeface="+mn-lt"/>
                        </a:rPr>
                        <a:t>Groups of nodes with identical configurations</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985613">
                <a:tc>
                  <a:txBody>
                    <a:bodyPr/>
                    <a:lstStyle/>
                    <a:p>
                      <a:pPr algn="l"/>
                      <a:r>
                        <a:rPr lang="en-US" sz="1600" dirty="0">
                          <a:solidFill>
                            <a:schemeClr val="tx1"/>
                          </a:solidFill>
                          <a:latin typeface="+mj-lt"/>
                        </a:rPr>
                        <a:t>Nodes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600" b="0" i="0" u="none" strike="noStrike" dirty="0">
                          <a:solidFill>
                            <a:schemeClr val="tx1"/>
                          </a:solidFill>
                          <a:effectLst/>
                          <a:latin typeface="+mn-lt"/>
                        </a:rPr>
                        <a:t>Individual VMs running containerized applications</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985613">
                <a:tc>
                  <a:txBody>
                    <a:bodyPr/>
                    <a:lstStyle/>
                    <a:p>
                      <a:pPr algn="l"/>
                      <a:r>
                        <a:rPr lang="en-US" sz="1600">
                          <a:solidFill>
                            <a:schemeClr val="tx1"/>
                          </a:solidFill>
                          <a:latin typeface="+mj-lt"/>
                        </a:rPr>
                        <a:t>Pods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rPr>
                        <a:t>Single instance of an application.</a:t>
                      </a:r>
                      <a:br>
                        <a:rPr lang="en-US" sz="1600" b="0" i="0" u="none" strike="noStrike" dirty="0">
                          <a:solidFill>
                            <a:schemeClr val="tx1"/>
                          </a:solidFill>
                          <a:effectLst/>
                          <a:latin typeface="+mn-lt"/>
                        </a:rPr>
                      </a:br>
                      <a:r>
                        <a:rPr lang="en-US" sz="1600" b="0" i="0" u="none" strike="noStrike" dirty="0">
                          <a:solidFill>
                            <a:schemeClr val="tx1"/>
                          </a:solidFill>
                          <a:effectLst/>
                          <a:latin typeface="+mn-lt"/>
                        </a:rPr>
                        <a:t>A pod can contain multiple containers</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985613">
                <a:tc>
                  <a:txBody>
                    <a:bodyPr/>
                    <a:lstStyle/>
                    <a:p>
                      <a:pPr algn="l"/>
                      <a:r>
                        <a:rPr lang="en-US" sz="1600">
                          <a:solidFill>
                            <a:schemeClr val="tx1"/>
                          </a:solidFill>
                          <a:latin typeface="+mj-lt"/>
                        </a:rPr>
                        <a:t>Deployment</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b="0" i="0" u="none" strike="noStrike">
                          <a:solidFill>
                            <a:schemeClr val="tx1"/>
                          </a:solidFill>
                          <a:effectLst/>
                          <a:latin typeface="+mn-lt"/>
                        </a:rPr>
                        <a:t>One or more identical pods managed by Kubernetes</a:t>
                      </a:r>
                      <a:r>
                        <a:rPr lang="en-US" sz="1600" b="0" i="0">
                          <a:solidFill>
                            <a:schemeClr val="tx1"/>
                          </a:solidFill>
                          <a:effectLst/>
                          <a:latin typeface="+mn-lt"/>
                        </a:rPr>
                        <a:t>​</a:t>
                      </a: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751552">
                <a:tc>
                  <a:txBody>
                    <a:bodyPr/>
                    <a:lstStyle/>
                    <a:p>
                      <a:pPr algn="l"/>
                      <a:r>
                        <a:rPr lang="en-US" sz="1600">
                          <a:solidFill>
                            <a:schemeClr val="tx1"/>
                          </a:solidFill>
                          <a:latin typeface="+mj-lt"/>
                        </a:rPr>
                        <a:t>Manifest</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600" b="0" i="0" u="none" strike="noStrike" dirty="0">
                          <a:solidFill>
                            <a:schemeClr val="tx1"/>
                          </a:solidFill>
                          <a:effectLst/>
                          <a:latin typeface="+mn-lt"/>
                        </a:rPr>
                        <a:t>YAML file describing a deployment</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446895"/>
                  </a:ext>
                </a:extLst>
              </a:tr>
            </a:tbl>
          </a:graphicData>
        </a:graphic>
      </p:graphicFrame>
      <p:sp>
        <p:nvSpPr>
          <p:cNvPr id="4" name="Rectangle 3">
            <a:extLst>
              <a:ext uri="{FF2B5EF4-FFF2-40B4-BE49-F238E27FC236}">
                <a16:creationId xmlns:a16="http://schemas.microsoft.com/office/drawing/2014/main" id="{CB978711-4EDF-43DC-B1D6-D6934495E363}"/>
              </a:ext>
              <a:ext uri="{C183D7F6-B498-43B3-948B-1728B52AA6E4}">
                <adec:decorative xmlns:adec="http://schemas.microsoft.com/office/drawing/2017/decorative" val="1"/>
              </a:ext>
            </a:extLst>
          </p:cNvPr>
          <p:cNvSpPr/>
          <p:nvPr/>
        </p:nvSpPr>
        <p:spPr bwMode="auto">
          <a:xfrm>
            <a:off x="5600700" y="1192212"/>
            <a:ext cx="64087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49" name="Picture 48" descr="A Pool contains Nodes. Nodes are deployed with a YAML file and contain Pods. Pods have Containers">
            <a:extLst>
              <a:ext uri="{FF2B5EF4-FFF2-40B4-BE49-F238E27FC236}">
                <a16:creationId xmlns:a16="http://schemas.microsoft.com/office/drawing/2014/main" id="{8A31F694-08EF-4C73-A95F-C2C925992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536" y="1533569"/>
            <a:ext cx="5961064" cy="4486822"/>
          </a:xfrm>
          <a:prstGeom prst="rect">
            <a:avLst/>
          </a:prstGeom>
        </p:spPr>
      </p:pic>
    </p:spTree>
    <p:extLst>
      <p:ext uri="{BB962C8B-B14F-4D97-AF65-F5344CB8AC3E}">
        <p14:creationId xmlns:p14="http://schemas.microsoft.com/office/powerpoint/2010/main" val="101564599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8E2F-0528-420B-9A30-C34CBC4CC5B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Understand AKS Clusters and Nodes</a:t>
            </a:r>
          </a:p>
        </p:txBody>
      </p:sp>
      <p:sp>
        <p:nvSpPr>
          <p:cNvPr id="4" name="Rectangle 3">
            <a:extLst>
              <a:ext uri="{FF2B5EF4-FFF2-40B4-BE49-F238E27FC236}">
                <a16:creationId xmlns:a16="http://schemas.microsoft.com/office/drawing/2014/main" id="{8E2C6DDF-A61F-441B-91D6-830A1EFCBC3C}"/>
              </a:ext>
            </a:extLst>
          </p:cNvPr>
          <p:cNvSpPr/>
          <p:nvPr/>
        </p:nvSpPr>
        <p:spPr>
          <a:xfrm>
            <a:off x="427035" y="5108447"/>
            <a:ext cx="3699384"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Azure-managed node provides core Kubernetes services and orchestration</a:t>
            </a:r>
          </a:p>
        </p:txBody>
      </p:sp>
      <p:sp>
        <p:nvSpPr>
          <p:cNvPr id="5" name="Rectangle 4">
            <a:extLst>
              <a:ext uri="{FF2B5EF4-FFF2-40B4-BE49-F238E27FC236}">
                <a16:creationId xmlns:a16="http://schemas.microsoft.com/office/drawing/2014/main" id="{473C1FB5-47EE-4D2B-8A73-13D6AC64C92A}"/>
              </a:ext>
            </a:extLst>
          </p:cNvPr>
          <p:cNvSpPr/>
          <p:nvPr/>
        </p:nvSpPr>
        <p:spPr>
          <a:xfrm>
            <a:off x="4276156" y="5108447"/>
            <a:ext cx="3699384"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Customer-managed nodes run applications and supporting services</a:t>
            </a:r>
          </a:p>
        </p:txBody>
      </p:sp>
      <p:sp>
        <p:nvSpPr>
          <p:cNvPr id="6" name="Rectangle 5">
            <a:extLst>
              <a:ext uri="{FF2B5EF4-FFF2-40B4-BE49-F238E27FC236}">
                <a16:creationId xmlns:a16="http://schemas.microsoft.com/office/drawing/2014/main" id="{5318D4EF-C9C3-4734-9B19-EA16AC3CD273}"/>
              </a:ext>
            </a:extLst>
          </p:cNvPr>
          <p:cNvSpPr/>
          <p:nvPr/>
        </p:nvSpPr>
        <p:spPr>
          <a:xfrm>
            <a:off x="8125082" y="5108447"/>
            <a:ext cx="3884353"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Each individual node is an Azure virtual machine</a:t>
            </a:r>
          </a:p>
        </p:txBody>
      </p:sp>
      <p:sp>
        <p:nvSpPr>
          <p:cNvPr id="3" name="Rectangle 2">
            <a:extLst>
              <a:ext uri="{FF2B5EF4-FFF2-40B4-BE49-F238E27FC236}">
                <a16:creationId xmlns:a16="http://schemas.microsoft.com/office/drawing/2014/main" id="{F087C827-2446-44E1-93A3-B5ACCE187106}"/>
              </a:ext>
              <a:ext uri="{C183D7F6-B498-43B3-948B-1728B52AA6E4}">
                <adec:decorative xmlns:adec="http://schemas.microsoft.com/office/drawing/2017/decorative" val="1"/>
              </a:ext>
            </a:extLst>
          </p:cNvPr>
          <p:cNvSpPr/>
          <p:nvPr/>
        </p:nvSpPr>
        <p:spPr bwMode="auto">
          <a:xfrm>
            <a:off x="427037" y="1192214"/>
            <a:ext cx="11582401" cy="37607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1" name="Picture 10" descr="Graphic representing an Azure-managed cluster master, which is in a box. A second box within contains a scheduler, controller, API server, and storage. A separate customer-managed node box has boxes within containing container runtime, container, Kubelet and Kube-proxy. Kubelet container and the Node box have arrows pointing to scheduler in the Cluster master box">
            <a:extLst>
              <a:ext uri="{FF2B5EF4-FFF2-40B4-BE49-F238E27FC236}">
                <a16:creationId xmlns:a16="http://schemas.microsoft.com/office/drawing/2014/main" id="{9AFABE64-EBBA-43B0-9467-B885167355FA}"/>
              </a:ext>
            </a:extLst>
          </p:cNvPr>
          <p:cNvPicPr>
            <a:picLocks noChangeAspect="1"/>
          </p:cNvPicPr>
          <p:nvPr/>
        </p:nvPicPr>
        <p:blipFill>
          <a:blip r:embed="rId3"/>
          <a:stretch>
            <a:fillRect/>
          </a:stretch>
        </p:blipFill>
        <p:spPr>
          <a:xfrm>
            <a:off x="465138" y="1487487"/>
            <a:ext cx="11171139" cy="2706504"/>
          </a:xfrm>
          <a:prstGeom prst="rect">
            <a:avLst/>
          </a:prstGeom>
        </p:spPr>
      </p:pic>
    </p:spTree>
    <p:extLst>
      <p:ext uri="{BB962C8B-B14F-4D97-AF65-F5344CB8AC3E}">
        <p14:creationId xmlns:p14="http://schemas.microsoft.com/office/powerpoint/2010/main" val="187940373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FBC3-8C01-4ABD-880D-0EEDB9141489}"/>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Configure AKS Networking</a:t>
            </a:r>
          </a:p>
        </p:txBody>
      </p:sp>
      <p:sp>
        <p:nvSpPr>
          <p:cNvPr id="3" name="Rectangle 2">
            <a:extLst>
              <a:ext uri="{FF2B5EF4-FFF2-40B4-BE49-F238E27FC236}">
                <a16:creationId xmlns:a16="http://schemas.microsoft.com/office/drawing/2014/main" id="{9A42DC16-8992-459A-94F1-0B189D10AA66}"/>
              </a:ext>
              <a:ext uri="{C183D7F6-B498-43B3-948B-1728B52AA6E4}">
                <adec:decorative xmlns:adec="http://schemas.microsoft.com/office/drawing/2017/decorative" val="1"/>
              </a:ext>
            </a:extLst>
          </p:cNvPr>
          <p:cNvSpPr/>
          <p:nvPr/>
        </p:nvSpPr>
        <p:spPr bwMode="auto">
          <a:xfrm>
            <a:off x="427037" y="1192214"/>
            <a:ext cx="11582401" cy="37607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7" name="Rectangle 6">
            <a:extLst>
              <a:ext uri="{FF2B5EF4-FFF2-40B4-BE49-F238E27FC236}">
                <a16:creationId xmlns:a16="http://schemas.microsoft.com/office/drawing/2014/main" id="{C60942D3-C307-4523-8BB4-99B28180A922}"/>
              </a:ext>
            </a:extLst>
          </p:cNvPr>
          <p:cNvSpPr/>
          <p:nvPr/>
        </p:nvSpPr>
        <p:spPr>
          <a:xfrm>
            <a:off x="427035" y="5101840"/>
            <a:ext cx="2179978" cy="12607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a:solidFill>
                  <a:schemeClr val="tx1"/>
                </a:solidFill>
              </a:rPr>
              <a:t>Pods run an instance of your application</a:t>
            </a:r>
          </a:p>
        </p:txBody>
      </p:sp>
      <p:sp>
        <p:nvSpPr>
          <p:cNvPr id="8" name="Rectangle 7">
            <a:extLst>
              <a:ext uri="{FF2B5EF4-FFF2-40B4-BE49-F238E27FC236}">
                <a16:creationId xmlns:a16="http://schemas.microsoft.com/office/drawing/2014/main" id="{32E634D5-D029-41C6-B306-FDBD4F9CF49D}"/>
              </a:ext>
            </a:extLst>
          </p:cNvPr>
          <p:cNvSpPr/>
          <p:nvPr/>
        </p:nvSpPr>
        <p:spPr>
          <a:xfrm>
            <a:off x="2774863" y="5101273"/>
            <a:ext cx="2179978" cy="12607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a:solidFill>
                  <a:schemeClr val="tx1"/>
                </a:solidFill>
              </a:rPr>
              <a:t>Services group pods together to provide network connectivity</a:t>
            </a:r>
          </a:p>
        </p:txBody>
      </p:sp>
      <p:sp>
        <p:nvSpPr>
          <p:cNvPr id="10" name="Rectangle 9">
            <a:extLst>
              <a:ext uri="{FF2B5EF4-FFF2-40B4-BE49-F238E27FC236}">
                <a16:creationId xmlns:a16="http://schemas.microsoft.com/office/drawing/2014/main" id="{4DE0FC6F-A2FD-4574-9E9B-B39D832121E4}"/>
              </a:ext>
            </a:extLst>
          </p:cNvPr>
          <p:cNvSpPr/>
          <p:nvPr/>
        </p:nvSpPr>
        <p:spPr>
          <a:xfrm>
            <a:off x="5122691" y="5100990"/>
            <a:ext cx="2179978" cy="12607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b="1" dirty="0" err="1">
                <a:solidFill>
                  <a:schemeClr val="tx1"/>
                </a:solidFill>
              </a:rPr>
              <a:t>ClusterIP</a:t>
            </a:r>
            <a:r>
              <a:rPr lang="en-US" dirty="0">
                <a:solidFill>
                  <a:schemeClr val="tx1"/>
                </a:solidFill>
              </a:rPr>
              <a:t> provides internal traffic access</a:t>
            </a:r>
          </a:p>
        </p:txBody>
      </p:sp>
      <p:sp>
        <p:nvSpPr>
          <p:cNvPr id="9" name="Rectangle 8">
            <a:extLst>
              <a:ext uri="{FF2B5EF4-FFF2-40B4-BE49-F238E27FC236}">
                <a16:creationId xmlns:a16="http://schemas.microsoft.com/office/drawing/2014/main" id="{E9A7555D-14A1-4EB3-B2A7-262B7B0AE17F}"/>
              </a:ext>
            </a:extLst>
          </p:cNvPr>
          <p:cNvSpPr/>
          <p:nvPr/>
        </p:nvSpPr>
        <p:spPr>
          <a:xfrm>
            <a:off x="7470519" y="5101556"/>
            <a:ext cx="2179978" cy="12607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b="1" dirty="0" err="1">
                <a:solidFill>
                  <a:schemeClr val="tx1"/>
                </a:solidFill>
              </a:rPr>
              <a:t>NodePort</a:t>
            </a:r>
            <a:br>
              <a:rPr lang="en-US" dirty="0">
                <a:solidFill>
                  <a:schemeClr val="tx1"/>
                </a:solidFill>
              </a:rPr>
            </a:br>
            <a:r>
              <a:rPr lang="en-US" dirty="0">
                <a:solidFill>
                  <a:schemeClr val="tx1"/>
                </a:solidFill>
              </a:rPr>
              <a:t>provides mapping for incoming direct traffic</a:t>
            </a:r>
          </a:p>
        </p:txBody>
      </p:sp>
      <p:sp>
        <p:nvSpPr>
          <p:cNvPr id="11" name="Rectangle 10">
            <a:extLst>
              <a:ext uri="{FF2B5EF4-FFF2-40B4-BE49-F238E27FC236}">
                <a16:creationId xmlns:a16="http://schemas.microsoft.com/office/drawing/2014/main" id="{8F82B95E-8A8A-4F99-890E-598C41FE4AAF}"/>
              </a:ext>
            </a:extLst>
          </p:cNvPr>
          <p:cNvSpPr/>
          <p:nvPr/>
        </p:nvSpPr>
        <p:spPr>
          <a:xfrm>
            <a:off x="9818346" y="5100707"/>
            <a:ext cx="2191091" cy="126075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b="1" dirty="0" err="1">
                <a:solidFill>
                  <a:schemeClr val="tx1"/>
                </a:solidFill>
              </a:rPr>
              <a:t>LoadBalancer</a:t>
            </a:r>
            <a:r>
              <a:rPr lang="en-US" dirty="0">
                <a:solidFill>
                  <a:schemeClr val="tx1"/>
                </a:solidFill>
              </a:rPr>
              <a:t> has external IP address for incoming </a:t>
            </a:r>
            <a:br>
              <a:rPr lang="en-US" dirty="0">
                <a:solidFill>
                  <a:schemeClr val="tx1"/>
                </a:solidFill>
              </a:rPr>
            </a:br>
            <a:r>
              <a:rPr lang="en-US" dirty="0">
                <a:solidFill>
                  <a:schemeClr val="tx1"/>
                </a:solidFill>
              </a:rPr>
              <a:t>non-direct traffic</a:t>
            </a:r>
          </a:p>
        </p:txBody>
      </p:sp>
      <p:pic>
        <p:nvPicPr>
          <p:cNvPr id="6" name="Picture 5" descr="Internal traffic is using ClusterIP to get to the pod. Incoming direct traffic is accessing an AKS node using NodePort to get to the pod. Incoming non-direct traffic is using a Load Balance to access the AKS nodes and pods">
            <a:extLst>
              <a:ext uri="{FF2B5EF4-FFF2-40B4-BE49-F238E27FC236}">
                <a16:creationId xmlns:a16="http://schemas.microsoft.com/office/drawing/2014/main" id="{F3FFFDEA-8FF3-4B5C-93C8-00B2BBEDC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06" y="1758950"/>
            <a:ext cx="11220450" cy="2828925"/>
          </a:xfrm>
          <a:prstGeom prst="rect">
            <a:avLst/>
          </a:prstGeom>
        </p:spPr>
      </p:pic>
    </p:spTree>
    <p:extLst>
      <p:ext uri="{BB962C8B-B14F-4D97-AF65-F5344CB8AC3E}">
        <p14:creationId xmlns:p14="http://schemas.microsoft.com/office/powerpoint/2010/main" val="380770203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BC01-BBB4-4250-8EB3-EEC8E14B5424}"/>
              </a:ext>
            </a:extLst>
          </p:cNvPr>
          <p:cNvSpPr>
            <a:spLocks noGrp="1"/>
          </p:cNvSpPr>
          <p:nvPr>
            <p:ph type="title"/>
          </p:nvPr>
        </p:nvSpPr>
        <p:spPr>
          <a:xfrm>
            <a:off x="465138" y="632779"/>
            <a:ext cx="11533187" cy="430887"/>
          </a:xfrm>
        </p:spPr>
        <p:txBody>
          <a:bodyPr/>
          <a:lstStyle/>
          <a:p>
            <a:pPr>
              <a:lnSpc>
                <a:spcPct val="100000"/>
              </a:lnSpc>
            </a:pPr>
            <a:r>
              <a:rPr lang="en-US" spc="0" dirty="0"/>
              <a:t>Configure AKS Storage</a:t>
            </a:r>
          </a:p>
        </p:txBody>
      </p:sp>
      <p:sp>
        <p:nvSpPr>
          <p:cNvPr id="3" name="Rectangle 2">
            <a:extLst>
              <a:ext uri="{FF2B5EF4-FFF2-40B4-BE49-F238E27FC236}">
                <a16:creationId xmlns:a16="http://schemas.microsoft.com/office/drawing/2014/main" id="{71BADB41-2DEF-41FC-8AD0-68219FB08909}"/>
              </a:ext>
            </a:extLst>
          </p:cNvPr>
          <p:cNvSpPr/>
          <p:nvPr/>
        </p:nvSpPr>
        <p:spPr>
          <a:xfrm>
            <a:off x="427038" y="1192213"/>
            <a:ext cx="4416552" cy="122842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a:solidFill>
                  <a:schemeClr val="tx1"/>
                </a:solidFill>
                <a:cs typeface="Segoe UI Semilight"/>
              </a:rPr>
              <a:t>Local storage on the node is fast and simple to use</a:t>
            </a:r>
          </a:p>
        </p:txBody>
      </p:sp>
      <p:sp>
        <p:nvSpPr>
          <p:cNvPr id="4" name="Rectangle 3">
            <a:extLst>
              <a:ext uri="{FF2B5EF4-FFF2-40B4-BE49-F238E27FC236}">
                <a16:creationId xmlns:a16="http://schemas.microsoft.com/office/drawing/2014/main" id="{CE5656D3-7333-4FA2-A451-8C7A05378695}"/>
              </a:ext>
            </a:extLst>
          </p:cNvPr>
          <p:cNvSpPr/>
          <p:nvPr/>
        </p:nvSpPr>
        <p:spPr>
          <a:xfrm>
            <a:off x="427038" y="2567088"/>
            <a:ext cx="4416552" cy="1115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a:solidFill>
                  <a:schemeClr val="tx1"/>
                </a:solidFill>
                <a:cs typeface="Segoe UI Semilight"/>
              </a:rPr>
              <a:t>Local storage might not be available after the pod is deleted</a:t>
            </a:r>
          </a:p>
        </p:txBody>
      </p:sp>
      <p:sp>
        <p:nvSpPr>
          <p:cNvPr id="5" name="Rectangle 4">
            <a:extLst>
              <a:ext uri="{FF2B5EF4-FFF2-40B4-BE49-F238E27FC236}">
                <a16:creationId xmlns:a16="http://schemas.microsoft.com/office/drawing/2014/main" id="{15B8AD9D-D825-4135-9F58-7C6653A0F4EE}"/>
              </a:ext>
            </a:extLst>
          </p:cNvPr>
          <p:cNvSpPr/>
          <p:nvPr/>
        </p:nvSpPr>
        <p:spPr>
          <a:xfrm>
            <a:off x="427038" y="3829214"/>
            <a:ext cx="4416552" cy="11156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a:solidFill>
                  <a:schemeClr val="tx1"/>
                </a:solidFill>
                <a:cs typeface="Segoe UI Semilight"/>
              </a:rPr>
              <a:t>Multiple pods may share data volumes</a:t>
            </a:r>
          </a:p>
        </p:txBody>
      </p:sp>
      <p:sp>
        <p:nvSpPr>
          <p:cNvPr id="7" name="Rectangle 6">
            <a:extLst>
              <a:ext uri="{FF2B5EF4-FFF2-40B4-BE49-F238E27FC236}">
                <a16:creationId xmlns:a16="http://schemas.microsoft.com/office/drawing/2014/main" id="{879451D1-3D81-4C25-B5D7-CE436747DF06}"/>
              </a:ext>
            </a:extLst>
          </p:cNvPr>
          <p:cNvSpPr/>
          <p:nvPr/>
        </p:nvSpPr>
        <p:spPr>
          <a:xfrm>
            <a:off x="427038" y="5091341"/>
            <a:ext cx="4416552" cy="122842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a:solidFill>
                  <a:schemeClr val="tx1"/>
                </a:solidFill>
                <a:cs typeface="Segoe UI Semilight"/>
              </a:rPr>
              <a:t>Storage could potentially be reattached to another pod</a:t>
            </a:r>
          </a:p>
        </p:txBody>
      </p:sp>
      <p:sp>
        <p:nvSpPr>
          <p:cNvPr id="11" name="Rectangle 10">
            <a:extLst>
              <a:ext uri="{FF2B5EF4-FFF2-40B4-BE49-F238E27FC236}">
                <a16:creationId xmlns:a16="http://schemas.microsoft.com/office/drawing/2014/main" id="{D8509463-9F36-4310-BEEB-69C460542E4C}"/>
              </a:ext>
              <a:ext uri="{C183D7F6-B498-43B3-948B-1728B52AA6E4}">
                <adec:decorative xmlns:adec="http://schemas.microsoft.com/office/drawing/2017/decorative" val="1"/>
              </a:ext>
            </a:extLst>
          </p:cNvPr>
          <p:cNvSpPr/>
          <p:nvPr/>
        </p:nvSpPr>
        <p:spPr bwMode="auto">
          <a:xfrm>
            <a:off x="4991100" y="1192213"/>
            <a:ext cx="70183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pic>
        <p:nvPicPr>
          <p:cNvPr id="9" name="Picture 8" descr="An AKS cluster has a cluster manager and a node with pod. Both are using a persistent volume to store managed disk premium storage and azure files standard storage">
            <a:extLst>
              <a:ext uri="{FF2B5EF4-FFF2-40B4-BE49-F238E27FC236}">
                <a16:creationId xmlns:a16="http://schemas.microsoft.com/office/drawing/2014/main" id="{B00976C7-F17A-4F91-A9C4-55C9821E7D27}"/>
              </a:ext>
            </a:extLst>
          </p:cNvPr>
          <p:cNvPicPr>
            <a:picLocks noChangeAspect="1"/>
          </p:cNvPicPr>
          <p:nvPr/>
        </p:nvPicPr>
        <p:blipFill>
          <a:blip r:embed="rId3"/>
          <a:stretch>
            <a:fillRect/>
          </a:stretch>
        </p:blipFill>
        <p:spPr>
          <a:xfrm>
            <a:off x="5480050" y="1476119"/>
            <a:ext cx="6235700" cy="4706189"/>
          </a:xfrm>
          <a:prstGeom prst="rect">
            <a:avLst/>
          </a:prstGeom>
        </p:spPr>
      </p:pic>
    </p:spTree>
    <p:extLst>
      <p:ext uri="{BB962C8B-B14F-4D97-AF65-F5344CB8AC3E}">
        <p14:creationId xmlns:p14="http://schemas.microsoft.com/office/powerpoint/2010/main" val="17973276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CCD6-FF24-4CDF-815F-C9038830D64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Configure AKS Scaling</a:t>
            </a:r>
          </a:p>
        </p:txBody>
      </p:sp>
      <p:sp>
        <p:nvSpPr>
          <p:cNvPr id="3" name="Rectangle 2">
            <a:extLst>
              <a:ext uri="{FF2B5EF4-FFF2-40B4-BE49-F238E27FC236}">
                <a16:creationId xmlns:a16="http://schemas.microsoft.com/office/drawing/2014/main" id="{8667C93B-1EA7-4807-9F9E-513EEA4A1B01}"/>
              </a:ext>
            </a:extLst>
          </p:cNvPr>
          <p:cNvSpPr/>
          <p:nvPr/>
        </p:nvSpPr>
        <p:spPr>
          <a:xfrm>
            <a:off x="427038" y="1192213"/>
            <a:ext cx="4297680" cy="122842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Applications might grow beyond the capacity of a single pod</a:t>
            </a:r>
            <a:endParaRPr lang="en-US" sz="2000">
              <a:solidFill>
                <a:schemeClr val="tx1"/>
              </a:solidFill>
            </a:endParaRPr>
          </a:p>
        </p:txBody>
      </p:sp>
      <p:sp>
        <p:nvSpPr>
          <p:cNvPr id="4" name="Rectangle 3">
            <a:extLst>
              <a:ext uri="{FF2B5EF4-FFF2-40B4-BE49-F238E27FC236}">
                <a16:creationId xmlns:a16="http://schemas.microsoft.com/office/drawing/2014/main" id="{E07A898E-D804-4E10-A4E9-D2D4E6E3DFBF}"/>
              </a:ext>
            </a:extLst>
          </p:cNvPr>
          <p:cNvSpPr/>
          <p:nvPr/>
        </p:nvSpPr>
        <p:spPr>
          <a:xfrm>
            <a:off x="427038" y="2567087"/>
            <a:ext cx="4297680" cy="1107291"/>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Kubernetes has built-in </a:t>
            </a:r>
            <a:r>
              <a:rPr lang="en-US" sz="2000" err="1">
                <a:solidFill>
                  <a:schemeClr val="tx1"/>
                </a:solidFill>
                <a:cs typeface="Segoe UI Semilight"/>
              </a:rPr>
              <a:t>autoscalers</a:t>
            </a:r>
            <a:r>
              <a:rPr lang="en-US" sz="2000">
                <a:solidFill>
                  <a:schemeClr val="tx1"/>
                </a:solidFill>
                <a:cs typeface="Segoe UI Semilight"/>
              </a:rPr>
              <a:t> </a:t>
            </a:r>
          </a:p>
        </p:txBody>
      </p:sp>
      <p:sp>
        <p:nvSpPr>
          <p:cNvPr id="5" name="Rectangle 4">
            <a:extLst>
              <a:ext uri="{FF2B5EF4-FFF2-40B4-BE49-F238E27FC236}">
                <a16:creationId xmlns:a16="http://schemas.microsoft.com/office/drawing/2014/main" id="{3A455FA3-9C96-4214-BEF0-D728FD794447}"/>
              </a:ext>
            </a:extLst>
          </p:cNvPr>
          <p:cNvSpPr/>
          <p:nvPr/>
        </p:nvSpPr>
        <p:spPr>
          <a:xfrm>
            <a:off x="427038" y="3881391"/>
            <a:ext cx="4297680" cy="1168781"/>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Cluster </a:t>
            </a:r>
            <a:r>
              <a:rPr lang="en-US" sz="2000" err="1">
                <a:solidFill>
                  <a:schemeClr val="tx1"/>
                </a:solidFill>
                <a:cs typeface="Segoe UI Semilight"/>
              </a:rPr>
              <a:t>autoscaler</a:t>
            </a:r>
            <a:r>
              <a:rPr lang="en-US" sz="2000">
                <a:solidFill>
                  <a:schemeClr val="tx1"/>
                </a:solidFill>
                <a:cs typeface="Segoe UI Semilight"/>
              </a:rPr>
              <a:t> scales based on compute resources</a:t>
            </a:r>
            <a:endParaRPr lang="en-US" sz="2000">
              <a:solidFill>
                <a:schemeClr val="tx1"/>
              </a:solidFill>
            </a:endParaRPr>
          </a:p>
        </p:txBody>
      </p:sp>
      <p:sp>
        <p:nvSpPr>
          <p:cNvPr id="7" name="Rectangle 6">
            <a:extLst>
              <a:ext uri="{FF2B5EF4-FFF2-40B4-BE49-F238E27FC236}">
                <a16:creationId xmlns:a16="http://schemas.microsoft.com/office/drawing/2014/main" id="{4C34EBE4-109F-49A9-9146-B2184355EB08}"/>
              </a:ext>
            </a:extLst>
          </p:cNvPr>
          <p:cNvSpPr/>
          <p:nvPr/>
        </p:nvSpPr>
        <p:spPr>
          <a:xfrm>
            <a:off x="427038" y="5257185"/>
            <a:ext cx="4297680" cy="1104561"/>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a:solidFill>
                  <a:schemeClr val="tx1"/>
                </a:solidFill>
                <a:cs typeface="Segoe UI Semilight"/>
              </a:rPr>
              <a:t>Horizontal pod </a:t>
            </a:r>
            <a:r>
              <a:rPr lang="en-US" sz="2000" err="1">
                <a:solidFill>
                  <a:schemeClr val="tx1"/>
                </a:solidFill>
                <a:cs typeface="Segoe UI Semilight"/>
              </a:rPr>
              <a:t>autoscaler</a:t>
            </a:r>
            <a:r>
              <a:rPr lang="en-US" sz="2000">
                <a:solidFill>
                  <a:schemeClr val="tx1"/>
                </a:solidFill>
                <a:cs typeface="Segoe UI Semilight"/>
              </a:rPr>
              <a:t> scales based on metrics</a:t>
            </a:r>
          </a:p>
        </p:txBody>
      </p:sp>
      <p:sp>
        <p:nvSpPr>
          <p:cNvPr id="6" name="Rectangle 5">
            <a:extLst>
              <a:ext uri="{FF2B5EF4-FFF2-40B4-BE49-F238E27FC236}">
                <a16:creationId xmlns:a16="http://schemas.microsoft.com/office/drawing/2014/main" id="{3917016F-7626-42E5-8C10-0482425C1C42}"/>
              </a:ext>
              <a:ext uri="{C183D7F6-B498-43B3-948B-1728B52AA6E4}">
                <adec:decorative xmlns:adec="http://schemas.microsoft.com/office/drawing/2017/decorative" val="1"/>
              </a:ext>
            </a:extLst>
          </p:cNvPr>
          <p:cNvSpPr/>
          <p:nvPr/>
        </p:nvSpPr>
        <p:spPr bwMode="auto">
          <a:xfrm>
            <a:off x="4864100" y="1192213"/>
            <a:ext cx="71453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pic>
        <p:nvPicPr>
          <p:cNvPr id="10" name="Picture 9" descr="Diagram showing cluster autoscaler and horizontal pod autoscaler">
            <a:extLst>
              <a:ext uri="{FF2B5EF4-FFF2-40B4-BE49-F238E27FC236}">
                <a16:creationId xmlns:a16="http://schemas.microsoft.com/office/drawing/2014/main" id="{32840113-6E8F-45D6-8EAE-AFEC1D9C04A2}"/>
              </a:ext>
            </a:extLst>
          </p:cNvPr>
          <p:cNvPicPr>
            <a:picLocks noChangeAspect="1"/>
          </p:cNvPicPr>
          <p:nvPr/>
        </p:nvPicPr>
        <p:blipFill>
          <a:blip r:embed="rId3"/>
          <a:stretch>
            <a:fillRect/>
          </a:stretch>
        </p:blipFill>
        <p:spPr>
          <a:xfrm>
            <a:off x="5379243" y="1590628"/>
            <a:ext cx="6115050" cy="4581525"/>
          </a:xfrm>
          <a:prstGeom prst="rect">
            <a:avLst/>
          </a:prstGeom>
        </p:spPr>
      </p:pic>
    </p:spTree>
    <p:extLst>
      <p:ext uri="{BB962C8B-B14F-4D97-AF65-F5344CB8AC3E}">
        <p14:creationId xmlns:p14="http://schemas.microsoft.com/office/powerpoint/2010/main" val="307782301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CCD6-FF24-4CDF-815F-C9038830D64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Configure AKS Scaling to ACI (optional)</a:t>
            </a:r>
          </a:p>
        </p:txBody>
      </p:sp>
      <p:sp>
        <p:nvSpPr>
          <p:cNvPr id="14" name="Rectangle 13">
            <a:extLst>
              <a:ext uri="{FF2B5EF4-FFF2-40B4-BE49-F238E27FC236}">
                <a16:creationId xmlns:a16="http://schemas.microsoft.com/office/drawing/2014/main" id="{6D21D500-0B5A-4A25-ACEE-EFF7C55CDA5F}"/>
              </a:ext>
            </a:extLst>
          </p:cNvPr>
          <p:cNvSpPr/>
          <p:nvPr/>
        </p:nvSpPr>
        <p:spPr>
          <a:xfrm>
            <a:off x="427037" y="1192214"/>
            <a:ext cx="11582401" cy="640080"/>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buNone/>
            </a:pPr>
            <a:r>
              <a:rPr lang="en-US" sz="2000">
                <a:solidFill>
                  <a:schemeClr val="tx1"/>
                </a:solidFill>
                <a:cs typeface="Segoe UI Semilight"/>
              </a:rPr>
              <a:t>If you need to rapidly grow your AKS cluster, you can create new pods in Azure Container Instances </a:t>
            </a:r>
            <a:endParaRPr lang="en-US" sz="2000">
              <a:solidFill>
                <a:schemeClr val="tx1"/>
              </a:solidFill>
            </a:endParaRPr>
          </a:p>
        </p:txBody>
      </p:sp>
      <p:sp>
        <p:nvSpPr>
          <p:cNvPr id="3" name="Rectangle 2">
            <a:extLst>
              <a:ext uri="{FF2B5EF4-FFF2-40B4-BE49-F238E27FC236}">
                <a16:creationId xmlns:a16="http://schemas.microsoft.com/office/drawing/2014/main" id="{8241E931-3517-4C20-B36F-8AC4FC3E921A}"/>
              </a:ext>
              <a:ext uri="{C183D7F6-B498-43B3-948B-1728B52AA6E4}">
                <adec:decorative xmlns:adec="http://schemas.microsoft.com/office/drawing/2017/decorative" val="1"/>
              </a:ext>
            </a:extLst>
          </p:cNvPr>
          <p:cNvSpPr/>
          <p:nvPr/>
        </p:nvSpPr>
        <p:spPr bwMode="auto">
          <a:xfrm>
            <a:off x="427037" y="1980567"/>
            <a:ext cx="11582401" cy="438117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1026" name="Picture 2" descr="An AKS cluster uses rapid burst scaling to create pods in an Azure container instance.">
            <a:extLst>
              <a:ext uri="{FF2B5EF4-FFF2-40B4-BE49-F238E27FC236}">
                <a16:creationId xmlns:a16="http://schemas.microsoft.com/office/drawing/2014/main" id="{04BC0811-E167-440E-AE8D-017EDC2745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38" y="2276042"/>
            <a:ext cx="11201477" cy="3790228"/>
          </a:xfrm>
          <a:prstGeom prst="rect">
            <a:avLst/>
          </a:prstGeom>
          <a:noFill/>
        </p:spPr>
      </p:pic>
    </p:spTree>
    <p:extLst>
      <p:ext uri="{BB962C8B-B14F-4D97-AF65-F5344CB8AC3E}">
        <p14:creationId xmlns:p14="http://schemas.microsoft.com/office/powerpoint/2010/main" val="56028448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38" y="632779"/>
            <a:ext cx="11533187" cy="430887"/>
          </a:xfrm>
        </p:spPr>
        <p:txBody>
          <a:bodyPr/>
          <a:lstStyle/>
          <a:p>
            <a:pPr>
              <a:lnSpc>
                <a:spcPct val="100000"/>
              </a:lnSpc>
            </a:pPr>
            <a:r>
              <a:rPr lang="en-IE" spc="0" dirty="0">
                <a:solidFill>
                  <a:schemeClr val="tx1"/>
                </a:solidFill>
              </a:rPr>
              <a:t>Demonstration – Deploy Azure Kubernetes Service (optional)</a:t>
            </a:r>
            <a:endParaRPr lang="en-US" spc="0" dirty="0">
              <a:solidFill>
                <a:schemeClr val="tx1"/>
              </a:solidFill>
            </a:endParaRPr>
          </a:p>
        </p:txBody>
      </p:sp>
      <p:sp>
        <p:nvSpPr>
          <p:cNvPr id="3" name="Rectangle 2">
            <a:extLst>
              <a:ext uri="{FF2B5EF4-FFF2-40B4-BE49-F238E27FC236}">
                <a16:creationId xmlns:a16="http://schemas.microsoft.com/office/drawing/2014/main" id="{8C9B026D-AED6-4194-9922-5AF089B4B807}"/>
              </a:ext>
            </a:extLst>
          </p:cNvPr>
          <p:cNvSpPr/>
          <p:nvPr/>
        </p:nvSpPr>
        <p:spPr>
          <a:xfrm>
            <a:off x="427037" y="1493134"/>
            <a:ext cx="3040062" cy="146212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tabLst>
                <a:tab pos="526205" algn="l"/>
              </a:tabLst>
            </a:pPr>
            <a:r>
              <a:rPr lang="en-US" sz="2400" dirty="0">
                <a:solidFill>
                  <a:schemeClr val="tx1"/>
                </a:solidFill>
                <a:cs typeface="Segoe UI Semilight"/>
              </a:rPr>
              <a:t>Create a Kubernetes service</a:t>
            </a:r>
            <a:endParaRPr lang="en-US" sz="2400" dirty="0">
              <a:solidFill>
                <a:schemeClr val="tx1"/>
              </a:solidFill>
              <a:cs typeface="Segoe UI Semilight" panose="020B0402040204020203" pitchFamily="34" charset="0"/>
            </a:endParaRPr>
          </a:p>
        </p:txBody>
      </p:sp>
      <p:sp>
        <p:nvSpPr>
          <p:cNvPr id="4" name="Rectangle 3">
            <a:extLst>
              <a:ext uri="{FF2B5EF4-FFF2-40B4-BE49-F238E27FC236}">
                <a16:creationId xmlns:a16="http://schemas.microsoft.com/office/drawing/2014/main" id="{00EDDF23-A63D-4926-8BCE-0145348CFA30}"/>
              </a:ext>
            </a:extLst>
          </p:cNvPr>
          <p:cNvSpPr/>
          <p:nvPr/>
        </p:nvSpPr>
        <p:spPr>
          <a:xfrm>
            <a:off x="427037" y="3228489"/>
            <a:ext cx="3040062" cy="146212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cs typeface="Segoe UI Semilight"/>
              </a:rPr>
              <a:t>Connect</a:t>
            </a:r>
            <a:br>
              <a:rPr lang="en-US" sz="2400">
                <a:solidFill>
                  <a:schemeClr val="tx1"/>
                </a:solidFill>
                <a:cs typeface="Segoe UI Semilight"/>
              </a:rPr>
            </a:br>
            <a:r>
              <a:rPr lang="en-US" sz="2400">
                <a:solidFill>
                  <a:schemeClr val="tx1"/>
                </a:solidFill>
                <a:cs typeface="Segoe UI Semilight"/>
              </a:rPr>
              <a:t>to the cluster</a:t>
            </a:r>
          </a:p>
        </p:txBody>
      </p:sp>
      <p:sp>
        <p:nvSpPr>
          <p:cNvPr id="5" name="Rectangle 4">
            <a:extLst>
              <a:ext uri="{FF2B5EF4-FFF2-40B4-BE49-F238E27FC236}">
                <a16:creationId xmlns:a16="http://schemas.microsoft.com/office/drawing/2014/main" id="{07C8DF73-1D4B-4A21-AE4F-6D2C8E9C7439}"/>
              </a:ext>
            </a:extLst>
          </p:cNvPr>
          <p:cNvSpPr/>
          <p:nvPr/>
        </p:nvSpPr>
        <p:spPr>
          <a:xfrm>
            <a:off x="427037" y="4905573"/>
            <a:ext cx="3040062" cy="146212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a:solidFill>
                  <a:schemeClr val="tx1"/>
                </a:solidFill>
                <a:cs typeface="Segoe UI Semilight"/>
              </a:rPr>
              <a:t>Test the applications</a:t>
            </a:r>
            <a:endParaRPr lang="en-US" sz="2400">
              <a:solidFill>
                <a:schemeClr val="tx1"/>
              </a:solidFill>
            </a:endParaRPr>
          </a:p>
        </p:txBody>
      </p:sp>
      <p:sp>
        <p:nvSpPr>
          <p:cNvPr id="6" name="Rectangle 5">
            <a:extLst>
              <a:ext uri="{FF2B5EF4-FFF2-40B4-BE49-F238E27FC236}">
                <a16:creationId xmlns:a16="http://schemas.microsoft.com/office/drawing/2014/main" id="{9126B9FB-CF12-4349-9577-08FA73B11B48}"/>
              </a:ext>
              <a:ext uri="{C183D7F6-B498-43B3-948B-1728B52AA6E4}">
                <adec:decorative xmlns:adec="http://schemas.microsoft.com/office/drawing/2017/decorative" val="1"/>
              </a:ext>
            </a:extLst>
          </p:cNvPr>
          <p:cNvSpPr/>
          <p:nvPr/>
        </p:nvSpPr>
        <p:spPr bwMode="auto">
          <a:xfrm>
            <a:off x="3626138" y="1493134"/>
            <a:ext cx="8383300" cy="486861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Screenshot of the Azure Voting App created in the demonstration">
            <a:extLst>
              <a:ext uri="{FF2B5EF4-FFF2-40B4-BE49-F238E27FC236}">
                <a16:creationId xmlns:a16="http://schemas.microsoft.com/office/drawing/2014/main" id="{CF6C799F-E534-40A1-A3A9-948A5808D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7199" y="1670481"/>
            <a:ext cx="5443493" cy="4344426"/>
          </a:xfrm>
          <a:prstGeom prst="rect">
            <a:avLst/>
          </a:prstGeom>
          <a:ln>
            <a:noFill/>
          </a:ln>
        </p:spPr>
      </p:pic>
    </p:spTree>
    <p:extLst>
      <p:ext uri="{BB962C8B-B14F-4D97-AF65-F5344CB8AC3E}">
        <p14:creationId xmlns:p14="http://schemas.microsoft.com/office/powerpoint/2010/main" val="37102202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cs typeface="Segoe UI"/>
              </a:rPr>
              <a:t>Summary and Resources – Configure Azure Kubernetes Service</a:t>
            </a:r>
          </a:p>
        </p:txBody>
      </p:sp>
      <p:sp>
        <p:nvSpPr>
          <p:cNvPr id="3" name="Rectangle 2">
            <a:extLst>
              <a:ext uri="{FF2B5EF4-FFF2-40B4-BE49-F238E27FC236}">
                <a16:creationId xmlns:a16="http://schemas.microsoft.com/office/drawing/2014/main" id="{F185F91B-2F94-4692-B4F6-FB1FE64CD155}"/>
              </a:ext>
            </a:extLst>
          </p:cNvPr>
          <p:cNvSpPr/>
          <p:nvPr/>
        </p:nvSpPr>
        <p:spPr bwMode="auto">
          <a:xfrm>
            <a:off x="427039" y="1195592"/>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DB314D9F-C825-4894-BD62-410DBCB194ED}"/>
              </a:ext>
            </a:extLst>
          </p:cNvPr>
          <p:cNvSpPr/>
          <p:nvPr/>
        </p:nvSpPr>
        <p:spPr bwMode="auto">
          <a:xfrm>
            <a:off x="4256087" y="1195592"/>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a:solidFill>
                  <a:schemeClr val="bg1"/>
                </a:solidFill>
                <a:latin typeface="+mj-lt"/>
              </a:rPr>
              <a:t>Microsoft Learn Modules (docs.microsoft.com/Learn)</a:t>
            </a:r>
          </a:p>
        </p:txBody>
      </p:sp>
      <p:sp>
        <p:nvSpPr>
          <p:cNvPr id="5" name="Rectangle 4">
            <a:extLst>
              <a:ext uri="{FF2B5EF4-FFF2-40B4-BE49-F238E27FC236}">
                <a16:creationId xmlns:a16="http://schemas.microsoft.com/office/drawing/2014/main" id="{7B402F18-F086-4DCC-831B-F7591FCF6A68}"/>
              </a:ext>
            </a:extLst>
          </p:cNvPr>
          <p:cNvSpPr/>
          <p:nvPr/>
        </p:nvSpPr>
        <p:spPr>
          <a:xfrm>
            <a:off x="4256087" y="1958811"/>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3"/>
              </a:rPr>
              <a:t>Introduction to Azure Kubernetes Service </a:t>
            </a:r>
            <a:endParaRPr lang="en-US" sz="2000" dirty="0">
              <a:solidFill>
                <a:schemeClr val="tx1"/>
              </a:solidFill>
              <a:cs typeface="Segoe UI"/>
            </a:endParaRPr>
          </a:p>
        </p:txBody>
      </p:sp>
      <p:cxnSp>
        <p:nvCxnSpPr>
          <p:cNvPr id="6" name="Straight Connector 5">
            <a:extLst>
              <a:ext uri="{FF2B5EF4-FFF2-40B4-BE49-F238E27FC236}">
                <a16:creationId xmlns:a16="http://schemas.microsoft.com/office/drawing/2014/main" id="{0E989E35-8AFE-4D2C-8C05-28CAD7D717F8}"/>
              </a:ext>
              <a:ext uri="{C183D7F6-B498-43B3-948B-1728B52AA6E4}">
                <adec:decorative xmlns:adec="http://schemas.microsoft.com/office/drawing/2017/decorative" val="1"/>
              </a:ext>
            </a:extLst>
          </p:cNvPr>
          <p:cNvCxnSpPr>
            <a:cxnSpLocks/>
          </p:cNvCxnSpPr>
          <p:nvPr/>
        </p:nvCxnSpPr>
        <p:spPr>
          <a:xfrm>
            <a:off x="4256087" y="2562507"/>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64E6168-34A6-4052-8098-A1C03E09BA71}"/>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3596" y="2701880"/>
            <a:ext cx="1494645" cy="2173707"/>
          </a:xfrm>
          <a:prstGeom prst="rect">
            <a:avLst/>
          </a:prstGeom>
        </p:spPr>
      </p:pic>
      <p:sp>
        <p:nvSpPr>
          <p:cNvPr id="9" name="TextBox 8">
            <a:extLst>
              <a:ext uri="{FF2B5EF4-FFF2-40B4-BE49-F238E27FC236}">
                <a16:creationId xmlns:a16="http://schemas.microsoft.com/office/drawing/2014/main" id="{E7ED77C4-4B5D-403C-9028-B30B1DCDD646}"/>
              </a:ext>
            </a:extLst>
          </p:cNvPr>
          <p:cNvSpPr txBox="1"/>
          <p:nvPr/>
        </p:nvSpPr>
        <p:spPr>
          <a:xfrm>
            <a:off x="4187952" y="2701880"/>
            <a:ext cx="6217920" cy="369332"/>
          </a:xfrm>
          <a:prstGeom prst="rect">
            <a:avLst/>
          </a:prstGeom>
          <a:noFill/>
        </p:spPr>
        <p:txBody>
          <a:bodyPr wrap="square">
            <a:spAutoFit/>
          </a:bodyPr>
          <a:lstStyle/>
          <a:p>
            <a:r>
              <a:rPr lang="en-US" dirty="0">
                <a:hlinkClick r:id="rId5"/>
              </a:rPr>
              <a:t>Implement Azure Kubernetes Service (AKS)</a:t>
            </a:r>
            <a:endParaRPr lang="en-US" dirty="0"/>
          </a:p>
        </p:txBody>
      </p:sp>
      <p:cxnSp>
        <p:nvCxnSpPr>
          <p:cNvPr id="8" name="Straight Connector 7">
            <a:extLst>
              <a:ext uri="{FF2B5EF4-FFF2-40B4-BE49-F238E27FC236}">
                <a16:creationId xmlns:a16="http://schemas.microsoft.com/office/drawing/2014/main" id="{89E1C2A7-E2AA-4595-BBCF-2F7BCADCF278}"/>
              </a:ext>
              <a:ext uri="{C183D7F6-B498-43B3-948B-1728B52AA6E4}">
                <adec:decorative xmlns:adec="http://schemas.microsoft.com/office/drawing/2017/decorative" val="1"/>
              </a:ext>
            </a:extLst>
          </p:cNvPr>
          <p:cNvCxnSpPr>
            <a:cxnSpLocks/>
          </p:cNvCxnSpPr>
          <p:nvPr/>
        </p:nvCxnSpPr>
        <p:spPr>
          <a:xfrm>
            <a:off x="4273886" y="3239163"/>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61893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635489"/>
            <a:ext cx="2506662" cy="1723549"/>
          </a:xfrm>
        </p:spPr>
        <p:txBody>
          <a:bodyPr/>
          <a:lstStyle/>
          <a:p>
            <a:pPr>
              <a:lnSpc>
                <a:spcPct val="100000"/>
              </a:lnSpc>
            </a:pPr>
            <a:r>
              <a:rPr lang="en-US" sz="2800" spc="0" dirty="0"/>
              <a:t>Configure </a:t>
            </a:r>
            <a:r>
              <a:rPr lang="en-US" spc="0" dirty="0"/>
              <a:t>Azure App Service Plans Introduction</a:t>
            </a:r>
          </a:p>
        </p:txBody>
      </p:sp>
      <p:sp>
        <p:nvSpPr>
          <p:cNvPr id="34" name="Rectangle 33" descr="Icon of a document with a checkmark">
            <a:extLst>
              <a:ext uri="{FF2B5EF4-FFF2-40B4-BE49-F238E27FC236}">
                <a16:creationId xmlns:a16="http://schemas.microsoft.com/office/drawing/2014/main" id="{9D31645C-F97F-4C81-8AEA-109FEFAF0678}"/>
              </a:ext>
            </a:extLst>
          </p:cNvPr>
          <p:cNvSpPr/>
          <p:nvPr/>
        </p:nvSpPr>
        <p:spPr>
          <a:xfrm>
            <a:off x="4459399" y="494876"/>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Implement Azure App Service Plans</a:t>
            </a:r>
            <a:endParaRPr lang="en-US" sz="2000" dirty="0">
              <a:solidFill>
                <a:schemeClr val="tx1"/>
              </a:solidFill>
            </a:endParaRPr>
          </a:p>
        </p:txBody>
      </p:sp>
      <p:sp>
        <p:nvSpPr>
          <p:cNvPr id="35" name="Rectangle 34">
            <a:extLst>
              <a:ext uri="{FF2B5EF4-FFF2-40B4-BE49-F238E27FC236}">
                <a16:creationId xmlns:a16="http://schemas.microsoft.com/office/drawing/2014/main" id="{5BD804E0-0ADF-435B-A1B6-A4E856136506}"/>
              </a:ext>
            </a:extLst>
          </p:cNvPr>
          <p:cNvSpPr/>
          <p:nvPr/>
        </p:nvSpPr>
        <p:spPr>
          <a:xfrm>
            <a:off x="4459399" y="1160251"/>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Determine App Service Plan Pricing</a:t>
            </a:r>
          </a:p>
        </p:txBody>
      </p:sp>
      <p:sp>
        <p:nvSpPr>
          <p:cNvPr id="36" name="Rectangle 35">
            <a:extLst>
              <a:ext uri="{FF2B5EF4-FFF2-40B4-BE49-F238E27FC236}">
                <a16:creationId xmlns:a16="http://schemas.microsoft.com/office/drawing/2014/main" id="{0FC9BC42-E477-4E55-B0C5-87AE8667FF12}"/>
              </a:ext>
            </a:extLst>
          </p:cNvPr>
          <p:cNvSpPr/>
          <p:nvPr/>
        </p:nvSpPr>
        <p:spPr>
          <a:xfrm>
            <a:off x="4459399" y="1825626"/>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Scale Up and Scale Out the App Service Plan</a:t>
            </a:r>
          </a:p>
        </p:txBody>
      </p:sp>
      <p:sp>
        <p:nvSpPr>
          <p:cNvPr id="37" name="Rectangle 36">
            <a:extLst>
              <a:ext uri="{FF2B5EF4-FFF2-40B4-BE49-F238E27FC236}">
                <a16:creationId xmlns:a16="http://schemas.microsoft.com/office/drawing/2014/main" id="{D4A3BDF2-9037-4B73-8830-6E60A6076B72}"/>
              </a:ext>
            </a:extLst>
          </p:cNvPr>
          <p:cNvSpPr/>
          <p:nvPr/>
        </p:nvSpPr>
        <p:spPr>
          <a:xfrm>
            <a:off x="4459399" y="2491001"/>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Configure App Service Plan Scaling</a:t>
            </a:r>
          </a:p>
        </p:txBody>
      </p:sp>
      <p:sp>
        <p:nvSpPr>
          <p:cNvPr id="38" name="Rectangle 37">
            <a:extLst>
              <a:ext uri="{FF2B5EF4-FFF2-40B4-BE49-F238E27FC236}">
                <a16:creationId xmlns:a16="http://schemas.microsoft.com/office/drawing/2014/main" id="{A848C769-80C8-48B3-926C-7196AAE714CF}"/>
              </a:ext>
            </a:extLst>
          </p:cNvPr>
          <p:cNvSpPr/>
          <p:nvPr/>
        </p:nvSpPr>
        <p:spPr>
          <a:xfrm>
            <a:off x="4459399" y="3155458"/>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Demonstration – Create an App Service Plan</a:t>
            </a:r>
          </a:p>
        </p:txBody>
      </p:sp>
      <p:grpSp>
        <p:nvGrpSpPr>
          <p:cNvPr id="5" name="Group 4">
            <a:extLst>
              <a:ext uri="{FF2B5EF4-FFF2-40B4-BE49-F238E27FC236}">
                <a16:creationId xmlns:a16="http://schemas.microsoft.com/office/drawing/2014/main" id="{09691F22-D518-4BEC-B0E4-263014C25A37}"/>
              </a:ext>
              <a:ext uri="{C183D7F6-B498-43B3-948B-1728B52AA6E4}">
                <adec:decorative xmlns:adec="http://schemas.microsoft.com/office/drawing/2017/decorative" val="1"/>
              </a:ext>
            </a:extLst>
          </p:cNvPr>
          <p:cNvGrpSpPr/>
          <p:nvPr/>
        </p:nvGrpSpPr>
        <p:grpSpPr>
          <a:xfrm>
            <a:off x="3697067" y="532665"/>
            <a:ext cx="533557" cy="3826373"/>
            <a:chOff x="3855563" y="550863"/>
            <a:chExt cx="631597" cy="3826373"/>
          </a:xfrm>
        </p:grpSpPr>
        <p:grpSp>
          <p:nvGrpSpPr>
            <p:cNvPr id="2" name="Group 1">
              <a:extLst>
                <a:ext uri="{FF2B5EF4-FFF2-40B4-BE49-F238E27FC236}">
                  <a16:creationId xmlns:a16="http://schemas.microsoft.com/office/drawing/2014/main" id="{AF251913-B18D-4FF7-B9C3-DA709DD3047F}"/>
                </a:ext>
              </a:extLst>
            </p:cNvPr>
            <p:cNvGrpSpPr/>
            <p:nvPr/>
          </p:nvGrpSpPr>
          <p:grpSpPr>
            <a:xfrm>
              <a:off x="3855564" y="550863"/>
              <a:ext cx="631596" cy="3163298"/>
              <a:chOff x="3859989" y="550863"/>
              <a:chExt cx="951058" cy="5896906"/>
            </a:xfrm>
          </p:grpSpPr>
          <p:pic>
            <p:nvPicPr>
              <p:cNvPr id="4" name="Picture 3" descr="Icon of a document with a checkmark">
                <a:extLst>
                  <a:ext uri="{FF2B5EF4-FFF2-40B4-BE49-F238E27FC236}">
                    <a16:creationId xmlns:a16="http://schemas.microsoft.com/office/drawing/2014/main" id="{210DA301-8F13-4BD7-9FC9-2875388503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9989" y="550863"/>
                <a:ext cx="950976" cy="950976"/>
              </a:xfrm>
              <a:prstGeom prst="rect">
                <a:avLst/>
              </a:prstGeom>
            </p:spPr>
          </p:pic>
          <p:pic>
            <p:nvPicPr>
              <p:cNvPr id="7" name="Picture 6" descr="Icon of a hollow circle with a dollar sign at the centre">
                <a:extLst>
                  <a:ext uri="{FF2B5EF4-FFF2-40B4-BE49-F238E27FC236}">
                    <a16:creationId xmlns:a16="http://schemas.microsoft.com/office/drawing/2014/main" id="{3C0F0359-533B-4843-B702-6F0F30FBA6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9989" y="1786944"/>
                <a:ext cx="950976" cy="952500"/>
              </a:xfrm>
              <a:prstGeom prst="rect">
                <a:avLst/>
              </a:prstGeom>
            </p:spPr>
          </p:pic>
          <p:pic>
            <p:nvPicPr>
              <p:cNvPr id="12" name="Picture 11" descr="Icon of a computer screen">
                <a:extLst>
                  <a:ext uri="{FF2B5EF4-FFF2-40B4-BE49-F238E27FC236}">
                    <a16:creationId xmlns:a16="http://schemas.microsoft.com/office/drawing/2014/main" id="{4FD921CB-BC6C-4B1F-81C4-04D2710979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9989" y="3024549"/>
                <a:ext cx="951058" cy="951058"/>
              </a:xfrm>
              <a:prstGeom prst="rect">
                <a:avLst/>
              </a:prstGeom>
            </p:spPr>
          </p:pic>
          <p:pic>
            <p:nvPicPr>
              <p:cNvPr id="33" name="Picture 32" descr="Icon of three squares and a cloud">
                <a:extLst>
                  <a:ext uri="{FF2B5EF4-FFF2-40B4-BE49-F238E27FC236}">
                    <a16:creationId xmlns:a16="http://schemas.microsoft.com/office/drawing/2014/main" id="{38B57E4A-0ADF-4898-9116-DC8F033B0F4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9989" y="4260712"/>
                <a:ext cx="950976" cy="950976"/>
              </a:xfrm>
              <a:prstGeom prst="rect">
                <a:avLst/>
              </a:prstGeom>
            </p:spPr>
          </p:pic>
          <p:pic>
            <p:nvPicPr>
              <p:cNvPr id="42" name="Picture 41" descr="Icon of a whiteboard">
                <a:extLst>
                  <a:ext uri="{FF2B5EF4-FFF2-40B4-BE49-F238E27FC236}">
                    <a16:creationId xmlns:a16="http://schemas.microsoft.com/office/drawing/2014/main" id="{7402DE51-2284-4C0C-A3D7-B6420E11302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59989" y="5496793"/>
                <a:ext cx="950976" cy="950976"/>
              </a:xfrm>
              <a:prstGeom prst="rect">
                <a:avLst/>
              </a:prstGeom>
            </p:spPr>
          </p:pic>
        </p:grpSp>
        <p:grpSp>
          <p:nvGrpSpPr>
            <p:cNvPr id="14" name="Group 13">
              <a:extLst>
                <a:ext uri="{FF2B5EF4-FFF2-40B4-BE49-F238E27FC236}">
                  <a16:creationId xmlns:a16="http://schemas.microsoft.com/office/drawing/2014/main" id="{D527872C-758E-4685-B293-123FF0AA7B57}"/>
                </a:ext>
              </a:extLst>
            </p:cNvPr>
            <p:cNvGrpSpPr/>
            <p:nvPr/>
          </p:nvGrpSpPr>
          <p:grpSpPr>
            <a:xfrm>
              <a:off x="3855563" y="3867102"/>
              <a:ext cx="631542" cy="510134"/>
              <a:chOff x="10493727" y="629664"/>
              <a:chExt cx="519000" cy="503150"/>
            </a:xfrm>
          </p:grpSpPr>
          <p:pic>
            <p:nvPicPr>
              <p:cNvPr id="15" name="Picture 14">
                <a:extLst>
                  <a:ext uri="{FF2B5EF4-FFF2-40B4-BE49-F238E27FC236}">
                    <a16:creationId xmlns:a16="http://schemas.microsoft.com/office/drawing/2014/main" id="{5A85E4E3-9314-4F97-8282-CBF4AC60C097}"/>
                  </a:ext>
                </a:extLst>
              </p:cNvPr>
              <p:cNvPicPr>
                <a:picLocks noChangeAspect="1"/>
              </p:cNvPicPr>
              <p:nvPr/>
            </p:nvPicPr>
            <p:blipFill>
              <a:blip r:embed="rId8"/>
              <a:stretch>
                <a:fillRect/>
              </a:stretch>
            </p:blipFill>
            <p:spPr>
              <a:xfrm>
                <a:off x="10493727" y="629664"/>
                <a:ext cx="519000" cy="503150"/>
              </a:xfrm>
              <a:prstGeom prst="rect">
                <a:avLst/>
              </a:prstGeom>
            </p:spPr>
          </p:pic>
          <p:grpSp>
            <p:nvGrpSpPr>
              <p:cNvPr id="16" name="Group 15">
                <a:extLst>
                  <a:ext uri="{FF2B5EF4-FFF2-40B4-BE49-F238E27FC236}">
                    <a16:creationId xmlns:a16="http://schemas.microsoft.com/office/drawing/2014/main" id="{CEAE4943-144A-45F9-9617-241FB32FD168}"/>
                  </a:ext>
                </a:extLst>
              </p:cNvPr>
              <p:cNvGrpSpPr/>
              <p:nvPr/>
            </p:nvGrpSpPr>
            <p:grpSpPr>
              <a:xfrm>
                <a:off x="10604345" y="727773"/>
                <a:ext cx="297764" cy="272864"/>
                <a:chOff x="3876178" y="3413953"/>
                <a:chExt cx="297764" cy="255320"/>
              </a:xfrm>
            </p:grpSpPr>
            <p:sp>
              <p:nvSpPr>
                <p:cNvPr id="18" name="Freeform: Shape 17">
                  <a:extLst>
                    <a:ext uri="{FF2B5EF4-FFF2-40B4-BE49-F238E27FC236}">
                      <a16:creationId xmlns:a16="http://schemas.microsoft.com/office/drawing/2014/main" id="{E9B78AD7-8071-4D33-BDF8-5C433E0677B0}"/>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E086F1B-C956-473C-8A53-A9ECDD4C3C07}"/>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44C1AA8-6FC4-49FF-B3B0-634B0BCEE52E}"/>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7903C8C-7B2C-4675-A7CA-78CA13F5208A}"/>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A708B3D-21B8-472D-9E7D-FCFD7F0C7D1E}"/>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B1D4A0A1-E9E5-41BB-BA74-BC7B63E8EEB2}"/>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80230A7-4393-457F-B006-ED69CA133685}"/>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2018DE5-47D7-4B7B-BF49-7A167ADFE87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a:p>
              </p:txBody>
            </p:sp>
          </p:grpSp>
        </p:grpSp>
      </p:grpSp>
      <p:sp>
        <p:nvSpPr>
          <p:cNvPr id="3" name="Rectangle 2">
            <a:extLst>
              <a:ext uri="{FF2B5EF4-FFF2-40B4-BE49-F238E27FC236}">
                <a16:creationId xmlns:a16="http://schemas.microsoft.com/office/drawing/2014/main" id="{20AF9285-0E3A-4469-8D48-5A2693C21697}"/>
              </a:ext>
            </a:extLst>
          </p:cNvPr>
          <p:cNvSpPr/>
          <p:nvPr/>
        </p:nvSpPr>
        <p:spPr>
          <a:xfrm>
            <a:off x="4459399" y="3819915"/>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Summary and Resources</a:t>
            </a:r>
          </a:p>
        </p:txBody>
      </p:sp>
    </p:spTree>
    <p:extLst>
      <p:ext uri="{BB962C8B-B14F-4D97-AF65-F5344CB8AC3E}">
        <p14:creationId xmlns:p14="http://schemas.microsoft.com/office/powerpoint/2010/main" val="328760572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2915565"/>
            <a:ext cx="9070923" cy="1163395"/>
          </a:xfrm>
        </p:spPr>
        <p:txBody>
          <a:bodyPr/>
          <a:lstStyle/>
          <a:p>
            <a:pPr>
              <a:spcAft>
                <a:spcPts val="600"/>
              </a:spcAft>
            </a:pPr>
            <a:r>
              <a:rPr lang="en-US" sz="2800" dirty="0"/>
              <a:t>Lab 09a - Implement Web Apps</a:t>
            </a:r>
            <a:br>
              <a:rPr lang="en-US" sz="2800" dirty="0"/>
            </a:br>
            <a:r>
              <a:rPr lang="en-US" sz="2800" dirty="0"/>
              <a:t>Lab 09b - Implement Azure Container Instances</a:t>
            </a:r>
            <a:br>
              <a:rPr lang="en-US" sz="2800" dirty="0"/>
            </a:br>
            <a:r>
              <a:rPr lang="en-US" sz="2800" dirty="0"/>
              <a:t>Lab 09c - Implement Azure Kubernetes Service (optional)</a:t>
            </a:r>
          </a:p>
        </p:txBody>
      </p:sp>
      <p:pic>
        <p:nvPicPr>
          <p:cNvPr id="5" name="Picture 4" descr="Icon of a lab flask">
            <a:extLst>
              <a:ext uri="{FF2B5EF4-FFF2-40B4-BE49-F238E27FC236}">
                <a16:creationId xmlns:a16="http://schemas.microsoft.com/office/drawing/2014/main" id="{19D72053-3BD7-4C26-9E14-29039EF8A9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7638" y="2676524"/>
            <a:ext cx="1128682" cy="1641476"/>
          </a:xfrm>
          <a:prstGeom prst="rect">
            <a:avLst/>
          </a:prstGeom>
        </p:spPr>
      </p:pic>
    </p:spTree>
    <p:extLst>
      <p:ext uri="{BB962C8B-B14F-4D97-AF65-F5344CB8AC3E}">
        <p14:creationId xmlns:p14="http://schemas.microsoft.com/office/powerpoint/2010/main" val="216602127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465138" y="632779"/>
            <a:ext cx="11533187" cy="430887"/>
          </a:xfrm>
        </p:spPr>
        <p:txBody>
          <a:bodyPr/>
          <a:lstStyle/>
          <a:p>
            <a:pPr>
              <a:lnSpc>
                <a:spcPct val="100000"/>
              </a:lnSpc>
            </a:pPr>
            <a:r>
              <a:rPr lang="en-US" spc="0"/>
              <a:t>Lab 09a – Implement web apps</a:t>
            </a:r>
          </a:p>
        </p:txBody>
      </p:sp>
      <p:sp>
        <p:nvSpPr>
          <p:cNvPr id="3" name="Text Placeholder 2">
            <a:extLst>
              <a:ext uri="{FF2B5EF4-FFF2-40B4-BE49-F238E27FC236}">
                <a16:creationId xmlns:a16="http://schemas.microsoft.com/office/drawing/2014/main" id="{04BC8621-FC09-45CE-9834-906039E08AEB}"/>
              </a:ext>
            </a:extLst>
          </p:cNvPr>
          <p:cNvSpPr txBox="1">
            <a:spLocks/>
          </p:cNvSpPr>
          <p:nvPr/>
        </p:nvSpPr>
        <p:spPr>
          <a:xfrm>
            <a:off x="427038" y="1537495"/>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You need to evaluate the use of Azure Web apps for hosting Contoso’s web sites, hosted currently in the company’s on-premises data centers. The web sites are running on Windows servers using PHP runtime stack. You also need to determine how you can implement DevOps practices by leveraging Azure web apps deployment slots</a:t>
            </a:r>
            <a:endParaRPr lang="en-US" sz="2000" spc="0" dirty="0">
              <a:solidFill>
                <a:schemeClr val="tx1"/>
              </a:solidFill>
              <a:latin typeface="+mn-lt"/>
            </a:endParaRPr>
          </a:p>
        </p:txBody>
      </p:sp>
      <p:sp>
        <p:nvSpPr>
          <p:cNvPr id="4" name="Text Placeholder 2">
            <a:extLst>
              <a:ext uri="{FF2B5EF4-FFF2-40B4-BE49-F238E27FC236}">
                <a16:creationId xmlns:a16="http://schemas.microsoft.com/office/drawing/2014/main" id="{671D1A25-338D-4CA1-A7C3-D4424B268766}"/>
              </a:ext>
            </a:extLst>
          </p:cNvPr>
          <p:cNvSpPr txBox="1">
            <a:spLocks/>
          </p:cNvSpPr>
          <p:nvPr/>
        </p:nvSpPr>
        <p:spPr>
          <a:xfrm>
            <a:off x="427038" y="3235584"/>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5" name="Rectangle 4">
            <a:extLst>
              <a:ext uri="{FF2B5EF4-FFF2-40B4-BE49-F238E27FC236}">
                <a16:creationId xmlns:a16="http://schemas.microsoft.com/office/drawing/2014/main" id="{B894BD34-2A64-4ACC-BED2-9F7102FC04A2}"/>
              </a:ext>
            </a:extLst>
          </p:cNvPr>
          <p:cNvSpPr/>
          <p:nvPr/>
        </p:nvSpPr>
        <p:spPr bwMode="auto">
          <a:xfrm>
            <a:off x="465138" y="3671931"/>
            <a:ext cx="3749675" cy="112657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Create an Azure web app</a:t>
            </a:r>
          </a:p>
        </p:txBody>
      </p:sp>
      <p:sp>
        <p:nvSpPr>
          <p:cNvPr id="6" name="Rectangle 5">
            <a:extLst>
              <a:ext uri="{FF2B5EF4-FFF2-40B4-BE49-F238E27FC236}">
                <a16:creationId xmlns:a16="http://schemas.microsoft.com/office/drawing/2014/main" id="{E385B018-6620-4811-A30D-082C58E0D085}"/>
              </a:ext>
            </a:extLst>
          </p:cNvPr>
          <p:cNvSpPr/>
          <p:nvPr/>
        </p:nvSpPr>
        <p:spPr bwMode="auto">
          <a:xfrm>
            <a:off x="4357689" y="3671931"/>
            <a:ext cx="3749675" cy="112657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2:</a:t>
            </a:r>
            <a:br>
              <a:rPr lang="en-US" sz="2000" dirty="0">
                <a:solidFill>
                  <a:schemeClr val="tx1"/>
                </a:solidFill>
                <a:cs typeface="Segoe UI Semilight"/>
              </a:rPr>
            </a:br>
            <a:r>
              <a:rPr lang="en-US" sz="2000" dirty="0">
                <a:solidFill>
                  <a:schemeClr val="tx1"/>
                </a:solidFill>
                <a:cs typeface="Segoe UI Semilight"/>
              </a:rPr>
              <a:t>Create a staging</a:t>
            </a:r>
            <a:br>
              <a:rPr lang="en-US" sz="2000" dirty="0">
                <a:solidFill>
                  <a:schemeClr val="tx1"/>
                </a:solidFill>
                <a:cs typeface="Segoe UI Semilight"/>
              </a:rPr>
            </a:br>
            <a:r>
              <a:rPr lang="en-US" sz="2000" dirty="0">
                <a:solidFill>
                  <a:schemeClr val="tx1"/>
                </a:solidFill>
                <a:cs typeface="Segoe UI Semilight"/>
              </a:rPr>
              <a:t>deployment slot</a:t>
            </a:r>
          </a:p>
        </p:txBody>
      </p:sp>
      <p:sp>
        <p:nvSpPr>
          <p:cNvPr id="7" name="Rectangle 6">
            <a:extLst>
              <a:ext uri="{FF2B5EF4-FFF2-40B4-BE49-F238E27FC236}">
                <a16:creationId xmlns:a16="http://schemas.microsoft.com/office/drawing/2014/main" id="{0379089F-854E-43A6-B651-65051F9E8A8F}"/>
              </a:ext>
            </a:extLst>
          </p:cNvPr>
          <p:cNvSpPr/>
          <p:nvPr/>
        </p:nvSpPr>
        <p:spPr bwMode="auto">
          <a:xfrm>
            <a:off x="8250239" y="3671931"/>
            <a:ext cx="3802062" cy="112657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3:</a:t>
            </a:r>
            <a:br>
              <a:rPr lang="en-US" sz="2000" dirty="0">
                <a:solidFill>
                  <a:schemeClr val="tx1"/>
                </a:solidFill>
                <a:cs typeface="Segoe UI Semilight"/>
              </a:rPr>
            </a:br>
            <a:r>
              <a:rPr lang="en-US" sz="2000" dirty="0">
                <a:solidFill>
                  <a:schemeClr val="tx1"/>
                </a:solidFill>
                <a:cs typeface="Segoe UI Semilight"/>
              </a:rPr>
              <a:t>Configure web app deployment settings</a:t>
            </a:r>
          </a:p>
        </p:txBody>
      </p:sp>
      <p:sp>
        <p:nvSpPr>
          <p:cNvPr id="9" name="Rectangle 8">
            <a:extLst>
              <a:ext uri="{FF2B5EF4-FFF2-40B4-BE49-F238E27FC236}">
                <a16:creationId xmlns:a16="http://schemas.microsoft.com/office/drawing/2014/main" id="{0778D9D3-F5FD-4B9E-AADF-3155B9987502}"/>
              </a:ext>
            </a:extLst>
          </p:cNvPr>
          <p:cNvSpPr/>
          <p:nvPr/>
        </p:nvSpPr>
        <p:spPr bwMode="auto">
          <a:xfrm>
            <a:off x="465138" y="4865517"/>
            <a:ext cx="3749675" cy="108512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4:</a:t>
            </a:r>
            <a:br>
              <a:rPr lang="en-US" sz="2000" dirty="0">
                <a:solidFill>
                  <a:schemeClr val="tx1"/>
                </a:solidFill>
                <a:cs typeface="Segoe UI Semilight"/>
              </a:rPr>
            </a:br>
            <a:r>
              <a:rPr lang="en-US" sz="2000" dirty="0">
                <a:solidFill>
                  <a:schemeClr val="tx1"/>
                </a:solidFill>
                <a:cs typeface="Segoe UI Semilight"/>
              </a:rPr>
              <a:t>Deploy code to the staging deployment slot</a:t>
            </a:r>
          </a:p>
        </p:txBody>
      </p:sp>
      <p:sp>
        <p:nvSpPr>
          <p:cNvPr id="10" name="Rectangle 9">
            <a:extLst>
              <a:ext uri="{FF2B5EF4-FFF2-40B4-BE49-F238E27FC236}">
                <a16:creationId xmlns:a16="http://schemas.microsoft.com/office/drawing/2014/main" id="{97679697-CD1E-4E80-86CC-C3B9D1DB79A8}"/>
              </a:ext>
            </a:extLst>
          </p:cNvPr>
          <p:cNvSpPr/>
          <p:nvPr/>
        </p:nvSpPr>
        <p:spPr bwMode="auto">
          <a:xfrm>
            <a:off x="4357688" y="4939973"/>
            <a:ext cx="3749675" cy="101066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5:</a:t>
            </a:r>
            <a:br>
              <a:rPr lang="en-US" sz="2000" dirty="0">
                <a:solidFill>
                  <a:schemeClr val="tx1"/>
                </a:solidFill>
                <a:cs typeface="Segoe UI Semilight"/>
              </a:rPr>
            </a:br>
            <a:r>
              <a:rPr lang="en-US" sz="2000" dirty="0">
                <a:solidFill>
                  <a:schemeClr val="tx1"/>
                </a:solidFill>
                <a:cs typeface="Segoe UI Semilight"/>
              </a:rPr>
              <a:t>Swap the staging slots</a:t>
            </a:r>
          </a:p>
        </p:txBody>
      </p:sp>
      <p:sp>
        <p:nvSpPr>
          <p:cNvPr id="11" name="Rectangle 10">
            <a:extLst>
              <a:ext uri="{FF2B5EF4-FFF2-40B4-BE49-F238E27FC236}">
                <a16:creationId xmlns:a16="http://schemas.microsoft.com/office/drawing/2014/main" id="{E8943F4E-9FBA-433B-8505-81C83F21387E}"/>
              </a:ext>
            </a:extLst>
          </p:cNvPr>
          <p:cNvSpPr/>
          <p:nvPr/>
        </p:nvSpPr>
        <p:spPr bwMode="auto">
          <a:xfrm>
            <a:off x="8212138" y="4865517"/>
            <a:ext cx="3802062" cy="108512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000" dirty="0">
                <a:solidFill>
                  <a:schemeClr val="tx2">
                    <a:lumMod val="50000"/>
                  </a:schemeClr>
                </a:solidFill>
                <a:latin typeface="+mj-lt"/>
                <a:cs typeface="Segoe UI Semilight"/>
              </a:rPr>
              <a:t>Task 6:</a:t>
            </a:r>
            <a:br>
              <a:rPr lang="en-US" sz="2000" dirty="0">
                <a:solidFill>
                  <a:schemeClr val="tx1"/>
                </a:solidFill>
                <a:cs typeface="Segoe UI Semilight"/>
              </a:rPr>
            </a:br>
            <a:r>
              <a:rPr lang="en-US" sz="2000" dirty="0">
                <a:solidFill>
                  <a:schemeClr val="tx1"/>
                </a:solidFill>
                <a:cs typeface="Segoe UI Semilight"/>
              </a:rPr>
              <a:t>Configure and test autoscaling of the Azure web app</a:t>
            </a:r>
          </a:p>
        </p:txBody>
      </p:sp>
      <p:sp>
        <p:nvSpPr>
          <p:cNvPr id="8" name="Text Placeholder 2">
            <a:extLst>
              <a:ext uri="{FF2B5EF4-FFF2-40B4-BE49-F238E27FC236}">
                <a16:creationId xmlns:a16="http://schemas.microsoft.com/office/drawing/2014/main" id="{6BC707B9-982D-4646-99BA-5BEA2E7A9C86}"/>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14" name="arrow_15">
            <a:extLst>
              <a:ext uri="{FF2B5EF4-FFF2-40B4-BE49-F238E27FC236}">
                <a16:creationId xmlns:a16="http://schemas.microsoft.com/office/drawing/2014/main" id="{8A6F9B9F-835B-4D98-BAB0-5444377D4850}"/>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1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117314469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2FD1-4409-4A36-8762-91B1800FD6C9}"/>
              </a:ext>
            </a:extLst>
          </p:cNvPr>
          <p:cNvSpPr>
            <a:spLocks noGrp="1"/>
          </p:cNvSpPr>
          <p:nvPr>
            <p:ph type="title"/>
          </p:nvPr>
        </p:nvSpPr>
        <p:spPr/>
        <p:txBody>
          <a:bodyPr/>
          <a:lstStyle/>
          <a:p>
            <a:r>
              <a:rPr lang="en-US" dirty="0"/>
              <a:t>Lab 09a – Architecture diagram</a:t>
            </a:r>
          </a:p>
        </p:txBody>
      </p:sp>
      <p:sp>
        <p:nvSpPr>
          <p:cNvPr id="4" name="Rectangle 3">
            <a:extLst>
              <a:ext uri="{FF2B5EF4-FFF2-40B4-BE49-F238E27FC236}">
                <a16:creationId xmlns:a16="http://schemas.microsoft.com/office/drawing/2014/main" id="{122F8D61-5817-4AE7-88A9-B4AFDCA1CC83}"/>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5" name="Group 4" descr="Architecture diagram of the detailed lab steps. ">
            <a:extLst>
              <a:ext uri="{FF2B5EF4-FFF2-40B4-BE49-F238E27FC236}">
                <a16:creationId xmlns:a16="http://schemas.microsoft.com/office/drawing/2014/main" id="{59099B93-7423-4FD9-B1FD-A1CBD840AC2C}"/>
              </a:ext>
            </a:extLst>
          </p:cNvPr>
          <p:cNvGrpSpPr/>
          <p:nvPr/>
        </p:nvGrpSpPr>
        <p:grpSpPr>
          <a:xfrm>
            <a:off x="732679" y="1333726"/>
            <a:ext cx="10940187" cy="4865738"/>
            <a:chOff x="598455" y="1333726"/>
            <a:chExt cx="10940187" cy="5360838"/>
          </a:xfrm>
        </p:grpSpPr>
        <p:sp>
          <p:nvSpPr>
            <p:cNvPr id="6" name="Rectangle 5">
              <a:extLst>
                <a:ext uri="{FF2B5EF4-FFF2-40B4-BE49-F238E27FC236}">
                  <a16:creationId xmlns:a16="http://schemas.microsoft.com/office/drawing/2014/main" id="{6A43C58D-8079-4C51-9F2D-913C712F38AE}"/>
                </a:ext>
              </a:extLst>
            </p:cNvPr>
            <p:cNvSpPr/>
            <p:nvPr/>
          </p:nvSpPr>
          <p:spPr bwMode="auto">
            <a:xfrm>
              <a:off x="7797269" y="4770263"/>
              <a:ext cx="3741373" cy="192430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54324CF5-81E9-4068-A50A-35FE6273DA91}"/>
                </a:ext>
              </a:extLst>
            </p:cNvPr>
            <p:cNvSpPr txBox="1"/>
            <p:nvPr/>
          </p:nvSpPr>
          <p:spPr>
            <a:xfrm>
              <a:off x="7778006" y="5015003"/>
              <a:ext cx="856478" cy="301087"/>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4</a:t>
              </a:r>
            </a:p>
          </p:txBody>
        </p:sp>
        <p:sp>
          <p:nvSpPr>
            <p:cNvPr id="8" name="Rectangle 7">
              <a:extLst>
                <a:ext uri="{FF2B5EF4-FFF2-40B4-BE49-F238E27FC236}">
                  <a16:creationId xmlns:a16="http://schemas.microsoft.com/office/drawing/2014/main" id="{322C1416-E3C1-4D6A-B0A6-7FE194368F5A}"/>
                </a:ext>
              </a:extLst>
            </p:cNvPr>
            <p:cNvSpPr/>
            <p:nvPr/>
          </p:nvSpPr>
          <p:spPr bwMode="auto">
            <a:xfrm>
              <a:off x="653360" y="1333726"/>
              <a:ext cx="6666080" cy="536083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Graphic 8">
              <a:extLst>
                <a:ext uri="{FF2B5EF4-FFF2-40B4-BE49-F238E27FC236}">
                  <a16:creationId xmlns:a16="http://schemas.microsoft.com/office/drawing/2014/main" id="{CB1B966D-AF9A-4EF0-9835-0483AB7E51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0469" y="1654024"/>
              <a:ext cx="376369" cy="376369"/>
            </a:xfrm>
            <a:prstGeom prst="rect">
              <a:avLst/>
            </a:prstGeom>
          </p:spPr>
        </p:pic>
        <p:sp>
          <p:nvSpPr>
            <p:cNvPr id="10" name="TextBox 9">
              <a:extLst>
                <a:ext uri="{FF2B5EF4-FFF2-40B4-BE49-F238E27FC236}">
                  <a16:creationId xmlns:a16="http://schemas.microsoft.com/office/drawing/2014/main" id="{D96FF274-E51B-4E1F-8507-54D2A51A4832}"/>
                </a:ext>
              </a:extLst>
            </p:cNvPr>
            <p:cNvSpPr txBox="1"/>
            <p:nvPr/>
          </p:nvSpPr>
          <p:spPr>
            <a:xfrm>
              <a:off x="598455" y="1333727"/>
              <a:ext cx="856478" cy="301087"/>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1</a:t>
              </a:r>
            </a:p>
          </p:txBody>
        </p:sp>
        <p:sp>
          <p:nvSpPr>
            <p:cNvPr id="11" name="TextBox 10">
              <a:extLst>
                <a:ext uri="{FF2B5EF4-FFF2-40B4-BE49-F238E27FC236}">
                  <a16:creationId xmlns:a16="http://schemas.microsoft.com/office/drawing/2014/main" id="{98B7421D-D63E-4656-BDC8-0C3449580D1F}"/>
                </a:ext>
              </a:extLst>
            </p:cNvPr>
            <p:cNvSpPr txBox="1"/>
            <p:nvPr/>
          </p:nvSpPr>
          <p:spPr>
            <a:xfrm>
              <a:off x="1213392" y="1705411"/>
              <a:ext cx="1297732" cy="271554"/>
            </a:xfrm>
            <a:prstGeom prst="rect">
              <a:avLst/>
            </a:prstGeom>
            <a:noFill/>
          </p:spPr>
          <p:txBody>
            <a:bodyPr wrap="square">
              <a:spAutoFit/>
            </a:bodyPr>
            <a:lstStyle/>
            <a:p>
              <a:r>
                <a:rPr lang="fr-FR" sz="1176" b="1" dirty="0"/>
                <a:t>az104-09a-rg1</a:t>
              </a:r>
            </a:p>
          </p:txBody>
        </p:sp>
        <p:pic>
          <p:nvPicPr>
            <p:cNvPr id="12" name="Graphic 11">
              <a:extLst>
                <a:ext uri="{FF2B5EF4-FFF2-40B4-BE49-F238E27FC236}">
                  <a16:creationId xmlns:a16="http://schemas.microsoft.com/office/drawing/2014/main" id="{58411945-0D70-4324-A3A9-CCE9DB1C91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13222" y="2273912"/>
              <a:ext cx="354217" cy="354217"/>
            </a:xfrm>
            <a:prstGeom prst="rect">
              <a:avLst/>
            </a:prstGeom>
          </p:spPr>
        </p:pic>
        <p:sp>
          <p:nvSpPr>
            <p:cNvPr id="13" name="Rectangle 12">
              <a:extLst>
                <a:ext uri="{FF2B5EF4-FFF2-40B4-BE49-F238E27FC236}">
                  <a16:creationId xmlns:a16="http://schemas.microsoft.com/office/drawing/2014/main" id="{FB87317F-0C93-45F6-BA74-16E9E22E664F}"/>
                </a:ext>
              </a:extLst>
            </p:cNvPr>
            <p:cNvSpPr/>
            <p:nvPr/>
          </p:nvSpPr>
          <p:spPr bwMode="auto">
            <a:xfrm>
              <a:off x="840469" y="2070440"/>
              <a:ext cx="6207656" cy="4426216"/>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14" name="TextBox 13">
              <a:extLst>
                <a:ext uri="{FF2B5EF4-FFF2-40B4-BE49-F238E27FC236}">
                  <a16:creationId xmlns:a16="http://schemas.microsoft.com/office/drawing/2014/main" id="{63F04105-0E47-4E9F-B134-28F9E79C739E}"/>
                </a:ext>
              </a:extLst>
            </p:cNvPr>
            <p:cNvSpPr txBox="1"/>
            <p:nvPr/>
          </p:nvSpPr>
          <p:spPr>
            <a:xfrm>
              <a:off x="1356983" y="2587554"/>
              <a:ext cx="1138696" cy="271554"/>
            </a:xfrm>
            <a:prstGeom prst="rect">
              <a:avLst/>
            </a:prstGeom>
            <a:noFill/>
          </p:spPr>
          <p:txBody>
            <a:bodyPr wrap="square">
              <a:spAutoFit/>
            </a:bodyPr>
            <a:lstStyle/>
            <a:p>
              <a:r>
                <a:rPr lang="fr-FR" sz="1176" b="1" dirty="0" err="1"/>
                <a:t>AppService</a:t>
              </a:r>
              <a:endParaRPr lang="fr-FR" sz="1176" dirty="0"/>
            </a:p>
          </p:txBody>
        </p:sp>
        <p:pic>
          <p:nvPicPr>
            <p:cNvPr id="15" name="Graphic 14">
              <a:extLst>
                <a:ext uri="{FF2B5EF4-FFF2-40B4-BE49-F238E27FC236}">
                  <a16:creationId xmlns:a16="http://schemas.microsoft.com/office/drawing/2014/main" id="{B63EA9C9-375B-4A34-BF70-78A9DDCA93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12762" y="2969632"/>
              <a:ext cx="309581" cy="309581"/>
            </a:xfrm>
            <a:prstGeom prst="rect">
              <a:avLst/>
            </a:prstGeom>
          </p:spPr>
        </p:pic>
        <p:sp>
          <p:nvSpPr>
            <p:cNvPr id="16" name="TextBox 15">
              <a:extLst>
                <a:ext uri="{FF2B5EF4-FFF2-40B4-BE49-F238E27FC236}">
                  <a16:creationId xmlns:a16="http://schemas.microsoft.com/office/drawing/2014/main" id="{FC928326-120B-4EE2-B11F-A95751CD5D80}"/>
                </a:ext>
              </a:extLst>
            </p:cNvPr>
            <p:cNvSpPr txBox="1"/>
            <p:nvPr/>
          </p:nvSpPr>
          <p:spPr>
            <a:xfrm>
              <a:off x="1381289" y="3015675"/>
              <a:ext cx="1279102" cy="271554"/>
            </a:xfrm>
            <a:prstGeom prst="rect">
              <a:avLst/>
            </a:prstGeom>
            <a:noFill/>
          </p:spPr>
          <p:txBody>
            <a:bodyPr wrap="square">
              <a:spAutoFit/>
            </a:bodyPr>
            <a:lstStyle/>
            <a:p>
              <a:r>
                <a:rPr lang="fr-FR" sz="1176" b="1" dirty="0"/>
                <a:t>Production slot</a:t>
              </a:r>
              <a:endParaRPr lang="fr-FR" sz="1176" dirty="0"/>
            </a:p>
          </p:txBody>
        </p:sp>
        <p:sp>
          <p:nvSpPr>
            <p:cNvPr id="17" name="Rectangle 16">
              <a:extLst>
                <a:ext uri="{FF2B5EF4-FFF2-40B4-BE49-F238E27FC236}">
                  <a16:creationId xmlns:a16="http://schemas.microsoft.com/office/drawing/2014/main" id="{5C2CC2F4-2830-43B8-B589-DFA8C8C4D625}"/>
                </a:ext>
              </a:extLst>
            </p:cNvPr>
            <p:cNvSpPr/>
            <p:nvPr/>
          </p:nvSpPr>
          <p:spPr bwMode="auto">
            <a:xfrm>
              <a:off x="931351" y="4527166"/>
              <a:ext cx="2378521" cy="1790081"/>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8" name="Graphic 17">
              <a:extLst>
                <a:ext uri="{FF2B5EF4-FFF2-40B4-BE49-F238E27FC236}">
                  <a16:creationId xmlns:a16="http://schemas.microsoft.com/office/drawing/2014/main" id="{7BBAA281-25A1-46EA-9CC3-D236F83F494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34181" y="4740087"/>
              <a:ext cx="309581" cy="309581"/>
            </a:xfrm>
            <a:prstGeom prst="rect">
              <a:avLst/>
            </a:prstGeom>
          </p:spPr>
        </p:pic>
        <p:sp>
          <p:nvSpPr>
            <p:cNvPr id="19" name="TextBox 18">
              <a:extLst>
                <a:ext uri="{FF2B5EF4-FFF2-40B4-BE49-F238E27FC236}">
                  <a16:creationId xmlns:a16="http://schemas.microsoft.com/office/drawing/2014/main" id="{089BD551-836E-4527-92FC-485FFB4503CE}"/>
                </a:ext>
              </a:extLst>
            </p:cNvPr>
            <p:cNvSpPr txBox="1"/>
            <p:nvPr/>
          </p:nvSpPr>
          <p:spPr>
            <a:xfrm>
              <a:off x="1443763" y="4779596"/>
              <a:ext cx="1279102" cy="271554"/>
            </a:xfrm>
            <a:prstGeom prst="rect">
              <a:avLst/>
            </a:prstGeom>
            <a:noFill/>
          </p:spPr>
          <p:txBody>
            <a:bodyPr wrap="square">
              <a:spAutoFit/>
            </a:bodyPr>
            <a:lstStyle/>
            <a:p>
              <a:r>
                <a:rPr lang="fr-FR" sz="1176" b="1" dirty="0" err="1"/>
                <a:t>Staging</a:t>
              </a:r>
              <a:r>
                <a:rPr lang="fr-FR" sz="1176" b="1" dirty="0"/>
                <a:t> slot</a:t>
              </a:r>
              <a:endParaRPr lang="fr-FR" sz="1176" dirty="0"/>
            </a:p>
          </p:txBody>
        </p:sp>
        <p:sp>
          <p:nvSpPr>
            <p:cNvPr id="20" name="TextBox 19">
              <a:extLst>
                <a:ext uri="{FF2B5EF4-FFF2-40B4-BE49-F238E27FC236}">
                  <a16:creationId xmlns:a16="http://schemas.microsoft.com/office/drawing/2014/main" id="{347E7F6D-8EFA-41AC-99D3-32AC1DBC8C3D}"/>
                </a:ext>
              </a:extLst>
            </p:cNvPr>
            <p:cNvSpPr txBox="1"/>
            <p:nvPr/>
          </p:nvSpPr>
          <p:spPr>
            <a:xfrm>
              <a:off x="898193" y="4478762"/>
              <a:ext cx="856478" cy="301087"/>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2</a:t>
              </a:r>
            </a:p>
          </p:txBody>
        </p:sp>
        <p:sp>
          <p:nvSpPr>
            <p:cNvPr id="21" name="Rectangle 20">
              <a:extLst>
                <a:ext uri="{FF2B5EF4-FFF2-40B4-BE49-F238E27FC236}">
                  <a16:creationId xmlns:a16="http://schemas.microsoft.com/office/drawing/2014/main" id="{34DF889C-285B-4E31-8A00-8718E73FAA07}"/>
                </a:ext>
              </a:extLst>
            </p:cNvPr>
            <p:cNvSpPr/>
            <p:nvPr/>
          </p:nvSpPr>
          <p:spPr bwMode="auto">
            <a:xfrm>
              <a:off x="1041809" y="5433805"/>
              <a:ext cx="2026048" cy="72714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a:extLst>
                <a:ext uri="{FF2B5EF4-FFF2-40B4-BE49-F238E27FC236}">
                  <a16:creationId xmlns:a16="http://schemas.microsoft.com/office/drawing/2014/main" id="{685D6DBB-CD1D-4EF0-BAF8-DD823D6CDA52}"/>
                </a:ext>
              </a:extLst>
            </p:cNvPr>
            <p:cNvPicPr>
              <a:picLocks noChangeAspect="1"/>
            </p:cNvPicPr>
            <p:nvPr/>
          </p:nvPicPr>
          <p:blipFill>
            <a:blip r:embed="rId8"/>
            <a:stretch>
              <a:fillRect/>
            </a:stretch>
          </p:blipFill>
          <p:spPr>
            <a:xfrm>
              <a:off x="1168633" y="5701597"/>
              <a:ext cx="304487" cy="309829"/>
            </a:xfrm>
            <a:prstGeom prst="rect">
              <a:avLst/>
            </a:prstGeom>
          </p:spPr>
        </p:pic>
        <p:sp>
          <p:nvSpPr>
            <p:cNvPr id="23" name="TextBox 22">
              <a:extLst>
                <a:ext uri="{FF2B5EF4-FFF2-40B4-BE49-F238E27FC236}">
                  <a16:creationId xmlns:a16="http://schemas.microsoft.com/office/drawing/2014/main" id="{90E99CCC-F59D-4615-9B26-CD64C2B4DB78}"/>
                </a:ext>
              </a:extLst>
            </p:cNvPr>
            <p:cNvSpPr txBox="1"/>
            <p:nvPr/>
          </p:nvSpPr>
          <p:spPr>
            <a:xfrm>
              <a:off x="1493766" y="5724339"/>
              <a:ext cx="1279102" cy="271554"/>
            </a:xfrm>
            <a:prstGeom prst="rect">
              <a:avLst/>
            </a:prstGeom>
            <a:noFill/>
          </p:spPr>
          <p:txBody>
            <a:bodyPr wrap="square">
              <a:spAutoFit/>
            </a:bodyPr>
            <a:lstStyle/>
            <a:p>
              <a:r>
                <a:rPr lang="fr-FR" sz="1176" b="1" dirty="0"/>
                <a:t>Local git</a:t>
              </a:r>
              <a:endParaRPr lang="fr-FR" sz="1176" dirty="0"/>
            </a:p>
          </p:txBody>
        </p:sp>
        <p:sp>
          <p:nvSpPr>
            <p:cNvPr id="24" name="Rectangle 23">
              <a:extLst>
                <a:ext uri="{FF2B5EF4-FFF2-40B4-BE49-F238E27FC236}">
                  <a16:creationId xmlns:a16="http://schemas.microsoft.com/office/drawing/2014/main" id="{13C28BC8-C6C7-4E97-946E-65B8FD7B49FD}"/>
                </a:ext>
              </a:extLst>
            </p:cNvPr>
            <p:cNvSpPr/>
            <p:nvPr/>
          </p:nvSpPr>
          <p:spPr bwMode="auto">
            <a:xfrm>
              <a:off x="991481" y="4727791"/>
              <a:ext cx="2167258" cy="1509383"/>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25" name="TextBox 24">
              <a:extLst>
                <a:ext uri="{FF2B5EF4-FFF2-40B4-BE49-F238E27FC236}">
                  <a16:creationId xmlns:a16="http://schemas.microsoft.com/office/drawing/2014/main" id="{095951D2-C602-49B2-8ED2-A35F63FF4C00}"/>
                </a:ext>
              </a:extLst>
            </p:cNvPr>
            <p:cNvSpPr txBox="1"/>
            <p:nvPr/>
          </p:nvSpPr>
          <p:spPr>
            <a:xfrm>
              <a:off x="997080" y="5403315"/>
              <a:ext cx="719805" cy="301087"/>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3</a:t>
              </a:r>
            </a:p>
          </p:txBody>
        </p:sp>
        <p:pic>
          <p:nvPicPr>
            <p:cNvPr id="26" name="Graphic 25">
              <a:extLst>
                <a:ext uri="{FF2B5EF4-FFF2-40B4-BE49-F238E27FC236}">
                  <a16:creationId xmlns:a16="http://schemas.microsoft.com/office/drawing/2014/main" id="{8692FDD0-655E-4B34-8157-77C337FE4F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31964" y="5439563"/>
              <a:ext cx="600628" cy="600628"/>
            </a:xfrm>
            <a:prstGeom prst="rect">
              <a:avLst/>
            </a:prstGeom>
          </p:spPr>
        </p:pic>
        <p:pic>
          <p:nvPicPr>
            <p:cNvPr id="27" name="Picture 2">
              <a:extLst>
                <a:ext uri="{FF2B5EF4-FFF2-40B4-BE49-F238E27FC236}">
                  <a16:creationId xmlns:a16="http://schemas.microsoft.com/office/drawing/2014/main" id="{EBA3FAC2-CF9D-47F4-9D80-0EA53043A83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859089" y="5430265"/>
              <a:ext cx="555213" cy="555213"/>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EB5065C7-C4A5-4653-95F9-5DE26F2A375E}"/>
                </a:ext>
              </a:extLst>
            </p:cNvPr>
            <p:cNvCxnSpPr/>
            <p:nvPr/>
          </p:nvCxnSpPr>
          <p:spPr>
            <a:xfrm flipH="1">
              <a:off x="8972296" y="5739877"/>
              <a:ext cx="1734640"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5C6FC89-B470-4792-9782-D0E554CCBCB1}"/>
                </a:ext>
              </a:extLst>
            </p:cNvPr>
            <p:cNvSpPr txBox="1"/>
            <p:nvPr/>
          </p:nvSpPr>
          <p:spPr>
            <a:xfrm>
              <a:off x="8972295" y="5813896"/>
              <a:ext cx="1836465" cy="452590"/>
            </a:xfrm>
            <a:prstGeom prst="rect">
              <a:avLst/>
            </a:prstGeom>
            <a:noFill/>
          </p:spPr>
          <p:txBody>
            <a:bodyPr wrap="square">
              <a:spAutoFit/>
            </a:bodyPr>
            <a:lstStyle/>
            <a:p>
              <a:pPr algn="ctr"/>
              <a:r>
                <a:rPr lang="fr-FR" sz="1176" b="1" dirty="0" err="1"/>
                <a:t>php</a:t>
              </a:r>
              <a:r>
                <a:rPr lang="fr-FR" sz="1176" b="1" dirty="0"/>
                <a:t>-docs-hello-world</a:t>
              </a:r>
            </a:p>
            <a:p>
              <a:pPr algn="ctr"/>
              <a:r>
                <a:rPr lang="fr-FR" sz="1176" b="1" dirty="0"/>
                <a:t>code</a:t>
              </a:r>
              <a:endParaRPr lang="fr-FR" sz="1176" dirty="0"/>
            </a:p>
          </p:txBody>
        </p:sp>
        <p:cxnSp>
          <p:nvCxnSpPr>
            <p:cNvPr id="30" name="Straight Arrow Connector 29">
              <a:extLst>
                <a:ext uri="{FF2B5EF4-FFF2-40B4-BE49-F238E27FC236}">
                  <a16:creationId xmlns:a16="http://schemas.microsoft.com/office/drawing/2014/main" id="{594ED68B-BEC0-4215-87FB-8F5F54DBAB0A}"/>
                </a:ext>
              </a:extLst>
            </p:cNvPr>
            <p:cNvCxnSpPr>
              <a:cxnSpLocks/>
            </p:cNvCxnSpPr>
            <p:nvPr/>
          </p:nvCxnSpPr>
          <p:spPr>
            <a:xfrm flipH="1">
              <a:off x="2524045" y="5797376"/>
              <a:ext cx="545064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199704D-1EB4-4240-855D-D23F0D655975}"/>
                </a:ext>
              </a:extLst>
            </p:cNvPr>
            <p:cNvSpPr txBox="1"/>
            <p:nvPr/>
          </p:nvSpPr>
          <p:spPr>
            <a:xfrm>
              <a:off x="4553944" y="5324762"/>
              <a:ext cx="1836465" cy="452590"/>
            </a:xfrm>
            <a:prstGeom prst="rect">
              <a:avLst/>
            </a:prstGeom>
            <a:noFill/>
          </p:spPr>
          <p:txBody>
            <a:bodyPr wrap="square">
              <a:spAutoFit/>
            </a:bodyPr>
            <a:lstStyle/>
            <a:p>
              <a:pPr algn="ctr"/>
              <a:r>
                <a:rPr lang="fr-FR" sz="1176" b="1" dirty="0" err="1"/>
                <a:t>php</a:t>
              </a:r>
              <a:r>
                <a:rPr lang="fr-FR" sz="1176" b="1" dirty="0"/>
                <a:t>-docs-hello-world</a:t>
              </a:r>
            </a:p>
            <a:p>
              <a:pPr algn="ctr"/>
              <a:r>
                <a:rPr lang="fr-FR" sz="1176" b="1" dirty="0"/>
                <a:t>code</a:t>
              </a:r>
              <a:endParaRPr lang="fr-FR" sz="1176" dirty="0"/>
            </a:p>
          </p:txBody>
        </p:sp>
        <p:sp>
          <p:nvSpPr>
            <p:cNvPr id="32" name="Rectangle 31">
              <a:extLst>
                <a:ext uri="{FF2B5EF4-FFF2-40B4-BE49-F238E27FC236}">
                  <a16:creationId xmlns:a16="http://schemas.microsoft.com/office/drawing/2014/main" id="{DC1BE8D3-F68E-46F5-BD09-1504C17EC056}"/>
                </a:ext>
              </a:extLst>
            </p:cNvPr>
            <p:cNvSpPr/>
            <p:nvPr/>
          </p:nvSpPr>
          <p:spPr bwMode="auto">
            <a:xfrm>
              <a:off x="931350" y="3405018"/>
              <a:ext cx="2378521" cy="991924"/>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Arrow: Up-Down 32">
              <a:extLst>
                <a:ext uri="{FF2B5EF4-FFF2-40B4-BE49-F238E27FC236}">
                  <a16:creationId xmlns:a16="http://schemas.microsoft.com/office/drawing/2014/main" id="{DB6B7FC3-1911-4971-ABBA-1CE38212965A}"/>
                </a:ext>
              </a:extLst>
            </p:cNvPr>
            <p:cNvSpPr/>
            <p:nvPr/>
          </p:nvSpPr>
          <p:spPr bwMode="auto">
            <a:xfrm>
              <a:off x="1689155" y="3487854"/>
              <a:ext cx="454550" cy="825851"/>
            </a:xfrm>
            <a:prstGeom prst="upDownArrow">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solidFill>
                  <a:sysClr val="windowText" lastClr="000000"/>
                </a:solidFill>
                <a:ea typeface="Segoe UI" pitchFamily="34" charset="0"/>
                <a:cs typeface="Segoe UI" pitchFamily="34" charset="0"/>
              </a:endParaRPr>
            </a:p>
          </p:txBody>
        </p:sp>
        <p:sp>
          <p:nvSpPr>
            <p:cNvPr id="34" name="TextBox 33">
              <a:extLst>
                <a:ext uri="{FF2B5EF4-FFF2-40B4-BE49-F238E27FC236}">
                  <a16:creationId xmlns:a16="http://schemas.microsoft.com/office/drawing/2014/main" id="{BE01FD16-E0CA-45E9-9D4B-8F4A63400CF9}"/>
                </a:ext>
              </a:extLst>
            </p:cNvPr>
            <p:cNvSpPr txBox="1"/>
            <p:nvPr/>
          </p:nvSpPr>
          <p:spPr>
            <a:xfrm>
              <a:off x="894052" y="3407836"/>
              <a:ext cx="856478" cy="301087"/>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5</a:t>
              </a:r>
            </a:p>
          </p:txBody>
        </p:sp>
        <p:sp>
          <p:nvSpPr>
            <p:cNvPr id="35" name="TextBox 34">
              <a:extLst>
                <a:ext uri="{FF2B5EF4-FFF2-40B4-BE49-F238E27FC236}">
                  <a16:creationId xmlns:a16="http://schemas.microsoft.com/office/drawing/2014/main" id="{6E291283-0C0B-46C3-A9D4-25B0D9FE3EA4}"/>
                </a:ext>
              </a:extLst>
            </p:cNvPr>
            <p:cNvSpPr txBox="1"/>
            <p:nvPr/>
          </p:nvSpPr>
          <p:spPr>
            <a:xfrm>
              <a:off x="2153605" y="3670661"/>
              <a:ext cx="1118968" cy="452590"/>
            </a:xfrm>
            <a:prstGeom prst="rect">
              <a:avLst/>
            </a:prstGeom>
            <a:noFill/>
          </p:spPr>
          <p:txBody>
            <a:bodyPr wrap="square">
              <a:spAutoFit/>
            </a:bodyPr>
            <a:lstStyle/>
            <a:p>
              <a:r>
                <a:rPr lang="fr-FR" sz="1176" b="1" dirty="0"/>
                <a:t>Swap the </a:t>
              </a:r>
              <a:r>
                <a:rPr lang="fr-FR" sz="1176" b="1" dirty="0" err="1"/>
                <a:t>staging</a:t>
              </a:r>
              <a:r>
                <a:rPr lang="fr-FR" sz="1176" b="1" dirty="0"/>
                <a:t> slot</a:t>
              </a:r>
              <a:endParaRPr lang="fr-FR" sz="1176" dirty="0"/>
            </a:p>
          </p:txBody>
        </p:sp>
        <p:sp>
          <p:nvSpPr>
            <p:cNvPr id="36" name="Rectangle 35">
              <a:extLst>
                <a:ext uri="{FF2B5EF4-FFF2-40B4-BE49-F238E27FC236}">
                  <a16:creationId xmlns:a16="http://schemas.microsoft.com/office/drawing/2014/main" id="{6EFF1086-3D20-4090-AEA5-1FB7C665BAEC}"/>
                </a:ext>
              </a:extLst>
            </p:cNvPr>
            <p:cNvSpPr/>
            <p:nvPr/>
          </p:nvSpPr>
          <p:spPr bwMode="auto">
            <a:xfrm>
              <a:off x="4241366" y="3151726"/>
              <a:ext cx="2378521" cy="954523"/>
            </a:xfrm>
            <a:prstGeom prst="rect">
              <a:avLst/>
            </a:prstGeom>
            <a:solidFill>
              <a:schemeClr val="accent1">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a:extLst>
                <a:ext uri="{FF2B5EF4-FFF2-40B4-BE49-F238E27FC236}">
                  <a16:creationId xmlns:a16="http://schemas.microsoft.com/office/drawing/2014/main" id="{1CD0EDE2-F49B-479F-A3FF-9F88132A69A3}"/>
                </a:ext>
              </a:extLst>
            </p:cNvPr>
            <p:cNvSpPr txBox="1"/>
            <p:nvPr/>
          </p:nvSpPr>
          <p:spPr>
            <a:xfrm>
              <a:off x="4241365" y="3154544"/>
              <a:ext cx="856478" cy="301087"/>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6</a:t>
              </a:r>
            </a:p>
          </p:txBody>
        </p:sp>
        <p:pic>
          <p:nvPicPr>
            <p:cNvPr id="38" name="Graphic 37">
              <a:extLst>
                <a:ext uri="{FF2B5EF4-FFF2-40B4-BE49-F238E27FC236}">
                  <a16:creationId xmlns:a16="http://schemas.microsoft.com/office/drawing/2014/main" id="{8776E298-2F7F-4996-B5A3-6F05BD97980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10566" y="2204827"/>
              <a:ext cx="485706" cy="485706"/>
            </a:xfrm>
            <a:prstGeom prst="rect">
              <a:avLst/>
            </a:prstGeom>
          </p:spPr>
        </p:pic>
        <p:sp>
          <p:nvSpPr>
            <p:cNvPr id="39" name="TextBox 38">
              <a:extLst>
                <a:ext uri="{FF2B5EF4-FFF2-40B4-BE49-F238E27FC236}">
                  <a16:creationId xmlns:a16="http://schemas.microsoft.com/office/drawing/2014/main" id="{FFD3C7CA-25A8-4DBB-AFDA-F1DE92FEEDB0}"/>
                </a:ext>
              </a:extLst>
            </p:cNvPr>
            <p:cNvSpPr txBox="1"/>
            <p:nvPr/>
          </p:nvSpPr>
          <p:spPr>
            <a:xfrm>
              <a:off x="4700119" y="2683544"/>
              <a:ext cx="1419508" cy="271554"/>
            </a:xfrm>
            <a:prstGeom prst="rect">
              <a:avLst/>
            </a:prstGeom>
            <a:noFill/>
          </p:spPr>
          <p:txBody>
            <a:bodyPr wrap="square">
              <a:spAutoFit/>
            </a:bodyPr>
            <a:lstStyle/>
            <a:p>
              <a:r>
                <a:rPr lang="fr-FR" sz="1176" b="1" dirty="0" err="1"/>
                <a:t>AppServiceplan</a:t>
              </a:r>
              <a:endParaRPr lang="fr-FR" sz="1176" dirty="0"/>
            </a:p>
          </p:txBody>
        </p:sp>
        <p:pic>
          <p:nvPicPr>
            <p:cNvPr id="40" name="Picture 39">
              <a:extLst>
                <a:ext uri="{FF2B5EF4-FFF2-40B4-BE49-F238E27FC236}">
                  <a16:creationId xmlns:a16="http://schemas.microsoft.com/office/drawing/2014/main" id="{42F640E5-829A-4EE9-A0F1-61FF359341B6}"/>
                </a:ext>
              </a:extLst>
            </p:cNvPr>
            <p:cNvPicPr>
              <a:picLocks noChangeAspect="1"/>
            </p:cNvPicPr>
            <p:nvPr/>
          </p:nvPicPr>
          <p:blipFill>
            <a:blip r:embed="rId14"/>
            <a:stretch>
              <a:fillRect/>
            </a:stretch>
          </p:blipFill>
          <p:spPr>
            <a:xfrm>
              <a:off x="5241605" y="3368931"/>
              <a:ext cx="326822" cy="354835"/>
            </a:xfrm>
            <a:prstGeom prst="rect">
              <a:avLst/>
            </a:prstGeom>
          </p:spPr>
        </p:pic>
        <p:sp>
          <p:nvSpPr>
            <p:cNvPr id="41" name="TextBox 40">
              <a:extLst>
                <a:ext uri="{FF2B5EF4-FFF2-40B4-BE49-F238E27FC236}">
                  <a16:creationId xmlns:a16="http://schemas.microsoft.com/office/drawing/2014/main" id="{8B6E3248-0D0E-4925-AF98-AA15ACBD0587}"/>
                </a:ext>
              </a:extLst>
            </p:cNvPr>
            <p:cNvSpPr txBox="1"/>
            <p:nvPr/>
          </p:nvSpPr>
          <p:spPr>
            <a:xfrm>
              <a:off x="4868580" y="3712147"/>
              <a:ext cx="1419508" cy="271554"/>
            </a:xfrm>
            <a:prstGeom prst="rect">
              <a:avLst/>
            </a:prstGeom>
            <a:noFill/>
          </p:spPr>
          <p:txBody>
            <a:bodyPr wrap="square">
              <a:spAutoFit/>
            </a:bodyPr>
            <a:lstStyle/>
            <a:p>
              <a:r>
                <a:rPr lang="fr-FR" sz="1176" b="1" dirty="0" err="1"/>
                <a:t>Autoscale</a:t>
              </a:r>
              <a:r>
                <a:rPr lang="fr-FR" sz="1176" b="1" dirty="0"/>
                <a:t> </a:t>
              </a:r>
              <a:r>
                <a:rPr lang="fr-FR" sz="1176" b="1" dirty="0" err="1"/>
                <a:t>rule</a:t>
              </a:r>
              <a:endParaRPr lang="fr-FR" sz="1176" dirty="0"/>
            </a:p>
          </p:txBody>
        </p:sp>
        <p:cxnSp>
          <p:nvCxnSpPr>
            <p:cNvPr id="42" name="Straight Arrow Connector 41">
              <a:extLst>
                <a:ext uri="{FF2B5EF4-FFF2-40B4-BE49-F238E27FC236}">
                  <a16:creationId xmlns:a16="http://schemas.microsoft.com/office/drawing/2014/main" id="{3FB13A23-EDA8-49F6-A7D4-BAED017CC4B7}"/>
                </a:ext>
              </a:extLst>
            </p:cNvPr>
            <p:cNvCxnSpPr>
              <a:cxnSpLocks/>
            </p:cNvCxnSpPr>
            <p:nvPr/>
          </p:nvCxnSpPr>
          <p:spPr>
            <a:xfrm>
              <a:off x="5392949" y="2911212"/>
              <a:ext cx="0" cy="3993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090631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F64B-7715-4208-AD5E-FB08164F194B}"/>
              </a:ext>
            </a:extLst>
          </p:cNvPr>
          <p:cNvSpPr>
            <a:spLocks noGrp="1"/>
          </p:cNvSpPr>
          <p:nvPr>
            <p:ph type="title"/>
          </p:nvPr>
        </p:nvSpPr>
        <p:spPr>
          <a:xfrm>
            <a:off x="465138" y="632779"/>
            <a:ext cx="11533187" cy="430887"/>
          </a:xfrm>
        </p:spPr>
        <p:txBody>
          <a:bodyPr/>
          <a:lstStyle/>
          <a:p>
            <a:pPr>
              <a:lnSpc>
                <a:spcPct val="100000"/>
              </a:lnSpc>
            </a:pPr>
            <a:r>
              <a:rPr lang="en-US" spc="0" dirty="0"/>
              <a:t>Lab 09b – Implement Azure Container Instances</a:t>
            </a:r>
          </a:p>
        </p:txBody>
      </p:sp>
      <p:sp>
        <p:nvSpPr>
          <p:cNvPr id="3" name="Text Placeholder 2">
            <a:extLst>
              <a:ext uri="{FF2B5EF4-FFF2-40B4-BE49-F238E27FC236}">
                <a16:creationId xmlns:a16="http://schemas.microsoft.com/office/drawing/2014/main" id="{4943E2BF-E643-416A-879B-EBFC578CED04}"/>
              </a:ext>
            </a:extLst>
          </p:cNvPr>
          <p:cNvSpPr txBox="1">
            <a:spLocks/>
          </p:cNvSpPr>
          <p:nvPr/>
        </p:nvSpPr>
        <p:spPr>
          <a:xfrm>
            <a:off x="427038" y="1537495"/>
            <a:ext cx="10977562"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Contoso wants to find a new platform for its virtualized workloads. You identified several container images that can be leveraged to accomplish this objective. Since you want to minimize container management, you plan to evaluate the use of Azure Container Instances for deployment of Docker images</a:t>
            </a:r>
            <a:endParaRPr lang="en-US" sz="2000" spc="0" dirty="0">
              <a:solidFill>
                <a:schemeClr val="tx1"/>
              </a:solidFill>
              <a:latin typeface="+mn-lt"/>
            </a:endParaRPr>
          </a:p>
        </p:txBody>
      </p:sp>
      <p:sp>
        <p:nvSpPr>
          <p:cNvPr id="4" name="Text Placeholder 2">
            <a:extLst>
              <a:ext uri="{FF2B5EF4-FFF2-40B4-BE49-F238E27FC236}">
                <a16:creationId xmlns:a16="http://schemas.microsoft.com/office/drawing/2014/main" id="{CAEAAA1D-A698-4EFA-BD17-D62F22A009C1}"/>
              </a:ext>
            </a:extLst>
          </p:cNvPr>
          <p:cNvSpPr txBox="1">
            <a:spLocks/>
          </p:cNvSpPr>
          <p:nvPr/>
        </p:nvSpPr>
        <p:spPr>
          <a:xfrm>
            <a:off x="427038" y="341175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12" name="Rectangle 11">
            <a:extLst>
              <a:ext uri="{FF2B5EF4-FFF2-40B4-BE49-F238E27FC236}">
                <a16:creationId xmlns:a16="http://schemas.microsoft.com/office/drawing/2014/main" id="{D7CB412E-13F0-4DAC-B2FD-C1B25454E0BD}"/>
              </a:ext>
            </a:extLst>
          </p:cNvPr>
          <p:cNvSpPr/>
          <p:nvPr/>
        </p:nvSpPr>
        <p:spPr bwMode="auto">
          <a:xfrm>
            <a:off x="427036" y="3848100"/>
            <a:ext cx="5714259" cy="160934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4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Deploy a Docker image by using the Azure Container Instance</a:t>
            </a:r>
          </a:p>
        </p:txBody>
      </p:sp>
      <p:sp>
        <p:nvSpPr>
          <p:cNvPr id="13" name="Rectangle 12">
            <a:extLst>
              <a:ext uri="{FF2B5EF4-FFF2-40B4-BE49-F238E27FC236}">
                <a16:creationId xmlns:a16="http://schemas.microsoft.com/office/drawing/2014/main" id="{2B74F646-1BB1-4866-AE6C-684B4F4C2A19}"/>
              </a:ext>
            </a:extLst>
          </p:cNvPr>
          <p:cNvSpPr/>
          <p:nvPr/>
        </p:nvSpPr>
        <p:spPr bwMode="auto">
          <a:xfrm>
            <a:off x="6295177" y="3848100"/>
            <a:ext cx="5714259" cy="160934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400" dirty="0">
                <a:solidFill>
                  <a:schemeClr val="tx2">
                    <a:lumMod val="50000"/>
                  </a:schemeClr>
                </a:solidFill>
                <a:latin typeface="+mj-lt"/>
                <a:cs typeface="Segoe UI Semilight"/>
              </a:rPr>
              <a:t>Task 2:</a:t>
            </a:r>
            <a:br>
              <a:rPr lang="en-US" sz="2200" dirty="0">
                <a:solidFill>
                  <a:schemeClr val="tx1"/>
                </a:solidFill>
                <a:cs typeface="Segoe UI Semilight"/>
              </a:rPr>
            </a:br>
            <a:r>
              <a:rPr lang="en-US" sz="2000" dirty="0">
                <a:solidFill>
                  <a:schemeClr val="tx1"/>
                </a:solidFill>
                <a:cs typeface="Segoe UI Semilight"/>
              </a:rPr>
              <a:t>Review the functionality of the Azure</a:t>
            </a:r>
            <a:br>
              <a:rPr lang="en-US" sz="2000" dirty="0">
                <a:solidFill>
                  <a:schemeClr val="tx1"/>
                </a:solidFill>
                <a:cs typeface="Segoe UI Semilight"/>
              </a:rPr>
            </a:br>
            <a:r>
              <a:rPr lang="en-US" sz="2000" dirty="0">
                <a:solidFill>
                  <a:schemeClr val="tx1"/>
                </a:solidFill>
                <a:cs typeface="Segoe UI Semilight"/>
              </a:rPr>
              <a:t>Container Instance</a:t>
            </a:r>
          </a:p>
        </p:txBody>
      </p:sp>
      <p:sp>
        <p:nvSpPr>
          <p:cNvPr id="5" name="Text Placeholder 2">
            <a:extLst>
              <a:ext uri="{FF2B5EF4-FFF2-40B4-BE49-F238E27FC236}">
                <a16:creationId xmlns:a16="http://schemas.microsoft.com/office/drawing/2014/main" id="{9793AA3D-2C36-4BAD-B7EE-86044295246B}"/>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6" name="arrow_15">
            <a:extLst>
              <a:ext uri="{FF2B5EF4-FFF2-40B4-BE49-F238E27FC236}">
                <a16:creationId xmlns:a16="http://schemas.microsoft.com/office/drawing/2014/main" id="{BC4D0DD0-166B-4347-82EA-C40693C2E6F5}"/>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8880702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2FD1-4409-4A36-8762-91B1800FD6C9}"/>
              </a:ext>
            </a:extLst>
          </p:cNvPr>
          <p:cNvSpPr>
            <a:spLocks noGrp="1"/>
          </p:cNvSpPr>
          <p:nvPr>
            <p:ph type="title"/>
          </p:nvPr>
        </p:nvSpPr>
        <p:spPr/>
        <p:txBody>
          <a:bodyPr/>
          <a:lstStyle/>
          <a:p>
            <a:r>
              <a:rPr lang="en-US" dirty="0"/>
              <a:t>Lab 09b – Architecture diagram</a:t>
            </a:r>
          </a:p>
        </p:txBody>
      </p:sp>
      <p:sp>
        <p:nvSpPr>
          <p:cNvPr id="4" name="Rectangle 3">
            <a:extLst>
              <a:ext uri="{FF2B5EF4-FFF2-40B4-BE49-F238E27FC236}">
                <a16:creationId xmlns:a16="http://schemas.microsoft.com/office/drawing/2014/main" id="{0B70CEBF-10DF-4116-9A6C-B1A6743F715D}"/>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5" name="Group 4" descr="Architecture diagram of the detailed lab steps. ">
            <a:extLst>
              <a:ext uri="{FF2B5EF4-FFF2-40B4-BE49-F238E27FC236}">
                <a16:creationId xmlns:a16="http://schemas.microsoft.com/office/drawing/2014/main" id="{97591621-3A3F-425D-9E41-2EFDBC297BCD}"/>
              </a:ext>
            </a:extLst>
          </p:cNvPr>
          <p:cNvGrpSpPr/>
          <p:nvPr/>
        </p:nvGrpSpPr>
        <p:grpSpPr>
          <a:xfrm>
            <a:off x="3159498" y="2458880"/>
            <a:ext cx="5431979" cy="2333953"/>
            <a:chOff x="3369223" y="2358212"/>
            <a:chExt cx="5431979" cy="2333953"/>
          </a:xfrm>
        </p:grpSpPr>
        <p:sp>
          <p:nvSpPr>
            <p:cNvPr id="6" name="Rectangle 5">
              <a:extLst>
                <a:ext uri="{FF2B5EF4-FFF2-40B4-BE49-F238E27FC236}">
                  <a16:creationId xmlns:a16="http://schemas.microsoft.com/office/drawing/2014/main" id="{1FD8EA86-AD40-47EC-9244-B144F6CD3EA8}"/>
                </a:ext>
              </a:extLst>
            </p:cNvPr>
            <p:cNvSpPr/>
            <p:nvPr/>
          </p:nvSpPr>
          <p:spPr bwMode="auto">
            <a:xfrm>
              <a:off x="3424128" y="2358212"/>
              <a:ext cx="2117408" cy="233395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Graphic 6">
              <a:extLst>
                <a:ext uri="{FF2B5EF4-FFF2-40B4-BE49-F238E27FC236}">
                  <a16:creationId xmlns:a16="http://schemas.microsoft.com/office/drawing/2014/main" id="{8C6149DF-3D9E-4A54-8733-65861FF542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1238" y="2678509"/>
              <a:ext cx="376369" cy="376369"/>
            </a:xfrm>
            <a:prstGeom prst="rect">
              <a:avLst/>
            </a:prstGeom>
          </p:spPr>
        </p:pic>
        <p:sp>
          <p:nvSpPr>
            <p:cNvPr id="8" name="TextBox 7">
              <a:extLst>
                <a:ext uri="{FF2B5EF4-FFF2-40B4-BE49-F238E27FC236}">
                  <a16:creationId xmlns:a16="http://schemas.microsoft.com/office/drawing/2014/main" id="{964B6EAA-3AF6-4A03-A39D-927322A7CA21}"/>
                </a:ext>
              </a:extLst>
            </p:cNvPr>
            <p:cNvSpPr txBox="1"/>
            <p:nvPr/>
          </p:nvSpPr>
          <p:spPr>
            <a:xfrm>
              <a:off x="3369223" y="2358212"/>
              <a:ext cx="856478" cy="271554"/>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1</a:t>
              </a:r>
            </a:p>
          </p:txBody>
        </p:sp>
        <p:sp>
          <p:nvSpPr>
            <p:cNvPr id="9" name="TextBox 8">
              <a:extLst>
                <a:ext uri="{FF2B5EF4-FFF2-40B4-BE49-F238E27FC236}">
                  <a16:creationId xmlns:a16="http://schemas.microsoft.com/office/drawing/2014/main" id="{0ADC8DFE-D653-407E-8042-4041C0529C48}"/>
                </a:ext>
              </a:extLst>
            </p:cNvPr>
            <p:cNvSpPr txBox="1"/>
            <p:nvPr/>
          </p:nvSpPr>
          <p:spPr>
            <a:xfrm>
              <a:off x="3984161" y="2729896"/>
              <a:ext cx="1297732" cy="271554"/>
            </a:xfrm>
            <a:prstGeom prst="rect">
              <a:avLst/>
            </a:prstGeom>
            <a:noFill/>
          </p:spPr>
          <p:txBody>
            <a:bodyPr wrap="square">
              <a:spAutoFit/>
            </a:bodyPr>
            <a:lstStyle/>
            <a:p>
              <a:r>
                <a:rPr lang="fr-FR" sz="1176" b="1" dirty="0"/>
                <a:t>az104-09b-rg1</a:t>
              </a:r>
            </a:p>
          </p:txBody>
        </p:sp>
        <p:sp>
          <p:nvSpPr>
            <p:cNvPr id="10" name="Rectangle 9">
              <a:extLst>
                <a:ext uri="{FF2B5EF4-FFF2-40B4-BE49-F238E27FC236}">
                  <a16:creationId xmlns:a16="http://schemas.microsoft.com/office/drawing/2014/main" id="{E6D905A3-7CA4-47CA-A4EE-6D0F504E3B9B}"/>
                </a:ext>
              </a:extLst>
            </p:cNvPr>
            <p:cNvSpPr/>
            <p:nvPr/>
          </p:nvSpPr>
          <p:spPr bwMode="auto">
            <a:xfrm>
              <a:off x="3611238" y="3094924"/>
              <a:ext cx="1670655" cy="1213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11" name="Graphic 10">
              <a:extLst>
                <a:ext uri="{FF2B5EF4-FFF2-40B4-BE49-F238E27FC236}">
                  <a16:creationId xmlns:a16="http://schemas.microsoft.com/office/drawing/2014/main" id="{1B9FA2DE-4628-43D8-BEA7-295BA2207AA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25701" y="3220144"/>
              <a:ext cx="464186" cy="464186"/>
            </a:xfrm>
            <a:prstGeom prst="rect">
              <a:avLst/>
            </a:prstGeom>
          </p:spPr>
        </p:pic>
        <p:sp>
          <p:nvSpPr>
            <p:cNvPr id="12" name="TextBox 11">
              <a:extLst>
                <a:ext uri="{FF2B5EF4-FFF2-40B4-BE49-F238E27FC236}">
                  <a16:creationId xmlns:a16="http://schemas.microsoft.com/office/drawing/2014/main" id="{635B7F17-BECE-4ADD-ABAD-33B9924DE9FE}"/>
                </a:ext>
              </a:extLst>
            </p:cNvPr>
            <p:cNvSpPr txBox="1"/>
            <p:nvPr/>
          </p:nvSpPr>
          <p:spPr>
            <a:xfrm>
              <a:off x="3984161" y="3738163"/>
              <a:ext cx="1138696" cy="271554"/>
            </a:xfrm>
            <a:prstGeom prst="rect">
              <a:avLst/>
            </a:prstGeom>
            <a:noFill/>
          </p:spPr>
          <p:txBody>
            <a:bodyPr wrap="square">
              <a:spAutoFit/>
            </a:bodyPr>
            <a:lstStyle/>
            <a:p>
              <a:r>
                <a:rPr lang="fr-FR" sz="1176" b="1" dirty="0"/>
                <a:t>az104-9b-c1</a:t>
              </a:r>
              <a:endParaRPr lang="fr-FR" sz="1176" dirty="0"/>
            </a:p>
          </p:txBody>
        </p:sp>
        <p:sp>
          <p:nvSpPr>
            <p:cNvPr id="13" name="Rectangle 12">
              <a:extLst>
                <a:ext uri="{FF2B5EF4-FFF2-40B4-BE49-F238E27FC236}">
                  <a16:creationId xmlns:a16="http://schemas.microsoft.com/office/drawing/2014/main" id="{24E5D7AC-C476-45BD-81EB-5F1684EB057E}"/>
                </a:ext>
              </a:extLst>
            </p:cNvPr>
            <p:cNvSpPr/>
            <p:nvPr/>
          </p:nvSpPr>
          <p:spPr bwMode="auto">
            <a:xfrm>
              <a:off x="6479723" y="2358212"/>
              <a:ext cx="2321479" cy="233395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a:extLst>
                <a:ext uri="{FF2B5EF4-FFF2-40B4-BE49-F238E27FC236}">
                  <a16:creationId xmlns:a16="http://schemas.microsoft.com/office/drawing/2014/main" id="{DCD7C887-4AC8-4E62-9031-CF2A125F7A81}"/>
                </a:ext>
              </a:extLst>
            </p:cNvPr>
            <p:cNvSpPr txBox="1"/>
            <p:nvPr/>
          </p:nvSpPr>
          <p:spPr>
            <a:xfrm>
              <a:off x="6424817" y="2358212"/>
              <a:ext cx="856478" cy="271554"/>
            </a:xfrm>
            <a:prstGeom prst="rect">
              <a:avLst/>
            </a:prstGeom>
            <a:noFill/>
          </p:spPr>
          <p:txBody>
            <a:bodyPr wrap="square">
              <a:spAutoFit/>
            </a:bodyPr>
            <a:lstStyle/>
            <a:p>
              <a:r>
                <a:rPr lang="fr-FR" sz="1176" b="1" dirty="0" err="1">
                  <a:solidFill>
                    <a:schemeClr val="tx2">
                      <a:lumMod val="50000"/>
                    </a:schemeClr>
                  </a:solidFill>
                </a:rPr>
                <a:t>Task</a:t>
              </a:r>
              <a:r>
                <a:rPr lang="fr-FR" sz="1176" b="1" dirty="0">
                  <a:solidFill>
                    <a:schemeClr val="tx2">
                      <a:lumMod val="50000"/>
                    </a:schemeClr>
                  </a:solidFill>
                </a:rPr>
                <a:t> 2</a:t>
              </a:r>
            </a:p>
          </p:txBody>
        </p:sp>
        <p:pic>
          <p:nvPicPr>
            <p:cNvPr id="15" name="Graphic 14" descr="Internet">
              <a:extLst>
                <a:ext uri="{FF2B5EF4-FFF2-40B4-BE49-F238E27FC236}">
                  <a16:creationId xmlns:a16="http://schemas.microsoft.com/office/drawing/2014/main" id="{F8BF08A6-A1CF-48ED-9BB6-3CF3571D3F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78696" y="3212752"/>
              <a:ext cx="896425" cy="896425"/>
            </a:xfrm>
            <a:prstGeom prst="rect">
              <a:avLst/>
            </a:prstGeom>
          </p:spPr>
        </p:pic>
        <p:cxnSp>
          <p:nvCxnSpPr>
            <p:cNvPr id="16" name="Straight Arrow Connector 15">
              <a:extLst>
                <a:ext uri="{FF2B5EF4-FFF2-40B4-BE49-F238E27FC236}">
                  <a16:creationId xmlns:a16="http://schemas.microsoft.com/office/drawing/2014/main" id="{4A553ED4-C86D-4C87-8B6A-C2C5CA6D42AC}"/>
                </a:ext>
              </a:extLst>
            </p:cNvPr>
            <p:cNvCxnSpPr/>
            <p:nvPr/>
          </p:nvCxnSpPr>
          <p:spPr>
            <a:xfrm flipH="1">
              <a:off x="4754163" y="3684330"/>
              <a:ext cx="230081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1354327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DBE1B-174C-46D2-A19E-E0D084C91B6B}"/>
              </a:ext>
            </a:extLst>
          </p:cNvPr>
          <p:cNvSpPr>
            <a:spLocks noGrp="1"/>
          </p:cNvSpPr>
          <p:nvPr>
            <p:ph type="title"/>
          </p:nvPr>
        </p:nvSpPr>
        <p:spPr>
          <a:xfrm>
            <a:off x="465138" y="632779"/>
            <a:ext cx="11533187" cy="430887"/>
          </a:xfrm>
        </p:spPr>
        <p:txBody>
          <a:bodyPr/>
          <a:lstStyle/>
          <a:p>
            <a:pPr>
              <a:lnSpc>
                <a:spcPct val="100000"/>
              </a:lnSpc>
            </a:pPr>
            <a:r>
              <a:rPr lang="en-US" spc="0" dirty="0"/>
              <a:t>Lab 09c – Implement Azure Kubernetes service (optional)</a:t>
            </a:r>
          </a:p>
        </p:txBody>
      </p:sp>
      <p:sp>
        <p:nvSpPr>
          <p:cNvPr id="3" name="Text Placeholder 2">
            <a:extLst>
              <a:ext uri="{FF2B5EF4-FFF2-40B4-BE49-F238E27FC236}">
                <a16:creationId xmlns:a16="http://schemas.microsoft.com/office/drawing/2014/main" id="{EB8827FA-95AE-4424-B2F4-5E6BBE819436}"/>
              </a:ext>
            </a:extLst>
          </p:cNvPr>
          <p:cNvSpPr txBox="1">
            <a:spLocks/>
          </p:cNvSpPr>
          <p:nvPr/>
        </p:nvSpPr>
        <p:spPr>
          <a:xfrm>
            <a:off x="427038" y="1537495"/>
            <a:ext cx="11582400" cy="1600438"/>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Lab scenario</a:t>
            </a:r>
          </a:p>
          <a:p>
            <a:r>
              <a:rPr lang="en-US" sz="2000" spc="0" dirty="0">
                <a:solidFill>
                  <a:schemeClr val="tx1"/>
                </a:solidFill>
                <a:latin typeface="+mn-lt"/>
                <a:cs typeface="Segoe UI Semilight"/>
              </a:rPr>
              <a:t>Contoso has several multi-tier applications that are not suitable to run by using Azure Container Instances. To determine whether they can be run as containerized workloads, you want to evaluate using Kubernetes as the container orchestrator. To minimize management overhead, you want to test Azure Kubernetes Service, including its simplified deployment experience and scaling</a:t>
            </a:r>
          </a:p>
        </p:txBody>
      </p:sp>
      <p:sp>
        <p:nvSpPr>
          <p:cNvPr id="4" name="Text Placeholder 2">
            <a:extLst>
              <a:ext uri="{FF2B5EF4-FFF2-40B4-BE49-F238E27FC236}">
                <a16:creationId xmlns:a16="http://schemas.microsoft.com/office/drawing/2014/main" id="{09314DC4-5C51-4332-AADD-36AF125B1CF2}"/>
              </a:ext>
            </a:extLst>
          </p:cNvPr>
          <p:cNvSpPr txBox="1">
            <a:spLocks/>
          </p:cNvSpPr>
          <p:nvPr/>
        </p:nvSpPr>
        <p:spPr>
          <a:xfrm>
            <a:off x="427038" y="3411753"/>
            <a:ext cx="11582400" cy="36933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dirty="0">
                <a:solidFill>
                  <a:schemeClr val="tx2">
                    <a:lumMod val="50000"/>
                  </a:schemeClr>
                </a:solidFill>
                <a:cs typeface="Segoe UI Semilight"/>
              </a:rPr>
              <a:t>Objectives</a:t>
            </a:r>
          </a:p>
        </p:txBody>
      </p:sp>
      <p:sp>
        <p:nvSpPr>
          <p:cNvPr id="9" name="Rectangle 8">
            <a:extLst>
              <a:ext uri="{FF2B5EF4-FFF2-40B4-BE49-F238E27FC236}">
                <a16:creationId xmlns:a16="http://schemas.microsoft.com/office/drawing/2014/main" id="{2EAB5781-2DE3-4531-9E56-2F425709E5DB}"/>
              </a:ext>
            </a:extLst>
          </p:cNvPr>
          <p:cNvSpPr/>
          <p:nvPr/>
        </p:nvSpPr>
        <p:spPr bwMode="auto">
          <a:xfrm>
            <a:off x="427037" y="3848100"/>
            <a:ext cx="3749675" cy="16129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400" dirty="0">
                <a:solidFill>
                  <a:schemeClr val="tx2">
                    <a:lumMod val="50000"/>
                  </a:schemeClr>
                </a:solidFill>
                <a:latin typeface="+mj-lt"/>
                <a:cs typeface="Segoe UI Semilight"/>
              </a:rPr>
              <a:t>Task 1:</a:t>
            </a:r>
            <a:br>
              <a:rPr lang="en-US" sz="2000" dirty="0">
                <a:solidFill>
                  <a:schemeClr val="tx1"/>
                </a:solidFill>
                <a:cs typeface="Segoe UI Semilight"/>
              </a:rPr>
            </a:br>
            <a:r>
              <a:rPr lang="en-US" sz="2000" dirty="0">
                <a:solidFill>
                  <a:schemeClr val="tx1"/>
                </a:solidFill>
                <a:cs typeface="Segoe UI Semilight"/>
              </a:rPr>
              <a:t>Deploy an Azure Kubernetes Service cluster</a:t>
            </a:r>
          </a:p>
        </p:txBody>
      </p:sp>
      <p:sp>
        <p:nvSpPr>
          <p:cNvPr id="10" name="Rectangle 9">
            <a:extLst>
              <a:ext uri="{FF2B5EF4-FFF2-40B4-BE49-F238E27FC236}">
                <a16:creationId xmlns:a16="http://schemas.microsoft.com/office/drawing/2014/main" id="{3770F33D-D28E-45EC-868D-FE7F7B0C8409}"/>
              </a:ext>
            </a:extLst>
          </p:cNvPr>
          <p:cNvSpPr/>
          <p:nvPr/>
        </p:nvSpPr>
        <p:spPr bwMode="auto">
          <a:xfrm>
            <a:off x="4319588" y="3848100"/>
            <a:ext cx="3749675" cy="16129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400" dirty="0">
                <a:solidFill>
                  <a:schemeClr val="tx2">
                    <a:lumMod val="50000"/>
                  </a:schemeClr>
                </a:solidFill>
                <a:latin typeface="+mj-lt"/>
                <a:cs typeface="Segoe UI Semilight"/>
              </a:rPr>
              <a:t>Task 2:</a:t>
            </a:r>
            <a:br>
              <a:rPr lang="en-US" sz="2200" dirty="0">
                <a:solidFill>
                  <a:schemeClr val="tx1"/>
                </a:solidFill>
                <a:cs typeface="Segoe UI Semilight"/>
              </a:rPr>
            </a:br>
            <a:r>
              <a:rPr lang="en-US" sz="2000" dirty="0">
                <a:solidFill>
                  <a:schemeClr val="tx1"/>
                </a:solidFill>
                <a:cs typeface="Segoe UI Semilight"/>
              </a:rPr>
              <a:t>Deploy pods into the Azure Kubernetes Service cluster</a:t>
            </a:r>
          </a:p>
        </p:txBody>
      </p:sp>
      <p:sp>
        <p:nvSpPr>
          <p:cNvPr id="11" name="Rectangle 10">
            <a:extLst>
              <a:ext uri="{FF2B5EF4-FFF2-40B4-BE49-F238E27FC236}">
                <a16:creationId xmlns:a16="http://schemas.microsoft.com/office/drawing/2014/main" id="{D3AA68E1-EB3A-4DE2-9F2B-DAF6E33F805F}"/>
              </a:ext>
            </a:extLst>
          </p:cNvPr>
          <p:cNvSpPr/>
          <p:nvPr/>
        </p:nvSpPr>
        <p:spPr bwMode="auto">
          <a:xfrm>
            <a:off x="8212138" y="3848100"/>
            <a:ext cx="3802062" cy="161290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buSzPct val="90000"/>
            </a:pPr>
            <a:r>
              <a:rPr lang="en-US" sz="2400" dirty="0">
                <a:solidFill>
                  <a:schemeClr val="tx2">
                    <a:lumMod val="50000"/>
                  </a:schemeClr>
                </a:solidFill>
                <a:latin typeface="+mj-lt"/>
                <a:cs typeface="Segoe UI Semilight"/>
              </a:rPr>
              <a:t>Task 3:</a:t>
            </a:r>
            <a:br>
              <a:rPr lang="en-US" sz="2200" dirty="0">
                <a:solidFill>
                  <a:schemeClr val="tx1"/>
                </a:solidFill>
                <a:cs typeface="Segoe UI Semilight"/>
              </a:rPr>
            </a:br>
            <a:r>
              <a:rPr lang="en-US" sz="2000" dirty="0">
                <a:solidFill>
                  <a:schemeClr val="tx1"/>
                </a:solidFill>
                <a:cs typeface="Segoe UI Semilight"/>
              </a:rPr>
              <a:t>Scale containerized</a:t>
            </a:r>
            <a:br>
              <a:rPr lang="en-US" sz="2000" dirty="0">
                <a:solidFill>
                  <a:schemeClr val="tx1"/>
                </a:solidFill>
                <a:cs typeface="Segoe UI Semilight"/>
              </a:rPr>
            </a:br>
            <a:r>
              <a:rPr lang="en-US" sz="2000" dirty="0">
                <a:solidFill>
                  <a:schemeClr val="tx1"/>
                </a:solidFill>
                <a:cs typeface="Segoe UI Semilight"/>
              </a:rPr>
              <a:t>workloads in the Azure Kubernetes service cluster</a:t>
            </a:r>
          </a:p>
        </p:txBody>
      </p:sp>
      <p:sp>
        <p:nvSpPr>
          <p:cNvPr id="5" name="Text Placeholder 2">
            <a:extLst>
              <a:ext uri="{FF2B5EF4-FFF2-40B4-BE49-F238E27FC236}">
                <a16:creationId xmlns:a16="http://schemas.microsoft.com/office/drawing/2014/main" id="{CC05F93C-A092-4299-A1B3-612E32F88AB2}"/>
              </a:ext>
            </a:extLst>
          </p:cNvPr>
          <p:cNvSpPr txBox="1">
            <a:spLocks/>
          </p:cNvSpPr>
          <p:nvPr/>
        </p:nvSpPr>
        <p:spPr>
          <a:xfrm>
            <a:off x="8251931" y="6126805"/>
            <a:ext cx="3409232" cy="2462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spc="0" dirty="0">
                <a:solidFill>
                  <a:schemeClr val="tx1"/>
                </a:solidFill>
                <a:latin typeface="+mn-lt"/>
                <a:cs typeface="Segoe UI Semilight"/>
              </a:rPr>
              <a:t>Next slide for an architecture diagram </a:t>
            </a:r>
          </a:p>
        </p:txBody>
      </p:sp>
      <p:sp>
        <p:nvSpPr>
          <p:cNvPr id="6" name="arrow_15">
            <a:extLst>
              <a:ext uri="{FF2B5EF4-FFF2-40B4-BE49-F238E27FC236}">
                <a16:creationId xmlns:a16="http://schemas.microsoft.com/office/drawing/2014/main" id="{F9ADB653-C9F7-42D2-B1FB-C4224187F09A}"/>
              </a:ext>
              <a:ext uri="{C183D7F6-B498-43B3-948B-1728B52AA6E4}">
                <adec:decorative xmlns:adec="http://schemas.microsoft.com/office/drawing/2017/decorative" val="1"/>
              </a:ext>
            </a:extLst>
          </p:cNvPr>
          <p:cNvSpPr>
            <a:spLocks noChangeAspect="1" noEditPoints="1"/>
          </p:cNvSpPr>
          <p:nvPr/>
        </p:nvSpPr>
        <p:spPr bwMode="auto">
          <a:xfrm>
            <a:off x="11784017" y="6137463"/>
            <a:ext cx="225932" cy="224905"/>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Tree>
    <p:extLst>
      <p:ext uri="{BB962C8B-B14F-4D97-AF65-F5344CB8AC3E}">
        <p14:creationId xmlns:p14="http://schemas.microsoft.com/office/powerpoint/2010/main" val="3388509794"/>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E2FD1-4409-4A36-8762-91B1800FD6C9}"/>
              </a:ext>
            </a:extLst>
          </p:cNvPr>
          <p:cNvSpPr>
            <a:spLocks noGrp="1"/>
          </p:cNvSpPr>
          <p:nvPr>
            <p:ph type="title"/>
          </p:nvPr>
        </p:nvSpPr>
        <p:spPr/>
        <p:txBody>
          <a:bodyPr/>
          <a:lstStyle/>
          <a:p>
            <a:r>
              <a:rPr lang="en-US" dirty="0"/>
              <a:t>Lab 09c – Architecture diagram</a:t>
            </a:r>
          </a:p>
        </p:txBody>
      </p:sp>
      <p:sp>
        <p:nvSpPr>
          <p:cNvPr id="4" name="Rectangle 3">
            <a:extLst>
              <a:ext uri="{FF2B5EF4-FFF2-40B4-BE49-F238E27FC236}">
                <a16:creationId xmlns:a16="http://schemas.microsoft.com/office/drawing/2014/main" id="{4A76C499-81E8-42AC-9ECB-2A416889447E}"/>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grpSp>
        <p:nvGrpSpPr>
          <p:cNvPr id="3" name="Group 2" descr="Architecture diagram of the detailed lab steps. ">
            <a:extLst>
              <a:ext uri="{FF2B5EF4-FFF2-40B4-BE49-F238E27FC236}">
                <a16:creationId xmlns:a16="http://schemas.microsoft.com/office/drawing/2014/main" id="{D073BD33-3BC4-41BC-A344-A353EF9EEDB4}"/>
              </a:ext>
            </a:extLst>
          </p:cNvPr>
          <p:cNvGrpSpPr/>
          <p:nvPr/>
        </p:nvGrpSpPr>
        <p:grpSpPr>
          <a:xfrm>
            <a:off x="663033" y="1382014"/>
            <a:ext cx="11262809" cy="4818762"/>
            <a:chOff x="663033" y="1382014"/>
            <a:chExt cx="11262809" cy="4818762"/>
          </a:xfrm>
        </p:grpSpPr>
        <p:sp>
          <p:nvSpPr>
            <p:cNvPr id="48" name="Rectangle 47">
              <a:extLst>
                <a:ext uri="{FF2B5EF4-FFF2-40B4-BE49-F238E27FC236}">
                  <a16:creationId xmlns:a16="http://schemas.microsoft.com/office/drawing/2014/main" id="{EB3D96B8-2DC8-4AB7-8D8C-F09C4D95D4E1}"/>
                </a:ext>
              </a:extLst>
            </p:cNvPr>
            <p:cNvSpPr/>
            <p:nvPr/>
          </p:nvSpPr>
          <p:spPr bwMode="auto">
            <a:xfrm>
              <a:off x="4521083" y="1382014"/>
              <a:ext cx="7243281" cy="481876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49" name="Graphic 5">
              <a:extLst>
                <a:ext uri="{FF2B5EF4-FFF2-40B4-BE49-F238E27FC236}">
                  <a16:creationId xmlns:a16="http://schemas.microsoft.com/office/drawing/2014/main" id="{2D0754DB-3E88-46F5-9F59-DCED68379C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9062" y="1702312"/>
              <a:ext cx="376369" cy="353672"/>
            </a:xfrm>
            <a:prstGeom prst="rect">
              <a:avLst/>
            </a:prstGeom>
          </p:spPr>
        </p:pic>
        <p:sp>
          <p:nvSpPr>
            <p:cNvPr id="50" name="TextBox 7">
              <a:extLst>
                <a:ext uri="{FF2B5EF4-FFF2-40B4-BE49-F238E27FC236}">
                  <a16:creationId xmlns:a16="http://schemas.microsoft.com/office/drawing/2014/main" id="{825CD7DB-23F1-4C65-B518-5BC06DF7C4C4}"/>
                </a:ext>
              </a:extLst>
            </p:cNvPr>
            <p:cNvSpPr txBox="1"/>
            <p:nvPr/>
          </p:nvSpPr>
          <p:spPr>
            <a:xfrm>
              <a:off x="4489007" y="1396030"/>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2</a:t>
              </a:r>
            </a:p>
          </p:txBody>
        </p:sp>
        <p:sp>
          <p:nvSpPr>
            <p:cNvPr id="51" name="TextBox 9">
              <a:extLst>
                <a:ext uri="{FF2B5EF4-FFF2-40B4-BE49-F238E27FC236}">
                  <a16:creationId xmlns:a16="http://schemas.microsoft.com/office/drawing/2014/main" id="{C6EFB71A-ED84-4B63-B7FF-A7D86DFF20DE}"/>
                </a:ext>
              </a:extLst>
            </p:cNvPr>
            <p:cNvSpPr txBox="1"/>
            <p:nvPr/>
          </p:nvSpPr>
          <p:spPr>
            <a:xfrm>
              <a:off x="5101985" y="1753698"/>
              <a:ext cx="129773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az104-09c-rg1</a:t>
              </a:r>
            </a:p>
          </p:txBody>
        </p:sp>
        <p:sp>
          <p:nvSpPr>
            <p:cNvPr id="52" name="Rectangle 51">
              <a:extLst>
                <a:ext uri="{FF2B5EF4-FFF2-40B4-BE49-F238E27FC236}">
                  <a16:creationId xmlns:a16="http://schemas.microsoft.com/office/drawing/2014/main" id="{15B3484C-6912-4580-8348-5019E3313CC7}"/>
                </a:ext>
              </a:extLst>
            </p:cNvPr>
            <p:cNvSpPr/>
            <p:nvPr/>
          </p:nvSpPr>
          <p:spPr bwMode="auto">
            <a:xfrm>
              <a:off x="4729063" y="2118726"/>
              <a:ext cx="2838436" cy="390452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53" name="Graphic 16">
              <a:extLst>
                <a:ext uri="{FF2B5EF4-FFF2-40B4-BE49-F238E27FC236}">
                  <a16:creationId xmlns:a16="http://schemas.microsoft.com/office/drawing/2014/main" id="{9CE460BA-B75A-4F35-8A26-419232B5D3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99204" y="2213086"/>
              <a:ext cx="481044" cy="452035"/>
            </a:xfrm>
            <a:prstGeom prst="rect">
              <a:avLst/>
            </a:prstGeom>
          </p:spPr>
        </p:pic>
        <p:sp>
          <p:nvSpPr>
            <p:cNvPr id="54" name="TextBox 17">
              <a:extLst>
                <a:ext uri="{FF2B5EF4-FFF2-40B4-BE49-F238E27FC236}">
                  <a16:creationId xmlns:a16="http://schemas.microsoft.com/office/drawing/2014/main" id="{EF46CF87-F4D8-45D7-A9E3-DA1B0E18DF0C}"/>
                </a:ext>
              </a:extLst>
            </p:cNvPr>
            <p:cNvSpPr txBox="1"/>
            <p:nvPr/>
          </p:nvSpPr>
          <p:spPr>
            <a:xfrm>
              <a:off x="5467246" y="2713566"/>
              <a:ext cx="129773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az104-09c-aks1</a:t>
              </a:r>
            </a:p>
          </p:txBody>
        </p:sp>
        <p:pic>
          <p:nvPicPr>
            <p:cNvPr id="55" name="Graphic 18">
              <a:extLst>
                <a:ext uri="{FF2B5EF4-FFF2-40B4-BE49-F238E27FC236}">
                  <a16:creationId xmlns:a16="http://schemas.microsoft.com/office/drawing/2014/main" id="{CB6B464C-3AD1-4649-80BB-D98D2F6F8E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45956" y="1662267"/>
              <a:ext cx="376369" cy="353672"/>
            </a:xfrm>
            <a:prstGeom prst="rect">
              <a:avLst/>
            </a:prstGeom>
          </p:spPr>
        </p:pic>
        <p:sp>
          <p:nvSpPr>
            <p:cNvPr id="56" name="TextBox 19">
              <a:extLst>
                <a:ext uri="{FF2B5EF4-FFF2-40B4-BE49-F238E27FC236}">
                  <a16:creationId xmlns:a16="http://schemas.microsoft.com/office/drawing/2014/main" id="{65036C72-01F3-4695-9965-58BF0CA03E6E}"/>
                </a:ext>
              </a:extLst>
            </p:cNvPr>
            <p:cNvSpPr txBox="1"/>
            <p:nvPr/>
          </p:nvSpPr>
          <p:spPr>
            <a:xfrm>
              <a:off x="8418879" y="1713653"/>
              <a:ext cx="3506963"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MC_az104-09c-rg1_az104-09c-aks1_region</a:t>
              </a:r>
            </a:p>
          </p:txBody>
        </p:sp>
        <p:sp>
          <p:nvSpPr>
            <p:cNvPr id="57" name="Rectangle 56">
              <a:extLst>
                <a:ext uri="{FF2B5EF4-FFF2-40B4-BE49-F238E27FC236}">
                  <a16:creationId xmlns:a16="http://schemas.microsoft.com/office/drawing/2014/main" id="{866F8BFB-4DA8-45E2-A688-D8BE1B8E7326}"/>
                </a:ext>
              </a:extLst>
            </p:cNvPr>
            <p:cNvSpPr/>
            <p:nvPr/>
          </p:nvSpPr>
          <p:spPr bwMode="auto">
            <a:xfrm>
              <a:off x="8045957" y="2078680"/>
              <a:ext cx="3321076" cy="3942153"/>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58" name="Graphic 22">
              <a:extLst>
                <a:ext uri="{FF2B5EF4-FFF2-40B4-BE49-F238E27FC236}">
                  <a16:creationId xmlns:a16="http://schemas.microsoft.com/office/drawing/2014/main" id="{73C36AD3-8B18-42CC-8BC6-C7DE779E839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65081" y="2228122"/>
              <a:ext cx="399193" cy="375120"/>
            </a:xfrm>
            <a:prstGeom prst="rect">
              <a:avLst/>
            </a:prstGeom>
          </p:spPr>
        </p:pic>
        <p:pic>
          <p:nvPicPr>
            <p:cNvPr id="59" name="Graphic 24">
              <a:extLst>
                <a:ext uri="{FF2B5EF4-FFF2-40B4-BE49-F238E27FC236}">
                  <a16:creationId xmlns:a16="http://schemas.microsoft.com/office/drawing/2014/main" id="{5618B5EF-CB04-4817-B440-0A713F31520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05698" y="3153784"/>
              <a:ext cx="399193" cy="375120"/>
            </a:xfrm>
            <a:prstGeom prst="rect">
              <a:avLst/>
            </a:prstGeom>
          </p:spPr>
        </p:pic>
        <p:pic>
          <p:nvPicPr>
            <p:cNvPr id="60" name="Graphic 26">
              <a:extLst>
                <a:ext uri="{FF2B5EF4-FFF2-40B4-BE49-F238E27FC236}">
                  <a16:creationId xmlns:a16="http://schemas.microsoft.com/office/drawing/2014/main" id="{DF1876B3-B838-4D79-99FE-E7F232837B1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626904" y="4092166"/>
              <a:ext cx="454097" cy="426713"/>
            </a:xfrm>
            <a:prstGeom prst="rect">
              <a:avLst/>
            </a:prstGeom>
          </p:spPr>
        </p:pic>
        <p:pic>
          <p:nvPicPr>
            <p:cNvPr id="61" name="Graphic 28">
              <a:extLst>
                <a:ext uri="{FF2B5EF4-FFF2-40B4-BE49-F238E27FC236}">
                  <a16:creationId xmlns:a16="http://schemas.microsoft.com/office/drawing/2014/main" id="{32522AB8-5F21-4ABE-AA58-DF243126134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462800" y="2241180"/>
              <a:ext cx="405502" cy="381048"/>
            </a:xfrm>
            <a:prstGeom prst="rect">
              <a:avLst/>
            </a:prstGeom>
          </p:spPr>
        </p:pic>
        <p:pic>
          <p:nvPicPr>
            <p:cNvPr id="62" name="Graphic 30">
              <a:extLst>
                <a:ext uri="{FF2B5EF4-FFF2-40B4-BE49-F238E27FC236}">
                  <a16:creationId xmlns:a16="http://schemas.microsoft.com/office/drawing/2014/main" id="{90D9184B-498F-4B2A-A12C-F9CB03A6A06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471115" y="3995029"/>
              <a:ext cx="454097" cy="426713"/>
            </a:xfrm>
            <a:prstGeom prst="rect">
              <a:avLst/>
            </a:prstGeom>
          </p:spPr>
        </p:pic>
        <p:pic>
          <p:nvPicPr>
            <p:cNvPr id="63" name="Graphic 32">
              <a:extLst>
                <a:ext uri="{FF2B5EF4-FFF2-40B4-BE49-F238E27FC236}">
                  <a16:creationId xmlns:a16="http://schemas.microsoft.com/office/drawing/2014/main" id="{6863FCEB-2E88-495F-ACF3-F4FE1FDF03D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562084" y="3005390"/>
              <a:ext cx="454097" cy="426713"/>
            </a:xfrm>
            <a:prstGeom prst="rect">
              <a:avLst/>
            </a:prstGeom>
          </p:spPr>
        </p:pic>
        <p:sp>
          <p:nvSpPr>
            <p:cNvPr id="64" name="TextBox 35">
              <a:extLst>
                <a:ext uri="{FF2B5EF4-FFF2-40B4-BE49-F238E27FC236}">
                  <a16:creationId xmlns:a16="http://schemas.microsoft.com/office/drawing/2014/main" id="{664AF024-8293-416B-BDC7-EAAC572EC571}"/>
                </a:ext>
              </a:extLst>
            </p:cNvPr>
            <p:cNvSpPr txBox="1"/>
            <p:nvPr/>
          </p:nvSpPr>
          <p:spPr>
            <a:xfrm>
              <a:off x="8084889" y="2630490"/>
              <a:ext cx="1490155"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Public IP </a:t>
              </a:r>
              <a:r>
                <a:rPr lang="fr-FR" sz="1176" b="1" dirty="0" err="1"/>
                <a:t>address</a:t>
              </a:r>
              <a:endParaRPr lang="fr-FR" sz="1176" b="1" dirty="0"/>
            </a:p>
          </p:txBody>
        </p:sp>
        <p:sp>
          <p:nvSpPr>
            <p:cNvPr id="65" name="TextBox 36">
              <a:extLst>
                <a:ext uri="{FF2B5EF4-FFF2-40B4-BE49-F238E27FC236}">
                  <a16:creationId xmlns:a16="http://schemas.microsoft.com/office/drawing/2014/main" id="{D5E4223A-6AD3-46E2-BF07-DCA626C120C7}"/>
                </a:ext>
              </a:extLst>
            </p:cNvPr>
            <p:cNvSpPr txBox="1"/>
            <p:nvPr/>
          </p:nvSpPr>
          <p:spPr>
            <a:xfrm>
              <a:off x="10471114" y="3591043"/>
              <a:ext cx="519124"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NSG</a:t>
              </a:r>
            </a:p>
          </p:txBody>
        </p:sp>
        <p:sp>
          <p:nvSpPr>
            <p:cNvPr id="66" name="TextBox 37">
              <a:extLst>
                <a:ext uri="{FF2B5EF4-FFF2-40B4-BE49-F238E27FC236}">
                  <a16:creationId xmlns:a16="http://schemas.microsoft.com/office/drawing/2014/main" id="{4D608826-A8B0-4D81-9C49-A9B5570914BD}"/>
                </a:ext>
              </a:extLst>
            </p:cNvPr>
            <p:cNvSpPr txBox="1"/>
            <p:nvPr/>
          </p:nvSpPr>
          <p:spPr>
            <a:xfrm>
              <a:off x="10247178" y="2674140"/>
              <a:ext cx="1242247"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Route table</a:t>
              </a:r>
            </a:p>
          </p:txBody>
        </p:sp>
        <p:sp>
          <p:nvSpPr>
            <p:cNvPr id="67" name="TextBox 38">
              <a:extLst>
                <a:ext uri="{FF2B5EF4-FFF2-40B4-BE49-F238E27FC236}">
                  <a16:creationId xmlns:a16="http://schemas.microsoft.com/office/drawing/2014/main" id="{45D7B280-4FB9-4152-BC0E-56E39B62AF6E}"/>
                </a:ext>
              </a:extLst>
            </p:cNvPr>
            <p:cNvSpPr txBox="1"/>
            <p:nvPr/>
          </p:nvSpPr>
          <p:spPr>
            <a:xfrm>
              <a:off x="8265379" y="4513374"/>
              <a:ext cx="1242247"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Node </a:t>
              </a:r>
              <a:r>
                <a:rPr lang="fr-FR" sz="1176" b="1" dirty="0" err="1"/>
                <a:t>Scale</a:t>
              </a:r>
              <a:r>
                <a:rPr lang="fr-FR" sz="1176" b="1" dirty="0"/>
                <a:t> Set</a:t>
              </a:r>
            </a:p>
          </p:txBody>
        </p:sp>
        <p:sp>
          <p:nvSpPr>
            <p:cNvPr id="68" name="TextBox 39">
              <a:extLst>
                <a:ext uri="{FF2B5EF4-FFF2-40B4-BE49-F238E27FC236}">
                  <a16:creationId xmlns:a16="http://schemas.microsoft.com/office/drawing/2014/main" id="{FEBA2BBF-E578-4E69-87FF-C6075C64DC7D}"/>
                </a:ext>
              </a:extLst>
            </p:cNvPr>
            <p:cNvSpPr txBox="1"/>
            <p:nvPr/>
          </p:nvSpPr>
          <p:spPr>
            <a:xfrm>
              <a:off x="8123057" y="3459487"/>
              <a:ext cx="1340903" cy="452590"/>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76" b="1" dirty="0" err="1"/>
                <a:t>Kubernetes</a:t>
              </a:r>
              <a:r>
                <a:rPr lang="fr-FR" sz="1176" b="1" dirty="0"/>
                <a:t> </a:t>
              </a:r>
              <a:r>
                <a:rPr lang="fr-FR" sz="1176" b="1" dirty="0" err="1"/>
                <a:t>Load</a:t>
              </a:r>
              <a:r>
                <a:rPr lang="fr-FR" sz="1176" b="1" dirty="0"/>
                <a:t> Balancer</a:t>
              </a:r>
            </a:p>
          </p:txBody>
        </p:sp>
        <p:sp>
          <p:nvSpPr>
            <p:cNvPr id="69" name="TextBox 40">
              <a:extLst>
                <a:ext uri="{FF2B5EF4-FFF2-40B4-BE49-F238E27FC236}">
                  <a16:creationId xmlns:a16="http://schemas.microsoft.com/office/drawing/2014/main" id="{4165140D-484F-4673-A464-393E16E18102}"/>
                </a:ext>
              </a:extLst>
            </p:cNvPr>
            <p:cNvSpPr txBox="1"/>
            <p:nvPr/>
          </p:nvSpPr>
          <p:spPr>
            <a:xfrm>
              <a:off x="10289223" y="4406822"/>
              <a:ext cx="123872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AKS </a:t>
              </a:r>
              <a:r>
                <a:rPr lang="fr-FR" sz="1176" b="1" dirty="0" err="1"/>
                <a:t>Vnet</a:t>
              </a:r>
              <a:endParaRPr lang="fr-FR" sz="1176" b="1" dirty="0"/>
            </a:p>
          </p:txBody>
        </p:sp>
        <p:sp>
          <p:nvSpPr>
            <p:cNvPr id="70" name="Rectangle 69">
              <a:extLst>
                <a:ext uri="{FF2B5EF4-FFF2-40B4-BE49-F238E27FC236}">
                  <a16:creationId xmlns:a16="http://schemas.microsoft.com/office/drawing/2014/main" id="{B6AB4310-9569-41DC-BAEB-262C5E24087E}"/>
                </a:ext>
              </a:extLst>
            </p:cNvPr>
            <p:cNvSpPr/>
            <p:nvPr/>
          </p:nvSpPr>
          <p:spPr bwMode="auto">
            <a:xfrm>
              <a:off x="4847525" y="2957481"/>
              <a:ext cx="2613433" cy="276987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sp>
          <p:nvSpPr>
            <p:cNvPr id="71" name="Rectangle 70">
              <a:extLst>
                <a:ext uri="{FF2B5EF4-FFF2-40B4-BE49-F238E27FC236}">
                  <a16:creationId xmlns:a16="http://schemas.microsoft.com/office/drawing/2014/main" id="{B7FBA1CA-A632-4EE8-BBE4-F1CFA140C1C1}"/>
                </a:ext>
              </a:extLst>
            </p:cNvPr>
            <p:cNvSpPr/>
            <p:nvPr/>
          </p:nvSpPr>
          <p:spPr bwMode="auto">
            <a:xfrm>
              <a:off x="4920093" y="3302423"/>
              <a:ext cx="2378521" cy="101208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TextBox 4">
              <a:extLst>
                <a:ext uri="{FF2B5EF4-FFF2-40B4-BE49-F238E27FC236}">
                  <a16:creationId xmlns:a16="http://schemas.microsoft.com/office/drawing/2014/main" id="{47EF6ACB-039A-4A63-98FF-AEBE7C5B8166}"/>
                </a:ext>
              </a:extLst>
            </p:cNvPr>
            <p:cNvSpPr txBox="1"/>
            <p:nvPr/>
          </p:nvSpPr>
          <p:spPr>
            <a:xfrm>
              <a:off x="4882794" y="3305241"/>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3</a:t>
              </a:r>
            </a:p>
          </p:txBody>
        </p:sp>
        <p:sp>
          <p:nvSpPr>
            <p:cNvPr id="73" name="TextBox 29">
              <a:extLst>
                <a:ext uri="{FF2B5EF4-FFF2-40B4-BE49-F238E27FC236}">
                  <a16:creationId xmlns:a16="http://schemas.microsoft.com/office/drawing/2014/main" id="{0A9013A9-680F-426A-B8C8-E77CCF759AEB}"/>
                </a:ext>
              </a:extLst>
            </p:cNvPr>
            <p:cNvSpPr txBox="1"/>
            <p:nvPr/>
          </p:nvSpPr>
          <p:spPr>
            <a:xfrm>
              <a:off x="5609177" y="3984247"/>
              <a:ext cx="1297732"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t>Ngnix</a:t>
              </a:r>
              <a:r>
                <a:rPr lang="fr-FR" sz="1176" b="1" dirty="0"/>
                <a:t> </a:t>
              </a:r>
              <a:r>
                <a:rPr lang="fr-FR" sz="1176" b="1" dirty="0" err="1"/>
                <a:t>pod</a:t>
              </a:r>
              <a:endParaRPr lang="fr-FR" sz="1176" b="1" dirty="0"/>
            </a:p>
          </p:txBody>
        </p:sp>
        <p:pic>
          <p:nvPicPr>
            <p:cNvPr id="74" name="Picture 73" descr="NGINX | High Performance Load Balancer, Web Server, &amp; Reverse Proxy">
              <a:extLst>
                <a:ext uri="{FF2B5EF4-FFF2-40B4-BE49-F238E27FC236}">
                  <a16:creationId xmlns:a16="http://schemas.microsoft.com/office/drawing/2014/main" id="{E979304B-C654-4D7A-947C-3C14FF521D4B}"/>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899204" y="3564317"/>
              <a:ext cx="347381" cy="377975"/>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B3C650AB-1FDF-4AF1-B586-32BE5CECE8A9}"/>
                </a:ext>
              </a:extLst>
            </p:cNvPr>
            <p:cNvSpPr/>
            <p:nvPr/>
          </p:nvSpPr>
          <p:spPr bwMode="auto">
            <a:xfrm>
              <a:off x="4928067" y="4500006"/>
              <a:ext cx="2378521" cy="1012081"/>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6" name="TextBox 48">
              <a:extLst>
                <a:ext uri="{FF2B5EF4-FFF2-40B4-BE49-F238E27FC236}">
                  <a16:creationId xmlns:a16="http://schemas.microsoft.com/office/drawing/2014/main" id="{B2FF0BC4-CB12-4563-9F05-88C2723C9ADC}"/>
                </a:ext>
              </a:extLst>
            </p:cNvPr>
            <p:cNvSpPr txBox="1"/>
            <p:nvPr/>
          </p:nvSpPr>
          <p:spPr>
            <a:xfrm>
              <a:off x="4897385" y="4528951"/>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4</a:t>
              </a:r>
            </a:p>
          </p:txBody>
        </p:sp>
        <p:pic>
          <p:nvPicPr>
            <p:cNvPr id="77" name="Picture 76" descr="NGINX | High Performance Load Balancer, Web Server, &amp; Reverse Proxy">
              <a:extLst>
                <a:ext uri="{FF2B5EF4-FFF2-40B4-BE49-F238E27FC236}">
                  <a16:creationId xmlns:a16="http://schemas.microsoft.com/office/drawing/2014/main" id="{5275B488-DE56-4CF6-862B-E57035474400}"/>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187293" y="4879683"/>
              <a:ext cx="347381" cy="377975"/>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42">
              <a:extLst>
                <a:ext uri="{FF2B5EF4-FFF2-40B4-BE49-F238E27FC236}">
                  <a16:creationId xmlns:a16="http://schemas.microsoft.com/office/drawing/2014/main" id="{03C18B8A-0000-4527-9077-3315A095D2AA}"/>
                </a:ext>
              </a:extLst>
            </p:cNvPr>
            <p:cNvSpPr txBox="1"/>
            <p:nvPr/>
          </p:nvSpPr>
          <p:spPr>
            <a:xfrm>
              <a:off x="5446749" y="5306974"/>
              <a:ext cx="1423730"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t>Ngnix</a:t>
              </a:r>
              <a:r>
                <a:rPr lang="fr-FR" sz="1176" b="1" dirty="0"/>
                <a:t> </a:t>
              </a:r>
              <a:r>
                <a:rPr lang="fr-FR" sz="1176" b="1" dirty="0" err="1"/>
                <a:t>pod</a:t>
              </a:r>
              <a:r>
                <a:rPr lang="fr-FR" sz="1176" b="1" dirty="0"/>
                <a:t> </a:t>
              </a:r>
              <a:r>
                <a:rPr lang="fr-FR" sz="1176" b="1" dirty="0" err="1"/>
                <a:t>scale</a:t>
              </a:r>
              <a:endParaRPr lang="fr-FR" sz="1176" b="1" dirty="0"/>
            </a:p>
          </p:txBody>
        </p:sp>
        <p:pic>
          <p:nvPicPr>
            <p:cNvPr id="79" name="Picture 78" descr="NGINX | High Performance Load Balancer, Web Server, &amp; Reverse Proxy">
              <a:extLst>
                <a:ext uri="{FF2B5EF4-FFF2-40B4-BE49-F238E27FC236}">
                  <a16:creationId xmlns:a16="http://schemas.microsoft.com/office/drawing/2014/main" id="{2024C699-9D4A-4B6D-A7EF-FCA0AC328995}"/>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638421" y="4887044"/>
              <a:ext cx="347381" cy="37797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79" descr="NGINX | High Performance Load Balancer, Web Server, &amp; Reverse Proxy">
              <a:extLst>
                <a:ext uri="{FF2B5EF4-FFF2-40B4-BE49-F238E27FC236}">
                  <a16:creationId xmlns:a16="http://schemas.microsoft.com/office/drawing/2014/main" id="{0A9E9D5F-1C75-4E44-8461-B8DD20F1E91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115732" y="4887043"/>
              <a:ext cx="347381" cy="37797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descr="NGINX | High Performance Load Balancer, Web Server, &amp; Reverse Proxy">
              <a:extLst>
                <a:ext uri="{FF2B5EF4-FFF2-40B4-BE49-F238E27FC236}">
                  <a16:creationId xmlns:a16="http://schemas.microsoft.com/office/drawing/2014/main" id="{21D4CB8D-B518-48F6-BD13-2AA5F58AC093}"/>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870480" y="4887043"/>
              <a:ext cx="347381" cy="3779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52">
              <a:extLst>
                <a:ext uri="{FF2B5EF4-FFF2-40B4-BE49-F238E27FC236}">
                  <a16:creationId xmlns:a16="http://schemas.microsoft.com/office/drawing/2014/main" id="{AEB9B3AA-9A15-47D6-A3FA-A338F77F05E5}"/>
                </a:ext>
              </a:extLst>
            </p:cNvPr>
            <p:cNvSpPr txBox="1"/>
            <p:nvPr/>
          </p:nvSpPr>
          <p:spPr>
            <a:xfrm>
              <a:off x="6535759" y="4926992"/>
              <a:ext cx="398036"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a:t>
              </a:r>
            </a:p>
          </p:txBody>
        </p:sp>
        <p:sp>
          <p:nvSpPr>
            <p:cNvPr id="83" name="Rectangle 82">
              <a:extLst>
                <a:ext uri="{FF2B5EF4-FFF2-40B4-BE49-F238E27FC236}">
                  <a16:creationId xmlns:a16="http://schemas.microsoft.com/office/drawing/2014/main" id="{9F036135-F4C8-4E19-B00B-E1CC686896EA}"/>
                </a:ext>
              </a:extLst>
            </p:cNvPr>
            <p:cNvSpPr/>
            <p:nvPr/>
          </p:nvSpPr>
          <p:spPr bwMode="auto">
            <a:xfrm>
              <a:off x="9533856" y="5006047"/>
              <a:ext cx="1092425" cy="822307"/>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a:extLst>
                <a:ext uri="{FF2B5EF4-FFF2-40B4-BE49-F238E27FC236}">
                  <a16:creationId xmlns:a16="http://schemas.microsoft.com/office/drawing/2014/main" id="{0352E42F-099B-4D7D-AF8E-303919C2DD33}"/>
                </a:ext>
              </a:extLst>
            </p:cNvPr>
            <p:cNvSpPr/>
            <p:nvPr/>
          </p:nvSpPr>
          <p:spPr bwMode="auto">
            <a:xfrm>
              <a:off x="8188239" y="4893477"/>
              <a:ext cx="2613433" cy="1057042"/>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02" fontAlgn="base">
                <a:lnSpc>
                  <a:spcPct val="90000"/>
                </a:lnSpc>
                <a:spcBef>
                  <a:spcPct val="0"/>
                </a:spcBef>
                <a:spcAft>
                  <a:spcPct val="0"/>
                </a:spcAft>
              </a:pPr>
              <a:endParaRPr lang="fr-FR" sz="2353" dirty="0" err="1">
                <a:gradFill>
                  <a:gsLst>
                    <a:gs pos="0">
                      <a:srgbClr val="FFFFFF"/>
                    </a:gs>
                    <a:gs pos="100000">
                      <a:srgbClr val="FFFFFF"/>
                    </a:gs>
                  </a:gsLst>
                  <a:lin ang="5400000" scaled="0"/>
                </a:gradFill>
                <a:cs typeface="Segoe UI" pitchFamily="34" charset="0"/>
              </a:endParaRPr>
            </a:p>
          </p:txBody>
        </p:sp>
        <p:pic>
          <p:nvPicPr>
            <p:cNvPr id="86" name="Graphic 8">
              <a:extLst>
                <a:ext uri="{FF2B5EF4-FFF2-40B4-BE49-F238E27FC236}">
                  <a16:creationId xmlns:a16="http://schemas.microsoft.com/office/drawing/2014/main" id="{756DEEE7-0208-4A5D-B5D3-ED4A665EF70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656698" y="5063297"/>
              <a:ext cx="429333" cy="403442"/>
            </a:xfrm>
            <a:prstGeom prst="rect">
              <a:avLst/>
            </a:prstGeom>
          </p:spPr>
        </p:pic>
        <p:sp>
          <p:nvSpPr>
            <p:cNvPr id="87" name="TextBox 56">
              <a:extLst>
                <a:ext uri="{FF2B5EF4-FFF2-40B4-BE49-F238E27FC236}">
                  <a16:creationId xmlns:a16="http://schemas.microsoft.com/office/drawing/2014/main" id="{84DDFE1E-8A36-498C-A81C-E94F726F05F0}"/>
                </a:ext>
              </a:extLst>
            </p:cNvPr>
            <p:cNvSpPr txBox="1"/>
            <p:nvPr/>
          </p:nvSpPr>
          <p:spPr>
            <a:xfrm>
              <a:off x="8567559" y="5506177"/>
              <a:ext cx="693616"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Node</a:t>
              </a:r>
            </a:p>
          </p:txBody>
        </p:sp>
        <p:pic>
          <p:nvPicPr>
            <p:cNvPr id="88" name="Graphic 57">
              <a:extLst>
                <a:ext uri="{FF2B5EF4-FFF2-40B4-BE49-F238E27FC236}">
                  <a16:creationId xmlns:a16="http://schemas.microsoft.com/office/drawing/2014/main" id="{64BF69E2-C8F8-418B-9176-A2F375F4C72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892066" y="5092014"/>
              <a:ext cx="429333" cy="403442"/>
            </a:xfrm>
            <a:prstGeom prst="rect">
              <a:avLst/>
            </a:prstGeom>
          </p:spPr>
        </p:pic>
        <p:sp>
          <p:nvSpPr>
            <p:cNvPr id="89" name="TextBox 58">
              <a:extLst>
                <a:ext uri="{FF2B5EF4-FFF2-40B4-BE49-F238E27FC236}">
                  <a16:creationId xmlns:a16="http://schemas.microsoft.com/office/drawing/2014/main" id="{9FAE7A12-D8EF-4DDC-8517-EC77219A8446}"/>
                </a:ext>
              </a:extLst>
            </p:cNvPr>
            <p:cNvSpPr txBox="1"/>
            <p:nvPr/>
          </p:nvSpPr>
          <p:spPr>
            <a:xfrm>
              <a:off x="9630766" y="5473749"/>
              <a:ext cx="110905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a:t>Node </a:t>
              </a:r>
              <a:r>
                <a:rPr lang="fr-FR" sz="1176" b="1" dirty="0" err="1"/>
                <a:t>scale</a:t>
              </a:r>
              <a:endParaRPr lang="fr-FR" sz="1176" b="1" dirty="0"/>
            </a:p>
          </p:txBody>
        </p:sp>
        <p:sp>
          <p:nvSpPr>
            <p:cNvPr id="90" name="Rectangle 89">
              <a:extLst>
                <a:ext uri="{FF2B5EF4-FFF2-40B4-BE49-F238E27FC236}">
                  <a16:creationId xmlns:a16="http://schemas.microsoft.com/office/drawing/2014/main" id="{8FB58D9D-E427-4DE4-BE83-DBE9E64C2355}"/>
                </a:ext>
              </a:extLst>
            </p:cNvPr>
            <p:cNvSpPr/>
            <p:nvPr/>
          </p:nvSpPr>
          <p:spPr bwMode="auto">
            <a:xfrm>
              <a:off x="675340" y="3007288"/>
              <a:ext cx="3524795" cy="14464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en-US" sz="2400" b="1" i="0" dirty="0">
                <a:solidFill>
                  <a:srgbClr val="24292E"/>
                </a:solidFill>
                <a:effectLst/>
                <a:latin typeface="-apple-system"/>
              </a:endParaRPr>
            </a:p>
          </p:txBody>
        </p:sp>
        <p:sp>
          <p:nvSpPr>
            <p:cNvPr id="91" name="TextBox 46">
              <a:extLst>
                <a:ext uri="{FF2B5EF4-FFF2-40B4-BE49-F238E27FC236}">
                  <a16:creationId xmlns:a16="http://schemas.microsoft.com/office/drawing/2014/main" id="{B8CAFF7A-0F8A-4115-96C0-07D51E2052F1}"/>
                </a:ext>
              </a:extLst>
            </p:cNvPr>
            <p:cNvSpPr txBox="1"/>
            <p:nvPr/>
          </p:nvSpPr>
          <p:spPr>
            <a:xfrm>
              <a:off x="663033" y="3021454"/>
              <a:ext cx="856478" cy="271554"/>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76" b="1" dirty="0" err="1">
                  <a:solidFill>
                    <a:schemeClr val="tx2">
                      <a:lumMod val="50000"/>
                    </a:schemeClr>
                  </a:solidFill>
                </a:rPr>
                <a:t>Task</a:t>
              </a:r>
              <a:r>
                <a:rPr lang="fr-FR" sz="1176" b="1" dirty="0">
                  <a:solidFill>
                    <a:schemeClr val="tx2">
                      <a:lumMod val="50000"/>
                    </a:schemeClr>
                  </a:solidFill>
                </a:rPr>
                <a:t> 1</a:t>
              </a:r>
            </a:p>
          </p:txBody>
        </p:sp>
        <p:pic>
          <p:nvPicPr>
            <p:cNvPr id="92" name="Graphic 6">
              <a:extLst>
                <a:ext uri="{FF2B5EF4-FFF2-40B4-BE49-F238E27FC236}">
                  <a16:creationId xmlns:a16="http://schemas.microsoft.com/office/drawing/2014/main" id="{42D6C1DB-E61A-4128-9DFC-BEE4AA9D54C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267092" y="3480582"/>
              <a:ext cx="519293" cy="487977"/>
            </a:xfrm>
            <a:prstGeom prst="rect">
              <a:avLst/>
            </a:prstGeom>
          </p:spPr>
        </p:pic>
        <p:sp>
          <p:nvSpPr>
            <p:cNvPr id="93" name="TextBox 10">
              <a:extLst>
                <a:ext uri="{FF2B5EF4-FFF2-40B4-BE49-F238E27FC236}">
                  <a16:creationId xmlns:a16="http://schemas.microsoft.com/office/drawing/2014/main" id="{0594E040-B408-4D68-AE84-9C780ACB9E67}"/>
                </a:ext>
              </a:extLst>
            </p:cNvPr>
            <p:cNvSpPr txBox="1"/>
            <p:nvPr/>
          </p:nvSpPr>
          <p:spPr>
            <a:xfrm>
              <a:off x="1845721" y="3257270"/>
              <a:ext cx="1410375" cy="273280"/>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176" b="1" dirty="0" err="1"/>
                <a:t>CloudShell</a:t>
              </a:r>
              <a:endParaRPr lang="fr-FR" sz="1176" b="1" dirty="0"/>
            </a:p>
          </p:txBody>
        </p:sp>
        <p:sp>
          <p:nvSpPr>
            <p:cNvPr id="94" name="Rectangle 93">
              <a:extLst>
                <a:ext uri="{FF2B5EF4-FFF2-40B4-BE49-F238E27FC236}">
                  <a16:creationId xmlns:a16="http://schemas.microsoft.com/office/drawing/2014/main" id="{684C2B46-5B17-4091-B0D6-692CA7725757}"/>
                </a:ext>
              </a:extLst>
            </p:cNvPr>
            <p:cNvSpPr>
              <a:spLocks noChangeArrowheads="1"/>
            </p:cNvSpPr>
            <p:nvPr/>
          </p:nvSpPr>
          <p:spPr bwMode="auto">
            <a:xfrm>
              <a:off x="783654" y="4133945"/>
              <a:ext cx="184731" cy="123111"/>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latin typeface="Arial" panose="020B0604020202020204" pitchFamily="34" charset="0"/>
              </a:endParaRPr>
            </a:p>
          </p:txBody>
        </p:sp>
        <p:sp>
          <p:nvSpPr>
            <p:cNvPr id="95" name="TextBox 59">
              <a:extLst>
                <a:ext uri="{FF2B5EF4-FFF2-40B4-BE49-F238E27FC236}">
                  <a16:creationId xmlns:a16="http://schemas.microsoft.com/office/drawing/2014/main" id="{26F3D536-74C2-49B6-B467-AA4DE344FB68}"/>
                </a:ext>
              </a:extLst>
            </p:cNvPr>
            <p:cNvSpPr txBox="1"/>
            <p:nvPr/>
          </p:nvSpPr>
          <p:spPr>
            <a:xfrm>
              <a:off x="739882" y="3972816"/>
              <a:ext cx="3573715" cy="400110"/>
            </a:xfrm>
            <a:prstGeom prst="rect">
              <a:avLst/>
            </a:prstGeom>
            <a:noFill/>
          </p:spPr>
          <p:txBody>
            <a:bodyPr wrap="squar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000" b="1" dirty="0" err="1"/>
                <a:t>Register</a:t>
              </a:r>
              <a:r>
                <a:rPr lang="fr-FR" sz="1000" b="1" dirty="0"/>
                <a:t> the </a:t>
              </a:r>
              <a:r>
                <a:rPr lang="fr-FR" sz="1000" b="1" dirty="0" err="1"/>
                <a:t>Microsoft.Kubernetes</a:t>
              </a:r>
              <a:r>
                <a:rPr lang="fr-FR" sz="1000" b="1" dirty="0"/>
                <a:t> and </a:t>
              </a:r>
            </a:p>
            <a:p>
              <a:r>
                <a:rPr lang="fr-FR" sz="1000" b="1" dirty="0" err="1"/>
                <a:t>Microsoft.KubernetesConfiguration</a:t>
              </a:r>
              <a:r>
                <a:rPr lang="fr-FR" sz="1000" b="1" dirty="0"/>
                <a:t> </a:t>
              </a:r>
              <a:r>
                <a:rPr lang="fr-FR" sz="1000" b="1" dirty="0" err="1"/>
                <a:t>resource</a:t>
              </a:r>
              <a:r>
                <a:rPr lang="fr-FR" sz="1000" b="1" dirty="0"/>
                <a:t> providers</a:t>
              </a:r>
            </a:p>
          </p:txBody>
        </p:sp>
      </p:grpSp>
    </p:spTree>
    <p:extLst>
      <p:ext uri="{BB962C8B-B14F-4D97-AF65-F5344CB8AC3E}">
        <p14:creationId xmlns:p14="http://schemas.microsoft.com/office/powerpoint/2010/main" val="49174630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A73C71-3635-4D7D-BA38-8A039AEDFA89}"/>
              </a:ext>
            </a:extLst>
          </p:cNvPr>
          <p:cNvSpPr>
            <a:spLocks noGrp="1"/>
          </p:cNvSpPr>
          <p:nvPr>
            <p:ph type="title"/>
          </p:nvPr>
        </p:nvSpPr>
        <p:spPr/>
        <p:txBody>
          <a:bodyPr/>
          <a:lstStyle/>
          <a:p>
            <a:r>
              <a:rPr lang="en-US" dirty="0"/>
              <a:t>End of presentation</a:t>
            </a:r>
          </a:p>
        </p:txBody>
      </p:sp>
      <p:pic>
        <p:nvPicPr>
          <p:cNvPr id="6" name="Picture 5">
            <a:extLst>
              <a:ext uri="{FF2B5EF4-FFF2-40B4-BE49-F238E27FC236}">
                <a16:creationId xmlns:a16="http://schemas.microsoft.com/office/drawing/2014/main" id="{317486D1-A5CB-4181-8B75-B0182F2B33C0}"/>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2822" y="2735155"/>
            <a:ext cx="1524213" cy="1524213"/>
          </a:xfrm>
          <a:prstGeom prst="rect">
            <a:avLst/>
          </a:prstGeom>
        </p:spPr>
      </p:pic>
    </p:spTree>
    <p:extLst>
      <p:ext uri="{BB962C8B-B14F-4D97-AF65-F5344CB8AC3E}">
        <p14:creationId xmlns:p14="http://schemas.microsoft.com/office/powerpoint/2010/main" val="258999448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BF85-4ED3-4AFD-B587-E5F678455ACC}"/>
              </a:ext>
            </a:extLst>
          </p:cNvPr>
          <p:cNvSpPr>
            <a:spLocks noGrp="1"/>
          </p:cNvSpPr>
          <p:nvPr>
            <p:ph type="title"/>
          </p:nvPr>
        </p:nvSpPr>
        <p:spPr>
          <a:xfrm>
            <a:off x="465138" y="632779"/>
            <a:ext cx="11533187" cy="430887"/>
          </a:xfrm>
        </p:spPr>
        <p:txBody>
          <a:bodyPr/>
          <a:lstStyle/>
          <a:p>
            <a:pPr>
              <a:lnSpc>
                <a:spcPct val="100000"/>
              </a:lnSpc>
            </a:pPr>
            <a:r>
              <a:rPr lang="en-US" spc="0">
                <a:solidFill>
                  <a:schemeClr val="tx1"/>
                </a:solidFill>
              </a:rPr>
              <a:t>Azure Kubernetes Service</a:t>
            </a:r>
          </a:p>
        </p:txBody>
      </p:sp>
      <p:grpSp>
        <p:nvGrpSpPr>
          <p:cNvPr id="10" name="Group 9" descr="Source control is using DevSpaces. and pipelines to access and manage containers. An Azure production cluster is using containers and Azure monitor">
            <a:extLst>
              <a:ext uri="{FF2B5EF4-FFF2-40B4-BE49-F238E27FC236}">
                <a16:creationId xmlns:a16="http://schemas.microsoft.com/office/drawing/2014/main" id="{89A6C5C9-FE9A-41E0-91EF-7C146C8285B8}"/>
              </a:ext>
            </a:extLst>
          </p:cNvPr>
          <p:cNvGrpSpPr/>
          <p:nvPr/>
        </p:nvGrpSpPr>
        <p:grpSpPr>
          <a:xfrm>
            <a:off x="2112502" y="1285344"/>
            <a:ext cx="8211470" cy="3611812"/>
            <a:chOff x="2112502" y="1285344"/>
            <a:chExt cx="8211470" cy="3611812"/>
          </a:xfrm>
        </p:grpSpPr>
        <p:pic>
          <p:nvPicPr>
            <p:cNvPr id="13" name="Picture 12" descr="Source control is using DevSpaces. and pipelines to access and manage containers. An Azure production cluster is using containers and Azure monitor">
              <a:extLst>
                <a:ext uri="{FF2B5EF4-FFF2-40B4-BE49-F238E27FC236}">
                  <a16:creationId xmlns:a16="http://schemas.microsoft.com/office/drawing/2014/main" id="{E6040076-E433-41E9-BA59-3346394A5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2502" y="1285344"/>
              <a:ext cx="8211470" cy="3611812"/>
            </a:xfrm>
            <a:prstGeom prst="rect">
              <a:avLst/>
            </a:prstGeom>
          </p:spPr>
        </p:pic>
        <p:pic>
          <p:nvPicPr>
            <p:cNvPr id="9" name="Picture 8">
              <a:extLst>
                <a:ext uri="{FF2B5EF4-FFF2-40B4-BE49-F238E27FC236}">
                  <a16:creationId xmlns:a16="http://schemas.microsoft.com/office/drawing/2014/main" id="{E3018FEC-2C23-4155-A411-C91945713039}"/>
                </a:ext>
              </a:extLst>
            </p:cNvPr>
            <p:cNvPicPr>
              <a:picLocks noChangeAspect="1"/>
            </p:cNvPicPr>
            <p:nvPr/>
          </p:nvPicPr>
          <p:blipFill>
            <a:blip r:embed="rId4"/>
            <a:stretch>
              <a:fillRect/>
            </a:stretch>
          </p:blipFill>
          <p:spPr>
            <a:xfrm>
              <a:off x="5203431" y="3389152"/>
              <a:ext cx="584972" cy="655885"/>
            </a:xfrm>
            <a:prstGeom prst="rect">
              <a:avLst/>
            </a:prstGeom>
          </p:spPr>
        </p:pic>
      </p:grpSp>
      <p:sp>
        <p:nvSpPr>
          <p:cNvPr id="5" name="Rectangle 4">
            <a:extLst>
              <a:ext uri="{FF2B5EF4-FFF2-40B4-BE49-F238E27FC236}">
                <a16:creationId xmlns:a16="http://schemas.microsoft.com/office/drawing/2014/main" id="{46D43921-9F4E-497E-BD26-F43CF1D64F53}"/>
              </a:ext>
            </a:extLst>
          </p:cNvPr>
          <p:cNvSpPr/>
          <p:nvPr/>
        </p:nvSpPr>
        <p:spPr>
          <a:xfrm>
            <a:off x="427035" y="5143500"/>
            <a:ext cx="2179978" cy="12190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a:solidFill>
                  <a:schemeClr val="tx1"/>
                </a:solidFill>
              </a:rPr>
              <a:t>Manages health monitoring and maintenance</a:t>
            </a:r>
          </a:p>
        </p:txBody>
      </p:sp>
      <p:sp>
        <p:nvSpPr>
          <p:cNvPr id="6" name="Rectangle 5">
            <a:extLst>
              <a:ext uri="{FF2B5EF4-FFF2-40B4-BE49-F238E27FC236}">
                <a16:creationId xmlns:a16="http://schemas.microsoft.com/office/drawing/2014/main" id="{10F1E3F1-68F7-4710-AD56-BB00C92D2EE8}"/>
              </a:ext>
            </a:extLst>
          </p:cNvPr>
          <p:cNvSpPr/>
          <p:nvPr/>
        </p:nvSpPr>
        <p:spPr>
          <a:xfrm>
            <a:off x="2774863" y="5142933"/>
            <a:ext cx="2179978" cy="12190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a:solidFill>
                  <a:schemeClr val="tx1"/>
                </a:solidFill>
              </a:rPr>
              <a:t>Performs simple cluster scaling</a:t>
            </a:r>
          </a:p>
        </p:txBody>
      </p:sp>
      <p:sp>
        <p:nvSpPr>
          <p:cNvPr id="8" name="Rectangle 7">
            <a:extLst>
              <a:ext uri="{FF2B5EF4-FFF2-40B4-BE49-F238E27FC236}">
                <a16:creationId xmlns:a16="http://schemas.microsoft.com/office/drawing/2014/main" id="{33B0A4B8-7BE4-44D3-96A6-E9FD9D7AEEE8}"/>
              </a:ext>
            </a:extLst>
          </p:cNvPr>
          <p:cNvSpPr/>
          <p:nvPr/>
        </p:nvSpPr>
        <p:spPr>
          <a:xfrm>
            <a:off x="5122691" y="5142650"/>
            <a:ext cx="2179978" cy="12190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Enables nodes to be fully managed by Microsoft</a:t>
            </a:r>
          </a:p>
        </p:txBody>
      </p:sp>
      <p:sp>
        <p:nvSpPr>
          <p:cNvPr id="7" name="Rectangle 6">
            <a:extLst>
              <a:ext uri="{FF2B5EF4-FFF2-40B4-BE49-F238E27FC236}">
                <a16:creationId xmlns:a16="http://schemas.microsoft.com/office/drawing/2014/main" id="{DAAB3035-2780-4C42-B187-E12C2F307E51}"/>
              </a:ext>
            </a:extLst>
          </p:cNvPr>
          <p:cNvSpPr/>
          <p:nvPr/>
        </p:nvSpPr>
        <p:spPr>
          <a:xfrm>
            <a:off x="7470519" y="5143216"/>
            <a:ext cx="2179978" cy="12190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You’re responsible only for managing the agent nodes</a:t>
            </a:r>
          </a:p>
        </p:txBody>
      </p:sp>
      <p:sp>
        <p:nvSpPr>
          <p:cNvPr id="11" name="Rectangle 10">
            <a:extLst>
              <a:ext uri="{FF2B5EF4-FFF2-40B4-BE49-F238E27FC236}">
                <a16:creationId xmlns:a16="http://schemas.microsoft.com/office/drawing/2014/main" id="{66BDDDF4-E64B-40D2-A2C7-25D513B1B11A}"/>
              </a:ext>
            </a:extLst>
          </p:cNvPr>
          <p:cNvSpPr/>
          <p:nvPr/>
        </p:nvSpPr>
        <p:spPr>
          <a:xfrm>
            <a:off x="9818347" y="5142367"/>
            <a:ext cx="2179978" cy="1219096"/>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dirty="0">
                <a:solidFill>
                  <a:schemeClr val="tx1"/>
                </a:solidFill>
              </a:rPr>
              <a:t>You pay only for the agent nodes</a:t>
            </a:r>
          </a:p>
        </p:txBody>
      </p:sp>
      <p:sp>
        <p:nvSpPr>
          <p:cNvPr id="4" name="Rectangle 3">
            <a:extLst>
              <a:ext uri="{FF2B5EF4-FFF2-40B4-BE49-F238E27FC236}">
                <a16:creationId xmlns:a16="http://schemas.microsoft.com/office/drawing/2014/main" id="{63057EE0-7266-4508-A0D8-30A8D0F7F1B0}"/>
              </a:ext>
              <a:ext uri="{C183D7F6-B498-43B3-948B-1728B52AA6E4}">
                <adec:decorative xmlns:adec="http://schemas.microsoft.com/office/drawing/2017/decorative" val="1"/>
              </a:ext>
            </a:extLst>
          </p:cNvPr>
          <p:cNvSpPr/>
          <p:nvPr/>
        </p:nvSpPr>
        <p:spPr bwMode="auto">
          <a:xfrm>
            <a:off x="427037" y="1192213"/>
            <a:ext cx="11582401" cy="379807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97680847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130D8-35DF-4410-B574-D6016390962E}"/>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Connect AKS and Azure Active Directory</a:t>
            </a:r>
          </a:p>
        </p:txBody>
      </p:sp>
      <p:sp>
        <p:nvSpPr>
          <p:cNvPr id="3" name="Rectangle 2">
            <a:extLst>
              <a:ext uri="{FF2B5EF4-FFF2-40B4-BE49-F238E27FC236}">
                <a16:creationId xmlns:a16="http://schemas.microsoft.com/office/drawing/2014/main" id="{CA63158E-417F-47A7-B555-BB60A610A5AB}"/>
              </a:ext>
            </a:extLst>
          </p:cNvPr>
          <p:cNvSpPr/>
          <p:nvPr/>
        </p:nvSpPr>
        <p:spPr>
          <a:xfrm>
            <a:off x="427038" y="1192213"/>
            <a:ext cx="5720643" cy="95408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Aft>
                <a:spcPts val="600"/>
              </a:spcAft>
            </a:pPr>
            <a:r>
              <a:rPr lang="en-US" sz="2200">
                <a:solidFill>
                  <a:schemeClr val="tx1"/>
                </a:solidFill>
                <a:cs typeface="Segoe UI Semilight"/>
              </a:rPr>
              <a:t>Use Azure AD as an integrated </a:t>
            </a:r>
            <a:br>
              <a:rPr lang="en-US" sz="2200">
                <a:solidFill>
                  <a:schemeClr val="tx1"/>
                </a:solidFill>
                <a:cs typeface="Segoe UI Semilight"/>
              </a:rPr>
            </a:br>
            <a:r>
              <a:rPr lang="en-US" sz="2200">
                <a:solidFill>
                  <a:schemeClr val="tx1"/>
                </a:solidFill>
                <a:cs typeface="Segoe UI Semilight"/>
              </a:rPr>
              <a:t>identity solution</a:t>
            </a:r>
          </a:p>
        </p:txBody>
      </p:sp>
      <p:sp>
        <p:nvSpPr>
          <p:cNvPr id="8" name="Rectangle 7">
            <a:extLst>
              <a:ext uri="{FF2B5EF4-FFF2-40B4-BE49-F238E27FC236}">
                <a16:creationId xmlns:a16="http://schemas.microsoft.com/office/drawing/2014/main" id="{DA8E98EA-04D9-42D7-9962-02598A715158}"/>
              </a:ext>
            </a:extLst>
          </p:cNvPr>
          <p:cNvSpPr/>
          <p:nvPr/>
        </p:nvSpPr>
        <p:spPr>
          <a:xfrm>
            <a:off x="6288795" y="1192213"/>
            <a:ext cx="5720643" cy="954087"/>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spcAft>
                <a:spcPts val="600"/>
              </a:spcAft>
            </a:pPr>
            <a:r>
              <a:rPr lang="en-US" sz="2200">
                <a:solidFill>
                  <a:schemeClr val="tx1"/>
                </a:solidFill>
                <a:cs typeface="Segoe UI Semilight"/>
              </a:rPr>
              <a:t>Use service accounts, user accounts, and</a:t>
            </a:r>
            <a:br>
              <a:rPr lang="en-US" sz="2200">
                <a:solidFill>
                  <a:schemeClr val="tx1"/>
                </a:solidFill>
                <a:cs typeface="Segoe UI Semilight"/>
              </a:rPr>
            </a:br>
            <a:r>
              <a:rPr lang="en-US" sz="2200">
                <a:solidFill>
                  <a:schemeClr val="tx1"/>
                </a:solidFill>
                <a:cs typeface="Segoe UI Semilight"/>
              </a:rPr>
              <a:t>role-based access control</a:t>
            </a:r>
          </a:p>
        </p:txBody>
      </p:sp>
      <p:sp>
        <p:nvSpPr>
          <p:cNvPr id="4" name="Rectangle 3">
            <a:extLst>
              <a:ext uri="{FF2B5EF4-FFF2-40B4-BE49-F238E27FC236}">
                <a16:creationId xmlns:a16="http://schemas.microsoft.com/office/drawing/2014/main" id="{C66D0D2A-3681-4C72-B391-05FC0FA27912}"/>
              </a:ext>
              <a:ext uri="{C183D7F6-B498-43B3-948B-1728B52AA6E4}">
                <adec:decorative xmlns:adec="http://schemas.microsoft.com/office/drawing/2017/decorative" val="1"/>
              </a:ext>
            </a:extLst>
          </p:cNvPr>
          <p:cNvSpPr/>
          <p:nvPr/>
        </p:nvSpPr>
        <p:spPr bwMode="auto">
          <a:xfrm>
            <a:off x="427037" y="2294573"/>
            <a:ext cx="11582401" cy="406717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cs typeface="Segoe UI" pitchFamily="34" charset="0"/>
            </a:endParaRPr>
          </a:p>
        </p:txBody>
      </p:sp>
      <p:pic>
        <p:nvPicPr>
          <p:cNvPr id="7" name="Picture 6" descr="Azure Active Directory integration with AKS clusters">
            <a:extLst>
              <a:ext uri="{FF2B5EF4-FFF2-40B4-BE49-F238E27FC236}">
                <a16:creationId xmlns:a16="http://schemas.microsoft.com/office/drawing/2014/main" id="{4965CAB9-0AA0-46CD-8815-6FC8C81074F4}"/>
              </a:ext>
            </a:extLst>
          </p:cNvPr>
          <p:cNvPicPr>
            <a:picLocks noChangeAspect="1"/>
          </p:cNvPicPr>
          <p:nvPr/>
        </p:nvPicPr>
        <p:blipFill>
          <a:blip r:embed="rId3"/>
          <a:stretch>
            <a:fillRect/>
          </a:stretch>
        </p:blipFill>
        <p:spPr>
          <a:xfrm>
            <a:off x="1113718" y="2697162"/>
            <a:ext cx="10067925" cy="3429000"/>
          </a:xfrm>
          <a:prstGeom prst="rect">
            <a:avLst/>
          </a:prstGeom>
        </p:spPr>
      </p:pic>
    </p:spTree>
    <p:extLst>
      <p:ext uri="{BB962C8B-B14F-4D97-AF65-F5344CB8AC3E}">
        <p14:creationId xmlns:p14="http://schemas.microsoft.com/office/powerpoint/2010/main" val="14796127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Implement Azure App Service Plans</a:t>
            </a:r>
          </a:p>
        </p:txBody>
      </p:sp>
      <p:pic>
        <p:nvPicPr>
          <p:cNvPr id="4" name="Picture 3" descr="Icon of two chat bubbles">
            <a:extLst>
              <a:ext uri="{FF2B5EF4-FFF2-40B4-BE49-F238E27FC236}">
                <a16:creationId xmlns:a16="http://schemas.microsoft.com/office/drawing/2014/main" id="{62A8BFD3-7093-4365-AD3C-1BDC0C5812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038" y="1234349"/>
            <a:ext cx="950976" cy="950976"/>
          </a:xfrm>
          <a:prstGeom prst="rect">
            <a:avLst/>
          </a:prstGeom>
        </p:spPr>
      </p:pic>
      <p:sp>
        <p:nvSpPr>
          <p:cNvPr id="34" name="TextBox 33">
            <a:extLst>
              <a:ext uri="{FF2B5EF4-FFF2-40B4-BE49-F238E27FC236}">
                <a16:creationId xmlns:a16="http://schemas.microsoft.com/office/drawing/2014/main" id="{4B272B9C-7AB4-402A-9790-9A2728BD194F}"/>
              </a:ext>
            </a:extLst>
          </p:cNvPr>
          <p:cNvSpPr txBox="1"/>
          <p:nvPr/>
        </p:nvSpPr>
        <p:spPr>
          <a:xfrm>
            <a:off x="1676400" y="1338163"/>
            <a:ext cx="10320236" cy="731520"/>
          </a:xfrm>
          <a:prstGeom prst="rect">
            <a:avLst/>
          </a:prstGeom>
          <a:noFill/>
        </p:spPr>
        <p:txBody>
          <a:bodyPr wrap="square" lIns="0" tIns="0" rIns="0" bIns="0" rtlCol="0" anchor="ctr">
            <a:noAutofit/>
          </a:bodyPr>
          <a:lstStyle/>
          <a:p>
            <a:pPr defTabSz="932472" fontAlgn="base">
              <a:spcBef>
                <a:spcPct val="0"/>
              </a:spcBef>
              <a:spcAft>
                <a:spcPct val="0"/>
              </a:spcAft>
            </a:pPr>
            <a:r>
              <a:rPr lang="en-US" sz="2400"/>
              <a:t>Define a set of compute resources for a web app to run</a:t>
            </a:r>
          </a:p>
        </p:txBody>
      </p:sp>
      <p:cxnSp>
        <p:nvCxnSpPr>
          <p:cNvPr id="29" name="Straight Connector 28">
            <a:extLst>
              <a:ext uri="{FF2B5EF4-FFF2-40B4-BE49-F238E27FC236}">
                <a16:creationId xmlns:a16="http://schemas.microsoft.com/office/drawing/2014/main" id="{53E57297-6431-4DB5-ABBB-7180B6D1AAAC}"/>
              </a:ext>
              <a:ext uri="{C183D7F6-B498-43B3-948B-1728B52AA6E4}">
                <adec:decorative xmlns:adec="http://schemas.microsoft.com/office/drawing/2017/decorative" val="1"/>
              </a:ext>
            </a:extLst>
          </p:cNvPr>
          <p:cNvCxnSpPr>
            <a:cxnSpLocks/>
          </p:cNvCxnSpPr>
          <p:nvPr/>
        </p:nvCxnSpPr>
        <p:spPr>
          <a:xfrm>
            <a:off x="1671739" y="2252627"/>
            <a:ext cx="103202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series of circles arranged in a circular pattern">
            <a:extLst>
              <a:ext uri="{FF2B5EF4-FFF2-40B4-BE49-F238E27FC236}">
                <a16:creationId xmlns:a16="http://schemas.microsoft.com/office/drawing/2014/main" id="{AB0BFAFD-474A-477E-9CAA-C6B1ABBAA0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038" y="2326490"/>
            <a:ext cx="950976" cy="950976"/>
          </a:xfrm>
          <a:prstGeom prst="rect">
            <a:avLst/>
          </a:prstGeom>
        </p:spPr>
      </p:pic>
      <p:sp>
        <p:nvSpPr>
          <p:cNvPr id="36" name="TextBox 35">
            <a:extLst>
              <a:ext uri="{FF2B5EF4-FFF2-40B4-BE49-F238E27FC236}">
                <a16:creationId xmlns:a16="http://schemas.microsoft.com/office/drawing/2014/main" id="{D42F2A4E-4628-48CD-94EB-2CB8F583BC58}"/>
              </a:ext>
            </a:extLst>
          </p:cNvPr>
          <p:cNvSpPr txBox="1"/>
          <p:nvPr/>
        </p:nvSpPr>
        <p:spPr>
          <a:xfrm>
            <a:off x="1676400" y="2435571"/>
            <a:ext cx="10320236" cy="731520"/>
          </a:xfrm>
          <a:prstGeom prst="rect">
            <a:avLst/>
          </a:prstGeom>
          <a:noFill/>
        </p:spPr>
        <p:txBody>
          <a:bodyPr wrap="square" lIns="0" tIns="0" rIns="0" bIns="0" rtlCol="0" anchor="ctr">
            <a:noAutofit/>
          </a:bodyPr>
          <a:lstStyle/>
          <a:p>
            <a:pPr defTabSz="932472" fontAlgn="base">
              <a:spcBef>
                <a:spcPct val="0"/>
              </a:spcBef>
              <a:spcAft>
                <a:spcPct val="0"/>
              </a:spcAft>
            </a:pPr>
            <a:r>
              <a:rPr lang="en-US" sz="2400"/>
              <a:t>Determines performance, price, and features</a:t>
            </a:r>
          </a:p>
        </p:txBody>
      </p:sp>
      <p:cxnSp>
        <p:nvCxnSpPr>
          <p:cNvPr id="30" name="Straight Connector 29">
            <a:extLst>
              <a:ext uri="{FF2B5EF4-FFF2-40B4-BE49-F238E27FC236}">
                <a16:creationId xmlns:a16="http://schemas.microsoft.com/office/drawing/2014/main" id="{2E76497B-27AD-4976-B73C-4E5CE9A2A841}"/>
              </a:ext>
              <a:ext uri="{C183D7F6-B498-43B3-948B-1728B52AA6E4}">
                <adec:decorative xmlns:adec="http://schemas.microsoft.com/office/drawing/2017/decorative" val="1"/>
              </a:ext>
            </a:extLst>
          </p:cNvPr>
          <p:cNvCxnSpPr>
            <a:cxnSpLocks/>
          </p:cNvCxnSpPr>
          <p:nvPr/>
        </p:nvCxnSpPr>
        <p:spPr>
          <a:xfrm>
            <a:off x="1671739" y="3350035"/>
            <a:ext cx="103202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puzzle map">
            <a:extLst>
              <a:ext uri="{FF2B5EF4-FFF2-40B4-BE49-F238E27FC236}">
                <a16:creationId xmlns:a16="http://schemas.microsoft.com/office/drawing/2014/main" id="{5771A941-D69D-40EB-B8B2-BD4905FC8B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038" y="3418631"/>
            <a:ext cx="950976" cy="950976"/>
          </a:xfrm>
          <a:prstGeom prst="rect">
            <a:avLst/>
          </a:prstGeom>
        </p:spPr>
      </p:pic>
      <p:sp>
        <p:nvSpPr>
          <p:cNvPr id="38" name="TextBox 37">
            <a:extLst>
              <a:ext uri="{FF2B5EF4-FFF2-40B4-BE49-F238E27FC236}">
                <a16:creationId xmlns:a16="http://schemas.microsoft.com/office/drawing/2014/main" id="{36FABD01-9B82-4FB5-AADA-1BC4145A50F9}"/>
              </a:ext>
            </a:extLst>
          </p:cNvPr>
          <p:cNvSpPr txBox="1"/>
          <p:nvPr/>
        </p:nvSpPr>
        <p:spPr>
          <a:xfrm>
            <a:off x="1676400" y="3532979"/>
            <a:ext cx="10320236" cy="731520"/>
          </a:xfrm>
          <a:prstGeom prst="rect">
            <a:avLst/>
          </a:prstGeom>
          <a:noFill/>
        </p:spPr>
        <p:txBody>
          <a:bodyPr wrap="square" lIns="0" tIns="0" rIns="0" bIns="0" rtlCol="0" anchor="ctr">
            <a:noAutofit/>
          </a:bodyPr>
          <a:lstStyle/>
          <a:p>
            <a:pPr defTabSz="932472" fontAlgn="base">
              <a:spcBef>
                <a:spcPct val="0"/>
              </a:spcBef>
              <a:spcAft>
                <a:spcPct val="0"/>
              </a:spcAft>
            </a:pPr>
            <a:r>
              <a:rPr lang="en-US" sz="2400"/>
              <a:t>One or more apps can be configured to run in the same App Service plan</a:t>
            </a:r>
          </a:p>
        </p:txBody>
      </p:sp>
      <p:cxnSp>
        <p:nvCxnSpPr>
          <p:cNvPr id="31" name="Straight Connector 30">
            <a:extLst>
              <a:ext uri="{FF2B5EF4-FFF2-40B4-BE49-F238E27FC236}">
                <a16:creationId xmlns:a16="http://schemas.microsoft.com/office/drawing/2014/main" id="{84EFEF22-4302-4F77-9F3B-A899B3DCE50F}"/>
              </a:ext>
              <a:ext uri="{C183D7F6-B498-43B3-948B-1728B52AA6E4}">
                <adec:decorative xmlns:adec="http://schemas.microsoft.com/office/drawing/2017/decorative" val="1"/>
              </a:ext>
            </a:extLst>
          </p:cNvPr>
          <p:cNvCxnSpPr>
            <a:cxnSpLocks/>
          </p:cNvCxnSpPr>
          <p:nvPr/>
        </p:nvCxnSpPr>
        <p:spPr>
          <a:xfrm>
            <a:off x="1671739" y="4447443"/>
            <a:ext cx="103202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descr="Icon of a circle branched into three connect circles">
            <a:extLst>
              <a:ext uri="{FF2B5EF4-FFF2-40B4-BE49-F238E27FC236}">
                <a16:creationId xmlns:a16="http://schemas.microsoft.com/office/drawing/2014/main" id="{B28A96A1-08BA-46F2-B1BF-5D0AE04097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7038" y="4589463"/>
            <a:ext cx="950976" cy="952500"/>
          </a:xfrm>
          <a:prstGeom prst="rect">
            <a:avLst/>
          </a:prstGeom>
        </p:spPr>
      </p:pic>
      <p:sp>
        <p:nvSpPr>
          <p:cNvPr id="40" name="TextBox 39">
            <a:extLst>
              <a:ext uri="{FF2B5EF4-FFF2-40B4-BE49-F238E27FC236}">
                <a16:creationId xmlns:a16="http://schemas.microsoft.com/office/drawing/2014/main" id="{83009821-43BE-4C35-A421-7076B3158455}"/>
              </a:ext>
            </a:extLst>
          </p:cNvPr>
          <p:cNvSpPr txBox="1"/>
          <p:nvPr/>
        </p:nvSpPr>
        <p:spPr>
          <a:xfrm>
            <a:off x="1676400" y="4630387"/>
            <a:ext cx="10320236" cy="1914876"/>
          </a:xfrm>
          <a:prstGeom prst="rect">
            <a:avLst/>
          </a:prstGeom>
          <a:noFill/>
        </p:spPr>
        <p:txBody>
          <a:bodyPr wrap="square" lIns="0" tIns="0" rIns="0" bIns="0" rtlCol="0" anchor="ctr">
            <a:noAutofit/>
          </a:bodyPr>
          <a:lstStyle/>
          <a:p>
            <a:pPr marL="0" lvl="1" fontAlgn="base">
              <a:spcBef>
                <a:spcPts val="300"/>
              </a:spcBef>
              <a:spcAft>
                <a:spcPts val="400"/>
              </a:spcAft>
            </a:pPr>
            <a:r>
              <a:rPr lang="en-US" sz="2400" dirty="0">
                <a:cs typeface="Segoe UI Semilight" panose="020B0402040204020203" pitchFamily="34" charset="0"/>
              </a:rPr>
              <a:t>Region where compute resources will be created </a:t>
            </a:r>
          </a:p>
          <a:p>
            <a:pPr marL="0" lvl="1" fontAlgn="base">
              <a:spcBef>
                <a:spcPts val="300"/>
              </a:spcBef>
              <a:spcAft>
                <a:spcPts val="400"/>
              </a:spcAft>
            </a:pPr>
            <a:r>
              <a:rPr lang="en-US" sz="2400" dirty="0">
                <a:cs typeface="Segoe UI Semilight" panose="020B0402040204020203" pitchFamily="34" charset="0"/>
              </a:rPr>
              <a:t>Number of virtual machine instances </a:t>
            </a:r>
          </a:p>
          <a:p>
            <a:pPr marL="0" lvl="1" fontAlgn="base">
              <a:spcBef>
                <a:spcPts val="300"/>
              </a:spcBef>
              <a:spcAft>
                <a:spcPts val="400"/>
              </a:spcAft>
            </a:pPr>
            <a:r>
              <a:rPr lang="en-US" sz="2400" dirty="0">
                <a:cs typeface="Segoe UI Semilight" panose="020B0402040204020203" pitchFamily="34" charset="0"/>
              </a:rPr>
              <a:t>Size of virtual machine instances </a:t>
            </a:r>
          </a:p>
          <a:p>
            <a:pPr marL="0" lvl="1" fontAlgn="base">
              <a:spcBef>
                <a:spcPts val="300"/>
              </a:spcBef>
              <a:spcAft>
                <a:spcPts val="400"/>
              </a:spcAft>
            </a:pPr>
            <a:r>
              <a:rPr lang="en-US" sz="2400" dirty="0">
                <a:cs typeface="Segoe UI Semilight" panose="020B0402040204020203" pitchFamily="34" charset="0"/>
              </a:rPr>
              <a:t>Pricing tier (next slide)</a:t>
            </a:r>
          </a:p>
        </p:txBody>
      </p:sp>
    </p:spTree>
    <p:extLst>
      <p:ext uri="{BB962C8B-B14F-4D97-AF65-F5344CB8AC3E}">
        <p14:creationId xmlns:p14="http://schemas.microsoft.com/office/powerpoint/2010/main" val="295580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1E3-A2DE-4FCA-AC95-21C6920840B6}"/>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Configure AKS Security</a:t>
            </a:r>
          </a:p>
        </p:txBody>
      </p:sp>
      <p:sp>
        <p:nvSpPr>
          <p:cNvPr id="3" name="Rectangle 2">
            <a:extLst>
              <a:ext uri="{FF2B5EF4-FFF2-40B4-BE49-F238E27FC236}">
                <a16:creationId xmlns:a16="http://schemas.microsoft.com/office/drawing/2014/main" id="{EE1BE874-2ED2-4659-A2FD-4761FCFF6994}"/>
              </a:ext>
            </a:extLst>
          </p:cNvPr>
          <p:cNvSpPr/>
          <p:nvPr/>
        </p:nvSpPr>
        <p:spPr>
          <a:xfrm>
            <a:off x="465138" y="2039896"/>
            <a:ext cx="10831513" cy="855662"/>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rPr>
              <a:t>Managed service </a:t>
            </a:r>
            <a:r>
              <a:rPr lang="en-US" sz="2000" dirty="0">
                <a:solidFill>
                  <a:schemeClr val="tx1"/>
                </a:solidFill>
              </a:rPr>
              <a:t>– Limit access with authorized IP ranges, create a private cluster, use RBAC and Azure AD access</a:t>
            </a:r>
          </a:p>
        </p:txBody>
      </p:sp>
      <p:sp>
        <p:nvSpPr>
          <p:cNvPr id="4" name="Rectangle 3">
            <a:extLst>
              <a:ext uri="{FF2B5EF4-FFF2-40B4-BE49-F238E27FC236}">
                <a16:creationId xmlns:a16="http://schemas.microsoft.com/office/drawing/2014/main" id="{850BB890-826F-42AA-A9DF-D6A3275FF2C8}"/>
              </a:ext>
            </a:extLst>
          </p:cNvPr>
          <p:cNvSpPr/>
          <p:nvPr/>
        </p:nvSpPr>
        <p:spPr>
          <a:xfrm>
            <a:off x="465137" y="3036803"/>
            <a:ext cx="10831513" cy="639065"/>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rPr>
              <a:t>Cluster upgrades – </a:t>
            </a:r>
            <a:r>
              <a:rPr lang="en-US" sz="2000" dirty="0">
                <a:solidFill>
                  <a:schemeClr val="tx1"/>
                </a:solidFill>
              </a:rPr>
              <a:t>Upgrade the AKS cluster with cordon and drain</a:t>
            </a:r>
          </a:p>
        </p:txBody>
      </p:sp>
      <p:sp>
        <p:nvSpPr>
          <p:cNvPr id="5" name="Rectangle 4">
            <a:extLst>
              <a:ext uri="{FF2B5EF4-FFF2-40B4-BE49-F238E27FC236}">
                <a16:creationId xmlns:a16="http://schemas.microsoft.com/office/drawing/2014/main" id="{456F97D0-B76F-4D11-974E-1DDFC3ADE741}"/>
              </a:ext>
            </a:extLst>
          </p:cNvPr>
          <p:cNvSpPr/>
          <p:nvPr/>
        </p:nvSpPr>
        <p:spPr>
          <a:xfrm>
            <a:off x="465136" y="3817113"/>
            <a:ext cx="10831513" cy="7283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rPr>
              <a:t>Node</a:t>
            </a:r>
            <a:r>
              <a:rPr lang="en-US" sz="2000" dirty="0">
                <a:solidFill>
                  <a:schemeClr val="tx1"/>
                </a:solidFill>
              </a:rPr>
              <a:t> – Automatic OS security patches, Azure managed disks, pod security policies</a:t>
            </a:r>
          </a:p>
        </p:txBody>
      </p:sp>
      <p:sp>
        <p:nvSpPr>
          <p:cNvPr id="7" name="Rectangle 6">
            <a:extLst>
              <a:ext uri="{FF2B5EF4-FFF2-40B4-BE49-F238E27FC236}">
                <a16:creationId xmlns:a16="http://schemas.microsoft.com/office/drawing/2014/main" id="{03A1AF06-63AE-47CC-AA61-E9017B187D4F}"/>
              </a:ext>
            </a:extLst>
          </p:cNvPr>
          <p:cNvSpPr/>
          <p:nvPr/>
        </p:nvSpPr>
        <p:spPr>
          <a:xfrm>
            <a:off x="465136" y="4686666"/>
            <a:ext cx="10831513" cy="7283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rPr>
              <a:t>Networks</a:t>
            </a:r>
            <a:r>
              <a:rPr lang="en-US" sz="2000" dirty="0">
                <a:solidFill>
                  <a:schemeClr val="tx1"/>
                </a:solidFill>
              </a:rPr>
              <a:t> – Define </a:t>
            </a:r>
            <a:r>
              <a:rPr lang="en-US" sz="2000" b="0" i="0" dirty="0">
                <a:solidFill>
                  <a:srgbClr val="171717"/>
                </a:solidFill>
                <a:effectLst/>
                <a:latin typeface="Segoe UI" panose="020B0502040204020203" pitchFamily="34" charset="0"/>
              </a:rPr>
              <a:t>ingress controllers with private internal IP addresses, filter the flow of traffic with networ</a:t>
            </a:r>
            <a:r>
              <a:rPr lang="en-US" sz="2000" dirty="0">
                <a:solidFill>
                  <a:schemeClr val="tx1"/>
                </a:solidFill>
              </a:rPr>
              <a:t>k security groups</a:t>
            </a:r>
          </a:p>
        </p:txBody>
      </p:sp>
      <p:sp>
        <p:nvSpPr>
          <p:cNvPr id="20" name="Rectangle 19">
            <a:extLst>
              <a:ext uri="{FF2B5EF4-FFF2-40B4-BE49-F238E27FC236}">
                <a16:creationId xmlns:a16="http://schemas.microsoft.com/office/drawing/2014/main" id="{35C60CF7-A883-42C8-B24B-842DD9BB5CBF}"/>
              </a:ext>
            </a:extLst>
          </p:cNvPr>
          <p:cNvSpPr/>
          <p:nvPr/>
        </p:nvSpPr>
        <p:spPr>
          <a:xfrm>
            <a:off x="465136" y="5556221"/>
            <a:ext cx="10831513" cy="728308"/>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rPr>
              <a:t>Data</a:t>
            </a:r>
            <a:r>
              <a:rPr lang="en-US" sz="2000" dirty="0">
                <a:solidFill>
                  <a:schemeClr val="tx1"/>
                </a:solidFill>
              </a:rPr>
              <a:t> – Kubernetes secrets for credentials and keys</a:t>
            </a:r>
          </a:p>
        </p:txBody>
      </p:sp>
      <p:sp>
        <p:nvSpPr>
          <p:cNvPr id="8" name="Rectangle 7">
            <a:extLst>
              <a:ext uri="{FF2B5EF4-FFF2-40B4-BE49-F238E27FC236}">
                <a16:creationId xmlns:a16="http://schemas.microsoft.com/office/drawing/2014/main" id="{36AA72AF-41A2-44EB-8D39-37EA528CBC4E}"/>
              </a:ext>
              <a:ext uri="{C183D7F6-B498-43B3-948B-1728B52AA6E4}">
                <adec:decorative xmlns:adec="http://schemas.microsoft.com/office/drawing/2017/decorative" val="1"/>
              </a:ext>
            </a:extLst>
          </p:cNvPr>
          <p:cNvSpPr/>
          <p:nvPr/>
        </p:nvSpPr>
        <p:spPr bwMode="auto">
          <a:xfrm>
            <a:off x="427037" y="1204910"/>
            <a:ext cx="786384" cy="69149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4572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IN" sz="4800" b="1" dirty="0">
                <a:solidFill>
                  <a:srgbClr val="007E39"/>
                </a:solidFill>
                <a:ea typeface="Segoe UI" pitchFamily="34" charset="0"/>
                <a:cs typeface="Segoe UI" pitchFamily="34" charset="0"/>
                <a:sym typeface="Wingdings" panose="05000000000000000000" pitchFamily="2" charset="2"/>
              </a:rPr>
              <a:t></a:t>
            </a:r>
            <a:endParaRPr lang="en-US" sz="4800" b="1" dirty="0">
              <a:solidFill>
                <a:srgbClr val="007E39"/>
              </a:solidFill>
              <a:ea typeface="Segoe UI" pitchFamily="34" charset="0"/>
              <a:cs typeface="Segoe UI" pitchFamily="34" charset="0"/>
            </a:endParaRPr>
          </a:p>
        </p:txBody>
      </p:sp>
      <p:sp>
        <p:nvSpPr>
          <p:cNvPr id="9" name="Freeform: Shape 8">
            <a:extLst>
              <a:ext uri="{FF2B5EF4-FFF2-40B4-BE49-F238E27FC236}">
                <a16:creationId xmlns:a16="http://schemas.microsoft.com/office/drawing/2014/main" id="{9C52FEC9-0696-4A8D-ABA6-E068507A2072}"/>
              </a:ext>
              <a:ext uri="{C183D7F6-B498-43B3-948B-1728B52AA6E4}">
                <adec:decorative xmlns:adec="http://schemas.microsoft.com/office/drawing/2017/decorative" val="1"/>
              </a:ext>
            </a:extLst>
          </p:cNvPr>
          <p:cNvSpPr/>
          <p:nvPr/>
        </p:nvSpPr>
        <p:spPr bwMode="auto">
          <a:xfrm>
            <a:off x="-1" y="1204911"/>
            <a:ext cx="12436475" cy="691498"/>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dirty="0">
                <a:solidFill>
                  <a:schemeClr val="tx1"/>
                </a:solidFill>
                <a:latin typeface="+mj-lt"/>
                <a:cs typeface="Segoe UI Semibold" panose="020B0702040204020203" pitchFamily="34" charset="0"/>
              </a:rPr>
              <a:t>Implement security across the entire AKS infrastructure </a:t>
            </a:r>
          </a:p>
        </p:txBody>
      </p:sp>
    </p:spTree>
    <p:extLst>
      <p:ext uri="{BB962C8B-B14F-4D97-AF65-F5344CB8AC3E}">
        <p14:creationId xmlns:p14="http://schemas.microsoft.com/office/powerpoint/2010/main" val="105857044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a:xfrm>
            <a:off x="465138" y="632779"/>
            <a:ext cx="11533187" cy="430887"/>
          </a:xfrm>
        </p:spPr>
        <p:txBody>
          <a:bodyPr/>
          <a:lstStyle/>
          <a:p>
            <a:pPr>
              <a:lnSpc>
                <a:spcPct val="100000"/>
              </a:lnSpc>
            </a:pPr>
            <a:r>
              <a:rPr lang="en-US" spc="0">
                <a:solidFill>
                  <a:schemeClr val="tx1"/>
                </a:solidFill>
              </a:rPr>
              <a:t>Virtual </a:t>
            </a:r>
            <a:r>
              <a:rPr lang="en-US" spc="0" err="1">
                <a:solidFill>
                  <a:schemeClr val="tx1"/>
                </a:solidFill>
              </a:rPr>
              <a:t>Kubelet</a:t>
            </a:r>
            <a:endParaRPr lang="en-US" spc="0">
              <a:solidFill>
                <a:schemeClr val="tx1"/>
              </a:solidFill>
            </a:endParaRPr>
          </a:p>
        </p:txBody>
      </p:sp>
      <p:sp>
        <p:nvSpPr>
          <p:cNvPr id="3" name="Rectangle 2">
            <a:extLst>
              <a:ext uri="{FF2B5EF4-FFF2-40B4-BE49-F238E27FC236}">
                <a16:creationId xmlns:a16="http://schemas.microsoft.com/office/drawing/2014/main" id="{3E80ECD5-FA31-446F-850D-445E484BC719}"/>
              </a:ext>
              <a:ext uri="{C183D7F6-B498-43B3-948B-1728B52AA6E4}">
                <adec:decorative xmlns:adec="http://schemas.microsoft.com/office/drawing/2017/decorative" val="1"/>
              </a:ext>
            </a:extLst>
          </p:cNvPr>
          <p:cNvSpPr/>
          <p:nvPr/>
        </p:nvSpPr>
        <p:spPr bwMode="auto">
          <a:xfrm>
            <a:off x="427037" y="1493134"/>
            <a:ext cx="11582401" cy="345986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pic>
        <p:nvPicPr>
          <p:cNvPr id="7" name="Picture 4" descr="An AKS cluster has virtual kubelet connectingn to Azure Container Instances, Azure Batch, and Other providers">
            <a:extLst>
              <a:ext uri="{FF2B5EF4-FFF2-40B4-BE49-F238E27FC236}">
                <a16:creationId xmlns:a16="http://schemas.microsoft.com/office/drawing/2014/main" id="{BAAB1B5E-C485-4B3A-9A62-32D68EFDC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937" y="1607132"/>
            <a:ext cx="8102600" cy="3231870"/>
          </a:xfrm>
          <a:prstGeom prst="rect">
            <a:avLst/>
          </a:prstGeom>
        </p:spPr>
      </p:pic>
      <p:sp>
        <p:nvSpPr>
          <p:cNvPr id="4" name="Rectangle 3">
            <a:extLst>
              <a:ext uri="{FF2B5EF4-FFF2-40B4-BE49-F238E27FC236}">
                <a16:creationId xmlns:a16="http://schemas.microsoft.com/office/drawing/2014/main" id="{826DF6AE-BDB3-4735-83ED-837F3DAFA16A}"/>
              </a:ext>
            </a:extLst>
          </p:cNvPr>
          <p:cNvSpPr/>
          <p:nvPr/>
        </p:nvSpPr>
        <p:spPr>
          <a:xfrm>
            <a:off x="427035" y="5056382"/>
            <a:ext cx="3657600" cy="1305363"/>
          </a:xfrm>
          <a:prstGeom prst="rect">
            <a:avLst/>
          </a:prstGeom>
          <a:solidFill>
            <a:schemeClr val="bg1">
              <a:lumMod val="95000"/>
            </a:schemeClr>
          </a:solidFill>
          <a:ln w="1270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a:solidFill>
                  <a:schemeClr val="tx1"/>
                </a:solidFill>
                <a:cs typeface="Segoe UI Semilight"/>
              </a:rPr>
              <a:t>Virtual </a:t>
            </a:r>
            <a:r>
              <a:rPr lang="en-US" sz="2000" err="1">
                <a:solidFill>
                  <a:schemeClr val="tx1"/>
                </a:solidFill>
                <a:cs typeface="Segoe UI Semilight"/>
              </a:rPr>
              <a:t>kubelet</a:t>
            </a:r>
            <a:r>
              <a:rPr lang="en-US" sz="2000">
                <a:solidFill>
                  <a:schemeClr val="tx1"/>
                </a:solidFill>
                <a:cs typeface="Segoe UI Semilight"/>
              </a:rPr>
              <a:t> is an </a:t>
            </a:r>
            <a:br>
              <a:rPr lang="en-US" sz="2000">
                <a:solidFill>
                  <a:schemeClr val="tx1"/>
                </a:solidFill>
                <a:cs typeface="Segoe UI Semilight"/>
              </a:rPr>
            </a:br>
            <a:r>
              <a:rPr lang="en-US" sz="2000">
                <a:solidFill>
                  <a:schemeClr val="tx1"/>
                </a:solidFill>
                <a:cs typeface="Segoe UI Semilight"/>
              </a:rPr>
              <a:t>open-source Kubernetes </a:t>
            </a:r>
            <a:r>
              <a:rPr lang="en-US" sz="2000" err="1">
                <a:solidFill>
                  <a:schemeClr val="tx1"/>
                </a:solidFill>
                <a:cs typeface="Segoe UI Semilight"/>
              </a:rPr>
              <a:t>kubelet</a:t>
            </a:r>
            <a:r>
              <a:rPr lang="en-US" sz="2000">
                <a:solidFill>
                  <a:schemeClr val="tx1"/>
                </a:solidFill>
                <a:cs typeface="Segoe UI Semilight"/>
              </a:rPr>
              <a:t> implementation </a:t>
            </a:r>
            <a:endParaRPr lang="en-US" sz="2000">
              <a:solidFill>
                <a:schemeClr val="tx1"/>
              </a:solidFill>
            </a:endParaRPr>
          </a:p>
        </p:txBody>
      </p:sp>
      <p:sp>
        <p:nvSpPr>
          <p:cNvPr id="5" name="Rectangle 4">
            <a:extLst>
              <a:ext uri="{FF2B5EF4-FFF2-40B4-BE49-F238E27FC236}">
                <a16:creationId xmlns:a16="http://schemas.microsoft.com/office/drawing/2014/main" id="{8282825F-E077-4821-B376-7EBDD6FB2C5C}"/>
              </a:ext>
            </a:extLst>
          </p:cNvPr>
          <p:cNvSpPr/>
          <p:nvPr/>
        </p:nvSpPr>
        <p:spPr>
          <a:xfrm>
            <a:off x="4288592" y="5056382"/>
            <a:ext cx="4310983" cy="1305363"/>
          </a:xfrm>
          <a:prstGeom prst="rect">
            <a:avLst/>
          </a:prstGeom>
          <a:solidFill>
            <a:schemeClr val="bg1">
              <a:lumMod val="95000"/>
            </a:schemeClr>
          </a:solidFill>
          <a:ln w="1270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a:solidFill>
                  <a:schemeClr val="tx1"/>
                </a:solidFill>
                <a:cs typeface="Segoe UI Semilight"/>
              </a:rPr>
              <a:t>The virtual </a:t>
            </a:r>
            <a:r>
              <a:rPr lang="en-US" sz="2000" err="1">
                <a:solidFill>
                  <a:schemeClr val="tx1"/>
                </a:solidFill>
                <a:cs typeface="Segoe UI Semilight"/>
              </a:rPr>
              <a:t>kubelet</a:t>
            </a:r>
            <a:r>
              <a:rPr lang="en-US" sz="2000">
                <a:solidFill>
                  <a:schemeClr val="tx1"/>
                </a:solidFill>
                <a:cs typeface="Segoe UI Semilight"/>
              </a:rPr>
              <a:t> registers itself as a node and allows developers to deploy pods and containers with their own APIs</a:t>
            </a:r>
          </a:p>
        </p:txBody>
      </p:sp>
      <p:sp>
        <p:nvSpPr>
          <p:cNvPr id="6" name="Rectangle 5">
            <a:extLst>
              <a:ext uri="{FF2B5EF4-FFF2-40B4-BE49-F238E27FC236}">
                <a16:creationId xmlns:a16="http://schemas.microsoft.com/office/drawing/2014/main" id="{2099F95A-D98D-493F-A337-1A1FC8BEC264}"/>
              </a:ext>
            </a:extLst>
          </p:cNvPr>
          <p:cNvSpPr/>
          <p:nvPr/>
        </p:nvSpPr>
        <p:spPr>
          <a:xfrm>
            <a:off x="8803532" y="5056382"/>
            <a:ext cx="3205905" cy="1305363"/>
          </a:xfrm>
          <a:prstGeom prst="rect">
            <a:avLst/>
          </a:prstGeom>
          <a:solidFill>
            <a:schemeClr val="bg1">
              <a:lumMod val="95000"/>
            </a:schemeClr>
          </a:solidFill>
          <a:ln w="1270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a:solidFill>
                  <a:schemeClr val="tx1"/>
                </a:solidFill>
                <a:cs typeface="Segoe UI Semilight"/>
              </a:rPr>
              <a:t>Supported by an ecosystem of providers</a:t>
            </a:r>
            <a:endParaRPr lang="en-US" sz="2000">
              <a:solidFill>
                <a:schemeClr val="tx1"/>
              </a:solidFill>
            </a:endParaRPr>
          </a:p>
        </p:txBody>
      </p:sp>
    </p:spTree>
    <p:extLst>
      <p:ext uri="{BB962C8B-B14F-4D97-AF65-F5344CB8AC3E}">
        <p14:creationId xmlns:p14="http://schemas.microsoft.com/office/powerpoint/2010/main" val="305545798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Explore Continuous Integration and Deployment</a:t>
            </a:r>
          </a:p>
        </p:txBody>
      </p:sp>
      <p:sp>
        <p:nvSpPr>
          <p:cNvPr id="3" name="Rectangle 2">
            <a:extLst>
              <a:ext uri="{FF2B5EF4-FFF2-40B4-BE49-F238E27FC236}">
                <a16:creationId xmlns:a16="http://schemas.microsoft.com/office/drawing/2014/main" id="{92BF57A4-DFE6-48FD-B706-731E8B92B3CA}"/>
              </a:ext>
            </a:extLst>
          </p:cNvPr>
          <p:cNvSpPr/>
          <p:nvPr/>
        </p:nvSpPr>
        <p:spPr>
          <a:xfrm>
            <a:off x="426532" y="1192214"/>
            <a:ext cx="3962906" cy="63785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a:solidFill>
                  <a:schemeClr val="tx1"/>
                </a:solidFill>
              </a:rPr>
              <a:t>Work in a single source control</a:t>
            </a:r>
          </a:p>
        </p:txBody>
      </p:sp>
      <p:sp>
        <p:nvSpPr>
          <p:cNvPr id="4" name="Rectangle 3">
            <a:extLst>
              <a:ext uri="{FF2B5EF4-FFF2-40B4-BE49-F238E27FC236}">
                <a16:creationId xmlns:a16="http://schemas.microsoft.com/office/drawing/2014/main" id="{7F08BAC9-43AB-4E79-BDA9-69AFE738EDA7}"/>
              </a:ext>
            </a:extLst>
          </p:cNvPr>
          <p:cNvSpPr/>
          <p:nvPr/>
        </p:nvSpPr>
        <p:spPr>
          <a:xfrm>
            <a:off x="426532" y="2036811"/>
            <a:ext cx="3962906" cy="137840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a:solidFill>
                  <a:schemeClr val="tx1"/>
                </a:solidFill>
              </a:rPr>
              <a:t>Whenever code updates are</a:t>
            </a:r>
            <a:br>
              <a:rPr lang="en-US">
                <a:solidFill>
                  <a:schemeClr val="tx1"/>
                </a:solidFill>
              </a:rPr>
            </a:br>
            <a:r>
              <a:rPr lang="en-US">
                <a:solidFill>
                  <a:schemeClr val="tx1"/>
                </a:solidFill>
              </a:rPr>
              <a:t>pushed to the source control,</a:t>
            </a:r>
            <a:br>
              <a:rPr lang="en-US">
                <a:solidFill>
                  <a:schemeClr val="tx1"/>
                </a:solidFill>
              </a:rPr>
            </a:br>
            <a:r>
              <a:rPr lang="en-US">
                <a:solidFill>
                  <a:schemeClr val="tx1"/>
                </a:solidFill>
              </a:rPr>
              <a:t>then the website or web app will automatically pick up the updates</a:t>
            </a:r>
          </a:p>
        </p:txBody>
      </p:sp>
      <p:sp>
        <p:nvSpPr>
          <p:cNvPr id="5" name="Rectangle 4">
            <a:extLst>
              <a:ext uri="{FF2B5EF4-FFF2-40B4-BE49-F238E27FC236}">
                <a16:creationId xmlns:a16="http://schemas.microsoft.com/office/drawing/2014/main" id="{C7DC2127-FB27-4339-B1ED-0D3E73261361}"/>
              </a:ext>
            </a:extLst>
          </p:cNvPr>
          <p:cNvSpPr/>
          <p:nvPr/>
        </p:nvSpPr>
        <p:spPr>
          <a:xfrm>
            <a:off x="426532" y="3738444"/>
            <a:ext cx="3962906" cy="116668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a:solidFill>
                  <a:schemeClr val="tx1"/>
                </a:solidFill>
              </a:rPr>
              <a:t>A continuous deployment workflow publishes the most recent updates from a project</a:t>
            </a:r>
          </a:p>
        </p:txBody>
      </p:sp>
      <p:sp>
        <p:nvSpPr>
          <p:cNvPr id="8" name="Rectangle 7">
            <a:extLst>
              <a:ext uri="{FF2B5EF4-FFF2-40B4-BE49-F238E27FC236}">
                <a16:creationId xmlns:a16="http://schemas.microsoft.com/office/drawing/2014/main" id="{DD8002E6-A425-4BD7-88B3-81B9031BCB09}"/>
              </a:ext>
            </a:extLst>
          </p:cNvPr>
          <p:cNvSpPr/>
          <p:nvPr/>
        </p:nvSpPr>
        <p:spPr>
          <a:xfrm>
            <a:off x="426532" y="5195060"/>
            <a:ext cx="3962906" cy="116668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a:solidFill>
                  <a:schemeClr val="tx1"/>
                </a:solidFill>
              </a:rPr>
              <a:t>Use the portal for continuous deployments from GitHub, Bitbucket, or Azure DevOps</a:t>
            </a:r>
          </a:p>
        </p:txBody>
      </p:sp>
      <p:sp>
        <p:nvSpPr>
          <p:cNvPr id="7" name="Rectangle 6">
            <a:extLst>
              <a:ext uri="{FF2B5EF4-FFF2-40B4-BE49-F238E27FC236}">
                <a16:creationId xmlns:a16="http://schemas.microsoft.com/office/drawing/2014/main" id="{C061A86C-8E42-41A2-829D-D7F88F8071D4}"/>
              </a:ext>
              <a:ext uri="{C183D7F6-B498-43B3-948B-1728B52AA6E4}">
                <adec:decorative xmlns:adec="http://schemas.microsoft.com/office/drawing/2017/decorative" val="1"/>
              </a:ext>
            </a:extLst>
          </p:cNvPr>
          <p:cNvSpPr/>
          <p:nvPr/>
        </p:nvSpPr>
        <p:spPr bwMode="auto">
          <a:xfrm>
            <a:off x="4554790" y="1192213"/>
            <a:ext cx="745464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solidFill>
                <a:schemeClr val="tx1"/>
              </a:solidFill>
              <a:ea typeface="Segoe UI" pitchFamily="34" charset="0"/>
              <a:cs typeface="Segoe UI" pitchFamily="34" charset="0"/>
            </a:endParaRPr>
          </a:p>
        </p:txBody>
      </p:sp>
      <p:grpSp>
        <p:nvGrpSpPr>
          <p:cNvPr id="45" name="Group 44" descr="Diagram illustrating that two developers are sending information to GitHub and GitHub is providing the information to a website">
            <a:extLst>
              <a:ext uri="{FF2B5EF4-FFF2-40B4-BE49-F238E27FC236}">
                <a16:creationId xmlns:a16="http://schemas.microsoft.com/office/drawing/2014/main" id="{107BDE37-D08D-4703-BD8D-F41F4AAA88B7}"/>
              </a:ext>
            </a:extLst>
          </p:cNvPr>
          <p:cNvGrpSpPr/>
          <p:nvPr/>
        </p:nvGrpSpPr>
        <p:grpSpPr>
          <a:xfrm>
            <a:off x="4813874" y="1549240"/>
            <a:ext cx="6443200" cy="4364255"/>
            <a:chOff x="4813874" y="1549240"/>
            <a:chExt cx="6443200" cy="4364255"/>
          </a:xfrm>
        </p:grpSpPr>
        <p:sp>
          <p:nvSpPr>
            <p:cNvPr id="34" name="TextBox 33">
              <a:extLst>
                <a:ext uri="{FF2B5EF4-FFF2-40B4-BE49-F238E27FC236}">
                  <a16:creationId xmlns:a16="http://schemas.microsoft.com/office/drawing/2014/main" id="{C065F36B-F91A-4011-9BA4-4C077D184064}"/>
                </a:ext>
              </a:extLst>
            </p:cNvPr>
            <p:cNvSpPr txBox="1"/>
            <p:nvPr/>
          </p:nvSpPr>
          <p:spPr>
            <a:xfrm>
              <a:off x="4813874" y="1549240"/>
              <a:ext cx="2835713" cy="307777"/>
            </a:xfrm>
            <a:prstGeom prst="rect">
              <a:avLst/>
            </a:prstGeom>
            <a:noFill/>
          </p:spPr>
          <p:txBody>
            <a:bodyPr wrap="none" lIns="0" tIns="0" rIns="0" bIns="0" rtlCol="0" anchor="t">
              <a:spAutoFit/>
            </a:bodyPr>
            <a:lstStyle/>
            <a:p>
              <a:pPr>
                <a:spcAft>
                  <a:spcPts val="600"/>
                </a:spcAft>
              </a:pPr>
              <a:r>
                <a:rPr lang="en-US" sz="2000">
                  <a:latin typeface="+mj-lt"/>
                </a:rPr>
                <a:t>Continuous Deployment</a:t>
              </a:r>
              <a:endParaRPr lang="en-IN" sz="2000">
                <a:latin typeface="+mj-lt"/>
              </a:endParaRPr>
            </a:p>
          </p:txBody>
        </p:sp>
        <p:pic>
          <p:nvPicPr>
            <p:cNvPr id="36" name="Picture 35" descr="Icon of a computer screen">
              <a:extLst>
                <a:ext uri="{FF2B5EF4-FFF2-40B4-BE49-F238E27FC236}">
                  <a16:creationId xmlns:a16="http://schemas.microsoft.com/office/drawing/2014/main" id="{0811C895-16C1-4734-905D-504F5DFCC03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394799" y="2631412"/>
              <a:ext cx="594360" cy="594360"/>
            </a:xfrm>
            <a:prstGeom prst="rect">
              <a:avLst/>
            </a:prstGeom>
          </p:spPr>
        </p:pic>
        <p:sp>
          <p:nvSpPr>
            <p:cNvPr id="42" name="TextBox 41">
              <a:extLst>
                <a:ext uri="{FF2B5EF4-FFF2-40B4-BE49-F238E27FC236}">
                  <a16:creationId xmlns:a16="http://schemas.microsoft.com/office/drawing/2014/main" id="{F5654307-81C9-4F5F-A1F2-7468F5F87AA9}"/>
                </a:ext>
              </a:extLst>
            </p:cNvPr>
            <p:cNvSpPr txBox="1"/>
            <p:nvPr/>
          </p:nvSpPr>
          <p:spPr>
            <a:xfrm>
              <a:off x="5145964" y="3363233"/>
              <a:ext cx="1092030" cy="246221"/>
            </a:xfrm>
            <a:prstGeom prst="rect">
              <a:avLst/>
            </a:prstGeom>
            <a:noFill/>
          </p:spPr>
          <p:txBody>
            <a:bodyPr wrap="none" lIns="0" tIns="0" rIns="0" bIns="0" rtlCol="0" anchor="t">
              <a:spAutoFit/>
            </a:bodyPr>
            <a:lstStyle/>
            <a:p>
              <a:pPr>
                <a:spcAft>
                  <a:spcPts val="600"/>
                </a:spcAft>
              </a:pPr>
              <a:r>
                <a:rPr lang="en-US" sz="1600"/>
                <a:t>Developer 1</a:t>
              </a:r>
              <a:endParaRPr lang="en-IN" sz="1600"/>
            </a:p>
          </p:txBody>
        </p:sp>
        <p:cxnSp>
          <p:nvCxnSpPr>
            <p:cNvPr id="21" name="Straight Arrow Connector 20">
              <a:extLst>
                <a:ext uri="{FF2B5EF4-FFF2-40B4-BE49-F238E27FC236}">
                  <a16:creationId xmlns:a16="http://schemas.microsoft.com/office/drawing/2014/main" id="{1F7CD421-0C49-466A-9380-A285E5CAA6D6}"/>
                </a:ext>
              </a:extLst>
            </p:cNvPr>
            <p:cNvCxnSpPr>
              <a:cxnSpLocks/>
            </p:cNvCxnSpPr>
            <p:nvPr/>
          </p:nvCxnSpPr>
          <p:spPr>
            <a:xfrm>
              <a:off x="6442857" y="3147274"/>
              <a:ext cx="1032216" cy="975947"/>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48" name="Picture 47" descr="Icon of a computer screen">
              <a:extLst>
                <a:ext uri="{FF2B5EF4-FFF2-40B4-BE49-F238E27FC236}">
                  <a16:creationId xmlns:a16="http://schemas.microsoft.com/office/drawing/2014/main" id="{E7CB59CC-1FCE-42FE-8C4E-0F0903AC9D5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394799" y="4915646"/>
              <a:ext cx="594360" cy="594360"/>
            </a:xfrm>
            <a:prstGeom prst="rect">
              <a:avLst/>
            </a:prstGeom>
          </p:spPr>
        </p:pic>
        <p:sp>
          <p:nvSpPr>
            <p:cNvPr id="43" name="TextBox 42">
              <a:extLst>
                <a:ext uri="{FF2B5EF4-FFF2-40B4-BE49-F238E27FC236}">
                  <a16:creationId xmlns:a16="http://schemas.microsoft.com/office/drawing/2014/main" id="{E5A19090-E23D-46D9-89ED-5969124AEB89}"/>
                </a:ext>
              </a:extLst>
            </p:cNvPr>
            <p:cNvSpPr txBox="1"/>
            <p:nvPr/>
          </p:nvSpPr>
          <p:spPr>
            <a:xfrm>
              <a:off x="5145964" y="5667274"/>
              <a:ext cx="1092030" cy="246221"/>
            </a:xfrm>
            <a:prstGeom prst="rect">
              <a:avLst/>
            </a:prstGeom>
            <a:noFill/>
          </p:spPr>
          <p:txBody>
            <a:bodyPr wrap="none" lIns="0" tIns="0" rIns="0" bIns="0" rtlCol="0" anchor="t">
              <a:spAutoFit/>
            </a:bodyPr>
            <a:lstStyle/>
            <a:p>
              <a:pPr>
                <a:spcAft>
                  <a:spcPts val="600"/>
                </a:spcAft>
              </a:pPr>
              <a:r>
                <a:rPr lang="en-US" sz="1600"/>
                <a:t>Developer 2</a:t>
              </a:r>
              <a:endParaRPr lang="en-IN" sz="1600"/>
            </a:p>
          </p:txBody>
        </p:sp>
        <p:cxnSp>
          <p:nvCxnSpPr>
            <p:cNvPr id="22" name="Straight Arrow Connector 21">
              <a:extLst>
                <a:ext uri="{FF2B5EF4-FFF2-40B4-BE49-F238E27FC236}">
                  <a16:creationId xmlns:a16="http://schemas.microsoft.com/office/drawing/2014/main" id="{BF6FA496-BF0C-4DDB-A68C-573B69236DBF}"/>
                </a:ext>
              </a:extLst>
            </p:cNvPr>
            <p:cNvCxnSpPr>
              <a:cxnSpLocks/>
            </p:cNvCxnSpPr>
            <p:nvPr/>
          </p:nvCxnSpPr>
          <p:spPr>
            <a:xfrm flipV="1">
              <a:off x="6442857" y="4433149"/>
              <a:ext cx="1035003" cy="978408"/>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626E993-653A-474D-AC28-2402B299B906}"/>
                </a:ext>
              </a:extLst>
            </p:cNvPr>
            <p:cNvSpPr/>
            <p:nvPr/>
          </p:nvSpPr>
          <p:spPr bwMode="auto">
            <a:xfrm>
              <a:off x="7582738" y="3537903"/>
              <a:ext cx="1342819" cy="134281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spcAft>
                  <a:spcPts val="600"/>
                </a:spcAft>
              </a:pPr>
              <a:r>
                <a:rPr lang="en-US" sz="1600">
                  <a:solidFill>
                    <a:schemeClr val="bg1"/>
                  </a:solidFill>
                </a:rPr>
                <a:t>GitHub</a:t>
              </a:r>
            </a:p>
          </p:txBody>
        </p:sp>
        <p:pic>
          <p:nvPicPr>
            <p:cNvPr id="2058" name="Picture 10" descr="Github character silhouette | Free Icon">
              <a:extLst>
                <a:ext uri="{FF2B5EF4-FFF2-40B4-BE49-F238E27FC236}">
                  <a16:creationId xmlns:a16="http://schemas.microsoft.com/office/drawing/2014/main" id="{E2BCF348-C7B7-47E7-B1AA-E8C5145EED3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0233" y="3678039"/>
              <a:ext cx="787828" cy="787828"/>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DCFB5487-3766-464E-A91B-B77A4D601776}"/>
                </a:ext>
              </a:extLst>
            </p:cNvPr>
            <p:cNvSpPr txBox="1"/>
            <p:nvPr/>
          </p:nvSpPr>
          <p:spPr>
            <a:xfrm>
              <a:off x="7354187" y="4971034"/>
              <a:ext cx="2801473" cy="246221"/>
            </a:xfrm>
            <a:prstGeom prst="rect">
              <a:avLst/>
            </a:prstGeom>
            <a:noFill/>
          </p:spPr>
          <p:txBody>
            <a:bodyPr wrap="none" lIns="0" tIns="0" rIns="0" bIns="0" rtlCol="0" anchor="t">
              <a:spAutoFit/>
            </a:bodyPr>
            <a:lstStyle/>
            <a:p>
              <a:pPr>
                <a:spcAft>
                  <a:spcPts val="600"/>
                </a:spcAft>
              </a:pPr>
              <a:r>
                <a:rPr lang="en-US" sz="1600"/>
                <a:t>Or similar single source control</a:t>
              </a:r>
              <a:endParaRPr lang="en-IN" sz="1600"/>
            </a:p>
          </p:txBody>
        </p:sp>
        <p:cxnSp>
          <p:nvCxnSpPr>
            <p:cNvPr id="24" name="Straight Arrow Connector 23">
              <a:extLst>
                <a:ext uri="{FF2B5EF4-FFF2-40B4-BE49-F238E27FC236}">
                  <a16:creationId xmlns:a16="http://schemas.microsoft.com/office/drawing/2014/main" id="{E19E6087-5BAF-4167-9CE1-B9FF1B1AB820}"/>
                </a:ext>
              </a:extLst>
            </p:cNvPr>
            <p:cNvCxnSpPr>
              <a:cxnSpLocks/>
            </p:cNvCxnSpPr>
            <p:nvPr/>
          </p:nvCxnSpPr>
          <p:spPr>
            <a:xfrm>
              <a:off x="9030435" y="4209312"/>
              <a:ext cx="1035050" cy="0"/>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8" name="Picture 37" descr="Icons of a series of circles with rings enclosing a bigger circle at the centre">
              <a:extLst>
                <a:ext uri="{FF2B5EF4-FFF2-40B4-BE49-F238E27FC236}">
                  <a16:creationId xmlns:a16="http://schemas.microsoft.com/office/drawing/2014/main" id="{BC9FDE17-B9F0-46D1-87E9-02B7FB10ED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96877" y="3779384"/>
              <a:ext cx="594360" cy="594360"/>
            </a:xfrm>
            <a:prstGeom prst="rect">
              <a:avLst/>
            </a:prstGeom>
          </p:spPr>
        </p:pic>
        <p:sp>
          <p:nvSpPr>
            <p:cNvPr id="44" name="TextBox 43">
              <a:extLst>
                <a:ext uri="{FF2B5EF4-FFF2-40B4-BE49-F238E27FC236}">
                  <a16:creationId xmlns:a16="http://schemas.microsoft.com/office/drawing/2014/main" id="{B46BEBC1-D9F0-4883-8C6A-6542C5596554}"/>
                </a:ext>
              </a:extLst>
            </p:cNvPr>
            <p:cNvSpPr txBox="1"/>
            <p:nvPr/>
          </p:nvSpPr>
          <p:spPr>
            <a:xfrm>
              <a:off x="10531041" y="4530140"/>
              <a:ext cx="726033" cy="246221"/>
            </a:xfrm>
            <a:prstGeom prst="rect">
              <a:avLst/>
            </a:prstGeom>
            <a:noFill/>
          </p:spPr>
          <p:txBody>
            <a:bodyPr wrap="none" lIns="0" tIns="0" rIns="0" bIns="0" rtlCol="0" anchor="t">
              <a:spAutoFit/>
            </a:bodyPr>
            <a:lstStyle/>
            <a:p>
              <a:pPr>
                <a:spcAft>
                  <a:spcPts val="600"/>
                </a:spcAft>
              </a:pPr>
              <a:r>
                <a:rPr lang="en-US" sz="1600"/>
                <a:t>Website</a:t>
              </a:r>
              <a:endParaRPr lang="en-IN" sz="1600"/>
            </a:p>
          </p:txBody>
        </p:sp>
      </p:grpSp>
    </p:spTree>
    <p:extLst>
      <p:ext uri="{BB962C8B-B14F-4D97-AF65-F5344CB8AC3E}">
        <p14:creationId xmlns:p14="http://schemas.microsoft.com/office/powerpoint/2010/main" val="75087363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1AA-5B25-48F9-B79E-EF9D69FDA458}"/>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Use Application Insights</a:t>
            </a:r>
          </a:p>
        </p:txBody>
      </p:sp>
      <p:sp>
        <p:nvSpPr>
          <p:cNvPr id="9" name="Rectangle 8">
            <a:extLst>
              <a:ext uri="{FF2B5EF4-FFF2-40B4-BE49-F238E27FC236}">
                <a16:creationId xmlns:a16="http://schemas.microsoft.com/office/drawing/2014/main" id="{90414737-748E-4D30-9EF0-D05E9139CE9F}"/>
              </a:ext>
            </a:extLst>
          </p:cNvPr>
          <p:cNvSpPr/>
          <p:nvPr/>
        </p:nvSpPr>
        <p:spPr bwMode="auto">
          <a:xfrm>
            <a:off x="427038" y="1717145"/>
            <a:ext cx="4150042" cy="99453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Request rates, deny rates, response time and failure rates</a:t>
            </a:r>
            <a:endParaRPr lang="en-US" sz="2000" dirty="0">
              <a:solidFill>
                <a:schemeClr val="tx1"/>
              </a:solidFill>
            </a:endParaRPr>
          </a:p>
        </p:txBody>
      </p:sp>
      <p:sp>
        <p:nvSpPr>
          <p:cNvPr id="11" name="Rectangle 10">
            <a:extLst>
              <a:ext uri="{FF2B5EF4-FFF2-40B4-BE49-F238E27FC236}">
                <a16:creationId xmlns:a16="http://schemas.microsoft.com/office/drawing/2014/main" id="{BE2BC413-F2E6-4082-813A-F64D3D22D804}"/>
              </a:ext>
            </a:extLst>
          </p:cNvPr>
          <p:cNvSpPr/>
          <p:nvPr/>
        </p:nvSpPr>
        <p:spPr bwMode="auto">
          <a:xfrm>
            <a:off x="426722" y="2840227"/>
            <a:ext cx="4150042" cy="99453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a:solidFill>
                  <a:schemeClr val="tx1"/>
                </a:solidFill>
                <a:cs typeface="Segoe UI Semilight"/>
              </a:rPr>
              <a:t>Page views and load performance</a:t>
            </a:r>
            <a:endParaRPr lang="en-US" sz="2000">
              <a:solidFill>
                <a:schemeClr val="tx1"/>
              </a:solidFill>
            </a:endParaRPr>
          </a:p>
        </p:txBody>
      </p:sp>
      <p:sp>
        <p:nvSpPr>
          <p:cNvPr id="12" name="Rectangle 11">
            <a:extLst>
              <a:ext uri="{FF2B5EF4-FFF2-40B4-BE49-F238E27FC236}">
                <a16:creationId xmlns:a16="http://schemas.microsoft.com/office/drawing/2014/main" id="{0F587B35-0EB5-48C7-8410-2FFC137640BA}"/>
              </a:ext>
            </a:extLst>
          </p:cNvPr>
          <p:cNvSpPr/>
          <p:nvPr/>
        </p:nvSpPr>
        <p:spPr bwMode="auto">
          <a:xfrm>
            <a:off x="426722" y="3950618"/>
            <a:ext cx="4150042" cy="5967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a:solidFill>
                  <a:schemeClr val="tx1"/>
                </a:solidFill>
                <a:cs typeface="Segoe UI Semilight"/>
              </a:rPr>
              <a:t>User and session counts</a:t>
            </a:r>
            <a:endParaRPr lang="en-US" sz="2000">
              <a:solidFill>
                <a:schemeClr val="tx1"/>
              </a:solidFill>
            </a:endParaRPr>
          </a:p>
        </p:txBody>
      </p:sp>
      <p:sp>
        <p:nvSpPr>
          <p:cNvPr id="13" name="Rectangle 12">
            <a:extLst>
              <a:ext uri="{FF2B5EF4-FFF2-40B4-BE49-F238E27FC236}">
                <a16:creationId xmlns:a16="http://schemas.microsoft.com/office/drawing/2014/main" id="{9070A779-7BEC-430C-8196-CB07A625F127}"/>
              </a:ext>
            </a:extLst>
          </p:cNvPr>
          <p:cNvSpPr/>
          <p:nvPr/>
        </p:nvSpPr>
        <p:spPr bwMode="auto">
          <a:xfrm>
            <a:off x="426722" y="4663196"/>
            <a:ext cx="4150042" cy="5967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a:solidFill>
                  <a:schemeClr val="tx1"/>
                </a:solidFill>
                <a:cs typeface="Segoe UI Semilight"/>
              </a:rPr>
              <a:t>Performance counters</a:t>
            </a:r>
            <a:endParaRPr lang="en-US" sz="2000">
              <a:solidFill>
                <a:schemeClr val="tx1"/>
              </a:solidFill>
            </a:endParaRPr>
          </a:p>
        </p:txBody>
      </p:sp>
      <p:sp>
        <p:nvSpPr>
          <p:cNvPr id="14" name="Rectangle 13">
            <a:extLst>
              <a:ext uri="{FF2B5EF4-FFF2-40B4-BE49-F238E27FC236}">
                <a16:creationId xmlns:a16="http://schemas.microsoft.com/office/drawing/2014/main" id="{AB47AECE-978C-46CC-92CA-D9B629D517CB}"/>
              </a:ext>
            </a:extLst>
          </p:cNvPr>
          <p:cNvSpPr/>
          <p:nvPr/>
        </p:nvSpPr>
        <p:spPr bwMode="auto">
          <a:xfrm>
            <a:off x="426722" y="5375772"/>
            <a:ext cx="4150042" cy="59672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a:solidFill>
                  <a:schemeClr val="tx1"/>
                </a:solidFill>
                <a:cs typeface="Segoe UI Semilight"/>
              </a:rPr>
              <a:t>Diagnostics and Exceptions</a:t>
            </a:r>
            <a:endParaRPr lang="en-US" sz="2000">
              <a:solidFill>
                <a:schemeClr val="tx1"/>
              </a:solidFill>
            </a:endParaRPr>
          </a:p>
        </p:txBody>
      </p:sp>
      <p:sp>
        <p:nvSpPr>
          <p:cNvPr id="4" name="Rectangle 3">
            <a:extLst>
              <a:ext uri="{FF2B5EF4-FFF2-40B4-BE49-F238E27FC236}">
                <a16:creationId xmlns:a16="http://schemas.microsoft.com/office/drawing/2014/main" id="{93836325-FB28-48C6-B24B-111E55318EA0}"/>
              </a:ext>
              <a:ext uri="{C183D7F6-B498-43B3-948B-1728B52AA6E4}">
                <adec:decorative xmlns:adec="http://schemas.microsoft.com/office/drawing/2017/decorative" val="1"/>
              </a:ext>
            </a:extLst>
          </p:cNvPr>
          <p:cNvSpPr/>
          <p:nvPr/>
        </p:nvSpPr>
        <p:spPr bwMode="auto">
          <a:xfrm>
            <a:off x="4661778" y="1192213"/>
            <a:ext cx="73485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solidFill>
                <a:schemeClr val="tx1"/>
              </a:solidFill>
              <a:ea typeface="Segoe UI" pitchFamily="34" charset="0"/>
              <a:cs typeface="Segoe UI" pitchFamily="34" charset="0"/>
            </a:endParaRPr>
          </a:p>
        </p:txBody>
      </p:sp>
      <p:pic>
        <p:nvPicPr>
          <p:cNvPr id="5" name="Picture 6" descr="Application Insights is receiving web apps, client apps, web service, and background services data. Application Insights is presenting data with alerts, Power BI, Visual Studio, Rest API, and continuous export">
            <a:extLst>
              <a:ext uri="{FF2B5EF4-FFF2-40B4-BE49-F238E27FC236}">
                <a16:creationId xmlns:a16="http://schemas.microsoft.com/office/drawing/2014/main" id="{EB8F483F-0DB7-489A-AC97-73875E080014}"/>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4746793" y="1764523"/>
            <a:ext cx="7178508" cy="4208426"/>
          </a:xfrm>
          <a:prstGeom prst="rect">
            <a:avLst/>
          </a:prstGeom>
        </p:spPr>
      </p:pic>
    </p:spTree>
    <p:extLst>
      <p:ext uri="{BB962C8B-B14F-4D97-AF65-F5344CB8AC3E}">
        <p14:creationId xmlns:p14="http://schemas.microsoft.com/office/powerpoint/2010/main" val="3563437527"/>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2561-0DB7-48F5-966B-108D1337790E}"/>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Compare Containers to Virtual Machines (replaced)</a:t>
            </a:r>
          </a:p>
        </p:txBody>
      </p:sp>
      <p:graphicFrame>
        <p:nvGraphicFramePr>
          <p:cNvPr id="3" name="Table 6">
            <a:extLst>
              <a:ext uri="{FF2B5EF4-FFF2-40B4-BE49-F238E27FC236}">
                <a16:creationId xmlns:a16="http://schemas.microsoft.com/office/drawing/2014/main" id="{295DA8AF-8D30-4AB4-A1BA-98BFA9AA0885}"/>
              </a:ext>
            </a:extLst>
          </p:cNvPr>
          <p:cNvGraphicFramePr>
            <a:graphicFrameLocks noGrp="1"/>
          </p:cNvGraphicFramePr>
          <p:nvPr>
            <p:extLst>
              <p:ext uri="{D42A27DB-BD31-4B8C-83A1-F6EECF244321}">
                <p14:modId xmlns:p14="http://schemas.microsoft.com/office/powerpoint/2010/main" val="2368956945"/>
              </p:ext>
            </p:extLst>
          </p:nvPr>
        </p:nvGraphicFramePr>
        <p:xfrm>
          <a:off x="436766" y="1192213"/>
          <a:ext cx="11582400" cy="5191968"/>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1289156279"/>
                    </a:ext>
                  </a:extLst>
                </a:gridCol>
                <a:gridCol w="4964334">
                  <a:extLst>
                    <a:ext uri="{9D8B030D-6E8A-4147-A177-3AD203B41FA5}">
                      <a16:colId xmlns:a16="http://schemas.microsoft.com/office/drawing/2014/main" val="2759990731"/>
                    </a:ext>
                  </a:extLst>
                </a:gridCol>
                <a:gridCol w="5250066">
                  <a:extLst>
                    <a:ext uri="{9D8B030D-6E8A-4147-A177-3AD203B41FA5}">
                      <a16:colId xmlns:a16="http://schemas.microsoft.com/office/drawing/2014/main" val="4259266004"/>
                    </a:ext>
                  </a:extLst>
                </a:gridCol>
              </a:tblGrid>
              <a:tr h="386179">
                <a:tc>
                  <a:txBody>
                    <a:bodyPr/>
                    <a:lstStyle/>
                    <a:p>
                      <a:pPr algn="l"/>
                      <a:r>
                        <a:rPr lang="en-US" sz="1800" b="0" dirty="0">
                          <a:solidFill>
                            <a:schemeClr val="bg1"/>
                          </a:solidFill>
                          <a:effectLst/>
                          <a:latin typeface="+mj-lt"/>
                        </a:rPr>
                        <a:t>Feature</a:t>
                      </a:r>
                    </a:p>
                  </a:txBody>
                  <a:tcPr marL="109728" marR="109728" marT="64008" marB="64008">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1800" b="0" dirty="0">
                          <a:solidFill>
                            <a:schemeClr val="bg1"/>
                          </a:solidFill>
                          <a:effectLst/>
                          <a:latin typeface="+mj-lt"/>
                        </a:rPr>
                        <a:t>Containers</a:t>
                      </a:r>
                    </a:p>
                  </a:txBody>
                  <a:tcPr marL="109728" marR="109728" marT="64008" marB="64008">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1800" b="0" dirty="0">
                          <a:solidFill>
                            <a:schemeClr val="bg1"/>
                          </a:solidFill>
                          <a:effectLst/>
                          <a:latin typeface="+mj-lt"/>
                        </a:rPr>
                        <a:t>Virtual Machines</a:t>
                      </a:r>
                    </a:p>
                  </a:txBody>
                  <a:tcPr marL="109728" marR="109728" marT="64008" marB="64008">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1097100">
                <a:tc>
                  <a:txBody>
                    <a:bodyPr/>
                    <a:lstStyle/>
                    <a:p>
                      <a:pPr algn="l"/>
                      <a:r>
                        <a:rPr lang="en-US" sz="1600" dirty="0">
                          <a:solidFill>
                            <a:schemeClr val="tx1"/>
                          </a:solidFill>
                          <a:effectLst/>
                          <a:latin typeface="+mj-lt"/>
                        </a:rPr>
                        <a:t>Isolation</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Typically provides lightweight isolation from the host and other containers but doesn’t provide as strong a security boundary as a virtual machine</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a:solidFill>
                            <a:schemeClr val="tx1"/>
                          </a:solidFill>
                          <a:effectLst/>
                          <a:latin typeface="+mn-lt"/>
                        </a:rPr>
                        <a:t>Provides complete isolation from the host operating system and other </a:t>
                      </a:r>
                      <a:r>
                        <a:rPr lang="en-US" sz="1600" b="0" i="0" u="none" strike="noStrike" noProof="0" err="1">
                          <a:solidFill>
                            <a:schemeClr val="tx1"/>
                          </a:solidFill>
                          <a:effectLst/>
                          <a:latin typeface="+mn-lt"/>
                        </a:rPr>
                        <a:t>VMs</a:t>
                      </a:r>
                      <a:r>
                        <a:rPr lang="en-US" sz="1600" b="0" i="0" u="none" strike="noStrike" noProof="0">
                          <a:solidFill>
                            <a:schemeClr val="tx1"/>
                          </a:solidFill>
                          <a:effectLst/>
                          <a:latin typeface="+mn-lt"/>
                        </a:rPr>
                        <a:t>. This is useful when a strong security boundary is critical, such as hosting apps from competing companies on the same server or cluster</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921564">
                <a:tc>
                  <a:txBody>
                    <a:bodyPr/>
                    <a:lstStyle/>
                    <a:p>
                      <a:pPr algn="l"/>
                      <a:r>
                        <a:rPr lang="en-US" sz="1600">
                          <a:solidFill>
                            <a:schemeClr val="tx1"/>
                          </a:solidFill>
                          <a:effectLst/>
                          <a:latin typeface="+mj-lt"/>
                        </a:rPr>
                        <a:t>Operating system</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a:solidFill>
                            <a:schemeClr val="tx1"/>
                          </a:solidFill>
                          <a:effectLst/>
                          <a:latin typeface="+mn-lt"/>
                        </a:rPr>
                        <a:t>Runs the user mode portion of an operating system and can be tailored to contain just the needed services for your app, using fewer system resources.</a:t>
                      </a:r>
                      <a:endParaRPr lang="en-US" sz="160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a:solidFill>
                            <a:schemeClr val="tx1"/>
                          </a:solidFill>
                          <a:effectLst/>
                          <a:latin typeface="+mn-lt"/>
                        </a:rPr>
                        <a:t>Runs a complete operating system including the kernel, thus requiring more system resources (CPU, memory, and storage)</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921564">
                <a:tc>
                  <a:txBody>
                    <a:bodyPr/>
                    <a:lstStyle/>
                    <a:p>
                      <a:pPr algn="l"/>
                      <a:r>
                        <a:rPr lang="en-US" sz="1600" dirty="0">
                          <a:solidFill>
                            <a:schemeClr val="tx1"/>
                          </a:solidFill>
                          <a:effectLst/>
                          <a:latin typeface="+mj-lt"/>
                        </a:rPr>
                        <a:t>Deployment</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a:solidFill>
                            <a:schemeClr val="tx1"/>
                          </a:solidFill>
                          <a:effectLst/>
                          <a:latin typeface="+mn-lt"/>
                        </a:rPr>
                        <a:t>Deploy individual containers by using Docker via command line; deploy multiple containers by using an orchestrator such as Azure Kubernetes Service</a:t>
                      </a:r>
                      <a:endParaRPr lang="en-US" sz="160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a:solidFill>
                            <a:schemeClr val="tx1"/>
                          </a:solidFill>
                          <a:effectLst/>
                          <a:latin typeface="+mn-lt"/>
                        </a:rPr>
                        <a:t>Deploy individual VMs by using Windows Admin Center or Hyper-V Manager; deploy multiple VMs by using</a:t>
                      </a:r>
                      <a:br>
                        <a:rPr lang="en-US" sz="1600" b="0" i="0" u="none" strike="noStrike" noProof="0">
                          <a:solidFill>
                            <a:schemeClr val="tx1"/>
                          </a:solidFill>
                          <a:effectLst/>
                          <a:latin typeface="+mn-lt"/>
                        </a:rPr>
                      </a:br>
                      <a:r>
                        <a:rPr lang="en-US" sz="1600" b="0" i="0" u="none" strike="noStrike" noProof="0">
                          <a:solidFill>
                            <a:schemeClr val="tx1"/>
                          </a:solidFill>
                          <a:effectLst/>
                          <a:latin typeface="+mn-lt"/>
                        </a:rPr>
                        <a:t>PowerShell or System Center Virtual Machine Manager</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921564">
                <a:tc>
                  <a:txBody>
                    <a:bodyPr/>
                    <a:lstStyle/>
                    <a:p>
                      <a:pPr algn="l"/>
                      <a:r>
                        <a:rPr lang="en-US" sz="1600" dirty="0">
                          <a:solidFill>
                            <a:schemeClr val="tx1"/>
                          </a:solidFill>
                          <a:effectLst/>
                          <a:latin typeface="+mj-lt"/>
                        </a:rPr>
                        <a:t>Persistent storage</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Use Azure Disks for local storage for a single node, or Azure Files (SMB shares) for storage shared by multiple nodes or servers</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a:solidFill>
                            <a:schemeClr val="tx1"/>
                          </a:solidFill>
                          <a:effectLst/>
                          <a:latin typeface="+mn-lt"/>
                        </a:rPr>
                        <a:t>Use a virtual hard disk (VHD) for local storage for a single VM, or an SMB file share for storage shared by</a:t>
                      </a:r>
                      <a:br>
                        <a:rPr lang="en-US" sz="1600" b="0" i="0" u="none" strike="noStrike" noProof="0">
                          <a:solidFill>
                            <a:schemeClr val="tx1"/>
                          </a:solidFill>
                          <a:effectLst/>
                          <a:latin typeface="+mn-lt"/>
                        </a:rPr>
                      </a:br>
                      <a:r>
                        <a:rPr lang="en-US" sz="1600" b="0" i="0" u="none" strike="noStrike" noProof="0">
                          <a:solidFill>
                            <a:schemeClr val="tx1"/>
                          </a:solidFill>
                          <a:effectLst/>
                          <a:latin typeface="+mn-lt"/>
                        </a:rPr>
                        <a:t>multiple servers</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921564">
                <a:tc>
                  <a:txBody>
                    <a:bodyPr/>
                    <a:lstStyle/>
                    <a:p>
                      <a:pPr algn="l"/>
                      <a:r>
                        <a:rPr lang="en-US" sz="1600" dirty="0">
                          <a:solidFill>
                            <a:schemeClr val="tx1"/>
                          </a:solidFill>
                          <a:effectLst/>
                          <a:latin typeface="+mj-lt"/>
                        </a:rPr>
                        <a:t>Fault tolerance</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If a cluster node fails, any containers running on it are rapidly recreated by the orchestrator on another cluster node</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buNone/>
                      </a:pPr>
                      <a:r>
                        <a:rPr lang="en-US" sz="1600" b="0" i="0" u="none" strike="noStrike" noProof="0" dirty="0">
                          <a:solidFill>
                            <a:schemeClr val="tx1"/>
                          </a:solidFill>
                          <a:effectLst/>
                          <a:latin typeface="+mn-lt"/>
                        </a:rPr>
                        <a:t>VMs can fail over to another server in a cluster, with the VM’s operating system restarting on the new server</a:t>
                      </a:r>
                      <a:endParaRPr lang="en-US" sz="2000" dirty="0">
                        <a:solidFill>
                          <a:schemeClr val="tx1"/>
                        </a:solidFill>
                        <a:latin typeface="+mn-lt"/>
                      </a:endParaRP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446895"/>
                  </a:ext>
                </a:extLst>
              </a:tr>
            </a:tbl>
          </a:graphicData>
        </a:graphic>
      </p:graphicFrame>
    </p:spTree>
    <p:extLst>
      <p:ext uri="{BB962C8B-B14F-4D97-AF65-F5344CB8AC3E}">
        <p14:creationId xmlns:p14="http://schemas.microsoft.com/office/powerpoint/2010/main" val="30555361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t>Determine App Service Plan Pricing</a:t>
            </a:r>
          </a:p>
        </p:txBody>
      </p:sp>
      <p:graphicFrame>
        <p:nvGraphicFramePr>
          <p:cNvPr id="3" name="Table 6">
            <a:extLst>
              <a:ext uri="{FF2B5EF4-FFF2-40B4-BE49-F238E27FC236}">
                <a16:creationId xmlns:a16="http://schemas.microsoft.com/office/drawing/2014/main" id="{4B5435FF-C9C8-4E89-BA7E-35BEA62379BD}"/>
              </a:ext>
            </a:extLst>
          </p:cNvPr>
          <p:cNvGraphicFramePr>
            <a:graphicFrameLocks noGrp="1"/>
          </p:cNvGraphicFramePr>
          <p:nvPr>
            <p:extLst>
              <p:ext uri="{D42A27DB-BD31-4B8C-83A1-F6EECF244321}">
                <p14:modId xmlns:p14="http://schemas.microsoft.com/office/powerpoint/2010/main" val="1654476089"/>
              </p:ext>
            </p:extLst>
          </p:nvPr>
        </p:nvGraphicFramePr>
        <p:xfrm>
          <a:off x="427039" y="1395413"/>
          <a:ext cx="11582402" cy="3163824"/>
        </p:xfrm>
        <a:graphic>
          <a:graphicData uri="http://schemas.openxmlformats.org/drawingml/2006/table">
            <a:tbl>
              <a:tblPr firstRow="1" bandRow="1">
                <a:tableStyleId>{5C22544A-7EE6-4342-B048-85BDC9FD1C3A}</a:tableStyleId>
              </a:tblPr>
              <a:tblGrid>
                <a:gridCol w="1824748">
                  <a:extLst>
                    <a:ext uri="{9D8B030D-6E8A-4147-A177-3AD203B41FA5}">
                      <a16:colId xmlns:a16="http://schemas.microsoft.com/office/drawing/2014/main" val="1289156279"/>
                    </a:ext>
                  </a:extLst>
                </a:gridCol>
                <a:gridCol w="821137">
                  <a:extLst>
                    <a:ext uri="{9D8B030D-6E8A-4147-A177-3AD203B41FA5}">
                      <a16:colId xmlns:a16="http://schemas.microsoft.com/office/drawing/2014/main" val="2759990731"/>
                    </a:ext>
                  </a:extLst>
                </a:gridCol>
                <a:gridCol w="1277324">
                  <a:extLst>
                    <a:ext uri="{9D8B030D-6E8A-4147-A177-3AD203B41FA5}">
                      <a16:colId xmlns:a16="http://schemas.microsoft.com/office/drawing/2014/main" val="4259266004"/>
                    </a:ext>
                  </a:extLst>
                </a:gridCol>
                <a:gridCol w="1529852">
                  <a:extLst>
                    <a:ext uri="{9D8B030D-6E8A-4147-A177-3AD203B41FA5}">
                      <a16:colId xmlns:a16="http://schemas.microsoft.com/office/drawing/2014/main" val="2550190184"/>
                    </a:ext>
                  </a:extLst>
                </a:gridCol>
                <a:gridCol w="1562100">
                  <a:extLst>
                    <a:ext uri="{9D8B030D-6E8A-4147-A177-3AD203B41FA5}">
                      <a16:colId xmlns:a16="http://schemas.microsoft.com/office/drawing/2014/main" val="2415514144"/>
                    </a:ext>
                  </a:extLst>
                </a:gridCol>
                <a:gridCol w="2095500">
                  <a:extLst>
                    <a:ext uri="{9D8B030D-6E8A-4147-A177-3AD203B41FA5}">
                      <a16:colId xmlns:a16="http://schemas.microsoft.com/office/drawing/2014/main" val="1966991295"/>
                    </a:ext>
                  </a:extLst>
                </a:gridCol>
                <a:gridCol w="2471741">
                  <a:extLst>
                    <a:ext uri="{9D8B030D-6E8A-4147-A177-3AD203B41FA5}">
                      <a16:colId xmlns:a16="http://schemas.microsoft.com/office/drawing/2014/main" val="876137511"/>
                    </a:ext>
                  </a:extLst>
                </a:gridCol>
              </a:tblGrid>
              <a:tr h="0">
                <a:tc>
                  <a:txBody>
                    <a:bodyPr/>
                    <a:lstStyle/>
                    <a:p>
                      <a:pPr lvl="0" algn="l">
                        <a:buNone/>
                      </a:pPr>
                      <a:r>
                        <a:rPr lang="en-US" sz="1800" b="0" kern="1200" cap="none">
                          <a:solidFill>
                            <a:schemeClr val="bg1"/>
                          </a:solidFill>
                          <a:effectLst/>
                          <a:latin typeface="+mj-lt"/>
                          <a:ea typeface="+mn-ea"/>
                          <a:cs typeface="+mn-cs"/>
                        </a:rPr>
                        <a:t>Selected Features</a:t>
                      </a:r>
                    </a:p>
                  </a:txBody>
                  <a:tcPr marT="73152" marB="73152"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cap="none">
                          <a:solidFill>
                            <a:schemeClr val="bg1"/>
                          </a:solidFill>
                          <a:effectLst/>
                          <a:latin typeface="+mj-lt"/>
                        </a:rPr>
                        <a:t>Free </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cap="none">
                          <a:solidFill>
                            <a:schemeClr val="bg1"/>
                          </a:solidFill>
                          <a:effectLst/>
                          <a:latin typeface="+mj-lt"/>
                        </a:rPr>
                        <a:t>Shared </a:t>
                      </a:r>
                    </a:p>
                    <a:p>
                      <a:pPr algn="l" fontAlgn="t"/>
                      <a:r>
                        <a:rPr lang="en-US" sz="1800" b="0" cap="none">
                          <a:solidFill>
                            <a:schemeClr val="bg1"/>
                          </a:solidFill>
                          <a:effectLst/>
                          <a:latin typeface="+mj-lt"/>
                        </a:rPr>
                        <a:t>(dev/test)</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a:solidFill>
                            <a:schemeClr val="bg1"/>
                          </a:solidFill>
                          <a:effectLst/>
                          <a:latin typeface="+mj-lt"/>
                          <a:ea typeface="+mn-ea"/>
                          <a:cs typeface="+mn-cs"/>
                        </a:rPr>
                        <a:t>Basic </a:t>
                      </a:r>
                    </a:p>
                    <a:p>
                      <a:pPr algn="l" fontAlgn="t"/>
                      <a:r>
                        <a:rPr lang="en-US" sz="1800" b="0" cap="none">
                          <a:solidFill>
                            <a:schemeClr val="bg1"/>
                          </a:solidFill>
                          <a:effectLst/>
                          <a:latin typeface="+mj-lt"/>
                        </a:rPr>
                        <a:t>(dedicated dev/test)</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a:solidFill>
                            <a:schemeClr val="bg1"/>
                          </a:solidFill>
                          <a:effectLst/>
                          <a:latin typeface="+mj-lt"/>
                          <a:ea typeface="+mn-ea"/>
                          <a:cs typeface="+mn-cs"/>
                        </a:rPr>
                        <a:t>Standard</a:t>
                      </a:r>
                      <a:r>
                        <a:rPr lang="en-US" sz="1800" b="0" cap="none">
                          <a:solidFill>
                            <a:schemeClr val="bg1"/>
                          </a:solidFill>
                          <a:effectLst/>
                          <a:latin typeface="+mj-lt"/>
                        </a:rPr>
                        <a:t> </a:t>
                      </a:r>
                    </a:p>
                    <a:p>
                      <a:pPr algn="l" fontAlgn="t"/>
                      <a:r>
                        <a:rPr lang="en-US" sz="1800" b="0" cap="none">
                          <a:solidFill>
                            <a:schemeClr val="bg1"/>
                          </a:solidFill>
                          <a:effectLst/>
                          <a:latin typeface="+mj-lt"/>
                        </a:rPr>
                        <a:t>(production workloads)</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a:solidFill>
                            <a:schemeClr val="bg1"/>
                          </a:solidFill>
                          <a:effectLst/>
                          <a:latin typeface="+mj-lt"/>
                          <a:ea typeface="+mn-ea"/>
                          <a:cs typeface="+mn-cs"/>
                        </a:rPr>
                        <a:t>Premium </a:t>
                      </a:r>
                    </a:p>
                    <a:p>
                      <a:pPr algn="l" fontAlgn="t"/>
                      <a:r>
                        <a:rPr lang="en-US" sz="1800" b="0" cap="none">
                          <a:solidFill>
                            <a:schemeClr val="bg1"/>
                          </a:solidFill>
                          <a:effectLst/>
                          <a:latin typeface="+mj-lt"/>
                        </a:rPr>
                        <a:t>(enhanced scale</a:t>
                      </a:r>
                      <a:br>
                        <a:rPr lang="en-US" sz="1800" b="0" cap="none">
                          <a:solidFill>
                            <a:schemeClr val="bg1"/>
                          </a:solidFill>
                          <a:effectLst/>
                          <a:latin typeface="+mj-lt"/>
                        </a:rPr>
                      </a:br>
                      <a:r>
                        <a:rPr lang="en-US" sz="1800" b="0" cap="none">
                          <a:solidFill>
                            <a:schemeClr val="bg1"/>
                          </a:solidFill>
                          <a:effectLst/>
                          <a:latin typeface="+mj-lt"/>
                        </a:rPr>
                        <a:t>and performance)</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a:solidFill>
                            <a:schemeClr val="bg1"/>
                          </a:solidFill>
                          <a:effectLst/>
                          <a:latin typeface="+mj-lt"/>
                          <a:ea typeface="+mn-ea"/>
                          <a:cs typeface="+mn-cs"/>
                        </a:rPr>
                        <a:t>Isolated </a:t>
                      </a:r>
                    </a:p>
                    <a:p>
                      <a:pPr algn="l" fontAlgn="t"/>
                      <a:r>
                        <a:rPr lang="en-US" sz="1800" b="0" cap="none">
                          <a:solidFill>
                            <a:schemeClr val="bg1"/>
                          </a:solidFill>
                          <a:effectLst/>
                          <a:latin typeface="+mj-lt"/>
                        </a:rPr>
                        <a:t>(high-performance, security and isolation)</a:t>
                      </a:r>
                    </a:p>
                  </a:txBody>
                  <a:tcPr marT="73152" marB="73152"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0">
                <a:tc>
                  <a:txBody>
                    <a:bodyPr/>
                    <a:lstStyle/>
                    <a:p>
                      <a:pPr algn="l" fontAlgn="t"/>
                      <a:r>
                        <a:rPr lang="en-US" sz="1600">
                          <a:solidFill>
                            <a:schemeClr val="tx1"/>
                          </a:solidFill>
                          <a:effectLst/>
                          <a:latin typeface="+mj-lt"/>
                        </a:rPr>
                        <a:t>Web, mobile, or API apps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10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100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0">
                <a:tc>
                  <a:txBody>
                    <a:bodyPr/>
                    <a:lstStyle/>
                    <a:p>
                      <a:pPr algn="l" fontAlgn="t"/>
                      <a:r>
                        <a:rPr lang="en-US" sz="1600">
                          <a:solidFill>
                            <a:schemeClr val="tx1"/>
                          </a:solidFill>
                          <a:effectLst/>
                          <a:latin typeface="+mj-lt"/>
                        </a:rPr>
                        <a:t>Disk space</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a:solidFill>
                            <a:schemeClr val="tx1"/>
                          </a:solidFill>
                          <a:effectLst/>
                          <a:latin typeface="+mn-lt"/>
                        </a:rPr>
                        <a:t>1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a:solidFill>
                            <a:schemeClr val="tx1"/>
                          </a:solidFill>
                          <a:effectLst/>
                          <a:latin typeface="+mn-lt"/>
                        </a:rPr>
                        <a:t>1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a:solidFill>
                            <a:schemeClr val="tx1"/>
                          </a:solidFill>
                          <a:effectLst/>
                          <a:latin typeface="+mn-lt"/>
                        </a:rPr>
                        <a:t>10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a:solidFill>
                            <a:schemeClr val="tx1"/>
                          </a:solidFill>
                          <a:effectLst/>
                          <a:latin typeface="+mn-lt"/>
                        </a:rPr>
                        <a:t>50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a:solidFill>
                            <a:schemeClr val="tx1"/>
                          </a:solidFill>
                          <a:effectLst/>
                          <a:latin typeface="+mn-lt"/>
                        </a:rPr>
                        <a:t>250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a:solidFill>
                            <a:schemeClr val="tx1"/>
                          </a:solidFill>
                          <a:effectLst/>
                          <a:latin typeface="+mn-lt"/>
                        </a:rPr>
                        <a:t>1 TB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58439219"/>
                  </a:ext>
                </a:extLst>
              </a:tr>
              <a:tr h="0">
                <a:tc>
                  <a:txBody>
                    <a:bodyPr/>
                    <a:lstStyle/>
                    <a:p>
                      <a:pPr algn="l" fontAlgn="t"/>
                      <a:r>
                        <a:rPr lang="en-US" sz="1600">
                          <a:solidFill>
                            <a:schemeClr val="tx1"/>
                          </a:solidFill>
                          <a:effectLst/>
                          <a:latin typeface="+mj-lt"/>
                        </a:rPr>
                        <a:t>Auto Scale</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0">
                <a:tc>
                  <a:txBody>
                    <a:bodyPr/>
                    <a:lstStyle/>
                    <a:p>
                      <a:pPr algn="l" fontAlgn="t"/>
                      <a:r>
                        <a:rPr lang="en-US" sz="1600">
                          <a:solidFill>
                            <a:schemeClr val="tx1"/>
                          </a:solidFill>
                          <a:effectLst/>
                          <a:latin typeface="+mj-lt"/>
                        </a:rPr>
                        <a:t>Deployment Slots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5</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20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20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0">
                <a:tc>
                  <a:txBody>
                    <a:bodyPr/>
                    <a:lstStyle/>
                    <a:p>
                      <a:pPr algn="l" fontAlgn="t"/>
                      <a:r>
                        <a:rPr lang="en-US" sz="1600">
                          <a:solidFill>
                            <a:schemeClr val="tx1"/>
                          </a:solidFill>
                          <a:effectLst/>
                          <a:latin typeface="+mj-lt"/>
                        </a:rPr>
                        <a:t>Max Instances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Up to 3</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Up to 10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a:solidFill>
                            <a:schemeClr val="tx1"/>
                          </a:solidFill>
                          <a:effectLst/>
                          <a:latin typeface="+mn-lt"/>
                        </a:rPr>
                        <a:t>Up to 30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100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446895"/>
                  </a:ext>
                </a:extLst>
              </a:tr>
            </a:tbl>
          </a:graphicData>
        </a:graphic>
      </p:graphicFrame>
      <p:sp>
        <p:nvSpPr>
          <p:cNvPr id="6" name="Rectangle 5">
            <a:extLst>
              <a:ext uri="{FF2B5EF4-FFF2-40B4-BE49-F238E27FC236}">
                <a16:creationId xmlns:a16="http://schemas.microsoft.com/office/drawing/2014/main" id="{AF9A5DCE-0800-46E9-A832-98E20F75BC26}"/>
              </a:ext>
            </a:extLst>
          </p:cNvPr>
          <p:cNvSpPr/>
          <p:nvPr/>
        </p:nvSpPr>
        <p:spPr>
          <a:xfrm>
            <a:off x="432592"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defTabSz="932472" fontAlgn="base"/>
            <a:r>
              <a:rPr lang="en-US">
                <a:solidFill>
                  <a:schemeClr val="tx1"/>
                </a:solidFill>
                <a:latin typeface="+mj-lt"/>
                <a:cs typeface="Segoe UI Semilight"/>
              </a:rPr>
              <a:t>Shared compute </a:t>
            </a:r>
            <a:r>
              <a:rPr lang="en-US">
                <a:solidFill>
                  <a:schemeClr val="tx1"/>
                </a:solidFill>
                <a:cs typeface="Segoe UI Semilight"/>
              </a:rPr>
              <a:t>(Free and Shared). Run apps on </a:t>
            </a:r>
            <a:br>
              <a:rPr lang="en-US">
                <a:solidFill>
                  <a:schemeClr val="tx1"/>
                </a:solidFill>
                <a:cs typeface="Segoe UI Semilight"/>
              </a:rPr>
            </a:br>
            <a:r>
              <a:rPr lang="en-US">
                <a:solidFill>
                  <a:schemeClr val="tx1"/>
                </a:solidFill>
                <a:cs typeface="Segoe UI Semilight"/>
              </a:rPr>
              <a:t>the same Azure VM as other App Service apps, and the resources cannot scale out</a:t>
            </a:r>
          </a:p>
        </p:txBody>
      </p:sp>
      <p:sp>
        <p:nvSpPr>
          <p:cNvPr id="7" name="Rectangle 6">
            <a:extLst>
              <a:ext uri="{FF2B5EF4-FFF2-40B4-BE49-F238E27FC236}">
                <a16:creationId xmlns:a16="http://schemas.microsoft.com/office/drawing/2014/main" id="{16196D3E-3ED5-49F9-9FCE-0AEFD664E325}"/>
              </a:ext>
            </a:extLst>
          </p:cNvPr>
          <p:cNvSpPr/>
          <p:nvPr/>
        </p:nvSpPr>
        <p:spPr>
          <a:xfrm>
            <a:off x="4343821"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lvl="0"/>
            <a:r>
              <a:rPr lang="en-US">
                <a:solidFill>
                  <a:schemeClr val="tx1"/>
                </a:solidFill>
                <a:latin typeface="+mj-lt"/>
                <a:cs typeface="Segoe UI Semilight"/>
              </a:rPr>
              <a:t>Dedicated compute</a:t>
            </a:r>
            <a:br>
              <a:rPr lang="en-US">
                <a:solidFill>
                  <a:schemeClr val="tx1"/>
                </a:solidFill>
                <a:latin typeface="+mj-lt"/>
                <a:cs typeface="Segoe UI Semilight"/>
              </a:rPr>
            </a:br>
            <a:r>
              <a:rPr lang="en-US">
                <a:solidFill>
                  <a:schemeClr val="tx1"/>
                </a:solidFill>
                <a:cs typeface="Segoe UI Semilight"/>
              </a:rPr>
              <a:t>(Basic, Standard, Premium). </a:t>
            </a:r>
            <a:br>
              <a:rPr lang="en-US">
                <a:solidFill>
                  <a:schemeClr val="tx1"/>
                </a:solidFill>
                <a:cs typeface="Segoe UI Semilight"/>
              </a:rPr>
            </a:br>
            <a:r>
              <a:rPr lang="en-US">
                <a:solidFill>
                  <a:schemeClr val="tx1"/>
                </a:solidFill>
                <a:cs typeface="Segoe UI Semilight"/>
              </a:rPr>
              <a:t>Run apps in the same plan in dedicated Azure VMs</a:t>
            </a:r>
          </a:p>
        </p:txBody>
      </p:sp>
      <p:sp>
        <p:nvSpPr>
          <p:cNvPr id="13" name="Rectangle 12">
            <a:extLst>
              <a:ext uri="{FF2B5EF4-FFF2-40B4-BE49-F238E27FC236}">
                <a16:creationId xmlns:a16="http://schemas.microsoft.com/office/drawing/2014/main" id="{0F3DDB70-4B80-417D-A395-5908898422BD}"/>
              </a:ext>
            </a:extLst>
          </p:cNvPr>
          <p:cNvSpPr/>
          <p:nvPr/>
        </p:nvSpPr>
        <p:spPr>
          <a:xfrm>
            <a:off x="8255051"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lvl="0"/>
            <a:r>
              <a:rPr lang="en-US">
                <a:solidFill>
                  <a:schemeClr val="tx1"/>
                </a:solidFill>
                <a:latin typeface="+mj-lt"/>
                <a:cs typeface="Segoe UI Semilight"/>
              </a:rPr>
              <a:t>Isolated.</a:t>
            </a:r>
            <a:r>
              <a:rPr lang="en-US">
                <a:solidFill>
                  <a:schemeClr val="tx1"/>
                </a:solidFill>
                <a:cs typeface="Segoe UI Semilight"/>
              </a:rPr>
              <a:t> Runs apps on</a:t>
            </a:r>
            <a:br>
              <a:rPr lang="en-US">
                <a:solidFill>
                  <a:schemeClr val="tx1"/>
                </a:solidFill>
                <a:cs typeface="Segoe UI Semilight"/>
              </a:rPr>
            </a:br>
            <a:r>
              <a:rPr lang="en-US">
                <a:solidFill>
                  <a:schemeClr val="tx1"/>
                </a:solidFill>
                <a:cs typeface="Segoe UI Semilight"/>
              </a:rPr>
              <a:t>dedicated Azure VMs in dedicated Azure virtual networks</a:t>
            </a:r>
          </a:p>
        </p:txBody>
      </p:sp>
    </p:spTree>
    <p:extLst>
      <p:ext uri="{BB962C8B-B14F-4D97-AF65-F5344CB8AC3E}">
        <p14:creationId xmlns:p14="http://schemas.microsoft.com/office/powerpoint/2010/main" val="379853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0D68-47C9-4299-B726-AE540B3A3042}"/>
              </a:ext>
            </a:extLst>
          </p:cNvPr>
          <p:cNvSpPr>
            <a:spLocks noGrp="1"/>
          </p:cNvSpPr>
          <p:nvPr>
            <p:ph type="title"/>
          </p:nvPr>
        </p:nvSpPr>
        <p:spPr>
          <a:xfrm>
            <a:off x="465138" y="632779"/>
            <a:ext cx="11533187" cy="430887"/>
          </a:xfrm>
        </p:spPr>
        <p:txBody>
          <a:bodyPr/>
          <a:lstStyle/>
          <a:p>
            <a:pPr>
              <a:lnSpc>
                <a:spcPct val="100000"/>
              </a:lnSpc>
            </a:pPr>
            <a:r>
              <a:rPr lang="en-US" spc="0" dirty="0"/>
              <a:t>Scale Up and Scale Out the App Service Plan</a:t>
            </a:r>
          </a:p>
        </p:txBody>
      </p:sp>
      <p:sp>
        <p:nvSpPr>
          <p:cNvPr id="3" name="Rectangle 2">
            <a:extLst>
              <a:ext uri="{FF2B5EF4-FFF2-40B4-BE49-F238E27FC236}">
                <a16:creationId xmlns:a16="http://schemas.microsoft.com/office/drawing/2014/main" id="{A8F48553-B42F-48F6-A2E9-BE4B02A0EC1F}"/>
              </a:ext>
              <a:ext uri="{C183D7F6-B498-43B3-948B-1728B52AA6E4}">
                <adec:decorative xmlns:adec="http://schemas.microsoft.com/office/drawing/2017/decorative" val="1"/>
              </a:ext>
            </a:extLst>
          </p:cNvPr>
          <p:cNvSpPr/>
          <p:nvPr/>
        </p:nvSpPr>
        <p:spPr bwMode="auto">
          <a:xfrm>
            <a:off x="427038" y="1192213"/>
            <a:ext cx="11582400" cy="37353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4" descr="A screenshot of scaling out the App Service Plan.  Manual scale is selected and Instance count is set to 3">
            <a:extLst>
              <a:ext uri="{FF2B5EF4-FFF2-40B4-BE49-F238E27FC236}">
                <a16:creationId xmlns:a16="http://schemas.microsoft.com/office/drawing/2014/main" id="{12A18769-0224-4754-9B16-4BF1797F3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13" y="1353402"/>
            <a:ext cx="11017251" cy="3413008"/>
          </a:xfrm>
          <a:prstGeom prst="rect">
            <a:avLst/>
          </a:prstGeom>
          <a:ln>
            <a:noFill/>
          </a:ln>
        </p:spPr>
      </p:pic>
      <p:sp>
        <p:nvSpPr>
          <p:cNvPr id="4" name="Rectangle 3">
            <a:extLst>
              <a:ext uri="{FF2B5EF4-FFF2-40B4-BE49-F238E27FC236}">
                <a16:creationId xmlns:a16="http://schemas.microsoft.com/office/drawing/2014/main" id="{639DB60E-4D98-4F7F-9E6F-A2A7C405B514}"/>
              </a:ext>
            </a:extLst>
          </p:cNvPr>
          <p:cNvSpPr/>
          <p:nvPr/>
        </p:nvSpPr>
        <p:spPr>
          <a:xfrm>
            <a:off x="415925" y="5000250"/>
            <a:ext cx="5391773" cy="13614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600"/>
              </a:spcBef>
            </a:pPr>
            <a:r>
              <a:rPr lang="en-US" sz="2000">
                <a:solidFill>
                  <a:schemeClr val="tx1"/>
                </a:solidFill>
                <a:latin typeface="+mj-lt"/>
              </a:rPr>
              <a:t>Scale up (change the App Service plan):</a:t>
            </a:r>
          </a:p>
          <a:p>
            <a:pPr marL="0" lvl="1">
              <a:spcBef>
                <a:spcPts val="600"/>
              </a:spcBef>
            </a:pPr>
            <a:r>
              <a:rPr lang="en-US">
                <a:solidFill>
                  <a:schemeClr val="tx1"/>
                </a:solidFill>
              </a:rPr>
              <a:t>More hardware (CPU, memory, disk)</a:t>
            </a:r>
          </a:p>
          <a:p>
            <a:pPr marL="0" lvl="1">
              <a:spcBef>
                <a:spcPts val="600"/>
              </a:spcBef>
            </a:pPr>
            <a:r>
              <a:rPr lang="en-US">
                <a:solidFill>
                  <a:schemeClr val="tx1"/>
                </a:solidFill>
              </a:rPr>
              <a:t>More features (dedicated virtual machines, staging slots, autoscaling)</a:t>
            </a:r>
          </a:p>
        </p:txBody>
      </p:sp>
      <p:sp>
        <p:nvSpPr>
          <p:cNvPr id="5" name="Rectangle 4">
            <a:extLst>
              <a:ext uri="{FF2B5EF4-FFF2-40B4-BE49-F238E27FC236}">
                <a16:creationId xmlns:a16="http://schemas.microsoft.com/office/drawing/2014/main" id="{87FDE356-CCED-467B-A3B2-2F7F88DFAD17}"/>
              </a:ext>
            </a:extLst>
          </p:cNvPr>
          <p:cNvSpPr/>
          <p:nvPr/>
        </p:nvSpPr>
        <p:spPr>
          <a:xfrm>
            <a:off x="5963410" y="5000250"/>
            <a:ext cx="6034915" cy="13614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600"/>
              </a:spcBef>
            </a:pPr>
            <a:r>
              <a:rPr lang="en-US" sz="2000">
                <a:solidFill>
                  <a:schemeClr val="tx1"/>
                </a:solidFill>
                <a:latin typeface="+mj-lt"/>
              </a:rPr>
              <a:t>Scale out (increase the number of VM instances):</a:t>
            </a:r>
          </a:p>
          <a:p>
            <a:pPr marL="0" lvl="1">
              <a:spcBef>
                <a:spcPts val="600"/>
              </a:spcBef>
            </a:pPr>
            <a:r>
              <a:rPr lang="en-US">
                <a:solidFill>
                  <a:schemeClr val="tx1"/>
                </a:solidFill>
              </a:rPr>
              <a:t>Manual (fixed number of instances)</a:t>
            </a:r>
          </a:p>
          <a:p>
            <a:pPr marL="0" lvl="1">
              <a:spcBef>
                <a:spcPts val="600"/>
              </a:spcBef>
            </a:pPr>
            <a:r>
              <a:rPr lang="en-US">
                <a:solidFill>
                  <a:schemeClr val="tx1"/>
                </a:solidFill>
              </a:rPr>
              <a:t>Auto scale (based on predefined rules and schedules)</a:t>
            </a:r>
          </a:p>
        </p:txBody>
      </p:sp>
    </p:spTree>
    <p:extLst>
      <p:ext uri="{BB962C8B-B14F-4D97-AF65-F5344CB8AC3E}">
        <p14:creationId xmlns:p14="http://schemas.microsoft.com/office/powerpoint/2010/main" val="21324041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69FB-C106-4E27-BF41-DEE46FCBFF01}"/>
              </a:ext>
            </a:extLst>
          </p:cNvPr>
          <p:cNvSpPr>
            <a:spLocks noGrp="1"/>
          </p:cNvSpPr>
          <p:nvPr>
            <p:ph type="title"/>
          </p:nvPr>
        </p:nvSpPr>
        <p:spPr>
          <a:xfrm>
            <a:off x="465138" y="632779"/>
            <a:ext cx="11533187" cy="430887"/>
          </a:xfrm>
        </p:spPr>
        <p:txBody>
          <a:bodyPr/>
          <a:lstStyle/>
          <a:p>
            <a:pPr>
              <a:lnSpc>
                <a:spcPct val="100000"/>
              </a:lnSpc>
            </a:pPr>
            <a:r>
              <a:rPr lang="en-US" spc="0" dirty="0"/>
              <a:t>Configure App Service Plan Scaling</a:t>
            </a:r>
          </a:p>
        </p:txBody>
      </p:sp>
      <p:sp>
        <p:nvSpPr>
          <p:cNvPr id="14" name="Rectangle 13">
            <a:extLst>
              <a:ext uri="{FF2B5EF4-FFF2-40B4-BE49-F238E27FC236}">
                <a16:creationId xmlns:a16="http://schemas.microsoft.com/office/drawing/2014/main" id="{D72446AF-E47F-4396-9CBB-B12E2E46D1A2}"/>
              </a:ext>
              <a:ext uri="{C183D7F6-B498-43B3-948B-1728B52AA6E4}">
                <adec:decorative xmlns:adec="http://schemas.microsoft.com/office/drawing/2017/decorative" val="1"/>
              </a:ext>
            </a:extLst>
          </p:cNvPr>
          <p:cNvSpPr/>
          <p:nvPr/>
        </p:nvSpPr>
        <p:spPr bwMode="auto">
          <a:xfrm>
            <a:off x="427038" y="1192213"/>
            <a:ext cx="11582400" cy="37353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4" descr="A screen shot of the Default scale condition. Options available to scale based on a metric, add a rule, and define instance limits">
            <a:extLst>
              <a:ext uri="{FF2B5EF4-FFF2-40B4-BE49-F238E27FC236}">
                <a16:creationId xmlns:a16="http://schemas.microsoft.com/office/drawing/2014/main" id="{062EC3A9-023F-4586-9796-04B800B32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8476" y="1292014"/>
            <a:ext cx="8899524" cy="3535784"/>
          </a:xfrm>
          <a:prstGeom prst="rect">
            <a:avLst/>
          </a:prstGeom>
          <a:ln>
            <a:noFill/>
          </a:ln>
        </p:spPr>
      </p:pic>
      <p:sp>
        <p:nvSpPr>
          <p:cNvPr id="4" name="Rectangle 3">
            <a:extLst>
              <a:ext uri="{FF2B5EF4-FFF2-40B4-BE49-F238E27FC236}">
                <a16:creationId xmlns:a16="http://schemas.microsoft.com/office/drawing/2014/main" id="{849E9509-96D9-4F19-BAB1-6072D830C2BE}"/>
              </a:ext>
            </a:extLst>
          </p:cNvPr>
          <p:cNvSpPr/>
          <p:nvPr/>
        </p:nvSpPr>
        <p:spPr>
          <a:xfrm>
            <a:off x="427038"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a:solidFill>
                  <a:schemeClr val="tx1"/>
                </a:solidFill>
              </a:rPr>
              <a:t>Adjust available resources based on the current demand</a:t>
            </a:r>
          </a:p>
          <a:p>
            <a:endParaRPr lang="en-US" sz="1600">
              <a:solidFill>
                <a:schemeClr val="tx1"/>
              </a:solidFill>
            </a:endParaRPr>
          </a:p>
        </p:txBody>
      </p:sp>
      <p:sp>
        <p:nvSpPr>
          <p:cNvPr id="9" name="Rectangle 8">
            <a:extLst>
              <a:ext uri="{FF2B5EF4-FFF2-40B4-BE49-F238E27FC236}">
                <a16:creationId xmlns:a16="http://schemas.microsoft.com/office/drawing/2014/main" id="{85926A27-6CE7-4278-89AB-7724A5EE5246}"/>
              </a:ext>
            </a:extLst>
          </p:cNvPr>
          <p:cNvSpPr/>
          <p:nvPr/>
        </p:nvSpPr>
        <p:spPr>
          <a:xfrm>
            <a:off x="2289790"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a:solidFill>
                  <a:schemeClr val="tx1"/>
                </a:solidFill>
              </a:rPr>
              <a:t>Improves availability and fault tolerance</a:t>
            </a:r>
          </a:p>
        </p:txBody>
      </p:sp>
      <p:sp>
        <p:nvSpPr>
          <p:cNvPr id="5" name="Rectangle 4">
            <a:extLst>
              <a:ext uri="{FF2B5EF4-FFF2-40B4-BE49-F238E27FC236}">
                <a16:creationId xmlns:a16="http://schemas.microsoft.com/office/drawing/2014/main" id="{A4CF62C6-CA34-4937-96AD-BCC3AC7245CA}"/>
              </a:ext>
            </a:extLst>
          </p:cNvPr>
          <p:cNvSpPr/>
          <p:nvPr/>
        </p:nvSpPr>
        <p:spPr>
          <a:xfrm>
            <a:off x="4159369" y="5080001"/>
            <a:ext cx="2282126"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a:solidFill>
                  <a:schemeClr val="tx1"/>
                </a:solidFill>
              </a:rPr>
              <a:t>Scale based on</a:t>
            </a:r>
            <a:br>
              <a:rPr lang="en-US" sz="1600">
                <a:solidFill>
                  <a:schemeClr val="tx1"/>
                </a:solidFill>
              </a:rPr>
            </a:br>
            <a:r>
              <a:rPr lang="en-US" sz="1600">
                <a:solidFill>
                  <a:schemeClr val="tx1"/>
                </a:solidFill>
              </a:rPr>
              <a:t>a metric (CPU percentage, memory percentage, HTTP requests) </a:t>
            </a:r>
          </a:p>
        </p:txBody>
      </p:sp>
      <p:sp>
        <p:nvSpPr>
          <p:cNvPr id="11" name="Rectangle 10">
            <a:extLst>
              <a:ext uri="{FF2B5EF4-FFF2-40B4-BE49-F238E27FC236}">
                <a16:creationId xmlns:a16="http://schemas.microsoft.com/office/drawing/2014/main" id="{68E8D8FE-18EF-4E61-A399-FE03DDCD4DE4}"/>
              </a:ext>
            </a:extLst>
          </p:cNvPr>
          <p:cNvSpPr/>
          <p:nvPr/>
        </p:nvSpPr>
        <p:spPr>
          <a:xfrm>
            <a:off x="6551130"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a:solidFill>
                  <a:schemeClr val="tx1"/>
                </a:solidFill>
              </a:rPr>
              <a:t>Scale according to a schedule (weekdays, weekends, times, holidays)</a:t>
            </a:r>
          </a:p>
          <a:p>
            <a:endParaRPr lang="en-US" sz="1600">
              <a:solidFill>
                <a:schemeClr val="tx1"/>
              </a:solidFill>
            </a:endParaRPr>
          </a:p>
          <a:p>
            <a:endParaRPr lang="en-US" sz="1600">
              <a:solidFill>
                <a:schemeClr val="tx1"/>
              </a:solidFill>
            </a:endParaRPr>
          </a:p>
        </p:txBody>
      </p:sp>
      <p:sp>
        <p:nvSpPr>
          <p:cNvPr id="10" name="Rectangle 9">
            <a:extLst>
              <a:ext uri="{FF2B5EF4-FFF2-40B4-BE49-F238E27FC236}">
                <a16:creationId xmlns:a16="http://schemas.microsoft.com/office/drawing/2014/main" id="{0EF41402-462C-4C7F-8239-65635244A641}"/>
              </a:ext>
            </a:extLst>
          </p:cNvPr>
          <p:cNvSpPr/>
          <p:nvPr/>
        </p:nvSpPr>
        <p:spPr>
          <a:xfrm>
            <a:off x="8413882"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a:solidFill>
                  <a:schemeClr val="tx1"/>
                </a:solidFill>
              </a:rPr>
              <a:t>Can implement multiple rules – combine metrics and schedules</a:t>
            </a:r>
          </a:p>
        </p:txBody>
      </p:sp>
      <p:sp>
        <p:nvSpPr>
          <p:cNvPr id="12" name="Rectangle 11">
            <a:extLst>
              <a:ext uri="{FF2B5EF4-FFF2-40B4-BE49-F238E27FC236}">
                <a16:creationId xmlns:a16="http://schemas.microsoft.com/office/drawing/2014/main" id="{61E18EE5-6A10-46B3-895F-28D20E649546}"/>
              </a:ext>
            </a:extLst>
          </p:cNvPr>
          <p:cNvSpPr/>
          <p:nvPr/>
        </p:nvSpPr>
        <p:spPr>
          <a:xfrm>
            <a:off x="10276634"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Don’t forget to </a:t>
            </a:r>
            <a:r>
              <a:rPr lang="en-US" sz="1600">
                <a:solidFill>
                  <a:schemeClr val="tx1"/>
                </a:solidFill>
              </a:rPr>
              <a:t>scale in</a:t>
            </a:r>
            <a:endParaRPr lang="en-US" sz="1600" dirty="0">
              <a:solidFill>
                <a:schemeClr val="tx1"/>
              </a:solidFill>
            </a:endParaRPr>
          </a:p>
        </p:txBody>
      </p:sp>
    </p:spTree>
    <p:extLst>
      <p:ext uri="{BB962C8B-B14F-4D97-AF65-F5344CB8AC3E}">
        <p14:creationId xmlns:p14="http://schemas.microsoft.com/office/powerpoint/2010/main" val="17762994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465138" y="632779"/>
            <a:ext cx="11533187" cy="430887"/>
          </a:xfrm>
        </p:spPr>
        <p:txBody>
          <a:bodyPr/>
          <a:lstStyle/>
          <a:p>
            <a:pPr>
              <a:lnSpc>
                <a:spcPct val="100000"/>
              </a:lnSpc>
            </a:pPr>
            <a:r>
              <a:rPr lang="en-US" spc="0"/>
              <a:t>Demonstration – Create an App Service plan</a:t>
            </a:r>
          </a:p>
        </p:txBody>
      </p:sp>
      <p:pic>
        <p:nvPicPr>
          <p:cNvPr id="10" name="Picture 9" descr="Icon of a webpage showing six squares">
            <a:extLst>
              <a:ext uri="{FF2B5EF4-FFF2-40B4-BE49-F238E27FC236}">
                <a16:creationId xmlns:a16="http://schemas.microsoft.com/office/drawing/2014/main" id="{56692375-518F-44D4-A086-E4181E8C08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38" y="1542529"/>
            <a:ext cx="1103472" cy="1103472"/>
          </a:xfrm>
          <a:prstGeom prst="rect">
            <a:avLst/>
          </a:prstGeom>
        </p:spPr>
      </p:pic>
      <p:sp>
        <p:nvSpPr>
          <p:cNvPr id="28" name="TextBox 27">
            <a:extLst>
              <a:ext uri="{FF2B5EF4-FFF2-40B4-BE49-F238E27FC236}">
                <a16:creationId xmlns:a16="http://schemas.microsoft.com/office/drawing/2014/main" id="{2C706E16-2B09-4472-912F-0F4D17A21846}"/>
              </a:ext>
            </a:extLst>
          </p:cNvPr>
          <p:cNvSpPr txBox="1"/>
          <p:nvPr/>
        </p:nvSpPr>
        <p:spPr>
          <a:xfrm>
            <a:off x="2000249" y="1909599"/>
            <a:ext cx="10013950" cy="369332"/>
          </a:xfrm>
          <a:prstGeom prst="rect">
            <a:avLst/>
          </a:prstGeom>
          <a:noFill/>
        </p:spPr>
        <p:txBody>
          <a:bodyPr wrap="square" lIns="0" tIns="0" rIns="0" bIns="0" rtlCol="0" anchor="ctr">
            <a:spAutoFit/>
          </a:bodyPr>
          <a:lstStyle/>
          <a:p>
            <a:r>
              <a:rPr lang="en-US" sz="2400">
                <a:cs typeface="Segoe UI Semilight"/>
              </a:rPr>
              <a:t>Create an App Service Plan in the Azure Portal</a:t>
            </a:r>
          </a:p>
        </p:txBody>
      </p:sp>
      <p:cxnSp>
        <p:nvCxnSpPr>
          <p:cNvPr id="26" name="Straight Connector 25">
            <a:extLst>
              <a:ext uri="{FF2B5EF4-FFF2-40B4-BE49-F238E27FC236}">
                <a16:creationId xmlns:a16="http://schemas.microsoft.com/office/drawing/2014/main" id="{D674DE06-9CA7-4FDA-8E1F-681E3DBC62C5}"/>
              </a:ext>
              <a:ext uri="{C183D7F6-B498-43B3-948B-1728B52AA6E4}">
                <adec:decorative xmlns:adec="http://schemas.microsoft.com/office/drawing/2017/decorative" val="1"/>
              </a:ext>
            </a:extLst>
          </p:cNvPr>
          <p:cNvCxnSpPr>
            <a:cxnSpLocks/>
          </p:cNvCxnSpPr>
          <p:nvPr/>
        </p:nvCxnSpPr>
        <p:spPr>
          <a:xfrm>
            <a:off x="2000249" y="2864847"/>
            <a:ext cx="99917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document with a checkmark">
            <a:extLst>
              <a:ext uri="{FF2B5EF4-FFF2-40B4-BE49-F238E27FC236}">
                <a16:creationId xmlns:a16="http://schemas.microsoft.com/office/drawing/2014/main" id="{6A2A1424-43B5-4D61-A249-6F74339AA4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138" y="3084433"/>
            <a:ext cx="1104900" cy="1103376"/>
          </a:xfrm>
          <a:prstGeom prst="rect">
            <a:avLst/>
          </a:prstGeom>
        </p:spPr>
      </p:pic>
      <p:sp>
        <p:nvSpPr>
          <p:cNvPr id="31" name="TextBox 30">
            <a:extLst>
              <a:ext uri="{FF2B5EF4-FFF2-40B4-BE49-F238E27FC236}">
                <a16:creationId xmlns:a16="http://schemas.microsoft.com/office/drawing/2014/main" id="{6C0A8489-F729-4C80-A3D8-5EEC7146AD4F}"/>
              </a:ext>
            </a:extLst>
          </p:cNvPr>
          <p:cNvSpPr txBox="1"/>
          <p:nvPr/>
        </p:nvSpPr>
        <p:spPr>
          <a:xfrm>
            <a:off x="2000249" y="3451455"/>
            <a:ext cx="10013950" cy="369332"/>
          </a:xfrm>
          <a:prstGeom prst="rect">
            <a:avLst/>
          </a:prstGeom>
          <a:noFill/>
        </p:spPr>
        <p:txBody>
          <a:bodyPr wrap="square" lIns="0" tIns="0" rIns="0" bIns="0" rtlCol="0" anchor="ctr">
            <a:spAutoFit/>
          </a:bodyPr>
          <a:lstStyle/>
          <a:p>
            <a:r>
              <a:rPr lang="en-US" sz="2400">
                <a:cs typeface="Segoe UI Semilight"/>
              </a:rPr>
              <a:t>Review Pricing Tiers</a:t>
            </a:r>
          </a:p>
        </p:txBody>
      </p:sp>
      <p:cxnSp>
        <p:nvCxnSpPr>
          <p:cNvPr id="27" name="Straight Connector 26">
            <a:extLst>
              <a:ext uri="{FF2B5EF4-FFF2-40B4-BE49-F238E27FC236}">
                <a16:creationId xmlns:a16="http://schemas.microsoft.com/office/drawing/2014/main" id="{615B8F19-E4BE-44A1-8CAF-A514C0732FCC}"/>
              </a:ext>
              <a:ext uri="{C183D7F6-B498-43B3-948B-1728B52AA6E4}">
                <adec:decorative xmlns:adec="http://schemas.microsoft.com/office/drawing/2017/decorative" val="1"/>
              </a:ext>
            </a:extLst>
          </p:cNvPr>
          <p:cNvCxnSpPr>
            <a:cxnSpLocks/>
          </p:cNvCxnSpPr>
          <p:nvPr/>
        </p:nvCxnSpPr>
        <p:spPr>
          <a:xfrm>
            <a:off x="2000249" y="4406703"/>
            <a:ext cx="99917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descr="Icon of a magnifying glass showing a chart">
            <a:extLst>
              <a:ext uri="{FF2B5EF4-FFF2-40B4-BE49-F238E27FC236}">
                <a16:creationId xmlns:a16="http://schemas.microsoft.com/office/drawing/2014/main" id="{9054F6CD-9CEE-4AAE-9399-9FCC66AEBC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138" y="4626241"/>
            <a:ext cx="1104900" cy="1103376"/>
          </a:xfrm>
          <a:prstGeom prst="rect">
            <a:avLst/>
          </a:prstGeom>
        </p:spPr>
      </p:pic>
      <p:sp>
        <p:nvSpPr>
          <p:cNvPr id="34" name="TextBox 33">
            <a:extLst>
              <a:ext uri="{FF2B5EF4-FFF2-40B4-BE49-F238E27FC236}">
                <a16:creationId xmlns:a16="http://schemas.microsoft.com/office/drawing/2014/main" id="{AD517446-CD6A-49D0-9119-846177B24A35}"/>
              </a:ext>
            </a:extLst>
          </p:cNvPr>
          <p:cNvSpPr txBox="1"/>
          <p:nvPr/>
        </p:nvSpPr>
        <p:spPr>
          <a:xfrm>
            <a:off x="2000249" y="4993263"/>
            <a:ext cx="10013950" cy="369332"/>
          </a:xfrm>
          <a:prstGeom prst="rect">
            <a:avLst/>
          </a:prstGeom>
          <a:noFill/>
        </p:spPr>
        <p:txBody>
          <a:bodyPr wrap="square" lIns="0" tIns="0" rIns="0" bIns="0" rtlCol="0" anchor="ctr">
            <a:spAutoFit/>
          </a:bodyPr>
          <a:lstStyle/>
          <a:p>
            <a:r>
              <a:rPr lang="en-US" sz="2400">
                <a:cs typeface="Segoe UI Semilight"/>
              </a:rPr>
              <a:t>Configure Autoscaling</a:t>
            </a:r>
          </a:p>
        </p:txBody>
      </p:sp>
    </p:spTree>
    <p:extLst>
      <p:ext uri="{BB962C8B-B14F-4D97-AF65-F5344CB8AC3E}">
        <p14:creationId xmlns:p14="http://schemas.microsoft.com/office/powerpoint/2010/main" val="4122508269"/>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7D977B9DEC104F987540346F28CA61" ma:contentTypeVersion="17" ma:contentTypeDescription="Create a new document." ma:contentTypeScope="" ma:versionID="40f5e8b7fb81ecdac7c792325c217421">
  <xsd:schema xmlns:xsd="http://www.w3.org/2001/XMLSchema" xmlns:xs="http://www.w3.org/2001/XMLSchema" xmlns:p="http://schemas.microsoft.com/office/2006/metadata/properties" xmlns:ns1="http://schemas.microsoft.com/sharepoint/v3" xmlns:ns2="8f14afe3-2544-4b8c-8b2a-047241ba994e" xmlns:ns3="fddad751-a9cb-4af4-8fe6-c4ddb6b4fbb6" xmlns:ns4="230e9df3-be65-4c73-a93b-d1236ebd677e" targetNamespace="http://schemas.microsoft.com/office/2006/metadata/properties" ma:root="true" ma:fieldsID="f7c7b4b5290335c4c7e7fc0b0a8dedf9" ns1:_="" ns2:_="" ns3:_="" ns4:_="">
    <xsd:import namespace="http://schemas.microsoft.com/sharepoint/v3"/>
    <xsd:import namespace="8f14afe3-2544-4b8c-8b2a-047241ba994e"/>
    <xsd:import namespace="fddad751-a9cb-4af4-8fe6-c4ddb6b4fbb6"/>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f14afe3-2544-4b8c-8b2a-047241ba99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dad751-a9cb-4af4-8fe6-c4ddb6b4fbb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e2fe8bad-5553-4f85-a4c7-a1bca95a61a9}" ma:internalName="TaxCatchAll" ma:showField="CatchAllData" ma:web="fddad751-a9cb-4af4-8fe6-c4ddb6b4fbb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8f14afe3-2544-4b8c-8b2a-047241ba994e">
      <Terms xmlns="http://schemas.microsoft.com/office/infopath/2007/PartnerControls"/>
    </lcf76f155ced4ddcb4097134ff3c332f>
    <_ip_UnifiedCompliancePolicyProperties xmlns="http://schemas.microsoft.com/sharepoint/v3" xsi:nil="true"/>
    <TaxCatchAll xmlns="230e9df3-be65-4c73-a93b-d1236ebd677e" xsi:nil="true"/>
  </documentManagement>
</p:properties>
</file>

<file path=customXml/itemProps1.xml><?xml version="1.0" encoding="utf-8"?>
<ds:datastoreItem xmlns:ds="http://schemas.openxmlformats.org/officeDocument/2006/customXml" ds:itemID="{E1EC2FD6-0332-4E77-889B-80A5E49CAB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f14afe3-2544-4b8c-8b2a-047241ba994e"/>
    <ds:schemaRef ds:uri="fddad751-a9cb-4af4-8fe6-c4ddb6b4fbb6"/>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FC1311-70BA-45C8-A90C-F8B23E3C2515}">
  <ds:schemaRefs>
    <ds:schemaRef ds:uri="http://schemas.microsoft.com/sharepoint/v3/contenttype/forms"/>
  </ds:schemaRefs>
</ds:datastoreItem>
</file>

<file path=customXml/itemProps3.xml><?xml version="1.0" encoding="utf-8"?>
<ds:datastoreItem xmlns:ds="http://schemas.openxmlformats.org/officeDocument/2006/customXml" ds:itemID="{6E935272-A1FE-4CB7-8D24-ED0EB645E323}">
  <ds:schemaRefs>
    <ds:schemaRef ds:uri="http://schemas.microsoft.com/office/2006/metadata/properties"/>
    <ds:schemaRef ds:uri="http://schemas.microsoft.com/office/infopath/2007/PartnerControls"/>
    <ds:schemaRef ds:uri="http://schemas.microsoft.com/sharepoint/v3"/>
    <ds:schemaRef ds:uri="8f14afe3-2544-4b8c-8b2a-047241ba994e"/>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6546</Words>
  <Application>Microsoft Office PowerPoint</Application>
  <PresentationFormat>Custom</PresentationFormat>
  <Paragraphs>714</Paragraphs>
  <Slides>54</Slides>
  <Notes>44</Notes>
  <HiddenSlides>7</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3" baseType="lpstr">
      <vt:lpstr>-apple-system</vt:lpstr>
      <vt:lpstr>Arial</vt:lpstr>
      <vt:lpstr>Calibri</vt:lpstr>
      <vt:lpstr>Consolas</vt:lpstr>
      <vt:lpstr>Segoe UI</vt:lpstr>
      <vt:lpstr>Segoe UI Semibold</vt:lpstr>
      <vt:lpstr>Wingdings</vt:lpstr>
      <vt:lpstr>Azure 1</vt:lpstr>
      <vt:lpstr>Bitmap Image</vt:lpstr>
      <vt:lpstr>AZ-104 Administer PaaS Compute Options</vt:lpstr>
      <vt:lpstr>Administer PaaS Compute Options Introduction</vt:lpstr>
      <vt:lpstr>Configure Azure App Service Plans</vt:lpstr>
      <vt:lpstr>Configure Azure App Service Plans Introduction</vt:lpstr>
      <vt:lpstr>Implement Azure App Service Plans</vt:lpstr>
      <vt:lpstr>Determine App Service Plan Pricing</vt:lpstr>
      <vt:lpstr>Scale Up and Scale Out the App Service Plan</vt:lpstr>
      <vt:lpstr>Configure App Service Plan Scaling</vt:lpstr>
      <vt:lpstr>Demonstration – Create an App Service plan</vt:lpstr>
      <vt:lpstr>Summary and Resources – Configure Azure App Service Plans</vt:lpstr>
      <vt:lpstr>Configure Azure App Services</vt:lpstr>
      <vt:lpstr>Configure Azure App Services Introduction</vt:lpstr>
      <vt:lpstr>Implement Azure App Service</vt:lpstr>
      <vt:lpstr>Create an App Service</vt:lpstr>
      <vt:lpstr>Create Deployment Slots</vt:lpstr>
      <vt:lpstr>Add Deployment Slots</vt:lpstr>
      <vt:lpstr>Secure an App Service</vt:lpstr>
      <vt:lpstr>Create Custom Domain Names</vt:lpstr>
      <vt:lpstr>Backup an App Service</vt:lpstr>
      <vt:lpstr>Demonstration – Create an App Service</vt:lpstr>
      <vt:lpstr>Summary and Resources  – Configure Azure App Services</vt:lpstr>
      <vt:lpstr>Configure Azure Container Instances</vt:lpstr>
      <vt:lpstr>Configure Azure Container Instances Introduction</vt:lpstr>
      <vt:lpstr>Compare Containers to Virtual Machines</vt:lpstr>
      <vt:lpstr>Explore Azure Container Instances Benefits</vt:lpstr>
      <vt:lpstr>Implement Container Groups</vt:lpstr>
      <vt:lpstr>Understand the Docker Platform</vt:lpstr>
      <vt:lpstr>Demonstration - Deploy Azure Container Instances</vt:lpstr>
      <vt:lpstr>Summary and Resources  – Configure Azure Container Instances</vt:lpstr>
      <vt:lpstr>Configure Azure Kubernetes Service</vt:lpstr>
      <vt:lpstr>Configure Azure Kubernetes Service Introduction</vt:lpstr>
      <vt:lpstr>Understand AKS Terminology</vt:lpstr>
      <vt:lpstr>Understand AKS Clusters and Nodes</vt:lpstr>
      <vt:lpstr>Configure AKS Networking</vt:lpstr>
      <vt:lpstr>Configure AKS Storage</vt:lpstr>
      <vt:lpstr>Configure AKS Scaling</vt:lpstr>
      <vt:lpstr>Configure AKS Scaling to ACI (optional)</vt:lpstr>
      <vt:lpstr>Demonstration – Deploy Azure Kubernetes Service (optional)</vt:lpstr>
      <vt:lpstr>Summary and Resources – Configure Azure Kubernetes Service</vt:lpstr>
      <vt:lpstr>Lab 09a - Implement Web Apps Lab 09b - Implement Azure Container Instances Lab 09c - Implement Azure Kubernetes Service (optional)</vt:lpstr>
      <vt:lpstr>Lab 09a – Implement web apps</vt:lpstr>
      <vt:lpstr>Lab 09a – Architecture diagram</vt:lpstr>
      <vt:lpstr>Lab 09b – Implement Azure Container Instances</vt:lpstr>
      <vt:lpstr>Lab 09b – Architecture diagram</vt:lpstr>
      <vt:lpstr>Lab 09c – Implement Azure Kubernetes service (optional)</vt:lpstr>
      <vt:lpstr>Lab 09c – Architecture diagram</vt:lpstr>
      <vt:lpstr>End of presentation</vt:lpstr>
      <vt:lpstr>Azure Kubernetes Service</vt:lpstr>
      <vt:lpstr>Connect AKS and Azure Active Directory</vt:lpstr>
      <vt:lpstr>Configure AKS Security</vt:lpstr>
      <vt:lpstr>Virtual Kubelet</vt:lpstr>
      <vt:lpstr>Explore Continuous Integration and Deployment</vt:lpstr>
      <vt:lpstr>Use Application Insights</vt:lpstr>
      <vt:lpstr>Compare Containers to Virtual Machines (replaced)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2022-03-15T20:50:40Z</dcterms:created>
  <dcterms:modified xsi:type="dcterms:W3CDTF">2023-08-08T15:43:27Z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0x010100FE7D977B9DEC104F987540346F28CA61</vt:lpwstr>
  </property>
</Properties>
</file>