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42"/>
  </p:notesMasterIdLst>
  <p:handoutMasterIdLst>
    <p:handoutMasterId r:id="rId43"/>
  </p:handoutMasterIdLst>
  <p:sldIdLst>
    <p:sldId id="1719" r:id="rId5"/>
    <p:sldId id="2543" r:id="rId6"/>
    <p:sldId id="1865" r:id="rId7"/>
    <p:sldId id="2537" r:id="rId8"/>
    <p:sldId id="2548" r:id="rId9"/>
    <p:sldId id="1925" r:id="rId10"/>
    <p:sldId id="1817" r:id="rId11"/>
    <p:sldId id="1928" r:id="rId12"/>
    <p:sldId id="1930" r:id="rId13"/>
    <p:sldId id="1931" r:id="rId14"/>
    <p:sldId id="2241" r:id="rId15"/>
    <p:sldId id="2534" r:id="rId16"/>
    <p:sldId id="2538" r:id="rId17"/>
    <p:sldId id="2115" r:id="rId18"/>
    <p:sldId id="2116" r:id="rId19"/>
    <p:sldId id="2117" r:id="rId20"/>
    <p:sldId id="1940" r:id="rId21"/>
    <p:sldId id="2553" r:id="rId22"/>
    <p:sldId id="2535" r:id="rId23"/>
    <p:sldId id="2539" r:id="rId24"/>
    <p:sldId id="1911" r:id="rId25"/>
    <p:sldId id="1912" r:id="rId26"/>
    <p:sldId id="1918" r:id="rId27"/>
    <p:sldId id="1919" r:id="rId28"/>
    <p:sldId id="2542" r:id="rId29"/>
    <p:sldId id="2554" r:id="rId30"/>
    <p:sldId id="2007" r:id="rId31"/>
    <p:sldId id="2008" r:id="rId32"/>
    <p:sldId id="2552" r:id="rId33"/>
    <p:sldId id="2551" r:id="rId34"/>
    <p:sldId id="2549" r:id="rId35"/>
    <p:sldId id="1978" r:id="rId36"/>
    <p:sldId id="2550" r:id="rId37"/>
    <p:sldId id="2518" r:id="rId38"/>
    <p:sldId id="2514" r:id="rId39"/>
    <p:sldId id="1913" r:id="rId40"/>
    <p:sldId id="1889"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Lst>
        </p14:section>
        <p14:section name="Monitor" id="{4E7A5E32-0B10-468E-B292-9F261AB528DF}">
          <p14:sldIdLst>
            <p14:sldId id="1865"/>
            <p14:sldId id="2537"/>
            <p14:sldId id="2548"/>
            <p14:sldId id="1925"/>
            <p14:sldId id="1817"/>
            <p14:sldId id="1928"/>
            <p14:sldId id="1930"/>
            <p14:sldId id="1931"/>
            <p14:sldId id="2241"/>
          </p14:sldIdLst>
        </p14:section>
        <p14:section name="Alerts" id="{C41CBC55-79DE-4161-A782-18F3C48F0190}">
          <p14:sldIdLst>
            <p14:sldId id="2534"/>
            <p14:sldId id="2538"/>
            <p14:sldId id="2115"/>
            <p14:sldId id="2116"/>
            <p14:sldId id="2117"/>
            <p14:sldId id="1940"/>
            <p14:sldId id="2553"/>
          </p14:sldIdLst>
        </p14:section>
        <p14:section name="Log Analytics" id="{5A82DCA5-2C33-4C5C-8E4D-E0064AE43403}">
          <p14:sldIdLst>
            <p14:sldId id="2535"/>
            <p14:sldId id="2539"/>
            <p14:sldId id="1911"/>
            <p14:sldId id="1912"/>
            <p14:sldId id="1918"/>
            <p14:sldId id="1919"/>
            <p14:sldId id="2542"/>
            <p14:sldId id="2554"/>
          </p14:sldIdLst>
        </p14:section>
        <p14:section name="Lab" id="{60776A3B-ED40-4E7A-9267-D6B160C39679}">
          <p14:sldIdLst>
            <p14:sldId id="2007"/>
            <p14:sldId id="2008"/>
            <p14:sldId id="2552"/>
            <p14:sldId id="2551"/>
          </p14:sldIdLst>
        </p14:section>
        <p14:section name="Extra Network Watcher Slides" id="{E3B36C51-3AEB-4E64-9B92-8EB0A64D7966}">
          <p14:sldIdLst>
            <p14:sldId id="2549"/>
            <p14:sldId id="1978"/>
            <p14:sldId id="2550"/>
            <p14:sldId id="2518"/>
            <p14:sldId id="2514"/>
            <p14:sldId id="1913"/>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E70DF-D4AE-4ABC-A232-926668920E79}" v="1" dt="2023-08-03T19:30:05.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7" autoAdjust="0"/>
    <p:restoredTop sz="89091" autoAdjust="0"/>
  </p:normalViewPr>
  <p:slideViewPr>
    <p:cSldViewPr snapToGrid="0">
      <p:cViewPr varScale="1">
        <p:scale>
          <a:sx n="93" d="100"/>
          <a:sy n="93" d="100"/>
        </p:scale>
        <p:origin x="84" y="2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b="1"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b="1"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 – 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Event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where (</a:t>
            </a:r>
            <a:r>
              <a:rPr lang="en-US" sz="1800" dirty="0" err="1">
                <a:solidFill>
                  <a:srgbClr val="505050"/>
                </a:solidFill>
                <a:effectLst/>
                <a:latin typeface="Calibri" panose="020F0502020204030204" pitchFamily="34" charset="0"/>
                <a:ea typeface="Segoe UI" panose="020B0502040204020203" pitchFamily="34" charset="0"/>
                <a:cs typeface="Segoe UI (Body)"/>
              </a:rPr>
              <a:t>EventLevelName</a:t>
            </a:r>
            <a:r>
              <a:rPr lang="en-US" sz="1800" dirty="0">
                <a:solidFill>
                  <a:srgbClr val="505050"/>
                </a:solidFill>
                <a:effectLst/>
                <a:latin typeface="Calibri" panose="020F0502020204030204" pitchFamily="34" charset="0"/>
                <a:ea typeface="Segoe UI" panose="020B0502040204020203" pitchFamily="34" charset="0"/>
                <a:cs typeface="Segoe UI (Body)"/>
              </a:rPr>
              <a:t> == "Error")</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https://docs.microsoft.com/azure/network-watcher/network-watcher-security-group-view-overview</a:t>
            </a:r>
          </a:p>
          <a:p>
            <a:endParaRPr lang="en-US" dirty="0"/>
          </a:p>
          <a:p>
            <a:r>
              <a:rPr lang="en-US" b="1" dirty="0"/>
              <a:t>Student Notes</a:t>
            </a:r>
          </a:p>
          <a:p>
            <a:endParaRPr lang="en-US" b="1" dirty="0"/>
          </a:p>
          <a:p>
            <a:pPr algn="l"/>
            <a:r>
              <a:rPr lang="en-US" b="0" i="0" dirty="0">
                <a:effectLst/>
                <a:latin typeface="Segoe UI" panose="020B0502040204020203" pitchFamily="34" charset="0"/>
              </a:rPr>
              <a:t>If you have several NSGs and are not sure which security rules are being applied, you can examine the Effective security rules.</a:t>
            </a:r>
          </a:p>
          <a:p>
            <a:pPr algn="l">
              <a:buFont typeface="Arial" panose="020B0604020202020204" pitchFamily="34" charset="0"/>
              <a:buNone/>
            </a:pPr>
            <a:br>
              <a:rPr lang="en-US" dirty="0"/>
            </a:br>
            <a:r>
              <a:rPr lang="en-US" b="1" i="0" dirty="0">
                <a:effectLst/>
                <a:latin typeface="Segoe UI" panose="020B0502040204020203" pitchFamily="34" charset="0"/>
              </a:rPr>
              <a:t>Priority</a:t>
            </a:r>
            <a:r>
              <a:rPr lang="en-US" b="0" i="0" dirty="0">
                <a:effectLst/>
                <a:latin typeface="Segoe UI" panose="020B0502040204020203" pitchFamily="34" charset="0"/>
              </a:rPr>
              <a:t>. A number between 100 and 4096. Rules are processed in priority order, with lower numbers processed before higher numbers, because lower numbers have higher priority. Once traffic matches a rule, processing stops. As a result, any rules that exist with lower priorities (higher numbers) that have the same attributes as rules with higher priorities are not processed.</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Source</a:t>
            </a:r>
            <a:r>
              <a:rPr lang="en-US" b="0" i="0" dirty="0">
                <a:effectLst/>
                <a:latin typeface="Segoe UI" panose="020B0502040204020203" pitchFamily="34" charset="0"/>
              </a:rPr>
              <a:t>. Any, or an individual IP address, classless inter-domain routing (CIDR) block (10.0.0.0/24, for example), service tag, or application security group. Specifying a range, a service tag, or application security group, enables you to create fewer security rules.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Protocol</a:t>
            </a:r>
            <a:r>
              <a:rPr lang="en-US" b="0" i="0" dirty="0">
                <a:effectLst/>
                <a:latin typeface="Segoe UI" panose="020B0502040204020203" pitchFamily="34" charset="0"/>
              </a:rPr>
              <a:t>. TCP, UDP, ICMP or Any.</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1" i="0" dirty="0">
                <a:effectLst/>
                <a:latin typeface="Segoe UI" panose="020B0502040204020203" pitchFamily="34" charset="0"/>
              </a:rPr>
              <a:t>Action</a:t>
            </a:r>
            <a:r>
              <a:rPr lang="en-US" b="0" i="0" dirty="0">
                <a:effectLst/>
                <a:latin typeface="Segoe UI" panose="020B0502040204020203" pitchFamily="34" charset="0"/>
              </a:rPr>
              <a:t>. Allow or deny.</a:t>
            </a:r>
          </a:p>
          <a:p>
            <a:endParaRPr lang="en-US" b="1"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https://docs.microsoft.com/azure/network-watcher/network-watcher-troubleshoot-overview</a:t>
            </a:r>
          </a:p>
          <a:p>
            <a:endParaRPr lang="en-US" dirty="0"/>
          </a:p>
          <a:p>
            <a:r>
              <a:rPr lang="en-US" b="1" dirty="0"/>
              <a:t>Student Notes</a:t>
            </a:r>
          </a:p>
          <a:p>
            <a:endParaRPr lang="en-US" b="1" dirty="0"/>
          </a:p>
          <a:p>
            <a:r>
              <a:rPr lang="en-US" b="0" i="0" dirty="0">
                <a:effectLst/>
                <a:latin typeface="Segoe UI" panose="020B0502040204020203" pitchFamily="34" charset="0"/>
              </a:rPr>
              <a:t>Virtual Network Gateways provide connectivity between on-premises resources and other virtual networks within Azure. Monitoring gateways and their connections are critical to ensuring communication is working as expected. VPN diagnostics can troubleshoot the health of the gateway, or connection, and provide detailed logging. The request is a long running transaction and results are returned once the diagnosis is complete.</a:t>
            </a:r>
            <a:endParaRPr lang="en-US" b="1" i="0" dirty="0">
              <a:effectLst/>
              <a:latin typeface="Segoe UI" panose="020B0502040204020203" pitchFamily="34" charset="0"/>
            </a:endParaRPr>
          </a:p>
          <a:p>
            <a:endParaRPr lang="en-US" b="1" i="0" dirty="0">
              <a:effectLst/>
              <a:latin typeface="Segoe UI" panose="020B0502040204020203" pitchFamily="34" charset="0"/>
            </a:endParaRPr>
          </a:p>
          <a:p>
            <a:pPr algn="l"/>
            <a:r>
              <a:rPr lang="en-US" b="0" i="0" dirty="0">
                <a:effectLst/>
                <a:latin typeface="Segoe UI" panose="020B0502040204020203" pitchFamily="34" charset="0"/>
              </a:rPr>
              <a:t>VPN Troubleshoot returns a wealth of information. Summary information is available in the portal and more detailed information is provided in log files. The log files are stored in a storage account and include things like connection statistics, CPU and memory information, IKE security errors, packet drops, and buffers and events.</a:t>
            </a:r>
          </a:p>
          <a:p>
            <a:pPr algn="l"/>
            <a:endParaRPr lang="en-US" b="0" i="0" dirty="0">
              <a:effectLst/>
              <a:latin typeface="Segoe UI" panose="020B0502040204020203" pitchFamily="34" charset="0"/>
            </a:endParaRPr>
          </a:p>
          <a:p>
            <a:r>
              <a:rPr lang="en-US" dirty="0">
                <a:effectLst/>
              </a:rPr>
              <a:t>You can select multiple gateways or connections to troubleshoot simultaneously, or you can focus on an individual component.</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https://docs.microsoft.com/azure/network-watcher/network-watcher-packet-capture-overview</a:t>
            </a:r>
          </a:p>
          <a:p>
            <a:endParaRPr lang="en-US" dirty="0"/>
          </a:p>
          <a:p>
            <a:r>
              <a:rPr lang="en-US" b="0" i="0" dirty="0">
                <a:effectLst/>
                <a:latin typeface="Segoe UI" panose="020B0502040204020203" pitchFamily="34" charset="0"/>
              </a:rPr>
              <a:t>Network Watcher packet capture allows you to create capture sessions to track traffic to and from a virtual machine. Filters are provided for the capture session to ensure you capture only the traffic you want. Packet capture helps to diagnose network anomalies, both reactively, and proactively. Other uses include gathering network statistics, gaining information on network intrusions, to debug client-server communication, and much more. Being able to remotely trigger packet captures, eases the burden of running a packet capture manually on a desired virtual machine, which saves valuable time.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back up Azure resources (10-15%)</a:t>
            </a:r>
          </a:p>
          <a:p>
            <a:r>
              <a:rPr lang="en-US" dirty="0"/>
              <a:t>Monitor resources by using Azure Monitor</a:t>
            </a:r>
          </a:p>
          <a:p>
            <a:pPr marL="171450" indent="-171450">
              <a:buFont typeface="Arial" panose="020B0604020202020204" pitchFamily="34" charset="0"/>
              <a:buChar char="•"/>
            </a:pPr>
            <a:r>
              <a:rPr lang="en-US" b="1" dirty="0"/>
              <a:t>Configure and interpret metrics </a:t>
            </a:r>
          </a:p>
          <a:p>
            <a:pPr marL="171450" indent="-171450">
              <a:buFont typeface="Arial" panose="020B0604020202020204" pitchFamily="34" charset="0"/>
              <a:buChar char="•"/>
            </a:pPr>
            <a:r>
              <a:rPr lang="en-US" b="1" dirty="0"/>
              <a:t>Configure Log Analytics</a:t>
            </a:r>
          </a:p>
          <a:p>
            <a:pPr marL="171450" indent="-171450">
              <a:buFont typeface="Arial" panose="020B0604020202020204" pitchFamily="34" charset="0"/>
              <a:buChar char="•"/>
            </a:pPr>
            <a:r>
              <a:rPr lang="en-US" dirty="0"/>
              <a:t>Query and analyze logs</a:t>
            </a:r>
          </a:p>
          <a:p>
            <a:pPr marL="171450" indent="-171450">
              <a:buFont typeface="Arial" panose="020B0604020202020204" pitchFamily="34" charset="0"/>
              <a:buChar char="•"/>
            </a:pPr>
            <a:r>
              <a:rPr lang="en-US" dirty="0"/>
              <a:t>Set up alerts and actions</a:t>
            </a:r>
          </a:p>
          <a:p>
            <a:pPr marL="171450" indent="-171450">
              <a:buFont typeface="Arial" panose="020B0604020202020204" pitchFamily="34" charset="0"/>
              <a:buChar char="•"/>
            </a:pPr>
            <a:r>
              <a:rPr lang="en-US" dirty="0"/>
              <a:t>Configure Application Insights</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https://docs.microsoft.com/azure/network-watcher/network-watcher-connectivity-portal</a:t>
            </a:r>
          </a:p>
          <a:p>
            <a:endParaRPr lang="en-US" dirty="0"/>
          </a:p>
          <a:p>
            <a:r>
              <a:rPr lang="en-US" b="1" dirty="0"/>
              <a:t>Student Notes</a:t>
            </a:r>
          </a:p>
          <a:p>
            <a:endParaRPr lang="en-US" dirty="0"/>
          </a:p>
          <a:p>
            <a:r>
              <a:rPr lang="en-US" b="0" i="0" dirty="0">
                <a:effectLst/>
                <a:latin typeface="Segoe UI" panose="020B0502040204020203" pitchFamily="34" charset="0"/>
              </a:rPr>
              <a:t>The connection troubleshoot feature of Network Watcher provides the capability to check a direct TCP connection from a virtual machine to a virtual machine (VM), fully qualified domain name (FQDN), URI, or IPv4 address. Network scenarios are complex, they are implemented using network security groups, firewalls, user-defined routes, and resources provided by Azure. Complex configurations make troubleshooting connectivity issues challenging. Network Watcher helps reduce the amount of time to find and d</a:t>
            </a:r>
          </a:p>
          <a:p>
            <a:endParaRPr lang="en-US" b="0" i="0" dirty="0">
              <a:effectLst/>
              <a:latin typeface="Segoe UI" panose="020B0502040204020203" pitchFamily="34" charset="0"/>
            </a:endParaRPr>
          </a:p>
          <a:p>
            <a:pPr algn="l"/>
            <a:r>
              <a:rPr lang="en-US" b="0" i="0" dirty="0">
                <a:effectLst/>
                <a:latin typeface="Segoe UI" panose="020B0502040204020203" pitchFamily="34" charset="0"/>
              </a:rPr>
              <a:t>Further examples of different supported network troubleshooting scenarios include:</a:t>
            </a:r>
          </a:p>
          <a:p>
            <a:pPr algn="l"/>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Checking the connectivity and latency to a remote endpoint, such as for websites and storage endpoints.</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an Azure VM and an Azure resource like Azure SQL server, where all Azure traffic is tunneled through an on-premises network.</a:t>
            </a:r>
          </a:p>
          <a:p>
            <a:pPr algn="l">
              <a:buFont typeface="Arial" panose="020B0604020202020204" pitchFamily="34" charset="0"/>
              <a:buNone/>
            </a:pPr>
            <a:endParaRPr lang="en-US" b="0" i="0" dirty="0">
              <a:effectLst/>
              <a:latin typeface="Segoe UI" panose="020B0502040204020203" pitchFamily="34" charset="0"/>
            </a:endParaRPr>
          </a:p>
          <a:p>
            <a:pPr algn="l">
              <a:buFont typeface="Arial" panose="020B0604020202020204" pitchFamily="34" charset="0"/>
              <a:buNone/>
            </a:pPr>
            <a:r>
              <a:rPr lang="en-US" b="0" i="0" dirty="0">
                <a:effectLst/>
                <a:latin typeface="Segoe UI" panose="020B0502040204020203" pitchFamily="34" charset="0"/>
              </a:rPr>
              <a:t>Connectivity between VMs in different </a:t>
            </a:r>
            <a:r>
              <a:rPr lang="en-US" b="0" i="0" dirty="0" err="1">
                <a:effectLst/>
                <a:latin typeface="Segoe UI" panose="020B0502040204020203" pitchFamily="34" charset="0"/>
              </a:rPr>
              <a:t>VNets</a:t>
            </a:r>
            <a:r>
              <a:rPr lang="en-US" b="0" i="0" dirty="0">
                <a:effectLst/>
                <a:latin typeface="Segoe UI" panose="020B0502040204020203" pitchFamily="34" charset="0"/>
              </a:rPr>
              <a:t> connected using VNet peering.</a:t>
            </a:r>
          </a:p>
          <a:p>
            <a:pPr algn="l">
              <a:buFont typeface="Arial" panose="020B0604020202020204" pitchFamily="34" charset="0"/>
              <a:buNone/>
            </a:pPr>
            <a:endParaRPr lang="en-US" b="0" i="0" dirty="0">
              <a:effectLst/>
              <a:latin typeface="Segoe UI" panose="020B0502040204020203" pitchFamily="34" charset="0"/>
            </a:endParaRPr>
          </a:p>
          <a:p>
            <a:r>
              <a:rPr lang="en-US" b="0" i="0" dirty="0">
                <a:effectLst/>
                <a:latin typeface="Segoe UI" panose="020B0502040204020203" pitchFamily="34" charset="0"/>
              </a:rPr>
              <a:t>Detect connectivity issues. The results returned can provide insights into whether a connectivity issue is due to a platform or a user configuration issue.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https://docs.microsoft.com/azure/network-watcher/network-watcher-nsg-flow-logging-overview</a:t>
            </a:r>
          </a:p>
          <a:p>
            <a:endParaRPr lang="en-US" dirty="0"/>
          </a:p>
          <a:p>
            <a:r>
              <a:rPr lang="en-US" b="0" i="0" dirty="0">
                <a:effectLst/>
                <a:latin typeface="Segoe UI" panose="020B0502040204020203" pitchFamily="34" charset="0"/>
              </a:rPr>
              <a:t>NSG Flow Logs allow you to view information about ingress and egress IP traffic through an NSG. Flow logs are written in JSON format and show outbound and inbound flows on a per rule basis. The JSON format can be visually displayed in Power BI or third-party tools like Kibana. This feature supports firewalled storage accounts and storage service endpoints.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monitoring data for Azure Monitor - https://docs.microsoft.com/azure/azure-monitor/platform/data-sources</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6" name="Picture 5" descr="Microsoft Azure logo">
            <a:extLst>
              <a:ext uri="{FF2B5EF4-FFF2-40B4-BE49-F238E27FC236}">
                <a16:creationId xmlns:a16="http://schemas.microsoft.com/office/drawing/2014/main" id="{DB79391E-2BBB-43CE-9DDE-646EAED2B04E}"/>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56B1A9B3-324A-4782-A48F-5051BE074FD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47C7A51E-7DB3-4FF7-9EBE-5ED361BD636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DD133AB-B842-4047-8806-C719B911FB5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634647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240837"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7A0F004-8F4E-418D-9CDF-D7DE54CE355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9970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2"/>
            <a:ext cx="11239464" cy="439465"/>
          </a:xfrm>
        </p:spPr>
        <p:txBody>
          <a:bodyPr/>
          <a:lstStyle>
            <a:lvl1pPr>
              <a:defRPr sz="2856"/>
            </a:lvl1pPr>
          </a:lstStyle>
          <a:p>
            <a:r>
              <a:rPr lang="en-US" dirty="0"/>
              <a:t>Click to edit Master title style</a:t>
            </a:r>
          </a:p>
        </p:txBody>
      </p:sp>
    </p:spTree>
    <p:extLst>
      <p:ext uri="{BB962C8B-B14F-4D97-AF65-F5344CB8AC3E}">
        <p14:creationId xmlns:p14="http://schemas.microsoft.com/office/powerpoint/2010/main" val="322982659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18" r:id="rId3"/>
    <p:sldLayoutId id="2147484619"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monitor-diagnose-and-troubleshoot-azure-storage/" TargetMode="External"/><Relationship Id="rId7"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monitor-report-aad-security-events/" TargetMode="External"/><Relationship Id="rId4" Type="http://schemas.openxmlformats.org/officeDocument/2006/relationships/hyperlink" Target="https://docs.microsoft.com/learn/modules/analyze-infrastructure-with-azure-monitor-lo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6.emf"/><Relationship Id="rId7"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3.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hyperlink" Target="https://docs.microsoft.com/learn/modules/remediate-azure-defender-security-aler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manage-alerts-incidents-microsoft-defender-for-endpoints/" TargetMode="External"/><Relationship Id="rId5" Type="http://schemas.openxmlformats.org/officeDocument/2006/relationships/hyperlink" Target="https://docs.microsoft.com/learn/modules/configure-settings-for-alerts-detections-microsoft-defender-for-endpoint/" TargetMode="External"/><Relationship Id="rId4" Type="http://schemas.openxmlformats.org/officeDocument/2006/relationships/hyperlink" Target="https://docs.microsoft.com/learn/modules/incident-response-with-alerting-on-azu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emf"/><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emf"/><Relationship Id="rId7" Type="http://schemas.openxmlformats.org/officeDocument/2006/relationships/image" Target="../media/image47.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2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microsoft.com/learn/modules/write-first-query-kusto-query-language/" TargetMode="External"/><Relationship Id="rId5" Type="http://schemas.openxmlformats.org/officeDocument/2006/relationships/hyperlink" Target="https://docs.microsoft.com/learn/modules/monitor-performance-using-azure-monitor-for-vms/" TargetMode="External"/><Relationship Id="rId4" Type="http://schemas.openxmlformats.org/officeDocument/2006/relationships/hyperlink" Target="https://docs.microsoft.com/learn/modules/analyze-infrastructure-with-azure-monitor-log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9.svg"/><Relationship Id="rId3" Type="http://schemas.openxmlformats.org/officeDocument/2006/relationships/image" Target="../media/image55.svg"/><Relationship Id="rId7" Type="http://schemas.openxmlformats.org/officeDocument/2006/relationships/image" Target="../media/image59.svg"/><Relationship Id="rId12" Type="http://schemas.openxmlformats.org/officeDocument/2006/relationships/image" Target="../media/image8.png"/><Relationship Id="rId17" Type="http://schemas.openxmlformats.org/officeDocument/2006/relationships/image" Target="../media/image63.svg"/><Relationship Id="rId2" Type="http://schemas.openxmlformats.org/officeDocument/2006/relationships/image" Target="../media/image54.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13.svg"/><Relationship Id="rId5" Type="http://schemas.openxmlformats.org/officeDocument/2006/relationships/image" Target="../media/image57.svg"/><Relationship Id="rId15" Type="http://schemas.openxmlformats.org/officeDocument/2006/relationships/image" Target="../media/image11.svg"/><Relationship Id="rId10" Type="http://schemas.openxmlformats.org/officeDocument/2006/relationships/image" Target="../media/image12.pn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20.wmf"/><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e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2983" y="2034500"/>
            <a:ext cx="5537797" cy="2342717"/>
          </a:xfrm>
        </p:spPr>
        <p:txBody>
          <a:bodyPr/>
          <a:lstStyle/>
          <a:p>
            <a:r>
              <a:rPr lang="en-US" dirty="0"/>
              <a:t>AZ-104</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sp>
        <p:nvSpPr>
          <p:cNvPr id="7" name="Rectangle 6">
            <a:extLst>
              <a:ext uri="{FF2B5EF4-FFF2-40B4-BE49-F238E27FC236}">
                <a16:creationId xmlns:a16="http://schemas.microsoft.com/office/drawing/2014/main" id="{88886135-E98D-4291-8C77-DDFF69DD4020}"/>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4866181" y="1871323"/>
            <a:ext cx="7132144" cy="5910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dirty="0">
                <a:hlinkClick r:id="rId3"/>
              </a:rPr>
              <a:t>Monitor, diagnose, and troubleshoot your Azure storage (Sandbox)</a:t>
            </a:r>
            <a:endParaRPr lang="en-US" dirty="0">
              <a:solidFill>
                <a:schemeClr val="tx1"/>
              </a:solidFill>
            </a:endParaRPr>
          </a:p>
        </p:txBody>
      </p:sp>
      <p:sp>
        <p:nvSpPr>
          <p:cNvPr id="16" name="TextBox 15">
            <a:extLst>
              <a:ext uri="{FF2B5EF4-FFF2-40B4-BE49-F238E27FC236}">
                <a16:creationId xmlns:a16="http://schemas.microsoft.com/office/drawing/2014/main" id="{E84D6AAD-2AD9-45C2-ACE6-9CA1817F39C7}"/>
              </a:ext>
            </a:extLst>
          </p:cNvPr>
          <p:cNvSpPr txBox="1"/>
          <p:nvPr/>
        </p:nvSpPr>
        <p:spPr>
          <a:xfrm>
            <a:off x="4866181" y="2651820"/>
            <a:ext cx="6219928" cy="646331"/>
          </a:xfrm>
          <a:prstGeom prst="rect">
            <a:avLst/>
          </a:prstGeom>
          <a:noFill/>
        </p:spPr>
        <p:txBody>
          <a:bodyPr wrap="square">
            <a:spAutoFit/>
          </a:bodyPr>
          <a:lstStyle/>
          <a:p>
            <a:r>
              <a:rPr lang="en-US" dirty="0">
                <a:hlinkClick r:id="rId4"/>
              </a:rPr>
              <a:t>Analyze your Azure infrastructure by using Azure Monitor logs (Sandbox)</a:t>
            </a:r>
            <a:endParaRPr lang="en-US" dirty="0"/>
          </a:p>
        </p:txBody>
      </p:sp>
      <p:sp>
        <p:nvSpPr>
          <p:cNvPr id="14" name="TextBox 13">
            <a:extLst>
              <a:ext uri="{FF2B5EF4-FFF2-40B4-BE49-F238E27FC236}">
                <a16:creationId xmlns:a16="http://schemas.microsoft.com/office/drawing/2014/main" id="{E53123FA-8295-4AAF-A21F-7DEBE1A6FDC5}"/>
              </a:ext>
            </a:extLst>
          </p:cNvPr>
          <p:cNvSpPr txBox="1"/>
          <p:nvPr/>
        </p:nvSpPr>
        <p:spPr>
          <a:xfrm>
            <a:off x="4887912" y="3525613"/>
            <a:ext cx="6215864" cy="369332"/>
          </a:xfrm>
          <a:prstGeom prst="rect">
            <a:avLst/>
          </a:prstGeom>
          <a:noFill/>
        </p:spPr>
        <p:txBody>
          <a:bodyPr wrap="square">
            <a:spAutoFit/>
          </a:bodyPr>
          <a:lstStyle/>
          <a:p>
            <a:r>
              <a:rPr lang="en-US" dirty="0">
                <a:hlinkClick r:id="rId5"/>
              </a:rPr>
              <a:t>Monitor and report on security events in Azure AD Docs</a:t>
            </a:r>
            <a:endParaRPr lang="en-US" dirty="0"/>
          </a:p>
        </p:txBody>
      </p:sp>
      <p:sp>
        <p:nvSpPr>
          <p:cNvPr id="18" name="TextBox 17">
            <a:extLst>
              <a:ext uri="{FF2B5EF4-FFF2-40B4-BE49-F238E27FC236}">
                <a16:creationId xmlns:a16="http://schemas.microsoft.com/office/drawing/2014/main" id="{77D76C84-BE49-4CEB-A8C2-BEAE229C72D3}"/>
              </a:ext>
            </a:extLst>
          </p:cNvPr>
          <p:cNvSpPr txBox="1"/>
          <p:nvPr/>
        </p:nvSpPr>
        <p:spPr>
          <a:xfrm>
            <a:off x="4887912" y="4189260"/>
            <a:ext cx="6968466" cy="646331"/>
          </a:xfrm>
          <a:prstGeom prst="rect">
            <a:avLst/>
          </a:prstGeom>
          <a:noFill/>
        </p:spPr>
        <p:txBody>
          <a:bodyPr wrap="square">
            <a:spAutoFit/>
          </a:bodyPr>
          <a:lstStyle/>
          <a:p>
            <a:r>
              <a:rPr lang="en-US" dirty="0">
                <a:hlinkClick r:id="rId6"/>
              </a:rPr>
              <a:t>Monitor the performance of virtual machines using Azure Monitor VM Insights (Sandbox)</a:t>
            </a:r>
            <a:endParaRPr lang="en-US" dirty="0"/>
          </a:p>
        </p:txBody>
      </p:sp>
      <p:sp>
        <p:nvSpPr>
          <p:cNvPr id="5" name="Rectangle 4">
            <a:extLst>
              <a:ext uri="{FF2B5EF4-FFF2-40B4-BE49-F238E27FC236}">
                <a16:creationId xmlns:a16="http://schemas.microsoft.com/office/drawing/2014/main" id="{D6B57048-FB90-4694-8AC9-8130DB42E612}"/>
              </a:ext>
              <a:ext uri="{C183D7F6-B498-43B3-948B-1728B52AA6E4}">
                <adec:decorative xmlns:adec="http://schemas.microsoft.com/office/drawing/2017/decorative" val="1"/>
              </a:ext>
            </a:extLst>
          </p:cNvPr>
          <p:cNvSpPr/>
          <p:nvPr/>
        </p:nvSpPr>
        <p:spPr bwMode="auto">
          <a:xfrm>
            <a:off x="427038" y="118435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 uri="{C183D7F6-B498-43B3-948B-1728B52AA6E4}">
                <adec:decorative xmlns:adec="http://schemas.microsoft.com/office/drawing/2017/decorative" val="1"/>
              </a:ext>
            </a:extLst>
          </p:cNvPr>
          <p:cNvSpPr/>
          <p:nvPr/>
        </p:nvSpPr>
        <p:spPr bwMode="auto">
          <a:xfrm>
            <a:off x="4876799" y="1184358"/>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828396" y="2411710"/>
            <a:ext cx="1494645" cy="2173707"/>
          </a:xfrm>
          <a:prstGeom prst="rect">
            <a:avLst/>
          </a:prstGeom>
        </p:spPr>
      </p:pic>
      <p:grpSp>
        <p:nvGrpSpPr>
          <p:cNvPr id="11" name="Group 10">
            <a:extLst>
              <a:ext uri="{FF2B5EF4-FFF2-40B4-BE49-F238E27FC236}">
                <a16:creationId xmlns:a16="http://schemas.microsoft.com/office/drawing/2014/main" id="{E18E5E17-8A7E-43D0-BFB2-7D2815A48843}"/>
              </a:ext>
              <a:ext uri="{C183D7F6-B498-43B3-948B-1728B52AA6E4}">
                <adec:decorative xmlns:adec="http://schemas.microsoft.com/office/drawing/2017/decorative" val="1"/>
              </a:ext>
            </a:extLst>
          </p:cNvPr>
          <p:cNvGrpSpPr/>
          <p:nvPr/>
        </p:nvGrpSpPr>
        <p:grpSpPr>
          <a:xfrm>
            <a:off x="4887912" y="2533634"/>
            <a:ext cx="7132144" cy="873794"/>
            <a:chOff x="4887912" y="2533634"/>
            <a:chExt cx="7132144" cy="87379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87912" y="253363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87912" y="340742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A250349-1E96-440F-A0F9-E24B258FDD0A}"/>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9" name="Straight Connector 8">
            <a:extLst>
              <a:ext uri="{FF2B5EF4-FFF2-40B4-BE49-F238E27FC236}">
                <a16:creationId xmlns:a16="http://schemas.microsoft.com/office/drawing/2014/main" id="{DB3B301A-185E-421E-8051-7E4378FCA96C}"/>
              </a:ext>
              <a:ext uri="{C183D7F6-B498-43B3-948B-1728B52AA6E4}">
                <adec:decorative xmlns:adec="http://schemas.microsoft.com/office/drawing/2017/decorative" val="1"/>
              </a:ext>
            </a:extLst>
          </p:cNvPr>
          <p:cNvCxnSpPr>
            <a:cxnSpLocks/>
          </p:cNvCxnSpPr>
          <p:nvPr/>
        </p:nvCxnSpPr>
        <p:spPr>
          <a:xfrm>
            <a:off x="4887912" y="41038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pic>
        <p:nvPicPr>
          <p:cNvPr id="7" name="Graphic 6">
            <a:extLst>
              <a:ext uri="{FF2B5EF4-FFF2-40B4-BE49-F238E27FC236}">
                <a16:creationId xmlns:a16="http://schemas.microsoft.com/office/drawing/2014/main" id="{0B374310-4B51-40EB-A752-2F3E8DC8242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4065" y="2787077"/>
            <a:ext cx="1336771" cy="1336771"/>
          </a:xfrm>
          <a:prstGeom prst="rect">
            <a:avLst/>
          </a:prstGeom>
        </p:spPr>
      </p:pic>
    </p:spTree>
    <p:extLst>
      <p:ext uri="{BB962C8B-B14F-4D97-AF65-F5344CB8AC3E}">
        <p14:creationId xmlns:p14="http://schemas.microsoft.com/office/powerpoint/2010/main" val="3820388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514657" y="694077"/>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Manage Azure Monitor Alerts</a:t>
            </a:r>
          </a:p>
        </p:txBody>
      </p:sp>
      <p:sp>
        <p:nvSpPr>
          <p:cNvPr id="45" name="Rectangle 44">
            <a:extLst>
              <a:ext uri="{FF2B5EF4-FFF2-40B4-BE49-F238E27FC236}">
                <a16:creationId xmlns:a16="http://schemas.microsoft.com/office/drawing/2014/main" id="{CC4A34D8-5E8C-4F06-9EF7-2A66E8E4B741}"/>
              </a:ext>
            </a:extLst>
          </p:cNvPr>
          <p:cNvSpPr/>
          <p:nvPr/>
        </p:nvSpPr>
        <p:spPr bwMode="auto">
          <a:xfrm>
            <a:off x="4514657" y="142452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Alert Rules</a:t>
            </a:r>
          </a:p>
        </p:txBody>
      </p:sp>
      <p:sp>
        <p:nvSpPr>
          <p:cNvPr id="47" name="Rectangle 46">
            <a:extLst>
              <a:ext uri="{FF2B5EF4-FFF2-40B4-BE49-F238E27FC236}">
                <a16:creationId xmlns:a16="http://schemas.microsoft.com/office/drawing/2014/main" id="{BF560069-5E70-478C-9C34-1811AF9CDD7A}"/>
              </a:ext>
            </a:extLst>
          </p:cNvPr>
          <p:cNvSpPr/>
          <p:nvPr/>
        </p:nvSpPr>
        <p:spPr bwMode="auto">
          <a:xfrm>
            <a:off x="4507604" y="2116372"/>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Create Action Groups</a:t>
            </a:r>
          </a:p>
        </p:txBody>
      </p:sp>
      <p:sp>
        <p:nvSpPr>
          <p:cNvPr id="49" name="Rectangle 48">
            <a:extLst>
              <a:ext uri="{FF2B5EF4-FFF2-40B4-BE49-F238E27FC236}">
                <a16:creationId xmlns:a16="http://schemas.microsoft.com/office/drawing/2014/main" id="{2BA97CF4-8A69-4DE0-B93A-1661AF39A7DD}"/>
              </a:ext>
            </a:extLst>
          </p:cNvPr>
          <p:cNvSpPr/>
          <p:nvPr/>
        </p:nvSpPr>
        <p:spPr bwMode="auto">
          <a:xfrm>
            <a:off x="4514657" y="2852153"/>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Demonstration – Alerts</a:t>
            </a:r>
          </a:p>
        </p:txBody>
      </p:sp>
      <p:grpSp>
        <p:nvGrpSpPr>
          <p:cNvPr id="5" name="Group 4">
            <a:extLst>
              <a:ext uri="{FF2B5EF4-FFF2-40B4-BE49-F238E27FC236}">
                <a16:creationId xmlns:a16="http://schemas.microsoft.com/office/drawing/2014/main" id="{EF5B5D59-FA98-4811-954C-28C2429A36F1}"/>
              </a:ext>
              <a:ext uri="{C183D7F6-B498-43B3-948B-1728B52AA6E4}">
                <adec:decorative xmlns:adec="http://schemas.microsoft.com/office/drawing/2017/decorative" val="1"/>
              </a:ext>
            </a:extLst>
          </p:cNvPr>
          <p:cNvGrpSpPr/>
          <p:nvPr/>
        </p:nvGrpSpPr>
        <p:grpSpPr>
          <a:xfrm>
            <a:off x="3732342" y="593120"/>
            <a:ext cx="613880" cy="3425724"/>
            <a:chOff x="3856520" y="738261"/>
            <a:chExt cx="669298" cy="3519696"/>
          </a:xfrm>
        </p:grpSpPr>
        <p:grpSp>
          <p:nvGrpSpPr>
            <p:cNvPr id="3" name="Group 2">
              <a:extLst>
                <a:ext uri="{FF2B5EF4-FFF2-40B4-BE49-F238E27FC236}">
                  <a16:creationId xmlns:a16="http://schemas.microsoft.com/office/drawing/2014/main" id="{B27D0F99-D6B7-435E-BBB3-A915E2A12A99}"/>
                </a:ext>
              </a:extLst>
            </p:cNvPr>
            <p:cNvGrpSpPr/>
            <p:nvPr/>
          </p:nvGrpSpPr>
          <p:grpSpPr>
            <a:xfrm>
              <a:off x="3856521" y="738261"/>
              <a:ext cx="669297" cy="2759001"/>
              <a:chOff x="3856521" y="1018672"/>
              <a:chExt cx="1045464" cy="4846891"/>
            </a:xfrm>
          </p:grpSpPr>
          <p:pic>
            <p:nvPicPr>
              <p:cNvPr id="12" name="Picture 11">
                <a:extLst>
                  <a:ext uri="{FF2B5EF4-FFF2-40B4-BE49-F238E27FC236}">
                    <a16:creationId xmlns:a16="http://schemas.microsoft.com/office/drawing/2014/main" id="{87982FAF-A241-4125-BC34-E4FA75E59B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1018672"/>
                <a:ext cx="1045464" cy="1045464"/>
              </a:xfrm>
              <a:prstGeom prst="rect">
                <a:avLst/>
              </a:prstGeom>
            </p:spPr>
          </p:pic>
          <p:pic>
            <p:nvPicPr>
              <p:cNvPr id="40" name="Picture 39" descr="Icon of a computer screen">
                <a:extLst>
                  <a:ext uri="{FF2B5EF4-FFF2-40B4-BE49-F238E27FC236}">
                    <a16:creationId xmlns:a16="http://schemas.microsoft.com/office/drawing/2014/main" id="{6F452294-FA0C-44FD-87B0-AD738925D6DD}"/>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43373" y="1305524"/>
                <a:ext cx="471760" cy="471760"/>
              </a:xfrm>
              <a:prstGeom prst="rect">
                <a:avLst/>
              </a:prstGeom>
            </p:spPr>
          </p:pic>
          <p:pic>
            <p:nvPicPr>
              <p:cNvPr id="14" name="Picture 13">
                <a:extLst>
                  <a:ext uri="{FF2B5EF4-FFF2-40B4-BE49-F238E27FC236}">
                    <a16:creationId xmlns:a16="http://schemas.microsoft.com/office/drawing/2014/main" id="{BCB4FF97-E66C-40E2-98E5-044AD19CD96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2285814"/>
                <a:ext cx="1045464" cy="1045464"/>
              </a:xfrm>
              <a:prstGeom prst="rect">
                <a:avLst/>
              </a:prstGeom>
            </p:spPr>
          </p:pic>
          <p:pic>
            <p:nvPicPr>
              <p:cNvPr id="37" name="Picture 36" descr="Icon of a top view section of human brain">
                <a:extLst>
                  <a:ext uri="{FF2B5EF4-FFF2-40B4-BE49-F238E27FC236}">
                    <a16:creationId xmlns:a16="http://schemas.microsoft.com/office/drawing/2014/main" id="{2071FED3-19E4-484A-A4AC-FD4E5DA17DD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47575" y="2576868"/>
                <a:ext cx="463356" cy="463356"/>
              </a:xfrm>
              <a:prstGeom prst="rect">
                <a:avLst/>
              </a:prstGeom>
            </p:spPr>
          </p:pic>
          <p:pic>
            <p:nvPicPr>
              <p:cNvPr id="16" name="Picture 15">
                <a:extLst>
                  <a:ext uri="{FF2B5EF4-FFF2-40B4-BE49-F238E27FC236}">
                    <a16:creationId xmlns:a16="http://schemas.microsoft.com/office/drawing/2014/main" id="{AD33934A-FF92-4BF4-B13D-C6C8EAA2192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3552956"/>
                <a:ext cx="1045464" cy="1045464"/>
              </a:xfrm>
              <a:prstGeom prst="rect">
                <a:avLst/>
              </a:prstGeom>
            </p:spPr>
          </p:pic>
          <p:pic>
            <p:nvPicPr>
              <p:cNvPr id="38" name="Picture 37" descr="Icon of two people">
                <a:extLst>
                  <a:ext uri="{FF2B5EF4-FFF2-40B4-BE49-F238E27FC236}">
                    <a16:creationId xmlns:a16="http://schemas.microsoft.com/office/drawing/2014/main" id="{43F6ECE7-291D-4AE1-89F9-01E67E3671D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31362" y="3827797"/>
                <a:ext cx="495782" cy="495782"/>
              </a:xfrm>
              <a:prstGeom prst="rect">
                <a:avLst/>
              </a:prstGeom>
            </p:spPr>
          </p:pic>
          <p:pic>
            <p:nvPicPr>
              <p:cNvPr id="18" name="Picture 17">
                <a:extLst>
                  <a:ext uri="{FF2B5EF4-FFF2-40B4-BE49-F238E27FC236}">
                    <a16:creationId xmlns:a16="http://schemas.microsoft.com/office/drawing/2014/main" id="{B3E289E9-3FFE-47ED-A304-7F4C789A9D0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56521" y="4820099"/>
                <a:ext cx="1045464" cy="1045464"/>
              </a:xfrm>
              <a:prstGeom prst="rect">
                <a:avLst/>
              </a:prstGeom>
            </p:spPr>
          </p:pic>
          <p:pic>
            <p:nvPicPr>
              <p:cNvPr id="39" name="Picture 38" descr="Icon of a person sitting in a desk">
                <a:extLst>
                  <a:ext uri="{FF2B5EF4-FFF2-40B4-BE49-F238E27FC236}">
                    <a16:creationId xmlns:a16="http://schemas.microsoft.com/office/drawing/2014/main" id="{371C6F8B-2003-41FD-A7E3-E0C6E7981A5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47410" y="5110988"/>
                <a:ext cx="463686" cy="463686"/>
              </a:xfrm>
              <a:prstGeom prst="rect">
                <a:avLst/>
              </a:prstGeom>
            </p:spPr>
          </p:pic>
        </p:grpSp>
        <p:grpSp>
          <p:nvGrpSpPr>
            <p:cNvPr id="19" name="Group 18">
              <a:extLst>
                <a:ext uri="{FF2B5EF4-FFF2-40B4-BE49-F238E27FC236}">
                  <a16:creationId xmlns:a16="http://schemas.microsoft.com/office/drawing/2014/main" id="{9499EC4C-38AC-400D-878D-59BA2D55724B}"/>
                </a:ext>
              </a:extLst>
            </p:cNvPr>
            <p:cNvGrpSpPr/>
            <p:nvPr/>
          </p:nvGrpSpPr>
          <p:grpSpPr>
            <a:xfrm>
              <a:off x="3856520" y="3662845"/>
              <a:ext cx="669297" cy="595112"/>
              <a:chOff x="10493727" y="629664"/>
              <a:chExt cx="519000" cy="503150"/>
            </a:xfrm>
          </p:grpSpPr>
          <p:pic>
            <p:nvPicPr>
              <p:cNvPr id="20" name="Picture 19">
                <a:extLst>
                  <a:ext uri="{FF2B5EF4-FFF2-40B4-BE49-F238E27FC236}">
                    <a16:creationId xmlns:a16="http://schemas.microsoft.com/office/drawing/2014/main" id="{66C36678-E121-4B31-846B-92FE9EB55A59}"/>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21" name="Group 20">
                <a:extLst>
                  <a:ext uri="{FF2B5EF4-FFF2-40B4-BE49-F238E27FC236}">
                    <a16:creationId xmlns:a16="http://schemas.microsoft.com/office/drawing/2014/main" id="{C4DD8428-AF67-4207-95E9-342936E09EBE}"/>
                  </a:ext>
                </a:extLst>
              </p:cNvPr>
              <p:cNvGrpSpPr/>
              <p:nvPr/>
            </p:nvGrpSpPr>
            <p:grpSpPr>
              <a:xfrm>
                <a:off x="10604345" y="727773"/>
                <a:ext cx="297764" cy="272864"/>
                <a:chOff x="3876178" y="3413953"/>
                <a:chExt cx="297764" cy="255320"/>
              </a:xfrm>
            </p:grpSpPr>
            <p:sp>
              <p:nvSpPr>
                <p:cNvPr id="22" name="Freeform: Shape 21">
                  <a:extLst>
                    <a:ext uri="{FF2B5EF4-FFF2-40B4-BE49-F238E27FC236}">
                      <a16:creationId xmlns:a16="http://schemas.microsoft.com/office/drawing/2014/main" id="{9C6A0AEE-D000-4ED0-916D-CD7F25E4E75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25DA08-67C4-43AA-BC7A-D038F3FD90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25908-6C04-4DD8-9043-5F0C69F09EB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E76D162-D40D-46D3-A831-68687418702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6A8723F-6F0D-4589-9C57-09D88F353763}"/>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F58B4C-F497-4C26-955E-E6FAEA336865}"/>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D19C121-E467-42AF-97B9-8BEFDBD8D1E1}"/>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9B47BA0-1F46-4A20-8805-EDBAF08EDCC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66405AB6-E293-450C-AA09-6257C5428930}"/>
              </a:ext>
            </a:extLst>
          </p:cNvPr>
          <p:cNvSpPr/>
          <p:nvPr/>
        </p:nvSpPr>
        <p:spPr bwMode="auto">
          <a:xfrm>
            <a:off x="4507604" y="3589978"/>
            <a:ext cx="691625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Azure Monitor Alerts</a:t>
            </a:r>
          </a:p>
        </p:txBody>
      </p:sp>
      <p:sp>
        <p:nvSpPr>
          <p:cNvPr id="10" name="Rectangle 9">
            <a:extLst>
              <a:ext uri="{FF2B5EF4-FFF2-40B4-BE49-F238E27FC236}">
                <a16:creationId xmlns:a16="http://schemas.microsoft.com/office/drawing/2014/main" id="{F9F2B57B-47E1-4D97-9C8B-07D3A82404A5}"/>
              </a:ext>
              <a:ext uri="{C183D7F6-B498-43B3-948B-1728B52AA6E4}">
                <adec:decorative xmlns:adec="http://schemas.microsoft.com/office/drawing/2017/decorative" val="1"/>
              </a:ext>
            </a:extLst>
          </p:cNvPr>
          <p:cNvSpPr/>
          <p:nvPr/>
        </p:nvSpPr>
        <p:spPr bwMode="auto">
          <a:xfrm>
            <a:off x="427038" y="1192214"/>
            <a:ext cx="11582400" cy="40655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4107" y="1354902"/>
            <a:ext cx="7988261" cy="3737798"/>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410200"/>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pic>
        <p:nvPicPr>
          <p:cNvPr id="12" name="Picture 11">
            <a:extLst>
              <a:ext uri="{FF2B5EF4-FFF2-40B4-BE49-F238E27FC236}">
                <a16:creationId xmlns:a16="http://schemas.microsoft.com/office/drawing/2014/main" id="{371800B6-E6AA-468D-AE6C-019423F7D32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1389062"/>
            <a:ext cx="1045464" cy="1045464"/>
          </a:xfrm>
          <a:prstGeom prst="rect">
            <a:avLst/>
          </a:prstGeom>
        </p:spPr>
      </p:pic>
      <p:pic>
        <p:nvPicPr>
          <p:cNvPr id="28" name="Picture 27" descr="Icon of a top view section of human brain">
            <a:extLst>
              <a:ext uri="{FF2B5EF4-FFF2-40B4-BE49-F238E27FC236}">
                <a16:creationId xmlns:a16="http://schemas.microsoft.com/office/drawing/2014/main" id="{FA1D81A3-C7C4-4DF7-854C-C3DF4BDCAE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7778" y="1681702"/>
            <a:ext cx="460184" cy="460184"/>
          </a:xfrm>
          <a:prstGeom prst="rect">
            <a:avLst/>
          </a:prstGeom>
        </p:spPr>
      </p:pic>
      <p:sp>
        <p:nvSpPr>
          <p:cNvPr id="34" name="Rectangle 33">
            <a:extLst>
              <a:ext uri="{FF2B5EF4-FFF2-40B4-BE49-F238E27FC236}">
                <a16:creationId xmlns:a16="http://schemas.microsoft.com/office/drawing/2014/main" id="{BB32E323-9AA7-4D95-91C6-250EF7309CE4}"/>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Create an alert rule</a:t>
            </a:r>
          </a:p>
        </p:txBody>
      </p:sp>
      <p:cxnSp>
        <p:nvCxnSpPr>
          <p:cNvPr id="13" name="Straight Connector 12">
            <a:extLst>
              <a:ext uri="{FF2B5EF4-FFF2-40B4-BE49-F238E27FC236}">
                <a16:creationId xmlns:a16="http://schemas.microsoft.com/office/drawing/2014/main" id="{E3857208-32D2-4DCE-B767-47217F574274}"/>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DBD4316-1B3E-42DC-83A7-F55B74008EC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2656204"/>
            <a:ext cx="1045464" cy="1045464"/>
          </a:xfrm>
          <a:prstGeom prst="rect">
            <a:avLst/>
          </a:prstGeom>
        </p:spPr>
      </p:pic>
      <p:pic>
        <p:nvPicPr>
          <p:cNvPr id="29" name="Picture 28" descr="Icon of a magnifying glass">
            <a:extLst>
              <a:ext uri="{FF2B5EF4-FFF2-40B4-BE49-F238E27FC236}">
                <a16:creationId xmlns:a16="http://schemas.microsoft.com/office/drawing/2014/main" id="{FE1E38E9-4E0D-4B4F-AF1F-6AAF1A27D52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87" y="2946353"/>
            <a:ext cx="465166" cy="465166"/>
          </a:xfrm>
          <a:prstGeom prst="rect">
            <a:avLst/>
          </a:prstGeom>
        </p:spPr>
      </p:pic>
      <p:sp>
        <p:nvSpPr>
          <p:cNvPr id="36" name="Rectangle 35">
            <a:extLst>
              <a:ext uri="{FF2B5EF4-FFF2-40B4-BE49-F238E27FC236}">
                <a16:creationId xmlns:a16="http://schemas.microsoft.com/office/drawing/2014/main" id="{FE2319C7-BFD8-4AE3-AA86-10D9D38827BA}"/>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targets</a:t>
            </a:r>
          </a:p>
        </p:txBody>
      </p:sp>
      <p:cxnSp>
        <p:nvCxnSpPr>
          <p:cNvPr id="15" name="Straight Connector 14">
            <a:extLst>
              <a:ext uri="{FF2B5EF4-FFF2-40B4-BE49-F238E27FC236}">
                <a16:creationId xmlns:a16="http://schemas.microsoft.com/office/drawing/2014/main" id="{4F4C569F-D19C-4BDB-B83A-6DB4C4FC0AB4}"/>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A26F77E-AE9F-40F0-AC07-C523266A3C0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3923346"/>
            <a:ext cx="1045464" cy="1045464"/>
          </a:xfrm>
          <a:prstGeom prst="rect">
            <a:avLst/>
          </a:prstGeom>
        </p:spPr>
      </p:pic>
      <p:pic>
        <p:nvPicPr>
          <p:cNvPr id="30" name="Picture 29" descr="Icon of a meter">
            <a:extLst>
              <a:ext uri="{FF2B5EF4-FFF2-40B4-BE49-F238E27FC236}">
                <a16:creationId xmlns:a16="http://schemas.microsoft.com/office/drawing/2014/main" id="{BD6F4E5F-025A-49E2-BA6D-2CFC48B191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7043" y="4220911"/>
            <a:ext cx="541654" cy="450334"/>
          </a:xfrm>
          <a:prstGeom prst="rect">
            <a:avLst/>
          </a:prstGeom>
        </p:spPr>
      </p:pic>
      <p:sp>
        <p:nvSpPr>
          <p:cNvPr id="38" name="Rectangle 37">
            <a:extLst>
              <a:ext uri="{FF2B5EF4-FFF2-40B4-BE49-F238E27FC236}">
                <a16:creationId xmlns:a16="http://schemas.microsoft.com/office/drawing/2014/main" id="{DD3CF5E1-F54B-40A9-A219-48F6E2B8A55A}"/>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400" dirty="0">
                <a:solidFill>
                  <a:schemeClr val="tx1"/>
                </a:solidFill>
              </a:rPr>
              <a:t>Explore alert conditions</a:t>
            </a:r>
          </a:p>
        </p:txBody>
      </p:sp>
      <p:cxnSp>
        <p:nvCxnSpPr>
          <p:cNvPr id="17" name="Straight Connector 16">
            <a:extLst>
              <a:ext uri="{FF2B5EF4-FFF2-40B4-BE49-F238E27FC236}">
                <a16:creationId xmlns:a16="http://schemas.microsoft.com/office/drawing/2014/main" id="{78294AF4-B036-4672-A995-A028A4DCCF05}"/>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FD33F76-6479-418F-938C-C791119C45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5138" y="5190489"/>
            <a:ext cx="1045464" cy="1045464"/>
          </a:xfrm>
          <a:prstGeom prst="rect">
            <a:avLst/>
          </a:prstGeom>
        </p:spPr>
      </p:pic>
      <p:pic>
        <p:nvPicPr>
          <p:cNvPr id="31" name="Picture 30" descr="Icon of a document">
            <a:extLst>
              <a:ext uri="{FF2B5EF4-FFF2-40B4-BE49-F238E27FC236}">
                <a16:creationId xmlns:a16="http://schemas.microsoft.com/office/drawing/2014/main" id="{F36579CC-DBD4-4784-A006-9B83828286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08" y="5464731"/>
            <a:ext cx="341725" cy="496980"/>
          </a:xfrm>
          <a:prstGeom prst="rect">
            <a:avLst/>
          </a:prstGeom>
        </p:spPr>
      </p:pic>
      <p:sp>
        <p:nvSpPr>
          <p:cNvPr id="40" name="Rectangle 39">
            <a:extLst>
              <a:ext uri="{FF2B5EF4-FFF2-40B4-BE49-F238E27FC236}">
                <a16:creationId xmlns:a16="http://schemas.microsoft.com/office/drawing/2014/main" id="{5FF03F92-C8E6-4D5F-A124-0E44A25ED0A0}"/>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1022350">
              <a:spcBef>
                <a:spcPct val="0"/>
              </a:spcBef>
              <a:spcAft>
                <a:spcPct val="35000"/>
              </a:spcAft>
            </a:pPr>
            <a:r>
              <a:rPr lang="en-US" sz="2400" dirty="0">
                <a:solidFill>
                  <a:schemeClr val="tx1"/>
                </a:solidFill>
              </a:rPr>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Azure Alerts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40803"/>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40803"/>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356868"/>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4553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Improve incident response with alerting on Azure (Sandbox)</a:t>
            </a:r>
            <a:endParaRPr lang="en-US" sz="2000" dirty="0">
              <a:solidFill>
                <a:schemeClr val="tx1"/>
              </a:solidFill>
            </a:endParaRPr>
          </a:p>
        </p:txBody>
      </p:sp>
      <p:sp>
        <p:nvSpPr>
          <p:cNvPr id="11" name="Rectangle 10">
            <a:extLst>
              <a:ext uri="{FF2B5EF4-FFF2-40B4-BE49-F238E27FC236}">
                <a16:creationId xmlns:a16="http://schemas.microsoft.com/office/drawing/2014/main" id="{A3E07F2C-12F4-4858-B197-13D0BBD7F9B3}"/>
              </a:ext>
            </a:extLst>
          </p:cNvPr>
          <p:cNvSpPr/>
          <p:nvPr/>
        </p:nvSpPr>
        <p:spPr>
          <a:xfrm>
            <a:off x="4855069" y="2543122"/>
            <a:ext cx="7132144" cy="998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Configure for alerts and detections in Microsoft Defender for Endpoint </a:t>
            </a:r>
            <a:endParaRPr lang="en-US" sz="2000" dirty="0">
              <a:solidFill>
                <a:schemeClr val="tx1"/>
              </a:solidFill>
            </a:endParaRPr>
          </a:p>
        </p:txBody>
      </p:sp>
      <p:sp>
        <p:nvSpPr>
          <p:cNvPr id="13" name="Rectangle 12">
            <a:extLst>
              <a:ext uri="{FF2B5EF4-FFF2-40B4-BE49-F238E27FC236}">
                <a16:creationId xmlns:a16="http://schemas.microsoft.com/office/drawing/2014/main" id="{6B7FCB13-AE3A-48FB-90C6-9B4527155C1B}"/>
              </a:ext>
            </a:extLst>
          </p:cNvPr>
          <p:cNvSpPr/>
          <p:nvPr/>
        </p:nvSpPr>
        <p:spPr>
          <a:xfrm>
            <a:off x="4843957" y="3566279"/>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6"/>
              </a:rPr>
              <a:t>Manage alerts and incidents in Microsoft Defender for Endpoint</a:t>
            </a:r>
            <a:endParaRPr lang="en-US" sz="2000" dirty="0">
              <a:solidFill>
                <a:schemeClr val="tx1"/>
              </a:solidFill>
            </a:endParaRPr>
          </a:p>
        </p:txBody>
      </p:sp>
      <p:grpSp>
        <p:nvGrpSpPr>
          <p:cNvPr id="14" name="Group 13">
            <a:extLst>
              <a:ext uri="{FF2B5EF4-FFF2-40B4-BE49-F238E27FC236}">
                <a16:creationId xmlns:a16="http://schemas.microsoft.com/office/drawing/2014/main" id="{AF2762EB-9019-437C-A269-899D5E9C9778}"/>
              </a:ext>
              <a:ext uri="{C183D7F6-B498-43B3-948B-1728B52AA6E4}">
                <adec:decorative xmlns:adec="http://schemas.microsoft.com/office/drawing/2017/decorative" val="1"/>
              </a:ext>
            </a:extLst>
          </p:cNvPr>
          <p:cNvGrpSpPr/>
          <p:nvPr/>
        </p:nvGrpSpPr>
        <p:grpSpPr>
          <a:xfrm>
            <a:off x="4866181" y="2611468"/>
            <a:ext cx="7142762" cy="2620423"/>
            <a:chOff x="4866181" y="2611468"/>
            <a:chExt cx="7142762" cy="2620423"/>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61146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41324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40950A-8EAA-4070-A9E9-4ED491BF2E8B}"/>
                </a:ext>
                <a:ext uri="{C183D7F6-B498-43B3-948B-1728B52AA6E4}">
                  <adec:decorative xmlns:adec="http://schemas.microsoft.com/office/drawing/2017/decorative" val="1"/>
                </a:ext>
              </a:extLst>
            </p:cNvPr>
            <p:cNvCxnSpPr>
              <a:cxnSpLocks/>
            </p:cNvCxnSpPr>
            <p:nvPr/>
          </p:nvCxnSpPr>
          <p:spPr>
            <a:xfrm>
              <a:off x="4876799" y="426893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663C77-485F-4922-819C-3279B83AE5CC}"/>
                </a:ext>
                <a:ext uri="{C183D7F6-B498-43B3-948B-1728B52AA6E4}">
                  <adec:decorative xmlns:adec="http://schemas.microsoft.com/office/drawing/2017/decorative" val="1"/>
                </a:ext>
              </a:extLst>
            </p:cNvPr>
            <p:cNvCxnSpPr>
              <a:cxnSpLocks/>
            </p:cNvCxnSpPr>
            <p:nvPr/>
          </p:nvCxnSpPr>
          <p:spPr>
            <a:xfrm>
              <a:off x="4866181" y="523189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C68BB0E4-54E5-48EB-BE4B-E3E7E28F100B}"/>
              </a:ext>
            </a:extLst>
          </p:cNvPr>
          <p:cNvSpPr/>
          <p:nvPr/>
        </p:nvSpPr>
        <p:spPr>
          <a:xfrm>
            <a:off x="4842066" y="4412924"/>
            <a:ext cx="7132144" cy="66593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7"/>
              </a:rPr>
              <a:t>Remediate security alerts using Microsoft Defender for Cloud</a:t>
            </a:r>
            <a:endParaRPr lang="en-US" sz="2000" dirty="0">
              <a:solidFill>
                <a:schemeClr val="tx1"/>
              </a:solidFill>
            </a:endParaRPr>
          </a:p>
        </p:txBody>
      </p:sp>
      <p:sp>
        <p:nvSpPr>
          <p:cNvPr id="9" name="TextBox 8">
            <a:extLst>
              <a:ext uri="{FF2B5EF4-FFF2-40B4-BE49-F238E27FC236}">
                <a16:creationId xmlns:a16="http://schemas.microsoft.com/office/drawing/2014/main" id="{B965CAAC-5F4B-4E4F-AA3C-8A4D6A0972E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pic>
        <p:nvPicPr>
          <p:cNvPr id="2" name="Graphic 1">
            <a:extLst>
              <a:ext uri="{FF2B5EF4-FFF2-40B4-BE49-F238E27FC236}">
                <a16:creationId xmlns:a16="http://schemas.microsoft.com/office/drawing/2014/main" id="{400E0855-6679-4A1A-8A57-661B3B0E49B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9883" y="2845359"/>
            <a:ext cx="1303805" cy="1303805"/>
          </a:xfrm>
          <a:prstGeom prst="rect">
            <a:avLst/>
          </a:prstGeom>
        </p:spPr>
      </p:pic>
    </p:spTree>
    <p:extLst>
      <p:ext uri="{BB962C8B-B14F-4D97-AF65-F5344CB8AC3E}">
        <p14:creationId xmlns:p14="http://schemas.microsoft.com/office/powerpoint/2010/main" val="3009258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a:xfrm>
            <a:off x="465139" y="2881710"/>
            <a:ext cx="2506662" cy="1231106"/>
          </a:xfrm>
        </p:spPr>
        <p:txBody>
          <a:bodyPr/>
          <a:lstStyle/>
          <a:p>
            <a:r>
              <a:rPr lang="en-US" dirty="0"/>
              <a:t>Administer Monitoring Introduction</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390149" y="563349"/>
            <a:ext cx="5147226" cy="2110131"/>
          </a:xfrm>
          <a:prstGeom prst="rect">
            <a:avLst/>
          </a:prstGeom>
          <a:noFill/>
        </p:spPr>
        <p:txBody>
          <a:bodyPr wrap="square" lIns="0" tIns="0" rIns="0" bIns="0" rtlCol="0" anchor="ctr">
            <a:noAutofit/>
          </a:bodyPr>
          <a:lstStyle/>
          <a:p>
            <a:pPr>
              <a:lnSpc>
                <a:spcPct val="150000"/>
              </a:lnSpc>
              <a:spcBef>
                <a:spcPct val="0"/>
              </a:spcBef>
              <a:spcAft>
                <a:spcPct val="35000"/>
              </a:spcAft>
            </a:pPr>
            <a:r>
              <a:rPr lang="en-US" sz="2000" dirty="0"/>
              <a:t>Configure Azure Monitor</a:t>
            </a:r>
          </a:p>
          <a:p>
            <a:pPr>
              <a:lnSpc>
                <a:spcPct val="150000"/>
              </a:lnSpc>
              <a:spcBef>
                <a:spcPct val="0"/>
              </a:spcBef>
              <a:spcAft>
                <a:spcPct val="35000"/>
              </a:spcAft>
            </a:pPr>
            <a:r>
              <a:rPr lang="en-US" sz="2000" dirty="0"/>
              <a:t>Configure Azure Alerts</a:t>
            </a:r>
          </a:p>
          <a:p>
            <a:pPr>
              <a:lnSpc>
                <a:spcPct val="150000"/>
              </a:lnSpc>
              <a:spcBef>
                <a:spcPct val="0"/>
              </a:spcBef>
              <a:spcAft>
                <a:spcPct val="35000"/>
              </a:spcAft>
            </a:pPr>
            <a:r>
              <a:rPr lang="en-US" sz="2000" dirty="0"/>
              <a:t>Configure Log Analytics</a:t>
            </a:r>
          </a:p>
          <a:p>
            <a:pPr>
              <a:lnSpc>
                <a:spcPct val="150000"/>
              </a:lnSpc>
              <a:spcBef>
                <a:spcPct val="0"/>
              </a:spcBef>
              <a:spcAft>
                <a:spcPct val="35000"/>
              </a:spcAft>
            </a:pPr>
            <a:r>
              <a:rPr lang="en-US" sz="2000" dirty="0"/>
              <a:t>Lab 11 </a:t>
            </a:r>
            <a:r>
              <a:rPr lang="en-US" sz="2000"/>
              <a:t>– Implement Monitoring</a:t>
            </a:r>
            <a:endParaRPr lang="en-US" sz="2000" dirty="0"/>
          </a:p>
        </p:txBody>
      </p:sp>
      <p:grpSp>
        <p:nvGrpSpPr>
          <p:cNvPr id="2" name="Group 1">
            <a:extLst>
              <a:ext uri="{FF2B5EF4-FFF2-40B4-BE49-F238E27FC236}">
                <a16:creationId xmlns:a16="http://schemas.microsoft.com/office/drawing/2014/main" id="{B652BDED-4CB9-4AE4-9F25-F3352B16F772}"/>
              </a:ext>
              <a:ext uri="{C183D7F6-B498-43B3-948B-1728B52AA6E4}">
                <adec:decorative xmlns:adec="http://schemas.microsoft.com/office/drawing/2017/decorative" val="1"/>
              </a:ext>
            </a:extLst>
          </p:cNvPr>
          <p:cNvGrpSpPr/>
          <p:nvPr/>
        </p:nvGrpSpPr>
        <p:grpSpPr>
          <a:xfrm>
            <a:off x="3637503" y="563349"/>
            <a:ext cx="604597" cy="2240141"/>
            <a:chOff x="3607979" y="563349"/>
            <a:chExt cx="634121" cy="2755198"/>
          </a:xfrm>
        </p:grpSpPr>
        <p:pic>
          <p:nvPicPr>
            <p:cNvPr id="24" name="Picture 23">
              <a:extLst>
                <a:ext uri="{FF2B5EF4-FFF2-40B4-BE49-F238E27FC236}">
                  <a16:creationId xmlns:a16="http://schemas.microsoft.com/office/drawing/2014/main" id="{44807F47-6870-4FC2-BC3A-8C4AFA369B2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0" y="563349"/>
              <a:ext cx="627767" cy="590799"/>
            </a:xfrm>
            <a:prstGeom prst="rect">
              <a:avLst/>
            </a:prstGeom>
          </p:spPr>
        </p:pic>
        <p:pic>
          <p:nvPicPr>
            <p:cNvPr id="28" name="Picture 27">
              <a:extLst>
                <a:ext uri="{FF2B5EF4-FFF2-40B4-BE49-F238E27FC236}">
                  <a16:creationId xmlns:a16="http://schemas.microsoft.com/office/drawing/2014/main" id="{EE5B4B91-0165-4793-8228-01894CC4C948}"/>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4333" y="1267974"/>
              <a:ext cx="627767" cy="590799"/>
            </a:xfrm>
            <a:prstGeom prst="rect">
              <a:avLst/>
            </a:prstGeom>
          </p:spPr>
        </p:pic>
        <p:pic>
          <p:nvPicPr>
            <p:cNvPr id="32" name="Picture 31">
              <a:extLst>
                <a:ext uri="{FF2B5EF4-FFF2-40B4-BE49-F238E27FC236}">
                  <a16:creationId xmlns:a16="http://schemas.microsoft.com/office/drawing/2014/main" id="{581BFB40-481B-4342-8C40-857BB171DE8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07981" y="1997861"/>
              <a:ext cx="627767" cy="590799"/>
            </a:xfrm>
            <a:prstGeom prst="rect">
              <a:avLst/>
            </a:prstGeom>
          </p:spPr>
        </p:pic>
        <p:grpSp>
          <p:nvGrpSpPr>
            <p:cNvPr id="4" name="Group 3">
              <a:extLst>
                <a:ext uri="{FF2B5EF4-FFF2-40B4-BE49-F238E27FC236}">
                  <a16:creationId xmlns:a16="http://schemas.microsoft.com/office/drawing/2014/main" id="{14013EE6-1B62-4ADC-B6B2-C6FC5FA7D8E0}"/>
                </a:ext>
              </a:extLst>
            </p:cNvPr>
            <p:cNvGrpSpPr/>
            <p:nvPr/>
          </p:nvGrpSpPr>
          <p:grpSpPr>
            <a:xfrm>
              <a:off x="3607979" y="2727748"/>
              <a:ext cx="627767" cy="590799"/>
              <a:chOff x="433389" y="5770947"/>
              <a:chExt cx="627767" cy="590799"/>
            </a:xfrm>
          </p:grpSpPr>
          <p:pic>
            <p:nvPicPr>
              <p:cNvPr id="45" name="Picture 44">
                <a:extLst>
                  <a:ext uri="{FF2B5EF4-FFF2-40B4-BE49-F238E27FC236}">
                    <a16:creationId xmlns:a16="http://schemas.microsoft.com/office/drawing/2014/main" id="{7358ED7F-A339-4D38-A9FC-4E411A23D1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770947"/>
                <a:ext cx="627767" cy="590799"/>
              </a:xfrm>
              <a:prstGeom prst="rect">
                <a:avLst/>
              </a:prstGeom>
            </p:spPr>
          </p:pic>
          <p:pic>
            <p:nvPicPr>
              <p:cNvPr id="47" name="Picture 46" descr="Icon of a lab flask">
                <a:extLst>
                  <a:ext uri="{FF2B5EF4-FFF2-40B4-BE49-F238E27FC236}">
                    <a16:creationId xmlns:a16="http://schemas.microsoft.com/office/drawing/2014/main" id="{46B7E29F-03F0-4299-B6A9-13C9B544CC7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3843" y="5924784"/>
                <a:ext cx="206859" cy="283126"/>
              </a:xfrm>
              <a:prstGeom prst="rect">
                <a:avLst/>
              </a:prstGeom>
            </p:spPr>
          </p:pic>
        </p:grpSp>
        <p:pic>
          <p:nvPicPr>
            <p:cNvPr id="10" name="Graphic 9">
              <a:extLst>
                <a:ext uri="{FF2B5EF4-FFF2-40B4-BE49-F238E27FC236}">
                  <a16:creationId xmlns:a16="http://schemas.microsoft.com/office/drawing/2014/main" id="{AAE731AE-DE94-45FC-9004-5D587058F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2383" y="696891"/>
              <a:ext cx="342780" cy="342780"/>
            </a:xfrm>
            <a:prstGeom prst="rect">
              <a:avLst/>
            </a:prstGeom>
          </p:spPr>
        </p:pic>
        <p:pic>
          <p:nvPicPr>
            <p:cNvPr id="13" name="Graphic 12">
              <a:extLst>
                <a:ext uri="{FF2B5EF4-FFF2-40B4-BE49-F238E27FC236}">
                  <a16:creationId xmlns:a16="http://schemas.microsoft.com/office/drawing/2014/main" id="{9D81AAB0-C704-4E65-A082-13C3270545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1494" y="1412769"/>
              <a:ext cx="313444" cy="313444"/>
            </a:xfrm>
            <a:prstGeom prst="rect">
              <a:avLst/>
            </a:prstGeom>
          </p:spPr>
        </p:pic>
        <p:pic>
          <p:nvPicPr>
            <p:cNvPr id="17" name="Graphic 16">
              <a:extLst>
                <a:ext uri="{FF2B5EF4-FFF2-40B4-BE49-F238E27FC236}">
                  <a16:creationId xmlns:a16="http://schemas.microsoft.com/office/drawing/2014/main" id="{008CA27D-893B-46D2-B115-93DBFE51B2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62383" y="2078628"/>
              <a:ext cx="368522" cy="368522"/>
            </a:xfrm>
            <a:prstGeom prst="rect">
              <a:avLst/>
            </a:prstGeom>
          </p:spPr>
        </p:pic>
      </p:gr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614159"/>
            <a:ext cx="1973261" cy="1641475"/>
          </a:xfrm>
        </p:spPr>
        <p:txBody>
          <a:bodyPr/>
          <a:lstStyle/>
          <a:p>
            <a:r>
              <a:rPr lang="en-US" dirty="0"/>
              <a:t>Configure Log Analytics Introduction</a:t>
            </a:r>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535887" y="848386"/>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lnSpc>
                <a:spcPct val="150000"/>
              </a:lnSpc>
              <a:spcBef>
                <a:spcPct val="0"/>
              </a:spcBef>
              <a:spcAft>
                <a:spcPts val="1200"/>
              </a:spcAft>
            </a:pPr>
            <a:r>
              <a:rPr lang="en-US" sz="2000" dirty="0">
                <a:solidFill>
                  <a:schemeClr val="tx1"/>
                </a:solidFill>
              </a:rPr>
              <a:t>Determine Log Analytics Uses</a:t>
            </a:r>
          </a:p>
          <a:p>
            <a:pPr defTabSz="444500">
              <a:lnSpc>
                <a:spcPct val="150000"/>
              </a:lnSpc>
              <a:spcBef>
                <a:spcPct val="0"/>
              </a:spcBef>
              <a:spcAft>
                <a:spcPts val="1200"/>
              </a:spcAft>
            </a:pPr>
            <a:r>
              <a:rPr lang="en-US" sz="2000" dirty="0">
                <a:solidFill>
                  <a:schemeClr val="tx1"/>
                </a:solidFill>
              </a:rPr>
              <a:t>Create a Workspace</a:t>
            </a:r>
          </a:p>
          <a:p>
            <a:pPr defTabSz="444500">
              <a:lnSpc>
                <a:spcPct val="150000"/>
              </a:lnSpc>
              <a:spcBef>
                <a:spcPct val="0"/>
              </a:spcBef>
              <a:spcAft>
                <a:spcPts val="1200"/>
              </a:spcAft>
            </a:pPr>
            <a:r>
              <a:rPr lang="en-US" sz="2000" dirty="0">
                <a:solidFill>
                  <a:schemeClr val="tx1"/>
                </a:solidFill>
              </a:rPr>
              <a:t>Query Log Analytics Data</a:t>
            </a:r>
          </a:p>
          <a:p>
            <a:pPr defTabSz="444500">
              <a:lnSpc>
                <a:spcPct val="150000"/>
              </a:lnSpc>
              <a:spcBef>
                <a:spcPct val="0"/>
              </a:spcBef>
              <a:spcAft>
                <a:spcPts val="1200"/>
              </a:spcAft>
            </a:pPr>
            <a:r>
              <a:rPr lang="en-US" sz="2000" dirty="0">
                <a:solidFill>
                  <a:schemeClr val="tx1"/>
                </a:solidFill>
              </a:rPr>
              <a:t>Structure Log Analytics Queries</a:t>
            </a:r>
          </a:p>
          <a:p>
            <a:pPr defTabSz="444500">
              <a:lnSpc>
                <a:spcPct val="150000"/>
              </a:lnSpc>
              <a:spcBef>
                <a:spcPct val="0"/>
              </a:spcBef>
              <a:spcAft>
                <a:spcPts val="1200"/>
              </a:spcAft>
            </a:pPr>
            <a:r>
              <a:rPr lang="en-US" sz="2000" dirty="0">
                <a:solidFill>
                  <a:schemeClr val="tx1"/>
                </a:solidFill>
              </a:rPr>
              <a:t>Demonstration – Log Analytics</a:t>
            </a:r>
          </a:p>
          <a:p>
            <a:pPr defTabSz="444500">
              <a:lnSpc>
                <a:spcPct val="150000"/>
              </a:lnSpc>
              <a:spcBef>
                <a:spcPct val="0"/>
              </a:spcBef>
              <a:spcAft>
                <a:spcPts val="1200"/>
              </a:spcAft>
            </a:pPr>
            <a:r>
              <a:rPr lang="en-US" sz="2000" dirty="0">
                <a:solidFill>
                  <a:schemeClr val="tx1"/>
                </a:solidFill>
              </a:rPr>
              <a:t>Summary and Resources</a:t>
            </a:r>
          </a:p>
        </p:txBody>
      </p:sp>
      <p:grpSp>
        <p:nvGrpSpPr>
          <p:cNvPr id="7" name="Group 6">
            <a:extLst>
              <a:ext uri="{FF2B5EF4-FFF2-40B4-BE49-F238E27FC236}">
                <a16:creationId xmlns:a16="http://schemas.microsoft.com/office/drawing/2014/main" id="{AFFA4090-4478-441F-B314-66CF654F8C61}"/>
              </a:ext>
              <a:ext uri="{C183D7F6-B498-43B3-948B-1728B52AA6E4}">
                <adec:decorative xmlns:adec="http://schemas.microsoft.com/office/drawing/2017/decorative" val="1"/>
              </a:ext>
            </a:extLst>
          </p:cNvPr>
          <p:cNvGrpSpPr/>
          <p:nvPr/>
        </p:nvGrpSpPr>
        <p:grpSpPr>
          <a:xfrm>
            <a:off x="3802873" y="895413"/>
            <a:ext cx="585304" cy="3511987"/>
            <a:chOff x="3802873" y="895413"/>
            <a:chExt cx="585304" cy="3511987"/>
          </a:xfrm>
        </p:grpSpPr>
        <p:pic>
          <p:nvPicPr>
            <p:cNvPr id="19" name="Picture 18">
              <a:extLst>
                <a:ext uri="{FF2B5EF4-FFF2-40B4-BE49-F238E27FC236}">
                  <a16:creationId xmlns:a16="http://schemas.microsoft.com/office/drawing/2014/main" id="{58B405D4-467A-4718-A1E3-739340ECC06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895413"/>
              <a:ext cx="585303" cy="441814"/>
            </a:xfrm>
            <a:prstGeom prst="rect">
              <a:avLst/>
            </a:prstGeom>
          </p:spPr>
        </p:pic>
        <p:pic>
          <p:nvPicPr>
            <p:cNvPr id="112" name="Picture 111" descr="Icon of a series of bars forming a chart">
              <a:extLst>
                <a:ext uri="{FF2B5EF4-FFF2-40B4-BE49-F238E27FC236}">
                  <a16:creationId xmlns:a16="http://schemas.microsoft.com/office/drawing/2014/main" id="{41BB7C2A-D177-4B09-B308-1688198FA9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74592" y="1024847"/>
              <a:ext cx="211914" cy="182945"/>
            </a:xfrm>
            <a:prstGeom prst="rect">
              <a:avLst/>
            </a:prstGeom>
          </p:spPr>
        </p:pic>
        <p:pic>
          <p:nvPicPr>
            <p:cNvPr id="20" name="Picture 19">
              <a:extLst>
                <a:ext uri="{FF2B5EF4-FFF2-40B4-BE49-F238E27FC236}">
                  <a16:creationId xmlns:a16="http://schemas.microsoft.com/office/drawing/2014/main" id="{B5086340-DC0C-4989-8132-D02E64A775EF}"/>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1499464"/>
              <a:ext cx="585303" cy="441814"/>
            </a:xfrm>
            <a:prstGeom prst="rect">
              <a:avLst/>
            </a:prstGeom>
          </p:spPr>
        </p:pic>
        <p:pic>
          <p:nvPicPr>
            <p:cNvPr id="114" name="Picture 113" descr="Icon of wrench and screw driver">
              <a:extLst>
                <a:ext uri="{FF2B5EF4-FFF2-40B4-BE49-F238E27FC236}">
                  <a16:creationId xmlns:a16="http://schemas.microsoft.com/office/drawing/2014/main" id="{0CC0C8ED-300A-49B6-A2B5-6B79B671296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96891" y="1607968"/>
              <a:ext cx="186076" cy="224809"/>
            </a:xfrm>
            <a:prstGeom prst="rect">
              <a:avLst/>
            </a:prstGeom>
          </p:spPr>
        </p:pic>
        <p:pic>
          <p:nvPicPr>
            <p:cNvPr id="21" name="Picture 20">
              <a:extLst>
                <a:ext uri="{FF2B5EF4-FFF2-40B4-BE49-F238E27FC236}">
                  <a16:creationId xmlns:a16="http://schemas.microsoft.com/office/drawing/2014/main" id="{6BBF8552-82E3-47C2-9AE9-A6995E54EC43}"/>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105667"/>
              <a:ext cx="585303" cy="441814"/>
            </a:xfrm>
            <a:prstGeom prst="rect">
              <a:avLst/>
            </a:prstGeom>
          </p:spPr>
        </p:pic>
        <p:pic>
          <p:nvPicPr>
            <p:cNvPr id="115" name="Picture 114" descr="Icon of a circle branched into three connect circles">
              <a:extLst>
                <a:ext uri="{FF2B5EF4-FFF2-40B4-BE49-F238E27FC236}">
                  <a16:creationId xmlns:a16="http://schemas.microsoft.com/office/drawing/2014/main" id="{289527DD-6574-4FF0-B63C-7D2948250D6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56892" y="2222553"/>
              <a:ext cx="275608" cy="208043"/>
            </a:xfrm>
            <a:prstGeom prst="rect">
              <a:avLst/>
            </a:prstGeom>
          </p:spPr>
        </p:pic>
        <p:pic>
          <p:nvPicPr>
            <p:cNvPr id="22" name="Picture 21">
              <a:extLst>
                <a:ext uri="{FF2B5EF4-FFF2-40B4-BE49-F238E27FC236}">
                  <a16:creationId xmlns:a16="http://schemas.microsoft.com/office/drawing/2014/main" id="{478B3915-89E9-4F05-97AC-848A620F434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4" y="2705406"/>
              <a:ext cx="585303" cy="441814"/>
            </a:xfrm>
            <a:prstGeom prst="rect">
              <a:avLst/>
            </a:prstGeom>
          </p:spPr>
        </p:pic>
        <p:pic>
          <p:nvPicPr>
            <p:cNvPr id="116" name="Picture 115" descr="Icon of a screen with three circles enclosed by outward pointing chevrons on left and right">
              <a:extLst>
                <a:ext uri="{FF2B5EF4-FFF2-40B4-BE49-F238E27FC236}">
                  <a16:creationId xmlns:a16="http://schemas.microsoft.com/office/drawing/2014/main" id="{A2F8C685-C09A-427C-8456-10F6C0C8737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53165" y="2846196"/>
              <a:ext cx="282873" cy="160233"/>
            </a:xfrm>
            <a:prstGeom prst="rect">
              <a:avLst/>
            </a:prstGeom>
          </p:spPr>
        </p:pic>
        <p:pic>
          <p:nvPicPr>
            <p:cNvPr id="23" name="Picture 22">
              <a:extLst>
                <a:ext uri="{FF2B5EF4-FFF2-40B4-BE49-F238E27FC236}">
                  <a16:creationId xmlns:a16="http://schemas.microsoft.com/office/drawing/2014/main" id="{98C75B38-7A1C-4432-AB21-88FE962E195E}"/>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02873" y="3286522"/>
              <a:ext cx="585303" cy="512424"/>
            </a:xfrm>
            <a:prstGeom prst="rect">
              <a:avLst/>
            </a:prstGeom>
          </p:spPr>
        </p:pic>
        <p:pic>
          <p:nvPicPr>
            <p:cNvPr id="117" name="Picture 116" descr="Icon of a square with two smaller squares inside it">
              <a:extLst>
                <a:ext uri="{FF2B5EF4-FFF2-40B4-BE49-F238E27FC236}">
                  <a16:creationId xmlns:a16="http://schemas.microsoft.com/office/drawing/2014/main" id="{3CAC67A5-7CD6-4276-8046-A0611CA0E4FA}"/>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3971326" y="3414853"/>
              <a:ext cx="268933" cy="235448"/>
            </a:xfrm>
            <a:prstGeom prst="rect">
              <a:avLst/>
            </a:prstGeom>
          </p:spPr>
        </p:pic>
        <p:grpSp>
          <p:nvGrpSpPr>
            <p:cNvPr id="6" name="Group 5">
              <a:extLst>
                <a:ext uri="{FF2B5EF4-FFF2-40B4-BE49-F238E27FC236}">
                  <a16:creationId xmlns:a16="http://schemas.microsoft.com/office/drawing/2014/main" id="{EC3BD7DD-3DFA-45C2-93B2-5AC6405EC29A}"/>
                </a:ext>
              </a:extLst>
            </p:cNvPr>
            <p:cNvGrpSpPr/>
            <p:nvPr/>
          </p:nvGrpSpPr>
          <p:grpSpPr>
            <a:xfrm>
              <a:off x="3805945" y="3899264"/>
              <a:ext cx="582232" cy="508136"/>
              <a:chOff x="3805944" y="3984328"/>
              <a:chExt cx="585303" cy="499522"/>
            </a:xfrm>
          </p:grpSpPr>
          <p:pic>
            <p:nvPicPr>
              <p:cNvPr id="28" name="Picture 27">
                <a:extLst>
                  <a:ext uri="{FF2B5EF4-FFF2-40B4-BE49-F238E27FC236}">
                    <a16:creationId xmlns:a16="http://schemas.microsoft.com/office/drawing/2014/main" id="{1C756DF2-B19D-4523-AC50-82028D4B6904}"/>
                  </a:ext>
                </a:extLst>
              </p:cNvPr>
              <p:cNvPicPr>
                <a:picLocks noChangeAspect="1"/>
              </p:cNvPicPr>
              <p:nvPr/>
            </p:nvPicPr>
            <p:blipFill>
              <a:blip r:embed="rId9"/>
              <a:stretch>
                <a:fillRect/>
              </a:stretch>
            </p:blipFill>
            <p:spPr>
              <a:xfrm>
                <a:off x="3805944" y="3984328"/>
                <a:ext cx="585303" cy="499522"/>
              </a:xfrm>
              <a:prstGeom prst="rect">
                <a:avLst/>
              </a:prstGeom>
            </p:spPr>
          </p:pic>
          <p:grpSp>
            <p:nvGrpSpPr>
              <p:cNvPr id="29" name="Group 28">
                <a:extLst>
                  <a:ext uri="{FF2B5EF4-FFF2-40B4-BE49-F238E27FC236}">
                    <a16:creationId xmlns:a16="http://schemas.microsoft.com/office/drawing/2014/main" id="{D8BB293C-CCCD-4B0A-A5DF-6669CA3EC5AC}"/>
                  </a:ext>
                </a:extLst>
              </p:cNvPr>
              <p:cNvGrpSpPr/>
              <p:nvPr/>
            </p:nvGrpSpPr>
            <p:grpSpPr>
              <a:xfrm>
                <a:off x="3973546" y="4098640"/>
                <a:ext cx="335804" cy="270896"/>
                <a:chOff x="3876178" y="3413953"/>
                <a:chExt cx="297764" cy="255320"/>
              </a:xfrm>
            </p:grpSpPr>
            <p:sp>
              <p:nvSpPr>
                <p:cNvPr id="30" name="Freeform: Shape 29">
                  <a:extLst>
                    <a:ext uri="{FF2B5EF4-FFF2-40B4-BE49-F238E27FC236}">
                      <a16:creationId xmlns:a16="http://schemas.microsoft.com/office/drawing/2014/main" id="{632B83FB-5EF1-4CD7-97C9-522193450CF8}"/>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D1B146-3C7F-4C4B-9C41-196E2033CF1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C902D40-B8ED-45CC-AFD4-4BE7948B850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48AEB52-39FD-422D-9CCA-877F245AC7A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53C4768-6453-4BB8-9869-958E28900E71}"/>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7A0CE62-0BDE-41FB-BE50-F27E9C78DB0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B42E458-481D-4CF2-ABCA-4633A0F10063}"/>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05E2044-9913-4743-84DF-1105020D09C9}"/>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3" name="Object 2" descr="Screenshot of the Create Log Analytics workspace portal page. ">
            <a:extLst>
              <a:ext uri="{FF2B5EF4-FFF2-40B4-BE49-F238E27FC236}">
                <a16:creationId xmlns:a16="http://schemas.microsoft.com/office/drawing/2014/main" id="{CD330BF3-DF6D-40BB-A34E-24CA2F0FA3B0}"/>
              </a:ext>
            </a:extLst>
          </p:cNvPr>
          <p:cNvGraphicFramePr>
            <a:graphicFrameLocks noChangeAspect="1"/>
          </p:cNvGraphicFramePr>
          <p:nvPr>
            <p:extLst>
              <p:ext uri="{D42A27DB-BD31-4B8C-83A1-F6EECF244321}">
                <p14:modId xmlns:p14="http://schemas.microsoft.com/office/powerpoint/2010/main" val="565950820"/>
              </p:ext>
            </p:extLst>
          </p:nvPr>
        </p:nvGraphicFramePr>
        <p:xfrm>
          <a:off x="6015711" y="1305241"/>
          <a:ext cx="5619750" cy="4943475"/>
        </p:xfrm>
        <a:graphic>
          <a:graphicData uri="http://schemas.openxmlformats.org/presentationml/2006/ole">
            <mc:AlternateContent xmlns:mc="http://schemas.openxmlformats.org/markup-compatibility/2006">
              <mc:Choice xmlns:v="urn:schemas-microsoft-com:vml" Requires="v">
                <p:oleObj name="Bitmap Image" r:id="rId3" imgW="5619600" imgH="4943520" progId="Paint.Picture">
                  <p:embed/>
                </p:oleObj>
              </mc:Choice>
              <mc:Fallback>
                <p:oleObj name="Bitmap Image" r:id="rId3" imgW="5619600" imgH="4943520" progId="Paint.Picture">
                  <p:embed/>
                  <p:pic>
                    <p:nvPicPr>
                      <p:cNvPr id="3" name="Object 2" descr="Screenshot of the Create Log Analytics workspace portal page. ">
                        <a:extLst>
                          <a:ext uri="{FF2B5EF4-FFF2-40B4-BE49-F238E27FC236}">
                            <a16:creationId xmlns:a16="http://schemas.microsoft.com/office/drawing/2014/main" id="{CD330BF3-DF6D-40BB-A34E-24CA2F0FA3B0}"/>
                          </a:ext>
                        </a:extLst>
                      </p:cNvPr>
                      <p:cNvPicPr/>
                      <p:nvPr/>
                    </p:nvPicPr>
                    <p:blipFill>
                      <a:blip r:embed="rId4"/>
                      <a:stretch>
                        <a:fillRect/>
                      </a:stretch>
                    </p:blipFill>
                    <p:spPr>
                      <a:xfrm>
                        <a:off x="6015711" y="1305241"/>
                        <a:ext cx="5619750" cy="4943475"/>
                      </a:xfrm>
                      <a:prstGeom prst="rect">
                        <a:avLst/>
                      </a:prstGeom>
                    </p:spPr>
                  </p:pic>
                </p:oleObj>
              </mc:Fallback>
            </mc:AlternateContent>
          </a:graphicData>
        </a:graphic>
      </p:graphicFrame>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pic>
        <p:nvPicPr>
          <p:cNvPr id="4" name="Picture 3">
            <a:extLst>
              <a:ext uri="{FF2B5EF4-FFF2-40B4-BE49-F238E27FC236}">
                <a16:creationId xmlns:a16="http://schemas.microsoft.com/office/drawing/2014/main" id="{52E7637A-D545-4CE4-9DFD-791864FFDB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658168"/>
            <a:ext cx="12436475" cy="2006521"/>
          </a:xfrm>
          <a:prstGeom prst="rect">
            <a:avLst/>
          </a:prstGeom>
        </p:spPr>
      </p:pic>
      <p:sp>
        <p:nvSpPr>
          <p:cNvPr id="19" name="Oval 18">
            <a:extLst>
              <a:ext uri="{FF2B5EF4-FFF2-40B4-BE49-F238E27FC236}">
                <a16:creationId xmlns:a16="http://schemas.microsoft.com/office/drawing/2014/main" id="{7CBBF3D2-23AD-4695-A91F-7A9D6BC81AC8}"/>
              </a:ext>
              <a:ext uri="{C183D7F6-B498-43B3-948B-1728B52AA6E4}">
                <adec:decorative xmlns:adec="http://schemas.microsoft.com/office/drawing/2017/decorative" val="0"/>
              </a:ext>
            </a:extLst>
          </p:cNvPr>
          <p:cNvSpPr/>
          <p:nvPr/>
        </p:nvSpPr>
        <p:spPr bwMode="auto">
          <a:xfrm>
            <a:off x="1940850"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Access the</a:t>
            </a:r>
            <a:br>
              <a:rPr lang="en-US" sz="2800" dirty="0">
                <a:solidFill>
                  <a:schemeClr val="tx1"/>
                </a:solidFill>
                <a:latin typeface="+mj-lt"/>
              </a:rPr>
            </a:br>
            <a:r>
              <a:rPr lang="en-US" sz="2800" dirty="0">
                <a:solidFill>
                  <a:schemeClr val="tx1"/>
                </a:solidFill>
                <a:latin typeface="+mj-lt"/>
              </a:rPr>
              <a:t>demonstration</a:t>
            </a:r>
            <a:br>
              <a:rPr lang="en-US" sz="2800" dirty="0">
                <a:solidFill>
                  <a:schemeClr val="tx1"/>
                </a:solidFill>
                <a:latin typeface="+mj-lt"/>
              </a:rPr>
            </a:br>
            <a:r>
              <a:rPr lang="en-US" sz="2800" dirty="0">
                <a:solidFill>
                  <a:schemeClr val="tx1"/>
                </a:solidFill>
                <a:latin typeface="+mj-lt"/>
              </a:rPr>
              <a:t>environment</a:t>
            </a:r>
          </a:p>
        </p:txBody>
      </p:sp>
      <p:sp>
        <p:nvSpPr>
          <p:cNvPr id="20" name="Oval 19">
            <a:extLst>
              <a:ext uri="{FF2B5EF4-FFF2-40B4-BE49-F238E27FC236}">
                <a16:creationId xmlns:a16="http://schemas.microsoft.com/office/drawing/2014/main" id="{7A691F19-B15C-42FF-B44C-0FF1BF875311}"/>
              </a:ext>
              <a:ext uri="{C183D7F6-B498-43B3-948B-1728B52AA6E4}">
                <adec:decorative xmlns:adec="http://schemas.microsoft.com/office/drawing/2017/decorative" val="0"/>
              </a:ext>
            </a:extLst>
          </p:cNvPr>
          <p:cNvSpPr/>
          <p:nvPr/>
        </p:nvSpPr>
        <p:spPr bwMode="auto">
          <a:xfrm>
            <a:off x="7027065" y="2031820"/>
            <a:ext cx="3468562" cy="3468555"/>
          </a:xfrm>
          <a:prstGeom prst="ellipse">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800" dirty="0">
                <a:solidFill>
                  <a:schemeClr val="tx1"/>
                </a:solidFill>
                <a:latin typeface="+mj-lt"/>
              </a:rPr>
              <a:t>Use the</a:t>
            </a:r>
            <a:br>
              <a:rPr lang="en-US" sz="2800" dirty="0">
                <a:solidFill>
                  <a:schemeClr val="tx1"/>
                </a:solidFill>
                <a:latin typeface="+mj-lt"/>
              </a:rPr>
            </a:br>
            <a:r>
              <a:rPr lang="en-US" sz="2800" dirty="0">
                <a:solidFill>
                  <a:schemeClr val="tx1"/>
                </a:solidFill>
                <a:latin typeface="+mj-lt"/>
              </a:rPr>
              <a:t>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Log Analytics</a:t>
            </a:r>
          </a:p>
        </p:txBody>
      </p:sp>
      <p:sp>
        <p:nvSpPr>
          <p:cNvPr id="5" name="Rectangle 4">
            <a:extLst>
              <a:ext uri="{FF2B5EF4-FFF2-40B4-BE49-F238E27FC236}">
                <a16:creationId xmlns:a16="http://schemas.microsoft.com/office/drawing/2014/main" id="{D6B57048-FB90-4694-8AC9-8130DB42E612}"/>
              </a:ext>
            </a:extLst>
          </p:cNvPr>
          <p:cNvSpPr/>
          <p:nvPr/>
        </p:nvSpPr>
        <p:spPr bwMode="auto">
          <a:xfrm>
            <a:off x="427038" y="1295190"/>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6" name="Rectangle 5">
            <a:extLst>
              <a:ext uri="{FF2B5EF4-FFF2-40B4-BE49-F238E27FC236}">
                <a16:creationId xmlns:a16="http://schemas.microsoft.com/office/drawing/2014/main" id="{E9F90866-181D-409D-A7FA-74806B3B9DB1}"/>
              </a:ext>
            </a:extLst>
          </p:cNvPr>
          <p:cNvSpPr/>
          <p:nvPr/>
        </p:nvSpPr>
        <p:spPr bwMode="auto">
          <a:xfrm>
            <a:off x="4876799" y="1295190"/>
            <a:ext cx="7132638"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47B10436-A1A9-4DD8-89DB-A03204E69C5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8396" y="2522542"/>
            <a:ext cx="1494645" cy="2173707"/>
          </a:xfrm>
          <a:prstGeom prst="rect">
            <a:avLst/>
          </a:prstGeom>
        </p:spPr>
      </p:pic>
      <p:sp>
        <p:nvSpPr>
          <p:cNvPr id="7" name="Rectangle 6">
            <a:extLst>
              <a:ext uri="{FF2B5EF4-FFF2-40B4-BE49-F238E27FC236}">
                <a16:creationId xmlns:a16="http://schemas.microsoft.com/office/drawing/2014/main" id="{F252B34B-AA3F-48F4-BB9F-584CC6528192}"/>
              </a:ext>
            </a:extLst>
          </p:cNvPr>
          <p:cNvSpPr/>
          <p:nvPr/>
        </p:nvSpPr>
        <p:spPr>
          <a:xfrm>
            <a:off x="4866181" y="1981450"/>
            <a:ext cx="7132144"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4"/>
              </a:rPr>
              <a:t>Analyze your Azure infrastructure by using Azure Monitor logs (Sandbox)</a:t>
            </a:r>
            <a:endParaRPr lang="en-US" sz="2000" dirty="0">
              <a:solidFill>
                <a:schemeClr val="tx1"/>
              </a:solidFill>
            </a:endParaRPr>
          </a:p>
        </p:txBody>
      </p:sp>
      <p:sp>
        <p:nvSpPr>
          <p:cNvPr id="9" name="Rectangle 8">
            <a:extLst>
              <a:ext uri="{FF2B5EF4-FFF2-40B4-BE49-F238E27FC236}">
                <a16:creationId xmlns:a16="http://schemas.microsoft.com/office/drawing/2014/main" id="{26DA3C16-A2B4-417C-8DA9-E47D56A04EF6}"/>
              </a:ext>
            </a:extLst>
          </p:cNvPr>
          <p:cNvSpPr/>
          <p:nvPr/>
        </p:nvSpPr>
        <p:spPr>
          <a:xfrm>
            <a:off x="4855069" y="2846391"/>
            <a:ext cx="6579549" cy="73190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lvl="0" defTabSz="800100">
              <a:lnSpc>
                <a:spcPct val="90000"/>
              </a:lnSpc>
              <a:spcBef>
                <a:spcPct val="0"/>
              </a:spcBef>
              <a:spcAft>
                <a:spcPct val="35000"/>
              </a:spcAft>
            </a:pPr>
            <a:r>
              <a:rPr lang="en-US" sz="2000" dirty="0">
                <a:hlinkClick r:id="rId5"/>
              </a:rPr>
              <a:t>Monitor the performance of virtual machines using Azure Monitor VM Insights (Sandbox)</a:t>
            </a:r>
            <a:endParaRPr lang="en-US" sz="2000" dirty="0">
              <a:solidFill>
                <a:schemeClr val="tx1"/>
              </a:solidFill>
            </a:endParaRPr>
          </a:p>
        </p:txBody>
      </p:sp>
      <p:grpSp>
        <p:nvGrpSpPr>
          <p:cNvPr id="11" name="Group 10">
            <a:extLst>
              <a:ext uri="{FF2B5EF4-FFF2-40B4-BE49-F238E27FC236}">
                <a16:creationId xmlns:a16="http://schemas.microsoft.com/office/drawing/2014/main" id="{283BC72D-F131-43BB-AE17-240586A15F8D}"/>
              </a:ext>
              <a:ext uri="{C183D7F6-B498-43B3-948B-1728B52AA6E4}">
                <adec:decorative xmlns:adec="http://schemas.microsoft.com/office/drawing/2017/decorative" val="1"/>
              </a:ext>
            </a:extLst>
          </p:cNvPr>
          <p:cNvGrpSpPr/>
          <p:nvPr/>
        </p:nvGrpSpPr>
        <p:grpSpPr>
          <a:xfrm>
            <a:off x="4967210" y="2750232"/>
            <a:ext cx="7132144" cy="980824"/>
            <a:chOff x="4866181" y="2713352"/>
            <a:chExt cx="7132144" cy="980824"/>
          </a:xfrm>
        </p:grpSpPr>
        <p:cxnSp>
          <p:nvCxnSpPr>
            <p:cNvPr id="8" name="Straight Connector 7">
              <a:extLst>
                <a:ext uri="{FF2B5EF4-FFF2-40B4-BE49-F238E27FC236}">
                  <a16:creationId xmlns:a16="http://schemas.microsoft.com/office/drawing/2014/main" id="{CCA86995-A905-4C40-AB9F-797ED5CA620A}"/>
                </a:ext>
                <a:ext uri="{C183D7F6-B498-43B3-948B-1728B52AA6E4}">
                  <adec:decorative xmlns:adec="http://schemas.microsoft.com/office/drawing/2017/decorative" val="1"/>
                </a:ext>
              </a:extLst>
            </p:cNvPr>
            <p:cNvCxnSpPr>
              <a:cxnSpLocks/>
            </p:cNvCxnSpPr>
            <p:nvPr/>
          </p:nvCxnSpPr>
          <p:spPr>
            <a:xfrm>
              <a:off x="4866181" y="2713352"/>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9B38-C15C-47CB-B2FB-5011A7F0E56D}"/>
                </a:ext>
                <a:ext uri="{C183D7F6-B498-43B3-948B-1728B52AA6E4}">
                  <adec:decorative xmlns:adec="http://schemas.microsoft.com/office/drawing/2017/decorative" val="1"/>
                </a:ext>
              </a:extLst>
            </p:cNvPr>
            <p:cNvCxnSpPr>
              <a:cxnSpLocks/>
            </p:cNvCxnSpPr>
            <p:nvPr/>
          </p:nvCxnSpPr>
          <p:spPr>
            <a:xfrm>
              <a:off x="4866181" y="369417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B0E0891-AD3C-445A-A373-5B63DD9569F1}"/>
              </a:ext>
            </a:extLst>
          </p:cNvPr>
          <p:cNvSpPr txBox="1"/>
          <p:nvPr/>
        </p:nvSpPr>
        <p:spPr>
          <a:xfrm>
            <a:off x="4855069" y="3869471"/>
            <a:ext cx="6215864" cy="400110"/>
          </a:xfrm>
          <a:prstGeom prst="rect">
            <a:avLst/>
          </a:prstGeom>
          <a:noFill/>
        </p:spPr>
        <p:txBody>
          <a:bodyPr wrap="square">
            <a:spAutoFit/>
          </a:bodyPr>
          <a:lstStyle/>
          <a:p>
            <a:r>
              <a:rPr lang="en-US" sz="2000" dirty="0">
                <a:hlinkClick r:id="rId6"/>
              </a:rPr>
              <a:t>Write your first query with Kusto Query Language </a:t>
            </a:r>
            <a:endParaRPr lang="en-US" sz="2000" dirty="0"/>
          </a:p>
        </p:txBody>
      </p:sp>
      <p:cxnSp>
        <p:nvCxnSpPr>
          <p:cNvPr id="14" name="Straight Connector 13">
            <a:extLst>
              <a:ext uri="{FF2B5EF4-FFF2-40B4-BE49-F238E27FC236}">
                <a16:creationId xmlns:a16="http://schemas.microsoft.com/office/drawing/2014/main" id="{1C99F7DF-FE04-407C-996F-594256ACFFB8}"/>
              </a:ext>
              <a:ext uri="{C183D7F6-B498-43B3-948B-1728B52AA6E4}">
                <adec:decorative xmlns:adec="http://schemas.microsoft.com/office/drawing/2017/decorative" val="1"/>
              </a:ext>
            </a:extLst>
          </p:cNvPr>
          <p:cNvCxnSpPr>
            <a:cxnSpLocks/>
          </p:cNvCxnSpPr>
          <p:nvPr/>
        </p:nvCxnSpPr>
        <p:spPr>
          <a:xfrm>
            <a:off x="4967210" y="4473300"/>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D6F2EF-E58C-4030-9D54-31A4C8B4F48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pic>
        <p:nvPicPr>
          <p:cNvPr id="5" name="Picture 4" descr="Icon of a lab flask">
            <a:extLst>
              <a:ext uri="{FF2B5EF4-FFF2-40B4-BE49-F238E27FC236}">
                <a16:creationId xmlns:a16="http://schemas.microsoft.com/office/drawing/2014/main" id="{FD9EC8BD-8DED-436B-9FCB-75C16E981A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4952" y="2946472"/>
            <a:ext cx="757452" cy="110158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427038" y="1380331"/>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27038" y="29788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27038"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Provision the lab environment</a:t>
            </a:r>
          </a:p>
          <a:p>
            <a:pPr>
              <a:buSzPct val="90000"/>
            </a:pPr>
            <a:endParaRPr lang="en-US" dirty="0">
              <a:solidFill>
                <a:schemeClr val="tx1"/>
              </a:solidFill>
              <a:cs typeface="Segoe UI Semilight"/>
            </a:endParaRPr>
          </a:p>
        </p:txBody>
      </p:sp>
      <p:sp>
        <p:nvSpPr>
          <p:cNvPr id="9" name="Rectangle 8">
            <a:extLst>
              <a:ext uri="{FF2B5EF4-FFF2-40B4-BE49-F238E27FC236}">
                <a16:creationId xmlns:a16="http://schemas.microsoft.com/office/drawing/2014/main" id="{13081B34-38DF-4C35-AD5E-35E1E59B3762}"/>
              </a:ext>
            </a:extLst>
          </p:cNvPr>
          <p:cNvSpPr/>
          <p:nvPr/>
        </p:nvSpPr>
        <p:spPr bwMode="auto">
          <a:xfrm>
            <a:off x="4217246" y="3432045"/>
            <a:ext cx="3902076"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2:</a:t>
            </a:r>
            <a:br>
              <a:rPr lang="en-US" dirty="0">
                <a:solidFill>
                  <a:schemeClr val="tx1"/>
                </a:solidFill>
                <a:latin typeface="+mj-lt"/>
                <a:cs typeface="Segoe UI Semilight"/>
              </a:rPr>
            </a:br>
            <a:r>
              <a:rPr lang="en-US" dirty="0">
                <a:solidFill>
                  <a:schemeClr val="tx1"/>
                </a:solidFill>
                <a:cs typeface="Segoe UI Semilight"/>
              </a:rPr>
              <a:t>Create and configure an Azure</a:t>
            </a:r>
            <a:br>
              <a:rPr lang="en-US" dirty="0">
                <a:solidFill>
                  <a:schemeClr val="tx1"/>
                </a:solidFill>
                <a:cs typeface="Segoe UI Semilight"/>
              </a:rPr>
            </a:br>
            <a:r>
              <a:rPr lang="en-US" dirty="0">
                <a:solidFill>
                  <a:schemeClr val="tx1"/>
                </a:solidFill>
                <a:cs typeface="Segoe UI Semilight"/>
              </a:rPr>
              <a:t>Log Analytics workspace and Azure Automation-based solutions</a:t>
            </a:r>
          </a:p>
        </p:txBody>
      </p:sp>
      <p:sp>
        <p:nvSpPr>
          <p:cNvPr id="10" name="Rectangle 9">
            <a:extLst>
              <a:ext uri="{FF2B5EF4-FFF2-40B4-BE49-F238E27FC236}">
                <a16:creationId xmlns:a16="http://schemas.microsoft.com/office/drawing/2014/main" id="{6FC5924B-9E7B-4B0C-B52A-2C08A26879FF}"/>
              </a:ext>
            </a:extLst>
          </p:cNvPr>
          <p:cNvSpPr/>
          <p:nvPr/>
        </p:nvSpPr>
        <p:spPr bwMode="auto">
          <a:xfrm>
            <a:off x="8251931" y="3432045"/>
            <a:ext cx="3657600" cy="124091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3:</a:t>
            </a:r>
            <a:br>
              <a:rPr lang="en-US" dirty="0">
                <a:solidFill>
                  <a:schemeClr val="tx1"/>
                </a:solidFill>
                <a:latin typeface="+mj-lt"/>
                <a:cs typeface="Segoe UI Semilight"/>
              </a:rPr>
            </a:br>
            <a:r>
              <a:rPr lang="en-US" dirty="0">
                <a:solidFill>
                  <a:schemeClr val="tx1"/>
                </a:solidFill>
              </a:rPr>
              <a:t>Review default monitoring settings of Azure virtual machines</a:t>
            </a:r>
          </a:p>
        </p:txBody>
      </p:sp>
      <p:sp>
        <p:nvSpPr>
          <p:cNvPr id="11" name="Rectangle 10">
            <a:extLst>
              <a:ext uri="{FF2B5EF4-FFF2-40B4-BE49-F238E27FC236}">
                <a16:creationId xmlns:a16="http://schemas.microsoft.com/office/drawing/2014/main" id="{8F82AF8A-5E99-4E80-A2CE-C428707F803F}"/>
              </a:ext>
            </a:extLst>
          </p:cNvPr>
          <p:cNvSpPr/>
          <p:nvPr/>
        </p:nvSpPr>
        <p:spPr bwMode="auto">
          <a:xfrm>
            <a:off x="427038"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Azure virtual machine diagnostic settings</a:t>
            </a:r>
          </a:p>
          <a:p>
            <a:pPr>
              <a:buSzPct val="90000"/>
            </a:pPr>
            <a:endParaRPr lang="en-US" dirty="0">
              <a:solidFill>
                <a:schemeClr val="tx1"/>
              </a:solidFill>
              <a:cs typeface="Segoe UI Semilight"/>
            </a:endParaRPr>
          </a:p>
        </p:txBody>
      </p:sp>
      <p:sp>
        <p:nvSpPr>
          <p:cNvPr id="12" name="Rectangle 11">
            <a:extLst>
              <a:ext uri="{FF2B5EF4-FFF2-40B4-BE49-F238E27FC236}">
                <a16:creationId xmlns:a16="http://schemas.microsoft.com/office/drawing/2014/main" id="{A2F5D3B8-E40D-40B3-A7BE-2B5ECB383E30}"/>
              </a:ext>
            </a:extLst>
          </p:cNvPr>
          <p:cNvSpPr/>
          <p:nvPr/>
        </p:nvSpPr>
        <p:spPr bwMode="auto">
          <a:xfrm>
            <a:off x="4217246" y="4901393"/>
            <a:ext cx="3902076"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5:</a:t>
            </a:r>
            <a:br>
              <a:rPr lang="en-US" dirty="0">
                <a:solidFill>
                  <a:schemeClr val="tx1"/>
                </a:solidFill>
                <a:latin typeface="+mj-lt"/>
                <a:cs typeface="Segoe UI Semilight"/>
              </a:rPr>
            </a:br>
            <a:r>
              <a:rPr lang="en-US" dirty="0">
                <a:solidFill>
                  <a:schemeClr val="tx1"/>
                </a:solidFill>
                <a:cs typeface="Segoe UI Semilight"/>
              </a:rPr>
              <a:t>Review Azure Monitor functionality</a:t>
            </a:r>
          </a:p>
        </p:txBody>
      </p:sp>
      <p:sp>
        <p:nvSpPr>
          <p:cNvPr id="13" name="Rectangle 12">
            <a:extLst>
              <a:ext uri="{FF2B5EF4-FFF2-40B4-BE49-F238E27FC236}">
                <a16:creationId xmlns:a16="http://schemas.microsoft.com/office/drawing/2014/main" id="{7FF8344D-7394-441B-BB9C-A5D7536CD52A}"/>
              </a:ext>
            </a:extLst>
          </p:cNvPr>
          <p:cNvSpPr/>
          <p:nvPr/>
        </p:nvSpPr>
        <p:spPr bwMode="auto">
          <a:xfrm>
            <a:off x="8251931" y="4901393"/>
            <a:ext cx="3657600" cy="10083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dirty="0">
                <a:solidFill>
                  <a:schemeClr val="tx2">
                    <a:lumMod val="50000"/>
                  </a:schemeClr>
                </a:solidFill>
                <a:latin typeface="+mj-lt"/>
                <a:cs typeface="Segoe UI Semilight"/>
              </a:rPr>
              <a:t>Task 6:</a:t>
            </a:r>
            <a:br>
              <a:rPr lang="en-US" dirty="0">
                <a:solidFill>
                  <a:schemeClr val="tx1"/>
                </a:solidFill>
                <a:latin typeface="+mj-lt"/>
                <a:cs typeface="Segoe UI Semilight"/>
              </a:rPr>
            </a:br>
            <a:r>
              <a:rPr lang="en-US" dirty="0">
                <a:solidFill>
                  <a:schemeClr val="tx1"/>
                </a:solidFill>
              </a:rPr>
              <a:t>Review Azure Log Analytics functionality</a:t>
            </a: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sp>
        <p:nvSpPr>
          <p:cNvPr id="4" name="Rectangle 3">
            <a:extLst>
              <a:ext uri="{FF2B5EF4-FFF2-40B4-BE49-F238E27FC236}">
                <a16:creationId xmlns:a16="http://schemas.microsoft.com/office/drawing/2014/main" id="{FE3675BE-0BE1-4973-872B-C402E84CC2CC}"/>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387053"/>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err="1"/>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err="1"/>
                <a:t>CloudShell</a:t>
              </a:r>
              <a:endParaRPr lang="fr-FR" sz="1176" b="1" dirty="0"/>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a:t>
              </a:r>
              <a:r>
                <a:rPr lang="en-US" sz="1000" b="1" i="0" dirty="0" err="1">
                  <a:solidFill>
                    <a:srgbClr val="24292E"/>
                  </a:solidFill>
                  <a:effectLst/>
                  <a:latin typeface="-apple-system"/>
                </a:rPr>
                <a:t>Microsoft.Insights</a:t>
              </a:r>
              <a:r>
                <a:rPr lang="en-US" sz="1000" b="1" i="0" dirty="0">
                  <a:solidFill>
                    <a:srgbClr val="24292E"/>
                  </a:solidFill>
                  <a:effectLst/>
                  <a:latin typeface="-apple-system"/>
                </a:rPr>
                <a:t> and </a:t>
              </a:r>
              <a:r>
                <a:rPr lang="en-US" sz="1000" b="1" i="0" dirty="0" err="1">
                  <a:solidFill>
                    <a:srgbClr val="24292E"/>
                  </a:solidFill>
                  <a:effectLst/>
                  <a:latin typeface="-apple-system"/>
                </a:rPr>
                <a:t>Microsoft.AlertsManagement</a:t>
              </a:r>
              <a:r>
                <a:rPr lang="en-US" sz="1000" b="1" i="0" dirty="0">
                  <a:solidFill>
                    <a:srgbClr val="24292E"/>
                  </a:solidFill>
                  <a:effectLst/>
                  <a:latin typeface="-apple-system"/>
                </a:rPr>
                <a: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err="1"/>
                <a:t>ogAnalyticsWorkspace</a:t>
              </a:r>
              <a:endParaRPr lang="fr-FR" sz="1176" b="1" dirty="0"/>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t>
              </a:r>
              <a:r>
                <a:rPr lang="fr-FR" sz="1176" b="1" dirty="0" err="1"/>
                <a:t>alert</a:t>
              </a:r>
              <a:r>
                <a:rPr lang="fr-FR" sz="1176" b="1" dirty="0"/>
                <a:t> </a:t>
              </a:r>
              <a:r>
                <a:rPr lang="fr-FR" sz="1176" b="1" dirty="0" err="1"/>
                <a:t>rule</a:t>
              </a:r>
              <a:endParaRPr lang="fr-FR" sz="1176" b="1" dirty="0"/>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 </a:t>
              </a:r>
              <a:r>
                <a:rPr lang="fr-FR" sz="1176" b="1" dirty="0" err="1">
                  <a:solidFill>
                    <a:schemeClr val="tx2">
                      <a:lumMod val="50000"/>
                    </a:schemeClr>
                  </a:solidFill>
                </a:rPr>
                <a:t>Task</a:t>
              </a:r>
              <a:r>
                <a:rPr lang="fr-FR" sz="1176" b="1" dirty="0">
                  <a:solidFill>
                    <a:schemeClr val="tx2">
                      <a:lumMod val="50000"/>
                    </a:schemeClr>
                  </a:solidFill>
                </a:rPr>
                <a:t>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pic>
        <p:nvPicPr>
          <p:cNvPr id="2" name="Graphic 1">
            <a:extLst>
              <a:ext uri="{FF2B5EF4-FFF2-40B4-BE49-F238E27FC236}">
                <a16:creationId xmlns:a16="http://schemas.microsoft.com/office/drawing/2014/main" id="{82BEDD0C-8A01-4004-9ADB-5BDEFF7B7E0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051" y="2858521"/>
            <a:ext cx="1277481" cy="1277481"/>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68E620EF-D948-4D78-841C-D049C95F5C8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615" y="2735155"/>
            <a:ext cx="1524213" cy="1524213"/>
          </a:xfrm>
          <a:prstGeom prst="rect">
            <a:avLst/>
          </a:prstGeom>
        </p:spPr>
      </p:pic>
    </p:spTree>
    <p:extLst>
      <p:ext uri="{BB962C8B-B14F-4D97-AF65-F5344CB8AC3E}">
        <p14:creationId xmlns:p14="http://schemas.microsoft.com/office/powerpoint/2010/main" val="33226314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Define 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9" y="2881710"/>
            <a:ext cx="2506662" cy="1231106"/>
          </a:xfrm>
        </p:spPr>
        <p:txBody>
          <a:bodyPr/>
          <a:lstStyle/>
          <a:p>
            <a:r>
              <a:rPr lang="en-US" dirty="0"/>
              <a:t>Configure Azure Monitor Introduction</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4362489" y="466641"/>
            <a:ext cx="4849243"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Key Capabilities</a:t>
            </a:r>
          </a:p>
        </p:txBody>
      </p:sp>
      <p:sp>
        <p:nvSpPr>
          <p:cNvPr id="66" name="Rectangle 65">
            <a:extLst>
              <a:ext uri="{FF2B5EF4-FFF2-40B4-BE49-F238E27FC236}">
                <a16:creationId xmlns:a16="http://schemas.microsoft.com/office/drawing/2014/main" id="{85B1A9BC-38AA-4703-B317-BC91792F807B}"/>
              </a:ext>
            </a:extLst>
          </p:cNvPr>
          <p:cNvSpPr/>
          <p:nvPr/>
        </p:nvSpPr>
        <p:spPr bwMode="auto">
          <a:xfrm>
            <a:off x="4362490" y="1034836"/>
            <a:ext cx="45783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Azure Monitor Components</a:t>
            </a:r>
          </a:p>
        </p:txBody>
      </p:sp>
      <p:sp>
        <p:nvSpPr>
          <p:cNvPr id="68" name="Rectangle 67">
            <a:extLst>
              <a:ext uri="{FF2B5EF4-FFF2-40B4-BE49-F238E27FC236}">
                <a16:creationId xmlns:a16="http://schemas.microsoft.com/office/drawing/2014/main" id="{2B3FCC28-6ECE-4899-B84A-803A7D6ABC11}"/>
              </a:ext>
            </a:extLst>
          </p:cNvPr>
          <p:cNvSpPr/>
          <p:nvPr/>
        </p:nvSpPr>
        <p:spPr bwMode="auto">
          <a:xfrm>
            <a:off x="4362490" y="1636778"/>
            <a:ext cx="298555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Define Metrics and Logs</a:t>
            </a:r>
          </a:p>
        </p:txBody>
      </p:sp>
      <p:sp>
        <p:nvSpPr>
          <p:cNvPr id="90" name="Rectangle 89">
            <a:extLst>
              <a:ext uri="{FF2B5EF4-FFF2-40B4-BE49-F238E27FC236}">
                <a16:creationId xmlns:a16="http://schemas.microsoft.com/office/drawing/2014/main" id="{46F07902-6739-46F5-A972-929266993849}"/>
              </a:ext>
            </a:extLst>
          </p:cNvPr>
          <p:cNvSpPr/>
          <p:nvPr/>
        </p:nvSpPr>
        <p:spPr bwMode="auto">
          <a:xfrm>
            <a:off x="4339742" y="2288022"/>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Identify Data Types</a:t>
            </a:r>
          </a:p>
        </p:txBody>
      </p:sp>
      <p:sp>
        <p:nvSpPr>
          <p:cNvPr id="97" name="Rectangle 96">
            <a:extLst>
              <a:ext uri="{FF2B5EF4-FFF2-40B4-BE49-F238E27FC236}">
                <a16:creationId xmlns:a16="http://schemas.microsoft.com/office/drawing/2014/main" id="{3B460D08-4C9E-4481-B0B1-D65708A46EED}"/>
              </a:ext>
            </a:extLst>
          </p:cNvPr>
          <p:cNvSpPr/>
          <p:nvPr/>
        </p:nvSpPr>
        <p:spPr bwMode="auto">
          <a:xfrm>
            <a:off x="4339742" y="2898268"/>
            <a:ext cx="34607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Describe Activity Log Events</a:t>
            </a:r>
          </a:p>
        </p:txBody>
      </p:sp>
      <p:sp>
        <p:nvSpPr>
          <p:cNvPr id="102" name="Rectangle 101">
            <a:extLst>
              <a:ext uri="{FF2B5EF4-FFF2-40B4-BE49-F238E27FC236}">
                <a16:creationId xmlns:a16="http://schemas.microsoft.com/office/drawing/2014/main" id="{0F6AAD82-55A2-4A4E-9B75-DCEFDE20ECF7}"/>
              </a:ext>
            </a:extLst>
          </p:cNvPr>
          <p:cNvSpPr/>
          <p:nvPr/>
        </p:nvSpPr>
        <p:spPr bwMode="auto">
          <a:xfrm>
            <a:off x="4339742" y="3581666"/>
            <a:ext cx="25678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Query the Activity Log</a:t>
            </a:r>
          </a:p>
        </p:txBody>
      </p:sp>
      <p:grpSp>
        <p:nvGrpSpPr>
          <p:cNvPr id="3" name="Group 2">
            <a:extLst>
              <a:ext uri="{FF2B5EF4-FFF2-40B4-BE49-F238E27FC236}">
                <a16:creationId xmlns:a16="http://schemas.microsoft.com/office/drawing/2014/main" id="{9BADBE46-D50B-412C-AD24-7FAF7F080F04}"/>
              </a:ext>
              <a:ext uri="{C183D7F6-B498-43B3-948B-1728B52AA6E4}">
                <adec:decorative xmlns:adec="http://schemas.microsoft.com/office/drawing/2017/decorative" val="1"/>
              </a:ext>
            </a:extLst>
          </p:cNvPr>
          <p:cNvGrpSpPr/>
          <p:nvPr/>
        </p:nvGrpSpPr>
        <p:grpSpPr>
          <a:xfrm>
            <a:off x="3618509" y="378689"/>
            <a:ext cx="607724" cy="4226410"/>
            <a:chOff x="3618509" y="378689"/>
            <a:chExt cx="607724" cy="4226410"/>
          </a:xfrm>
        </p:grpSpPr>
        <p:pic>
          <p:nvPicPr>
            <p:cNvPr id="24" name="Picture 23">
              <a:extLst>
                <a:ext uri="{FF2B5EF4-FFF2-40B4-BE49-F238E27FC236}">
                  <a16:creationId xmlns:a16="http://schemas.microsoft.com/office/drawing/2014/main" id="{593EA0F5-93AD-452B-80C2-E205A646733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378689"/>
              <a:ext cx="592820" cy="483683"/>
            </a:xfrm>
            <a:prstGeom prst="rect">
              <a:avLst/>
            </a:prstGeom>
          </p:spPr>
        </p:pic>
        <p:pic>
          <p:nvPicPr>
            <p:cNvPr id="45" name="Picture 44" descr="Icon of four circles connected by lines and arranged in a diamond pattern">
              <a:extLst>
                <a:ext uri="{FF2B5EF4-FFF2-40B4-BE49-F238E27FC236}">
                  <a16:creationId xmlns:a16="http://schemas.microsoft.com/office/drawing/2014/main" id="{C3153250-768D-4A00-B00F-F287EB9F9220}"/>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69670" y="502022"/>
              <a:ext cx="290498" cy="237018"/>
            </a:xfrm>
            <a:prstGeom prst="rect">
              <a:avLst/>
            </a:prstGeom>
          </p:spPr>
        </p:pic>
        <p:pic>
          <p:nvPicPr>
            <p:cNvPr id="25" name="Picture 24">
              <a:extLst>
                <a:ext uri="{FF2B5EF4-FFF2-40B4-BE49-F238E27FC236}">
                  <a16:creationId xmlns:a16="http://schemas.microsoft.com/office/drawing/2014/main" id="{02AEC507-49E3-4D79-B7C9-B7341485B2E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968691"/>
              <a:ext cx="592820" cy="483683"/>
            </a:xfrm>
            <a:prstGeom prst="rect">
              <a:avLst/>
            </a:prstGeom>
          </p:spPr>
        </p:pic>
        <p:pic>
          <p:nvPicPr>
            <p:cNvPr id="46" name="Picture 45" descr="Icon of a key">
              <a:extLst>
                <a:ext uri="{FF2B5EF4-FFF2-40B4-BE49-F238E27FC236}">
                  <a16:creationId xmlns:a16="http://schemas.microsoft.com/office/drawing/2014/main" id="{81399E14-3D19-45CD-9A75-887FDD54006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00462" y="1117146"/>
              <a:ext cx="228914" cy="186771"/>
            </a:xfrm>
            <a:prstGeom prst="rect">
              <a:avLst/>
            </a:prstGeom>
          </p:spPr>
        </p:pic>
        <p:pic>
          <p:nvPicPr>
            <p:cNvPr id="26" name="Picture 25">
              <a:extLst>
                <a:ext uri="{FF2B5EF4-FFF2-40B4-BE49-F238E27FC236}">
                  <a16:creationId xmlns:a16="http://schemas.microsoft.com/office/drawing/2014/main" id="{39D1EF45-7ACD-446F-8281-FC84DDBDE751}"/>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18509" y="1567928"/>
              <a:ext cx="592820" cy="483683"/>
            </a:xfrm>
            <a:prstGeom prst="rect">
              <a:avLst/>
            </a:prstGeom>
          </p:spPr>
        </p:pic>
        <p:pic>
          <p:nvPicPr>
            <p:cNvPr id="47" name="Picture 46" descr="Icon of a series of bars with a person in front">
              <a:extLst>
                <a:ext uri="{FF2B5EF4-FFF2-40B4-BE49-F238E27FC236}">
                  <a16:creationId xmlns:a16="http://schemas.microsoft.com/office/drawing/2014/main" id="{E06454DE-483B-4FAB-BADB-ACD4AB15C7A8}"/>
                </a:ext>
              </a:extLst>
            </p:cNvPr>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786776" y="1705218"/>
              <a:ext cx="256286" cy="209104"/>
            </a:xfrm>
            <a:prstGeom prst="rect">
              <a:avLst/>
            </a:prstGeom>
          </p:spPr>
        </p:pic>
        <p:pic>
          <p:nvPicPr>
            <p:cNvPr id="28" name="Picture 27">
              <a:extLst>
                <a:ext uri="{FF2B5EF4-FFF2-40B4-BE49-F238E27FC236}">
                  <a16:creationId xmlns:a16="http://schemas.microsoft.com/office/drawing/2014/main" id="{C91C156E-AA79-442F-8EBD-FBD8CA624A40}"/>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33413" y="2167165"/>
              <a:ext cx="577916" cy="558511"/>
            </a:xfrm>
            <a:prstGeom prst="rect">
              <a:avLst/>
            </a:prstGeom>
          </p:spPr>
        </p:pic>
        <p:pic>
          <p:nvPicPr>
            <p:cNvPr id="50" name="Picture 49" descr="Icon of four servers">
              <a:extLst>
                <a:ext uri="{FF2B5EF4-FFF2-40B4-BE49-F238E27FC236}">
                  <a16:creationId xmlns:a16="http://schemas.microsoft.com/office/drawing/2014/main" id="{232A9027-2DEE-4EBD-A0E5-1916479D346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13724" y="2347843"/>
              <a:ext cx="217294" cy="197155"/>
            </a:xfrm>
            <a:prstGeom prst="rect">
              <a:avLst/>
            </a:prstGeom>
          </p:spPr>
        </p:pic>
        <p:pic>
          <p:nvPicPr>
            <p:cNvPr id="30" name="Picture 29">
              <a:extLst>
                <a:ext uri="{FF2B5EF4-FFF2-40B4-BE49-F238E27FC236}">
                  <a16:creationId xmlns:a16="http://schemas.microsoft.com/office/drawing/2014/main" id="{61F9B973-191B-4498-8480-E382842F5F9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2749748"/>
              <a:ext cx="577916" cy="558511"/>
            </a:xfrm>
            <a:prstGeom prst="rect">
              <a:avLst/>
            </a:prstGeom>
          </p:spPr>
        </p:pic>
        <p:pic>
          <p:nvPicPr>
            <p:cNvPr id="52" name="Picture 51" descr="Icon of a webpage showing six squares">
              <a:extLst>
                <a:ext uri="{FF2B5EF4-FFF2-40B4-BE49-F238E27FC236}">
                  <a16:creationId xmlns:a16="http://schemas.microsoft.com/office/drawing/2014/main" id="{EC1C9DFE-E3B7-43B9-8978-1AA6AD3403E2}"/>
                </a:ext>
              </a:extLst>
            </p:cNvPr>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12697" y="2908609"/>
              <a:ext cx="249157" cy="240790"/>
            </a:xfrm>
            <a:prstGeom prst="rect">
              <a:avLst/>
            </a:prstGeom>
          </p:spPr>
        </p:pic>
        <p:pic>
          <p:nvPicPr>
            <p:cNvPr id="31" name="Picture 30">
              <a:extLst>
                <a:ext uri="{FF2B5EF4-FFF2-40B4-BE49-F238E27FC236}">
                  <a16:creationId xmlns:a16="http://schemas.microsoft.com/office/drawing/2014/main" id="{95EFAA9E-2849-4148-AFCA-41E5BC3C43C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8317" y="3431497"/>
              <a:ext cx="577916" cy="558511"/>
            </a:xfrm>
            <a:prstGeom prst="rect">
              <a:avLst/>
            </a:prstGeom>
          </p:spPr>
        </p:pic>
        <p:pic>
          <p:nvPicPr>
            <p:cNvPr id="53" name="Picture 52" descr="Icon of a square with two smaller squares inside it">
              <a:extLst>
                <a:ext uri="{FF2B5EF4-FFF2-40B4-BE49-F238E27FC236}">
                  <a16:creationId xmlns:a16="http://schemas.microsoft.com/office/drawing/2014/main" id="{CDDFCA72-8FFF-4BE0-9F3D-B6DF8BCCCB5B}"/>
                </a:ext>
              </a:extLst>
            </p:cNvPr>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3824381" y="3601649"/>
              <a:ext cx="225789" cy="218206"/>
            </a:xfrm>
            <a:prstGeom prst="rect">
              <a:avLst/>
            </a:prstGeom>
          </p:spPr>
        </p:pic>
        <p:grpSp>
          <p:nvGrpSpPr>
            <p:cNvPr id="29" name="Group 28">
              <a:extLst>
                <a:ext uri="{FF2B5EF4-FFF2-40B4-BE49-F238E27FC236}">
                  <a16:creationId xmlns:a16="http://schemas.microsoft.com/office/drawing/2014/main" id="{4B2970F4-2300-4660-A036-D0AD931F67EC}"/>
                </a:ext>
              </a:extLst>
            </p:cNvPr>
            <p:cNvGrpSpPr/>
            <p:nvPr/>
          </p:nvGrpSpPr>
          <p:grpSpPr>
            <a:xfrm>
              <a:off x="3642970" y="4137033"/>
              <a:ext cx="568359" cy="468066"/>
              <a:chOff x="10493727" y="629664"/>
              <a:chExt cx="519000" cy="503150"/>
            </a:xfrm>
          </p:grpSpPr>
          <p:pic>
            <p:nvPicPr>
              <p:cNvPr id="32" name="Picture 31">
                <a:extLst>
                  <a:ext uri="{FF2B5EF4-FFF2-40B4-BE49-F238E27FC236}">
                    <a16:creationId xmlns:a16="http://schemas.microsoft.com/office/drawing/2014/main" id="{C11B47B8-10CA-4FDF-AF67-849ECA288CA8}"/>
                  </a:ext>
                </a:extLst>
              </p:cNvPr>
              <p:cNvPicPr>
                <a:picLocks noChangeAspect="1"/>
              </p:cNvPicPr>
              <p:nvPr/>
            </p:nvPicPr>
            <p:blipFill>
              <a:blip r:embed="rId10"/>
              <a:stretch>
                <a:fillRect/>
              </a:stretch>
            </p:blipFill>
            <p:spPr>
              <a:xfrm>
                <a:off x="10493727" y="629664"/>
                <a:ext cx="519000" cy="503150"/>
              </a:xfrm>
              <a:prstGeom prst="rect">
                <a:avLst/>
              </a:prstGeom>
            </p:spPr>
          </p:pic>
          <p:grpSp>
            <p:nvGrpSpPr>
              <p:cNvPr id="33" name="Group 32">
                <a:extLst>
                  <a:ext uri="{FF2B5EF4-FFF2-40B4-BE49-F238E27FC236}">
                    <a16:creationId xmlns:a16="http://schemas.microsoft.com/office/drawing/2014/main" id="{D342FAB3-8F37-4748-923F-34F97D09B354}"/>
                  </a:ext>
                </a:extLst>
              </p:cNvPr>
              <p:cNvGrpSpPr/>
              <p:nvPr/>
            </p:nvGrpSpPr>
            <p:grpSpPr>
              <a:xfrm>
                <a:off x="10604345" y="727773"/>
                <a:ext cx="297764" cy="272864"/>
                <a:chOff x="3876178" y="3413953"/>
                <a:chExt cx="297764" cy="255320"/>
              </a:xfrm>
            </p:grpSpPr>
            <p:sp>
              <p:nvSpPr>
                <p:cNvPr id="34" name="Freeform: Shape 33">
                  <a:extLst>
                    <a:ext uri="{FF2B5EF4-FFF2-40B4-BE49-F238E27FC236}">
                      <a16:creationId xmlns:a16="http://schemas.microsoft.com/office/drawing/2014/main" id="{F8D29C9C-271C-4CF9-ABD7-1C9D4E7684ED}"/>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84EC84B-C67A-4477-B934-1D631B543074}"/>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5E0A99-6E9F-42AF-9768-C3F2D035EC1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38F0480-6DBF-4581-BC8E-AD8E860D0EC3}"/>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FC5B7DE-1B78-4154-8486-EFD6F2233C52}"/>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A3AE308-01CC-441A-B879-3865B5DC5151}"/>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4719662-8E80-4B28-8DCC-FA7D4A14735A}"/>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FB30AE0-0CE5-4300-8BAB-5668092BC05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6" name="Rectangle 5">
            <a:extLst>
              <a:ext uri="{FF2B5EF4-FFF2-40B4-BE49-F238E27FC236}">
                <a16:creationId xmlns:a16="http://schemas.microsoft.com/office/drawing/2014/main" id="{066AA818-5C90-400F-81B2-711AFB2A1309}"/>
              </a:ext>
            </a:extLst>
          </p:cNvPr>
          <p:cNvSpPr/>
          <p:nvPr/>
        </p:nvSpPr>
        <p:spPr bwMode="auto">
          <a:xfrm>
            <a:off x="4339742" y="4240760"/>
            <a:ext cx="365821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444500">
              <a:spcBef>
                <a:spcPct val="0"/>
              </a:spcBef>
              <a:spcAft>
                <a:spcPct val="35000"/>
              </a:spcAft>
            </a:pPr>
            <a:r>
              <a:rPr lang="en-US" sz="2000" dirty="0">
                <a:solidFill>
                  <a:schemeClr val="tx1"/>
                </a:solidFill>
              </a:rPr>
              <a:t>Summary and Resources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sp>
        <p:nvSpPr>
          <p:cNvPr id="12" name="Rectangle 11">
            <a:extLst>
              <a:ext uri="{FF2B5EF4-FFF2-40B4-BE49-F238E27FC236}">
                <a16:creationId xmlns:a16="http://schemas.microsoft.com/office/drawing/2014/main" id="{2ADF87BA-2446-466A-B117-5E6A85806FF0}"/>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5" name="Rectangle 4">
            <a:extLst>
              <a:ext uri="{FF2B5EF4-FFF2-40B4-BE49-F238E27FC236}">
                <a16:creationId xmlns:a16="http://schemas.microsoft.com/office/drawing/2014/main" id="{EEBA90A2-502E-4A7F-997E-FD80154A3DEB}"/>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GraphicFramePr>
            <a:graphicFrameLocks noChangeAspect="1"/>
          </p:cNvGraphicFramePr>
          <p:nvPr>
            <p:extLst>
              <p:ext uri="{D42A27DB-BD31-4B8C-83A1-F6EECF244321}">
                <p14:modId xmlns:p14="http://schemas.microsoft.com/office/powerpoint/2010/main" val="1621475590"/>
              </p:ext>
            </p:extLst>
          </p:nvPr>
        </p:nvGraphicFramePr>
        <p:xfrm>
          <a:off x="1143299" y="1246821"/>
          <a:ext cx="9410700" cy="5114925"/>
        </p:xfrm>
        <a:graphic>
          <a:graphicData uri="http://schemas.openxmlformats.org/presentationml/2006/ole">
            <mc:AlternateContent xmlns:mc="http://schemas.openxmlformats.org/markup-compatibility/2006">
              <mc:Choice xmlns:v="urn:schemas-microsoft-com:vml" Requires="v">
                <p:oleObj name="Bitmap Image" r:id="rId3" imgW="9410760" imgH="5114880" progId="Paint.Picture">
                  <p:embed/>
                </p:oleObj>
              </mc:Choice>
              <mc:Fallback>
                <p:oleObj name="Bitmap Image" r:id="rId3" imgW="9410760" imgH="5114880" progId="Paint.Picture">
                  <p:embed/>
                  <p:pic>
                    <p:nvPicPr>
                      <p:cNvPr id="2" name="Object 1" descr="Data sources populate metrics and logs that are access by insights, visualization, analysis and integrate products. ">
                        <a:extLst>
                          <a:ext uri="{FF2B5EF4-FFF2-40B4-BE49-F238E27FC236}">
                            <a16:creationId xmlns:a16="http://schemas.microsoft.com/office/drawing/2014/main" id="{0E3055DE-13F6-422A-BA46-B7FDF958B804}"/>
                          </a:ext>
                        </a:extLst>
                      </p:cNvPr>
                      <p:cNvPicPr/>
                      <p:nvPr/>
                    </p:nvPicPr>
                    <p:blipFill>
                      <a:blip r:embed="rId4"/>
                      <a:stretch>
                        <a:fillRect/>
                      </a:stretch>
                    </p:blipFill>
                    <p:spPr>
                      <a:xfrm>
                        <a:off x="1143299" y="1246821"/>
                        <a:ext cx="9410700" cy="5114925"/>
                      </a:xfrm>
                      <a:prstGeom prst="rect">
                        <a:avLst/>
                      </a:prstGeom>
                    </p:spPr>
                  </p:pic>
                </p:oleObj>
              </mc:Fallback>
            </mc:AlternateContent>
          </a:graphicData>
        </a:graphic>
      </p:graphicFrame>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6" name="Picture 5" descr="Metrics are generating charts for analysis. ">
            <a:extLst>
              <a:ext uri="{FF2B5EF4-FFF2-40B4-BE49-F238E27FC236}">
                <a16:creationId xmlns:a16="http://schemas.microsoft.com/office/drawing/2014/main" id="{B7BA706D-8DE7-4A88-8C52-D3364001C6CA}"/>
              </a:ext>
            </a:extLst>
          </p:cNvPr>
          <p:cNvPicPr>
            <a:picLocks noChangeAspect="1"/>
          </p:cNvPicPr>
          <p:nvPr/>
        </p:nvPicPr>
        <p:blipFill>
          <a:blip r:embed="rId3"/>
          <a:stretch>
            <a:fillRect/>
          </a:stretch>
        </p:blipFill>
        <p:spPr>
          <a:xfrm>
            <a:off x="827287" y="1662970"/>
            <a:ext cx="4944741" cy="1965182"/>
          </a:xfrm>
          <a:prstGeom prst="rect">
            <a:avLst/>
          </a:prstGeom>
        </p:spPr>
      </p:pic>
      <p:pic>
        <p:nvPicPr>
          <p:cNvPr id="7" name="Picture 6" descr="Logs are generating a table for analysis.">
            <a:extLst>
              <a:ext uri="{FF2B5EF4-FFF2-40B4-BE49-F238E27FC236}">
                <a16:creationId xmlns:a16="http://schemas.microsoft.com/office/drawing/2014/main" id="{DC0BB958-939E-4A82-925C-C5D2AAF91989}"/>
              </a:ext>
            </a:extLst>
          </p:cNvPr>
          <p:cNvPicPr>
            <a:picLocks noChangeAspect="1"/>
          </p:cNvPicPr>
          <p:nvPr/>
        </p:nvPicPr>
        <p:blipFill>
          <a:blip r:embed="rId4"/>
          <a:stretch>
            <a:fillRect/>
          </a:stretch>
        </p:blipFill>
        <p:spPr>
          <a:xfrm>
            <a:off x="6319668" y="1662970"/>
            <a:ext cx="5167402" cy="1854965"/>
          </a:xfrm>
          <a:prstGeom prst="rect">
            <a:avLst/>
          </a:prstGeom>
        </p:spPr>
      </p:pic>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AB3A5E-77DA-43B7-9713-D99DE6FE1B06}"/>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C2318A26-ACF5-499C-BCD5-403E693F7AB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8815577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Identify Data Types</a:t>
            </a:r>
          </a:p>
        </p:txBody>
      </p:sp>
      <p:pic>
        <p:nvPicPr>
          <p:cNvPr id="14" name="Picture 13">
            <a:extLst>
              <a:ext uri="{FF2B5EF4-FFF2-40B4-BE49-F238E27FC236}">
                <a16:creationId xmlns:a16="http://schemas.microsoft.com/office/drawing/2014/main" id="{667E6E15-9334-4112-8FBD-57B21726AAC9}"/>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0" name="Picture 39" descr="Icon of a series of bars with a person in front">
            <a:extLst>
              <a:ext uri="{FF2B5EF4-FFF2-40B4-BE49-F238E27FC236}">
                <a16:creationId xmlns:a16="http://schemas.microsoft.com/office/drawing/2014/main" id="{0CCE7BC7-2975-4F08-90F3-479FD6EA425B}"/>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7" name="TextBox 6">
            <a:extLst>
              <a:ext uri="{FF2B5EF4-FFF2-40B4-BE49-F238E27FC236}">
                <a16:creationId xmlns:a16="http://schemas.microsoft.com/office/drawing/2014/main" id="{56C1DA6A-E922-491D-9B02-E42DF69D4DE0}"/>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20" name="Straight Connector 19">
            <a:extLst>
              <a:ext uri="{FF2B5EF4-FFF2-40B4-BE49-F238E27FC236}">
                <a16:creationId xmlns:a16="http://schemas.microsoft.com/office/drawing/2014/main" id="{3CC85812-211D-4267-926A-EAB6D3D74CB3}"/>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201D558-0226-4178-94BB-8C0EBB8F0112}"/>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39" name="Picture 38" descr="Icon of a computer screen">
            <a:extLst>
              <a:ext uri="{FF2B5EF4-FFF2-40B4-BE49-F238E27FC236}">
                <a16:creationId xmlns:a16="http://schemas.microsoft.com/office/drawing/2014/main" id="{BB4B7308-99A3-481C-8B31-8ACCE325ACAA}"/>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12" name="TextBox 11">
            <a:extLst>
              <a:ext uri="{FF2B5EF4-FFF2-40B4-BE49-F238E27FC236}">
                <a16:creationId xmlns:a16="http://schemas.microsoft.com/office/drawing/2014/main" id="{D2EB2B19-F06C-4824-995A-9F20E1C621A6}"/>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21" name="Straight Connector 20">
            <a:extLst>
              <a:ext uri="{FF2B5EF4-FFF2-40B4-BE49-F238E27FC236}">
                <a16:creationId xmlns:a16="http://schemas.microsoft.com/office/drawing/2014/main" id="{3A247C04-7BE4-4BB9-908A-529854D08601}"/>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19B9202-0146-44EF-A8C7-187B5F7AAD26}"/>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42" name="Picture 41" descr="Icon of books stacked together">
            <a:extLst>
              <a:ext uri="{FF2B5EF4-FFF2-40B4-BE49-F238E27FC236}">
                <a16:creationId xmlns:a16="http://schemas.microsoft.com/office/drawing/2014/main" id="{EE104E83-FE58-42B7-95FC-9C7E8B46011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17" name="TextBox 16">
            <a:extLst>
              <a:ext uri="{FF2B5EF4-FFF2-40B4-BE49-F238E27FC236}">
                <a16:creationId xmlns:a16="http://schemas.microsoft.com/office/drawing/2014/main" id="{C1E98E0A-9F25-4990-8CB9-2E623AB3AA0C}"/>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22" name="Straight Connector 21">
            <a:extLst>
              <a:ext uri="{FF2B5EF4-FFF2-40B4-BE49-F238E27FC236}">
                <a16:creationId xmlns:a16="http://schemas.microsoft.com/office/drawing/2014/main" id="{B20CA98D-A8C4-4D77-AAB0-EC80A45B1FDA}"/>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B91C1FD-6F92-4776-97F4-EEFDD775CECA}"/>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43" name="Picture 42" descr="Icon of a whiteboard">
            <a:extLst>
              <a:ext uri="{FF2B5EF4-FFF2-40B4-BE49-F238E27FC236}">
                <a16:creationId xmlns:a16="http://schemas.microsoft.com/office/drawing/2014/main" id="{255750A6-C0E9-4B80-858D-8B69EA2D24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23" name="TextBox 22">
            <a:extLst>
              <a:ext uri="{FF2B5EF4-FFF2-40B4-BE49-F238E27FC236}">
                <a16:creationId xmlns:a16="http://schemas.microsoft.com/office/drawing/2014/main" id="{3A4E7722-6AC5-4EED-8C23-6C12059070E8}"/>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24" name="Straight Connector 23">
            <a:extLst>
              <a:ext uri="{FF2B5EF4-FFF2-40B4-BE49-F238E27FC236}">
                <a16:creationId xmlns:a16="http://schemas.microsoft.com/office/drawing/2014/main" id="{DF1016EE-FF5F-4770-8DA0-FA5F986F2884}"/>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F104336-0F66-4FB5-B8AA-FC463131ECB7}"/>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44" name="Picture 43" descr="Icon of cloud">
            <a:extLst>
              <a:ext uri="{FF2B5EF4-FFF2-40B4-BE49-F238E27FC236}">
                <a16:creationId xmlns:a16="http://schemas.microsoft.com/office/drawing/2014/main" id="{D2758832-C308-4FBA-B6D9-1EDCC44DDA79}"/>
              </a:ext>
            </a:extLst>
          </p:cNvPr>
          <p:cNvPicPr>
            <a:picLocks noChangeAspect="1"/>
          </p:cNvPicPr>
          <p:nvPr/>
        </p:nvPicPr>
        <p:blipFill>
          <a:blip r:embed="rId8"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32" name="TextBox 31">
            <a:extLst>
              <a:ext uri="{FF2B5EF4-FFF2-40B4-BE49-F238E27FC236}">
                <a16:creationId xmlns:a16="http://schemas.microsoft.com/office/drawing/2014/main" id="{7EFEC955-DC24-428F-A65B-4B139F4642CD}"/>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1811368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41143"/>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363069"/>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384995"/>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5406921"/>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sp>
        <p:nvSpPr>
          <p:cNvPr id="11" name="Rectangle 10">
            <a:extLst>
              <a:ext uri="{FF2B5EF4-FFF2-40B4-BE49-F238E27FC236}">
                <a16:creationId xmlns:a16="http://schemas.microsoft.com/office/drawing/2014/main" id="{B67648A2-E8DD-4199-8A2F-DE0EA445427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6" ma:contentTypeDescription="Create a new document." ma:contentTypeScope="" ma:versionID="5cf357c94a5912c5c76a61d416f47273">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942fa5a76fbc0f55b39f348cd5f296b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E9DD20-5C80-40BB-9BED-E99AB92E43F6}">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customXml/itemProps2.xml><?xml version="1.0" encoding="utf-8"?>
<ds:datastoreItem xmlns:ds="http://schemas.openxmlformats.org/officeDocument/2006/customXml" ds:itemID="{AA567C75-658E-4493-BE0C-7739EB6C7105}">
  <ds:schemaRefs>
    <ds:schemaRef ds:uri="http://schemas.microsoft.com/sharepoint/v3/contenttype/forms"/>
  </ds:schemaRefs>
</ds:datastoreItem>
</file>

<file path=customXml/itemProps3.xml><?xml version="1.0" encoding="utf-8"?>
<ds:datastoreItem xmlns:ds="http://schemas.openxmlformats.org/officeDocument/2006/customXml" ds:itemID="{FCD313DB-48E1-47CA-BF35-3E409ADA0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3738</Words>
  <Application>Microsoft Office PowerPoint</Application>
  <PresentationFormat>Custom</PresentationFormat>
  <Paragraphs>369</Paragraphs>
  <Slides>37</Slides>
  <Notes>33</Notes>
  <HiddenSlides>7</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-apple-system</vt:lpstr>
      <vt:lpstr>Arial</vt:lpstr>
      <vt:lpstr>Calibri</vt:lpstr>
      <vt:lpstr>Consolas</vt:lpstr>
      <vt:lpstr>Segoe UI</vt:lpstr>
      <vt:lpstr>Segoe UI Light</vt:lpstr>
      <vt:lpstr>Segoe UI Semibold</vt:lpstr>
      <vt:lpstr>Wingdings</vt:lpstr>
      <vt:lpstr>Azure 1</vt:lpstr>
      <vt:lpstr>Bitmap Image</vt:lpstr>
      <vt:lpstr>AZ-104 Administer Monitoring</vt:lpstr>
      <vt:lpstr>Administer Monitoring Introduction</vt:lpstr>
      <vt:lpstr>Configure Azure Monitor</vt:lpstr>
      <vt:lpstr>Configure Azure Monitor Introduction</vt:lpstr>
      <vt:lpstr>Describe Azure Monitor Key Capabilities</vt:lpstr>
      <vt:lpstr>Understand Azure Monitor Components</vt:lpstr>
      <vt:lpstr>Define Metrics and Logs</vt:lpstr>
      <vt:lpstr>Identify Data Types</vt:lpstr>
      <vt:lpstr>Describe Activity Log Events</vt:lpstr>
      <vt:lpstr>Query the Activity Log</vt:lpstr>
      <vt:lpstr>Summary and Resources – Configure Azure Monitor</vt:lpstr>
      <vt:lpstr>Configure Azure Alerts</vt:lpstr>
      <vt:lpstr>Configure Azure Alerts Overview</vt:lpstr>
      <vt:lpstr>Manage Azure Monitor Alerts</vt:lpstr>
      <vt:lpstr>Create Alert Rules</vt:lpstr>
      <vt:lpstr>Create Action Groups</vt:lpstr>
      <vt:lpstr>Demonstration – Alerts</vt:lpstr>
      <vt:lpstr>Summary and Resources – Configure Azure Alerts</vt:lpstr>
      <vt:lpstr>Configure Log Analytics</vt:lpstr>
      <vt:lpstr>Configure Log Analytics Introduction</vt:lpstr>
      <vt:lpstr>Determine Log Analytics Uses</vt:lpstr>
      <vt:lpstr>Create a Workspace</vt:lpstr>
      <vt:lpstr>Query Log Analytics Data</vt:lpstr>
      <vt:lpstr>Structure Log Analytics Queries</vt:lpstr>
      <vt:lpstr>Demonstration – Log Analytics</vt:lpstr>
      <vt:lpstr>Summary and Resources – Configure Log Analytics</vt:lpstr>
      <vt:lpstr>Lab 11 – Implement Monitoring</vt:lpstr>
      <vt:lpstr>Lab 11 – Implement monitoring</vt:lpstr>
      <vt:lpstr>Lab 11 – Architecture diagram</vt:lpstr>
      <vt:lpstr>End of presentation</vt:lpstr>
      <vt:lpstr>Diagnostics – Effective Security Rules</vt:lpstr>
      <vt:lpstr>Diagnostics – VPN Troubleshoot</vt:lpstr>
      <vt:lpstr>Diagnostics – Packet Capture</vt:lpstr>
      <vt:lpstr>Diagnostics – Connection Troubleshoot</vt:lpstr>
      <vt:lpstr>Logs – NSG Flow Logs</vt:lpstr>
      <vt:lpstr>Create Connected Sources</vt:lpstr>
      <vt:lpstr>Define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2022-03-15T21:19:05Z</dcterms:created>
  <dcterms:modified xsi:type="dcterms:W3CDTF">2023-08-08T15:44:23Z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