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79187" autoAdjust="0"/>
  </p:normalViewPr>
  <p:slideViewPr>
    <p:cSldViewPr snapToGrid="0">
      <p:cViewPr varScale="1">
        <p:scale>
          <a:sx n="60" d="100"/>
          <a:sy n="60" d="100"/>
        </p:scale>
        <p:origin x="4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F4A536-CBD1-4D6C-82BD-860661105712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CDE061-BABE-4F2D-BCCE-E0F0DEE010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616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、首先仅仅从视觉观察的话，唇读本身具有很大难度。其次，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唇语识别在词或者短语层面是无意义的，因为缺少上下文信息，而且很多词语都会有相同的唇型序列，很难从唇形进行区分。但是这种困难一般都可以采用邻居信息来进行克服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语音自动识别系统的难点在于对于嘈杂环境中的语音识别，以及在多人同时发音的时候很难做到准确识别。那么为了克服这个困难，我们可以在语音自动识别系统中添加额外的视觉信息（这里就是指唇形的变化），来提高语音识别系统的准确度。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CDE061-BABE-4F2D-BCCE-E0F0DEE0108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120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、在</a:t>
            </a:r>
            <a:r>
              <a:rPr lang="en-US" altLang="zh-CN" dirty="0"/>
              <a:t>lip reading</a:t>
            </a:r>
            <a:r>
              <a:rPr lang="zh-CN" altLang="en-US" dirty="0"/>
              <a:t>方面，大部分的工作都会使用</a:t>
            </a:r>
            <a:r>
              <a:rPr lang="en-US" altLang="zh-CN" dirty="0"/>
              <a:t>pre-deep learning method</a:t>
            </a:r>
            <a:r>
              <a:rPr lang="zh-CN" altLang="en-US" dirty="0"/>
              <a:t>。许多方法使用卷积神经网络从静止的图片或者嘴唇形状学习出音素（音位）和视位，并不是直接学习出整个单词或者句子。</a:t>
            </a:r>
            <a:endParaRPr lang="en-US" altLang="zh-CN" dirty="0"/>
          </a:p>
          <a:p>
            <a:r>
              <a:rPr lang="zh-CN" altLang="en-US" dirty="0"/>
              <a:t>最近，一项新的唇读模型</a:t>
            </a:r>
            <a:r>
              <a:rPr lang="en-US" altLang="zh-CN" dirty="0" err="1"/>
              <a:t>LipNet</a:t>
            </a:r>
            <a:r>
              <a:rPr lang="zh-CN" altLang="en-US" dirty="0"/>
              <a:t>被提出，就是前面同学提到的。该模型包含三个时空卷积层组成，其次是双向门控循环单元。该模型在</a:t>
            </a:r>
            <a:r>
              <a:rPr lang="en-US" altLang="zh-CN" dirty="0"/>
              <a:t>GRID</a:t>
            </a:r>
            <a:r>
              <a:rPr lang="zh-CN" altLang="en-US" dirty="0"/>
              <a:t>数据集上的准确度高达</a:t>
            </a:r>
            <a:r>
              <a:rPr lang="en-US" altLang="zh-CN" dirty="0"/>
              <a:t>96%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CDE061-BABE-4F2D-BCCE-E0F0DEE0108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528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、一部分使用前馈深度神经网络来进行音素（音位）分类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、最近的一个工作叫做。。。，该模型包括两个编码器和一个解码器，第一个编码器通过将视频图像传入卷积层进行编码，将视频图像编码成一个固定大小的向量；第二个编码器针对</a:t>
            </a:r>
            <a:r>
              <a:rPr lang="en-US" altLang="zh-CN" dirty="0"/>
              <a:t>Audio</a:t>
            </a:r>
            <a:r>
              <a:rPr lang="zh-CN" altLang="en-US" dirty="0"/>
              <a:t>，也就是音频数据，将音频数据的特征通过堆叠的</a:t>
            </a:r>
            <a:r>
              <a:rPr lang="en-US" altLang="zh-CN" dirty="0"/>
              <a:t>LSTM</a:t>
            </a:r>
            <a:r>
              <a:rPr lang="zh-CN" altLang="en-US" dirty="0"/>
              <a:t>编码成固定长度的向量。</a:t>
            </a:r>
            <a:endParaRPr lang="en-US" altLang="zh-CN" dirty="0"/>
          </a:p>
          <a:p>
            <a:r>
              <a:rPr lang="zh-CN" altLang="en-US" dirty="0"/>
              <a:t>接下来将前面两个编码器得到的向量进行组合，然后传入由堆叠的</a:t>
            </a:r>
            <a:r>
              <a:rPr lang="en-US" altLang="zh-CN" dirty="0"/>
              <a:t>LSTMs</a:t>
            </a:r>
            <a:r>
              <a:rPr lang="zh-CN" altLang="en-US" dirty="0"/>
              <a:t>组成的解码器中，最终解码器生成对应的字符序列。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CDE061-BABE-4F2D-BCCE-E0F0DEE0108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643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一系列口型图作为该模块的输入，然后经过三层时空卷积神经网络处理，处理的结果作为空间最大化池的输入，进行特征抽取。抽取出来的特征进行双向门控循环，然后每个时间点门控循环输出的结果会经过一个线性层。这个模型的损失是通过</a:t>
            </a:r>
            <a:r>
              <a:rPr lang="en-US" altLang="zh-CN" dirty="0"/>
              <a:t>CTC</a:t>
            </a:r>
            <a:r>
              <a:rPr lang="zh-CN" altLang="en-US" dirty="0"/>
              <a:t>来进行约束训练的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CDE061-BABE-4F2D-BCCE-E0F0DEE0108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868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、在</a:t>
            </a:r>
            <a:r>
              <a:rPr lang="en-US" altLang="zh-CN" dirty="0"/>
              <a:t>Speech Recognition</a:t>
            </a:r>
            <a:r>
              <a:rPr lang="zh-CN" altLang="en-US" dirty="0"/>
              <a:t>部分，一段音频作为输入，提取出</a:t>
            </a:r>
            <a:r>
              <a:rPr lang="en-US" altLang="zh-CN" dirty="0"/>
              <a:t>MFCC</a:t>
            </a:r>
            <a:r>
              <a:rPr lang="zh-CN" altLang="en-US" dirty="0"/>
              <a:t>特征向量，然后将其放入</a:t>
            </a:r>
            <a:r>
              <a:rPr lang="en-US" altLang="zh-CN" dirty="0"/>
              <a:t>LSTM</a:t>
            </a:r>
            <a:r>
              <a:rPr lang="zh-CN" altLang="en-US" dirty="0"/>
              <a:t>模型中。该部分模型通过交叉熵损失来训练的</a:t>
            </a:r>
            <a:endParaRPr lang="en-US" altLang="zh-CN" dirty="0"/>
          </a:p>
          <a:p>
            <a:r>
              <a:rPr lang="zh-CN" altLang="en-US" dirty="0"/>
              <a:t>*可以看出本文使用了两个已有的模型</a:t>
            </a:r>
            <a:r>
              <a:rPr lang="en-US" altLang="zh-CN" dirty="0" err="1"/>
              <a:t>LipNet</a:t>
            </a:r>
            <a:r>
              <a:rPr lang="zh-CN" altLang="en-US" dirty="0"/>
              <a:t>和</a:t>
            </a:r>
            <a:r>
              <a:rPr lang="en-US" altLang="zh-CN" dirty="0"/>
              <a:t>LSTM</a:t>
            </a:r>
            <a:r>
              <a:rPr lang="zh-CN" altLang="en-US" dirty="0"/>
              <a:t>，然后对其进行组合使用分别来训练</a:t>
            </a:r>
            <a:r>
              <a:rPr lang="en-US" altLang="zh-CN" dirty="0"/>
              <a:t>frame</a:t>
            </a:r>
            <a:r>
              <a:rPr lang="zh-CN" altLang="en-US" dirty="0"/>
              <a:t>（也就是图像），一个来训练</a:t>
            </a:r>
            <a:r>
              <a:rPr lang="en-US" altLang="zh-CN" dirty="0"/>
              <a:t>audio</a:t>
            </a:r>
            <a:r>
              <a:rPr lang="zh-CN" altLang="en-US" dirty="0"/>
              <a:t>（也就是声音信息）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CDE061-BABE-4F2D-BCCE-E0F0DEE0108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898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录制的视频是标准大小的，然后使用面部识别器来识别面部，再使用唇部识别器来识别唇部。然后将所有视频剪辑到一起，保证所有视频中只含有唇部特征。具体过程如图所示。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CDE061-BABE-4F2D-BCCE-E0F0DEE0108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301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、第一个实验是使用我们的数据集在</a:t>
            </a:r>
            <a:r>
              <a:rPr lang="en-US" altLang="zh-CN" dirty="0" err="1"/>
              <a:t>LipNet</a:t>
            </a:r>
            <a:r>
              <a:rPr lang="zh-CN" altLang="en-US" dirty="0"/>
              <a:t>上做的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、第二个实验是使用我们的数据集训练一个语音识别系统，并且把这个问题归结为分类问题，因为我们仅有有限个单词和短语</a:t>
            </a:r>
            <a:endParaRPr lang="en-US" altLang="zh-CN" dirty="0"/>
          </a:p>
          <a:p>
            <a:r>
              <a:rPr lang="zh-CN" altLang="en-US" dirty="0"/>
              <a:t>对于这个任务训练了两个不同的网络，一个是以</a:t>
            </a:r>
            <a:r>
              <a:rPr lang="en-US" altLang="zh-CN" dirty="0"/>
              <a:t>LSTM</a:t>
            </a:r>
            <a:r>
              <a:rPr lang="zh-CN" altLang="en-US" dirty="0"/>
              <a:t>为基础的网络，一个是传统的深度神经网络。实验结果如上，很明显以</a:t>
            </a:r>
            <a:r>
              <a:rPr lang="en-US" altLang="zh-CN" dirty="0"/>
              <a:t>LSTM</a:t>
            </a:r>
            <a:r>
              <a:rPr lang="zh-CN" altLang="en-US" dirty="0"/>
              <a:t>为基础的网络效果较好</a:t>
            </a:r>
            <a:endParaRPr lang="en-US" altLang="zh-CN" dirty="0"/>
          </a:p>
          <a:p>
            <a:r>
              <a:rPr lang="zh-CN" altLang="en-US" dirty="0"/>
              <a:t>同时，还做了一个关于</a:t>
            </a:r>
            <a:r>
              <a:rPr lang="en-US" altLang="zh-CN" dirty="0"/>
              <a:t>Urdu digits</a:t>
            </a:r>
            <a:r>
              <a:rPr lang="zh-CN" altLang="en-US" dirty="0"/>
              <a:t>的识别工作，效果也比</a:t>
            </a:r>
            <a:r>
              <a:rPr lang="en-US" altLang="zh-CN" dirty="0"/>
              <a:t>DNN</a:t>
            </a:r>
            <a:r>
              <a:rPr lang="zh-CN" altLang="en-US" dirty="0"/>
              <a:t>好。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CDE061-BABE-4F2D-BCCE-E0F0DEE0108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070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330B07-317E-4818-8D49-3FB449E01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5EFA9A-09B9-45BD-B3A3-EE36E69E60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EE185D-2382-4050-B544-E26D06AA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0D26-7555-40D5-ACA5-C99244EC54F0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F9B1E3-569F-436D-94A6-696BCF5D4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DCAE77-DB14-4528-9398-8B21F96CB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0555-6F1E-489C-B7A2-F7B85676B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93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699070-A62F-4F81-AF1D-12DB711D8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5B9736-7E68-4ABA-9068-CC1520006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328AE5-2932-4D99-B16B-30AA5EBF6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0D26-7555-40D5-ACA5-C99244EC54F0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5F0419-3723-4EBD-BED1-F5E40604B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62CECA-AA17-4CAE-BB98-DD84741FF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0555-6F1E-489C-B7A2-F7B85676B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828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C81946B-A018-4C14-958E-6E9A7F8C61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2BAF15-E1F6-4A43-A077-72D39656E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8A33B1-5113-4B42-AFA1-B03A45D87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0D26-7555-40D5-ACA5-C99244EC54F0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0ADC57-3708-40CD-81CE-D20A108B7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1E37EB-BA2A-40CA-BC1C-F0BC94D3B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0555-6F1E-489C-B7A2-F7B85676B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588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A339B9-B8D0-436B-983E-36A8E9BE9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7CA014-EE14-404E-945C-8C08851FD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2EE6DE-86E4-4FBF-92F7-CE865721D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0D26-7555-40D5-ACA5-C99244EC54F0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8A5E02-0151-46E5-AE7E-8C52A2C62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FCAD3A-2E7C-4D7D-8F8F-6C25978EA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0555-6F1E-489C-B7A2-F7B85676B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326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6AB14C-9D8E-471F-A158-B35173228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CF53C0-8AB5-4536-B083-7936CEEDF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4CDA84-F093-445C-AE1C-F8BE93396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0D26-7555-40D5-ACA5-C99244EC54F0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3C81B7-69D7-4C93-949D-6A656B213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141CA8-BC27-4F3E-843E-D2F8BE81E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0555-6F1E-489C-B7A2-F7B85676B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47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BDCEE9-1F6B-4B42-8B54-9F4E64E94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9E3A0F-9EFB-44A6-8812-97D5A1CBD6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886B43-0E73-4C64-9E58-2B2FD739C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63F3FF-11E9-4312-AEB7-9EBE6EBB2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0D26-7555-40D5-ACA5-C99244EC54F0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7684CC-5CA6-4698-9112-F1786D2EA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CCB885-C59B-4F7C-B915-3E58C4B14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0555-6F1E-489C-B7A2-F7B85676B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748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22CAD-F1D0-4A47-B58D-E183135FB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F93769-415A-45A3-9E84-804021B06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E773E0-BD18-43A8-B079-E060C73FD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2BA14E4-61C2-48C7-8C44-62A81C8371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0F20CA-2998-4230-8AF6-3CE82939B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B0D3146-5836-4A38-AD6B-683598EA7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0D26-7555-40D5-ACA5-C99244EC54F0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53D410C-9CE6-4F11-BBE1-51AFC995F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738A2E6-C80D-4F4A-9890-F880A77BB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0555-6F1E-489C-B7A2-F7B85676B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371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ED8828-D9B0-4AB9-8167-20D705992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32BD97A-A891-440F-A70F-DD2F054BB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0D26-7555-40D5-ACA5-C99244EC54F0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8B7C52E-1C92-42DB-87C2-D66E8CEC9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3632081-F263-44AB-BB17-99F7F745C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0555-6F1E-489C-B7A2-F7B85676B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643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7A8FDC7-FFF2-4F5D-8805-19EF0F352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0D26-7555-40D5-ACA5-C99244EC54F0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77AEA28-9DB1-40CD-90FE-735C0A3EA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100DEF-A80F-45D1-BAEA-D5891AB92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0555-6F1E-489C-B7A2-F7B85676B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924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B81202-5E05-4182-BA48-470912F10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8EFF13-4B92-4B4B-AC27-9D2A97F5A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118360-790C-42A3-8CC7-DC1465515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B79A41-741A-4F63-AE7D-EFD6C1366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0D26-7555-40D5-ACA5-C99244EC54F0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A99A8F-4EE5-4C6C-9AA0-C36675B55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84EC85-0502-4034-9077-BFDB2D533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0555-6F1E-489C-B7A2-F7B85676B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056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1A4AD2-531E-4172-8538-E4F01DAFF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2CF2A76-3FFC-4559-867D-56126C7B9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D7D8BA-66FB-44F2-908D-48BB664E5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AB79A5-8B27-446F-987E-6C92108BF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0D26-7555-40D5-ACA5-C99244EC54F0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8C3DD1-1CE0-4CF7-A219-56AA59E32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31F16A-0464-4991-B8E2-B96EA39B0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0555-6F1E-489C-B7A2-F7B85676B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425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5F7932A-80DE-48D5-9F48-30B390BF9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AF40B6-BB38-41C1-9ADE-00002043E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55A00D-37F0-4F76-9382-0DC65B3E0C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00D26-7555-40D5-ACA5-C99244EC54F0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0C0586-0065-45F0-BF37-2EB40244C3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138BC0-2E26-4E7C-9E45-F11C4E1F24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E0555-6F1E-489C-B7A2-F7B85676B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33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087ED-9ECB-4C69-AE19-608CADDE10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/>
              <a:t>Deep Learning for Lip Reading using Audio-Visual Information for Urdu Language</a:t>
            </a:r>
            <a:endParaRPr lang="zh-CN" altLang="en-US" sz="4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A61260-EBEC-4183-B826-21A59D771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33164" y="4488729"/>
            <a:ext cx="1634836" cy="665162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李 欣</a:t>
            </a:r>
            <a:endParaRPr lang="en-US" altLang="zh-CN" dirty="0"/>
          </a:p>
          <a:p>
            <a:fld id="{DED42CA6-1721-49FC-A9B8-7CC90C8BB325}" type="datetime1">
              <a:rPr lang="zh-CN" altLang="en-US" smtClean="0"/>
              <a:t>2018/4/12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6604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B86D32-13F9-46FB-A92C-692BD1420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49E28E-06A8-4EAB-8FC9-63FF7DBAD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10149"/>
            <a:ext cx="10515600" cy="3466814"/>
          </a:xfrm>
        </p:spPr>
        <p:txBody>
          <a:bodyPr/>
          <a:lstStyle/>
          <a:p>
            <a:r>
              <a:rPr lang="en-US" altLang="zh-CN" dirty="0"/>
              <a:t>Difficulty of Lip Reading</a:t>
            </a:r>
            <a:r>
              <a:rPr lang="zh-CN" altLang="en-US" dirty="0"/>
              <a:t>（</a:t>
            </a:r>
            <a:r>
              <a:rPr lang="en-US" altLang="zh-CN" dirty="0"/>
              <a:t>Visual Level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Difficulty of</a:t>
            </a:r>
            <a:r>
              <a:rPr lang="zh-CN" altLang="en-US" dirty="0"/>
              <a:t> </a:t>
            </a:r>
            <a:r>
              <a:rPr lang="en-US" altLang="zh-CN" dirty="0"/>
              <a:t>Automatic</a:t>
            </a:r>
            <a:r>
              <a:rPr lang="zh-CN" altLang="en-US" dirty="0"/>
              <a:t> </a:t>
            </a:r>
            <a:r>
              <a:rPr lang="en-US" altLang="zh-CN" dirty="0"/>
              <a:t>Speech</a:t>
            </a:r>
            <a:r>
              <a:rPr lang="zh-CN" altLang="en-US" dirty="0"/>
              <a:t> </a:t>
            </a:r>
            <a:r>
              <a:rPr lang="en-US" altLang="zh-CN" dirty="0"/>
              <a:t>Recognition System (Audio Level)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0392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F05A14-9229-4426-BB14-C3BD09839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843" y="2083757"/>
            <a:ext cx="4317691" cy="956899"/>
          </a:xfrm>
        </p:spPr>
        <p:txBody>
          <a:bodyPr>
            <a:norm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/>
              <a:t>Lip Reading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EA84BB-680A-443B-943B-55C727CCC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2772" y="3544257"/>
            <a:ext cx="5165993" cy="1446383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Pre-deep Learning Method</a:t>
            </a:r>
          </a:p>
          <a:p>
            <a:endParaRPr lang="en-US" altLang="zh-CN" dirty="0"/>
          </a:p>
          <a:p>
            <a:r>
              <a:rPr lang="en-US" altLang="zh-CN" dirty="0" err="1"/>
              <a:t>LipNet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0311F4F6-E9B8-4C65-BA60-CDA2D20B8E6E}"/>
              </a:ext>
            </a:extLst>
          </p:cNvPr>
          <p:cNvSpPr txBox="1">
            <a:spLocks/>
          </p:cNvSpPr>
          <p:nvPr/>
        </p:nvSpPr>
        <p:spPr>
          <a:xfrm>
            <a:off x="527896" y="792947"/>
            <a:ext cx="3348210" cy="956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Related Work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179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A91B5-50CF-4D20-ABAB-37DC0008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1244" y="2050708"/>
            <a:ext cx="8030378" cy="84673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2. Audio-visual Speech Recognition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E82B5C-B76A-4D12-9146-B7A8418DA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1" y="3323919"/>
            <a:ext cx="6796489" cy="1876042"/>
          </a:xfrm>
        </p:spPr>
        <p:txBody>
          <a:bodyPr/>
          <a:lstStyle/>
          <a:p>
            <a:r>
              <a:rPr lang="en-US" altLang="zh-CN" dirty="0"/>
              <a:t>Forward Deep Neural Network(DNNs)</a:t>
            </a:r>
          </a:p>
          <a:p>
            <a:endParaRPr lang="en-US" altLang="zh-CN" dirty="0"/>
          </a:p>
          <a:p>
            <a:r>
              <a:rPr lang="en-US" altLang="zh-CN" dirty="0"/>
              <a:t>Watch, Listen, Attend and Spell</a:t>
            </a:r>
            <a:r>
              <a:rPr lang="zh-CN" altLang="en-US" dirty="0"/>
              <a:t>（</a:t>
            </a:r>
            <a:r>
              <a:rPr lang="en-US" altLang="zh-CN" dirty="0"/>
              <a:t>WLAS</a:t>
            </a:r>
            <a:r>
              <a:rPr lang="zh-CN" altLang="en-US" dirty="0"/>
              <a:t>）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00FCFDC5-645C-4A85-B646-89ACBD6F5F1B}"/>
              </a:ext>
            </a:extLst>
          </p:cNvPr>
          <p:cNvSpPr txBox="1">
            <a:spLocks/>
          </p:cNvSpPr>
          <p:nvPr/>
        </p:nvSpPr>
        <p:spPr>
          <a:xfrm>
            <a:off x="748234" y="914132"/>
            <a:ext cx="3348210" cy="956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Related Work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3153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4B102-9465-4871-8544-EA106C955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4279"/>
            <a:ext cx="5474466" cy="1023000"/>
          </a:xfrm>
        </p:spPr>
        <p:txBody>
          <a:bodyPr/>
          <a:lstStyle/>
          <a:p>
            <a:r>
              <a:rPr lang="en-US" altLang="zh-CN" dirty="0"/>
              <a:t>Network Architecture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F9A247-8CC3-4CD1-9F62-B4AF643A1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Lip-reading context prediction</a:t>
            </a:r>
            <a:r>
              <a:rPr lang="zh-CN" altLang="en-US" dirty="0"/>
              <a:t>（</a:t>
            </a:r>
            <a:r>
              <a:rPr lang="en-US" altLang="zh-CN" dirty="0" err="1"/>
              <a:t>LipNet</a:t>
            </a:r>
            <a:r>
              <a:rPr lang="en-US" altLang="zh-CN" dirty="0"/>
              <a:t> Architecture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Speech Recognition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DC965E7-0110-4967-BB61-DDD6160D4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327" y="2423713"/>
            <a:ext cx="7700791" cy="282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915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4B102-9465-4871-8544-EA106C955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4279"/>
            <a:ext cx="5474466" cy="1023000"/>
          </a:xfrm>
        </p:spPr>
        <p:txBody>
          <a:bodyPr/>
          <a:lstStyle/>
          <a:p>
            <a:r>
              <a:rPr lang="en-US" altLang="zh-CN" dirty="0"/>
              <a:t>Network Architecture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F9A247-8CC3-4CD1-9F62-B4AF643A1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Lip-reading context prediction</a:t>
            </a:r>
          </a:p>
          <a:p>
            <a:endParaRPr lang="en-US" altLang="zh-CN" dirty="0"/>
          </a:p>
          <a:p>
            <a:r>
              <a:rPr lang="en-US" altLang="zh-CN" dirty="0"/>
              <a:t>Speech Recognition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E2859B9-FC00-4942-B36B-109DFF45E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447" y="3712685"/>
            <a:ext cx="7114505" cy="203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468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D8F4F1-74B7-4474-85E3-2A81FD4D3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CB677A-F08B-401B-A307-0EDC260AC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09093"/>
          </a:xfrm>
        </p:spPr>
        <p:txBody>
          <a:bodyPr/>
          <a:lstStyle/>
          <a:p>
            <a:r>
              <a:rPr lang="en-US" altLang="zh-CN" dirty="0"/>
              <a:t>Dataset(1000 videos of words and 1000 videos of phrases)</a:t>
            </a:r>
          </a:p>
          <a:p>
            <a:endParaRPr lang="en-US" altLang="zh-CN" dirty="0"/>
          </a:p>
          <a:p>
            <a:pPr lvl="1"/>
            <a:r>
              <a:rPr lang="en-US" altLang="zh-CN" dirty="0"/>
              <a:t>Ten words and ten phrases repeated ten times by ten participants including male and female.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055A150-AE1A-4080-94C2-1A0793811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6702" y="365125"/>
            <a:ext cx="4707930" cy="583354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A61BD48-C71E-4B5D-B242-8642936A39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6773" y="1542361"/>
            <a:ext cx="9771962" cy="391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737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2EB1D7-930A-486A-A95C-BFFCFD11B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 and Result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EBE8DDF-3266-4C12-A254-C4DFCB403B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49116" y="2313542"/>
            <a:ext cx="6241766" cy="287348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444BB6A-C9B8-4D4F-82EC-2BC07DCEA0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6402" y="2313542"/>
            <a:ext cx="4139598" cy="330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139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1A602A-2380-4442-A516-167EBDB0C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2750"/>
            <a:ext cx="10515600" cy="4790769"/>
          </a:xfrm>
        </p:spPr>
        <p:txBody>
          <a:bodyPr/>
          <a:lstStyle/>
          <a:p>
            <a:pPr algn="ctr"/>
            <a:r>
              <a:rPr lang="en-US" altLang="zh-CN" sz="7200" dirty="0"/>
              <a:t>The End.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Thanks!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340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785</Words>
  <Application>Microsoft Office PowerPoint</Application>
  <PresentationFormat>宽屏</PresentationFormat>
  <Paragraphs>58</Paragraphs>
  <Slides>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Deep Learning for Lip Reading using Audio-Visual Information for Urdu Language</vt:lpstr>
      <vt:lpstr>Background</vt:lpstr>
      <vt:lpstr>1. Lip Reading</vt:lpstr>
      <vt:lpstr>2. Audio-visual Speech Recognition</vt:lpstr>
      <vt:lpstr>Network Architecture</vt:lpstr>
      <vt:lpstr>Network Architecture</vt:lpstr>
      <vt:lpstr>Experiment</vt:lpstr>
      <vt:lpstr>Experiment and Result</vt:lpstr>
      <vt:lpstr>The End.  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for Lip Reading using Audio-Visual Information for Urdu Language</dc:title>
  <dc:creator>lxin</dc:creator>
  <cp:lastModifiedBy>lxin</cp:lastModifiedBy>
  <cp:revision>29</cp:revision>
  <dcterms:created xsi:type="dcterms:W3CDTF">2018-04-12T01:22:55Z</dcterms:created>
  <dcterms:modified xsi:type="dcterms:W3CDTF">2018-04-12T09:39:10Z</dcterms:modified>
</cp:coreProperties>
</file>