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57" r:id="rId4"/>
    <p:sldId id="261" r:id="rId5"/>
    <p:sldId id="258" r:id="rId6"/>
    <p:sldId id="262" r:id="rId7"/>
    <p:sldId id="279" r:id="rId8"/>
    <p:sldId id="280" r:id="rId9"/>
    <p:sldId id="282" r:id="rId10"/>
    <p:sldId id="281" r:id="rId11"/>
    <p:sldId id="263" r:id="rId12"/>
    <p:sldId id="264" r:id="rId13"/>
    <p:sldId id="265" r:id="rId14"/>
    <p:sldId id="266" r:id="rId15"/>
    <p:sldId id="285" r:id="rId16"/>
    <p:sldId id="267" r:id="rId17"/>
    <p:sldId id="276" r:id="rId18"/>
    <p:sldId id="277" r:id="rId19"/>
    <p:sldId id="278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500" autoAdjust="0"/>
  </p:normalViewPr>
  <p:slideViewPr>
    <p:cSldViewPr snapToGrid="0">
      <p:cViewPr varScale="1">
        <p:scale>
          <a:sx n="96" d="100"/>
          <a:sy n="96" d="100"/>
        </p:scale>
        <p:origin x="69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F1CFE-D682-488A-92CC-A9FEB0AF69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F0A8F-196C-438F-BA5D-9F0E0DFF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F0A8F-196C-438F-BA5D-9F0E0DFF5B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F0A8F-196C-438F-BA5D-9F0E0DFF5B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9F2-BFBD-44D1-A204-818D32A19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ABC1E-24FE-4DB6-9209-D09028A20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4530-F66E-4C7A-8B7D-6A7BA3C0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4745-E9F3-4BF8-A4EC-7293015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484B-B901-406E-918C-D13700AF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97E7-2745-4F37-9701-5E11F20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461FC-5F9C-4787-9E42-D2FE74C0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EFB0-E0B9-44BA-B8DD-6808E150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10C94-C378-4166-BAE5-33CD280B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FB68-367C-40F2-A9BE-300BBCB3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DA924-CE14-49FA-BC65-E915BDC28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65963-8F60-4DDB-B34A-6E7859C60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1B30-593F-4B69-B97A-703DA337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F795-691B-49AA-9375-E998E131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3D8B-BA89-462E-90F3-7D1EAA0C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2D29-81AC-4B12-8A4A-D26D2F87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F2C1-0B6E-4B19-8749-CAC1F327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8081-880A-4E47-A7DF-8A4C156C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52B7-994F-480D-8A54-9692DA33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CEF8-94C0-4C38-AA42-58C9E5C6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F940-3FC8-473D-AF72-0B14115F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1370-AE0F-4BC8-9988-9BB412D4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5CDA-7BFE-417A-BF18-DEBBE2D3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A99B4-43AA-4617-BE67-D2B1332C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EFE5-9CE1-4C50-B408-AE3C7787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39DA-A972-4DA8-BBE8-6F2B8BD4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2ADC-F600-4044-995F-DD2699EE3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98FB-92F1-41FF-A36A-EBBE1E8E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1B379-C827-439D-93B3-46EE0396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AF6D-2985-4B88-9BED-4FF9425A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4E6AF-0145-4706-A316-957E40E1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C0C1-1329-4F06-8626-24E475E4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DF1C7-4895-4A15-9F69-ABF0A942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61BA-B132-4429-9F4A-2CAE28EF6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D193-E52A-4805-B386-73E68FE1F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F197-8A6B-4066-A668-723E4819D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983B-63BC-4949-B27C-C572AAA8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D7DBE-1910-4490-ABC0-37514537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2E6BA-E9B1-41E5-93A8-5399465E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56B1-1060-477E-B75D-CB332483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B2108-A358-4EB3-8436-02E0649A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5B3E0-BA1B-471C-BF53-55BF0CD1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9AE1-E251-4E1B-A8F5-BA80BD57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A996E-0A3D-4003-8E3E-8CD6AF12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EC2DF-C1B8-4161-AFA7-6D2FFACC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38859-85F3-421A-950B-6EBC7A3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16ED-6014-46EA-A9E4-082B7D8B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DDB9-E61D-4C3B-A6B3-0C6BBAC4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3CC9B-CC5E-44D9-96A1-56089785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0258-5D0B-4337-BF21-34E31DF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DE561-0DA9-48A7-A054-7F071F83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B7AF-3DD4-4630-AF17-D145C5EC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2784-F025-4089-9415-03AFE91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38720-1875-4554-B4F8-FCD9FCDC4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37D9B-FF0C-4D99-8136-B60AC622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93AF9-6861-42CC-81B4-9E01E9C8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598FE-659A-49D6-B674-D5F5C391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1EDD0-D89A-41CC-B684-EA431DFF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385DE-09A9-4285-BF8C-B04645F4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099E9-F649-49EF-8BD9-2FE5C73A4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F55C-8A46-4186-A83C-1FC8129B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DAEA1-0E28-4931-8785-278C14BD5B3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AA97-E710-449E-8173-97502631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3C14-1CD1-442B-A87F-549DA4882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AFF3-A151-40F9-93C2-146C8D21A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48" y="252351"/>
            <a:ext cx="9144000" cy="3003612"/>
          </a:xfrm>
        </p:spPr>
        <p:txBody>
          <a:bodyPr/>
          <a:lstStyle/>
          <a:p>
            <a:r>
              <a:rPr lang="en-US" b="1" dirty="0"/>
              <a:t>CitationPy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0EA0E-6D0C-4066-A8C1-C8F162DA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160" y="3602038"/>
            <a:ext cx="9144000" cy="1919873"/>
          </a:xfrm>
        </p:spPr>
        <p:txBody>
          <a:bodyPr>
            <a:normAutofit/>
          </a:bodyPr>
          <a:lstStyle/>
          <a:p>
            <a:r>
              <a:rPr lang="en-US" b="1" dirty="0"/>
              <a:t>Analysis on City of Los Angeles Parking Citations  </a:t>
            </a:r>
          </a:p>
          <a:p>
            <a:endParaRPr lang="en-US" b="1" dirty="0"/>
          </a:p>
          <a:p>
            <a:pPr algn="r"/>
            <a:r>
              <a:rPr lang="en-US" b="1" dirty="0"/>
              <a:t>Ka-</a:t>
            </a:r>
            <a:r>
              <a:rPr lang="en-US" b="1" dirty="0" err="1"/>
              <a:t>ri</a:t>
            </a:r>
            <a:r>
              <a:rPr lang="en-US" b="1" dirty="0"/>
              <a:t>, Sujita, and Sisay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688A1-4D0B-4B00-8919-701DD2E50122}"/>
              </a:ext>
            </a:extLst>
          </p:cNvPr>
          <p:cNvSpPr txBox="1"/>
          <p:nvPr/>
        </p:nvSpPr>
        <p:spPr>
          <a:xfrm>
            <a:off x="9623394" y="5646198"/>
            <a:ext cx="214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 29, 2019</a:t>
            </a:r>
          </a:p>
        </p:txBody>
      </p:sp>
    </p:spTree>
    <p:extLst>
      <p:ext uri="{BB962C8B-B14F-4D97-AF65-F5344CB8AC3E}">
        <p14:creationId xmlns:p14="http://schemas.microsoft.com/office/powerpoint/2010/main" val="84020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4674-25CF-4AC5-8188-F8894B91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Grouping by Make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C985D3-77E3-43DA-B62D-62A1BA338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464" y="1690688"/>
            <a:ext cx="5476875" cy="2086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5BA2D-9990-482F-81AD-A136AF77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48" y="4121150"/>
            <a:ext cx="5810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6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Findings: Makes vs. Citations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4FE0D-C784-4390-85B6-F07404799E5B}"/>
              </a:ext>
            </a:extLst>
          </p:cNvPr>
          <p:cNvSpPr/>
          <p:nvPr/>
        </p:nvSpPr>
        <p:spPr>
          <a:xfrm>
            <a:off x="1366982" y="1147817"/>
            <a:ext cx="9194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Q1. What is the relationship between the make of vehicle and the number of citations received in the City of Los Angeles between May – July 2018?</a:t>
            </a:r>
          </a:p>
          <a:p>
            <a:pPr lvl="0"/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78B689-C31D-495F-8A8B-977DE2B2B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15" y="1840533"/>
            <a:ext cx="5262770" cy="4351338"/>
          </a:xfrm>
        </p:spPr>
      </p:pic>
    </p:spTree>
    <p:extLst>
      <p:ext uri="{BB962C8B-B14F-4D97-AF65-F5344CB8AC3E}">
        <p14:creationId xmlns:p14="http://schemas.microsoft.com/office/powerpoint/2010/main" val="80950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Color vs. Citations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22EB3-929D-4310-98B2-D76E71A1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956"/>
            <a:ext cx="12192000" cy="4326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B189B9-AFEB-49EB-87F2-A1E71CC561F0}"/>
              </a:ext>
            </a:extLst>
          </p:cNvPr>
          <p:cNvSpPr/>
          <p:nvPr/>
        </p:nvSpPr>
        <p:spPr>
          <a:xfrm>
            <a:off x="1052944" y="720851"/>
            <a:ext cx="8599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Q2. What is the relationship between the make of vehicles and the number of citations    received in the e City of Los Angeles between May – July 2018?</a:t>
            </a:r>
          </a:p>
        </p:txBody>
      </p:sp>
    </p:spTree>
    <p:extLst>
      <p:ext uri="{BB962C8B-B14F-4D97-AF65-F5344CB8AC3E}">
        <p14:creationId xmlns:p14="http://schemas.microsoft.com/office/powerpoint/2010/main" val="302403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Findings: 23 top makes of cars</a:t>
            </a:r>
            <a:br>
              <a:rPr lang="en-US" dirty="0"/>
            </a:b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F1AA4AF-603D-49A1-88FB-F0A14AA4B1CA}"/>
              </a:ext>
            </a:extLst>
          </p:cNvPr>
          <p:cNvGrpSpPr/>
          <p:nvPr/>
        </p:nvGrpSpPr>
        <p:grpSpPr>
          <a:xfrm>
            <a:off x="838200" y="1162843"/>
            <a:ext cx="9983133" cy="4774014"/>
            <a:chOff x="838200" y="1162843"/>
            <a:chExt cx="9983133" cy="4774014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0BBD23D-1E52-4810-ACD7-E3982D389E96}"/>
                </a:ext>
              </a:extLst>
            </p:cNvPr>
            <p:cNvGrpSpPr/>
            <p:nvPr/>
          </p:nvGrpSpPr>
          <p:grpSpPr>
            <a:xfrm>
              <a:off x="838200" y="1162843"/>
              <a:ext cx="9983133" cy="3615241"/>
              <a:chOff x="838200" y="1162843"/>
              <a:chExt cx="9983133" cy="3615241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43CA8A0-5A1B-4DCC-B9A7-162C3EBC1BA7}"/>
                  </a:ext>
                </a:extLst>
              </p:cNvPr>
              <p:cNvGrpSpPr/>
              <p:nvPr/>
            </p:nvGrpSpPr>
            <p:grpSpPr>
              <a:xfrm>
                <a:off x="838200" y="1162843"/>
                <a:ext cx="9983133" cy="2456469"/>
                <a:chOff x="838200" y="1162843"/>
                <a:chExt cx="9983133" cy="2456469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8256980F-B6BD-4BCA-A6D6-0D124B3019AE}"/>
                    </a:ext>
                  </a:extLst>
                </p:cNvPr>
                <p:cNvGrpSpPr/>
                <p:nvPr/>
              </p:nvGrpSpPr>
              <p:grpSpPr>
                <a:xfrm>
                  <a:off x="838200" y="1162843"/>
                  <a:ext cx="9983133" cy="1297697"/>
                  <a:chOff x="877785" y="1162843"/>
                  <a:chExt cx="9983133" cy="1297697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304AFA9-0D67-4006-AC3F-A66DD7DE054A}"/>
                      </a:ext>
                    </a:extLst>
                  </p:cNvPr>
                  <p:cNvSpPr txBox="1"/>
                  <p:nvPr/>
                </p:nvSpPr>
                <p:spPr>
                  <a:xfrm>
                    <a:off x="877785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Toyota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215110A-3A47-41BE-ABE0-83E5ACF20DF8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004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Ford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DDFF036-4EDD-48D9-BBEC-1347E2BD3A4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2223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Honda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4B2278E-D3BE-4185-A2F5-7209AD3EAEB4}"/>
                      </a:ext>
                    </a:extLst>
                  </p:cNvPr>
                  <p:cNvSpPr txBox="1"/>
                  <p:nvPr/>
                </p:nvSpPr>
                <p:spPr>
                  <a:xfrm>
                    <a:off x="5924442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Other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D9F6676-F604-47C3-8B71-23150E154E4D}"/>
                      </a:ext>
                    </a:extLst>
                  </p:cNvPr>
                  <p:cNvSpPr txBox="1"/>
                  <p:nvPr/>
                </p:nvSpPr>
                <p:spPr>
                  <a:xfrm>
                    <a:off x="7606661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Chevy</a:t>
                    </a:r>
                  </a:p>
                </p:txBody>
              </p:sp>
              <p:pic>
                <p:nvPicPr>
                  <p:cNvPr id="4" name="Graphic 3" descr="Car">
                    <a:extLst>
                      <a:ext uri="{FF2B5EF4-FFF2-40B4-BE49-F238E27FC236}">
                        <a16:creationId xmlns:a16="http://schemas.microsoft.com/office/drawing/2014/main" id="{5D3FBC4A-526F-4C43-9BF0-D17EE07FE5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7045" y="1162843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15" name="Graphic 14" descr="Car">
                    <a:extLst>
                      <a:ext uri="{FF2B5EF4-FFF2-40B4-BE49-F238E27FC236}">
                        <a16:creationId xmlns:a16="http://schemas.microsoft.com/office/drawing/2014/main" id="{37B854FA-5A85-4BCD-9AAD-A768643A0F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20233" y="1190710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16" name="Graphic 15" descr="Car">
                    <a:extLst>
                      <a:ext uri="{FF2B5EF4-FFF2-40B4-BE49-F238E27FC236}">
                        <a16:creationId xmlns:a16="http://schemas.microsoft.com/office/drawing/2014/main" id="{B2E3FAF0-B17A-4ED5-B302-E417783306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13421" y="1190710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 descr="Car">
                    <a:extLst>
                      <a:ext uri="{FF2B5EF4-FFF2-40B4-BE49-F238E27FC236}">
                        <a16:creationId xmlns:a16="http://schemas.microsoft.com/office/drawing/2014/main" id="{27555A2F-3CB5-4A7A-B85A-D5F5BC8A4A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06609" y="1162843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Car">
                    <a:extLst>
                      <a:ext uri="{FF2B5EF4-FFF2-40B4-BE49-F238E27FC236}">
                        <a16:creationId xmlns:a16="http://schemas.microsoft.com/office/drawing/2014/main" id="{1268C27E-E683-465B-BCB2-2F97757F88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99797" y="1190710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Car">
                    <a:extLst>
                      <a:ext uri="{FF2B5EF4-FFF2-40B4-BE49-F238E27FC236}">
                        <a16:creationId xmlns:a16="http://schemas.microsoft.com/office/drawing/2014/main" id="{46E6E2B4-A37D-4D9B-9AFF-25329792D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92985" y="1190710"/>
                    <a:ext cx="1269830" cy="1269830"/>
                  </a:xfrm>
                  <a:prstGeom prst="rect">
                    <a:avLst/>
                  </a:prstGeom>
                </p:spPr>
              </p:pic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B80D672-259E-4609-880F-704A4C99354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8880" y="2077274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Nissan</a:t>
                    </a:r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2F5B74E7-BD3C-4135-89D0-887A2EC370EE}"/>
                    </a:ext>
                  </a:extLst>
                </p:cNvPr>
                <p:cNvGrpSpPr/>
                <p:nvPr/>
              </p:nvGrpSpPr>
              <p:grpSpPr>
                <a:xfrm>
                  <a:off x="838200" y="2321615"/>
                  <a:ext cx="9983133" cy="1297697"/>
                  <a:chOff x="838200" y="2321615"/>
                  <a:chExt cx="9983133" cy="1297697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2C2F44F-CEB7-43A8-B58E-D5BCE7E8BEC7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Dodge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A71A61C-8545-4D8B-8CF3-0D4080554FB8}"/>
                      </a:ext>
                    </a:extLst>
                  </p:cNvPr>
                  <p:cNvSpPr txBox="1"/>
                  <p:nvPr/>
                </p:nvSpPr>
                <p:spPr>
                  <a:xfrm>
                    <a:off x="2520419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Mercedes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E59D9A86-720E-44C7-AA58-4A093A6B5C2D}"/>
                      </a:ext>
                    </a:extLst>
                  </p:cNvPr>
                  <p:cNvSpPr txBox="1"/>
                  <p:nvPr/>
                </p:nvSpPr>
                <p:spPr>
                  <a:xfrm>
                    <a:off x="4202638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Lexus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53365071-61C4-45DD-A294-B5233096C50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4857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BMW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9728A406-F826-45BF-9A88-F89B6AF2733A}"/>
                      </a:ext>
                    </a:extLst>
                  </p:cNvPr>
                  <p:cNvSpPr txBox="1"/>
                  <p:nvPr/>
                </p:nvSpPr>
                <p:spPr>
                  <a:xfrm>
                    <a:off x="7567076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Hyundai</a:t>
                    </a:r>
                  </a:p>
                </p:txBody>
              </p:sp>
              <p:pic>
                <p:nvPicPr>
                  <p:cNvPr id="79" name="Graphic 78" descr="Car">
                    <a:extLst>
                      <a:ext uri="{FF2B5EF4-FFF2-40B4-BE49-F238E27FC236}">
                        <a16:creationId xmlns:a16="http://schemas.microsoft.com/office/drawing/2014/main" id="{25782351-795E-4E11-A4D5-5E5BCA0756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7460" y="2321615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80" name="Graphic 79" descr="Car">
                    <a:extLst>
                      <a:ext uri="{FF2B5EF4-FFF2-40B4-BE49-F238E27FC236}">
                        <a16:creationId xmlns:a16="http://schemas.microsoft.com/office/drawing/2014/main" id="{3E99DCFE-40EB-45EC-9063-84DB6FBF07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80648" y="2349482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81" name="Graphic 80" descr="Car">
                    <a:extLst>
                      <a:ext uri="{FF2B5EF4-FFF2-40B4-BE49-F238E27FC236}">
                        <a16:creationId xmlns:a16="http://schemas.microsoft.com/office/drawing/2014/main" id="{AC5C54FF-8500-41A0-A4AE-AB8C550C76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836" y="2349482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82" name="Graphic 81" descr="Car">
                    <a:extLst>
                      <a:ext uri="{FF2B5EF4-FFF2-40B4-BE49-F238E27FC236}">
                        <a16:creationId xmlns:a16="http://schemas.microsoft.com/office/drawing/2014/main" id="{2CCE2CC3-061F-48B4-9FFC-77569FF033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67024" y="2321615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83" name="Graphic 82" descr="Car">
                    <a:extLst>
                      <a:ext uri="{FF2B5EF4-FFF2-40B4-BE49-F238E27FC236}">
                        <a16:creationId xmlns:a16="http://schemas.microsoft.com/office/drawing/2014/main" id="{6949C269-150B-465B-A9F8-52A75769E5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212" y="2349482"/>
                    <a:ext cx="1269830" cy="1269830"/>
                  </a:xfrm>
                  <a:prstGeom prst="rect">
                    <a:avLst/>
                  </a:prstGeom>
                </p:spPr>
              </p:pic>
              <p:pic>
                <p:nvPicPr>
                  <p:cNvPr id="84" name="Graphic 83" descr="Car">
                    <a:extLst>
                      <a:ext uri="{FF2B5EF4-FFF2-40B4-BE49-F238E27FC236}">
                        <a16:creationId xmlns:a16="http://schemas.microsoft.com/office/drawing/2014/main" id="{FC74E37C-4158-4935-BE55-CDDC8A08CF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53400" y="2349482"/>
                    <a:ext cx="1269830" cy="1269830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031B79E-BE7F-4F0D-8F20-57EACCBF4E87}"/>
                      </a:ext>
                    </a:extLst>
                  </p:cNvPr>
                  <p:cNvSpPr txBox="1"/>
                  <p:nvPr/>
                </p:nvSpPr>
                <p:spPr>
                  <a:xfrm>
                    <a:off x="9249295" y="3236046"/>
                    <a:ext cx="15720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GMC</a:t>
                    </a:r>
                  </a:p>
                </p:txBody>
              </p:sp>
            </p:grp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175B8C-81EC-4C40-950C-8C5455A9D352}"/>
                  </a:ext>
                </a:extLst>
              </p:cNvPr>
              <p:cNvGrpSpPr/>
              <p:nvPr/>
            </p:nvGrpSpPr>
            <p:grpSpPr>
              <a:xfrm>
                <a:off x="838200" y="3480387"/>
                <a:ext cx="9983133" cy="1297697"/>
                <a:chOff x="838200" y="3480387"/>
                <a:chExt cx="9983133" cy="1297697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F084590-2B63-4465-B9A0-9921EF018359}"/>
                    </a:ext>
                  </a:extLst>
                </p:cNvPr>
                <p:cNvSpPr txBox="1"/>
                <p:nvPr/>
              </p:nvSpPr>
              <p:spPr>
                <a:xfrm>
                  <a:off x="838200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Jeep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69051F9-D76A-4F5C-8C66-33AC13347E7A}"/>
                    </a:ext>
                  </a:extLst>
                </p:cNvPr>
                <p:cNvSpPr txBox="1"/>
                <p:nvPr/>
              </p:nvSpPr>
              <p:spPr>
                <a:xfrm>
                  <a:off x="2520419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Volkswagen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57D640F-C712-43B3-9109-7C43C709737D}"/>
                    </a:ext>
                  </a:extLst>
                </p:cNvPr>
                <p:cNvSpPr txBox="1"/>
                <p:nvPr/>
              </p:nvSpPr>
              <p:spPr>
                <a:xfrm>
                  <a:off x="4202638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Mazda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1D0F3A8-C771-4FE9-80CD-00FDB712A05D}"/>
                    </a:ext>
                  </a:extLst>
                </p:cNvPr>
                <p:cNvSpPr txBox="1"/>
                <p:nvPr/>
              </p:nvSpPr>
              <p:spPr>
                <a:xfrm>
                  <a:off x="5884857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Kia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EB00557-531C-4447-94B6-79D852F62519}"/>
                    </a:ext>
                  </a:extLst>
                </p:cNvPr>
                <p:cNvSpPr txBox="1"/>
                <p:nvPr/>
              </p:nvSpPr>
              <p:spPr>
                <a:xfrm>
                  <a:off x="7567076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Subaru</a:t>
                  </a:r>
                </a:p>
              </p:txBody>
            </p:sp>
            <p:pic>
              <p:nvPicPr>
                <p:cNvPr id="92" name="Graphic 91" descr="Car">
                  <a:extLst>
                    <a:ext uri="{FF2B5EF4-FFF2-40B4-BE49-F238E27FC236}">
                      <a16:creationId xmlns:a16="http://schemas.microsoft.com/office/drawing/2014/main" id="{D67F383D-9E14-437F-8628-F6F696CAC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460" y="3480387"/>
                  <a:ext cx="1269830" cy="1269830"/>
                </a:xfrm>
                <a:prstGeom prst="rect">
                  <a:avLst/>
                </a:prstGeom>
              </p:spPr>
            </p:pic>
            <p:pic>
              <p:nvPicPr>
                <p:cNvPr id="93" name="Graphic 92" descr="Car">
                  <a:extLst>
                    <a:ext uri="{FF2B5EF4-FFF2-40B4-BE49-F238E27FC236}">
                      <a16:creationId xmlns:a16="http://schemas.microsoft.com/office/drawing/2014/main" id="{C6CF6634-82AB-4A78-B760-D76D4CB8F6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0648" y="3508254"/>
                  <a:ext cx="1269830" cy="1269830"/>
                </a:xfrm>
                <a:prstGeom prst="rect">
                  <a:avLst/>
                </a:prstGeom>
              </p:spPr>
            </p:pic>
            <p:pic>
              <p:nvPicPr>
                <p:cNvPr id="94" name="Graphic 93" descr="Car">
                  <a:extLst>
                    <a:ext uri="{FF2B5EF4-FFF2-40B4-BE49-F238E27FC236}">
                      <a16:creationId xmlns:a16="http://schemas.microsoft.com/office/drawing/2014/main" id="{B7177311-BC4A-45BC-92D0-7988413F0E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3836" y="3508254"/>
                  <a:ext cx="1269830" cy="1269830"/>
                </a:xfrm>
                <a:prstGeom prst="rect">
                  <a:avLst/>
                </a:prstGeom>
              </p:spPr>
            </p:pic>
            <p:pic>
              <p:nvPicPr>
                <p:cNvPr id="95" name="Graphic 94" descr="Car">
                  <a:extLst>
                    <a:ext uri="{FF2B5EF4-FFF2-40B4-BE49-F238E27FC236}">
                      <a16:creationId xmlns:a16="http://schemas.microsoft.com/office/drawing/2014/main" id="{95E08561-A723-4451-A8F1-9F89FA3BB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7024" y="3480387"/>
                  <a:ext cx="1269830" cy="1269830"/>
                </a:xfrm>
                <a:prstGeom prst="rect">
                  <a:avLst/>
                </a:prstGeom>
              </p:spPr>
            </p:pic>
            <p:pic>
              <p:nvPicPr>
                <p:cNvPr id="96" name="Graphic 95" descr="Car">
                  <a:extLst>
                    <a:ext uri="{FF2B5EF4-FFF2-40B4-BE49-F238E27FC236}">
                      <a16:creationId xmlns:a16="http://schemas.microsoft.com/office/drawing/2014/main" id="{37DCE1F1-7C94-4346-A291-43C664EAD0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0212" y="3508254"/>
                  <a:ext cx="1269830" cy="1269830"/>
                </a:xfrm>
                <a:prstGeom prst="rect">
                  <a:avLst/>
                </a:prstGeom>
              </p:spPr>
            </p:pic>
            <p:pic>
              <p:nvPicPr>
                <p:cNvPr id="97" name="Graphic 96" descr="Car">
                  <a:extLst>
                    <a:ext uri="{FF2B5EF4-FFF2-40B4-BE49-F238E27FC236}">
                      <a16:creationId xmlns:a16="http://schemas.microsoft.com/office/drawing/2014/main" id="{D70E6E0E-919F-434F-803A-28878B23A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53400" y="3508254"/>
                  <a:ext cx="1269830" cy="1269830"/>
                </a:xfrm>
                <a:prstGeom prst="rect">
                  <a:avLst/>
                </a:prstGeom>
              </p:spPr>
            </p:pic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30852CB5-23B9-4BFE-878D-7DC6B875D116}"/>
                    </a:ext>
                  </a:extLst>
                </p:cNvPr>
                <p:cNvSpPr txBox="1"/>
                <p:nvPr/>
              </p:nvSpPr>
              <p:spPr>
                <a:xfrm>
                  <a:off x="9249295" y="4394818"/>
                  <a:ext cx="1572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Acura</a:t>
                  </a:r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67F735-1F32-4644-A4FD-E80F619EBDA6}"/>
                </a:ext>
              </a:extLst>
            </p:cNvPr>
            <p:cNvGrpSpPr/>
            <p:nvPr/>
          </p:nvGrpSpPr>
          <p:grpSpPr>
            <a:xfrm>
              <a:off x="838200" y="4639160"/>
              <a:ext cx="8300914" cy="1297697"/>
              <a:chOff x="838200" y="4639160"/>
              <a:chExt cx="8300914" cy="1297697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87BE774-A533-4E36-830A-9835581F3856}"/>
                  </a:ext>
                </a:extLst>
              </p:cNvPr>
              <p:cNvSpPr txBox="1"/>
              <p:nvPr/>
            </p:nvSpPr>
            <p:spPr>
              <a:xfrm>
                <a:off x="838200" y="5553591"/>
                <a:ext cx="157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Chrysler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4C073BE-D84E-4D3E-B929-450D9933CC09}"/>
                  </a:ext>
                </a:extLst>
              </p:cNvPr>
              <p:cNvSpPr txBox="1"/>
              <p:nvPr/>
            </p:nvSpPr>
            <p:spPr>
              <a:xfrm>
                <a:off x="2520419" y="5553591"/>
                <a:ext cx="157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Infiniti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D190B7C-0230-4A7F-ADBA-ABA3DD088D9F}"/>
                  </a:ext>
                </a:extLst>
              </p:cNvPr>
              <p:cNvSpPr txBox="1"/>
              <p:nvPr/>
            </p:nvSpPr>
            <p:spPr>
              <a:xfrm>
                <a:off x="4202638" y="5553591"/>
                <a:ext cx="157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Audi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F94E609-4123-4C1F-875D-F0C81B0F85F4}"/>
                  </a:ext>
                </a:extLst>
              </p:cNvPr>
              <p:cNvSpPr txBox="1"/>
              <p:nvPr/>
            </p:nvSpPr>
            <p:spPr>
              <a:xfrm>
                <a:off x="5884857" y="5553591"/>
                <a:ext cx="157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Volvo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E26128D-74CD-4EDE-9A16-D81BB831EDDF}"/>
                  </a:ext>
                </a:extLst>
              </p:cNvPr>
              <p:cNvSpPr txBox="1"/>
              <p:nvPr/>
            </p:nvSpPr>
            <p:spPr>
              <a:xfrm>
                <a:off x="7567076" y="5553591"/>
                <a:ext cx="157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Mitisubishi</a:t>
                </a:r>
                <a:endParaRPr lang="en-US" dirty="0"/>
              </a:p>
            </p:txBody>
          </p:sp>
          <p:pic>
            <p:nvPicPr>
              <p:cNvPr id="105" name="Graphic 104" descr="Car">
                <a:extLst>
                  <a:ext uri="{FF2B5EF4-FFF2-40B4-BE49-F238E27FC236}">
                    <a16:creationId xmlns:a16="http://schemas.microsoft.com/office/drawing/2014/main" id="{34A3A112-CBA2-40F5-A0EE-2149702B9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87460" y="4639160"/>
                <a:ext cx="1269830" cy="1269830"/>
              </a:xfrm>
              <a:prstGeom prst="rect">
                <a:avLst/>
              </a:prstGeom>
            </p:spPr>
          </p:pic>
          <p:pic>
            <p:nvPicPr>
              <p:cNvPr id="106" name="Graphic 105" descr="Car">
                <a:extLst>
                  <a:ext uri="{FF2B5EF4-FFF2-40B4-BE49-F238E27FC236}">
                    <a16:creationId xmlns:a16="http://schemas.microsoft.com/office/drawing/2014/main" id="{58545C80-2895-4499-AE0F-4E32BE911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80648" y="4667027"/>
                <a:ext cx="1269830" cy="1269830"/>
              </a:xfrm>
              <a:prstGeom prst="rect">
                <a:avLst/>
              </a:prstGeom>
            </p:spPr>
          </p:pic>
          <p:pic>
            <p:nvPicPr>
              <p:cNvPr id="107" name="Graphic 106" descr="Car">
                <a:extLst>
                  <a:ext uri="{FF2B5EF4-FFF2-40B4-BE49-F238E27FC236}">
                    <a16:creationId xmlns:a16="http://schemas.microsoft.com/office/drawing/2014/main" id="{834BC974-9F1D-4434-B84F-8B64CDE89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73836" y="4667027"/>
                <a:ext cx="1269830" cy="1269830"/>
              </a:xfrm>
              <a:prstGeom prst="rect">
                <a:avLst/>
              </a:prstGeom>
            </p:spPr>
          </p:pic>
          <p:pic>
            <p:nvPicPr>
              <p:cNvPr id="108" name="Graphic 107" descr="Car">
                <a:extLst>
                  <a:ext uri="{FF2B5EF4-FFF2-40B4-BE49-F238E27FC236}">
                    <a16:creationId xmlns:a16="http://schemas.microsoft.com/office/drawing/2014/main" id="{AFBBF574-745D-41D5-AACE-8AA94D21E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067024" y="4639160"/>
                <a:ext cx="1269830" cy="1269830"/>
              </a:xfrm>
              <a:prstGeom prst="rect">
                <a:avLst/>
              </a:prstGeom>
            </p:spPr>
          </p:pic>
          <p:pic>
            <p:nvPicPr>
              <p:cNvPr id="109" name="Graphic 108" descr="Car">
                <a:extLst>
                  <a:ext uri="{FF2B5EF4-FFF2-40B4-BE49-F238E27FC236}">
                    <a16:creationId xmlns:a16="http://schemas.microsoft.com/office/drawing/2014/main" id="{24BB7974-8340-4B47-9F25-F91CA67B2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760212" y="4667027"/>
                <a:ext cx="1269830" cy="12698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8224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Chi-Square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E42A8-C029-4C18-86CD-5EA0BE6C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3" y="1232453"/>
            <a:ext cx="7154932" cy="2643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F0F3C-00F8-4637-BF46-32F913A4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43" y="3949494"/>
            <a:ext cx="9241735" cy="25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8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24B2-05BC-4E21-AE0A-2F8DE9F1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02E0-AEB6-4F15-86D6-EC7B1CAE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Observed distribution is significantly different from expected distribution indicates there is no relationship </a:t>
            </a:r>
          </a:p>
          <a:p>
            <a:endParaRPr lang="en-US" dirty="0"/>
          </a:p>
          <a:p>
            <a:r>
              <a:rPr lang="en-US" dirty="0"/>
              <a:t>Calculated Chi-Square (25598.9)  is greater than the critical value (7.8). </a:t>
            </a:r>
          </a:p>
          <a:p>
            <a:endParaRPr lang="en-US" dirty="0"/>
          </a:p>
          <a:p>
            <a:r>
              <a:rPr lang="en-US" dirty="0"/>
              <a:t>There is a statistically significant evidence at α=0.05 to show that H</a:t>
            </a:r>
            <a:r>
              <a:rPr lang="en-US" baseline="-25000" dirty="0"/>
              <a:t>0</a:t>
            </a:r>
            <a:r>
              <a:rPr lang="en-US" dirty="0"/>
              <a:t> is false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is rejected </a:t>
            </a:r>
          </a:p>
        </p:txBody>
      </p:sp>
    </p:spTree>
    <p:extLst>
      <p:ext uri="{BB962C8B-B14F-4D97-AF65-F5344CB8AC3E}">
        <p14:creationId xmlns:p14="http://schemas.microsoft.com/office/powerpoint/2010/main" val="243103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1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Citation Location Map</a:t>
            </a:r>
            <a:b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0B10B99-DC60-4088-8F8B-822F1524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2" y="1675227"/>
            <a:ext cx="72932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0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Citation Heat Map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AEC48F4-C5CC-412E-8FF2-19FEE1ADE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2" y="1675227"/>
            <a:ext cx="72932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Restaurant Location Map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E27A5D-5086-4955-9E4E-4D38AF9CB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66" y="1675227"/>
            <a:ext cx="732366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6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Restaurant Heat Map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00C8638-0367-40A3-B080-409E4977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2" y="1675227"/>
            <a:ext cx="72932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4DE2-497C-4D69-B0A7-0B1EED46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0D0E-72D0-4394-97E4-3ECB813C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 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Hypotheses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clearing </a:t>
            </a:r>
          </a:p>
          <a:p>
            <a:r>
              <a:rPr lang="en-US" dirty="0"/>
              <a:t>Random sampling </a:t>
            </a:r>
          </a:p>
          <a:p>
            <a:r>
              <a:rPr lang="en-US" dirty="0"/>
              <a:t>Grouping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74756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 five vehicles that received the highest citations were Toyota, Honda, Ford, and Nissan among the 25 different models of vehicles</a:t>
            </a:r>
          </a:p>
          <a:p>
            <a:r>
              <a:rPr lang="en-US" dirty="0"/>
              <a:t>White and black vehicles received the highest citations compared to gray, silver, red, and green vehicles. </a:t>
            </a:r>
          </a:p>
          <a:p>
            <a:r>
              <a:rPr lang="en-US" dirty="0"/>
              <a:t>There is no significant relationships or association between makes of cars and the number of citations received within different samples. </a:t>
            </a:r>
          </a:p>
          <a:p>
            <a:r>
              <a:rPr lang="en-US" dirty="0"/>
              <a:t>There is no relationships or association between citations and restaurant locations.  </a:t>
            </a:r>
          </a:p>
        </p:txBody>
      </p:sp>
    </p:spTree>
    <p:extLst>
      <p:ext uri="{BB962C8B-B14F-4D97-AF65-F5344CB8AC3E}">
        <p14:creationId xmlns:p14="http://schemas.microsoft.com/office/powerpoint/2010/main" val="297114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evaluation of the data used we recommend that you park in designated areas and do not violate the parking laws.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Analysis is limited to the sample data set of May – July of 2018.</a:t>
            </a:r>
          </a:p>
          <a:p>
            <a:endParaRPr lang="en-US" dirty="0"/>
          </a:p>
          <a:p>
            <a:r>
              <a:rPr lang="en-US" dirty="0"/>
              <a:t>Use a more current dataset to further evaluate the findings.</a:t>
            </a:r>
          </a:p>
        </p:txBody>
      </p:sp>
    </p:spTree>
    <p:extLst>
      <p:ext uri="{BB962C8B-B14F-4D97-AF65-F5344CB8AC3E}">
        <p14:creationId xmlns:p14="http://schemas.microsoft.com/office/powerpoint/2010/main" val="6040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766"/>
          </a:xfrm>
        </p:spPr>
        <p:txBody>
          <a:bodyPr/>
          <a:lstStyle/>
          <a:p>
            <a:r>
              <a:rPr lang="en-US" b="1" dirty="0"/>
              <a:t>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Uncover citation patterns around the city of Los Angeles.</a:t>
            </a:r>
          </a:p>
          <a:p>
            <a:endParaRPr lang="en-US" dirty="0"/>
          </a:p>
          <a:p>
            <a:r>
              <a:rPr lang="en-US" dirty="0"/>
              <a:t>Explore the relationship between the makes of vehicles and number of parking citations. </a:t>
            </a:r>
          </a:p>
          <a:p>
            <a:endParaRPr lang="en-US" dirty="0"/>
          </a:p>
          <a:p>
            <a:r>
              <a:rPr lang="en-US" dirty="0"/>
              <a:t>Explore the a relationship between the colors of vehicles and parking citations.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Explore if sample means of the vehicle citations belong to the same population.  </a:t>
            </a:r>
          </a:p>
        </p:txBody>
      </p:sp>
    </p:spTree>
    <p:extLst>
      <p:ext uri="{BB962C8B-B14F-4D97-AF65-F5344CB8AC3E}">
        <p14:creationId xmlns:p14="http://schemas.microsoft.com/office/powerpoint/2010/main" val="122191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Bar charts to compare makes and colors to citations.</a:t>
            </a:r>
          </a:p>
          <a:p>
            <a:pPr>
              <a:lnSpc>
                <a:spcPct val="200000"/>
              </a:lnSpc>
            </a:pPr>
            <a:r>
              <a:rPr lang="en-US" dirty="0"/>
              <a:t>Heat map to show locations where citations occurred.</a:t>
            </a:r>
          </a:p>
          <a:p>
            <a:pPr>
              <a:lnSpc>
                <a:spcPct val="200000"/>
              </a:lnSpc>
            </a:pPr>
            <a:r>
              <a:rPr lang="en-US" dirty="0"/>
              <a:t>Chi-Square  test of independence between means of two samples of the population </a:t>
            </a:r>
          </a:p>
        </p:txBody>
      </p:sp>
    </p:spTree>
    <p:extLst>
      <p:ext uri="{BB962C8B-B14F-4D97-AF65-F5344CB8AC3E}">
        <p14:creationId xmlns:p14="http://schemas.microsoft.com/office/powerpoint/2010/main" val="200941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Sample dataset from the City of Los Angeles from May - July 2018</a:t>
            </a:r>
          </a:p>
          <a:p>
            <a:pPr lvl="0"/>
            <a:r>
              <a:rPr lang="en-US" dirty="0"/>
              <a:t>Folium Mapping</a:t>
            </a:r>
          </a:p>
          <a:p>
            <a:pPr lvl="0"/>
            <a:r>
              <a:rPr lang="en-US" dirty="0"/>
              <a:t>Jupiter notebook</a:t>
            </a:r>
          </a:p>
          <a:p>
            <a:pPr lvl="0"/>
            <a:r>
              <a:rPr lang="en-US" dirty="0"/>
              <a:t>Git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8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Q1. What is the relationship between the make of vehicle and the number of citations received in the City of Los Angeles between May – July 2018?</a:t>
            </a:r>
          </a:p>
          <a:p>
            <a:pPr marL="0" lvl="0" indent="0">
              <a:buNone/>
            </a:pPr>
            <a:endParaRPr lang="en-US" dirty="0"/>
          </a:p>
          <a:p>
            <a:pPr lvl="1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there is no significant relationship between the make of vehicles and the number of citations.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there is a significant relationship between the make of vehicles and the number of citations</a:t>
            </a:r>
          </a:p>
          <a:p>
            <a:pPr lvl="1"/>
            <a:endParaRPr lang="en-US" dirty="0"/>
          </a:p>
          <a:p>
            <a:r>
              <a:rPr lang="en-US" dirty="0"/>
              <a:t>Q2. What is the relationship between the make of vehicles and the number of citations    received in the e City of Los Angeles between May – July 2018?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 there is no significant relationship between color of vehicles and the number of parking  </a:t>
            </a:r>
          </a:p>
          <a:p>
            <a:pPr marL="457200" lvl="1" indent="0">
              <a:buNone/>
            </a:pPr>
            <a:r>
              <a:rPr lang="en-US" dirty="0"/>
              <a:t>       citations.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there is a significant relationship between color of vehicles and the number of parking citations.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Q3. Are the means of the citations received of two groups of vehicles different (independent)? </a:t>
            </a:r>
          </a:p>
          <a:p>
            <a:pPr marL="0" lv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 there is no significant relationship between the means of the two groups. 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Alternate Hypotheses: there is no significant relationship between the means of the two groups.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4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AF47-0C7F-44F8-B490-D1D2D9CF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055"/>
            <a:ext cx="105156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0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69FE-DF51-413B-86D5-5FCE1092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70B2E-D388-417D-ABE4-0028AFBFD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98" y="1690688"/>
            <a:ext cx="8325761" cy="44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36BF-B37E-4B7D-9D81-926CA860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Sampling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A06AE-E03C-421B-9B9C-D8172850D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55" y="1929486"/>
            <a:ext cx="10034242" cy="36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9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605</Words>
  <Application>Microsoft Office PowerPoint</Application>
  <PresentationFormat>Widescreen</PresentationFormat>
  <Paragraphs>107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CitationPy</vt:lpstr>
      <vt:lpstr>Agenda</vt:lpstr>
      <vt:lpstr>Purposes</vt:lpstr>
      <vt:lpstr>Methodology </vt:lpstr>
      <vt:lpstr>Resources</vt:lpstr>
      <vt:lpstr>Hypotheses </vt:lpstr>
      <vt:lpstr>Data</vt:lpstr>
      <vt:lpstr>Data Cleaning</vt:lpstr>
      <vt:lpstr>Random Sampling </vt:lpstr>
      <vt:lpstr>Grouping by Make </vt:lpstr>
      <vt:lpstr>Findings: Makes vs. Citations </vt:lpstr>
      <vt:lpstr>Color vs. Citations </vt:lpstr>
      <vt:lpstr>Findings: 23 top makes of cars </vt:lpstr>
      <vt:lpstr>Chi-Square </vt:lpstr>
      <vt:lpstr>Cont..</vt:lpstr>
      <vt:lpstr> Citation Location Map </vt:lpstr>
      <vt:lpstr>Citation Heat Map</vt:lpstr>
      <vt:lpstr> Restaurant Location Map </vt:lpstr>
      <vt:lpstr> Restaurant Heat Map </vt:lpstr>
      <vt:lpstr>Conclusions 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CitationPy</dc:title>
  <dc:creator>Dywayne Walker</dc:creator>
  <cp:lastModifiedBy>Dywayne Walker</cp:lastModifiedBy>
  <cp:revision>9</cp:revision>
  <dcterms:created xsi:type="dcterms:W3CDTF">2019-03-30T03:39:12Z</dcterms:created>
  <dcterms:modified xsi:type="dcterms:W3CDTF">2019-03-30T13:45:32Z</dcterms:modified>
</cp:coreProperties>
</file>