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  <p:embeddedFont>
      <p:font typeface="Helvetica Neue"/>
      <p:regular r:id="rId35"/>
      <p:bold r:id="rId36"/>
      <p:italic r:id="rId37"/>
      <p:boldItalic r:id="rId38"/>
    </p:embeddedFont>
    <p:embeddedFont>
      <p:font typeface="Helvetica Neue Light"/>
      <p:regular r:id="rId39"/>
      <p:bold r:id="rId40"/>
      <p:italic r:id="rId41"/>
      <p:boldItalic r:id="rId42"/>
    </p:embeddedFont>
    <p:embeddedFont>
      <p:font typeface="Roboto Mon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bold.fntdata"/><Relationship Id="rId20" Type="http://schemas.openxmlformats.org/officeDocument/2006/relationships/slide" Target="slides/slide15.xml"/><Relationship Id="rId42" Type="http://schemas.openxmlformats.org/officeDocument/2006/relationships/font" Target="fonts/HelveticaNeueLight-boldItalic.fntdata"/><Relationship Id="rId41" Type="http://schemas.openxmlformats.org/officeDocument/2006/relationships/font" Target="fonts/HelveticaNeueLight-italic.fntdata"/><Relationship Id="rId22" Type="http://schemas.openxmlformats.org/officeDocument/2006/relationships/slide" Target="slides/slide17.xml"/><Relationship Id="rId44" Type="http://schemas.openxmlformats.org/officeDocument/2006/relationships/font" Target="fonts/RobotoMono-bold.fntdata"/><Relationship Id="rId21" Type="http://schemas.openxmlformats.org/officeDocument/2006/relationships/slide" Target="slides/slide16.xml"/><Relationship Id="rId43" Type="http://schemas.openxmlformats.org/officeDocument/2006/relationships/font" Target="fonts/RobotoMono-regular.fntdata"/><Relationship Id="rId24" Type="http://schemas.openxmlformats.org/officeDocument/2006/relationships/slide" Target="slides/slide19.xml"/><Relationship Id="rId46" Type="http://schemas.openxmlformats.org/officeDocument/2006/relationships/font" Target="fonts/RobotoMono-boldItalic.fntdata"/><Relationship Id="rId23" Type="http://schemas.openxmlformats.org/officeDocument/2006/relationships/slide" Target="slides/slide18.xml"/><Relationship Id="rId45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.fntdata"/><Relationship Id="rId13" Type="http://schemas.openxmlformats.org/officeDocument/2006/relationships/slide" Target="slides/slide8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10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12.xml"/><Relationship Id="rId39" Type="http://schemas.openxmlformats.org/officeDocument/2006/relationships/font" Target="fonts/HelveticaNeueLight-regular.fntdata"/><Relationship Id="rId16" Type="http://schemas.openxmlformats.org/officeDocument/2006/relationships/slide" Target="slides/slide11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ff112ca87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3ff112ca87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ff112ca87_1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ff112ca87_1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0cd7b9e3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0cd7b9e3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0cd7b9e3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0cd7b9e3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0cd7b9e3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0cd7b9e3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0cd7b9e3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0cd7b9e3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0cd7b9e3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0cd7b9e3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0cd7b9e3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0cd7b9e3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0cd7b9e3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0cd7b9e3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5be5da5e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5be5da5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5be5da5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5be5da5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ff112ca87_1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g3ff112ca87_1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5f0124b5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5f0124b5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5f0124b51_1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55f0124b51_1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0ef6b9e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0ef6b9e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0ef6b9ea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0ef6b9ea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0ef6b9ea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0ef6b9ea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5f0124b5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5f0124b5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ff112ca87_1_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3ff112ca87_1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ff112ca8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ff112ca8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ff112ca8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ff112ca8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ff112ca87_1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3ff112ca87_1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ff112ca87_1_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ff112ca87_1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ff112ca8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ff112ca8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0ef6b9ea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0ef6b9ea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 copy" showMasterSp="0">
  <p:cSld name="TITLE_AND_BODY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50000"/>
          </a:blip>
          <a:srcRect b="38472" l="310" r="1754" t="42229"/>
          <a:stretch/>
        </p:blipFill>
        <p:spPr>
          <a:xfrm>
            <a:off x="-22622" y="3795713"/>
            <a:ext cx="9189244" cy="181094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-85725" y="-247650"/>
            <a:ext cx="5300662" cy="47625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473053" y="4914900"/>
            <a:ext cx="5886450" cy="476250"/>
          </a:xfrm>
          <a:prstGeom prst="rect">
            <a:avLst/>
          </a:prstGeom>
          <a:solidFill>
            <a:srgbClr val="1769BD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944" y="1347788"/>
            <a:ext cx="1244799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title"/>
          </p:nvPr>
        </p:nvSpPr>
        <p:spPr>
          <a:xfrm>
            <a:off x="666750" y="2033588"/>
            <a:ext cx="7810500" cy="1076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rebuchet MS"/>
              <a:buNone/>
              <a:defRPr b="0" i="0" sz="4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rebuchet MS"/>
              <a:buNone/>
              <a:defRPr b="0" i="0" sz="4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rebuchet MS"/>
              <a:buNone/>
              <a:defRPr b="0" i="0" sz="4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rebuchet MS"/>
              <a:buNone/>
              <a:defRPr b="0" i="0" sz="4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" name="Google Shape;15;p2"/>
          <p:cNvSpPr/>
          <p:nvPr>
            <p:ph idx="2" type="pic"/>
          </p:nvPr>
        </p:nvSpPr>
        <p:spPr>
          <a:xfrm>
            <a:off x="5429851" y="594569"/>
            <a:ext cx="3713678" cy="283521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/>
          <a:lstStyle>
            <a:lvl1pPr lvl="0" marR="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Char char="•"/>
              <a:defRPr b="0" i="0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rebuchet MS"/>
              <a:buChar char="•"/>
              <a:def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rebuchet MS"/>
              <a:buChar char="•"/>
              <a:def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rebuchet MS"/>
              <a:buChar char="•"/>
              <a:def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rebuchet MS"/>
              <a:buChar char="•"/>
              <a:def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py 4 1 1" showMasterSp="0">
  <p:cSld name="Blank copy 4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/>
          <p:nvPr/>
        </p:nvSpPr>
        <p:spPr>
          <a:xfrm>
            <a:off x="4742725" y="-240325"/>
            <a:ext cx="4444500" cy="476400"/>
          </a:xfrm>
          <a:prstGeom prst="rect">
            <a:avLst/>
          </a:prstGeom>
          <a:solidFill>
            <a:srgbClr val="CC007B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" name="Google Shape;66;p11"/>
          <p:cNvSpPr/>
          <p:nvPr/>
        </p:nvSpPr>
        <p:spPr>
          <a:xfrm>
            <a:off x="-51172" y="4907550"/>
            <a:ext cx="5886300" cy="4764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7" name="Google Shape;6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0134" y="4647411"/>
            <a:ext cx="679250" cy="2601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1"/>
          <p:cNvSpPr txBox="1"/>
          <p:nvPr>
            <p:ph type="title"/>
          </p:nvPr>
        </p:nvSpPr>
        <p:spPr>
          <a:xfrm>
            <a:off x="633413" y="3571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rebuchet MS"/>
              <a:buNone/>
              <a:defRPr b="0" i="0" sz="4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rebuchet MS"/>
              <a:buNone/>
              <a:defRPr b="0" i="0" sz="4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rebuchet MS"/>
              <a:buNone/>
              <a:defRPr b="0" i="0" sz="4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rebuchet MS"/>
              <a:buNone/>
              <a:defRPr b="0" i="0" sz="4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py 4 1 1 1" showMasterSp="0">
  <p:cSld name="Blank copy 4_1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/>
          <p:nvPr/>
        </p:nvSpPr>
        <p:spPr>
          <a:xfrm>
            <a:off x="-51175" y="-247650"/>
            <a:ext cx="4444500" cy="476400"/>
          </a:xfrm>
          <a:prstGeom prst="rect">
            <a:avLst/>
          </a:prstGeom>
          <a:solidFill>
            <a:srgbClr val="CC007B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1" name="Google Shape;71;p12"/>
          <p:cNvSpPr/>
          <p:nvPr/>
        </p:nvSpPr>
        <p:spPr>
          <a:xfrm>
            <a:off x="3257703" y="4870925"/>
            <a:ext cx="5886300" cy="4764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2" name="Google Shape;7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3434" y="4610786"/>
            <a:ext cx="679250" cy="26015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2"/>
          <p:cNvSpPr txBox="1"/>
          <p:nvPr>
            <p:ph type="title"/>
          </p:nvPr>
        </p:nvSpPr>
        <p:spPr>
          <a:xfrm>
            <a:off x="633413" y="3571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rebuchet MS"/>
              <a:buNone/>
              <a:defRPr b="0" i="0" sz="4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rebuchet MS"/>
              <a:buNone/>
              <a:defRPr b="0" i="0" sz="4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rebuchet MS"/>
              <a:buNone/>
              <a:defRPr b="0" i="0" sz="4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rebuchet MS"/>
              <a:buNone/>
              <a:defRPr b="0" i="0" sz="4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showMasterSp="0">
  <p:cSld name="Title &amp; Sub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3609" y="4716661"/>
            <a:ext cx="679252" cy="26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showMasterSp="0">
  <p:cSld name="TITLE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-95250" y="-228600"/>
            <a:ext cx="5371505" cy="476250"/>
          </a:xfrm>
          <a:prstGeom prst="rect">
            <a:avLst/>
          </a:prstGeom>
          <a:solidFill>
            <a:srgbClr val="67C7C7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2346127" y="4895850"/>
            <a:ext cx="7194351" cy="47625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3609" y="4716661"/>
            <a:ext cx="679252" cy="26015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628650" y="357188"/>
            <a:ext cx="7810500" cy="861692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rebuchet MS"/>
              <a:buNone/>
              <a:defRPr b="0" i="0" sz="4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rebuchet MS"/>
              <a:buNone/>
              <a:defRPr b="0" i="0" sz="4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rebuchet MS"/>
              <a:buNone/>
              <a:defRPr b="0" i="0" sz="4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rebuchet MS"/>
              <a:buNone/>
              <a:defRPr b="0" i="0" sz="4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28650" y="1343025"/>
            <a:ext cx="7849509" cy="2611811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indent="-3175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i="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i="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i="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i="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i="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i="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i="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i="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 showMasterSp="0">
  <p:cSld name="Photo - Horizontal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57150" y="-342900"/>
            <a:ext cx="4444603" cy="476250"/>
          </a:xfrm>
          <a:prstGeom prst="rect">
            <a:avLst/>
          </a:prstGeom>
          <a:solidFill>
            <a:srgbClr val="3787C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3473053" y="4914900"/>
            <a:ext cx="5886450" cy="476250"/>
          </a:xfrm>
          <a:prstGeom prst="rect">
            <a:avLst/>
          </a:prstGeom>
          <a:solidFill>
            <a:srgbClr val="929497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8847" y="4655344"/>
            <a:ext cx="679252" cy="25955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/>
          <p:nvPr>
            <p:ph idx="2" type="pic"/>
          </p:nvPr>
        </p:nvSpPr>
        <p:spPr>
          <a:xfrm>
            <a:off x="1172238" y="252413"/>
            <a:ext cx="680085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/>
          <a:lstStyle>
            <a:lvl1pPr lvl="0" marR="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Char char="•"/>
              <a:defRPr b="0" i="0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rebuchet MS"/>
              <a:buChar char="•"/>
              <a:def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rebuchet MS"/>
              <a:buChar char="•"/>
              <a:def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rebuchet MS"/>
              <a:buChar char="•"/>
              <a:def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rebuchet MS"/>
              <a:buChar char="•"/>
              <a:def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238125" y="3543300"/>
            <a:ext cx="8667750" cy="7524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rebuchet MS"/>
              <a:buNone/>
              <a:defRPr b="0" i="0" sz="4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rebuchet MS"/>
              <a:buNone/>
              <a:defRPr b="0" i="0" sz="4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rebuchet MS"/>
              <a:buNone/>
              <a:defRPr b="0" i="0" sz="4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rebuchet MS"/>
              <a:buNone/>
              <a:defRPr b="0" i="0" sz="4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 showMasterSp="0">
  <p:cSld name="Title &amp; Bulle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3609" y="4716661"/>
            <a:ext cx="679252" cy="26015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-85725" y="-247650"/>
            <a:ext cx="4444603" cy="476250"/>
          </a:xfrm>
          <a:prstGeom prst="rect">
            <a:avLst/>
          </a:prstGeom>
          <a:solidFill>
            <a:srgbClr val="3787C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3392091" y="4976813"/>
            <a:ext cx="5886450" cy="476250"/>
          </a:xfrm>
          <a:prstGeom prst="rect">
            <a:avLst/>
          </a:prstGeom>
          <a:solidFill>
            <a:srgbClr val="929497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633413" y="357188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rebuchet MS"/>
              <a:buNone/>
              <a:defRPr b="0" i="0" sz="4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rebuchet MS"/>
              <a:buNone/>
              <a:defRPr b="0" i="0" sz="4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rebuchet MS"/>
              <a:buNone/>
              <a:defRPr b="0" i="0" sz="4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rebuchet MS"/>
              <a:buNone/>
              <a:defRPr b="0" i="0" sz="4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33413" y="1343025"/>
            <a:ext cx="7877175" cy="3102174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indent="-3175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•"/>
              <a:defRPr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•"/>
              <a:defRPr i="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•"/>
              <a:defRPr i="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•"/>
              <a:defRPr i="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•"/>
              <a:defRPr i="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•"/>
              <a:defRPr i="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•"/>
              <a:defRPr i="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•"/>
              <a:defRPr i="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•"/>
              <a:defRPr i="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 showMasterSp="0">
  <p:cSld name="Title, Bullets &amp; Photo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83153" y="4766072"/>
            <a:ext cx="679252" cy="26015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/>
          <p:nvPr/>
        </p:nvSpPr>
        <p:spPr>
          <a:xfrm>
            <a:off x="5495925" y="-233362"/>
            <a:ext cx="4444603" cy="476250"/>
          </a:xfrm>
          <a:prstGeom prst="rect">
            <a:avLst/>
          </a:prstGeom>
          <a:solidFill>
            <a:srgbClr val="881A5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-508397" y="5026223"/>
            <a:ext cx="5886450" cy="476250"/>
          </a:xfrm>
          <a:prstGeom prst="rect">
            <a:avLst/>
          </a:prstGeom>
          <a:solidFill>
            <a:srgbClr val="929497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" name="Google Shape;38;p6"/>
          <p:cNvSpPr/>
          <p:nvPr>
            <p:ph idx="2" type="pic"/>
          </p:nvPr>
        </p:nvSpPr>
        <p:spPr>
          <a:xfrm>
            <a:off x="4938713" y="1214438"/>
            <a:ext cx="3571875" cy="3452812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/>
          <a:lstStyle>
            <a:lvl1pPr lvl="0" marR="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Char char="•"/>
              <a:defRPr b="0" i="0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rebuchet MS"/>
              <a:buChar char="•"/>
              <a:def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rebuchet MS"/>
              <a:buChar char="•"/>
              <a:def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rebuchet MS"/>
              <a:buChar char="•"/>
              <a:def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rebuchet MS"/>
              <a:buChar char="•"/>
              <a:def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type="title"/>
          </p:nvPr>
        </p:nvSpPr>
        <p:spPr>
          <a:xfrm>
            <a:off x="633413" y="357188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rebuchet MS"/>
              <a:buNone/>
              <a:defRPr b="0" i="0" sz="4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rebuchet MS"/>
              <a:buNone/>
              <a:defRPr b="0" i="0" sz="4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rebuchet MS"/>
              <a:buNone/>
              <a:defRPr b="0" i="0" sz="4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rebuchet MS"/>
              <a:buNone/>
              <a:defRPr b="0" i="0" sz="4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633413" y="1214438"/>
            <a:ext cx="3752850" cy="3452812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indent="-3175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•"/>
              <a:defRPr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•"/>
              <a:defRPr i="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•"/>
              <a:defRPr i="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•"/>
              <a:defRPr i="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•"/>
              <a:defRPr i="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•"/>
              <a:defRPr i="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•"/>
              <a:defRPr i="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•"/>
              <a:defRPr i="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•"/>
              <a:defRPr i="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 showMasterSp="0">
  <p:cSld name="Quot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7"/>
          <p:cNvPicPr preferRelativeResize="0"/>
          <p:nvPr/>
        </p:nvPicPr>
        <p:blipFill rotWithShape="1">
          <a:blip r:embed="rId2">
            <a:alphaModFix amt="50000"/>
          </a:blip>
          <a:srcRect b="38472" l="310" r="1754" t="42229"/>
          <a:stretch/>
        </p:blipFill>
        <p:spPr>
          <a:xfrm>
            <a:off x="-22622" y="3490913"/>
            <a:ext cx="9189244" cy="181094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/>
          <p:nvPr/>
        </p:nvSpPr>
        <p:spPr>
          <a:xfrm>
            <a:off x="1353145" y="1147167"/>
            <a:ext cx="4909542" cy="2889647"/>
          </a:xfrm>
          <a:prstGeom prst="rect">
            <a:avLst/>
          </a:prstGeom>
          <a:solidFill>
            <a:srgbClr val="67C7C7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4" name="Google Shape;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609" y="4716661"/>
            <a:ext cx="679252" cy="26015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/>
          <p:nvPr/>
        </p:nvSpPr>
        <p:spPr>
          <a:xfrm>
            <a:off x="6262688" y="2004417"/>
            <a:ext cx="1501974" cy="1134666"/>
          </a:xfrm>
          <a:prstGeom prst="rect">
            <a:avLst/>
          </a:prstGeom>
          <a:noFill/>
          <a:ln cap="flat" cmpd="sng" w="50800">
            <a:solidFill>
              <a:srgbClr val="67C7C7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" name="Google Shape;46;p7"/>
          <p:cNvSpPr/>
          <p:nvPr/>
        </p:nvSpPr>
        <p:spPr>
          <a:xfrm>
            <a:off x="6429970" y="2262188"/>
            <a:ext cx="1168003" cy="619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LOGO HERE</a:t>
            </a:r>
            <a:endParaRPr sz="500"/>
          </a:p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481425" y="3660725"/>
            <a:ext cx="2971056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marR="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rebuchet MS"/>
              <a:buChar char="•"/>
              <a:def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5750" lvl="2" marL="1371600" marR="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rebuchet MS"/>
              <a:buChar char="•"/>
              <a:def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5750" lvl="3" marL="1828800" marR="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rebuchet MS"/>
              <a:buChar char="•"/>
              <a:def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5750" lvl="4" marL="2286000" marR="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rebuchet MS"/>
              <a:buChar char="•"/>
              <a:def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1908544" y="1563161"/>
            <a:ext cx="3836827" cy="390492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None/>
              <a:defRPr b="0" i="1" sz="2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2100" lvl="1" marL="914400" marR="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rebuchet MS"/>
              <a:buChar char="•"/>
              <a:def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5750" lvl="2" marL="1371600" marR="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rebuchet MS"/>
              <a:buChar char="•"/>
              <a:def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5750" lvl="3" marL="1828800" marR="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rebuchet MS"/>
              <a:buChar char="•"/>
              <a:def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5750" lvl="4" marL="2286000" marR="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rebuchet MS"/>
              <a:buChar char="•"/>
              <a:def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 showMasterSp="0">
  <p:cSld name="Bulle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3609" y="4716661"/>
            <a:ext cx="679252" cy="26015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"/>
          <p:cNvSpPr/>
          <p:nvPr/>
        </p:nvSpPr>
        <p:spPr>
          <a:xfrm>
            <a:off x="-95250" y="-228600"/>
            <a:ext cx="5371505" cy="476250"/>
          </a:xfrm>
          <a:prstGeom prst="rect">
            <a:avLst/>
          </a:prstGeom>
          <a:solidFill>
            <a:srgbClr val="67C7C7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" name="Google Shape;52;p8"/>
          <p:cNvSpPr/>
          <p:nvPr/>
        </p:nvSpPr>
        <p:spPr>
          <a:xfrm>
            <a:off x="2366367" y="4993481"/>
            <a:ext cx="7194351" cy="47625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633413" y="666750"/>
            <a:ext cx="7877175" cy="3805238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indent="-3175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•"/>
              <a:defRPr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•"/>
              <a:defRPr i="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•"/>
              <a:defRPr i="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•"/>
              <a:defRPr i="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•"/>
              <a:defRPr i="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•"/>
              <a:defRPr i="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•"/>
              <a:defRPr i="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•"/>
              <a:defRPr i="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•"/>
              <a:defRPr i="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py 4" showMasterSp="0">
  <p:cSld name="Blank copy 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4742725" y="-240325"/>
            <a:ext cx="4444500" cy="476400"/>
          </a:xfrm>
          <a:prstGeom prst="rect">
            <a:avLst/>
          </a:prstGeom>
          <a:solidFill>
            <a:srgbClr val="3787C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" name="Google Shape;56;p9"/>
          <p:cNvSpPr/>
          <p:nvPr/>
        </p:nvSpPr>
        <p:spPr>
          <a:xfrm>
            <a:off x="-51172" y="4907550"/>
            <a:ext cx="5886300" cy="476400"/>
          </a:xfrm>
          <a:prstGeom prst="rect">
            <a:avLst/>
          </a:prstGeom>
          <a:solidFill>
            <a:srgbClr val="929497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7" name="Google Shape;5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5484" y="4647411"/>
            <a:ext cx="679250" cy="26015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9"/>
          <p:cNvSpPr txBox="1"/>
          <p:nvPr>
            <p:ph type="title"/>
          </p:nvPr>
        </p:nvSpPr>
        <p:spPr>
          <a:xfrm>
            <a:off x="633413" y="357188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rebuchet MS"/>
              <a:buNone/>
              <a:defRPr b="0" i="0" sz="4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rebuchet MS"/>
              <a:buNone/>
              <a:defRPr b="0" i="0" sz="4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rebuchet MS"/>
              <a:buNone/>
              <a:defRPr b="0" i="0" sz="4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rebuchet MS"/>
              <a:buNone/>
              <a:defRPr b="0" i="0" sz="4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py 4 1" showMasterSp="0">
  <p:cSld name="Blank copy 4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>
            <a:off x="4742725" y="-240325"/>
            <a:ext cx="4444500" cy="476400"/>
          </a:xfrm>
          <a:prstGeom prst="rect">
            <a:avLst/>
          </a:prstGeom>
          <a:solidFill>
            <a:srgbClr val="67C7C7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" name="Google Shape;61;p10"/>
          <p:cNvSpPr/>
          <p:nvPr/>
        </p:nvSpPr>
        <p:spPr>
          <a:xfrm>
            <a:off x="-51172" y="4907550"/>
            <a:ext cx="5886300" cy="4764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2" name="Google Shape;6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62809" y="4647411"/>
            <a:ext cx="679250" cy="26015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0"/>
          <p:cNvSpPr txBox="1"/>
          <p:nvPr>
            <p:ph type="title"/>
          </p:nvPr>
        </p:nvSpPr>
        <p:spPr>
          <a:xfrm>
            <a:off x="633413" y="3571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rebuchet MS"/>
              <a:buNone/>
              <a:defRPr b="0" i="0" sz="4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rebuchet MS"/>
              <a:buNone/>
              <a:defRPr b="0" i="0" sz="4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rebuchet MS"/>
              <a:buNone/>
              <a:defRPr b="0" i="0" sz="4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rebuchet MS"/>
              <a:buNone/>
              <a:defRPr b="0" i="0" sz="4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imple.wikipedia.org/wiki/Computer_programme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522450" y="2940475"/>
            <a:ext cx="80991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Integrating Data from the Web into your App</a:t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592775" y="1148800"/>
            <a:ext cx="1497600" cy="85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75" y="697500"/>
            <a:ext cx="3330850" cy="208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9325" y="799387"/>
            <a:ext cx="4811901" cy="18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49" y="1625250"/>
            <a:ext cx="4196826" cy="249540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>
            <p:ph type="title"/>
          </p:nvPr>
        </p:nvSpPr>
        <p:spPr>
          <a:xfrm>
            <a:off x="630925" y="356625"/>
            <a:ext cx="80427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Your Own </a:t>
            </a:r>
            <a:r>
              <a:rPr lang="en" u="sng"/>
              <a:t>HTTP GET Request</a:t>
            </a:r>
            <a:r>
              <a:rPr lang="en"/>
              <a:t>! </a:t>
            </a:r>
            <a:r>
              <a:rPr b="0" lang="en" sz="2400"/>
              <a:t>(Results)</a:t>
            </a:r>
            <a:endParaRPr b="0" sz="2400"/>
          </a:p>
        </p:txBody>
      </p:sp>
      <p:sp>
        <p:nvSpPr>
          <p:cNvPr id="150" name="Google Shape;150;p23"/>
          <p:cNvSpPr txBox="1"/>
          <p:nvPr/>
        </p:nvSpPr>
        <p:spPr>
          <a:xfrm>
            <a:off x="4734550" y="1625250"/>
            <a:ext cx="4000500" cy="2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The data you received is in the JSON format, and it should look something like this. 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We’ll go over the JSON format later, but let’s understand what we just did first.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628650" y="357188"/>
            <a:ext cx="7810500" cy="8616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Deconstructing our </a:t>
            </a:r>
            <a:r>
              <a:rPr lang="en"/>
              <a:t>HTTP GET Request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58100" y="1218800"/>
            <a:ext cx="8596200" cy="13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https://en.wikipedia.org/w/api.php</a:t>
            </a:r>
            <a:r>
              <a:rPr lang="en" sz="2200"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lang="en" sz="2200"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format=json</a:t>
            </a:r>
            <a:r>
              <a:rPr lang="en" sz="2200">
                <a:highlight>
                  <a:srgbClr val="93C47D"/>
                </a:highlight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" sz="2200"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 action=query</a:t>
            </a:r>
            <a:r>
              <a:rPr lang="en" sz="2200">
                <a:highlight>
                  <a:srgbClr val="93C47D"/>
                </a:highlight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" sz="2200"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prop=extracts</a:t>
            </a:r>
            <a:r>
              <a:rPr lang="en" sz="2200">
                <a:highlight>
                  <a:srgbClr val="93C47D"/>
                </a:highlight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" sz="2200"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exintro=1</a:t>
            </a:r>
            <a:r>
              <a:rPr lang="en" sz="2200">
                <a:highlight>
                  <a:srgbClr val="93C47D"/>
                </a:highlight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" sz="2200"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explaintext=1</a:t>
            </a:r>
            <a:r>
              <a:rPr lang="en" sz="2200">
                <a:highlight>
                  <a:srgbClr val="93C47D"/>
                </a:highlight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" sz="2200"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redirects=1</a:t>
            </a:r>
            <a:r>
              <a:rPr lang="en" sz="2200">
                <a:highlight>
                  <a:srgbClr val="93C47D"/>
                </a:highlight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" sz="2200"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titles=tjhsst</a:t>
            </a:r>
            <a:r>
              <a:rPr lang="en" sz="2400">
                <a:highlight>
                  <a:srgbClr val="E6E7E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2400">
              <a:highlight>
                <a:srgbClr val="E6E7E7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7" name="Google Shape;157;p24"/>
          <p:cNvSpPr txBox="1"/>
          <p:nvPr>
            <p:ph idx="4294967295" type="subTitle"/>
          </p:nvPr>
        </p:nvSpPr>
        <p:spPr>
          <a:xfrm>
            <a:off x="530675" y="2603075"/>
            <a:ext cx="8211300" cy="20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https://en.wikipedia.org/w/api.php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 Endpoint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Query String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which you need before adding 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Parameters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format=json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action=query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prop=extracts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etc... are 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Parameters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93C47D"/>
                </a:highlight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Delimiter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which we use between 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Key-Value Pairs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633413" y="357188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about API Endpoints</a:t>
            </a:r>
            <a:endParaRPr/>
          </a:p>
        </p:txBody>
      </p:sp>
      <p:sp>
        <p:nvSpPr>
          <p:cNvPr id="163" name="Google Shape;163;p25"/>
          <p:cNvSpPr txBox="1"/>
          <p:nvPr>
            <p:ph idx="4294967295" type="subTitle"/>
          </p:nvPr>
        </p:nvSpPr>
        <p:spPr>
          <a:xfrm>
            <a:off x="546550" y="1751125"/>
            <a:ext cx="8211300" cy="28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 Endpoint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server address your app is connecting to</a:t>
            </a:r>
            <a:endParaRPr>
              <a:solidFill>
                <a:srgbClr val="000000"/>
              </a:solidFill>
              <a:highlight>
                <a:srgbClr val="F4CC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https://en.wikipedia.org/w/api.php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Wikipedia endpoint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endpoints exist, like </a:t>
            </a:r>
            <a:r>
              <a:rPr lang="en" sz="1400">
                <a:solidFill>
                  <a:schemeClr val="dk1"/>
                </a:solidFill>
                <a:highlight>
                  <a:srgbClr val="E6E7E7"/>
                </a:highlight>
                <a:latin typeface="Roboto Mono"/>
                <a:ea typeface="Roboto Mono"/>
                <a:cs typeface="Roboto Mono"/>
                <a:sym typeface="Roboto Mono"/>
              </a:rPr>
              <a:t>https://pokeapi.co/api/v2/pokemon/ditto</a:t>
            </a:r>
            <a:endParaRPr sz="1400">
              <a:solidFill>
                <a:schemeClr val="dk1"/>
              </a:solidFill>
              <a:highlight>
                <a:srgbClr val="E6E7E7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➢"/>
            </a:pPr>
            <a:r>
              <a:rPr lang="en">
                <a:solidFill>
                  <a:schemeClr val="dk1"/>
                </a:solidFill>
                <a:highlight>
                  <a:srgbClr val="E6E7E7"/>
                </a:highlight>
                <a:latin typeface="Roboto Mono"/>
                <a:ea typeface="Roboto Mono"/>
                <a:cs typeface="Roboto Mono"/>
                <a:sym typeface="Roboto Mono"/>
              </a:rPr>
              <a:t>https://pokeapi.co/api/v2/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 URL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➢"/>
            </a:pPr>
            <a:r>
              <a:rPr lang="en">
                <a:solidFill>
                  <a:schemeClr val="dk1"/>
                </a:solidFill>
                <a:highlight>
                  <a:srgbClr val="E6E7E7"/>
                </a:highlight>
                <a:latin typeface="Roboto Mono"/>
                <a:ea typeface="Roboto Mono"/>
                <a:cs typeface="Roboto Mono"/>
                <a:sym typeface="Roboto Mono"/>
              </a:rPr>
              <a:t>pokemon/ditto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Route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➢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this case, the 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 Endpoint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 URL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Route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25"/>
          <p:cNvSpPr txBox="1"/>
          <p:nvPr>
            <p:ph idx="4294967295" type="body"/>
          </p:nvPr>
        </p:nvSpPr>
        <p:spPr>
          <a:xfrm>
            <a:off x="1042025" y="1214600"/>
            <a:ext cx="7059900" cy="6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https://en.wikipedia.org/w/api.php</a:t>
            </a:r>
            <a:r>
              <a:rPr lang="en" sz="1400">
                <a:solidFill>
                  <a:schemeClr val="dk1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lang="en" sz="1400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format=json</a:t>
            </a:r>
            <a:r>
              <a:rPr lang="en" sz="1400">
                <a:solidFill>
                  <a:schemeClr val="dk1"/>
                </a:solidFill>
                <a:highlight>
                  <a:srgbClr val="93C47D"/>
                </a:highlight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" sz="1400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action=query</a:t>
            </a:r>
            <a:r>
              <a:rPr lang="en" sz="1400">
                <a:solidFill>
                  <a:schemeClr val="dk1"/>
                </a:solidFill>
                <a:highlight>
                  <a:srgbClr val="93C47D"/>
                </a:highlight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" sz="1400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prop=extracts</a:t>
            </a:r>
            <a:r>
              <a:rPr lang="en" sz="1400">
                <a:solidFill>
                  <a:schemeClr val="dk1"/>
                </a:solidFill>
                <a:highlight>
                  <a:srgbClr val="93C47D"/>
                </a:highlight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" sz="1400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exintro=1</a:t>
            </a:r>
            <a:r>
              <a:rPr lang="en" sz="1400">
                <a:solidFill>
                  <a:schemeClr val="dk1"/>
                </a:solidFill>
                <a:highlight>
                  <a:srgbClr val="93C47D"/>
                </a:highlight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" sz="1400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explaintext=1</a:t>
            </a:r>
            <a:r>
              <a:rPr lang="en" sz="1400">
                <a:solidFill>
                  <a:schemeClr val="dk1"/>
                </a:solidFill>
                <a:highlight>
                  <a:srgbClr val="93C47D"/>
                </a:highlight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" sz="1400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redirects=1</a:t>
            </a:r>
            <a:r>
              <a:rPr lang="en" sz="1400">
                <a:solidFill>
                  <a:schemeClr val="dk1"/>
                </a:solidFill>
                <a:highlight>
                  <a:srgbClr val="93C47D"/>
                </a:highlight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" sz="1400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titles=tjhsst</a:t>
            </a:r>
            <a:r>
              <a:rPr lang="en" sz="1400">
                <a:solidFill>
                  <a:schemeClr val="dk1"/>
                </a:solidFill>
                <a:highlight>
                  <a:srgbClr val="E6E7E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chemeClr val="dk1"/>
              </a:solidFill>
              <a:highlight>
                <a:srgbClr val="E6E7E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4CCC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633413" y="357188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about Parameters</a:t>
            </a:r>
            <a:endParaRPr/>
          </a:p>
        </p:txBody>
      </p:sp>
      <p:sp>
        <p:nvSpPr>
          <p:cNvPr id="170" name="Google Shape;170;p26"/>
          <p:cNvSpPr txBox="1"/>
          <p:nvPr>
            <p:ph idx="4294967295" type="subTitle"/>
          </p:nvPr>
        </p:nvSpPr>
        <p:spPr>
          <a:xfrm>
            <a:off x="546550" y="1751125"/>
            <a:ext cx="8211300" cy="28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Parameters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Key-Value Pairs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APIs sometimes require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➢"/>
            </a:pPr>
            <a:r>
              <a:rPr lang="en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format=json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Key-Value Pair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(the request’s </a:t>
            </a:r>
            <a:r>
              <a:rPr lang="en">
                <a:solidFill>
                  <a:schemeClr val="dk1"/>
                </a:solidFill>
                <a:highlight>
                  <a:srgbClr val="E6E7E7"/>
                </a:highlight>
                <a:latin typeface="Roboto Mono"/>
                <a:ea typeface="Roboto Mono"/>
                <a:cs typeface="Roboto Mono"/>
                <a:sym typeface="Roboto Mono"/>
              </a:rPr>
              <a:t>format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equals </a:t>
            </a:r>
            <a:r>
              <a:rPr lang="en">
                <a:solidFill>
                  <a:schemeClr val="dk1"/>
                </a:solidFill>
                <a:highlight>
                  <a:srgbClr val="E6E7E7"/>
                </a:highlight>
                <a:latin typeface="Roboto Mono"/>
                <a:ea typeface="Roboto Mono"/>
                <a:cs typeface="Roboto Mono"/>
                <a:sym typeface="Roboto Mono"/>
              </a:rPr>
              <a:t>"json"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>
              <a:solidFill>
                <a:schemeClr val="dk1"/>
              </a:solidFill>
              <a:highlight>
                <a:srgbClr val="E6E7E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Often used where 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Routes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aren’t helpful (random order, many 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Parameters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Values sometimes encoded when they contain special characters (space)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➢"/>
            </a:pPr>
            <a:r>
              <a:rPr lang="en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titles=united+states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or </a:t>
            </a:r>
            <a:r>
              <a:rPr lang="en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titles=united%20states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p26"/>
          <p:cNvSpPr txBox="1"/>
          <p:nvPr>
            <p:ph idx="4294967295" type="body"/>
          </p:nvPr>
        </p:nvSpPr>
        <p:spPr>
          <a:xfrm>
            <a:off x="1268825" y="5409700"/>
            <a:ext cx="6606300" cy="6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https://en.wikipedia.org/w/api.php</a:t>
            </a:r>
            <a:r>
              <a:rPr lang="en" sz="1400">
                <a:solidFill>
                  <a:schemeClr val="dk1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lang="en" sz="1400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format=json</a:t>
            </a:r>
            <a:r>
              <a:rPr lang="en" sz="1400">
                <a:solidFill>
                  <a:schemeClr val="dk1"/>
                </a:solidFill>
                <a:highlight>
                  <a:srgbClr val="93C47D"/>
                </a:highlight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" sz="1400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action=query</a:t>
            </a:r>
            <a:r>
              <a:rPr lang="en" sz="1400">
                <a:solidFill>
                  <a:schemeClr val="dk1"/>
                </a:solidFill>
                <a:highlight>
                  <a:srgbClr val="93C47D"/>
                </a:highlight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" sz="1400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prop=extracts</a:t>
            </a:r>
            <a:r>
              <a:rPr lang="en" sz="1400">
                <a:solidFill>
                  <a:schemeClr val="dk1"/>
                </a:solidFill>
                <a:highlight>
                  <a:srgbClr val="93C47D"/>
                </a:highlight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" sz="1400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exintro</a:t>
            </a:r>
            <a:r>
              <a:rPr lang="en" sz="1400">
                <a:solidFill>
                  <a:schemeClr val="dk1"/>
                </a:solidFill>
                <a:highlight>
                  <a:srgbClr val="93C47D"/>
                </a:highlight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" sz="1400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explaintext</a:t>
            </a:r>
            <a:r>
              <a:rPr lang="en" sz="1400">
                <a:solidFill>
                  <a:schemeClr val="dk1"/>
                </a:solidFill>
                <a:highlight>
                  <a:srgbClr val="93C47D"/>
                </a:highlight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" sz="1400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redirects=1</a:t>
            </a:r>
            <a:r>
              <a:rPr lang="en" sz="1400">
                <a:solidFill>
                  <a:schemeClr val="dk1"/>
                </a:solidFill>
                <a:highlight>
                  <a:srgbClr val="93C47D"/>
                </a:highlight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" sz="1400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titles=tjhsst</a:t>
            </a:r>
            <a:r>
              <a:rPr lang="en" sz="1400">
                <a:solidFill>
                  <a:schemeClr val="dk1"/>
                </a:solidFill>
                <a:highlight>
                  <a:srgbClr val="E6E7E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chemeClr val="dk1"/>
              </a:solidFill>
              <a:highlight>
                <a:srgbClr val="E6E7E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4CCC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2" name="Google Shape;172;p26"/>
          <p:cNvSpPr txBox="1"/>
          <p:nvPr>
            <p:ph idx="4294967295" type="body"/>
          </p:nvPr>
        </p:nvSpPr>
        <p:spPr>
          <a:xfrm>
            <a:off x="1042050" y="1214600"/>
            <a:ext cx="7059900" cy="6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https://en.wikipedia</a:t>
            </a:r>
            <a:r>
              <a:rPr lang="en" sz="1400">
                <a:solidFill>
                  <a:schemeClr val="dk1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chemeClr val="dk1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org/w/api.php</a:t>
            </a:r>
            <a:r>
              <a:rPr lang="en" sz="1400">
                <a:solidFill>
                  <a:schemeClr val="dk1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lang="en" sz="1400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format=json</a:t>
            </a:r>
            <a:r>
              <a:rPr lang="en" sz="1400">
                <a:solidFill>
                  <a:schemeClr val="dk1"/>
                </a:solidFill>
                <a:highlight>
                  <a:srgbClr val="93C47D"/>
                </a:highlight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" sz="1400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action=query</a:t>
            </a:r>
            <a:r>
              <a:rPr lang="en" sz="1400">
                <a:solidFill>
                  <a:schemeClr val="dk1"/>
                </a:solidFill>
                <a:highlight>
                  <a:srgbClr val="93C47D"/>
                </a:highlight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" sz="1400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prop=extracts</a:t>
            </a:r>
            <a:r>
              <a:rPr lang="en" sz="1400">
                <a:solidFill>
                  <a:schemeClr val="dk1"/>
                </a:solidFill>
                <a:highlight>
                  <a:srgbClr val="93C47D"/>
                </a:highlight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" sz="1400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exintro=1</a:t>
            </a:r>
            <a:r>
              <a:rPr lang="en" sz="1400">
                <a:solidFill>
                  <a:schemeClr val="dk1"/>
                </a:solidFill>
                <a:highlight>
                  <a:srgbClr val="93C47D"/>
                </a:highlight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" sz="1400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explaintext=1</a:t>
            </a:r>
            <a:r>
              <a:rPr lang="en" sz="1400">
                <a:solidFill>
                  <a:schemeClr val="dk1"/>
                </a:solidFill>
                <a:highlight>
                  <a:srgbClr val="93C47D"/>
                </a:highlight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" sz="1400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redirects=1</a:t>
            </a:r>
            <a:r>
              <a:rPr lang="en" sz="1400">
                <a:solidFill>
                  <a:schemeClr val="dk1"/>
                </a:solidFill>
                <a:highlight>
                  <a:srgbClr val="93C47D"/>
                </a:highlight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" sz="1400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titles=tjhsst</a:t>
            </a:r>
            <a:r>
              <a:rPr lang="en" sz="1400">
                <a:solidFill>
                  <a:schemeClr val="dk1"/>
                </a:solidFill>
                <a:highlight>
                  <a:srgbClr val="E6E7E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chemeClr val="dk1"/>
              </a:solidFill>
              <a:highlight>
                <a:srgbClr val="E6E7E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4CCC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633438" y="357188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(Loose) Analogies</a:t>
            </a:r>
            <a:endParaRPr/>
          </a:p>
        </p:txBody>
      </p:sp>
      <p:sp>
        <p:nvSpPr>
          <p:cNvPr id="178" name="Google Shape;178;p27"/>
          <p:cNvSpPr txBox="1"/>
          <p:nvPr>
            <p:ph idx="4294967295" type="subTitle"/>
          </p:nvPr>
        </p:nvSpPr>
        <p:spPr>
          <a:xfrm>
            <a:off x="466350" y="1214600"/>
            <a:ext cx="8211300" cy="27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➢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Request to </a:t>
            </a:r>
            <a:r>
              <a:rPr lang="en" sz="1200">
                <a:solidFill>
                  <a:schemeClr val="dk1"/>
                </a:solidFill>
                <a:highlight>
                  <a:srgbClr val="E6E7E7"/>
                </a:highlight>
                <a:latin typeface="Roboto Mono"/>
                <a:ea typeface="Roboto Mono"/>
                <a:cs typeface="Roboto Mono"/>
                <a:sym typeface="Roboto Mono"/>
              </a:rPr>
              <a:t>https://en.wikipedia.org/w/api.php</a:t>
            </a: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vs </a:t>
            </a:r>
            <a:r>
              <a:rPr lang="en" sz="1200">
                <a:solidFill>
                  <a:schemeClr val="dk1"/>
                </a:solidFill>
                <a:highlight>
                  <a:srgbClr val="E6E7E7"/>
                </a:highlight>
                <a:latin typeface="Roboto Mono"/>
                <a:ea typeface="Roboto Mono"/>
                <a:cs typeface="Roboto Mono"/>
                <a:sym typeface="Roboto Mono"/>
              </a:rPr>
              <a:t>Wikipedia.getAPI()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Calling an 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 Endpoint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like calling a function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➢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Request to </a:t>
            </a:r>
            <a:r>
              <a:rPr lang="en" sz="1200">
                <a:solidFill>
                  <a:schemeClr val="dk1"/>
                </a:solidFill>
                <a:highlight>
                  <a:srgbClr val="E6E7E7"/>
                </a:highlight>
                <a:latin typeface="Roboto Mono"/>
                <a:ea typeface="Roboto Mono"/>
                <a:cs typeface="Roboto Mono"/>
                <a:sym typeface="Roboto Mono"/>
              </a:rPr>
              <a:t>https://pokeapi.co/api/v2/pokemon/ditto</a:t>
            </a: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vs </a:t>
            </a:r>
            <a:r>
              <a:rPr lang="en" sz="1200">
                <a:solidFill>
                  <a:schemeClr val="dk1"/>
                </a:solidFill>
                <a:highlight>
                  <a:srgbClr val="E6E7E7"/>
                </a:highlight>
                <a:latin typeface="Roboto Mono"/>
                <a:ea typeface="Roboto Mono"/>
                <a:cs typeface="Roboto Mono"/>
                <a:sym typeface="Roboto Mono"/>
              </a:rPr>
              <a:t>PokeAPI.getPokemon().getDitto()</a:t>
            </a:r>
            <a:endParaRPr sz="1200">
              <a:solidFill>
                <a:schemeClr val="dk1"/>
              </a:solidFill>
              <a:highlight>
                <a:srgbClr val="E6E7E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Calling 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 Endpoints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with 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Routes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like calling functions successively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➢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Request to </a:t>
            </a:r>
            <a:r>
              <a:rPr lang="en" sz="1200">
                <a:solidFill>
                  <a:schemeClr val="dk1"/>
                </a:solidFill>
                <a:highlight>
                  <a:srgbClr val="E6E7E7"/>
                </a:highlight>
                <a:latin typeface="Roboto Mono"/>
                <a:ea typeface="Roboto Mono"/>
                <a:cs typeface="Roboto Mono"/>
                <a:sym typeface="Roboto Mono"/>
              </a:rPr>
              <a:t>https://en.wikipedia.org/w/api.php?exintro</a:t>
            </a: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vs </a:t>
            </a:r>
            <a:r>
              <a:rPr lang="en" sz="1200">
                <a:solidFill>
                  <a:schemeClr val="dk1"/>
                </a:solidFill>
                <a:highlight>
                  <a:srgbClr val="E6E7E7"/>
                </a:highlight>
                <a:latin typeface="Roboto Mono"/>
                <a:ea typeface="Roboto Mono"/>
                <a:cs typeface="Roboto Mono"/>
                <a:sym typeface="Roboto Mono"/>
              </a:rPr>
              <a:t>Wikipedia.getAPI(exintro)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Keys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Key-Value Pairs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like arguments passed into the function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request’s 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Key-Value Pairs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like HashMaps, dictionaries, or JSON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633413" y="357188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JSON Exist?</a:t>
            </a:r>
            <a:endParaRPr/>
          </a:p>
        </p:txBody>
      </p:sp>
      <p:sp>
        <p:nvSpPr>
          <p:cNvPr id="184" name="Google Shape;184;p28"/>
          <p:cNvSpPr txBox="1"/>
          <p:nvPr>
            <p:ph idx="4294967295" type="subTitle"/>
          </p:nvPr>
        </p:nvSpPr>
        <p:spPr>
          <a:xfrm>
            <a:off x="628650" y="1343025"/>
            <a:ext cx="4033500" cy="26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Webpages run JavaScript (JS)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JSON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JS Object Notation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Simple, flexible, and portable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7425" y="1348125"/>
            <a:ext cx="4081948" cy="2601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/>
          <p:nvPr/>
        </p:nvSpPr>
        <p:spPr>
          <a:xfrm>
            <a:off x="4863200" y="2514050"/>
            <a:ext cx="3339000" cy="2169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rgbClr val="CC00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8"/>
          <p:cNvSpPr/>
          <p:nvPr/>
        </p:nvSpPr>
        <p:spPr>
          <a:xfrm>
            <a:off x="5047350" y="3253825"/>
            <a:ext cx="3562200" cy="2169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rgbClr val="CC00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8"/>
          <p:cNvSpPr/>
          <p:nvPr/>
        </p:nvSpPr>
        <p:spPr>
          <a:xfrm>
            <a:off x="1016175" y="2432000"/>
            <a:ext cx="2952600" cy="3810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TJHSST.redirects[0].to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799125" y="3171775"/>
            <a:ext cx="3386700" cy="3810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TJHSST.pages[</a:t>
            </a:r>
            <a:r>
              <a:rPr lang="en">
                <a:solidFill>
                  <a:schemeClr val="dk1"/>
                </a:solidFill>
                <a:highlight>
                  <a:srgbClr val="E6E7E7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529029”]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.extract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0" name="Google Shape;190;p28"/>
          <p:cNvCxnSpPr>
            <a:stCxn id="186" idx="1"/>
            <a:endCxn id="188" idx="3"/>
          </p:cNvCxnSpPr>
          <p:nvPr/>
        </p:nvCxnSpPr>
        <p:spPr>
          <a:xfrm rot="10800000">
            <a:off x="3968900" y="2622500"/>
            <a:ext cx="894300" cy="0"/>
          </a:xfrm>
          <a:prstGeom prst="straightConnector1">
            <a:avLst/>
          </a:prstGeom>
          <a:noFill/>
          <a:ln cap="flat" cmpd="sng" w="28575">
            <a:solidFill>
              <a:srgbClr val="CC007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8"/>
          <p:cNvCxnSpPr>
            <a:stCxn id="187" idx="1"/>
            <a:endCxn id="189" idx="3"/>
          </p:cNvCxnSpPr>
          <p:nvPr/>
        </p:nvCxnSpPr>
        <p:spPr>
          <a:xfrm rot="10800000">
            <a:off x="4185750" y="3362275"/>
            <a:ext cx="861600" cy="0"/>
          </a:xfrm>
          <a:prstGeom prst="straightConnector1">
            <a:avLst/>
          </a:prstGeom>
          <a:noFill/>
          <a:ln cap="flat" cmpd="sng" w="28575">
            <a:solidFill>
              <a:srgbClr val="CC007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633413" y="357188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Data Types</a:t>
            </a:r>
            <a:endParaRPr/>
          </a:p>
        </p:txBody>
      </p:sp>
      <p:sp>
        <p:nvSpPr>
          <p:cNvPr id="197" name="Google Shape;197;p29"/>
          <p:cNvSpPr txBox="1"/>
          <p:nvPr>
            <p:ph idx="4294967295" type="subTitle"/>
          </p:nvPr>
        </p:nvSpPr>
        <p:spPr>
          <a:xfrm>
            <a:off x="3860925" y="1919753"/>
            <a:ext cx="4896300" cy="21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●"/>
            </a:pPr>
            <a:r>
              <a:rPr lang="e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types aren’t explicit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●"/>
            </a:pPr>
            <a:r>
              <a:rPr lang="e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Numbers are floating-point (decimals OK)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●"/>
            </a:pPr>
            <a:r>
              <a:rPr lang="e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Everything’s inside a big Object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●"/>
            </a:pPr>
            <a:r>
              <a:rPr lang="e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Nested Objects/Arrays possible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75" y="1623925"/>
            <a:ext cx="3332750" cy="274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633413" y="357188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JSON Questions</a:t>
            </a:r>
            <a:endParaRPr/>
          </a:p>
        </p:txBody>
      </p:sp>
      <p:sp>
        <p:nvSpPr>
          <p:cNvPr id="204" name="Google Shape;204;p30"/>
          <p:cNvSpPr txBox="1"/>
          <p:nvPr/>
        </p:nvSpPr>
        <p:spPr>
          <a:xfrm>
            <a:off x="164050" y="1254125"/>
            <a:ext cx="6747000" cy="27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AutoNum type="arabicPeriod"/>
            </a:pPr>
            <a:r>
              <a:rPr lang="en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type is </a:t>
            </a:r>
            <a:r>
              <a:rPr lang="en" sz="2200">
                <a:solidFill>
                  <a:schemeClr val="dk1"/>
                </a:solidFill>
                <a:highlight>
                  <a:srgbClr val="E6E7E7"/>
                </a:highlight>
                <a:latin typeface="Roboto Mono"/>
                <a:ea typeface="Roboto Mono"/>
                <a:cs typeface="Roboto Mono"/>
                <a:sym typeface="Roboto Mono"/>
              </a:rPr>
              <a:t>classes[0]</a:t>
            </a:r>
            <a:r>
              <a:rPr lang="en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b="1" sz="2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AutoNum type="arabicPeriod"/>
            </a:pPr>
            <a:r>
              <a:rPr lang="en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would I find my 2nd period teacher’s name?</a:t>
            </a:r>
            <a:endParaRPr sz="2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AutoNum type="arabicPeriod"/>
            </a:pPr>
            <a:r>
              <a:rPr lang="en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I loop through </a:t>
            </a:r>
            <a:r>
              <a:rPr lang="en" sz="2200">
                <a:solidFill>
                  <a:schemeClr val="dk1"/>
                </a:solidFill>
                <a:highlight>
                  <a:srgbClr val="E6E7E7"/>
                </a:highlight>
                <a:latin typeface="Roboto Mono"/>
                <a:ea typeface="Roboto Mono"/>
                <a:cs typeface="Roboto Mono"/>
                <a:sym typeface="Roboto Mono"/>
              </a:rPr>
              <a:t>classes</a:t>
            </a:r>
            <a:r>
              <a:rPr lang="en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display the data, what might I have to watch out for?</a:t>
            </a:r>
            <a:endParaRPr sz="2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AutoNum type="arabicPeriod"/>
            </a:pPr>
            <a:r>
              <a:rPr lang="en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does </a:t>
            </a:r>
            <a:r>
              <a:rPr lang="en" sz="2200">
                <a:solidFill>
                  <a:schemeClr val="dk1"/>
                </a:solidFill>
                <a:highlight>
                  <a:srgbClr val="E6E7E7"/>
                </a:highlight>
                <a:latin typeface="Roboto Mono"/>
                <a:ea typeface="Roboto Mono"/>
                <a:cs typeface="Roboto Mono"/>
                <a:sym typeface="Roboto Mono"/>
              </a:rPr>
              <a:t>classes[4].period</a:t>
            </a:r>
            <a:r>
              <a:rPr lang="en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evaluate to?</a:t>
            </a:r>
            <a:endParaRPr sz="2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050" y="940350"/>
            <a:ext cx="1928150" cy="340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628650" y="357188"/>
            <a:ext cx="7810500" cy="8616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an HTTP GET Request with code </a:t>
            </a:r>
            <a:endParaRPr/>
          </a:p>
        </p:txBody>
      </p:sp>
      <p:sp>
        <p:nvSpPr>
          <p:cNvPr id="211" name="Google Shape;211;p31"/>
          <p:cNvSpPr txBox="1"/>
          <p:nvPr>
            <p:ph idx="4294967295" type="subTitle"/>
          </p:nvPr>
        </p:nvSpPr>
        <p:spPr>
          <a:xfrm>
            <a:off x="1851600" y="1218800"/>
            <a:ext cx="54408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Java, Python, and NodeJS examples for this program available on GitHub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262" y="2058325"/>
            <a:ext cx="6719478" cy="22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633413" y="357188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HTTP Request Type:</a:t>
            </a:r>
            <a:endParaRPr/>
          </a:p>
        </p:txBody>
      </p:sp>
      <p:sp>
        <p:nvSpPr>
          <p:cNvPr id="218" name="Google Shape;218;p32"/>
          <p:cNvSpPr txBox="1"/>
          <p:nvPr/>
        </p:nvSpPr>
        <p:spPr>
          <a:xfrm>
            <a:off x="856025" y="1214600"/>
            <a:ext cx="7431900" cy="3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 POST</a:t>
            </a:r>
            <a:endParaRPr b="1" sz="6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●"/>
            </a:pPr>
            <a:r>
              <a:rPr lang="e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Used to upload data to a Web API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●"/>
            </a:pPr>
            <a:r>
              <a:rPr lang="e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Called very similarly to an HTTP GET Request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●"/>
            </a:pPr>
            <a:r>
              <a:rPr lang="e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Routes are for specific HTTP Requests, so don’t make an HTTP GET Request to a POST route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➢"/>
            </a:pPr>
            <a:r>
              <a:rPr i="1" lang="e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Sending a Tweet from your program</a:t>
            </a:r>
            <a:endParaRPr i="1"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idx="4294967295" type="ctrTitle"/>
          </p:nvPr>
        </p:nvSpPr>
        <p:spPr>
          <a:xfrm>
            <a:off x="628650" y="357188"/>
            <a:ext cx="7810500" cy="861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You’ll Need</a:t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15"/>
          <p:cNvSpPr txBox="1"/>
          <p:nvPr>
            <p:ph idx="4294967295" type="subTitle"/>
          </p:nvPr>
        </p:nvSpPr>
        <p:spPr>
          <a:xfrm>
            <a:off x="628650" y="1343025"/>
            <a:ext cx="7849790" cy="2611636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macOS, Windows, or Linux computer connected to the internet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Postman (download at 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getpostman.com/downloads/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 7+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OR 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 3+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OR 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NodeJS 4+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installed and running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cell phone to activate your Phone2Action API Key (optional)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425" y="2977630"/>
            <a:ext cx="1468975" cy="13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6175" y="2813250"/>
            <a:ext cx="896799" cy="1640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6150" y="2843088"/>
            <a:ext cx="1364750" cy="15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9725" y="3002512"/>
            <a:ext cx="2059875" cy="126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idx="4294967295" type="title"/>
          </p:nvPr>
        </p:nvSpPr>
        <p:spPr>
          <a:xfrm>
            <a:off x="460050" y="1847400"/>
            <a:ext cx="8223900" cy="14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7200">
                <a:latin typeface="Helvetica Neue"/>
                <a:ea typeface="Helvetica Neue"/>
                <a:cs typeface="Helvetica Neue"/>
                <a:sym typeface="Helvetica Neue"/>
              </a:rPr>
              <a:t>Protected APIs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idx="4294967295" type="title"/>
          </p:nvPr>
        </p:nvSpPr>
        <p:spPr>
          <a:xfrm>
            <a:off x="633413" y="3571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Helvetica Neue"/>
                <a:ea typeface="Helvetica Neue"/>
                <a:cs typeface="Helvetica Neue"/>
                <a:sym typeface="Helvetica Neue"/>
              </a:rPr>
              <a:t>HTTP Request Headers and API Keys</a:t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9" name="Google Shape;229;p34"/>
          <p:cNvSpPr txBox="1"/>
          <p:nvPr>
            <p:ph idx="4294967295" type="subTitle"/>
          </p:nvPr>
        </p:nvSpPr>
        <p:spPr>
          <a:xfrm>
            <a:off x="628650" y="1343025"/>
            <a:ext cx="7849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APIs require some sort of authentication or authorization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Often, a service provides you an 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 Key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to be part of your request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 Key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included in the HTTP Request’s 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Header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API checks your 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 Key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each request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752825" y="2793825"/>
            <a:ext cx="7638300" cy="14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get your Phone2Action API Key, text </a:t>
            </a:r>
            <a:r>
              <a:rPr lang="en" sz="3600">
                <a:solidFill>
                  <a:schemeClr val="dk1"/>
                </a:solidFill>
                <a:highlight>
                  <a:srgbClr val="E6E7E7"/>
                </a:highlight>
                <a:latin typeface="Roboto Mono"/>
                <a:ea typeface="Roboto Mono"/>
                <a:cs typeface="Roboto Mono"/>
                <a:sym typeface="Roboto Mono"/>
              </a:rPr>
              <a:t>HACKTJ19</a:t>
            </a:r>
            <a:r>
              <a:rPr lang="en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</a:t>
            </a:r>
            <a:r>
              <a:rPr lang="en" sz="3600">
                <a:solidFill>
                  <a:schemeClr val="dk1"/>
                </a:solidFill>
                <a:highlight>
                  <a:srgbClr val="E6E7E7"/>
                </a:highlight>
                <a:latin typeface="Roboto Mono"/>
                <a:ea typeface="Roboto Mono"/>
                <a:cs typeface="Roboto Mono"/>
                <a:sym typeface="Roboto Mono"/>
              </a:rPr>
              <a:t>52886</a:t>
            </a:r>
            <a:endParaRPr b="1" sz="3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idx="4294967295" type="title"/>
          </p:nvPr>
        </p:nvSpPr>
        <p:spPr>
          <a:xfrm>
            <a:off x="460050" y="1292400"/>
            <a:ext cx="8223900" cy="25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7200">
                <a:latin typeface="Helvetica Neue"/>
                <a:ea typeface="Helvetica Neue"/>
                <a:cs typeface="Helvetica Neue"/>
                <a:sym typeface="Helvetica Neue"/>
              </a:rPr>
              <a:t>Demo: Protected APIs in Postman</a:t>
            </a:r>
            <a:endParaRPr sz="7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idx="4294967295" type="title"/>
          </p:nvPr>
        </p:nvSpPr>
        <p:spPr>
          <a:xfrm>
            <a:off x="308550" y="1492350"/>
            <a:ext cx="8391900" cy="21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6000">
                <a:latin typeface="Helvetica Neue"/>
                <a:ea typeface="Helvetica Neue"/>
                <a:cs typeface="Helvetica Neue"/>
                <a:sym typeface="Helvetica Neue"/>
              </a:rPr>
              <a:t>Demo: Protected APIs in NodeJS and Java</a:t>
            </a:r>
            <a:endParaRPr sz="6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idx="4294967295" type="title"/>
          </p:nvPr>
        </p:nvSpPr>
        <p:spPr>
          <a:xfrm>
            <a:off x="160950" y="1292400"/>
            <a:ext cx="8822100" cy="25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7200">
                <a:latin typeface="Helvetica Neue"/>
                <a:ea typeface="Helvetica Neue"/>
                <a:cs typeface="Helvetica Neue"/>
                <a:sym typeface="Helvetica Neue"/>
              </a:rPr>
              <a:t>Demo: Web App (Phone2Action API)</a:t>
            </a:r>
            <a:endParaRPr sz="7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idx="4294967295" type="title"/>
          </p:nvPr>
        </p:nvSpPr>
        <p:spPr>
          <a:xfrm>
            <a:off x="460050" y="1993350"/>
            <a:ext cx="8223900" cy="11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7200">
                <a:latin typeface="Helvetica Neue"/>
                <a:ea typeface="Helvetica Neue"/>
                <a:cs typeface="Helvetica Neue"/>
                <a:sym typeface="Helvetica Neue"/>
              </a:rPr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/>
        </p:nvSpPr>
        <p:spPr>
          <a:xfrm>
            <a:off x="526500" y="1095450"/>
            <a:ext cx="8091000" cy="29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you don’t have any of these, download them now!</a:t>
            </a:r>
            <a:endParaRPr b="1" sz="6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/>
        </p:nvSpPr>
        <p:spPr>
          <a:xfrm>
            <a:off x="526500" y="1095450"/>
            <a:ext cx="8091000" cy="29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the workshop, download the demo code (and examples) here:</a:t>
            </a:r>
            <a:endParaRPr b="1" sz="3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 u="sng">
                <a:solidFill>
                  <a:srgbClr val="1769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github.com/phone2action/hacktj-examples</a:t>
            </a:r>
            <a:endParaRPr b="1" sz="4800" u="sng">
              <a:solidFill>
                <a:srgbClr val="1769B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633413" y="357188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I GET data from the internet?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856025" y="1547550"/>
            <a:ext cx="74319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Send the </a:t>
            </a:r>
            <a:r>
              <a:rPr b="1" lang="en" sz="60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</a:t>
            </a:r>
            <a:r>
              <a:rPr b="1" lang="en" sz="6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 </a:t>
            </a:r>
            <a:r>
              <a:rPr b="1" lang="en" sz="60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 GET Request!</a:t>
            </a:r>
            <a:endParaRPr b="1" sz="6000" u="sng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633413" y="3571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</a:t>
            </a:r>
            <a:r>
              <a:rPr lang="en" u="sng"/>
              <a:t>API</a:t>
            </a:r>
            <a:r>
              <a:rPr lang="en"/>
              <a:t>?</a:t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1015500" y="1071750"/>
            <a:ext cx="7113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An </a:t>
            </a:r>
            <a:r>
              <a:rPr b="1" lang="en" sz="1800" u="sng">
                <a:latin typeface="Helvetica Neue"/>
                <a:ea typeface="Helvetica Neue"/>
                <a:cs typeface="Helvetica Neue"/>
                <a:sym typeface="Helvetica Neue"/>
              </a:rPr>
              <a:t>Application Programming Interface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 (API) is a set of functions, procedures, methods or classes used by computer programs to request services from the operating system, software libraries or any other service providers running on the computer. A computer</a:t>
            </a:r>
            <a:r>
              <a:rPr lang="en" sz="1800" u="sng"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 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programmer uses the API to make application programs.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Types of API include </a:t>
            </a:r>
            <a:r>
              <a:rPr b="1" lang="en" sz="1800" u="sng">
                <a:latin typeface="Helvetica Neue"/>
                <a:ea typeface="Helvetica Neue"/>
                <a:cs typeface="Helvetica Neue"/>
                <a:sym typeface="Helvetica Neue"/>
              </a:rPr>
              <a:t>web services API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 like the Twitter API, which allows programs to use the API to receive updates on tweets.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Helvetica Neue"/>
              <a:buChar char="-"/>
            </a:pPr>
            <a:r>
              <a:rPr i="1" lang="en" sz="1800">
                <a:latin typeface="Helvetica Neue"/>
                <a:ea typeface="Helvetica Neue"/>
                <a:cs typeface="Helvetica Neue"/>
                <a:sym typeface="Helvetica Neue"/>
              </a:rPr>
              <a:t>Wikipedia</a:t>
            </a:r>
            <a:endParaRPr i="1"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idx="4294967295" type="title"/>
          </p:nvPr>
        </p:nvSpPr>
        <p:spPr>
          <a:xfrm>
            <a:off x="633413" y="3571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Helvetica Neue"/>
                <a:ea typeface="Helvetica Neue"/>
                <a:cs typeface="Helvetica Neue"/>
                <a:sym typeface="Helvetica Neue"/>
              </a:rPr>
              <a:t>How can I access a </a:t>
            </a:r>
            <a:r>
              <a:rPr b="1" lang="en" sz="3000" u="sng">
                <a:latin typeface="Helvetica Neue"/>
                <a:ea typeface="Helvetica Neue"/>
                <a:cs typeface="Helvetica Neue"/>
                <a:sym typeface="Helvetica Neue"/>
              </a:rPr>
              <a:t>Web Services</a:t>
            </a:r>
            <a:r>
              <a:rPr b="1" lang="en" sz="3000" u="sng">
                <a:latin typeface="Helvetica Neue"/>
                <a:ea typeface="Helvetica Neue"/>
                <a:cs typeface="Helvetica Neue"/>
                <a:sym typeface="Helvetica Neue"/>
              </a:rPr>
              <a:t> API</a:t>
            </a:r>
            <a:r>
              <a:rPr b="1" lang="en" sz="3000"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20"/>
          <p:cNvSpPr txBox="1"/>
          <p:nvPr>
            <p:ph idx="4294967295" type="subTitle"/>
          </p:nvPr>
        </p:nvSpPr>
        <p:spPr>
          <a:xfrm>
            <a:off x="628650" y="1343025"/>
            <a:ext cx="7849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 Service APIs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the same thing as “HTTP REST APIs”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can tell the Web Service API to GET information for you by making an </a:t>
            </a:r>
            <a:r>
              <a:rPr b="1" lang="en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 Request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your app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example, we’ll use an </a:t>
            </a:r>
            <a:r>
              <a:rPr b="1" lang="en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 GET Request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GET Wikipedia data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1306950" y="2905625"/>
            <a:ext cx="2233200" cy="1476300"/>
          </a:xfrm>
          <a:prstGeom prst="rect">
            <a:avLst/>
          </a:prstGeom>
          <a:solidFill>
            <a:srgbClr val="CC00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Your App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3497700" y="2885200"/>
            <a:ext cx="2106300" cy="85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HTTP GET Request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5603850" y="2905625"/>
            <a:ext cx="2233200" cy="1476300"/>
          </a:xfrm>
          <a:prstGeom prst="rect">
            <a:avLst/>
          </a:prstGeom>
          <a:solidFill>
            <a:srgbClr val="67C7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Wikipedia Web Services API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25" name="Google Shape;125;p20"/>
          <p:cNvSpPr/>
          <p:nvPr/>
        </p:nvSpPr>
        <p:spPr>
          <a:xfrm flipH="1">
            <a:off x="3540150" y="3524525"/>
            <a:ext cx="2106300" cy="85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7C7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HTTP Response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633413" y="357188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Your Own </a:t>
            </a:r>
            <a:r>
              <a:rPr lang="en" u="sng"/>
              <a:t>HTTP GET Request</a:t>
            </a:r>
            <a:r>
              <a:rPr lang="en"/>
              <a:t>! </a:t>
            </a:r>
            <a:r>
              <a:rPr b="0" lang="en" sz="2400"/>
              <a:t>(Setup)</a:t>
            </a:r>
            <a:endParaRPr b="0" sz="2400"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064" y="1367001"/>
            <a:ext cx="2818627" cy="2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0591" y="1422288"/>
            <a:ext cx="2755497" cy="2051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850" y="1607887"/>
            <a:ext cx="1680326" cy="168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/>
          <p:nvPr/>
        </p:nvSpPr>
        <p:spPr>
          <a:xfrm>
            <a:off x="3622150" y="3217825"/>
            <a:ext cx="1055700" cy="311100"/>
          </a:xfrm>
          <a:prstGeom prst="ellipse">
            <a:avLst/>
          </a:prstGeom>
          <a:noFill/>
          <a:ln cap="flat" cmpd="sng" w="28575">
            <a:solidFill>
              <a:srgbClr val="CC00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6542100" y="1650450"/>
            <a:ext cx="2289900" cy="376800"/>
          </a:xfrm>
          <a:prstGeom prst="ellipse">
            <a:avLst/>
          </a:prstGeom>
          <a:noFill/>
          <a:ln cap="flat" cmpd="sng" w="28575">
            <a:solidFill>
              <a:srgbClr val="CC00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363025" y="3620000"/>
            <a:ext cx="21060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Open the Postman desktop app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2754238" y="3620000"/>
            <a:ext cx="27783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Skip making an account (or make one anyway 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😈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6053700" y="3620000"/>
            <a:ext cx="27093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Make sure that this search bar is visible!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idx="4294967295" type="title"/>
          </p:nvPr>
        </p:nvSpPr>
        <p:spPr>
          <a:xfrm>
            <a:off x="460050" y="721350"/>
            <a:ext cx="8223900" cy="3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7200">
                <a:latin typeface="Helvetica Neue"/>
                <a:ea typeface="Helvetica Neue"/>
                <a:cs typeface="Helvetica Neue"/>
                <a:sym typeface="Helvetica Neue"/>
              </a:rPr>
              <a:t>Demo: Making HTTP Requests in Postman</a:t>
            </a:r>
            <a:endParaRPr sz="7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