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iriam Libre"/>
      <p:regular r:id="rId34"/>
      <p:bold r:id="rId35"/>
    </p:embeddedFont>
    <p:embeddedFont>
      <p:font typeface="Roboto"/>
      <p:regular r:id="rId36"/>
      <p:bold r:id="rId37"/>
      <p:italic r:id="rId38"/>
      <p:boldItalic r:id="rId39"/>
    </p:embeddedFont>
    <p:embeddedFont>
      <p:font typeface="Work Sans"/>
      <p:regular r:id="rId40"/>
      <p:bold r:id="rId41"/>
      <p:italic r:id="rId42"/>
      <p:boldItalic r:id="rId43"/>
    </p:embeddedFont>
    <p:embeddedFont>
      <p:font typeface="Barlow Light"/>
      <p:regular r:id="rId44"/>
      <p:bold r:id="rId45"/>
      <p:italic r:id="rId46"/>
      <p:boldItalic r:id="rId47"/>
    </p:embeddedFont>
    <p:embeddedFont>
      <p:font typeface="Barlow"/>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FFA0C0-4AAF-4246-838F-F0AEB1A3355D}">
  <a:tblStyle styleId="{69FFA0C0-4AAF-4246-838F-F0AEB1A3355D}"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53C1808-C6C0-48AD-A8E9-D0455BA5FF8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WorkSans-regular.fntdata"/><Relationship Id="rId42" Type="http://schemas.openxmlformats.org/officeDocument/2006/relationships/font" Target="fonts/WorkSans-italic.fntdata"/><Relationship Id="rId41" Type="http://schemas.openxmlformats.org/officeDocument/2006/relationships/font" Target="fonts/WorkSans-bold.fntdata"/><Relationship Id="rId44" Type="http://schemas.openxmlformats.org/officeDocument/2006/relationships/font" Target="fonts/BarlowLight-regular.fntdata"/><Relationship Id="rId43" Type="http://schemas.openxmlformats.org/officeDocument/2006/relationships/font" Target="fonts/WorkSans-boldItalic.fntdata"/><Relationship Id="rId46" Type="http://schemas.openxmlformats.org/officeDocument/2006/relationships/font" Target="fonts/BarlowLight-italic.fntdata"/><Relationship Id="rId45" Type="http://schemas.openxmlformats.org/officeDocument/2006/relationships/font" Target="fonts/Barlow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regular.fntdata"/><Relationship Id="rId47" Type="http://schemas.openxmlformats.org/officeDocument/2006/relationships/font" Target="fonts/BarlowLight-boldItalic.fntdata"/><Relationship Id="rId49"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MiriamLibre-bold.fntdata"/><Relationship Id="rId34" Type="http://schemas.openxmlformats.org/officeDocument/2006/relationships/font" Target="fonts/MiriamLibre-regular.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boldItalic.fntdata"/><Relationship Id="rId50" Type="http://schemas.openxmlformats.org/officeDocument/2006/relationships/font" Target="fonts/Barlow-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26951515f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2695151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26309639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263096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26951515f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26951515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26951515f_1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26951515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26951515f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26951515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26951515f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26951515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26951515f_1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26951515f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26309639b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26309639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26309639b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26309639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26309639b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26309639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26309639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2630963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26951515f_1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26951515f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26951515f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26951515f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26951515f_1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26951515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26951515f_1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026951515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26951515f_1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26951515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26951515f_1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026951515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26309639b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26309639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26309639b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26309639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26951515f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26951515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26309639b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2630963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26951515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2695151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26309639b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26309639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26951515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2695151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A5B0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39" name="Shape 239"/>
        <p:cNvGrpSpPr/>
        <p:nvPr/>
      </p:nvGrpSpPr>
      <p:grpSpPr>
        <a:xfrm>
          <a:off x="0" y="0"/>
          <a:ext cx="0" cy="0"/>
          <a:chOff x="0" y="0"/>
          <a:chExt cx="0" cy="0"/>
        </a:xfrm>
      </p:grpSpPr>
      <p:sp>
        <p:nvSpPr>
          <p:cNvPr id="240" name="Google Shape;240;p13"/>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C4587"/>
                </a:solidFill>
              </a:rPr>
              <a:t>Grocery Price Comparison Application</a:t>
            </a:r>
            <a:endParaRPr>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03" name="Shape 303"/>
        <p:cNvGrpSpPr/>
        <p:nvPr/>
      </p:nvGrpSpPr>
      <p:grpSpPr>
        <a:xfrm>
          <a:off x="0" y="0"/>
          <a:ext cx="0" cy="0"/>
          <a:chOff x="0" y="0"/>
          <a:chExt cx="0" cy="0"/>
        </a:xfrm>
      </p:grpSpPr>
      <p:sp>
        <p:nvSpPr>
          <p:cNvPr id="304" name="Google Shape;304;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05" name="Google Shape;305;p22"/>
          <p:cNvPicPr preferRelativeResize="0"/>
          <p:nvPr/>
        </p:nvPicPr>
        <p:blipFill>
          <a:blip r:embed="rId3">
            <a:alphaModFix/>
          </a:blip>
          <a:stretch>
            <a:fillRect/>
          </a:stretch>
        </p:blipFill>
        <p:spPr>
          <a:xfrm>
            <a:off x="152400" y="152400"/>
            <a:ext cx="5707675" cy="4838699"/>
          </a:xfrm>
          <a:prstGeom prst="rect">
            <a:avLst/>
          </a:prstGeom>
          <a:noFill/>
          <a:ln>
            <a:noFill/>
          </a:ln>
        </p:spPr>
      </p:pic>
      <p:sp>
        <p:nvSpPr>
          <p:cNvPr id="306" name="Google Shape;306;p22"/>
          <p:cNvSpPr txBox="1"/>
          <p:nvPr/>
        </p:nvSpPr>
        <p:spPr>
          <a:xfrm>
            <a:off x="63100" y="105175"/>
            <a:ext cx="19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Schema Diagram</a:t>
            </a:r>
            <a:endParaRPr b="1">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5B0FE"/>
        </a:solidFill>
      </p:bgPr>
    </p:bg>
    <p:spTree>
      <p:nvGrpSpPr>
        <p:cNvPr id="310" name="Shape 310"/>
        <p:cNvGrpSpPr/>
        <p:nvPr/>
      </p:nvGrpSpPr>
      <p:grpSpPr>
        <a:xfrm>
          <a:off x="0" y="0"/>
          <a:ext cx="0" cy="0"/>
          <a:chOff x="0" y="0"/>
          <a:chExt cx="0" cy="0"/>
        </a:xfrm>
      </p:grpSpPr>
      <p:sp>
        <p:nvSpPr>
          <p:cNvPr id="311" name="Google Shape;311;p23"/>
          <p:cNvSpPr txBox="1"/>
          <p:nvPr>
            <p:ph idx="4294967295" type="title"/>
          </p:nvPr>
        </p:nvSpPr>
        <p:spPr>
          <a:xfrm>
            <a:off x="1842100" y="57250"/>
            <a:ext cx="5138700" cy="857400"/>
          </a:xfrm>
          <a:prstGeom prst="rect">
            <a:avLst/>
          </a:prstGeom>
        </p:spPr>
        <p:txBody>
          <a:bodyPr anchorCtr="0" anchor="b" bIns="91425" lIns="91425" spcFirstLastPara="1" rIns="91425" wrap="square" tIns="91425">
            <a:noAutofit/>
          </a:bodyPr>
          <a:lstStyle/>
          <a:p>
            <a:pPr indent="0" lvl="0" marL="0" rtl="0" algn="ctr">
              <a:lnSpc>
                <a:spcPct val="115000"/>
              </a:lnSpc>
              <a:spcBef>
                <a:spcPts val="1000"/>
              </a:spcBef>
              <a:spcAft>
                <a:spcPts val="1000"/>
              </a:spcAft>
              <a:buNone/>
            </a:pPr>
            <a:r>
              <a:rPr b="1" lang="en" sz="1700">
                <a:solidFill>
                  <a:schemeClr val="dk1"/>
                </a:solidFill>
                <a:latin typeface="Times New Roman"/>
                <a:ea typeface="Times New Roman"/>
                <a:cs typeface="Times New Roman"/>
                <a:sym typeface="Times New Roman"/>
              </a:rPr>
              <a:t>SPECIFICATION OF EACH DB OBJECT</a:t>
            </a:r>
            <a:endParaRPr sz="3300">
              <a:solidFill>
                <a:schemeClr val="dk1"/>
              </a:solidFill>
            </a:endParaRPr>
          </a:p>
        </p:txBody>
      </p:sp>
      <p:sp>
        <p:nvSpPr>
          <p:cNvPr id="312" name="Google Shape;312;p23"/>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3" name="Google Shape;313;p23"/>
          <p:cNvSpPr txBox="1"/>
          <p:nvPr/>
        </p:nvSpPr>
        <p:spPr>
          <a:xfrm>
            <a:off x="-71775" y="615475"/>
            <a:ext cx="23568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b="1" lang="en" sz="1200">
                <a:solidFill>
                  <a:schemeClr val="dk1"/>
                </a:solidFill>
                <a:latin typeface="Times New Roman"/>
                <a:ea typeface="Times New Roman"/>
                <a:cs typeface="Times New Roman"/>
                <a:sym typeface="Times New Roman"/>
              </a:rPr>
              <a:t>      GROCERY STORE:</a:t>
            </a:r>
            <a:r>
              <a:rPr b="1" lang="en" sz="1200" u="sng">
                <a:solidFill>
                  <a:schemeClr val="dk1"/>
                </a:solidFill>
                <a:latin typeface="Times New Roman"/>
                <a:ea typeface="Times New Roman"/>
                <a:cs typeface="Times New Roman"/>
                <a:sym typeface="Times New Roman"/>
              </a:rPr>
              <a:t> </a:t>
            </a:r>
            <a:endParaRPr b="1" sz="1200" u="sng">
              <a:solidFill>
                <a:schemeClr val="dk1"/>
              </a:solidFill>
              <a:latin typeface="Times New Roman"/>
              <a:ea typeface="Times New Roman"/>
              <a:cs typeface="Times New Roman"/>
              <a:sym typeface="Times New Roman"/>
            </a:endParaRPr>
          </a:p>
        </p:txBody>
      </p:sp>
      <p:graphicFrame>
        <p:nvGraphicFramePr>
          <p:cNvPr id="314" name="Google Shape;314;p23"/>
          <p:cNvGraphicFramePr/>
          <p:nvPr/>
        </p:nvGraphicFramePr>
        <p:xfrm>
          <a:off x="555950" y="914650"/>
          <a:ext cx="3000000" cy="3000000"/>
        </p:xfrm>
        <a:graphic>
          <a:graphicData uri="http://schemas.openxmlformats.org/drawingml/2006/table">
            <a:tbl>
              <a:tblPr bandRow="1">
                <a:noFill/>
                <a:tableStyleId>{69FFA0C0-4AAF-4246-838F-F0AEB1A3355D}</a:tableStyleId>
              </a:tblPr>
              <a:tblGrid>
                <a:gridCol w="714375"/>
                <a:gridCol w="971550"/>
                <a:gridCol w="904875"/>
                <a:gridCol w="762000"/>
                <a:gridCol w="794150"/>
                <a:gridCol w="897325"/>
                <a:gridCol w="1049750"/>
              </a:tblGrid>
              <a:tr h="12700">
                <a:tc>
                  <a:txBody>
                    <a:bodyPr/>
                    <a:lstStyle/>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store_id</a:t>
                      </a:r>
                      <a:endParaRPr b="1" sz="1200" u="sng">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store_name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store_street</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store_zip</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store_city</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store_state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store_website</a:t>
                      </a:r>
                      <a:endParaRPr b="1" sz="1200">
                        <a:latin typeface="Times New Roman"/>
                        <a:ea typeface="Times New Roman"/>
                        <a:cs typeface="Times New Roman"/>
                        <a:sym typeface="Times New Roman"/>
                      </a:endParaRPr>
                    </a:p>
                  </a:txBody>
                  <a:tcPr marT="0" marB="0" marR="68575" marL="68575"/>
                </a:tc>
              </a:tr>
            </a:tbl>
          </a:graphicData>
        </a:graphic>
      </p:graphicFrame>
      <p:graphicFrame>
        <p:nvGraphicFramePr>
          <p:cNvPr id="315" name="Google Shape;315;p23"/>
          <p:cNvGraphicFramePr/>
          <p:nvPr/>
        </p:nvGraphicFramePr>
        <p:xfrm>
          <a:off x="620725" y="1619600"/>
          <a:ext cx="3000000" cy="3000000"/>
        </p:xfrm>
        <a:graphic>
          <a:graphicData uri="http://schemas.openxmlformats.org/drawingml/2006/table">
            <a:tbl>
              <a:tblPr bandRow="1">
                <a:noFill/>
                <a:tableStyleId>{69FFA0C0-4AAF-4246-838F-F0AEB1A3355D}</a:tableStyleId>
              </a:tblPr>
              <a:tblGrid>
                <a:gridCol w="781050"/>
                <a:gridCol w="695325"/>
                <a:gridCol w="914400"/>
                <a:gridCol w="1104900"/>
              </a:tblGrid>
              <a:tr h="269350">
                <a:tc>
                  <a:txBody>
                    <a:bodyPr/>
                    <a:lstStyle/>
                    <a:p>
                      <a:pPr indent="0" lvl="0" marL="0" rtl="0" algn="ctr">
                        <a:lnSpc>
                          <a:spcPct val="115000"/>
                        </a:lnSpc>
                        <a:spcBef>
                          <a:spcPts val="0"/>
                        </a:spcBef>
                        <a:spcAft>
                          <a:spcPts val="0"/>
                        </a:spcAft>
                        <a:buNone/>
                      </a:pPr>
                      <a:r>
                        <a:rPr b="1" lang="en" sz="1200" u="sng">
                          <a:latin typeface="Times New Roman"/>
                          <a:ea typeface="Times New Roman"/>
                          <a:cs typeface="Times New Roman"/>
                          <a:sym typeface="Times New Roman"/>
                        </a:rPr>
                        <a:t>m_id</a:t>
                      </a:r>
                      <a:endParaRPr b="1" sz="1200">
                        <a:latin typeface="Times New Roman"/>
                        <a:ea typeface="Times New Roman"/>
                        <a:cs typeface="Times New Roman"/>
                        <a:sym typeface="Times New Roman"/>
                      </a:endParaRPr>
                    </a:p>
                  </a:txBody>
                  <a:tcPr marT="0" marB="0" marR="68575" marL="68575"/>
                </a:tc>
                <a:tc>
                  <a:txBody>
                    <a:bodyPr/>
                    <a:lstStyle/>
                    <a:p>
                      <a:pPr indent="0" lvl="0" marL="0" rtl="0" algn="ctr">
                        <a:lnSpc>
                          <a:spcPct val="115000"/>
                        </a:lnSpc>
                        <a:spcBef>
                          <a:spcPts val="0"/>
                        </a:spcBef>
                        <a:spcAft>
                          <a:spcPts val="0"/>
                        </a:spcAft>
                        <a:buNone/>
                      </a:pPr>
                      <a:r>
                        <a:rPr b="1" i="1" lang="en" sz="1200">
                          <a:latin typeface="Times New Roman"/>
                          <a:ea typeface="Times New Roman"/>
                          <a:cs typeface="Times New Roman"/>
                          <a:sym typeface="Times New Roman"/>
                        </a:rPr>
                        <a:t>store_id</a:t>
                      </a:r>
                      <a:endParaRPr b="1" i="1" sz="1200" u="sng">
                        <a:latin typeface="Times New Roman"/>
                        <a:ea typeface="Times New Roman"/>
                        <a:cs typeface="Times New Roman"/>
                        <a:sym typeface="Times New Roman"/>
                      </a:endParaRPr>
                    </a:p>
                  </a:txBody>
                  <a:tcPr marT="0" marB="0" marR="68575" marL="68575"/>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m_phone</a:t>
                      </a:r>
                      <a:endParaRPr b="1" sz="1200">
                        <a:latin typeface="Times New Roman"/>
                        <a:ea typeface="Times New Roman"/>
                        <a:cs typeface="Times New Roman"/>
                        <a:sym typeface="Times New Roman"/>
                      </a:endParaRPr>
                    </a:p>
                  </a:txBody>
                  <a:tcPr marT="0" marB="0" marR="68575" marL="68575"/>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m_password</a:t>
                      </a:r>
                      <a:endParaRPr b="1" sz="1200">
                        <a:latin typeface="Times New Roman"/>
                        <a:ea typeface="Times New Roman"/>
                        <a:cs typeface="Times New Roman"/>
                        <a:sym typeface="Times New Roman"/>
                      </a:endParaRPr>
                    </a:p>
                  </a:txBody>
                  <a:tcPr marT="0" marB="0" marR="68575" marL="68575"/>
                </a:tc>
              </a:tr>
            </a:tbl>
          </a:graphicData>
        </a:graphic>
      </p:graphicFrame>
      <p:sp>
        <p:nvSpPr>
          <p:cNvPr id="316" name="Google Shape;316;p23"/>
          <p:cNvSpPr txBox="1"/>
          <p:nvPr/>
        </p:nvSpPr>
        <p:spPr>
          <a:xfrm>
            <a:off x="0" y="1830775"/>
            <a:ext cx="17301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b="1" lang="en" sz="1200">
                <a:solidFill>
                  <a:schemeClr val="dk1"/>
                </a:solidFill>
                <a:latin typeface="Times New Roman"/>
                <a:ea typeface="Times New Roman"/>
                <a:cs typeface="Times New Roman"/>
                <a:sym typeface="Times New Roman"/>
              </a:rPr>
              <a:t>    OFFERS:</a:t>
            </a:r>
            <a:endParaRPr>
              <a:latin typeface="Barlow Light"/>
              <a:ea typeface="Barlow Light"/>
              <a:cs typeface="Barlow Light"/>
              <a:sym typeface="Barlow Light"/>
            </a:endParaRPr>
          </a:p>
        </p:txBody>
      </p:sp>
      <p:sp>
        <p:nvSpPr>
          <p:cNvPr id="317" name="Google Shape;317;p23"/>
          <p:cNvSpPr txBox="1"/>
          <p:nvPr/>
        </p:nvSpPr>
        <p:spPr>
          <a:xfrm>
            <a:off x="225675" y="1181475"/>
            <a:ext cx="27744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b="1" lang="en" sz="1200">
                <a:solidFill>
                  <a:schemeClr val="dk1"/>
                </a:solidFill>
                <a:latin typeface="Times New Roman"/>
                <a:ea typeface="Times New Roman"/>
                <a:cs typeface="Times New Roman"/>
                <a:sym typeface="Times New Roman"/>
              </a:rPr>
              <a:t>AUTHORIZED_PERSON:</a:t>
            </a:r>
            <a:endParaRPr sz="1200">
              <a:solidFill>
                <a:schemeClr val="dk1"/>
              </a:solidFill>
              <a:latin typeface="Times New Roman"/>
              <a:ea typeface="Times New Roman"/>
              <a:cs typeface="Times New Roman"/>
              <a:sym typeface="Times New Roman"/>
            </a:endParaRPr>
          </a:p>
        </p:txBody>
      </p:sp>
      <p:graphicFrame>
        <p:nvGraphicFramePr>
          <p:cNvPr id="318" name="Google Shape;318;p23"/>
          <p:cNvGraphicFramePr/>
          <p:nvPr/>
        </p:nvGraphicFramePr>
        <p:xfrm>
          <a:off x="647700" y="2101338"/>
          <a:ext cx="3000000" cy="3000000"/>
        </p:xfrm>
        <a:graphic>
          <a:graphicData uri="http://schemas.openxmlformats.org/drawingml/2006/table">
            <a:tbl>
              <a:tblPr bandRow="1">
                <a:noFill/>
                <a:tableStyleId>{69FFA0C0-4AAF-4246-838F-F0AEB1A3355D}</a:tableStyleId>
              </a:tblPr>
              <a:tblGrid>
                <a:gridCol w="742200"/>
                <a:gridCol w="742200"/>
                <a:gridCol w="556650"/>
                <a:gridCol w="1360700"/>
                <a:gridCol w="1546275"/>
              </a:tblGrid>
              <a:tr h="336000">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store_id</a:t>
                      </a:r>
                      <a:endParaRPr b="1" i="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item_id</a:t>
                      </a:r>
                      <a:endParaRPr b="1" i="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price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best_before_date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quantity_in_stock</a:t>
                      </a:r>
                      <a:endParaRPr b="1" sz="1200">
                        <a:latin typeface="Times New Roman"/>
                        <a:ea typeface="Times New Roman"/>
                        <a:cs typeface="Times New Roman"/>
                        <a:sym typeface="Times New Roman"/>
                      </a:endParaRPr>
                    </a:p>
                  </a:txBody>
                  <a:tcPr marT="0" marB="0" marR="68575" marL="68575"/>
                </a:tc>
              </a:tr>
            </a:tbl>
          </a:graphicData>
        </a:graphic>
      </p:graphicFrame>
      <p:graphicFrame>
        <p:nvGraphicFramePr>
          <p:cNvPr id="319" name="Google Shape;319;p23"/>
          <p:cNvGraphicFramePr/>
          <p:nvPr/>
        </p:nvGraphicFramePr>
        <p:xfrm>
          <a:off x="385575" y="2798025"/>
          <a:ext cx="3000000" cy="3000000"/>
        </p:xfrm>
        <a:graphic>
          <a:graphicData uri="http://schemas.openxmlformats.org/drawingml/2006/table">
            <a:tbl>
              <a:tblPr bandRow="1">
                <a:noFill/>
                <a:tableStyleId>{69FFA0C0-4AAF-4246-838F-F0AEB1A3355D}</a:tableStyleId>
              </a:tblPr>
              <a:tblGrid>
                <a:gridCol w="888275"/>
                <a:gridCol w="1053550"/>
                <a:gridCol w="1053550"/>
                <a:gridCol w="1225325"/>
                <a:gridCol w="1296150"/>
                <a:gridCol w="1246200"/>
                <a:gridCol w="973325"/>
              </a:tblGrid>
              <a:tr h="219075">
                <a:tc>
                  <a:txBody>
                    <a:bodyPr/>
                    <a:lstStyle/>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order_id</a:t>
                      </a:r>
                      <a:endParaRPr b="1" sz="1200" u="sng">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order_time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order_date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delivery_date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payment_mode</a:t>
                      </a:r>
                      <a:endParaRPr b="1" i="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shopping_list_id</a:t>
                      </a:r>
                      <a:endParaRPr b="1" i="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total_price</a:t>
                      </a:r>
                      <a:endParaRPr b="1" sz="1200">
                        <a:latin typeface="Times New Roman"/>
                        <a:ea typeface="Times New Roman"/>
                        <a:cs typeface="Times New Roman"/>
                        <a:sym typeface="Times New Roman"/>
                      </a:endParaRPr>
                    </a:p>
                  </a:txBody>
                  <a:tcPr marT="0" marB="0" marR="68575" marL="68575"/>
                </a:tc>
              </a:tr>
            </a:tbl>
          </a:graphicData>
        </a:graphic>
      </p:graphicFrame>
      <p:sp>
        <p:nvSpPr>
          <p:cNvPr id="320" name="Google Shape;320;p23"/>
          <p:cNvSpPr txBox="1"/>
          <p:nvPr/>
        </p:nvSpPr>
        <p:spPr>
          <a:xfrm>
            <a:off x="0" y="2523775"/>
            <a:ext cx="1042800" cy="3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1000"/>
              </a:spcAft>
              <a:buNone/>
            </a:pPr>
            <a:r>
              <a:rPr b="1" lang="en" sz="1200">
                <a:latin typeface="Times New Roman"/>
                <a:ea typeface="Times New Roman"/>
                <a:cs typeface="Times New Roman"/>
                <a:sym typeface="Times New Roman"/>
              </a:rPr>
              <a:t>    ORDERS:</a:t>
            </a:r>
            <a:endParaRPr sz="1200">
              <a:latin typeface="Times New Roman"/>
              <a:ea typeface="Times New Roman"/>
              <a:cs typeface="Times New Roman"/>
              <a:sym typeface="Times New Roman"/>
            </a:endParaRPr>
          </a:p>
        </p:txBody>
      </p:sp>
      <p:sp>
        <p:nvSpPr>
          <p:cNvPr id="321" name="Google Shape;321;p23"/>
          <p:cNvSpPr txBox="1"/>
          <p:nvPr/>
        </p:nvSpPr>
        <p:spPr>
          <a:xfrm>
            <a:off x="-71775" y="3240438"/>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b="1" lang="en" sz="1200">
                <a:solidFill>
                  <a:schemeClr val="dk1"/>
                </a:solidFill>
                <a:latin typeface="Times New Roman"/>
                <a:ea typeface="Times New Roman"/>
                <a:cs typeface="Times New Roman"/>
                <a:sym typeface="Times New Roman"/>
              </a:rPr>
              <a:t>      SHOPPING_LIST:</a:t>
            </a:r>
            <a:endParaRPr b="1" sz="1200">
              <a:solidFill>
                <a:schemeClr val="dk1"/>
              </a:solidFill>
              <a:latin typeface="Times New Roman"/>
              <a:ea typeface="Times New Roman"/>
              <a:cs typeface="Times New Roman"/>
              <a:sym typeface="Times New Roman"/>
            </a:endParaRPr>
          </a:p>
        </p:txBody>
      </p:sp>
      <p:graphicFrame>
        <p:nvGraphicFramePr>
          <p:cNvPr id="322" name="Google Shape;322;p23"/>
          <p:cNvGraphicFramePr/>
          <p:nvPr/>
        </p:nvGraphicFramePr>
        <p:xfrm>
          <a:off x="385575" y="4292650"/>
          <a:ext cx="3000000" cy="3000000"/>
        </p:xfrm>
        <a:graphic>
          <a:graphicData uri="http://schemas.openxmlformats.org/drawingml/2006/table">
            <a:tbl>
              <a:tblPr bandRow="1">
                <a:noFill/>
                <a:tableStyleId>{69FFA0C0-4AAF-4246-838F-F0AEB1A3355D}</a:tableStyleId>
              </a:tblPr>
              <a:tblGrid>
                <a:gridCol w="715200"/>
                <a:gridCol w="946600"/>
                <a:gridCol w="1230575"/>
                <a:gridCol w="988650"/>
                <a:gridCol w="1047125"/>
                <a:gridCol w="899825"/>
                <a:gridCol w="767250"/>
                <a:gridCol w="829425"/>
                <a:gridCol w="789700"/>
              </a:tblGrid>
              <a:tr h="294000">
                <a:tc>
                  <a:txBody>
                    <a:bodyPr/>
                    <a:lstStyle/>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cust_ID</a:t>
                      </a:r>
                      <a:endParaRPr b="1" sz="1200" u="sng">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cust_Name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cust_Password</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cust_phone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cust_email</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cust_street</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cust_zip</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cust_city</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cust_state</a:t>
                      </a:r>
                      <a:endParaRPr b="1" sz="1200">
                        <a:latin typeface="Times New Roman"/>
                        <a:ea typeface="Times New Roman"/>
                        <a:cs typeface="Times New Roman"/>
                        <a:sym typeface="Times New Roman"/>
                      </a:endParaRPr>
                    </a:p>
                  </a:txBody>
                  <a:tcPr marT="0" marB="0" marR="68575" marL="68575"/>
                </a:tc>
              </a:tr>
            </a:tbl>
          </a:graphicData>
        </a:graphic>
      </p:graphicFrame>
      <p:sp>
        <p:nvSpPr>
          <p:cNvPr id="323" name="Google Shape;323;p23"/>
          <p:cNvSpPr txBox="1"/>
          <p:nvPr/>
        </p:nvSpPr>
        <p:spPr>
          <a:xfrm>
            <a:off x="0" y="4148050"/>
            <a:ext cx="1371600" cy="269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0"/>
              </a:spcAft>
              <a:buNone/>
            </a:pPr>
            <a:r>
              <a:rPr b="1" lang="en" sz="1200">
                <a:latin typeface="Times New Roman"/>
                <a:ea typeface="Times New Roman"/>
                <a:cs typeface="Times New Roman"/>
                <a:sym typeface="Times New Roman"/>
              </a:rPr>
              <a:t>     CUSTOMER:</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just">
              <a:lnSpc>
                <a:spcPct val="115000"/>
              </a:lnSpc>
              <a:spcBef>
                <a:spcPts val="1000"/>
              </a:spcBef>
              <a:spcAft>
                <a:spcPts val="1000"/>
              </a:spcAft>
              <a:buNone/>
            </a:pPr>
            <a:r>
              <a:t/>
            </a:r>
            <a:endParaRPr sz="1200">
              <a:latin typeface="Times New Roman"/>
              <a:ea typeface="Times New Roman"/>
              <a:cs typeface="Times New Roman"/>
              <a:sym typeface="Times New Roman"/>
            </a:endParaRPr>
          </a:p>
        </p:txBody>
      </p:sp>
      <p:graphicFrame>
        <p:nvGraphicFramePr>
          <p:cNvPr id="324" name="Google Shape;324;p23"/>
          <p:cNvGraphicFramePr/>
          <p:nvPr/>
        </p:nvGraphicFramePr>
        <p:xfrm>
          <a:off x="385575" y="3633050"/>
          <a:ext cx="3000000" cy="3000000"/>
        </p:xfrm>
        <a:graphic>
          <a:graphicData uri="http://schemas.openxmlformats.org/drawingml/2006/table">
            <a:tbl>
              <a:tblPr>
                <a:noFill/>
                <a:tableStyleId>{A53C1808-C6C0-48AD-A8E9-D0455BA5FF80}</a:tableStyleId>
              </a:tblPr>
              <a:tblGrid>
                <a:gridCol w="657225"/>
                <a:gridCol w="1571625"/>
              </a:tblGrid>
              <a:tr h="352425">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cust_id</a:t>
                      </a:r>
                      <a:endParaRPr b="1" i="1"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shopping_list_id</a:t>
                      </a:r>
                      <a:endParaRPr b="1" sz="1200" u="sng">
                        <a:latin typeface="Times New Roman"/>
                        <a:ea typeface="Times New Roman"/>
                        <a:cs typeface="Times New Roman"/>
                        <a:sym typeface="Times New Roman"/>
                      </a:endParaRPr>
                    </a:p>
                  </a:txBody>
                  <a:tcPr marT="63500" marB="63500" marR="63500" marL="63500"/>
                </a:tc>
              </a:tr>
            </a:tbl>
          </a:graphicData>
        </a:graphic>
      </p:graphicFrame>
      <p:grpSp>
        <p:nvGrpSpPr>
          <p:cNvPr id="325" name="Google Shape;325;p23"/>
          <p:cNvGrpSpPr/>
          <p:nvPr/>
        </p:nvGrpSpPr>
        <p:grpSpPr>
          <a:xfrm>
            <a:off x="7148615" y="1059718"/>
            <a:ext cx="1362282" cy="1180199"/>
            <a:chOff x="3305175" y="4144963"/>
            <a:chExt cx="2149388" cy="1862100"/>
          </a:xfrm>
        </p:grpSpPr>
        <p:sp>
          <p:nvSpPr>
            <p:cNvPr id="326" name="Google Shape;326;p2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3"/>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3"/>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3"/>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3"/>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3"/>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3"/>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5B0FE"/>
        </a:solidFill>
      </p:bgPr>
    </p:bg>
    <p:spTree>
      <p:nvGrpSpPr>
        <p:cNvPr id="338" name="Shape 338"/>
        <p:cNvGrpSpPr/>
        <p:nvPr/>
      </p:nvGrpSpPr>
      <p:grpSpPr>
        <a:xfrm>
          <a:off x="0" y="0"/>
          <a:ext cx="0" cy="0"/>
          <a:chOff x="0" y="0"/>
          <a:chExt cx="0" cy="0"/>
        </a:xfrm>
      </p:grpSpPr>
      <p:sp>
        <p:nvSpPr>
          <p:cNvPr id="339" name="Google Shape;339;p2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0" name="Google Shape;340;p24"/>
          <p:cNvSpPr txBox="1"/>
          <p:nvPr/>
        </p:nvSpPr>
        <p:spPr>
          <a:xfrm>
            <a:off x="451350" y="669850"/>
            <a:ext cx="25488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b="1" lang="en" sz="1200">
                <a:solidFill>
                  <a:schemeClr val="dk1"/>
                </a:solidFill>
                <a:latin typeface="Times New Roman"/>
                <a:ea typeface="Times New Roman"/>
                <a:cs typeface="Times New Roman"/>
                <a:sym typeface="Times New Roman"/>
              </a:rPr>
              <a:t>ITEM</a:t>
            </a:r>
            <a:r>
              <a:rPr lang="en" sz="1200">
                <a:solidFill>
                  <a:schemeClr val="dk1"/>
                </a:solidFill>
                <a:latin typeface="Times New Roman"/>
                <a:ea typeface="Times New Roman"/>
                <a:cs typeface="Times New Roman"/>
                <a:sym typeface="Times New Roman"/>
              </a:rPr>
              <a:t>: </a:t>
            </a:r>
            <a:endParaRPr/>
          </a:p>
        </p:txBody>
      </p:sp>
      <p:graphicFrame>
        <p:nvGraphicFramePr>
          <p:cNvPr id="341" name="Google Shape;341;p24"/>
          <p:cNvGraphicFramePr/>
          <p:nvPr/>
        </p:nvGraphicFramePr>
        <p:xfrm>
          <a:off x="735188" y="1942763"/>
          <a:ext cx="3000000" cy="3000000"/>
        </p:xfrm>
        <a:graphic>
          <a:graphicData uri="http://schemas.openxmlformats.org/drawingml/2006/table">
            <a:tbl>
              <a:tblPr>
                <a:noFill/>
                <a:tableStyleId>{A53C1808-C6C0-48AD-A8E9-D0455BA5FF80}</a:tableStyleId>
              </a:tblPr>
              <a:tblGrid>
                <a:gridCol w="1285875"/>
                <a:gridCol w="723900"/>
                <a:gridCol w="838200"/>
              </a:tblGrid>
              <a:tr h="421175">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shopping_list_id</a:t>
                      </a:r>
                      <a:endParaRPr b="1" i="1"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item_id</a:t>
                      </a:r>
                      <a:endParaRPr b="1" i="1"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quantity</a:t>
                      </a:r>
                      <a:endParaRPr b="1" sz="1200">
                        <a:latin typeface="Times New Roman"/>
                        <a:ea typeface="Times New Roman"/>
                        <a:cs typeface="Times New Roman"/>
                        <a:sym typeface="Times New Roman"/>
                      </a:endParaRPr>
                    </a:p>
                  </a:txBody>
                  <a:tcPr marT="63500" marB="63500" marR="63500" marL="63500"/>
                </a:tc>
              </a:tr>
            </a:tbl>
          </a:graphicData>
        </a:graphic>
      </p:graphicFrame>
      <p:sp>
        <p:nvSpPr>
          <p:cNvPr id="342" name="Google Shape;342;p24"/>
          <p:cNvSpPr txBox="1"/>
          <p:nvPr/>
        </p:nvSpPr>
        <p:spPr>
          <a:xfrm>
            <a:off x="451350" y="1462800"/>
            <a:ext cx="1569600" cy="369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rPr b="1" lang="en" sz="1200">
                <a:latin typeface="Times New Roman"/>
                <a:ea typeface="Times New Roman"/>
                <a:cs typeface="Times New Roman"/>
                <a:sym typeface="Times New Roman"/>
              </a:rPr>
              <a:t>CONTAINS:</a:t>
            </a:r>
            <a:endParaRPr b="1" sz="1200">
              <a:latin typeface="Times New Roman"/>
              <a:ea typeface="Times New Roman"/>
              <a:cs typeface="Times New Roman"/>
              <a:sym typeface="Times New Roman"/>
            </a:endParaRPr>
          </a:p>
        </p:txBody>
      </p:sp>
      <p:graphicFrame>
        <p:nvGraphicFramePr>
          <p:cNvPr id="343" name="Google Shape;343;p24"/>
          <p:cNvGraphicFramePr/>
          <p:nvPr/>
        </p:nvGraphicFramePr>
        <p:xfrm>
          <a:off x="735200" y="1093575"/>
          <a:ext cx="3000000" cy="3000000"/>
        </p:xfrm>
        <a:graphic>
          <a:graphicData uri="http://schemas.openxmlformats.org/drawingml/2006/table">
            <a:tbl>
              <a:tblPr bandRow="1">
                <a:noFill/>
                <a:tableStyleId>{69FFA0C0-4AAF-4246-838F-F0AEB1A3355D}</a:tableStyleId>
              </a:tblPr>
              <a:tblGrid>
                <a:gridCol w="628650"/>
                <a:gridCol w="571500"/>
                <a:gridCol w="857250"/>
                <a:gridCol w="457200"/>
                <a:gridCol w="733425"/>
              </a:tblGrid>
              <a:tr h="12700">
                <a:tc>
                  <a:txBody>
                    <a:bodyPr/>
                    <a:lstStyle/>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item_id</a:t>
                      </a:r>
                      <a:endParaRPr b="1" sz="1200" u="sng">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brand</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item_name</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unit</a:t>
                      </a:r>
                      <a:endParaRPr b="1"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category</a:t>
                      </a:r>
                      <a:endParaRPr b="1" sz="1200">
                        <a:latin typeface="Times New Roman"/>
                        <a:ea typeface="Times New Roman"/>
                        <a:cs typeface="Times New Roman"/>
                        <a:sym typeface="Times New Roman"/>
                      </a:endParaRPr>
                    </a:p>
                  </a:txBody>
                  <a:tcPr marT="0" marB="0" marR="68575" marL="68575"/>
                </a:tc>
              </a:tr>
            </a:tbl>
          </a:graphicData>
        </a:graphic>
      </p:graphicFrame>
      <p:graphicFrame>
        <p:nvGraphicFramePr>
          <p:cNvPr id="344" name="Google Shape;344;p24"/>
          <p:cNvGraphicFramePr/>
          <p:nvPr/>
        </p:nvGraphicFramePr>
        <p:xfrm>
          <a:off x="1031938" y="3756975"/>
          <a:ext cx="3000000" cy="3000000"/>
        </p:xfrm>
        <a:graphic>
          <a:graphicData uri="http://schemas.openxmlformats.org/drawingml/2006/table">
            <a:tbl>
              <a:tblPr>
                <a:noFill/>
                <a:tableStyleId>{A53C1808-C6C0-48AD-A8E9-D0455BA5FF80}</a:tableStyleId>
              </a:tblPr>
              <a:tblGrid>
                <a:gridCol w="704850"/>
                <a:gridCol w="685800"/>
              </a:tblGrid>
              <a:tr h="3025">
                <a:tc>
                  <a:txBody>
                    <a:bodyPr/>
                    <a:lstStyle/>
                    <a:p>
                      <a:pPr indent="0" lvl="0" marL="0" rtl="0" algn="just">
                        <a:spcBef>
                          <a:spcPts val="0"/>
                        </a:spcBef>
                        <a:spcAft>
                          <a:spcPts val="0"/>
                        </a:spcAft>
                        <a:buNone/>
                      </a:pPr>
                      <a:r>
                        <a:rPr b="1" i="1" lang="en" sz="1200">
                          <a:latin typeface="Times New Roman"/>
                          <a:ea typeface="Times New Roman"/>
                          <a:cs typeface="Times New Roman"/>
                          <a:sym typeface="Times New Roman"/>
                        </a:rPr>
                        <a:t>order_id</a:t>
                      </a:r>
                      <a:endParaRPr b="1" i="1" sz="12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i="1" lang="en" sz="1200">
                          <a:latin typeface="Times New Roman"/>
                          <a:ea typeface="Times New Roman"/>
                          <a:cs typeface="Times New Roman"/>
                          <a:sym typeface="Times New Roman"/>
                        </a:rPr>
                        <a:t>store_id</a:t>
                      </a:r>
                      <a:endParaRPr b="1" i="1" sz="1200">
                        <a:latin typeface="Times New Roman"/>
                        <a:ea typeface="Times New Roman"/>
                        <a:cs typeface="Times New Roman"/>
                        <a:sym typeface="Times New Roman"/>
                      </a:endParaRPr>
                    </a:p>
                  </a:txBody>
                  <a:tcPr marT="63500" marB="63500" marR="63500" marL="63500"/>
                </a:tc>
              </a:tr>
            </a:tbl>
          </a:graphicData>
        </a:graphic>
      </p:graphicFrame>
      <p:sp>
        <p:nvSpPr>
          <p:cNvPr id="345" name="Google Shape;345;p24"/>
          <p:cNvSpPr txBox="1"/>
          <p:nvPr/>
        </p:nvSpPr>
        <p:spPr>
          <a:xfrm>
            <a:off x="491400" y="3324891"/>
            <a:ext cx="1489500" cy="369300"/>
          </a:xfrm>
          <a:prstGeom prst="rect">
            <a:avLst/>
          </a:prstGeom>
          <a:noFill/>
          <a:ln>
            <a:noFill/>
          </a:ln>
        </p:spPr>
        <p:txBody>
          <a:bodyPr anchorCtr="0" anchor="ctr" bIns="91425" lIns="91425" spcFirstLastPara="1" rIns="91425" wrap="square" tIns="91425">
            <a:noAutofit/>
          </a:bodyPr>
          <a:lstStyle/>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07916"/>
              </a:lnSpc>
              <a:spcBef>
                <a:spcPts val="0"/>
              </a:spcBef>
              <a:spcAft>
                <a:spcPts val="800"/>
              </a:spcAft>
              <a:buNone/>
            </a:pPr>
            <a:r>
              <a:rPr b="1" lang="en" sz="1200">
                <a:latin typeface="Times New Roman"/>
                <a:ea typeface="Times New Roman"/>
                <a:cs typeface="Times New Roman"/>
                <a:sym typeface="Times New Roman"/>
              </a:rPr>
              <a:t>Process_Order:</a:t>
            </a:r>
            <a:endParaRPr b="1" sz="1200">
              <a:latin typeface="Times New Roman"/>
              <a:ea typeface="Times New Roman"/>
              <a:cs typeface="Times New Roman"/>
              <a:sym typeface="Times New Roman"/>
            </a:endParaRPr>
          </a:p>
        </p:txBody>
      </p:sp>
      <p:sp>
        <p:nvSpPr>
          <p:cNvPr id="346" name="Google Shape;346;p24"/>
          <p:cNvSpPr txBox="1"/>
          <p:nvPr/>
        </p:nvSpPr>
        <p:spPr>
          <a:xfrm>
            <a:off x="451350" y="2460100"/>
            <a:ext cx="17304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b="1" lang="en" sz="1200">
                <a:solidFill>
                  <a:schemeClr val="dk1"/>
                </a:solidFill>
                <a:latin typeface="Times New Roman"/>
                <a:ea typeface="Times New Roman"/>
                <a:cs typeface="Times New Roman"/>
                <a:sym typeface="Times New Roman"/>
              </a:rPr>
              <a:t>Record:</a:t>
            </a:r>
            <a:endParaRPr/>
          </a:p>
        </p:txBody>
      </p:sp>
      <p:graphicFrame>
        <p:nvGraphicFramePr>
          <p:cNvPr id="347" name="Google Shape;347;p24"/>
          <p:cNvGraphicFramePr/>
          <p:nvPr/>
        </p:nvGraphicFramePr>
        <p:xfrm>
          <a:off x="841975" y="2925563"/>
          <a:ext cx="3000000" cy="3000000"/>
        </p:xfrm>
        <a:graphic>
          <a:graphicData uri="http://schemas.openxmlformats.org/drawingml/2006/table">
            <a:tbl>
              <a:tblPr>
                <a:noFill/>
                <a:tableStyleId>{A53C1808-C6C0-48AD-A8E9-D0455BA5FF80}</a:tableStyleId>
              </a:tblPr>
              <a:tblGrid>
                <a:gridCol w="885825"/>
                <a:gridCol w="714375"/>
                <a:gridCol w="866775"/>
              </a:tblGrid>
              <a:tr h="12700">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order_id</a:t>
                      </a:r>
                      <a:endParaRPr b="1" i="1"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b="1" i="1" lang="en" sz="1200">
                          <a:latin typeface="Times New Roman"/>
                          <a:ea typeface="Times New Roman"/>
                          <a:cs typeface="Times New Roman"/>
                          <a:sym typeface="Times New Roman"/>
                        </a:rPr>
                        <a:t>item_id</a:t>
                      </a:r>
                      <a:endParaRPr b="1" i="1"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quantity</a:t>
                      </a:r>
                      <a:endParaRPr b="1" sz="1200">
                        <a:latin typeface="Times New Roman"/>
                        <a:ea typeface="Times New Roman"/>
                        <a:cs typeface="Times New Roman"/>
                        <a:sym typeface="Times New Roman"/>
                      </a:endParaRPr>
                    </a:p>
                  </a:txBody>
                  <a:tcPr marT="63500" marB="63500" marR="63500" marL="63500"/>
                </a:tc>
              </a:tr>
            </a:tbl>
          </a:graphicData>
        </a:graphic>
      </p:graphicFrame>
      <p:sp>
        <p:nvSpPr>
          <p:cNvPr id="348" name="Google Shape;348;p24"/>
          <p:cNvSpPr txBox="1"/>
          <p:nvPr/>
        </p:nvSpPr>
        <p:spPr>
          <a:xfrm>
            <a:off x="76025" y="275125"/>
            <a:ext cx="91440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lang="en" sz="1700">
                <a:solidFill>
                  <a:schemeClr val="dk1"/>
                </a:solidFill>
                <a:latin typeface="Times New Roman"/>
                <a:ea typeface="Times New Roman"/>
                <a:cs typeface="Times New Roman"/>
                <a:sym typeface="Times New Roman"/>
              </a:rPr>
              <a:t>SPECIFICATION OF EACH DB OBJECT</a:t>
            </a:r>
            <a:endParaRPr>
              <a:solidFill>
                <a:schemeClr val="dk1"/>
              </a:solidFill>
            </a:endParaRPr>
          </a:p>
        </p:txBody>
      </p:sp>
      <p:grpSp>
        <p:nvGrpSpPr>
          <p:cNvPr id="349" name="Google Shape;349;p24"/>
          <p:cNvGrpSpPr/>
          <p:nvPr/>
        </p:nvGrpSpPr>
        <p:grpSpPr>
          <a:xfrm>
            <a:off x="5268565" y="1039093"/>
            <a:ext cx="2658562" cy="2839644"/>
            <a:chOff x="6662738" y="3806825"/>
            <a:chExt cx="1732075" cy="2195488"/>
          </a:xfrm>
        </p:grpSpPr>
        <p:sp>
          <p:nvSpPr>
            <p:cNvPr id="350" name="Google Shape;350;p24"/>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4"/>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4"/>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4"/>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4"/>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4"/>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4"/>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4"/>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4"/>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4"/>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4"/>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4"/>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4"/>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4"/>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4"/>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4"/>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4"/>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4"/>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3" name="Google Shape;373;p25"/>
          <p:cNvSpPr txBox="1"/>
          <p:nvPr>
            <p:ph idx="4294967295" type="title"/>
          </p:nvPr>
        </p:nvSpPr>
        <p:spPr>
          <a:xfrm>
            <a:off x="993875" y="348850"/>
            <a:ext cx="7327800" cy="857400"/>
          </a:xfrm>
          <a:prstGeom prst="rect">
            <a:avLst/>
          </a:prstGeom>
        </p:spPr>
        <p:txBody>
          <a:bodyPr anchorCtr="0" anchor="b" bIns="91425" lIns="91425" spcFirstLastPara="1" rIns="91425" wrap="square" tIns="91425">
            <a:noAutofit/>
          </a:bodyPr>
          <a:lstStyle/>
          <a:p>
            <a:pPr indent="0" lvl="0" marL="0" rtl="0" algn="ctr">
              <a:lnSpc>
                <a:spcPct val="115000"/>
              </a:lnSpc>
              <a:spcBef>
                <a:spcPts val="10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VIEWS</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000"/>
              </a:spcBef>
              <a:spcAft>
                <a:spcPts val="80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A view is </a:t>
            </a:r>
            <a:r>
              <a:rPr b="1" lang="en" sz="1200">
                <a:solidFill>
                  <a:srgbClr val="202124"/>
                </a:solidFill>
                <a:highlight>
                  <a:srgbClr val="FFFFFF"/>
                </a:highlight>
                <a:latin typeface="Roboto"/>
                <a:ea typeface="Roboto"/>
                <a:cs typeface="Roboto"/>
                <a:sym typeface="Roboto"/>
              </a:rPr>
              <a:t>a virtual table based on the result-set of an SQL statement</a:t>
            </a:r>
            <a:r>
              <a:rPr lang="en" sz="1200">
                <a:solidFill>
                  <a:srgbClr val="202124"/>
                </a:solidFill>
                <a:highlight>
                  <a:srgbClr val="FFFFFF"/>
                </a:highlight>
                <a:latin typeface="Roboto"/>
                <a:ea typeface="Roboto"/>
                <a:cs typeface="Roboto"/>
                <a:sym typeface="Roboto"/>
              </a:rPr>
              <a:t>.</a:t>
            </a:r>
            <a:endParaRPr b="1" sz="1800">
              <a:solidFill>
                <a:schemeClr val="dk1"/>
              </a:solidFill>
              <a:latin typeface="Times New Roman"/>
              <a:ea typeface="Times New Roman"/>
              <a:cs typeface="Times New Roman"/>
              <a:sym typeface="Times New Roman"/>
            </a:endParaRPr>
          </a:p>
        </p:txBody>
      </p:sp>
      <p:pic>
        <p:nvPicPr>
          <p:cNvPr id="374" name="Google Shape;374;p25"/>
          <p:cNvPicPr preferRelativeResize="0"/>
          <p:nvPr/>
        </p:nvPicPr>
        <p:blipFill>
          <a:blip r:embed="rId3">
            <a:alphaModFix/>
          </a:blip>
          <a:stretch>
            <a:fillRect/>
          </a:stretch>
        </p:blipFill>
        <p:spPr>
          <a:xfrm>
            <a:off x="630000" y="1165975"/>
            <a:ext cx="7879825" cy="357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6"/>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0" name="Google Shape;380;p26"/>
          <p:cNvPicPr preferRelativeResize="0"/>
          <p:nvPr/>
        </p:nvPicPr>
        <p:blipFill>
          <a:blip r:embed="rId3">
            <a:alphaModFix/>
          </a:blip>
          <a:stretch>
            <a:fillRect/>
          </a:stretch>
        </p:blipFill>
        <p:spPr>
          <a:xfrm>
            <a:off x="274350" y="1449950"/>
            <a:ext cx="8583476" cy="3454050"/>
          </a:xfrm>
          <a:prstGeom prst="rect">
            <a:avLst/>
          </a:prstGeom>
          <a:noFill/>
          <a:ln cap="flat" cmpd="sng" w="9525">
            <a:solidFill>
              <a:srgbClr val="000000"/>
            </a:solidFill>
            <a:prstDash val="solid"/>
            <a:round/>
            <a:headEnd len="sm" w="sm" type="none"/>
            <a:tailEnd len="sm" w="sm" type="none"/>
          </a:ln>
        </p:spPr>
      </p:pic>
      <p:sp>
        <p:nvSpPr>
          <p:cNvPr id="381" name="Google Shape;381;p26"/>
          <p:cNvSpPr txBox="1"/>
          <p:nvPr/>
        </p:nvSpPr>
        <p:spPr>
          <a:xfrm>
            <a:off x="413725" y="394925"/>
            <a:ext cx="8444100" cy="808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1800">
                <a:solidFill>
                  <a:schemeClr val="dk1"/>
                </a:solidFill>
                <a:latin typeface="Times New Roman"/>
                <a:ea typeface="Times New Roman"/>
                <a:cs typeface="Times New Roman"/>
                <a:sym typeface="Times New Roman"/>
              </a:rPr>
              <a:t>STORED PROCEDURE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800"/>
              </a:spcAft>
              <a:buNone/>
            </a:pPr>
            <a:r>
              <a:rPr lang="en" sz="1150">
                <a:solidFill>
                  <a:schemeClr val="dk1"/>
                </a:solidFill>
                <a:highlight>
                  <a:srgbClr val="FFFFFF"/>
                </a:highlight>
                <a:latin typeface="Verdana"/>
                <a:ea typeface="Verdana"/>
                <a:cs typeface="Verdana"/>
                <a:sym typeface="Verdana"/>
              </a:rPr>
              <a:t>A stored procedure is a prepared SQL code that you can save, so the code can be reused over and over again</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7" name="Google Shape;387;p27"/>
          <p:cNvPicPr preferRelativeResize="0"/>
          <p:nvPr/>
        </p:nvPicPr>
        <p:blipFill>
          <a:blip r:embed="rId3">
            <a:alphaModFix/>
          </a:blip>
          <a:stretch>
            <a:fillRect/>
          </a:stretch>
        </p:blipFill>
        <p:spPr>
          <a:xfrm>
            <a:off x="1707150" y="1578575"/>
            <a:ext cx="4629150" cy="2838450"/>
          </a:xfrm>
          <a:prstGeom prst="rect">
            <a:avLst/>
          </a:prstGeom>
          <a:noFill/>
          <a:ln>
            <a:noFill/>
          </a:ln>
        </p:spPr>
      </p:pic>
      <p:sp>
        <p:nvSpPr>
          <p:cNvPr id="388" name="Google Shape;388;p27"/>
          <p:cNvSpPr txBox="1"/>
          <p:nvPr/>
        </p:nvSpPr>
        <p:spPr>
          <a:xfrm>
            <a:off x="420850" y="713075"/>
            <a:ext cx="44139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800"/>
              </a:spcAft>
              <a:buNone/>
            </a:pPr>
            <a:r>
              <a:rPr b="1" lang="en" sz="2000">
                <a:solidFill>
                  <a:schemeClr val="dk1"/>
                </a:solidFill>
                <a:latin typeface="Times New Roman"/>
                <a:ea typeface="Times New Roman"/>
                <a:cs typeface="Times New Roman"/>
                <a:sym typeface="Times New Roman"/>
              </a:rPr>
              <a:t>Find_cheapest_store_given_itemID</a:t>
            </a:r>
            <a:r>
              <a:rPr b="1" lang="en" sz="1600">
                <a:solidFill>
                  <a:schemeClr val="dk1"/>
                </a:solidFill>
                <a:latin typeface="Times New Roman"/>
                <a:ea typeface="Times New Roman"/>
                <a:cs typeface="Times New Roman"/>
                <a:sym typeface="Times New Roman"/>
              </a:rPr>
              <a: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94" name="Google Shape;394;p28"/>
          <p:cNvPicPr preferRelativeResize="0"/>
          <p:nvPr/>
        </p:nvPicPr>
        <p:blipFill>
          <a:blip r:embed="rId3">
            <a:alphaModFix/>
          </a:blip>
          <a:stretch>
            <a:fillRect/>
          </a:stretch>
        </p:blipFill>
        <p:spPr>
          <a:xfrm>
            <a:off x="347925" y="1203600"/>
            <a:ext cx="8481600" cy="3536750"/>
          </a:xfrm>
          <a:prstGeom prst="rect">
            <a:avLst/>
          </a:prstGeom>
          <a:noFill/>
          <a:ln>
            <a:noFill/>
          </a:ln>
        </p:spPr>
      </p:pic>
      <p:sp>
        <p:nvSpPr>
          <p:cNvPr id="395" name="Google Shape;395;p28"/>
          <p:cNvSpPr txBox="1"/>
          <p:nvPr/>
        </p:nvSpPr>
        <p:spPr>
          <a:xfrm>
            <a:off x="417025" y="590825"/>
            <a:ext cx="37956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800"/>
              </a:spcAft>
              <a:buNone/>
            </a:pPr>
            <a:r>
              <a:rPr b="1" lang="en" sz="1700">
                <a:solidFill>
                  <a:schemeClr val="dk1"/>
                </a:solidFill>
                <a:latin typeface="Times New Roman"/>
                <a:ea typeface="Times New Roman"/>
                <a:cs typeface="Times New Roman"/>
                <a:sym typeface="Times New Roman"/>
              </a:rPr>
              <a:t>Find_cheapest_store_given_itemID:</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1" name="Google Shape;401;p29"/>
          <p:cNvSpPr txBox="1"/>
          <p:nvPr/>
        </p:nvSpPr>
        <p:spPr>
          <a:xfrm>
            <a:off x="526575" y="432550"/>
            <a:ext cx="8077200" cy="2858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000">
                <a:solidFill>
                  <a:schemeClr val="dk1"/>
                </a:solidFill>
                <a:latin typeface="Times New Roman"/>
                <a:ea typeface="Times New Roman"/>
                <a:cs typeface="Times New Roman"/>
                <a:sym typeface="Times New Roman"/>
              </a:rPr>
              <a:t>User login password</a:t>
            </a:r>
            <a:endParaRPr b="1" sz="2000">
              <a:solidFill>
                <a:schemeClr val="dk1"/>
              </a:solidFill>
              <a:latin typeface="Times New Roman"/>
              <a:ea typeface="Times New Roman"/>
              <a:cs typeface="Times New Roman"/>
              <a:sym typeface="Times New Roman"/>
            </a:endParaRPr>
          </a:p>
          <a:p>
            <a:pPr indent="0" lvl="0" marL="0" rtl="0" algn="ctr">
              <a:lnSpc>
                <a:spcPct val="115000"/>
              </a:lnSpc>
              <a:spcBef>
                <a:spcPts val="10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We have used the Customer table for the user login password, based on registration the customer choses a password for registering the grocery price comparison application, the password is </a:t>
            </a:r>
            <a:r>
              <a:rPr b="1" lang="en" sz="1300">
                <a:solidFill>
                  <a:schemeClr val="dk1"/>
                </a:solidFill>
                <a:latin typeface="Times New Roman"/>
                <a:ea typeface="Times New Roman"/>
                <a:cs typeface="Times New Roman"/>
                <a:sym typeface="Times New Roman"/>
              </a:rPr>
              <a:t>encrypted </a:t>
            </a:r>
            <a:r>
              <a:rPr lang="en" sz="1300">
                <a:solidFill>
                  <a:schemeClr val="dk1"/>
                </a:solidFill>
                <a:latin typeface="Times New Roman"/>
                <a:ea typeface="Times New Roman"/>
                <a:cs typeface="Times New Roman"/>
                <a:sym typeface="Times New Roman"/>
              </a:rPr>
              <a:t>and stored in the database of the customer table.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8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We have used a password in SHA1() function format, the SHA1() function in MySQL is used to encrypt a string using the SHA-1 algorithm. The SHA1 algorithm, which stands for the secure hash algorithm, generates a 160-bit checksum for a user-supplied string. If the string supplied as an argument is NULL, the MySQL SHA1() method returns NULL. The SHA1() function takes only one parameter, which is the </a:t>
            </a:r>
            <a:r>
              <a:rPr b="1" lang="en" sz="1300">
                <a:solidFill>
                  <a:schemeClr val="dk1"/>
                </a:solidFill>
                <a:latin typeface="Times New Roman"/>
                <a:ea typeface="Times New Roman"/>
                <a:cs typeface="Times New Roman"/>
                <a:sym typeface="Times New Roman"/>
              </a:rPr>
              <a:t>encrypted</a:t>
            </a:r>
            <a:r>
              <a:rPr lang="en" sz="1300">
                <a:solidFill>
                  <a:schemeClr val="dk1"/>
                </a:solidFill>
                <a:latin typeface="Times New Roman"/>
                <a:ea typeface="Times New Roman"/>
                <a:cs typeface="Times New Roman"/>
                <a:sym typeface="Times New Roman"/>
              </a:rPr>
              <a:t> string.</a:t>
            </a:r>
            <a:endParaRPr sz="1500">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07" name="Google Shape;407;p30"/>
          <p:cNvPicPr preferRelativeResize="0"/>
          <p:nvPr/>
        </p:nvPicPr>
        <p:blipFill>
          <a:blip r:embed="rId3">
            <a:alphaModFix/>
          </a:blip>
          <a:stretch>
            <a:fillRect/>
          </a:stretch>
        </p:blipFill>
        <p:spPr>
          <a:xfrm>
            <a:off x="959950" y="1244900"/>
            <a:ext cx="7051500" cy="3562475"/>
          </a:xfrm>
          <a:prstGeom prst="rect">
            <a:avLst/>
          </a:prstGeom>
          <a:noFill/>
          <a:ln cap="flat" cmpd="sng" w="12700">
            <a:solidFill>
              <a:srgbClr val="000000"/>
            </a:solidFill>
            <a:prstDash val="solid"/>
            <a:miter lim="8000"/>
            <a:headEnd len="sm" w="sm" type="none"/>
            <a:tailEnd len="sm" w="sm" type="none"/>
          </a:ln>
        </p:spPr>
      </p:pic>
      <p:sp>
        <p:nvSpPr>
          <p:cNvPr id="408" name="Google Shape;408;p30"/>
          <p:cNvSpPr txBox="1"/>
          <p:nvPr/>
        </p:nvSpPr>
        <p:spPr>
          <a:xfrm>
            <a:off x="340450" y="349875"/>
            <a:ext cx="8150700" cy="77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a:solidFill>
                  <a:schemeClr val="dk1"/>
                </a:solidFill>
                <a:latin typeface="Times New Roman"/>
                <a:ea typeface="Times New Roman"/>
                <a:cs typeface="Times New Roman"/>
                <a:sym typeface="Times New Roman"/>
              </a:rPr>
              <a:t>After adding the password from the application the customer table is updated in the below screenshot.</a:t>
            </a:r>
            <a:r>
              <a:rPr b="1" lang="en">
                <a:solidFill>
                  <a:schemeClr val="dk1"/>
                </a:solidFill>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800"/>
              </a:spcAft>
              <a:buNone/>
            </a:pPr>
            <a:r>
              <a:rPr lang="en">
                <a:solidFill>
                  <a:schemeClr val="dk1"/>
                </a:solidFill>
                <a:latin typeface="Times New Roman"/>
                <a:ea typeface="Times New Roman"/>
                <a:cs typeface="Times New Roman"/>
                <a:sym typeface="Times New Roman"/>
              </a:rPr>
              <a:t>In the customer table without password.</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1"/>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14" name="Google Shape;414;p31"/>
          <p:cNvPicPr preferRelativeResize="0"/>
          <p:nvPr/>
        </p:nvPicPr>
        <p:blipFill>
          <a:blip r:embed="rId3">
            <a:alphaModFix/>
          </a:blip>
          <a:stretch>
            <a:fillRect/>
          </a:stretch>
        </p:blipFill>
        <p:spPr>
          <a:xfrm>
            <a:off x="1146963" y="1239675"/>
            <a:ext cx="6849976" cy="3567700"/>
          </a:xfrm>
          <a:prstGeom prst="rect">
            <a:avLst/>
          </a:prstGeom>
          <a:noFill/>
          <a:ln cap="flat" cmpd="sng" w="12700">
            <a:solidFill>
              <a:srgbClr val="000000"/>
            </a:solidFill>
            <a:prstDash val="solid"/>
            <a:miter lim="8000"/>
            <a:headEnd len="sm" w="sm" type="none"/>
            <a:tailEnd len="sm" w="sm" type="none"/>
          </a:ln>
        </p:spPr>
      </p:pic>
      <p:sp>
        <p:nvSpPr>
          <p:cNvPr id="415" name="Google Shape;415;p31"/>
          <p:cNvSpPr txBox="1"/>
          <p:nvPr/>
        </p:nvSpPr>
        <p:spPr>
          <a:xfrm>
            <a:off x="1146975" y="707175"/>
            <a:ext cx="6147600" cy="400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1000"/>
              </a:spcBef>
              <a:spcAft>
                <a:spcPts val="800"/>
              </a:spcAft>
              <a:buNone/>
            </a:pPr>
            <a:r>
              <a:rPr lang="en">
                <a:solidFill>
                  <a:schemeClr val="dk1"/>
                </a:solidFill>
                <a:latin typeface="Times New Roman"/>
                <a:ea typeface="Times New Roman"/>
                <a:cs typeface="Times New Roman"/>
                <a:sym typeface="Times New Roman"/>
              </a:rPr>
              <a:t>In the customer table after the password in DB-side, it is encrypted.</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6" name="Google Shape;246;p14"/>
          <p:cNvSpPr txBox="1"/>
          <p:nvPr/>
        </p:nvSpPr>
        <p:spPr>
          <a:xfrm>
            <a:off x="788425" y="506850"/>
            <a:ext cx="77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247" name="Google Shape;247;p14"/>
          <p:cNvPicPr preferRelativeResize="0"/>
          <p:nvPr/>
        </p:nvPicPr>
        <p:blipFill>
          <a:blip r:embed="rId3">
            <a:alphaModFix/>
          </a:blip>
          <a:stretch>
            <a:fillRect/>
          </a:stretch>
        </p:blipFill>
        <p:spPr>
          <a:xfrm>
            <a:off x="5293800" y="506850"/>
            <a:ext cx="3545402" cy="3626854"/>
          </a:xfrm>
          <a:prstGeom prst="rect">
            <a:avLst/>
          </a:prstGeom>
          <a:noFill/>
          <a:ln>
            <a:noFill/>
          </a:ln>
        </p:spPr>
      </p:pic>
      <p:sp>
        <p:nvSpPr>
          <p:cNvPr id="248" name="Google Shape;248;p14"/>
          <p:cNvSpPr txBox="1"/>
          <p:nvPr>
            <p:ph idx="4294967295" type="body"/>
          </p:nvPr>
        </p:nvSpPr>
        <p:spPr>
          <a:xfrm>
            <a:off x="457200" y="1519900"/>
            <a:ext cx="4836600" cy="23097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t/>
            </a:r>
            <a:endParaRPr sz="1900"/>
          </a:p>
          <a:p>
            <a:pPr indent="0" lvl="0" marL="0" rtl="0" algn="just">
              <a:lnSpc>
                <a:spcPct val="115000"/>
              </a:lnSpc>
              <a:spcBef>
                <a:spcPts val="1000"/>
              </a:spcBef>
              <a:spcAft>
                <a:spcPts val="1000"/>
              </a:spcAft>
              <a:buClr>
                <a:schemeClr val="dk1"/>
              </a:buClr>
              <a:buSzPts val="1100"/>
              <a:buFont typeface="Arial"/>
              <a:buNone/>
            </a:pPr>
            <a:r>
              <a:rPr lang="en" sz="1900">
                <a:solidFill>
                  <a:schemeClr val="dk1"/>
                </a:solidFill>
                <a:latin typeface="Times New Roman"/>
                <a:ea typeface="Times New Roman"/>
                <a:cs typeface="Times New Roman"/>
                <a:sym typeface="Times New Roman"/>
              </a:rPr>
              <a:t>The “Grocery Price Comparison” application enables the user to place the order of their shopping list for the best deal. The application compares item prices across different shopping stores offering the best price for the items. This way their monthly expenses will be saved by getting the best deal on all items. </a:t>
            </a:r>
            <a:endParaRPr sz="1900">
              <a:solidFill>
                <a:srgbClr val="000000"/>
              </a:solidFill>
            </a:endParaRPr>
          </a:p>
        </p:txBody>
      </p:sp>
      <p:sp>
        <p:nvSpPr>
          <p:cNvPr id="249" name="Google Shape;249;p14"/>
          <p:cNvSpPr txBox="1"/>
          <p:nvPr>
            <p:ph idx="4294967295"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B5394"/>
                </a:solidFill>
              </a:rPr>
              <a:t>Purpose</a:t>
            </a:r>
            <a:endParaRPr>
              <a:solidFill>
                <a:srgbClr val="0B5394"/>
              </a:solidFill>
            </a:endParaRPr>
          </a:p>
        </p:txBody>
      </p:sp>
      <p:pic>
        <p:nvPicPr>
          <p:cNvPr id="250" name="Google Shape;250;p14"/>
          <p:cNvPicPr preferRelativeResize="0"/>
          <p:nvPr/>
        </p:nvPicPr>
        <p:blipFill>
          <a:blip r:embed="rId4">
            <a:alphaModFix/>
          </a:blip>
          <a:stretch>
            <a:fillRect/>
          </a:stretch>
        </p:blipFill>
        <p:spPr>
          <a:xfrm>
            <a:off x="2065213" y="137250"/>
            <a:ext cx="1922675" cy="1922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419" name="Shape 419"/>
        <p:cNvGrpSpPr/>
        <p:nvPr/>
      </p:nvGrpSpPr>
      <p:grpSpPr>
        <a:xfrm>
          <a:off x="0" y="0"/>
          <a:ext cx="0" cy="0"/>
          <a:chOff x="0" y="0"/>
          <a:chExt cx="0" cy="0"/>
        </a:xfrm>
      </p:grpSpPr>
      <p:sp>
        <p:nvSpPr>
          <p:cNvPr id="420" name="Google Shape;420;p32"/>
          <p:cNvSpPr/>
          <p:nvPr/>
        </p:nvSpPr>
        <p:spPr>
          <a:xfrm>
            <a:off x="3065425" y="432550"/>
            <a:ext cx="5742739" cy="344151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3894425" y="923990"/>
            <a:ext cx="4405500" cy="281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22" name="Google Shape;422;p3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3" name="Google Shape;423;p32"/>
          <p:cNvSpPr txBox="1"/>
          <p:nvPr>
            <p:ph idx="4294967295" type="body"/>
          </p:nvPr>
        </p:nvSpPr>
        <p:spPr>
          <a:xfrm>
            <a:off x="457650" y="459150"/>
            <a:ext cx="2097900" cy="3742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2100">
                <a:solidFill>
                  <a:schemeClr val="accent1"/>
                </a:solidFill>
                <a:latin typeface="Times New Roman"/>
                <a:ea typeface="Times New Roman"/>
                <a:cs typeface="Times New Roman"/>
                <a:sym typeface="Times New Roman"/>
              </a:rPr>
              <a:t>DB transactions from Flask backend</a:t>
            </a:r>
            <a:endParaRPr sz="2600">
              <a:solidFill>
                <a:schemeClr val="accent1"/>
              </a:solidFill>
              <a:latin typeface="Miriam Libre"/>
              <a:ea typeface="Miriam Libre"/>
              <a:cs typeface="Miriam Libre"/>
              <a:sym typeface="Miriam Libre"/>
            </a:endParaRPr>
          </a:p>
          <a:p>
            <a:pPr indent="0" lvl="0" marL="0" rtl="0" algn="l">
              <a:spcBef>
                <a:spcPts val="800"/>
              </a:spcBef>
              <a:spcAft>
                <a:spcPts val="0"/>
              </a:spcAft>
              <a:buNone/>
            </a:pPr>
            <a:r>
              <a:rPr lang="en" sz="1800"/>
              <a:t>Added logic in the backend to update the DB table </a:t>
            </a:r>
            <a:endParaRPr sz="1800"/>
          </a:p>
          <a:p>
            <a:pPr indent="0" lvl="0" marL="0" rtl="0" algn="l">
              <a:spcBef>
                <a:spcPts val="600"/>
              </a:spcBef>
              <a:spcAft>
                <a:spcPts val="0"/>
              </a:spcAft>
              <a:buNone/>
            </a:pPr>
            <a:r>
              <a:rPr lang="en" sz="1800"/>
              <a:t>For example:- </a:t>
            </a:r>
            <a:r>
              <a:rPr b="1" lang="en" sz="1800">
                <a:solidFill>
                  <a:schemeClr val="dk1"/>
                </a:solidFill>
                <a:latin typeface="Times New Roman"/>
                <a:ea typeface="Times New Roman"/>
                <a:cs typeface="Times New Roman"/>
                <a:sym typeface="Times New Roman"/>
              </a:rPr>
              <a:t>Create a new shopping list</a:t>
            </a:r>
            <a:endParaRPr sz="1800"/>
          </a:p>
        </p:txBody>
      </p:sp>
      <p:pic>
        <p:nvPicPr>
          <p:cNvPr id="424" name="Google Shape;424;p32"/>
          <p:cNvPicPr preferRelativeResize="0"/>
          <p:nvPr/>
        </p:nvPicPr>
        <p:blipFill>
          <a:blip r:embed="rId3">
            <a:alphaModFix/>
          </a:blip>
          <a:stretch>
            <a:fillRect/>
          </a:stretch>
        </p:blipFill>
        <p:spPr>
          <a:xfrm>
            <a:off x="3187850" y="601800"/>
            <a:ext cx="5620150" cy="261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0" name="Google Shape;430;p33"/>
          <p:cNvSpPr txBox="1"/>
          <p:nvPr>
            <p:ph type="title"/>
          </p:nvPr>
        </p:nvSpPr>
        <p:spPr>
          <a:xfrm>
            <a:off x="118700" y="69800"/>
            <a:ext cx="5138700" cy="857400"/>
          </a:xfrm>
          <a:prstGeom prst="rect">
            <a:avLst/>
          </a:prstGeom>
        </p:spPr>
        <p:txBody>
          <a:bodyPr anchorCtr="0" anchor="b"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Final design of DB apps portion: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000"/>
              </a:spcBef>
              <a:spcAft>
                <a:spcPts val="80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Customer Sign-up page</a:t>
            </a:r>
            <a:endParaRPr sz="3600"/>
          </a:p>
        </p:txBody>
      </p:sp>
      <p:pic>
        <p:nvPicPr>
          <p:cNvPr id="431" name="Google Shape;431;p33"/>
          <p:cNvPicPr preferRelativeResize="0"/>
          <p:nvPr/>
        </p:nvPicPr>
        <p:blipFill>
          <a:blip r:embed="rId3">
            <a:alphaModFix/>
          </a:blip>
          <a:stretch>
            <a:fillRect/>
          </a:stretch>
        </p:blipFill>
        <p:spPr>
          <a:xfrm>
            <a:off x="653350" y="927200"/>
            <a:ext cx="4085350" cy="421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7" name="Google Shape;437;p34"/>
          <p:cNvSpPr txBox="1"/>
          <p:nvPr>
            <p:ph type="title"/>
          </p:nvPr>
        </p:nvSpPr>
        <p:spPr>
          <a:xfrm>
            <a:off x="400800" y="154425"/>
            <a:ext cx="5138700" cy="857400"/>
          </a:xfrm>
          <a:prstGeom prst="rect">
            <a:avLst/>
          </a:prstGeom>
        </p:spPr>
        <p:txBody>
          <a:bodyPr anchorCtr="0" anchor="b" bIns="91425" lIns="91425" spcFirstLastPara="1" rIns="91425" wrap="square" tIns="91425">
            <a:noAutofit/>
          </a:bodyPr>
          <a:lstStyle/>
          <a:p>
            <a:pPr indent="0" lvl="0" marL="0" rtl="0" algn="just">
              <a:lnSpc>
                <a:spcPct val="115000"/>
              </a:lnSpc>
              <a:spcBef>
                <a:spcPts val="1000"/>
              </a:spcBef>
              <a:spcAft>
                <a:spcPts val="800"/>
              </a:spcAft>
              <a:buNone/>
            </a:pPr>
            <a:r>
              <a:rPr b="1" lang="en" sz="1800">
                <a:solidFill>
                  <a:schemeClr val="dk1"/>
                </a:solidFill>
                <a:latin typeface="Times New Roman"/>
                <a:ea typeface="Times New Roman"/>
                <a:cs typeface="Times New Roman"/>
                <a:sym typeface="Times New Roman"/>
              </a:rPr>
              <a:t>Customer Login page</a:t>
            </a:r>
            <a:endParaRPr sz="3600"/>
          </a:p>
        </p:txBody>
      </p:sp>
      <p:sp>
        <p:nvSpPr>
          <p:cNvPr id="438" name="Google Shape;438;p34"/>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39" name="Google Shape;439;p34"/>
          <p:cNvPicPr preferRelativeResize="0"/>
          <p:nvPr/>
        </p:nvPicPr>
        <p:blipFill>
          <a:blip r:embed="rId3">
            <a:alphaModFix/>
          </a:blip>
          <a:stretch>
            <a:fillRect/>
          </a:stretch>
        </p:blipFill>
        <p:spPr>
          <a:xfrm>
            <a:off x="313775" y="1100150"/>
            <a:ext cx="5312750" cy="37948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45" name="Google Shape;445;p35"/>
          <p:cNvSpPr txBox="1"/>
          <p:nvPr>
            <p:ph type="title"/>
          </p:nvPr>
        </p:nvSpPr>
        <p:spPr>
          <a:xfrm>
            <a:off x="917950" y="194300"/>
            <a:ext cx="2091000" cy="727200"/>
          </a:xfrm>
          <a:prstGeom prst="rect">
            <a:avLst/>
          </a:prstGeom>
        </p:spPr>
        <p:txBody>
          <a:bodyPr anchorCtr="0" anchor="b"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Item</a:t>
            </a:r>
            <a:r>
              <a:rPr lang="en" sz="18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Home</a:t>
            </a:r>
            <a:r>
              <a:rPr lang="en" sz="18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Page</a:t>
            </a:r>
            <a:endParaRPr sz="3600"/>
          </a:p>
        </p:txBody>
      </p:sp>
      <p:pic>
        <p:nvPicPr>
          <p:cNvPr id="446" name="Google Shape;446;p35"/>
          <p:cNvPicPr preferRelativeResize="0"/>
          <p:nvPr/>
        </p:nvPicPr>
        <p:blipFill>
          <a:blip r:embed="rId3">
            <a:alphaModFix/>
          </a:blip>
          <a:stretch>
            <a:fillRect/>
          </a:stretch>
        </p:blipFill>
        <p:spPr>
          <a:xfrm>
            <a:off x="159850" y="921500"/>
            <a:ext cx="5886350" cy="3883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2" name="Google Shape;452;p36"/>
          <p:cNvSpPr txBox="1"/>
          <p:nvPr>
            <p:ph type="title"/>
          </p:nvPr>
        </p:nvSpPr>
        <p:spPr>
          <a:xfrm>
            <a:off x="457200" y="210850"/>
            <a:ext cx="6820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Shopping List Add or Remove </a:t>
            </a:r>
            <a:endParaRPr/>
          </a:p>
        </p:txBody>
      </p:sp>
      <p:pic>
        <p:nvPicPr>
          <p:cNvPr id="453" name="Google Shape;453;p36"/>
          <p:cNvPicPr preferRelativeResize="0"/>
          <p:nvPr/>
        </p:nvPicPr>
        <p:blipFill>
          <a:blip r:embed="rId3">
            <a:alphaModFix/>
          </a:blip>
          <a:stretch>
            <a:fillRect/>
          </a:stretch>
        </p:blipFill>
        <p:spPr>
          <a:xfrm>
            <a:off x="391150" y="1068250"/>
            <a:ext cx="5382374" cy="3872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txBox="1"/>
          <p:nvPr>
            <p:ph idx="12" type="sldNum"/>
          </p:nvPr>
        </p:nvSpPr>
        <p:spPr>
          <a:xfrm>
            <a:off x="8888025" y="2482604"/>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9" name="Google Shape;459;p37"/>
          <p:cNvSpPr txBox="1"/>
          <p:nvPr>
            <p:ph type="title"/>
          </p:nvPr>
        </p:nvSpPr>
        <p:spPr>
          <a:xfrm>
            <a:off x="537225" y="68600"/>
            <a:ext cx="5138700" cy="857400"/>
          </a:xfrm>
          <a:prstGeom prst="rect">
            <a:avLst/>
          </a:prstGeom>
        </p:spPr>
        <p:txBody>
          <a:bodyPr anchorCtr="0" anchor="b"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Compare and split </a:t>
            </a:r>
            <a:endParaRPr sz="3600"/>
          </a:p>
        </p:txBody>
      </p:sp>
      <p:pic>
        <p:nvPicPr>
          <p:cNvPr id="460" name="Google Shape;460;p37"/>
          <p:cNvPicPr preferRelativeResize="0"/>
          <p:nvPr/>
        </p:nvPicPr>
        <p:blipFill>
          <a:blip r:embed="rId3">
            <a:alphaModFix/>
          </a:blip>
          <a:stretch>
            <a:fillRect/>
          </a:stretch>
        </p:blipFill>
        <p:spPr>
          <a:xfrm>
            <a:off x="244350" y="787735"/>
            <a:ext cx="5572626" cy="411692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6" name="Google Shape;466;p38"/>
          <p:cNvSpPr txBox="1"/>
          <p:nvPr>
            <p:ph type="title"/>
          </p:nvPr>
        </p:nvSpPr>
        <p:spPr>
          <a:xfrm>
            <a:off x="546850" y="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Splitting</a:t>
            </a:r>
            <a:endParaRPr/>
          </a:p>
        </p:txBody>
      </p:sp>
      <p:pic>
        <p:nvPicPr>
          <p:cNvPr id="467" name="Google Shape;467;p38"/>
          <p:cNvPicPr preferRelativeResize="0"/>
          <p:nvPr/>
        </p:nvPicPr>
        <p:blipFill>
          <a:blip r:embed="rId3">
            <a:alphaModFix/>
          </a:blip>
          <a:stretch>
            <a:fillRect/>
          </a:stretch>
        </p:blipFill>
        <p:spPr>
          <a:xfrm>
            <a:off x="284063" y="955200"/>
            <a:ext cx="5664276" cy="3640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3" name="Google Shape;473;p39"/>
          <p:cNvSpPr txBox="1"/>
          <p:nvPr>
            <p:ph type="title"/>
          </p:nvPr>
        </p:nvSpPr>
        <p:spPr>
          <a:xfrm>
            <a:off x="146900" y="944300"/>
            <a:ext cx="3689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Any unique designs you are proud of!</a:t>
            </a:r>
            <a:endParaRPr/>
          </a:p>
        </p:txBody>
      </p:sp>
      <p:sp>
        <p:nvSpPr>
          <p:cNvPr id="474" name="Google Shape;474;p39"/>
          <p:cNvSpPr txBox="1"/>
          <p:nvPr/>
        </p:nvSpPr>
        <p:spPr>
          <a:xfrm>
            <a:off x="94025" y="2153325"/>
            <a:ext cx="3112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The Grocery Price Comparison Application automatically places orders at the cheapest store offering an item. Moreover, </a:t>
            </a:r>
            <a:r>
              <a:rPr lang="en">
                <a:solidFill>
                  <a:schemeClr val="dk1"/>
                </a:solidFill>
                <a:latin typeface="Barlow Light"/>
                <a:ea typeface="Barlow Light"/>
                <a:cs typeface="Barlow Light"/>
                <a:sym typeface="Barlow Light"/>
              </a:rPr>
              <a:t>if the required quantity is not available, </a:t>
            </a:r>
            <a:r>
              <a:rPr lang="en">
                <a:latin typeface="Barlow Light"/>
                <a:ea typeface="Barlow Light"/>
                <a:cs typeface="Barlow Light"/>
                <a:sym typeface="Barlow Light"/>
              </a:rPr>
              <a:t>it places the order at the next cheapest store and updates the inventory of the store.</a:t>
            </a:r>
            <a:endParaRPr>
              <a:latin typeface="Barlow Light"/>
              <a:ea typeface="Barlow Light"/>
              <a:cs typeface="Barlow Light"/>
              <a:sym typeface="Barlow Light"/>
            </a:endParaRPr>
          </a:p>
        </p:txBody>
      </p:sp>
      <p:pic>
        <p:nvPicPr>
          <p:cNvPr id="475" name="Google Shape;475;p39"/>
          <p:cNvPicPr preferRelativeResize="0"/>
          <p:nvPr/>
        </p:nvPicPr>
        <p:blipFill>
          <a:blip r:embed="rId3">
            <a:alphaModFix/>
          </a:blip>
          <a:stretch>
            <a:fillRect/>
          </a:stretch>
        </p:blipFill>
        <p:spPr>
          <a:xfrm>
            <a:off x="3262875" y="0"/>
            <a:ext cx="5881125"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0"/>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1" name="Google Shape;481;p40"/>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idx="4294967295" type="title"/>
          </p:nvPr>
        </p:nvSpPr>
        <p:spPr>
          <a:xfrm>
            <a:off x="349550" y="1085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Block Diagram</a:t>
            </a:r>
            <a:endParaRPr>
              <a:solidFill>
                <a:schemeClr val="lt1"/>
              </a:solidFill>
            </a:endParaRPr>
          </a:p>
        </p:txBody>
      </p:sp>
      <p:sp>
        <p:nvSpPr>
          <p:cNvPr id="256" name="Google Shape;256;p1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7" name="Google Shape;257;p15"/>
          <p:cNvPicPr preferRelativeResize="0"/>
          <p:nvPr/>
        </p:nvPicPr>
        <p:blipFill>
          <a:blip r:embed="rId3">
            <a:alphaModFix/>
          </a:blip>
          <a:stretch>
            <a:fillRect/>
          </a:stretch>
        </p:blipFill>
        <p:spPr>
          <a:xfrm>
            <a:off x="2903900" y="965900"/>
            <a:ext cx="3840849" cy="3872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3" name="Google Shape;263;p16"/>
          <p:cNvPicPr preferRelativeResize="0"/>
          <p:nvPr/>
        </p:nvPicPr>
        <p:blipFill>
          <a:blip r:embed="rId3">
            <a:alphaModFix/>
          </a:blip>
          <a:stretch>
            <a:fillRect/>
          </a:stretch>
        </p:blipFill>
        <p:spPr>
          <a:xfrm>
            <a:off x="282100" y="440400"/>
            <a:ext cx="8566225" cy="4419075"/>
          </a:xfrm>
          <a:prstGeom prst="rect">
            <a:avLst/>
          </a:prstGeom>
          <a:noFill/>
          <a:ln>
            <a:noFill/>
          </a:ln>
        </p:spPr>
      </p:pic>
      <p:sp>
        <p:nvSpPr>
          <p:cNvPr id="264" name="Google Shape;264;p16"/>
          <p:cNvSpPr txBox="1"/>
          <p:nvPr/>
        </p:nvSpPr>
        <p:spPr>
          <a:xfrm>
            <a:off x="376125" y="545375"/>
            <a:ext cx="3488700" cy="774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Final overall architecture:block/component diagram</a:t>
            </a:r>
            <a:endParaRPr b="1" sz="1300">
              <a:solidFill>
                <a:schemeClr val="dk1"/>
              </a:solidFill>
              <a:highlight>
                <a:srgbClr val="F2F2F2"/>
              </a:highlight>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68" name="Shape 268"/>
        <p:cNvGrpSpPr/>
        <p:nvPr/>
      </p:nvGrpSpPr>
      <p:grpSpPr>
        <a:xfrm>
          <a:off x="0" y="0"/>
          <a:ext cx="0" cy="0"/>
          <a:chOff x="0" y="0"/>
          <a:chExt cx="0" cy="0"/>
        </a:xfrm>
      </p:grpSpPr>
      <p:sp>
        <p:nvSpPr>
          <p:cNvPr id="269" name="Google Shape;269;p17"/>
          <p:cNvSpPr txBox="1"/>
          <p:nvPr>
            <p:ph type="title"/>
          </p:nvPr>
        </p:nvSpPr>
        <p:spPr>
          <a:xfrm>
            <a:off x="457200" y="586975"/>
            <a:ext cx="58509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Key Functions - Manager</a:t>
            </a:r>
            <a:endParaRPr>
              <a:solidFill>
                <a:srgbClr val="4A86E8"/>
              </a:solidFill>
            </a:endParaRPr>
          </a:p>
        </p:txBody>
      </p:sp>
      <p:sp>
        <p:nvSpPr>
          <p:cNvPr id="270" name="Google Shape;270;p17"/>
          <p:cNvSpPr txBox="1"/>
          <p:nvPr>
            <p:ph idx="1" type="body"/>
          </p:nvPr>
        </p:nvSpPr>
        <p:spPr>
          <a:xfrm>
            <a:off x="457200" y="1657350"/>
            <a:ext cx="5462700" cy="3180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4A86E8"/>
              </a:buClr>
              <a:buSzPts val="2400"/>
              <a:buChar char="▹"/>
            </a:pPr>
            <a:r>
              <a:rPr lang="en"/>
              <a:t>Manager login </a:t>
            </a:r>
            <a:endParaRPr/>
          </a:p>
          <a:p>
            <a:pPr indent="-381000" lvl="0" marL="457200" rtl="0" algn="l">
              <a:lnSpc>
                <a:spcPct val="115000"/>
              </a:lnSpc>
              <a:spcBef>
                <a:spcPts val="0"/>
              </a:spcBef>
              <a:spcAft>
                <a:spcPts val="0"/>
              </a:spcAft>
              <a:buClr>
                <a:srgbClr val="4A86E8"/>
              </a:buClr>
              <a:buSzPts val="2400"/>
              <a:buChar char="▹"/>
            </a:pPr>
            <a:r>
              <a:rPr lang="en"/>
              <a:t>Update store inventory</a:t>
            </a:r>
            <a:endParaRPr/>
          </a:p>
          <a:p>
            <a:pPr indent="-381000" lvl="0" marL="457200" rtl="0" algn="l">
              <a:lnSpc>
                <a:spcPct val="115000"/>
              </a:lnSpc>
              <a:spcBef>
                <a:spcPts val="0"/>
              </a:spcBef>
              <a:spcAft>
                <a:spcPts val="0"/>
              </a:spcAft>
              <a:buClr>
                <a:srgbClr val="4A86E8"/>
              </a:buClr>
              <a:buSzPts val="2400"/>
              <a:buChar char="▹"/>
            </a:pPr>
            <a:r>
              <a:rPr lang="en"/>
              <a:t>Manage store information </a:t>
            </a:r>
            <a:endParaRPr/>
          </a:p>
        </p:txBody>
      </p:sp>
      <p:sp>
        <p:nvSpPr>
          <p:cNvPr id="271" name="Google Shape;271;p1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75" name="Shape 275"/>
        <p:cNvGrpSpPr/>
        <p:nvPr/>
      </p:nvGrpSpPr>
      <p:grpSpPr>
        <a:xfrm>
          <a:off x="0" y="0"/>
          <a:ext cx="0" cy="0"/>
          <a:chOff x="0" y="0"/>
          <a:chExt cx="0" cy="0"/>
        </a:xfrm>
      </p:grpSpPr>
      <p:sp>
        <p:nvSpPr>
          <p:cNvPr id="276" name="Google Shape;276;p18"/>
          <p:cNvSpPr txBox="1"/>
          <p:nvPr>
            <p:ph type="title"/>
          </p:nvPr>
        </p:nvSpPr>
        <p:spPr>
          <a:xfrm>
            <a:off x="457200" y="3053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Key Functions - Customer</a:t>
            </a:r>
            <a:endParaRPr>
              <a:solidFill>
                <a:srgbClr val="4A86E8"/>
              </a:solidFill>
            </a:endParaRPr>
          </a:p>
        </p:txBody>
      </p:sp>
      <p:sp>
        <p:nvSpPr>
          <p:cNvPr id="277" name="Google Shape;277;p18"/>
          <p:cNvSpPr txBox="1"/>
          <p:nvPr>
            <p:ph idx="1" type="body"/>
          </p:nvPr>
        </p:nvSpPr>
        <p:spPr>
          <a:xfrm>
            <a:off x="457200" y="1237875"/>
            <a:ext cx="5462700" cy="3180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4A86E8"/>
              </a:buClr>
              <a:buSzPts val="2400"/>
              <a:buChar char="▹"/>
            </a:pPr>
            <a:r>
              <a:rPr lang="en"/>
              <a:t>User registration/ login </a:t>
            </a:r>
            <a:endParaRPr/>
          </a:p>
          <a:p>
            <a:pPr indent="-381000" lvl="0" marL="457200" rtl="0" algn="l">
              <a:lnSpc>
                <a:spcPct val="115000"/>
              </a:lnSpc>
              <a:spcBef>
                <a:spcPts val="0"/>
              </a:spcBef>
              <a:spcAft>
                <a:spcPts val="0"/>
              </a:spcAft>
              <a:buClr>
                <a:srgbClr val="4A86E8"/>
              </a:buClr>
              <a:buSzPts val="2400"/>
              <a:buChar char="▹"/>
            </a:pPr>
            <a:r>
              <a:rPr lang="en"/>
              <a:t>Create shopping list</a:t>
            </a:r>
            <a:endParaRPr/>
          </a:p>
          <a:p>
            <a:pPr indent="-381000" lvl="0" marL="457200" rtl="0" algn="l">
              <a:lnSpc>
                <a:spcPct val="115000"/>
              </a:lnSpc>
              <a:spcBef>
                <a:spcPts val="0"/>
              </a:spcBef>
              <a:spcAft>
                <a:spcPts val="0"/>
              </a:spcAft>
              <a:buClr>
                <a:srgbClr val="4A86E8"/>
              </a:buClr>
              <a:buSzPts val="2400"/>
              <a:buChar char="▹"/>
            </a:pPr>
            <a:r>
              <a:rPr lang="en"/>
              <a:t>Remove/ add Items to shopping list</a:t>
            </a:r>
            <a:endParaRPr/>
          </a:p>
          <a:p>
            <a:pPr indent="-381000" lvl="0" marL="457200" rtl="0" algn="l">
              <a:lnSpc>
                <a:spcPct val="115000"/>
              </a:lnSpc>
              <a:spcBef>
                <a:spcPts val="0"/>
              </a:spcBef>
              <a:spcAft>
                <a:spcPts val="0"/>
              </a:spcAft>
              <a:buClr>
                <a:srgbClr val="4A86E8"/>
              </a:buClr>
              <a:buSzPts val="2400"/>
              <a:buChar char="▹"/>
            </a:pPr>
            <a:r>
              <a:rPr lang="en"/>
              <a:t>Check items in inventory</a:t>
            </a:r>
            <a:endParaRPr/>
          </a:p>
          <a:p>
            <a:pPr indent="-381000" lvl="0" marL="457200" rtl="0" algn="l">
              <a:lnSpc>
                <a:spcPct val="115000"/>
              </a:lnSpc>
              <a:spcBef>
                <a:spcPts val="0"/>
              </a:spcBef>
              <a:spcAft>
                <a:spcPts val="0"/>
              </a:spcAft>
              <a:buClr>
                <a:srgbClr val="4A86E8"/>
              </a:buClr>
              <a:buSzPts val="2400"/>
              <a:buChar char="▹"/>
            </a:pPr>
            <a:r>
              <a:rPr lang="en"/>
              <a:t>Check prices of specific item from different stores</a:t>
            </a:r>
            <a:endParaRPr/>
          </a:p>
          <a:p>
            <a:pPr indent="-381000" lvl="0" marL="457200" rtl="0" algn="l">
              <a:lnSpc>
                <a:spcPct val="115000"/>
              </a:lnSpc>
              <a:spcBef>
                <a:spcPts val="0"/>
              </a:spcBef>
              <a:spcAft>
                <a:spcPts val="0"/>
              </a:spcAft>
              <a:buClr>
                <a:srgbClr val="4A86E8"/>
              </a:buClr>
              <a:buSzPts val="2400"/>
              <a:buChar char="▹"/>
            </a:pPr>
            <a:r>
              <a:rPr lang="en"/>
              <a:t>Place order on the application for the cheapest deal</a:t>
            </a:r>
            <a:endParaRPr/>
          </a:p>
        </p:txBody>
      </p:sp>
      <p:sp>
        <p:nvSpPr>
          <p:cNvPr id="278" name="Google Shape;278;p1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4" name="Google Shape;284;p19"/>
          <p:cNvSpPr txBox="1"/>
          <p:nvPr>
            <p:ph type="title"/>
          </p:nvPr>
        </p:nvSpPr>
        <p:spPr>
          <a:xfrm>
            <a:off x="457200" y="6716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Functions of Grocery Price Comparison Application</a:t>
            </a:r>
            <a:endParaRPr/>
          </a:p>
        </p:txBody>
      </p:sp>
      <p:sp>
        <p:nvSpPr>
          <p:cNvPr id="285" name="Google Shape;285;p19"/>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It takes the shopping list from the customer and places the order at the cheapest store.</a:t>
            </a:r>
            <a:endParaRPr/>
          </a:p>
          <a:p>
            <a:pPr indent="0" lvl="0" marL="0" rtl="0" algn="l">
              <a:spcBef>
                <a:spcPts val="600"/>
              </a:spcBef>
              <a:spcAft>
                <a:spcPts val="0"/>
              </a:spcAft>
              <a:buNone/>
            </a:pPr>
            <a:r>
              <a:rPr lang="en"/>
              <a:t>Moves to the next cheapest store if inventory is insufficient.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89" name="Shape 289"/>
        <p:cNvGrpSpPr/>
        <p:nvPr/>
      </p:nvGrpSpPr>
      <p:grpSpPr>
        <a:xfrm>
          <a:off x="0" y="0"/>
          <a:ext cx="0" cy="0"/>
          <a:chOff x="0" y="0"/>
          <a:chExt cx="0" cy="0"/>
        </a:xfrm>
      </p:grpSpPr>
      <p:sp>
        <p:nvSpPr>
          <p:cNvPr id="290" name="Google Shape;290;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1" name="Google Shape;291;p20"/>
          <p:cNvSpPr txBox="1"/>
          <p:nvPr>
            <p:ph type="title"/>
          </p:nvPr>
        </p:nvSpPr>
        <p:spPr>
          <a:xfrm>
            <a:off x="457200" y="586975"/>
            <a:ext cx="58509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DataBase Design</a:t>
            </a:r>
            <a:endParaRPr>
              <a:solidFill>
                <a:srgbClr val="4A86E8"/>
              </a:solidFill>
            </a:endParaRPr>
          </a:p>
        </p:txBody>
      </p:sp>
      <p:sp>
        <p:nvSpPr>
          <p:cNvPr id="292" name="Google Shape;292;p20"/>
          <p:cNvSpPr txBox="1"/>
          <p:nvPr>
            <p:ph idx="1" type="body"/>
          </p:nvPr>
        </p:nvSpPr>
        <p:spPr>
          <a:xfrm>
            <a:off x="457200" y="1657350"/>
            <a:ext cx="5462700" cy="3180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600"/>
              </a:spcBef>
              <a:spcAft>
                <a:spcPts val="0"/>
              </a:spcAft>
              <a:buClr>
                <a:srgbClr val="4A86E8"/>
              </a:buClr>
              <a:buSzPts val="2400"/>
              <a:buChar char="▹"/>
            </a:pPr>
            <a:r>
              <a:rPr lang="en" sz="2400"/>
              <a:t>EERD</a:t>
            </a:r>
            <a:endParaRPr sz="2400"/>
          </a:p>
          <a:p>
            <a:pPr indent="-381000" lvl="0" marL="457200" marR="0" rtl="0" algn="l">
              <a:lnSpc>
                <a:spcPct val="115000"/>
              </a:lnSpc>
              <a:spcBef>
                <a:spcPts val="0"/>
              </a:spcBef>
              <a:spcAft>
                <a:spcPts val="0"/>
              </a:spcAft>
              <a:buClr>
                <a:srgbClr val="4A86E8"/>
              </a:buClr>
              <a:buSzPts val="2400"/>
              <a:buChar char="▹"/>
            </a:pPr>
            <a:r>
              <a:rPr lang="en" sz="2400"/>
              <a:t>Schema diagram</a:t>
            </a:r>
            <a:endParaRPr sz="2400"/>
          </a:p>
          <a:p>
            <a:pPr indent="-381000" lvl="0" marL="457200" marR="0" rtl="0" algn="l">
              <a:lnSpc>
                <a:spcPct val="115000"/>
              </a:lnSpc>
              <a:spcBef>
                <a:spcPts val="0"/>
              </a:spcBef>
              <a:spcAft>
                <a:spcPts val="0"/>
              </a:spcAft>
              <a:buClr>
                <a:srgbClr val="4A86E8"/>
              </a:buClr>
              <a:buSzPts val="2400"/>
              <a:buChar char="▹"/>
            </a:pPr>
            <a:r>
              <a:rPr lang="en" sz="2400">
                <a:solidFill>
                  <a:schemeClr val="dk1"/>
                </a:solidFill>
              </a:rPr>
              <a:t>Table design</a:t>
            </a:r>
            <a:endParaRPr sz="2400">
              <a:solidFill>
                <a:schemeClr val="dk1"/>
              </a:solidFill>
            </a:endParaRPr>
          </a:p>
          <a:p>
            <a:pPr indent="-381000" lvl="0" marL="457200" marR="0" rtl="0" algn="l">
              <a:lnSpc>
                <a:spcPct val="115000"/>
              </a:lnSpc>
              <a:spcBef>
                <a:spcPts val="0"/>
              </a:spcBef>
              <a:spcAft>
                <a:spcPts val="0"/>
              </a:spcAft>
              <a:buClr>
                <a:schemeClr val="accent1"/>
              </a:buClr>
              <a:buSzPts val="2400"/>
              <a:buChar char="▹"/>
            </a:pPr>
            <a:r>
              <a:rPr lang="en" sz="2400">
                <a:solidFill>
                  <a:schemeClr val="dk1"/>
                </a:solidFill>
              </a:rPr>
              <a:t>Stored procedures and views</a:t>
            </a:r>
            <a:endParaRPr sz="2400">
              <a:solidFill>
                <a:schemeClr val="dk1"/>
              </a:solidFill>
            </a:endParaRPr>
          </a:p>
          <a:p>
            <a:pPr indent="-381000" lvl="0" marL="457200" marR="0" rtl="0" algn="l">
              <a:lnSpc>
                <a:spcPct val="115000"/>
              </a:lnSpc>
              <a:spcBef>
                <a:spcPts val="0"/>
              </a:spcBef>
              <a:spcAft>
                <a:spcPts val="0"/>
              </a:spcAft>
              <a:buClr>
                <a:schemeClr val="accent1"/>
              </a:buClr>
              <a:buSzPts val="2400"/>
              <a:buChar char="▹"/>
            </a:pPr>
            <a:r>
              <a:rPr lang="en" sz="2400">
                <a:solidFill>
                  <a:schemeClr val="dk1"/>
                </a:solidFill>
              </a:rPr>
              <a:t>Transactions</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21"/>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8" name="Google Shape;298;p21"/>
          <p:cNvSpPr txBox="1"/>
          <p:nvPr/>
        </p:nvSpPr>
        <p:spPr>
          <a:xfrm>
            <a:off x="2643925" y="342650"/>
            <a:ext cx="373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Barlow"/>
                <a:ea typeface="Barlow"/>
                <a:cs typeface="Barlow"/>
                <a:sym typeface="Barlow"/>
              </a:rPr>
              <a:t>EERD DIAGRAM</a:t>
            </a:r>
            <a:endParaRPr b="1">
              <a:latin typeface="Barlow"/>
              <a:ea typeface="Barlow"/>
              <a:cs typeface="Barlow"/>
              <a:sym typeface="Barlow"/>
            </a:endParaRPr>
          </a:p>
        </p:txBody>
      </p:sp>
      <p:pic>
        <p:nvPicPr>
          <p:cNvPr id="299" name="Google Shape;299;p21"/>
          <p:cNvPicPr preferRelativeResize="0"/>
          <p:nvPr/>
        </p:nvPicPr>
        <p:blipFill>
          <a:blip r:embed="rId3">
            <a:alphaModFix/>
          </a:blip>
          <a:stretch>
            <a:fillRect/>
          </a:stretch>
        </p:blipFill>
        <p:spPr>
          <a:xfrm>
            <a:off x="727876" y="742850"/>
            <a:ext cx="7688244" cy="4064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