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BE8B-AD79-4316-AE16-14C144EFC7E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56770-8308-4DE4-BCBF-79EA72371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56770-8308-4DE4-BCBF-79EA72371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CC3B-9BC2-4932-938C-24BE1AD7699E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6D30-0936-461E-B3D3-B4446EFB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Boosting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Boosting?</a:t>
            </a:r>
            <a:endParaRPr lang="en-US" dirty="0"/>
          </a:p>
        </p:txBody>
      </p:sp>
      <p:pic>
        <p:nvPicPr>
          <p:cNvPr id="4" name="Content Placeholder 3" descr="boosting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667192"/>
            <a:ext cx="4038600" cy="4391978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Its combine set of weak learners convert into a strong learners.</a:t>
            </a:r>
          </a:p>
          <a:p>
            <a:r>
              <a:rPr lang="en-GB" dirty="0" smtClean="0"/>
              <a:t>Minimize the training errors.</a:t>
            </a:r>
          </a:p>
          <a:p>
            <a:r>
              <a:rPr lang="en-GB" dirty="0" smtClean="0"/>
              <a:t>It will Improve the </a:t>
            </a:r>
            <a:r>
              <a:rPr lang="en-GB" dirty="0" err="1" smtClean="0"/>
              <a:t>prdiction</a:t>
            </a:r>
            <a:r>
              <a:rPr lang="en-GB" dirty="0" smtClean="0"/>
              <a:t>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Boosting Algorithm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71802" y="2000240"/>
            <a:ext cx="6072198" cy="4125923"/>
          </a:xfrm>
        </p:spPr>
        <p:txBody>
          <a:bodyPr/>
          <a:lstStyle/>
          <a:p>
            <a:r>
              <a:rPr lang="en-GB" dirty="0" err="1" smtClean="0"/>
              <a:t>Ada</a:t>
            </a:r>
            <a:r>
              <a:rPr lang="en-GB" dirty="0" smtClean="0"/>
              <a:t> boost</a:t>
            </a:r>
          </a:p>
          <a:p>
            <a:r>
              <a:rPr lang="en-GB" dirty="0" smtClean="0"/>
              <a:t>XG boost</a:t>
            </a:r>
          </a:p>
          <a:p>
            <a:r>
              <a:rPr lang="en-GB" dirty="0" smtClean="0"/>
              <a:t>LG boost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Adaptive boosting or </a:t>
            </a:r>
            <a:r>
              <a:rPr lang="en-US" b="1" dirty="0" err="1"/>
              <a:t>AdaBoost</a:t>
            </a:r>
            <a:endParaRPr lang="en-US" dirty="0"/>
          </a:p>
        </p:txBody>
      </p:sp>
      <p:pic>
        <p:nvPicPr>
          <p:cNvPr id="6" name="Content Placeholder 5" descr="ADABOOST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5286412" cy="435771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00694" y="1571612"/>
            <a:ext cx="3643306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It working same as normal boosting algorithm.</a:t>
            </a:r>
          </a:p>
          <a:p>
            <a:r>
              <a:rPr lang="en-GB" sz="2000" dirty="0" smtClean="0"/>
              <a:t>Identify the misclassified </a:t>
            </a:r>
            <a:r>
              <a:rPr lang="en-GB" sz="2000" dirty="0" err="1" smtClean="0"/>
              <a:t>datapoints</a:t>
            </a:r>
            <a:r>
              <a:rPr lang="en-GB" sz="2000" dirty="0" smtClean="0"/>
              <a:t> &amp;adjusting their weights to minimize the training error.</a:t>
            </a:r>
          </a:p>
          <a:p>
            <a:r>
              <a:rPr lang="en-GB" sz="2000" dirty="0" smtClean="0"/>
              <a:t>This model </a:t>
            </a:r>
            <a:r>
              <a:rPr lang="en-GB" sz="2000" dirty="0"/>
              <a:t>continues optimize </a:t>
            </a:r>
            <a:r>
              <a:rPr lang="en-GB" sz="2000" dirty="0" smtClean="0"/>
              <a:t>in sequentially </a:t>
            </a:r>
            <a:r>
              <a:rPr lang="en-GB" sz="2000" dirty="0"/>
              <a:t>until it </a:t>
            </a:r>
            <a:r>
              <a:rPr lang="en-GB" sz="2000" dirty="0" err="1" smtClean="0"/>
              <a:t>wil</a:t>
            </a:r>
            <a:r>
              <a:rPr lang="en-GB" sz="2000" dirty="0" smtClean="0"/>
              <a:t> get </a:t>
            </a:r>
            <a:r>
              <a:rPr lang="en-GB" sz="2000" dirty="0"/>
              <a:t>the strongest predictor.  </a:t>
            </a:r>
            <a:endParaRPr lang="en-GB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Ada</a:t>
            </a:r>
            <a:r>
              <a:rPr lang="en-GB" b="1" dirty="0" smtClean="0"/>
              <a:t> Boost</a:t>
            </a:r>
            <a:endParaRPr lang="en-US" b="1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0" y="1428736"/>
            <a:ext cx="6111858" cy="642942"/>
          </a:xfrm>
        </p:spPr>
        <p:txBody>
          <a:bodyPr/>
          <a:lstStyle/>
          <a:p>
            <a:r>
              <a:rPr lang="en-GB" dirty="0" smtClean="0"/>
              <a:t>      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Advantages:</a:t>
            </a:r>
          </a:p>
          <a:p>
            <a:r>
              <a:rPr lang="en-GB" dirty="0" smtClean="0"/>
              <a:t>It increases the accuracy of weak learning models.</a:t>
            </a:r>
          </a:p>
          <a:p>
            <a:r>
              <a:rPr lang="en-GB" dirty="0" smtClean="0"/>
              <a:t>ability to combines multiple weak learners to form a strong learners.</a:t>
            </a:r>
          </a:p>
          <a:p>
            <a:pPr>
              <a:buNone/>
            </a:pPr>
            <a:r>
              <a:rPr lang="en-GB" b="1" dirty="0" smtClean="0"/>
              <a:t>USES:</a:t>
            </a:r>
          </a:p>
          <a:p>
            <a:r>
              <a:rPr lang="en-GB" dirty="0" smtClean="0"/>
              <a:t>Its used for both </a:t>
            </a:r>
            <a:r>
              <a:rPr lang="en-GB" dirty="0" err="1" smtClean="0"/>
              <a:t>classificaation</a:t>
            </a:r>
            <a:r>
              <a:rPr lang="en-GB" dirty="0" smtClean="0"/>
              <a:t> and regression.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929190" y="1071546"/>
            <a:ext cx="4500594" cy="1428760"/>
          </a:xfrm>
        </p:spPr>
        <p:txBody>
          <a:bodyPr/>
          <a:lstStyle/>
          <a:p>
            <a:r>
              <a:rPr lang="en-GB" dirty="0" smtClean="0"/>
              <a:t>Disadvantages: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adaboost</a:t>
            </a:r>
            <a:r>
              <a:rPr lang="en-GB" dirty="0" smtClean="0"/>
              <a:t> needs the quality data for training as it is very sensitive to noisy data and outliers.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Extreme gradient boosting or </a:t>
            </a:r>
            <a:r>
              <a:rPr lang="en-GB" dirty="0" err="1" smtClean="0"/>
              <a:t>XGBoost</a:t>
            </a:r>
            <a:endParaRPr lang="en-US" dirty="0"/>
          </a:p>
        </p:txBody>
      </p:sp>
      <p:pic>
        <p:nvPicPr>
          <p:cNvPr id="7" name="Content Placeholder 6" descr="x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28736"/>
            <a:ext cx="6643702" cy="464347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572264" y="1600200"/>
            <a:ext cx="2571736" cy="52578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It has additional </a:t>
            </a:r>
            <a:r>
              <a:rPr lang="en-GB" sz="2000" dirty="0" err="1" smtClean="0"/>
              <a:t>funtionality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Distributed machine learning process.</a:t>
            </a:r>
          </a:p>
          <a:p>
            <a:r>
              <a:rPr lang="en-GB" sz="2000" dirty="0" smtClean="0"/>
              <a:t>More computational speed and model efficiency.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XGBoost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Performance : It will give high-quality results.</a:t>
            </a:r>
          </a:p>
          <a:p>
            <a:r>
              <a:rPr lang="en-GB" sz="2000" dirty="0" err="1" smtClean="0"/>
              <a:t>Scalabilty</a:t>
            </a:r>
            <a:r>
              <a:rPr lang="en-GB" sz="2000" dirty="0" smtClean="0"/>
              <a:t>: suitable for large dataset.</a:t>
            </a:r>
          </a:p>
          <a:p>
            <a:r>
              <a:rPr lang="en-GB" sz="2000" dirty="0" smtClean="0"/>
              <a:t>Customizability: </a:t>
            </a:r>
            <a:r>
              <a:rPr lang="en-GB" sz="2000" dirty="0" err="1" smtClean="0"/>
              <a:t>hyperparameters</a:t>
            </a:r>
            <a:r>
              <a:rPr lang="en-GB" sz="2000" dirty="0" smtClean="0"/>
              <a:t>  can be adjusted to optimize performance </a:t>
            </a:r>
            <a:r>
              <a:rPr lang="en-US" sz="2000" dirty="0" smtClean="0"/>
              <a:t>making it highly customizable.</a:t>
            </a:r>
          </a:p>
          <a:p>
            <a:r>
              <a:rPr lang="en-US" sz="2000" dirty="0" smtClean="0"/>
              <a:t>Interpretability: </a:t>
            </a:r>
            <a:r>
              <a:rPr lang="en-GB" sz="2000" dirty="0" smtClean="0"/>
              <a:t>better understanding of which variables are most important in making predictions.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It is a complex  algorithm and can be difficult to interpret.</a:t>
            </a:r>
          </a:p>
          <a:p>
            <a:r>
              <a:rPr lang="en-GB" sz="2000" dirty="0" smtClean="0"/>
              <a:t>It is slow to train due to its many </a:t>
            </a:r>
            <a:r>
              <a:rPr lang="en-GB" sz="2000" dirty="0" err="1" smtClean="0"/>
              <a:t>hyperparametrs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It can be prone to </a:t>
            </a:r>
            <a:r>
              <a:rPr lang="en-GB" sz="2000" dirty="0" err="1" smtClean="0"/>
              <a:t>overfitting</a:t>
            </a:r>
            <a:r>
              <a:rPr lang="en-GB" sz="2000" dirty="0" smtClean="0"/>
              <a:t> if not properly tuned.</a:t>
            </a:r>
          </a:p>
          <a:p>
            <a:r>
              <a:rPr lang="en-GB" sz="2000" dirty="0" smtClean="0"/>
              <a:t>Its memory intensive and is not suitable for low end systems</a:t>
            </a:r>
            <a:r>
              <a:rPr lang="en-GB" sz="1800" dirty="0" smtClean="0"/>
              <a:t>.</a:t>
            </a:r>
          </a:p>
          <a:p>
            <a:pPr>
              <a:buNone/>
            </a:pPr>
            <a:r>
              <a:rPr lang="en-GB" b="1" dirty="0" smtClean="0"/>
              <a:t>Uses:</a:t>
            </a:r>
          </a:p>
          <a:p>
            <a:r>
              <a:rPr lang="en-GB" sz="2200" dirty="0" smtClean="0"/>
              <a:t>it is widely used to estimate housing price and sales When the objective variable reflects a </a:t>
            </a:r>
            <a:r>
              <a:rPr lang="en-GB" sz="2200" dirty="0" err="1" smtClean="0"/>
              <a:t>continous</a:t>
            </a:r>
            <a:r>
              <a:rPr lang="en-GB" sz="2200" dirty="0" smtClean="0"/>
              <a:t> output</a:t>
            </a:r>
            <a:r>
              <a:rPr lang="en-GB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LG Boosting</a:t>
            </a:r>
            <a:endParaRPr lang="en-US" dirty="0"/>
          </a:p>
        </p:txBody>
      </p:sp>
      <p:pic>
        <p:nvPicPr>
          <p:cNvPr id="11" name="Content Placeholder 10" descr="Leafwise-Tree-Growth-of-LGBM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4714908" cy="4071966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Leaf wise tree growth</a:t>
            </a:r>
          </a:p>
          <a:p>
            <a:r>
              <a:rPr lang="en-GB" dirty="0" smtClean="0"/>
              <a:t>Strong learners given the better accuracy.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LG Boosting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Faster Speed and Higher Accuracy</a:t>
            </a:r>
          </a:p>
          <a:p>
            <a:r>
              <a:rPr lang="en-US" sz="2000" dirty="0" smtClean="0"/>
              <a:t>Lower Memory Usage</a:t>
            </a:r>
          </a:p>
          <a:p>
            <a:r>
              <a:rPr lang="en-US" sz="2000" dirty="0" smtClean="0"/>
              <a:t>Better Accuracy</a:t>
            </a:r>
          </a:p>
          <a:p>
            <a:r>
              <a:rPr lang="en-GB" sz="2000" dirty="0" smtClean="0"/>
              <a:t>Capability to Handle Large-Scale </a:t>
            </a:r>
            <a:r>
              <a:rPr lang="en-GB" sz="2000" dirty="0" smtClean="0"/>
              <a:t>Data</a:t>
            </a:r>
          </a:p>
          <a:p>
            <a:pPr>
              <a:buNone/>
            </a:pPr>
            <a:r>
              <a:rPr lang="en-GB" sz="2000" b="1" dirty="0" smtClean="0"/>
              <a:t>Uses:</a:t>
            </a:r>
          </a:p>
          <a:p>
            <a:r>
              <a:rPr lang="en-GB" sz="2000" dirty="0" smtClean="0"/>
              <a:t>Large dataset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Overfitting</a:t>
            </a:r>
            <a:endParaRPr lang="en-GB" dirty="0" smtClean="0"/>
          </a:p>
          <a:p>
            <a:r>
              <a:rPr lang="en-GB" dirty="0" smtClean="0"/>
              <a:t>It is </a:t>
            </a:r>
            <a:r>
              <a:rPr lang="en-GB" dirty="0" err="1" smtClean="0"/>
              <a:t>completly</a:t>
            </a:r>
            <a:r>
              <a:rPr lang="en-GB" dirty="0" smtClean="0"/>
              <a:t> avoid weak learners.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324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Boosting Algorithm</vt:lpstr>
      <vt:lpstr>What is Boosting?</vt:lpstr>
      <vt:lpstr>Types of Boosting Algorithm </vt:lpstr>
      <vt:lpstr>Adaptive boosting or AdaBoost</vt:lpstr>
      <vt:lpstr>Ada Boost</vt:lpstr>
      <vt:lpstr>Extreme gradient boosting or XGBoost</vt:lpstr>
      <vt:lpstr>XGBoost</vt:lpstr>
      <vt:lpstr>LG Boosting</vt:lpstr>
      <vt:lpstr>LG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lenovo</dc:creator>
  <cp:lastModifiedBy>lenovo</cp:lastModifiedBy>
  <cp:revision>7</cp:revision>
  <dcterms:created xsi:type="dcterms:W3CDTF">2024-06-10T09:28:20Z</dcterms:created>
  <dcterms:modified xsi:type="dcterms:W3CDTF">2024-06-12T10:24:30Z</dcterms:modified>
</cp:coreProperties>
</file>