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9" r:id="rId5"/>
    <p:sldId id="260" r:id="rId6"/>
    <p:sldId id="261" r:id="rId7"/>
    <p:sldId id="262" r:id="rId8"/>
    <p:sldId id="263" r:id="rId9"/>
    <p:sldId id="266"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318"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s://github.com/Buvanesh3/timeseriesforecasting.git"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f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 y="3352800"/>
            <a:ext cx="10763250" cy="509114"/>
          </a:xfrm>
          <a:prstGeom prst="rect">
            <a:avLst/>
          </a:prstGeom>
        </p:spPr>
        <p:txBody>
          <a:bodyPr vert="horz" wrap="square" lIns="0" tIns="16510" rIns="0" bIns="0" rtlCol="0">
            <a:spAutoFit/>
          </a:bodyPr>
          <a:lstStyle/>
          <a:p>
            <a:pPr marL="3213735">
              <a:lnSpc>
                <a:spcPct val="100000"/>
              </a:lnSpc>
              <a:spcBef>
                <a:spcPts val="130"/>
              </a:spcBef>
            </a:pPr>
            <a:r>
              <a:rPr spc="15" dirty="0">
                <a:effectLst>
                  <a:outerShdw blurRad="38100" dist="38100" dir="2700000" algn="tl">
                    <a:srgbClr val="000000">
                      <a:alpha val="43137"/>
                    </a:srgbClr>
                  </a:outerShdw>
                </a:effectLst>
              </a:rPr>
              <a:t>Student</a:t>
            </a:r>
            <a:r>
              <a:rPr spc="-220" dirty="0">
                <a:effectLst>
                  <a:outerShdw blurRad="38100" dist="38100" dir="2700000" algn="tl">
                    <a:srgbClr val="000000">
                      <a:alpha val="43137"/>
                    </a:srgbClr>
                  </a:outerShdw>
                </a:effectLst>
              </a:rPr>
              <a:t> </a:t>
            </a:r>
            <a:r>
              <a:rPr spc="15" dirty="0" smtClean="0">
                <a:effectLst>
                  <a:outerShdw blurRad="38100" dist="38100" dir="2700000" algn="tl">
                    <a:srgbClr val="000000">
                      <a:alpha val="43137"/>
                    </a:srgbClr>
                  </a:outerShdw>
                </a:effectLst>
              </a:rPr>
              <a:t>Name</a:t>
            </a:r>
            <a:r>
              <a:rPr lang="en-US" spc="15" dirty="0" smtClean="0">
                <a:effectLst>
                  <a:outerShdw blurRad="38100" dist="38100" dir="2700000" algn="tl">
                    <a:srgbClr val="000000">
                      <a:alpha val="43137"/>
                    </a:srgbClr>
                  </a:outerShdw>
                </a:effectLst>
              </a:rPr>
              <a:t> : M.BUVANESWARAN</a:t>
            </a:r>
            <a:endParaRPr spc="15" dirty="0">
              <a:effectLst>
                <a:outerShdw blurRad="38100" dist="38100" dir="2700000" algn="tl">
                  <a:srgbClr val="000000">
                    <a:alpha val="43137"/>
                  </a:srgbClr>
                </a:outerShdw>
              </a:effectLst>
            </a:endParaRPr>
          </a:p>
        </p:txBody>
      </p:sp>
      <p:sp>
        <p:nvSpPr>
          <p:cNvPr id="8" name="object 8"/>
          <p:cNvSpPr txBox="1"/>
          <p:nvPr/>
        </p:nvSpPr>
        <p:spPr>
          <a:xfrm>
            <a:off x="4876800" y="41148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6631941" cy="232115"/>
          </a:xfrm>
          <a:prstGeom prst="rect">
            <a:avLst/>
          </a:prstGeom>
        </p:spPr>
        <p:txBody>
          <a:bodyPr vert="horz" wrap="square" lIns="0" tIns="16510" rIns="0" bIns="0" rtlCol="0">
            <a:spAutoFit/>
          </a:bodyPr>
          <a:lstStyle/>
          <a:p>
            <a:pPr marL="12700">
              <a:lnSpc>
                <a:spcPct val="100000"/>
              </a:lnSpc>
              <a:spcBef>
                <a:spcPts val="130"/>
              </a:spcBef>
            </a:pPr>
            <a:r>
              <a:rPr lang="en-IN" sz="1400" dirty="0" smtClean="0">
                <a:latin typeface="Trebuchet MS"/>
                <a:cs typeface="Trebuchet MS"/>
              </a:rPr>
              <a:t>https://github.com/Buvanesh3/timeseriesforecasting.git</a:t>
            </a:r>
            <a:endParaRPr sz="1400" dirty="0">
              <a:latin typeface="Trebuchet MS"/>
              <a:cs typeface="Trebuchet MS"/>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47" y="1320319"/>
            <a:ext cx="4896595" cy="19562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157653"/>
            <a:ext cx="3455013" cy="2281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600" y="4157828"/>
            <a:ext cx="4054652" cy="21216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9514" y="3657501"/>
            <a:ext cx="3348037" cy="21622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smtClean="0">
                <a:effectLst>
                  <a:outerShdw blurRad="38100" dist="38100" dir="2700000" algn="tl">
                    <a:srgbClr val="000000">
                      <a:alpha val="43137"/>
                    </a:srgbClr>
                  </a:outerShdw>
                </a:effectLst>
              </a:rPr>
              <a:t>REFERENCE</a:t>
            </a:r>
            <a:endParaRPr sz="3600" dirty="0">
              <a:effectLst>
                <a:outerShdw blurRad="38100" dist="38100" dir="2700000" algn="tl">
                  <a:srgbClr val="000000">
                    <a:alpha val="43137"/>
                  </a:srgbClr>
                </a:outerShdw>
              </a:effectLst>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10" name="TextBox 9"/>
          <p:cNvSpPr txBox="1"/>
          <p:nvPr/>
        </p:nvSpPr>
        <p:spPr>
          <a:xfrm>
            <a:off x="4191000" y="4343400"/>
            <a:ext cx="7391400" cy="369332"/>
          </a:xfrm>
          <a:prstGeom prst="rect">
            <a:avLst/>
          </a:prstGeom>
          <a:noFill/>
        </p:spPr>
        <p:txBody>
          <a:bodyPr wrap="square" rtlCol="0">
            <a:spAutoFit/>
          </a:bodyPr>
          <a:lstStyle/>
          <a:p>
            <a:endParaRPr lang="en-IN"/>
          </a:p>
        </p:txBody>
      </p:sp>
      <p:sp>
        <p:nvSpPr>
          <p:cNvPr id="11" name="TextBox 10"/>
          <p:cNvSpPr txBox="1"/>
          <p:nvPr/>
        </p:nvSpPr>
        <p:spPr>
          <a:xfrm>
            <a:off x="533400" y="2212368"/>
            <a:ext cx="10601325" cy="313932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 realm of time series forecasting, enriched by the fusion of recurrent neural networks (RNNs) and data analytics, has witnessed a paradigm shift in predictive modeling across diverse industries. Renowned for their ability to capture temporal dependencies and intricate patterns within sequential data, RNNs serve as the cornerstone of modern forecasting methodologies. Through a blend of advanced algorithms and robust training procedures, these models offer unparalleled accuracy in predicting future observations across various domains. From finance and supply chain management to meteorology and healthcare, the applications of RNN-based time series forecasting are vast and far-reaching. By harnessing the power of RNNs, decision-makers can make informed choices, optimize resource allocation, and drive strategic decision-making based on precise forecasts. As the field continues to evolve, the integration of RNNs into forecasting frameworks promises to revolutionize industries, empowering stakeholders with actionable insights and predictive capabilities crucial for navigating an increasingly complex and dynamic world.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2303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4262"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effectLst>
                  <a:outerShdw blurRad="38100" dist="38100" dir="2700000" algn="tl">
                    <a:srgbClr val="000000">
                      <a:alpha val="43137"/>
                    </a:srgbClr>
                  </a:outerShdw>
                </a:effectLst>
              </a:rPr>
              <a:t>PROJECT</a:t>
            </a:r>
            <a:r>
              <a:rPr sz="4250" spc="-85" dirty="0">
                <a:effectLst>
                  <a:outerShdw blurRad="38100" dist="38100" dir="2700000" algn="tl">
                    <a:srgbClr val="000000">
                      <a:alpha val="43137"/>
                    </a:srgbClr>
                  </a:outerShdw>
                </a:effectLst>
              </a:rPr>
              <a:t> </a:t>
            </a:r>
            <a:r>
              <a:rPr sz="4250" spc="25" dirty="0">
                <a:effectLst>
                  <a:outerShdw blurRad="38100" dist="38100" dir="2700000" algn="tl">
                    <a:srgbClr val="000000">
                      <a:alpha val="43137"/>
                    </a:srgbClr>
                  </a:outerShdw>
                </a:effectLst>
              </a:rPr>
              <a:t>TITLE</a:t>
            </a:r>
            <a:endParaRPr sz="4250" dirty="0">
              <a:effectLst>
                <a:outerShdw blurRad="38100" dist="38100" dir="2700000" algn="tl">
                  <a:srgbClr val="000000">
                    <a:alpha val="43137"/>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057400" y="1834634"/>
            <a:ext cx="3890232"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TIME SERIES FORECASTING USING RNN</a:t>
            </a:r>
            <a:endParaRPr lang="en-IN" dirty="0">
              <a:effectLst>
                <a:outerShdw blurRad="38100" dist="38100" dir="2700000" algn="tl">
                  <a:srgbClr val="000000">
                    <a:alpha val="43137"/>
                  </a:srgbClr>
                </a:outerShdw>
              </a:effectLst>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725" y="2771775"/>
            <a:ext cx="4605867"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effectLst>
                  <a:outerShdw blurRad="38100" dist="38100" dir="2700000" algn="tl">
                    <a:srgbClr val="000000">
                      <a:alpha val="43137"/>
                    </a:srgbClr>
                  </a:outerShdw>
                </a:effectLst>
              </a:rPr>
              <a:t>OUTLINE</a:t>
            </a:r>
            <a:endParaRPr sz="4250" dirty="0">
              <a:effectLst>
                <a:outerShdw blurRad="38100" dist="38100" dir="2700000" algn="tl">
                  <a:srgbClr val="000000">
                    <a:alpha val="43137"/>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14600" y="2590800"/>
            <a:ext cx="4923207" cy="2862322"/>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PROBLEM STATEMENT</a:t>
            </a:r>
          </a:p>
          <a:p>
            <a:pPr marL="285750" indent="-285750">
              <a:buFont typeface="Arial" pitchFamily="34" charset="0"/>
              <a:buChar char="•"/>
            </a:pPr>
            <a:r>
              <a:rPr lang="en-US" dirty="0" smtClean="0">
                <a:latin typeface="Times New Roman" pitchFamily="18" charset="0"/>
                <a:cs typeface="Times New Roman" pitchFamily="18" charset="0"/>
              </a:rPr>
              <a:t>PROJECT OVERVIEW</a:t>
            </a:r>
          </a:p>
          <a:p>
            <a:pPr marL="285750" indent="-285750">
              <a:buFont typeface="Arial" pitchFamily="34" charset="0"/>
              <a:buChar char="•"/>
            </a:pPr>
            <a:r>
              <a:rPr lang="en-US" dirty="0" smtClean="0">
                <a:latin typeface="Times New Roman" pitchFamily="18" charset="0"/>
                <a:cs typeface="Times New Roman" pitchFamily="18" charset="0"/>
              </a:rPr>
              <a:t>WHO ARE THE END USERS</a:t>
            </a:r>
          </a:p>
          <a:p>
            <a:pPr marL="285750" indent="-285750">
              <a:buFont typeface="Arial" pitchFamily="34" charset="0"/>
              <a:buChar char="•"/>
            </a:pPr>
            <a:r>
              <a:rPr lang="en-US" dirty="0" smtClean="0">
                <a:latin typeface="Times New Roman" pitchFamily="18" charset="0"/>
                <a:cs typeface="Times New Roman" pitchFamily="18" charset="0"/>
              </a:rPr>
              <a:t>YOUR SOLUTION AND IT’S PROPOSITION</a:t>
            </a:r>
          </a:p>
          <a:p>
            <a:pPr marL="285750" indent="-285750">
              <a:buFont typeface="Arial" pitchFamily="34" charset="0"/>
              <a:buChar char="•"/>
            </a:pPr>
            <a:r>
              <a:rPr lang="en-US" dirty="0" smtClean="0">
                <a:latin typeface="Times New Roman" pitchFamily="18" charset="0"/>
                <a:cs typeface="Times New Roman" pitchFamily="18" charset="0"/>
              </a:rPr>
              <a:t>THE WOW IN YOUR SOLUTION</a:t>
            </a:r>
          </a:p>
          <a:p>
            <a:pPr marL="285750" indent="-285750">
              <a:buFont typeface="Arial" pitchFamily="34" charset="0"/>
              <a:buChar char="•"/>
            </a:pPr>
            <a:r>
              <a:rPr lang="en-US" dirty="0" smtClean="0">
                <a:latin typeface="Times New Roman" pitchFamily="18" charset="0"/>
                <a:cs typeface="Times New Roman" pitchFamily="18" charset="0"/>
              </a:rPr>
              <a:t>APPLICATIONS</a:t>
            </a:r>
          </a:p>
          <a:p>
            <a:pPr marL="285750" indent="-285750">
              <a:buFont typeface="Arial" pitchFamily="34" charset="0"/>
              <a:buChar char="•"/>
            </a:pPr>
            <a:r>
              <a:rPr lang="en-US" dirty="0" smtClean="0">
                <a:latin typeface="Times New Roman" pitchFamily="18" charset="0"/>
                <a:cs typeface="Times New Roman" pitchFamily="18" charset="0"/>
              </a:rPr>
              <a:t>RESULT</a:t>
            </a:r>
          </a:p>
          <a:p>
            <a:pPr marL="285750" indent="-285750">
              <a:buFont typeface="Arial" pitchFamily="34" charset="0"/>
              <a:buChar char="•"/>
            </a:pPr>
            <a:r>
              <a:rPr lang="en-US" dirty="0" smtClean="0">
                <a:latin typeface="Times New Roman" pitchFamily="18" charset="0"/>
                <a:cs typeface="Times New Roman" pitchFamily="18" charset="0"/>
              </a:rPr>
              <a:t>REFERENCE</a:t>
            </a: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0669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17036" y="685800"/>
            <a:ext cx="7852728"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smtClean="0">
                <a:latin typeface="Times New Roman" pitchFamily="18" charset="0"/>
                <a:cs typeface="Times New Roman" pitchFamily="18" charset="0"/>
              </a:rPr>
              <a:t>P</a:t>
            </a:r>
            <a:r>
              <a:rPr sz="2800" spc="15" dirty="0" smtClean="0">
                <a:latin typeface="Times New Roman" pitchFamily="18" charset="0"/>
                <a:cs typeface="Times New Roman" pitchFamily="18" charset="0"/>
              </a:rPr>
              <a:t>ROB</a:t>
            </a:r>
            <a:r>
              <a:rPr sz="2800" spc="55" dirty="0" smtClean="0">
                <a:latin typeface="Times New Roman" pitchFamily="18" charset="0"/>
                <a:cs typeface="Times New Roman" pitchFamily="18" charset="0"/>
              </a:rPr>
              <a:t>L</a:t>
            </a:r>
            <a:r>
              <a:rPr sz="2800" spc="-20" dirty="0" smtClean="0">
                <a:latin typeface="Times New Roman" pitchFamily="18" charset="0"/>
                <a:cs typeface="Times New Roman" pitchFamily="18" charset="0"/>
              </a:rPr>
              <a:t>E</a:t>
            </a:r>
            <a:r>
              <a:rPr sz="2800" spc="20" dirty="0" smtClean="0">
                <a:latin typeface="Times New Roman" pitchFamily="18" charset="0"/>
                <a:cs typeface="Times New Roman" pitchFamily="18" charset="0"/>
              </a:rPr>
              <a:t>M</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sz="2800" spc="10" dirty="0" smtClean="0">
                <a:latin typeface="Times New Roman" pitchFamily="18" charset="0"/>
                <a:cs typeface="Times New Roman" pitchFamily="18" charset="0"/>
              </a:rPr>
              <a:t>S</a:t>
            </a:r>
            <a:r>
              <a:rPr sz="2800" spc="-370" dirty="0" smtClean="0">
                <a:latin typeface="Times New Roman" pitchFamily="18" charset="0"/>
                <a:cs typeface="Times New Roman" pitchFamily="18" charset="0"/>
              </a:rPr>
              <a:t>T</a:t>
            </a:r>
            <a:r>
              <a:rPr sz="2800" spc="-375" dirty="0" smtClean="0">
                <a:latin typeface="Times New Roman" pitchFamily="18" charset="0"/>
                <a:cs typeface="Times New Roman" pitchFamily="18" charset="0"/>
              </a:rPr>
              <a:t>A</a:t>
            </a:r>
            <a:r>
              <a:rPr sz="2800" spc="15" dirty="0" smtClean="0">
                <a:latin typeface="Times New Roman" pitchFamily="18" charset="0"/>
                <a:cs typeface="Times New Roman" pitchFamily="18" charset="0"/>
              </a:rPr>
              <a:t>T</a:t>
            </a:r>
            <a:r>
              <a:rPr sz="2800" spc="-10" dirty="0" smtClean="0">
                <a:latin typeface="Times New Roman" pitchFamily="18" charset="0"/>
                <a:cs typeface="Times New Roman" pitchFamily="18" charset="0"/>
              </a:rPr>
              <a:t>E</a:t>
            </a:r>
            <a:r>
              <a:rPr sz="2800" spc="-20" dirty="0" smtClean="0">
                <a:latin typeface="Times New Roman" pitchFamily="18" charset="0"/>
                <a:cs typeface="Times New Roman" pitchFamily="18" charset="0"/>
              </a:rPr>
              <a:t>ME</a:t>
            </a:r>
            <a:r>
              <a:rPr sz="2800" spc="10" dirty="0" smtClean="0">
                <a:latin typeface="Times New Roman" pitchFamily="18" charset="0"/>
                <a:cs typeface="Times New Roman" pitchFamily="18" charset="0"/>
              </a:rPr>
              <a:t>NT</a:t>
            </a:r>
            <a:endParaRPr sz="2800"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62000" y="1703614"/>
            <a:ext cx="7162800" cy="313932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Traditional time series forecasting methods struggle to accurately predict future observations due to complex patterns and dependencies. Existing techniques often fail to capture temporal dynamics effectively, leading to suboptimal results in various domains. To address this, a robust forecasting approach leveraging Recurrent Neural Networks (RNNs) is essential. This project aims to develop an advanced RNN-based forecasting model capable of improving predictive accuracy by effectively modeling temporal dependencies and intricate patterns in time series data. The objective is to overcome the limitations of traditional methods and provide reliable forecasting solutions across diverse industries, including finance, healthcare, energy, and transportation.</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38100" dist="38100" dir="2700000" algn="tl">
                    <a:srgbClr val="000000">
                      <a:alpha val="43137"/>
                    </a:srgbClr>
                  </a:outerShdw>
                </a:effectLst>
              </a:rPr>
              <a:t>PROJECT	</a:t>
            </a:r>
            <a:r>
              <a:rPr sz="4250" spc="-20" dirty="0">
                <a:effectLst>
                  <a:outerShdw blurRad="38100" dist="38100" dir="2700000" algn="tl">
                    <a:srgbClr val="000000">
                      <a:alpha val="43137"/>
                    </a:srgbClr>
                  </a:outerShdw>
                </a:effectLst>
              </a:rPr>
              <a:t>OVERVIEW</a:t>
            </a:r>
            <a:endParaRPr sz="4250" dirty="0">
              <a:effectLst>
                <a:outerShdw blurRad="38100" dist="38100" dir="2700000" algn="tl">
                  <a:srgbClr val="000000">
                    <a:alpha val="43137"/>
                  </a:srgbClr>
                </a:outerShdw>
              </a:effectLs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57401"/>
            <a:ext cx="7620000" cy="2862322"/>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This project overview explores the utilization of Recurrent Neural Networks (RNNs) in time series forecasting. RNNs, adept at capturing sequential patterns, offer a robust solution for predicting future observations in various domains. Key components include understanding time series data characteristics, selecting appropriate RNN architecture, training the model with historical data, and evaluating its performance. Through a real-world case study, we'll illustrate the practical application of RNNs, addressing challenges and solutions encountered. By emphasizing best practices and emerging trends, this project aims to enhance understanding and application of RNNs in time series forecasting, enabling more accurate predictions across different industries.</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844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662668" y="1684038"/>
            <a:ext cx="8405132" cy="4247317"/>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 end users of the developed RNN-based time series forecasting model encompass a diverse range of professionals across various industries. Financial analysts stand to benefit significantly from the model's capability to predict stock prices, currency exchange rates, and financial market trends, aiding in informed investment decisions. Supply chain managers can utilize the model to forecast product demand, optimize inventory levels, and streamline production planning processes. Meteorologists could employ the model for weather forecasting, including temperature variations, precipitation patterns, and severe weather events, enhancing disaster preparedness and resource allocation strategies. Healthcare professionals may leverage the model to predict patient admissions, disease outbreaks, and healthcare resource demand, facilitating better resource allocation and healthcare planning. Similarly, professionals in the energy sector and transportation planners can also utilize the model for forecasting energy demand, optimizing energy production, and predicting traffic patterns, respectively. Ultimately, the developed forecasting model serves as a versatile tool catering to the needs of diverse end users across multiple industries.</a:t>
            </a: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effectLst>
                  <a:outerShdw blurRad="38100" dist="38100" dir="2700000" algn="tl">
                    <a:srgbClr val="000000">
                      <a:alpha val="43137"/>
                    </a:srgbClr>
                  </a:outerShdw>
                </a:effectLst>
              </a:rPr>
              <a:t>Y</a:t>
            </a:r>
            <a:r>
              <a:rPr sz="3600" spc="10" dirty="0">
                <a:effectLst>
                  <a:outerShdw blurRad="38100" dist="38100" dir="2700000" algn="tl">
                    <a:srgbClr val="000000">
                      <a:alpha val="43137"/>
                    </a:srgbClr>
                  </a:outerShdw>
                </a:effectLst>
              </a:rPr>
              <a:t>O</a:t>
            </a:r>
            <a:r>
              <a:rPr sz="3600" spc="25" dirty="0">
                <a:effectLst>
                  <a:outerShdw blurRad="38100" dist="38100" dir="2700000" algn="tl">
                    <a:srgbClr val="000000">
                      <a:alpha val="43137"/>
                    </a:srgbClr>
                  </a:outerShdw>
                </a:effectLst>
              </a:rPr>
              <a:t>U</a:t>
            </a:r>
            <a:r>
              <a:rPr sz="3600" dirty="0">
                <a:effectLst>
                  <a:outerShdw blurRad="38100" dist="38100" dir="2700000" algn="tl">
                    <a:srgbClr val="000000">
                      <a:alpha val="43137"/>
                    </a:srgbClr>
                  </a:outerShdw>
                </a:effectLst>
              </a:rPr>
              <a:t>R</a:t>
            </a:r>
            <a:r>
              <a:rPr sz="3600" spc="5" dirty="0">
                <a:effectLst>
                  <a:outerShdw blurRad="38100" dist="38100" dir="2700000" algn="tl">
                    <a:srgbClr val="000000">
                      <a:alpha val="43137"/>
                    </a:srgbClr>
                  </a:outerShdw>
                </a:effectLst>
              </a:rPr>
              <a:t> </a:t>
            </a:r>
            <a:r>
              <a:rPr sz="3600" spc="25" dirty="0">
                <a:effectLst>
                  <a:outerShdw blurRad="38100" dist="38100" dir="2700000" algn="tl">
                    <a:srgbClr val="000000">
                      <a:alpha val="43137"/>
                    </a:srgbClr>
                  </a:outerShdw>
                </a:effectLst>
              </a:rPr>
              <a:t>S</a:t>
            </a:r>
            <a:r>
              <a:rPr sz="3600" spc="10" dirty="0">
                <a:effectLst>
                  <a:outerShdw blurRad="38100" dist="38100" dir="2700000" algn="tl">
                    <a:srgbClr val="000000">
                      <a:alpha val="43137"/>
                    </a:srgbClr>
                  </a:outerShdw>
                </a:effectLst>
              </a:rPr>
              <a:t>O</a:t>
            </a:r>
            <a:r>
              <a:rPr sz="3600" spc="25" dirty="0">
                <a:effectLst>
                  <a:outerShdw blurRad="38100" dist="38100" dir="2700000" algn="tl">
                    <a:srgbClr val="000000">
                      <a:alpha val="43137"/>
                    </a:srgbClr>
                  </a:outerShdw>
                </a:effectLst>
              </a:rPr>
              <a:t>LU</a:t>
            </a:r>
            <a:r>
              <a:rPr sz="3600" spc="-35" dirty="0">
                <a:effectLst>
                  <a:outerShdw blurRad="38100" dist="38100" dir="2700000" algn="tl">
                    <a:srgbClr val="000000">
                      <a:alpha val="43137"/>
                    </a:srgbClr>
                  </a:outerShdw>
                </a:effectLst>
              </a:rPr>
              <a:t>T</a:t>
            </a:r>
            <a:r>
              <a:rPr sz="3600" spc="-30" dirty="0">
                <a:effectLst>
                  <a:outerShdw blurRad="38100" dist="38100" dir="2700000" algn="tl">
                    <a:srgbClr val="000000">
                      <a:alpha val="43137"/>
                    </a:srgbClr>
                  </a:outerShdw>
                </a:effectLst>
              </a:rPr>
              <a:t>I</a:t>
            </a:r>
            <a:r>
              <a:rPr sz="3600" spc="10" dirty="0">
                <a:effectLst>
                  <a:outerShdw blurRad="38100" dist="38100" dir="2700000" algn="tl">
                    <a:srgbClr val="000000">
                      <a:alpha val="43137"/>
                    </a:srgbClr>
                  </a:outerShdw>
                </a:effectLst>
              </a:rPr>
              <a:t>O</a:t>
            </a:r>
            <a:r>
              <a:rPr sz="3600" dirty="0">
                <a:effectLst>
                  <a:outerShdw blurRad="38100" dist="38100" dir="2700000" algn="tl">
                    <a:srgbClr val="000000">
                      <a:alpha val="43137"/>
                    </a:srgbClr>
                  </a:outerShdw>
                </a:effectLst>
              </a:rPr>
              <a:t>N</a:t>
            </a:r>
            <a:r>
              <a:rPr sz="3600" spc="-345" dirty="0">
                <a:effectLst>
                  <a:outerShdw blurRad="38100" dist="38100" dir="2700000" algn="tl">
                    <a:srgbClr val="000000">
                      <a:alpha val="43137"/>
                    </a:srgbClr>
                  </a:outerShdw>
                </a:effectLst>
              </a:rPr>
              <a:t> </a:t>
            </a:r>
            <a:r>
              <a:rPr sz="3600" spc="-35" dirty="0">
                <a:effectLst>
                  <a:outerShdw blurRad="38100" dist="38100" dir="2700000" algn="tl">
                    <a:srgbClr val="000000">
                      <a:alpha val="43137"/>
                    </a:srgbClr>
                  </a:outerShdw>
                </a:effectLst>
              </a:rPr>
              <a:t>A</a:t>
            </a:r>
            <a:r>
              <a:rPr sz="3600" spc="-5" dirty="0">
                <a:effectLst>
                  <a:outerShdw blurRad="38100" dist="38100" dir="2700000" algn="tl">
                    <a:srgbClr val="000000">
                      <a:alpha val="43137"/>
                    </a:srgbClr>
                  </a:outerShdw>
                </a:effectLst>
              </a:rPr>
              <a:t>N</a:t>
            </a:r>
            <a:r>
              <a:rPr sz="3600" dirty="0">
                <a:effectLst>
                  <a:outerShdw blurRad="38100" dist="38100" dir="2700000" algn="tl">
                    <a:srgbClr val="000000">
                      <a:alpha val="43137"/>
                    </a:srgbClr>
                  </a:outerShdw>
                </a:effectLst>
              </a:rPr>
              <a:t>D</a:t>
            </a:r>
            <a:r>
              <a:rPr sz="3600" spc="35" dirty="0">
                <a:effectLst>
                  <a:outerShdw blurRad="38100" dist="38100" dir="2700000" algn="tl">
                    <a:srgbClr val="000000">
                      <a:alpha val="43137"/>
                    </a:srgbClr>
                  </a:outerShdw>
                </a:effectLst>
              </a:rPr>
              <a:t> </a:t>
            </a:r>
            <a:r>
              <a:rPr sz="3600" spc="-30" dirty="0">
                <a:effectLst>
                  <a:outerShdw blurRad="38100" dist="38100" dir="2700000" algn="tl">
                    <a:srgbClr val="000000">
                      <a:alpha val="43137"/>
                    </a:srgbClr>
                  </a:outerShdw>
                </a:effectLst>
              </a:rPr>
              <a:t>I</a:t>
            </a:r>
            <a:r>
              <a:rPr sz="3600" spc="-35" dirty="0">
                <a:effectLst>
                  <a:outerShdw blurRad="38100" dist="38100" dir="2700000" algn="tl">
                    <a:srgbClr val="000000">
                      <a:alpha val="43137"/>
                    </a:srgbClr>
                  </a:outerShdw>
                </a:effectLst>
              </a:rPr>
              <a:t>T</a:t>
            </a:r>
            <a:r>
              <a:rPr sz="3600" dirty="0">
                <a:effectLst>
                  <a:outerShdw blurRad="38100" dist="38100" dir="2700000" algn="tl">
                    <a:srgbClr val="000000">
                      <a:alpha val="43137"/>
                    </a:srgbClr>
                  </a:outerShdw>
                </a:effectLst>
              </a:rPr>
              <a:t>S</a:t>
            </a:r>
            <a:r>
              <a:rPr sz="3600" spc="60" dirty="0">
                <a:effectLst>
                  <a:outerShdw blurRad="38100" dist="38100" dir="2700000" algn="tl">
                    <a:srgbClr val="000000">
                      <a:alpha val="43137"/>
                    </a:srgbClr>
                  </a:outerShdw>
                </a:effectLst>
              </a:rPr>
              <a:t> </a:t>
            </a:r>
            <a:r>
              <a:rPr sz="3600" spc="-295" dirty="0">
                <a:effectLst>
                  <a:outerShdw blurRad="38100" dist="38100" dir="2700000" algn="tl">
                    <a:srgbClr val="000000">
                      <a:alpha val="43137"/>
                    </a:srgbClr>
                  </a:outerShdw>
                </a:effectLst>
              </a:rPr>
              <a:t>V</a:t>
            </a:r>
            <a:r>
              <a:rPr sz="3600" spc="-35" dirty="0">
                <a:effectLst>
                  <a:outerShdw blurRad="38100" dist="38100" dir="2700000" algn="tl">
                    <a:srgbClr val="000000">
                      <a:alpha val="43137"/>
                    </a:srgbClr>
                  </a:outerShdw>
                </a:effectLst>
              </a:rPr>
              <a:t>A</a:t>
            </a:r>
            <a:r>
              <a:rPr sz="3600" spc="25" dirty="0">
                <a:effectLst>
                  <a:outerShdw blurRad="38100" dist="38100" dir="2700000" algn="tl">
                    <a:srgbClr val="000000">
                      <a:alpha val="43137"/>
                    </a:srgbClr>
                  </a:outerShdw>
                </a:effectLst>
              </a:rPr>
              <a:t>LU</a:t>
            </a:r>
            <a:r>
              <a:rPr sz="3600" dirty="0">
                <a:effectLst>
                  <a:outerShdw blurRad="38100" dist="38100" dir="2700000" algn="tl">
                    <a:srgbClr val="000000">
                      <a:alpha val="43137"/>
                    </a:srgbClr>
                  </a:outerShdw>
                </a:effectLst>
              </a:rPr>
              <a:t>E</a:t>
            </a:r>
            <a:r>
              <a:rPr sz="3600" spc="-65" dirty="0">
                <a:effectLst>
                  <a:outerShdw blurRad="38100" dist="38100" dir="2700000" algn="tl">
                    <a:srgbClr val="000000">
                      <a:alpha val="43137"/>
                    </a:srgbClr>
                  </a:outerShdw>
                </a:effectLst>
              </a:rPr>
              <a:t> </a:t>
            </a:r>
            <a:r>
              <a:rPr sz="3600" spc="-15" dirty="0">
                <a:effectLst>
                  <a:outerShdw blurRad="38100" dist="38100" dir="2700000" algn="tl">
                    <a:srgbClr val="000000">
                      <a:alpha val="43137"/>
                    </a:srgbClr>
                  </a:outerShdw>
                </a:effectLst>
              </a:rPr>
              <a:t>P</a:t>
            </a:r>
            <a:r>
              <a:rPr sz="3600" spc="-30" dirty="0">
                <a:effectLst>
                  <a:outerShdw blurRad="38100" dist="38100" dir="2700000" algn="tl">
                    <a:srgbClr val="000000">
                      <a:alpha val="43137"/>
                    </a:srgbClr>
                  </a:outerShdw>
                </a:effectLst>
              </a:rPr>
              <a:t>R</a:t>
            </a:r>
            <a:r>
              <a:rPr sz="3600" spc="10" dirty="0">
                <a:effectLst>
                  <a:outerShdw blurRad="38100" dist="38100" dir="2700000" algn="tl">
                    <a:srgbClr val="000000">
                      <a:alpha val="43137"/>
                    </a:srgbClr>
                  </a:outerShdw>
                </a:effectLst>
              </a:rPr>
              <a:t>O</a:t>
            </a:r>
            <a:r>
              <a:rPr sz="3600" spc="-15" dirty="0">
                <a:effectLst>
                  <a:outerShdw blurRad="38100" dist="38100" dir="2700000" algn="tl">
                    <a:srgbClr val="000000">
                      <a:alpha val="43137"/>
                    </a:srgbClr>
                  </a:outerShdw>
                </a:effectLst>
              </a:rPr>
              <a:t>P</a:t>
            </a:r>
            <a:r>
              <a:rPr sz="3600" spc="10" dirty="0">
                <a:effectLst>
                  <a:outerShdw blurRad="38100" dist="38100" dir="2700000" algn="tl">
                    <a:srgbClr val="000000">
                      <a:alpha val="43137"/>
                    </a:srgbClr>
                  </a:outerShdw>
                </a:effectLst>
              </a:rPr>
              <a:t>O</a:t>
            </a:r>
            <a:r>
              <a:rPr sz="3600" spc="25" dirty="0">
                <a:effectLst>
                  <a:outerShdw blurRad="38100" dist="38100" dir="2700000" algn="tl">
                    <a:srgbClr val="000000">
                      <a:alpha val="43137"/>
                    </a:srgbClr>
                  </a:outerShdw>
                </a:effectLst>
              </a:rPr>
              <a:t>S</a:t>
            </a:r>
            <a:r>
              <a:rPr sz="3600" spc="-30" dirty="0">
                <a:effectLst>
                  <a:outerShdw blurRad="38100" dist="38100" dir="2700000" algn="tl">
                    <a:srgbClr val="000000">
                      <a:alpha val="43137"/>
                    </a:srgbClr>
                  </a:outerShdw>
                </a:effectLst>
              </a:rPr>
              <a:t>I</a:t>
            </a:r>
            <a:r>
              <a:rPr sz="3600" spc="-35" dirty="0">
                <a:effectLst>
                  <a:outerShdw blurRad="38100" dist="38100" dir="2700000" algn="tl">
                    <a:srgbClr val="000000">
                      <a:alpha val="43137"/>
                    </a:srgbClr>
                  </a:outerShdw>
                </a:effectLst>
              </a:rPr>
              <a:t>T</a:t>
            </a:r>
            <a:r>
              <a:rPr sz="3600" spc="-30" dirty="0">
                <a:effectLst>
                  <a:outerShdw blurRad="38100" dist="38100" dir="2700000" algn="tl">
                    <a:srgbClr val="000000">
                      <a:alpha val="43137"/>
                    </a:srgbClr>
                  </a:outerShdw>
                </a:effectLst>
              </a:rPr>
              <a:t>I</a:t>
            </a:r>
            <a:r>
              <a:rPr sz="3600" spc="10" dirty="0">
                <a:effectLst>
                  <a:outerShdw blurRad="38100" dist="38100" dir="2700000" algn="tl">
                    <a:srgbClr val="000000">
                      <a:alpha val="43137"/>
                    </a:srgbClr>
                  </a:outerShdw>
                </a:effectLst>
              </a:rPr>
              <a:t>O</a:t>
            </a:r>
            <a:r>
              <a:rPr sz="3600" dirty="0">
                <a:effectLst>
                  <a:outerShdw blurRad="38100" dist="38100" dir="2700000" algn="tl">
                    <a:srgbClr val="000000">
                      <a:alpha val="43137"/>
                    </a:srgbClr>
                  </a:outerShdw>
                </a:effectLs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4191000" y="4343400"/>
            <a:ext cx="7391400" cy="369332"/>
          </a:xfrm>
          <a:prstGeom prst="rect">
            <a:avLst/>
          </a:prstGeom>
          <a:noFill/>
        </p:spPr>
        <p:txBody>
          <a:bodyPr wrap="square" rtlCol="0">
            <a:spAutoFit/>
          </a:bodyPr>
          <a:lstStyle/>
          <a:p>
            <a:endParaRPr lang="en-IN"/>
          </a:p>
        </p:txBody>
      </p:sp>
      <p:sp>
        <p:nvSpPr>
          <p:cNvPr id="11" name="TextBox 10"/>
          <p:cNvSpPr txBox="1"/>
          <p:nvPr/>
        </p:nvSpPr>
        <p:spPr>
          <a:xfrm>
            <a:off x="3124200" y="1524001"/>
            <a:ext cx="6686550" cy="4247317"/>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Our solution entails developing a robust time series forecasting model leveraging Recurrent Neural Networks (RNNs) to address the challenges inherent in traditional forecasting methods. By harnessing the power of RNNs, our model aims to accurately predict future observations in diverse domains with complex and dynamic data patterns. The proposition lies in the model's ability to effectively capture temporal dependencies and intricate patterns within time series data, thereby improving forecasting accuracy. Through extensive training and optimization, our model offers a reliable solution for various end users, including financial analysts, supply chain managers, meteorologists, healthcare professionals, energy sector specialists, and transportation planners. By providing accurate forecasts, our solution empowers decision-makers to make informed choices, optimize resource allocation, and enhance operational efficiency across different industries.</a:t>
            </a: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effectLst>
                  <a:outerShdw blurRad="38100" dist="38100" dir="2700000" algn="tl">
                    <a:srgbClr val="000000">
                      <a:alpha val="43137"/>
                    </a:srgbClr>
                  </a:outerShdw>
                </a:effectLst>
              </a:rPr>
              <a:t>THE</a:t>
            </a:r>
            <a:r>
              <a:rPr sz="4250" spc="20" dirty="0">
                <a:effectLst>
                  <a:outerShdw blurRad="38100" dist="38100" dir="2700000" algn="tl">
                    <a:srgbClr val="000000">
                      <a:alpha val="43137"/>
                    </a:srgbClr>
                  </a:outerShdw>
                </a:effectLst>
              </a:rPr>
              <a:t> </a:t>
            </a:r>
            <a:r>
              <a:rPr sz="4250" spc="10" dirty="0">
                <a:effectLst>
                  <a:outerShdw blurRad="38100" dist="38100" dir="2700000" algn="tl">
                    <a:srgbClr val="000000">
                      <a:alpha val="43137"/>
                    </a:srgbClr>
                  </a:outerShdw>
                </a:effectLst>
              </a:rPr>
              <a:t>WOW</a:t>
            </a:r>
            <a:r>
              <a:rPr sz="4250" spc="85" dirty="0">
                <a:effectLst>
                  <a:outerShdw blurRad="38100" dist="38100" dir="2700000" algn="tl">
                    <a:srgbClr val="000000">
                      <a:alpha val="43137"/>
                    </a:srgbClr>
                  </a:outerShdw>
                </a:effectLst>
              </a:rPr>
              <a:t> </a:t>
            </a:r>
            <a:r>
              <a:rPr sz="4250" spc="10" dirty="0">
                <a:effectLst>
                  <a:outerShdw blurRad="38100" dist="38100" dir="2700000" algn="tl">
                    <a:srgbClr val="000000">
                      <a:alpha val="43137"/>
                    </a:srgbClr>
                  </a:outerShdw>
                </a:effectLst>
              </a:rPr>
              <a:t>IN</a:t>
            </a:r>
            <a:r>
              <a:rPr sz="4250" spc="-5" dirty="0">
                <a:effectLst>
                  <a:outerShdw blurRad="38100" dist="38100" dir="2700000" algn="tl">
                    <a:srgbClr val="000000">
                      <a:alpha val="43137"/>
                    </a:srgbClr>
                  </a:outerShdw>
                </a:effectLst>
              </a:rPr>
              <a:t> </a:t>
            </a:r>
            <a:r>
              <a:rPr sz="4250" spc="15" dirty="0">
                <a:effectLst>
                  <a:outerShdw blurRad="38100" dist="38100" dir="2700000" algn="tl">
                    <a:srgbClr val="000000">
                      <a:alpha val="43137"/>
                    </a:srgbClr>
                  </a:outerShdw>
                </a:effectLst>
              </a:rPr>
              <a:t>YOUR</a:t>
            </a:r>
            <a:r>
              <a:rPr sz="4250" spc="-10" dirty="0">
                <a:effectLst>
                  <a:outerShdw blurRad="38100" dist="38100" dir="2700000" algn="tl">
                    <a:srgbClr val="000000">
                      <a:alpha val="43137"/>
                    </a:srgbClr>
                  </a:outerShdw>
                </a:effectLst>
              </a:rPr>
              <a:t> </a:t>
            </a:r>
            <a:r>
              <a:rPr sz="4250" spc="20" dirty="0">
                <a:effectLst>
                  <a:outerShdw blurRad="38100" dist="38100" dir="2700000" algn="tl">
                    <a:srgbClr val="000000">
                      <a:alpha val="43137"/>
                    </a:srgbClr>
                  </a:outerShdw>
                </a:effectLst>
              </a:rPr>
              <a:t>SOLUTION</a:t>
            </a:r>
            <a:endParaRPr sz="4250" dirty="0">
              <a:effectLst>
                <a:outerShdw blurRad="38100" dist="38100" dir="2700000" algn="tl">
                  <a:srgbClr val="000000">
                    <a:alpha val="43137"/>
                  </a:srgbClr>
                </a:outerShdw>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67000" y="2133600"/>
            <a:ext cx="7829550" cy="313932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Our solution focuses on developing an advanced time series forecasting model leveraging Recurrent Neural Networks (RNNs) to address the limitations of traditional forecasting approaches. By integrating RNNs, renowned for their ability to capture temporal dependencies and intricate patterns within sequential data, our model enhances predictive accuracy across diverse domains. The crux of our proposition lies in providing end users such as financial analysts, supply chain managers, meteorologists, healthcare professionals, energy sector specialists, and transportation planners with a reliable tool to make informed decisions. Through rigorous training and optimization, our solution empowers stakeholders to optimize resource allocation, improve operational efficiency, and drive strategic decision-making based on accurate forecasts.</a:t>
            </a: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dirty="0" smtClean="0">
                <a:effectLst>
                  <a:outerShdw blurRad="38100" dist="38100" dir="2700000" algn="tl">
                    <a:srgbClr val="000000">
                      <a:alpha val="43137"/>
                    </a:srgbClr>
                  </a:outerShdw>
                </a:effectLst>
              </a:rPr>
              <a:t>APPLICATIONS</a:t>
            </a:r>
            <a:endParaRPr sz="3600" dirty="0">
              <a:effectLst>
                <a:outerShdw blurRad="38100" dist="38100" dir="2700000" algn="tl">
                  <a:srgbClr val="000000">
                    <a:alpha val="43137"/>
                  </a:srgbClr>
                </a:outerShdw>
              </a:effectLst>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p:cNvSpPr txBox="1"/>
          <p:nvPr/>
        </p:nvSpPr>
        <p:spPr>
          <a:xfrm>
            <a:off x="4191000" y="4343400"/>
            <a:ext cx="7391400" cy="369332"/>
          </a:xfrm>
          <a:prstGeom prst="rect">
            <a:avLst/>
          </a:prstGeom>
          <a:noFill/>
        </p:spPr>
        <p:txBody>
          <a:bodyPr wrap="square" rtlCol="0">
            <a:spAutoFit/>
          </a:bodyPr>
          <a:lstStyle/>
          <a:p>
            <a:endParaRPr lang="en-IN"/>
          </a:p>
        </p:txBody>
      </p:sp>
      <p:sp>
        <p:nvSpPr>
          <p:cNvPr id="11" name="TextBox 10"/>
          <p:cNvSpPr txBox="1"/>
          <p:nvPr/>
        </p:nvSpPr>
        <p:spPr>
          <a:xfrm>
            <a:off x="533400" y="1725387"/>
            <a:ext cx="10601325" cy="3970318"/>
          </a:xfrm>
          <a:prstGeom prst="rect">
            <a:avLst/>
          </a:prstGeom>
          <a:noFill/>
        </p:spPr>
        <p:txBody>
          <a:bodyPr wrap="square" rtlCol="0">
            <a:spAutoFit/>
          </a:bodyPr>
          <a:lstStyle/>
          <a:p>
            <a:r>
              <a:rPr lang="en-US" b="1" dirty="0">
                <a:latin typeface="Times New Roman" pitchFamily="18" charset="0"/>
                <a:cs typeface="Times New Roman" pitchFamily="18" charset="0"/>
              </a:rPr>
              <a:t>Finance</a:t>
            </a:r>
            <a:r>
              <a:rPr lang="en-US" dirty="0">
                <a:latin typeface="Times New Roman" pitchFamily="18" charset="0"/>
                <a:cs typeface="Times New Roman" pitchFamily="18" charset="0"/>
              </a:rPr>
              <a:t>: Predicting stock prices, currency exchange rates, and financial market trends for informed investment decisions.</a:t>
            </a:r>
          </a:p>
          <a:p>
            <a:r>
              <a:rPr lang="en-US" b="1" dirty="0">
                <a:latin typeface="Times New Roman" pitchFamily="18" charset="0"/>
                <a:cs typeface="Times New Roman" pitchFamily="18" charset="0"/>
              </a:rPr>
              <a:t>Supply Chain Management</a:t>
            </a:r>
            <a:r>
              <a:rPr lang="en-US" dirty="0">
                <a:latin typeface="Times New Roman" pitchFamily="18" charset="0"/>
                <a:cs typeface="Times New Roman" pitchFamily="18" charset="0"/>
              </a:rPr>
              <a:t>: Forecasting product demand, optimizing inventory levels, and improving production planning processes.</a:t>
            </a:r>
          </a:p>
          <a:p>
            <a:r>
              <a:rPr lang="en-US" b="1" dirty="0">
                <a:latin typeface="Times New Roman" pitchFamily="18" charset="0"/>
                <a:cs typeface="Times New Roman" pitchFamily="18" charset="0"/>
              </a:rPr>
              <a:t>Meteorology</a:t>
            </a:r>
            <a:r>
              <a:rPr lang="en-US" dirty="0">
                <a:latin typeface="Times New Roman" pitchFamily="18" charset="0"/>
                <a:cs typeface="Times New Roman" pitchFamily="18" charset="0"/>
              </a:rPr>
              <a:t>: Predicting weather patterns, including temperature variations, precipitation levels, and severe weather events, for disaster preparedness and resource </a:t>
            </a:r>
            <a:r>
              <a:rPr lang="en-US" dirty="0" smtClean="0">
                <a:latin typeface="Times New Roman" pitchFamily="18" charset="0"/>
                <a:cs typeface="Times New Roman" pitchFamily="18" charset="0"/>
              </a:rPr>
              <a:t>allocation.</a:t>
            </a:r>
          </a:p>
          <a:p>
            <a:r>
              <a:rPr lang="en-US" b="1" dirty="0" smtClean="0">
                <a:latin typeface="Times New Roman" pitchFamily="18" charset="0"/>
                <a:cs typeface="Times New Roman" pitchFamily="18" charset="0"/>
              </a:rPr>
              <a:t>Retail</a:t>
            </a:r>
            <a:r>
              <a:rPr lang="en-US" dirty="0" smtClean="0">
                <a:latin typeface="Times New Roman" pitchFamily="18" charset="0"/>
                <a:cs typeface="Times New Roman" pitchFamily="18" charset="0"/>
              </a:rPr>
              <a:t>: Predicting sales trends, optimizing pricing strategies, and managing inventory levels effectively.</a:t>
            </a:r>
          </a:p>
          <a:p>
            <a:r>
              <a:rPr lang="en-US" b="1" dirty="0" smtClean="0">
                <a:latin typeface="Times New Roman" pitchFamily="18" charset="0"/>
                <a:cs typeface="Times New Roman" pitchFamily="18" charset="0"/>
              </a:rPr>
              <a:t>Manufacturing</a:t>
            </a:r>
            <a:r>
              <a:rPr lang="en-US" dirty="0">
                <a:latin typeface="Times New Roman" pitchFamily="18" charset="0"/>
                <a:cs typeface="Times New Roman" pitchFamily="18" charset="0"/>
              </a:rPr>
              <a:t>: Forecasting equipment failures, optimizing maintenance schedules, and improving production efficiency.</a:t>
            </a:r>
          </a:p>
          <a:p>
            <a:r>
              <a:rPr lang="en-US" b="1" dirty="0">
                <a:latin typeface="Times New Roman" pitchFamily="18" charset="0"/>
                <a:cs typeface="Times New Roman" pitchFamily="18" charset="0"/>
              </a:rPr>
              <a:t>Marketing</a:t>
            </a:r>
            <a:r>
              <a:rPr lang="en-US" dirty="0">
                <a:latin typeface="Times New Roman" pitchFamily="18" charset="0"/>
                <a:cs typeface="Times New Roman" pitchFamily="18" charset="0"/>
              </a:rPr>
              <a:t>: Predicting customer behavior, optimizing marketing campaigns, and enhancing customer engagement strategies.</a:t>
            </a:r>
          </a:p>
          <a:p>
            <a:r>
              <a:rPr lang="en-US" b="1" dirty="0">
                <a:latin typeface="Times New Roman" pitchFamily="18" charset="0"/>
                <a:cs typeface="Times New Roman" pitchFamily="18" charset="0"/>
              </a:rPr>
              <a:t>Agriculture</a:t>
            </a:r>
            <a:r>
              <a:rPr lang="en-US" dirty="0">
                <a:latin typeface="Times New Roman" pitchFamily="18" charset="0"/>
                <a:cs typeface="Times New Roman" pitchFamily="18" charset="0"/>
              </a:rPr>
              <a:t>: Forecasting crop yields, optimizing planting and harvesting schedules, and managing agricultural resources effectively.</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66396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1075</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Student Name : M.BUVANESWARAN</vt:lpstr>
      <vt:lpstr>PROJECT TITLE</vt:lpstr>
      <vt:lpstr>OUTLINE</vt:lpstr>
      <vt:lpstr>PROBLEM  STATEMENT</vt:lpstr>
      <vt:lpstr>PROJECT OVERVIEW</vt:lpstr>
      <vt:lpstr>WHO ARE THE END USERS?</vt:lpstr>
      <vt:lpstr>YOUR SOLUTION AND ITS VALUE PROPOSITION</vt:lpstr>
      <vt:lpstr>THE WOW IN YOUR SOLUTION</vt:lpstr>
      <vt:lpstr>APPLICATIONS</vt:lpstr>
      <vt:lpstr>RESULTS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2021PITCS179</cp:lastModifiedBy>
  <cp:revision>5</cp:revision>
  <dcterms:created xsi:type="dcterms:W3CDTF">2024-04-05T02:52:51Z</dcterms:created>
  <dcterms:modified xsi:type="dcterms:W3CDTF">2024-04-05T04:07:16Z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