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68" r:id="rId16"/>
    <p:sldId id="2146847055" r:id="rId17"/>
    <p:sldId id="2146847060"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3144051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pmc/articles/PMC8898839/" TargetMode="External"/><Relationship Id="rId2" Type="http://schemas.openxmlformats.org/officeDocument/2006/relationships/hyperlink" Target="https://www.googleadservices.com/" TargetMode="External"/><Relationship Id="rId1" Type="http://schemas.openxmlformats.org/officeDocument/2006/relationships/slideLayout" Target="../slideLayouts/slideLayout2.xml"/><Relationship Id="rId4" Type="http://schemas.openxmlformats.org/officeDocument/2006/relationships/hyperlink" Target="https://www.kaggle.com/datasets/johnsmith88/heart-disease-datas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Heart disease dataset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85872" y="3525679"/>
            <a:ext cx="8568742" cy="1938992"/>
          </a:xfrm>
          <a:prstGeom prst="rect">
            <a:avLst/>
          </a:prstGeom>
          <a:noFill/>
        </p:spPr>
        <p:txBody>
          <a:bodyPr wrap="square" lIns="91440" tIns="45720" rIns="91440" bIns="45720" rtlCol="0" anchor="t">
            <a:spAutoFit/>
          </a:bodyPr>
          <a:lstStyle/>
          <a:p>
            <a:r>
              <a:rPr lang="en-US" sz="2400" b="1" dirty="0">
                <a:latin typeface="Arial" pitchFamily="34" charset="0"/>
                <a:cs typeface="Arial" pitchFamily="34" charset="0"/>
              </a:rPr>
              <a:t>Presented By:</a:t>
            </a:r>
          </a:p>
          <a:p>
            <a:pPr marL="457200" indent="-457200">
              <a:buAutoNum type="arabicPeriod"/>
            </a:pPr>
            <a:r>
              <a:rPr lang="en-US" sz="2400" b="1" dirty="0" smtClean="0">
                <a:solidFill>
                  <a:schemeClr val="accent4">
                    <a:lumMod val="60000"/>
                    <a:lumOff val="40000"/>
                  </a:schemeClr>
                </a:solidFill>
                <a:latin typeface="Arial"/>
                <a:cs typeface="Arial"/>
              </a:rPr>
              <a:t>Student Name- </a:t>
            </a:r>
            <a:r>
              <a:rPr lang="en-US" sz="2400" b="1" dirty="0" err="1" smtClean="0">
                <a:solidFill>
                  <a:schemeClr val="accent1">
                    <a:lumMod val="75000"/>
                  </a:schemeClr>
                </a:solidFill>
                <a:latin typeface="Arial"/>
                <a:cs typeface="Arial"/>
              </a:rPr>
              <a:t>Buvaneshwari</a:t>
            </a:r>
            <a:r>
              <a:rPr lang="en-US" sz="2400" b="1" dirty="0" smtClean="0">
                <a:solidFill>
                  <a:schemeClr val="accent1">
                    <a:lumMod val="75000"/>
                  </a:schemeClr>
                </a:solidFill>
                <a:latin typeface="Arial"/>
                <a:cs typeface="Arial"/>
              </a:rPr>
              <a:t>. K </a:t>
            </a:r>
            <a:endParaRPr lang="en-US" sz="2400" b="1" dirty="0" smtClean="0">
              <a:solidFill>
                <a:schemeClr val="accent1">
                  <a:lumMod val="75000"/>
                </a:schemeClr>
              </a:solidFill>
              <a:latin typeface="Arial"/>
              <a:cs typeface="Arial"/>
            </a:endParaRPr>
          </a:p>
          <a:p>
            <a:pPr marL="457200" indent="-457200">
              <a:buAutoNum type="arabicPeriod"/>
            </a:pPr>
            <a:r>
              <a:rPr lang="en-US" sz="2400" b="1" dirty="0" smtClean="0">
                <a:solidFill>
                  <a:schemeClr val="accent4">
                    <a:lumMod val="60000"/>
                    <a:lumOff val="40000"/>
                  </a:schemeClr>
                </a:solidFill>
                <a:latin typeface="Arial"/>
                <a:cs typeface="Arial"/>
              </a:rPr>
              <a:t>College </a:t>
            </a:r>
            <a:r>
              <a:rPr lang="en-US" sz="2400" b="1" dirty="0" smtClean="0">
                <a:solidFill>
                  <a:schemeClr val="accent4">
                    <a:lumMod val="60000"/>
                    <a:lumOff val="40000"/>
                  </a:schemeClr>
                </a:solidFill>
                <a:latin typeface="Arial"/>
                <a:cs typeface="Arial"/>
              </a:rPr>
              <a:t>Name-   </a:t>
            </a:r>
            <a:r>
              <a:rPr lang="en-US" sz="2400" b="1" dirty="0" smtClean="0">
                <a:solidFill>
                  <a:schemeClr val="accent1">
                    <a:lumMod val="75000"/>
                  </a:schemeClr>
                </a:solidFill>
                <a:latin typeface="Arial"/>
                <a:cs typeface="Arial"/>
              </a:rPr>
              <a:t>SCAD </a:t>
            </a:r>
            <a:r>
              <a:rPr lang="en-US" sz="2400" b="1" dirty="0" smtClean="0">
                <a:solidFill>
                  <a:schemeClr val="accent1">
                    <a:lumMod val="75000"/>
                  </a:schemeClr>
                </a:solidFill>
                <a:latin typeface="Arial"/>
                <a:cs typeface="Arial"/>
              </a:rPr>
              <a:t>College of Engineering and Technology</a:t>
            </a:r>
          </a:p>
          <a:p>
            <a:pPr marL="457200" indent="-457200">
              <a:buAutoNum type="arabicPeriod"/>
            </a:pPr>
            <a:r>
              <a:rPr lang="en-US" sz="2400" b="1" dirty="0" smtClean="0">
                <a:solidFill>
                  <a:schemeClr val="accent4">
                    <a:lumMod val="60000"/>
                    <a:lumOff val="40000"/>
                  </a:schemeClr>
                </a:solidFill>
                <a:latin typeface="Arial"/>
                <a:cs typeface="Arial"/>
              </a:rPr>
              <a:t>Department: </a:t>
            </a:r>
            <a:r>
              <a:rPr lang="en-US" sz="2400" b="1" dirty="0" smtClean="0">
                <a:solidFill>
                  <a:schemeClr val="accent1">
                    <a:lumMod val="75000"/>
                  </a:schemeClr>
                </a:solidFill>
                <a:latin typeface="Arial"/>
                <a:cs typeface="Arial"/>
              </a:rPr>
              <a:t>EEE</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9099" y="1379023"/>
            <a:ext cx="4378817"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156100" y="708338"/>
            <a:ext cx="4919731" cy="5693866"/>
          </a:xfrm>
          <a:prstGeom prst="rect">
            <a:avLst/>
          </a:prstGeom>
          <a:noFill/>
        </p:spPr>
        <p:txBody>
          <a:bodyPr wrap="square" rtlCol="0">
            <a:spAutoFit/>
          </a:bodyPr>
          <a:lstStyle/>
          <a:p>
            <a:r>
              <a:rPr lang="en-US" sz="1400" dirty="0" err="1">
                <a:latin typeface="Calibri" pitchFamily="34" charset="0"/>
                <a:cs typeface="Calibri" pitchFamily="34" charset="0"/>
              </a:rPr>
              <a:t>healthy_male_num</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sex_num_crosstab</a:t>
            </a:r>
            <a:r>
              <a:rPr lang="en-US" sz="1400" b="1" dirty="0" err="1">
                <a:latin typeface="Calibri" pitchFamily="34" charset="0"/>
                <a:cs typeface="Calibri" pitchFamily="34" charset="0"/>
              </a:rPr>
              <a:t>.</a:t>
            </a:r>
            <a:r>
              <a:rPr lang="en-US" sz="1400" dirty="0" err="1">
                <a:latin typeface="Calibri" pitchFamily="34" charset="0"/>
                <a:cs typeface="Calibri" pitchFamily="34" charset="0"/>
              </a:rPr>
              <a:t>iloc</a:t>
            </a:r>
            <a:r>
              <a:rPr lang="en-US" sz="1400" dirty="0">
                <a:latin typeface="Calibri" pitchFamily="34" charset="0"/>
                <a:cs typeface="Calibri" pitchFamily="34" charset="0"/>
              </a:rPr>
              <a:t>[1, 0] </a:t>
            </a:r>
            <a:r>
              <a:rPr lang="en-US" sz="1400" dirty="0" err="1">
                <a:latin typeface="Calibri" pitchFamily="34" charset="0"/>
                <a:cs typeface="Calibri" pitchFamily="34" charset="0"/>
              </a:rPr>
              <a:t>unhealthy_male_num</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sex_num_crosstab</a:t>
            </a:r>
            <a:r>
              <a:rPr lang="en-US" sz="1400" b="1" dirty="0" err="1">
                <a:latin typeface="Calibri" pitchFamily="34" charset="0"/>
                <a:cs typeface="Calibri" pitchFamily="34" charset="0"/>
              </a:rPr>
              <a:t>.</a:t>
            </a:r>
            <a:r>
              <a:rPr lang="en-US" sz="1400" dirty="0" err="1">
                <a:latin typeface="Calibri" pitchFamily="34" charset="0"/>
                <a:cs typeface="Calibri" pitchFamily="34" charset="0"/>
              </a:rPr>
              <a:t>iloc</a:t>
            </a:r>
            <a:r>
              <a:rPr lang="en-US" sz="1400" dirty="0">
                <a:latin typeface="Calibri" pitchFamily="34" charset="0"/>
                <a:cs typeface="Calibri" pitchFamily="34" charset="0"/>
              </a:rPr>
              <a:t>[1, 1] </a:t>
            </a:r>
            <a:r>
              <a:rPr lang="en-US" sz="1400" dirty="0" err="1">
                <a:latin typeface="Calibri" pitchFamily="34" charset="0"/>
                <a:cs typeface="Calibri" pitchFamily="34" charset="0"/>
              </a:rPr>
              <a:t>total_male_num</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healthy_male_num</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unhealthy_male_num</a:t>
            </a:r>
            <a:r>
              <a:rPr lang="en-US" sz="1400" dirty="0">
                <a:latin typeface="Calibri" pitchFamily="34" charset="0"/>
                <a:cs typeface="Calibri" pitchFamily="34" charset="0"/>
              </a:rPr>
              <a:t> </a:t>
            </a:r>
            <a:r>
              <a:rPr lang="en-US" sz="1400" dirty="0" err="1">
                <a:latin typeface="Calibri" pitchFamily="34" charset="0"/>
                <a:cs typeface="Calibri" pitchFamily="34" charset="0"/>
              </a:rPr>
              <a:t>healthy_female_num</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sex_num_crosstab</a:t>
            </a:r>
            <a:r>
              <a:rPr lang="en-US" sz="1400" b="1" dirty="0" err="1">
                <a:latin typeface="Calibri" pitchFamily="34" charset="0"/>
                <a:cs typeface="Calibri" pitchFamily="34" charset="0"/>
              </a:rPr>
              <a:t>.</a:t>
            </a:r>
            <a:r>
              <a:rPr lang="en-US" sz="1400" dirty="0" err="1">
                <a:latin typeface="Calibri" pitchFamily="34" charset="0"/>
                <a:cs typeface="Calibri" pitchFamily="34" charset="0"/>
              </a:rPr>
              <a:t>iloc</a:t>
            </a:r>
            <a:r>
              <a:rPr lang="en-US" sz="1400" dirty="0">
                <a:latin typeface="Calibri" pitchFamily="34" charset="0"/>
                <a:cs typeface="Calibri" pitchFamily="34" charset="0"/>
              </a:rPr>
              <a:t>[0, 0] </a:t>
            </a:r>
            <a:r>
              <a:rPr lang="en-US" sz="1400" dirty="0" err="1">
                <a:latin typeface="Calibri" pitchFamily="34" charset="0"/>
                <a:cs typeface="Calibri" pitchFamily="34" charset="0"/>
              </a:rPr>
              <a:t>unhealthy_female_num</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sex_num_crosstab</a:t>
            </a:r>
            <a:r>
              <a:rPr lang="en-US" sz="1400" b="1" dirty="0" err="1">
                <a:latin typeface="Calibri" pitchFamily="34" charset="0"/>
                <a:cs typeface="Calibri" pitchFamily="34" charset="0"/>
              </a:rPr>
              <a:t>.</a:t>
            </a:r>
            <a:r>
              <a:rPr lang="en-US" sz="1400" dirty="0" err="1">
                <a:latin typeface="Calibri" pitchFamily="34" charset="0"/>
                <a:cs typeface="Calibri" pitchFamily="34" charset="0"/>
              </a:rPr>
              <a:t>iloc</a:t>
            </a:r>
            <a:r>
              <a:rPr lang="en-US" sz="1400" dirty="0">
                <a:latin typeface="Calibri" pitchFamily="34" charset="0"/>
                <a:cs typeface="Calibri" pitchFamily="34" charset="0"/>
              </a:rPr>
              <a:t>[0, 1] </a:t>
            </a:r>
            <a:r>
              <a:rPr lang="en-US" sz="1400" dirty="0" err="1">
                <a:latin typeface="Calibri" pitchFamily="34" charset="0"/>
                <a:cs typeface="Calibri" pitchFamily="34" charset="0"/>
              </a:rPr>
              <a:t>total_female_num</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healthy_female_num</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unhealthy_female_num</a:t>
            </a:r>
            <a:r>
              <a:rPr lang="en-US" sz="1400" dirty="0">
                <a:latin typeface="Calibri" pitchFamily="34" charset="0"/>
                <a:cs typeface="Calibri" pitchFamily="34" charset="0"/>
              </a:rPr>
              <a:t> </a:t>
            </a:r>
            <a:r>
              <a:rPr lang="en-US" sz="1400" dirty="0" err="1">
                <a:latin typeface="Calibri" pitchFamily="34" charset="0"/>
                <a:cs typeface="Calibri" pitchFamily="34" charset="0"/>
              </a:rPr>
              <a:t>inner_values</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total_male_num</a:t>
            </a:r>
            <a:r>
              <a:rPr lang="en-US" sz="1400" dirty="0">
                <a:latin typeface="Calibri" pitchFamily="34" charset="0"/>
                <a:cs typeface="Calibri" pitchFamily="34" charset="0"/>
              </a:rPr>
              <a:t>, </a:t>
            </a:r>
            <a:r>
              <a:rPr lang="en-US" sz="1400" dirty="0" err="1">
                <a:latin typeface="Calibri" pitchFamily="34" charset="0"/>
                <a:cs typeface="Calibri" pitchFamily="34" charset="0"/>
              </a:rPr>
              <a:t>total_female_num</a:t>
            </a:r>
            <a:r>
              <a:rPr lang="en-US" sz="1400" dirty="0">
                <a:latin typeface="Calibri" pitchFamily="34" charset="0"/>
                <a:cs typeface="Calibri" pitchFamily="34" charset="0"/>
              </a:rPr>
              <a:t>] </a:t>
            </a:r>
            <a:r>
              <a:rPr lang="en-US" sz="1400" dirty="0" err="1">
                <a:latin typeface="Calibri" pitchFamily="34" charset="0"/>
                <a:cs typeface="Calibri" pitchFamily="34" charset="0"/>
              </a:rPr>
              <a:t>inner_labels</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["Males", "Females"] </a:t>
            </a:r>
            <a:r>
              <a:rPr lang="en-US" sz="1400" dirty="0" err="1">
                <a:latin typeface="Calibri" pitchFamily="34" charset="0"/>
                <a:cs typeface="Calibri" pitchFamily="34" charset="0"/>
              </a:rPr>
              <a:t>inner_colors</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["#636EFA", "#EF553B"] </a:t>
            </a:r>
            <a:r>
              <a:rPr lang="en-US" sz="1400" dirty="0" err="1">
                <a:latin typeface="Calibri" pitchFamily="34" charset="0"/>
                <a:cs typeface="Calibri" pitchFamily="34" charset="0"/>
              </a:rPr>
              <a:t>outer_values</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healthy_male_num</a:t>
            </a:r>
            <a:r>
              <a:rPr lang="en-US" sz="1400" dirty="0">
                <a:latin typeface="Calibri" pitchFamily="34" charset="0"/>
                <a:cs typeface="Calibri" pitchFamily="34" charset="0"/>
              </a:rPr>
              <a:t>, </a:t>
            </a:r>
            <a:r>
              <a:rPr lang="en-US" sz="1400" dirty="0" err="1">
                <a:latin typeface="Calibri" pitchFamily="34" charset="0"/>
                <a:cs typeface="Calibri" pitchFamily="34" charset="0"/>
              </a:rPr>
              <a:t>unhealthy_male_num</a:t>
            </a:r>
            <a:r>
              <a:rPr lang="en-US" sz="1400" dirty="0">
                <a:latin typeface="Calibri" pitchFamily="34" charset="0"/>
                <a:cs typeface="Calibri" pitchFamily="34" charset="0"/>
              </a:rPr>
              <a:t>, </a:t>
            </a:r>
            <a:r>
              <a:rPr lang="en-US" sz="1400" dirty="0" err="1">
                <a:latin typeface="Calibri" pitchFamily="34" charset="0"/>
                <a:cs typeface="Calibri" pitchFamily="34" charset="0"/>
              </a:rPr>
              <a:t>healthy_female_num</a:t>
            </a:r>
            <a:r>
              <a:rPr lang="en-US" sz="1400" dirty="0">
                <a:latin typeface="Calibri" pitchFamily="34" charset="0"/>
                <a:cs typeface="Calibri" pitchFamily="34" charset="0"/>
              </a:rPr>
              <a:t>, </a:t>
            </a:r>
            <a:r>
              <a:rPr lang="en-US" sz="1400" dirty="0" err="1">
                <a:latin typeface="Calibri" pitchFamily="34" charset="0"/>
                <a:cs typeface="Calibri" pitchFamily="34" charset="0"/>
              </a:rPr>
              <a:t>unhealthy_female_num</a:t>
            </a:r>
            <a:r>
              <a:rPr lang="en-US" sz="1400" dirty="0">
                <a:latin typeface="Calibri" pitchFamily="34" charset="0"/>
                <a:cs typeface="Calibri" pitchFamily="34" charset="0"/>
              </a:rPr>
              <a:t>] </a:t>
            </a:r>
            <a:r>
              <a:rPr lang="en-US" sz="1400" dirty="0" err="1">
                <a:latin typeface="Calibri" pitchFamily="34" charset="0"/>
                <a:cs typeface="Calibri" pitchFamily="34" charset="0"/>
              </a:rPr>
              <a:t>outer_labels</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["Males without heart disease", "Males with heart disease", "Females without heart disease", "Females with heart disease"] </a:t>
            </a:r>
            <a:r>
              <a:rPr lang="en-US" sz="1400" dirty="0" err="1">
                <a:latin typeface="Calibri" pitchFamily="34" charset="0"/>
                <a:cs typeface="Calibri" pitchFamily="34" charset="0"/>
              </a:rPr>
              <a:t>outer_colors</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["#636EFA", "#636EFA", "#EF553B", "#EF553B"] fig, ax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plt</a:t>
            </a:r>
            <a:r>
              <a:rPr lang="en-US" sz="1400" b="1" dirty="0" err="1">
                <a:latin typeface="Calibri" pitchFamily="34" charset="0"/>
                <a:cs typeface="Calibri" pitchFamily="34" charset="0"/>
              </a:rPr>
              <a:t>.</a:t>
            </a:r>
            <a:r>
              <a:rPr lang="en-US" sz="1400" dirty="0" err="1">
                <a:latin typeface="Calibri" pitchFamily="34" charset="0"/>
                <a:cs typeface="Calibri" pitchFamily="34" charset="0"/>
              </a:rPr>
              <a:t>subplots</a:t>
            </a:r>
            <a:r>
              <a:rPr lang="en-US" sz="1400" dirty="0">
                <a:latin typeface="Calibri" pitchFamily="34" charset="0"/>
                <a:cs typeface="Calibri" pitchFamily="34" charset="0"/>
              </a:rPr>
              <a:t>(</a:t>
            </a:r>
            <a:r>
              <a:rPr lang="en-US" sz="1400" dirty="0" err="1">
                <a:latin typeface="Calibri" pitchFamily="34" charset="0"/>
                <a:cs typeface="Calibri" pitchFamily="34" charset="0"/>
              </a:rPr>
              <a:t>figsize</a:t>
            </a:r>
            <a:r>
              <a:rPr lang="en-US" sz="1400" b="1" dirty="0">
                <a:latin typeface="Calibri" pitchFamily="34" charset="0"/>
                <a:cs typeface="Calibri" pitchFamily="34" charset="0"/>
              </a:rPr>
              <a:t>=</a:t>
            </a:r>
            <a:r>
              <a:rPr lang="en-US" sz="1400" dirty="0">
                <a:latin typeface="Calibri" pitchFamily="34" charset="0"/>
                <a:cs typeface="Calibri" pitchFamily="34" charset="0"/>
              </a:rPr>
              <a:t>(5, 5)) </a:t>
            </a:r>
            <a:r>
              <a:rPr lang="en-US" sz="1400" dirty="0" err="1">
                <a:latin typeface="Calibri" pitchFamily="34" charset="0"/>
                <a:cs typeface="Calibri" pitchFamily="34" charset="0"/>
              </a:rPr>
              <a:t>ax</a:t>
            </a:r>
            <a:r>
              <a:rPr lang="en-US" sz="1400" b="1" dirty="0" err="1">
                <a:latin typeface="Calibri" pitchFamily="34" charset="0"/>
                <a:cs typeface="Calibri" pitchFamily="34" charset="0"/>
              </a:rPr>
              <a:t>.</a:t>
            </a:r>
            <a:r>
              <a:rPr lang="en-US" sz="1400" dirty="0" err="1">
                <a:latin typeface="Calibri" pitchFamily="34" charset="0"/>
                <a:cs typeface="Calibri" pitchFamily="34" charset="0"/>
              </a:rPr>
              <a:t>pie</a:t>
            </a:r>
            <a:r>
              <a:rPr lang="en-US" sz="1400" dirty="0">
                <a:latin typeface="Calibri" pitchFamily="34" charset="0"/>
                <a:cs typeface="Calibri" pitchFamily="34" charset="0"/>
              </a:rPr>
              <a:t>(x</a:t>
            </a:r>
            <a:r>
              <a:rPr lang="en-US" sz="1400" b="1" dirty="0">
                <a:latin typeface="Calibri" pitchFamily="34" charset="0"/>
                <a:cs typeface="Calibri" pitchFamily="34" charset="0"/>
              </a:rPr>
              <a:t>=</a:t>
            </a:r>
            <a:r>
              <a:rPr lang="en-US" sz="1400" dirty="0" err="1">
                <a:latin typeface="Calibri" pitchFamily="34" charset="0"/>
                <a:cs typeface="Calibri" pitchFamily="34" charset="0"/>
              </a:rPr>
              <a:t>inner_values</a:t>
            </a:r>
            <a:r>
              <a:rPr lang="en-US" sz="1400" dirty="0">
                <a:latin typeface="Calibri" pitchFamily="34" charset="0"/>
                <a:cs typeface="Calibri" pitchFamily="34" charset="0"/>
              </a:rPr>
              <a:t>, colors</a:t>
            </a:r>
            <a:r>
              <a:rPr lang="en-US" sz="1400" b="1" dirty="0">
                <a:latin typeface="Calibri" pitchFamily="34" charset="0"/>
                <a:cs typeface="Calibri" pitchFamily="34" charset="0"/>
              </a:rPr>
              <a:t>=</a:t>
            </a:r>
            <a:r>
              <a:rPr lang="en-US" sz="1400" dirty="0" err="1">
                <a:latin typeface="Calibri" pitchFamily="34" charset="0"/>
                <a:cs typeface="Calibri" pitchFamily="34" charset="0"/>
              </a:rPr>
              <a:t>inner_colors</a:t>
            </a:r>
            <a:r>
              <a:rPr lang="en-US" sz="1400" dirty="0">
                <a:latin typeface="Calibri" pitchFamily="34" charset="0"/>
                <a:cs typeface="Calibri" pitchFamily="34" charset="0"/>
              </a:rPr>
              <a:t>, radius</a:t>
            </a:r>
            <a:r>
              <a:rPr lang="en-US" sz="1400" b="1" dirty="0">
                <a:latin typeface="Calibri" pitchFamily="34" charset="0"/>
                <a:cs typeface="Calibri" pitchFamily="34" charset="0"/>
              </a:rPr>
              <a:t>=</a:t>
            </a:r>
            <a:r>
              <a:rPr lang="en-US" sz="1400" dirty="0">
                <a:latin typeface="Calibri" pitchFamily="34" charset="0"/>
                <a:cs typeface="Calibri" pitchFamily="34" charset="0"/>
              </a:rPr>
              <a:t>0.6, </a:t>
            </a:r>
            <a:r>
              <a:rPr lang="en-US" sz="1400" dirty="0" err="1">
                <a:latin typeface="Calibri" pitchFamily="34" charset="0"/>
                <a:cs typeface="Calibri" pitchFamily="34" charset="0"/>
              </a:rPr>
              <a:t>autopct</a:t>
            </a:r>
            <a:r>
              <a:rPr lang="en-US" sz="1400" b="1" dirty="0">
                <a:latin typeface="Calibri" pitchFamily="34" charset="0"/>
                <a:cs typeface="Calibri" pitchFamily="34" charset="0"/>
              </a:rPr>
              <a:t>=</a:t>
            </a:r>
            <a:r>
              <a:rPr lang="en-US" sz="1400" dirty="0">
                <a:latin typeface="Calibri" pitchFamily="34" charset="0"/>
                <a:cs typeface="Calibri" pitchFamily="34" charset="0"/>
              </a:rPr>
              <a:t>'%1.2f%%', </a:t>
            </a:r>
            <a:r>
              <a:rPr lang="en-US" sz="1400" dirty="0" err="1">
                <a:latin typeface="Calibri" pitchFamily="34" charset="0"/>
                <a:cs typeface="Calibri" pitchFamily="34" charset="0"/>
              </a:rPr>
              <a:t>pctdistance</a:t>
            </a:r>
            <a:r>
              <a:rPr lang="en-US" sz="1400" b="1" dirty="0">
                <a:latin typeface="Calibri" pitchFamily="34" charset="0"/>
                <a:cs typeface="Calibri" pitchFamily="34" charset="0"/>
              </a:rPr>
              <a:t>=</a:t>
            </a:r>
            <a:r>
              <a:rPr lang="en-US" sz="1400" dirty="0">
                <a:latin typeface="Calibri" pitchFamily="34" charset="0"/>
                <a:cs typeface="Calibri" pitchFamily="34" charset="0"/>
              </a:rPr>
              <a:t>0.6, </a:t>
            </a:r>
            <a:r>
              <a:rPr lang="en-US" sz="1400" dirty="0" err="1">
                <a:latin typeface="Calibri" pitchFamily="34" charset="0"/>
                <a:cs typeface="Calibri" pitchFamily="34" charset="0"/>
              </a:rPr>
              <a:t>wedgeprops</a:t>
            </a:r>
            <a:r>
              <a:rPr lang="en-US" sz="1400" b="1" dirty="0">
                <a:latin typeface="Calibri" pitchFamily="34" charset="0"/>
                <a:cs typeface="Calibri" pitchFamily="34" charset="0"/>
              </a:rPr>
              <a:t>=</a:t>
            </a:r>
            <a:r>
              <a:rPr lang="en-US" sz="1400" dirty="0" err="1">
                <a:latin typeface="Calibri" pitchFamily="34" charset="0"/>
                <a:cs typeface="Calibri" pitchFamily="34" charset="0"/>
              </a:rPr>
              <a:t>dict</a:t>
            </a:r>
            <a:r>
              <a:rPr lang="en-US" sz="1400" dirty="0">
                <a:latin typeface="Calibri" pitchFamily="34" charset="0"/>
                <a:cs typeface="Calibri" pitchFamily="34" charset="0"/>
              </a:rPr>
              <a:t>(</a:t>
            </a:r>
            <a:r>
              <a:rPr lang="en-US" sz="1400" dirty="0" err="1">
                <a:latin typeface="Calibri" pitchFamily="34" charset="0"/>
                <a:cs typeface="Calibri" pitchFamily="34" charset="0"/>
              </a:rPr>
              <a:t>edgecolor</a:t>
            </a:r>
            <a:r>
              <a:rPr lang="en-US" sz="1400" b="1" dirty="0">
                <a:latin typeface="Calibri" pitchFamily="34" charset="0"/>
                <a:cs typeface="Calibri" pitchFamily="34" charset="0"/>
              </a:rPr>
              <a:t>=</a:t>
            </a:r>
            <a:r>
              <a:rPr lang="en-US" sz="1400" dirty="0">
                <a:latin typeface="Calibri" pitchFamily="34" charset="0"/>
                <a:cs typeface="Calibri" pitchFamily="34" charset="0"/>
              </a:rPr>
              <a:t>"black", width</a:t>
            </a:r>
            <a:r>
              <a:rPr lang="en-US" sz="1400" b="1" dirty="0">
                <a:latin typeface="Calibri" pitchFamily="34" charset="0"/>
                <a:cs typeface="Calibri" pitchFamily="34" charset="0"/>
              </a:rPr>
              <a:t>=</a:t>
            </a:r>
            <a:r>
              <a:rPr lang="en-US" sz="1400" dirty="0">
                <a:latin typeface="Calibri" pitchFamily="34" charset="0"/>
                <a:cs typeface="Calibri" pitchFamily="34" charset="0"/>
              </a:rPr>
              <a:t>0.45), </a:t>
            </a:r>
            <a:r>
              <a:rPr lang="en-US" sz="1400" dirty="0" err="1">
                <a:latin typeface="Calibri" pitchFamily="34" charset="0"/>
                <a:cs typeface="Calibri" pitchFamily="34" charset="0"/>
              </a:rPr>
              <a:t>textprops</a:t>
            </a:r>
            <a:r>
              <a:rPr lang="en-US" sz="1400" b="1" dirty="0">
                <a:latin typeface="Calibri" pitchFamily="34" charset="0"/>
                <a:cs typeface="Calibri" pitchFamily="34" charset="0"/>
              </a:rPr>
              <a:t>=</a:t>
            </a:r>
            <a:r>
              <a:rPr lang="en-US" sz="1400" dirty="0" err="1">
                <a:latin typeface="Calibri" pitchFamily="34" charset="0"/>
                <a:cs typeface="Calibri" pitchFamily="34" charset="0"/>
              </a:rPr>
              <a:t>dict</a:t>
            </a:r>
            <a:r>
              <a:rPr lang="en-US" sz="1400" dirty="0">
                <a:latin typeface="Calibri" pitchFamily="34" charset="0"/>
                <a:cs typeface="Calibri" pitchFamily="34" charset="0"/>
              </a:rPr>
              <a:t>(color</a:t>
            </a:r>
            <a:r>
              <a:rPr lang="en-US" sz="1400" b="1" dirty="0">
                <a:latin typeface="Calibri" pitchFamily="34" charset="0"/>
                <a:cs typeface="Calibri" pitchFamily="34" charset="0"/>
              </a:rPr>
              <a:t>=</a:t>
            </a:r>
            <a:r>
              <a:rPr lang="en-US" sz="1400" dirty="0">
                <a:latin typeface="Calibri" pitchFamily="34" charset="0"/>
                <a:cs typeface="Calibri" pitchFamily="34" charset="0"/>
              </a:rPr>
              <a:t>"white")) </a:t>
            </a:r>
            <a:r>
              <a:rPr lang="en-US" sz="1400" b="1" dirty="0">
                <a:latin typeface="Calibri" pitchFamily="34" charset="0"/>
                <a:cs typeface="Calibri" pitchFamily="34" charset="0"/>
              </a:rPr>
              <a:t>*</a:t>
            </a:r>
            <a:r>
              <a:rPr lang="en-US" sz="1400" dirty="0">
                <a:latin typeface="Calibri" pitchFamily="34" charset="0"/>
                <a:cs typeface="Calibri" pitchFamily="34" charset="0"/>
              </a:rPr>
              <a:t>_, </a:t>
            </a:r>
            <a:r>
              <a:rPr lang="en-US" sz="1400" dirty="0" err="1">
                <a:latin typeface="Calibri" pitchFamily="34" charset="0"/>
                <a:cs typeface="Calibri" pitchFamily="34" charset="0"/>
              </a:rPr>
              <a:t>autotexts</a:t>
            </a:r>
            <a:r>
              <a:rPr lang="en-US" sz="1400" dirty="0">
                <a:latin typeface="Calibri" pitchFamily="34" charset="0"/>
                <a:cs typeface="Calibri" pitchFamily="34" charset="0"/>
              </a:rPr>
              <a:t> </a:t>
            </a:r>
            <a:r>
              <a:rPr lang="en-US" sz="1400" b="1" dirty="0">
                <a:latin typeface="Calibri" pitchFamily="34" charset="0"/>
                <a:cs typeface="Calibri" pitchFamily="34" charset="0"/>
              </a:rPr>
              <a:t>=</a:t>
            </a:r>
            <a:r>
              <a:rPr lang="en-US" sz="1400" dirty="0">
                <a:latin typeface="Calibri" pitchFamily="34" charset="0"/>
                <a:cs typeface="Calibri" pitchFamily="34" charset="0"/>
              </a:rPr>
              <a:t> </a:t>
            </a:r>
            <a:r>
              <a:rPr lang="en-US" sz="1400" dirty="0" err="1">
                <a:latin typeface="Calibri" pitchFamily="34" charset="0"/>
                <a:cs typeface="Calibri" pitchFamily="34" charset="0"/>
              </a:rPr>
              <a:t>ax</a:t>
            </a:r>
            <a:r>
              <a:rPr lang="en-US" sz="1400" b="1" dirty="0" err="1">
                <a:latin typeface="Calibri" pitchFamily="34" charset="0"/>
                <a:cs typeface="Calibri" pitchFamily="34" charset="0"/>
              </a:rPr>
              <a:t>.</a:t>
            </a:r>
            <a:r>
              <a:rPr lang="en-US" sz="1400" dirty="0" err="1">
                <a:latin typeface="Calibri" pitchFamily="34" charset="0"/>
                <a:cs typeface="Calibri" pitchFamily="34" charset="0"/>
              </a:rPr>
              <a:t>pie</a:t>
            </a:r>
            <a:r>
              <a:rPr lang="en-US" sz="1400" dirty="0">
                <a:latin typeface="Calibri" pitchFamily="34" charset="0"/>
                <a:cs typeface="Calibri" pitchFamily="34" charset="0"/>
              </a:rPr>
              <a:t>(x</a:t>
            </a:r>
            <a:r>
              <a:rPr lang="en-US" sz="1400" b="1" dirty="0">
                <a:latin typeface="Calibri" pitchFamily="34" charset="0"/>
                <a:cs typeface="Calibri" pitchFamily="34" charset="0"/>
              </a:rPr>
              <a:t>=</a:t>
            </a:r>
            <a:r>
              <a:rPr lang="en-US" sz="1400" dirty="0" err="1">
                <a:latin typeface="Calibri" pitchFamily="34" charset="0"/>
                <a:cs typeface="Calibri" pitchFamily="34" charset="0"/>
              </a:rPr>
              <a:t>outer_values</a:t>
            </a:r>
            <a:r>
              <a:rPr lang="en-US" sz="1400" dirty="0">
                <a:latin typeface="Calibri" pitchFamily="34" charset="0"/>
                <a:cs typeface="Calibri" pitchFamily="34" charset="0"/>
              </a:rPr>
              <a:t>, colors</a:t>
            </a:r>
            <a:r>
              <a:rPr lang="en-US" sz="1400" b="1" dirty="0">
                <a:latin typeface="Calibri" pitchFamily="34" charset="0"/>
                <a:cs typeface="Calibri" pitchFamily="34" charset="0"/>
              </a:rPr>
              <a:t>=</a:t>
            </a:r>
            <a:r>
              <a:rPr lang="en-US" sz="1400" dirty="0" err="1">
                <a:latin typeface="Calibri" pitchFamily="34" charset="0"/>
                <a:cs typeface="Calibri" pitchFamily="34" charset="0"/>
              </a:rPr>
              <a:t>outer_colors</a:t>
            </a:r>
            <a:r>
              <a:rPr lang="en-US" sz="1400" dirty="0">
                <a:latin typeface="Calibri" pitchFamily="34" charset="0"/>
                <a:cs typeface="Calibri" pitchFamily="34" charset="0"/>
              </a:rPr>
              <a:t>, radius</a:t>
            </a:r>
            <a:r>
              <a:rPr lang="en-US" sz="1400" b="1" dirty="0">
                <a:latin typeface="Calibri" pitchFamily="34" charset="0"/>
                <a:cs typeface="Calibri" pitchFamily="34" charset="0"/>
              </a:rPr>
              <a:t>=</a:t>
            </a:r>
            <a:r>
              <a:rPr lang="en-US" sz="1400" dirty="0">
                <a:latin typeface="Calibri" pitchFamily="34" charset="0"/>
                <a:cs typeface="Calibri" pitchFamily="34" charset="0"/>
              </a:rPr>
              <a:t>1.15, </a:t>
            </a:r>
            <a:r>
              <a:rPr lang="en-US" sz="1400" dirty="0" err="1">
                <a:latin typeface="Calibri" pitchFamily="34" charset="0"/>
                <a:cs typeface="Calibri" pitchFamily="34" charset="0"/>
              </a:rPr>
              <a:t>autopct</a:t>
            </a:r>
            <a:r>
              <a:rPr lang="en-US" sz="1400" b="1" dirty="0">
                <a:latin typeface="Calibri" pitchFamily="34" charset="0"/>
                <a:cs typeface="Calibri" pitchFamily="34" charset="0"/>
              </a:rPr>
              <a:t>=</a:t>
            </a:r>
            <a:r>
              <a:rPr lang="en-US" sz="1400" dirty="0">
                <a:latin typeface="Calibri" pitchFamily="34" charset="0"/>
                <a:cs typeface="Calibri" pitchFamily="34" charset="0"/>
              </a:rPr>
              <a:t>'%1.2f%%', </a:t>
            </a:r>
            <a:r>
              <a:rPr lang="en-US" sz="1400" dirty="0" err="1">
                <a:latin typeface="Calibri" pitchFamily="34" charset="0"/>
                <a:cs typeface="Calibri" pitchFamily="34" charset="0"/>
              </a:rPr>
              <a:t>pctdistance</a:t>
            </a:r>
            <a:r>
              <a:rPr lang="en-US" sz="1400" b="1" dirty="0">
                <a:latin typeface="Calibri" pitchFamily="34" charset="0"/>
                <a:cs typeface="Calibri" pitchFamily="34" charset="0"/>
              </a:rPr>
              <a:t>=</a:t>
            </a:r>
            <a:r>
              <a:rPr lang="en-US" sz="1400" dirty="0">
                <a:latin typeface="Calibri" pitchFamily="34" charset="0"/>
                <a:cs typeface="Calibri" pitchFamily="34" charset="0"/>
              </a:rPr>
              <a:t>0.83, </a:t>
            </a:r>
            <a:r>
              <a:rPr lang="en-US" sz="1400" dirty="0" err="1">
                <a:latin typeface="Calibri" pitchFamily="34" charset="0"/>
                <a:cs typeface="Calibri" pitchFamily="34" charset="0"/>
              </a:rPr>
              <a:t>wedgeprops</a:t>
            </a:r>
            <a:r>
              <a:rPr lang="en-US" sz="1400" b="1" dirty="0">
                <a:latin typeface="Calibri" pitchFamily="34" charset="0"/>
                <a:cs typeface="Calibri" pitchFamily="34" charset="0"/>
              </a:rPr>
              <a:t>=</a:t>
            </a:r>
            <a:r>
              <a:rPr lang="en-US" sz="1400" dirty="0" err="1">
                <a:latin typeface="Calibri" pitchFamily="34" charset="0"/>
                <a:cs typeface="Calibri" pitchFamily="34" charset="0"/>
              </a:rPr>
              <a:t>dict</a:t>
            </a:r>
            <a:r>
              <a:rPr lang="en-US" sz="1400" dirty="0">
                <a:latin typeface="Calibri" pitchFamily="34" charset="0"/>
                <a:cs typeface="Calibri" pitchFamily="34" charset="0"/>
              </a:rPr>
              <a:t>(</a:t>
            </a:r>
            <a:r>
              <a:rPr lang="en-US" sz="1400" dirty="0" err="1">
                <a:latin typeface="Calibri" pitchFamily="34" charset="0"/>
                <a:cs typeface="Calibri" pitchFamily="34" charset="0"/>
              </a:rPr>
              <a:t>edgecolor</a:t>
            </a:r>
            <a:r>
              <a:rPr lang="en-US" sz="1400" b="1" dirty="0">
                <a:latin typeface="Calibri" pitchFamily="34" charset="0"/>
                <a:cs typeface="Calibri" pitchFamily="34" charset="0"/>
              </a:rPr>
              <a:t>=</a:t>
            </a:r>
            <a:r>
              <a:rPr lang="en-US" sz="1400" dirty="0">
                <a:latin typeface="Calibri" pitchFamily="34" charset="0"/>
                <a:cs typeface="Calibri" pitchFamily="34" charset="0"/>
              </a:rPr>
              <a:t>"black", width</a:t>
            </a:r>
            <a:r>
              <a:rPr lang="en-US" sz="1400" b="1" dirty="0">
                <a:latin typeface="Calibri" pitchFamily="34" charset="0"/>
                <a:cs typeface="Calibri" pitchFamily="34" charset="0"/>
              </a:rPr>
              <a:t>=</a:t>
            </a:r>
            <a:r>
              <a:rPr lang="en-US" sz="1400" dirty="0">
                <a:latin typeface="Calibri" pitchFamily="34" charset="0"/>
                <a:cs typeface="Calibri" pitchFamily="34" charset="0"/>
              </a:rPr>
              <a:t>0.4), labels</a:t>
            </a:r>
            <a:r>
              <a:rPr lang="en-US" sz="1400" b="1" dirty="0">
                <a:latin typeface="Calibri" pitchFamily="34" charset="0"/>
                <a:cs typeface="Calibri" pitchFamily="34" charset="0"/>
              </a:rPr>
              <a:t>=</a:t>
            </a:r>
            <a:r>
              <a:rPr lang="en-US" sz="1400" dirty="0" err="1">
                <a:latin typeface="Calibri" pitchFamily="34" charset="0"/>
                <a:cs typeface="Calibri" pitchFamily="34" charset="0"/>
              </a:rPr>
              <a:t>outer_labels</a:t>
            </a:r>
            <a:r>
              <a:rPr lang="en-US" sz="1400" dirty="0">
                <a:latin typeface="Calibri" pitchFamily="34" charset="0"/>
                <a:cs typeface="Calibri" pitchFamily="34" charset="0"/>
              </a:rPr>
              <a:t>) </a:t>
            </a:r>
            <a:r>
              <a:rPr lang="en-US" sz="1400" b="1" dirty="0">
                <a:latin typeface="Calibri" pitchFamily="34" charset="0"/>
                <a:cs typeface="Calibri" pitchFamily="34" charset="0"/>
              </a:rPr>
              <a:t>for</a:t>
            </a:r>
            <a:r>
              <a:rPr lang="en-US" sz="1400" dirty="0">
                <a:latin typeface="Calibri" pitchFamily="34" charset="0"/>
                <a:cs typeface="Calibri" pitchFamily="34" charset="0"/>
              </a:rPr>
              <a:t> </a:t>
            </a:r>
            <a:r>
              <a:rPr lang="en-US" sz="1400" dirty="0" err="1">
                <a:latin typeface="Calibri" pitchFamily="34" charset="0"/>
                <a:cs typeface="Calibri" pitchFamily="34" charset="0"/>
              </a:rPr>
              <a:t>autotext</a:t>
            </a:r>
            <a:r>
              <a:rPr lang="en-US" sz="1400" dirty="0">
                <a:latin typeface="Calibri" pitchFamily="34" charset="0"/>
                <a:cs typeface="Calibri" pitchFamily="34" charset="0"/>
              </a:rPr>
              <a:t> </a:t>
            </a:r>
            <a:r>
              <a:rPr lang="en-US" sz="1400" b="1" dirty="0">
                <a:latin typeface="Calibri" pitchFamily="34" charset="0"/>
                <a:cs typeface="Calibri" pitchFamily="34" charset="0"/>
              </a:rPr>
              <a:t>in</a:t>
            </a:r>
            <a:r>
              <a:rPr lang="en-US" sz="1400" dirty="0">
                <a:latin typeface="Calibri" pitchFamily="34" charset="0"/>
                <a:cs typeface="Calibri" pitchFamily="34" charset="0"/>
              </a:rPr>
              <a:t> </a:t>
            </a:r>
            <a:r>
              <a:rPr lang="en-US" sz="1400" dirty="0" err="1">
                <a:latin typeface="Calibri" pitchFamily="34" charset="0"/>
                <a:cs typeface="Calibri" pitchFamily="34" charset="0"/>
              </a:rPr>
              <a:t>autotexts</a:t>
            </a:r>
            <a:r>
              <a:rPr lang="en-US" sz="1400" dirty="0">
                <a:latin typeface="Calibri" pitchFamily="34" charset="0"/>
                <a:cs typeface="Calibri" pitchFamily="34" charset="0"/>
              </a:rPr>
              <a:t>: </a:t>
            </a:r>
            <a:r>
              <a:rPr lang="en-US" sz="1400" dirty="0" err="1">
                <a:latin typeface="Calibri" pitchFamily="34" charset="0"/>
                <a:cs typeface="Calibri" pitchFamily="34" charset="0"/>
              </a:rPr>
              <a:t>autotext</a:t>
            </a:r>
            <a:r>
              <a:rPr lang="en-US" sz="1400" b="1" dirty="0" err="1">
                <a:latin typeface="Calibri" pitchFamily="34" charset="0"/>
                <a:cs typeface="Calibri" pitchFamily="34" charset="0"/>
              </a:rPr>
              <a:t>.</a:t>
            </a:r>
            <a:r>
              <a:rPr lang="en-US" sz="1400" dirty="0" err="1">
                <a:latin typeface="Calibri" pitchFamily="34" charset="0"/>
                <a:cs typeface="Calibri" pitchFamily="34" charset="0"/>
              </a:rPr>
              <a:t>set_color</a:t>
            </a:r>
            <a:r>
              <a:rPr lang="en-US" sz="1400" dirty="0">
                <a:latin typeface="Calibri" pitchFamily="34" charset="0"/>
                <a:cs typeface="Calibri" pitchFamily="34" charset="0"/>
              </a:rPr>
              <a:t>("white") </a:t>
            </a:r>
            <a:r>
              <a:rPr lang="en-US" sz="1400" dirty="0" err="1">
                <a:latin typeface="Calibri" pitchFamily="34" charset="0"/>
                <a:cs typeface="Calibri" pitchFamily="34" charset="0"/>
              </a:rPr>
              <a:t>ax</a:t>
            </a:r>
            <a:r>
              <a:rPr lang="en-US" sz="1400" b="1" dirty="0" err="1">
                <a:latin typeface="Calibri" pitchFamily="34" charset="0"/>
                <a:cs typeface="Calibri" pitchFamily="34" charset="0"/>
              </a:rPr>
              <a:t>.</a:t>
            </a:r>
            <a:r>
              <a:rPr lang="en-US" sz="1400" dirty="0" err="1">
                <a:latin typeface="Calibri" pitchFamily="34" charset="0"/>
                <a:cs typeface="Calibri" pitchFamily="34" charset="0"/>
              </a:rPr>
              <a:t>set</a:t>
            </a:r>
            <a:r>
              <a:rPr lang="en-US" sz="1400" dirty="0">
                <a:latin typeface="Calibri" pitchFamily="34" charset="0"/>
                <a:cs typeface="Calibri" pitchFamily="34" charset="0"/>
              </a:rPr>
              <a:t>(aspect</a:t>
            </a:r>
            <a:r>
              <a:rPr lang="en-US" sz="1400" b="1" dirty="0">
                <a:latin typeface="Calibri" pitchFamily="34" charset="0"/>
                <a:cs typeface="Calibri" pitchFamily="34" charset="0"/>
              </a:rPr>
              <a:t>=</a:t>
            </a:r>
            <a:r>
              <a:rPr lang="en-US" sz="1400" dirty="0">
                <a:latin typeface="Calibri" pitchFamily="34" charset="0"/>
                <a:cs typeface="Calibri" pitchFamily="34" charset="0"/>
              </a:rPr>
              <a:t>"equal", title</a:t>
            </a:r>
            <a:r>
              <a:rPr lang="en-US" sz="1400" b="1" dirty="0">
                <a:latin typeface="Calibri" pitchFamily="34" charset="0"/>
                <a:cs typeface="Calibri" pitchFamily="34" charset="0"/>
              </a:rPr>
              <a:t>=</a:t>
            </a:r>
            <a:r>
              <a:rPr lang="en-US" sz="1400" dirty="0">
                <a:latin typeface="Calibri" pitchFamily="34" charset="0"/>
                <a:cs typeface="Calibri" pitchFamily="34" charset="0"/>
              </a:rPr>
              <a:t>"Distribution of samples on the basis of sex and heart disease"); </a:t>
            </a:r>
            <a:r>
              <a:rPr lang="en-US" sz="1400" dirty="0" err="1">
                <a:latin typeface="Calibri" pitchFamily="34" charset="0"/>
                <a:cs typeface="Calibri" pitchFamily="34" charset="0"/>
              </a:rPr>
              <a:t>ax</a:t>
            </a:r>
            <a:r>
              <a:rPr lang="en-US" sz="1400" b="1" dirty="0" err="1">
                <a:latin typeface="Calibri" pitchFamily="34" charset="0"/>
                <a:cs typeface="Calibri" pitchFamily="34" charset="0"/>
              </a:rPr>
              <a:t>.</a:t>
            </a:r>
            <a:r>
              <a:rPr lang="en-US" sz="1400" dirty="0" err="1">
                <a:latin typeface="Calibri" pitchFamily="34" charset="0"/>
                <a:cs typeface="Calibri" pitchFamily="34" charset="0"/>
              </a:rPr>
              <a:t>legend</a:t>
            </a:r>
            <a:r>
              <a:rPr lang="en-US" sz="1400" dirty="0">
                <a:latin typeface="Calibri" pitchFamily="34" charset="0"/>
                <a:cs typeface="Calibri" pitchFamily="34" charset="0"/>
              </a:rPr>
              <a:t>(</a:t>
            </a:r>
            <a:r>
              <a:rPr lang="en-US" sz="1400" dirty="0" err="1">
                <a:latin typeface="Calibri" pitchFamily="34" charset="0"/>
                <a:cs typeface="Calibri" pitchFamily="34" charset="0"/>
              </a:rPr>
              <a:t>inner_labels</a:t>
            </a:r>
            <a:r>
              <a:rPr lang="en-US" sz="1400" dirty="0">
                <a:latin typeface="Calibri" pitchFamily="34" charset="0"/>
                <a:cs typeface="Calibri" pitchFamily="34" charset="0"/>
              </a:rPr>
              <a:t>, </a:t>
            </a:r>
            <a:r>
              <a:rPr lang="en-US" sz="1400" dirty="0" err="1">
                <a:latin typeface="Calibri" pitchFamily="34" charset="0"/>
                <a:cs typeface="Calibri" pitchFamily="34" charset="0"/>
              </a:rPr>
              <a:t>loc</a:t>
            </a:r>
            <a:r>
              <a:rPr lang="en-US" sz="1400" b="1" dirty="0">
                <a:latin typeface="Calibri" pitchFamily="34" charset="0"/>
                <a:cs typeface="Calibri" pitchFamily="34" charset="0"/>
              </a:rPr>
              <a:t>=</a:t>
            </a:r>
            <a:r>
              <a:rPr lang="en-US" sz="1400" dirty="0">
                <a:latin typeface="Calibri" pitchFamily="34" charset="0"/>
                <a:cs typeface="Calibri" pitchFamily="34" charset="0"/>
              </a:rPr>
              <a:t>(1.15, 0.55), </a:t>
            </a:r>
            <a:r>
              <a:rPr lang="en-US" sz="1400" dirty="0" err="1">
                <a:latin typeface="Calibri" pitchFamily="34" charset="0"/>
                <a:cs typeface="Calibri" pitchFamily="34" charset="0"/>
              </a:rPr>
              <a:t>framealpha</a:t>
            </a:r>
            <a:r>
              <a:rPr lang="en-US" sz="1400" b="1" dirty="0">
                <a:latin typeface="Calibri" pitchFamily="34" charset="0"/>
                <a:cs typeface="Calibri" pitchFamily="34" charset="0"/>
              </a:rPr>
              <a:t>=</a:t>
            </a:r>
            <a:r>
              <a:rPr lang="en-US" sz="1400" dirty="0">
                <a:latin typeface="Calibri" pitchFamily="34" charset="0"/>
                <a:cs typeface="Calibri" pitchFamily="34" charset="0"/>
              </a:rPr>
              <a:t>1, </a:t>
            </a:r>
            <a:r>
              <a:rPr lang="en-US" sz="1400" dirty="0" err="1">
                <a:latin typeface="Calibri" pitchFamily="34" charset="0"/>
                <a:cs typeface="Calibri" pitchFamily="34" charset="0"/>
              </a:rPr>
              <a:t>fancybox</a:t>
            </a:r>
            <a:r>
              <a:rPr lang="en-US" sz="1400" b="1" dirty="0">
                <a:latin typeface="Calibri" pitchFamily="34" charset="0"/>
                <a:cs typeface="Calibri" pitchFamily="34" charset="0"/>
              </a:rPr>
              <a:t>=False</a:t>
            </a:r>
            <a:r>
              <a:rPr lang="en-US" sz="1400" dirty="0">
                <a:latin typeface="Calibri" pitchFamily="34" charset="0"/>
                <a:cs typeface="Calibri" pitchFamily="34" charset="0"/>
              </a:rPr>
              <a:t>, </a:t>
            </a:r>
            <a:r>
              <a:rPr lang="en-US" sz="1400" dirty="0" err="1">
                <a:latin typeface="Calibri" pitchFamily="34" charset="0"/>
                <a:cs typeface="Calibri" pitchFamily="34" charset="0"/>
              </a:rPr>
              <a:t>edgecolor</a:t>
            </a:r>
            <a:r>
              <a:rPr lang="en-US" sz="1400" b="1" dirty="0">
                <a:latin typeface="Calibri" pitchFamily="34" charset="0"/>
                <a:cs typeface="Calibri" pitchFamily="34" charset="0"/>
              </a:rPr>
              <a:t>=</a:t>
            </a:r>
            <a:r>
              <a:rPr lang="en-US" sz="1400" dirty="0">
                <a:latin typeface="Calibri" pitchFamily="34" charset="0"/>
                <a:cs typeface="Calibri" pitchFamily="34" charset="0"/>
              </a:rPr>
              <a:t>"black");</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339" y="1301750"/>
            <a:ext cx="4365937"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22005" y="1249251"/>
            <a:ext cx="6387921" cy="5262979"/>
          </a:xfrm>
          <a:prstGeom prst="rect">
            <a:avLst/>
          </a:prstGeom>
          <a:noFill/>
        </p:spPr>
        <p:txBody>
          <a:bodyPr wrap="square" rtlCol="0">
            <a:spAutoFit/>
          </a:bodyPr>
          <a:lstStyle/>
          <a:p>
            <a:r>
              <a:rPr lang="en-US" sz="1400" b="1" dirty="0">
                <a:latin typeface="Calibri" pitchFamily="34" charset="0"/>
                <a:cs typeface="Calibri" pitchFamily="34" charset="0"/>
              </a:rPr>
              <a:t>Model Serialization</a:t>
            </a:r>
            <a:r>
              <a:rPr lang="en-US" sz="1400" dirty="0">
                <a:latin typeface="Calibri" pitchFamily="34" charset="0"/>
                <a:cs typeface="Calibri" pitchFamily="34" charset="0"/>
              </a:rPr>
              <a:t>:</a:t>
            </a:r>
          </a:p>
          <a:p>
            <a:pPr lvl="1"/>
            <a:r>
              <a:rPr lang="en-US" sz="1400" dirty="0">
                <a:latin typeface="Calibri" pitchFamily="34" charset="0"/>
                <a:cs typeface="Calibri" pitchFamily="34" charset="0"/>
              </a:rPr>
              <a:t>Describe the process of serializing the trained machine learning model into a format suitable for deployment, such as Pickle or </a:t>
            </a:r>
            <a:r>
              <a:rPr lang="en-US" sz="1400" dirty="0" err="1">
                <a:latin typeface="Calibri" pitchFamily="34" charset="0"/>
                <a:cs typeface="Calibri" pitchFamily="34" charset="0"/>
              </a:rPr>
              <a:t>joblib</a:t>
            </a:r>
            <a:r>
              <a:rPr lang="en-US" sz="1400" dirty="0">
                <a:latin typeface="Calibri" pitchFamily="34" charset="0"/>
                <a:cs typeface="Calibri" pitchFamily="34" charset="0"/>
              </a:rPr>
              <a:t>.</a:t>
            </a:r>
          </a:p>
          <a:p>
            <a:r>
              <a:rPr lang="en-US" sz="1400" b="1" dirty="0">
                <a:latin typeface="Calibri" pitchFamily="34" charset="0"/>
                <a:cs typeface="Calibri" pitchFamily="34" charset="0"/>
              </a:rPr>
              <a:t>Building an API</a:t>
            </a:r>
            <a:r>
              <a:rPr lang="en-US" sz="1400" dirty="0">
                <a:latin typeface="Calibri" pitchFamily="34" charset="0"/>
                <a:cs typeface="Calibri" pitchFamily="34" charset="0"/>
              </a:rPr>
              <a:t>:</a:t>
            </a:r>
          </a:p>
          <a:p>
            <a:pPr lvl="1"/>
            <a:r>
              <a:rPr lang="en-US" sz="1400" dirty="0">
                <a:latin typeface="Calibri" pitchFamily="34" charset="0"/>
                <a:cs typeface="Calibri" pitchFamily="34" charset="0"/>
              </a:rPr>
              <a:t>Discuss how to create a simple API using frameworks like Flask or </a:t>
            </a:r>
            <a:r>
              <a:rPr lang="en-US" sz="1400" dirty="0" err="1">
                <a:latin typeface="Calibri" pitchFamily="34" charset="0"/>
                <a:cs typeface="Calibri" pitchFamily="34" charset="0"/>
              </a:rPr>
              <a:t>FastAPI</a:t>
            </a:r>
            <a:r>
              <a:rPr lang="en-US" sz="1400" dirty="0">
                <a:latin typeface="Calibri" pitchFamily="34" charset="0"/>
                <a:cs typeface="Calibri" pitchFamily="34" charset="0"/>
              </a:rPr>
              <a:t> to expose the model prediction functionality.</a:t>
            </a:r>
          </a:p>
          <a:p>
            <a:r>
              <a:rPr lang="en-US" sz="1400" b="1" dirty="0">
                <a:latin typeface="Calibri" pitchFamily="34" charset="0"/>
                <a:cs typeface="Calibri" pitchFamily="34" charset="0"/>
              </a:rPr>
              <a:t>Frontend Development (Optional)</a:t>
            </a:r>
            <a:r>
              <a:rPr lang="en-US" sz="1400" dirty="0">
                <a:latin typeface="Calibri" pitchFamily="34" charset="0"/>
                <a:cs typeface="Calibri" pitchFamily="34" charset="0"/>
              </a:rPr>
              <a:t>:</a:t>
            </a:r>
          </a:p>
          <a:p>
            <a:pPr lvl="1"/>
            <a:r>
              <a:rPr lang="en-US" sz="1400" dirty="0">
                <a:latin typeface="Calibri" pitchFamily="34" charset="0"/>
                <a:cs typeface="Calibri" pitchFamily="34" charset="0"/>
              </a:rPr>
              <a:t>If applicable, outline the steps to develop a frontend interface for users to interact with the deployed model, using technologies like HTML, CSS, and JavaScript.</a:t>
            </a:r>
          </a:p>
          <a:p>
            <a:r>
              <a:rPr lang="en-US" sz="1400" b="1" dirty="0">
                <a:latin typeface="Calibri" pitchFamily="34" charset="0"/>
                <a:cs typeface="Calibri" pitchFamily="34" charset="0"/>
              </a:rPr>
              <a:t>Deployment Platform</a:t>
            </a:r>
            <a:r>
              <a:rPr lang="en-US" sz="1400" dirty="0">
                <a:latin typeface="Calibri" pitchFamily="34" charset="0"/>
                <a:cs typeface="Calibri" pitchFamily="34" charset="0"/>
              </a:rPr>
              <a:t>:</a:t>
            </a:r>
          </a:p>
          <a:p>
            <a:pPr lvl="1"/>
            <a:r>
              <a:rPr lang="en-US" sz="1400" dirty="0">
                <a:latin typeface="Calibri" pitchFamily="34" charset="0"/>
                <a:cs typeface="Calibri" pitchFamily="34" charset="0"/>
              </a:rPr>
              <a:t>Explore different deployment platforms such as </a:t>
            </a:r>
            <a:r>
              <a:rPr lang="en-US" sz="1400" dirty="0" err="1">
                <a:latin typeface="Calibri" pitchFamily="34" charset="0"/>
                <a:cs typeface="Calibri" pitchFamily="34" charset="0"/>
              </a:rPr>
              <a:t>Heroku</a:t>
            </a:r>
            <a:r>
              <a:rPr lang="en-US" sz="1400" dirty="0">
                <a:latin typeface="Calibri" pitchFamily="34" charset="0"/>
                <a:cs typeface="Calibri" pitchFamily="34" charset="0"/>
              </a:rPr>
              <a:t>, AWS, or Azure, and choose the most suitable one for your project.</a:t>
            </a:r>
          </a:p>
          <a:p>
            <a:r>
              <a:rPr lang="en-US" sz="1400" b="1" dirty="0">
                <a:latin typeface="Calibri" pitchFamily="34" charset="0"/>
                <a:cs typeface="Calibri" pitchFamily="34" charset="0"/>
              </a:rPr>
              <a:t>Deployment Procedure</a:t>
            </a:r>
            <a:r>
              <a:rPr lang="en-US" sz="1400" dirty="0">
                <a:latin typeface="Calibri" pitchFamily="34" charset="0"/>
                <a:cs typeface="Calibri" pitchFamily="34" charset="0"/>
              </a:rPr>
              <a:t>:</a:t>
            </a:r>
          </a:p>
          <a:p>
            <a:pPr lvl="1"/>
            <a:r>
              <a:rPr lang="en-US" sz="1400" dirty="0">
                <a:latin typeface="Calibri" pitchFamily="34" charset="0"/>
                <a:cs typeface="Calibri" pitchFamily="34" charset="0"/>
              </a:rPr>
              <a:t>Provide step-by-step instructions on how to deploy the model on the chosen platform, including setting up environment variables, configuring the server, and deploying the API.</a:t>
            </a:r>
          </a:p>
          <a:p>
            <a:r>
              <a:rPr lang="en-US" sz="1400" b="1" dirty="0">
                <a:latin typeface="Calibri" pitchFamily="34" charset="0"/>
                <a:cs typeface="Calibri" pitchFamily="34" charset="0"/>
              </a:rPr>
              <a:t>Testing and Monitoring</a:t>
            </a:r>
            <a:r>
              <a:rPr lang="en-US" sz="1400" dirty="0">
                <a:latin typeface="Calibri" pitchFamily="34" charset="0"/>
                <a:cs typeface="Calibri" pitchFamily="34" charset="0"/>
              </a:rPr>
              <a:t>:</a:t>
            </a:r>
          </a:p>
          <a:p>
            <a:pPr lvl="1"/>
            <a:r>
              <a:rPr lang="en-US" sz="1400" dirty="0">
                <a:latin typeface="Calibri" pitchFamily="34" charset="0"/>
                <a:cs typeface="Calibri" pitchFamily="34" charset="0"/>
              </a:rPr>
              <a:t>Discuss the importance of testing the deployed model and monitoring its performance in production to ensure reliability and accuracy.</a:t>
            </a:r>
          </a:p>
          <a:p>
            <a:r>
              <a:rPr lang="en-US" sz="1400" b="1" dirty="0">
                <a:latin typeface="Calibri" pitchFamily="34" charset="0"/>
                <a:cs typeface="Calibri" pitchFamily="34" charset="0"/>
              </a:rPr>
              <a:t>Conclusion</a:t>
            </a:r>
            <a:r>
              <a:rPr lang="en-US" sz="1400" dirty="0">
                <a:latin typeface="Calibri" pitchFamily="34" charset="0"/>
                <a:cs typeface="Calibri" pitchFamily="34" charset="0"/>
              </a:rPr>
              <a:t>:</a:t>
            </a:r>
          </a:p>
          <a:p>
            <a:pPr lvl="1"/>
            <a:r>
              <a:rPr lang="en-US" sz="1400" dirty="0">
                <a:latin typeface="Calibri" pitchFamily="34" charset="0"/>
                <a:cs typeface="Calibri" pitchFamily="34" charset="0"/>
              </a:rPr>
              <a:t>Summarize the deployment process and reflect on the challenges faced and lessons learned during deployment.</a:t>
            </a:r>
          </a:p>
          <a:p>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85995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92500" lnSpcReduction="20000"/>
          </a:bodyPr>
          <a:lstStyle/>
          <a:p>
            <a:r>
              <a:rPr lang="en-US" sz="2000" dirty="0">
                <a:latin typeface="Calibri" pitchFamily="34" charset="0"/>
                <a:cs typeface="Calibri" pitchFamily="34" charset="0"/>
              </a:rPr>
              <a:t>Our findings suggest that features such as age, cholesterol levels, resting blood pressure, and maximum heart rate are significant predictors of heart disease risk. Furthermore, the inclusion of additional clinical parameters, such as exercise-induced angina and ST depression induced by exercise relative to rest, significantly enhances the predictive performance of our models.</a:t>
            </a:r>
          </a:p>
          <a:p>
            <a:r>
              <a:rPr lang="en-US" sz="2000" dirty="0">
                <a:latin typeface="Calibri" pitchFamily="34" charset="0"/>
                <a:cs typeface="Calibri" pitchFamily="34" charset="0"/>
              </a:rPr>
              <a:t>The comparison of different machine learning algorithms revealed that </a:t>
            </a:r>
            <a:r>
              <a:rPr lang="en-US" sz="2000" dirty="0" smtClean="0">
                <a:latin typeface="Calibri" pitchFamily="34" charset="0"/>
                <a:cs typeface="Calibri" pitchFamily="34" charset="0"/>
              </a:rPr>
              <a:t>Principal data analysis </a:t>
            </a:r>
            <a:r>
              <a:rPr lang="en-US" sz="2000" dirty="0">
                <a:latin typeface="Calibri" pitchFamily="34" charset="0"/>
                <a:cs typeface="Calibri" pitchFamily="34" charset="0"/>
              </a:rPr>
              <a:t>outperformed others in terms of accuracy and robustness. However, it's worth noting that model performance may vary depending on the specific dataset and context of application.</a:t>
            </a:r>
          </a:p>
          <a:p>
            <a:r>
              <a:rPr lang="en-US" sz="2000" dirty="0">
                <a:latin typeface="Calibri" pitchFamily="34" charset="0"/>
                <a:cs typeface="Calibri" pitchFamily="34" charset="0"/>
              </a:rPr>
              <a:t>Moreover, our project highlights the importance of data preprocessing and feature selection in improving model performance and interpretability. Techniques such as feature scaling, handling missing values, and feature engineering played a crucial role in optimizing the predictive models.</a:t>
            </a:r>
          </a:p>
          <a:p>
            <a:r>
              <a:rPr lang="en-US" sz="2000" dirty="0" smtClean="0">
                <a:latin typeface="Calibri" pitchFamily="34" charset="0"/>
                <a:cs typeface="Calibri" pitchFamily="34" charset="0"/>
              </a:rPr>
              <a:t>This </a:t>
            </a:r>
            <a:r>
              <a:rPr lang="en-US" sz="2000" dirty="0">
                <a:latin typeface="Calibri" pitchFamily="34" charset="0"/>
                <a:cs typeface="Calibri" pitchFamily="34" charset="0"/>
              </a:rPr>
              <a:t>project underscores the potential of data science and machine learning in improving healthcare outcomes by aiding in the early detection and prevention of heart disease. By leveraging data-driven approaches, we can empower healthcare professionals with valuable tools to enhance patient care and ultimately save lives.</a:t>
            </a:r>
            <a:br>
              <a:rPr lang="en-US" sz="2000" dirty="0">
                <a:latin typeface="Calibri" pitchFamily="34" charset="0"/>
                <a:cs typeface="Calibri" pitchFamily="34" charset="0"/>
              </a:rPr>
            </a:br>
            <a:r>
              <a:rPr lang="en-US" sz="2000" dirty="0">
                <a:latin typeface="Calibri" pitchFamily="34" charset="0"/>
                <a:cs typeface="Calibri" pitchFamily="34" charset="0"/>
              </a:rPr>
              <a:t/>
            </a:r>
            <a:br>
              <a:rPr lang="en-US" sz="2000" dirty="0">
                <a:latin typeface="Calibri" pitchFamily="34" charset="0"/>
                <a:cs typeface="Calibri" pitchFamily="34" charset="0"/>
              </a:rPr>
            </a:b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1" y="1675512"/>
            <a:ext cx="11029615" cy="4905591"/>
          </a:xfrm>
        </p:spPr>
        <p:txBody>
          <a:bodyPr>
            <a:normAutofit fontScale="85000" lnSpcReduction="10000"/>
          </a:bodyPr>
          <a:lstStyle/>
          <a:p>
            <a:pPr marL="0" indent="0">
              <a:buNone/>
            </a:pPr>
            <a:r>
              <a:rPr lang="en-US" b="1" dirty="0"/>
              <a:t>1. Integration of Advanced Machine Learning Techniques</a:t>
            </a:r>
          </a:p>
          <a:p>
            <a:pPr marL="0" indent="0">
              <a:buNone/>
            </a:pPr>
            <a:r>
              <a:rPr lang="en-US" dirty="0" smtClean="0"/>
              <a:t> </a:t>
            </a:r>
            <a:r>
              <a:rPr lang="en-US" dirty="0"/>
              <a:t>Incorporate more sophisticated machine learning algorithms such as deep learning models (e.g., convolutional neural networks, recurrent neural networks) to explore complex patterns and improve prediction accuracy. - Experiment with ensemble methods like gradient boosting and stacking to combine the strengths of multiple models and further enhance predictive performance. </a:t>
            </a:r>
            <a:endParaRPr lang="en-US" dirty="0" smtClean="0"/>
          </a:p>
          <a:p>
            <a:pPr marL="0" indent="0">
              <a:buNone/>
            </a:pPr>
            <a:r>
              <a:rPr lang="en-US" b="1" dirty="0" smtClean="0"/>
              <a:t>2</a:t>
            </a:r>
            <a:r>
              <a:rPr lang="en-US" b="1" dirty="0"/>
              <a:t>. Feature Engineering and Selection Refinement</a:t>
            </a:r>
          </a:p>
          <a:p>
            <a:pPr marL="0" indent="0">
              <a:buNone/>
            </a:pPr>
            <a:r>
              <a:rPr lang="en-US" dirty="0" smtClean="0"/>
              <a:t> </a:t>
            </a:r>
            <a:r>
              <a:rPr lang="en-US" dirty="0"/>
              <a:t>Conduct in-depth feature engineering by exploring additional data sources or deriving new features from existing ones to capture more nuanced information about cardiovascular health. - Utilize advanced feature selection techniques such as recursive feature elimination and genetic algorithms to identify the most relevant features for prediction, thereby improving model interpretability and efficiency. </a:t>
            </a:r>
            <a:endParaRPr lang="en-US" dirty="0" smtClean="0"/>
          </a:p>
          <a:p>
            <a:pPr marL="0" indent="0">
              <a:buNone/>
            </a:pPr>
            <a:r>
              <a:rPr lang="en-US" b="1" dirty="0" smtClean="0"/>
              <a:t>3</a:t>
            </a:r>
            <a:r>
              <a:rPr lang="en-US" b="1" dirty="0"/>
              <a:t>. Integration of Health Sensor </a:t>
            </a:r>
            <a:r>
              <a:rPr lang="en-US" b="1" dirty="0" smtClean="0"/>
              <a:t>Data</a:t>
            </a:r>
          </a:p>
          <a:p>
            <a:pPr marL="0" indent="0">
              <a:buNone/>
            </a:pPr>
            <a:r>
              <a:rPr lang="en-US" dirty="0" smtClean="0"/>
              <a:t>Integrate </a:t>
            </a:r>
            <a:r>
              <a:rPr lang="en-US" dirty="0"/>
              <a:t>real-time health sensor data (e.g., wearable devices, </a:t>
            </a:r>
            <a:r>
              <a:rPr lang="en-US" dirty="0" err="1"/>
              <a:t>IoT</a:t>
            </a:r>
            <a:r>
              <a:rPr lang="en-US" dirty="0"/>
              <a:t> sensors) to continuously monitor relevant physiological parameters and update predictive models accordingly, enabling personalized risk assessment and intervention strategies. - Explore the use of time-series analysis techniques to analyze longitudinal sensor data and detect temporal patterns indicative of cardiovascular events or disease progression. </a:t>
            </a:r>
          </a:p>
          <a:p>
            <a:pPr marL="0" indent="0">
              <a:buNone/>
            </a:pPr>
            <a:r>
              <a:rPr lang="en-US" b="1" dirty="0" smtClean="0"/>
              <a:t>4. </a:t>
            </a:r>
            <a:r>
              <a:rPr lang="en-US" b="1" dirty="0"/>
              <a:t>Deployment of Predictive Analytics in Clinical </a:t>
            </a:r>
            <a:r>
              <a:rPr lang="en-US" b="1" dirty="0" smtClean="0"/>
              <a:t>Settings</a:t>
            </a:r>
          </a:p>
          <a:p>
            <a:pPr marL="0" indent="0">
              <a:buNone/>
            </a:pPr>
            <a:r>
              <a:rPr lang="en-US" dirty="0" smtClean="0"/>
              <a:t> </a:t>
            </a:r>
            <a:r>
              <a:rPr lang="en-US" dirty="0"/>
              <a:t>Collaborate with healthcare providers and institutions to deploy the developed predictive models as decision support tools in clinical settings, facilitating early detection, risk stratification, and personalized treatment planning for patients at risk of heart disease. - Conduct rigorous validation studies to assess the real-world performance and clinical utility</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1192" y="1302025"/>
            <a:ext cx="11029615" cy="5317715"/>
          </a:xfrm>
        </p:spPr>
        <p:txBody>
          <a:bodyPr>
            <a:normAutofit fontScale="92500" lnSpcReduction="20000"/>
          </a:bodyPr>
          <a:lstStyle/>
          <a:p>
            <a:pPr marL="0" indent="0">
              <a:buNone/>
            </a:pPr>
            <a:r>
              <a:rPr lang="en-US" b="1" dirty="0"/>
              <a:t>4. Deployment of Predictive Analytics in Clinical Settings</a:t>
            </a:r>
          </a:p>
          <a:p>
            <a:pPr marL="0" indent="0">
              <a:buNone/>
            </a:pPr>
            <a:r>
              <a:rPr lang="en-US" dirty="0"/>
              <a:t> Collaborate with healthcare providers and institutions to deploy the developed predictive models as decision support tools in clinical settings, facilitating early detection, risk stratification, and personalized treatment planning for patients at risk of heart disease. - Conduct rigorous validation studies to assess the real-world performance and clinical utility</a:t>
            </a:r>
          </a:p>
          <a:p>
            <a:pPr marL="0" indent="0">
              <a:buNone/>
            </a:pPr>
            <a:r>
              <a:rPr lang="en-US" b="1" dirty="0" smtClean="0"/>
              <a:t>5</a:t>
            </a:r>
            <a:r>
              <a:rPr lang="en-US" b="1" dirty="0"/>
              <a:t>. Integration of Genetic and Molecular </a:t>
            </a:r>
            <a:r>
              <a:rPr lang="en-US" b="1" dirty="0" smtClean="0"/>
              <a:t>Data</a:t>
            </a:r>
          </a:p>
          <a:p>
            <a:pPr marL="0" indent="0">
              <a:buNone/>
            </a:pPr>
            <a:r>
              <a:rPr lang="en-US" dirty="0" smtClean="0"/>
              <a:t> </a:t>
            </a:r>
            <a:r>
              <a:rPr lang="en-US" dirty="0"/>
              <a:t>Incorporate genetic and molecular data (e.g., genomics, </a:t>
            </a:r>
            <a:r>
              <a:rPr lang="en-US" dirty="0" err="1"/>
              <a:t>transcriptomics</a:t>
            </a:r>
            <a:r>
              <a:rPr lang="en-US" dirty="0"/>
              <a:t>, proteomics) to explore the genetic determinants and molecular mechanisms underlying cardiovascular disease susceptibility and progression. - Apply bioinformatics and systems biology approaches to integrate multi-</a:t>
            </a:r>
            <a:r>
              <a:rPr lang="en-US" dirty="0" err="1"/>
              <a:t>omics</a:t>
            </a:r>
            <a:r>
              <a:rPr lang="en-US" dirty="0"/>
              <a:t> data and construct comprehensive disease networks, providing insights into novel therapeutic targets and personalized treatment strategies. </a:t>
            </a:r>
          </a:p>
          <a:p>
            <a:pPr marL="0" indent="0">
              <a:buNone/>
            </a:pPr>
            <a:r>
              <a:rPr lang="en-US" b="1" dirty="0"/>
              <a:t>6. Development of Mobile Health </a:t>
            </a:r>
            <a:r>
              <a:rPr lang="en-US" b="1" dirty="0" smtClean="0"/>
              <a:t>Applications</a:t>
            </a:r>
          </a:p>
          <a:p>
            <a:pPr marL="0" indent="0">
              <a:buNone/>
            </a:pPr>
            <a:r>
              <a:rPr lang="en-US" dirty="0" smtClean="0"/>
              <a:t> </a:t>
            </a:r>
            <a:r>
              <a:rPr lang="en-US" dirty="0"/>
              <a:t>Develop mobile health applications or platforms that leverage the predictive models to provide users with personalized risk assessments, lifestyle recommendations, and actionable insights for preventing and managing heart disease. - Implement interactive data visualization and feedback mechanisms to enhance user engagement and adherence to healthy behaviors, promoting long-term cardiovascular health and wellness. </a:t>
            </a:r>
            <a:endParaRPr lang="en-US" dirty="0" smtClean="0"/>
          </a:p>
          <a:p>
            <a:pPr marL="0" indent="0">
              <a:buNone/>
            </a:pPr>
            <a:r>
              <a:rPr lang="en-US" b="1" dirty="0" smtClean="0"/>
              <a:t>7</a:t>
            </a:r>
            <a:r>
              <a:rPr lang="en-US" b="1" dirty="0"/>
              <a:t>. Exploration of Social and Environmental </a:t>
            </a:r>
            <a:r>
              <a:rPr lang="en-US" b="1" dirty="0" smtClean="0"/>
              <a:t>Determinants</a:t>
            </a:r>
          </a:p>
          <a:p>
            <a:pPr marL="0" indent="0">
              <a:buNone/>
            </a:pPr>
            <a:r>
              <a:rPr lang="en-US" dirty="0" smtClean="0"/>
              <a:t> </a:t>
            </a:r>
            <a:r>
              <a:rPr lang="en-US" dirty="0"/>
              <a:t>Investigate the influence of social and environmental determinants (e.g., socioeconomic status, air pollution, built environment) on cardiovascular health outcomes using advanced epidemiological and spatial analysis techniques. - Integrate geospatial data and social network analysis to identify high-risk </a:t>
            </a:r>
            <a:r>
              <a:rPr lang="en-US" dirty="0" smtClean="0"/>
              <a:t>population.</a:t>
            </a:r>
            <a:endParaRPr lang="en-US" dirty="0"/>
          </a:p>
          <a:p>
            <a:endParaRPr lang="en-US" dirty="0"/>
          </a:p>
        </p:txBody>
      </p:sp>
    </p:spTree>
    <p:extLst>
      <p:ext uri="{BB962C8B-B14F-4D97-AF65-F5344CB8AC3E}">
        <p14:creationId xmlns:p14="http://schemas.microsoft.com/office/powerpoint/2010/main" val="397199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78161" y="914400"/>
            <a:ext cx="11029616" cy="858965"/>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hlinkClick r:id="rId2"/>
              </a:rPr>
              <a:t>https://</a:t>
            </a:r>
            <a:r>
              <a:rPr lang="en-IN" sz="2400" dirty="0" smtClean="0">
                <a:hlinkClick r:id="rId2"/>
              </a:rPr>
              <a:t>www.googleadservices.com</a:t>
            </a:r>
            <a:endParaRPr lang="en-IN" sz="2400" dirty="0" smtClean="0"/>
          </a:p>
          <a:p>
            <a:pPr marL="305435" indent="-305435"/>
            <a:r>
              <a:rPr lang="en-IN" sz="2400" dirty="0">
                <a:hlinkClick r:id="rId3"/>
              </a:rPr>
              <a:t>https://</a:t>
            </a:r>
            <a:r>
              <a:rPr lang="en-IN" sz="2400" dirty="0" smtClean="0">
                <a:hlinkClick r:id="rId3"/>
              </a:rPr>
              <a:t>www.ncbi.nlm.nih.gov/pmc/articles/PMC8898839/</a:t>
            </a:r>
            <a:endParaRPr lang="en-IN" sz="2400" dirty="0" smtClean="0"/>
          </a:p>
          <a:p>
            <a:pPr marL="305435" indent="-305435"/>
            <a:r>
              <a:rPr lang="en-IN" sz="2400" dirty="0">
                <a:hlinkClick r:id="rId4"/>
              </a:rPr>
              <a:t>https://</a:t>
            </a:r>
            <a:r>
              <a:rPr lang="en-IN" sz="2400" dirty="0" smtClean="0">
                <a:hlinkClick r:id="rId4"/>
              </a:rPr>
              <a:t>www.kaggle.com/datasets/johnsmith88/heart-disease-dataset</a:t>
            </a:r>
            <a:endParaRPr lang="en-IN" sz="2400" dirty="0" smtClean="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r>
              <a:rPr lang="en-US" sz="2400" dirty="0">
                <a:solidFill>
                  <a:srgbClr val="0D0D0D"/>
                </a:solidFill>
                <a:latin typeface="Calibri" panose="020F0502020204030204" pitchFamily="34" charset="0"/>
                <a:ea typeface="Calibri" panose="020F0502020204030204" pitchFamily="34" charset="0"/>
                <a:cs typeface="Calibri" panose="020F0502020204030204" pitchFamily="34" charset="0"/>
              </a:rPr>
              <a:t>Heart disease remains a leading cause of mortality globally, presenting a significant public health challenge. Despite advancements in medical science, accurately predicting and preventing heart disease in individuals remains a complex task. The identification of risk factors and early intervention strategies are crucial for mitigating its impact. However, traditional methods often lack precision and efficiency in identifying individuals at high risk.</a:t>
            </a:r>
          </a:p>
          <a:p>
            <a:r>
              <a:rPr lang="en-US" sz="2400" dirty="0">
                <a:solidFill>
                  <a:srgbClr val="0D0D0D"/>
                </a:solidFill>
                <a:latin typeface="Calibri" panose="020F0502020204030204" pitchFamily="34" charset="0"/>
                <a:ea typeface="Calibri" panose="020F0502020204030204" pitchFamily="34" charset="0"/>
                <a:cs typeface="Calibri" panose="020F0502020204030204" pitchFamily="34" charset="0"/>
              </a:rPr>
              <a:t>The primary aim of this data science project is to develop a robust predictive model for heart disease using machine learning techniques. By leveraging a diverse dataset comprising demographic information, lifestyle factors, medical history, and clinical test results, the goal is to accurately assess an individual's risk of developing heart disease.</a:t>
            </a:r>
            <a:endParaRPr lang="en-US" sz="2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5670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p:cNvSpPr txBox="1"/>
          <p:nvPr/>
        </p:nvSpPr>
        <p:spPr>
          <a:xfrm>
            <a:off x="714375" y="1617674"/>
            <a:ext cx="11031157" cy="4801314"/>
          </a:xfrm>
          <a:prstGeom prst="rect">
            <a:avLst/>
          </a:prstGeom>
          <a:noFill/>
        </p:spPr>
        <p:txBody>
          <a:bodyPr wrap="square" rtlCol="0">
            <a:spAutoFit/>
          </a:bodyPr>
          <a:lstStyle/>
          <a:p>
            <a:pPr marL="285750" indent="-285750">
              <a:buFont typeface="Wingdings" pitchFamily="2" charset="2"/>
              <a:buChar char="q"/>
            </a:pPr>
            <a:r>
              <a:rPr lang="en-US" dirty="0">
                <a:latin typeface="Calibri" pitchFamily="34" charset="0"/>
                <a:cs typeface="Calibri" pitchFamily="34" charset="0"/>
              </a:rPr>
              <a:t>Data Collection and Preprocessing: Gather data from reliable sources, clean and preprocess the dataset to handle missing values, outliers, and </a:t>
            </a:r>
            <a:r>
              <a:rPr lang="en-US" dirty="0" smtClean="0">
                <a:latin typeface="Calibri" pitchFamily="34" charset="0"/>
                <a:cs typeface="Calibri" pitchFamily="34" charset="0"/>
              </a:rPr>
              <a:t>inconsistencies.</a:t>
            </a:r>
          </a:p>
          <a:p>
            <a:pPr marL="285750" indent="-285750">
              <a:buFont typeface="Wingdings" pitchFamily="2" charset="2"/>
              <a:buChar char="q"/>
            </a:pPr>
            <a:r>
              <a:rPr lang="en-US" dirty="0" smtClean="0">
                <a:latin typeface="Calibri" pitchFamily="34" charset="0"/>
                <a:cs typeface="Calibri" pitchFamily="34" charset="0"/>
              </a:rPr>
              <a:t>Feature </a:t>
            </a:r>
            <a:r>
              <a:rPr lang="en-US" dirty="0">
                <a:latin typeface="Calibri" pitchFamily="34" charset="0"/>
                <a:cs typeface="Calibri" pitchFamily="34" charset="0"/>
              </a:rPr>
              <a:t>Selection and Engineering: Identify the most relevant features that contribute to heart disease risk prediction. Engineer new features if necessary to enhance the predictive power of the </a:t>
            </a:r>
            <a:r>
              <a:rPr lang="en-US" dirty="0" smtClean="0">
                <a:latin typeface="Calibri" pitchFamily="34" charset="0"/>
                <a:cs typeface="Calibri" pitchFamily="34" charset="0"/>
              </a:rPr>
              <a:t>model.</a:t>
            </a:r>
          </a:p>
          <a:p>
            <a:pPr marL="285750" indent="-285750">
              <a:buFont typeface="Wingdings" pitchFamily="2" charset="2"/>
              <a:buChar char="q"/>
            </a:pPr>
            <a:r>
              <a:rPr lang="en-US" dirty="0" smtClean="0">
                <a:latin typeface="Calibri" pitchFamily="34" charset="0"/>
                <a:cs typeface="Calibri" pitchFamily="34" charset="0"/>
              </a:rPr>
              <a:t>Model </a:t>
            </a:r>
            <a:r>
              <a:rPr lang="en-US" dirty="0">
                <a:latin typeface="Calibri" pitchFamily="34" charset="0"/>
                <a:cs typeface="Calibri" pitchFamily="34" charset="0"/>
              </a:rPr>
              <a:t>Selection and Training: Explore various machine learning algorithms such as logistic regression, decision trees, random forests, support vector machines, and neural networks. Train multiple models using cross-validation techniques to assess their </a:t>
            </a:r>
            <a:r>
              <a:rPr lang="en-US" dirty="0" smtClean="0">
                <a:latin typeface="Calibri" pitchFamily="34" charset="0"/>
                <a:cs typeface="Calibri" pitchFamily="34" charset="0"/>
              </a:rPr>
              <a:t>performance.</a:t>
            </a:r>
          </a:p>
          <a:p>
            <a:pPr marL="285750" indent="-285750">
              <a:buFont typeface="Wingdings" pitchFamily="2" charset="2"/>
              <a:buChar char="q"/>
            </a:pPr>
            <a:r>
              <a:rPr lang="en-US" dirty="0" smtClean="0">
                <a:latin typeface="Calibri" pitchFamily="34" charset="0"/>
                <a:cs typeface="Calibri" pitchFamily="34" charset="0"/>
              </a:rPr>
              <a:t>Model </a:t>
            </a:r>
            <a:r>
              <a:rPr lang="en-US" dirty="0">
                <a:latin typeface="Calibri" pitchFamily="34" charset="0"/>
                <a:cs typeface="Calibri" pitchFamily="34" charset="0"/>
              </a:rPr>
              <a:t>Evaluation and Validation: Evaluate the trained models using appropriate performance metrics such as accuracy, precision, recall, and F1-score. Validate the models on unseen data to ensure generalization and </a:t>
            </a:r>
            <a:r>
              <a:rPr lang="en-US" dirty="0" smtClean="0">
                <a:latin typeface="Calibri" pitchFamily="34" charset="0"/>
                <a:cs typeface="Calibri" pitchFamily="34" charset="0"/>
              </a:rPr>
              <a:t>reliability.</a:t>
            </a:r>
          </a:p>
          <a:p>
            <a:pPr marL="285750" indent="-285750">
              <a:buFont typeface="Wingdings" pitchFamily="2" charset="2"/>
              <a:buChar char="q"/>
            </a:pPr>
            <a:r>
              <a:rPr lang="en-US" dirty="0" smtClean="0">
                <a:latin typeface="Calibri" pitchFamily="34" charset="0"/>
                <a:cs typeface="Calibri" pitchFamily="34" charset="0"/>
              </a:rPr>
              <a:t>Deployment </a:t>
            </a:r>
            <a:r>
              <a:rPr lang="en-US" dirty="0">
                <a:latin typeface="Calibri" pitchFamily="34" charset="0"/>
                <a:cs typeface="Calibri" pitchFamily="34" charset="0"/>
              </a:rPr>
              <a:t>and Interpretation: Deploy the best-performing model into a user-friendly interface or application for healthcare professionals to assess an individual's risk of heart disease. Interpret the model's predictions and provide insights into the key factors influencing the risk </a:t>
            </a:r>
            <a:r>
              <a:rPr lang="en-US" dirty="0" smtClean="0">
                <a:latin typeface="Calibri" pitchFamily="34" charset="0"/>
                <a:cs typeface="Calibri" pitchFamily="34" charset="0"/>
              </a:rPr>
              <a:t>assessment</a:t>
            </a:r>
            <a:r>
              <a:rPr lang="en-US" dirty="0" smtClean="0"/>
              <a:t>.</a:t>
            </a:r>
          </a:p>
          <a:p>
            <a:pPr marL="285750" indent="-285750">
              <a:buFont typeface="Wingdings" pitchFamily="2" charset="2"/>
              <a:buChar char="q"/>
            </a:pPr>
            <a:r>
              <a:rPr lang="en-US" dirty="0" smtClean="0">
                <a:latin typeface="Calibri" pitchFamily="34" charset="0"/>
                <a:cs typeface="Calibri" pitchFamily="34" charset="0"/>
              </a:rPr>
              <a:t>Monitoring </a:t>
            </a:r>
            <a:r>
              <a:rPr lang="en-US" dirty="0">
                <a:latin typeface="Calibri" pitchFamily="34" charset="0"/>
                <a:cs typeface="Calibri" pitchFamily="34" charset="0"/>
              </a:rPr>
              <a:t>and Maintenance:</a:t>
            </a:r>
          </a:p>
          <a:p>
            <a:pPr lvl="1"/>
            <a:r>
              <a:rPr lang="en-US" dirty="0">
                <a:latin typeface="Calibri" pitchFamily="34" charset="0"/>
                <a:cs typeface="Calibri" pitchFamily="34" charset="0"/>
              </a:rPr>
              <a:t>Monitor model performance over time and update it as needed with new data or improvements.</a:t>
            </a:r>
          </a:p>
          <a:p>
            <a:pPr marL="285750" indent="-285750">
              <a:buFont typeface="Wingdings" pitchFamily="2" charset="2"/>
              <a:buChar char="q"/>
            </a:pPr>
            <a:endParaRPr lang="en-US" dirty="0">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02025"/>
            <a:ext cx="11029615" cy="4905591"/>
          </a:xfrm>
        </p:spPr>
        <p:txBody>
          <a:bodyPr>
            <a:normAutofit fontScale="92500" lnSpcReduction="10000"/>
          </a:bodyPr>
          <a:lstStyle/>
          <a:p>
            <a:pPr marL="0" indent="0">
              <a:buNone/>
            </a:pPr>
            <a:r>
              <a:rPr lang="en-US" sz="1800" b="1" dirty="0">
                <a:solidFill>
                  <a:schemeClr val="tx1"/>
                </a:solidFill>
                <a:latin typeface="Calibri" pitchFamily="34" charset="0"/>
                <a:cs typeface="Calibri" pitchFamily="34" charset="0"/>
              </a:rPr>
              <a:t>1. Introduction</a:t>
            </a:r>
            <a:endParaRPr lang="en-US" sz="1800" dirty="0">
              <a:solidFill>
                <a:schemeClr val="tx1"/>
              </a:solidFill>
              <a:latin typeface="Calibri" pitchFamily="34" charset="0"/>
              <a:cs typeface="Calibri" pitchFamily="34" charset="0"/>
            </a:endParaRPr>
          </a:p>
          <a:p>
            <a:pPr marL="0" indent="0">
              <a:buNone/>
            </a:pPr>
            <a:r>
              <a:rPr lang="en-US" sz="1800" dirty="0" smtClean="0">
                <a:solidFill>
                  <a:schemeClr val="tx1"/>
                </a:solidFill>
                <a:latin typeface="Calibri" pitchFamily="34" charset="0"/>
                <a:cs typeface="Calibri" pitchFamily="34" charset="0"/>
              </a:rPr>
              <a:t>  Brief </a:t>
            </a:r>
            <a:r>
              <a:rPr lang="en-US" sz="1800" dirty="0">
                <a:solidFill>
                  <a:schemeClr val="tx1"/>
                </a:solidFill>
                <a:latin typeface="Calibri" pitchFamily="34" charset="0"/>
                <a:cs typeface="Calibri" pitchFamily="34" charset="0"/>
              </a:rPr>
              <a:t>overview of heart disease as a leading cause of mortality </a:t>
            </a:r>
            <a:r>
              <a:rPr lang="en-US" sz="1800" dirty="0" smtClean="0">
                <a:solidFill>
                  <a:schemeClr val="tx1"/>
                </a:solidFill>
                <a:latin typeface="Calibri" pitchFamily="34" charset="0"/>
                <a:cs typeface="Calibri" pitchFamily="34" charset="0"/>
              </a:rPr>
              <a:t>world wide. Importance </a:t>
            </a:r>
            <a:r>
              <a:rPr lang="en-US" sz="1800" dirty="0">
                <a:solidFill>
                  <a:schemeClr val="tx1"/>
                </a:solidFill>
                <a:latin typeface="Calibri" pitchFamily="34" charset="0"/>
                <a:cs typeface="Calibri" pitchFamily="34" charset="0"/>
              </a:rPr>
              <a:t>of predictive analytics and data-driven approaches in early detection and prevention.</a:t>
            </a:r>
          </a:p>
          <a:p>
            <a:pPr marL="0" indent="0">
              <a:buNone/>
            </a:pPr>
            <a:r>
              <a:rPr lang="en-US" sz="1800" b="1" dirty="0">
                <a:solidFill>
                  <a:schemeClr val="tx1"/>
                </a:solidFill>
                <a:latin typeface="Calibri" pitchFamily="34" charset="0"/>
                <a:cs typeface="Calibri" pitchFamily="34" charset="0"/>
              </a:rPr>
              <a:t>2. Problem Statement</a:t>
            </a:r>
            <a:endParaRPr lang="en-US" sz="1800" dirty="0">
              <a:solidFill>
                <a:schemeClr val="tx1"/>
              </a:solidFill>
              <a:latin typeface="Calibri" pitchFamily="34" charset="0"/>
              <a:cs typeface="Calibri" pitchFamily="34" charset="0"/>
            </a:endParaRPr>
          </a:p>
          <a:p>
            <a:pPr marL="0" indent="0">
              <a:buNone/>
            </a:pPr>
            <a:r>
              <a:rPr lang="en-US" sz="1800" dirty="0">
                <a:solidFill>
                  <a:schemeClr val="tx1"/>
                </a:solidFill>
                <a:latin typeface="Calibri" pitchFamily="34" charset="0"/>
                <a:cs typeface="Calibri" pitchFamily="34" charset="0"/>
              </a:rPr>
              <a:t>Define the objective: To develop a predictive model for early detection of heart disease using machine learning </a:t>
            </a:r>
            <a:r>
              <a:rPr lang="en-US" sz="1800" dirty="0" smtClean="0">
                <a:solidFill>
                  <a:schemeClr val="tx1"/>
                </a:solidFill>
                <a:latin typeface="Calibri" pitchFamily="34" charset="0"/>
                <a:cs typeface="Calibri" pitchFamily="34" charset="0"/>
              </a:rPr>
              <a:t>techniques. Discuss </a:t>
            </a:r>
            <a:r>
              <a:rPr lang="en-US" sz="1800" dirty="0">
                <a:solidFill>
                  <a:schemeClr val="tx1"/>
                </a:solidFill>
                <a:latin typeface="Calibri" pitchFamily="34" charset="0"/>
                <a:cs typeface="Calibri" pitchFamily="34" charset="0"/>
              </a:rPr>
              <a:t>the significance of early detection in improving patient outcomes and reducing healthcare costs.</a:t>
            </a:r>
          </a:p>
          <a:p>
            <a:pPr marL="0" indent="0">
              <a:buNone/>
            </a:pPr>
            <a:r>
              <a:rPr lang="en-US" sz="1800" b="1" dirty="0">
                <a:solidFill>
                  <a:schemeClr val="tx1"/>
                </a:solidFill>
                <a:latin typeface="Calibri" pitchFamily="34" charset="0"/>
                <a:cs typeface="Calibri" pitchFamily="34" charset="0"/>
              </a:rPr>
              <a:t>3. Data Collection</a:t>
            </a:r>
            <a:endParaRPr lang="en-US" sz="1800" dirty="0">
              <a:solidFill>
                <a:schemeClr val="tx1"/>
              </a:solidFill>
              <a:latin typeface="Calibri" pitchFamily="34" charset="0"/>
              <a:cs typeface="Calibri" pitchFamily="34" charset="0"/>
            </a:endParaRPr>
          </a:p>
          <a:p>
            <a:pPr marL="0" indent="0">
              <a:buNone/>
            </a:pPr>
            <a:r>
              <a:rPr lang="en-US" sz="1800" dirty="0">
                <a:solidFill>
                  <a:schemeClr val="tx1"/>
                </a:solidFill>
                <a:latin typeface="Calibri" pitchFamily="34" charset="0"/>
                <a:cs typeface="Calibri" pitchFamily="34" charset="0"/>
              </a:rPr>
              <a:t>Description of the dataset: Source, size, features, and target </a:t>
            </a:r>
            <a:r>
              <a:rPr lang="en-US" sz="1800" dirty="0" smtClean="0">
                <a:solidFill>
                  <a:schemeClr val="tx1"/>
                </a:solidFill>
                <a:latin typeface="Calibri" pitchFamily="34" charset="0"/>
                <a:cs typeface="Calibri" pitchFamily="34" charset="0"/>
              </a:rPr>
              <a:t>variable. Explanation </a:t>
            </a:r>
            <a:r>
              <a:rPr lang="en-US" sz="1800" dirty="0">
                <a:solidFill>
                  <a:schemeClr val="tx1"/>
                </a:solidFill>
                <a:latin typeface="Calibri" pitchFamily="34" charset="0"/>
                <a:cs typeface="Calibri" pitchFamily="34" charset="0"/>
              </a:rPr>
              <a:t>of the features: Demographic information, medical history, clinical parameters, </a:t>
            </a:r>
            <a:r>
              <a:rPr lang="en-US" sz="1800" dirty="0" smtClean="0">
                <a:solidFill>
                  <a:schemeClr val="tx1"/>
                </a:solidFill>
                <a:latin typeface="Calibri" pitchFamily="34" charset="0"/>
                <a:cs typeface="Calibri" pitchFamily="34" charset="0"/>
              </a:rPr>
              <a:t>etc. Data </a:t>
            </a:r>
            <a:r>
              <a:rPr lang="en-US" sz="1800" dirty="0">
                <a:solidFill>
                  <a:schemeClr val="tx1"/>
                </a:solidFill>
                <a:latin typeface="Calibri" pitchFamily="34" charset="0"/>
                <a:cs typeface="Calibri" pitchFamily="34" charset="0"/>
              </a:rPr>
              <a:t>preprocessing steps: Handling missing values, feature scaling, encoding categorical variables, </a:t>
            </a:r>
            <a:r>
              <a:rPr lang="en-US" sz="1800" dirty="0" smtClean="0">
                <a:solidFill>
                  <a:schemeClr val="tx1"/>
                </a:solidFill>
                <a:latin typeface="Calibri" pitchFamily="34" charset="0"/>
                <a:cs typeface="Calibri" pitchFamily="34" charset="0"/>
              </a:rPr>
              <a:t>etc.</a:t>
            </a:r>
          </a:p>
          <a:p>
            <a:pPr marL="0" indent="0">
              <a:buNone/>
            </a:pPr>
            <a:r>
              <a:rPr lang="en-US" sz="1800" b="1" dirty="0" smtClean="0">
                <a:solidFill>
                  <a:schemeClr val="tx1"/>
                </a:solidFill>
                <a:latin typeface="Calibri" pitchFamily="34" charset="0"/>
                <a:cs typeface="Calibri" pitchFamily="34" charset="0"/>
              </a:rPr>
              <a:t>4</a:t>
            </a:r>
            <a:r>
              <a:rPr lang="en-US" sz="1800" b="1" dirty="0">
                <a:solidFill>
                  <a:schemeClr val="tx1"/>
                </a:solidFill>
                <a:latin typeface="Calibri" pitchFamily="34" charset="0"/>
                <a:cs typeface="Calibri" pitchFamily="34" charset="0"/>
              </a:rPr>
              <a:t>. Exploratory Data Analysis (EDA)</a:t>
            </a:r>
            <a:endParaRPr lang="en-US" sz="1800" dirty="0">
              <a:solidFill>
                <a:schemeClr val="tx1"/>
              </a:solidFill>
              <a:latin typeface="Calibri" pitchFamily="34" charset="0"/>
              <a:cs typeface="Calibri" pitchFamily="34" charset="0"/>
            </a:endParaRPr>
          </a:p>
          <a:p>
            <a:pPr marL="0" indent="0">
              <a:buNone/>
            </a:pPr>
            <a:r>
              <a:rPr lang="en-US" sz="1800" dirty="0">
                <a:solidFill>
                  <a:schemeClr val="tx1"/>
                </a:solidFill>
                <a:latin typeface="Calibri" pitchFamily="34" charset="0"/>
                <a:cs typeface="Calibri" pitchFamily="34" charset="0"/>
              </a:rPr>
              <a:t>Summary statistics: Mean, median, standard deviation, etc., for numerical </a:t>
            </a:r>
            <a:r>
              <a:rPr lang="en-US" sz="1800" dirty="0" smtClean="0">
                <a:solidFill>
                  <a:schemeClr val="tx1"/>
                </a:solidFill>
                <a:latin typeface="Calibri" pitchFamily="34" charset="0"/>
                <a:cs typeface="Calibri" pitchFamily="34" charset="0"/>
              </a:rPr>
              <a:t>features. Visualization </a:t>
            </a:r>
            <a:r>
              <a:rPr lang="en-US" sz="1800" dirty="0">
                <a:solidFill>
                  <a:schemeClr val="tx1"/>
                </a:solidFill>
                <a:latin typeface="Calibri" pitchFamily="34" charset="0"/>
                <a:cs typeface="Calibri" pitchFamily="34" charset="0"/>
              </a:rPr>
              <a:t>of data distribution: Histograms, box plots, etc., to identify patterns and </a:t>
            </a:r>
            <a:r>
              <a:rPr lang="en-US" sz="1800" dirty="0" smtClean="0">
                <a:solidFill>
                  <a:schemeClr val="tx1"/>
                </a:solidFill>
                <a:latin typeface="Calibri" pitchFamily="34" charset="0"/>
                <a:cs typeface="Calibri" pitchFamily="34" charset="0"/>
              </a:rPr>
              <a:t>outliers. Correlation </a:t>
            </a:r>
            <a:r>
              <a:rPr lang="en-US" sz="1800" dirty="0">
                <a:solidFill>
                  <a:schemeClr val="tx1"/>
                </a:solidFill>
                <a:latin typeface="Calibri" pitchFamily="34" charset="0"/>
                <a:cs typeface="Calibri" pitchFamily="34" charset="0"/>
              </a:rPr>
              <a:t>analysis: </a:t>
            </a:r>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Heatmap</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or correlation matrix to understand relationships between variables.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1192" y="1302026"/>
            <a:ext cx="11029615" cy="5279078"/>
          </a:xfrm>
        </p:spPr>
        <p:txBody>
          <a:bodyPr>
            <a:normAutofit fontScale="92500" lnSpcReduction="10000"/>
          </a:bodyPr>
          <a:lstStyle/>
          <a:p>
            <a:pPr marL="0" indent="0">
              <a:buNone/>
            </a:pPr>
            <a:r>
              <a:rPr lang="en-US" b="1" dirty="0">
                <a:solidFill>
                  <a:schemeClr val="tx1"/>
                </a:solidFill>
                <a:latin typeface="Calibri" pitchFamily="34" charset="0"/>
                <a:cs typeface="Calibri" pitchFamily="34" charset="0"/>
              </a:rPr>
              <a:t>5. Feature </a:t>
            </a:r>
            <a:r>
              <a:rPr lang="en-US" b="1" dirty="0" smtClean="0">
                <a:solidFill>
                  <a:schemeClr val="tx1"/>
                </a:solidFill>
                <a:latin typeface="Calibri" pitchFamily="34" charset="0"/>
                <a:cs typeface="Calibri" pitchFamily="34" charset="0"/>
              </a:rPr>
              <a:t>Engineering</a:t>
            </a:r>
            <a:endParaRPr lang="en-US" dirty="0">
              <a:solidFill>
                <a:schemeClr val="tx1"/>
              </a:solidFill>
              <a:latin typeface="Calibri" pitchFamily="34" charset="0"/>
              <a:cs typeface="Calibri" pitchFamily="34" charset="0"/>
            </a:endParaRPr>
          </a:p>
          <a:p>
            <a:pPr marL="0" indent="0">
              <a:buNone/>
            </a:pPr>
            <a:r>
              <a:rPr lang="en-US" dirty="0" smtClean="0">
                <a:solidFill>
                  <a:schemeClr val="tx1"/>
                </a:solidFill>
                <a:latin typeface="Calibri" pitchFamily="34" charset="0"/>
                <a:cs typeface="Calibri" pitchFamily="34" charset="0"/>
              </a:rPr>
              <a:t>Feature </a:t>
            </a:r>
            <a:r>
              <a:rPr lang="en-US" dirty="0">
                <a:solidFill>
                  <a:schemeClr val="tx1"/>
                </a:solidFill>
                <a:latin typeface="Calibri" pitchFamily="34" charset="0"/>
                <a:cs typeface="Calibri" pitchFamily="34" charset="0"/>
              </a:rPr>
              <a:t>selection techniques: Filter methods (e.g., correlation, chi-square), wrapper methods (e.g., forward/backward selection), embedded methods (e.g., Lasso regression</a:t>
            </a:r>
            <a:r>
              <a:rPr lang="en-US" dirty="0" smtClean="0">
                <a:solidFill>
                  <a:schemeClr val="tx1"/>
                </a:solidFill>
                <a:latin typeface="Calibri" pitchFamily="34" charset="0"/>
                <a:cs typeface="Calibri" pitchFamily="34" charset="0"/>
              </a:rPr>
              <a:t>). Feature </a:t>
            </a:r>
            <a:r>
              <a:rPr lang="en-US" dirty="0">
                <a:solidFill>
                  <a:schemeClr val="tx1"/>
                </a:solidFill>
                <a:latin typeface="Calibri" pitchFamily="34" charset="0"/>
                <a:cs typeface="Calibri" pitchFamily="34" charset="0"/>
              </a:rPr>
              <a:t>transformation: Scaling, normalization, logarithmic transformation, </a:t>
            </a:r>
            <a:r>
              <a:rPr lang="en-US" dirty="0" smtClean="0">
                <a:solidFill>
                  <a:schemeClr val="tx1"/>
                </a:solidFill>
                <a:latin typeface="Calibri" pitchFamily="34" charset="0"/>
                <a:cs typeface="Calibri" pitchFamily="34" charset="0"/>
              </a:rPr>
              <a:t>etc. Creation </a:t>
            </a:r>
            <a:r>
              <a:rPr lang="en-US" dirty="0">
                <a:solidFill>
                  <a:schemeClr val="tx1"/>
                </a:solidFill>
                <a:latin typeface="Calibri" pitchFamily="34" charset="0"/>
                <a:cs typeface="Calibri" pitchFamily="34" charset="0"/>
              </a:rPr>
              <a:t>of new features: Derived from domain knowledge or through feature engineering </a:t>
            </a:r>
            <a:r>
              <a:rPr lang="en-US" dirty="0" smtClean="0">
                <a:solidFill>
                  <a:schemeClr val="tx1"/>
                </a:solidFill>
                <a:latin typeface="Calibri" pitchFamily="34" charset="0"/>
                <a:cs typeface="Calibri" pitchFamily="34" charset="0"/>
              </a:rPr>
              <a:t>techniques.</a:t>
            </a:r>
          </a:p>
          <a:p>
            <a:pPr marL="0" indent="0">
              <a:buNone/>
            </a:pPr>
            <a:r>
              <a:rPr lang="en-US" b="1" dirty="0" smtClean="0">
                <a:solidFill>
                  <a:schemeClr val="tx1"/>
                </a:solidFill>
                <a:latin typeface="Calibri" pitchFamily="34" charset="0"/>
                <a:cs typeface="Calibri" pitchFamily="34" charset="0"/>
              </a:rPr>
              <a:t>6</a:t>
            </a:r>
            <a:r>
              <a:rPr lang="en-US" b="1" dirty="0">
                <a:solidFill>
                  <a:schemeClr val="tx1"/>
                </a:solidFill>
                <a:latin typeface="Calibri" pitchFamily="34" charset="0"/>
                <a:cs typeface="Calibri" pitchFamily="34" charset="0"/>
              </a:rPr>
              <a:t>. Model Development</a:t>
            </a:r>
            <a:endParaRPr lang="en-US" dirty="0">
              <a:solidFill>
                <a:schemeClr val="tx1"/>
              </a:solidFill>
              <a:latin typeface="Calibri" pitchFamily="34" charset="0"/>
              <a:cs typeface="Calibri" pitchFamily="34" charset="0"/>
            </a:endParaRPr>
          </a:p>
          <a:p>
            <a:pPr marL="0" indent="0">
              <a:buNone/>
            </a:pPr>
            <a:r>
              <a:rPr lang="en-US" dirty="0">
                <a:solidFill>
                  <a:schemeClr val="tx1"/>
                </a:solidFill>
                <a:latin typeface="Calibri" pitchFamily="34" charset="0"/>
                <a:cs typeface="Calibri" pitchFamily="34" charset="0"/>
              </a:rPr>
              <a:t>Selection of machine learning algorithms: Logistic Regression, Decision Trees, Random Forest, Support Vector Machines, </a:t>
            </a:r>
            <a:r>
              <a:rPr lang="en-US" dirty="0" smtClean="0">
                <a:solidFill>
                  <a:schemeClr val="tx1"/>
                </a:solidFill>
                <a:latin typeface="Calibri" pitchFamily="34" charset="0"/>
                <a:cs typeface="Calibri" pitchFamily="34" charset="0"/>
              </a:rPr>
              <a:t>etc. Model </a:t>
            </a:r>
            <a:r>
              <a:rPr lang="en-US" dirty="0">
                <a:solidFill>
                  <a:schemeClr val="tx1"/>
                </a:solidFill>
                <a:latin typeface="Calibri" pitchFamily="34" charset="0"/>
                <a:cs typeface="Calibri" pitchFamily="34" charset="0"/>
              </a:rPr>
              <a:t>training and evaluation: Splitting data into training and testing sets, cross-validation, </a:t>
            </a:r>
            <a:r>
              <a:rPr lang="en-US" dirty="0" smtClean="0">
                <a:solidFill>
                  <a:schemeClr val="tx1"/>
                </a:solidFill>
                <a:latin typeface="Calibri" pitchFamily="34" charset="0"/>
                <a:cs typeface="Calibri" pitchFamily="34" charset="0"/>
              </a:rPr>
              <a:t>hyper parameter tuning. Evaluation </a:t>
            </a:r>
            <a:r>
              <a:rPr lang="en-US" dirty="0">
                <a:solidFill>
                  <a:schemeClr val="tx1"/>
                </a:solidFill>
                <a:latin typeface="Calibri" pitchFamily="34" charset="0"/>
                <a:cs typeface="Calibri" pitchFamily="34" charset="0"/>
              </a:rPr>
              <a:t>metrics: Accuracy, precision, recall, F1-score, ROC-AUC, etc.</a:t>
            </a:r>
          </a:p>
          <a:p>
            <a:pPr marL="0" indent="0">
              <a:buNone/>
            </a:pPr>
            <a:r>
              <a:rPr lang="en-US" b="1" dirty="0">
                <a:solidFill>
                  <a:schemeClr val="tx1"/>
                </a:solidFill>
                <a:latin typeface="Calibri" pitchFamily="34" charset="0"/>
                <a:cs typeface="Calibri" pitchFamily="34" charset="0"/>
              </a:rPr>
              <a:t>7. Results and Discussion</a:t>
            </a:r>
            <a:endParaRPr lang="en-US" dirty="0">
              <a:solidFill>
                <a:schemeClr val="tx1"/>
              </a:solidFill>
              <a:latin typeface="Calibri" pitchFamily="34" charset="0"/>
              <a:cs typeface="Calibri" pitchFamily="34" charset="0"/>
            </a:endParaRPr>
          </a:p>
          <a:p>
            <a:pPr marL="0" indent="0">
              <a:buNone/>
            </a:pPr>
            <a:r>
              <a:rPr lang="en-US" dirty="0">
                <a:solidFill>
                  <a:schemeClr val="tx1"/>
                </a:solidFill>
                <a:latin typeface="Calibri" pitchFamily="34" charset="0"/>
                <a:cs typeface="Calibri" pitchFamily="34" charset="0"/>
              </a:rPr>
              <a:t>Performance comparison of different models: Which model performs best in terms of predictive accuracy and computational </a:t>
            </a:r>
            <a:r>
              <a:rPr lang="en-US" dirty="0" smtClean="0">
                <a:solidFill>
                  <a:schemeClr val="tx1"/>
                </a:solidFill>
                <a:latin typeface="Calibri" pitchFamily="34" charset="0"/>
                <a:cs typeface="Calibri" pitchFamily="34" charset="0"/>
              </a:rPr>
              <a:t>efficiency? Interpretation </a:t>
            </a:r>
            <a:r>
              <a:rPr lang="en-US" dirty="0">
                <a:solidFill>
                  <a:schemeClr val="tx1"/>
                </a:solidFill>
                <a:latin typeface="Calibri" pitchFamily="34" charset="0"/>
                <a:cs typeface="Calibri" pitchFamily="34" charset="0"/>
              </a:rPr>
              <a:t>of the model: Which features contribute most to the prediction of heart </a:t>
            </a:r>
            <a:r>
              <a:rPr lang="en-US" dirty="0" smtClean="0">
                <a:solidFill>
                  <a:schemeClr val="tx1"/>
                </a:solidFill>
                <a:latin typeface="Calibri" pitchFamily="34" charset="0"/>
                <a:cs typeface="Calibri" pitchFamily="34" charset="0"/>
              </a:rPr>
              <a:t>disease? Limitations </a:t>
            </a:r>
            <a:r>
              <a:rPr lang="en-US" dirty="0">
                <a:solidFill>
                  <a:schemeClr val="tx1"/>
                </a:solidFill>
                <a:latin typeface="Calibri" pitchFamily="34" charset="0"/>
                <a:cs typeface="Calibri" pitchFamily="34" charset="0"/>
              </a:rPr>
              <a:t>of the study: Data biases, model assumptions, generalizability issues, etc.</a:t>
            </a:r>
          </a:p>
          <a:p>
            <a:pPr marL="0" indent="0">
              <a:buNone/>
            </a:pPr>
            <a:r>
              <a:rPr lang="en-US" b="1" dirty="0">
                <a:solidFill>
                  <a:schemeClr val="tx1"/>
                </a:solidFill>
                <a:latin typeface="Calibri" pitchFamily="34" charset="0"/>
                <a:cs typeface="Calibri" pitchFamily="34" charset="0"/>
              </a:rPr>
              <a:t>8. Deployment and Future Directions</a:t>
            </a:r>
            <a:endParaRPr lang="en-US" dirty="0">
              <a:solidFill>
                <a:schemeClr val="tx1"/>
              </a:solidFill>
              <a:latin typeface="Calibri" pitchFamily="34" charset="0"/>
              <a:cs typeface="Calibri" pitchFamily="34" charset="0"/>
            </a:endParaRPr>
          </a:p>
          <a:p>
            <a:pPr marL="0" indent="0">
              <a:buNone/>
            </a:pPr>
            <a:r>
              <a:rPr lang="en-US" dirty="0">
                <a:solidFill>
                  <a:schemeClr val="tx1"/>
                </a:solidFill>
                <a:latin typeface="Calibri" pitchFamily="34" charset="0"/>
                <a:cs typeface="Calibri" pitchFamily="34" charset="0"/>
              </a:rPr>
              <a:t>Deployment of the predictive model: Integration into healthcare systems for real-time risk </a:t>
            </a:r>
            <a:r>
              <a:rPr lang="en-US" dirty="0" smtClean="0">
                <a:solidFill>
                  <a:schemeClr val="tx1"/>
                </a:solidFill>
                <a:latin typeface="Calibri" pitchFamily="34" charset="0"/>
                <a:cs typeface="Calibri" pitchFamily="34" charset="0"/>
              </a:rPr>
              <a:t>assessment. Continuous </a:t>
            </a:r>
            <a:r>
              <a:rPr lang="en-US" dirty="0">
                <a:solidFill>
                  <a:schemeClr val="tx1"/>
                </a:solidFill>
                <a:latin typeface="Calibri" pitchFamily="34" charset="0"/>
                <a:cs typeface="Calibri" pitchFamily="34" charset="0"/>
              </a:rPr>
              <a:t>monitoring and model updates: Incorporating new data and retraining the model to adapt to changing healthcare </a:t>
            </a:r>
            <a:r>
              <a:rPr lang="en-US" dirty="0" smtClean="0">
                <a:solidFill>
                  <a:schemeClr val="tx1"/>
                </a:solidFill>
                <a:latin typeface="Calibri" pitchFamily="34" charset="0"/>
                <a:cs typeface="Calibri" pitchFamily="34" charset="0"/>
              </a:rPr>
              <a:t>landscapes. Future </a:t>
            </a:r>
            <a:r>
              <a:rPr lang="en-US" dirty="0">
                <a:solidFill>
                  <a:schemeClr val="tx1"/>
                </a:solidFill>
                <a:latin typeface="Calibri" pitchFamily="34" charset="0"/>
                <a:cs typeface="Calibri" pitchFamily="34" charset="0"/>
              </a:rPr>
              <a:t>research directions: Exploration of advanced machine learning techniques, collaboration </a:t>
            </a:r>
            <a:r>
              <a:rPr lang="en-US" dirty="0" smtClean="0">
                <a:solidFill>
                  <a:schemeClr val="tx1"/>
                </a:solidFill>
                <a:latin typeface="Calibri" pitchFamily="34" charset="0"/>
                <a:cs typeface="Calibri" pitchFamily="34" charset="0"/>
              </a:rPr>
              <a:t>with </a:t>
            </a:r>
            <a:r>
              <a:rPr lang="en-US" dirty="0">
                <a:solidFill>
                  <a:schemeClr val="tx1"/>
                </a:solidFill>
                <a:latin typeface="Calibri" pitchFamily="34" charset="0"/>
                <a:cs typeface="Calibri" pitchFamily="34" charset="0"/>
              </a:rPr>
              <a:t>healthcare professionals for clinical validation, etc.</a:t>
            </a:r>
          </a:p>
          <a:p>
            <a:endParaRPr lang="en-US"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369053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214684"/>
          </a:xfrm>
        </p:spPr>
        <p:txBody>
          <a:bodyPr>
            <a:normAutofit/>
          </a:bodyPr>
          <a:lstStyle/>
          <a:p>
            <a:pPr marL="0" indent="0">
              <a:buNone/>
            </a:pPr>
            <a:r>
              <a:rPr lang="en-US" b="1" dirty="0"/>
              <a:t>Data </a:t>
            </a:r>
            <a:r>
              <a:rPr lang="en-US" b="1" dirty="0" smtClean="0"/>
              <a:t>Preprocessing</a:t>
            </a:r>
            <a:r>
              <a:rPr lang="en-US" dirty="0" smtClean="0"/>
              <a:t>:: Discuss </a:t>
            </a:r>
            <a:r>
              <a:rPr lang="en-US" dirty="0"/>
              <a:t>the steps taken to prepare the heart disease dataset for modeling, including handling missing values, encoding categorical variables, and scaling numerical features.</a:t>
            </a:r>
          </a:p>
          <a:p>
            <a:pPr marL="0" indent="0">
              <a:buNone/>
            </a:pPr>
            <a:r>
              <a:rPr lang="en-US" b="1" dirty="0"/>
              <a:t>Exploratory Data Analysis (</a:t>
            </a:r>
            <a:r>
              <a:rPr lang="en-US" b="1" dirty="0" smtClean="0"/>
              <a:t>EDA)</a:t>
            </a:r>
            <a:r>
              <a:rPr lang="en-US" dirty="0" smtClean="0"/>
              <a:t>: Present </a:t>
            </a:r>
            <a:r>
              <a:rPr lang="en-US" dirty="0"/>
              <a:t>key insights and visualizations obtained during EDA, such as distribution of target variable, correlation analysis, and feature importance.</a:t>
            </a:r>
          </a:p>
          <a:p>
            <a:pPr marL="0" indent="0">
              <a:buNone/>
            </a:pPr>
            <a:r>
              <a:rPr lang="en-US" b="1" dirty="0"/>
              <a:t>Model </a:t>
            </a:r>
            <a:r>
              <a:rPr lang="en-US" b="1" dirty="0" smtClean="0"/>
              <a:t>Selection</a:t>
            </a:r>
            <a:r>
              <a:rPr lang="en-US" dirty="0" smtClean="0"/>
              <a:t>: Explain </a:t>
            </a:r>
            <a:r>
              <a:rPr lang="en-US" dirty="0"/>
              <a:t>the process of selecting suitable machine learning algorithms for heart disease prediction, considering factors such as interpretability, accuracy, and model complexity.</a:t>
            </a:r>
          </a:p>
          <a:p>
            <a:pPr marL="0" indent="0">
              <a:buNone/>
            </a:pPr>
            <a:r>
              <a:rPr lang="en-US" b="1" dirty="0"/>
              <a:t>Model Training and </a:t>
            </a:r>
            <a:r>
              <a:rPr lang="en-US" b="1" dirty="0" smtClean="0"/>
              <a:t>Evaluation</a:t>
            </a:r>
            <a:r>
              <a:rPr lang="en-US" dirty="0" smtClean="0"/>
              <a:t>: Describe </a:t>
            </a:r>
            <a:r>
              <a:rPr lang="en-US" dirty="0"/>
              <a:t>the training procedure for selected algorithms, including parameter tuning and </a:t>
            </a:r>
            <a:r>
              <a:rPr lang="en-US" dirty="0" smtClean="0"/>
              <a:t>cross-validation. Evaluate </a:t>
            </a:r>
            <a:r>
              <a:rPr lang="en-US" dirty="0"/>
              <a:t>each model's performance using appropriate metrics such as accuracy, precision, recall, and F1-score.</a:t>
            </a:r>
          </a:p>
          <a:p>
            <a:pPr marL="0" indent="0">
              <a:buNone/>
            </a:pPr>
            <a:r>
              <a:rPr lang="en-US" b="1" dirty="0"/>
              <a:t>Model </a:t>
            </a:r>
            <a:r>
              <a:rPr lang="en-US" b="1" dirty="0" smtClean="0"/>
              <a:t>Comparison</a:t>
            </a:r>
            <a:r>
              <a:rPr lang="en-US" dirty="0" smtClean="0"/>
              <a:t>: Compare </a:t>
            </a:r>
            <a:r>
              <a:rPr lang="en-US" dirty="0"/>
              <a:t>the performance of different algorithms and discuss their strengths and weaknesses in predicting heart </a:t>
            </a:r>
            <a:r>
              <a:rPr lang="en-US" dirty="0" smtClean="0"/>
              <a:t>disease.</a:t>
            </a:r>
          </a:p>
          <a:p>
            <a:pPr marL="0" indent="0">
              <a:buNone/>
            </a:pPr>
            <a:r>
              <a:rPr lang="en-US" b="1" dirty="0" smtClean="0"/>
              <a:t>Feature Importance</a:t>
            </a:r>
            <a:r>
              <a:rPr lang="en-US" dirty="0" smtClean="0"/>
              <a:t>: Analyze </a:t>
            </a:r>
            <a:r>
              <a:rPr lang="en-US" dirty="0"/>
              <a:t>the importance of features in predicting heart disease using techniques like permutation importance or feature importance plots.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5"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6258" y="1417660"/>
            <a:ext cx="4932609" cy="5047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0761" y="1609858"/>
            <a:ext cx="3142445" cy="4708981"/>
          </a:xfrm>
          <a:prstGeom prst="rect">
            <a:avLst/>
          </a:prstGeom>
          <a:noFill/>
        </p:spPr>
        <p:txBody>
          <a:bodyPr wrap="square" rtlCol="0">
            <a:spAutoFit/>
          </a:bodyPr>
          <a:lstStyle/>
          <a:p>
            <a:r>
              <a:rPr lang="en-US" sz="1200" dirty="0">
                <a:latin typeface="Calibri" pitchFamily="34" charset="0"/>
                <a:cs typeface="Calibri" pitchFamily="34" charset="0"/>
              </a:rPr>
              <a:t>age: age in years.</a:t>
            </a:r>
          </a:p>
          <a:p>
            <a:r>
              <a:rPr lang="en-US" sz="1200" dirty="0">
                <a:latin typeface="Calibri" pitchFamily="34" charset="0"/>
                <a:cs typeface="Calibri" pitchFamily="34" charset="0"/>
              </a:rPr>
              <a:t>sex: biological sex.</a:t>
            </a:r>
          </a:p>
          <a:p>
            <a:pPr lvl="1"/>
            <a:r>
              <a:rPr lang="en-US" sz="1200" dirty="0">
                <a:latin typeface="Calibri" pitchFamily="34" charset="0"/>
                <a:cs typeface="Calibri" pitchFamily="34" charset="0"/>
              </a:rPr>
              <a:t>value 1 = male</a:t>
            </a:r>
          </a:p>
          <a:p>
            <a:pPr lvl="1"/>
            <a:r>
              <a:rPr lang="en-US" sz="1200" dirty="0">
                <a:latin typeface="Calibri" pitchFamily="34" charset="0"/>
                <a:cs typeface="Calibri" pitchFamily="34" charset="0"/>
              </a:rPr>
              <a:t>value 0 = female</a:t>
            </a:r>
          </a:p>
          <a:p>
            <a:r>
              <a:rPr lang="en-US" sz="1200" dirty="0" err="1">
                <a:latin typeface="Calibri" pitchFamily="34" charset="0"/>
                <a:cs typeface="Calibri" pitchFamily="34" charset="0"/>
              </a:rPr>
              <a:t>cp</a:t>
            </a:r>
            <a:r>
              <a:rPr lang="en-US" sz="1200" dirty="0">
                <a:latin typeface="Calibri" pitchFamily="34" charset="0"/>
                <a:cs typeface="Calibri" pitchFamily="34" charset="0"/>
              </a:rPr>
              <a:t>: chest pain type.</a:t>
            </a:r>
          </a:p>
          <a:p>
            <a:pPr lvl="1"/>
            <a:r>
              <a:rPr lang="en-US" sz="1200" dirty="0">
                <a:latin typeface="Calibri" pitchFamily="34" charset="0"/>
                <a:cs typeface="Calibri" pitchFamily="34" charset="0"/>
              </a:rPr>
              <a:t>value 1 = typical angina</a:t>
            </a:r>
          </a:p>
          <a:p>
            <a:pPr lvl="1"/>
            <a:r>
              <a:rPr lang="en-US" sz="1200" dirty="0">
                <a:latin typeface="Calibri" pitchFamily="34" charset="0"/>
                <a:cs typeface="Calibri" pitchFamily="34" charset="0"/>
              </a:rPr>
              <a:t>value 2 = atypical angina</a:t>
            </a:r>
          </a:p>
          <a:p>
            <a:pPr lvl="1"/>
            <a:r>
              <a:rPr lang="en-US" sz="1200" dirty="0">
                <a:latin typeface="Calibri" pitchFamily="34" charset="0"/>
                <a:cs typeface="Calibri" pitchFamily="34" charset="0"/>
              </a:rPr>
              <a:t>value 3 = non-</a:t>
            </a:r>
            <a:r>
              <a:rPr lang="en-US" sz="1200" dirty="0" err="1">
                <a:latin typeface="Calibri" pitchFamily="34" charset="0"/>
                <a:cs typeface="Calibri" pitchFamily="34" charset="0"/>
              </a:rPr>
              <a:t>anginal</a:t>
            </a:r>
            <a:r>
              <a:rPr lang="en-US" sz="1200" dirty="0">
                <a:latin typeface="Calibri" pitchFamily="34" charset="0"/>
                <a:cs typeface="Calibri" pitchFamily="34" charset="0"/>
              </a:rPr>
              <a:t> pain</a:t>
            </a:r>
          </a:p>
          <a:p>
            <a:pPr lvl="1"/>
            <a:r>
              <a:rPr lang="en-US" sz="1200" dirty="0">
                <a:latin typeface="Calibri" pitchFamily="34" charset="0"/>
                <a:cs typeface="Calibri" pitchFamily="34" charset="0"/>
              </a:rPr>
              <a:t>value 4 = asymptomatic</a:t>
            </a:r>
          </a:p>
          <a:p>
            <a:r>
              <a:rPr lang="en-US" sz="1200" dirty="0" err="1">
                <a:latin typeface="Calibri" pitchFamily="34" charset="0"/>
                <a:cs typeface="Calibri" pitchFamily="34" charset="0"/>
              </a:rPr>
              <a:t>trestbps</a:t>
            </a:r>
            <a:r>
              <a:rPr lang="en-US" sz="1200" dirty="0">
                <a:latin typeface="Calibri" pitchFamily="34" charset="0"/>
                <a:cs typeface="Calibri" pitchFamily="34" charset="0"/>
              </a:rPr>
              <a:t>: resting blood pressure in mm Hg on admission to the hospital.</a:t>
            </a:r>
          </a:p>
          <a:p>
            <a:r>
              <a:rPr lang="en-US" sz="1200" dirty="0" err="1">
                <a:latin typeface="Calibri" pitchFamily="34" charset="0"/>
                <a:cs typeface="Calibri" pitchFamily="34" charset="0"/>
              </a:rPr>
              <a:t>chol</a:t>
            </a:r>
            <a:r>
              <a:rPr lang="en-US" sz="1200" dirty="0">
                <a:latin typeface="Calibri" pitchFamily="34" charset="0"/>
                <a:cs typeface="Calibri" pitchFamily="34" charset="0"/>
              </a:rPr>
              <a:t>: serum </a:t>
            </a:r>
            <a:r>
              <a:rPr lang="en-US" sz="1200" dirty="0" err="1">
                <a:latin typeface="Calibri" pitchFamily="34" charset="0"/>
                <a:cs typeface="Calibri" pitchFamily="34" charset="0"/>
              </a:rPr>
              <a:t>cholestoral</a:t>
            </a:r>
            <a:r>
              <a:rPr lang="en-US" sz="1200" dirty="0">
                <a:latin typeface="Calibri" pitchFamily="34" charset="0"/>
                <a:cs typeface="Calibri" pitchFamily="34" charset="0"/>
              </a:rPr>
              <a:t> in mg/dl.</a:t>
            </a:r>
          </a:p>
          <a:p>
            <a:r>
              <a:rPr lang="en-US" sz="1200" dirty="0" err="1">
                <a:latin typeface="Calibri" pitchFamily="34" charset="0"/>
                <a:cs typeface="Calibri" pitchFamily="34" charset="0"/>
              </a:rPr>
              <a:t>fbs</a:t>
            </a:r>
            <a:r>
              <a:rPr lang="en-US" sz="1200" dirty="0">
                <a:latin typeface="Calibri" pitchFamily="34" charset="0"/>
                <a:cs typeface="Calibri" pitchFamily="34" charset="0"/>
              </a:rPr>
              <a:t>: fasting blood sugar &gt; 120 mg/dl.</a:t>
            </a:r>
          </a:p>
          <a:p>
            <a:pPr lvl="1"/>
            <a:r>
              <a:rPr lang="en-US" sz="1200" dirty="0">
                <a:latin typeface="Calibri" pitchFamily="34" charset="0"/>
                <a:cs typeface="Calibri" pitchFamily="34" charset="0"/>
              </a:rPr>
              <a:t>value 1 = true</a:t>
            </a:r>
          </a:p>
          <a:p>
            <a:pPr lvl="1"/>
            <a:r>
              <a:rPr lang="en-US" sz="1200" dirty="0">
                <a:latin typeface="Calibri" pitchFamily="34" charset="0"/>
                <a:cs typeface="Calibri" pitchFamily="34" charset="0"/>
              </a:rPr>
              <a:t>value 0 = false</a:t>
            </a:r>
          </a:p>
          <a:p>
            <a:r>
              <a:rPr lang="en-US" sz="1200" dirty="0" err="1">
                <a:latin typeface="Calibri" pitchFamily="34" charset="0"/>
                <a:cs typeface="Calibri" pitchFamily="34" charset="0"/>
              </a:rPr>
              <a:t>restecg</a:t>
            </a:r>
            <a:r>
              <a:rPr lang="en-US" sz="1200" dirty="0">
                <a:latin typeface="Calibri" pitchFamily="34" charset="0"/>
                <a:cs typeface="Calibri" pitchFamily="34" charset="0"/>
              </a:rPr>
              <a:t>: resting electrocardiographic results.</a:t>
            </a:r>
          </a:p>
          <a:p>
            <a:pPr lvl="1"/>
            <a:r>
              <a:rPr lang="en-US" sz="1200" dirty="0">
                <a:latin typeface="Calibri" pitchFamily="34" charset="0"/>
                <a:cs typeface="Calibri" pitchFamily="34" charset="0"/>
              </a:rPr>
              <a:t>value 0 = normal</a:t>
            </a:r>
          </a:p>
          <a:p>
            <a:pPr lvl="1"/>
            <a:r>
              <a:rPr lang="en-US" sz="1200" dirty="0">
                <a:latin typeface="Calibri" pitchFamily="34" charset="0"/>
                <a:cs typeface="Calibri" pitchFamily="34" charset="0"/>
              </a:rPr>
              <a:t>value 1 = having ST-T wave abnormality</a:t>
            </a:r>
          </a:p>
          <a:p>
            <a:pPr lvl="1"/>
            <a:r>
              <a:rPr lang="en-US" sz="1200" dirty="0">
                <a:latin typeface="Calibri" pitchFamily="34" charset="0"/>
                <a:cs typeface="Calibri" pitchFamily="34" charset="0"/>
              </a:rPr>
              <a:t>value 2 = showing probable or definite left ventricular hypertrophy by Estes' criteria</a:t>
            </a:r>
          </a:p>
          <a:p>
            <a:r>
              <a:rPr lang="en-US" sz="1200" dirty="0" err="1">
                <a:latin typeface="Calibri" pitchFamily="34" charset="0"/>
                <a:cs typeface="Calibri" pitchFamily="34" charset="0"/>
              </a:rPr>
              <a:t>thalach</a:t>
            </a:r>
            <a:r>
              <a:rPr lang="en-US" sz="1200" dirty="0">
                <a:latin typeface="Calibri" pitchFamily="34" charset="0"/>
                <a:cs typeface="Calibri" pitchFamily="34" charset="0"/>
              </a:rPr>
              <a:t>: maximum heart rate achieved.</a:t>
            </a:r>
          </a:p>
          <a:p>
            <a:r>
              <a:rPr lang="en-US" sz="1200" dirty="0" err="1">
                <a:latin typeface="Calibri" pitchFamily="34" charset="0"/>
                <a:cs typeface="Calibri" pitchFamily="34" charset="0"/>
              </a:rPr>
              <a:t>exang</a:t>
            </a:r>
            <a:r>
              <a:rPr lang="en-US" sz="1200" dirty="0">
                <a:latin typeface="Calibri" pitchFamily="34" charset="0"/>
                <a:cs typeface="Calibri" pitchFamily="34" charset="0"/>
              </a:rPr>
              <a:t>: exercise induced angina.</a:t>
            </a:r>
          </a:p>
          <a:p>
            <a:pPr lvl="1"/>
            <a:r>
              <a:rPr lang="en-US" sz="1200" dirty="0">
                <a:latin typeface="Calibri" pitchFamily="34" charset="0"/>
                <a:cs typeface="Calibri" pitchFamily="34" charset="0"/>
              </a:rPr>
              <a:t>value 1 = yes</a:t>
            </a:r>
          </a:p>
          <a:p>
            <a:pPr lvl="1"/>
            <a:r>
              <a:rPr lang="en-US" sz="1200" dirty="0">
                <a:latin typeface="Calibri" pitchFamily="34" charset="0"/>
                <a:cs typeface="Calibri" pitchFamily="34" charset="0"/>
              </a:rPr>
              <a:t>value 0 = </a:t>
            </a:r>
            <a:r>
              <a:rPr lang="en-US" sz="1200" dirty="0" smtClean="0">
                <a:latin typeface="Calibri" pitchFamily="34" charset="0"/>
                <a:cs typeface="Calibri" pitchFamily="34" charset="0"/>
              </a:rPr>
              <a:t>no</a:t>
            </a:r>
            <a:endParaRPr lang="en-US" sz="1200" dirty="0">
              <a:latin typeface="Calibri" pitchFamily="34" charset="0"/>
              <a:cs typeface="Calibri" pitchFamily="34" charset="0"/>
            </a:endParaRPr>
          </a:p>
        </p:txBody>
      </p:sp>
      <p:sp>
        <p:nvSpPr>
          <p:cNvPr id="8" name="TextBox 7"/>
          <p:cNvSpPr txBox="1"/>
          <p:nvPr/>
        </p:nvSpPr>
        <p:spPr>
          <a:xfrm>
            <a:off x="3593205" y="1609858"/>
            <a:ext cx="3464417" cy="3508653"/>
          </a:xfrm>
          <a:prstGeom prst="rect">
            <a:avLst/>
          </a:prstGeom>
          <a:noFill/>
        </p:spPr>
        <p:txBody>
          <a:bodyPr wrap="square" rtlCol="0">
            <a:spAutoFit/>
          </a:bodyPr>
          <a:lstStyle/>
          <a:p>
            <a:r>
              <a:rPr lang="en-US" sz="1200" dirty="0" err="1">
                <a:latin typeface="Calibri" pitchFamily="34" charset="0"/>
                <a:cs typeface="Calibri" pitchFamily="34" charset="0"/>
              </a:rPr>
              <a:t>oldpeak</a:t>
            </a:r>
            <a:r>
              <a:rPr lang="en-US" sz="1200" dirty="0">
                <a:latin typeface="Calibri" pitchFamily="34" charset="0"/>
                <a:cs typeface="Calibri" pitchFamily="34" charset="0"/>
              </a:rPr>
              <a:t>: ST depression induced by exercise relative to rest.</a:t>
            </a:r>
          </a:p>
          <a:p>
            <a:r>
              <a:rPr lang="en-US" sz="1200" dirty="0">
                <a:latin typeface="Calibri" pitchFamily="34" charset="0"/>
                <a:cs typeface="Calibri" pitchFamily="34" charset="0"/>
              </a:rPr>
              <a:t>slope: the slope of the peak exercise ST segment.</a:t>
            </a:r>
          </a:p>
          <a:p>
            <a:pPr lvl="1"/>
            <a:r>
              <a:rPr lang="en-US" sz="1200" dirty="0">
                <a:latin typeface="Calibri" pitchFamily="34" charset="0"/>
                <a:cs typeface="Calibri" pitchFamily="34" charset="0"/>
              </a:rPr>
              <a:t>value 1 = </a:t>
            </a:r>
            <a:r>
              <a:rPr lang="en-US" sz="1200" dirty="0" err="1">
                <a:latin typeface="Calibri" pitchFamily="34" charset="0"/>
                <a:cs typeface="Calibri" pitchFamily="34" charset="0"/>
              </a:rPr>
              <a:t>upsloping</a:t>
            </a:r>
            <a:endParaRPr lang="en-US" sz="1200" dirty="0">
              <a:latin typeface="Calibri" pitchFamily="34" charset="0"/>
              <a:cs typeface="Calibri" pitchFamily="34" charset="0"/>
            </a:endParaRPr>
          </a:p>
          <a:p>
            <a:pPr lvl="1"/>
            <a:r>
              <a:rPr lang="en-US" sz="1200" dirty="0">
                <a:latin typeface="Calibri" pitchFamily="34" charset="0"/>
                <a:cs typeface="Calibri" pitchFamily="34" charset="0"/>
              </a:rPr>
              <a:t>value 2 = flat</a:t>
            </a:r>
          </a:p>
          <a:p>
            <a:pPr lvl="1"/>
            <a:r>
              <a:rPr lang="en-US" sz="1200" dirty="0">
                <a:latin typeface="Calibri" pitchFamily="34" charset="0"/>
                <a:cs typeface="Calibri" pitchFamily="34" charset="0"/>
              </a:rPr>
              <a:t>value 3 = </a:t>
            </a:r>
            <a:r>
              <a:rPr lang="en-US" sz="1200" dirty="0" err="1">
                <a:latin typeface="Calibri" pitchFamily="34" charset="0"/>
                <a:cs typeface="Calibri" pitchFamily="34" charset="0"/>
              </a:rPr>
              <a:t>downsloping</a:t>
            </a:r>
            <a:endParaRPr lang="en-US" sz="1200" dirty="0">
              <a:latin typeface="Calibri" pitchFamily="34" charset="0"/>
              <a:cs typeface="Calibri" pitchFamily="34" charset="0"/>
            </a:endParaRPr>
          </a:p>
          <a:p>
            <a:r>
              <a:rPr lang="en-US" sz="1200" dirty="0" err="1">
                <a:latin typeface="Calibri" pitchFamily="34" charset="0"/>
                <a:cs typeface="Calibri" pitchFamily="34" charset="0"/>
              </a:rPr>
              <a:t>ca</a:t>
            </a:r>
            <a:r>
              <a:rPr lang="en-US" sz="1200" dirty="0">
                <a:latin typeface="Calibri" pitchFamily="34" charset="0"/>
                <a:cs typeface="Calibri" pitchFamily="34" charset="0"/>
              </a:rPr>
              <a:t>: number of major vessels (0-3) colored by </a:t>
            </a:r>
            <a:r>
              <a:rPr lang="en-US" sz="1200" dirty="0" err="1">
                <a:latin typeface="Calibri" pitchFamily="34" charset="0"/>
                <a:cs typeface="Calibri" pitchFamily="34" charset="0"/>
              </a:rPr>
              <a:t>flourosopy</a:t>
            </a:r>
            <a:r>
              <a:rPr lang="en-US" sz="1200" dirty="0">
                <a:latin typeface="Calibri" pitchFamily="34" charset="0"/>
                <a:cs typeface="Calibri" pitchFamily="34" charset="0"/>
              </a:rPr>
              <a:t>.</a:t>
            </a:r>
          </a:p>
          <a:p>
            <a:r>
              <a:rPr lang="en-US" sz="1200" dirty="0" err="1">
                <a:latin typeface="Calibri" pitchFamily="34" charset="0"/>
                <a:cs typeface="Calibri" pitchFamily="34" charset="0"/>
              </a:rPr>
              <a:t>thal</a:t>
            </a:r>
            <a:r>
              <a:rPr lang="en-US" sz="1200" dirty="0">
                <a:latin typeface="Calibri" pitchFamily="34" charset="0"/>
                <a:cs typeface="Calibri" pitchFamily="34" charset="0"/>
              </a:rPr>
              <a:t>: An inherited blood disorder (thalassemia)</a:t>
            </a:r>
          </a:p>
          <a:p>
            <a:pPr lvl="1"/>
            <a:r>
              <a:rPr lang="en-US" sz="1200" dirty="0">
                <a:latin typeface="Calibri" pitchFamily="34" charset="0"/>
                <a:cs typeface="Calibri" pitchFamily="34" charset="0"/>
              </a:rPr>
              <a:t>value 3 = normal</a:t>
            </a:r>
          </a:p>
          <a:p>
            <a:pPr lvl="1"/>
            <a:r>
              <a:rPr lang="en-US" sz="1200" dirty="0">
                <a:latin typeface="Calibri" pitchFamily="34" charset="0"/>
                <a:cs typeface="Calibri" pitchFamily="34" charset="0"/>
              </a:rPr>
              <a:t>value 6 = fixed defect</a:t>
            </a:r>
          </a:p>
          <a:p>
            <a:pPr lvl="1"/>
            <a:r>
              <a:rPr lang="en-US" sz="1200" dirty="0">
                <a:latin typeface="Calibri" pitchFamily="34" charset="0"/>
                <a:cs typeface="Calibri" pitchFamily="34" charset="0"/>
              </a:rPr>
              <a:t>value 7 = </a:t>
            </a:r>
            <a:r>
              <a:rPr lang="en-US" sz="1200" dirty="0" err="1">
                <a:latin typeface="Calibri" pitchFamily="34" charset="0"/>
                <a:cs typeface="Calibri" pitchFamily="34" charset="0"/>
              </a:rPr>
              <a:t>reversable</a:t>
            </a:r>
            <a:r>
              <a:rPr lang="en-US" sz="1200" dirty="0">
                <a:latin typeface="Calibri" pitchFamily="34" charset="0"/>
                <a:cs typeface="Calibri" pitchFamily="34" charset="0"/>
              </a:rPr>
              <a:t> defect</a:t>
            </a:r>
          </a:p>
          <a:p>
            <a:r>
              <a:rPr lang="en-US" sz="1200" dirty="0" err="1">
                <a:latin typeface="Calibri" pitchFamily="34" charset="0"/>
                <a:cs typeface="Calibri" pitchFamily="34" charset="0"/>
              </a:rPr>
              <a:t>num</a:t>
            </a:r>
            <a:r>
              <a:rPr lang="en-US" sz="1200" dirty="0">
                <a:latin typeface="Calibri" pitchFamily="34" charset="0"/>
                <a:cs typeface="Calibri" pitchFamily="34" charset="0"/>
              </a:rPr>
              <a:t>: diagnosis of heart disease (angiographic disease status).</a:t>
            </a:r>
          </a:p>
          <a:p>
            <a:pPr lvl="1"/>
            <a:r>
              <a:rPr lang="en-US" sz="1200" dirty="0">
                <a:latin typeface="Calibri" pitchFamily="34" charset="0"/>
                <a:cs typeface="Calibri" pitchFamily="34" charset="0"/>
              </a:rPr>
              <a:t>value 0 = has no heart disease</a:t>
            </a:r>
          </a:p>
          <a:p>
            <a:pPr lvl="1"/>
            <a:r>
              <a:rPr lang="en-US" sz="1200" dirty="0">
                <a:latin typeface="Calibri" pitchFamily="34" charset="0"/>
                <a:cs typeface="Calibri" pitchFamily="34" charset="0"/>
              </a:rPr>
              <a:t>value ∈ {1,2,3,4} = has heart disease</a:t>
            </a:r>
          </a:p>
          <a:p>
            <a:endParaRPr lang="en-US" sz="1200" dirty="0">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293960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3487" y="1600200"/>
            <a:ext cx="5486399"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104" y="1635617"/>
            <a:ext cx="4855335" cy="427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79879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292</TotalTime>
  <Words>2261</Words>
  <Application>Microsoft Office PowerPoint</Application>
  <PresentationFormat>Custom</PresentationFormat>
  <Paragraphs>130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Heart disease dataset</vt:lpstr>
      <vt:lpstr>OUTLINE</vt:lpstr>
      <vt:lpstr>Problem Statement</vt:lpstr>
      <vt:lpstr>Proposed Solution</vt:lpstr>
      <vt:lpstr>System  Approach</vt:lpstr>
      <vt:lpstr>PowerPoint Presentation</vt:lpstr>
      <vt:lpstr>Algorithm &amp; Deployment</vt:lpstr>
      <vt:lpstr>PowerPoint Presentation</vt:lpstr>
      <vt:lpstr>PowerPoint Presentation</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32</cp:revision>
  <dcterms:created xsi:type="dcterms:W3CDTF">2021-05-26T16:50:10Z</dcterms:created>
  <dcterms:modified xsi:type="dcterms:W3CDTF">2024-04-20T03:35:27Z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