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1"/>
  </p:notesMasterIdLst>
  <p:handoutMasterIdLst>
    <p:handoutMasterId r:id="rId12"/>
  </p:handoutMasterIdLst>
  <p:sldIdLst>
    <p:sldId id="289" r:id="rId5"/>
    <p:sldId id="286" r:id="rId6"/>
    <p:sldId id="280" r:id="rId7"/>
    <p:sldId id="296" r:id="rId8"/>
    <p:sldId id="273"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69" d="100"/>
          <a:sy n="69" d="100"/>
        </p:scale>
        <p:origin x="1200" y="53"/>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3/15/2023</a:t>
            </a:fld>
            <a:endParaRPr lang="en-US" dirty="0"/>
          </a:p>
        </p:txBody>
      </p:sp>
      <p:sp>
        <p:nvSpPr>
          <p:cNvPr id="4" name="Footer Placeholder 3">
            <a:extLst>
              <a:ext uri="{FF2B5EF4-FFF2-40B4-BE49-F238E27FC236}">
                <a16:creationId xmlns:a16="http://schemas.microsoft.com/office/drawing/2014/main" xmlns=""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3/15/2023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3704387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smtClean="0"/>
              <a:t>3/15/2023</a:t>
            </a:fld>
            <a:endParaRPr lang="en-US" dirty="0"/>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xmlns=""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smtClean="0"/>
              <a:t>Click icon to add picture</a:t>
            </a:r>
            <a:endParaRPr lang="en-US" dirty="0"/>
          </a:p>
        </p:txBody>
      </p:sp>
      <p:sp>
        <p:nvSpPr>
          <p:cNvPr id="10" name="object 3">
            <a:extLst>
              <a:ext uri="{FF2B5EF4-FFF2-40B4-BE49-F238E27FC236}">
                <a16:creationId xmlns:a16="http://schemas.microsoft.com/office/drawing/2014/main" xmlns=""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3434047"/>
            <a:ext cx="5157787" cy="27556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3434047"/>
            <a:ext cx="5183188" cy="2755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3/15/2023</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smtClean="0"/>
              <a:t>3/15/2023</a:t>
            </a:fld>
            <a:endParaRPr lang="en-US" dirty="0"/>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smtClean="0"/>
              <a:t>3/15/2023</a:t>
            </a:fld>
            <a:endParaRPr lang="en-US" dirty="0"/>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t>3/15/2023</a:t>
            </a:fld>
            <a:endParaRPr lang="en-US"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3/15/2023</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smtClean="0"/>
              <a:t>3/15/2023</a:t>
            </a:fld>
            <a:endParaRPr lang="en-US" dirty="0"/>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smtClean="0"/>
              <a:t>3/15/2023</a:t>
            </a:fld>
            <a:endParaRPr lang="en-US" dirty="0"/>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smtClean="0"/>
              <a:t>3/15/2023</a:t>
            </a:fld>
            <a:endParaRPr lang="en-US" dirty="0"/>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3/15/2023</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3/15/2023</a:t>
            </a:fld>
            <a:endParaRPr lang="en-US" noProof="0" dirty="0"/>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9.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xmlns=""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xmlns=""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smtClean="0">
                <a:solidFill>
                  <a:schemeClr val="bg1"/>
                </a:solidFill>
                <a:latin typeface="Gill Sans MT" panose="020B0502020104020203" pitchFamily="34" charset="0"/>
              </a:rPr>
              <a:t>Continues Integration</a:t>
            </a:r>
            <a:r>
              <a:rPr lang="en-US" sz="5000" dirty="0">
                <a:solidFill>
                  <a:schemeClr val="bg1"/>
                </a:solidFill>
                <a:latin typeface="Gill Sans MT" panose="020B0502020104020203" pitchFamily="34" charset="0"/>
              </a:rPr>
              <a:t/>
            </a:r>
            <a:br>
              <a:rPr lang="en-US" sz="5000" dirty="0">
                <a:solidFill>
                  <a:schemeClr val="bg1"/>
                </a:solidFill>
                <a:latin typeface="Gill Sans MT" panose="020B0502020104020203" pitchFamily="34" charset="0"/>
              </a:rPr>
            </a:br>
            <a:r>
              <a:rPr lang="en-US" sz="5000" dirty="0" smtClean="0">
                <a:latin typeface="Gill Sans MT" panose="020B0502020104020203" pitchFamily="34" charset="0"/>
              </a:rPr>
              <a:t>Continues Deployment</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a:xfrm>
            <a:off x="3646583" y="4221162"/>
            <a:ext cx="4803353" cy="882001"/>
          </a:xfrm>
          <a:solidFill>
            <a:schemeClr val="accent2">
              <a:alpha val="90000"/>
            </a:schemeClr>
          </a:solidFill>
        </p:spPr>
        <p:txBody>
          <a:bodyPr anchor="ctr" anchorCtr="0">
            <a:normAutofit/>
          </a:bodyPr>
          <a:lstStyle/>
          <a:p>
            <a:r>
              <a:rPr lang="en-US" sz="2500" b="1" i="1" spc="65" dirty="0" smtClean="0">
                <a:solidFill>
                  <a:schemeClr val="accent1"/>
                </a:solidFill>
                <a:latin typeface="Arial"/>
                <a:cs typeface="Arial"/>
              </a:rPr>
              <a:t>Presented by: </a:t>
            </a:r>
            <a:r>
              <a:rPr lang="en-US" sz="2500" b="1" i="1" spc="65" dirty="0" err="1" smtClean="0">
                <a:solidFill>
                  <a:schemeClr val="accent1"/>
                </a:solidFill>
                <a:latin typeface="Arial"/>
                <a:cs typeface="Arial"/>
              </a:rPr>
              <a:t>Buvly</a:t>
            </a:r>
            <a:r>
              <a:rPr lang="en-US" sz="2500" b="1" i="1" spc="65" dirty="0" smtClean="0">
                <a:solidFill>
                  <a:schemeClr val="accent1"/>
                </a:solidFill>
                <a:latin typeface="Arial"/>
                <a:cs typeface="Arial"/>
              </a:rPr>
              <a:t> </a:t>
            </a:r>
            <a:r>
              <a:rPr lang="en-US" sz="2500" b="1" i="1" spc="65" dirty="0" err="1" smtClean="0">
                <a:solidFill>
                  <a:schemeClr val="accent1"/>
                </a:solidFill>
                <a:latin typeface="Arial"/>
                <a:cs typeface="Arial"/>
              </a:rPr>
              <a:t>Wahba</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xmlns=""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xmlns=""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OUR BIG </a:t>
            </a:r>
            <a:r>
              <a:rPr lang="en-US" dirty="0">
                <a:solidFill>
                  <a:schemeClr val="bg1"/>
                </a:solidFill>
                <a:latin typeface="Gill Sans MT" panose="020B0502020104020203" pitchFamily="34" charset="0"/>
              </a:rPr>
              <a:t>IDEA</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xmlns=""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xmlns=""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xmlns="" id="{E7A818AB-B120-41D5-88A6-933AB9CAAE68}"/>
              </a:ext>
            </a:extLst>
          </p:cNvPr>
          <p:cNvSpPr txBox="1">
            <a:spLocks/>
          </p:cNvSpPr>
          <p:nvPr/>
        </p:nvSpPr>
        <p:spPr>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smtClean="0">
                <a:solidFill>
                  <a:schemeClr val="bg2">
                    <a:lumMod val="20000"/>
                    <a:lumOff val="80000"/>
                  </a:schemeClr>
                </a:solidFill>
                <a:latin typeface="Arial"/>
                <a:cs typeface="Arial"/>
              </a:rPr>
              <a:t>Our main objective is to increase our productivity and sell our projects faster, this can be achieved through CI/CD by getting our projects faster with less bugs to production.</a:t>
            </a:r>
            <a:endParaRPr lang="en-US" sz="1800" i="1" spc="-25" dirty="0">
              <a:solidFill>
                <a:schemeClr val="bg2">
                  <a:lumMod val="20000"/>
                  <a:lumOff val="80000"/>
                </a:schemeClr>
              </a:solidFill>
              <a:latin typeface="Aria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a:xfrm>
            <a:off x="806116" y="329956"/>
            <a:ext cx="10515600" cy="1325563"/>
          </a:xfrm>
        </p:spPr>
        <p:txBody>
          <a:bodyPr/>
          <a:lstStyle/>
          <a:p>
            <a:r>
              <a:rPr lang="en-US" dirty="0" smtClean="0">
                <a:solidFill>
                  <a:schemeClr val="bg1"/>
                </a:solidFill>
              </a:rPr>
              <a:t>Continues Integration (CI)</a:t>
            </a:r>
            <a:endParaRPr lang="en-US" dirty="0"/>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a:xfrm>
            <a:off x="915637" y="1309143"/>
            <a:ext cx="506652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xmlns=""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2470199D-DDAE-4D88-9F00-88EB8E080218}"/>
              </a:ext>
            </a:extLst>
          </p:cNvPr>
          <p:cNvSpPr/>
          <p:nvPr/>
        </p:nvSpPr>
        <p:spPr>
          <a:xfrm>
            <a:off x="2027104" y="2445745"/>
            <a:ext cx="7315200" cy="2919469"/>
          </a:xfrm>
          <a:prstGeom prst="rect">
            <a:avLst/>
          </a:prstGeom>
          <a:solidFill>
            <a:schemeClr val="accent1"/>
          </a:solidFill>
        </p:spPr>
        <p:txBody>
          <a:bodyPr wrap="square" anchor="ctr" anchorCtr="0">
            <a:noAutofit/>
          </a:bodyPr>
          <a:lstStyle/>
          <a:p>
            <a:pPr>
              <a:lnSpc>
                <a:spcPct val="100000"/>
              </a:lnSpc>
              <a:spcBef>
                <a:spcPts val="1055"/>
              </a:spcBef>
            </a:pPr>
            <a:r>
              <a:rPr lang="en-US" i="1" dirty="0" smtClean="0">
                <a:solidFill>
                  <a:schemeClr val="tx2"/>
                </a:solidFill>
              </a:rPr>
              <a:t>Using a shared repository developers can work on their code in parallel and merge it together without any conflicts, using CI will automate the process of merging. Even better it will run tests on the software whenever there is any changes happen in the repository.</a:t>
            </a:r>
            <a:endParaRPr lang="en-US" i="1" dirty="0">
              <a:solidFill>
                <a:schemeClr val="tx2"/>
              </a:solidFill>
            </a:endParaRPr>
          </a:p>
        </p:txBody>
      </p:sp>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a:xfrm>
            <a:off x="806116" y="329956"/>
            <a:ext cx="10515600" cy="1325563"/>
          </a:xfrm>
        </p:spPr>
        <p:txBody>
          <a:bodyPr/>
          <a:lstStyle/>
          <a:p>
            <a:r>
              <a:rPr lang="en-US" dirty="0" smtClean="0">
                <a:solidFill>
                  <a:schemeClr val="bg1"/>
                </a:solidFill>
              </a:rPr>
              <a:t>Continues Deployment (CD)</a:t>
            </a:r>
            <a:endParaRPr lang="en-US" dirty="0"/>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a:xfrm>
            <a:off x="915637" y="1309143"/>
            <a:ext cx="506652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xmlns=""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2470199D-DDAE-4D88-9F00-88EB8E080218}"/>
              </a:ext>
            </a:extLst>
          </p:cNvPr>
          <p:cNvSpPr/>
          <p:nvPr/>
        </p:nvSpPr>
        <p:spPr>
          <a:xfrm>
            <a:off x="2027104" y="2445745"/>
            <a:ext cx="7315200" cy="2919469"/>
          </a:xfrm>
          <a:prstGeom prst="rect">
            <a:avLst/>
          </a:prstGeom>
          <a:solidFill>
            <a:schemeClr val="accent1"/>
          </a:solidFill>
        </p:spPr>
        <p:txBody>
          <a:bodyPr wrap="square" anchor="ctr" anchorCtr="0">
            <a:noAutofit/>
          </a:bodyPr>
          <a:lstStyle/>
          <a:p>
            <a:pPr>
              <a:lnSpc>
                <a:spcPct val="100000"/>
              </a:lnSpc>
              <a:spcBef>
                <a:spcPts val="1055"/>
              </a:spcBef>
            </a:pPr>
            <a:r>
              <a:rPr lang="en-US" i="1" dirty="0" smtClean="0">
                <a:solidFill>
                  <a:schemeClr val="tx2"/>
                </a:solidFill>
              </a:rPr>
              <a:t>Using CD can take our product we are selling to the actual ground, to our production. </a:t>
            </a:r>
            <a:r>
              <a:rPr lang="en-US" i="1" dirty="0" smtClean="0">
                <a:solidFill>
                  <a:schemeClr val="tx2"/>
                </a:solidFill>
              </a:rPr>
              <a:t>It is responsible for deployment of the environment which will run our product.</a:t>
            </a:r>
            <a:endParaRPr lang="en-US" i="1" dirty="0">
              <a:solidFill>
                <a:schemeClr val="tx2"/>
              </a:solidFill>
            </a:endParaRPr>
          </a:p>
        </p:txBody>
      </p:sp>
    </p:spTree>
    <p:extLst>
      <p:ext uri="{BB962C8B-B14F-4D97-AF65-F5344CB8AC3E}">
        <p14:creationId xmlns:p14="http://schemas.microsoft.com/office/powerpoint/2010/main" val="205742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xmlns="" id="{2F5DB649-A4D3-4E21-BA31-0C84C9B3603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798064" y="361648"/>
            <a:ext cx="10515600" cy="1325563"/>
          </a:xfrm>
        </p:spPr>
        <p:txBody>
          <a:bodyPr/>
          <a:lstStyle/>
          <a:p>
            <a:r>
              <a:rPr lang="en-US" dirty="0" smtClean="0"/>
              <a:t>Benefits of CI/CD</a:t>
            </a:r>
            <a:endParaRPr lang="en-US" dirty="0"/>
          </a:p>
        </p:txBody>
      </p:sp>
      <p:sp>
        <p:nvSpPr>
          <p:cNvPr id="4" name="Text Placeholder 3">
            <a:extLst>
              <a:ext uri="{FF2B5EF4-FFF2-40B4-BE49-F238E27FC236}">
                <a16:creationId xmlns:a16="http://schemas.microsoft.com/office/drawing/2014/main" xmlns="" id="{293C1E99-672F-46AE-BB08-DD22B0928366}"/>
              </a:ext>
            </a:extLst>
          </p:cNvPr>
          <p:cNvSpPr>
            <a:spLocks noGrp="1"/>
          </p:cNvSpPr>
          <p:nvPr>
            <p:ph type="body" idx="1"/>
          </p:nvPr>
        </p:nvSpPr>
        <p:spPr>
          <a:xfrm>
            <a:off x="857949" y="2130341"/>
            <a:ext cx="3789362" cy="823912"/>
          </a:xfrm>
        </p:spPr>
        <p:txBody>
          <a:bodyPr>
            <a:normAutofit/>
          </a:bodyPr>
          <a:lstStyle/>
          <a:p>
            <a:pPr algn="ctr"/>
            <a:r>
              <a:rPr lang="en-US" sz="2000" dirty="0" smtClean="0"/>
              <a:t>Avoid Cost</a:t>
            </a:r>
            <a:endParaRPr lang="en-US" sz="2000" dirty="0"/>
          </a:p>
        </p:txBody>
      </p:sp>
      <p:sp>
        <p:nvSpPr>
          <p:cNvPr id="5" name="Content Placeholder 4">
            <a:extLst>
              <a:ext uri="{FF2B5EF4-FFF2-40B4-BE49-F238E27FC236}">
                <a16:creationId xmlns:a16="http://schemas.microsoft.com/office/drawing/2014/main" xmlns="" id="{6DEAD4F2-C5CC-44E9-A092-76413D5CA7F4}"/>
              </a:ext>
            </a:extLst>
          </p:cNvPr>
          <p:cNvSpPr>
            <a:spLocks noGrp="1"/>
          </p:cNvSpPr>
          <p:nvPr>
            <p:ph sz="half" idx="2"/>
          </p:nvPr>
        </p:nvSpPr>
        <p:spPr>
          <a:xfrm>
            <a:off x="821373" y="3434047"/>
            <a:ext cx="3132000" cy="2755616"/>
          </a:xfrm>
        </p:spPr>
        <p:txBody>
          <a:bodyPr>
            <a:noAutofit/>
          </a:bodyPr>
          <a:lstStyle/>
          <a:p>
            <a:pPr>
              <a:lnSpc>
                <a:spcPct val="100000"/>
              </a:lnSpc>
              <a:spcBef>
                <a:spcPts val="600"/>
              </a:spcBef>
              <a:buClr>
                <a:schemeClr val="accent1"/>
              </a:buClr>
            </a:pPr>
            <a:r>
              <a:rPr lang="en-US" i="1" dirty="0" smtClean="0">
                <a:solidFill>
                  <a:srgbClr val="FFFFFF"/>
                </a:solidFill>
                <a:cs typeface="Arial"/>
              </a:rPr>
              <a:t>Faster deployment, less human errors, thus more revenue. </a:t>
            </a:r>
          </a:p>
          <a:p>
            <a:pPr>
              <a:lnSpc>
                <a:spcPct val="100000"/>
              </a:lnSpc>
              <a:spcBef>
                <a:spcPts val="600"/>
              </a:spcBef>
              <a:buClr>
                <a:schemeClr val="accent1"/>
              </a:buClr>
            </a:pPr>
            <a:r>
              <a:rPr lang="en-US" i="1" dirty="0" smtClean="0">
                <a:solidFill>
                  <a:srgbClr val="FFFFFF"/>
                </a:solidFill>
                <a:cs typeface="Arial"/>
              </a:rPr>
              <a:t>Early catch for bugs and security risks using unit tests automated build trust with the client. </a:t>
            </a:r>
            <a:endParaRPr lang="en-US" i="1" dirty="0">
              <a:solidFill>
                <a:srgbClr val="FFFFFF"/>
              </a:solidFill>
              <a:cs typeface="Arial"/>
            </a:endParaRPr>
          </a:p>
        </p:txBody>
      </p:sp>
      <p:sp>
        <p:nvSpPr>
          <p:cNvPr id="6" name="Text Placeholder 5">
            <a:extLst>
              <a:ext uri="{FF2B5EF4-FFF2-40B4-BE49-F238E27FC236}">
                <a16:creationId xmlns:a16="http://schemas.microsoft.com/office/drawing/2014/main" xmlns="" id="{38A73375-FA03-4191-8AD5-B40CD9B59B94}"/>
              </a:ext>
            </a:extLst>
          </p:cNvPr>
          <p:cNvSpPr>
            <a:spLocks noGrp="1"/>
          </p:cNvSpPr>
          <p:nvPr>
            <p:ph type="body" sz="quarter" idx="3"/>
          </p:nvPr>
        </p:nvSpPr>
        <p:spPr>
          <a:xfrm>
            <a:off x="4552950" y="2130341"/>
            <a:ext cx="4745038" cy="823912"/>
          </a:xfrm>
        </p:spPr>
        <p:txBody>
          <a:bodyPr>
            <a:normAutofit/>
          </a:bodyPr>
          <a:lstStyle/>
          <a:p>
            <a:r>
              <a:rPr lang="en-US" sz="2000" dirty="0" smtClean="0"/>
              <a:t>Reduce Cost</a:t>
            </a:r>
            <a:endParaRPr lang="en-US" sz="2000" dirty="0"/>
          </a:p>
        </p:txBody>
      </p:sp>
      <p:sp>
        <p:nvSpPr>
          <p:cNvPr id="7" name="Content Placeholder 6">
            <a:extLst>
              <a:ext uri="{FF2B5EF4-FFF2-40B4-BE49-F238E27FC236}">
                <a16:creationId xmlns:a16="http://schemas.microsoft.com/office/drawing/2014/main" xmlns="" id="{7E0C6FDF-5982-4E37-B65D-F7B05D0FFB52}"/>
              </a:ext>
            </a:extLst>
          </p:cNvPr>
          <p:cNvSpPr>
            <a:spLocks noGrp="1"/>
          </p:cNvSpPr>
          <p:nvPr>
            <p:ph sz="quarter" idx="4"/>
          </p:nvPr>
        </p:nvSpPr>
        <p:spPr>
          <a:xfrm>
            <a:off x="4553711" y="3434047"/>
            <a:ext cx="3361615" cy="2755616"/>
          </a:xfrm>
        </p:spPr>
        <p:txBody>
          <a:bodyPr>
            <a:noAutofit/>
          </a:bodyPr>
          <a:lstStyle/>
          <a:p>
            <a:pPr>
              <a:lnSpc>
                <a:spcPct val="100000"/>
              </a:lnSpc>
              <a:spcBef>
                <a:spcPts val="600"/>
              </a:spcBef>
              <a:buClr>
                <a:schemeClr val="accent1"/>
              </a:buClr>
            </a:pPr>
            <a:r>
              <a:rPr lang="en-US" i="1" dirty="0" smtClean="0">
                <a:solidFill>
                  <a:srgbClr val="FFFFFF"/>
                </a:solidFill>
                <a:cs typeface="Arial"/>
              </a:rPr>
              <a:t>Automated deployment of infrastructure prevents unwanted costs on unused resources.</a:t>
            </a:r>
            <a:r>
              <a:rPr lang="en-US" i="1" dirty="0" smtClean="0">
                <a:solidFill>
                  <a:srgbClr val="FFFFFF"/>
                </a:solidFill>
                <a:cs typeface="Arial"/>
              </a:rPr>
              <a:t> </a:t>
            </a:r>
            <a:endParaRPr lang="en-US" i="1" dirty="0">
              <a:solidFill>
                <a:srgbClr val="FFFFFF"/>
              </a:solidFill>
              <a:cs typeface="Arial"/>
            </a:endParaRPr>
          </a:p>
          <a:p>
            <a:pPr>
              <a:lnSpc>
                <a:spcPct val="100000"/>
              </a:lnSpc>
              <a:spcBef>
                <a:spcPts val="600"/>
              </a:spcBef>
              <a:buClr>
                <a:schemeClr val="accent1"/>
              </a:buClr>
            </a:pPr>
            <a:endParaRPr lang="en-US" i="1" dirty="0">
              <a:solidFill>
                <a:srgbClr val="FFFFFF"/>
              </a:solidFill>
              <a:cs typeface="Arial"/>
            </a:endParaRPr>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xmlns=""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smtClean="0"/>
              <a:t>Fail Fast</a:t>
            </a:r>
            <a:endParaRPr lang="en-US" sz="2000" dirty="0"/>
          </a:p>
        </p:txBody>
      </p:sp>
      <p:sp>
        <p:nvSpPr>
          <p:cNvPr id="15" name="Content Placeholder 6">
            <a:extLst>
              <a:ext uri="{FF2B5EF4-FFF2-40B4-BE49-F238E27FC236}">
                <a16:creationId xmlns:a16="http://schemas.microsoft.com/office/drawing/2014/main" xmlns=""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smtClean="0">
                <a:solidFill>
                  <a:srgbClr val="FFFFFF"/>
                </a:solidFill>
                <a:cs typeface="Arial"/>
              </a:rPr>
              <a:t>The faster we detect the errors the faster we fix them.</a:t>
            </a:r>
          </a:p>
          <a:p>
            <a:pPr>
              <a:lnSpc>
                <a:spcPct val="100000"/>
              </a:lnSpc>
              <a:spcBef>
                <a:spcPts val="600"/>
              </a:spcBef>
              <a:buClr>
                <a:schemeClr val="accent1"/>
              </a:buClr>
            </a:pPr>
            <a:r>
              <a:rPr lang="en-US" i="1" dirty="0" smtClean="0">
                <a:solidFill>
                  <a:srgbClr val="FFFFFF"/>
                </a:solidFill>
                <a:cs typeface="Arial"/>
              </a:rPr>
              <a:t>This will prevent much down time and save a lot of debugging and testing time.</a:t>
            </a:r>
            <a:endParaRPr lang="en-US" i="1" dirty="0">
              <a:solidFill>
                <a:srgbClr val="FFFFFF"/>
              </a:solidFill>
              <a:cs typeface="Arial"/>
            </a:endParaRPr>
          </a:p>
        </p:txBody>
      </p:sp>
    </p:spTree>
    <p:extLst>
      <p:ext uri="{BB962C8B-B14F-4D97-AF65-F5344CB8AC3E}">
        <p14:creationId xmlns:p14="http://schemas.microsoft.com/office/powerpoint/2010/main" val="33270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xmlns=""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xmlns=""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err="1" smtClean="0">
                <a:solidFill>
                  <a:schemeClr val="bg2">
                    <a:lumMod val="20000"/>
                    <a:lumOff val="80000"/>
                    <a:alpha val="75000"/>
                  </a:schemeClr>
                </a:solidFill>
                <a:cs typeface="Arial"/>
              </a:rPr>
              <a:t>Buvly</a:t>
            </a:r>
            <a:r>
              <a:rPr lang="en-US" sz="2500" b="1" i="1" spc="60" dirty="0" smtClean="0">
                <a:solidFill>
                  <a:schemeClr val="bg2">
                    <a:lumMod val="20000"/>
                    <a:lumOff val="80000"/>
                    <a:alpha val="75000"/>
                  </a:schemeClr>
                </a:solidFill>
                <a:cs typeface="Arial"/>
              </a:rPr>
              <a:t> </a:t>
            </a:r>
            <a:r>
              <a:rPr lang="en-US" sz="2500" b="1" i="1" spc="60" dirty="0" err="1" smtClean="0">
                <a:solidFill>
                  <a:schemeClr val="bg2">
                    <a:lumMod val="20000"/>
                    <a:lumOff val="80000"/>
                    <a:alpha val="75000"/>
                  </a:schemeClr>
                </a:solidFill>
                <a:cs typeface="Arial"/>
              </a:rPr>
              <a:t>Wahba</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smtClean="0">
                <a:solidFill>
                  <a:schemeClr val="bg2">
                    <a:lumMod val="20000"/>
                    <a:lumOff val="80000"/>
                    <a:alpha val="75000"/>
                  </a:schemeClr>
                </a:solidFill>
                <a:cs typeface="Arial"/>
              </a:rPr>
              <a:t>buvly.w@gmail.com</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xmlns=""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xmlns="" id="{AC7339AD-1A2B-4702-8C29-5CFB6D1BBB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xmlns="" id="{DE19364B-D5B6-43E8-B6E4-DC0094FA3CD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35237" y="3965704"/>
            <a:ext cx="342900" cy="342900"/>
          </a:xfrm>
          <a:prstGeom prst="rect">
            <a:avLst/>
          </a:prstGeom>
        </p:spPr>
      </p:pic>
      <p:sp>
        <p:nvSpPr>
          <p:cNvPr id="2" name="Title 1">
            <a:extLst>
              <a:ext uri="{FF2B5EF4-FFF2-40B4-BE49-F238E27FC236}">
                <a16:creationId xmlns:a16="http://schemas.microsoft.com/office/drawing/2014/main" xmlns=""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A2DDA16B-F3AC-4A5B-9F5F-6F5A8F47A9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223</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vt:lpstr>
      <vt:lpstr>Calibri</vt:lpstr>
      <vt:lpstr>Gill Sans MT</vt:lpstr>
      <vt:lpstr>Office Theme</vt:lpstr>
      <vt:lpstr>Continues Integration Continues Deployment</vt:lpstr>
      <vt:lpstr>OUR BIG IDEA</vt:lpstr>
      <vt:lpstr>Continues Integration (CI)</vt:lpstr>
      <vt:lpstr>Continues Deployment (CD)</vt:lpstr>
      <vt:lpstr>Benefits of CI/CD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2023-03-15T04:39:40Z</dcterms:created>
  <dcterms:modified xsi:type="dcterms:W3CDTF">2023-03-15T05:09:50Z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