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Ze Cong Garion" initials="KZCG" lastIdx="1" clrIdx="0">
    <p:extLst>
      <p:ext uri="{19B8F6BF-5375-455C-9EA6-DF929625EA0E}">
        <p15:presenceInfo xmlns:p15="http://schemas.microsoft.com/office/powerpoint/2012/main" userId="Kang Ze Cong Gar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32BD-633A-4743-8329-E256BB41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7169B-036C-4671-9469-583273A6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57F8-42E8-4B63-A0A1-10F229F7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FCBEB-DD69-4AB7-9350-AD5AE33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BE79-46D6-4F74-924A-AD11C761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89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4B5A-79FB-40CD-9045-F06091D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3BC1F-4E28-4241-B6AB-382819885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0FA6-56F6-4D8A-8481-76E25A6A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294B-AEF0-419E-90D7-BBA8E869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90DF-C56E-474A-B8D0-33EBCFB8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4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4136D-33FE-4F67-871C-25AFC689B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00A6A-0846-48AD-AD7D-FD03F5617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A1B5-2247-4D66-A032-94DA56B3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26C66-EC7D-46DD-A6DC-E8F387DF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3A75-9F51-4B8D-AF74-B9C74D23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34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4E85-643E-4630-90D0-1F4F47D1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D78E-E997-4102-BC27-9621CAC4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F7D0-4CA8-4CAB-8359-4D4D52B8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735E-5999-4889-83C8-B81F9E9D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83F7-4F26-483B-B9AA-B2D4B0E5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39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9286-5224-440F-8180-7F001A06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A06D5-E04C-445D-BA8D-FDC93288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55B4-E0C9-4B01-B20E-A5EE3B6D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DD3E-28B2-46E2-9518-F7B8F5FA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9ADA-86E9-4D0A-8731-803C0FBF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1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9E5F-5A7E-43F3-A2B7-8EB28981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8856-C88A-4075-AB57-D0F5E7191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40488-BF42-4F7D-93BC-D2ED4AA7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81408-FBDA-4B27-8909-4211034E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AC376-5CF6-4F7A-A078-53DE0113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550C5-6F0B-463B-BE60-E6428D0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7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B379-93CE-4AEF-9BA9-D4D0275E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79E90-E644-4967-B639-A834A41C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696E1-6397-4E9B-AF06-4EF30D9D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799DA-EFB8-41B6-BC4E-E46A2A207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DF296-5701-44FF-BB18-9E44C7067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74CDC-D90C-47A2-B8AC-B78700AC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EE59F-FC72-40F5-98B5-05B55F28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777E4-7228-4FF1-90FD-CC4A7B69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97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42F0-2CF0-4136-981E-FA4CCF45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5BFBE-14C0-444C-BFF7-8DF1335A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C73F7-252D-4897-BECF-F5013027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5522F-D85F-496A-996A-DD59D10D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0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9F4BD-0243-4C33-A8E2-5CDA2ED7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82587-08F5-467B-9731-64B6140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E8907-BC97-4628-94A9-7997EDB6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43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F426-0B9E-4429-B2CA-AA248D5F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9B0A-1D9C-443E-8EC8-8F4FDD2A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5EA11-E382-4880-AA07-76E9D6A1D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6510C-C86A-4A62-A99C-D03C5D8B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553AD-F874-4A17-881E-19769FFB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4875-B3D5-46C9-A3FD-DA022C45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878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7ACE-6015-4FD3-8CC7-88C55015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45FA2-607B-4470-AC19-11B4229B9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E7FD1-CC20-40E2-80B7-CC2BDCDE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EFC89-297D-4893-8E44-244F901B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1E09E-2D69-40A6-8D82-DFD7BB11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FF58-C1A7-417F-A94F-BC390D8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2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FF5DB-F064-41BB-B447-535C738E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FB93A-1779-4BD8-84CF-2599C696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DDA7-BB37-4DB0-A4F4-C5B06C4C6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CD3-E66E-4DA5-9B0E-58874681A903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2366D-44A6-487E-9297-1AAEF1F28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C0E5-A34B-43C2-A42D-AE6B08A66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11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98EB40-D38B-44ED-A60D-381236C5B6D7}"/>
              </a:ext>
            </a:extLst>
          </p:cNvPr>
          <p:cNvSpPr/>
          <p:nvPr/>
        </p:nvSpPr>
        <p:spPr>
          <a:xfrm>
            <a:off x="4193967" y="508639"/>
            <a:ext cx="7161115" cy="5619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A3138-37C5-47CA-B5D0-86D8AA748439}"/>
              </a:ext>
            </a:extLst>
          </p:cNvPr>
          <p:cNvSpPr/>
          <p:nvPr/>
        </p:nvSpPr>
        <p:spPr>
          <a:xfrm>
            <a:off x="347608" y="450351"/>
            <a:ext cx="3104509" cy="58066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3B22F9-01EA-4843-A492-FEDB11A6826D}"/>
              </a:ext>
            </a:extLst>
          </p:cNvPr>
          <p:cNvSpPr/>
          <p:nvPr/>
        </p:nvSpPr>
        <p:spPr>
          <a:xfrm>
            <a:off x="4193967" y="913350"/>
            <a:ext cx="7161115" cy="3950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27847-457C-49AE-9BF4-309551059259}"/>
              </a:ext>
            </a:extLst>
          </p:cNvPr>
          <p:cNvSpPr/>
          <p:nvPr/>
        </p:nvSpPr>
        <p:spPr>
          <a:xfrm>
            <a:off x="626724" y="883578"/>
            <a:ext cx="2518292" cy="21894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4F917-9CBE-453C-896A-F86EC927B90A}"/>
              </a:ext>
            </a:extLst>
          </p:cNvPr>
          <p:cNvSpPr/>
          <p:nvPr/>
        </p:nvSpPr>
        <p:spPr>
          <a:xfrm>
            <a:off x="1341064" y="1999618"/>
            <a:ext cx="1089612" cy="38666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B0D65-CBC6-4603-8B5C-44CDB52CC066}"/>
              </a:ext>
            </a:extLst>
          </p:cNvPr>
          <p:cNvSpPr/>
          <p:nvPr/>
        </p:nvSpPr>
        <p:spPr>
          <a:xfrm>
            <a:off x="1341063" y="2564302"/>
            <a:ext cx="1089613" cy="38666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4B1A7-A709-44FF-87EC-1B0AE56BB3EB}"/>
              </a:ext>
            </a:extLst>
          </p:cNvPr>
          <p:cNvSpPr/>
          <p:nvPr/>
        </p:nvSpPr>
        <p:spPr>
          <a:xfrm>
            <a:off x="626724" y="3851097"/>
            <a:ext cx="2518292" cy="21894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43A3E-E30C-404B-8D38-97D7AB0A90E9}"/>
              </a:ext>
            </a:extLst>
          </p:cNvPr>
          <p:cNvSpPr txBox="1"/>
          <p:nvPr/>
        </p:nvSpPr>
        <p:spPr>
          <a:xfrm>
            <a:off x="626724" y="3481765"/>
            <a:ext cx="109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7A883-8D29-484B-B5B8-615B9F0B9426}"/>
              </a:ext>
            </a:extLst>
          </p:cNvPr>
          <p:cNvSpPr txBox="1"/>
          <p:nvPr/>
        </p:nvSpPr>
        <p:spPr>
          <a:xfrm>
            <a:off x="626724" y="509747"/>
            <a:ext cx="109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Login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42CC49-DAE9-43FA-B962-E785429F7EE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85870" y="2950963"/>
            <a:ext cx="0" cy="9001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61FBF8-E6FB-4B4C-A7AE-C80827EB3AF9}"/>
              </a:ext>
            </a:extLst>
          </p:cNvPr>
          <p:cNvSpPr txBox="1"/>
          <p:nvPr/>
        </p:nvSpPr>
        <p:spPr>
          <a:xfrm>
            <a:off x="4193967" y="127124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Home/Dashboard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F7CE6-9657-4EF2-BBA5-DB688BCFB644}"/>
              </a:ext>
            </a:extLst>
          </p:cNvPr>
          <p:cNvSpPr/>
          <p:nvPr/>
        </p:nvSpPr>
        <p:spPr>
          <a:xfrm>
            <a:off x="1341062" y="5325769"/>
            <a:ext cx="1089613" cy="38666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81CB8-561D-42AB-B36B-1A430BE2E43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430676" y="2192949"/>
            <a:ext cx="1763291" cy="11256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3FD76AD-805A-4469-B3AF-824CD6DACB29}"/>
              </a:ext>
            </a:extLst>
          </p:cNvPr>
          <p:cNvSpPr/>
          <p:nvPr/>
        </p:nvSpPr>
        <p:spPr>
          <a:xfrm>
            <a:off x="4316411" y="1422109"/>
            <a:ext cx="6959903" cy="993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261F96-298D-49F9-AA00-5D7A23A8D39A}"/>
              </a:ext>
            </a:extLst>
          </p:cNvPr>
          <p:cNvSpPr/>
          <p:nvPr/>
        </p:nvSpPr>
        <p:spPr>
          <a:xfrm>
            <a:off x="4193967" y="509747"/>
            <a:ext cx="7161115" cy="3950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823D8-4F2C-43C3-B603-EA24FD79599B}"/>
              </a:ext>
            </a:extLst>
          </p:cNvPr>
          <p:cNvSpPr/>
          <p:nvPr/>
        </p:nvSpPr>
        <p:spPr>
          <a:xfrm>
            <a:off x="9593598" y="584513"/>
            <a:ext cx="1682716" cy="26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Welcome User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78C0F18-AAF0-42E2-A516-83FFDDCD0265}"/>
              </a:ext>
            </a:extLst>
          </p:cNvPr>
          <p:cNvSpPr/>
          <p:nvPr/>
        </p:nvSpPr>
        <p:spPr>
          <a:xfrm>
            <a:off x="4316411" y="574636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15FF3B4-779D-413E-9E40-89A314D22ACD}"/>
              </a:ext>
            </a:extLst>
          </p:cNvPr>
          <p:cNvSpPr/>
          <p:nvPr/>
        </p:nvSpPr>
        <p:spPr>
          <a:xfrm rot="10800000">
            <a:off x="5212559" y="574636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A413E2-0EBC-4D63-B6F7-56CA93C46B68}"/>
              </a:ext>
            </a:extLst>
          </p:cNvPr>
          <p:cNvSpPr/>
          <p:nvPr/>
        </p:nvSpPr>
        <p:spPr>
          <a:xfrm>
            <a:off x="4316411" y="2513851"/>
            <a:ext cx="6959903" cy="15722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Books Borrowed</a:t>
            </a:r>
          </a:p>
          <a:p>
            <a:pPr marL="342900" indent="-342900" algn="ctr"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BookA</a:t>
            </a:r>
            <a:r>
              <a:rPr lang="en-SG" dirty="0">
                <a:solidFill>
                  <a:schemeClr val="tx1"/>
                </a:solidFill>
              </a:rPr>
              <a:t> | Due Date | </a:t>
            </a:r>
            <a:r>
              <a:rPr lang="en-SG" i="1" dirty="0">
                <a:solidFill>
                  <a:schemeClr val="tx1"/>
                </a:solidFill>
              </a:rPr>
              <a:t>[extend]  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B| Due Date | </a:t>
            </a:r>
            <a:r>
              <a:rPr lang="en-SG" i="1" dirty="0">
                <a:solidFill>
                  <a:schemeClr val="tx1"/>
                </a:solidFill>
              </a:rPr>
              <a:t>[extend]  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C| Due Date | </a:t>
            </a:r>
            <a:r>
              <a:rPr lang="en-SG" dirty="0">
                <a:solidFill>
                  <a:srgbClr val="FF0000"/>
                </a:solidFill>
              </a:rPr>
              <a:t>no extension</a:t>
            </a:r>
            <a:endParaRPr lang="en-SG" i="1" dirty="0">
              <a:solidFill>
                <a:srgbClr val="FF0000"/>
              </a:solidFill>
            </a:endParaRP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D| Due Date | </a:t>
            </a:r>
            <a:r>
              <a:rPr lang="en-SG" i="1" dirty="0">
                <a:solidFill>
                  <a:schemeClr val="tx1"/>
                </a:solidFill>
              </a:rPr>
              <a:t>[extend] 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4F5EC91-7AB7-4539-9554-5AD022DC5FFA}"/>
              </a:ext>
            </a:extLst>
          </p:cNvPr>
          <p:cNvCxnSpPr>
            <a:stCxn id="18" idx="1"/>
            <a:endCxn id="4" idx="1"/>
          </p:cNvCxnSpPr>
          <p:nvPr/>
        </p:nvCxnSpPr>
        <p:spPr>
          <a:xfrm rot="10800000">
            <a:off x="626724" y="1978282"/>
            <a:ext cx="714338" cy="3540819"/>
          </a:xfrm>
          <a:prstGeom prst="bentConnector3">
            <a:avLst>
              <a:gd name="adj1" fmla="val 11905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601DB-9E87-4100-85FD-A3C16AFE9348}"/>
              </a:ext>
            </a:extLst>
          </p:cNvPr>
          <p:cNvSpPr/>
          <p:nvPr/>
        </p:nvSpPr>
        <p:spPr>
          <a:xfrm>
            <a:off x="4316411" y="4212064"/>
            <a:ext cx="4858411" cy="1828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Books Reserved</a:t>
            </a:r>
          </a:p>
          <a:p>
            <a:pPr marL="342900" indent="-342900" algn="ctr"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BookA</a:t>
            </a:r>
            <a:r>
              <a:rPr lang="en-SG" dirty="0">
                <a:solidFill>
                  <a:schemeClr val="tx1"/>
                </a:solidFill>
              </a:rPr>
              <a:t> | expected date | [cancel] 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B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C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474DB4-334B-41FF-8A84-66290F8DCCDB}"/>
              </a:ext>
            </a:extLst>
          </p:cNvPr>
          <p:cNvSpPr/>
          <p:nvPr/>
        </p:nvSpPr>
        <p:spPr>
          <a:xfrm>
            <a:off x="9354496" y="4199882"/>
            <a:ext cx="1921817" cy="1840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Fines Outstanding: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$100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27154A-86A6-4E0B-AD00-E2E11D0A71B4}"/>
              </a:ext>
            </a:extLst>
          </p:cNvPr>
          <p:cNvSpPr/>
          <p:nvPr/>
        </p:nvSpPr>
        <p:spPr>
          <a:xfrm>
            <a:off x="9761325" y="5519099"/>
            <a:ext cx="1089613" cy="3866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Pay Fines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2050A7-7988-426C-9E08-7820267DC1A4}"/>
              </a:ext>
            </a:extLst>
          </p:cNvPr>
          <p:cNvSpPr/>
          <p:nvPr/>
        </p:nvSpPr>
        <p:spPr>
          <a:xfrm>
            <a:off x="7469859" y="972695"/>
            <a:ext cx="931142" cy="3065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FD3F3E-E399-4791-B67E-37A9D402C66B}"/>
              </a:ext>
            </a:extLst>
          </p:cNvPr>
          <p:cNvSpPr/>
          <p:nvPr/>
        </p:nvSpPr>
        <p:spPr>
          <a:xfrm>
            <a:off x="8460641" y="972034"/>
            <a:ext cx="1089613" cy="288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Pay Fines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115FBF-A7CF-41EF-9C51-C87B614CD889}"/>
              </a:ext>
            </a:extLst>
          </p:cNvPr>
          <p:cNvSpPr/>
          <p:nvPr/>
        </p:nvSpPr>
        <p:spPr>
          <a:xfrm>
            <a:off x="10186700" y="961604"/>
            <a:ext cx="1089613" cy="288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94797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8D67C9-0450-4A66-8D63-4B4B89B30347}"/>
              </a:ext>
            </a:extLst>
          </p:cNvPr>
          <p:cNvSpPr/>
          <p:nvPr/>
        </p:nvSpPr>
        <p:spPr>
          <a:xfrm>
            <a:off x="423352" y="611382"/>
            <a:ext cx="5320863" cy="3252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05783-EAD7-4A76-946B-DB1491CAC9CE}"/>
              </a:ext>
            </a:extLst>
          </p:cNvPr>
          <p:cNvSpPr/>
          <p:nvPr/>
        </p:nvSpPr>
        <p:spPr>
          <a:xfrm>
            <a:off x="423352" y="612489"/>
            <a:ext cx="5320863" cy="4252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EB6BB-E43E-4B9E-BDA7-B1D87CD3E334}"/>
              </a:ext>
            </a:extLst>
          </p:cNvPr>
          <p:cNvSpPr/>
          <p:nvPr/>
        </p:nvSpPr>
        <p:spPr>
          <a:xfrm>
            <a:off x="3994925" y="692152"/>
            <a:ext cx="1682716" cy="26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Welcome User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E86007F-2075-4493-B7BE-729592282ECC}"/>
              </a:ext>
            </a:extLst>
          </p:cNvPr>
          <p:cNvSpPr/>
          <p:nvPr/>
        </p:nvSpPr>
        <p:spPr>
          <a:xfrm>
            <a:off x="545796" y="677378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3EBC0C6-286F-4482-AFC5-26A3800192B7}"/>
              </a:ext>
            </a:extLst>
          </p:cNvPr>
          <p:cNvSpPr/>
          <p:nvPr/>
        </p:nvSpPr>
        <p:spPr>
          <a:xfrm rot="10800000">
            <a:off x="1441944" y="677378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D6D104-A7A5-42D5-889B-1D3BE6BCFD52}"/>
              </a:ext>
            </a:extLst>
          </p:cNvPr>
          <p:cNvSpPr/>
          <p:nvPr/>
        </p:nvSpPr>
        <p:spPr>
          <a:xfrm>
            <a:off x="564740" y="1241285"/>
            <a:ext cx="5038085" cy="18406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Your Fines 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Fine From | Amt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01/2021| $15</a:t>
            </a:r>
            <a:endParaRPr lang="en-SG" i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Day 17 | $19</a:t>
            </a:r>
          </a:p>
          <a:p>
            <a:pPr algn="ctr"/>
            <a:r>
              <a:rPr lang="en-SG" i="1" dirty="0">
                <a:solidFill>
                  <a:schemeClr val="tx1"/>
                </a:solidFill>
              </a:rPr>
              <a:t>Total: </a:t>
            </a:r>
            <a:r>
              <a:rPr lang="en-SG" b="1" i="1" dirty="0">
                <a:solidFill>
                  <a:schemeClr val="tx1"/>
                </a:solidFill>
              </a:rPr>
              <a:t>$100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95E34C-9AFE-4448-ACAE-F6B45AABF268}"/>
              </a:ext>
            </a:extLst>
          </p:cNvPr>
          <p:cNvSpPr/>
          <p:nvPr/>
        </p:nvSpPr>
        <p:spPr>
          <a:xfrm>
            <a:off x="2000068" y="3279688"/>
            <a:ext cx="1089613" cy="3866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Pay Fines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D88A4-7E4A-4ED3-A2BE-FC92BD1D8495}"/>
              </a:ext>
            </a:extLst>
          </p:cNvPr>
          <p:cNvSpPr txBox="1"/>
          <p:nvPr/>
        </p:nvSpPr>
        <p:spPr>
          <a:xfrm>
            <a:off x="423352" y="229866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Pay Fines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8D31E-FBA3-4826-A556-970F148EDF3D}"/>
              </a:ext>
            </a:extLst>
          </p:cNvPr>
          <p:cNvSpPr/>
          <p:nvPr/>
        </p:nvSpPr>
        <p:spPr>
          <a:xfrm>
            <a:off x="1590030" y="4529084"/>
            <a:ext cx="2999302" cy="88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Backend: 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Record [user] pays [</a:t>
            </a:r>
            <a:r>
              <a:rPr lang="en-SG" dirty="0" err="1">
                <a:solidFill>
                  <a:schemeClr val="tx1"/>
                </a:solidFill>
              </a:rPr>
              <a:t>total_fine</a:t>
            </a:r>
            <a:r>
              <a:rPr lang="en-SG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CBA4AD-D19C-4E5A-BC61-67BF61EE092A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2544875" y="3666349"/>
            <a:ext cx="544806" cy="862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48BAD-D4F8-4D9A-B31D-78D31CEFB6CD}"/>
              </a:ext>
            </a:extLst>
          </p:cNvPr>
          <p:cNvSpPr/>
          <p:nvPr/>
        </p:nvSpPr>
        <p:spPr>
          <a:xfrm>
            <a:off x="6327840" y="1241285"/>
            <a:ext cx="3722222" cy="18406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Thanks for paying the Fine of $[</a:t>
            </a:r>
            <a:r>
              <a:rPr lang="en-SG" dirty="0" err="1">
                <a:solidFill>
                  <a:schemeClr val="tx1"/>
                </a:solidFill>
              </a:rPr>
              <a:t>total_fine</a:t>
            </a:r>
            <a:r>
              <a:rPr lang="en-SG" dirty="0">
                <a:solidFill>
                  <a:schemeClr val="tx1"/>
                </a:solidFill>
              </a:rPr>
              <a:t>];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You may now continue to borrow/reserve more books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B5976D-EB25-4610-AD2C-D97FD941CB05}"/>
              </a:ext>
            </a:extLst>
          </p:cNvPr>
          <p:cNvSpPr txBox="1"/>
          <p:nvPr/>
        </p:nvSpPr>
        <p:spPr>
          <a:xfrm>
            <a:off x="6205017" y="555285"/>
            <a:ext cx="38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Payment Confirmed dialog</a:t>
            </a:r>
          </a:p>
          <a:p>
            <a:r>
              <a:rPr lang="en-SG" b="1" dirty="0"/>
              <a:t>(new window)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E8852D-6951-43B6-B2DD-A1FFA16F85F5}"/>
              </a:ext>
            </a:extLst>
          </p:cNvPr>
          <p:cNvSpPr/>
          <p:nvPr/>
        </p:nvSpPr>
        <p:spPr>
          <a:xfrm>
            <a:off x="7764802" y="2722370"/>
            <a:ext cx="848298" cy="297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C7327E-FAC1-45C1-9698-143A363157A6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4589332" y="2871316"/>
            <a:ext cx="3175470" cy="2098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C720C1-AE63-498B-9ABE-F1F35ACF7EB8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flipH="1">
            <a:off x="8186105" y="3020262"/>
            <a:ext cx="2846" cy="974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D1B5B16-3AF4-451E-AAF2-60C7116B9306}"/>
              </a:ext>
            </a:extLst>
          </p:cNvPr>
          <p:cNvSpPr/>
          <p:nvPr/>
        </p:nvSpPr>
        <p:spPr>
          <a:xfrm>
            <a:off x="7043475" y="3995221"/>
            <a:ext cx="2285260" cy="920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Back to homepage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CA8B5B-A535-4160-B269-1CE4B2C18250}"/>
              </a:ext>
            </a:extLst>
          </p:cNvPr>
          <p:cNvSpPr/>
          <p:nvPr/>
        </p:nvSpPr>
        <p:spPr>
          <a:xfrm>
            <a:off x="3280232" y="3279110"/>
            <a:ext cx="848298" cy="38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Cancel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EAEB26-F07D-4D94-BC98-7E8F4A73F0EF}"/>
              </a:ext>
            </a:extLst>
          </p:cNvPr>
          <p:cNvCxnSpPr>
            <a:cxnSpLocks/>
            <a:stCxn id="42" idx="3"/>
            <a:endCxn id="38" idx="0"/>
          </p:cNvCxnSpPr>
          <p:nvPr/>
        </p:nvCxnSpPr>
        <p:spPr>
          <a:xfrm>
            <a:off x="4128530" y="3472440"/>
            <a:ext cx="4057575" cy="52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8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98EB40-D38B-44ED-A60D-381236C5B6D7}"/>
              </a:ext>
            </a:extLst>
          </p:cNvPr>
          <p:cNvSpPr/>
          <p:nvPr/>
        </p:nvSpPr>
        <p:spPr>
          <a:xfrm>
            <a:off x="536367" y="619017"/>
            <a:ext cx="7161115" cy="5619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3B22F9-01EA-4843-A492-FEDB11A6826D}"/>
              </a:ext>
            </a:extLst>
          </p:cNvPr>
          <p:cNvSpPr/>
          <p:nvPr/>
        </p:nvSpPr>
        <p:spPr>
          <a:xfrm>
            <a:off x="536367" y="1023728"/>
            <a:ext cx="7161115" cy="3950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FBF8-E6FB-4B4C-A7AE-C80827EB3AF9}"/>
              </a:ext>
            </a:extLst>
          </p:cNvPr>
          <p:cNvSpPr txBox="1"/>
          <p:nvPr/>
        </p:nvSpPr>
        <p:spPr>
          <a:xfrm>
            <a:off x="536367" y="237502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Search display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FD76AD-805A-4469-B3AF-824CD6DACB29}"/>
              </a:ext>
            </a:extLst>
          </p:cNvPr>
          <p:cNvSpPr/>
          <p:nvPr/>
        </p:nvSpPr>
        <p:spPr>
          <a:xfrm>
            <a:off x="658811" y="1532487"/>
            <a:ext cx="6959903" cy="993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Advanced search settings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261F96-298D-49F9-AA00-5D7A23A8D39A}"/>
              </a:ext>
            </a:extLst>
          </p:cNvPr>
          <p:cNvSpPr/>
          <p:nvPr/>
        </p:nvSpPr>
        <p:spPr>
          <a:xfrm>
            <a:off x="536367" y="620125"/>
            <a:ext cx="7161115" cy="3950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823D8-4F2C-43C3-B603-EA24FD79599B}"/>
              </a:ext>
            </a:extLst>
          </p:cNvPr>
          <p:cNvSpPr/>
          <p:nvPr/>
        </p:nvSpPr>
        <p:spPr>
          <a:xfrm>
            <a:off x="5935998" y="694891"/>
            <a:ext cx="1682716" cy="26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Welcome User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78C0F18-AAF0-42E2-A516-83FFDDCD0265}"/>
              </a:ext>
            </a:extLst>
          </p:cNvPr>
          <p:cNvSpPr/>
          <p:nvPr/>
        </p:nvSpPr>
        <p:spPr>
          <a:xfrm>
            <a:off x="658811" y="685014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15FF3B4-779D-413E-9E40-89A314D22ACD}"/>
              </a:ext>
            </a:extLst>
          </p:cNvPr>
          <p:cNvSpPr/>
          <p:nvPr/>
        </p:nvSpPr>
        <p:spPr>
          <a:xfrm rot="10800000">
            <a:off x="1554959" y="685014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A413E2-0EBC-4D63-B6F7-56CA93C46B68}"/>
              </a:ext>
            </a:extLst>
          </p:cNvPr>
          <p:cNvSpPr/>
          <p:nvPr/>
        </p:nvSpPr>
        <p:spPr>
          <a:xfrm>
            <a:off x="658811" y="2624228"/>
            <a:ext cx="6959903" cy="3430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Search Results: 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availability | expected due date |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00B050"/>
                </a:solidFill>
              </a:rPr>
              <a:t>available</a:t>
            </a:r>
            <a:r>
              <a:rPr lang="en-SG" dirty="0">
                <a:solidFill>
                  <a:schemeClr val="tx1"/>
                </a:solidFill>
              </a:rPr>
              <a:t> | - | [borrow]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FF0000"/>
                </a:solidFill>
              </a:rPr>
              <a:t>loaned</a:t>
            </a:r>
            <a:r>
              <a:rPr lang="en-SG" dirty="0">
                <a:solidFill>
                  <a:schemeClr val="tx1"/>
                </a:solidFill>
              </a:rPr>
              <a:t> | dd/mm/</a:t>
            </a:r>
            <a:r>
              <a:rPr lang="en-SG" dirty="0" err="1">
                <a:solidFill>
                  <a:schemeClr val="tx1"/>
                </a:solidFill>
              </a:rPr>
              <a:t>yy</a:t>
            </a:r>
            <a:r>
              <a:rPr lang="en-SG" dirty="0">
                <a:solidFill>
                  <a:schemeClr val="tx1"/>
                </a:solidFill>
              </a:rPr>
              <a:t> | [reserve]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FF0000"/>
                </a:solidFill>
              </a:rPr>
              <a:t>reserved</a:t>
            </a:r>
            <a:r>
              <a:rPr lang="en-SG" dirty="0">
                <a:solidFill>
                  <a:schemeClr val="tx1"/>
                </a:solidFill>
              </a:rPr>
              <a:t> | dd/mm/</a:t>
            </a:r>
            <a:r>
              <a:rPr lang="en-SG" dirty="0" err="1">
                <a:solidFill>
                  <a:schemeClr val="tx1"/>
                </a:solidFill>
              </a:rPr>
              <a:t>yy</a:t>
            </a:r>
            <a:r>
              <a:rPr lang="en-SG" dirty="0">
                <a:solidFill>
                  <a:schemeClr val="tx1"/>
                </a:solidFill>
              </a:rPr>
              <a:t> | [-]</a:t>
            </a:r>
          </a:p>
          <a:p>
            <a:pPr marL="342900" indent="-342900" algn="ctr">
              <a:buFont typeface="+mj-lt"/>
              <a:buAutoNum type="arabicPeriod"/>
            </a:pPr>
            <a:endParaRPr lang="en-SG" i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2050A7-7988-426C-9E08-7820267DC1A4}"/>
              </a:ext>
            </a:extLst>
          </p:cNvPr>
          <p:cNvSpPr/>
          <p:nvPr/>
        </p:nvSpPr>
        <p:spPr>
          <a:xfrm>
            <a:off x="3812259" y="1083073"/>
            <a:ext cx="931142" cy="3065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FD3F3E-E399-4791-B67E-37A9D402C66B}"/>
              </a:ext>
            </a:extLst>
          </p:cNvPr>
          <p:cNvSpPr/>
          <p:nvPr/>
        </p:nvSpPr>
        <p:spPr>
          <a:xfrm>
            <a:off x="4803041" y="1082412"/>
            <a:ext cx="1089613" cy="288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Pay Fines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591035-2D26-4557-86DB-7863CE5858AD}"/>
              </a:ext>
            </a:extLst>
          </p:cNvPr>
          <p:cNvSpPr/>
          <p:nvPr/>
        </p:nvSpPr>
        <p:spPr>
          <a:xfrm>
            <a:off x="8284126" y="963162"/>
            <a:ext cx="2847878" cy="16610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Confirm Borrow [</a:t>
            </a:r>
            <a:r>
              <a:rPr lang="en-SG" dirty="0" err="1">
                <a:solidFill>
                  <a:schemeClr val="tx1"/>
                </a:solidFill>
              </a:rPr>
              <a:t>book_title</a:t>
            </a:r>
            <a:r>
              <a:rPr lang="en-SG" dirty="0">
                <a:solidFill>
                  <a:schemeClr val="tx1"/>
                </a:solidFill>
              </a:rPr>
              <a:t>]?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2A21C-2218-4347-8D9D-D059E67B58AD}"/>
              </a:ext>
            </a:extLst>
          </p:cNvPr>
          <p:cNvSpPr txBox="1"/>
          <p:nvPr/>
        </p:nvSpPr>
        <p:spPr>
          <a:xfrm>
            <a:off x="8281107" y="559545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Confirm Borrow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D011-54A6-4482-925F-518A9FA480D7}"/>
              </a:ext>
            </a:extLst>
          </p:cNvPr>
          <p:cNvSpPr/>
          <p:nvPr/>
        </p:nvSpPr>
        <p:spPr>
          <a:xfrm>
            <a:off x="8281107" y="2885219"/>
            <a:ext cx="2847878" cy="88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Backend: 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Record [user] pays [</a:t>
            </a:r>
            <a:r>
              <a:rPr lang="en-SG" dirty="0" err="1">
                <a:solidFill>
                  <a:schemeClr val="tx1"/>
                </a:solidFill>
              </a:rPr>
              <a:t>total_fine</a:t>
            </a:r>
            <a:r>
              <a:rPr lang="en-SG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742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98EB40-D38B-44ED-A60D-381236C5B6D7}"/>
              </a:ext>
            </a:extLst>
          </p:cNvPr>
          <p:cNvSpPr/>
          <p:nvPr/>
        </p:nvSpPr>
        <p:spPr>
          <a:xfrm>
            <a:off x="536367" y="619017"/>
            <a:ext cx="7161115" cy="5619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3B22F9-01EA-4843-A492-FEDB11A6826D}"/>
              </a:ext>
            </a:extLst>
          </p:cNvPr>
          <p:cNvSpPr/>
          <p:nvPr/>
        </p:nvSpPr>
        <p:spPr>
          <a:xfrm>
            <a:off x="536367" y="1023728"/>
            <a:ext cx="7161115" cy="3950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FBF8-E6FB-4B4C-A7AE-C80827EB3AF9}"/>
              </a:ext>
            </a:extLst>
          </p:cNvPr>
          <p:cNvSpPr txBox="1"/>
          <p:nvPr/>
        </p:nvSpPr>
        <p:spPr>
          <a:xfrm>
            <a:off x="536367" y="237502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Admin Pane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261F96-298D-49F9-AA00-5D7A23A8D39A}"/>
              </a:ext>
            </a:extLst>
          </p:cNvPr>
          <p:cNvSpPr/>
          <p:nvPr/>
        </p:nvSpPr>
        <p:spPr>
          <a:xfrm>
            <a:off x="536367" y="620125"/>
            <a:ext cx="7161115" cy="3950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823D8-4F2C-43C3-B603-EA24FD79599B}"/>
              </a:ext>
            </a:extLst>
          </p:cNvPr>
          <p:cNvSpPr/>
          <p:nvPr/>
        </p:nvSpPr>
        <p:spPr>
          <a:xfrm>
            <a:off x="5702157" y="694891"/>
            <a:ext cx="1916557" cy="2682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Welcome </a:t>
            </a:r>
            <a:r>
              <a:rPr lang="en-SG" b="1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78C0F18-AAF0-42E2-A516-83FFDDCD0265}"/>
              </a:ext>
            </a:extLst>
          </p:cNvPr>
          <p:cNvSpPr/>
          <p:nvPr/>
        </p:nvSpPr>
        <p:spPr>
          <a:xfrm>
            <a:off x="658811" y="685014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15FF3B4-779D-413E-9E40-89A314D22ACD}"/>
              </a:ext>
            </a:extLst>
          </p:cNvPr>
          <p:cNvSpPr/>
          <p:nvPr/>
        </p:nvSpPr>
        <p:spPr>
          <a:xfrm rot="10800000">
            <a:off x="1554959" y="685014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2050A7-7988-426C-9E08-7820267DC1A4}"/>
              </a:ext>
            </a:extLst>
          </p:cNvPr>
          <p:cNvSpPr/>
          <p:nvPr/>
        </p:nvSpPr>
        <p:spPr>
          <a:xfrm>
            <a:off x="3812259" y="1083073"/>
            <a:ext cx="931142" cy="3065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FD3F3E-E399-4791-B67E-37A9D402C66B}"/>
              </a:ext>
            </a:extLst>
          </p:cNvPr>
          <p:cNvSpPr/>
          <p:nvPr/>
        </p:nvSpPr>
        <p:spPr>
          <a:xfrm>
            <a:off x="4803041" y="1082412"/>
            <a:ext cx="1089613" cy="288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Pay Fines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591035-2D26-4557-86DB-7863CE5858AD}"/>
              </a:ext>
            </a:extLst>
          </p:cNvPr>
          <p:cNvSpPr/>
          <p:nvPr/>
        </p:nvSpPr>
        <p:spPr>
          <a:xfrm>
            <a:off x="8284126" y="963162"/>
            <a:ext cx="2847878" cy="16610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Confirm Borrow [</a:t>
            </a:r>
            <a:r>
              <a:rPr lang="en-SG" dirty="0" err="1">
                <a:solidFill>
                  <a:schemeClr val="tx1"/>
                </a:solidFill>
              </a:rPr>
              <a:t>book_title</a:t>
            </a:r>
            <a:r>
              <a:rPr lang="en-SG" dirty="0">
                <a:solidFill>
                  <a:schemeClr val="tx1"/>
                </a:solidFill>
              </a:rPr>
              <a:t>]?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2A21C-2218-4347-8D9D-D059E67B58AD}"/>
              </a:ext>
            </a:extLst>
          </p:cNvPr>
          <p:cNvSpPr txBox="1"/>
          <p:nvPr/>
        </p:nvSpPr>
        <p:spPr>
          <a:xfrm>
            <a:off x="8281107" y="559545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Confirm Borrow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D011-54A6-4482-925F-518A9FA480D7}"/>
              </a:ext>
            </a:extLst>
          </p:cNvPr>
          <p:cNvSpPr/>
          <p:nvPr/>
        </p:nvSpPr>
        <p:spPr>
          <a:xfrm>
            <a:off x="8281107" y="2885219"/>
            <a:ext cx="2847878" cy="88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Backend: 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Record [user] pays [</a:t>
            </a:r>
            <a:r>
              <a:rPr lang="en-SG" dirty="0" err="1">
                <a:solidFill>
                  <a:schemeClr val="tx1"/>
                </a:solidFill>
              </a:rPr>
              <a:t>total_fine</a:t>
            </a:r>
            <a:r>
              <a:rPr lang="en-SG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F44471-94B5-4C46-B3D0-4BCE9D9A2785}"/>
              </a:ext>
            </a:extLst>
          </p:cNvPr>
          <p:cNvSpPr/>
          <p:nvPr/>
        </p:nvSpPr>
        <p:spPr>
          <a:xfrm>
            <a:off x="682593" y="1661051"/>
            <a:ext cx="3239315" cy="2605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View all borrowed books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918DE4-766F-46B7-B628-02D4708E2AB9}"/>
              </a:ext>
            </a:extLst>
          </p:cNvPr>
          <p:cNvSpPr/>
          <p:nvPr/>
        </p:nvSpPr>
        <p:spPr>
          <a:xfrm>
            <a:off x="4250547" y="1647727"/>
            <a:ext cx="3239314" cy="26190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View all reserved books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26FD4-F7F1-402D-B48B-ED43D0A64F6E}"/>
              </a:ext>
            </a:extLst>
          </p:cNvPr>
          <p:cNvSpPr/>
          <p:nvPr/>
        </p:nvSpPr>
        <p:spPr>
          <a:xfrm>
            <a:off x="658811" y="4495803"/>
            <a:ext cx="6959903" cy="166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View all users with unpaid fines</a:t>
            </a:r>
          </a:p>
        </p:txBody>
      </p:sp>
    </p:spTree>
    <p:extLst>
      <p:ext uri="{BB962C8B-B14F-4D97-AF65-F5344CB8AC3E}">
        <p14:creationId xmlns:p14="http://schemas.microsoft.com/office/powerpoint/2010/main" val="202847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270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Ze Cong Garion</dc:creator>
  <cp:lastModifiedBy>Kang Ze Cong Garion</cp:lastModifiedBy>
  <cp:revision>11</cp:revision>
  <dcterms:created xsi:type="dcterms:W3CDTF">2021-02-21T11:17:36Z</dcterms:created>
  <dcterms:modified xsi:type="dcterms:W3CDTF">2021-02-21T12:37:09Z</dcterms:modified>
</cp:coreProperties>
</file>