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3"/>
    <p:sldMasterId id="214748369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dvent Pro SemiBold"/>
      <p:regular r:id="rId30"/>
      <p:bold r:id="rId31"/>
    </p:embeddedFont>
    <p:embeddedFont>
      <p:font typeface="Roboto"/>
      <p:regular r:id="rId32"/>
      <p:bold r:id="rId33"/>
      <p:italic r:id="rId34"/>
      <p:boldItalic r:id="rId35"/>
    </p:embeddedFont>
    <p:embeddedFont>
      <p:font typeface="Fira Sans Extra Condensed Medium"/>
      <p:regular r:id="rId36"/>
      <p:bold r:id="rId37"/>
      <p:italic r:id="rId38"/>
      <p:boldItalic r:id="rId39"/>
    </p:embeddedFont>
    <p:embeddedFont>
      <p:font typeface="Fira Sans Condensed Medium"/>
      <p:regular r:id="rId40"/>
      <p:bold r:id="rId41"/>
      <p:italic r:id="rId42"/>
      <p:boldItalic r:id="rId43"/>
    </p:embeddedFont>
    <p:embeddedFont>
      <p:font typeface="Maven Pro"/>
      <p:regular r:id="rId44"/>
      <p:bold r:id="rId45"/>
    </p:embeddedFont>
    <p:embeddedFont>
      <p:font typeface="Share Tech"/>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CondensedMedium-regular.fntdata"/><Relationship Id="rId20" Type="http://schemas.openxmlformats.org/officeDocument/2006/relationships/slide" Target="slides/slide15.xml"/><Relationship Id="rId42" Type="http://schemas.openxmlformats.org/officeDocument/2006/relationships/font" Target="fonts/FiraSansCondensedMedium-italic.fntdata"/><Relationship Id="rId41" Type="http://schemas.openxmlformats.org/officeDocument/2006/relationships/font" Target="fonts/FiraSansCondensedMedium-bold.fntdata"/><Relationship Id="rId22" Type="http://schemas.openxmlformats.org/officeDocument/2006/relationships/slide" Target="slides/slide17.xml"/><Relationship Id="rId44" Type="http://schemas.openxmlformats.org/officeDocument/2006/relationships/font" Target="fonts/MavenPro-regular.fntdata"/><Relationship Id="rId21" Type="http://schemas.openxmlformats.org/officeDocument/2006/relationships/slide" Target="slides/slide16.xml"/><Relationship Id="rId43" Type="http://schemas.openxmlformats.org/officeDocument/2006/relationships/font" Target="fonts/FiraSansCondensedMedium-boldItalic.fntdata"/><Relationship Id="rId24" Type="http://schemas.openxmlformats.org/officeDocument/2006/relationships/slide" Target="slides/slide19.xml"/><Relationship Id="rId46" Type="http://schemas.openxmlformats.org/officeDocument/2006/relationships/font" Target="fonts/ShareTech-regular.fntdata"/><Relationship Id="rId23" Type="http://schemas.openxmlformats.org/officeDocument/2006/relationships/slide" Target="slides/slide18.xml"/><Relationship Id="rId45"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dventProSemiBold-bold.fntdata"/><Relationship Id="rId30" Type="http://schemas.openxmlformats.org/officeDocument/2006/relationships/font" Target="fonts/AdventProSemiBold-regular.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FiraSansExtraCondensedMedium-bold.fntdata"/><Relationship Id="rId14" Type="http://schemas.openxmlformats.org/officeDocument/2006/relationships/slide" Target="slides/slide9.xml"/><Relationship Id="rId36" Type="http://schemas.openxmlformats.org/officeDocument/2006/relationships/font" Target="fonts/FiraSansExtraCondensedMedium-regular.fntdata"/><Relationship Id="rId17" Type="http://schemas.openxmlformats.org/officeDocument/2006/relationships/slide" Target="slides/slide12.xml"/><Relationship Id="rId39" Type="http://schemas.openxmlformats.org/officeDocument/2006/relationships/font" Target="fonts/FiraSansExtraCondensedMedium-boldItalic.fntdata"/><Relationship Id="rId16" Type="http://schemas.openxmlformats.org/officeDocument/2006/relationships/slide" Target="slides/slide11.xml"/><Relationship Id="rId38" Type="http://schemas.openxmlformats.org/officeDocument/2006/relationships/font" Target="fonts/FiraSansExtraCondensed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c845e169f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c845e169f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c85080065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c85080065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c85080065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c85080065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c6633611ca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c6633611ca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c6620cb8e3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c6620cb8e3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c6633611ca_5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c6633611ca_5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c6633611ca_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c6633611ca_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c6620cb8e3_2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c6620cb8e3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c6620cb8e3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c6620cb8e3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c6633611ca_5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c6633611ca_5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6c60e245bf_1_3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6c60e245bf_1_3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c6620cb8e3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c6620cb8e3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c6633611ca_5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c6633611ca_5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c6620cb8e3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c6620cb8e3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c85080065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c85080065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c6633611ca_11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8" name="Google Shape;1198;gc6633611ca_11_4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c6620cb8e3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c6620cb8e3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c845e169f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c845e169f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c845e169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c845e169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c8508006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c8508006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c6633611c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c6633611c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c85080065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c85080065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9" name="Shape 429"/>
        <p:cNvGrpSpPr/>
        <p:nvPr/>
      </p:nvGrpSpPr>
      <p:grpSpPr>
        <a:xfrm>
          <a:off x="0" y="0"/>
          <a:ext cx="0" cy="0"/>
          <a:chOff x="0" y="0"/>
          <a:chExt cx="0" cy="0"/>
        </a:xfrm>
      </p:grpSpPr>
      <p:sp>
        <p:nvSpPr>
          <p:cNvPr id="430" name="Google Shape;430;p24"/>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31" name="Google Shape;431;p24"/>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2" name="Google Shape;432;p24"/>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4"/>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4"/>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4"/>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4"/>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8" name="Google Shape;438;p24"/>
          <p:cNvGrpSpPr/>
          <p:nvPr/>
        </p:nvGrpSpPr>
        <p:grpSpPr>
          <a:xfrm>
            <a:off x="8263682" y="-434366"/>
            <a:ext cx="188886" cy="1181532"/>
            <a:chOff x="2877432" y="975334"/>
            <a:chExt cx="188886" cy="1181532"/>
          </a:xfrm>
        </p:grpSpPr>
        <p:sp>
          <p:nvSpPr>
            <p:cNvPr id="439" name="Google Shape;439;p2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2" name="Google Shape;442;p24"/>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3" name="Google Shape;443;p24"/>
          <p:cNvGrpSpPr/>
          <p:nvPr/>
        </p:nvGrpSpPr>
        <p:grpSpPr>
          <a:xfrm>
            <a:off x="3090746" y="-533657"/>
            <a:ext cx="98059" cy="1147595"/>
            <a:chOff x="3347921" y="16006"/>
            <a:chExt cx="98059" cy="1147595"/>
          </a:xfrm>
        </p:grpSpPr>
        <p:sp>
          <p:nvSpPr>
            <p:cNvPr id="444" name="Google Shape;444;p2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6" name="Google Shape;446;p24"/>
          <p:cNvGrpSpPr/>
          <p:nvPr/>
        </p:nvGrpSpPr>
        <p:grpSpPr>
          <a:xfrm>
            <a:off x="4892771" y="-340112"/>
            <a:ext cx="121172" cy="760495"/>
            <a:chOff x="5245196" y="3136513"/>
            <a:chExt cx="121172" cy="760495"/>
          </a:xfrm>
        </p:grpSpPr>
        <p:sp>
          <p:nvSpPr>
            <p:cNvPr id="447" name="Google Shape;447;p2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24"/>
          <p:cNvGrpSpPr/>
          <p:nvPr/>
        </p:nvGrpSpPr>
        <p:grpSpPr>
          <a:xfrm>
            <a:off x="250617" y="2402301"/>
            <a:ext cx="188650" cy="2468355"/>
            <a:chOff x="250617" y="2402301"/>
            <a:chExt cx="188650" cy="2468355"/>
          </a:xfrm>
        </p:grpSpPr>
        <p:sp>
          <p:nvSpPr>
            <p:cNvPr id="450" name="Google Shape;450;p2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4" name="Google Shape;454;p24"/>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4"/>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6" name="Google Shape;456;p24"/>
          <p:cNvGrpSpPr/>
          <p:nvPr/>
        </p:nvGrpSpPr>
        <p:grpSpPr>
          <a:xfrm>
            <a:off x="2038689" y="173907"/>
            <a:ext cx="57599" cy="831799"/>
            <a:chOff x="2038689" y="173907"/>
            <a:chExt cx="57599" cy="831799"/>
          </a:xfrm>
        </p:grpSpPr>
        <p:sp>
          <p:nvSpPr>
            <p:cNvPr id="457" name="Google Shape;457;p2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59" name="Shape 459"/>
        <p:cNvGrpSpPr/>
        <p:nvPr/>
      </p:nvGrpSpPr>
      <p:grpSpPr>
        <a:xfrm>
          <a:off x="0" y="0"/>
          <a:ext cx="0" cy="0"/>
          <a:chOff x="0" y="0"/>
          <a:chExt cx="0" cy="0"/>
        </a:xfrm>
      </p:grpSpPr>
      <p:sp>
        <p:nvSpPr>
          <p:cNvPr id="460" name="Google Shape;460;p25"/>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Font typeface="Livvic Light"/>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461" name="Google Shape;461;p25"/>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62" name="Google Shape;462;p25"/>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EC5D37"/>
              </a:buClr>
              <a:buSzPts val="1000"/>
              <a:buFont typeface="Livvic Light"/>
              <a:buChar char="●"/>
              <a:defRPr sz="1200"/>
            </a:lvl1pPr>
            <a:lvl2pPr indent="-292100" lvl="1" marL="914400" algn="l">
              <a:lnSpc>
                <a:spcPct val="115000"/>
              </a:lnSpc>
              <a:spcBef>
                <a:spcPts val="1600"/>
              </a:spcBef>
              <a:spcAft>
                <a:spcPts val="0"/>
              </a:spcAft>
              <a:buClr>
                <a:srgbClr val="FFC800"/>
              </a:buClr>
              <a:buSzPts val="1000"/>
              <a:buFont typeface="Nunito Light"/>
              <a:buChar char="○"/>
              <a:defRPr/>
            </a:lvl2pPr>
            <a:lvl3pPr indent="-292100" lvl="2" marL="1371600" algn="l">
              <a:lnSpc>
                <a:spcPct val="115000"/>
              </a:lnSpc>
              <a:spcBef>
                <a:spcPts val="1600"/>
              </a:spcBef>
              <a:spcAft>
                <a:spcPts val="0"/>
              </a:spcAft>
              <a:buClr>
                <a:srgbClr val="FFC800"/>
              </a:buClr>
              <a:buSzPts val="1000"/>
              <a:buFont typeface="Nunito Light"/>
              <a:buChar char="■"/>
              <a:defRPr/>
            </a:lvl3pPr>
            <a:lvl4pPr indent="-292100" lvl="3" marL="1828800" algn="l">
              <a:lnSpc>
                <a:spcPct val="115000"/>
              </a:lnSpc>
              <a:spcBef>
                <a:spcPts val="1600"/>
              </a:spcBef>
              <a:spcAft>
                <a:spcPts val="0"/>
              </a:spcAft>
              <a:buClr>
                <a:srgbClr val="FFC800"/>
              </a:buClr>
              <a:buSzPts val="1000"/>
              <a:buFont typeface="Nunito Light"/>
              <a:buChar char="●"/>
              <a:defRPr/>
            </a:lvl4pPr>
            <a:lvl5pPr indent="-292100" lvl="4" marL="2286000" algn="l">
              <a:lnSpc>
                <a:spcPct val="115000"/>
              </a:lnSpc>
              <a:spcBef>
                <a:spcPts val="1600"/>
              </a:spcBef>
              <a:spcAft>
                <a:spcPts val="0"/>
              </a:spcAft>
              <a:buClr>
                <a:srgbClr val="434343"/>
              </a:buClr>
              <a:buSzPts val="1000"/>
              <a:buFont typeface="Nunito Light"/>
              <a:buChar char="○"/>
              <a:defRPr/>
            </a:lvl5pPr>
            <a:lvl6pPr indent="-292100" lvl="5" marL="2743200" algn="l">
              <a:lnSpc>
                <a:spcPct val="115000"/>
              </a:lnSpc>
              <a:spcBef>
                <a:spcPts val="1600"/>
              </a:spcBef>
              <a:spcAft>
                <a:spcPts val="0"/>
              </a:spcAft>
              <a:buClr>
                <a:srgbClr val="434343"/>
              </a:buClr>
              <a:buSzPts val="1000"/>
              <a:buFont typeface="Nunito Light"/>
              <a:buChar char="■"/>
              <a:defRPr/>
            </a:lvl6pPr>
            <a:lvl7pPr indent="-292100" lvl="6" marL="3200400" algn="l">
              <a:lnSpc>
                <a:spcPct val="115000"/>
              </a:lnSpc>
              <a:spcBef>
                <a:spcPts val="1600"/>
              </a:spcBef>
              <a:spcAft>
                <a:spcPts val="0"/>
              </a:spcAft>
              <a:buClr>
                <a:srgbClr val="434343"/>
              </a:buClr>
              <a:buSzPts val="1000"/>
              <a:buFont typeface="Nunito Light"/>
              <a:buChar char="●"/>
              <a:defRPr/>
            </a:lvl7pPr>
            <a:lvl8pPr indent="-292100" lvl="7" marL="3657600" algn="l">
              <a:lnSpc>
                <a:spcPct val="115000"/>
              </a:lnSpc>
              <a:spcBef>
                <a:spcPts val="1600"/>
              </a:spcBef>
              <a:spcAft>
                <a:spcPts val="0"/>
              </a:spcAft>
              <a:buClr>
                <a:srgbClr val="434343"/>
              </a:buClr>
              <a:buSzPts val="1000"/>
              <a:buFont typeface="Nunito Light"/>
              <a:buChar char="○"/>
              <a:defRPr/>
            </a:lvl8pPr>
            <a:lvl9pPr indent="-292100" lvl="8" marL="4114800" algn="l">
              <a:lnSpc>
                <a:spcPct val="115000"/>
              </a:lnSpc>
              <a:spcBef>
                <a:spcPts val="1600"/>
              </a:spcBef>
              <a:spcAft>
                <a:spcPts val="1600"/>
              </a:spcAft>
              <a:buClr>
                <a:srgbClr val="434343"/>
              </a:buClr>
              <a:buSzPts val="1000"/>
              <a:buFont typeface="Nunito Light"/>
              <a:buChar char="■"/>
              <a:defRPr/>
            </a:lvl9pPr>
          </a:lstStyle>
          <a:p/>
        </p:txBody>
      </p:sp>
      <p:sp>
        <p:nvSpPr>
          <p:cNvPr id="463" name="Google Shape;463;p25"/>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5"/>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5"/>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5"/>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5"/>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5"/>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5"/>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5"/>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5"/>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5"/>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5"/>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74" name="Shape 474"/>
        <p:cNvGrpSpPr/>
        <p:nvPr/>
      </p:nvGrpSpPr>
      <p:grpSpPr>
        <a:xfrm>
          <a:off x="0" y="0"/>
          <a:ext cx="0" cy="0"/>
          <a:chOff x="0" y="0"/>
          <a:chExt cx="0" cy="0"/>
        </a:xfrm>
      </p:grpSpPr>
      <p:sp>
        <p:nvSpPr>
          <p:cNvPr id="475" name="Google Shape;475;p26"/>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476" name="Google Shape;476;p26"/>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6"/>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6"/>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6"/>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487" name="Google Shape;487;p26"/>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488" name="Google Shape;488;p26"/>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489" name="Google Shape;489;p26"/>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490" name="Google Shape;490;p26"/>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491" name="Google Shape;491;p26"/>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492" name="Google Shape;492;p26"/>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93" name="Google Shape;493;p26"/>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494" name="Google Shape;494;p26"/>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495" name="Google Shape;495;p26"/>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6" name="Shape 496"/>
        <p:cNvGrpSpPr/>
        <p:nvPr/>
      </p:nvGrpSpPr>
      <p:grpSpPr>
        <a:xfrm>
          <a:off x="0" y="0"/>
          <a:ext cx="0" cy="0"/>
          <a:chOff x="0" y="0"/>
          <a:chExt cx="0" cy="0"/>
        </a:xfrm>
      </p:grpSpPr>
      <p:sp>
        <p:nvSpPr>
          <p:cNvPr id="497" name="Google Shape;497;p27"/>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98" name="Google Shape;498;p27"/>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99" name="Google Shape;499;p27"/>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7"/>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7"/>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7"/>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7"/>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4" name="Google Shape;504;p27"/>
          <p:cNvGrpSpPr/>
          <p:nvPr/>
        </p:nvGrpSpPr>
        <p:grpSpPr>
          <a:xfrm>
            <a:off x="8148521" y="3004593"/>
            <a:ext cx="98059" cy="1147595"/>
            <a:chOff x="3347921" y="16006"/>
            <a:chExt cx="98059" cy="1147595"/>
          </a:xfrm>
        </p:grpSpPr>
        <p:sp>
          <p:nvSpPr>
            <p:cNvPr id="505" name="Google Shape;505;p27"/>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7"/>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7" name="Google Shape;507;p27"/>
          <p:cNvGrpSpPr/>
          <p:nvPr/>
        </p:nvGrpSpPr>
        <p:grpSpPr>
          <a:xfrm>
            <a:off x="281421" y="3769263"/>
            <a:ext cx="121172" cy="760495"/>
            <a:chOff x="5245196" y="3136513"/>
            <a:chExt cx="121172" cy="760495"/>
          </a:xfrm>
        </p:grpSpPr>
        <p:sp>
          <p:nvSpPr>
            <p:cNvPr id="508" name="Google Shape;508;p2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0" name="Google Shape;510;p27"/>
          <p:cNvGrpSpPr/>
          <p:nvPr/>
        </p:nvGrpSpPr>
        <p:grpSpPr>
          <a:xfrm>
            <a:off x="8534739" y="4069632"/>
            <a:ext cx="57599" cy="831799"/>
            <a:chOff x="2038689" y="173907"/>
            <a:chExt cx="57599" cy="831799"/>
          </a:xfrm>
        </p:grpSpPr>
        <p:sp>
          <p:nvSpPr>
            <p:cNvPr id="511" name="Google Shape;511;p27"/>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7"/>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3" name="Google Shape;513;p27"/>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7"/>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5" name="Shape 515"/>
        <p:cNvGrpSpPr/>
        <p:nvPr/>
      </p:nvGrpSpPr>
      <p:grpSpPr>
        <a:xfrm>
          <a:off x="0" y="0"/>
          <a:ext cx="0" cy="0"/>
          <a:chOff x="0" y="0"/>
          <a:chExt cx="0" cy="0"/>
        </a:xfrm>
      </p:grpSpPr>
      <p:sp>
        <p:nvSpPr>
          <p:cNvPr id="516" name="Google Shape;516;p28"/>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517" name="Google Shape;517;p28"/>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518" name="Google Shape;518;p28"/>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519" name="Google Shape;519;p28"/>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520" name="Google Shape;520;p28"/>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521" name="Google Shape;521;p28"/>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8"/>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8"/>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8"/>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5" name="Google Shape;525;p28"/>
          <p:cNvGrpSpPr/>
          <p:nvPr/>
        </p:nvGrpSpPr>
        <p:grpSpPr>
          <a:xfrm>
            <a:off x="6626134" y="-164562"/>
            <a:ext cx="121172" cy="760495"/>
            <a:chOff x="5245196" y="3136513"/>
            <a:chExt cx="121172" cy="760495"/>
          </a:xfrm>
        </p:grpSpPr>
        <p:sp>
          <p:nvSpPr>
            <p:cNvPr id="526" name="Google Shape;526;p2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8" name="Google Shape;528;p28"/>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8"/>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530" name="Shape 530"/>
        <p:cNvGrpSpPr/>
        <p:nvPr/>
      </p:nvGrpSpPr>
      <p:grpSpPr>
        <a:xfrm>
          <a:off x="0" y="0"/>
          <a:ext cx="0" cy="0"/>
          <a:chOff x="0" y="0"/>
          <a:chExt cx="0" cy="0"/>
        </a:xfrm>
      </p:grpSpPr>
      <p:sp>
        <p:nvSpPr>
          <p:cNvPr id="531" name="Google Shape;531;p29"/>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532" name="Google Shape;532;p29"/>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533" name="Google Shape;533;p29"/>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534" name="Google Shape;534;p29"/>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535" name="Google Shape;535;p29"/>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536" name="Google Shape;536;p29"/>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537" name="Google Shape;537;p29"/>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538" name="Google Shape;538;p29"/>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539" name="Google Shape;539;p29"/>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540" name="Google Shape;540;p29"/>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9"/>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0" name="Shape 550"/>
        <p:cNvGrpSpPr/>
        <p:nvPr/>
      </p:nvGrpSpPr>
      <p:grpSpPr>
        <a:xfrm>
          <a:off x="0" y="0"/>
          <a:ext cx="0" cy="0"/>
          <a:chOff x="0" y="0"/>
          <a:chExt cx="0" cy="0"/>
        </a:xfrm>
      </p:grpSpPr>
      <p:sp>
        <p:nvSpPr>
          <p:cNvPr id="551" name="Google Shape;551;p30"/>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552" name="Google Shape;552;p30"/>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0"/>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0"/>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0"/>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0"/>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0"/>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0"/>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0"/>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0"/>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0"/>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2" name="Shape 562"/>
        <p:cNvGrpSpPr/>
        <p:nvPr/>
      </p:nvGrpSpPr>
      <p:grpSpPr>
        <a:xfrm>
          <a:off x="0" y="0"/>
          <a:ext cx="0" cy="0"/>
          <a:chOff x="0" y="0"/>
          <a:chExt cx="0" cy="0"/>
        </a:xfrm>
      </p:grpSpPr>
      <p:sp>
        <p:nvSpPr>
          <p:cNvPr id="563" name="Google Shape;563;p31"/>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5" name="Google Shape;565;p31"/>
          <p:cNvGrpSpPr/>
          <p:nvPr/>
        </p:nvGrpSpPr>
        <p:grpSpPr>
          <a:xfrm>
            <a:off x="8263682" y="-434366"/>
            <a:ext cx="188886" cy="1181532"/>
            <a:chOff x="2877432" y="975334"/>
            <a:chExt cx="188886" cy="1181532"/>
          </a:xfrm>
        </p:grpSpPr>
        <p:sp>
          <p:nvSpPr>
            <p:cNvPr id="566" name="Google Shape;566;p3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9" name="Google Shape;569;p31"/>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0" name="Google Shape;570;p31"/>
          <p:cNvGrpSpPr/>
          <p:nvPr/>
        </p:nvGrpSpPr>
        <p:grpSpPr>
          <a:xfrm>
            <a:off x="3643898" y="-436198"/>
            <a:ext cx="133252" cy="1952377"/>
            <a:chOff x="6780548" y="337714"/>
            <a:chExt cx="133252" cy="1952377"/>
          </a:xfrm>
        </p:grpSpPr>
        <p:sp>
          <p:nvSpPr>
            <p:cNvPr id="571" name="Google Shape;571;p3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3" name="Google Shape;573;p31"/>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4" name="Google Shape;574;p31"/>
          <p:cNvGrpSpPr/>
          <p:nvPr/>
        </p:nvGrpSpPr>
        <p:grpSpPr>
          <a:xfrm>
            <a:off x="8008096" y="2108910"/>
            <a:ext cx="199001" cy="2139770"/>
            <a:chOff x="8008096" y="2108910"/>
            <a:chExt cx="199001" cy="2139770"/>
          </a:xfrm>
        </p:grpSpPr>
        <p:sp>
          <p:nvSpPr>
            <p:cNvPr id="575" name="Google Shape;575;p3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7" name="Google Shape;577;p31"/>
          <p:cNvGrpSpPr/>
          <p:nvPr/>
        </p:nvGrpSpPr>
        <p:grpSpPr>
          <a:xfrm>
            <a:off x="520996" y="1091548"/>
            <a:ext cx="199001" cy="2139770"/>
            <a:chOff x="8008096" y="2108910"/>
            <a:chExt cx="199001" cy="2139770"/>
          </a:xfrm>
        </p:grpSpPr>
        <p:sp>
          <p:nvSpPr>
            <p:cNvPr id="578" name="Google Shape;578;p3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0" name="Google Shape;580;p31"/>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581" name="Google Shape;581;p31"/>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582" name="Google Shape;582;p31"/>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3" name="Shape 583"/>
        <p:cNvGrpSpPr/>
        <p:nvPr/>
      </p:nvGrpSpPr>
      <p:grpSpPr>
        <a:xfrm>
          <a:off x="0" y="0"/>
          <a:ext cx="0" cy="0"/>
          <a:chOff x="0" y="0"/>
          <a:chExt cx="0" cy="0"/>
        </a:xfrm>
      </p:grpSpPr>
      <p:sp>
        <p:nvSpPr>
          <p:cNvPr id="584" name="Google Shape;584;p32"/>
          <p:cNvSpPr txBox="1"/>
          <p:nvPr>
            <p:ph type="title"/>
          </p:nvPr>
        </p:nvSpPr>
        <p:spPr>
          <a:xfrm>
            <a:off x="581925" y="3391646"/>
            <a:ext cx="4126500" cy="132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5" name="Shape 585"/>
        <p:cNvGrpSpPr/>
        <p:nvPr/>
      </p:nvGrpSpPr>
      <p:grpSpPr>
        <a:xfrm>
          <a:off x="0" y="0"/>
          <a:ext cx="0" cy="0"/>
          <a:chOff x="0" y="0"/>
          <a:chExt cx="0" cy="0"/>
        </a:xfrm>
      </p:grpSpPr>
      <p:sp>
        <p:nvSpPr>
          <p:cNvPr id="586" name="Google Shape;586;p33"/>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87" name="Google Shape;587;p33"/>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3"/>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3"/>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3"/>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3" name="Google Shape;593;p33"/>
          <p:cNvGrpSpPr/>
          <p:nvPr/>
        </p:nvGrpSpPr>
        <p:grpSpPr>
          <a:xfrm>
            <a:off x="8263682" y="-434366"/>
            <a:ext cx="188886" cy="1181532"/>
            <a:chOff x="2877432" y="975334"/>
            <a:chExt cx="188886" cy="1181532"/>
          </a:xfrm>
        </p:grpSpPr>
        <p:sp>
          <p:nvSpPr>
            <p:cNvPr id="594" name="Google Shape;594;p3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7" name="Google Shape;597;p3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3"/>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0" name="Google Shape;600;p33"/>
          <p:cNvGrpSpPr/>
          <p:nvPr/>
        </p:nvGrpSpPr>
        <p:grpSpPr>
          <a:xfrm>
            <a:off x="3090746" y="-533657"/>
            <a:ext cx="98059" cy="1147595"/>
            <a:chOff x="3347921" y="16006"/>
            <a:chExt cx="98059" cy="1147595"/>
          </a:xfrm>
        </p:grpSpPr>
        <p:sp>
          <p:nvSpPr>
            <p:cNvPr id="601" name="Google Shape;601;p3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3" name="Google Shape;603;p33"/>
          <p:cNvGrpSpPr/>
          <p:nvPr/>
        </p:nvGrpSpPr>
        <p:grpSpPr>
          <a:xfrm>
            <a:off x="4892771" y="-340112"/>
            <a:ext cx="121172" cy="760495"/>
            <a:chOff x="5245196" y="3136513"/>
            <a:chExt cx="121172" cy="760495"/>
          </a:xfrm>
        </p:grpSpPr>
        <p:sp>
          <p:nvSpPr>
            <p:cNvPr id="604" name="Google Shape;604;p3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6" name="Google Shape;606;p33"/>
          <p:cNvGrpSpPr/>
          <p:nvPr/>
        </p:nvGrpSpPr>
        <p:grpSpPr>
          <a:xfrm>
            <a:off x="6967836" y="85439"/>
            <a:ext cx="133252" cy="1952377"/>
            <a:chOff x="6780548" y="337714"/>
            <a:chExt cx="133252" cy="1952377"/>
          </a:xfrm>
        </p:grpSpPr>
        <p:sp>
          <p:nvSpPr>
            <p:cNvPr id="607" name="Google Shape;607;p3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9" name="Google Shape;609;p33"/>
          <p:cNvGrpSpPr/>
          <p:nvPr/>
        </p:nvGrpSpPr>
        <p:grpSpPr>
          <a:xfrm>
            <a:off x="250617" y="2402301"/>
            <a:ext cx="188650" cy="2468355"/>
            <a:chOff x="250617" y="2402301"/>
            <a:chExt cx="188650" cy="2468355"/>
          </a:xfrm>
        </p:grpSpPr>
        <p:sp>
          <p:nvSpPr>
            <p:cNvPr id="610" name="Google Shape;610;p3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4" name="Google Shape;614;p33"/>
          <p:cNvGrpSpPr/>
          <p:nvPr/>
        </p:nvGrpSpPr>
        <p:grpSpPr>
          <a:xfrm>
            <a:off x="982417" y="1695096"/>
            <a:ext cx="199237" cy="2828935"/>
            <a:chOff x="1608717" y="1280046"/>
            <a:chExt cx="199237" cy="2828935"/>
          </a:xfrm>
        </p:grpSpPr>
        <p:sp>
          <p:nvSpPr>
            <p:cNvPr id="615" name="Google Shape;615;p3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8" name="Google Shape;618;p33"/>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9" name="Google Shape;619;p33"/>
          <p:cNvGrpSpPr/>
          <p:nvPr/>
        </p:nvGrpSpPr>
        <p:grpSpPr>
          <a:xfrm>
            <a:off x="2038689" y="173907"/>
            <a:ext cx="57599" cy="831799"/>
            <a:chOff x="2038689" y="173907"/>
            <a:chExt cx="57599" cy="831799"/>
          </a:xfrm>
        </p:grpSpPr>
        <p:sp>
          <p:nvSpPr>
            <p:cNvPr id="620" name="Google Shape;620;p3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2" name="Google Shape;622;p33"/>
          <p:cNvGrpSpPr/>
          <p:nvPr/>
        </p:nvGrpSpPr>
        <p:grpSpPr>
          <a:xfrm>
            <a:off x="8008096" y="2108910"/>
            <a:ext cx="199001" cy="2139770"/>
            <a:chOff x="8008096" y="2108910"/>
            <a:chExt cx="199001" cy="2139770"/>
          </a:xfrm>
        </p:grpSpPr>
        <p:sp>
          <p:nvSpPr>
            <p:cNvPr id="623" name="Google Shape;623;p3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5" name="Google Shape;625;p33"/>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6" name="Google Shape;626;p33"/>
          <p:cNvGrpSpPr/>
          <p:nvPr/>
        </p:nvGrpSpPr>
        <p:grpSpPr>
          <a:xfrm>
            <a:off x="4095146" y="-859690"/>
            <a:ext cx="199001" cy="2139770"/>
            <a:chOff x="8008096" y="2108910"/>
            <a:chExt cx="199001" cy="2139770"/>
          </a:xfrm>
        </p:grpSpPr>
        <p:sp>
          <p:nvSpPr>
            <p:cNvPr id="627" name="Google Shape;627;p3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9" name="Google Shape;629;p33"/>
          <p:cNvGrpSpPr/>
          <p:nvPr/>
        </p:nvGrpSpPr>
        <p:grpSpPr>
          <a:xfrm>
            <a:off x="6333286" y="3704939"/>
            <a:ext cx="133252" cy="1952377"/>
            <a:chOff x="6780548" y="337714"/>
            <a:chExt cx="133252" cy="1952377"/>
          </a:xfrm>
        </p:grpSpPr>
        <p:sp>
          <p:nvSpPr>
            <p:cNvPr id="630" name="Google Shape;630;p3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2" name="Google Shape;632;p33"/>
          <p:cNvGrpSpPr/>
          <p:nvPr/>
        </p:nvGrpSpPr>
        <p:grpSpPr>
          <a:xfrm>
            <a:off x="2702021" y="3612763"/>
            <a:ext cx="121172" cy="760495"/>
            <a:chOff x="5245196" y="3136513"/>
            <a:chExt cx="121172" cy="760495"/>
          </a:xfrm>
        </p:grpSpPr>
        <p:sp>
          <p:nvSpPr>
            <p:cNvPr id="633" name="Google Shape;633;p3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5" name="Google Shape;635;p33"/>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3"/>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637" name="Shape 637"/>
        <p:cNvGrpSpPr/>
        <p:nvPr/>
      </p:nvGrpSpPr>
      <p:grpSpPr>
        <a:xfrm>
          <a:off x="0" y="0"/>
          <a:ext cx="0" cy="0"/>
          <a:chOff x="0" y="0"/>
          <a:chExt cx="0" cy="0"/>
        </a:xfrm>
      </p:grpSpPr>
      <p:sp>
        <p:nvSpPr>
          <p:cNvPr id="638" name="Google Shape;638;p34"/>
          <p:cNvSpPr txBox="1"/>
          <p:nvPr>
            <p:ph type="ctrTitle"/>
          </p:nvPr>
        </p:nvSpPr>
        <p:spPr>
          <a:xfrm>
            <a:off x="4696481" y="1365079"/>
            <a:ext cx="26556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639" name="Google Shape;639;p34"/>
          <p:cNvSpPr txBox="1"/>
          <p:nvPr>
            <p:ph idx="1" type="subTitle"/>
          </p:nvPr>
        </p:nvSpPr>
        <p:spPr>
          <a:xfrm>
            <a:off x="4696481" y="1835141"/>
            <a:ext cx="3039300" cy="9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640" name="Google Shape;640;p34"/>
          <p:cNvSpPr txBox="1"/>
          <p:nvPr>
            <p:ph idx="2" type="ctrTitle"/>
          </p:nvPr>
        </p:nvSpPr>
        <p:spPr>
          <a:xfrm>
            <a:off x="1900150" y="3127942"/>
            <a:ext cx="24729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641" name="Google Shape;641;p34"/>
          <p:cNvSpPr txBox="1"/>
          <p:nvPr>
            <p:ph idx="3" type="subTitle"/>
          </p:nvPr>
        </p:nvSpPr>
        <p:spPr>
          <a:xfrm>
            <a:off x="1333875" y="3598390"/>
            <a:ext cx="3039300" cy="11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642" name="Google Shape;642;p3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6" name="Google Shape;646;p34"/>
          <p:cNvGrpSpPr/>
          <p:nvPr/>
        </p:nvGrpSpPr>
        <p:grpSpPr>
          <a:xfrm>
            <a:off x="6626134" y="-164562"/>
            <a:ext cx="121172" cy="760495"/>
            <a:chOff x="5245196" y="3136513"/>
            <a:chExt cx="121172" cy="760495"/>
          </a:xfrm>
        </p:grpSpPr>
        <p:sp>
          <p:nvSpPr>
            <p:cNvPr id="647" name="Google Shape;647;p3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9" name="Google Shape;649;p3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4"/>
          <p:cNvSpPr txBox="1"/>
          <p:nvPr>
            <p:ph idx="4"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652" name="Shape 652"/>
        <p:cNvGrpSpPr/>
        <p:nvPr/>
      </p:nvGrpSpPr>
      <p:grpSpPr>
        <a:xfrm>
          <a:off x="0" y="0"/>
          <a:ext cx="0" cy="0"/>
          <a:chOff x="0" y="0"/>
          <a:chExt cx="0" cy="0"/>
        </a:xfrm>
      </p:grpSpPr>
      <p:sp>
        <p:nvSpPr>
          <p:cNvPr id="653" name="Google Shape;653;p35"/>
          <p:cNvSpPr txBox="1"/>
          <p:nvPr>
            <p:ph type="ctrTitle"/>
          </p:nvPr>
        </p:nvSpPr>
        <p:spPr>
          <a:xfrm>
            <a:off x="3068675" y="3075325"/>
            <a:ext cx="30558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54" name="Google Shape;654;p35"/>
          <p:cNvSpPr txBox="1"/>
          <p:nvPr>
            <p:ph idx="1" type="subTitle"/>
          </p:nvPr>
        </p:nvSpPr>
        <p:spPr>
          <a:xfrm>
            <a:off x="2333000" y="1799075"/>
            <a:ext cx="44781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55" name="Google Shape;655;p35"/>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5"/>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5"/>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5"/>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5"/>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0" name="Google Shape;660;p35"/>
          <p:cNvGrpSpPr/>
          <p:nvPr/>
        </p:nvGrpSpPr>
        <p:grpSpPr>
          <a:xfrm>
            <a:off x="8217007" y="3576772"/>
            <a:ext cx="188886" cy="1181532"/>
            <a:chOff x="2877432" y="975334"/>
            <a:chExt cx="188886" cy="1181532"/>
          </a:xfrm>
        </p:grpSpPr>
        <p:sp>
          <p:nvSpPr>
            <p:cNvPr id="661" name="Google Shape;661;p3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4" name="Google Shape;664;p35"/>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5" name="Google Shape;665;p35"/>
          <p:cNvGrpSpPr/>
          <p:nvPr/>
        </p:nvGrpSpPr>
        <p:grpSpPr>
          <a:xfrm>
            <a:off x="7519346" y="3243318"/>
            <a:ext cx="98059" cy="1147595"/>
            <a:chOff x="3347921" y="16006"/>
            <a:chExt cx="98059" cy="1147595"/>
          </a:xfrm>
        </p:grpSpPr>
        <p:sp>
          <p:nvSpPr>
            <p:cNvPr id="666" name="Google Shape;666;p35"/>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5"/>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8" name="Google Shape;668;p35"/>
          <p:cNvGrpSpPr/>
          <p:nvPr/>
        </p:nvGrpSpPr>
        <p:grpSpPr>
          <a:xfrm>
            <a:off x="805821" y="2953663"/>
            <a:ext cx="121172" cy="760495"/>
            <a:chOff x="5245196" y="3136513"/>
            <a:chExt cx="121172" cy="760495"/>
          </a:xfrm>
        </p:grpSpPr>
        <p:sp>
          <p:nvSpPr>
            <p:cNvPr id="669" name="Google Shape;669;p3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1" name="Google Shape;671;p35"/>
          <p:cNvGrpSpPr/>
          <p:nvPr/>
        </p:nvGrpSpPr>
        <p:grpSpPr>
          <a:xfrm>
            <a:off x="250617" y="2402301"/>
            <a:ext cx="188650" cy="2468355"/>
            <a:chOff x="250617" y="2402301"/>
            <a:chExt cx="188650" cy="2468355"/>
          </a:xfrm>
        </p:grpSpPr>
        <p:sp>
          <p:nvSpPr>
            <p:cNvPr id="672" name="Google Shape;672;p35"/>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5"/>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5"/>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5"/>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6" name="Google Shape;676;p35"/>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5"/>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8" name="Google Shape;678;p35"/>
          <p:cNvGrpSpPr/>
          <p:nvPr/>
        </p:nvGrpSpPr>
        <p:grpSpPr>
          <a:xfrm>
            <a:off x="2038689" y="173907"/>
            <a:ext cx="57599" cy="831799"/>
            <a:chOff x="2038689" y="173907"/>
            <a:chExt cx="57599" cy="831799"/>
          </a:xfrm>
        </p:grpSpPr>
        <p:sp>
          <p:nvSpPr>
            <p:cNvPr id="679" name="Google Shape;679;p35"/>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5"/>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1" name="Google Shape;681;p35"/>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2" name="Google Shape;682;p35"/>
          <p:cNvGrpSpPr/>
          <p:nvPr/>
        </p:nvGrpSpPr>
        <p:grpSpPr>
          <a:xfrm>
            <a:off x="4920170" y="-496491"/>
            <a:ext cx="188886" cy="1181532"/>
            <a:chOff x="2877432" y="975334"/>
            <a:chExt cx="188886" cy="1181532"/>
          </a:xfrm>
        </p:grpSpPr>
        <p:sp>
          <p:nvSpPr>
            <p:cNvPr id="683" name="Google Shape;683;p3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6" name="Google Shape;686;p35"/>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7" name="Google Shape;687;p35"/>
          <p:cNvGrpSpPr/>
          <p:nvPr/>
        </p:nvGrpSpPr>
        <p:grpSpPr>
          <a:xfrm>
            <a:off x="3030471" y="-223849"/>
            <a:ext cx="121172" cy="760495"/>
            <a:chOff x="5245196" y="3136513"/>
            <a:chExt cx="121172" cy="760495"/>
          </a:xfrm>
        </p:grpSpPr>
        <p:sp>
          <p:nvSpPr>
            <p:cNvPr id="688" name="Google Shape;688;p3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0" name="Google Shape;690;p35"/>
          <p:cNvGrpSpPr/>
          <p:nvPr/>
        </p:nvGrpSpPr>
        <p:grpSpPr>
          <a:xfrm>
            <a:off x="2306292" y="2569221"/>
            <a:ext cx="199237" cy="2828935"/>
            <a:chOff x="1608717" y="1280046"/>
            <a:chExt cx="199237" cy="2828935"/>
          </a:xfrm>
        </p:grpSpPr>
        <p:sp>
          <p:nvSpPr>
            <p:cNvPr id="691" name="Google Shape;691;p35"/>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5"/>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5"/>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694" name="Shape 694"/>
        <p:cNvGrpSpPr/>
        <p:nvPr/>
      </p:nvGrpSpPr>
      <p:grpSpPr>
        <a:xfrm>
          <a:off x="0" y="0"/>
          <a:ext cx="0" cy="0"/>
          <a:chOff x="0" y="0"/>
          <a:chExt cx="0" cy="0"/>
        </a:xfrm>
      </p:grpSpPr>
      <p:sp>
        <p:nvSpPr>
          <p:cNvPr id="695" name="Google Shape;695;p36"/>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696" name="Google Shape;696;p36"/>
          <p:cNvSpPr txBox="1"/>
          <p:nvPr>
            <p:ph idx="1" type="subTitle"/>
          </p:nvPr>
        </p:nvSpPr>
        <p:spPr>
          <a:xfrm>
            <a:off x="879139" y="1777397"/>
            <a:ext cx="1917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697" name="Google Shape;697;p36"/>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698" name="Google Shape;698;p36"/>
          <p:cNvSpPr txBox="1"/>
          <p:nvPr>
            <p:ph idx="3" type="subTitle"/>
          </p:nvPr>
        </p:nvSpPr>
        <p:spPr>
          <a:xfrm>
            <a:off x="6345518" y="1777397"/>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699" name="Google Shape;699;p36"/>
          <p:cNvSpPr txBox="1"/>
          <p:nvPr>
            <p:ph idx="4" type="ctrTitle"/>
          </p:nvPr>
        </p:nvSpPr>
        <p:spPr>
          <a:xfrm>
            <a:off x="915161" y="2861525"/>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700" name="Google Shape;700;p36"/>
          <p:cNvSpPr txBox="1"/>
          <p:nvPr>
            <p:ph idx="5" type="subTitle"/>
          </p:nvPr>
        </p:nvSpPr>
        <p:spPr>
          <a:xfrm>
            <a:off x="915161" y="3353275"/>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701" name="Google Shape;701;p36"/>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702" name="Google Shape;702;p36"/>
          <p:cNvSpPr txBox="1"/>
          <p:nvPr>
            <p:ph idx="7" type="subTitle"/>
          </p:nvPr>
        </p:nvSpPr>
        <p:spPr>
          <a:xfrm>
            <a:off x="6345518" y="3353275"/>
            <a:ext cx="16566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703" name="Google Shape;703;p36"/>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04" name="Google Shape;704;p36"/>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6"/>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714" name="Shape 714"/>
        <p:cNvGrpSpPr/>
        <p:nvPr/>
      </p:nvGrpSpPr>
      <p:grpSpPr>
        <a:xfrm>
          <a:off x="0" y="0"/>
          <a:ext cx="0" cy="0"/>
          <a:chOff x="0" y="0"/>
          <a:chExt cx="0" cy="0"/>
        </a:xfrm>
      </p:grpSpPr>
      <p:sp>
        <p:nvSpPr>
          <p:cNvPr id="715" name="Google Shape;715;p37"/>
          <p:cNvSpPr txBox="1"/>
          <p:nvPr>
            <p:ph type="ctrTitle"/>
          </p:nvPr>
        </p:nvSpPr>
        <p:spPr>
          <a:xfrm>
            <a:off x="1121525"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16" name="Google Shape;716;p37"/>
          <p:cNvSpPr txBox="1"/>
          <p:nvPr>
            <p:ph idx="1" type="subTitle"/>
          </p:nvPr>
        </p:nvSpPr>
        <p:spPr>
          <a:xfrm>
            <a:off x="961925" y="16437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717" name="Google Shape;717;p37"/>
          <p:cNvSpPr txBox="1"/>
          <p:nvPr>
            <p:ph idx="2" type="ctrTitle"/>
          </p:nvPr>
        </p:nvSpPr>
        <p:spPr>
          <a:xfrm>
            <a:off x="3628263"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18" name="Google Shape;718;p37"/>
          <p:cNvSpPr txBox="1"/>
          <p:nvPr>
            <p:ph idx="3" type="subTitle"/>
          </p:nvPr>
        </p:nvSpPr>
        <p:spPr>
          <a:xfrm>
            <a:off x="3468663" y="1643759"/>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719" name="Google Shape;719;p37"/>
          <p:cNvSpPr txBox="1"/>
          <p:nvPr>
            <p:ph idx="4" type="ctrTitle"/>
          </p:nvPr>
        </p:nvSpPr>
        <p:spPr>
          <a:xfrm>
            <a:off x="6142624"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20" name="Google Shape;720;p37"/>
          <p:cNvSpPr txBox="1"/>
          <p:nvPr>
            <p:ph idx="5" type="subTitle"/>
          </p:nvPr>
        </p:nvSpPr>
        <p:spPr>
          <a:xfrm>
            <a:off x="5947924" y="16437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721" name="Google Shape;721;p37"/>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22" name="Google Shape;722;p37"/>
          <p:cNvSpPr txBox="1"/>
          <p:nvPr>
            <p:ph idx="7" type="ctrTitle"/>
          </p:nvPr>
        </p:nvSpPr>
        <p:spPr>
          <a:xfrm>
            <a:off x="1121525"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23" name="Google Shape;723;p37"/>
          <p:cNvSpPr txBox="1"/>
          <p:nvPr>
            <p:ph idx="8" type="subTitle"/>
          </p:nvPr>
        </p:nvSpPr>
        <p:spPr>
          <a:xfrm>
            <a:off x="961925" y="34792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724" name="Google Shape;724;p37"/>
          <p:cNvSpPr txBox="1"/>
          <p:nvPr>
            <p:ph idx="9" type="ctrTitle"/>
          </p:nvPr>
        </p:nvSpPr>
        <p:spPr>
          <a:xfrm>
            <a:off x="3628263"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25" name="Google Shape;725;p37"/>
          <p:cNvSpPr txBox="1"/>
          <p:nvPr>
            <p:ph idx="13" type="subTitle"/>
          </p:nvPr>
        </p:nvSpPr>
        <p:spPr>
          <a:xfrm>
            <a:off x="3533613" y="3479251"/>
            <a:ext cx="20706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726" name="Google Shape;726;p37"/>
          <p:cNvSpPr txBox="1"/>
          <p:nvPr>
            <p:ph idx="14" type="ctrTitle"/>
          </p:nvPr>
        </p:nvSpPr>
        <p:spPr>
          <a:xfrm>
            <a:off x="6142624"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27" name="Google Shape;727;p37"/>
          <p:cNvSpPr txBox="1"/>
          <p:nvPr>
            <p:ph idx="15" type="subTitle"/>
          </p:nvPr>
        </p:nvSpPr>
        <p:spPr>
          <a:xfrm>
            <a:off x="5947924" y="34792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728" name="Google Shape;728;p37"/>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7"/>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7" name="Shape 737"/>
        <p:cNvGrpSpPr/>
        <p:nvPr/>
      </p:nvGrpSpPr>
      <p:grpSpPr>
        <a:xfrm>
          <a:off x="0" y="0"/>
          <a:ext cx="0" cy="0"/>
          <a:chOff x="0" y="0"/>
          <a:chExt cx="0" cy="0"/>
        </a:xfrm>
      </p:grpSpPr>
      <p:sp>
        <p:nvSpPr>
          <p:cNvPr id="738" name="Google Shape;738;p38"/>
          <p:cNvSpPr txBox="1"/>
          <p:nvPr>
            <p:ph hasCustomPrompt="1" type="title"/>
          </p:nvPr>
        </p:nvSpPr>
        <p:spPr>
          <a:xfrm>
            <a:off x="1733725" y="856650"/>
            <a:ext cx="5676600" cy="123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39" name="Google Shape;739;p38"/>
          <p:cNvSpPr txBox="1"/>
          <p:nvPr>
            <p:ph idx="1" type="body"/>
          </p:nvPr>
        </p:nvSpPr>
        <p:spPr>
          <a:xfrm>
            <a:off x="3208075" y="2086950"/>
            <a:ext cx="2727900" cy="715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grpSp>
        <p:nvGrpSpPr>
          <p:cNvPr id="740" name="Google Shape;740;p38"/>
          <p:cNvGrpSpPr/>
          <p:nvPr/>
        </p:nvGrpSpPr>
        <p:grpSpPr>
          <a:xfrm>
            <a:off x="722446" y="3412541"/>
            <a:ext cx="7699120" cy="1883463"/>
            <a:chOff x="4558950" y="838825"/>
            <a:chExt cx="2813800" cy="688350"/>
          </a:xfrm>
        </p:grpSpPr>
        <p:sp>
          <p:nvSpPr>
            <p:cNvPr id="741" name="Google Shape;741;p38"/>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8"/>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8"/>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8"/>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8"/>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8"/>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8"/>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8"/>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8"/>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8"/>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8"/>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8"/>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8"/>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8"/>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8"/>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8"/>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8"/>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8"/>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8"/>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8"/>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8"/>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8"/>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8"/>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8"/>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8"/>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8"/>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8"/>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8"/>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8"/>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8"/>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8"/>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8"/>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8"/>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8"/>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8"/>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776" name="Shape 776"/>
        <p:cNvGrpSpPr/>
        <p:nvPr/>
      </p:nvGrpSpPr>
      <p:grpSpPr>
        <a:xfrm>
          <a:off x="0" y="0"/>
          <a:ext cx="0" cy="0"/>
          <a:chOff x="0" y="0"/>
          <a:chExt cx="0" cy="0"/>
        </a:xfrm>
      </p:grpSpPr>
      <p:sp>
        <p:nvSpPr>
          <p:cNvPr id="777" name="Google Shape;777;p3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1" name="Google Shape;781;p39"/>
          <p:cNvGrpSpPr/>
          <p:nvPr/>
        </p:nvGrpSpPr>
        <p:grpSpPr>
          <a:xfrm>
            <a:off x="6626134" y="-164562"/>
            <a:ext cx="121172" cy="760495"/>
            <a:chOff x="5245196" y="3136513"/>
            <a:chExt cx="121172" cy="760495"/>
          </a:xfrm>
        </p:grpSpPr>
        <p:sp>
          <p:nvSpPr>
            <p:cNvPr id="782" name="Google Shape;782;p3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4" name="Google Shape;784;p3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9"/>
          <p:cNvSpPr txBox="1"/>
          <p:nvPr>
            <p:ph type="ctrTitle"/>
          </p:nvPr>
        </p:nvSpPr>
        <p:spPr>
          <a:xfrm>
            <a:off x="891226"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87" name="Google Shape;787;p39"/>
          <p:cNvSpPr txBox="1"/>
          <p:nvPr>
            <p:ph idx="1" type="subTitle"/>
          </p:nvPr>
        </p:nvSpPr>
        <p:spPr>
          <a:xfrm>
            <a:off x="891226"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788" name="Google Shape;788;p39"/>
          <p:cNvSpPr txBox="1"/>
          <p:nvPr>
            <p:ph idx="2" type="ctrTitle"/>
          </p:nvPr>
        </p:nvSpPr>
        <p:spPr>
          <a:xfrm>
            <a:off x="3503173"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89" name="Google Shape;789;p39"/>
          <p:cNvSpPr txBox="1"/>
          <p:nvPr>
            <p:ph idx="3" type="subTitle"/>
          </p:nvPr>
        </p:nvSpPr>
        <p:spPr>
          <a:xfrm>
            <a:off x="3503173"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790" name="Google Shape;790;p39"/>
          <p:cNvSpPr txBox="1"/>
          <p:nvPr>
            <p:ph idx="4" type="ctrTitle"/>
          </p:nvPr>
        </p:nvSpPr>
        <p:spPr>
          <a:xfrm>
            <a:off x="6124594"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91" name="Google Shape;791;p39"/>
          <p:cNvSpPr txBox="1"/>
          <p:nvPr>
            <p:ph idx="5" type="subTitle"/>
          </p:nvPr>
        </p:nvSpPr>
        <p:spPr>
          <a:xfrm>
            <a:off x="6124594"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792" name="Google Shape;792;p39"/>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3" name="Shape 793"/>
        <p:cNvGrpSpPr/>
        <p:nvPr/>
      </p:nvGrpSpPr>
      <p:grpSpPr>
        <a:xfrm>
          <a:off x="0" y="0"/>
          <a:ext cx="0" cy="0"/>
          <a:chOff x="0" y="0"/>
          <a:chExt cx="0" cy="0"/>
        </a:xfrm>
      </p:grpSpPr>
      <p:sp>
        <p:nvSpPr>
          <p:cNvPr id="794" name="Google Shape;794;p40"/>
          <p:cNvSpPr txBox="1"/>
          <p:nvPr>
            <p:ph idx="1" type="body"/>
          </p:nvPr>
        </p:nvSpPr>
        <p:spPr>
          <a:xfrm>
            <a:off x="618306" y="2199025"/>
            <a:ext cx="1905900" cy="1296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95" name="Google Shape;795;p40"/>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96" name="Google Shape;796;p40"/>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0"/>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0"/>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0"/>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0" name="Google Shape;800;p40"/>
          <p:cNvGrpSpPr/>
          <p:nvPr/>
        </p:nvGrpSpPr>
        <p:grpSpPr>
          <a:xfrm>
            <a:off x="6626134" y="-164562"/>
            <a:ext cx="121172" cy="760495"/>
            <a:chOff x="5245196" y="3136513"/>
            <a:chExt cx="121172" cy="760495"/>
          </a:xfrm>
        </p:grpSpPr>
        <p:sp>
          <p:nvSpPr>
            <p:cNvPr id="801" name="Google Shape;801;p4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3" name="Google Shape;803;p40"/>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40"/>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805" name="Shape 805"/>
        <p:cNvGrpSpPr/>
        <p:nvPr/>
      </p:nvGrpSpPr>
      <p:grpSpPr>
        <a:xfrm>
          <a:off x="0" y="0"/>
          <a:ext cx="0" cy="0"/>
          <a:chOff x="0" y="0"/>
          <a:chExt cx="0" cy="0"/>
        </a:xfrm>
      </p:grpSpPr>
      <p:sp>
        <p:nvSpPr>
          <p:cNvPr id="806" name="Google Shape;806;p41"/>
          <p:cNvSpPr txBox="1"/>
          <p:nvPr>
            <p:ph type="title"/>
          </p:nvPr>
        </p:nvSpPr>
        <p:spPr>
          <a:xfrm>
            <a:off x="2471150" y="1830075"/>
            <a:ext cx="3823200" cy="112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07" name="Google Shape;807;p41"/>
          <p:cNvSpPr txBox="1"/>
          <p:nvPr>
            <p:ph idx="1" type="subTitle"/>
          </p:nvPr>
        </p:nvSpPr>
        <p:spPr>
          <a:xfrm>
            <a:off x="2902550" y="540000"/>
            <a:ext cx="2960400" cy="13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08" name="Google Shape;808;p41"/>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000"/>
              <a:buFont typeface="Arial"/>
              <a:buNone/>
            </a:pPr>
            <a:r>
              <a:rPr b="0" i="0" lang="en" sz="1000" u="none" cap="none" strike="noStrike">
                <a:solidFill>
                  <a:schemeClr val="lt1"/>
                </a:solidFill>
                <a:latin typeface="Maven Pro"/>
                <a:ea typeface="Maven Pro"/>
                <a:cs typeface="Maven Pro"/>
                <a:sym typeface="Maven Pro"/>
              </a:rPr>
              <a:t>CREDITS: This presentation template was created by </a:t>
            </a:r>
            <a:r>
              <a:rPr b="0" i="0" lang="en" sz="1000" u="none" cap="none" strike="noStrike">
                <a:solidFill>
                  <a:schemeClr val="hlink"/>
                </a:solidFill>
                <a:uFill>
                  <a:noFill/>
                </a:uFill>
                <a:latin typeface="Maven Pro"/>
                <a:ea typeface="Maven Pro"/>
                <a:cs typeface="Maven Pro"/>
                <a:sym typeface="Maven Pro"/>
                <a:hlinkClick r:id="rId2"/>
              </a:rPr>
              <a:t>Slidesgo</a:t>
            </a:r>
            <a:r>
              <a:rPr b="0" i="0" lang="en" sz="1000" u="none" cap="none" strike="noStrike">
                <a:solidFill>
                  <a:schemeClr val="lt1"/>
                </a:solidFill>
                <a:latin typeface="Maven Pro"/>
                <a:ea typeface="Maven Pro"/>
                <a:cs typeface="Maven Pro"/>
                <a:sym typeface="Maven Pro"/>
              </a:rPr>
              <a:t>, including icons by </a:t>
            </a:r>
            <a:r>
              <a:rPr b="0" i="0" lang="en" sz="1000" u="none" cap="none" strike="noStrike">
                <a:solidFill>
                  <a:schemeClr val="hlink"/>
                </a:solidFill>
                <a:uFill>
                  <a:noFill/>
                </a:uFill>
                <a:latin typeface="Maven Pro"/>
                <a:ea typeface="Maven Pro"/>
                <a:cs typeface="Maven Pro"/>
                <a:sym typeface="Maven Pro"/>
                <a:hlinkClick r:id="rId3"/>
              </a:rPr>
              <a:t>Flaticon</a:t>
            </a:r>
            <a:r>
              <a:rPr b="0" i="0" lang="en" sz="1000" u="none" cap="none" strike="noStrike">
                <a:solidFill>
                  <a:schemeClr val="lt1"/>
                </a:solidFill>
                <a:latin typeface="Maven Pro"/>
                <a:ea typeface="Maven Pro"/>
                <a:cs typeface="Maven Pro"/>
                <a:sym typeface="Maven Pro"/>
              </a:rPr>
              <a:t>, and infographics &amp; images by </a:t>
            </a:r>
            <a:r>
              <a:rPr b="0" i="0" lang="en" sz="1000" u="none" cap="none" strike="noStrike">
                <a:solidFill>
                  <a:schemeClr val="hlink"/>
                </a:solidFill>
                <a:uFill>
                  <a:noFill/>
                </a:uFill>
                <a:latin typeface="Maven Pro"/>
                <a:ea typeface="Maven Pro"/>
                <a:cs typeface="Maven Pro"/>
                <a:sym typeface="Maven Pro"/>
                <a:hlinkClick r:id="rId4"/>
              </a:rPr>
              <a:t>Freepik</a:t>
            </a:r>
            <a:endParaRPr b="0" i="0" sz="1000" u="none" cap="none" strike="noStrike">
              <a:solidFill>
                <a:schemeClr val="accent3"/>
              </a:solidFill>
              <a:latin typeface="Maven Pro"/>
              <a:ea typeface="Maven Pro"/>
              <a:cs typeface="Maven Pro"/>
              <a:sym typeface="Maven Pro"/>
            </a:endParaRPr>
          </a:p>
        </p:txBody>
      </p:sp>
      <p:sp>
        <p:nvSpPr>
          <p:cNvPr id="809" name="Google Shape;809;p41"/>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1"/>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1"/>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41"/>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1"/>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1"/>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1"/>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1"/>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7" name="Google Shape;817;p41"/>
          <p:cNvGrpSpPr/>
          <p:nvPr/>
        </p:nvGrpSpPr>
        <p:grpSpPr>
          <a:xfrm>
            <a:off x="6669746" y="-389684"/>
            <a:ext cx="143766" cy="2106420"/>
            <a:chOff x="6780548" y="337714"/>
            <a:chExt cx="133252" cy="1952377"/>
          </a:xfrm>
        </p:grpSpPr>
        <p:sp>
          <p:nvSpPr>
            <p:cNvPr id="818" name="Google Shape;818;p4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0" name="Google Shape;820;p41"/>
          <p:cNvGrpSpPr/>
          <p:nvPr/>
        </p:nvGrpSpPr>
        <p:grpSpPr>
          <a:xfrm>
            <a:off x="1510029" y="507749"/>
            <a:ext cx="203534" cy="2663108"/>
            <a:chOff x="250617" y="2402301"/>
            <a:chExt cx="188650" cy="2468355"/>
          </a:xfrm>
        </p:grpSpPr>
        <p:sp>
          <p:nvSpPr>
            <p:cNvPr id="821" name="Google Shape;821;p4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5" name="Google Shape;825;p41"/>
          <p:cNvGrpSpPr/>
          <p:nvPr/>
        </p:nvGrpSpPr>
        <p:grpSpPr>
          <a:xfrm>
            <a:off x="385355" y="1380671"/>
            <a:ext cx="199237" cy="2828935"/>
            <a:chOff x="1608717" y="1280046"/>
            <a:chExt cx="199237" cy="2828935"/>
          </a:xfrm>
        </p:grpSpPr>
        <p:sp>
          <p:nvSpPr>
            <p:cNvPr id="826" name="Google Shape;826;p4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9" name="Google Shape;829;p41"/>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1"/>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1" name="Google Shape;831;p41"/>
          <p:cNvGrpSpPr/>
          <p:nvPr/>
        </p:nvGrpSpPr>
        <p:grpSpPr>
          <a:xfrm>
            <a:off x="989005" y="-389666"/>
            <a:ext cx="62143" cy="897428"/>
            <a:chOff x="2038689" y="173907"/>
            <a:chExt cx="57599" cy="831799"/>
          </a:xfrm>
        </p:grpSpPr>
        <p:sp>
          <p:nvSpPr>
            <p:cNvPr id="832" name="Google Shape;832;p4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4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4" name="Google Shape;834;p41"/>
          <p:cNvGrpSpPr/>
          <p:nvPr/>
        </p:nvGrpSpPr>
        <p:grpSpPr>
          <a:xfrm>
            <a:off x="8568723" y="2184809"/>
            <a:ext cx="214702" cy="2308598"/>
            <a:chOff x="8008096" y="2108910"/>
            <a:chExt cx="199001" cy="2139770"/>
          </a:xfrm>
        </p:grpSpPr>
        <p:sp>
          <p:nvSpPr>
            <p:cNvPr id="835" name="Google Shape;835;p4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7" name="Google Shape;837;p41"/>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8" name="Google Shape;838;p41"/>
          <p:cNvGrpSpPr/>
          <p:nvPr/>
        </p:nvGrpSpPr>
        <p:grpSpPr>
          <a:xfrm>
            <a:off x="8221223" y="9"/>
            <a:ext cx="214702" cy="2308598"/>
            <a:chOff x="8008096" y="2108910"/>
            <a:chExt cx="199001" cy="2139770"/>
          </a:xfrm>
        </p:grpSpPr>
        <p:sp>
          <p:nvSpPr>
            <p:cNvPr id="839" name="Google Shape;839;p4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4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1" name="Shape 841"/>
        <p:cNvGrpSpPr/>
        <p:nvPr/>
      </p:nvGrpSpPr>
      <p:grpSpPr>
        <a:xfrm>
          <a:off x="0" y="0"/>
          <a:ext cx="0" cy="0"/>
          <a:chOff x="0" y="0"/>
          <a:chExt cx="0" cy="0"/>
        </a:xfrm>
      </p:grpSpPr>
      <p:sp>
        <p:nvSpPr>
          <p:cNvPr id="842" name="Google Shape;842;p4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43" name="Google Shape;843;p4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4" name="Google Shape;844;p4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845" name="Shape 845"/>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46" name="Shape 84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1.xml"/><Relationship Id="rId11" Type="http://schemas.openxmlformats.org/officeDocument/2006/relationships/slideLayout" Target="../slideLayouts/slideLayout32.xml"/><Relationship Id="rId22" Type="http://schemas.openxmlformats.org/officeDocument/2006/relationships/theme" Target="../theme/theme2.xml"/><Relationship Id="rId10" Type="http://schemas.openxmlformats.org/officeDocument/2006/relationships/slideLayout" Target="../slideLayouts/slideLayout31.xml"/><Relationship Id="rId21" Type="http://schemas.openxmlformats.org/officeDocument/2006/relationships/slideLayout" Target="../slideLayouts/slideLayout42.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5" Type="http://schemas.openxmlformats.org/officeDocument/2006/relationships/slideLayout" Target="../slideLayouts/slideLayout26.xml"/><Relationship Id="rId19" Type="http://schemas.openxmlformats.org/officeDocument/2006/relationships/slideLayout" Target="../slideLayouts/slideLayout40.xml"/><Relationship Id="rId6" Type="http://schemas.openxmlformats.org/officeDocument/2006/relationships/slideLayout" Target="../slideLayouts/slideLayout27.xml"/><Relationship Id="rId18" Type="http://schemas.openxmlformats.org/officeDocument/2006/relationships/slideLayout" Target="../slideLayouts/slideLayout39.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426" name="Shape 426"/>
        <p:cNvGrpSpPr/>
        <p:nvPr/>
      </p:nvGrpSpPr>
      <p:grpSpPr>
        <a:xfrm>
          <a:off x="0" y="0"/>
          <a:ext cx="0" cy="0"/>
          <a:chOff x="0" y="0"/>
          <a:chExt cx="0" cy="0"/>
        </a:xfrm>
      </p:grpSpPr>
      <p:sp>
        <p:nvSpPr>
          <p:cNvPr id="427" name="Google Shape;42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428" name="Google Shape;428;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45"/>
          <p:cNvSpPr txBox="1"/>
          <p:nvPr>
            <p:ph idx="1" type="subTitle"/>
          </p:nvPr>
        </p:nvSpPr>
        <p:spPr>
          <a:xfrm>
            <a:off x="4040788" y="3537825"/>
            <a:ext cx="4584900" cy="11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 By: Group 28</a:t>
            </a:r>
            <a:endParaRPr/>
          </a:p>
          <a:p>
            <a:pPr indent="0" lvl="0" marL="0" rtl="0" algn="l">
              <a:spcBef>
                <a:spcPts val="0"/>
              </a:spcBef>
              <a:spcAft>
                <a:spcPts val="0"/>
              </a:spcAft>
              <a:buNone/>
            </a:pPr>
            <a:r>
              <a:rPr lang="en"/>
              <a:t>Members: Ashley Lee, Bryan Woo, Garion Kang, Jonathan Lim, Lai Tzu Zheng, Sarah Tan</a:t>
            </a:r>
            <a:endParaRPr/>
          </a:p>
        </p:txBody>
      </p:sp>
      <p:sp>
        <p:nvSpPr>
          <p:cNvPr id="852" name="Google Shape;852;p45"/>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BT2102 </a:t>
            </a:r>
            <a:endParaRPr/>
          </a:p>
          <a:p>
            <a:pPr indent="0" lvl="0" marL="0" rtl="0" algn="ctr">
              <a:spcBef>
                <a:spcPts val="0"/>
              </a:spcBef>
              <a:spcAft>
                <a:spcPts val="0"/>
              </a:spcAft>
              <a:buNone/>
            </a:pPr>
            <a:r>
              <a:rPr lang="en">
                <a:solidFill>
                  <a:schemeClr val="accent2"/>
                </a:solidFill>
              </a:rPr>
              <a:t>Assignment 1</a:t>
            </a:r>
            <a:endParaRPr/>
          </a:p>
        </p:txBody>
      </p:sp>
      <p:sp>
        <p:nvSpPr>
          <p:cNvPr id="853" name="Google Shape;853;p45"/>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5"/>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5"/>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5"/>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5"/>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5"/>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9" name="Google Shape;859;p45"/>
          <p:cNvGrpSpPr/>
          <p:nvPr/>
        </p:nvGrpSpPr>
        <p:grpSpPr>
          <a:xfrm>
            <a:off x="6780548" y="337714"/>
            <a:ext cx="133252" cy="1952377"/>
            <a:chOff x="6780548" y="337714"/>
            <a:chExt cx="133252" cy="1952377"/>
          </a:xfrm>
        </p:grpSpPr>
        <p:sp>
          <p:nvSpPr>
            <p:cNvPr id="860" name="Google Shape;860;p4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2" name="Google Shape;862;p45"/>
          <p:cNvGrpSpPr/>
          <p:nvPr/>
        </p:nvGrpSpPr>
        <p:grpSpPr>
          <a:xfrm>
            <a:off x="1608717" y="1280046"/>
            <a:ext cx="199237" cy="2828935"/>
            <a:chOff x="1608717" y="1280046"/>
            <a:chExt cx="199237" cy="2828935"/>
          </a:xfrm>
        </p:grpSpPr>
        <p:sp>
          <p:nvSpPr>
            <p:cNvPr id="863" name="Google Shape;863;p45"/>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5"/>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5"/>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45"/>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54"/>
          <p:cNvSpPr txBox="1"/>
          <p:nvPr>
            <p:ph type="ctrTitle"/>
          </p:nvPr>
        </p:nvSpPr>
        <p:spPr>
          <a:xfrm>
            <a:off x="629725" y="296750"/>
            <a:ext cx="5329800" cy="93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a:t>
            </a:r>
            <a:r>
              <a:rPr lang="en"/>
              <a:t>Conceptual Data Model</a:t>
            </a:r>
            <a:endParaRPr/>
          </a:p>
          <a:p>
            <a:pPr indent="0" lvl="0" marL="0" rtl="0" algn="l">
              <a:spcBef>
                <a:spcPts val="0"/>
              </a:spcBef>
              <a:spcAft>
                <a:spcPts val="0"/>
              </a:spcAft>
              <a:buNone/>
            </a:pPr>
            <a:r>
              <a:t/>
            </a:r>
            <a:endParaRPr/>
          </a:p>
        </p:txBody>
      </p:sp>
      <p:pic>
        <p:nvPicPr>
          <p:cNvPr id="1038" name="Google Shape;1038;p54"/>
          <p:cNvPicPr preferRelativeResize="0"/>
          <p:nvPr/>
        </p:nvPicPr>
        <p:blipFill>
          <a:blip r:embed="rId3">
            <a:alphaModFix/>
          </a:blip>
          <a:stretch>
            <a:fillRect/>
          </a:stretch>
        </p:blipFill>
        <p:spPr>
          <a:xfrm>
            <a:off x="1295400" y="704963"/>
            <a:ext cx="6553200" cy="420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55"/>
          <p:cNvSpPr txBox="1"/>
          <p:nvPr>
            <p:ph type="ctrTitle"/>
          </p:nvPr>
        </p:nvSpPr>
        <p:spPr>
          <a:xfrm>
            <a:off x="2059575" y="1297675"/>
            <a:ext cx="3939900" cy="192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Logical </a:t>
            </a:r>
            <a:endParaRPr/>
          </a:p>
          <a:p>
            <a:pPr indent="0" lvl="0" marL="0" rtl="0" algn="l">
              <a:spcBef>
                <a:spcPts val="0"/>
              </a:spcBef>
              <a:spcAft>
                <a:spcPts val="0"/>
              </a:spcAft>
              <a:buNone/>
            </a:pPr>
            <a:r>
              <a:rPr lang="en"/>
              <a:t>Data Model</a:t>
            </a:r>
            <a:endParaRPr/>
          </a:p>
        </p:txBody>
      </p:sp>
      <p:sp>
        <p:nvSpPr>
          <p:cNvPr id="1044" name="Google Shape;1044;p55"/>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5"/>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02</a:t>
            </a:r>
            <a:endParaRPr>
              <a:solidFill>
                <a:schemeClr val="dk2"/>
              </a:solidFill>
            </a:endParaRPr>
          </a:p>
        </p:txBody>
      </p:sp>
      <p:sp>
        <p:nvSpPr>
          <p:cNvPr id="1046" name="Google Shape;1046;p55"/>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5"/>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8" name="Google Shape;1048;p55"/>
          <p:cNvCxnSpPr>
            <a:stCxn id="1044"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56"/>
          <p:cNvSpPr txBox="1"/>
          <p:nvPr>
            <p:ph idx="4" type="ctrTitle"/>
          </p:nvPr>
        </p:nvSpPr>
        <p:spPr>
          <a:xfrm>
            <a:off x="3943425" y="3223675"/>
            <a:ext cx="3010500" cy="76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Refining by Normalisation or Combining schemas </a:t>
            </a:r>
            <a:endParaRPr/>
          </a:p>
        </p:txBody>
      </p:sp>
      <p:sp>
        <p:nvSpPr>
          <p:cNvPr id="1054" name="Google Shape;1054;p56"/>
          <p:cNvSpPr txBox="1"/>
          <p:nvPr>
            <p:ph type="ctrTitle"/>
          </p:nvPr>
        </p:nvSpPr>
        <p:spPr>
          <a:xfrm>
            <a:off x="1223300" y="3063450"/>
            <a:ext cx="1854300" cy="91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 Relational Schemas </a:t>
            </a:r>
            <a:endParaRPr/>
          </a:p>
        </p:txBody>
      </p:sp>
      <p:sp>
        <p:nvSpPr>
          <p:cNvPr id="1055" name="Google Shape;1055;p56"/>
          <p:cNvSpPr txBox="1"/>
          <p:nvPr>
            <p:ph idx="3" type="title"/>
          </p:nvPr>
        </p:nvSpPr>
        <p:spPr>
          <a:xfrm>
            <a:off x="12233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056" name="Google Shape;1056;p56"/>
          <p:cNvSpPr txBox="1"/>
          <p:nvPr>
            <p:ph idx="6" type="title"/>
          </p:nvPr>
        </p:nvSpPr>
        <p:spPr>
          <a:xfrm>
            <a:off x="3942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057" name="Google Shape;1057;p56"/>
          <p:cNvSpPr txBox="1"/>
          <p:nvPr>
            <p:ph idx="7" type="ctrTitle"/>
          </p:nvPr>
        </p:nvSpPr>
        <p:spPr>
          <a:xfrm>
            <a:off x="611750" y="364700"/>
            <a:ext cx="5359500" cy="96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 of Logical Data Model Development </a:t>
            </a:r>
            <a:endParaRPr/>
          </a:p>
        </p:txBody>
      </p:sp>
      <p:sp>
        <p:nvSpPr>
          <p:cNvPr id="1058" name="Google Shape;1058;p56"/>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6"/>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0" name="Google Shape;1060;p56"/>
          <p:cNvCxnSpPr>
            <a:stCxn id="1058" idx="1"/>
            <a:endCxn id="1055" idx="1"/>
          </p:cNvCxnSpPr>
          <p:nvPr/>
        </p:nvCxnSpPr>
        <p:spPr>
          <a:xfrm>
            <a:off x="12233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1061" name="Google Shape;1061;p56"/>
          <p:cNvCxnSpPr>
            <a:stCxn id="1059" idx="1"/>
            <a:endCxn id="1056"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1062" name="Google Shape;1062;p56"/>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6"/>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6"/>
          <p:cNvSpPr/>
          <p:nvPr/>
        </p:nvSpPr>
        <p:spPr>
          <a:xfrm>
            <a:off x="1346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5" name="Google Shape;1065;p56"/>
          <p:cNvGrpSpPr/>
          <p:nvPr/>
        </p:nvGrpSpPr>
        <p:grpSpPr>
          <a:xfrm>
            <a:off x="4086738" y="1743302"/>
            <a:ext cx="539625" cy="483962"/>
            <a:chOff x="3712952" y="1970604"/>
            <a:chExt cx="354363" cy="354395"/>
          </a:xfrm>
        </p:grpSpPr>
        <p:sp>
          <p:nvSpPr>
            <p:cNvPr id="1066" name="Google Shape;1066;p56"/>
            <p:cNvSpPr/>
            <p:nvPr/>
          </p:nvSpPr>
          <p:spPr>
            <a:xfrm>
              <a:off x="3868314" y="2281360"/>
              <a:ext cx="43639" cy="43639"/>
            </a:xfrm>
            <a:custGeom>
              <a:rect b="b" l="l" r="r" t="t"/>
              <a:pathLst>
                <a:path extrusionOk="0" h="1371" w="1371">
                  <a:moveTo>
                    <a:pt x="692" y="334"/>
                  </a:moveTo>
                  <a:cubicBezTo>
                    <a:pt x="882" y="334"/>
                    <a:pt x="1049" y="489"/>
                    <a:pt x="1049" y="691"/>
                  </a:cubicBezTo>
                  <a:cubicBezTo>
                    <a:pt x="1049" y="882"/>
                    <a:pt x="894" y="1049"/>
                    <a:pt x="692" y="1049"/>
                  </a:cubicBezTo>
                  <a:cubicBezTo>
                    <a:pt x="501" y="1049"/>
                    <a:pt x="334" y="882"/>
                    <a:pt x="334" y="691"/>
                  </a:cubicBezTo>
                  <a:cubicBezTo>
                    <a:pt x="334" y="489"/>
                    <a:pt x="501" y="334"/>
                    <a:pt x="692" y="334"/>
                  </a:cubicBezTo>
                  <a:close/>
                  <a:moveTo>
                    <a:pt x="692" y="1"/>
                  </a:moveTo>
                  <a:cubicBezTo>
                    <a:pt x="322" y="1"/>
                    <a:pt x="1" y="310"/>
                    <a:pt x="1" y="691"/>
                  </a:cubicBezTo>
                  <a:cubicBezTo>
                    <a:pt x="1" y="1060"/>
                    <a:pt x="322" y="1370"/>
                    <a:pt x="692" y="1370"/>
                  </a:cubicBezTo>
                  <a:cubicBezTo>
                    <a:pt x="1061" y="1370"/>
                    <a:pt x="1370" y="1060"/>
                    <a:pt x="1370" y="691"/>
                  </a:cubicBezTo>
                  <a:cubicBezTo>
                    <a:pt x="1370" y="310"/>
                    <a:pt x="1073" y="1"/>
                    <a:pt x="6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sp>
          <p:nvSpPr>
            <p:cNvPr id="1067" name="Google Shape;1067;p56"/>
            <p:cNvSpPr/>
            <p:nvPr/>
          </p:nvSpPr>
          <p:spPr>
            <a:xfrm>
              <a:off x="3940346" y="2120300"/>
              <a:ext cx="54970" cy="55002"/>
            </a:xfrm>
            <a:custGeom>
              <a:rect b="b" l="l" r="r" t="t"/>
              <a:pathLst>
                <a:path extrusionOk="0" h="1728" w="1727">
                  <a:moveTo>
                    <a:pt x="869" y="322"/>
                  </a:moveTo>
                  <a:cubicBezTo>
                    <a:pt x="1167" y="322"/>
                    <a:pt x="1405" y="572"/>
                    <a:pt x="1405" y="870"/>
                  </a:cubicBezTo>
                  <a:cubicBezTo>
                    <a:pt x="1405" y="1167"/>
                    <a:pt x="1167" y="1406"/>
                    <a:pt x="869" y="1406"/>
                  </a:cubicBezTo>
                  <a:cubicBezTo>
                    <a:pt x="572" y="1406"/>
                    <a:pt x="334" y="1167"/>
                    <a:pt x="334" y="870"/>
                  </a:cubicBezTo>
                  <a:cubicBezTo>
                    <a:pt x="334" y="572"/>
                    <a:pt x="572" y="322"/>
                    <a:pt x="869" y="322"/>
                  </a:cubicBezTo>
                  <a:close/>
                  <a:moveTo>
                    <a:pt x="869" y="1"/>
                  </a:moveTo>
                  <a:cubicBezTo>
                    <a:pt x="393" y="1"/>
                    <a:pt x="0" y="394"/>
                    <a:pt x="0" y="870"/>
                  </a:cubicBezTo>
                  <a:cubicBezTo>
                    <a:pt x="0" y="1346"/>
                    <a:pt x="393" y="1727"/>
                    <a:pt x="869" y="1727"/>
                  </a:cubicBezTo>
                  <a:cubicBezTo>
                    <a:pt x="1346" y="1727"/>
                    <a:pt x="1727" y="1346"/>
                    <a:pt x="1727" y="870"/>
                  </a:cubicBezTo>
                  <a:cubicBezTo>
                    <a:pt x="1727" y="394"/>
                    <a:pt x="1346" y="1"/>
                    <a:pt x="8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sp>
          <p:nvSpPr>
            <p:cNvPr id="1068" name="Google Shape;1068;p56"/>
            <p:cNvSpPr/>
            <p:nvPr/>
          </p:nvSpPr>
          <p:spPr>
            <a:xfrm>
              <a:off x="3784952" y="2120300"/>
              <a:ext cx="54970" cy="55002"/>
            </a:xfrm>
            <a:custGeom>
              <a:rect b="b" l="l" r="r" t="t"/>
              <a:pathLst>
                <a:path extrusionOk="0" h="1728" w="1727">
                  <a:moveTo>
                    <a:pt x="870" y="322"/>
                  </a:moveTo>
                  <a:cubicBezTo>
                    <a:pt x="1167" y="322"/>
                    <a:pt x="1406" y="572"/>
                    <a:pt x="1406" y="870"/>
                  </a:cubicBezTo>
                  <a:cubicBezTo>
                    <a:pt x="1406" y="1167"/>
                    <a:pt x="1167" y="1406"/>
                    <a:pt x="870" y="1406"/>
                  </a:cubicBezTo>
                  <a:cubicBezTo>
                    <a:pt x="572" y="1406"/>
                    <a:pt x="334" y="1167"/>
                    <a:pt x="334" y="870"/>
                  </a:cubicBezTo>
                  <a:cubicBezTo>
                    <a:pt x="334" y="572"/>
                    <a:pt x="572" y="322"/>
                    <a:pt x="870" y="322"/>
                  </a:cubicBezTo>
                  <a:close/>
                  <a:moveTo>
                    <a:pt x="870" y="1"/>
                  </a:moveTo>
                  <a:cubicBezTo>
                    <a:pt x="394" y="1"/>
                    <a:pt x="1" y="394"/>
                    <a:pt x="1" y="870"/>
                  </a:cubicBezTo>
                  <a:cubicBezTo>
                    <a:pt x="1" y="1346"/>
                    <a:pt x="394" y="1727"/>
                    <a:pt x="870" y="1727"/>
                  </a:cubicBezTo>
                  <a:cubicBezTo>
                    <a:pt x="1346" y="1727"/>
                    <a:pt x="1727" y="1346"/>
                    <a:pt x="1727" y="870"/>
                  </a:cubicBezTo>
                  <a:cubicBezTo>
                    <a:pt x="1727" y="394"/>
                    <a:pt x="1346" y="1"/>
                    <a:pt x="8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sp>
          <p:nvSpPr>
            <p:cNvPr id="1069" name="Google Shape;1069;p56"/>
            <p:cNvSpPr/>
            <p:nvPr/>
          </p:nvSpPr>
          <p:spPr>
            <a:xfrm>
              <a:off x="3712952" y="2281360"/>
              <a:ext cx="44371" cy="43639"/>
            </a:xfrm>
            <a:custGeom>
              <a:rect b="b" l="l" r="r" t="t"/>
              <a:pathLst>
                <a:path extrusionOk="0" h="1371" w="1394">
                  <a:moveTo>
                    <a:pt x="691" y="334"/>
                  </a:moveTo>
                  <a:cubicBezTo>
                    <a:pt x="881" y="334"/>
                    <a:pt x="1048" y="489"/>
                    <a:pt x="1048" y="691"/>
                  </a:cubicBezTo>
                  <a:cubicBezTo>
                    <a:pt x="1048" y="882"/>
                    <a:pt x="893" y="1049"/>
                    <a:pt x="691" y="1049"/>
                  </a:cubicBezTo>
                  <a:cubicBezTo>
                    <a:pt x="500" y="1049"/>
                    <a:pt x="334" y="882"/>
                    <a:pt x="334" y="691"/>
                  </a:cubicBezTo>
                  <a:cubicBezTo>
                    <a:pt x="334" y="489"/>
                    <a:pt x="500" y="334"/>
                    <a:pt x="691" y="334"/>
                  </a:cubicBezTo>
                  <a:close/>
                  <a:moveTo>
                    <a:pt x="691" y="1"/>
                  </a:moveTo>
                  <a:cubicBezTo>
                    <a:pt x="322" y="1"/>
                    <a:pt x="0" y="310"/>
                    <a:pt x="0" y="691"/>
                  </a:cubicBezTo>
                  <a:cubicBezTo>
                    <a:pt x="0" y="1060"/>
                    <a:pt x="322" y="1370"/>
                    <a:pt x="691" y="1370"/>
                  </a:cubicBezTo>
                  <a:cubicBezTo>
                    <a:pt x="1060" y="1370"/>
                    <a:pt x="1370" y="1060"/>
                    <a:pt x="1370" y="691"/>
                  </a:cubicBezTo>
                  <a:cubicBezTo>
                    <a:pt x="1393" y="310"/>
                    <a:pt x="1072" y="1"/>
                    <a:pt x="6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sp>
          <p:nvSpPr>
            <p:cNvPr id="1070" name="Google Shape;1070;p56"/>
            <p:cNvSpPr/>
            <p:nvPr/>
          </p:nvSpPr>
          <p:spPr>
            <a:xfrm>
              <a:off x="4023708" y="2281360"/>
              <a:ext cx="43607" cy="43639"/>
            </a:xfrm>
            <a:custGeom>
              <a:rect b="b" l="l" r="r" t="t"/>
              <a:pathLst>
                <a:path extrusionOk="0" h="1371" w="1370">
                  <a:moveTo>
                    <a:pt x="691" y="334"/>
                  </a:moveTo>
                  <a:cubicBezTo>
                    <a:pt x="882" y="334"/>
                    <a:pt x="1048" y="489"/>
                    <a:pt x="1048" y="691"/>
                  </a:cubicBezTo>
                  <a:cubicBezTo>
                    <a:pt x="1048" y="882"/>
                    <a:pt x="882" y="1049"/>
                    <a:pt x="691" y="1049"/>
                  </a:cubicBezTo>
                  <a:cubicBezTo>
                    <a:pt x="501" y="1049"/>
                    <a:pt x="334" y="882"/>
                    <a:pt x="334" y="691"/>
                  </a:cubicBezTo>
                  <a:cubicBezTo>
                    <a:pt x="334" y="489"/>
                    <a:pt x="501" y="334"/>
                    <a:pt x="691" y="334"/>
                  </a:cubicBezTo>
                  <a:close/>
                  <a:moveTo>
                    <a:pt x="691" y="1"/>
                  </a:moveTo>
                  <a:cubicBezTo>
                    <a:pt x="322" y="1"/>
                    <a:pt x="1" y="310"/>
                    <a:pt x="1" y="691"/>
                  </a:cubicBezTo>
                  <a:cubicBezTo>
                    <a:pt x="1" y="1060"/>
                    <a:pt x="322" y="1370"/>
                    <a:pt x="691" y="1370"/>
                  </a:cubicBezTo>
                  <a:cubicBezTo>
                    <a:pt x="1060" y="1370"/>
                    <a:pt x="1370" y="1060"/>
                    <a:pt x="1370" y="691"/>
                  </a:cubicBezTo>
                  <a:cubicBezTo>
                    <a:pt x="1370" y="310"/>
                    <a:pt x="1060" y="1"/>
                    <a:pt x="6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sp>
          <p:nvSpPr>
            <p:cNvPr id="1071" name="Google Shape;1071;p56"/>
            <p:cNvSpPr/>
            <p:nvPr/>
          </p:nvSpPr>
          <p:spPr>
            <a:xfrm>
              <a:off x="3852049" y="1970604"/>
              <a:ext cx="76583" cy="76965"/>
            </a:xfrm>
            <a:custGeom>
              <a:rect b="b" l="l" r="r" t="t"/>
              <a:pathLst>
                <a:path extrusionOk="0" h="2418" w="2406">
                  <a:moveTo>
                    <a:pt x="1203" y="346"/>
                  </a:moveTo>
                  <a:cubicBezTo>
                    <a:pt x="1679" y="346"/>
                    <a:pt x="2084" y="751"/>
                    <a:pt x="2084" y="1227"/>
                  </a:cubicBezTo>
                  <a:cubicBezTo>
                    <a:pt x="2084" y="1703"/>
                    <a:pt x="1691" y="2096"/>
                    <a:pt x="1203" y="2096"/>
                  </a:cubicBezTo>
                  <a:cubicBezTo>
                    <a:pt x="714" y="2096"/>
                    <a:pt x="321" y="1703"/>
                    <a:pt x="321" y="1227"/>
                  </a:cubicBezTo>
                  <a:cubicBezTo>
                    <a:pt x="321" y="727"/>
                    <a:pt x="726" y="346"/>
                    <a:pt x="1203" y="346"/>
                  </a:cubicBezTo>
                  <a:close/>
                  <a:moveTo>
                    <a:pt x="1203" y="1"/>
                  </a:moveTo>
                  <a:cubicBezTo>
                    <a:pt x="536" y="1"/>
                    <a:pt x="0" y="536"/>
                    <a:pt x="0" y="1203"/>
                  </a:cubicBezTo>
                  <a:cubicBezTo>
                    <a:pt x="0" y="1882"/>
                    <a:pt x="536" y="2418"/>
                    <a:pt x="1203" y="2418"/>
                  </a:cubicBezTo>
                  <a:cubicBezTo>
                    <a:pt x="1869" y="2418"/>
                    <a:pt x="2405" y="1882"/>
                    <a:pt x="2405" y="1203"/>
                  </a:cubicBezTo>
                  <a:cubicBezTo>
                    <a:pt x="2405" y="548"/>
                    <a:pt x="1869" y="1"/>
                    <a:pt x="120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sp>
          <p:nvSpPr>
            <p:cNvPr id="1072" name="Google Shape;1072;p56"/>
            <p:cNvSpPr/>
            <p:nvPr/>
          </p:nvSpPr>
          <p:spPr>
            <a:xfrm>
              <a:off x="3746310" y="2187016"/>
              <a:ext cx="132667" cy="88710"/>
            </a:xfrm>
            <a:custGeom>
              <a:rect b="b" l="l" r="r" t="t"/>
              <a:pathLst>
                <a:path extrusionOk="0" h="2787" w="4168">
                  <a:moveTo>
                    <a:pt x="2084" y="0"/>
                  </a:moveTo>
                  <a:cubicBezTo>
                    <a:pt x="1989" y="0"/>
                    <a:pt x="1917" y="84"/>
                    <a:pt x="1917" y="167"/>
                  </a:cubicBezTo>
                  <a:lnTo>
                    <a:pt x="1917" y="1405"/>
                  </a:lnTo>
                  <a:lnTo>
                    <a:pt x="1060" y="1405"/>
                  </a:lnTo>
                  <a:cubicBezTo>
                    <a:pt x="798" y="1405"/>
                    <a:pt x="560" y="1536"/>
                    <a:pt x="441" y="1774"/>
                  </a:cubicBezTo>
                  <a:lnTo>
                    <a:pt x="48" y="2548"/>
                  </a:lnTo>
                  <a:cubicBezTo>
                    <a:pt x="0" y="2620"/>
                    <a:pt x="24" y="2727"/>
                    <a:pt x="119" y="2774"/>
                  </a:cubicBezTo>
                  <a:cubicBezTo>
                    <a:pt x="143" y="2786"/>
                    <a:pt x="155" y="2786"/>
                    <a:pt x="191" y="2786"/>
                  </a:cubicBezTo>
                  <a:cubicBezTo>
                    <a:pt x="250" y="2786"/>
                    <a:pt x="310" y="2762"/>
                    <a:pt x="345" y="2703"/>
                  </a:cubicBezTo>
                  <a:lnTo>
                    <a:pt x="738" y="1929"/>
                  </a:lnTo>
                  <a:cubicBezTo>
                    <a:pt x="798" y="1810"/>
                    <a:pt x="917" y="1727"/>
                    <a:pt x="1060" y="1727"/>
                  </a:cubicBezTo>
                  <a:lnTo>
                    <a:pt x="3096" y="1727"/>
                  </a:lnTo>
                  <a:cubicBezTo>
                    <a:pt x="3227" y="1727"/>
                    <a:pt x="3346" y="1810"/>
                    <a:pt x="3405" y="1929"/>
                  </a:cubicBezTo>
                  <a:lnTo>
                    <a:pt x="3810" y="2703"/>
                  </a:lnTo>
                  <a:cubicBezTo>
                    <a:pt x="3846" y="2756"/>
                    <a:pt x="3902" y="2783"/>
                    <a:pt x="3968" y="2783"/>
                  </a:cubicBezTo>
                  <a:cubicBezTo>
                    <a:pt x="3989" y="2783"/>
                    <a:pt x="4013" y="2780"/>
                    <a:pt x="4036" y="2774"/>
                  </a:cubicBezTo>
                  <a:cubicBezTo>
                    <a:pt x="4132" y="2715"/>
                    <a:pt x="4167" y="2608"/>
                    <a:pt x="4120" y="2536"/>
                  </a:cubicBezTo>
                  <a:lnTo>
                    <a:pt x="3715" y="1762"/>
                  </a:lnTo>
                  <a:cubicBezTo>
                    <a:pt x="3596" y="1536"/>
                    <a:pt x="3358" y="1393"/>
                    <a:pt x="3108" y="1393"/>
                  </a:cubicBezTo>
                  <a:lnTo>
                    <a:pt x="2250" y="1393"/>
                  </a:lnTo>
                  <a:lnTo>
                    <a:pt x="2250" y="167"/>
                  </a:lnTo>
                  <a:cubicBezTo>
                    <a:pt x="2250" y="84"/>
                    <a:pt x="2167" y="0"/>
                    <a:pt x="20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sp>
          <p:nvSpPr>
            <p:cNvPr id="1073" name="Google Shape;1073;p56"/>
            <p:cNvSpPr/>
            <p:nvPr/>
          </p:nvSpPr>
          <p:spPr>
            <a:xfrm>
              <a:off x="3831583" y="2059664"/>
              <a:ext cx="117485" cy="54748"/>
            </a:xfrm>
            <a:custGeom>
              <a:rect b="b" l="l" r="r" t="t"/>
              <a:pathLst>
                <a:path extrusionOk="0" h="1720" w="3691">
                  <a:moveTo>
                    <a:pt x="1846" y="1"/>
                  </a:moveTo>
                  <a:cubicBezTo>
                    <a:pt x="1750" y="1"/>
                    <a:pt x="1679" y="72"/>
                    <a:pt x="1679" y="167"/>
                  </a:cubicBezTo>
                  <a:lnTo>
                    <a:pt x="1679" y="703"/>
                  </a:lnTo>
                  <a:lnTo>
                    <a:pt x="750" y="703"/>
                  </a:lnTo>
                  <a:cubicBezTo>
                    <a:pt x="560" y="703"/>
                    <a:pt x="405" y="810"/>
                    <a:pt x="310" y="965"/>
                  </a:cubicBezTo>
                  <a:lnTo>
                    <a:pt x="48" y="1477"/>
                  </a:lnTo>
                  <a:cubicBezTo>
                    <a:pt x="0" y="1548"/>
                    <a:pt x="24" y="1656"/>
                    <a:pt x="119" y="1703"/>
                  </a:cubicBezTo>
                  <a:cubicBezTo>
                    <a:pt x="140" y="1714"/>
                    <a:pt x="164" y="1719"/>
                    <a:pt x="188" y="1719"/>
                  </a:cubicBezTo>
                  <a:cubicBezTo>
                    <a:pt x="248" y="1719"/>
                    <a:pt x="312" y="1687"/>
                    <a:pt x="345" y="1620"/>
                  </a:cubicBezTo>
                  <a:lnTo>
                    <a:pt x="607" y="1120"/>
                  </a:lnTo>
                  <a:cubicBezTo>
                    <a:pt x="643" y="1060"/>
                    <a:pt x="703" y="1013"/>
                    <a:pt x="774" y="1013"/>
                  </a:cubicBezTo>
                  <a:lnTo>
                    <a:pt x="2929" y="1013"/>
                  </a:lnTo>
                  <a:cubicBezTo>
                    <a:pt x="3000" y="1013"/>
                    <a:pt x="3060" y="1060"/>
                    <a:pt x="3096" y="1120"/>
                  </a:cubicBezTo>
                  <a:lnTo>
                    <a:pt x="3358" y="1620"/>
                  </a:lnTo>
                  <a:cubicBezTo>
                    <a:pt x="3393" y="1679"/>
                    <a:pt x="3453" y="1715"/>
                    <a:pt x="3512" y="1715"/>
                  </a:cubicBezTo>
                  <a:cubicBezTo>
                    <a:pt x="3536" y="1715"/>
                    <a:pt x="3548" y="1715"/>
                    <a:pt x="3584" y="1703"/>
                  </a:cubicBezTo>
                  <a:cubicBezTo>
                    <a:pt x="3655" y="1656"/>
                    <a:pt x="3691" y="1548"/>
                    <a:pt x="3643" y="1477"/>
                  </a:cubicBezTo>
                  <a:lnTo>
                    <a:pt x="3381" y="965"/>
                  </a:lnTo>
                  <a:cubicBezTo>
                    <a:pt x="3286" y="810"/>
                    <a:pt x="3108" y="703"/>
                    <a:pt x="2929" y="703"/>
                  </a:cubicBezTo>
                  <a:lnTo>
                    <a:pt x="2012" y="703"/>
                  </a:lnTo>
                  <a:lnTo>
                    <a:pt x="2012" y="167"/>
                  </a:lnTo>
                  <a:cubicBezTo>
                    <a:pt x="2012" y="72"/>
                    <a:pt x="1929" y="1"/>
                    <a:pt x="18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sp>
          <p:nvSpPr>
            <p:cNvPr id="1074" name="Google Shape;1074;p56"/>
            <p:cNvSpPr/>
            <p:nvPr/>
          </p:nvSpPr>
          <p:spPr>
            <a:xfrm>
              <a:off x="3901672" y="2187016"/>
              <a:ext cx="132285" cy="88997"/>
            </a:xfrm>
            <a:custGeom>
              <a:rect b="b" l="l" r="r" t="t"/>
              <a:pathLst>
                <a:path extrusionOk="0" h="2796" w="4156">
                  <a:moveTo>
                    <a:pt x="2084" y="0"/>
                  </a:moveTo>
                  <a:cubicBezTo>
                    <a:pt x="1989" y="0"/>
                    <a:pt x="1918" y="84"/>
                    <a:pt x="1918" y="167"/>
                  </a:cubicBezTo>
                  <a:lnTo>
                    <a:pt x="1918" y="1405"/>
                  </a:lnTo>
                  <a:lnTo>
                    <a:pt x="1060" y="1405"/>
                  </a:lnTo>
                  <a:cubicBezTo>
                    <a:pt x="798" y="1405"/>
                    <a:pt x="560" y="1536"/>
                    <a:pt x="441" y="1774"/>
                  </a:cubicBezTo>
                  <a:lnTo>
                    <a:pt x="36" y="2548"/>
                  </a:lnTo>
                  <a:cubicBezTo>
                    <a:pt x="1" y="2620"/>
                    <a:pt x="25" y="2727"/>
                    <a:pt x="120" y="2774"/>
                  </a:cubicBezTo>
                  <a:cubicBezTo>
                    <a:pt x="142" y="2789"/>
                    <a:pt x="167" y="2796"/>
                    <a:pt x="192" y="2796"/>
                  </a:cubicBezTo>
                  <a:cubicBezTo>
                    <a:pt x="250" y="2796"/>
                    <a:pt x="309" y="2761"/>
                    <a:pt x="334" y="2703"/>
                  </a:cubicBezTo>
                  <a:lnTo>
                    <a:pt x="739" y="1929"/>
                  </a:lnTo>
                  <a:cubicBezTo>
                    <a:pt x="798" y="1810"/>
                    <a:pt x="918" y="1727"/>
                    <a:pt x="1060" y="1727"/>
                  </a:cubicBezTo>
                  <a:lnTo>
                    <a:pt x="3096" y="1727"/>
                  </a:lnTo>
                  <a:cubicBezTo>
                    <a:pt x="3227" y="1727"/>
                    <a:pt x="3346" y="1810"/>
                    <a:pt x="3406" y="1929"/>
                  </a:cubicBezTo>
                  <a:lnTo>
                    <a:pt x="3811" y="2703"/>
                  </a:lnTo>
                  <a:cubicBezTo>
                    <a:pt x="3835" y="2762"/>
                    <a:pt x="3894" y="2786"/>
                    <a:pt x="3954" y="2786"/>
                  </a:cubicBezTo>
                  <a:cubicBezTo>
                    <a:pt x="3989" y="2786"/>
                    <a:pt x="4001" y="2786"/>
                    <a:pt x="4037" y="2774"/>
                  </a:cubicBezTo>
                  <a:cubicBezTo>
                    <a:pt x="4120" y="2715"/>
                    <a:pt x="4156" y="2608"/>
                    <a:pt x="4120" y="2536"/>
                  </a:cubicBezTo>
                  <a:lnTo>
                    <a:pt x="3715" y="1762"/>
                  </a:lnTo>
                  <a:cubicBezTo>
                    <a:pt x="3596" y="1536"/>
                    <a:pt x="3358" y="1393"/>
                    <a:pt x="3108" y="1393"/>
                  </a:cubicBezTo>
                  <a:lnTo>
                    <a:pt x="2251" y="1393"/>
                  </a:lnTo>
                  <a:lnTo>
                    <a:pt x="2251" y="167"/>
                  </a:lnTo>
                  <a:cubicBezTo>
                    <a:pt x="2251" y="84"/>
                    <a:pt x="2168" y="0"/>
                    <a:pt x="20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57"/>
          <p:cNvSpPr txBox="1"/>
          <p:nvPr>
            <p:ph idx="4" type="ctrTitle"/>
          </p:nvPr>
        </p:nvSpPr>
        <p:spPr>
          <a:xfrm>
            <a:off x="618825" y="912950"/>
            <a:ext cx="4557600" cy="6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01) Creating Relational Schemas (1 : M)</a:t>
            </a:r>
            <a:endParaRPr/>
          </a:p>
        </p:txBody>
      </p:sp>
      <p:sp>
        <p:nvSpPr>
          <p:cNvPr id="1080" name="Google Shape;1080;p57"/>
          <p:cNvSpPr txBox="1"/>
          <p:nvPr>
            <p:ph idx="4" type="ctrTitle"/>
          </p:nvPr>
        </p:nvSpPr>
        <p:spPr>
          <a:xfrm>
            <a:off x="618825" y="411675"/>
            <a:ext cx="3770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Logical Data Model </a:t>
            </a:r>
            <a:endParaRPr/>
          </a:p>
        </p:txBody>
      </p:sp>
      <p:sp>
        <p:nvSpPr>
          <p:cNvPr id="1081" name="Google Shape;1081;p57"/>
          <p:cNvSpPr txBox="1"/>
          <p:nvPr/>
        </p:nvSpPr>
        <p:spPr>
          <a:xfrm>
            <a:off x="618825" y="1693700"/>
            <a:ext cx="5251500" cy="212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Member user </a:t>
            </a:r>
            <a:r>
              <a:rPr lang="en" u="sng">
                <a:solidFill>
                  <a:schemeClr val="lt1"/>
                </a:solidFill>
                <a:latin typeface="Maven Pro"/>
                <a:ea typeface="Maven Pro"/>
                <a:cs typeface="Maven Pro"/>
                <a:sym typeface="Maven Pro"/>
              </a:rPr>
              <a:t>borrows</a:t>
            </a:r>
            <a:r>
              <a:rPr lang="en">
                <a:solidFill>
                  <a:schemeClr val="lt1"/>
                </a:solidFill>
                <a:latin typeface="Maven Pro"/>
                <a:ea typeface="Maven Pro"/>
                <a:cs typeface="Maven Pro"/>
                <a:sym typeface="Maven Pro"/>
              </a:rPr>
              <a:t> book (1 : M)</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Identify the </a:t>
            </a:r>
            <a:r>
              <a:rPr b="1" lang="en">
                <a:solidFill>
                  <a:schemeClr val="lt1"/>
                </a:solidFill>
                <a:latin typeface="Maven Pro"/>
                <a:ea typeface="Maven Pro"/>
                <a:cs typeface="Maven Pro"/>
                <a:sym typeface="Maven Pro"/>
              </a:rPr>
              <a:t>parent entity</a:t>
            </a:r>
            <a:r>
              <a:rPr lang="en">
                <a:solidFill>
                  <a:schemeClr val="lt1"/>
                </a:solidFill>
                <a:latin typeface="Maven Pro"/>
                <a:ea typeface="Maven Pro"/>
                <a:cs typeface="Maven Pro"/>
                <a:sym typeface="Maven Pro"/>
              </a:rPr>
              <a:t> : Member user</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Identify the </a:t>
            </a:r>
            <a:r>
              <a:rPr b="1" lang="en">
                <a:solidFill>
                  <a:schemeClr val="lt1"/>
                </a:solidFill>
                <a:latin typeface="Maven Pro"/>
                <a:ea typeface="Maven Pro"/>
                <a:cs typeface="Maven Pro"/>
                <a:sym typeface="Maven Pro"/>
              </a:rPr>
              <a:t>child entity : </a:t>
            </a:r>
            <a:r>
              <a:rPr lang="en">
                <a:solidFill>
                  <a:schemeClr val="lt1"/>
                </a:solidFill>
                <a:latin typeface="Maven Pro"/>
                <a:ea typeface="Maven Pro"/>
                <a:cs typeface="Maven Pro"/>
                <a:sym typeface="Maven Pro"/>
              </a:rPr>
              <a:t>Book</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Hence we copy the </a:t>
            </a:r>
            <a:r>
              <a:rPr b="1" lang="en">
                <a:solidFill>
                  <a:schemeClr val="lt1"/>
                </a:solidFill>
                <a:latin typeface="Maven Pro"/>
                <a:ea typeface="Maven Pro"/>
                <a:cs typeface="Maven Pro"/>
                <a:sym typeface="Maven Pro"/>
              </a:rPr>
              <a:t>PK</a:t>
            </a:r>
            <a:r>
              <a:rPr lang="en">
                <a:solidFill>
                  <a:schemeClr val="lt1"/>
                </a:solidFill>
                <a:latin typeface="Maven Pro"/>
                <a:ea typeface="Maven Pro"/>
                <a:cs typeface="Maven Pro"/>
                <a:sym typeface="Maven Pro"/>
              </a:rPr>
              <a:t> of member user into Book</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Additional step : the due date attribute under the “borrows relation” should be included under Book(child entity)</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p:txBody>
      </p:sp>
      <p:sp>
        <p:nvSpPr>
          <p:cNvPr id="1082" name="Google Shape;1082;p57"/>
          <p:cNvSpPr txBox="1"/>
          <p:nvPr>
            <p:ph idx="4" type="ctrTitle"/>
          </p:nvPr>
        </p:nvSpPr>
        <p:spPr>
          <a:xfrm>
            <a:off x="5662825" y="912950"/>
            <a:ext cx="2698200" cy="168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400">
              <a:solidFill>
                <a:srgbClr val="000000"/>
              </a:solidFill>
              <a:latin typeface="Maven Pro"/>
              <a:ea typeface="Maven Pro"/>
              <a:cs typeface="Maven Pro"/>
              <a:sym typeface="Maven Pro"/>
            </a:endParaRPr>
          </a:p>
          <a:p>
            <a:pPr indent="0" lvl="0" marL="0" rtl="0" algn="l">
              <a:spcBef>
                <a:spcPts val="0"/>
              </a:spcBef>
              <a:spcAft>
                <a:spcPts val="0"/>
              </a:spcAft>
              <a:buNone/>
            </a:pPr>
            <a:r>
              <a:rPr lang="en" sz="1400">
                <a:latin typeface="Maven Pro"/>
                <a:ea typeface="Maven Pro"/>
                <a:cs typeface="Maven Pro"/>
                <a:sym typeface="Maven Pro"/>
              </a:rPr>
              <a:t> </a:t>
            </a:r>
            <a:endParaRPr sz="1400">
              <a:latin typeface="Maven Pro"/>
              <a:ea typeface="Maven Pro"/>
              <a:cs typeface="Maven Pro"/>
              <a:sym typeface="Maven Pro"/>
            </a:endParaRPr>
          </a:p>
          <a:p>
            <a:pPr indent="0" lvl="0" marL="0" rtl="0" algn="l">
              <a:spcBef>
                <a:spcPts val="0"/>
              </a:spcBef>
              <a:spcAft>
                <a:spcPts val="0"/>
              </a:spcAft>
              <a:buNone/>
            </a:pPr>
            <a:r>
              <a:rPr lang="en" sz="1400">
                <a:solidFill>
                  <a:srgbClr val="FFFFFF"/>
                </a:solidFill>
                <a:latin typeface="Maven Pro"/>
                <a:ea typeface="Maven Pro"/>
                <a:cs typeface="Maven Pro"/>
                <a:sym typeface="Maven Pro"/>
              </a:rPr>
              <a:t>Rule: For each 1:* binary relationship, the entity on the “one side” of the relationship is designated as the parent entity and the entity on the “many side” is designated as the child entity.</a:t>
            </a:r>
            <a:endParaRPr>
              <a:solidFill>
                <a:srgbClr val="FFFFFF"/>
              </a:solidFill>
            </a:endParaRPr>
          </a:p>
        </p:txBody>
      </p:sp>
      <p:sp>
        <p:nvSpPr>
          <p:cNvPr id="1083" name="Google Shape;1083;p57"/>
          <p:cNvSpPr txBox="1"/>
          <p:nvPr/>
        </p:nvSpPr>
        <p:spPr>
          <a:xfrm>
            <a:off x="6185350" y="3095525"/>
            <a:ext cx="24492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FFFFFF"/>
                </a:solidFill>
                <a:latin typeface="Maven Pro"/>
                <a:ea typeface="Maven Pro"/>
                <a:cs typeface="Maven Pro"/>
                <a:sym typeface="Maven Pro"/>
              </a:rPr>
              <a:t>Post a copy of the </a:t>
            </a:r>
            <a:r>
              <a:rPr b="1" lang="en">
                <a:solidFill>
                  <a:srgbClr val="FFFFFF"/>
                </a:solidFill>
                <a:latin typeface="Maven Pro"/>
                <a:ea typeface="Maven Pro"/>
                <a:cs typeface="Maven Pro"/>
                <a:sym typeface="Maven Pro"/>
              </a:rPr>
              <a:t>primary key</a:t>
            </a:r>
            <a:r>
              <a:rPr lang="en">
                <a:solidFill>
                  <a:srgbClr val="FFFFFF"/>
                </a:solidFill>
                <a:latin typeface="Maven Pro"/>
                <a:ea typeface="Maven Pro"/>
                <a:cs typeface="Maven Pro"/>
                <a:sym typeface="Maven Pro"/>
              </a:rPr>
              <a:t> attribute(s) of the </a:t>
            </a:r>
            <a:r>
              <a:rPr b="1" lang="en">
                <a:solidFill>
                  <a:srgbClr val="FFFFFF"/>
                </a:solidFill>
                <a:latin typeface="Maven Pro"/>
                <a:ea typeface="Maven Pro"/>
                <a:cs typeface="Maven Pro"/>
                <a:sym typeface="Maven Pro"/>
              </a:rPr>
              <a:t>parent entity</a:t>
            </a:r>
            <a:r>
              <a:rPr lang="en">
                <a:solidFill>
                  <a:srgbClr val="FFFFFF"/>
                </a:solidFill>
                <a:latin typeface="Maven Pro"/>
                <a:ea typeface="Maven Pro"/>
                <a:cs typeface="Maven Pro"/>
                <a:sym typeface="Maven Pro"/>
              </a:rPr>
              <a:t> into the relation representing the child entity, to act as a foreign key.</a:t>
            </a:r>
            <a:endParaRPr sz="1600">
              <a:solidFill>
                <a:srgbClr val="FFFFFF"/>
              </a:solidFill>
              <a:latin typeface="Maven Pro"/>
              <a:ea typeface="Maven Pro"/>
              <a:cs typeface="Maven Pro"/>
              <a:sym typeface="Maven Pro"/>
            </a:endParaRPr>
          </a:p>
        </p:txBody>
      </p:sp>
      <p:sp>
        <p:nvSpPr>
          <p:cNvPr id="1084" name="Google Shape;1084;p57"/>
          <p:cNvSpPr/>
          <p:nvPr/>
        </p:nvSpPr>
        <p:spPr>
          <a:xfrm>
            <a:off x="5538625" y="779450"/>
            <a:ext cx="2822400" cy="19569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85" name="Google Shape;1085;p57"/>
          <p:cNvSpPr/>
          <p:nvPr/>
        </p:nvSpPr>
        <p:spPr>
          <a:xfrm>
            <a:off x="6060850" y="2936675"/>
            <a:ext cx="2822400" cy="19569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58"/>
          <p:cNvSpPr txBox="1"/>
          <p:nvPr>
            <p:ph idx="4" type="ctrTitle"/>
          </p:nvPr>
        </p:nvSpPr>
        <p:spPr>
          <a:xfrm>
            <a:off x="618825" y="411675"/>
            <a:ext cx="3770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Logical Data Model </a:t>
            </a:r>
            <a:endParaRPr/>
          </a:p>
        </p:txBody>
      </p:sp>
      <p:sp>
        <p:nvSpPr>
          <p:cNvPr id="1091" name="Google Shape;1091;p58"/>
          <p:cNvSpPr/>
          <p:nvPr/>
        </p:nvSpPr>
        <p:spPr>
          <a:xfrm>
            <a:off x="269025" y="1662038"/>
            <a:ext cx="4470000" cy="13152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Calibri"/>
              <a:ea typeface="Calibri"/>
              <a:cs typeface="Calibri"/>
              <a:sym typeface="Calibri"/>
            </a:endParaRPr>
          </a:p>
        </p:txBody>
      </p:sp>
      <p:sp>
        <p:nvSpPr>
          <p:cNvPr id="1092" name="Google Shape;1092;p58"/>
          <p:cNvSpPr txBox="1"/>
          <p:nvPr>
            <p:ph idx="4" type="ctrTitle"/>
          </p:nvPr>
        </p:nvSpPr>
        <p:spPr>
          <a:xfrm>
            <a:off x="618825" y="836400"/>
            <a:ext cx="5489100" cy="61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2000"/>
              <a:t>02) Refining schemas by Normalisation or Combining </a:t>
            </a:r>
            <a:endParaRPr/>
          </a:p>
        </p:txBody>
      </p:sp>
      <p:sp>
        <p:nvSpPr>
          <p:cNvPr id="1093" name="Google Shape;1093;p58"/>
          <p:cNvSpPr txBox="1"/>
          <p:nvPr>
            <p:ph idx="4294967295" type="body"/>
          </p:nvPr>
        </p:nvSpPr>
        <p:spPr>
          <a:xfrm>
            <a:off x="450425" y="1757575"/>
            <a:ext cx="4065600" cy="112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Member user (memberID, password)</a:t>
            </a:r>
            <a:endParaRPr/>
          </a:p>
          <a:p>
            <a:pPr indent="0" lvl="0" marL="0" rtl="0" algn="l">
              <a:lnSpc>
                <a:spcPct val="100000"/>
              </a:lnSpc>
              <a:spcBef>
                <a:spcPts val="1600"/>
              </a:spcBef>
              <a:spcAft>
                <a:spcPts val="0"/>
              </a:spcAft>
              <a:buNone/>
            </a:pPr>
            <a:r>
              <a:rPr lang="en"/>
              <a:t>Book (bookID, bookTitle)</a:t>
            </a:r>
            <a:endParaRPr/>
          </a:p>
          <a:p>
            <a:pPr indent="0" lvl="0" marL="0" rtl="0" algn="l">
              <a:spcBef>
                <a:spcPts val="1600"/>
              </a:spcBef>
              <a:spcAft>
                <a:spcPts val="1600"/>
              </a:spcAft>
              <a:buNone/>
            </a:pPr>
            <a:r>
              <a:t/>
            </a:r>
            <a:endParaRPr/>
          </a:p>
        </p:txBody>
      </p:sp>
      <p:sp>
        <p:nvSpPr>
          <p:cNvPr id="1094" name="Google Shape;1094;p58"/>
          <p:cNvSpPr txBox="1"/>
          <p:nvPr/>
        </p:nvSpPr>
        <p:spPr>
          <a:xfrm>
            <a:off x="269025" y="3110400"/>
            <a:ext cx="447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aven Pro"/>
                <a:ea typeface="Maven Pro"/>
                <a:cs typeface="Maven Pro"/>
                <a:sym typeface="Maven Pro"/>
              </a:rPr>
              <a:t>Note: we decided to use only the book id and book title attributes for the logical data model which would then be implemented in mysql because the other attributes would be used in the other database, mongodb</a:t>
            </a:r>
            <a:endParaRPr>
              <a:solidFill>
                <a:srgbClr val="FFFFFF"/>
              </a:solidFill>
              <a:latin typeface="Maven Pro"/>
              <a:ea typeface="Maven Pro"/>
              <a:cs typeface="Maven Pro"/>
              <a:sym typeface="Maven Pro"/>
            </a:endParaRPr>
          </a:p>
        </p:txBody>
      </p:sp>
      <p:sp>
        <p:nvSpPr>
          <p:cNvPr id="1095" name="Google Shape;1095;p58"/>
          <p:cNvSpPr/>
          <p:nvPr/>
        </p:nvSpPr>
        <p:spPr>
          <a:xfrm>
            <a:off x="5265975" y="2881675"/>
            <a:ext cx="3352500" cy="18909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Calibri"/>
              <a:ea typeface="Calibri"/>
              <a:cs typeface="Calibri"/>
              <a:sym typeface="Calibri"/>
            </a:endParaRPr>
          </a:p>
        </p:txBody>
      </p:sp>
      <p:sp>
        <p:nvSpPr>
          <p:cNvPr id="1096" name="Google Shape;1096;p58"/>
          <p:cNvSpPr txBox="1"/>
          <p:nvPr/>
        </p:nvSpPr>
        <p:spPr>
          <a:xfrm>
            <a:off x="5503475" y="2956500"/>
            <a:ext cx="3000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Member user (memberID, password)</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800">
              <a:solidFill>
                <a:srgbClr val="FFFFFF"/>
              </a:solidFill>
              <a:latin typeface="Roboto"/>
              <a:ea typeface="Roboto"/>
              <a:cs typeface="Roboto"/>
              <a:sym typeface="Roboto"/>
            </a:endParaRPr>
          </a:p>
          <a:p>
            <a:pPr indent="0" lvl="0" marL="0" rtl="0" algn="l">
              <a:spcBef>
                <a:spcPts val="0"/>
              </a:spcBef>
              <a:spcAft>
                <a:spcPts val="0"/>
              </a:spcAft>
              <a:buNone/>
            </a:pPr>
            <a:r>
              <a:rPr b="1" lang="en" sz="1800">
                <a:solidFill>
                  <a:srgbClr val="FFFFFF"/>
                </a:solidFill>
                <a:latin typeface="Roboto"/>
                <a:ea typeface="Roboto"/>
                <a:cs typeface="Roboto"/>
                <a:sym typeface="Roboto"/>
              </a:rPr>
              <a:t>Book </a:t>
            </a:r>
            <a:r>
              <a:rPr lang="en" sz="1800">
                <a:solidFill>
                  <a:srgbClr val="FFFFFF"/>
                </a:solidFill>
                <a:latin typeface="Roboto"/>
                <a:ea typeface="Roboto"/>
                <a:cs typeface="Roboto"/>
                <a:sym typeface="Roboto"/>
              </a:rPr>
              <a:t>(</a:t>
            </a:r>
            <a:r>
              <a:rPr lang="en" sz="1800" u="sng">
                <a:solidFill>
                  <a:srgbClr val="FFFFFF"/>
                </a:solidFill>
                <a:latin typeface="Roboto"/>
                <a:ea typeface="Roboto"/>
                <a:cs typeface="Roboto"/>
                <a:sym typeface="Roboto"/>
              </a:rPr>
              <a:t>bookID</a:t>
            </a:r>
            <a:r>
              <a:rPr lang="en" sz="1800">
                <a:solidFill>
                  <a:srgbClr val="FFFFFF"/>
                </a:solidFill>
                <a:latin typeface="Roboto"/>
                <a:ea typeface="Roboto"/>
                <a:cs typeface="Roboto"/>
                <a:sym typeface="Roboto"/>
              </a:rPr>
              <a:t>, bookTitle, borrowMemberID, dateDue)</a:t>
            </a:r>
            <a:endParaRPr sz="1800">
              <a:solidFill>
                <a:srgbClr val="FFFFFF"/>
              </a:solidFill>
              <a:latin typeface="Roboto"/>
              <a:ea typeface="Roboto"/>
              <a:cs typeface="Roboto"/>
              <a:sym typeface="Roboto"/>
            </a:endParaRPr>
          </a:p>
        </p:txBody>
      </p:sp>
      <p:sp>
        <p:nvSpPr>
          <p:cNvPr id="1097" name="Google Shape;1097;p58"/>
          <p:cNvSpPr/>
          <p:nvPr/>
        </p:nvSpPr>
        <p:spPr>
          <a:xfrm rot="5400000">
            <a:off x="5661025" y="1114675"/>
            <a:ext cx="878400" cy="2219700"/>
          </a:xfrm>
          <a:prstGeom prst="bentArrow">
            <a:avLst>
              <a:gd fmla="val 32018" name="adj1"/>
              <a:gd fmla="val 30497" name="adj2"/>
              <a:gd fmla="val 25000" name="adj3"/>
              <a:gd fmla="val 43750" name="adj4"/>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59"/>
          <p:cNvSpPr txBox="1"/>
          <p:nvPr>
            <p:ph idx="4" type="ctrTitle"/>
          </p:nvPr>
        </p:nvSpPr>
        <p:spPr>
          <a:xfrm>
            <a:off x="618825" y="912950"/>
            <a:ext cx="4557600" cy="6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01) Creating Relational Schemas (1 : M)</a:t>
            </a:r>
            <a:endParaRPr/>
          </a:p>
        </p:txBody>
      </p:sp>
      <p:sp>
        <p:nvSpPr>
          <p:cNvPr id="1103" name="Google Shape;1103;p59"/>
          <p:cNvSpPr txBox="1"/>
          <p:nvPr>
            <p:ph idx="4" type="ctrTitle"/>
          </p:nvPr>
        </p:nvSpPr>
        <p:spPr>
          <a:xfrm>
            <a:off x="618825" y="411675"/>
            <a:ext cx="3770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Logical Data Model </a:t>
            </a:r>
            <a:endParaRPr/>
          </a:p>
        </p:txBody>
      </p:sp>
      <p:sp>
        <p:nvSpPr>
          <p:cNvPr id="1104" name="Google Shape;1104;p59"/>
          <p:cNvSpPr txBox="1"/>
          <p:nvPr>
            <p:ph idx="4" type="ctrTitle"/>
          </p:nvPr>
        </p:nvSpPr>
        <p:spPr>
          <a:xfrm>
            <a:off x="5662825" y="912950"/>
            <a:ext cx="2698200" cy="168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400">
              <a:solidFill>
                <a:srgbClr val="000000"/>
              </a:solidFill>
              <a:latin typeface="Maven Pro"/>
              <a:ea typeface="Maven Pro"/>
              <a:cs typeface="Maven Pro"/>
              <a:sym typeface="Maven Pro"/>
            </a:endParaRPr>
          </a:p>
          <a:p>
            <a:pPr indent="0" lvl="0" marL="0" rtl="0" algn="l">
              <a:spcBef>
                <a:spcPts val="0"/>
              </a:spcBef>
              <a:spcAft>
                <a:spcPts val="0"/>
              </a:spcAft>
              <a:buNone/>
            </a:pPr>
            <a:r>
              <a:rPr lang="en" sz="1400">
                <a:latin typeface="Maven Pro"/>
                <a:ea typeface="Maven Pro"/>
                <a:cs typeface="Maven Pro"/>
                <a:sym typeface="Maven Pro"/>
              </a:rPr>
              <a:t> </a:t>
            </a:r>
            <a:endParaRPr sz="1400">
              <a:latin typeface="Maven Pro"/>
              <a:ea typeface="Maven Pro"/>
              <a:cs typeface="Maven Pro"/>
              <a:sym typeface="Maven Pro"/>
            </a:endParaRPr>
          </a:p>
          <a:p>
            <a:pPr indent="0" lvl="0" marL="0" rtl="0" algn="l">
              <a:spcBef>
                <a:spcPts val="0"/>
              </a:spcBef>
              <a:spcAft>
                <a:spcPts val="0"/>
              </a:spcAft>
              <a:buNone/>
            </a:pPr>
            <a:r>
              <a:rPr lang="en" sz="1400">
                <a:solidFill>
                  <a:srgbClr val="FFFFFF"/>
                </a:solidFill>
                <a:latin typeface="Maven Pro"/>
                <a:ea typeface="Maven Pro"/>
                <a:cs typeface="Maven Pro"/>
                <a:sym typeface="Maven Pro"/>
              </a:rPr>
              <a:t>Rule: For each 1:* binary relationship, the entity on the “one side” of the relationship is designated as the parent entity and the entity on the “many side” is designated as the child entity.</a:t>
            </a:r>
            <a:endParaRPr>
              <a:solidFill>
                <a:srgbClr val="FFFFFF"/>
              </a:solidFill>
            </a:endParaRPr>
          </a:p>
        </p:txBody>
      </p:sp>
      <p:sp>
        <p:nvSpPr>
          <p:cNvPr id="1105" name="Google Shape;1105;p59"/>
          <p:cNvSpPr txBox="1"/>
          <p:nvPr/>
        </p:nvSpPr>
        <p:spPr>
          <a:xfrm>
            <a:off x="6185350" y="3095525"/>
            <a:ext cx="24492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FFFFFF"/>
                </a:solidFill>
                <a:latin typeface="Maven Pro"/>
                <a:ea typeface="Maven Pro"/>
                <a:cs typeface="Maven Pro"/>
                <a:sym typeface="Maven Pro"/>
              </a:rPr>
              <a:t>Post a copy of the </a:t>
            </a:r>
            <a:r>
              <a:rPr b="1" lang="en">
                <a:solidFill>
                  <a:srgbClr val="FFFFFF"/>
                </a:solidFill>
                <a:latin typeface="Maven Pro"/>
                <a:ea typeface="Maven Pro"/>
                <a:cs typeface="Maven Pro"/>
                <a:sym typeface="Maven Pro"/>
              </a:rPr>
              <a:t>primary key</a:t>
            </a:r>
            <a:r>
              <a:rPr lang="en">
                <a:solidFill>
                  <a:srgbClr val="FFFFFF"/>
                </a:solidFill>
                <a:latin typeface="Maven Pro"/>
                <a:ea typeface="Maven Pro"/>
                <a:cs typeface="Maven Pro"/>
                <a:sym typeface="Maven Pro"/>
              </a:rPr>
              <a:t> attribute(s) of the </a:t>
            </a:r>
            <a:r>
              <a:rPr b="1" lang="en">
                <a:solidFill>
                  <a:srgbClr val="FFFFFF"/>
                </a:solidFill>
                <a:latin typeface="Maven Pro"/>
                <a:ea typeface="Maven Pro"/>
                <a:cs typeface="Maven Pro"/>
                <a:sym typeface="Maven Pro"/>
              </a:rPr>
              <a:t>parent entity</a:t>
            </a:r>
            <a:r>
              <a:rPr lang="en">
                <a:solidFill>
                  <a:srgbClr val="FFFFFF"/>
                </a:solidFill>
                <a:latin typeface="Maven Pro"/>
                <a:ea typeface="Maven Pro"/>
                <a:cs typeface="Maven Pro"/>
                <a:sym typeface="Maven Pro"/>
              </a:rPr>
              <a:t> into the relation representing the child entity, to act as a foreign key.</a:t>
            </a:r>
            <a:endParaRPr sz="1600">
              <a:solidFill>
                <a:srgbClr val="FFFFFF"/>
              </a:solidFill>
              <a:latin typeface="Maven Pro"/>
              <a:ea typeface="Maven Pro"/>
              <a:cs typeface="Maven Pro"/>
              <a:sym typeface="Maven Pro"/>
            </a:endParaRPr>
          </a:p>
        </p:txBody>
      </p:sp>
      <p:sp>
        <p:nvSpPr>
          <p:cNvPr id="1106" name="Google Shape;1106;p59"/>
          <p:cNvSpPr/>
          <p:nvPr/>
        </p:nvSpPr>
        <p:spPr>
          <a:xfrm>
            <a:off x="5538625" y="779450"/>
            <a:ext cx="2822400" cy="19569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07" name="Google Shape;1107;p59"/>
          <p:cNvSpPr/>
          <p:nvPr/>
        </p:nvSpPr>
        <p:spPr>
          <a:xfrm>
            <a:off x="6060850" y="2936675"/>
            <a:ext cx="2822400" cy="19569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08" name="Google Shape;1108;p59"/>
          <p:cNvSpPr txBox="1"/>
          <p:nvPr/>
        </p:nvSpPr>
        <p:spPr>
          <a:xfrm>
            <a:off x="618825" y="1663100"/>
            <a:ext cx="5251500" cy="252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Maven Pro"/>
                <a:ea typeface="Maven Pro"/>
                <a:cs typeface="Maven Pro"/>
                <a:sym typeface="Maven Pro"/>
              </a:rPr>
              <a:t>Member user </a:t>
            </a:r>
            <a:r>
              <a:rPr lang="en" sz="1500" u="sng">
                <a:solidFill>
                  <a:schemeClr val="lt1"/>
                </a:solidFill>
                <a:latin typeface="Maven Pro"/>
                <a:ea typeface="Maven Pro"/>
                <a:cs typeface="Maven Pro"/>
                <a:sym typeface="Maven Pro"/>
              </a:rPr>
              <a:t>reserves</a:t>
            </a:r>
            <a:r>
              <a:rPr lang="en" sz="1500">
                <a:solidFill>
                  <a:schemeClr val="lt1"/>
                </a:solidFill>
                <a:latin typeface="Maven Pro"/>
                <a:ea typeface="Maven Pro"/>
                <a:cs typeface="Maven Pro"/>
                <a:sym typeface="Maven Pro"/>
              </a:rPr>
              <a:t> book (1 : M)</a:t>
            </a:r>
            <a:endParaRPr sz="1500">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Identify the </a:t>
            </a:r>
            <a:r>
              <a:rPr b="1" lang="en">
                <a:solidFill>
                  <a:schemeClr val="lt1"/>
                </a:solidFill>
                <a:latin typeface="Maven Pro"/>
                <a:ea typeface="Maven Pro"/>
                <a:cs typeface="Maven Pro"/>
                <a:sym typeface="Maven Pro"/>
              </a:rPr>
              <a:t>parent entity</a:t>
            </a:r>
            <a:r>
              <a:rPr lang="en">
                <a:solidFill>
                  <a:schemeClr val="lt1"/>
                </a:solidFill>
                <a:latin typeface="Maven Pro"/>
                <a:ea typeface="Maven Pro"/>
                <a:cs typeface="Maven Pro"/>
                <a:sym typeface="Maven Pro"/>
              </a:rPr>
              <a:t> : Member user</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Identify the </a:t>
            </a:r>
            <a:r>
              <a:rPr b="1" lang="en">
                <a:solidFill>
                  <a:schemeClr val="lt1"/>
                </a:solidFill>
                <a:latin typeface="Maven Pro"/>
                <a:ea typeface="Maven Pro"/>
                <a:cs typeface="Maven Pro"/>
                <a:sym typeface="Maven Pro"/>
              </a:rPr>
              <a:t>child entity : </a:t>
            </a:r>
            <a:r>
              <a:rPr lang="en">
                <a:solidFill>
                  <a:schemeClr val="lt1"/>
                </a:solidFill>
                <a:latin typeface="Maven Pro"/>
                <a:ea typeface="Maven Pro"/>
                <a:cs typeface="Maven Pro"/>
                <a:sym typeface="Maven Pro"/>
              </a:rPr>
              <a:t>Book</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Hence we copy the </a:t>
            </a:r>
            <a:r>
              <a:rPr b="1" lang="en">
                <a:solidFill>
                  <a:schemeClr val="lt1"/>
                </a:solidFill>
                <a:latin typeface="Maven Pro"/>
                <a:ea typeface="Maven Pro"/>
                <a:cs typeface="Maven Pro"/>
                <a:sym typeface="Maven Pro"/>
              </a:rPr>
              <a:t>PK</a:t>
            </a:r>
            <a:r>
              <a:rPr lang="en">
                <a:solidFill>
                  <a:schemeClr val="lt1"/>
                </a:solidFill>
                <a:latin typeface="Maven Pro"/>
                <a:ea typeface="Maven Pro"/>
                <a:cs typeface="Maven Pro"/>
                <a:sym typeface="Maven Pro"/>
              </a:rPr>
              <a:t> of member user into Book </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The PK will act as the </a:t>
            </a:r>
            <a:r>
              <a:rPr b="1" lang="en">
                <a:solidFill>
                  <a:schemeClr val="lt1"/>
                </a:solidFill>
                <a:latin typeface="Maven Pro"/>
                <a:ea typeface="Maven Pro"/>
                <a:cs typeface="Maven Pro"/>
                <a:sym typeface="Maven Pro"/>
              </a:rPr>
              <a:t>foreign key </a:t>
            </a:r>
            <a:r>
              <a:rPr lang="en">
                <a:solidFill>
                  <a:schemeClr val="lt1"/>
                </a:solidFill>
                <a:latin typeface="Maven Pro"/>
                <a:ea typeface="Maven Pro"/>
                <a:cs typeface="Maven Pro"/>
                <a:sym typeface="Maven Pro"/>
              </a:rPr>
              <a:t>of Book</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60"/>
          <p:cNvSpPr txBox="1"/>
          <p:nvPr>
            <p:ph idx="4" type="ctrTitle"/>
          </p:nvPr>
        </p:nvSpPr>
        <p:spPr>
          <a:xfrm>
            <a:off x="618825" y="912950"/>
            <a:ext cx="4557600" cy="6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01) Creating Relational Schemas (1 : M)</a:t>
            </a:r>
            <a:endParaRPr/>
          </a:p>
        </p:txBody>
      </p:sp>
      <p:sp>
        <p:nvSpPr>
          <p:cNvPr id="1114" name="Google Shape;1114;p60"/>
          <p:cNvSpPr txBox="1"/>
          <p:nvPr>
            <p:ph idx="4" type="ctrTitle"/>
          </p:nvPr>
        </p:nvSpPr>
        <p:spPr>
          <a:xfrm>
            <a:off x="618825" y="411675"/>
            <a:ext cx="3770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Logical Data Model </a:t>
            </a:r>
            <a:endParaRPr/>
          </a:p>
        </p:txBody>
      </p:sp>
      <p:sp>
        <p:nvSpPr>
          <p:cNvPr id="1115" name="Google Shape;1115;p60"/>
          <p:cNvSpPr txBox="1"/>
          <p:nvPr>
            <p:ph idx="4" type="ctrTitle"/>
          </p:nvPr>
        </p:nvSpPr>
        <p:spPr>
          <a:xfrm>
            <a:off x="5662825" y="912950"/>
            <a:ext cx="2698200" cy="168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400">
              <a:solidFill>
                <a:srgbClr val="000000"/>
              </a:solidFill>
              <a:latin typeface="Maven Pro"/>
              <a:ea typeface="Maven Pro"/>
              <a:cs typeface="Maven Pro"/>
              <a:sym typeface="Maven Pro"/>
            </a:endParaRPr>
          </a:p>
          <a:p>
            <a:pPr indent="0" lvl="0" marL="0" rtl="0" algn="l">
              <a:spcBef>
                <a:spcPts val="0"/>
              </a:spcBef>
              <a:spcAft>
                <a:spcPts val="0"/>
              </a:spcAft>
              <a:buNone/>
            </a:pPr>
            <a:r>
              <a:rPr lang="en" sz="1400">
                <a:latin typeface="Maven Pro"/>
                <a:ea typeface="Maven Pro"/>
                <a:cs typeface="Maven Pro"/>
                <a:sym typeface="Maven Pro"/>
              </a:rPr>
              <a:t> </a:t>
            </a:r>
            <a:endParaRPr sz="1400">
              <a:latin typeface="Maven Pro"/>
              <a:ea typeface="Maven Pro"/>
              <a:cs typeface="Maven Pro"/>
              <a:sym typeface="Maven Pro"/>
            </a:endParaRPr>
          </a:p>
          <a:p>
            <a:pPr indent="0" lvl="0" marL="0" rtl="0" algn="l">
              <a:spcBef>
                <a:spcPts val="0"/>
              </a:spcBef>
              <a:spcAft>
                <a:spcPts val="0"/>
              </a:spcAft>
              <a:buNone/>
            </a:pPr>
            <a:r>
              <a:rPr lang="en" sz="1400">
                <a:solidFill>
                  <a:srgbClr val="FFFFFF"/>
                </a:solidFill>
                <a:latin typeface="Maven Pro"/>
                <a:ea typeface="Maven Pro"/>
                <a:cs typeface="Maven Pro"/>
                <a:sym typeface="Maven Pro"/>
              </a:rPr>
              <a:t>Rule: For each 1:* binary relationship, the entity on the “one side” of the relationship is designated as the parent entity and the entity on the “many side” is designated as the child entity.</a:t>
            </a:r>
            <a:endParaRPr>
              <a:solidFill>
                <a:srgbClr val="FFFFFF"/>
              </a:solidFill>
            </a:endParaRPr>
          </a:p>
        </p:txBody>
      </p:sp>
      <p:sp>
        <p:nvSpPr>
          <p:cNvPr id="1116" name="Google Shape;1116;p60"/>
          <p:cNvSpPr txBox="1"/>
          <p:nvPr/>
        </p:nvSpPr>
        <p:spPr>
          <a:xfrm>
            <a:off x="6185350" y="3095525"/>
            <a:ext cx="24492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FFFFFF"/>
                </a:solidFill>
                <a:latin typeface="Maven Pro"/>
                <a:ea typeface="Maven Pro"/>
                <a:cs typeface="Maven Pro"/>
                <a:sym typeface="Maven Pro"/>
              </a:rPr>
              <a:t>Post a copy of the </a:t>
            </a:r>
            <a:r>
              <a:rPr b="1" lang="en">
                <a:solidFill>
                  <a:srgbClr val="FFFFFF"/>
                </a:solidFill>
                <a:latin typeface="Maven Pro"/>
                <a:ea typeface="Maven Pro"/>
                <a:cs typeface="Maven Pro"/>
                <a:sym typeface="Maven Pro"/>
              </a:rPr>
              <a:t>primary key</a:t>
            </a:r>
            <a:r>
              <a:rPr lang="en">
                <a:solidFill>
                  <a:srgbClr val="FFFFFF"/>
                </a:solidFill>
                <a:latin typeface="Maven Pro"/>
                <a:ea typeface="Maven Pro"/>
                <a:cs typeface="Maven Pro"/>
                <a:sym typeface="Maven Pro"/>
              </a:rPr>
              <a:t> attribute(s) of the </a:t>
            </a:r>
            <a:r>
              <a:rPr b="1" lang="en">
                <a:solidFill>
                  <a:srgbClr val="FFFFFF"/>
                </a:solidFill>
                <a:latin typeface="Maven Pro"/>
                <a:ea typeface="Maven Pro"/>
                <a:cs typeface="Maven Pro"/>
                <a:sym typeface="Maven Pro"/>
              </a:rPr>
              <a:t>parent entity</a:t>
            </a:r>
            <a:r>
              <a:rPr lang="en">
                <a:solidFill>
                  <a:srgbClr val="FFFFFF"/>
                </a:solidFill>
                <a:latin typeface="Maven Pro"/>
                <a:ea typeface="Maven Pro"/>
                <a:cs typeface="Maven Pro"/>
                <a:sym typeface="Maven Pro"/>
              </a:rPr>
              <a:t> into the relation representing the child entity, to act as a foreign key.</a:t>
            </a:r>
            <a:endParaRPr sz="1600">
              <a:solidFill>
                <a:srgbClr val="FFFFFF"/>
              </a:solidFill>
              <a:latin typeface="Maven Pro"/>
              <a:ea typeface="Maven Pro"/>
              <a:cs typeface="Maven Pro"/>
              <a:sym typeface="Maven Pro"/>
            </a:endParaRPr>
          </a:p>
        </p:txBody>
      </p:sp>
      <p:sp>
        <p:nvSpPr>
          <p:cNvPr id="1117" name="Google Shape;1117;p60"/>
          <p:cNvSpPr/>
          <p:nvPr/>
        </p:nvSpPr>
        <p:spPr>
          <a:xfrm>
            <a:off x="5538625" y="779450"/>
            <a:ext cx="2822400" cy="19569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18" name="Google Shape;1118;p60"/>
          <p:cNvSpPr/>
          <p:nvPr/>
        </p:nvSpPr>
        <p:spPr>
          <a:xfrm>
            <a:off x="6060850" y="2936675"/>
            <a:ext cx="2822400" cy="19569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19" name="Google Shape;1119;p60"/>
          <p:cNvSpPr txBox="1"/>
          <p:nvPr/>
        </p:nvSpPr>
        <p:spPr>
          <a:xfrm>
            <a:off x="618825" y="1663100"/>
            <a:ext cx="5251500" cy="263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Maven Pro"/>
                <a:ea typeface="Maven Pro"/>
                <a:cs typeface="Maven Pro"/>
                <a:sym typeface="Maven Pro"/>
              </a:rPr>
              <a:t>Member user </a:t>
            </a:r>
            <a:r>
              <a:rPr lang="en" sz="1500" u="sng">
                <a:solidFill>
                  <a:schemeClr val="lt1"/>
                </a:solidFill>
                <a:latin typeface="Maven Pro"/>
                <a:ea typeface="Maven Pro"/>
                <a:cs typeface="Maven Pro"/>
                <a:sym typeface="Maven Pro"/>
              </a:rPr>
              <a:t>ha</a:t>
            </a:r>
            <a:r>
              <a:rPr lang="en" sz="1500">
                <a:solidFill>
                  <a:schemeClr val="lt1"/>
                </a:solidFill>
                <a:latin typeface="Maven Pro"/>
                <a:ea typeface="Maven Pro"/>
                <a:cs typeface="Maven Pro"/>
                <a:sym typeface="Maven Pro"/>
              </a:rPr>
              <a:t>s fine (1 : M)</a:t>
            </a:r>
            <a:endParaRPr sz="1500">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Identify the </a:t>
            </a:r>
            <a:r>
              <a:rPr b="1" lang="en">
                <a:solidFill>
                  <a:schemeClr val="lt1"/>
                </a:solidFill>
                <a:latin typeface="Maven Pro"/>
                <a:ea typeface="Maven Pro"/>
                <a:cs typeface="Maven Pro"/>
                <a:sym typeface="Maven Pro"/>
              </a:rPr>
              <a:t>parent entity</a:t>
            </a:r>
            <a:r>
              <a:rPr lang="en">
                <a:solidFill>
                  <a:schemeClr val="lt1"/>
                </a:solidFill>
                <a:latin typeface="Maven Pro"/>
                <a:ea typeface="Maven Pro"/>
                <a:cs typeface="Maven Pro"/>
                <a:sym typeface="Maven Pro"/>
              </a:rPr>
              <a:t> : Member user</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Identify the </a:t>
            </a:r>
            <a:r>
              <a:rPr b="1" lang="en">
                <a:solidFill>
                  <a:schemeClr val="lt1"/>
                </a:solidFill>
                <a:latin typeface="Maven Pro"/>
                <a:ea typeface="Maven Pro"/>
                <a:cs typeface="Maven Pro"/>
                <a:sym typeface="Maven Pro"/>
              </a:rPr>
              <a:t>child entity : </a:t>
            </a:r>
            <a:r>
              <a:rPr lang="en">
                <a:solidFill>
                  <a:schemeClr val="lt1"/>
                </a:solidFill>
                <a:latin typeface="Maven Pro"/>
                <a:ea typeface="Maven Pro"/>
                <a:cs typeface="Maven Pro"/>
                <a:sym typeface="Maven Pro"/>
              </a:rPr>
              <a:t>Fine</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Hence we copy the </a:t>
            </a:r>
            <a:r>
              <a:rPr b="1" lang="en">
                <a:solidFill>
                  <a:schemeClr val="lt1"/>
                </a:solidFill>
                <a:latin typeface="Maven Pro"/>
                <a:ea typeface="Maven Pro"/>
                <a:cs typeface="Maven Pro"/>
                <a:sym typeface="Maven Pro"/>
              </a:rPr>
              <a:t>PK</a:t>
            </a:r>
            <a:r>
              <a:rPr lang="en">
                <a:solidFill>
                  <a:schemeClr val="lt1"/>
                </a:solidFill>
                <a:latin typeface="Maven Pro"/>
                <a:ea typeface="Maven Pro"/>
                <a:cs typeface="Maven Pro"/>
                <a:sym typeface="Maven Pro"/>
              </a:rPr>
              <a:t> of member user into Fine</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However there is an additional step since Fine is a weak entity</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Hence we create a </a:t>
            </a:r>
            <a:r>
              <a:rPr b="1" lang="en">
                <a:solidFill>
                  <a:schemeClr val="lt1"/>
                </a:solidFill>
                <a:latin typeface="Maven Pro"/>
                <a:ea typeface="Maven Pro"/>
                <a:cs typeface="Maven Pro"/>
                <a:sym typeface="Maven Pro"/>
              </a:rPr>
              <a:t>COMPOSITE PRIMARY KEY </a:t>
            </a:r>
            <a:r>
              <a:rPr lang="en">
                <a:solidFill>
                  <a:schemeClr val="lt1"/>
                </a:solidFill>
                <a:latin typeface="Maven Pro"/>
                <a:ea typeface="Maven Pro"/>
                <a:cs typeface="Maven Pro"/>
                <a:sym typeface="Maven Pro"/>
              </a:rPr>
              <a:t>which comprises of the </a:t>
            </a:r>
            <a:r>
              <a:rPr b="1" lang="en">
                <a:solidFill>
                  <a:schemeClr val="lt1"/>
                </a:solidFill>
                <a:latin typeface="Maven Pro"/>
                <a:ea typeface="Maven Pro"/>
                <a:cs typeface="Maven Pro"/>
                <a:sym typeface="Maven Pro"/>
              </a:rPr>
              <a:t>PK </a:t>
            </a:r>
            <a:r>
              <a:rPr lang="en">
                <a:solidFill>
                  <a:schemeClr val="lt1"/>
                </a:solidFill>
                <a:latin typeface="Maven Pro"/>
                <a:ea typeface="Maven Pro"/>
                <a:cs typeface="Maven Pro"/>
                <a:sym typeface="Maven Pro"/>
              </a:rPr>
              <a:t>of member user + fine date</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61"/>
          <p:cNvSpPr txBox="1"/>
          <p:nvPr>
            <p:ph idx="1" type="body"/>
          </p:nvPr>
        </p:nvSpPr>
        <p:spPr>
          <a:xfrm>
            <a:off x="618825" y="1842425"/>
            <a:ext cx="3162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 user</a:t>
            </a:r>
            <a:endParaRPr/>
          </a:p>
          <a:p>
            <a:pPr indent="0" lvl="0" marL="0" rtl="0" algn="l">
              <a:spcBef>
                <a:spcPts val="0"/>
              </a:spcBef>
              <a:spcAft>
                <a:spcPts val="0"/>
              </a:spcAft>
              <a:buNone/>
            </a:pPr>
            <a:r>
              <a:rPr lang="en"/>
              <a:t>(memberID, Password)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Book</a:t>
            </a:r>
            <a:endParaRPr/>
          </a:p>
          <a:p>
            <a:pPr indent="0" lvl="0" marL="0" rtl="0" algn="l">
              <a:spcBef>
                <a:spcPts val="0"/>
              </a:spcBef>
              <a:spcAft>
                <a:spcPts val="0"/>
              </a:spcAft>
              <a:buNone/>
            </a:pPr>
            <a:r>
              <a:rPr lang="en">
                <a:solidFill>
                  <a:srgbClr val="FFFFFF"/>
                </a:solidFill>
                <a:latin typeface="Roboto"/>
                <a:ea typeface="Roboto"/>
                <a:cs typeface="Roboto"/>
                <a:sym typeface="Roboto"/>
              </a:rPr>
              <a:t>(</a:t>
            </a:r>
            <a:r>
              <a:rPr lang="en" u="sng">
                <a:solidFill>
                  <a:srgbClr val="FFFFFF"/>
                </a:solidFill>
                <a:latin typeface="Roboto"/>
                <a:ea typeface="Roboto"/>
                <a:cs typeface="Roboto"/>
                <a:sym typeface="Roboto"/>
              </a:rPr>
              <a:t>bookID</a:t>
            </a:r>
            <a:r>
              <a:rPr lang="en">
                <a:solidFill>
                  <a:srgbClr val="FFFFFF"/>
                </a:solidFill>
                <a:latin typeface="Roboto"/>
                <a:ea typeface="Roboto"/>
                <a:cs typeface="Roboto"/>
                <a:sym typeface="Roboto"/>
              </a:rPr>
              <a:t>, bookTitle, borrowMemberID, dateDue)</a:t>
            </a:r>
            <a:endParaRPr/>
          </a:p>
          <a:p>
            <a:pPr indent="0" lvl="0" marL="0" rtl="0" algn="l">
              <a:spcBef>
                <a:spcPts val="0"/>
              </a:spcBef>
              <a:spcAft>
                <a:spcPts val="0"/>
              </a:spcAft>
              <a:buNone/>
            </a:pPr>
            <a:r>
              <a:t/>
            </a:r>
            <a:endParaRPr/>
          </a:p>
        </p:txBody>
      </p:sp>
      <p:sp>
        <p:nvSpPr>
          <p:cNvPr id="1125" name="Google Shape;1125;p61"/>
          <p:cNvSpPr txBox="1"/>
          <p:nvPr>
            <p:ph type="ctrTitle"/>
          </p:nvPr>
        </p:nvSpPr>
        <p:spPr>
          <a:xfrm>
            <a:off x="618825" y="411675"/>
            <a:ext cx="3770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Logical Data Model </a:t>
            </a:r>
            <a:endParaRPr/>
          </a:p>
        </p:txBody>
      </p:sp>
      <p:sp>
        <p:nvSpPr>
          <p:cNvPr id="1126" name="Google Shape;1126;p61"/>
          <p:cNvSpPr txBox="1"/>
          <p:nvPr>
            <p:ph type="ctrTitle"/>
          </p:nvPr>
        </p:nvSpPr>
        <p:spPr>
          <a:xfrm>
            <a:off x="618825" y="836400"/>
            <a:ext cx="5489100" cy="61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2000"/>
              <a:t>02) Refining schemas by Normalisation or Combining </a:t>
            </a:r>
            <a:endParaRPr/>
          </a:p>
        </p:txBody>
      </p:sp>
      <p:sp>
        <p:nvSpPr>
          <p:cNvPr id="1127" name="Google Shape;1127;p61"/>
          <p:cNvSpPr txBox="1"/>
          <p:nvPr/>
        </p:nvSpPr>
        <p:spPr>
          <a:xfrm>
            <a:off x="5006225" y="1717625"/>
            <a:ext cx="3770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Member user</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rPr lang="en" sz="1800">
                <a:solidFill>
                  <a:schemeClr val="lt1"/>
                </a:solidFill>
                <a:latin typeface="Maven Pro"/>
                <a:ea typeface="Maven Pro"/>
                <a:cs typeface="Maven Pro"/>
                <a:sym typeface="Maven Pro"/>
              </a:rPr>
              <a:t>(memberID, password)</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800">
              <a:solidFill>
                <a:srgbClr val="FFFFFF"/>
              </a:solidFill>
              <a:latin typeface="Roboto"/>
              <a:ea typeface="Roboto"/>
              <a:cs typeface="Roboto"/>
              <a:sym typeface="Roboto"/>
            </a:endParaRPr>
          </a:p>
          <a:p>
            <a:pPr indent="0" lvl="0" marL="0" rtl="0" algn="l">
              <a:spcBef>
                <a:spcPts val="0"/>
              </a:spcBef>
              <a:spcAft>
                <a:spcPts val="0"/>
              </a:spcAft>
              <a:buNone/>
            </a:pPr>
            <a:r>
              <a:rPr b="1" lang="en" sz="1800">
                <a:solidFill>
                  <a:srgbClr val="FFFFFF"/>
                </a:solidFill>
                <a:latin typeface="Roboto"/>
                <a:ea typeface="Roboto"/>
                <a:cs typeface="Roboto"/>
                <a:sym typeface="Roboto"/>
              </a:rPr>
              <a:t>Book </a:t>
            </a:r>
            <a:endParaRPr b="1" sz="1800">
              <a:solidFill>
                <a:srgbClr val="FFFFFF"/>
              </a:solidFill>
              <a:latin typeface="Roboto"/>
              <a:ea typeface="Roboto"/>
              <a:cs typeface="Roboto"/>
              <a:sym typeface="Roboto"/>
            </a:endParaRPr>
          </a:p>
          <a:p>
            <a:pPr indent="0" lvl="0" marL="0" rtl="0" algn="l">
              <a:spcBef>
                <a:spcPts val="0"/>
              </a:spcBef>
              <a:spcAft>
                <a:spcPts val="0"/>
              </a:spcAft>
              <a:buNone/>
            </a:pPr>
            <a:r>
              <a:rPr lang="en" sz="1800">
                <a:solidFill>
                  <a:srgbClr val="FFFFFF"/>
                </a:solidFill>
                <a:latin typeface="Roboto"/>
                <a:ea typeface="Roboto"/>
                <a:cs typeface="Roboto"/>
                <a:sym typeface="Roboto"/>
              </a:rPr>
              <a:t>(</a:t>
            </a:r>
            <a:r>
              <a:rPr lang="en" sz="1800" u="sng">
                <a:solidFill>
                  <a:srgbClr val="FFFFFF"/>
                </a:solidFill>
                <a:latin typeface="Roboto"/>
                <a:ea typeface="Roboto"/>
                <a:cs typeface="Roboto"/>
                <a:sym typeface="Roboto"/>
              </a:rPr>
              <a:t>bookID</a:t>
            </a:r>
            <a:r>
              <a:rPr lang="en" sz="1800">
                <a:solidFill>
                  <a:srgbClr val="FFFFFF"/>
                </a:solidFill>
                <a:latin typeface="Roboto"/>
                <a:ea typeface="Roboto"/>
                <a:cs typeface="Roboto"/>
                <a:sym typeface="Roboto"/>
              </a:rPr>
              <a:t>, bookTitle, borrowMemberID, reserveMemberID, dateDue)</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a:latin typeface="Maven Pro"/>
              <a:ea typeface="Maven Pro"/>
              <a:cs typeface="Maven Pro"/>
              <a:sym typeface="Maven Pro"/>
            </a:endParaRPr>
          </a:p>
        </p:txBody>
      </p:sp>
      <p:sp>
        <p:nvSpPr>
          <p:cNvPr id="1128" name="Google Shape;1128;p61"/>
          <p:cNvSpPr/>
          <p:nvPr/>
        </p:nvSpPr>
        <p:spPr>
          <a:xfrm>
            <a:off x="3822794" y="2368975"/>
            <a:ext cx="820375" cy="577799"/>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61"/>
          <p:cNvSpPr/>
          <p:nvPr/>
        </p:nvSpPr>
        <p:spPr>
          <a:xfrm>
            <a:off x="419925" y="1662050"/>
            <a:ext cx="3162300" cy="22704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Calibri"/>
              <a:ea typeface="Calibri"/>
              <a:cs typeface="Calibri"/>
              <a:sym typeface="Calibri"/>
            </a:endParaRPr>
          </a:p>
        </p:txBody>
      </p:sp>
      <p:sp>
        <p:nvSpPr>
          <p:cNvPr id="1130" name="Google Shape;1130;p61"/>
          <p:cNvSpPr/>
          <p:nvPr/>
        </p:nvSpPr>
        <p:spPr>
          <a:xfrm>
            <a:off x="4883750" y="1627400"/>
            <a:ext cx="3352500" cy="23397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62"/>
          <p:cNvSpPr txBox="1"/>
          <p:nvPr>
            <p:ph idx="1" type="body"/>
          </p:nvPr>
        </p:nvSpPr>
        <p:spPr>
          <a:xfrm>
            <a:off x="618825" y="1842425"/>
            <a:ext cx="3162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 user</a:t>
            </a:r>
            <a:endParaRPr/>
          </a:p>
          <a:p>
            <a:pPr indent="0" lvl="0" marL="0" rtl="0" algn="l">
              <a:spcBef>
                <a:spcPts val="0"/>
              </a:spcBef>
              <a:spcAft>
                <a:spcPts val="0"/>
              </a:spcAft>
              <a:buNone/>
            </a:pPr>
            <a:r>
              <a:rPr lang="en"/>
              <a:t>(memberID, password)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Fine</a:t>
            </a:r>
            <a:endParaRPr/>
          </a:p>
          <a:p>
            <a:pPr indent="0" lvl="0" marL="0" rtl="0" algn="l">
              <a:spcBef>
                <a:spcPts val="0"/>
              </a:spcBef>
              <a:spcAft>
                <a:spcPts val="0"/>
              </a:spcAft>
              <a:buNone/>
            </a:pPr>
            <a:r>
              <a:rPr lang="en"/>
              <a:t>(fineDate, fineAmount)</a:t>
            </a:r>
            <a:endParaRPr/>
          </a:p>
          <a:p>
            <a:pPr indent="0" lvl="0" marL="0" rtl="0" algn="l">
              <a:spcBef>
                <a:spcPts val="0"/>
              </a:spcBef>
              <a:spcAft>
                <a:spcPts val="0"/>
              </a:spcAft>
              <a:buNone/>
            </a:pPr>
            <a:r>
              <a:t/>
            </a:r>
            <a:endParaRPr/>
          </a:p>
        </p:txBody>
      </p:sp>
      <p:sp>
        <p:nvSpPr>
          <p:cNvPr id="1136" name="Google Shape;1136;p62"/>
          <p:cNvSpPr txBox="1"/>
          <p:nvPr>
            <p:ph type="ctrTitle"/>
          </p:nvPr>
        </p:nvSpPr>
        <p:spPr>
          <a:xfrm>
            <a:off x="618825" y="411675"/>
            <a:ext cx="3770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Logical Data Model </a:t>
            </a:r>
            <a:endParaRPr/>
          </a:p>
        </p:txBody>
      </p:sp>
      <p:sp>
        <p:nvSpPr>
          <p:cNvPr id="1137" name="Google Shape;1137;p62"/>
          <p:cNvSpPr txBox="1"/>
          <p:nvPr>
            <p:ph type="ctrTitle"/>
          </p:nvPr>
        </p:nvSpPr>
        <p:spPr>
          <a:xfrm>
            <a:off x="618825" y="836400"/>
            <a:ext cx="5489100" cy="61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2000"/>
              <a:t>02) Refining schemas by Normalisation or Combining </a:t>
            </a:r>
            <a:endParaRPr/>
          </a:p>
        </p:txBody>
      </p:sp>
      <p:sp>
        <p:nvSpPr>
          <p:cNvPr id="1138" name="Google Shape;1138;p62"/>
          <p:cNvSpPr txBox="1"/>
          <p:nvPr/>
        </p:nvSpPr>
        <p:spPr>
          <a:xfrm>
            <a:off x="5088125" y="1749750"/>
            <a:ext cx="34536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Member user</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rPr lang="en" sz="1800">
                <a:solidFill>
                  <a:schemeClr val="lt1"/>
                </a:solidFill>
                <a:latin typeface="Maven Pro"/>
                <a:ea typeface="Maven Pro"/>
                <a:cs typeface="Maven Pro"/>
                <a:sym typeface="Maven Pro"/>
              </a:rPr>
              <a:t>(memberID, password)</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800">
              <a:solidFill>
                <a:srgbClr val="FFFFFF"/>
              </a:solidFill>
              <a:latin typeface="Roboto"/>
              <a:ea typeface="Roboto"/>
              <a:cs typeface="Roboto"/>
              <a:sym typeface="Roboto"/>
            </a:endParaRPr>
          </a:p>
          <a:p>
            <a:pPr indent="0" lvl="0" marL="0" rtl="0" algn="l">
              <a:spcBef>
                <a:spcPts val="0"/>
              </a:spcBef>
              <a:spcAft>
                <a:spcPts val="0"/>
              </a:spcAft>
              <a:buNone/>
            </a:pPr>
            <a:r>
              <a:rPr b="1" lang="en" sz="1800">
                <a:solidFill>
                  <a:srgbClr val="FFFFFF"/>
                </a:solidFill>
                <a:latin typeface="Roboto"/>
                <a:ea typeface="Roboto"/>
                <a:cs typeface="Roboto"/>
                <a:sym typeface="Roboto"/>
              </a:rPr>
              <a:t>Fine</a:t>
            </a:r>
            <a:endParaRPr b="1" sz="1800">
              <a:solidFill>
                <a:srgbClr val="FFFFFF"/>
              </a:solidFill>
              <a:latin typeface="Roboto"/>
              <a:ea typeface="Roboto"/>
              <a:cs typeface="Roboto"/>
              <a:sym typeface="Roboto"/>
            </a:endParaRPr>
          </a:p>
          <a:p>
            <a:pPr indent="0" lvl="0" marL="0" rtl="0" algn="l">
              <a:spcBef>
                <a:spcPts val="0"/>
              </a:spcBef>
              <a:spcAft>
                <a:spcPts val="0"/>
              </a:spcAft>
              <a:buNone/>
            </a:pPr>
            <a:r>
              <a:rPr lang="en" sz="1800">
                <a:solidFill>
                  <a:srgbClr val="FFFFFF"/>
                </a:solidFill>
                <a:latin typeface="Roboto"/>
                <a:ea typeface="Roboto"/>
                <a:cs typeface="Roboto"/>
                <a:sym typeface="Roboto"/>
              </a:rPr>
              <a:t>(</a:t>
            </a:r>
            <a:r>
              <a:rPr lang="en" sz="1800">
                <a:solidFill>
                  <a:srgbClr val="FFFFFF"/>
                </a:solidFill>
                <a:latin typeface="Roboto"/>
                <a:ea typeface="Roboto"/>
                <a:cs typeface="Roboto"/>
                <a:sym typeface="Roboto"/>
              </a:rPr>
              <a:t>memberID</a:t>
            </a:r>
            <a:r>
              <a:rPr lang="en" sz="1800">
                <a:solidFill>
                  <a:srgbClr val="FFFFFF"/>
                </a:solidFill>
                <a:latin typeface="Roboto"/>
                <a:ea typeface="Roboto"/>
                <a:cs typeface="Roboto"/>
                <a:sym typeface="Roboto"/>
              </a:rPr>
              <a:t>, fineDate, fineAmount)</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a:latin typeface="Maven Pro"/>
              <a:ea typeface="Maven Pro"/>
              <a:cs typeface="Maven Pro"/>
              <a:sym typeface="Maven Pro"/>
            </a:endParaRPr>
          </a:p>
        </p:txBody>
      </p:sp>
      <p:sp>
        <p:nvSpPr>
          <p:cNvPr id="1139" name="Google Shape;1139;p62"/>
          <p:cNvSpPr/>
          <p:nvPr/>
        </p:nvSpPr>
        <p:spPr>
          <a:xfrm>
            <a:off x="3761557" y="2353650"/>
            <a:ext cx="820375" cy="577799"/>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2"/>
          <p:cNvSpPr/>
          <p:nvPr/>
        </p:nvSpPr>
        <p:spPr>
          <a:xfrm>
            <a:off x="419925" y="1662125"/>
            <a:ext cx="3162300" cy="22704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Calibri"/>
              <a:ea typeface="Calibri"/>
              <a:cs typeface="Calibri"/>
              <a:sym typeface="Calibri"/>
            </a:endParaRPr>
          </a:p>
        </p:txBody>
      </p:sp>
      <p:sp>
        <p:nvSpPr>
          <p:cNvPr id="1141" name="Google Shape;1141;p62"/>
          <p:cNvSpPr/>
          <p:nvPr/>
        </p:nvSpPr>
        <p:spPr>
          <a:xfrm>
            <a:off x="4868400" y="1611150"/>
            <a:ext cx="3352500" cy="23397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63"/>
          <p:cNvSpPr txBox="1"/>
          <p:nvPr>
            <p:ph idx="4" type="ctrTitle"/>
          </p:nvPr>
        </p:nvSpPr>
        <p:spPr>
          <a:xfrm>
            <a:off x="618825" y="912950"/>
            <a:ext cx="4557600" cy="6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01) Creating Relational Schemas (1 : M)</a:t>
            </a:r>
            <a:endParaRPr/>
          </a:p>
        </p:txBody>
      </p:sp>
      <p:sp>
        <p:nvSpPr>
          <p:cNvPr id="1147" name="Google Shape;1147;p63"/>
          <p:cNvSpPr txBox="1"/>
          <p:nvPr>
            <p:ph idx="4" type="ctrTitle"/>
          </p:nvPr>
        </p:nvSpPr>
        <p:spPr>
          <a:xfrm>
            <a:off x="618825" y="411675"/>
            <a:ext cx="3770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Logical Data Model </a:t>
            </a:r>
            <a:endParaRPr/>
          </a:p>
        </p:txBody>
      </p:sp>
      <p:sp>
        <p:nvSpPr>
          <p:cNvPr id="1148" name="Google Shape;1148;p63"/>
          <p:cNvSpPr txBox="1"/>
          <p:nvPr>
            <p:ph idx="4" type="ctrTitle"/>
          </p:nvPr>
        </p:nvSpPr>
        <p:spPr>
          <a:xfrm>
            <a:off x="5662825" y="912950"/>
            <a:ext cx="2698200" cy="168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400">
              <a:solidFill>
                <a:srgbClr val="000000"/>
              </a:solidFill>
              <a:latin typeface="Maven Pro"/>
              <a:ea typeface="Maven Pro"/>
              <a:cs typeface="Maven Pro"/>
              <a:sym typeface="Maven Pro"/>
            </a:endParaRPr>
          </a:p>
          <a:p>
            <a:pPr indent="0" lvl="0" marL="0" rtl="0" algn="l">
              <a:spcBef>
                <a:spcPts val="0"/>
              </a:spcBef>
              <a:spcAft>
                <a:spcPts val="0"/>
              </a:spcAft>
              <a:buNone/>
            </a:pPr>
            <a:r>
              <a:rPr lang="en" sz="1400">
                <a:latin typeface="Maven Pro"/>
                <a:ea typeface="Maven Pro"/>
                <a:cs typeface="Maven Pro"/>
                <a:sym typeface="Maven Pro"/>
              </a:rPr>
              <a:t> </a:t>
            </a:r>
            <a:endParaRPr sz="1400">
              <a:latin typeface="Maven Pro"/>
              <a:ea typeface="Maven Pro"/>
              <a:cs typeface="Maven Pro"/>
              <a:sym typeface="Maven Pro"/>
            </a:endParaRPr>
          </a:p>
          <a:p>
            <a:pPr indent="0" lvl="0" marL="0" rtl="0" algn="l">
              <a:spcBef>
                <a:spcPts val="0"/>
              </a:spcBef>
              <a:spcAft>
                <a:spcPts val="0"/>
              </a:spcAft>
              <a:buNone/>
            </a:pPr>
            <a:r>
              <a:rPr lang="en" sz="1400">
                <a:solidFill>
                  <a:srgbClr val="FFFFFF"/>
                </a:solidFill>
                <a:latin typeface="Maven Pro"/>
                <a:ea typeface="Maven Pro"/>
                <a:cs typeface="Maven Pro"/>
                <a:sym typeface="Maven Pro"/>
              </a:rPr>
              <a:t>Rule: For each 1:* binary relationship, the entity on the “one side” of the relationship is designated as the parent entity and the entity on the “many side” is designated as the child entity.</a:t>
            </a:r>
            <a:endParaRPr>
              <a:solidFill>
                <a:srgbClr val="FFFFFF"/>
              </a:solidFill>
            </a:endParaRPr>
          </a:p>
        </p:txBody>
      </p:sp>
      <p:sp>
        <p:nvSpPr>
          <p:cNvPr id="1149" name="Google Shape;1149;p63"/>
          <p:cNvSpPr txBox="1"/>
          <p:nvPr/>
        </p:nvSpPr>
        <p:spPr>
          <a:xfrm>
            <a:off x="6185350" y="3095525"/>
            <a:ext cx="24492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FFFFFF"/>
                </a:solidFill>
                <a:latin typeface="Maven Pro"/>
                <a:ea typeface="Maven Pro"/>
                <a:cs typeface="Maven Pro"/>
                <a:sym typeface="Maven Pro"/>
              </a:rPr>
              <a:t>Post a copy of the </a:t>
            </a:r>
            <a:r>
              <a:rPr b="1" lang="en">
                <a:solidFill>
                  <a:srgbClr val="FFFFFF"/>
                </a:solidFill>
                <a:latin typeface="Maven Pro"/>
                <a:ea typeface="Maven Pro"/>
                <a:cs typeface="Maven Pro"/>
                <a:sym typeface="Maven Pro"/>
              </a:rPr>
              <a:t>primary key</a:t>
            </a:r>
            <a:r>
              <a:rPr lang="en">
                <a:solidFill>
                  <a:srgbClr val="FFFFFF"/>
                </a:solidFill>
                <a:latin typeface="Maven Pro"/>
                <a:ea typeface="Maven Pro"/>
                <a:cs typeface="Maven Pro"/>
                <a:sym typeface="Maven Pro"/>
              </a:rPr>
              <a:t> attribute(s) of the </a:t>
            </a:r>
            <a:r>
              <a:rPr b="1" lang="en">
                <a:solidFill>
                  <a:srgbClr val="FFFFFF"/>
                </a:solidFill>
                <a:latin typeface="Maven Pro"/>
                <a:ea typeface="Maven Pro"/>
                <a:cs typeface="Maven Pro"/>
                <a:sym typeface="Maven Pro"/>
              </a:rPr>
              <a:t>parent entity</a:t>
            </a:r>
            <a:r>
              <a:rPr lang="en">
                <a:solidFill>
                  <a:srgbClr val="FFFFFF"/>
                </a:solidFill>
                <a:latin typeface="Maven Pro"/>
                <a:ea typeface="Maven Pro"/>
                <a:cs typeface="Maven Pro"/>
                <a:sym typeface="Maven Pro"/>
              </a:rPr>
              <a:t> into the relation representing the child entity, to act as a foreign key.</a:t>
            </a:r>
            <a:endParaRPr sz="1600">
              <a:solidFill>
                <a:srgbClr val="FFFFFF"/>
              </a:solidFill>
              <a:latin typeface="Maven Pro"/>
              <a:ea typeface="Maven Pro"/>
              <a:cs typeface="Maven Pro"/>
              <a:sym typeface="Maven Pro"/>
            </a:endParaRPr>
          </a:p>
        </p:txBody>
      </p:sp>
      <p:sp>
        <p:nvSpPr>
          <p:cNvPr id="1150" name="Google Shape;1150;p63"/>
          <p:cNvSpPr/>
          <p:nvPr/>
        </p:nvSpPr>
        <p:spPr>
          <a:xfrm>
            <a:off x="5538625" y="779450"/>
            <a:ext cx="2822400" cy="19569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51" name="Google Shape;1151;p63"/>
          <p:cNvSpPr/>
          <p:nvPr/>
        </p:nvSpPr>
        <p:spPr>
          <a:xfrm>
            <a:off x="6060850" y="2936675"/>
            <a:ext cx="2822400" cy="19569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52" name="Google Shape;1152;p63"/>
          <p:cNvSpPr txBox="1"/>
          <p:nvPr/>
        </p:nvSpPr>
        <p:spPr>
          <a:xfrm>
            <a:off x="542300" y="1663100"/>
            <a:ext cx="5251500" cy="2632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lt1"/>
                </a:solidFill>
                <a:latin typeface="Maven Pro"/>
                <a:ea typeface="Maven Pro"/>
                <a:cs typeface="Maven Pro"/>
                <a:sym typeface="Maven Pro"/>
              </a:rPr>
              <a:t>Member user </a:t>
            </a:r>
            <a:r>
              <a:rPr lang="en" sz="1500" u="sng">
                <a:solidFill>
                  <a:schemeClr val="lt1"/>
                </a:solidFill>
                <a:latin typeface="Maven Pro"/>
                <a:ea typeface="Maven Pro"/>
                <a:cs typeface="Maven Pro"/>
                <a:sym typeface="Maven Pro"/>
              </a:rPr>
              <a:t>makes</a:t>
            </a:r>
            <a:r>
              <a:rPr lang="en" sz="1500">
                <a:solidFill>
                  <a:schemeClr val="lt1"/>
                </a:solidFill>
                <a:latin typeface="Maven Pro"/>
                <a:ea typeface="Maven Pro"/>
                <a:cs typeface="Maven Pro"/>
                <a:sym typeface="Maven Pro"/>
              </a:rPr>
              <a:t> payment (1 : M)</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Identify the </a:t>
            </a:r>
            <a:r>
              <a:rPr b="1" lang="en">
                <a:solidFill>
                  <a:schemeClr val="lt1"/>
                </a:solidFill>
                <a:latin typeface="Maven Pro"/>
                <a:ea typeface="Maven Pro"/>
                <a:cs typeface="Maven Pro"/>
                <a:sym typeface="Maven Pro"/>
              </a:rPr>
              <a:t>parent entity</a:t>
            </a:r>
            <a:r>
              <a:rPr lang="en">
                <a:solidFill>
                  <a:schemeClr val="lt1"/>
                </a:solidFill>
                <a:latin typeface="Maven Pro"/>
                <a:ea typeface="Maven Pro"/>
                <a:cs typeface="Maven Pro"/>
                <a:sym typeface="Maven Pro"/>
              </a:rPr>
              <a:t> : Member user</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Identify the </a:t>
            </a:r>
            <a:r>
              <a:rPr b="1" lang="en">
                <a:solidFill>
                  <a:schemeClr val="lt1"/>
                </a:solidFill>
                <a:latin typeface="Maven Pro"/>
                <a:ea typeface="Maven Pro"/>
                <a:cs typeface="Maven Pro"/>
                <a:sym typeface="Maven Pro"/>
              </a:rPr>
              <a:t>child entity : </a:t>
            </a:r>
            <a:r>
              <a:rPr lang="en">
                <a:solidFill>
                  <a:schemeClr val="lt1"/>
                </a:solidFill>
                <a:latin typeface="Maven Pro"/>
                <a:ea typeface="Maven Pro"/>
                <a:cs typeface="Maven Pro"/>
                <a:sym typeface="Maven Pro"/>
              </a:rPr>
              <a:t>Payment</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Hence we copy the </a:t>
            </a:r>
            <a:r>
              <a:rPr b="1" lang="en">
                <a:solidFill>
                  <a:schemeClr val="lt1"/>
                </a:solidFill>
                <a:latin typeface="Maven Pro"/>
                <a:ea typeface="Maven Pro"/>
                <a:cs typeface="Maven Pro"/>
                <a:sym typeface="Maven Pro"/>
              </a:rPr>
              <a:t>PK</a:t>
            </a:r>
            <a:r>
              <a:rPr lang="en">
                <a:solidFill>
                  <a:schemeClr val="lt1"/>
                </a:solidFill>
                <a:latin typeface="Maven Pro"/>
                <a:ea typeface="Maven Pro"/>
                <a:cs typeface="Maven Pro"/>
                <a:sym typeface="Maven Pro"/>
              </a:rPr>
              <a:t> of member user into Payment</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The PK will act as the </a:t>
            </a:r>
            <a:r>
              <a:rPr b="1" lang="en">
                <a:solidFill>
                  <a:schemeClr val="lt1"/>
                </a:solidFill>
                <a:latin typeface="Maven Pro"/>
                <a:ea typeface="Maven Pro"/>
                <a:cs typeface="Maven Pro"/>
                <a:sym typeface="Maven Pro"/>
              </a:rPr>
              <a:t>foreign key </a:t>
            </a:r>
            <a:r>
              <a:rPr lang="en">
                <a:solidFill>
                  <a:schemeClr val="lt1"/>
                </a:solidFill>
                <a:latin typeface="Maven Pro"/>
                <a:ea typeface="Maven Pro"/>
                <a:cs typeface="Maven Pro"/>
                <a:sym typeface="Maven Pro"/>
              </a:rPr>
              <a:t>of Payment</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However there is an additional step since Payment is a </a:t>
            </a:r>
            <a:r>
              <a:rPr b="1" lang="en">
                <a:solidFill>
                  <a:schemeClr val="lt1"/>
                </a:solidFill>
                <a:latin typeface="Maven Pro"/>
                <a:ea typeface="Maven Pro"/>
                <a:cs typeface="Maven Pro"/>
                <a:sym typeface="Maven Pro"/>
              </a:rPr>
              <a:t>weak entity</a:t>
            </a:r>
            <a:endParaRPr b="1">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Hence we create a </a:t>
            </a:r>
            <a:r>
              <a:rPr b="1" lang="en">
                <a:solidFill>
                  <a:schemeClr val="lt1"/>
                </a:solidFill>
                <a:latin typeface="Maven Pro"/>
                <a:ea typeface="Maven Pro"/>
                <a:cs typeface="Maven Pro"/>
                <a:sym typeface="Maven Pro"/>
              </a:rPr>
              <a:t>COMPOSITE PRIMARY KEY </a:t>
            </a:r>
            <a:r>
              <a:rPr lang="en">
                <a:solidFill>
                  <a:schemeClr val="lt1"/>
                </a:solidFill>
                <a:latin typeface="Maven Pro"/>
                <a:ea typeface="Maven Pro"/>
                <a:cs typeface="Maven Pro"/>
                <a:sym typeface="Maven Pro"/>
              </a:rPr>
              <a:t>which comprises of the </a:t>
            </a:r>
            <a:r>
              <a:rPr b="1" lang="en">
                <a:solidFill>
                  <a:schemeClr val="lt1"/>
                </a:solidFill>
                <a:latin typeface="Maven Pro"/>
                <a:ea typeface="Maven Pro"/>
                <a:cs typeface="Maven Pro"/>
                <a:sym typeface="Maven Pro"/>
              </a:rPr>
              <a:t>PK </a:t>
            </a:r>
            <a:r>
              <a:rPr lang="en">
                <a:solidFill>
                  <a:schemeClr val="lt1"/>
                </a:solidFill>
                <a:latin typeface="Maven Pro"/>
                <a:ea typeface="Maven Pro"/>
                <a:cs typeface="Maven Pro"/>
                <a:sym typeface="Maven Pro"/>
              </a:rPr>
              <a:t>of member user + payment date</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46"/>
          <p:cNvSpPr txBox="1"/>
          <p:nvPr>
            <p:ph type="ctrTitle"/>
          </p:nvPr>
        </p:nvSpPr>
        <p:spPr>
          <a:xfrm>
            <a:off x="2059575" y="1297675"/>
            <a:ext cx="3939900" cy="192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Conceptual Data Model</a:t>
            </a:r>
            <a:endParaRPr/>
          </a:p>
        </p:txBody>
      </p:sp>
      <p:sp>
        <p:nvSpPr>
          <p:cNvPr id="872" name="Google Shape;872;p46"/>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6"/>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01</a:t>
            </a:r>
            <a:endParaRPr>
              <a:solidFill>
                <a:schemeClr val="dk2"/>
              </a:solidFill>
            </a:endParaRPr>
          </a:p>
        </p:txBody>
      </p:sp>
      <p:sp>
        <p:nvSpPr>
          <p:cNvPr id="874" name="Google Shape;874;p46"/>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6"/>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6" name="Google Shape;876;p46"/>
          <p:cNvCxnSpPr>
            <a:stCxn id="872"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64"/>
          <p:cNvSpPr txBox="1"/>
          <p:nvPr>
            <p:ph idx="1" type="body"/>
          </p:nvPr>
        </p:nvSpPr>
        <p:spPr>
          <a:xfrm>
            <a:off x="618825" y="1842425"/>
            <a:ext cx="3162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 user</a:t>
            </a:r>
            <a:endParaRPr/>
          </a:p>
          <a:p>
            <a:pPr indent="0" lvl="0" marL="0" rtl="0" algn="l">
              <a:spcBef>
                <a:spcPts val="0"/>
              </a:spcBef>
              <a:spcAft>
                <a:spcPts val="0"/>
              </a:spcAft>
              <a:buNone/>
            </a:pPr>
            <a:r>
              <a:rPr lang="en"/>
              <a:t>(memberID, password)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Payment</a:t>
            </a:r>
            <a:endParaRPr/>
          </a:p>
          <a:p>
            <a:pPr indent="0" lvl="0" marL="0" rtl="0" algn="l">
              <a:spcBef>
                <a:spcPts val="0"/>
              </a:spcBef>
              <a:spcAft>
                <a:spcPts val="0"/>
              </a:spcAft>
              <a:buNone/>
            </a:pPr>
            <a:r>
              <a:rPr lang="en"/>
              <a:t>(paymentDate, paymentAmount)</a:t>
            </a:r>
            <a:endParaRPr/>
          </a:p>
          <a:p>
            <a:pPr indent="0" lvl="0" marL="0" rtl="0" algn="l">
              <a:spcBef>
                <a:spcPts val="0"/>
              </a:spcBef>
              <a:spcAft>
                <a:spcPts val="0"/>
              </a:spcAft>
              <a:buNone/>
            </a:pPr>
            <a:r>
              <a:t/>
            </a:r>
            <a:endParaRPr/>
          </a:p>
        </p:txBody>
      </p:sp>
      <p:sp>
        <p:nvSpPr>
          <p:cNvPr id="1158" name="Google Shape;1158;p64"/>
          <p:cNvSpPr txBox="1"/>
          <p:nvPr>
            <p:ph type="ctrTitle"/>
          </p:nvPr>
        </p:nvSpPr>
        <p:spPr>
          <a:xfrm>
            <a:off x="618825" y="411675"/>
            <a:ext cx="3770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Logical Data Model </a:t>
            </a:r>
            <a:endParaRPr/>
          </a:p>
        </p:txBody>
      </p:sp>
      <p:sp>
        <p:nvSpPr>
          <p:cNvPr id="1159" name="Google Shape;1159;p64"/>
          <p:cNvSpPr txBox="1"/>
          <p:nvPr>
            <p:ph type="ctrTitle"/>
          </p:nvPr>
        </p:nvSpPr>
        <p:spPr>
          <a:xfrm>
            <a:off x="618825" y="836400"/>
            <a:ext cx="5489100" cy="61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2000"/>
              <a:t>02) Refining schemas by Normalisation or Combining </a:t>
            </a:r>
            <a:endParaRPr/>
          </a:p>
        </p:txBody>
      </p:sp>
      <p:sp>
        <p:nvSpPr>
          <p:cNvPr id="1160" name="Google Shape;1160;p64"/>
          <p:cNvSpPr txBox="1"/>
          <p:nvPr/>
        </p:nvSpPr>
        <p:spPr>
          <a:xfrm>
            <a:off x="5113375" y="1717625"/>
            <a:ext cx="37704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Member user</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rPr lang="en" sz="1800">
                <a:solidFill>
                  <a:schemeClr val="lt1"/>
                </a:solidFill>
                <a:latin typeface="Maven Pro"/>
                <a:ea typeface="Maven Pro"/>
                <a:cs typeface="Maven Pro"/>
                <a:sym typeface="Maven Pro"/>
              </a:rPr>
              <a:t>(memberID, password)</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800">
              <a:solidFill>
                <a:srgbClr val="FFFFFF"/>
              </a:solidFill>
              <a:latin typeface="Roboto"/>
              <a:ea typeface="Roboto"/>
              <a:cs typeface="Roboto"/>
              <a:sym typeface="Roboto"/>
            </a:endParaRPr>
          </a:p>
          <a:p>
            <a:pPr indent="0" lvl="0" marL="0" rtl="0" algn="l">
              <a:spcBef>
                <a:spcPts val="0"/>
              </a:spcBef>
              <a:spcAft>
                <a:spcPts val="0"/>
              </a:spcAft>
              <a:buNone/>
            </a:pPr>
            <a:r>
              <a:rPr b="1" lang="en" sz="1800">
                <a:solidFill>
                  <a:srgbClr val="FFFFFF"/>
                </a:solidFill>
                <a:latin typeface="Roboto"/>
                <a:ea typeface="Roboto"/>
                <a:cs typeface="Roboto"/>
                <a:sym typeface="Roboto"/>
              </a:rPr>
              <a:t>Payment</a:t>
            </a:r>
            <a:endParaRPr b="1" sz="1800">
              <a:solidFill>
                <a:srgbClr val="FFFFFF"/>
              </a:solidFill>
              <a:latin typeface="Roboto"/>
              <a:ea typeface="Roboto"/>
              <a:cs typeface="Roboto"/>
              <a:sym typeface="Roboto"/>
            </a:endParaRPr>
          </a:p>
          <a:p>
            <a:pPr indent="0" lvl="0" marL="0" rtl="0" algn="l">
              <a:spcBef>
                <a:spcPts val="0"/>
              </a:spcBef>
              <a:spcAft>
                <a:spcPts val="0"/>
              </a:spcAft>
              <a:buNone/>
            </a:pPr>
            <a:r>
              <a:rPr lang="en" sz="1800">
                <a:solidFill>
                  <a:srgbClr val="FFFFFF"/>
                </a:solidFill>
                <a:latin typeface="Roboto"/>
                <a:ea typeface="Roboto"/>
                <a:cs typeface="Roboto"/>
                <a:sym typeface="Roboto"/>
              </a:rPr>
              <a:t>(memberID, paymentDate, paymentAmount)</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a:latin typeface="Maven Pro"/>
              <a:ea typeface="Maven Pro"/>
              <a:cs typeface="Maven Pro"/>
              <a:sym typeface="Maven Pro"/>
            </a:endParaRPr>
          </a:p>
        </p:txBody>
      </p:sp>
      <p:sp>
        <p:nvSpPr>
          <p:cNvPr id="1161" name="Google Shape;1161;p64"/>
          <p:cNvSpPr/>
          <p:nvPr/>
        </p:nvSpPr>
        <p:spPr>
          <a:xfrm>
            <a:off x="3827769" y="2353650"/>
            <a:ext cx="820375" cy="577799"/>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4"/>
          <p:cNvSpPr/>
          <p:nvPr/>
        </p:nvSpPr>
        <p:spPr>
          <a:xfrm>
            <a:off x="343400" y="1613675"/>
            <a:ext cx="3162300" cy="22704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Calibri"/>
              <a:ea typeface="Calibri"/>
              <a:cs typeface="Calibri"/>
              <a:sym typeface="Calibri"/>
            </a:endParaRPr>
          </a:p>
        </p:txBody>
      </p:sp>
      <p:sp>
        <p:nvSpPr>
          <p:cNvPr id="1163" name="Google Shape;1163;p64"/>
          <p:cNvSpPr/>
          <p:nvPr/>
        </p:nvSpPr>
        <p:spPr>
          <a:xfrm>
            <a:off x="4970225" y="1579025"/>
            <a:ext cx="3234900" cy="23397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65"/>
          <p:cNvSpPr txBox="1"/>
          <p:nvPr>
            <p:ph idx="4" type="ctrTitle"/>
          </p:nvPr>
        </p:nvSpPr>
        <p:spPr>
          <a:xfrm>
            <a:off x="618825" y="912950"/>
            <a:ext cx="4557600" cy="6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01) Creating Relational Schemas (1 : M)</a:t>
            </a:r>
            <a:endParaRPr/>
          </a:p>
        </p:txBody>
      </p:sp>
      <p:sp>
        <p:nvSpPr>
          <p:cNvPr id="1169" name="Google Shape;1169;p65"/>
          <p:cNvSpPr txBox="1"/>
          <p:nvPr>
            <p:ph idx="4" type="ctrTitle"/>
          </p:nvPr>
        </p:nvSpPr>
        <p:spPr>
          <a:xfrm>
            <a:off x="618825" y="411675"/>
            <a:ext cx="3770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Logical Data Model </a:t>
            </a:r>
            <a:endParaRPr/>
          </a:p>
        </p:txBody>
      </p:sp>
      <p:sp>
        <p:nvSpPr>
          <p:cNvPr id="1170" name="Google Shape;1170;p65"/>
          <p:cNvSpPr txBox="1"/>
          <p:nvPr>
            <p:ph idx="4" type="ctrTitle"/>
          </p:nvPr>
        </p:nvSpPr>
        <p:spPr>
          <a:xfrm>
            <a:off x="5662825" y="912950"/>
            <a:ext cx="2698200" cy="168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400">
              <a:solidFill>
                <a:srgbClr val="000000"/>
              </a:solidFill>
              <a:latin typeface="Maven Pro"/>
              <a:ea typeface="Maven Pro"/>
              <a:cs typeface="Maven Pro"/>
              <a:sym typeface="Maven Pro"/>
            </a:endParaRPr>
          </a:p>
          <a:p>
            <a:pPr indent="0" lvl="0" marL="0" rtl="0" algn="l">
              <a:spcBef>
                <a:spcPts val="0"/>
              </a:spcBef>
              <a:spcAft>
                <a:spcPts val="0"/>
              </a:spcAft>
              <a:buNone/>
            </a:pPr>
            <a:r>
              <a:rPr lang="en" sz="1400">
                <a:latin typeface="Maven Pro"/>
                <a:ea typeface="Maven Pro"/>
                <a:cs typeface="Maven Pro"/>
                <a:sym typeface="Maven Pro"/>
              </a:rPr>
              <a:t> </a:t>
            </a:r>
            <a:endParaRPr sz="1400">
              <a:latin typeface="Maven Pro"/>
              <a:ea typeface="Maven Pro"/>
              <a:cs typeface="Maven Pro"/>
              <a:sym typeface="Maven Pro"/>
            </a:endParaRPr>
          </a:p>
          <a:p>
            <a:pPr indent="0" lvl="0" marL="0" rtl="0" algn="l">
              <a:spcBef>
                <a:spcPts val="0"/>
              </a:spcBef>
              <a:spcAft>
                <a:spcPts val="0"/>
              </a:spcAft>
              <a:buNone/>
            </a:pPr>
            <a:r>
              <a:rPr lang="en" sz="1400">
                <a:solidFill>
                  <a:srgbClr val="FFFFFF"/>
                </a:solidFill>
                <a:latin typeface="Maven Pro"/>
                <a:ea typeface="Maven Pro"/>
                <a:cs typeface="Maven Pro"/>
                <a:sym typeface="Maven Pro"/>
              </a:rPr>
              <a:t>Rule: For each 1:* binary relationship, the entity on the “one side” of the relationship is designated as the parent entity and the entity on the “many side” is designated as the child entity.</a:t>
            </a:r>
            <a:endParaRPr>
              <a:solidFill>
                <a:srgbClr val="FFFFFF"/>
              </a:solidFill>
            </a:endParaRPr>
          </a:p>
        </p:txBody>
      </p:sp>
      <p:sp>
        <p:nvSpPr>
          <p:cNvPr id="1171" name="Google Shape;1171;p65"/>
          <p:cNvSpPr txBox="1"/>
          <p:nvPr/>
        </p:nvSpPr>
        <p:spPr>
          <a:xfrm>
            <a:off x="6185350" y="3095525"/>
            <a:ext cx="24492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FFFFFF"/>
                </a:solidFill>
                <a:latin typeface="Maven Pro"/>
                <a:ea typeface="Maven Pro"/>
                <a:cs typeface="Maven Pro"/>
                <a:sym typeface="Maven Pro"/>
              </a:rPr>
              <a:t>Post a copy of the </a:t>
            </a:r>
            <a:r>
              <a:rPr b="1" lang="en">
                <a:solidFill>
                  <a:srgbClr val="FFFFFF"/>
                </a:solidFill>
                <a:latin typeface="Maven Pro"/>
                <a:ea typeface="Maven Pro"/>
                <a:cs typeface="Maven Pro"/>
                <a:sym typeface="Maven Pro"/>
              </a:rPr>
              <a:t>primary key</a:t>
            </a:r>
            <a:r>
              <a:rPr lang="en">
                <a:solidFill>
                  <a:srgbClr val="FFFFFF"/>
                </a:solidFill>
                <a:latin typeface="Maven Pro"/>
                <a:ea typeface="Maven Pro"/>
                <a:cs typeface="Maven Pro"/>
                <a:sym typeface="Maven Pro"/>
              </a:rPr>
              <a:t> attribute(s) of the </a:t>
            </a:r>
            <a:r>
              <a:rPr b="1" lang="en">
                <a:solidFill>
                  <a:srgbClr val="FFFFFF"/>
                </a:solidFill>
                <a:latin typeface="Maven Pro"/>
                <a:ea typeface="Maven Pro"/>
                <a:cs typeface="Maven Pro"/>
                <a:sym typeface="Maven Pro"/>
              </a:rPr>
              <a:t>parent entity</a:t>
            </a:r>
            <a:r>
              <a:rPr lang="en">
                <a:solidFill>
                  <a:srgbClr val="FFFFFF"/>
                </a:solidFill>
                <a:latin typeface="Maven Pro"/>
                <a:ea typeface="Maven Pro"/>
                <a:cs typeface="Maven Pro"/>
                <a:sym typeface="Maven Pro"/>
              </a:rPr>
              <a:t> into the relation representing the child entity, to act as a foreign key.</a:t>
            </a:r>
            <a:endParaRPr sz="1600">
              <a:solidFill>
                <a:srgbClr val="FFFFFF"/>
              </a:solidFill>
              <a:latin typeface="Maven Pro"/>
              <a:ea typeface="Maven Pro"/>
              <a:cs typeface="Maven Pro"/>
              <a:sym typeface="Maven Pro"/>
            </a:endParaRPr>
          </a:p>
        </p:txBody>
      </p:sp>
      <p:sp>
        <p:nvSpPr>
          <p:cNvPr id="1172" name="Google Shape;1172;p65"/>
          <p:cNvSpPr/>
          <p:nvPr/>
        </p:nvSpPr>
        <p:spPr>
          <a:xfrm>
            <a:off x="5538625" y="779450"/>
            <a:ext cx="2822400" cy="19569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73" name="Google Shape;1173;p65"/>
          <p:cNvSpPr/>
          <p:nvPr/>
        </p:nvSpPr>
        <p:spPr>
          <a:xfrm>
            <a:off x="6060850" y="2936675"/>
            <a:ext cx="2822400" cy="19569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74" name="Google Shape;1174;p65"/>
          <p:cNvSpPr txBox="1"/>
          <p:nvPr/>
        </p:nvSpPr>
        <p:spPr>
          <a:xfrm>
            <a:off x="680075" y="1678400"/>
            <a:ext cx="5251500" cy="2909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lt1"/>
                </a:solidFill>
                <a:latin typeface="Maven Pro"/>
                <a:ea typeface="Maven Pro"/>
                <a:cs typeface="Maven Pro"/>
                <a:sym typeface="Maven Pro"/>
              </a:rPr>
              <a:t>Payment </a:t>
            </a:r>
            <a:r>
              <a:rPr lang="en" sz="1500" u="sng">
                <a:solidFill>
                  <a:schemeClr val="lt1"/>
                </a:solidFill>
                <a:latin typeface="Maven Pro"/>
                <a:ea typeface="Maven Pro"/>
                <a:cs typeface="Maven Pro"/>
                <a:sym typeface="Maven Pro"/>
              </a:rPr>
              <a:t>settles</a:t>
            </a:r>
            <a:r>
              <a:rPr lang="en" sz="1500">
                <a:solidFill>
                  <a:schemeClr val="lt1"/>
                </a:solidFill>
                <a:latin typeface="Maven Pro"/>
                <a:ea typeface="Maven Pro"/>
                <a:cs typeface="Maven Pro"/>
                <a:sym typeface="Maven Pro"/>
              </a:rPr>
              <a:t> fine (1 : N)</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Identify the </a:t>
            </a:r>
            <a:r>
              <a:rPr b="1" lang="en">
                <a:solidFill>
                  <a:schemeClr val="lt1"/>
                </a:solidFill>
                <a:latin typeface="Maven Pro"/>
                <a:ea typeface="Maven Pro"/>
                <a:cs typeface="Maven Pro"/>
                <a:sym typeface="Maven Pro"/>
              </a:rPr>
              <a:t>parent entity</a:t>
            </a:r>
            <a:r>
              <a:rPr lang="en">
                <a:solidFill>
                  <a:schemeClr val="lt1"/>
                </a:solidFill>
                <a:latin typeface="Maven Pro"/>
                <a:ea typeface="Maven Pro"/>
                <a:cs typeface="Maven Pro"/>
                <a:sym typeface="Maven Pro"/>
              </a:rPr>
              <a:t> : Payment</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Identify the </a:t>
            </a:r>
            <a:r>
              <a:rPr b="1" lang="en">
                <a:solidFill>
                  <a:schemeClr val="lt1"/>
                </a:solidFill>
                <a:latin typeface="Maven Pro"/>
                <a:ea typeface="Maven Pro"/>
                <a:cs typeface="Maven Pro"/>
                <a:sym typeface="Maven Pro"/>
              </a:rPr>
              <a:t>child entity : </a:t>
            </a:r>
            <a:r>
              <a:rPr lang="en">
                <a:solidFill>
                  <a:schemeClr val="lt1"/>
                </a:solidFill>
                <a:latin typeface="Maven Pro"/>
                <a:ea typeface="Maven Pro"/>
                <a:cs typeface="Maven Pro"/>
                <a:sym typeface="Maven Pro"/>
              </a:rPr>
              <a:t>Fine</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Hence we copy the </a:t>
            </a:r>
            <a:r>
              <a:rPr b="1" lang="en">
                <a:solidFill>
                  <a:schemeClr val="lt1"/>
                </a:solidFill>
                <a:latin typeface="Maven Pro"/>
                <a:ea typeface="Maven Pro"/>
                <a:cs typeface="Maven Pro"/>
                <a:sym typeface="Maven Pro"/>
              </a:rPr>
              <a:t>PK</a:t>
            </a:r>
            <a:r>
              <a:rPr lang="en">
                <a:solidFill>
                  <a:schemeClr val="lt1"/>
                </a:solidFill>
                <a:latin typeface="Maven Pro"/>
                <a:ea typeface="Maven Pro"/>
                <a:cs typeface="Maven Pro"/>
                <a:sym typeface="Maven Pro"/>
              </a:rPr>
              <a:t> of Payment into Fine</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Special case: Payment is a </a:t>
            </a:r>
            <a:r>
              <a:rPr b="1" lang="en">
                <a:solidFill>
                  <a:schemeClr val="lt1"/>
                </a:solidFill>
                <a:latin typeface="Maven Pro"/>
                <a:ea typeface="Maven Pro"/>
                <a:cs typeface="Maven Pro"/>
                <a:sym typeface="Maven Pro"/>
              </a:rPr>
              <a:t>weak entity </a:t>
            </a:r>
            <a:r>
              <a:rPr lang="en">
                <a:solidFill>
                  <a:schemeClr val="lt1"/>
                </a:solidFill>
                <a:latin typeface="Maven Pro"/>
                <a:ea typeface="Maven Pro"/>
                <a:cs typeface="Maven Pro"/>
                <a:sym typeface="Maven Pro"/>
              </a:rPr>
              <a:t>hence its Primary Key consists of memberID + paymentDate</a:t>
            </a:r>
            <a:endParaRPr>
              <a:solidFill>
                <a:schemeClr val="lt1"/>
              </a:solidFill>
              <a:latin typeface="Maven Pro"/>
              <a:ea typeface="Maven Pro"/>
              <a:cs typeface="Maven Pro"/>
              <a:sym typeface="Maven Pro"/>
            </a:endParaRPr>
          </a:p>
          <a:p>
            <a:pPr indent="-317500" lvl="0" marL="457200" rtl="0" algn="l">
              <a:lnSpc>
                <a:spcPct val="115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Hence the composite primary key will be the foreign key of Fine</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66"/>
          <p:cNvSpPr txBox="1"/>
          <p:nvPr>
            <p:ph idx="1" type="body"/>
          </p:nvPr>
        </p:nvSpPr>
        <p:spPr>
          <a:xfrm>
            <a:off x="618825" y="1570650"/>
            <a:ext cx="35298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Fine</a:t>
            </a:r>
            <a:endParaRPr/>
          </a:p>
          <a:p>
            <a:pPr indent="0" lvl="0" marL="0" rtl="0" algn="l">
              <a:spcBef>
                <a:spcPts val="0"/>
              </a:spcBef>
              <a:spcAft>
                <a:spcPts val="0"/>
              </a:spcAft>
              <a:buNone/>
            </a:pPr>
            <a:r>
              <a:rPr lang="en">
                <a:solidFill>
                  <a:srgbClr val="FFFFFF"/>
                </a:solidFill>
                <a:latin typeface="Roboto"/>
                <a:ea typeface="Roboto"/>
                <a:cs typeface="Roboto"/>
                <a:sym typeface="Roboto"/>
              </a:rPr>
              <a:t>(memberID, fineDate, fineAmount)</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
              <a:t>Payment</a:t>
            </a:r>
            <a:endParaRPr/>
          </a:p>
          <a:p>
            <a:pPr indent="0" lvl="0" marL="0" rtl="0" algn="l">
              <a:spcBef>
                <a:spcPts val="0"/>
              </a:spcBef>
              <a:spcAft>
                <a:spcPts val="0"/>
              </a:spcAft>
              <a:buNone/>
            </a:pPr>
            <a:r>
              <a:rPr lang="en">
                <a:solidFill>
                  <a:srgbClr val="FFFFFF"/>
                </a:solidFill>
                <a:latin typeface="Roboto"/>
                <a:ea typeface="Roboto"/>
                <a:cs typeface="Roboto"/>
                <a:sym typeface="Roboto"/>
              </a:rPr>
              <a:t>(</a:t>
            </a:r>
            <a:r>
              <a:rPr lang="en" u="sng">
                <a:solidFill>
                  <a:srgbClr val="FFFFFF"/>
                </a:solidFill>
                <a:latin typeface="Roboto"/>
                <a:ea typeface="Roboto"/>
                <a:cs typeface="Roboto"/>
                <a:sym typeface="Roboto"/>
              </a:rPr>
              <a:t>memberID</a:t>
            </a:r>
            <a:r>
              <a:rPr lang="en">
                <a:solidFill>
                  <a:srgbClr val="FFFFFF"/>
                </a:solidFill>
                <a:latin typeface="Roboto"/>
                <a:ea typeface="Roboto"/>
                <a:cs typeface="Roboto"/>
                <a:sym typeface="Roboto"/>
              </a:rPr>
              <a:t>, paymentDate, paymentAmount)</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80" name="Google Shape;1180;p66"/>
          <p:cNvSpPr txBox="1"/>
          <p:nvPr>
            <p:ph type="ctrTitle"/>
          </p:nvPr>
        </p:nvSpPr>
        <p:spPr>
          <a:xfrm>
            <a:off x="618825" y="411675"/>
            <a:ext cx="3770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Logical Data Model </a:t>
            </a:r>
            <a:endParaRPr/>
          </a:p>
        </p:txBody>
      </p:sp>
      <p:sp>
        <p:nvSpPr>
          <p:cNvPr id="1181" name="Google Shape;1181;p66"/>
          <p:cNvSpPr txBox="1"/>
          <p:nvPr>
            <p:ph type="ctrTitle"/>
          </p:nvPr>
        </p:nvSpPr>
        <p:spPr>
          <a:xfrm>
            <a:off x="618825" y="836400"/>
            <a:ext cx="5489100" cy="61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2000"/>
              <a:t>02) Refining schemas by Normalisation or Combining </a:t>
            </a:r>
            <a:endParaRPr/>
          </a:p>
        </p:txBody>
      </p:sp>
      <p:sp>
        <p:nvSpPr>
          <p:cNvPr id="1182" name="Google Shape;1182;p66"/>
          <p:cNvSpPr txBox="1"/>
          <p:nvPr/>
        </p:nvSpPr>
        <p:spPr>
          <a:xfrm>
            <a:off x="5098050" y="1640275"/>
            <a:ext cx="3770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Fine</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rPr lang="en" sz="1800">
                <a:solidFill>
                  <a:srgbClr val="FFFFFF"/>
                </a:solidFill>
                <a:latin typeface="Maven Pro"/>
                <a:ea typeface="Maven Pro"/>
                <a:cs typeface="Maven Pro"/>
                <a:sym typeface="Maven Pro"/>
              </a:rPr>
              <a:t>(memberID, fineDate, paymentDate, fineAmount)</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1800">
              <a:solidFill>
                <a:srgbClr val="FFFFFF"/>
              </a:solidFill>
              <a:latin typeface="Roboto"/>
              <a:ea typeface="Roboto"/>
              <a:cs typeface="Roboto"/>
              <a:sym typeface="Roboto"/>
            </a:endParaRPr>
          </a:p>
          <a:p>
            <a:pPr indent="0" lvl="0" marL="0" rtl="0" algn="l">
              <a:spcBef>
                <a:spcPts val="0"/>
              </a:spcBef>
              <a:spcAft>
                <a:spcPts val="0"/>
              </a:spcAft>
              <a:buNone/>
            </a:pPr>
            <a:r>
              <a:rPr b="1" lang="en" sz="1800">
                <a:solidFill>
                  <a:srgbClr val="FFFFFF"/>
                </a:solidFill>
                <a:latin typeface="Roboto"/>
                <a:ea typeface="Roboto"/>
                <a:cs typeface="Roboto"/>
                <a:sym typeface="Roboto"/>
              </a:rPr>
              <a:t>Payment</a:t>
            </a:r>
            <a:endParaRPr b="1" sz="1800">
              <a:solidFill>
                <a:srgbClr val="FFFFFF"/>
              </a:solidFill>
              <a:latin typeface="Roboto"/>
              <a:ea typeface="Roboto"/>
              <a:cs typeface="Roboto"/>
              <a:sym typeface="Roboto"/>
            </a:endParaRPr>
          </a:p>
          <a:p>
            <a:pPr indent="0" lvl="0" marL="0" rtl="0" algn="l">
              <a:spcBef>
                <a:spcPts val="0"/>
              </a:spcBef>
              <a:spcAft>
                <a:spcPts val="0"/>
              </a:spcAft>
              <a:buNone/>
            </a:pPr>
            <a:r>
              <a:rPr lang="en" sz="1800">
                <a:solidFill>
                  <a:srgbClr val="FFFFFF"/>
                </a:solidFill>
                <a:latin typeface="Roboto"/>
                <a:ea typeface="Roboto"/>
                <a:cs typeface="Roboto"/>
                <a:sym typeface="Roboto"/>
              </a:rPr>
              <a:t>(</a:t>
            </a:r>
            <a:r>
              <a:rPr lang="en" sz="1800" u="sng">
                <a:solidFill>
                  <a:srgbClr val="FFFFFF"/>
                </a:solidFill>
                <a:latin typeface="Roboto"/>
                <a:ea typeface="Roboto"/>
                <a:cs typeface="Roboto"/>
                <a:sym typeface="Roboto"/>
              </a:rPr>
              <a:t>memberID</a:t>
            </a:r>
            <a:r>
              <a:rPr lang="en" sz="1800">
                <a:solidFill>
                  <a:srgbClr val="FFFFFF"/>
                </a:solidFill>
                <a:latin typeface="Roboto"/>
                <a:ea typeface="Roboto"/>
                <a:cs typeface="Roboto"/>
                <a:sym typeface="Roboto"/>
              </a:rPr>
              <a:t>, paymentDate, paymentAmount)</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a:latin typeface="Maven Pro"/>
              <a:ea typeface="Maven Pro"/>
              <a:cs typeface="Maven Pro"/>
              <a:sym typeface="Maven Pro"/>
            </a:endParaRPr>
          </a:p>
        </p:txBody>
      </p:sp>
      <p:sp>
        <p:nvSpPr>
          <p:cNvPr id="1183" name="Google Shape;1183;p66"/>
          <p:cNvSpPr/>
          <p:nvPr/>
        </p:nvSpPr>
        <p:spPr>
          <a:xfrm>
            <a:off x="3850307" y="2416950"/>
            <a:ext cx="820375" cy="577799"/>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6"/>
          <p:cNvSpPr/>
          <p:nvPr/>
        </p:nvSpPr>
        <p:spPr>
          <a:xfrm>
            <a:off x="388450" y="1570650"/>
            <a:ext cx="3162300" cy="22704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Calibri"/>
              <a:ea typeface="Calibri"/>
              <a:cs typeface="Calibri"/>
              <a:sym typeface="Calibri"/>
            </a:endParaRPr>
          </a:p>
        </p:txBody>
      </p:sp>
      <p:sp>
        <p:nvSpPr>
          <p:cNvPr id="1185" name="Google Shape;1185;p66"/>
          <p:cNvSpPr/>
          <p:nvPr/>
        </p:nvSpPr>
        <p:spPr>
          <a:xfrm>
            <a:off x="4970225" y="1536000"/>
            <a:ext cx="3234900" cy="23397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67"/>
          <p:cNvSpPr txBox="1"/>
          <p:nvPr>
            <p:ph type="ctrTitle"/>
          </p:nvPr>
        </p:nvSpPr>
        <p:spPr>
          <a:xfrm>
            <a:off x="629725" y="296750"/>
            <a:ext cx="5329800" cy="93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Logical Data Model</a:t>
            </a:r>
            <a:endParaRPr/>
          </a:p>
          <a:p>
            <a:pPr indent="0" lvl="0" marL="0" rtl="0" algn="l">
              <a:spcBef>
                <a:spcPts val="0"/>
              </a:spcBef>
              <a:spcAft>
                <a:spcPts val="0"/>
              </a:spcAft>
              <a:buNone/>
            </a:pPr>
            <a:r>
              <a:t/>
            </a:r>
            <a:endParaRPr/>
          </a:p>
        </p:txBody>
      </p:sp>
      <p:sp>
        <p:nvSpPr>
          <p:cNvPr id="1191" name="Google Shape;1191;p67"/>
          <p:cNvSpPr txBox="1"/>
          <p:nvPr/>
        </p:nvSpPr>
        <p:spPr>
          <a:xfrm>
            <a:off x="1247550" y="788300"/>
            <a:ext cx="6648900" cy="12252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Book </a:t>
            </a:r>
            <a:r>
              <a:rPr lang="en">
                <a:latin typeface="Roboto"/>
                <a:ea typeface="Roboto"/>
                <a:cs typeface="Roboto"/>
                <a:sym typeface="Roboto"/>
              </a:rPr>
              <a:t>(</a:t>
            </a:r>
            <a:r>
              <a:rPr lang="en" u="sng">
                <a:latin typeface="Roboto"/>
                <a:ea typeface="Roboto"/>
                <a:cs typeface="Roboto"/>
                <a:sym typeface="Roboto"/>
              </a:rPr>
              <a:t>bookID</a:t>
            </a:r>
            <a:r>
              <a:rPr lang="en">
                <a:latin typeface="Roboto"/>
                <a:ea typeface="Roboto"/>
                <a:cs typeface="Roboto"/>
                <a:sym typeface="Roboto"/>
              </a:rPr>
              <a:t>, bookTitle, borrowMemberID, reserveMemberID, dateDue)</a:t>
            </a:r>
            <a:endParaRPr>
              <a:latin typeface="Roboto"/>
              <a:ea typeface="Roboto"/>
              <a:cs typeface="Roboto"/>
              <a:sym typeface="Roboto"/>
            </a:endParaRPr>
          </a:p>
          <a:p>
            <a:pPr indent="0" lvl="0" marL="0" rtl="0" algn="l">
              <a:spcBef>
                <a:spcPts val="0"/>
              </a:spcBef>
              <a:spcAft>
                <a:spcPts val="0"/>
              </a:spcAft>
              <a:buNone/>
            </a:pPr>
            <a:r>
              <a:t/>
            </a:r>
            <a:endParaRPr>
              <a:latin typeface="Maven Pro"/>
              <a:ea typeface="Maven Pro"/>
              <a:cs typeface="Maven Pro"/>
              <a:sym typeface="Maven Pro"/>
            </a:endParaRPr>
          </a:p>
          <a:p>
            <a:pPr indent="0" lvl="0" marL="0" rtl="0" algn="l">
              <a:lnSpc>
                <a:spcPct val="115000"/>
              </a:lnSpc>
              <a:spcBef>
                <a:spcPts val="0"/>
              </a:spcBef>
              <a:spcAft>
                <a:spcPts val="0"/>
              </a:spcAft>
              <a:buNone/>
            </a:pPr>
            <a:r>
              <a:rPr b="1" lang="en" sz="1200">
                <a:solidFill>
                  <a:srgbClr val="FFFFFF"/>
                </a:solidFill>
                <a:latin typeface="Maven Pro"/>
                <a:ea typeface="Maven Pro"/>
                <a:cs typeface="Maven Pro"/>
                <a:sym typeface="Maven Pro"/>
              </a:rPr>
              <a:t>PK: bookID</a:t>
            </a:r>
            <a:endParaRPr b="1" sz="12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b="1" lang="en" sz="1200">
                <a:solidFill>
                  <a:srgbClr val="FFFFFF"/>
                </a:solidFill>
                <a:latin typeface="Maven Pro"/>
                <a:ea typeface="Maven Pro"/>
                <a:cs typeface="Maven Pro"/>
                <a:sym typeface="Maven Pro"/>
              </a:rPr>
              <a:t>FK: borrowMemberID references MemberUser(memberID) </a:t>
            </a:r>
            <a:endParaRPr b="1" sz="12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b="1" lang="en" sz="1200">
                <a:solidFill>
                  <a:srgbClr val="FFFFFF"/>
                </a:solidFill>
                <a:latin typeface="Maven Pro"/>
                <a:ea typeface="Maven Pro"/>
                <a:cs typeface="Maven Pro"/>
                <a:sym typeface="Maven Pro"/>
              </a:rPr>
              <a:t>FK: reserveMemberID references MemberUser(memberID)</a:t>
            </a:r>
            <a:endParaRPr b="1" sz="1200">
              <a:solidFill>
                <a:srgbClr val="FFFFFF"/>
              </a:solidFill>
              <a:latin typeface="Maven Pro"/>
              <a:ea typeface="Maven Pro"/>
              <a:cs typeface="Maven Pro"/>
              <a:sym typeface="Maven Pro"/>
            </a:endParaRPr>
          </a:p>
        </p:txBody>
      </p:sp>
      <p:sp>
        <p:nvSpPr>
          <p:cNvPr id="1192" name="Google Shape;1192;p67"/>
          <p:cNvSpPr txBox="1"/>
          <p:nvPr/>
        </p:nvSpPr>
        <p:spPr>
          <a:xfrm>
            <a:off x="887450" y="2132575"/>
            <a:ext cx="3819900" cy="7695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MemberUser </a:t>
            </a:r>
            <a:r>
              <a:rPr lang="en">
                <a:latin typeface="Roboto"/>
                <a:ea typeface="Roboto"/>
                <a:cs typeface="Roboto"/>
                <a:sym typeface="Roboto"/>
              </a:rPr>
              <a:t>(</a:t>
            </a:r>
            <a:r>
              <a:rPr lang="en" u="sng">
                <a:latin typeface="Roboto"/>
                <a:ea typeface="Roboto"/>
                <a:cs typeface="Roboto"/>
                <a:sym typeface="Roboto"/>
              </a:rPr>
              <a:t>memberID</a:t>
            </a:r>
            <a:r>
              <a:rPr lang="en">
                <a:latin typeface="Roboto"/>
                <a:ea typeface="Roboto"/>
                <a:cs typeface="Roboto"/>
                <a:sym typeface="Roboto"/>
              </a:rPr>
              <a:t>, memberPassword)</a:t>
            </a:r>
            <a:endParaRPr>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Maven Pro"/>
              <a:ea typeface="Maven Pro"/>
              <a:cs typeface="Maven Pro"/>
              <a:sym typeface="Maven Pro"/>
            </a:endParaRPr>
          </a:p>
          <a:p>
            <a:pPr indent="0" lvl="0" marL="0" rtl="0" algn="l">
              <a:spcBef>
                <a:spcPts val="0"/>
              </a:spcBef>
              <a:spcAft>
                <a:spcPts val="0"/>
              </a:spcAft>
              <a:buNone/>
            </a:pPr>
            <a:r>
              <a:rPr b="1" lang="en" sz="1200">
                <a:solidFill>
                  <a:srgbClr val="FFFFFF"/>
                </a:solidFill>
                <a:latin typeface="Maven Pro"/>
                <a:ea typeface="Maven Pro"/>
                <a:cs typeface="Maven Pro"/>
                <a:sym typeface="Maven Pro"/>
              </a:rPr>
              <a:t>PK: memberID</a:t>
            </a:r>
            <a:endParaRPr b="1" sz="1200">
              <a:solidFill>
                <a:srgbClr val="FFFFFF"/>
              </a:solidFill>
              <a:latin typeface="Maven Pro"/>
              <a:ea typeface="Maven Pro"/>
              <a:cs typeface="Maven Pro"/>
              <a:sym typeface="Maven Pro"/>
            </a:endParaRPr>
          </a:p>
        </p:txBody>
      </p:sp>
      <p:sp>
        <p:nvSpPr>
          <p:cNvPr id="1193" name="Google Shape;1193;p67"/>
          <p:cNvSpPr txBox="1"/>
          <p:nvPr/>
        </p:nvSpPr>
        <p:spPr>
          <a:xfrm>
            <a:off x="4818850" y="2132575"/>
            <a:ext cx="3437100" cy="8004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AdminUser </a:t>
            </a:r>
            <a:r>
              <a:rPr lang="en">
                <a:latin typeface="Roboto"/>
                <a:ea typeface="Roboto"/>
                <a:cs typeface="Roboto"/>
                <a:sym typeface="Roboto"/>
              </a:rPr>
              <a:t>(</a:t>
            </a:r>
            <a:r>
              <a:rPr lang="en" u="sng">
                <a:latin typeface="Roboto"/>
                <a:ea typeface="Roboto"/>
                <a:cs typeface="Roboto"/>
                <a:sym typeface="Roboto"/>
              </a:rPr>
              <a:t>adminID</a:t>
            </a:r>
            <a:r>
              <a:rPr lang="en">
                <a:latin typeface="Roboto"/>
                <a:ea typeface="Roboto"/>
                <a:cs typeface="Roboto"/>
                <a:sym typeface="Roboto"/>
              </a:rPr>
              <a:t>, adminPassword)</a:t>
            </a:r>
            <a:endParaRPr>
              <a:latin typeface="Roboto"/>
              <a:ea typeface="Roboto"/>
              <a:cs typeface="Roboto"/>
              <a:sym typeface="Roboto"/>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sz="1200">
                <a:solidFill>
                  <a:srgbClr val="FFFFFF"/>
                </a:solidFill>
                <a:latin typeface="Maven Pro"/>
                <a:ea typeface="Maven Pro"/>
                <a:cs typeface="Maven Pro"/>
                <a:sym typeface="Maven Pro"/>
              </a:rPr>
              <a:t>PK: adminID</a:t>
            </a:r>
            <a:endParaRPr b="1" sz="1200">
              <a:latin typeface="Maven Pro"/>
              <a:ea typeface="Maven Pro"/>
              <a:cs typeface="Maven Pro"/>
              <a:sym typeface="Maven Pro"/>
            </a:endParaRPr>
          </a:p>
        </p:txBody>
      </p:sp>
      <p:sp>
        <p:nvSpPr>
          <p:cNvPr id="1194" name="Google Shape;1194;p67"/>
          <p:cNvSpPr txBox="1"/>
          <p:nvPr/>
        </p:nvSpPr>
        <p:spPr>
          <a:xfrm>
            <a:off x="887450" y="3057450"/>
            <a:ext cx="3819900" cy="18378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Payment </a:t>
            </a:r>
            <a:r>
              <a:rPr lang="en">
                <a:latin typeface="Roboto"/>
                <a:ea typeface="Roboto"/>
                <a:cs typeface="Roboto"/>
                <a:sym typeface="Roboto"/>
              </a:rPr>
              <a:t>(</a:t>
            </a:r>
            <a:r>
              <a:rPr lang="en" u="sng">
                <a:latin typeface="Roboto"/>
                <a:ea typeface="Roboto"/>
                <a:cs typeface="Roboto"/>
                <a:sym typeface="Roboto"/>
              </a:rPr>
              <a:t>memberID, paymentDate</a:t>
            </a:r>
            <a:r>
              <a:rPr lang="en">
                <a:latin typeface="Roboto"/>
                <a:ea typeface="Roboto"/>
                <a:cs typeface="Roboto"/>
                <a:sym typeface="Roboto"/>
              </a:rPr>
              <a:t>, paymentAmount) </a:t>
            </a:r>
            <a:endParaRPr>
              <a:highlight>
                <a:srgbClr val="FFFF00"/>
              </a:highlight>
              <a:latin typeface="Roboto"/>
              <a:ea typeface="Roboto"/>
              <a:cs typeface="Roboto"/>
              <a:sym typeface="Roboto"/>
            </a:endParaRPr>
          </a:p>
          <a:p>
            <a:pPr indent="0" lvl="0" marL="0" rtl="0" algn="l">
              <a:spcBef>
                <a:spcPts val="0"/>
              </a:spcBef>
              <a:spcAft>
                <a:spcPts val="0"/>
              </a:spcAft>
              <a:buNone/>
            </a:pPr>
            <a:r>
              <a:rPr lang="en">
                <a:highlight>
                  <a:srgbClr val="FFFF00"/>
                </a:highlight>
                <a:latin typeface="Maven Pro"/>
                <a:ea typeface="Maven Pro"/>
                <a:cs typeface="Maven Pro"/>
                <a:sym typeface="Maven Pro"/>
              </a:rPr>
              <a:t> </a:t>
            </a:r>
            <a:endParaRPr>
              <a:highlight>
                <a:srgbClr val="FFFF00"/>
              </a:highlight>
              <a:latin typeface="Maven Pro"/>
              <a:ea typeface="Maven Pro"/>
              <a:cs typeface="Maven Pro"/>
              <a:sym typeface="Maven Pro"/>
            </a:endParaRPr>
          </a:p>
          <a:p>
            <a:pPr indent="0" lvl="0" marL="0" rtl="0" algn="l">
              <a:lnSpc>
                <a:spcPct val="115000"/>
              </a:lnSpc>
              <a:spcBef>
                <a:spcPts val="0"/>
              </a:spcBef>
              <a:spcAft>
                <a:spcPts val="0"/>
              </a:spcAft>
              <a:buNone/>
            </a:pPr>
            <a:r>
              <a:rPr b="1" lang="en" sz="1200">
                <a:solidFill>
                  <a:srgbClr val="FFFFFF"/>
                </a:solidFill>
                <a:latin typeface="Maven Pro"/>
                <a:ea typeface="Maven Pro"/>
                <a:cs typeface="Maven Pro"/>
                <a:sym typeface="Maven Pro"/>
              </a:rPr>
              <a:t>PK:</a:t>
            </a:r>
            <a:r>
              <a:rPr b="1" lang="en" sz="1200">
                <a:solidFill>
                  <a:srgbClr val="FFFFFF"/>
                </a:solidFill>
                <a:latin typeface="Maven Pro"/>
                <a:ea typeface="Maven Pro"/>
                <a:cs typeface="Maven Pro"/>
                <a:sym typeface="Maven Pro"/>
              </a:rPr>
              <a:t> (memberID, paymentDate)</a:t>
            </a:r>
            <a:endParaRPr b="1" sz="12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b="1" lang="en" sz="1200">
                <a:solidFill>
                  <a:srgbClr val="FFFFFF"/>
                </a:solidFill>
                <a:latin typeface="Maven Pro"/>
                <a:ea typeface="Maven Pro"/>
                <a:cs typeface="Maven Pro"/>
                <a:sym typeface="Maven Pro"/>
              </a:rPr>
              <a:t>FK:  memberID references MemberUser(memberID)</a:t>
            </a:r>
            <a:r>
              <a:rPr lang="en" sz="1200">
                <a:solidFill>
                  <a:srgbClr val="FFFFFF"/>
                </a:solidFill>
                <a:latin typeface="Maven Pro"/>
                <a:ea typeface="Maven Pro"/>
                <a:cs typeface="Maven Pro"/>
                <a:sym typeface="Maven Pro"/>
              </a:rPr>
              <a:t> </a:t>
            </a:r>
            <a:endParaRPr sz="12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2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200">
              <a:solidFill>
                <a:srgbClr val="FFFFFF"/>
              </a:solidFill>
              <a:latin typeface="Maven Pro"/>
              <a:ea typeface="Maven Pro"/>
              <a:cs typeface="Maven Pro"/>
              <a:sym typeface="Maven Pro"/>
            </a:endParaRPr>
          </a:p>
        </p:txBody>
      </p:sp>
      <p:sp>
        <p:nvSpPr>
          <p:cNvPr id="1195" name="Google Shape;1195;p67"/>
          <p:cNvSpPr txBox="1"/>
          <p:nvPr/>
        </p:nvSpPr>
        <p:spPr>
          <a:xfrm>
            <a:off x="4818850" y="3057450"/>
            <a:ext cx="3437100" cy="18654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Fine </a:t>
            </a:r>
            <a:r>
              <a:rPr lang="en">
                <a:latin typeface="Roboto"/>
                <a:ea typeface="Roboto"/>
                <a:cs typeface="Roboto"/>
                <a:sym typeface="Roboto"/>
              </a:rPr>
              <a:t>(</a:t>
            </a:r>
            <a:r>
              <a:rPr lang="en" u="sng">
                <a:latin typeface="Roboto"/>
                <a:ea typeface="Roboto"/>
                <a:cs typeface="Roboto"/>
                <a:sym typeface="Roboto"/>
              </a:rPr>
              <a:t>memberID, </a:t>
            </a:r>
            <a:r>
              <a:rPr lang="en" u="sng">
                <a:latin typeface="Roboto"/>
                <a:ea typeface="Roboto"/>
                <a:cs typeface="Roboto"/>
                <a:sym typeface="Roboto"/>
              </a:rPr>
              <a:t>fineDate</a:t>
            </a:r>
            <a:r>
              <a:rPr lang="en">
                <a:latin typeface="Roboto"/>
                <a:ea typeface="Roboto"/>
                <a:cs typeface="Roboto"/>
                <a:sym typeface="Roboto"/>
              </a:rPr>
              <a:t>, </a:t>
            </a:r>
            <a:r>
              <a:rPr lang="en">
                <a:latin typeface="Roboto"/>
                <a:ea typeface="Roboto"/>
                <a:cs typeface="Roboto"/>
                <a:sym typeface="Roboto"/>
              </a:rPr>
              <a:t>paymentDate, fineAmount)</a:t>
            </a:r>
            <a:endParaRPr>
              <a:latin typeface="Roboto"/>
              <a:ea typeface="Roboto"/>
              <a:cs typeface="Roboto"/>
              <a:sym typeface="Roboto"/>
            </a:endParaRPr>
          </a:p>
          <a:p>
            <a:pPr indent="0" lvl="0" marL="0" rtl="0" algn="l">
              <a:spcBef>
                <a:spcPts val="0"/>
              </a:spcBef>
              <a:spcAft>
                <a:spcPts val="0"/>
              </a:spcAft>
              <a:buNone/>
            </a:pPr>
            <a:r>
              <a:t/>
            </a:r>
            <a:endParaRPr>
              <a:latin typeface="Maven Pro"/>
              <a:ea typeface="Maven Pro"/>
              <a:cs typeface="Maven Pro"/>
              <a:sym typeface="Maven Pro"/>
            </a:endParaRPr>
          </a:p>
          <a:p>
            <a:pPr indent="0" lvl="0" marL="0" rtl="0" algn="l">
              <a:lnSpc>
                <a:spcPct val="115000"/>
              </a:lnSpc>
              <a:spcBef>
                <a:spcPts val="0"/>
              </a:spcBef>
              <a:spcAft>
                <a:spcPts val="0"/>
              </a:spcAft>
              <a:buNone/>
            </a:pPr>
            <a:r>
              <a:rPr b="1" lang="en" sz="1200">
                <a:solidFill>
                  <a:srgbClr val="FFFFFF"/>
                </a:solidFill>
                <a:latin typeface="Maven Pro"/>
                <a:ea typeface="Maven Pro"/>
                <a:cs typeface="Maven Pro"/>
                <a:sym typeface="Maven Pro"/>
              </a:rPr>
              <a:t>PK: (memberID, fineDate)</a:t>
            </a:r>
            <a:endParaRPr b="1" sz="12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b="1" lang="en" sz="1200">
                <a:solidFill>
                  <a:srgbClr val="FFFFFF"/>
                </a:solidFill>
                <a:latin typeface="Maven Pro"/>
                <a:ea typeface="Maven Pro"/>
                <a:cs typeface="Maven Pro"/>
                <a:sym typeface="Maven Pro"/>
              </a:rPr>
              <a:t>FK: memberID references MemberUser(memberID) </a:t>
            </a:r>
            <a:endParaRPr b="1" sz="12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b="1" lang="en" sz="1200">
                <a:solidFill>
                  <a:srgbClr val="FFFFFF"/>
                </a:solidFill>
                <a:latin typeface="Maven Pro"/>
                <a:ea typeface="Maven Pro"/>
                <a:cs typeface="Maven Pro"/>
                <a:sym typeface="Maven Pro"/>
              </a:rPr>
              <a:t>FK: (memberID, paymentDate) references Payment(memberID, paymentDate)</a:t>
            </a:r>
            <a:endParaRPr b="1" sz="1200">
              <a:solidFill>
                <a:srgbClr val="FFFFFF"/>
              </a:solidFill>
              <a:latin typeface="Maven Pro"/>
              <a:ea typeface="Maven Pro"/>
              <a:cs typeface="Maven Pro"/>
              <a:sym typeface="Maven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68"/>
          <p:cNvSpPr txBox="1"/>
          <p:nvPr>
            <p:ph type="title"/>
          </p:nvPr>
        </p:nvSpPr>
        <p:spPr>
          <a:xfrm>
            <a:off x="2471150" y="1830075"/>
            <a:ext cx="3823200" cy="11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THANKS</a:t>
            </a:r>
            <a:endParaRPr/>
          </a:p>
        </p:txBody>
      </p:sp>
      <p:sp>
        <p:nvSpPr>
          <p:cNvPr id="1201" name="Google Shape;1201;p68"/>
          <p:cNvSpPr txBox="1"/>
          <p:nvPr/>
        </p:nvSpPr>
        <p:spPr>
          <a:xfrm>
            <a:off x="3213811" y="4333329"/>
            <a:ext cx="2337900" cy="303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0" i="0" lang="en" sz="1000" u="none" cap="none" strike="noStrike">
                <a:solidFill>
                  <a:schemeClr val="lt1"/>
                </a:solidFill>
                <a:latin typeface="Maven Pro"/>
                <a:ea typeface="Maven Pro"/>
                <a:cs typeface="Maven Pro"/>
                <a:sym typeface="Maven Pro"/>
              </a:rPr>
              <a:t>Please keep this slide for attribution</a:t>
            </a:r>
            <a:endParaRPr b="0" i="0" sz="1000" u="none" cap="none" strike="noStrike">
              <a:solidFill>
                <a:schemeClr val="lt1"/>
              </a:solidFill>
              <a:latin typeface="Maven Pro"/>
              <a:ea typeface="Maven Pro"/>
              <a:cs typeface="Maven Pro"/>
              <a:sym typeface="Maven Pro"/>
            </a:endParaRPr>
          </a:p>
        </p:txBody>
      </p:sp>
      <p:sp>
        <p:nvSpPr>
          <p:cNvPr id="1202" name="Google Shape;1202;p68"/>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3" name="Google Shape;1203;p68"/>
          <p:cNvGrpSpPr/>
          <p:nvPr/>
        </p:nvGrpSpPr>
        <p:grpSpPr>
          <a:xfrm>
            <a:off x="7981434" y="-1177061"/>
            <a:ext cx="203789" cy="1274755"/>
            <a:chOff x="2877432" y="975334"/>
            <a:chExt cx="188886" cy="1181532"/>
          </a:xfrm>
        </p:grpSpPr>
        <p:sp>
          <p:nvSpPr>
            <p:cNvPr id="1204" name="Google Shape;1204;p6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6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6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7" name="Google Shape;1207;p68"/>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68"/>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47"/>
          <p:cNvSpPr txBox="1"/>
          <p:nvPr>
            <p:ph idx="13" type="ctrTitle"/>
          </p:nvPr>
        </p:nvSpPr>
        <p:spPr>
          <a:xfrm>
            <a:off x="6666296" y="3396750"/>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Determine Cardinality </a:t>
            </a:r>
            <a:endParaRPr/>
          </a:p>
        </p:txBody>
      </p:sp>
      <p:sp>
        <p:nvSpPr>
          <p:cNvPr id="882" name="Google Shape;882;p47"/>
          <p:cNvSpPr txBox="1"/>
          <p:nvPr>
            <p:ph idx="4" type="ctrTitle"/>
          </p:nvPr>
        </p:nvSpPr>
        <p:spPr>
          <a:xfrm>
            <a:off x="3942813" y="2934800"/>
            <a:ext cx="1653600" cy="106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Identify Relationships </a:t>
            </a:r>
            <a:endParaRPr/>
          </a:p>
        </p:txBody>
      </p:sp>
      <p:sp>
        <p:nvSpPr>
          <p:cNvPr id="883" name="Google Shape;883;p47"/>
          <p:cNvSpPr txBox="1"/>
          <p:nvPr>
            <p:ph type="ctrTitle"/>
          </p:nvPr>
        </p:nvSpPr>
        <p:spPr>
          <a:xfrm>
            <a:off x="1223300" y="3063450"/>
            <a:ext cx="1854300" cy="91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Identify Entities &amp; Attributes</a:t>
            </a:r>
            <a:endParaRPr/>
          </a:p>
        </p:txBody>
      </p:sp>
      <p:sp>
        <p:nvSpPr>
          <p:cNvPr id="884" name="Google Shape;884;p47"/>
          <p:cNvSpPr txBox="1"/>
          <p:nvPr>
            <p:ph idx="3" type="title"/>
          </p:nvPr>
        </p:nvSpPr>
        <p:spPr>
          <a:xfrm>
            <a:off x="12233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885" name="Google Shape;885;p47"/>
          <p:cNvSpPr txBox="1"/>
          <p:nvPr>
            <p:ph idx="6" type="title"/>
          </p:nvPr>
        </p:nvSpPr>
        <p:spPr>
          <a:xfrm>
            <a:off x="3942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886" name="Google Shape;886;p47"/>
          <p:cNvSpPr txBox="1"/>
          <p:nvPr>
            <p:ph idx="7" type="ctrTitle"/>
          </p:nvPr>
        </p:nvSpPr>
        <p:spPr>
          <a:xfrm>
            <a:off x="611750" y="364700"/>
            <a:ext cx="5359500" cy="96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 of Conceptual Data Model Development </a:t>
            </a:r>
            <a:endParaRPr/>
          </a:p>
        </p:txBody>
      </p:sp>
      <p:sp>
        <p:nvSpPr>
          <p:cNvPr id="887" name="Google Shape;887;p47"/>
          <p:cNvSpPr txBox="1"/>
          <p:nvPr>
            <p:ph idx="9" type="title"/>
          </p:nvPr>
        </p:nvSpPr>
        <p:spPr>
          <a:xfrm>
            <a:off x="66657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888" name="Google Shape;888;p47"/>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7"/>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7"/>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1" name="Google Shape;891;p47"/>
          <p:cNvCxnSpPr>
            <a:stCxn id="888" idx="1"/>
            <a:endCxn id="884" idx="1"/>
          </p:cNvCxnSpPr>
          <p:nvPr/>
        </p:nvCxnSpPr>
        <p:spPr>
          <a:xfrm>
            <a:off x="12233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892" name="Google Shape;892;p47"/>
          <p:cNvCxnSpPr>
            <a:stCxn id="889" idx="1"/>
            <a:endCxn id="885"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893" name="Google Shape;893;p47"/>
          <p:cNvCxnSpPr>
            <a:stCxn id="890" idx="1"/>
            <a:endCxn id="887" idx="1"/>
          </p:cNvCxnSpPr>
          <p:nvPr/>
        </p:nvCxnSpPr>
        <p:spPr>
          <a:xfrm>
            <a:off x="6665704"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894" name="Google Shape;894;p47"/>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7"/>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7"/>
          <p:cNvSpPr/>
          <p:nvPr/>
        </p:nvSpPr>
        <p:spPr>
          <a:xfrm>
            <a:off x="1346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7" name="Google Shape;897;p47"/>
          <p:cNvGrpSpPr/>
          <p:nvPr/>
        </p:nvGrpSpPr>
        <p:grpSpPr>
          <a:xfrm>
            <a:off x="6789168" y="1684647"/>
            <a:ext cx="583817" cy="580314"/>
            <a:chOff x="3541011" y="3367320"/>
            <a:chExt cx="348257" cy="346188"/>
          </a:xfrm>
        </p:grpSpPr>
        <p:sp>
          <p:nvSpPr>
            <p:cNvPr id="898" name="Google Shape;898;p47"/>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7"/>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7"/>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47"/>
          <p:cNvGrpSpPr/>
          <p:nvPr/>
        </p:nvGrpSpPr>
        <p:grpSpPr>
          <a:xfrm>
            <a:off x="4086738" y="1743302"/>
            <a:ext cx="539625" cy="483962"/>
            <a:chOff x="3712952" y="1970604"/>
            <a:chExt cx="354363" cy="354395"/>
          </a:xfrm>
        </p:grpSpPr>
        <p:sp>
          <p:nvSpPr>
            <p:cNvPr id="902" name="Google Shape;902;p47"/>
            <p:cNvSpPr/>
            <p:nvPr/>
          </p:nvSpPr>
          <p:spPr>
            <a:xfrm>
              <a:off x="3868314" y="2281360"/>
              <a:ext cx="43639" cy="43639"/>
            </a:xfrm>
            <a:custGeom>
              <a:rect b="b" l="l" r="r" t="t"/>
              <a:pathLst>
                <a:path extrusionOk="0" h="1371" w="1371">
                  <a:moveTo>
                    <a:pt x="692" y="334"/>
                  </a:moveTo>
                  <a:cubicBezTo>
                    <a:pt x="882" y="334"/>
                    <a:pt x="1049" y="489"/>
                    <a:pt x="1049" y="691"/>
                  </a:cubicBezTo>
                  <a:cubicBezTo>
                    <a:pt x="1049" y="882"/>
                    <a:pt x="894" y="1049"/>
                    <a:pt x="692" y="1049"/>
                  </a:cubicBezTo>
                  <a:cubicBezTo>
                    <a:pt x="501" y="1049"/>
                    <a:pt x="334" y="882"/>
                    <a:pt x="334" y="691"/>
                  </a:cubicBezTo>
                  <a:cubicBezTo>
                    <a:pt x="334" y="489"/>
                    <a:pt x="501" y="334"/>
                    <a:pt x="692" y="334"/>
                  </a:cubicBezTo>
                  <a:close/>
                  <a:moveTo>
                    <a:pt x="692" y="1"/>
                  </a:moveTo>
                  <a:cubicBezTo>
                    <a:pt x="322" y="1"/>
                    <a:pt x="1" y="310"/>
                    <a:pt x="1" y="691"/>
                  </a:cubicBezTo>
                  <a:cubicBezTo>
                    <a:pt x="1" y="1060"/>
                    <a:pt x="322" y="1370"/>
                    <a:pt x="692" y="1370"/>
                  </a:cubicBezTo>
                  <a:cubicBezTo>
                    <a:pt x="1061" y="1370"/>
                    <a:pt x="1370" y="1060"/>
                    <a:pt x="1370" y="691"/>
                  </a:cubicBezTo>
                  <a:cubicBezTo>
                    <a:pt x="1370" y="310"/>
                    <a:pt x="1073" y="1"/>
                    <a:pt x="6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sp>
          <p:nvSpPr>
            <p:cNvPr id="903" name="Google Shape;903;p47"/>
            <p:cNvSpPr/>
            <p:nvPr/>
          </p:nvSpPr>
          <p:spPr>
            <a:xfrm>
              <a:off x="3940346" y="2120300"/>
              <a:ext cx="54970" cy="55002"/>
            </a:xfrm>
            <a:custGeom>
              <a:rect b="b" l="l" r="r" t="t"/>
              <a:pathLst>
                <a:path extrusionOk="0" h="1728" w="1727">
                  <a:moveTo>
                    <a:pt x="869" y="322"/>
                  </a:moveTo>
                  <a:cubicBezTo>
                    <a:pt x="1167" y="322"/>
                    <a:pt x="1405" y="572"/>
                    <a:pt x="1405" y="870"/>
                  </a:cubicBezTo>
                  <a:cubicBezTo>
                    <a:pt x="1405" y="1167"/>
                    <a:pt x="1167" y="1406"/>
                    <a:pt x="869" y="1406"/>
                  </a:cubicBezTo>
                  <a:cubicBezTo>
                    <a:pt x="572" y="1406"/>
                    <a:pt x="334" y="1167"/>
                    <a:pt x="334" y="870"/>
                  </a:cubicBezTo>
                  <a:cubicBezTo>
                    <a:pt x="334" y="572"/>
                    <a:pt x="572" y="322"/>
                    <a:pt x="869" y="322"/>
                  </a:cubicBezTo>
                  <a:close/>
                  <a:moveTo>
                    <a:pt x="869" y="1"/>
                  </a:moveTo>
                  <a:cubicBezTo>
                    <a:pt x="393" y="1"/>
                    <a:pt x="0" y="394"/>
                    <a:pt x="0" y="870"/>
                  </a:cubicBezTo>
                  <a:cubicBezTo>
                    <a:pt x="0" y="1346"/>
                    <a:pt x="393" y="1727"/>
                    <a:pt x="869" y="1727"/>
                  </a:cubicBezTo>
                  <a:cubicBezTo>
                    <a:pt x="1346" y="1727"/>
                    <a:pt x="1727" y="1346"/>
                    <a:pt x="1727" y="870"/>
                  </a:cubicBezTo>
                  <a:cubicBezTo>
                    <a:pt x="1727" y="394"/>
                    <a:pt x="1346" y="1"/>
                    <a:pt x="8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sp>
          <p:nvSpPr>
            <p:cNvPr id="904" name="Google Shape;904;p47"/>
            <p:cNvSpPr/>
            <p:nvPr/>
          </p:nvSpPr>
          <p:spPr>
            <a:xfrm>
              <a:off x="3784952" y="2120300"/>
              <a:ext cx="54970" cy="55002"/>
            </a:xfrm>
            <a:custGeom>
              <a:rect b="b" l="l" r="r" t="t"/>
              <a:pathLst>
                <a:path extrusionOk="0" h="1728" w="1727">
                  <a:moveTo>
                    <a:pt x="870" y="322"/>
                  </a:moveTo>
                  <a:cubicBezTo>
                    <a:pt x="1167" y="322"/>
                    <a:pt x="1406" y="572"/>
                    <a:pt x="1406" y="870"/>
                  </a:cubicBezTo>
                  <a:cubicBezTo>
                    <a:pt x="1406" y="1167"/>
                    <a:pt x="1167" y="1406"/>
                    <a:pt x="870" y="1406"/>
                  </a:cubicBezTo>
                  <a:cubicBezTo>
                    <a:pt x="572" y="1406"/>
                    <a:pt x="334" y="1167"/>
                    <a:pt x="334" y="870"/>
                  </a:cubicBezTo>
                  <a:cubicBezTo>
                    <a:pt x="334" y="572"/>
                    <a:pt x="572" y="322"/>
                    <a:pt x="870" y="322"/>
                  </a:cubicBezTo>
                  <a:close/>
                  <a:moveTo>
                    <a:pt x="870" y="1"/>
                  </a:moveTo>
                  <a:cubicBezTo>
                    <a:pt x="394" y="1"/>
                    <a:pt x="1" y="394"/>
                    <a:pt x="1" y="870"/>
                  </a:cubicBezTo>
                  <a:cubicBezTo>
                    <a:pt x="1" y="1346"/>
                    <a:pt x="394" y="1727"/>
                    <a:pt x="870" y="1727"/>
                  </a:cubicBezTo>
                  <a:cubicBezTo>
                    <a:pt x="1346" y="1727"/>
                    <a:pt x="1727" y="1346"/>
                    <a:pt x="1727" y="870"/>
                  </a:cubicBezTo>
                  <a:cubicBezTo>
                    <a:pt x="1727" y="394"/>
                    <a:pt x="1346" y="1"/>
                    <a:pt x="8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sp>
          <p:nvSpPr>
            <p:cNvPr id="905" name="Google Shape;905;p47"/>
            <p:cNvSpPr/>
            <p:nvPr/>
          </p:nvSpPr>
          <p:spPr>
            <a:xfrm>
              <a:off x="3712952" y="2281360"/>
              <a:ext cx="44371" cy="43639"/>
            </a:xfrm>
            <a:custGeom>
              <a:rect b="b" l="l" r="r" t="t"/>
              <a:pathLst>
                <a:path extrusionOk="0" h="1371" w="1394">
                  <a:moveTo>
                    <a:pt x="691" y="334"/>
                  </a:moveTo>
                  <a:cubicBezTo>
                    <a:pt x="881" y="334"/>
                    <a:pt x="1048" y="489"/>
                    <a:pt x="1048" y="691"/>
                  </a:cubicBezTo>
                  <a:cubicBezTo>
                    <a:pt x="1048" y="882"/>
                    <a:pt x="893" y="1049"/>
                    <a:pt x="691" y="1049"/>
                  </a:cubicBezTo>
                  <a:cubicBezTo>
                    <a:pt x="500" y="1049"/>
                    <a:pt x="334" y="882"/>
                    <a:pt x="334" y="691"/>
                  </a:cubicBezTo>
                  <a:cubicBezTo>
                    <a:pt x="334" y="489"/>
                    <a:pt x="500" y="334"/>
                    <a:pt x="691" y="334"/>
                  </a:cubicBezTo>
                  <a:close/>
                  <a:moveTo>
                    <a:pt x="691" y="1"/>
                  </a:moveTo>
                  <a:cubicBezTo>
                    <a:pt x="322" y="1"/>
                    <a:pt x="0" y="310"/>
                    <a:pt x="0" y="691"/>
                  </a:cubicBezTo>
                  <a:cubicBezTo>
                    <a:pt x="0" y="1060"/>
                    <a:pt x="322" y="1370"/>
                    <a:pt x="691" y="1370"/>
                  </a:cubicBezTo>
                  <a:cubicBezTo>
                    <a:pt x="1060" y="1370"/>
                    <a:pt x="1370" y="1060"/>
                    <a:pt x="1370" y="691"/>
                  </a:cubicBezTo>
                  <a:cubicBezTo>
                    <a:pt x="1393" y="310"/>
                    <a:pt x="1072" y="1"/>
                    <a:pt x="6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sp>
          <p:nvSpPr>
            <p:cNvPr id="906" name="Google Shape;906;p47"/>
            <p:cNvSpPr/>
            <p:nvPr/>
          </p:nvSpPr>
          <p:spPr>
            <a:xfrm>
              <a:off x="4023708" y="2281360"/>
              <a:ext cx="43607" cy="43639"/>
            </a:xfrm>
            <a:custGeom>
              <a:rect b="b" l="l" r="r" t="t"/>
              <a:pathLst>
                <a:path extrusionOk="0" h="1371" w="1370">
                  <a:moveTo>
                    <a:pt x="691" y="334"/>
                  </a:moveTo>
                  <a:cubicBezTo>
                    <a:pt x="882" y="334"/>
                    <a:pt x="1048" y="489"/>
                    <a:pt x="1048" y="691"/>
                  </a:cubicBezTo>
                  <a:cubicBezTo>
                    <a:pt x="1048" y="882"/>
                    <a:pt x="882" y="1049"/>
                    <a:pt x="691" y="1049"/>
                  </a:cubicBezTo>
                  <a:cubicBezTo>
                    <a:pt x="501" y="1049"/>
                    <a:pt x="334" y="882"/>
                    <a:pt x="334" y="691"/>
                  </a:cubicBezTo>
                  <a:cubicBezTo>
                    <a:pt x="334" y="489"/>
                    <a:pt x="501" y="334"/>
                    <a:pt x="691" y="334"/>
                  </a:cubicBezTo>
                  <a:close/>
                  <a:moveTo>
                    <a:pt x="691" y="1"/>
                  </a:moveTo>
                  <a:cubicBezTo>
                    <a:pt x="322" y="1"/>
                    <a:pt x="1" y="310"/>
                    <a:pt x="1" y="691"/>
                  </a:cubicBezTo>
                  <a:cubicBezTo>
                    <a:pt x="1" y="1060"/>
                    <a:pt x="322" y="1370"/>
                    <a:pt x="691" y="1370"/>
                  </a:cubicBezTo>
                  <a:cubicBezTo>
                    <a:pt x="1060" y="1370"/>
                    <a:pt x="1370" y="1060"/>
                    <a:pt x="1370" y="691"/>
                  </a:cubicBezTo>
                  <a:cubicBezTo>
                    <a:pt x="1370" y="310"/>
                    <a:pt x="1060" y="1"/>
                    <a:pt x="6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sp>
          <p:nvSpPr>
            <p:cNvPr id="907" name="Google Shape;907;p47"/>
            <p:cNvSpPr/>
            <p:nvPr/>
          </p:nvSpPr>
          <p:spPr>
            <a:xfrm>
              <a:off x="3852049" y="1970604"/>
              <a:ext cx="76583" cy="76965"/>
            </a:xfrm>
            <a:custGeom>
              <a:rect b="b" l="l" r="r" t="t"/>
              <a:pathLst>
                <a:path extrusionOk="0" h="2418" w="2406">
                  <a:moveTo>
                    <a:pt x="1203" y="346"/>
                  </a:moveTo>
                  <a:cubicBezTo>
                    <a:pt x="1679" y="346"/>
                    <a:pt x="2084" y="751"/>
                    <a:pt x="2084" y="1227"/>
                  </a:cubicBezTo>
                  <a:cubicBezTo>
                    <a:pt x="2084" y="1703"/>
                    <a:pt x="1691" y="2096"/>
                    <a:pt x="1203" y="2096"/>
                  </a:cubicBezTo>
                  <a:cubicBezTo>
                    <a:pt x="714" y="2096"/>
                    <a:pt x="321" y="1703"/>
                    <a:pt x="321" y="1227"/>
                  </a:cubicBezTo>
                  <a:cubicBezTo>
                    <a:pt x="321" y="727"/>
                    <a:pt x="726" y="346"/>
                    <a:pt x="1203" y="346"/>
                  </a:cubicBezTo>
                  <a:close/>
                  <a:moveTo>
                    <a:pt x="1203" y="1"/>
                  </a:moveTo>
                  <a:cubicBezTo>
                    <a:pt x="536" y="1"/>
                    <a:pt x="0" y="536"/>
                    <a:pt x="0" y="1203"/>
                  </a:cubicBezTo>
                  <a:cubicBezTo>
                    <a:pt x="0" y="1882"/>
                    <a:pt x="536" y="2418"/>
                    <a:pt x="1203" y="2418"/>
                  </a:cubicBezTo>
                  <a:cubicBezTo>
                    <a:pt x="1869" y="2418"/>
                    <a:pt x="2405" y="1882"/>
                    <a:pt x="2405" y="1203"/>
                  </a:cubicBezTo>
                  <a:cubicBezTo>
                    <a:pt x="2405" y="548"/>
                    <a:pt x="1869" y="1"/>
                    <a:pt x="120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sp>
          <p:nvSpPr>
            <p:cNvPr id="908" name="Google Shape;908;p47"/>
            <p:cNvSpPr/>
            <p:nvPr/>
          </p:nvSpPr>
          <p:spPr>
            <a:xfrm>
              <a:off x="3746310" y="2187016"/>
              <a:ext cx="132667" cy="88710"/>
            </a:xfrm>
            <a:custGeom>
              <a:rect b="b" l="l" r="r" t="t"/>
              <a:pathLst>
                <a:path extrusionOk="0" h="2787" w="4168">
                  <a:moveTo>
                    <a:pt x="2084" y="0"/>
                  </a:moveTo>
                  <a:cubicBezTo>
                    <a:pt x="1989" y="0"/>
                    <a:pt x="1917" y="84"/>
                    <a:pt x="1917" y="167"/>
                  </a:cubicBezTo>
                  <a:lnTo>
                    <a:pt x="1917" y="1405"/>
                  </a:lnTo>
                  <a:lnTo>
                    <a:pt x="1060" y="1405"/>
                  </a:lnTo>
                  <a:cubicBezTo>
                    <a:pt x="798" y="1405"/>
                    <a:pt x="560" y="1536"/>
                    <a:pt x="441" y="1774"/>
                  </a:cubicBezTo>
                  <a:lnTo>
                    <a:pt x="48" y="2548"/>
                  </a:lnTo>
                  <a:cubicBezTo>
                    <a:pt x="0" y="2620"/>
                    <a:pt x="24" y="2727"/>
                    <a:pt x="119" y="2774"/>
                  </a:cubicBezTo>
                  <a:cubicBezTo>
                    <a:pt x="143" y="2786"/>
                    <a:pt x="155" y="2786"/>
                    <a:pt x="191" y="2786"/>
                  </a:cubicBezTo>
                  <a:cubicBezTo>
                    <a:pt x="250" y="2786"/>
                    <a:pt x="310" y="2762"/>
                    <a:pt x="345" y="2703"/>
                  </a:cubicBezTo>
                  <a:lnTo>
                    <a:pt x="738" y="1929"/>
                  </a:lnTo>
                  <a:cubicBezTo>
                    <a:pt x="798" y="1810"/>
                    <a:pt x="917" y="1727"/>
                    <a:pt x="1060" y="1727"/>
                  </a:cubicBezTo>
                  <a:lnTo>
                    <a:pt x="3096" y="1727"/>
                  </a:lnTo>
                  <a:cubicBezTo>
                    <a:pt x="3227" y="1727"/>
                    <a:pt x="3346" y="1810"/>
                    <a:pt x="3405" y="1929"/>
                  </a:cubicBezTo>
                  <a:lnTo>
                    <a:pt x="3810" y="2703"/>
                  </a:lnTo>
                  <a:cubicBezTo>
                    <a:pt x="3846" y="2756"/>
                    <a:pt x="3902" y="2783"/>
                    <a:pt x="3968" y="2783"/>
                  </a:cubicBezTo>
                  <a:cubicBezTo>
                    <a:pt x="3989" y="2783"/>
                    <a:pt x="4013" y="2780"/>
                    <a:pt x="4036" y="2774"/>
                  </a:cubicBezTo>
                  <a:cubicBezTo>
                    <a:pt x="4132" y="2715"/>
                    <a:pt x="4167" y="2608"/>
                    <a:pt x="4120" y="2536"/>
                  </a:cubicBezTo>
                  <a:lnTo>
                    <a:pt x="3715" y="1762"/>
                  </a:lnTo>
                  <a:cubicBezTo>
                    <a:pt x="3596" y="1536"/>
                    <a:pt x="3358" y="1393"/>
                    <a:pt x="3108" y="1393"/>
                  </a:cubicBezTo>
                  <a:lnTo>
                    <a:pt x="2250" y="1393"/>
                  </a:lnTo>
                  <a:lnTo>
                    <a:pt x="2250" y="167"/>
                  </a:lnTo>
                  <a:cubicBezTo>
                    <a:pt x="2250" y="84"/>
                    <a:pt x="2167" y="0"/>
                    <a:pt x="20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sp>
          <p:nvSpPr>
            <p:cNvPr id="909" name="Google Shape;909;p47"/>
            <p:cNvSpPr/>
            <p:nvPr/>
          </p:nvSpPr>
          <p:spPr>
            <a:xfrm>
              <a:off x="3831583" y="2059664"/>
              <a:ext cx="117485" cy="54748"/>
            </a:xfrm>
            <a:custGeom>
              <a:rect b="b" l="l" r="r" t="t"/>
              <a:pathLst>
                <a:path extrusionOk="0" h="1720" w="3691">
                  <a:moveTo>
                    <a:pt x="1846" y="1"/>
                  </a:moveTo>
                  <a:cubicBezTo>
                    <a:pt x="1750" y="1"/>
                    <a:pt x="1679" y="72"/>
                    <a:pt x="1679" y="167"/>
                  </a:cubicBezTo>
                  <a:lnTo>
                    <a:pt x="1679" y="703"/>
                  </a:lnTo>
                  <a:lnTo>
                    <a:pt x="750" y="703"/>
                  </a:lnTo>
                  <a:cubicBezTo>
                    <a:pt x="560" y="703"/>
                    <a:pt x="405" y="810"/>
                    <a:pt x="310" y="965"/>
                  </a:cubicBezTo>
                  <a:lnTo>
                    <a:pt x="48" y="1477"/>
                  </a:lnTo>
                  <a:cubicBezTo>
                    <a:pt x="0" y="1548"/>
                    <a:pt x="24" y="1656"/>
                    <a:pt x="119" y="1703"/>
                  </a:cubicBezTo>
                  <a:cubicBezTo>
                    <a:pt x="140" y="1714"/>
                    <a:pt x="164" y="1719"/>
                    <a:pt x="188" y="1719"/>
                  </a:cubicBezTo>
                  <a:cubicBezTo>
                    <a:pt x="248" y="1719"/>
                    <a:pt x="312" y="1687"/>
                    <a:pt x="345" y="1620"/>
                  </a:cubicBezTo>
                  <a:lnTo>
                    <a:pt x="607" y="1120"/>
                  </a:lnTo>
                  <a:cubicBezTo>
                    <a:pt x="643" y="1060"/>
                    <a:pt x="703" y="1013"/>
                    <a:pt x="774" y="1013"/>
                  </a:cubicBezTo>
                  <a:lnTo>
                    <a:pt x="2929" y="1013"/>
                  </a:lnTo>
                  <a:cubicBezTo>
                    <a:pt x="3000" y="1013"/>
                    <a:pt x="3060" y="1060"/>
                    <a:pt x="3096" y="1120"/>
                  </a:cubicBezTo>
                  <a:lnTo>
                    <a:pt x="3358" y="1620"/>
                  </a:lnTo>
                  <a:cubicBezTo>
                    <a:pt x="3393" y="1679"/>
                    <a:pt x="3453" y="1715"/>
                    <a:pt x="3512" y="1715"/>
                  </a:cubicBezTo>
                  <a:cubicBezTo>
                    <a:pt x="3536" y="1715"/>
                    <a:pt x="3548" y="1715"/>
                    <a:pt x="3584" y="1703"/>
                  </a:cubicBezTo>
                  <a:cubicBezTo>
                    <a:pt x="3655" y="1656"/>
                    <a:pt x="3691" y="1548"/>
                    <a:pt x="3643" y="1477"/>
                  </a:cubicBezTo>
                  <a:lnTo>
                    <a:pt x="3381" y="965"/>
                  </a:lnTo>
                  <a:cubicBezTo>
                    <a:pt x="3286" y="810"/>
                    <a:pt x="3108" y="703"/>
                    <a:pt x="2929" y="703"/>
                  </a:cubicBezTo>
                  <a:lnTo>
                    <a:pt x="2012" y="703"/>
                  </a:lnTo>
                  <a:lnTo>
                    <a:pt x="2012" y="167"/>
                  </a:lnTo>
                  <a:cubicBezTo>
                    <a:pt x="2012" y="72"/>
                    <a:pt x="1929" y="1"/>
                    <a:pt x="18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sp>
          <p:nvSpPr>
            <p:cNvPr id="910" name="Google Shape;910;p47"/>
            <p:cNvSpPr/>
            <p:nvPr/>
          </p:nvSpPr>
          <p:spPr>
            <a:xfrm>
              <a:off x="3901672" y="2187016"/>
              <a:ext cx="132285" cy="88997"/>
            </a:xfrm>
            <a:custGeom>
              <a:rect b="b" l="l" r="r" t="t"/>
              <a:pathLst>
                <a:path extrusionOk="0" h="2796" w="4156">
                  <a:moveTo>
                    <a:pt x="2084" y="0"/>
                  </a:moveTo>
                  <a:cubicBezTo>
                    <a:pt x="1989" y="0"/>
                    <a:pt x="1918" y="84"/>
                    <a:pt x="1918" y="167"/>
                  </a:cubicBezTo>
                  <a:lnTo>
                    <a:pt x="1918" y="1405"/>
                  </a:lnTo>
                  <a:lnTo>
                    <a:pt x="1060" y="1405"/>
                  </a:lnTo>
                  <a:cubicBezTo>
                    <a:pt x="798" y="1405"/>
                    <a:pt x="560" y="1536"/>
                    <a:pt x="441" y="1774"/>
                  </a:cubicBezTo>
                  <a:lnTo>
                    <a:pt x="36" y="2548"/>
                  </a:lnTo>
                  <a:cubicBezTo>
                    <a:pt x="1" y="2620"/>
                    <a:pt x="25" y="2727"/>
                    <a:pt x="120" y="2774"/>
                  </a:cubicBezTo>
                  <a:cubicBezTo>
                    <a:pt x="142" y="2789"/>
                    <a:pt x="167" y="2796"/>
                    <a:pt x="192" y="2796"/>
                  </a:cubicBezTo>
                  <a:cubicBezTo>
                    <a:pt x="250" y="2796"/>
                    <a:pt x="309" y="2761"/>
                    <a:pt x="334" y="2703"/>
                  </a:cubicBezTo>
                  <a:lnTo>
                    <a:pt x="739" y="1929"/>
                  </a:lnTo>
                  <a:cubicBezTo>
                    <a:pt x="798" y="1810"/>
                    <a:pt x="918" y="1727"/>
                    <a:pt x="1060" y="1727"/>
                  </a:cubicBezTo>
                  <a:lnTo>
                    <a:pt x="3096" y="1727"/>
                  </a:lnTo>
                  <a:cubicBezTo>
                    <a:pt x="3227" y="1727"/>
                    <a:pt x="3346" y="1810"/>
                    <a:pt x="3406" y="1929"/>
                  </a:cubicBezTo>
                  <a:lnTo>
                    <a:pt x="3811" y="2703"/>
                  </a:lnTo>
                  <a:cubicBezTo>
                    <a:pt x="3835" y="2762"/>
                    <a:pt x="3894" y="2786"/>
                    <a:pt x="3954" y="2786"/>
                  </a:cubicBezTo>
                  <a:cubicBezTo>
                    <a:pt x="3989" y="2786"/>
                    <a:pt x="4001" y="2786"/>
                    <a:pt x="4037" y="2774"/>
                  </a:cubicBezTo>
                  <a:cubicBezTo>
                    <a:pt x="4120" y="2715"/>
                    <a:pt x="4156" y="2608"/>
                    <a:pt x="4120" y="2536"/>
                  </a:cubicBezTo>
                  <a:lnTo>
                    <a:pt x="3715" y="1762"/>
                  </a:lnTo>
                  <a:cubicBezTo>
                    <a:pt x="3596" y="1536"/>
                    <a:pt x="3358" y="1393"/>
                    <a:pt x="3108" y="1393"/>
                  </a:cubicBezTo>
                  <a:lnTo>
                    <a:pt x="2251" y="1393"/>
                  </a:lnTo>
                  <a:lnTo>
                    <a:pt x="2251" y="167"/>
                  </a:lnTo>
                  <a:cubicBezTo>
                    <a:pt x="2251" y="84"/>
                    <a:pt x="2168" y="0"/>
                    <a:pt x="20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48"/>
          <p:cNvSpPr/>
          <p:nvPr/>
        </p:nvSpPr>
        <p:spPr>
          <a:xfrm>
            <a:off x="2396288" y="2216669"/>
            <a:ext cx="797400" cy="742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8"/>
          <p:cNvSpPr/>
          <p:nvPr/>
        </p:nvSpPr>
        <p:spPr>
          <a:xfrm>
            <a:off x="5787375" y="2216656"/>
            <a:ext cx="797400" cy="742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8"/>
          <p:cNvSpPr/>
          <p:nvPr/>
        </p:nvSpPr>
        <p:spPr>
          <a:xfrm>
            <a:off x="4070400" y="2216656"/>
            <a:ext cx="797400" cy="74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8"/>
          <p:cNvSpPr txBox="1"/>
          <p:nvPr>
            <p:ph idx="6" type="ctrTitle"/>
          </p:nvPr>
        </p:nvSpPr>
        <p:spPr>
          <a:xfrm>
            <a:off x="350650" y="209500"/>
            <a:ext cx="4727700" cy="646500"/>
          </a:xfrm>
          <a:prstGeom prst="rect">
            <a:avLst/>
          </a:prstGeom>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lang="en"/>
              <a:t>Conceptual Data Model</a:t>
            </a:r>
            <a:endParaRPr/>
          </a:p>
        </p:txBody>
      </p:sp>
      <p:sp>
        <p:nvSpPr>
          <p:cNvPr id="919" name="Google Shape;919;p48"/>
          <p:cNvSpPr txBox="1"/>
          <p:nvPr>
            <p:ph idx="2" type="ctrTitle"/>
          </p:nvPr>
        </p:nvSpPr>
        <p:spPr>
          <a:xfrm>
            <a:off x="1888963" y="2983213"/>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—MEMBER USER</a:t>
            </a:r>
            <a:endParaRPr/>
          </a:p>
        </p:txBody>
      </p:sp>
      <p:sp>
        <p:nvSpPr>
          <p:cNvPr id="920" name="Google Shape;920;p48"/>
          <p:cNvSpPr txBox="1"/>
          <p:nvPr>
            <p:ph type="ctrTitle"/>
          </p:nvPr>
        </p:nvSpPr>
        <p:spPr>
          <a:xfrm>
            <a:off x="258800" y="298322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—BOOK</a:t>
            </a:r>
            <a:endParaRPr sz="1700"/>
          </a:p>
        </p:txBody>
      </p:sp>
      <p:sp>
        <p:nvSpPr>
          <p:cNvPr id="921" name="Google Shape;921;p48"/>
          <p:cNvSpPr txBox="1"/>
          <p:nvPr>
            <p:ph idx="1" type="subTitle"/>
          </p:nvPr>
        </p:nvSpPr>
        <p:spPr>
          <a:xfrm>
            <a:off x="99200" y="3348963"/>
            <a:ext cx="2200500" cy="4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Strong Entity</a:t>
            </a:r>
            <a:endParaRPr sz="1400"/>
          </a:p>
        </p:txBody>
      </p:sp>
      <p:sp>
        <p:nvSpPr>
          <p:cNvPr id="922" name="Google Shape;922;p48"/>
          <p:cNvSpPr txBox="1"/>
          <p:nvPr>
            <p:ph idx="4" type="ctrTitle"/>
          </p:nvPr>
        </p:nvSpPr>
        <p:spPr>
          <a:xfrm>
            <a:off x="7052099" y="298322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—ADMIN USER</a:t>
            </a:r>
            <a:endParaRPr/>
          </a:p>
        </p:txBody>
      </p:sp>
      <p:sp>
        <p:nvSpPr>
          <p:cNvPr id="923" name="Google Shape;923;p48"/>
          <p:cNvSpPr/>
          <p:nvPr/>
        </p:nvSpPr>
        <p:spPr>
          <a:xfrm>
            <a:off x="800750" y="2216656"/>
            <a:ext cx="797400" cy="74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4" name="Google Shape;924;p48"/>
          <p:cNvGrpSpPr/>
          <p:nvPr/>
        </p:nvGrpSpPr>
        <p:grpSpPr>
          <a:xfrm>
            <a:off x="2507573" y="2282375"/>
            <a:ext cx="574818" cy="578754"/>
            <a:chOff x="4897750" y="2415639"/>
            <a:chExt cx="279513" cy="357255"/>
          </a:xfrm>
        </p:grpSpPr>
        <p:sp>
          <p:nvSpPr>
            <p:cNvPr id="925" name="Google Shape;925;p48"/>
            <p:cNvSpPr/>
            <p:nvPr/>
          </p:nvSpPr>
          <p:spPr>
            <a:xfrm>
              <a:off x="4964119" y="2715522"/>
              <a:ext cx="10613" cy="55472"/>
            </a:xfrm>
            <a:custGeom>
              <a:rect b="b" l="l" r="r" t="t"/>
              <a:pathLst>
                <a:path extrusionOk="0" h="1751" w="335">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8"/>
            <p:cNvSpPr/>
            <p:nvPr/>
          </p:nvSpPr>
          <p:spPr>
            <a:xfrm>
              <a:off x="5098031" y="2715522"/>
              <a:ext cx="10581" cy="55472"/>
            </a:xfrm>
            <a:custGeom>
              <a:rect b="b" l="l" r="r" t="t"/>
              <a:pathLst>
                <a:path extrusionOk="0" h="1751" w="334">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8"/>
            <p:cNvSpPr/>
            <p:nvPr/>
          </p:nvSpPr>
          <p:spPr>
            <a:xfrm>
              <a:off x="4897750" y="2415639"/>
              <a:ext cx="279513" cy="357255"/>
            </a:xfrm>
            <a:custGeom>
              <a:rect b="b" l="l" r="r" t="t"/>
              <a:pathLst>
                <a:path extrusionOk="0" h="11277" w="8823">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8"/>
            <p:cNvSpPr/>
            <p:nvPr/>
          </p:nvSpPr>
          <p:spPr>
            <a:xfrm>
              <a:off x="4997700" y="2526551"/>
              <a:ext cx="10201" cy="16252"/>
            </a:xfrm>
            <a:custGeom>
              <a:rect b="b" l="l" r="r" t="t"/>
              <a:pathLst>
                <a:path extrusionOk="0" h="513" w="322">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8"/>
            <p:cNvSpPr/>
            <p:nvPr/>
          </p:nvSpPr>
          <p:spPr>
            <a:xfrm>
              <a:off x="5064830" y="2526551"/>
              <a:ext cx="10233" cy="16252"/>
            </a:xfrm>
            <a:custGeom>
              <a:rect b="b" l="l" r="r" t="t"/>
              <a:pathLst>
                <a:path extrusionOk="0" h="513" w="323">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8"/>
            <p:cNvSpPr/>
            <p:nvPr/>
          </p:nvSpPr>
          <p:spPr>
            <a:xfrm>
              <a:off x="5013160" y="2565865"/>
              <a:ext cx="46063" cy="16157"/>
            </a:xfrm>
            <a:custGeom>
              <a:rect b="b" l="l" r="r" t="t"/>
              <a:pathLst>
                <a:path extrusionOk="0" h="510" w="1454">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8"/>
            <p:cNvSpPr/>
            <p:nvPr/>
          </p:nvSpPr>
          <p:spPr>
            <a:xfrm>
              <a:off x="4992030" y="2509570"/>
              <a:ext cx="21923" cy="10581"/>
            </a:xfrm>
            <a:custGeom>
              <a:rect b="b" l="l" r="r" t="t"/>
              <a:pathLst>
                <a:path extrusionOk="0" h="334" w="692">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8"/>
            <p:cNvSpPr/>
            <p:nvPr/>
          </p:nvSpPr>
          <p:spPr>
            <a:xfrm>
              <a:off x="5059191" y="2509570"/>
              <a:ext cx="21511" cy="10581"/>
            </a:xfrm>
            <a:custGeom>
              <a:rect b="b" l="l" r="r" t="t"/>
              <a:pathLst>
                <a:path extrusionOk="0" h="334" w="679">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3" name="Google Shape;933;p48"/>
          <p:cNvSpPr/>
          <p:nvPr/>
        </p:nvSpPr>
        <p:spPr>
          <a:xfrm>
            <a:off x="879313" y="2298537"/>
            <a:ext cx="640264" cy="578756"/>
          </a:xfrm>
          <a:custGeom>
            <a:rect b="b" l="l" r="r" t="t"/>
            <a:pathLst>
              <a:path extrusionOk="0" h="9809" w="11967">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8"/>
          <p:cNvSpPr/>
          <p:nvPr/>
        </p:nvSpPr>
        <p:spPr>
          <a:xfrm>
            <a:off x="7504350" y="2216669"/>
            <a:ext cx="797400" cy="74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8"/>
          <p:cNvSpPr txBox="1"/>
          <p:nvPr>
            <p:ph type="ctrTitle"/>
          </p:nvPr>
        </p:nvSpPr>
        <p:spPr>
          <a:xfrm>
            <a:off x="3528450" y="2983213"/>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—FINE</a:t>
            </a:r>
            <a:endParaRPr/>
          </a:p>
        </p:txBody>
      </p:sp>
      <p:sp>
        <p:nvSpPr>
          <p:cNvPr id="936" name="Google Shape;936;p48"/>
          <p:cNvSpPr txBox="1"/>
          <p:nvPr>
            <p:ph type="ctrTitle"/>
          </p:nvPr>
        </p:nvSpPr>
        <p:spPr>
          <a:xfrm>
            <a:off x="5245425" y="298322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—PAYMENT</a:t>
            </a:r>
            <a:endParaRPr/>
          </a:p>
        </p:txBody>
      </p:sp>
      <p:pic>
        <p:nvPicPr>
          <p:cNvPr id="937" name="Google Shape;937;p48"/>
          <p:cNvPicPr preferRelativeResize="0"/>
          <p:nvPr/>
        </p:nvPicPr>
        <p:blipFill>
          <a:blip r:embed="rId3">
            <a:alphaModFix/>
          </a:blip>
          <a:stretch>
            <a:fillRect/>
          </a:stretch>
        </p:blipFill>
        <p:spPr>
          <a:xfrm>
            <a:off x="4203125" y="2284350"/>
            <a:ext cx="574825" cy="574825"/>
          </a:xfrm>
          <a:prstGeom prst="rect">
            <a:avLst/>
          </a:prstGeom>
          <a:noFill/>
          <a:ln>
            <a:noFill/>
          </a:ln>
        </p:spPr>
      </p:pic>
      <p:pic>
        <p:nvPicPr>
          <p:cNvPr id="938" name="Google Shape;938;p48"/>
          <p:cNvPicPr preferRelativeResize="0"/>
          <p:nvPr/>
        </p:nvPicPr>
        <p:blipFill>
          <a:blip r:embed="rId4">
            <a:alphaModFix/>
          </a:blip>
          <a:stretch>
            <a:fillRect/>
          </a:stretch>
        </p:blipFill>
        <p:spPr>
          <a:xfrm>
            <a:off x="5826663" y="2267800"/>
            <a:ext cx="718825" cy="640250"/>
          </a:xfrm>
          <a:prstGeom prst="rect">
            <a:avLst/>
          </a:prstGeom>
          <a:noFill/>
          <a:ln>
            <a:noFill/>
          </a:ln>
        </p:spPr>
      </p:pic>
      <p:sp>
        <p:nvSpPr>
          <p:cNvPr id="939" name="Google Shape;939;p48"/>
          <p:cNvSpPr txBox="1"/>
          <p:nvPr>
            <p:ph type="ctrTitle"/>
          </p:nvPr>
        </p:nvSpPr>
        <p:spPr>
          <a:xfrm>
            <a:off x="1087200" y="1511465"/>
            <a:ext cx="1881300" cy="5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ENTITIES</a:t>
            </a:r>
            <a:endParaRPr sz="2200"/>
          </a:p>
        </p:txBody>
      </p:sp>
      <p:sp>
        <p:nvSpPr>
          <p:cNvPr id="940" name="Google Shape;940;p48"/>
          <p:cNvSpPr txBox="1"/>
          <p:nvPr/>
        </p:nvSpPr>
        <p:spPr>
          <a:xfrm>
            <a:off x="350650" y="806275"/>
            <a:ext cx="48948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500">
                <a:solidFill>
                  <a:schemeClr val="lt1"/>
                </a:solidFill>
                <a:latin typeface="Share Tech"/>
                <a:ea typeface="Share Tech"/>
                <a:cs typeface="Share Tech"/>
                <a:sym typeface="Share Tech"/>
              </a:rPr>
              <a:t>01) Identifying Entities &amp; Attributes</a:t>
            </a:r>
            <a:endParaRPr sz="1900">
              <a:latin typeface="Maven Pro"/>
              <a:ea typeface="Maven Pro"/>
              <a:cs typeface="Maven Pro"/>
              <a:sym typeface="Maven Pro"/>
            </a:endParaRPr>
          </a:p>
        </p:txBody>
      </p:sp>
      <p:sp>
        <p:nvSpPr>
          <p:cNvPr id="941" name="Google Shape;941;p48"/>
          <p:cNvSpPr txBox="1"/>
          <p:nvPr>
            <p:ph idx="1" type="subTitle"/>
          </p:nvPr>
        </p:nvSpPr>
        <p:spPr>
          <a:xfrm>
            <a:off x="1694738" y="3348963"/>
            <a:ext cx="2200500" cy="4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Strong Entity</a:t>
            </a:r>
            <a:endParaRPr sz="1400"/>
          </a:p>
        </p:txBody>
      </p:sp>
      <p:sp>
        <p:nvSpPr>
          <p:cNvPr id="942" name="Google Shape;942;p48"/>
          <p:cNvSpPr txBox="1"/>
          <p:nvPr>
            <p:ph idx="1" type="subTitle"/>
          </p:nvPr>
        </p:nvSpPr>
        <p:spPr>
          <a:xfrm>
            <a:off x="6892488" y="3348963"/>
            <a:ext cx="2200500" cy="4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Strong Entity</a:t>
            </a:r>
            <a:endParaRPr sz="1400"/>
          </a:p>
        </p:txBody>
      </p:sp>
      <p:sp>
        <p:nvSpPr>
          <p:cNvPr id="943" name="Google Shape;943;p48"/>
          <p:cNvSpPr txBox="1"/>
          <p:nvPr>
            <p:ph idx="1" type="subTitle"/>
          </p:nvPr>
        </p:nvSpPr>
        <p:spPr>
          <a:xfrm>
            <a:off x="3416038" y="3348963"/>
            <a:ext cx="2200500" cy="4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Weak</a:t>
            </a:r>
            <a:r>
              <a:rPr lang="en" sz="1400"/>
              <a:t> Entity</a:t>
            </a:r>
            <a:endParaRPr sz="1400"/>
          </a:p>
        </p:txBody>
      </p:sp>
      <p:sp>
        <p:nvSpPr>
          <p:cNvPr id="944" name="Google Shape;944;p48"/>
          <p:cNvSpPr txBox="1"/>
          <p:nvPr>
            <p:ph idx="1" type="subTitle"/>
          </p:nvPr>
        </p:nvSpPr>
        <p:spPr>
          <a:xfrm>
            <a:off x="5193463" y="3348963"/>
            <a:ext cx="2200500" cy="4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Weak Entity</a:t>
            </a:r>
            <a:endParaRPr sz="1400"/>
          </a:p>
        </p:txBody>
      </p:sp>
      <p:grpSp>
        <p:nvGrpSpPr>
          <p:cNvPr id="945" name="Google Shape;945;p48"/>
          <p:cNvGrpSpPr/>
          <p:nvPr/>
        </p:nvGrpSpPr>
        <p:grpSpPr>
          <a:xfrm>
            <a:off x="7636726" y="2282359"/>
            <a:ext cx="532628" cy="578780"/>
            <a:chOff x="4903389" y="1500214"/>
            <a:chExt cx="267854" cy="355735"/>
          </a:xfrm>
        </p:grpSpPr>
        <p:sp>
          <p:nvSpPr>
            <p:cNvPr id="946" name="Google Shape;946;p48"/>
            <p:cNvSpPr/>
            <p:nvPr/>
          </p:nvSpPr>
          <p:spPr>
            <a:xfrm>
              <a:off x="4997700" y="1611854"/>
              <a:ext cx="10201" cy="16252"/>
            </a:xfrm>
            <a:custGeom>
              <a:rect b="b" l="l" r="r" t="t"/>
              <a:pathLst>
                <a:path extrusionOk="0" h="513" w="322">
                  <a:moveTo>
                    <a:pt x="167" y="1"/>
                  </a:moveTo>
                  <a:cubicBezTo>
                    <a:pt x="72" y="1"/>
                    <a:pt x="0" y="84"/>
                    <a:pt x="0" y="167"/>
                  </a:cubicBezTo>
                  <a:lnTo>
                    <a:pt x="0" y="346"/>
                  </a:lnTo>
                  <a:cubicBezTo>
                    <a:pt x="0" y="441"/>
                    <a:pt x="72" y="513"/>
                    <a:pt x="167" y="513"/>
                  </a:cubicBezTo>
                  <a:cubicBezTo>
                    <a:pt x="250" y="513"/>
                    <a:pt x="322" y="441"/>
                    <a:pt x="322" y="346"/>
                  </a:cubicBezTo>
                  <a:lnTo>
                    <a:pt x="322" y="167"/>
                  </a:lnTo>
                  <a:cubicBezTo>
                    <a:pt x="322" y="84"/>
                    <a:pt x="250"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8"/>
            <p:cNvSpPr/>
            <p:nvPr/>
          </p:nvSpPr>
          <p:spPr>
            <a:xfrm>
              <a:off x="5064830" y="1611854"/>
              <a:ext cx="10233" cy="16252"/>
            </a:xfrm>
            <a:custGeom>
              <a:rect b="b" l="l" r="r" t="t"/>
              <a:pathLst>
                <a:path extrusionOk="0" h="513" w="323">
                  <a:moveTo>
                    <a:pt x="156" y="1"/>
                  </a:moveTo>
                  <a:cubicBezTo>
                    <a:pt x="72" y="1"/>
                    <a:pt x="1" y="84"/>
                    <a:pt x="1" y="167"/>
                  </a:cubicBezTo>
                  <a:lnTo>
                    <a:pt x="1" y="346"/>
                  </a:lnTo>
                  <a:cubicBezTo>
                    <a:pt x="1" y="441"/>
                    <a:pt x="72" y="513"/>
                    <a:pt x="156" y="513"/>
                  </a:cubicBezTo>
                  <a:cubicBezTo>
                    <a:pt x="251" y="513"/>
                    <a:pt x="322" y="441"/>
                    <a:pt x="322" y="346"/>
                  </a:cubicBezTo>
                  <a:lnTo>
                    <a:pt x="322" y="167"/>
                  </a:lnTo>
                  <a:cubicBezTo>
                    <a:pt x="322" y="84"/>
                    <a:pt x="251"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8"/>
            <p:cNvSpPr/>
            <p:nvPr/>
          </p:nvSpPr>
          <p:spPr>
            <a:xfrm>
              <a:off x="5013160" y="1650820"/>
              <a:ext cx="45302" cy="15777"/>
            </a:xfrm>
            <a:custGeom>
              <a:rect b="b" l="l" r="r" t="t"/>
              <a:pathLst>
                <a:path extrusionOk="0" h="498" w="1430">
                  <a:moveTo>
                    <a:pt x="188" y="0"/>
                  </a:moveTo>
                  <a:cubicBezTo>
                    <a:pt x="146" y="0"/>
                    <a:pt x="102" y="15"/>
                    <a:pt x="60" y="45"/>
                  </a:cubicBezTo>
                  <a:cubicBezTo>
                    <a:pt x="1" y="104"/>
                    <a:pt x="1" y="199"/>
                    <a:pt x="60" y="283"/>
                  </a:cubicBezTo>
                  <a:cubicBezTo>
                    <a:pt x="203" y="414"/>
                    <a:pt x="453" y="497"/>
                    <a:pt x="703" y="497"/>
                  </a:cubicBezTo>
                  <a:cubicBezTo>
                    <a:pt x="953" y="497"/>
                    <a:pt x="1215" y="414"/>
                    <a:pt x="1346" y="283"/>
                  </a:cubicBezTo>
                  <a:cubicBezTo>
                    <a:pt x="1429" y="223"/>
                    <a:pt x="1429" y="116"/>
                    <a:pt x="1370" y="45"/>
                  </a:cubicBezTo>
                  <a:cubicBezTo>
                    <a:pt x="1340" y="15"/>
                    <a:pt x="1301" y="0"/>
                    <a:pt x="1260" y="0"/>
                  </a:cubicBezTo>
                  <a:cubicBezTo>
                    <a:pt x="1218" y="0"/>
                    <a:pt x="1173" y="15"/>
                    <a:pt x="1132" y="45"/>
                  </a:cubicBezTo>
                  <a:cubicBezTo>
                    <a:pt x="1072" y="104"/>
                    <a:pt x="929" y="176"/>
                    <a:pt x="715" y="176"/>
                  </a:cubicBezTo>
                  <a:cubicBezTo>
                    <a:pt x="513" y="176"/>
                    <a:pt x="358" y="104"/>
                    <a:pt x="298" y="45"/>
                  </a:cubicBezTo>
                  <a:cubicBezTo>
                    <a:pt x="268" y="15"/>
                    <a:pt x="230" y="0"/>
                    <a:pt x="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8"/>
            <p:cNvSpPr/>
            <p:nvPr/>
          </p:nvSpPr>
          <p:spPr>
            <a:xfrm>
              <a:off x="4903389" y="1500214"/>
              <a:ext cx="267854" cy="355735"/>
            </a:xfrm>
            <a:custGeom>
              <a:rect b="b" l="l" r="r" t="t"/>
              <a:pathLst>
                <a:path extrusionOk="0" h="11229" w="8455">
                  <a:moveTo>
                    <a:pt x="1382" y="3144"/>
                  </a:moveTo>
                  <a:lnTo>
                    <a:pt x="1382" y="3394"/>
                  </a:lnTo>
                  <a:cubicBezTo>
                    <a:pt x="1180" y="3489"/>
                    <a:pt x="1025" y="3691"/>
                    <a:pt x="1025" y="3941"/>
                  </a:cubicBezTo>
                  <a:cubicBezTo>
                    <a:pt x="1025" y="4275"/>
                    <a:pt x="1299" y="4537"/>
                    <a:pt x="1620" y="4537"/>
                  </a:cubicBezTo>
                  <a:lnTo>
                    <a:pt x="1739" y="4537"/>
                  </a:lnTo>
                  <a:cubicBezTo>
                    <a:pt x="1811" y="5073"/>
                    <a:pt x="2073" y="5549"/>
                    <a:pt x="2430" y="5930"/>
                  </a:cubicBezTo>
                  <a:cubicBezTo>
                    <a:pt x="2362" y="5952"/>
                    <a:pt x="2270" y="5961"/>
                    <a:pt x="2172" y="5961"/>
                  </a:cubicBezTo>
                  <a:cubicBezTo>
                    <a:pt x="2116" y="5961"/>
                    <a:pt x="2058" y="5958"/>
                    <a:pt x="2001" y="5954"/>
                  </a:cubicBezTo>
                  <a:cubicBezTo>
                    <a:pt x="1656" y="5894"/>
                    <a:pt x="1370" y="5644"/>
                    <a:pt x="1251" y="5299"/>
                  </a:cubicBezTo>
                  <a:cubicBezTo>
                    <a:pt x="1203" y="5168"/>
                    <a:pt x="1192" y="5037"/>
                    <a:pt x="1203" y="4894"/>
                  </a:cubicBezTo>
                  <a:cubicBezTo>
                    <a:pt x="1215" y="4715"/>
                    <a:pt x="1144" y="4537"/>
                    <a:pt x="989" y="4442"/>
                  </a:cubicBezTo>
                  <a:cubicBezTo>
                    <a:pt x="751" y="4275"/>
                    <a:pt x="620" y="3989"/>
                    <a:pt x="691" y="3703"/>
                  </a:cubicBezTo>
                  <a:cubicBezTo>
                    <a:pt x="751" y="3429"/>
                    <a:pt x="965" y="3203"/>
                    <a:pt x="1251" y="3156"/>
                  </a:cubicBezTo>
                  <a:cubicBezTo>
                    <a:pt x="1299" y="3144"/>
                    <a:pt x="1334" y="3144"/>
                    <a:pt x="1382" y="3144"/>
                  </a:cubicBezTo>
                  <a:close/>
                  <a:moveTo>
                    <a:pt x="7002" y="3144"/>
                  </a:moveTo>
                  <a:cubicBezTo>
                    <a:pt x="7037" y="3144"/>
                    <a:pt x="7085" y="3144"/>
                    <a:pt x="7145" y="3156"/>
                  </a:cubicBezTo>
                  <a:cubicBezTo>
                    <a:pt x="7430" y="3203"/>
                    <a:pt x="7669" y="3441"/>
                    <a:pt x="7716" y="3703"/>
                  </a:cubicBezTo>
                  <a:cubicBezTo>
                    <a:pt x="7776" y="3989"/>
                    <a:pt x="7657" y="4275"/>
                    <a:pt x="7418" y="4442"/>
                  </a:cubicBezTo>
                  <a:cubicBezTo>
                    <a:pt x="7264" y="4537"/>
                    <a:pt x="7180" y="4715"/>
                    <a:pt x="7192" y="4894"/>
                  </a:cubicBezTo>
                  <a:cubicBezTo>
                    <a:pt x="7204" y="5037"/>
                    <a:pt x="7192" y="5168"/>
                    <a:pt x="7145" y="5299"/>
                  </a:cubicBezTo>
                  <a:cubicBezTo>
                    <a:pt x="7037" y="5632"/>
                    <a:pt x="6740" y="5894"/>
                    <a:pt x="6406" y="5954"/>
                  </a:cubicBezTo>
                  <a:cubicBezTo>
                    <a:pt x="6348" y="5966"/>
                    <a:pt x="6290" y="5971"/>
                    <a:pt x="6233" y="5971"/>
                  </a:cubicBezTo>
                  <a:cubicBezTo>
                    <a:pt x="6126" y="5971"/>
                    <a:pt x="6023" y="5953"/>
                    <a:pt x="5930" y="5930"/>
                  </a:cubicBezTo>
                  <a:cubicBezTo>
                    <a:pt x="6287" y="5549"/>
                    <a:pt x="6537" y="5073"/>
                    <a:pt x="6609" y="4537"/>
                  </a:cubicBezTo>
                  <a:lnTo>
                    <a:pt x="6728" y="4537"/>
                  </a:lnTo>
                  <a:cubicBezTo>
                    <a:pt x="7061" y="4537"/>
                    <a:pt x="7323" y="4275"/>
                    <a:pt x="7323" y="3941"/>
                  </a:cubicBezTo>
                  <a:cubicBezTo>
                    <a:pt x="7323" y="3703"/>
                    <a:pt x="7168" y="3501"/>
                    <a:pt x="6966" y="3394"/>
                  </a:cubicBezTo>
                  <a:lnTo>
                    <a:pt x="6966" y="3144"/>
                  </a:lnTo>
                  <a:close/>
                  <a:moveTo>
                    <a:pt x="4216" y="346"/>
                  </a:moveTo>
                  <a:cubicBezTo>
                    <a:pt x="5585" y="346"/>
                    <a:pt x="6680" y="1441"/>
                    <a:pt x="6680" y="2810"/>
                  </a:cubicBezTo>
                  <a:lnTo>
                    <a:pt x="6680" y="3346"/>
                  </a:lnTo>
                  <a:lnTo>
                    <a:pt x="6668" y="3346"/>
                  </a:lnTo>
                  <a:cubicBezTo>
                    <a:pt x="6502" y="3346"/>
                    <a:pt x="6347" y="3322"/>
                    <a:pt x="6192" y="3287"/>
                  </a:cubicBezTo>
                  <a:cubicBezTo>
                    <a:pt x="6180" y="3283"/>
                    <a:pt x="6167" y="3281"/>
                    <a:pt x="6154" y="3281"/>
                  </a:cubicBezTo>
                  <a:cubicBezTo>
                    <a:pt x="6081" y="3281"/>
                    <a:pt x="6008" y="3335"/>
                    <a:pt x="5978" y="3406"/>
                  </a:cubicBezTo>
                  <a:cubicBezTo>
                    <a:pt x="5954" y="3501"/>
                    <a:pt x="6014" y="3584"/>
                    <a:pt x="6097" y="3620"/>
                  </a:cubicBezTo>
                  <a:cubicBezTo>
                    <a:pt x="6299" y="3680"/>
                    <a:pt x="6490" y="3691"/>
                    <a:pt x="6668" y="3691"/>
                  </a:cubicBezTo>
                  <a:lnTo>
                    <a:pt x="6752" y="3691"/>
                  </a:lnTo>
                  <a:cubicBezTo>
                    <a:pt x="6907" y="3691"/>
                    <a:pt x="7026" y="3810"/>
                    <a:pt x="7026" y="3965"/>
                  </a:cubicBezTo>
                  <a:cubicBezTo>
                    <a:pt x="7026" y="4108"/>
                    <a:pt x="6907" y="4227"/>
                    <a:pt x="6752" y="4227"/>
                  </a:cubicBezTo>
                  <a:lnTo>
                    <a:pt x="6656" y="4227"/>
                  </a:lnTo>
                  <a:lnTo>
                    <a:pt x="6656" y="4215"/>
                  </a:lnTo>
                  <a:cubicBezTo>
                    <a:pt x="6656" y="4120"/>
                    <a:pt x="6573" y="4049"/>
                    <a:pt x="6490" y="4049"/>
                  </a:cubicBezTo>
                  <a:cubicBezTo>
                    <a:pt x="6395" y="4049"/>
                    <a:pt x="6323" y="4120"/>
                    <a:pt x="6323" y="4215"/>
                  </a:cubicBezTo>
                  <a:cubicBezTo>
                    <a:pt x="6323" y="5370"/>
                    <a:pt x="5371" y="6323"/>
                    <a:pt x="4216" y="6323"/>
                  </a:cubicBezTo>
                  <a:cubicBezTo>
                    <a:pt x="3037" y="6311"/>
                    <a:pt x="2084" y="5358"/>
                    <a:pt x="2084" y="4203"/>
                  </a:cubicBezTo>
                  <a:cubicBezTo>
                    <a:pt x="2084" y="4108"/>
                    <a:pt x="2013" y="4037"/>
                    <a:pt x="1918" y="4037"/>
                  </a:cubicBezTo>
                  <a:cubicBezTo>
                    <a:pt x="1834" y="4037"/>
                    <a:pt x="1763" y="4108"/>
                    <a:pt x="1763" y="4203"/>
                  </a:cubicBezTo>
                  <a:lnTo>
                    <a:pt x="1763" y="4215"/>
                  </a:lnTo>
                  <a:lnTo>
                    <a:pt x="1656" y="4215"/>
                  </a:lnTo>
                  <a:cubicBezTo>
                    <a:pt x="1501" y="4215"/>
                    <a:pt x="1382" y="4096"/>
                    <a:pt x="1382" y="3941"/>
                  </a:cubicBezTo>
                  <a:cubicBezTo>
                    <a:pt x="1382" y="3799"/>
                    <a:pt x="1501" y="3680"/>
                    <a:pt x="1656" y="3680"/>
                  </a:cubicBezTo>
                  <a:lnTo>
                    <a:pt x="1739" y="3680"/>
                  </a:lnTo>
                  <a:cubicBezTo>
                    <a:pt x="2918" y="3680"/>
                    <a:pt x="3847" y="2667"/>
                    <a:pt x="4180" y="2215"/>
                  </a:cubicBezTo>
                  <a:lnTo>
                    <a:pt x="4216" y="2215"/>
                  </a:lnTo>
                  <a:cubicBezTo>
                    <a:pt x="4418" y="2489"/>
                    <a:pt x="4871" y="2977"/>
                    <a:pt x="5454" y="3322"/>
                  </a:cubicBezTo>
                  <a:cubicBezTo>
                    <a:pt x="5476" y="3337"/>
                    <a:pt x="5502" y="3344"/>
                    <a:pt x="5528" y="3344"/>
                  </a:cubicBezTo>
                  <a:cubicBezTo>
                    <a:pt x="5586" y="3344"/>
                    <a:pt x="5644" y="3312"/>
                    <a:pt x="5668" y="3263"/>
                  </a:cubicBezTo>
                  <a:cubicBezTo>
                    <a:pt x="5716" y="3191"/>
                    <a:pt x="5680" y="3084"/>
                    <a:pt x="5609" y="3037"/>
                  </a:cubicBezTo>
                  <a:cubicBezTo>
                    <a:pt x="5073" y="2727"/>
                    <a:pt x="4680" y="2263"/>
                    <a:pt x="4478" y="2025"/>
                  </a:cubicBezTo>
                  <a:cubicBezTo>
                    <a:pt x="4418" y="1929"/>
                    <a:pt x="4323" y="1894"/>
                    <a:pt x="4216" y="1894"/>
                  </a:cubicBezTo>
                  <a:cubicBezTo>
                    <a:pt x="4109" y="1894"/>
                    <a:pt x="4001" y="1941"/>
                    <a:pt x="3942" y="2025"/>
                  </a:cubicBezTo>
                  <a:cubicBezTo>
                    <a:pt x="2989" y="3227"/>
                    <a:pt x="2096" y="3346"/>
                    <a:pt x="1763" y="3346"/>
                  </a:cubicBezTo>
                  <a:lnTo>
                    <a:pt x="1739" y="3346"/>
                  </a:lnTo>
                  <a:lnTo>
                    <a:pt x="1739" y="2810"/>
                  </a:lnTo>
                  <a:cubicBezTo>
                    <a:pt x="1739" y="1453"/>
                    <a:pt x="2846" y="346"/>
                    <a:pt x="4216" y="346"/>
                  </a:cubicBezTo>
                  <a:close/>
                  <a:moveTo>
                    <a:pt x="5085" y="6477"/>
                  </a:moveTo>
                  <a:lnTo>
                    <a:pt x="5085" y="7359"/>
                  </a:lnTo>
                  <a:cubicBezTo>
                    <a:pt x="5085" y="7847"/>
                    <a:pt x="4692" y="8252"/>
                    <a:pt x="4192" y="8252"/>
                  </a:cubicBezTo>
                  <a:cubicBezTo>
                    <a:pt x="3704" y="8252"/>
                    <a:pt x="3299" y="7847"/>
                    <a:pt x="3299" y="7359"/>
                  </a:cubicBezTo>
                  <a:lnTo>
                    <a:pt x="3299" y="6477"/>
                  </a:lnTo>
                  <a:cubicBezTo>
                    <a:pt x="3573" y="6585"/>
                    <a:pt x="3882" y="6644"/>
                    <a:pt x="4192" y="6644"/>
                  </a:cubicBezTo>
                  <a:cubicBezTo>
                    <a:pt x="4513" y="6644"/>
                    <a:pt x="4811" y="6585"/>
                    <a:pt x="5085" y="6477"/>
                  </a:cubicBezTo>
                  <a:close/>
                  <a:moveTo>
                    <a:pt x="5430" y="7061"/>
                  </a:moveTo>
                  <a:lnTo>
                    <a:pt x="5883" y="7204"/>
                  </a:lnTo>
                  <a:cubicBezTo>
                    <a:pt x="5954" y="7239"/>
                    <a:pt x="6002" y="7299"/>
                    <a:pt x="6002" y="7370"/>
                  </a:cubicBezTo>
                  <a:cubicBezTo>
                    <a:pt x="6014" y="7990"/>
                    <a:pt x="5883" y="8502"/>
                    <a:pt x="5752" y="8799"/>
                  </a:cubicBezTo>
                  <a:cubicBezTo>
                    <a:pt x="5664" y="9003"/>
                    <a:pt x="5465" y="9128"/>
                    <a:pt x="5259" y="9128"/>
                  </a:cubicBezTo>
                  <a:cubicBezTo>
                    <a:pt x="5213" y="9128"/>
                    <a:pt x="5166" y="9122"/>
                    <a:pt x="5121" y="9109"/>
                  </a:cubicBezTo>
                  <a:lnTo>
                    <a:pt x="4240" y="8883"/>
                  </a:lnTo>
                  <a:lnTo>
                    <a:pt x="4168" y="8883"/>
                  </a:lnTo>
                  <a:lnTo>
                    <a:pt x="3287" y="9109"/>
                  </a:lnTo>
                  <a:cubicBezTo>
                    <a:pt x="3247" y="9118"/>
                    <a:pt x="3205" y="9123"/>
                    <a:pt x="3164" y="9123"/>
                  </a:cubicBezTo>
                  <a:cubicBezTo>
                    <a:pt x="2953" y="9123"/>
                    <a:pt x="2748" y="8999"/>
                    <a:pt x="2668" y="8799"/>
                  </a:cubicBezTo>
                  <a:cubicBezTo>
                    <a:pt x="2525" y="8490"/>
                    <a:pt x="2394" y="7990"/>
                    <a:pt x="2430" y="7370"/>
                  </a:cubicBezTo>
                  <a:cubicBezTo>
                    <a:pt x="2430" y="7299"/>
                    <a:pt x="2489" y="7216"/>
                    <a:pt x="2549" y="7204"/>
                  </a:cubicBezTo>
                  <a:lnTo>
                    <a:pt x="2989" y="7061"/>
                  </a:lnTo>
                  <a:lnTo>
                    <a:pt x="2989" y="7359"/>
                  </a:lnTo>
                  <a:cubicBezTo>
                    <a:pt x="2989" y="8025"/>
                    <a:pt x="3537" y="8573"/>
                    <a:pt x="4216" y="8573"/>
                  </a:cubicBezTo>
                  <a:cubicBezTo>
                    <a:pt x="4882" y="8573"/>
                    <a:pt x="5430" y="8025"/>
                    <a:pt x="5430" y="7359"/>
                  </a:cubicBezTo>
                  <a:lnTo>
                    <a:pt x="5430" y="7061"/>
                  </a:lnTo>
                  <a:close/>
                  <a:moveTo>
                    <a:pt x="4204" y="0"/>
                  </a:moveTo>
                  <a:cubicBezTo>
                    <a:pt x="2656" y="0"/>
                    <a:pt x="1406" y="1251"/>
                    <a:pt x="1406" y="2798"/>
                  </a:cubicBezTo>
                  <a:lnTo>
                    <a:pt x="1406" y="2810"/>
                  </a:lnTo>
                  <a:cubicBezTo>
                    <a:pt x="1346" y="2810"/>
                    <a:pt x="1263" y="2810"/>
                    <a:pt x="1203" y="2822"/>
                  </a:cubicBezTo>
                  <a:cubicBezTo>
                    <a:pt x="787" y="2906"/>
                    <a:pt x="453" y="3227"/>
                    <a:pt x="370" y="3644"/>
                  </a:cubicBezTo>
                  <a:cubicBezTo>
                    <a:pt x="287" y="4061"/>
                    <a:pt x="465" y="4477"/>
                    <a:pt x="811" y="4715"/>
                  </a:cubicBezTo>
                  <a:cubicBezTo>
                    <a:pt x="870" y="4751"/>
                    <a:pt x="894" y="4823"/>
                    <a:pt x="882" y="4882"/>
                  </a:cubicBezTo>
                  <a:cubicBezTo>
                    <a:pt x="870" y="5061"/>
                    <a:pt x="882" y="5239"/>
                    <a:pt x="941" y="5418"/>
                  </a:cubicBezTo>
                  <a:cubicBezTo>
                    <a:pt x="1084" y="5858"/>
                    <a:pt x="1477" y="6204"/>
                    <a:pt x="1942" y="6299"/>
                  </a:cubicBezTo>
                  <a:cubicBezTo>
                    <a:pt x="2013" y="6311"/>
                    <a:pt x="2096" y="6311"/>
                    <a:pt x="2180" y="6311"/>
                  </a:cubicBezTo>
                  <a:cubicBezTo>
                    <a:pt x="2370" y="6311"/>
                    <a:pt x="2561" y="6263"/>
                    <a:pt x="2739" y="6180"/>
                  </a:cubicBezTo>
                  <a:cubicBezTo>
                    <a:pt x="2811" y="6239"/>
                    <a:pt x="2894" y="6275"/>
                    <a:pt x="2977" y="6323"/>
                  </a:cubicBezTo>
                  <a:lnTo>
                    <a:pt x="2977" y="6716"/>
                  </a:lnTo>
                  <a:lnTo>
                    <a:pt x="2430" y="6906"/>
                  </a:lnTo>
                  <a:cubicBezTo>
                    <a:pt x="2239" y="6978"/>
                    <a:pt x="2096" y="7156"/>
                    <a:pt x="2084" y="7370"/>
                  </a:cubicBezTo>
                  <a:lnTo>
                    <a:pt x="2084" y="7394"/>
                  </a:lnTo>
                  <a:lnTo>
                    <a:pt x="822" y="7847"/>
                  </a:lnTo>
                  <a:cubicBezTo>
                    <a:pt x="334" y="8025"/>
                    <a:pt x="1" y="8466"/>
                    <a:pt x="1" y="8990"/>
                  </a:cubicBezTo>
                  <a:lnTo>
                    <a:pt x="1" y="11061"/>
                  </a:lnTo>
                  <a:cubicBezTo>
                    <a:pt x="1" y="11145"/>
                    <a:pt x="72" y="11228"/>
                    <a:pt x="168" y="11228"/>
                  </a:cubicBezTo>
                  <a:cubicBezTo>
                    <a:pt x="251" y="11228"/>
                    <a:pt x="334" y="11145"/>
                    <a:pt x="334" y="11061"/>
                  </a:cubicBezTo>
                  <a:lnTo>
                    <a:pt x="334" y="8990"/>
                  </a:lnTo>
                  <a:cubicBezTo>
                    <a:pt x="334" y="8883"/>
                    <a:pt x="346" y="8787"/>
                    <a:pt x="394" y="8680"/>
                  </a:cubicBezTo>
                  <a:lnTo>
                    <a:pt x="1227" y="9395"/>
                  </a:lnTo>
                  <a:cubicBezTo>
                    <a:pt x="1346" y="9490"/>
                    <a:pt x="1418" y="9645"/>
                    <a:pt x="1418" y="9787"/>
                  </a:cubicBezTo>
                  <a:lnTo>
                    <a:pt x="1418" y="11061"/>
                  </a:lnTo>
                  <a:cubicBezTo>
                    <a:pt x="1418" y="11145"/>
                    <a:pt x="1489" y="11228"/>
                    <a:pt x="1584" y="11228"/>
                  </a:cubicBezTo>
                  <a:cubicBezTo>
                    <a:pt x="1668" y="11228"/>
                    <a:pt x="1739" y="11145"/>
                    <a:pt x="1739" y="11061"/>
                  </a:cubicBezTo>
                  <a:lnTo>
                    <a:pt x="1739" y="9787"/>
                  </a:lnTo>
                  <a:cubicBezTo>
                    <a:pt x="1739" y="9537"/>
                    <a:pt x="1644" y="9299"/>
                    <a:pt x="1442" y="9144"/>
                  </a:cubicBezTo>
                  <a:lnTo>
                    <a:pt x="584" y="8394"/>
                  </a:lnTo>
                  <a:cubicBezTo>
                    <a:pt x="668" y="8287"/>
                    <a:pt x="811" y="8204"/>
                    <a:pt x="941" y="8156"/>
                  </a:cubicBezTo>
                  <a:lnTo>
                    <a:pt x="2096" y="7751"/>
                  </a:lnTo>
                  <a:cubicBezTo>
                    <a:pt x="2132" y="8263"/>
                    <a:pt x="2251" y="8680"/>
                    <a:pt x="2370" y="8942"/>
                  </a:cubicBezTo>
                  <a:cubicBezTo>
                    <a:pt x="2508" y="9277"/>
                    <a:pt x="2825" y="9481"/>
                    <a:pt x="3167" y="9481"/>
                  </a:cubicBezTo>
                  <a:cubicBezTo>
                    <a:pt x="3238" y="9481"/>
                    <a:pt x="3310" y="9473"/>
                    <a:pt x="3382" y="9454"/>
                  </a:cubicBezTo>
                  <a:lnTo>
                    <a:pt x="4061" y="9287"/>
                  </a:lnTo>
                  <a:lnTo>
                    <a:pt x="4061" y="9823"/>
                  </a:lnTo>
                  <a:cubicBezTo>
                    <a:pt x="4061" y="9918"/>
                    <a:pt x="4144" y="9990"/>
                    <a:pt x="4228" y="9990"/>
                  </a:cubicBezTo>
                  <a:cubicBezTo>
                    <a:pt x="4311" y="9990"/>
                    <a:pt x="4394" y="9918"/>
                    <a:pt x="4394" y="9823"/>
                  </a:cubicBezTo>
                  <a:lnTo>
                    <a:pt x="4394" y="9287"/>
                  </a:lnTo>
                  <a:lnTo>
                    <a:pt x="5073" y="9454"/>
                  </a:lnTo>
                  <a:cubicBezTo>
                    <a:pt x="5144" y="9466"/>
                    <a:pt x="5228" y="9478"/>
                    <a:pt x="5287" y="9478"/>
                  </a:cubicBezTo>
                  <a:cubicBezTo>
                    <a:pt x="5621" y="9478"/>
                    <a:pt x="5942" y="9275"/>
                    <a:pt x="6085" y="8942"/>
                  </a:cubicBezTo>
                  <a:cubicBezTo>
                    <a:pt x="6204" y="8680"/>
                    <a:pt x="6323" y="8263"/>
                    <a:pt x="6359" y="7751"/>
                  </a:cubicBezTo>
                  <a:lnTo>
                    <a:pt x="7514" y="8156"/>
                  </a:lnTo>
                  <a:cubicBezTo>
                    <a:pt x="7669" y="8204"/>
                    <a:pt x="7788" y="8287"/>
                    <a:pt x="7871" y="8394"/>
                  </a:cubicBezTo>
                  <a:lnTo>
                    <a:pt x="7014" y="9133"/>
                  </a:lnTo>
                  <a:cubicBezTo>
                    <a:pt x="6823" y="9299"/>
                    <a:pt x="6716" y="9537"/>
                    <a:pt x="6716" y="9787"/>
                  </a:cubicBezTo>
                  <a:lnTo>
                    <a:pt x="6716" y="11061"/>
                  </a:lnTo>
                  <a:cubicBezTo>
                    <a:pt x="6716" y="11145"/>
                    <a:pt x="6787" y="11216"/>
                    <a:pt x="6871" y="11216"/>
                  </a:cubicBezTo>
                  <a:cubicBezTo>
                    <a:pt x="6966" y="11216"/>
                    <a:pt x="7037" y="11145"/>
                    <a:pt x="7037" y="11061"/>
                  </a:cubicBezTo>
                  <a:lnTo>
                    <a:pt x="7037" y="9787"/>
                  </a:lnTo>
                  <a:cubicBezTo>
                    <a:pt x="7037" y="9633"/>
                    <a:pt x="7109" y="9478"/>
                    <a:pt x="7228" y="9395"/>
                  </a:cubicBezTo>
                  <a:lnTo>
                    <a:pt x="8061" y="8680"/>
                  </a:lnTo>
                  <a:cubicBezTo>
                    <a:pt x="8097" y="8775"/>
                    <a:pt x="8121" y="8883"/>
                    <a:pt x="8121" y="8990"/>
                  </a:cubicBezTo>
                  <a:lnTo>
                    <a:pt x="8121" y="11061"/>
                  </a:lnTo>
                  <a:cubicBezTo>
                    <a:pt x="8121" y="11145"/>
                    <a:pt x="8204" y="11216"/>
                    <a:pt x="8288" y="11216"/>
                  </a:cubicBezTo>
                  <a:cubicBezTo>
                    <a:pt x="8383" y="11216"/>
                    <a:pt x="8454" y="11145"/>
                    <a:pt x="8454" y="11061"/>
                  </a:cubicBezTo>
                  <a:lnTo>
                    <a:pt x="8454" y="8990"/>
                  </a:lnTo>
                  <a:cubicBezTo>
                    <a:pt x="8395" y="8466"/>
                    <a:pt x="8061" y="8013"/>
                    <a:pt x="7573" y="7847"/>
                  </a:cubicBezTo>
                  <a:lnTo>
                    <a:pt x="6311" y="7394"/>
                  </a:lnTo>
                  <a:lnTo>
                    <a:pt x="6311" y="7370"/>
                  </a:lnTo>
                  <a:cubicBezTo>
                    <a:pt x="6299" y="7156"/>
                    <a:pt x="6168" y="6978"/>
                    <a:pt x="5966" y="6906"/>
                  </a:cubicBezTo>
                  <a:lnTo>
                    <a:pt x="5418" y="6716"/>
                  </a:lnTo>
                  <a:lnTo>
                    <a:pt x="5418" y="6323"/>
                  </a:lnTo>
                  <a:cubicBezTo>
                    <a:pt x="5502" y="6275"/>
                    <a:pt x="5585" y="6216"/>
                    <a:pt x="5656" y="6180"/>
                  </a:cubicBezTo>
                  <a:cubicBezTo>
                    <a:pt x="5835" y="6263"/>
                    <a:pt x="6025" y="6311"/>
                    <a:pt x="6216" y="6311"/>
                  </a:cubicBezTo>
                  <a:cubicBezTo>
                    <a:pt x="6299" y="6311"/>
                    <a:pt x="6383" y="6311"/>
                    <a:pt x="6454" y="6299"/>
                  </a:cubicBezTo>
                  <a:cubicBezTo>
                    <a:pt x="6918" y="6204"/>
                    <a:pt x="7311" y="5858"/>
                    <a:pt x="7454" y="5418"/>
                  </a:cubicBezTo>
                  <a:cubicBezTo>
                    <a:pt x="7514" y="5239"/>
                    <a:pt x="7526" y="5061"/>
                    <a:pt x="7514" y="4882"/>
                  </a:cubicBezTo>
                  <a:cubicBezTo>
                    <a:pt x="7514" y="4823"/>
                    <a:pt x="7549" y="4751"/>
                    <a:pt x="7585" y="4715"/>
                  </a:cubicBezTo>
                  <a:cubicBezTo>
                    <a:pt x="7954" y="4477"/>
                    <a:pt x="8109" y="4061"/>
                    <a:pt x="8026" y="3644"/>
                  </a:cubicBezTo>
                  <a:cubicBezTo>
                    <a:pt x="7930" y="3227"/>
                    <a:pt x="7609" y="2906"/>
                    <a:pt x="7192" y="2822"/>
                  </a:cubicBezTo>
                  <a:cubicBezTo>
                    <a:pt x="7133" y="2810"/>
                    <a:pt x="7061" y="2810"/>
                    <a:pt x="7002" y="2810"/>
                  </a:cubicBezTo>
                  <a:lnTo>
                    <a:pt x="7002" y="2798"/>
                  </a:lnTo>
                  <a:cubicBezTo>
                    <a:pt x="7002" y="1251"/>
                    <a:pt x="5752" y="0"/>
                    <a:pt x="4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8"/>
            <p:cNvSpPr/>
            <p:nvPr/>
          </p:nvSpPr>
          <p:spPr>
            <a:xfrm>
              <a:off x="5031281" y="1828007"/>
              <a:ext cx="10201" cy="15872"/>
            </a:xfrm>
            <a:custGeom>
              <a:rect b="b" l="l" r="r" t="t"/>
              <a:pathLst>
                <a:path extrusionOk="0" h="501" w="322">
                  <a:moveTo>
                    <a:pt x="155" y="0"/>
                  </a:moveTo>
                  <a:cubicBezTo>
                    <a:pt x="72" y="0"/>
                    <a:pt x="0" y="71"/>
                    <a:pt x="0" y="167"/>
                  </a:cubicBezTo>
                  <a:lnTo>
                    <a:pt x="0" y="345"/>
                  </a:lnTo>
                  <a:cubicBezTo>
                    <a:pt x="0" y="429"/>
                    <a:pt x="72" y="500"/>
                    <a:pt x="155" y="500"/>
                  </a:cubicBezTo>
                  <a:cubicBezTo>
                    <a:pt x="250" y="500"/>
                    <a:pt x="322" y="429"/>
                    <a:pt x="322" y="345"/>
                  </a:cubicBezTo>
                  <a:lnTo>
                    <a:pt x="322" y="167"/>
                  </a:lnTo>
                  <a:cubicBezTo>
                    <a:pt x="322" y="71"/>
                    <a:pt x="250"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51" name="Google Shape;951;p48"/>
          <p:cNvCxnSpPr/>
          <p:nvPr/>
        </p:nvCxnSpPr>
        <p:spPr>
          <a:xfrm>
            <a:off x="703900" y="168415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952" name="Google Shape;952;p48"/>
          <p:cNvSpPr/>
          <p:nvPr/>
        </p:nvSpPr>
        <p:spPr>
          <a:xfrm>
            <a:off x="879325" y="1656938"/>
            <a:ext cx="238733" cy="24784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8"/>
          <p:cNvSpPr/>
          <p:nvPr/>
        </p:nvSpPr>
        <p:spPr>
          <a:xfrm>
            <a:off x="776483" y="1588787"/>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8"/>
          <p:cNvSpPr/>
          <p:nvPr/>
        </p:nvSpPr>
        <p:spPr>
          <a:xfrm>
            <a:off x="7155226" y="1826825"/>
            <a:ext cx="238749" cy="238048"/>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8"/>
          <p:cNvSpPr/>
          <p:nvPr/>
        </p:nvSpPr>
        <p:spPr>
          <a:xfrm>
            <a:off x="3627213" y="3687375"/>
            <a:ext cx="238749" cy="247828"/>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8"/>
          <p:cNvSpPr/>
          <p:nvPr/>
        </p:nvSpPr>
        <p:spPr>
          <a:xfrm>
            <a:off x="99188" y="209500"/>
            <a:ext cx="238749" cy="238048"/>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49"/>
          <p:cNvSpPr txBox="1"/>
          <p:nvPr>
            <p:ph type="ctrTitle"/>
          </p:nvPr>
        </p:nvSpPr>
        <p:spPr>
          <a:xfrm>
            <a:off x="400100" y="153075"/>
            <a:ext cx="3951600" cy="67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Conceptual Data Model</a:t>
            </a:r>
            <a:endParaRPr/>
          </a:p>
        </p:txBody>
      </p:sp>
      <p:sp>
        <p:nvSpPr>
          <p:cNvPr id="962" name="Google Shape;962;p49"/>
          <p:cNvSpPr txBox="1"/>
          <p:nvPr>
            <p:ph idx="4294967295" type="body"/>
          </p:nvPr>
        </p:nvSpPr>
        <p:spPr>
          <a:xfrm>
            <a:off x="5938575" y="1377576"/>
            <a:ext cx="3908700" cy="33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hare Tech"/>
                <a:ea typeface="Share Tech"/>
                <a:cs typeface="Share Tech"/>
                <a:sym typeface="Share Tech"/>
              </a:rPr>
              <a:t>Book Attributes</a:t>
            </a:r>
            <a:endParaRPr sz="1800">
              <a:solidFill>
                <a:schemeClr val="lt1"/>
              </a:solidFill>
              <a:latin typeface="Share Tech"/>
              <a:ea typeface="Share Tech"/>
              <a:cs typeface="Share Tech"/>
              <a:sym typeface="Share Tech"/>
            </a:endParaRPr>
          </a:p>
          <a:p>
            <a:pPr indent="-215900" lvl="0" marL="241300" rtl="0" algn="l">
              <a:spcBef>
                <a:spcPts val="300"/>
              </a:spcBef>
              <a:spcAft>
                <a:spcPts val="0"/>
              </a:spcAft>
              <a:buClr>
                <a:schemeClr val="accent2"/>
              </a:buClr>
              <a:buSzPts val="1400"/>
              <a:buFont typeface="Maven Pro"/>
              <a:buChar char="●"/>
            </a:pPr>
            <a:r>
              <a:rPr b="1" lang="en" sz="1400"/>
              <a:t>Book ID</a:t>
            </a:r>
            <a:r>
              <a:rPr lang="en" sz="1400"/>
              <a:t> (Primary Key) </a:t>
            </a:r>
            <a:endParaRPr sz="1400"/>
          </a:p>
          <a:p>
            <a:pPr indent="-215900" lvl="0" marL="241300" rtl="0" algn="l">
              <a:spcBef>
                <a:spcPts val="300"/>
              </a:spcBef>
              <a:spcAft>
                <a:spcPts val="0"/>
              </a:spcAft>
              <a:buClr>
                <a:schemeClr val="accent2"/>
              </a:buClr>
              <a:buSzPts val="1400"/>
              <a:buFont typeface="Maven Pro"/>
              <a:buChar char="●"/>
            </a:pPr>
            <a:r>
              <a:rPr lang="en" sz="1400"/>
              <a:t>Title</a:t>
            </a:r>
            <a:endParaRPr sz="1400"/>
          </a:p>
          <a:p>
            <a:pPr indent="-215900" lvl="0" marL="241300" rtl="0" algn="l">
              <a:spcBef>
                <a:spcPts val="300"/>
              </a:spcBef>
              <a:spcAft>
                <a:spcPts val="0"/>
              </a:spcAft>
              <a:buClr>
                <a:schemeClr val="accent2"/>
              </a:buClr>
              <a:buSzPts val="1400"/>
              <a:buFont typeface="Maven Pro"/>
              <a:buChar char="●"/>
            </a:pPr>
            <a:r>
              <a:rPr lang="en" sz="1400"/>
              <a:t>ISBN </a:t>
            </a:r>
            <a:endParaRPr sz="1400"/>
          </a:p>
          <a:p>
            <a:pPr indent="-215900" lvl="0" marL="241300" rtl="0" algn="l">
              <a:spcBef>
                <a:spcPts val="300"/>
              </a:spcBef>
              <a:spcAft>
                <a:spcPts val="0"/>
              </a:spcAft>
              <a:buClr>
                <a:schemeClr val="accent2"/>
              </a:buClr>
              <a:buSzPts val="1400"/>
              <a:buFont typeface="Maven Pro"/>
              <a:buChar char="●"/>
            </a:pPr>
            <a:r>
              <a:rPr lang="en" sz="1400"/>
              <a:t>Description </a:t>
            </a:r>
            <a:endParaRPr sz="1400"/>
          </a:p>
          <a:p>
            <a:pPr indent="-215900" lvl="0" marL="241300" rtl="0" algn="l">
              <a:spcBef>
                <a:spcPts val="300"/>
              </a:spcBef>
              <a:spcAft>
                <a:spcPts val="0"/>
              </a:spcAft>
              <a:buClr>
                <a:schemeClr val="accent2"/>
              </a:buClr>
              <a:buSzPts val="1400"/>
              <a:buFont typeface="Maven Pro"/>
              <a:buChar char="●"/>
            </a:pPr>
            <a:r>
              <a:rPr lang="en" sz="1400"/>
              <a:t>Pages </a:t>
            </a:r>
            <a:endParaRPr sz="1400"/>
          </a:p>
          <a:p>
            <a:pPr indent="-215900" lvl="0" marL="241300" rtl="0" algn="l">
              <a:spcBef>
                <a:spcPts val="300"/>
              </a:spcBef>
              <a:spcAft>
                <a:spcPts val="0"/>
              </a:spcAft>
              <a:buClr>
                <a:schemeClr val="accent2"/>
              </a:buClr>
              <a:buSzPts val="1400"/>
              <a:buFont typeface="Maven Pro"/>
              <a:buChar char="●"/>
            </a:pPr>
            <a:r>
              <a:rPr lang="en" sz="1400"/>
              <a:t>Publication Date </a:t>
            </a:r>
            <a:endParaRPr sz="1400"/>
          </a:p>
          <a:p>
            <a:pPr indent="-215900" lvl="0" marL="241300" rtl="0" algn="l">
              <a:spcBef>
                <a:spcPts val="300"/>
              </a:spcBef>
              <a:spcAft>
                <a:spcPts val="0"/>
              </a:spcAft>
              <a:buClr>
                <a:schemeClr val="accent2"/>
              </a:buClr>
              <a:buSzPts val="1400"/>
              <a:buFont typeface="Maven Pro"/>
              <a:buChar char="●"/>
            </a:pPr>
            <a:r>
              <a:rPr lang="en" sz="1400"/>
              <a:t>Authors </a:t>
            </a:r>
            <a:endParaRPr sz="1400"/>
          </a:p>
          <a:p>
            <a:pPr indent="-215900" lvl="0" marL="241300" rtl="0" algn="l">
              <a:spcBef>
                <a:spcPts val="300"/>
              </a:spcBef>
              <a:spcAft>
                <a:spcPts val="0"/>
              </a:spcAft>
              <a:buClr>
                <a:schemeClr val="accent2"/>
              </a:buClr>
              <a:buSzPts val="1400"/>
              <a:buFont typeface="Maven Pro"/>
              <a:buChar char="●"/>
            </a:pPr>
            <a:r>
              <a:rPr lang="en" sz="1400"/>
              <a:t>Categories</a:t>
            </a:r>
            <a:endParaRPr sz="1400"/>
          </a:p>
        </p:txBody>
      </p:sp>
      <p:sp>
        <p:nvSpPr>
          <p:cNvPr id="963" name="Google Shape;963;p49"/>
          <p:cNvSpPr txBox="1"/>
          <p:nvPr>
            <p:ph idx="4294967295" type="body"/>
          </p:nvPr>
        </p:nvSpPr>
        <p:spPr>
          <a:xfrm>
            <a:off x="1360925" y="1501176"/>
            <a:ext cx="3908700" cy="11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hare Tech"/>
                <a:ea typeface="Share Tech"/>
                <a:cs typeface="Share Tech"/>
                <a:sym typeface="Share Tech"/>
              </a:rPr>
              <a:t>Member User </a:t>
            </a:r>
            <a:r>
              <a:rPr lang="en">
                <a:latin typeface="Share Tech"/>
                <a:ea typeface="Share Tech"/>
                <a:cs typeface="Share Tech"/>
                <a:sym typeface="Share Tech"/>
              </a:rPr>
              <a:t>Attributes</a:t>
            </a:r>
            <a:endParaRPr sz="1800">
              <a:solidFill>
                <a:schemeClr val="lt1"/>
              </a:solidFill>
              <a:latin typeface="Share Tech"/>
              <a:ea typeface="Share Tech"/>
              <a:cs typeface="Share Tech"/>
              <a:sym typeface="Share Tech"/>
            </a:endParaRPr>
          </a:p>
          <a:p>
            <a:pPr indent="-215900" lvl="0" marL="241300" rtl="0" algn="l">
              <a:spcBef>
                <a:spcPts val="300"/>
              </a:spcBef>
              <a:spcAft>
                <a:spcPts val="0"/>
              </a:spcAft>
              <a:buClr>
                <a:schemeClr val="accent2"/>
              </a:buClr>
              <a:buSzPts val="1400"/>
              <a:buFont typeface="Maven Pro"/>
              <a:buChar char="●"/>
            </a:pPr>
            <a:r>
              <a:rPr b="1" lang="en" sz="1400"/>
              <a:t>Member ID</a:t>
            </a:r>
            <a:r>
              <a:rPr lang="en" sz="1400"/>
              <a:t> (Primary Key) </a:t>
            </a:r>
            <a:endParaRPr sz="1400"/>
          </a:p>
          <a:p>
            <a:pPr indent="-215900" lvl="0" marL="241300" rtl="0" algn="l">
              <a:spcBef>
                <a:spcPts val="300"/>
              </a:spcBef>
              <a:spcAft>
                <a:spcPts val="0"/>
              </a:spcAft>
              <a:buClr>
                <a:schemeClr val="accent2"/>
              </a:buClr>
              <a:buSzPts val="1400"/>
              <a:buFont typeface="Maven Pro"/>
              <a:buChar char="●"/>
            </a:pPr>
            <a:r>
              <a:rPr lang="en" sz="1400"/>
              <a:t>Password</a:t>
            </a:r>
            <a:endParaRPr sz="1400"/>
          </a:p>
        </p:txBody>
      </p:sp>
      <p:sp>
        <p:nvSpPr>
          <p:cNvPr id="964" name="Google Shape;964;p49"/>
          <p:cNvSpPr txBox="1"/>
          <p:nvPr/>
        </p:nvSpPr>
        <p:spPr>
          <a:xfrm>
            <a:off x="481125" y="829875"/>
            <a:ext cx="74160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500">
                <a:solidFill>
                  <a:schemeClr val="lt1"/>
                </a:solidFill>
                <a:latin typeface="Share Tech"/>
                <a:ea typeface="Share Tech"/>
                <a:cs typeface="Share Tech"/>
                <a:sym typeface="Share Tech"/>
              </a:rPr>
              <a:t>01) Identifying Entities &amp; Attributes (Strong)</a:t>
            </a:r>
            <a:endParaRPr sz="1900">
              <a:latin typeface="Maven Pro"/>
              <a:ea typeface="Maven Pro"/>
              <a:cs typeface="Maven Pro"/>
              <a:sym typeface="Maven Pro"/>
            </a:endParaRPr>
          </a:p>
        </p:txBody>
      </p:sp>
      <p:sp>
        <p:nvSpPr>
          <p:cNvPr id="965" name="Google Shape;965;p49"/>
          <p:cNvSpPr/>
          <p:nvPr/>
        </p:nvSpPr>
        <p:spPr>
          <a:xfrm>
            <a:off x="4977225" y="1438481"/>
            <a:ext cx="797400" cy="74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9"/>
          <p:cNvSpPr/>
          <p:nvPr/>
        </p:nvSpPr>
        <p:spPr>
          <a:xfrm>
            <a:off x="5055788" y="1520350"/>
            <a:ext cx="640264" cy="578756"/>
          </a:xfrm>
          <a:custGeom>
            <a:rect b="b" l="l" r="r" t="t"/>
            <a:pathLst>
              <a:path extrusionOk="0" h="9809" w="11967">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7" name="Google Shape;967;p49"/>
          <p:cNvCxnSpPr>
            <a:endCxn id="965" idx="2"/>
          </p:cNvCxnSpPr>
          <p:nvPr/>
        </p:nvCxnSpPr>
        <p:spPr>
          <a:xfrm flipH="1" rot="5400000">
            <a:off x="4520925" y="3035981"/>
            <a:ext cx="2074500" cy="364500"/>
          </a:xfrm>
          <a:prstGeom prst="bentConnector3">
            <a:avLst>
              <a:gd fmla="val -746" name="adj1"/>
            </a:avLst>
          </a:prstGeom>
          <a:noFill/>
          <a:ln cap="flat" cmpd="sng" w="9525">
            <a:solidFill>
              <a:schemeClr val="lt1"/>
            </a:solidFill>
            <a:prstDash val="solid"/>
            <a:round/>
            <a:headEnd len="med" w="med" type="none"/>
            <a:tailEnd len="med" w="med" type="none"/>
          </a:ln>
        </p:spPr>
      </p:cxnSp>
      <p:sp>
        <p:nvSpPr>
          <p:cNvPr id="968" name="Google Shape;968;p49"/>
          <p:cNvSpPr/>
          <p:nvPr/>
        </p:nvSpPr>
        <p:spPr>
          <a:xfrm>
            <a:off x="481125" y="1438469"/>
            <a:ext cx="797400" cy="742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9" name="Google Shape;969;p49"/>
          <p:cNvGrpSpPr/>
          <p:nvPr/>
        </p:nvGrpSpPr>
        <p:grpSpPr>
          <a:xfrm>
            <a:off x="592411" y="1520350"/>
            <a:ext cx="574818" cy="578754"/>
            <a:chOff x="4897750" y="2415639"/>
            <a:chExt cx="279513" cy="357255"/>
          </a:xfrm>
        </p:grpSpPr>
        <p:sp>
          <p:nvSpPr>
            <p:cNvPr id="970" name="Google Shape;970;p49"/>
            <p:cNvSpPr/>
            <p:nvPr/>
          </p:nvSpPr>
          <p:spPr>
            <a:xfrm>
              <a:off x="4964119" y="2715522"/>
              <a:ext cx="10613" cy="55472"/>
            </a:xfrm>
            <a:custGeom>
              <a:rect b="b" l="l" r="r" t="t"/>
              <a:pathLst>
                <a:path extrusionOk="0" h="1751" w="335">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9"/>
            <p:cNvSpPr/>
            <p:nvPr/>
          </p:nvSpPr>
          <p:spPr>
            <a:xfrm>
              <a:off x="5098031" y="2715522"/>
              <a:ext cx="10581" cy="55472"/>
            </a:xfrm>
            <a:custGeom>
              <a:rect b="b" l="l" r="r" t="t"/>
              <a:pathLst>
                <a:path extrusionOk="0" h="1751" w="334">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9"/>
            <p:cNvSpPr/>
            <p:nvPr/>
          </p:nvSpPr>
          <p:spPr>
            <a:xfrm>
              <a:off x="4897750" y="2415639"/>
              <a:ext cx="279513" cy="357255"/>
            </a:xfrm>
            <a:custGeom>
              <a:rect b="b" l="l" r="r" t="t"/>
              <a:pathLst>
                <a:path extrusionOk="0" h="11277" w="8823">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9"/>
            <p:cNvSpPr/>
            <p:nvPr/>
          </p:nvSpPr>
          <p:spPr>
            <a:xfrm>
              <a:off x="4997700" y="2526551"/>
              <a:ext cx="10201" cy="16252"/>
            </a:xfrm>
            <a:custGeom>
              <a:rect b="b" l="l" r="r" t="t"/>
              <a:pathLst>
                <a:path extrusionOk="0" h="513" w="322">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9"/>
            <p:cNvSpPr/>
            <p:nvPr/>
          </p:nvSpPr>
          <p:spPr>
            <a:xfrm>
              <a:off x="5064830" y="2526551"/>
              <a:ext cx="10233" cy="16252"/>
            </a:xfrm>
            <a:custGeom>
              <a:rect b="b" l="l" r="r" t="t"/>
              <a:pathLst>
                <a:path extrusionOk="0" h="513" w="323">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9"/>
            <p:cNvSpPr/>
            <p:nvPr/>
          </p:nvSpPr>
          <p:spPr>
            <a:xfrm>
              <a:off x="5013160" y="2565865"/>
              <a:ext cx="46063" cy="16157"/>
            </a:xfrm>
            <a:custGeom>
              <a:rect b="b" l="l" r="r" t="t"/>
              <a:pathLst>
                <a:path extrusionOk="0" h="510" w="1454">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9"/>
            <p:cNvSpPr/>
            <p:nvPr/>
          </p:nvSpPr>
          <p:spPr>
            <a:xfrm>
              <a:off x="4992030" y="2509570"/>
              <a:ext cx="21923" cy="10581"/>
            </a:xfrm>
            <a:custGeom>
              <a:rect b="b" l="l" r="r" t="t"/>
              <a:pathLst>
                <a:path extrusionOk="0" h="334" w="692">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9"/>
            <p:cNvSpPr/>
            <p:nvPr/>
          </p:nvSpPr>
          <p:spPr>
            <a:xfrm>
              <a:off x="5059191" y="2509570"/>
              <a:ext cx="21511" cy="10581"/>
            </a:xfrm>
            <a:custGeom>
              <a:rect b="b" l="l" r="r" t="t"/>
              <a:pathLst>
                <a:path extrusionOk="0" h="334" w="679">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8" name="Google Shape;978;p49"/>
          <p:cNvSpPr txBox="1"/>
          <p:nvPr/>
        </p:nvSpPr>
        <p:spPr>
          <a:xfrm>
            <a:off x="2173713" y="2789575"/>
            <a:ext cx="3566700" cy="129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1"/>
                </a:solidFill>
                <a:latin typeface="Share Tech"/>
                <a:ea typeface="Share Tech"/>
                <a:cs typeface="Share Tech"/>
                <a:sym typeface="Share Tech"/>
              </a:rPr>
              <a:t>Administrative User Attributes</a:t>
            </a:r>
            <a:endParaRPr sz="1800">
              <a:solidFill>
                <a:schemeClr val="lt1"/>
              </a:solidFill>
              <a:latin typeface="Share Tech"/>
              <a:ea typeface="Share Tech"/>
              <a:cs typeface="Share Tech"/>
              <a:sym typeface="Share Tech"/>
            </a:endParaRPr>
          </a:p>
          <a:p>
            <a:pPr indent="-215900" lvl="0" marL="241300" rtl="0" algn="l">
              <a:lnSpc>
                <a:spcPct val="115000"/>
              </a:lnSpc>
              <a:spcBef>
                <a:spcPts val="300"/>
              </a:spcBef>
              <a:spcAft>
                <a:spcPts val="0"/>
              </a:spcAft>
              <a:buClr>
                <a:schemeClr val="accent2"/>
              </a:buClr>
              <a:buSzPts val="1400"/>
              <a:buFont typeface="Maven Pro"/>
              <a:buChar char="●"/>
            </a:pPr>
            <a:r>
              <a:rPr b="1" lang="en">
                <a:solidFill>
                  <a:schemeClr val="lt1"/>
                </a:solidFill>
                <a:latin typeface="Maven Pro"/>
                <a:ea typeface="Maven Pro"/>
                <a:cs typeface="Maven Pro"/>
                <a:sym typeface="Maven Pro"/>
              </a:rPr>
              <a:t>Admin ID</a:t>
            </a:r>
            <a:r>
              <a:rPr lang="en">
                <a:solidFill>
                  <a:schemeClr val="lt1"/>
                </a:solidFill>
                <a:latin typeface="Maven Pro"/>
                <a:ea typeface="Maven Pro"/>
                <a:cs typeface="Maven Pro"/>
                <a:sym typeface="Maven Pro"/>
              </a:rPr>
              <a:t> (Primary Key) </a:t>
            </a:r>
            <a:endParaRPr>
              <a:solidFill>
                <a:schemeClr val="lt1"/>
              </a:solidFill>
              <a:latin typeface="Maven Pro"/>
              <a:ea typeface="Maven Pro"/>
              <a:cs typeface="Maven Pro"/>
              <a:sym typeface="Maven Pro"/>
            </a:endParaRPr>
          </a:p>
          <a:p>
            <a:pPr indent="-215900" lvl="0" marL="241300" rtl="0" algn="l">
              <a:lnSpc>
                <a:spcPct val="115000"/>
              </a:lnSpc>
              <a:spcBef>
                <a:spcPts val="300"/>
              </a:spcBef>
              <a:spcAft>
                <a:spcPts val="0"/>
              </a:spcAft>
              <a:buClr>
                <a:schemeClr val="accent2"/>
              </a:buClr>
              <a:buSzPts val="1400"/>
              <a:buFont typeface="Maven Pro"/>
              <a:buChar char="●"/>
            </a:pPr>
            <a:r>
              <a:rPr lang="en">
                <a:solidFill>
                  <a:schemeClr val="lt1"/>
                </a:solidFill>
                <a:latin typeface="Maven Pro"/>
                <a:ea typeface="Maven Pro"/>
                <a:cs typeface="Maven Pro"/>
                <a:sym typeface="Maven Pro"/>
              </a:rPr>
              <a:t>Password</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a:latin typeface="Maven Pro"/>
              <a:ea typeface="Maven Pro"/>
              <a:cs typeface="Maven Pro"/>
              <a:sym typeface="Maven Pro"/>
            </a:endParaRPr>
          </a:p>
        </p:txBody>
      </p:sp>
      <p:sp>
        <p:nvSpPr>
          <p:cNvPr id="979" name="Google Shape;979;p49"/>
          <p:cNvSpPr/>
          <p:nvPr/>
        </p:nvSpPr>
        <p:spPr>
          <a:xfrm>
            <a:off x="1327413" y="2854706"/>
            <a:ext cx="797400" cy="74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0" name="Google Shape;980;p49"/>
          <p:cNvGrpSpPr/>
          <p:nvPr/>
        </p:nvGrpSpPr>
        <p:grpSpPr>
          <a:xfrm>
            <a:off x="1442951" y="2936572"/>
            <a:ext cx="532628" cy="578780"/>
            <a:chOff x="4903389" y="1500214"/>
            <a:chExt cx="267854" cy="355735"/>
          </a:xfrm>
        </p:grpSpPr>
        <p:sp>
          <p:nvSpPr>
            <p:cNvPr id="981" name="Google Shape;981;p49"/>
            <p:cNvSpPr/>
            <p:nvPr/>
          </p:nvSpPr>
          <p:spPr>
            <a:xfrm>
              <a:off x="4997700" y="1611854"/>
              <a:ext cx="10201" cy="16252"/>
            </a:xfrm>
            <a:custGeom>
              <a:rect b="b" l="l" r="r" t="t"/>
              <a:pathLst>
                <a:path extrusionOk="0" h="513" w="322">
                  <a:moveTo>
                    <a:pt x="167" y="1"/>
                  </a:moveTo>
                  <a:cubicBezTo>
                    <a:pt x="72" y="1"/>
                    <a:pt x="0" y="84"/>
                    <a:pt x="0" y="167"/>
                  </a:cubicBezTo>
                  <a:lnTo>
                    <a:pt x="0" y="346"/>
                  </a:lnTo>
                  <a:cubicBezTo>
                    <a:pt x="0" y="441"/>
                    <a:pt x="72" y="513"/>
                    <a:pt x="167" y="513"/>
                  </a:cubicBezTo>
                  <a:cubicBezTo>
                    <a:pt x="250" y="513"/>
                    <a:pt x="322" y="441"/>
                    <a:pt x="322" y="346"/>
                  </a:cubicBezTo>
                  <a:lnTo>
                    <a:pt x="322" y="167"/>
                  </a:lnTo>
                  <a:cubicBezTo>
                    <a:pt x="322" y="84"/>
                    <a:pt x="250"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9"/>
            <p:cNvSpPr/>
            <p:nvPr/>
          </p:nvSpPr>
          <p:spPr>
            <a:xfrm>
              <a:off x="5064830" y="1611854"/>
              <a:ext cx="10233" cy="16252"/>
            </a:xfrm>
            <a:custGeom>
              <a:rect b="b" l="l" r="r" t="t"/>
              <a:pathLst>
                <a:path extrusionOk="0" h="513" w="323">
                  <a:moveTo>
                    <a:pt x="156" y="1"/>
                  </a:moveTo>
                  <a:cubicBezTo>
                    <a:pt x="72" y="1"/>
                    <a:pt x="1" y="84"/>
                    <a:pt x="1" y="167"/>
                  </a:cubicBezTo>
                  <a:lnTo>
                    <a:pt x="1" y="346"/>
                  </a:lnTo>
                  <a:cubicBezTo>
                    <a:pt x="1" y="441"/>
                    <a:pt x="72" y="513"/>
                    <a:pt x="156" y="513"/>
                  </a:cubicBezTo>
                  <a:cubicBezTo>
                    <a:pt x="251" y="513"/>
                    <a:pt x="322" y="441"/>
                    <a:pt x="322" y="346"/>
                  </a:cubicBezTo>
                  <a:lnTo>
                    <a:pt x="322" y="167"/>
                  </a:lnTo>
                  <a:cubicBezTo>
                    <a:pt x="322" y="84"/>
                    <a:pt x="251"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9"/>
            <p:cNvSpPr/>
            <p:nvPr/>
          </p:nvSpPr>
          <p:spPr>
            <a:xfrm>
              <a:off x="5013160" y="1650820"/>
              <a:ext cx="45302" cy="15777"/>
            </a:xfrm>
            <a:custGeom>
              <a:rect b="b" l="l" r="r" t="t"/>
              <a:pathLst>
                <a:path extrusionOk="0" h="498" w="1430">
                  <a:moveTo>
                    <a:pt x="188" y="0"/>
                  </a:moveTo>
                  <a:cubicBezTo>
                    <a:pt x="146" y="0"/>
                    <a:pt x="102" y="15"/>
                    <a:pt x="60" y="45"/>
                  </a:cubicBezTo>
                  <a:cubicBezTo>
                    <a:pt x="1" y="104"/>
                    <a:pt x="1" y="199"/>
                    <a:pt x="60" y="283"/>
                  </a:cubicBezTo>
                  <a:cubicBezTo>
                    <a:pt x="203" y="414"/>
                    <a:pt x="453" y="497"/>
                    <a:pt x="703" y="497"/>
                  </a:cubicBezTo>
                  <a:cubicBezTo>
                    <a:pt x="953" y="497"/>
                    <a:pt x="1215" y="414"/>
                    <a:pt x="1346" y="283"/>
                  </a:cubicBezTo>
                  <a:cubicBezTo>
                    <a:pt x="1429" y="223"/>
                    <a:pt x="1429" y="116"/>
                    <a:pt x="1370" y="45"/>
                  </a:cubicBezTo>
                  <a:cubicBezTo>
                    <a:pt x="1340" y="15"/>
                    <a:pt x="1301" y="0"/>
                    <a:pt x="1260" y="0"/>
                  </a:cubicBezTo>
                  <a:cubicBezTo>
                    <a:pt x="1218" y="0"/>
                    <a:pt x="1173" y="15"/>
                    <a:pt x="1132" y="45"/>
                  </a:cubicBezTo>
                  <a:cubicBezTo>
                    <a:pt x="1072" y="104"/>
                    <a:pt x="929" y="176"/>
                    <a:pt x="715" y="176"/>
                  </a:cubicBezTo>
                  <a:cubicBezTo>
                    <a:pt x="513" y="176"/>
                    <a:pt x="358" y="104"/>
                    <a:pt x="298" y="45"/>
                  </a:cubicBezTo>
                  <a:cubicBezTo>
                    <a:pt x="268" y="15"/>
                    <a:pt x="230" y="0"/>
                    <a:pt x="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9"/>
            <p:cNvSpPr/>
            <p:nvPr/>
          </p:nvSpPr>
          <p:spPr>
            <a:xfrm>
              <a:off x="4903389" y="1500214"/>
              <a:ext cx="267854" cy="355735"/>
            </a:xfrm>
            <a:custGeom>
              <a:rect b="b" l="l" r="r" t="t"/>
              <a:pathLst>
                <a:path extrusionOk="0" h="11229" w="8455">
                  <a:moveTo>
                    <a:pt x="1382" y="3144"/>
                  </a:moveTo>
                  <a:lnTo>
                    <a:pt x="1382" y="3394"/>
                  </a:lnTo>
                  <a:cubicBezTo>
                    <a:pt x="1180" y="3489"/>
                    <a:pt x="1025" y="3691"/>
                    <a:pt x="1025" y="3941"/>
                  </a:cubicBezTo>
                  <a:cubicBezTo>
                    <a:pt x="1025" y="4275"/>
                    <a:pt x="1299" y="4537"/>
                    <a:pt x="1620" y="4537"/>
                  </a:cubicBezTo>
                  <a:lnTo>
                    <a:pt x="1739" y="4537"/>
                  </a:lnTo>
                  <a:cubicBezTo>
                    <a:pt x="1811" y="5073"/>
                    <a:pt x="2073" y="5549"/>
                    <a:pt x="2430" y="5930"/>
                  </a:cubicBezTo>
                  <a:cubicBezTo>
                    <a:pt x="2362" y="5952"/>
                    <a:pt x="2270" y="5961"/>
                    <a:pt x="2172" y="5961"/>
                  </a:cubicBezTo>
                  <a:cubicBezTo>
                    <a:pt x="2116" y="5961"/>
                    <a:pt x="2058" y="5958"/>
                    <a:pt x="2001" y="5954"/>
                  </a:cubicBezTo>
                  <a:cubicBezTo>
                    <a:pt x="1656" y="5894"/>
                    <a:pt x="1370" y="5644"/>
                    <a:pt x="1251" y="5299"/>
                  </a:cubicBezTo>
                  <a:cubicBezTo>
                    <a:pt x="1203" y="5168"/>
                    <a:pt x="1192" y="5037"/>
                    <a:pt x="1203" y="4894"/>
                  </a:cubicBezTo>
                  <a:cubicBezTo>
                    <a:pt x="1215" y="4715"/>
                    <a:pt x="1144" y="4537"/>
                    <a:pt x="989" y="4442"/>
                  </a:cubicBezTo>
                  <a:cubicBezTo>
                    <a:pt x="751" y="4275"/>
                    <a:pt x="620" y="3989"/>
                    <a:pt x="691" y="3703"/>
                  </a:cubicBezTo>
                  <a:cubicBezTo>
                    <a:pt x="751" y="3429"/>
                    <a:pt x="965" y="3203"/>
                    <a:pt x="1251" y="3156"/>
                  </a:cubicBezTo>
                  <a:cubicBezTo>
                    <a:pt x="1299" y="3144"/>
                    <a:pt x="1334" y="3144"/>
                    <a:pt x="1382" y="3144"/>
                  </a:cubicBezTo>
                  <a:close/>
                  <a:moveTo>
                    <a:pt x="7002" y="3144"/>
                  </a:moveTo>
                  <a:cubicBezTo>
                    <a:pt x="7037" y="3144"/>
                    <a:pt x="7085" y="3144"/>
                    <a:pt x="7145" y="3156"/>
                  </a:cubicBezTo>
                  <a:cubicBezTo>
                    <a:pt x="7430" y="3203"/>
                    <a:pt x="7669" y="3441"/>
                    <a:pt x="7716" y="3703"/>
                  </a:cubicBezTo>
                  <a:cubicBezTo>
                    <a:pt x="7776" y="3989"/>
                    <a:pt x="7657" y="4275"/>
                    <a:pt x="7418" y="4442"/>
                  </a:cubicBezTo>
                  <a:cubicBezTo>
                    <a:pt x="7264" y="4537"/>
                    <a:pt x="7180" y="4715"/>
                    <a:pt x="7192" y="4894"/>
                  </a:cubicBezTo>
                  <a:cubicBezTo>
                    <a:pt x="7204" y="5037"/>
                    <a:pt x="7192" y="5168"/>
                    <a:pt x="7145" y="5299"/>
                  </a:cubicBezTo>
                  <a:cubicBezTo>
                    <a:pt x="7037" y="5632"/>
                    <a:pt x="6740" y="5894"/>
                    <a:pt x="6406" y="5954"/>
                  </a:cubicBezTo>
                  <a:cubicBezTo>
                    <a:pt x="6348" y="5966"/>
                    <a:pt x="6290" y="5971"/>
                    <a:pt x="6233" y="5971"/>
                  </a:cubicBezTo>
                  <a:cubicBezTo>
                    <a:pt x="6126" y="5971"/>
                    <a:pt x="6023" y="5953"/>
                    <a:pt x="5930" y="5930"/>
                  </a:cubicBezTo>
                  <a:cubicBezTo>
                    <a:pt x="6287" y="5549"/>
                    <a:pt x="6537" y="5073"/>
                    <a:pt x="6609" y="4537"/>
                  </a:cubicBezTo>
                  <a:lnTo>
                    <a:pt x="6728" y="4537"/>
                  </a:lnTo>
                  <a:cubicBezTo>
                    <a:pt x="7061" y="4537"/>
                    <a:pt x="7323" y="4275"/>
                    <a:pt x="7323" y="3941"/>
                  </a:cubicBezTo>
                  <a:cubicBezTo>
                    <a:pt x="7323" y="3703"/>
                    <a:pt x="7168" y="3501"/>
                    <a:pt x="6966" y="3394"/>
                  </a:cubicBezTo>
                  <a:lnTo>
                    <a:pt x="6966" y="3144"/>
                  </a:lnTo>
                  <a:close/>
                  <a:moveTo>
                    <a:pt x="4216" y="346"/>
                  </a:moveTo>
                  <a:cubicBezTo>
                    <a:pt x="5585" y="346"/>
                    <a:pt x="6680" y="1441"/>
                    <a:pt x="6680" y="2810"/>
                  </a:cubicBezTo>
                  <a:lnTo>
                    <a:pt x="6680" y="3346"/>
                  </a:lnTo>
                  <a:lnTo>
                    <a:pt x="6668" y="3346"/>
                  </a:lnTo>
                  <a:cubicBezTo>
                    <a:pt x="6502" y="3346"/>
                    <a:pt x="6347" y="3322"/>
                    <a:pt x="6192" y="3287"/>
                  </a:cubicBezTo>
                  <a:cubicBezTo>
                    <a:pt x="6180" y="3283"/>
                    <a:pt x="6167" y="3281"/>
                    <a:pt x="6154" y="3281"/>
                  </a:cubicBezTo>
                  <a:cubicBezTo>
                    <a:pt x="6081" y="3281"/>
                    <a:pt x="6008" y="3335"/>
                    <a:pt x="5978" y="3406"/>
                  </a:cubicBezTo>
                  <a:cubicBezTo>
                    <a:pt x="5954" y="3501"/>
                    <a:pt x="6014" y="3584"/>
                    <a:pt x="6097" y="3620"/>
                  </a:cubicBezTo>
                  <a:cubicBezTo>
                    <a:pt x="6299" y="3680"/>
                    <a:pt x="6490" y="3691"/>
                    <a:pt x="6668" y="3691"/>
                  </a:cubicBezTo>
                  <a:lnTo>
                    <a:pt x="6752" y="3691"/>
                  </a:lnTo>
                  <a:cubicBezTo>
                    <a:pt x="6907" y="3691"/>
                    <a:pt x="7026" y="3810"/>
                    <a:pt x="7026" y="3965"/>
                  </a:cubicBezTo>
                  <a:cubicBezTo>
                    <a:pt x="7026" y="4108"/>
                    <a:pt x="6907" y="4227"/>
                    <a:pt x="6752" y="4227"/>
                  </a:cubicBezTo>
                  <a:lnTo>
                    <a:pt x="6656" y="4227"/>
                  </a:lnTo>
                  <a:lnTo>
                    <a:pt x="6656" y="4215"/>
                  </a:lnTo>
                  <a:cubicBezTo>
                    <a:pt x="6656" y="4120"/>
                    <a:pt x="6573" y="4049"/>
                    <a:pt x="6490" y="4049"/>
                  </a:cubicBezTo>
                  <a:cubicBezTo>
                    <a:pt x="6395" y="4049"/>
                    <a:pt x="6323" y="4120"/>
                    <a:pt x="6323" y="4215"/>
                  </a:cubicBezTo>
                  <a:cubicBezTo>
                    <a:pt x="6323" y="5370"/>
                    <a:pt x="5371" y="6323"/>
                    <a:pt x="4216" y="6323"/>
                  </a:cubicBezTo>
                  <a:cubicBezTo>
                    <a:pt x="3037" y="6311"/>
                    <a:pt x="2084" y="5358"/>
                    <a:pt x="2084" y="4203"/>
                  </a:cubicBezTo>
                  <a:cubicBezTo>
                    <a:pt x="2084" y="4108"/>
                    <a:pt x="2013" y="4037"/>
                    <a:pt x="1918" y="4037"/>
                  </a:cubicBezTo>
                  <a:cubicBezTo>
                    <a:pt x="1834" y="4037"/>
                    <a:pt x="1763" y="4108"/>
                    <a:pt x="1763" y="4203"/>
                  </a:cubicBezTo>
                  <a:lnTo>
                    <a:pt x="1763" y="4215"/>
                  </a:lnTo>
                  <a:lnTo>
                    <a:pt x="1656" y="4215"/>
                  </a:lnTo>
                  <a:cubicBezTo>
                    <a:pt x="1501" y="4215"/>
                    <a:pt x="1382" y="4096"/>
                    <a:pt x="1382" y="3941"/>
                  </a:cubicBezTo>
                  <a:cubicBezTo>
                    <a:pt x="1382" y="3799"/>
                    <a:pt x="1501" y="3680"/>
                    <a:pt x="1656" y="3680"/>
                  </a:cubicBezTo>
                  <a:lnTo>
                    <a:pt x="1739" y="3680"/>
                  </a:lnTo>
                  <a:cubicBezTo>
                    <a:pt x="2918" y="3680"/>
                    <a:pt x="3847" y="2667"/>
                    <a:pt x="4180" y="2215"/>
                  </a:cubicBezTo>
                  <a:lnTo>
                    <a:pt x="4216" y="2215"/>
                  </a:lnTo>
                  <a:cubicBezTo>
                    <a:pt x="4418" y="2489"/>
                    <a:pt x="4871" y="2977"/>
                    <a:pt x="5454" y="3322"/>
                  </a:cubicBezTo>
                  <a:cubicBezTo>
                    <a:pt x="5476" y="3337"/>
                    <a:pt x="5502" y="3344"/>
                    <a:pt x="5528" y="3344"/>
                  </a:cubicBezTo>
                  <a:cubicBezTo>
                    <a:pt x="5586" y="3344"/>
                    <a:pt x="5644" y="3312"/>
                    <a:pt x="5668" y="3263"/>
                  </a:cubicBezTo>
                  <a:cubicBezTo>
                    <a:pt x="5716" y="3191"/>
                    <a:pt x="5680" y="3084"/>
                    <a:pt x="5609" y="3037"/>
                  </a:cubicBezTo>
                  <a:cubicBezTo>
                    <a:pt x="5073" y="2727"/>
                    <a:pt x="4680" y="2263"/>
                    <a:pt x="4478" y="2025"/>
                  </a:cubicBezTo>
                  <a:cubicBezTo>
                    <a:pt x="4418" y="1929"/>
                    <a:pt x="4323" y="1894"/>
                    <a:pt x="4216" y="1894"/>
                  </a:cubicBezTo>
                  <a:cubicBezTo>
                    <a:pt x="4109" y="1894"/>
                    <a:pt x="4001" y="1941"/>
                    <a:pt x="3942" y="2025"/>
                  </a:cubicBezTo>
                  <a:cubicBezTo>
                    <a:pt x="2989" y="3227"/>
                    <a:pt x="2096" y="3346"/>
                    <a:pt x="1763" y="3346"/>
                  </a:cubicBezTo>
                  <a:lnTo>
                    <a:pt x="1739" y="3346"/>
                  </a:lnTo>
                  <a:lnTo>
                    <a:pt x="1739" y="2810"/>
                  </a:lnTo>
                  <a:cubicBezTo>
                    <a:pt x="1739" y="1453"/>
                    <a:pt x="2846" y="346"/>
                    <a:pt x="4216" y="346"/>
                  </a:cubicBezTo>
                  <a:close/>
                  <a:moveTo>
                    <a:pt x="5085" y="6477"/>
                  </a:moveTo>
                  <a:lnTo>
                    <a:pt x="5085" y="7359"/>
                  </a:lnTo>
                  <a:cubicBezTo>
                    <a:pt x="5085" y="7847"/>
                    <a:pt x="4692" y="8252"/>
                    <a:pt x="4192" y="8252"/>
                  </a:cubicBezTo>
                  <a:cubicBezTo>
                    <a:pt x="3704" y="8252"/>
                    <a:pt x="3299" y="7847"/>
                    <a:pt x="3299" y="7359"/>
                  </a:cubicBezTo>
                  <a:lnTo>
                    <a:pt x="3299" y="6477"/>
                  </a:lnTo>
                  <a:cubicBezTo>
                    <a:pt x="3573" y="6585"/>
                    <a:pt x="3882" y="6644"/>
                    <a:pt x="4192" y="6644"/>
                  </a:cubicBezTo>
                  <a:cubicBezTo>
                    <a:pt x="4513" y="6644"/>
                    <a:pt x="4811" y="6585"/>
                    <a:pt x="5085" y="6477"/>
                  </a:cubicBezTo>
                  <a:close/>
                  <a:moveTo>
                    <a:pt x="5430" y="7061"/>
                  </a:moveTo>
                  <a:lnTo>
                    <a:pt x="5883" y="7204"/>
                  </a:lnTo>
                  <a:cubicBezTo>
                    <a:pt x="5954" y="7239"/>
                    <a:pt x="6002" y="7299"/>
                    <a:pt x="6002" y="7370"/>
                  </a:cubicBezTo>
                  <a:cubicBezTo>
                    <a:pt x="6014" y="7990"/>
                    <a:pt x="5883" y="8502"/>
                    <a:pt x="5752" y="8799"/>
                  </a:cubicBezTo>
                  <a:cubicBezTo>
                    <a:pt x="5664" y="9003"/>
                    <a:pt x="5465" y="9128"/>
                    <a:pt x="5259" y="9128"/>
                  </a:cubicBezTo>
                  <a:cubicBezTo>
                    <a:pt x="5213" y="9128"/>
                    <a:pt x="5166" y="9122"/>
                    <a:pt x="5121" y="9109"/>
                  </a:cubicBezTo>
                  <a:lnTo>
                    <a:pt x="4240" y="8883"/>
                  </a:lnTo>
                  <a:lnTo>
                    <a:pt x="4168" y="8883"/>
                  </a:lnTo>
                  <a:lnTo>
                    <a:pt x="3287" y="9109"/>
                  </a:lnTo>
                  <a:cubicBezTo>
                    <a:pt x="3247" y="9118"/>
                    <a:pt x="3205" y="9123"/>
                    <a:pt x="3164" y="9123"/>
                  </a:cubicBezTo>
                  <a:cubicBezTo>
                    <a:pt x="2953" y="9123"/>
                    <a:pt x="2748" y="8999"/>
                    <a:pt x="2668" y="8799"/>
                  </a:cubicBezTo>
                  <a:cubicBezTo>
                    <a:pt x="2525" y="8490"/>
                    <a:pt x="2394" y="7990"/>
                    <a:pt x="2430" y="7370"/>
                  </a:cubicBezTo>
                  <a:cubicBezTo>
                    <a:pt x="2430" y="7299"/>
                    <a:pt x="2489" y="7216"/>
                    <a:pt x="2549" y="7204"/>
                  </a:cubicBezTo>
                  <a:lnTo>
                    <a:pt x="2989" y="7061"/>
                  </a:lnTo>
                  <a:lnTo>
                    <a:pt x="2989" y="7359"/>
                  </a:lnTo>
                  <a:cubicBezTo>
                    <a:pt x="2989" y="8025"/>
                    <a:pt x="3537" y="8573"/>
                    <a:pt x="4216" y="8573"/>
                  </a:cubicBezTo>
                  <a:cubicBezTo>
                    <a:pt x="4882" y="8573"/>
                    <a:pt x="5430" y="8025"/>
                    <a:pt x="5430" y="7359"/>
                  </a:cubicBezTo>
                  <a:lnTo>
                    <a:pt x="5430" y="7061"/>
                  </a:lnTo>
                  <a:close/>
                  <a:moveTo>
                    <a:pt x="4204" y="0"/>
                  </a:moveTo>
                  <a:cubicBezTo>
                    <a:pt x="2656" y="0"/>
                    <a:pt x="1406" y="1251"/>
                    <a:pt x="1406" y="2798"/>
                  </a:cubicBezTo>
                  <a:lnTo>
                    <a:pt x="1406" y="2810"/>
                  </a:lnTo>
                  <a:cubicBezTo>
                    <a:pt x="1346" y="2810"/>
                    <a:pt x="1263" y="2810"/>
                    <a:pt x="1203" y="2822"/>
                  </a:cubicBezTo>
                  <a:cubicBezTo>
                    <a:pt x="787" y="2906"/>
                    <a:pt x="453" y="3227"/>
                    <a:pt x="370" y="3644"/>
                  </a:cubicBezTo>
                  <a:cubicBezTo>
                    <a:pt x="287" y="4061"/>
                    <a:pt x="465" y="4477"/>
                    <a:pt x="811" y="4715"/>
                  </a:cubicBezTo>
                  <a:cubicBezTo>
                    <a:pt x="870" y="4751"/>
                    <a:pt x="894" y="4823"/>
                    <a:pt x="882" y="4882"/>
                  </a:cubicBezTo>
                  <a:cubicBezTo>
                    <a:pt x="870" y="5061"/>
                    <a:pt x="882" y="5239"/>
                    <a:pt x="941" y="5418"/>
                  </a:cubicBezTo>
                  <a:cubicBezTo>
                    <a:pt x="1084" y="5858"/>
                    <a:pt x="1477" y="6204"/>
                    <a:pt x="1942" y="6299"/>
                  </a:cubicBezTo>
                  <a:cubicBezTo>
                    <a:pt x="2013" y="6311"/>
                    <a:pt x="2096" y="6311"/>
                    <a:pt x="2180" y="6311"/>
                  </a:cubicBezTo>
                  <a:cubicBezTo>
                    <a:pt x="2370" y="6311"/>
                    <a:pt x="2561" y="6263"/>
                    <a:pt x="2739" y="6180"/>
                  </a:cubicBezTo>
                  <a:cubicBezTo>
                    <a:pt x="2811" y="6239"/>
                    <a:pt x="2894" y="6275"/>
                    <a:pt x="2977" y="6323"/>
                  </a:cubicBezTo>
                  <a:lnTo>
                    <a:pt x="2977" y="6716"/>
                  </a:lnTo>
                  <a:lnTo>
                    <a:pt x="2430" y="6906"/>
                  </a:lnTo>
                  <a:cubicBezTo>
                    <a:pt x="2239" y="6978"/>
                    <a:pt x="2096" y="7156"/>
                    <a:pt x="2084" y="7370"/>
                  </a:cubicBezTo>
                  <a:lnTo>
                    <a:pt x="2084" y="7394"/>
                  </a:lnTo>
                  <a:lnTo>
                    <a:pt x="822" y="7847"/>
                  </a:lnTo>
                  <a:cubicBezTo>
                    <a:pt x="334" y="8025"/>
                    <a:pt x="1" y="8466"/>
                    <a:pt x="1" y="8990"/>
                  </a:cubicBezTo>
                  <a:lnTo>
                    <a:pt x="1" y="11061"/>
                  </a:lnTo>
                  <a:cubicBezTo>
                    <a:pt x="1" y="11145"/>
                    <a:pt x="72" y="11228"/>
                    <a:pt x="168" y="11228"/>
                  </a:cubicBezTo>
                  <a:cubicBezTo>
                    <a:pt x="251" y="11228"/>
                    <a:pt x="334" y="11145"/>
                    <a:pt x="334" y="11061"/>
                  </a:cubicBezTo>
                  <a:lnTo>
                    <a:pt x="334" y="8990"/>
                  </a:lnTo>
                  <a:cubicBezTo>
                    <a:pt x="334" y="8883"/>
                    <a:pt x="346" y="8787"/>
                    <a:pt x="394" y="8680"/>
                  </a:cubicBezTo>
                  <a:lnTo>
                    <a:pt x="1227" y="9395"/>
                  </a:lnTo>
                  <a:cubicBezTo>
                    <a:pt x="1346" y="9490"/>
                    <a:pt x="1418" y="9645"/>
                    <a:pt x="1418" y="9787"/>
                  </a:cubicBezTo>
                  <a:lnTo>
                    <a:pt x="1418" y="11061"/>
                  </a:lnTo>
                  <a:cubicBezTo>
                    <a:pt x="1418" y="11145"/>
                    <a:pt x="1489" y="11228"/>
                    <a:pt x="1584" y="11228"/>
                  </a:cubicBezTo>
                  <a:cubicBezTo>
                    <a:pt x="1668" y="11228"/>
                    <a:pt x="1739" y="11145"/>
                    <a:pt x="1739" y="11061"/>
                  </a:cubicBezTo>
                  <a:lnTo>
                    <a:pt x="1739" y="9787"/>
                  </a:lnTo>
                  <a:cubicBezTo>
                    <a:pt x="1739" y="9537"/>
                    <a:pt x="1644" y="9299"/>
                    <a:pt x="1442" y="9144"/>
                  </a:cubicBezTo>
                  <a:lnTo>
                    <a:pt x="584" y="8394"/>
                  </a:lnTo>
                  <a:cubicBezTo>
                    <a:pt x="668" y="8287"/>
                    <a:pt x="811" y="8204"/>
                    <a:pt x="941" y="8156"/>
                  </a:cubicBezTo>
                  <a:lnTo>
                    <a:pt x="2096" y="7751"/>
                  </a:lnTo>
                  <a:cubicBezTo>
                    <a:pt x="2132" y="8263"/>
                    <a:pt x="2251" y="8680"/>
                    <a:pt x="2370" y="8942"/>
                  </a:cubicBezTo>
                  <a:cubicBezTo>
                    <a:pt x="2508" y="9277"/>
                    <a:pt x="2825" y="9481"/>
                    <a:pt x="3167" y="9481"/>
                  </a:cubicBezTo>
                  <a:cubicBezTo>
                    <a:pt x="3238" y="9481"/>
                    <a:pt x="3310" y="9473"/>
                    <a:pt x="3382" y="9454"/>
                  </a:cubicBezTo>
                  <a:lnTo>
                    <a:pt x="4061" y="9287"/>
                  </a:lnTo>
                  <a:lnTo>
                    <a:pt x="4061" y="9823"/>
                  </a:lnTo>
                  <a:cubicBezTo>
                    <a:pt x="4061" y="9918"/>
                    <a:pt x="4144" y="9990"/>
                    <a:pt x="4228" y="9990"/>
                  </a:cubicBezTo>
                  <a:cubicBezTo>
                    <a:pt x="4311" y="9990"/>
                    <a:pt x="4394" y="9918"/>
                    <a:pt x="4394" y="9823"/>
                  </a:cubicBezTo>
                  <a:lnTo>
                    <a:pt x="4394" y="9287"/>
                  </a:lnTo>
                  <a:lnTo>
                    <a:pt x="5073" y="9454"/>
                  </a:lnTo>
                  <a:cubicBezTo>
                    <a:pt x="5144" y="9466"/>
                    <a:pt x="5228" y="9478"/>
                    <a:pt x="5287" y="9478"/>
                  </a:cubicBezTo>
                  <a:cubicBezTo>
                    <a:pt x="5621" y="9478"/>
                    <a:pt x="5942" y="9275"/>
                    <a:pt x="6085" y="8942"/>
                  </a:cubicBezTo>
                  <a:cubicBezTo>
                    <a:pt x="6204" y="8680"/>
                    <a:pt x="6323" y="8263"/>
                    <a:pt x="6359" y="7751"/>
                  </a:cubicBezTo>
                  <a:lnTo>
                    <a:pt x="7514" y="8156"/>
                  </a:lnTo>
                  <a:cubicBezTo>
                    <a:pt x="7669" y="8204"/>
                    <a:pt x="7788" y="8287"/>
                    <a:pt x="7871" y="8394"/>
                  </a:cubicBezTo>
                  <a:lnTo>
                    <a:pt x="7014" y="9133"/>
                  </a:lnTo>
                  <a:cubicBezTo>
                    <a:pt x="6823" y="9299"/>
                    <a:pt x="6716" y="9537"/>
                    <a:pt x="6716" y="9787"/>
                  </a:cubicBezTo>
                  <a:lnTo>
                    <a:pt x="6716" y="11061"/>
                  </a:lnTo>
                  <a:cubicBezTo>
                    <a:pt x="6716" y="11145"/>
                    <a:pt x="6787" y="11216"/>
                    <a:pt x="6871" y="11216"/>
                  </a:cubicBezTo>
                  <a:cubicBezTo>
                    <a:pt x="6966" y="11216"/>
                    <a:pt x="7037" y="11145"/>
                    <a:pt x="7037" y="11061"/>
                  </a:cubicBezTo>
                  <a:lnTo>
                    <a:pt x="7037" y="9787"/>
                  </a:lnTo>
                  <a:cubicBezTo>
                    <a:pt x="7037" y="9633"/>
                    <a:pt x="7109" y="9478"/>
                    <a:pt x="7228" y="9395"/>
                  </a:cubicBezTo>
                  <a:lnTo>
                    <a:pt x="8061" y="8680"/>
                  </a:lnTo>
                  <a:cubicBezTo>
                    <a:pt x="8097" y="8775"/>
                    <a:pt x="8121" y="8883"/>
                    <a:pt x="8121" y="8990"/>
                  </a:cubicBezTo>
                  <a:lnTo>
                    <a:pt x="8121" y="11061"/>
                  </a:lnTo>
                  <a:cubicBezTo>
                    <a:pt x="8121" y="11145"/>
                    <a:pt x="8204" y="11216"/>
                    <a:pt x="8288" y="11216"/>
                  </a:cubicBezTo>
                  <a:cubicBezTo>
                    <a:pt x="8383" y="11216"/>
                    <a:pt x="8454" y="11145"/>
                    <a:pt x="8454" y="11061"/>
                  </a:cubicBezTo>
                  <a:lnTo>
                    <a:pt x="8454" y="8990"/>
                  </a:lnTo>
                  <a:cubicBezTo>
                    <a:pt x="8395" y="8466"/>
                    <a:pt x="8061" y="8013"/>
                    <a:pt x="7573" y="7847"/>
                  </a:cubicBezTo>
                  <a:lnTo>
                    <a:pt x="6311" y="7394"/>
                  </a:lnTo>
                  <a:lnTo>
                    <a:pt x="6311" y="7370"/>
                  </a:lnTo>
                  <a:cubicBezTo>
                    <a:pt x="6299" y="7156"/>
                    <a:pt x="6168" y="6978"/>
                    <a:pt x="5966" y="6906"/>
                  </a:cubicBezTo>
                  <a:lnTo>
                    <a:pt x="5418" y="6716"/>
                  </a:lnTo>
                  <a:lnTo>
                    <a:pt x="5418" y="6323"/>
                  </a:lnTo>
                  <a:cubicBezTo>
                    <a:pt x="5502" y="6275"/>
                    <a:pt x="5585" y="6216"/>
                    <a:pt x="5656" y="6180"/>
                  </a:cubicBezTo>
                  <a:cubicBezTo>
                    <a:pt x="5835" y="6263"/>
                    <a:pt x="6025" y="6311"/>
                    <a:pt x="6216" y="6311"/>
                  </a:cubicBezTo>
                  <a:cubicBezTo>
                    <a:pt x="6299" y="6311"/>
                    <a:pt x="6383" y="6311"/>
                    <a:pt x="6454" y="6299"/>
                  </a:cubicBezTo>
                  <a:cubicBezTo>
                    <a:pt x="6918" y="6204"/>
                    <a:pt x="7311" y="5858"/>
                    <a:pt x="7454" y="5418"/>
                  </a:cubicBezTo>
                  <a:cubicBezTo>
                    <a:pt x="7514" y="5239"/>
                    <a:pt x="7526" y="5061"/>
                    <a:pt x="7514" y="4882"/>
                  </a:cubicBezTo>
                  <a:cubicBezTo>
                    <a:pt x="7514" y="4823"/>
                    <a:pt x="7549" y="4751"/>
                    <a:pt x="7585" y="4715"/>
                  </a:cubicBezTo>
                  <a:cubicBezTo>
                    <a:pt x="7954" y="4477"/>
                    <a:pt x="8109" y="4061"/>
                    <a:pt x="8026" y="3644"/>
                  </a:cubicBezTo>
                  <a:cubicBezTo>
                    <a:pt x="7930" y="3227"/>
                    <a:pt x="7609" y="2906"/>
                    <a:pt x="7192" y="2822"/>
                  </a:cubicBezTo>
                  <a:cubicBezTo>
                    <a:pt x="7133" y="2810"/>
                    <a:pt x="7061" y="2810"/>
                    <a:pt x="7002" y="2810"/>
                  </a:cubicBezTo>
                  <a:lnTo>
                    <a:pt x="7002" y="2798"/>
                  </a:lnTo>
                  <a:cubicBezTo>
                    <a:pt x="7002" y="1251"/>
                    <a:pt x="5752" y="0"/>
                    <a:pt x="4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9"/>
            <p:cNvSpPr/>
            <p:nvPr/>
          </p:nvSpPr>
          <p:spPr>
            <a:xfrm>
              <a:off x="5031281" y="1828007"/>
              <a:ext cx="10201" cy="15872"/>
            </a:xfrm>
            <a:custGeom>
              <a:rect b="b" l="l" r="r" t="t"/>
              <a:pathLst>
                <a:path extrusionOk="0" h="501" w="322">
                  <a:moveTo>
                    <a:pt x="155" y="0"/>
                  </a:moveTo>
                  <a:cubicBezTo>
                    <a:pt x="72" y="0"/>
                    <a:pt x="0" y="71"/>
                    <a:pt x="0" y="167"/>
                  </a:cubicBezTo>
                  <a:lnTo>
                    <a:pt x="0" y="345"/>
                  </a:lnTo>
                  <a:cubicBezTo>
                    <a:pt x="0" y="429"/>
                    <a:pt x="72" y="500"/>
                    <a:pt x="155" y="500"/>
                  </a:cubicBezTo>
                  <a:cubicBezTo>
                    <a:pt x="250" y="500"/>
                    <a:pt x="322" y="429"/>
                    <a:pt x="322" y="345"/>
                  </a:cubicBezTo>
                  <a:lnTo>
                    <a:pt x="322" y="167"/>
                  </a:lnTo>
                  <a:cubicBezTo>
                    <a:pt x="322" y="71"/>
                    <a:pt x="250"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86" name="Google Shape;986;p49"/>
          <p:cNvCxnSpPr/>
          <p:nvPr/>
        </p:nvCxnSpPr>
        <p:spPr>
          <a:xfrm flipH="1" rot="5400000">
            <a:off x="854300" y="2216725"/>
            <a:ext cx="436800" cy="365100"/>
          </a:xfrm>
          <a:prstGeom prst="bentConnector3">
            <a:avLst>
              <a:gd fmla="val 0" name="adj1"/>
            </a:avLst>
          </a:prstGeom>
          <a:noFill/>
          <a:ln cap="flat" cmpd="sng" w="9525">
            <a:solidFill>
              <a:schemeClr val="lt1"/>
            </a:solidFill>
            <a:prstDash val="solid"/>
            <a:round/>
            <a:headEnd len="med" w="med" type="none"/>
            <a:tailEnd len="med" w="med" type="none"/>
          </a:ln>
        </p:spPr>
      </p:cxnSp>
      <p:cxnSp>
        <p:nvCxnSpPr>
          <p:cNvPr id="987" name="Google Shape;987;p49"/>
          <p:cNvCxnSpPr/>
          <p:nvPr/>
        </p:nvCxnSpPr>
        <p:spPr>
          <a:xfrm flipH="1" rot="5400000">
            <a:off x="1658275" y="3633050"/>
            <a:ext cx="436800" cy="365100"/>
          </a:xfrm>
          <a:prstGeom prst="bentConnector3">
            <a:avLst>
              <a:gd fmla="val 0" name="adj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cxnSp>
        <p:nvCxnSpPr>
          <p:cNvPr id="992" name="Google Shape;992;p50"/>
          <p:cNvCxnSpPr/>
          <p:nvPr/>
        </p:nvCxnSpPr>
        <p:spPr>
          <a:xfrm flipH="1" rot="5400000">
            <a:off x="990850" y="2018775"/>
            <a:ext cx="436800" cy="365100"/>
          </a:xfrm>
          <a:prstGeom prst="bentConnector3">
            <a:avLst>
              <a:gd fmla="val 0" name="adj1"/>
            </a:avLst>
          </a:prstGeom>
          <a:noFill/>
          <a:ln cap="flat" cmpd="sng" w="9525">
            <a:solidFill>
              <a:schemeClr val="lt1"/>
            </a:solidFill>
            <a:prstDash val="solid"/>
            <a:round/>
            <a:headEnd len="med" w="med" type="none"/>
            <a:tailEnd len="med" w="med" type="none"/>
          </a:ln>
        </p:spPr>
      </p:cxnSp>
      <p:sp>
        <p:nvSpPr>
          <p:cNvPr id="993" name="Google Shape;993;p50"/>
          <p:cNvSpPr/>
          <p:nvPr/>
        </p:nvSpPr>
        <p:spPr>
          <a:xfrm>
            <a:off x="1026700" y="2685994"/>
            <a:ext cx="797400" cy="742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0"/>
          <p:cNvSpPr txBox="1"/>
          <p:nvPr>
            <p:ph type="ctrTitle"/>
          </p:nvPr>
        </p:nvSpPr>
        <p:spPr>
          <a:xfrm>
            <a:off x="629725" y="70750"/>
            <a:ext cx="3951600" cy="116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Conceptual Data Model</a:t>
            </a:r>
            <a:endParaRPr/>
          </a:p>
          <a:p>
            <a:pPr indent="0" lvl="0" marL="0" rtl="0" algn="l">
              <a:spcBef>
                <a:spcPts val="0"/>
              </a:spcBef>
              <a:spcAft>
                <a:spcPts val="0"/>
              </a:spcAft>
              <a:buNone/>
            </a:pPr>
            <a:r>
              <a:t/>
            </a:r>
            <a:endParaRPr/>
          </a:p>
        </p:txBody>
      </p:sp>
      <p:sp>
        <p:nvSpPr>
          <p:cNvPr id="995" name="Google Shape;995;p50"/>
          <p:cNvSpPr/>
          <p:nvPr/>
        </p:nvSpPr>
        <p:spPr>
          <a:xfrm>
            <a:off x="629713" y="1340006"/>
            <a:ext cx="797400" cy="74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0"/>
          <p:cNvSpPr txBox="1"/>
          <p:nvPr>
            <p:ph type="ctrTitle"/>
          </p:nvPr>
        </p:nvSpPr>
        <p:spPr>
          <a:xfrm>
            <a:off x="629725" y="546625"/>
            <a:ext cx="6116700" cy="116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500"/>
              <a:t>01) </a:t>
            </a:r>
            <a:r>
              <a:rPr lang="en" sz="2500"/>
              <a:t>Identifying Entities &amp; Attributes (Weak) </a:t>
            </a:r>
            <a:endParaRPr sz="2500"/>
          </a:p>
          <a:p>
            <a:pPr indent="0" lvl="0" marL="0" rtl="0" algn="l">
              <a:spcBef>
                <a:spcPts val="0"/>
              </a:spcBef>
              <a:spcAft>
                <a:spcPts val="0"/>
              </a:spcAft>
              <a:buNone/>
            </a:pPr>
            <a:r>
              <a:t/>
            </a:r>
            <a:endParaRPr/>
          </a:p>
        </p:txBody>
      </p:sp>
      <p:sp>
        <p:nvSpPr>
          <p:cNvPr id="997" name="Google Shape;997;p50"/>
          <p:cNvSpPr txBox="1"/>
          <p:nvPr>
            <p:ph idx="4294967295" type="body"/>
          </p:nvPr>
        </p:nvSpPr>
        <p:spPr>
          <a:xfrm>
            <a:off x="1949975" y="2816875"/>
            <a:ext cx="2506200" cy="11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hare Tech"/>
                <a:ea typeface="Share Tech"/>
                <a:cs typeface="Share Tech"/>
                <a:sym typeface="Share Tech"/>
              </a:rPr>
              <a:t>Payment Attributes</a:t>
            </a:r>
            <a:endParaRPr sz="1800">
              <a:solidFill>
                <a:schemeClr val="lt1"/>
              </a:solidFill>
              <a:latin typeface="Share Tech"/>
              <a:ea typeface="Share Tech"/>
              <a:cs typeface="Share Tech"/>
              <a:sym typeface="Share Tech"/>
            </a:endParaRPr>
          </a:p>
          <a:p>
            <a:pPr indent="-215900" lvl="0" marL="241300" rtl="0" algn="l">
              <a:spcBef>
                <a:spcPts val="300"/>
              </a:spcBef>
              <a:spcAft>
                <a:spcPts val="0"/>
              </a:spcAft>
              <a:buClr>
                <a:schemeClr val="accent2"/>
              </a:buClr>
              <a:buSzPts val="1400"/>
              <a:buFont typeface="Maven Pro"/>
              <a:buChar char="●"/>
            </a:pPr>
            <a:r>
              <a:rPr lang="en" sz="1400"/>
              <a:t>Payment Amount </a:t>
            </a:r>
            <a:endParaRPr sz="1400"/>
          </a:p>
          <a:p>
            <a:pPr indent="-215900" lvl="0" marL="241300" rtl="0" algn="l">
              <a:spcBef>
                <a:spcPts val="300"/>
              </a:spcBef>
              <a:spcAft>
                <a:spcPts val="0"/>
              </a:spcAft>
              <a:buClr>
                <a:schemeClr val="accent2"/>
              </a:buClr>
              <a:buSzPts val="1400"/>
              <a:buFont typeface="Maven Pro"/>
              <a:buChar char="●"/>
            </a:pPr>
            <a:r>
              <a:rPr lang="en" sz="1400"/>
              <a:t>Payment Date </a:t>
            </a:r>
            <a:endParaRPr sz="1400"/>
          </a:p>
          <a:p>
            <a:pPr indent="0" lvl="0" marL="0" rtl="0" algn="l">
              <a:spcBef>
                <a:spcPts val="300"/>
              </a:spcBef>
              <a:spcAft>
                <a:spcPts val="0"/>
              </a:spcAft>
              <a:buNone/>
            </a:pPr>
            <a:r>
              <a:t/>
            </a:r>
            <a:endParaRPr sz="1400"/>
          </a:p>
          <a:p>
            <a:pPr indent="0" lvl="0" marL="0" rtl="0" algn="l">
              <a:spcBef>
                <a:spcPts val="300"/>
              </a:spcBef>
              <a:spcAft>
                <a:spcPts val="0"/>
              </a:spcAft>
              <a:buNone/>
            </a:pPr>
            <a:r>
              <a:t/>
            </a:r>
            <a:endParaRPr sz="1400"/>
          </a:p>
          <a:p>
            <a:pPr indent="0" lvl="0" marL="0" rtl="0" algn="l">
              <a:spcBef>
                <a:spcPts val="300"/>
              </a:spcBef>
              <a:spcAft>
                <a:spcPts val="0"/>
              </a:spcAft>
              <a:buNone/>
            </a:pPr>
            <a:r>
              <a:t/>
            </a:r>
            <a:endParaRPr sz="1400"/>
          </a:p>
        </p:txBody>
      </p:sp>
      <p:sp>
        <p:nvSpPr>
          <p:cNvPr id="998" name="Google Shape;998;p50"/>
          <p:cNvSpPr txBox="1"/>
          <p:nvPr>
            <p:ph idx="4294967295" type="body"/>
          </p:nvPr>
        </p:nvSpPr>
        <p:spPr>
          <a:xfrm>
            <a:off x="1642175" y="1423826"/>
            <a:ext cx="3908700" cy="10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hare Tech"/>
                <a:ea typeface="Share Tech"/>
                <a:cs typeface="Share Tech"/>
                <a:sym typeface="Share Tech"/>
              </a:rPr>
              <a:t>Fine Attributes</a:t>
            </a:r>
            <a:endParaRPr sz="1800">
              <a:solidFill>
                <a:schemeClr val="lt1"/>
              </a:solidFill>
              <a:latin typeface="Share Tech"/>
              <a:ea typeface="Share Tech"/>
              <a:cs typeface="Share Tech"/>
              <a:sym typeface="Share Tech"/>
            </a:endParaRPr>
          </a:p>
          <a:p>
            <a:pPr indent="-215900" lvl="0" marL="241300" rtl="0" algn="l">
              <a:spcBef>
                <a:spcPts val="300"/>
              </a:spcBef>
              <a:spcAft>
                <a:spcPts val="0"/>
              </a:spcAft>
              <a:buClr>
                <a:schemeClr val="accent2"/>
              </a:buClr>
              <a:buSzPts val="1400"/>
              <a:buFont typeface="Maven Pro"/>
              <a:buChar char="●"/>
            </a:pPr>
            <a:r>
              <a:rPr lang="en" sz="1400"/>
              <a:t>Fine Amount </a:t>
            </a:r>
            <a:endParaRPr sz="1400"/>
          </a:p>
          <a:p>
            <a:pPr indent="-215900" lvl="0" marL="241300" rtl="0" algn="l">
              <a:spcBef>
                <a:spcPts val="300"/>
              </a:spcBef>
              <a:spcAft>
                <a:spcPts val="0"/>
              </a:spcAft>
              <a:buClr>
                <a:schemeClr val="accent2"/>
              </a:buClr>
              <a:buSzPts val="1400"/>
              <a:buFont typeface="Maven Pro"/>
              <a:buChar char="●"/>
            </a:pPr>
            <a:r>
              <a:rPr lang="en" sz="1400"/>
              <a:t>Fine Date </a:t>
            </a:r>
            <a:endParaRPr sz="1400"/>
          </a:p>
        </p:txBody>
      </p:sp>
      <p:sp>
        <p:nvSpPr>
          <p:cNvPr id="999" name="Google Shape;999;p50"/>
          <p:cNvSpPr txBox="1"/>
          <p:nvPr/>
        </p:nvSpPr>
        <p:spPr>
          <a:xfrm>
            <a:off x="4928225" y="1617450"/>
            <a:ext cx="2731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Maven Pro"/>
                <a:ea typeface="Maven Pro"/>
                <a:cs typeface="Maven Pro"/>
                <a:sym typeface="Maven Pro"/>
              </a:rPr>
              <a:t>*Point to Note* </a:t>
            </a:r>
            <a:endParaRPr b="1">
              <a:solidFill>
                <a:srgbClr val="FFFFFF"/>
              </a:solidFill>
              <a:latin typeface="Maven Pro"/>
              <a:ea typeface="Maven Pro"/>
              <a:cs typeface="Maven Pro"/>
              <a:sym typeface="Maven Pro"/>
            </a:endParaRPr>
          </a:p>
          <a:p>
            <a:pPr indent="0" lvl="0" marL="0" rtl="0" algn="l">
              <a:spcBef>
                <a:spcPts val="0"/>
              </a:spcBef>
              <a:spcAft>
                <a:spcPts val="0"/>
              </a:spcAft>
              <a:buNone/>
            </a:pPr>
            <a:r>
              <a:rPr lang="en">
                <a:solidFill>
                  <a:srgbClr val="FFFFFF"/>
                </a:solidFill>
                <a:latin typeface="Maven Pro"/>
                <a:ea typeface="Maven Pro"/>
                <a:cs typeface="Maven Pro"/>
                <a:sym typeface="Maven Pro"/>
              </a:rPr>
              <a:t>Both Payment and Fine are considered weak entities as they are both dependent on member user.   This will be further elaborated in the relationships which would be the next slide</a:t>
            </a:r>
            <a:endParaRPr>
              <a:solidFill>
                <a:srgbClr val="FFFFFF"/>
              </a:solidFill>
              <a:latin typeface="Maven Pro"/>
              <a:ea typeface="Maven Pro"/>
              <a:cs typeface="Maven Pro"/>
              <a:sym typeface="Maven Pro"/>
            </a:endParaRPr>
          </a:p>
          <a:p>
            <a:pPr indent="0" lvl="0" marL="0" rtl="0" algn="l">
              <a:spcBef>
                <a:spcPts val="0"/>
              </a:spcBef>
              <a:spcAft>
                <a:spcPts val="0"/>
              </a:spcAft>
              <a:buNone/>
            </a:pPr>
            <a:r>
              <a:t/>
            </a:r>
            <a:endParaRPr>
              <a:solidFill>
                <a:srgbClr val="FFFFFF"/>
              </a:solidFill>
              <a:latin typeface="Share Tech"/>
              <a:ea typeface="Share Tech"/>
              <a:cs typeface="Share Tech"/>
              <a:sym typeface="Share Tech"/>
            </a:endParaRPr>
          </a:p>
        </p:txBody>
      </p:sp>
      <p:pic>
        <p:nvPicPr>
          <p:cNvPr id="1000" name="Google Shape;1000;p50"/>
          <p:cNvPicPr preferRelativeResize="0"/>
          <p:nvPr/>
        </p:nvPicPr>
        <p:blipFill>
          <a:blip r:embed="rId3">
            <a:alphaModFix/>
          </a:blip>
          <a:stretch>
            <a:fillRect/>
          </a:stretch>
        </p:blipFill>
        <p:spPr>
          <a:xfrm>
            <a:off x="741013" y="1423837"/>
            <a:ext cx="574825" cy="574825"/>
          </a:xfrm>
          <a:prstGeom prst="rect">
            <a:avLst/>
          </a:prstGeom>
          <a:noFill/>
          <a:ln>
            <a:noFill/>
          </a:ln>
        </p:spPr>
      </p:pic>
      <p:pic>
        <p:nvPicPr>
          <p:cNvPr id="1001" name="Google Shape;1001;p50"/>
          <p:cNvPicPr preferRelativeResize="0"/>
          <p:nvPr/>
        </p:nvPicPr>
        <p:blipFill>
          <a:blip r:embed="rId4">
            <a:alphaModFix/>
          </a:blip>
          <a:stretch>
            <a:fillRect/>
          </a:stretch>
        </p:blipFill>
        <p:spPr>
          <a:xfrm>
            <a:off x="1065988" y="2737125"/>
            <a:ext cx="718825" cy="640250"/>
          </a:xfrm>
          <a:prstGeom prst="rect">
            <a:avLst/>
          </a:prstGeom>
          <a:noFill/>
          <a:ln>
            <a:noFill/>
          </a:ln>
        </p:spPr>
      </p:pic>
      <p:sp>
        <p:nvSpPr>
          <p:cNvPr id="1002" name="Google Shape;1002;p50"/>
          <p:cNvSpPr/>
          <p:nvPr/>
        </p:nvSpPr>
        <p:spPr>
          <a:xfrm>
            <a:off x="4742400" y="1423825"/>
            <a:ext cx="2819700" cy="23175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3" name="Google Shape;1003;p50"/>
          <p:cNvCxnSpPr/>
          <p:nvPr/>
        </p:nvCxnSpPr>
        <p:spPr>
          <a:xfrm flipH="1" rot="5400000">
            <a:off x="1391275" y="3458875"/>
            <a:ext cx="436800" cy="365100"/>
          </a:xfrm>
          <a:prstGeom prst="bentConnector3">
            <a:avLst>
              <a:gd fmla="val 0" name="adj1"/>
            </a:avLst>
          </a:prstGeom>
          <a:noFill/>
          <a:ln cap="flat" cmpd="sng" w="9525">
            <a:solidFill>
              <a:schemeClr val="lt1"/>
            </a:solidFill>
            <a:prstDash val="solid"/>
            <a:round/>
            <a:headEnd len="med" w="med" type="none"/>
            <a:tailEnd len="med" w="med" type="none"/>
          </a:ln>
        </p:spPr>
      </p:cxnSp>
      <p:sp>
        <p:nvSpPr>
          <p:cNvPr id="1004" name="Google Shape;1004;p50"/>
          <p:cNvSpPr/>
          <p:nvPr/>
        </p:nvSpPr>
        <p:spPr>
          <a:xfrm>
            <a:off x="4653650" y="1340000"/>
            <a:ext cx="3006000" cy="25197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5" name="Google Shape;1005;p50"/>
          <p:cNvGrpSpPr/>
          <p:nvPr/>
        </p:nvGrpSpPr>
        <p:grpSpPr>
          <a:xfrm>
            <a:off x="6428923" y="3859827"/>
            <a:ext cx="797501" cy="1043846"/>
            <a:chOff x="4882900" y="-64350"/>
            <a:chExt cx="2493750" cy="2922300"/>
          </a:xfrm>
        </p:grpSpPr>
        <p:sp>
          <p:nvSpPr>
            <p:cNvPr id="1006" name="Google Shape;1006;p50"/>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0"/>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0"/>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0"/>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0"/>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51"/>
          <p:cNvSpPr txBox="1"/>
          <p:nvPr>
            <p:ph type="ctrTitle"/>
          </p:nvPr>
        </p:nvSpPr>
        <p:spPr>
          <a:xfrm>
            <a:off x="629725" y="70750"/>
            <a:ext cx="3951600" cy="116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Conceptual Data Model</a:t>
            </a:r>
            <a:endParaRPr/>
          </a:p>
          <a:p>
            <a:pPr indent="0" lvl="0" marL="0" rtl="0" algn="l">
              <a:spcBef>
                <a:spcPts val="0"/>
              </a:spcBef>
              <a:spcAft>
                <a:spcPts val="0"/>
              </a:spcAft>
              <a:buNone/>
            </a:pPr>
            <a:r>
              <a:t/>
            </a:r>
            <a:endParaRPr/>
          </a:p>
        </p:txBody>
      </p:sp>
      <p:sp>
        <p:nvSpPr>
          <p:cNvPr id="1016" name="Google Shape;1016;p51"/>
          <p:cNvSpPr txBox="1"/>
          <p:nvPr>
            <p:ph type="ctrTitle"/>
          </p:nvPr>
        </p:nvSpPr>
        <p:spPr>
          <a:xfrm>
            <a:off x="573725" y="692400"/>
            <a:ext cx="7320600" cy="73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2000"/>
              <a:t>02) Identifying Relationships and </a:t>
            </a:r>
            <a:r>
              <a:rPr lang="en" sz="2000"/>
              <a:t>their</a:t>
            </a:r>
            <a:r>
              <a:rPr lang="en" sz="2000"/>
              <a:t> Attributes </a:t>
            </a:r>
            <a:endParaRPr sz="2000"/>
          </a:p>
          <a:p>
            <a:pPr indent="0" lvl="0" marL="0" rtl="0" algn="l">
              <a:spcBef>
                <a:spcPts val="0"/>
              </a:spcBef>
              <a:spcAft>
                <a:spcPts val="0"/>
              </a:spcAft>
              <a:buNone/>
            </a:pPr>
            <a:r>
              <a:t/>
            </a:r>
            <a:endParaRPr/>
          </a:p>
        </p:txBody>
      </p:sp>
      <p:pic>
        <p:nvPicPr>
          <p:cNvPr id="1017" name="Google Shape;1017;p51"/>
          <p:cNvPicPr preferRelativeResize="0"/>
          <p:nvPr/>
        </p:nvPicPr>
        <p:blipFill>
          <a:blip r:embed="rId3">
            <a:alphaModFix/>
          </a:blip>
          <a:stretch>
            <a:fillRect/>
          </a:stretch>
        </p:blipFill>
        <p:spPr>
          <a:xfrm>
            <a:off x="1952625" y="1337413"/>
            <a:ext cx="5238750" cy="313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52"/>
          <p:cNvSpPr txBox="1"/>
          <p:nvPr>
            <p:ph type="ctrTitle"/>
          </p:nvPr>
        </p:nvSpPr>
        <p:spPr>
          <a:xfrm>
            <a:off x="629725" y="70750"/>
            <a:ext cx="3951600" cy="116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Conceptual Data Model</a:t>
            </a:r>
            <a:endParaRPr/>
          </a:p>
          <a:p>
            <a:pPr indent="0" lvl="0" marL="0" rtl="0" algn="l">
              <a:spcBef>
                <a:spcPts val="0"/>
              </a:spcBef>
              <a:spcAft>
                <a:spcPts val="0"/>
              </a:spcAft>
              <a:buNone/>
            </a:pPr>
            <a:r>
              <a:t/>
            </a:r>
            <a:endParaRPr/>
          </a:p>
        </p:txBody>
      </p:sp>
      <p:sp>
        <p:nvSpPr>
          <p:cNvPr id="1023" name="Google Shape;1023;p52"/>
          <p:cNvSpPr txBox="1"/>
          <p:nvPr>
            <p:ph type="ctrTitle"/>
          </p:nvPr>
        </p:nvSpPr>
        <p:spPr>
          <a:xfrm>
            <a:off x="573725" y="692400"/>
            <a:ext cx="7320600" cy="73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2000"/>
              <a:t>02) Further elaboration on relationships and attributes</a:t>
            </a:r>
            <a:endParaRPr sz="2000"/>
          </a:p>
          <a:p>
            <a:pPr indent="0" lvl="0" marL="0" rtl="0" algn="l">
              <a:spcBef>
                <a:spcPts val="0"/>
              </a:spcBef>
              <a:spcAft>
                <a:spcPts val="0"/>
              </a:spcAft>
              <a:buNone/>
            </a:pPr>
            <a:r>
              <a:t/>
            </a:r>
            <a:endParaRPr/>
          </a:p>
        </p:txBody>
      </p:sp>
      <p:sp>
        <p:nvSpPr>
          <p:cNvPr id="1024" name="Google Shape;1024;p52"/>
          <p:cNvSpPr txBox="1"/>
          <p:nvPr/>
        </p:nvSpPr>
        <p:spPr>
          <a:xfrm>
            <a:off x="980250" y="1430100"/>
            <a:ext cx="3889800" cy="1598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rgbClr val="FFFFFF"/>
              </a:solidFill>
              <a:latin typeface="Maven Pro"/>
              <a:ea typeface="Maven Pro"/>
              <a:cs typeface="Maven Pro"/>
              <a:sym typeface="Maven Pro"/>
            </a:endParaRPr>
          </a:p>
        </p:txBody>
      </p:sp>
      <p:sp>
        <p:nvSpPr>
          <p:cNvPr id="1025" name="Google Shape;1025;p52"/>
          <p:cNvSpPr txBox="1"/>
          <p:nvPr/>
        </p:nvSpPr>
        <p:spPr>
          <a:xfrm>
            <a:off x="892125" y="1234450"/>
            <a:ext cx="5848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T</a:t>
            </a:r>
            <a:r>
              <a:rPr lang="en">
                <a:solidFill>
                  <a:srgbClr val="FFFFFF"/>
                </a:solidFill>
                <a:latin typeface="Maven Pro"/>
                <a:ea typeface="Maven Pro"/>
                <a:cs typeface="Maven Pro"/>
                <a:sym typeface="Maven Pro"/>
              </a:rPr>
              <a:t>he </a:t>
            </a:r>
            <a:r>
              <a:rPr b="1" lang="en">
                <a:solidFill>
                  <a:srgbClr val="FFFFFF"/>
                </a:solidFill>
                <a:latin typeface="Maven Pro"/>
                <a:ea typeface="Maven Pro"/>
                <a:cs typeface="Maven Pro"/>
                <a:sym typeface="Maven Pro"/>
              </a:rPr>
              <a:t>Fine</a:t>
            </a:r>
            <a:r>
              <a:rPr lang="en">
                <a:solidFill>
                  <a:srgbClr val="FFFFFF"/>
                </a:solidFill>
                <a:latin typeface="Maven Pro"/>
                <a:ea typeface="Maven Pro"/>
                <a:cs typeface="Maven Pro"/>
                <a:sym typeface="Maven Pro"/>
              </a:rPr>
              <a:t> and </a:t>
            </a:r>
            <a:r>
              <a:rPr b="1" lang="en">
                <a:solidFill>
                  <a:srgbClr val="FFFFFF"/>
                </a:solidFill>
                <a:latin typeface="Maven Pro"/>
                <a:ea typeface="Maven Pro"/>
                <a:cs typeface="Maven Pro"/>
                <a:sym typeface="Maven Pro"/>
              </a:rPr>
              <a:t>Payment</a:t>
            </a:r>
            <a:r>
              <a:rPr lang="en">
                <a:solidFill>
                  <a:srgbClr val="FFFFFF"/>
                </a:solidFill>
                <a:latin typeface="Maven Pro"/>
                <a:ea typeface="Maven Pro"/>
                <a:cs typeface="Maven Pro"/>
                <a:sym typeface="Maven Pro"/>
              </a:rPr>
              <a:t> entities are </a:t>
            </a:r>
            <a:r>
              <a:rPr b="1" lang="en" u="sng">
                <a:solidFill>
                  <a:srgbClr val="FFFFFF"/>
                </a:solidFill>
                <a:latin typeface="Maven Pro"/>
                <a:ea typeface="Maven Pro"/>
                <a:cs typeface="Maven Pro"/>
                <a:sym typeface="Maven Pro"/>
              </a:rPr>
              <a:t>weak entities</a:t>
            </a:r>
            <a:r>
              <a:rPr b="1" lang="en">
                <a:solidFill>
                  <a:srgbClr val="FFFFFF"/>
                </a:solidFill>
                <a:latin typeface="Maven Pro"/>
                <a:ea typeface="Maven Pro"/>
                <a:cs typeface="Maven Pro"/>
                <a:sym typeface="Maven Pro"/>
              </a:rPr>
              <a:t> </a:t>
            </a:r>
            <a:r>
              <a:rPr lang="en">
                <a:solidFill>
                  <a:srgbClr val="FFFFFF"/>
                </a:solidFill>
                <a:latin typeface="Maven Pro"/>
                <a:ea typeface="Maven Pro"/>
                <a:cs typeface="Maven Pro"/>
                <a:sym typeface="Maven Pro"/>
              </a:rPr>
              <a:t>that are </a:t>
            </a:r>
            <a:r>
              <a:rPr b="1" lang="en" u="sng">
                <a:solidFill>
                  <a:srgbClr val="FFFFFF"/>
                </a:solidFill>
                <a:latin typeface="Maven Pro"/>
                <a:ea typeface="Maven Pro"/>
                <a:cs typeface="Maven Pro"/>
                <a:sym typeface="Maven Pro"/>
              </a:rPr>
              <a:t>dependent</a:t>
            </a:r>
            <a:r>
              <a:rPr lang="en" u="sng">
                <a:solidFill>
                  <a:srgbClr val="FFFFFF"/>
                </a:solidFill>
                <a:latin typeface="Maven Pro"/>
                <a:ea typeface="Maven Pro"/>
                <a:cs typeface="Maven Pro"/>
                <a:sym typeface="Maven Pro"/>
              </a:rPr>
              <a:t> </a:t>
            </a:r>
            <a:r>
              <a:rPr lang="en">
                <a:solidFill>
                  <a:srgbClr val="FFFFFF"/>
                </a:solidFill>
                <a:latin typeface="Maven Pro"/>
                <a:ea typeface="Maven Pro"/>
                <a:cs typeface="Maven Pro"/>
                <a:sym typeface="Maven Pro"/>
              </a:rPr>
              <a:t>on the member user</a:t>
            </a:r>
            <a:endParaRPr>
              <a:solidFill>
                <a:srgbClr val="FFFFFF"/>
              </a:solidFill>
              <a:latin typeface="Maven Pro"/>
              <a:ea typeface="Maven Pro"/>
              <a:cs typeface="Maven Pro"/>
              <a:sym typeface="Maven Pro"/>
            </a:endParaRPr>
          </a:p>
          <a:p>
            <a:pPr indent="-317500" lvl="1" marL="9144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Specifically, the fine is not a standalone and is tagged to a member user</a:t>
            </a:r>
            <a:endParaRPr>
              <a:solidFill>
                <a:srgbClr val="FFFFFF"/>
              </a:solidFill>
              <a:latin typeface="Maven Pro"/>
              <a:ea typeface="Maven Pro"/>
              <a:cs typeface="Maven Pro"/>
              <a:sym typeface="Maven Pro"/>
            </a:endParaRPr>
          </a:p>
          <a:p>
            <a:pPr indent="-317500" lvl="1" marL="9144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Likewise the payment is coupled with a member user as a member user is required to make a payment</a:t>
            </a:r>
            <a:endParaRPr>
              <a:solidFill>
                <a:srgbClr val="FFFFFF"/>
              </a:solidFill>
              <a:latin typeface="Maven Pro"/>
              <a:ea typeface="Maven Pro"/>
              <a:cs typeface="Maven Pro"/>
              <a:sym typeface="Maven Pro"/>
            </a:endParaRPr>
          </a:p>
          <a:p>
            <a:pPr indent="0" lvl="0" marL="457200" rtl="0" algn="l">
              <a:spcBef>
                <a:spcPts val="0"/>
              </a:spcBef>
              <a:spcAft>
                <a:spcPts val="0"/>
              </a:spcAft>
              <a:buNone/>
            </a:pPr>
            <a:r>
              <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b="1" lang="en">
                <a:solidFill>
                  <a:srgbClr val="FFFFFF"/>
                </a:solidFill>
                <a:latin typeface="Maven Pro"/>
                <a:ea typeface="Maven Pro"/>
                <a:cs typeface="Maven Pro"/>
                <a:sym typeface="Maven Pro"/>
              </a:rPr>
              <a:t>Due date</a:t>
            </a:r>
            <a:endParaRPr b="1">
              <a:solidFill>
                <a:srgbClr val="FFFFFF"/>
              </a:solidFill>
              <a:latin typeface="Maven Pro"/>
              <a:ea typeface="Maven Pro"/>
              <a:cs typeface="Maven Pro"/>
              <a:sym typeface="Maven Pro"/>
            </a:endParaRPr>
          </a:p>
          <a:p>
            <a:pPr indent="-317500" lvl="1" marL="9144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 Neither an </a:t>
            </a:r>
            <a:r>
              <a:rPr lang="en">
                <a:solidFill>
                  <a:srgbClr val="FFFFFF"/>
                </a:solidFill>
                <a:latin typeface="Maven Pro"/>
                <a:ea typeface="Maven Pro"/>
                <a:cs typeface="Maven Pro"/>
                <a:sym typeface="Maven Pro"/>
              </a:rPr>
              <a:t>attribute</a:t>
            </a:r>
            <a:r>
              <a:rPr lang="en">
                <a:solidFill>
                  <a:srgbClr val="FFFFFF"/>
                </a:solidFill>
                <a:latin typeface="Maven Pro"/>
                <a:ea typeface="Maven Pro"/>
                <a:cs typeface="Maven Pro"/>
                <a:sym typeface="Maven Pro"/>
              </a:rPr>
              <a:t> of “Book” nor an attribute of “Member user”</a:t>
            </a:r>
            <a:endParaRPr>
              <a:solidFill>
                <a:srgbClr val="FFFFFF"/>
              </a:solidFill>
              <a:latin typeface="Maven Pro"/>
              <a:ea typeface="Maven Pro"/>
              <a:cs typeface="Maven Pro"/>
              <a:sym typeface="Maven Pro"/>
            </a:endParaRPr>
          </a:p>
          <a:p>
            <a:pPr indent="-317500" lvl="1" marL="9144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More suitable as an attribute under the relationship of </a:t>
            </a:r>
            <a:r>
              <a:rPr b="1" lang="en">
                <a:solidFill>
                  <a:srgbClr val="FFFFFF"/>
                </a:solidFill>
                <a:latin typeface="Maven Pro"/>
                <a:ea typeface="Maven Pro"/>
                <a:cs typeface="Maven Pro"/>
                <a:sym typeface="Maven Pro"/>
              </a:rPr>
              <a:t>“borrows”</a:t>
            </a:r>
            <a:endParaRPr b="1">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a:solidFill>
                <a:srgbClr val="FFFFFF"/>
              </a:solidFill>
              <a:latin typeface="Share Tech"/>
              <a:ea typeface="Share Tech"/>
              <a:cs typeface="Share Tech"/>
              <a:sym typeface="Share Tech"/>
            </a:endParaRPr>
          </a:p>
          <a:p>
            <a:pPr indent="0" lvl="0" marL="0" rtl="0" algn="l">
              <a:spcBef>
                <a:spcPts val="0"/>
              </a:spcBef>
              <a:spcAft>
                <a:spcPts val="0"/>
              </a:spcAft>
              <a:buNone/>
            </a:pPr>
            <a:r>
              <a:t/>
            </a:r>
            <a:endParaRPr b="1">
              <a:solidFill>
                <a:srgbClr val="FFFFFF"/>
              </a:solidFill>
              <a:latin typeface="Share Tech"/>
              <a:ea typeface="Share Tech"/>
              <a:cs typeface="Share Tech"/>
              <a:sym typeface="Share Tech"/>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53"/>
          <p:cNvSpPr txBox="1"/>
          <p:nvPr>
            <p:ph type="ctrTitle"/>
          </p:nvPr>
        </p:nvSpPr>
        <p:spPr>
          <a:xfrm>
            <a:off x="629725" y="70750"/>
            <a:ext cx="3951600" cy="116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Conceptual Data Model</a:t>
            </a:r>
            <a:endParaRPr/>
          </a:p>
          <a:p>
            <a:pPr indent="0" lvl="0" marL="0" rtl="0" algn="l">
              <a:spcBef>
                <a:spcPts val="0"/>
              </a:spcBef>
              <a:spcAft>
                <a:spcPts val="0"/>
              </a:spcAft>
              <a:buNone/>
            </a:pPr>
            <a:r>
              <a:t/>
            </a:r>
            <a:endParaRPr/>
          </a:p>
        </p:txBody>
      </p:sp>
      <p:sp>
        <p:nvSpPr>
          <p:cNvPr id="1031" name="Google Shape;1031;p53"/>
          <p:cNvSpPr txBox="1"/>
          <p:nvPr>
            <p:ph type="ctrTitle"/>
          </p:nvPr>
        </p:nvSpPr>
        <p:spPr>
          <a:xfrm>
            <a:off x="573725" y="692400"/>
            <a:ext cx="7320600" cy="73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2000"/>
              <a:t>03) Identifying Cardinality </a:t>
            </a:r>
            <a:endParaRPr sz="2000"/>
          </a:p>
          <a:p>
            <a:pPr indent="0" lvl="0" marL="0" rtl="0" algn="l">
              <a:spcBef>
                <a:spcPts val="0"/>
              </a:spcBef>
              <a:spcAft>
                <a:spcPts val="0"/>
              </a:spcAft>
              <a:buNone/>
            </a:pPr>
            <a:r>
              <a:t/>
            </a:r>
            <a:endParaRPr/>
          </a:p>
        </p:txBody>
      </p:sp>
      <p:sp>
        <p:nvSpPr>
          <p:cNvPr id="1032" name="Google Shape;1032;p53"/>
          <p:cNvSpPr txBox="1"/>
          <p:nvPr/>
        </p:nvSpPr>
        <p:spPr>
          <a:xfrm>
            <a:off x="726800" y="1537250"/>
            <a:ext cx="5258700" cy="18009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accent2"/>
              </a:buClr>
              <a:buSzPts val="1500"/>
              <a:buFont typeface="Maven Pro"/>
              <a:buChar char="●"/>
            </a:pPr>
            <a:r>
              <a:rPr lang="en" sz="1500">
                <a:solidFill>
                  <a:srgbClr val="FFFFFF"/>
                </a:solidFill>
                <a:latin typeface="Maven Pro"/>
                <a:ea typeface="Maven Pro"/>
                <a:cs typeface="Maven Pro"/>
                <a:sym typeface="Maven Pro"/>
              </a:rPr>
              <a:t>Member user </a:t>
            </a:r>
            <a:r>
              <a:rPr lang="en" sz="1500" u="sng">
                <a:solidFill>
                  <a:srgbClr val="FFFFFF"/>
                </a:solidFill>
                <a:latin typeface="Maven Pro"/>
                <a:ea typeface="Maven Pro"/>
                <a:cs typeface="Maven Pro"/>
                <a:sym typeface="Maven Pro"/>
              </a:rPr>
              <a:t>borrows</a:t>
            </a:r>
            <a:r>
              <a:rPr lang="en" sz="1500">
                <a:solidFill>
                  <a:srgbClr val="FFFFFF"/>
                </a:solidFill>
                <a:latin typeface="Maven Pro"/>
                <a:ea typeface="Maven Pro"/>
                <a:cs typeface="Maven Pro"/>
                <a:sym typeface="Maven Pro"/>
              </a:rPr>
              <a:t> book (1 : M)</a:t>
            </a:r>
            <a:endParaRPr sz="1500">
              <a:solidFill>
                <a:srgbClr val="FFFFFF"/>
              </a:solidFill>
              <a:latin typeface="Maven Pro"/>
              <a:ea typeface="Maven Pro"/>
              <a:cs typeface="Maven Pro"/>
              <a:sym typeface="Maven Pro"/>
            </a:endParaRPr>
          </a:p>
          <a:p>
            <a:pPr indent="-323850" lvl="0" marL="457200" rtl="0" algn="l">
              <a:lnSpc>
                <a:spcPct val="150000"/>
              </a:lnSpc>
              <a:spcBef>
                <a:spcPts val="0"/>
              </a:spcBef>
              <a:spcAft>
                <a:spcPts val="0"/>
              </a:spcAft>
              <a:buClr>
                <a:schemeClr val="accent2"/>
              </a:buClr>
              <a:buSzPts val="1500"/>
              <a:buFont typeface="Maven Pro"/>
              <a:buChar char="●"/>
            </a:pPr>
            <a:r>
              <a:rPr lang="en" sz="1500">
                <a:solidFill>
                  <a:srgbClr val="FFFFFF"/>
                </a:solidFill>
                <a:latin typeface="Maven Pro"/>
                <a:ea typeface="Maven Pro"/>
                <a:cs typeface="Maven Pro"/>
                <a:sym typeface="Maven Pro"/>
              </a:rPr>
              <a:t>Member user </a:t>
            </a:r>
            <a:r>
              <a:rPr lang="en" sz="1500" u="sng">
                <a:solidFill>
                  <a:srgbClr val="FFFFFF"/>
                </a:solidFill>
                <a:latin typeface="Maven Pro"/>
                <a:ea typeface="Maven Pro"/>
                <a:cs typeface="Maven Pro"/>
                <a:sym typeface="Maven Pro"/>
              </a:rPr>
              <a:t>reserves</a:t>
            </a:r>
            <a:r>
              <a:rPr lang="en" sz="1500">
                <a:solidFill>
                  <a:srgbClr val="FFFFFF"/>
                </a:solidFill>
                <a:latin typeface="Maven Pro"/>
                <a:ea typeface="Maven Pro"/>
                <a:cs typeface="Maven Pro"/>
                <a:sym typeface="Maven Pro"/>
              </a:rPr>
              <a:t> book (1 : M)</a:t>
            </a:r>
            <a:endParaRPr sz="1500">
              <a:solidFill>
                <a:srgbClr val="FFFFFF"/>
              </a:solidFill>
              <a:latin typeface="Maven Pro"/>
              <a:ea typeface="Maven Pro"/>
              <a:cs typeface="Maven Pro"/>
              <a:sym typeface="Maven Pro"/>
            </a:endParaRPr>
          </a:p>
          <a:p>
            <a:pPr indent="-323850" lvl="0" marL="457200" rtl="0" algn="l">
              <a:lnSpc>
                <a:spcPct val="150000"/>
              </a:lnSpc>
              <a:spcBef>
                <a:spcPts val="0"/>
              </a:spcBef>
              <a:spcAft>
                <a:spcPts val="0"/>
              </a:spcAft>
              <a:buClr>
                <a:schemeClr val="accent2"/>
              </a:buClr>
              <a:buSzPts val="1500"/>
              <a:buFont typeface="Maven Pro"/>
              <a:buChar char="●"/>
            </a:pPr>
            <a:r>
              <a:rPr lang="en" sz="1500">
                <a:solidFill>
                  <a:srgbClr val="FFFFFF"/>
                </a:solidFill>
                <a:latin typeface="Maven Pro"/>
                <a:ea typeface="Maven Pro"/>
                <a:cs typeface="Maven Pro"/>
                <a:sym typeface="Maven Pro"/>
              </a:rPr>
              <a:t>Member user </a:t>
            </a:r>
            <a:r>
              <a:rPr lang="en" sz="1500" u="sng">
                <a:solidFill>
                  <a:srgbClr val="FFFFFF"/>
                </a:solidFill>
                <a:latin typeface="Maven Pro"/>
                <a:ea typeface="Maven Pro"/>
                <a:cs typeface="Maven Pro"/>
                <a:sym typeface="Maven Pro"/>
              </a:rPr>
              <a:t>ha</a:t>
            </a:r>
            <a:r>
              <a:rPr lang="en" sz="1500">
                <a:solidFill>
                  <a:srgbClr val="FFFFFF"/>
                </a:solidFill>
                <a:latin typeface="Maven Pro"/>
                <a:ea typeface="Maven Pro"/>
                <a:cs typeface="Maven Pro"/>
                <a:sym typeface="Maven Pro"/>
              </a:rPr>
              <a:t>s fine (1 : M)</a:t>
            </a:r>
            <a:endParaRPr sz="1500">
              <a:solidFill>
                <a:srgbClr val="FFFFFF"/>
              </a:solidFill>
              <a:latin typeface="Maven Pro"/>
              <a:ea typeface="Maven Pro"/>
              <a:cs typeface="Maven Pro"/>
              <a:sym typeface="Maven Pro"/>
            </a:endParaRPr>
          </a:p>
          <a:p>
            <a:pPr indent="-323850" lvl="0" marL="457200" rtl="0" algn="l">
              <a:lnSpc>
                <a:spcPct val="150000"/>
              </a:lnSpc>
              <a:spcBef>
                <a:spcPts val="0"/>
              </a:spcBef>
              <a:spcAft>
                <a:spcPts val="0"/>
              </a:spcAft>
              <a:buClr>
                <a:schemeClr val="accent2"/>
              </a:buClr>
              <a:buSzPts val="1500"/>
              <a:buFont typeface="Maven Pro"/>
              <a:buChar char="●"/>
            </a:pPr>
            <a:r>
              <a:rPr lang="en" sz="1500">
                <a:solidFill>
                  <a:srgbClr val="FFFFFF"/>
                </a:solidFill>
                <a:latin typeface="Maven Pro"/>
                <a:ea typeface="Maven Pro"/>
                <a:cs typeface="Maven Pro"/>
                <a:sym typeface="Maven Pro"/>
              </a:rPr>
              <a:t>Member user </a:t>
            </a:r>
            <a:r>
              <a:rPr lang="en" sz="1500" u="sng">
                <a:solidFill>
                  <a:srgbClr val="FFFFFF"/>
                </a:solidFill>
                <a:latin typeface="Maven Pro"/>
                <a:ea typeface="Maven Pro"/>
                <a:cs typeface="Maven Pro"/>
                <a:sym typeface="Maven Pro"/>
              </a:rPr>
              <a:t>makes</a:t>
            </a:r>
            <a:r>
              <a:rPr lang="en" sz="1500">
                <a:solidFill>
                  <a:srgbClr val="FFFFFF"/>
                </a:solidFill>
                <a:latin typeface="Maven Pro"/>
                <a:ea typeface="Maven Pro"/>
                <a:cs typeface="Maven Pro"/>
                <a:sym typeface="Maven Pro"/>
              </a:rPr>
              <a:t> payment (1 : M)</a:t>
            </a:r>
            <a:endParaRPr sz="1500">
              <a:solidFill>
                <a:srgbClr val="FFFFFF"/>
              </a:solidFill>
              <a:latin typeface="Maven Pro"/>
              <a:ea typeface="Maven Pro"/>
              <a:cs typeface="Maven Pro"/>
              <a:sym typeface="Maven Pro"/>
            </a:endParaRPr>
          </a:p>
          <a:p>
            <a:pPr indent="-323850" lvl="0" marL="457200" rtl="0" algn="l">
              <a:lnSpc>
                <a:spcPct val="150000"/>
              </a:lnSpc>
              <a:spcBef>
                <a:spcPts val="0"/>
              </a:spcBef>
              <a:spcAft>
                <a:spcPts val="0"/>
              </a:spcAft>
              <a:buClr>
                <a:schemeClr val="accent2"/>
              </a:buClr>
              <a:buSzPts val="1500"/>
              <a:buFont typeface="Maven Pro"/>
              <a:buChar char="●"/>
            </a:pPr>
            <a:r>
              <a:rPr lang="en" sz="1500">
                <a:solidFill>
                  <a:srgbClr val="FFFFFF"/>
                </a:solidFill>
                <a:latin typeface="Maven Pro"/>
                <a:ea typeface="Maven Pro"/>
                <a:cs typeface="Maven Pro"/>
                <a:sym typeface="Maven Pro"/>
              </a:rPr>
              <a:t>Payment </a:t>
            </a:r>
            <a:r>
              <a:rPr lang="en" sz="1500" u="sng">
                <a:solidFill>
                  <a:srgbClr val="FFFFFF"/>
                </a:solidFill>
                <a:latin typeface="Maven Pro"/>
                <a:ea typeface="Maven Pro"/>
                <a:cs typeface="Maven Pro"/>
                <a:sym typeface="Maven Pro"/>
              </a:rPr>
              <a:t>settles</a:t>
            </a:r>
            <a:r>
              <a:rPr lang="en" sz="1500">
                <a:solidFill>
                  <a:srgbClr val="FFFFFF"/>
                </a:solidFill>
                <a:latin typeface="Maven Pro"/>
                <a:ea typeface="Maven Pro"/>
                <a:cs typeface="Maven Pro"/>
                <a:sym typeface="Maven Pro"/>
              </a:rPr>
              <a:t> fine (1 : N)</a:t>
            </a:r>
            <a:endParaRPr sz="1500">
              <a:solidFill>
                <a:srgbClr val="FFFFFF"/>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