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4" r:id="rId3"/>
    <p:sldId id="307" r:id="rId4"/>
    <p:sldId id="299" r:id="rId5"/>
    <p:sldId id="290" r:id="rId6"/>
    <p:sldId id="289" r:id="rId7"/>
    <p:sldId id="271" r:id="rId8"/>
    <p:sldId id="298" r:id="rId9"/>
    <p:sldId id="308" r:id="rId10"/>
    <p:sldId id="310" r:id="rId11"/>
    <p:sldId id="297" r:id="rId12"/>
    <p:sldId id="295" r:id="rId13"/>
    <p:sldId id="285" r:id="rId14"/>
    <p:sldId id="270" r:id="rId15"/>
    <p:sldId id="273" r:id="rId16"/>
    <p:sldId id="280" r:id="rId17"/>
    <p:sldId id="301" r:id="rId18"/>
    <p:sldId id="311" r:id="rId19"/>
    <p:sldId id="304" r:id="rId20"/>
    <p:sldId id="300" r:id="rId21"/>
    <p:sldId id="286" r:id="rId22"/>
    <p:sldId id="272" r:id="rId23"/>
    <p:sldId id="276" r:id="rId24"/>
    <p:sldId id="281" r:id="rId25"/>
    <p:sldId id="303" r:id="rId26"/>
    <p:sldId id="312" r:id="rId27"/>
    <p:sldId id="302" r:id="rId28"/>
    <p:sldId id="287" r:id="rId29"/>
    <p:sldId id="274" r:id="rId30"/>
    <p:sldId id="277" r:id="rId31"/>
    <p:sldId id="282" r:id="rId32"/>
    <p:sldId id="275" r:id="rId33"/>
    <p:sldId id="256" r:id="rId34"/>
    <p:sldId id="262" r:id="rId35"/>
    <p:sldId id="288" r:id="rId36"/>
    <p:sldId id="263" r:id="rId37"/>
    <p:sldId id="264" r:id="rId38"/>
    <p:sldId id="265" r:id="rId39"/>
    <p:sldId id="267" r:id="rId40"/>
    <p:sldId id="258" r:id="rId41"/>
    <p:sldId id="261" r:id="rId42"/>
    <p:sldId id="259" r:id="rId43"/>
    <p:sldId id="268" r:id="rId44"/>
    <p:sldId id="27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79B119-F569-4BFC-A741-A7EECF56E056}">
          <p14:sldIdLst>
            <p14:sldId id="269"/>
            <p14:sldId id="294"/>
            <p14:sldId id="307"/>
            <p14:sldId id="299"/>
            <p14:sldId id="290"/>
            <p14:sldId id="289"/>
            <p14:sldId id="271"/>
            <p14:sldId id="298"/>
            <p14:sldId id="308"/>
            <p14:sldId id="310"/>
            <p14:sldId id="297"/>
            <p14:sldId id="295"/>
            <p14:sldId id="285"/>
            <p14:sldId id="270"/>
            <p14:sldId id="273"/>
            <p14:sldId id="280"/>
            <p14:sldId id="301"/>
            <p14:sldId id="311"/>
            <p14:sldId id="304"/>
            <p14:sldId id="300"/>
            <p14:sldId id="286"/>
            <p14:sldId id="272"/>
            <p14:sldId id="276"/>
            <p14:sldId id="281"/>
            <p14:sldId id="303"/>
            <p14:sldId id="312"/>
            <p14:sldId id="302"/>
            <p14:sldId id="287"/>
            <p14:sldId id="274"/>
            <p14:sldId id="277"/>
            <p14:sldId id="282"/>
            <p14:sldId id="275"/>
          </p14:sldIdLst>
        </p14:section>
        <p14:section name="Parked slides" id="{B0BF3D0C-C300-41F7-956D-927EC462AA22}">
          <p14:sldIdLst>
            <p14:sldId id="256"/>
            <p14:sldId id="262"/>
            <p14:sldId id="288"/>
            <p14:sldId id="263"/>
            <p14:sldId id="264"/>
            <p14:sldId id="265"/>
            <p14:sldId id="267"/>
            <p14:sldId id="258"/>
            <p14:sldId id="261"/>
            <p14:sldId id="259"/>
            <p14:sldId id="26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F24C50"/>
    <a:srgbClr val="F14145"/>
    <a:srgbClr val="EF2E31"/>
    <a:srgbClr val="15D53A"/>
    <a:srgbClr val="16E03C"/>
    <a:srgbClr val="13C636"/>
    <a:srgbClr val="D81222"/>
    <a:srgbClr val="0F0F0F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9CDE-8162-21E9-0219-482812D3F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E0BBA-CD0D-9475-0C6B-EBAAD1DD4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E022-E45D-4852-D00E-8B641844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4DF-0372-4CD6-AB29-B0E35D30E44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78246-8DEB-8F58-1C09-3DA75E3F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DC7A1-F0B8-05F2-0CAA-E96D500C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53CE-C23E-4F90-ACE8-EFDA68B8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7A01-5A23-3C0E-45D3-5F8DBE0A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AB45A-1ABF-082F-DC2E-D9353A355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042F7-52A6-743C-E78E-8FBFABFA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4DF-0372-4CD6-AB29-B0E35D30E44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04EC2-948C-EFF3-0C49-77DFA07B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F447-BE4E-6338-10F9-20C9575D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53CE-C23E-4F90-ACE8-EFDA68B8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B438A-953E-C6D4-CC18-001776B7A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E9698-51F7-F66E-8133-8886EF59A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1F99-B7D2-722E-D46A-4C17C3A8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4DF-0372-4CD6-AB29-B0E35D30E44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9240-9FE0-78DB-2B5E-73415E56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50E91-5DFF-F7BA-22BA-C1C3D1E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53CE-C23E-4F90-ACE8-EFDA68B8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5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5A2A-7D38-FBEB-407E-19C9423A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3D18-BFE9-57AD-7D69-DD266A1E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0682-151D-E7B8-891B-CA6BDD50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4DF-0372-4CD6-AB29-B0E35D30E44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8AFF4-73F9-77B4-3C52-B95254A8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0054-0D1D-0188-477D-23166D78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53CE-C23E-4F90-ACE8-EFDA68B8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1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91D5-DA8D-8774-0FEA-12385237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30FE3-DA4A-8638-3C24-D18787F45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F4C65-0889-2164-A8E6-E846B5F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4DF-0372-4CD6-AB29-B0E35D30E44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45AB-8EF9-E415-1563-345A6B74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FCD22-F1DF-CB18-8557-B5113679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53CE-C23E-4F90-ACE8-EFDA68B8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6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3680-6B6A-D606-9420-83BE0F1C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E364-0BB5-7EFA-6E77-01054768F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60FEE-AE0B-B63D-A646-9942429E7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5EDAF-39EE-007F-5A44-876C7368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4DF-0372-4CD6-AB29-B0E35D30E44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66D56-7235-CA83-BB92-736CED1C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29A8-6159-770B-7EFD-D053F72E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53CE-C23E-4F90-ACE8-EFDA68B8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623A-B87F-9EDD-0175-4C5563E9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3AE56-A8BF-5520-A1E2-20C6A9C9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42FF4-DFCB-0412-C372-0AF23DAD0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020DE-C35B-B8AE-5981-4B61547CF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4350-52D6-9025-7F3F-F4A3813BF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3D0A6-2F61-B5D8-EFD9-7F70D919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4DF-0372-4CD6-AB29-B0E35D30E44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183EE-D460-75AD-AA81-2970B313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233D7-668A-0113-A81A-59C51C0F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53CE-C23E-4F90-ACE8-EFDA68B8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8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84B6-87C4-0D47-B13D-D9157F55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78943-44A0-109C-B4FD-62D9DEF3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4DF-0372-4CD6-AB29-B0E35D30E44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B4D54-00ED-E2D5-AA52-6D798D5C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1E939-4F0C-B514-30F9-F40C3017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53CE-C23E-4F90-ACE8-EFDA68B8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44422-142B-6E64-59FE-F2C6F933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4DF-0372-4CD6-AB29-B0E35D30E44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3F8B8-616C-79A0-5AB8-BD34792B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1AFFA-6D40-B502-05DA-8B6ABACE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53CE-C23E-4F90-ACE8-EFDA68B8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B781-13FB-612E-EA21-8FC22F01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DD23-842A-9AC6-1C5D-DCCE15EC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D5178-F2C1-A80D-E214-BF9BAF35D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301A3-B50D-7D99-C901-088F3174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4DF-0372-4CD6-AB29-B0E35D30E44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3DCCE-E0F8-3457-44DF-7142C63A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E11BB-3962-D9E0-5035-BDE4CC0E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53CE-C23E-4F90-ACE8-EFDA68B8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2AD5-E93B-75E9-FB96-2361629E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C59EC-1688-316B-88A4-DB99A1227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D0581-A6BC-A36A-9185-67ACFDC22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AD003-0128-4911-28D5-9471FAD2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4DF-0372-4CD6-AB29-B0E35D30E44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FA1B4-6A01-181A-6E74-D2F1D9C0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8063A-A9DD-9EE6-6069-D036A4ED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53CE-C23E-4F90-ACE8-EFDA68B8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6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74A72-A484-41D1-2C89-9814A340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5D210-B0AA-1BF3-F2F6-B2CF35CEB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0693-1F67-9FA3-1465-72105A5DA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96A4DF-0372-4CD6-AB29-B0E35D30E44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C294B-6B66-6AA5-722F-DBA1AA650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B696-95F7-8367-D30E-9D8AF4262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2E53CE-C23E-4F90-ACE8-EFDA68B8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8.wdp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0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0.wdp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881B6-340D-40FC-3F59-85440B125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BA6BE57-D1AE-EB37-CD4B-9A4490605F8E}"/>
              </a:ext>
            </a:extLst>
          </p:cNvPr>
          <p:cNvGrpSpPr/>
          <p:nvPr/>
        </p:nvGrpSpPr>
        <p:grpSpPr>
          <a:xfrm>
            <a:off x="2944998" y="1121973"/>
            <a:ext cx="7315200" cy="4609855"/>
            <a:chOff x="2438397" y="1124072"/>
            <a:chExt cx="7315200" cy="4609855"/>
          </a:xfrm>
        </p:grpSpPr>
        <p:sp>
          <p:nvSpPr>
            <p:cNvPr id="14" name="glass2">
              <a:extLst>
                <a:ext uri="{FF2B5EF4-FFF2-40B4-BE49-F238E27FC236}">
                  <a16:creationId xmlns:a16="http://schemas.microsoft.com/office/drawing/2014/main" id="{C58809B7-67B2-6465-1E67-63A7C0EC5F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50000">
                  <a:srgbClr val="D81222"/>
                </a:gs>
                <a:gs pos="100000">
                  <a:schemeClr val="bg1">
                    <a:alpha val="7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20700" dist="469900" dir="2700000" algn="tl" rotWithShape="0">
                <a:srgbClr val="B0000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glass1">
              <a:extLst>
                <a:ext uri="{FF2B5EF4-FFF2-40B4-BE49-F238E27FC236}">
                  <a16:creationId xmlns:a16="http://schemas.microsoft.com/office/drawing/2014/main" id="{B8B4E8E7-5251-A0A3-0C26-3D37712FA3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alpha val="18000"/>
                  </a:schemeClr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 descr="Interactive Brokers logo in transparent PNG and vectorized SVG formats">
            <a:extLst>
              <a:ext uri="{FF2B5EF4-FFF2-40B4-BE49-F238E27FC236}">
                <a16:creationId xmlns:a16="http://schemas.microsoft.com/office/drawing/2014/main" id="{E6F4A39A-12F5-4CD2-CA27-F5E7A9982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0" b="7314"/>
          <a:stretch>
            <a:fillRect/>
          </a:stretch>
        </p:blipFill>
        <p:spPr bwMode="auto">
          <a:xfrm>
            <a:off x="6602598" y="1124072"/>
            <a:ext cx="3379763" cy="4609855"/>
          </a:xfrm>
          <a:custGeom>
            <a:avLst/>
            <a:gdLst>
              <a:gd name="connsiteX0" fmla="*/ 0 w 3379763"/>
              <a:gd name="connsiteY0" fmla="*/ 0 h 4609855"/>
              <a:gd name="connsiteX1" fmla="*/ 3379763 w 3379763"/>
              <a:gd name="connsiteY1" fmla="*/ 0 h 4609855"/>
              <a:gd name="connsiteX2" fmla="*/ 3379763 w 3379763"/>
              <a:gd name="connsiteY2" fmla="*/ 4609855 h 4609855"/>
              <a:gd name="connsiteX3" fmla="*/ 0 w 3379763"/>
              <a:gd name="connsiteY3" fmla="*/ 4609855 h 460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763" h="4609855">
                <a:moveTo>
                  <a:pt x="0" y="0"/>
                </a:moveTo>
                <a:lnTo>
                  <a:pt x="3379763" y="0"/>
                </a:lnTo>
                <a:lnTo>
                  <a:pt x="3379763" y="4609855"/>
                </a:lnTo>
                <a:lnTo>
                  <a:pt x="0" y="4609855"/>
                </a:lnTo>
                <a:close/>
              </a:path>
            </a:pathLst>
          </a:cu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C47B5F-19B3-91B6-4D1D-CF71E2D09F97}"/>
              </a:ext>
            </a:extLst>
          </p:cNvPr>
          <p:cNvSpPr txBox="1"/>
          <p:nvPr/>
        </p:nvSpPr>
        <p:spPr>
          <a:xfrm>
            <a:off x="3459951" y="1360837"/>
            <a:ext cx="3474720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Interactive Brokers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0E3EF-BEAA-FBB7-72AC-9FE6FD594974}"/>
              </a:ext>
            </a:extLst>
          </p:cNvPr>
          <p:cNvSpPr txBox="1"/>
          <p:nvPr/>
        </p:nvSpPr>
        <p:spPr>
          <a:xfrm>
            <a:off x="3459950" y="4647648"/>
            <a:ext cx="33797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 BY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C55CC-7FEB-534D-9B1E-87F62B1C98EF}"/>
              </a:ext>
            </a:extLst>
          </p:cNvPr>
          <p:cNvSpPr txBox="1"/>
          <p:nvPr/>
        </p:nvSpPr>
        <p:spPr>
          <a:xfrm>
            <a:off x="3459951" y="2976992"/>
            <a:ext cx="393192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CASH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A3D4B-88B4-3E9D-D99D-AA2374D87FB2}"/>
              </a:ext>
            </a:extLst>
          </p:cNvPr>
          <p:cNvSpPr txBox="1"/>
          <p:nvPr/>
        </p:nvSpPr>
        <p:spPr>
          <a:xfrm>
            <a:off x="3459951" y="3167261"/>
            <a:ext cx="4206240" cy="9233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12’320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E4D81-E707-253E-2742-BDAA6255B0A6}"/>
              </a:ext>
            </a:extLst>
          </p:cNvPr>
          <p:cNvSpPr txBox="1"/>
          <p:nvPr/>
        </p:nvSpPr>
        <p:spPr>
          <a:xfrm>
            <a:off x="3459951" y="3968748"/>
            <a:ext cx="384048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(+1’200 since previous month)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8311D-D959-3EFF-72EC-0AA6E28AA071}"/>
              </a:ext>
            </a:extLst>
          </p:cNvPr>
          <p:cNvSpPr txBox="1"/>
          <p:nvPr/>
        </p:nvSpPr>
        <p:spPr>
          <a:xfrm>
            <a:off x="7383743" y="4651007"/>
            <a:ext cx="256032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AS % OF WEALTH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E758B0E-3184-5017-655C-38FEDD87EE9C}"/>
              </a:ext>
            </a:extLst>
          </p:cNvPr>
          <p:cNvSpPr/>
          <p:nvPr/>
        </p:nvSpPr>
        <p:spPr>
          <a:xfrm>
            <a:off x="3459950" y="2122179"/>
            <a:ext cx="914400" cy="64008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1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9A73A-08AF-9931-A81E-34339AA09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1EBC29D-BD8F-446D-DF06-7594DC3B099A}"/>
              </a:ext>
            </a:extLst>
          </p:cNvPr>
          <p:cNvGrpSpPr/>
          <p:nvPr/>
        </p:nvGrpSpPr>
        <p:grpSpPr>
          <a:xfrm>
            <a:off x="2438400" y="1124073"/>
            <a:ext cx="7315200" cy="4609855"/>
            <a:chOff x="2438400" y="1124073"/>
            <a:chExt cx="7315200" cy="46098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45A372-4EA7-7AB1-415D-ED598FDA2600}"/>
                </a:ext>
              </a:extLst>
            </p:cNvPr>
            <p:cNvGrpSpPr/>
            <p:nvPr/>
          </p:nvGrpSpPr>
          <p:grpSpPr>
            <a:xfrm>
              <a:off x="2438400" y="1124073"/>
              <a:ext cx="7315200" cy="4609855"/>
              <a:chOff x="2916936" y="1124072"/>
              <a:chExt cx="7315200" cy="4609855"/>
            </a:xfrm>
          </p:grpSpPr>
          <p:sp>
            <p:nvSpPr>
              <p:cNvPr id="25" name="glass2">
                <a:extLst>
                  <a:ext uri="{FF2B5EF4-FFF2-40B4-BE49-F238E27FC236}">
                    <a16:creationId xmlns:a16="http://schemas.microsoft.com/office/drawing/2014/main" id="{34439508-1680-223B-0273-898BCE7DCF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6936" y="1124072"/>
                <a:ext cx="7315200" cy="4609855"/>
              </a:xfrm>
              <a:prstGeom prst="roundRect">
                <a:avLst>
                  <a:gd name="adj" fmla="val 5427"/>
                </a:avLst>
              </a:prstGeom>
              <a:solidFill>
                <a:srgbClr val="15D53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194BB39-2D84-10FC-A0CD-ABE455B2B7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6" r="2966"/>
              <a:stretch/>
            </p:blipFill>
            <p:spPr bwMode="auto">
              <a:xfrm>
                <a:off x="6602598" y="1124072"/>
                <a:ext cx="3379763" cy="4609855"/>
              </a:xfrm>
              <a:custGeom>
                <a:avLst/>
                <a:gdLst>
                  <a:gd name="connsiteX0" fmla="*/ 0 w 3379763"/>
                  <a:gd name="connsiteY0" fmla="*/ 0 h 4609855"/>
                  <a:gd name="connsiteX1" fmla="*/ 3379763 w 3379763"/>
                  <a:gd name="connsiteY1" fmla="*/ 0 h 4609855"/>
                  <a:gd name="connsiteX2" fmla="*/ 3379763 w 3379763"/>
                  <a:gd name="connsiteY2" fmla="*/ 4609855 h 4609855"/>
                  <a:gd name="connsiteX3" fmla="*/ 0 w 3379763"/>
                  <a:gd name="connsiteY3" fmla="*/ 4609855 h 460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9763" h="4609855">
                    <a:moveTo>
                      <a:pt x="0" y="0"/>
                    </a:moveTo>
                    <a:lnTo>
                      <a:pt x="3379763" y="0"/>
                    </a:lnTo>
                    <a:lnTo>
                      <a:pt x="3379763" y="4609855"/>
                    </a:lnTo>
                    <a:lnTo>
                      <a:pt x="0" y="4609855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glass1">
                <a:extLst>
                  <a:ext uri="{FF2B5EF4-FFF2-40B4-BE49-F238E27FC236}">
                    <a16:creationId xmlns:a16="http://schemas.microsoft.com/office/drawing/2014/main" id="{6AE8C0B6-F513-C4E1-784F-4134BC9B79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6936" y="1124072"/>
                <a:ext cx="7315200" cy="4609855"/>
              </a:xfrm>
              <a:prstGeom prst="roundRect">
                <a:avLst>
                  <a:gd name="adj" fmla="val 5427"/>
                </a:avLst>
              </a:prstGeom>
              <a:solidFill>
                <a:srgbClr val="8C94A1">
                  <a:alpha val="50000"/>
                </a:srgbClr>
              </a:solidFill>
              <a:ln>
                <a:gradFill>
                  <a:gsLst>
                    <a:gs pos="0">
                      <a:schemeClr val="bg1">
                        <a:alpha val="19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13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29F334A-D1EF-551A-7DDE-F12A1AEA2FD4}"/>
                </a:ext>
              </a:extLst>
            </p:cNvPr>
            <p:cNvSpPr/>
            <p:nvPr/>
          </p:nvSpPr>
          <p:spPr>
            <a:xfrm>
              <a:off x="3096768" y="2203705"/>
              <a:ext cx="914400" cy="640080"/>
            </a:xfrm>
            <a:prstGeom prst="roundRect">
              <a:avLst/>
            </a:prstGeom>
            <a:blipFill>
              <a:blip r:embed="rId3">
                <a:alphaModFix amt="8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996892-FCB2-3DAF-FDF2-BCC0EEB6C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2232" y="2286000"/>
              <a:ext cx="365792" cy="499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02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DE36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C1E8F3-3AAA-0236-16E7-1C0726EFF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lass2">
            <a:extLst>
              <a:ext uri="{FF2B5EF4-FFF2-40B4-BE49-F238E27FC236}">
                <a16:creationId xmlns:a16="http://schemas.microsoft.com/office/drawing/2014/main" id="{62667EA9-A592-AAD7-9382-86DE3DC02CF3}"/>
              </a:ext>
            </a:extLst>
          </p:cNvPr>
          <p:cNvSpPr>
            <a:spLocks noChangeAspect="1"/>
          </p:cNvSpPr>
          <p:nvPr/>
        </p:nvSpPr>
        <p:spPr>
          <a:xfrm>
            <a:off x="2916936" y="1124072"/>
            <a:ext cx="7315200" cy="4609855"/>
          </a:xfrm>
          <a:prstGeom prst="roundRect">
            <a:avLst>
              <a:gd name="adj" fmla="val 5427"/>
            </a:avLst>
          </a:prstGeom>
          <a:solidFill>
            <a:srgbClr val="66F08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087CE3-41E0-FD24-E3A6-B31E25193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" r="2966"/>
          <a:stretch/>
        </p:blipFill>
        <p:spPr bwMode="auto">
          <a:xfrm>
            <a:off x="6602598" y="1124072"/>
            <a:ext cx="3379763" cy="4609855"/>
          </a:xfrm>
          <a:custGeom>
            <a:avLst/>
            <a:gdLst>
              <a:gd name="connsiteX0" fmla="*/ 0 w 3379763"/>
              <a:gd name="connsiteY0" fmla="*/ 0 h 4609855"/>
              <a:gd name="connsiteX1" fmla="*/ 3379763 w 3379763"/>
              <a:gd name="connsiteY1" fmla="*/ 0 h 4609855"/>
              <a:gd name="connsiteX2" fmla="*/ 3379763 w 3379763"/>
              <a:gd name="connsiteY2" fmla="*/ 4609855 h 4609855"/>
              <a:gd name="connsiteX3" fmla="*/ 0 w 3379763"/>
              <a:gd name="connsiteY3" fmla="*/ 4609855 h 460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763" h="4609855">
                <a:moveTo>
                  <a:pt x="0" y="0"/>
                </a:moveTo>
                <a:lnTo>
                  <a:pt x="3379763" y="0"/>
                </a:lnTo>
                <a:lnTo>
                  <a:pt x="3379763" y="4609855"/>
                </a:lnTo>
                <a:lnTo>
                  <a:pt x="0" y="460985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A83B4B-3D6C-66B1-2AB6-104BB0ED4237}"/>
              </a:ext>
            </a:extLst>
          </p:cNvPr>
          <p:cNvSpPr/>
          <p:nvPr/>
        </p:nvSpPr>
        <p:spPr>
          <a:xfrm>
            <a:off x="3459950" y="2122179"/>
            <a:ext cx="914400" cy="64008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C7C843-9ECA-16A3-19F5-6D1062210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225E374-54FE-4988-B191-797D2B1C827A}"/>
              </a:ext>
            </a:extLst>
          </p:cNvPr>
          <p:cNvGrpSpPr/>
          <p:nvPr/>
        </p:nvGrpSpPr>
        <p:grpSpPr>
          <a:xfrm>
            <a:off x="2438400" y="1124073"/>
            <a:ext cx="7315200" cy="4609855"/>
            <a:chOff x="2916936" y="1124072"/>
            <a:chExt cx="7315200" cy="4609855"/>
          </a:xfrm>
        </p:grpSpPr>
        <p:sp>
          <p:nvSpPr>
            <p:cNvPr id="25" name="glass2">
              <a:extLst>
                <a:ext uri="{FF2B5EF4-FFF2-40B4-BE49-F238E27FC236}">
                  <a16:creationId xmlns:a16="http://schemas.microsoft.com/office/drawing/2014/main" id="{4462CE49-483C-770E-03BE-E17044B7F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6936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50000">
                  <a:srgbClr val="13C636">
                    <a:alpha val="50000"/>
                  </a:srgbClr>
                </a:gs>
                <a:gs pos="100000">
                  <a:schemeClr val="bg1">
                    <a:alpha val="5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5ADF72-89E5-4A5D-1953-79635D3DF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6" r="2966"/>
            <a:stretch/>
          </p:blipFill>
          <p:spPr bwMode="auto">
            <a:xfrm>
              <a:off x="6602598" y="1124072"/>
              <a:ext cx="3379763" cy="4609855"/>
            </a:xfrm>
            <a:custGeom>
              <a:avLst/>
              <a:gdLst>
                <a:gd name="connsiteX0" fmla="*/ 0 w 3379763"/>
                <a:gd name="connsiteY0" fmla="*/ 0 h 4609855"/>
                <a:gd name="connsiteX1" fmla="*/ 3379763 w 3379763"/>
                <a:gd name="connsiteY1" fmla="*/ 0 h 4609855"/>
                <a:gd name="connsiteX2" fmla="*/ 3379763 w 3379763"/>
                <a:gd name="connsiteY2" fmla="*/ 4609855 h 4609855"/>
                <a:gd name="connsiteX3" fmla="*/ 0 w 3379763"/>
                <a:gd name="connsiteY3" fmla="*/ 4609855 h 460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9763" h="4609855">
                  <a:moveTo>
                    <a:pt x="0" y="0"/>
                  </a:moveTo>
                  <a:lnTo>
                    <a:pt x="3379763" y="0"/>
                  </a:lnTo>
                  <a:lnTo>
                    <a:pt x="3379763" y="4609855"/>
                  </a:lnTo>
                  <a:lnTo>
                    <a:pt x="0" y="4609855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glass1">
              <a:extLst>
                <a:ext uri="{FF2B5EF4-FFF2-40B4-BE49-F238E27FC236}">
                  <a16:creationId xmlns:a16="http://schemas.microsoft.com/office/drawing/2014/main" id="{FBBEB374-5704-621A-3EA9-A09985DC0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6936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alpha val="18000"/>
                  </a:schemeClr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314AAD7-F20C-1D43-B0D2-DEA99C5D0FFE}"/>
                </a:ext>
              </a:extLst>
            </p:cNvPr>
            <p:cNvSpPr/>
            <p:nvPr/>
          </p:nvSpPr>
          <p:spPr>
            <a:xfrm>
              <a:off x="3575304" y="2203704"/>
              <a:ext cx="914400" cy="640080"/>
            </a:xfrm>
            <a:prstGeom prst="roundRect">
              <a:avLst/>
            </a:prstGeom>
            <a:blipFill>
              <a:blip r:embed="rId4">
                <a:alphaModFix amt="8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112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0F906B3-49D6-B7F0-C559-B1EE4C82C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C2E9FB-136B-4E39-C992-7F118D560CC2}"/>
              </a:ext>
            </a:extLst>
          </p:cNvPr>
          <p:cNvGrpSpPr/>
          <p:nvPr/>
        </p:nvGrpSpPr>
        <p:grpSpPr>
          <a:xfrm>
            <a:off x="2916936" y="1124072"/>
            <a:ext cx="7315200" cy="4609855"/>
            <a:chOff x="2916936" y="1124072"/>
            <a:chExt cx="7315200" cy="460985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5374F6C-2261-6B40-7DD4-BE74278926A4}"/>
                </a:ext>
              </a:extLst>
            </p:cNvPr>
            <p:cNvGrpSpPr/>
            <p:nvPr/>
          </p:nvGrpSpPr>
          <p:grpSpPr>
            <a:xfrm>
              <a:off x="2916936" y="1124072"/>
              <a:ext cx="7315200" cy="4609855"/>
              <a:chOff x="2438397" y="1124072"/>
              <a:chExt cx="7315200" cy="4609855"/>
            </a:xfrm>
          </p:grpSpPr>
          <p:sp>
            <p:nvSpPr>
              <p:cNvPr id="25" name="glass2">
                <a:extLst>
                  <a:ext uri="{FF2B5EF4-FFF2-40B4-BE49-F238E27FC236}">
                    <a16:creationId xmlns:a16="http://schemas.microsoft.com/office/drawing/2014/main" id="{E4AEEDF2-17E3-6360-B51E-EADDB30FFD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7" y="1124072"/>
                <a:ext cx="7315200" cy="4609855"/>
              </a:xfrm>
              <a:prstGeom prst="roundRect">
                <a:avLst>
                  <a:gd name="adj" fmla="val 5427"/>
                </a:avLst>
              </a:prstGeom>
              <a:gradFill flip="none" rotWithShape="1">
                <a:gsLst>
                  <a:gs pos="50000">
                    <a:srgbClr val="13C636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520700" dist="469900" dir="2700000" algn="tl" rotWithShape="0">
                  <a:srgbClr val="13C636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glass1">
                <a:extLst>
                  <a:ext uri="{FF2B5EF4-FFF2-40B4-BE49-F238E27FC236}">
                    <a16:creationId xmlns:a16="http://schemas.microsoft.com/office/drawing/2014/main" id="{F7100945-1FEF-D0AF-2F5B-3D25CEC45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7" y="1124072"/>
                <a:ext cx="7315200" cy="4609855"/>
              </a:xfrm>
              <a:prstGeom prst="roundRect">
                <a:avLst>
                  <a:gd name="adj" fmla="val 5427"/>
                </a:avLst>
              </a:prstGeom>
              <a:gradFill flip="none" rotWithShape="1">
                <a:gsLst>
                  <a:gs pos="0">
                    <a:schemeClr val="bg1">
                      <a:alpha val="22000"/>
                    </a:schemeClr>
                  </a:gs>
                  <a:gs pos="100000">
                    <a:schemeClr val="bg1">
                      <a:alpha val="18000"/>
                    </a:schemeClr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chemeClr val="bg1">
                        <a:alpha val="19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13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C687E1C-5990-3D29-CCD0-72FADDBD09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6" r="2966"/>
            <a:stretch/>
          </p:blipFill>
          <p:spPr bwMode="auto">
            <a:xfrm>
              <a:off x="6602598" y="1124072"/>
              <a:ext cx="3379763" cy="4609855"/>
            </a:xfrm>
            <a:custGeom>
              <a:avLst/>
              <a:gdLst>
                <a:gd name="connsiteX0" fmla="*/ 0 w 3379763"/>
                <a:gd name="connsiteY0" fmla="*/ 0 h 4609855"/>
                <a:gd name="connsiteX1" fmla="*/ 3379763 w 3379763"/>
                <a:gd name="connsiteY1" fmla="*/ 0 h 4609855"/>
                <a:gd name="connsiteX2" fmla="*/ 3379763 w 3379763"/>
                <a:gd name="connsiteY2" fmla="*/ 4609855 h 4609855"/>
                <a:gd name="connsiteX3" fmla="*/ 0 w 3379763"/>
                <a:gd name="connsiteY3" fmla="*/ 4609855 h 460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9763" h="4609855">
                  <a:moveTo>
                    <a:pt x="0" y="0"/>
                  </a:moveTo>
                  <a:lnTo>
                    <a:pt x="3379763" y="0"/>
                  </a:lnTo>
                  <a:lnTo>
                    <a:pt x="3379763" y="4609855"/>
                  </a:lnTo>
                  <a:lnTo>
                    <a:pt x="0" y="4609855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C47CF3-8A96-6241-75AF-C80399A8BD50}"/>
                </a:ext>
              </a:extLst>
            </p:cNvPr>
            <p:cNvSpPr/>
            <p:nvPr/>
          </p:nvSpPr>
          <p:spPr>
            <a:xfrm>
              <a:off x="3459950" y="2122179"/>
              <a:ext cx="914400" cy="640080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0316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C6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9E6622-E8A4-73B5-F238-FEEBDA842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8DCAC7A-BAB0-DAB7-FF4D-DC28AD8DBBE4}"/>
              </a:ext>
            </a:extLst>
          </p:cNvPr>
          <p:cNvGrpSpPr/>
          <p:nvPr/>
        </p:nvGrpSpPr>
        <p:grpSpPr>
          <a:xfrm>
            <a:off x="2438397" y="1124072"/>
            <a:ext cx="7315200" cy="4609855"/>
            <a:chOff x="2438397" y="1124072"/>
            <a:chExt cx="7315200" cy="4609855"/>
          </a:xfrm>
        </p:grpSpPr>
        <p:sp>
          <p:nvSpPr>
            <p:cNvPr id="12" name="glass2">
              <a:extLst>
                <a:ext uri="{FF2B5EF4-FFF2-40B4-BE49-F238E27FC236}">
                  <a16:creationId xmlns:a16="http://schemas.microsoft.com/office/drawing/2014/main" id="{3B326484-A41A-619E-E0CA-38A859CF8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50000">
                  <a:srgbClr val="13C636"/>
                </a:gs>
                <a:gs pos="100000">
                  <a:schemeClr val="bg1">
                    <a:alpha val="7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20700" dist="469900" dir="2700000" algn="tl" rotWithShape="0">
                <a:srgbClr val="13C636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glass1">
              <a:extLst>
                <a:ext uri="{FF2B5EF4-FFF2-40B4-BE49-F238E27FC236}">
                  <a16:creationId xmlns:a16="http://schemas.microsoft.com/office/drawing/2014/main" id="{1D1D9EEA-0FF7-B7CE-109F-2550C9854A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alpha val="18000"/>
                  </a:schemeClr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8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AA4AB-EEEB-C9B3-652A-6577B5D0A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330E426-8DCE-07DA-A655-F90386F0C585}"/>
              </a:ext>
            </a:extLst>
          </p:cNvPr>
          <p:cNvGrpSpPr/>
          <p:nvPr/>
        </p:nvGrpSpPr>
        <p:grpSpPr>
          <a:xfrm>
            <a:off x="2916936" y="1124072"/>
            <a:ext cx="7315200" cy="4609855"/>
            <a:chOff x="2438397" y="1124072"/>
            <a:chExt cx="7315200" cy="4609855"/>
          </a:xfrm>
        </p:grpSpPr>
        <p:sp>
          <p:nvSpPr>
            <p:cNvPr id="11" name="glass2">
              <a:extLst>
                <a:ext uri="{FF2B5EF4-FFF2-40B4-BE49-F238E27FC236}">
                  <a16:creationId xmlns:a16="http://schemas.microsoft.com/office/drawing/2014/main" id="{E76BE12E-6FB1-EA69-45A6-C11123805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50000">
                  <a:srgbClr val="EF2E31"/>
                </a:gs>
                <a:gs pos="100000">
                  <a:schemeClr val="bg1">
                    <a:alpha val="7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20700" dist="469900" dir="2700000" algn="tl" rotWithShape="0">
                <a:srgbClr val="EF2E31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glass1">
              <a:extLst>
                <a:ext uri="{FF2B5EF4-FFF2-40B4-BE49-F238E27FC236}">
                  <a16:creationId xmlns:a16="http://schemas.microsoft.com/office/drawing/2014/main" id="{BD825490-095F-3DE2-CADC-25DD3C22B7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alpha val="18000"/>
                  </a:schemeClr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A red arrow in a black square&#10;&#10;AI-generated content may be incorrect.">
            <a:extLst>
              <a:ext uri="{FF2B5EF4-FFF2-40B4-BE49-F238E27FC236}">
                <a16:creationId xmlns:a16="http://schemas.microsoft.com/office/drawing/2014/main" id="{D8D3F24E-7437-7C4A-A0A3-F68F0C3530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68" y="1737359"/>
            <a:ext cx="3383280" cy="3383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5606AD-62ED-A441-55D9-8D6D31C97E5F}"/>
              </a:ext>
            </a:extLst>
          </p:cNvPr>
          <p:cNvSpPr txBox="1"/>
          <p:nvPr/>
        </p:nvSpPr>
        <p:spPr>
          <a:xfrm>
            <a:off x="3459950" y="1360837"/>
            <a:ext cx="5074449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Banque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cantonale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de Genève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11572-98F8-0E83-F2D2-FEC4CCE2F527}"/>
              </a:ext>
            </a:extLst>
          </p:cNvPr>
          <p:cNvSpPr txBox="1"/>
          <p:nvPr/>
        </p:nvSpPr>
        <p:spPr>
          <a:xfrm>
            <a:off x="3459950" y="4647648"/>
            <a:ext cx="33797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 BY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7F3E1-4C59-42ED-6BEF-313F97777638}"/>
              </a:ext>
            </a:extLst>
          </p:cNvPr>
          <p:cNvSpPr txBox="1"/>
          <p:nvPr/>
        </p:nvSpPr>
        <p:spPr>
          <a:xfrm>
            <a:off x="3459951" y="2976992"/>
            <a:ext cx="393192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CASH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4D623-6DC6-E15B-D411-3F8A77C78549}"/>
              </a:ext>
            </a:extLst>
          </p:cNvPr>
          <p:cNvSpPr txBox="1"/>
          <p:nvPr/>
        </p:nvSpPr>
        <p:spPr>
          <a:xfrm>
            <a:off x="3459951" y="3167261"/>
            <a:ext cx="4206240" cy="9233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12’320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B99AF-F9D5-1CC0-6213-97ECA03559E5}"/>
              </a:ext>
            </a:extLst>
          </p:cNvPr>
          <p:cNvSpPr txBox="1"/>
          <p:nvPr/>
        </p:nvSpPr>
        <p:spPr>
          <a:xfrm>
            <a:off x="3459951" y="3968748"/>
            <a:ext cx="384048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(+1’200 since previous month)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F606F-BB7D-3833-26A3-51BFD7DEF97F}"/>
              </a:ext>
            </a:extLst>
          </p:cNvPr>
          <p:cNvSpPr txBox="1"/>
          <p:nvPr/>
        </p:nvSpPr>
        <p:spPr>
          <a:xfrm>
            <a:off x="7383743" y="4651007"/>
            <a:ext cx="256032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AS % OF WEALTH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A97396-75DD-F980-43A6-69ECE5573695}"/>
              </a:ext>
            </a:extLst>
          </p:cNvPr>
          <p:cNvSpPr/>
          <p:nvPr/>
        </p:nvSpPr>
        <p:spPr>
          <a:xfrm>
            <a:off x="3459950" y="2122179"/>
            <a:ext cx="914400" cy="64008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5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C0B67-287E-E9F6-4D08-8257061E2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7A4A56E-87D5-9A8A-464D-93B8E84076B0}"/>
              </a:ext>
            </a:extLst>
          </p:cNvPr>
          <p:cNvGrpSpPr/>
          <p:nvPr/>
        </p:nvGrpSpPr>
        <p:grpSpPr>
          <a:xfrm>
            <a:off x="2438083" y="1121464"/>
            <a:ext cx="7315834" cy="4615072"/>
            <a:chOff x="2438083" y="1121464"/>
            <a:chExt cx="7315834" cy="461507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921B801-66AC-0E1D-3DCF-25A179A33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38083" y="1121464"/>
              <a:ext cx="7315834" cy="461507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9325336-B3DF-8FBF-E531-FBDFED2C9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8269" y="2289746"/>
              <a:ext cx="365792" cy="499915"/>
            </a:xfrm>
            <a:prstGeom prst="rect">
              <a:avLst/>
            </a:prstGeom>
          </p:spPr>
        </p:pic>
        <p:sp>
          <p:nvSpPr>
            <p:cNvPr id="5" name="glass1">
              <a:extLst>
                <a:ext uri="{FF2B5EF4-FFF2-40B4-BE49-F238E27FC236}">
                  <a16:creationId xmlns:a16="http://schemas.microsoft.com/office/drawing/2014/main" id="{BCBEA88E-D6B0-1A74-03A5-88919DD34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400" y="1124073"/>
              <a:ext cx="7315200" cy="4609855"/>
            </a:xfrm>
            <a:prstGeom prst="roundRect">
              <a:avLst>
                <a:gd name="adj" fmla="val 5427"/>
              </a:avLst>
            </a:prstGeom>
            <a:solidFill>
              <a:srgbClr val="8C94A1">
                <a:alpha val="50000"/>
              </a:srgb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AF79C28-CFCB-BBE8-F00F-E5CF8CEAC7D6}"/>
                </a:ext>
              </a:extLst>
            </p:cNvPr>
            <p:cNvSpPr/>
            <p:nvPr/>
          </p:nvSpPr>
          <p:spPr>
            <a:xfrm>
              <a:off x="3096768" y="2203705"/>
              <a:ext cx="914400" cy="640080"/>
            </a:xfrm>
            <a:prstGeom prst="roundRect">
              <a:avLst/>
            </a:prstGeom>
            <a:blipFill>
              <a:blip r:embed="rId5">
                <a:alphaModFix amt="8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81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4122E-2C5C-B604-D83A-28F2D18B9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lass2">
            <a:extLst>
              <a:ext uri="{FF2B5EF4-FFF2-40B4-BE49-F238E27FC236}">
                <a16:creationId xmlns:a16="http://schemas.microsoft.com/office/drawing/2014/main" id="{B3CD1F06-ED1A-4223-8B4D-2EFC04BB815F}"/>
              </a:ext>
            </a:extLst>
          </p:cNvPr>
          <p:cNvSpPr>
            <a:spLocks noChangeAspect="1"/>
          </p:cNvSpPr>
          <p:nvPr/>
        </p:nvSpPr>
        <p:spPr>
          <a:xfrm>
            <a:off x="2438400" y="1124073"/>
            <a:ext cx="7315200" cy="4609855"/>
          </a:xfrm>
          <a:prstGeom prst="roundRect">
            <a:avLst>
              <a:gd name="adj" fmla="val 5427"/>
            </a:avLst>
          </a:prstGeom>
          <a:solidFill>
            <a:srgbClr val="0F0F0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red arrow in a black square&#10;&#10;AI-generated content may be incorrect.">
            <a:extLst>
              <a:ext uri="{FF2B5EF4-FFF2-40B4-BE49-F238E27FC236}">
                <a16:creationId xmlns:a16="http://schemas.microsoft.com/office/drawing/2014/main" id="{DFF12B58-34E3-A999-AD93-283B7B42AF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32" y="1737360"/>
            <a:ext cx="3383280" cy="33832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349578-3EF2-48F0-811B-78A24B500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0483" y="1273864"/>
            <a:ext cx="7315834" cy="46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0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1CC3A-B4BE-DA18-E890-2E0B5CBAA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027FFAB-76D9-B397-EC8F-BC2A5C460428}"/>
              </a:ext>
            </a:extLst>
          </p:cNvPr>
          <p:cNvGrpSpPr/>
          <p:nvPr/>
        </p:nvGrpSpPr>
        <p:grpSpPr>
          <a:xfrm>
            <a:off x="2438400" y="1124073"/>
            <a:ext cx="7315200" cy="4609855"/>
            <a:chOff x="2438400" y="1124073"/>
            <a:chExt cx="7315200" cy="4609855"/>
          </a:xfrm>
        </p:grpSpPr>
        <p:sp>
          <p:nvSpPr>
            <p:cNvPr id="11" name="glass2">
              <a:extLst>
                <a:ext uri="{FF2B5EF4-FFF2-40B4-BE49-F238E27FC236}">
                  <a16:creationId xmlns:a16="http://schemas.microsoft.com/office/drawing/2014/main" id="{A0CDCEFF-1CF9-B278-05DE-E7AF271DA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400" y="1124073"/>
              <a:ext cx="7315200" cy="4609855"/>
            </a:xfrm>
            <a:prstGeom prst="roundRect">
              <a:avLst>
                <a:gd name="adj" fmla="val 5427"/>
              </a:avLst>
            </a:prstGeom>
            <a:solidFill>
              <a:srgbClr val="F24C5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 descr="A red arrow in a black square&#10;&#10;AI-generated content may be incorrect.">
              <a:extLst>
                <a:ext uri="{FF2B5EF4-FFF2-40B4-BE49-F238E27FC236}">
                  <a16:creationId xmlns:a16="http://schemas.microsoft.com/office/drawing/2014/main" id="{4B20E7F1-80EF-98D0-658E-68CDE00ED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432" y="1737360"/>
              <a:ext cx="3383280" cy="3383280"/>
            </a:xfrm>
            <a:prstGeom prst="rect">
              <a:avLst/>
            </a:prstGeom>
          </p:spPr>
        </p:pic>
        <p:sp>
          <p:nvSpPr>
            <p:cNvPr id="3" name="glass1">
              <a:extLst>
                <a:ext uri="{FF2B5EF4-FFF2-40B4-BE49-F238E27FC236}">
                  <a16:creationId xmlns:a16="http://schemas.microsoft.com/office/drawing/2014/main" id="{5249CB7B-A687-40AA-EFC7-D75E5BE20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400" y="1124073"/>
              <a:ext cx="7315200" cy="4609855"/>
            </a:xfrm>
            <a:prstGeom prst="roundRect">
              <a:avLst>
                <a:gd name="adj" fmla="val 5427"/>
              </a:avLst>
            </a:prstGeom>
            <a:solidFill>
              <a:srgbClr val="8C94A1">
                <a:alpha val="50000"/>
              </a:srgbClr>
            </a:soli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410FC2A-49E8-0F0E-EF84-3F2848193EE9}"/>
                </a:ext>
              </a:extLst>
            </p:cNvPr>
            <p:cNvSpPr/>
            <p:nvPr/>
          </p:nvSpPr>
          <p:spPr>
            <a:xfrm>
              <a:off x="3096768" y="2203705"/>
              <a:ext cx="914400" cy="640080"/>
            </a:xfrm>
            <a:prstGeom prst="roundRect">
              <a:avLst/>
            </a:prstGeom>
            <a:blipFill>
              <a:blip r:embed="rId3">
                <a:alphaModFix amt="8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56E4F8-3435-5321-EEC1-2493D4E86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8269" y="2289746"/>
              <a:ext cx="365792" cy="499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1831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EDDB9C3-46B9-9AA6-8C53-01F19FB7F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D67A82A-D09D-4307-29F2-EB8143344B1E}"/>
              </a:ext>
            </a:extLst>
          </p:cNvPr>
          <p:cNvGrpSpPr/>
          <p:nvPr/>
        </p:nvGrpSpPr>
        <p:grpSpPr>
          <a:xfrm>
            <a:off x="737299" y="1746505"/>
            <a:ext cx="914400" cy="914400"/>
            <a:chOff x="591408" y="1040023"/>
            <a:chExt cx="640080" cy="640080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31244B2A-22F3-5C9E-BA05-10561FD12B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408" y="1040023"/>
              <a:ext cx="640080" cy="640080"/>
            </a:xfrm>
            <a:prstGeom prst="arc">
              <a:avLst>
                <a:gd name="adj1" fmla="val 16200000"/>
                <a:gd name="adj2" fmla="val 19960861"/>
              </a:avLst>
            </a:prstGeom>
            <a:noFill/>
            <a:ln w="44450">
              <a:solidFill>
                <a:srgbClr val="EF2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5958784-D444-CC37-5C3E-EF4C17BD6C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848" y="1131463"/>
              <a:ext cx="457200" cy="457200"/>
            </a:xfrm>
            <a:prstGeom prst="arc">
              <a:avLst>
                <a:gd name="adj1" fmla="val 16200000"/>
                <a:gd name="adj2" fmla="val 19960861"/>
              </a:avLst>
            </a:prstGeom>
            <a:noFill/>
            <a:ln w="44450">
              <a:solidFill>
                <a:srgbClr val="EF2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80066D33-A650-DEA2-57A8-FAAF84599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288" y="1222903"/>
              <a:ext cx="274320" cy="274320"/>
            </a:xfrm>
            <a:prstGeom prst="arc">
              <a:avLst>
                <a:gd name="adj1" fmla="val 16200000"/>
                <a:gd name="adj2" fmla="val 19960861"/>
              </a:avLst>
            </a:prstGeom>
            <a:noFill/>
            <a:ln w="44450">
              <a:solidFill>
                <a:srgbClr val="EF2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0F032D-234E-F973-48A3-AFAF64C6B8CD}"/>
              </a:ext>
            </a:extLst>
          </p:cNvPr>
          <p:cNvGrpSpPr/>
          <p:nvPr/>
        </p:nvGrpSpPr>
        <p:grpSpPr>
          <a:xfrm rot="3600000">
            <a:off x="889699" y="1898905"/>
            <a:ext cx="914400" cy="914400"/>
            <a:chOff x="591408" y="1040023"/>
            <a:chExt cx="640080" cy="640080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0AD3294E-5263-2C49-EB1A-4C31DB4C16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408" y="1040023"/>
              <a:ext cx="640080" cy="640080"/>
            </a:xfrm>
            <a:prstGeom prst="arc">
              <a:avLst>
                <a:gd name="adj1" fmla="val 16200000"/>
                <a:gd name="adj2" fmla="val 19960861"/>
              </a:avLst>
            </a:prstGeom>
            <a:noFill/>
            <a:ln w="44450">
              <a:solidFill>
                <a:srgbClr val="EF2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F2178707-85DB-C43C-F424-E25D4C4DA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848" y="1131463"/>
              <a:ext cx="457200" cy="457200"/>
            </a:xfrm>
            <a:prstGeom prst="arc">
              <a:avLst>
                <a:gd name="adj1" fmla="val 16200000"/>
                <a:gd name="adj2" fmla="val 19960861"/>
              </a:avLst>
            </a:prstGeom>
            <a:noFill/>
            <a:ln w="44450">
              <a:solidFill>
                <a:srgbClr val="EF2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78EA325C-1C64-EFA1-1C83-D712C68B8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288" y="1222903"/>
              <a:ext cx="274320" cy="274320"/>
            </a:xfrm>
            <a:prstGeom prst="arc">
              <a:avLst>
                <a:gd name="adj1" fmla="val 16200000"/>
                <a:gd name="adj2" fmla="val 19960861"/>
              </a:avLst>
            </a:prstGeom>
            <a:noFill/>
            <a:ln w="44450">
              <a:solidFill>
                <a:srgbClr val="EF2E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18EF3A2-5CA8-8BB7-E1FC-1384E1C5F4F0}"/>
              </a:ext>
            </a:extLst>
          </p:cNvPr>
          <p:cNvGrpSpPr/>
          <p:nvPr/>
        </p:nvGrpSpPr>
        <p:grpSpPr>
          <a:xfrm>
            <a:off x="2438083" y="1121464"/>
            <a:ext cx="7315834" cy="4615072"/>
            <a:chOff x="2438083" y="1121464"/>
            <a:chExt cx="7315834" cy="46150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5CE47C-ED0C-C0F0-BE02-6B93CF4A0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38083" y="1121464"/>
              <a:ext cx="7315834" cy="461507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64C0999-79F7-9C7E-F6E2-D4AB68DFC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8269" y="2289746"/>
              <a:ext cx="365792" cy="499915"/>
            </a:xfrm>
            <a:prstGeom prst="rect">
              <a:avLst/>
            </a:prstGeom>
          </p:spPr>
        </p:pic>
        <p:sp>
          <p:nvSpPr>
            <p:cNvPr id="5" name="glass1">
              <a:extLst>
                <a:ext uri="{FF2B5EF4-FFF2-40B4-BE49-F238E27FC236}">
                  <a16:creationId xmlns:a16="http://schemas.microsoft.com/office/drawing/2014/main" id="{8C97CE0F-E74A-53EE-2454-9AB664882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400" y="1124073"/>
              <a:ext cx="7315200" cy="4609855"/>
            </a:xfrm>
            <a:prstGeom prst="roundRect">
              <a:avLst>
                <a:gd name="adj" fmla="val 5427"/>
              </a:avLst>
            </a:prstGeom>
            <a:solidFill>
              <a:srgbClr val="8C94A1">
                <a:alpha val="50000"/>
              </a:srgb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E38BB9D-87E7-A4E9-53D8-CF222C319BFB}"/>
                </a:ext>
              </a:extLst>
            </p:cNvPr>
            <p:cNvSpPr/>
            <p:nvPr/>
          </p:nvSpPr>
          <p:spPr>
            <a:xfrm>
              <a:off x="3096768" y="2203705"/>
              <a:ext cx="914400" cy="640080"/>
            </a:xfrm>
            <a:prstGeom prst="roundRect">
              <a:avLst/>
            </a:prstGeom>
            <a:blipFill>
              <a:blip r:embed="rId5">
                <a:alphaModFix amt="8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15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6813D-3433-C859-06B4-EF37064A4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CAD0619-B844-C383-E871-D3C8A7063F7E}"/>
              </a:ext>
            </a:extLst>
          </p:cNvPr>
          <p:cNvGrpSpPr/>
          <p:nvPr/>
        </p:nvGrpSpPr>
        <p:grpSpPr>
          <a:xfrm>
            <a:off x="2438083" y="1121464"/>
            <a:ext cx="7315834" cy="4615072"/>
            <a:chOff x="2438083" y="1121464"/>
            <a:chExt cx="7315834" cy="46150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F3AB7F-41DB-58C6-3D09-A914D0C0D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38083" y="1121464"/>
              <a:ext cx="7315834" cy="461507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43E113F-B65D-EE3F-BF43-7FC306D74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2232" y="2286000"/>
              <a:ext cx="365792" cy="499915"/>
            </a:xfrm>
            <a:prstGeom prst="rect">
              <a:avLst/>
            </a:prstGeom>
          </p:spPr>
        </p:pic>
        <p:sp>
          <p:nvSpPr>
            <p:cNvPr id="11" name="glass1">
              <a:extLst>
                <a:ext uri="{FF2B5EF4-FFF2-40B4-BE49-F238E27FC236}">
                  <a16:creationId xmlns:a16="http://schemas.microsoft.com/office/drawing/2014/main" id="{B40C7D99-9B81-25CE-7D0D-4DFE44F82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083" y="1126681"/>
              <a:ext cx="7315200" cy="4609855"/>
            </a:xfrm>
            <a:prstGeom prst="roundRect">
              <a:avLst>
                <a:gd name="adj" fmla="val 5427"/>
              </a:avLst>
            </a:prstGeom>
            <a:solidFill>
              <a:srgbClr val="8C94A1">
                <a:alpha val="50000"/>
              </a:srgbClr>
            </a:soli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7B30DE5-C8D0-D2C6-30A9-2B64F47308CA}"/>
                </a:ext>
              </a:extLst>
            </p:cNvPr>
            <p:cNvSpPr/>
            <p:nvPr/>
          </p:nvSpPr>
          <p:spPr>
            <a:xfrm>
              <a:off x="3068962" y="2207309"/>
              <a:ext cx="914400" cy="640080"/>
            </a:xfrm>
            <a:prstGeom prst="roundRect">
              <a:avLst/>
            </a:prstGeom>
            <a:blipFill>
              <a:blip r:embed="rId5">
                <a:alphaModFix amt="8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194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6061BAA-DBE9-B088-1912-5EF4C2D98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DE4F3C-9ED2-0FD3-8AB3-2E1D4FF9EF51}"/>
              </a:ext>
            </a:extLst>
          </p:cNvPr>
          <p:cNvGrpSpPr/>
          <p:nvPr/>
        </p:nvGrpSpPr>
        <p:grpSpPr>
          <a:xfrm>
            <a:off x="2916936" y="1124072"/>
            <a:ext cx="7315200" cy="4609855"/>
            <a:chOff x="2916936" y="1124072"/>
            <a:chExt cx="7315200" cy="4609855"/>
          </a:xfrm>
        </p:grpSpPr>
        <p:sp>
          <p:nvSpPr>
            <p:cNvPr id="11" name="glass2">
              <a:extLst>
                <a:ext uri="{FF2B5EF4-FFF2-40B4-BE49-F238E27FC236}">
                  <a16:creationId xmlns:a16="http://schemas.microsoft.com/office/drawing/2014/main" id="{4B6AD0A5-CA3B-9664-DBC1-0848D7610A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6936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50000">
                  <a:srgbClr val="EF2E31">
                    <a:alpha val="50000"/>
                  </a:srgbClr>
                </a:gs>
                <a:gs pos="100000">
                  <a:schemeClr val="bg1">
                    <a:alpha val="5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 descr="A red arrow in a black square&#10;&#10;AI-generated content may be incorrect.">
              <a:extLst>
                <a:ext uri="{FF2B5EF4-FFF2-40B4-BE49-F238E27FC236}">
                  <a16:creationId xmlns:a16="http://schemas.microsoft.com/office/drawing/2014/main" id="{A21A3B8B-DFC1-A69D-399E-6A3497718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1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968" y="1737359"/>
              <a:ext cx="3383280" cy="3383280"/>
            </a:xfrm>
            <a:prstGeom prst="rect">
              <a:avLst/>
            </a:prstGeom>
          </p:spPr>
        </p:pic>
        <p:sp>
          <p:nvSpPr>
            <p:cNvPr id="12" name="glass1">
              <a:extLst>
                <a:ext uri="{FF2B5EF4-FFF2-40B4-BE49-F238E27FC236}">
                  <a16:creationId xmlns:a16="http://schemas.microsoft.com/office/drawing/2014/main" id="{F3897155-0C80-C6A2-4B59-09ACCDFDA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6936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alpha val="18000"/>
                  </a:schemeClr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DDCD6EB-9021-369D-A3CF-B41B0490C64B}"/>
                </a:ext>
              </a:extLst>
            </p:cNvPr>
            <p:cNvSpPr/>
            <p:nvPr/>
          </p:nvSpPr>
          <p:spPr>
            <a:xfrm>
              <a:off x="3575304" y="2203704"/>
              <a:ext cx="914400" cy="640080"/>
            </a:xfrm>
            <a:prstGeom prst="roundRect">
              <a:avLst/>
            </a:prstGeom>
            <a:blipFill>
              <a:blip r:embed="rId4">
                <a:alphaModFix amt="8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0682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1C1F33B-FBBE-981C-DE66-FFE7DA718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F8AB17-E48A-072F-8205-FA7FEB35E89F}"/>
              </a:ext>
            </a:extLst>
          </p:cNvPr>
          <p:cNvGrpSpPr/>
          <p:nvPr/>
        </p:nvGrpSpPr>
        <p:grpSpPr>
          <a:xfrm>
            <a:off x="2916936" y="1124072"/>
            <a:ext cx="7315200" cy="4609855"/>
            <a:chOff x="2916936" y="1124072"/>
            <a:chExt cx="7315200" cy="46098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7055E1-7092-D253-4821-B5F630E2E655}"/>
                </a:ext>
              </a:extLst>
            </p:cNvPr>
            <p:cNvGrpSpPr/>
            <p:nvPr/>
          </p:nvGrpSpPr>
          <p:grpSpPr>
            <a:xfrm>
              <a:off x="2916936" y="1124072"/>
              <a:ext cx="7315200" cy="4609855"/>
              <a:chOff x="2438397" y="1124072"/>
              <a:chExt cx="7315200" cy="4609855"/>
            </a:xfrm>
          </p:grpSpPr>
          <p:sp>
            <p:nvSpPr>
              <p:cNvPr id="11" name="glass2">
                <a:extLst>
                  <a:ext uri="{FF2B5EF4-FFF2-40B4-BE49-F238E27FC236}">
                    <a16:creationId xmlns:a16="http://schemas.microsoft.com/office/drawing/2014/main" id="{7B889DDB-8AAE-B295-B09C-71C2A0B582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7" y="1124072"/>
                <a:ext cx="7315200" cy="4609855"/>
              </a:xfrm>
              <a:prstGeom prst="roundRect">
                <a:avLst>
                  <a:gd name="adj" fmla="val 5427"/>
                </a:avLst>
              </a:prstGeom>
              <a:gradFill flip="none" rotWithShape="1">
                <a:gsLst>
                  <a:gs pos="50000">
                    <a:srgbClr val="EF2E31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520700" dist="469900" dir="2700000" algn="tl" rotWithShape="0">
                  <a:srgbClr val="EF2E31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glass1">
                <a:extLst>
                  <a:ext uri="{FF2B5EF4-FFF2-40B4-BE49-F238E27FC236}">
                    <a16:creationId xmlns:a16="http://schemas.microsoft.com/office/drawing/2014/main" id="{1AB81DE5-6A61-40D2-72BE-BED5B25E73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7" y="1124072"/>
                <a:ext cx="7315200" cy="4609855"/>
              </a:xfrm>
              <a:prstGeom prst="roundRect">
                <a:avLst>
                  <a:gd name="adj" fmla="val 5427"/>
                </a:avLst>
              </a:prstGeom>
              <a:gradFill flip="none" rotWithShape="1">
                <a:gsLst>
                  <a:gs pos="0">
                    <a:schemeClr val="bg1">
                      <a:alpha val="22000"/>
                    </a:schemeClr>
                  </a:gs>
                  <a:gs pos="100000">
                    <a:schemeClr val="bg1">
                      <a:alpha val="18000"/>
                    </a:schemeClr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chemeClr val="bg1">
                        <a:alpha val="19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13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 descr="A red arrow in a black square&#10;&#10;AI-generated content may be incorrect.">
              <a:extLst>
                <a:ext uri="{FF2B5EF4-FFF2-40B4-BE49-F238E27FC236}">
                  <a16:creationId xmlns:a16="http://schemas.microsoft.com/office/drawing/2014/main" id="{2B6B481A-4CEA-0503-F8E0-A72F858DB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968" y="1737359"/>
              <a:ext cx="3383280" cy="338328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E282811-BFB1-A8FD-3EAF-A4F952CEE841}"/>
                </a:ext>
              </a:extLst>
            </p:cNvPr>
            <p:cNvSpPr/>
            <p:nvPr/>
          </p:nvSpPr>
          <p:spPr>
            <a:xfrm>
              <a:off x="3459950" y="2122179"/>
              <a:ext cx="914400" cy="640080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210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2E3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2597C-540B-3143-621B-19FA2431F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4C9941E-1681-AD1E-CFF4-16373947B16E}"/>
              </a:ext>
            </a:extLst>
          </p:cNvPr>
          <p:cNvGrpSpPr/>
          <p:nvPr/>
        </p:nvGrpSpPr>
        <p:grpSpPr>
          <a:xfrm>
            <a:off x="2438397" y="1124072"/>
            <a:ext cx="7315200" cy="4609855"/>
            <a:chOff x="2438397" y="1124072"/>
            <a:chExt cx="7315200" cy="4609855"/>
          </a:xfrm>
        </p:grpSpPr>
        <p:sp>
          <p:nvSpPr>
            <p:cNvPr id="12" name="glass2">
              <a:extLst>
                <a:ext uri="{FF2B5EF4-FFF2-40B4-BE49-F238E27FC236}">
                  <a16:creationId xmlns:a16="http://schemas.microsoft.com/office/drawing/2014/main" id="{BEE6B838-B97F-5350-A566-03126A91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50000">
                  <a:srgbClr val="EF2E31"/>
                </a:gs>
                <a:gs pos="100000">
                  <a:schemeClr val="bg1">
                    <a:alpha val="7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20700" dist="469900" dir="2700000" algn="tl" rotWithShape="0">
                <a:srgbClr val="EF2E31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glass1">
              <a:extLst>
                <a:ext uri="{FF2B5EF4-FFF2-40B4-BE49-F238E27FC236}">
                  <a16:creationId xmlns:a16="http://schemas.microsoft.com/office/drawing/2014/main" id="{80F606B2-56F5-5099-49C5-0D1A951ED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alpha val="18000"/>
                  </a:schemeClr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4159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0F98C-44FF-CA5C-1CB6-F569B66A0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31673A-476A-3181-22CD-32E7005E46A2}"/>
              </a:ext>
            </a:extLst>
          </p:cNvPr>
          <p:cNvGrpSpPr/>
          <p:nvPr/>
        </p:nvGrpSpPr>
        <p:grpSpPr>
          <a:xfrm>
            <a:off x="2916936" y="1124072"/>
            <a:ext cx="7315200" cy="4609855"/>
            <a:chOff x="2438397" y="1124072"/>
            <a:chExt cx="7315200" cy="4609855"/>
          </a:xfrm>
        </p:grpSpPr>
        <p:sp>
          <p:nvSpPr>
            <p:cNvPr id="11" name="glass2">
              <a:extLst>
                <a:ext uri="{FF2B5EF4-FFF2-40B4-BE49-F238E27FC236}">
                  <a16:creationId xmlns:a16="http://schemas.microsoft.com/office/drawing/2014/main" id="{7BEA18CA-7A86-D2F8-2E91-F908E29BE3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50000">
                  <a:srgbClr val="000000"/>
                </a:gs>
                <a:gs pos="100000">
                  <a:schemeClr val="bg1">
                    <a:alpha val="7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20700" dist="469900" dir="2700000" algn="tl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glass1">
              <a:extLst>
                <a:ext uri="{FF2B5EF4-FFF2-40B4-BE49-F238E27FC236}">
                  <a16:creationId xmlns:a16="http://schemas.microsoft.com/office/drawing/2014/main" id="{FF134177-AFC9-B2F9-1811-1FC408E08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alpha val="18000"/>
                  </a:schemeClr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black letter with a black background&#10;&#10;AI-generated content may be incorrect.">
            <a:extLst>
              <a:ext uri="{FF2B5EF4-FFF2-40B4-BE49-F238E27FC236}">
                <a16:creationId xmlns:a16="http://schemas.microsoft.com/office/drawing/2014/main" id="{D70F814D-A2B7-000F-69F4-9F429A69D5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68" y="1737359"/>
            <a:ext cx="3383280" cy="3383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D57278-C431-1302-5330-1967842C4C81}"/>
              </a:ext>
            </a:extLst>
          </p:cNvPr>
          <p:cNvSpPr txBox="1"/>
          <p:nvPr/>
        </p:nvSpPr>
        <p:spPr>
          <a:xfrm>
            <a:off x="3459950" y="1360837"/>
            <a:ext cx="5074449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Revolut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32D28-4216-6CA0-ADB4-5B6B5F5FE98F}"/>
              </a:ext>
            </a:extLst>
          </p:cNvPr>
          <p:cNvSpPr txBox="1"/>
          <p:nvPr/>
        </p:nvSpPr>
        <p:spPr>
          <a:xfrm>
            <a:off x="3459950" y="4647648"/>
            <a:ext cx="33797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 BY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09472-FD2B-7113-4A41-951F7C53EAE8}"/>
              </a:ext>
            </a:extLst>
          </p:cNvPr>
          <p:cNvSpPr txBox="1"/>
          <p:nvPr/>
        </p:nvSpPr>
        <p:spPr>
          <a:xfrm>
            <a:off x="3459951" y="2976992"/>
            <a:ext cx="393192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CASH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9BC4C-E2E7-975F-ACE3-4ADA097B940C}"/>
              </a:ext>
            </a:extLst>
          </p:cNvPr>
          <p:cNvSpPr txBox="1"/>
          <p:nvPr/>
        </p:nvSpPr>
        <p:spPr>
          <a:xfrm>
            <a:off x="3459951" y="3167261"/>
            <a:ext cx="4206240" cy="9233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12’320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198CF-56FB-97D8-96F2-492ED42D724B}"/>
              </a:ext>
            </a:extLst>
          </p:cNvPr>
          <p:cNvSpPr txBox="1"/>
          <p:nvPr/>
        </p:nvSpPr>
        <p:spPr>
          <a:xfrm>
            <a:off x="3459951" y="3968748"/>
            <a:ext cx="384048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(+1’200 since previous month)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84870-DAAD-6EDD-70F1-813CB745041F}"/>
              </a:ext>
            </a:extLst>
          </p:cNvPr>
          <p:cNvSpPr txBox="1"/>
          <p:nvPr/>
        </p:nvSpPr>
        <p:spPr>
          <a:xfrm>
            <a:off x="7383743" y="4651007"/>
            <a:ext cx="256032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AS % OF WEALTH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CE1648-BDDD-0932-07C2-0B1234D44984}"/>
              </a:ext>
            </a:extLst>
          </p:cNvPr>
          <p:cNvSpPr/>
          <p:nvPr/>
        </p:nvSpPr>
        <p:spPr>
          <a:xfrm>
            <a:off x="3459950" y="2122179"/>
            <a:ext cx="914400" cy="64008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80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A15BD-491F-03B6-80E2-CCDFF79F9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17119-3ECB-0B25-0F88-960D3A770BF0}"/>
              </a:ext>
            </a:extLst>
          </p:cNvPr>
          <p:cNvGrpSpPr/>
          <p:nvPr/>
        </p:nvGrpSpPr>
        <p:grpSpPr>
          <a:xfrm>
            <a:off x="2438083" y="1121464"/>
            <a:ext cx="7315834" cy="4615072"/>
            <a:chOff x="2438083" y="1121464"/>
            <a:chExt cx="7315834" cy="461507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3C57BE8-BFB1-9F80-0147-71176B88E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38083" y="1121464"/>
              <a:ext cx="7315834" cy="461507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1A53C7-06E2-1DA2-9F92-2A4061C06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2232" y="2286000"/>
              <a:ext cx="365792" cy="499915"/>
            </a:xfrm>
            <a:prstGeom prst="rect">
              <a:avLst/>
            </a:prstGeom>
          </p:spPr>
        </p:pic>
        <p:sp>
          <p:nvSpPr>
            <p:cNvPr id="4" name="glass1">
              <a:extLst>
                <a:ext uri="{FF2B5EF4-FFF2-40B4-BE49-F238E27FC236}">
                  <a16:creationId xmlns:a16="http://schemas.microsoft.com/office/drawing/2014/main" id="{B2D60349-CDFC-A70A-5D3F-0DCB7D624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400" y="1124073"/>
              <a:ext cx="7315200" cy="4609855"/>
            </a:xfrm>
            <a:prstGeom prst="roundRect">
              <a:avLst>
                <a:gd name="adj" fmla="val 5427"/>
              </a:avLst>
            </a:prstGeom>
            <a:solidFill>
              <a:srgbClr val="8C94A1">
                <a:alpha val="50000"/>
              </a:srgbClr>
            </a:soli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F82E511-B0E1-A2AB-C72C-40817E5C2B19}"/>
                </a:ext>
              </a:extLst>
            </p:cNvPr>
            <p:cNvSpPr/>
            <p:nvPr/>
          </p:nvSpPr>
          <p:spPr>
            <a:xfrm>
              <a:off x="3096768" y="2203705"/>
              <a:ext cx="914400" cy="640080"/>
            </a:xfrm>
            <a:prstGeom prst="roundRect">
              <a:avLst/>
            </a:prstGeom>
            <a:blipFill>
              <a:blip r:embed="rId5">
                <a:alphaModFix amt="8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3490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C0DA6-4773-AAB5-6C2F-7046F1F66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lass2">
            <a:extLst>
              <a:ext uri="{FF2B5EF4-FFF2-40B4-BE49-F238E27FC236}">
                <a16:creationId xmlns:a16="http://schemas.microsoft.com/office/drawing/2014/main" id="{7C1CBAA1-6C07-B268-7D86-89F3332761F8}"/>
              </a:ext>
            </a:extLst>
          </p:cNvPr>
          <p:cNvSpPr>
            <a:spLocks noChangeAspect="1"/>
          </p:cNvSpPr>
          <p:nvPr/>
        </p:nvSpPr>
        <p:spPr>
          <a:xfrm>
            <a:off x="2438400" y="1124073"/>
            <a:ext cx="7315200" cy="4609855"/>
          </a:xfrm>
          <a:prstGeom prst="roundRect">
            <a:avLst>
              <a:gd name="adj" fmla="val 5427"/>
            </a:avLst>
          </a:prstGeom>
          <a:solidFill>
            <a:srgbClr val="0F0F0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black letter with a black background&#10;&#10;AI-generated content may be incorrect.">
            <a:extLst>
              <a:ext uri="{FF2B5EF4-FFF2-40B4-BE49-F238E27FC236}">
                <a16:creationId xmlns:a16="http://schemas.microsoft.com/office/drawing/2014/main" id="{5944C566-1E26-A4AA-12C7-0FBFCE0B09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32" y="1737360"/>
            <a:ext cx="3383280" cy="3383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3A93BE-0D23-2432-EA05-06A1577AA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0483" y="1273864"/>
            <a:ext cx="7315834" cy="46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16D8E-C77B-6326-FA38-12F392EB1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3285F-AB55-723B-5BA3-4AF9D99AF66A}"/>
              </a:ext>
            </a:extLst>
          </p:cNvPr>
          <p:cNvGrpSpPr/>
          <p:nvPr/>
        </p:nvGrpSpPr>
        <p:grpSpPr>
          <a:xfrm>
            <a:off x="2438400" y="1124072"/>
            <a:ext cx="7315200" cy="4609856"/>
            <a:chOff x="2438400" y="1124072"/>
            <a:chExt cx="7315200" cy="4609856"/>
          </a:xfrm>
        </p:grpSpPr>
        <p:sp>
          <p:nvSpPr>
            <p:cNvPr id="11" name="glass2">
              <a:extLst>
                <a:ext uri="{FF2B5EF4-FFF2-40B4-BE49-F238E27FC236}">
                  <a16:creationId xmlns:a16="http://schemas.microsoft.com/office/drawing/2014/main" id="{3108BA46-1D29-6809-65EB-D37F6153FF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400" y="1124073"/>
              <a:ext cx="7315200" cy="4609855"/>
            </a:xfrm>
            <a:prstGeom prst="roundRect">
              <a:avLst>
                <a:gd name="adj" fmla="val 5427"/>
              </a:avLst>
            </a:prstGeom>
            <a:solidFill>
              <a:srgbClr val="1B1B1B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letter with a black background&#10;&#10;AI-generated content may be incorrect.">
              <a:extLst>
                <a:ext uri="{FF2B5EF4-FFF2-40B4-BE49-F238E27FC236}">
                  <a16:creationId xmlns:a16="http://schemas.microsoft.com/office/drawing/2014/main" id="{3A1720B8-DFA4-7290-E90C-942D2BA70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432" y="1737360"/>
              <a:ext cx="3383280" cy="3383280"/>
            </a:xfrm>
            <a:prstGeom prst="rect">
              <a:avLst/>
            </a:prstGeom>
          </p:spPr>
        </p:pic>
        <p:sp>
          <p:nvSpPr>
            <p:cNvPr id="2" name="glass1">
              <a:extLst>
                <a:ext uri="{FF2B5EF4-FFF2-40B4-BE49-F238E27FC236}">
                  <a16:creationId xmlns:a16="http://schemas.microsoft.com/office/drawing/2014/main" id="{D37AE2BF-242C-9238-D44A-B06D6ED30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400" y="1124072"/>
              <a:ext cx="7315200" cy="4609855"/>
            </a:xfrm>
            <a:prstGeom prst="roundRect">
              <a:avLst>
                <a:gd name="adj" fmla="val 5427"/>
              </a:avLst>
            </a:prstGeom>
            <a:solidFill>
              <a:srgbClr val="8C94A1">
                <a:alpha val="50000"/>
              </a:srgbClr>
            </a:soli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905613-0778-F402-1F05-B364788EEEDA}"/>
                </a:ext>
              </a:extLst>
            </p:cNvPr>
            <p:cNvSpPr/>
            <p:nvPr/>
          </p:nvSpPr>
          <p:spPr>
            <a:xfrm>
              <a:off x="3096768" y="2203705"/>
              <a:ext cx="914400" cy="640080"/>
            </a:xfrm>
            <a:prstGeom prst="roundRect">
              <a:avLst/>
            </a:prstGeom>
            <a:blipFill>
              <a:blip r:embed="rId4">
                <a:alphaModFix amt="8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072030-BFCC-0C69-238F-6FB47D18A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2232" y="2286000"/>
              <a:ext cx="365792" cy="499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194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F7D10E6-6FD7-D98B-253D-7973ED20A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1FFAB08-D175-2B6F-0141-6D46E4147F95}"/>
              </a:ext>
            </a:extLst>
          </p:cNvPr>
          <p:cNvGrpSpPr/>
          <p:nvPr/>
        </p:nvGrpSpPr>
        <p:grpSpPr>
          <a:xfrm>
            <a:off x="2916936" y="1124072"/>
            <a:ext cx="7315200" cy="4609855"/>
            <a:chOff x="2916936" y="1124072"/>
            <a:chExt cx="7315200" cy="4609855"/>
          </a:xfrm>
        </p:grpSpPr>
        <p:sp>
          <p:nvSpPr>
            <p:cNvPr id="11" name="glass2">
              <a:extLst>
                <a:ext uri="{FF2B5EF4-FFF2-40B4-BE49-F238E27FC236}">
                  <a16:creationId xmlns:a16="http://schemas.microsoft.com/office/drawing/2014/main" id="{D4150AE4-85E0-4E87-FC91-B12028227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6936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50000">
                  <a:srgbClr val="000000">
                    <a:alpha val="50000"/>
                  </a:srgbClr>
                </a:gs>
                <a:gs pos="100000">
                  <a:schemeClr val="bg1">
                    <a:alpha val="5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letter with a black background&#10;&#10;AI-generated content may be incorrect.">
              <a:extLst>
                <a:ext uri="{FF2B5EF4-FFF2-40B4-BE49-F238E27FC236}">
                  <a16:creationId xmlns:a16="http://schemas.microsoft.com/office/drawing/2014/main" id="{73A3375C-E8A7-BC2A-8CC0-B125659DC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1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968" y="1737359"/>
              <a:ext cx="3383280" cy="3383280"/>
            </a:xfrm>
            <a:prstGeom prst="rect">
              <a:avLst/>
            </a:prstGeom>
          </p:spPr>
        </p:pic>
        <p:sp>
          <p:nvSpPr>
            <p:cNvPr id="12" name="glass1">
              <a:extLst>
                <a:ext uri="{FF2B5EF4-FFF2-40B4-BE49-F238E27FC236}">
                  <a16:creationId xmlns:a16="http://schemas.microsoft.com/office/drawing/2014/main" id="{66D23E48-65F4-4E00-7784-BB565286ED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6936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alpha val="18000"/>
                  </a:schemeClr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15C4278-AC60-5F5A-D541-C4BD659708C7}"/>
                </a:ext>
              </a:extLst>
            </p:cNvPr>
            <p:cNvSpPr/>
            <p:nvPr/>
          </p:nvSpPr>
          <p:spPr>
            <a:xfrm>
              <a:off x="3575304" y="2203704"/>
              <a:ext cx="914400" cy="640080"/>
            </a:xfrm>
            <a:prstGeom prst="roundRect">
              <a:avLst/>
            </a:prstGeom>
            <a:blipFill>
              <a:blip r:embed="rId4">
                <a:alphaModFix amt="8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8853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A1DBD35-EBB0-4F11-1086-F6466717F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F132F0F-7228-BC82-CC6F-D94D4D71CC0A}"/>
              </a:ext>
            </a:extLst>
          </p:cNvPr>
          <p:cNvGrpSpPr/>
          <p:nvPr/>
        </p:nvGrpSpPr>
        <p:grpSpPr>
          <a:xfrm>
            <a:off x="2916936" y="1124072"/>
            <a:ext cx="7315200" cy="4609855"/>
            <a:chOff x="2916936" y="1124072"/>
            <a:chExt cx="7315200" cy="46098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24D2B03-9EC8-ADF5-BA37-B0C621922AEF}"/>
                </a:ext>
              </a:extLst>
            </p:cNvPr>
            <p:cNvGrpSpPr/>
            <p:nvPr/>
          </p:nvGrpSpPr>
          <p:grpSpPr>
            <a:xfrm>
              <a:off x="2916936" y="1124072"/>
              <a:ext cx="7315200" cy="4609855"/>
              <a:chOff x="2438397" y="1124072"/>
              <a:chExt cx="7315200" cy="4609855"/>
            </a:xfrm>
          </p:grpSpPr>
          <p:sp>
            <p:nvSpPr>
              <p:cNvPr id="11" name="glass2">
                <a:extLst>
                  <a:ext uri="{FF2B5EF4-FFF2-40B4-BE49-F238E27FC236}">
                    <a16:creationId xmlns:a16="http://schemas.microsoft.com/office/drawing/2014/main" id="{9AD6B747-5AF9-E221-9B03-CA28EA2366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7" y="1124072"/>
                <a:ext cx="7315200" cy="4609855"/>
              </a:xfrm>
              <a:prstGeom prst="roundRect">
                <a:avLst>
                  <a:gd name="adj" fmla="val 5427"/>
                </a:avLst>
              </a:prstGeom>
              <a:gradFill flip="none" rotWithShape="1">
                <a:gsLst>
                  <a:gs pos="50000">
                    <a:srgbClr val="000000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520700" dist="469900" dir="2700000" algn="tl" rotWithShape="0">
                  <a:srgbClr val="00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glass1">
                <a:extLst>
                  <a:ext uri="{FF2B5EF4-FFF2-40B4-BE49-F238E27FC236}">
                    <a16:creationId xmlns:a16="http://schemas.microsoft.com/office/drawing/2014/main" id="{5A64A2B6-0ACE-860A-CB07-C297D4D0FD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7" y="1124072"/>
                <a:ext cx="7315200" cy="4609855"/>
              </a:xfrm>
              <a:prstGeom prst="roundRect">
                <a:avLst>
                  <a:gd name="adj" fmla="val 5427"/>
                </a:avLst>
              </a:prstGeom>
              <a:gradFill flip="none" rotWithShape="1">
                <a:gsLst>
                  <a:gs pos="0">
                    <a:schemeClr val="bg1">
                      <a:alpha val="22000"/>
                    </a:schemeClr>
                  </a:gs>
                  <a:gs pos="100000">
                    <a:schemeClr val="bg1">
                      <a:alpha val="18000"/>
                    </a:schemeClr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chemeClr val="bg1">
                        <a:alpha val="19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13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" name="Picture 13" descr="A black letter with a black background&#10;&#10;AI-generated content may be incorrect.">
              <a:extLst>
                <a:ext uri="{FF2B5EF4-FFF2-40B4-BE49-F238E27FC236}">
                  <a16:creationId xmlns:a16="http://schemas.microsoft.com/office/drawing/2014/main" id="{5FD76B61-F0B5-DABC-AAF4-21AD9B696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968" y="1737359"/>
              <a:ext cx="3383280" cy="3383280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C48DC48-5A0C-59F9-3BBE-D1BFB4D2A4AE}"/>
                </a:ext>
              </a:extLst>
            </p:cNvPr>
            <p:cNvSpPr/>
            <p:nvPr/>
          </p:nvSpPr>
          <p:spPr>
            <a:xfrm>
              <a:off x="3459950" y="2122179"/>
              <a:ext cx="914400" cy="640080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1333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59D20B-68E3-7E0A-2BB5-008191C5D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9DDFD5-5028-D363-6B04-4F96E601DCA8}"/>
              </a:ext>
            </a:extLst>
          </p:cNvPr>
          <p:cNvGrpSpPr/>
          <p:nvPr/>
        </p:nvGrpSpPr>
        <p:grpSpPr>
          <a:xfrm>
            <a:off x="2438397" y="1124072"/>
            <a:ext cx="7315200" cy="4609855"/>
            <a:chOff x="2438397" y="1124072"/>
            <a:chExt cx="7315200" cy="4609855"/>
          </a:xfrm>
        </p:grpSpPr>
        <p:sp>
          <p:nvSpPr>
            <p:cNvPr id="12" name="glass2">
              <a:extLst>
                <a:ext uri="{FF2B5EF4-FFF2-40B4-BE49-F238E27FC236}">
                  <a16:creationId xmlns:a16="http://schemas.microsoft.com/office/drawing/2014/main" id="{A3F5E302-AF77-35FB-D0C1-08F9CF3C89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50000">
                  <a:srgbClr val="000000"/>
                </a:gs>
                <a:gs pos="100000">
                  <a:schemeClr val="bg1">
                    <a:alpha val="7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20700" dist="469900" dir="2700000" algn="tl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glass1">
              <a:extLst>
                <a:ext uri="{FF2B5EF4-FFF2-40B4-BE49-F238E27FC236}">
                  <a16:creationId xmlns:a16="http://schemas.microsoft.com/office/drawing/2014/main" id="{8104EDB0-5BCA-5F02-CCBA-FD19979F96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alpha val="18000"/>
                  </a:schemeClr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113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0D83F-5176-87B6-F4A0-6B930AB9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lass2">
            <a:extLst>
              <a:ext uri="{FF2B5EF4-FFF2-40B4-BE49-F238E27FC236}">
                <a16:creationId xmlns:a16="http://schemas.microsoft.com/office/drawing/2014/main" id="{D7300BE8-7798-6F67-6BAE-8FEEE9E74C7A}"/>
              </a:ext>
            </a:extLst>
          </p:cNvPr>
          <p:cNvSpPr>
            <a:spLocks noChangeAspect="1"/>
          </p:cNvSpPr>
          <p:nvPr/>
        </p:nvSpPr>
        <p:spPr>
          <a:xfrm>
            <a:off x="2438400" y="1124073"/>
            <a:ext cx="7315200" cy="4609855"/>
          </a:xfrm>
          <a:prstGeom prst="roundRect">
            <a:avLst>
              <a:gd name="adj" fmla="val 5427"/>
            </a:avLst>
          </a:prstGeom>
          <a:solidFill>
            <a:srgbClr val="0F0F0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Interactive Brokers logo in transparent PNG and vectorized SVG formats">
            <a:extLst>
              <a:ext uri="{FF2B5EF4-FFF2-40B4-BE49-F238E27FC236}">
                <a16:creationId xmlns:a16="http://schemas.microsoft.com/office/drawing/2014/main" id="{3AB68EC6-AE7E-A21E-DCD6-1FEE11C3D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0" b="7314"/>
          <a:stretch>
            <a:fillRect/>
          </a:stretch>
        </p:blipFill>
        <p:spPr bwMode="auto">
          <a:xfrm>
            <a:off x="6096000" y="1125122"/>
            <a:ext cx="3379763" cy="4609855"/>
          </a:xfrm>
          <a:custGeom>
            <a:avLst/>
            <a:gdLst>
              <a:gd name="connsiteX0" fmla="*/ 0 w 3379763"/>
              <a:gd name="connsiteY0" fmla="*/ 0 h 4609855"/>
              <a:gd name="connsiteX1" fmla="*/ 3379763 w 3379763"/>
              <a:gd name="connsiteY1" fmla="*/ 0 h 4609855"/>
              <a:gd name="connsiteX2" fmla="*/ 3379763 w 3379763"/>
              <a:gd name="connsiteY2" fmla="*/ 4609855 h 4609855"/>
              <a:gd name="connsiteX3" fmla="*/ 0 w 3379763"/>
              <a:gd name="connsiteY3" fmla="*/ 4609855 h 460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763" h="4609855">
                <a:moveTo>
                  <a:pt x="0" y="0"/>
                </a:moveTo>
                <a:lnTo>
                  <a:pt x="3379763" y="0"/>
                </a:lnTo>
                <a:lnTo>
                  <a:pt x="3379763" y="4609855"/>
                </a:lnTo>
                <a:lnTo>
                  <a:pt x="0" y="4609855"/>
                </a:lnTo>
                <a:close/>
              </a:path>
            </a:pathLst>
          </a:cu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CB81DE-9057-0B54-CBCD-F04346B40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7766" y="679975"/>
            <a:ext cx="7315834" cy="46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6F19E-1DB6-81B8-59EA-559641102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28A36E-2ACD-0987-90D5-A184C78DE6EF}"/>
              </a:ext>
            </a:extLst>
          </p:cNvPr>
          <p:cNvGrpSpPr/>
          <p:nvPr/>
        </p:nvGrpSpPr>
        <p:grpSpPr>
          <a:xfrm>
            <a:off x="2916936" y="1124072"/>
            <a:ext cx="7315200" cy="4609855"/>
            <a:chOff x="2438397" y="1124072"/>
            <a:chExt cx="7315200" cy="4609855"/>
          </a:xfrm>
        </p:grpSpPr>
        <p:sp>
          <p:nvSpPr>
            <p:cNvPr id="11" name="glass2">
              <a:extLst>
                <a:ext uri="{FF2B5EF4-FFF2-40B4-BE49-F238E27FC236}">
                  <a16:creationId xmlns:a16="http://schemas.microsoft.com/office/drawing/2014/main" id="{CB685E46-A915-B04B-E86B-81F87B91A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50000">
                  <a:srgbClr val="5741D9"/>
                </a:gs>
                <a:gs pos="100000">
                  <a:schemeClr val="bg1">
                    <a:alpha val="7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20700" dist="469900" dir="2700000" algn="tl" rotWithShape="0">
                <a:srgbClr val="5741D9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glass1">
              <a:extLst>
                <a:ext uri="{FF2B5EF4-FFF2-40B4-BE49-F238E27FC236}">
                  <a16:creationId xmlns:a16="http://schemas.microsoft.com/office/drawing/2014/main" id="{342C0064-984C-112B-DD54-34EB73FDA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alpha val="18000"/>
                  </a:schemeClr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194" name="Picture 2" descr="Kraken Logo">
            <a:extLst>
              <a:ext uri="{FF2B5EF4-FFF2-40B4-BE49-F238E27FC236}">
                <a16:creationId xmlns:a16="http://schemas.microsoft.com/office/drawing/2014/main" id="{06FD939A-F031-0379-EDB3-169DC605D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97"/>
          <a:stretch/>
        </p:blipFill>
        <p:spPr bwMode="auto">
          <a:xfrm>
            <a:off x="6601968" y="868679"/>
            <a:ext cx="3379763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F3C6F4-3D80-C4E9-87DB-DDB6A79928CF}"/>
              </a:ext>
            </a:extLst>
          </p:cNvPr>
          <p:cNvSpPr txBox="1"/>
          <p:nvPr/>
        </p:nvSpPr>
        <p:spPr>
          <a:xfrm>
            <a:off x="3459950" y="1360837"/>
            <a:ext cx="5074449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Kraken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7A4FF-A42E-6F5C-65CA-184449A8CA1F}"/>
              </a:ext>
            </a:extLst>
          </p:cNvPr>
          <p:cNvSpPr txBox="1"/>
          <p:nvPr/>
        </p:nvSpPr>
        <p:spPr>
          <a:xfrm>
            <a:off x="3459950" y="4647648"/>
            <a:ext cx="33797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 BY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DAC27-C324-3B4A-2892-82640757DADE}"/>
              </a:ext>
            </a:extLst>
          </p:cNvPr>
          <p:cNvSpPr txBox="1"/>
          <p:nvPr/>
        </p:nvSpPr>
        <p:spPr>
          <a:xfrm>
            <a:off x="3459951" y="2976992"/>
            <a:ext cx="393192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CASH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076E8-29D5-6464-C924-93A9F7D61C59}"/>
              </a:ext>
            </a:extLst>
          </p:cNvPr>
          <p:cNvSpPr txBox="1"/>
          <p:nvPr/>
        </p:nvSpPr>
        <p:spPr>
          <a:xfrm>
            <a:off x="3459951" y="3167261"/>
            <a:ext cx="4206240" cy="9233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12’320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C6DD8-8380-D0CF-81E1-91A1D310798F}"/>
              </a:ext>
            </a:extLst>
          </p:cNvPr>
          <p:cNvSpPr txBox="1"/>
          <p:nvPr/>
        </p:nvSpPr>
        <p:spPr>
          <a:xfrm>
            <a:off x="3459951" y="3968748"/>
            <a:ext cx="384048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(+1’200 since previous month)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AA8D6-8F1F-3264-21E9-7801CC06DAB6}"/>
              </a:ext>
            </a:extLst>
          </p:cNvPr>
          <p:cNvSpPr txBox="1"/>
          <p:nvPr/>
        </p:nvSpPr>
        <p:spPr>
          <a:xfrm>
            <a:off x="7383743" y="4651007"/>
            <a:ext cx="256032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AS % OF WEALTH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2F4763-3B2B-8244-937D-F46D4A4C8633}"/>
              </a:ext>
            </a:extLst>
          </p:cNvPr>
          <p:cNvSpPr/>
          <p:nvPr/>
        </p:nvSpPr>
        <p:spPr>
          <a:xfrm>
            <a:off x="3459950" y="2122179"/>
            <a:ext cx="914400" cy="64008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37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8BB3B-5DD4-C640-9327-6C127A7E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321C3B-CEC1-AFAC-9246-0FC9E84320DC}"/>
              </a:ext>
            </a:extLst>
          </p:cNvPr>
          <p:cNvGrpSpPr/>
          <p:nvPr/>
        </p:nvGrpSpPr>
        <p:grpSpPr>
          <a:xfrm>
            <a:off x="2916936" y="868679"/>
            <a:ext cx="7315200" cy="5120640"/>
            <a:chOff x="2916936" y="868679"/>
            <a:chExt cx="7315200" cy="51206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988F4-7962-4E71-3665-C3CF46DC7A52}"/>
                </a:ext>
              </a:extLst>
            </p:cNvPr>
            <p:cNvGrpSpPr/>
            <p:nvPr/>
          </p:nvGrpSpPr>
          <p:grpSpPr>
            <a:xfrm>
              <a:off x="2916936" y="1124072"/>
              <a:ext cx="7315200" cy="4609855"/>
              <a:chOff x="2438397" y="1124072"/>
              <a:chExt cx="7315200" cy="4609855"/>
            </a:xfrm>
          </p:grpSpPr>
          <p:sp>
            <p:nvSpPr>
              <p:cNvPr id="11" name="glass2">
                <a:extLst>
                  <a:ext uri="{FF2B5EF4-FFF2-40B4-BE49-F238E27FC236}">
                    <a16:creationId xmlns:a16="http://schemas.microsoft.com/office/drawing/2014/main" id="{58EA7415-1D54-9F29-D33D-7F8400DB9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7" y="1124072"/>
                <a:ext cx="7315200" cy="4609855"/>
              </a:xfrm>
              <a:prstGeom prst="roundRect">
                <a:avLst>
                  <a:gd name="adj" fmla="val 5427"/>
                </a:avLst>
              </a:prstGeom>
              <a:gradFill flip="none" rotWithShape="1">
                <a:gsLst>
                  <a:gs pos="50000">
                    <a:srgbClr val="5741D9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520700" dist="469900" dir="2700000" algn="tl" rotWithShape="0">
                  <a:srgbClr val="5741D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glass1">
                <a:extLst>
                  <a:ext uri="{FF2B5EF4-FFF2-40B4-BE49-F238E27FC236}">
                    <a16:creationId xmlns:a16="http://schemas.microsoft.com/office/drawing/2014/main" id="{77C473CC-C331-F2F9-ACE2-445F9A241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7" y="1124072"/>
                <a:ext cx="7315200" cy="4609855"/>
              </a:xfrm>
              <a:prstGeom prst="roundRect">
                <a:avLst>
                  <a:gd name="adj" fmla="val 5427"/>
                </a:avLst>
              </a:prstGeom>
              <a:gradFill flip="none" rotWithShape="1">
                <a:gsLst>
                  <a:gs pos="0">
                    <a:schemeClr val="bg1">
                      <a:alpha val="22000"/>
                    </a:schemeClr>
                  </a:gs>
                  <a:gs pos="100000">
                    <a:schemeClr val="bg1">
                      <a:alpha val="18000"/>
                    </a:schemeClr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chemeClr val="bg1">
                        <a:alpha val="19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13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94" name="Picture 2" descr="Kraken Logo">
              <a:extLst>
                <a:ext uri="{FF2B5EF4-FFF2-40B4-BE49-F238E27FC236}">
                  <a16:creationId xmlns:a16="http://schemas.microsoft.com/office/drawing/2014/main" id="{AF165788-3106-901F-3D99-E8A4A35679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/>
            <a:stretch/>
          </p:blipFill>
          <p:spPr bwMode="auto">
            <a:xfrm>
              <a:off x="6601968" y="868679"/>
              <a:ext cx="3379763" cy="5120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3A1617A-4E0A-26EA-860D-FF1FFA80D8FC}"/>
                </a:ext>
              </a:extLst>
            </p:cNvPr>
            <p:cNvSpPr/>
            <p:nvPr/>
          </p:nvSpPr>
          <p:spPr>
            <a:xfrm>
              <a:off x="3459950" y="2122179"/>
              <a:ext cx="914400" cy="640080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180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41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129F5F-75C0-0214-F351-670453F39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71852BA-2F10-97E5-2208-4034B35665F6}"/>
              </a:ext>
            </a:extLst>
          </p:cNvPr>
          <p:cNvGrpSpPr/>
          <p:nvPr/>
        </p:nvGrpSpPr>
        <p:grpSpPr>
          <a:xfrm>
            <a:off x="2438397" y="1124072"/>
            <a:ext cx="7315200" cy="4609855"/>
            <a:chOff x="2438397" y="1124072"/>
            <a:chExt cx="7315200" cy="4609855"/>
          </a:xfrm>
        </p:grpSpPr>
        <p:sp>
          <p:nvSpPr>
            <p:cNvPr id="12" name="glass2">
              <a:extLst>
                <a:ext uri="{FF2B5EF4-FFF2-40B4-BE49-F238E27FC236}">
                  <a16:creationId xmlns:a16="http://schemas.microsoft.com/office/drawing/2014/main" id="{4D612585-A084-03CF-2FC3-5A50C9E870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50000">
                  <a:srgbClr val="5741D9"/>
                </a:gs>
                <a:gs pos="100000">
                  <a:schemeClr val="bg1">
                    <a:alpha val="7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20700" dist="469900" dir="2700000" algn="tl" rotWithShape="0">
                <a:srgbClr val="5741D9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glass1">
              <a:extLst>
                <a:ext uri="{FF2B5EF4-FFF2-40B4-BE49-F238E27FC236}">
                  <a16:creationId xmlns:a16="http://schemas.microsoft.com/office/drawing/2014/main" id="{08D75047-1B2D-FE76-293C-8BCA6F54C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alpha val="18000"/>
                  </a:schemeClr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0548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A4C6701-1A5A-1461-AA71-0AF3C26A2D37}"/>
              </a:ext>
            </a:extLst>
          </p:cNvPr>
          <p:cNvGrpSpPr/>
          <p:nvPr/>
        </p:nvGrpSpPr>
        <p:grpSpPr>
          <a:xfrm>
            <a:off x="2647730" y="1124072"/>
            <a:ext cx="7985539" cy="4609855"/>
            <a:chOff x="2170210" y="1124072"/>
            <a:chExt cx="7985539" cy="4609855"/>
          </a:xfrm>
          <a:gradFill>
            <a:gsLst>
              <a:gs pos="0">
                <a:srgbClr val="CB0023"/>
              </a:gs>
              <a:gs pos="100000">
                <a:srgbClr val="A1051E"/>
              </a:gs>
            </a:gsLst>
            <a:lin ang="2400000" scaled="0"/>
          </a:gra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9CF8F0D-406F-5C49-2DAF-04745E0259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400" y="1124072"/>
              <a:ext cx="7315200" cy="4609855"/>
            </a:xfrm>
            <a:prstGeom prst="roundRect">
              <a:avLst>
                <a:gd name="adj" fmla="val 542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21BB2C9-5CD9-47F6-B95D-F767AE09A6CB}"/>
                </a:ext>
              </a:extLst>
            </p:cNvPr>
            <p:cNvSpPr/>
            <p:nvPr/>
          </p:nvSpPr>
          <p:spPr>
            <a:xfrm rot="20112330">
              <a:off x="2170210" y="3967623"/>
              <a:ext cx="7985539" cy="162560"/>
            </a:xfrm>
            <a:custGeom>
              <a:avLst/>
              <a:gdLst>
                <a:gd name="connsiteX0" fmla="*/ 7985539 w 7985539"/>
                <a:gd name="connsiteY0" fmla="*/ 0 h 162560"/>
                <a:gd name="connsiteX1" fmla="*/ 7910445 w 7985539"/>
                <a:gd name="connsiteY1" fmla="*/ 162560 h 162560"/>
                <a:gd name="connsiteX2" fmla="*/ 150683 w 7985539"/>
                <a:gd name="connsiteY2" fmla="*/ 162560 h 162560"/>
                <a:gd name="connsiteX3" fmla="*/ 132006 w 7985539"/>
                <a:gd name="connsiteY3" fmla="*/ 153932 h 162560"/>
                <a:gd name="connsiteX4" fmla="*/ 2141 w 7985539"/>
                <a:gd name="connsiteY4" fmla="*/ 13226 h 162560"/>
                <a:gd name="connsiteX5" fmla="*/ 0 w 7985539"/>
                <a:gd name="connsiteY5" fmla="*/ 0 h 1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5539" h="162560">
                  <a:moveTo>
                    <a:pt x="7985539" y="0"/>
                  </a:moveTo>
                  <a:lnTo>
                    <a:pt x="7910445" y="162560"/>
                  </a:lnTo>
                  <a:lnTo>
                    <a:pt x="150683" y="162560"/>
                  </a:lnTo>
                  <a:lnTo>
                    <a:pt x="132006" y="153932"/>
                  </a:lnTo>
                  <a:cubicBezTo>
                    <a:pt x="69290" y="124961"/>
                    <a:pt x="24255" y="73311"/>
                    <a:pt x="2141" y="132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D35C4CA-7045-BE9D-A38E-88A345F39813}"/>
                </a:ext>
              </a:extLst>
            </p:cNvPr>
            <p:cNvSpPr/>
            <p:nvPr/>
          </p:nvSpPr>
          <p:spPr>
            <a:xfrm rot="20112330">
              <a:off x="2693053" y="4166935"/>
              <a:ext cx="7437432" cy="162560"/>
            </a:xfrm>
            <a:custGeom>
              <a:avLst/>
              <a:gdLst>
                <a:gd name="connsiteX0" fmla="*/ 7437432 w 7437432"/>
                <a:gd name="connsiteY0" fmla="*/ 0 h 162560"/>
                <a:gd name="connsiteX1" fmla="*/ 7362338 w 7437432"/>
                <a:gd name="connsiteY1" fmla="*/ 162560 h 162560"/>
                <a:gd name="connsiteX2" fmla="*/ 351901 w 7437432"/>
                <a:gd name="connsiteY2" fmla="*/ 162560 h 162560"/>
                <a:gd name="connsiteX3" fmla="*/ 0 w 7437432"/>
                <a:gd name="connsiteY3" fmla="*/ 0 h 1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7432" h="162560">
                  <a:moveTo>
                    <a:pt x="7437432" y="0"/>
                  </a:moveTo>
                  <a:lnTo>
                    <a:pt x="7362338" y="162560"/>
                  </a:lnTo>
                  <a:lnTo>
                    <a:pt x="351901" y="162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ED7C6CD-FFB5-FFFF-7EEE-7C35EA0E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3" y="114199"/>
            <a:ext cx="2067213" cy="14480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83F4D9-DAA2-110D-23C2-FBF8166C57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3459951" y="2354577"/>
            <a:ext cx="1097280" cy="7315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E8BB2E-D7BE-074E-1C1E-AA716D563D1A}"/>
              </a:ext>
            </a:extLst>
          </p:cNvPr>
          <p:cNvSpPr txBox="1"/>
          <p:nvPr/>
        </p:nvSpPr>
        <p:spPr>
          <a:xfrm>
            <a:off x="3459951" y="1536680"/>
            <a:ext cx="43717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Cash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5A3142-C5ED-7AD3-C3E3-4B345494A854}"/>
              </a:ext>
            </a:extLst>
          </p:cNvPr>
          <p:cNvSpPr txBox="1"/>
          <p:nvPr/>
        </p:nvSpPr>
        <p:spPr>
          <a:xfrm>
            <a:off x="4576566" y="2214986"/>
            <a:ext cx="4371716" cy="101566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sz="6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13’496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A30154-9B47-4F79-ECAB-FAAE639384CE}"/>
              </a:ext>
            </a:extLst>
          </p:cNvPr>
          <p:cNvSpPr txBox="1"/>
          <p:nvPr/>
        </p:nvSpPr>
        <p:spPr>
          <a:xfrm>
            <a:off x="3459951" y="4962148"/>
            <a:ext cx="43717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Interactive Brokers</a:t>
            </a:r>
          </a:p>
        </p:txBody>
      </p:sp>
      <p:pic>
        <p:nvPicPr>
          <p:cNvPr id="21" name="Picture 20" descr="A red and black geometrical design&#10;&#10;AI-generated content may be incorrect.">
            <a:extLst>
              <a:ext uri="{FF2B5EF4-FFF2-40B4-BE49-F238E27FC236}">
                <a16:creationId xmlns:a16="http://schemas.microsoft.com/office/drawing/2014/main" id="{13FE7B23-2DAA-0A93-7258-0C0546EFE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12" y="1352414"/>
            <a:ext cx="731520" cy="7315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225C91-48CA-31BA-9A2D-76D13A55E034}"/>
              </a:ext>
            </a:extLst>
          </p:cNvPr>
          <p:cNvSpPr txBox="1"/>
          <p:nvPr/>
        </p:nvSpPr>
        <p:spPr>
          <a:xfrm>
            <a:off x="3459951" y="3161032"/>
            <a:ext cx="38975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3.0% of assets</a:t>
            </a:r>
          </a:p>
        </p:txBody>
      </p:sp>
    </p:spTree>
    <p:extLst>
      <p:ext uri="{BB962C8B-B14F-4D97-AF65-F5344CB8AC3E}">
        <p14:creationId xmlns:p14="http://schemas.microsoft.com/office/powerpoint/2010/main" val="3414693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1C23C8F-4631-F628-1C9C-ED69EC15F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5A2546-09A3-40C1-CA0F-E65621C98747}"/>
              </a:ext>
            </a:extLst>
          </p:cNvPr>
          <p:cNvSpPr>
            <a:spLocks noChangeAspect="1"/>
          </p:cNvSpPr>
          <p:nvPr/>
        </p:nvSpPr>
        <p:spPr>
          <a:xfrm>
            <a:off x="2915920" y="1124072"/>
            <a:ext cx="7315200" cy="4609855"/>
          </a:xfrm>
          <a:prstGeom prst="roundRect">
            <a:avLst>
              <a:gd name="adj" fmla="val 5427"/>
            </a:avLst>
          </a:prstGeom>
          <a:gradFill>
            <a:gsLst>
              <a:gs pos="0">
                <a:srgbClr val="CB0023">
                  <a:alpha val="70000"/>
                </a:srgbClr>
              </a:gs>
              <a:gs pos="100000">
                <a:schemeClr val="bg1"/>
              </a:gs>
            </a:gsLst>
            <a:lin ang="4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Interactive Brokers logo in transparent PNG and vectorized SVG formats">
            <a:extLst>
              <a:ext uri="{FF2B5EF4-FFF2-40B4-BE49-F238E27FC236}">
                <a16:creationId xmlns:a16="http://schemas.microsoft.com/office/drawing/2014/main" id="{1A634A80-AE44-5D50-A672-C69243771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720" b="7314"/>
          <a:stretch>
            <a:fillRect/>
          </a:stretch>
        </p:blipFill>
        <p:spPr bwMode="auto">
          <a:xfrm>
            <a:off x="6602598" y="1124072"/>
            <a:ext cx="3379763" cy="4609855"/>
          </a:xfrm>
          <a:custGeom>
            <a:avLst/>
            <a:gdLst>
              <a:gd name="connsiteX0" fmla="*/ 0 w 3379763"/>
              <a:gd name="connsiteY0" fmla="*/ 0 h 4609855"/>
              <a:gd name="connsiteX1" fmla="*/ 3379763 w 3379763"/>
              <a:gd name="connsiteY1" fmla="*/ 0 h 4609855"/>
              <a:gd name="connsiteX2" fmla="*/ 3379763 w 3379763"/>
              <a:gd name="connsiteY2" fmla="*/ 4609855 h 4609855"/>
              <a:gd name="connsiteX3" fmla="*/ 0 w 3379763"/>
              <a:gd name="connsiteY3" fmla="*/ 4609855 h 460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763" h="4609855">
                <a:moveTo>
                  <a:pt x="0" y="0"/>
                </a:moveTo>
                <a:lnTo>
                  <a:pt x="3379763" y="0"/>
                </a:lnTo>
                <a:lnTo>
                  <a:pt x="3379763" y="4609855"/>
                </a:lnTo>
                <a:lnTo>
                  <a:pt x="0" y="460985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rd, chip icon - Download on Iconfinder on Iconfinder">
            <a:extLst>
              <a:ext uri="{FF2B5EF4-FFF2-40B4-BE49-F238E27FC236}">
                <a16:creationId xmlns:a16="http://schemas.microsoft.com/office/drawing/2014/main" id="{4F61D33C-2346-8005-7336-19D6D61D5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6" t="24074" r="15061" b="23827"/>
          <a:stretch/>
        </p:blipFill>
        <p:spPr bwMode="auto">
          <a:xfrm>
            <a:off x="3459951" y="2094978"/>
            <a:ext cx="856981" cy="640080"/>
          </a:xfrm>
          <a:prstGeom prst="rect">
            <a:avLst/>
          </a:prstGeom>
          <a:solidFill>
            <a:srgbClr val="FFD54F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29567-544F-A9BA-2A4C-07C85552B53A}"/>
              </a:ext>
            </a:extLst>
          </p:cNvPr>
          <p:cNvSpPr txBox="1"/>
          <p:nvPr/>
        </p:nvSpPr>
        <p:spPr>
          <a:xfrm>
            <a:off x="3459951" y="1360837"/>
            <a:ext cx="3474720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Interactive Brokers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5F26B-ADEA-4EAF-6ADD-A69B7DD990BE}"/>
              </a:ext>
            </a:extLst>
          </p:cNvPr>
          <p:cNvSpPr txBox="1"/>
          <p:nvPr/>
        </p:nvSpPr>
        <p:spPr>
          <a:xfrm>
            <a:off x="3459950" y="4647648"/>
            <a:ext cx="33797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 BY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A7945-6A9A-2C11-AA4B-4852EFA1DCAD}"/>
              </a:ext>
            </a:extLst>
          </p:cNvPr>
          <p:cNvSpPr txBox="1"/>
          <p:nvPr/>
        </p:nvSpPr>
        <p:spPr>
          <a:xfrm>
            <a:off x="3459951" y="2976992"/>
            <a:ext cx="393192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CASH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254601-CD80-31DF-0CAF-9532B7D70AEB}"/>
              </a:ext>
            </a:extLst>
          </p:cNvPr>
          <p:cNvSpPr txBox="1"/>
          <p:nvPr/>
        </p:nvSpPr>
        <p:spPr>
          <a:xfrm>
            <a:off x="3459951" y="3167261"/>
            <a:ext cx="4206240" cy="9233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12’320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23E39-A0BF-07ED-5456-29BA77C3CAE6}"/>
              </a:ext>
            </a:extLst>
          </p:cNvPr>
          <p:cNvSpPr txBox="1"/>
          <p:nvPr/>
        </p:nvSpPr>
        <p:spPr>
          <a:xfrm>
            <a:off x="3459951" y="3968748"/>
            <a:ext cx="384048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(+1’200 since previous month)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1FB1C-D31E-CED2-1A2B-8D9EF867D96D}"/>
              </a:ext>
            </a:extLst>
          </p:cNvPr>
          <p:cNvSpPr txBox="1"/>
          <p:nvPr/>
        </p:nvSpPr>
        <p:spPr>
          <a:xfrm>
            <a:off x="7383743" y="4651007"/>
            <a:ext cx="256032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AS % OF WEALTH</a:t>
            </a:r>
          </a:p>
        </p:txBody>
      </p:sp>
    </p:spTree>
    <p:extLst>
      <p:ext uri="{BB962C8B-B14F-4D97-AF65-F5344CB8AC3E}">
        <p14:creationId xmlns:p14="http://schemas.microsoft.com/office/powerpoint/2010/main" val="4211085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3D18F2F-3F86-2869-0A83-E1445A931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0DDFAE9-86C9-AB98-74E8-D39036689F28}"/>
              </a:ext>
            </a:extLst>
          </p:cNvPr>
          <p:cNvGrpSpPr/>
          <p:nvPr/>
        </p:nvGrpSpPr>
        <p:grpSpPr>
          <a:xfrm>
            <a:off x="2438400" y="1123023"/>
            <a:ext cx="7315200" cy="4611954"/>
            <a:chOff x="2944998" y="1121973"/>
            <a:chExt cx="7315200" cy="4611954"/>
          </a:xfrm>
        </p:grpSpPr>
        <p:sp>
          <p:nvSpPr>
            <p:cNvPr id="14" name="glass2">
              <a:extLst>
                <a:ext uri="{FF2B5EF4-FFF2-40B4-BE49-F238E27FC236}">
                  <a16:creationId xmlns:a16="http://schemas.microsoft.com/office/drawing/2014/main" id="{B8F367C8-0742-9062-8814-A095BD5C29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4998" y="1121973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50000">
                  <a:srgbClr val="D81222">
                    <a:alpha val="50000"/>
                  </a:srgbClr>
                </a:gs>
                <a:gs pos="100000">
                  <a:schemeClr val="bg1">
                    <a:alpha val="5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 descr="Interactive Brokers logo in transparent PNG and vectorized SVG formats">
              <a:extLst>
                <a:ext uri="{FF2B5EF4-FFF2-40B4-BE49-F238E27FC236}">
                  <a16:creationId xmlns:a16="http://schemas.microsoft.com/office/drawing/2014/main" id="{9694DB0F-597B-6923-508A-08ABAE3FA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1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720" b="7314"/>
            <a:stretch>
              <a:fillRect/>
            </a:stretch>
          </p:blipFill>
          <p:spPr bwMode="auto">
            <a:xfrm>
              <a:off x="6602598" y="1124072"/>
              <a:ext cx="3379763" cy="4609855"/>
            </a:xfrm>
            <a:custGeom>
              <a:avLst/>
              <a:gdLst>
                <a:gd name="connsiteX0" fmla="*/ 0 w 3379763"/>
                <a:gd name="connsiteY0" fmla="*/ 0 h 4609855"/>
                <a:gd name="connsiteX1" fmla="*/ 3379763 w 3379763"/>
                <a:gd name="connsiteY1" fmla="*/ 0 h 4609855"/>
                <a:gd name="connsiteX2" fmla="*/ 3379763 w 3379763"/>
                <a:gd name="connsiteY2" fmla="*/ 4609855 h 4609855"/>
                <a:gd name="connsiteX3" fmla="*/ 0 w 3379763"/>
                <a:gd name="connsiteY3" fmla="*/ 4609855 h 460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9763" h="4609855">
                  <a:moveTo>
                    <a:pt x="0" y="0"/>
                  </a:moveTo>
                  <a:lnTo>
                    <a:pt x="3379763" y="0"/>
                  </a:lnTo>
                  <a:lnTo>
                    <a:pt x="3379763" y="4609855"/>
                  </a:lnTo>
                  <a:lnTo>
                    <a:pt x="0" y="4609855"/>
                  </a:lnTo>
                  <a:close/>
                </a:path>
              </a:pathLst>
            </a:custGeom>
            <a:noFill/>
          </p:spPr>
        </p:pic>
        <p:sp>
          <p:nvSpPr>
            <p:cNvPr id="15" name="glass1">
              <a:extLst>
                <a:ext uri="{FF2B5EF4-FFF2-40B4-BE49-F238E27FC236}">
                  <a16:creationId xmlns:a16="http://schemas.microsoft.com/office/drawing/2014/main" id="{372D64BE-CC6C-14B5-BE11-0BBDB41D2D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4998" y="1121973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alpha val="18000"/>
                  </a:schemeClr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2E2453A-9092-26B8-6A62-335CC1812D9A}"/>
                </a:ext>
              </a:extLst>
            </p:cNvPr>
            <p:cNvSpPr/>
            <p:nvPr/>
          </p:nvSpPr>
          <p:spPr>
            <a:xfrm>
              <a:off x="3575560" y="2206259"/>
              <a:ext cx="914400" cy="640080"/>
            </a:xfrm>
            <a:prstGeom prst="roundRect">
              <a:avLst/>
            </a:prstGeom>
            <a:blipFill>
              <a:blip r:embed="rId4">
                <a:alphaModFix amt="8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1337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D3A1F30-44CE-37BA-4D63-609DBE988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BD0C54-4F16-8FF9-6895-2249C1F13E41}"/>
              </a:ext>
            </a:extLst>
          </p:cNvPr>
          <p:cNvSpPr>
            <a:spLocks noChangeAspect="1"/>
          </p:cNvSpPr>
          <p:nvPr/>
        </p:nvSpPr>
        <p:spPr>
          <a:xfrm>
            <a:off x="2915920" y="1124072"/>
            <a:ext cx="7315200" cy="4609855"/>
          </a:xfrm>
          <a:prstGeom prst="roundRect">
            <a:avLst>
              <a:gd name="adj" fmla="val 5427"/>
            </a:avLst>
          </a:prstGeom>
          <a:gradFill>
            <a:gsLst>
              <a:gs pos="0">
                <a:srgbClr val="13C636">
                  <a:alpha val="70000"/>
                </a:srgbClr>
              </a:gs>
              <a:gs pos="100000">
                <a:schemeClr val="bg1"/>
              </a:gs>
            </a:gsLst>
            <a:lin ang="4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1EEF4A-7DF1-C0F5-750A-34C11DBAA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" r="2966"/>
          <a:stretch/>
        </p:blipFill>
        <p:spPr bwMode="auto">
          <a:xfrm>
            <a:off x="6602598" y="1124072"/>
            <a:ext cx="3379763" cy="4609855"/>
          </a:xfrm>
          <a:custGeom>
            <a:avLst/>
            <a:gdLst>
              <a:gd name="connsiteX0" fmla="*/ 0 w 3379763"/>
              <a:gd name="connsiteY0" fmla="*/ 0 h 4609855"/>
              <a:gd name="connsiteX1" fmla="*/ 3379763 w 3379763"/>
              <a:gd name="connsiteY1" fmla="*/ 0 h 4609855"/>
              <a:gd name="connsiteX2" fmla="*/ 3379763 w 3379763"/>
              <a:gd name="connsiteY2" fmla="*/ 4609855 h 4609855"/>
              <a:gd name="connsiteX3" fmla="*/ 0 w 3379763"/>
              <a:gd name="connsiteY3" fmla="*/ 4609855 h 460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763" h="4609855">
                <a:moveTo>
                  <a:pt x="0" y="0"/>
                </a:moveTo>
                <a:lnTo>
                  <a:pt x="3379763" y="0"/>
                </a:lnTo>
                <a:lnTo>
                  <a:pt x="3379763" y="4609855"/>
                </a:lnTo>
                <a:lnTo>
                  <a:pt x="0" y="460985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rd, chip icon - Download on Iconfinder on Iconfinder">
            <a:extLst>
              <a:ext uri="{FF2B5EF4-FFF2-40B4-BE49-F238E27FC236}">
                <a16:creationId xmlns:a16="http://schemas.microsoft.com/office/drawing/2014/main" id="{34515372-3B57-CFF0-EBBB-07A8D1446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6" t="24074" r="15061" b="23827"/>
          <a:stretch/>
        </p:blipFill>
        <p:spPr bwMode="auto">
          <a:xfrm>
            <a:off x="3459951" y="2094978"/>
            <a:ext cx="856981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1E6CA-6982-8522-2061-D75A9A200A56}"/>
              </a:ext>
            </a:extLst>
          </p:cNvPr>
          <p:cNvSpPr txBox="1"/>
          <p:nvPr/>
        </p:nvSpPr>
        <p:spPr>
          <a:xfrm>
            <a:off x="3459951" y="1360837"/>
            <a:ext cx="3474720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eToro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B6443-B6FA-1148-C8B6-8826C5E7294A}"/>
              </a:ext>
            </a:extLst>
          </p:cNvPr>
          <p:cNvSpPr txBox="1"/>
          <p:nvPr/>
        </p:nvSpPr>
        <p:spPr>
          <a:xfrm>
            <a:off x="3459950" y="4647648"/>
            <a:ext cx="33797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 BY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806B7-F5B8-9FFA-C282-5804EFC1B1A0}"/>
              </a:ext>
            </a:extLst>
          </p:cNvPr>
          <p:cNvSpPr txBox="1"/>
          <p:nvPr/>
        </p:nvSpPr>
        <p:spPr>
          <a:xfrm>
            <a:off x="3459951" y="2976992"/>
            <a:ext cx="393192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CASH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56A1D-6EF2-8562-5DB5-A2F51F672CE0}"/>
              </a:ext>
            </a:extLst>
          </p:cNvPr>
          <p:cNvSpPr txBox="1"/>
          <p:nvPr/>
        </p:nvSpPr>
        <p:spPr>
          <a:xfrm>
            <a:off x="3459951" y="3167261"/>
            <a:ext cx="4206240" cy="9233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12’320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90A86-4823-B77D-7E88-437ECADA430C}"/>
              </a:ext>
            </a:extLst>
          </p:cNvPr>
          <p:cNvSpPr txBox="1"/>
          <p:nvPr/>
        </p:nvSpPr>
        <p:spPr>
          <a:xfrm>
            <a:off x="3459951" y="3968748"/>
            <a:ext cx="384048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(+1’200 since previous month)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A42FF-6EA2-5DF4-4875-F9D24CFD4851}"/>
              </a:ext>
            </a:extLst>
          </p:cNvPr>
          <p:cNvSpPr txBox="1"/>
          <p:nvPr/>
        </p:nvSpPr>
        <p:spPr>
          <a:xfrm>
            <a:off x="7383743" y="4651007"/>
            <a:ext cx="256032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AS % OF WEALTH</a:t>
            </a:r>
          </a:p>
        </p:txBody>
      </p:sp>
    </p:spTree>
    <p:extLst>
      <p:ext uri="{BB962C8B-B14F-4D97-AF65-F5344CB8AC3E}">
        <p14:creationId xmlns:p14="http://schemas.microsoft.com/office/powerpoint/2010/main" val="4095304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52EDFCD-0170-144D-E9CE-AAF0ECE54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35D867-4856-13FF-4C83-32592CD99E4E}"/>
              </a:ext>
            </a:extLst>
          </p:cNvPr>
          <p:cNvSpPr>
            <a:spLocks noChangeAspect="1"/>
          </p:cNvSpPr>
          <p:nvPr/>
        </p:nvSpPr>
        <p:spPr>
          <a:xfrm>
            <a:off x="2915920" y="1124072"/>
            <a:ext cx="7315200" cy="4609855"/>
          </a:xfrm>
          <a:prstGeom prst="roundRect">
            <a:avLst>
              <a:gd name="adj" fmla="val 5427"/>
            </a:avLst>
          </a:prstGeom>
          <a:gradFill>
            <a:gsLst>
              <a:gs pos="0">
                <a:srgbClr val="EF2E31">
                  <a:alpha val="70000"/>
                </a:srgbClr>
              </a:gs>
              <a:gs pos="100000">
                <a:schemeClr val="bg1"/>
              </a:gs>
            </a:gsLst>
            <a:lin ang="4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35C823-91BA-9092-9733-6B6F86394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" r="5457"/>
          <a:stretch/>
        </p:blipFill>
        <p:spPr bwMode="auto">
          <a:xfrm>
            <a:off x="6602598" y="1124072"/>
            <a:ext cx="3379763" cy="4609855"/>
          </a:xfrm>
          <a:custGeom>
            <a:avLst/>
            <a:gdLst>
              <a:gd name="connsiteX0" fmla="*/ 0 w 3379763"/>
              <a:gd name="connsiteY0" fmla="*/ 0 h 4609855"/>
              <a:gd name="connsiteX1" fmla="*/ 3379763 w 3379763"/>
              <a:gd name="connsiteY1" fmla="*/ 0 h 4609855"/>
              <a:gd name="connsiteX2" fmla="*/ 3379763 w 3379763"/>
              <a:gd name="connsiteY2" fmla="*/ 4609855 h 4609855"/>
              <a:gd name="connsiteX3" fmla="*/ 0 w 3379763"/>
              <a:gd name="connsiteY3" fmla="*/ 4609855 h 460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763" h="4609855">
                <a:moveTo>
                  <a:pt x="0" y="0"/>
                </a:moveTo>
                <a:lnTo>
                  <a:pt x="3379763" y="0"/>
                </a:lnTo>
                <a:lnTo>
                  <a:pt x="3379763" y="4609855"/>
                </a:lnTo>
                <a:lnTo>
                  <a:pt x="0" y="460985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rd, chip icon - Download on Iconfinder on Iconfinder">
            <a:extLst>
              <a:ext uri="{FF2B5EF4-FFF2-40B4-BE49-F238E27FC236}">
                <a16:creationId xmlns:a16="http://schemas.microsoft.com/office/drawing/2014/main" id="{0A3E755A-7F01-5BF5-1447-402F6FD51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6" t="24074" r="15061" b="23827"/>
          <a:stretch/>
        </p:blipFill>
        <p:spPr bwMode="auto">
          <a:xfrm>
            <a:off x="3459951" y="2094978"/>
            <a:ext cx="856981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66F3F-4427-7FC8-25F4-A50ED2D4BD23}"/>
              </a:ext>
            </a:extLst>
          </p:cNvPr>
          <p:cNvSpPr txBox="1"/>
          <p:nvPr/>
        </p:nvSpPr>
        <p:spPr>
          <a:xfrm>
            <a:off x="3459950" y="1360837"/>
            <a:ext cx="5074449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Banque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cantonale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de Genève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AFA75-A33D-6E0A-CBBC-B166E3E9F683}"/>
              </a:ext>
            </a:extLst>
          </p:cNvPr>
          <p:cNvSpPr txBox="1"/>
          <p:nvPr/>
        </p:nvSpPr>
        <p:spPr>
          <a:xfrm>
            <a:off x="3459950" y="4647648"/>
            <a:ext cx="33797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 BY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F2F38-86E9-C44C-E7C3-7B38D290C104}"/>
              </a:ext>
            </a:extLst>
          </p:cNvPr>
          <p:cNvSpPr txBox="1"/>
          <p:nvPr/>
        </p:nvSpPr>
        <p:spPr>
          <a:xfrm>
            <a:off x="3459951" y="2976992"/>
            <a:ext cx="393192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CASH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41963-0EFD-64D7-4605-9C47154649F8}"/>
              </a:ext>
            </a:extLst>
          </p:cNvPr>
          <p:cNvSpPr txBox="1"/>
          <p:nvPr/>
        </p:nvSpPr>
        <p:spPr>
          <a:xfrm>
            <a:off x="3459951" y="3167261"/>
            <a:ext cx="4206240" cy="9233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12’320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830CC-4E88-5683-D88D-18020B5520E7}"/>
              </a:ext>
            </a:extLst>
          </p:cNvPr>
          <p:cNvSpPr txBox="1"/>
          <p:nvPr/>
        </p:nvSpPr>
        <p:spPr>
          <a:xfrm>
            <a:off x="3459951" y="3968748"/>
            <a:ext cx="384048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(+1’200 since previous month)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5D0AA-7603-9279-3627-FC09B68BB1FF}"/>
              </a:ext>
            </a:extLst>
          </p:cNvPr>
          <p:cNvSpPr txBox="1"/>
          <p:nvPr/>
        </p:nvSpPr>
        <p:spPr>
          <a:xfrm>
            <a:off x="7383743" y="4651007"/>
            <a:ext cx="256032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AS % OF WEALTH</a:t>
            </a:r>
          </a:p>
        </p:txBody>
      </p:sp>
    </p:spTree>
    <p:extLst>
      <p:ext uri="{BB962C8B-B14F-4D97-AF65-F5344CB8AC3E}">
        <p14:creationId xmlns:p14="http://schemas.microsoft.com/office/powerpoint/2010/main" val="733185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FA95058-1E77-3ECB-BC2B-A7E99556E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310005-21C9-F73E-5804-C933EB201C7C}"/>
              </a:ext>
            </a:extLst>
          </p:cNvPr>
          <p:cNvSpPr>
            <a:spLocks noChangeAspect="1"/>
          </p:cNvSpPr>
          <p:nvPr/>
        </p:nvSpPr>
        <p:spPr>
          <a:xfrm>
            <a:off x="2915920" y="1124072"/>
            <a:ext cx="7315200" cy="4609855"/>
          </a:xfrm>
          <a:prstGeom prst="roundRect">
            <a:avLst>
              <a:gd name="adj" fmla="val 5427"/>
            </a:avLst>
          </a:prstGeom>
          <a:gradFill>
            <a:gsLst>
              <a:gs pos="0">
                <a:schemeClr val="tx1">
                  <a:alpha val="70000"/>
                </a:schemeClr>
              </a:gs>
              <a:gs pos="100000">
                <a:schemeClr val="bg1"/>
              </a:gs>
            </a:gsLst>
            <a:lin ang="4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E08978-B729-4D85-F1AC-6B2F475FB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r="3361"/>
          <a:stretch/>
        </p:blipFill>
        <p:spPr bwMode="auto">
          <a:xfrm>
            <a:off x="6602598" y="1124072"/>
            <a:ext cx="3379763" cy="4609855"/>
          </a:xfrm>
          <a:custGeom>
            <a:avLst/>
            <a:gdLst>
              <a:gd name="connsiteX0" fmla="*/ 0 w 3379763"/>
              <a:gd name="connsiteY0" fmla="*/ 0 h 4609855"/>
              <a:gd name="connsiteX1" fmla="*/ 3379763 w 3379763"/>
              <a:gd name="connsiteY1" fmla="*/ 0 h 4609855"/>
              <a:gd name="connsiteX2" fmla="*/ 3379763 w 3379763"/>
              <a:gd name="connsiteY2" fmla="*/ 4609855 h 4609855"/>
              <a:gd name="connsiteX3" fmla="*/ 0 w 3379763"/>
              <a:gd name="connsiteY3" fmla="*/ 4609855 h 460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763" h="4609855">
                <a:moveTo>
                  <a:pt x="0" y="0"/>
                </a:moveTo>
                <a:lnTo>
                  <a:pt x="3379763" y="0"/>
                </a:lnTo>
                <a:lnTo>
                  <a:pt x="3379763" y="4609855"/>
                </a:lnTo>
                <a:lnTo>
                  <a:pt x="0" y="460985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36228F-5B11-DC56-10CF-E0A78B83BFB4}"/>
              </a:ext>
            </a:extLst>
          </p:cNvPr>
          <p:cNvSpPr txBox="1"/>
          <p:nvPr/>
        </p:nvSpPr>
        <p:spPr>
          <a:xfrm>
            <a:off x="3459950" y="1360837"/>
            <a:ext cx="5074449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Revolut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A606F-493E-4294-38C1-494BEB254845}"/>
              </a:ext>
            </a:extLst>
          </p:cNvPr>
          <p:cNvSpPr txBox="1"/>
          <p:nvPr/>
        </p:nvSpPr>
        <p:spPr>
          <a:xfrm>
            <a:off x="3459950" y="4647648"/>
            <a:ext cx="33797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 BY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D5259-1236-4684-797E-0650EF477E38}"/>
              </a:ext>
            </a:extLst>
          </p:cNvPr>
          <p:cNvSpPr txBox="1"/>
          <p:nvPr/>
        </p:nvSpPr>
        <p:spPr>
          <a:xfrm>
            <a:off x="3459951" y="2976992"/>
            <a:ext cx="393192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CASH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05800-ADDC-4BC0-6ED0-E94C02922568}"/>
              </a:ext>
            </a:extLst>
          </p:cNvPr>
          <p:cNvSpPr txBox="1"/>
          <p:nvPr/>
        </p:nvSpPr>
        <p:spPr>
          <a:xfrm>
            <a:off x="3459951" y="3167261"/>
            <a:ext cx="4206240" cy="9233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12’320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9B1EE-E270-AF1D-4D14-5B22D56D3879}"/>
              </a:ext>
            </a:extLst>
          </p:cNvPr>
          <p:cNvSpPr txBox="1"/>
          <p:nvPr/>
        </p:nvSpPr>
        <p:spPr>
          <a:xfrm>
            <a:off x="3459951" y="3968748"/>
            <a:ext cx="384048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(+1’200 since previous month)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DD992-BB01-1C37-F419-FA8482293602}"/>
              </a:ext>
            </a:extLst>
          </p:cNvPr>
          <p:cNvSpPr txBox="1"/>
          <p:nvPr/>
        </p:nvSpPr>
        <p:spPr>
          <a:xfrm>
            <a:off x="7383743" y="4651007"/>
            <a:ext cx="256032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AS % OF WEALTH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A7CC18-4504-C309-F805-1B4B4B298672}"/>
              </a:ext>
            </a:extLst>
          </p:cNvPr>
          <p:cNvSpPr/>
          <p:nvPr/>
        </p:nvSpPr>
        <p:spPr>
          <a:xfrm>
            <a:off x="3459950" y="2122179"/>
            <a:ext cx="914400" cy="64008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9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C37510-D6C8-DBE2-DC77-11FC8403D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12D62F-469F-18C1-044E-F04D545578BC}"/>
              </a:ext>
            </a:extLst>
          </p:cNvPr>
          <p:cNvSpPr>
            <a:spLocks noChangeAspect="1"/>
          </p:cNvSpPr>
          <p:nvPr/>
        </p:nvSpPr>
        <p:spPr>
          <a:xfrm>
            <a:off x="2915920" y="1124072"/>
            <a:ext cx="7315200" cy="4609855"/>
          </a:xfrm>
          <a:prstGeom prst="roundRect">
            <a:avLst>
              <a:gd name="adj" fmla="val 5427"/>
            </a:avLst>
          </a:prstGeom>
          <a:gradFill>
            <a:gsLst>
              <a:gs pos="0">
                <a:srgbClr val="5841D8">
                  <a:alpha val="70000"/>
                </a:srgbClr>
              </a:gs>
              <a:gs pos="100000">
                <a:schemeClr val="bg1"/>
              </a:gs>
            </a:gsLst>
            <a:lin ang="4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EE0AA6-42C6-F2F5-9D22-E6036F430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r="3361"/>
          <a:stretch/>
        </p:blipFill>
        <p:spPr bwMode="auto">
          <a:xfrm>
            <a:off x="6602598" y="1124072"/>
            <a:ext cx="3379763" cy="4609855"/>
          </a:xfrm>
          <a:custGeom>
            <a:avLst/>
            <a:gdLst>
              <a:gd name="connsiteX0" fmla="*/ 0 w 3379763"/>
              <a:gd name="connsiteY0" fmla="*/ 0 h 4609855"/>
              <a:gd name="connsiteX1" fmla="*/ 3379763 w 3379763"/>
              <a:gd name="connsiteY1" fmla="*/ 0 h 4609855"/>
              <a:gd name="connsiteX2" fmla="*/ 3379763 w 3379763"/>
              <a:gd name="connsiteY2" fmla="*/ 4609855 h 4609855"/>
              <a:gd name="connsiteX3" fmla="*/ 0 w 3379763"/>
              <a:gd name="connsiteY3" fmla="*/ 4609855 h 460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763" h="4609855">
                <a:moveTo>
                  <a:pt x="0" y="0"/>
                </a:moveTo>
                <a:lnTo>
                  <a:pt x="3379763" y="0"/>
                </a:lnTo>
                <a:lnTo>
                  <a:pt x="3379763" y="4609855"/>
                </a:lnTo>
                <a:lnTo>
                  <a:pt x="0" y="460985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rd, chip icon - Download on Iconfinder on Iconfinder">
            <a:extLst>
              <a:ext uri="{FF2B5EF4-FFF2-40B4-BE49-F238E27FC236}">
                <a16:creationId xmlns:a16="http://schemas.microsoft.com/office/drawing/2014/main" id="{AC010888-F6FF-8077-4382-D456CAD49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6" t="24074" r="15061" b="23827"/>
          <a:stretch/>
        </p:blipFill>
        <p:spPr bwMode="auto">
          <a:xfrm>
            <a:off x="3459951" y="2094978"/>
            <a:ext cx="856981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0C2C99-2358-8065-1D00-5C6936704857}"/>
              </a:ext>
            </a:extLst>
          </p:cNvPr>
          <p:cNvSpPr txBox="1"/>
          <p:nvPr/>
        </p:nvSpPr>
        <p:spPr>
          <a:xfrm>
            <a:off x="3459950" y="1360837"/>
            <a:ext cx="5074449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Kraken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CD5AD-132E-077E-1612-95D75AB8FA4F}"/>
              </a:ext>
            </a:extLst>
          </p:cNvPr>
          <p:cNvSpPr txBox="1"/>
          <p:nvPr/>
        </p:nvSpPr>
        <p:spPr>
          <a:xfrm>
            <a:off x="3459950" y="4647648"/>
            <a:ext cx="33797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 BY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40843-C39F-0801-F9C3-69155D1FE47E}"/>
              </a:ext>
            </a:extLst>
          </p:cNvPr>
          <p:cNvSpPr txBox="1"/>
          <p:nvPr/>
        </p:nvSpPr>
        <p:spPr>
          <a:xfrm>
            <a:off x="3459951" y="2976992"/>
            <a:ext cx="393192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CASH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60D4B-3E17-D808-2A2B-4AB93A95586B}"/>
              </a:ext>
            </a:extLst>
          </p:cNvPr>
          <p:cNvSpPr txBox="1"/>
          <p:nvPr/>
        </p:nvSpPr>
        <p:spPr>
          <a:xfrm>
            <a:off x="3459951" y="3167261"/>
            <a:ext cx="4206240" cy="9233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12’320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1EE1D-7E69-6FDE-45B0-0B5ED8B33620}"/>
              </a:ext>
            </a:extLst>
          </p:cNvPr>
          <p:cNvSpPr txBox="1"/>
          <p:nvPr/>
        </p:nvSpPr>
        <p:spPr>
          <a:xfrm>
            <a:off x="3459951" y="3968748"/>
            <a:ext cx="384048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(+1’200 since previous month)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FFA43-E091-2796-BCA2-FA412444894F}"/>
              </a:ext>
            </a:extLst>
          </p:cNvPr>
          <p:cNvSpPr txBox="1"/>
          <p:nvPr/>
        </p:nvSpPr>
        <p:spPr>
          <a:xfrm>
            <a:off x="7383743" y="4651007"/>
            <a:ext cx="256032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AS % OF WEALTH</a:t>
            </a:r>
          </a:p>
        </p:txBody>
      </p:sp>
    </p:spTree>
    <p:extLst>
      <p:ext uri="{BB962C8B-B14F-4D97-AF65-F5344CB8AC3E}">
        <p14:creationId xmlns:p14="http://schemas.microsoft.com/office/powerpoint/2010/main" val="14644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383824-38F2-CCBC-813C-88DFB43EA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B4B809-DA1D-40BD-C19B-6E7C13574035}"/>
              </a:ext>
            </a:extLst>
          </p:cNvPr>
          <p:cNvGrpSpPr/>
          <p:nvPr/>
        </p:nvGrpSpPr>
        <p:grpSpPr>
          <a:xfrm>
            <a:off x="2438400" y="1123023"/>
            <a:ext cx="7315200" cy="4611954"/>
            <a:chOff x="2438400" y="1123023"/>
            <a:chExt cx="7315200" cy="4611954"/>
          </a:xfrm>
        </p:grpSpPr>
        <p:sp>
          <p:nvSpPr>
            <p:cNvPr id="5" name="glass2">
              <a:extLst>
                <a:ext uri="{FF2B5EF4-FFF2-40B4-BE49-F238E27FC236}">
                  <a16:creationId xmlns:a16="http://schemas.microsoft.com/office/drawing/2014/main" id="{6E1A3127-48E3-D4B5-43DD-C3AA37D9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400" y="1124073"/>
              <a:ext cx="7315200" cy="4609855"/>
            </a:xfrm>
            <a:prstGeom prst="roundRect">
              <a:avLst>
                <a:gd name="adj" fmla="val 5427"/>
              </a:avLst>
            </a:prstGeom>
            <a:solidFill>
              <a:srgbClr val="BA050B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Interactive Brokers logo in transparent PNG and vectorized SVG formats">
              <a:extLst>
                <a:ext uri="{FF2B5EF4-FFF2-40B4-BE49-F238E27FC236}">
                  <a16:creationId xmlns:a16="http://schemas.microsoft.com/office/drawing/2014/main" id="{AE896BA7-5D43-103F-77FE-62280D3257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720" b="7314"/>
            <a:stretch>
              <a:fillRect/>
            </a:stretch>
          </p:blipFill>
          <p:spPr bwMode="auto">
            <a:xfrm>
              <a:off x="6096000" y="1125122"/>
              <a:ext cx="3379763" cy="4609855"/>
            </a:xfrm>
            <a:custGeom>
              <a:avLst/>
              <a:gdLst>
                <a:gd name="connsiteX0" fmla="*/ 0 w 3379763"/>
                <a:gd name="connsiteY0" fmla="*/ 0 h 4609855"/>
                <a:gd name="connsiteX1" fmla="*/ 3379763 w 3379763"/>
                <a:gd name="connsiteY1" fmla="*/ 0 h 4609855"/>
                <a:gd name="connsiteX2" fmla="*/ 3379763 w 3379763"/>
                <a:gd name="connsiteY2" fmla="*/ 4609855 h 4609855"/>
                <a:gd name="connsiteX3" fmla="*/ 0 w 3379763"/>
                <a:gd name="connsiteY3" fmla="*/ 4609855 h 460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9763" h="4609855">
                  <a:moveTo>
                    <a:pt x="0" y="0"/>
                  </a:moveTo>
                  <a:lnTo>
                    <a:pt x="3379763" y="0"/>
                  </a:lnTo>
                  <a:lnTo>
                    <a:pt x="3379763" y="4609855"/>
                  </a:lnTo>
                  <a:lnTo>
                    <a:pt x="0" y="4609855"/>
                  </a:lnTo>
                  <a:close/>
                </a:path>
              </a:pathLst>
            </a:custGeom>
            <a:noFill/>
          </p:spPr>
        </p:pic>
        <p:sp>
          <p:nvSpPr>
            <p:cNvPr id="3" name="glass1">
              <a:extLst>
                <a:ext uri="{FF2B5EF4-FFF2-40B4-BE49-F238E27FC236}">
                  <a16:creationId xmlns:a16="http://schemas.microsoft.com/office/drawing/2014/main" id="{B1F017B2-959B-5562-5BE6-8D1651742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400" y="1123023"/>
              <a:ext cx="7315200" cy="4609855"/>
            </a:xfrm>
            <a:prstGeom prst="roundRect">
              <a:avLst>
                <a:gd name="adj" fmla="val 5427"/>
              </a:avLst>
            </a:prstGeom>
            <a:solidFill>
              <a:srgbClr val="8C94A1">
                <a:alpha val="50000"/>
              </a:srgbClr>
            </a:soli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AD2E8A-1A48-7C7A-E139-2CE363D572C6}"/>
                </a:ext>
              </a:extLst>
            </p:cNvPr>
            <p:cNvSpPr/>
            <p:nvPr/>
          </p:nvSpPr>
          <p:spPr>
            <a:xfrm>
              <a:off x="3068962" y="2207309"/>
              <a:ext cx="914400" cy="640080"/>
            </a:xfrm>
            <a:prstGeom prst="roundRect">
              <a:avLst/>
            </a:prstGeom>
            <a:blipFill>
              <a:blip r:embed="rId3">
                <a:alphaModFix amt="8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1C35CE-52B9-4767-265C-061BFE48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2232" y="2286000"/>
              <a:ext cx="365792" cy="499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726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11E3BE9-F291-F3A8-AAAA-3ABB1389A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8F31DE-1B3D-23A1-A5D0-7199B1BF8737}"/>
              </a:ext>
            </a:extLst>
          </p:cNvPr>
          <p:cNvSpPr>
            <a:spLocks noChangeAspect="1"/>
          </p:cNvSpPr>
          <p:nvPr/>
        </p:nvSpPr>
        <p:spPr>
          <a:xfrm>
            <a:off x="2915920" y="1124072"/>
            <a:ext cx="7315200" cy="4609855"/>
          </a:xfrm>
          <a:prstGeom prst="roundRect">
            <a:avLst>
              <a:gd name="adj" fmla="val 5427"/>
            </a:avLst>
          </a:prstGeom>
          <a:gradFill>
            <a:gsLst>
              <a:gs pos="0">
                <a:srgbClr val="CB0023"/>
              </a:gs>
              <a:gs pos="100000">
                <a:srgbClr val="A1051E"/>
              </a:gs>
            </a:gsLst>
            <a:lin ang="2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ard, chip icon - Download on Iconfinder on Iconfinder">
            <a:extLst>
              <a:ext uri="{FF2B5EF4-FFF2-40B4-BE49-F238E27FC236}">
                <a16:creationId xmlns:a16="http://schemas.microsoft.com/office/drawing/2014/main" id="{4305DE45-FA78-EA3B-7811-50F622D51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6" t="24074" r="15061" b="23827"/>
          <a:stretch/>
        </p:blipFill>
        <p:spPr bwMode="auto">
          <a:xfrm>
            <a:off x="8624149" y="1964268"/>
            <a:ext cx="856981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eractive Brokers logo in transparent PNG and vectorized SVG formats">
            <a:extLst>
              <a:ext uri="{FF2B5EF4-FFF2-40B4-BE49-F238E27FC236}">
                <a16:creationId xmlns:a16="http://schemas.microsoft.com/office/drawing/2014/main" id="{A3720389-CB5B-244F-3B1A-534D73CE7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alphaModFix amt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396" y="1124072"/>
            <a:ext cx="2368684" cy="461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203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575D5EC-2AEA-930F-C22B-021ACD7F6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61BD9A-FAC6-8805-FB3E-79B4F026C910}"/>
              </a:ext>
            </a:extLst>
          </p:cNvPr>
          <p:cNvSpPr>
            <a:spLocks noChangeAspect="1"/>
          </p:cNvSpPr>
          <p:nvPr/>
        </p:nvSpPr>
        <p:spPr>
          <a:xfrm>
            <a:off x="2915920" y="1124072"/>
            <a:ext cx="7315200" cy="4609855"/>
          </a:xfrm>
          <a:prstGeom prst="roundRect">
            <a:avLst>
              <a:gd name="adj" fmla="val 5427"/>
            </a:avLst>
          </a:prstGeom>
          <a:gradFill>
            <a:gsLst>
              <a:gs pos="0">
                <a:srgbClr val="CB0023"/>
              </a:gs>
              <a:gs pos="100000">
                <a:srgbClr val="A1051E"/>
              </a:gs>
            </a:gsLst>
            <a:lin ang="2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ard, chip icon - Download on Iconfinder on Iconfinder">
            <a:extLst>
              <a:ext uri="{FF2B5EF4-FFF2-40B4-BE49-F238E27FC236}">
                <a16:creationId xmlns:a16="http://schemas.microsoft.com/office/drawing/2014/main" id="{5B3CED02-D35A-1526-3D6E-ACACFFA75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6" t="24074" r="15061" b="23827"/>
          <a:stretch/>
        </p:blipFill>
        <p:spPr bwMode="auto">
          <a:xfrm>
            <a:off x="8624149" y="1964268"/>
            <a:ext cx="856981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eractive Brokers logo in transparent PNG and vectorized SVG formats">
            <a:extLst>
              <a:ext uri="{FF2B5EF4-FFF2-40B4-BE49-F238E27FC236}">
                <a16:creationId xmlns:a16="http://schemas.microsoft.com/office/drawing/2014/main" id="{E372AB86-0F94-45CB-1859-5DA61EC0C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alphaModFix amt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062" y="3006337"/>
            <a:ext cx="1399153" cy="272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284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255AA75-A781-3C78-08CC-A5756D873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F13852-3FC5-0103-EC36-C587CCC3D5AC}"/>
              </a:ext>
            </a:extLst>
          </p:cNvPr>
          <p:cNvSpPr>
            <a:spLocks noChangeAspect="1"/>
          </p:cNvSpPr>
          <p:nvPr/>
        </p:nvSpPr>
        <p:spPr>
          <a:xfrm>
            <a:off x="2915920" y="1124072"/>
            <a:ext cx="7315200" cy="4609855"/>
          </a:xfrm>
          <a:prstGeom prst="roundRect">
            <a:avLst>
              <a:gd name="adj" fmla="val 5427"/>
            </a:avLst>
          </a:prstGeom>
          <a:gradFill>
            <a:gsLst>
              <a:gs pos="0">
                <a:srgbClr val="CB0023">
                  <a:alpha val="70000"/>
                </a:srgbClr>
              </a:gs>
              <a:gs pos="100000">
                <a:srgbClr val="A1051E">
                  <a:alpha val="70000"/>
                </a:srgbClr>
              </a:gs>
            </a:gsLst>
            <a:lin ang="2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Interactive Brokers logo in transparent PNG and vectorized SVG formats">
            <a:extLst>
              <a:ext uri="{FF2B5EF4-FFF2-40B4-BE49-F238E27FC236}">
                <a16:creationId xmlns:a16="http://schemas.microsoft.com/office/drawing/2014/main" id="{AD18B25F-B99B-26A0-7240-242435817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720" b="7314"/>
          <a:stretch>
            <a:fillRect/>
          </a:stretch>
        </p:blipFill>
        <p:spPr bwMode="auto">
          <a:xfrm>
            <a:off x="6602598" y="1124072"/>
            <a:ext cx="3379763" cy="4609855"/>
          </a:xfrm>
          <a:custGeom>
            <a:avLst/>
            <a:gdLst>
              <a:gd name="connsiteX0" fmla="*/ 0 w 3379763"/>
              <a:gd name="connsiteY0" fmla="*/ 0 h 4609855"/>
              <a:gd name="connsiteX1" fmla="*/ 3379763 w 3379763"/>
              <a:gd name="connsiteY1" fmla="*/ 0 h 4609855"/>
              <a:gd name="connsiteX2" fmla="*/ 3379763 w 3379763"/>
              <a:gd name="connsiteY2" fmla="*/ 4609855 h 4609855"/>
              <a:gd name="connsiteX3" fmla="*/ 0 w 3379763"/>
              <a:gd name="connsiteY3" fmla="*/ 4609855 h 460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763" h="4609855">
                <a:moveTo>
                  <a:pt x="0" y="0"/>
                </a:moveTo>
                <a:lnTo>
                  <a:pt x="3379763" y="0"/>
                </a:lnTo>
                <a:lnTo>
                  <a:pt x="3379763" y="4609855"/>
                </a:lnTo>
                <a:lnTo>
                  <a:pt x="0" y="460985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rd, chip icon - Download on Iconfinder on Iconfinder">
            <a:extLst>
              <a:ext uri="{FF2B5EF4-FFF2-40B4-BE49-F238E27FC236}">
                <a16:creationId xmlns:a16="http://schemas.microsoft.com/office/drawing/2014/main" id="{E3E1E373-CAC8-8E5D-B6E6-C5E8544DE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6" t="24074" r="15061" b="23827"/>
          <a:stretch/>
        </p:blipFill>
        <p:spPr bwMode="auto">
          <a:xfrm>
            <a:off x="8624149" y="1964268"/>
            <a:ext cx="856981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C5ECA0-E09B-8DE1-2F16-CC25D739EB46}"/>
              </a:ext>
            </a:extLst>
          </p:cNvPr>
          <p:cNvSpPr txBox="1"/>
          <p:nvPr/>
        </p:nvSpPr>
        <p:spPr>
          <a:xfrm>
            <a:off x="3459951" y="4992925"/>
            <a:ext cx="34747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Interactive Brokers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CEE11-A8FB-DA92-1687-E2E6930BE104}"/>
              </a:ext>
            </a:extLst>
          </p:cNvPr>
          <p:cNvSpPr txBox="1"/>
          <p:nvPr/>
        </p:nvSpPr>
        <p:spPr>
          <a:xfrm>
            <a:off x="7052733" y="3229603"/>
            <a:ext cx="27432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TRANSACTIONS LAST MONTH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49885-383D-B317-E273-C31FECE60640}"/>
              </a:ext>
            </a:extLst>
          </p:cNvPr>
          <p:cNvSpPr txBox="1"/>
          <p:nvPr/>
        </p:nvSpPr>
        <p:spPr>
          <a:xfrm>
            <a:off x="3459951" y="4755052"/>
            <a:ext cx="393192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20F8F-5EFE-DFA2-DCB1-98D5449066DA}"/>
              </a:ext>
            </a:extLst>
          </p:cNvPr>
          <p:cNvSpPr txBox="1"/>
          <p:nvPr/>
        </p:nvSpPr>
        <p:spPr>
          <a:xfrm>
            <a:off x="3459951" y="1630791"/>
            <a:ext cx="393192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CASH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E8FBC-7DA9-4973-5786-2E3B2EAD2D72}"/>
              </a:ext>
            </a:extLst>
          </p:cNvPr>
          <p:cNvSpPr txBox="1"/>
          <p:nvPr/>
        </p:nvSpPr>
        <p:spPr>
          <a:xfrm>
            <a:off x="3459951" y="1821060"/>
            <a:ext cx="4206240" cy="923330"/>
          </a:xfrm>
          <a:prstGeom prst="rect">
            <a:avLst/>
          </a:prstGeom>
          <a:noFill/>
        </p:spPr>
        <p:txBody>
          <a:bodyPr wrap="square" lIns="91440" rtlCol="0" anchor="ctr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12’320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82417-7432-08B9-DC70-61A5A5E93EA5}"/>
              </a:ext>
            </a:extLst>
          </p:cNvPr>
          <p:cNvSpPr txBox="1"/>
          <p:nvPr/>
        </p:nvSpPr>
        <p:spPr>
          <a:xfrm>
            <a:off x="3459951" y="2622547"/>
            <a:ext cx="3840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(+1’200 since previous month)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64B216-ECBD-E5F9-315F-BC0F5B833984}"/>
              </a:ext>
            </a:extLst>
          </p:cNvPr>
          <p:cNvSpPr txBox="1"/>
          <p:nvPr/>
        </p:nvSpPr>
        <p:spPr>
          <a:xfrm>
            <a:off x="3459951" y="3723232"/>
            <a:ext cx="34747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94726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812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67AC20-D488-DA79-8EB1-F4AB57D65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1B66F0C-2A92-732A-2836-F75A292ADDEA}"/>
              </a:ext>
            </a:extLst>
          </p:cNvPr>
          <p:cNvGrpSpPr/>
          <p:nvPr/>
        </p:nvGrpSpPr>
        <p:grpSpPr>
          <a:xfrm>
            <a:off x="2438397" y="1124072"/>
            <a:ext cx="7315200" cy="4609855"/>
            <a:chOff x="2438397" y="1124072"/>
            <a:chExt cx="7315200" cy="4609855"/>
          </a:xfrm>
        </p:grpSpPr>
        <p:sp>
          <p:nvSpPr>
            <p:cNvPr id="12" name="glass2">
              <a:extLst>
                <a:ext uri="{FF2B5EF4-FFF2-40B4-BE49-F238E27FC236}">
                  <a16:creationId xmlns:a16="http://schemas.microsoft.com/office/drawing/2014/main" id="{92A6E7E1-D098-036C-5B58-B35764BF70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50000">
                  <a:srgbClr val="D81222"/>
                </a:gs>
                <a:gs pos="100000">
                  <a:schemeClr val="bg1">
                    <a:alpha val="7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20700" dist="469900" dir="2700000" algn="tl" rotWithShape="0">
                <a:srgbClr val="B0000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glass1">
              <a:extLst>
                <a:ext uri="{FF2B5EF4-FFF2-40B4-BE49-F238E27FC236}">
                  <a16:creationId xmlns:a16="http://schemas.microsoft.com/office/drawing/2014/main" id="{CA9FE57E-CCF1-2D2B-2575-3C7ACA59D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alpha val="18000"/>
                  </a:schemeClr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2009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41B2D0E-3E13-6470-2E5D-C76D9CBF2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935634-4B76-FE23-09E0-0582950ED9B3}"/>
              </a:ext>
            </a:extLst>
          </p:cNvPr>
          <p:cNvGrpSpPr/>
          <p:nvPr/>
        </p:nvGrpSpPr>
        <p:grpSpPr>
          <a:xfrm>
            <a:off x="2944998" y="1121973"/>
            <a:ext cx="7315200" cy="4611954"/>
            <a:chOff x="2944998" y="1121973"/>
            <a:chExt cx="7315200" cy="461195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970A9B-8848-8DF5-B617-0343D6DC3043}"/>
                </a:ext>
              </a:extLst>
            </p:cNvPr>
            <p:cNvGrpSpPr/>
            <p:nvPr/>
          </p:nvGrpSpPr>
          <p:grpSpPr>
            <a:xfrm>
              <a:off x="2944998" y="1121973"/>
              <a:ext cx="7315200" cy="4609855"/>
              <a:chOff x="2438397" y="1124072"/>
              <a:chExt cx="7315200" cy="4609855"/>
            </a:xfrm>
          </p:grpSpPr>
          <p:sp>
            <p:nvSpPr>
              <p:cNvPr id="14" name="glass2">
                <a:extLst>
                  <a:ext uri="{FF2B5EF4-FFF2-40B4-BE49-F238E27FC236}">
                    <a16:creationId xmlns:a16="http://schemas.microsoft.com/office/drawing/2014/main" id="{6E675FA4-F42B-8898-B799-D2A68AD81E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7" y="1124072"/>
                <a:ext cx="7315200" cy="4609855"/>
              </a:xfrm>
              <a:prstGeom prst="roundRect">
                <a:avLst>
                  <a:gd name="adj" fmla="val 5427"/>
                </a:avLst>
              </a:prstGeom>
              <a:gradFill flip="none" rotWithShape="1">
                <a:gsLst>
                  <a:gs pos="50000">
                    <a:srgbClr val="D81222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520700" dist="469900" dir="2700000" algn="tl" rotWithShape="0">
                  <a:srgbClr val="B0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glass1">
                <a:extLst>
                  <a:ext uri="{FF2B5EF4-FFF2-40B4-BE49-F238E27FC236}">
                    <a16:creationId xmlns:a16="http://schemas.microsoft.com/office/drawing/2014/main" id="{21E331DE-00A0-96B0-30CF-701FFB678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7" y="1124072"/>
                <a:ext cx="7315200" cy="4609855"/>
              </a:xfrm>
              <a:prstGeom prst="roundRect">
                <a:avLst>
                  <a:gd name="adj" fmla="val 5427"/>
                </a:avLst>
              </a:prstGeom>
              <a:gradFill flip="none" rotWithShape="1">
                <a:gsLst>
                  <a:gs pos="0">
                    <a:schemeClr val="bg1">
                      <a:alpha val="22000"/>
                    </a:schemeClr>
                  </a:gs>
                  <a:gs pos="100000">
                    <a:schemeClr val="bg1">
                      <a:alpha val="18000"/>
                    </a:schemeClr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chemeClr val="bg1">
                        <a:alpha val="19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13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" name="Picture 1" descr="Interactive Brokers logo in transparent PNG and vectorized SVG formats">
              <a:extLst>
                <a:ext uri="{FF2B5EF4-FFF2-40B4-BE49-F238E27FC236}">
                  <a16:creationId xmlns:a16="http://schemas.microsoft.com/office/drawing/2014/main" id="{C4D98AD6-B899-EDE0-A265-3147F33B1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720" b="7314"/>
            <a:stretch>
              <a:fillRect/>
            </a:stretch>
          </p:blipFill>
          <p:spPr bwMode="auto">
            <a:xfrm>
              <a:off x="6602598" y="1124072"/>
              <a:ext cx="3379763" cy="4609855"/>
            </a:xfrm>
            <a:custGeom>
              <a:avLst/>
              <a:gdLst>
                <a:gd name="connsiteX0" fmla="*/ 0 w 3379763"/>
                <a:gd name="connsiteY0" fmla="*/ 0 h 4609855"/>
                <a:gd name="connsiteX1" fmla="*/ 3379763 w 3379763"/>
                <a:gd name="connsiteY1" fmla="*/ 0 h 4609855"/>
                <a:gd name="connsiteX2" fmla="*/ 3379763 w 3379763"/>
                <a:gd name="connsiteY2" fmla="*/ 4609855 h 4609855"/>
                <a:gd name="connsiteX3" fmla="*/ 0 w 3379763"/>
                <a:gd name="connsiteY3" fmla="*/ 4609855 h 460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9763" h="4609855">
                  <a:moveTo>
                    <a:pt x="0" y="0"/>
                  </a:moveTo>
                  <a:lnTo>
                    <a:pt x="3379763" y="0"/>
                  </a:lnTo>
                  <a:lnTo>
                    <a:pt x="3379763" y="4609855"/>
                  </a:lnTo>
                  <a:lnTo>
                    <a:pt x="0" y="4609855"/>
                  </a:lnTo>
                  <a:close/>
                </a:path>
              </a:pathLst>
            </a:custGeom>
            <a:noFill/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C70CF48-9BC0-6922-55F5-A66BD31E9FD5}"/>
                </a:ext>
              </a:extLst>
            </p:cNvPr>
            <p:cNvSpPr/>
            <p:nvPr/>
          </p:nvSpPr>
          <p:spPr>
            <a:xfrm>
              <a:off x="3459950" y="2122179"/>
              <a:ext cx="914400" cy="640080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322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AA15D-8597-95A9-80E5-F3585FFBF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76FE05-55E8-3E86-40C6-CED65A7A45F3}"/>
              </a:ext>
            </a:extLst>
          </p:cNvPr>
          <p:cNvGrpSpPr/>
          <p:nvPr/>
        </p:nvGrpSpPr>
        <p:grpSpPr>
          <a:xfrm>
            <a:off x="2438400" y="1124073"/>
            <a:ext cx="7315200" cy="4610904"/>
            <a:chOff x="2438400" y="1124073"/>
            <a:chExt cx="7315200" cy="4610904"/>
          </a:xfrm>
        </p:grpSpPr>
        <p:sp>
          <p:nvSpPr>
            <p:cNvPr id="5" name="glass2">
              <a:extLst>
                <a:ext uri="{FF2B5EF4-FFF2-40B4-BE49-F238E27FC236}">
                  <a16:creationId xmlns:a16="http://schemas.microsoft.com/office/drawing/2014/main" id="{8B4D9169-7F36-EECF-DF43-AC91DBAEB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400" y="1124073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30000">
                  <a:srgbClr val="D81222"/>
                </a:gs>
                <a:gs pos="100000">
                  <a:srgbClr val="F4747D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Interactive Brokers logo in transparent PNG and vectorized SVG formats">
              <a:extLst>
                <a:ext uri="{FF2B5EF4-FFF2-40B4-BE49-F238E27FC236}">
                  <a16:creationId xmlns:a16="http://schemas.microsoft.com/office/drawing/2014/main" id="{43BE775E-B58F-D38B-4EE2-F879D12BCE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720" b="7314"/>
            <a:stretch>
              <a:fillRect/>
            </a:stretch>
          </p:blipFill>
          <p:spPr bwMode="auto">
            <a:xfrm>
              <a:off x="6096000" y="1125122"/>
              <a:ext cx="3379763" cy="4609855"/>
            </a:xfrm>
            <a:custGeom>
              <a:avLst/>
              <a:gdLst>
                <a:gd name="connsiteX0" fmla="*/ 0 w 3379763"/>
                <a:gd name="connsiteY0" fmla="*/ 0 h 4609855"/>
                <a:gd name="connsiteX1" fmla="*/ 3379763 w 3379763"/>
                <a:gd name="connsiteY1" fmla="*/ 0 h 4609855"/>
                <a:gd name="connsiteX2" fmla="*/ 3379763 w 3379763"/>
                <a:gd name="connsiteY2" fmla="*/ 4609855 h 4609855"/>
                <a:gd name="connsiteX3" fmla="*/ 0 w 3379763"/>
                <a:gd name="connsiteY3" fmla="*/ 4609855 h 460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9763" h="4609855">
                  <a:moveTo>
                    <a:pt x="0" y="0"/>
                  </a:moveTo>
                  <a:lnTo>
                    <a:pt x="3379763" y="0"/>
                  </a:lnTo>
                  <a:lnTo>
                    <a:pt x="3379763" y="4609855"/>
                  </a:lnTo>
                  <a:lnTo>
                    <a:pt x="0" y="4609855"/>
                  </a:lnTo>
                  <a:close/>
                </a:path>
              </a:pathLst>
            </a:custGeom>
            <a:noFill/>
          </p:spPr>
        </p:pic>
        <p:sp>
          <p:nvSpPr>
            <p:cNvPr id="6" name="glass1">
              <a:extLst>
                <a:ext uri="{FF2B5EF4-FFF2-40B4-BE49-F238E27FC236}">
                  <a16:creationId xmlns:a16="http://schemas.microsoft.com/office/drawing/2014/main" id="{AFBE2C00-49DF-1509-FA43-CD9B9E445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400" y="1124073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0">
                  <a:schemeClr val="bg1">
                    <a:alpha val="18000"/>
                  </a:schemeClr>
                </a:gs>
                <a:gs pos="100000">
                  <a:schemeClr val="bg1">
                    <a:alpha val="18000"/>
                  </a:schemeClr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215198D-BA17-F7C7-81B7-E9331B45FF8B}"/>
                </a:ext>
              </a:extLst>
            </p:cNvPr>
            <p:cNvSpPr/>
            <p:nvPr/>
          </p:nvSpPr>
          <p:spPr>
            <a:xfrm>
              <a:off x="3068962" y="2207309"/>
              <a:ext cx="914400" cy="640080"/>
            </a:xfrm>
            <a:prstGeom prst="roundRect">
              <a:avLst/>
            </a:prstGeom>
            <a:blipFill>
              <a:blip r:embed="rId4">
                <a:alphaModFix amt="8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28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2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318E59-271B-3B42-021B-915809E52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B5C70FD-BE3D-791F-B065-FFAB5E772DDE}"/>
              </a:ext>
            </a:extLst>
          </p:cNvPr>
          <p:cNvGrpSpPr/>
          <p:nvPr/>
        </p:nvGrpSpPr>
        <p:grpSpPr>
          <a:xfrm>
            <a:off x="2438397" y="1124072"/>
            <a:ext cx="7315200" cy="4609855"/>
            <a:chOff x="2438397" y="1124072"/>
            <a:chExt cx="7315200" cy="4609855"/>
          </a:xfrm>
        </p:grpSpPr>
        <p:sp>
          <p:nvSpPr>
            <p:cNvPr id="12" name="glass2">
              <a:extLst>
                <a:ext uri="{FF2B5EF4-FFF2-40B4-BE49-F238E27FC236}">
                  <a16:creationId xmlns:a16="http://schemas.microsoft.com/office/drawing/2014/main" id="{571F56BA-FDAE-8E74-6581-835FE833D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20000">
                  <a:srgbClr val="D81222"/>
                </a:gs>
                <a:gs pos="100000">
                  <a:srgbClr val="F79BA2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20700" dist="469900" dir="2700000" algn="tl" rotWithShape="0">
                <a:srgbClr val="B0000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glass1">
              <a:extLst>
                <a:ext uri="{FF2B5EF4-FFF2-40B4-BE49-F238E27FC236}">
                  <a16:creationId xmlns:a16="http://schemas.microsoft.com/office/drawing/2014/main" id="{13B10117-4DA0-BBEE-E3F0-ADF0039D93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0">
                  <a:schemeClr val="bg1">
                    <a:alpha val="18000"/>
                  </a:schemeClr>
                </a:gs>
                <a:gs pos="100000">
                  <a:schemeClr val="bg1">
                    <a:alpha val="18000"/>
                  </a:schemeClr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065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B5289-377B-AD78-A114-69C0C0CB5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EC0DAD0-C863-6E4A-DD44-4E986DF21711}"/>
              </a:ext>
            </a:extLst>
          </p:cNvPr>
          <p:cNvGrpSpPr/>
          <p:nvPr/>
        </p:nvGrpSpPr>
        <p:grpSpPr>
          <a:xfrm>
            <a:off x="2916936" y="1124072"/>
            <a:ext cx="7315200" cy="4609855"/>
            <a:chOff x="2438397" y="1124072"/>
            <a:chExt cx="7315200" cy="4609855"/>
          </a:xfrm>
        </p:grpSpPr>
        <p:sp>
          <p:nvSpPr>
            <p:cNvPr id="25" name="glass2">
              <a:extLst>
                <a:ext uri="{FF2B5EF4-FFF2-40B4-BE49-F238E27FC236}">
                  <a16:creationId xmlns:a16="http://schemas.microsoft.com/office/drawing/2014/main" id="{E2E14FC5-9132-F479-72A3-09418DFF05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50000">
                  <a:srgbClr val="13C636"/>
                </a:gs>
                <a:gs pos="100000">
                  <a:schemeClr val="bg1">
                    <a:alpha val="7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520700" dist="469900" dir="2700000" algn="tl" rotWithShape="0">
                <a:srgbClr val="13C636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glass1">
              <a:extLst>
                <a:ext uri="{FF2B5EF4-FFF2-40B4-BE49-F238E27FC236}">
                  <a16:creationId xmlns:a16="http://schemas.microsoft.com/office/drawing/2014/main" id="{0995149F-A2A1-C5FA-36CF-37D5CE43B8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97" y="1124072"/>
              <a:ext cx="7315200" cy="4609855"/>
            </a:xfrm>
            <a:prstGeom prst="roundRect">
              <a:avLst>
                <a:gd name="adj" fmla="val 5427"/>
              </a:avLst>
            </a:prstGeom>
            <a:gradFill flip="none" rotWithShape="1"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alpha val="18000"/>
                  </a:schemeClr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7B229DB-EAF6-45B0-9431-5D58280C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" r="2966"/>
          <a:stretch/>
        </p:blipFill>
        <p:spPr bwMode="auto">
          <a:xfrm>
            <a:off x="6602598" y="1124072"/>
            <a:ext cx="3379763" cy="4609855"/>
          </a:xfrm>
          <a:custGeom>
            <a:avLst/>
            <a:gdLst>
              <a:gd name="connsiteX0" fmla="*/ 0 w 3379763"/>
              <a:gd name="connsiteY0" fmla="*/ 0 h 4609855"/>
              <a:gd name="connsiteX1" fmla="*/ 3379763 w 3379763"/>
              <a:gd name="connsiteY1" fmla="*/ 0 h 4609855"/>
              <a:gd name="connsiteX2" fmla="*/ 3379763 w 3379763"/>
              <a:gd name="connsiteY2" fmla="*/ 4609855 h 4609855"/>
              <a:gd name="connsiteX3" fmla="*/ 0 w 3379763"/>
              <a:gd name="connsiteY3" fmla="*/ 4609855 h 460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763" h="4609855">
                <a:moveTo>
                  <a:pt x="0" y="0"/>
                </a:moveTo>
                <a:lnTo>
                  <a:pt x="3379763" y="0"/>
                </a:lnTo>
                <a:lnTo>
                  <a:pt x="3379763" y="4609855"/>
                </a:lnTo>
                <a:lnTo>
                  <a:pt x="0" y="460985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6881C-F0DC-DC82-6CE7-028C0E013318}"/>
              </a:ext>
            </a:extLst>
          </p:cNvPr>
          <p:cNvSpPr txBox="1"/>
          <p:nvPr/>
        </p:nvSpPr>
        <p:spPr>
          <a:xfrm>
            <a:off x="3459951" y="1360837"/>
            <a:ext cx="3474720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eToro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86B07-D3F0-D0AC-B991-ABBBA4C0BFFF}"/>
              </a:ext>
            </a:extLst>
          </p:cNvPr>
          <p:cNvSpPr txBox="1"/>
          <p:nvPr/>
        </p:nvSpPr>
        <p:spPr>
          <a:xfrm>
            <a:off x="3459950" y="4647648"/>
            <a:ext cx="33797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 BY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DAF5B-AC5B-7C68-EF7D-1C1BDA1CFAB9}"/>
              </a:ext>
            </a:extLst>
          </p:cNvPr>
          <p:cNvSpPr txBox="1"/>
          <p:nvPr/>
        </p:nvSpPr>
        <p:spPr>
          <a:xfrm>
            <a:off x="3459951" y="2976992"/>
            <a:ext cx="393192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CASH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43A5C-5ED5-9B1D-5746-ED229AD18CB5}"/>
              </a:ext>
            </a:extLst>
          </p:cNvPr>
          <p:cNvSpPr txBox="1"/>
          <p:nvPr/>
        </p:nvSpPr>
        <p:spPr>
          <a:xfrm>
            <a:off x="3459951" y="3167261"/>
            <a:ext cx="4206240" cy="9233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12’320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2DE94-9D0F-795D-AAF2-2ED7617AA499}"/>
              </a:ext>
            </a:extLst>
          </p:cNvPr>
          <p:cNvSpPr txBox="1"/>
          <p:nvPr/>
        </p:nvSpPr>
        <p:spPr>
          <a:xfrm>
            <a:off x="3459951" y="3968748"/>
            <a:ext cx="3840480" cy="33855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(+1’200 since previous month)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82675-B30E-80EB-3195-CFCD269C9D4D}"/>
              </a:ext>
            </a:extLst>
          </p:cNvPr>
          <p:cNvSpPr txBox="1"/>
          <p:nvPr/>
        </p:nvSpPr>
        <p:spPr>
          <a:xfrm>
            <a:off x="7383743" y="4651007"/>
            <a:ext cx="256032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AS % OF WEALTH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DD0822F-FB64-0718-5388-C16C2D97FF28}"/>
              </a:ext>
            </a:extLst>
          </p:cNvPr>
          <p:cNvSpPr/>
          <p:nvPr/>
        </p:nvSpPr>
        <p:spPr>
          <a:xfrm>
            <a:off x="3459950" y="2122179"/>
            <a:ext cx="914400" cy="64008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7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6B67F-D80A-5452-14D4-B6F98680E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AB212CD-771B-A21A-95F7-9F3B64B1B5E2}"/>
              </a:ext>
            </a:extLst>
          </p:cNvPr>
          <p:cNvGrpSpPr/>
          <p:nvPr/>
        </p:nvGrpSpPr>
        <p:grpSpPr>
          <a:xfrm>
            <a:off x="2438083" y="1121464"/>
            <a:ext cx="7315834" cy="4615072"/>
            <a:chOff x="2438083" y="1121464"/>
            <a:chExt cx="7315834" cy="461507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A6C260-87C4-F87C-4D05-716B8B5C3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38083" y="1121464"/>
              <a:ext cx="7315834" cy="461507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369155-5A67-D955-427D-CDBC30D5A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2232" y="2286000"/>
              <a:ext cx="365792" cy="499915"/>
            </a:xfrm>
            <a:prstGeom prst="rect">
              <a:avLst/>
            </a:prstGeom>
          </p:spPr>
        </p:pic>
        <p:sp>
          <p:nvSpPr>
            <p:cNvPr id="4" name="glass1">
              <a:extLst>
                <a:ext uri="{FF2B5EF4-FFF2-40B4-BE49-F238E27FC236}">
                  <a16:creationId xmlns:a16="http://schemas.microsoft.com/office/drawing/2014/main" id="{709973BA-5E77-3C32-9C7B-9E5C7112F4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400" y="1124073"/>
              <a:ext cx="7315200" cy="4609855"/>
            </a:xfrm>
            <a:prstGeom prst="roundRect">
              <a:avLst>
                <a:gd name="adj" fmla="val 5427"/>
              </a:avLst>
            </a:prstGeom>
            <a:solidFill>
              <a:srgbClr val="8C94A1">
                <a:alpha val="50000"/>
              </a:srgbClr>
            </a:solidFill>
            <a:ln>
              <a:gradFill>
                <a:gsLst>
                  <a:gs pos="0">
                    <a:schemeClr val="bg1">
                      <a:alpha val="19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3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CE9F518-7287-8D59-B387-EEF34698891C}"/>
                </a:ext>
              </a:extLst>
            </p:cNvPr>
            <p:cNvSpPr/>
            <p:nvPr/>
          </p:nvSpPr>
          <p:spPr>
            <a:xfrm>
              <a:off x="3096768" y="2203705"/>
              <a:ext cx="914400" cy="640080"/>
            </a:xfrm>
            <a:prstGeom prst="roundRect">
              <a:avLst/>
            </a:prstGeom>
            <a:blipFill>
              <a:blip r:embed="rId5">
                <a:alphaModFix amt="8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15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9C2F-7842-28D9-64EE-614E456E8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lass2">
            <a:extLst>
              <a:ext uri="{FF2B5EF4-FFF2-40B4-BE49-F238E27FC236}">
                <a16:creationId xmlns:a16="http://schemas.microsoft.com/office/drawing/2014/main" id="{25B0E541-F499-CAEA-2EBD-F4807BA08DF4}"/>
              </a:ext>
            </a:extLst>
          </p:cNvPr>
          <p:cNvSpPr>
            <a:spLocks noChangeAspect="1"/>
          </p:cNvSpPr>
          <p:nvPr/>
        </p:nvSpPr>
        <p:spPr>
          <a:xfrm>
            <a:off x="2916936" y="1124072"/>
            <a:ext cx="7315200" cy="4609855"/>
          </a:xfrm>
          <a:prstGeom prst="roundRect">
            <a:avLst>
              <a:gd name="adj" fmla="val 5427"/>
            </a:avLst>
          </a:prstGeom>
          <a:solidFill>
            <a:srgbClr val="0F0F0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DB183D-29A9-2666-B8C2-37C34159A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" r="2966"/>
          <a:stretch/>
        </p:blipFill>
        <p:spPr bwMode="auto">
          <a:xfrm>
            <a:off x="6602598" y="1124072"/>
            <a:ext cx="3379763" cy="4609855"/>
          </a:xfrm>
          <a:custGeom>
            <a:avLst/>
            <a:gdLst>
              <a:gd name="connsiteX0" fmla="*/ 0 w 3379763"/>
              <a:gd name="connsiteY0" fmla="*/ 0 h 4609855"/>
              <a:gd name="connsiteX1" fmla="*/ 3379763 w 3379763"/>
              <a:gd name="connsiteY1" fmla="*/ 0 h 4609855"/>
              <a:gd name="connsiteX2" fmla="*/ 3379763 w 3379763"/>
              <a:gd name="connsiteY2" fmla="*/ 4609855 h 4609855"/>
              <a:gd name="connsiteX3" fmla="*/ 0 w 3379763"/>
              <a:gd name="connsiteY3" fmla="*/ 4609855 h 460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763" h="4609855">
                <a:moveTo>
                  <a:pt x="0" y="0"/>
                </a:moveTo>
                <a:lnTo>
                  <a:pt x="3379763" y="0"/>
                </a:lnTo>
                <a:lnTo>
                  <a:pt x="3379763" y="4609855"/>
                </a:lnTo>
                <a:lnTo>
                  <a:pt x="0" y="460985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148D99-7CA5-EDC2-B54C-5D23DC7EE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083" y="1121464"/>
            <a:ext cx="7315834" cy="46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9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Widescreen</PresentationFormat>
  <Paragraphs>71</Paragraphs>
  <Slides>44</Slides>
  <Notes>0</Notes>
  <HiddenSlides>21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Constantin Bosc</dc:creator>
  <cp:lastModifiedBy>Constantin Bosc</cp:lastModifiedBy>
  <cp:revision>38</cp:revision>
  <dcterms:created xsi:type="dcterms:W3CDTF">2025-02-11T19:27:40Z</dcterms:created>
  <dcterms:modified xsi:type="dcterms:W3CDTF">2025-02-15T14:44:48Z</dcterms:modified>
</cp:coreProperties>
</file>