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98" r:id="rId1"/>
  </p:sldMasterIdLst>
  <p:notesMasterIdLst>
    <p:notesMasterId r:id="rId30"/>
  </p:notesMasterIdLst>
  <p:handoutMasterIdLst>
    <p:handoutMasterId r:id="rId31"/>
  </p:handoutMasterIdLst>
  <p:sldIdLst>
    <p:sldId id="256" r:id="rId2"/>
    <p:sldId id="257" r:id="rId3"/>
    <p:sldId id="306" r:id="rId4"/>
    <p:sldId id="309" r:id="rId5"/>
    <p:sldId id="307" r:id="rId6"/>
    <p:sldId id="308" r:id="rId7"/>
    <p:sldId id="310" r:id="rId8"/>
    <p:sldId id="312" r:id="rId9"/>
    <p:sldId id="313" r:id="rId10"/>
    <p:sldId id="311" r:id="rId11"/>
    <p:sldId id="314" r:id="rId12"/>
    <p:sldId id="329" r:id="rId13"/>
    <p:sldId id="315" r:id="rId14"/>
    <p:sldId id="330" r:id="rId15"/>
    <p:sldId id="331"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58FF"/>
    <a:srgbClr val="C46D19"/>
    <a:srgbClr val="FFC000"/>
    <a:srgbClr val="D76315"/>
    <a:srgbClr val="65ACF0"/>
    <a:srgbClr val="B553FF"/>
    <a:srgbClr val="9D46E1"/>
    <a:srgbClr val="8EB178"/>
    <a:srgbClr val="84A7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8199"/>
  </p:normalViewPr>
  <p:slideViewPr>
    <p:cSldViewPr snapToGrid="0">
      <p:cViewPr varScale="1">
        <p:scale>
          <a:sx n="89" d="100"/>
          <a:sy n="89" d="100"/>
        </p:scale>
        <p:origin x="2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AAD87F-AAC1-484A-AC9C-11EBC8EE3F1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0B30E-2DF2-364B-BA56-1CDDB418AB3C}"/>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E0195B3-5993-F84E-8247-6EA863D75F00}" type="datetimeFigureOut">
              <a:rPr lang="en-US" smtClean="0"/>
              <a:t>9/21/19</a:t>
            </a:fld>
            <a:endParaRPr lang="en-US"/>
          </a:p>
        </p:txBody>
      </p:sp>
      <p:sp>
        <p:nvSpPr>
          <p:cNvPr id="4" name="Footer Placeholder 3">
            <a:extLst>
              <a:ext uri="{FF2B5EF4-FFF2-40B4-BE49-F238E27FC236}">
                <a16:creationId xmlns:a16="http://schemas.microsoft.com/office/drawing/2014/main" id="{C1593D4E-0982-A748-A8A8-FEC1E52BFF1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0283E6-3AD3-9948-BBCA-D9E99D4CD46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EC69A49-3C55-1243-AE86-0969BC6FAB04}" type="slidenum">
              <a:rPr lang="en-US" smtClean="0"/>
              <a:t>‹#›</a:t>
            </a:fld>
            <a:endParaRPr lang="en-US"/>
          </a:p>
        </p:txBody>
      </p:sp>
    </p:spTree>
    <p:extLst>
      <p:ext uri="{BB962C8B-B14F-4D97-AF65-F5344CB8AC3E}">
        <p14:creationId xmlns:p14="http://schemas.microsoft.com/office/powerpoint/2010/main" val="18641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2627EE8-0E12-EE49-B46A-C60A27773497}" type="datetimeFigureOut">
              <a:rPr lang="en-US" smtClean="0"/>
              <a:t>9/21/19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39F5F8-293E-A148-B04A-C3B2AA7BF349}" type="slidenum">
              <a:rPr lang="en-US" smtClean="0"/>
              <a:t>‹#›</a:t>
            </a:fld>
            <a:endParaRPr lang="en-US"/>
          </a:p>
        </p:txBody>
      </p:sp>
    </p:spTree>
    <p:extLst>
      <p:ext uri="{BB962C8B-B14F-4D97-AF65-F5344CB8AC3E}">
        <p14:creationId xmlns:p14="http://schemas.microsoft.com/office/powerpoint/2010/main" val="237224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focus in this paper is multi-task learning and the Natural language decathlon is the dataset used and the framework in which multitask learning is cast and made easy to understand as a question answering. </a:t>
            </a:r>
          </a:p>
        </p:txBody>
      </p:sp>
      <p:sp>
        <p:nvSpPr>
          <p:cNvPr id="4" name="Slide Number Placeholder 3"/>
          <p:cNvSpPr>
            <a:spLocks noGrp="1"/>
          </p:cNvSpPr>
          <p:nvPr>
            <p:ph type="sldNum" sz="quarter" idx="5"/>
          </p:nvPr>
        </p:nvSpPr>
        <p:spPr/>
        <p:txBody>
          <a:bodyPr/>
          <a:lstStyle/>
          <a:p>
            <a:fld id="{F039F5F8-293E-A148-B04A-C3B2AA7BF349}" type="slidenum">
              <a:rPr lang="en-US" smtClean="0"/>
              <a:t>0</a:t>
            </a:fld>
            <a:endParaRPr lang="en-US"/>
          </a:p>
        </p:txBody>
      </p:sp>
    </p:spTree>
    <p:extLst>
      <p:ext uri="{BB962C8B-B14F-4D97-AF65-F5344CB8AC3E}">
        <p14:creationId xmlns:p14="http://schemas.microsoft.com/office/powerpoint/2010/main" val="652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9</a:t>
            </a:fld>
            <a:endParaRPr lang="en-US"/>
          </a:p>
        </p:txBody>
      </p:sp>
    </p:spTree>
    <p:extLst>
      <p:ext uri="{BB962C8B-B14F-4D97-AF65-F5344CB8AC3E}">
        <p14:creationId xmlns:p14="http://schemas.microsoft.com/office/powerpoint/2010/main" val="230739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basically starts with a question and context represented with fixed glove pretrained word vectors, they add character n-gram embeddings to them so that they can have vectors for words that are not in glove or any other vectors and we basically have a shared </a:t>
            </a:r>
            <a:r>
              <a:rPr lang="en-US" dirty="0" err="1"/>
              <a:t>BiLSTM</a:t>
            </a:r>
            <a:r>
              <a:rPr lang="en-US" dirty="0"/>
              <a:t> layer for both question and context.</a:t>
            </a:r>
          </a:p>
        </p:txBody>
      </p:sp>
      <p:sp>
        <p:nvSpPr>
          <p:cNvPr id="4" name="Slide Number Placeholder 3"/>
          <p:cNvSpPr>
            <a:spLocks noGrp="1"/>
          </p:cNvSpPr>
          <p:nvPr>
            <p:ph type="sldNum" sz="quarter" idx="5"/>
          </p:nvPr>
        </p:nvSpPr>
        <p:spPr/>
        <p:txBody>
          <a:bodyPr/>
          <a:lstStyle/>
          <a:p>
            <a:fld id="{F039F5F8-293E-A148-B04A-C3B2AA7BF349}" type="slidenum">
              <a:rPr lang="en-US" smtClean="0"/>
              <a:t>10</a:t>
            </a:fld>
            <a:endParaRPr lang="en-US"/>
          </a:p>
        </p:txBody>
      </p:sp>
    </p:spTree>
    <p:extLst>
      <p:ext uri="{BB962C8B-B14F-4D97-AF65-F5344CB8AC3E}">
        <p14:creationId xmlns:p14="http://schemas.microsoft.com/office/powerpoint/2010/main" val="24189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they align the sentence representation of the question and the context to be able to obtained coattended representations</a:t>
            </a:r>
          </a:p>
          <a:p>
            <a:endParaRPr lang="en-US" dirty="0"/>
          </a:p>
          <a:p>
            <a:r>
              <a:rPr lang="en-US" dirty="0"/>
              <a:t>by normalizing dot-product similarity scores between representations of one sequence with those of the other We obtain alignments:</a:t>
            </a:r>
          </a:p>
        </p:txBody>
      </p:sp>
      <p:sp>
        <p:nvSpPr>
          <p:cNvPr id="4" name="Slide Number Placeholder 3"/>
          <p:cNvSpPr>
            <a:spLocks noGrp="1"/>
          </p:cNvSpPr>
          <p:nvPr>
            <p:ph type="sldNum" sz="quarter" idx="5"/>
          </p:nvPr>
        </p:nvSpPr>
        <p:spPr/>
        <p:txBody>
          <a:bodyPr/>
          <a:lstStyle/>
          <a:p>
            <a:fld id="{F039F5F8-293E-A148-B04A-C3B2AA7BF349}" type="slidenum">
              <a:rPr lang="en-US" smtClean="0"/>
              <a:t>11</a:t>
            </a:fld>
            <a:endParaRPr lang="en-US"/>
          </a:p>
        </p:txBody>
      </p:sp>
    </p:spTree>
    <p:extLst>
      <p:ext uri="{BB962C8B-B14F-4D97-AF65-F5344CB8AC3E}">
        <p14:creationId xmlns:p14="http://schemas.microsoft.com/office/powerpoint/2010/main" val="321401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idea of </a:t>
            </a:r>
            <a:r>
              <a:rPr lang="en-US" dirty="0" err="1"/>
              <a:t>coattention</a:t>
            </a:r>
            <a:r>
              <a:rPr lang="en-US" dirty="0"/>
              <a:t> is that, if I ask you a question, and I give you the paragraph, its likely that you are going to read the question and then read the paragraph to figure out quickly where the context is going to be.</a:t>
            </a:r>
          </a:p>
          <a:p>
            <a:r>
              <a:rPr lang="en-US" dirty="0"/>
              <a:t>It basically maps the two sequences together to see if there is alignment and uses the alignment to create a softer attention on all the words that align. So makes the job very easy for down stream layers to use this information. </a:t>
            </a:r>
          </a:p>
          <a:p>
            <a:endParaRPr lang="en-US" dirty="0"/>
          </a:p>
          <a:p>
            <a:r>
              <a:rPr lang="en-US" dirty="0"/>
              <a:t>And These alignments are used to compute weighted summations of the information from one sequence that is relevant to a single token in the other</a:t>
            </a:r>
          </a:p>
          <a:p>
            <a:endParaRPr lang="en-US" dirty="0"/>
          </a:p>
          <a:p>
            <a:r>
              <a:rPr lang="en-US" dirty="0"/>
              <a:t>The coattended representations use the same weights to transfer information gained from alignments back to the original sequence</a:t>
            </a:r>
          </a:p>
          <a:p>
            <a:endParaRPr lang="en-US" dirty="0"/>
          </a:p>
          <a:p>
            <a:r>
              <a:rPr lang="en-US" dirty="0"/>
              <a:t>The first column of the summation and </a:t>
            </a:r>
            <a:r>
              <a:rPr lang="en-US" dirty="0" err="1"/>
              <a:t>coattentive</a:t>
            </a:r>
            <a:r>
              <a:rPr lang="en-US" dirty="0"/>
              <a:t> representations correspond to the dummy embedding it is dropped because it is not necessary.</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12</a:t>
            </a:fld>
            <a:endParaRPr lang="en-US"/>
          </a:p>
        </p:txBody>
      </p:sp>
    </p:spTree>
    <p:extLst>
      <p:ext uri="{BB962C8B-B14F-4D97-AF65-F5344CB8AC3E}">
        <p14:creationId xmlns:p14="http://schemas.microsoft.com/office/powerpoint/2010/main" val="298948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from dual </a:t>
            </a:r>
            <a:r>
              <a:rPr lang="en-US" dirty="0" err="1"/>
              <a:t>coattention</a:t>
            </a:r>
            <a:r>
              <a:rPr lang="en-US" dirty="0"/>
              <a:t> is compressed back to the more manageable dimension.</a:t>
            </a:r>
          </a:p>
          <a:p>
            <a:endParaRPr lang="en-US" dirty="0"/>
          </a:p>
          <a:p>
            <a:r>
              <a:rPr lang="en-US" dirty="0"/>
              <a:t>We concatenate all four prior representations for each sequence along the last dimension and feed into separate </a:t>
            </a:r>
            <a:r>
              <a:rPr lang="en-US" dirty="0" err="1"/>
              <a:t>BiLSTM</a:t>
            </a:r>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13</a:t>
            </a:fld>
            <a:endParaRPr lang="en-US"/>
          </a:p>
        </p:txBody>
      </p:sp>
    </p:spTree>
    <p:extLst>
      <p:ext uri="{BB962C8B-B14F-4D97-AF65-F5344CB8AC3E}">
        <p14:creationId xmlns:p14="http://schemas.microsoft.com/office/powerpoint/2010/main" val="34918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from dual </a:t>
            </a:r>
            <a:r>
              <a:rPr lang="en-US" dirty="0" err="1"/>
              <a:t>coattention</a:t>
            </a:r>
            <a:r>
              <a:rPr lang="en-US" dirty="0"/>
              <a:t> is compressed back to the more manageable dimension.</a:t>
            </a:r>
          </a:p>
          <a:p>
            <a:endParaRPr lang="en-US" dirty="0"/>
          </a:p>
          <a:p>
            <a:r>
              <a:rPr lang="en-US" dirty="0"/>
              <a:t>We concatenate all four prior representations for each sequence along the last dimension and feed into separate </a:t>
            </a:r>
            <a:r>
              <a:rPr lang="en-US" dirty="0" err="1"/>
              <a:t>BiLSTM</a:t>
            </a:r>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14</a:t>
            </a:fld>
            <a:endParaRPr lang="en-US"/>
          </a:p>
        </p:txBody>
      </p:sp>
    </p:spTree>
    <p:extLst>
      <p:ext uri="{BB962C8B-B14F-4D97-AF65-F5344CB8AC3E}">
        <p14:creationId xmlns:p14="http://schemas.microsoft.com/office/powerpoint/2010/main" val="174333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skip connections to allow smooth gradient flow</a:t>
            </a:r>
          </a:p>
          <a:p>
            <a:endParaRPr lang="en-US" dirty="0"/>
          </a:p>
          <a:p>
            <a:r>
              <a:rPr lang="en-US" dirty="0"/>
              <a:t>They then add 2 </a:t>
            </a:r>
            <a:r>
              <a:rPr lang="en-US" dirty="0" err="1"/>
              <a:t>BiLSTMs</a:t>
            </a:r>
            <a:r>
              <a:rPr lang="en-US" dirty="0"/>
              <a:t> to reduce dimensionality and they add two transformers, transformers have shown good performance recently on a lot of tasks including language modeling and translation.</a:t>
            </a:r>
          </a:p>
          <a:p>
            <a:r>
              <a:rPr lang="en-US" dirty="0"/>
              <a:t>And they end up with a final </a:t>
            </a:r>
            <a:r>
              <a:rPr lang="en-US" dirty="0" err="1"/>
              <a:t>BiLSTM</a:t>
            </a:r>
            <a:r>
              <a:rPr lang="en-US" dirty="0"/>
              <a:t> layer to finish up the encoding.</a:t>
            </a:r>
          </a:p>
          <a:p>
            <a:endParaRPr lang="en-US" dirty="0"/>
          </a:p>
          <a:p>
            <a:r>
              <a:rPr lang="en-US" dirty="0"/>
              <a:t>And that’s the encoder side, which gives the entire question and the context in a couple of vectors.</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15</a:t>
            </a:fld>
            <a:endParaRPr lang="en-US"/>
          </a:p>
        </p:txBody>
      </p:sp>
    </p:spTree>
    <p:extLst>
      <p:ext uri="{BB962C8B-B14F-4D97-AF65-F5344CB8AC3E}">
        <p14:creationId xmlns:p14="http://schemas.microsoft.com/office/powerpoint/2010/main" val="3394986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there is a </a:t>
            </a:r>
            <a:r>
              <a:rPr lang="en-US" dirty="0" err="1"/>
              <a:t>decorder</a:t>
            </a:r>
            <a:r>
              <a:rPr lang="en-US" dirty="0"/>
              <a:t> layer that starts with the answer which also uses the glove and n-gram embeddings, two transformer layers and an LSTM layer that attends to the outputs of the last three layers of the encoder.</a:t>
            </a:r>
          </a:p>
        </p:txBody>
      </p:sp>
      <p:sp>
        <p:nvSpPr>
          <p:cNvPr id="4" name="Slide Number Placeholder 3"/>
          <p:cNvSpPr>
            <a:spLocks noGrp="1"/>
          </p:cNvSpPr>
          <p:nvPr>
            <p:ph type="sldNum" sz="quarter" idx="5"/>
          </p:nvPr>
        </p:nvSpPr>
        <p:spPr/>
        <p:txBody>
          <a:bodyPr/>
          <a:lstStyle/>
          <a:p>
            <a:fld id="{F039F5F8-293E-A148-B04A-C3B2AA7BF349}" type="slidenum">
              <a:rPr lang="en-US" smtClean="0"/>
              <a:t>16</a:t>
            </a:fld>
            <a:endParaRPr lang="en-US"/>
          </a:p>
        </p:txBody>
      </p:sp>
    </p:spTree>
    <p:extLst>
      <p:ext uri="{BB962C8B-B14F-4D97-AF65-F5344CB8AC3E}">
        <p14:creationId xmlns:p14="http://schemas.microsoft.com/office/powerpoint/2010/main" val="375111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most interesting part here is that there are three choices to come up with the answer, one is that you have to have the ability to generate from a vocabulary, because that’s the only way to do translation,</a:t>
            </a:r>
          </a:p>
          <a:p>
            <a:r>
              <a:rPr lang="en-US" dirty="0"/>
              <a:t>You have to have the ability to point at the context because that’s the only way to do question answering and</a:t>
            </a:r>
          </a:p>
          <a:p>
            <a:r>
              <a:rPr lang="en-US" dirty="0"/>
              <a:t>You have to have the ability to point to the question because that’s the only way to do classification.</a:t>
            </a:r>
          </a:p>
          <a:p>
            <a:endParaRPr lang="en-US" dirty="0"/>
          </a:p>
          <a:p>
            <a:r>
              <a:rPr lang="en-US" dirty="0"/>
              <a:t>So to allow those three we have three choices and the model is making all these decisions because everything is end to end. </a:t>
            </a:r>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17</a:t>
            </a:fld>
            <a:endParaRPr lang="en-US"/>
          </a:p>
        </p:txBody>
      </p:sp>
    </p:spTree>
    <p:extLst>
      <p:ext uri="{BB962C8B-B14F-4D97-AF65-F5344CB8AC3E}">
        <p14:creationId xmlns:p14="http://schemas.microsoft.com/office/powerpoint/2010/main" val="352003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you have all this you have this final out put distribution, you put a </a:t>
            </a:r>
            <a:r>
              <a:rPr lang="en-US" dirty="0" err="1"/>
              <a:t>softmax</a:t>
            </a:r>
            <a:r>
              <a:rPr lang="en-US" dirty="0"/>
              <a:t> on top, put a </a:t>
            </a:r>
            <a:r>
              <a:rPr lang="en-US" dirty="0" err="1"/>
              <a:t>crossentrope</a:t>
            </a:r>
            <a:r>
              <a:rPr lang="en-US" dirty="0"/>
              <a:t> </a:t>
            </a:r>
            <a:r>
              <a:rPr lang="en-US" dirty="0" err="1"/>
              <a:t>ontop</a:t>
            </a:r>
            <a:r>
              <a:rPr lang="en-US" dirty="0"/>
              <a:t> and </a:t>
            </a:r>
            <a:r>
              <a:rPr lang="en-US" dirty="0" err="1"/>
              <a:t>backbrop</a:t>
            </a:r>
            <a:r>
              <a:rPr lang="en-US" dirty="0"/>
              <a:t> all the way through the layers and essentially go through the training. </a:t>
            </a:r>
          </a:p>
        </p:txBody>
      </p:sp>
      <p:sp>
        <p:nvSpPr>
          <p:cNvPr id="4" name="Slide Number Placeholder 3"/>
          <p:cNvSpPr>
            <a:spLocks noGrp="1"/>
          </p:cNvSpPr>
          <p:nvPr>
            <p:ph type="sldNum" sz="quarter" idx="5"/>
          </p:nvPr>
        </p:nvSpPr>
        <p:spPr/>
        <p:txBody>
          <a:bodyPr/>
          <a:lstStyle/>
          <a:p>
            <a:fld id="{F039F5F8-293E-A148-B04A-C3B2AA7BF349}" type="slidenum">
              <a:rPr lang="en-US" smtClean="0"/>
              <a:t>18</a:t>
            </a:fld>
            <a:endParaRPr lang="en-US"/>
          </a:p>
        </p:txBody>
      </p:sp>
    </p:spTree>
    <p:extLst>
      <p:ext uri="{BB962C8B-B14F-4D97-AF65-F5344CB8AC3E}">
        <p14:creationId xmlns:p14="http://schemas.microsoft.com/office/powerpoint/2010/main" val="263403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recent years, There has been a lot of improvement in many NLP tasks but most of these tasks revolves around single task learning</a:t>
            </a:r>
          </a:p>
          <a:p>
            <a:endParaRPr lang="en-US" dirty="0"/>
          </a:p>
          <a:p>
            <a:r>
              <a:rPr lang="en-US" dirty="0"/>
              <a:t>And what happens in single task learning is that you have a team or an individual designing a model for a specific dataset or task with a metric that they can optimize and basically focus on that.</a:t>
            </a:r>
          </a:p>
          <a:p>
            <a:r>
              <a:rPr lang="en-US" dirty="0"/>
              <a:t>And there is a lot of impressive work that sometimes when a dataset is released it gets solved before its even published.</a:t>
            </a:r>
          </a:p>
        </p:txBody>
      </p:sp>
      <p:sp>
        <p:nvSpPr>
          <p:cNvPr id="4" name="Slide Number Placeholder 3"/>
          <p:cNvSpPr>
            <a:spLocks noGrp="1"/>
          </p:cNvSpPr>
          <p:nvPr>
            <p:ph type="sldNum" sz="quarter" idx="5"/>
          </p:nvPr>
        </p:nvSpPr>
        <p:spPr/>
        <p:txBody>
          <a:bodyPr/>
          <a:lstStyle/>
          <a:p>
            <a:fld id="{F039F5F8-293E-A148-B04A-C3B2AA7BF349}" type="slidenum">
              <a:rPr lang="en-US" smtClean="0"/>
              <a:t>1</a:t>
            </a:fld>
            <a:endParaRPr lang="en-US"/>
          </a:p>
        </p:txBody>
      </p:sp>
    </p:spTree>
    <p:extLst>
      <p:ext uri="{BB962C8B-B14F-4D97-AF65-F5344CB8AC3E}">
        <p14:creationId xmlns:p14="http://schemas.microsoft.com/office/powerpoint/2010/main" val="514039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all these metrics are community specific and so we are trying to make each community happy but at the same time, all of these are scaled from 0 to 1 or zero to 100.</a:t>
            </a:r>
          </a:p>
          <a:p>
            <a:endParaRPr lang="en-US" dirty="0"/>
          </a:p>
          <a:p>
            <a:r>
              <a:rPr lang="en-US" dirty="0"/>
              <a:t>What happens is that if they are all composed by a sum, that’s what is called a </a:t>
            </a:r>
            <a:r>
              <a:rPr lang="en-US" dirty="0" err="1"/>
              <a:t>decascore</a:t>
            </a:r>
            <a:r>
              <a:rPr lang="en-US" dirty="0"/>
              <a:t>.</a:t>
            </a:r>
          </a:p>
        </p:txBody>
      </p:sp>
      <p:sp>
        <p:nvSpPr>
          <p:cNvPr id="4" name="Slide Number Placeholder 3"/>
          <p:cNvSpPr>
            <a:spLocks noGrp="1"/>
          </p:cNvSpPr>
          <p:nvPr>
            <p:ph type="sldNum" sz="quarter" idx="5"/>
          </p:nvPr>
        </p:nvSpPr>
        <p:spPr/>
        <p:txBody>
          <a:bodyPr/>
          <a:lstStyle/>
          <a:p>
            <a:fld id="{F039F5F8-293E-A148-B04A-C3B2AA7BF349}" type="slidenum">
              <a:rPr lang="en-US" smtClean="0"/>
              <a:t>19</a:t>
            </a:fld>
            <a:endParaRPr lang="en-US"/>
          </a:p>
        </p:txBody>
      </p:sp>
    </p:spTree>
    <p:extLst>
      <p:ext uri="{BB962C8B-B14F-4D97-AF65-F5344CB8AC3E}">
        <p14:creationId xmlns:p14="http://schemas.microsoft.com/office/powerpoint/2010/main" val="2688764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all these metrics are community specific and so we are trying to make each community happy but at the same time, all of these are scaled from 0 to 1 or zero to 100.</a:t>
            </a:r>
          </a:p>
          <a:p>
            <a:endParaRPr lang="en-US" dirty="0"/>
          </a:p>
          <a:p>
            <a:r>
              <a:rPr lang="en-US" dirty="0"/>
              <a:t>What happens is that if they are all composed by a sum, that’s what is called a </a:t>
            </a:r>
            <a:r>
              <a:rPr lang="en-US" dirty="0" err="1"/>
              <a:t>decascore</a:t>
            </a:r>
            <a:r>
              <a:rPr lang="en-US" dirty="0"/>
              <a:t>.</a:t>
            </a:r>
          </a:p>
          <a:p>
            <a:endParaRPr lang="en-US" dirty="0"/>
          </a:p>
          <a:p>
            <a:r>
              <a:rPr lang="en-US" dirty="0"/>
              <a:t>I personally think its unfair, Because this is more like saying that a certain improvement in sentiment analysis would ne the same as in machine translation.  I don’t know what you think</a:t>
            </a:r>
          </a:p>
          <a:p>
            <a:endParaRPr lang="en-US" dirty="0"/>
          </a:p>
          <a:p>
            <a:r>
              <a:rPr lang="en-US" dirty="0"/>
              <a:t>But may be they do this to avoid reviewer controversy.</a:t>
            </a:r>
          </a:p>
          <a:p>
            <a:endParaRPr lang="en-US" dirty="0"/>
          </a:p>
          <a:p>
            <a:r>
              <a:rPr lang="en-US" dirty="0" err="1"/>
              <a:t>Besicaly</a:t>
            </a:r>
            <a:r>
              <a:rPr lang="en-US" dirty="0"/>
              <a:t> if you improve all of them at the same time, you get a better score and if you improve one and don’t hurt others, that’s fair too.</a:t>
            </a:r>
          </a:p>
        </p:txBody>
      </p:sp>
      <p:sp>
        <p:nvSpPr>
          <p:cNvPr id="4" name="Slide Number Placeholder 3"/>
          <p:cNvSpPr>
            <a:spLocks noGrp="1"/>
          </p:cNvSpPr>
          <p:nvPr>
            <p:ph type="sldNum" sz="quarter" idx="5"/>
          </p:nvPr>
        </p:nvSpPr>
        <p:spPr/>
        <p:txBody>
          <a:bodyPr/>
          <a:lstStyle/>
          <a:p>
            <a:fld id="{F039F5F8-293E-A148-B04A-C3B2AA7BF349}" type="slidenum">
              <a:rPr lang="en-US" smtClean="0"/>
              <a:t>20</a:t>
            </a:fld>
            <a:endParaRPr lang="en-US"/>
          </a:p>
        </p:txBody>
      </p:sp>
    </p:spTree>
    <p:extLst>
      <p:ext uri="{BB962C8B-B14F-4D97-AF65-F5344CB8AC3E}">
        <p14:creationId xmlns:p14="http://schemas.microsoft.com/office/powerpoint/2010/main" val="2358662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thing they do is train all of them using the three arm proposed model, And the results they get are interesting, squad has 70.8 and so on and so forth, and its interesting that they get good results that other models are not able to get for example the vanilla S2S model and there is a significate difference gap</a:t>
            </a:r>
          </a:p>
          <a:p>
            <a:endParaRPr lang="en-US" dirty="0"/>
          </a:p>
          <a:p>
            <a:r>
              <a:rPr lang="en-US" dirty="0"/>
              <a:t>Now they go ahead and make an </a:t>
            </a:r>
            <a:r>
              <a:rPr lang="en-US" dirty="0" err="1"/>
              <a:t>increament</a:t>
            </a:r>
            <a:r>
              <a:rPr lang="en-US" dirty="0"/>
              <a:t>, for example they take a S2S model and add transformers you see improvement, if you add </a:t>
            </a:r>
            <a:r>
              <a:rPr lang="en-US" dirty="0" err="1"/>
              <a:t>coattention</a:t>
            </a:r>
            <a:r>
              <a:rPr lang="en-US" dirty="0"/>
              <a:t> you also see continued improvement. You for example see that co attention tends to help squad a lot, </a:t>
            </a:r>
          </a:p>
          <a:p>
            <a:r>
              <a:rPr lang="en-US" dirty="0"/>
              <a:t>IWSLT benefits from having more complexity in the network</a:t>
            </a:r>
          </a:p>
          <a:p>
            <a:endParaRPr lang="en-US" dirty="0"/>
          </a:p>
          <a:p>
            <a:r>
              <a:rPr lang="en-US" dirty="0"/>
              <a:t>The other thing they do is single task performance. And they use the same model but train it on each individual task to see how well it does.</a:t>
            </a:r>
          </a:p>
          <a:p>
            <a:endParaRPr lang="en-US" dirty="0"/>
          </a:p>
          <a:p>
            <a:r>
              <a:rPr lang="en-US" dirty="0"/>
              <a:t>And again you can see a significant difference, for example if you take squad and train it alone you get 75.3 and if you train it with other stuff you get 70.8.</a:t>
            </a:r>
          </a:p>
          <a:p>
            <a:endParaRPr lang="en-US" dirty="0"/>
          </a:p>
          <a:p>
            <a:r>
              <a:rPr lang="en-US" dirty="0"/>
              <a:t>And </a:t>
            </a:r>
            <a:r>
              <a:rPr lang="en-US" dirty="0" err="1"/>
              <a:t>ofcourse</a:t>
            </a:r>
            <a:r>
              <a:rPr lang="en-US" dirty="0"/>
              <a:t> this expected, but again this become a problem because this what they set to solve.</a:t>
            </a:r>
          </a:p>
          <a:p>
            <a:endParaRPr lang="en-US" dirty="0"/>
          </a:p>
          <a:p>
            <a:r>
              <a:rPr lang="en-US" dirty="0"/>
              <a:t>There is some more interesting analysis in the paper</a:t>
            </a:r>
          </a:p>
        </p:txBody>
      </p:sp>
      <p:sp>
        <p:nvSpPr>
          <p:cNvPr id="4" name="Slide Number Placeholder 3"/>
          <p:cNvSpPr>
            <a:spLocks noGrp="1"/>
          </p:cNvSpPr>
          <p:nvPr>
            <p:ph type="sldNum" sz="quarter" idx="5"/>
          </p:nvPr>
        </p:nvSpPr>
        <p:spPr/>
        <p:txBody>
          <a:bodyPr/>
          <a:lstStyle/>
          <a:p>
            <a:fld id="{F039F5F8-293E-A148-B04A-C3B2AA7BF349}" type="slidenum">
              <a:rPr lang="en-US" smtClean="0"/>
              <a:t>21</a:t>
            </a:fld>
            <a:endParaRPr lang="en-US"/>
          </a:p>
        </p:txBody>
      </p:sp>
    </p:spTree>
    <p:extLst>
      <p:ext uri="{BB962C8B-B14F-4D97-AF65-F5344CB8AC3E}">
        <p14:creationId xmlns:p14="http://schemas.microsoft.com/office/powerpoint/2010/main" val="252278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try to make some observation, we see that Transformer layers and self attention yield benefits in both single task and multitask setting.</a:t>
            </a:r>
          </a:p>
        </p:txBody>
      </p:sp>
      <p:sp>
        <p:nvSpPr>
          <p:cNvPr id="4" name="Slide Number Placeholder 3"/>
          <p:cNvSpPr>
            <a:spLocks noGrp="1"/>
          </p:cNvSpPr>
          <p:nvPr>
            <p:ph type="sldNum" sz="quarter" idx="5"/>
          </p:nvPr>
        </p:nvSpPr>
        <p:spPr/>
        <p:txBody>
          <a:bodyPr/>
          <a:lstStyle/>
          <a:p>
            <a:fld id="{F039F5F8-293E-A148-B04A-C3B2AA7BF349}" type="slidenum">
              <a:rPr lang="en-US" smtClean="0"/>
              <a:t>22</a:t>
            </a:fld>
            <a:endParaRPr lang="en-US"/>
          </a:p>
        </p:txBody>
      </p:sp>
    </p:spTree>
    <p:extLst>
      <p:ext uri="{BB962C8B-B14F-4D97-AF65-F5344CB8AC3E}">
        <p14:creationId xmlns:p14="http://schemas.microsoft.com/office/powerpoint/2010/main" val="2208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observation is that when squad works well then semantic role labeling also works well.</a:t>
            </a:r>
          </a:p>
          <a:p>
            <a:endParaRPr lang="en-US" dirty="0"/>
          </a:p>
          <a:p>
            <a:r>
              <a:rPr lang="en-US" dirty="0"/>
              <a:t>So we can go on and analysis these numbers but there is a good analysis in the paper about the numbers.</a:t>
            </a:r>
          </a:p>
        </p:txBody>
      </p:sp>
      <p:sp>
        <p:nvSpPr>
          <p:cNvPr id="4" name="Slide Number Placeholder 3"/>
          <p:cNvSpPr>
            <a:spLocks noGrp="1"/>
          </p:cNvSpPr>
          <p:nvPr>
            <p:ph type="sldNum" sz="quarter" idx="5"/>
          </p:nvPr>
        </p:nvSpPr>
        <p:spPr/>
        <p:txBody>
          <a:bodyPr/>
          <a:lstStyle/>
          <a:p>
            <a:fld id="{F039F5F8-293E-A148-B04A-C3B2AA7BF349}" type="slidenum">
              <a:rPr lang="en-US" smtClean="0"/>
              <a:t>23</a:t>
            </a:fld>
            <a:endParaRPr lang="en-US"/>
          </a:p>
        </p:txBody>
      </p:sp>
    </p:spTree>
    <p:extLst>
      <p:ext uri="{BB962C8B-B14F-4D97-AF65-F5344CB8AC3E}">
        <p14:creationId xmlns:p14="http://schemas.microsoft.com/office/powerpoint/2010/main" val="1626478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go on and analysis these numbers but there is a good analysis in the paper about the numbers.</a:t>
            </a:r>
          </a:p>
          <a:p>
            <a:endParaRPr lang="en-US" dirty="0"/>
          </a:p>
          <a:p>
            <a:r>
              <a:rPr lang="en-US" dirty="0"/>
              <a:t>But one last one we see here is that there is a gap between the combined single task models and the single multitask model.</a:t>
            </a:r>
          </a:p>
        </p:txBody>
      </p:sp>
      <p:sp>
        <p:nvSpPr>
          <p:cNvPr id="4" name="Slide Number Placeholder 3"/>
          <p:cNvSpPr>
            <a:spLocks noGrp="1"/>
          </p:cNvSpPr>
          <p:nvPr>
            <p:ph type="sldNum" sz="quarter" idx="5"/>
          </p:nvPr>
        </p:nvSpPr>
        <p:spPr/>
        <p:txBody>
          <a:bodyPr/>
          <a:lstStyle/>
          <a:p>
            <a:fld id="{F039F5F8-293E-A148-B04A-C3B2AA7BF349}" type="slidenum">
              <a:rPr lang="en-US" smtClean="0"/>
              <a:t>24</a:t>
            </a:fld>
            <a:endParaRPr lang="en-US"/>
          </a:p>
        </p:txBody>
      </p:sp>
    </p:spTree>
    <p:extLst>
      <p:ext uri="{BB962C8B-B14F-4D97-AF65-F5344CB8AC3E}">
        <p14:creationId xmlns:p14="http://schemas.microsoft.com/office/powerpoint/2010/main" val="2648754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 bit of an analysis, the model essentially learn how to generate outputs based on the question.</a:t>
            </a:r>
          </a:p>
          <a:p>
            <a:endParaRPr lang="en-US" dirty="0"/>
          </a:p>
          <a:p>
            <a:r>
              <a:rPr lang="en-US" dirty="0"/>
              <a:t>For example in cases like Squad, its designed to get phrases from the context, so all answers in squad are defined as phrases from the original document.</a:t>
            </a:r>
          </a:p>
          <a:p>
            <a:r>
              <a:rPr lang="en-US" dirty="0"/>
              <a:t>In translation for example words have to be generated because they don’t exist in either the question or the context. But there might be some overlapping words like named entities or names of people that you might not want to translate and they are just copied from the context.</a:t>
            </a:r>
          </a:p>
          <a:p>
            <a:endParaRPr lang="en-US" dirty="0"/>
          </a:p>
          <a:p>
            <a:r>
              <a:rPr lang="en-US" dirty="0"/>
              <a:t>And there are some interesting ones like Zero-shot which actually have a mix.</a:t>
            </a:r>
          </a:p>
        </p:txBody>
      </p:sp>
      <p:sp>
        <p:nvSpPr>
          <p:cNvPr id="4" name="Slide Number Placeholder 3"/>
          <p:cNvSpPr>
            <a:spLocks noGrp="1"/>
          </p:cNvSpPr>
          <p:nvPr>
            <p:ph type="sldNum" sz="quarter" idx="5"/>
          </p:nvPr>
        </p:nvSpPr>
        <p:spPr/>
        <p:txBody>
          <a:bodyPr/>
          <a:lstStyle/>
          <a:p>
            <a:fld id="{F039F5F8-293E-A148-B04A-C3B2AA7BF349}" type="slidenum">
              <a:rPr lang="en-US" smtClean="0"/>
              <a:t>25</a:t>
            </a:fld>
            <a:endParaRPr lang="en-US"/>
          </a:p>
        </p:txBody>
      </p:sp>
    </p:spTree>
    <p:extLst>
      <p:ext uri="{BB962C8B-B14F-4D97-AF65-F5344CB8AC3E}">
        <p14:creationId xmlns:p14="http://schemas.microsoft.com/office/powerpoint/2010/main" val="1852427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 bit of an analysis, the model essentially learn how to generate outputs based on the question.</a:t>
            </a:r>
          </a:p>
          <a:p>
            <a:endParaRPr lang="en-US" dirty="0"/>
          </a:p>
          <a:p>
            <a:r>
              <a:rPr lang="en-US" dirty="0"/>
              <a:t>For example in cases like Squad, its designed to get phrases from the context, so all answers in squad are defined as phrases from the original document.</a:t>
            </a:r>
          </a:p>
          <a:p>
            <a:r>
              <a:rPr lang="en-US" dirty="0"/>
              <a:t>In translation for example words have to be generated because they don’t exist in either the question or the context. But there might be some overlapping words like named entities or names of people that you might not want to translate and they are just copied from the context.</a:t>
            </a:r>
          </a:p>
          <a:p>
            <a:endParaRPr lang="en-US" dirty="0"/>
          </a:p>
          <a:p>
            <a:r>
              <a:rPr lang="en-US" dirty="0"/>
              <a:t>And there are some interesting ones like Zero-shot which actually have a mix.</a:t>
            </a:r>
          </a:p>
        </p:txBody>
      </p:sp>
      <p:sp>
        <p:nvSpPr>
          <p:cNvPr id="4" name="Slide Number Placeholder 3"/>
          <p:cNvSpPr>
            <a:spLocks noGrp="1"/>
          </p:cNvSpPr>
          <p:nvPr>
            <p:ph type="sldNum" sz="quarter" idx="5"/>
          </p:nvPr>
        </p:nvSpPr>
        <p:spPr/>
        <p:txBody>
          <a:bodyPr/>
          <a:lstStyle/>
          <a:p>
            <a:fld id="{F039F5F8-293E-A148-B04A-C3B2AA7BF349}" type="slidenum">
              <a:rPr lang="en-US" smtClean="0"/>
              <a:t>26</a:t>
            </a:fld>
            <a:endParaRPr lang="en-US"/>
          </a:p>
        </p:txBody>
      </p:sp>
    </p:spTree>
    <p:extLst>
      <p:ext uri="{BB962C8B-B14F-4D97-AF65-F5344CB8AC3E}">
        <p14:creationId xmlns:p14="http://schemas.microsoft.com/office/powerpoint/2010/main" val="1328763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because of the variety of the 10 different tasks in this model, it makes it also useful for a lot of other tasks.</a:t>
            </a:r>
          </a:p>
          <a:p>
            <a:endParaRPr lang="en-US" dirty="0"/>
          </a:p>
          <a:p>
            <a:r>
              <a:rPr lang="en-US" dirty="0"/>
              <a:t>And here there are two tasks one is English to </a:t>
            </a:r>
            <a:r>
              <a:rPr lang="en-US" dirty="0" err="1"/>
              <a:t>checq</a:t>
            </a:r>
            <a:r>
              <a:rPr lang="en-US" dirty="0"/>
              <a:t> translation and the other one is named entity </a:t>
            </a:r>
            <a:r>
              <a:rPr lang="en-US" dirty="0" err="1"/>
              <a:t>recorgnition</a:t>
            </a:r>
            <a:r>
              <a:rPr lang="en-US" dirty="0"/>
              <a:t>, </a:t>
            </a:r>
          </a:p>
          <a:p>
            <a:endParaRPr lang="en-US" dirty="0"/>
          </a:p>
          <a:p>
            <a:r>
              <a:rPr lang="en-US" dirty="0"/>
              <a:t>And as you can see, the model that was pre-trained on </a:t>
            </a:r>
            <a:r>
              <a:rPr lang="en-US" dirty="0" err="1"/>
              <a:t>decaNLP</a:t>
            </a:r>
            <a:r>
              <a:rPr lang="en-US" dirty="0"/>
              <a:t>  optimized more quickly and ended up getting a better performance than a randomly initialized model. </a:t>
            </a:r>
          </a:p>
        </p:txBody>
      </p:sp>
      <p:sp>
        <p:nvSpPr>
          <p:cNvPr id="4" name="Slide Number Placeholder 3"/>
          <p:cNvSpPr>
            <a:spLocks noGrp="1"/>
          </p:cNvSpPr>
          <p:nvPr>
            <p:ph type="sldNum" sz="quarter" idx="5"/>
          </p:nvPr>
        </p:nvSpPr>
        <p:spPr/>
        <p:txBody>
          <a:bodyPr/>
          <a:lstStyle/>
          <a:p>
            <a:fld id="{F039F5F8-293E-A148-B04A-C3B2AA7BF349}" type="slidenum">
              <a:rPr lang="en-US" smtClean="0"/>
              <a:t>27</a:t>
            </a:fld>
            <a:endParaRPr lang="en-US"/>
          </a:p>
        </p:txBody>
      </p:sp>
    </p:spTree>
    <p:extLst>
      <p:ext uri="{BB962C8B-B14F-4D97-AF65-F5344CB8AC3E}">
        <p14:creationId xmlns:p14="http://schemas.microsoft.com/office/powerpoint/2010/main" val="222393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has some limits in a long run, every time you have a new task, or you get a new dataset, usually we have to go through the same cycle of designing a new model and train from scratch and the cycle repeats. And if we want to have general NLP models it would be hard because they cannot emerge by focusing on particular single NLP tasks.</a:t>
            </a:r>
          </a:p>
          <a:p>
            <a:endParaRPr lang="en-US" dirty="0"/>
          </a:p>
          <a:p>
            <a:r>
              <a:rPr lang="en-US" dirty="0"/>
              <a:t>So this was the main trend that they were looking at and they wanted to try and build a single multi-task model that generalizes different NLP tasks and try to make it better.</a:t>
            </a:r>
          </a:p>
          <a:p>
            <a:r>
              <a:rPr lang="en-US" dirty="0"/>
              <a:t> </a:t>
            </a:r>
          </a:p>
        </p:txBody>
      </p:sp>
      <p:sp>
        <p:nvSpPr>
          <p:cNvPr id="4" name="Slide Number Placeholder 3"/>
          <p:cNvSpPr>
            <a:spLocks noGrp="1"/>
          </p:cNvSpPr>
          <p:nvPr>
            <p:ph type="sldNum" sz="quarter" idx="5"/>
          </p:nvPr>
        </p:nvSpPr>
        <p:spPr/>
        <p:txBody>
          <a:bodyPr/>
          <a:lstStyle/>
          <a:p>
            <a:fld id="{F039F5F8-293E-A148-B04A-C3B2AA7BF349}" type="slidenum">
              <a:rPr lang="en-US" smtClean="0"/>
              <a:t>2</a:t>
            </a:fld>
            <a:endParaRPr lang="en-US"/>
          </a:p>
        </p:txBody>
      </p:sp>
    </p:spTree>
    <p:extLst>
      <p:ext uri="{BB962C8B-B14F-4D97-AF65-F5344CB8AC3E}">
        <p14:creationId xmlns:p14="http://schemas.microsoft.com/office/powerpoint/2010/main" val="259087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what this paper does is to look at as many tasks as they can in NLP and think of which ones might form a basis set of tasks that would help the model understand many different features of language and allow them to design a model that is not  particular to any task but can solve all the tasks they want it to work on.</a:t>
            </a:r>
          </a:p>
          <a:p>
            <a:r>
              <a:rPr lang="en-US" dirty="0"/>
              <a:t>And in this paper 10 different NLP tasks were considered. </a:t>
            </a:r>
          </a:p>
        </p:txBody>
      </p:sp>
      <p:sp>
        <p:nvSpPr>
          <p:cNvPr id="4" name="Slide Number Placeholder 3"/>
          <p:cNvSpPr>
            <a:spLocks noGrp="1"/>
          </p:cNvSpPr>
          <p:nvPr>
            <p:ph type="sldNum" sz="quarter" idx="5"/>
          </p:nvPr>
        </p:nvSpPr>
        <p:spPr/>
        <p:txBody>
          <a:bodyPr/>
          <a:lstStyle/>
          <a:p>
            <a:fld id="{F039F5F8-293E-A148-B04A-C3B2AA7BF349}" type="slidenum">
              <a:rPr lang="en-US" smtClean="0"/>
              <a:t>3</a:t>
            </a:fld>
            <a:endParaRPr lang="en-US"/>
          </a:p>
        </p:txBody>
      </p:sp>
    </p:spTree>
    <p:extLst>
      <p:ext uri="{BB962C8B-B14F-4D97-AF65-F5344CB8AC3E}">
        <p14:creationId xmlns:p14="http://schemas.microsoft.com/office/powerpoint/2010/main" val="229457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as we become more and more general and we can share weights of these models then we would be making progress towards general AI and NLP models</a:t>
            </a:r>
          </a:p>
          <a:p>
            <a:r>
              <a:rPr lang="en-US" dirty="0"/>
              <a:t>Again it is believed that with multi-task learning, a model can look at all the tasks and decide which knowledge to share rather than me saying that task A is important for task B the decision is entirely made by the model.</a:t>
            </a:r>
          </a:p>
          <a:p>
            <a:r>
              <a:rPr lang="en-US" dirty="0"/>
              <a:t>And for example in model deployment if you can deploy a single model that can do multiple tasks at a time </a:t>
            </a:r>
          </a:p>
          <a:p>
            <a:r>
              <a:rPr lang="en-US" dirty="0"/>
              <a:t>And also with a unified multitask model, it could be taught to adapt to new tasks</a:t>
            </a:r>
          </a:p>
          <a:p>
            <a:r>
              <a:rPr lang="en-US" dirty="0"/>
              <a:t>And they also hope that by open sourcing the project it would bring down the bar of solving NLP tasks.</a:t>
            </a:r>
          </a:p>
        </p:txBody>
      </p:sp>
      <p:sp>
        <p:nvSpPr>
          <p:cNvPr id="4" name="Slide Number Placeholder 3"/>
          <p:cNvSpPr>
            <a:spLocks noGrp="1"/>
          </p:cNvSpPr>
          <p:nvPr>
            <p:ph type="sldNum" sz="quarter" idx="5"/>
          </p:nvPr>
        </p:nvSpPr>
        <p:spPr/>
        <p:txBody>
          <a:bodyPr/>
          <a:lstStyle/>
          <a:p>
            <a:fld id="{F039F5F8-293E-A148-B04A-C3B2AA7BF349}" type="slidenum">
              <a:rPr lang="en-US" smtClean="0"/>
              <a:t>4</a:t>
            </a:fld>
            <a:endParaRPr lang="en-US"/>
          </a:p>
        </p:txBody>
      </p:sp>
    </p:spTree>
    <p:extLst>
      <p:ext uri="{BB962C8B-B14F-4D97-AF65-F5344CB8AC3E}">
        <p14:creationId xmlns:p14="http://schemas.microsoft.com/office/powerpoint/2010/main" val="13856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Introduces </a:t>
            </a:r>
            <a:r>
              <a:rPr lang="en-US" dirty="0" err="1"/>
              <a:t>decaNLP</a:t>
            </a:r>
            <a:r>
              <a:rPr lang="en-US" dirty="0"/>
              <a:t> in order to explore models that generalize to many different kinds of NLP tasks. So this </a:t>
            </a:r>
            <a:r>
              <a:rPr lang="en-US" dirty="0" err="1"/>
              <a:t>decaNLP</a:t>
            </a:r>
            <a:r>
              <a:rPr lang="en-US" dirty="0"/>
              <a:t> encourages a single model to simultaneously optimize for ten tasks.</a:t>
            </a:r>
          </a:p>
          <a:p>
            <a:endParaRPr lang="en-US" dirty="0"/>
          </a:p>
          <a:p>
            <a:r>
              <a:rPr lang="en-US" dirty="0"/>
              <a:t>All the 10 tasks are framed as question answering with a context, question and answer.</a:t>
            </a:r>
          </a:p>
          <a:p>
            <a:endParaRPr lang="en-US" dirty="0"/>
          </a:p>
          <a:p>
            <a:r>
              <a:rPr lang="en-US" dirty="0"/>
              <a:t>The paper also presents a new multi-task MQAN that jointly learns all tasks in </a:t>
            </a:r>
            <a:r>
              <a:rPr lang="en-US" dirty="0" err="1"/>
              <a:t>decaNLP</a:t>
            </a:r>
            <a:r>
              <a:rPr lang="en-US" dirty="0"/>
              <a:t> without any task-specific modules or parameters more effectively than seq2seq and reading comprehension baselines.</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5</a:t>
            </a:fld>
            <a:endParaRPr lang="en-US"/>
          </a:p>
        </p:txBody>
      </p:sp>
    </p:spTree>
    <p:extLst>
      <p:ext uri="{BB962C8B-B14F-4D97-AF65-F5344CB8AC3E}">
        <p14:creationId xmlns:p14="http://schemas.microsoft.com/office/powerpoint/2010/main" val="275944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the overview of all kinds of questions that they would like to ask, </a:t>
            </a:r>
          </a:p>
          <a:p>
            <a:r>
              <a:rPr lang="en-US" dirty="0"/>
              <a:t>For example you could pose question on a specific Wikipedia paragraph or page and then you extract the answer as a phrase from that context. And this is the kind of traditional question answering that we have seen a lot of progress being made on </a:t>
            </a:r>
            <a:r>
              <a:rPr lang="en-US" dirty="0" err="1"/>
              <a:t>SQuAD</a:t>
            </a:r>
            <a:r>
              <a:rPr lang="en-US" dirty="0"/>
              <a:t> the Stanford question answering dataset for instance.</a:t>
            </a:r>
          </a:p>
          <a:p>
            <a:endParaRPr lang="en-US" dirty="0"/>
          </a:p>
          <a:p>
            <a:r>
              <a:rPr lang="en-US" dirty="0"/>
              <a:t>But in this case they want the same model to be able to have translation questions for example what is the translation from English to Germany, and then the context is here is most of the planet is ocean water </a:t>
            </a:r>
          </a:p>
          <a:p>
            <a:r>
              <a:rPr lang="en-US" dirty="0"/>
              <a:t>And the answer here in Germany. And in blue here you basically have a lot of new words (in other words blue here shows the words that are generated that didn’t come from either question or the context and are just newly generated). And they want to have a QA system that has that capability.</a:t>
            </a:r>
          </a:p>
          <a:p>
            <a:endParaRPr lang="en-US" dirty="0"/>
          </a:p>
          <a:p>
            <a:r>
              <a:rPr lang="en-US" dirty="0"/>
              <a:t>And also they want to ask, what is the summary and end up in summarization where some words are from the context and some words are generated and new.</a:t>
            </a:r>
          </a:p>
          <a:p>
            <a:endParaRPr lang="en-US" dirty="0"/>
          </a:p>
          <a:p>
            <a:r>
              <a:rPr lang="en-US" dirty="0"/>
              <a:t>And here we are trying to do commonsense pronoun resolution.</a:t>
            </a:r>
          </a:p>
          <a:p>
            <a:endParaRPr lang="en-US" dirty="0"/>
          </a:p>
          <a:p>
            <a:r>
              <a:rPr lang="en-US" dirty="0"/>
              <a:t>So essentially these are the tasks this paper tries to address.</a:t>
            </a:r>
          </a:p>
          <a:p>
            <a:endParaRPr lang="en-US" dirty="0"/>
          </a:p>
          <a:p>
            <a:r>
              <a:rPr lang="en-US" dirty="0"/>
              <a:t>Another interesting task is what they call entailment (relationship between two statements when for one to be true, the other must also be true) which is more like natural language inference. Where you have a hypothesis and you want to understand whether its in a specific entailment, neutral or contradictory relationship to this premise.</a:t>
            </a:r>
          </a:p>
          <a:p>
            <a:endParaRPr lang="en-US" dirty="0"/>
          </a:p>
          <a:p>
            <a:r>
              <a:rPr lang="en-US" dirty="0"/>
              <a:t>Again sentiment analysis is also a sub community but here it can also be cast as a question answering problem. And what’s import here is that in the question they include what used to be a label or the class.</a:t>
            </a:r>
          </a:p>
          <a:p>
            <a:endParaRPr lang="en-US" dirty="0"/>
          </a:p>
          <a:p>
            <a:r>
              <a:rPr lang="en-US" dirty="0"/>
              <a:t>But its just a word and has a word vector like anything else and that’s very crucial  because that way you can translate and point to those words that you have not seen,</a:t>
            </a:r>
          </a:p>
          <a:p>
            <a:endParaRPr lang="en-US" dirty="0"/>
          </a:p>
          <a:p>
            <a:r>
              <a:rPr lang="en-US" dirty="0"/>
              <a:t>There are many other NLP tasks like zero-shot semantic role labeling.</a:t>
            </a:r>
          </a:p>
          <a:p>
            <a:endParaRPr lang="en-US" dirty="0"/>
          </a:p>
          <a:p>
            <a:r>
              <a:rPr lang="en-US" dirty="0"/>
              <a:t>And we can see here they translate natural language English questions into SQL instead of languages like Germany or French. This is actually a very interesting  idea and its one of the task that this model was randomly able to achieve state of art results.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6</a:t>
            </a:fld>
            <a:endParaRPr lang="en-US"/>
          </a:p>
        </p:txBody>
      </p:sp>
    </p:spTree>
    <p:extLst>
      <p:ext uri="{BB962C8B-B14F-4D97-AF65-F5344CB8AC3E}">
        <p14:creationId xmlns:p14="http://schemas.microsoft.com/office/powerpoint/2010/main" val="104480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traditional NLP examples have inputs x and output y, and the underlying task t is provided through explicit modeling constraints.</a:t>
            </a:r>
          </a:p>
          <a:p>
            <a:endParaRPr lang="en-US" dirty="0"/>
          </a:p>
          <a:p>
            <a:r>
              <a:rPr lang="en-US" dirty="0"/>
              <a:t>The paper uses an approach called meta-learning which includes the task t in the training dataset to orient the model to the correct task. Which allows single models to effectively multi-task, it makes them more suitable as pretrained models, and allows the model to generalize to completely new tasks through different but related contexts and questions. </a:t>
            </a:r>
          </a:p>
          <a:p>
            <a:endParaRPr lang="en-US" dirty="0"/>
          </a:p>
          <a:p>
            <a:r>
              <a:rPr lang="en-US" dirty="0"/>
              <a:t>So this is the set up and the question here is used as the natural description of the task t, to allow the model to use linguistic information to connect tasks,</a:t>
            </a:r>
          </a:p>
          <a:p>
            <a:endParaRPr lang="en-US" dirty="0"/>
          </a:p>
          <a:p>
            <a:r>
              <a:rPr lang="en-US" dirty="0"/>
              <a:t>Y is the answer to the question and x the context necessary to answer the question.</a:t>
            </a:r>
          </a:p>
        </p:txBody>
      </p:sp>
      <p:sp>
        <p:nvSpPr>
          <p:cNvPr id="4" name="Slide Number Placeholder 3"/>
          <p:cNvSpPr>
            <a:spLocks noGrp="1"/>
          </p:cNvSpPr>
          <p:nvPr>
            <p:ph type="sldNum" sz="quarter" idx="5"/>
          </p:nvPr>
        </p:nvSpPr>
        <p:spPr/>
        <p:txBody>
          <a:bodyPr/>
          <a:lstStyle/>
          <a:p>
            <a:fld id="{F039F5F8-293E-A148-B04A-C3B2AA7BF349}" type="slidenum">
              <a:rPr lang="en-US" smtClean="0"/>
              <a:t>7</a:t>
            </a:fld>
            <a:endParaRPr lang="en-US"/>
          </a:p>
        </p:txBody>
      </p:sp>
    </p:spTree>
    <p:extLst>
      <p:ext uri="{BB962C8B-B14F-4D97-AF65-F5344CB8AC3E}">
        <p14:creationId xmlns:p14="http://schemas.microsoft.com/office/powerpoint/2010/main" val="94040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designing this model that can do 10 different tasks,  a couple of specifications had to be aligned with, since the model had to do multiple tasks,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they do is that for each task, the model is not told which kind of task it is, it is instead designed in such a way that it is able to do all the tasks and learn when its doing which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be able to adjust internally to perform desperate tasks so that it keeps on getting smarter.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they also wanted to have the possibility of zero-shot inference on unseen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8</a:t>
            </a:fld>
            <a:endParaRPr lang="en-US"/>
          </a:p>
        </p:txBody>
      </p:sp>
    </p:spTree>
    <p:extLst>
      <p:ext uri="{BB962C8B-B14F-4D97-AF65-F5344CB8AC3E}">
        <p14:creationId xmlns:p14="http://schemas.microsoft.com/office/powerpoint/2010/main" val="1275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C0A938C6-1D0B-A44B-A31B-E3397F9F6E17}" type="datetime1">
              <a:rPr lang="en-US" altLang="zh-CN" smtClean="0"/>
              <a:t>9/27/19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99055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37657-5B7F-2D4A-B5AF-4CCE33634789}" type="datetime1">
              <a:rPr lang="en-US" altLang="zh-CN" smtClean="0"/>
              <a:t>9/27/19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6607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938A8C-145F-A249-A645-44E969C64371}" type="datetime1">
              <a:rPr lang="en-US" altLang="zh-CN" smtClean="0"/>
              <a:t>9/27/19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29511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CDF8148-C426-DD4C-B5DE-CF6CACB8A2AA}" type="datetime1">
              <a:rPr lang="en-US" altLang="zh-CN" smtClean="0"/>
              <a:t>9/27/19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74495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D512880-01DC-BC4C-8FEF-45F2A1B2A3F6}" type="datetime1">
              <a:rPr lang="en-US" altLang="zh-CN" smtClean="0"/>
              <a:t>9/27/19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421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B47095-38BC-7145-BD5F-165D9713F7A2}" type="datetime1">
              <a:rPr lang="en-US" altLang="zh-CN" smtClean="0"/>
              <a:t>9/27/19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51184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835B24-59D7-564E-9F9B-023FC13C7F19}" type="datetime1">
              <a:rPr lang="en-US" altLang="zh-CN" smtClean="0"/>
              <a:t>9/27/19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428086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CCBEB7-2F04-2B40-8997-1D2405251732}" type="datetime1">
              <a:rPr lang="en-US" altLang="zh-CN" smtClean="0"/>
              <a:t>9/27/19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82518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BE8DD3-F074-4840-9523-EA9EDC1C388A}" type="datetime1">
              <a:rPr lang="en-US" altLang="zh-CN" smtClean="0"/>
              <a:t>9/27/19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3555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E93209C-F9B7-194E-96B1-E53B27A9E0E7}" type="datetime1">
              <a:rPr lang="en-US" altLang="zh-CN" smtClean="0"/>
              <a:t>9/27/19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9944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1F0715F-F205-2242-A587-4444B87D941E}" type="datetime1">
              <a:rPr lang="en-US" altLang="zh-CN" smtClean="0"/>
              <a:t>9/27/19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0599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4274E63-80D9-9F46-B665-6D29D8EFD134}" type="datetime1">
              <a:rPr lang="en-US" altLang="zh-CN" smtClean="0"/>
              <a:t>9/27/19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20285848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800100" y="2120626"/>
            <a:ext cx="7543800" cy="2753278"/>
          </a:xfrm>
        </p:spPr>
        <p:txBody>
          <a:bodyPr>
            <a:noAutofit/>
          </a:bodyPr>
          <a:lstStyle/>
          <a:p>
            <a:r>
              <a:rPr lang="en-US" sz="2400" b="1" dirty="0"/>
              <a:t>Bryan McCann, Nitish Shirish </a:t>
            </a:r>
            <a:r>
              <a:rPr lang="en-US" sz="2400" b="1" dirty="0" err="1"/>
              <a:t>Keskar</a:t>
            </a:r>
            <a:r>
              <a:rPr lang="en-US" sz="2400" b="1" dirty="0"/>
              <a:t>, </a:t>
            </a:r>
          </a:p>
          <a:p>
            <a:r>
              <a:rPr lang="en-US" sz="2400" b="1" dirty="0" err="1"/>
              <a:t>Caiming</a:t>
            </a:r>
            <a:r>
              <a:rPr lang="en-US" sz="2400" b="1" dirty="0"/>
              <a:t> </a:t>
            </a:r>
            <a:r>
              <a:rPr lang="en-US" sz="2400" b="1" dirty="0" err="1"/>
              <a:t>Xiong</a:t>
            </a:r>
            <a:r>
              <a:rPr lang="en-US" sz="2400" b="1" dirty="0"/>
              <a:t>, Richard </a:t>
            </a:r>
            <a:r>
              <a:rPr lang="en-US" sz="2400" b="1" dirty="0" err="1"/>
              <a:t>Socher</a:t>
            </a:r>
            <a:endParaRPr lang="en-US" sz="2400" b="1" dirty="0"/>
          </a:p>
          <a:p>
            <a:r>
              <a:rPr lang="en-US" sz="2400" dirty="0"/>
              <a:t>Salesforce Research</a:t>
            </a:r>
            <a:endParaRPr lang="en-US" sz="2400" b="1" dirty="0"/>
          </a:p>
          <a:p>
            <a:endParaRPr lang="en-US" altLang="zh-CN" sz="2400" dirty="0">
              <a:latin typeface="+mj-lt"/>
            </a:endParaRPr>
          </a:p>
          <a:p>
            <a:r>
              <a:rPr lang="en-US" altLang="zh-CN" sz="2400" dirty="0">
                <a:latin typeface="+mj-lt"/>
              </a:rPr>
              <a:t>‘Under review as a conference paper at ICLR 2019’</a:t>
            </a:r>
          </a:p>
          <a:p>
            <a:endParaRPr lang="en-US" altLang="zh-CN" sz="2400" dirty="0">
              <a:latin typeface="+mj-lt"/>
            </a:endParaRPr>
          </a:p>
          <a:p>
            <a:endParaRPr lang="en-US" altLang="zh-CN" sz="2400" dirty="0">
              <a:latin typeface="+mj-lt"/>
            </a:endParaRPr>
          </a:p>
          <a:p>
            <a:r>
              <a:rPr lang="en-US" altLang="zh-CN" sz="2400" dirty="0">
                <a:latin typeface="+mj-lt"/>
              </a:rPr>
              <a:t>Presenter: Happy </a:t>
            </a:r>
            <a:r>
              <a:rPr lang="en-US" altLang="zh-CN" sz="2400" dirty="0" err="1">
                <a:latin typeface="+mj-lt"/>
              </a:rPr>
              <a:t>Buzaaba</a:t>
            </a:r>
            <a:endParaRPr lang="en-US" altLang="zh-CN" sz="2400" dirty="0">
              <a:latin typeface="+mj-lt"/>
            </a:endParaRPr>
          </a:p>
        </p:txBody>
      </p:sp>
      <p:sp>
        <p:nvSpPr>
          <p:cNvPr id="2" name="Rectangle 1">
            <a:extLst>
              <a:ext uri="{FF2B5EF4-FFF2-40B4-BE49-F238E27FC236}">
                <a16:creationId xmlns:a16="http://schemas.microsoft.com/office/drawing/2014/main" id="{CE90979E-42D6-C645-A84C-FD5DC9C5AC87}"/>
              </a:ext>
            </a:extLst>
          </p:cNvPr>
          <p:cNvSpPr/>
          <p:nvPr/>
        </p:nvSpPr>
        <p:spPr>
          <a:xfrm>
            <a:off x="0" y="9169"/>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THE NATURAL LANGUAGE DECATHLON:</a:t>
            </a:r>
          </a:p>
          <a:p>
            <a:pPr algn="ctr"/>
            <a:r>
              <a:rPr lang="en-US" sz="2400" b="1" dirty="0">
                <a:solidFill>
                  <a:srgbClr val="FFFFFF"/>
                </a:solidFill>
                <a:latin typeface="+mj-lt"/>
              </a:rPr>
              <a:t>MULTITASK LEARNING AS QUESTION ANSWERING</a:t>
            </a:r>
          </a:p>
        </p:txBody>
      </p:sp>
      <p:sp>
        <p:nvSpPr>
          <p:cNvPr id="3" name="Slide Number Placeholder 2">
            <a:extLst>
              <a:ext uri="{FF2B5EF4-FFF2-40B4-BE49-F238E27FC236}">
                <a16:creationId xmlns:a16="http://schemas.microsoft.com/office/drawing/2014/main" id="{C7B5027B-EE20-4743-A4B9-22BA43205A77}"/>
              </a:ext>
            </a:extLst>
          </p:cNvPr>
          <p:cNvSpPr>
            <a:spLocks noGrp="1"/>
          </p:cNvSpPr>
          <p:nvPr>
            <p:ph type="sldNum" sz="quarter" idx="12"/>
          </p:nvPr>
        </p:nvSpPr>
        <p:spPr/>
        <p:txBody>
          <a:bodyPr/>
          <a:lstStyle/>
          <a:p>
            <a:fld id="{450F9F1D-BFD0-47ED-9B11-B8EB3B236036}" type="slidenum">
              <a:rPr lang="zh-CN" altLang="en-US" smtClean="0"/>
              <a:t>0</a:t>
            </a:fld>
            <a:endParaRPr lang="zh-CN" altLang="en-US"/>
          </a:p>
        </p:txBody>
      </p:sp>
    </p:spTree>
    <p:extLst>
      <p:ext uri="{BB962C8B-B14F-4D97-AF65-F5344CB8AC3E}">
        <p14:creationId xmlns:p14="http://schemas.microsoft.com/office/powerpoint/2010/main" val="4938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4" name="Picture 3">
            <a:extLst>
              <a:ext uri="{FF2B5EF4-FFF2-40B4-BE49-F238E27FC236}">
                <a16:creationId xmlns:a16="http://schemas.microsoft.com/office/drawing/2014/main" id="{29B0AC0E-7AE2-5845-A359-4DC073247781}"/>
              </a:ext>
            </a:extLst>
          </p:cNvPr>
          <p:cNvPicPr>
            <a:picLocks noChangeAspect="1"/>
          </p:cNvPicPr>
          <p:nvPr/>
        </p:nvPicPr>
        <p:blipFill>
          <a:blip r:embed="rId3"/>
          <a:stretch>
            <a:fillRect/>
          </a:stretch>
        </p:blipFill>
        <p:spPr>
          <a:xfrm>
            <a:off x="900601" y="1234607"/>
            <a:ext cx="7342798" cy="4131602"/>
          </a:xfrm>
          <a:prstGeom prst="rect">
            <a:avLst/>
          </a:prstGeom>
        </p:spPr>
      </p:pic>
      <p:sp>
        <p:nvSpPr>
          <p:cNvPr id="6" name="TextBox 5">
            <a:extLst>
              <a:ext uri="{FF2B5EF4-FFF2-40B4-BE49-F238E27FC236}">
                <a16:creationId xmlns:a16="http://schemas.microsoft.com/office/drawing/2014/main" id="{B57064BD-5BF9-2745-96A9-B31CE79BE176}"/>
              </a:ext>
            </a:extLst>
          </p:cNvPr>
          <p:cNvSpPr txBox="1"/>
          <p:nvPr/>
        </p:nvSpPr>
        <p:spPr>
          <a:xfrm>
            <a:off x="405226" y="5623393"/>
            <a:ext cx="8329524" cy="424155"/>
          </a:xfrm>
          <a:prstGeom prst="rect">
            <a:avLst/>
          </a:prstGeom>
          <a:noFill/>
        </p:spPr>
        <p:txBody>
          <a:bodyPr wrap="none" rtlCol="0">
            <a:spAutoFit/>
          </a:bodyPr>
          <a:lstStyle/>
          <a:p>
            <a:pPr>
              <a:lnSpc>
                <a:spcPct val="150000"/>
              </a:lnSpc>
            </a:pPr>
            <a:r>
              <a:rPr lang="en-US" sz="1600" b="1" dirty="0">
                <a:latin typeface="+mj-lt"/>
              </a:rPr>
              <a:t>Fixed </a:t>
            </a:r>
            <a:r>
              <a:rPr lang="en-US" sz="1600" b="1" dirty="0" err="1">
                <a:latin typeface="+mj-lt"/>
              </a:rPr>
              <a:t>Glove+Character</a:t>
            </a:r>
            <a:r>
              <a:rPr lang="en-US" sz="1600" b="1" dirty="0">
                <a:latin typeface="+mj-lt"/>
              </a:rPr>
              <a:t> n-gram embeddings       linear       Shared </a:t>
            </a:r>
            <a:r>
              <a:rPr lang="en-US" sz="1600" b="1" dirty="0" err="1">
                <a:latin typeface="+mj-lt"/>
              </a:rPr>
              <a:t>BiLSTM</a:t>
            </a:r>
            <a:r>
              <a:rPr lang="en-US" sz="1600" b="1" dirty="0">
                <a:latin typeface="+mj-lt"/>
              </a:rPr>
              <a:t> with skip connection</a:t>
            </a:r>
          </a:p>
        </p:txBody>
      </p:sp>
      <p:sp>
        <p:nvSpPr>
          <p:cNvPr id="2" name="Slide Number Placeholder 1">
            <a:extLst>
              <a:ext uri="{FF2B5EF4-FFF2-40B4-BE49-F238E27FC236}">
                <a16:creationId xmlns:a16="http://schemas.microsoft.com/office/drawing/2014/main" id="{048F8864-58F6-5F43-900F-DC05D169538D}"/>
              </a:ext>
            </a:extLst>
          </p:cNvPr>
          <p:cNvSpPr>
            <a:spLocks noGrp="1"/>
          </p:cNvSpPr>
          <p:nvPr>
            <p:ph type="sldNum" sz="quarter" idx="12"/>
          </p:nvPr>
        </p:nvSpPr>
        <p:spPr/>
        <p:txBody>
          <a:bodyPr/>
          <a:lstStyle/>
          <a:p>
            <a:fld id="{450F9F1D-BFD0-47ED-9B11-B8EB3B236036}" type="slidenum">
              <a:rPr lang="zh-CN" altLang="en-US" smtClean="0"/>
              <a:t>9</a:t>
            </a:fld>
            <a:endParaRPr lang="zh-CN" altLang="en-US"/>
          </a:p>
        </p:txBody>
      </p:sp>
    </p:spTree>
    <p:extLst>
      <p:ext uri="{BB962C8B-B14F-4D97-AF65-F5344CB8AC3E}">
        <p14:creationId xmlns:p14="http://schemas.microsoft.com/office/powerpoint/2010/main" val="104707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3" name="Picture 2">
            <a:extLst>
              <a:ext uri="{FF2B5EF4-FFF2-40B4-BE49-F238E27FC236}">
                <a16:creationId xmlns:a16="http://schemas.microsoft.com/office/drawing/2014/main" id="{DF35263D-E98B-1E49-A93A-894260E2E767}"/>
              </a:ext>
            </a:extLst>
          </p:cNvPr>
          <p:cNvPicPr>
            <a:picLocks noChangeAspect="1"/>
          </p:cNvPicPr>
          <p:nvPr/>
        </p:nvPicPr>
        <p:blipFill>
          <a:blip r:embed="rId3"/>
          <a:stretch>
            <a:fillRect/>
          </a:stretch>
        </p:blipFill>
        <p:spPr>
          <a:xfrm>
            <a:off x="682129" y="1789504"/>
            <a:ext cx="1578969" cy="3021818"/>
          </a:xfrm>
          <a:prstGeom prst="rect">
            <a:avLst/>
          </a:prstGeom>
        </p:spPr>
      </p:pic>
      <p:sp>
        <p:nvSpPr>
          <p:cNvPr id="6" name="TextBox 5">
            <a:extLst>
              <a:ext uri="{FF2B5EF4-FFF2-40B4-BE49-F238E27FC236}">
                <a16:creationId xmlns:a16="http://schemas.microsoft.com/office/drawing/2014/main" id="{31A5F15E-151B-6D46-91DB-613F4944504F}"/>
              </a:ext>
            </a:extLst>
          </p:cNvPr>
          <p:cNvSpPr txBox="1"/>
          <p:nvPr/>
        </p:nvSpPr>
        <p:spPr>
          <a:xfrm>
            <a:off x="604592" y="6081735"/>
            <a:ext cx="8329524" cy="424155"/>
          </a:xfrm>
          <a:prstGeom prst="rect">
            <a:avLst/>
          </a:prstGeom>
          <a:noFill/>
        </p:spPr>
        <p:txBody>
          <a:bodyPr wrap="none" rtlCol="0">
            <a:spAutoFit/>
          </a:bodyPr>
          <a:lstStyle/>
          <a:p>
            <a:pPr>
              <a:lnSpc>
                <a:spcPct val="150000"/>
              </a:lnSpc>
            </a:pPr>
            <a:r>
              <a:rPr lang="en-US" sz="1600" b="1" dirty="0">
                <a:latin typeface="+mj-lt"/>
              </a:rPr>
              <a:t>Fixed </a:t>
            </a:r>
            <a:r>
              <a:rPr lang="en-US" sz="1600" b="1" dirty="0" err="1">
                <a:latin typeface="+mj-lt"/>
              </a:rPr>
              <a:t>Glove+Character</a:t>
            </a:r>
            <a:r>
              <a:rPr lang="en-US" sz="1600" b="1" dirty="0">
                <a:latin typeface="+mj-lt"/>
              </a:rPr>
              <a:t> n-gram embeddings       linear       Shared </a:t>
            </a:r>
            <a:r>
              <a:rPr lang="en-US" sz="1600" b="1" dirty="0" err="1">
                <a:latin typeface="+mj-lt"/>
              </a:rPr>
              <a:t>BiLSTM</a:t>
            </a:r>
            <a:r>
              <a:rPr lang="en-US" sz="1600" b="1" dirty="0">
                <a:latin typeface="+mj-lt"/>
              </a:rPr>
              <a:t> with skip connection</a:t>
            </a:r>
          </a:p>
        </p:txBody>
      </p:sp>
      <p:cxnSp>
        <p:nvCxnSpPr>
          <p:cNvPr id="7" name="Straight Arrow Connector 6">
            <a:extLst>
              <a:ext uri="{FF2B5EF4-FFF2-40B4-BE49-F238E27FC236}">
                <a16:creationId xmlns:a16="http://schemas.microsoft.com/office/drawing/2014/main" id="{C0CDC892-2EFB-604F-A51B-0E2BB279940A}"/>
              </a:ext>
            </a:extLst>
          </p:cNvPr>
          <p:cNvCxnSpPr/>
          <p:nvPr/>
        </p:nvCxnSpPr>
        <p:spPr>
          <a:xfrm>
            <a:off x="4511441" y="6343665"/>
            <a:ext cx="27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3719E-24DD-2A48-B53B-3E07D31D14B6}"/>
              </a:ext>
            </a:extLst>
          </p:cNvPr>
          <p:cNvCxnSpPr/>
          <p:nvPr/>
        </p:nvCxnSpPr>
        <p:spPr>
          <a:xfrm>
            <a:off x="5363941" y="6338900"/>
            <a:ext cx="27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01A787B-A87D-5547-B6AA-127CC2EB9DB5}"/>
              </a:ext>
            </a:extLst>
          </p:cNvPr>
          <p:cNvPicPr>
            <a:picLocks noChangeAspect="1"/>
          </p:cNvPicPr>
          <p:nvPr/>
        </p:nvPicPr>
        <p:blipFill>
          <a:blip r:embed="rId4"/>
          <a:stretch>
            <a:fillRect/>
          </a:stretch>
        </p:blipFill>
        <p:spPr>
          <a:xfrm>
            <a:off x="1385888" y="1322935"/>
            <a:ext cx="1363816" cy="466569"/>
          </a:xfrm>
          <a:prstGeom prst="rect">
            <a:avLst/>
          </a:prstGeom>
        </p:spPr>
      </p:pic>
      <p:sp>
        <p:nvSpPr>
          <p:cNvPr id="2" name="TextBox 1">
            <a:extLst>
              <a:ext uri="{FF2B5EF4-FFF2-40B4-BE49-F238E27FC236}">
                <a16:creationId xmlns:a16="http://schemas.microsoft.com/office/drawing/2014/main" id="{971680AE-5BFA-5B45-93CF-88B72DA3D27E}"/>
              </a:ext>
            </a:extLst>
          </p:cNvPr>
          <p:cNvSpPr txBox="1"/>
          <p:nvPr/>
        </p:nvSpPr>
        <p:spPr>
          <a:xfrm>
            <a:off x="3400421" y="1380087"/>
            <a:ext cx="1578969" cy="338554"/>
          </a:xfrm>
          <a:prstGeom prst="rect">
            <a:avLst/>
          </a:prstGeom>
          <a:noFill/>
        </p:spPr>
        <p:txBody>
          <a:bodyPr wrap="square" rtlCol="0">
            <a:spAutoFit/>
          </a:bodyPr>
          <a:lstStyle/>
          <a:p>
            <a:r>
              <a:rPr lang="en-US" sz="1600" b="1" dirty="0">
                <a:latin typeface="+mj-lt"/>
              </a:rPr>
              <a:t>Input matrices</a:t>
            </a:r>
          </a:p>
        </p:txBody>
      </p:sp>
      <p:sp>
        <p:nvSpPr>
          <p:cNvPr id="4" name="Rectangle 3">
            <a:extLst>
              <a:ext uri="{FF2B5EF4-FFF2-40B4-BE49-F238E27FC236}">
                <a16:creationId xmlns:a16="http://schemas.microsoft.com/office/drawing/2014/main" id="{E7A42FE5-2EC3-3144-8ED7-3F8F4DD71621}"/>
              </a:ext>
            </a:extLst>
          </p:cNvPr>
          <p:cNvSpPr/>
          <p:nvPr/>
        </p:nvSpPr>
        <p:spPr>
          <a:xfrm>
            <a:off x="3504999" y="3675817"/>
            <a:ext cx="1277914"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C ∈ R </a:t>
            </a:r>
            <a:r>
              <a:rPr lang="en-US" i="1" baseline="30000" dirty="0" err="1">
                <a:latin typeface="Times New Roman" panose="02020603050405020304" pitchFamily="18" charset="0"/>
                <a:cs typeface="Times New Roman" panose="02020603050405020304" pitchFamily="18" charset="0"/>
              </a:rPr>
              <a:t>l×demb</a:t>
            </a:r>
            <a:endParaRPr lang="en-US" i="1" baseline="30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664EC60-2990-BA4F-9466-A44CA42C9071}"/>
              </a:ext>
            </a:extLst>
          </p:cNvPr>
          <p:cNvSpPr/>
          <p:nvPr/>
        </p:nvSpPr>
        <p:spPr>
          <a:xfrm>
            <a:off x="3436129" y="2196776"/>
            <a:ext cx="1358064"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Q ∈ R </a:t>
            </a:r>
            <a:r>
              <a:rPr lang="en-US" i="1" baseline="30000" dirty="0" err="1">
                <a:latin typeface="Times New Roman" panose="02020603050405020304" pitchFamily="18" charset="0"/>
                <a:cs typeface="Times New Roman" panose="02020603050405020304" pitchFamily="18" charset="0"/>
              </a:rPr>
              <a:t>m×demb</a:t>
            </a:r>
            <a:endParaRPr lang="en-US" i="1" baseline="30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E9A7589-6079-A346-A75F-BBB8A4000264}"/>
              </a:ext>
            </a:extLst>
          </p:cNvPr>
          <p:cNvSpPr/>
          <p:nvPr/>
        </p:nvSpPr>
        <p:spPr>
          <a:xfrm>
            <a:off x="5930702" y="3685383"/>
            <a:ext cx="1900585"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CW</a:t>
            </a:r>
            <a:r>
              <a:rPr lang="en-US" i="1" baseline="-25000" dirty="0">
                <a:latin typeface="Times New Roman" panose="02020603050405020304" pitchFamily="18" charset="0"/>
                <a:cs typeface="Times New Roman" panose="02020603050405020304" pitchFamily="18" charset="0"/>
              </a:rPr>
              <a:t>1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proj</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R </a:t>
            </a:r>
            <a:r>
              <a:rPr lang="en-US" i="1" baseline="30000" dirty="0" err="1">
                <a:latin typeface="Times New Roman" panose="02020603050405020304" pitchFamily="18" charset="0"/>
                <a:cs typeface="Times New Roman" panose="02020603050405020304" pitchFamily="18" charset="0"/>
              </a:rPr>
              <a:t>l×d</a:t>
            </a:r>
            <a:r>
              <a:rPr lang="en-US" i="1" baseline="30000" dirty="0">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931ACC0A-CAB7-354E-B6BD-8A980B602564}"/>
              </a:ext>
            </a:extLst>
          </p:cNvPr>
          <p:cNvSpPr/>
          <p:nvPr/>
        </p:nvSpPr>
        <p:spPr>
          <a:xfrm>
            <a:off x="5930702" y="2167612"/>
            <a:ext cx="2061783"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QW</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proj</a:t>
            </a:r>
            <a:r>
              <a:rPr lang="en-US" i="1" dirty="0">
                <a:latin typeface="Times New Roman" panose="02020603050405020304" pitchFamily="18" charset="0"/>
                <a:cs typeface="Times New Roman" panose="02020603050405020304" pitchFamily="18" charset="0"/>
              </a:rPr>
              <a:t> ∈ R </a:t>
            </a:r>
            <a:r>
              <a:rPr lang="en-US" i="1" baseline="30000" dirty="0" err="1">
                <a:latin typeface="Times New Roman" panose="02020603050405020304" pitchFamily="18" charset="0"/>
                <a:cs typeface="Times New Roman" panose="02020603050405020304" pitchFamily="18" charset="0"/>
              </a:rPr>
              <a:t>m×d</a:t>
            </a:r>
            <a:endParaRPr lang="en-US" i="1" baseline="30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59C278-B16C-9B44-90E9-26EE31E7D22A}"/>
              </a:ext>
            </a:extLst>
          </p:cNvPr>
          <p:cNvSpPr txBox="1"/>
          <p:nvPr/>
        </p:nvSpPr>
        <p:spPr>
          <a:xfrm>
            <a:off x="5681683" y="1403898"/>
            <a:ext cx="2547917" cy="338554"/>
          </a:xfrm>
          <a:prstGeom prst="rect">
            <a:avLst/>
          </a:prstGeom>
          <a:noFill/>
        </p:spPr>
        <p:txBody>
          <a:bodyPr wrap="square" rtlCol="0">
            <a:spAutoFit/>
          </a:bodyPr>
          <a:lstStyle/>
          <a:p>
            <a:r>
              <a:rPr lang="en-US" sz="1600" b="1" dirty="0">
                <a:latin typeface="+mj-lt"/>
              </a:rPr>
              <a:t>Projected to a common </a:t>
            </a:r>
            <a:r>
              <a:rPr lang="en-US" sz="1600" b="1" i="1" dirty="0">
                <a:latin typeface="Times New Roman" panose="02020603050405020304" pitchFamily="18" charset="0"/>
                <a:cs typeface="Times New Roman" panose="02020603050405020304" pitchFamily="18" charset="0"/>
              </a:rPr>
              <a:t>d</a:t>
            </a:r>
          </a:p>
        </p:txBody>
      </p:sp>
      <p:sp>
        <p:nvSpPr>
          <p:cNvPr id="12" name="Rectangle 11">
            <a:extLst>
              <a:ext uri="{FF2B5EF4-FFF2-40B4-BE49-F238E27FC236}">
                <a16:creationId xmlns:a16="http://schemas.microsoft.com/office/drawing/2014/main" id="{6ACC5AF3-B98A-B340-AB7F-7BFFB680B250}"/>
              </a:ext>
            </a:extLst>
          </p:cNvPr>
          <p:cNvSpPr/>
          <p:nvPr/>
        </p:nvSpPr>
        <p:spPr>
          <a:xfrm>
            <a:off x="5615089" y="5029722"/>
            <a:ext cx="2782878"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proj</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ind</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 </a:t>
            </a:r>
            <a:r>
              <a:rPr lang="en-US" sz="1600" i="1" baseline="30000" dirty="0" err="1">
                <a:latin typeface="Times New Roman" panose="02020603050405020304" pitchFamily="18" charset="0"/>
                <a:cs typeface="Times New Roman" panose="02020603050405020304" pitchFamily="18" charset="0"/>
              </a:rPr>
              <a:t>l×d</a:t>
            </a:r>
            <a:endParaRPr lang="en-US" sz="1600" i="1" baseline="30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0BCA052-9DDE-F54F-BF9F-F7E43C9DE868}"/>
              </a:ext>
            </a:extLst>
          </p:cNvPr>
          <p:cNvSpPr/>
          <p:nvPr/>
        </p:nvSpPr>
        <p:spPr>
          <a:xfrm>
            <a:off x="2151119" y="5018069"/>
            <a:ext cx="2917530"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proj</a:t>
            </a:r>
            <a:r>
              <a:rPr lang="en-US" sz="1600" dirty="0">
                <a:latin typeface="Times New Roman" panose="02020603050405020304" pitchFamily="18" charset="0"/>
                <a:cs typeface="Times New Roman" panose="02020603050405020304" pitchFamily="18" charset="0"/>
              </a:rPr>
              <a:t> ) = </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 ∈ R </a:t>
            </a:r>
            <a:r>
              <a:rPr lang="en-US" sz="1600" i="1" baseline="30000" dirty="0" err="1">
                <a:latin typeface="Times New Roman" panose="02020603050405020304" pitchFamily="18" charset="0"/>
                <a:cs typeface="Times New Roman" panose="02020603050405020304" pitchFamily="18" charset="0"/>
              </a:rPr>
              <a:t>m×d</a:t>
            </a:r>
            <a:endParaRPr lang="en-US" sz="1600" i="1" baseline="30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F83D19D-9D8B-7B45-85F4-D3E30EB3EE52}"/>
              </a:ext>
            </a:extLst>
          </p:cNvPr>
          <p:cNvSpPr/>
          <p:nvPr/>
        </p:nvSpPr>
        <p:spPr>
          <a:xfrm>
            <a:off x="3130797" y="4484854"/>
            <a:ext cx="4984057" cy="369332"/>
          </a:xfrm>
          <a:prstGeom prst="rect">
            <a:avLst/>
          </a:prstGeom>
        </p:spPr>
        <p:txBody>
          <a:bodyPr wrap="none">
            <a:spAutoFit/>
          </a:bodyPr>
          <a:lstStyle/>
          <a:p>
            <a:r>
              <a:rPr lang="en-US" b="1" dirty="0">
                <a:latin typeface="+mj-lt"/>
              </a:rPr>
              <a:t>Final </a:t>
            </a:r>
            <a:r>
              <a:rPr lang="en-US" b="1" dirty="0" err="1">
                <a:latin typeface="+mj-lt"/>
              </a:rPr>
              <a:t>BiLSTM</a:t>
            </a:r>
            <a:r>
              <a:rPr lang="en-US" b="1" dirty="0">
                <a:latin typeface="+mj-lt"/>
              </a:rPr>
              <a:t> layer for both question and context</a:t>
            </a:r>
          </a:p>
        </p:txBody>
      </p:sp>
      <p:sp>
        <p:nvSpPr>
          <p:cNvPr id="17" name="Slide Number Placeholder 16">
            <a:extLst>
              <a:ext uri="{FF2B5EF4-FFF2-40B4-BE49-F238E27FC236}">
                <a16:creationId xmlns:a16="http://schemas.microsoft.com/office/drawing/2014/main" id="{251C2ECF-FE49-B44B-A23C-494F6CC21544}"/>
              </a:ext>
            </a:extLst>
          </p:cNvPr>
          <p:cNvSpPr>
            <a:spLocks noGrp="1"/>
          </p:cNvSpPr>
          <p:nvPr>
            <p:ph type="sldNum" sz="quarter" idx="12"/>
          </p:nvPr>
        </p:nvSpPr>
        <p:spPr/>
        <p:txBody>
          <a:bodyPr/>
          <a:lstStyle/>
          <a:p>
            <a:fld id="{450F9F1D-BFD0-47ED-9B11-B8EB3B236036}" type="slidenum">
              <a:rPr lang="zh-CN" altLang="en-US" smtClean="0"/>
              <a:t>10</a:t>
            </a:fld>
            <a:endParaRPr lang="zh-CN" altLang="en-US"/>
          </a:p>
        </p:txBody>
      </p:sp>
    </p:spTree>
    <p:extLst>
      <p:ext uri="{BB962C8B-B14F-4D97-AF65-F5344CB8AC3E}">
        <p14:creationId xmlns:p14="http://schemas.microsoft.com/office/powerpoint/2010/main" val="101269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504576" y="6138883"/>
            <a:ext cx="7555273" cy="382669"/>
          </a:xfrm>
          <a:prstGeom prst="rect">
            <a:avLst/>
          </a:prstGeom>
          <a:noFill/>
        </p:spPr>
        <p:txBody>
          <a:bodyPr wrap="none" rtlCol="0">
            <a:spAutoFit/>
          </a:bodyPr>
          <a:lstStyle/>
          <a:p>
            <a:pPr>
              <a:lnSpc>
                <a:spcPct val="150000"/>
              </a:lnSpc>
            </a:pPr>
            <a:r>
              <a:rPr lang="en-US" sz="1400" b="1" dirty="0">
                <a:latin typeface="+mj-lt"/>
              </a:rPr>
              <a:t>We obtain coattended representations by first aligning encoded representations of each sequence</a:t>
            </a:r>
          </a:p>
        </p:txBody>
      </p:sp>
      <p:pic>
        <p:nvPicPr>
          <p:cNvPr id="3" name="Picture 2">
            <a:extLst>
              <a:ext uri="{FF2B5EF4-FFF2-40B4-BE49-F238E27FC236}">
                <a16:creationId xmlns:a16="http://schemas.microsoft.com/office/drawing/2014/main" id="{C27F4FA3-044E-3344-A20C-EA62E88E7D2A}"/>
              </a:ext>
            </a:extLst>
          </p:cNvPr>
          <p:cNvPicPr>
            <a:picLocks noChangeAspect="1"/>
          </p:cNvPicPr>
          <p:nvPr/>
        </p:nvPicPr>
        <p:blipFill>
          <a:blip r:embed="rId3"/>
          <a:stretch>
            <a:fillRect/>
          </a:stretch>
        </p:blipFill>
        <p:spPr>
          <a:xfrm>
            <a:off x="518864" y="1870400"/>
            <a:ext cx="2776806" cy="3402948"/>
          </a:xfrm>
          <a:prstGeom prst="rect">
            <a:avLst/>
          </a:prstGeom>
        </p:spPr>
      </p:pic>
      <p:sp>
        <p:nvSpPr>
          <p:cNvPr id="4" name="TextBox 3">
            <a:extLst>
              <a:ext uri="{FF2B5EF4-FFF2-40B4-BE49-F238E27FC236}">
                <a16:creationId xmlns:a16="http://schemas.microsoft.com/office/drawing/2014/main" id="{F916F20D-FCAF-A944-A904-2427B6646A1E}"/>
              </a:ext>
            </a:extLst>
          </p:cNvPr>
          <p:cNvSpPr txBox="1"/>
          <p:nvPr/>
        </p:nvSpPr>
        <p:spPr>
          <a:xfrm>
            <a:off x="3755596" y="1585913"/>
            <a:ext cx="3041217" cy="338554"/>
          </a:xfrm>
          <a:prstGeom prst="rect">
            <a:avLst/>
          </a:prstGeom>
          <a:noFill/>
        </p:spPr>
        <p:txBody>
          <a:bodyPr wrap="none" rtlCol="0">
            <a:spAutoFit/>
          </a:bodyPr>
          <a:lstStyle/>
          <a:p>
            <a:r>
              <a:rPr lang="en-US" sz="1600" b="1" dirty="0">
                <a:latin typeface="+mj-lt"/>
              </a:rPr>
              <a:t>Add trained dummy embeddings</a:t>
            </a:r>
          </a:p>
        </p:txBody>
      </p:sp>
      <p:sp>
        <p:nvSpPr>
          <p:cNvPr id="5" name="Rectangle 4">
            <a:extLst>
              <a:ext uri="{FF2B5EF4-FFF2-40B4-BE49-F238E27FC236}">
                <a16:creationId xmlns:a16="http://schemas.microsoft.com/office/drawing/2014/main" id="{DE43D5BB-C779-B846-A9B1-049732BD43D8}"/>
              </a:ext>
            </a:extLst>
          </p:cNvPr>
          <p:cNvSpPr/>
          <p:nvPr/>
        </p:nvSpPr>
        <p:spPr>
          <a:xfrm>
            <a:off x="4146663" y="2072746"/>
            <a:ext cx="1534394" cy="369332"/>
          </a:xfrm>
          <a:prstGeom prst="rect">
            <a:avLst/>
          </a:prstGeom>
        </p:spPr>
        <p:txBody>
          <a:bodyPr wrap="none">
            <a:spAutoFit/>
          </a:bodyPr>
          <a:lstStyle/>
          <a:p>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p:txBody>
      </p:sp>
      <p:sp>
        <p:nvSpPr>
          <p:cNvPr id="7" name="Rectangle 6">
            <a:extLst>
              <a:ext uri="{FF2B5EF4-FFF2-40B4-BE49-F238E27FC236}">
                <a16:creationId xmlns:a16="http://schemas.microsoft.com/office/drawing/2014/main" id="{E302100F-7368-144A-B667-1C564A09D261}"/>
              </a:ext>
            </a:extLst>
          </p:cNvPr>
          <p:cNvSpPr/>
          <p:nvPr/>
        </p:nvSpPr>
        <p:spPr>
          <a:xfrm>
            <a:off x="4155640" y="2602460"/>
            <a:ext cx="1614545" cy="369332"/>
          </a:xfrm>
          <a:prstGeom prst="rect">
            <a:avLst/>
          </a:prstGeom>
        </p:spPr>
        <p:txBody>
          <a:bodyPr wrap="none">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(m+1)×d</a:t>
            </a:r>
          </a:p>
        </p:txBody>
      </p:sp>
      <p:sp>
        <p:nvSpPr>
          <p:cNvPr id="8" name="TextBox 7">
            <a:extLst>
              <a:ext uri="{FF2B5EF4-FFF2-40B4-BE49-F238E27FC236}">
                <a16:creationId xmlns:a16="http://schemas.microsoft.com/office/drawing/2014/main" id="{C4CFCA8E-FE51-0843-9329-F1B98966F131}"/>
              </a:ext>
            </a:extLst>
          </p:cNvPr>
          <p:cNvSpPr txBox="1"/>
          <p:nvPr/>
        </p:nvSpPr>
        <p:spPr>
          <a:xfrm>
            <a:off x="6029322" y="2084888"/>
            <a:ext cx="2234907" cy="830997"/>
          </a:xfrm>
          <a:prstGeom prst="rect">
            <a:avLst/>
          </a:prstGeom>
          <a:noFill/>
        </p:spPr>
        <p:txBody>
          <a:bodyPr wrap="none" rtlCol="0">
            <a:spAutoFit/>
          </a:bodyPr>
          <a:lstStyle/>
          <a:p>
            <a:r>
              <a:rPr lang="en-US" sz="1600" b="1" dirty="0">
                <a:latin typeface="+mj-lt"/>
              </a:rPr>
              <a:t>Avoid forcing tokens</a:t>
            </a:r>
          </a:p>
          <a:p>
            <a:r>
              <a:rPr lang="en-US" sz="1600" b="1" dirty="0">
                <a:latin typeface="+mj-lt"/>
              </a:rPr>
              <a:t>To align with any token </a:t>
            </a:r>
          </a:p>
          <a:p>
            <a:r>
              <a:rPr lang="en-US" sz="1600" b="1" dirty="0">
                <a:latin typeface="+mj-lt"/>
              </a:rPr>
              <a:t>in other sequence </a:t>
            </a:r>
          </a:p>
        </p:txBody>
      </p:sp>
      <p:sp>
        <p:nvSpPr>
          <p:cNvPr id="9" name="Rectangle 8">
            <a:extLst>
              <a:ext uri="{FF2B5EF4-FFF2-40B4-BE49-F238E27FC236}">
                <a16:creationId xmlns:a16="http://schemas.microsoft.com/office/drawing/2014/main" id="{435A09F1-3185-A14E-9619-E9556E1DF16D}"/>
              </a:ext>
            </a:extLst>
          </p:cNvPr>
          <p:cNvSpPr/>
          <p:nvPr/>
        </p:nvSpPr>
        <p:spPr>
          <a:xfrm>
            <a:off x="4053136" y="4499450"/>
            <a:ext cx="4572000" cy="369332"/>
          </a:xfrm>
          <a:prstGeom prst="rect">
            <a:avLst/>
          </a:prstGeom>
        </p:spPr>
        <p:txBody>
          <a:bodyPr>
            <a:spAutoFit/>
          </a:bodyPr>
          <a:lstStyle/>
          <a:p>
            <a:r>
              <a:rPr lang="en-US" i="1" dirty="0" err="1">
                <a:latin typeface="Times New Roman" panose="02020603050405020304" pitchFamily="18" charset="0"/>
                <a:cs typeface="Times New Roman" panose="02020603050405020304" pitchFamily="18" charset="0"/>
              </a:rPr>
              <a:t>softmax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dirty="0" err="1">
                <a:latin typeface="Times New Roman" panose="02020603050405020304" pitchFamily="18" charset="0"/>
                <a:cs typeface="Times New Roman" panose="02020603050405020304" pitchFamily="18" charset="0"/>
              </a:rPr>
              <a:t>Q</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cq</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a:t>
            </a:r>
            <a:r>
              <a:rPr lang="en-US" i="1"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(l+1)×(m+1)</a:t>
            </a:r>
          </a:p>
        </p:txBody>
      </p:sp>
      <p:sp>
        <p:nvSpPr>
          <p:cNvPr id="10" name="Rectangle 9">
            <a:extLst>
              <a:ext uri="{FF2B5EF4-FFF2-40B4-BE49-F238E27FC236}">
                <a16:creationId xmlns:a16="http://schemas.microsoft.com/office/drawing/2014/main" id="{7EF7BE70-3577-334A-9B35-75A42BB4BFDF}"/>
              </a:ext>
            </a:extLst>
          </p:cNvPr>
          <p:cNvSpPr/>
          <p:nvPr/>
        </p:nvSpPr>
        <p:spPr>
          <a:xfrm>
            <a:off x="4053136" y="4096822"/>
            <a:ext cx="4572000" cy="369332"/>
          </a:xfrm>
          <a:prstGeom prst="rect">
            <a:avLst/>
          </a:prstGeom>
        </p:spPr>
        <p:txBody>
          <a:bodyPr>
            <a:spAutoFit/>
          </a:bodyPr>
          <a:lstStyle/>
          <a:p>
            <a:r>
              <a:rPr lang="en-US" i="1" dirty="0" err="1">
                <a:latin typeface="Times New Roman" panose="02020603050405020304" pitchFamily="18" charset="0"/>
                <a:cs typeface="Times New Roman" panose="02020603050405020304" pitchFamily="18" charset="0"/>
              </a:rPr>
              <a:t>softmax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dirty="0" err="1">
                <a:latin typeface="Times New Roman" panose="02020603050405020304" pitchFamily="18" charset="0"/>
                <a:cs typeface="Times New Roman" panose="02020603050405020304" pitchFamily="18" charset="0"/>
              </a:rPr>
              <a:t>C</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qc</a:t>
            </a:r>
            <a:r>
              <a:rPr lang="en-US" i="1" dirty="0">
                <a:latin typeface="Times New Roman" panose="02020603050405020304" pitchFamily="18" charset="0"/>
                <a:cs typeface="Times New Roman" panose="02020603050405020304" pitchFamily="18" charset="0"/>
              </a:rPr>
              <a:t> ∈ R </a:t>
            </a:r>
            <a:r>
              <a:rPr lang="en-US" i="1" baseline="30000" dirty="0">
                <a:latin typeface="Times New Roman" panose="02020603050405020304" pitchFamily="18" charset="0"/>
                <a:cs typeface="Times New Roman" panose="02020603050405020304" pitchFamily="18" charset="0"/>
              </a:rPr>
              <a:t>(m+1)×(l+1)</a:t>
            </a:r>
          </a:p>
        </p:txBody>
      </p:sp>
      <p:sp>
        <p:nvSpPr>
          <p:cNvPr id="12" name="TextBox 11">
            <a:extLst>
              <a:ext uri="{FF2B5EF4-FFF2-40B4-BE49-F238E27FC236}">
                <a16:creationId xmlns:a16="http://schemas.microsoft.com/office/drawing/2014/main" id="{842E547A-E769-E84B-AAF5-6BAB619D809F}"/>
              </a:ext>
            </a:extLst>
          </p:cNvPr>
          <p:cNvSpPr txBox="1"/>
          <p:nvPr/>
        </p:nvSpPr>
        <p:spPr>
          <a:xfrm>
            <a:off x="4240582" y="3659113"/>
            <a:ext cx="1721386" cy="387667"/>
          </a:xfrm>
          <a:prstGeom prst="rect">
            <a:avLst/>
          </a:prstGeom>
          <a:noFill/>
        </p:spPr>
        <p:txBody>
          <a:bodyPr wrap="square" rtlCol="0">
            <a:noAutofit/>
          </a:bodyPr>
          <a:lstStyle/>
          <a:p>
            <a:r>
              <a:rPr lang="en-US" b="1" dirty="0">
                <a:latin typeface="+mj-lt"/>
              </a:rPr>
              <a:t>Alignments</a:t>
            </a:r>
          </a:p>
        </p:txBody>
      </p:sp>
      <p:sp>
        <p:nvSpPr>
          <p:cNvPr id="11" name="Slide Number Placeholder 10">
            <a:extLst>
              <a:ext uri="{FF2B5EF4-FFF2-40B4-BE49-F238E27FC236}">
                <a16:creationId xmlns:a16="http://schemas.microsoft.com/office/drawing/2014/main" id="{C5AF8380-5BAF-9D43-ACF0-5F53D5BF46BE}"/>
              </a:ext>
            </a:extLst>
          </p:cNvPr>
          <p:cNvSpPr>
            <a:spLocks noGrp="1"/>
          </p:cNvSpPr>
          <p:nvPr>
            <p:ph type="sldNum" sz="quarter" idx="12"/>
          </p:nvPr>
        </p:nvSpPr>
        <p:spPr/>
        <p:txBody>
          <a:bodyPr/>
          <a:lstStyle/>
          <a:p>
            <a:fld id="{450F9F1D-BFD0-47ED-9B11-B8EB3B236036}" type="slidenum">
              <a:rPr lang="zh-CN" altLang="en-US" smtClean="0"/>
              <a:t>11</a:t>
            </a:fld>
            <a:endParaRPr lang="zh-CN" altLang="en-US"/>
          </a:p>
        </p:txBody>
      </p:sp>
    </p:spTree>
    <p:extLst>
      <p:ext uri="{BB962C8B-B14F-4D97-AF65-F5344CB8AC3E}">
        <p14:creationId xmlns:p14="http://schemas.microsoft.com/office/powerpoint/2010/main" val="286513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504576" y="6138883"/>
            <a:ext cx="8180445" cy="424155"/>
          </a:xfrm>
          <a:prstGeom prst="rect">
            <a:avLst/>
          </a:prstGeom>
          <a:noFill/>
        </p:spPr>
        <p:txBody>
          <a:bodyPr wrap="none" rtlCol="0">
            <a:spAutoFit/>
          </a:bodyPr>
          <a:lstStyle/>
          <a:p>
            <a:pPr>
              <a:lnSpc>
                <a:spcPct val="150000"/>
              </a:lnSpc>
            </a:pPr>
            <a:r>
              <a:rPr lang="en-US" sz="1600" b="1" dirty="0">
                <a:latin typeface="+mj-lt"/>
              </a:rPr>
              <a:t>Attention summations from one sequence to the other and back again with skip connections </a:t>
            </a:r>
          </a:p>
        </p:txBody>
      </p:sp>
      <p:pic>
        <p:nvPicPr>
          <p:cNvPr id="2" name="Picture 1">
            <a:extLst>
              <a:ext uri="{FF2B5EF4-FFF2-40B4-BE49-F238E27FC236}">
                <a16:creationId xmlns:a16="http://schemas.microsoft.com/office/drawing/2014/main" id="{F22A889A-4E6F-8447-AD46-08EDFF2EECB9}"/>
              </a:ext>
            </a:extLst>
          </p:cNvPr>
          <p:cNvPicPr>
            <a:picLocks noChangeAspect="1"/>
          </p:cNvPicPr>
          <p:nvPr/>
        </p:nvPicPr>
        <p:blipFill>
          <a:blip r:embed="rId3"/>
          <a:stretch>
            <a:fillRect/>
          </a:stretch>
        </p:blipFill>
        <p:spPr>
          <a:xfrm>
            <a:off x="276360" y="1544347"/>
            <a:ext cx="3931413" cy="3643895"/>
          </a:xfrm>
          <a:prstGeom prst="rect">
            <a:avLst/>
          </a:prstGeom>
        </p:spPr>
      </p:pic>
      <p:sp>
        <p:nvSpPr>
          <p:cNvPr id="3" name="Rectangle 2">
            <a:extLst>
              <a:ext uri="{FF2B5EF4-FFF2-40B4-BE49-F238E27FC236}">
                <a16:creationId xmlns:a16="http://schemas.microsoft.com/office/drawing/2014/main" id="{5C3B0F19-1674-564A-BEFB-2C472508971E}"/>
              </a:ext>
            </a:extLst>
          </p:cNvPr>
          <p:cNvSpPr/>
          <p:nvPr/>
        </p:nvSpPr>
        <p:spPr>
          <a:xfrm>
            <a:off x="5093417" y="2146373"/>
            <a:ext cx="3122738" cy="923330"/>
          </a:xfrm>
          <a:prstGeom prst="rect">
            <a:avLst/>
          </a:prstGeom>
        </p:spPr>
        <p:txBody>
          <a:bodyPr>
            <a:noAutofit/>
          </a:bodyPr>
          <a:lstStyle/>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qc</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cq</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(m+1)×d</a:t>
            </a:r>
            <a:r>
              <a:rPr lang="en-US" i="1" dirty="0">
                <a:latin typeface="Times New Roman" panose="02020603050405020304" pitchFamily="18" charset="0"/>
                <a:cs typeface="Times New Roman" panose="02020603050405020304" pitchFamily="18" charset="0"/>
              </a:rPr>
              <a:t> </a:t>
            </a:r>
          </a:p>
          <a:p>
            <a:endParaRPr lang="en-US" dirty="0"/>
          </a:p>
        </p:txBody>
      </p:sp>
      <p:sp>
        <p:nvSpPr>
          <p:cNvPr id="7" name="TextBox 6">
            <a:extLst>
              <a:ext uri="{FF2B5EF4-FFF2-40B4-BE49-F238E27FC236}">
                <a16:creationId xmlns:a16="http://schemas.microsoft.com/office/drawing/2014/main" id="{07F8B510-A421-E045-9F0C-2A81F36D0358}"/>
              </a:ext>
            </a:extLst>
          </p:cNvPr>
          <p:cNvSpPr txBox="1"/>
          <p:nvPr/>
        </p:nvSpPr>
        <p:spPr>
          <a:xfrm>
            <a:off x="5112911" y="1530059"/>
            <a:ext cx="2114681" cy="338554"/>
          </a:xfrm>
          <a:prstGeom prst="rect">
            <a:avLst/>
          </a:prstGeom>
          <a:noFill/>
        </p:spPr>
        <p:txBody>
          <a:bodyPr wrap="none" rtlCol="0">
            <a:spAutoFit/>
          </a:bodyPr>
          <a:lstStyle/>
          <a:p>
            <a:r>
              <a:rPr lang="en-US" sz="1600" b="1" dirty="0">
                <a:latin typeface="+mj-lt"/>
              </a:rPr>
              <a:t>Weighted summations</a:t>
            </a:r>
          </a:p>
        </p:txBody>
      </p:sp>
      <p:sp>
        <p:nvSpPr>
          <p:cNvPr id="4" name="Rectangle 3">
            <a:extLst>
              <a:ext uri="{FF2B5EF4-FFF2-40B4-BE49-F238E27FC236}">
                <a16:creationId xmlns:a16="http://schemas.microsoft.com/office/drawing/2014/main" id="{D252D8AF-404B-7F4C-B6E5-0A05778C4787}"/>
              </a:ext>
            </a:extLst>
          </p:cNvPr>
          <p:cNvSpPr/>
          <p:nvPr/>
        </p:nvSpPr>
        <p:spPr>
          <a:xfrm>
            <a:off x="5107705" y="3851403"/>
            <a:ext cx="3122738" cy="946293"/>
          </a:xfrm>
          <a:prstGeom prst="rect">
            <a:avLst/>
          </a:prstGeom>
        </p:spPr>
        <p:txBody>
          <a:bodyPr>
            <a:noAutofit/>
          </a:bodyPr>
          <a:lstStyle/>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qc</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a:p>
            <a:r>
              <a:rPr lang="en-US" i="1" dirty="0">
                <a:latin typeface="Times New Roman" panose="02020603050405020304" pitchFamily="18" charset="0"/>
                <a:cs typeface="Times New Roman" panose="02020603050405020304" pitchFamily="18" charset="0"/>
              </a:rPr>
              <a:t> </a:t>
            </a:r>
          </a:p>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cq</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a:t>
            </a:r>
            <a:r>
              <a:rPr lang="en-US" i="1" baseline="30000" dirty="0" err="1">
                <a:latin typeface="Times New Roman" panose="02020603050405020304" pitchFamily="18" charset="0"/>
                <a:cs typeface="Times New Roman" panose="02020603050405020304" pitchFamily="18" charset="0"/>
              </a:rPr>
              <a:t>xd</a:t>
            </a:r>
            <a:endParaRPr lang="en-US" i="1" baseline="30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61968E-3455-1E40-83F8-5D1AAC4617C9}"/>
              </a:ext>
            </a:extLst>
          </p:cNvPr>
          <p:cNvSpPr txBox="1"/>
          <p:nvPr/>
        </p:nvSpPr>
        <p:spPr>
          <a:xfrm>
            <a:off x="4808101" y="3339819"/>
            <a:ext cx="3967753" cy="338554"/>
          </a:xfrm>
          <a:prstGeom prst="rect">
            <a:avLst/>
          </a:prstGeom>
          <a:noFill/>
        </p:spPr>
        <p:txBody>
          <a:bodyPr wrap="none" rtlCol="0">
            <a:spAutoFit/>
          </a:bodyPr>
          <a:lstStyle/>
          <a:p>
            <a:r>
              <a:rPr lang="en-US" sz="1600" b="1" dirty="0">
                <a:latin typeface="+mj-lt"/>
              </a:rPr>
              <a:t>Transfer alignment info to original sequence</a:t>
            </a:r>
          </a:p>
        </p:txBody>
      </p:sp>
      <p:sp>
        <p:nvSpPr>
          <p:cNvPr id="9" name="Rectangle 8">
            <a:extLst>
              <a:ext uri="{FF2B5EF4-FFF2-40B4-BE49-F238E27FC236}">
                <a16:creationId xmlns:a16="http://schemas.microsoft.com/office/drawing/2014/main" id="{20FB19FA-5B93-504F-ADD8-2AD46905FA8C}"/>
              </a:ext>
            </a:extLst>
          </p:cNvPr>
          <p:cNvSpPr/>
          <p:nvPr/>
        </p:nvSpPr>
        <p:spPr>
          <a:xfrm>
            <a:off x="5017212" y="4913760"/>
            <a:ext cx="3122738" cy="1040922"/>
          </a:xfrm>
          <a:prstGeom prst="rect">
            <a:avLst/>
          </a:prstGeom>
        </p:spPr>
        <p:txBody>
          <a:bodyPr>
            <a:noAutofit/>
          </a:bodyPr>
          <a:lstStyle/>
          <a:p>
            <a:r>
              <a:rPr lang="en-US" b="1" dirty="0">
                <a:latin typeface="+mj-lt"/>
                <a:cs typeface="Times New Roman" panose="02020603050405020304" pitchFamily="18" charset="0"/>
              </a:rPr>
              <a:t>Drop dummy embedding</a:t>
            </a:r>
          </a:p>
          <a:p>
            <a:endParaRPr lang="en-US" b="1" dirty="0">
              <a:latin typeface="+mj-lt"/>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mxd</a:t>
            </a:r>
            <a:r>
              <a:rPr lang="en-US" i="1" baseline="30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l×d</a:t>
            </a:r>
            <a:endParaRPr lang="en-US" i="1" baseline="30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94ADAF-1317-A241-9D08-DF5B51976519}"/>
              </a:ext>
            </a:extLst>
          </p:cNvPr>
          <p:cNvSpPr>
            <a:spLocks noGrp="1"/>
          </p:cNvSpPr>
          <p:nvPr>
            <p:ph type="sldNum" sz="quarter" idx="12"/>
          </p:nvPr>
        </p:nvSpPr>
        <p:spPr/>
        <p:txBody>
          <a:bodyPr/>
          <a:lstStyle/>
          <a:p>
            <a:fld id="{450F9F1D-BFD0-47ED-9B11-B8EB3B236036}" type="slidenum">
              <a:rPr lang="zh-CN" altLang="en-US" smtClean="0"/>
              <a:t>12</a:t>
            </a:fld>
            <a:endParaRPr lang="zh-CN" altLang="en-US"/>
          </a:p>
        </p:txBody>
      </p:sp>
    </p:spTree>
    <p:extLst>
      <p:ext uri="{BB962C8B-B14F-4D97-AF65-F5344CB8AC3E}">
        <p14:creationId xmlns:p14="http://schemas.microsoft.com/office/powerpoint/2010/main" val="367997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grpSp>
        <p:nvGrpSpPr>
          <p:cNvPr id="4" name="Group 3">
            <a:extLst>
              <a:ext uri="{FF2B5EF4-FFF2-40B4-BE49-F238E27FC236}">
                <a16:creationId xmlns:a16="http://schemas.microsoft.com/office/drawing/2014/main" id="{0423C679-A708-364F-8291-95C08D26DD1F}"/>
              </a:ext>
            </a:extLst>
          </p:cNvPr>
          <p:cNvGrpSpPr/>
          <p:nvPr/>
        </p:nvGrpSpPr>
        <p:grpSpPr>
          <a:xfrm>
            <a:off x="600484" y="1688872"/>
            <a:ext cx="4012088" cy="3326042"/>
            <a:chOff x="837035" y="1376440"/>
            <a:chExt cx="4854627" cy="4162361"/>
          </a:xfrm>
        </p:grpSpPr>
        <p:pic>
          <p:nvPicPr>
            <p:cNvPr id="2" name="Picture 1">
              <a:extLst>
                <a:ext uri="{FF2B5EF4-FFF2-40B4-BE49-F238E27FC236}">
                  <a16:creationId xmlns:a16="http://schemas.microsoft.com/office/drawing/2014/main" id="{4C90DB1B-B8C4-FB49-81C1-11C7F9834D32}"/>
                </a:ext>
              </a:extLst>
            </p:cNvPr>
            <p:cNvPicPr>
              <a:picLocks noChangeAspect="1"/>
            </p:cNvPicPr>
            <p:nvPr/>
          </p:nvPicPr>
          <p:blipFill>
            <a:blip r:embed="rId3"/>
            <a:stretch>
              <a:fillRect/>
            </a:stretch>
          </p:blipFill>
          <p:spPr>
            <a:xfrm>
              <a:off x="5138244" y="1990740"/>
              <a:ext cx="553418" cy="3301427"/>
            </a:xfrm>
            <a:prstGeom prst="rect">
              <a:avLst/>
            </a:prstGeom>
          </p:spPr>
        </p:pic>
        <p:pic>
          <p:nvPicPr>
            <p:cNvPr id="7" name="Picture 6">
              <a:extLst>
                <a:ext uri="{FF2B5EF4-FFF2-40B4-BE49-F238E27FC236}">
                  <a16:creationId xmlns:a16="http://schemas.microsoft.com/office/drawing/2014/main" id="{1B774AA0-1E6B-4C45-A9B7-3438ACC6F1CA}"/>
                </a:ext>
              </a:extLst>
            </p:cNvPr>
            <p:cNvPicPr>
              <a:picLocks noChangeAspect="1"/>
            </p:cNvPicPr>
            <p:nvPr/>
          </p:nvPicPr>
          <p:blipFill>
            <a:blip r:embed="rId4"/>
            <a:stretch>
              <a:fillRect/>
            </a:stretch>
          </p:blipFill>
          <p:spPr>
            <a:xfrm>
              <a:off x="837035" y="1376440"/>
              <a:ext cx="4324554" cy="4162361"/>
            </a:xfrm>
            <a:prstGeom prst="rect">
              <a:avLst/>
            </a:prstGeom>
          </p:spPr>
        </p:pic>
      </p:grpSp>
      <p:sp>
        <p:nvSpPr>
          <p:cNvPr id="5" name="TextBox 4">
            <a:extLst>
              <a:ext uri="{FF2B5EF4-FFF2-40B4-BE49-F238E27FC236}">
                <a16:creationId xmlns:a16="http://schemas.microsoft.com/office/drawing/2014/main" id="{ABAA6795-C179-4248-9571-90E8D0C88187}"/>
              </a:ext>
            </a:extLst>
          </p:cNvPr>
          <p:cNvSpPr txBox="1"/>
          <p:nvPr/>
        </p:nvSpPr>
        <p:spPr>
          <a:xfrm>
            <a:off x="4154487" y="1806216"/>
            <a:ext cx="979755" cy="253916"/>
          </a:xfrm>
          <a:prstGeom prst="rect">
            <a:avLst/>
          </a:prstGeom>
          <a:noFill/>
        </p:spPr>
        <p:txBody>
          <a:bodyPr wrap="none" rtlCol="0">
            <a:spAutoFit/>
          </a:bodyPr>
          <a:lstStyle/>
          <a:p>
            <a:r>
              <a:rPr lang="en-US" sz="1050" b="1" dirty="0"/>
              <a:t>Compression</a:t>
            </a:r>
          </a:p>
        </p:txBody>
      </p:sp>
      <p:sp>
        <p:nvSpPr>
          <p:cNvPr id="9" name="TextBox 8">
            <a:extLst>
              <a:ext uri="{FF2B5EF4-FFF2-40B4-BE49-F238E27FC236}">
                <a16:creationId xmlns:a16="http://schemas.microsoft.com/office/drawing/2014/main" id="{0BAFABA0-DDEC-9D4A-B687-3F7ED4865329}"/>
              </a:ext>
            </a:extLst>
          </p:cNvPr>
          <p:cNvSpPr txBox="1"/>
          <p:nvPr/>
        </p:nvSpPr>
        <p:spPr>
          <a:xfrm>
            <a:off x="6008263" y="2078623"/>
            <a:ext cx="2674130" cy="276999"/>
          </a:xfrm>
          <a:prstGeom prst="rect">
            <a:avLst/>
          </a:prstGeom>
          <a:noFill/>
        </p:spPr>
        <p:txBody>
          <a:bodyPr wrap="none" rtlCol="0">
            <a:spAutoFit/>
          </a:bodyPr>
          <a:lstStyle/>
          <a:p>
            <a:r>
              <a:rPr lang="en-US" sz="1200" b="1" dirty="0"/>
              <a:t>Concatenate all seq representations</a:t>
            </a:r>
          </a:p>
        </p:txBody>
      </p:sp>
      <p:sp>
        <p:nvSpPr>
          <p:cNvPr id="8" name="Rectangle 7">
            <a:extLst>
              <a:ext uri="{FF2B5EF4-FFF2-40B4-BE49-F238E27FC236}">
                <a16:creationId xmlns:a16="http://schemas.microsoft.com/office/drawing/2014/main" id="{E7662EC2-1856-EF4D-AB9D-8C3B5AF26670}"/>
              </a:ext>
            </a:extLst>
          </p:cNvPr>
          <p:cNvSpPr/>
          <p:nvPr/>
        </p:nvSpPr>
        <p:spPr>
          <a:xfrm>
            <a:off x="4762158" y="3349171"/>
            <a:ext cx="4156364" cy="304699"/>
          </a:xfrm>
          <a:prstGeom prst="rect">
            <a:avLst/>
          </a:prstGeom>
        </p:spPr>
        <p:txBody>
          <a:bodyPr>
            <a:noAutofit/>
          </a:bodyPr>
          <a:lstStyle/>
          <a:p>
            <a:r>
              <a:rPr lang="en-US" sz="1400" b="1" dirty="0" err="1">
                <a:latin typeface="Times New Roman" panose="02020603050405020304" pitchFamily="18" charset="0"/>
                <a:cs typeface="Times New Roman" panose="02020603050405020304" pitchFamily="18" charset="0"/>
              </a:rPr>
              <a:t>BiLSTM</a:t>
            </a:r>
            <a:r>
              <a:rPr lang="en-US" sz="1400" i="1" baseline="-25000" dirty="0" err="1">
                <a:latin typeface="Times New Roman" panose="02020603050405020304" pitchFamily="18" charset="0"/>
                <a:cs typeface="Times New Roman" panose="02020603050405020304" pitchFamily="18" charset="0"/>
              </a:rPr>
              <a:t>com</a:t>
            </a:r>
            <a:r>
              <a:rPr lang="en-US" sz="1400" b="1" i="1" dirty="0" err="1">
                <a:latin typeface="Times New Roman" panose="02020603050405020304" pitchFamily="18" charset="0"/>
                <a:cs typeface="Times New Roman" panose="02020603050405020304" pitchFamily="18" charset="0"/>
              </a:rPr>
              <a:t>C</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proj</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ind</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sum</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coa</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com</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R</a:t>
            </a:r>
            <a:r>
              <a:rPr lang="en-US" sz="1400" i="1" baseline="30000" dirty="0" err="1">
                <a:latin typeface="Times New Roman" panose="02020603050405020304" pitchFamily="18" charset="0"/>
                <a:cs typeface="Times New Roman" panose="02020603050405020304" pitchFamily="18" charset="0"/>
              </a:rPr>
              <a:t>lxd</a:t>
            </a:r>
            <a:endParaRPr lang="en-US" sz="1400" i="1" baseline="30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B52BDC3-A130-BC4C-BDBA-24E3C8DC58F1}"/>
              </a:ext>
            </a:extLst>
          </p:cNvPr>
          <p:cNvSpPr/>
          <p:nvPr/>
        </p:nvSpPr>
        <p:spPr>
          <a:xfrm>
            <a:off x="4743107" y="2987217"/>
            <a:ext cx="4156364" cy="304699"/>
          </a:xfrm>
          <a:prstGeom prst="rect">
            <a:avLst/>
          </a:prstGeom>
        </p:spPr>
        <p:txBody>
          <a:bodyPr>
            <a:noAutofit/>
          </a:bodyPr>
          <a:lstStyle/>
          <a:p>
            <a:r>
              <a:rPr lang="en-US" sz="1400" b="1" dirty="0" err="1">
                <a:latin typeface="Times New Roman" panose="02020603050405020304" pitchFamily="18" charset="0"/>
                <a:cs typeface="Times New Roman" panose="02020603050405020304" pitchFamily="18" charset="0"/>
              </a:rPr>
              <a:t>BiLSTM</a:t>
            </a:r>
            <a:r>
              <a:rPr lang="en-US" sz="1400" i="1" baseline="-25000" dirty="0" err="1">
                <a:latin typeface="Times New Roman" panose="02020603050405020304" pitchFamily="18" charset="0"/>
                <a:cs typeface="Times New Roman" panose="02020603050405020304" pitchFamily="18" charset="0"/>
              </a:rPr>
              <a:t>com</a:t>
            </a:r>
            <a:r>
              <a:rPr lang="en-US" sz="1400" b="1" i="1" dirty="0" err="1">
                <a:latin typeface="Times New Roman" panose="02020603050405020304" pitchFamily="18" charset="0"/>
                <a:cs typeface="Times New Roman" panose="02020603050405020304" pitchFamily="18" charset="0"/>
              </a:rPr>
              <a:t>Q</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proj</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ind</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sum</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coa</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com</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R</a:t>
            </a:r>
            <a:r>
              <a:rPr lang="en-US" sz="1400" i="1" baseline="30000" dirty="0" err="1">
                <a:latin typeface="Times New Roman" panose="02020603050405020304" pitchFamily="18" charset="0"/>
                <a:cs typeface="Times New Roman" panose="02020603050405020304" pitchFamily="18" charset="0"/>
              </a:rPr>
              <a:t>lxd</a:t>
            </a:r>
            <a:endParaRPr lang="en-US" sz="1400" i="1" baseline="30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F1C12F-B8A8-BA43-A4F1-4E6E2231A5FF}"/>
              </a:ext>
            </a:extLst>
          </p:cNvPr>
          <p:cNvSpPr/>
          <p:nvPr/>
        </p:nvSpPr>
        <p:spPr>
          <a:xfrm>
            <a:off x="600484" y="5565206"/>
            <a:ext cx="8043453" cy="584775"/>
          </a:xfrm>
          <a:prstGeom prst="rect">
            <a:avLst/>
          </a:prstGeom>
        </p:spPr>
        <p:txBody>
          <a:bodyPr wrap="square">
            <a:spAutoFit/>
          </a:bodyPr>
          <a:lstStyle/>
          <a:p>
            <a:r>
              <a:rPr lang="en-US" sz="1600" dirty="0"/>
              <a:t>we concatenate all four prior representations for each sequence along the last dimension and feed into separate </a:t>
            </a:r>
            <a:r>
              <a:rPr lang="en-US" sz="1600" dirty="0" err="1"/>
              <a:t>BiLSTM</a:t>
            </a:r>
            <a:endParaRPr lang="en-US" sz="1600" dirty="0"/>
          </a:p>
        </p:txBody>
      </p:sp>
      <p:sp>
        <p:nvSpPr>
          <p:cNvPr id="12" name="Slide Number Placeholder 11">
            <a:extLst>
              <a:ext uri="{FF2B5EF4-FFF2-40B4-BE49-F238E27FC236}">
                <a16:creationId xmlns:a16="http://schemas.microsoft.com/office/drawing/2014/main" id="{6130010B-7AD0-3C4E-A248-4DAC2FD3FBEE}"/>
              </a:ext>
            </a:extLst>
          </p:cNvPr>
          <p:cNvSpPr>
            <a:spLocks noGrp="1"/>
          </p:cNvSpPr>
          <p:nvPr>
            <p:ph type="sldNum" sz="quarter" idx="12"/>
          </p:nvPr>
        </p:nvSpPr>
        <p:spPr/>
        <p:txBody>
          <a:bodyPr/>
          <a:lstStyle/>
          <a:p>
            <a:fld id="{450F9F1D-BFD0-47ED-9B11-B8EB3B236036}" type="slidenum">
              <a:rPr lang="zh-CN" altLang="en-US" smtClean="0"/>
              <a:t>13</a:t>
            </a:fld>
            <a:endParaRPr lang="zh-CN" altLang="en-US"/>
          </a:p>
        </p:txBody>
      </p:sp>
    </p:spTree>
    <p:extLst>
      <p:ext uri="{BB962C8B-B14F-4D97-AF65-F5344CB8AC3E}">
        <p14:creationId xmlns:p14="http://schemas.microsoft.com/office/powerpoint/2010/main" val="213319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3" name="Picture 2">
            <a:extLst>
              <a:ext uri="{FF2B5EF4-FFF2-40B4-BE49-F238E27FC236}">
                <a16:creationId xmlns:a16="http://schemas.microsoft.com/office/drawing/2014/main" id="{7865DFB6-1BF0-FB43-B218-6FC6AF40819A}"/>
              </a:ext>
            </a:extLst>
          </p:cNvPr>
          <p:cNvPicPr>
            <a:picLocks noChangeAspect="1"/>
          </p:cNvPicPr>
          <p:nvPr/>
        </p:nvPicPr>
        <p:blipFill>
          <a:blip r:embed="rId3"/>
          <a:stretch>
            <a:fillRect/>
          </a:stretch>
        </p:blipFill>
        <p:spPr>
          <a:xfrm>
            <a:off x="215486" y="1626037"/>
            <a:ext cx="4083847" cy="3120135"/>
          </a:xfrm>
          <a:prstGeom prst="rect">
            <a:avLst/>
          </a:prstGeom>
        </p:spPr>
      </p:pic>
      <p:sp>
        <p:nvSpPr>
          <p:cNvPr id="6" name="Slide Number Placeholder 5">
            <a:extLst>
              <a:ext uri="{FF2B5EF4-FFF2-40B4-BE49-F238E27FC236}">
                <a16:creationId xmlns:a16="http://schemas.microsoft.com/office/drawing/2014/main" id="{CDA69CEC-B605-E646-A5DE-4F3A45B523FD}"/>
              </a:ext>
            </a:extLst>
          </p:cNvPr>
          <p:cNvSpPr>
            <a:spLocks noGrp="1"/>
          </p:cNvSpPr>
          <p:nvPr>
            <p:ph type="sldNum" sz="quarter" idx="12"/>
          </p:nvPr>
        </p:nvSpPr>
        <p:spPr/>
        <p:txBody>
          <a:bodyPr/>
          <a:lstStyle/>
          <a:p>
            <a:fld id="{450F9F1D-BFD0-47ED-9B11-B8EB3B236036}" type="slidenum">
              <a:rPr lang="zh-CN" altLang="en-US" smtClean="0"/>
              <a:t>14</a:t>
            </a:fld>
            <a:endParaRPr lang="zh-CN" altLang="en-US"/>
          </a:p>
        </p:txBody>
      </p:sp>
    </p:spTree>
    <p:extLst>
      <p:ext uri="{BB962C8B-B14F-4D97-AF65-F5344CB8AC3E}">
        <p14:creationId xmlns:p14="http://schemas.microsoft.com/office/powerpoint/2010/main" val="12432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647456" y="5610241"/>
            <a:ext cx="7366119" cy="424155"/>
          </a:xfrm>
          <a:prstGeom prst="rect">
            <a:avLst/>
          </a:prstGeom>
          <a:noFill/>
        </p:spPr>
        <p:txBody>
          <a:bodyPr wrap="none" rtlCol="0">
            <a:spAutoFit/>
          </a:bodyPr>
          <a:lstStyle/>
          <a:p>
            <a:pPr>
              <a:lnSpc>
                <a:spcPct val="150000"/>
              </a:lnSpc>
            </a:pPr>
            <a:r>
              <a:rPr lang="en-US" sz="1600" b="1" dirty="0">
                <a:latin typeface="+mj-lt"/>
              </a:rPr>
              <a:t>Separate </a:t>
            </a:r>
            <a:r>
              <a:rPr lang="en-US" sz="1600" b="1" dirty="0" err="1">
                <a:latin typeface="+mj-lt"/>
              </a:rPr>
              <a:t>BiLSTMS</a:t>
            </a:r>
            <a:r>
              <a:rPr lang="en-US" sz="1600" b="1" dirty="0">
                <a:latin typeface="+mj-lt"/>
              </a:rPr>
              <a:t> to reduce dimensionality, two transformer layers, another </a:t>
            </a:r>
            <a:r>
              <a:rPr lang="en-US" sz="1600" b="1" dirty="0" err="1">
                <a:latin typeface="+mj-lt"/>
              </a:rPr>
              <a:t>BiLSTM</a:t>
            </a:r>
            <a:endParaRPr lang="en-US" sz="1600" b="1" dirty="0">
              <a:latin typeface="+mj-lt"/>
            </a:endParaRPr>
          </a:p>
        </p:txBody>
      </p:sp>
      <p:pic>
        <p:nvPicPr>
          <p:cNvPr id="3" name="Picture 2">
            <a:extLst>
              <a:ext uri="{FF2B5EF4-FFF2-40B4-BE49-F238E27FC236}">
                <a16:creationId xmlns:a16="http://schemas.microsoft.com/office/drawing/2014/main" id="{3488A7F6-2B94-B943-9490-46D8EB8F39DB}"/>
              </a:ext>
            </a:extLst>
          </p:cNvPr>
          <p:cNvPicPr>
            <a:picLocks noChangeAspect="1"/>
          </p:cNvPicPr>
          <p:nvPr/>
        </p:nvPicPr>
        <p:blipFill>
          <a:blip r:embed="rId3"/>
          <a:stretch>
            <a:fillRect/>
          </a:stretch>
        </p:blipFill>
        <p:spPr>
          <a:xfrm>
            <a:off x="466909" y="1591859"/>
            <a:ext cx="5543711" cy="3588564"/>
          </a:xfrm>
          <a:prstGeom prst="rect">
            <a:avLst/>
          </a:prstGeom>
        </p:spPr>
      </p:pic>
      <p:sp>
        <p:nvSpPr>
          <p:cNvPr id="2" name="Slide Number Placeholder 1">
            <a:extLst>
              <a:ext uri="{FF2B5EF4-FFF2-40B4-BE49-F238E27FC236}">
                <a16:creationId xmlns:a16="http://schemas.microsoft.com/office/drawing/2014/main" id="{F139679E-F068-4445-B338-8A87BBDE979F}"/>
              </a:ext>
            </a:extLst>
          </p:cNvPr>
          <p:cNvSpPr>
            <a:spLocks noGrp="1"/>
          </p:cNvSpPr>
          <p:nvPr>
            <p:ph type="sldNum" sz="quarter" idx="12"/>
          </p:nvPr>
        </p:nvSpPr>
        <p:spPr/>
        <p:txBody>
          <a:bodyPr/>
          <a:lstStyle/>
          <a:p>
            <a:fld id="{450F9F1D-BFD0-47ED-9B11-B8EB3B236036}" type="slidenum">
              <a:rPr lang="zh-CN" altLang="en-US" smtClean="0"/>
              <a:t>15</a:t>
            </a:fld>
            <a:endParaRPr lang="zh-CN" altLang="en-US"/>
          </a:p>
        </p:txBody>
      </p:sp>
    </p:spTree>
    <p:extLst>
      <p:ext uri="{BB962C8B-B14F-4D97-AF65-F5344CB8AC3E}">
        <p14:creationId xmlns:p14="http://schemas.microsoft.com/office/powerpoint/2010/main" val="362112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4" name="Picture 3">
            <a:extLst>
              <a:ext uri="{FF2B5EF4-FFF2-40B4-BE49-F238E27FC236}">
                <a16:creationId xmlns:a16="http://schemas.microsoft.com/office/drawing/2014/main" id="{29B0AC0E-7AE2-5845-A359-4DC073247781}"/>
              </a:ext>
            </a:extLst>
          </p:cNvPr>
          <p:cNvPicPr>
            <a:picLocks noChangeAspect="1"/>
          </p:cNvPicPr>
          <p:nvPr/>
        </p:nvPicPr>
        <p:blipFill>
          <a:blip r:embed="rId3"/>
          <a:stretch>
            <a:fillRect/>
          </a:stretch>
        </p:blipFill>
        <p:spPr>
          <a:xfrm>
            <a:off x="533461" y="1228054"/>
            <a:ext cx="8077078" cy="4544762"/>
          </a:xfrm>
          <a:prstGeom prst="rect">
            <a:avLst/>
          </a:prstGeom>
        </p:spPr>
      </p:pic>
      <p:sp>
        <p:nvSpPr>
          <p:cNvPr id="2" name="Rectangle 1">
            <a:extLst>
              <a:ext uri="{FF2B5EF4-FFF2-40B4-BE49-F238E27FC236}">
                <a16:creationId xmlns:a16="http://schemas.microsoft.com/office/drawing/2014/main" id="{DBE31E0C-5E79-894A-856B-DDB1B88A9DE9}"/>
              </a:ext>
            </a:extLst>
          </p:cNvPr>
          <p:cNvSpPr/>
          <p:nvPr/>
        </p:nvSpPr>
        <p:spPr>
          <a:xfrm>
            <a:off x="5586411" y="1671639"/>
            <a:ext cx="3100388" cy="2571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FA08A1-261F-AF41-9C30-20D32AA2D600}"/>
              </a:ext>
            </a:extLst>
          </p:cNvPr>
          <p:cNvSpPr txBox="1"/>
          <p:nvPr/>
        </p:nvSpPr>
        <p:spPr>
          <a:xfrm>
            <a:off x="342900" y="5114924"/>
            <a:ext cx="4414838" cy="1477328"/>
          </a:xfrm>
          <a:prstGeom prst="rect">
            <a:avLst/>
          </a:prstGeom>
          <a:noFill/>
        </p:spPr>
        <p:txBody>
          <a:bodyPr wrap="square" rtlCol="0">
            <a:spAutoFit/>
          </a:bodyPr>
          <a:lstStyle/>
          <a:p>
            <a:r>
              <a:rPr lang="en-US" b="1" dirty="0">
                <a:latin typeface="+mj-lt"/>
              </a:rPr>
              <a:t>Auto-regressive decoder </a:t>
            </a:r>
            <a:r>
              <a:rPr lang="en-US" dirty="0">
                <a:latin typeface="+mj-lt"/>
              </a:rPr>
              <a:t>uses fixed </a:t>
            </a:r>
            <a:r>
              <a:rPr lang="en-US" dirty="0" err="1">
                <a:latin typeface="+mj-lt"/>
              </a:rPr>
              <a:t>GloVe</a:t>
            </a:r>
            <a:r>
              <a:rPr lang="en-US" dirty="0">
                <a:latin typeface="+mj-lt"/>
              </a:rPr>
              <a:t> and character n-gram embeddings, </a:t>
            </a:r>
            <a:r>
              <a:rPr lang="en-US" b="1" dirty="0">
                <a:latin typeface="+mj-lt"/>
              </a:rPr>
              <a:t>two transformer layers </a:t>
            </a:r>
            <a:r>
              <a:rPr lang="en-US" dirty="0">
                <a:latin typeface="+mj-lt"/>
              </a:rPr>
              <a:t>and an </a:t>
            </a:r>
            <a:r>
              <a:rPr lang="en-US" b="1" dirty="0">
                <a:latin typeface="+mj-lt"/>
              </a:rPr>
              <a:t>LSTM layer </a:t>
            </a:r>
            <a:r>
              <a:rPr lang="en-US" dirty="0">
                <a:latin typeface="+mj-lt"/>
              </a:rPr>
              <a:t>that attend to outputs of the last three layers of the encoder </a:t>
            </a:r>
          </a:p>
        </p:txBody>
      </p:sp>
      <p:sp>
        <p:nvSpPr>
          <p:cNvPr id="5" name="Slide Number Placeholder 4">
            <a:extLst>
              <a:ext uri="{FF2B5EF4-FFF2-40B4-BE49-F238E27FC236}">
                <a16:creationId xmlns:a16="http://schemas.microsoft.com/office/drawing/2014/main" id="{A21291D6-1658-9348-9C04-9E65B862ECD8}"/>
              </a:ext>
            </a:extLst>
          </p:cNvPr>
          <p:cNvSpPr>
            <a:spLocks noGrp="1"/>
          </p:cNvSpPr>
          <p:nvPr>
            <p:ph type="sldNum" sz="quarter" idx="12"/>
          </p:nvPr>
        </p:nvSpPr>
        <p:spPr/>
        <p:txBody>
          <a:bodyPr/>
          <a:lstStyle/>
          <a:p>
            <a:fld id="{450F9F1D-BFD0-47ED-9B11-B8EB3B236036}" type="slidenum">
              <a:rPr lang="zh-CN" altLang="en-US" smtClean="0"/>
              <a:t>16</a:t>
            </a:fld>
            <a:endParaRPr lang="zh-CN" altLang="en-US"/>
          </a:p>
        </p:txBody>
      </p:sp>
    </p:spTree>
    <p:extLst>
      <p:ext uri="{BB962C8B-B14F-4D97-AF65-F5344CB8AC3E}">
        <p14:creationId xmlns:p14="http://schemas.microsoft.com/office/powerpoint/2010/main" val="173564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2" name="Picture 1">
            <a:extLst>
              <a:ext uri="{FF2B5EF4-FFF2-40B4-BE49-F238E27FC236}">
                <a16:creationId xmlns:a16="http://schemas.microsoft.com/office/drawing/2014/main" id="{6EE527C3-76FF-E947-BDDE-9ADF4D142B60}"/>
              </a:ext>
            </a:extLst>
          </p:cNvPr>
          <p:cNvPicPr>
            <a:picLocks noChangeAspect="1"/>
          </p:cNvPicPr>
          <p:nvPr/>
        </p:nvPicPr>
        <p:blipFill>
          <a:blip r:embed="rId3"/>
          <a:stretch>
            <a:fillRect/>
          </a:stretch>
        </p:blipFill>
        <p:spPr>
          <a:xfrm>
            <a:off x="415637" y="1480278"/>
            <a:ext cx="8312727" cy="3897443"/>
          </a:xfrm>
          <a:prstGeom prst="rect">
            <a:avLst/>
          </a:prstGeom>
        </p:spPr>
      </p:pic>
      <p:sp>
        <p:nvSpPr>
          <p:cNvPr id="3" name="Slide Number Placeholder 2">
            <a:extLst>
              <a:ext uri="{FF2B5EF4-FFF2-40B4-BE49-F238E27FC236}">
                <a16:creationId xmlns:a16="http://schemas.microsoft.com/office/drawing/2014/main" id="{2D80545B-F15C-D64B-AD73-38CC4FFBBA59}"/>
              </a:ext>
            </a:extLst>
          </p:cNvPr>
          <p:cNvSpPr>
            <a:spLocks noGrp="1"/>
          </p:cNvSpPr>
          <p:nvPr>
            <p:ph type="sldNum" sz="quarter" idx="12"/>
          </p:nvPr>
        </p:nvSpPr>
        <p:spPr/>
        <p:txBody>
          <a:bodyPr/>
          <a:lstStyle/>
          <a:p>
            <a:fld id="{450F9F1D-BFD0-47ED-9B11-B8EB3B236036}" type="slidenum">
              <a:rPr lang="zh-CN" altLang="en-US" smtClean="0"/>
              <a:t>17</a:t>
            </a:fld>
            <a:endParaRPr lang="zh-CN" altLang="en-US"/>
          </a:p>
        </p:txBody>
      </p:sp>
    </p:spTree>
    <p:extLst>
      <p:ext uri="{BB962C8B-B14F-4D97-AF65-F5344CB8AC3E}">
        <p14:creationId xmlns:p14="http://schemas.microsoft.com/office/powerpoint/2010/main" val="357082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3" name="Picture 2">
            <a:extLst>
              <a:ext uri="{FF2B5EF4-FFF2-40B4-BE49-F238E27FC236}">
                <a16:creationId xmlns:a16="http://schemas.microsoft.com/office/drawing/2014/main" id="{CFE1C3C3-1DF9-D84F-9E07-2E8276CBCC53}"/>
              </a:ext>
            </a:extLst>
          </p:cNvPr>
          <p:cNvPicPr>
            <a:picLocks noChangeAspect="1"/>
          </p:cNvPicPr>
          <p:nvPr/>
        </p:nvPicPr>
        <p:blipFill>
          <a:blip r:embed="rId3"/>
          <a:stretch>
            <a:fillRect/>
          </a:stretch>
        </p:blipFill>
        <p:spPr>
          <a:xfrm>
            <a:off x="415637" y="1460197"/>
            <a:ext cx="8312727" cy="3937607"/>
          </a:xfrm>
          <a:prstGeom prst="rect">
            <a:avLst/>
          </a:prstGeom>
        </p:spPr>
      </p:pic>
      <p:sp>
        <p:nvSpPr>
          <p:cNvPr id="2" name="Slide Number Placeholder 1">
            <a:extLst>
              <a:ext uri="{FF2B5EF4-FFF2-40B4-BE49-F238E27FC236}">
                <a16:creationId xmlns:a16="http://schemas.microsoft.com/office/drawing/2014/main" id="{CD507076-5024-1040-9DA6-67A17FCA996D}"/>
              </a:ext>
            </a:extLst>
          </p:cNvPr>
          <p:cNvSpPr>
            <a:spLocks noGrp="1"/>
          </p:cNvSpPr>
          <p:nvPr>
            <p:ph type="sldNum" sz="quarter" idx="12"/>
          </p:nvPr>
        </p:nvSpPr>
        <p:spPr/>
        <p:txBody>
          <a:bodyPr/>
          <a:lstStyle/>
          <a:p>
            <a:fld id="{450F9F1D-BFD0-47ED-9B11-B8EB3B236036}" type="slidenum">
              <a:rPr lang="zh-CN" altLang="en-US" smtClean="0"/>
              <a:t>18</a:t>
            </a:fld>
            <a:endParaRPr lang="zh-CN" altLang="en-US"/>
          </a:p>
        </p:txBody>
      </p:sp>
    </p:spTree>
    <p:extLst>
      <p:ext uri="{BB962C8B-B14F-4D97-AF65-F5344CB8AC3E}">
        <p14:creationId xmlns:p14="http://schemas.microsoft.com/office/powerpoint/2010/main" val="27827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What is Next for Natural Language Processing? </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457765"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Deep learning has improved performance on many NLP tasks individually</a:t>
            </a:r>
            <a:r>
              <a:rPr lang="en-US" b="1" dirty="0"/>
              <a:t>.</a:t>
            </a:r>
          </a:p>
        </p:txBody>
      </p:sp>
      <p:sp>
        <p:nvSpPr>
          <p:cNvPr id="20" name="TextBox 19">
            <a:extLst>
              <a:ext uri="{FF2B5EF4-FFF2-40B4-BE49-F238E27FC236}">
                <a16:creationId xmlns:a16="http://schemas.microsoft.com/office/drawing/2014/main" id="{A577EB1A-67E7-CB46-862F-E7218CBADCAF}"/>
              </a:ext>
            </a:extLst>
          </p:cNvPr>
          <p:cNvSpPr txBox="1"/>
          <p:nvPr/>
        </p:nvSpPr>
        <p:spPr>
          <a:xfrm>
            <a:off x="1161489" y="2294654"/>
            <a:ext cx="7261924" cy="1591205"/>
          </a:xfrm>
          <a:prstGeom prst="rect">
            <a:avLst/>
          </a:prstGeom>
          <a:noFill/>
        </p:spPr>
        <p:txBody>
          <a:bodyPr wrap="none" rtlCol="0">
            <a:noAutofit/>
          </a:bodyPr>
          <a:lstStyle/>
          <a:p>
            <a:pPr marL="342900" indent="-342900">
              <a:buFont typeface="Wingdings" pitchFamily="2" charset="2"/>
              <a:buChar char="Ø"/>
            </a:pPr>
            <a:r>
              <a:rPr lang="en-US" sz="2200" b="1" dirty="0">
                <a:latin typeface="+mj-lt"/>
              </a:rPr>
              <a:t>Single-task learning</a:t>
            </a:r>
            <a:r>
              <a:rPr lang="en-US" sz="2200" dirty="0">
                <a:latin typeface="+mj-lt"/>
              </a:rPr>
              <a:t>: Great performance improvement in </a:t>
            </a:r>
          </a:p>
          <a:p>
            <a:r>
              <a:rPr lang="en-US" sz="2200" dirty="0">
                <a:latin typeface="+mj-lt"/>
              </a:rPr>
              <a:t>recent years given {dataset, task, model and metric} </a:t>
            </a:r>
          </a:p>
          <a:p>
            <a:endParaRPr lang="en-US" sz="2200" dirty="0">
              <a:latin typeface="+mj-lt"/>
            </a:endParaRPr>
          </a:p>
          <a:p>
            <a:r>
              <a:rPr lang="en-US" sz="2200" dirty="0">
                <a:latin typeface="+mj-lt"/>
              </a:rPr>
              <a:t>As long as data is plentiful, we can hill-climb to local optima</a:t>
            </a:r>
          </a:p>
        </p:txBody>
      </p:sp>
      <p:sp>
        <p:nvSpPr>
          <p:cNvPr id="2" name="Slide Number Placeholder 1">
            <a:extLst>
              <a:ext uri="{FF2B5EF4-FFF2-40B4-BE49-F238E27FC236}">
                <a16:creationId xmlns:a16="http://schemas.microsoft.com/office/drawing/2014/main" id="{DF31B2B0-AE2A-0249-9E31-AFA689667A5F}"/>
              </a:ext>
            </a:extLst>
          </p:cNvPr>
          <p:cNvSpPr>
            <a:spLocks noGrp="1"/>
          </p:cNvSpPr>
          <p:nvPr>
            <p:ph type="sldNum" sz="quarter" idx="12"/>
          </p:nvPr>
        </p:nvSpPr>
        <p:spPr/>
        <p:txBody>
          <a:bodyPr/>
          <a:lstStyle/>
          <a:p>
            <a:fld id="{450F9F1D-BFD0-47ED-9B11-B8EB3B236036}" type="slidenum">
              <a:rPr lang="zh-CN" altLang="en-US" smtClean="0"/>
              <a:t>1</a:t>
            </a:fld>
            <a:endParaRPr lang="zh-CN" altLang="en-US"/>
          </a:p>
        </p:txBody>
      </p:sp>
    </p:spTree>
    <p:extLst>
      <p:ext uri="{BB962C8B-B14F-4D97-AF65-F5344CB8AC3E}">
        <p14:creationId xmlns:p14="http://schemas.microsoft.com/office/powerpoint/2010/main" val="94640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7918E98D-9D3C-0049-A31B-8EBC7645DAAD}"/>
              </a:ext>
            </a:extLst>
          </p:cNvPr>
          <p:cNvPicPr>
            <a:picLocks noChangeAspect="1"/>
          </p:cNvPicPr>
          <p:nvPr/>
        </p:nvPicPr>
        <p:blipFill>
          <a:blip r:embed="rId3"/>
          <a:stretch>
            <a:fillRect/>
          </a:stretch>
        </p:blipFill>
        <p:spPr>
          <a:xfrm>
            <a:off x="845503" y="1797685"/>
            <a:ext cx="7452995" cy="2919730"/>
          </a:xfrm>
          <a:prstGeom prst="rect">
            <a:avLst/>
          </a:prstGeom>
        </p:spPr>
      </p:pic>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sp>
        <p:nvSpPr>
          <p:cNvPr id="5" name="TextBox 4">
            <a:extLst>
              <a:ext uri="{FF2B5EF4-FFF2-40B4-BE49-F238E27FC236}">
                <a16:creationId xmlns:a16="http://schemas.microsoft.com/office/drawing/2014/main" id="{EFA85DE1-D9FC-644F-826B-5A3A96ACA796}"/>
              </a:ext>
            </a:extLst>
          </p:cNvPr>
          <p:cNvSpPr txBox="1"/>
          <p:nvPr/>
        </p:nvSpPr>
        <p:spPr>
          <a:xfrm>
            <a:off x="845503" y="4764966"/>
            <a:ext cx="7467109" cy="1846659"/>
          </a:xfrm>
          <a:prstGeom prst="rect">
            <a:avLst/>
          </a:prstGeom>
          <a:noFill/>
        </p:spPr>
        <p:txBody>
          <a:bodyPr wrap="none" rtlCol="0">
            <a:spAutoFit/>
          </a:bodyPr>
          <a:lstStyle/>
          <a:p>
            <a:r>
              <a:rPr lang="en-US" sz="1600" dirty="0"/>
              <a:t>nF1: normalized F1 that strips out articles and punctuation</a:t>
            </a:r>
          </a:p>
          <a:p>
            <a:r>
              <a:rPr lang="en-US" sz="1600" dirty="0"/>
              <a:t>ROUGE: Average of ROUGE-1, 2, and L</a:t>
            </a:r>
          </a:p>
          <a:p>
            <a:r>
              <a:rPr lang="en-US" sz="1600" dirty="0"/>
              <a:t>EM : exact match comparison (text classification: accuracy)</a:t>
            </a:r>
          </a:p>
          <a:p>
            <a:r>
              <a:rPr lang="en-US" sz="1600" dirty="0" err="1"/>
              <a:t>dsEM</a:t>
            </a:r>
            <a:r>
              <a:rPr lang="en-US" sz="1600" dirty="0"/>
              <a:t>: turn-based dialogue state exact match</a:t>
            </a:r>
          </a:p>
          <a:p>
            <a:r>
              <a:rPr lang="en-US" sz="1600" dirty="0" err="1"/>
              <a:t>lfEM</a:t>
            </a:r>
            <a:r>
              <a:rPr lang="en-US" sz="1600" dirty="0"/>
              <a:t>: logical forms exact match</a:t>
            </a:r>
          </a:p>
          <a:p>
            <a:r>
              <a:rPr lang="en-US" sz="1600" dirty="0"/>
              <a:t>cF1: corpus level metric (takes into account that some questions are unanswerable)</a:t>
            </a:r>
          </a:p>
          <a:p>
            <a:endParaRPr lang="en-US" dirty="0"/>
          </a:p>
        </p:txBody>
      </p:sp>
      <p:sp>
        <p:nvSpPr>
          <p:cNvPr id="6" name="Slide Number Placeholder 5">
            <a:extLst>
              <a:ext uri="{FF2B5EF4-FFF2-40B4-BE49-F238E27FC236}">
                <a16:creationId xmlns:a16="http://schemas.microsoft.com/office/drawing/2014/main" id="{413FAA6D-B076-8442-8C47-3FE1D7F7C59C}"/>
              </a:ext>
            </a:extLst>
          </p:cNvPr>
          <p:cNvSpPr>
            <a:spLocks noGrp="1"/>
          </p:cNvSpPr>
          <p:nvPr>
            <p:ph type="sldNum" sz="quarter" idx="12"/>
          </p:nvPr>
        </p:nvSpPr>
        <p:spPr/>
        <p:txBody>
          <a:bodyPr/>
          <a:lstStyle/>
          <a:p>
            <a:fld id="{450F9F1D-BFD0-47ED-9B11-B8EB3B236036}" type="slidenum">
              <a:rPr lang="zh-CN" altLang="en-US" smtClean="0"/>
              <a:t>19</a:t>
            </a:fld>
            <a:endParaRPr lang="zh-CN" altLang="en-US"/>
          </a:p>
        </p:txBody>
      </p:sp>
    </p:spTree>
    <p:extLst>
      <p:ext uri="{BB962C8B-B14F-4D97-AF65-F5344CB8AC3E}">
        <p14:creationId xmlns:p14="http://schemas.microsoft.com/office/powerpoint/2010/main" val="81884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7918E98D-9D3C-0049-A31B-8EBC7645DAAD}"/>
              </a:ext>
            </a:extLst>
          </p:cNvPr>
          <p:cNvPicPr>
            <a:picLocks noChangeAspect="1"/>
          </p:cNvPicPr>
          <p:nvPr/>
        </p:nvPicPr>
        <p:blipFill>
          <a:blip r:embed="rId3"/>
          <a:stretch>
            <a:fillRect/>
          </a:stretch>
        </p:blipFill>
        <p:spPr>
          <a:xfrm>
            <a:off x="845503" y="1797685"/>
            <a:ext cx="7452995" cy="2919730"/>
          </a:xfrm>
          <a:prstGeom prst="rect">
            <a:avLst/>
          </a:prstGeom>
        </p:spPr>
      </p:pic>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sp>
        <p:nvSpPr>
          <p:cNvPr id="5" name="TextBox 4">
            <a:extLst>
              <a:ext uri="{FF2B5EF4-FFF2-40B4-BE49-F238E27FC236}">
                <a16:creationId xmlns:a16="http://schemas.microsoft.com/office/drawing/2014/main" id="{EFA85DE1-D9FC-644F-826B-5A3A96ACA796}"/>
              </a:ext>
            </a:extLst>
          </p:cNvPr>
          <p:cNvSpPr txBox="1"/>
          <p:nvPr/>
        </p:nvSpPr>
        <p:spPr>
          <a:xfrm>
            <a:off x="1016957" y="4593510"/>
            <a:ext cx="7155497" cy="923330"/>
          </a:xfrm>
          <a:prstGeom prst="rect">
            <a:avLst/>
          </a:prstGeom>
          <a:noFill/>
        </p:spPr>
        <p:txBody>
          <a:bodyPr wrap="square" rtlCol="0">
            <a:spAutoFit/>
          </a:bodyPr>
          <a:lstStyle/>
          <a:p>
            <a:r>
              <a:rPr lang="en-US" b="1" dirty="0">
                <a:latin typeface="+mj-lt"/>
              </a:rPr>
              <a:t>Natural Language Decathlon                                                   </a:t>
            </a:r>
            <a:r>
              <a:rPr lang="en-US" b="1" dirty="0" err="1">
                <a:latin typeface="+mj-lt"/>
              </a:rPr>
              <a:t>decascore</a:t>
            </a:r>
            <a:endParaRPr lang="en-US" b="1" dirty="0">
              <a:latin typeface="+mj-lt"/>
            </a:endParaRPr>
          </a:p>
          <a:p>
            <a:endParaRPr lang="en-US" b="1" dirty="0">
              <a:latin typeface="+mj-lt"/>
            </a:endParaRPr>
          </a:p>
          <a:p>
            <a:r>
              <a:rPr lang="en-US" b="1" dirty="0">
                <a:latin typeface="+mj-lt"/>
              </a:rPr>
              <a:t>		</a:t>
            </a:r>
            <a:r>
              <a:rPr lang="en-US" b="1" dirty="0" err="1">
                <a:latin typeface="+mj-lt"/>
              </a:rPr>
              <a:t>decascore</a:t>
            </a:r>
            <a:r>
              <a:rPr lang="en-US" b="1" dirty="0">
                <a:latin typeface="+mj-lt"/>
              </a:rPr>
              <a:t> = sum of task-specific metrics</a:t>
            </a:r>
          </a:p>
        </p:txBody>
      </p:sp>
      <p:sp>
        <p:nvSpPr>
          <p:cNvPr id="3" name="Slide Number Placeholder 2">
            <a:extLst>
              <a:ext uri="{FF2B5EF4-FFF2-40B4-BE49-F238E27FC236}">
                <a16:creationId xmlns:a16="http://schemas.microsoft.com/office/drawing/2014/main" id="{C6EB3D86-57E8-4F4B-AC08-70C8EAB1F08B}"/>
              </a:ext>
            </a:extLst>
          </p:cNvPr>
          <p:cNvSpPr>
            <a:spLocks noGrp="1"/>
          </p:cNvSpPr>
          <p:nvPr>
            <p:ph type="sldNum" sz="quarter" idx="12"/>
          </p:nvPr>
        </p:nvSpPr>
        <p:spPr/>
        <p:txBody>
          <a:bodyPr/>
          <a:lstStyle/>
          <a:p>
            <a:fld id="{450F9F1D-BFD0-47ED-9B11-B8EB3B236036}" type="slidenum">
              <a:rPr lang="zh-CN" altLang="en-US" smtClean="0"/>
              <a:t>20</a:t>
            </a:fld>
            <a:endParaRPr lang="zh-CN" altLang="en-US"/>
          </a:p>
        </p:txBody>
      </p:sp>
    </p:spTree>
    <p:extLst>
      <p:ext uri="{BB962C8B-B14F-4D97-AF65-F5344CB8AC3E}">
        <p14:creationId xmlns:p14="http://schemas.microsoft.com/office/powerpoint/2010/main" val="183082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772160" y="1998347"/>
            <a:ext cx="7599680" cy="2975610"/>
          </a:xfrm>
          <a:prstGeom prst="rect">
            <a:avLst/>
          </a:prstGeom>
        </p:spPr>
      </p:pic>
      <p:sp>
        <p:nvSpPr>
          <p:cNvPr id="7" name="Rectangle 6">
            <a:extLst>
              <a:ext uri="{FF2B5EF4-FFF2-40B4-BE49-F238E27FC236}">
                <a16:creationId xmlns:a16="http://schemas.microsoft.com/office/drawing/2014/main" id="{EB7CF31D-89CB-0548-9CEE-97D59A7374B3}"/>
              </a:ext>
            </a:extLst>
          </p:cNvPr>
          <p:cNvSpPr/>
          <p:nvPr/>
        </p:nvSpPr>
        <p:spPr>
          <a:xfrm>
            <a:off x="6200775" y="2443161"/>
            <a:ext cx="1385887"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05175B-D120-724A-A64D-9C4CEDA1EBB1}"/>
              </a:ext>
            </a:extLst>
          </p:cNvPr>
          <p:cNvSpPr/>
          <p:nvPr/>
        </p:nvSpPr>
        <p:spPr>
          <a:xfrm>
            <a:off x="5326223" y="2438394"/>
            <a:ext cx="782296"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9D5078-6F37-5440-B150-098280250571}"/>
              </a:ext>
            </a:extLst>
          </p:cNvPr>
          <p:cNvSpPr/>
          <p:nvPr/>
        </p:nvSpPr>
        <p:spPr>
          <a:xfrm>
            <a:off x="1771650" y="2443533"/>
            <a:ext cx="24087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C8E956-9066-A149-887F-607D82BB333A}"/>
              </a:ext>
            </a:extLst>
          </p:cNvPr>
          <p:cNvSpPr txBox="1"/>
          <p:nvPr/>
        </p:nvSpPr>
        <p:spPr>
          <a:xfrm>
            <a:off x="673471" y="5207874"/>
            <a:ext cx="7871047" cy="923330"/>
          </a:xfrm>
          <a:prstGeom prst="rect">
            <a:avLst/>
          </a:prstGeom>
          <a:noFill/>
        </p:spPr>
        <p:txBody>
          <a:bodyPr wrap="square" rtlCol="0">
            <a:noAutofit/>
          </a:bodyPr>
          <a:lstStyle/>
          <a:p>
            <a:r>
              <a:rPr lang="en-US" b="1" dirty="0">
                <a:latin typeface="+mj-lt"/>
              </a:rPr>
              <a:t>S2S: is the sequence to sequence baseline </a:t>
            </a:r>
          </a:p>
          <a:p>
            <a:r>
              <a:rPr lang="en-US" b="1" dirty="0">
                <a:latin typeface="+mj-lt"/>
              </a:rPr>
              <a:t>(+</a:t>
            </a:r>
            <a:r>
              <a:rPr lang="en-US" b="1" dirty="0" err="1">
                <a:latin typeface="+mj-lt"/>
              </a:rPr>
              <a:t>Satt</a:t>
            </a:r>
            <a:r>
              <a:rPr lang="en-US" b="1" dirty="0">
                <a:latin typeface="+mj-lt"/>
              </a:rPr>
              <a:t>): S2S + self Attention in encoder</a:t>
            </a:r>
          </a:p>
          <a:p>
            <a:r>
              <a:rPr lang="en-US" b="1" dirty="0">
                <a:latin typeface="+mj-lt"/>
              </a:rPr>
              <a:t>(+Catt): S2S + self Attention and </a:t>
            </a:r>
            <a:r>
              <a:rPr lang="en-US" b="1" dirty="0" err="1">
                <a:latin typeface="+mj-lt"/>
              </a:rPr>
              <a:t>coattention</a:t>
            </a:r>
            <a:r>
              <a:rPr lang="en-US" b="1" dirty="0">
                <a:latin typeface="+mj-lt"/>
              </a:rPr>
              <a:t> in the encoder</a:t>
            </a:r>
          </a:p>
        </p:txBody>
      </p:sp>
      <p:sp>
        <p:nvSpPr>
          <p:cNvPr id="12" name="Slide Number Placeholder 11">
            <a:extLst>
              <a:ext uri="{FF2B5EF4-FFF2-40B4-BE49-F238E27FC236}">
                <a16:creationId xmlns:a16="http://schemas.microsoft.com/office/drawing/2014/main" id="{AC44E725-980C-704F-A89B-42C93BB96A30}"/>
              </a:ext>
            </a:extLst>
          </p:cNvPr>
          <p:cNvSpPr>
            <a:spLocks noGrp="1"/>
          </p:cNvSpPr>
          <p:nvPr>
            <p:ph type="sldNum" sz="quarter" idx="12"/>
          </p:nvPr>
        </p:nvSpPr>
        <p:spPr/>
        <p:txBody>
          <a:bodyPr/>
          <a:lstStyle/>
          <a:p>
            <a:fld id="{450F9F1D-BFD0-47ED-9B11-B8EB3B236036}" type="slidenum">
              <a:rPr lang="zh-CN" altLang="en-US" smtClean="0"/>
              <a:t>21</a:t>
            </a:fld>
            <a:endParaRPr lang="zh-CN" altLang="en-US"/>
          </a:p>
        </p:txBody>
      </p:sp>
    </p:spTree>
    <p:extLst>
      <p:ext uri="{BB962C8B-B14F-4D97-AF65-F5344CB8AC3E}">
        <p14:creationId xmlns:p14="http://schemas.microsoft.com/office/powerpoint/2010/main" val="65796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7"/>
                                        </p:tgtEl>
                                        <p:attrNameLst>
                                          <p:attrName>style.opacity</p:attrName>
                                        </p:attrNameLst>
                                      </p:cBhvr>
                                      <p:to>
                                        <p:strVal val="0.5"/>
                                      </p:to>
                                    </p:set>
                                    <p:animEffect filter="image" prLst="opacity: 0.5">
                                      <p:cBhvr rctx="IE">
                                        <p:cTn id="12" dur="indefinite"/>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p:cTn id="16" dur="indefinite"/>
                                        <p:tgtEl>
                                          <p:spTgt spid="10"/>
                                        </p:tgtEl>
                                        <p:attrNameLst>
                                          <p:attrName>style.opacity</p:attrName>
                                        </p:attrNameLst>
                                      </p:cBhvr>
                                      <p:to>
                                        <p:strVal val="0.5"/>
                                      </p:to>
                                    </p:set>
                                    <p:animEffect filter="image" prLst="opacity: 0.5">
                                      <p:cBhvr rctx="IE">
                                        <p:cTn id="17"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673471" y="5407906"/>
            <a:ext cx="7871047" cy="923330"/>
          </a:xfrm>
          <a:prstGeom prst="rect">
            <a:avLst/>
          </a:prstGeom>
          <a:noFill/>
        </p:spPr>
        <p:txBody>
          <a:bodyPr wrap="square" rtlCol="0">
            <a:noAutofit/>
          </a:bodyPr>
          <a:lstStyle/>
          <a:p>
            <a:r>
              <a:rPr lang="en-US" b="1" dirty="0">
                <a:latin typeface="+mj-lt"/>
              </a:rPr>
              <a:t>Transformer layers, yield benefits in single-task and multitask setting</a:t>
            </a:r>
          </a:p>
          <a:p>
            <a:endParaRPr lang="en-US" b="1" dirty="0">
              <a:latin typeface="+mj-lt"/>
            </a:endParaRPr>
          </a:p>
        </p:txBody>
      </p:sp>
      <p:sp>
        <p:nvSpPr>
          <p:cNvPr id="2" name="Rectangle 1">
            <a:extLst>
              <a:ext uri="{FF2B5EF4-FFF2-40B4-BE49-F238E27FC236}">
                <a16:creationId xmlns:a16="http://schemas.microsoft.com/office/drawing/2014/main" id="{F2CF6389-069D-C548-8F0F-7F8121F2E740}"/>
              </a:ext>
            </a:extLst>
          </p:cNvPr>
          <p:cNvSpPr/>
          <p:nvPr/>
        </p:nvSpPr>
        <p:spPr>
          <a:xfrm>
            <a:off x="1600200" y="2543174"/>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BF82C4-A138-F445-AAB4-906A1BAAE6FE}"/>
              </a:ext>
            </a:extLst>
          </p:cNvPr>
          <p:cNvSpPr/>
          <p:nvPr/>
        </p:nvSpPr>
        <p:spPr>
          <a:xfrm>
            <a:off x="5681675" y="2538409"/>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916C7B-3228-DD40-A360-A6C491EEBC70}"/>
              </a:ext>
            </a:extLst>
          </p:cNvPr>
          <p:cNvSpPr/>
          <p:nvPr/>
        </p:nvSpPr>
        <p:spPr>
          <a:xfrm>
            <a:off x="1581147" y="3695711"/>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2A7F31-8C64-5F48-81AF-F5C020F941A5}"/>
              </a:ext>
            </a:extLst>
          </p:cNvPr>
          <p:cNvSpPr/>
          <p:nvPr/>
        </p:nvSpPr>
        <p:spPr>
          <a:xfrm>
            <a:off x="1590668" y="4405329"/>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57B387-D634-504C-BA53-CF87781D7E90}"/>
              </a:ext>
            </a:extLst>
          </p:cNvPr>
          <p:cNvSpPr/>
          <p:nvPr/>
        </p:nvSpPr>
        <p:spPr>
          <a:xfrm>
            <a:off x="5686421" y="4400561"/>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EFFDC3-434F-6041-8F5F-4FE834EF5019}"/>
              </a:ext>
            </a:extLst>
          </p:cNvPr>
          <p:cNvSpPr/>
          <p:nvPr/>
        </p:nvSpPr>
        <p:spPr>
          <a:xfrm>
            <a:off x="5667369" y="3681423"/>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AEA424-D654-3749-B715-1D819492A9A2}"/>
              </a:ext>
            </a:extLst>
          </p:cNvPr>
          <p:cNvSpPr>
            <a:spLocks noGrp="1"/>
          </p:cNvSpPr>
          <p:nvPr>
            <p:ph type="sldNum" sz="quarter" idx="12"/>
          </p:nvPr>
        </p:nvSpPr>
        <p:spPr/>
        <p:txBody>
          <a:bodyPr/>
          <a:lstStyle/>
          <a:p>
            <a:fld id="{450F9F1D-BFD0-47ED-9B11-B8EB3B236036}" type="slidenum">
              <a:rPr lang="zh-CN" altLang="en-US" smtClean="0"/>
              <a:t>22</a:t>
            </a:fld>
            <a:endParaRPr lang="zh-CN" altLang="en-US"/>
          </a:p>
        </p:txBody>
      </p:sp>
    </p:spTree>
    <p:extLst>
      <p:ext uri="{BB962C8B-B14F-4D97-AF65-F5344CB8AC3E}">
        <p14:creationId xmlns:p14="http://schemas.microsoft.com/office/powerpoint/2010/main" val="269682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673471" y="5407906"/>
            <a:ext cx="7871047" cy="923330"/>
          </a:xfrm>
          <a:prstGeom prst="rect">
            <a:avLst/>
          </a:prstGeom>
          <a:noFill/>
        </p:spPr>
        <p:txBody>
          <a:bodyPr wrap="square" rtlCol="0">
            <a:noAutofit/>
          </a:bodyPr>
          <a:lstStyle/>
          <a:p>
            <a:r>
              <a:rPr lang="en-US" b="1" dirty="0">
                <a:latin typeface="+mj-lt"/>
              </a:rPr>
              <a:t>Transformer layers, yield benefits in single-task and multitask setting</a:t>
            </a:r>
          </a:p>
          <a:p>
            <a:r>
              <a:rPr lang="en-US" b="1" dirty="0">
                <a:latin typeface="+mj-lt"/>
              </a:rPr>
              <a:t>Question answering and semantic role labeling have a strong connection.</a:t>
            </a:r>
          </a:p>
          <a:p>
            <a:endParaRPr lang="en-US" b="1" dirty="0">
              <a:latin typeface="+mj-lt"/>
            </a:endParaRPr>
          </a:p>
        </p:txBody>
      </p:sp>
      <p:sp>
        <p:nvSpPr>
          <p:cNvPr id="2" name="Rectangle 1">
            <a:extLst>
              <a:ext uri="{FF2B5EF4-FFF2-40B4-BE49-F238E27FC236}">
                <a16:creationId xmlns:a16="http://schemas.microsoft.com/office/drawing/2014/main" id="{F2CF6389-069D-C548-8F0F-7F8121F2E740}"/>
              </a:ext>
            </a:extLst>
          </p:cNvPr>
          <p:cNvSpPr/>
          <p:nvPr/>
        </p:nvSpPr>
        <p:spPr>
          <a:xfrm>
            <a:off x="1336961" y="2543174"/>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916C7B-3228-DD40-A360-A6C491EEBC70}"/>
              </a:ext>
            </a:extLst>
          </p:cNvPr>
          <p:cNvSpPr/>
          <p:nvPr/>
        </p:nvSpPr>
        <p:spPr>
          <a:xfrm>
            <a:off x="1317899" y="3695711"/>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A15CD23-D8D3-B84F-B6DE-AF10B1CD753F}"/>
              </a:ext>
            </a:extLst>
          </p:cNvPr>
          <p:cNvSpPr>
            <a:spLocks noGrp="1"/>
          </p:cNvSpPr>
          <p:nvPr>
            <p:ph type="sldNum" sz="quarter" idx="12"/>
          </p:nvPr>
        </p:nvSpPr>
        <p:spPr/>
        <p:txBody>
          <a:bodyPr/>
          <a:lstStyle/>
          <a:p>
            <a:fld id="{450F9F1D-BFD0-47ED-9B11-B8EB3B236036}" type="slidenum">
              <a:rPr lang="zh-CN" altLang="en-US" smtClean="0"/>
              <a:t>23</a:t>
            </a:fld>
            <a:endParaRPr lang="zh-CN" altLang="en-US"/>
          </a:p>
        </p:txBody>
      </p:sp>
    </p:spTree>
    <p:extLst>
      <p:ext uri="{BB962C8B-B14F-4D97-AF65-F5344CB8AC3E}">
        <p14:creationId xmlns:p14="http://schemas.microsoft.com/office/powerpoint/2010/main" val="3028434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559167" y="5365042"/>
            <a:ext cx="8057536" cy="923330"/>
          </a:xfrm>
          <a:prstGeom prst="rect">
            <a:avLst/>
          </a:prstGeom>
          <a:noFill/>
        </p:spPr>
        <p:txBody>
          <a:bodyPr wrap="square" rtlCol="0">
            <a:noAutofit/>
          </a:bodyPr>
          <a:lstStyle/>
          <a:p>
            <a:r>
              <a:rPr lang="en-US" sz="1700" b="1" dirty="0">
                <a:latin typeface="+mj-lt"/>
              </a:rPr>
              <a:t>Transformer layers, yield benefits in single-task and multitask setting</a:t>
            </a:r>
          </a:p>
          <a:p>
            <a:r>
              <a:rPr lang="en-US" sz="1700" b="1" dirty="0">
                <a:latin typeface="+mj-lt"/>
              </a:rPr>
              <a:t>Question answering and semantic role labeling have a strong connection.</a:t>
            </a:r>
          </a:p>
          <a:p>
            <a:r>
              <a:rPr lang="en-US" sz="1700" b="1" dirty="0">
                <a:latin typeface="+mj-lt"/>
              </a:rPr>
              <a:t>There is a gap between the combined single task models and the ingle multitask model</a:t>
            </a:r>
          </a:p>
          <a:p>
            <a:endParaRPr lang="en-US" b="1" dirty="0">
              <a:latin typeface="+mj-lt"/>
            </a:endParaRPr>
          </a:p>
        </p:txBody>
      </p:sp>
      <p:sp>
        <p:nvSpPr>
          <p:cNvPr id="12" name="Rectangle 11">
            <a:extLst>
              <a:ext uri="{FF2B5EF4-FFF2-40B4-BE49-F238E27FC236}">
                <a16:creationId xmlns:a16="http://schemas.microsoft.com/office/drawing/2014/main" id="{0D916C7B-3228-DD40-A360-A6C491EEBC70}"/>
              </a:ext>
            </a:extLst>
          </p:cNvPr>
          <p:cNvSpPr/>
          <p:nvPr/>
        </p:nvSpPr>
        <p:spPr>
          <a:xfrm>
            <a:off x="1303611" y="4853006"/>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45AEDB3-D57E-E247-8D34-052805F8E349}"/>
              </a:ext>
            </a:extLst>
          </p:cNvPr>
          <p:cNvSpPr>
            <a:spLocks noGrp="1"/>
          </p:cNvSpPr>
          <p:nvPr>
            <p:ph type="sldNum" sz="quarter" idx="12"/>
          </p:nvPr>
        </p:nvSpPr>
        <p:spPr/>
        <p:txBody>
          <a:bodyPr/>
          <a:lstStyle/>
          <a:p>
            <a:fld id="{450F9F1D-BFD0-47ED-9B11-B8EB3B236036}" type="slidenum">
              <a:rPr lang="zh-CN" altLang="en-US" smtClean="0"/>
              <a:t>24</a:t>
            </a:fld>
            <a:endParaRPr lang="zh-CN" altLang="en-US"/>
          </a:p>
        </p:txBody>
      </p:sp>
    </p:spTree>
    <p:extLst>
      <p:ext uri="{BB962C8B-B14F-4D97-AF65-F5344CB8AC3E}">
        <p14:creationId xmlns:p14="http://schemas.microsoft.com/office/powerpoint/2010/main" val="2551483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BDD67CF1-506D-EB4B-B612-223FD2038534}"/>
              </a:ext>
            </a:extLst>
          </p:cNvPr>
          <p:cNvPicPr>
            <a:picLocks noChangeAspect="1"/>
          </p:cNvPicPr>
          <p:nvPr/>
        </p:nvPicPr>
        <p:blipFill>
          <a:blip r:embed="rId3"/>
          <a:stretch>
            <a:fillRect/>
          </a:stretch>
        </p:blipFill>
        <p:spPr>
          <a:xfrm>
            <a:off x="626496" y="1933231"/>
            <a:ext cx="7919585" cy="1619915"/>
          </a:xfrm>
          <a:prstGeom prst="rect">
            <a:avLst/>
          </a:prstGeom>
        </p:spPr>
      </p:pic>
      <p:sp>
        <p:nvSpPr>
          <p:cNvPr id="3" name="TextBox 2">
            <a:extLst>
              <a:ext uri="{FF2B5EF4-FFF2-40B4-BE49-F238E27FC236}">
                <a16:creationId xmlns:a16="http://schemas.microsoft.com/office/drawing/2014/main" id="{9D7E016F-FDB0-B349-A6EF-908794FE4999}"/>
              </a:ext>
            </a:extLst>
          </p:cNvPr>
          <p:cNvSpPr txBox="1"/>
          <p:nvPr/>
        </p:nvSpPr>
        <p:spPr>
          <a:xfrm>
            <a:off x="626496" y="4057645"/>
            <a:ext cx="7850226" cy="1200329"/>
          </a:xfrm>
          <a:prstGeom prst="rect">
            <a:avLst/>
          </a:prstGeom>
          <a:noFill/>
        </p:spPr>
        <p:txBody>
          <a:bodyPr wrap="none" rtlCol="0">
            <a:spAutoFit/>
          </a:bodyPr>
          <a:lstStyle/>
          <a:p>
            <a:r>
              <a:rPr lang="en-US" dirty="0"/>
              <a:t>- Answers are correctly copied from either context or question</a:t>
            </a:r>
          </a:p>
          <a:p>
            <a:endParaRPr lang="en-US" dirty="0"/>
          </a:p>
          <a:p>
            <a:pPr marL="285750" indent="-285750">
              <a:buFontTx/>
              <a:buChar char="-"/>
            </a:pPr>
            <a:r>
              <a:rPr lang="en-US" dirty="0"/>
              <a:t>No confusion over which tasks the model should perform or which output </a:t>
            </a:r>
          </a:p>
          <a:p>
            <a:r>
              <a:rPr lang="en-US" dirty="0"/>
              <a:t>space to use</a:t>
            </a:r>
          </a:p>
        </p:txBody>
      </p:sp>
      <p:sp>
        <p:nvSpPr>
          <p:cNvPr id="5" name="Slide Number Placeholder 4">
            <a:extLst>
              <a:ext uri="{FF2B5EF4-FFF2-40B4-BE49-F238E27FC236}">
                <a16:creationId xmlns:a16="http://schemas.microsoft.com/office/drawing/2014/main" id="{50342A72-1459-AF42-9BB2-ECEAE8DB685B}"/>
              </a:ext>
            </a:extLst>
          </p:cNvPr>
          <p:cNvSpPr>
            <a:spLocks noGrp="1"/>
          </p:cNvSpPr>
          <p:nvPr>
            <p:ph type="sldNum" sz="quarter" idx="12"/>
          </p:nvPr>
        </p:nvSpPr>
        <p:spPr/>
        <p:txBody>
          <a:bodyPr/>
          <a:lstStyle/>
          <a:p>
            <a:fld id="{450F9F1D-BFD0-47ED-9B11-B8EB3B236036}" type="slidenum">
              <a:rPr lang="zh-CN" altLang="en-US" smtClean="0"/>
              <a:t>25</a:t>
            </a:fld>
            <a:endParaRPr lang="zh-CN" altLang="en-US"/>
          </a:p>
        </p:txBody>
      </p:sp>
    </p:spTree>
    <p:extLst>
      <p:ext uri="{BB962C8B-B14F-4D97-AF65-F5344CB8AC3E}">
        <p14:creationId xmlns:p14="http://schemas.microsoft.com/office/powerpoint/2010/main" val="2577891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4" name="Slide Number Placeholder 3">
            <a:extLst>
              <a:ext uri="{FF2B5EF4-FFF2-40B4-BE49-F238E27FC236}">
                <a16:creationId xmlns:a16="http://schemas.microsoft.com/office/drawing/2014/main" id="{ECCF5625-5C35-8E46-81BD-B2C9345A8E6B}"/>
              </a:ext>
            </a:extLst>
          </p:cNvPr>
          <p:cNvSpPr>
            <a:spLocks noGrp="1"/>
          </p:cNvSpPr>
          <p:nvPr>
            <p:ph type="sldNum" sz="quarter" idx="12"/>
          </p:nvPr>
        </p:nvSpPr>
        <p:spPr/>
        <p:txBody>
          <a:bodyPr/>
          <a:lstStyle/>
          <a:p>
            <a:fld id="{450F9F1D-BFD0-47ED-9B11-B8EB3B236036}" type="slidenum">
              <a:rPr lang="zh-CN" altLang="en-US" smtClean="0"/>
              <a:t>26</a:t>
            </a:fld>
            <a:endParaRPr lang="zh-CN" altLang="en-US"/>
          </a:p>
        </p:txBody>
      </p:sp>
    </p:spTree>
    <p:extLst>
      <p:ext uri="{BB962C8B-B14F-4D97-AF65-F5344CB8AC3E}">
        <p14:creationId xmlns:p14="http://schemas.microsoft.com/office/powerpoint/2010/main" val="1549400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3" name="TextBox 2">
            <a:extLst>
              <a:ext uri="{FF2B5EF4-FFF2-40B4-BE49-F238E27FC236}">
                <a16:creationId xmlns:a16="http://schemas.microsoft.com/office/drawing/2014/main" id="{9D7E016F-FDB0-B349-A6EF-908794FE4999}"/>
              </a:ext>
            </a:extLst>
          </p:cNvPr>
          <p:cNvSpPr txBox="1"/>
          <p:nvPr/>
        </p:nvSpPr>
        <p:spPr>
          <a:xfrm>
            <a:off x="730603" y="1328732"/>
            <a:ext cx="7670450" cy="1015663"/>
          </a:xfrm>
          <a:prstGeom prst="rect">
            <a:avLst/>
          </a:prstGeom>
          <a:noFill/>
        </p:spPr>
        <p:txBody>
          <a:bodyPr wrap="square" rtlCol="0">
            <a:spAutoFit/>
          </a:bodyPr>
          <a:lstStyle/>
          <a:p>
            <a:r>
              <a:rPr lang="en-US" sz="2400" dirty="0">
                <a:latin typeface="+mj-lt"/>
              </a:rPr>
              <a:t>Pretraining on </a:t>
            </a:r>
            <a:r>
              <a:rPr lang="en-US" sz="2400" dirty="0" err="1">
                <a:latin typeface="+mj-lt"/>
              </a:rPr>
              <a:t>decaNLP</a:t>
            </a:r>
            <a:r>
              <a:rPr lang="en-US" sz="2400" dirty="0">
                <a:latin typeface="+mj-lt"/>
              </a:rPr>
              <a:t> improves final performance</a:t>
            </a:r>
          </a:p>
          <a:p>
            <a:pPr marL="342900" indent="-342900">
              <a:buFontTx/>
              <a:buChar char="-"/>
            </a:pPr>
            <a:r>
              <a:rPr lang="en-US" dirty="0">
                <a:latin typeface="+mj-lt"/>
              </a:rPr>
              <a:t>An example:  Additional IWSLT Language pairs (Left)</a:t>
            </a:r>
          </a:p>
          <a:p>
            <a:pPr marL="342900" indent="-342900">
              <a:buFontTx/>
              <a:buChar char="-"/>
            </a:pPr>
            <a:r>
              <a:rPr lang="en-US" dirty="0">
                <a:latin typeface="+mj-lt"/>
              </a:rPr>
              <a:t>New tasks like NER (Right)</a:t>
            </a:r>
          </a:p>
        </p:txBody>
      </p:sp>
      <p:pic>
        <p:nvPicPr>
          <p:cNvPr id="4" name="Picture 3">
            <a:extLst>
              <a:ext uri="{FF2B5EF4-FFF2-40B4-BE49-F238E27FC236}">
                <a16:creationId xmlns:a16="http://schemas.microsoft.com/office/drawing/2014/main" id="{12AD4395-996C-A14E-98F3-624B02D0B2AC}"/>
              </a:ext>
            </a:extLst>
          </p:cNvPr>
          <p:cNvPicPr>
            <a:picLocks noChangeAspect="1"/>
          </p:cNvPicPr>
          <p:nvPr/>
        </p:nvPicPr>
        <p:blipFill>
          <a:blip r:embed="rId3"/>
          <a:stretch>
            <a:fillRect/>
          </a:stretch>
        </p:blipFill>
        <p:spPr>
          <a:xfrm>
            <a:off x="415637" y="2702551"/>
            <a:ext cx="8312727" cy="2824490"/>
          </a:xfrm>
          <a:prstGeom prst="rect">
            <a:avLst/>
          </a:prstGeom>
        </p:spPr>
      </p:pic>
      <p:sp>
        <p:nvSpPr>
          <p:cNvPr id="5" name="Slide Number Placeholder 4">
            <a:extLst>
              <a:ext uri="{FF2B5EF4-FFF2-40B4-BE49-F238E27FC236}">
                <a16:creationId xmlns:a16="http://schemas.microsoft.com/office/drawing/2014/main" id="{53470931-08F8-C641-9E63-601A3B066A73}"/>
              </a:ext>
            </a:extLst>
          </p:cNvPr>
          <p:cNvSpPr>
            <a:spLocks noGrp="1"/>
          </p:cNvSpPr>
          <p:nvPr>
            <p:ph type="sldNum" sz="quarter" idx="12"/>
          </p:nvPr>
        </p:nvSpPr>
        <p:spPr/>
        <p:txBody>
          <a:bodyPr/>
          <a:lstStyle/>
          <a:p>
            <a:fld id="{450F9F1D-BFD0-47ED-9B11-B8EB3B236036}" type="slidenum">
              <a:rPr lang="zh-CN" altLang="en-US" smtClean="0"/>
              <a:t>27</a:t>
            </a:fld>
            <a:endParaRPr lang="zh-CN" altLang="en-US"/>
          </a:p>
        </p:txBody>
      </p:sp>
    </p:spTree>
    <p:extLst>
      <p:ext uri="{BB962C8B-B14F-4D97-AF65-F5344CB8AC3E}">
        <p14:creationId xmlns:p14="http://schemas.microsoft.com/office/powerpoint/2010/main" val="35851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What is Next for Natural Language Processing? </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457765"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Deep learning has improved performance on many NLP tasks individually</a:t>
            </a:r>
            <a:r>
              <a:rPr lang="en-US" b="1" dirty="0"/>
              <a:t>.</a:t>
            </a:r>
          </a:p>
        </p:txBody>
      </p:sp>
      <p:sp>
        <p:nvSpPr>
          <p:cNvPr id="20" name="TextBox 19">
            <a:extLst>
              <a:ext uri="{FF2B5EF4-FFF2-40B4-BE49-F238E27FC236}">
                <a16:creationId xmlns:a16="http://schemas.microsoft.com/office/drawing/2014/main" id="{A577EB1A-67E7-CB46-862F-E7218CBADCAF}"/>
              </a:ext>
            </a:extLst>
          </p:cNvPr>
          <p:cNvSpPr txBox="1"/>
          <p:nvPr/>
        </p:nvSpPr>
        <p:spPr>
          <a:xfrm>
            <a:off x="1161489" y="2260798"/>
            <a:ext cx="4543231" cy="2336024"/>
          </a:xfrm>
          <a:prstGeom prst="rect">
            <a:avLst/>
          </a:prstGeom>
          <a:noFill/>
        </p:spPr>
        <p:txBody>
          <a:bodyPr wrap="none" rtlCol="0">
            <a:noAutofit/>
          </a:bodyPr>
          <a:lstStyle/>
          <a:p>
            <a:pPr marL="342900" indent="-342900">
              <a:buFont typeface="Wingdings" pitchFamily="2" charset="2"/>
              <a:buChar char="Ø"/>
            </a:pPr>
            <a:r>
              <a:rPr lang="en-US" sz="2200" b="1" dirty="0">
                <a:latin typeface="+mj-lt"/>
              </a:rPr>
              <a:t>Limits of Single-task learning</a:t>
            </a:r>
          </a:p>
          <a:p>
            <a:endParaRPr lang="en-US" sz="2200" b="1" dirty="0">
              <a:latin typeface="+mj-lt"/>
            </a:endParaRPr>
          </a:p>
          <a:p>
            <a:pPr marL="457200" indent="-457200">
              <a:buAutoNum type="arabicPeriod"/>
            </a:pPr>
            <a:r>
              <a:rPr lang="en-US" sz="2200" dirty="0">
                <a:latin typeface="+mj-lt"/>
              </a:rPr>
              <a:t>New task with dataset and metric</a:t>
            </a:r>
          </a:p>
          <a:p>
            <a:pPr marL="457200" indent="-457200">
              <a:buAutoNum type="arabicPeriod"/>
            </a:pPr>
            <a:r>
              <a:rPr lang="en-US" sz="2200" dirty="0">
                <a:latin typeface="+mj-lt"/>
              </a:rPr>
              <a:t>New Model</a:t>
            </a:r>
          </a:p>
          <a:p>
            <a:pPr marL="457200" indent="-457200">
              <a:buAutoNum type="arabicPeriod"/>
            </a:pPr>
            <a:r>
              <a:rPr lang="en-US" sz="2200" dirty="0">
                <a:latin typeface="+mj-lt"/>
              </a:rPr>
              <a:t>Train (almost) from scratch</a:t>
            </a:r>
          </a:p>
          <a:p>
            <a:pPr marL="457200" indent="-457200">
              <a:buAutoNum type="arabicPeriod"/>
            </a:pPr>
            <a:r>
              <a:rPr lang="en-US" sz="2200" dirty="0">
                <a:latin typeface="+mj-lt"/>
              </a:rPr>
              <a:t>Repeat</a:t>
            </a:r>
          </a:p>
        </p:txBody>
      </p:sp>
      <p:sp>
        <p:nvSpPr>
          <p:cNvPr id="6" name="TextBox 5">
            <a:extLst>
              <a:ext uri="{FF2B5EF4-FFF2-40B4-BE49-F238E27FC236}">
                <a16:creationId xmlns:a16="http://schemas.microsoft.com/office/drawing/2014/main" id="{9CABBAFF-E28D-F644-BE1A-28661BD4EC12}"/>
              </a:ext>
            </a:extLst>
          </p:cNvPr>
          <p:cNvSpPr txBox="1"/>
          <p:nvPr/>
        </p:nvSpPr>
        <p:spPr>
          <a:xfrm>
            <a:off x="361380" y="4967300"/>
            <a:ext cx="8040984" cy="707886"/>
          </a:xfrm>
          <a:prstGeom prst="rect">
            <a:avLst/>
          </a:prstGeom>
          <a:noFill/>
        </p:spPr>
        <p:txBody>
          <a:bodyPr wrap="none" rtlCol="0">
            <a:spAutoFit/>
          </a:bodyPr>
          <a:lstStyle/>
          <a:p>
            <a:pPr marL="342900" indent="-342900">
              <a:buFont typeface="Wingdings" pitchFamily="2" charset="2"/>
              <a:buChar char="v"/>
            </a:pPr>
            <a:r>
              <a:rPr lang="en-US" sz="2000" b="1" dirty="0">
                <a:latin typeface="+mj-lt"/>
              </a:rPr>
              <a:t>However, general NLP models cannot emerge within a paradigm that </a:t>
            </a:r>
          </a:p>
          <a:p>
            <a:r>
              <a:rPr lang="en-US" sz="2000" b="1" dirty="0">
                <a:latin typeface="+mj-lt"/>
              </a:rPr>
              <a:t>     focuses on the particularities of a single metric, dataset, and task</a:t>
            </a:r>
            <a:r>
              <a:rPr lang="en-US" b="1" dirty="0"/>
              <a:t>.</a:t>
            </a:r>
          </a:p>
        </p:txBody>
      </p:sp>
      <p:sp>
        <p:nvSpPr>
          <p:cNvPr id="2" name="Slide Number Placeholder 1">
            <a:extLst>
              <a:ext uri="{FF2B5EF4-FFF2-40B4-BE49-F238E27FC236}">
                <a16:creationId xmlns:a16="http://schemas.microsoft.com/office/drawing/2014/main" id="{7F49B08E-522F-D245-A8AD-0B3C1E94DBB8}"/>
              </a:ext>
            </a:extLst>
          </p:cNvPr>
          <p:cNvSpPr>
            <a:spLocks noGrp="1"/>
          </p:cNvSpPr>
          <p:nvPr>
            <p:ph type="sldNum" sz="quarter" idx="12"/>
          </p:nvPr>
        </p:nvSpPr>
        <p:spPr/>
        <p:txBody>
          <a:bodyPr/>
          <a:lstStyle/>
          <a:p>
            <a:fld id="{450F9F1D-BFD0-47ED-9B11-B8EB3B236036}" type="slidenum">
              <a:rPr lang="zh-CN" altLang="en-US" smtClean="0"/>
              <a:t>2</a:t>
            </a:fld>
            <a:endParaRPr lang="zh-CN" altLang="en-US"/>
          </a:p>
        </p:txBody>
      </p:sp>
    </p:spTree>
    <p:extLst>
      <p:ext uri="{BB962C8B-B14F-4D97-AF65-F5344CB8AC3E}">
        <p14:creationId xmlns:p14="http://schemas.microsoft.com/office/powerpoint/2010/main" val="33227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What is Next for Natural Language Processing? </a:t>
            </a:r>
          </a:p>
        </p:txBody>
      </p:sp>
      <p:sp>
        <p:nvSpPr>
          <p:cNvPr id="20" name="TextBox 19">
            <a:extLst>
              <a:ext uri="{FF2B5EF4-FFF2-40B4-BE49-F238E27FC236}">
                <a16:creationId xmlns:a16="http://schemas.microsoft.com/office/drawing/2014/main" id="{A577EB1A-67E7-CB46-862F-E7218CBADCAF}"/>
              </a:ext>
            </a:extLst>
          </p:cNvPr>
          <p:cNvSpPr txBox="1"/>
          <p:nvPr/>
        </p:nvSpPr>
        <p:spPr>
          <a:xfrm>
            <a:off x="527023" y="1917904"/>
            <a:ext cx="3754736" cy="2336024"/>
          </a:xfrm>
          <a:prstGeom prst="rect">
            <a:avLst/>
          </a:prstGeom>
          <a:noFill/>
        </p:spPr>
        <p:txBody>
          <a:bodyPr wrap="none" rtlCol="0">
            <a:noAutofit/>
          </a:bodyPr>
          <a:lstStyle/>
          <a:p>
            <a:endParaRPr lang="en-US" sz="2200" b="1" dirty="0">
              <a:latin typeface="+mj-lt"/>
            </a:endParaRPr>
          </a:p>
          <a:p>
            <a:pPr marL="457200" indent="-457200">
              <a:lnSpc>
                <a:spcPct val="150000"/>
              </a:lnSpc>
              <a:buAutoNum type="arabicPeriod"/>
            </a:pPr>
            <a:r>
              <a:rPr lang="en-US" sz="2000" dirty="0">
                <a:latin typeface="+mj-lt"/>
              </a:rPr>
              <a:t>Question Answering</a:t>
            </a:r>
          </a:p>
          <a:p>
            <a:pPr marL="457200" indent="-457200">
              <a:lnSpc>
                <a:spcPct val="150000"/>
              </a:lnSpc>
              <a:buAutoNum type="arabicPeriod"/>
            </a:pPr>
            <a:r>
              <a:rPr lang="en-US" sz="2000" dirty="0">
                <a:latin typeface="+mj-lt"/>
              </a:rPr>
              <a:t>Machine Translation</a:t>
            </a:r>
          </a:p>
          <a:p>
            <a:pPr marL="457200" indent="-457200">
              <a:lnSpc>
                <a:spcPct val="150000"/>
              </a:lnSpc>
              <a:buAutoNum type="arabicPeriod"/>
            </a:pPr>
            <a:r>
              <a:rPr lang="en-US" sz="2000" dirty="0">
                <a:latin typeface="+mj-lt"/>
              </a:rPr>
              <a:t>Summarization</a:t>
            </a:r>
          </a:p>
          <a:p>
            <a:pPr marL="457200" indent="-457200">
              <a:lnSpc>
                <a:spcPct val="150000"/>
              </a:lnSpc>
              <a:buAutoNum type="arabicPeriod"/>
            </a:pPr>
            <a:r>
              <a:rPr lang="en-US" sz="2000" dirty="0">
                <a:latin typeface="+mj-lt"/>
              </a:rPr>
              <a:t>Natural language Inference</a:t>
            </a:r>
          </a:p>
          <a:p>
            <a:pPr marL="457200" indent="-457200">
              <a:lnSpc>
                <a:spcPct val="150000"/>
              </a:lnSpc>
              <a:buAutoNum type="arabicPeriod"/>
            </a:pPr>
            <a:r>
              <a:rPr lang="en-US" sz="2000" dirty="0">
                <a:latin typeface="+mj-lt"/>
              </a:rPr>
              <a:t>Sentiment analysis</a:t>
            </a:r>
          </a:p>
        </p:txBody>
      </p:sp>
      <p:sp>
        <p:nvSpPr>
          <p:cNvPr id="7" name="TextBox 6">
            <a:extLst>
              <a:ext uri="{FF2B5EF4-FFF2-40B4-BE49-F238E27FC236}">
                <a16:creationId xmlns:a16="http://schemas.microsoft.com/office/drawing/2014/main" id="{64DE81CA-4E33-9A4F-892E-8D855D8B29C8}"/>
              </a:ext>
            </a:extLst>
          </p:cNvPr>
          <p:cNvSpPr txBox="1"/>
          <p:nvPr/>
        </p:nvSpPr>
        <p:spPr>
          <a:xfrm>
            <a:off x="4365604" y="1927427"/>
            <a:ext cx="3754736" cy="2336024"/>
          </a:xfrm>
          <a:prstGeom prst="rect">
            <a:avLst/>
          </a:prstGeom>
          <a:noFill/>
        </p:spPr>
        <p:txBody>
          <a:bodyPr wrap="none" rtlCol="0">
            <a:noAutofit/>
          </a:bodyPr>
          <a:lstStyle/>
          <a:p>
            <a:endParaRPr lang="en-US" sz="2200" b="1" dirty="0">
              <a:latin typeface="+mj-lt"/>
            </a:endParaRPr>
          </a:p>
          <a:p>
            <a:pPr>
              <a:lnSpc>
                <a:spcPct val="150000"/>
              </a:lnSpc>
            </a:pPr>
            <a:r>
              <a:rPr lang="en-US" sz="2200" dirty="0">
                <a:latin typeface="+mj-lt"/>
              </a:rPr>
              <a:t>6.   </a:t>
            </a:r>
            <a:r>
              <a:rPr lang="en-US" sz="2000" dirty="0">
                <a:latin typeface="+mj-lt"/>
              </a:rPr>
              <a:t>Semantic role labeling</a:t>
            </a:r>
          </a:p>
          <a:p>
            <a:pPr>
              <a:lnSpc>
                <a:spcPct val="150000"/>
              </a:lnSpc>
            </a:pPr>
            <a:r>
              <a:rPr lang="en-US" sz="2000" dirty="0">
                <a:latin typeface="+mj-lt"/>
              </a:rPr>
              <a:t>7.   Relation extraction</a:t>
            </a:r>
          </a:p>
          <a:p>
            <a:pPr>
              <a:lnSpc>
                <a:spcPct val="150000"/>
              </a:lnSpc>
            </a:pPr>
            <a:r>
              <a:rPr lang="en-US" sz="2000" dirty="0">
                <a:latin typeface="+mj-lt"/>
              </a:rPr>
              <a:t>8.   Goal oriented dialogue </a:t>
            </a:r>
          </a:p>
          <a:p>
            <a:pPr>
              <a:lnSpc>
                <a:spcPct val="150000"/>
              </a:lnSpc>
            </a:pPr>
            <a:r>
              <a:rPr lang="en-US" sz="2000" dirty="0">
                <a:latin typeface="+mj-lt"/>
              </a:rPr>
              <a:t>9.   Semantic parsing</a:t>
            </a:r>
          </a:p>
          <a:p>
            <a:pPr>
              <a:lnSpc>
                <a:spcPct val="150000"/>
              </a:lnSpc>
            </a:pPr>
            <a:r>
              <a:rPr lang="en-US" sz="2000" dirty="0">
                <a:latin typeface="+mj-lt"/>
              </a:rPr>
              <a:t>10.  Commonsense pronoun resolution </a:t>
            </a:r>
          </a:p>
        </p:txBody>
      </p:sp>
      <p:sp>
        <p:nvSpPr>
          <p:cNvPr id="9" name="TextBox 8">
            <a:extLst>
              <a:ext uri="{FF2B5EF4-FFF2-40B4-BE49-F238E27FC236}">
                <a16:creationId xmlns:a16="http://schemas.microsoft.com/office/drawing/2014/main" id="{9B63F536-DD14-2F48-BD60-EFDFF9B53996}"/>
              </a:ext>
            </a:extLst>
          </p:cNvPr>
          <p:cNvSpPr txBox="1"/>
          <p:nvPr/>
        </p:nvSpPr>
        <p:spPr>
          <a:xfrm>
            <a:off x="899549" y="1347796"/>
            <a:ext cx="2603598" cy="400110"/>
          </a:xfrm>
          <a:prstGeom prst="rect">
            <a:avLst/>
          </a:prstGeom>
          <a:noFill/>
        </p:spPr>
        <p:txBody>
          <a:bodyPr wrap="none" rtlCol="0">
            <a:spAutoFit/>
          </a:bodyPr>
          <a:lstStyle/>
          <a:p>
            <a:pPr marL="342900" indent="-342900">
              <a:buFont typeface="Wingdings" pitchFamily="2" charset="2"/>
              <a:buChar char="Ø"/>
            </a:pPr>
            <a:r>
              <a:rPr lang="en-US" sz="2000" b="1" dirty="0">
                <a:latin typeface="+mj-lt"/>
              </a:rPr>
              <a:t>Multi-task learning:</a:t>
            </a:r>
            <a:endParaRPr lang="en-US" b="1" dirty="0"/>
          </a:p>
        </p:txBody>
      </p:sp>
      <p:sp>
        <p:nvSpPr>
          <p:cNvPr id="6" name="TextBox 5">
            <a:extLst>
              <a:ext uri="{FF2B5EF4-FFF2-40B4-BE49-F238E27FC236}">
                <a16:creationId xmlns:a16="http://schemas.microsoft.com/office/drawing/2014/main" id="{F1F13090-0028-4046-946D-8AA19E11B319}"/>
              </a:ext>
            </a:extLst>
          </p:cNvPr>
          <p:cNvSpPr txBox="1"/>
          <p:nvPr/>
        </p:nvSpPr>
        <p:spPr>
          <a:xfrm>
            <a:off x="432816" y="5253060"/>
            <a:ext cx="8196833" cy="830997"/>
          </a:xfrm>
          <a:prstGeom prst="rect">
            <a:avLst/>
          </a:prstGeom>
          <a:noFill/>
        </p:spPr>
        <p:txBody>
          <a:bodyPr wrap="square" rtlCol="0">
            <a:spAutoFit/>
          </a:bodyPr>
          <a:lstStyle/>
          <a:p>
            <a:pPr marL="342900" indent="-342900">
              <a:buFont typeface="Wingdings" pitchFamily="2" charset="2"/>
              <a:buChar char="v"/>
            </a:pPr>
            <a:r>
              <a:rPr lang="en-US" sz="1600" b="1" dirty="0">
                <a:latin typeface="+mj-lt"/>
              </a:rPr>
              <a:t>Think of which ones might form a basis set of tasks that would help the model understand many different features of language and allow them to design a model that is not  particular to any task but can solve all the tasks they want it to work on.</a:t>
            </a:r>
          </a:p>
        </p:txBody>
      </p:sp>
      <p:sp>
        <p:nvSpPr>
          <p:cNvPr id="2" name="Slide Number Placeholder 1">
            <a:extLst>
              <a:ext uri="{FF2B5EF4-FFF2-40B4-BE49-F238E27FC236}">
                <a16:creationId xmlns:a16="http://schemas.microsoft.com/office/drawing/2014/main" id="{080D456F-F0AC-6E45-8790-6161D23CEA7E}"/>
              </a:ext>
            </a:extLst>
          </p:cNvPr>
          <p:cNvSpPr>
            <a:spLocks noGrp="1"/>
          </p:cNvSpPr>
          <p:nvPr>
            <p:ph type="sldNum" sz="quarter" idx="12"/>
          </p:nvPr>
        </p:nvSpPr>
        <p:spPr/>
        <p:txBody>
          <a:bodyPr/>
          <a:lstStyle/>
          <a:p>
            <a:fld id="{450F9F1D-BFD0-47ED-9B11-B8EB3B236036}" type="slidenum">
              <a:rPr lang="zh-CN" altLang="en-US" smtClean="0"/>
              <a:t>3</a:t>
            </a:fld>
            <a:endParaRPr lang="zh-CN" altLang="en-US"/>
          </a:p>
        </p:txBody>
      </p:sp>
    </p:spTree>
    <p:extLst>
      <p:ext uri="{BB962C8B-B14F-4D97-AF65-F5344CB8AC3E}">
        <p14:creationId xmlns:p14="http://schemas.microsoft.com/office/powerpoint/2010/main" val="372462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Motivation </a:t>
            </a:r>
          </a:p>
        </p:txBody>
      </p:sp>
      <p:sp>
        <p:nvSpPr>
          <p:cNvPr id="20" name="TextBox 19">
            <a:extLst>
              <a:ext uri="{FF2B5EF4-FFF2-40B4-BE49-F238E27FC236}">
                <a16:creationId xmlns:a16="http://schemas.microsoft.com/office/drawing/2014/main" id="{A577EB1A-67E7-CB46-862F-E7218CBADCAF}"/>
              </a:ext>
            </a:extLst>
          </p:cNvPr>
          <p:cNvSpPr txBox="1"/>
          <p:nvPr/>
        </p:nvSpPr>
        <p:spPr>
          <a:xfrm>
            <a:off x="912788" y="1989344"/>
            <a:ext cx="7131077" cy="2336024"/>
          </a:xfrm>
          <a:prstGeom prst="rect">
            <a:avLst/>
          </a:prstGeom>
          <a:noFill/>
        </p:spPr>
        <p:txBody>
          <a:bodyPr wrap="none" rtlCol="0">
            <a:noAutofit/>
          </a:bodyPr>
          <a:lstStyle/>
          <a:p>
            <a:endParaRPr lang="en-US" sz="2200" b="1" dirty="0">
              <a:latin typeface="+mj-lt"/>
            </a:endParaRPr>
          </a:p>
          <a:p>
            <a:pPr marL="457200" indent="-457200">
              <a:lnSpc>
                <a:spcPct val="150000"/>
              </a:lnSpc>
              <a:buAutoNum type="arabicPeriod"/>
            </a:pPr>
            <a:r>
              <a:rPr lang="en-US" sz="2000" dirty="0">
                <a:latin typeface="+mj-lt"/>
              </a:rPr>
              <a:t>Step towards general AI/NLP models and Ideas</a:t>
            </a:r>
          </a:p>
          <a:p>
            <a:pPr marL="457200" indent="-457200">
              <a:lnSpc>
                <a:spcPct val="150000"/>
              </a:lnSpc>
              <a:buAutoNum type="arabicPeriod"/>
            </a:pPr>
            <a:r>
              <a:rPr lang="en-US" sz="2000" dirty="0">
                <a:latin typeface="+mj-lt"/>
              </a:rPr>
              <a:t>Model can decide how to transfer knowledge</a:t>
            </a:r>
          </a:p>
          <a:p>
            <a:pPr marL="457200" indent="-457200">
              <a:lnSpc>
                <a:spcPct val="150000"/>
              </a:lnSpc>
              <a:buAutoNum type="arabicPeriod"/>
            </a:pPr>
            <a:r>
              <a:rPr lang="en-US" sz="2000" dirty="0">
                <a:latin typeface="+mj-lt"/>
              </a:rPr>
              <a:t>Easier deployment in production</a:t>
            </a:r>
          </a:p>
          <a:p>
            <a:pPr marL="457200" indent="-457200">
              <a:lnSpc>
                <a:spcPct val="150000"/>
              </a:lnSpc>
              <a:buAutoNum type="arabicPeriod"/>
            </a:pPr>
            <a:r>
              <a:rPr lang="en-US" sz="2000" dirty="0">
                <a:latin typeface="+mj-lt"/>
              </a:rPr>
              <a:t>Easy to adopt new tasks</a:t>
            </a:r>
          </a:p>
          <a:p>
            <a:pPr marL="457200" indent="-457200">
              <a:lnSpc>
                <a:spcPct val="150000"/>
              </a:lnSpc>
              <a:buAutoNum type="arabicPeriod"/>
            </a:pPr>
            <a:r>
              <a:rPr lang="en-US" sz="2000" dirty="0">
                <a:latin typeface="+mj-lt"/>
              </a:rPr>
              <a:t>Lowering the bar for any body to solve their NLP tasks</a:t>
            </a:r>
          </a:p>
          <a:p>
            <a:pPr>
              <a:lnSpc>
                <a:spcPct val="150000"/>
              </a:lnSpc>
            </a:pPr>
            <a:endParaRPr lang="en-US" sz="2000" dirty="0">
              <a:latin typeface="+mj-lt"/>
            </a:endParaRPr>
          </a:p>
          <a:p>
            <a:pPr marL="457200" indent="-457200">
              <a:lnSpc>
                <a:spcPct val="150000"/>
              </a:lnSpc>
              <a:buAutoNum type="arabicPeriod"/>
            </a:pPr>
            <a:endParaRPr lang="en-US" sz="2000" dirty="0">
              <a:latin typeface="+mj-lt"/>
            </a:endParaRPr>
          </a:p>
        </p:txBody>
      </p:sp>
      <p:sp>
        <p:nvSpPr>
          <p:cNvPr id="9" name="TextBox 8">
            <a:extLst>
              <a:ext uri="{FF2B5EF4-FFF2-40B4-BE49-F238E27FC236}">
                <a16:creationId xmlns:a16="http://schemas.microsoft.com/office/drawing/2014/main" id="{9B63F536-DD14-2F48-BD60-EFDFF9B53996}"/>
              </a:ext>
            </a:extLst>
          </p:cNvPr>
          <p:cNvSpPr txBox="1"/>
          <p:nvPr/>
        </p:nvSpPr>
        <p:spPr>
          <a:xfrm>
            <a:off x="899549" y="1347796"/>
            <a:ext cx="4939173" cy="400110"/>
          </a:xfrm>
          <a:prstGeom prst="rect">
            <a:avLst/>
          </a:prstGeom>
          <a:noFill/>
        </p:spPr>
        <p:txBody>
          <a:bodyPr wrap="none" rtlCol="0">
            <a:spAutoFit/>
          </a:bodyPr>
          <a:lstStyle/>
          <a:p>
            <a:pPr marL="342900" indent="-342900">
              <a:buFont typeface="Wingdings" pitchFamily="2" charset="2"/>
              <a:buChar char="Ø"/>
            </a:pPr>
            <a:r>
              <a:rPr lang="en-US" sz="2000" b="1" dirty="0">
                <a:latin typeface="+mj-lt"/>
              </a:rPr>
              <a:t>Why a single Multi-task learning model:</a:t>
            </a:r>
            <a:endParaRPr lang="en-US" b="1" dirty="0"/>
          </a:p>
        </p:txBody>
      </p:sp>
      <p:sp>
        <p:nvSpPr>
          <p:cNvPr id="2" name="Slide Number Placeholder 1">
            <a:extLst>
              <a:ext uri="{FF2B5EF4-FFF2-40B4-BE49-F238E27FC236}">
                <a16:creationId xmlns:a16="http://schemas.microsoft.com/office/drawing/2014/main" id="{09DB7476-EC13-7144-9963-E14DDB73A011}"/>
              </a:ext>
            </a:extLst>
          </p:cNvPr>
          <p:cNvSpPr>
            <a:spLocks noGrp="1"/>
          </p:cNvSpPr>
          <p:nvPr>
            <p:ph type="sldNum" sz="quarter" idx="12"/>
          </p:nvPr>
        </p:nvSpPr>
        <p:spPr/>
        <p:txBody>
          <a:bodyPr/>
          <a:lstStyle/>
          <a:p>
            <a:fld id="{450F9F1D-BFD0-47ED-9B11-B8EB3B236036}" type="slidenum">
              <a:rPr lang="zh-CN" altLang="en-US" smtClean="0"/>
              <a:t>4</a:t>
            </a:fld>
            <a:endParaRPr lang="zh-CN" altLang="en-US"/>
          </a:p>
        </p:txBody>
      </p:sp>
    </p:spTree>
    <p:extLst>
      <p:ext uri="{BB962C8B-B14F-4D97-AF65-F5344CB8AC3E}">
        <p14:creationId xmlns:p14="http://schemas.microsoft.com/office/powerpoint/2010/main" val="73895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Main Contribution</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210902" cy="707886"/>
          </a:xfrm>
          <a:prstGeom prst="rect">
            <a:avLst/>
          </a:prstGeom>
          <a:noFill/>
        </p:spPr>
        <p:txBody>
          <a:bodyPr wrap="none" rtlCol="0">
            <a:spAutoFit/>
          </a:bodyPr>
          <a:lstStyle/>
          <a:p>
            <a:pPr marL="342900" indent="-342900">
              <a:buFont typeface="Wingdings" pitchFamily="2" charset="2"/>
              <a:buChar char="v"/>
            </a:pPr>
            <a:r>
              <a:rPr lang="en-US" sz="2000" b="1" dirty="0">
                <a:latin typeface="+mj-lt"/>
              </a:rPr>
              <a:t>Introduce the Natural Language Decathlon (</a:t>
            </a:r>
            <a:r>
              <a:rPr lang="en-US" sz="2000" b="1" dirty="0" err="1">
                <a:latin typeface="+mj-lt"/>
              </a:rPr>
              <a:t>decaNLP</a:t>
            </a:r>
            <a:r>
              <a:rPr lang="en-US" sz="2000" b="1" dirty="0">
                <a:latin typeface="+mj-lt"/>
              </a:rPr>
              <a:t>), a challenge that </a:t>
            </a:r>
          </a:p>
          <a:p>
            <a:r>
              <a:rPr lang="en-US" sz="2000" b="1" dirty="0">
                <a:latin typeface="+mj-lt"/>
              </a:rPr>
              <a:t>      spans 10 tasks</a:t>
            </a:r>
          </a:p>
        </p:txBody>
      </p:sp>
      <p:sp>
        <p:nvSpPr>
          <p:cNvPr id="8" name="TextBox 7">
            <a:extLst>
              <a:ext uri="{FF2B5EF4-FFF2-40B4-BE49-F238E27FC236}">
                <a16:creationId xmlns:a16="http://schemas.microsoft.com/office/drawing/2014/main" id="{892E77AE-803B-DB41-92DD-F9D99B059EEB}"/>
              </a:ext>
            </a:extLst>
          </p:cNvPr>
          <p:cNvSpPr txBox="1"/>
          <p:nvPr/>
        </p:nvSpPr>
        <p:spPr>
          <a:xfrm>
            <a:off x="366148" y="2741136"/>
            <a:ext cx="5987537"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Cast all tasks as question answering over a context</a:t>
            </a:r>
            <a:r>
              <a:rPr lang="en-US" b="1" dirty="0"/>
              <a:t>.</a:t>
            </a:r>
          </a:p>
        </p:txBody>
      </p:sp>
      <p:sp>
        <p:nvSpPr>
          <p:cNvPr id="10" name="TextBox 9">
            <a:extLst>
              <a:ext uri="{FF2B5EF4-FFF2-40B4-BE49-F238E27FC236}">
                <a16:creationId xmlns:a16="http://schemas.microsoft.com/office/drawing/2014/main" id="{A4E13EC6-B474-A84C-A2FC-E1A54714DF98}"/>
              </a:ext>
            </a:extLst>
          </p:cNvPr>
          <p:cNvSpPr txBox="1"/>
          <p:nvPr/>
        </p:nvSpPr>
        <p:spPr>
          <a:xfrm>
            <a:off x="375668" y="3667139"/>
            <a:ext cx="8371202" cy="1323439"/>
          </a:xfrm>
          <a:prstGeom prst="rect">
            <a:avLst/>
          </a:prstGeom>
          <a:noFill/>
        </p:spPr>
        <p:txBody>
          <a:bodyPr wrap="none" rtlCol="0">
            <a:spAutoFit/>
          </a:bodyPr>
          <a:lstStyle/>
          <a:p>
            <a:pPr marL="342900" indent="-342900">
              <a:buFont typeface="Wingdings" pitchFamily="2" charset="2"/>
              <a:buChar char="v"/>
            </a:pPr>
            <a:r>
              <a:rPr lang="en-US" sz="2000" b="1" dirty="0">
                <a:latin typeface="+mj-lt"/>
              </a:rPr>
              <a:t>Present a new multitask question answering network (MQAN) that jointly </a:t>
            </a:r>
          </a:p>
          <a:p>
            <a:r>
              <a:rPr lang="en-US" sz="2000" b="1" dirty="0">
                <a:latin typeface="+mj-lt"/>
              </a:rPr>
              <a:t>     learns all tasks in </a:t>
            </a:r>
            <a:r>
              <a:rPr lang="en-US" sz="2000" b="1" dirty="0" err="1">
                <a:latin typeface="+mj-lt"/>
              </a:rPr>
              <a:t>decaNLP</a:t>
            </a:r>
            <a:r>
              <a:rPr lang="en-US" sz="2000" b="1" dirty="0">
                <a:latin typeface="+mj-lt"/>
              </a:rPr>
              <a:t> without any task-specific modules or </a:t>
            </a:r>
          </a:p>
          <a:p>
            <a:r>
              <a:rPr lang="en-US" sz="2000" b="1" dirty="0">
                <a:latin typeface="+mj-lt"/>
              </a:rPr>
              <a:t>     parameters more effectively than seq2seq and reading comprehension</a:t>
            </a:r>
          </a:p>
          <a:p>
            <a:r>
              <a:rPr lang="en-US" sz="2000" b="1" dirty="0">
                <a:latin typeface="+mj-lt"/>
              </a:rPr>
              <a:t>     baselines.</a:t>
            </a:r>
          </a:p>
        </p:txBody>
      </p:sp>
      <p:sp>
        <p:nvSpPr>
          <p:cNvPr id="2" name="Slide Number Placeholder 1">
            <a:extLst>
              <a:ext uri="{FF2B5EF4-FFF2-40B4-BE49-F238E27FC236}">
                <a16:creationId xmlns:a16="http://schemas.microsoft.com/office/drawing/2014/main" id="{69921EDA-D879-1D47-8DFD-D18FD8AB0EBC}"/>
              </a:ext>
            </a:extLst>
          </p:cNvPr>
          <p:cNvSpPr>
            <a:spLocks noGrp="1"/>
          </p:cNvSpPr>
          <p:nvPr>
            <p:ph type="sldNum" sz="quarter" idx="12"/>
          </p:nvPr>
        </p:nvSpPr>
        <p:spPr/>
        <p:txBody>
          <a:bodyPr/>
          <a:lstStyle/>
          <a:p>
            <a:fld id="{450F9F1D-BFD0-47ED-9B11-B8EB3B236036}" type="slidenum">
              <a:rPr lang="zh-CN" altLang="en-US" smtClean="0"/>
              <a:t>5</a:t>
            </a:fld>
            <a:endParaRPr lang="zh-CN" altLang="en-US"/>
          </a:p>
        </p:txBody>
      </p:sp>
    </p:spTree>
    <p:extLst>
      <p:ext uri="{BB962C8B-B14F-4D97-AF65-F5344CB8AC3E}">
        <p14:creationId xmlns:p14="http://schemas.microsoft.com/office/powerpoint/2010/main" val="305897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Natural Language Decathlon (</a:t>
            </a:r>
            <a:r>
              <a:rPr lang="en-US" sz="2400" b="1" dirty="0" err="1">
                <a:solidFill>
                  <a:srgbClr val="FFFFFF"/>
                </a:solidFill>
                <a:latin typeface="+mj-lt"/>
              </a:rPr>
              <a:t>decaNLP</a:t>
            </a:r>
            <a:r>
              <a:rPr lang="en-US" sz="2400" b="1" dirty="0">
                <a:solidFill>
                  <a:srgbClr val="FFFFFF"/>
                </a:solidFill>
                <a:latin typeface="+mj-lt"/>
              </a:rPr>
              <a:t>) Overview</a:t>
            </a:r>
          </a:p>
        </p:txBody>
      </p:sp>
      <p:pic>
        <p:nvPicPr>
          <p:cNvPr id="2" name="Picture 1">
            <a:extLst>
              <a:ext uri="{FF2B5EF4-FFF2-40B4-BE49-F238E27FC236}">
                <a16:creationId xmlns:a16="http://schemas.microsoft.com/office/drawing/2014/main" id="{A6653833-B54F-3E41-B8E8-9F6D446A7C88}"/>
              </a:ext>
            </a:extLst>
          </p:cNvPr>
          <p:cNvPicPr>
            <a:picLocks noChangeAspect="1"/>
          </p:cNvPicPr>
          <p:nvPr/>
        </p:nvPicPr>
        <p:blipFill>
          <a:blip r:embed="rId3"/>
          <a:stretch>
            <a:fillRect/>
          </a:stretch>
        </p:blipFill>
        <p:spPr>
          <a:xfrm>
            <a:off x="144170" y="1386519"/>
            <a:ext cx="8845674" cy="3252180"/>
          </a:xfrm>
          <a:prstGeom prst="rect">
            <a:avLst/>
          </a:prstGeom>
        </p:spPr>
      </p:pic>
      <p:sp>
        <p:nvSpPr>
          <p:cNvPr id="7" name="TextBox 6">
            <a:extLst>
              <a:ext uri="{FF2B5EF4-FFF2-40B4-BE49-F238E27FC236}">
                <a16:creationId xmlns:a16="http://schemas.microsoft.com/office/drawing/2014/main" id="{6B68A208-9533-C84E-88DB-3868E9EB44DF}"/>
              </a:ext>
            </a:extLst>
          </p:cNvPr>
          <p:cNvSpPr txBox="1"/>
          <p:nvPr/>
        </p:nvSpPr>
        <p:spPr>
          <a:xfrm>
            <a:off x="375669" y="4753003"/>
            <a:ext cx="8352696" cy="1231106"/>
          </a:xfrm>
          <a:prstGeom prst="rect">
            <a:avLst/>
          </a:prstGeom>
          <a:noFill/>
        </p:spPr>
        <p:txBody>
          <a:bodyPr wrap="square" rtlCol="0">
            <a:spAutoFit/>
          </a:bodyPr>
          <a:lstStyle/>
          <a:p>
            <a:pPr marL="342900" indent="-342900">
              <a:buFont typeface="Wingdings" pitchFamily="2" charset="2"/>
              <a:buChar char="v"/>
            </a:pPr>
            <a:r>
              <a:rPr lang="en-US" b="1" dirty="0">
                <a:latin typeface="+mj-lt"/>
              </a:rPr>
              <a:t>Dataset with one example from each </a:t>
            </a:r>
            <a:r>
              <a:rPr lang="en-US" b="1" dirty="0" err="1">
                <a:latin typeface="+mj-lt"/>
              </a:rPr>
              <a:t>decaNLP</a:t>
            </a:r>
            <a:r>
              <a:rPr lang="en-US" b="1" dirty="0">
                <a:latin typeface="+mj-lt"/>
              </a:rPr>
              <a:t> task. Each task is framed as a form of QA. Answer words in red, generated by pointing to the context, in green from the question and in blue if they are generated from the classifier over the full output vocabulary</a:t>
            </a:r>
            <a:r>
              <a:rPr lang="en-US" sz="2000" b="1" dirty="0">
                <a:latin typeface="+mj-lt"/>
              </a:rPr>
              <a:t>.   </a:t>
            </a:r>
          </a:p>
        </p:txBody>
      </p:sp>
      <p:sp>
        <p:nvSpPr>
          <p:cNvPr id="3" name="Slide Number Placeholder 2">
            <a:extLst>
              <a:ext uri="{FF2B5EF4-FFF2-40B4-BE49-F238E27FC236}">
                <a16:creationId xmlns:a16="http://schemas.microsoft.com/office/drawing/2014/main" id="{64B29387-FFCA-AA4D-B2E4-2A99DB5C08AA}"/>
              </a:ext>
            </a:extLst>
          </p:cNvPr>
          <p:cNvSpPr>
            <a:spLocks noGrp="1"/>
          </p:cNvSpPr>
          <p:nvPr>
            <p:ph type="sldNum" sz="quarter" idx="12"/>
          </p:nvPr>
        </p:nvSpPr>
        <p:spPr/>
        <p:txBody>
          <a:bodyPr/>
          <a:lstStyle/>
          <a:p>
            <a:fld id="{450F9F1D-BFD0-47ED-9B11-B8EB3B236036}" type="slidenum">
              <a:rPr lang="zh-CN" altLang="en-US" smtClean="0"/>
              <a:t>6</a:t>
            </a:fld>
            <a:endParaRPr lang="zh-CN" altLang="en-US"/>
          </a:p>
        </p:txBody>
      </p:sp>
    </p:spTree>
    <p:extLst>
      <p:ext uri="{BB962C8B-B14F-4D97-AF65-F5344CB8AC3E}">
        <p14:creationId xmlns:p14="http://schemas.microsoft.com/office/powerpoint/2010/main" val="221551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Task definition: Multitask Learning as Question Answering</a:t>
            </a:r>
          </a:p>
        </p:txBody>
      </p:sp>
      <p:sp>
        <p:nvSpPr>
          <p:cNvPr id="5" name="TextBox 4">
            <a:extLst>
              <a:ext uri="{FF2B5EF4-FFF2-40B4-BE49-F238E27FC236}">
                <a16:creationId xmlns:a16="http://schemas.microsoft.com/office/drawing/2014/main" id="{A172ED67-3715-6A48-A78E-4512B50CC554}"/>
              </a:ext>
            </a:extLst>
          </p:cNvPr>
          <p:cNvSpPr txBox="1"/>
          <p:nvPr/>
        </p:nvSpPr>
        <p:spPr>
          <a:xfrm>
            <a:off x="580464" y="1685931"/>
            <a:ext cx="7922362" cy="2072106"/>
          </a:xfrm>
          <a:prstGeom prst="rect">
            <a:avLst/>
          </a:prstGeom>
          <a:noFill/>
        </p:spPr>
        <p:txBody>
          <a:bodyPr wrap="none" rtlCol="0">
            <a:spAutoFit/>
          </a:bodyPr>
          <a:lstStyle/>
          <a:p>
            <a:pPr marL="342900" indent="-342900">
              <a:lnSpc>
                <a:spcPct val="150000"/>
              </a:lnSpc>
              <a:buFont typeface="Wingdings" pitchFamily="2" charset="2"/>
              <a:buChar char="v"/>
            </a:pPr>
            <a:r>
              <a:rPr lang="en-US" sz="2200" b="1" dirty="0">
                <a:latin typeface="+mj-lt"/>
              </a:rPr>
              <a:t>Meta-Supervised Learning: From {x, y} to {x, t, y} (t is the task)</a:t>
            </a:r>
          </a:p>
          <a:p>
            <a:pPr marL="342900" indent="-342900">
              <a:lnSpc>
                <a:spcPct val="150000"/>
              </a:lnSpc>
              <a:buFont typeface="Wingdings" pitchFamily="2" charset="2"/>
              <a:buChar char="v"/>
            </a:pPr>
            <a:r>
              <a:rPr lang="en-US" sz="2200" b="1" dirty="0">
                <a:latin typeface="+mj-lt"/>
              </a:rPr>
              <a:t>Use  a question, q, as a natural description of the task, t, to </a:t>
            </a:r>
          </a:p>
          <a:p>
            <a:pPr>
              <a:lnSpc>
                <a:spcPct val="150000"/>
              </a:lnSpc>
            </a:pPr>
            <a:r>
              <a:rPr lang="en-US" sz="2200" b="1" dirty="0">
                <a:latin typeface="+mj-lt"/>
              </a:rPr>
              <a:t>     allow the model to use linguistic information to connect tasks </a:t>
            </a:r>
          </a:p>
          <a:p>
            <a:pPr marL="342900" indent="-342900">
              <a:lnSpc>
                <a:spcPct val="150000"/>
              </a:lnSpc>
              <a:buFont typeface="Wingdings" pitchFamily="2" charset="2"/>
              <a:buChar char="v"/>
            </a:pPr>
            <a:r>
              <a:rPr lang="en-US" sz="2200" b="1" dirty="0">
                <a:latin typeface="+mj-lt"/>
              </a:rPr>
              <a:t> y is the answer to q and x is the context necessary to answer q</a:t>
            </a:r>
          </a:p>
        </p:txBody>
      </p:sp>
      <p:sp>
        <p:nvSpPr>
          <p:cNvPr id="2" name="Slide Number Placeholder 1">
            <a:extLst>
              <a:ext uri="{FF2B5EF4-FFF2-40B4-BE49-F238E27FC236}">
                <a16:creationId xmlns:a16="http://schemas.microsoft.com/office/drawing/2014/main" id="{5A789AC3-1CFC-534C-91DE-C4E7CD160DD1}"/>
              </a:ext>
            </a:extLst>
          </p:cNvPr>
          <p:cNvSpPr>
            <a:spLocks noGrp="1"/>
          </p:cNvSpPr>
          <p:nvPr>
            <p:ph type="sldNum" sz="quarter" idx="12"/>
          </p:nvPr>
        </p:nvSpPr>
        <p:spPr/>
        <p:txBody>
          <a:bodyPr/>
          <a:lstStyle/>
          <a:p>
            <a:fld id="{450F9F1D-BFD0-47ED-9B11-B8EB3B236036}" type="slidenum">
              <a:rPr lang="zh-CN" altLang="en-US" smtClean="0"/>
              <a:t>7</a:t>
            </a:fld>
            <a:endParaRPr lang="zh-CN" altLang="en-US"/>
          </a:p>
        </p:txBody>
      </p:sp>
    </p:spTree>
    <p:extLst>
      <p:ext uri="{BB962C8B-B14F-4D97-AF65-F5344CB8AC3E}">
        <p14:creationId xmlns:p14="http://schemas.microsoft.com/office/powerpoint/2010/main" val="169955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Task definition: Designing a model for </a:t>
            </a:r>
            <a:r>
              <a:rPr lang="en-US" sz="2400" b="1" dirty="0" err="1">
                <a:solidFill>
                  <a:srgbClr val="FFFFFF"/>
                </a:solidFill>
                <a:latin typeface="+mj-lt"/>
              </a:rPr>
              <a:t>decaNLP</a:t>
            </a:r>
            <a:endParaRPr lang="en-US" sz="2400" b="1" dirty="0">
              <a:solidFill>
                <a:srgbClr val="FFFFFF"/>
              </a:solidFill>
              <a:latin typeface="+mj-lt"/>
            </a:endParaRPr>
          </a:p>
        </p:txBody>
      </p:sp>
      <p:sp>
        <p:nvSpPr>
          <p:cNvPr id="5" name="TextBox 4">
            <a:extLst>
              <a:ext uri="{FF2B5EF4-FFF2-40B4-BE49-F238E27FC236}">
                <a16:creationId xmlns:a16="http://schemas.microsoft.com/office/drawing/2014/main" id="{A172ED67-3715-6A48-A78E-4512B50CC554}"/>
              </a:ext>
            </a:extLst>
          </p:cNvPr>
          <p:cNvSpPr txBox="1"/>
          <p:nvPr/>
        </p:nvSpPr>
        <p:spPr>
          <a:xfrm>
            <a:off x="580464" y="1685931"/>
            <a:ext cx="1909497" cy="548612"/>
          </a:xfrm>
          <a:prstGeom prst="rect">
            <a:avLst/>
          </a:prstGeom>
          <a:noFill/>
        </p:spPr>
        <p:txBody>
          <a:bodyPr wrap="none" rtlCol="0">
            <a:spAutoFit/>
          </a:bodyPr>
          <a:lstStyle/>
          <a:p>
            <a:pPr>
              <a:lnSpc>
                <a:spcPct val="150000"/>
              </a:lnSpc>
            </a:pPr>
            <a:r>
              <a:rPr lang="en-US" sz="2200" b="1" dirty="0">
                <a:latin typeface="+mj-lt"/>
              </a:rPr>
              <a:t> Specifications:</a:t>
            </a:r>
          </a:p>
        </p:txBody>
      </p:sp>
      <p:sp>
        <p:nvSpPr>
          <p:cNvPr id="4" name="TextBox 3">
            <a:extLst>
              <a:ext uri="{FF2B5EF4-FFF2-40B4-BE49-F238E27FC236}">
                <a16:creationId xmlns:a16="http://schemas.microsoft.com/office/drawing/2014/main" id="{612DD5BE-7FFF-6E42-9D8C-B514E7FADE3F}"/>
              </a:ext>
            </a:extLst>
          </p:cNvPr>
          <p:cNvSpPr txBox="1"/>
          <p:nvPr/>
        </p:nvSpPr>
        <p:spPr>
          <a:xfrm>
            <a:off x="700980" y="2509849"/>
            <a:ext cx="7901522" cy="2579937"/>
          </a:xfrm>
          <a:prstGeom prst="rect">
            <a:avLst/>
          </a:prstGeom>
          <a:noFill/>
        </p:spPr>
        <p:txBody>
          <a:bodyPr wrap="none" rtlCol="0">
            <a:spAutoFit/>
          </a:bodyPr>
          <a:lstStyle/>
          <a:p>
            <a:pPr marL="342900" indent="-342900">
              <a:lnSpc>
                <a:spcPct val="150000"/>
              </a:lnSpc>
              <a:buFont typeface="Courier New" panose="02070309020205020404" pitchFamily="49" charset="0"/>
              <a:buChar char="o"/>
            </a:pPr>
            <a:r>
              <a:rPr lang="en-US" sz="2200" dirty="0">
                <a:latin typeface="+mj-lt"/>
              </a:rPr>
              <a:t>No task-specific modules or parameters because we assume </a:t>
            </a:r>
          </a:p>
          <a:p>
            <a:pPr>
              <a:lnSpc>
                <a:spcPct val="150000"/>
              </a:lnSpc>
            </a:pPr>
            <a:r>
              <a:rPr lang="en-US" sz="2200" dirty="0">
                <a:latin typeface="+mj-lt"/>
              </a:rPr>
              <a:t>     the task ID is not available</a:t>
            </a:r>
          </a:p>
          <a:p>
            <a:pPr marL="342900" indent="-342900">
              <a:lnSpc>
                <a:spcPct val="150000"/>
              </a:lnSpc>
              <a:buFont typeface="Courier New" panose="02070309020205020404" pitchFamily="49" charset="0"/>
              <a:buChar char="o"/>
            </a:pPr>
            <a:r>
              <a:rPr lang="en-US" sz="2200" dirty="0">
                <a:latin typeface="+mj-lt"/>
              </a:rPr>
              <a:t> Must be able to adjust internally to perform desperate tasks</a:t>
            </a:r>
          </a:p>
          <a:p>
            <a:pPr marL="342900" indent="-342900">
              <a:lnSpc>
                <a:spcPct val="150000"/>
              </a:lnSpc>
              <a:buFont typeface="Courier New" panose="02070309020205020404" pitchFamily="49" charset="0"/>
              <a:buChar char="o"/>
            </a:pPr>
            <a:r>
              <a:rPr lang="en-US" sz="2200" dirty="0">
                <a:latin typeface="+mj-lt"/>
              </a:rPr>
              <a:t>Should leave open the possibility to zero-shot inference for un</a:t>
            </a:r>
          </a:p>
          <a:p>
            <a:pPr>
              <a:lnSpc>
                <a:spcPct val="150000"/>
              </a:lnSpc>
            </a:pPr>
            <a:r>
              <a:rPr lang="en-US" sz="2200" dirty="0">
                <a:latin typeface="+mj-lt"/>
              </a:rPr>
              <a:t>     seen tasks </a:t>
            </a:r>
          </a:p>
        </p:txBody>
      </p:sp>
      <p:sp>
        <p:nvSpPr>
          <p:cNvPr id="2" name="Slide Number Placeholder 1">
            <a:extLst>
              <a:ext uri="{FF2B5EF4-FFF2-40B4-BE49-F238E27FC236}">
                <a16:creationId xmlns:a16="http://schemas.microsoft.com/office/drawing/2014/main" id="{4A3504CF-C064-3D49-88BE-5033A392230B}"/>
              </a:ext>
            </a:extLst>
          </p:cNvPr>
          <p:cNvSpPr>
            <a:spLocks noGrp="1"/>
          </p:cNvSpPr>
          <p:nvPr>
            <p:ph type="sldNum" sz="quarter" idx="12"/>
          </p:nvPr>
        </p:nvSpPr>
        <p:spPr/>
        <p:txBody>
          <a:bodyPr/>
          <a:lstStyle/>
          <a:p>
            <a:fld id="{450F9F1D-BFD0-47ED-9B11-B8EB3B236036}" type="slidenum">
              <a:rPr lang="zh-CN" altLang="en-US" smtClean="0"/>
              <a:t>8</a:t>
            </a:fld>
            <a:endParaRPr lang="zh-CN" altLang="en-US"/>
          </a:p>
        </p:txBody>
      </p:sp>
    </p:spTree>
    <p:extLst>
      <p:ext uri="{BB962C8B-B14F-4D97-AF65-F5344CB8AC3E}">
        <p14:creationId xmlns:p14="http://schemas.microsoft.com/office/powerpoint/2010/main" val="1041851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11687</TotalTime>
  <Words>3896</Words>
  <Application>Microsoft Macintosh PowerPoint</Application>
  <PresentationFormat>On-screen Show (4:3)</PresentationFormat>
  <Paragraphs>355</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等线</vt:lpstr>
      <vt:lpstr>等线 Light</vt:lpstr>
      <vt:lpstr>Arial</vt:lpstr>
      <vt:lpstr>Calibri</vt:lpstr>
      <vt:lpstr>Courier New</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Buzaaba</dc:creator>
  <cp:lastModifiedBy>Happy Buzaaba</cp:lastModifiedBy>
  <cp:revision>83</cp:revision>
  <dcterms:created xsi:type="dcterms:W3CDTF">2018-11-14T04:43:03Z</dcterms:created>
  <dcterms:modified xsi:type="dcterms:W3CDTF">2019-09-27T02:58:29Z</dcterms:modified>
</cp:coreProperties>
</file>