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8"/>
  </p:notesMasterIdLst>
  <p:handoutMasterIdLst>
    <p:handoutMasterId r:id="rId29"/>
  </p:handoutMasterIdLst>
  <p:sldIdLst>
    <p:sldId id="256" r:id="rId2"/>
    <p:sldId id="257" r:id="rId3"/>
    <p:sldId id="324" r:id="rId4"/>
    <p:sldId id="320" r:id="rId5"/>
    <p:sldId id="321" r:id="rId6"/>
    <p:sldId id="326" r:id="rId7"/>
    <p:sldId id="323" r:id="rId8"/>
    <p:sldId id="327" r:id="rId9"/>
    <p:sldId id="328" r:id="rId10"/>
    <p:sldId id="329" r:id="rId11"/>
    <p:sldId id="331" r:id="rId12"/>
    <p:sldId id="330" r:id="rId13"/>
    <p:sldId id="332" r:id="rId14"/>
    <p:sldId id="333" r:id="rId15"/>
    <p:sldId id="334" r:id="rId16"/>
    <p:sldId id="335" r:id="rId17"/>
    <p:sldId id="337" r:id="rId18"/>
    <p:sldId id="336" r:id="rId19"/>
    <p:sldId id="338" r:id="rId20"/>
    <p:sldId id="339" r:id="rId21"/>
    <p:sldId id="340" r:id="rId22"/>
    <p:sldId id="341" r:id="rId23"/>
    <p:sldId id="342" r:id="rId24"/>
    <p:sldId id="343" r:id="rId25"/>
    <p:sldId id="344" r:id="rId26"/>
    <p:sldId id="345" r:id="rId27"/>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178"/>
    <a:srgbClr val="EEB7AF"/>
    <a:srgbClr val="C0F1F0"/>
    <a:srgbClr val="BB58FF"/>
    <a:srgbClr val="C46D19"/>
    <a:srgbClr val="FFC000"/>
    <a:srgbClr val="D76315"/>
    <a:srgbClr val="65ACF0"/>
    <a:srgbClr val="B553FF"/>
    <a:srgbClr val="9D46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3" autoAdjust="0"/>
    <p:restoredTop sz="78111"/>
  </p:normalViewPr>
  <p:slideViewPr>
    <p:cSldViewPr snapToGrid="0">
      <p:cViewPr varScale="1">
        <p:scale>
          <a:sx n="89" d="100"/>
          <a:sy n="89" d="100"/>
        </p:scale>
        <p:origin x="88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AAD87F-AAC1-484A-AC9C-11EBC8EE3F1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00B30E-2DF2-364B-BA56-1CDDB418AB3C}"/>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E0195B3-5993-F84E-8247-6EA863D75F00}" type="datetimeFigureOut">
              <a:rPr lang="en-US" smtClean="0"/>
              <a:t>9/19/19</a:t>
            </a:fld>
            <a:endParaRPr lang="en-US"/>
          </a:p>
        </p:txBody>
      </p:sp>
      <p:sp>
        <p:nvSpPr>
          <p:cNvPr id="4" name="Footer Placeholder 3">
            <a:extLst>
              <a:ext uri="{FF2B5EF4-FFF2-40B4-BE49-F238E27FC236}">
                <a16:creationId xmlns:a16="http://schemas.microsoft.com/office/drawing/2014/main" id="{C1593D4E-0982-A748-A8A8-FEC1E52BFF1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0283E6-3AD3-9948-BBCA-D9E99D4CD46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EC69A49-3C55-1243-AE86-0969BC6FAB04}" type="slidenum">
              <a:rPr lang="en-US" smtClean="0"/>
              <a:t>‹#›</a:t>
            </a:fld>
            <a:endParaRPr lang="en-US"/>
          </a:p>
        </p:txBody>
      </p:sp>
    </p:spTree>
    <p:extLst>
      <p:ext uri="{BB962C8B-B14F-4D97-AF65-F5344CB8AC3E}">
        <p14:creationId xmlns:p14="http://schemas.microsoft.com/office/powerpoint/2010/main" val="18641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C2627EE8-0E12-EE49-B46A-C60A27773497}" type="datetimeFigureOut">
              <a:rPr lang="en-US" smtClean="0"/>
              <a:t>9/19/19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039F5F8-293E-A148-B04A-C3B2AA7BF349}" type="slidenum">
              <a:rPr lang="en-US" smtClean="0"/>
              <a:t>‹#›</a:t>
            </a:fld>
            <a:endParaRPr lang="en-US"/>
          </a:p>
        </p:txBody>
      </p:sp>
    </p:spTree>
    <p:extLst>
      <p:ext uri="{BB962C8B-B14F-4D97-AF65-F5344CB8AC3E}">
        <p14:creationId xmlns:p14="http://schemas.microsoft.com/office/powerpoint/2010/main" val="237224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a:t>
            </a:fld>
            <a:endParaRPr lang="en-US"/>
          </a:p>
        </p:txBody>
      </p:sp>
    </p:spTree>
    <p:extLst>
      <p:ext uri="{BB962C8B-B14F-4D97-AF65-F5344CB8AC3E}">
        <p14:creationId xmlns:p14="http://schemas.microsoft.com/office/powerpoint/2010/main" val="6523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task-specific encoder, Now the preprocessed sentences are encoded into distributed vector representations.</a:t>
            </a:r>
          </a:p>
          <a:p>
            <a:endParaRPr lang="en-US" dirty="0"/>
          </a:p>
          <a:p>
            <a:r>
              <a:rPr lang="en-US" dirty="0"/>
              <a:t># Now each task is equipped with a task-specific </a:t>
            </a:r>
            <a:r>
              <a:rPr lang="en-US" dirty="0" err="1"/>
              <a:t>siamese</a:t>
            </a:r>
            <a:r>
              <a:rPr lang="en-US" dirty="0"/>
              <a:t> encoder for both questions and answers, </a:t>
            </a:r>
          </a:p>
          <a:p>
            <a:endParaRPr lang="en-US" dirty="0"/>
          </a:p>
          <a:p>
            <a:r>
              <a:rPr lang="en-US" dirty="0"/>
              <a:t>And each task specific-encoder contains a word encoder and a Knowledge encoder to learn the </a:t>
            </a:r>
            <a:r>
              <a:rPr lang="en-US" dirty="0" err="1"/>
              <a:t>intergral</a:t>
            </a:r>
            <a:r>
              <a:rPr lang="en-US" dirty="0"/>
              <a:t> sentence representations.</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10</a:t>
            </a:fld>
            <a:endParaRPr lang="en-US"/>
          </a:p>
        </p:txBody>
      </p:sp>
    </p:spTree>
    <p:extLst>
      <p:ext uri="{BB962C8B-B14F-4D97-AF65-F5344CB8AC3E}">
        <p14:creationId xmlns:p14="http://schemas.microsoft.com/office/powerpoint/2010/main" val="1573966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task specific encoder layer contains a word-level encoder and a Knowledge-level encoder.</a:t>
            </a:r>
          </a:p>
          <a:p>
            <a:endParaRPr lang="en-US" dirty="0"/>
          </a:p>
          <a:p>
            <a:r>
              <a:rPr lang="en-US" dirty="0"/>
              <a:t>The Input of the word-level encoder module is a sequence of word embeddings</a:t>
            </a:r>
          </a:p>
          <a:p>
            <a:r>
              <a:rPr lang="en-US" dirty="0"/>
              <a:t>Then a </a:t>
            </a:r>
            <a:r>
              <a:rPr lang="en-US" dirty="0" err="1"/>
              <a:t>BiLSTM</a:t>
            </a:r>
            <a:r>
              <a:rPr lang="en-US" dirty="0"/>
              <a:t> is employed to capture the context information (or the hidden state) from both the head-to-tail and tail-to-head context.</a:t>
            </a:r>
          </a:p>
          <a:p>
            <a:r>
              <a:rPr lang="en-US" dirty="0"/>
              <a:t>And the output at every time step constitutes of both the  forward and back word network.</a:t>
            </a:r>
          </a:p>
          <a:p>
            <a:endParaRPr lang="en-US" dirty="0"/>
          </a:p>
          <a:p>
            <a:r>
              <a:rPr lang="en-US" dirty="0"/>
              <a:t>So given the pair of question and answer sequences the word-level based sentence representation for both the question and answer is generated.</a:t>
            </a:r>
          </a:p>
        </p:txBody>
      </p:sp>
      <p:sp>
        <p:nvSpPr>
          <p:cNvPr id="4" name="Slide Number Placeholder 3"/>
          <p:cNvSpPr>
            <a:spLocks noGrp="1"/>
          </p:cNvSpPr>
          <p:nvPr>
            <p:ph type="sldNum" sz="quarter" idx="5"/>
          </p:nvPr>
        </p:nvSpPr>
        <p:spPr/>
        <p:txBody>
          <a:bodyPr/>
          <a:lstStyle/>
          <a:p>
            <a:fld id="{F039F5F8-293E-A148-B04A-C3B2AA7BF349}" type="slidenum">
              <a:rPr lang="en-US" smtClean="0"/>
              <a:t>11</a:t>
            </a:fld>
            <a:endParaRPr lang="en-US"/>
          </a:p>
        </p:txBody>
      </p:sp>
    </p:spTree>
    <p:extLst>
      <p:ext uri="{BB962C8B-B14F-4D97-AF65-F5344CB8AC3E}">
        <p14:creationId xmlns:p14="http://schemas.microsoft.com/office/powerpoint/2010/main" val="6048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different from word encoder, a sequence of knowledge embeddings is input into a knowledge encoder.</a:t>
            </a:r>
          </a:p>
          <a:p>
            <a:endParaRPr lang="en-US" dirty="0"/>
          </a:p>
          <a:p>
            <a:r>
              <a:rPr lang="en-US" dirty="0"/>
              <a:t>Now the knowledge sequence is composed of series of tokenized entity or relation, to get the knowledge representation a CNN is applied on the sequence.</a:t>
            </a:r>
          </a:p>
          <a:p>
            <a:endParaRPr lang="en-US" dirty="0"/>
          </a:p>
          <a:p>
            <a:r>
              <a:rPr lang="en-US" dirty="0"/>
              <a:t>Filters of size n slide over the knowledge embedding matrix to capture the local n-gram features </a:t>
            </a:r>
          </a:p>
          <a:p>
            <a:endParaRPr lang="en-US" dirty="0"/>
          </a:p>
          <a:p>
            <a:r>
              <a:rPr lang="en-US" dirty="0"/>
              <a:t>And each move computes the hidden layer vector as:</a:t>
            </a:r>
          </a:p>
          <a:p>
            <a:r>
              <a:rPr lang="en-US" dirty="0"/>
              <a:t> </a:t>
            </a:r>
            <a:r>
              <a:rPr lang="en-US" dirty="0" err="1"/>
              <a:t>Wc</a:t>
            </a:r>
            <a:r>
              <a:rPr lang="en-US" dirty="0"/>
              <a:t> and </a:t>
            </a:r>
            <a:r>
              <a:rPr lang="en-US" dirty="0" err="1"/>
              <a:t>bc</a:t>
            </a:r>
            <a:r>
              <a:rPr lang="en-US" dirty="0"/>
              <a:t> are convolutional kernel and bias vectors to be learned.</a:t>
            </a:r>
          </a:p>
          <a:p>
            <a:endParaRPr lang="en-US" dirty="0"/>
          </a:p>
          <a:p>
            <a:endParaRPr lang="en-US" dirty="0"/>
          </a:p>
          <a:p>
            <a:r>
              <a:rPr lang="en-US" dirty="0"/>
              <a:t>Now because, the length of entities might vary, (uncertain) several filters are employed to obtain different output vectors. And Hi here denotes the output vector of the </a:t>
            </a:r>
            <a:r>
              <a:rPr lang="en-US" dirty="0" err="1"/>
              <a:t>ith</a:t>
            </a:r>
            <a:r>
              <a:rPr lang="en-US" dirty="0"/>
              <a:t> filter.</a:t>
            </a:r>
          </a:p>
          <a:p>
            <a:endParaRPr lang="en-US" dirty="0"/>
          </a:p>
          <a:p>
            <a:endParaRPr lang="en-US" dirty="0"/>
          </a:p>
          <a:p>
            <a:r>
              <a:rPr lang="en-US" dirty="0"/>
              <a:t>So these out put vectors are then passed into a fully connected layer to get the Knowledge-based sentence representation. Where L is the length of the sentence, and df the total filter size of the CNN.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given the question q and the answer a the Knowledge based sentence representations are: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12</a:t>
            </a:fld>
            <a:endParaRPr lang="en-US"/>
          </a:p>
        </p:txBody>
      </p:sp>
    </p:spTree>
    <p:extLst>
      <p:ext uri="{BB962C8B-B14F-4D97-AF65-F5344CB8AC3E}">
        <p14:creationId xmlns:p14="http://schemas.microsoft.com/office/powerpoint/2010/main" val="244852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obtaining the word-based and Knowledge based sentence representations,  they are then concatenated into the encoded sentence representation.</a:t>
            </a:r>
          </a:p>
          <a:p>
            <a:endParaRPr lang="en-US" dirty="0"/>
          </a:p>
          <a:p>
            <a:r>
              <a:rPr lang="en-US" dirty="0"/>
              <a:t>The Knowledge based question representation and the knowledge based answer representation are vectors in the order of words in a sentence.</a:t>
            </a:r>
          </a:p>
          <a:p>
            <a:r>
              <a:rPr lang="en-US" dirty="0"/>
              <a:t>And since the fully connected layer concatenates the outputs from all the filters, in the dimension of the feature instead of the sequence, so the order of knowledge based representations is consistent with the order of word based representations.</a:t>
            </a:r>
          </a:p>
          <a:p>
            <a:endParaRPr lang="en-US" dirty="0"/>
          </a:p>
          <a:p>
            <a:r>
              <a:rPr lang="en-US" dirty="0"/>
              <a:t>Okay, so that’s the task specific encoder layer.</a:t>
            </a:r>
          </a:p>
        </p:txBody>
      </p:sp>
      <p:sp>
        <p:nvSpPr>
          <p:cNvPr id="4" name="Slide Number Placeholder 3"/>
          <p:cNvSpPr>
            <a:spLocks noGrp="1"/>
          </p:cNvSpPr>
          <p:nvPr>
            <p:ph type="sldNum" sz="quarter" idx="5"/>
          </p:nvPr>
        </p:nvSpPr>
        <p:spPr/>
        <p:txBody>
          <a:bodyPr/>
          <a:lstStyle/>
          <a:p>
            <a:fld id="{F039F5F8-293E-A148-B04A-C3B2AA7BF349}" type="slidenum">
              <a:rPr lang="en-US" smtClean="0"/>
              <a:t>13</a:t>
            </a:fld>
            <a:endParaRPr lang="en-US"/>
          </a:p>
        </p:txBody>
      </p:sp>
    </p:spTree>
    <p:extLst>
      <p:ext uri="{BB962C8B-B14F-4D97-AF65-F5344CB8AC3E}">
        <p14:creationId xmlns:p14="http://schemas.microsoft.com/office/powerpoint/2010/main" val="403311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encoding sentences into vector representations with the the task specific encoder, the shared representation learning layer is used to share </a:t>
            </a:r>
          </a:p>
          <a:p>
            <a:r>
              <a:rPr lang="en-US" dirty="0"/>
              <a:t>High-level information across different tasks.</a:t>
            </a:r>
          </a:p>
          <a:p>
            <a:endParaRPr lang="en-US" dirty="0"/>
          </a:p>
          <a:p>
            <a:r>
              <a:rPr lang="en-US" dirty="0"/>
              <a:t>At this point the sentence representations contains richer semantic meaning and share more similar distributions with other tasks.</a:t>
            </a:r>
          </a:p>
          <a:p>
            <a:endParaRPr lang="en-US" dirty="0"/>
          </a:p>
          <a:p>
            <a:r>
              <a:rPr lang="en-US" dirty="0"/>
              <a:t>So they integrate the encoded vectors from all the tasks and pass them through a high level shared Siamese Bi-LSTM to generate the final QA representations.</a:t>
            </a:r>
          </a:p>
          <a:p>
            <a:endParaRPr lang="en-US" dirty="0"/>
          </a:p>
          <a:p>
            <a:r>
              <a:rPr lang="en-US" dirty="0"/>
              <a:t>One other thing they do here is applying average pooling over the </a:t>
            </a:r>
            <a:r>
              <a:rPr lang="en-US" dirty="0" err="1"/>
              <a:t>BiLSTM</a:t>
            </a:r>
            <a:r>
              <a:rPr lang="en-US" dirty="0"/>
              <a:t> output:</a:t>
            </a:r>
          </a:p>
          <a:p>
            <a:endParaRPr lang="en-US" dirty="0"/>
          </a:p>
          <a:p>
            <a:r>
              <a:rPr lang="en-US" dirty="0"/>
              <a:t>They also incorporate some word and knowledge overlap features to form the final feature space for binary classification.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14</a:t>
            </a:fld>
            <a:endParaRPr lang="en-US"/>
          </a:p>
        </p:txBody>
      </p:sp>
    </p:spTree>
    <p:extLst>
      <p:ext uri="{BB962C8B-B14F-4D97-AF65-F5344CB8AC3E}">
        <p14:creationId xmlns:p14="http://schemas.microsoft.com/office/powerpoint/2010/main" val="183308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for a question q answer a pair and its label y in the k-</a:t>
            </a:r>
            <a:r>
              <a:rPr lang="en-US" dirty="0" err="1"/>
              <a:t>th</a:t>
            </a:r>
            <a:r>
              <a:rPr lang="en-US" dirty="0"/>
              <a:t> task, the final feature representation is fed into the task specific </a:t>
            </a:r>
            <a:r>
              <a:rPr lang="en-US" dirty="0" err="1"/>
              <a:t>softmax</a:t>
            </a:r>
            <a:r>
              <a:rPr lang="en-US" dirty="0"/>
              <a:t> layer for binary classification. </a:t>
            </a:r>
          </a:p>
          <a:p>
            <a:endParaRPr lang="en-US" dirty="0"/>
          </a:p>
          <a:p>
            <a:r>
              <a:rPr lang="en-US" dirty="0"/>
              <a:t>Where p is the predicted probability, W and b are the task-specific weight matrix and bias vector in the hidden layer.</a:t>
            </a:r>
          </a:p>
          <a:p>
            <a:endParaRPr lang="en-US" dirty="0"/>
          </a:p>
          <a:p>
            <a:r>
              <a:rPr lang="en-US" dirty="0"/>
              <a:t>And the overall multi-task learning model is trained to minimize the cross-entropy loss function.</a:t>
            </a:r>
          </a:p>
          <a:p>
            <a:endParaRPr lang="en-US" dirty="0"/>
          </a:p>
          <a:p>
            <a:r>
              <a:rPr lang="en-US" dirty="0"/>
              <a:t>In practice, the same weight is assigned to all tasks.</a:t>
            </a:r>
          </a:p>
          <a:p>
            <a:endParaRPr lang="en-US" dirty="0"/>
          </a:p>
          <a:p>
            <a:r>
              <a:rPr lang="en-US" dirty="0"/>
              <a:t>So that’s multi-task learning.</a:t>
            </a:r>
          </a:p>
        </p:txBody>
      </p:sp>
      <p:sp>
        <p:nvSpPr>
          <p:cNvPr id="4" name="Slide Number Placeholder 3"/>
          <p:cNvSpPr>
            <a:spLocks noGrp="1"/>
          </p:cNvSpPr>
          <p:nvPr>
            <p:ph type="sldNum" sz="quarter" idx="5"/>
          </p:nvPr>
        </p:nvSpPr>
        <p:spPr/>
        <p:txBody>
          <a:bodyPr/>
          <a:lstStyle/>
          <a:p>
            <a:fld id="{F039F5F8-293E-A148-B04A-C3B2AA7BF349}" type="slidenum">
              <a:rPr lang="en-US" smtClean="0"/>
              <a:t>15</a:t>
            </a:fld>
            <a:endParaRPr lang="en-US"/>
          </a:p>
        </p:txBody>
      </p:sp>
    </p:spTree>
    <p:extLst>
      <p:ext uri="{BB962C8B-B14F-4D97-AF65-F5344CB8AC3E}">
        <p14:creationId xmlns:p14="http://schemas.microsoft.com/office/powerpoint/2010/main" val="3071419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multi-task learning with multi-view attention</a:t>
            </a:r>
          </a:p>
          <a:p>
            <a:endParaRPr lang="en-US" dirty="0"/>
          </a:p>
          <a:p>
            <a:r>
              <a:rPr lang="en-US" dirty="0"/>
              <a:t>So in order to enhance the interaction between different tasks they propose multi-view attention mechanism to fetch important information from task specific layers as well as shared layers.</a:t>
            </a:r>
          </a:p>
          <a:p>
            <a:endParaRPr lang="en-US" dirty="0"/>
          </a:p>
          <a:p>
            <a:r>
              <a:rPr lang="en-US" dirty="0"/>
              <a:t>So there are five attention views computed in this model; </a:t>
            </a:r>
          </a:p>
          <a:p>
            <a:pPr marL="171450" indent="-171450">
              <a:buFontTx/>
              <a:buChar char="-"/>
            </a:pPr>
            <a:r>
              <a:rPr lang="en-US" dirty="0"/>
              <a:t>Word view</a:t>
            </a:r>
          </a:p>
          <a:p>
            <a:pPr marL="171450" indent="-171450">
              <a:buFontTx/>
              <a:buChar char="-"/>
            </a:pPr>
            <a:r>
              <a:rPr lang="en-US" dirty="0"/>
              <a:t>Knowledge view</a:t>
            </a:r>
          </a:p>
          <a:p>
            <a:pPr marL="171450" indent="-171450">
              <a:buFontTx/>
              <a:buChar char="-"/>
            </a:pPr>
            <a:r>
              <a:rPr lang="en-US" dirty="0"/>
              <a:t>Semantic view</a:t>
            </a:r>
          </a:p>
          <a:p>
            <a:pPr marL="171450" indent="-171450">
              <a:buFontTx/>
              <a:buChar char="-"/>
            </a:pPr>
            <a:r>
              <a:rPr lang="en-US" dirty="0"/>
              <a:t>Knowledge semantic view</a:t>
            </a:r>
          </a:p>
          <a:p>
            <a:pPr marL="171450" indent="-171450">
              <a:buFontTx/>
              <a:buChar char="-"/>
            </a:pPr>
            <a:r>
              <a:rPr lang="en-US" dirty="0"/>
              <a:t>Co-attention view</a:t>
            </a:r>
          </a:p>
        </p:txBody>
      </p:sp>
      <p:sp>
        <p:nvSpPr>
          <p:cNvPr id="4" name="Slide Number Placeholder 3"/>
          <p:cNvSpPr>
            <a:spLocks noGrp="1"/>
          </p:cNvSpPr>
          <p:nvPr>
            <p:ph type="sldNum" sz="quarter" idx="5"/>
          </p:nvPr>
        </p:nvSpPr>
        <p:spPr/>
        <p:txBody>
          <a:bodyPr/>
          <a:lstStyle/>
          <a:p>
            <a:fld id="{F039F5F8-293E-A148-B04A-C3B2AA7BF349}" type="slidenum">
              <a:rPr lang="en-US" smtClean="0"/>
              <a:t>16</a:t>
            </a:fld>
            <a:endParaRPr lang="en-US"/>
          </a:p>
        </p:txBody>
      </p:sp>
    </p:spTree>
    <p:extLst>
      <p:ext uri="{BB962C8B-B14F-4D97-AF65-F5344CB8AC3E}">
        <p14:creationId xmlns:p14="http://schemas.microsoft.com/office/powerpoint/2010/main" val="3224320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first adopt a two way attention mechanism from this paper to interactively model a pair of question answer sentences.</a:t>
            </a:r>
          </a:p>
          <a:p>
            <a:r>
              <a:rPr lang="en-US" dirty="0"/>
              <a:t>And here they attend to corresponding important information in two sentences.</a:t>
            </a:r>
          </a:p>
          <a:p>
            <a:endParaRPr lang="en-US" dirty="0"/>
          </a:p>
          <a:p>
            <a:r>
              <a:rPr lang="en-US" dirty="0"/>
              <a:t>And so they collect attention weights from both the word and the knowledge embeddings</a:t>
            </a:r>
          </a:p>
          <a:p>
            <a:endParaRPr lang="en-US" dirty="0"/>
          </a:p>
          <a:p>
            <a:r>
              <a:rPr lang="en-US" dirty="0"/>
              <a:t>Where </a:t>
            </a:r>
            <a:r>
              <a:rPr lang="en-US" dirty="0" err="1"/>
              <a:t>Uw</a:t>
            </a:r>
            <a:r>
              <a:rPr lang="en-US" dirty="0"/>
              <a:t> and </a:t>
            </a:r>
            <a:r>
              <a:rPr lang="en-US" dirty="0" err="1"/>
              <a:t>Uk</a:t>
            </a:r>
            <a:r>
              <a:rPr lang="en-US" dirty="0"/>
              <a:t> are parameter matrices to be learned. And the d here is the embedding dimension.</a:t>
            </a:r>
          </a:p>
          <a:p>
            <a:endParaRPr lang="en-US" dirty="0"/>
          </a:p>
          <a:p>
            <a:r>
              <a:rPr lang="en-US" dirty="0"/>
              <a:t>Then to obtain the the word and knowledge view attention weights from question and answer they apply max pooling on the attention weights from the embedding.</a:t>
            </a:r>
          </a:p>
          <a:p>
            <a:endParaRPr lang="en-US" dirty="0"/>
          </a:p>
          <a:p>
            <a:r>
              <a:rPr lang="en-US" dirty="0"/>
              <a:t>And alpha 1 and 2 here are attention weights for the word view and knowledge view.</a:t>
            </a:r>
          </a:p>
        </p:txBody>
      </p:sp>
      <p:sp>
        <p:nvSpPr>
          <p:cNvPr id="4" name="Slide Number Placeholder 3"/>
          <p:cNvSpPr>
            <a:spLocks noGrp="1"/>
          </p:cNvSpPr>
          <p:nvPr>
            <p:ph type="sldNum" sz="quarter" idx="5"/>
          </p:nvPr>
        </p:nvSpPr>
        <p:spPr/>
        <p:txBody>
          <a:bodyPr/>
          <a:lstStyle/>
          <a:p>
            <a:fld id="{F039F5F8-293E-A148-B04A-C3B2AA7BF349}" type="slidenum">
              <a:rPr lang="en-US" smtClean="0"/>
              <a:t>17</a:t>
            </a:fld>
            <a:endParaRPr lang="en-US"/>
          </a:p>
        </p:txBody>
      </p:sp>
    </p:spTree>
    <p:extLst>
      <p:ext uri="{BB962C8B-B14F-4D97-AF65-F5344CB8AC3E}">
        <p14:creationId xmlns:p14="http://schemas.microsoft.com/office/powerpoint/2010/main" val="133279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semantic view and knowledge semantic view</a:t>
            </a:r>
          </a:p>
          <a:p>
            <a:endParaRPr lang="en-US" dirty="0"/>
          </a:p>
          <a:p>
            <a:r>
              <a:rPr lang="en-US" dirty="0"/>
              <a:t>In this case they exploit the overall context semantic information as the attention source over all the elements in the sentence.</a:t>
            </a:r>
          </a:p>
          <a:p>
            <a:endParaRPr lang="en-US" dirty="0"/>
          </a:p>
          <a:p>
            <a:r>
              <a:rPr lang="en-US" dirty="0"/>
              <a:t>So they apply both mean and max pooling over the output of the task specific encoder layer to obtain the overall semantic information of the sentence.</a:t>
            </a:r>
          </a:p>
          <a:p>
            <a:endParaRPr lang="en-US" dirty="0"/>
          </a:p>
          <a:p>
            <a:r>
              <a:rPr lang="en-US" dirty="0"/>
              <a:t># So here the results show that average pooling on word level and max pooling on knowledge level achieves best performance.</a:t>
            </a:r>
          </a:p>
          <a:p>
            <a:endParaRPr lang="en-US" dirty="0"/>
          </a:p>
          <a:p>
            <a:r>
              <a:rPr lang="en-US" dirty="0"/>
              <a:t>So the attention mechanism considers the semantic information because it is expected to capture the correlation between question words and answer words.</a:t>
            </a:r>
          </a:p>
        </p:txBody>
      </p:sp>
      <p:sp>
        <p:nvSpPr>
          <p:cNvPr id="4" name="Slide Number Placeholder 3"/>
          <p:cNvSpPr>
            <a:spLocks noGrp="1"/>
          </p:cNvSpPr>
          <p:nvPr>
            <p:ph type="sldNum" sz="quarter" idx="5"/>
          </p:nvPr>
        </p:nvSpPr>
        <p:spPr/>
        <p:txBody>
          <a:bodyPr/>
          <a:lstStyle/>
          <a:p>
            <a:fld id="{F039F5F8-293E-A148-B04A-C3B2AA7BF349}" type="slidenum">
              <a:rPr lang="en-US" smtClean="0"/>
              <a:t>18</a:t>
            </a:fld>
            <a:endParaRPr lang="en-US"/>
          </a:p>
        </p:txBody>
      </p:sp>
    </p:spTree>
    <p:extLst>
      <p:ext uri="{BB962C8B-B14F-4D97-AF65-F5344CB8AC3E}">
        <p14:creationId xmlns:p14="http://schemas.microsoft.com/office/powerpoint/2010/main" val="3377547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co-attention they also employ a two way attention mechanism to generate the co-attention between the final representations of the question and answer.</a:t>
            </a:r>
          </a:p>
        </p:txBody>
      </p:sp>
      <p:sp>
        <p:nvSpPr>
          <p:cNvPr id="4" name="Slide Number Placeholder 3"/>
          <p:cNvSpPr>
            <a:spLocks noGrp="1"/>
          </p:cNvSpPr>
          <p:nvPr>
            <p:ph type="sldNum" sz="quarter" idx="5"/>
          </p:nvPr>
        </p:nvSpPr>
        <p:spPr/>
        <p:txBody>
          <a:bodyPr/>
          <a:lstStyle/>
          <a:p>
            <a:fld id="{F039F5F8-293E-A148-B04A-C3B2AA7BF349}" type="slidenum">
              <a:rPr lang="en-US" smtClean="0"/>
              <a:t>19</a:t>
            </a:fld>
            <a:endParaRPr lang="en-US"/>
          </a:p>
        </p:txBody>
      </p:sp>
    </p:spTree>
    <p:extLst>
      <p:ext uri="{BB962C8B-B14F-4D97-AF65-F5344CB8AC3E}">
        <p14:creationId xmlns:p14="http://schemas.microsoft.com/office/powerpoint/2010/main" val="232139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2</a:t>
            </a:fld>
            <a:endParaRPr lang="en-US"/>
          </a:p>
        </p:txBody>
      </p:sp>
    </p:spTree>
    <p:extLst>
      <p:ext uri="{BB962C8B-B14F-4D97-AF65-F5344CB8AC3E}">
        <p14:creationId xmlns:p14="http://schemas.microsoft.com/office/powerpoint/2010/main" val="514039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over all multi view-attention fusion from: word-view, knowledge-view, semantic view, knowledge semantic view and co-attention views  is defined as </a:t>
            </a:r>
          </a:p>
          <a:p>
            <a:endParaRPr lang="en-US" dirty="0"/>
          </a:p>
          <a:p>
            <a:r>
              <a:rPr lang="en-US" dirty="0"/>
              <a:t>In order to observe the contribution of each each view of attention the same weight is assigned to all views of attention in the experiment.</a:t>
            </a:r>
          </a:p>
          <a:p>
            <a:endParaRPr lang="en-US" dirty="0"/>
          </a:p>
          <a:p>
            <a:r>
              <a:rPr lang="en-US" dirty="0"/>
              <a:t>An the final attentive question answer representations will be</a:t>
            </a:r>
          </a:p>
        </p:txBody>
      </p:sp>
      <p:sp>
        <p:nvSpPr>
          <p:cNvPr id="4" name="Slide Number Placeholder 3"/>
          <p:cNvSpPr>
            <a:spLocks noGrp="1"/>
          </p:cNvSpPr>
          <p:nvPr>
            <p:ph type="sldNum" sz="quarter" idx="5"/>
          </p:nvPr>
        </p:nvSpPr>
        <p:spPr/>
        <p:txBody>
          <a:bodyPr/>
          <a:lstStyle/>
          <a:p>
            <a:fld id="{F039F5F8-293E-A148-B04A-C3B2AA7BF349}" type="slidenum">
              <a:rPr lang="en-US" smtClean="0"/>
              <a:t>20</a:t>
            </a:fld>
            <a:endParaRPr lang="en-US"/>
          </a:p>
        </p:txBody>
      </p:sp>
    </p:spTree>
    <p:extLst>
      <p:ext uri="{BB962C8B-B14F-4D97-AF65-F5344CB8AC3E}">
        <p14:creationId xmlns:p14="http://schemas.microsoft.com/office/powerpoint/2010/main" val="1579531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lets start with the introduction</a:t>
            </a:r>
          </a:p>
        </p:txBody>
      </p:sp>
      <p:sp>
        <p:nvSpPr>
          <p:cNvPr id="4" name="Slide Number Placeholder 3"/>
          <p:cNvSpPr>
            <a:spLocks noGrp="1"/>
          </p:cNvSpPr>
          <p:nvPr>
            <p:ph type="sldNum" sz="quarter" idx="5"/>
          </p:nvPr>
        </p:nvSpPr>
        <p:spPr/>
        <p:txBody>
          <a:bodyPr/>
          <a:lstStyle/>
          <a:p>
            <a:fld id="{F039F5F8-293E-A148-B04A-C3B2AA7BF349}" type="slidenum">
              <a:rPr lang="en-US" smtClean="0"/>
              <a:t>21</a:t>
            </a:fld>
            <a:endParaRPr lang="en-US"/>
          </a:p>
        </p:txBody>
      </p:sp>
    </p:spTree>
    <p:extLst>
      <p:ext uri="{BB962C8B-B14F-4D97-AF65-F5344CB8AC3E}">
        <p14:creationId xmlns:p14="http://schemas.microsoft.com/office/powerpoint/2010/main" val="425694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answer selection task they use: Yahoo QA and and TREC QA datasets, for KBQA task they use simple questions and </a:t>
            </a:r>
            <a:r>
              <a:rPr lang="en-US" dirty="0" err="1"/>
              <a:t>WebQSP</a:t>
            </a:r>
            <a:r>
              <a:rPr lang="en-US" dirty="0"/>
              <a:t> datasets with the default splits as provided in the initial papers.</a:t>
            </a:r>
          </a:p>
          <a:p>
            <a:endParaRPr lang="en-US" dirty="0"/>
          </a:p>
          <a:p>
            <a:r>
              <a:rPr lang="en-US" dirty="0"/>
              <a:t>YahooQA1 An open-domain community-based dataset collected from Yahoo Answers</a:t>
            </a:r>
          </a:p>
          <a:p>
            <a:endParaRPr lang="en-US" dirty="0"/>
          </a:p>
          <a:p>
            <a:r>
              <a:rPr lang="en-US" dirty="0"/>
              <a:t>TREC QA A widely-adopted factoid question answering dataset</a:t>
            </a:r>
          </a:p>
          <a:p>
            <a:endParaRPr lang="en-US" dirty="0"/>
          </a:p>
          <a:p>
            <a:r>
              <a:rPr lang="en-US" dirty="0" err="1"/>
              <a:t>SimpleQuestions</a:t>
            </a:r>
            <a:r>
              <a:rPr lang="en-US" dirty="0"/>
              <a:t> A single-relation KBQA dataset</a:t>
            </a:r>
          </a:p>
          <a:p>
            <a:endParaRPr lang="en-US" dirty="0"/>
          </a:p>
          <a:p>
            <a:r>
              <a:rPr lang="en-US" dirty="0" err="1"/>
              <a:t>WebQSP</a:t>
            </a:r>
            <a:r>
              <a:rPr lang="en-US" dirty="0"/>
              <a:t> A multi-relation KBQA dataset</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22</a:t>
            </a:fld>
            <a:endParaRPr lang="en-US"/>
          </a:p>
        </p:txBody>
      </p:sp>
    </p:spTree>
    <p:extLst>
      <p:ext uri="{BB962C8B-B14F-4D97-AF65-F5344CB8AC3E}">
        <p14:creationId xmlns:p14="http://schemas.microsoft.com/office/powerpoint/2010/main" val="3814120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answer selection task, four methods listed achieve state-of-the-art results in Yahoo QA and TREC QA datasets. </a:t>
            </a:r>
          </a:p>
          <a:p>
            <a:r>
              <a:rPr lang="en-US" dirty="0"/>
              <a:t>The first three methods (Tay et al. 2017; Tay, Tuan, and Hui 2018a; Tay, Tuan, and Hui 2018b) are traditional single-task learning methods, </a:t>
            </a:r>
          </a:p>
          <a:p>
            <a:endParaRPr lang="en-US" dirty="0"/>
          </a:p>
          <a:p>
            <a:r>
              <a:rPr lang="en-US" dirty="0"/>
              <a:t>while Deng et al. (2018) employs transfer learning method to pre-train the model with a large-scale dataset and leverages external knowledge from KB to improve the sentence representational learning. </a:t>
            </a:r>
          </a:p>
          <a:p>
            <a:endParaRPr lang="en-US" dirty="0"/>
          </a:p>
          <a:p>
            <a:r>
              <a:rPr lang="en-US" dirty="0"/>
              <a:t>For KBQA task, they compare the proposed method to four single-task learning state-of-the-art methods. </a:t>
            </a:r>
          </a:p>
          <a:p>
            <a:r>
              <a:rPr lang="en-US" dirty="0"/>
              <a:t># Note that we start with the same entity linking results as Yu et al. (2017). </a:t>
            </a:r>
          </a:p>
          <a:p>
            <a:endParaRPr lang="en-US" dirty="0"/>
          </a:p>
          <a:p>
            <a:r>
              <a:rPr lang="en-US" dirty="0"/>
              <a:t>In general, the proposed multi-view attention based MTL method, MVA-MTQA-net (MTL), outperforms the state-of the-art results by a noticeable margin on all the datasets. </a:t>
            </a:r>
          </a:p>
          <a:p>
            <a:endParaRPr lang="en-US" dirty="0"/>
          </a:p>
          <a:p>
            <a:r>
              <a:rPr lang="en-US" dirty="0"/>
              <a:t>For instance, on the </a:t>
            </a:r>
            <a:r>
              <a:rPr lang="en-US" dirty="0" err="1"/>
              <a:t>YahooQA</a:t>
            </a:r>
            <a:r>
              <a:rPr lang="en-US" dirty="0"/>
              <a:t> and </a:t>
            </a:r>
            <a:r>
              <a:rPr lang="en-US" dirty="0" err="1"/>
              <a:t>SimpleQuestions</a:t>
            </a:r>
            <a:r>
              <a:rPr lang="en-US" dirty="0"/>
              <a:t> dataset, the proposed method improves about 8% and 2% on the metrics over these baselines. </a:t>
            </a:r>
          </a:p>
          <a:p>
            <a:endParaRPr lang="en-US" dirty="0"/>
          </a:p>
          <a:p>
            <a:r>
              <a:rPr lang="en-US" dirty="0"/>
              <a:t>In both MVA-MTQA-net and its basic model (</a:t>
            </a:r>
            <a:r>
              <a:rPr lang="en-US" dirty="0" err="1"/>
              <a:t>MTQAnet</a:t>
            </a:r>
            <a:r>
              <a:rPr lang="en-US" dirty="0"/>
              <a:t>), multi-task learning (MTL) methods can significantly improve the performance of all four datasets compared with single-task learning (STL), which demonstrates the effectiveness of combining answer selection and knowledge base question answering to conduct multi-task learning</a:t>
            </a:r>
          </a:p>
        </p:txBody>
      </p:sp>
      <p:sp>
        <p:nvSpPr>
          <p:cNvPr id="4" name="Slide Number Placeholder 3"/>
          <p:cNvSpPr>
            <a:spLocks noGrp="1"/>
          </p:cNvSpPr>
          <p:nvPr>
            <p:ph type="sldNum" sz="quarter" idx="5"/>
          </p:nvPr>
        </p:nvSpPr>
        <p:spPr/>
        <p:txBody>
          <a:bodyPr/>
          <a:lstStyle/>
          <a:p>
            <a:fld id="{F039F5F8-293E-A148-B04A-C3B2AA7BF349}" type="slidenum">
              <a:rPr lang="en-US" smtClean="0"/>
              <a:t>23</a:t>
            </a:fld>
            <a:endParaRPr lang="en-US"/>
          </a:p>
        </p:txBody>
      </p:sp>
    </p:spTree>
    <p:extLst>
      <p:ext uri="{BB962C8B-B14F-4D97-AF65-F5344CB8AC3E}">
        <p14:creationId xmlns:p14="http://schemas.microsoft.com/office/powerpoint/2010/main" val="779625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24</a:t>
            </a:fld>
            <a:endParaRPr lang="en-US"/>
          </a:p>
        </p:txBody>
      </p:sp>
    </p:spTree>
    <p:extLst>
      <p:ext uri="{BB962C8B-B14F-4D97-AF65-F5344CB8AC3E}">
        <p14:creationId xmlns:p14="http://schemas.microsoft.com/office/powerpoint/2010/main" val="3722390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Multi-view attention scheme provides an intuitive way to inspect the importance of each word in the question and answer by visualizing the attention weight from each kind of view.</a:t>
            </a:r>
          </a:p>
          <a:p>
            <a:endParaRPr lang="en-US" dirty="0"/>
          </a:p>
          <a:p>
            <a:r>
              <a:rPr lang="en-US" dirty="0"/>
              <a:t>For example here is a Question answer pair from AS and KBQA.</a:t>
            </a:r>
          </a:p>
          <a:p>
            <a:endParaRPr lang="en-US" dirty="0"/>
          </a:p>
          <a:p>
            <a:r>
              <a:rPr lang="en-US" dirty="0"/>
              <a:t>These are attention weights predicted by the MTV-MTQA-net  </a:t>
            </a:r>
          </a:p>
          <a:p>
            <a:endParaRPr lang="en-US" dirty="0"/>
          </a:p>
          <a:p>
            <a:r>
              <a:rPr lang="en-US" dirty="0"/>
              <a:t>(Each view of attention weights is normalized for easy differentiation)</a:t>
            </a:r>
          </a:p>
          <a:p>
            <a:endParaRPr lang="en-US" dirty="0"/>
          </a:p>
          <a:p>
            <a:r>
              <a:rPr lang="en-US" dirty="0"/>
              <a:t>For attention weights from word-view, words with rich information like like Jonny </a:t>
            </a:r>
            <a:r>
              <a:rPr lang="en-US" dirty="0" err="1"/>
              <a:t>appleased</a:t>
            </a:r>
            <a:r>
              <a:rPr lang="en-US" dirty="0"/>
              <a:t> in both question and answer receive receive high weights.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attention weights from knowledge-view, entity with valuable information like John chapman are assigned with high weights.</a:t>
            </a:r>
          </a:p>
          <a:p>
            <a:endParaRPr lang="en-US" dirty="0"/>
          </a:p>
          <a:p>
            <a:r>
              <a:rPr lang="en-US" dirty="0"/>
              <a:t>And in semantic view not only similar words but also related sentence elements like aka American folk hero.</a:t>
            </a:r>
          </a:p>
          <a:p>
            <a:endParaRPr lang="en-US" dirty="0"/>
          </a:p>
          <a:p>
            <a:r>
              <a:rPr lang="en-US" dirty="0"/>
              <a:t>And for co-attention there is a more synthetical attention distribution over all the words.</a:t>
            </a:r>
          </a:p>
          <a:p>
            <a:endParaRPr lang="en-US" dirty="0"/>
          </a:p>
          <a:p>
            <a:endParaRPr lang="en-US" dirty="0"/>
          </a:p>
          <a:p>
            <a:r>
              <a:rPr lang="en-US" dirty="0"/>
              <a:t>For the example in b here, for the question we observe </a:t>
            </a:r>
            <a:r>
              <a:rPr lang="en-US" dirty="0" err="1"/>
              <a:t>kinda</a:t>
            </a:r>
            <a:r>
              <a:rPr lang="en-US" dirty="0"/>
              <a:t> a similar distribution with attention weights in question a. because the form of question in KBQA is in accord with that in AS task.</a:t>
            </a:r>
          </a:p>
          <a:p>
            <a:endParaRPr lang="en-US" dirty="0"/>
          </a:p>
          <a:p>
            <a:r>
              <a:rPr lang="en-US" dirty="0"/>
              <a:t>But for the answer, the word view,  attention compensate for the insufficiency of the knowledge level attentions. </a:t>
            </a:r>
            <a:r>
              <a:rPr lang="en-US" dirty="0" err="1"/>
              <a:t>Eg</a:t>
            </a:r>
            <a:r>
              <a:rPr lang="en-US" dirty="0"/>
              <a:t> </a:t>
            </a:r>
            <a:r>
              <a:rPr lang="en-US" dirty="0" err="1"/>
              <a:t>guidbooks</a:t>
            </a:r>
            <a:r>
              <a:rPr lang="en-US" dirty="0"/>
              <a:t> which is neglected in the knowledge level attention due to the incompleteness of the KG.</a:t>
            </a:r>
          </a:p>
          <a:p>
            <a:endParaRPr lang="en-US" dirty="0"/>
          </a:p>
          <a:p>
            <a:r>
              <a:rPr lang="en-US" dirty="0"/>
              <a:t>So the results in general demonstrate the effectiveness of combining word-level and knowledge-level information in the KBQA task.</a:t>
            </a:r>
          </a:p>
        </p:txBody>
      </p:sp>
      <p:sp>
        <p:nvSpPr>
          <p:cNvPr id="4" name="Slide Number Placeholder 3"/>
          <p:cNvSpPr>
            <a:spLocks noGrp="1"/>
          </p:cNvSpPr>
          <p:nvPr>
            <p:ph type="sldNum" sz="quarter" idx="5"/>
          </p:nvPr>
        </p:nvSpPr>
        <p:spPr/>
        <p:txBody>
          <a:bodyPr/>
          <a:lstStyle/>
          <a:p>
            <a:fld id="{F039F5F8-293E-A148-B04A-C3B2AA7BF349}" type="slidenum">
              <a:rPr lang="en-US" smtClean="0"/>
              <a:t>25</a:t>
            </a:fld>
            <a:endParaRPr lang="en-US"/>
          </a:p>
        </p:txBody>
      </p:sp>
    </p:spTree>
    <p:extLst>
      <p:ext uri="{BB962C8B-B14F-4D97-AF65-F5344CB8AC3E}">
        <p14:creationId xmlns:p14="http://schemas.microsoft.com/office/powerpoint/2010/main" val="1995089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lets start with the introduction</a:t>
            </a:r>
          </a:p>
        </p:txBody>
      </p:sp>
      <p:sp>
        <p:nvSpPr>
          <p:cNvPr id="4" name="Slide Number Placeholder 3"/>
          <p:cNvSpPr>
            <a:spLocks noGrp="1"/>
          </p:cNvSpPr>
          <p:nvPr>
            <p:ph type="sldNum" sz="quarter" idx="5"/>
          </p:nvPr>
        </p:nvSpPr>
        <p:spPr/>
        <p:txBody>
          <a:bodyPr/>
          <a:lstStyle/>
          <a:p>
            <a:fld id="{F039F5F8-293E-A148-B04A-C3B2AA7BF349}" type="slidenum">
              <a:rPr lang="en-US" smtClean="0"/>
              <a:t>26</a:t>
            </a:fld>
            <a:endParaRPr lang="en-US"/>
          </a:p>
        </p:txBody>
      </p:sp>
    </p:spTree>
    <p:extLst>
      <p:ext uri="{BB962C8B-B14F-4D97-AF65-F5344CB8AC3E}">
        <p14:creationId xmlns:p14="http://schemas.microsoft.com/office/powerpoint/2010/main" val="129622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lets start with the introduction</a:t>
            </a:r>
          </a:p>
        </p:txBody>
      </p:sp>
      <p:sp>
        <p:nvSpPr>
          <p:cNvPr id="4" name="Slide Number Placeholder 3"/>
          <p:cNvSpPr>
            <a:spLocks noGrp="1"/>
          </p:cNvSpPr>
          <p:nvPr>
            <p:ph type="sldNum" sz="quarter" idx="5"/>
          </p:nvPr>
        </p:nvSpPr>
        <p:spPr/>
        <p:txBody>
          <a:bodyPr/>
          <a:lstStyle/>
          <a:p>
            <a:fld id="{F039F5F8-293E-A148-B04A-C3B2AA7BF349}" type="slidenum">
              <a:rPr lang="en-US" smtClean="0"/>
              <a:t>3</a:t>
            </a:fld>
            <a:endParaRPr lang="en-US"/>
          </a:p>
        </p:txBody>
      </p:sp>
    </p:spTree>
    <p:extLst>
      <p:ext uri="{BB962C8B-B14F-4D97-AF65-F5344CB8AC3E}">
        <p14:creationId xmlns:p14="http://schemas.microsoft.com/office/powerpoint/2010/main" val="324039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answer selection and knowledge base question answering are two important tasks in question answering systems.</a:t>
            </a:r>
          </a:p>
          <a:p>
            <a:endParaRPr lang="en-US" dirty="0"/>
          </a:p>
          <a:p>
            <a:r>
              <a:rPr lang="en-US" dirty="0"/>
              <a:t>In answer selection for example given a question, answer selection aims to pick out a correct answer from a set of candidate answers to answer the question.</a:t>
            </a:r>
          </a:p>
          <a:p>
            <a:endParaRPr lang="en-US" dirty="0"/>
          </a:p>
          <a:p>
            <a:r>
              <a:rPr lang="en-US" dirty="0"/>
              <a:t>On the other hand, the KBQA aims to pick out a fact from a given KB to answer the question. </a:t>
            </a:r>
          </a:p>
          <a:p>
            <a:endParaRPr lang="en-US" dirty="0"/>
          </a:p>
          <a:p>
            <a:r>
              <a:rPr lang="en-US" dirty="0"/>
              <a:t>Now many existing methods whether semantic parsing methods or deep learning models solve these two tasks separately, which brings about a lot of repetitive work and neglects the rich correlation information between the tasks.</a:t>
            </a:r>
          </a:p>
        </p:txBody>
      </p:sp>
      <p:sp>
        <p:nvSpPr>
          <p:cNvPr id="4" name="Slide Number Placeholder 3"/>
          <p:cNvSpPr>
            <a:spLocks noGrp="1"/>
          </p:cNvSpPr>
          <p:nvPr>
            <p:ph type="sldNum" sz="quarter" idx="5"/>
          </p:nvPr>
        </p:nvSpPr>
        <p:spPr/>
        <p:txBody>
          <a:bodyPr/>
          <a:lstStyle/>
          <a:p>
            <a:fld id="{F039F5F8-293E-A148-B04A-C3B2AA7BF349}" type="slidenum">
              <a:rPr lang="en-US" smtClean="0"/>
              <a:t>4</a:t>
            </a:fld>
            <a:endParaRPr lang="en-US"/>
          </a:p>
        </p:txBody>
      </p:sp>
    </p:spTree>
    <p:extLst>
      <p:ext uri="{BB962C8B-B14F-4D97-AF65-F5344CB8AC3E}">
        <p14:creationId xmlns:p14="http://schemas.microsoft.com/office/powerpoint/2010/main" val="272081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different from many existing works,  this paper tries to solve AS and KBQA tasks together using the concept of multi-task learning.</a:t>
            </a:r>
          </a:p>
          <a:p>
            <a:endParaRPr lang="en-US" dirty="0"/>
          </a:p>
          <a:p>
            <a:r>
              <a:rPr lang="en-US" dirty="0"/>
              <a:t>And the motivation of doing this is that, both AS and KBQA can be regarded as a ranking problem with one at text-level, while the other one at Knowledge level.</a:t>
            </a:r>
          </a:p>
          <a:p>
            <a:endParaRPr lang="en-US" dirty="0"/>
          </a:p>
          <a:p>
            <a:r>
              <a:rPr lang="en-US" dirty="0"/>
              <a:t>And also both tasks can benefit each other. </a:t>
            </a:r>
          </a:p>
          <a:p>
            <a:r>
              <a:rPr lang="en-US" dirty="0"/>
              <a:t>Because AS can incorporate in the candidate answers external knowledge from the knowledge base, while the KBQA can be improved by learning contextual information from AS,</a:t>
            </a:r>
          </a:p>
        </p:txBody>
      </p:sp>
      <p:sp>
        <p:nvSpPr>
          <p:cNvPr id="4" name="Slide Number Placeholder 3"/>
          <p:cNvSpPr>
            <a:spLocks noGrp="1"/>
          </p:cNvSpPr>
          <p:nvPr>
            <p:ph type="sldNum" sz="quarter" idx="5"/>
          </p:nvPr>
        </p:nvSpPr>
        <p:spPr/>
        <p:txBody>
          <a:bodyPr/>
          <a:lstStyle/>
          <a:p>
            <a:fld id="{F039F5F8-293E-A148-B04A-C3B2AA7BF349}" type="slidenum">
              <a:rPr lang="en-US" smtClean="0"/>
              <a:t>5</a:t>
            </a:fld>
            <a:endParaRPr lang="en-US"/>
          </a:p>
        </p:txBody>
      </p:sp>
    </p:spTree>
    <p:extLst>
      <p:ext uri="{BB962C8B-B14F-4D97-AF65-F5344CB8AC3E}">
        <p14:creationId xmlns:p14="http://schemas.microsoft.com/office/powerpoint/2010/main" val="21069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full fill the goal of jointly learning the two tasks, the paper proposes a novel multi-task learning scheme, that utilizes multi-view attention learned from various perspectives to enable interaction between the two tasks as well as learn more comprehensive sentence representations.</a:t>
            </a:r>
          </a:p>
          <a:p>
            <a:endParaRPr lang="en-US" dirty="0"/>
          </a:p>
          <a:p>
            <a:r>
              <a:rPr lang="en-US" sz="1200" kern="1200" dirty="0">
                <a:solidFill>
                  <a:schemeClr val="tx1"/>
                </a:solidFill>
                <a:latin typeface="+mn-lt"/>
                <a:ea typeface="+mn-ea"/>
                <a:cs typeface="+mn-cs"/>
              </a:rPr>
              <a:t>Because Answer selection task can be improved by KBQA task in knowledge-level, while KBQA task can be enhanced by answer selection task in word-level.</a:t>
            </a:r>
          </a:p>
          <a:p>
            <a:endParaRPr lang="en-US" sz="1200" kern="1200" dirty="0">
              <a:solidFill>
                <a:schemeClr val="tx1"/>
              </a:solidFill>
              <a:latin typeface="+mn-lt"/>
              <a:ea typeface="+mn-ea"/>
              <a:cs typeface="+mn-cs"/>
            </a:endParaRPr>
          </a:p>
          <a:p>
            <a:r>
              <a:rPr lang="en-US" sz="1200" dirty="0"/>
              <a:t>which integrates the important information of the task-specific layers into the shared layers as well as enables the model to interactively learn word-level and knowledge-level representations.</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6</a:t>
            </a:fld>
            <a:endParaRPr lang="en-US"/>
          </a:p>
        </p:txBody>
      </p:sp>
    </p:spTree>
    <p:extLst>
      <p:ext uri="{BB962C8B-B14F-4D97-AF65-F5344CB8AC3E}">
        <p14:creationId xmlns:p14="http://schemas.microsoft.com/office/powerpoint/2010/main" val="1291492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slides I will talk about the Proposed method.</a:t>
            </a:r>
          </a:p>
        </p:txBody>
      </p:sp>
      <p:sp>
        <p:nvSpPr>
          <p:cNvPr id="4" name="Slide Number Placeholder 3"/>
          <p:cNvSpPr>
            <a:spLocks noGrp="1"/>
          </p:cNvSpPr>
          <p:nvPr>
            <p:ph type="sldNum" sz="quarter" idx="5"/>
          </p:nvPr>
        </p:nvSpPr>
        <p:spPr/>
        <p:txBody>
          <a:bodyPr/>
          <a:lstStyle/>
          <a:p>
            <a:fld id="{F039F5F8-293E-A148-B04A-C3B2AA7BF349}" type="slidenum">
              <a:rPr lang="en-US" smtClean="0"/>
              <a:t>7</a:t>
            </a:fld>
            <a:endParaRPr lang="en-US"/>
          </a:p>
        </p:txBody>
      </p:sp>
    </p:spTree>
    <p:extLst>
      <p:ext uri="{BB962C8B-B14F-4D97-AF65-F5344CB8AC3E}">
        <p14:creationId xmlns:p14="http://schemas.microsoft.com/office/powerpoint/2010/main" val="388575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of AS and KBQA can typically be regarded as a ranking problem.</a:t>
            </a:r>
          </a:p>
          <a:p>
            <a:endParaRPr lang="en-US" dirty="0"/>
          </a:p>
          <a:p>
            <a:r>
              <a:rPr lang="en-US" dirty="0"/>
              <a:t>So given a question the task is to rank a set of candidate answer sentences or facts</a:t>
            </a:r>
          </a:p>
          <a:p>
            <a:endParaRPr lang="en-US" dirty="0"/>
          </a:p>
          <a:p>
            <a:r>
              <a:rPr lang="en-US" dirty="0"/>
              <a:t>A word sequence and knowledge sequence are prepared for each question and candidate answer.  As shown in the table 1.</a:t>
            </a:r>
          </a:p>
          <a:p>
            <a:endParaRPr lang="en-US" dirty="0"/>
          </a:p>
          <a:p>
            <a:r>
              <a:rPr lang="en-US" dirty="0"/>
              <a:t># For the question and answer in answer selection and the question in KBQA. The knowledge of the sentence is derived by entity linking # # (</a:t>
            </a:r>
            <a:r>
              <a:rPr lang="en-US" dirty="0" err="1"/>
              <a:t>Savenkov</a:t>
            </a:r>
            <a:r>
              <a:rPr lang="en-US" dirty="0"/>
              <a:t> &amp; </a:t>
            </a:r>
            <a:r>
              <a:rPr lang="en-US" dirty="0" err="1"/>
              <a:t>Agichtein</a:t>
            </a:r>
            <a:r>
              <a:rPr lang="en-US" dirty="0"/>
              <a:t> 2017). </a:t>
            </a:r>
          </a:p>
          <a:p>
            <a:r>
              <a:rPr lang="en-US" dirty="0"/>
              <a:t># For the answer fact in KBQA a word sequence is obtained from the tokenized entity name and the relation name (Yu et al. 2017).</a:t>
            </a:r>
          </a:p>
          <a:p>
            <a:endParaRPr lang="en-US" dirty="0"/>
          </a:p>
          <a:p>
            <a:r>
              <a:rPr lang="en-US" dirty="0"/>
              <a:t>So since it is a multi-task scenario, the aim is to rank candidate answers for each question from T related tasks and Dt here is the t-</a:t>
            </a:r>
            <a:r>
              <a:rPr lang="en-US" dirty="0" err="1"/>
              <a:t>th</a:t>
            </a:r>
            <a:r>
              <a:rPr lang="en-US" dirty="0"/>
              <a:t> preprocessed task dataset with N-samples.  And Yi denotes the label of the </a:t>
            </a:r>
            <a:r>
              <a:rPr lang="en-US" dirty="0" err="1"/>
              <a:t>i-th</a:t>
            </a:r>
            <a:r>
              <a:rPr lang="en-US" dirty="0"/>
              <a:t> QA pair in the t-</a:t>
            </a:r>
            <a:r>
              <a:rPr lang="en-US" dirty="0" err="1"/>
              <a:t>th</a:t>
            </a:r>
            <a:r>
              <a:rPr lang="en-US" dirty="0"/>
              <a:t> task.</a:t>
            </a:r>
          </a:p>
          <a:p>
            <a:endParaRPr lang="en-US" dirty="0"/>
          </a:p>
          <a:p>
            <a:r>
              <a:rPr lang="en-US" dirty="0"/>
              <a:t>And the output should be a relevancy score for each QA-pair.</a:t>
            </a:r>
          </a:p>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8</a:t>
            </a:fld>
            <a:endParaRPr lang="en-US"/>
          </a:p>
        </p:txBody>
      </p:sp>
    </p:spTree>
    <p:extLst>
      <p:ext uri="{BB962C8B-B14F-4D97-AF65-F5344CB8AC3E}">
        <p14:creationId xmlns:p14="http://schemas.microsoft.com/office/powerpoint/2010/main" val="289907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basic architecture of the multi-task QA network for Answer selection (AS) and knowledge base question answering (KBQA)</a:t>
            </a:r>
          </a:p>
          <a:p>
            <a:endParaRPr lang="en-US" dirty="0"/>
          </a:p>
          <a:p>
            <a:r>
              <a:rPr lang="en-US" dirty="0"/>
              <a:t>And this is a deep neural network that adopts layer specific sharing mechanism from ((Guo, </a:t>
            </a:r>
            <a:r>
              <a:rPr lang="en-US" dirty="0" err="1"/>
              <a:t>Pasunuru</a:t>
            </a:r>
            <a:r>
              <a:rPr lang="en-US" dirty="0"/>
              <a:t>, and Bansal 2018) which shares some high level information across different tasks and the remained layers are parallel and independent to learn task-specific low-level information.</a:t>
            </a:r>
          </a:p>
          <a:p>
            <a:endParaRPr lang="en-US" dirty="0"/>
          </a:p>
          <a:p>
            <a:r>
              <a:rPr lang="en-US" dirty="0"/>
              <a:t>So each of these layers plays a role and I will go in details for each one of them in the following slides. </a:t>
            </a:r>
          </a:p>
        </p:txBody>
      </p:sp>
      <p:sp>
        <p:nvSpPr>
          <p:cNvPr id="4" name="Slide Number Placeholder 3"/>
          <p:cNvSpPr>
            <a:spLocks noGrp="1"/>
          </p:cNvSpPr>
          <p:nvPr>
            <p:ph type="sldNum" sz="quarter" idx="5"/>
          </p:nvPr>
        </p:nvSpPr>
        <p:spPr/>
        <p:txBody>
          <a:bodyPr/>
          <a:lstStyle/>
          <a:p>
            <a:fld id="{F039F5F8-293E-A148-B04A-C3B2AA7BF349}" type="slidenum">
              <a:rPr lang="en-US" smtClean="0"/>
              <a:t>9</a:t>
            </a:fld>
            <a:endParaRPr lang="en-US"/>
          </a:p>
        </p:txBody>
      </p:sp>
    </p:spTree>
    <p:extLst>
      <p:ext uri="{BB962C8B-B14F-4D97-AF65-F5344CB8AC3E}">
        <p14:creationId xmlns:p14="http://schemas.microsoft.com/office/powerpoint/2010/main" val="2697047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99055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6607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29511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74495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4214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51184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428086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82518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93555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99443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F5832D79-8AA2-4C84-9136-729A4088C64E}"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90599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5832D79-8AA2-4C84-9136-729A4088C64E}" type="datetimeFigureOut">
              <a:rPr lang="zh-CN" altLang="en-US" smtClean="0"/>
              <a:t>2019/9/19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20285848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171450" y="1749150"/>
            <a:ext cx="8729663" cy="2008462"/>
          </a:xfrm>
        </p:spPr>
        <p:txBody>
          <a:bodyPr>
            <a:noAutofit/>
          </a:bodyPr>
          <a:lstStyle/>
          <a:p>
            <a:r>
              <a:rPr lang="en-US" sz="1700" b="1" dirty="0"/>
              <a:t>Yang Deng, </a:t>
            </a:r>
            <a:r>
              <a:rPr lang="en-US" sz="1700" b="1" dirty="0" err="1"/>
              <a:t>Yuexiang</a:t>
            </a:r>
            <a:r>
              <a:rPr lang="en-US" sz="1700" b="1" dirty="0"/>
              <a:t> </a:t>
            </a:r>
            <a:r>
              <a:rPr lang="en-US" sz="1700" b="1" dirty="0" err="1"/>
              <a:t>Xie</a:t>
            </a:r>
            <a:r>
              <a:rPr lang="en-US" sz="1700" b="1" dirty="0"/>
              <a:t>, </a:t>
            </a:r>
            <a:r>
              <a:rPr lang="en-US" sz="1700" b="1" dirty="0" err="1"/>
              <a:t>Yaliang</a:t>
            </a:r>
            <a:r>
              <a:rPr lang="en-US" sz="1700" b="1" dirty="0"/>
              <a:t> Li, Min Yang, Nan Du, Wei Fan, Kai Lei, Ying Shen </a:t>
            </a:r>
          </a:p>
          <a:p>
            <a:endParaRPr lang="en-US" sz="1600" b="1" dirty="0"/>
          </a:p>
          <a:p>
            <a:r>
              <a:rPr lang="en-US" sz="2000" b="1" dirty="0">
                <a:latin typeface="+mj-lt"/>
              </a:rPr>
              <a:t>School of Electronics and Computer Engineering, Peking University Shenzhen Graduate School Tencent Medical AI Lab </a:t>
            </a:r>
          </a:p>
          <a:p>
            <a:r>
              <a:rPr lang="en-US" sz="2000" b="1" dirty="0">
                <a:latin typeface="+mj-lt"/>
              </a:rPr>
              <a:t>Shenzhen Institutes of Advanced Technology, Chinese Academy of Sciences</a:t>
            </a:r>
          </a:p>
          <a:p>
            <a:endParaRPr lang="en-US" altLang="zh-CN" sz="2000" b="1" dirty="0">
              <a:latin typeface="+mj-lt"/>
            </a:endParaRPr>
          </a:p>
          <a:p>
            <a:r>
              <a:rPr lang="en-US" altLang="zh-CN" sz="2400" b="1" dirty="0">
                <a:latin typeface="+mj-lt"/>
              </a:rPr>
              <a:t>(AAAI-19)</a:t>
            </a:r>
          </a:p>
        </p:txBody>
      </p:sp>
      <p:sp>
        <p:nvSpPr>
          <p:cNvPr id="2" name="Rectangle 1">
            <a:extLst>
              <a:ext uri="{FF2B5EF4-FFF2-40B4-BE49-F238E27FC236}">
                <a16:creationId xmlns:a16="http://schemas.microsoft.com/office/drawing/2014/main" id="{CE90979E-42D6-C645-A84C-FD5DC9C5AC87}"/>
              </a:ext>
            </a:extLst>
          </p:cNvPr>
          <p:cNvSpPr/>
          <p:nvPr/>
        </p:nvSpPr>
        <p:spPr>
          <a:xfrm>
            <a:off x="0" y="9169"/>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Multi-Task Learning with  Multi-View Attention for </a:t>
            </a:r>
          </a:p>
          <a:p>
            <a:pPr algn="ctr"/>
            <a:r>
              <a:rPr lang="en-US" sz="2400" b="1" dirty="0">
                <a:solidFill>
                  <a:srgbClr val="FFFFFF"/>
                </a:solidFill>
              </a:rPr>
              <a:t>Answer Selection and Knowledge Base Question Answering</a:t>
            </a:r>
          </a:p>
        </p:txBody>
      </p:sp>
      <p:sp>
        <p:nvSpPr>
          <p:cNvPr id="4" name="副标题 7">
            <a:extLst>
              <a:ext uri="{FF2B5EF4-FFF2-40B4-BE49-F238E27FC236}">
                <a16:creationId xmlns:a16="http://schemas.microsoft.com/office/drawing/2014/main" id="{6A8CB4EA-7984-1F4E-A1FA-3BC1D052393B}"/>
              </a:ext>
            </a:extLst>
          </p:cNvPr>
          <p:cNvSpPr txBox="1">
            <a:spLocks/>
          </p:cNvSpPr>
          <p:nvPr/>
        </p:nvSpPr>
        <p:spPr>
          <a:xfrm>
            <a:off x="285750" y="5025780"/>
            <a:ext cx="7900987" cy="1141669"/>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altLang="zh-CN" sz="2400" b="1" dirty="0">
                <a:latin typeface="+mj-lt"/>
              </a:rPr>
              <a:t>Presenter: </a:t>
            </a:r>
            <a:r>
              <a:rPr lang="en-US" altLang="zh-CN" sz="2400" b="1" dirty="0"/>
              <a:t>Happy </a:t>
            </a:r>
            <a:r>
              <a:rPr lang="en-US" altLang="zh-CN" sz="2400" b="1" dirty="0" err="1"/>
              <a:t>Buzaaba</a:t>
            </a:r>
            <a:endParaRPr lang="en-US" altLang="zh-CN" sz="2400" b="1" dirty="0"/>
          </a:p>
          <a:p>
            <a:pPr algn="l"/>
            <a:r>
              <a:rPr lang="en-US" altLang="zh-CN" sz="2400" b="1" dirty="0">
                <a:latin typeface="+mj-lt"/>
              </a:rPr>
              <a:t>University of Tsukuba: KDE Lab Mining Seminar </a:t>
            </a:r>
          </a:p>
          <a:p>
            <a:pPr algn="l"/>
            <a:r>
              <a:rPr lang="en-US" altLang="zh-CN" sz="2400" b="1" dirty="0">
                <a:latin typeface="+mj-lt"/>
              </a:rPr>
              <a:t>Date: September 20</a:t>
            </a:r>
            <a:r>
              <a:rPr lang="en-US" altLang="zh-CN" sz="2400" b="1" baseline="30000" dirty="0">
                <a:latin typeface="+mj-lt"/>
              </a:rPr>
              <a:t>th</a:t>
            </a:r>
            <a:r>
              <a:rPr lang="en-US" altLang="zh-CN" sz="2400" b="1" dirty="0">
                <a:latin typeface="+mj-lt"/>
              </a:rPr>
              <a:t>, 2019 </a:t>
            </a:r>
          </a:p>
        </p:txBody>
      </p:sp>
    </p:spTree>
    <p:extLst>
      <p:ext uri="{BB962C8B-B14F-4D97-AF65-F5344CB8AC3E}">
        <p14:creationId xmlns:p14="http://schemas.microsoft.com/office/powerpoint/2010/main" val="4938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20" name="TextBox 19">
            <a:extLst>
              <a:ext uri="{FF2B5EF4-FFF2-40B4-BE49-F238E27FC236}">
                <a16:creationId xmlns:a16="http://schemas.microsoft.com/office/drawing/2014/main" id="{A577EB1A-67E7-CB46-862F-E7218CBADCAF}"/>
              </a:ext>
            </a:extLst>
          </p:cNvPr>
          <p:cNvSpPr txBox="1"/>
          <p:nvPr/>
        </p:nvSpPr>
        <p:spPr>
          <a:xfrm>
            <a:off x="471488" y="1090198"/>
            <a:ext cx="8229599" cy="485715"/>
          </a:xfrm>
          <a:prstGeom prst="rect">
            <a:avLst/>
          </a:prstGeom>
          <a:noFill/>
        </p:spPr>
        <p:txBody>
          <a:bodyPr wrap="none" rtlCol="0">
            <a:noAutofit/>
          </a:bodyPr>
          <a:lstStyle/>
          <a:p>
            <a:pPr marL="342900" indent="-342900">
              <a:lnSpc>
                <a:spcPct val="150000"/>
              </a:lnSpc>
              <a:buFont typeface="Wingdings" pitchFamily="2" charset="2"/>
              <a:buChar char="q"/>
            </a:pPr>
            <a:r>
              <a:rPr lang="en-US" sz="2000" b="1" dirty="0">
                <a:latin typeface="+mj-lt"/>
              </a:rPr>
              <a:t>Multi-Task QA network (MTQA-net)</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p:pic>
        <p:nvPicPr>
          <p:cNvPr id="3" name="Picture 2">
            <a:extLst>
              <a:ext uri="{FF2B5EF4-FFF2-40B4-BE49-F238E27FC236}">
                <a16:creationId xmlns:a16="http://schemas.microsoft.com/office/drawing/2014/main" id="{26356028-A446-8440-8D8A-62A6BC85BA66}"/>
              </a:ext>
            </a:extLst>
          </p:cNvPr>
          <p:cNvPicPr>
            <a:picLocks noChangeAspect="1"/>
          </p:cNvPicPr>
          <p:nvPr/>
        </p:nvPicPr>
        <p:blipFill>
          <a:blip r:embed="rId3"/>
          <a:stretch>
            <a:fillRect/>
          </a:stretch>
        </p:blipFill>
        <p:spPr>
          <a:xfrm>
            <a:off x="429924" y="2006050"/>
            <a:ext cx="8312727" cy="4222789"/>
          </a:xfrm>
          <a:prstGeom prst="rect">
            <a:avLst/>
          </a:prstGeom>
        </p:spPr>
      </p:pic>
      <p:sp>
        <p:nvSpPr>
          <p:cNvPr id="7" name="TextBox 6">
            <a:extLst>
              <a:ext uri="{FF2B5EF4-FFF2-40B4-BE49-F238E27FC236}">
                <a16:creationId xmlns:a16="http://schemas.microsoft.com/office/drawing/2014/main" id="{84880FEA-BCB8-114C-B2C2-E5A02327182E}"/>
              </a:ext>
            </a:extLst>
          </p:cNvPr>
          <p:cNvSpPr txBox="1"/>
          <p:nvPr/>
        </p:nvSpPr>
        <p:spPr>
          <a:xfrm>
            <a:off x="238105" y="1666858"/>
            <a:ext cx="2864887" cy="369332"/>
          </a:xfrm>
          <a:prstGeom prst="rect">
            <a:avLst/>
          </a:prstGeom>
          <a:noFill/>
        </p:spPr>
        <p:txBody>
          <a:bodyPr wrap="none" rtlCol="0">
            <a:spAutoFit/>
          </a:bodyPr>
          <a:lstStyle/>
          <a:p>
            <a:r>
              <a:rPr lang="en-US" dirty="0"/>
              <a:t>Task-specific Encoder layer</a:t>
            </a:r>
          </a:p>
        </p:txBody>
      </p:sp>
      <p:sp>
        <p:nvSpPr>
          <p:cNvPr id="6" name="Rounded Rectangle 5">
            <a:extLst>
              <a:ext uri="{FF2B5EF4-FFF2-40B4-BE49-F238E27FC236}">
                <a16:creationId xmlns:a16="http://schemas.microsoft.com/office/drawing/2014/main" id="{4391DC9A-7CA2-4348-827E-EF761B986DAB}"/>
              </a:ext>
            </a:extLst>
          </p:cNvPr>
          <p:cNvSpPr/>
          <p:nvPr/>
        </p:nvSpPr>
        <p:spPr>
          <a:xfrm>
            <a:off x="4900613" y="4845081"/>
            <a:ext cx="3657516" cy="60684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16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7" name="TextBox 6">
            <a:extLst>
              <a:ext uri="{FF2B5EF4-FFF2-40B4-BE49-F238E27FC236}">
                <a16:creationId xmlns:a16="http://schemas.microsoft.com/office/drawing/2014/main" id="{84880FEA-BCB8-114C-B2C2-E5A02327182E}"/>
              </a:ext>
            </a:extLst>
          </p:cNvPr>
          <p:cNvSpPr txBox="1"/>
          <p:nvPr/>
        </p:nvSpPr>
        <p:spPr>
          <a:xfrm>
            <a:off x="238105" y="1309666"/>
            <a:ext cx="3034805" cy="369332"/>
          </a:xfrm>
          <a:prstGeom prst="rect">
            <a:avLst/>
          </a:prstGeom>
          <a:noFill/>
        </p:spPr>
        <p:txBody>
          <a:bodyPr wrap="none" rtlCol="0">
            <a:spAutoFit/>
          </a:bodyPr>
          <a:lstStyle/>
          <a:p>
            <a:r>
              <a:rPr lang="en-US" b="1" dirty="0"/>
              <a:t>Task-specific Encoder layer</a:t>
            </a:r>
          </a:p>
        </p:txBody>
      </p:sp>
      <p:sp>
        <p:nvSpPr>
          <p:cNvPr id="8" name="TextBox 7">
            <a:extLst>
              <a:ext uri="{FF2B5EF4-FFF2-40B4-BE49-F238E27FC236}">
                <a16:creationId xmlns:a16="http://schemas.microsoft.com/office/drawing/2014/main" id="{D23C00B7-7947-3141-BD3D-43860C46F1F7}"/>
              </a:ext>
            </a:extLst>
          </p:cNvPr>
          <p:cNvSpPr txBox="1"/>
          <p:nvPr/>
        </p:nvSpPr>
        <p:spPr>
          <a:xfrm>
            <a:off x="4819630" y="1678998"/>
            <a:ext cx="184731" cy="2031325"/>
          </a:xfrm>
          <a:prstGeom prst="rect">
            <a:avLst/>
          </a:prstGeom>
          <a:noFill/>
        </p:spPr>
        <p:txBody>
          <a:bodyPr wrap="non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2" name="Picture 1">
            <a:extLst>
              <a:ext uri="{FF2B5EF4-FFF2-40B4-BE49-F238E27FC236}">
                <a16:creationId xmlns:a16="http://schemas.microsoft.com/office/drawing/2014/main" id="{360B4FED-724C-8B45-863B-9B757F2B8E5C}"/>
              </a:ext>
            </a:extLst>
          </p:cNvPr>
          <p:cNvPicPr>
            <a:picLocks noChangeAspect="1"/>
          </p:cNvPicPr>
          <p:nvPr/>
        </p:nvPicPr>
        <p:blipFill>
          <a:blip r:embed="rId3"/>
          <a:stretch>
            <a:fillRect/>
          </a:stretch>
        </p:blipFill>
        <p:spPr>
          <a:xfrm>
            <a:off x="351736" y="1941583"/>
            <a:ext cx="3244177" cy="4055222"/>
          </a:xfrm>
          <a:prstGeom prst="rect">
            <a:avLst/>
          </a:prstGeom>
        </p:spPr>
      </p:pic>
      <p:sp>
        <p:nvSpPr>
          <p:cNvPr id="9" name="TextBox 8">
            <a:extLst>
              <a:ext uri="{FF2B5EF4-FFF2-40B4-BE49-F238E27FC236}">
                <a16:creationId xmlns:a16="http://schemas.microsoft.com/office/drawing/2014/main" id="{3AE7FF3B-169E-3541-91EB-66E9CFBCAFF4}"/>
              </a:ext>
            </a:extLst>
          </p:cNvPr>
          <p:cNvSpPr txBox="1"/>
          <p:nvPr/>
        </p:nvSpPr>
        <p:spPr>
          <a:xfrm>
            <a:off x="4691059" y="1247748"/>
            <a:ext cx="1683474" cy="369332"/>
          </a:xfrm>
          <a:prstGeom prst="rect">
            <a:avLst/>
          </a:prstGeom>
          <a:noFill/>
          <a:ln w="22225">
            <a:solidFill>
              <a:srgbClr val="C00000"/>
            </a:solidFill>
          </a:ln>
        </p:spPr>
        <p:txBody>
          <a:bodyPr wrap="none" rtlCol="0">
            <a:spAutoFit/>
          </a:bodyPr>
          <a:lstStyle/>
          <a:p>
            <a:r>
              <a:rPr lang="en-US" b="1" dirty="0"/>
              <a:t>Word Encoder</a:t>
            </a:r>
          </a:p>
        </p:txBody>
      </p:sp>
      <p:sp>
        <p:nvSpPr>
          <p:cNvPr id="4" name="Rectangle 3">
            <a:extLst>
              <a:ext uri="{FF2B5EF4-FFF2-40B4-BE49-F238E27FC236}">
                <a16:creationId xmlns:a16="http://schemas.microsoft.com/office/drawing/2014/main" id="{2F993A7E-5B1C-D441-846E-B04DD724F475}"/>
              </a:ext>
            </a:extLst>
          </p:cNvPr>
          <p:cNvSpPr/>
          <p:nvPr/>
        </p:nvSpPr>
        <p:spPr>
          <a:xfrm>
            <a:off x="4680797" y="1793599"/>
            <a:ext cx="4152099"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E</a:t>
            </a:r>
            <a:r>
              <a:rPr lang="en-US" i="1" baseline="-25000" dirty="0">
                <a:latin typeface="Times New Roman" panose="02020603050405020304" pitchFamily="18" charset="0"/>
                <a:cs typeface="Times New Roman" panose="02020603050405020304" pitchFamily="18" charset="0"/>
              </a:rPr>
              <a:t>W</a:t>
            </a:r>
            <a:r>
              <a:rPr lang="en-US" dirty="0"/>
              <a:t> = {</a:t>
            </a:r>
            <a:r>
              <a:rPr lang="en-US" i="1" dirty="0">
                <a:latin typeface="Times New Roman" panose="02020603050405020304" pitchFamily="18" charset="0"/>
                <a:cs typeface="Times New Roman" panose="02020603050405020304" pitchFamily="18" charset="0"/>
              </a:rPr>
              <a:t>e</a:t>
            </a:r>
            <a:r>
              <a:rPr lang="en-US" i="1" baseline="-25000" dirty="0">
                <a:latin typeface="Times New Roman" panose="02020603050405020304" pitchFamily="18" charset="0"/>
                <a:cs typeface="Times New Roman" panose="02020603050405020304" pitchFamily="18" charset="0"/>
              </a:rPr>
              <a:t>w1</a:t>
            </a:r>
            <a:r>
              <a:rPr lang="en-US" i="1" dirty="0">
                <a:latin typeface="Times New Roman" panose="02020603050405020304" pitchFamily="18" charset="0"/>
                <a:cs typeface="Times New Roman" panose="02020603050405020304" pitchFamily="18" charset="0"/>
              </a:rPr>
              <a:t>, e</a:t>
            </a:r>
            <a:r>
              <a:rPr lang="en-US" i="1" baseline="-25000" dirty="0">
                <a:latin typeface="Times New Roman" panose="02020603050405020304" pitchFamily="18" charset="0"/>
                <a:cs typeface="Times New Roman" panose="02020603050405020304" pitchFamily="18" charset="0"/>
              </a:rPr>
              <a:t>w2</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e</a:t>
            </a:r>
            <a:r>
              <a:rPr lang="en-US" i="1" baseline="-25000" dirty="0" err="1">
                <a:latin typeface="Times New Roman" panose="02020603050405020304" pitchFamily="18" charset="0"/>
                <a:cs typeface="Times New Roman" panose="02020603050405020304" pitchFamily="18" charset="0"/>
              </a:rPr>
              <a:t>wL</a:t>
            </a:r>
            <a:r>
              <a:rPr lang="en-US" dirty="0"/>
              <a:t>}  </a:t>
            </a:r>
            <a:r>
              <a:rPr lang="en-US" sz="1600" b="1" dirty="0">
                <a:solidFill>
                  <a:srgbClr val="EEB7AF"/>
                </a:solidFill>
              </a:rPr>
              <a:t>Word embeddings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ECA87B-B1A0-3747-98AF-1676F5C61DEE}"/>
                  </a:ext>
                </a:extLst>
              </p:cNvPr>
              <p:cNvSpPr txBox="1"/>
              <p:nvPr/>
            </p:nvSpPr>
            <p:spPr>
              <a:xfrm>
                <a:off x="4733903" y="2260319"/>
                <a:ext cx="4323107" cy="410305"/>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h</m:t>
                    </m:r>
                    <m:r>
                      <a:rPr lang="en-US" b="0" i="1" baseline="-25000" smtClean="0">
                        <a:latin typeface="Cambria Math" panose="02040503050406030204" pitchFamily="18" charset="0"/>
                      </a:rPr>
                      <m:t>𝑙</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r>
                          <a:rPr lang="en-US" b="0" i="1" baseline="-25000" smtClean="0">
                            <a:latin typeface="Cambria Math" panose="02040503050406030204" pitchFamily="18" charset="0"/>
                          </a:rPr>
                          <m:t>𝑙</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h</m:t>
                        </m:r>
                        <m:r>
                          <a:rPr lang="en-US" b="0" i="1" baseline="-25000" smtClean="0">
                            <a:latin typeface="Cambria Math" panose="02040503050406030204" pitchFamily="18" charset="0"/>
                          </a:rPr>
                          <m:t>𝑙</m:t>
                        </m:r>
                        <m:r>
                          <a:rPr lang="en-US" b="0" i="1" baseline="-25000" smtClean="0">
                            <a:latin typeface="Cambria Math" panose="02040503050406030204" pitchFamily="18" charset="0"/>
                          </a:rPr>
                          <m:t>  </m:t>
                        </m:r>
                      </m:e>
                    </m:acc>
                  </m:oMath>
                </a14:m>
                <a:r>
                  <a:rPr lang="en-US" dirty="0"/>
                  <a:t>  </a:t>
                </a:r>
                <a:r>
                  <a:rPr lang="en-US" b="1" i="1" dirty="0">
                    <a:latin typeface="Times New Roman" panose="02020603050405020304" pitchFamily="18" charset="0"/>
                    <a:cs typeface="Times New Roman" panose="02020603050405020304" pitchFamily="18" charset="0"/>
                  </a:rPr>
                  <a:t>l-</a:t>
                </a:r>
                <a:r>
                  <a:rPr lang="en-US" b="1" i="1" dirty="0" err="1">
                    <a:latin typeface="Times New Roman" panose="02020603050405020304" pitchFamily="18" charset="0"/>
                    <a:cs typeface="Times New Roman" panose="02020603050405020304" pitchFamily="18" charset="0"/>
                  </a:rPr>
                  <a:t>th</a:t>
                </a:r>
                <a:r>
                  <a:rPr lang="en-US" b="1" dirty="0"/>
                  <a:t> </a:t>
                </a:r>
                <a:r>
                  <a:rPr lang="en-US" sz="1600" b="1" dirty="0"/>
                  <a:t>word hidden representation</a:t>
                </a:r>
              </a:p>
            </p:txBody>
          </p:sp>
        </mc:Choice>
        <mc:Fallback xmlns="">
          <p:sp>
            <p:nvSpPr>
              <p:cNvPr id="10" name="TextBox 9">
                <a:extLst>
                  <a:ext uri="{FF2B5EF4-FFF2-40B4-BE49-F238E27FC236}">
                    <a16:creationId xmlns:a16="http://schemas.microsoft.com/office/drawing/2014/main" id="{45ECA87B-B1A0-3747-98AF-1676F5C61DEE}"/>
                  </a:ext>
                </a:extLst>
              </p:cNvPr>
              <p:cNvSpPr txBox="1">
                <a:spLocks noRot="1" noChangeAspect="1" noMove="1" noResize="1" noEditPoints="1" noAdjustHandles="1" noChangeArrowheads="1" noChangeShapeType="1" noTextEdit="1"/>
              </p:cNvSpPr>
              <p:nvPr/>
            </p:nvSpPr>
            <p:spPr>
              <a:xfrm>
                <a:off x="4733903" y="2260319"/>
                <a:ext cx="4323107" cy="410305"/>
              </a:xfrm>
              <a:prstGeom prst="rect">
                <a:avLst/>
              </a:prstGeom>
              <a:blipFill>
                <a:blip r:embed="rId4"/>
                <a:stretch>
                  <a:fillRect b="-18182"/>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A8621D27-B580-8C48-9153-53093F4246B7}"/>
              </a:ext>
            </a:extLst>
          </p:cNvPr>
          <p:cNvSpPr/>
          <p:nvPr/>
        </p:nvSpPr>
        <p:spPr>
          <a:xfrm>
            <a:off x="4810105" y="2845349"/>
            <a:ext cx="3607526" cy="1107996"/>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H</a:t>
            </a:r>
            <a:r>
              <a:rPr lang="en-US" i="1" baseline="-25000" dirty="0">
                <a:latin typeface="Times New Roman" panose="02020603050405020304" pitchFamily="18" charset="0"/>
                <a:cs typeface="Times New Roman" panose="02020603050405020304" pitchFamily="18" charset="0"/>
              </a:rPr>
              <a:t>W</a:t>
            </a:r>
            <a:r>
              <a:rPr lang="en-US" b="1"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L x d</a:t>
            </a:r>
            <a:r>
              <a:rPr lang="en-US" i="1" dirty="0">
                <a:latin typeface="Times New Roman" panose="02020603050405020304" pitchFamily="18" charset="0"/>
                <a:cs typeface="Times New Roman" panose="02020603050405020304" pitchFamily="18" charset="0"/>
              </a:rPr>
              <a:t>h </a:t>
            </a:r>
            <a:r>
              <a:rPr lang="en-US" dirty="0">
                <a:latin typeface="Times New Roman" panose="02020603050405020304" pitchFamily="18" charset="0"/>
                <a:cs typeface="Times New Roman" panose="02020603050405020304" pitchFamily="18" charset="0"/>
              </a:rPr>
              <a:t>: </a:t>
            </a:r>
            <a:r>
              <a:rPr lang="en-US" sz="1600" b="1" dirty="0">
                <a:latin typeface="+mj-lt"/>
                <a:cs typeface="Times New Roman" panose="02020603050405020304" pitchFamily="18" charset="0"/>
              </a:rPr>
              <a:t>Sentence representation</a:t>
            </a:r>
          </a:p>
          <a:p>
            <a:endParaRPr lang="en-US" sz="1600" b="1" dirty="0">
              <a:latin typeface="+mj-lt"/>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L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length of sentences</a:t>
            </a:r>
          </a:p>
          <a:p>
            <a:r>
              <a:rPr lang="en-US" sz="1600" i="1" dirty="0">
                <a:latin typeface="Times New Roman" panose="02020603050405020304" pitchFamily="18" charset="0"/>
                <a:cs typeface="Times New Roman" panose="02020603050405020304" pitchFamily="18" charset="0"/>
              </a:rPr>
              <a:t>d</a:t>
            </a:r>
            <a:r>
              <a:rPr lang="en-US" sz="1600" i="1" baseline="-25000" dirty="0">
                <a:latin typeface="Times New Roman" panose="02020603050405020304" pitchFamily="18" charset="0"/>
                <a:cs typeface="Times New Roman" panose="02020603050405020304" pitchFamily="18" charset="0"/>
              </a:rPr>
              <a:t>h </a:t>
            </a:r>
            <a:r>
              <a:rPr lang="en-US" sz="1600" dirty="0">
                <a:latin typeface="+mj-lt"/>
                <a:cs typeface="Times New Roman" panose="02020603050405020304" pitchFamily="18" charset="0"/>
              </a:rPr>
              <a:t>: size of hidden units</a:t>
            </a:r>
          </a:p>
        </p:txBody>
      </p:sp>
      <p:sp>
        <p:nvSpPr>
          <p:cNvPr id="15" name="Rectangle 14">
            <a:extLst>
              <a:ext uri="{FF2B5EF4-FFF2-40B4-BE49-F238E27FC236}">
                <a16:creationId xmlns:a16="http://schemas.microsoft.com/office/drawing/2014/main" id="{01A399F0-7BAA-1B41-9D9C-28B3DD24B915}"/>
              </a:ext>
            </a:extLst>
          </p:cNvPr>
          <p:cNvSpPr/>
          <p:nvPr/>
        </p:nvSpPr>
        <p:spPr>
          <a:xfrm>
            <a:off x="4184182" y="4599309"/>
            <a:ext cx="4534088" cy="406265"/>
          </a:xfrm>
          <a:prstGeom prst="rect">
            <a:avLst/>
          </a:prstGeom>
          <a:ln w="28575">
            <a:solidFill>
              <a:srgbClr val="C00000"/>
            </a:solidFill>
          </a:ln>
        </p:spPr>
        <p:txBody>
          <a:bodyPr wrap="none">
            <a:noAutofit/>
          </a:bodyPr>
          <a:lstStyle/>
          <a:p>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Wq</a:t>
            </a:r>
            <a:r>
              <a:rPr lang="en-US" dirty="0"/>
              <a:t> =</a:t>
            </a:r>
            <a:r>
              <a:rPr lang="en-US" b="1" dirty="0" err="1">
                <a:latin typeface="Times New Roman" panose="02020603050405020304" pitchFamily="18" charset="0"/>
                <a:cs typeface="Times New Roman" panose="02020603050405020304" pitchFamily="18" charset="0"/>
              </a:rPr>
              <a:t>BiLSTM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E</a:t>
            </a:r>
            <a:r>
              <a:rPr lang="en-US" i="1" baseline="-25000" dirty="0" err="1">
                <a:latin typeface="Times New Roman" panose="02020603050405020304" pitchFamily="18" charset="0"/>
                <a:cs typeface="Times New Roman" panose="02020603050405020304" pitchFamily="18" charset="0"/>
              </a:rPr>
              <a:t>wq</a:t>
            </a:r>
            <a:r>
              <a:rPr lang="en-US" b="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H</a:t>
            </a:r>
            <a:r>
              <a:rPr lang="en-US" sz="1600" i="1" baseline="-25000" dirty="0" err="1">
                <a:latin typeface="Times New Roman" panose="02020603050405020304" pitchFamily="18" charset="0"/>
                <a:cs typeface="Times New Roman" panose="02020603050405020304" pitchFamily="18" charset="0"/>
              </a:rPr>
              <a:t>Wa</a:t>
            </a:r>
            <a:r>
              <a:rPr lang="en-US" sz="1600" dirty="0"/>
              <a:t> =</a:t>
            </a:r>
            <a:r>
              <a:rPr lang="en-US" sz="1600" b="1" dirty="0" err="1">
                <a:latin typeface="Times New Roman" panose="02020603050405020304" pitchFamily="18" charset="0"/>
                <a:cs typeface="Times New Roman" panose="02020603050405020304" pitchFamily="18" charset="0"/>
              </a:rPr>
              <a:t>BiLSTM</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E</a:t>
            </a:r>
            <a:r>
              <a:rPr lang="en-US" sz="1600" i="1" baseline="-25000" dirty="0" err="1">
                <a:latin typeface="Times New Roman" panose="02020603050405020304" pitchFamily="18" charset="0"/>
                <a:cs typeface="Times New Roman" panose="02020603050405020304" pitchFamily="18" charset="0"/>
              </a:rPr>
              <a:t>wa</a:t>
            </a:r>
            <a:r>
              <a:rPr lang="en-US" sz="1600" b="1" dirty="0">
                <a:latin typeface="Times New Roman" panose="02020603050405020304" pitchFamily="18" charset="0"/>
                <a:cs typeface="Times New Roman" panose="02020603050405020304" pitchFamily="18" charset="0"/>
              </a:rPr>
              <a:t>) </a:t>
            </a:r>
            <a:endParaRPr lang="en-US" sz="1600" dirty="0">
              <a:solidFill>
                <a:srgbClr val="EEB7AF"/>
              </a:solidFill>
              <a:latin typeface="+mj-lt"/>
              <a:cs typeface="Times New Roman" panose="02020603050405020304" pitchFamily="18" charset="0"/>
            </a:endParaRPr>
          </a:p>
        </p:txBody>
      </p:sp>
      <p:sp>
        <p:nvSpPr>
          <p:cNvPr id="13" name="Rounded Rectangle 12">
            <a:extLst>
              <a:ext uri="{FF2B5EF4-FFF2-40B4-BE49-F238E27FC236}">
                <a16:creationId xmlns:a16="http://schemas.microsoft.com/office/drawing/2014/main" id="{1682E097-8CCB-234C-946E-80479DE09B8C}"/>
              </a:ext>
            </a:extLst>
          </p:cNvPr>
          <p:cNvSpPr/>
          <p:nvPr/>
        </p:nvSpPr>
        <p:spPr>
          <a:xfrm>
            <a:off x="900113" y="3896193"/>
            <a:ext cx="1228725" cy="1904530"/>
          </a:xfrm>
          <a:prstGeom prst="round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ardrop 2">
            <a:extLst>
              <a:ext uri="{FF2B5EF4-FFF2-40B4-BE49-F238E27FC236}">
                <a16:creationId xmlns:a16="http://schemas.microsoft.com/office/drawing/2014/main" id="{AEEB2A06-9BFE-A547-91AF-DA53DDCDFB70}"/>
              </a:ext>
            </a:extLst>
          </p:cNvPr>
          <p:cNvSpPr/>
          <p:nvPr/>
        </p:nvSpPr>
        <p:spPr>
          <a:xfrm>
            <a:off x="3825860" y="5235518"/>
            <a:ext cx="2332057" cy="593781"/>
          </a:xfrm>
          <a:prstGeom prst="teardrop">
            <a:avLst>
              <a:gd name="adj" fmla="val 10899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Word-level</a:t>
            </a:r>
          </a:p>
          <a:p>
            <a:pPr algn="ctr"/>
            <a:r>
              <a:rPr lang="en-US" sz="1200" dirty="0">
                <a:solidFill>
                  <a:schemeClr val="tx1"/>
                </a:solidFill>
              </a:rPr>
              <a:t>Question sentence representation</a:t>
            </a:r>
          </a:p>
        </p:txBody>
      </p:sp>
      <p:sp>
        <p:nvSpPr>
          <p:cNvPr id="16" name="Teardrop 15">
            <a:extLst>
              <a:ext uri="{FF2B5EF4-FFF2-40B4-BE49-F238E27FC236}">
                <a16:creationId xmlns:a16="http://schemas.microsoft.com/office/drawing/2014/main" id="{030A3B78-68C7-1449-9CD1-32C1508C779A}"/>
              </a:ext>
            </a:extLst>
          </p:cNvPr>
          <p:cNvSpPr/>
          <p:nvPr/>
        </p:nvSpPr>
        <p:spPr>
          <a:xfrm>
            <a:off x="6307120" y="5206941"/>
            <a:ext cx="2332057" cy="593781"/>
          </a:xfrm>
          <a:prstGeom prst="teardrop">
            <a:avLst>
              <a:gd name="adj" fmla="val 10899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Word-level</a:t>
            </a:r>
          </a:p>
          <a:p>
            <a:pPr algn="ctr"/>
            <a:r>
              <a:rPr lang="en-US" sz="1200" dirty="0">
                <a:solidFill>
                  <a:schemeClr val="tx1"/>
                </a:solidFill>
              </a:rPr>
              <a:t>answer sentence representation</a:t>
            </a:r>
          </a:p>
        </p:txBody>
      </p:sp>
    </p:spTree>
    <p:extLst>
      <p:ext uri="{BB962C8B-B14F-4D97-AF65-F5344CB8AC3E}">
        <p14:creationId xmlns:p14="http://schemas.microsoft.com/office/powerpoint/2010/main" val="91285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7" name="TextBox 6">
            <a:extLst>
              <a:ext uri="{FF2B5EF4-FFF2-40B4-BE49-F238E27FC236}">
                <a16:creationId xmlns:a16="http://schemas.microsoft.com/office/drawing/2014/main" id="{84880FEA-BCB8-114C-B2C2-E5A02327182E}"/>
              </a:ext>
            </a:extLst>
          </p:cNvPr>
          <p:cNvSpPr txBox="1"/>
          <p:nvPr/>
        </p:nvSpPr>
        <p:spPr>
          <a:xfrm>
            <a:off x="238105" y="1309666"/>
            <a:ext cx="3034805" cy="369332"/>
          </a:xfrm>
          <a:prstGeom prst="rect">
            <a:avLst/>
          </a:prstGeom>
          <a:noFill/>
        </p:spPr>
        <p:txBody>
          <a:bodyPr wrap="none" rtlCol="0">
            <a:spAutoFit/>
          </a:bodyPr>
          <a:lstStyle/>
          <a:p>
            <a:r>
              <a:rPr lang="en-US" b="1" dirty="0"/>
              <a:t>Task-specific Encoder layer</a:t>
            </a:r>
          </a:p>
        </p:txBody>
      </p:sp>
      <p:sp>
        <p:nvSpPr>
          <p:cNvPr id="8" name="TextBox 7">
            <a:extLst>
              <a:ext uri="{FF2B5EF4-FFF2-40B4-BE49-F238E27FC236}">
                <a16:creationId xmlns:a16="http://schemas.microsoft.com/office/drawing/2014/main" id="{D23C00B7-7947-3141-BD3D-43860C46F1F7}"/>
              </a:ext>
            </a:extLst>
          </p:cNvPr>
          <p:cNvSpPr txBox="1"/>
          <p:nvPr/>
        </p:nvSpPr>
        <p:spPr>
          <a:xfrm>
            <a:off x="4819630" y="1678998"/>
            <a:ext cx="184731" cy="2031325"/>
          </a:xfrm>
          <a:prstGeom prst="rect">
            <a:avLst/>
          </a:prstGeom>
          <a:noFill/>
        </p:spPr>
        <p:txBody>
          <a:bodyPr wrap="non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2" name="Picture 1">
            <a:extLst>
              <a:ext uri="{FF2B5EF4-FFF2-40B4-BE49-F238E27FC236}">
                <a16:creationId xmlns:a16="http://schemas.microsoft.com/office/drawing/2014/main" id="{360B4FED-724C-8B45-863B-9B757F2B8E5C}"/>
              </a:ext>
            </a:extLst>
          </p:cNvPr>
          <p:cNvPicPr>
            <a:picLocks noChangeAspect="1"/>
          </p:cNvPicPr>
          <p:nvPr/>
        </p:nvPicPr>
        <p:blipFill>
          <a:blip r:embed="rId3"/>
          <a:stretch>
            <a:fillRect/>
          </a:stretch>
        </p:blipFill>
        <p:spPr>
          <a:xfrm>
            <a:off x="351736" y="1941583"/>
            <a:ext cx="3244177" cy="4055222"/>
          </a:xfrm>
          <a:prstGeom prst="rect">
            <a:avLst/>
          </a:prstGeom>
        </p:spPr>
      </p:pic>
      <p:sp>
        <p:nvSpPr>
          <p:cNvPr id="9" name="TextBox 8">
            <a:extLst>
              <a:ext uri="{FF2B5EF4-FFF2-40B4-BE49-F238E27FC236}">
                <a16:creationId xmlns:a16="http://schemas.microsoft.com/office/drawing/2014/main" id="{3AE7FF3B-169E-3541-91EB-66E9CFBCAFF4}"/>
              </a:ext>
            </a:extLst>
          </p:cNvPr>
          <p:cNvSpPr txBox="1"/>
          <p:nvPr/>
        </p:nvSpPr>
        <p:spPr>
          <a:xfrm>
            <a:off x="4691059" y="1247748"/>
            <a:ext cx="2273379" cy="369332"/>
          </a:xfrm>
          <a:prstGeom prst="rect">
            <a:avLst/>
          </a:prstGeom>
          <a:noFill/>
          <a:ln w="22225">
            <a:solidFill>
              <a:srgbClr val="92D050"/>
            </a:solidFill>
          </a:ln>
        </p:spPr>
        <p:txBody>
          <a:bodyPr wrap="none" rtlCol="0">
            <a:spAutoFit/>
          </a:bodyPr>
          <a:lstStyle/>
          <a:p>
            <a:r>
              <a:rPr lang="en-US" b="1" dirty="0"/>
              <a:t>Knowledge Encoder</a:t>
            </a:r>
          </a:p>
        </p:txBody>
      </p:sp>
      <p:sp>
        <p:nvSpPr>
          <p:cNvPr id="4" name="Rectangle 3">
            <a:extLst>
              <a:ext uri="{FF2B5EF4-FFF2-40B4-BE49-F238E27FC236}">
                <a16:creationId xmlns:a16="http://schemas.microsoft.com/office/drawing/2014/main" id="{2F993A7E-5B1C-D441-846E-B04DD724F475}"/>
              </a:ext>
            </a:extLst>
          </p:cNvPr>
          <p:cNvSpPr/>
          <p:nvPr/>
        </p:nvSpPr>
        <p:spPr>
          <a:xfrm>
            <a:off x="4452190" y="1736447"/>
            <a:ext cx="4528804" cy="369332"/>
          </a:xfrm>
          <a:prstGeom prst="rect">
            <a:avLst/>
          </a:prstGeom>
          <a:solidFill>
            <a:schemeClr val="bg1"/>
          </a:solidFill>
        </p:spPr>
        <p:txBody>
          <a:bodyPr wrap="none">
            <a:spAutoFit/>
          </a:bodyPr>
          <a:lstStyle/>
          <a:p>
            <a:r>
              <a:rPr lang="en-US" i="1" dirty="0">
                <a:latin typeface="Times New Roman" panose="02020603050405020304" pitchFamily="18" charset="0"/>
                <a:cs typeface="Times New Roman" panose="02020603050405020304" pitchFamily="18" charset="0"/>
              </a:rPr>
              <a:t>E</a:t>
            </a:r>
            <a:r>
              <a:rPr lang="en-US" i="1" baseline="-25000" dirty="0">
                <a:latin typeface="Times New Roman" panose="02020603050405020304" pitchFamily="18" charset="0"/>
                <a:cs typeface="Times New Roman" panose="02020603050405020304" pitchFamily="18" charset="0"/>
              </a:rPr>
              <a:t>K</a:t>
            </a:r>
            <a:r>
              <a:rPr lang="en-US" dirty="0"/>
              <a:t> = {</a:t>
            </a:r>
            <a:r>
              <a:rPr lang="en-US" i="1" dirty="0">
                <a:latin typeface="Times New Roman" panose="02020603050405020304" pitchFamily="18" charset="0"/>
                <a:cs typeface="Times New Roman" panose="02020603050405020304" pitchFamily="18" charset="0"/>
              </a:rPr>
              <a:t>e</a:t>
            </a:r>
            <a:r>
              <a:rPr lang="en-US" i="1" baseline="-25000" dirty="0">
                <a:latin typeface="Times New Roman" panose="02020603050405020304" pitchFamily="18" charset="0"/>
                <a:cs typeface="Times New Roman" panose="02020603050405020304" pitchFamily="18" charset="0"/>
              </a:rPr>
              <a:t>k1</a:t>
            </a:r>
            <a:r>
              <a:rPr lang="en-US" i="1" dirty="0">
                <a:latin typeface="Times New Roman" panose="02020603050405020304" pitchFamily="18" charset="0"/>
                <a:cs typeface="Times New Roman" panose="02020603050405020304" pitchFamily="18" charset="0"/>
              </a:rPr>
              <a:t>, e</a:t>
            </a:r>
            <a:r>
              <a:rPr lang="en-US" i="1" baseline="-25000" dirty="0">
                <a:latin typeface="Times New Roman" panose="02020603050405020304" pitchFamily="18" charset="0"/>
                <a:cs typeface="Times New Roman" panose="02020603050405020304" pitchFamily="18" charset="0"/>
              </a:rPr>
              <a:t>k2</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e</a:t>
            </a:r>
            <a:r>
              <a:rPr lang="en-US" i="1" baseline="-25000" dirty="0" err="1">
                <a:latin typeface="Times New Roman" panose="02020603050405020304" pitchFamily="18" charset="0"/>
                <a:cs typeface="Times New Roman" panose="02020603050405020304" pitchFamily="18" charset="0"/>
              </a:rPr>
              <a:t>kL</a:t>
            </a:r>
            <a:r>
              <a:rPr lang="en-US" dirty="0"/>
              <a:t>}  </a:t>
            </a:r>
            <a:r>
              <a:rPr lang="en-US" sz="1600" b="1" dirty="0">
                <a:solidFill>
                  <a:srgbClr val="8EB178"/>
                </a:solidFill>
              </a:rPr>
              <a:t>knowledge embeddings </a:t>
            </a:r>
          </a:p>
        </p:txBody>
      </p:sp>
      <p:sp>
        <p:nvSpPr>
          <p:cNvPr id="12" name="Rectangle 11">
            <a:extLst>
              <a:ext uri="{FF2B5EF4-FFF2-40B4-BE49-F238E27FC236}">
                <a16:creationId xmlns:a16="http://schemas.microsoft.com/office/drawing/2014/main" id="{A8621D27-B580-8C48-9153-53093F4246B7}"/>
              </a:ext>
            </a:extLst>
          </p:cNvPr>
          <p:cNvSpPr/>
          <p:nvPr/>
        </p:nvSpPr>
        <p:spPr>
          <a:xfrm>
            <a:off x="4681513" y="3163011"/>
            <a:ext cx="3653564" cy="712210"/>
          </a:xfrm>
          <a:prstGeom prst="rect">
            <a:avLst/>
          </a:prstGeom>
        </p:spPr>
        <p:txBody>
          <a:bodyPr wrap="none">
            <a:noAutofit/>
          </a:bodyPr>
          <a:lstStyle/>
          <a:p>
            <a:r>
              <a:rPr lang="en-US" i="1" dirty="0">
                <a:latin typeface="Times New Roman" panose="02020603050405020304" pitchFamily="18" charset="0"/>
                <a:cs typeface="Times New Roman" panose="02020603050405020304" pitchFamily="18" charset="0"/>
              </a:rPr>
              <a:t>h</a:t>
            </a:r>
            <a:r>
              <a:rPr lang="en-US" i="1" baseline="-25000" dirty="0">
                <a:latin typeface="Times New Roman" panose="02020603050405020304" pitchFamily="18" charset="0"/>
                <a:cs typeface="Times New Roman" panose="02020603050405020304" pitchFamily="18" charset="0"/>
              </a:rPr>
              <a:t>l</a:t>
            </a:r>
            <a:r>
              <a:rPr lang="en-US" b="1" i="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tanh(</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c</a:t>
            </a: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l</a:t>
            </a:r>
            <a:r>
              <a:rPr lang="en-US" i="1" dirty="0" err="1">
                <a:latin typeface="Times New Roman" panose="02020603050405020304" pitchFamily="18" charset="0"/>
                <a:cs typeface="Times New Roman" panose="02020603050405020304" pitchFamily="18" charset="0"/>
              </a:rPr>
              <a:t>+b</a:t>
            </a:r>
            <a:r>
              <a:rPr lang="en-US" i="1" baseline="-25000" dirty="0" err="1">
                <a:latin typeface="Times New Roman" panose="02020603050405020304" pitchFamily="18" charset="0"/>
                <a:cs typeface="Times New Roman" panose="02020603050405020304" pitchFamily="18" charset="0"/>
              </a:rPr>
              <a:t>c</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600" b="1" dirty="0">
                <a:latin typeface="+mj-lt"/>
                <a:cs typeface="Times New Roman" panose="02020603050405020304" pitchFamily="18" charset="0"/>
              </a:rPr>
              <a:t>hidden layer vector</a:t>
            </a:r>
          </a:p>
          <a:p>
            <a:r>
              <a:rPr lang="en-US" sz="1600" i="1" dirty="0" err="1">
                <a:latin typeface="Times New Roman" panose="02020603050405020304" pitchFamily="18" charset="0"/>
                <a:cs typeface="Times New Roman" panose="02020603050405020304" pitchFamily="18" charset="0"/>
              </a:rPr>
              <a:t>Wc</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convolutional kernel</a:t>
            </a:r>
          </a:p>
          <a:p>
            <a:r>
              <a:rPr lang="en-US" sz="1600" i="1" dirty="0" err="1">
                <a:latin typeface="Times New Roman" panose="02020603050405020304" pitchFamily="18" charset="0"/>
                <a:cs typeface="Times New Roman" panose="02020603050405020304" pitchFamily="18" charset="0"/>
              </a:rPr>
              <a:t>bc</a:t>
            </a:r>
            <a:r>
              <a:rPr lang="en-US" sz="1600" i="1" baseline="-25000"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 bias</a:t>
            </a:r>
          </a:p>
        </p:txBody>
      </p:sp>
      <p:sp>
        <p:nvSpPr>
          <p:cNvPr id="15" name="Rectangle 14">
            <a:extLst>
              <a:ext uri="{FF2B5EF4-FFF2-40B4-BE49-F238E27FC236}">
                <a16:creationId xmlns:a16="http://schemas.microsoft.com/office/drawing/2014/main" id="{01A399F0-7BAA-1B41-9D9C-28B3DD24B915}"/>
              </a:ext>
            </a:extLst>
          </p:cNvPr>
          <p:cNvSpPr/>
          <p:nvPr/>
        </p:nvSpPr>
        <p:spPr>
          <a:xfrm>
            <a:off x="4014628" y="4099233"/>
            <a:ext cx="4987497" cy="406265"/>
          </a:xfrm>
          <a:prstGeom prst="rect">
            <a:avLst/>
          </a:prstGeom>
          <a:ln w="28575">
            <a:solidFill>
              <a:schemeClr val="accent6"/>
            </a:solidFill>
          </a:ln>
        </p:spPr>
        <p:txBody>
          <a:bodyPr wrap="none">
            <a:noAutofit/>
          </a:bodyPr>
          <a:lstStyle/>
          <a:p>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a:t>
            </a:r>
            <a:r>
              <a:rPr lang="en-US" i="1" baseline="30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a:t>
            </a:r>
            <a:r>
              <a:rPr lang="en-US" dirty="0"/>
              <a:t> </a:t>
            </a:r>
            <a:r>
              <a:rPr lang="en-US" i="1" dirty="0">
                <a:latin typeface="Times New Roman" panose="02020603050405020304" pitchFamily="18" charset="0"/>
                <a:cs typeface="Times New Roman" panose="02020603050405020304" pitchFamily="18" charset="0"/>
              </a:rPr>
              <a:t>H</a:t>
            </a:r>
            <a:r>
              <a:rPr lang="en-US" i="1" baseline="30000" dirty="0">
                <a:latin typeface="Times New Roman" panose="02020603050405020304" pitchFamily="18" charset="0"/>
                <a:cs typeface="Times New Roman" panose="02020603050405020304" pitchFamily="18" charset="0"/>
              </a:rPr>
              <a:t>(2)</a:t>
            </a:r>
            <a:r>
              <a:rPr lang="en-US" dirty="0"/>
              <a:t>, …, </a:t>
            </a:r>
            <a:r>
              <a:rPr lang="en-US" i="1" dirty="0">
                <a:latin typeface="Times New Roman" panose="02020603050405020304" pitchFamily="18" charset="0"/>
                <a:cs typeface="Times New Roman" panose="02020603050405020304" pitchFamily="18" charset="0"/>
              </a:rPr>
              <a:t>H</a:t>
            </a:r>
            <a:r>
              <a:rPr lang="en-US" i="1" baseline="30000" dirty="0">
                <a:latin typeface="Times New Roman" panose="02020603050405020304" pitchFamily="18" charset="0"/>
                <a:cs typeface="Times New Roman" panose="02020603050405020304" pitchFamily="18" charset="0"/>
              </a:rPr>
              <a:t>(n)</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H</a:t>
            </a:r>
            <a:r>
              <a:rPr lang="en-US" i="1" baseline="30000" dirty="0">
                <a:latin typeface="Times New Roman" panose="02020603050405020304" pitchFamily="18" charset="0"/>
                <a:cs typeface="Times New Roman" panose="02020603050405020304" pitchFamily="18" charset="0"/>
              </a:rPr>
              <a:t>(</a:t>
            </a:r>
            <a:r>
              <a:rPr lang="en-US" i="1" baseline="30000" dirty="0" err="1">
                <a:latin typeface="Times New Roman" panose="02020603050405020304" pitchFamily="18" charset="0"/>
                <a:cs typeface="Times New Roman" panose="02020603050405020304" pitchFamily="18" charset="0"/>
              </a:rPr>
              <a:t>i</a:t>
            </a:r>
            <a:r>
              <a:rPr lang="en-US" i="1" baseline="30000"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i-th</a:t>
            </a:r>
            <a:r>
              <a:rPr lang="en-US" dirty="0"/>
              <a:t> filter output vector  </a:t>
            </a:r>
            <a:endParaRPr lang="en-US" sz="1600" dirty="0">
              <a:solidFill>
                <a:srgbClr val="EEB7AF"/>
              </a:solidFill>
              <a:latin typeface="+mj-lt"/>
              <a:cs typeface="Times New Roman" panose="02020603050405020304" pitchFamily="18" charset="0"/>
            </a:endParaRPr>
          </a:p>
        </p:txBody>
      </p:sp>
      <p:sp>
        <p:nvSpPr>
          <p:cNvPr id="13" name="Rounded Rectangle 12">
            <a:extLst>
              <a:ext uri="{FF2B5EF4-FFF2-40B4-BE49-F238E27FC236}">
                <a16:creationId xmlns:a16="http://schemas.microsoft.com/office/drawing/2014/main" id="{1682E097-8CCB-234C-946E-80479DE09B8C}"/>
              </a:ext>
            </a:extLst>
          </p:cNvPr>
          <p:cNvSpPr/>
          <p:nvPr/>
        </p:nvSpPr>
        <p:spPr>
          <a:xfrm>
            <a:off x="2157421" y="3896193"/>
            <a:ext cx="1228725" cy="190453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98565A4-CD7B-8C4A-B83C-2AD89856AFA1}"/>
              </a:ext>
            </a:extLst>
          </p:cNvPr>
          <p:cNvPicPr>
            <a:picLocks noChangeAspect="1"/>
          </p:cNvPicPr>
          <p:nvPr/>
        </p:nvPicPr>
        <p:blipFill>
          <a:blip r:embed="rId4"/>
          <a:stretch>
            <a:fillRect/>
          </a:stretch>
        </p:blipFill>
        <p:spPr>
          <a:xfrm>
            <a:off x="4504774" y="2493281"/>
            <a:ext cx="3768398" cy="471051"/>
          </a:xfrm>
          <a:prstGeom prst="rect">
            <a:avLst/>
          </a:prstGeom>
          <a:ln>
            <a:solidFill>
              <a:schemeClr val="accent6"/>
            </a:solidFill>
          </a:ln>
        </p:spPr>
      </p:pic>
      <p:sp>
        <p:nvSpPr>
          <p:cNvPr id="18" name="TextBox 17">
            <a:extLst>
              <a:ext uri="{FF2B5EF4-FFF2-40B4-BE49-F238E27FC236}">
                <a16:creationId xmlns:a16="http://schemas.microsoft.com/office/drawing/2014/main" id="{0BB160B6-9E6E-724A-B228-6CD510EDC40E}"/>
              </a:ext>
            </a:extLst>
          </p:cNvPr>
          <p:cNvSpPr txBox="1"/>
          <p:nvPr/>
        </p:nvSpPr>
        <p:spPr>
          <a:xfrm>
            <a:off x="7479084" y="2213065"/>
            <a:ext cx="1313180" cy="338554"/>
          </a:xfrm>
          <a:prstGeom prst="rect">
            <a:avLst/>
          </a:prstGeom>
          <a:noFill/>
        </p:spPr>
        <p:txBody>
          <a:bodyPr wrap="none" rtlCol="0">
            <a:spAutoFit/>
          </a:bodyPr>
          <a:lstStyle/>
          <a:p>
            <a:r>
              <a:rPr lang="en-US" sz="1600" dirty="0">
                <a:solidFill>
                  <a:schemeClr val="accent6"/>
                </a:solidFill>
              </a:rPr>
              <a:t>Sliding filters</a:t>
            </a:r>
          </a:p>
        </p:txBody>
      </p:sp>
      <p:sp>
        <p:nvSpPr>
          <p:cNvPr id="21" name="Rectangle 20">
            <a:extLst>
              <a:ext uri="{FF2B5EF4-FFF2-40B4-BE49-F238E27FC236}">
                <a16:creationId xmlns:a16="http://schemas.microsoft.com/office/drawing/2014/main" id="{F9467E63-24A6-5940-A02D-46110706B1BA}"/>
              </a:ext>
            </a:extLst>
          </p:cNvPr>
          <p:cNvSpPr/>
          <p:nvPr/>
        </p:nvSpPr>
        <p:spPr>
          <a:xfrm>
            <a:off x="4810105" y="4545565"/>
            <a:ext cx="3530582" cy="861774"/>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H</a:t>
            </a:r>
            <a:r>
              <a:rPr lang="en-US" i="1" baseline="-25000" dirty="0">
                <a:latin typeface="Times New Roman" panose="02020603050405020304" pitchFamily="18" charset="0"/>
                <a:cs typeface="Times New Roman" panose="02020603050405020304" pitchFamily="18" charset="0"/>
              </a:rPr>
              <a:t>K</a:t>
            </a:r>
            <a:r>
              <a:rPr lang="en-US" b="1"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L x d</a:t>
            </a:r>
            <a:r>
              <a:rPr lang="en-US" i="1" dirty="0">
                <a:latin typeface="Times New Roman" panose="02020603050405020304" pitchFamily="18" charset="0"/>
                <a:cs typeface="Times New Roman" panose="02020603050405020304" pitchFamily="18" charset="0"/>
              </a:rPr>
              <a:t>f </a:t>
            </a:r>
            <a:r>
              <a:rPr lang="en-US" dirty="0">
                <a:latin typeface="Times New Roman" panose="02020603050405020304" pitchFamily="18" charset="0"/>
                <a:cs typeface="Times New Roman" panose="02020603050405020304" pitchFamily="18" charset="0"/>
              </a:rPr>
              <a:t>: </a:t>
            </a:r>
            <a:r>
              <a:rPr lang="en-US" sz="1600" b="1" dirty="0">
                <a:latin typeface="+mj-lt"/>
                <a:cs typeface="Times New Roman" panose="02020603050405020304" pitchFamily="18" charset="0"/>
              </a:rPr>
              <a:t>Sentence representation</a:t>
            </a:r>
          </a:p>
          <a:p>
            <a:r>
              <a:rPr lang="en-US" sz="1600" i="1" dirty="0">
                <a:latin typeface="Times New Roman" panose="02020603050405020304" pitchFamily="18" charset="0"/>
                <a:cs typeface="Times New Roman" panose="02020603050405020304" pitchFamily="18" charset="0"/>
              </a:rPr>
              <a:t>L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length of sentences</a:t>
            </a:r>
          </a:p>
          <a:p>
            <a:r>
              <a:rPr lang="en-US" sz="1600" i="1" dirty="0">
                <a:latin typeface="Times New Roman" panose="02020603050405020304" pitchFamily="18" charset="0"/>
                <a:cs typeface="Times New Roman" panose="02020603050405020304" pitchFamily="18" charset="0"/>
              </a:rPr>
              <a:t>d</a:t>
            </a:r>
            <a:r>
              <a:rPr lang="en-US" sz="1600" i="1" baseline="-25000" dirty="0">
                <a:latin typeface="Times New Roman" panose="02020603050405020304" pitchFamily="18" charset="0"/>
                <a:cs typeface="Times New Roman" panose="02020603050405020304" pitchFamily="18" charset="0"/>
              </a:rPr>
              <a:t>f </a:t>
            </a:r>
            <a:r>
              <a:rPr lang="en-US" sz="1600" dirty="0">
                <a:latin typeface="+mj-lt"/>
                <a:cs typeface="Times New Roman" panose="02020603050405020304" pitchFamily="18" charset="0"/>
              </a:rPr>
              <a:t>: total filter sizes of CNN</a:t>
            </a: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0C8762ED-B9CB-8745-A3ED-A99EB39FE06C}"/>
                  </a:ext>
                </a:extLst>
              </p:cNvPr>
              <p:cNvSpPr/>
              <p:nvPr/>
            </p:nvSpPr>
            <p:spPr>
              <a:xfrm>
                <a:off x="4714617" y="5518278"/>
                <a:ext cx="3406527" cy="1159122"/>
              </a:xfrm>
              <a:prstGeom prst="rect">
                <a:avLst/>
              </a:prstGeom>
              <a:ln w="28575">
                <a:solidFill>
                  <a:schemeClr val="accent6"/>
                </a:solidFill>
              </a:ln>
            </p:spPr>
            <p:txBody>
              <a:bodyPr wrap="none">
                <a:noAutofit/>
              </a:bodyPr>
              <a:lstStyle/>
              <a:p>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Kq</a:t>
                </a:r>
                <a:r>
                  <a:rPr lang="en-US" i="1" baseline="30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a:t>
                </a:r>
                <a:r>
                  <a:rPr lang="en-US" sz="1600" dirty="0"/>
                  <a:t> </a:t>
                </a:r>
                <a14:m>
                  <m:oMath xmlns:m="http://schemas.openxmlformats.org/officeDocument/2006/math">
                    <m:f>
                      <m:fPr>
                        <m:type m:val="noBar"/>
                        <m:ctrlPr>
                          <a:rPr lang="en-US" sz="1600" i="1">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num>
                      <m:den>
                        <m:r>
                          <a:rPr lang="en-US" sz="1600" b="0" i="1" smtClean="0">
                            <a:latin typeface="Cambria Math" panose="02040503050406030204" pitchFamily="18" charset="0"/>
                          </a:rPr>
                          <m:t>𝐾</m:t>
                        </m:r>
                        <m:r>
                          <a:rPr lang="en-US" sz="1600" i="1">
                            <a:latin typeface="Cambria Math" panose="02040503050406030204" pitchFamily="18" charset="0"/>
                          </a:rPr>
                          <m:t>𝑞</m:t>
                        </m:r>
                      </m:den>
                    </m:f>
                    <m:r>
                      <a:rPr lang="en-US" sz="1600" b="0" i="1" baseline="-25000" smtClean="0">
                        <a:latin typeface="Cambria Math" panose="02040503050406030204" pitchFamily="18" charset="0"/>
                      </a:rPr>
                      <m:t> </m:t>
                    </m:r>
                  </m:oMath>
                </a14:m>
                <a:r>
                  <a:rPr lang="en-US" sz="2000" b="1" dirty="0">
                    <a:latin typeface="+mj-lt"/>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H</a:t>
                </a:r>
                <a:r>
                  <a:rPr lang="en-US" sz="2000" dirty="0"/>
                  <a:t> </a:t>
                </a:r>
                <a14:m>
                  <m:oMath xmlns:m="http://schemas.openxmlformats.org/officeDocument/2006/math">
                    <m:f>
                      <m:fPr>
                        <m:type m:val="noBar"/>
                        <m:ctrlPr>
                          <a:rPr lang="en-US" sz="1600" i="1">
                            <a:latin typeface="Cambria Math" panose="02040503050406030204" pitchFamily="18" charset="0"/>
                          </a:rPr>
                        </m:ctrlPr>
                      </m:fPr>
                      <m:num>
                        <m:r>
                          <a:rPr lang="en-US" sz="1600" i="1">
                            <a:latin typeface="Cambria Math" panose="02040503050406030204" pitchFamily="18" charset="0"/>
                          </a:rPr>
                          <m:t>(</m:t>
                        </m:r>
                        <m:r>
                          <a:rPr lang="en-US" sz="1600" b="0" i="1" smtClean="0">
                            <a:latin typeface="Cambria Math" panose="02040503050406030204" pitchFamily="18" charset="0"/>
                          </a:rPr>
                          <m:t>2</m:t>
                        </m:r>
                        <m:r>
                          <a:rPr lang="en-US" sz="1600" i="1">
                            <a:latin typeface="Cambria Math" panose="02040503050406030204" pitchFamily="18" charset="0"/>
                          </a:rPr>
                          <m:t>)</m:t>
                        </m:r>
                      </m:num>
                      <m:den>
                        <m:r>
                          <a:rPr lang="en-US" sz="1600" i="1">
                            <a:latin typeface="Cambria Math" panose="02040503050406030204" pitchFamily="18" charset="0"/>
                          </a:rPr>
                          <m:t>𝐾𝑞</m:t>
                        </m:r>
                      </m:den>
                    </m:f>
                  </m:oMath>
                </a14:m>
                <a:r>
                  <a:rPr lang="en-US" sz="1600" b="1" dirty="0">
                    <a:latin typeface="+mj-lt"/>
                    <a:cs typeface="Times New Roman" panose="02020603050405020304" pitchFamily="18" charset="0"/>
                  </a:rPr>
                  <a:t> : … : </a:t>
                </a:r>
                <a:r>
                  <a:rPr lang="en-US" sz="1600" i="1" dirty="0">
                    <a:latin typeface="Times New Roman" panose="02020603050405020304" pitchFamily="18" charset="0"/>
                    <a:cs typeface="Times New Roman" panose="02020603050405020304" pitchFamily="18" charset="0"/>
                  </a:rPr>
                  <a:t>H</a:t>
                </a:r>
                <a:r>
                  <a:rPr lang="en-US" sz="1600" dirty="0"/>
                  <a:t> </a:t>
                </a:r>
                <a14:m>
                  <m:oMath xmlns:m="http://schemas.openxmlformats.org/officeDocument/2006/math">
                    <m:f>
                      <m:fPr>
                        <m:type m:val="noBar"/>
                        <m:ctrlPr>
                          <a:rPr lang="en-US" sz="1600" i="1">
                            <a:latin typeface="Cambria Math" panose="02040503050406030204" pitchFamily="18" charset="0"/>
                          </a:rPr>
                        </m:ctrlPr>
                      </m:fPr>
                      <m:num>
                        <m:r>
                          <a:rPr lang="en-US" sz="1600" i="1">
                            <a:latin typeface="Cambria Math" panose="02040503050406030204" pitchFamily="18" charset="0"/>
                          </a:rPr>
                          <m:t>(</m:t>
                        </m:r>
                        <m:r>
                          <a:rPr lang="en-US" sz="1600" b="0" i="1" smtClean="0">
                            <a:latin typeface="Cambria Math" panose="02040503050406030204" pitchFamily="18" charset="0"/>
                          </a:rPr>
                          <m:t>𝑛</m:t>
                        </m:r>
                        <m:r>
                          <a:rPr lang="en-US" sz="1600" i="1">
                            <a:latin typeface="Cambria Math" panose="02040503050406030204" pitchFamily="18" charset="0"/>
                          </a:rPr>
                          <m:t>)</m:t>
                        </m:r>
                      </m:num>
                      <m:den>
                        <m:r>
                          <a:rPr lang="en-US" sz="1600" i="1">
                            <a:latin typeface="Cambria Math" panose="02040503050406030204" pitchFamily="18" charset="0"/>
                          </a:rPr>
                          <m:t>𝐾𝑞</m:t>
                        </m:r>
                      </m:den>
                    </m:f>
                    <m:r>
                      <a:rPr lang="en-US" sz="1600" b="1" i="0" smtClean="0">
                        <a:latin typeface="Cambria Math" panose="02040503050406030204" pitchFamily="18" charset="0"/>
                      </a:rPr>
                      <m:t>],</m:t>
                    </m:r>
                  </m:oMath>
                </a14:m>
                <a:endParaRPr lang="en-US" sz="1600" b="1" dirty="0"/>
              </a:p>
              <a:p>
                <a:endParaRPr lang="en-US" sz="1600" b="1" dirty="0">
                  <a:latin typeface="+mj-lt"/>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H</a:t>
                </a:r>
                <a:r>
                  <a:rPr lang="en-US" sz="1600" i="1" baseline="-25000" dirty="0" err="1">
                    <a:latin typeface="Times New Roman" panose="02020603050405020304" pitchFamily="18" charset="0"/>
                    <a:cs typeface="Times New Roman" panose="02020603050405020304" pitchFamily="18" charset="0"/>
                  </a:rPr>
                  <a:t>Ka</a:t>
                </a:r>
                <a:r>
                  <a:rPr lang="en-US" sz="1600" i="1" baseline="300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H</a:t>
                </a:r>
                <a:r>
                  <a:rPr lang="en-US" sz="1600" dirty="0"/>
                  <a:t> </a:t>
                </a:r>
                <a14:m>
                  <m:oMath xmlns:m="http://schemas.openxmlformats.org/officeDocument/2006/math">
                    <m:f>
                      <m:fPr>
                        <m:type m:val="noBar"/>
                        <m:ctrlPr>
                          <a:rPr lang="en-US" sz="1600" i="1">
                            <a:latin typeface="Cambria Math" panose="02040503050406030204" pitchFamily="18" charset="0"/>
                          </a:rPr>
                        </m:ctrlPr>
                      </m:fPr>
                      <m:num>
                        <m:d>
                          <m:dPr>
                            <m:ctrlPr>
                              <a:rPr lang="en-US" sz="1600" i="1">
                                <a:latin typeface="Cambria Math" panose="02040503050406030204" pitchFamily="18" charset="0"/>
                              </a:rPr>
                            </m:ctrlPr>
                          </m:dPr>
                          <m:e>
                            <m:r>
                              <a:rPr lang="en-US" sz="1600" i="1">
                                <a:latin typeface="Cambria Math" panose="02040503050406030204" pitchFamily="18" charset="0"/>
                              </a:rPr>
                              <m:t>1</m:t>
                            </m:r>
                          </m:e>
                        </m:d>
                      </m:num>
                      <m:den>
                        <m:r>
                          <a:rPr lang="en-US" sz="1600" i="1">
                            <a:latin typeface="Cambria Math" panose="02040503050406030204" pitchFamily="18" charset="0"/>
                          </a:rPr>
                          <m:t>𝐾</m:t>
                        </m:r>
                        <m:r>
                          <a:rPr lang="en-US" sz="1600" b="0" i="1" smtClean="0">
                            <a:latin typeface="Cambria Math" panose="02040503050406030204" pitchFamily="18" charset="0"/>
                          </a:rPr>
                          <m:t>𝑎</m:t>
                        </m:r>
                      </m:den>
                    </m:f>
                    <m:r>
                      <a:rPr lang="en-US" sz="1600" i="1" baseline="-25000">
                        <a:latin typeface="Cambria Math" panose="02040503050406030204" pitchFamily="18" charset="0"/>
                      </a:rPr>
                      <m:t> </m:t>
                    </m:r>
                  </m:oMath>
                </a14:m>
                <a:r>
                  <a:rPr lang="en-US" sz="2000" b="1" dirty="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H</a:t>
                </a:r>
                <a:r>
                  <a:rPr lang="en-US" sz="2000" dirty="0"/>
                  <a:t> </a:t>
                </a:r>
                <a14:m>
                  <m:oMath xmlns:m="http://schemas.openxmlformats.org/officeDocument/2006/math">
                    <m:f>
                      <m:fPr>
                        <m:type m:val="noBar"/>
                        <m:ctrlPr>
                          <a:rPr lang="en-US" sz="1600" i="1">
                            <a:latin typeface="Cambria Math" panose="02040503050406030204" pitchFamily="18" charset="0"/>
                          </a:rPr>
                        </m:ctrlPr>
                      </m:fPr>
                      <m:num>
                        <m:r>
                          <a:rPr lang="en-US" sz="1600" i="1">
                            <a:latin typeface="Cambria Math" panose="02040503050406030204" pitchFamily="18" charset="0"/>
                          </a:rPr>
                          <m:t>(2)</m:t>
                        </m:r>
                      </m:num>
                      <m:den>
                        <m:r>
                          <a:rPr lang="en-US" sz="1600" i="1">
                            <a:latin typeface="Cambria Math" panose="02040503050406030204" pitchFamily="18" charset="0"/>
                          </a:rPr>
                          <m:t>𝐾</m:t>
                        </m:r>
                        <m:r>
                          <a:rPr lang="en-US" sz="1600" b="0" i="1" smtClean="0">
                            <a:latin typeface="Cambria Math" panose="02040503050406030204" pitchFamily="18" charset="0"/>
                          </a:rPr>
                          <m:t>𝑎</m:t>
                        </m:r>
                      </m:den>
                    </m:f>
                  </m:oMath>
                </a14:m>
                <a:r>
                  <a:rPr lang="en-US" sz="1600" b="1" dirty="0">
                    <a:cs typeface="Times New Roman" panose="02020603050405020304" pitchFamily="18" charset="0"/>
                  </a:rPr>
                  <a:t> : … : </a:t>
                </a:r>
                <a:r>
                  <a:rPr lang="en-US" sz="1600" i="1" dirty="0">
                    <a:latin typeface="Times New Roman" panose="02020603050405020304" pitchFamily="18" charset="0"/>
                    <a:cs typeface="Times New Roman" panose="02020603050405020304" pitchFamily="18" charset="0"/>
                  </a:rPr>
                  <a:t>H</a:t>
                </a:r>
                <a:r>
                  <a:rPr lang="en-US" sz="1600" dirty="0"/>
                  <a:t> </a:t>
                </a:r>
                <a14:m>
                  <m:oMath xmlns:m="http://schemas.openxmlformats.org/officeDocument/2006/math">
                    <m:f>
                      <m:fPr>
                        <m:type m:val="noBa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m:t>
                        </m:r>
                      </m:num>
                      <m:den>
                        <m:r>
                          <a:rPr lang="en-US" sz="1600" i="1">
                            <a:latin typeface="Cambria Math" panose="02040503050406030204" pitchFamily="18" charset="0"/>
                          </a:rPr>
                          <m:t>𝐾</m:t>
                        </m:r>
                        <m:r>
                          <a:rPr lang="en-US" sz="1600" b="0" i="1" smtClean="0">
                            <a:latin typeface="Cambria Math" panose="02040503050406030204" pitchFamily="18" charset="0"/>
                          </a:rPr>
                          <m:t>𝑎</m:t>
                        </m:r>
                      </m:den>
                    </m:f>
                    <m:r>
                      <a:rPr lang="en-US" sz="1600" b="1">
                        <a:latin typeface="Cambria Math" panose="02040503050406030204" pitchFamily="18" charset="0"/>
                      </a:rPr>
                      <m:t>],</m:t>
                    </m:r>
                  </m:oMath>
                </a14:m>
                <a:endParaRPr lang="en-US" sz="1600" b="1" dirty="0">
                  <a:cs typeface="Times New Roman" panose="02020603050405020304" pitchFamily="18" charset="0"/>
                </a:endParaRPr>
              </a:p>
              <a:p>
                <a:endParaRPr lang="en-US" sz="1600" b="1" dirty="0">
                  <a:latin typeface="+mj-lt"/>
                  <a:cs typeface="Times New Roman" panose="02020603050405020304" pitchFamily="18" charset="0"/>
                </a:endParaRPr>
              </a:p>
            </p:txBody>
          </p:sp>
        </mc:Choice>
        <mc:Fallback>
          <p:sp>
            <p:nvSpPr>
              <p:cNvPr id="22" name="Rectangle 21">
                <a:extLst>
                  <a:ext uri="{FF2B5EF4-FFF2-40B4-BE49-F238E27FC236}">
                    <a16:creationId xmlns:a16="http://schemas.microsoft.com/office/drawing/2014/main" id="{0C8762ED-B9CB-8745-A3ED-A99EB39FE06C}"/>
                  </a:ext>
                </a:extLst>
              </p:cNvPr>
              <p:cNvSpPr>
                <a:spLocks noRot="1" noChangeAspect="1" noMove="1" noResize="1" noEditPoints="1" noAdjustHandles="1" noChangeArrowheads="1" noChangeShapeType="1" noTextEdit="1"/>
              </p:cNvSpPr>
              <p:nvPr/>
            </p:nvSpPr>
            <p:spPr>
              <a:xfrm>
                <a:off x="4714617" y="5518278"/>
                <a:ext cx="3406527" cy="1159122"/>
              </a:xfrm>
              <a:prstGeom prst="rect">
                <a:avLst/>
              </a:prstGeom>
              <a:blipFill>
                <a:blip r:embed="rId5"/>
                <a:stretch>
                  <a:fillRect t="-1064"/>
                </a:stretch>
              </a:blipFill>
              <a:ln w="28575">
                <a:solidFill>
                  <a:schemeClr val="accent6"/>
                </a:solidFill>
              </a:ln>
            </p:spPr>
            <p:txBody>
              <a:bodyPr/>
              <a:lstStyle/>
              <a:p>
                <a:r>
                  <a:rPr lang="en-US">
                    <a:noFill/>
                  </a:rPr>
                  <a:t> </a:t>
                </a:r>
              </a:p>
            </p:txBody>
          </p:sp>
        </mc:Fallback>
      </mc:AlternateContent>
    </p:spTree>
    <p:extLst>
      <p:ext uri="{BB962C8B-B14F-4D97-AF65-F5344CB8AC3E}">
        <p14:creationId xmlns:p14="http://schemas.microsoft.com/office/powerpoint/2010/main" val="221466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7" name="TextBox 6">
            <a:extLst>
              <a:ext uri="{FF2B5EF4-FFF2-40B4-BE49-F238E27FC236}">
                <a16:creationId xmlns:a16="http://schemas.microsoft.com/office/drawing/2014/main" id="{84880FEA-BCB8-114C-B2C2-E5A02327182E}"/>
              </a:ext>
            </a:extLst>
          </p:cNvPr>
          <p:cNvSpPr txBox="1"/>
          <p:nvPr/>
        </p:nvSpPr>
        <p:spPr>
          <a:xfrm>
            <a:off x="238105" y="1309666"/>
            <a:ext cx="3034805" cy="369332"/>
          </a:xfrm>
          <a:prstGeom prst="rect">
            <a:avLst/>
          </a:prstGeom>
          <a:noFill/>
        </p:spPr>
        <p:txBody>
          <a:bodyPr wrap="none" rtlCol="0">
            <a:spAutoFit/>
          </a:bodyPr>
          <a:lstStyle/>
          <a:p>
            <a:r>
              <a:rPr lang="en-US" b="1" dirty="0"/>
              <a:t>Task-specific Encoder layer</a:t>
            </a:r>
          </a:p>
        </p:txBody>
      </p:sp>
      <p:sp>
        <p:nvSpPr>
          <p:cNvPr id="8" name="TextBox 7">
            <a:extLst>
              <a:ext uri="{FF2B5EF4-FFF2-40B4-BE49-F238E27FC236}">
                <a16:creationId xmlns:a16="http://schemas.microsoft.com/office/drawing/2014/main" id="{D23C00B7-7947-3141-BD3D-43860C46F1F7}"/>
              </a:ext>
            </a:extLst>
          </p:cNvPr>
          <p:cNvSpPr txBox="1"/>
          <p:nvPr/>
        </p:nvSpPr>
        <p:spPr>
          <a:xfrm>
            <a:off x="4819630" y="1678998"/>
            <a:ext cx="184731" cy="2031325"/>
          </a:xfrm>
          <a:prstGeom prst="rect">
            <a:avLst/>
          </a:prstGeom>
          <a:noFill/>
        </p:spPr>
        <p:txBody>
          <a:bodyPr wrap="non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2" name="Picture 1">
            <a:extLst>
              <a:ext uri="{FF2B5EF4-FFF2-40B4-BE49-F238E27FC236}">
                <a16:creationId xmlns:a16="http://schemas.microsoft.com/office/drawing/2014/main" id="{360B4FED-724C-8B45-863B-9B757F2B8E5C}"/>
              </a:ext>
            </a:extLst>
          </p:cNvPr>
          <p:cNvPicPr>
            <a:picLocks noChangeAspect="1"/>
          </p:cNvPicPr>
          <p:nvPr/>
        </p:nvPicPr>
        <p:blipFill>
          <a:blip r:embed="rId3"/>
          <a:stretch>
            <a:fillRect/>
          </a:stretch>
        </p:blipFill>
        <p:spPr>
          <a:xfrm>
            <a:off x="351736" y="1941583"/>
            <a:ext cx="3244177" cy="4055222"/>
          </a:xfrm>
          <a:prstGeom prst="rect">
            <a:avLst/>
          </a:prstGeom>
        </p:spPr>
      </p:pic>
      <p:sp>
        <p:nvSpPr>
          <p:cNvPr id="9" name="TextBox 8">
            <a:extLst>
              <a:ext uri="{FF2B5EF4-FFF2-40B4-BE49-F238E27FC236}">
                <a16:creationId xmlns:a16="http://schemas.microsoft.com/office/drawing/2014/main" id="{3AE7FF3B-169E-3541-91EB-66E9CFBCAFF4}"/>
              </a:ext>
            </a:extLst>
          </p:cNvPr>
          <p:cNvSpPr txBox="1"/>
          <p:nvPr/>
        </p:nvSpPr>
        <p:spPr>
          <a:xfrm>
            <a:off x="5004361" y="3145007"/>
            <a:ext cx="3010761" cy="369332"/>
          </a:xfrm>
          <a:prstGeom prst="rect">
            <a:avLst/>
          </a:prstGeom>
          <a:noFill/>
          <a:ln w="22225">
            <a:solidFill>
              <a:srgbClr val="92D050"/>
            </a:solidFill>
          </a:ln>
        </p:spPr>
        <p:txBody>
          <a:bodyPr wrap="none" rtlCol="0">
            <a:spAutoFit/>
          </a:bodyPr>
          <a:lstStyle/>
          <a:p>
            <a:r>
              <a:rPr lang="en-US" b="1" dirty="0"/>
              <a:t>Knowledge-based Encoder</a:t>
            </a:r>
          </a:p>
        </p:txBody>
      </p:sp>
      <p:sp>
        <p:nvSpPr>
          <p:cNvPr id="13" name="Rounded Rectangle 12">
            <a:extLst>
              <a:ext uri="{FF2B5EF4-FFF2-40B4-BE49-F238E27FC236}">
                <a16:creationId xmlns:a16="http://schemas.microsoft.com/office/drawing/2014/main" id="{1682E097-8CCB-234C-946E-80479DE09B8C}"/>
              </a:ext>
            </a:extLst>
          </p:cNvPr>
          <p:cNvSpPr/>
          <p:nvPr/>
        </p:nvSpPr>
        <p:spPr>
          <a:xfrm>
            <a:off x="2157421" y="3896193"/>
            <a:ext cx="1228725" cy="1904530"/>
          </a:xfrm>
          <a:prstGeom prst="roundRect">
            <a:avLst/>
          </a:prstGeom>
          <a:noFill/>
          <a:ln w="476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0C8762ED-B9CB-8745-A3ED-A99EB39FE06C}"/>
                  </a:ext>
                </a:extLst>
              </p:cNvPr>
              <p:cNvSpPr/>
              <p:nvPr/>
            </p:nvSpPr>
            <p:spPr>
              <a:xfrm>
                <a:off x="4691059" y="3673829"/>
                <a:ext cx="3406527" cy="1159122"/>
              </a:xfrm>
              <a:prstGeom prst="rect">
                <a:avLst/>
              </a:prstGeom>
              <a:ln w="28575">
                <a:solidFill>
                  <a:schemeClr val="accent6"/>
                </a:solidFill>
              </a:ln>
            </p:spPr>
            <p:txBody>
              <a:bodyPr wrap="none">
                <a:noAutofit/>
              </a:bodyPr>
              <a:lstStyle/>
              <a:p>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Kq</a:t>
                </a:r>
                <a:r>
                  <a:rPr lang="en-US" i="1" baseline="30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a:t>
                </a:r>
                <a:r>
                  <a:rPr lang="en-US" sz="1600" dirty="0"/>
                  <a:t> </a:t>
                </a:r>
                <a14:m>
                  <m:oMath xmlns:m="http://schemas.openxmlformats.org/officeDocument/2006/math">
                    <m:f>
                      <m:fPr>
                        <m:type m:val="noBar"/>
                        <m:ctrlPr>
                          <a:rPr lang="en-US" sz="1600" i="1">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num>
                      <m:den>
                        <m:r>
                          <a:rPr lang="en-US" sz="1600" b="0" i="1" smtClean="0">
                            <a:latin typeface="Cambria Math" panose="02040503050406030204" pitchFamily="18" charset="0"/>
                          </a:rPr>
                          <m:t>𝐾</m:t>
                        </m:r>
                        <m:r>
                          <a:rPr lang="en-US" sz="1600" i="1">
                            <a:latin typeface="Cambria Math" panose="02040503050406030204" pitchFamily="18" charset="0"/>
                          </a:rPr>
                          <m:t>𝑞</m:t>
                        </m:r>
                      </m:den>
                    </m:f>
                    <m:r>
                      <a:rPr lang="en-US" sz="1600" b="0" i="1" baseline="-25000" smtClean="0">
                        <a:latin typeface="Cambria Math" panose="02040503050406030204" pitchFamily="18" charset="0"/>
                      </a:rPr>
                      <m:t> </m:t>
                    </m:r>
                  </m:oMath>
                </a14:m>
                <a:r>
                  <a:rPr lang="en-US" sz="2000" b="1" dirty="0">
                    <a:latin typeface="+mj-lt"/>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H</a:t>
                </a:r>
                <a:r>
                  <a:rPr lang="en-US" sz="2000" dirty="0"/>
                  <a:t> </a:t>
                </a:r>
                <a14:m>
                  <m:oMath xmlns:m="http://schemas.openxmlformats.org/officeDocument/2006/math">
                    <m:f>
                      <m:fPr>
                        <m:type m:val="noBar"/>
                        <m:ctrlPr>
                          <a:rPr lang="en-US" sz="1600" i="1">
                            <a:latin typeface="Cambria Math" panose="02040503050406030204" pitchFamily="18" charset="0"/>
                          </a:rPr>
                        </m:ctrlPr>
                      </m:fPr>
                      <m:num>
                        <m:r>
                          <a:rPr lang="en-US" sz="1600" i="1">
                            <a:latin typeface="Cambria Math" panose="02040503050406030204" pitchFamily="18" charset="0"/>
                          </a:rPr>
                          <m:t>(</m:t>
                        </m:r>
                        <m:r>
                          <a:rPr lang="en-US" sz="1600" b="0" i="1" smtClean="0">
                            <a:latin typeface="Cambria Math" panose="02040503050406030204" pitchFamily="18" charset="0"/>
                          </a:rPr>
                          <m:t>2</m:t>
                        </m:r>
                        <m:r>
                          <a:rPr lang="en-US" sz="1600" i="1">
                            <a:latin typeface="Cambria Math" panose="02040503050406030204" pitchFamily="18" charset="0"/>
                          </a:rPr>
                          <m:t>)</m:t>
                        </m:r>
                      </m:num>
                      <m:den>
                        <m:r>
                          <a:rPr lang="en-US" sz="1600" i="1">
                            <a:latin typeface="Cambria Math" panose="02040503050406030204" pitchFamily="18" charset="0"/>
                          </a:rPr>
                          <m:t>𝐾𝑞</m:t>
                        </m:r>
                      </m:den>
                    </m:f>
                  </m:oMath>
                </a14:m>
                <a:r>
                  <a:rPr lang="en-US" sz="1600" b="1" dirty="0">
                    <a:latin typeface="+mj-lt"/>
                    <a:cs typeface="Times New Roman" panose="02020603050405020304" pitchFamily="18" charset="0"/>
                  </a:rPr>
                  <a:t> : … : </a:t>
                </a:r>
                <a:r>
                  <a:rPr lang="en-US" sz="1600" i="1" dirty="0">
                    <a:latin typeface="Times New Roman" panose="02020603050405020304" pitchFamily="18" charset="0"/>
                    <a:cs typeface="Times New Roman" panose="02020603050405020304" pitchFamily="18" charset="0"/>
                  </a:rPr>
                  <a:t>H</a:t>
                </a:r>
                <a:r>
                  <a:rPr lang="en-US" sz="1600" dirty="0"/>
                  <a:t> </a:t>
                </a:r>
                <a14:m>
                  <m:oMath xmlns:m="http://schemas.openxmlformats.org/officeDocument/2006/math">
                    <m:f>
                      <m:fPr>
                        <m:type m:val="noBar"/>
                        <m:ctrlPr>
                          <a:rPr lang="en-US" sz="1600" i="1">
                            <a:latin typeface="Cambria Math" panose="02040503050406030204" pitchFamily="18" charset="0"/>
                          </a:rPr>
                        </m:ctrlPr>
                      </m:fPr>
                      <m:num>
                        <m:r>
                          <a:rPr lang="en-US" sz="1600" i="1">
                            <a:latin typeface="Cambria Math" panose="02040503050406030204" pitchFamily="18" charset="0"/>
                          </a:rPr>
                          <m:t>(</m:t>
                        </m:r>
                        <m:r>
                          <a:rPr lang="en-US" sz="1600" b="0" i="1" smtClean="0">
                            <a:latin typeface="Cambria Math" panose="02040503050406030204" pitchFamily="18" charset="0"/>
                          </a:rPr>
                          <m:t>𝑛</m:t>
                        </m:r>
                        <m:r>
                          <a:rPr lang="en-US" sz="1600" i="1">
                            <a:latin typeface="Cambria Math" panose="02040503050406030204" pitchFamily="18" charset="0"/>
                          </a:rPr>
                          <m:t>)</m:t>
                        </m:r>
                      </m:num>
                      <m:den>
                        <m:r>
                          <a:rPr lang="en-US" sz="1600" i="1">
                            <a:latin typeface="Cambria Math" panose="02040503050406030204" pitchFamily="18" charset="0"/>
                          </a:rPr>
                          <m:t>𝐾𝑞</m:t>
                        </m:r>
                      </m:den>
                    </m:f>
                    <m:r>
                      <a:rPr lang="en-US" sz="1600" b="1" i="0" smtClean="0">
                        <a:latin typeface="Cambria Math" panose="02040503050406030204" pitchFamily="18" charset="0"/>
                      </a:rPr>
                      <m:t>],</m:t>
                    </m:r>
                  </m:oMath>
                </a14:m>
                <a:endParaRPr lang="en-US" sz="1600" b="1" dirty="0"/>
              </a:p>
              <a:p>
                <a:endParaRPr lang="en-US" sz="1600" b="1" dirty="0">
                  <a:latin typeface="+mj-lt"/>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H</a:t>
                </a:r>
                <a:r>
                  <a:rPr lang="en-US" sz="1600" i="1" baseline="-25000" dirty="0" err="1">
                    <a:latin typeface="Times New Roman" panose="02020603050405020304" pitchFamily="18" charset="0"/>
                    <a:cs typeface="Times New Roman" panose="02020603050405020304" pitchFamily="18" charset="0"/>
                  </a:rPr>
                  <a:t>Kq</a:t>
                </a:r>
                <a:r>
                  <a:rPr lang="en-US" sz="1600" i="1" baseline="300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H</a:t>
                </a:r>
                <a:r>
                  <a:rPr lang="en-US" sz="1600" dirty="0"/>
                  <a:t> </a:t>
                </a:r>
                <a14:m>
                  <m:oMath xmlns:m="http://schemas.openxmlformats.org/officeDocument/2006/math">
                    <m:f>
                      <m:fPr>
                        <m:type m:val="noBar"/>
                        <m:ctrlPr>
                          <a:rPr lang="en-US" sz="1600" i="1">
                            <a:latin typeface="Cambria Math" panose="02040503050406030204" pitchFamily="18" charset="0"/>
                          </a:rPr>
                        </m:ctrlPr>
                      </m:fPr>
                      <m:num>
                        <m:d>
                          <m:dPr>
                            <m:ctrlPr>
                              <a:rPr lang="en-US" sz="1600" i="1">
                                <a:latin typeface="Cambria Math" panose="02040503050406030204" pitchFamily="18" charset="0"/>
                              </a:rPr>
                            </m:ctrlPr>
                          </m:dPr>
                          <m:e>
                            <m:r>
                              <a:rPr lang="en-US" sz="1600" i="1">
                                <a:latin typeface="Cambria Math" panose="02040503050406030204" pitchFamily="18" charset="0"/>
                              </a:rPr>
                              <m:t>1</m:t>
                            </m:r>
                          </m:e>
                        </m:d>
                      </m:num>
                      <m:den>
                        <m:r>
                          <a:rPr lang="en-US" sz="1600" i="1">
                            <a:latin typeface="Cambria Math" panose="02040503050406030204" pitchFamily="18" charset="0"/>
                          </a:rPr>
                          <m:t>𝐾</m:t>
                        </m:r>
                        <m:r>
                          <a:rPr lang="en-US" sz="1600" b="0" i="1" smtClean="0">
                            <a:latin typeface="Cambria Math" panose="02040503050406030204" pitchFamily="18" charset="0"/>
                          </a:rPr>
                          <m:t>𝑎</m:t>
                        </m:r>
                      </m:den>
                    </m:f>
                    <m:r>
                      <a:rPr lang="en-US" sz="1600" i="1" baseline="-25000">
                        <a:latin typeface="Cambria Math" panose="02040503050406030204" pitchFamily="18" charset="0"/>
                      </a:rPr>
                      <m:t> </m:t>
                    </m:r>
                  </m:oMath>
                </a14:m>
                <a:r>
                  <a:rPr lang="en-US" sz="2000" b="1" dirty="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H</a:t>
                </a:r>
                <a:r>
                  <a:rPr lang="en-US" sz="2000" dirty="0"/>
                  <a:t> </a:t>
                </a:r>
                <a14:m>
                  <m:oMath xmlns:m="http://schemas.openxmlformats.org/officeDocument/2006/math">
                    <m:f>
                      <m:fPr>
                        <m:type m:val="noBar"/>
                        <m:ctrlPr>
                          <a:rPr lang="en-US" sz="1600" i="1">
                            <a:latin typeface="Cambria Math" panose="02040503050406030204" pitchFamily="18" charset="0"/>
                          </a:rPr>
                        </m:ctrlPr>
                      </m:fPr>
                      <m:num>
                        <m:r>
                          <a:rPr lang="en-US" sz="1600" i="1">
                            <a:latin typeface="Cambria Math" panose="02040503050406030204" pitchFamily="18" charset="0"/>
                          </a:rPr>
                          <m:t>(2)</m:t>
                        </m:r>
                      </m:num>
                      <m:den>
                        <m:r>
                          <a:rPr lang="en-US" sz="1600" i="1">
                            <a:latin typeface="Cambria Math" panose="02040503050406030204" pitchFamily="18" charset="0"/>
                          </a:rPr>
                          <m:t>𝐾</m:t>
                        </m:r>
                        <m:r>
                          <a:rPr lang="en-US" sz="1600" b="0" i="1" smtClean="0">
                            <a:latin typeface="Cambria Math" panose="02040503050406030204" pitchFamily="18" charset="0"/>
                          </a:rPr>
                          <m:t>𝑎</m:t>
                        </m:r>
                      </m:den>
                    </m:f>
                  </m:oMath>
                </a14:m>
                <a:r>
                  <a:rPr lang="en-US" sz="1600" b="1" dirty="0">
                    <a:cs typeface="Times New Roman" panose="02020603050405020304" pitchFamily="18" charset="0"/>
                  </a:rPr>
                  <a:t> : … : </a:t>
                </a:r>
                <a:r>
                  <a:rPr lang="en-US" sz="1600" i="1" dirty="0">
                    <a:latin typeface="Times New Roman" panose="02020603050405020304" pitchFamily="18" charset="0"/>
                    <a:cs typeface="Times New Roman" panose="02020603050405020304" pitchFamily="18" charset="0"/>
                  </a:rPr>
                  <a:t>H</a:t>
                </a:r>
                <a:r>
                  <a:rPr lang="en-US" sz="1600" dirty="0"/>
                  <a:t> </a:t>
                </a:r>
                <a14:m>
                  <m:oMath xmlns:m="http://schemas.openxmlformats.org/officeDocument/2006/math">
                    <m:f>
                      <m:fPr>
                        <m:type m:val="noBa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m:t>
                        </m:r>
                      </m:num>
                      <m:den>
                        <m:r>
                          <a:rPr lang="en-US" sz="1600" i="1">
                            <a:latin typeface="Cambria Math" panose="02040503050406030204" pitchFamily="18" charset="0"/>
                          </a:rPr>
                          <m:t>𝐾</m:t>
                        </m:r>
                        <m:r>
                          <a:rPr lang="en-US" sz="1600" b="0" i="1" smtClean="0">
                            <a:latin typeface="Cambria Math" panose="02040503050406030204" pitchFamily="18" charset="0"/>
                          </a:rPr>
                          <m:t>𝑎</m:t>
                        </m:r>
                      </m:den>
                    </m:f>
                    <m:r>
                      <a:rPr lang="en-US" sz="1600" b="1">
                        <a:latin typeface="Cambria Math" panose="02040503050406030204" pitchFamily="18" charset="0"/>
                      </a:rPr>
                      <m:t>],</m:t>
                    </m:r>
                  </m:oMath>
                </a14:m>
                <a:endParaRPr lang="en-US" sz="1600" b="1" dirty="0">
                  <a:cs typeface="Times New Roman" panose="02020603050405020304" pitchFamily="18" charset="0"/>
                </a:endParaRPr>
              </a:p>
              <a:p>
                <a:endParaRPr lang="en-US" sz="1600" b="1" dirty="0">
                  <a:latin typeface="+mj-lt"/>
                  <a:cs typeface="Times New Roman" panose="02020603050405020304" pitchFamily="18" charset="0"/>
                </a:endParaRPr>
              </a:p>
            </p:txBody>
          </p:sp>
        </mc:Choice>
        <mc:Fallback>
          <p:sp>
            <p:nvSpPr>
              <p:cNvPr id="22" name="Rectangle 21">
                <a:extLst>
                  <a:ext uri="{FF2B5EF4-FFF2-40B4-BE49-F238E27FC236}">
                    <a16:creationId xmlns:a16="http://schemas.microsoft.com/office/drawing/2014/main" id="{0C8762ED-B9CB-8745-A3ED-A99EB39FE06C}"/>
                  </a:ext>
                </a:extLst>
              </p:cNvPr>
              <p:cNvSpPr>
                <a:spLocks noRot="1" noChangeAspect="1" noMove="1" noResize="1" noEditPoints="1" noAdjustHandles="1" noChangeArrowheads="1" noChangeShapeType="1" noTextEdit="1"/>
              </p:cNvSpPr>
              <p:nvPr/>
            </p:nvSpPr>
            <p:spPr>
              <a:xfrm>
                <a:off x="4691059" y="3673829"/>
                <a:ext cx="3406527" cy="1159122"/>
              </a:xfrm>
              <a:prstGeom prst="rect">
                <a:avLst/>
              </a:prstGeom>
              <a:blipFill>
                <a:blip r:embed="rId4"/>
                <a:stretch>
                  <a:fillRect t="-2128"/>
                </a:stretch>
              </a:blipFill>
              <a:ln w="28575">
                <a:solidFill>
                  <a:schemeClr val="accent6"/>
                </a:solidFill>
              </a:ln>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F094A402-1EE9-E644-9308-3CB03D04E661}"/>
              </a:ext>
            </a:extLst>
          </p:cNvPr>
          <p:cNvSpPr/>
          <p:nvPr/>
        </p:nvSpPr>
        <p:spPr>
          <a:xfrm>
            <a:off x="871537" y="3896193"/>
            <a:ext cx="1228725" cy="1904530"/>
          </a:xfrm>
          <a:prstGeom prst="round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8C3E5D-205D-4243-AED8-E11BFD1ADCF2}"/>
              </a:ext>
            </a:extLst>
          </p:cNvPr>
          <p:cNvSpPr/>
          <p:nvPr/>
        </p:nvSpPr>
        <p:spPr>
          <a:xfrm>
            <a:off x="4258176" y="5685201"/>
            <a:ext cx="4534088" cy="406265"/>
          </a:xfrm>
          <a:prstGeom prst="rect">
            <a:avLst/>
          </a:prstGeom>
          <a:ln w="28575">
            <a:solidFill>
              <a:srgbClr val="C00000"/>
            </a:solidFill>
          </a:ln>
        </p:spPr>
        <p:txBody>
          <a:bodyPr wrap="none">
            <a:noAutofit/>
          </a:bodyPr>
          <a:lstStyle/>
          <a:p>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Wq</a:t>
            </a:r>
            <a:r>
              <a:rPr lang="en-US" dirty="0"/>
              <a:t> =</a:t>
            </a:r>
            <a:r>
              <a:rPr lang="en-US" b="1" dirty="0" err="1">
                <a:latin typeface="Times New Roman" panose="02020603050405020304" pitchFamily="18" charset="0"/>
                <a:cs typeface="Times New Roman" panose="02020603050405020304" pitchFamily="18" charset="0"/>
              </a:rPr>
              <a:t>BiLSTM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E</a:t>
            </a:r>
            <a:r>
              <a:rPr lang="en-US" i="1" baseline="-25000" dirty="0" err="1">
                <a:latin typeface="Times New Roman" panose="02020603050405020304" pitchFamily="18" charset="0"/>
                <a:cs typeface="Times New Roman" panose="02020603050405020304" pitchFamily="18" charset="0"/>
              </a:rPr>
              <a:t>wq</a:t>
            </a:r>
            <a:r>
              <a:rPr lang="en-US" b="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H</a:t>
            </a:r>
            <a:r>
              <a:rPr lang="en-US" sz="1600" i="1" baseline="-25000" dirty="0" err="1">
                <a:latin typeface="Times New Roman" panose="02020603050405020304" pitchFamily="18" charset="0"/>
                <a:cs typeface="Times New Roman" panose="02020603050405020304" pitchFamily="18" charset="0"/>
              </a:rPr>
              <a:t>Wa</a:t>
            </a:r>
            <a:r>
              <a:rPr lang="en-US" sz="1600" dirty="0"/>
              <a:t> =</a:t>
            </a:r>
            <a:r>
              <a:rPr lang="en-US" sz="1600" b="1" dirty="0" err="1">
                <a:latin typeface="Times New Roman" panose="02020603050405020304" pitchFamily="18" charset="0"/>
                <a:cs typeface="Times New Roman" panose="02020603050405020304" pitchFamily="18" charset="0"/>
              </a:rPr>
              <a:t>BiLSTM</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E</a:t>
            </a:r>
            <a:r>
              <a:rPr lang="en-US" sz="1600" i="1" baseline="-25000" dirty="0" err="1">
                <a:latin typeface="Times New Roman" panose="02020603050405020304" pitchFamily="18" charset="0"/>
                <a:cs typeface="Times New Roman" panose="02020603050405020304" pitchFamily="18" charset="0"/>
              </a:rPr>
              <a:t>wa</a:t>
            </a:r>
            <a:r>
              <a:rPr lang="en-US" sz="1600" b="1" dirty="0">
                <a:latin typeface="Times New Roman" panose="02020603050405020304" pitchFamily="18" charset="0"/>
                <a:cs typeface="Times New Roman" panose="02020603050405020304" pitchFamily="18" charset="0"/>
              </a:rPr>
              <a:t>) </a:t>
            </a:r>
            <a:endParaRPr lang="en-US" sz="1600" dirty="0">
              <a:solidFill>
                <a:srgbClr val="EEB7AF"/>
              </a:solidFill>
              <a:latin typeface="+mj-lt"/>
              <a:cs typeface="Times New Roman" panose="02020603050405020304" pitchFamily="18" charset="0"/>
            </a:endParaRPr>
          </a:p>
        </p:txBody>
      </p:sp>
      <p:sp>
        <p:nvSpPr>
          <p:cNvPr id="20" name="TextBox 19">
            <a:extLst>
              <a:ext uri="{FF2B5EF4-FFF2-40B4-BE49-F238E27FC236}">
                <a16:creationId xmlns:a16="http://schemas.microsoft.com/office/drawing/2014/main" id="{9FE00677-25D1-EC4D-891F-83DA254A8B1C}"/>
              </a:ext>
            </a:extLst>
          </p:cNvPr>
          <p:cNvSpPr txBox="1"/>
          <p:nvPr/>
        </p:nvSpPr>
        <p:spPr>
          <a:xfrm>
            <a:off x="5299313" y="5126130"/>
            <a:ext cx="2420856" cy="369332"/>
          </a:xfrm>
          <a:prstGeom prst="rect">
            <a:avLst/>
          </a:prstGeom>
          <a:noFill/>
          <a:ln w="22225">
            <a:solidFill>
              <a:srgbClr val="C00000"/>
            </a:solidFill>
          </a:ln>
        </p:spPr>
        <p:txBody>
          <a:bodyPr wrap="none" rtlCol="0">
            <a:spAutoFit/>
          </a:bodyPr>
          <a:lstStyle/>
          <a:p>
            <a:r>
              <a:rPr lang="en-US" b="1" dirty="0"/>
              <a:t>Word-based Encoder</a:t>
            </a:r>
          </a:p>
        </p:txBody>
      </p:sp>
      <p:sp>
        <p:nvSpPr>
          <p:cNvPr id="23" name="Rectangle 22">
            <a:extLst>
              <a:ext uri="{FF2B5EF4-FFF2-40B4-BE49-F238E27FC236}">
                <a16:creationId xmlns:a16="http://schemas.microsoft.com/office/drawing/2014/main" id="{7E14F48E-1BED-AB49-AA39-5344986C2A0B}"/>
              </a:ext>
            </a:extLst>
          </p:cNvPr>
          <p:cNvSpPr/>
          <p:nvPr/>
        </p:nvSpPr>
        <p:spPr>
          <a:xfrm>
            <a:off x="4267696" y="2079978"/>
            <a:ext cx="4534088" cy="406265"/>
          </a:xfrm>
          <a:prstGeom prst="rect">
            <a:avLst/>
          </a:prstGeom>
          <a:ln w="28575">
            <a:solidFill>
              <a:srgbClr val="7030A0"/>
            </a:solidFill>
          </a:ln>
        </p:spPr>
        <p:txBody>
          <a:bodyPr wrap="none">
            <a:noAutofit/>
          </a:bodyPr>
          <a:lstStyle/>
          <a:p>
            <a:r>
              <a:rPr lang="en-US" sz="2000" i="1" dirty="0" err="1">
                <a:latin typeface="Times New Roman" panose="02020603050405020304" pitchFamily="18" charset="0"/>
                <a:cs typeface="Times New Roman" panose="02020603050405020304" pitchFamily="18" charset="0"/>
              </a:rPr>
              <a:t>H</a:t>
            </a:r>
            <a:r>
              <a:rPr lang="en-US" sz="2000" i="1" baseline="-25000" dirty="0" err="1">
                <a:latin typeface="Times New Roman" panose="02020603050405020304" pitchFamily="18" charset="0"/>
                <a:cs typeface="Times New Roman" panose="02020603050405020304" pitchFamily="18" charset="0"/>
              </a:rPr>
              <a:t>q</a:t>
            </a:r>
            <a:r>
              <a:rPr lang="en-US" sz="2000" dirty="0"/>
              <a:t> =  [</a:t>
            </a:r>
            <a:r>
              <a:rPr lang="en-US" sz="2000" i="1" dirty="0" err="1">
                <a:latin typeface="Times New Roman" panose="02020603050405020304" pitchFamily="18" charset="0"/>
                <a:cs typeface="Times New Roman" panose="02020603050405020304" pitchFamily="18" charset="0"/>
              </a:rPr>
              <a:t>H</a:t>
            </a:r>
            <a:r>
              <a:rPr lang="en-US" sz="2000" i="1" baseline="-25000" dirty="0" err="1">
                <a:latin typeface="Times New Roman" panose="02020603050405020304" pitchFamily="18" charset="0"/>
                <a:cs typeface="Times New Roman" panose="02020603050405020304" pitchFamily="18" charset="0"/>
              </a:rPr>
              <a:t>Wq</a:t>
            </a:r>
            <a:r>
              <a:rPr lang="en-US" sz="2000" i="1"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a:t>
            </a:r>
            <a:r>
              <a:rPr lang="en-US" sz="2000" i="1" baseline="-25000" dirty="0" err="1">
                <a:latin typeface="Times New Roman" panose="02020603050405020304" pitchFamily="18" charset="0"/>
                <a:cs typeface="Times New Roman" panose="02020603050405020304" pitchFamily="18" charset="0"/>
              </a:rPr>
              <a:t>Kq</a:t>
            </a:r>
            <a:r>
              <a:rPr lang="en-US" sz="2000" dirty="0">
                <a:latin typeface="Times New Roman" panose="02020603050405020304" pitchFamily="18" charset="0"/>
                <a:cs typeface="Times New Roman" panose="02020603050405020304" pitchFamily="18" charset="0"/>
              </a:rPr>
              <a:t>]</a:t>
            </a:r>
            <a:r>
              <a:rPr lang="en-US" sz="2000" dirty="0"/>
              <a:t>  and </a:t>
            </a:r>
            <a:r>
              <a:rPr lang="en-US" sz="2000" i="1" dirty="0">
                <a:latin typeface="Times New Roman" panose="02020603050405020304" pitchFamily="18" charset="0"/>
                <a:cs typeface="Times New Roman" panose="02020603050405020304" pitchFamily="18" charset="0"/>
              </a:rPr>
              <a:t>H</a:t>
            </a:r>
            <a:r>
              <a:rPr lang="en-US" sz="2000" i="1" baseline="-25000" dirty="0">
                <a:latin typeface="Times New Roman" panose="02020603050405020304" pitchFamily="18" charset="0"/>
                <a:cs typeface="Times New Roman" panose="02020603050405020304" pitchFamily="18" charset="0"/>
              </a:rPr>
              <a:t>a</a:t>
            </a:r>
            <a:r>
              <a:rPr lang="en-US" sz="2000" dirty="0"/>
              <a:t> =  [</a:t>
            </a:r>
            <a:r>
              <a:rPr lang="en-US" sz="2000" i="1" dirty="0" err="1">
                <a:latin typeface="Times New Roman" panose="02020603050405020304" pitchFamily="18" charset="0"/>
                <a:cs typeface="Times New Roman" panose="02020603050405020304" pitchFamily="18" charset="0"/>
              </a:rPr>
              <a:t>H</a:t>
            </a:r>
            <a:r>
              <a:rPr lang="en-US" sz="2000" i="1" baseline="-25000" dirty="0" err="1">
                <a:latin typeface="Times New Roman" panose="02020603050405020304" pitchFamily="18" charset="0"/>
                <a:cs typeface="Times New Roman" panose="02020603050405020304" pitchFamily="18" charset="0"/>
              </a:rPr>
              <a:t>Wa</a:t>
            </a:r>
            <a:r>
              <a:rPr lang="en-US" sz="2000" i="1"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a:t>
            </a:r>
            <a:r>
              <a:rPr lang="en-US" sz="2000" i="1" baseline="-25000" dirty="0" err="1">
                <a:latin typeface="Times New Roman" panose="02020603050405020304" pitchFamily="18" charset="0"/>
                <a:cs typeface="Times New Roman" panose="02020603050405020304" pitchFamily="18" charset="0"/>
              </a:rPr>
              <a:t>Ka</a:t>
            </a:r>
            <a:r>
              <a:rPr lang="en-US" sz="2000" dirty="0">
                <a:latin typeface="Times New Roman" panose="02020603050405020304" pitchFamily="18" charset="0"/>
                <a:cs typeface="Times New Roman" panose="02020603050405020304" pitchFamily="18" charset="0"/>
              </a:rPr>
              <a:t>]</a:t>
            </a:r>
            <a:r>
              <a:rPr lang="en-US" sz="2000" dirty="0"/>
              <a:t> </a:t>
            </a:r>
            <a:endParaRPr lang="en-US" sz="2000" dirty="0">
              <a:solidFill>
                <a:srgbClr val="EEB7AF"/>
              </a:solidFill>
              <a:latin typeface="+mj-lt"/>
              <a:cs typeface="Times New Roman" panose="02020603050405020304" pitchFamily="18" charset="0"/>
            </a:endParaRPr>
          </a:p>
        </p:txBody>
      </p:sp>
      <p:sp>
        <p:nvSpPr>
          <p:cNvPr id="24" name="TextBox 23">
            <a:extLst>
              <a:ext uri="{FF2B5EF4-FFF2-40B4-BE49-F238E27FC236}">
                <a16:creationId xmlns:a16="http://schemas.microsoft.com/office/drawing/2014/main" id="{395C0899-1113-6343-8B30-21DF983AB619}"/>
              </a:ext>
            </a:extLst>
          </p:cNvPr>
          <p:cNvSpPr txBox="1"/>
          <p:nvPr/>
        </p:nvSpPr>
        <p:spPr>
          <a:xfrm>
            <a:off x="4885292" y="1482893"/>
            <a:ext cx="3334567" cy="369332"/>
          </a:xfrm>
          <a:prstGeom prst="rect">
            <a:avLst/>
          </a:prstGeom>
          <a:noFill/>
          <a:ln w="22225">
            <a:solidFill>
              <a:srgbClr val="7030A0"/>
            </a:solidFill>
          </a:ln>
        </p:spPr>
        <p:txBody>
          <a:bodyPr wrap="none" rtlCol="0">
            <a:spAutoFit/>
          </a:bodyPr>
          <a:lstStyle/>
          <a:p>
            <a:r>
              <a:rPr lang="en-US" b="1" dirty="0"/>
              <a:t>Concatenated representations</a:t>
            </a:r>
          </a:p>
        </p:txBody>
      </p:sp>
      <p:sp>
        <p:nvSpPr>
          <p:cNvPr id="25" name="Rounded Rectangle 24">
            <a:extLst>
              <a:ext uri="{FF2B5EF4-FFF2-40B4-BE49-F238E27FC236}">
                <a16:creationId xmlns:a16="http://schemas.microsoft.com/office/drawing/2014/main" id="{097E26F1-E561-E54B-8166-704E5A112B67}"/>
              </a:ext>
            </a:extLst>
          </p:cNvPr>
          <p:cNvSpPr/>
          <p:nvPr/>
        </p:nvSpPr>
        <p:spPr>
          <a:xfrm>
            <a:off x="1565565" y="2170848"/>
            <a:ext cx="1117023" cy="1430902"/>
          </a:xfrm>
          <a:prstGeom prst="roundRect">
            <a:avLst/>
          </a:prstGeom>
          <a:no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46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20" name="TextBox 19">
            <a:extLst>
              <a:ext uri="{FF2B5EF4-FFF2-40B4-BE49-F238E27FC236}">
                <a16:creationId xmlns:a16="http://schemas.microsoft.com/office/drawing/2014/main" id="{A577EB1A-67E7-CB46-862F-E7218CBADCAF}"/>
              </a:ext>
            </a:extLst>
          </p:cNvPr>
          <p:cNvSpPr txBox="1"/>
          <p:nvPr/>
        </p:nvSpPr>
        <p:spPr>
          <a:xfrm>
            <a:off x="816866" y="1126564"/>
            <a:ext cx="5109934"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Shared Representation Learning Layer.</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p:pic>
        <p:nvPicPr>
          <p:cNvPr id="4" name="Picture 3">
            <a:extLst>
              <a:ext uri="{FF2B5EF4-FFF2-40B4-BE49-F238E27FC236}">
                <a16:creationId xmlns:a16="http://schemas.microsoft.com/office/drawing/2014/main" id="{CEC9015D-BCB4-F84B-91BF-DA746C07D15E}"/>
              </a:ext>
            </a:extLst>
          </p:cNvPr>
          <p:cNvPicPr>
            <a:picLocks noChangeAspect="1"/>
          </p:cNvPicPr>
          <p:nvPr/>
        </p:nvPicPr>
        <p:blipFill>
          <a:blip r:embed="rId3"/>
          <a:stretch>
            <a:fillRect/>
          </a:stretch>
        </p:blipFill>
        <p:spPr>
          <a:xfrm>
            <a:off x="5000686" y="3031070"/>
            <a:ext cx="3568595" cy="3024718"/>
          </a:xfrm>
          <a:prstGeom prst="rect">
            <a:avLst/>
          </a:prstGeom>
        </p:spPr>
      </p:pic>
      <p:sp>
        <p:nvSpPr>
          <p:cNvPr id="7" name="Rounded Rectangle 6">
            <a:extLst>
              <a:ext uri="{FF2B5EF4-FFF2-40B4-BE49-F238E27FC236}">
                <a16:creationId xmlns:a16="http://schemas.microsoft.com/office/drawing/2014/main" id="{DABF889A-292D-584E-900C-DAE6A1077AFC}"/>
              </a:ext>
            </a:extLst>
          </p:cNvPr>
          <p:cNvSpPr/>
          <p:nvPr/>
        </p:nvSpPr>
        <p:spPr>
          <a:xfrm>
            <a:off x="5625385" y="4295580"/>
            <a:ext cx="2779568" cy="1081476"/>
          </a:xfrm>
          <a:prstGeom prst="roundRect">
            <a:avLst/>
          </a:prstGeom>
          <a:noFill/>
          <a:ln w="317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F6163E1-4B79-814F-AE0C-380A37568951}"/>
              </a:ext>
            </a:extLst>
          </p:cNvPr>
          <p:cNvSpPr/>
          <p:nvPr/>
        </p:nvSpPr>
        <p:spPr>
          <a:xfrm>
            <a:off x="879739" y="2565507"/>
            <a:ext cx="3747180" cy="406265"/>
          </a:xfrm>
          <a:prstGeom prst="rect">
            <a:avLst/>
          </a:prstGeom>
          <a:ln w="38100">
            <a:solidFill>
              <a:schemeClr val="accent5">
                <a:lumMod val="75000"/>
              </a:schemeClr>
            </a:solidFill>
          </a:ln>
        </p:spPr>
        <p:txBody>
          <a:bodyPr wrap="none">
            <a:noAutofit/>
          </a:bodyPr>
          <a:lstStyle/>
          <a:p>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q</a:t>
            </a:r>
            <a:r>
              <a:rPr lang="en-US" dirty="0"/>
              <a:t> =</a:t>
            </a:r>
            <a:r>
              <a:rPr lang="en-US" b="1" dirty="0" err="1">
                <a:latin typeface="Times New Roman" panose="02020603050405020304" pitchFamily="18" charset="0"/>
                <a:cs typeface="Times New Roman" panose="02020603050405020304" pitchFamily="18" charset="0"/>
              </a:rPr>
              <a:t>BiLSTM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q</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sz="1600" i="1" baseline="-25000" dirty="0">
                <a:latin typeface="Times New Roman" panose="02020603050405020304" pitchFamily="18" charset="0"/>
                <a:cs typeface="Times New Roman" panose="02020603050405020304" pitchFamily="18" charset="0"/>
              </a:rPr>
              <a:t>a</a:t>
            </a:r>
            <a:r>
              <a:rPr lang="en-US" sz="1600" dirty="0"/>
              <a:t> =</a:t>
            </a:r>
            <a:r>
              <a:rPr lang="en-US" sz="1600" b="1" dirty="0" err="1">
                <a:latin typeface="Times New Roman" panose="02020603050405020304" pitchFamily="18" charset="0"/>
                <a:cs typeface="Times New Roman" panose="02020603050405020304" pitchFamily="18" charset="0"/>
              </a:rPr>
              <a:t>BiLSTM</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H</a:t>
            </a:r>
            <a:r>
              <a:rPr lang="en-US" sz="1600" i="1" baseline="-25000" dirty="0">
                <a:latin typeface="Times New Roman" panose="02020603050405020304" pitchFamily="18" charset="0"/>
                <a:cs typeface="Times New Roman" panose="02020603050405020304" pitchFamily="18" charset="0"/>
              </a:rPr>
              <a:t>a</a:t>
            </a:r>
            <a:r>
              <a:rPr lang="en-US" sz="1600" b="1" dirty="0">
                <a:latin typeface="Times New Roman" panose="02020603050405020304" pitchFamily="18" charset="0"/>
                <a:cs typeface="Times New Roman" panose="02020603050405020304" pitchFamily="18" charset="0"/>
              </a:rPr>
              <a:t>) </a:t>
            </a:r>
            <a:endParaRPr lang="en-US" sz="1600" dirty="0">
              <a:solidFill>
                <a:srgbClr val="EEB7AF"/>
              </a:solidFill>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38C127E5-3FC3-B946-B077-25271DBE44EA}"/>
              </a:ext>
            </a:extLst>
          </p:cNvPr>
          <p:cNvSpPr txBox="1"/>
          <p:nvPr/>
        </p:nvSpPr>
        <p:spPr>
          <a:xfrm>
            <a:off x="879739" y="1854297"/>
            <a:ext cx="2385589" cy="338554"/>
          </a:xfrm>
          <a:prstGeom prst="rect">
            <a:avLst/>
          </a:prstGeom>
          <a:noFill/>
          <a:ln w="22225">
            <a:solidFill>
              <a:schemeClr val="accent5">
                <a:lumMod val="75000"/>
              </a:schemeClr>
            </a:solidFill>
          </a:ln>
        </p:spPr>
        <p:txBody>
          <a:bodyPr wrap="none" rtlCol="0">
            <a:spAutoFit/>
          </a:bodyPr>
          <a:lstStyle/>
          <a:p>
            <a:r>
              <a:rPr lang="en-US" sz="1600" b="1" dirty="0"/>
              <a:t>Final QA representation</a:t>
            </a:r>
          </a:p>
        </p:txBody>
      </p:sp>
      <p:sp>
        <p:nvSpPr>
          <p:cNvPr id="10" name="Rectangle 9">
            <a:extLst>
              <a:ext uri="{FF2B5EF4-FFF2-40B4-BE49-F238E27FC236}">
                <a16:creationId xmlns:a16="http://schemas.microsoft.com/office/drawing/2014/main" id="{120CB247-8362-3C4D-B8E3-D92A9D773B91}"/>
              </a:ext>
            </a:extLst>
          </p:cNvPr>
          <p:cNvSpPr/>
          <p:nvPr/>
        </p:nvSpPr>
        <p:spPr>
          <a:xfrm>
            <a:off x="874973" y="3460867"/>
            <a:ext cx="3747180" cy="406265"/>
          </a:xfrm>
          <a:prstGeom prst="rect">
            <a:avLst/>
          </a:prstGeom>
          <a:ln w="38100">
            <a:noFill/>
          </a:ln>
        </p:spPr>
        <p:txBody>
          <a:bodyPr wrap="none">
            <a:noAutofit/>
          </a:bodyPr>
          <a:lstStyle/>
          <a:p>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q</a:t>
            </a:r>
            <a:r>
              <a:rPr lang="en-US" dirty="0"/>
              <a:t> =</a:t>
            </a:r>
            <a:r>
              <a:rPr lang="en-US" i="1" dirty="0">
                <a:latin typeface="Times New Roman" panose="02020603050405020304" pitchFamily="18" charset="0"/>
                <a:cs typeface="Times New Roman" panose="02020603050405020304" pitchFamily="18" charset="0"/>
              </a:rPr>
              <a:t>Average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q</a:t>
            </a:r>
            <a:r>
              <a:rPr lang="en-US" b="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t>
            </a:r>
            <a:r>
              <a:rPr lang="en-US" sz="1600" i="1" baseline="-25000" dirty="0" err="1">
                <a:latin typeface="Times New Roman" panose="02020603050405020304" pitchFamily="18" charset="0"/>
                <a:cs typeface="Times New Roman" panose="02020603050405020304" pitchFamily="18" charset="0"/>
              </a:rPr>
              <a:t>a</a:t>
            </a:r>
            <a:r>
              <a:rPr lang="en-US" sz="1600" dirty="0"/>
              <a:t> =</a:t>
            </a:r>
            <a:r>
              <a:rPr lang="en-US" sz="1600" i="1" dirty="0">
                <a:latin typeface="Times New Roman" panose="02020603050405020304" pitchFamily="18" charset="0"/>
                <a:cs typeface="Times New Roman" panose="02020603050405020304" pitchFamily="18" charset="0"/>
              </a:rPr>
              <a:t>Average</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S</a:t>
            </a:r>
            <a:r>
              <a:rPr lang="en-US" sz="1600" i="1" baseline="-25000" dirty="0">
                <a:latin typeface="Times New Roman" panose="02020603050405020304" pitchFamily="18" charset="0"/>
                <a:cs typeface="Times New Roman" panose="02020603050405020304" pitchFamily="18" charset="0"/>
              </a:rPr>
              <a:t>a</a:t>
            </a:r>
            <a:r>
              <a:rPr lang="en-US" sz="1600" b="1" dirty="0">
                <a:latin typeface="Times New Roman" panose="02020603050405020304" pitchFamily="18" charset="0"/>
                <a:cs typeface="Times New Roman" panose="02020603050405020304" pitchFamily="18" charset="0"/>
              </a:rPr>
              <a:t>) </a:t>
            </a:r>
            <a:endParaRPr lang="en-US" sz="1600" dirty="0">
              <a:solidFill>
                <a:srgbClr val="EEB7AF"/>
              </a:solidFill>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870D1793-C893-D240-9D77-86A7767725EF}"/>
              </a:ext>
            </a:extLst>
          </p:cNvPr>
          <p:cNvSpPr txBox="1"/>
          <p:nvPr/>
        </p:nvSpPr>
        <p:spPr>
          <a:xfrm>
            <a:off x="200025" y="6457950"/>
            <a:ext cx="7855035" cy="400110"/>
          </a:xfrm>
          <a:prstGeom prst="rect">
            <a:avLst/>
          </a:prstGeom>
          <a:noFill/>
        </p:spPr>
        <p:txBody>
          <a:bodyPr wrap="none" rtlCol="0">
            <a:spAutoFit/>
          </a:bodyPr>
          <a:lstStyle/>
          <a:p>
            <a:r>
              <a:rPr lang="en-US" sz="1000" baseline="30000" dirty="0"/>
              <a:t>3</a:t>
            </a:r>
            <a:r>
              <a:rPr lang="en-US" sz="1000" dirty="0"/>
              <a:t>Severyn, A., and </a:t>
            </a:r>
            <a:r>
              <a:rPr lang="en-US" sz="1000" dirty="0" err="1"/>
              <a:t>Moschitti</a:t>
            </a:r>
            <a:r>
              <a:rPr lang="en-US" sz="1000" dirty="0"/>
              <a:t>, A. 2015. Learning to rank short text pairs with convolutional deep neural networks. In SIGIR, 373–382</a:t>
            </a:r>
          </a:p>
          <a:p>
            <a:r>
              <a:rPr lang="en-US" sz="1000" baseline="30000" dirty="0"/>
              <a:t>3</a:t>
            </a:r>
            <a:r>
              <a:rPr lang="en-US" sz="1000" dirty="0"/>
              <a:t>Tay, Y.; Phan, M. C.; Tuan, L. A.; and Hui, S. C. 2017. Learning to rank question answer pairs with holographic dual </a:t>
            </a:r>
            <a:r>
              <a:rPr lang="en-US" sz="1000" dirty="0" err="1"/>
              <a:t>lstm</a:t>
            </a:r>
            <a:r>
              <a:rPr lang="en-US" sz="1000" dirty="0"/>
              <a:t> architecture. In SIGIR.</a:t>
            </a:r>
          </a:p>
        </p:txBody>
      </p:sp>
      <p:sp>
        <p:nvSpPr>
          <p:cNvPr id="12" name="Rectangle 11">
            <a:extLst>
              <a:ext uri="{FF2B5EF4-FFF2-40B4-BE49-F238E27FC236}">
                <a16:creationId xmlns:a16="http://schemas.microsoft.com/office/drawing/2014/main" id="{B654AF3A-A999-414B-86CA-694FC956B434}"/>
              </a:ext>
            </a:extLst>
          </p:cNvPr>
          <p:cNvSpPr/>
          <p:nvPr/>
        </p:nvSpPr>
        <p:spPr>
          <a:xfrm>
            <a:off x="841633" y="4184774"/>
            <a:ext cx="3747180" cy="406265"/>
          </a:xfrm>
          <a:prstGeom prst="rect">
            <a:avLst/>
          </a:prstGeom>
          <a:ln w="38100">
            <a:noFill/>
          </a:ln>
        </p:spPr>
        <p:txBody>
          <a:bodyPr wrap="none">
            <a:noAutofit/>
          </a:bodyPr>
          <a:lstStyle/>
          <a:p>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ol</a:t>
            </a:r>
            <a:r>
              <a:rPr lang="en-US" sz="2000" i="1"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R</a:t>
            </a:r>
            <a:r>
              <a:rPr lang="en-US" sz="2000" i="1" baseline="30000" dirty="0">
                <a:latin typeface="Times New Roman" panose="02020603050405020304" pitchFamily="18" charset="0"/>
                <a:cs typeface="Times New Roman" panose="02020603050405020304" pitchFamily="18" charset="0"/>
              </a:rPr>
              <a:t>6 </a:t>
            </a:r>
            <a:r>
              <a:rPr lang="en-US" sz="2000"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overlap features </a:t>
            </a:r>
            <a:r>
              <a:rPr lang="en-US" sz="1600" baseline="30000" dirty="0">
                <a:latin typeface="+mj-lt"/>
                <a:cs typeface="Times New Roman" panose="02020603050405020304" pitchFamily="18" charset="0"/>
              </a:rPr>
              <a:t>3</a:t>
            </a:r>
            <a:endParaRPr lang="en-US" sz="1600" baseline="30000" dirty="0">
              <a:solidFill>
                <a:srgbClr val="EEB7AF"/>
              </a:solidFill>
              <a:latin typeface="+mj-lt"/>
              <a:cs typeface="Times New Roman" panose="02020603050405020304" pitchFamily="18" charset="0"/>
            </a:endParaRPr>
          </a:p>
        </p:txBody>
      </p:sp>
      <p:sp>
        <p:nvSpPr>
          <p:cNvPr id="13" name="Rectangle 12">
            <a:extLst>
              <a:ext uri="{FF2B5EF4-FFF2-40B4-BE49-F238E27FC236}">
                <a16:creationId xmlns:a16="http://schemas.microsoft.com/office/drawing/2014/main" id="{307DB11E-7BB2-8D40-A030-DB80DA6DCC85}"/>
              </a:ext>
            </a:extLst>
          </p:cNvPr>
          <p:cNvSpPr/>
          <p:nvPr/>
        </p:nvSpPr>
        <p:spPr>
          <a:xfrm>
            <a:off x="5379350" y="1134565"/>
            <a:ext cx="3321738" cy="1676396"/>
          </a:xfrm>
          <a:prstGeom prst="rect">
            <a:avLst/>
          </a:prstGeom>
          <a:ln w="6350">
            <a:solidFill>
              <a:schemeClr val="accent5">
                <a:lumMod val="75000"/>
                <a:alpha val="42000"/>
              </a:schemeClr>
            </a:solidFill>
          </a:ln>
        </p:spPr>
        <p:txBody>
          <a:bodyPr wrap="none">
            <a:noAutofit/>
          </a:bodyPr>
          <a:lstStyle/>
          <a:p>
            <a:r>
              <a:rPr lang="en-US" sz="1400" b="1" dirty="0">
                <a:latin typeface="+mj-lt"/>
                <a:cs typeface="Times New Roman" panose="02020603050405020304" pitchFamily="18" charset="0"/>
              </a:rPr>
              <a:t>overlap features:</a:t>
            </a:r>
          </a:p>
          <a:p>
            <a:pPr marL="285750" indent="-285750">
              <a:buFontTx/>
              <a:buChar char="-"/>
            </a:pPr>
            <a:r>
              <a:rPr lang="en-US" sz="1400" dirty="0">
                <a:latin typeface="+mj-lt"/>
                <a:cs typeface="Times New Roman" panose="02020603050405020304" pitchFamily="18" charset="0"/>
              </a:rPr>
              <a:t>word overlap score</a:t>
            </a:r>
          </a:p>
          <a:p>
            <a:pPr marL="285750" indent="-285750">
              <a:buFontTx/>
              <a:buChar char="-"/>
            </a:pPr>
            <a:r>
              <a:rPr lang="en-US" sz="1400" dirty="0">
                <a:latin typeface="+mj-lt"/>
                <a:cs typeface="Times New Roman" panose="02020603050405020304" pitchFamily="18" charset="0"/>
              </a:rPr>
              <a:t>non-stop word overlap score</a:t>
            </a:r>
          </a:p>
          <a:p>
            <a:pPr marL="285750" indent="-285750">
              <a:buFontTx/>
              <a:buChar char="-"/>
            </a:pPr>
            <a:r>
              <a:rPr lang="en-US" sz="1400" dirty="0">
                <a:latin typeface="+mj-lt"/>
                <a:cs typeface="Times New Roman" panose="02020603050405020304" pitchFamily="18" charset="0"/>
              </a:rPr>
              <a:t>weighted word overlap score</a:t>
            </a:r>
          </a:p>
          <a:p>
            <a:pPr marL="285750" indent="-285750">
              <a:buFontTx/>
              <a:buChar char="-"/>
            </a:pPr>
            <a:r>
              <a:rPr lang="en-US" sz="1400" dirty="0">
                <a:latin typeface="+mj-lt"/>
                <a:cs typeface="Times New Roman" panose="02020603050405020304" pitchFamily="18" charset="0"/>
              </a:rPr>
              <a:t>non-stop weighted word overlap score</a:t>
            </a:r>
          </a:p>
          <a:p>
            <a:pPr marL="285750" indent="-285750">
              <a:buFontTx/>
              <a:buChar char="-"/>
            </a:pPr>
            <a:r>
              <a:rPr lang="en-US" sz="1400" dirty="0">
                <a:latin typeface="+mj-lt"/>
                <a:cs typeface="Times New Roman" panose="02020603050405020304" pitchFamily="18" charset="0"/>
              </a:rPr>
              <a:t>knowledge overlap score</a:t>
            </a:r>
          </a:p>
          <a:p>
            <a:pPr marL="285750" indent="-285750">
              <a:buFontTx/>
              <a:buChar char="-"/>
            </a:pPr>
            <a:r>
              <a:rPr lang="en-US" sz="1400" dirty="0">
                <a:latin typeface="+mj-lt"/>
                <a:cs typeface="Times New Roman" panose="02020603050405020304" pitchFamily="18" charset="0"/>
              </a:rPr>
              <a:t>weighted knowledge overlap score</a:t>
            </a:r>
          </a:p>
        </p:txBody>
      </p:sp>
      <p:sp>
        <p:nvSpPr>
          <p:cNvPr id="15" name="Rectangle 14">
            <a:extLst>
              <a:ext uri="{FF2B5EF4-FFF2-40B4-BE49-F238E27FC236}">
                <a16:creationId xmlns:a16="http://schemas.microsoft.com/office/drawing/2014/main" id="{9668CBE9-5F0B-C641-AC49-45A288D876FD}"/>
              </a:ext>
            </a:extLst>
          </p:cNvPr>
          <p:cNvSpPr/>
          <p:nvPr/>
        </p:nvSpPr>
        <p:spPr>
          <a:xfrm>
            <a:off x="808293" y="4951533"/>
            <a:ext cx="3747180" cy="406265"/>
          </a:xfrm>
          <a:prstGeom prst="rect">
            <a:avLst/>
          </a:prstGeom>
          <a:ln w="38100">
            <a:noFill/>
          </a:ln>
        </p:spPr>
        <p:txBody>
          <a:bodyPr wrap="none">
            <a:noAutofit/>
          </a:bodyPr>
          <a:lstStyle/>
          <a:p>
            <a:r>
              <a:rPr lang="en-US" sz="2000" i="1" dirty="0">
                <a:latin typeface="Times New Roman" panose="02020603050405020304" pitchFamily="18" charset="0"/>
                <a:cs typeface="Times New Roman" panose="02020603050405020304" pitchFamily="18" charset="0"/>
              </a:rPr>
              <a:t>x = </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q</a:t>
            </a:r>
            <a:r>
              <a:rPr lang="en-US" sz="2000" i="1" baseline="-25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ol</a:t>
            </a:r>
            <a:r>
              <a:rPr lang="en-US" sz="2000" dirty="0">
                <a:latin typeface="Times New Roman" panose="02020603050405020304" pitchFamily="18" charset="0"/>
                <a:cs typeface="Times New Roman" panose="02020603050405020304" pitchFamily="18" charset="0"/>
              </a:rPr>
              <a:t>]</a:t>
            </a:r>
            <a:r>
              <a:rPr lang="en-US" sz="2000" i="1"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final feature space</a:t>
            </a:r>
            <a:endParaRPr lang="en-US" sz="1600" dirty="0">
              <a:solidFill>
                <a:srgbClr val="EEB7AF"/>
              </a:solidFill>
              <a:latin typeface="+mj-lt"/>
              <a:cs typeface="Times New Roman" panose="02020603050405020304" pitchFamily="18" charset="0"/>
            </a:endParaRPr>
          </a:p>
        </p:txBody>
      </p:sp>
    </p:spTree>
    <p:extLst>
      <p:ext uri="{BB962C8B-B14F-4D97-AF65-F5344CB8AC3E}">
        <p14:creationId xmlns:p14="http://schemas.microsoft.com/office/powerpoint/2010/main" val="133931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pic>
        <p:nvPicPr>
          <p:cNvPr id="4" name="Picture 3">
            <a:extLst>
              <a:ext uri="{FF2B5EF4-FFF2-40B4-BE49-F238E27FC236}">
                <a16:creationId xmlns:a16="http://schemas.microsoft.com/office/drawing/2014/main" id="{CEC9015D-BCB4-F84B-91BF-DA746C07D15E}"/>
              </a:ext>
            </a:extLst>
          </p:cNvPr>
          <p:cNvPicPr>
            <a:picLocks noChangeAspect="1"/>
          </p:cNvPicPr>
          <p:nvPr/>
        </p:nvPicPr>
        <p:blipFill>
          <a:blip r:embed="rId3"/>
          <a:stretch>
            <a:fillRect/>
          </a:stretch>
        </p:blipFill>
        <p:spPr>
          <a:xfrm>
            <a:off x="4822256" y="1265338"/>
            <a:ext cx="3925455" cy="3327190"/>
          </a:xfrm>
          <a:prstGeom prst="rect">
            <a:avLst/>
          </a:prstGeom>
        </p:spPr>
      </p:pic>
      <p:sp>
        <p:nvSpPr>
          <p:cNvPr id="7" name="Rounded Rectangle 6">
            <a:extLst>
              <a:ext uri="{FF2B5EF4-FFF2-40B4-BE49-F238E27FC236}">
                <a16:creationId xmlns:a16="http://schemas.microsoft.com/office/drawing/2014/main" id="{DABF889A-292D-584E-900C-DAE6A1077AFC}"/>
              </a:ext>
            </a:extLst>
          </p:cNvPr>
          <p:cNvSpPr/>
          <p:nvPr/>
        </p:nvSpPr>
        <p:spPr>
          <a:xfrm>
            <a:off x="5319242" y="1281646"/>
            <a:ext cx="3363278" cy="1308586"/>
          </a:xfrm>
          <a:prstGeom prst="round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136064"/>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Task Specific </a:t>
            </a:r>
            <a:r>
              <a:rPr lang="en-US" b="1" dirty="0" err="1">
                <a:latin typeface="+mj-lt"/>
              </a:rPr>
              <a:t>Softmax</a:t>
            </a:r>
            <a:r>
              <a:rPr lang="en-US" b="1" dirty="0">
                <a:latin typeface="+mj-lt"/>
              </a:rPr>
              <a:t> Layer.</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0ED64BA4-BE52-A941-B96B-32ED5187CE1C}"/>
                  </a:ext>
                </a:extLst>
              </p:cNvPr>
              <p:cNvSpPr/>
              <p:nvPr/>
            </p:nvSpPr>
            <p:spPr>
              <a:xfrm>
                <a:off x="1043211" y="1724470"/>
                <a:ext cx="2938112" cy="461665"/>
              </a:xfrm>
              <a:prstGeom prst="rect">
                <a:avLst/>
              </a:prstGeom>
              <a:ln w="3175">
                <a:solidFill>
                  <a:schemeClr val="accent5">
                    <a:lumMod val="60000"/>
                    <a:lumOff val="40000"/>
                  </a:schemeClr>
                </a:solidFill>
              </a:ln>
            </p:spPr>
            <p:txBody>
              <a:bodyPr wrap="none">
                <a:spAutoFit/>
              </a:bodyPr>
              <a:lstStyle/>
              <a:p>
                <a:r>
                  <a:rPr lang="en-US" i="1" dirty="0">
                    <a:latin typeface="Times New Roman" panose="02020603050405020304" pitchFamily="18" charset="0"/>
                    <a:cs typeface="Times New Roman" panose="02020603050405020304" pitchFamily="18" charset="0"/>
                  </a:rPr>
                  <a:t>q</a:t>
                </a:r>
                <a:r>
                  <a:rPr lang="en-US" dirty="0"/>
                  <a:t> </a:t>
                </a:r>
                <a14:m>
                  <m:oMath xmlns:m="http://schemas.openxmlformats.org/officeDocument/2006/math">
                    <m:f>
                      <m:fPr>
                        <m:type m:val="noBar"/>
                        <m:ctrlPr>
                          <a:rPr lang="en-US" i="1">
                            <a:latin typeface="Cambria Math" panose="02040503050406030204" pitchFamily="18" charset="0"/>
                          </a:rPr>
                        </m:ctrlPr>
                      </m:fPr>
                      <m:num>
                        <m:d>
                          <m:dPr>
                            <m:ctrlPr>
                              <a:rPr lang="en-US" i="1">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𝑖</m:t>
                        </m:r>
                      </m:den>
                    </m:f>
                    <m:r>
                      <a:rPr lang="en-US" i="1" baseline="-25000">
                        <a:latin typeface="Cambria Math" panose="02040503050406030204" pitchFamily="18" charset="0"/>
                      </a:rPr>
                      <m:t> </m:t>
                    </m:r>
                    <m:r>
                      <a:rPr lang="en-US" b="1" i="0" baseline="-25000" smtClean="0">
                        <a:latin typeface="Cambria Math" panose="02040503050406030204" pitchFamily="18" charset="0"/>
                      </a:rPr>
                      <m:t>,</m:t>
                    </m:r>
                  </m:oMath>
                </a14:m>
                <a:r>
                  <a:rPr lang="en-US" sz="2400" b="1" dirty="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sz="2400" dirty="0"/>
                  <a:t> </a:t>
                </a:r>
                <a14:m>
                  <m:oMath xmlns:m="http://schemas.openxmlformats.org/officeDocument/2006/math">
                    <m:f>
                      <m:fPr>
                        <m:type m:val="noBa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𝑡</m:t>
                        </m:r>
                        <m:r>
                          <a:rPr lang="en-US" i="1">
                            <a:latin typeface="Cambria Math" panose="02040503050406030204" pitchFamily="18" charset="0"/>
                          </a:rPr>
                          <m:t>)</m:t>
                        </m:r>
                      </m:num>
                      <m:den>
                        <m:r>
                          <a:rPr lang="en-US" b="0" i="1" smtClean="0">
                            <a:latin typeface="Cambria Math" panose="02040503050406030204" pitchFamily="18" charset="0"/>
                          </a:rPr>
                          <m:t>𝑖</m:t>
                        </m:r>
                      </m:den>
                    </m:f>
                  </m:oMath>
                </a14:m>
                <a:r>
                  <a:rPr lang="en-US" b="1" dirty="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a:t>
                </a:r>
                <a:r>
                  <a:rPr lang="en-US" b="1" dirty="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a:t>
                </a:r>
                <a:r>
                  <a:rPr lang="en-US" dirty="0"/>
                  <a:t> </a:t>
                </a:r>
                <a14:m>
                  <m:oMath xmlns:m="http://schemas.openxmlformats.org/officeDocument/2006/math">
                    <m:f>
                      <m:fPr>
                        <m:type m:val="noBa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𝑡</m:t>
                        </m:r>
                        <m:r>
                          <a:rPr lang="en-US" i="1">
                            <a:latin typeface="Cambria Math" panose="02040503050406030204" pitchFamily="18" charset="0"/>
                          </a:rPr>
                          <m:t>)</m:t>
                        </m:r>
                      </m:num>
                      <m:den>
                        <m:r>
                          <a:rPr lang="en-US" b="0" i="1" smtClean="0">
                            <a:latin typeface="Cambria Math" panose="02040503050406030204" pitchFamily="18" charset="0"/>
                          </a:rPr>
                          <m:t>𝑖</m:t>
                        </m:r>
                      </m:den>
                    </m:f>
                  </m:oMath>
                </a14:m>
                <a:r>
                  <a:rPr lang="en-US" dirty="0"/>
                  <a:t> : </a:t>
                </a:r>
                <a:r>
                  <a:rPr lang="en-US" i="1" dirty="0">
                    <a:latin typeface="Times New Roman" panose="02020603050405020304" pitchFamily="18" charset="0"/>
                    <a:cs typeface="Times New Roman" panose="02020603050405020304" pitchFamily="18" charset="0"/>
                  </a:rPr>
                  <a:t>k-</a:t>
                </a:r>
                <a:r>
                  <a:rPr lang="en-US" i="1" dirty="0" err="1">
                    <a:latin typeface="Times New Roman" panose="02020603050405020304" pitchFamily="18" charset="0"/>
                    <a:cs typeface="Times New Roman" panose="02020603050405020304" pitchFamily="18" charset="0"/>
                  </a:rPr>
                  <a:t>th</a:t>
                </a:r>
                <a:r>
                  <a:rPr lang="en-US" dirty="0"/>
                  <a:t> task</a:t>
                </a:r>
              </a:p>
            </p:txBody>
          </p:sp>
        </mc:Choice>
        <mc:Fallback>
          <p:sp>
            <p:nvSpPr>
              <p:cNvPr id="2" name="Rectangle 1">
                <a:extLst>
                  <a:ext uri="{FF2B5EF4-FFF2-40B4-BE49-F238E27FC236}">
                    <a16:creationId xmlns:a16="http://schemas.microsoft.com/office/drawing/2014/main" id="{0ED64BA4-BE52-A941-B96B-32ED5187CE1C}"/>
                  </a:ext>
                </a:extLst>
              </p:cNvPr>
              <p:cNvSpPr>
                <a:spLocks noRot="1" noChangeAspect="1" noMove="1" noResize="1" noEditPoints="1" noAdjustHandles="1" noChangeArrowheads="1" noChangeShapeType="1" noTextEdit="1"/>
              </p:cNvSpPr>
              <p:nvPr/>
            </p:nvSpPr>
            <p:spPr>
              <a:xfrm>
                <a:off x="1043211" y="1724470"/>
                <a:ext cx="2938112" cy="461665"/>
              </a:xfrm>
              <a:prstGeom prst="rect">
                <a:avLst/>
              </a:prstGeom>
              <a:blipFill>
                <a:blip r:embed="rId4"/>
                <a:stretch>
                  <a:fillRect l="-1288" b="-10526"/>
                </a:stretch>
              </a:blipFill>
              <a:ln w="3175">
                <a:solidFill>
                  <a:schemeClr val="accent5">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45939CBB-4D8D-BF42-9831-59140C96BE43}"/>
                  </a:ext>
                </a:extLst>
              </p:cNvPr>
              <p:cNvSpPr/>
              <p:nvPr/>
            </p:nvSpPr>
            <p:spPr>
              <a:xfrm>
                <a:off x="874973" y="2419800"/>
                <a:ext cx="3268341" cy="458331"/>
              </a:xfrm>
              <a:prstGeom prst="rect">
                <a:avLst/>
              </a:prstGeom>
              <a:ln w="3175">
                <a:noFill/>
              </a:ln>
            </p:spPr>
            <p:txBody>
              <a:bodyPr wrap="square">
                <a:spAutoFit/>
              </a:bodyPr>
              <a:lstStyle/>
              <a:p>
                <a:r>
                  <a:rPr lang="en-US" i="1" dirty="0">
                    <a:latin typeface="Times New Roman" panose="02020603050405020304" pitchFamily="18" charset="0"/>
                    <a:cs typeface="Times New Roman" panose="02020603050405020304" pitchFamily="18" charset="0"/>
                  </a:rPr>
                  <a:t>p</a:t>
                </a:r>
                <a:r>
                  <a:rPr lang="en-US" i="1" baseline="30000" dirty="0">
                    <a:latin typeface="Times New Roman" panose="02020603050405020304" pitchFamily="18" charset="0"/>
                    <a:cs typeface="Times New Roman" panose="02020603050405020304" pitchFamily="18" charset="0"/>
                  </a:rPr>
                  <a:t>(t) </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a:t>
                </a:r>
                <a:r>
                  <a:rPr lang="en-US" dirty="0"/>
                  <a:t> </a:t>
                </a:r>
                <a14:m>
                  <m:oMath xmlns:m="http://schemas.openxmlformats.org/officeDocument/2006/math">
                    <m:f>
                      <m:fPr>
                        <m:type m:val="noBa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b="0" i="1" smtClean="0">
                            <a:latin typeface="Cambria Math" panose="02040503050406030204" pitchFamily="18" charset="0"/>
                          </a:rPr>
                          <m:t>𝑠</m:t>
                        </m:r>
                      </m:den>
                    </m:f>
                  </m:oMath>
                </a14:m>
                <a:r>
                  <a:rPr lang="en-US" i="1" dirty="0">
                    <a:latin typeface="Times New Roman" panose="02020603050405020304" pitchFamily="18" charset="0"/>
                    <a:cs typeface="Times New Roman" panose="02020603050405020304" pitchFamily="18" charset="0"/>
                  </a:rPr>
                  <a:t> x + b</a:t>
                </a:r>
                <a:r>
                  <a:rPr lang="en-US" dirty="0"/>
                  <a:t> </a:t>
                </a:r>
                <a14:m>
                  <m:oMath xmlns:m="http://schemas.openxmlformats.org/officeDocument/2006/math">
                    <m:f>
                      <m:fPr>
                        <m:type m:val="noBa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b="0" i="1" smtClean="0">
                            <a:latin typeface="Cambria Math" panose="02040503050406030204" pitchFamily="18" charset="0"/>
                          </a:rPr>
                          <m:t>𝑠</m:t>
                        </m:r>
                      </m:den>
                    </m:f>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p:txBody>
          </p:sp>
        </mc:Choice>
        <mc:Fallback>
          <p:sp>
            <p:nvSpPr>
              <p:cNvPr id="18" name="Rectangle 17">
                <a:extLst>
                  <a:ext uri="{FF2B5EF4-FFF2-40B4-BE49-F238E27FC236}">
                    <a16:creationId xmlns:a16="http://schemas.microsoft.com/office/drawing/2014/main" id="{45939CBB-4D8D-BF42-9831-59140C96BE43}"/>
                  </a:ext>
                </a:extLst>
              </p:cNvPr>
              <p:cNvSpPr>
                <a:spLocks noRot="1" noChangeAspect="1" noMove="1" noResize="1" noEditPoints="1" noAdjustHandles="1" noChangeArrowheads="1" noChangeShapeType="1" noTextEdit="1"/>
              </p:cNvSpPr>
              <p:nvPr/>
            </p:nvSpPr>
            <p:spPr>
              <a:xfrm>
                <a:off x="874973" y="2419800"/>
                <a:ext cx="3268341" cy="458331"/>
              </a:xfrm>
              <a:prstGeom prst="rect">
                <a:avLst/>
              </a:prstGeom>
              <a:blipFill>
                <a:blip r:embed="rId5"/>
                <a:stretch>
                  <a:fillRect l="-1550" b="-8108"/>
                </a:stretch>
              </a:blipFill>
              <a:ln w="317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E362539D-44DF-824A-AA36-00E3512E3B26}"/>
                  </a:ext>
                </a:extLst>
              </p:cNvPr>
              <p:cNvSpPr/>
              <p:nvPr/>
            </p:nvSpPr>
            <p:spPr>
              <a:xfrm>
                <a:off x="932182" y="2873550"/>
                <a:ext cx="3096843" cy="1053747"/>
              </a:xfrm>
              <a:prstGeom prst="rect">
                <a:avLst/>
              </a:prstGeom>
              <a:ln w="38100">
                <a:noFill/>
              </a:ln>
            </p:spPr>
            <p:txBody>
              <a:bodyPr wrap="none">
                <a:noAutofit/>
              </a:bodyPr>
              <a:lstStyle/>
              <a:p>
                <a:r>
                  <a:rPr lang="en-US" sz="2000" i="1" dirty="0">
                    <a:latin typeface="Times New Roman" panose="02020603050405020304" pitchFamily="18" charset="0"/>
                    <a:cs typeface="Times New Roman" panose="02020603050405020304" pitchFamily="18" charset="0"/>
                  </a:rPr>
                  <a:t>p</a:t>
                </a:r>
                <a:r>
                  <a:rPr lang="en-US" sz="2000" i="1" baseline="30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predicted probability</a:t>
                </a:r>
              </a:p>
              <a:p>
                <a:r>
                  <a:rPr lang="en-US" sz="2000" i="1" dirty="0">
                    <a:latin typeface="Times New Roman" panose="02020603050405020304" pitchFamily="18" charset="0"/>
                    <a:cs typeface="Times New Roman" panose="02020603050405020304" pitchFamily="18" charset="0"/>
                  </a:rPr>
                  <a:t>W</a:t>
                </a:r>
                <a:r>
                  <a:rPr lang="en-US" sz="2000" dirty="0"/>
                  <a:t> </a:t>
                </a:r>
                <a14:m>
                  <m:oMath xmlns:m="http://schemas.openxmlformats.org/officeDocument/2006/math">
                    <m:f>
                      <m:fPr>
                        <m:type m:val="noBa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i="1">
                                <a:latin typeface="Cambria Math" panose="02040503050406030204" pitchFamily="18" charset="0"/>
                              </a:rPr>
                              <m:t>𝑡</m:t>
                            </m:r>
                          </m:e>
                        </m:d>
                      </m:num>
                      <m:den>
                        <m:r>
                          <a:rPr lang="en-US" sz="2000" i="1">
                            <a:latin typeface="Cambria Math" panose="02040503050406030204" pitchFamily="18" charset="0"/>
                          </a:rPr>
                          <m:t>𝑠</m:t>
                        </m:r>
                      </m:den>
                    </m:f>
                  </m:oMath>
                </a14:m>
                <a:r>
                  <a:rPr lang="en-US" sz="2000" i="1" dirty="0">
                    <a:latin typeface="Times New Roman" panose="02020603050405020304" pitchFamily="18" charset="0"/>
                    <a:cs typeface="Times New Roman" panose="02020603050405020304" pitchFamily="18" charset="0"/>
                  </a:rPr>
                  <a:t> </a:t>
                </a:r>
                <a:r>
                  <a:rPr lang="en-US" sz="2000" i="1"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R</a:t>
                </a:r>
                <a:r>
                  <a:rPr lang="en-US" sz="2000" i="1" baseline="30000" dirty="0" err="1">
                    <a:latin typeface="Times New Roman" panose="02020603050405020304" pitchFamily="18" charset="0"/>
                    <a:cs typeface="Times New Roman" panose="02020603050405020304" pitchFamily="18" charset="0"/>
                  </a:rPr>
                  <a:t>dx</a:t>
                </a:r>
                <a:r>
                  <a:rPr lang="en-US" sz="2000" i="1" baseline="30000" dirty="0">
                    <a:latin typeface="Times New Roman" panose="02020603050405020304" pitchFamily="18" charset="0"/>
                    <a:cs typeface="Times New Roman" panose="02020603050405020304" pitchFamily="18" charset="0"/>
                  </a:rPr>
                  <a:t> </a:t>
                </a:r>
                <a:r>
                  <a:rPr lang="en-US" sz="2000" baseline="30000" dirty="0">
                    <a:latin typeface="+mj-lt"/>
                    <a:cs typeface="Times New Roman" panose="02020603050405020304" pitchFamily="18" charset="0"/>
                  </a:rPr>
                  <a:t>x 2</a:t>
                </a:r>
                <a:r>
                  <a:rPr lang="en-US" sz="2000" i="1" baseline="30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weight matrix</a:t>
                </a:r>
              </a:p>
              <a:p>
                <a:endParaRPr lang="en-US" sz="1600" baseline="30000" dirty="0">
                  <a:solidFill>
                    <a:srgbClr val="EEB7AF"/>
                  </a:solidFill>
                  <a:latin typeface="+mj-lt"/>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b</a:t>
                </a:r>
                <a:r>
                  <a:rPr lang="en-US" sz="1600" dirty="0"/>
                  <a:t> </a:t>
                </a:r>
                <a14:m>
                  <m:oMath xmlns:m="http://schemas.openxmlformats.org/officeDocument/2006/math">
                    <m:f>
                      <m:fPr>
                        <m:type m:val="noBar"/>
                        <m:ctrlPr>
                          <a:rPr lang="en-US" sz="1600" i="1">
                            <a:latin typeface="Cambria Math" panose="02040503050406030204" pitchFamily="18" charset="0"/>
                          </a:rPr>
                        </m:ctrlPr>
                      </m:fPr>
                      <m:num>
                        <m:d>
                          <m:dPr>
                            <m:ctrlPr>
                              <a:rPr lang="en-US" sz="1600" i="1">
                                <a:latin typeface="Cambria Math" panose="02040503050406030204" pitchFamily="18" charset="0"/>
                              </a:rPr>
                            </m:ctrlPr>
                          </m:dPr>
                          <m:e>
                            <m:r>
                              <a:rPr lang="en-US" sz="1600" i="1">
                                <a:latin typeface="Cambria Math" panose="02040503050406030204" pitchFamily="18" charset="0"/>
                              </a:rPr>
                              <m:t>𝑡</m:t>
                            </m:r>
                          </m:e>
                        </m:d>
                      </m:num>
                      <m:den>
                        <m:r>
                          <a:rPr lang="en-US" sz="1600" i="1">
                            <a:latin typeface="Cambria Math" panose="02040503050406030204" pitchFamily="18" charset="0"/>
                          </a:rPr>
                          <m:t>𝑠</m:t>
                        </m:r>
                      </m:den>
                    </m:f>
                  </m:oMath>
                </a14:m>
                <a:r>
                  <a:rPr lang="en-US" sz="1600" i="1" dirty="0">
                    <a:latin typeface="Times New Roman" panose="02020603050405020304" pitchFamily="18" charset="0"/>
                    <a:cs typeface="Times New Roman" panose="02020603050405020304" pitchFamily="18" charset="0"/>
                  </a:rPr>
                  <a:t> </a:t>
                </a:r>
                <a:r>
                  <a:rPr lang="en-US" sz="1600" i="1" baseline="-25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 R</a:t>
                </a:r>
                <a:r>
                  <a:rPr lang="en-US" sz="1600" baseline="30000" dirty="0">
                    <a:cs typeface="Times New Roman" panose="02020603050405020304" pitchFamily="18" charset="0"/>
                  </a:rPr>
                  <a:t>2</a:t>
                </a:r>
                <a:r>
                  <a:rPr lang="en-US" sz="1600" i="1" baseline="30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200" dirty="0">
                    <a:cs typeface="Times New Roman" panose="02020603050405020304" pitchFamily="18" charset="0"/>
                  </a:rPr>
                  <a:t>bias</a:t>
                </a:r>
                <a:endParaRPr lang="en-US" sz="1200" baseline="30000" dirty="0">
                  <a:solidFill>
                    <a:srgbClr val="EEB7AF"/>
                  </a:solidFill>
                  <a:cs typeface="Times New Roman" panose="02020603050405020304" pitchFamily="18" charset="0"/>
                </a:endParaRPr>
              </a:p>
              <a:p>
                <a:endParaRPr lang="en-US" sz="1600" baseline="30000" dirty="0">
                  <a:solidFill>
                    <a:srgbClr val="EEB7AF"/>
                  </a:solidFill>
                  <a:latin typeface="+mj-lt"/>
                  <a:cs typeface="Times New Roman" panose="02020603050405020304" pitchFamily="18" charset="0"/>
                </a:endParaRPr>
              </a:p>
            </p:txBody>
          </p:sp>
        </mc:Choice>
        <mc:Fallback>
          <p:sp>
            <p:nvSpPr>
              <p:cNvPr id="19" name="Rectangle 18">
                <a:extLst>
                  <a:ext uri="{FF2B5EF4-FFF2-40B4-BE49-F238E27FC236}">
                    <a16:creationId xmlns:a16="http://schemas.microsoft.com/office/drawing/2014/main" id="{E362539D-44DF-824A-AA36-00E3512E3B26}"/>
                  </a:ext>
                </a:extLst>
              </p:cNvPr>
              <p:cNvSpPr>
                <a:spLocks noRot="1" noChangeAspect="1" noMove="1" noResize="1" noEditPoints="1" noAdjustHandles="1" noChangeArrowheads="1" noChangeShapeType="1" noTextEdit="1"/>
              </p:cNvSpPr>
              <p:nvPr/>
            </p:nvSpPr>
            <p:spPr>
              <a:xfrm>
                <a:off x="932182" y="2873550"/>
                <a:ext cx="3096843" cy="1053747"/>
              </a:xfrm>
              <a:prstGeom prst="rect">
                <a:avLst/>
              </a:prstGeom>
              <a:blipFill>
                <a:blip r:embed="rId6"/>
                <a:stretch>
                  <a:fillRect l="-1633" t="-2381" b="-23810"/>
                </a:stretch>
              </a:blipFill>
              <a:ln w="38100">
                <a:noFill/>
              </a:ln>
            </p:spPr>
            <p:txBody>
              <a:bodyPr/>
              <a:lstStyle/>
              <a:p>
                <a:r>
                  <a:rPr lang="en-US">
                    <a:noFill/>
                  </a:rPr>
                  <a:t> </a:t>
                </a:r>
              </a:p>
            </p:txBody>
          </p:sp>
        </mc:Fallback>
      </mc:AlternateContent>
      <p:sp>
        <p:nvSpPr>
          <p:cNvPr id="21" name="TextBox 20">
            <a:extLst>
              <a:ext uri="{FF2B5EF4-FFF2-40B4-BE49-F238E27FC236}">
                <a16:creationId xmlns:a16="http://schemas.microsoft.com/office/drawing/2014/main" id="{85C2FE92-7213-134A-A2C2-272688A38CDD}"/>
              </a:ext>
            </a:extLst>
          </p:cNvPr>
          <p:cNvSpPr txBox="1"/>
          <p:nvPr/>
        </p:nvSpPr>
        <p:spPr>
          <a:xfrm>
            <a:off x="722114" y="4588887"/>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Multi-Task Learning.</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B30720BB-80DA-6B45-AFE3-6BE92B4DD7FC}"/>
                  </a:ext>
                </a:extLst>
              </p:cNvPr>
              <p:cNvSpPr/>
              <p:nvPr/>
            </p:nvSpPr>
            <p:spPr>
              <a:xfrm>
                <a:off x="884048" y="5123690"/>
                <a:ext cx="7807547" cy="696293"/>
              </a:xfrm>
              <a:prstGeom prst="rect">
                <a:avLst/>
              </a:prstGeom>
              <a:ln w="3175">
                <a:solidFill>
                  <a:schemeClr val="accent5">
                    <a:lumMod val="60000"/>
                    <a:lumOff val="40000"/>
                  </a:schemeClr>
                </a:solidFill>
              </a:ln>
            </p:spPr>
            <p:txBody>
              <a:bodyPr wrap="square">
                <a:noAutofit/>
              </a:bodyPr>
              <a:lstStyle/>
              <a:p>
                <a:r>
                  <a:rPr lang="en-US" sz="2400" i="1" dirty="0">
                    <a:latin typeface="Times New Roman" panose="02020603050405020304" pitchFamily="18" charset="0"/>
                    <a:cs typeface="Times New Roman" panose="02020603050405020304" pitchFamily="18" charset="0"/>
                  </a:rPr>
                  <a:t>L = -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𝑇</m:t>
                        </m:r>
                      </m:sup>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𝜆</m:t>
                        </m:r>
                        <m:r>
                          <a:rPr lang="en-US" sz="2400" b="0" i="1" baseline="-25000" smtClean="0">
                            <a:latin typeface="Cambria Math" panose="02040503050406030204" pitchFamily="18" charset="0"/>
                            <a:cs typeface="Times New Roman" panose="02020603050405020304" pitchFamily="18" charset="0"/>
                          </a:rPr>
                          <m:t>𝑡</m:t>
                        </m:r>
                      </m:e>
                    </m:nary>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𝑁</m:t>
                        </m:r>
                        <m:r>
                          <a:rPr lang="en-US" sz="2400" b="0" i="1" baseline="-25000" smtClean="0">
                            <a:latin typeface="Cambria Math" panose="02040503050406030204" pitchFamily="18" charset="0"/>
                            <a:cs typeface="Times New Roman" panose="02020603050405020304" pitchFamily="18" charset="0"/>
                          </a:rPr>
                          <m:t>𝑡</m:t>
                        </m:r>
                      </m:sup>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nary>
                    <m:f>
                      <m:fPr>
                        <m:type m:val="noBar"/>
                        <m:ctrlPr>
                          <a:rPr lang="en-US" sz="2400" i="1">
                            <a:latin typeface="Cambria Math" panose="02040503050406030204" pitchFamily="18" charset="0"/>
                          </a:rPr>
                        </m:ctrlPr>
                      </m:fPr>
                      <m:num>
                        <m:d>
                          <m:dPr>
                            <m:ctrlPr>
                              <a:rPr lang="en-US" sz="2400" i="1">
                                <a:latin typeface="Cambria Math" panose="02040503050406030204" pitchFamily="18" charset="0"/>
                              </a:rPr>
                            </m:ctrlPr>
                          </m:dPr>
                          <m:e>
                            <m:r>
                              <a:rPr lang="en-US" sz="2400" b="0" i="1" smtClean="0">
                                <a:latin typeface="Cambria Math" panose="02040503050406030204" pitchFamily="18" charset="0"/>
                              </a:rPr>
                              <m:t>𝑡</m:t>
                            </m:r>
                          </m:e>
                        </m:d>
                      </m:num>
                      <m:den>
                        <m:r>
                          <a:rPr lang="en-US" sz="2400" b="0" i="1" smtClean="0">
                            <a:latin typeface="Cambria Math" panose="02040503050406030204" pitchFamily="18" charset="0"/>
                          </a:rPr>
                          <m:t>𝑖</m:t>
                        </m:r>
                      </m:den>
                    </m:f>
                    <m:r>
                      <a:rPr lang="en-US" sz="2400" b="0" i="1" smtClean="0">
                        <a:latin typeface="Cambria Math" panose="02040503050406030204" pitchFamily="18" charset="0"/>
                      </a:rPr>
                      <m:t>𝑙𝑜𝑔𝑝</m:t>
                    </m:r>
                    <m:f>
                      <m:fPr>
                        <m:type m:val="noBar"/>
                        <m:ctrlPr>
                          <a:rPr lang="en-US" sz="2400" i="1">
                            <a:latin typeface="Cambria Math" panose="02040503050406030204" pitchFamily="18" charset="0"/>
                          </a:rPr>
                        </m:ctrlPr>
                      </m:fPr>
                      <m:num>
                        <m:r>
                          <a:rPr lang="en-US" sz="2400" i="1">
                            <a:latin typeface="Cambria Math" panose="02040503050406030204" pitchFamily="18" charset="0"/>
                          </a:rPr>
                          <m:t>(</m:t>
                        </m:r>
                        <m:r>
                          <a:rPr lang="en-US" sz="2400" b="0" i="1" smtClean="0">
                            <a:latin typeface="Cambria Math" panose="02040503050406030204" pitchFamily="18" charset="0"/>
                          </a:rPr>
                          <m:t>𝑡</m:t>
                        </m:r>
                        <m:r>
                          <a:rPr lang="en-US" sz="2400" i="1">
                            <a:latin typeface="Cambria Math" panose="02040503050406030204" pitchFamily="18" charset="0"/>
                          </a:rPr>
                          <m:t>)</m:t>
                        </m:r>
                      </m:num>
                      <m:den>
                        <m:r>
                          <a:rPr lang="en-US" sz="2400" b="0" i="1" smtClean="0">
                            <a:latin typeface="Cambria Math" panose="02040503050406030204" pitchFamily="18" charset="0"/>
                          </a:rPr>
                          <m:t>𝑖</m:t>
                        </m:r>
                      </m:den>
                    </m:f>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𝑦</m:t>
                        </m:r>
                        <m:f>
                          <m:fPr>
                            <m:type m:val="noBar"/>
                            <m:ctrlPr>
                              <a:rPr lang="en-US" sz="2400" i="1">
                                <a:latin typeface="Cambria Math" panose="02040503050406030204" pitchFamily="18" charset="0"/>
                              </a:rPr>
                            </m:ctrlPr>
                          </m:fPr>
                          <m:num>
                            <m:d>
                              <m:dPr>
                                <m:ctrlPr>
                                  <a:rPr lang="en-US" sz="2400" b="0" i="1">
                                    <a:latin typeface="Cambria Math" panose="02040503050406030204" pitchFamily="18" charset="0"/>
                                  </a:rPr>
                                </m:ctrlPr>
                              </m:dPr>
                              <m:e>
                                <m:r>
                                  <a:rPr lang="en-US" sz="2400" b="0" i="1" smtClean="0">
                                    <a:latin typeface="Cambria Math" panose="02040503050406030204" pitchFamily="18" charset="0"/>
                                  </a:rPr>
                                  <m:t>𝑡</m:t>
                                </m:r>
                              </m:e>
                            </m:d>
                          </m:num>
                          <m:den>
                            <m:r>
                              <a:rPr lang="en-US" sz="2400" b="0" i="1" smtClean="0">
                                <a:latin typeface="Cambria Math" panose="02040503050406030204" pitchFamily="18" charset="0"/>
                              </a:rPr>
                              <m:t>𝑖</m:t>
                            </m:r>
                          </m:den>
                        </m:f>
                      </m:e>
                    </m:d>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⁡(1−</m:t>
                    </m:r>
                    <m:r>
                      <a:rPr lang="en-US" sz="2400" b="0" i="1" smtClean="0">
                        <a:latin typeface="Cambria Math" panose="02040503050406030204" pitchFamily="18" charset="0"/>
                      </a:rPr>
                      <m:t>𝑝</m:t>
                    </m:r>
                    <m:f>
                      <m:fPr>
                        <m:type m:val="noBar"/>
                        <m:ctrlPr>
                          <a:rPr lang="en-US" sz="2400" i="1">
                            <a:latin typeface="Cambria Math" panose="02040503050406030204" pitchFamily="18" charset="0"/>
                          </a:rPr>
                        </m:ctrlPr>
                      </m:fPr>
                      <m:num>
                        <m:d>
                          <m:dPr>
                            <m:ctrlPr>
                              <a:rPr lang="en-US" sz="2400" i="1">
                                <a:latin typeface="Cambria Math" panose="02040503050406030204" pitchFamily="18" charset="0"/>
                              </a:rPr>
                            </m:ctrlPr>
                          </m:dPr>
                          <m:e>
                            <m:r>
                              <a:rPr lang="en-US" sz="2400" i="1">
                                <a:latin typeface="Cambria Math" panose="02040503050406030204" pitchFamily="18" charset="0"/>
                              </a:rPr>
                              <m:t>𝑡</m:t>
                            </m:r>
                          </m:e>
                        </m:d>
                      </m:num>
                      <m:den>
                        <m:r>
                          <a:rPr lang="en-US" sz="2400" i="1">
                            <a:latin typeface="Cambria Math" panose="02040503050406030204" pitchFamily="18" charset="0"/>
                          </a:rPr>
                          <m:t>𝑖</m:t>
                        </m:r>
                      </m:den>
                    </m:f>
                    <m:r>
                      <a:rPr lang="en-US" sz="2400" b="0" i="1" smtClean="0">
                        <a:latin typeface="Cambria Math" panose="02040503050406030204" pitchFamily="18" charset="0"/>
                      </a:rPr>
                      <m:t>)]</m:t>
                    </m:r>
                  </m:oMath>
                </a14:m>
                <a:r>
                  <a:rPr lang="en-US" sz="2400" dirty="0"/>
                  <a:t> </a:t>
                </a:r>
              </a:p>
            </p:txBody>
          </p:sp>
        </mc:Choice>
        <mc:Fallback>
          <p:sp>
            <p:nvSpPr>
              <p:cNvPr id="22" name="Rectangle 21">
                <a:extLst>
                  <a:ext uri="{FF2B5EF4-FFF2-40B4-BE49-F238E27FC236}">
                    <a16:creationId xmlns:a16="http://schemas.microsoft.com/office/drawing/2014/main" id="{B30720BB-80DA-6B45-AFE3-6BE92B4DD7FC}"/>
                  </a:ext>
                </a:extLst>
              </p:cNvPr>
              <p:cNvSpPr>
                <a:spLocks noRot="1" noChangeAspect="1" noMove="1" noResize="1" noEditPoints="1" noAdjustHandles="1" noChangeArrowheads="1" noChangeShapeType="1" noTextEdit="1"/>
              </p:cNvSpPr>
              <p:nvPr/>
            </p:nvSpPr>
            <p:spPr>
              <a:xfrm>
                <a:off x="884048" y="5123690"/>
                <a:ext cx="7807547" cy="696293"/>
              </a:xfrm>
              <a:prstGeom prst="rect">
                <a:avLst/>
              </a:prstGeom>
              <a:blipFill>
                <a:blip r:embed="rId7"/>
                <a:stretch>
                  <a:fillRect l="-1299" t="-71930" b="-100000"/>
                </a:stretch>
              </a:blipFill>
              <a:ln w="3175">
                <a:solidFill>
                  <a:schemeClr val="accent5">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BD8597BD-1030-C944-BECF-4B2524033382}"/>
                  </a:ext>
                </a:extLst>
              </p:cNvPr>
              <p:cNvSpPr/>
              <p:nvPr/>
            </p:nvSpPr>
            <p:spPr>
              <a:xfrm>
                <a:off x="1027373" y="6044074"/>
                <a:ext cx="6987915" cy="735330"/>
              </a:xfrm>
              <a:prstGeom prst="rect">
                <a:avLst/>
              </a:prstGeom>
              <a:ln w="3175">
                <a:noFill/>
              </a:ln>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𝜆</m:t>
                    </m:r>
                    <m:r>
                      <a:rPr lang="en-US" i="1" baseline="-25000">
                        <a:latin typeface="Cambria Math" panose="02040503050406030204" pitchFamily="18" charset="0"/>
                        <a:cs typeface="Times New Roman" panose="02020603050405020304" pitchFamily="18" charset="0"/>
                      </a:rPr>
                      <m:t>𝑡</m:t>
                    </m:r>
                    <m:r>
                      <a:rPr lang="en-US" i="1" baseline="-2500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parameter to determine weight of </a:t>
                </a:r>
                <a:r>
                  <a:rPr lang="en-US" i="1" dirty="0">
                    <a:latin typeface="Times New Roman" panose="02020603050405020304" pitchFamily="18" charset="0"/>
                    <a:cs typeface="Times New Roman" panose="02020603050405020304" pitchFamily="18" charset="0"/>
                  </a:rPr>
                  <a:t>t-</a:t>
                </a:r>
                <a:r>
                  <a:rPr lang="en-US" i="1"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task,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y</a:t>
                </a:r>
                <a14:m>
                  <m:oMath xmlns:m="http://schemas.openxmlformats.org/officeDocument/2006/math">
                    <m:f>
                      <m:fPr>
                        <m:type m:val="noBa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b="0" i="1" smtClean="0">
                            <a:latin typeface="Cambria Math" panose="02040503050406030204" pitchFamily="18" charset="0"/>
                          </a:rPr>
                          <m:t>𝑖</m:t>
                        </m:r>
                      </m:den>
                    </m:f>
                  </m:oMath>
                </a14:m>
                <a:r>
                  <a:rPr lang="en-US"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ground truth label of </a:t>
                </a:r>
                <a:r>
                  <a:rPr lang="en-US" sz="1600" i="1" dirty="0">
                    <a:latin typeface="+mj-lt"/>
                    <a:cs typeface="Times New Roman" panose="02020603050405020304" pitchFamily="18" charset="0"/>
                  </a:rPr>
                  <a:t> </a:t>
                </a:r>
                <a:r>
                  <a:rPr lang="en-US" sz="1600" dirty="0">
                    <a:latin typeface="+mj-lt"/>
                    <a:cs typeface="Times New Roman" panose="02020603050405020304" pitchFamily="18" charset="0"/>
                  </a:rPr>
                  <a:t>question-answer pair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a:t>
                </a:r>
                <a14:m>
                  <m:oMath xmlns:m="http://schemas.openxmlformats.org/officeDocument/2006/math">
                    <m:f>
                      <m:fPr>
                        <m:type m:val="noBa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b="0" i="1" smtClean="0">
                            <a:latin typeface="Cambria Math" panose="02040503050406030204" pitchFamily="18" charset="0"/>
                          </a:rPr>
                          <m:t>𝑖</m:t>
                        </m:r>
                      </m:den>
                    </m:f>
                  </m:oMath>
                </a14:m>
                <a:r>
                  <a:rPr lang="en-US" i="1"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rPr>
                      <m:t>𝑎</m:t>
                    </m:r>
                    <m:f>
                      <m:fPr>
                        <m:type m:val="noBa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i="1">
                            <a:latin typeface="Cambria Math" panose="02040503050406030204" pitchFamily="18" charset="0"/>
                          </a:rPr>
                          <m:t>𝑖</m:t>
                        </m:r>
                      </m:den>
                    </m:f>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p:txBody>
          </p:sp>
        </mc:Choice>
        <mc:Fallback>
          <p:sp>
            <p:nvSpPr>
              <p:cNvPr id="23" name="Rectangle 22">
                <a:extLst>
                  <a:ext uri="{FF2B5EF4-FFF2-40B4-BE49-F238E27FC236}">
                    <a16:creationId xmlns:a16="http://schemas.microsoft.com/office/drawing/2014/main" id="{BD8597BD-1030-C944-BECF-4B2524033382}"/>
                  </a:ext>
                </a:extLst>
              </p:cNvPr>
              <p:cNvSpPr>
                <a:spLocks noRot="1" noChangeAspect="1" noMove="1" noResize="1" noEditPoints="1" noAdjustHandles="1" noChangeArrowheads="1" noChangeShapeType="1" noTextEdit="1"/>
              </p:cNvSpPr>
              <p:nvPr/>
            </p:nvSpPr>
            <p:spPr>
              <a:xfrm>
                <a:off x="1027373" y="6044074"/>
                <a:ext cx="6987915" cy="735330"/>
              </a:xfrm>
              <a:prstGeom prst="rect">
                <a:avLst/>
              </a:prstGeom>
              <a:blipFill>
                <a:blip r:embed="rId8"/>
                <a:stretch>
                  <a:fillRect l="-726" t="-3390" b="-3390"/>
                </a:stretch>
              </a:blipFill>
              <a:ln w="3175">
                <a:noFill/>
              </a:ln>
            </p:spPr>
            <p:txBody>
              <a:bodyPr/>
              <a:lstStyle/>
              <a:p>
                <a:r>
                  <a:rPr lang="en-US">
                    <a:noFill/>
                  </a:rPr>
                  <a:t> </a:t>
                </a:r>
              </a:p>
            </p:txBody>
          </p:sp>
        </mc:Fallback>
      </mc:AlternateContent>
    </p:spTree>
    <p:extLst>
      <p:ext uri="{BB962C8B-B14F-4D97-AF65-F5344CB8AC3E}">
        <p14:creationId xmlns:p14="http://schemas.microsoft.com/office/powerpoint/2010/main" val="210825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93200"/>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Multi-View Attention Scheme.</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p:pic>
        <p:nvPicPr>
          <p:cNvPr id="3" name="Picture 2">
            <a:extLst>
              <a:ext uri="{FF2B5EF4-FFF2-40B4-BE49-F238E27FC236}">
                <a16:creationId xmlns:a16="http://schemas.microsoft.com/office/drawing/2014/main" id="{EFB4158B-4E57-E14D-BC10-8169548DBC5D}"/>
              </a:ext>
            </a:extLst>
          </p:cNvPr>
          <p:cNvPicPr>
            <a:picLocks noChangeAspect="1"/>
          </p:cNvPicPr>
          <p:nvPr/>
        </p:nvPicPr>
        <p:blipFill>
          <a:blip r:embed="rId3"/>
          <a:stretch>
            <a:fillRect/>
          </a:stretch>
        </p:blipFill>
        <p:spPr>
          <a:xfrm>
            <a:off x="559667" y="2055233"/>
            <a:ext cx="8081818" cy="3290455"/>
          </a:xfrm>
          <a:prstGeom prst="rect">
            <a:avLst/>
          </a:prstGeom>
        </p:spPr>
      </p:pic>
    </p:spTree>
    <p:extLst>
      <p:ext uri="{BB962C8B-B14F-4D97-AF65-F5344CB8AC3E}">
        <p14:creationId xmlns:p14="http://schemas.microsoft.com/office/powerpoint/2010/main" val="1281451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93200"/>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Multi-View Attention Scheme: </a:t>
            </a:r>
            <a:r>
              <a:rPr lang="en-US" b="1" dirty="0">
                <a:solidFill>
                  <a:schemeClr val="accent2">
                    <a:lumMod val="75000"/>
                  </a:schemeClr>
                </a:solidFill>
                <a:latin typeface="+mj-lt"/>
              </a:rPr>
              <a:t>Word and Knowledge view</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p:sp>
        <p:nvSpPr>
          <p:cNvPr id="5" name="TextBox 4">
            <a:extLst>
              <a:ext uri="{FF2B5EF4-FFF2-40B4-BE49-F238E27FC236}">
                <a16:creationId xmlns:a16="http://schemas.microsoft.com/office/drawing/2014/main" id="{360081AE-BAA1-614A-A7CE-44D9480616E4}"/>
              </a:ext>
            </a:extLst>
          </p:cNvPr>
          <p:cNvSpPr txBox="1"/>
          <p:nvPr/>
        </p:nvSpPr>
        <p:spPr>
          <a:xfrm>
            <a:off x="200025" y="6557966"/>
            <a:ext cx="6042039" cy="246221"/>
          </a:xfrm>
          <a:prstGeom prst="rect">
            <a:avLst/>
          </a:prstGeom>
          <a:noFill/>
        </p:spPr>
        <p:txBody>
          <a:bodyPr wrap="none" rtlCol="0">
            <a:spAutoFit/>
          </a:bodyPr>
          <a:lstStyle/>
          <a:p>
            <a:r>
              <a:rPr lang="en-US" sz="1000" dirty="0"/>
              <a:t>dos Santos, C. N.; Tan, M.; Xiang, B.; and Zhou, B. 2016. Attentive pooling networks. </a:t>
            </a:r>
            <a:r>
              <a:rPr lang="en-US" sz="1000" dirty="0" err="1"/>
              <a:t>CoRR</a:t>
            </a:r>
            <a:r>
              <a:rPr lang="en-US" sz="1000" dirty="0"/>
              <a:t>, abs/1602.03609</a:t>
            </a:r>
          </a:p>
        </p:txBody>
      </p:sp>
      <p:pic>
        <p:nvPicPr>
          <p:cNvPr id="2" name="Picture 1">
            <a:extLst>
              <a:ext uri="{FF2B5EF4-FFF2-40B4-BE49-F238E27FC236}">
                <a16:creationId xmlns:a16="http://schemas.microsoft.com/office/drawing/2014/main" id="{EC7E0E1F-228D-394F-8723-F0566AE26958}"/>
              </a:ext>
            </a:extLst>
          </p:cNvPr>
          <p:cNvPicPr>
            <a:picLocks noChangeAspect="1"/>
          </p:cNvPicPr>
          <p:nvPr/>
        </p:nvPicPr>
        <p:blipFill>
          <a:blip r:embed="rId3"/>
          <a:stretch>
            <a:fillRect/>
          </a:stretch>
        </p:blipFill>
        <p:spPr>
          <a:xfrm>
            <a:off x="5161580" y="2452618"/>
            <a:ext cx="3564336" cy="2152796"/>
          </a:xfrm>
          <a:prstGeom prst="rect">
            <a:avLst/>
          </a:prstGeom>
        </p:spPr>
      </p:pic>
      <p:sp>
        <p:nvSpPr>
          <p:cNvPr id="7" name="Rounded Rectangle 6">
            <a:extLst>
              <a:ext uri="{FF2B5EF4-FFF2-40B4-BE49-F238E27FC236}">
                <a16:creationId xmlns:a16="http://schemas.microsoft.com/office/drawing/2014/main" id="{5CCCE521-4657-C545-965B-CB28474132A5}"/>
              </a:ext>
            </a:extLst>
          </p:cNvPr>
          <p:cNvSpPr/>
          <p:nvPr/>
        </p:nvSpPr>
        <p:spPr>
          <a:xfrm>
            <a:off x="5262090" y="3466891"/>
            <a:ext cx="3363278" cy="1081476"/>
          </a:xfrm>
          <a:prstGeom prst="roundRect">
            <a:avLst/>
          </a:prstGeom>
          <a:noFill/>
          <a:ln w="349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29125194-180B-1745-A345-FDB6751DBD4F}"/>
                  </a:ext>
                </a:extLst>
              </p:cNvPr>
              <p:cNvSpPr/>
              <p:nvPr/>
            </p:nvSpPr>
            <p:spPr>
              <a:xfrm>
                <a:off x="531048" y="1783653"/>
                <a:ext cx="4987497" cy="406265"/>
              </a:xfrm>
              <a:prstGeom prst="rect">
                <a:avLst/>
              </a:prstGeom>
              <a:ln w="22225">
                <a:noFill/>
              </a:ln>
            </p:spPr>
            <p:txBody>
              <a:bodyPr wrap="none">
                <a:noAutofit/>
              </a:bodyPr>
              <a:lstStyle/>
              <a:p>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W</a:t>
                </a:r>
                <a:r>
                  <a:rPr lang="en-US" dirty="0"/>
                  <a:t> =</a:t>
                </a:r>
                <a:r>
                  <a:rPr lang="en-US" dirty="0">
                    <a:latin typeface="Times New Roman" panose="02020603050405020304" pitchFamily="18" charset="0"/>
                    <a:cs typeface="Times New Roman" panose="02020603050405020304" pitchFamily="18" charset="0"/>
                  </a:rPr>
                  <a:t>tanh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t>
                </a:r>
                <a:r>
                  <a:rPr lang="en-US" dirty="0"/>
                  <a:t> </a:t>
                </a:r>
                <a14:m>
                  <m:oMath xmlns:m="http://schemas.openxmlformats.org/officeDocument/2006/math">
                    <m:f>
                      <m:fPr>
                        <m:type m:val="noBar"/>
                        <m:ctrlPr>
                          <a:rPr lang="en-US" i="1">
                            <a:latin typeface="Cambria Math" panose="02040503050406030204" pitchFamily="18" charset="0"/>
                          </a:rPr>
                        </m:ctrlPr>
                      </m:fPr>
                      <m:num>
                        <m:r>
                          <m:rPr>
                            <m:sty m:val="p"/>
                          </m:rPr>
                          <a:rPr lang="en-US" b="0" i="0" smtClean="0">
                            <a:latin typeface="Cambria Math" panose="02040503050406030204" pitchFamily="18" charset="0"/>
                          </a:rPr>
                          <m:t>T</m:t>
                        </m:r>
                      </m:num>
                      <m:den>
                        <m:r>
                          <a:rPr lang="en-US" b="0" i="1" smtClean="0">
                            <a:latin typeface="Cambria Math" panose="02040503050406030204" pitchFamily="18" charset="0"/>
                          </a:rPr>
                          <m:t>𝑊𝑎</m:t>
                        </m:r>
                      </m:den>
                    </m:f>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U</a:t>
                </a:r>
                <a:r>
                  <a:rPr lang="en-US" i="1" baseline="-25000" dirty="0">
                    <a:latin typeface="Times New Roman" panose="02020603050405020304" pitchFamily="18" charset="0"/>
                    <a:cs typeface="Times New Roman" panose="02020603050405020304" pitchFamily="18" charset="0"/>
                  </a:rPr>
                  <a:t>W </a:t>
                </a:r>
                <a:r>
                  <a:rPr lang="en-US" i="1" dirty="0" err="1">
                    <a:latin typeface="Times New Roman" panose="02020603050405020304" pitchFamily="18" charset="0"/>
                    <a:cs typeface="Times New Roman" panose="02020603050405020304" pitchFamily="18" charset="0"/>
                  </a:rPr>
                  <a:t>E</a:t>
                </a:r>
                <a:r>
                  <a:rPr lang="en-US" i="1" baseline="-25000" dirty="0" err="1">
                    <a:latin typeface="Times New Roman" panose="02020603050405020304" pitchFamily="18" charset="0"/>
                    <a:cs typeface="Times New Roman" panose="02020603050405020304" pitchFamily="18" charset="0"/>
                  </a:rPr>
                  <a:t>Wa</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a:t>
                </a:r>
                <a:r>
                  <a:rPr lang="en-US" sz="1600" i="1" baseline="-25000" dirty="0">
                    <a:latin typeface="Times New Roman" panose="02020603050405020304" pitchFamily="18" charset="0"/>
                    <a:cs typeface="Times New Roman" panose="02020603050405020304" pitchFamily="18" charset="0"/>
                  </a:rPr>
                  <a:t>K</a:t>
                </a:r>
                <a:r>
                  <a:rPr lang="en-US" sz="1600" dirty="0"/>
                  <a:t> =</a:t>
                </a:r>
                <a:r>
                  <a:rPr lang="en-US" sz="1600" dirty="0">
                    <a:latin typeface="Times New Roman" panose="02020603050405020304" pitchFamily="18" charset="0"/>
                    <a:cs typeface="Times New Roman" panose="02020603050405020304" pitchFamily="18" charset="0"/>
                  </a:rPr>
                  <a:t>tanh</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a:t>
                </a:r>
                <a:r>
                  <a:rPr lang="en-US" sz="1600" dirty="0"/>
                  <a:t> </a:t>
                </a:r>
                <a14:m>
                  <m:oMath xmlns:m="http://schemas.openxmlformats.org/officeDocument/2006/math">
                    <m:f>
                      <m:fPr>
                        <m:type m:val="noBar"/>
                        <m:ctrlPr>
                          <a:rPr lang="en-US" sz="1600" i="1">
                            <a:latin typeface="Cambria Math" panose="02040503050406030204" pitchFamily="18" charset="0"/>
                          </a:rPr>
                        </m:ctrlPr>
                      </m:fPr>
                      <m:num>
                        <m:r>
                          <m:rPr>
                            <m:sty m:val="p"/>
                          </m:rPr>
                          <a:rPr lang="en-US" sz="1600" b="0" i="0" smtClean="0">
                            <a:latin typeface="Cambria Math" panose="02040503050406030204" pitchFamily="18" charset="0"/>
                          </a:rPr>
                          <m:t>T</m:t>
                        </m:r>
                      </m:num>
                      <m:den>
                        <m:r>
                          <a:rPr lang="en-US" sz="1600" b="0" i="1" smtClean="0">
                            <a:latin typeface="Cambria Math" panose="02040503050406030204" pitchFamily="18" charset="0"/>
                          </a:rPr>
                          <m:t>𝐾𝑎</m:t>
                        </m:r>
                      </m:den>
                    </m:f>
                    <m:r>
                      <a:rPr lang="en-US" sz="1600" i="1">
                        <a:latin typeface="Cambria Math" panose="02040503050406030204" pitchFamily="18" charset="0"/>
                      </a:rPr>
                      <m:t> </m:t>
                    </m:r>
                    <m:r>
                      <a:rPr lang="en-US" sz="1600" b="0" i="1" smtClean="0">
                        <a:latin typeface="Cambria Math" panose="02040503050406030204" pitchFamily="18" charset="0"/>
                      </a:rPr>
                      <m:t>𝑈</m:t>
                    </m:r>
                    <m:r>
                      <a:rPr lang="en-US" sz="1600" b="0" i="1" baseline="-25000" smtClean="0">
                        <a:latin typeface="Cambria Math" panose="02040503050406030204" pitchFamily="18" charset="0"/>
                      </a:rPr>
                      <m:t>𝐾</m:t>
                    </m:r>
                  </m:oMath>
                </a14:m>
                <a:r>
                  <a:rPr lang="en-US" sz="1600" i="1" dirty="0" err="1">
                    <a:latin typeface="Times New Roman" panose="02020603050405020304" pitchFamily="18" charset="0"/>
                    <a:cs typeface="Times New Roman" panose="02020603050405020304" pitchFamily="18" charset="0"/>
                  </a:rPr>
                  <a:t>E</a:t>
                </a:r>
                <a:r>
                  <a:rPr lang="en-US" sz="1600" i="1" baseline="-25000" dirty="0" err="1">
                    <a:latin typeface="Times New Roman" panose="02020603050405020304" pitchFamily="18" charset="0"/>
                    <a:cs typeface="Times New Roman" panose="02020603050405020304" pitchFamily="18" charset="0"/>
                  </a:rPr>
                  <a:t>Ka</a:t>
                </a:r>
                <a:r>
                  <a:rPr lang="en-US" sz="1600" b="1" dirty="0">
                    <a:latin typeface="Times New Roman" panose="02020603050405020304" pitchFamily="18" charset="0"/>
                    <a:cs typeface="Times New Roman" panose="02020603050405020304" pitchFamily="18" charset="0"/>
                  </a:rPr>
                  <a:t>); </a:t>
                </a:r>
                <a:r>
                  <a:rPr lang="en-US" sz="1600" b="1" dirty="0">
                    <a:solidFill>
                      <a:schemeClr val="accent2">
                        <a:lumMod val="75000"/>
                      </a:schemeClr>
                    </a:solidFill>
                    <a:latin typeface="+mj-lt"/>
                    <a:cs typeface="Times New Roman" panose="02020603050405020304" pitchFamily="18" charset="0"/>
                  </a:rPr>
                  <a:t>attention weights from embeddings</a:t>
                </a:r>
                <a:r>
                  <a:rPr lang="en-US" sz="1600" b="1" dirty="0">
                    <a:latin typeface="Times New Roman" panose="02020603050405020304" pitchFamily="18" charset="0"/>
                    <a:cs typeface="Times New Roman" panose="02020603050405020304" pitchFamily="18" charset="0"/>
                  </a:rPr>
                  <a:t> </a:t>
                </a:r>
                <a:endParaRPr lang="en-US" sz="1600" dirty="0">
                  <a:solidFill>
                    <a:srgbClr val="EEB7AF"/>
                  </a:solidFill>
                  <a:latin typeface="+mj-lt"/>
                  <a:cs typeface="Times New Roman" panose="02020603050405020304" pitchFamily="18" charset="0"/>
                </a:endParaRPr>
              </a:p>
            </p:txBody>
          </p:sp>
        </mc:Choice>
        <mc:Fallback>
          <p:sp>
            <p:nvSpPr>
              <p:cNvPr id="8" name="Rectangle 7">
                <a:extLst>
                  <a:ext uri="{FF2B5EF4-FFF2-40B4-BE49-F238E27FC236}">
                    <a16:creationId xmlns:a16="http://schemas.microsoft.com/office/drawing/2014/main" id="{29125194-180B-1745-A345-FDB6751DBD4F}"/>
                  </a:ext>
                </a:extLst>
              </p:cNvPr>
              <p:cNvSpPr>
                <a:spLocks noRot="1" noChangeAspect="1" noMove="1" noResize="1" noEditPoints="1" noAdjustHandles="1" noChangeArrowheads="1" noChangeShapeType="1" noTextEdit="1"/>
              </p:cNvSpPr>
              <p:nvPr/>
            </p:nvSpPr>
            <p:spPr>
              <a:xfrm>
                <a:off x="531048" y="1783653"/>
                <a:ext cx="4987497" cy="406265"/>
              </a:xfrm>
              <a:prstGeom prst="rect">
                <a:avLst/>
              </a:prstGeom>
              <a:blipFill>
                <a:blip r:embed="rId4"/>
                <a:stretch>
                  <a:fillRect l="-1015" r="-57360" b="-24242"/>
                </a:stretch>
              </a:blipFill>
              <a:ln w="22225">
                <a:no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AE8C32EA-BB28-1E45-8B01-DF9C57A477BF}"/>
              </a:ext>
            </a:extLst>
          </p:cNvPr>
          <p:cNvSpPr/>
          <p:nvPr/>
        </p:nvSpPr>
        <p:spPr>
          <a:xfrm>
            <a:off x="526854" y="2313121"/>
            <a:ext cx="3860352" cy="923330"/>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U</a:t>
            </a:r>
            <a:r>
              <a:rPr lang="en-US" i="1" baseline="-25000" dirty="0">
                <a:latin typeface="Times New Roman" panose="02020603050405020304" pitchFamily="18" charset="0"/>
                <a:cs typeface="Times New Roman" panose="02020603050405020304" pitchFamily="18" charset="0"/>
              </a:rPr>
              <a:t>W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dew</a:t>
            </a:r>
            <a:r>
              <a:rPr lang="en-US" i="1" baseline="30000" dirty="0">
                <a:latin typeface="Times New Roman" panose="02020603050405020304" pitchFamily="18" charset="0"/>
                <a:cs typeface="Times New Roman" panose="02020603050405020304" pitchFamily="18" charset="0"/>
              </a:rPr>
              <a:t> </a:t>
            </a:r>
            <a:r>
              <a:rPr lang="en-US" baseline="30000" dirty="0">
                <a:cs typeface="Times New Roman" panose="02020603050405020304" pitchFamily="18" charset="0"/>
              </a:rPr>
              <a:t>x </a:t>
            </a:r>
            <a:r>
              <a:rPr lang="en-US" i="1" baseline="30000" dirty="0">
                <a:latin typeface="Times New Roman" panose="02020603050405020304" pitchFamily="18" charset="0"/>
                <a:cs typeface="Times New Roman" panose="02020603050405020304" pitchFamily="18" charset="0"/>
              </a:rPr>
              <a:t>dew </a:t>
            </a:r>
            <a:r>
              <a:rPr lang="en-US" i="1" dirty="0">
                <a:latin typeface="Times New Roman" panose="02020603050405020304" pitchFamily="18" charset="0"/>
                <a:cs typeface="Times New Roman" panose="02020603050405020304" pitchFamily="18" charset="0"/>
              </a:rPr>
              <a:t>, U</a:t>
            </a:r>
            <a:r>
              <a:rPr lang="en-US" i="1" baseline="-25000"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dek</a:t>
            </a:r>
            <a:r>
              <a:rPr lang="en-US" i="1" baseline="30000" dirty="0">
                <a:latin typeface="Times New Roman" panose="02020603050405020304" pitchFamily="18" charset="0"/>
                <a:cs typeface="Times New Roman" panose="02020603050405020304" pitchFamily="18" charset="0"/>
              </a:rPr>
              <a:t> </a:t>
            </a:r>
            <a:r>
              <a:rPr lang="en-US" baseline="30000" dirty="0">
                <a:cs typeface="Times New Roman" panose="02020603050405020304" pitchFamily="18" charset="0"/>
              </a:rPr>
              <a:t>x </a:t>
            </a:r>
            <a:r>
              <a:rPr lang="en-US" i="1" baseline="30000" dirty="0" err="1">
                <a:latin typeface="Times New Roman" panose="02020603050405020304" pitchFamily="18" charset="0"/>
                <a:cs typeface="Times New Roman" panose="02020603050405020304" pitchFamily="18" charset="0"/>
              </a:rPr>
              <a:t>dek</a:t>
            </a:r>
            <a:r>
              <a:rPr lang="en-US" dirty="0">
                <a:latin typeface="Times New Roman" panose="02020603050405020304" pitchFamily="18" charset="0"/>
                <a:cs typeface="Times New Roman" panose="02020603050405020304" pitchFamily="18" charset="0"/>
              </a:rPr>
              <a:t>:</a:t>
            </a:r>
            <a:r>
              <a:rPr lang="en-US" i="1" baseline="30000"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Matrices</a:t>
            </a:r>
          </a:p>
          <a:p>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ew</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dimension of word embedding</a:t>
            </a:r>
          </a:p>
          <a:p>
            <a:r>
              <a:rPr lang="en-US" i="1" dirty="0" err="1">
                <a:latin typeface="Times New Roman" panose="02020603050405020304" pitchFamily="18" charset="0"/>
                <a:cs typeface="Times New Roman" panose="02020603050405020304" pitchFamily="18" charset="0"/>
              </a:rPr>
              <a:t>d</a:t>
            </a:r>
            <a:r>
              <a:rPr lang="en-US" i="1" baseline="-25000" dirty="0" err="1">
                <a:latin typeface="Times New Roman" panose="02020603050405020304" pitchFamily="18" charset="0"/>
                <a:cs typeface="Times New Roman" panose="02020603050405020304" pitchFamily="18" charset="0"/>
              </a:rPr>
              <a:t>ek</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dimension of knowledge embedding</a:t>
            </a:r>
            <a:endParaRPr lang="en-US" sz="1600" dirty="0">
              <a:latin typeface="+mj-lt"/>
            </a:endParaRP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ED415747-8B36-244F-B7E8-3E9AF03FB208}"/>
                  </a:ext>
                </a:extLst>
              </p:cNvPr>
              <p:cNvSpPr/>
              <p:nvPr/>
            </p:nvSpPr>
            <p:spPr>
              <a:xfrm>
                <a:off x="371481" y="3488246"/>
                <a:ext cx="4700588" cy="807803"/>
              </a:xfrm>
              <a:prstGeom prst="rect">
                <a:avLst/>
              </a:prstGeom>
              <a:ln w="22225">
                <a:noFill/>
              </a:ln>
            </p:spPr>
            <p:txBody>
              <a:bodyPr wrap="none">
                <a:noAutofit/>
              </a:bodyPr>
              <a:lstStyle/>
              <a:p>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b="0" i="0" smtClean="0">
                            <a:latin typeface="Cambria Math" panose="02040503050406030204" pitchFamily="18" charset="0"/>
                          </a:rPr>
                          <m:t>(1)</m:t>
                        </m:r>
                      </m:num>
                      <m:den>
                        <m:r>
                          <a:rPr lang="en-US" sz="1600" b="0" i="1" smtClean="0">
                            <a:latin typeface="Cambria Math" panose="02040503050406030204" pitchFamily="18" charset="0"/>
                          </a:rPr>
                          <m:t>𝑞</m:t>
                        </m:r>
                      </m:den>
                    </m:f>
                    <m:r>
                      <a:rPr lang="en-US" sz="1600" i="1">
                        <a:latin typeface="Cambria Math" panose="02040503050406030204" pitchFamily="18" charset="0"/>
                      </a:rPr>
                      <m:t> </m:t>
                    </m:r>
                  </m:oMath>
                </a14:m>
                <a:r>
                  <a:rPr lang="en-US" sz="1600" i="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Max</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M</a:t>
                </a:r>
                <a:r>
                  <a:rPr lang="en-US" sz="1600" i="1" baseline="-25000" dirty="0">
                    <a:latin typeface="Times New Roman" panose="02020603050405020304" pitchFamily="18" charset="0"/>
                    <a:cs typeface="Times New Roman" panose="02020603050405020304" pitchFamily="18" charset="0"/>
                  </a:rPr>
                  <a:t>W</a:t>
                </a:r>
                <a:r>
                  <a:rPr lang="en-US" sz="1600" dirty="0">
                    <a:latin typeface="Times New Roman" panose="02020603050405020304" pitchFamily="18" charset="0"/>
                    <a:cs typeface="Times New Roman" panose="02020603050405020304" pitchFamily="18" charset="0"/>
                  </a:rPr>
                  <a:t>)) ;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a:latin typeface="Cambria Math" panose="02040503050406030204" pitchFamily="18" charset="0"/>
                          </a:rPr>
                          <m:t>(1)</m:t>
                        </m:r>
                      </m:num>
                      <m:den>
                        <m:r>
                          <a:rPr lang="en-US" sz="1600" b="0" i="1" smtClean="0">
                            <a:latin typeface="Cambria Math" panose="02040503050406030204" pitchFamily="18" charset="0"/>
                          </a:rPr>
                          <m:t>𝑎</m:t>
                        </m:r>
                      </m:den>
                    </m:f>
                    <m:r>
                      <a:rPr lang="en-US" sz="1600" i="1">
                        <a:latin typeface="Cambria Math" panose="02040503050406030204" pitchFamily="18" charset="0"/>
                      </a:rPr>
                      <m:t> </m:t>
                    </m:r>
                  </m:oMath>
                </a14:m>
                <a:r>
                  <a:rPr lang="en-US" sz="1600" i="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Max</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M</a:t>
                </a:r>
                <a:r>
                  <a:rPr lang="en-US" sz="1600" i="1" baseline="-25000" dirty="0">
                    <a:latin typeface="Times New Roman" panose="02020603050405020304" pitchFamily="18" charset="0"/>
                    <a:cs typeface="Times New Roman" panose="02020603050405020304" pitchFamily="18" charset="0"/>
                  </a:rPr>
                  <a:t>W</a:t>
                </a:r>
                <a:r>
                  <a:rPr lang="en-US" sz="1600" baseline="30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a:latin typeface="Cambria Math" panose="02040503050406030204" pitchFamily="18" charset="0"/>
                          </a:rPr>
                          <m:t>(</m:t>
                        </m:r>
                        <m:r>
                          <a:rPr lang="en-US" sz="1600" b="0" i="0" smtClean="0">
                            <a:latin typeface="Cambria Math" panose="02040503050406030204" pitchFamily="18" charset="0"/>
                          </a:rPr>
                          <m:t>2</m:t>
                        </m:r>
                        <m:r>
                          <a:rPr lang="en-US" sz="1600">
                            <a:latin typeface="Cambria Math" panose="02040503050406030204" pitchFamily="18" charset="0"/>
                          </a:rPr>
                          <m:t>)</m:t>
                        </m:r>
                      </m:num>
                      <m:den>
                        <m:r>
                          <a:rPr lang="en-US" sz="1600" i="1">
                            <a:latin typeface="Cambria Math" panose="02040503050406030204" pitchFamily="18" charset="0"/>
                          </a:rPr>
                          <m:t>𝑞</m:t>
                        </m:r>
                      </m:den>
                    </m:f>
                    <m:r>
                      <a:rPr lang="en-US" sz="1600" i="1">
                        <a:latin typeface="Cambria Math" panose="02040503050406030204" pitchFamily="18" charset="0"/>
                      </a:rPr>
                      <m:t> </m:t>
                    </m:r>
                  </m:oMath>
                </a14:m>
                <a:r>
                  <a:rPr lang="en-US" sz="1600" i="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Max</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M</a:t>
                </a:r>
                <a:r>
                  <a:rPr lang="en-US" sz="1600" i="1" baseline="-25000" dirty="0">
                    <a:latin typeface="Times New Roman" panose="02020603050405020304" pitchFamily="18" charset="0"/>
                    <a:cs typeface="Times New Roman" panose="02020603050405020304" pitchFamily="18" charset="0"/>
                  </a:rPr>
                  <a:t>K</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a:latin typeface="Cambria Math" panose="02040503050406030204" pitchFamily="18" charset="0"/>
                          </a:rPr>
                          <m:t>(</m:t>
                        </m:r>
                        <m:r>
                          <a:rPr lang="en-US" sz="1600" b="0" i="0" smtClean="0">
                            <a:latin typeface="Cambria Math" panose="02040503050406030204" pitchFamily="18" charset="0"/>
                          </a:rPr>
                          <m:t>2</m:t>
                        </m:r>
                        <m:r>
                          <a:rPr lang="en-US" sz="1600">
                            <a:latin typeface="Cambria Math" panose="02040503050406030204" pitchFamily="18" charset="0"/>
                          </a:rPr>
                          <m:t>)</m:t>
                        </m:r>
                      </m:num>
                      <m:den>
                        <m:r>
                          <a:rPr lang="en-US" sz="1600" b="0" i="1" smtClean="0">
                            <a:latin typeface="Cambria Math" panose="02040503050406030204" pitchFamily="18" charset="0"/>
                          </a:rPr>
                          <m:t>𝑎</m:t>
                        </m:r>
                      </m:den>
                    </m:f>
                    <m:r>
                      <a:rPr lang="en-US" sz="1600" i="1">
                        <a:latin typeface="Cambria Math" panose="02040503050406030204" pitchFamily="18" charset="0"/>
                      </a:rPr>
                      <m:t> </m:t>
                    </m:r>
                  </m:oMath>
                </a14:m>
                <a:r>
                  <a:rPr lang="en-US" sz="1600" i="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Max</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M</a:t>
                </a:r>
                <a:r>
                  <a:rPr lang="en-US" sz="1600" i="1" baseline="-25000" dirty="0">
                    <a:latin typeface="Times New Roman" panose="02020603050405020304" pitchFamily="18" charset="0"/>
                    <a:cs typeface="Times New Roman" panose="02020603050405020304" pitchFamily="18" charset="0"/>
                  </a:rPr>
                  <a:t>K</a:t>
                </a:r>
                <a:r>
                  <a:rPr lang="en-US" sz="1600" baseline="30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ED415747-8B36-244F-B7E8-3E9AF03FB208}"/>
                  </a:ext>
                </a:extLst>
              </p:cNvPr>
              <p:cNvSpPr>
                <a:spLocks noRot="1" noChangeAspect="1" noMove="1" noResize="1" noEditPoints="1" noAdjustHandles="1" noChangeArrowheads="1" noChangeShapeType="1" noTextEdit="1"/>
              </p:cNvSpPr>
              <p:nvPr/>
            </p:nvSpPr>
            <p:spPr>
              <a:xfrm>
                <a:off x="371481" y="3488246"/>
                <a:ext cx="4700588" cy="807803"/>
              </a:xfrm>
              <a:prstGeom prst="rect">
                <a:avLst/>
              </a:prstGeom>
              <a:blipFill>
                <a:blip r:embed="rId5"/>
                <a:stretch>
                  <a:fillRect r="-3504" b="-26563"/>
                </a:stretch>
              </a:blipFill>
              <a:ln w="222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425EC452-A019-0B41-ABF3-B4B6387D930C}"/>
                  </a:ext>
                </a:extLst>
              </p:cNvPr>
              <p:cNvSpPr/>
              <p:nvPr/>
            </p:nvSpPr>
            <p:spPr>
              <a:xfrm>
                <a:off x="767063" y="4999670"/>
                <a:ext cx="4429611" cy="469680"/>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𝑞</m:t>
                        </m:r>
                      </m:den>
                    </m:f>
                    <m:r>
                      <a:rPr lang="en-US" i="1">
                        <a:latin typeface="Cambria Math" panose="02040503050406030204" pitchFamily="18" charset="0"/>
                      </a:rPr>
                      <m:t> </m:t>
                    </m:r>
                  </m:oMath>
                </a14:m>
                <a:r>
                  <a:rPr lang="en-US" dirty="0"/>
                  <a:t> &amp;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a:latin typeface="Cambria Math" panose="02040503050406030204" pitchFamily="18" charset="0"/>
                          </a:rPr>
                          <m:t>(1)</m:t>
                        </m:r>
                      </m:num>
                      <m:den>
                        <m:r>
                          <a:rPr lang="en-US" sz="1600" b="0" i="1" smtClean="0">
                            <a:latin typeface="Cambria Math" panose="02040503050406030204" pitchFamily="18" charset="0"/>
                          </a:rPr>
                          <m:t>𝑎</m:t>
                        </m:r>
                      </m:den>
                    </m:f>
                    <m:r>
                      <a:rPr lang="en-US" sz="1600" i="1">
                        <a:latin typeface="Cambria Math" panose="02040503050406030204" pitchFamily="18" charset="0"/>
                      </a:rPr>
                      <m:t> </m:t>
                    </m:r>
                    <m:r>
                      <a:rPr lang="en-US" sz="1600" b="0" i="1" smtClean="0">
                        <a:latin typeface="Cambria Math" panose="02040503050406030204" pitchFamily="18" charset="0"/>
                      </a:rPr>
                      <m:t>:</m:t>
                    </m:r>
                  </m:oMath>
                </a14:m>
                <a:r>
                  <a:rPr lang="en-US" sz="1600" dirty="0">
                    <a:latin typeface="+mj-lt"/>
                  </a:rPr>
                  <a:t>  </a:t>
                </a:r>
                <a:r>
                  <a:rPr lang="en-US" sz="1600" b="1" dirty="0">
                    <a:solidFill>
                      <a:schemeClr val="accent2">
                        <a:lumMod val="75000"/>
                      </a:schemeClr>
                    </a:solidFill>
                    <a:latin typeface="+mj-lt"/>
                  </a:rPr>
                  <a:t>attention weights from word view</a:t>
                </a:r>
              </a:p>
            </p:txBody>
          </p:sp>
        </mc:Choice>
        <mc:Fallback>
          <p:sp>
            <p:nvSpPr>
              <p:cNvPr id="6" name="Rectangle 5">
                <a:extLst>
                  <a:ext uri="{FF2B5EF4-FFF2-40B4-BE49-F238E27FC236}">
                    <a16:creationId xmlns:a16="http://schemas.microsoft.com/office/drawing/2014/main" id="{425EC452-A019-0B41-ABF3-B4B6387D930C}"/>
                  </a:ext>
                </a:extLst>
              </p:cNvPr>
              <p:cNvSpPr>
                <a:spLocks noRot="1" noChangeAspect="1" noMove="1" noResize="1" noEditPoints="1" noAdjustHandles="1" noChangeArrowheads="1" noChangeShapeType="1" noTextEdit="1"/>
              </p:cNvSpPr>
              <p:nvPr/>
            </p:nvSpPr>
            <p:spPr>
              <a:xfrm>
                <a:off x="767063" y="4999670"/>
                <a:ext cx="4429611" cy="469680"/>
              </a:xfrm>
              <a:prstGeom prst="rect">
                <a:avLst/>
              </a:prstGeom>
              <a:blipFill>
                <a:blip r:embed="rId6"/>
                <a:stretch>
                  <a:fillRect b="-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C23E8FDF-472C-C64A-8D35-D8C30376A939}"/>
                  </a:ext>
                </a:extLst>
              </p:cNvPr>
              <p:cNvSpPr/>
              <p:nvPr/>
            </p:nvSpPr>
            <p:spPr>
              <a:xfrm>
                <a:off x="762299" y="5652147"/>
                <a:ext cx="4929747" cy="469680"/>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b="0" i="0" smtClean="0">
                            <a:latin typeface="Cambria Math" panose="02040503050406030204" pitchFamily="18" charset="0"/>
                          </a:rPr>
                          <m:t>2</m:t>
                        </m:r>
                        <m:r>
                          <a:rPr lang="en-US">
                            <a:latin typeface="Cambria Math" panose="02040503050406030204" pitchFamily="18" charset="0"/>
                          </a:rPr>
                          <m:t>)</m:t>
                        </m:r>
                      </m:num>
                      <m:den>
                        <m:r>
                          <a:rPr lang="en-US" i="1">
                            <a:latin typeface="Cambria Math" panose="02040503050406030204" pitchFamily="18" charset="0"/>
                          </a:rPr>
                          <m:t>𝑞</m:t>
                        </m:r>
                      </m:den>
                    </m:f>
                    <m:r>
                      <a:rPr lang="en-US" i="1">
                        <a:latin typeface="Cambria Math" panose="02040503050406030204" pitchFamily="18" charset="0"/>
                      </a:rPr>
                      <m:t> </m:t>
                    </m:r>
                  </m:oMath>
                </a14:m>
                <a:r>
                  <a:rPr lang="en-US" dirty="0"/>
                  <a:t> &amp;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a:latin typeface="Cambria Math" panose="02040503050406030204" pitchFamily="18" charset="0"/>
                          </a:rPr>
                          <m:t>(</m:t>
                        </m:r>
                        <m:r>
                          <a:rPr lang="en-US" sz="1600" b="0" i="0" smtClean="0">
                            <a:latin typeface="Cambria Math" panose="02040503050406030204" pitchFamily="18" charset="0"/>
                          </a:rPr>
                          <m:t>2</m:t>
                        </m:r>
                        <m:r>
                          <a:rPr lang="en-US" sz="1600">
                            <a:latin typeface="Cambria Math" panose="02040503050406030204" pitchFamily="18" charset="0"/>
                          </a:rPr>
                          <m:t>)</m:t>
                        </m:r>
                      </m:num>
                      <m:den>
                        <m:r>
                          <a:rPr lang="en-US" sz="1600" b="0" i="1" smtClean="0">
                            <a:latin typeface="Cambria Math" panose="02040503050406030204" pitchFamily="18" charset="0"/>
                          </a:rPr>
                          <m:t>𝑎</m:t>
                        </m:r>
                      </m:den>
                    </m:f>
                    <m:r>
                      <a:rPr lang="en-US" sz="1600" i="1">
                        <a:latin typeface="Cambria Math" panose="02040503050406030204" pitchFamily="18" charset="0"/>
                      </a:rPr>
                      <m:t> </m:t>
                    </m:r>
                    <m:r>
                      <a:rPr lang="en-US" sz="1600" b="0" i="1" smtClean="0">
                        <a:latin typeface="Cambria Math" panose="02040503050406030204" pitchFamily="18" charset="0"/>
                      </a:rPr>
                      <m:t>:</m:t>
                    </m:r>
                  </m:oMath>
                </a14:m>
                <a:r>
                  <a:rPr lang="en-US" sz="1600" dirty="0">
                    <a:latin typeface="+mj-lt"/>
                  </a:rPr>
                  <a:t>  </a:t>
                </a:r>
                <a:r>
                  <a:rPr lang="en-US" sz="1600" b="1" dirty="0">
                    <a:solidFill>
                      <a:schemeClr val="accent2">
                        <a:lumMod val="75000"/>
                      </a:schemeClr>
                    </a:solidFill>
                    <a:latin typeface="+mj-lt"/>
                  </a:rPr>
                  <a:t>attention weights from knowledge view</a:t>
                </a:r>
              </a:p>
            </p:txBody>
          </p:sp>
        </mc:Choice>
        <mc:Fallback>
          <p:sp>
            <p:nvSpPr>
              <p:cNvPr id="13" name="Rectangle 12">
                <a:extLst>
                  <a:ext uri="{FF2B5EF4-FFF2-40B4-BE49-F238E27FC236}">
                    <a16:creationId xmlns:a16="http://schemas.microsoft.com/office/drawing/2014/main" id="{C23E8FDF-472C-C64A-8D35-D8C30376A939}"/>
                  </a:ext>
                </a:extLst>
              </p:cNvPr>
              <p:cNvSpPr>
                <a:spLocks noRot="1" noChangeAspect="1" noMove="1" noResize="1" noEditPoints="1" noAdjustHandles="1" noChangeArrowheads="1" noChangeShapeType="1" noTextEdit="1"/>
              </p:cNvSpPr>
              <p:nvPr/>
            </p:nvSpPr>
            <p:spPr>
              <a:xfrm>
                <a:off x="762299" y="5652147"/>
                <a:ext cx="4929747" cy="469680"/>
              </a:xfrm>
              <a:prstGeom prst="rect">
                <a:avLst/>
              </a:prstGeom>
              <a:blipFill>
                <a:blip r:embed="rId7"/>
                <a:stretch>
                  <a:fillRect b="-5263"/>
                </a:stretch>
              </a:blipFill>
            </p:spPr>
            <p:txBody>
              <a:bodyPr/>
              <a:lstStyle/>
              <a:p>
                <a:r>
                  <a:rPr lang="en-US">
                    <a:noFill/>
                  </a:rPr>
                  <a:t> </a:t>
                </a:r>
              </a:p>
            </p:txBody>
          </p:sp>
        </mc:Fallback>
      </mc:AlternateContent>
    </p:spTree>
    <p:extLst>
      <p:ext uri="{BB962C8B-B14F-4D97-AF65-F5344CB8AC3E}">
        <p14:creationId xmlns:p14="http://schemas.microsoft.com/office/powerpoint/2010/main" val="135697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93200"/>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Multi-View Attention Scheme: </a:t>
            </a:r>
            <a:r>
              <a:rPr lang="en-US" b="1" dirty="0">
                <a:solidFill>
                  <a:srgbClr val="00B050"/>
                </a:solidFill>
                <a:latin typeface="+mj-lt"/>
              </a:rPr>
              <a:t>Semantic and Knowledge sematic view</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p:pic>
        <p:nvPicPr>
          <p:cNvPr id="2" name="Picture 1">
            <a:extLst>
              <a:ext uri="{FF2B5EF4-FFF2-40B4-BE49-F238E27FC236}">
                <a16:creationId xmlns:a16="http://schemas.microsoft.com/office/drawing/2014/main" id="{EC7E0E1F-228D-394F-8723-F0566AE26958}"/>
              </a:ext>
            </a:extLst>
          </p:cNvPr>
          <p:cNvPicPr>
            <a:picLocks noChangeAspect="1"/>
          </p:cNvPicPr>
          <p:nvPr/>
        </p:nvPicPr>
        <p:blipFill>
          <a:blip r:embed="rId3"/>
          <a:stretch>
            <a:fillRect/>
          </a:stretch>
        </p:blipFill>
        <p:spPr>
          <a:xfrm>
            <a:off x="5318748" y="2452618"/>
            <a:ext cx="3564336" cy="2152796"/>
          </a:xfrm>
          <a:prstGeom prst="rect">
            <a:avLst/>
          </a:prstGeom>
        </p:spPr>
      </p:pic>
      <p:sp>
        <p:nvSpPr>
          <p:cNvPr id="7" name="Rounded Rectangle 6">
            <a:extLst>
              <a:ext uri="{FF2B5EF4-FFF2-40B4-BE49-F238E27FC236}">
                <a16:creationId xmlns:a16="http://schemas.microsoft.com/office/drawing/2014/main" id="{5CCCE521-4657-C545-965B-CB28474132A5}"/>
              </a:ext>
            </a:extLst>
          </p:cNvPr>
          <p:cNvSpPr/>
          <p:nvPr/>
        </p:nvSpPr>
        <p:spPr>
          <a:xfrm>
            <a:off x="5447828" y="2529805"/>
            <a:ext cx="3363278" cy="812529"/>
          </a:xfrm>
          <a:prstGeom prst="round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ED415747-8B36-244F-B7E8-3E9AF03FB208}"/>
                  </a:ext>
                </a:extLst>
              </p:cNvPr>
              <p:cNvSpPr/>
              <p:nvPr/>
            </p:nvSpPr>
            <p:spPr>
              <a:xfrm>
                <a:off x="694708" y="1916240"/>
                <a:ext cx="4223086" cy="995904"/>
              </a:xfrm>
              <a:prstGeom prst="rect">
                <a:avLst/>
              </a:prstGeom>
              <a:ln w="22225">
                <a:noFill/>
              </a:ln>
            </p:spPr>
            <p:txBody>
              <a:bodyPr wrap="none">
                <a:noAutofit/>
              </a:bodyPr>
              <a:lstStyle/>
              <a:p>
                <a:r>
                  <a:rPr lang="en-US" i="1" dirty="0" err="1">
                    <a:latin typeface="Times New Roman" panose="02020603050405020304" pitchFamily="18" charset="0"/>
                    <a:cs typeface="Times New Roman" panose="02020603050405020304" pitchFamily="18" charset="0"/>
                  </a:rPr>
                  <a:t>O</a:t>
                </a:r>
                <a:r>
                  <a:rPr lang="en-US" i="1" baseline="-25000" dirty="0" err="1">
                    <a:latin typeface="Times New Roman" panose="02020603050405020304" pitchFamily="18" charset="0"/>
                    <a:cs typeface="Times New Roman" panose="02020603050405020304" pitchFamily="18" charset="0"/>
                  </a:rPr>
                  <a:t>wq</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Average(</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Wq</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O</a:t>
                </a:r>
                <a:r>
                  <a:rPr lang="en-US" i="1" baseline="-25000" dirty="0">
                    <a:latin typeface="Times New Roman" panose="02020603050405020304" pitchFamily="18" charset="0"/>
                    <a:cs typeface="Times New Roman" panose="02020603050405020304" pitchFamily="18" charset="0"/>
                  </a:rPr>
                  <a:t>wa</a:t>
                </a:r>
                <a14:m>
                  <m:oMath xmlns:m="http://schemas.openxmlformats.org/officeDocument/2006/math">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Average(</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Wa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O</a:t>
                </a:r>
                <a:r>
                  <a:rPr lang="en-US" i="1" baseline="-25000" dirty="0" err="1">
                    <a:latin typeface="Times New Roman" panose="02020603050405020304" pitchFamily="18" charset="0"/>
                    <a:cs typeface="Times New Roman" panose="02020603050405020304" pitchFamily="18" charset="0"/>
                  </a:rPr>
                  <a:t>kq</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Max(</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Kq</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O</a:t>
                </a:r>
                <a:r>
                  <a:rPr lang="en-US" i="1" baseline="-25000" dirty="0">
                    <a:latin typeface="Times New Roman" panose="02020603050405020304" pitchFamily="18" charset="0"/>
                    <a:cs typeface="Times New Roman" panose="02020603050405020304" pitchFamily="18" charset="0"/>
                  </a:rPr>
                  <a:t>ka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Max(</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Ka</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ED415747-8B36-244F-B7E8-3E9AF03FB208}"/>
                  </a:ext>
                </a:extLst>
              </p:cNvPr>
              <p:cNvSpPr>
                <a:spLocks noRot="1" noChangeAspect="1" noMove="1" noResize="1" noEditPoints="1" noAdjustHandles="1" noChangeArrowheads="1" noChangeShapeType="1" noTextEdit="1"/>
              </p:cNvSpPr>
              <p:nvPr/>
            </p:nvSpPr>
            <p:spPr>
              <a:xfrm>
                <a:off x="694708" y="1916240"/>
                <a:ext cx="4223086" cy="995904"/>
              </a:xfrm>
              <a:prstGeom prst="rect">
                <a:avLst/>
              </a:prstGeom>
              <a:blipFill>
                <a:blip r:embed="rId4"/>
                <a:stretch>
                  <a:fillRect l="-1201" t="-2532" b="-1266"/>
                </a:stretch>
              </a:blipFill>
              <a:ln w="222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425EC452-A019-0B41-ABF3-B4B6387D930C}"/>
                  </a:ext>
                </a:extLst>
              </p:cNvPr>
              <p:cNvSpPr/>
              <p:nvPr/>
            </p:nvSpPr>
            <p:spPr>
              <a:xfrm>
                <a:off x="767063" y="5514034"/>
                <a:ext cx="4750211" cy="469680"/>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b="0" i="0" smtClean="0">
                            <a:latin typeface="Cambria Math" panose="02040503050406030204" pitchFamily="18" charset="0"/>
                          </a:rPr>
                          <m:t>3</m:t>
                        </m:r>
                        <m:r>
                          <a:rPr lang="en-US">
                            <a:latin typeface="Cambria Math" panose="02040503050406030204" pitchFamily="18" charset="0"/>
                          </a:rPr>
                          <m:t>)</m:t>
                        </m:r>
                      </m:num>
                      <m:den>
                        <m:r>
                          <a:rPr lang="en-US" i="1">
                            <a:latin typeface="Cambria Math" panose="02040503050406030204" pitchFamily="18" charset="0"/>
                          </a:rPr>
                          <m:t>𝑞</m:t>
                        </m:r>
                      </m:den>
                    </m:f>
                    <m:r>
                      <a:rPr lang="en-US" i="1">
                        <a:latin typeface="Cambria Math" panose="02040503050406030204" pitchFamily="18" charset="0"/>
                      </a:rPr>
                      <m:t> </m:t>
                    </m:r>
                  </m:oMath>
                </a14:m>
                <a:r>
                  <a:rPr lang="en-US" dirty="0"/>
                  <a:t> &amp;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a:latin typeface="Cambria Math" panose="02040503050406030204" pitchFamily="18" charset="0"/>
                          </a:rPr>
                          <m:t>(</m:t>
                        </m:r>
                        <m:r>
                          <a:rPr lang="en-US" sz="1600" b="0" i="0" smtClean="0">
                            <a:latin typeface="Cambria Math" panose="02040503050406030204" pitchFamily="18" charset="0"/>
                          </a:rPr>
                          <m:t>3</m:t>
                        </m:r>
                        <m:r>
                          <a:rPr lang="en-US" sz="1600">
                            <a:latin typeface="Cambria Math" panose="02040503050406030204" pitchFamily="18" charset="0"/>
                          </a:rPr>
                          <m:t>)</m:t>
                        </m:r>
                      </m:num>
                      <m:den>
                        <m:r>
                          <a:rPr lang="en-US" sz="1600" b="0" i="1" smtClean="0">
                            <a:latin typeface="Cambria Math" panose="02040503050406030204" pitchFamily="18" charset="0"/>
                          </a:rPr>
                          <m:t>𝑎</m:t>
                        </m:r>
                      </m:den>
                    </m:f>
                    <m:r>
                      <a:rPr lang="en-US" sz="1600" i="1">
                        <a:latin typeface="Cambria Math" panose="02040503050406030204" pitchFamily="18" charset="0"/>
                      </a:rPr>
                      <m:t> </m:t>
                    </m:r>
                    <m:r>
                      <a:rPr lang="en-US" sz="1600" b="0" i="1" smtClean="0">
                        <a:latin typeface="Cambria Math" panose="02040503050406030204" pitchFamily="18" charset="0"/>
                      </a:rPr>
                      <m:t>:</m:t>
                    </m:r>
                  </m:oMath>
                </a14:m>
                <a:r>
                  <a:rPr lang="en-US" sz="1600" dirty="0">
                    <a:latin typeface="+mj-lt"/>
                  </a:rPr>
                  <a:t>  attention weights from semantic view</a:t>
                </a:r>
              </a:p>
            </p:txBody>
          </p:sp>
        </mc:Choice>
        <mc:Fallback>
          <p:sp>
            <p:nvSpPr>
              <p:cNvPr id="6" name="Rectangle 5">
                <a:extLst>
                  <a:ext uri="{FF2B5EF4-FFF2-40B4-BE49-F238E27FC236}">
                    <a16:creationId xmlns:a16="http://schemas.microsoft.com/office/drawing/2014/main" id="{425EC452-A019-0B41-ABF3-B4B6387D930C}"/>
                  </a:ext>
                </a:extLst>
              </p:cNvPr>
              <p:cNvSpPr>
                <a:spLocks noRot="1" noChangeAspect="1" noMove="1" noResize="1" noEditPoints="1" noAdjustHandles="1" noChangeArrowheads="1" noChangeShapeType="1" noTextEdit="1"/>
              </p:cNvSpPr>
              <p:nvPr/>
            </p:nvSpPr>
            <p:spPr>
              <a:xfrm>
                <a:off x="767063" y="5514034"/>
                <a:ext cx="4750211" cy="469680"/>
              </a:xfrm>
              <a:prstGeom prst="rect">
                <a:avLst/>
              </a:prstGeom>
              <a:blipFill>
                <a:blip r:embed="rId5"/>
                <a:stretch>
                  <a:fillRect b="-78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C23E8FDF-472C-C64A-8D35-D8C30376A939}"/>
                  </a:ext>
                </a:extLst>
              </p:cNvPr>
              <p:cNvSpPr/>
              <p:nvPr/>
            </p:nvSpPr>
            <p:spPr>
              <a:xfrm>
                <a:off x="762299" y="6023625"/>
                <a:ext cx="5744073" cy="469680"/>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b="0" i="0" smtClean="0">
                            <a:latin typeface="Cambria Math" panose="02040503050406030204" pitchFamily="18" charset="0"/>
                          </a:rPr>
                          <m:t>4</m:t>
                        </m:r>
                        <m:r>
                          <a:rPr lang="en-US">
                            <a:latin typeface="Cambria Math" panose="02040503050406030204" pitchFamily="18" charset="0"/>
                          </a:rPr>
                          <m:t>)</m:t>
                        </m:r>
                      </m:num>
                      <m:den>
                        <m:r>
                          <a:rPr lang="en-US" i="1">
                            <a:latin typeface="Cambria Math" panose="02040503050406030204" pitchFamily="18" charset="0"/>
                          </a:rPr>
                          <m:t>𝑞</m:t>
                        </m:r>
                      </m:den>
                    </m:f>
                    <m:r>
                      <a:rPr lang="en-US" i="1">
                        <a:latin typeface="Cambria Math" panose="02040503050406030204" pitchFamily="18" charset="0"/>
                      </a:rPr>
                      <m:t> </m:t>
                    </m:r>
                  </m:oMath>
                </a14:m>
                <a:r>
                  <a:rPr lang="en-US" dirty="0"/>
                  <a:t> &amp;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a:latin typeface="Cambria Math" panose="02040503050406030204" pitchFamily="18" charset="0"/>
                          </a:rPr>
                          <m:t>(</m:t>
                        </m:r>
                        <m:r>
                          <a:rPr lang="en-US" sz="1600" b="0" i="0" smtClean="0">
                            <a:latin typeface="Cambria Math" panose="02040503050406030204" pitchFamily="18" charset="0"/>
                          </a:rPr>
                          <m:t>4</m:t>
                        </m:r>
                        <m:r>
                          <a:rPr lang="en-US" sz="1600">
                            <a:latin typeface="Cambria Math" panose="02040503050406030204" pitchFamily="18" charset="0"/>
                          </a:rPr>
                          <m:t>)</m:t>
                        </m:r>
                      </m:num>
                      <m:den>
                        <m:r>
                          <a:rPr lang="en-US" sz="1600" b="0" i="1" smtClean="0">
                            <a:latin typeface="Cambria Math" panose="02040503050406030204" pitchFamily="18" charset="0"/>
                          </a:rPr>
                          <m:t>𝑎</m:t>
                        </m:r>
                      </m:den>
                    </m:f>
                    <m:r>
                      <a:rPr lang="en-US" sz="1600" i="1">
                        <a:latin typeface="Cambria Math" panose="02040503050406030204" pitchFamily="18" charset="0"/>
                      </a:rPr>
                      <m:t> </m:t>
                    </m:r>
                    <m:r>
                      <a:rPr lang="en-US" sz="1600" b="0" i="1" smtClean="0">
                        <a:latin typeface="Cambria Math" panose="02040503050406030204" pitchFamily="18" charset="0"/>
                      </a:rPr>
                      <m:t>:</m:t>
                    </m:r>
                  </m:oMath>
                </a14:m>
                <a:r>
                  <a:rPr lang="en-US" sz="1600" dirty="0">
                    <a:latin typeface="+mj-lt"/>
                  </a:rPr>
                  <a:t>  attention weights from knowledge semantic view</a:t>
                </a:r>
              </a:p>
            </p:txBody>
          </p:sp>
        </mc:Choice>
        <mc:Fallback>
          <p:sp>
            <p:nvSpPr>
              <p:cNvPr id="13" name="Rectangle 12">
                <a:extLst>
                  <a:ext uri="{FF2B5EF4-FFF2-40B4-BE49-F238E27FC236}">
                    <a16:creationId xmlns:a16="http://schemas.microsoft.com/office/drawing/2014/main" id="{C23E8FDF-472C-C64A-8D35-D8C30376A939}"/>
                  </a:ext>
                </a:extLst>
              </p:cNvPr>
              <p:cNvSpPr>
                <a:spLocks noRot="1" noChangeAspect="1" noMove="1" noResize="1" noEditPoints="1" noAdjustHandles="1" noChangeArrowheads="1" noChangeShapeType="1" noTextEdit="1"/>
              </p:cNvSpPr>
              <p:nvPr/>
            </p:nvSpPr>
            <p:spPr>
              <a:xfrm>
                <a:off x="762299" y="6023625"/>
                <a:ext cx="5744073" cy="469680"/>
              </a:xfrm>
              <a:prstGeom prst="rect">
                <a:avLst/>
              </a:prstGeom>
              <a:blipFill>
                <a:blip r:embed="rId6"/>
                <a:stretch>
                  <a:fillRect b="-78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8B8EEA87-18AE-2147-8450-E914C2FD9B1D}"/>
                  </a:ext>
                </a:extLst>
              </p:cNvPr>
              <p:cNvSpPr/>
              <p:nvPr/>
            </p:nvSpPr>
            <p:spPr>
              <a:xfrm>
                <a:off x="600089" y="2916726"/>
                <a:ext cx="4664214" cy="1574384"/>
              </a:xfrm>
              <a:prstGeom prst="rect">
                <a:avLst/>
              </a:prstGeom>
              <a:ln w="22225">
                <a:noFill/>
              </a:ln>
            </p:spPr>
            <p:txBody>
              <a:bodyPr wrap="none">
                <a:no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b="0" i="0" smtClean="0">
                            <a:latin typeface="Cambria Math" panose="02040503050406030204" pitchFamily="18" charset="0"/>
                          </a:rPr>
                          <m:t>(3)</m:t>
                        </m:r>
                      </m:num>
                      <m:den>
                        <m:r>
                          <a:rPr lang="en-US" b="0" i="1" smtClean="0">
                            <a:latin typeface="Cambria Math" panose="02040503050406030204" pitchFamily="18" charset="0"/>
                          </a:rPr>
                          <m:t>𝑞</m:t>
                        </m:r>
                      </m:den>
                    </m:f>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𝑤</m:t>
                    </m:r>
                    <m:f>
                      <m:fPr>
                        <m:type m:val="noBar"/>
                        <m:ctrlPr>
                          <a:rPr lang="en-US" i="1">
                            <a:latin typeface="Cambria Math" panose="02040503050406030204" pitchFamily="18" charset="0"/>
                          </a:rPr>
                        </m:ctrlPr>
                      </m:fPr>
                      <m:num>
                        <m:r>
                          <a:rPr lang="en-US" b="0" i="1" smtClean="0">
                            <a:latin typeface="Cambria Math" panose="02040503050406030204" pitchFamily="18" charset="0"/>
                          </a:rPr>
                          <m:t>𝑇</m:t>
                        </m:r>
                      </m:num>
                      <m:den>
                        <m:r>
                          <a:rPr lang="en-US" b="0" i="1" smtClean="0">
                            <a:latin typeface="Cambria Math" panose="02040503050406030204" pitchFamily="18" charset="0"/>
                          </a:rPr>
                          <m:t>𝑤𝑞</m:t>
                        </m:r>
                      </m:den>
                    </m:f>
                    <m:r>
                      <a:rPr lang="en-US" i="1">
                        <a:latin typeface="Cambria Math" panose="02040503050406030204" pitchFamily="18" charset="0"/>
                      </a:rPr>
                      <m:t> </m:t>
                    </m:r>
                    <m:r>
                      <m:rPr>
                        <m:sty m:val="p"/>
                      </m:rPr>
                      <a:rPr lang="en-US" b="0" i="0" smtClean="0">
                        <a:latin typeface="Cambria Math" panose="02040503050406030204" pitchFamily="18" charset="0"/>
                      </a:rPr>
                      <m:t>tanh</m:t>
                    </m:r>
                  </m:oMath>
                </a14:m>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wa</a:t>
                </a:r>
                <a:r>
                  <a:rPr lang="en-US" i="1" dirty="0" err="1">
                    <a:latin typeface="Times New Roman" panose="02020603050405020304" pitchFamily="18" charset="0"/>
                    <a:cs typeface="Times New Roman" panose="02020603050405020304" pitchFamily="18" charset="0"/>
                  </a:rPr>
                  <a:t>O</a:t>
                </a:r>
                <a:r>
                  <a:rPr lang="en-US" i="1" baseline="-25000" dirty="0" err="1">
                    <a:latin typeface="Times New Roman" panose="02020603050405020304" pitchFamily="18" charset="0"/>
                    <a:cs typeface="Times New Roman" panose="02020603050405020304" pitchFamily="18" charset="0"/>
                  </a:rPr>
                  <a:t>wa</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wq</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wq</a:t>
                </a:r>
                <a:r>
                  <a:rPr lang="en-US" dirty="0">
                    <a:latin typeface="Times New Roman" panose="02020603050405020304" pitchFamily="18" charset="0"/>
                    <a:cs typeface="Times New Roman" panose="02020603050405020304" pitchFamily="18" charset="0"/>
                  </a:rPr>
                  <a:t>)), </a:t>
                </a:r>
              </a:p>
              <a:p>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(3)</m:t>
                        </m:r>
                      </m:num>
                      <m:den>
                        <m:r>
                          <a:rPr lang="en-US" b="0" i="1" smtClean="0">
                            <a:latin typeface="Cambria Math" panose="02040503050406030204" pitchFamily="18" charset="0"/>
                          </a:rPr>
                          <m:t>𝑎</m:t>
                        </m:r>
                      </m:den>
                    </m:f>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𝑤</m:t>
                    </m:r>
                    <m:f>
                      <m:fPr>
                        <m:type m:val="noBar"/>
                        <m:ctrlPr>
                          <a:rPr lang="en-US" i="1">
                            <a:latin typeface="Cambria Math" panose="02040503050406030204" pitchFamily="18" charset="0"/>
                          </a:rPr>
                        </m:ctrlPr>
                      </m:fPr>
                      <m:num>
                        <m:r>
                          <a:rPr lang="en-US" i="1">
                            <a:latin typeface="Cambria Math" panose="02040503050406030204" pitchFamily="18" charset="0"/>
                          </a:rPr>
                          <m:t>𝑇</m:t>
                        </m:r>
                      </m:num>
                      <m:den>
                        <m:r>
                          <a:rPr lang="en-US" i="1">
                            <a:latin typeface="Cambria Math" panose="02040503050406030204" pitchFamily="18" charset="0"/>
                          </a:rPr>
                          <m:t>𝑤</m:t>
                        </m:r>
                        <m:r>
                          <a:rPr lang="en-US" b="0" i="1" smtClean="0">
                            <a:latin typeface="Cambria Math" panose="02040503050406030204" pitchFamily="18" charset="0"/>
                          </a:rPr>
                          <m:t>𝑎</m:t>
                        </m:r>
                      </m:den>
                    </m:f>
                    <m:r>
                      <a:rPr lang="en-US" i="1">
                        <a:latin typeface="Cambria Math" panose="02040503050406030204" pitchFamily="18" charset="0"/>
                      </a:rPr>
                      <m:t> </m:t>
                    </m:r>
                    <m:r>
                      <m:rPr>
                        <m:sty m:val="p"/>
                      </m:rPr>
                      <a:rPr lang="en-US">
                        <a:latin typeface="Cambria Math" panose="02040503050406030204" pitchFamily="18" charset="0"/>
                      </a:rPr>
                      <m:t>tanh</m:t>
                    </m:r>
                  </m:oMath>
                </a14:m>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wq</a:t>
                </a:r>
                <a:r>
                  <a:rPr lang="en-US" i="1" dirty="0" err="1">
                    <a:latin typeface="Times New Roman" panose="02020603050405020304" pitchFamily="18" charset="0"/>
                    <a:cs typeface="Times New Roman" panose="02020603050405020304" pitchFamily="18" charset="0"/>
                  </a:rPr>
                  <a:t>O</a:t>
                </a:r>
                <a:r>
                  <a:rPr lang="en-US" i="1" baseline="-25000" dirty="0" err="1">
                    <a:latin typeface="Times New Roman" panose="02020603050405020304" pitchFamily="18" charset="0"/>
                    <a:cs typeface="Times New Roman" panose="02020603050405020304" pitchFamily="18" charset="0"/>
                  </a:rPr>
                  <a:t>wq</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wa</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wa</a:t>
                </a:r>
                <a:r>
                  <a:rPr lang="en-US" dirty="0">
                    <a:latin typeface="Times New Roman" panose="02020603050405020304" pitchFamily="18" charset="0"/>
                    <a:cs typeface="Times New Roman" panose="02020603050405020304" pitchFamily="18" charset="0"/>
                  </a:rPr>
                  <a:t>)),</a:t>
                </a:r>
              </a:p>
              <a:p>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b="0" i="0" smtClean="0">
                            <a:latin typeface="Cambria Math" panose="02040503050406030204" pitchFamily="18" charset="0"/>
                          </a:rPr>
                          <m:t>4</m:t>
                        </m:r>
                        <m:r>
                          <a:rPr lang="en-US">
                            <a:latin typeface="Cambria Math" panose="02040503050406030204" pitchFamily="18" charset="0"/>
                          </a:rPr>
                          <m:t>)</m:t>
                        </m:r>
                      </m:num>
                      <m:den>
                        <m:r>
                          <a:rPr lang="en-US" i="1">
                            <a:latin typeface="Cambria Math" panose="02040503050406030204" pitchFamily="18" charset="0"/>
                          </a:rPr>
                          <m:t>𝑞</m:t>
                        </m:r>
                      </m:den>
                    </m:f>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𝑤</m:t>
                    </m:r>
                    <m:f>
                      <m:fPr>
                        <m:type m:val="noBar"/>
                        <m:ctrlPr>
                          <a:rPr lang="en-US" i="1">
                            <a:latin typeface="Cambria Math" panose="02040503050406030204" pitchFamily="18" charset="0"/>
                          </a:rPr>
                        </m:ctrlPr>
                      </m:fPr>
                      <m:num>
                        <m:r>
                          <a:rPr lang="en-US" i="1">
                            <a:latin typeface="Cambria Math" panose="02040503050406030204" pitchFamily="18" charset="0"/>
                          </a:rPr>
                          <m:t>𝑇</m:t>
                        </m:r>
                      </m:num>
                      <m:den>
                        <m:r>
                          <a:rPr lang="en-US" b="0" i="1" smtClean="0">
                            <a:latin typeface="Cambria Math" panose="02040503050406030204" pitchFamily="18" charset="0"/>
                          </a:rPr>
                          <m:t>𝑘</m:t>
                        </m:r>
                        <m:r>
                          <a:rPr lang="en-US" i="1">
                            <a:latin typeface="Cambria Math" panose="02040503050406030204" pitchFamily="18" charset="0"/>
                          </a:rPr>
                          <m:t>𝑞</m:t>
                        </m:r>
                      </m:den>
                    </m:f>
                    <m:r>
                      <a:rPr lang="en-US" i="1">
                        <a:latin typeface="Cambria Math" panose="02040503050406030204" pitchFamily="18" charset="0"/>
                      </a:rPr>
                      <m:t> </m:t>
                    </m:r>
                    <m:r>
                      <m:rPr>
                        <m:sty m:val="p"/>
                      </m:rPr>
                      <a:rPr lang="en-US">
                        <a:latin typeface="Cambria Math" panose="02040503050406030204" pitchFamily="18" charset="0"/>
                      </a:rPr>
                      <m:t>tanh</m:t>
                    </m:r>
                  </m:oMath>
                </a14:m>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ka</a:t>
                </a:r>
                <a:r>
                  <a:rPr lang="en-US" i="1" dirty="0" err="1">
                    <a:latin typeface="Times New Roman" panose="02020603050405020304" pitchFamily="18" charset="0"/>
                    <a:cs typeface="Times New Roman" panose="02020603050405020304" pitchFamily="18" charset="0"/>
                  </a:rPr>
                  <a:t>O</a:t>
                </a:r>
                <a:r>
                  <a:rPr lang="en-US" i="1" baseline="-25000" dirty="0" err="1">
                    <a:latin typeface="Times New Roman" panose="02020603050405020304" pitchFamily="18" charset="0"/>
                    <a:cs typeface="Times New Roman" panose="02020603050405020304" pitchFamily="18" charset="0"/>
                  </a:rPr>
                  <a:t>ka</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kq</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kq</a:t>
                </a:r>
                <a:r>
                  <a:rPr lang="en-US" dirty="0">
                    <a:latin typeface="Times New Roman" panose="02020603050405020304" pitchFamily="18" charset="0"/>
                    <a:cs typeface="Times New Roman" panose="02020603050405020304" pitchFamily="18" charset="0"/>
                  </a:rPr>
                  <a:t>)), </a:t>
                </a:r>
              </a:p>
              <a:p>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b="0" i="0" smtClean="0">
                            <a:latin typeface="Cambria Math" panose="02040503050406030204" pitchFamily="18" charset="0"/>
                          </a:rPr>
                          <m:t>4</m:t>
                        </m:r>
                        <m:r>
                          <a:rPr lang="en-US">
                            <a:latin typeface="Cambria Math" panose="02040503050406030204" pitchFamily="18" charset="0"/>
                          </a:rPr>
                          <m:t>)</m:t>
                        </m:r>
                      </m:num>
                      <m:den>
                        <m:r>
                          <a:rPr lang="en-US" b="0" i="1" smtClean="0">
                            <a:latin typeface="Cambria Math" panose="02040503050406030204" pitchFamily="18" charset="0"/>
                          </a:rPr>
                          <m:t>𝑎</m:t>
                        </m:r>
                      </m:den>
                    </m:f>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𝑤</m:t>
                    </m:r>
                    <m:f>
                      <m:fPr>
                        <m:type m:val="noBar"/>
                        <m:ctrlPr>
                          <a:rPr lang="en-US" i="1">
                            <a:latin typeface="Cambria Math" panose="02040503050406030204" pitchFamily="18" charset="0"/>
                          </a:rPr>
                        </m:ctrlPr>
                      </m:fPr>
                      <m:num>
                        <m:r>
                          <a:rPr lang="en-US" i="1">
                            <a:latin typeface="Cambria Math" panose="02040503050406030204" pitchFamily="18" charset="0"/>
                          </a:rPr>
                          <m:t>𝑇</m:t>
                        </m:r>
                      </m:num>
                      <m:den>
                        <m:r>
                          <a:rPr lang="en-US" b="0" i="1" smtClean="0">
                            <a:latin typeface="Cambria Math" panose="02040503050406030204" pitchFamily="18" charset="0"/>
                          </a:rPr>
                          <m:t>𝑘𝑎</m:t>
                        </m:r>
                      </m:den>
                    </m:f>
                    <m:r>
                      <a:rPr lang="en-US" i="1">
                        <a:latin typeface="Cambria Math" panose="02040503050406030204" pitchFamily="18" charset="0"/>
                      </a:rPr>
                      <m:t> </m:t>
                    </m:r>
                    <m:r>
                      <m:rPr>
                        <m:sty m:val="p"/>
                      </m:rPr>
                      <a:rPr lang="en-US">
                        <a:latin typeface="Cambria Math" panose="02040503050406030204" pitchFamily="18" charset="0"/>
                      </a:rPr>
                      <m:t>tanh</m:t>
                    </m:r>
                  </m:oMath>
                </a14:m>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kq</a:t>
                </a:r>
                <a:r>
                  <a:rPr lang="en-US" i="1" dirty="0" err="1">
                    <a:latin typeface="Times New Roman" panose="02020603050405020304" pitchFamily="18" charset="0"/>
                    <a:cs typeface="Times New Roman" panose="02020603050405020304" pitchFamily="18" charset="0"/>
                  </a:rPr>
                  <a:t>O</a:t>
                </a:r>
                <a:r>
                  <a:rPr lang="en-US" i="1" baseline="-25000" dirty="0" err="1">
                    <a:latin typeface="Times New Roman" panose="02020603050405020304" pitchFamily="18" charset="0"/>
                    <a:cs typeface="Times New Roman" panose="02020603050405020304" pitchFamily="18" charset="0"/>
                  </a:rPr>
                  <a:t>kq</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ka</a:t>
                </a:r>
                <a:r>
                  <a:rPr lang="en-US" i="1" dirty="0" err="1">
                    <a:latin typeface="Times New Roman" panose="02020603050405020304" pitchFamily="18" charset="0"/>
                    <a:cs typeface="Times New Roman" panose="02020603050405020304" pitchFamily="18" charset="0"/>
                  </a:rPr>
                  <a:t>H</a:t>
                </a:r>
                <a:r>
                  <a:rPr lang="en-US" i="1" baseline="-25000" dirty="0" err="1">
                    <a:latin typeface="Times New Roman" panose="02020603050405020304" pitchFamily="18" charset="0"/>
                    <a:cs typeface="Times New Roman" panose="02020603050405020304" pitchFamily="18" charset="0"/>
                  </a:rPr>
                  <a:t>ka</a:t>
                </a:r>
                <a:r>
                  <a:rPr lang="en-US"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mc:Choice>
        <mc:Fallback>
          <p:sp>
            <p:nvSpPr>
              <p:cNvPr id="15" name="Rectangle 14">
                <a:extLst>
                  <a:ext uri="{FF2B5EF4-FFF2-40B4-BE49-F238E27FC236}">
                    <a16:creationId xmlns:a16="http://schemas.microsoft.com/office/drawing/2014/main" id="{8B8EEA87-18AE-2147-8450-E914C2FD9B1D}"/>
                  </a:ext>
                </a:extLst>
              </p:cNvPr>
              <p:cNvSpPr>
                <a:spLocks noRot="1" noChangeAspect="1" noMove="1" noResize="1" noEditPoints="1" noAdjustHandles="1" noChangeArrowheads="1" noChangeShapeType="1" noTextEdit="1"/>
              </p:cNvSpPr>
              <p:nvPr/>
            </p:nvSpPr>
            <p:spPr>
              <a:xfrm>
                <a:off x="600089" y="2916726"/>
                <a:ext cx="4664214" cy="1574384"/>
              </a:xfrm>
              <a:prstGeom prst="rect">
                <a:avLst/>
              </a:prstGeom>
              <a:blipFill>
                <a:blip r:embed="rId7"/>
                <a:stretch>
                  <a:fillRect r="-1084"/>
                </a:stretch>
              </a:blipFill>
              <a:ln w="22225">
                <a:noFill/>
              </a:ln>
            </p:spPr>
            <p:txBody>
              <a:bodyPr/>
              <a:lstStyle/>
              <a:p>
                <a:r>
                  <a:rPr lang="en-US">
                    <a:noFill/>
                  </a:rPr>
                  <a:t> </a:t>
                </a:r>
              </a:p>
            </p:txBody>
          </p:sp>
        </mc:Fallback>
      </mc:AlternateContent>
      <p:sp>
        <p:nvSpPr>
          <p:cNvPr id="11" name="Rectangle 10">
            <a:extLst>
              <a:ext uri="{FF2B5EF4-FFF2-40B4-BE49-F238E27FC236}">
                <a16:creationId xmlns:a16="http://schemas.microsoft.com/office/drawing/2014/main" id="{B0CF4151-0E00-FD42-A4D5-01D0D0E6161A}"/>
              </a:ext>
            </a:extLst>
          </p:cNvPr>
          <p:cNvSpPr/>
          <p:nvPr/>
        </p:nvSpPr>
        <p:spPr>
          <a:xfrm>
            <a:off x="156313" y="4803715"/>
            <a:ext cx="8655331" cy="369332"/>
          </a:xfrm>
          <a:prstGeom prst="rect">
            <a:avLst/>
          </a:prstGeom>
        </p:spPr>
        <p:txBody>
          <a:bodyPr wrap="square">
            <a:spAutoFit/>
          </a:bodyPr>
          <a:lstStyle/>
          <a:p>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wq</a:t>
            </a:r>
            <a:r>
              <a:rPr lang="en-US" i="1" baseline="-25000"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wa</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dh</a:t>
            </a:r>
            <a:r>
              <a:rPr lang="en-US" i="1" baseline="30000" dirty="0">
                <a:latin typeface="Times New Roman" panose="02020603050405020304" pitchFamily="18" charset="0"/>
                <a:cs typeface="Times New Roman" panose="02020603050405020304" pitchFamily="18" charset="0"/>
              </a:rPr>
              <a:t> </a:t>
            </a:r>
            <a:r>
              <a:rPr lang="en-US" baseline="30000" dirty="0">
                <a:cs typeface="Times New Roman" panose="02020603050405020304" pitchFamily="18" charset="0"/>
              </a:rPr>
              <a:t>x </a:t>
            </a:r>
            <a:r>
              <a:rPr lang="en-US" i="1" baseline="30000" dirty="0">
                <a:latin typeface="Times New Roman" panose="02020603050405020304" pitchFamily="18" charset="0"/>
                <a:cs typeface="Times New Roman" panose="02020603050405020304" pitchFamily="18" charset="0"/>
              </a:rPr>
              <a:t>dh </a:t>
            </a:r>
            <a:r>
              <a:rPr lang="en-US" i="1" dirty="0">
                <a:latin typeface="Times New Roman" panose="02020603050405020304" pitchFamily="18" charset="0"/>
                <a:cs typeface="Times New Roman" panose="02020603050405020304" pitchFamily="18" charset="0"/>
              </a:rPr>
              <a:t>,</a:t>
            </a:r>
            <a:r>
              <a:rPr lang="en-US" i="1" baseline="-25000"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wq</a:t>
            </a:r>
            <a:r>
              <a:rPr lang="en-US" i="1" baseline="-25000"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wa</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dh</a:t>
            </a:r>
            <a:r>
              <a:rPr lang="en-US" i="1" baseline="30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kq</a:t>
            </a:r>
            <a:r>
              <a:rPr lang="en-US" i="1" baseline="-25000"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ka</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df</a:t>
            </a:r>
            <a:r>
              <a:rPr lang="en-US" i="1" baseline="30000" dirty="0">
                <a:latin typeface="Times New Roman" panose="02020603050405020304" pitchFamily="18" charset="0"/>
                <a:cs typeface="Times New Roman" panose="02020603050405020304" pitchFamily="18" charset="0"/>
              </a:rPr>
              <a:t> </a:t>
            </a:r>
            <a:r>
              <a:rPr lang="en-US" baseline="30000" dirty="0">
                <a:cs typeface="Times New Roman" panose="02020603050405020304" pitchFamily="18" charset="0"/>
              </a:rPr>
              <a:t>x </a:t>
            </a:r>
            <a:r>
              <a:rPr lang="en-US" i="1" baseline="30000" dirty="0">
                <a:latin typeface="Times New Roman" panose="02020603050405020304" pitchFamily="18" charset="0"/>
                <a:cs typeface="Times New Roman" panose="02020603050405020304" pitchFamily="18" charset="0"/>
              </a:rPr>
              <a:t>df,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kq</a:t>
            </a:r>
            <a:r>
              <a:rPr lang="en-US" i="1" baseline="-25000"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ka</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df</a:t>
            </a:r>
            <a:r>
              <a:rPr lang="en-US" i="1"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baseline="30000" dirty="0">
                <a:latin typeface="Times New Roman" panose="02020603050405020304" pitchFamily="18" charset="0"/>
                <a:cs typeface="Times New Roman" panose="02020603050405020304" pitchFamily="18" charset="0"/>
              </a:rPr>
              <a:t>  </a:t>
            </a:r>
            <a:r>
              <a:rPr lang="en-US" sz="1200" b="1" dirty="0">
                <a:latin typeface="+mj-lt"/>
                <a:cs typeface="Times New Roman" panose="02020603050405020304" pitchFamily="18" charset="0"/>
              </a:rPr>
              <a:t>attention parameters to be learned</a:t>
            </a:r>
            <a:endParaRPr lang="en-US" sz="1200" b="1" dirty="0">
              <a:latin typeface="+mj-lt"/>
            </a:endParaRPr>
          </a:p>
        </p:txBody>
      </p:sp>
    </p:spTree>
    <p:extLst>
      <p:ext uri="{BB962C8B-B14F-4D97-AF65-F5344CB8AC3E}">
        <p14:creationId xmlns:p14="http://schemas.microsoft.com/office/powerpoint/2010/main" val="220207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93200"/>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Co-attention View  </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29125194-180B-1745-A345-FDB6751DBD4F}"/>
                  </a:ext>
                </a:extLst>
              </p:cNvPr>
              <p:cNvSpPr/>
              <p:nvPr/>
            </p:nvSpPr>
            <p:spPr>
              <a:xfrm>
                <a:off x="531048" y="1783653"/>
                <a:ext cx="4987497" cy="406265"/>
              </a:xfrm>
              <a:prstGeom prst="rect">
                <a:avLst/>
              </a:prstGeom>
              <a:ln w="22225">
                <a:noFill/>
              </a:ln>
            </p:spPr>
            <p:txBody>
              <a:bodyPr wrap="none">
                <a:noAutofit/>
              </a:bodyPr>
              <a:lstStyle/>
              <a:p>
                <a:r>
                  <a:rPr lang="en-US" i="1" dirty="0">
                    <a:latin typeface="Times New Roman" panose="02020603050405020304" pitchFamily="18" charset="0"/>
                    <a:cs typeface="Times New Roman" panose="02020603050405020304" pitchFamily="18" charset="0"/>
                  </a:rPr>
                  <a:t>M</a:t>
                </a:r>
                <a:r>
                  <a:rPr lang="en-US" i="1" baseline="-25000" dirty="0" err="1">
                    <a:latin typeface="Times New Roman" panose="02020603050405020304" pitchFamily="18" charset="0"/>
                    <a:cs typeface="Times New Roman" panose="02020603050405020304" pitchFamily="18" charset="0"/>
                  </a:rPr>
                  <a:t>co</a:t>
                </a:r>
                <a:r>
                  <a:rPr lang="en-US" dirty="0"/>
                  <a:t> =</a:t>
                </a:r>
                <a:r>
                  <a:rPr lang="en-US" dirty="0">
                    <a:latin typeface="Times New Roman" panose="02020603050405020304" pitchFamily="18" charset="0"/>
                    <a:cs typeface="Times New Roman" panose="02020603050405020304" pitchFamily="18" charset="0"/>
                  </a:rPr>
                  <a:t>tanh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S</a:t>
                </a:r>
                <a14:m>
                  <m:oMath xmlns:m="http://schemas.openxmlformats.org/officeDocument/2006/math">
                    <m:f>
                      <m:fPr>
                        <m:type m:val="noBar"/>
                        <m:ctrlPr>
                          <a:rPr lang="en-US" i="1">
                            <a:latin typeface="Cambria Math" panose="02040503050406030204" pitchFamily="18" charset="0"/>
                          </a:rPr>
                        </m:ctrlPr>
                      </m:fPr>
                      <m:num>
                        <m:r>
                          <m:rPr>
                            <m:sty m:val="p"/>
                          </m:rPr>
                          <a:rPr lang="en-US" b="0" i="0" smtClean="0">
                            <a:latin typeface="Cambria Math" panose="02040503050406030204" pitchFamily="18" charset="0"/>
                          </a:rPr>
                          <m:t>T</m:t>
                        </m:r>
                      </m:num>
                      <m:den>
                        <m:r>
                          <a:rPr lang="en-US" b="0" i="1" smtClean="0">
                            <a:latin typeface="Cambria Math" panose="02040503050406030204" pitchFamily="18" charset="0"/>
                          </a:rPr>
                          <m:t>𝑞</m:t>
                        </m:r>
                      </m:den>
                    </m:f>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Us</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q</a:t>
                </a:r>
                <a:r>
                  <a:rPr lang="en-US" sz="2000" i="1" baseline="-25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&amp; S</a:t>
                </a:r>
                <a:r>
                  <a:rPr lang="en-US" sz="2000" i="1" baseline="-25000" dirty="0">
                    <a:latin typeface="Times New Roman" panose="02020603050405020304" pitchFamily="18" charset="0"/>
                    <a:cs typeface="Times New Roman" panose="02020603050405020304" pitchFamily="18" charset="0"/>
                  </a:rPr>
                  <a:t>a </a:t>
                </a:r>
                <a:r>
                  <a:rPr lang="en-US" dirty="0">
                    <a:latin typeface="+mj-lt"/>
                    <a:cs typeface="Times New Roman" panose="02020603050405020304" pitchFamily="18" charset="0"/>
                  </a:rPr>
                  <a:t>: </a:t>
                </a:r>
                <a:r>
                  <a:rPr lang="en-US" b="1" dirty="0">
                    <a:latin typeface="+mj-lt"/>
                    <a:cs typeface="Times New Roman" panose="02020603050405020304" pitchFamily="18" charset="0"/>
                  </a:rPr>
                  <a:t>final question and answer representations</a:t>
                </a:r>
                <a:endParaRPr lang="en-US" b="1" dirty="0">
                  <a:solidFill>
                    <a:srgbClr val="EEB7AF"/>
                  </a:solidFill>
                  <a:latin typeface="+mj-lt"/>
                  <a:cs typeface="Times New Roman" panose="02020603050405020304" pitchFamily="18" charset="0"/>
                </a:endParaRPr>
              </a:p>
            </p:txBody>
          </p:sp>
        </mc:Choice>
        <mc:Fallback>
          <p:sp>
            <p:nvSpPr>
              <p:cNvPr id="8" name="Rectangle 7">
                <a:extLst>
                  <a:ext uri="{FF2B5EF4-FFF2-40B4-BE49-F238E27FC236}">
                    <a16:creationId xmlns:a16="http://schemas.microsoft.com/office/drawing/2014/main" id="{29125194-180B-1745-A345-FDB6751DBD4F}"/>
                  </a:ext>
                </a:extLst>
              </p:cNvPr>
              <p:cNvSpPr>
                <a:spLocks noRot="1" noChangeAspect="1" noMove="1" noResize="1" noEditPoints="1" noAdjustHandles="1" noChangeArrowheads="1" noChangeShapeType="1" noTextEdit="1"/>
              </p:cNvSpPr>
              <p:nvPr/>
            </p:nvSpPr>
            <p:spPr>
              <a:xfrm>
                <a:off x="531048" y="1783653"/>
                <a:ext cx="4987497" cy="406265"/>
              </a:xfrm>
              <a:prstGeom prst="rect">
                <a:avLst/>
              </a:prstGeom>
              <a:blipFill>
                <a:blip r:embed="rId3"/>
                <a:stretch>
                  <a:fillRect l="-1015" t="-3030" r="-43655" b="-27273"/>
                </a:stretch>
              </a:blipFill>
              <a:ln w="222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C23E8FDF-472C-C64A-8D35-D8C30376A939}"/>
                  </a:ext>
                </a:extLst>
              </p:cNvPr>
              <p:cNvSpPr/>
              <p:nvPr/>
            </p:nvSpPr>
            <p:spPr>
              <a:xfrm>
                <a:off x="576864" y="4918682"/>
                <a:ext cx="5295232" cy="469680"/>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b="0" i="0" smtClean="0">
                            <a:latin typeface="Cambria Math" panose="02040503050406030204" pitchFamily="18" charset="0"/>
                          </a:rPr>
                          <m:t>5</m:t>
                        </m:r>
                        <m:r>
                          <a:rPr lang="en-US">
                            <a:latin typeface="Cambria Math" panose="02040503050406030204" pitchFamily="18" charset="0"/>
                          </a:rPr>
                          <m:t>)</m:t>
                        </m:r>
                      </m:num>
                      <m:den>
                        <m:r>
                          <a:rPr lang="en-US" i="1">
                            <a:latin typeface="Cambria Math" panose="02040503050406030204" pitchFamily="18" charset="0"/>
                          </a:rPr>
                          <m:t>𝑞</m:t>
                        </m:r>
                      </m:den>
                    </m:f>
                    <m:r>
                      <a:rPr lang="en-US" i="1">
                        <a:latin typeface="Cambria Math" panose="02040503050406030204" pitchFamily="18" charset="0"/>
                      </a:rPr>
                      <m:t> </m:t>
                    </m:r>
                  </m:oMath>
                </a14:m>
                <a:r>
                  <a:rPr lang="en-US" dirty="0"/>
                  <a:t> &amp;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1600" i="1">
                            <a:latin typeface="Cambria Math" panose="02040503050406030204" pitchFamily="18" charset="0"/>
                          </a:rPr>
                        </m:ctrlPr>
                      </m:fPr>
                      <m:num>
                        <m:r>
                          <a:rPr lang="en-US" sz="1600">
                            <a:latin typeface="Cambria Math" panose="02040503050406030204" pitchFamily="18" charset="0"/>
                          </a:rPr>
                          <m:t>(</m:t>
                        </m:r>
                        <m:r>
                          <a:rPr lang="en-US" sz="1600" b="0" i="0" smtClean="0">
                            <a:latin typeface="Cambria Math" panose="02040503050406030204" pitchFamily="18" charset="0"/>
                          </a:rPr>
                          <m:t>5</m:t>
                        </m:r>
                        <m:r>
                          <a:rPr lang="en-US" sz="1600">
                            <a:latin typeface="Cambria Math" panose="02040503050406030204" pitchFamily="18" charset="0"/>
                          </a:rPr>
                          <m:t>)</m:t>
                        </m:r>
                      </m:num>
                      <m:den>
                        <m:r>
                          <a:rPr lang="en-US" sz="1600" b="0" i="1" smtClean="0">
                            <a:latin typeface="Cambria Math" panose="02040503050406030204" pitchFamily="18" charset="0"/>
                          </a:rPr>
                          <m:t>𝑎</m:t>
                        </m:r>
                      </m:den>
                    </m:f>
                    <m:r>
                      <a:rPr lang="en-US" sz="1600" i="1">
                        <a:latin typeface="Cambria Math" panose="02040503050406030204" pitchFamily="18" charset="0"/>
                      </a:rPr>
                      <m:t> </m:t>
                    </m:r>
                    <m:r>
                      <a:rPr lang="en-US" sz="1600" b="0" i="1" smtClean="0">
                        <a:latin typeface="Cambria Math" panose="02040503050406030204" pitchFamily="18" charset="0"/>
                      </a:rPr>
                      <m:t>:</m:t>
                    </m:r>
                  </m:oMath>
                </a14:m>
                <a:r>
                  <a:rPr lang="en-US" sz="1600" dirty="0">
                    <a:latin typeface="+mj-lt"/>
                  </a:rPr>
                  <a:t>  </a:t>
                </a:r>
                <a:r>
                  <a:rPr lang="en-US" sz="1600" b="1" dirty="0">
                    <a:latin typeface="+mj-lt"/>
                  </a:rPr>
                  <a:t>co-attention weights for question &amp; answer</a:t>
                </a:r>
              </a:p>
            </p:txBody>
          </p:sp>
        </mc:Choice>
        <mc:Fallback>
          <p:sp>
            <p:nvSpPr>
              <p:cNvPr id="13" name="Rectangle 12">
                <a:extLst>
                  <a:ext uri="{FF2B5EF4-FFF2-40B4-BE49-F238E27FC236}">
                    <a16:creationId xmlns:a16="http://schemas.microsoft.com/office/drawing/2014/main" id="{C23E8FDF-472C-C64A-8D35-D8C30376A939}"/>
                  </a:ext>
                </a:extLst>
              </p:cNvPr>
              <p:cNvSpPr>
                <a:spLocks noRot="1" noChangeAspect="1" noMove="1" noResize="1" noEditPoints="1" noAdjustHandles="1" noChangeArrowheads="1" noChangeShapeType="1" noTextEdit="1"/>
              </p:cNvSpPr>
              <p:nvPr/>
            </p:nvSpPr>
            <p:spPr>
              <a:xfrm>
                <a:off x="576864" y="4918682"/>
                <a:ext cx="5295232" cy="469680"/>
              </a:xfrm>
              <a:prstGeom prst="rect">
                <a:avLst/>
              </a:prstGeom>
              <a:blipFill>
                <a:blip r:embed="rId4"/>
                <a:stretch>
                  <a:fillRect b="-789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5986558-C59C-9245-AF17-2B8846BF6603}"/>
              </a:ext>
            </a:extLst>
          </p:cNvPr>
          <p:cNvPicPr>
            <a:picLocks noChangeAspect="1"/>
          </p:cNvPicPr>
          <p:nvPr/>
        </p:nvPicPr>
        <p:blipFill>
          <a:blip r:embed="rId5"/>
          <a:stretch>
            <a:fillRect/>
          </a:stretch>
        </p:blipFill>
        <p:spPr>
          <a:xfrm>
            <a:off x="5991225" y="2246147"/>
            <a:ext cx="2705100" cy="3136900"/>
          </a:xfrm>
          <a:prstGeom prst="rect">
            <a:avLst/>
          </a:prstGeom>
        </p:spPr>
      </p:pic>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2F8A42BB-54B3-5D47-9574-90F3A72B3656}"/>
                  </a:ext>
                </a:extLst>
              </p:cNvPr>
              <p:cNvSpPr/>
              <p:nvPr/>
            </p:nvSpPr>
            <p:spPr>
              <a:xfrm>
                <a:off x="447675" y="2721444"/>
                <a:ext cx="4987496" cy="1401025"/>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b="0" i="0" smtClean="0">
                            <a:latin typeface="Cambria Math" panose="02040503050406030204" pitchFamily="18" charset="0"/>
                          </a:rPr>
                          <m:t>5</m:t>
                        </m:r>
                        <m:r>
                          <a:rPr lang="en-US">
                            <a:latin typeface="Cambria Math" panose="02040503050406030204" pitchFamily="18" charset="0"/>
                          </a:rPr>
                          <m:t>)</m:t>
                        </m:r>
                      </m:num>
                      <m:den>
                        <m:r>
                          <a:rPr lang="en-US" i="1">
                            <a:latin typeface="Cambria Math" panose="02040503050406030204" pitchFamily="18" charset="0"/>
                          </a:rPr>
                          <m:t>𝑞</m:t>
                        </m:r>
                      </m:den>
                    </m:f>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(Max(</a:t>
                </a:r>
                <a:r>
                  <a:rPr lang="en-US" i="1" dirty="0" err="1">
                    <a:latin typeface="Times New Roman" panose="02020603050405020304" pitchFamily="18" charset="0"/>
                    <a:cs typeface="Times New Roman" panose="02020603050405020304" pitchFamily="18" charset="0"/>
                  </a:rPr>
                  <a:t>M</a:t>
                </a:r>
                <a:r>
                  <a:rPr lang="en-US" i="1" baseline="-25000" dirty="0" err="1">
                    <a:latin typeface="Times New Roman" panose="02020603050405020304" pitchFamily="18" charset="0"/>
                    <a:cs typeface="Times New Roman" panose="02020603050405020304" pitchFamily="18" charset="0"/>
                  </a:rPr>
                  <a:t>co</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a:latin typeface="Cambria Math" panose="02040503050406030204" pitchFamily="18" charset="0"/>
                          </a:rPr>
                          <m:t>5</m:t>
                        </m:r>
                        <m:r>
                          <a:rPr lang="en-US">
                            <a:latin typeface="Cambria Math" panose="02040503050406030204" pitchFamily="18" charset="0"/>
                          </a:rPr>
                          <m:t>)</m:t>
                        </m:r>
                      </m:num>
                      <m:den>
                        <m:r>
                          <a:rPr lang="en-US" b="0" i="1" smtClean="0">
                            <a:latin typeface="Cambria Math" panose="02040503050406030204" pitchFamily="18" charset="0"/>
                          </a:rPr>
                          <m:t>𝑎</m:t>
                        </m:r>
                      </m:den>
                    </m:f>
                    <m:r>
                      <a:rPr lang="en-US" i="1">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(Max(</a:t>
                </a:r>
                <a:r>
                  <a:rPr lang="en-US" i="1" dirty="0" err="1">
                    <a:latin typeface="Times New Roman" panose="02020603050405020304" pitchFamily="18" charset="0"/>
                    <a:cs typeface="Times New Roman" panose="02020603050405020304" pitchFamily="18" charset="0"/>
                  </a:rPr>
                  <a:t>M</a:t>
                </a:r>
                <a:r>
                  <a:rPr lang="en-US" i="1" baseline="-25000" dirty="0" err="1">
                    <a:latin typeface="Times New Roman" panose="02020603050405020304" pitchFamily="18" charset="0"/>
                    <a:cs typeface="Times New Roman" panose="02020603050405020304" pitchFamily="18" charset="0"/>
                  </a:rPr>
                  <a:t>co</a:t>
                </a:r>
                <a:r>
                  <a:rPr lang="en-US" baseline="30000" dirty="0" err="1">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mc:Choice>
        <mc:Fallback>
          <p:sp>
            <p:nvSpPr>
              <p:cNvPr id="9" name="Rectangle 8">
                <a:extLst>
                  <a:ext uri="{FF2B5EF4-FFF2-40B4-BE49-F238E27FC236}">
                    <a16:creationId xmlns:a16="http://schemas.microsoft.com/office/drawing/2014/main" id="{2F8A42BB-54B3-5D47-9574-90F3A72B3656}"/>
                  </a:ext>
                </a:extLst>
              </p:cNvPr>
              <p:cNvSpPr>
                <a:spLocks noRot="1" noChangeAspect="1" noMove="1" noResize="1" noEditPoints="1" noAdjustHandles="1" noChangeArrowheads="1" noChangeShapeType="1" noTextEdit="1"/>
              </p:cNvSpPr>
              <p:nvPr/>
            </p:nvSpPr>
            <p:spPr>
              <a:xfrm>
                <a:off x="447675" y="2721444"/>
                <a:ext cx="4987496" cy="1401025"/>
              </a:xfrm>
              <a:prstGeom prst="rect">
                <a:avLst/>
              </a:prstGeom>
              <a:blipFill>
                <a:blip r:embed="rId6"/>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789961F6-6C8D-6248-B9C4-17632C584AF8}"/>
              </a:ext>
            </a:extLst>
          </p:cNvPr>
          <p:cNvSpPr/>
          <p:nvPr/>
        </p:nvSpPr>
        <p:spPr>
          <a:xfrm>
            <a:off x="441382" y="4004750"/>
            <a:ext cx="5077163" cy="646331"/>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U</a:t>
            </a:r>
            <a:r>
              <a:rPr lang="en-US" i="1" baseline="-25000" dirty="0">
                <a:latin typeface="Times New Roman" panose="02020603050405020304" pitchFamily="18" charset="0"/>
                <a:cs typeface="Times New Roman" panose="02020603050405020304" pitchFamily="18" charset="0"/>
              </a:rPr>
              <a:t>W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ds</a:t>
            </a:r>
            <a:r>
              <a:rPr lang="en-US" i="1" baseline="30000" dirty="0">
                <a:latin typeface="Times New Roman" panose="02020603050405020304" pitchFamily="18" charset="0"/>
                <a:cs typeface="Times New Roman" panose="02020603050405020304" pitchFamily="18" charset="0"/>
              </a:rPr>
              <a:t> </a:t>
            </a:r>
            <a:r>
              <a:rPr lang="en-US" baseline="30000" dirty="0">
                <a:cs typeface="Times New Roman" panose="02020603050405020304" pitchFamily="18" charset="0"/>
              </a:rPr>
              <a:t>x </a:t>
            </a:r>
            <a:r>
              <a:rPr lang="en-US" i="1" baseline="30000" dirty="0">
                <a:latin typeface="Times New Roman" panose="02020603050405020304" pitchFamily="18" charset="0"/>
                <a:cs typeface="Times New Roman" panose="02020603050405020304" pitchFamily="18" charset="0"/>
              </a:rPr>
              <a:t>ds  </a:t>
            </a:r>
            <a:r>
              <a:rPr lang="en-US" dirty="0">
                <a:latin typeface="Times New Roman" panose="02020603050405020304" pitchFamily="18" charset="0"/>
                <a:cs typeface="Times New Roman" panose="02020603050405020304" pitchFamily="18" charset="0"/>
              </a:rPr>
              <a:t>: </a:t>
            </a:r>
            <a:r>
              <a:rPr lang="en-US" sz="1600" dirty="0">
                <a:latin typeface="+mj-lt"/>
                <a:cs typeface="Times New Roman" panose="02020603050405020304" pitchFamily="18" charset="0"/>
              </a:rPr>
              <a:t>attention parameter matrix to be  learned</a:t>
            </a:r>
          </a:p>
          <a:p>
            <a:r>
              <a:rPr lang="en-US" i="1" dirty="0">
                <a:latin typeface="Times New Roman" panose="02020603050405020304" pitchFamily="18" charset="0"/>
                <a:cs typeface="Times New Roman" panose="02020603050405020304" pitchFamily="18" charset="0"/>
              </a:rPr>
              <a:t>ds</a:t>
            </a:r>
            <a:r>
              <a:rPr lang="en-US" i="1" baseline="30000" dirty="0">
                <a:latin typeface="+mj-lt"/>
                <a:cs typeface="Times New Roman" panose="02020603050405020304" pitchFamily="18" charset="0"/>
              </a:rPr>
              <a:t> </a:t>
            </a:r>
            <a:r>
              <a:rPr lang="en-US" dirty="0">
                <a:latin typeface="+mj-lt"/>
                <a:cs typeface="Times New Roman" panose="02020603050405020304" pitchFamily="18" charset="0"/>
              </a:rPr>
              <a:t>: </a:t>
            </a:r>
            <a:r>
              <a:rPr lang="en-US" sz="1600" dirty="0">
                <a:latin typeface="+mj-lt"/>
                <a:cs typeface="Times New Roman" panose="02020603050405020304" pitchFamily="18" charset="0"/>
              </a:rPr>
              <a:t>dimension of final QA representation</a:t>
            </a:r>
            <a:endParaRPr lang="en-US" sz="1600" dirty="0">
              <a:latin typeface="+mj-lt"/>
            </a:endParaRPr>
          </a:p>
        </p:txBody>
      </p:sp>
    </p:spTree>
    <p:extLst>
      <p:ext uri="{BB962C8B-B14F-4D97-AF65-F5344CB8AC3E}">
        <p14:creationId xmlns:p14="http://schemas.microsoft.com/office/powerpoint/2010/main" val="262806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Outline</a:t>
            </a:r>
          </a:p>
        </p:txBody>
      </p:sp>
      <p:sp>
        <p:nvSpPr>
          <p:cNvPr id="20" name="TextBox 19">
            <a:extLst>
              <a:ext uri="{FF2B5EF4-FFF2-40B4-BE49-F238E27FC236}">
                <a16:creationId xmlns:a16="http://schemas.microsoft.com/office/drawing/2014/main" id="{A577EB1A-67E7-CB46-862F-E7218CBADCAF}"/>
              </a:ext>
            </a:extLst>
          </p:cNvPr>
          <p:cNvSpPr txBox="1"/>
          <p:nvPr/>
        </p:nvSpPr>
        <p:spPr>
          <a:xfrm>
            <a:off x="618564" y="1080200"/>
            <a:ext cx="7611036" cy="4091859"/>
          </a:xfrm>
          <a:prstGeom prst="rect">
            <a:avLst/>
          </a:prstGeom>
          <a:noFill/>
        </p:spPr>
        <p:txBody>
          <a:bodyPr wrap="none" rtlCol="0">
            <a:noAutofit/>
          </a:bodyPr>
          <a:lstStyle/>
          <a:p>
            <a:pPr marL="342900" indent="-342900">
              <a:buFont typeface="Wingdings" pitchFamily="2" charset="2"/>
              <a:buChar char="Ø"/>
            </a:pPr>
            <a:r>
              <a:rPr lang="en-US" sz="2200" b="1" dirty="0"/>
              <a:t>Introduction</a:t>
            </a:r>
          </a:p>
          <a:p>
            <a:pPr>
              <a:lnSpc>
                <a:spcPct val="150000"/>
              </a:lnSpc>
            </a:pPr>
            <a:r>
              <a:rPr lang="en-US" sz="2200" dirty="0">
                <a:latin typeface="+mj-lt"/>
              </a:rPr>
              <a:t>	- </a:t>
            </a:r>
            <a:r>
              <a:rPr lang="en-US" sz="2000" dirty="0">
                <a:latin typeface="+mj-lt"/>
              </a:rPr>
              <a:t>Answer Selection &amp; Knowledge Base Question Answering</a:t>
            </a:r>
          </a:p>
          <a:p>
            <a:pPr>
              <a:lnSpc>
                <a:spcPct val="150000"/>
              </a:lnSpc>
            </a:pPr>
            <a:r>
              <a:rPr lang="en-US" sz="2000" dirty="0">
                <a:latin typeface="+mj-lt"/>
              </a:rPr>
              <a:t>	- Multi-task Learning</a:t>
            </a:r>
            <a:endParaRPr lang="en-US" sz="2200" dirty="0">
              <a:latin typeface="+mj-lt"/>
            </a:endParaRPr>
          </a:p>
          <a:p>
            <a:pPr marL="342900" indent="-342900">
              <a:buFont typeface="Wingdings" pitchFamily="2" charset="2"/>
              <a:buChar char="Ø"/>
            </a:pPr>
            <a:r>
              <a:rPr lang="en-US" sz="2200" b="1" dirty="0"/>
              <a:t>Methodology</a:t>
            </a:r>
          </a:p>
          <a:p>
            <a:pPr>
              <a:lnSpc>
                <a:spcPct val="150000"/>
              </a:lnSpc>
            </a:pPr>
            <a:r>
              <a:rPr lang="en-US" sz="2200" dirty="0">
                <a:latin typeface="+mj-lt"/>
              </a:rPr>
              <a:t>	- </a:t>
            </a:r>
            <a:r>
              <a:rPr lang="en-US" sz="2000" dirty="0">
                <a:latin typeface="+mj-lt"/>
              </a:rPr>
              <a:t>Problem Definition</a:t>
            </a:r>
          </a:p>
          <a:p>
            <a:pPr>
              <a:lnSpc>
                <a:spcPct val="150000"/>
              </a:lnSpc>
            </a:pPr>
            <a:r>
              <a:rPr lang="en-US" sz="2000" dirty="0">
                <a:latin typeface="+mj-lt"/>
              </a:rPr>
              <a:t>	- Multi-Task Learning for Question Answering</a:t>
            </a:r>
          </a:p>
          <a:p>
            <a:pPr>
              <a:lnSpc>
                <a:spcPct val="150000"/>
              </a:lnSpc>
            </a:pPr>
            <a:r>
              <a:rPr lang="en-US" sz="2000" dirty="0">
                <a:latin typeface="+mj-lt"/>
              </a:rPr>
              <a:t>	- Multi-View Attention Scheme</a:t>
            </a:r>
            <a:endParaRPr lang="en-US" sz="2200" dirty="0">
              <a:latin typeface="+mj-lt"/>
            </a:endParaRPr>
          </a:p>
          <a:p>
            <a:pPr marL="342900" indent="-342900">
              <a:buFont typeface="Wingdings" pitchFamily="2" charset="2"/>
              <a:buChar char="Ø"/>
            </a:pPr>
            <a:r>
              <a:rPr lang="en-US" sz="2200" b="1" dirty="0"/>
              <a:t>Experiment</a:t>
            </a:r>
          </a:p>
          <a:p>
            <a:pPr>
              <a:lnSpc>
                <a:spcPct val="150000"/>
              </a:lnSpc>
            </a:pPr>
            <a:r>
              <a:rPr lang="en-US" sz="2200" dirty="0">
                <a:latin typeface="+mj-lt"/>
              </a:rPr>
              <a:t>	- </a:t>
            </a:r>
            <a:r>
              <a:rPr lang="en-US" sz="2000" dirty="0">
                <a:latin typeface="+mj-lt"/>
              </a:rPr>
              <a:t>Multi-Task Learning Results</a:t>
            </a:r>
          </a:p>
          <a:p>
            <a:pPr>
              <a:lnSpc>
                <a:spcPct val="150000"/>
              </a:lnSpc>
            </a:pPr>
            <a:r>
              <a:rPr lang="en-US" sz="2000" dirty="0">
                <a:latin typeface="+mj-lt"/>
              </a:rPr>
              <a:t>	- Ablation Analysis of Multi-View Attention</a:t>
            </a:r>
          </a:p>
          <a:p>
            <a:pPr>
              <a:lnSpc>
                <a:spcPct val="150000"/>
              </a:lnSpc>
            </a:pPr>
            <a:r>
              <a:rPr lang="en-US" sz="2000" dirty="0">
                <a:latin typeface="+mj-lt"/>
              </a:rPr>
              <a:t>	- Case Study of Multi-View Attention</a:t>
            </a:r>
          </a:p>
          <a:p>
            <a:pPr marL="342900" indent="-342900">
              <a:buFont typeface="Wingdings" pitchFamily="2" charset="2"/>
              <a:buChar char="Ø"/>
            </a:pPr>
            <a:r>
              <a:rPr lang="en-US" sz="2200" b="1" dirty="0"/>
              <a:t>Summary</a:t>
            </a:r>
          </a:p>
          <a:p>
            <a:pPr marL="342900" indent="-342900">
              <a:buFont typeface="Wingdings" pitchFamily="2" charset="2"/>
              <a:buChar char="Ø"/>
            </a:pPr>
            <a:endParaRPr lang="en-US" sz="2200" dirty="0">
              <a:latin typeface="+mj-lt"/>
            </a:endParaRPr>
          </a:p>
          <a:p>
            <a:endParaRPr lang="en-US" sz="2200" dirty="0">
              <a:latin typeface="+mj-lt"/>
            </a:endParaRPr>
          </a:p>
          <a:p>
            <a:pPr marL="342900" indent="-342900">
              <a:buFont typeface="Wingdings" pitchFamily="2" charset="2"/>
              <a:buChar char="Ø"/>
            </a:pPr>
            <a:endParaRPr lang="en-US" sz="2200" dirty="0">
              <a:latin typeface="+mj-lt"/>
            </a:endParaRPr>
          </a:p>
        </p:txBody>
      </p:sp>
    </p:spTree>
    <p:extLst>
      <p:ext uri="{BB962C8B-B14F-4D97-AF65-F5344CB8AC3E}">
        <p14:creationId xmlns:p14="http://schemas.microsoft.com/office/powerpoint/2010/main" val="94640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93200"/>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Multi-View Attentive Representation</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C23E8FDF-472C-C64A-8D35-D8C30376A939}"/>
                  </a:ext>
                </a:extLst>
              </p:cNvPr>
              <p:cNvSpPr/>
              <p:nvPr/>
            </p:nvSpPr>
            <p:spPr>
              <a:xfrm>
                <a:off x="666214" y="3160504"/>
                <a:ext cx="7892161" cy="469680"/>
              </a:xfrm>
              <a:prstGeom prst="rect">
                <a:avLst/>
              </a:prstGeom>
            </p:spPr>
            <p:txBody>
              <a:bodyPr wrap="none">
                <a:spAutoFit/>
              </a:bodyPr>
              <a:lstStyle/>
              <a:p>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𝜆</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𝑖</m:t>
                        </m:r>
                        <m:r>
                          <a:rPr lang="en-US">
                            <a:latin typeface="Cambria Math" panose="02040503050406030204" pitchFamily="18" charset="0"/>
                          </a:rPr>
                          <m:t>)</m:t>
                        </m:r>
                      </m:num>
                      <m:den>
                        <m:r>
                          <a:rPr lang="en-US" i="1">
                            <a:latin typeface="Cambria Math" panose="02040503050406030204" pitchFamily="18" charset="0"/>
                          </a:rPr>
                          <m:t>𝑞</m:t>
                        </m:r>
                      </m:den>
                    </m:f>
                    <m:r>
                      <a:rPr lang="en-US" i="1">
                        <a:latin typeface="Cambria Math" panose="02040503050406030204" pitchFamily="18" charset="0"/>
                      </a:rPr>
                      <m:t> </m:t>
                    </m:r>
                  </m:oMath>
                </a14:m>
                <a:r>
                  <a:rPr lang="en-US" dirty="0"/>
                  <a:t> &amp;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𝜆</m:t>
                    </m:r>
                    <m:f>
                      <m:fPr>
                        <m:type m:val="noBa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𝑖</m:t>
                        </m:r>
                        <m:r>
                          <a:rPr lang="en-US">
                            <a:latin typeface="Cambria Math" panose="02040503050406030204" pitchFamily="18" charset="0"/>
                          </a:rPr>
                          <m:t>)</m:t>
                        </m:r>
                      </m:num>
                      <m:den>
                        <m:r>
                          <a:rPr lang="en-US" i="1">
                            <a:latin typeface="Cambria Math" panose="02040503050406030204" pitchFamily="18" charset="0"/>
                          </a:rPr>
                          <m:t>𝑎</m:t>
                        </m:r>
                      </m:den>
                    </m:f>
                    <m:r>
                      <a:rPr lang="en-US" sz="1600" b="0" i="1" smtClean="0">
                        <a:latin typeface="Cambria Math" panose="02040503050406030204" pitchFamily="18" charset="0"/>
                      </a:rPr>
                      <m:t>:</m:t>
                    </m:r>
                  </m:oMath>
                </a14:m>
                <a:r>
                  <a:rPr lang="en-US" sz="1600" dirty="0">
                    <a:latin typeface="+mj-lt"/>
                  </a:rPr>
                  <a:t>  </a:t>
                </a:r>
                <a:r>
                  <a:rPr lang="en-US" sz="1600" b="1" dirty="0">
                    <a:latin typeface="+mj-lt"/>
                  </a:rPr>
                  <a:t>hyper parameters that determine the weights of the five kinds of attentions.</a:t>
                </a:r>
              </a:p>
            </p:txBody>
          </p:sp>
        </mc:Choice>
        <mc:Fallback>
          <p:sp>
            <p:nvSpPr>
              <p:cNvPr id="13" name="Rectangle 12">
                <a:extLst>
                  <a:ext uri="{FF2B5EF4-FFF2-40B4-BE49-F238E27FC236}">
                    <a16:creationId xmlns:a16="http://schemas.microsoft.com/office/drawing/2014/main" id="{C23E8FDF-472C-C64A-8D35-D8C30376A939}"/>
                  </a:ext>
                </a:extLst>
              </p:cNvPr>
              <p:cNvSpPr>
                <a:spLocks noRot="1" noChangeAspect="1" noMove="1" noResize="1" noEditPoints="1" noAdjustHandles="1" noChangeArrowheads="1" noChangeShapeType="1" noTextEdit="1"/>
              </p:cNvSpPr>
              <p:nvPr/>
            </p:nvSpPr>
            <p:spPr>
              <a:xfrm>
                <a:off x="666214" y="3160504"/>
                <a:ext cx="7892161" cy="469680"/>
              </a:xfrm>
              <a:prstGeom prst="rect">
                <a:avLst/>
              </a:prstGeom>
              <a:blipFill>
                <a:blip r:embed="rId3"/>
                <a:stretch>
                  <a:fillRect b="-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7185053F-F2BF-094B-8B40-5BB4038A3174}"/>
                  </a:ext>
                </a:extLst>
              </p:cNvPr>
              <p:cNvSpPr/>
              <p:nvPr/>
            </p:nvSpPr>
            <p:spPr>
              <a:xfrm>
                <a:off x="666214" y="2152625"/>
                <a:ext cx="7807547" cy="696293"/>
              </a:xfrm>
              <a:prstGeom prst="rect">
                <a:avLst/>
              </a:prstGeom>
              <a:ln w="3175">
                <a:solidFill>
                  <a:schemeClr val="accent5">
                    <a:lumMod val="60000"/>
                    <a:lumOff val="40000"/>
                  </a:schemeClr>
                </a:solidFill>
              </a:ln>
            </p:spPr>
            <p:txBody>
              <a:bodyPr wrap="square">
                <a:no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softmax</a:t>
                </a:r>
                <a:r>
                  <a:rPr lang="en-US" sz="2400" i="1"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5</m:t>
                        </m:r>
                      </m:sup>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𝜆</m:t>
                        </m:r>
                        <m:f>
                          <m:fPr>
                            <m:type m:val="noBar"/>
                            <m:ctrlPr>
                              <a:rPr lang="en-US" sz="2400" i="1">
                                <a:latin typeface="Cambria Math" panose="02040503050406030204" pitchFamily="18" charset="0"/>
                              </a:rPr>
                            </m:ctrlPr>
                          </m:fPr>
                          <m:num>
                            <m:r>
                              <a:rPr lang="en-US" sz="2400">
                                <a:latin typeface="Cambria Math" panose="02040503050406030204" pitchFamily="18" charset="0"/>
                              </a:rPr>
                              <m:t>(</m:t>
                            </m:r>
                            <m:r>
                              <a:rPr lang="en-US" sz="2400" b="0" i="1" smtClean="0">
                                <a:latin typeface="Cambria Math" panose="02040503050406030204" pitchFamily="18" charset="0"/>
                              </a:rPr>
                              <m:t>𝑖</m:t>
                            </m:r>
                            <m:r>
                              <a:rPr lang="en-US" sz="2400">
                                <a:latin typeface="Cambria Math" panose="02040503050406030204" pitchFamily="18" charset="0"/>
                              </a:rPr>
                              <m:t>)</m:t>
                            </m:r>
                          </m:num>
                          <m:den>
                            <m:r>
                              <a:rPr lang="en-US" sz="2400" i="1">
                                <a:latin typeface="Cambria Math" panose="02040503050406030204" pitchFamily="18" charset="0"/>
                              </a:rPr>
                              <m:t>𝑞</m:t>
                            </m:r>
                          </m:den>
                        </m:f>
                        <m:r>
                          <a:rPr lang="en-US" sz="24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2400" i="1">
                                <a:latin typeface="Cambria Math" panose="02040503050406030204" pitchFamily="18" charset="0"/>
                              </a:rPr>
                            </m:ctrlPr>
                          </m:fPr>
                          <m:num>
                            <m:r>
                              <a:rPr lang="en-US" sz="2400">
                                <a:latin typeface="Cambria Math" panose="02040503050406030204" pitchFamily="18" charset="0"/>
                              </a:rPr>
                              <m:t>(</m:t>
                            </m:r>
                            <m:r>
                              <a:rPr lang="en-US" sz="2400" b="0" i="1" smtClean="0">
                                <a:latin typeface="Cambria Math" panose="02040503050406030204" pitchFamily="18" charset="0"/>
                              </a:rPr>
                              <m:t>𝑖</m:t>
                            </m:r>
                            <m:r>
                              <a:rPr lang="en-US" sz="2400">
                                <a:latin typeface="Cambria Math" panose="02040503050406030204" pitchFamily="18" charset="0"/>
                              </a:rPr>
                              <m:t>)</m:t>
                            </m:r>
                          </m:num>
                          <m:den>
                            <m:r>
                              <a:rPr lang="en-US" sz="2400" i="1">
                                <a:latin typeface="Cambria Math" panose="02040503050406030204" pitchFamily="18" charset="0"/>
                              </a:rPr>
                              <m:t>𝑞</m:t>
                            </m:r>
                          </m:den>
                        </m:f>
                      </m:e>
                    </m:nary>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𝑎</m:t>
                    </m:r>
                    <m:r>
                      <m:rPr>
                        <m:nor/>
                      </m:rPr>
                      <a:rPr lang="en-US" sz="2400" i="1" dirty="0">
                        <a:latin typeface="Times New Roman" panose="02020603050405020304" pitchFamily="18" charset="0"/>
                        <a:cs typeface="Times New Roman" panose="02020603050405020304" pitchFamily="18" charset="0"/>
                      </a:rPr>
                      <m:t>= </m:t>
                    </m:r>
                    <m:r>
                      <m:rPr>
                        <m:nor/>
                      </m:rPr>
                      <a:rPr lang="en-US" sz="2400" i="1" dirty="0" err="1">
                        <a:latin typeface="Times New Roman" panose="02020603050405020304" pitchFamily="18" charset="0"/>
                        <a:cs typeface="Times New Roman" panose="02020603050405020304" pitchFamily="18" charset="0"/>
                      </a:rPr>
                      <m:t>softmax</m:t>
                    </m:r>
                    <m:r>
                      <m:rPr>
                        <m:nor/>
                      </m:rPr>
                      <a:rPr lang="en-US" sz="2400" i="1" dirty="0">
                        <a:latin typeface="Times New Roman" panose="02020603050405020304" pitchFamily="18" charset="0"/>
                        <a:cs typeface="Times New Roman" panose="02020603050405020304" pitchFamily="18" charset="0"/>
                      </a:rPr>
                      <m:t> </m:t>
                    </m:r>
                    <m:nary>
                      <m:naryPr>
                        <m:chr m:val="∑"/>
                        <m:ctrlPr>
                          <a:rPr lang="en-US" sz="2400" i="1">
                            <a:latin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5</m:t>
                        </m:r>
                      </m:sup>
                      <m:e>
                        <m:r>
                          <a:rPr lang="en-US" sz="2400" i="1">
                            <a:latin typeface="Cambria Math" panose="02040503050406030204" pitchFamily="18" charset="0"/>
                            <a:ea typeface="Cambria Math" panose="02040503050406030204" pitchFamily="18" charset="0"/>
                            <a:cs typeface="Times New Roman" panose="02020603050405020304" pitchFamily="18" charset="0"/>
                          </a:rPr>
                          <m:t>𝜆</m:t>
                        </m:r>
                        <m:f>
                          <m:fPr>
                            <m:type m:val="noBar"/>
                            <m:ctrlPr>
                              <a:rPr lang="en-US" sz="2400" i="1">
                                <a:latin typeface="Cambria Math" panose="02040503050406030204" pitchFamily="18" charset="0"/>
                              </a:rPr>
                            </m:ctrlPr>
                          </m:fPr>
                          <m:num>
                            <m:r>
                              <a:rPr lang="en-US" sz="2400">
                                <a:latin typeface="Cambria Math" panose="02040503050406030204" pitchFamily="18" charset="0"/>
                              </a:rPr>
                              <m:t>(</m:t>
                            </m:r>
                            <m:r>
                              <a:rPr lang="en-US" sz="2400" i="1">
                                <a:latin typeface="Cambria Math" panose="02040503050406030204" pitchFamily="18" charset="0"/>
                              </a:rPr>
                              <m:t>𝑖</m:t>
                            </m:r>
                            <m:r>
                              <a:rPr lang="en-US" sz="2400">
                                <a:latin typeface="Cambria Math" panose="02040503050406030204" pitchFamily="18" charset="0"/>
                              </a:rPr>
                              <m:t>)</m:t>
                            </m:r>
                          </m:num>
                          <m:den>
                            <m:r>
                              <a:rPr lang="en-US" sz="2400" b="0" i="1" smtClean="0">
                                <a:latin typeface="Cambria Math" panose="02040503050406030204" pitchFamily="18" charset="0"/>
                              </a:rPr>
                              <m:t>𝑎</m:t>
                            </m:r>
                          </m:den>
                        </m:f>
                        <m:r>
                          <a:rPr lang="en-US" sz="2400" i="1">
                            <a:latin typeface="Cambria Math" panose="02040503050406030204" pitchFamily="18" charset="0"/>
                            <a:ea typeface="Cambria Math" panose="02040503050406030204" pitchFamily="18" charset="0"/>
                            <a:cs typeface="Times New Roman" panose="02020603050405020304" pitchFamily="18" charset="0"/>
                          </a:rPr>
                          <m:t>𝛼</m:t>
                        </m:r>
                        <m:f>
                          <m:fPr>
                            <m:type m:val="noBar"/>
                            <m:ctrlPr>
                              <a:rPr lang="en-US" sz="2400" i="1">
                                <a:latin typeface="Cambria Math" panose="02040503050406030204" pitchFamily="18" charset="0"/>
                              </a:rPr>
                            </m:ctrlPr>
                          </m:fPr>
                          <m:num>
                            <m:r>
                              <a:rPr lang="en-US" sz="2400">
                                <a:latin typeface="Cambria Math" panose="02040503050406030204" pitchFamily="18" charset="0"/>
                              </a:rPr>
                              <m:t>(</m:t>
                            </m:r>
                            <m:r>
                              <a:rPr lang="en-US" sz="2400" i="1">
                                <a:latin typeface="Cambria Math" panose="02040503050406030204" pitchFamily="18" charset="0"/>
                              </a:rPr>
                              <m:t>𝑖</m:t>
                            </m:r>
                            <m:r>
                              <a:rPr lang="en-US" sz="2400">
                                <a:latin typeface="Cambria Math" panose="02040503050406030204" pitchFamily="18" charset="0"/>
                              </a:rPr>
                              <m:t>)</m:t>
                            </m:r>
                          </m:num>
                          <m:den>
                            <m:r>
                              <a:rPr lang="en-US" sz="2400" b="0" i="1" smtClean="0">
                                <a:latin typeface="Cambria Math" panose="02040503050406030204" pitchFamily="18" charset="0"/>
                              </a:rPr>
                              <m:t>𝑎</m:t>
                            </m:r>
                          </m:den>
                        </m:f>
                      </m:e>
                    </m:nary>
                    <m:r>
                      <a:rPr lang="en-US" sz="2400" i="1">
                        <a:latin typeface="Cambria Math" panose="02040503050406030204" pitchFamily="18" charset="0"/>
                        <a:cs typeface="Times New Roman" panose="02020603050405020304" pitchFamily="18" charset="0"/>
                      </a:rPr>
                      <m:t>; </m:t>
                    </m:r>
                  </m:oMath>
                </a14:m>
                <a:endParaRPr lang="en-US" sz="2400" dirty="0"/>
              </a:p>
              <a:p>
                <a:endParaRPr lang="en-US" sz="2400" dirty="0"/>
              </a:p>
            </p:txBody>
          </p:sp>
        </mc:Choice>
        <mc:Fallback>
          <p:sp>
            <p:nvSpPr>
              <p:cNvPr id="10" name="Rectangle 9">
                <a:extLst>
                  <a:ext uri="{FF2B5EF4-FFF2-40B4-BE49-F238E27FC236}">
                    <a16:creationId xmlns:a16="http://schemas.microsoft.com/office/drawing/2014/main" id="{7185053F-F2BF-094B-8B40-5BB4038A3174}"/>
                  </a:ext>
                </a:extLst>
              </p:cNvPr>
              <p:cNvSpPr>
                <a:spLocks noRot="1" noChangeAspect="1" noMove="1" noResize="1" noEditPoints="1" noAdjustHandles="1" noChangeArrowheads="1" noChangeShapeType="1" noTextEdit="1"/>
              </p:cNvSpPr>
              <p:nvPr/>
            </p:nvSpPr>
            <p:spPr>
              <a:xfrm>
                <a:off x="666214" y="2152625"/>
                <a:ext cx="7807547" cy="696293"/>
              </a:xfrm>
              <a:prstGeom prst="rect">
                <a:avLst/>
              </a:prstGeom>
              <a:blipFill>
                <a:blip r:embed="rId4"/>
                <a:stretch>
                  <a:fillRect t="-73684" b="-98246"/>
                </a:stretch>
              </a:blipFill>
              <a:ln w="3175">
                <a:solidFill>
                  <a:schemeClr val="accent5">
                    <a:lumMod val="60000"/>
                    <a:lumOff val="40000"/>
                  </a:schemeClr>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C09DAC86-13B1-F64E-883D-E4B015A63D9A}"/>
              </a:ext>
            </a:extLst>
          </p:cNvPr>
          <p:cNvSpPr txBox="1"/>
          <p:nvPr/>
        </p:nvSpPr>
        <p:spPr>
          <a:xfrm>
            <a:off x="822132" y="3831643"/>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b="1" dirty="0">
                <a:latin typeface="+mj-lt"/>
              </a:rPr>
              <a:t>Final attentive question answer representation:</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F24AF5F3-4265-1D4B-9E70-5D9DC54071F2}"/>
                  </a:ext>
                </a:extLst>
              </p:cNvPr>
              <p:cNvSpPr/>
              <p:nvPr/>
            </p:nvSpPr>
            <p:spPr>
              <a:xfrm>
                <a:off x="2107378" y="4528443"/>
                <a:ext cx="3096842" cy="630647"/>
              </a:xfrm>
              <a:prstGeom prst="rect">
                <a:avLst/>
              </a:prstGeom>
              <a:ln>
                <a:solidFill>
                  <a:schemeClr val="accent5">
                    <a:lumMod val="60000"/>
                    <a:lumOff val="40000"/>
                  </a:schemeClr>
                </a:solidFill>
              </a:ln>
            </p:spPr>
            <p:txBody>
              <a:bodyPr wrap="square">
                <a:noAutofit/>
              </a:bodyPr>
              <a:lstStyle/>
              <a:p>
                <a:r>
                  <a:rPr lang="en-US" sz="2400" i="1" dirty="0" err="1">
                    <a:latin typeface="Times New Roman" panose="02020603050405020304" pitchFamily="18" charset="0"/>
                    <a:ea typeface="Cambria Math" panose="02040503050406030204" pitchFamily="18" charset="0"/>
                    <a:cs typeface="Times New Roman" panose="02020603050405020304" pitchFamily="18" charset="0"/>
                  </a:rPr>
                  <a:t>s</a:t>
                </a:r>
                <a:r>
                  <a:rPr lang="en-US" sz="2400" i="1" baseline="-25000" dirty="0" err="1">
                    <a:latin typeface="Times New Roman" panose="02020603050405020304" pitchFamily="18" charset="0"/>
                    <a:ea typeface="Cambria Math" panose="02040503050406030204" pitchFamily="18" charset="0"/>
                    <a:cs typeface="Times New Roman" panose="02020603050405020304" pitchFamily="18" charset="0"/>
                  </a:rPr>
                  <a:t>q</a:t>
                </a:r>
                <a:r>
                  <a:rPr lang="en-US" sz="2400" i="1" baseline="-250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i="1"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i="1" dirty="0" err="1">
                    <a:latin typeface="Times New Roman" panose="02020603050405020304" pitchFamily="18" charset="0"/>
                    <a:ea typeface="Cambria Math" panose="02040503050406030204" pitchFamily="18" charset="0"/>
                    <a:cs typeface="Times New Roman" panose="02020603050405020304" pitchFamily="18" charset="0"/>
                  </a:rPr>
                  <a:t>S</a:t>
                </a:r>
                <a:r>
                  <a:rPr lang="en-US" sz="2400" i="1" baseline="-25000" dirty="0" err="1">
                    <a:latin typeface="Times New Roman" panose="02020603050405020304" pitchFamily="18" charset="0"/>
                    <a:ea typeface="Cambria Math" panose="02040503050406030204" pitchFamily="18" charset="0"/>
                    <a:cs typeface="Times New Roman" panose="02020603050405020304" pitchFamily="18" charset="0"/>
                  </a:rPr>
                  <a:t>q</a:t>
                </a:r>
                <a:r>
                  <a:rPr lang="en-US" sz="2400" i="1" baseline="-250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a:t>
                </a:r>
                <a:r>
                  <a:rPr lang="en-US" sz="2400" i="1" baseline="-25000" dirty="0" err="1">
                    <a:latin typeface="Times New Roman" panose="02020603050405020304" pitchFamily="18" charset="0"/>
                    <a:ea typeface="Cambria Math" panose="02040503050406030204" pitchFamily="18" charset="0"/>
                    <a:cs typeface="Times New Roman" panose="02020603050405020304" pitchFamily="18" charset="0"/>
                  </a:rPr>
                  <a:t>a</a:t>
                </a:r>
                <a:r>
                  <a:rPr lang="en-US" sz="2400" i="1" baseline="-250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i="1" dirty="0">
                    <a:latin typeface="Times New Roman" panose="02020603050405020304" pitchFamily="18" charset="0"/>
                    <a:ea typeface="Cambria Math" panose="02040503050406030204" pitchFamily="18" charset="0"/>
                    <a:cs typeface="Times New Roman" panose="02020603050405020304" pitchFamily="18" charset="0"/>
                  </a:rPr>
                  <a:t>= S</a:t>
                </a:r>
                <a:r>
                  <a:rPr lang="en-US" sz="2400" i="1" baseline="-25000" dirty="0">
                    <a:latin typeface="Times New Roman" panose="02020603050405020304" pitchFamily="18" charset="0"/>
                    <a:ea typeface="Cambria Math" panose="020405030504060302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𝑎</m:t>
                    </m:r>
                  </m:oMath>
                </a14:m>
                <a:r>
                  <a:rPr lang="en-US" sz="24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mc:Choice>
        <mc:Fallback>
          <p:sp>
            <p:nvSpPr>
              <p:cNvPr id="15" name="Rectangle 14">
                <a:extLst>
                  <a:ext uri="{FF2B5EF4-FFF2-40B4-BE49-F238E27FC236}">
                    <a16:creationId xmlns:a16="http://schemas.microsoft.com/office/drawing/2014/main" id="{F24AF5F3-4265-1D4B-9E70-5D9DC54071F2}"/>
                  </a:ext>
                </a:extLst>
              </p:cNvPr>
              <p:cNvSpPr>
                <a:spLocks noRot="1" noChangeAspect="1" noMove="1" noResize="1" noEditPoints="1" noAdjustHandles="1" noChangeArrowheads="1" noChangeShapeType="1" noTextEdit="1"/>
              </p:cNvSpPr>
              <p:nvPr/>
            </p:nvSpPr>
            <p:spPr>
              <a:xfrm>
                <a:off x="2107378" y="4528443"/>
                <a:ext cx="3096842" cy="630647"/>
              </a:xfrm>
              <a:prstGeom prst="rect">
                <a:avLst/>
              </a:prstGeom>
              <a:blipFill>
                <a:blip r:embed="rId5"/>
                <a:stretch>
                  <a:fillRect l="-2846" t="-7843"/>
                </a:stretch>
              </a:blipFill>
              <a:ln>
                <a:solidFill>
                  <a:schemeClr val="accent5">
                    <a:lumMod val="60000"/>
                    <a:lumOff val="4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07931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Outline</a:t>
            </a:r>
          </a:p>
        </p:txBody>
      </p:sp>
      <p:sp>
        <p:nvSpPr>
          <p:cNvPr id="20" name="TextBox 19">
            <a:extLst>
              <a:ext uri="{FF2B5EF4-FFF2-40B4-BE49-F238E27FC236}">
                <a16:creationId xmlns:a16="http://schemas.microsoft.com/office/drawing/2014/main" id="{A577EB1A-67E7-CB46-862F-E7218CBADCAF}"/>
              </a:ext>
            </a:extLst>
          </p:cNvPr>
          <p:cNvSpPr txBox="1"/>
          <p:nvPr/>
        </p:nvSpPr>
        <p:spPr>
          <a:xfrm>
            <a:off x="618564" y="1080200"/>
            <a:ext cx="7611036" cy="4091859"/>
          </a:xfrm>
          <a:prstGeom prst="rect">
            <a:avLst/>
          </a:prstGeom>
          <a:noFill/>
        </p:spPr>
        <p:txBody>
          <a:bodyPr wrap="none" rtlCol="0">
            <a:noAutofit/>
          </a:bodyPr>
          <a:lstStyle/>
          <a:p>
            <a:pPr marL="342900" indent="-342900">
              <a:buFont typeface="Wingdings" pitchFamily="2" charset="2"/>
              <a:buChar char="Ø"/>
            </a:pPr>
            <a:r>
              <a:rPr lang="en-US" sz="2200" b="1" dirty="0"/>
              <a:t>Introduction</a:t>
            </a:r>
          </a:p>
          <a:p>
            <a:pPr>
              <a:lnSpc>
                <a:spcPct val="150000"/>
              </a:lnSpc>
            </a:pPr>
            <a:r>
              <a:rPr lang="en-US" sz="2200" dirty="0">
                <a:latin typeface="+mj-lt"/>
              </a:rPr>
              <a:t>	- </a:t>
            </a:r>
            <a:r>
              <a:rPr lang="en-US" sz="2000" dirty="0">
                <a:latin typeface="+mj-lt"/>
              </a:rPr>
              <a:t>Answer Selection &amp; Knowledge Base Question Answering</a:t>
            </a:r>
          </a:p>
          <a:p>
            <a:pPr>
              <a:lnSpc>
                <a:spcPct val="150000"/>
              </a:lnSpc>
            </a:pPr>
            <a:r>
              <a:rPr lang="en-US" sz="2000" dirty="0">
                <a:latin typeface="+mj-lt"/>
              </a:rPr>
              <a:t>	- Multi-task Learning</a:t>
            </a:r>
            <a:endParaRPr lang="en-US" sz="2200" dirty="0">
              <a:latin typeface="+mj-lt"/>
            </a:endParaRPr>
          </a:p>
          <a:p>
            <a:pPr marL="342900" indent="-342900">
              <a:buFont typeface="Wingdings" pitchFamily="2" charset="2"/>
              <a:buChar char="Ø"/>
            </a:pPr>
            <a:r>
              <a:rPr lang="en-US" sz="2200" b="1" dirty="0"/>
              <a:t>Methodology</a:t>
            </a:r>
          </a:p>
          <a:p>
            <a:pPr>
              <a:lnSpc>
                <a:spcPct val="150000"/>
              </a:lnSpc>
            </a:pPr>
            <a:r>
              <a:rPr lang="en-US" sz="2200" dirty="0">
                <a:latin typeface="+mj-lt"/>
              </a:rPr>
              <a:t>	- </a:t>
            </a:r>
            <a:r>
              <a:rPr lang="en-US" sz="2000" dirty="0">
                <a:latin typeface="+mj-lt"/>
              </a:rPr>
              <a:t>Problem Definition</a:t>
            </a:r>
          </a:p>
          <a:p>
            <a:pPr>
              <a:lnSpc>
                <a:spcPct val="150000"/>
              </a:lnSpc>
            </a:pPr>
            <a:r>
              <a:rPr lang="en-US" sz="2000" dirty="0">
                <a:latin typeface="+mj-lt"/>
              </a:rPr>
              <a:t>	- Multi-Task Learning for Question Answering</a:t>
            </a:r>
          </a:p>
          <a:p>
            <a:pPr>
              <a:lnSpc>
                <a:spcPct val="150000"/>
              </a:lnSpc>
            </a:pPr>
            <a:r>
              <a:rPr lang="en-US" sz="2000" dirty="0">
                <a:latin typeface="+mj-lt"/>
              </a:rPr>
              <a:t>	- Multi-View Attention Scheme</a:t>
            </a:r>
            <a:endParaRPr lang="en-US" sz="2200" dirty="0">
              <a:latin typeface="+mj-lt"/>
            </a:endParaRPr>
          </a:p>
          <a:p>
            <a:pPr marL="342900" indent="-342900">
              <a:buFont typeface="Wingdings" pitchFamily="2" charset="2"/>
              <a:buChar char="Ø"/>
            </a:pPr>
            <a:r>
              <a:rPr lang="en-US" sz="2200" b="1" dirty="0"/>
              <a:t>Experiment</a:t>
            </a:r>
          </a:p>
          <a:p>
            <a:pPr>
              <a:lnSpc>
                <a:spcPct val="150000"/>
              </a:lnSpc>
            </a:pPr>
            <a:r>
              <a:rPr lang="en-US" sz="2200" dirty="0">
                <a:latin typeface="+mj-lt"/>
              </a:rPr>
              <a:t>	- </a:t>
            </a:r>
            <a:r>
              <a:rPr lang="en-US" sz="2000" dirty="0">
                <a:latin typeface="+mj-lt"/>
              </a:rPr>
              <a:t>Multi-Task Learning Results</a:t>
            </a:r>
          </a:p>
          <a:p>
            <a:pPr>
              <a:lnSpc>
                <a:spcPct val="150000"/>
              </a:lnSpc>
            </a:pPr>
            <a:r>
              <a:rPr lang="en-US" sz="2000" dirty="0">
                <a:latin typeface="+mj-lt"/>
              </a:rPr>
              <a:t>	- Ablation Analysis of Multi-View Attention</a:t>
            </a:r>
          </a:p>
          <a:p>
            <a:pPr>
              <a:lnSpc>
                <a:spcPct val="150000"/>
              </a:lnSpc>
            </a:pPr>
            <a:r>
              <a:rPr lang="en-US" sz="2000" dirty="0">
                <a:latin typeface="+mj-lt"/>
              </a:rPr>
              <a:t>	- Case Study of Multi-View Attention</a:t>
            </a:r>
          </a:p>
          <a:p>
            <a:pPr marL="342900" indent="-342900">
              <a:buFont typeface="Wingdings" pitchFamily="2" charset="2"/>
              <a:buChar char="Ø"/>
            </a:pPr>
            <a:r>
              <a:rPr lang="en-US" sz="2200" b="1" dirty="0"/>
              <a:t>Summary</a:t>
            </a:r>
          </a:p>
          <a:p>
            <a:pPr marL="342900" indent="-342900">
              <a:buFont typeface="Wingdings" pitchFamily="2" charset="2"/>
              <a:buChar char="Ø"/>
            </a:pPr>
            <a:endParaRPr lang="en-US" sz="2200" dirty="0">
              <a:latin typeface="+mj-lt"/>
            </a:endParaRPr>
          </a:p>
          <a:p>
            <a:endParaRPr lang="en-US" sz="2200" dirty="0">
              <a:latin typeface="+mj-lt"/>
            </a:endParaRPr>
          </a:p>
          <a:p>
            <a:pPr marL="342900" indent="-342900">
              <a:buFont typeface="Wingdings" pitchFamily="2" charset="2"/>
              <a:buChar char="Ø"/>
            </a:pPr>
            <a:endParaRPr lang="en-US" sz="2200" dirty="0">
              <a:latin typeface="+mj-lt"/>
            </a:endParaRPr>
          </a:p>
        </p:txBody>
      </p:sp>
      <p:sp>
        <p:nvSpPr>
          <p:cNvPr id="2" name="Rectangle 1">
            <a:extLst>
              <a:ext uri="{FF2B5EF4-FFF2-40B4-BE49-F238E27FC236}">
                <a16:creationId xmlns:a16="http://schemas.microsoft.com/office/drawing/2014/main" id="{F03987B9-90CB-F842-9A40-3A1E1553D72A}"/>
              </a:ext>
            </a:extLst>
          </p:cNvPr>
          <p:cNvSpPr/>
          <p:nvPr/>
        </p:nvSpPr>
        <p:spPr>
          <a:xfrm>
            <a:off x="-841" y="1087733"/>
            <a:ext cx="9113083" cy="3025152"/>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269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Experiment</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93200"/>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sz="2000" b="1" dirty="0"/>
              <a:t>Dataset</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p:pic>
        <p:nvPicPr>
          <p:cNvPr id="2" name="Picture 1">
            <a:extLst>
              <a:ext uri="{FF2B5EF4-FFF2-40B4-BE49-F238E27FC236}">
                <a16:creationId xmlns:a16="http://schemas.microsoft.com/office/drawing/2014/main" id="{BC62FAA1-C572-0647-88C5-4723160EF914}"/>
              </a:ext>
            </a:extLst>
          </p:cNvPr>
          <p:cNvPicPr>
            <a:picLocks noChangeAspect="1"/>
          </p:cNvPicPr>
          <p:nvPr/>
        </p:nvPicPr>
        <p:blipFill>
          <a:blip r:embed="rId3"/>
          <a:stretch>
            <a:fillRect/>
          </a:stretch>
        </p:blipFill>
        <p:spPr>
          <a:xfrm>
            <a:off x="793488" y="1742171"/>
            <a:ext cx="7557025" cy="2059189"/>
          </a:xfrm>
          <a:prstGeom prst="rect">
            <a:avLst/>
          </a:prstGeom>
        </p:spPr>
      </p:pic>
      <p:sp>
        <p:nvSpPr>
          <p:cNvPr id="9" name="TextBox 8">
            <a:extLst>
              <a:ext uri="{FF2B5EF4-FFF2-40B4-BE49-F238E27FC236}">
                <a16:creationId xmlns:a16="http://schemas.microsoft.com/office/drawing/2014/main" id="{13CF6740-FDCB-C24F-83F5-04DAE64522CD}"/>
              </a:ext>
            </a:extLst>
          </p:cNvPr>
          <p:cNvSpPr txBox="1"/>
          <p:nvPr/>
        </p:nvSpPr>
        <p:spPr>
          <a:xfrm>
            <a:off x="793557" y="3860222"/>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sz="2000" b="1" dirty="0">
                <a:latin typeface="+mj-lt"/>
              </a:rPr>
              <a:t>Experiment setting:</a:t>
            </a:r>
          </a:p>
          <a:p>
            <a:pPr marL="342900" indent="-342900">
              <a:buFontTx/>
              <a:buChar char="-"/>
            </a:pPr>
            <a:r>
              <a:rPr lang="en-US" dirty="0">
                <a:latin typeface="+mj-lt"/>
              </a:rPr>
              <a:t>Word embeddings: 300 dimension pre-trained Glove</a:t>
            </a:r>
          </a:p>
          <a:p>
            <a:pPr marL="342900" indent="-342900">
              <a:buFontTx/>
              <a:buChar char="-"/>
            </a:pPr>
            <a:r>
              <a:rPr lang="en-US" dirty="0">
                <a:latin typeface="+mj-lt"/>
              </a:rPr>
              <a:t>Knowledge embedding: </a:t>
            </a:r>
            <a:r>
              <a:rPr lang="en-US" dirty="0" err="1">
                <a:latin typeface="+mj-lt"/>
              </a:rPr>
              <a:t>TransE</a:t>
            </a:r>
            <a:r>
              <a:rPr lang="en-US" dirty="0">
                <a:latin typeface="+mj-lt"/>
              </a:rPr>
              <a:t> used to generate knowledge embeddings</a:t>
            </a:r>
          </a:p>
          <a:p>
            <a:pPr marL="342900" indent="-342900">
              <a:buFontTx/>
              <a:buChar char="-"/>
            </a:pPr>
            <a:r>
              <a:rPr lang="en-US" dirty="0">
                <a:latin typeface="+mj-lt"/>
              </a:rPr>
              <a:t>LSTM hidden layer size: 200</a:t>
            </a:r>
          </a:p>
          <a:p>
            <a:pPr marL="342900" indent="-342900">
              <a:buFontTx/>
              <a:buChar char="-"/>
            </a:pPr>
            <a:r>
              <a:rPr lang="en-US" dirty="0">
                <a:latin typeface="+mj-lt"/>
              </a:rPr>
              <a:t>Convolutional filter width: 2 and 3</a:t>
            </a:r>
          </a:p>
          <a:p>
            <a:pPr marL="342900" indent="-342900">
              <a:buFontTx/>
              <a:buChar char="-"/>
            </a:pPr>
            <a:r>
              <a:rPr lang="en-US" dirty="0">
                <a:latin typeface="+mj-lt"/>
              </a:rPr>
              <a:t>Features maps: 100</a:t>
            </a:r>
          </a:p>
          <a:p>
            <a:pPr marL="342900" indent="-342900">
              <a:buFontTx/>
              <a:buChar char="-"/>
            </a:pPr>
            <a:r>
              <a:rPr lang="en-US" dirty="0">
                <a:latin typeface="+mj-lt"/>
              </a:rPr>
              <a:t>Learning rate: 0.0005, dropout rate: 0.5</a:t>
            </a:r>
          </a:p>
          <a:p>
            <a:pPr marL="342900" indent="-342900">
              <a:buFontTx/>
              <a:buChar char="-"/>
            </a:pPr>
            <a:r>
              <a:rPr lang="en-US" dirty="0">
                <a:latin typeface="+mj-lt"/>
              </a:rPr>
              <a:t>Batch size: 128 	</a:t>
            </a:r>
          </a:p>
          <a:p>
            <a:endParaRPr lang="en-US" dirty="0">
              <a:latin typeface="+mj-lt"/>
            </a:endParaRPr>
          </a:p>
          <a:p>
            <a:endParaRPr lang="en-US" sz="2200" dirty="0">
              <a:latin typeface="+mj-lt"/>
            </a:endParaRPr>
          </a:p>
        </p:txBody>
      </p:sp>
    </p:spTree>
    <p:extLst>
      <p:ext uri="{BB962C8B-B14F-4D97-AF65-F5344CB8AC3E}">
        <p14:creationId xmlns:p14="http://schemas.microsoft.com/office/powerpoint/2010/main" val="1824624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Experiment</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93200"/>
            <a:ext cx="4223086" cy="441559"/>
          </a:xfrm>
          <a:prstGeom prst="rect">
            <a:avLst/>
          </a:prstGeom>
          <a:noFill/>
        </p:spPr>
        <p:txBody>
          <a:bodyPr wrap="none" rtlCol="0">
            <a:noAutofit/>
          </a:bodyPr>
          <a:lstStyle/>
          <a:p>
            <a:pPr marL="342900" indent="-342900">
              <a:lnSpc>
                <a:spcPct val="150000"/>
              </a:lnSpc>
              <a:buFont typeface="Wingdings" pitchFamily="2" charset="2"/>
              <a:buChar char="§"/>
            </a:pPr>
            <a:r>
              <a:rPr lang="en-US" sz="2000" b="1" dirty="0">
                <a:latin typeface="+mj-lt"/>
              </a:rPr>
              <a:t>Multi-task Learning Results</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p:pic>
        <p:nvPicPr>
          <p:cNvPr id="3" name="Picture 2">
            <a:extLst>
              <a:ext uri="{FF2B5EF4-FFF2-40B4-BE49-F238E27FC236}">
                <a16:creationId xmlns:a16="http://schemas.microsoft.com/office/drawing/2014/main" id="{E57DFB85-2420-BA4E-89CB-3E134EC30D74}"/>
              </a:ext>
            </a:extLst>
          </p:cNvPr>
          <p:cNvPicPr>
            <a:picLocks noChangeAspect="1"/>
          </p:cNvPicPr>
          <p:nvPr/>
        </p:nvPicPr>
        <p:blipFill>
          <a:blip r:embed="rId3"/>
          <a:stretch>
            <a:fillRect/>
          </a:stretch>
        </p:blipFill>
        <p:spPr>
          <a:xfrm>
            <a:off x="715818" y="1699634"/>
            <a:ext cx="7712364" cy="3544455"/>
          </a:xfrm>
          <a:prstGeom prst="rect">
            <a:avLst/>
          </a:prstGeom>
        </p:spPr>
      </p:pic>
      <p:sp>
        <p:nvSpPr>
          <p:cNvPr id="7" name="TextBox 6">
            <a:extLst>
              <a:ext uri="{FF2B5EF4-FFF2-40B4-BE49-F238E27FC236}">
                <a16:creationId xmlns:a16="http://schemas.microsoft.com/office/drawing/2014/main" id="{F6803FCC-51A9-314F-BB55-16CD2AB076EF}"/>
              </a:ext>
            </a:extLst>
          </p:cNvPr>
          <p:cNvSpPr txBox="1"/>
          <p:nvPr/>
        </p:nvSpPr>
        <p:spPr>
          <a:xfrm>
            <a:off x="371475" y="5188964"/>
            <a:ext cx="8458200" cy="1197549"/>
          </a:xfrm>
          <a:prstGeom prst="rect">
            <a:avLst/>
          </a:prstGeom>
          <a:noFill/>
        </p:spPr>
        <p:txBody>
          <a:bodyPr wrap="none" rtlCol="0">
            <a:noAutofit/>
          </a:bodyPr>
          <a:lstStyle/>
          <a:p>
            <a:pPr marL="285750" indent="-285750">
              <a:buFontTx/>
              <a:buChar char="-"/>
            </a:pPr>
            <a:r>
              <a:rPr lang="en-US" sz="1600" b="1" dirty="0">
                <a:latin typeface="+mj-lt"/>
              </a:rPr>
              <a:t>MVA-MTQA-net(MTL) outperforms state of art results by a noticeable margin on all datasets</a:t>
            </a:r>
          </a:p>
          <a:p>
            <a:pPr marL="285750" indent="-285750">
              <a:buFontTx/>
              <a:buChar char="-"/>
            </a:pPr>
            <a:r>
              <a:rPr lang="en-US" sz="1600" b="1" dirty="0">
                <a:latin typeface="+mj-lt"/>
              </a:rPr>
              <a:t>In both MVA-MTQA-net and its basic model (MTQA-net), multi-task learning(MTL) methods </a:t>
            </a:r>
          </a:p>
          <a:p>
            <a:r>
              <a:rPr lang="en-US" sz="1600" b="1" dirty="0">
                <a:latin typeface="+mj-lt"/>
              </a:rPr>
              <a:t>      can significantly improve the performance of all four datasets compared with single-task</a:t>
            </a:r>
          </a:p>
          <a:p>
            <a:r>
              <a:rPr lang="en-US" sz="1600" b="1" dirty="0">
                <a:latin typeface="+mj-lt"/>
              </a:rPr>
              <a:t>      learning (STL)</a:t>
            </a:r>
            <a:r>
              <a:rPr lang="en-US" dirty="0">
                <a:latin typeface="+mj-lt"/>
              </a:rPr>
              <a:t>	</a:t>
            </a:r>
          </a:p>
          <a:p>
            <a:endParaRPr lang="en-US" sz="2200" dirty="0">
              <a:latin typeface="+mj-lt"/>
            </a:endParaRPr>
          </a:p>
          <a:p>
            <a:endParaRPr lang="en-US" sz="2200" dirty="0">
              <a:latin typeface="+mj-lt"/>
            </a:endParaRPr>
          </a:p>
        </p:txBody>
      </p:sp>
    </p:spTree>
    <p:extLst>
      <p:ext uri="{BB962C8B-B14F-4D97-AF65-F5344CB8AC3E}">
        <p14:creationId xmlns:p14="http://schemas.microsoft.com/office/powerpoint/2010/main" val="960338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Experiment</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27543"/>
            <a:ext cx="4902392" cy="401417"/>
          </a:xfrm>
          <a:prstGeom prst="rect">
            <a:avLst/>
          </a:prstGeom>
          <a:noFill/>
        </p:spPr>
        <p:txBody>
          <a:bodyPr wrap="none" rtlCol="0">
            <a:noAutofit/>
          </a:bodyPr>
          <a:lstStyle/>
          <a:p>
            <a:pPr marL="342900" indent="-342900">
              <a:lnSpc>
                <a:spcPct val="150000"/>
              </a:lnSpc>
              <a:buFont typeface="Wingdings" pitchFamily="2" charset="2"/>
              <a:buChar char="§"/>
            </a:pPr>
            <a:r>
              <a:rPr lang="en-US" sz="2000" b="1" dirty="0">
                <a:latin typeface="+mj-lt"/>
              </a:rPr>
              <a:t>Ablation Analysis of Multi-View Attention</a:t>
            </a:r>
            <a:endParaRPr lang="en-US" sz="2200" dirty="0">
              <a:latin typeface="+mj-lt"/>
            </a:endParaRPr>
          </a:p>
          <a:p>
            <a:endParaRPr lang="en-US" sz="2200" dirty="0">
              <a:latin typeface="+mj-lt"/>
            </a:endParaRPr>
          </a:p>
          <a:p>
            <a:endParaRPr lang="en-US" sz="2200" dirty="0">
              <a:latin typeface="+mj-lt"/>
            </a:endParaRPr>
          </a:p>
        </p:txBody>
      </p:sp>
      <p:sp>
        <p:nvSpPr>
          <p:cNvPr id="7" name="TextBox 6">
            <a:extLst>
              <a:ext uri="{FF2B5EF4-FFF2-40B4-BE49-F238E27FC236}">
                <a16:creationId xmlns:a16="http://schemas.microsoft.com/office/drawing/2014/main" id="{F6803FCC-51A9-314F-BB55-16CD2AB076EF}"/>
              </a:ext>
            </a:extLst>
          </p:cNvPr>
          <p:cNvSpPr txBox="1"/>
          <p:nvPr/>
        </p:nvSpPr>
        <p:spPr>
          <a:xfrm>
            <a:off x="371475" y="4803198"/>
            <a:ext cx="8458200" cy="1740477"/>
          </a:xfrm>
          <a:prstGeom prst="rect">
            <a:avLst/>
          </a:prstGeom>
          <a:noFill/>
        </p:spPr>
        <p:txBody>
          <a:bodyPr wrap="none" rtlCol="0">
            <a:noAutofit/>
          </a:bodyPr>
          <a:lstStyle/>
          <a:p>
            <a:pPr marL="285750" indent="-285750">
              <a:buFontTx/>
              <a:buChar char="-"/>
            </a:pPr>
            <a:r>
              <a:rPr lang="en-US" sz="1600" dirty="0">
                <a:latin typeface="+mj-lt"/>
              </a:rPr>
              <a:t>All kinds of view contribute more or less performance boost to the model. </a:t>
            </a:r>
          </a:p>
          <a:p>
            <a:pPr marL="285750" indent="-285750">
              <a:buFontTx/>
              <a:buChar char="-"/>
            </a:pPr>
            <a:r>
              <a:rPr lang="en-US" sz="1600" dirty="0">
                <a:latin typeface="+mj-lt"/>
              </a:rPr>
              <a:t>Co-attention view attention makes the most contribution to the improvement</a:t>
            </a:r>
          </a:p>
          <a:p>
            <a:pPr marL="285750" indent="-285750">
              <a:buFontTx/>
              <a:buChar char="-"/>
            </a:pPr>
            <a:r>
              <a:rPr lang="en-US" sz="1600" dirty="0">
                <a:latin typeface="+mj-lt"/>
              </a:rPr>
              <a:t>For STL , knowledge and knowledge semantic view attentions are more distinguishable than</a:t>
            </a:r>
          </a:p>
          <a:p>
            <a:r>
              <a:rPr lang="en-US" sz="1600" dirty="0">
                <a:latin typeface="+mj-lt"/>
              </a:rPr>
              <a:t>word view and semantic view in two answer selection tasks, while the word view and semantic </a:t>
            </a:r>
          </a:p>
          <a:p>
            <a:r>
              <a:rPr lang="en-US" sz="1600" dirty="0">
                <a:latin typeface="+mj-lt"/>
              </a:rPr>
              <a:t>attentions </a:t>
            </a:r>
            <a:r>
              <a:rPr lang="en-US" dirty="0">
                <a:latin typeface="+mj-lt"/>
              </a:rPr>
              <a:t>	contribute more in the KBQA tasks.</a:t>
            </a:r>
          </a:p>
          <a:p>
            <a:pPr marL="285750" indent="-285750">
              <a:buFontTx/>
              <a:buChar char="-"/>
            </a:pPr>
            <a:r>
              <a:rPr lang="en-US" dirty="0">
                <a:latin typeface="+mj-lt"/>
              </a:rPr>
              <a:t>For MTL, we observe that each view of attention makes  similar contribution to the </a:t>
            </a:r>
          </a:p>
          <a:p>
            <a:r>
              <a:rPr lang="en-US" dirty="0">
                <a:latin typeface="+mj-lt"/>
              </a:rPr>
              <a:t>Improvement in four tasks.</a:t>
            </a:r>
          </a:p>
          <a:p>
            <a:endParaRPr lang="en-US" sz="2200" dirty="0">
              <a:latin typeface="+mj-lt"/>
            </a:endParaRPr>
          </a:p>
          <a:p>
            <a:endParaRPr lang="en-US" sz="2200" dirty="0">
              <a:latin typeface="+mj-lt"/>
            </a:endParaRPr>
          </a:p>
        </p:txBody>
      </p:sp>
      <p:pic>
        <p:nvPicPr>
          <p:cNvPr id="2" name="Picture 1">
            <a:extLst>
              <a:ext uri="{FF2B5EF4-FFF2-40B4-BE49-F238E27FC236}">
                <a16:creationId xmlns:a16="http://schemas.microsoft.com/office/drawing/2014/main" id="{D2EC7BFA-26C8-7942-8364-ADEF7C224268}"/>
              </a:ext>
            </a:extLst>
          </p:cNvPr>
          <p:cNvPicPr>
            <a:picLocks noChangeAspect="1"/>
          </p:cNvPicPr>
          <p:nvPr/>
        </p:nvPicPr>
        <p:blipFill>
          <a:blip r:embed="rId3"/>
          <a:stretch>
            <a:fillRect/>
          </a:stretch>
        </p:blipFill>
        <p:spPr>
          <a:xfrm>
            <a:off x="1423240" y="1530644"/>
            <a:ext cx="6297521" cy="3282344"/>
          </a:xfrm>
          <a:prstGeom prst="rect">
            <a:avLst/>
          </a:prstGeom>
        </p:spPr>
      </p:pic>
    </p:spTree>
    <p:extLst>
      <p:ext uri="{BB962C8B-B14F-4D97-AF65-F5344CB8AC3E}">
        <p14:creationId xmlns:p14="http://schemas.microsoft.com/office/powerpoint/2010/main" val="1629502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Experiment</a:t>
            </a:r>
          </a:p>
        </p:txBody>
      </p:sp>
      <p:sp>
        <p:nvSpPr>
          <p:cNvPr id="16" name="TextBox 15">
            <a:extLst>
              <a:ext uri="{FF2B5EF4-FFF2-40B4-BE49-F238E27FC236}">
                <a16:creationId xmlns:a16="http://schemas.microsoft.com/office/drawing/2014/main" id="{5BEFA5DC-E38F-E44E-B2E5-8E58EDC9CC2B}"/>
              </a:ext>
            </a:extLst>
          </p:cNvPr>
          <p:cNvSpPr txBox="1"/>
          <p:nvPr/>
        </p:nvSpPr>
        <p:spPr>
          <a:xfrm>
            <a:off x="812608" y="1027543"/>
            <a:ext cx="4902392" cy="401417"/>
          </a:xfrm>
          <a:prstGeom prst="rect">
            <a:avLst/>
          </a:prstGeom>
          <a:noFill/>
        </p:spPr>
        <p:txBody>
          <a:bodyPr wrap="none" rtlCol="0">
            <a:noAutofit/>
          </a:bodyPr>
          <a:lstStyle/>
          <a:p>
            <a:pPr marL="342900" indent="-342900">
              <a:lnSpc>
                <a:spcPct val="150000"/>
              </a:lnSpc>
              <a:buFont typeface="Wingdings" pitchFamily="2" charset="2"/>
              <a:buChar char="§"/>
            </a:pPr>
            <a:r>
              <a:rPr lang="en-US" sz="2000" b="1" dirty="0">
                <a:latin typeface="+mj-lt"/>
              </a:rPr>
              <a:t>Case Study of Multi-View attention</a:t>
            </a:r>
            <a:endParaRPr lang="en-US" sz="2200" dirty="0">
              <a:latin typeface="+mj-lt"/>
            </a:endParaRPr>
          </a:p>
          <a:p>
            <a:endParaRPr lang="en-US" sz="2200" dirty="0">
              <a:latin typeface="+mj-lt"/>
            </a:endParaRPr>
          </a:p>
          <a:p>
            <a:endParaRPr lang="en-US" sz="2200" dirty="0">
              <a:latin typeface="+mj-lt"/>
            </a:endParaRPr>
          </a:p>
        </p:txBody>
      </p:sp>
      <p:pic>
        <p:nvPicPr>
          <p:cNvPr id="3" name="Picture 2">
            <a:extLst>
              <a:ext uri="{FF2B5EF4-FFF2-40B4-BE49-F238E27FC236}">
                <a16:creationId xmlns:a16="http://schemas.microsoft.com/office/drawing/2014/main" id="{B0519E0D-BD47-954A-A5B0-E488733A1AE3}"/>
              </a:ext>
            </a:extLst>
          </p:cNvPr>
          <p:cNvPicPr>
            <a:picLocks noChangeAspect="1"/>
          </p:cNvPicPr>
          <p:nvPr/>
        </p:nvPicPr>
        <p:blipFill>
          <a:blip r:embed="rId3"/>
          <a:stretch>
            <a:fillRect/>
          </a:stretch>
        </p:blipFill>
        <p:spPr>
          <a:xfrm>
            <a:off x="415636" y="1747428"/>
            <a:ext cx="8312728" cy="4363282"/>
          </a:xfrm>
          <a:prstGeom prst="rect">
            <a:avLst/>
          </a:prstGeom>
        </p:spPr>
      </p:pic>
      <p:sp>
        <p:nvSpPr>
          <p:cNvPr id="4" name="Rectangle 3">
            <a:extLst>
              <a:ext uri="{FF2B5EF4-FFF2-40B4-BE49-F238E27FC236}">
                <a16:creationId xmlns:a16="http://schemas.microsoft.com/office/drawing/2014/main" id="{21C6A5A7-7856-034F-99BA-022DCC945597}"/>
              </a:ext>
            </a:extLst>
          </p:cNvPr>
          <p:cNvSpPr/>
          <p:nvPr/>
        </p:nvSpPr>
        <p:spPr>
          <a:xfrm>
            <a:off x="1751648" y="3671888"/>
            <a:ext cx="754380" cy="17145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72FAB2-31F6-A448-8D1B-DBDDBEEAF5B7}"/>
              </a:ext>
            </a:extLst>
          </p:cNvPr>
          <p:cNvSpPr/>
          <p:nvPr/>
        </p:nvSpPr>
        <p:spPr>
          <a:xfrm>
            <a:off x="3418633" y="5729347"/>
            <a:ext cx="468411" cy="27612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F66702-7584-4344-B52A-74387077E748}"/>
              </a:ext>
            </a:extLst>
          </p:cNvPr>
          <p:cNvSpPr/>
          <p:nvPr/>
        </p:nvSpPr>
        <p:spPr>
          <a:xfrm>
            <a:off x="2023329" y="5696432"/>
            <a:ext cx="468411" cy="276123"/>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A5AFE3-AB0F-144A-A9BD-6CC20491E6F7}"/>
              </a:ext>
            </a:extLst>
          </p:cNvPr>
          <p:cNvSpPr/>
          <p:nvPr/>
        </p:nvSpPr>
        <p:spPr>
          <a:xfrm>
            <a:off x="3041443" y="3652663"/>
            <a:ext cx="754380" cy="17145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C2F95E-CA56-8947-8CE1-608B7741ACDC}"/>
              </a:ext>
            </a:extLst>
          </p:cNvPr>
          <p:cNvSpPr/>
          <p:nvPr/>
        </p:nvSpPr>
        <p:spPr>
          <a:xfrm>
            <a:off x="7097847" y="5739769"/>
            <a:ext cx="387116" cy="18859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64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Summary</a:t>
            </a:r>
          </a:p>
        </p:txBody>
      </p:sp>
      <p:sp>
        <p:nvSpPr>
          <p:cNvPr id="20" name="TextBox 19">
            <a:extLst>
              <a:ext uri="{FF2B5EF4-FFF2-40B4-BE49-F238E27FC236}">
                <a16:creationId xmlns:a16="http://schemas.microsoft.com/office/drawing/2014/main" id="{A577EB1A-67E7-CB46-862F-E7218CBADCAF}"/>
              </a:ext>
            </a:extLst>
          </p:cNvPr>
          <p:cNvSpPr txBox="1"/>
          <p:nvPr/>
        </p:nvSpPr>
        <p:spPr>
          <a:xfrm>
            <a:off x="618564" y="1506718"/>
            <a:ext cx="7611036" cy="3381702"/>
          </a:xfrm>
          <a:prstGeom prst="rect">
            <a:avLst/>
          </a:prstGeom>
          <a:noFill/>
        </p:spPr>
        <p:txBody>
          <a:bodyPr wrap="none" rtlCol="0">
            <a:noAutofit/>
          </a:bodyPr>
          <a:lstStyle/>
          <a:p>
            <a:pPr marL="342900" indent="-342900">
              <a:lnSpc>
                <a:spcPct val="150000"/>
              </a:lnSpc>
              <a:buFont typeface="Arial" panose="020B0604020202020204" pitchFamily="34" charset="0"/>
              <a:buChar char="•"/>
            </a:pPr>
            <a:r>
              <a:rPr lang="en-US" sz="2000" dirty="0">
                <a:latin typeface="+mj-lt"/>
              </a:rPr>
              <a:t>We explore multi-task learning approaches for answer selection </a:t>
            </a:r>
          </a:p>
          <a:p>
            <a:pPr>
              <a:lnSpc>
                <a:spcPct val="150000"/>
              </a:lnSpc>
            </a:pPr>
            <a:r>
              <a:rPr lang="en-US" sz="2000" dirty="0">
                <a:latin typeface="+mj-lt"/>
              </a:rPr>
              <a:t>     and knowledge base question answering.</a:t>
            </a:r>
          </a:p>
          <a:p>
            <a:pPr marL="342900" indent="-342900">
              <a:lnSpc>
                <a:spcPct val="150000"/>
              </a:lnSpc>
              <a:buFont typeface="Arial" panose="020B0604020202020204" pitchFamily="34" charset="0"/>
              <a:buChar char="•"/>
            </a:pPr>
            <a:r>
              <a:rPr lang="en-US" sz="2000" dirty="0">
                <a:latin typeface="+mj-lt"/>
              </a:rPr>
              <a:t>We propose a novel multi-task learning scheme that leverages multi-</a:t>
            </a:r>
          </a:p>
          <a:p>
            <a:pPr>
              <a:lnSpc>
                <a:spcPct val="150000"/>
              </a:lnSpc>
            </a:pPr>
            <a:r>
              <a:rPr lang="en-US" sz="2000" dirty="0">
                <a:latin typeface="+mj-lt"/>
              </a:rPr>
              <a:t>     view attention mechanism to bridge different asks.</a:t>
            </a:r>
          </a:p>
          <a:p>
            <a:pPr marL="342900" indent="-342900">
              <a:lnSpc>
                <a:spcPct val="150000"/>
              </a:lnSpc>
              <a:buFont typeface="Arial" panose="020B0604020202020204" pitchFamily="34" charset="0"/>
              <a:buChar char="•"/>
            </a:pPr>
            <a:r>
              <a:rPr lang="en-US" sz="2000" dirty="0">
                <a:latin typeface="+mj-lt"/>
              </a:rPr>
              <a:t>Experimental results show that multi-task learning of answer selection </a:t>
            </a:r>
          </a:p>
          <a:p>
            <a:pPr>
              <a:lnSpc>
                <a:spcPct val="150000"/>
              </a:lnSpc>
            </a:pPr>
            <a:r>
              <a:rPr lang="en-US" sz="2000" dirty="0">
                <a:latin typeface="+mj-lt"/>
              </a:rPr>
              <a:t>     and  KBQA outperforms state-of-the-art single-task learning </a:t>
            </a:r>
          </a:p>
          <a:p>
            <a:pPr>
              <a:lnSpc>
                <a:spcPct val="150000"/>
              </a:lnSpc>
            </a:pPr>
            <a:r>
              <a:rPr lang="en-US" sz="2000" dirty="0">
                <a:latin typeface="+mj-lt"/>
              </a:rPr>
              <a:t>    methods </a:t>
            </a:r>
          </a:p>
          <a:p>
            <a:pPr marL="342900" indent="-342900">
              <a:buFont typeface="Wingdings" pitchFamily="2" charset="2"/>
              <a:buChar char="Ø"/>
            </a:pPr>
            <a:endParaRPr lang="en-US" sz="2200" dirty="0">
              <a:latin typeface="+mj-lt"/>
            </a:endParaRPr>
          </a:p>
          <a:p>
            <a:endParaRPr lang="en-US" sz="2200" dirty="0">
              <a:latin typeface="+mj-lt"/>
            </a:endParaRPr>
          </a:p>
          <a:p>
            <a:pPr marL="342900" indent="-342900">
              <a:buFont typeface="Wingdings" pitchFamily="2" charset="2"/>
              <a:buChar char="Ø"/>
            </a:pPr>
            <a:endParaRPr lang="en-US" sz="2200" dirty="0">
              <a:latin typeface="+mj-lt"/>
            </a:endParaRPr>
          </a:p>
        </p:txBody>
      </p:sp>
    </p:spTree>
    <p:extLst>
      <p:ext uri="{BB962C8B-B14F-4D97-AF65-F5344CB8AC3E}">
        <p14:creationId xmlns:p14="http://schemas.microsoft.com/office/powerpoint/2010/main" val="39839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Outline</a:t>
            </a:r>
          </a:p>
        </p:txBody>
      </p:sp>
      <p:sp>
        <p:nvSpPr>
          <p:cNvPr id="20" name="TextBox 19">
            <a:extLst>
              <a:ext uri="{FF2B5EF4-FFF2-40B4-BE49-F238E27FC236}">
                <a16:creationId xmlns:a16="http://schemas.microsoft.com/office/drawing/2014/main" id="{A577EB1A-67E7-CB46-862F-E7218CBADCAF}"/>
              </a:ext>
            </a:extLst>
          </p:cNvPr>
          <p:cNvSpPr txBox="1"/>
          <p:nvPr/>
        </p:nvSpPr>
        <p:spPr>
          <a:xfrm>
            <a:off x="618564" y="1080200"/>
            <a:ext cx="7611036" cy="4091859"/>
          </a:xfrm>
          <a:prstGeom prst="rect">
            <a:avLst/>
          </a:prstGeom>
          <a:noFill/>
        </p:spPr>
        <p:txBody>
          <a:bodyPr wrap="none" rtlCol="0">
            <a:noAutofit/>
          </a:bodyPr>
          <a:lstStyle/>
          <a:p>
            <a:pPr marL="342900" indent="-342900">
              <a:buFont typeface="Wingdings" pitchFamily="2" charset="2"/>
              <a:buChar char="Ø"/>
            </a:pPr>
            <a:r>
              <a:rPr lang="en-US" sz="2200" b="1" dirty="0"/>
              <a:t>Introduction</a:t>
            </a:r>
          </a:p>
          <a:p>
            <a:pPr>
              <a:lnSpc>
                <a:spcPct val="150000"/>
              </a:lnSpc>
            </a:pPr>
            <a:r>
              <a:rPr lang="en-US" sz="2200" dirty="0">
                <a:latin typeface="+mj-lt"/>
              </a:rPr>
              <a:t>	- </a:t>
            </a:r>
            <a:r>
              <a:rPr lang="en-US" sz="2000" dirty="0">
                <a:latin typeface="+mj-lt"/>
              </a:rPr>
              <a:t>Answer Selection &amp; Knowledge Base Question Answering</a:t>
            </a:r>
          </a:p>
          <a:p>
            <a:pPr>
              <a:lnSpc>
                <a:spcPct val="150000"/>
              </a:lnSpc>
            </a:pPr>
            <a:r>
              <a:rPr lang="en-US" sz="2000" dirty="0">
                <a:latin typeface="+mj-lt"/>
              </a:rPr>
              <a:t>	- Multi-task Learning</a:t>
            </a:r>
            <a:endParaRPr lang="en-US" sz="2200" dirty="0">
              <a:latin typeface="+mj-lt"/>
            </a:endParaRPr>
          </a:p>
          <a:p>
            <a:pPr marL="342900" indent="-342900">
              <a:buFont typeface="Wingdings" pitchFamily="2" charset="2"/>
              <a:buChar char="Ø"/>
            </a:pPr>
            <a:r>
              <a:rPr lang="en-US" sz="2200" b="1" dirty="0"/>
              <a:t>Methodology</a:t>
            </a:r>
          </a:p>
          <a:p>
            <a:pPr>
              <a:lnSpc>
                <a:spcPct val="150000"/>
              </a:lnSpc>
            </a:pPr>
            <a:r>
              <a:rPr lang="en-US" sz="2200" dirty="0">
                <a:latin typeface="+mj-lt"/>
              </a:rPr>
              <a:t>	- </a:t>
            </a:r>
            <a:r>
              <a:rPr lang="en-US" sz="2000" dirty="0">
                <a:latin typeface="+mj-lt"/>
              </a:rPr>
              <a:t>Problem Definition</a:t>
            </a:r>
          </a:p>
          <a:p>
            <a:pPr>
              <a:lnSpc>
                <a:spcPct val="150000"/>
              </a:lnSpc>
            </a:pPr>
            <a:r>
              <a:rPr lang="en-US" sz="2000" dirty="0">
                <a:latin typeface="+mj-lt"/>
              </a:rPr>
              <a:t>	- Multi-Task Learning for Question Answering</a:t>
            </a:r>
          </a:p>
          <a:p>
            <a:pPr>
              <a:lnSpc>
                <a:spcPct val="150000"/>
              </a:lnSpc>
            </a:pPr>
            <a:r>
              <a:rPr lang="en-US" sz="2000" dirty="0">
                <a:latin typeface="+mj-lt"/>
              </a:rPr>
              <a:t>	- Multi-View Attention Scheme</a:t>
            </a:r>
            <a:endParaRPr lang="en-US" sz="2200" dirty="0">
              <a:latin typeface="+mj-lt"/>
            </a:endParaRPr>
          </a:p>
          <a:p>
            <a:pPr marL="342900" indent="-342900">
              <a:buFont typeface="Wingdings" pitchFamily="2" charset="2"/>
              <a:buChar char="Ø"/>
            </a:pPr>
            <a:r>
              <a:rPr lang="en-US" sz="2200" b="1" dirty="0"/>
              <a:t>Experiment</a:t>
            </a:r>
          </a:p>
          <a:p>
            <a:pPr>
              <a:lnSpc>
                <a:spcPct val="150000"/>
              </a:lnSpc>
            </a:pPr>
            <a:r>
              <a:rPr lang="en-US" sz="2200" dirty="0">
                <a:latin typeface="+mj-lt"/>
              </a:rPr>
              <a:t>	- </a:t>
            </a:r>
            <a:r>
              <a:rPr lang="en-US" sz="2000" dirty="0">
                <a:latin typeface="+mj-lt"/>
              </a:rPr>
              <a:t>Multi-Task Learning Results</a:t>
            </a:r>
          </a:p>
          <a:p>
            <a:pPr>
              <a:lnSpc>
                <a:spcPct val="150000"/>
              </a:lnSpc>
            </a:pPr>
            <a:r>
              <a:rPr lang="en-US" sz="2000" dirty="0">
                <a:latin typeface="+mj-lt"/>
              </a:rPr>
              <a:t>	- Ablation Analysis of Multi-View Attention</a:t>
            </a:r>
          </a:p>
          <a:p>
            <a:pPr>
              <a:lnSpc>
                <a:spcPct val="150000"/>
              </a:lnSpc>
            </a:pPr>
            <a:r>
              <a:rPr lang="en-US" sz="2000" dirty="0">
                <a:latin typeface="+mj-lt"/>
              </a:rPr>
              <a:t>	- Case Study of Multi-View Attention</a:t>
            </a:r>
          </a:p>
          <a:p>
            <a:pPr marL="342900" indent="-342900">
              <a:buFont typeface="Wingdings" pitchFamily="2" charset="2"/>
              <a:buChar char="Ø"/>
            </a:pPr>
            <a:r>
              <a:rPr lang="en-US" sz="2200" b="1" dirty="0"/>
              <a:t>Summary</a:t>
            </a:r>
          </a:p>
          <a:p>
            <a:pPr marL="342900" indent="-342900">
              <a:buFont typeface="Wingdings" pitchFamily="2" charset="2"/>
              <a:buChar char="Ø"/>
            </a:pPr>
            <a:endParaRPr lang="en-US" sz="2200" dirty="0">
              <a:latin typeface="+mj-lt"/>
            </a:endParaRPr>
          </a:p>
          <a:p>
            <a:endParaRPr lang="en-US" sz="2200" dirty="0">
              <a:latin typeface="+mj-lt"/>
            </a:endParaRPr>
          </a:p>
          <a:p>
            <a:pPr marL="342900" indent="-342900">
              <a:buFont typeface="Wingdings" pitchFamily="2" charset="2"/>
              <a:buChar char="Ø"/>
            </a:pPr>
            <a:endParaRPr lang="en-US" sz="2200" dirty="0">
              <a:latin typeface="+mj-lt"/>
            </a:endParaRPr>
          </a:p>
        </p:txBody>
      </p:sp>
      <p:sp>
        <p:nvSpPr>
          <p:cNvPr id="2" name="Rectangle 1">
            <a:extLst>
              <a:ext uri="{FF2B5EF4-FFF2-40B4-BE49-F238E27FC236}">
                <a16:creationId xmlns:a16="http://schemas.microsoft.com/office/drawing/2014/main" id="{F03987B9-90CB-F842-9A40-3A1E1553D72A}"/>
              </a:ext>
            </a:extLst>
          </p:cNvPr>
          <p:cNvSpPr/>
          <p:nvPr/>
        </p:nvSpPr>
        <p:spPr>
          <a:xfrm>
            <a:off x="-841" y="2443167"/>
            <a:ext cx="9113083" cy="4429125"/>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15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Introduction</a:t>
            </a:r>
          </a:p>
        </p:txBody>
      </p:sp>
      <p:sp>
        <p:nvSpPr>
          <p:cNvPr id="20" name="TextBox 19">
            <a:extLst>
              <a:ext uri="{FF2B5EF4-FFF2-40B4-BE49-F238E27FC236}">
                <a16:creationId xmlns:a16="http://schemas.microsoft.com/office/drawing/2014/main" id="{A577EB1A-67E7-CB46-862F-E7218CBADCAF}"/>
              </a:ext>
            </a:extLst>
          </p:cNvPr>
          <p:cNvSpPr txBox="1"/>
          <p:nvPr/>
        </p:nvSpPr>
        <p:spPr>
          <a:xfrm>
            <a:off x="475684" y="1080200"/>
            <a:ext cx="8182536" cy="4091859"/>
          </a:xfrm>
          <a:prstGeom prst="rect">
            <a:avLst/>
          </a:prstGeom>
          <a:noFill/>
        </p:spPr>
        <p:txBody>
          <a:bodyPr wrap="none" rtlCol="0">
            <a:noAutofit/>
          </a:bodyPr>
          <a:lstStyle/>
          <a:p>
            <a:pPr marL="342900" indent="-342900">
              <a:lnSpc>
                <a:spcPct val="150000"/>
              </a:lnSpc>
              <a:buFont typeface="Wingdings" pitchFamily="2" charset="2"/>
              <a:buChar char="q"/>
            </a:pPr>
            <a:r>
              <a:rPr lang="en-US" sz="2200" dirty="0">
                <a:latin typeface="+mj-lt"/>
              </a:rPr>
              <a:t> </a:t>
            </a:r>
            <a:r>
              <a:rPr lang="en-US" sz="2000" b="1" dirty="0"/>
              <a:t>Answer Selection (AS)</a:t>
            </a:r>
          </a:p>
          <a:p>
            <a:pPr>
              <a:lnSpc>
                <a:spcPct val="150000"/>
              </a:lnSpc>
            </a:pPr>
            <a:r>
              <a:rPr lang="en-US" sz="2000" b="1" dirty="0">
                <a:latin typeface="+mj-lt"/>
              </a:rPr>
              <a:t>Problem: </a:t>
            </a:r>
            <a:r>
              <a:rPr lang="en-US" sz="2000" dirty="0">
                <a:latin typeface="+mj-lt"/>
              </a:rPr>
              <a:t>Given a question, answer selection aims to pick out a correct </a:t>
            </a:r>
          </a:p>
          <a:p>
            <a:pPr>
              <a:lnSpc>
                <a:spcPct val="150000"/>
              </a:lnSpc>
            </a:pPr>
            <a:r>
              <a:rPr lang="en-US" sz="2000" dirty="0">
                <a:latin typeface="+mj-lt"/>
              </a:rPr>
              <a:t>Answer from a set of candidates. </a:t>
            </a:r>
          </a:p>
          <a:p>
            <a:pPr>
              <a:lnSpc>
                <a:spcPct val="150000"/>
              </a:lnSpc>
            </a:pPr>
            <a:r>
              <a:rPr lang="en-US" sz="2000" b="1" dirty="0">
                <a:latin typeface="+mj-lt"/>
              </a:rPr>
              <a:t>Current Study</a:t>
            </a:r>
            <a:r>
              <a:rPr lang="en-US" sz="2000" dirty="0">
                <a:latin typeface="+mj-lt"/>
              </a:rPr>
              <a:t>: Deep Learning , Attention mechanisms, External Knowledge</a:t>
            </a:r>
          </a:p>
          <a:p>
            <a:pPr>
              <a:lnSpc>
                <a:spcPct val="150000"/>
              </a:lnSpc>
            </a:pPr>
            <a:endParaRPr lang="en-US" sz="2000" dirty="0">
              <a:latin typeface="+mj-lt"/>
            </a:endParaRPr>
          </a:p>
          <a:p>
            <a:pPr marL="342900" indent="-342900">
              <a:lnSpc>
                <a:spcPct val="150000"/>
              </a:lnSpc>
              <a:buFont typeface="Wingdings" pitchFamily="2" charset="2"/>
              <a:buChar char="q"/>
            </a:pPr>
            <a:r>
              <a:rPr lang="en-US" sz="2000" b="1" dirty="0"/>
              <a:t>Knowledge Base Question Answering (KBQA)</a:t>
            </a:r>
          </a:p>
          <a:p>
            <a:pPr>
              <a:lnSpc>
                <a:spcPct val="150000"/>
              </a:lnSpc>
            </a:pPr>
            <a:r>
              <a:rPr lang="en-US" sz="2000" b="1" dirty="0">
                <a:latin typeface="+mj-lt"/>
              </a:rPr>
              <a:t>Problem: </a:t>
            </a:r>
            <a:r>
              <a:rPr lang="en-US" sz="2000" dirty="0">
                <a:latin typeface="+mj-lt"/>
              </a:rPr>
              <a:t>Given a question, KBQA aims to pick out a fact from a given </a:t>
            </a:r>
          </a:p>
          <a:p>
            <a:pPr>
              <a:lnSpc>
                <a:spcPct val="150000"/>
              </a:lnSpc>
            </a:pPr>
            <a:r>
              <a:rPr lang="en-US" sz="2000" dirty="0">
                <a:latin typeface="+mj-lt"/>
              </a:rPr>
              <a:t>Knowledge base to answer the question</a:t>
            </a:r>
          </a:p>
          <a:p>
            <a:pPr>
              <a:lnSpc>
                <a:spcPct val="150000"/>
              </a:lnSpc>
            </a:pPr>
            <a:r>
              <a:rPr lang="en-US" sz="2000" b="1" dirty="0">
                <a:latin typeface="+mj-lt"/>
              </a:rPr>
              <a:t>Current study</a:t>
            </a:r>
            <a:r>
              <a:rPr lang="en-US" sz="2000" dirty="0">
                <a:latin typeface="+mj-lt"/>
              </a:rPr>
              <a:t>: Semantic parsing, Deep Learning, Contextual Information</a:t>
            </a:r>
          </a:p>
          <a:p>
            <a:pPr>
              <a:lnSpc>
                <a:spcPct val="150000"/>
              </a:lnSpc>
            </a:pPr>
            <a:r>
              <a:rPr lang="en-US" sz="2000" dirty="0">
                <a:latin typeface="+mj-lt"/>
              </a:rPr>
              <a:t>   </a:t>
            </a:r>
            <a:endParaRPr lang="en-US" sz="2200" dirty="0">
              <a:latin typeface="+mj-lt"/>
            </a:endParaRPr>
          </a:p>
          <a:p>
            <a:pPr marL="342900" indent="-342900">
              <a:buFont typeface="Wingdings" pitchFamily="2" charset="2"/>
              <a:buChar char="v"/>
            </a:pPr>
            <a:r>
              <a:rPr lang="en-US" b="1" dirty="0">
                <a:solidFill>
                  <a:srgbClr val="FF0000"/>
                </a:solidFill>
              </a:rPr>
              <a:t>Existing methods solve these two tasks separately</a:t>
            </a:r>
            <a:r>
              <a:rPr lang="en-US" dirty="0">
                <a:solidFill>
                  <a:srgbClr val="FF0000"/>
                </a:solidFill>
                <a:latin typeface="+mj-lt"/>
              </a:rPr>
              <a:t>. </a:t>
            </a:r>
            <a:r>
              <a:rPr lang="en-US" sz="1700" b="1" dirty="0">
                <a:solidFill>
                  <a:srgbClr val="FF0000"/>
                </a:solidFill>
                <a:latin typeface="+mj-lt"/>
              </a:rPr>
              <a:t>This requires large number </a:t>
            </a:r>
          </a:p>
          <a:p>
            <a:r>
              <a:rPr lang="en-US" sz="1700" b="1" dirty="0">
                <a:solidFill>
                  <a:srgbClr val="FF0000"/>
                </a:solidFill>
                <a:latin typeface="+mj-lt"/>
              </a:rPr>
              <a:t>of repetitive work and neglects the rich correlation information between tasks.</a:t>
            </a:r>
          </a:p>
          <a:p>
            <a:endParaRPr lang="en-US" sz="2200" dirty="0">
              <a:latin typeface="+mj-lt"/>
            </a:endParaRPr>
          </a:p>
          <a:p>
            <a:pPr marL="342900" indent="-342900">
              <a:buFont typeface="Wingdings" pitchFamily="2" charset="2"/>
              <a:buChar char="Ø"/>
            </a:pPr>
            <a:endParaRPr lang="en-US" sz="2200" dirty="0">
              <a:latin typeface="+mj-lt"/>
            </a:endParaRPr>
          </a:p>
        </p:txBody>
      </p:sp>
    </p:spTree>
    <p:extLst>
      <p:ext uri="{BB962C8B-B14F-4D97-AF65-F5344CB8AC3E}">
        <p14:creationId xmlns:p14="http://schemas.microsoft.com/office/powerpoint/2010/main" val="380339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Introduction</a:t>
            </a:r>
          </a:p>
        </p:txBody>
      </p:sp>
      <p:sp>
        <p:nvSpPr>
          <p:cNvPr id="20" name="TextBox 19">
            <a:extLst>
              <a:ext uri="{FF2B5EF4-FFF2-40B4-BE49-F238E27FC236}">
                <a16:creationId xmlns:a16="http://schemas.microsoft.com/office/drawing/2014/main" id="{A577EB1A-67E7-CB46-862F-E7218CBADCAF}"/>
              </a:ext>
            </a:extLst>
          </p:cNvPr>
          <p:cNvSpPr txBox="1"/>
          <p:nvPr/>
        </p:nvSpPr>
        <p:spPr>
          <a:xfrm>
            <a:off x="418532" y="1094488"/>
            <a:ext cx="8182536" cy="4091859"/>
          </a:xfrm>
          <a:prstGeom prst="rect">
            <a:avLst/>
          </a:prstGeom>
          <a:noFill/>
        </p:spPr>
        <p:txBody>
          <a:bodyPr wrap="none" rtlCol="0">
            <a:noAutofit/>
          </a:bodyPr>
          <a:lstStyle/>
          <a:p>
            <a:pPr marL="342900" indent="-342900">
              <a:lnSpc>
                <a:spcPct val="150000"/>
              </a:lnSpc>
              <a:buFont typeface="Wingdings" pitchFamily="2" charset="2"/>
              <a:buChar char="q"/>
            </a:pPr>
            <a:r>
              <a:rPr lang="en-US" sz="2200" dirty="0">
                <a:latin typeface="+mj-lt"/>
              </a:rPr>
              <a:t> </a:t>
            </a:r>
            <a:r>
              <a:rPr lang="en-US" sz="2000" b="1" dirty="0"/>
              <a:t>Multi-Task Learning (MTL)</a:t>
            </a:r>
          </a:p>
          <a:p>
            <a:pPr>
              <a:lnSpc>
                <a:spcPct val="150000"/>
              </a:lnSpc>
            </a:pPr>
            <a:r>
              <a:rPr lang="en-US" sz="2000" b="1" dirty="0">
                <a:latin typeface="+mj-lt"/>
              </a:rPr>
              <a:t>	Multi-task learning aims to jointly learn different related tasks</a:t>
            </a:r>
          </a:p>
          <a:p>
            <a:pPr>
              <a:lnSpc>
                <a:spcPct val="150000"/>
              </a:lnSpc>
            </a:pPr>
            <a:endParaRPr lang="en-US" sz="2000" b="1" dirty="0">
              <a:latin typeface="+mj-lt"/>
            </a:endParaRPr>
          </a:p>
          <a:p>
            <a:r>
              <a:rPr lang="en-US" sz="2000" b="1" dirty="0">
                <a:latin typeface="+mj-lt"/>
              </a:rPr>
              <a:t>Note: </a:t>
            </a:r>
            <a:r>
              <a:rPr lang="en-US" sz="2000" dirty="0">
                <a:latin typeface="+mj-lt"/>
              </a:rPr>
              <a:t>In this paper, we tackle answer selection (AS) and  KBQA tasks </a:t>
            </a:r>
          </a:p>
          <a:p>
            <a:r>
              <a:rPr lang="en-US" sz="2000" dirty="0">
                <a:latin typeface="+mj-lt"/>
              </a:rPr>
              <a:t>Simultaneously via multi-task learning.</a:t>
            </a:r>
          </a:p>
          <a:p>
            <a:endParaRPr lang="en-US" sz="2200" dirty="0">
              <a:latin typeface="+mj-lt"/>
            </a:endParaRPr>
          </a:p>
          <a:p>
            <a:r>
              <a:rPr lang="en-US" sz="2200" b="1" dirty="0">
                <a:latin typeface="+mj-lt"/>
              </a:rPr>
              <a:t>Motivation:</a:t>
            </a:r>
          </a:p>
          <a:p>
            <a:pPr>
              <a:lnSpc>
                <a:spcPct val="150000"/>
              </a:lnSpc>
            </a:pPr>
            <a:r>
              <a:rPr lang="en-US" sz="2000" dirty="0">
                <a:latin typeface="+mj-lt"/>
              </a:rPr>
              <a:t>	- Both AS &amp; KBQA can be regarded as a ranking problem, with one </a:t>
            </a:r>
          </a:p>
          <a:p>
            <a:pPr>
              <a:lnSpc>
                <a:spcPct val="150000"/>
              </a:lnSpc>
            </a:pPr>
            <a:r>
              <a:rPr lang="en-US" sz="2000" dirty="0">
                <a:latin typeface="+mj-lt"/>
              </a:rPr>
              <a:t>	   at text-level while the other at knowledge level.</a:t>
            </a:r>
            <a:r>
              <a:rPr lang="en-US" sz="2000" baseline="30000" dirty="0">
                <a:latin typeface="+mj-lt"/>
              </a:rPr>
              <a:t>1</a:t>
            </a:r>
          </a:p>
          <a:p>
            <a:pPr>
              <a:lnSpc>
                <a:spcPct val="150000"/>
              </a:lnSpc>
            </a:pPr>
            <a:r>
              <a:rPr lang="en-US" sz="2000" dirty="0">
                <a:latin typeface="+mj-lt"/>
              </a:rPr>
              <a:t>	- Both tasks can benefit each other: AS can incorporate external </a:t>
            </a:r>
          </a:p>
          <a:p>
            <a:pPr>
              <a:lnSpc>
                <a:spcPct val="150000"/>
              </a:lnSpc>
            </a:pPr>
            <a:r>
              <a:rPr lang="en-US" sz="2000" dirty="0">
                <a:latin typeface="+mj-lt"/>
              </a:rPr>
              <a:t>	  knowledge from the knowledge base, while KBQA can be improved </a:t>
            </a:r>
          </a:p>
          <a:p>
            <a:pPr>
              <a:lnSpc>
                <a:spcPct val="150000"/>
              </a:lnSpc>
            </a:pPr>
            <a:r>
              <a:rPr lang="en-US" sz="2000" dirty="0">
                <a:latin typeface="+mj-lt"/>
              </a:rPr>
              <a:t>	  by learning contextual information from AS.</a:t>
            </a:r>
            <a:r>
              <a:rPr lang="en-US" sz="2000" baseline="30000" dirty="0">
                <a:latin typeface="+mj-lt"/>
              </a:rPr>
              <a:t>2</a:t>
            </a:r>
            <a:r>
              <a:rPr lang="en-US" sz="2000" dirty="0">
                <a:latin typeface="+mj-lt"/>
              </a:rPr>
              <a:t> </a:t>
            </a:r>
          </a:p>
        </p:txBody>
      </p:sp>
      <p:sp>
        <p:nvSpPr>
          <p:cNvPr id="2" name="TextBox 1">
            <a:extLst>
              <a:ext uri="{FF2B5EF4-FFF2-40B4-BE49-F238E27FC236}">
                <a16:creationId xmlns:a16="http://schemas.microsoft.com/office/drawing/2014/main" id="{224B9571-50F4-6B4E-922E-AD02F025BD04}"/>
              </a:ext>
            </a:extLst>
          </p:cNvPr>
          <p:cNvSpPr txBox="1"/>
          <p:nvPr/>
        </p:nvSpPr>
        <p:spPr>
          <a:xfrm>
            <a:off x="200025" y="6400798"/>
            <a:ext cx="8695009" cy="400110"/>
          </a:xfrm>
          <a:prstGeom prst="rect">
            <a:avLst/>
          </a:prstGeom>
          <a:noFill/>
        </p:spPr>
        <p:txBody>
          <a:bodyPr wrap="none" rtlCol="0">
            <a:spAutoFit/>
          </a:bodyPr>
          <a:lstStyle/>
          <a:p>
            <a:r>
              <a:rPr lang="en-US" sz="1000" baseline="30000" dirty="0"/>
              <a:t>1</a:t>
            </a:r>
            <a:r>
              <a:rPr lang="en-US" sz="1000" dirty="0"/>
              <a:t>Savenkov, D., and </a:t>
            </a:r>
            <a:r>
              <a:rPr lang="en-US" sz="1000" dirty="0" err="1"/>
              <a:t>Agichtein</a:t>
            </a:r>
            <a:r>
              <a:rPr lang="en-US" sz="1000" dirty="0"/>
              <a:t>, E. 2017. </a:t>
            </a:r>
            <a:r>
              <a:rPr lang="en-US" sz="1000" dirty="0" err="1"/>
              <a:t>Evinets</a:t>
            </a:r>
            <a:r>
              <a:rPr lang="en-US" sz="1000" dirty="0"/>
              <a:t>: Neural networks for combining evidence signals for factoid question answering. In ACL, 299–304.</a:t>
            </a:r>
          </a:p>
          <a:p>
            <a:r>
              <a:rPr lang="en-US" sz="1000" baseline="30000" dirty="0"/>
              <a:t>2</a:t>
            </a:r>
            <a:r>
              <a:rPr lang="en-US" sz="1000" dirty="0"/>
              <a:t>Sorokin, D., and </a:t>
            </a:r>
            <a:r>
              <a:rPr lang="en-US" sz="1000" dirty="0" err="1"/>
              <a:t>Gurevych</a:t>
            </a:r>
            <a:r>
              <a:rPr lang="en-US" sz="1000" dirty="0"/>
              <a:t>, I. 2018. Modeling semantics with gated graph neural networks for knowledge base question answering. In COLING, 3306– 3317.</a:t>
            </a:r>
          </a:p>
        </p:txBody>
      </p:sp>
    </p:spTree>
    <p:extLst>
      <p:ext uri="{BB962C8B-B14F-4D97-AF65-F5344CB8AC3E}">
        <p14:creationId xmlns:p14="http://schemas.microsoft.com/office/powerpoint/2010/main" val="251565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Main Contribution</a:t>
            </a:r>
          </a:p>
        </p:txBody>
      </p:sp>
      <p:sp>
        <p:nvSpPr>
          <p:cNvPr id="20" name="TextBox 19">
            <a:extLst>
              <a:ext uri="{FF2B5EF4-FFF2-40B4-BE49-F238E27FC236}">
                <a16:creationId xmlns:a16="http://schemas.microsoft.com/office/drawing/2014/main" id="{A577EB1A-67E7-CB46-862F-E7218CBADCAF}"/>
              </a:ext>
            </a:extLst>
          </p:cNvPr>
          <p:cNvSpPr txBox="1"/>
          <p:nvPr/>
        </p:nvSpPr>
        <p:spPr>
          <a:xfrm>
            <a:off x="418532" y="1094488"/>
            <a:ext cx="8182536" cy="4091859"/>
          </a:xfrm>
          <a:prstGeom prst="rect">
            <a:avLst/>
          </a:prstGeom>
          <a:noFill/>
        </p:spPr>
        <p:txBody>
          <a:bodyPr wrap="none" rtlCol="0">
            <a:noAutofit/>
          </a:bodyPr>
          <a:lstStyle/>
          <a:p>
            <a:pPr marL="342900" indent="-342900">
              <a:lnSpc>
                <a:spcPct val="150000"/>
              </a:lnSpc>
              <a:buFont typeface="Wingdings" pitchFamily="2" charset="2"/>
              <a:buChar char="q"/>
            </a:pPr>
            <a:r>
              <a:rPr lang="en-US" sz="2200" dirty="0">
                <a:latin typeface="+mj-lt"/>
              </a:rPr>
              <a:t> </a:t>
            </a:r>
            <a:r>
              <a:rPr lang="en-US" sz="2000" b="1" dirty="0"/>
              <a:t>Multi-Task Question Answer Scheme</a:t>
            </a:r>
          </a:p>
          <a:p>
            <a:r>
              <a:rPr lang="en-US" sz="2000" b="1" dirty="0">
                <a:latin typeface="+mj-lt"/>
              </a:rPr>
              <a:t>Propose a novel multi-task learning scheme that utilizes multi-view attention </a:t>
            </a:r>
          </a:p>
          <a:p>
            <a:r>
              <a:rPr lang="en-US" sz="2000" b="1" dirty="0">
                <a:latin typeface="+mj-lt"/>
              </a:rPr>
              <a:t>learned from various perspectives to enable these tasks to interact with each</a:t>
            </a:r>
          </a:p>
          <a:p>
            <a:r>
              <a:rPr lang="en-US" sz="2000" b="1" dirty="0">
                <a:latin typeface="+mj-lt"/>
              </a:rPr>
              <a:t> other as well as learn more comprehensive sentence representations. </a:t>
            </a:r>
          </a:p>
          <a:p>
            <a:endParaRPr lang="en-US" sz="2000" b="1" dirty="0">
              <a:latin typeface="+mj-lt"/>
            </a:endParaRPr>
          </a:p>
          <a:p>
            <a:pPr>
              <a:lnSpc>
                <a:spcPct val="150000"/>
              </a:lnSpc>
            </a:pPr>
            <a:r>
              <a:rPr lang="en-US" sz="2000" b="1" dirty="0">
                <a:latin typeface="+mj-lt"/>
              </a:rPr>
              <a:t>Summary of contribution:</a:t>
            </a:r>
          </a:p>
          <a:p>
            <a:pPr marL="342900" indent="-342900">
              <a:buFont typeface="Arial" panose="020B0604020202020204" pitchFamily="34" charset="0"/>
              <a:buChar char="•"/>
            </a:pPr>
            <a:r>
              <a:rPr lang="en-US" dirty="0">
                <a:latin typeface="+mj-lt"/>
              </a:rPr>
              <a:t>We explore multi-task learning approaches for answer selection and knowledge</a:t>
            </a:r>
          </a:p>
          <a:p>
            <a:r>
              <a:rPr lang="en-US" dirty="0">
                <a:latin typeface="+mj-lt"/>
              </a:rPr>
              <a:t>      base question answering.</a:t>
            </a:r>
          </a:p>
          <a:p>
            <a:endParaRPr lang="en-US" dirty="0">
              <a:latin typeface="+mj-lt"/>
            </a:endParaRPr>
          </a:p>
          <a:p>
            <a:pPr marL="342900" indent="-342900">
              <a:buFont typeface="Arial" panose="020B0604020202020204" pitchFamily="34" charset="0"/>
              <a:buChar char="•"/>
            </a:pPr>
            <a:r>
              <a:rPr lang="en-US" dirty="0">
                <a:latin typeface="+mj-lt"/>
              </a:rPr>
              <a:t>We propose a novel multi-task learning scheme that leverages multi-view </a:t>
            </a:r>
          </a:p>
          <a:p>
            <a:r>
              <a:rPr lang="en-US" dirty="0">
                <a:latin typeface="+mj-lt"/>
              </a:rPr>
              <a:t>      attention mechanism to bridge different tasks.</a:t>
            </a:r>
          </a:p>
          <a:p>
            <a:endParaRPr lang="en-US" dirty="0">
              <a:latin typeface="+mj-lt"/>
            </a:endParaRPr>
          </a:p>
          <a:p>
            <a:pPr marL="342900" indent="-342900">
              <a:buFont typeface="Arial" panose="020B0604020202020204" pitchFamily="34" charset="0"/>
              <a:buChar char="•"/>
            </a:pPr>
            <a:r>
              <a:rPr lang="en-US" dirty="0">
                <a:latin typeface="+mj-lt"/>
              </a:rPr>
              <a:t>Experimental results show that multi-task learning of answer selection </a:t>
            </a:r>
          </a:p>
          <a:p>
            <a:r>
              <a:rPr lang="en-US" dirty="0">
                <a:latin typeface="+mj-lt"/>
              </a:rPr>
              <a:t>      and KBQA outperforms state-of-the-art single-task learning methods. </a:t>
            </a:r>
          </a:p>
          <a:p>
            <a:r>
              <a:rPr lang="en-US" dirty="0">
                <a:latin typeface="+mj-lt"/>
              </a:rPr>
              <a:t>     Besides, the multi-view attention based MTL scheme further enhance</a:t>
            </a:r>
          </a:p>
          <a:p>
            <a:r>
              <a:rPr lang="en-US" dirty="0">
                <a:latin typeface="+mj-lt"/>
              </a:rPr>
              <a:t>     the performance.</a:t>
            </a:r>
            <a:endParaRPr lang="en-US" b="1" dirty="0">
              <a:latin typeface="+mj-lt"/>
            </a:endParaRPr>
          </a:p>
          <a:p>
            <a:endParaRPr lang="en-US" dirty="0">
              <a:latin typeface="+mj-lt"/>
            </a:endParaRPr>
          </a:p>
          <a:p>
            <a:endParaRPr lang="en-US" b="1" dirty="0">
              <a:latin typeface="+mj-lt"/>
            </a:endParaRPr>
          </a:p>
          <a:p>
            <a:r>
              <a:rPr lang="en-US" sz="2000" b="1" dirty="0">
                <a:latin typeface="+mj-lt"/>
              </a:rPr>
              <a:t>		</a:t>
            </a:r>
          </a:p>
          <a:p>
            <a:pPr>
              <a:lnSpc>
                <a:spcPct val="150000"/>
              </a:lnSpc>
            </a:pPr>
            <a:endParaRPr lang="en-US" sz="2000" b="1" dirty="0">
              <a:latin typeface="+mj-lt"/>
            </a:endParaRPr>
          </a:p>
          <a:p>
            <a:endParaRPr lang="en-US" sz="2200" dirty="0">
              <a:latin typeface="+mj-lt"/>
            </a:endParaRPr>
          </a:p>
        </p:txBody>
      </p:sp>
    </p:spTree>
    <p:extLst>
      <p:ext uri="{BB962C8B-B14F-4D97-AF65-F5344CB8AC3E}">
        <p14:creationId xmlns:p14="http://schemas.microsoft.com/office/powerpoint/2010/main" val="111471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Outline</a:t>
            </a:r>
          </a:p>
        </p:txBody>
      </p:sp>
      <p:sp>
        <p:nvSpPr>
          <p:cNvPr id="20" name="TextBox 19">
            <a:extLst>
              <a:ext uri="{FF2B5EF4-FFF2-40B4-BE49-F238E27FC236}">
                <a16:creationId xmlns:a16="http://schemas.microsoft.com/office/drawing/2014/main" id="{A577EB1A-67E7-CB46-862F-E7218CBADCAF}"/>
              </a:ext>
            </a:extLst>
          </p:cNvPr>
          <p:cNvSpPr txBox="1"/>
          <p:nvPr/>
        </p:nvSpPr>
        <p:spPr>
          <a:xfrm>
            <a:off x="618564" y="1080200"/>
            <a:ext cx="7611036" cy="4091859"/>
          </a:xfrm>
          <a:prstGeom prst="rect">
            <a:avLst/>
          </a:prstGeom>
          <a:noFill/>
        </p:spPr>
        <p:txBody>
          <a:bodyPr wrap="none" rtlCol="0">
            <a:noAutofit/>
          </a:bodyPr>
          <a:lstStyle/>
          <a:p>
            <a:pPr marL="342900" indent="-342900">
              <a:buFont typeface="Wingdings" pitchFamily="2" charset="2"/>
              <a:buChar char="Ø"/>
            </a:pPr>
            <a:r>
              <a:rPr lang="en-US" sz="2200" b="1" dirty="0"/>
              <a:t>Introduction</a:t>
            </a:r>
          </a:p>
          <a:p>
            <a:pPr>
              <a:lnSpc>
                <a:spcPct val="150000"/>
              </a:lnSpc>
            </a:pPr>
            <a:r>
              <a:rPr lang="en-US" sz="2200" dirty="0">
                <a:latin typeface="+mj-lt"/>
              </a:rPr>
              <a:t>	- </a:t>
            </a:r>
            <a:r>
              <a:rPr lang="en-US" sz="2000" dirty="0">
                <a:latin typeface="+mj-lt"/>
              </a:rPr>
              <a:t>Answer Selection &amp; Knowledge Base Question Answering</a:t>
            </a:r>
          </a:p>
          <a:p>
            <a:pPr>
              <a:lnSpc>
                <a:spcPct val="150000"/>
              </a:lnSpc>
            </a:pPr>
            <a:r>
              <a:rPr lang="en-US" sz="2000" dirty="0">
                <a:latin typeface="+mj-lt"/>
              </a:rPr>
              <a:t>	- Multi-task Learning</a:t>
            </a:r>
            <a:endParaRPr lang="en-US" sz="2200" dirty="0">
              <a:latin typeface="+mj-lt"/>
            </a:endParaRPr>
          </a:p>
          <a:p>
            <a:pPr marL="342900" indent="-342900">
              <a:buFont typeface="Wingdings" pitchFamily="2" charset="2"/>
              <a:buChar char="Ø"/>
            </a:pPr>
            <a:r>
              <a:rPr lang="en-US" sz="2200" b="1" dirty="0"/>
              <a:t>Methodology</a:t>
            </a:r>
          </a:p>
          <a:p>
            <a:pPr>
              <a:lnSpc>
                <a:spcPct val="150000"/>
              </a:lnSpc>
            </a:pPr>
            <a:r>
              <a:rPr lang="en-US" sz="2200" dirty="0">
                <a:latin typeface="+mj-lt"/>
              </a:rPr>
              <a:t>	- </a:t>
            </a:r>
            <a:r>
              <a:rPr lang="en-US" sz="2000" dirty="0">
                <a:latin typeface="+mj-lt"/>
              </a:rPr>
              <a:t>Problem Definition</a:t>
            </a:r>
          </a:p>
          <a:p>
            <a:pPr>
              <a:lnSpc>
                <a:spcPct val="150000"/>
              </a:lnSpc>
            </a:pPr>
            <a:r>
              <a:rPr lang="en-US" sz="2000" dirty="0">
                <a:latin typeface="+mj-lt"/>
              </a:rPr>
              <a:t>	- Multi-Task Learning for Question Answering</a:t>
            </a:r>
          </a:p>
          <a:p>
            <a:pPr>
              <a:lnSpc>
                <a:spcPct val="150000"/>
              </a:lnSpc>
            </a:pPr>
            <a:r>
              <a:rPr lang="en-US" sz="2000" dirty="0">
                <a:latin typeface="+mj-lt"/>
              </a:rPr>
              <a:t>	- Multi-View Attention Scheme</a:t>
            </a:r>
            <a:endParaRPr lang="en-US" sz="2200" dirty="0">
              <a:latin typeface="+mj-lt"/>
            </a:endParaRPr>
          </a:p>
          <a:p>
            <a:pPr marL="342900" indent="-342900">
              <a:buFont typeface="Wingdings" pitchFamily="2" charset="2"/>
              <a:buChar char="Ø"/>
            </a:pPr>
            <a:r>
              <a:rPr lang="en-US" sz="2200" b="1" dirty="0"/>
              <a:t>Experiment</a:t>
            </a:r>
          </a:p>
          <a:p>
            <a:pPr>
              <a:lnSpc>
                <a:spcPct val="150000"/>
              </a:lnSpc>
            </a:pPr>
            <a:r>
              <a:rPr lang="en-US" sz="2200" dirty="0">
                <a:latin typeface="+mj-lt"/>
              </a:rPr>
              <a:t>	- </a:t>
            </a:r>
            <a:r>
              <a:rPr lang="en-US" sz="2000" dirty="0">
                <a:latin typeface="+mj-lt"/>
              </a:rPr>
              <a:t>Multi-Task Learning Results</a:t>
            </a:r>
          </a:p>
          <a:p>
            <a:pPr>
              <a:lnSpc>
                <a:spcPct val="150000"/>
              </a:lnSpc>
            </a:pPr>
            <a:r>
              <a:rPr lang="en-US" sz="2000" dirty="0">
                <a:latin typeface="+mj-lt"/>
              </a:rPr>
              <a:t>	- Ablation Analysis of Multi-View Attention</a:t>
            </a:r>
          </a:p>
          <a:p>
            <a:pPr>
              <a:lnSpc>
                <a:spcPct val="150000"/>
              </a:lnSpc>
            </a:pPr>
            <a:r>
              <a:rPr lang="en-US" sz="2000" dirty="0">
                <a:latin typeface="+mj-lt"/>
              </a:rPr>
              <a:t>	- Case Study of Multi-View Attention</a:t>
            </a:r>
          </a:p>
          <a:p>
            <a:pPr marL="342900" indent="-342900">
              <a:buFont typeface="Wingdings" pitchFamily="2" charset="2"/>
              <a:buChar char="Ø"/>
            </a:pPr>
            <a:r>
              <a:rPr lang="en-US" sz="2200" b="1" dirty="0"/>
              <a:t>Summary</a:t>
            </a:r>
          </a:p>
          <a:p>
            <a:pPr marL="342900" indent="-342900">
              <a:buFont typeface="Wingdings" pitchFamily="2" charset="2"/>
              <a:buChar char="Ø"/>
            </a:pPr>
            <a:endParaRPr lang="en-US" sz="2200" dirty="0">
              <a:latin typeface="+mj-lt"/>
            </a:endParaRPr>
          </a:p>
          <a:p>
            <a:endParaRPr lang="en-US" sz="2200" dirty="0">
              <a:latin typeface="+mj-lt"/>
            </a:endParaRPr>
          </a:p>
          <a:p>
            <a:pPr marL="342900" indent="-342900">
              <a:buFont typeface="Wingdings" pitchFamily="2" charset="2"/>
              <a:buChar char="Ø"/>
            </a:pPr>
            <a:endParaRPr lang="en-US" sz="2200" dirty="0">
              <a:latin typeface="+mj-lt"/>
            </a:endParaRPr>
          </a:p>
        </p:txBody>
      </p:sp>
      <p:sp>
        <p:nvSpPr>
          <p:cNvPr id="2" name="Rectangle 1">
            <a:extLst>
              <a:ext uri="{FF2B5EF4-FFF2-40B4-BE49-F238E27FC236}">
                <a16:creationId xmlns:a16="http://schemas.microsoft.com/office/drawing/2014/main" id="{BD03D55B-8EB0-B04E-AAC6-A9298E9C638B}"/>
              </a:ext>
            </a:extLst>
          </p:cNvPr>
          <p:cNvSpPr/>
          <p:nvPr/>
        </p:nvSpPr>
        <p:spPr>
          <a:xfrm>
            <a:off x="13447" y="1073960"/>
            <a:ext cx="9113083" cy="1304000"/>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50087B-9D00-874A-81CA-737C1D55AE88}"/>
              </a:ext>
            </a:extLst>
          </p:cNvPr>
          <p:cNvSpPr/>
          <p:nvPr/>
        </p:nvSpPr>
        <p:spPr>
          <a:xfrm>
            <a:off x="8681" y="4238038"/>
            <a:ext cx="9113083" cy="2505662"/>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41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77EB1A-67E7-CB46-862F-E7218CBADCAF}"/>
                  </a:ext>
                </a:extLst>
              </p:cNvPr>
              <p:cNvSpPr txBox="1"/>
              <p:nvPr/>
            </p:nvSpPr>
            <p:spPr>
              <a:xfrm>
                <a:off x="618563" y="1094488"/>
                <a:ext cx="7882499" cy="4091859"/>
              </a:xfrm>
              <a:prstGeom prst="rect">
                <a:avLst/>
              </a:prstGeom>
              <a:noFill/>
            </p:spPr>
            <p:txBody>
              <a:bodyPr wrap="none" rtlCol="0">
                <a:noAutofit/>
              </a:bodyPr>
              <a:lstStyle/>
              <a:p>
                <a:pPr marL="342900" indent="-342900">
                  <a:lnSpc>
                    <a:spcPct val="150000"/>
                  </a:lnSpc>
                  <a:buFont typeface="Wingdings" pitchFamily="2" charset="2"/>
                  <a:buChar char="q"/>
                </a:pPr>
                <a:r>
                  <a:rPr lang="en-US" sz="2000" b="1" dirty="0">
                    <a:latin typeface="+mj-lt"/>
                  </a:rPr>
                  <a:t>Multi-Task Learning for Question Answering</a:t>
                </a:r>
              </a:p>
              <a:p>
                <a:pPr marL="342900" indent="-342900">
                  <a:lnSpc>
                    <a:spcPct val="150000"/>
                  </a:lnSpc>
                  <a:buFont typeface="Wingdings" pitchFamily="2" charset="2"/>
                  <a:buChar char="§"/>
                </a:pPr>
                <a:r>
                  <a:rPr lang="en-US" sz="2000" b="1" dirty="0">
                    <a:latin typeface="+mj-lt"/>
                  </a:rPr>
                  <a:t>Problem Definition</a:t>
                </a:r>
              </a:p>
              <a:p>
                <a:r>
                  <a:rPr lang="en-US" sz="2000" b="1" dirty="0">
                    <a:latin typeface="+mj-lt"/>
                  </a:rPr>
                  <a:t>Ranking Problem: </a:t>
                </a:r>
                <a:r>
                  <a:rPr lang="en-US" dirty="0">
                    <a:latin typeface="+mj-lt"/>
                  </a:rPr>
                  <a:t>Given  question </a:t>
                </a:r>
                <a:r>
                  <a:rPr lang="en-US" b="1" i="1" dirty="0">
                    <a:latin typeface="Times New Roman" panose="02020603050405020304" pitchFamily="18" charset="0"/>
                    <a:cs typeface="Times New Roman" panose="02020603050405020304" pitchFamily="18" charset="0"/>
                  </a:rPr>
                  <a:t>q</a:t>
                </a:r>
                <a:r>
                  <a:rPr lang="en-US" b="1" i="1" baseline="-25000" dirty="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Q, </a:t>
                </a:r>
                <a:r>
                  <a:rPr lang="en-US" dirty="0">
                    <a:latin typeface="+mj-lt"/>
                    <a:cs typeface="Times New Roman" panose="02020603050405020304" pitchFamily="18" charset="0"/>
                  </a:rPr>
                  <a:t>the task is to rank a set of</a:t>
                </a:r>
              </a:p>
              <a:p>
                <a:r>
                  <a:rPr lang="en-US" dirty="0">
                    <a:latin typeface="+mj-lt"/>
                    <a:cs typeface="Times New Roman" panose="02020603050405020304" pitchFamily="18" charset="0"/>
                  </a:rPr>
                  <a:t>candidate answer sentences or facts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a:t>
                </a:r>
              </a:p>
              <a:p>
                <a:pPr>
                  <a:lnSpc>
                    <a:spcPct val="150000"/>
                  </a:lnSpc>
                </a:pPr>
                <a:r>
                  <a:rPr lang="en-US" sz="2000" b="1" dirty="0">
                    <a:latin typeface="+mj-lt"/>
                    <a:cs typeface="Times New Roman" panose="02020603050405020304" pitchFamily="18" charset="0"/>
                  </a:rPr>
                  <a:t>Inputs: </a:t>
                </a:r>
              </a:p>
              <a:p>
                <a:pPr marL="342900" indent="-342900">
                  <a:buFont typeface="Arial" panose="020B0604020202020204" pitchFamily="34" charset="0"/>
                  <a:buChar char="•"/>
                </a:pPr>
                <a:r>
                  <a:rPr lang="en-US" dirty="0">
                    <a:latin typeface="+mj-lt"/>
                    <a:cs typeface="Times New Roman" panose="02020603050405020304" pitchFamily="18" charset="0"/>
                  </a:rPr>
                  <a:t>a word sequence </a:t>
                </a:r>
                <a:r>
                  <a:rPr lang="en-US" i="1" dirty="0">
                    <a:latin typeface="Times New Roman" panose="02020603050405020304" pitchFamily="18" charset="0"/>
                    <a:cs typeface="Times New Roman" panose="02020603050405020304" pitchFamily="18" charset="0"/>
                  </a:rPr>
                  <a:t>W</a:t>
                </a:r>
                <a:r>
                  <a:rPr lang="en-US" dirty="0"/>
                  <a:t> = {</a:t>
                </a:r>
                <a:r>
                  <a:rPr lang="en-US" i="1" dirty="0">
                    <a:latin typeface="Times New Roman" panose="02020603050405020304" pitchFamily="18" charset="0"/>
                    <a:cs typeface="Times New Roman" panose="02020603050405020304" pitchFamily="18" charset="0"/>
                  </a:rPr>
                  <a:t>w</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w</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L</a:t>
                </a:r>
                <a:r>
                  <a:rPr lang="en-US" dirty="0"/>
                  <a:t>} </a:t>
                </a:r>
              </a:p>
              <a:p>
                <a:pPr marL="342900" indent="-342900">
                  <a:buFont typeface="Arial" panose="020B0604020202020204" pitchFamily="34" charset="0"/>
                  <a:buChar char="•"/>
                </a:pPr>
                <a:r>
                  <a:rPr lang="en-US" dirty="0">
                    <a:latin typeface="+mj-lt"/>
                    <a:cs typeface="Times New Roman" panose="02020603050405020304" pitchFamily="18" charset="0"/>
                  </a:rPr>
                  <a:t>a knowledge sequence </a:t>
                </a:r>
                <a:r>
                  <a:rPr lang="en-US" i="1" dirty="0">
                    <a:latin typeface="Times New Roman" panose="02020603050405020304" pitchFamily="18" charset="0"/>
                    <a:cs typeface="Times New Roman" panose="02020603050405020304" pitchFamily="18" charset="0"/>
                  </a:rPr>
                  <a:t>K</a:t>
                </a:r>
                <a:r>
                  <a:rPr lang="en-US" dirty="0"/>
                  <a:t> = {</a:t>
                </a:r>
                <a:r>
                  <a:rPr lang="en-US" i="1" dirty="0">
                    <a:latin typeface="Times New Roman" panose="02020603050405020304" pitchFamily="18" charset="0"/>
                    <a:cs typeface="Times New Roman" panose="02020603050405020304" pitchFamily="18" charset="0"/>
                  </a:rPr>
                  <a:t>k</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k</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L</a:t>
                </a:r>
                <a:r>
                  <a:rPr lang="en-US" dirty="0"/>
                  <a:t>} </a:t>
                </a:r>
              </a:p>
              <a:p>
                <a:pPr marL="342900" indent="-34290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t  </a:t>
                </a:r>
                <a:r>
                  <a:rPr lang="en-US" dirty="0">
                    <a:latin typeface="+mj-lt"/>
                    <a:cs typeface="Times New Roman" panose="02020603050405020304" pitchFamily="18" charset="0"/>
                  </a:rPr>
                  <a:t>as the </a:t>
                </a:r>
                <a:r>
                  <a:rPr lang="en-US" i="1" dirty="0">
                    <a:latin typeface="Times New Roman" panose="02020603050405020304" pitchFamily="18" charset="0"/>
                    <a:cs typeface="Times New Roman" panose="02020603050405020304" pitchFamily="18" charset="0"/>
                  </a:rPr>
                  <a:t>t-</a:t>
                </a:r>
                <a:r>
                  <a:rPr lang="en-US" i="1" dirty="0" err="1">
                    <a:latin typeface="Times New Roman" panose="02020603050405020304" pitchFamily="18" charset="0"/>
                    <a:cs typeface="Times New Roman" panose="02020603050405020304" pitchFamily="18" charset="0"/>
                  </a:rPr>
                  <a:t>th</a:t>
                </a:r>
                <a:r>
                  <a:rPr lang="en-US" dirty="0">
                    <a:latin typeface="+mj-lt"/>
                    <a:cs typeface="Times New Roman" panose="02020603050405020304" pitchFamily="18" charset="0"/>
                  </a:rPr>
                  <a:t> preprocessed task dataset with</a:t>
                </a:r>
                <a:r>
                  <a:rPr lang="en-US" i="1" dirty="0">
                    <a:latin typeface="Times New Roman" panose="02020603050405020304" pitchFamily="18" charset="0"/>
                    <a:cs typeface="Times New Roman" panose="02020603050405020304" pitchFamily="18" charset="0"/>
                  </a:rPr>
                  <a:t> N </a:t>
                </a:r>
                <a:r>
                  <a:rPr lang="en-US" dirty="0">
                    <a:latin typeface="+mj-lt"/>
                    <a:cs typeface="Times New Roman" panose="02020603050405020304" pitchFamily="18" charset="0"/>
                  </a:rPr>
                  <a:t>samples: </a:t>
                </a:r>
              </a:p>
              <a:p>
                <a:r>
                  <a:rPr lang="en-US" sz="2000" i="1" dirty="0">
                    <a:latin typeface="Times New Roman" panose="02020603050405020304" pitchFamily="18" charset="0"/>
                    <a:cs typeface="Times New Roman" panose="02020603050405020304" pitchFamily="18" charset="0"/>
                  </a:rPr>
                  <a:t>     D</a:t>
                </a:r>
                <a:r>
                  <a:rPr lang="en-US" sz="2000" i="1" baseline="-25000" dirty="0">
                    <a:latin typeface="Times New Roman" panose="02020603050405020304" pitchFamily="18" charset="0"/>
                    <a:cs typeface="Times New Roman" panose="02020603050405020304" pitchFamily="18" charset="0"/>
                  </a:rPr>
                  <a:t>t</a:t>
                </a:r>
                <a:r>
                  <a:rPr lang="en-US" sz="2000" dirty="0"/>
                  <a:t> = {(</a:t>
                </a:r>
                <a:r>
                  <a:rPr lang="en-US" sz="2000" i="1" dirty="0">
                    <a:latin typeface="Times New Roman" panose="02020603050405020304" pitchFamily="18" charset="0"/>
                    <a:cs typeface="Times New Roman" panose="02020603050405020304" pitchFamily="18" charset="0"/>
                  </a:rPr>
                  <a:t>W</a:t>
                </a:r>
                <a:r>
                  <a:rPr lang="en-US" sz="2000" dirty="0"/>
                  <a:t> </a:t>
                </a:r>
                <a14:m>
                  <m:oMath xmlns:m="http://schemas.openxmlformats.org/officeDocument/2006/math">
                    <m:f>
                      <m:fPr>
                        <m:type m:val="noBar"/>
                        <m:ctrlPr>
                          <a:rPr lang="en-US" sz="2000" i="1">
                            <a:latin typeface="Cambria Math" panose="02040503050406030204" pitchFamily="18" charset="0"/>
                          </a:rPr>
                        </m:ctrlPr>
                      </m:fPr>
                      <m:num>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num>
                      <m:den>
                        <m:r>
                          <a:rPr lang="en-US" sz="2000" b="0" i="1" smtClean="0">
                            <a:latin typeface="Cambria Math" panose="02040503050406030204" pitchFamily="18" charset="0"/>
                          </a:rPr>
                          <m:t>𝑞</m:t>
                        </m:r>
                        <m:r>
                          <a:rPr lang="en-US" sz="2000" b="0" i="1" baseline="-25000" smtClean="0">
                            <a:latin typeface="Cambria Math" panose="02040503050406030204" pitchFamily="18" charset="0"/>
                          </a:rPr>
                          <m:t>𝑖</m:t>
                        </m:r>
                      </m:den>
                    </m:f>
                  </m:oMath>
                </a14:m>
                <a:r>
                  <a:rPr lang="en-US" sz="2000" i="1" dirty="0">
                    <a:latin typeface="Times New Roman" panose="02020603050405020304" pitchFamily="18" charset="0"/>
                    <a:cs typeface="Times New Roman" panose="02020603050405020304" pitchFamily="18" charset="0"/>
                  </a:rPr>
                  <a:t> , K</a:t>
                </a:r>
                <a:r>
                  <a:rPr lang="en-US" sz="2000" dirty="0"/>
                  <a:t> </a:t>
                </a:r>
                <a14:m>
                  <m:oMath xmlns:m="http://schemas.openxmlformats.org/officeDocument/2006/math">
                    <m:f>
                      <m:fPr>
                        <m:type m:val="noBa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𝑞</m:t>
                        </m:r>
                        <m:r>
                          <a:rPr lang="en-US" sz="2000" i="1" baseline="-25000">
                            <a:latin typeface="Cambria Math" panose="02040503050406030204" pitchFamily="18" charset="0"/>
                          </a:rPr>
                          <m:t>𝑖</m:t>
                        </m:r>
                      </m:den>
                    </m:f>
                  </m:oMath>
                </a14:m>
                <a:r>
                  <a:rPr lang="en-US" sz="2000" i="1" baseline="30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 , W</a:t>
                </a:r>
                <a:r>
                  <a:rPr lang="en-US" sz="2000" dirty="0"/>
                  <a:t> </a:t>
                </a:r>
                <a14:m>
                  <m:oMath xmlns:m="http://schemas.openxmlformats.org/officeDocument/2006/math">
                    <m:f>
                      <m:fPr>
                        <m:type m:val="noBa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b="0" i="1" smtClean="0">
                            <a:latin typeface="Cambria Math" panose="02040503050406030204" pitchFamily="18" charset="0"/>
                          </a:rPr>
                          <m:t>𝑎</m:t>
                        </m:r>
                        <m:r>
                          <a:rPr lang="en-US" sz="2000" i="1" baseline="-25000">
                            <a:latin typeface="Cambria Math" panose="02040503050406030204" pitchFamily="18" charset="0"/>
                          </a:rPr>
                          <m:t>𝑖</m:t>
                        </m:r>
                      </m:den>
                    </m:f>
                  </m:oMath>
                </a14:m>
                <a:r>
                  <a:rPr lang="en-US" sz="2000" i="1" baseline="30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 , K</a:t>
                </a:r>
                <a:r>
                  <a:rPr lang="en-US" sz="2000" dirty="0"/>
                  <a:t> </a:t>
                </a:r>
                <a14:m>
                  <m:oMath xmlns:m="http://schemas.openxmlformats.org/officeDocument/2006/math">
                    <m:f>
                      <m:fPr>
                        <m:type m:val="noBa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b="0" i="1" smtClean="0">
                            <a:latin typeface="Cambria Math" panose="02040503050406030204" pitchFamily="18" charset="0"/>
                          </a:rPr>
                          <m:t>𝑎</m:t>
                        </m:r>
                        <m:r>
                          <a:rPr lang="en-US" sz="2000" i="1" baseline="-25000">
                            <a:latin typeface="Cambria Math" panose="02040503050406030204" pitchFamily="18" charset="0"/>
                          </a:rPr>
                          <m:t>𝑖</m:t>
                        </m:r>
                      </m:den>
                    </m:f>
                  </m:oMath>
                </a14:m>
                <a:r>
                  <a:rPr lang="en-US" sz="2000" i="1" baseline="30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 , Y</a:t>
                </a:r>
                <a:r>
                  <a:rPr lang="en-US" sz="2000" dirty="0"/>
                  <a:t> </a:t>
                </a:r>
                <a14:m>
                  <m:oMath xmlns:m="http://schemas.openxmlformats.org/officeDocument/2006/math">
                    <m:f>
                      <m:fPr>
                        <m:type m:val="noBa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b="0" i="1" smtClean="0">
                            <a:latin typeface="Cambria Math" panose="02040503050406030204" pitchFamily="18" charset="0"/>
                          </a:rPr>
                          <m:t>𝑖</m:t>
                        </m:r>
                      </m:den>
                    </m:f>
                  </m:oMath>
                </a14:m>
                <a:r>
                  <a:rPr lang="en-US" sz="2000" dirty="0"/>
                  <a:t>)}</a:t>
                </a:r>
                <a14:m>
                  <m:oMath xmlns:m="http://schemas.openxmlformats.org/officeDocument/2006/math">
                    <m:f>
                      <m:fPr>
                        <m:type m:val="noBar"/>
                        <m:ctrlPr>
                          <a:rPr lang="en-US" sz="2000" i="1" smtClean="0">
                            <a:latin typeface="Cambria Math" panose="02040503050406030204" pitchFamily="18" charset="0"/>
                          </a:rPr>
                        </m:ctrlPr>
                      </m:fPr>
                      <m:num>
                        <m:r>
                          <a:rPr lang="en-US" sz="2000" b="0" i="1" smtClean="0">
                            <a:latin typeface="Cambria Math" panose="02040503050406030204" pitchFamily="18" charset="0"/>
                          </a:rPr>
                          <m:t>𝑁</m:t>
                        </m:r>
                        <m:r>
                          <a:rPr lang="en-US" sz="2000" b="0" i="1" baseline="-25000" smtClean="0">
                            <a:latin typeface="Cambria Math" panose="02040503050406030204" pitchFamily="18" charset="0"/>
                          </a:rPr>
                          <m:t>𝑡</m:t>
                        </m:r>
                      </m:num>
                      <m:den>
                        <m:r>
                          <a:rPr lang="en-US" sz="2000" b="0" i="1" smtClean="0">
                            <a:latin typeface="Cambria Math" panose="02040503050406030204" pitchFamily="18" charset="0"/>
                          </a:rPr>
                          <m:t>𝑖</m:t>
                        </m:r>
                        <m:r>
                          <a:rPr lang="en-US" sz="2000" b="0" i="1" smtClean="0">
                            <a:latin typeface="Cambria Math" panose="02040503050406030204" pitchFamily="18" charset="0"/>
                          </a:rPr>
                          <m:t>=1</m:t>
                        </m:r>
                      </m:den>
                    </m:f>
                  </m:oMath>
                </a14:m>
                <a:r>
                  <a:rPr lang="en-US" b="1" i="1" baseline="-25000" dirty="0">
                    <a:latin typeface="Times New Roman" panose="02020603050405020304" pitchFamily="18" charset="0"/>
                    <a:cs typeface="Times New Roman" panose="02020603050405020304" pitchFamily="18" charset="0"/>
                  </a:rPr>
                  <a:t>,   </a:t>
                </a:r>
                <a:r>
                  <a:rPr lang="en-US" dirty="0">
                    <a:latin typeface="+mj-lt"/>
                    <a:cs typeface="Times New Roman" panose="02020603050405020304" pitchFamily="18" charset="0"/>
                  </a:rPr>
                  <a:t>where </a:t>
                </a:r>
                <a:r>
                  <a:rPr lang="en-US" i="1" dirty="0">
                    <a:latin typeface="Times New Roman" panose="02020603050405020304" pitchFamily="18" charset="0"/>
                    <a:cs typeface="Times New Roman" panose="02020603050405020304" pitchFamily="18" charset="0"/>
                  </a:rPr>
                  <a:t>Y</a:t>
                </a:r>
                <a:r>
                  <a:rPr lang="en-US" dirty="0"/>
                  <a:t> </a:t>
                </a:r>
                <a14:m>
                  <m:oMath xmlns:m="http://schemas.openxmlformats.org/officeDocument/2006/math">
                    <m:f>
                      <m:fPr>
                        <m:type m:val="noBa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𝑖</m:t>
                        </m:r>
                      </m:den>
                    </m:f>
                    <m:r>
                      <a:rPr lang="en-US" i="1">
                        <a:latin typeface="Cambria Math" panose="02040503050406030204" pitchFamily="18" charset="0"/>
                      </a:rPr>
                      <m:t> </m:t>
                    </m:r>
                  </m:oMath>
                </a14:m>
                <a:r>
                  <a:rPr lang="en-US" dirty="0">
                    <a:latin typeface="+mj-lt"/>
                  </a:rPr>
                  <a:t> denotes the label </a:t>
                </a:r>
              </a:p>
              <a:p>
                <a:r>
                  <a:rPr lang="en-US" dirty="0">
                    <a:latin typeface="+mj-lt"/>
                  </a:rPr>
                  <a:t>     Of the </a:t>
                </a:r>
                <a:r>
                  <a:rPr lang="en-US" i="1" dirty="0" err="1">
                    <a:latin typeface="Times New Roman" panose="02020603050405020304" pitchFamily="18" charset="0"/>
                    <a:cs typeface="Times New Roman" panose="02020603050405020304" pitchFamily="18" charset="0"/>
                  </a:rPr>
                  <a:t>i-th</a:t>
                </a:r>
                <a:r>
                  <a:rPr lang="en-US" i="1" dirty="0">
                    <a:latin typeface="Times New Roman" panose="02020603050405020304" pitchFamily="18" charset="0"/>
                    <a:cs typeface="Times New Roman" panose="02020603050405020304" pitchFamily="18" charset="0"/>
                  </a:rPr>
                  <a:t> </a:t>
                </a:r>
                <a:r>
                  <a:rPr lang="en-US" b="1" dirty="0">
                    <a:latin typeface="+mj-lt"/>
                    <a:cs typeface="Times New Roman" panose="02020603050405020304" pitchFamily="18" charset="0"/>
                  </a:rPr>
                  <a:t>QA</a:t>
                </a:r>
                <a:r>
                  <a:rPr lang="en-US" dirty="0">
                    <a:latin typeface="+mj-lt"/>
                    <a:cs typeface="Times New Roman" panose="02020603050405020304" pitchFamily="18" charset="0"/>
                  </a:rPr>
                  <a:t> pair in the </a:t>
                </a:r>
                <a:r>
                  <a:rPr lang="en-US" i="1" dirty="0">
                    <a:latin typeface="Times New Roman" panose="02020603050405020304" pitchFamily="18" charset="0"/>
                    <a:cs typeface="Times New Roman" panose="02020603050405020304" pitchFamily="18" charset="0"/>
                  </a:rPr>
                  <a:t>t-</a:t>
                </a:r>
                <a:r>
                  <a:rPr lang="en-US" i="1" dirty="0" err="1">
                    <a:latin typeface="Times New Roman" panose="02020603050405020304" pitchFamily="18" charset="0"/>
                    <a:cs typeface="Times New Roman" panose="02020603050405020304" pitchFamily="18" charset="0"/>
                  </a:rPr>
                  <a:t>th</a:t>
                </a:r>
                <a:r>
                  <a:rPr lang="en-US" i="1" dirty="0">
                    <a:latin typeface="Times New Roman" panose="02020603050405020304" pitchFamily="18" charset="0"/>
                    <a:cs typeface="Times New Roman" panose="02020603050405020304" pitchFamily="18" charset="0"/>
                  </a:rPr>
                  <a:t> </a:t>
                </a:r>
                <a:r>
                  <a:rPr lang="en-US" dirty="0">
                    <a:latin typeface="+mj-lt"/>
                    <a:cs typeface="Times New Roman" panose="02020603050405020304" pitchFamily="18" charset="0"/>
                  </a:rPr>
                  <a:t>task.</a:t>
                </a:r>
              </a:p>
              <a:p>
                <a:pPr>
                  <a:lnSpc>
                    <a:spcPct val="150000"/>
                  </a:lnSpc>
                </a:pPr>
                <a:r>
                  <a:rPr lang="en-US" sz="2000" b="1" dirty="0">
                    <a:latin typeface="+mj-lt"/>
                    <a:cs typeface="Times New Roman" panose="02020603050405020304" pitchFamily="18" charset="0"/>
                  </a:rPr>
                  <a:t>Outputs:  </a:t>
                </a:r>
                <a:r>
                  <a:rPr lang="en-US" dirty="0">
                    <a:latin typeface="+mj-lt"/>
                    <a:cs typeface="Times New Roman" panose="02020603050405020304" pitchFamily="18" charset="0"/>
                  </a:rPr>
                  <a:t>a relevancy score </a:t>
                </a:r>
                <a:r>
                  <a:rPr lang="en-US" i="1" dirty="0">
                    <a:latin typeface="Times New Roman" panose="02020603050405020304" pitchFamily="18" charset="0"/>
                    <a:cs typeface="Times New Roman" panose="02020603050405020304" pitchFamily="18" charset="0"/>
                  </a:rPr>
                  <a:t>f</a:t>
                </a:r>
                <a:r>
                  <a:rPr lang="en-US" dirty="0">
                    <a:latin typeface="+mj-lt"/>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q,a</a:t>
                </a:r>
                <a:r>
                  <a:rPr lang="en-US" dirty="0">
                    <a:latin typeface="+mj-lt"/>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[0, 1]</a:t>
                </a:r>
                <a:r>
                  <a:rPr lang="en-US" dirty="0">
                    <a:latin typeface="+mj-lt"/>
                    <a:cs typeface="Times New Roman" panose="02020603050405020304" pitchFamily="18" charset="0"/>
                  </a:rPr>
                  <a:t>  for each QA pair</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mc:Choice>
        <mc:Fallback xmlns="">
          <p:sp>
            <p:nvSpPr>
              <p:cNvPr id="20" name="TextBox 19">
                <a:extLst>
                  <a:ext uri="{FF2B5EF4-FFF2-40B4-BE49-F238E27FC236}">
                    <a16:creationId xmlns:a16="http://schemas.microsoft.com/office/drawing/2014/main" id="{A577EB1A-67E7-CB46-862F-E7218CBADCAF}"/>
                  </a:ext>
                </a:extLst>
              </p:cNvPr>
              <p:cNvSpPr txBox="1">
                <a:spLocks noRot="1" noChangeAspect="1" noMove="1" noResize="1" noEditPoints="1" noAdjustHandles="1" noChangeArrowheads="1" noChangeShapeType="1" noTextEdit="1"/>
              </p:cNvSpPr>
              <p:nvPr/>
            </p:nvSpPr>
            <p:spPr>
              <a:xfrm>
                <a:off x="618563" y="1094488"/>
                <a:ext cx="7882499" cy="4091859"/>
              </a:xfrm>
              <a:prstGeom prst="rect">
                <a:avLst/>
              </a:prstGeom>
              <a:blipFill>
                <a:blip r:embed="rId3"/>
                <a:stretch>
                  <a:fillRect l="-805" r="-24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B9E356D-0399-634B-BC1E-2C02CD6506B6}"/>
              </a:ext>
            </a:extLst>
          </p:cNvPr>
          <p:cNvPicPr>
            <a:picLocks noChangeAspect="1"/>
          </p:cNvPicPr>
          <p:nvPr/>
        </p:nvPicPr>
        <p:blipFill>
          <a:blip r:embed="rId4"/>
          <a:stretch>
            <a:fillRect/>
          </a:stretch>
        </p:blipFill>
        <p:spPr>
          <a:xfrm>
            <a:off x="444213" y="5204946"/>
            <a:ext cx="8312727" cy="1104348"/>
          </a:xfrm>
          <a:prstGeom prst="rect">
            <a:avLst/>
          </a:prstGeom>
        </p:spPr>
      </p:pic>
      <p:sp>
        <p:nvSpPr>
          <p:cNvPr id="6" name="TextBox 5">
            <a:extLst>
              <a:ext uri="{FF2B5EF4-FFF2-40B4-BE49-F238E27FC236}">
                <a16:creationId xmlns:a16="http://schemas.microsoft.com/office/drawing/2014/main" id="{AF0E71D0-4205-694B-A25D-D0EF9AE0439D}"/>
              </a:ext>
            </a:extLst>
          </p:cNvPr>
          <p:cNvSpPr txBox="1"/>
          <p:nvPr/>
        </p:nvSpPr>
        <p:spPr>
          <a:xfrm>
            <a:off x="2586038" y="6337869"/>
            <a:ext cx="3701654" cy="338554"/>
          </a:xfrm>
          <a:prstGeom prst="rect">
            <a:avLst/>
          </a:prstGeom>
          <a:noFill/>
        </p:spPr>
        <p:txBody>
          <a:bodyPr wrap="none" rtlCol="0">
            <a:spAutoFit/>
          </a:bodyPr>
          <a:lstStyle/>
          <a:p>
            <a:r>
              <a:rPr lang="en-US" sz="1600" dirty="0"/>
              <a:t>Table 1: Examples of AS and KBQA Data</a:t>
            </a:r>
          </a:p>
        </p:txBody>
      </p:sp>
    </p:spTree>
    <p:extLst>
      <p:ext uri="{BB962C8B-B14F-4D97-AF65-F5344CB8AC3E}">
        <p14:creationId xmlns:p14="http://schemas.microsoft.com/office/powerpoint/2010/main" val="332131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9960"/>
            <a:ext cx="9113083" cy="10612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Methodology</a:t>
            </a:r>
          </a:p>
        </p:txBody>
      </p:sp>
      <p:sp>
        <p:nvSpPr>
          <p:cNvPr id="20" name="TextBox 19">
            <a:extLst>
              <a:ext uri="{FF2B5EF4-FFF2-40B4-BE49-F238E27FC236}">
                <a16:creationId xmlns:a16="http://schemas.microsoft.com/office/drawing/2014/main" id="{A577EB1A-67E7-CB46-862F-E7218CBADCAF}"/>
              </a:ext>
            </a:extLst>
          </p:cNvPr>
          <p:cNvSpPr txBox="1"/>
          <p:nvPr/>
        </p:nvSpPr>
        <p:spPr>
          <a:xfrm>
            <a:off x="471488" y="1090198"/>
            <a:ext cx="8229599" cy="485715"/>
          </a:xfrm>
          <a:prstGeom prst="rect">
            <a:avLst/>
          </a:prstGeom>
          <a:noFill/>
        </p:spPr>
        <p:txBody>
          <a:bodyPr wrap="none" rtlCol="0">
            <a:noAutofit/>
          </a:bodyPr>
          <a:lstStyle/>
          <a:p>
            <a:pPr marL="342900" indent="-342900">
              <a:lnSpc>
                <a:spcPct val="150000"/>
              </a:lnSpc>
              <a:buFont typeface="Wingdings" pitchFamily="2" charset="2"/>
              <a:buChar char="q"/>
            </a:pPr>
            <a:r>
              <a:rPr lang="en-US" sz="2000" b="1" dirty="0">
                <a:latin typeface="+mj-lt"/>
              </a:rPr>
              <a:t>Multi-Task Learning for Question Answering </a:t>
            </a:r>
          </a:p>
          <a:p>
            <a:pPr marL="342900" indent="-342900">
              <a:lnSpc>
                <a:spcPct val="150000"/>
              </a:lnSpc>
              <a:buFont typeface="Wingdings" pitchFamily="2" charset="2"/>
              <a:buChar char="§"/>
            </a:pPr>
            <a:r>
              <a:rPr lang="en-US" sz="2000" b="1" dirty="0">
                <a:latin typeface="+mj-lt"/>
              </a:rPr>
              <a:t>Multi-Task QA network (MTQA-net)</a:t>
            </a:r>
            <a:r>
              <a:rPr lang="en-US" sz="2000" dirty="0">
                <a:latin typeface="+mj-lt"/>
              </a:rPr>
              <a:t>	</a:t>
            </a:r>
            <a:endParaRPr lang="en-US" sz="2200" dirty="0">
              <a:latin typeface="+mj-lt"/>
            </a:endParaRPr>
          </a:p>
          <a:p>
            <a:endParaRPr lang="en-US" sz="2200" dirty="0">
              <a:latin typeface="+mj-lt"/>
            </a:endParaRPr>
          </a:p>
          <a:p>
            <a:endParaRPr lang="en-US" sz="2200" dirty="0">
              <a:latin typeface="+mj-lt"/>
            </a:endParaRPr>
          </a:p>
        </p:txBody>
      </p:sp>
      <p:pic>
        <p:nvPicPr>
          <p:cNvPr id="2" name="Picture 1">
            <a:extLst>
              <a:ext uri="{FF2B5EF4-FFF2-40B4-BE49-F238E27FC236}">
                <a16:creationId xmlns:a16="http://schemas.microsoft.com/office/drawing/2014/main" id="{78C35671-91B4-0449-B912-729FFD383F97}"/>
              </a:ext>
            </a:extLst>
          </p:cNvPr>
          <p:cNvPicPr>
            <a:picLocks noChangeAspect="1"/>
          </p:cNvPicPr>
          <p:nvPr/>
        </p:nvPicPr>
        <p:blipFill>
          <a:blip r:embed="rId3"/>
          <a:stretch>
            <a:fillRect/>
          </a:stretch>
        </p:blipFill>
        <p:spPr>
          <a:xfrm>
            <a:off x="2272443" y="2037483"/>
            <a:ext cx="4595091" cy="3983182"/>
          </a:xfrm>
          <a:prstGeom prst="rect">
            <a:avLst/>
          </a:prstGeom>
        </p:spPr>
      </p:pic>
      <p:sp>
        <p:nvSpPr>
          <p:cNvPr id="3" name="TextBox 2">
            <a:extLst>
              <a:ext uri="{FF2B5EF4-FFF2-40B4-BE49-F238E27FC236}">
                <a16:creationId xmlns:a16="http://schemas.microsoft.com/office/drawing/2014/main" id="{B2BF4BA5-414C-DE48-B35A-8B81E20AB842}"/>
              </a:ext>
            </a:extLst>
          </p:cNvPr>
          <p:cNvSpPr txBox="1"/>
          <p:nvPr/>
        </p:nvSpPr>
        <p:spPr>
          <a:xfrm>
            <a:off x="2600319" y="6015028"/>
            <a:ext cx="4015843" cy="369332"/>
          </a:xfrm>
          <a:prstGeom prst="rect">
            <a:avLst/>
          </a:prstGeom>
          <a:noFill/>
        </p:spPr>
        <p:txBody>
          <a:bodyPr wrap="none" rtlCol="0">
            <a:spAutoFit/>
          </a:bodyPr>
          <a:lstStyle/>
          <a:p>
            <a:r>
              <a:rPr lang="en-US" dirty="0"/>
              <a:t>Figure 1: Basic multi-task QA Network </a:t>
            </a:r>
          </a:p>
        </p:txBody>
      </p:sp>
      <p:sp>
        <p:nvSpPr>
          <p:cNvPr id="6" name="TextBox 5">
            <a:extLst>
              <a:ext uri="{FF2B5EF4-FFF2-40B4-BE49-F238E27FC236}">
                <a16:creationId xmlns:a16="http://schemas.microsoft.com/office/drawing/2014/main" id="{E2E0A995-435F-6C42-8703-28B7DAABD4E2}"/>
              </a:ext>
            </a:extLst>
          </p:cNvPr>
          <p:cNvSpPr txBox="1"/>
          <p:nvPr/>
        </p:nvSpPr>
        <p:spPr>
          <a:xfrm>
            <a:off x="642941" y="6529390"/>
            <a:ext cx="7627409" cy="246221"/>
          </a:xfrm>
          <a:prstGeom prst="rect">
            <a:avLst/>
          </a:prstGeom>
          <a:noFill/>
        </p:spPr>
        <p:txBody>
          <a:bodyPr wrap="none" rtlCol="0">
            <a:spAutoFit/>
          </a:bodyPr>
          <a:lstStyle/>
          <a:p>
            <a:r>
              <a:rPr lang="en-US" sz="1000" dirty="0"/>
              <a:t>Guo, H.; </a:t>
            </a:r>
            <a:r>
              <a:rPr lang="en-US" sz="1000" dirty="0" err="1"/>
              <a:t>Pasunuru</a:t>
            </a:r>
            <a:r>
              <a:rPr lang="en-US" sz="1000" dirty="0"/>
              <a:t>, R.; and Bansal, M. 2018. Soft layer-specific multi-task summarization with entailment and question generation. In ACL</a:t>
            </a:r>
          </a:p>
        </p:txBody>
      </p:sp>
    </p:spTree>
    <p:extLst>
      <p:ext uri="{BB962C8B-B14F-4D97-AF65-F5344CB8AC3E}">
        <p14:creationId xmlns:p14="http://schemas.microsoft.com/office/powerpoint/2010/main" val="16700232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5705</TotalTime>
  <Words>3817</Words>
  <Application>Microsoft Macintosh PowerPoint</Application>
  <PresentationFormat>On-screen Show (4:3)</PresentationFormat>
  <Paragraphs>502</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等线</vt:lpstr>
      <vt:lpstr>等线 Light</vt:lpstr>
      <vt:lpstr>Arial</vt:lpstr>
      <vt:lpstr>Calibri</vt:lpstr>
      <vt:lpstr>Cambria Math</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 Buzaaba</dc:creator>
  <cp:lastModifiedBy>Happy Buzaaba</cp:lastModifiedBy>
  <cp:revision>147</cp:revision>
  <dcterms:created xsi:type="dcterms:W3CDTF">2018-11-14T04:43:03Z</dcterms:created>
  <dcterms:modified xsi:type="dcterms:W3CDTF">2019-09-20T03:48:40Z</dcterms:modified>
</cp:coreProperties>
</file>